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9" d="100"/>
          <a:sy n="4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22.sv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svg"/><Relationship Id="rId5" Type="http://schemas.openxmlformats.org/officeDocument/2006/relationships/image" Target="../media/image30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8.svg"/><Relationship Id="rId26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51.svg"/><Relationship Id="rId7" Type="http://schemas.openxmlformats.org/officeDocument/2006/relationships/image" Target="../media/image37.svg"/><Relationship Id="rId12" Type="http://schemas.openxmlformats.org/officeDocument/2006/relationships/image" Target="../media/image42.svg"/><Relationship Id="rId17" Type="http://schemas.openxmlformats.org/officeDocument/2006/relationships/image" Target="../media/image40.png"/><Relationship Id="rId25" Type="http://schemas.openxmlformats.org/officeDocument/2006/relationships/image" Target="../media/image55.svg"/><Relationship Id="rId33" Type="http://schemas.openxmlformats.org/officeDocument/2006/relationships/image" Target="../media/image63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svg"/><Relationship Id="rId20" Type="http://schemas.openxmlformats.org/officeDocument/2006/relationships/image" Target="../media/image41.png"/><Relationship Id="rId29" Type="http://schemas.openxmlformats.org/officeDocument/2006/relationships/image" Target="../media/image5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24" Type="http://schemas.openxmlformats.org/officeDocument/2006/relationships/image" Target="../media/image43.png"/><Relationship Id="rId32" Type="http://schemas.openxmlformats.org/officeDocument/2006/relationships/image" Target="../media/image48.png"/><Relationship Id="rId5" Type="http://schemas.openxmlformats.org/officeDocument/2006/relationships/image" Target="../media/image32.png"/><Relationship Id="rId15" Type="http://schemas.openxmlformats.org/officeDocument/2006/relationships/image" Target="../media/image39.png"/><Relationship Id="rId23" Type="http://schemas.openxmlformats.org/officeDocument/2006/relationships/image" Target="../media/image53.svg"/><Relationship Id="rId28" Type="http://schemas.openxmlformats.org/officeDocument/2006/relationships/image" Target="../media/image45.png"/><Relationship Id="rId10" Type="http://schemas.openxmlformats.org/officeDocument/2006/relationships/image" Target="../media/image36.png"/><Relationship Id="rId19" Type="http://schemas.openxmlformats.org/officeDocument/2006/relationships/image" Target="../media/image49.svg"/><Relationship Id="rId31" Type="http://schemas.openxmlformats.org/officeDocument/2006/relationships/image" Target="../media/image47.png"/><Relationship Id="rId4" Type="http://schemas.openxmlformats.org/officeDocument/2006/relationships/image" Target="../media/image8.jpeg"/><Relationship Id="rId9" Type="http://schemas.openxmlformats.org/officeDocument/2006/relationships/image" Target="../media/image35.png"/><Relationship Id="rId14" Type="http://schemas.openxmlformats.org/officeDocument/2006/relationships/image" Target="../media/image44.svg"/><Relationship Id="rId22" Type="http://schemas.openxmlformats.org/officeDocument/2006/relationships/image" Target="../media/image42.png"/><Relationship Id="rId27" Type="http://schemas.openxmlformats.org/officeDocument/2006/relationships/image" Target="../media/image57.svg"/><Relationship Id="rId30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71.svg"/><Relationship Id="rId18" Type="http://schemas.openxmlformats.org/officeDocument/2006/relationships/image" Target="../media/image28.png"/><Relationship Id="rId3" Type="http://schemas.openxmlformats.org/officeDocument/2006/relationships/image" Target="../media/image8.jpeg"/><Relationship Id="rId21" Type="http://schemas.openxmlformats.org/officeDocument/2006/relationships/image" Target="../media/image57.png"/><Relationship Id="rId7" Type="http://schemas.openxmlformats.org/officeDocument/2006/relationships/image" Target="../media/image22.svg"/><Relationship Id="rId12" Type="http://schemas.openxmlformats.org/officeDocument/2006/relationships/image" Target="../media/image53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69.svg"/><Relationship Id="rId5" Type="http://schemas.openxmlformats.org/officeDocument/2006/relationships/image" Target="../media/image50.png"/><Relationship Id="rId15" Type="http://schemas.openxmlformats.org/officeDocument/2006/relationships/image" Target="../media/image73.svg"/><Relationship Id="rId23" Type="http://schemas.openxmlformats.org/officeDocument/2006/relationships/image" Target="../media/image59.png"/><Relationship Id="rId10" Type="http://schemas.openxmlformats.org/officeDocument/2006/relationships/image" Target="../media/image52.png"/><Relationship Id="rId19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67.svg"/><Relationship Id="rId14" Type="http://schemas.openxmlformats.org/officeDocument/2006/relationships/image" Target="../media/image54.png"/><Relationship Id="rId22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6.png"/><Relationship Id="rId18" Type="http://schemas.openxmlformats.org/officeDocument/2006/relationships/image" Target="../media/image90.svg"/><Relationship Id="rId3" Type="http://schemas.openxmlformats.org/officeDocument/2006/relationships/image" Target="../media/image8.jpe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11.svg"/><Relationship Id="rId15" Type="http://schemas.openxmlformats.org/officeDocument/2006/relationships/image" Target="../media/image67.png"/><Relationship Id="rId10" Type="http://schemas.openxmlformats.org/officeDocument/2006/relationships/image" Target="../media/image83.svg"/><Relationship Id="rId4" Type="http://schemas.openxmlformats.org/officeDocument/2006/relationships/image" Target="../media/image9.png"/><Relationship Id="rId9" Type="http://schemas.openxmlformats.org/officeDocument/2006/relationships/image" Target="../media/image6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1" y="1981200"/>
            <a:ext cx="12191999" cy="8305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15550" y="0"/>
            <a:ext cx="8172450" cy="96869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91400" y="0"/>
            <a:ext cx="6496050" cy="47815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48200" y="5562600"/>
            <a:ext cx="7814554" cy="4724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952500" y="858110"/>
            <a:ext cx="1933575" cy="79924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933450" y="4514850"/>
            <a:ext cx="8439150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300"/>
              </a:lnSpc>
              <a:buNone/>
            </a:pPr>
            <a:r>
              <a:rPr lang="en-US" sz="525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Круглый стол Министерства финансов Российской Федерации</a:t>
            </a:r>
            <a:endParaRPr lang="en-US" sz="5250" dirty="0"/>
          </a:p>
        </p:txBody>
      </p:sp>
      <p:sp>
        <p:nvSpPr>
          <p:cNvPr id="10" name="Text 1"/>
          <p:cNvSpPr/>
          <p:nvPr/>
        </p:nvSpPr>
        <p:spPr>
          <a:xfrm>
            <a:off x="933450" y="8410575"/>
            <a:ext cx="37909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Ульяновская область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6392525" y="666750"/>
            <a:ext cx="1036959" cy="4286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306549" y="57150"/>
            <a:ext cx="3981451" cy="618582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1025" y="2343150"/>
            <a:ext cx="5676900" cy="3695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81025" y="6057900"/>
            <a:ext cx="5676900" cy="3695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296025" y="2343150"/>
            <a:ext cx="5695950" cy="3695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96025" y="6057900"/>
            <a:ext cx="5695950" cy="3695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2030075" y="2343150"/>
            <a:ext cx="5676900" cy="3695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819400" y="8429625"/>
            <a:ext cx="6153150" cy="18573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0236838" y="4160151"/>
            <a:ext cx="8051162" cy="6126849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0944225" y="209552"/>
            <a:ext cx="2809242" cy="2792348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838200" y="666750"/>
            <a:ext cx="101060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75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Интеграция с внешней системой электронного документооборота</a:t>
            </a:r>
            <a:endParaRPr lang="en-US" sz="3750" dirty="0"/>
          </a:p>
        </p:txBody>
      </p:sp>
      <p:sp>
        <p:nvSpPr>
          <p:cNvPr id="14" name="Text 1"/>
          <p:cNvSpPr/>
          <p:nvPr/>
        </p:nvSpPr>
        <p:spPr>
          <a:xfrm>
            <a:off x="6934200" y="3819525"/>
            <a:ext cx="41624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21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Исключается дублирование функционала</a:t>
            </a:r>
            <a:endParaRPr lang="en-US" sz="2100" dirty="0"/>
          </a:p>
        </p:txBody>
      </p:sp>
      <p:sp>
        <p:nvSpPr>
          <p:cNvPr id="15" name="Text 2"/>
          <p:cNvSpPr/>
          <p:nvPr/>
        </p:nvSpPr>
        <p:spPr>
          <a:xfrm>
            <a:off x="12668250" y="3819525"/>
            <a:ext cx="43624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21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Организация электронного архива</a:t>
            </a:r>
            <a:endParaRPr lang="en-US" sz="2100" dirty="0"/>
          </a:p>
        </p:txBody>
      </p:sp>
      <p:sp>
        <p:nvSpPr>
          <p:cNvPr id="16" name="Text 3"/>
          <p:cNvSpPr/>
          <p:nvPr/>
        </p:nvSpPr>
        <p:spPr>
          <a:xfrm>
            <a:off x="1219200" y="3819525"/>
            <a:ext cx="455295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 учетной системе не появляются сторонние пользователи, </a:t>
            </a:r>
            <a:r>
              <a:t/>
            </a:r>
            <a:br/>
            <a:r>
              <a:rPr lang="en-US" sz="21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а пользователи кадрового ЭДО — </a:t>
            </a:r>
            <a:r>
              <a:t/>
            </a:r>
            <a:br/>
            <a:r>
              <a:rPr lang="en-US" sz="21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все сотрудники учреждения</a:t>
            </a:r>
            <a:endParaRPr lang="en-US" sz="2100" dirty="0"/>
          </a:p>
        </p:txBody>
      </p:sp>
      <p:sp>
        <p:nvSpPr>
          <p:cNvPr id="17" name="Text 4"/>
          <p:cNvSpPr/>
          <p:nvPr/>
        </p:nvSpPr>
        <p:spPr>
          <a:xfrm>
            <a:off x="1219200" y="7534275"/>
            <a:ext cx="45529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21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Системы электронного документооборота уже используются учреждениями</a:t>
            </a:r>
            <a:endParaRPr lang="en-US" sz="2100" dirty="0"/>
          </a:p>
        </p:txBody>
      </p:sp>
      <p:sp>
        <p:nvSpPr>
          <p:cNvPr id="18" name="Text 5"/>
          <p:cNvSpPr/>
          <p:nvPr/>
        </p:nvSpPr>
        <p:spPr>
          <a:xfrm>
            <a:off x="6934200" y="7534275"/>
            <a:ext cx="37909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21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Оптимизация расходов </a:t>
            </a:r>
            <a:r>
              <a:t/>
            </a:r>
            <a:br/>
            <a:r>
              <a:rPr lang="en-US" sz="21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при докупке ключей и работе с ними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6392525" y="666750"/>
            <a:ext cx="1036959" cy="4286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1025" y="2343150"/>
            <a:ext cx="5676900" cy="3695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1025" y="6057900"/>
            <a:ext cx="5676900" cy="3695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96025" y="2343150"/>
            <a:ext cx="5695950" cy="3695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96025" y="6057900"/>
            <a:ext cx="5695950" cy="3695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030075" y="6057900"/>
            <a:ext cx="5695950" cy="3695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517097" y="6191250"/>
            <a:ext cx="1511980" cy="44000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19904" y="2476500"/>
            <a:ext cx="1808266" cy="792477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34905" y="6191250"/>
            <a:ext cx="1808266" cy="792477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83047" y="2476500"/>
            <a:ext cx="1511980" cy="440008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68048" y="6191250"/>
            <a:ext cx="1511980" cy="440008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2995470" y="0"/>
            <a:ext cx="5292530" cy="4074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2393066" y="4470038"/>
            <a:ext cx="5894934" cy="5816962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743325" y="7924800"/>
            <a:ext cx="6153150" cy="23622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030075" y="2343150"/>
            <a:ext cx="5676900" cy="3695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2517097" y="2476500"/>
            <a:ext cx="1511980" cy="440008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838200" y="666750"/>
            <a:ext cx="101060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75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Основной функционал электронного документооборота</a:t>
            </a:r>
            <a:endParaRPr lang="en-US" sz="3750" dirty="0"/>
          </a:p>
        </p:txBody>
      </p:sp>
      <p:sp>
        <p:nvSpPr>
          <p:cNvPr id="20" name="Text 1"/>
          <p:cNvSpPr/>
          <p:nvPr/>
        </p:nvSpPr>
        <p:spPr>
          <a:xfrm>
            <a:off x="6934200" y="3143250"/>
            <a:ext cx="33623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2100" b="1" dirty="0">
                <a:solidFill>
                  <a:srgbClr val="2F2F37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Маршруты согласования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2"/>
          <p:cNvSpPr/>
          <p:nvPr/>
        </p:nvSpPr>
        <p:spPr>
          <a:xfrm>
            <a:off x="6934200" y="3676650"/>
            <a:ext cx="4371975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40"/>
              </a:lnSpc>
              <a:spcAft>
                <a:spcPts val="1500"/>
              </a:spcAft>
              <a:buNone/>
            </a:pPr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Настройки маршрутов согласования </a:t>
            </a:r>
            <a:r>
              <a:t/>
            </a:r>
            <a:br/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сопоставление маршрутов </a:t>
            </a:r>
            <a:r>
              <a:t/>
            </a:r>
            <a:br/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 типами документов</a:t>
            </a:r>
            <a:endParaRPr lang="en-US" sz="1800" dirty="0"/>
          </a:p>
        </p:txBody>
      </p:sp>
      <p:sp>
        <p:nvSpPr>
          <p:cNvPr id="22" name="Text 3"/>
          <p:cNvSpPr/>
          <p:nvPr/>
        </p:nvSpPr>
        <p:spPr>
          <a:xfrm>
            <a:off x="6934200" y="6858000"/>
            <a:ext cx="1562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2100" b="1" dirty="0">
                <a:solidFill>
                  <a:srgbClr val="2F2F37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Интеграция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4"/>
          <p:cNvSpPr/>
          <p:nvPr/>
        </p:nvSpPr>
        <p:spPr>
          <a:xfrm>
            <a:off x="6934200" y="7391400"/>
            <a:ext cx="4381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34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Обмен документами и данными </a:t>
            </a:r>
            <a:r>
              <a:rPr dirty="0"/>
              <a:t/>
            </a:r>
            <a:br>
              <a:rPr dirty="0"/>
            </a:br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 учётными системами
Использование справочной информации из учётных систем</a:t>
            </a:r>
            <a:endParaRPr lang="en-US" sz="1800" dirty="0"/>
          </a:p>
        </p:txBody>
      </p:sp>
      <p:sp>
        <p:nvSpPr>
          <p:cNvPr id="24" name="Text 5"/>
          <p:cNvSpPr/>
          <p:nvPr/>
        </p:nvSpPr>
        <p:spPr>
          <a:xfrm>
            <a:off x="12668250" y="6858000"/>
            <a:ext cx="3009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2100" b="1" dirty="0">
                <a:solidFill>
                  <a:srgbClr val="2F2F37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Электронные подписи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6"/>
          <p:cNvSpPr/>
          <p:nvPr/>
        </p:nvSpPr>
        <p:spPr>
          <a:xfrm>
            <a:off x="12668250" y="7391400"/>
            <a:ext cx="438150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40"/>
              </a:lnSpc>
              <a:spcAft>
                <a:spcPts val="1500"/>
              </a:spcAft>
              <a:buNone/>
            </a:pPr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Сервисные механизмы для заказа, выдачи и хранения ЭП</a:t>
            </a:r>
            <a:endParaRPr lang="en-US" sz="1800" dirty="0"/>
          </a:p>
        </p:txBody>
      </p:sp>
      <p:sp>
        <p:nvSpPr>
          <p:cNvPr id="26" name="Text 7"/>
          <p:cNvSpPr/>
          <p:nvPr/>
        </p:nvSpPr>
        <p:spPr>
          <a:xfrm>
            <a:off x="1219200" y="3143250"/>
            <a:ext cx="26860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2100" b="1" dirty="0">
                <a:solidFill>
                  <a:srgbClr val="2F2F37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Электронный архив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8"/>
          <p:cNvSpPr/>
          <p:nvPr/>
        </p:nvSpPr>
        <p:spPr>
          <a:xfrm>
            <a:off x="1219200" y="6858000"/>
            <a:ext cx="15049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2100" b="1" dirty="0">
                <a:solidFill>
                  <a:srgbClr val="2F2F37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Интерфейс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9"/>
          <p:cNvSpPr/>
          <p:nvPr/>
        </p:nvSpPr>
        <p:spPr>
          <a:xfrm>
            <a:off x="1219200" y="7391400"/>
            <a:ext cx="4286250" cy="1476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40"/>
              </a:lnSpc>
              <a:spcAft>
                <a:spcPts val="1500"/>
              </a:spcAft>
              <a:buNone/>
            </a:pPr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Интерфейс работы с документами </a:t>
            </a:r>
            <a:r>
              <a:t/>
            </a:r>
            <a:br/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для лиц, не являющихся пользователями бухгалтерской системы, но участвующих </a:t>
            </a:r>
            <a:r>
              <a:t/>
            </a:r>
            <a:br/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 документообороте</a:t>
            </a:r>
            <a:endParaRPr lang="en-US" sz="1800" dirty="0"/>
          </a:p>
        </p:txBody>
      </p:sp>
      <p:sp>
        <p:nvSpPr>
          <p:cNvPr id="29" name="Text 10"/>
          <p:cNvSpPr/>
          <p:nvPr/>
        </p:nvSpPr>
        <p:spPr>
          <a:xfrm>
            <a:off x="1219200" y="3676650"/>
            <a:ext cx="3057525" cy="1476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Хранилище документов
История документа
Расширенный поиск
Конвертация
Предоставление доступа</a:t>
            </a:r>
            <a:endParaRPr lang="en-US" sz="1800" dirty="0"/>
          </a:p>
        </p:txBody>
      </p:sp>
      <p:sp>
        <p:nvSpPr>
          <p:cNvPr id="30" name="Text 11"/>
          <p:cNvSpPr/>
          <p:nvPr/>
        </p:nvSpPr>
        <p:spPr>
          <a:xfrm>
            <a:off x="12668250" y="3143250"/>
            <a:ext cx="1333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2100" b="1" dirty="0">
                <a:solidFill>
                  <a:srgbClr val="2F2F37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Комиссии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12"/>
          <p:cNvSpPr/>
          <p:nvPr/>
        </p:nvSpPr>
        <p:spPr>
          <a:xfrm>
            <a:off x="12668250" y="3676650"/>
            <a:ext cx="4333875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40"/>
              </a:lnSpc>
              <a:spcAft>
                <a:spcPts val="1500"/>
              </a:spcAft>
              <a:buNone/>
            </a:pPr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Механизм формирования комиссий </a:t>
            </a:r>
            <a:r>
              <a:t/>
            </a:r>
            <a:br/>
            <a:r>
              <a:rPr lang="en-US" sz="18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 механизм согласования документа комиссией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6392525" y="666750"/>
            <a:ext cx="1036959" cy="4286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8200" y="666750"/>
            <a:ext cx="1010602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75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Общая схема взаимодействия</a:t>
            </a:r>
            <a:endParaRPr lang="en-US" sz="375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30891"/>
              </p:ext>
            </p:extLst>
          </p:nvPr>
        </p:nvGraphicFramePr>
        <p:xfrm>
          <a:off x="3981450" y="1466850"/>
          <a:ext cx="9296400" cy="853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7" imgW="9658509" imgH="14659057" progId="Visio.Drawing.15">
                  <p:embed/>
                </p:oleObj>
              </mc:Choice>
              <mc:Fallback>
                <p:oleObj name="Visio" r:id="rId7" imgW="9658509" imgH="146590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1450" y="1466850"/>
                        <a:ext cx="9296400" cy="853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6275" y="0"/>
            <a:ext cx="17611725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2046822"/>
            <a:ext cx="9179108" cy="824017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6392525" y="666750"/>
            <a:ext cx="1036959" cy="4286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81750" y="2571750"/>
            <a:ext cx="5524500" cy="2362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2725400" y="2781300"/>
            <a:ext cx="4419600" cy="18192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43000" y="2781300"/>
            <a:ext cx="4419600" cy="181927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2725400" y="6600825"/>
            <a:ext cx="4419600" cy="18192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43000" y="6600825"/>
            <a:ext cx="4419600" cy="18192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91275" y="6343650"/>
            <a:ext cx="5505450" cy="23431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695450" y="3200400"/>
            <a:ext cx="704850" cy="7048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3344525" y="3200400"/>
            <a:ext cx="704850" cy="7048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695450" y="7019925"/>
            <a:ext cx="704850" cy="7048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3344525" y="7019925"/>
            <a:ext cx="704850" cy="7048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5362575" y="3520783"/>
            <a:ext cx="1152525" cy="140283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9064333" y="4629150"/>
            <a:ext cx="140283" cy="172402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397458" y="4629150"/>
            <a:ext cx="140284" cy="172402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10731208" y="4629150"/>
            <a:ext cx="140283" cy="172402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>
            <a:off x="11734800" y="7321258"/>
            <a:ext cx="1152525" cy="140283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5362575" y="7321258"/>
            <a:ext cx="1152525" cy="140284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>
            <a:off x="11734800" y="3520783"/>
            <a:ext cx="1152525" cy="140283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5715000" y="3371850"/>
            <a:ext cx="438150" cy="4381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12096750" y="3371850"/>
            <a:ext cx="438150" cy="4381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12096750" y="7172325"/>
            <a:ext cx="438150" cy="4381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7248525" y="5248275"/>
            <a:ext cx="438150" cy="4381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10582275" y="5248275"/>
            <a:ext cx="438150" cy="43815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5715000" y="7172325"/>
            <a:ext cx="438150" cy="43815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13430250" y="7086600"/>
            <a:ext cx="523875" cy="523875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/>
        </p:blipFill>
        <p:spPr>
          <a:xfrm>
            <a:off x="13430250" y="3286125"/>
            <a:ext cx="523875" cy="523875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/>
        </p:blipFill>
        <p:spPr>
          <a:xfrm>
            <a:off x="1790700" y="7086600"/>
            <a:ext cx="523875" cy="523875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11153775" y="0"/>
            <a:ext cx="4381259" cy="20435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12393066" y="4470035"/>
            <a:ext cx="5894934" cy="5816965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/>
        </p:blipFill>
        <p:spPr>
          <a:xfrm>
            <a:off x="1852612" y="3357563"/>
            <a:ext cx="390525" cy="390525"/>
          </a:xfrm>
          <a:prstGeom prst="rect">
            <a:avLst/>
          </a:prstGeom>
        </p:spPr>
      </p:pic>
      <p:sp>
        <p:nvSpPr>
          <p:cNvPr id="35" name="Text 0"/>
          <p:cNvSpPr/>
          <p:nvPr/>
        </p:nvSpPr>
        <p:spPr>
          <a:xfrm>
            <a:off x="838200" y="666750"/>
            <a:ext cx="1010602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75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Схема взаимодействия</a:t>
            </a:r>
            <a:endParaRPr lang="en-US" sz="3750" dirty="0"/>
          </a:p>
        </p:txBody>
      </p:sp>
      <p:sp>
        <p:nvSpPr>
          <p:cNvPr id="36" name="Text 1"/>
          <p:cNvSpPr/>
          <p:nvPr/>
        </p:nvSpPr>
        <p:spPr>
          <a:xfrm>
            <a:off x="7324725" y="3181350"/>
            <a:ext cx="363855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Система бухгалтерского учета</a:t>
            </a:r>
            <a:endParaRPr lang="en-US" sz="26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2"/>
          <p:cNvSpPr/>
          <p:nvPr/>
        </p:nvSpPr>
        <p:spPr>
          <a:xfrm>
            <a:off x="14249400" y="3333750"/>
            <a:ext cx="1581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Бухгалтер</a:t>
            </a:r>
            <a:endParaRPr lang="en-US" sz="2625" dirty="0"/>
          </a:p>
        </p:txBody>
      </p:sp>
      <p:sp>
        <p:nvSpPr>
          <p:cNvPr id="38" name="Text 3"/>
          <p:cNvSpPr/>
          <p:nvPr/>
        </p:nvSpPr>
        <p:spPr>
          <a:xfrm>
            <a:off x="2667000" y="3333750"/>
            <a:ext cx="15335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Оператор</a:t>
            </a:r>
            <a:endParaRPr lang="en-US" sz="2625" dirty="0"/>
          </a:p>
        </p:txBody>
      </p:sp>
      <p:sp>
        <p:nvSpPr>
          <p:cNvPr id="39" name="Text 4"/>
          <p:cNvSpPr/>
          <p:nvPr/>
        </p:nvSpPr>
        <p:spPr>
          <a:xfrm>
            <a:off x="5105400" y="3971925"/>
            <a:ext cx="16668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Создание формуляра</a:t>
            </a:r>
            <a:endParaRPr lang="en-US" sz="1500" dirty="0"/>
          </a:p>
        </p:txBody>
      </p:sp>
      <p:sp>
        <p:nvSpPr>
          <p:cNvPr id="40" name="Text 5"/>
          <p:cNvSpPr/>
          <p:nvPr/>
        </p:nvSpPr>
        <p:spPr>
          <a:xfrm>
            <a:off x="11477625" y="3971925"/>
            <a:ext cx="16668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Отражение</a:t>
            </a:r>
            <a:r>
              <a:t/>
            </a:r>
            <a:br/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 учете</a:t>
            </a:r>
            <a:endParaRPr lang="en-US" sz="1500" dirty="0"/>
          </a:p>
        </p:txBody>
      </p:sp>
      <p:sp>
        <p:nvSpPr>
          <p:cNvPr id="41" name="Text 6"/>
          <p:cNvSpPr/>
          <p:nvPr/>
        </p:nvSpPr>
        <p:spPr>
          <a:xfrm>
            <a:off x="11477625" y="7772400"/>
            <a:ext cx="16668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Подписание документа</a:t>
            </a:r>
            <a:endParaRPr lang="en-US" sz="1500" dirty="0"/>
          </a:p>
        </p:txBody>
      </p:sp>
      <p:sp>
        <p:nvSpPr>
          <p:cNvPr id="42" name="Text 7"/>
          <p:cNvSpPr/>
          <p:nvPr/>
        </p:nvSpPr>
        <p:spPr>
          <a:xfrm>
            <a:off x="5419725" y="5248275"/>
            <a:ext cx="16668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Передача формуляра</a:t>
            </a:r>
            <a:endParaRPr lang="en-US" sz="1500" dirty="0"/>
          </a:p>
        </p:txBody>
      </p:sp>
      <p:sp>
        <p:nvSpPr>
          <p:cNvPr id="43" name="Text 8"/>
          <p:cNvSpPr/>
          <p:nvPr/>
        </p:nvSpPr>
        <p:spPr>
          <a:xfrm>
            <a:off x="9305925" y="5248275"/>
            <a:ext cx="11525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Передача статусов</a:t>
            </a:r>
            <a:endParaRPr lang="en-US" sz="1500" dirty="0"/>
          </a:p>
        </p:txBody>
      </p:sp>
      <p:sp>
        <p:nvSpPr>
          <p:cNvPr id="44" name="Text 9"/>
          <p:cNvSpPr/>
          <p:nvPr/>
        </p:nvSpPr>
        <p:spPr>
          <a:xfrm>
            <a:off x="11163300" y="5248275"/>
            <a:ext cx="14668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Передача утвержденного документа</a:t>
            </a:r>
            <a:endParaRPr lang="en-US" sz="1500" dirty="0"/>
          </a:p>
        </p:txBody>
      </p:sp>
      <p:sp>
        <p:nvSpPr>
          <p:cNvPr id="45" name="Text 10"/>
          <p:cNvSpPr/>
          <p:nvPr/>
        </p:nvSpPr>
        <p:spPr>
          <a:xfrm>
            <a:off x="5105400" y="7772400"/>
            <a:ext cx="16668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Согласование</a:t>
            </a:r>
            <a:endParaRPr lang="en-US" sz="1500" dirty="0"/>
          </a:p>
        </p:txBody>
      </p:sp>
      <p:sp>
        <p:nvSpPr>
          <p:cNvPr id="46" name="Text 11"/>
          <p:cNvSpPr/>
          <p:nvPr/>
        </p:nvSpPr>
        <p:spPr>
          <a:xfrm>
            <a:off x="14249400" y="7153275"/>
            <a:ext cx="21717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Руководитель</a:t>
            </a:r>
            <a:endParaRPr lang="en-US" sz="2625" dirty="0"/>
          </a:p>
        </p:txBody>
      </p:sp>
      <p:sp>
        <p:nvSpPr>
          <p:cNvPr id="47" name="Text 12"/>
          <p:cNvSpPr/>
          <p:nvPr/>
        </p:nvSpPr>
        <p:spPr>
          <a:xfrm>
            <a:off x="2667000" y="6962775"/>
            <a:ext cx="147637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Члены </a:t>
            </a:r>
            <a:r>
              <a:t/>
            </a:r>
            <a:br/>
            <a:r>
              <a:rPr lang="en-US" sz="2625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комиссии</a:t>
            </a:r>
            <a:endParaRPr lang="en-US" sz="2625" dirty="0"/>
          </a:p>
        </p:txBody>
      </p:sp>
      <p:sp>
        <p:nvSpPr>
          <p:cNvPr id="48" name="Text 13"/>
          <p:cNvSpPr/>
          <p:nvPr/>
        </p:nvSpPr>
        <p:spPr>
          <a:xfrm>
            <a:off x="6896100" y="6943725"/>
            <a:ext cx="449580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Система электронного документооборота</a:t>
            </a:r>
            <a:endParaRPr lang="en-US" sz="26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14"/>
          <p:cNvSpPr/>
          <p:nvPr/>
        </p:nvSpPr>
        <p:spPr>
          <a:xfrm>
            <a:off x="12249150" y="3467100"/>
            <a:ext cx="1333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b="1" dirty="0">
                <a:solidFill>
                  <a:srgbClr val="E6EFF5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6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15"/>
          <p:cNvSpPr/>
          <p:nvPr/>
        </p:nvSpPr>
        <p:spPr>
          <a:xfrm>
            <a:off x="5867400" y="3467100"/>
            <a:ext cx="1333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b="1" dirty="0">
                <a:solidFill>
                  <a:srgbClr val="E6EFF5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16"/>
          <p:cNvSpPr/>
          <p:nvPr/>
        </p:nvSpPr>
        <p:spPr>
          <a:xfrm>
            <a:off x="12249150" y="7267575"/>
            <a:ext cx="1333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b="1" dirty="0">
                <a:solidFill>
                  <a:srgbClr val="E6EFF5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17"/>
          <p:cNvSpPr/>
          <p:nvPr/>
        </p:nvSpPr>
        <p:spPr>
          <a:xfrm>
            <a:off x="7400925" y="5343525"/>
            <a:ext cx="1333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b="1" dirty="0">
                <a:solidFill>
                  <a:srgbClr val="E6EFF5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18"/>
          <p:cNvSpPr/>
          <p:nvPr/>
        </p:nvSpPr>
        <p:spPr>
          <a:xfrm>
            <a:off x="10734675" y="5343525"/>
            <a:ext cx="1333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b="1" dirty="0">
                <a:solidFill>
                  <a:srgbClr val="E6EFF5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19"/>
          <p:cNvSpPr/>
          <p:nvPr/>
        </p:nvSpPr>
        <p:spPr>
          <a:xfrm>
            <a:off x="5867400" y="7267575"/>
            <a:ext cx="1333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b="1" dirty="0">
                <a:solidFill>
                  <a:srgbClr val="E6EFF5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500" y="2228850"/>
            <a:ext cx="17145000" cy="2362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2553166"/>
            <a:ext cx="9195071" cy="7733834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500" y="4857750"/>
            <a:ext cx="17145000" cy="2362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500" y="7496175"/>
            <a:ext cx="17145000" cy="2362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6392525" y="666750"/>
            <a:ext cx="1036959" cy="4286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220450" y="3015958"/>
            <a:ext cx="2667000" cy="140284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11220450" y="3311233"/>
            <a:ext cx="2667000" cy="140284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1220450" y="8311858"/>
            <a:ext cx="2667000" cy="140284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1220450" y="8607133"/>
            <a:ext cx="2667000" cy="140284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005629" y="2371725"/>
            <a:ext cx="1808266" cy="792477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153773" y="5000625"/>
            <a:ext cx="1511980" cy="440008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153773" y="7639050"/>
            <a:ext cx="1511980" cy="440008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0191750" y="0"/>
            <a:ext cx="4381259" cy="2443552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6297275" y="8610600"/>
            <a:ext cx="1865757" cy="1676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8058150" y="2686050"/>
            <a:ext cx="3028950" cy="1447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4011275" y="2686050"/>
            <a:ext cx="3028950" cy="1447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8058150" y="5314950"/>
            <a:ext cx="3028950" cy="1447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4011275" y="5314950"/>
            <a:ext cx="3028950" cy="14478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8058150" y="7953375"/>
            <a:ext cx="3028950" cy="14478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4011275" y="7953375"/>
            <a:ext cx="3028950" cy="14478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1220450" y="5673433"/>
            <a:ext cx="2667000" cy="140284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1220450" y="5968708"/>
            <a:ext cx="2667000" cy="140284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5135225" y="228601"/>
            <a:ext cx="3152775" cy="7596596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838200" y="666750"/>
            <a:ext cx="1010602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75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Взаимодействие с ЭДО по типам документов</a:t>
            </a:r>
            <a:endParaRPr lang="en-US" sz="3750" dirty="0"/>
          </a:p>
        </p:txBody>
      </p:sp>
      <p:sp>
        <p:nvSpPr>
          <p:cNvPr id="27" name="Text 1"/>
          <p:cNvSpPr/>
          <p:nvPr/>
        </p:nvSpPr>
        <p:spPr>
          <a:xfrm>
            <a:off x="1304925" y="3048000"/>
            <a:ext cx="52292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Подписание без согласования</a:t>
            </a:r>
            <a:endParaRPr lang="en-US" sz="2625" dirty="0"/>
          </a:p>
        </p:txBody>
      </p:sp>
      <p:sp>
        <p:nvSpPr>
          <p:cNvPr id="28" name="Text 2"/>
          <p:cNvSpPr/>
          <p:nvPr/>
        </p:nvSpPr>
        <p:spPr>
          <a:xfrm>
            <a:off x="1304925" y="5676900"/>
            <a:ext cx="51149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Подписание с согласованием</a:t>
            </a:r>
            <a:endParaRPr lang="en-US" sz="2625" dirty="0"/>
          </a:p>
        </p:txBody>
      </p:sp>
      <p:sp>
        <p:nvSpPr>
          <p:cNvPr id="29" name="Text 3"/>
          <p:cNvSpPr/>
          <p:nvPr/>
        </p:nvSpPr>
        <p:spPr>
          <a:xfrm>
            <a:off x="1304925" y="8315325"/>
            <a:ext cx="59245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Подписание с решением комиссии</a:t>
            </a:r>
            <a:endParaRPr lang="en-US" sz="2625" dirty="0"/>
          </a:p>
        </p:txBody>
      </p:sp>
      <p:sp>
        <p:nvSpPr>
          <p:cNvPr id="30" name="Text 4"/>
          <p:cNvSpPr/>
          <p:nvPr/>
        </p:nvSpPr>
        <p:spPr>
          <a:xfrm>
            <a:off x="11496675" y="2743200"/>
            <a:ext cx="21145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Подписанный документ</a:t>
            </a:r>
            <a:endParaRPr lang="en-US" sz="1500" dirty="0"/>
          </a:p>
        </p:txBody>
      </p:sp>
      <p:sp>
        <p:nvSpPr>
          <p:cNvPr id="31" name="Text 5"/>
          <p:cNvSpPr/>
          <p:nvPr/>
        </p:nvSpPr>
        <p:spPr>
          <a:xfrm>
            <a:off x="12353925" y="3476625"/>
            <a:ext cx="6953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Ссылка</a:t>
            </a:r>
            <a:endParaRPr lang="en-US" sz="1500" dirty="0"/>
          </a:p>
        </p:txBody>
      </p:sp>
      <p:sp>
        <p:nvSpPr>
          <p:cNvPr id="32" name="Text 6"/>
          <p:cNvSpPr/>
          <p:nvPr/>
        </p:nvSpPr>
        <p:spPr>
          <a:xfrm>
            <a:off x="11277600" y="8039100"/>
            <a:ext cx="25622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Формализованный документ</a:t>
            </a:r>
            <a:endParaRPr lang="en-US" sz="1500" dirty="0"/>
          </a:p>
        </p:txBody>
      </p:sp>
      <p:sp>
        <p:nvSpPr>
          <p:cNvPr id="33" name="Text 7"/>
          <p:cNvSpPr/>
          <p:nvPr/>
        </p:nvSpPr>
        <p:spPr>
          <a:xfrm>
            <a:off x="11515725" y="8772525"/>
            <a:ext cx="23717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Статус. Ссылка. Заключение комиссии</a:t>
            </a:r>
            <a:endParaRPr lang="en-US" sz="1500" dirty="0"/>
          </a:p>
        </p:txBody>
      </p:sp>
      <p:sp>
        <p:nvSpPr>
          <p:cNvPr id="34" name="Text 8"/>
          <p:cNvSpPr/>
          <p:nvPr/>
        </p:nvSpPr>
        <p:spPr>
          <a:xfrm>
            <a:off x="8620125" y="3057525"/>
            <a:ext cx="18859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Система БУ</a:t>
            </a:r>
            <a:endParaRPr lang="en-US" sz="2625" dirty="0"/>
          </a:p>
        </p:txBody>
      </p:sp>
      <p:sp>
        <p:nvSpPr>
          <p:cNvPr id="35" name="Text 9"/>
          <p:cNvSpPr/>
          <p:nvPr/>
        </p:nvSpPr>
        <p:spPr>
          <a:xfrm>
            <a:off x="15135225" y="3057525"/>
            <a:ext cx="7334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ЭДО</a:t>
            </a:r>
            <a:endParaRPr lang="en-US" sz="2625" dirty="0"/>
          </a:p>
        </p:txBody>
      </p:sp>
      <p:sp>
        <p:nvSpPr>
          <p:cNvPr id="36" name="Text 10"/>
          <p:cNvSpPr/>
          <p:nvPr/>
        </p:nvSpPr>
        <p:spPr>
          <a:xfrm>
            <a:off x="8620125" y="5686425"/>
            <a:ext cx="18859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Система БУ</a:t>
            </a:r>
            <a:endParaRPr lang="en-US" sz="2625" dirty="0"/>
          </a:p>
        </p:txBody>
      </p:sp>
      <p:sp>
        <p:nvSpPr>
          <p:cNvPr id="37" name="Text 11"/>
          <p:cNvSpPr/>
          <p:nvPr/>
        </p:nvSpPr>
        <p:spPr>
          <a:xfrm>
            <a:off x="15135225" y="5686425"/>
            <a:ext cx="7334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ЭДО</a:t>
            </a:r>
            <a:endParaRPr lang="en-US" sz="2625" dirty="0"/>
          </a:p>
        </p:txBody>
      </p:sp>
      <p:sp>
        <p:nvSpPr>
          <p:cNvPr id="38" name="Text 12"/>
          <p:cNvSpPr/>
          <p:nvPr/>
        </p:nvSpPr>
        <p:spPr>
          <a:xfrm>
            <a:off x="8620125" y="8324850"/>
            <a:ext cx="18859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Система БУ</a:t>
            </a:r>
            <a:endParaRPr lang="en-US" sz="2625" dirty="0"/>
          </a:p>
        </p:txBody>
      </p:sp>
      <p:sp>
        <p:nvSpPr>
          <p:cNvPr id="39" name="Text 13"/>
          <p:cNvSpPr/>
          <p:nvPr/>
        </p:nvSpPr>
        <p:spPr>
          <a:xfrm>
            <a:off x="15135225" y="8324850"/>
            <a:ext cx="7334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12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ЭДО</a:t>
            </a:r>
            <a:endParaRPr lang="en-US" sz="2625" dirty="0"/>
          </a:p>
        </p:txBody>
      </p:sp>
      <p:sp>
        <p:nvSpPr>
          <p:cNvPr id="40" name="Text 14"/>
          <p:cNvSpPr/>
          <p:nvPr/>
        </p:nvSpPr>
        <p:spPr>
          <a:xfrm>
            <a:off x="11277600" y="5400675"/>
            <a:ext cx="25622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Формализованный документ</a:t>
            </a:r>
            <a:endParaRPr lang="en-US" sz="1500" dirty="0"/>
          </a:p>
        </p:txBody>
      </p:sp>
      <p:sp>
        <p:nvSpPr>
          <p:cNvPr id="41" name="Text 15"/>
          <p:cNvSpPr/>
          <p:nvPr/>
        </p:nvSpPr>
        <p:spPr>
          <a:xfrm>
            <a:off x="11991975" y="6134100"/>
            <a:ext cx="14097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spcAft>
                <a:spcPts val="1500"/>
              </a:spcAft>
              <a:buNone/>
            </a:pPr>
            <a:r>
              <a:rPr lang="en-US" sz="150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Статус. Ссылка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6392525" y="666750"/>
            <a:ext cx="1036959" cy="4286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1500" y="1952625"/>
            <a:ext cx="13954125" cy="37528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1500" y="6372225"/>
            <a:ext cx="10191750" cy="3390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57275" y="2257425"/>
            <a:ext cx="12934950" cy="28289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857250" y="6515100"/>
            <a:ext cx="9620250" cy="8286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4306549" y="57148"/>
            <a:ext cx="3981451" cy="618582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991225" y="8534400"/>
            <a:ext cx="6474226" cy="17526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763125" y="4752975"/>
            <a:ext cx="8524875" cy="55340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0944225" y="209552"/>
            <a:ext cx="2809242" cy="279234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1362075" y="8001000"/>
            <a:ext cx="8615363" cy="18288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1362075" y="8529638"/>
            <a:ext cx="8615363" cy="18288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838200" y="666750"/>
            <a:ext cx="83915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750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Предложение по кодированию резолюции комиссии</a:t>
            </a:r>
            <a:endParaRPr lang="en-US" sz="3750" dirty="0"/>
          </a:p>
        </p:txBody>
      </p:sp>
      <p:sp>
        <p:nvSpPr>
          <p:cNvPr id="15" name="Text 1"/>
          <p:cNvSpPr/>
          <p:nvPr/>
        </p:nvSpPr>
        <p:spPr>
          <a:xfrm>
            <a:off x="838200" y="5619750"/>
            <a:ext cx="671512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  <a:buNone/>
            </a:pPr>
            <a:r>
              <a:rPr lang="en-US" sz="1875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Пример для Решения о прекращении признания активами объектов нефинансовых активов» (ф. 0510440)</a:t>
            </a:r>
            <a:endParaRPr lang="en-US" sz="1875" dirty="0"/>
          </a:p>
        </p:txBody>
      </p:sp>
      <p:sp>
        <p:nvSpPr>
          <p:cNvPr id="16" name="Text 2"/>
          <p:cNvSpPr/>
          <p:nvPr/>
        </p:nvSpPr>
        <p:spPr>
          <a:xfrm>
            <a:off x="1495425" y="6791325"/>
            <a:ext cx="4667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  <a:buNone/>
            </a:pPr>
            <a:r>
              <a:rPr lang="en-US" sz="1875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Код</a:t>
            </a:r>
            <a:endParaRPr lang="en-US" sz="187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3"/>
          <p:cNvSpPr/>
          <p:nvPr/>
        </p:nvSpPr>
        <p:spPr>
          <a:xfrm>
            <a:off x="3067050" y="6791325"/>
            <a:ext cx="418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  <a:buNone/>
            </a:pPr>
            <a:r>
              <a:rPr lang="en-US" sz="1875" b="1" dirty="0">
                <a:solidFill>
                  <a:srgbClr val="FFFFFF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Значение предложения резолюции</a:t>
            </a:r>
            <a:endParaRPr lang="en-US" sz="187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4"/>
          <p:cNvSpPr/>
          <p:nvPr/>
        </p:nvSpPr>
        <p:spPr>
          <a:xfrm>
            <a:off x="1590675" y="7610475"/>
            <a:ext cx="28575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37"/>
              </a:lnSpc>
              <a:spcAft>
                <a:spcPts val="1500"/>
              </a:spcAft>
              <a:buNone/>
            </a:pPr>
            <a:r>
              <a:rPr lang="en-US" sz="1875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01
02
03</a:t>
            </a:r>
            <a:endParaRPr lang="en-US" sz="1875" dirty="0"/>
          </a:p>
        </p:txBody>
      </p:sp>
      <p:sp>
        <p:nvSpPr>
          <p:cNvPr id="19" name="Text 5"/>
          <p:cNvSpPr/>
          <p:nvPr/>
        </p:nvSpPr>
        <p:spPr>
          <a:xfrm>
            <a:off x="3067050" y="7610475"/>
            <a:ext cx="6429375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  <a:buNone/>
            </a:pPr>
            <a:r>
              <a:rPr lang="en-US" sz="1875" dirty="0">
                <a:solidFill>
                  <a:srgbClr val="2F2F37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Списание объекта нефинансового актива
Реализация объекта нефинансового актива
Безвозмездная передача объекта нефинансовых активов</a:t>
            </a:r>
            <a:endParaRPr lang="en-US" sz="187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186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Bold</vt:lpstr>
      <vt:lpstr>Arial Regular</vt:lpstr>
      <vt:lpstr>Calibri</vt:lpstr>
      <vt:lpstr>Office Theme</vt:lpstr>
      <vt:lpstr>Документ Microsoft 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Руслан Гараев</cp:lastModifiedBy>
  <cp:revision>3</cp:revision>
  <dcterms:created xsi:type="dcterms:W3CDTF">2023-06-21T11:15:20Z</dcterms:created>
  <dcterms:modified xsi:type="dcterms:W3CDTF">2023-06-27T05:33:51Z</dcterms:modified>
</cp:coreProperties>
</file>