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0" r:id="rId1"/>
  </p:sldMasterIdLst>
  <p:notesMasterIdLst>
    <p:notesMasterId r:id="rId19"/>
  </p:notesMasterIdLst>
  <p:handoutMasterIdLst>
    <p:handoutMasterId r:id="rId20"/>
  </p:handoutMasterIdLst>
  <p:sldIdLst>
    <p:sldId id="261" r:id="rId2"/>
    <p:sldId id="279" r:id="rId3"/>
    <p:sldId id="335" r:id="rId4"/>
    <p:sldId id="346" r:id="rId5"/>
    <p:sldId id="338" r:id="rId6"/>
    <p:sldId id="349" r:id="rId7"/>
    <p:sldId id="351" r:id="rId8"/>
    <p:sldId id="352" r:id="rId9"/>
    <p:sldId id="339" r:id="rId10"/>
    <p:sldId id="347" r:id="rId11"/>
    <p:sldId id="341" r:id="rId12"/>
    <p:sldId id="342" r:id="rId13"/>
    <p:sldId id="353" r:id="rId14"/>
    <p:sldId id="354" r:id="rId15"/>
    <p:sldId id="355" r:id="rId16"/>
    <p:sldId id="356" r:id="rId17"/>
    <p:sldId id="357" r:id="rId18"/>
  </p:sldIdLst>
  <p:sldSz cx="9144000" cy="5143500" type="screen16x9"/>
  <p:notesSz cx="9926638" cy="6797675"/>
  <p:embeddedFontLst>
    <p:embeddedFont>
      <p:font typeface="Calibri" panose="020F0502020204030204" pitchFamily="34" charset="0"/>
      <p:regular r:id="rId21"/>
      <p:bold r:id="rId22"/>
      <p:italic r:id="rId23"/>
      <p:boldItalic r:id="rId2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C93"/>
    <a:srgbClr val="548CC6"/>
    <a:srgbClr val="8E7EB5"/>
    <a:srgbClr val="DE4E4E"/>
    <a:srgbClr val="F09E3B"/>
    <a:srgbClr val="82B656"/>
    <a:srgbClr val="61B79E"/>
    <a:srgbClr val="37A1C7"/>
    <a:srgbClr val="15795C"/>
    <a:srgbClr val="1BA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6601" autoAdjust="0"/>
  </p:normalViewPr>
  <p:slideViewPr>
    <p:cSldViewPr>
      <p:cViewPr varScale="1">
        <p:scale>
          <a:sx n="114" d="100"/>
          <a:sy n="114" d="100"/>
        </p:scale>
        <p:origin x="456"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67" d="100"/>
          <a:sy n="167" d="100"/>
        </p:scale>
        <p:origin x="-2880"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23372" y="0"/>
            <a:ext cx="4301543" cy="339884"/>
          </a:xfrm>
          <a:prstGeom prst="rect">
            <a:avLst/>
          </a:prstGeom>
        </p:spPr>
        <p:txBody>
          <a:bodyPr vert="horz" lIns="91440" tIns="45720" rIns="91440" bIns="45720" rtlCol="0"/>
          <a:lstStyle>
            <a:lvl1pPr algn="r">
              <a:defRPr sz="1200"/>
            </a:lvl1pPr>
          </a:lstStyle>
          <a:p>
            <a:fld id="{37F38EF5-7724-4C30-950E-47312E9AE2C7}" type="datetimeFigureOut">
              <a:rPr lang="ru-RU" smtClean="0"/>
              <a:pPr/>
              <a:t>16.06.2022</a:t>
            </a:fld>
            <a:endParaRPr lang="ru-RU"/>
          </a:p>
        </p:txBody>
      </p:sp>
      <p:sp>
        <p:nvSpPr>
          <p:cNvPr id="4" name="Нижний колонтитул 3"/>
          <p:cNvSpPr>
            <a:spLocks noGrp="1"/>
          </p:cNvSpPr>
          <p:nvPr>
            <p:ph type="ftr" sz="quarter" idx="2"/>
          </p:nvPr>
        </p:nvSpPr>
        <p:spPr>
          <a:xfrm>
            <a:off x="0" y="6456218"/>
            <a:ext cx="4301543" cy="33988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23372" y="6456218"/>
            <a:ext cx="4301543" cy="339884"/>
          </a:xfrm>
          <a:prstGeom prst="rect">
            <a:avLst/>
          </a:prstGeom>
        </p:spPr>
        <p:txBody>
          <a:bodyPr vert="horz" lIns="91440" tIns="45720" rIns="91440" bIns="45720" rtlCol="0" anchor="b"/>
          <a:lstStyle>
            <a:lvl1pPr algn="r">
              <a:defRPr sz="1200"/>
            </a:lvl1pPr>
          </a:lstStyle>
          <a:p>
            <a:fld id="{DA1B3754-7770-425D-8265-240F35D1C208}" type="slidenum">
              <a:rPr lang="ru-RU" smtClean="0"/>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2F4C1117-63EC-487E-A91C-4801E097FA93}" type="datetimeFigureOut">
              <a:rPr lang="ru-RU" smtClean="0"/>
              <a:pPr/>
              <a:t>16.06.2022</a:t>
            </a:fld>
            <a:endParaRPr lang="ru-RU"/>
          </a:p>
        </p:txBody>
      </p:sp>
      <p:sp>
        <p:nvSpPr>
          <p:cNvPr id="4" name="Образ слайда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78883BFA-4377-4318-A2FD-15D242F1FB2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3</a:t>
            </a:fld>
            <a:endParaRPr lang="ru-RU"/>
          </a:p>
        </p:txBody>
      </p:sp>
    </p:spTree>
    <p:extLst>
      <p:ext uri="{BB962C8B-B14F-4D97-AF65-F5344CB8AC3E}">
        <p14:creationId xmlns:p14="http://schemas.microsoft.com/office/powerpoint/2010/main" val="1818492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Отчет позволяет увидеть оснащение конкретного учреждения здравоохранения высокотехнологичным медицинским оборудованием.</a:t>
            </a:r>
          </a:p>
          <a:p>
            <a:r>
              <a:rPr lang="ru-RU" sz="1200" kern="1200" dirty="0">
                <a:solidFill>
                  <a:schemeClr val="tx1"/>
                </a:solidFill>
                <a:effectLst/>
                <a:latin typeface="+mn-lt"/>
                <a:ea typeface="+mn-ea"/>
                <a:cs typeface="+mn-cs"/>
              </a:rPr>
              <a:t>Проанализировать данный перечень по трем основным параметрам Тип оборудования, Метод исследования в соответствии с типом оборудования и Год выпуска.</a:t>
            </a:r>
          </a:p>
          <a:p>
            <a:r>
              <a:rPr lang="ru-RU" sz="1200" kern="1200" dirty="0">
                <a:solidFill>
                  <a:schemeClr val="tx1"/>
                </a:solidFill>
                <a:effectLst/>
                <a:latin typeface="+mn-lt"/>
                <a:ea typeface="+mn-ea"/>
                <a:cs typeface="+mn-cs"/>
              </a:rPr>
              <a:t>В отчете можно увидеть дополнительные характеристики оборудования по году выпуска, датам последнего и следующего регламентного обслуживания оборудования, а также рекомендованный производителем режим эксплуатации оборудования.</a:t>
            </a:r>
          </a:p>
          <a:p>
            <a:r>
              <a:rPr lang="ru-RU" sz="1200" kern="1200" dirty="0">
                <a:solidFill>
                  <a:schemeClr val="tx1"/>
                </a:solidFill>
                <a:effectLst/>
                <a:latin typeface="+mn-lt"/>
                <a:ea typeface="+mn-ea"/>
                <a:cs typeface="+mn-cs"/>
              </a:rPr>
              <a:t>Классификаторы Тип оборудования и Метод исследования являются унифицированными на уровне отрасли классификаторами, по которым собирается информация от всех учреждений здравоохранения Московской области.</a:t>
            </a:r>
          </a:p>
          <a:p>
            <a:r>
              <a:rPr lang="ru-RU" sz="1200" kern="1200" dirty="0">
                <a:solidFill>
                  <a:schemeClr val="tx1"/>
                </a:solidFill>
                <a:effectLst/>
                <a:latin typeface="+mn-lt"/>
                <a:ea typeface="+mn-ea"/>
                <a:cs typeface="+mn-cs"/>
              </a:rPr>
              <a:t>Типы высокотехнологичного медицинского оборудования: флюорографический аппарат, </a:t>
            </a:r>
            <a:r>
              <a:rPr lang="ru-RU" sz="1200" kern="1200" dirty="0" err="1">
                <a:solidFill>
                  <a:schemeClr val="tx1"/>
                </a:solidFill>
                <a:effectLst/>
                <a:latin typeface="+mn-lt"/>
                <a:ea typeface="+mn-ea"/>
                <a:cs typeface="+mn-cs"/>
              </a:rPr>
              <a:t>маммографический</a:t>
            </a:r>
            <a:r>
              <a:rPr lang="ru-RU" sz="1200" kern="1200" dirty="0">
                <a:solidFill>
                  <a:schemeClr val="tx1"/>
                </a:solidFill>
                <a:effectLst/>
                <a:latin typeface="+mn-lt"/>
                <a:ea typeface="+mn-ea"/>
                <a:cs typeface="+mn-cs"/>
              </a:rPr>
              <a:t> аппарат, </a:t>
            </a:r>
            <a:r>
              <a:rPr lang="ru-RU" sz="1200" kern="1200" dirty="0" err="1">
                <a:solidFill>
                  <a:schemeClr val="tx1"/>
                </a:solidFill>
                <a:effectLst/>
                <a:latin typeface="+mn-lt"/>
                <a:ea typeface="+mn-ea"/>
                <a:cs typeface="+mn-cs"/>
              </a:rPr>
              <a:t>компьтерный</a:t>
            </a:r>
            <a:r>
              <a:rPr lang="ru-RU" sz="1200" kern="1200" dirty="0">
                <a:solidFill>
                  <a:schemeClr val="tx1"/>
                </a:solidFill>
                <a:effectLst/>
                <a:latin typeface="+mn-lt"/>
                <a:ea typeface="+mn-ea"/>
                <a:cs typeface="+mn-cs"/>
              </a:rPr>
              <a:t> томограф, МРТ, </a:t>
            </a:r>
            <a:r>
              <a:rPr lang="ru-RU" sz="1200" kern="1200" dirty="0" err="1">
                <a:solidFill>
                  <a:schemeClr val="tx1"/>
                </a:solidFill>
                <a:effectLst/>
                <a:latin typeface="+mn-lt"/>
                <a:ea typeface="+mn-ea"/>
                <a:cs typeface="+mn-cs"/>
              </a:rPr>
              <a:t>рнтгенографический</a:t>
            </a:r>
            <a:r>
              <a:rPr lang="ru-RU" sz="1200" kern="1200" dirty="0">
                <a:solidFill>
                  <a:schemeClr val="tx1"/>
                </a:solidFill>
                <a:effectLst/>
                <a:latin typeface="+mn-lt"/>
                <a:ea typeface="+mn-ea"/>
                <a:cs typeface="+mn-cs"/>
              </a:rPr>
              <a:t> аппарат.</a:t>
            </a:r>
          </a:p>
          <a:p>
            <a:r>
              <a:rPr lang="ru-RU" sz="1200" kern="1200" dirty="0">
                <a:solidFill>
                  <a:schemeClr val="tx1"/>
                </a:solidFill>
                <a:effectLst/>
                <a:latin typeface="+mn-lt"/>
                <a:ea typeface="+mn-ea"/>
                <a:cs typeface="+mn-cs"/>
              </a:rPr>
              <a:t>Отчет является инструментом работы руководителя учреждения, а также лиц, осуществляющих контроль закупок данного оборудования.</a:t>
            </a:r>
          </a:p>
          <a:p>
            <a:r>
              <a:rPr lang="ru-RU" sz="1200" kern="1200" dirty="0">
                <a:solidFill>
                  <a:schemeClr val="tx1"/>
                </a:solidFill>
                <a:effectLst/>
                <a:latin typeface="+mn-lt"/>
                <a:ea typeface="+mn-ea"/>
                <a:cs typeface="+mn-cs"/>
              </a:rPr>
              <a:t>Отчет позволяет понять необходимость переоснащения учреждения, а также дополнительной закупки высокотехнологичного оборудования. </a:t>
            </a:r>
          </a:p>
          <a:p>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13</a:t>
            </a:fld>
            <a:endParaRPr lang="ru-RU"/>
          </a:p>
        </p:txBody>
      </p:sp>
    </p:spTree>
    <p:extLst>
      <p:ext uri="{BB962C8B-B14F-4D97-AF65-F5344CB8AC3E}">
        <p14:creationId xmlns:p14="http://schemas.microsoft.com/office/powerpoint/2010/main" val="150400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Отчет позволяет увидеть структуру недвижимого имущества, закрепленного за конкретным учреждением здравоохранения.</a:t>
            </a:r>
          </a:p>
          <a:p>
            <a:r>
              <a:rPr lang="ru-RU" sz="1200" kern="1200" dirty="0">
                <a:solidFill>
                  <a:schemeClr val="tx1"/>
                </a:solidFill>
                <a:effectLst/>
                <a:latin typeface="+mn-lt"/>
                <a:ea typeface="+mn-ea"/>
                <a:cs typeface="+mn-cs"/>
              </a:rPr>
              <a:t>Проанализировать данный перечень по параметрам: дата ввода в эксплуатацию, срок полезного использования, остаточной стоимости объекта недвижимости и накопленной амортизации по состоянию на текущую дату.</a:t>
            </a:r>
          </a:p>
          <a:p>
            <a:r>
              <a:rPr lang="ru-RU" sz="1200" kern="1200" dirty="0">
                <a:solidFill>
                  <a:schemeClr val="tx1"/>
                </a:solidFill>
                <a:effectLst/>
                <a:latin typeface="+mn-lt"/>
                <a:ea typeface="+mn-ea"/>
                <a:cs typeface="+mn-cs"/>
              </a:rPr>
              <a:t>Анализ недвижимого имущества позволяет сделать вывод руководителю учреждения о том, является ли имущество учреждения минимально необходимым для реализации закрепленных уставом функций. И понять необходимость реорганизации структуры недвижимого имущества учреждения. </a:t>
            </a:r>
          </a:p>
          <a:p>
            <a:r>
              <a:rPr lang="ru-RU" sz="1200" kern="1200" dirty="0">
                <a:solidFill>
                  <a:schemeClr val="tx1"/>
                </a:solidFill>
                <a:effectLst/>
                <a:latin typeface="+mn-lt"/>
                <a:ea typeface="+mn-ea"/>
                <a:cs typeface="+mn-cs"/>
              </a:rPr>
              <a:t>Анализ сумм остаточной стоимости объектов недвижимого имущества позволяет сделать вывод об объеме налогооблагаемой базы по налогу на имущество.</a:t>
            </a:r>
          </a:p>
          <a:p>
            <a:r>
              <a:rPr lang="ru-RU" sz="1200" kern="1200" dirty="0">
                <a:solidFill>
                  <a:schemeClr val="tx1"/>
                </a:solidFill>
                <a:effectLst/>
                <a:latin typeface="+mn-lt"/>
                <a:ea typeface="+mn-ea"/>
                <a:cs typeface="+mn-cs"/>
              </a:rPr>
              <a:t>Анализ сумм накопленной амортизации позволяет понять степень износа недвижимого имущества.</a:t>
            </a:r>
          </a:p>
          <a:p>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14</a:t>
            </a:fld>
            <a:endParaRPr lang="ru-RU"/>
          </a:p>
        </p:txBody>
      </p:sp>
    </p:spTree>
    <p:extLst>
      <p:ext uri="{BB962C8B-B14F-4D97-AF65-F5344CB8AC3E}">
        <p14:creationId xmlns:p14="http://schemas.microsoft.com/office/powerpoint/2010/main" val="194315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a:solidFill>
                  <a:schemeClr val="tx1"/>
                </a:solidFill>
                <a:effectLst/>
                <a:latin typeface="+mn-lt"/>
                <a:ea typeface="+mn-ea"/>
                <a:cs typeface="+mn-cs"/>
              </a:rPr>
              <a:t>Идеологом отчета является Вологодская область.</a:t>
            </a:r>
          </a:p>
          <a:p>
            <a:r>
              <a:rPr lang="ru-RU" sz="1200" kern="1200" dirty="0">
                <a:solidFill>
                  <a:schemeClr val="tx1"/>
                </a:solidFill>
                <a:effectLst/>
                <a:latin typeface="+mn-lt"/>
                <a:ea typeface="+mn-ea"/>
                <a:cs typeface="+mn-cs"/>
              </a:rPr>
              <a:t>Аналитический отчет был создан в конце 2018 года на основании Постановления Правительства Вологодской области «Об утверждении нормативов предельной численности работников центров бухгалтерского учета (отраслевых центров учета), осуществляющих ведение бюджетного (бухгалтерского) учета и составление отчетности органов исполнительной государственной власти области и государственных учреждений области».</a:t>
            </a:r>
          </a:p>
          <a:p>
            <a:r>
              <a:rPr lang="ru-RU" sz="1200" kern="1200" dirty="0">
                <a:solidFill>
                  <a:schemeClr val="tx1"/>
                </a:solidFill>
                <a:effectLst/>
                <a:latin typeface="+mn-lt"/>
                <a:ea typeface="+mn-ea"/>
                <a:cs typeface="+mn-cs"/>
              </a:rPr>
              <a:t>Под трудовой функцией имеется в виду вид профессиональной деятельности в соответствии с профессиональным стандартом «Бухгалтер».</a:t>
            </a:r>
          </a:p>
          <a:p>
            <a:r>
              <a:rPr lang="ru-RU" sz="1200" kern="1200" dirty="0">
                <a:solidFill>
                  <a:schemeClr val="tx1"/>
                </a:solidFill>
                <a:effectLst/>
                <a:latin typeface="+mn-lt"/>
                <a:ea typeface="+mn-ea"/>
                <a:cs typeface="+mn-cs"/>
              </a:rPr>
              <a:t>Совместно с коллегами трудовые функции были переведены в цифру. То есть были определены методы сбора каждого показателя на основании данных Единой централизованной информационной системы.</a:t>
            </a:r>
          </a:p>
          <a:p>
            <a:r>
              <a:rPr lang="ru-RU" sz="1200" kern="1200" dirty="0">
                <a:solidFill>
                  <a:schemeClr val="tx1"/>
                </a:solidFill>
                <a:effectLst/>
                <a:latin typeface="+mn-lt"/>
                <a:ea typeface="+mn-ea"/>
                <a:cs typeface="+mn-cs"/>
              </a:rPr>
              <a:t>Также были определены единицы измерения каждого показателя.</a:t>
            </a:r>
          </a:p>
          <a:p>
            <a:r>
              <a:rPr lang="ru-RU" sz="1200" kern="1200" dirty="0">
                <a:solidFill>
                  <a:schemeClr val="tx1"/>
                </a:solidFill>
                <a:effectLst/>
                <a:latin typeface="+mn-lt"/>
                <a:ea typeface="+mn-ea"/>
                <a:cs typeface="+mn-cs"/>
              </a:rPr>
              <a:t>На текущий момент отчет позволяет проанализировать:</a:t>
            </a:r>
          </a:p>
          <a:p>
            <a:r>
              <a:rPr lang="ru-RU" sz="1200" kern="1200" dirty="0">
                <a:solidFill>
                  <a:schemeClr val="tx1"/>
                </a:solidFill>
                <a:effectLst/>
                <a:latin typeface="+mn-lt"/>
                <a:ea typeface="+mn-ea"/>
                <a:cs typeface="+mn-cs"/>
              </a:rPr>
              <a:t>- сколько сотрудников в учреждении занято на выполнение конкретной трудовой функции;</a:t>
            </a:r>
          </a:p>
          <a:p>
            <a:r>
              <a:rPr lang="ru-RU" sz="1200" kern="1200" dirty="0">
                <a:solidFill>
                  <a:schemeClr val="tx1"/>
                </a:solidFill>
                <a:effectLst/>
                <a:latin typeface="+mn-lt"/>
                <a:ea typeface="+mn-ea"/>
                <a:cs typeface="+mn-cs"/>
              </a:rPr>
              <a:t>- нагрузку конкретного сотрудника, работающего в информационной системе, по каждому виду трудовой функции;</a:t>
            </a:r>
          </a:p>
          <a:p>
            <a:r>
              <a:rPr lang="ru-RU" sz="1200" kern="1200" dirty="0">
                <a:solidFill>
                  <a:schemeClr val="tx1"/>
                </a:solidFill>
                <a:effectLst/>
                <a:latin typeface="+mn-lt"/>
                <a:ea typeface="+mn-ea"/>
                <a:cs typeface="+mn-cs"/>
              </a:rPr>
              <a:t>- нагрузку конкретного сотрудника во временном периоде (сравнение по годам, месяцам работы, выявляя и анализируя отклонения, рассчитывая среднюю загруженность);</a:t>
            </a:r>
          </a:p>
          <a:p>
            <a:r>
              <a:rPr lang="ru-RU" sz="1200" kern="1200" dirty="0">
                <a:solidFill>
                  <a:schemeClr val="tx1"/>
                </a:solidFill>
                <a:effectLst/>
                <a:latin typeface="+mn-lt"/>
                <a:ea typeface="+mn-ea"/>
                <a:cs typeface="+mn-cs"/>
              </a:rPr>
              <a:t>- нагрузку на сотрудников одного учреждения или разных учреждений, выполняющих определенную трудовую функцию.</a:t>
            </a:r>
          </a:p>
          <a:p>
            <a:r>
              <a:rPr lang="ru-RU" sz="1200" kern="1200" dirty="0">
                <a:solidFill>
                  <a:schemeClr val="tx1"/>
                </a:solidFill>
                <a:effectLst/>
                <a:latin typeface="+mn-lt"/>
                <a:ea typeface="+mn-ea"/>
                <a:cs typeface="+mn-cs"/>
              </a:rPr>
              <a:t>Имея данные показатели, руководитель может сделать вывод о максимальной загруженности конкретного сотрудника, о </a:t>
            </a:r>
            <a:r>
              <a:rPr lang="ru-RU" sz="1200" kern="1200" dirty="0" err="1">
                <a:solidFill>
                  <a:schemeClr val="tx1"/>
                </a:solidFill>
                <a:effectLst/>
                <a:latin typeface="+mn-lt"/>
                <a:ea typeface="+mn-ea"/>
                <a:cs typeface="+mn-cs"/>
              </a:rPr>
              <a:t>недозагруженности</a:t>
            </a:r>
            <a:r>
              <a:rPr lang="ru-RU" sz="1200" kern="1200" dirty="0">
                <a:solidFill>
                  <a:schemeClr val="tx1"/>
                </a:solidFill>
                <a:effectLst/>
                <a:latin typeface="+mn-lt"/>
                <a:ea typeface="+mn-ea"/>
                <a:cs typeface="+mn-cs"/>
              </a:rPr>
              <a:t> определенного бухгалтера, и своевременно принять меры по увеличению, либо обоснованному сокращению штата.</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15</a:t>
            </a:fld>
            <a:endParaRPr lang="ru-RU"/>
          </a:p>
        </p:txBody>
      </p:sp>
    </p:spTree>
    <p:extLst>
      <p:ext uri="{BB962C8B-B14F-4D97-AF65-F5344CB8AC3E}">
        <p14:creationId xmlns:p14="http://schemas.microsoft.com/office/powerpoint/2010/main" val="293770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Данный аналитический отчет позволяет определить соотношение между двумя показателями:</a:t>
            </a:r>
          </a:p>
          <a:p>
            <a:r>
              <a:rPr lang="ru-RU" sz="1200" kern="1200" dirty="0">
                <a:solidFill>
                  <a:schemeClr val="tx1"/>
                </a:solidFill>
                <a:effectLst/>
                <a:latin typeface="+mn-lt"/>
                <a:ea typeface="+mn-ea"/>
                <a:cs typeface="+mn-cs"/>
              </a:rPr>
              <a:t>- количеством сотрудников, занимающихся расчетом заработной платы в учреждении;</a:t>
            </a:r>
          </a:p>
          <a:p>
            <a:r>
              <a:rPr lang="ru-RU" sz="1200" kern="1200" dirty="0">
                <a:solidFill>
                  <a:schemeClr val="tx1"/>
                </a:solidFill>
                <a:effectLst/>
                <a:latin typeface="+mn-lt"/>
                <a:ea typeface="+mn-ea"/>
                <a:cs typeface="+mn-cs"/>
              </a:rPr>
              <a:t>- и общим количеством сотрудников учреждения.</a:t>
            </a:r>
          </a:p>
          <a:p>
            <a:r>
              <a:rPr lang="ru-RU" sz="1200" kern="1200" dirty="0">
                <a:solidFill>
                  <a:schemeClr val="tx1"/>
                </a:solidFill>
                <a:effectLst/>
                <a:latin typeface="+mn-lt"/>
                <a:ea typeface="+mn-ea"/>
                <a:cs typeface="+mn-cs"/>
              </a:rPr>
              <a:t>Отчет позволяет проанализировать сравнение соотношения показателей по группе учреждений, проанализировать динамику изменения соотношения во временном разрезе.</a:t>
            </a:r>
          </a:p>
          <a:p>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16</a:t>
            </a:fld>
            <a:endParaRPr lang="ru-RU"/>
          </a:p>
        </p:txBody>
      </p:sp>
    </p:spTree>
    <p:extLst>
      <p:ext uri="{BB962C8B-B14F-4D97-AF65-F5344CB8AC3E}">
        <p14:creationId xmlns:p14="http://schemas.microsoft.com/office/powerpoint/2010/main" val="198797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17</a:t>
            </a:fld>
            <a:endParaRPr lang="ru-RU"/>
          </a:p>
        </p:txBody>
      </p:sp>
    </p:spTree>
    <p:extLst>
      <p:ext uri="{BB962C8B-B14F-4D97-AF65-F5344CB8AC3E}">
        <p14:creationId xmlns:p14="http://schemas.microsoft.com/office/powerpoint/2010/main" val="404887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Отчет позволяет </a:t>
            </a:r>
            <a:r>
              <a:rPr lang="ru-RU" sz="1200" kern="1200" dirty="0" err="1">
                <a:solidFill>
                  <a:schemeClr val="tx1"/>
                </a:solidFill>
                <a:effectLst/>
                <a:latin typeface="+mn-lt"/>
                <a:ea typeface="+mn-ea"/>
                <a:cs typeface="+mn-cs"/>
              </a:rPr>
              <a:t>мониторить</a:t>
            </a:r>
            <a:r>
              <a:rPr lang="ru-RU" sz="1200" kern="1200" dirty="0">
                <a:solidFill>
                  <a:schemeClr val="tx1"/>
                </a:solidFill>
                <a:effectLst/>
                <a:latin typeface="+mn-lt"/>
                <a:ea typeface="+mn-ea"/>
                <a:cs typeface="+mn-cs"/>
              </a:rPr>
              <a:t> ежедневную информация об интенсивности работы сотрудников бухгалтерий учреждений по формированию первичных документов, отражению данных в регистрах учета, бюджетной, бухгалтерской, статистической и налоговой отчетности.</a:t>
            </a:r>
          </a:p>
          <a:p>
            <a:endParaRPr lang="ru-RU" dirty="0"/>
          </a:p>
          <a:p>
            <a:r>
              <a:rPr lang="ru-RU" dirty="0"/>
              <a:t>Отчет актуален при «Технологической централизации учета» позволяет оценить эффективность сотрудников бухгалтерских служб учреждений. </a:t>
            </a:r>
          </a:p>
        </p:txBody>
      </p:sp>
      <p:sp>
        <p:nvSpPr>
          <p:cNvPr id="4" name="Номер слайда 3"/>
          <p:cNvSpPr>
            <a:spLocks noGrp="1"/>
          </p:cNvSpPr>
          <p:nvPr>
            <p:ph type="sldNum" sz="quarter" idx="5"/>
          </p:nvPr>
        </p:nvSpPr>
        <p:spPr/>
        <p:txBody>
          <a:bodyPr/>
          <a:lstStyle/>
          <a:p>
            <a:fld id="{78883BFA-4377-4318-A2FD-15D242F1FB21}" type="slidenum">
              <a:rPr lang="ru-RU" smtClean="0"/>
              <a:pPr/>
              <a:t>5</a:t>
            </a:fld>
            <a:endParaRPr lang="ru-RU"/>
          </a:p>
        </p:txBody>
      </p:sp>
    </p:spTree>
    <p:extLst>
      <p:ext uri="{BB962C8B-B14F-4D97-AF65-F5344CB8AC3E}">
        <p14:creationId xmlns:p14="http://schemas.microsoft.com/office/powerpoint/2010/main" val="223222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Ежемесячная информация средней заработной плате работников учреждений</a:t>
            </a:r>
            <a:r>
              <a:rPr lang="ru-RU" dirty="0">
                <a:effectLst/>
              </a:rPr>
              <a:t> </a:t>
            </a:r>
          </a:p>
          <a:p>
            <a:endParaRPr lang="ru-RU"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Имеется возможность перехода на отчеты-детализации «Мониторинг средней заработной платы (по возрасту)» и «Мониторинг средней заработной платы (по полу)».</a:t>
            </a:r>
          </a:p>
          <a:p>
            <a:endParaRPr lang="ru-RU" dirty="0">
              <a:effectLst/>
            </a:endParaRPr>
          </a:p>
          <a:p>
            <a:endParaRPr lang="ru-RU" dirty="0">
              <a:effectLst/>
            </a:endParaRPr>
          </a:p>
          <a:p>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6</a:t>
            </a:fld>
            <a:endParaRPr lang="ru-RU"/>
          </a:p>
        </p:txBody>
      </p:sp>
    </p:spTree>
    <p:extLst>
      <p:ext uri="{BB962C8B-B14F-4D97-AF65-F5344CB8AC3E}">
        <p14:creationId xmlns:p14="http://schemas.microsoft.com/office/powerpoint/2010/main" val="357255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Отчет позволяет выявлять сотрудников занимающих больше одной ставки. </a:t>
            </a:r>
          </a:p>
        </p:txBody>
      </p:sp>
      <p:sp>
        <p:nvSpPr>
          <p:cNvPr id="4" name="Номер слайда 3"/>
          <p:cNvSpPr>
            <a:spLocks noGrp="1"/>
          </p:cNvSpPr>
          <p:nvPr>
            <p:ph type="sldNum" sz="quarter" idx="5"/>
          </p:nvPr>
        </p:nvSpPr>
        <p:spPr/>
        <p:txBody>
          <a:bodyPr/>
          <a:lstStyle/>
          <a:p>
            <a:fld id="{78883BFA-4377-4318-A2FD-15D242F1FB21}" type="slidenum">
              <a:rPr lang="ru-RU" smtClean="0"/>
              <a:pPr/>
              <a:t>7</a:t>
            </a:fld>
            <a:endParaRPr lang="ru-RU"/>
          </a:p>
        </p:txBody>
      </p:sp>
    </p:spTree>
    <p:extLst>
      <p:ext uri="{BB962C8B-B14F-4D97-AF65-F5344CB8AC3E}">
        <p14:creationId xmlns:p14="http://schemas.microsoft.com/office/powerpoint/2010/main" val="256397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8</a:t>
            </a:fld>
            <a:endParaRPr lang="ru-RU"/>
          </a:p>
        </p:txBody>
      </p:sp>
    </p:spTree>
    <p:extLst>
      <p:ext uri="{BB962C8B-B14F-4D97-AF65-F5344CB8AC3E}">
        <p14:creationId xmlns:p14="http://schemas.microsoft.com/office/powerpoint/2010/main" val="382079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Ежемесячная информация по кредиторской задолженности в разрезе всех учреждений субъекта РФ.</a:t>
            </a:r>
          </a:p>
          <a:p>
            <a:endParaRPr lang="ru-RU" dirty="0"/>
          </a:p>
          <a:p>
            <a:r>
              <a:rPr lang="ru-RU" sz="1200" kern="1200" dirty="0">
                <a:solidFill>
                  <a:schemeClr val="tx1"/>
                </a:solidFill>
                <a:effectLst/>
                <a:latin typeface="+mn-lt"/>
                <a:ea typeface="+mn-ea"/>
                <a:cs typeface="+mn-cs"/>
              </a:rPr>
              <a:t>В отчете приводятся сведения о кредиторской задолженности в разрезе всех учреждений субъекта РФ или учреждений муниципальных образований субъекта РФ, в зависимости от параметра по выбранной сфере деятельности. В таблице отчета приведены сведения по показателям: кредиторская задолженность за прошлый период, значение кредиторской задолженности за текущий период, отклонение задолженности от предыдущего периода, прирост кредиторской задолженности, уровень просроченной кредиторской задолженности и доля простроченной задолженности.</a:t>
            </a:r>
            <a:r>
              <a:rPr lang="ru-RU" dirty="0">
                <a:effectLst/>
              </a:rPr>
              <a:t> </a:t>
            </a:r>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9</a:t>
            </a:fld>
            <a:endParaRPr lang="ru-RU"/>
          </a:p>
        </p:txBody>
      </p:sp>
    </p:spTree>
    <p:extLst>
      <p:ext uri="{BB962C8B-B14F-4D97-AF65-F5344CB8AC3E}">
        <p14:creationId xmlns:p14="http://schemas.microsoft.com/office/powerpoint/2010/main" val="425467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Сведения о кредиторской задолженности в виде </a:t>
            </a:r>
            <a:r>
              <a:rPr lang="ru-RU" dirty="0" err="1"/>
              <a:t>инфографики</a:t>
            </a:r>
            <a:r>
              <a:rPr lang="ru-RU" dirty="0"/>
              <a:t> по датам  с указанием структуры (Заработная плата, Налоги, Внебюджетные фонды, Товары услуги, Прочая )</a:t>
            </a:r>
          </a:p>
        </p:txBody>
      </p:sp>
      <p:sp>
        <p:nvSpPr>
          <p:cNvPr id="4" name="Номер слайда 3"/>
          <p:cNvSpPr>
            <a:spLocks noGrp="1"/>
          </p:cNvSpPr>
          <p:nvPr>
            <p:ph type="sldNum" sz="quarter" idx="5"/>
          </p:nvPr>
        </p:nvSpPr>
        <p:spPr/>
        <p:txBody>
          <a:bodyPr/>
          <a:lstStyle/>
          <a:p>
            <a:fld id="{78883BFA-4377-4318-A2FD-15D242F1FB21}" type="slidenum">
              <a:rPr lang="ru-RU" smtClean="0"/>
              <a:pPr/>
              <a:t>10</a:t>
            </a:fld>
            <a:endParaRPr lang="ru-RU"/>
          </a:p>
        </p:txBody>
      </p:sp>
    </p:spTree>
    <p:extLst>
      <p:ext uri="{BB962C8B-B14F-4D97-AF65-F5344CB8AC3E}">
        <p14:creationId xmlns:p14="http://schemas.microsoft.com/office/powerpoint/2010/main" val="429413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Сведения о судебных расходах (издержках)</a:t>
            </a:r>
            <a:r>
              <a:rPr lang="ru-RU" dirty="0">
                <a:effectLst/>
              </a:rPr>
              <a:t> </a:t>
            </a:r>
          </a:p>
          <a:p>
            <a:endParaRPr lang="ru-RU"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приводятся сведения о судебных расходах (издержках) в разрезе всех учреждений субъекта РФ или  учреждений муниципальных образований субъекта РФ, в зависимости от параметра по выбранной сфере деятельности. В таблице отчета приведены сведения по показателям: судебные расходы (издержки) за прошлый период, значение общей суммы судебных расходов (издержек) за текущий период, отклонение судебных расходов от предыдущего периода, остаток неоплаченных судебных расходов (издержек), процент оплаты судебных расходов (издержек).</a:t>
            </a:r>
          </a:p>
          <a:p>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11</a:t>
            </a:fld>
            <a:endParaRPr lang="ru-RU"/>
          </a:p>
        </p:txBody>
      </p:sp>
    </p:spTree>
    <p:extLst>
      <p:ext uri="{BB962C8B-B14F-4D97-AF65-F5344CB8AC3E}">
        <p14:creationId xmlns:p14="http://schemas.microsoft.com/office/powerpoint/2010/main" val="213347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Сведения о нарушении налогового и прочего законодательства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приводится информация о сумме штрафов, пеней и иных санкций, а также процент оплаты штрафов, пеней и иных санкций</a:t>
            </a:r>
            <a:r>
              <a:rPr lang="ru-RU" dirty="0">
                <a:effectLst/>
              </a:rPr>
              <a:t> </a:t>
            </a:r>
            <a:endParaRPr lang="ru-RU" sz="1200" b="1"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78883BFA-4377-4318-A2FD-15D242F1FB21}" type="slidenum">
              <a:rPr lang="ru-RU" smtClean="0"/>
              <a:pPr/>
              <a:t>12</a:t>
            </a:fld>
            <a:endParaRPr lang="ru-RU"/>
          </a:p>
        </p:txBody>
      </p:sp>
    </p:spTree>
    <p:extLst>
      <p:ext uri="{BB962C8B-B14F-4D97-AF65-F5344CB8AC3E}">
        <p14:creationId xmlns:p14="http://schemas.microsoft.com/office/powerpoint/2010/main" val="1058607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к с лого">
    <p:spTree>
      <p:nvGrpSpPr>
        <p:cNvPr id="1" name=""/>
        <p:cNvGrpSpPr/>
        <p:nvPr/>
      </p:nvGrpSpPr>
      <p:grpSpPr>
        <a:xfrm>
          <a:off x="0" y="0"/>
          <a:ext cx="0" cy="0"/>
          <a:chOff x="0" y="0"/>
          <a:chExt cx="0" cy="0"/>
        </a:xfrm>
      </p:grpSpPr>
      <p:sp>
        <p:nvSpPr>
          <p:cNvPr id="7" name="Прямоугольник 6"/>
          <p:cNvSpPr/>
          <p:nvPr userDrawn="1"/>
        </p:nvSpPr>
        <p:spPr>
          <a:xfrm>
            <a:off x="0" y="988293"/>
            <a:ext cx="9144000" cy="2520280"/>
          </a:xfrm>
          <a:prstGeom prst="rect">
            <a:avLst/>
          </a:pr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685800" y="3723878"/>
            <a:ext cx="7772400" cy="526455"/>
          </a:xfrm>
        </p:spPr>
        <p:txBody>
          <a:bodyPr>
            <a:noAutofit/>
          </a:bodyPr>
          <a:lstStyle>
            <a:lvl1pPr algn="ctr">
              <a:defRPr sz="2800">
                <a:latin typeface="+mj-lt"/>
              </a:defRPr>
            </a:lvl1pPr>
          </a:lstStyle>
          <a:p>
            <a:r>
              <a:rPr lang="ru-RU" dirty="0"/>
              <a:t>ОБРАЗЕЦ ЗАГОЛОВКА ТИТУЛЬНОГО СЛАЙДА</a:t>
            </a:r>
          </a:p>
        </p:txBody>
      </p:sp>
      <p:sp>
        <p:nvSpPr>
          <p:cNvPr id="3" name="Подзаголовок 2"/>
          <p:cNvSpPr>
            <a:spLocks noGrp="1"/>
          </p:cNvSpPr>
          <p:nvPr>
            <p:ph type="subTitle" idx="1" hasCustomPrompt="1"/>
          </p:nvPr>
        </p:nvSpPr>
        <p:spPr>
          <a:xfrm>
            <a:off x="1371600" y="4299942"/>
            <a:ext cx="6400800" cy="288032"/>
          </a:xfrm>
        </p:spPr>
        <p:txBody>
          <a:bodyPr>
            <a:no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 ТИТУЛЬНОГО СЛАЙДА</a:t>
            </a:r>
          </a:p>
        </p:txBody>
      </p:sp>
      <p:sp>
        <p:nvSpPr>
          <p:cNvPr id="9" name="Рисунок 8"/>
          <p:cNvSpPr>
            <a:spLocks noGrp="1"/>
          </p:cNvSpPr>
          <p:nvPr>
            <p:ph type="pic" sz="quarter" idx="13"/>
          </p:nvPr>
        </p:nvSpPr>
        <p:spPr>
          <a:xfrm>
            <a:off x="0" y="987574"/>
            <a:ext cx="9144000" cy="2520950"/>
          </a:xfrm>
        </p:spPr>
        <p:txBody>
          <a:bodyPr/>
          <a:lstStyle/>
          <a:p>
            <a:endParaRPr lang="ru-RU"/>
          </a:p>
        </p:txBody>
      </p:sp>
      <p:pic>
        <p:nvPicPr>
          <p:cNvPr id="8" name="Рисунок 7" descr="logo-02.jpg"/>
          <p:cNvPicPr>
            <a:picLocks noChangeAspect="1"/>
          </p:cNvPicPr>
          <p:nvPr userDrawn="1"/>
        </p:nvPicPr>
        <p:blipFill>
          <a:blip r:embed="rId2" cstate="print"/>
          <a:stretch>
            <a:fillRect/>
          </a:stretch>
        </p:blipFill>
        <p:spPr>
          <a:xfrm>
            <a:off x="107504" y="0"/>
            <a:ext cx="1512107" cy="7200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Простая схем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marL="0" marR="0" indent="0" defTabSz="914400" rtl="0" eaLnBrk="1" fontAlgn="auto" latinLnBrk="0" hangingPunct="1">
              <a:lnSpc>
                <a:spcPct val="100000"/>
              </a:lnSpc>
              <a:spcBef>
                <a:spcPct val="0"/>
              </a:spcBef>
              <a:spcAft>
                <a:spcPts val="0"/>
              </a:spcAft>
              <a:tabLst/>
              <a:defRPr sz="2400" baseline="0">
                <a:latin typeface="+mj-lt"/>
              </a:defRPr>
            </a:lvl1pPr>
          </a:lstStyle>
          <a:p>
            <a:pPr marL="0" marR="0" lvl="0" indent="0" defTabSz="914400" rtl="0" eaLnBrk="1" fontAlgn="auto" latinLnBrk="0" hangingPunct="1">
              <a:lnSpc>
                <a:spcPct val="100000"/>
              </a:lnSpc>
              <a:spcBef>
                <a:spcPct val="0"/>
              </a:spcBef>
              <a:spcAft>
                <a:spcPts val="0"/>
              </a:spcAft>
              <a:tabLst/>
              <a:defRPr/>
            </a:pPr>
            <a:r>
              <a:rPr lang="ru-RU" dirty="0"/>
              <a:t>ВАРИАНТ ОФОРМЛЕНИЯ</a:t>
            </a:r>
            <a:r>
              <a:rPr lang="en-US" dirty="0"/>
              <a:t> </a:t>
            </a:r>
            <a:r>
              <a:rPr lang="ru-RU" dirty="0"/>
              <a:t>СХЕМЫ</a:t>
            </a:r>
            <a:endParaRPr kumimoji="0" lang="ru-RU" sz="2000" b="0" i="0" u="none" strike="noStrike" kern="1200" cap="none" spc="0" normalizeH="0" baseline="0" noProof="0" dirty="0">
              <a:ln>
                <a:noFill/>
              </a:ln>
              <a:solidFill>
                <a:srgbClr val="0081A1"/>
              </a:solidFill>
              <a:effectLst/>
              <a:uLnTx/>
              <a:uFillTx/>
              <a:latin typeface="Bebas Neue Bold" pitchFamily="34" charset="-52"/>
              <a:ea typeface="+mj-ea"/>
              <a:cs typeface="+mj-cs"/>
            </a:endParaRPr>
          </a:p>
        </p:txBody>
      </p:sp>
      <p:sp>
        <p:nvSpPr>
          <p:cNvPr id="5" name="Номер слайда 4"/>
          <p:cNvSpPr>
            <a:spLocks noGrp="1"/>
          </p:cNvSpPr>
          <p:nvPr>
            <p:ph type="sldNum" sz="quarter" idx="12"/>
          </p:nvPr>
        </p:nvSpPr>
        <p:spPr/>
        <p:txBody>
          <a:bodyPr/>
          <a:lstStyle/>
          <a:p>
            <a:fld id="{909E329E-F0AA-454F-832D-AB2E0905D948}" type="slidenum">
              <a:rPr lang="ru-RU" smtClean="0"/>
              <a:pPr/>
              <a:t>‹#›</a:t>
            </a:fld>
            <a:endParaRPr lang="ru-RU"/>
          </a:p>
        </p:txBody>
      </p:sp>
      <p:pic>
        <p:nvPicPr>
          <p:cNvPr id="33" name="Рисунок 32" descr="logo-02.jpg"/>
          <p:cNvPicPr>
            <a:picLocks noChangeAspect="1"/>
          </p:cNvPicPr>
          <p:nvPr userDrawn="1"/>
        </p:nvPicPr>
        <p:blipFill>
          <a:blip r:embed="rId2" cstate="print"/>
          <a:stretch>
            <a:fillRect/>
          </a:stretch>
        </p:blipFill>
        <p:spPr>
          <a:xfrm>
            <a:off x="107504" y="0"/>
            <a:ext cx="1512107" cy="720080"/>
          </a:xfrm>
          <a:prstGeom prst="rect">
            <a:avLst/>
          </a:prstGeom>
        </p:spPr>
      </p:pic>
      <p:grpSp>
        <p:nvGrpSpPr>
          <p:cNvPr id="48" name="Группа 47"/>
          <p:cNvGrpSpPr/>
          <p:nvPr userDrawn="1"/>
        </p:nvGrpSpPr>
        <p:grpSpPr>
          <a:xfrm>
            <a:off x="251520" y="1491630"/>
            <a:ext cx="8640960" cy="2183810"/>
            <a:chOff x="626598" y="1419622"/>
            <a:chExt cx="7977850" cy="2016224"/>
          </a:xfrm>
        </p:grpSpPr>
        <p:sp>
          <p:nvSpPr>
            <p:cNvPr id="35" name="Шестиугольник 34"/>
            <p:cNvSpPr/>
            <p:nvPr/>
          </p:nvSpPr>
          <p:spPr>
            <a:xfrm flipV="1">
              <a:off x="3204041" y="2138736"/>
              <a:ext cx="1504649" cy="1297110"/>
            </a:xfrm>
            <a:prstGeom prst="hexagon">
              <a:avLst/>
            </a:prstGeom>
            <a:solidFill>
              <a:srgbClr val="1BA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ru-RU" sz="1800" kern="1200">
                <a:solidFill>
                  <a:schemeClr val="lt1"/>
                </a:solidFill>
                <a:latin typeface="+mn-lt"/>
                <a:ea typeface="+mn-ea"/>
                <a:cs typeface="+mn-cs"/>
              </a:endParaRPr>
            </a:p>
          </p:txBody>
        </p:sp>
        <p:sp>
          <p:nvSpPr>
            <p:cNvPr id="37" name="Шестиугольник 36"/>
            <p:cNvSpPr/>
            <p:nvPr/>
          </p:nvSpPr>
          <p:spPr>
            <a:xfrm flipV="1">
              <a:off x="4503841" y="1419622"/>
              <a:ext cx="1504649" cy="1297110"/>
            </a:xfrm>
            <a:prstGeom prst="hexagon">
              <a:avLst/>
            </a:prstGeom>
            <a:solidFill>
              <a:srgbClr val="538BC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Шестиугольник 38"/>
            <p:cNvSpPr/>
            <p:nvPr/>
          </p:nvSpPr>
          <p:spPr>
            <a:xfrm flipV="1">
              <a:off x="5792660" y="2138736"/>
              <a:ext cx="1504649" cy="1297110"/>
            </a:xfrm>
            <a:prstGeom prst="hexagon">
              <a:avLst/>
            </a:prstGeom>
            <a:solidFill>
              <a:srgbClr val="2CA2C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ru-RU" sz="1800" kern="1200">
                <a:solidFill>
                  <a:schemeClr val="lt1"/>
                </a:solidFill>
                <a:latin typeface="+mn-lt"/>
                <a:ea typeface="+mn-ea"/>
                <a:cs typeface="+mn-cs"/>
              </a:endParaRPr>
            </a:p>
          </p:txBody>
        </p:sp>
        <p:sp>
          <p:nvSpPr>
            <p:cNvPr id="41" name="Шестиугольник 40"/>
            <p:cNvSpPr/>
            <p:nvPr/>
          </p:nvSpPr>
          <p:spPr>
            <a:xfrm flipV="1">
              <a:off x="1915223" y="1419622"/>
              <a:ext cx="1504649" cy="1297110"/>
            </a:xfrm>
            <a:prstGeom prst="hexagon">
              <a:avLst/>
            </a:prstGeom>
            <a:solidFill>
              <a:srgbClr val="9AC75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ru-RU" sz="1800" kern="1200">
                <a:solidFill>
                  <a:schemeClr val="lt1"/>
                </a:solidFill>
                <a:latin typeface="+mn-lt"/>
                <a:ea typeface="+mn-ea"/>
                <a:cs typeface="+mn-cs"/>
              </a:endParaRPr>
            </a:p>
          </p:txBody>
        </p:sp>
        <p:sp>
          <p:nvSpPr>
            <p:cNvPr id="43" name="Дуга 42"/>
            <p:cNvSpPr/>
            <p:nvPr/>
          </p:nvSpPr>
          <p:spPr>
            <a:xfrm>
              <a:off x="2923335" y="1563638"/>
              <a:ext cx="1008112" cy="1008112"/>
            </a:xfrm>
            <a:prstGeom prst="arc">
              <a:avLst>
                <a:gd name="adj1" fmla="val 14138909"/>
                <a:gd name="adj2" fmla="val 265456"/>
              </a:avLst>
            </a:prstGeom>
            <a:ln w="12700">
              <a:solidFill>
                <a:srgbClr val="9AC758"/>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4" name="Дуга 43"/>
            <p:cNvSpPr/>
            <p:nvPr/>
          </p:nvSpPr>
          <p:spPr>
            <a:xfrm>
              <a:off x="5515623" y="1563638"/>
              <a:ext cx="1008112" cy="1008112"/>
            </a:xfrm>
            <a:prstGeom prst="arc">
              <a:avLst>
                <a:gd name="adj1" fmla="val 14138909"/>
                <a:gd name="adj2" fmla="val 265456"/>
              </a:avLst>
            </a:prstGeom>
            <a:ln w="12700">
              <a:solidFill>
                <a:srgbClr val="538BC5"/>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5" name="Дуга 44"/>
            <p:cNvSpPr/>
            <p:nvPr/>
          </p:nvSpPr>
          <p:spPr>
            <a:xfrm flipV="1">
              <a:off x="4219479" y="2283718"/>
              <a:ext cx="1008112" cy="1008112"/>
            </a:xfrm>
            <a:prstGeom prst="arc">
              <a:avLst>
                <a:gd name="adj1" fmla="val 14138909"/>
                <a:gd name="adj2" fmla="val 265456"/>
              </a:avLst>
            </a:prstGeom>
            <a:ln w="12700">
              <a:solidFill>
                <a:srgbClr val="1BA079"/>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Шестиугольник 45"/>
            <p:cNvSpPr/>
            <p:nvPr/>
          </p:nvSpPr>
          <p:spPr>
            <a:xfrm flipV="1">
              <a:off x="7099799" y="1419622"/>
              <a:ext cx="1504649" cy="1297110"/>
            </a:xfrm>
            <a:prstGeom prst="hexagon">
              <a:avLst/>
            </a:prstGeom>
            <a:noFill/>
            <a:ln w="12700" cap="rnd">
              <a:solidFill>
                <a:srgbClr val="538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Шестиугольник 46"/>
            <p:cNvSpPr/>
            <p:nvPr/>
          </p:nvSpPr>
          <p:spPr>
            <a:xfrm flipV="1">
              <a:off x="626598" y="2138736"/>
              <a:ext cx="1504649" cy="1297110"/>
            </a:xfrm>
            <a:prstGeom prst="hexagon">
              <a:avLst/>
            </a:prstGeom>
            <a:noFill/>
            <a:ln w="12700">
              <a:solidFill>
                <a:srgbClr val="1BA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ru-RU" sz="1800" kern="1200">
                <a:solidFill>
                  <a:schemeClr val="lt1"/>
                </a:solidFill>
                <a:latin typeface="+mn-lt"/>
                <a:ea typeface="+mn-ea"/>
                <a:cs typeface="+mn-c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ик с лого 2">
    <p:spTree>
      <p:nvGrpSpPr>
        <p:cNvPr id="1" name=""/>
        <p:cNvGrpSpPr/>
        <p:nvPr/>
      </p:nvGrpSpPr>
      <p:grpSpPr>
        <a:xfrm>
          <a:off x="0" y="0"/>
          <a:ext cx="0" cy="0"/>
          <a:chOff x="0" y="0"/>
          <a:chExt cx="0" cy="0"/>
        </a:xfrm>
      </p:grpSpPr>
      <p:sp>
        <p:nvSpPr>
          <p:cNvPr id="7" name="Прямоугольник 6"/>
          <p:cNvSpPr/>
          <p:nvPr userDrawn="1"/>
        </p:nvSpPr>
        <p:spPr>
          <a:xfrm>
            <a:off x="0" y="988293"/>
            <a:ext cx="9144000" cy="2520280"/>
          </a:xfrm>
          <a:prstGeom prst="rect">
            <a:avLst/>
          </a:pr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685800" y="3723878"/>
            <a:ext cx="7772400" cy="526455"/>
          </a:xfrm>
        </p:spPr>
        <p:txBody>
          <a:bodyPr lIns="0">
            <a:noAutofit/>
          </a:bodyPr>
          <a:lstStyle>
            <a:lvl1pPr algn="l">
              <a:defRPr sz="2800">
                <a:latin typeface="+mj-lt"/>
              </a:defRPr>
            </a:lvl1pPr>
          </a:lstStyle>
          <a:p>
            <a:r>
              <a:rPr lang="ru-RU" dirty="0"/>
              <a:t>ОБРАЗЕЦ ЗАГОЛОВКА ТИТУЛЬНОГО СЛАЙДА</a:t>
            </a:r>
          </a:p>
        </p:txBody>
      </p:sp>
      <p:sp>
        <p:nvSpPr>
          <p:cNvPr id="3" name="Подзаголовок 2"/>
          <p:cNvSpPr>
            <a:spLocks noGrp="1"/>
          </p:cNvSpPr>
          <p:nvPr>
            <p:ph type="subTitle" idx="1" hasCustomPrompt="1"/>
          </p:nvPr>
        </p:nvSpPr>
        <p:spPr>
          <a:xfrm>
            <a:off x="683568" y="4299942"/>
            <a:ext cx="7088832" cy="288032"/>
          </a:xfrm>
        </p:spPr>
        <p:txBody>
          <a:bodyPr>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 ТИТУЛЬНОГО СЛАЙДА</a:t>
            </a:r>
          </a:p>
        </p:txBody>
      </p:sp>
      <p:sp>
        <p:nvSpPr>
          <p:cNvPr id="9" name="Рисунок 8"/>
          <p:cNvSpPr>
            <a:spLocks noGrp="1"/>
          </p:cNvSpPr>
          <p:nvPr>
            <p:ph type="pic" sz="quarter" idx="13"/>
          </p:nvPr>
        </p:nvSpPr>
        <p:spPr>
          <a:xfrm>
            <a:off x="0" y="987574"/>
            <a:ext cx="9144000" cy="2520950"/>
          </a:xfrm>
        </p:spPr>
        <p:txBody>
          <a:bodyPr/>
          <a:lstStyle/>
          <a:p>
            <a:endParaRPr lang="ru-RU"/>
          </a:p>
        </p:txBody>
      </p:sp>
      <p:pic>
        <p:nvPicPr>
          <p:cNvPr id="8" name="Рисунок 7" descr="logo-02.jpg"/>
          <p:cNvPicPr>
            <a:picLocks noChangeAspect="1"/>
          </p:cNvPicPr>
          <p:nvPr userDrawn="1"/>
        </p:nvPicPr>
        <p:blipFill>
          <a:blip r:embed="rId2" cstate="print"/>
          <a:stretch>
            <a:fillRect/>
          </a:stretch>
        </p:blipFill>
        <p:spPr>
          <a:xfrm>
            <a:off x="107504" y="0"/>
            <a:ext cx="1512107" cy="7200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Контен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noAutofit/>
          </a:bodyPr>
          <a:lstStyle>
            <a:lvl1pPr>
              <a:defRPr sz="2400">
                <a:latin typeface="+mj-lt"/>
              </a:defRPr>
            </a:lvl1pPr>
          </a:lstStyle>
          <a:p>
            <a:r>
              <a:rPr lang="ru-RU" dirty="0"/>
              <a:t>ОБРАЗЕЦ ЗАГОЛОВКА СЛАЙДА</a:t>
            </a:r>
          </a:p>
        </p:txBody>
      </p:sp>
      <p:sp>
        <p:nvSpPr>
          <p:cNvPr id="5" name="Номер слайда 4"/>
          <p:cNvSpPr>
            <a:spLocks noGrp="1"/>
          </p:cNvSpPr>
          <p:nvPr>
            <p:ph type="sldNum" sz="quarter" idx="12"/>
          </p:nvPr>
        </p:nvSpPr>
        <p:spPr/>
        <p:txBody>
          <a:bodyPr/>
          <a:lstStyle/>
          <a:p>
            <a:fld id="{909E329E-F0AA-454F-832D-AB2E0905D948}" type="slidenum">
              <a:rPr lang="ru-RU" smtClean="0"/>
              <a:pPr/>
              <a:t>‹#›</a:t>
            </a:fld>
            <a:endParaRPr lang="ru-RU"/>
          </a:p>
        </p:txBody>
      </p:sp>
      <p:sp>
        <p:nvSpPr>
          <p:cNvPr id="7" name="Содержимое 10"/>
          <p:cNvSpPr>
            <a:spLocks noGrp="1"/>
          </p:cNvSpPr>
          <p:nvPr>
            <p:ph sz="quarter" idx="15"/>
          </p:nvPr>
        </p:nvSpPr>
        <p:spPr>
          <a:xfrm>
            <a:off x="323528" y="771550"/>
            <a:ext cx="8496622" cy="3816423"/>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6" name="Рисунок 5" descr="logo-02.jpg"/>
          <p:cNvPicPr>
            <a:picLocks noChangeAspect="1"/>
          </p:cNvPicPr>
          <p:nvPr userDrawn="1"/>
        </p:nvPicPr>
        <p:blipFill>
          <a:blip r:embed="rId2" cstate="print"/>
          <a:stretch>
            <a:fillRect/>
          </a:stretch>
        </p:blipFill>
        <p:spPr>
          <a:xfrm>
            <a:off x="107504" y="0"/>
            <a:ext cx="1512107" cy="7200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noAutofit/>
          </a:bodyPr>
          <a:lstStyle>
            <a:lvl1pPr>
              <a:defRPr sz="2400">
                <a:latin typeface="+mj-lt"/>
              </a:defRPr>
            </a:lvl1pPr>
          </a:lstStyle>
          <a:p>
            <a:r>
              <a:rPr lang="ru-RU" dirty="0"/>
              <a:t>ОБРАЗЕЦ ЗАГОЛОВКА СЛАЙДА</a:t>
            </a:r>
          </a:p>
        </p:txBody>
      </p:sp>
      <p:sp>
        <p:nvSpPr>
          <p:cNvPr id="5" name="Номер слайда 4"/>
          <p:cNvSpPr>
            <a:spLocks noGrp="1"/>
          </p:cNvSpPr>
          <p:nvPr>
            <p:ph type="sldNum" sz="quarter" idx="12"/>
          </p:nvPr>
        </p:nvSpPr>
        <p:spPr/>
        <p:txBody>
          <a:bodyPr/>
          <a:lstStyle/>
          <a:p>
            <a:fld id="{909E329E-F0AA-454F-832D-AB2E0905D948}" type="slidenum">
              <a:rPr lang="ru-RU" smtClean="0"/>
              <a:pPr/>
              <a:t>‹#›</a:t>
            </a:fld>
            <a:endParaRPr lang="ru-RU"/>
          </a:p>
        </p:txBody>
      </p:sp>
      <p:sp>
        <p:nvSpPr>
          <p:cNvPr id="4" name="Текст 5"/>
          <p:cNvSpPr>
            <a:spLocks noGrp="1"/>
          </p:cNvSpPr>
          <p:nvPr>
            <p:ph type="body" sz="quarter" idx="13"/>
          </p:nvPr>
        </p:nvSpPr>
        <p:spPr>
          <a:xfrm>
            <a:off x="4644008" y="771550"/>
            <a:ext cx="4176142" cy="3816424"/>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Диаграмма 7"/>
          <p:cNvSpPr>
            <a:spLocks noGrp="1"/>
          </p:cNvSpPr>
          <p:nvPr>
            <p:ph type="chart" sz="quarter" idx="14"/>
          </p:nvPr>
        </p:nvSpPr>
        <p:spPr>
          <a:xfrm>
            <a:off x="323528" y="771550"/>
            <a:ext cx="3960440" cy="3816423"/>
          </a:xfrm>
        </p:spPr>
        <p:txBody>
          <a:bodyPr/>
          <a:lstStyle/>
          <a:p>
            <a:endParaRPr lang="ru-RU"/>
          </a:p>
        </p:txBody>
      </p:sp>
      <p:pic>
        <p:nvPicPr>
          <p:cNvPr id="7" name="Рисунок 6" descr="logo-02.jpg"/>
          <p:cNvPicPr>
            <a:picLocks noChangeAspect="1"/>
          </p:cNvPicPr>
          <p:nvPr userDrawn="1"/>
        </p:nvPicPr>
        <p:blipFill>
          <a:blip r:embed="rId2" cstate="print"/>
          <a:stretch>
            <a:fillRect/>
          </a:stretch>
        </p:blipFill>
        <p:spPr>
          <a:xfrm>
            <a:off x="107504" y="0"/>
            <a:ext cx="1512107" cy="7200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екст и рисун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noAutofit/>
          </a:bodyPr>
          <a:lstStyle>
            <a:lvl1pPr>
              <a:defRPr sz="2400">
                <a:latin typeface="+mj-lt"/>
              </a:defRPr>
            </a:lvl1pPr>
          </a:lstStyle>
          <a:p>
            <a:r>
              <a:rPr lang="ru-RU" dirty="0"/>
              <a:t>ОБРАЗЕЦ ЗАГОЛОВКА СЛАЙДА</a:t>
            </a:r>
          </a:p>
        </p:txBody>
      </p:sp>
      <p:sp>
        <p:nvSpPr>
          <p:cNvPr id="5" name="Номер слайда 4"/>
          <p:cNvSpPr>
            <a:spLocks noGrp="1"/>
          </p:cNvSpPr>
          <p:nvPr>
            <p:ph type="sldNum" sz="quarter" idx="12"/>
          </p:nvPr>
        </p:nvSpPr>
        <p:spPr/>
        <p:txBody>
          <a:bodyPr/>
          <a:lstStyle/>
          <a:p>
            <a:fld id="{909E329E-F0AA-454F-832D-AB2E0905D948}" type="slidenum">
              <a:rPr lang="ru-RU" smtClean="0"/>
              <a:pPr/>
              <a:t>‹#›</a:t>
            </a:fld>
            <a:endParaRPr lang="ru-RU"/>
          </a:p>
        </p:txBody>
      </p:sp>
      <p:sp>
        <p:nvSpPr>
          <p:cNvPr id="7" name="Текст 5"/>
          <p:cNvSpPr>
            <a:spLocks noGrp="1"/>
          </p:cNvSpPr>
          <p:nvPr>
            <p:ph type="body" sz="quarter" idx="13"/>
          </p:nvPr>
        </p:nvSpPr>
        <p:spPr>
          <a:xfrm>
            <a:off x="323528" y="771550"/>
            <a:ext cx="3744416" cy="3816424"/>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Рисунок SmartArt 8"/>
          <p:cNvSpPr>
            <a:spLocks noGrp="1"/>
          </p:cNvSpPr>
          <p:nvPr>
            <p:ph type="dgm" sz="quarter" idx="15"/>
          </p:nvPr>
        </p:nvSpPr>
        <p:spPr>
          <a:xfrm>
            <a:off x="4427983" y="771550"/>
            <a:ext cx="4392167" cy="3816423"/>
          </a:xfrm>
        </p:spPr>
        <p:txBody>
          <a:bodyPr/>
          <a:lstStyle/>
          <a:p>
            <a:endParaRPr lang="ru-RU"/>
          </a:p>
        </p:txBody>
      </p:sp>
      <p:pic>
        <p:nvPicPr>
          <p:cNvPr id="6" name="Рисунок 5" descr="logo-02.jpg"/>
          <p:cNvPicPr>
            <a:picLocks noChangeAspect="1"/>
          </p:cNvPicPr>
          <p:nvPr userDrawn="1"/>
        </p:nvPicPr>
        <p:blipFill>
          <a:blip r:embed="rId2" cstate="print"/>
          <a:stretch>
            <a:fillRect/>
          </a:stretch>
        </p:blipFill>
        <p:spPr>
          <a:xfrm>
            <a:off x="107504" y="0"/>
            <a:ext cx="1512107" cy="7200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Большой рисунок с описа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noAutofit/>
          </a:bodyPr>
          <a:lstStyle>
            <a:lvl1pPr>
              <a:defRPr sz="2400">
                <a:latin typeface="+mj-lt"/>
              </a:defRPr>
            </a:lvl1pPr>
          </a:lstStyle>
          <a:p>
            <a:r>
              <a:rPr lang="ru-RU" dirty="0"/>
              <a:t>ОБРАЗЕЦ ЗАГОЛОВКА СЛАЙДА</a:t>
            </a:r>
          </a:p>
        </p:txBody>
      </p:sp>
      <p:sp>
        <p:nvSpPr>
          <p:cNvPr id="5" name="Номер слайда 4"/>
          <p:cNvSpPr>
            <a:spLocks noGrp="1"/>
          </p:cNvSpPr>
          <p:nvPr>
            <p:ph type="sldNum" sz="quarter" idx="12"/>
          </p:nvPr>
        </p:nvSpPr>
        <p:spPr/>
        <p:txBody>
          <a:bodyPr/>
          <a:lstStyle/>
          <a:p>
            <a:fld id="{909E329E-F0AA-454F-832D-AB2E0905D948}" type="slidenum">
              <a:rPr lang="ru-RU" smtClean="0"/>
              <a:pPr/>
              <a:t>‹#›</a:t>
            </a:fld>
            <a:endParaRPr lang="ru-RU"/>
          </a:p>
        </p:txBody>
      </p:sp>
      <p:sp>
        <p:nvSpPr>
          <p:cNvPr id="6" name="Текст 5"/>
          <p:cNvSpPr>
            <a:spLocks noGrp="1"/>
          </p:cNvSpPr>
          <p:nvPr>
            <p:ph type="body" sz="quarter" idx="13"/>
          </p:nvPr>
        </p:nvSpPr>
        <p:spPr>
          <a:xfrm>
            <a:off x="323528" y="4227934"/>
            <a:ext cx="8496944" cy="360040"/>
          </a:xfrm>
        </p:spPr>
        <p:txBody>
          <a:bodyPr/>
          <a:lstStyle/>
          <a:p>
            <a:pPr lvl="0"/>
            <a:r>
              <a:rPr lang="ru-RU" dirty="0"/>
              <a:t>Образец текста</a:t>
            </a:r>
          </a:p>
        </p:txBody>
      </p:sp>
      <p:sp>
        <p:nvSpPr>
          <p:cNvPr id="9" name="Рисунок SmartArt 8"/>
          <p:cNvSpPr>
            <a:spLocks noGrp="1"/>
          </p:cNvSpPr>
          <p:nvPr>
            <p:ph type="dgm" sz="quarter" idx="15"/>
          </p:nvPr>
        </p:nvSpPr>
        <p:spPr>
          <a:xfrm>
            <a:off x="323528" y="771550"/>
            <a:ext cx="8496623" cy="3312367"/>
          </a:xfrm>
        </p:spPr>
        <p:txBody>
          <a:bodyPr/>
          <a:lstStyle/>
          <a:p>
            <a:endParaRPr lang="ru-RU"/>
          </a:p>
        </p:txBody>
      </p:sp>
      <p:pic>
        <p:nvPicPr>
          <p:cNvPr id="7" name="Рисунок 6" descr="logo-02.jpg"/>
          <p:cNvPicPr>
            <a:picLocks noChangeAspect="1"/>
          </p:cNvPicPr>
          <p:nvPr userDrawn="1"/>
        </p:nvPicPr>
        <p:blipFill>
          <a:blip r:embed="rId2" cstate="print"/>
          <a:stretch>
            <a:fillRect/>
          </a:stretch>
        </p:blipFill>
        <p:spPr>
          <a:xfrm>
            <a:off x="107504" y="0"/>
            <a:ext cx="1512107" cy="7200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итульник без лого">
    <p:bg>
      <p:bgPr>
        <a:solidFill>
          <a:schemeClr val="bg1"/>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0" y="988293"/>
            <a:ext cx="9144000" cy="2520280"/>
          </a:xfrm>
          <a:prstGeom prst="rect">
            <a:avLst/>
          </a:pr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исунок 8"/>
          <p:cNvSpPr>
            <a:spLocks noGrp="1"/>
          </p:cNvSpPr>
          <p:nvPr>
            <p:ph type="pic" sz="quarter" idx="13"/>
          </p:nvPr>
        </p:nvSpPr>
        <p:spPr>
          <a:xfrm>
            <a:off x="0" y="987574"/>
            <a:ext cx="9144000" cy="2520950"/>
          </a:xfrm>
        </p:spPr>
        <p:txBody>
          <a:bodyPr/>
          <a:lstStyle/>
          <a:p>
            <a:endParaRPr lang="ru-RU"/>
          </a:p>
        </p:txBody>
      </p:sp>
      <p:sp>
        <p:nvSpPr>
          <p:cNvPr id="12" name="Рисунок 74"/>
          <p:cNvSpPr>
            <a:spLocks noGrp="1"/>
          </p:cNvSpPr>
          <p:nvPr>
            <p:ph type="pic" sz="quarter" idx="14"/>
          </p:nvPr>
        </p:nvSpPr>
        <p:spPr>
          <a:xfrm>
            <a:off x="323850" y="123825"/>
            <a:ext cx="1511300" cy="503238"/>
          </a:xfrm>
        </p:spPr>
        <p:txBody>
          <a:bodyPr/>
          <a:lstStyle/>
          <a:p>
            <a:endParaRPr lang="ru-RU"/>
          </a:p>
        </p:txBody>
      </p:sp>
      <p:sp>
        <p:nvSpPr>
          <p:cNvPr id="13" name="Текст 14"/>
          <p:cNvSpPr>
            <a:spLocks noGrp="1"/>
          </p:cNvSpPr>
          <p:nvPr>
            <p:ph type="body" sz="quarter" idx="16" hasCustomPrompt="1"/>
          </p:nvPr>
        </p:nvSpPr>
        <p:spPr>
          <a:xfrm>
            <a:off x="5795963" y="124296"/>
            <a:ext cx="3024187" cy="287214"/>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0081A1"/>
              </a:buClr>
              <a:buSzTx/>
              <a:buFontTx/>
              <a:buNone/>
              <a:tabLst/>
              <a:defRPr sz="1600"/>
            </a:lvl1pPr>
          </a:lstStyle>
          <a:p>
            <a:pPr lvl="0"/>
            <a:r>
              <a:rPr lang="ru-RU" dirty="0"/>
              <a:t>Фамилия Имя Отчество</a:t>
            </a:r>
          </a:p>
        </p:txBody>
      </p:sp>
      <p:sp>
        <p:nvSpPr>
          <p:cNvPr id="14" name="Текст 14"/>
          <p:cNvSpPr>
            <a:spLocks noGrp="1"/>
          </p:cNvSpPr>
          <p:nvPr>
            <p:ph type="body" sz="quarter" idx="17" hasCustomPrompt="1"/>
          </p:nvPr>
        </p:nvSpPr>
        <p:spPr>
          <a:xfrm>
            <a:off x="5795963" y="411510"/>
            <a:ext cx="3024187" cy="216024"/>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
                <a:srgbClr val="0081A1"/>
              </a:buClr>
              <a:buSzTx/>
              <a:buFontTx/>
              <a:buNone/>
              <a:tabLst/>
              <a:defRPr sz="1200"/>
            </a:lvl1pPr>
          </a:lstStyle>
          <a:p>
            <a:pPr lvl="0"/>
            <a:r>
              <a:rPr lang="ru-RU" dirty="0"/>
              <a:t>Должность докладчика</a:t>
            </a:r>
          </a:p>
        </p:txBody>
      </p:sp>
      <p:sp>
        <p:nvSpPr>
          <p:cNvPr id="10" name="Заголовок 1"/>
          <p:cNvSpPr>
            <a:spLocks noGrp="1"/>
          </p:cNvSpPr>
          <p:nvPr>
            <p:ph type="ctrTitle" hasCustomPrompt="1"/>
          </p:nvPr>
        </p:nvSpPr>
        <p:spPr>
          <a:xfrm>
            <a:off x="685800" y="3723878"/>
            <a:ext cx="7772400" cy="526455"/>
          </a:xfrm>
        </p:spPr>
        <p:txBody>
          <a:bodyPr>
            <a:noAutofit/>
          </a:bodyPr>
          <a:lstStyle>
            <a:lvl1pPr algn="ctr">
              <a:defRPr sz="2800">
                <a:latin typeface="+mj-lt"/>
              </a:defRPr>
            </a:lvl1pPr>
          </a:lstStyle>
          <a:p>
            <a:r>
              <a:rPr lang="ru-RU" dirty="0"/>
              <a:t>ОБРАЗЕЦ ЗАГОЛОВКА ТИТУЛЬНОГО СЛАЙДА</a:t>
            </a:r>
          </a:p>
        </p:txBody>
      </p:sp>
      <p:sp>
        <p:nvSpPr>
          <p:cNvPr id="11" name="Подзаголовок 2"/>
          <p:cNvSpPr>
            <a:spLocks noGrp="1"/>
          </p:cNvSpPr>
          <p:nvPr>
            <p:ph type="subTitle" idx="1" hasCustomPrompt="1"/>
          </p:nvPr>
        </p:nvSpPr>
        <p:spPr>
          <a:xfrm>
            <a:off x="1371600" y="4299942"/>
            <a:ext cx="6400800" cy="288032"/>
          </a:xfrm>
        </p:spPr>
        <p:txBody>
          <a:bodyPr>
            <a:no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 ТИТУЛЬНОГО СЛАЙДА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итульник без лого 2">
    <p:bg>
      <p:bgPr>
        <a:solidFill>
          <a:schemeClr val="bg1"/>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0" y="988293"/>
            <a:ext cx="9144000" cy="2520280"/>
          </a:xfrm>
          <a:prstGeom prst="rect">
            <a:avLst/>
          </a:pr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683568" y="3723878"/>
            <a:ext cx="8244408" cy="526455"/>
          </a:xfrm>
        </p:spPr>
        <p:txBody>
          <a:bodyPr lIns="0">
            <a:noAutofit/>
          </a:bodyPr>
          <a:lstStyle>
            <a:lvl1pPr algn="l">
              <a:defRPr sz="2800"/>
            </a:lvl1pPr>
          </a:lstStyle>
          <a:p>
            <a:r>
              <a:rPr lang="ru-RU" dirty="0"/>
              <a:t>ОБРАЗЕЦ ЗАГОЛОВКА ТИТУЛЬНОГО СЛАЙДА</a:t>
            </a:r>
          </a:p>
        </p:txBody>
      </p:sp>
      <p:sp>
        <p:nvSpPr>
          <p:cNvPr id="3" name="Подзаголовок 2"/>
          <p:cNvSpPr>
            <a:spLocks noGrp="1"/>
          </p:cNvSpPr>
          <p:nvPr>
            <p:ph type="subTitle" idx="1" hasCustomPrompt="1"/>
          </p:nvPr>
        </p:nvSpPr>
        <p:spPr>
          <a:xfrm>
            <a:off x="683568" y="4299942"/>
            <a:ext cx="7416824" cy="288032"/>
          </a:xfrm>
        </p:spPr>
        <p:txBody>
          <a:bodyPr>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 ТИТУЛЬНОГО СЛАЙДА</a:t>
            </a:r>
          </a:p>
        </p:txBody>
      </p:sp>
      <p:sp>
        <p:nvSpPr>
          <p:cNvPr id="9" name="Рисунок 8"/>
          <p:cNvSpPr>
            <a:spLocks noGrp="1"/>
          </p:cNvSpPr>
          <p:nvPr>
            <p:ph type="pic" sz="quarter" idx="13"/>
          </p:nvPr>
        </p:nvSpPr>
        <p:spPr>
          <a:xfrm>
            <a:off x="0" y="987574"/>
            <a:ext cx="9144000" cy="2520950"/>
          </a:xfrm>
        </p:spPr>
        <p:txBody>
          <a:bodyPr/>
          <a:lstStyle/>
          <a:p>
            <a:endParaRPr lang="ru-RU"/>
          </a:p>
        </p:txBody>
      </p:sp>
      <p:sp>
        <p:nvSpPr>
          <p:cNvPr id="12" name="Рисунок 74"/>
          <p:cNvSpPr>
            <a:spLocks noGrp="1"/>
          </p:cNvSpPr>
          <p:nvPr>
            <p:ph type="pic" sz="quarter" idx="14"/>
          </p:nvPr>
        </p:nvSpPr>
        <p:spPr>
          <a:xfrm>
            <a:off x="323850" y="123825"/>
            <a:ext cx="1511300" cy="503238"/>
          </a:xfrm>
        </p:spPr>
        <p:txBody>
          <a:bodyPr/>
          <a:lstStyle/>
          <a:p>
            <a:endParaRPr lang="ru-RU"/>
          </a:p>
        </p:txBody>
      </p:sp>
      <p:sp>
        <p:nvSpPr>
          <p:cNvPr id="13" name="Текст 14"/>
          <p:cNvSpPr>
            <a:spLocks noGrp="1"/>
          </p:cNvSpPr>
          <p:nvPr>
            <p:ph type="body" sz="quarter" idx="16" hasCustomPrompt="1"/>
          </p:nvPr>
        </p:nvSpPr>
        <p:spPr>
          <a:xfrm>
            <a:off x="5795963" y="124296"/>
            <a:ext cx="3024187" cy="287214"/>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0081A1"/>
              </a:buClr>
              <a:buSzTx/>
              <a:buFontTx/>
              <a:buNone/>
              <a:tabLst/>
              <a:defRPr sz="1600"/>
            </a:lvl1pPr>
          </a:lstStyle>
          <a:p>
            <a:pPr lvl="0"/>
            <a:r>
              <a:rPr lang="ru-RU" dirty="0"/>
              <a:t>Фамилия Имя Отчество</a:t>
            </a:r>
          </a:p>
        </p:txBody>
      </p:sp>
      <p:sp>
        <p:nvSpPr>
          <p:cNvPr id="14" name="Текст 14"/>
          <p:cNvSpPr>
            <a:spLocks noGrp="1"/>
          </p:cNvSpPr>
          <p:nvPr>
            <p:ph type="body" sz="quarter" idx="17" hasCustomPrompt="1"/>
          </p:nvPr>
        </p:nvSpPr>
        <p:spPr>
          <a:xfrm>
            <a:off x="5795963" y="411510"/>
            <a:ext cx="3024187" cy="216024"/>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
                <a:srgbClr val="0081A1"/>
              </a:buClr>
              <a:buSzTx/>
              <a:buFontTx/>
              <a:buNone/>
              <a:tabLst/>
              <a:defRPr sz="1200"/>
            </a:lvl1pPr>
          </a:lstStyle>
          <a:p>
            <a:pPr lvl="0"/>
            <a:r>
              <a:rPr lang="ru-RU" dirty="0"/>
              <a:t>Должность докладчика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Контент без лого">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noAutofit/>
          </a:bodyPr>
          <a:lstStyle>
            <a:lvl1pPr>
              <a:defRPr sz="2400">
                <a:latin typeface="+mj-lt"/>
              </a:defRPr>
            </a:lvl1pPr>
          </a:lstStyle>
          <a:p>
            <a:r>
              <a:rPr lang="ru-RU" dirty="0"/>
              <a:t>ОБРАЗЕЦ ЗАГОЛОВКА СЛАЙДА</a:t>
            </a:r>
          </a:p>
        </p:txBody>
      </p:sp>
      <p:sp>
        <p:nvSpPr>
          <p:cNvPr id="5" name="Номер слайда 4"/>
          <p:cNvSpPr>
            <a:spLocks noGrp="1"/>
          </p:cNvSpPr>
          <p:nvPr>
            <p:ph type="sldNum" sz="quarter" idx="12"/>
          </p:nvPr>
        </p:nvSpPr>
        <p:spPr/>
        <p:txBody>
          <a:bodyPr/>
          <a:lstStyle/>
          <a:p>
            <a:fld id="{909E329E-F0AA-454F-832D-AB2E0905D948}" type="slidenum">
              <a:rPr lang="ru-RU" smtClean="0"/>
              <a:pPr/>
              <a:t>‹#›</a:t>
            </a:fld>
            <a:endParaRPr lang="ru-RU"/>
          </a:p>
        </p:txBody>
      </p:sp>
      <p:sp>
        <p:nvSpPr>
          <p:cNvPr id="4" name="Содержимое 10"/>
          <p:cNvSpPr>
            <a:spLocks noGrp="1"/>
          </p:cNvSpPr>
          <p:nvPr>
            <p:ph sz="quarter" idx="15"/>
          </p:nvPr>
        </p:nvSpPr>
        <p:spPr>
          <a:xfrm>
            <a:off x="323528" y="771550"/>
            <a:ext cx="8496622" cy="3816423"/>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Рисунок 74"/>
          <p:cNvSpPr>
            <a:spLocks noGrp="1"/>
          </p:cNvSpPr>
          <p:nvPr>
            <p:ph type="pic" sz="quarter" idx="13"/>
          </p:nvPr>
        </p:nvSpPr>
        <p:spPr>
          <a:xfrm>
            <a:off x="323850" y="123825"/>
            <a:ext cx="1511300" cy="503238"/>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123478"/>
            <a:ext cx="6984776" cy="504057"/>
          </a:xfrm>
          <a:prstGeom prst="rect">
            <a:avLst/>
          </a:prstGeom>
        </p:spPr>
        <p:txBody>
          <a:bodyPr vert="horz" lIns="91440" tIns="45720" rIns="91440" bIns="45720" rtlCol="0" anchor="ctr">
            <a:noAutofit/>
          </a:bodyPr>
          <a:lstStyle/>
          <a:p>
            <a:r>
              <a:rPr lang="ru-RU" dirty="0"/>
              <a:t>ОБРАЗЕЦ ЗАГОЛОВКА СЛАЙДА</a:t>
            </a:r>
          </a:p>
        </p:txBody>
      </p:sp>
      <p:sp>
        <p:nvSpPr>
          <p:cNvPr id="3" name="Текст 2"/>
          <p:cNvSpPr>
            <a:spLocks noGrp="1"/>
          </p:cNvSpPr>
          <p:nvPr>
            <p:ph type="body" idx="1"/>
          </p:nvPr>
        </p:nvSpPr>
        <p:spPr>
          <a:xfrm>
            <a:off x="395536" y="771550"/>
            <a:ext cx="8424936" cy="3816424"/>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Текст 2"/>
          <p:cNvSpPr txBox="1">
            <a:spLocks/>
          </p:cNvSpPr>
          <p:nvPr userDrawn="1"/>
        </p:nvSpPr>
        <p:spPr>
          <a:xfrm>
            <a:off x="899592" y="1347614"/>
            <a:ext cx="7344816" cy="1440160"/>
          </a:xfrm>
          <a:prstGeom prst="rect">
            <a:avLst/>
          </a:prstGeom>
        </p:spPr>
        <p:txBody>
          <a:bodyPr vert="horz" lIns="91440" tIns="45720" rIns="91440" bIns="45720" rtlCol="0">
            <a:normAutofit/>
          </a:bodyPr>
          <a:lstStyle/>
          <a:p>
            <a:pPr rtl="0"/>
            <a:endParaRPr lang="ru-RU" sz="1800" kern="1200" baseline="30000" dirty="0">
              <a:solidFill>
                <a:schemeClr val="tx1"/>
              </a:solidFill>
              <a:latin typeface="+mn-lt"/>
              <a:ea typeface="+mn-ea"/>
              <a:cs typeface="+mn-cs"/>
            </a:endParaRPr>
          </a:p>
        </p:txBody>
      </p:sp>
      <p:sp>
        <p:nvSpPr>
          <p:cNvPr id="6" name="Номер слайда 5"/>
          <p:cNvSpPr>
            <a:spLocks noGrp="1"/>
          </p:cNvSpPr>
          <p:nvPr>
            <p:ph type="sldNum" sz="quarter" idx="4"/>
          </p:nvPr>
        </p:nvSpPr>
        <p:spPr>
          <a:xfrm>
            <a:off x="7668344" y="4746178"/>
            <a:ext cx="1152128"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909E329E-F0AA-454F-832D-AB2E0905D948}" type="slidenum">
              <a:rPr lang="ru-RU" smtClean="0"/>
              <a:pPr/>
              <a:t>‹#›</a:t>
            </a:fld>
            <a:endParaRPr lang="ru-RU" dirty="0"/>
          </a:p>
        </p:txBody>
      </p:sp>
      <p:grpSp>
        <p:nvGrpSpPr>
          <p:cNvPr id="28" name="Группа 27"/>
          <p:cNvGrpSpPr/>
          <p:nvPr userDrawn="1"/>
        </p:nvGrpSpPr>
        <p:grpSpPr>
          <a:xfrm>
            <a:off x="0" y="5143500"/>
            <a:ext cx="9144000" cy="0"/>
            <a:chOff x="0" y="4803998"/>
            <a:chExt cx="9144000" cy="0"/>
          </a:xfrm>
        </p:grpSpPr>
        <p:cxnSp>
          <p:nvCxnSpPr>
            <p:cNvPr id="8" name="Прямая соединительная линия 7"/>
            <p:cNvCxnSpPr/>
            <p:nvPr userDrawn="1"/>
          </p:nvCxnSpPr>
          <p:spPr>
            <a:xfrm flipH="1">
              <a:off x="1835696" y="4803998"/>
              <a:ext cx="7308304" cy="0"/>
            </a:xfrm>
            <a:prstGeom prst="line">
              <a:avLst/>
            </a:prstGeom>
            <a:ln w="76200">
              <a:solidFill>
                <a:srgbClr val="0081A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flipH="1">
              <a:off x="1206000" y="4803998"/>
              <a:ext cx="648072" cy="0"/>
            </a:xfrm>
            <a:prstGeom prst="line">
              <a:avLst/>
            </a:prstGeom>
            <a:ln w="76200">
              <a:solidFill>
                <a:srgbClr val="94C5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flipH="1">
              <a:off x="525600" y="4803998"/>
              <a:ext cx="720080" cy="0"/>
            </a:xfrm>
            <a:prstGeom prst="line">
              <a:avLst/>
            </a:prstGeom>
            <a:ln w="76200">
              <a:solidFill>
                <a:srgbClr val="FBC8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userDrawn="1"/>
          </p:nvCxnSpPr>
          <p:spPr>
            <a:xfrm flipH="1">
              <a:off x="0" y="4803998"/>
              <a:ext cx="611560" cy="0"/>
            </a:xfrm>
            <a:prstGeom prst="line">
              <a:avLst/>
            </a:prstGeom>
            <a:ln w="76200">
              <a:solidFill>
                <a:srgbClr val="E42A00"/>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71" r:id="rId1"/>
    <p:sldLayoutId id="2147483687" r:id="rId2"/>
    <p:sldLayoutId id="2147483672" r:id="rId3"/>
    <p:sldLayoutId id="2147483681" r:id="rId4"/>
    <p:sldLayoutId id="2147483677" r:id="rId5"/>
    <p:sldLayoutId id="2147483679" r:id="rId6"/>
    <p:sldLayoutId id="2147483674" r:id="rId7"/>
    <p:sldLayoutId id="2147483689" r:id="rId8"/>
    <p:sldLayoutId id="2147483675" r:id="rId9"/>
    <p:sldLayoutId id="2147483684" r:id="rId10"/>
  </p:sldLayoutIdLst>
  <p:hf hdr="0" ftr="0" dt="0"/>
  <p:txStyles>
    <p:titleStyle>
      <a:lvl1pPr algn="r" defTabSz="914400" rtl="0" eaLnBrk="1" latinLnBrk="0" hangingPunct="1">
        <a:spcBef>
          <a:spcPct val="0"/>
        </a:spcBef>
        <a:buNone/>
        <a:defRPr sz="2400" b="0" kern="1200" baseline="0">
          <a:solidFill>
            <a:srgbClr val="0081A1"/>
          </a:solidFill>
          <a:latin typeface="+mj-lt"/>
          <a:ea typeface="+mj-ea"/>
          <a:cs typeface="+mj-cs"/>
        </a:defRPr>
      </a:lvl1pPr>
    </p:titleStyle>
    <p:bodyStyle>
      <a:lvl1pPr marL="342900" indent="-342900" algn="l" defTabSz="914400" rtl="0" eaLnBrk="1" latinLnBrk="0" hangingPunct="1">
        <a:spcBef>
          <a:spcPct val="20000"/>
        </a:spcBef>
        <a:buClr>
          <a:srgbClr val="0081A1"/>
        </a:buClr>
        <a:buFont typeface="Arial"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ct val="20000"/>
        </a:spcBef>
        <a:buClr>
          <a:srgbClr val="0081A1"/>
        </a:buClr>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Clr>
          <a:srgbClr val="0081A1"/>
        </a:buClr>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Clr>
          <a:srgbClr val="0081A1"/>
        </a:buClr>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rgbClr val="0081A1"/>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yu@krista.r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d_1080-01.jpg"/>
          <p:cNvPicPr>
            <a:picLocks noChangeAspect="1"/>
          </p:cNvPicPr>
          <p:nvPr/>
        </p:nvPicPr>
        <p:blipFill>
          <a:blip r:embed="rId2" cstate="print"/>
          <a:srcRect t="13123" b="13123"/>
          <a:stretch>
            <a:fillRect/>
          </a:stretch>
        </p:blipFill>
        <p:spPr>
          <a:xfrm>
            <a:off x="0" y="650455"/>
            <a:ext cx="9144000" cy="3793503"/>
          </a:xfrm>
          <a:prstGeom prst="rect">
            <a:avLst/>
          </a:prstGeom>
        </p:spPr>
      </p:pic>
      <p:sp>
        <p:nvSpPr>
          <p:cNvPr id="5" name="Заголовок 4"/>
          <p:cNvSpPr>
            <a:spLocks noGrp="1"/>
          </p:cNvSpPr>
          <p:nvPr>
            <p:ph type="ctrTitle"/>
          </p:nvPr>
        </p:nvSpPr>
        <p:spPr>
          <a:xfrm>
            <a:off x="0" y="3723878"/>
            <a:ext cx="9144000" cy="1008112"/>
          </a:xfrm>
        </p:spPr>
        <p:txBody>
          <a:bodyPr/>
          <a:lstStyle/>
          <a:p>
            <a:r>
              <a:rPr lang="ru-RU" dirty="0"/>
              <a:t>ЦЕНТРАЛИЗАЦИЯ БУХГАЛТЕРСКОГО </a:t>
            </a:r>
            <a:br>
              <a:rPr lang="ru-RU" dirty="0"/>
            </a:br>
            <a:r>
              <a:rPr lang="ru-RU" dirty="0"/>
              <a:t>(БЮДЖЕТНОГО) УЧЕТА И ОТЧЕТНОСТИ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23478"/>
            <a:ext cx="7056784" cy="504056"/>
          </a:xfrm>
        </p:spPr>
        <p:txBody>
          <a:bodyPr anchor="t"/>
          <a:lstStyle/>
          <a:p>
            <a:r>
              <a:rPr lang="ru-RU" sz="2000" dirty="0"/>
              <a:t>Сведения о кредиторской задолженности</a:t>
            </a:r>
            <a:r>
              <a:rPr lang="ru-RU" sz="1800" dirty="0"/>
              <a:t> </a:t>
            </a: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10</a:t>
            </a:fld>
            <a:endParaRPr lang="ru-RU"/>
          </a:p>
        </p:txBody>
      </p:sp>
      <p:pic>
        <p:nvPicPr>
          <p:cNvPr id="8" name="Рисунок 7">
            <a:extLst>
              <a:ext uri="{FF2B5EF4-FFF2-40B4-BE49-F238E27FC236}">
                <a16:creationId xmlns:a16="http://schemas.microsoft.com/office/drawing/2014/main" id="{C4D1B0F0-F0CA-5F48-906A-E5B68ABDD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522" y="0"/>
            <a:ext cx="6666956" cy="5143500"/>
          </a:xfrm>
          <a:prstGeom prst="rect">
            <a:avLst/>
          </a:prstGeom>
        </p:spPr>
      </p:pic>
    </p:spTree>
    <p:extLst>
      <p:ext uri="{BB962C8B-B14F-4D97-AF65-F5344CB8AC3E}">
        <p14:creationId xmlns:p14="http://schemas.microsoft.com/office/powerpoint/2010/main" val="77334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23478"/>
            <a:ext cx="7056784" cy="504056"/>
          </a:xfrm>
        </p:spPr>
        <p:txBody>
          <a:bodyPr anchor="t"/>
          <a:lstStyle/>
          <a:p>
            <a:r>
              <a:rPr lang="ru-RU" sz="2000" dirty="0">
                <a:solidFill>
                  <a:schemeClr val="accent5">
                    <a:lumMod val="75000"/>
                  </a:schemeClr>
                </a:solidFill>
                <a:cs typeface="Times New Roman" panose="02020603050405020304" pitchFamily="18" charset="0"/>
              </a:rPr>
              <a:t>Сведения о судебных расходах (издержках) </a:t>
            </a:r>
            <a:br>
              <a:rPr lang="ru-RU" sz="2000" dirty="0"/>
            </a:b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11</a:t>
            </a:fld>
            <a:endParaRPr lang="ru-RU"/>
          </a:p>
        </p:txBody>
      </p:sp>
      <p:pic>
        <p:nvPicPr>
          <p:cNvPr id="6" name="Рисунок 5">
            <a:extLst>
              <a:ext uri="{FF2B5EF4-FFF2-40B4-BE49-F238E27FC236}">
                <a16:creationId xmlns:a16="http://schemas.microsoft.com/office/drawing/2014/main" id="{E00C508E-8218-6E4B-87A6-23ABE0A62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946" y="613445"/>
            <a:ext cx="5720107" cy="4399336"/>
          </a:xfrm>
          <a:prstGeom prst="rect">
            <a:avLst/>
          </a:prstGeom>
        </p:spPr>
      </p:pic>
    </p:spTree>
    <p:extLst>
      <p:ext uri="{BB962C8B-B14F-4D97-AF65-F5344CB8AC3E}">
        <p14:creationId xmlns:p14="http://schemas.microsoft.com/office/powerpoint/2010/main" val="137923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3478"/>
            <a:ext cx="8424936" cy="504056"/>
          </a:xfrm>
        </p:spPr>
        <p:txBody>
          <a:bodyPr anchor="t"/>
          <a:lstStyle/>
          <a:p>
            <a:r>
              <a:rPr lang="ru-RU" sz="2000" dirty="0"/>
              <a:t>Сведения о нарушении налогового и прочего законодательства</a:t>
            </a:r>
            <a:br>
              <a:rPr lang="ru-RU" sz="2000" dirty="0"/>
            </a:b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12</a:t>
            </a:fld>
            <a:endParaRPr lang="ru-RU"/>
          </a:p>
        </p:txBody>
      </p:sp>
      <p:pic>
        <p:nvPicPr>
          <p:cNvPr id="6" name="Рисунок 5">
            <a:extLst>
              <a:ext uri="{FF2B5EF4-FFF2-40B4-BE49-F238E27FC236}">
                <a16:creationId xmlns:a16="http://schemas.microsoft.com/office/drawing/2014/main" id="{565EE144-EFEF-8C4D-BC17-B3A910476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576064"/>
            <a:ext cx="5778126" cy="4443958"/>
          </a:xfrm>
          <a:prstGeom prst="rect">
            <a:avLst/>
          </a:prstGeom>
        </p:spPr>
      </p:pic>
    </p:spTree>
    <p:extLst>
      <p:ext uri="{BB962C8B-B14F-4D97-AF65-F5344CB8AC3E}">
        <p14:creationId xmlns:p14="http://schemas.microsoft.com/office/powerpoint/2010/main" val="169272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3478"/>
            <a:ext cx="8424936" cy="504056"/>
          </a:xfrm>
        </p:spPr>
        <p:txBody>
          <a:bodyPr anchor="t"/>
          <a:lstStyle/>
          <a:p>
            <a:r>
              <a:rPr lang="ru-RU" sz="2000" dirty="0"/>
              <a:t>Аналитический отчет «Медицинское оборудование»</a:t>
            </a:r>
            <a:br>
              <a:rPr lang="ru-RU" sz="2000" dirty="0"/>
            </a:br>
            <a:br>
              <a:rPr lang="ru-RU" sz="2000" dirty="0"/>
            </a:b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13</a:t>
            </a:fld>
            <a:endParaRPr lang="ru-RU"/>
          </a:p>
        </p:txBody>
      </p:sp>
      <p:pic>
        <p:nvPicPr>
          <p:cNvPr id="7" name="Изображение1">
            <a:extLst>
              <a:ext uri="{FF2B5EF4-FFF2-40B4-BE49-F238E27FC236}">
                <a16:creationId xmlns:a16="http://schemas.microsoft.com/office/drawing/2014/main" id="{F9560443-7928-1143-B89A-C69E1099BE0D}"/>
              </a:ext>
            </a:extLst>
          </p:cNvPr>
          <p:cNvPicPr/>
          <p:nvPr/>
        </p:nvPicPr>
        <p:blipFill>
          <a:blip r:embed="rId3"/>
          <a:stretch>
            <a:fillRect/>
          </a:stretch>
        </p:blipFill>
        <p:spPr bwMode="auto">
          <a:xfrm>
            <a:off x="1331640" y="740296"/>
            <a:ext cx="5921519" cy="4142804"/>
          </a:xfrm>
          <a:prstGeom prst="rect">
            <a:avLst/>
          </a:prstGeom>
        </p:spPr>
      </p:pic>
    </p:spTree>
    <p:extLst>
      <p:ext uri="{BB962C8B-B14F-4D97-AF65-F5344CB8AC3E}">
        <p14:creationId xmlns:p14="http://schemas.microsoft.com/office/powerpoint/2010/main" val="221749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3478"/>
            <a:ext cx="8424936" cy="504056"/>
          </a:xfrm>
        </p:spPr>
        <p:txBody>
          <a:bodyPr anchor="t"/>
          <a:lstStyle/>
          <a:p>
            <a:r>
              <a:rPr lang="ru-RU" sz="2000" dirty="0"/>
              <a:t>Сведения об объектах недвижимого имущества </a:t>
            </a:r>
            <a:br>
              <a:rPr lang="ru-RU" sz="2000" dirty="0"/>
            </a:br>
            <a:br>
              <a:rPr lang="ru-RU" sz="2000" dirty="0"/>
            </a:b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14</a:t>
            </a:fld>
            <a:endParaRPr lang="ru-RU"/>
          </a:p>
        </p:txBody>
      </p:sp>
      <p:pic>
        <p:nvPicPr>
          <p:cNvPr id="8" name="Изображение4">
            <a:extLst>
              <a:ext uri="{FF2B5EF4-FFF2-40B4-BE49-F238E27FC236}">
                <a16:creationId xmlns:a16="http://schemas.microsoft.com/office/drawing/2014/main" id="{41ED6998-1A92-DC4A-A117-6EEAF1C17222}"/>
              </a:ext>
            </a:extLst>
          </p:cNvPr>
          <p:cNvPicPr/>
          <p:nvPr/>
        </p:nvPicPr>
        <p:blipFill>
          <a:blip r:embed="rId3"/>
          <a:stretch>
            <a:fillRect/>
          </a:stretch>
        </p:blipFill>
        <p:spPr bwMode="auto">
          <a:xfrm>
            <a:off x="1403648" y="627534"/>
            <a:ext cx="5760640" cy="4392488"/>
          </a:xfrm>
          <a:prstGeom prst="rect">
            <a:avLst/>
          </a:prstGeom>
        </p:spPr>
      </p:pic>
    </p:spTree>
    <p:extLst>
      <p:ext uri="{BB962C8B-B14F-4D97-AF65-F5344CB8AC3E}">
        <p14:creationId xmlns:p14="http://schemas.microsoft.com/office/powerpoint/2010/main" val="398423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3478"/>
            <a:ext cx="8424936" cy="504056"/>
          </a:xfrm>
        </p:spPr>
        <p:txBody>
          <a:bodyPr anchor="t"/>
          <a:lstStyle/>
          <a:p>
            <a:r>
              <a:rPr lang="ru-RU" sz="2000" dirty="0"/>
              <a:t>Аналитический отчет «Нагрузка бухгалтера»</a:t>
            </a:r>
            <a:br>
              <a:rPr lang="ru-RU" dirty="0"/>
            </a:br>
            <a:r>
              <a:rPr lang="ru-RU" sz="2000" dirty="0"/>
              <a:t> </a:t>
            </a:r>
            <a:br>
              <a:rPr lang="ru-RU" sz="2000" dirty="0"/>
            </a:br>
            <a:br>
              <a:rPr lang="ru-RU" sz="2000" dirty="0"/>
            </a:b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15</a:t>
            </a:fld>
            <a:endParaRPr lang="ru-RU"/>
          </a:p>
        </p:txBody>
      </p:sp>
      <p:pic>
        <p:nvPicPr>
          <p:cNvPr id="5" name="Изображение2">
            <a:extLst>
              <a:ext uri="{FF2B5EF4-FFF2-40B4-BE49-F238E27FC236}">
                <a16:creationId xmlns:a16="http://schemas.microsoft.com/office/drawing/2014/main" id="{FE07FCDE-8B08-694A-8423-B7B9FFC4230D}"/>
              </a:ext>
            </a:extLst>
          </p:cNvPr>
          <p:cNvPicPr/>
          <p:nvPr/>
        </p:nvPicPr>
        <p:blipFill>
          <a:blip r:embed="rId3"/>
          <a:stretch>
            <a:fillRect/>
          </a:stretch>
        </p:blipFill>
        <p:spPr bwMode="auto">
          <a:xfrm>
            <a:off x="1331640" y="590426"/>
            <a:ext cx="6336704" cy="4320480"/>
          </a:xfrm>
          <a:prstGeom prst="rect">
            <a:avLst/>
          </a:prstGeom>
        </p:spPr>
      </p:pic>
    </p:spTree>
    <p:extLst>
      <p:ext uri="{BB962C8B-B14F-4D97-AF65-F5344CB8AC3E}">
        <p14:creationId xmlns:p14="http://schemas.microsoft.com/office/powerpoint/2010/main" val="338407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3478"/>
            <a:ext cx="8424936" cy="504056"/>
          </a:xfrm>
        </p:spPr>
        <p:txBody>
          <a:bodyPr anchor="t"/>
          <a:lstStyle/>
          <a:p>
            <a:r>
              <a:rPr lang="ru-RU" sz="2000" dirty="0"/>
              <a:t>Аналитический отчет «Нагрузка расчетчика заработной платы»</a:t>
            </a:r>
            <a:br>
              <a:rPr lang="ru-RU" dirty="0"/>
            </a:br>
            <a:r>
              <a:rPr lang="ru-RU" sz="2000" dirty="0"/>
              <a:t> </a:t>
            </a:r>
            <a:br>
              <a:rPr lang="ru-RU" sz="2000" dirty="0"/>
            </a:br>
            <a:br>
              <a:rPr lang="ru-RU" sz="2000" dirty="0"/>
            </a:b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16</a:t>
            </a:fld>
            <a:endParaRPr lang="ru-RU"/>
          </a:p>
        </p:txBody>
      </p:sp>
      <p:pic>
        <p:nvPicPr>
          <p:cNvPr id="7" name="Изображение5">
            <a:extLst>
              <a:ext uri="{FF2B5EF4-FFF2-40B4-BE49-F238E27FC236}">
                <a16:creationId xmlns:a16="http://schemas.microsoft.com/office/drawing/2014/main" id="{35F73690-0FD3-8B48-AC66-DBB4A9A6131D}"/>
              </a:ext>
            </a:extLst>
          </p:cNvPr>
          <p:cNvPicPr/>
          <p:nvPr/>
        </p:nvPicPr>
        <p:blipFill>
          <a:blip r:embed="rId3"/>
          <a:stretch>
            <a:fillRect/>
          </a:stretch>
        </p:blipFill>
        <p:spPr bwMode="auto">
          <a:xfrm>
            <a:off x="1187624" y="598001"/>
            <a:ext cx="6264696" cy="4422021"/>
          </a:xfrm>
          <a:prstGeom prst="rect">
            <a:avLst/>
          </a:prstGeom>
        </p:spPr>
      </p:pic>
    </p:spTree>
    <p:extLst>
      <p:ext uri="{BB962C8B-B14F-4D97-AF65-F5344CB8AC3E}">
        <p14:creationId xmlns:p14="http://schemas.microsoft.com/office/powerpoint/2010/main" val="40234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87774"/>
            <a:ext cx="8424936" cy="504056"/>
          </a:xfrm>
        </p:spPr>
        <p:txBody>
          <a:bodyPr anchor="t"/>
          <a:lstStyle/>
          <a:p>
            <a:br>
              <a:rPr lang="ru-RU" dirty="0"/>
            </a:br>
            <a:r>
              <a:rPr lang="ru-RU" sz="2000" dirty="0"/>
              <a:t> </a:t>
            </a:r>
            <a:br>
              <a:rPr lang="ru-RU" sz="2000" dirty="0"/>
            </a:br>
            <a:br>
              <a:rPr lang="ru-RU" sz="2000" dirty="0"/>
            </a:b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17</a:t>
            </a:fld>
            <a:endParaRPr lang="ru-RU"/>
          </a:p>
        </p:txBody>
      </p:sp>
      <p:sp>
        <p:nvSpPr>
          <p:cNvPr id="6" name="TextBox 5">
            <a:extLst>
              <a:ext uri="{FF2B5EF4-FFF2-40B4-BE49-F238E27FC236}">
                <a16:creationId xmlns:a16="http://schemas.microsoft.com/office/drawing/2014/main" id="{8CEFCE85-1F91-CB46-9DEE-9B6AB09AEB4E}"/>
              </a:ext>
            </a:extLst>
          </p:cNvPr>
          <p:cNvSpPr txBox="1"/>
          <p:nvPr/>
        </p:nvSpPr>
        <p:spPr>
          <a:xfrm>
            <a:off x="395536" y="771550"/>
            <a:ext cx="6336704" cy="2831544"/>
          </a:xfrm>
          <a:prstGeom prst="rect">
            <a:avLst/>
          </a:prstGeom>
          <a:noFill/>
        </p:spPr>
        <p:txBody>
          <a:bodyPr wrap="square" rtlCol="0">
            <a:spAutoFit/>
          </a:bodyPr>
          <a:lstStyle/>
          <a:p>
            <a:r>
              <a:rPr lang="ru-DE" sz="3200" dirty="0">
                <a:latin typeface="Times New Roman" panose="02020603050405020304" pitchFamily="18" charset="0"/>
                <a:cs typeface="Times New Roman" panose="02020603050405020304" pitchFamily="18" charset="0"/>
              </a:rPr>
              <a:t>Евдокимов Юрий Михайлович</a:t>
            </a:r>
          </a:p>
          <a:p>
            <a:endParaRPr lang="en-US"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т</a:t>
            </a:r>
            <a:r>
              <a:rPr lang="ru-DE" sz="3200" dirty="0">
                <a:latin typeface="Times New Roman" panose="02020603050405020304" pitchFamily="18" charset="0"/>
                <a:cs typeface="Times New Roman" panose="02020603050405020304" pitchFamily="18" charset="0"/>
              </a:rPr>
              <a:t>. 8</a:t>
            </a:r>
            <a:r>
              <a:rPr lang="en-US" sz="3200" dirty="0">
                <a:latin typeface="Times New Roman" panose="02020603050405020304" pitchFamily="18" charset="0"/>
                <a:cs typeface="Times New Roman" panose="02020603050405020304" pitchFamily="18" charset="0"/>
              </a:rPr>
              <a:t>-800-200-20-73</a:t>
            </a:r>
            <a:endParaRPr lang="ru-DE"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hlinkClick r:id="rId3"/>
            </a:endParaRPr>
          </a:p>
          <a:p>
            <a:r>
              <a:rPr lang="en-US" sz="3200" dirty="0">
                <a:latin typeface="Times New Roman" panose="02020603050405020304" pitchFamily="18" charset="0"/>
                <a:cs typeface="Times New Roman" panose="02020603050405020304" pitchFamily="18" charset="0"/>
                <a:hlinkClick r:id="rId3"/>
              </a:rPr>
              <a:t>yu@krista.ru</a:t>
            </a:r>
            <a:endParaRPr lang="en-US" sz="3200" dirty="0">
              <a:latin typeface="Times New Roman" panose="02020603050405020304" pitchFamily="18" charset="0"/>
              <a:cs typeface="Times New Roman" panose="02020603050405020304" pitchFamily="18" charset="0"/>
            </a:endParaRPr>
          </a:p>
          <a:p>
            <a:endParaRPr lang="ru-DE" dirty="0"/>
          </a:p>
        </p:txBody>
      </p:sp>
    </p:spTree>
    <p:extLst>
      <p:ext uri="{BB962C8B-B14F-4D97-AF65-F5344CB8AC3E}">
        <p14:creationId xmlns:p14="http://schemas.microsoft.com/office/powerpoint/2010/main" val="332806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d_1080-02.jpg"/>
          <p:cNvPicPr>
            <a:picLocks noChangeAspect="1"/>
          </p:cNvPicPr>
          <p:nvPr/>
        </p:nvPicPr>
        <p:blipFill>
          <a:blip r:embed="rId2" cstate="print"/>
          <a:srcRect t="13123" b="2625"/>
          <a:stretch>
            <a:fillRect/>
          </a:stretch>
        </p:blipFill>
        <p:spPr>
          <a:xfrm>
            <a:off x="0" y="675002"/>
            <a:ext cx="9144000" cy="4333499"/>
          </a:xfrm>
          <a:prstGeom prst="rect">
            <a:avLst/>
          </a:prstGeom>
        </p:spPr>
      </p:pic>
      <p:sp>
        <p:nvSpPr>
          <p:cNvPr id="2" name="Заголовок 1"/>
          <p:cNvSpPr>
            <a:spLocks noGrp="1"/>
          </p:cNvSpPr>
          <p:nvPr>
            <p:ph type="title"/>
          </p:nvPr>
        </p:nvSpPr>
        <p:spPr/>
        <p:txBody>
          <a:bodyPr anchor="t"/>
          <a:lstStyle/>
          <a:p>
            <a:r>
              <a:rPr lang="ru-RU" sz="2000" dirty="0"/>
              <a:t>ЦЕЛИ ЦЕНТРАЛИЗАЦИИ УЧЕТА</a:t>
            </a:r>
          </a:p>
        </p:txBody>
      </p:sp>
      <p:sp>
        <p:nvSpPr>
          <p:cNvPr id="3" name="Номер слайда 2"/>
          <p:cNvSpPr>
            <a:spLocks noGrp="1"/>
          </p:cNvSpPr>
          <p:nvPr>
            <p:ph type="sldNum" sz="quarter" idx="12"/>
          </p:nvPr>
        </p:nvSpPr>
        <p:spPr/>
        <p:txBody>
          <a:bodyPr/>
          <a:lstStyle/>
          <a:p>
            <a:fld id="{909E329E-F0AA-454F-832D-AB2E0905D948}" type="slidenum">
              <a:rPr lang="ru-RU" smtClean="0"/>
              <a:pPr/>
              <a:t>2</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23478"/>
            <a:ext cx="7056784" cy="504056"/>
          </a:xfrm>
        </p:spPr>
        <p:txBody>
          <a:bodyPr anchor="t"/>
          <a:lstStyle/>
          <a:p>
            <a:r>
              <a:rPr lang="ru-RU" sz="2000" dirty="0">
                <a:solidFill>
                  <a:schemeClr val="accent5">
                    <a:lumMod val="75000"/>
                  </a:schemeClr>
                </a:solidFill>
                <a:cs typeface="Times New Roman" panose="02020603050405020304" pitchFamily="18" charset="0"/>
              </a:rPr>
              <a:t>Аналитическая отчетность для руководства региона</a:t>
            </a: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3</a:t>
            </a:fld>
            <a:endParaRPr lang="ru-RU"/>
          </a:p>
        </p:txBody>
      </p:sp>
      <p:pic>
        <p:nvPicPr>
          <p:cNvPr id="6" name="Рисунок 5">
            <a:extLst>
              <a:ext uri="{FF2B5EF4-FFF2-40B4-BE49-F238E27FC236}">
                <a16:creationId xmlns:a16="http://schemas.microsoft.com/office/drawing/2014/main" id="{51E888FE-8B76-6846-A885-E65ACB561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694" y="157244"/>
            <a:ext cx="6660612" cy="5143500"/>
          </a:xfrm>
          <a:prstGeom prst="rect">
            <a:avLst/>
          </a:prstGeom>
        </p:spPr>
      </p:pic>
    </p:spTree>
    <p:extLst>
      <p:ext uri="{BB962C8B-B14F-4D97-AF65-F5344CB8AC3E}">
        <p14:creationId xmlns:p14="http://schemas.microsoft.com/office/powerpoint/2010/main" val="290607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23478"/>
            <a:ext cx="7056784" cy="504056"/>
          </a:xfrm>
        </p:spPr>
        <p:txBody>
          <a:bodyPr anchor="t"/>
          <a:lstStyle/>
          <a:p>
            <a:r>
              <a:rPr lang="ru-RU" sz="2000" dirty="0">
                <a:solidFill>
                  <a:schemeClr val="accent5">
                    <a:lumMod val="75000"/>
                  </a:schemeClr>
                </a:solidFill>
                <a:cs typeface="Times New Roman" panose="02020603050405020304" pitchFamily="18" charset="0"/>
              </a:rPr>
              <a:t>Аналитическая отчетность для руководства региона</a:t>
            </a: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4</a:t>
            </a:fld>
            <a:endParaRPr lang="ru-RU"/>
          </a:p>
        </p:txBody>
      </p:sp>
      <p:pic>
        <p:nvPicPr>
          <p:cNvPr id="7" name="Рисунок 6">
            <a:extLst>
              <a:ext uri="{FF2B5EF4-FFF2-40B4-BE49-F238E27FC236}">
                <a16:creationId xmlns:a16="http://schemas.microsoft.com/office/drawing/2014/main" id="{E712DCF1-5CC6-DC48-8792-0EB932124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247" y="0"/>
            <a:ext cx="6665506" cy="5143500"/>
          </a:xfrm>
          <a:prstGeom prst="rect">
            <a:avLst/>
          </a:prstGeom>
        </p:spPr>
      </p:pic>
    </p:spTree>
    <p:extLst>
      <p:ext uri="{BB962C8B-B14F-4D97-AF65-F5344CB8AC3E}">
        <p14:creationId xmlns:p14="http://schemas.microsoft.com/office/powerpoint/2010/main" val="4022005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23478"/>
            <a:ext cx="7056784" cy="504056"/>
          </a:xfrm>
        </p:spPr>
        <p:txBody>
          <a:bodyPr anchor="t"/>
          <a:lstStyle/>
          <a:p>
            <a:r>
              <a:rPr lang="ru-RU" dirty="0"/>
              <a:t>Мониторинг активности учреждений</a:t>
            </a:r>
            <a:r>
              <a:rPr lang="ru-RU" sz="2000" dirty="0"/>
              <a:t> </a:t>
            </a: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5</a:t>
            </a:fld>
            <a:endParaRPr lang="ru-RU"/>
          </a:p>
        </p:txBody>
      </p:sp>
      <p:pic>
        <p:nvPicPr>
          <p:cNvPr id="10" name="Рисунок 9">
            <a:extLst>
              <a:ext uri="{FF2B5EF4-FFF2-40B4-BE49-F238E27FC236}">
                <a16:creationId xmlns:a16="http://schemas.microsoft.com/office/drawing/2014/main" id="{44F1D500-606B-6742-88FD-BA684627C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71" y="0"/>
            <a:ext cx="6662057" cy="5143500"/>
          </a:xfrm>
          <a:prstGeom prst="rect">
            <a:avLst/>
          </a:prstGeom>
        </p:spPr>
      </p:pic>
    </p:spTree>
    <p:extLst>
      <p:ext uri="{BB962C8B-B14F-4D97-AF65-F5344CB8AC3E}">
        <p14:creationId xmlns:p14="http://schemas.microsoft.com/office/powerpoint/2010/main" val="70190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23478"/>
            <a:ext cx="7056784" cy="504056"/>
          </a:xfrm>
        </p:spPr>
        <p:txBody>
          <a:bodyPr anchor="t"/>
          <a:lstStyle/>
          <a:p>
            <a:r>
              <a:rPr lang="ru-RU" dirty="0"/>
              <a:t>Мониторинг средней заработной платы</a:t>
            </a:r>
            <a:r>
              <a:rPr lang="ru-RU" sz="2000" dirty="0"/>
              <a:t> </a:t>
            </a: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6</a:t>
            </a:fld>
            <a:endParaRPr lang="ru-RU"/>
          </a:p>
        </p:txBody>
      </p:sp>
      <p:pic>
        <p:nvPicPr>
          <p:cNvPr id="5" name="Рисунок 4">
            <a:extLst>
              <a:ext uri="{FF2B5EF4-FFF2-40B4-BE49-F238E27FC236}">
                <a16:creationId xmlns:a16="http://schemas.microsoft.com/office/drawing/2014/main" id="{9A165570-E0D2-1947-B7EC-22CD0A942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566649"/>
            <a:ext cx="5790368" cy="4453373"/>
          </a:xfrm>
          <a:prstGeom prst="rect">
            <a:avLst/>
          </a:prstGeom>
        </p:spPr>
      </p:pic>
    </p:spTree>
    <p:extLst>
      <p:ext uri="{BB962C8B-B14F-4D97-AF65-F5344CB8AC3E}">
        <p14:creationId xmlns:p14="http://schemas.microsoft.com/office/powerpoint/2010/main" val="117617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23478"/>
            <a:ext cx="7056784" cy="504056"/>
          </a:xfrm>
        </p:spPr>
        <p:txBody>
          <a:bodyPr anchor="t"/>
          <a:lstStyle/>
          <a:p>
            <a:r>
              <a:rPr lang="ru-RU" sz="2000" dirty="0"/>
              <a:t>Мониторинг кадрового учета</a:t>
            </a: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7</a:t>
            </a:fld>
            <a:endParaRPr lang="ru-RU"/>
          </a:p>
        </p:txBody>
      </p:sp>
      <p:pic>
        <p:nvPicPr>
          <p:cNvPr id="5" name="Рисунок 4">
            <a:extLst>
              <a:ext uri="{FF2B5EF4-FFF2-40B4-BE49-F238E27FC236}">
                <a16:creationId xmlns:a16="http://schemas.microsoft.com/office/drawing/2014/main" id="{2EDA7384-03ED-C84E-BFE4-0EBB3C2B2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498172"/>
            <a:ext cx="5904656" cy="4541272"/>
          </a:xfrm>
          <a:prstGeom prst="rect">
            <a:avLst/>
          </a:prstGeom>
        </p:spPr>
      </p:pic>
    </p:spTree>
    <p:extLst>
      <p:ext uri="{BB962C8B-B14F-4D97-AF65-F5344CB8AC3E}">
        <p14:creationId xmlns:p14="http://schemas.microsoft.com/office/powerpoint/2010/main" val="288007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23478"/>
            <a:ext cx="7056784" cy="504056"/>
          </a:xfrm>
        </p:spPr>
        <p:txBody>
          <a:bodyPr anchor="t"/>
          <a:lstStyle/>
          <a:p>
            <a:r>
              <a:rPr lang="ru-RU" sz="2000" dirty="0"/>
              <a:t>Сведения о занятых ставках</a:t>
            </a: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8</a:t>
            </a:fld>
            <a:endParaRPr lang="ru-RU"/>
          </a:p>
        </p:txBody>
      </p:sp>
      <p:pic>
        <p:nvPicPr>
          <p:cNvPr id="6" name="Рисунок 5">
            <a:extLst>
              <a:ext uri="{FF2B5EF4-FFF2-40B4-BE49-F238E27FC236}">
                <a16:creationId xmlns:a16="http://schemas.microsoft.com/office/drawing/2014/main" id="{9E77DB74-DE0A-A442-BDB0-F62BB6349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509923"/>
            <a:ext cx="5976664" cy="4596653"/>
          </a:xfrm>
          <a:prstGeom prst="rect">
            <a:avLst/>
          </a:prstGeom>
        </p:spPr>
      </p:pic>
    </p:spTree>
    <p:extLst>
      <p:ext uri="{BB962C8B-B14F-4D97-AF65-F5344CB8AC3E}">
        <p14:creationId xmlns:p14="http://schemas.microsoft.com/office/powerpoint/2010/main" val="232799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0599"/>
            <a:ext cx="7056784" cy="504056"/>
          </a:xfrm>
        </p:spPr>
        <p:txBody>
          <a:bodyPr anchor="t"/>
          <a:lstStyle/>
          <a:p>
            <a:r>
              <a:rPr lang="ru-RU" sz="2000" dirty="0"/>
              <a:t>Сведения о кредиторской задолженности </a:t>
            </a:r>
            <a:endParaRPr lang="ru-RU" sz="2000" dirty="0">
              <a:solidFill>
                <a:schemeClr val="bg1"/>
              </a:solidFill>
            </a:endParaRPr>
          </a:p>
        </p:txBody>
      </p:sp>
      <p:sp>
        <p:nvSpPr>
          <p:cNvPr id="3" name="Номер слайда 2"/>
          <p:cNvSpPr>
            <a:spLocks noGrp="1"/>
          </p:cNvSpPr>
          <p:nvPr>
            <p:ph type="sldNum" sz="quarter" idx="12"/>
          </p:nvPr>
        </p:nvSpPr>
        <p:spPr/>
        <p:txBody>
          <a:bodyPr/>
          <a:lstStyle/>
          <a:p>
            <a:fld id="{909E329E-F0AA-454F-832D-AB2E0905D948}" type="slidenum">
              <a:rPr lang="ru-RU" smtClean="0"/>
              <a:pPr/>
              <a:t>9</a:t>
            </a:fld>
            <a:endParaRPr lang="ru-RU"/>
          </a:p>
        </p:txBody>
      </p:sp>
      <p:pic>
        <p:nvPicPr>
          <p:cNvPr id="6" name="Рисунок 5">
            <a:extLst>
              <a:ext uri="{FF2B5EF4-FFF2-40B4-BE49-F238E27FC236}">
                <a16:creationId xmlns:a16="http://schemas.microsoft.com/office/drawing/2014/main" id="{15383071-6821-474E-8ECD-DA54596E7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473" y="397398"/>
            <a:ext cx="6054233" cy="4656312"/>
          </a:xfrm>
          <a:prstGeom prst="rect">
            <a:avLst/>
          </a:prstGeom>
        </p:spPr>
      </p:pic>
    </p:spTree>
    <p:extLst>
      <p:ext uri="{BB962C8B-B14F-4D97-AF65-F5344CB8AC3E}">
        <p14:creationId xmlns:p14="http://schemas.microsoft.com/office/powerpoint/2010/main" val="4252485718"/>
      </p:ext>
    </p:extLst>
  </p:cSld>
  <p:clrMapOvr>
    <a:masterClrMapping/>
  </p:clrMapOvr>
</p:sld>
</file>

<file path=ppt/theme/theme1.xml><?xml version="1.0" encoding="utf-8"?>
<a:theme xmlns:a="http://schemas.openxmlformats.org/drawingml/2006/main" name="НПО Криста, максимум контент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F UI Display">
      <a:majorFont>
        <a:latin typeface="SF UI Display Light"/>
        <a:ea typeface=""/>
        <a:cs typeface=""/>
      </a:majorFont>
      <a:minorFont>
        <a:latin typeface="SF UI Display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3927</TotalTime>
  <Words>946</Words>
  <Application>Microsoft Macintosh PowerPoint</Application>
  <PresentationFormat>Экран (16:9)</PresentationFormat>
  <Paragraphs>98</Paragraphs>
  <Slides>17</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SF UI Display Light</vt:lpstr>
      <vt:lpstr>Times New Roman</vt:lpstr>
      <vt:lpstr>Bebas Neue Bold</vt:lpstr>
      <vt:lpstr>Calibri</vt:lpstr>
      <vt:lpstr>НПО Криста, максимум контента</vt:lpstr>
      <vt:lpstr>ЦЕНТРАЛИЗАЦИЯ БУХГАЛТЕРСКОГО  (БЮДЖЕТНОГО) УЧЕТА И ОТЧЕТНОСТИ</vt:lpstr>
      <vt:lpstr>ЦЕЛИ ЦЕНТРАЛИЗАЦИИ УЧЕТА</vt:lpstr>
      <vt:lpstr>Аналитическая отчетность для руководства региона</vt:lpstr>
      <vt:lpstr>Аналитическая отчетность для руководства региона</vt:lpstr>
      <vt:lpstr>Мониторинг активности учреждений </vt:lpstr>
      <vt:lpstr>Мониторинг средней заработной платы </vt:lpstr>
      <vt:lpstr>Мониторинг кадрового учета</vt:lpstr>
      <vt:lpstr>Сведения о занятых ставках</vt:lpstr>
      <vt:lpstr>Сведения о кредиторской задолженности </vt:lpstr>
      <vt:lpstr>Сведения о кредиторской задолженности </vt:lpstr>
      <vt:lpstr>Сведения о судебных расходах (издержках)  </vt:lpstr>
      <vt:lpstr>Сведения о нарушении налогового и прочего законодательства </vt:lpstr>
      <vt:lpstr>Аналитический отчет «Медицинское оборудование»  </vt:lpstr>
      <vt:lpstr>Сведения об объектах недвижимого имущества   </vt:lpstr>
      <vt:lpstr>Аналитический отчет «Нагрузка бухгалтера»    </vt:lpstr>
      <vt:lpstr>Аналитический отчет «Нагрузка расчетчика заработной платы»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Расторгуев</dc:creator>
  <cp:lastModifiedBy>Microsoft Office User</cp:lastModifiedBy>
  <cp:revision>513</cp:revision>
  <dcterms:created xsi:type="dcterms:W3CDTF">2018-08-27T14:01:24Z</dcterms:created>
  <dcterms:modified xsi:type="dcterms:W3CDTF">2022-06-17T05:57:02Z</dcterms:modified>
</cp:coreProperties>
</file>