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304" r:id="rId2"/>
    <p:sldId id="1328" r:id="rId3"/>
    <p:sldId id="1323" r:id="rId4"/>
    <p:sldId id="1306" r:id="rId5"/>
    <p:sldId id="1362" r:id="rId6"/>
    <p:sldId id="1331" r:id="rId7"/>
    <p:sldId id="1335" r:id="rId8"/>
    <p:sldId id="1364" r:id="rId9"/>
    <p:sldId id="1356" r:id="rId10"/>
    <p:sldId id="1365" r:id="rId11"/>
    <p:sldId id="1363" r:id="rId12"/>
    <p:sldId id="1344" r:id="rId13"/>
    <p:sldId id="1366" r:id="rId14"/>
    <p:sldId id="1338" r:id="rId15"/>
    <p:sldId id="1371" r:id="rId16"/>
    <p:sldId id="1367" r:id="rId17"/>
    <p:sldId id="1355" r:id="rId18"/>
    <p:sldId id="1354" r:id="rId19"/>
    <p:sldId id="1313" r:id="rId20"/>
    <p:sldId id="1312" r:id="rId21"/>
    <p:sldId id="1357" r:id="rId22"/>
    <p:sldId id="1358" r:id="rId23"/>
    <p:sldId id="1370" r:id="rId24"/>
    <p:sldId id="1326" r:id="rId25"/>
    <p:sldId id="1368" r:id="rId26"/>
    <p:sldId id="1372" r:id="rId27"/>
    <p:sldId id="1341" r:id="rId28"/>
    <p:sldId id="1373" r:id="rId29"/>
    <p:sldId id="601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1304"/>
            <p14:sldId id="1328"/>
            <p14:sldId id="1323"/>
            <p14:sldId id="1306"/>
            <p14:sldId id="1362"/>
            <p14:sldId id="1331"/>
            <p14:sldId id="1335"/>
            <p14:sldId id="1364"/>
            <p14:sldId id="1356"/>
            <p14:sldId id="1365"/>
            <p14:sldId id="1363"/>
            <p14:sldId id="1344"/>
            <p14:sldId id="1366"/>
            <p14:sldId id="1338"/>
            <p14:sldId id="1371"/>
            <p14:sldId id="1367"/>
            <p14:sldId id="1355"/>
            <p14:sldId id="1354"/>
            <p14:sldId id="1313"/>
            <p14:sldId id="1312"/>
            <p14:sldId id="1357"/>
            <p14:sldId id="1358"/>
            <p14:sldId id="1370"/>
            <p14:sldId id="1326"/>
            <p14:sldId id="1368"/>
            <p14:sldId id="1372"/>
            <p14:sldId id="1341"/>
            <p14:sldId id="1373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23"/>
    <a:srgbClr val="FFFCC1"/>
    <a:srgbClr val="FFCCFF"/>
    <a:srgbClr val="B3E4C5"/>
    <a:srgbClr val="077A3E"/>
    <a:srgbClr val="FFCC99"/>
    <a:srgbClr val="66FFFF"/>
    <a:srgbClr val="E4C6D9"/>
    <a:srgbClr val="E4ABD2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45" autoAdjust="0"/>
    <p:restoredTop sz="98454" autoAdjust="0"/>
  </p:normalViewPr>
  <p:slideViewPr>
    <p:cSldViewPr snapToGrid="0" snapToObjects="1" showGuides="1">
      <p:cViewPr varScale="1">
        <p:scale>
          <a:sx n="74" d="100"/>
          <a:sy n="74" d="100"/>
        </p:scale>
        <p:origin x="852" y="5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-37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498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Доля региональных и муниципальных учреждений в ЮФО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2047137410437338"/>
          <c:y val="1.29866278635770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655252676360604"/>
          <c:y val="0.19143598359390099"/>
          <c:w val="0.75003836455135253"/>
          <c:h val="0.6197374247005661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5F-48CB-AB7A-A6E37D9DD8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5F-48CB-AB7A-A6E37D9DD876}"/>
              </c:ext>
            </c:extLst>
          </c:dPt>
          <c:dLbls>
            <c:dLbl>
              <c:idx val="0"/>
              <c:layout>
                <c:manualLayout>
                  <c:x val="-0.1543975181352947"/>
                  <c:y val="8.7592453030843759E-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/>
                      <a:t>16%</a:t>
                    </a:r>
                    <a:endParaRPr lang="en-US" sz="16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5F-48CB-AB7A-A6E37D9DD87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Лист2!$R$3:$S$3</c:f>
              <c:strCache>
                <c:ptCount val="2"/>
                <c:pt idx="0">
                  <c:v>уровень субъекта РФ</c:v>
                </c:pt>
                <c:pt idx="1">
                  <c:v>уровень МО</c:v>
                </c:pt>
              </c:strCache>
            </c:strRef>
          </c:cat>
          <c:val>
            <c:numRef>
              <c:f>Лист2!$R$4:$S$4</c:f>
              <c:numCache>
                <c:formatCode>General</c:formatCode>
                <c:ptCount val="2"/>
                <c:pt idx="0">
                  <c:v>3378</c:v>
                </c:pt>
                <c:pt idx="1">
                  <c:v>17445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5F-48CB-AB7A-A6E37D9DD87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85F-48CB-AB7A-A6E37D9DD8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85F-48CB-AB7A-A6E37D9DD87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Лист2!$R$3:$S$3</c:f>
              <c:strCache>
                <c:ptCount val="2"/>
                <c:pt idx="0">
                  <c:v>уровень субъекта РФ</c:v>
                </c:pt>
                <c:pt idx="1">
                  <c:v>уровень МО</c:v>
                </c:pt>
              </c:strCache>
            </c:strRef>
          </c:cat>
          <c:val>
            <c:numRef>
              <c:f>Лист2!$R$5:$S$5</c:f>
              <c:numCache>
                <c:formatCode>0%</c:formatCode>
                <c:ptCount val="2"/>
                <c:pt idx="0">
                  <c:v>0.16222446333381357</c:v>
                </c:pt>
                <c:pt idx="1">
                  <c:v>0.83777553666618643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5F-48CB-AB7A-A6E37D9DD87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164207210159528"/>
          <c:y val="0.86145805425774058"/>
          <c:w val="0.63557636426819741"/>
          <c:h val="0.1219444353688154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Доля </a:t>
            </a:r>
            <a:r>
              <a:rPr lang="ru-RU" sz="1800" b="0" i="0" baseline="0" dirty="0" smtClean="0">
                <a:effectLst/>
              </a:rPr>
              <a:t>учреждений участников </a:t>
            </a:r>
            <a:r>
              <a:rPr lang="ru-RU" sz="1800" b="0" i="0" baseline="0" dirty="0">
                <a:effectLst/>
              </a:rPr>
              <a:t>и </a:t>
            </a:r>
            <a:r>
              <a:rPr lang="ru-RU" sz="1800" b="0" i="0" baseline="0" dirty="0" err="1">
                <a:effectLst/>
              </a:rPr>
              <a:t>неучастников</a:t>
            </a:r>
            <a:r>
              <a:rPr lang="ru-RU" sz="1800" b="0" i="0" baseline="0" dirty="0">
                <a:effectLst/>
              </a:rPr>
              <a:t> бюджетного процесса в ЮФО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5528599240179769"/>
          <c:y val="3.376523244530021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216147755341324"/>
          <c:y val="0.20182528588476256"/>
          <c:w val="0.69279602960988307"/>
          <c:h val="0.5935825606971466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65-4820-9A0B-8BCC96F091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65-4820-9A0B-8BCC96F0912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Лист2!$R$18:$S$18</c:f>
              <c:strCache>
                <c:ptCount val="2"/>
                <c:pt idx="0">
                  <c:v>участники бюджетного процесса </c:v>
                </c:pt>
                <c:pt idx="1">
                  <c:v>неучастники бюджетного процесса </c:v>
                </c:pt>
              </c:strCache>
            </c:strRef>
          </c:cat>
          <c:val>
            <c:numRef>
              <c:f>Лист2!$R$19:$S$19</c:f>
              <c:numCache>
                <c:formatCode>General</c:formatCode>
                <c:ptCount val="2"/>
                <c:pt idx="0">
                  <c:v>8392</c:v>
                </c:pt>
                <c:pt idx="1">
                  <c:v>12431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65-4820-9A0B-8BCC96F09129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265-4820-9A0B-8BCC96F091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265-4820-9A0B-8BCC96F0912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Лист2!$R$18:$S$18</c:f>
              <c:strCache>
                <c:ptCount val="2"/>
                <c:pt idx="0">
                  <c:v>участники бюджетного процесса </c:v>
                </c:pt>
                <c:pt idx="1">
                  <c:v>неучастники бюджетного процесса </c:v>
                </c:pt>
              </c:strCache>
            </c:strRef>
          </c:cat>
          <c:val>
            <c:numRef>
              <c:f>Лист2!$R$20:$S$20</c:f>
              <c:numCache>
                <c:formatCode>0%</c:formatCode>
                <c:ptCount val="2"/>
                <c:pt idx="0">
                  <c:v>0.40301589588435865</c:v>
                </c:pt>
                <c:pt idx="1">
                  <c:v>0.5969841041156414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65-4820-9A0B-8BCC96F0912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Доля </a:t>
            </a:r>
            <a:r>
              <a:rPr lang="ru-RU" dirty="0" smtClean="0"/>
              <a:t>учреждений  передавших</a:t>
            </a:r>
            <a:r>
              <a:rPr lang="ru-RU" baseline="0" dirty="0" smtClean="0"/>
              <a:t> ведение учета и </a:t>
            </a:r>
            <a:r>
              <a:rPr lang="ru-RU" dirty="0" smtClean="0"/>
              <a:t>ведущих учет самостоятельно</a:t>
            </a:r>
            <a:r>
              <a:rPr lang="ru-RU" baseline="0" dirty="0" smtClean="0"/>
              <a:t> 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ЮФО</a:t>
            </a:r>
            <a:endParaRPr lang="ru-RU" dirty="0"/>
          </a:p>
        </c:rich>
      </c:tx>
      <c:layout>
        <c:manualLayout>
          <c:xMode val="edge"/>
          <c:yMode val="edge"/>
          <c:x val="0.22106075261844252"/>
          <c:y val="1.348617666891436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087485037824972"/>
          <c:y val="0.17255573666912674"/>
          <c:w val="0.73196371059960574"/>
          <c:h val="0.62806738840719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25-425B-B928-361F9C5F4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25-425B-B928-361F9C5F496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Лист2!$N$55:$O$55</c:f>
              <c:strCache>
                <c:ptCount val="2"/>
                <c:pt idx="0">
                  <c:v>Учет в ЦБ</c:v>
                </c:pt>
                <c:pt idx="1">
                  <c:v>Учет самостоятельно </c:v>
                </c:pt>
              </c:strCache>
            </c:strRef>
          </c:cat>
          <c:val>
            <c:numRef>
              <c:f>Лист2!$N$56:$O$56</c:f>
              <c:numCache>
                <c:formatCode>General</c:formatCode>
                <c:ptCount val="2"/>
                <c:pt idx="0">
                  <c:v>11671</c:v>
                </c:pt>
                <c:pt idx="1">
                  <c:v>9152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25-425B-B928-361F9C5F4960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4825-425B-B928-361F9C5F4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825-425B-B928-361F9C5F496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Лист2!$N$55:$O$55</c:f>
              <c:strCache>
                <c:ptCount val="2"/>
                <c:pt idx="0">
                  <c:v>Учет в ЦБ</c:v>
                </c:pt>
                <c:pt idx="1">
                  <c:v>Учет самостоятельно </c:v>
                </c:pt>
              </c:strCache>
            </c:strRef>
          </c:cat>
          <c:val>
            <c:numRef>
              <c:f>Лист2!$N$57:$O$57</c:f>
              <c:numCache>
                <c:formatCode>0%</c:formatCode>
                <c:ptCount val="2"/>
                <c:pt idx="0">
                  <c:v>0.56048600105652402</c:v>
                </c:pt>
                <c:pt idx="1">
                  <c:v>0.43951399894347598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25-425B-B928-361F9C5F496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218339344604757"/>
          <c:y val="0.75492354557145358"/>
          <c:w val="0.80706714638031696"/>
          <c:h val="0.162602227624422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effectLst/>
              </a:rPr>
              <a:t>Доля учреждений ведущих учет самостоятельно  - на  региональном и </a:t>
            </a:r>
            <a:r>
              <a:rPr lang="ru-RU" sz="1800" b="1" i="0" baseline="0" dirty="0" err="1" smtClean="0">
                <a:effectLst/>
              </a:rPr>
              <a:t>и</a:t>
            </a:r>
            <a:r>
              <a:rPr lang="ru-RU" sz="1800" b="1" i="0" baseline="0" dirty="0" smtClean="0">
                <a:effectLst/>
              </a:rPr>
              <a:t> муниципальном уровнях</a:t>
            </a:r>
            <a:endParaRPr lang="ru-RU" b="1" dirty="0">
              <a:effectLst/>
            </a:endParaRPr>
          </a:p>
        </c:rich>
      </c:tx>
      <c:layout>
        <c:manualLayout>
          <c:xMode val="edge"/>
          <c:yMode val="edge"/>
          <c:x val="0.14941084053417125"/>
          <c:y val="1.736299511665762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11390416339356"/>
          <c:y val="0.23065645280503799"/>
          <c:w val="0.7266300078554595"/>
          <c:h val="0.5018990775908844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F6B-4685-A38A-C89BB49DB2D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F6B-4685-A38A-C89BB49DB2D1}"/>
              </c:ext>
            </c:extLst>
          </c:dPt>
          <c:dLbls>
            <c:dLbl>
              <c:idx val="0"/>
              <c:layout>
                <c:manualLayout>
                  <c:x val="-0.23552523334426087"/>
                  <c:y val="7.207078496631219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6B-4685-A38A-C89BB49DB2D1}"/>
                </c:ext>
              </c:extLst>
            </c:dLbl>
            <c:dLbl>
              <c:idx val="1"/>
              <c:layout>
                <c:manualLayout>
                  <c:x val="0.16953714642700299"/>
                  <c:y val="-0.2413599873537240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73%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6B-4685-A38A-C89BB49DB2D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Лист2!$P$55:$Q$55</c:f>
              <c:strCache>
                <c:ptCount val="2"/>
                <c:pt idx="0">
                  <c:v>уровень субъекта РФ</c:v>
                </c:pt>
                <c:pt idx="1">
                  <c:v>уровень МО</c:v>
                </c:pt>
              </c:strCache>
            </c:strRef>
          </c:cat>
          <c:val>
            <c:numRef>
              <c:f>Лист2!$P$56:$Q$56</c:f>
              <c:numCache>
                <c:formatCode>General</c:formatCode>
                <c:ptCount val="2"/>
                <c:pt idx="0">
                  <c:v>2452</c:v>
                </c:pt>
                <c:pt idx="1">
                  <c:v>6700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6B-4685-A38A-C89BB49DB2D1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F6B-4685-A38A-C89BB49DB2D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F6B-4685-A38A-C89BB49DB2D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Лист2!$P$55:$Q$55</c:f>
              <c:strCache>
                <c:ptCount val="2"/>
                <c:pt idx="0">
                  <c:v>уровень субъекта РФ</c:v>
                </c:pt>
                <c:pt idx="1">
                  <c:v>уровень МО</c:v>
                </c:pt>
              </c:strCache>
            </c:strRef>
          </c:cat>
          <c:val>
            <c:numRef>
              <c:f>Лист2!$P$57:$Q$57</c:f>
              <c:numCache>
                <c:formatCode>0%</c:formatCode>
                <c:ptCount val="2"/>
                <c:pt idx="0">
                  <c:v>0.26791958041958042</c:v>
                </c:pt>
                <c:pt idx="1">
                  <c:v>0.73208041958041958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F6B-4685-A38A-C89BB49DB2D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540956634152075"/>
          <c:y val="0.76804098076997018"/>
          <c:w val="0.77801015642879678"/>
          <c:h val="0.1429736692571594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4086C-6A43-4C1D-A818-5FCEB790B3B9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8DA726F-87BE-4BC3-B43F-E55FA1B2D4D4}">
      <dgm:prSet phldrT="[Текст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взаимодействия  структурных  подразделений и (или) ответственных лиц за оформление ФХЖ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BDC27-20EF-4CCF-8479-EC4F62960E62}" type="parTrans" cxnId="{747C2465-3033-4E6E-BBE4-A2F8F33F74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A09D05-AA3A-4184-B8FC-89893AC18AD6}" type="sibTrans" cxnId="{747C2465-3033-4E6E-BBE4-A2F8F33F744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34FA53-D100-4F01-B057-EA413E4B70F3}">
      <dgm:prSet phldrT="[Текст]" custT="1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представлению  ПУД  для ведения бухгалтерского учета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854A8-9D1A-4BC2-9E1F-3648B214757B}" type="parTrans" cxnId="{56BED7AA-095B-4AD4-A049-675BE7D2723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3DDA77-FB20-4B0F-BDDE-0290854FEFF1}" type="sibTrans" cxnId="{56BED7AA-095B-4AD4-A049-675BE7D27230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35E92D-D8EF-4454-AB7A-B2BA0054C06E}">
      <dgm:prSet phldrT="[Текст]" custT="1"/>
      <dgm:spPr>
        <a:solidFill>
          <a:schemeClr val="accent3">
            <a:lumMod val="40000"/>
            <a:lumOff val="60000"/>
            <a:alpha val="7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документооборота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BECF9E-2E0F-4F4F-9F84-00AC73FDACE4}" type="parTrans" cxnId="{A5E67AA2-C1F6-47F2-905F-776F62FF56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794BD-EC61-43A5-BD1A-BFC16ABD26A5}" type="sibTrans" cxnId="{A5E67AA2-C1F6-47F2-905F-776F62FF5698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0325FE-8D6C-4630-BEEB-54BAC2433316}">
      <dgm:prSet phldrT="[Текст]" custT="1"/>
      <dgm:spPr>
        <a:solidFill>
          <a:schemeClr val="accent3">
            <a:lumMod val="40000"/>
            <a:lumOff val="60000"/>
            <a:alpha val="6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Технологию обработки учетной информации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833BBB-3F8C-4439-B4F6-FF912654E9AA}" type="parTrans" cxnId="{4E28A28E-03F0-461A-B857-DA346CE0B58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80851-C0AF-4CF9-BE1E-75E8FBAECEDA}" type="sibTrans" cxnId="{4E28A28E-03F0-461A-B857-DA346CE0B58B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95726-E536-4CB0-B0F3-EE9CD36BFBA4}">
      <dgm:prSet phldrT="[Текст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передачи первичных (сводных) учетных документов для отражения  в бухгалтерском учете</a:t>
          </a:r>
        </a:p>
      </dgm:t>
    </dgm:pt>
    <dgm:pt modelId="{C78B162B-95A4-4CCE-9574-FEC282278768}" type="parTrans" cxnId="{A9F2D053-C139-489A-A21A-5D5535A1ACE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49AC8-A898-459A-B020-89B20E3EB3FB}" type="sibTrans" cxnId="{A9F2D053-C139-489A-A21A-5D5535A1ACE6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B846C-2C8D-4E18-BEA1-3703CF4DC767}" type="pres">
      <dgm:prSet presAssocID="{8B54086C-6A43-4C1D-A818-5FCEB790B3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10A472AB-2EB1-4235-8878-A2890835A4F6}" type="pres">
      <dgm:prSet presAssocID="{8B54086C-6A43-4C1D-A818-5FCEB790B3B9}" presName="Name1" presStyleCnt="0"/>
      <dgm:spPr/>
    </dgm:pt>
    <dgm:pt modelId="{4ACA81F7-2032-4EC1-AD4C-97B16731B0E6}" type="pres">
      <dgm:prSet presAssocID="{8B54086C-6A43-4C1D-A818-5FCEB790B3B9}" presName="cycle" presStyleCnt="0"/>
      <dgm:spPr/>
    </dgm:pt>
    <dgm:pt modelId="{0480ED3B-5368-4D8E-AEC5-F5C424DD1199}" type="pres">
      <dgm:prSet presAssocID="{8B54086C-6A43-4C1D-A818-5FCEB790B3B9}" presName="srcNode" presStyleLbl="node1" presStyleIdx="0" presStyleCnt="5"/>
      <dgm:spPr/>
    </dgm:pt>
    <dgm:pt modelId="{F7229E57-8989-495A-B83E-397DA568FEA7}" type="pres">
      <dgm:prSet presAssocID="{8B54086C-6A43-4C1D-A818-5FCEB790B3B9}" presName="conn" presStyleLbl="parChTrans1D2" presStyleIdx="0" presStyleCnt="1"/>
      <dgm:spPr/>
      <dgm:t>
        <a:bodyPr/>
        <a:lstStyle/>
        <a:p>
          <a:endParaRPr lang="ru-RU"/>
        </a:p>
      </dgm:t>
    </dgm:pt>
    <dgm:pt modelId="{885C546E-9F8C-48FB-9ED4-869067BE8AB7}" type="pres">
      <dgm:prSet presAssocID="{8B54086C-6A43-4C1D-A818-5FCEB790B3B9}" presName="extraNode" presStyleLbl="node1" presStyleIdx="0" presStyleCnt="5"/>
      <dgm:spPr/>
    </dgm:pt>
    <dgm:pt modelId="{23B0E6AD-47C6-445B-8F61-F149BDCAC1C1}" type="pres">
      <dgm:prSet presAssocID="{8B54086C-6A43-4C1D-A818-5FCEB790B3B9}" presName="dstNode" presStyleLbl="node1" presStyleIdx="0" presStyleCnt="5"/>
      <dgm:spPr/>
    </dgm:pt>
    <dgm:pt modelId="{EE99DBC5-DADB-4C10-9675-F25BDD7812E7}" type="pres">
      <dgm:prSet presAssocID="{88DA726F-87BE-4BC3-B43F-E55FA1B2D4D4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DC0F64-FCAB-4D45-9DB2-13AC9D22DCF0}" type="pres">
      <dgm:prSet presAssocID="{88DA726F-87BE-4BC3-B43F-E55FA1B2D4D4}" presName="accent_1" presStyleCnt="0"/>
      <dgm:spPr/>
    </dgm:pt>
    <dgm:pt modelId="{1754A8C0-B545-499E-8D5D-1438C744B48C}" type="pres">
      <dgm:prSet presAssocID="{88DA726F-87BE-4BC3-B43F-E55FA1B2D4D4}" presName="accentRepeatNode" presStyleLbl="solidFgAcc1" presStyleIdx="0" presStyleCnt="5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E3818FA-BF0D-4D8A-9439-135E154A2E41}" type="pres">
      <dgm:prSet presAssocID="{7A34FA53-D100-4F01-B057-EA413E4B70F3}" presName="text_2" presStyleLbl="node1" presStyleIdx="1" presStyleCnt="5" custLinFactNeighborX="943" custLinFactNeighborY="-2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8AB7EC-CC63-447B-B81F-A218AF3E3757}" type="pres">
      <dgm:prSet presAssocID="{7A34FA53-D100-4F01-B057-EA413E4B70F3}" presName="accent_2" presStyleCnt="0"/>
      <dgm:spPr/>
    </dgm:pt>
    <dgm:pt modelId="{DD789E14-A3AF-4D23-998B-46BFB5E4456F}" type="pres">
      <dgm:prSet presAssocID="{7A34FA53-D100-4F01-B057-EA413E4B70F3}" presName="accentRepeatNode" presStyleLbl="solidFgAcc1" presStyleIdx="1" presStyleCnt="5" custLinFactNeighborX="7008" custLinFactNeighborY="-1168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6632A863-C890-44F4-837E-56AE66FCC4F8}" type="pres">
      <dgm:prSet presAssocID="{3935E92D-D8EF-4454-AB7A-B2BA0054C06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50E069-A0CC-4311-B7D4-FB9D9C8C8C43}" type="pres">
      <dgm:prSet presAssocID="{3935E92D-D8EF-4454-AB7A-B2BA0054C06E}" presName="accent_3" presStyleCnt="0"/>
      <dgm:spPr/>
    </dgm:pt>
    <dgm:pt modelId="{03D482B7-C96F-42BE-8A50-11870DB44CED}" type="pres">
      <dgm:prSet presAssocID="{3935E92D-D8EF-4454-AB7A-B2BA0054C06E}" presName="accentRepeatNode" presStyleLbl="solidFgAcc1" presStyleIdx="2" presStyleCnt="5" custLinFactNeighborX="4672" custLinFactNeighborY="-2336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255117B2-D21E-426E-BC23-71CEEBDE79D1}" type="pres">
      <dgm:prSet presAssocID="{430325FE-8D6C-4630-BEEB-54BAC2433316}" presName="text_4" presStyleLbl="node1" presStyleIdx="3" presStyleCnt="5" custLinFactNeighborX="-2120" custLinFactNeighborY="-119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2E11B-077E-4CE1-B50E-809BC88C5132}" type="pres">
      <dgm:prSet presAssocID="{430325FE-8D6C-4630-BEEB-54BAC2433316}" presName="accent_4" presStyleCnt="0"/>
      <dgm:spPr/>
    </dgm:pt>
    <dgm:pt modelId="{496946F0-BAE3-4120-BDFB-AE93202415AB}" type="pres">
      <dgm:prSet presAssocID="{430325FE-8D6C-4630-BEEB-54BAC2433316}" presName="accentRepeatNode" presStyleLbl="solidFgAcc1" presStyleIdx="3" presStyleCnt="5" custScaleX="108350" custLinFactNeighborX="4672" custLinFactNeighborY="-2336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11974BC7-449C-4C68-9884-2EA175747CD8}" type="pres">
      <dgm:prSet presAssocID="{66895726-E536-4CB0-B0F3-EE9CD36BFBA4}" presName="text_5" presStyleLbl="node1" presStyleIdx="4" presStyleCnt="5" custLinFactNeighborX="1590" custLinFactNeighborY="-13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88167-ECBF-4EB8-8740-F678E4730285}" type="pres">
      <dgm:prSet presAssocID="{66895726-E536-4CB0-B0F3-EE9CD36BFBA4}" presName="accent_5" presStyleCnt="0"/>
      <dgm:spPr/>
    </dgm:pt>
    <dgm:pt modelId="{F4EAEEA6-E566-4814-99BD-BBD6493BB4DC}" type="pres">
      <dgm:prSet presAssocID="{66895726-E536-4CB0-B0F3-EE9CD36BFBA4}" presName="accentRepeatNode" presStyleLbl="solidFgAcc1" presStyleIdx="4" presStyleCnt="5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0E086849-7009-4F2C-9656-D52F918D9D99}" type="presOf" srcId="{3935E92D-D8EF-4454-AB7A-B2BA0054C06E}" destId="{6632A863-C890-44F4-837E-56AE66FCC4F8}" srcOrd="0" destOrd="0" presId="urn:microsoft.com/office/officeart/2008/layout/VerticalCurvedList"/>
    <dgm:cxn modelId="{8816B7D1-0158-4182-8935-4260E1D0EAE1}" type="presOf" srcId="{8B54086C-6A43-4C1D-A818-5FCEB790B3B9}" destId="{F1AB846C-2C8D-4E18-BEA1-3703CF4DC767}" srcOrd="0" destOrd="0" presId="urn:microsoft.com/office/officeart/2008/layout/VerticalCurvedList"/>
    <dgm:cxn modelId="{F0AD630F-B5EB-40CB-9025-82CE8042938A}" type="presOf" srcId="{66895726-E536-4CB0-B0F3-EE9CD36BFBA4}" destId="{11974BC7-449C-4C68-9884-2EA175747CD8}" srcOrd="0" destOrd="0" presId="urn:microsoft.com/office/officeart/2008/layout/VerticalCurvedList"/>
    <dgm:cxn modelId="{A9F2D053-C139-489A-A21A-5D5535A1ACE6}" srcId="{8B54086C-6A43-4C1D-A818-5FCEB790B3B9}" destId="{66895726-E536-4CB0-B0F3-EE9CD36BFBA4}" srcOrd="4" destOrd="0" parTransId="{C78B162B-95A4-4CCE-9574-FEC282278768}" sibTransId="{D4849AC8-A898-459A-B020-89B20E3EB3FB}"/>
    <dgm:cxn modelId="{42446A0C-38FB-4D68-B7E6-C5DD85757A32}" type="presOf" srcId="{88DA726F-87BE-4BC3-B43F-E55FA1B2D4D4}" destId="{EE99DBC5-DADB-4C10-9675-F25BDD7812E7}" srcOrd="0" destOrd="0" presId="urn:microsoft.com/office/officeart/2008/layout/VerticalCurvedList"/>
    <dgm:cxn modelId="{A56D445D-E820-4E33-8130-221A1B34475E}" type="presOf" srcId="{7A34FA53-D100-4F01-B057-EA413E4B70F3}" destId="{6E3818FA-BF0D-4D8A-9439-135E154A2E41}" srcOrd="0" destOrd="0" presId="urn:microsoft.com/office/officeart/2008/layout/VerticalCurvedList"/>
    <dgm:cxn modelId="{65B6354F-F236-4A4A-B97E-920856862DD5}" type="presOf" srcId="{430325FE-8D6C-4630-BEEB-54BAC2433316}" destId="{255117B2-D21E-426E-BC23-71CEEBDE79D1}" srcOrd="0" destOrd="0" presId="urn:microsoft.com/office/officeart/2008/layout/VerticalCurvedList"/>
    <dgm:cxn modelId="{747C2465-3033-4E6E-BBE4-A2F8F33F744B}" srcId="{8B54086C-6A43-4C1D-A818-5FCEB790B3B9}" destId="{88DA726F-87BE-4BC3-B43F-E55FA1B2D4D4}" srcOrd="0" destOrd="0" parTransId="{0ACBDC27-20EF-4CCF-8479-EC4F62960E62}" sibTransId="{9FA09D05-AA3A-4184-B8FC-89893AC18AD6}"/>
    <dgm:cxn modelId="{56BED7AA-095B-4AD4-A049-675BE7D27230}" srcId="{8B54086C-6A43-4C1D-A818-5FCEB790B3B9}" destId="{7A34FA53-D100-4F01-B057-EA413E4B70F3}" srcOrd="1" destOrd="0" parTransId="{2A9854A8-9D1A-4BC2-9E1F-3648B214757B}" sibTransId="{DC3DDA77-FB20-4B0F-BDDE-0290854FEFF1}"/>
    <dgm:cxn modelId="{A5E67AA2-C1F6-47F2-905F-776F62FF5698}" srcId="{8B54086C-6A43-4C1D-A818-5FCEB790B3B9}" destId="{3935E92D-D8EF-4454-AB7A-B2BA0054C06E}" srcOrd="2" destOrd="0" parTransId="{7EBECF9E-2E0F-4F4F-9F84-00AC73FDACE4}" sibTransId="{A9B794BD-EC61-43A5-BD1A-BFC16ABD26A5}"/>
    <dgm:cxn modelId="{4E28A28E-03F0-461A-B857-DA346CE0B58B}" srcId="{8B54086C-6A43-4C1D-A818-5FCEB790B3B9}" destId="{430325FE-8D6C-4630-BEEB-54BAC2433316}" srcOrd="3" destOrd="0" parTransId="{79833BBB-3F8C-4439-B4F6-FF912654E9AA}" sibTransId="{04780851-C0AF-4CF9-BE1E-75E8FBAECEDA}"/>
    <dgm:cxn modelId="{17F5B9DA-8A74-45BE-9C18-FCF0F848C8A7}" type="presOf" srcId="{9FA09D05-AA3A-4184-B8FC-89893AC18AD6}" destId="{F7229E57-8989-495A-B83E-397DA568FEA7}" srcOrd="0" destOrd="0" presId="urn:microsoft.com/office/officeart/2008/layout/VerticalCurvedList"/>
    <dgm:cxn modelId="{A4EDC089-3BD6-422B-8277-AF5255D211EE}" type="presParOf" srcId="{F1AB846C-2C8D-4E18-BEA1-3703CF4DC767}" destId="{10A472AB-2EB1-4235-8878-A2890835A4F6}" srcOrd="0" destOrd="0" presId="urn:microsoft.com/office/officeart/2008/layout/VerticalCurvedList"/>
    <dgm:cxn modelId="{7D5AC076-F03D-4D1C-946F-2123E67F1313}" type="presParOf" srcId="{10A472AB-2EB1-4235-8878-A2890835A4F6}" destId="{4ACA81F7-2032-4EC1-AD4C-97B16731B0E6}" srcOrd="0" destOrd="0" presId="urn:microsoft.com/office/officeart/2008/layout/VerticalCurvedList"/>
    <dgm:cxn modelId="{996F4F4C-6FA7-4825-A918-0A2581EC5A62}" type="presParOf" srcId="{4ACA81F7-2032-4EC1-AD4C-97B16731B0E6}" destId="{0480ED3B-5368-4D8E-AEC5-F5C424DD1199}" srcOrd="0" destOrd="0" presId="urn:microsoft.com/office/officeart/2008/layout/VerticalCurvedList"/>
    <dgm:cxn modelId="{3048A96A-66A4-4057-BB45-D75AF51EE8F1}" type="presParOf" srcId="{4ACA81F7-2032-4EC1-AD4C-97B16731B0E6}" destId="{F7229E57-8989-495A-B83E-397DA568FEA7}" srcOrd="1" destOrd="0" presId="urn:microsoft.com/office/officeart/2008/layout/VerticalCurvedList"/>
    <dgm:cxn modelId="{35C51CC0-B3CB-45EA-A383-5ECF02573239}" type="presParOf" srcId="{4ACA81F7-2032-4EC1-AD4C-97B16731B0E6}" destId="{885C546E-9F8C-48FB-9ED4-869067BE8AB7}" srcOrd="2" destOrd="0" presId="urn:microsoft.com/office/officeart/2008/layout/VerticalCurvedList"/>
    <dgm:cxn modelId="{47D761E2-C504-4C43-8FDD-F001357890B2}" type="presParOf" srcId="{4ACA81F7-2032-4EC1-AD4C-97B16731B0E6}" destId="{23B0E6AD-47C6-445B-8F61-F149BDCAC1C1}" srcOrd="3" destOrd="0" presId="urn:microsoft.com/office/officeart/2008/layout/VerticalCurvedList"/>
    <dgm:cxn modelId="{93E1D32A-F654-49E2-B548-1D3F1D64A338}" type="presParOf" srcId="{10A472AB-2EB1-4235-8878-A2890835A4F6}" destId="{EE99DBC5-DADB-4C10-9675-F25BDD7812E7}" srcOrd="1" destOrd="0" presId="urn:microsoft.com/office/officeart/2008/layout/VerticalCurvedList"/>
    <dgm:cxn modelId="{8480D524-0F1E-4D99-822B-224094E5DDED}" type="presParOf" srcId="{10A472AB-2EB1-4235-8878-A2890835A4F6}" destId="{96DC0F64-FCAB-4D45-9DB2-13AC9D22DCF0}" srcOrd="2" destOrd="0" presId="urn:microsoft.com/office/officeart/2008/layout/VerticalCurvedList"/>
    <dgm:cxn modelId="{E987A6B9-8503-4493-9CA5-E5A698DA7A3D}" type="presParOf" srcId="{96DC0F64-FCAB-4D45-9DB2-13AC9D22DCF0}" destId="{1754A8C0-B545-499E-8D5D-1438C744B48C}" srcOrd="0" destOrd="0" presId="urn:microsoft.com/office/officeart/2008/layout/VerticalCurvedList"/>
    <dgm:cxn modelId="{CB34616A-047A-43CA-B812-CBD1E7D01DCE}" type="presParOf" srcId="{10A472AB-2EB1-4235-8878-A2890835A4F6}" destId="{6E3818FA-BF0D-4D8A-9439-135E154A2E41}" srcOrd="3" destOrd="0" presId="urn:microsoft.com/office/officeart/2008/layout/VerticalCurvedList"/>
    <dgm:cxn modelId="{FB03BE99-A08E-436F-9E81-E77CB5BD7CE8}" type="presParOf" srcId="{10A472AB-2EB1-4235-8878-A2890835A4F6}" destId="{2E8AB7EC-CC63-447B-B81F-A218AF3E3757}" srcOrd="4" destOrd="0" presId="urn:microsoft.com/office/officeart/2008/layout/VerticalCurvedList"/>
    <dgm:cxn modelId="{EF6BF32F-D61B-47BD-94F2-1C6652C82999}" type="presParOf" srcId="{2E8AB7EC-CC63-447B-B81F-A218AF3E3757}" destId="{DD789E14-A3AF-4D23-998B-46BFB5E4456F}" srcOrd="0" destOrd="0" presId="urn:microsoft.com/office/officeart/2008/layout/VerticalCurvedList"/>
    <dgm:cxn modelId="{4E15C7BA-F152-4A83-B75E-70864DD638AA}" type="presParOf" srcId="{10A472AB-2EB1-4235-8878-A2890835A4F6}" destId="{6632A863-C890-44F4-837E-56AE66FCC4F8}" srcOrd="5" destOrd="0" presId="urn:microsoft.com/office/officeart/2008/layout/VerticalCurvedList"/>
    <dgm:cxn modelId="{3588ADC3-D4BC-42A4-B8FE-89E424E3B0BF}" type="presParOf" srcId="{10A472AB-2EB1-4235-8878-A2890835A4F6}" destId="{7950E069-A0CC-4311-B7D4-FB9D9C8C8C43}" srcOrd="6" destOrd="0" presId="urn:microsoft.com/office/officeart/2008/layout/VerticalCurvedList"/>
    <dgm:cxn modelId="{61C82E3D-1B86-42E9-B3B7-C33089767B8B}" type="presParOf" srcId="{7950E069-A0CC-4311-B7D4-FB9D9C8C8C43}" destId="{03D482B7-C96F-42BE-8A50-11870DB44CED}" srcOrd="0" destOrd="0" presId="urn:microsoft.com/office/officeart/2008/layout/VerticalCurvedList"/>
    <dgm:cxn modelId="{3562FFAD-5EAE-41BC-B088-C2E4A7FA47FA}" type="presParOf" srcId="{10A472AB-2EB1-4235-8878-A2890835A4F6}" destId="{255117B2-D21E-426E-BC23-71CEEBDE79D1}" srcOrd="7" destOrd="0" presId="urn:microsoft.com/office/officeart/2008/layout/VerticalCurvedList"/>
    <dgm:cxn modelId="{2E892F77-9ACB-459D-885D-6B8C504C412F}" type="presParOf" srcId="{10A472AB-2EB1-4235-8878-A2890835A4F6}" destId="{D392E11B-077E-4CE1-B50E-809BC88C5132}" srcOrd="8" destOrd="0" presId="urn:microsoft.com/office/officeart/2008/layout/VerticalCurvedList"/>
    <dgm:cxn modelId="{A53DBE03-F852-4B90-97B7-B8A3D378AF14}" type="presParOf" srcId="{D392E11B-077E-4CE1-B50E-809BC88C5132}" destId="{496946F0-BAE3-4120-BDFB-AE93202415AB}" srcOrd="0" destOrd="0" presId="urn:microsoft.com/office/officeart/2008/layout/VerticalCurvedList"/>
    <dgm:cxn modelId="{A4170675-B574-465A-A442-320CB6B51C74}" type="presParOf" srcId="{10A472AB-2EB1-4235-8878-A2890835A4F6}" destId="{11974BC7-449C-4C68-9884-2EA175747CD8}" srcOrd="9" destOrd="0" presId="urn:microsoft.com/office/officeart/2008/layout/VerticalCurvedList"/>
    <dgm:cxn modelId="{39EE97D8-ABF3-4CCA-88F6-D5E62CC0D666}" type="presParOf" srcId="{10A472AB-2EB1-4235-8878-A2890835A4F6}" destId="{55688167-ECBF-4EB8-8740-F678E4730285}" srcOrd="10" destOrd="0" presId="urn:microsoft.com/office/officeart/2008/layout/VerticalCurvedList"/>
    <dgm:cxn modelId="{E7F05DCF-F12C-4FAE-B7E5-EB96780734DC}" type="presParOf" srcId="{55688167-ECBF-4EB8-8740-F678E4730285}" destId="{F4EAEEA6-E566-4814-99BD-BBD6493BB4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29E57-8989-495A-B83E-397DA568FEA7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9DBC5-DADB-4C10-9675-F25BDD7812E7}">
      <dsp:nvSpPr>
        <dsp:cNvPr id="0" name=""/>
        <dsp:cNvSpPr/>
      </dsp:nvSpPr>
      <dsp:spPr>
        <a:xfrm>
          <a:off x="501394" y="332930"/>
          <a:ext cx="7848382" cy="666287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взаимодействия  структурных  подразделений и (или) ответственных лиц за оформление ФХЖ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1394" y="332930"/>
        <a:ext cx="7848382" cy="666287"/>
      </dsp:txXfrm>
    </dsp:sp>
    <dsp:sp modelId="{1754A8C0-B545-499E-8D5D-1438C744B48C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818FA-BF0D-4D8A-9439-135E154A2E41}">
      <dsp:nvSpPr>
        <dsp:cNvPr id="0" name=""/>
        <dsp:cNvSpPr/>
      </dsp:nvSpPr>
      <dsp:spPr>
        <a:xfrm>
          <a:off x="1048344" y="1318655"/>
          <a:ext cx="7370940" cy="666287"/>
        </a:xfrm>
        <a:prstGeom prst="rect">
          <a:avLst/>
        </a:prstGeom>
        <a:solidFill>
          <a:schemeClr val="accent2">
            <a:lumMod val="20000"/>
            <a:lumOff val="8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 представлению  ПУД  для ведения бухгалтерского учета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8344" y="1318655"/>
        <a:ext cx="7370940" cy="666287"/>
      </dsp:txXfrm>
    </dsp:sp>
    <dsp:sp modelId="{DD789E14-A3AF-4D23-998B-46BFB5E4456F}">
      <dsp:nvSpPr>
        <dsp:cNvPr id="0" name=""/>
        <dsp:cNvSpPr/>
      </dsp:nvSpPr>
      <dsp:spPr>
        <a:xfrm>
          <a:off x="620773" y="1239027"/>
          <a:ext cx="832858" cy="83285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32A863-C890-44F4-837E-56AE66FCC4F8}">
      <dsp:nvSpPr>
        <dsp:cNvPr id="0" name=""/>
        <dsp:cNvSpPr/>
      </dsp:nvSpPr>
      <dsp:spPr>
        <a:xfrm>
          <a:off x="1125372" y="2331152"/>
          <a:ext cx="7224404" cy="666287"/>
        </a:xfrm>
        <a:prstGeom prst="rect">
          <a:avLst/>
        </a:prstGeom>
        <a:solidFill>
          <a:schemeClr val="accent3">
            <a:lumMod val="40000"/>
            <a:lumOff val="6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Правила документооборота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5372" y="2331152"/>
        <a:ext cx="7224404" cy="666287"/>
      </dsp:txXfrm>
    </dsp:sp>
    <dsp:sp modelId="{03D482B7-C96F-42BE-8A50-11870DB44CED}">
      <dsp:nvSpPr>
        <dsp:cNvPr id="0" name=""/>
        <dsp:cNvSpPr/>
      </dsp:nvSpPr>
      <dsp:spPr>
        <a:xfrm>
          <a:off x="747854" y="2228410"/>
          <a:ext cx="832858" cy="83285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17B2-D21E-426E-BC23-71CEEBDE79D1}">
      <dsp:nvSpPr>
        <dsp:cNvPr id="0" name=""/>
        <dsp:cNvSpPr/>
      </dsp:nvSpPr>
      <dsp:spPr>
        <a:xfrm>
          <a:off x="822572" y="3250535"/>
          <a:ext cx="7370940" cy="666287"/>
        </a:xfrm>
        <a:prstGeom prst="rect">
          <a:avLst/>
        </a:prstGeom>
        <a:solidFill>
          <a:schemeClr val="accent3">
            <a:lumMod val="40000"/>
            <a:lumOff val="60000"/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Технологию обработки учетной информации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2572" y="3250535"/>
        <a:ext cx="7370940" cy="666287"/>
      </dsp:txXfrm>
    </dsp:sp>
    <dsp:sp modelId="{496946F0-BAE3-4120-BDFB-AE93202415AB}">
      <dsp:nvSpPr>
        <dsp:cNvPr id="0" name=""/>
        <dsp:cNvSpPr/>
      </dsp:nvSpPr>
      <dsp:spPr>
        <a:xfrm>
          <a:off x="566545" y="3227521"/>
          <a:ext cx="902402" cy="83285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74BC7-449C-4C68-9884-2EA175747CD8}">
      <dsp:nvSpPr>
        <dsp:cNvPr id="0" name=""/>
        <dsp:cNvSpPr/>
      </dsp:nvSpPr>
      <dsp:spPr>
        <a:xfrm>
          <a:off x="576553" y="4320479"/>
          <a:ext cx="7848382" cy="666287"/>
        </a:xfrm>
        <a:prstGeom prst="rect">
          <a:avLst/>
        </a:prstGeom>
        <a:solidFill>
          <a:schemeClr val="accent3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Сроки передачи первичных (сводных) учетных документов для отражения  в бухгалтерском учете</a:t>
          </a:r>
        </a:p>
      </dsp:txBody>
      <dsp:txXfrm>
        <a:off x="576553" y="4320479"/>
        <a:ext cx="7848382" cy="666287"/>
      </dsp:txXfrm>
    </dsp:sp>
    <dsp:sp modelId="{F4EAEEA6-E566-4814-99BD-BBD6493BB4DC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0.50321</cdr:x>
      <cdr:y>0.64435</cdr:y>
    </cdr:from>
    <cdr:to>
      <cdr:x>0.73436</cdr:x>
      <cdr:y>0.70205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33081" y="3150656"/>
          <a:ext cx="933855" cy="282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17445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0.51044</cdr:x>
      <cdr:y>0.32405</cdr:y>
    </cdr:from>
    <cdr:to>
      <cdr:x>0.68139</cdr:x>
      <cdr:y>0.43546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62264" y="1584503"/>
          <a:ext cx="690664" cy="544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3378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0.62616</cdr:x>
      <cdr:y>0.55483</cdr:y>
    </cdr:from>
    <cdr:to>
      <cdr:x>0.80031</cdr:x>
      <cdr:y>0.62844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23258" y="2712912"/>
          <a:ext cx="729574" cy="359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8392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0.35739</cdr:x>
      <cdr:y>0.58312</cdr:y>
    </cdr:from>
    <cdr:to>
      <cdr:x>0.70637</cdr:x>
      <cdr:y>0.65128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44490" y="3412145"/>
          <a:ext cx="1410511" cy="3988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0.53549</cdr:x>
      <cdr:y>0.4202</cdr:y>
    </cdr:from>
    <cdr:to>
      <cdr:x>0.86763</cdr:x>
      <cdr:y>0.48171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64337" y="2458834"/>
          <a:ext cx="1342417" cy="359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27700" y="33338"/>
            <a:ext cx="2955925" cy="22177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19249" y="2278020"/>
            <a:ext cx="14025680" cy="24182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3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421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8001B-6CBF-BA41-856A-8461CCCDD1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76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22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597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475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101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 и текс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255741" y="1583970"/>
            <a:ext cx="3431058" cy="775409"/>
          </a:xfrm>
        </p:spPr>
        <p:txBody>
          <a:bodyPr anchor="t" anchorCtr="0">
            <a:no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31938" y="1583970"/>
            <a:ext cx="3420530" cy="4319415"/>
          </a:xfrm>
        </p:spPr>
        <p:txBody>
          <a:bodyPr/>
          <a:lstStyle>
            <a:lvl1pPr>
              <a:lnSpc>
                <a:spcPct val="100000"/>
              </a:lnSpc>
              <a:defRPr sz="17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10" name="Диаграмма 9"/>
          <p:cNvSpPr>
            <a:spLocks noGrp="1"/>
          </p:cNvSpPr>
          <p:nvPr>
            <p:ph type="chart" sz="quarter" idx="13"/>
          </p:nvPr>
        </p:nvSpPr>
        <p:spPr>
          <a:xfrm>
            <a:off x="5256213" y="2482851"/>
            <a:ext cx="3430587" cy="3420533"/>
          </a:xfrm>
        </p:spPr>
        <p:txBody>
          <a:bodyPr/>
          <a:lstStyle>
            <a:lvl1pPr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4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156" y="1506359"/>
            <a:ext cx="83499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практики организации графика документооборота в организациях</a:t>
            </a:r>
          </a:p>
          <a:p>
            <a:pPr algn="ctr"/>
            <a:r>
              <a:rPr lang="ru-RU" sz="26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бюджетной сферы</a:t>
            </a:r>
            <a:endParaRPr lang="ru-RU" sz="2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44025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71609" y="5894962"/>
            <a:ext cx="2149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2022г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906621"/>
            <a:ext cx="7149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централизации  бухгалтерского учета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515" y="194554"/>
            <a:ext cx="6760723" cy="564204"/>
          </a:xfrm>
          <a:prstGeom prst="rect">
            <a:avLst/>
          </a:prstGeom>
          <a:solidFill>
            <a:schemeClr val="bg2"/>
          </a:solidFill>
          <a:ln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ЦБ (центр учета )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– 11671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298" y="1031130"/>
            <a:ext cx="2665378" cy="6614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Подведомственные  ФО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9821" y="1031131"/>
            <a:ext cx="3628417" cy="7782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Отраслевые (ведомственные) ЦБ (ГРБС)    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485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010221"/>
              </p:ext>
            </p:extLst>
          </p:nvPr>
        </p:nvGraphicFramePr>
        <p:xfrm>
          <a:off x="282102" y="1809346"/>
          <a:ext cx="3852153" cy="4945834"/>
        </p:xfrm>
        <a:graphic>
          <a:graphicData uri="http://schemas.openxmlformats.org/drawingml/2006/table">
            <a:tbl>
              <a:tblPr/>
              <a:tblGrid>
                <a:gridCol w="170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3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ЦБ/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</a:p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ЦБ/</a:t>
                      </a:r>
                      <a:r>
                        <a:rPr lang="ru-RU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868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Адыгея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79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 </a:t>
                      </a:r>
                      <a:r>
                        <a:rPr lang="ru-RU" sz="1600" b="1" dirty="0" err="1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9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</a:t>
                      </a:r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 28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7/11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18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49/33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41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</a:t>
                      </a:r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777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Крым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1/32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13/399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859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Калмыкия</a:t>
                      </a: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1/82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6/87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331">
                <a:tc>
                  <a:txBody>
                    <a:bodyPr/>
                    <a:lstStyle/>
                    <a:p>
                      <a:r>
                        <a:rPr lang="ru-RU" sz="16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587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78/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535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940848"/>
              </p:ext>
            </p:extLst>
          </p:nvPr>
        </p:nvGraphicFramePr>
        <p:xfrm>
          <a:off x="4795735" y="1912622"/>
          <a:ext cx="3803516" cy="4828088"/>
        </p:xfrm>
        <a:graphic>
          <a:graphicData uri="http://schemas.openxmlformats.org/drawingml/2006/table">
            <a:tbl>
              <a:tblPr/>
              <a:tblGrid>
                <a:gridCol w="195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9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Адыгея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94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4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941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</a:t>
                      </a:r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374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Крым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779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</a:t>
                      </a:r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Калмыкия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8857">
                <a:tc>
                  <a:txBody>
                    <a:bodyPr/>
                    <a:lstStyle/>
                    <a:p>
                      <a:r>
                        <a:rPr lang="ru-RU" sz="1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968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416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34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06" y="515566"/>
            <a:ext cx="841442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субъектах РФ,    569 Централизованных  бухгалтерий, обслуживают учреждения  регионов, финансируемых из регионального и местных бюджетов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ФО   84  ,  остальные ведомственные  ( которые  были созданы ранее   или продолжают работать)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 ФО создано  84 ЦУ, из них в субъектах РФ  6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6  в  3 ЦБ в субъектах РФ на  региональном уровне     работают и созданы по решению  ВОИВ субъекта  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соответствии  со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264.1 БК РФ . Т.е.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 Единая  учетная политика   и методология сформированная ФО и ГДО.</a:t>
            </a:r>
          </a:p>
          <a:p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остальных  случаях, руководители  учреждений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заключают соглашения (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договоры)   с ЦБ  согласно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161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БКРФ,  если  участник бюджетного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договоры,   согласно 402фз  если учреждения  являются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 (АУ).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86383" y="126460"/>
            <a:ext cx="720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централизации учета в регионах ЮФО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15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69871"/>
              </p:ext>
            </p:extLst>
          </p:nvPr>
        </p:nvGraphicFramePr>
        <p:xfrm>
          <a:off x="350197" y="311285"/>
          <a:ext cx="8297692" cy="6585626"/>
        </p:xfrm>
        <a:graphic>
          <a:graphicData uri="http://schemas.openxmlformats.org/drawingml/2006/table">
            <a:tbl>
              <a:tblPr/>
              <a:tblGrid>
                <a:gridCol w="2525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2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55977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СТ 161 БК РФ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Особенности правового положения казенных учреждений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 264.1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Основы бюджетного учета и бюджетной отчетности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402 </a:t>
                      </a:r>
                      <a:r>
                        <a:rPr lang="ru-RU" dirty="0" err="1" smtClean="0"/>
                        <a:t>фз</a:t>
                      </a:r>
                      <a:r>
                        <a:rPr lang="ru-RU" dirty="0" smtClean="0"/>
                        <a:t>  «Закон о бухгалтерском учете»</a:t>
                      </a:r>
                    </a:p>
                    <a:p>
                      <a:r>
                        <a:rPr lang="ru-RU" dirty="0" smtClean="0"/>
                        <a:t>Ст.7 ч.3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96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10.1. КУ согласованию с главным ГРБС, в ведении которого оно находится,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основании договора (соглашения) вправе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передать иному государственному (муниципальному) учреждению (ЦБ) полномочия по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ведению бюджетного учета и формированию бюджетной отчетности.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  решению ПР  Р Ф, ВОИВ </a:t>
                      </a:r>
                      <a:r>
                        <a:rPr lang="ru-RU" sz="18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РФ  (местной администрации) могут быть переданы ФО :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начислению </a:t>
                      </a:r>
                      <a:r>
                        <a:rPr lang="ru-RU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/л выплат по оплате труда и иных выплат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а также связанных с ними обязательных платежей в бюджеты бюджетной системы Российской Федерации и их перечислению,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ведению бюджетного учета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включая составление и представление бюджетной отчетности,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Руководитель экономического субъекта обязан возложить ведение бухгалтерского учета на главного бухгалтера или иное должностное лицо этого субъекта либо </a:t>
                      </a:r>
                      <a:r>
                        <a:rPr lang="ru-RU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заключить договор об оказании услуг по ведению бухгалтерского учета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если иное не предусмотрено настоящей частью. 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45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3735" y="398835"/>
            <a:ext cx="83366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 возникают вопросы  в применении этих статей!!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 Казенных учреждений и ОИВ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  заключении соглашений  по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161 БК РФ , о правомерности передачи   полномочий по начислению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физическим лицам оплаты труда и иных выплат и расчетов по ней??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!!!! принятие     перечня   обязательных  полномочий, (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Расшифровка,  что может передаваться  другому учреждению одновременно   при передаче  полномочия по  ведению учета  (по аналогии со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264.1 БК РФ) 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муниципальном уровне активизировался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процемм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создания ЦБ ( и не только под ФО)  </a:t>
            </a:r>
          </a:p>
        </p:txBody>
      </p:sp>
    </p:spTree>
    <p:extLst>
      <p:ext uri="{BB962C8B-B14F-4D97-AF65-F5344CB8AC3E}">
        <p14:creationId xmlns:p14="http://schemas.microsoft.com/office/powerpoint/2010/main" val="21187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464" y="531117"/>
            <a:ext cx="85895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говорить  о  сложившейся практике в ЮФО   по передаче полномочий  в ЦБ , то ситуация следующая: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 с ведением   бухгалтерского  учета и начисления заработной платы,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4525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–полномочия по планово-экономической работе (планирование,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бюджетной сметы, доведение ЛБО ,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госзадания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полномочия по администрированию доходов 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 также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передаются полномочия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1718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подготовка документов для проведения закупок,  планирование муниципального заказа, материально-техническое обеспечение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1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080C8-77A5-40AE-9F91-9F5B7C070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F94ED4-DAB5-4FF8-A8FB-54B1343DC2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7B2A98-D04B-4390-AED8-B0991D3B0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735465-325D-4BF1-B001-9BF4913FE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C1FF8CB4-31A6-4DDA-83F1-8E54F5F6386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7437368"/>
              </p:ext>
            </p:extLst>
          </p:nvPr>
        </p:nvGraphicFramePr>
        <p:xfrm>
          <a:off x="457199" y="274638"/>
          <a:ext cx="4187825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7E5879B-219A-4B4D-BE53-E29224B1E61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33290000"/>
              </p:ext>
            </p:extLst>
          </p:nvPr>
        </p:nvGraphicFramePr>
        <p:xfrm>
          <a:off x="4645025" y="274638"/>
          <a:ext cx="4041775" cy="585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70826" y="3774332"/>
            <a:ext cx="1332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11671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3779" y="3550596"/>
            <a:ext cx="885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9152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3677055"/>
            <a:ext cx="126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6700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0452" y="2655651"/>
            <a:ext cx="1215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2452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8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5489152"/>
              </p:ext>
            </p:extLst>
          </p:nvPr>
        </p:nvGraphicFramePr>
        <p:xfrm>
          <a:off x="177663" y="1001948"/>
          <a:ext cx="8606414" cy="6123940"/>
        </p:xfrm>
        <a:graphic>
          <a:graphicData uri="http://schemas.openxmlformats.org/drawingml/2006/table">
            <a:tbl>
              <a:tblPr/>
              <a:tblGrid>
                <a:gridCol w="19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5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2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50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14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14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4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92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7924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учреждений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350" marR="6350" marT="63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полномочий ЦБ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самостоятельно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endPara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РФ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 (АУ)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 Адыгея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 Крым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 Калмыкия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Севастополь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821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947714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36,5 % от общего количества БУ (АУ)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5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037" y="1478604"/>
            <a:ext cx="74708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ГДО</a:t>
            </a:r>
          </a:p>
          <a:p>
            <a:pPr algn="ctr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и содержанию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371601" y="379379"/>
            <a:ext cx="561285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документооборота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559" y="1079770"/>
            <a:ext cx="8414428" cy="11916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условиях передачи  полномочий  во ведению бухгалтерского учета </a:t>
            </a:r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Центру компетенций (ЦБ)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192" y="2908562"/>
            <a:ext cx="2538919" cy="20291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Утверждается ,  в составе Единой Учетная Политика </a:t>
            </a:r>
            <a:r>
              <a:rPr lang="ru-RU" dirty="0" smtClean="0">
                <a:solidFill>
                  <a:schemeClr val="tx1"/>
                </a:solidFill>
              </a:rPr>
              <a:t>  в периметре централизации . ЦБ (ЦК) </a:t>
            </a:r>
            <a:r>
              <a:rPr lang="ru-RU" dirty="0">
                <a:solidFill>
                  <a:schemeClr val="tx1"/>
                </a:solidFill>
              </a:rPr>
              <a:t>устанавливает порядок взаимодействия  СУ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80943" y="2908562"/>
            <a:ext cx="2198454" cy="22373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СУ,  утверждает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порядок  оформления ПУД , контроля документов и    передаче в  ЦБ для отражения в учете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-2295728" y="0"/>
            <a:ext cx="9728" cy="3793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1643974" y="2441642"/>
            <a:ext cx="496111" cy="34533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693398" y="2378410"/>
            <a:ext cx="484632" cy="53015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79397" y="2614307"/>
            <a:ext cx="361868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Приказ ФК 0т 11 января 2021 г №2н «График </a:t>
            </a:r>
            <a:r>
              <a:rPr lang="ru-RU" dirty="0"/>
              <a:t>документооборота при централизации учета федеральных органов исполнительной власти (их территориальных органов, подведомственных казенных учреждений)</a:t>
            </a:r>
            <a:r>
              <a:rPr lang="ru-RU" dirty="0" smtClean="0"/>
              <a:t> ;</a:t>
            </a:r>
          </a:p>
          <a:p>
            <a:r>
              <a:rPr lang="ru-RU" dirty="0" smtClean="0"/>
              <a:t>(</a:t>
            </a:r>
            <a:r>
              <a:rPr lang="ru-RU" sz="1600" i="1" dirty="0" smtClean="0"/>
              <a:t>По форме и структуре  используется  в субъектах РФ, как образец ).</a:t>
            </a:r>
            <a:endParaRPr lang="ru-RU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43192" y="5321030"/>
            <a:ext cx="8579794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 субъектах РФ, с высоким уровнем автоматизации  учетных процедур, график документооборота интегрирован в ИС, с распределением ролей и ответственности за каждый </a:t>
            </a:r>
            <a:r>
              <a:rPr lang="ru-RU" dirty="0" smtClean="0"/>
              <a:t> этап от </a:t>
            </a:r>
            <a:r>
              <a:rPr lang="ru-RU" dirty="0"/>
              <a:t>начала </a:t>
            </a:r>
            <a:r>
              <a:rPr lang="ru-RU" dirty="0" smtClean="0"/>
              <a:t> формирования ПУД  </a:t>
            </a:r>
            <a:r>
              <a:rPr lang="ru-RU" dirty="0"/>
              <a:t>до </a:t>
            </a:r>
            <a:r>
              <a:rPr lang="ru-RU" dirty="0" smtClean="0"/>
              <a:t>его отражения </a:t>
            </a:r>
            <a:r>
              <a:rPr lang="ru-RU" dirty="0"/>
              <a:t>в бухгалтерском учете</a:t>
            </a:r>
            <a:r>
              <a:rPr lang="ru-RU" dirty="0" smtClean="0"/>
              <a:t>.  (проблемы есть)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0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013" y="204282"/>
            <a:ext cx="82393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учетной политики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(Субъекта учета)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применение в работе графика документооборота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обязательным условием соблюдения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законодательства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бухгалтерском учете.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0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5140" y="583660"/>
            <a:ext cx="6303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документооборота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281" y="1168435"/>
            <a:ext cx="864788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Гл. бухгалтер составляет  проект  ГДО исходя из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сложившейся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  и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поступающих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документов  для отражения в учете   из структурных подразделений и ответственных лиц;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поступившие документы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привязываются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событиям,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правил, что документ рождается в точке выполнения полномочий соответствующим  подразделением  или должностным лицом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Далее:  Проект ГДО направляется к руководителю структурного подразделения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указания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нем   исполнителей - ответственных лиц.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Проблемы! (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бухгалтер  -  убеждать!!! ).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   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учреждений и  структурных подразделений.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!?!. Отсутствие ГДО ( СУ   поселения с малой численностью 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852170" y="1168435"/>
            <a:ext cx="145915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9923" y="1214153"/>
            <a:ext cx="796695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учета, (Учреждения )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ведущие бухгалтерский учет самостоятельно: </a:t>
            </a:r>
          </a:p>
        </p:txBody>
      </p:sp>
    </p:spTree>
    <p:extLst>
      <p:ext uri="{BB962C8B-B14F-4D97-AF65-F5344CB8AC3E}">
        <p14:creationId xmlns:p14="http://schemas.microsoft.com/office/powerpoint/2010/main" val="6253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71960"/>
              </p:ext>
            </p:extLst>
          </p:nvPr>
        </p:nvGraphicFramePr>
        <p:xfrm>
          <a:off x="282102" y="641706"/>
          <a:ext cx="8521430" cy="5452419"/>
        </p:xfrm>
        <a:graphic>
          <a:graphicData uri="http://schemas.openxmlformats.org/drawingml/2006/table">
            <a:tbl>
              <a:tblPr/>
              <a:tblGrid>
                <a:gridCol w="3992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13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унифицированная форма  ГДО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отсутствует, каждый СУ придумывает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форму ГДО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5295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Порядок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взаимодействия структурных подразделений  (специалистов) внутри СУ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ГДО - Не содержит этапов составления, согласования и подписания ПУД  ( от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предзаполнения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формы до ее  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подписания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о отражения в учете):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Отсутствует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этап по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контролю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оформлением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ФХЖ и ПУД, перед  представлением и отражением 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89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исполнения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указываются  условные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 мере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необходимости»</a:t>
                      </a: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 мере предоставления»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954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ФХЖ, оформляемые комиссиями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ссылка на отв.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лиц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состава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комиссии, 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указываются МОЛ ( НФА)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604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Положения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 комиссиях и должностные регламенты  отв.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содержат функционала, связанного с оформлением и представлением документов 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отражения в учете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1209" y="272374"/>
            <a:ext cx="680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содержания    Графиков Документооборота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609522"/>
              </p:ext>
            </p:extLst>
          </p:nvPr>
        </p:nvGraphicFramePr>
        <p:xfrm>
          <a:off x="272375" y="428018"/>
          <a:ext cx="8317147" cy="2439049"/>
        </p:xfrm>
        <a:graphic>
          <a:graphicData uri="http://schemas.openxmlformats.org/drawingml/2006/table">
            <a:tbl>
              <a:tblPr/>
              <a:tblGrid>
                <a:gridCol w="4122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941">
                <a:tc>
                  <a:txBody>
                    <a:bodyPr/>
                    <a:lstStyle/>
                    <a:p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ответственных лиц за интеграцию данных из (в)  другие</a:t>
                      </a:r>
                    </a:p>
                    <a:p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системы, внутри СУ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4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с внешними информационными системами </a:t>
                      </a:r>
                    </a:p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ЕГРЮЛ, ЕГРН,  ЕИС и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72375" y="3531140"/>
            <a:ext cx="851170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целях организации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работы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по составлению ГДО</a:t>
            </a: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оказали бы помощь </a:t>
            </a:r>
          </a:p>
          <a:p>
            <a:pPr algn="just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требования , принципы  и подходы  при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формированию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графика документооборота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0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39101"/>
              </p:ext>
            </p:extLst>
          </p:nvPr>
        </p:nvGraphicFramePr>
        <p:xfrm>
          <a:off x="184825" y="807398"/>
          <a:ext cx="8667346" cy="5619310"/>
        </p:xfrm>
        <a:graphic>
          <a:graphicData uri="http://schemas.openxmlformats.org/drawingml/2006/table">
            <a:tbl>
              <a:tblPr/>
              <a:tblGrid>
                <a:gridCol w="2515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6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7931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учреждений в ЦБ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Способы представления документов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9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Бумажный носитель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Скан-образы  ПУД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Электронный формат ПУД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Адыгея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752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Астраханская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448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Волгоградская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40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Краснодарский край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449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Ростовская </a:t>
                      </a:r>
                      <a:r>
                        <a:rPr lang="ru-RU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обл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Крым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1261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1246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Республика 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Калмыкия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415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409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Г.Севастополь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5735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Итого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11671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10781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3660" y="126461"/>
            <a:ext cx="7675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учета – способ передачи данных в ЦБ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464" y="632298"/>
            <a:ext cx="84727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 передачи полномочий ведения учета (централизации  учета)  ПУД в ЦБ  95 % учреждений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преимущественно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направляются на бумажном носителе 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учреждений, ведущих учет самостоятельно  этом показатель 100 %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Представляются в ЦБ и Скан образы  ПУД, составленных на бумажном носителе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нет технической возможности в ПО, сформировать документ,  но есть желание СУ выполнить  положение приказа  103н –   в части новых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 Электронных Документов, в частности   ф.0504512 решение о командировании сотрудников)!!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79" y="262648"/>
            <a:ext cx="85506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примере 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края,   новая форма применяется,!  изготовлена   локально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EXELL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заполняется и подписывается на бумажном носителе ,   в ЦБ , направляется  в виде скан образов, 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дальше:   Работник ЦБ – распечатывает этот скан-образ, для того чтобы ввести данные в ПО  для учета.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ручной ввод и человеческий фактор, нагрузка не уменьшается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 у работников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ЦБ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 и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СУ 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оформлению и передаче документа)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Главное, что в этом случае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соблюдается 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электронного документооборота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однократный ввод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!!!! И далее продвижение ПУД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информационной 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согласование, утверждение и  отражение в учете.</a:t>
            </a:r>
          </a:p>
          <a:p>
            <a:pPr algn="just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928" y="992221"/>
            <a:ext cx="8103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регионов ЮФО, только отдельные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учреждения  применяют   новые формы  утвержденные приказом 103н, а остальные не применяют по причине  (  должны с 1 января 2021года)   : 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 организационной и технической возможностей   </a:t>
            </a:r>
          </a:p>
          <a:p>
            <a:pPr marL="285750" indent="-28575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финансовых средств на  приобретению дополнительных лицензий и рабочих мест в ПО ( у которых эта возможность реализована).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	не решен вопрос с электронным архивом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 момент:  у  кадровой службы  не отменена обязанность   формировать  приказы  на командирование при применении  унифицированной формы -  решение о командировании.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Кадровые службы 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 – что это бухгалтерский документ,    и  без особого желания  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участвуют в 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98" y="214009"/>
            <a:ext cx="8608979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переходу на применение в 2022 году организациями бюджетной сферы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унифицированных форм электронных первичных учетных документов,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используемых при ведении бюджетного учета, бухгалтерского учета государственных (муниципальных)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по приказу 61н, предусмотрен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 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2023 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очевидно, что  в условиях централизации учета  - целесообразно и  необходимо приложить  все силы, чтобы организовать и  перейти на электронный документооборот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 операциям, по которым есть возможность!!!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(Скан образы  ПУД –   , но это не выход, так как достаточно трудоемкий процесс)    </a:t>
            </a:r>
          </a:p>
          <a:p>
            <a:pPr algn="just"/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9685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9378" y="252920"/>
            <a:ext cx="82393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 учреждениям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ЮФО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существуют  большие риски организации электронного документооборота с 1 января 2023 года!!!!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является: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дефицит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средств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 ПО к реализации   форм электронных  документов  по обещаниям Разработчиков будет к 1 января 2023г  ( даже если к 1.01.23 года  появится такое ПО)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потребуются  средства на приобретение и время на его  внедрение!!!обучение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настройку рабочих мест специалистов, участвующих в оформлении ФХЖ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В отдельных регионах – озвучиваются срок – до 2-х лет) 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5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6" y="179386"/>
            <a:ext cx="53802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82298" y="233464"/>
            <a:ext cx="741539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 по Графику документооборота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6792" y="1206230"/>
            <a:ext cx="7986408" cy="749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6.12.2011 г № 402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«Закон о бухгалтерском учете»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792" y="2402732"/>
            <a:ext cx="7986408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«Концептуальные основы» приказ МФ РФ от 31.12.2016г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026" y="3900791"/>
            <a:ext cx="7986408" cy="7587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СГС «Учетная политика, оценочные значения, резервы» приказ МФ РФ от 30.12.2017г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026" y="5398851"/>
            <a:ext cx="7986408" cy="8171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СГС и  приказы МФ РФ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13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14"/>
          <p:cNvSpPr txBox="1">
            <a:spLocks/>
          </p:cNvSpPr>
          <p:nvPr/>
        </p:nvSpPr>
        <p:spPr>
          <a:xfrm>
            <a:off x="8596142" y="179386"/>
            <a:ext cx="54785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smtClean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sz="1400" b="1" smtClean="0">
                <a:solidFill>
                  <a:srgbClr val="C79023"/>
                </a:solidFill>
              </a:rPr>
              <a:pPr/>
              <a:t>4</a:t>
            </a:fld>
            <a:endParaRPr lang="en-US" sz="1400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978536369"/>
              </p:ext>
            </p:extLst>
          </p:nvPr>
        </p:nvGraphicFramePr>
        <p:xfrm>
          <a:off x="445134" y="947190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83768" y="544511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 Документооборота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5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3659" y="408562"/>
            <a:ext cx="8054503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график документооборота безусловно является наиважнейшим документом  в составе учетной политики субъектов учета  !!!!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Правильное  составление и  соблюдение  ГДО является  главным условием  достижения достоверности учета и отчетности!!!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ГДО - Востребован при проверках контрольными органами  для определения ответственных,  в случаях применения статей КоАП 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15.15.6.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бюджетному (бухгалтерскому) учету, в том числе к составлению, представлению бюджетной, бухгалтерской (финансовой) отчетности</a:t>
            </a:r>
          </a:p>
          <a:p>
            <a:pPr algn="just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15.15.10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порядка принятия бюджетных обязательств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82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860" y="1313235"/>
            <a:ext cx="7305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подготовки к настоящему мероприятию,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анализ   практики организации учета  в организациях бюджетной сфере   регионов ЮФО ( по информации  от ФО субъектов РФ  ЮФО)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3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829" y="175098"/>
            <a:ext cx="86187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ЮФО входят  8 Субъектов РФ: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(Астраханская,  Волгоградская, Ростовская)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край Краснодарский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–республики (Адыгея, Калмыкия и Крым)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федерального значения  г. Севастополь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регионах утверждаются 1978        бюджетов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организаций бюджетной сферы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финансируемых из бюджетов (региональных и местных)  составляет  20823 учреждений, из них УБП –8324  и БУ (АУ) – не участники БП – 12431 .</a:t>
            </a:r>
          </a:p>
          <a:p>
            <a:r>
              <a:rPr lang="ru-RU" sz="2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местного бюджета   содержатся – более  17 тысяч  (17445) учреждений или более 83% от общего количества  учреждений в ЮФО.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образом:	Основной объем  работы по  организации ГДО приходится на учреждения муниципального уровня, из них на БУ (АУ)  10292 или  59% </a:t>
            </a:r>
          </a:p>
          <a:p>
            <a:pPr marL="342900" indent="-342900">
              <a:buAutoNum type="arabicParenR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4FD9A-EC63-4576-8A6B-8B39931F2E07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100" dirty="0">
                <a:solidFill>
                  <a:srgbClr val="C00000"/>
                </a:solidFill>
              </a:rPr>
              <a:t>Общее количество организаций бюджетной сферы в ЮФО </a:t>
            </a:r>
            <a:br>
              <a:rPr lang="ru-RU" sz="2100" dirty="0">
                <a:solidFill>
                  <a:srgbClr val="C00000"/>
                </a:solidFill>
              </a:rPr>
            </a:br>
            <a:r>
              <a:rPr lang="ru-RU" sz="2100" dirty="0">
                <a:solidFill>
                  <a:srgbClr val="C00000"/>
                </a:solidFill>
              </a:rPr>
              <a:t>составляет 20 </a:t>
            </a:r>
            <a:r>
              <a:rPr lang="ru-RU" sz="2100" dirty="0" smtClean="0">
                <a:solidFill>
                  <a:srgbClr val="C00000"/>
                </a:solidFill>
              </a:rPr>
              <a:t>823 </a:t>
            </a:r>
            <a:endParaRPr lang="ru-RU" sz="2100" dirty="0">
              <a:solidFill>
                <a:srgbClr val="C00000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F47A66-35B9-4857-9410-EA3A05032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824720-51AA-4BA0-802C-BF89A38925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4D8F87-31F0-494D-B6EE-A18D22C2E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236518"/>
            <a:ext cx="4041775" cy="938357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9C3C71-7B35-4CD0-A528-5DE8BBB32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350B4-811D-9C49-8D4A-B431FFD4595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D0DA8DA9-323D-4F3A-B1E1-6A3DA16585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0187355"/>
              </p:ext>
            </p:extLst>
          </p:nvPr>
        </p:nvGraphicFramePr>
        <p:xfrm>
          <a:off x="457200" y="1236518"/>
          <a:ext cx="4040188" cy="488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65113C7-C91E-41E0-895F-4EF6A8A9CCB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58907871"/>
              </p:ext>
            </p:extLst>
          </p:nvPr>
        </p:nvGraphicFramePr>
        <p:xfrm>
          <a:off x="4497389" y="1236518"/>
          <a:ext cx="4189412" cy="488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29591" y="4231532"/>
            <a:ext cx="114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12431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885405"/>
              </p:ext>
            </p:extLst>
          </p:nvPr>
        </p:nvGraphicFramePr>
        <p:xfrm>
          <a:off x="291830" y="505845"/>
          <a:ext cx="8363219" cy="7192544"/>
        </p:xfrm>
        <a:graphic>
          <a:graphicData uri="http://schemas.openxmlformats.org/drawingml/2006/table">
            <a:tbl>
              <a:tblPr/>
              <a:tblGrid>
                <a:gridCol w="1617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17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17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3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3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14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5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7459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Наименоваеие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региона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региону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%% неучастн БП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в муниципальных образованиях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%% неучастн БП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2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участники БП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от общего количества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 БП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БП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 Адыгея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Астраханская обл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Волгоградская обл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7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6996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Ростовская обл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 Крым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 Калмыкия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Г.Севастополь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9745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56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97459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27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33712</TotalTime>
  <Words>1954</Words>
  <Application>Microsoft Office PowerPoint</Application>
  <PresentationFormat>Экран (4:3)</PresentationFormat>
  <Paragraphs>536</Paragraphs>
  <Slides>29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DINPro-Light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Общее количество организаций бюджетной сферы в ЮФО  составляет 20 823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Пользователь</cp:lastModifiedBy>
  <cp:revision>2031</cp:revision>
  <cp:lastPrinted>2018-11-14T09:10:42Z</cp:lastPrinted>
  <dcterms:created xsi:type="dcterms:W3CDTF">2014-05-13T07:16:38Z</dcterms:created>
  <dcterms:modified xsi:type="dcterms:W3CDTF">2022-09-26T12:52:44Z</dcterms:modified>
</cp:coreProperties>
</file>