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1"/>
  </p:notesMasterIdLst>
  <p:sldIdLst>
    <p:sldId id="286" r:id="rId2"/>
    <p:sldId id="297" r:id="rId3"/>
    <p:sldId id="309" r:id="rId4"/>
    <p:sldId id="305" r:id="rId5"/>
    <p:sldId id="308" r:id="rId6"/>
    <p:sldId id="311" r:id="rId7"/>
    <p:sldId id="307" r:id="rId8"/>
    <p:sldId id="306" r:id="rId9"/>
    <p:sldId id="278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CA0000"/>
    <a:srgbClr val="C00A0A"/>
    <a:srgbClr val="99FF66"/>
    <a:srgbClr val="1D8E0E"/>
    <a:srgbClr val="FF6600"/>
    <a:srgbClr val="009900"/>
    <a:srgbClr val="EDEDF7"/>
    <a:srgbClr val="EDF7F7"/>
    <a:srgbClr val="F5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91" d="100"/>
          <a:sy n="91" d="100"/>
        </p:scale>
        <p:origin x="-220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560F4-8CCE-462E-A66C-A5C820DD34A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3556F-7CF5-4535-A9A8-7E09C6BA6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584575" y="2278063"/>
            <a:ext cx="15182850" cy="1138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4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0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5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7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0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4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B090-CC80-4274-8B55-CF5EABF94CA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3942-0CB6-43E2-B536-2C6546C8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4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D83608A2FF16E5A0AA820AECF93F2A58A7317F9A77F65D41F33C6886F7347CB2D08BA5A7DC654D125A892F87796818981E3C14003ECDA4BDPAo3M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hyperlink" Target="#Par0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/>
          <p:cNvSpPr/>
          <p:nvPr/>
        </p:nvSpPr>
        <p:spPr>
          <a:xfrm>
            <a:off x="7173650" y="636275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11816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982" y="1844824"/>
            <a:ext cx="8101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взаимодействии</a:t>
            </a:r>
          </a:p>
          <a:p>
            <a:pPr algn="ctr"/>
            <a:r>
              <a:rPr lang="ru-RU" sz="2400" b="1" dirty="0" smtClean="0">
                <a:solidFill>
                  <a:srgbClr val="11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Управления Федерального казначейства </a:t>
            </a:r>
          </a:p>
          <a:p>
            <a:pPr algn="ctr"/>
            <a:r>
              <a:rPr lang="ru-RU" sz="2400" b="1" dirty="0" smtClean="0">
                <a:solidFill>
                  <a:srgbClr val="11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Ульяновской области и </a:t>
            </a:r>
          </a:p>
          <a:p>
            <a:pPr algn="ctr"/>
            <a:r>
              <a:rPr lang="ru-RU" sz="2400" b="1" dirty="0" smtClean="0">
                <a:solidFill>
                  <a:srgbClr val="11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Контрольного управления администрации Губернатора Ульяновской области</a:t>
            </a:r>
            <a:endParaRPr lang="ru-RU" sz="2400" b="1" dirty="0">
              <a:solidFill>
                <a:srgbClr val="11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766172"/>
            <a:ext cx="81014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104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Блинкова Елена Александровна</a:t>
            </a:r>
          </a:p>
          <a:p>
            <a:r>
              <a:rPr lang="ru-RU" sz="1200" dirty="0" smtClean="0">
                <a:solidFill>
                  <a:srgbClr val="104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Управления Федерального казначейства по Ульяновской области</a:t>
            </a:r>
            <a:endParaRPr lang="ru-RU" sz="1200" dirty="0">
              <a:solidFill>
                <a:srgbClr val="104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56000" y="216000"/>
            <a:ext cx="306001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Ульяновской области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0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700" b="1" dirty="0">
              <a:solidFill>
                <a:srgbClr val="1450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176651" y="635532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415" t="15444" r="21598" b="13900"/>
          <a:stretch/>
        </p:blipFill>
        <p:spPr bwMode="auto">
          <a:xfrm>
            <a:off x="467543" y="1700808"/>
            <a:ext cx="367240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052736"/>
            <a:ext cx="322828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1848" y="1772816"/>
            <a:ext cx="2748667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Экология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4590" y="2348185"/>
            <a:ext cx="266429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Культура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1576" y="2924944"/>
            <a:ext cx="266429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Здравоохранение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4783" y="3561452"/>
            <a:ext cx="2664296" cy="316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Демография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62404" y="4149080"/>
            <a:ext cx="2748667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Жилье и городская среда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43983" y="4797152"/>
            <a:ext cx="352839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1052736"/>
            <a:ext cx="34563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План контрольных мероприятий </a:t>
            </a:r>
            <a:endParaRPr lang="ru-RU" dirty="0" smtClean="0"/>
          </a:p>
          <a:p>
            <a:pPr algn="ctr"/>
            <a:r>
              <a:rPr lang="ru-RU" dirty="0" smtClean="0"/>
              <a:t>на 2023 год</a:t>
            </a:r>
            <a:endParaRPr lang="ru-RU" dirty="0"/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539354" y="4005064"/>
            <a:ext cx="1672804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 объекта контроля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5013176"/>
            <a:ext cx="201622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90%</a:t>
            </a:r>
          </a:p>
          <a:p>
            <a:pPr algn="ctr"/>
            <a:r>
              <a:rPr lang="ru-RU" sz="1400" dirty="0" smtClean="0"/>
              <a:t>Уровня субъекта,</a:t>
            </a:r>
          </a:p>
          <a:p>
            <a:pPr algn="ctr"/>
            <a:r>
              <a:rPr lang="ru-RU" sz="1400" dirty="0" smtClean="0"/>
              <a:t>муниципального уровня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75757" y="5013176"/>
            <a:ext cx="1908211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10% </a:t>
            </a:r>
          </a:p>
          <a:p>
            <a:pPr algn="ctr"/>
            <a:r>
              <a:rPr lang="ru-RU" sz="1400" dirty="0" smtClean="0"/>
              <a:t>Федерального уровня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7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dirty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bject 9"/>
          <p:cNvSpPr/>
          <p:nvPr/>
        </p:nvSpPr>
        <p:spPr>
          <a:xfrm>
            <a:off x="7176651" y="635532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049" y="923365"/>
            <a:ext cx="3239831" cy="47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Центр спортивной борьбы</a:t>
            </a:r>
          </a:p>
        </p:txBody>
      </p:sp>
      <p:pic>
        <p:nvPicPr>
          <p:cNvPr id="15" name="Рисунок 14" descr="D:\2023\1. Ульяновскоблстройзаказчик. СПОРТ\Осмотр центр Борьбы\ФОТО\DSCN321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0" y="1409700"/>
            <a:ext cx="3241470" cy="213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W:\100-ЛЕТИЕ КРО\Доклад к 26.06.2023\Фото объектов для слайдов\Ленинский мемориа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1" y="4440378"/>
            <a:ext cx="3488502" cy="196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100-ЛЕТИЕ КРО\Доклад к 26.06.2023\Фото объектов для слайдов\Центр спортивной борьб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9" y="2793814"/>
            <a:ext cx="2013798" cy="11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200" y="4045075"/>
            <a:ext cx="3467951" cy="59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Реставрация Ленинского мемориала </a:t>
            </a:r>
            <a:endParaRPr lang="ru-RU" dirty="0"/>
          </a:p>
        </p:txBody>
      </p:sp>
      <p:pic>
        <p:nvPicPr>
          <p:cNvPr id="19" name="Рисунок 18" descr="D:\2023\1. Ульяновскоблстройзаказчик. СПОРТ\Контрольный замер Футбол\фото\DSCN314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60" y="1374418"/>
            <a:ext cx="3486344" cy="211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W:\100-ЛЕТИЕ КРО\Доклад к 26.06.2023\Фото объектов для слайдов\крытый футб манеж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60" y="2793814"/>
            <a:ext cx="1806451" cy="11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4040" y="934348"/>
            <a:ext cx="3369758" cy="47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Крытый футбольный манеж</a:t>
            </a:r>
          </a:p>
        </p:txBody>
      </p:sp>
      <p:pic>
        <p:nvPicPr>
          <p:cNvPr id="2053" name="Picture 5" descr="W:\ФИНАНСОВЫЙ КОНТРОЛЬ\ПРОВЕРКИ\27. п. 17 ОГКУ Ульяновскоблстройзаказчик\Контрольный замер\ФОТО\DSCF146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5" y="4381280"/>
            <a:ext cx="3396739" cy="206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9165" y="4045075"/>
            <a:ext cx="3396739" cy="59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инфекционный корпус </a:t>
            </a:r>
            <a:r>
              <a:rPr lang="ru-RU" dirty="0"/>
              <a:t>на 100 коек</a:t>
            </a:r>
          </a:p>
        </p:txBody>
      </p:sp>
    </p:spTree>
    <p:extLst>
      <p:ext uri="{BB962C8B-B14F-4D97-AF65-F5344CB8AC3E}">
        <p14:creationId xmlns:p14="http://schemas.microsoft.com/office/powerpoint/2010/main" val="24489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700" b="1" dirty="0">
              <a:solidFill>
                <a:srgbClr val="1450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176651" y="635532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l="29916" t="14013" r="30315" b="23886"/>
          <a:stretch/>
        </p:blipFill>
        <p:spPr bwMode="auto">
          <a:xfrm>
            <a:off x="195829" y="2276872"/>
            <a:ext cx="3296051" cy="326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8151" y="1019622"/>
            <a:ext cx="3948365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Координация планов контрольной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276872"/>
            <a:ext cx="403244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Обмен информацией о результатах проверок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8151" y="3544312"/>
            <a:ext cx="4030193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Обмен данными о лицах, привлеченных к административной ответственности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0290" y="4797152"/>
            <a:ext cx="410445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Организация совместных совещаний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23678"/>
            <a:ext cx="2848218" cy="7531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Соглашение о взаимодействии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700" b="1" dirty="0">
              <a:solidFill>
                <a:srgbClr val="1450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176651" y="635532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l="20415" t="15444" r="21598" b="13900"/>
          <a:stretch/>
        </p:blipFill>
        <p:spPr bwMode="auto">
          <a:xfrm>
            <a:off x="457244" y="1585851"/>
            <a:ext cx="3047189" cy="195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08719"/>
            <a:ext cx="3024337" cy="61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План контрольных мероприятий УФК по Ульяновской области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8347" y="4149080"/>
            <a:ext cx="5073201" cy="451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Экономия трудозатрат ревизоров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7963" y="3597908"/>
            <a:ext cx="507358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двойной </a:t>
            </a:r>
            <a:r>
              <a:rPr lang="ru-RU" dirty="0"/>
              <a:t>нагрузки на объекты </a:t>
            </a:r>
            <a:r>
              <a:rPr lang="ru-RU" dirty="0" smtClean="0"/>
              <a:t>контроля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3545" y="850486"/>
            <a:ext cx="312027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План Контрольного управления</a:t>
            </a:r>
            <a:endParaRPr lang="ru-RU" sz="1600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8"/>
          <a:srcRect l="19414" t="45796" r="19814" b="4620"/>
          <a:stretch/>
        </p:blipFill>
        <p:spPr>
          <a:xfrm>
            <a:off x="5481494" y="1585851"/>
            <a:ext cx="3384376" cy="179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3638150" y="1412776"/>
            <a:ext cx="1843343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информацией</a:t>
            </a:r>
            <a:endParaRPr lang="ru-RU" dirty="0"/>
          </a:p>
        </p:txBody>
      </p:sp>
      <p:pic>
        <p:nvPicPr>
          <p:cNvPr id="19" name="Picture 3" descr="W:\100-ЛЕТИЕ КРО\Доклад к 26.06.2023\Фото объектов для слайдов\14-20211129_18124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05" y="2339792"/>
            <a:ext cx="921256" cy="9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4106" y="5037067"/>
            <a:ext cx="455956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материалами проверок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730568"/>
            <a:ext cx="46805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обзорными письмами о выявленных нарушениях</a:t>
            </a:r>
            <a:endParaRPr lang="ru-RU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2739698" y="3652526"/>
            <a:ext cx="432048" cy="9931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0507" y="3951569"/>
            <a:ext cx="1967277" cy="441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dirty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700" b="1" dirty="0">
              <a:solidFill>
                <a:srgbClr val="1450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176651" y="717458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844824"/>
            <a:ext cx="5421594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>
                <a:solidFill>
                  <a:schemeClr val="tx1"/>
                </a:solidFill>
              </a:rPr>
              <a:t>Статья 4.1.1. Замена административного наказания в виде административного штрафа </a:t>
            </a:r>
            <a:r>
              <a:rPr lang="ru-RU" sz="1300" b="1" dirty="0" smtClean="0">
                <a:solidFill>
                  <a:schemeClr val="tx1"/>
                </a:solidFill>
              </a:rPr>
              <a:t>предупреждением</a:t>
            </a:r>
            <a:endParaRPr lang="ru-RU" sz="1300" b="1" dirty="0">
              <a:solidFill>
                <a:schemeClr val="tx1"/>
              </a:solidFill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За </a:t>
            </a:r>
            <a:r>
              <a:rPr lang="ru-RU" sz="1300" b="1" dirty="0">
                <a:solidFill>
                  <a:schemeClr val="tx1"/>
                </a:solidFill>
              </a:rPr>
              <a:t>впервые </a:t>
            </a:r>
            <a:r>
              <a:rPr lang="ru-RU" sz="1300" dirty="0">
                <a:solidFill>
                  <a:schemeClr val="tx1"/>
                </a:solidFill>
              </a:rPr>
              <a:t>совершенное административное </a:t>
            </a:r>
            <a:r>
              <a:rPr lang="ru-RU" sz="1300" dirty="0" smtClean="0">
                <a:solidFill>
                  <a:schemeClr val="tx1"/>
                </a:solidFill>
              </a:rPr>
              <a:t>правонарушение, выявленное в ходе осуществления государственного контроля (надзора), муниципального контроля …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4" name="AutoShape 2" descr="W:\100-%D0%9B%D0%95%D0%A2%D0%98%D0%95 %D0%9A%D0%A0%D0%9E\%D0%94%D0%BE%D0%BA%D0%BB%D0%B0%D0%B4 %D0%BA 26.06.2023\%D0%A4%D0%BE%D1%82%D0%BE %D0%BE%D0%B1%D1%8A%D0%B5%D0%BA%D1%82%D0%BE%D0%B2 %D0%B4%D0%BB%D1%8F %D1%81%D0%BB%D0%B0%D0%B9%D0%B4%D0%BE%D0%B2\KOAP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W:\100-%D0%9B%D0%95%D0%A2%D0%98%D0%95 %D0%9A%D0%A0%D0%9E\%D0%94%D0%BE%D0%BA%D0%BB%D0%B0%D0%B4 %D0%BA 26.06.2023\%D0%A4%D0%BE%D1%82%D0%BE %D0%BE%D0%B1%D1%8A%D0%B5%D0%BA%D1%82%D0%BE%D0%B2 %D0%B4%D0%BB%D1%8F %D1%81%D0%BB%D0%B0%D0%B9%D0%B4%D0%BE%D0%B2\KOAP-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W:\100-%D0%9B%D0%95%D0%A2%D0%98%D0%95 %D0%9A%D0%A0%D0%9E\%D0%94%D0%BE%D0%BA%D0%BB%D0%B0%D0%B4 %D0%BA 26.06.2023\%D0%A4%D0%BE%D1%82%D0%BE %D0%BE%D0%B1%D1%8A%D0%B5%D0%BA%D1%82%D0%BE%D0%B2 %D0%B4%D0%BB%D1%8F %D1%81%D0%BB%D0%B0%D0%B9%D0%B4%D0%BE%D0%B2\KOAP-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W:\100-%D0%9B%D0%95%D0%A2%D0%98%D0%95 %D0%9A%D0%A0%D0%9E\%D0%94%D0%BE%D0%BA%D0%BB%D0%B0%D0%B4 %D0%BA 26.06.2023\%D0%A4%D0%BE%D1%82%D0%BE %D0%BE%D0%B1%D1%8A%D0%B5%D0%BA%D1%82%D0%BE%D0%B2 %D0%B4%D0%BB%D1%8F %D1%81%D0%BB%D0%B0%D0%B9%D0%B4%D0%BE%D0%B2\KOAP-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7"/>
          <a:srcRect l="29195" t="28335" r="30039" b="25415"/>
          <a:stretch/>
        </p:blipFill>
        <p:spPr bwMode="auto">
          <a:xfrm>
            <a:off x="303122" y="2136217"/>
            <a:ext cx="278785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7575" y="908720"/>
            <a:ext cx="747084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Обмен данными о лицах, привлеченных к административной ответственности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180333"/>
            <a:ext cx="5438290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Статья 4.3. Обстоятельства, отягчающие административную ответственность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1. Обстоятельствами, отягчающими административную ответственность, признаются: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2) повторное совершение однородного административного правонарушения</a:t>
            </a:r>
            <a:r>
              <a:rPr lang="ru-RU" sz="1300" dirty="0" smtClean="0">
                <a:solidFill>
                  <a:schemeClr val="tx1"/>
                </a:solidFill>
                <a:hlinkClick r:id="rId8"/>
              </a:rPr>
              <a:t>…</a:t>
            </a:r>
            <a:endParaRPr lang="ru-RU" sz="1300" dirty="0">
              <a:hlinkClick r:id="rId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763" y="4608744"/>
            <a:ext cx="8461484" cy="1893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/>
              <a:t>Статья 19.5. 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(контроль), организации, уполномоченной в соответствии с федеральными законами на осуществление государственного надзора (должностного лица), органа (должностного лица), осуществляющего муниципальный контроль</a:t>
            </a:r>
            <a:endParaRPr lang="ru-RU" sz="1300" dirty="0"/>
          </a:p>
          <a:p>
            <a:r>
              <a:rPr lang="ru-RU" sz="1300" dirty="0"/>
              <a:t> </a:t>
            </a:r>
            <a:r>
              <a:rPr lang="ru-RU" sz="1300" dirty="0" smtClean="0"/>
              <a:t>20. Невыполнение в установленный срок законного предписания (представления) органа государственного (муниципального) финансового контроля </a:t>
            </a:r>
          </a:p>
          <a:p>
            <a:r>
              <a:rPr lang="ru-RU" sz="1300" dirty="0" smtClean="0"/>
              <a:t>20.1. Повторное совершение должностным лицом административного правонарушения, предусмотренного </a:t>
            </a:r>
            <a:r>
              <a:rPr lang="ru-RU" sz="1300" dirty="0" smtClean="0">
                <a:hlinkClick r:id="rId9" action="ppaction://hlinkfile"/>
              </a:rPr>
              <a:t>частью 20</a:t>
            </a:r>
            <a:r>
              <a:rPr lang="ru-RU" sz="1300" dirty="0" smtClean="0"/>
              <a:t> настоящей статьи, </a:t>
            </a:r>
            <a:r>
              <a:rPr lang="ru-RU" sz="1300" b="1" dirty="0" smtClean="0"/>
              <a:t>влечет дисквалификацию сроком на два года.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2825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dirty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700" b="1" dirty="0">
              <a:solidFill>
                <a:srgbClr val="1450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176651" y="635532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pic>
        <p:nvPicPr>
          <p:cNvPr id="3074" name="Picture 2" descr="W:\100-ЛЕТИЕ КРО\03 Сайт\05 25 Круглый стол Счетная палата\20230525_1113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0" y="1772816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00-ЛЕТИЕ КРО\03 Сайт\05 25 Круглый стол Счетная палата\20230525_1113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9431"/>
            <a:ext cx="3744814" cy="22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:\100-ЛЕТИЕ КРО\03 Сайт\05 18 Семинар счетной палаты\IMG-20230518-WA00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99" y="4134692"/>
            <a:ext cx="3032010" cy="21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836712"/>
            <a:ext cx="58326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Организация </a:t>
            </a:r>
            <a:r>
              <a:rPr lang="ru-RU" dirty="0"/>
              <a:t>совместных совещаний</a:t>
            </a:r>
          </a:p>
        </p:txBody>
      </p:sp>
      <p:pic>
        <p:nvPicPr>
          <p:cNvPr id="3" name="Picture 2" descr="W:\100-ЛЕТИЕ КРО\03 Сайт\05 18 Семинар счетной палаты\IMG-20230518-WA002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23088"/>
          <a:stretch/>
        </p:blipFill>
        <p:spPr bwMode="auto">
          <a:xfrm>
            <a:off x="4575363" y="2971023"/>
            <a:ext cx="2776703" cy="19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1556792"/>
            <a:ext cx="484228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Круглый стол </a:t>
            </a:r>
            <a:r>
              <a:rPr lang="ru-RU" sz="1400" dirty="0"/>
              <a:t>с представителями Счетной палаты Ульяновской области и Контрольного управления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5363" y="2348880"/>
            <a:ext cx="4461133" cy="622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Семинар-учеба </a:t>
            </a:r>
            <a:r>
              <a:rPr lang="ru-RU" sz="1400" dirty="0"/>
              <a:t>по использованию модуля  </a:t>
            </a:r>
            <a:r>
              <a:rPr lang="ru-RU" sz="1400" dirty="0" smtClean="0"/>
              <a:t>                    «</a:t>
            </a:r>
            <a:r>
              <a:rPr lang="ru-RU" sz="1400" dirty="0"/>
              <a:t>Риск-мониторинг» </a:t>
            </a:r>
          </a:p>
        </p:txBody>
      </p:sp>
    </p:spTree>
    <p:extLst>
      <p:ext uri="{BB962C8B-B14F-4D97-AF65-F5344CB8AC3E}">
        <p14:creationId xmlns:p14="http://schemas.microsoft.com/office/powerpoint/2010/main" val="34254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6443568"/>
            <a:ext cx="755576" cy="36218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700" b="1" smtClean="0">
                <a:solidFill>
                  <a:srgbClr val="145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700" b="1" dirty="0">
              <a:solidFill>
                <a:srgbClr val="1450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176651" y="635532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3958" cy="750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00" y="216000"/>
            <a:ext cx="3031492" cy="353337"/>
          </a:xfrm>
          <a:prstGeom prst="rect">
            <a:avLst/>
          </a:prstGeom>
        </p:spPr>
        <p:txBody>
          <a:bodyPr wrap="square" lIns="68400" tIns="36000" rIns="68400" bIns="3600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Ульяновской области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l="21500" t="15444" r="21164" b="13128"/>
          <a:stretch/>
        </p:blipFill>
        <p:spPr bwMode="auto">
          <a:xfrm>
            <a:off x="323528" y="3140968"/>
            <a:ext cx="422365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\\S6800krofb01\2023\100-ЛЕТИЕ КРО\03 Сайт\05 29 Велопробег\20230528_1213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34" y="1931292"/>
            <a:ext cx="3558690" cy="20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100-ЛЕТИЕ КРО\03 Сайт\05 29 Велопробег\20230528_1214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196789"/>
            <a:ext cx="36004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100-ЛЕТИЕ КРО\Доклад к 26.06.2023\Эмблема для слайда\100 лет прямоугольны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3112"/>
            <a:ext cx="3096344" cy="11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093" y="2500125"/>
            <a:ext cx="245052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мероприятий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052736"/>
            <a:ext cx="322828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" y="6402660"/>
            <a:ext cx="3638149" cy="333207"/>
          </a:xfrm>
          <a:prstGeom prst="rect">
            <a:avLst/>
          </a:prstGeom>
          <a:noFill/>
        </p:spPr>
        <p:txBody>
          <a:bodyPr wrap="square" lIns="162342" tIns="81172" rIns="162342" bIns="8117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ulyanovsk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.roskazna.gov.ru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273" y="3068960"/>
            <a:ext cx="5295453" cy="58475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14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3200" b="1" dirty="0">
                <a:solidFill>
                  <a:srgbClr val="114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3200" dirty="0">
              <a:solidFill>
                <a:srgbClr val="1143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 flipV="1">
            <a:off x="3364" y="6069122"/>
            <a:ext cx="9143998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/>
        </p:nvSpPr>
        <p:spPr>
          <a:xfrm>
            <a:off x="7114529" y="438784"/>
            <a:ext cx="1967349" cy="581756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" y="0"/>
            <a:ext cx="9144000" cy="788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3348"/>
            <a:ext cx="673958" cy="7502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47664" y="188640"/>
            <a:ext cx="367240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УФК по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Ульяновской области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30206</TotalTime>
  <Words>360</Words>
  <Application>Microsoft Office PowerPoint</Application>
  <PresentationFormat>Экран (4:3)</PresentationFormat>
  <Paragraphs>88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Резованов Виталий Амиршанович</dc:creator>
  <cp:lastModifiedBy>Блинкова Елена Александровна</cp:lastModifiedBy>
  <cp:revision>413</cp:revision>
  <cp:lastPrinted>2023-05-25T04:19:52Z</cp:lastPrinted>
  <dcterms:created xsi:type="dcterms:W3CDTF">2021-04-20T05:34:06Z</dcterms:created>
  <dcterms:modified xsi:type="dcterms:W3CDTF">2023-06-26T03:51:34Z</dcterms:modified>
</cp:coreProperties>
</file>