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302" r:id="rId4"/>
    <p:sldId id="303" r:id="rId5"/>
    <p:sldId id="304" r:id="rId6"/>
    <p:sldId id="305" r:id="rId7"/>
    <p:sldId id="306" r:id="rId8"/>
    <p:sldId id="301" r:id="rId9"/>
    <p:sldId id="309" r:id="rId10"/>
    <p:sldId id="310" r:id="rId11"/>
    <p:sldId id="311" r:id="rId12"/>
    <p:sldId id="308" r:id="rId13"/>
    <p:sldId id="307" r:id="rId14"/>
    <p:sldId id="312" r:id="rId15"/>
    <p:sldId id="313" r:id="rId16"/>
    <p:sldId id="314" r:id="rId17"/>
    <p:sldId id="315" r:id="rId18"/>
    <p:sldId id="300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олотарев Денис В" initials="ЗДВ" lastIdx="1" clrIdx="0">
    <p:extLst>
      <p:ext uri="{19B8F6BF-5375-455C-9EA6-DF929625EA0E}">
        <p15:presenceInfo xmlns="" xmlns:p15="http://schemas.microsoft.com/office/powerpoint/2012/main" userId="Золотарев Денис 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00CC00"/>
    <a:srgbClr val="00CC66"/>
    <a:srgbClr val="00823B"/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20" d="100"/>
          <a:sy n="120" d="100"/>
        </p:scale>
        <p:origin x="-13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CDE1D-598B-4279-9230-5C6954FF5FDB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D8521-EA1C-46A8-AD67-22D94D6468F2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CF00F-FFC5-418D-A35B-13C3597149BB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7296" y="4581128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107267F-9620-4341-BCE1-9E29CC849C96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E85A76D-9020-4104-A3F1-2A194A539BBA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5A76D-9020-4104-A3F1-2A194A539BBA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9C494-87AA-448A-979E-8DAE1BD05583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406A4-C03F-4F7D-86A5-13F8556A622D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2895CA-7EF8-4ED4-8835-D4992E4E5ACC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1C469-0402-4D42-A176-527A9087B1AE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0992D-B8BF-4E75-AE36-48CD59AA1A18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F0607-9C15-46FA-8AE6-3B151B9785F3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B9806-737D-4920-9874-CF276E1CE6C5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BCDE1D-598B-4279-9230-5C6954FF5FDB}" type="datetime1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650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C9187717-1115-4DD0-908A-6A7AADE58F2D}"/>
              </a:ext>
            </a:extLst>
          </p:cNvPr>
          <p:cNvSpPr txBox="1">
            <a:spLocks/>
          </p:cNvSpPr>
          <p:nvPr/>
        </p:nvSpPr>
        <p:spPr>
          <a:xfrm rot="10800000" flipV="1">
            <a:off x="467544" y="4581128"/>
            <a:ext cx="5688632" cy="127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Начальник</a:t>
            </a:r>
          </a:p>
          <a:p>
            <a:pPr algn="l"/>
            <a:r>
              <a:rPr lang="ru-RU" sz="21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контрольного управления администрации Губернатора Ульяновской области </a:t>
            </a:r>
            <a:endParaRPr lang="ru-RU" sz="21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l"/>
            <a:r>
              <a:rPr lang="ru-RU" sz="2100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Казаков Юрий Владимирович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692110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Практические и п</a:t>
            </a: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равовые </a:t>
            </a: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/>
            </a:r>
            <a:b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</a:b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аспекты взаимного признания результатов контрольной деятельности органов внутреннего </a:t>
            </a: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государственного финансового </a:t>
            </a: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контроля </a:t>
            </a: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  <a:cs typeface="+mj-cs"/>
              </a:rPr>
              <a:t>различного уровня</a:t>
            </a:r>
            <a:endParaRPr lang="ru-RU" sz="3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10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 descr="https://tkdi.ru/wp-content/uploads/2023/05/8e67c8b1a936b0da78312d4cdc19eb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880320" cy="162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Проверки интернет-магазинов: какие бывают и что нужно знать предпринимателю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28800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3779912" y="148478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3852" y="2276872"/>
            <a:ext cx="1670596" cy="21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Стрелка углом 16"/>
          <p:cNvSpPr/>
          <p:nvPr/>
        </p:nvSpPr>
        <p:spPr>
          <a:xfrm rot="5400000">
            <a:off x="7596336" y="1556792"/>
            <a:ext cx="540060" cy="5400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084168" y="299695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2276872"/>
            <a:ext cx="5328592" cy="16927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пункт 4 Стандарта № 1095:</a:t>
            </a:r>
          </a:p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«… по результатам которого принимается одно или несколько решений:</a:t>
            </a:r>
          </a:p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…</a:t>
            </a:r>
          </a:p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о наличии или об отсутствии оснований для </a:t>
            </a:r>
            <a:r>
              <a:rPr lang="ru-RU" sz="1250" b="1" dirty="0" smtClean="0">
                <a:solidFill>
                  <a:srgbClr val="FFFF00"/>
                </a:solidFill>
              </a:rPr>
              <a:t>направления информации в </a:t>
            </a:r>
            <a:r>
              <a:rPr lang="ru-RU" sz="1250" dirty="0" smtClean="0">
                <a:solidFill>
                  <a:schemeClr val="bg1"/>
                </a:solidFill>
              </a:rPr>
              <a:t>правоохранительные органы, органы прокуратуры и </a:t>
            </a:r>
            <a:r>
              <a:rPr lang="ru-RU" sz="1250" b="1" dirty="0" smtClean="0">
                <a:solidFill>
                  <a:srgbClr val="FFFF00"/>
                </a:solidFill>
              </a:rPr>
              <a:t>иные государственные (муниципальные) органы;</a:t>
            </a:r>
          </a:p>
        </p:txBody>
      </p:sp>
      <p:sp>
        <p:nvSpPr>
          <p:cNvPr id="21" name="Стрелка углом вверх 20"/>
          <p:cNvSpPr/>
          <p:nvPr/>
        </p:nvSpPr>
        <p:spPr>
          <a:xfrm rot="5400000">
            <a:off x="611560" y="4221088"/>
            <a:ext cx="432048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4005064"/>
            <a:ext cx="5328592" cy="182357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пункт 11 Стандарта № 1235:</a:t>
            </a:r>
          </a:p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«11. Решение о назначении </a:t>
            </a:r>
            <a:r>
              <a:rPr lang="ru-RU" sz="1250" b="1" dirty="0" smtClean="0">
                <a:solidFill>
                  <a:srgbClr val="FFFF00"/>
                </a:solidFill>
              </a:rPr>
              <a:t>внепланового контрольного </a:t>
            </a:r>
            <a:r>
              <a:rPr lang="ru-RU" sz="1250" dirty="0" smtClean="0">
                <a:solidFill>
                  <a:schemeClr val="bg1"/>
                </a:solidFill>
              </a:rPr>
              <a:t>мероприятия может быть принято на основании:</a:t>
            </a:r>
          </a:p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…	</a:t>
            </a:r>
          </a:p>
          <a:p>
            <a:pPr algn="just"/>
            <a:r>
              <a:rPr lang="ru-RU" sz="1250" dirty="0" smtClean="0">
                <a:solidFill>
                  <a:schemeClr val="bg1"/>
                </a:solidFill>
              </a:rPr>
              <a:t>результата рассмотрения поступивших обращений, запросов, </a:t>
            </a:r>
            <a:r>
              <a:rPr lang="ru-RU" sz="1250" b="1" dirty="0" smtClean="0">
                <a:solidFill>
                  <a:srgbClr val="FFFF00"/>
                </a:solidFill>
              </a:rPr>
              <a:t>иной информации о признаках нарушений законодательных и иных нормативных правовых актов по вопросам, отнесенным к полномочиям органа контроля</a:t>
            </a:r>
            <a:r>
              <a:rPr lang="ru-RU" sz="1250" dirty="0" smtClean="0">
                <a:solidFill>
                  <a:schemeClr val="bg1"/>
                </a:solidFill>
              </a:rPr>
              <a:t>…</a:t>
            </a:r>
            <a:endParaRPr lang="ru-RU" sz="1250" b="1" dirty="0" smtClean="0">
              <a:solidFill>
                <a:srgbClr val="FFFF00"/>
              </a:solidFill>
            </a:endParaRPr>
          </a:p>
        </p:txBody>
      </p:sp>
      <p:sp>
        <p:nvSpPr>
          <p:cNvPr id="23" name="Стрелка углом вверх 22"/>
          <p:cNvSpPr/>
          <p:nvPr/>
        </p:nvSpPr>
        <p:spPr>
          <a:xfrm>
            <a:off x="6516216" y="4713216"/>
            <a:ext cx="63614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11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55576" y="3876144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– </a:t>
            </a:r>
            <a:r>
              <a:rPr lang="ru-RU" sz="2200" b="1" dirty="0" smtClean="0"/>
              <a:t>отвлечение временных, трудовых и материальных ресурсов </a:t>
            </a:r>
            <a:r>
              <a:rPr lang="ru-RU" sz="2200" b="1" dirty="0" smtClean="0"/>
              <a:t>ОВГФК;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–</a:t>
            </a:r>
            <a:r>
              <a:rPr lang="ru-RU" sz="2200" b="1" dirty="0" smtClean="0"/>
              <a:t> увеличение контрольной нагрузки на</a:t>
            </a:r>
          </a:p>
          <a:p>
            <a:pPr algn="just"/>
            <a:r>
              <a:rPr lang="ru-RU" sz="2200" b="1" dirty="0" smtClean="0"/>
              <a:t>объект контроля;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– </a:t>
            </a:r>
            <a:r>
              <a:rPr lang="ru-RU" sz="2200" b="1" dirty="0" smtClean="0"/>
              <a:t>репутационные </a:t>
            </a:r>
            <a:r>
              <a:rPr lang="ru-RU" sz="2200" b="1" dirty="0" smtClean="0"/>
              <a:t>риски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190" y="764704"/>
            <a:ext cx="4372050" cy="294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12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61197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Чат рабочей группы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12" y="669032"/>
            <a:ext cx="671736" cy="671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527170"/>
            <a:ext cx="8064896" cy="427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14000" algn="just"/>
            <a:r>
              <a:rPr lang="ru-RU" sz="1700" dirty="0" smtClean="0">
                <a:solidFill>
                  <a:srgbClr val="FFFF00"/>
                </a:solidFill>
              </a:rPr>
              <a:t>«Поддерживаю полностью. У нас та же практика, ходим друг за другом»</a:t>
            </a:r>
            <a:r>
              <a:rPr lang="ru-RU" sz="1700" dirty="0" smtClean="0">
                <a:solidFill>
                  <a:schemeClr val="bg1"/>
                </a:solidFill>
              </a:rPr>
              <a:t>, Шарпф С.Л., Новосибирская область</a:t>
            </a:r>
          </a:p>
          <a:p>
            <a:pPr indent="414000" algn="just"/>
            <a:endParaRPr lang="ru-RU" sz="1700" dirty="0" smtClean="0">
              <a:solidFill>
                <a:srgbClr val="FFFF00"/>
              </a:solidFill>
            </a:endParaRPr>
          </a:p>
          <a:p>
            <a:pPr indent="414000" algn="just"/>
            <a:r>
              <a:rPr lang="ru-RU" sz="1700" dirty="0" smtClean="0">
                <a:solidFill>
                  <a:srgbClr val="FFFF00"/>
                </a:solidFill>
              </a:rPr>
              <a:t>«Очень хорошо было бы отрегулировать и не затягивая»</a:t>
            </a:r>
            <a:r>
              <a:rPr lang="ru-RU" sz="1700" dirty="0" smtClean="0">
                <a:solidFill>
                  <a:schemeClr val="bg1"/>
                </a:solidFill>
              </a:rPr>
              <a:t>, Насифова М.Х., Республика Адыгея</a:t>
            </a:r>
          </a:p>
          <a:p>
            <a:pPr indent="414000" algn="just"/>
            <a:endParaRPr lang="ru-RU" sz="1700" dirty="0" smtClean="0">
              <a:solidFill>
                <a:srgbClr val="FFFF00"/>
              </a:solidFill>
            </a:endParaRPr>
          </a:p>
          <a:p>
            <a:pPr indent="414000" algn="just"/>
            <a:r>
              <a:rPr lang="ru-RU" sz="1700" dirty="0" smtClean="0">
                <a:solidFill>
                  <a:srgbClr val="FFFF00"/>
                </a:solidFill>
              </a:rPr>
              <a:t>«Считаем, что законодательно закрепить взаимное признание результатов контрольных мероприятий надо»</a:t>
            </a:r>
            <a:r>
              <a:rPr lang="ru-RU" sz="1700" dirty="0" smtClean="0">
                <a:solidFill>
                  <a:schemeClr val="bg1"/>
                </a:solidFill>
              </a:rPr>
              <a:t>, Скрипников Д.В., Ростовская область</a:t>
            </a:r>
          </a:p>
          <a:p>
            <a:pPr indent="414000" algn="just"/>
            <a:endParaRPr lang="ru-RU" sz="1700" dirty="0" smtClean="0">
              <a:solidFill>
                <a:srgbClr val="FFFF00"/>
              </a:solidFill>
            </a:endParaRPr>
          </a:p>
          <a:p>
            <a:pPr indent="414000" algn="just"/>
            <a:r>
              <a:rPr lang="ru-RU" sz="1700" dirty="0" smtClean="0">
                <a:solidFill>
                  <a:srgbClr val="FFFF00"/>
                </a:solidFill>
              </a:rPr>
              <a:t>«Поддерживаю, только что разбирал эту историю, аналогичные мысли»</a:t>
            </a:r>
            <a:r>
              <a:rPr lang="ru-RU" sz="1700" dirty="0" smtClean="0">
                <a:solidFill>
                  <a:schemeClr val="bg1"/>
                </a:solidFill>
              </a:rPr>
              <a:t>, Малыхин Д.В., Алтайский край</a:t>
            </a:r>
          </a:p>
          <a:p>
            <a:pPr indent="414000" algn="just"/>
            <a:endParaRPr lang="ru-RU" sz="1700" dirty="0" smtClean="0">
              <a:solidFill>
                <a:srgbClr val="FFFF00"/>
              </a:solidFill>
            </a:endParaRPr>
          </a:p>
          <a:p>
            <a:pPr indent="414000"/>
            <a:r>
              <a:rPr lang="ru-RU" sz="1700" dirty="0" smtClean="0">
                <a:solidFill>
                  <a:srgbClr val="FFFF00"/>
                </a:solidFill>
              </a:rPr>
              <a:t>«А мы самостоятельно находим, взыскиваем всю сумму,</a:t>
            </a:r>
          </a:p>
          <a:p>
            <a:r>
              <a:rPr lang="ru-RU" sz="1700" dirty="0" smtClean="0">
                <a:solidFill>
                  <a:srgbClr val="FFFF00"/>
                </a:solidFill>
              </a:rPr>
              <a:t>в том числе в федеральный бюджет. Проблем нет никаких, все </a:t>
            </a:r>
            <a:r>
              <a:rPr lang="ru-RU" sz="1700" dirty="0" err="1" smtClean="0">
                <a:solidFill>
                  <a:srgbClr val="FFFF00"/>
                </a:solidFill>
              </a:rPr>
              <a:t>всё</a:t>
            </a:r>
            <a:r>
              <a:rPr lang="ru-RU" sz="1700" dirty="0" smtClean="0">
                <a:solidFill>
                  <a:srgbClr val="FFFF00"/>
                </a:solidFill>
              </a:rPr>
              <a:t> всё работает»</a:t>
            </a:r>
            <a:r>
              <a:rPr lang="ru-RU" sz="1700" dirty="0" smtClean="0">
                <a:solidFill>
                  <a:schemeClr val="bg1"/>
                </a:solidFill>
              </a:rPr>
              <a:t>, Суетин Е.Н., Кировская область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18059"/>
            <a:ext cx="864097" cy="1226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31640" y="980728"/>
            <a:ext cx="756084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/>
              <a:t>БЮДЖЕТНЫЙ КОДЕКС РОССИЙСКОЙ ФЕДЕРАЦИИ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019612"/>
            <a:ext cx="7920880" cy="3785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500" b="1" dirty="0" smtClean="0">
                <a:solidFill>
                  <a:schemeClr val="bg1"/>
                </a:solidFill>
              </a:rPr>
              <a:t>Статья 29. Принцип единства бюджетной системы Российской Федерации</a:t>
            </a:r>
          </a:p>
          <a:p>
            <a:pPr indent="457200" algn="just"/>
            <a:r>
              <a:rPr lang="ru-RU" sz="1500" dirty="0" smtClean="0">
                <a:solidFill>
                  <a:schemeClr val="bg1"/>
                </a:solidFill>
              </a:rPr>
              <a:t>Принцип единства бюджетной системы Российской Федерации означает </a:t>
            </a:r>
            <a:r>
              <a:rPr lang="ru-RU" sz="1500" b="1" dirty="0" smtClean="0">
                <a:solidFill>
                  <a:srgbClr val="FFFF00"/>
                </a:solidFill>
              </a:rPr>
              <a:t>единство</a:t>
            </a:r>
            <a:r>
              <a:rPr lang="ru-RU" sz="1500" dirty="0" smtClean="0">
                <a:solidFill>
                  <a:schemeClr val="bg1"/>
                </a:solidFill>
              </a:rPr>
              <a:t> бюджетного законодательства Российской Федерации, принципов организации и функционирования бюджетной системы Российской Федерации, форм бюджетной документации и бюджетной отчетности, бюджетной классификации бюджетной системы Российской Федерации, </a:t>
            </a:r>
            <a:r>
              <a:rPr lang="ru-RU" sz="1500" b="1" dirty="0" smtClean="0">
                <a:solidFill>
                  <a:srgbClr val="FFFF00"/>
                </a:solidFill>
              </a:rPr>
              <a:t>бюджетных мер принуждения за нарушение бюджетного законодательства Российской Федерации</a:t>
            </a:r>
            <a:r>
              <a:rPr lang="ru-RU" sz="1500" dirty="0" smtClean="0">
                <a:solidFill>
                  <a:schemeClr val="bg1"/>
                </a:solidFill>
              </a:rPr>
              <a:t>, единый порядок установления и исполнения расходных обязательств, формирования доходов и осуществления расходов бюджетов бюджетной системы Российской Федерации, ведения бюджетного учета и составления бюджетной отчетности бюджетов бюджетной системы Российской Федерации и казенных учреждений, единство порядка исполнения судебных актов по обращению взыскания на средства бюджетов бюджетной системы Российской Федерации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14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548680"/>
            <a:ext cx="864097" cy="1226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19672" y="836712"/>
            <a:ext cx="70567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b="1" dirty="0" smtClean="0"/>
              <a:t>статьи 7-9, 31  </a:t>
            </a:r>
            <a:r>
              <a:rPr lang="ru-RU" sz="1900" b="1" dirty="0" smtClean="0">
                <a:solidFill>
                  <a:srgbClr val="FF0000"/>
                </a:solidFill>
              </a:rPr>
              <a:t>Бюджетного кодекса Российской Федерации </a:t>
            </a:r>
            <a:endParaRPr lang="ru-RU" sz="19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864000" cy="122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619672" y="1844824"/>
            <a:ext cx="7056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b="1" dirty="0" smtClean="0"/>
              <a:t>статья 58 Федерального закона </a:t>
            </a:r>
            <a:r>
              <a:rPr lang="ru-RU" sz="1900" b="1" dirty="0" smtClean="0"/>
              <a:t>от 21.12.2021 </a:t>
            </a:r>
            <a:r>
              <a:rPr lang="ru-RU" sz="1900" b="1" dirty="0" smtClean="0">
                <a:solidFill>
                  <a:srgbClr val="FF0000"/>
                </a:solidFill>
              </a:rPr>
              <a:t>№ 414-ФЗ «Об </a:t>
            </a:r>
            <a:r>
              <a:rPr lang="ru-RU" sz="1900" b="1" dirty="0" smtClean="0">
                <a:solidFill>
                  <a:srgbClr val="FF0000"/>
                </a:solidFill>
              </a:rPr>
              <a:t>общих принципах организации публичной власти в субъектах Российской </a:t>
            </a:r>
            <a:r>
              <a:rPr lang="ru-RU" sz="1900" b="1" dirty="0" smtClean="0">
                <a:solidFill>
                  <a:srgbClr val="FF0000"/>
                </a:solidFill>
              </a:rPr>
              <a:t>Федерации»</a:t>
            </a:r>
            <a:endParaRPr lang="ru-RU" sz="1900" b="1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864000" cy="122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691680" y="3284984"/>
            <a:ext cx="7056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b="1" dirty="0" smtClean="0"/>
              <a:t>статья 52 </a:t>
            </a:r>
            <a:r>
              <a:rPr lang="ru-RU" sz="1900" b="1" dirty="0" smtClean="0"/>
              <a:t>Федерального закона </a:t>
            </a:r>
            <a:r>
              <a:rPr lang="ru-RU" sz="1900" b="1" dirty="0" smtClean="0"/>
              <a:t>от 06.10.2003 </a:t>
            </a:r>
            <a:r>
              <a:rPr lang="ru-RU" sz="1900" b="1" dirty="0" smtClean="0">
                <a:solidFill>
                  <a:srgbClr val="FF0000"/>
                </a:solidFill>
              </a:rPr>
              <a:t>№ 131-ФЗ «Об </a:t>
            </a:r>
            <a:r>
              <a:rPr lang="ru-RU" sz="1900" b="1" dirty="0" smtClean="0">
                <a:solidFill>
                  <a:srgbClr val="FF0000"/>
                </a:solidFill>
              </a:rPr>
              <a:t>общих принципах организации местного самоуправления в Российской </a:t>
            </a:r>
            <a:r>
              <a:rPr lang="ru-RU" sz="1900" b="1" dirty="0" smtClean="0">
                <a:solidFill>
                  <a:srgbClr val="FF0000"/>
                </a:solidFill>
              </a:rPr>
              <a:t>Федерации»</a:t>
            </a:r>
            <a:endParaRPr lang="ru-RU" sz="1900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49672"/>
            <a:ext cx="864000" cy="122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691680" y="4653136"/>
            <a:ext cx="7056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900" b="1" dirty="0" smtClean="0"/>
              <a:t>статья 64 </a:t>
            </a:r>
            <a:r>
              <a:rPr lang="ru-RU" sz="1900" b="1" dirty="0" smtClean="0"/>
              <a:t>проекта федерального </a:t>
            </a:r>
            <a:r>
              <a:rPr lang="ru-RU" sz="1900" b="1" dirty="0" smtClean="0"/>
              <a:t>закона </a:t>
            </a:r>
            <a:r>
              <a:rPr lang="ru-RU" sz="1900" b="1" dirty="0" smtClean="0"/>
              <a:t>№ </a:t>
            </a:r>
            <a:r>
              <a:rPr lang="ru-RU" sz="1900" b="1" dirty="0" smtClean="0"/>
              <a:t>40361-8 </a:t>
            </a:r>
            <a:r>
              <a:rPr lang="ru-RU" sz="1900" b="1" dirty="0" smtClean="0">
                <a:solidFill>
                  <a:srgbClr val="FF0000"/>
                </a:solidFill>
              </a:rPr>
              <a:t>«Об </a:t>
            </a:r>
            <a:r>
              <a:rPr lang="ru-RU" sz="1900" b="1" dirty="0" smtClean="0">
                <a:solidFill>
                  <a:srgbClr val="FF0000"/>
                </a:solidFill>
              </a:rPr>
              <a:t>общих принципах организации местного самоуправления в единой системе публичной </a:t>
            </a:r>
            <a:r>
              <a:rPr lang="ru-RU" sz="1900" b="1" dirty="0" smtClean="0">
                <a:solidFill>
                  <a:srgbClr val="FF0000"/>
                </a:solidFill>
              </a:rPr>
              <a:t>власти»</a:t>
            </a:r>
            <a:endParaRPr lang="ru-RU" sz="19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15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01" y="570432"/>
            <a:ext cx="3708383" cy="5234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570864"/>
            <a:ext cx="3708000" cy="523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16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8424"/>
            <a:ext cx="1008112" cy="1423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835696" y="69269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статья 294 проекта новой редакции Бюджетного кодекса Российской Федерации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988840"/>
            <a:ext cx="8074800" cy="2708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700" b="1" dirty="0" smtClean="0">
                <a:solidFill>
                  <a:srgbClr val="FFFF00"/>
                </a:solidFill>
              </a:rPr>
              <a:t>– цель </a:t>
            </a:r>
            <a:r>
              <a:rPr lang="ru-RU" sz="1700" b="1" dirty="0" smtClean="0">
                <a:solidFill>
                  <a:schemeClr val="bg1"/>
                </a:solidFill>
              </a:rPr>
              <a:t>– </a:t>
            </a:r>
            <a:r>
              <a:rPr lang="ru-RU" sz="1700" dirty="0" smtClean="0">
                <a:solidFill>
                  <a:schemeClr val="bg1"/>
                </a:solidFill>
              </a:rPr>
              <a:t>исключение </a:t>
            </a:r>
            <a:r>
              <a:rPr lang="ru-RU" sz="1700" dirty="0" smtClean="0">
                <a:solidFill>
                  <a:schemeClr val="bg1"/>
                </a:solidFill>
              </a:rPr>
              <a:t>проведения идентичных контрольных </a:t>
            </a:r>
            <a:r>
              <a:rPr lang="ru-RU" sz="1700" dirty="0" smtClean="0">
                <a:solidFill>
                  <a:schemeClr val="bg1"/>
                </a:solidFill>
              </a:rPr>
              <a:t>мероприятий органами контроля;</a:t>
            </a:r>
          </a:p>
          <a:p>
            <a:pPr indent="457200" algn="just"/>
            <a:r>
              <a:rPr lang="ru-RU" sz="1700" b="1" dirty="0" smtClean="0">
                <a:solidFill>
                  <a:srgbClr val="FFFF00"/>
                </a:solidFill>
              </a:rPr>
              <a:t>– </a:t>
            </a:r>
            <a:r>
              <a:rPr lang="ru-RU" sz="1700" dirty="0" smtClean="0">
                <a:solidFill>
                  <a:srgbClr val="FFFF00"/>
                </a:solidFill>
              </a:rPr>
              <a:t> </a:t>
            </a:r>
            <a:r>
              <a:rPr lang="ru-RU" sz="1700" b="1" dirty="0" smtClean="0">
                <a:solidFill>
                  <a:srgbClr val="FFFF00"/>
                </a:solidFill>
              </a:rPr>
              <a:t>идентичное контрольное мероприятие</a:t>
            </a: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– в </a:t>
            </a:r>
            <a:r>
              <a:rPr lang="ru-RU" sz="1700" dirty="0" smtClean="0">
                <a:solidFill>
                  <a:schemeClr val="bg1"/>
                </a:solidFill>
              </a:rPr>
              <a:t>отношении одного и того же объекта контроля (аудита), проверяемого периода и темы контрольного </a:t>
            </a:r>
            <a:r>
              <a:rPr lang="ru-RU" sz="1700" dirty="0" smtClean="0">
                <a:solidFill>
                  <a:schemeClr val="bg1"/>
                </a:solidFill>
              </a:rPr>
              <a:t>мероприятия;</a:t>
            </a:r>
          </a:p>
          <a:p>
            <a:pPr indent="457200" algn="just"/>
            <a:r>
              <a:rPr lang="ru-RU" sz="1700" b="1" dirty="0" smtClean="0">
                <a:solidFill>
                  <a:srgbClr val="FFFF00"/>
                </a:solidFill>
              </a:rPr>
              <a:t>– право</a:t>
            </a:r>
            <a:r>
              <a:rPr lang="ru-RU" sz="1700" dirty="0" smtClean="0">
                <a:solidFill>
                  <a:srgbClr val="FFFF00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«внешнего контроля» признать результаты </a:t>
            </a:r>
            <a:r>
              <a:rPr lang="ru-RU" sz="1700" dirty="0" smtClean="0">
                <a:solidFill>
                  <a:schemeClr val="bg1"/>
                </a:solidFill>
              </a:rPr>
              <a:t>«</a:t>
            </a:r>
            <a:r>
              <a:rPr lang="ru-RU" sz="1700" dirty="0" smtClean="0">
                <a:solidFill>
                  <a:schemeClr val="bg1"/>
                </a:solidFill>
              </a:rPr>
              <a:t>внутреннего контроля»;</a:t>
            </a:r>
          </a:p>
          <a:p>
            <a:pPr indent="457200" algn="just"/>
            <a:r>
              <a:rPr lang="ru-RU" sz="1700" b="1" dirty="0" smtClean="0">
                <a:solidFill>
                  <a:srgbClr val="FFFF00"/>
                </a:solidFill>
              </a:rPr>
              <a:t>–    признание</a:t>
            </a: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«внутренним контролем»  результатов «внешнего </a:t>
            </a:r>
            <a:r>
              <a:rPr lang="ru-RU" sz="1700" dirty="0" smtClean="0">
                <a:solidFill>
                  <a:schemeClr val="bg1"/>
                </a:solidFill>
              </a:rPr>
              <a:t>контроля</a:t>
            </a:r>
            <a:r>
              <a:rPr lang="ru-RU" sz="1700" dirty="0" smtClean="0">
                <a:solidFill>
                  <a:schemeClr val="bg1"/>
                </a:solidFill>
              </a:rPr>
              <a:t>» – в порядке, установленном МФ РФ / ВИОГВ / </a:t>
            </a:r>
            <a:r>
              <a:rPr lang="ru-RU" sz="1700" dirty="0" smtClean="0">
                <a:solidFill>
                  <a:schemeClr val="bg1"/>
                </a:solidFill>
              </a:rPr>
              <a:t>местной </a:t>
            </a:r>
            <a:r>
              <a:rPr lang="ru-RU" sz="1700" dirty="0" smtClean="0">
                <a:solidFill>
                  <a:schemeClr val="bg1"/>
                </a:solidFill>
              </a:rPr>
              <a:t>администрацией;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4666490"/>
            <a:ext cx="6840760" cy="1152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700" b="1" dirty="0" smtClean="0">
                <a:solidFill>
                  <a:schemeClr val="bg1"/>
                </a:solidFill>
              </a:rPr>
              <a:t>– </a:t>
            </a:r>
            <a:r>
              <a:rPr lang="ru-RU" sz="1700" b="1" dirty="0" smtClean="0">
                <a:solidFill>
                  <a:srgbClr val="FFFF00"/>
                </a:solidFill>
              </a:rPr>
              <a:t>ФК признает</a:t>
            </a:r>
            <a:r>
              <a:rPr lang="ru-RU" sz="1700" dirty="0" smtClean="0">
                <a:solidFill>
                  <a:schemeClr val="bg1"/>
                </a:solidFill>
              </a:rPr>
              <a:t> результаты регионального </a:t>
            </a:r>
            <a:r>
              <a:rPr lang="ru-RU" sz="1700" dirty="0" smtClean="0">
                <a:solidFill>
                  <a:schemeClr val="bg1"/>
                </a:solidFill>
              </a:rPr>
              <a:t>и муниципального </a:t>
            </a:r>
            <a:r>
              <a:rPr lang="ru-RU" sz="1700" dirty="0" smtClean="0">
                <a:solidFill>
                  <a:schemeClr val="bg1"/>
                </a:solidFill>
              </a:rPr>
              <a:t>«внутреннего контроля» </a:t>
            </a:r>
            <a:r>
              <a:rPr lang="ru-RU" sz="1700" b="1" dirty="0" smtClean="0">
                <a:solidFill>
                  <a:srgbClr val="FF0000"/>
                </a:solidFill>
              </a:rPr>
              <a:t>по результатам </a:t>
            </a:r>
            <a:r>
              <a:rPr lang="ru-RU" sz="1700" b="1" dirty="0" smtClean="0">
                <a:solidFill>
                  <a:srgbClr val="FF0000"/>
                </a:solidFill>
              </a:rPr>
              <a:t>осуществления </a:t>
            </a:r>
            <a:r>
              <a:rPr lang="ru-RU" sz="1700" b="1" dirty="0" smtClean="0">
                <a:solidFill>
                  <a:srgbClr val="FF0000"/>
                </a:solidFill>
              </a:rPr>
              <a:t>анализа исполнения </a:t>
            </a:r>
            <a:r>
              <a:rPr lang="ru-RU" sz="1700" b="1" dirty="0" smtClean="0">
                <a:solidFill>
                  <a:srgbClr val="FF0000"/>
                </a:solidFill>
              </a:rPr>
              <a:t>им бюджетных полномочий по </a:t>
            </a:r>
            <a:r>
              <a:rPr lang="ru-RU" sz="1700" b="1" dirty="0" smtClean="0">
                <a:solidFill>
                  <a:srgbClr val="FF0000"/>
                </a:solidFill>
              </a:rPr>
              <a:t>Г(М)ФК</a:t>
            </a:r>
            <a:endParaRPr lang="ru-RU" sz="17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16416" y="6021288"/>
            <a:ext cx="442392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17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9552" y="813187"/>
            <a:ext cx="8064896" cy="5139869"/>
            <a:chOff x="539552" y="692696"/>
            <a:chExt cx="8064896" cy="513986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9552" y="692696"/>
              <a:ext cx="8064896" cy="5139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srgbClr val="00823B"/>
                  </a:solidFill>
                </a:rPr>
                <a:t>     </a:t>
              </a:r>
              <a:r>
                <a:rPr lang="ru-RU" sz="3900" b="1" dirty="0" smtClean="0">
                  <a:solidFill>
                    <a:srgbClr val="00B050"/>
                  </a:solidFill>
                </a:rPr>
                <a:t>федеральные стандарты</a:t>
              </a:r>
            </a:p>
            <a:p>
              <a:pPr algn="ctr"/>
              <a:endParaRPr lang="ru-RU" sz="12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ru-RU" sz="3700" b="1" dirty="0" smtClean="0">
                  <a:solidFill>
                    <a:srgbClr val="FF0000"/>
                  </a:solidFill>
                </a:rPr>
                <a:t>    </a:t>
              </a:r>
              <a:r>
                <a:rPr lang="ru-RU" sz="3600" b="1" dirty="0" smtClean="0">
                  <a:solidFill>
                    <a:srgbClr val="FF0000"/>
                  </a:solidFill>
                </a:rPr>
                <a:t>классификатор нарушений</a:t>
              </a:r>
            </a:p>
            <a:p>
              <a:pPr algn="ctr"/>
              <a:endParaRPr lang="ru-RU" sz="1200" b="1" dirty="0" smtClean="0">
                <a:solidFill>
                  <a:srgbClr val="FF0000"/>
                </a:solidFill>
              </a:endParaRPr>
            </a:p>
            <a:p>
              <a:r>
                <a:rPr lang="ru-RU" sz="3600" b="1" dirty="0" smtClean="0">
                  <a:solidFill>
                    <a:srgbClr val="FF0000"/>
                  </a:solidFill>
                </a:rPr>
                <a:t>    </a:t>
              </a:r>
              <a:r>
                <a:rPr lang="ru-RU" sz="3900" b="1" dirty="0" smtClean="0">
                  <a:solidFill>
                    <a:srgbClr val="FF0000"/>
                  </a:solidFill>
                </a:rPr>
                <a:t>«спецстандарты» </a:t>
              </a:r>
            </a:p>
            <a:p>
              <a:endParaRPr lang="ru-RU" sz="1200" b="1" dirty="0" smtClean="0">
                <a:solidFill>
                  <a:srgbClr val="FF0000"/>
                </a:solidFill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</a:rPr>
                <a:t>     </a:t>
              </a:r>
              <a:r>
                <a:rPr lang="ru-RU" sz="3300" b="1" dirty="0" smtClean="0">
                  <a:solidFill>
                    <a:srgbClr val="FF0000"/>
                  </a:solidFill>
                </a:rPr>
                <a:t>методические рекомендации</a:t>
              </a:r>
              <a:endParaRPr lang="en-US" sz="3300" b="1" dirty="0" smtClean="0">
                <a:solidFill>
                  <a:srgbClr val="FF0000"/>
                </a:solidFill>
              </a:endParaRPr>
            </a:p>
            <a:p>
              <a:pPr indent="457200"/>
              <a:endParaRPr lang="ru-RU" sz="1200" b="1" dirty="0" smtClean="0">
                <a:solidFill>
                  <a:srgbClr val="FF0000"/>
                </a:solidFill>
              </a:endParaRPr>
            </a:p>
            <a:p>
              <a:pPr indent="684000"/>
              <a:r>
                <a:rPr lang="ru-RU" sz="3300" b="1" dirty="0" smtClean="0">
                  <a:solidFill>
                    <a:srgbClr val="FF0000"/>
                  </a:solidFill>
                </a:rPr>
                <a:t>единые правила применения рискориентированного</a:t>
              </a:r>
            </a:p>
            <a:p>
              <a:r>
                <a:rPr lang="ru-RU" sz="3300" b="1" dirty="0" smtClean="0">
                  <a:solidFill>
                    <a:srgbClr val="FF0000"/>
                  </a:solidFill>
                </a:rPr>
                <a:t>подхода при осуществле-</a:t>
              </a:r>
            </a:p>
            <a:p>
              <a:r>
                <a:rPr lang="ru-RU" sz="3300" b="1" dirty="0" smtClean="0">
                  <a:solidFill>
                    <a:srgbClr val="FF0000"/>
                  </a:solidFill>
                </a:rPr>
                <a:t>нии контроля и др.  </a:t>
              </a:r>
              <a:endParaRPr lang="ru-RU" sz="3300" b="1" dirty="0">
                <a:solidFill>
                  <a:srgbClr val="FF0000"/>
                </a:solidFill>
              </a:endParaRPr>
            </a:p>
          </p:txBody>
        </p:sp>
        <p:pic>
          <p:nvPicPr>
            <p:cNvPr id="4100" name="Picture 4" descr="C:\Users\u407-1\Downloads\pngwing.com.png"/>
            <p:cNvPicPr>
              <a:picLocks noChangeAspect="1" noChangeArrowheads="1"/>
            </p:cNvPicPr>
            <p:nvPr/>
          </p:nvPicPr>
          <p:blipFill>
            <a:blip r:embed="rId3" cstate="print"/>
            <a:srcRect l="50866" t="21058" r="14038" b="43846"/>
            <a:stretch>
              <a:fillRect/>
            </a:stretch>
          </p:blipFill>
          <p:spPr bwMode="auto">
            <a:xfrm>
              <a:off x="611560" y="836712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4101" name="Picture 5" descr="C:\Users\u407-1\Downloads\pngwing.com.png"/>
            <p:cNvPicPr preferRelativeResize="0">
              <a:picLocks noChangeArrowheads="1"/>
            </p:cNvPicPr>
            <p:nvPr/>
          </p:nvPicPr>
          <p:blipFill>
            <a:blip r:embed="rId4" cstate="print"/>
            <a:srcRect l="12262" t="39853" r="50950" b="17228"/>
            <a:stretch>
              <a:fillRect/>
            </a:stretch>
          </p:blipFill>
          <p:spPr bwMode="auto">
            <a:xfrm>
              <a:off x="611624" y="1556856"/>
              <a:ext cx="576000" cy="576000"/>
            </a:xfrm>
            <a:prstGeom prst="rect">
              <a:avLst/>
            </a:prstGeom>
            <a:noFill/>
          </p:spPr>
        </p:pic>
        <p:pic>
          <p:nvPicPr>
            <p:cNvPr id="19" name="Picture 5" descr="C:\Users\u407-1\Downloads\pngwing.com.png"/>
            <p:cNvPicPr preferRelativeResize="0">
              <a:picLocks noChangeArrowheads="1"/>
            </p:cNvPicPr>
            <p:nvPr/>
          </p:nvPicPr>
          <p:blipFill>
            <a:blip r:embed="rId4" cstate="print"/>
            <a:srcRect l="12262" t="39853" r="50950" b="17228"/>
            <a:stretch>
              <a:fillRect/>
            </a:stretch>
          </p:blipFill>
          <p:spPr bwMode="auto">
            <a:xfrm>
              <a:off x="611624" y="2276936"/>
              <a:ext cx="576000" cy="576000"/>
            </a:xfrm>
            <a:prstGeom prst="rect">
              <a:avLst/>
            </a:prstGeom>
            <a:noFill/>
          </p:spPr>
        </p:pic>
        <p:pic>
          <p:nvPicPr>
            <p:cNvPr id="20" name="Picture 5" descr="C:\Users\u407-1\Downloads\pngwing.com.png"/>
            <p:cNvPicPr preferRelativeResize="0">
              <a:picLocks noChangeArrowheads="1"/>
            </p:cNvPicPr>
            <p:nvPr/>
          </p:nvPicPr>
          <p:blipFill>
            <a:blip r:embed="rId4" cstate="print"/>
            <a:srcRect l="12262" t="39853" r="50950" b="17228"/>
            <a:stretch>
              <a:fillRect/>
            </a:stretch>
          </p:blipFill>
          <p:spPr bwMode="auto">
            <a:xfrm>
              <a:off x="611560" y="2997016"/>
              <a:ext cx="576000" cy="576000"/>
            </a:xfrm>
            <a:prstGeom prst="rect">
              <a:avLst/>
            </a:prstGeom>
            <a:noFill/>
          </p:spPr>
        </p:pic>
        <p:pic>
          <p:nvPicPr>
            <p:cNvPr id="21" name="Picture 5" descr="C:\Users\u407-1\Downloads\pngwing.com.png"/>
            <p:cNvPicPr preferRelativeResize="0">
              <a:picLocks noChangeArrowheads="1"/>
            </p:cNvPicPr>
            <p:nvPr/>
          </p:nvPicPr>
          <p:blipFill>
            <a:blip r:embed="rId4" cstate="print"/>
            <a:srcRect l="12262" t="39853" r="50950" b="17228"/>
            <a:stretch>
              <a:fillRect/>
            </a:stretch>
          </p:blipFill>
          <p:spPr bwMode="auto">
            <a:xfrm>
              <a:off x="611560" y="3717096"/>
              <a:ext cx="576000" cy="576000"/>
            </a:xfrm>
            <a:prstGeom prst="rect">
              <a:avLst/>
            </a:prstGeom>
            <a:noFill/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768752" cy="25922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контрольное управление администрации Губернатора Ульяновской </a:t>
            </a:r>
            <a:r>
              <a:rPr lang="ru-RU" sz="36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области</a:t>
            </a:r>
            <a:br>
              <a:rPr lang="ru-RU" sz="36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en-US" sz="11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en-US" sz="11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2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en-US" sz="22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finkontrol73@ulregion.ru</a:t>
            </a:r>
            <a:r>
              <a:rPr lang="ru-RU" sz="22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)</a:t>
            </a:r>
            <a:endParaRPr lang="ru-RU" sz="22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2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D:\Мои документы\В работе\Круглый стол\Доклад\9 РГ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00" y="3645264"/>
            <a:ext cx="323912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5" name="Picture 7" descr="D:\Мои документы\В работе\Круглый стол\Доклад\9 РГ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7175" y="3645264"/>
            <a:ext cx="3239121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D:\Мои документы\В работе\Круглый стол\Доклад\9 РГ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341008"/>
            <a:ext cx="3240001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Мои документы\В работе\Круглый стол\Доклад\9 РГ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7170" y="1341008"/>
            <a:ext cx="3239126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Рабочая группа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41217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г. Санкт- Петербург,</a:t>
            </a:r>
          </a:p>
          <a:p>
            <a:pPr algn="ctr"/>
            <a:r>
              <a:rPr lang="ru-RU" sz="1600" b="1" dirty="0" smtClean="0"/>
              <a:t>2016 г.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Рабочая группа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41217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г. Санкт- Петербург,</a:t>
            </a:r>
          </a:p>
          <a:p>
            <a:pPr algn="ctr"/>
            <a:r>
              <a:rPr lang="ru-RU" sz="1600" b="1" dirty="0" smtClean="0"/>
              <a:t>2016 г.</a:t>
            </a:r>
            <a:endParaRPr lang="ru-RU" sz="1600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20" y="1196752"/>
            <a:ext cx="3258000" cy="46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5" y="1196752"/>
            <a:ext cx="3258000" cy="46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4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Рабочая группа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41217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г. Санкт- Петербург,</a:t>
            </a:r>
          </a:p>
          <a:p>
            <a:pPr algn="ctr"/>
            <a:r>
              <a:rPr lang="ru-RU" sz="1600" b="1" dirty="0" smtClean="0"/>
              <a:t>2016 г.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12776"/>
            <a:ext cx="6696744" cy="43924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</a:rPr>
              <a:t>«</a:t>
            </a:r>
            <a:r>
              <a:rPr lang="ru-RU" sz="2200" b="1" dirty="0" smtClean="0">
                <a:solidFill>
                  <a:srgbClr val="FFFF00"/>
                </a:solidFill>
              </a:rPr>
              <a:t>Взаимное признание </a:t>
            </a:r>
            <a:r>
              <a:rPr lang="ru-RU" sz="2200" dirty="0" smtClean="0">
                <a:solidFill>
                  <a:schemeClr val="bg1"/>
                </a:solidFill>
              </a:rPr>
              <a:t>органами внешнего и внутреннего государственного (муниципального) бюджетного контроля результатов контрольной (аудиторской) деятельности данных органов </a:t>
            </a:r>
            <a:r>
              <a:rPr lang="ru-RU" sz="2200" b="1" dirty="0" smtClean="0">
                <a:solidFill>
                  <a:srgbClr val="FFFF00"/>
                </a:solidFill>
              </a:rPr>
              <a:t>позволит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сократить контрольную нагрузку </a:t>
            </a:r>
            <a:r>
              <a:rPr lang="ru-RU" sz="2200" dirty="0" smtClean="0">
                <a:solidFill>
                  <a:schemeClr val="bg1"/>
                </a:solidFill>
              </a:rPr>
              <a:t>на объекты государственного (муниципального) бюджетного контроля </a:t>
            </a:r>
            <a:r>
              <a:rPr lang="ru-RU" sz="2200" b="1" dirty="0" smtClean="0">
                <a:solidFill>
                  <a:srgbClr val="FFFF00"/>
                </a:solidFill>
              </a:rPr>
              <a:t>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избежать дублирования </a:t>
            </a:r>
            <a:r>
              <a:rPr lang="ru-RU" sz="2200" dirty="0" smtClean="0">
                <a:solidFill>
                  <a:schemeClr val="bg1"/>
                </a:solidFill>
              </a:rPr>
              <a:t>осуществления органами государственного (муниципального) контроля контрольной деятельности</a:t>
            </a:r>
            <a:r>
              <a:rPr lang="ru-RU" sz="2200" dirty="0" smtClean="0">
                <a:solidFill>
                  <a:schemeClr val="bg1"/>
                </a:solidFill>
              </a:rPr>
              <a:t>.»</a:t>
            </a:r>
          </a:p>
          <a:p>
            <a:pPr indent="457200" algn="just"/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5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Рабочая группа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41217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г. Горно-Алтайск, 2017 г.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67" y="1196752"/>
            <a:ext cx="3256175" cy="46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23928" y="1196752"/>
            <a:ext cx="3384376" cy="46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457200" algn="just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3. Применение стандартов органами внутреннего государственного финансового контроля </a:t>
            </a:r>
            <a:r>
              <a:rPr lang="ru-RU" b="1" dirty="0" smtClean="0">
                <a:solidFill>
                  <a:srgbClr val="FFFF00"/>
                </a:solidFill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должно быть направлено на</a:t>
            </a:r>
            <a:r>
              <a:rPr lang="ru-RU" dirty="0" smtClean="0">
                <a:solidFill>
                  <a:schemeClr val="bg1"/>
                </a:solidFill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57200" algn="just"/>
            <a:r>
              <a:rPr lang="ru-RU" dirty="0" smtClean="0">
                <a:solidFill>
                  <a:schemeClr val="bg1"/>
                </a:solidFill>
                <a:latin typeface="PT Astra Serif" pitchFamily="18" charset="-52"/>
                <a:cs typeface="Times New Roman" pitchFamily="18" charset="0"/>
              </a:rPr>
              <a:t>…</a:t>
            </a:r>
          </a:p>
          <a:p>
            <a:pPr lvl="0" indent="457200" algn="just"/>
            <a:r>
              <a:rPr lang="ru-RU" dirty="0" smtClean="0">
                <a:solidFill>
                  <a:schemeClr val="bg1"/>
                </a:solidFill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унификацию подходов к разработке стандартов, </a:t>
            </a:r>
            <a:r>
              <a:rPr lang="ru-RU" b="1" dirty="0" smtClean="0">
                <a:solidFill>
                  <a:srgbClr val="FFFF00"/>
                </a:solidFill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создание условий для взаимного признания результатов контрольной деятельности </a:t>
            </a:r>
            <a:r>
              <a:rPr lang="ru-RU" dirty="0" smtClean="0">
                <a:solidFill>
                  <a:schemeClr val="bg1"/>
                </a:solidFill>
                <a:latin typeface="PT Astra Serif" pitchFamily="18" charset="-52"/>
                <a:ea typeface="Calibri" pitchFamily="34" charset="0"/>
                <a:cs typeface="Times New Roman" pitchFamily="18" charset="0"/>
              </a:rPr>
              <a:t>органов государственного финансового контроля и повышения эффективности их взаимодействия.»</a:t>
            </a: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6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Рабочая группа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2412177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г. Горно-Алтайск, 2017 г.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96752"/>
            <a:ext cx="3257423" cy="4615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1747" name="Picture 3" descr="C:\Users\u407-1\Downloads\20170915_11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3328370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8" name="Picture 4" descr="C:\Users\u407-1\Downloads\photo_4_2023-06-07_00-01-28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01008"/>
            <a:ext cx="3330000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7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Рабочая группа по вопросам совершенствования государственного (муниципального) финансового контроля</a:t>
            </a:r>
            <a:endParaRPr lang="ru-RU" sz="1600" dirty="0"/>
          </a:p>
        </p:txBody>
      </p:sp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3258000" cy="46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2770" name="Picture 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196752"/>
            <a:ext cx="3258000" cy="46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8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2968"/>
            <a:ext cx="7200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91" y="3177264"/>
            <a:ext cx="6804413" cy="26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286000" cy="365125"/>
          </a:xfrm>
        </p:spPr>
        <p:txBody>
          <a:bodyPr/>
          <a:lstStyle/>
          <a:p>
            <a:pPr algn="l"/>
            <a:fld id="{30511250-B4F1-4315-94DA-E49C0B6D7FC2}" type="datetime1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l"/>
              <a:t>21.06.2023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8388424" y="6021288"/>
            <a:ext cx="370384" cy="365125"/>
          </a:xfrm>
        </p:spPr>
        <p:txBody>
          <a:bodyPr anchor="ctr"/>
          <a:lstStyle/>
          <a:p>
            <a:pPr algn="ctr"/>
            <a:fld id="{544A1F6A-164B-43BA-A19E-4AE6BB502A21}" type="slidenum">
              <a:rPr lang="ru-RU" sz="1600" b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 algn="ctr"/>
              <a:t>9</a:t>
            </a:fld>
            <a:endPara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80312" y="4577718"/>
            <a:ext cx="1224136" cy="1227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71418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пояснительной записки к НРБК (ред. 2016 г.)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12776"/>
            <a:ext cx="6696744" cy="43924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 smtClean="0">
                <a:solidFill>
                  <a:schemeClr val="bg1"/>
                </a:solidFill>
              </a:rPr>
              <a:t>«</a:t>
            </a:r>
            <a:r>
              <a:rPr lang="ru-RU" sz="2200" b="1" dirty="0" smtClean="0">
                <a:solidFill>
                  <a:srgbClr val="FFFF00"/>
                </a:solidFill>
              </a:rPr>
              <a:t>Взаимное признание </a:t>
            </a:r>
            <a:r>
              <a:rPr lang="ru-RU" sz="2200" dirty="0" smtClean="0">
                <a:solidFill>
                  <a:schemeClr val="bg1"/>
                </a:solidFill>
              </a:rPr>
              <a:t>органами внешнего и внутреннего государственного (муниципального) бюджетного контроля результатов контрольной (аудиторской) деятельности данных органов </a:t>
            </a:r>
            <a:r>
              <a:rPr lang="ru-RU" sz="2200" b="1" dirty="0" smtClean="0">
                <a:solidFill>
                  <a:srgbClr val="FFFF00"/>
                </a:solidFill>
              </a:rPr>
              <a:t>позволит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сократить контрольную нагрузку </a:t>
            </a:r>
            <a:r>
              <a:rPr lang="ru-RU" sz="2200" dirty="0" smtClean="0">
                <a:solidFill>
                  <a:schemeClr val="bg1"/>
                </a:solidFill>
              </a:rPr>
              <a:t>на объекты государственного (муниципального) бюджетного контроля </a:t>
            </a:r>
            <a:r>
              <a:rPr lang="ru-RU" sz="2200" b="1" dirty="0" smtClean="0">
                <a:solidFill>
                  <a:srgbClr val="FFFF00"/>
                </a:solidFill>
              </a:rPr>
              <a:t>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избежать дублирования </a:t>
            </a:r>
            <a:r>
              <a:rPr lang="ru-RU" sz="2200" dirty="0" smtClean="0">
                <a:solidFill>
                  <a:schemeClr val="bg1"/>
                </a:solidFill>
              </a:rPr>
              <a:t>осуществления органами государственного (муниципального) контроля контрольной деятельности</a:t>
            </a:r>
            <a:r>
              <a:rPr lang="ru-RU" sz="2200" dirty="0" smtClean="0">
                <a:solidFill>
                  <a:schemeClr val="bg1"/>
                </a:solidFill>
              </a:rPr>
              <a:t>.»</a:t>
            </a:r>
          </a:p>
          <a:p>
            <a:pPr indent="457200" algn="just"/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d4dcf4bfea18bb71252b4a9cb7a559ee8fb3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19097</TotalTime>
  <Words>719</Words>
  <Application>Microsoft Office PowerPoint</Application>
  <PresentationFormat>Экран (4:3)</PresentationFormat>
  <Paragraphs>122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контрольное управление администрации Губернатора Ульяновской области  (finkontrol73@ulregion.ru)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3d бумага</dc:title>
  <dc:creator>obstinate</dc:creator>
  <dc:description>Шаблон презентации с сайта https://presentation-creation.ru/</dc:description>
  <cp:lastModifiedBy>Казаков</cp:lastModifiedBy>
  <cp:revision>11366</cp:revision>
  <dcterms:created xsi:type="dcterms:W3CDTF">2018-02-25T09:09:03Z</dcterms:created>
  <dcterms:modified xsi:type="dcterms:W3CDTF">2023-06-22T10:20:05Z</dcterms:modified>
</cp:coreProperties>
</file>