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43" r:id="rId1"/>
    <p:sldMasterId id="2147485460" r:id="rId2"/>
    <p:sldMasterId id="2147485474" r:id="rId3"/>
    <p:sldMasterId id="2147485487" r:id="rId4"/>
    <p:sldMasterId id="2147485500" r:id="rId5"/>
    <p:sldMasterId id="2147485513" r:id="rId6"/>
    <p:sldMasterId id="2147485526" r:id="rId7"/>
    <p:sldMasterId id="2147485539" r:id="rId8"/>
    <p:sldMasterId id="2147485552" r:id="rId9"/>
    <p:sldMasterId id="2147485565" r:id="rId10"/>
    <p:sldMasterId id="2147485577" r:id="rId11"/>
    <p:sldMasterId id="2147485589" r:id="rId12"/>
    <p:sldMasterId id="2147485601" r:id="rId13"/>
    <p:sldMasterId id="2147485625" r:id="rId14"/>
    <p:sldMasterId id="2147485638" r:id="rId15"/>
    <p:sldMasterId id="2147485643" r:id="rId16"/>
    <p:sldMasterId id="2147485657" r:id="rId17"/>
  </p:sldMasterIdLst>
  <p:notesMasterIdLst>
    <p:notesMasterId r:id="rId58"/>
  </p:notesMasterIdLst>
  <p:handoutMasterIdLst>
    <p:handoutMasterId r:id="rId59"/>
  </p:handoutMasterIdLst>
  <p:sldIdLst>
    <p:sldId id="3298" r:id="rId18"/>
    <p:sldId id="3294" r:id="rId19"/>
    <p:sldId id="3269" r:id="rId20"/>
    <p:sldId id="3271" r:id="rId21"/>
    <p:sldId id="3266" r:id="rId22"/>
    <p:sldId id="3267" r:id="rId23"/>
    <p:sldId id="3194" r:id="rId24"/>
    <p:sldId id="3247" r:id="rId25"/>
    <p:sldId id="3220" r:id="rId26"/>
    <p:sldId id="3273" r:id="rId27"/>
    <p:sldId id="3274" r:id="rId28"/>
    <p:sldId id="3272" r:id="rId29"/>
    <p:sldId id="3290" r:id="rId30"/>
    <p:sldId id="3291" r:id="rId31"/>
    <p:sldId id="3292" r:id="rId32"/>
    <p:sldId id="3293" r:id="rId33"/>
    <p:sldId id="3275" r:id="rId34"/>
    <p:sldId id="3276" r:id="rId35"/>
    <p:sldId id="3277" r:id="rId36"/>
    <p:sldId id="3278" r:id="rId37"/>
    <p:sldId id="3279" r:id="rId38"/>
    <p:sldId id="3299" r:id="rId39"/>
    <p:sldId id="3300" r:id="rId40"/>
    <p:sldId id="3301" r:id="rId41"/>
    <p:sldId id="3302" r:id="rId42"/>
    <p:sldId id="3303" r:id="rId43"/>
    <p:sldId id="3282" r:id="rId44"/>
    <p:sldId id="3281" r:id="rId45"/>
    <p:sldId id="3251" r:id="rId46"/>
    <p:sldId id="3268" r:id="rId47"/>
    <p:sldId id="3253" r:id="rId48"/>
    <p:sldId id="3239" r:id="rId49"/>
    <p:sldId id="3283" r:id="rId50"/>
    <p:sldId id="3254" r:id="rId51"/>
    <p:sldId id="3284" r:id="rId52"/>
    <p:sldId id="3285" r:id="rId53"/>
    <p:sldId id="3286" r:id="rId54"/>
    <p:sldId id="3287" r:id="rId55"/>
    <p:sldId id="3288" r:id="rId56"/>
    <p:sldId id="3289" r:id="rId5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E07FC1-3603-4DB8-BDF4-0F18C0B56F58}">
          <p14:sldIdLst>
            <p14:sldId id="3298"/>
            <p14:sldId id="3294"/>
            <p14:sldId id="3269"/>
            <p14:sldId id="3271"/>
            <p14:sldId id="3266"/>
            <p14:sldId id="3267"/>
            <p14:sldId id="3194"/>
            <p14:sldId id="3247"/>
            <p14:sldId id="3220"/>
            <p14:sldId id="3273"/>
            <p14:sldId id="3274"/>
            <p14:sldId id="3272"/>
            <p14:sldId id="3290"/>
            <p14:sldId id="3291"/>
            <p14:sldId id="3292"/>
            <p14:sldId id="3293"/>
            <p14:sldId id="3275"/>
            <p14:sldId id="3276"/>
            <p14:sldId id="3277"/>
            <p14:sldId id="3278"/>
            <p14:sldId id="3279"/>
            <p14:sldId id="3299"/>
            <p14:sldId id="3300"/>
            <p14:sldId id="3301"/>
            <p14:sldId id="3302"/>
            <p14:sldId id="3303"/>
            <p14:sldId id="3282"/>
            <p14:sldId id="3281"/>
            <p14:sldId id="3251"/>
            <p14:sldId id="3268"/>
            <p14:sldId id="3253"/>
            <p14:sldId id="3239"/>
            <p14:sldId id="3283"/>
            <p14:sldId id="3254"/>
            <p14:sldId id="3284"/>
            <p14:sldId id="3285"/>
            <p14:sldId id="3286"/>
            <p14:sldId id="3287"/>
            <p14:sldId id="3288"/>
            <p14:sldId id="3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98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pos="162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772">
          <p15:clr>
            <a:srgbClr val="A4A3A4"/>
          </p15:clr>
        </p15:guide>
        <p15:guide id="7" orient="horz" pos="2575">
          <p15:clr>
            <a:srgbClr val="A4A3A4"/>
          </p15:clr>
        </p15:guide>
        <p15:guide id="8" orient="horz" pos="2528">
          <p15:clr>
            <a:srgbClr val="A4A3A4"/>
          </p15:clr>
        </p15:guide>
        <p15:guide id="9" orient="horz" pos="830">
          <p15:clr>
            <a:srgbClr val="A4A3A4"/>
          </p15:clr>
        </p15:guide>
        <p15:guide id="10" orient="horz" pos="2251">
          <p15:clr>
            <a:srgbClr val="A4A3A4"/>
          </p15:clr>
        </p15:guide>
        <p15:guide id="11" orient="horz" pos="4002">
          <p15:clr>
            <a:srgbClr val="A4A3A4"/>
          </p15:clr>
        </p15:guide>
        <p15:guide id="12" orient="horz" pos="497">
          <p15:clr>
            <a:srgbClr val="A4A3A4"/>
          </p15:clr>
        </p15:guide>
        <p15:guide id="13" orient="horz" pos="4085">
          <p15:clr>
            <a:srgbClr val="A4A3A4"/>
          </p15:clr>
        </p15:guide>
        <p15:guide id="14" orient="horz" pos="504">
          <p15:clr>
            <a:srgbClr val="A4A3A4"/>
          </p15:clr>
        </p15:guide>
        <p15:guide id="15" pos="2738">
          <p15:clr>
            <a:srgbClr val="A4A3A4"/>
          </p15:clr>
        </p15:guide>
        <p15:guide id="16" pos="3028">
          <p15:clr>
            <a:srgbClr val="A4A3A4"/>
          </p15:clr>
        </p15:guide>
        <p15:guide id="17" pos="56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FFFF"/>
    <a:srgbClr val="0033CC"/>
    <a:srgbClr val="D42B1E"/>
    <a:srgbClr val="FFFFCC"/>
    <a:srgbClr val="00602B"/>
    <a:srgbClr val="FF3300"/>
    <a:srgbClr val="E4E4D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9771" autoAdjust="0"/>
  </p:normalViewPr>
  <p:slideViewPr>
    <p:cSldViewPr snapToGrid="0">
      <p:cViewPr varScale="1">
        <p:scale>
          <a:sx n="113" d="100"/>
          <a:sy n="113" d="100"/>
        </p:scale>
        <p:origin x="-1650" y="-102"/>
      </p:cViewPr>
      <p:guideLst>
        <p:guide orient="horz" pos="2160"/>
        <p:guide orient="horz" pos="498"/>
        <p:guide orient="horz" pos="720"/>
        <p:guide orient="horz" pos="772"/>
        <p:guide orient="horz" pos="2575"/>
        <p:guide orient="horz" pos="2528"/>
        <p:guide orient="horz" pos="830"/>
        <p:guide orient="horz" pos="2251"/>
        <p:guide orient="horz" pos="4002"/>
        <p:guide orient="horz" pos="497"/>
        <p:guide orient="horz" pos="4085"/>
        <p:guide orient="horz" pos="504"/>
        <p:guide pos="162"/>
        <p:guide pos="2880"/>
        <p:guide pos="2738"/>
        <p:guide pos="3028"/>
        <p:guide pos="5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0" y="-96"/>
      </p:cViewPr>
      <p:guideLst>
        <p:guide orient="horz" pos="3110"/>
        <p:guide pos="214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6CBE-19FE-42F7-9538-4104A8299DF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E786A6-416E-42BB-8219-62AD227D0452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Регистрация результато</a:t>
          </a:r>
          <a:r>
            <a:rPr lang="ru-RU" sz="1600" b="0" dirty="0" smtClean="0"/>
            <a:t>в внутреннего финансового контроля, сбор и анализ информации о результатах внутреннего финансового контроля</a:t>
          </a:r>
          <a:endParaRPr lang="ru-RU" sz="1600" b="0" dirty="0"/>
        </a:p>
      </dgm:t>
    </dgm:pt>
    <dgm:pt modelId="{6BCA8DF8-2EE4-4363-9E28-CD49E067F7C7}" type="parTrans" cxnId="{56742C5A-2CDE-4FAC-AE5F-81FD0D96B07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F4CC9E3-5BAD-479A-AB91-BCCC9071441E}" type="sibTrans" cxnId="{56742C5A-2CDE-4FAC-AE5F-81FD0D96B07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C1C4EAC4-B12B-44A1-AE8C-5CADCCEE37EE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Формирование</a:t>
          </a:r>
          <a:r>
            <a:rPr lang="ru-RU" sz="1600" b="0" dirty="0" smtClean="0"/>
            <a:t> корректирующих системных решений</a:t>
          </a:r>
          <a:endParaRPr lang="ru-RU" sz="1600" b="0" dirty="0"/>
        </a:p>
      </dgm:t>
    </dgm:pt>
    <dgm:pt modelId="{CF59DA25-2822-4B1B-9A54-776A830103CF}" type="parTrans" cxnId="{448CACC5-8B66-4F1C-8E45-E8431D06E37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BC99EBE-15DC-4B2C-AB65-15264F1A7BFB}" type="sibTrans" cxnId="{448CACC5-8B66-4F1C-8E45-E8431D06E37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D9C7083-0340-44DE-AC7B-62BCEF547377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Проведение</a:t>
          </a:r>
          <a:r>
            <a:rPr lang="ru-RU" sz="1600" b="0" dirty="0" smtClean="0"/>
            <a:t> контрольных действий в ходе самоконтроля, контроля по подчиненности, смежного контроля и контроля по подведомственности</a:t>
          </a:r>
          <a:endParaRPr lang="ru-RU" sz="1600" b="0" dirty="0"/>
        </a:p>
      </dgm:t>
    </dgm:pt>
    <dgm:pt modelId="{ADCA87B0-0018-4663-860D-F3363C55C950}" type="parTrans" cxnId="{A595C702-DDFF-42EB-9A26-7EEC5F7B4D6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FF06B81A-4ED8-4995-BBB6-967AEDD1C241}" type="sibTrans" cxnId="{A595C702-DDFF-42EB-9A26-7EEC5F7B4D6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6DCF16C-9097-476F-9D73-66C2161A6C4B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Формирование (актуализация) карт</a:t>
          </a:r>
          <a:r>
            <a:rPr lang="ru-RU" sz="1600" b="0" dirty="0" smtClean="0"/>
            <a:t> внутреннего финансового контроля – плана проведения контрольных действий в ходе исполнения процедур</a:t>
          </a:r>
          <a:endParaRPr lang="ru-RU" sz="1600" b="0" dirty="0"/>
        </a:p>
      </dgm:t>
    </dgm:pt>
    <dgm:pt modelId="{F811463E-E346-45F7-B520-A74638F8D82C}" type="sibTrans" cxnId="{F504203B-C64A-4360-B000-FE0A399B911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EEDB0DA-60BF-4921-8946-527DB69754FD}" type="parTrans" cxnId="{F504203B-C64A-4360-B000-FE0A399B911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C59A9FE-2CD6-4EBA-A6EE-88C8D0E5751F}" type="pres">
      <dgm:prSet presAssocID="{0D786CBE-19FE-42F7-9538-4104A8299D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7CFA651-95B2-461A-BAB4-2BAA900DAA6B}" type="pres">
      <dgm:prSet presAssocID="{0D786CBE-19FE-42F7-9538-4104A8299DF3}" presName="Name1" presStyleCnt="0"/>
      <dgm:spPr/>
    </dgm:pt>
    <dgm:pt modelId="{8851DE0E-861E-4A7B-B3DD-9CF9013467FA}" type="pres">
      <dgm:prSet presAssocID="{0D786CBE-19FE-42F7-9538-4104A8299DF3}" presName="cycle" presStyleCnt="0"/>
      <dgm:spPr/>
    </dgm:pt>
    <dgm:pt modelId="{17DF2D53-37D2-44E1-B173-276CF451D3B6}" type="pres">
      <dgm:prSet presAssocID="{0D786CBE-19FE-42F7-9538-4104A8299DF3}" presName="srcNode" presStyleLbl="node1" presStyleIdx="0" presStyleCnt="4"/>
      <dgm:spPr/>
    </dgm:pt>
    <dgm:pt modelId="{93529253-F461-4069-B05D-BA5555534B24}" type="pres">
      <dgm:prSet presAssocID="{0D786CBE-19FE-42F7-9538-4104A8299DF3}" presName="conn" presStyleLbl="parChTrans1D2" presStyleIdx="0" presStyleCnt="1"/>
      <dgm:spPr/>
      <dgm:t>
        <a:bodyPr/>
        <a:lstStyle/>
        <a:p>
          <a:endParaRPr lang="ru-RU"/>
        </a:p>
      </dgm:t>
    </dgm:pt>
    <dgm:pt modelId="{1BC0EC7A-A3E7-447F-8BB0-F32C4A90003B}" type="pres">
      <dgm:prSet presAssocID="{0D786CBE-19FE-42F7-9538-4104A8299DF3}" presName="extraNode" presStyleLbl="node1" presStyleIdx="0" presStyleCnt="4"/>
      <dgm:spPr/>
    </dgm:pt>
    <dgm:pt modelId="{C2D4E434-616B-465B-952B-DC7963CF9EF8}" type="pres">
      <dgm:prSet presAssocID="{0D786CBE-19FE-42F7-9538-4104A8299DF3}" presName="dstNode" presStyleLbl="node1" presStyleIdx="0" presStyleCnt="4"/>
      <dgm:spPr/>
    </dgm:pt>
    <dgm:pt modelId="{B42AF694-9BD1-4C4E-9EE3-F86B54F4DF07}" type="pres">
      <dgm:prSet presAssocID="{16DCF16C-9097-476F-9D73-66C2161A6C4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4247-2201-4EE9-99A0-45F5C01C9B7B}" type="pres">
      <dgm:prSet presAssocID="{16DCF16C-9097-476F-9D73-66C2161A6C4B}" presName="accent_1" presStyleCnt="0"/>
      <dgm:spPr/>
    </dgm:pt>
    <dgm:pt modelId="{60A2F7FA-0D3F-4AE8-B18E-5877EA22A4C4}" type="pres">
      <dgm:prSet presAssocID="{16DCF16C-9097-476F-9D73-66C2161A6C4B}" presName="accentRepeatNode" presStyleLbl="solidFgAcc1" presStyleIdx="0" presStyleCnt="4"/>
      <dgm:spPr/>
    </dgm:pt>
    <dgm:pt modelId="{AC816535-A939-44F9-A1F8-6E85C1D78F4C}" type="pres">
      <dgm:prSet presAssocID="{7D9C7083-0340-44DE-AC7B-62BCEF54737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9A9B-B1F0-4E3B-AFC2-F77F253AD7CA}" type="pres">
      <dgm:prSet presAssocID="{7D9C7083-0340-44DE-AC7B-62BCEF547377}" presName="accent_2" presStyleCnt="0"/>
      <dgm:spPr/>
    </dgm:pt>
    <dgm:pt modelId="{A39A7284-1670-429D-970C-4B4686980BEE}" type="pres">
      <dgm:prSet presAssocID="{7D9C7083-0340-44DE-AC7B-62BCEF547377}" presName="accentRepeatNode" presStyleLbl="solidFgAcc1" presStyleIdx="1" presStyleCnt="4"/>
      <dgm:spPr/>
    </dgm:pt>
    <dgm:pt modelId="{DA20CA43-B235-4A85-8E54-D4A8A747F113}" type="pres">
      <dgm:prSet presAssocID="{FEE786A6-416E-42BB-8219-62AD227D04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09DDD-B7C4-4EDD-A666-787E48BF87E9}" type="pres">
      <dgm:prSet presAssocID="{FEE786A6-416E-42BB-8219-62AD227D0452}" presName="accent_3" presStyleCnt="0"/>
      <dgm:spPr/>
    </dgm:pt>
    <dgm:pt modelId="{B22CFAE6-DEC9-4733-8050-006C6C585B17}" type="pres">
      <dgm:prSet presAssocID="{FEE786A6-416E-42BB-8219-62AD227D0452}" presName="accentRepeatNode" presStyleLbl="solidFgAcc1" presStyleIdx="2" presStyleCnt="4"/>
      <dgm:spPr/>
    </dgm:pt>
    <dgm:pt modelId="{DA00FC7F-FF86-4B6C-AD71-3BA5A81E53A6}" type="pres">
      <dgm:prSet presAssocID="{C1C4EAC4-B12B-44A1-AE8C-5CADCCEE37E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604EF-AD5E-4332-9033-0A57BF21172E}" type="pres">
      <dgm:prSet presAssocID="{C1C4EAC4-B12B-44A1-AE8C-5CADCCEE37EE}" presName="accent_4" presStyleCnt="0"/>
      <dgm:spPr/>
    </dgm:pt>
    <dgm:pt modelId="{57771280-34E1-4432-BA95-37FCA7434E0E}" type="pres">
      <dgm:prSet presAssocID="{C1C4EAC4-B12B-44A1-AE8C-5CADCCEE37EE}" presName="accentRepeatNode" presStyleLbl="solidFgAcc1" presStyleIdx="3" presStyleCnt="4"/>
      <dgm:spPr/>
    </dgm:pt>
  </dgm:ptLst>
  <dgm:cxnLst>
    <dgm:cxn modelId="{7AC8828A-37AE-47E1-A133-43F2E85AA361}" type="presOf" srcId="{7D9C7083-0340-44DE-AC7B-62BCEF547377}" destId="{AC816535-A939-44F9-A1F8-6E85C1D78F4C}" srcOrd="0" destOrd="0" presId="urn:microsoft.com/office/officeart/2008/layout/VerticalCurvedList"/>
    <dgm:cxn modelId="{C6017695-90EA-4236-B343-D0238F3AE0E6}" type="presOf" srcId="{F811463E-E346-45F7-B520-A74638F8D82C}" destId="{93529253-F461-4069-B05D-BA5555534B24}" srcOrd="0" destOrd="0" presId="urn:microsoft.com/office/officeart/2008/layout/VerticalCurvedList"/>
    <dgm:cxn modelId="{D7279571-6B40-415C-868C-F1DDA3E15CDB}" type="presOf" srcId="{FEE786A6-416E-42BB-8219-62AD227D0452}" destId="{DA20CA43-B235-4A85-8E54-D4A8A747F113}" srcOrd="0" destOrd="0" presId="urn:microsoft.com/office/officeart/2008/layout/VerticalCurvedList"/>
    <dgm:cxn modelId="{5D44B7CF-A2BA-4CCF-A488-A4E4B8E489F5}" type="presOf" srcId="{C1C4EAC4-B12B-44A1-AE8C-5CADCCEE37EE}" destId="{DA00FC7F-FF86-4B6C-AD71-3BA5A81E53A6}" srcOrd="0" destOrd="0" presId="urn:microsoft.com/office/officeart/2008/layout/VerticalCurvedList"/>
    <dgm:cxn modelId="{A585D03D-577D-46C7-AC50-0A35C9222E72}" type="presOf" srcId="{16DCF16C-9097-476F-9D73-66C2161A6C4B}" destId="{B42AF694-9BD1-4C4E-9EE3-F86B54F4DF07}" srcOrd="0" destOrd="0" presId="urn:microsoft.com/office/officeart/2008/layout/VerticalCurvedList"/>
    <dgm:cxn modelId="{F504203B-C64A-4360-B000-FE0A399B9117}" srcId="{0D786CBE-19FE-42F7-9538-4104A8299DF3}" destId="{16DCF16C-9097-476F-9D73-66C2161A6C4B}" srcOrd="0" destOrd="0" parTransId="{9EEDB0DA-60BF-4921-8946-527DB69754FD}" sibTransId="{F811463E-E346-45F7-B520-A74638F8D82C}"/>
    <dgm:cxn modelId="{E902FF4A-8E30-4B02-B32C-2C7D50DDA447}" type="presOf" srcId="{0D786CBE-19FE-42F7-9538-4104A8299DF3}" destId="{2C59A9FE-2CD6-4EBA-A6EE-88C8D0E5751F}" srcOrd="0" destOrd="0" presId="urn:microsoft.com/office/officeart/2008/layout/VerticalCurvedList"/>
    <dgm:cxn modelId="{56742C5A-2CDE-4FAC-AE5F-81FD0D96B078}" srcId="{0D786CBE-19FE-42F7-9538-4104A8299DF3}" destId="{FEE786A6-416E-42BB-8219-62AD227D0452}" srcOrd="2" destOrd="0" parTransId="{6BCA8DF8-2EE4-4363-9E28-CD49E067F7C7}" sibTransId="{4F4CC9E3-5BAD-479A-AB91-BCCC9071441E}"/>
    <dgm:cxn modelId="{A595C702-DDFF-42EB-9A26-7EEC5F7B4D6E}" srcId="{0D786CBE-19FE-42F7-9538-4104A8299DF3}" destId="{7D9C7083-0340-44DE-AC7B-62BCEF547377}" srcOrd="1" destOrd="0" parTransId="{ADCA87B0-0018-4663-860D-F3363C55C950}" sibTransId="{FF06B81A-4ED8-4995-BBB6-967AEDD1C241}"/>
    <dgm:cxn modelId="{448CACC5-8B66-4F1C-8E45-E8431D06E373}" srcId="{0D786CBE-19FE-42F7-9538-4104A8299DF3}" destId="{C1C4EAC4-B12B-44A1-AE8C-5CADCCEE37EE}" srcOrd="3" destOrd="0" parTransId="{CF59DA25-2822-4B1B-9A54-776A830103CF}" sibTransId="{2BC99EBE-15DC-4B2C-AB65-15264F1A7BFB}"/>
    <dgm:cxn modelId="{3690386B-A76C-4BE1-9B08-2A28CEB403FE}" type="presParOf" srcId="{2C59A9FE-2CD6-4EBA-A6EE-88C8D0E5751F}" destId="{87CFA651-95B2-461A-BAB4-2BAA900DAA6B}" srcOrd="0" destOrd="0" presId="urn:microsoft.com/office/officeart/2008/layout/VerticalCurvedList"/>
    <dgm:cxn modelId="{54FBA00A-8B8E-4F6B-B3B4-F645A5D1DD15}" type="presParOf" srcId="{87CFA651-95B2-461A-BAB4-2BAA900DAA6B}" destId="{8851DE0E-861E-4A7B-B3DD-9CF9013467FA}" srcOrd="0" destOrd="0" presId="urn:microsoft.com/office/officeart/2008/layout/VerticalCurvedList"/>
    <dgm:cxn modelId="{F60FC2F3-2B69-42A7-A322-F2D24A1E9E12}" type="presParOf" srcId="{8851DE0E-861E-4A7B-B3DD-9CF9013467FA}" destId="{17DF2D53-37D2-44E1-B173-276CF451D3B6}" srcOrd="0" destOrd="0" presId="urn:microsoft.com/office/officeart/2008/layout/VerticalCurvedList"/>
    <dgm:cxn modelId="{BF7FDD1F-23D3-450F-BCF6-921A1E20F0C2}" type="presParOf" srcId="{8851DE0E-861E-4A7B-B3DD-9CF9013467FA}" destId="{93529253-F461-4069-B05D-BA5555534B24}" srcOrd="1" destOrd="0" presId="urn:microsoft.com/office/officeart/2008/layout/VerticalCurvedList"/>
    <dgm:cxn modelId="{69902456-A2FA-434C-A55A-C252092FA821}" type="presParOf" srcId="{8851DE0E-861E-4A7B-B3DD-9CF9013467FA}" destId="{1BC0EC7A-A3E7-447F-8BB0-F32C4A90003B}" srcOrd="2" destOrd="0" presId="urn:microsoft.com/office/officeart/2008/layout/VerticalCurvedList"/>
    <dgm:cxn modelId="{150A56C0-E9A8-4771-A582-59032764E3C5}" type="presParOf" srcId="{8851DE0E-861E-4A7B-B3DD-9CF9013467FA}" destId="{C2D4E434-616B-465B-952B-DC7963CF9EF8}" srcOrd="3" destOrd="0" presId="urn:microsoft.com/office/officeart/2008/layout/VerticalCurvedList"/>
    <dgm:cxn modelId="{91C87D39-9C89-478A-9AA1-E9A11162CC8A}" type="presParOf" srcId="{87CFA651-95B2-461A-BAB4-2BAA900DAA6B}" destId="{B42AF694-9BD1-4C4E-9EE3-F86B54F4DF07}" srcOrd="1" destOrd="0" presId="urn:microsoft.com/office/officeart/2008/layout/VerticalCurvedList"/>
    <dgm:cxn modelId="{B6CB2EE0-CAE0-4475-8439-635A27BFD523}" type="presParOf" srcId="{87CFA651-95B2-461A-BAB4-2BAA900DAA6B}" destId="{1FA74247-2201-4EE9-99A0-45F5C01C9B7B}" srcOrd="2" destOrd="0" presId="urn:microsoft.com/office/officeart/2008/layout/VerticalCurvedList"/>
    <dgm:cxn modelId="{21C0D9F6-EE20-4C01-B832-56B5B6CEF331}" type="presParOf" srcId="{1FA74247-2201-4EE9-99A0-45F5C01C9B7B}" destId="{60A2F7FA-0D3F-4AE8-B18E-5877EA22A4C4}" srcOrd="0" destOrd="0" presId="urn:microsoft.com/office/officeart/2008/layout/VerticalCurvedList"/>
    <dgm:cxn modelId="{DD853983-8F7B-4BF0-A099-18546271F8B4}" type="presParOf" srcId="{87CFA651-95B2-461A-BAB4-2BAA900DAA6B}" destId="{AC816535-A939-44F9-A1F8-6E85C1D78F4C}" srcOrd="3" destOrd="0" presId="urn:microsoft.com/office/officeart/2008/layout/VerticalCurvedList"/>
    <dgm:cxn modelId="{BA636807-A81C-4B31-B31C-14953A11A1EF}" type="presParOf" srcId="{87CFA651-95B2-461A-BAB4-2BAA900DAA6B}" destId="{13189A9B-B1F0-4E3B-AFC2-F77F253AD7CA}" srcOrd="4" destOrd="0" presId="urn:microsoft.com/office/officeart/2008/layout/VerticalCurvedList"/>
    <dgm:cxn modelId="{824581D1-C44D-4238-A31D-87D0A5DB1143}" type="presParOf" srcId="{13189A9B-B1F0-4E3B-AFC2-F77F253AD7CA}" destId="{A39A7284-1670-429D-970C-4B4686980BEE}" srcOrd="0" destOrd="0" presId="urn:microsoft.com/office/officeart/2008/layout/VerticalCurvedList"/>
    <dgm:cxn modelId="{91286D40-6237-41A2-B1C6-BC5150DB9C8C}" type="presParOf" srcId="{87CFA651-95B2-461A-BAB4-2BAA900DAA6B}" destId="{DA20CA43-B235-4A85-8E54-D4A8A747F113}" srcOrd="5" destOrd="0" presId="urn:microsoft.com/office/officeart/2008/layout/VerticalCurvedList"/>
    <dgm:cxn modelId="{257EB847-50D8-4A7E-ABA4-5AFAA6303FA7}" type="presParOf" srcId="{87CFA651-95B2-461A-BAB4-2BAA900DAA6B}" destId="{B7F09DDD-B7C4-4EDD-A666-787E48BF87E9}" srcOrd="6" destOrd="0" presId="urn:microsoft.com/office/officeart/2008/layout/VerticalCurvedList"/>
    <dgm:cxn modelId="{A2117C36-0D89-4616-BE8D-F4C9E2DB609F}" type="presParOf" srcId="{B7F09DDD-B7C4-4EDD-A666-787E48BF87E9}" destId="{B22CFAE6-DEC9-4733-8050-006C6C585B17}" srcOrd="0" destOrd="0" presId="urn:microsoft.com/office/officeart/2008/layout/VerticalCurvedList"/>
    <dgm:cxn modelId="{7E65ECD9-8373-4E8A-84A3-AA4CEF962EB6}" type="presParOf" srcId="{87CFA651-95B2-461A-BAB4-2BAA900DAA6B}" destId="{DA00FC7F-FF86-4B6C-AD71-3BA5A81E53A6}" srcOrd="7" destOrd="0" presId="urn:microsoft.com/office/officeart/2008/layout/VerticalCurvedList"/>
    <dgm:cxn modelId="{EA73CADB-636E-4910-97E4-D4043C52EE6D}" type="presParOf" srcId="{87CFA651-95B2-461A-BAB4-2BAA900DAA6B}" destId="{E87604EF-AD5E-4332-9033-0A57BF21172E}" srcOrd="8" destOrd="0" presId="urn:microsoft.com/office/officeart/2008/layout/VerticalCurvedList"/>
    <dgm:cxn modelId="{E81FD045-3CB3-4381-8F4A-822AECAF835E}" type="presParOf" srcId="{E87604EF-AD5E-4332-9033-0A57BF21172E}" destId="{57771280-34E1-4432-BA95-37FCA7434E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81036-02A1-4C9E-8CA6-FB6852CDB7E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10CE60-2207-4431-8B5A-2DBE810F6FA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Мониторинга</a:t>
          </a:r>
        </a:p>
      </dgm:t>
    </dgm:pt>
    <dgm:pt modelId="{B9A9A33F-0C39-4413-9F27-712B194844D8}" type="parTrans" cxnId="{FF728CF7-3327-4707-A6BB-8D55D39BE920}">
      <dgm:prSet/>
      <dgm:spPr/>
      <dgm:t>
        <a:bodyPr/>
        <a:lstStyle/>
        <a:p>
          <a:endParaRPr lang="ru-RU"/>
        </a:p>
      </dgm:t>
    </dgm:pt>
    <dgm:pt modelId="{0BC317BB-3A4B-41C1-ACF5-12AC47744A4C}" type="sibTrans" cxnId="{FF728CF7-3327-4707-A6BB-8D55D39BE920}">
      <dgm:prSet/>
      <dgm:spPr/>
      <dgm:t>
        <a:bodyPr/>
        <a:lstStyle/>
        <a:p>
          <a:endParaRPr lang="ru-RU"/>
        </a:p>
      </dgm:t>
    </dgm:pt>
    <dgm:pt modelId="{5086163B-8199-474C-AB3B-F32115DA2FB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менеджмента ГАСФБ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8617C-B618-4EC7-BF7E-95491AF0B95B}" type="parTrans" cxnId="{3378DFD7-2F60-4849-BCBF-C0BB1A946170}">
      <dgm:prSet/>
      <dgm:spPr/>
      <dgm:t>
        <a:bodyPr/>
        <a:lstStyle/>
        <a:p>
          <a:endParaRPr lang="ru-RU"/>
        </a:p>
      </dgm:t>
    </dgm:pt>
    <dgm:pt modelId="{FA005233-C2E3-4E9B-941D-4787989AED92}" type="sibTrans" cxnId="{3378DFD7-2F60-4849-BCBF-C0BB1A946170}">
      <dgm:prSet/>
      <dgm:spPr/>
      <dgm:t>
        <a:bodyPr/>
        <a:lstStyle/>
        <a:p>
          <a:endParaRPr lang="ru-RU"/>
        </a:p>
      </dgm:t>
    </dgm:pt>
    <dgm:pt modelId="{C0A0978B-3F8F-44DD-9315-90486C609188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211BD-A12D-4956-A14F-39785F4B9376}" type="parTrans" cxnId="{27DE2F85-D27C-43E4-8AD9-E6F924576F50}">
      <dgm:prSet/>
      <dgm:spPr/>
      <dgm:t>
        <a:bodyPr/>
        <a:lstStyle/>
        <a:p>
          <a:endParaRPr lang="ru-RU"/>
        </a:p>
      </dgm:t>
    </dgm:pt>
    <dgm:pt modelId="{C3CAB4E6-3EEB-4C3C-97B7-2A523454763D}" type="sibTrans" cxnId="{27DE2F85-D27C-43E4-8AD9-E6F924576F50}">
      <dgm:prSet/>
      <dgm:spPr/>
      <dgm:t>
        <a:bodyPr/>
        <a:lstStyle/>
        <a:p>
          <a:endParaRPr lang="ru-RU"/>
        </a:p>
      </dgm:t>
    </dgm:pt>
    <dgm:pt modelId="{811C4162-DDC3-4AEF-A8DA-521D31607C9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 ПРОВОДИТ Мониторинг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38384-C5F2-4F41-A0C8-A7036F3052EB}" type="parTrans" cxnId="{4283226A-1F62-4864-AAE8-96E964789D45}">
      <dgm:prSet/>
      <dgm:spPr/>
      <dgm:t>
        <a:bodyPr/>
        <a:lstStyle/>
        <a:p>
          <a:endParaRPr lang="ru-RU"/>
        </a:p>
      </dgm:t>
    </dgm:pt>
    <dgm:pt modelId="{C9864DE7-09F5-49B7-99C4-46C37E677500}" type="sibTrans" cxnId="{4283226A-1F62-4864-AAE8-96E964789D45}">
      <dgm:prSet/>
      <dgm:spPr/>
      <dgm:t>
        <a:bodyPr/>
        <a:lstStyle/>
        <a:p>
          <a:endParaRPr lang="ru-RU"/>
        </a:p>
      </dgm:t>
    </dgm:pt>
    <dgm:pt modelId="{83DB0131-29DA-45D4-8F19-DA7C047C86A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00939-5D7C-437B-9916-1336CA59713C}" type="parTrans" cxnId="{455CFFA7-EF47-4100-BDBF-78BE2BAD7288}">
      <dgm:prSet/>
      <dgm:spPr/>
      <dgm:t>
        <a:bodyPr/>
        <a:lstStyle/>
        <a:p>
          <a:endParaRPr lang="ru-RU"/>
        </a:p>
      </dgm:t>
    </dgm:pt>
    <dgm:pt modelId="{55B215A0-BA65-4824-842B-0DCCC410D964}" type="sibTrans" cxnId="{455CFFA7-EF47-4100-BDBF-78BE2BAD7288}">
      <dgm:prSet/>
      <dgm:spPr/>
      <dgm:t>
        <a:bodyPr/>
        <a:lstStyle/>
        <a:p>
          <a:endParaRPr lang="ru-RU"/>
        </a:p>
      </dgm:t>
    </dgm:pt>
    <dgm:pt modelId="{49D1D695-7F84-4CEF-BBBC-5BFFCE1C2FC4}">
      <dgm:prSet phldrT="[Текст]"/>
      <dgm:spPr/>
      <dgm:t>
        <a:bodyPr/>
        <a:lstStyle/>
        <a:p>
          <a:r>
            <a:rPr lang="ru-RU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финансов Российской Федерации</a:t>
          </a:r>
          <a:endParaRPr lang="ru-RU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6952F-CEA7-4EDF-84F2-A7B051CEA726}" type="sibTrans" cxnId="{58DD8DF2-FDCC-4438-B86C-6937BCAF3845}">
      <dgm:prSet/>
      <dgm:spPr/>
      <dgm:t>
        <a:bodyPr/>
        <a:lstStyle/>
        <a:p>
          <a:endParaRPr lang="ru-RU"/>
        </a:p>
      </dgm:t>
    </dgm:pt>
    <dgm:pt modelId="{2CD555DD-C45E-4857-8F97-7F95E526F18D}" type="parTrans" cxnId="{58DD8DF2-FDCC-4438-B86C-6937BCAF3845}">
      <dgm:prSet/>
      <dgm:spPr/>
      <dgm:t>
        <a:bodyPr/>
        <a:lstStyle/>
        <a:p>
          <a:endParaRPr lang="ru-RU"/>
        </a:p>
      </dgm:t>
    </dgm:pt>
    <dgm:pt modelId="{8DCA02E6-D8E1-4525-97B6-094A5D84248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управления средствами федерального бюджета ГАСФБ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D9163-E240-4C8B-855B-75EAB08EDD18}" type="parTrans" cxnId="{5E7E95BF-E520-4AE4-958C-DAA5A81E9F23}">
      <dgm:prSet/>
      <dgm:spPr/>
      <dgm:t>
        <a:bodyPr/>
        <a:lstStyle/>
        <a:p>
          <a:endParaRPr lang="ru-RU"/>
        </a:p>
      </dgm:t>
    </dgm:pt>
    <dgm:pt modelId="{FA4987BE-BF8B-4D57-AF14-4FCB05CB97AA}" type="sibTrans" cxnId="{5E7E95BF-E520-4AE4-958C-DAA5A81E9F23}">
      <dgm:prSet/>
      <dgm:spPr/>
      <dgm:t>
        <a:bodyPr/>
        <a:lstStyle/>
        <a:p>
          <a:endParaRPr lang="ru-RU"/>
        </a:p>
      </dgm:t>
    </dgm:pt>
    <dgm:pt modelId="{33CA2BFA-CB12-40D6-9BC9-6C868B61E863}" type="pres">
      <dgm:prSet presAssocID="{03581036-02A1-4C9E-8CA6-FB6852CDB7E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8220D1-1E27-447C-8AAC-F347F0D4A582}" type="pres">
      <dgm:prSet presAssocID="{03581036-02A1-4C9E-8CA6-FB6852CDB7ED}" presName="cycle" presStyleCnt="0"/>
      <dgm:spPr/>
    </dgm:pt>
    <dgm:pt modelId="{47D5E2F2-F4F8-4FDD-A8E0-49B9EC8E0995}" type="pres">
      <dgm:prSet presAssocID="{03581036-02A1-4C9E-8CA6-FB6852CDB7ED}" presName="centerShape" presStyleCnt="0"/>
      <dgm:spPr/>
    </dgm:pt>
    <dgm:pt modelId="{2BC80CC0-BF78-41E3-90DA-50426674A0E5}" type="pres">
      <dgm:prSet presAssocID="{03581036-02A1-4C9E-8CA6-FB6852CDB7ED}" presName="connSite" presStyleLbl="node1" presStyleIdx="0" presStyleCnt="5"/>
      <dgm:spPr/>
    </dgm:pt>
    <dgm:pt modelId="{DBDAEA22-CA4C-4AD8-AAC3-D3EBDA382ECD}" type="pres">
      <dgm:prSet presAssocID="{03581036-02A1-4C9E-8CA6-FB6852CDB7ED}" presName="visible" presStyleLbl="node1" presStyleIdx="0" presStyleCnt="5" custLinFactNeighborX="-8072" custLinFactNeighborY="-11623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BD486208-F6AE-4FFC-BF6F-597BDF4F3EC4}" type="pres">
      <dgm:prSet presAssocID="{18B00939-5D7C-437B-9916-1336CA59713C}" presName="Name25" presStyleLbl="parChTrans1D1" presStyleIdx="0" presStyleCnt="4"/>
      <dgm:spPr/>
      <dgm:t>
        <a:bodyPr/>
        <a:lstStyle/>
        <a:p>
          <a:endParaRPr lang="ru-RU"/>
        </a:p>
      </dgm:t>
    </dgm:pt>
    <dgm:pt modelId="{957DD08A-B372-4BEB-B714-B10A58D3BB79}" type="pres">
      <dgm:prSet presAssocID="{83DB0131-29DA-45D4-8F19-DA7C047C86A0}" presName="node" presStyleCnt="0"/>
      <dgm:spPr/>
    </dgm:pt>
    <dgm:pt modelId="{63D885B5-B3AD-42B9-A43B-FED594842F8E}" type="pres">
      <dgm:prSet presAssocID="{83DB0131-29DA-45D4-8F19-DA7C047C86A0}" presName="parentNode" presStyleLbl="node1" presStyleIdx="1" presStyleCnt="5" custScaleX="98180" custLinFactX="-100000" custLinFactNeighborX="-114804" custLinFactNeighborY="7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6B259-4BAB-4010-9E64-D04B826E5EE5}" type="pres">
      <dgm:prSet presAssocID="{83DB0131-29DA-45D4-8F19-DA7C047C86A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39AE5-B933-47B2-B7C8-8B13F6AE2522}" type="pres">
      <dgm:prSet presAssocID="{3D6211BD-A12D-4956-A14F-39785F4B9376}" presName="Name25" presStyleLbl="parChTrans1D1" presStyleIdx="1" presStyleCnt="4"/>
      <dgm:spPr/>
      <dgm:t>
        <a:bodyPr/>
        <a:lstStyle/>
        <a:p>
          <a:endParaRPr lang="ru-RU"/>
        </a:p>
      </dgm:t>
    </dgm:pt>
    <dgm:pt modelId="{C4BD66F6-311B-40D3-968A-2A9832B13D29}" type="pres">
      <dgm:prSet presAssocID="{C0A0978B-3F8F-44DD-9315-90486C609188}" presName="node" presStyleCnt="0"/>
      <dgm:spPr/>
    </dgm:pt>
    <dgm:pt modelId="{E521A5C1-F439-4F68-9C1B-B87E4662AB5B}" type="pres">
      <dgm:prSet presAssocID="{C0A0978B-3F8F-44DD-9315-90486C609188}" presName="parentNode" presStyleLbl="node1" presStyleIdx="2" presStyleCnt="5" custScaleX="113269" custScaleY="110434" custLinFactNeighborX="-12607" custLinFactNeighborY="-96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3B15D-9235-4AB8-B101-629A6B5345AE}" type="pres">
      <dgm:prSet presAssocID="{C0A0978B-3F8F-44DD-9315-90486C60918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1CC6B-59C8-4552-AD6A-267EBB2DC1B6}" type="pres">
      <dgm:prSet presAssocID="{80538384-C5F2-4F41-A0C8-A7036F3052EB}" presName="Name25" presStyleLbl="parChTrans1D1" presStyleIdx="2" presStyleCnt="4"/>
      <dgm:spPr/>
      <dgm:t>
        <a:bodyPr/>
        <a:lstStyle/>
        <a:p>
          <a:endParaRPr lang="ru-RU"/>
        </a:p>
      </dgm:t>
    </dgm:pt>
    <dgm:pt modelId="{271A4CC5-6BA5-4D23-AE65-CE9258D7934A}" type="pres">
      <dgm:prSet presAssocID="{811C4162-DDC3-4AEF-A8DA-521D31607C9F}" presName="node" presStyleCnt="0"/>
      <dgm:spPr/>
    </dgm:pt>
    <dgm:pt modelId="{481064B1-F90A-4175-AC61-9E54EF9E1EE0}" type="pres">
      <dgm:prSet presAssocID="{811C4162-DDC3-4AEF-A8DA-521D31607C9F}" presName="parentNode" presStyleLbl="node1" presStyleIdx="3" presStyleCnt="5" custScaleX="114083" custScaleY="110915" custLinFactX="28495" custLinFactY="-11951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C687F-F1A5-4F6F-984B-F08F87F4113A}" type="pres">
      <dgm:prSet presAssocID="{811C4162-DDC3-4AEF-A8DA-521D31607C9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FD27C-E295-45C0-BF2F-7DFD65E52708}" type="pres">
      <dgm:prSet presAssocID="{B9A9A33F-0C39-4413-9F27-712B194844D8}" presName="Name25" presStyleLbl="parChTrans1D1" presStyleIdx="3" presStyleCnt="4"/>
      <dgm:spPr/>
      <dgm:t>
        <a:bodyPr/>
        <a:lstStyle/>
        <a:p>
          <a:endParaRPr lang="ru-RU"/>
        </a:p>
      </dgm:t>
    </dgm:pt>
    <dgm:pt modelId="{DB1773BD-E7C3-44F2-9E7C-AA7E1007C8AD}" type="pres">
      <dgm:prSet presAssocID="{7010CE60-2207-4431-8B5A-2DBE810F6FAA}" presName="node" presStyleCnt="0"/>
      <dgm:spPr/>
    </dgm:pt>
    <dgm:pt modelId="{2B210C73-708E-49D6-8469-AD310F05480F}" type="pres">
      <dgm:prSet presAssocID="{7010CE60-2207-4431-8B5A-2DBE810F6FAA}" presName="parentNode" presStyleLbl="node1" presStyleIdx="4" presStyleCnt="5" custScaleX="134281" custScaleY="108859" custLinFactY="-17262" custLinFactNeighborX="4692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C4EE3-72B1-4E49-9217-14A27B8E0E33}" type="pres">
      <dgm:prSet presAssocID="{7010CE60-2207-4431-8B5A-2DBE810F6FA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8DD8DF2-FDCC-4438-B86C-6937BCAF3845}" srcId="{811C4162-DDC3-4AEF-A8DA-521D31607C9F}" destId="{49D1D695-7F84-4CEF-BBBC-5BFFCE1C2FC4}" srcOrd="0" destOrd="0" parTransId="{2CD555DD-C45E-4857-8F97-7F95E526F18D}" sibTransId="{9DE6952F-CEA7-4EDF-84F2-A7B051CEA726}"/>
    <dgm:cxn modelId="{455CFFA7-EF47-4100-BDBF-78BE2BAD7288}" srcId="{03581036-02A1-4C9E-8CA6-FB6852CDB7ED}" destId="{83DB0131-29DA-45D4-8F19-DA7C047C86A0}" srcOrd="0" destOrd="0" parTransId="{18B00939-5D7C-437B-9916-1336CA59713C}" sibTransId="{55B215A0-BA65-4824-842B-0DCCC410D964}"/>
    <dgm:cxn modelId="{5E7E95BF-E520-4AE4-958C-DAA5A81E9F23}" srcId="{C0A0978B-3F8F-44DD-9315-90486C609188}" destId="{8DCA02E6-D8E1-4525-97B6-094A5D84248C}" srcOrd="0" destOrd="0" parTransId="{E64D9163-E240-4C8B-855B-75EAB08EDD18}" sibTransId="{FA4987BE-BF8B-4D57-AF14-4FCB05CB97AA}"/>
    <dgm:cxn modelId="{C7804C04-7164-463F-9A22-99F996760BE7}" type="presOf" srcId="{3D6211BD-A12D-4956-A14F-39785F4B9376}" destId="{5BE39AE5-B933-47B2-B7C8-8B13F6AE2522}" srcOrd="0" destOrd="0" presId="urn:microsoft.com/office/officeart/2005/8/layout/radial2"/>
    <dgm:cxn modelId="{4411EA55-2C90-428B-8118-6771C5780B2C}" type="presOf" srcId="{8DCA02E6-D8E1-4525-97B6-094A5D84248C}" destId="{1383B15D-9235-4AB8-B101-629A6B5345AE}" srcOrd="0" destOrd="0" presId="urn:microsoft.com/office/officeart/2005/8/layout/radial2"/>
    <dgm:cxn modelId="{0F4C63C6-330E-4261-A92F-3D61F2331296}" type="presOf" srcId="{18B00939-5D7C-437B-9916-1336CA59713C}" destId="{BD486208-F6AE-4FFC-BF6F-597BDF4F3EC4}" srcOrd="0" destOrd="0" presId="urn:microsoft.com/office/officeart/2005/8/layout/radial2"/>
    <dgm:cxn modelId="{092E93CE-D73D-4582-B2F8-889E9CD54994}" type="presOf" srcId="{03581036-02A1-4C9E-8CA6-FB6852CDB7ED}" destId="{33CA2BFA-CB12-40D6-9BC9-6C868B61E863}" srcOrd="0" destOrd="0" presId="urn:microsoft.com/office/officeart/2005/8/layout/radial2"/>
    <dgm:cxn modelId="{6CCAB4F7-562C-4B7C-BBB9-315CF78D910E}" type="presOf" srcId="{80538384-C5F2-4F41-A0C8-A7036F3052EB}" destId="{B331CC6B-59C8-4552-AD6A-267EBB2DC1B6}" srcOrd="0" destOrd="0" presId="urn:microsoft.com/office/officeart/2005/8/layout/radial2"/>
    <dgm:cxn modelId="{131FA5B1-844E-4154-9513-FFFF3EBA2192}" type="presOf" srcId="{B9A9A33F-0C39-4413-9F27-712B194844D8}" destId="{A29FD27C-E295-45C0-BF2F-7DFD65E52708}" srcOrd="0" destOrd="0" presId="urn:microsoft.com/office/officeart/2005/8/layout/radial2"/>
    <dgm:cxn modelId="{0992A469-6D1D-4B2C-89A8-B9EBFC5C5F82}" type="presOf" srcId="{49D1D695-7F84-4CEF-BBBC-5BFFCE1C2FC4}" destId="{614C687F-F1A5-4F6F-984B-F08F87F4113A}" srcOrd="0" destOrd="0" presId="urn:microsoft.com/office/officeart/2005/8/layout/radial2"/>
    <dgm:cxn modelId="{2DB0D318-C0F3-4649-BA9F-D0A94161C488}" type="presOf" srcId="{83DB0131-29DA-45D4-8F19-DA7C047C86A0}" destId="{63D885B5-B3AD-42B9-A43B-FED594842F8E}" srcOrd="0" destOrd="0" presId="urn:microsoft.com/office/officeart/2005/8/layout/radial2"/>
    <dgm:cxn modelId="{40F5649B-7BA7-42BF-96E1-BF625E0C6BD1}" type="presOf" srcId="{811C4162-DDC3-4AEF-A8DA-521D31607C9F}" destId="{481064B1-F90A-4175-AC61-9E54EF9E1EE0}" srcOrd="0" destOrd="0" presId="urn:microsoft.com/office/officeart/2005/8/layout/radial2"/>
    <dgm:cxn modelId="{FF728CF7-3327-4707-A6BB-8D55D39BE920}" srcId="{03581036-02A1-4C9E-8CA6-FB6852CDB7ED}" destId="{7010CE60-2207-4431-8B5A-2DBE810F6FAA}" srcOrd="3" destOrd="0" parTransId="{B9A9A33F-0C39-4413-9F27-712B194844D8}" sibTransId="{0BC317BB-3A4B-41C1-ACF5-12AC47744A4C}"/>
    <dgm:cxn modelId="{4283226A-1F62-4864-AAE8-96E964789D45}" srcId="{03581036-02A1-4C9E-8CA6-FB6852CDB7ED}" destId="{811C4162-DDC3-4AEF-A8DA-521D31607C9F}" srcOrd="2" destOrd="0" parTransId="{80538384-C5F2-4F41-A0C8-A7036F3052EB}" sibTransId="{C9864DE7-09F5-49B7-99C4-46C37E677500}"/>
    <dgm:cxn modelId="{F53B619A-4350-411F-BC9E-4CF964CB5596}" type="presOf" srcId="{C0A0978B-3F8F-44DD-9315-90486C609188}" destId="{E521A5C1-F439-4F68-9C1B-B87E4662AB5B}" srcOrd="0" destOrd="0" presId="urn:microsoft.com/office/officeart/2005/8/layout/radial2"/>
    <dgm:cxn modelId="{27DE2F85-D27C-43E4-8AD9-E6F924576F50}" srcId="{03581036-02A1-4C9E-8CA6-FB6852CDB7ED}" destId="{C0A0978B-3F8F-44DD-9315-90486C609188}" srcOrd="1" destOrd="0" parTransId="{3D6211BD-A12D-4956-A14F-39785F4B9376}" sibTransId="{C3CAB4E6-3EEB-4C3C-97B7-2A523454763D}"/>
    <dgm:cxn modelId="{A84376E2-CC70-4A0D-A9F6-CB94563E9FF3}" type="presOf" srcId="{5086163B-8199-474C-AB3B-F32115DA2FB2}" destId="{2046B259-4BAB-4010-9E64-D04B826E5EE5}" srcOrd="0" destOrd="0" presId="urn:microsoft.com/office/officeart/2005/8/layout/radial2"/>
    <dgm:cxn modelId="{D957F0B2-538C-4FCB-B5A8-BD0C3A5E1B27}" type="presOf" srcId="{7010CE60-2207-4431-8B5A-2DBE810F6FAA}" destId="{2B210C73-708E-49D6-8469-AD310F05480F}" srcOrd="0" destOrd="0" presId="urn:microsoft.com/office/officeart/2005/8/layout/radial2"/>
    <dgm:cxn modelId="{3378DFD7-2F60-4849-BCBF-C0BB1A946170}" srcId="{83DB0131-29DA-45D4-8F19-DA7C047C86A0}" destId="{5086163B-8199-474C-AB3B-F32115DA2FB2}" srcOrd="0" destOrd="0" parTransId="{4168617C-B618-4EC7-BF7E-95491AF0B95B}" sibTransId="{FA005233-C2E3-4E9B-941D-4787989AED92}"/>
    <dgm:cxn modelId="{53A26ECC-4359-4E9E-ABBE-E800462482F8}" type="presParOf" srcId="{33CA2BFA-CB12-40D6-9BC9-6C868B61E863}" destId="{FC8220D1-1E27-447C-8AAC-F347F0D4A582}" srcOrd="0" destOrd="0" presId="urn:microsoft.com/office/officeart/2005/8/layout/radial2"/>
    <dgm:cxn modelId="{6D026084-D752-47B4-847B-281F8BFACD22}" type="presParOf" srcId="{FC8220D1-1E27-447C-8AAC-F347F0D4A582}" destId="{47D5E2F2-F4F8-4FDD-A8E0-49B9EC8E0995}" srcOrd="0" destOrd="0" presId="urn:microsoft.com/office/officeart/2005/8/layout/radial2"/>
    <dgm:cxn modelId="{60A493FF-B31E-4D6B-B3DE-45BEB3B4C0FB}" type="presParOf" srcId="{47D5E2F2-F4F8-4FDD-A8E0-49B9EC8E0995}" destId="{2BC80CC0-BF78-41E3-90DA-50426674A0E5}" srcOrd="0" destOrd="0" presId="urn:microsoft.com/office/officeart/2005/8/layout/radial2"/>
    <dgm:cxn modelId="{A20786DD-603F-4C9F-B6EC-AF9CEC550079}" type="presParOf" srcId="{47D5E2F2-F4F8-4FDD-A8E0-49B9EC8E0995}" destId="{DBDAEA22-CA4C-4AD8-AAC3-D3EBDA382ECD}" srcOrd="1" destOrd="0" presId="urn:microsoft.com/office/officeart/2005/8/layout/radial2"/>
    <dgm:cxn modelId="{15ED37BB-1CB1-4D26-909F-84D65F0DA452}" type="presParOf" srcId="{FC8220D1-1E27-447C-8AAC-F347F0D4A582}" destId="{BD486208-F6AE-4FFC-BF6F-597BDF4F3EC4}" srcOrd="1" destOrd="0" presId="urn:microsoft.com/office/officeart/2005/8/layout/radial2"/>
    <dgm:cxn modelId="{A75B88C1-3036-4DD4-863D-1BB13AEAD2B9}" type="presParOf" srcId="{FC8220D1-1E27-447C-8AAC-F347F0D4A582}" destId="{957DD08A-B372-4BEB-B714-B10A58D3BB79}" srcOrd="2" destOrd="0" presId="urn:microsoft.com/office/officeart/2005/8/layout/radial2"/>
    <dgm:cxn modelId="{7820EDB7-D445-47B0-8C85-A8C03304CCBA}" type="presParOf" srcId="{957DD08A-B372-4BEB-B714-B10A58D3BB79}" destId="{63D885B5-B3AD-42B9-A43B-FED594842F8E}" srcOrd="0" destOrd="0" presId="urn:microsoft.com/office/officeart/2005/8/layout/radial2"/>
    <dgm:cxn modelId="{12A7008F-F9F6-4C22-9625-919AB07ACB1E}" type="presParOf" srcId="{957DD08A-B372-4BEB-B714-B10A58D3BB79}" destId="{2046B259-4BAB-4010-9E64-D04B826E5EE5}" srcOrd="1" destOrd="0" presId="urn:microsoft.com/office/officeart/2005/8/layout/radial2"/>
    <dgm:cxn modelId="{B5C09758-400B-46D4-AD94-7120C69C2FB7}" type="presParOf" srcId="{FC8220D1-1E27-447C-8AAC-F347F0D4A582}" destId="{5BE39AE5-B933-47B2-B7C8-8B13F6AE2522}" srcOrd="3" destOrd="0" presId="urn:microsoft.com/office/officeart/2005/8/layout/radial2"/>
    <dgm:cxn modelId="{14CB496A-6403-4F55-B011-52DCDFE851F0}" type="presParOf" srcId="{FC8220D1-1E27-447C-8AAC-F347F0D4A582}" destId="{C4BD66F6-311B-40D3-968A-2A9832B13D29}" srcOrd="4" destOrd="0" presId="urn:microsoft.com/office/officeart/2005/8/layout/radial2"/>
    <dgm:cxn modelId="{646AC2DF-97D7-4B3F-9088-523B11408CB0}" type="presParOf" srcId="{C4BD66F6-311B-40D3-968A-2A9832B13D29}" destId="{E521A5C1-F439-4F68-9C1B-B87E4662AB5B}" srcOrd="0" destOrd="0" presId="urn:microsoft.com/office/officeart/2005/8/layout/radial2"/>
    <dgm:cxn modelId="{C46461B6-402C-41D0-86DA-572C88AA7A3E}" type="presParOf" srcId="{C4BD66F6-311B-40D3-968A-2A9832B13D29}" destId="{1383B15D-9235-4AB8-B101-629A6B5345AE}" srcOrd="1" destOrd="0" presId="urn:microsoft.com/office/officeart/2005/8/layout/radial2"/>
    <dgm:cxn modelId="{339E54F8-DFF1-4F7F-BD3A-B2D4F7DA8033}" type="presParOf" srcId="{FC8220D1-1E27-447C-8AAC-F347F0D4A582}" destId="{B331CC6B-59C8-4552-AD6A-267EBB2DC1B6}" srcOrd="5" destOrd="0" presId="urn:microsoft.com/office/officeart/2005/8/layout/radial2"/>
    <dgm:cxn modelId="{E71F22F3-C094-4888-9A63-1E0BE54F1B6B}" type="presParOf" srcId="{FC8220D1-1E27-447C-8AAC-F347F0D4A582}" destId="{271A4CC5-6BA5-4D23-AE65-CE9258D7934A}" srcOrd="6" destOrd="0" presId="urn:microsoft.com/office/officeart/2005/8/layout/radial2"/>
    <dgm:cxn modelId="{F891A26C-1A7D-41C7-980C-A058376A7EFF}" type="presParOf" srcId="{271A4CC5-6BA5-4D23-AE65-CE9258D7934A}" destId="{481064B1-F90A-4175-AC61-9E54EF9E1EE0}" srcOrd="0" destOrd="0" presId="urn:microsoft.com/office/officeart/2005/8/layout/radial2"/>
    <dgm:cxn modelId="{FBCE289B-E840-431E-A960-569DF9CF07BC}" type="presParOf" srcId="{271A4CC5-6BA5-4D23-AE65-CE9258D7934A}" destId="{614C687F-F1A5-4F6F-984B-F08F87F4113A}" srcOrd="1" destOrd="0" presId="urn:microsoft.com/office/officeart/2005/8/layout/radial2"/>
    <dgm:cxn modelId="{4286CCB6-18E4-4EC6-8B44-4EE54169BC0C}" type="presParOf" srcId="{FC8220D1-1E27-447C-8AAC-F347F0D4A582}" destId="{A29FD27C-E295-45C0-BF2F-7DFD65E52708}" srcOrd="7" destOrd="0" presId="urn:microsoft.com/office/officeart/2005/8/layout/radial2"/>
    <dgm:cxn modelId="{E26FD3E3-5B68-454A-A3D8-288770F137F6}" type="presParOf" srcId="{FC8220D1-1E27-447C-8AAC-F347F0D4A582}" destId="{DB1773BD-E7C3-44F2-9E7C-AA7E1007C8AD}" srcOrd="8" destOrd="0" presId="urn:microsoft.com/office/officeart/2005/8/layout/radial2"/>
    <dgm:cxn modelId="{D811D3C9-E1F5-4627-AEC7-E8D60CEE8C32}" type="presParOf" srcId="{DB1773BD-E7C3-44F2-9E7C-AA7E1007C8AD}" destId="{2B210C73-708E-49D6-8469-AD310F05480F}" srcOrd="0" destOrd="0" presId="urn:microsoft.com/office/officeart/2005/8/layout/radial2"/>
    <dgm:cxn modelId="{088D0035-A7B7-401F-BECA-F72A1042581F}" type="presParOf" srcId="{DB1773BD-E7C3-44F2-9E7C-AA7E1007C8AD}" destId="{507C4EE3-72B1-4E49-9217-14A27B8E0E3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44C70-786D-4FE2-9526-219F5ADC43D8}" type="doc">
      <dgm:prSet loTypeId="urn:microsoft.com/office/officeart/2005/8/layout/hierarchy3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DA625D-388D-411C-BA59-AF7B8E10172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Предварительный годовой </a:t>
          </a:r>
          <a:r>
            <a: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МКФМ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30684-5FF0-4719-B8C6-AA33116A13F6}" type="parTrans" cxnId="{8396C94E-0CD0-43DE-9A28-C5C2C162AD01}">
      <dgm:prSet/>
      <dgm:spPr/>
      <dgm:t>
        <a:bodyPr/>
        <a:lstStyle/>
        <a:p>
          <a:endParaRPr lang="ru-RU"/>
        </a:p>
      </dgm:t>
    </dgm:pt>
    <dgm:pt modelId="{517F98EC-CCD4-45AC-8D24-3F3C75FFC9AB}" type="sibTrans" cxnId="{8396C94E-0CD0-43DE-9A28-C5C2C162AD01}">
      <dgm:prSet/>
      <dgm:spPr/>
      <dgm:t>
        <a:bodyPr/>
        <a:lstStyle/>
        <a:p>
          <a:endParaRPr lang="ru-RU"/>
        </a:p>
      </dgm:t>
    </dgm:pt>
    <dgm:pt modelId="{CA16F4EC-34AE-4447-8B31-C0C4C570A31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</a:t>
          </a:r>
        </a:p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12 мая года, следующего за отчетным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263CA-19A5-4723-950B-B18A7F34A0F0}" type="parTrans" cxnId="{E3E07893-F0D5-46D2-A58B-DEAE4D691F6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05032-AB4D-4D84-93C2-1E944FCBDCFF}" type="sibTrans" cxnId="{E3E07893-F0D5-46D2-A58B-DEAE4D691F6F}">
      <dgm:prSet/>
      <dgm:spPr/>
      <dgm:t>
        <a:bodyPr/>
        <a:lstStyle/>
        <a:p>
          <a:endParaRPr lang="ru-RU"/>
        </a:p>
      </dgm:t>
    </dgm:pt>
    <dgm:pt modelId="{99789229-B9FB-4386-AC13-21E71496519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Уточненный (основной) годовой</a:t>
          </a:r>
          <a:r>
            <a: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МКФМ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22A4B-08C9-4C31-9FA6-E79D6C39C5F8}" type="parTrans" cxnId="{AF48AA99-CF25-421B-AE4D-02724884CDB8}">
      <dgm:prSet/>
      <dgm:spPr/>
      <dgm:t>
        <a:bodyPr/>
        <a:lstStyle/>
        <a:p>
          <a:endParaRPr lang="ru-RU"/>
        </a:p>
      </dgm:t>
    </dgm:pt>
    <dgm:pt modelId="{1216A016-5B6A-4C39-A1A6-EA2CFC02FDE4}" type="sibTrans" cxnId="{AF48AA99-CF25-421B-AE4D-02724884CDB8}">
      <dgm:prSet/>
      <dgm:spPr/>
      <dgm:t>
        <a:bodyPr/>
        <a:lstStyle/>
        <a:p>
          <a:endParaRPr lang="ru-RU"/>
        </a:p>
      </dgm:t>
    </dgm:pt>
    <dgm:pt modelId="{6461E316-3B6E-4025-BF19-04C456820F8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до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июля года</a:t>
          </a:r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, следующего за отчетным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29244-3B7E-458E-81AE-49E7B94B0FE3}" type="parTrans" cxnId="{1389800C-93CD-4A0D-9769-6AE0B39A36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440ACF-BEE3-47F4-AA8A-AF57450D9E12}" type="sibTrans" cxnId="{1389800C-93CD-4A0D-9769-6AE0B39A3698}">
      <dgm:prSet/>
      <dgm:spPr/>
      <dgm:t>
        <a:bodyPr/>
        <a:lstStyle/>
        <a:p>
          <a:endParaRPr lang="ru-RU"/>
        </a:p>
      </dgm:t>
    </dgm:pt>
    <dgm:pt modelId="{8102EB4F-858A-4429-815F-AA7A9E9FB59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за 9 месяцев </a:t>
          </a:r>
        </a:p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(1 января - 30 сентября) - не позднее 15 ноября текущего финансового года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CE689-5AAD-4BD6-B902-B01A60518A89}" type="parTrans" cxnId="{42B74D33-4F24-4899-938F-DF7D791DC4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D02A1-C3E4-42FD-99BE-154FAE2D0A1A}" type="sibTrans" cxnId="{42B74D33-4F24-4899-938F-DF7D791DC48C}">
      <dgm:prSet/>
      <dgm:spPr/>
      <dgm:t>
        <a:bodyPr/>
        <a:lstStyle/>
        <a:p>
          <a:endParaRPr lang="ru-RU"/>
        </a:p>
      </dgm:t>
    </dgm:pt>
    <dgm:pt modelId="{D8B807AB-B4D2-4700-8A60-07C34F29BDB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Ежеквартальный</a:t>
          </a:r>
          <a:r>
            <a: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МКФМ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037FF-3902-4509-B6A2-D99F8BA53BFC}" type="parTrans" cxnId="{9C75790C-BF2C-4E88-9894-81F0D20E43B1}">
      <dgm:prSet/>
      <dgm:spPr/>
      <dgm:t>
        <a:bodyPr/>
        <a:lstStyle/>
        <a:p>
          <a:endParaRPr lang="ru-RU"/>
        </a:p>
      </dgm:t>
    </dgm:pt>
    <dgm:pt modelId="{95B027FD-E7D8-4A26-86E6-123F37F05C7B}" type="sibTrans" cxnId="{9C75790C-BF2C-4E88-9894-81F0D20E43B1}">
      <dgm:prSet/>
      <dgm:spPr/>
      <dgm:t>
        <a:bodyPr/>
        <a:lstStyle/>
        <a:p>
          <a:endParaRPr lang="ru-RU"/>
        </a:p>
      </dgm:t>
    </dgm:pt>
    <dgm:pt modelId="{ADD0007D-686A-4BC4-824C-EE23E4CFEA8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 учетом результатов внешней проверки годовой бюджетной отчетности главных администраторов средств федерального бюджета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854A1-ECFE-44E8-A67D-262BC39454EC}" type="parTrans" cxnId="{932E4B61-ED85-47B7-B766-2B86F50E60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D0782-E004-435E-A9D6-6D1C577AA767}" type="sibTrans" cxnId="{932E4B61-ED85-47B7-B766-2B86F50E6052}">
      <dgm:prSet/>
      <dgm:spPr/>
      <dgm:t>
        <a:bodyPr/>
        <a:lstStyle/>
        <a:p>
          <a:endParaRPr lang="ru-RU"/>
        </a:p>
      </dgm:t>
    </dgm:pt>
    <dgm:pt modelId="{47F63231-7300-4F54-A728-0655B7DD083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 учетом результатов анализа осуществления главными администраторами средств федерального бюджета ВФК и ВФА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2C663-1A43-4805-8355-648544B8734A}" type="parTrans" cxnId="{F198EC8C-766F-4063-9C58-D9E7730016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7DC84-124C-4468-9467-01D1F61F660A}" type="sibTrans" cxnId="{F198EC8C-766F-4063-9C58-D9E77300164C}">
      <dgm:prSet/>
      <dgm:spPr/>
      <dgm:t>
        <a:bodyPr/>
        <a:lstStyle/>
        <a:p>
          <a:endParaRPr lang="ru-RU"/>
        </a:p>
      </dgm:t>
    </dgm:pt>
    <dgm:pt modelId="{82F556CA-FADB-4646-BB0B-E815B6949A5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I квартал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 января - 31 марта) - не позднее 30 мая текущего финансового года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606E6-00D8-477D-A76F-6C6852D03567}" type="parTrans" cxnId="{C04DE1B1-60D8-4BEB-9D61-21950F5E7B0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2374D-4B5D-49F6-8E98-91DC15DD592C}" type="sibTrans" cxnId="{C04DE1B1-60D8-4BEB-9D61-21950F5E7B02}">
      <dgm:prSet/>
      <dgm:spPr/>
      <dgm:t>
        <a:bodyPr/>
        <a:lstStyle/>
        <a:p>
          <a:endParaRPr lang="ru-RU"/>
        </a:p>
      </dgm:t>
    </dgm:pt>
    <dgm:pt modelId="{2C784CE4-87EF-42C5-A619-E5C77AFD7C4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за первое полугодие </a:t>
          </a:r>
        </a:p>
        <a:p>
          <a:r>
            <a: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(1 января - 30 июня) - не позднее 15 августа текущего финансового года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BE0EE-7834-4D5A-B109-58202AB5341F}" type="parTrans" cxnId="{D8461D2B-D16E-4FF7-BF4F-CB2F0EFEFBA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BF34B-3625-49B8-9241-DEB6EE46219B}" type="sibTrans" cxnId="{D8461D2B-D16E-4FF7-BF4F-CB2F0EFEFBA8}">
      <dgm:prSet/>
      <dgm:spPr/>
      <dgm:t>
        <a:bodyPr/>
        <a:lstStyle/>
        <a:p>
          <a:endParaRPr lang="ru-RU"/>
        </a:p>
      </dgm:t>
    </dgm:pt>
    <dgm:pt modelId="{51B2FD81-7892-44C7-BA15-59767244D5C6}" type="pres">
      <dgm:prSet presAssocID="{94044C70-786D-4FE2-9526-219F5ADC43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3EBB5C-0C14-4DC9-A02D-9B268615BEB8}" type="pres">
      <dgm:prSet presAssocID="{E6DA625D-388D-411C-BA59-AF7B8E10172D}" presName="root" presStyleCnt="0"/>
      <dgm:spPr/>
    </dgm:pt>
    <dgm:pt modelId="{D2BE276E-2129-41D5-A785-076762BF0A0C}" type="pres">
      <dgm:prSet presAssocID="{E6DA625D-388D-411C-BA59-AF7B8E10172D}" presName="rootComposite" presStyleCnt="0"/>
      <dgm:spPr/>
    </dgm:pt>
    <dgm:pt modelId="{DAE975FC-B4D0-4175-8FA9-80AB65BEA9E7}" type="pres">
      <dgm:prSet presAssocID="{E6DA625D-388D-411C-BA59-AF7B8E10172D}" presName="rootText" presStyleLbl="node1" presStyleIdx="0" presStyleCnt="3"/>
      <dgm:spPr/>
      <dgm:t>
        <a:bodyPr/>
        <a:lstStyle/>
        <a:p>
          <a:endParaRPr lang="ru-RU"/>
        </a:p>
      </dgm:t>
    </dgm:pt>
    <dgm:pt modelId="{0A2EAFC6-70E4-4610-8DAE-3378B15F6C30}" type="pres">
      <dgm:prSet presAssocID="{E6DA625D-388D-411C-BA59-AF7B8E10172D}" presName="rootConnector" presStyleLbl="node1" presStyleIdx="0" presStyleCnt="3"/>
      <dgm:spPr/>
      <dgm:t>
        <a:bodyPr/>
        <a:lstStyle/>
        <a:p>
          <a:endParaRPr lang="ru-RU"/>
        </a:p>
      </dgm:t>
    </dgm:pt>
    <dgm:pt modelId="{EE3D352D-7362-4C55-B27A-4EBA7147E0BF}" type="pres">
      <dgm:prSet presAssocID="{E6DA625D-388D-411C-BA59-AF7B8E10172D}" presName="childShape" presStyleCnt="0"/>
      <dgm:spPr/>
    </dgm:pt>
    <dgm:pt modelId="{3FFDB594-0AFE-4B5E-B9DA-C6D74F6B365D}" type="pres">
      <dgm:prSet presAssocID="{0FA263CA-19A5-4723-950B-B18A7F34A0F0}" presName="Name13" presStyleLbl="parChTrans1D2" presStyleIdx="0" presStyleCnt="7"/>
      <dgm:spPr/>
      <dgm:t>
        <a:bodyPr/>
        <a:lstStyle/>
        <a:p>
          <a:endParaRPr lang="ru-RU"/>
        </a:p>
      </dgm:t>
    </dgm:pt>
    <dgm:pt modelId="{5135C3E3-F245-4167-8280-D825162D0820}" type="pres">
      <dgm:prSet presAssocID="{CA16F4EC-34AE-4447-8B31-C0C4C570A311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9057D-3AC3-45F8-B08C-5FFDFDDD614B}" type="pres">
      <dgm:prSet presAssocID="{99789229-B9FB-4386-AC13-21E71496519A}" presName="root" presStyleCnt="0"/>
      <dgm:spPr/>
    </dgm:pt>
    <dgm:pt modelId="{B3FE174B-C019-4A45-94D3-B4C47E7B9E04}" type="pres">
      <dgm:prSet presAssocID="{99789229-B9FB-4386-AC13-21E71496519A}" presName="rootComposite" presStyleCnt="0"/>
      <dgm:spPr/>
    </dgm:pt>
    <dgm:pt modelId="{698A2B10-DB86-493F-B0F8-5AA46A18373C}" type="pres">
      <dgm:prSet presAssocID="{99789229-B9FB-4386-AC13-21E71496519A}" presName="rootText" presStyleLbl="node1" presStyleIdx="1" presStyleCnt="3" custLinFactNeighborX="815" custLinFactNeighborY="-275"/>
      <dgm:spPr/>
      <dgm:t>
        <a:bodyPr/>
        <a:lstStyle/>
        <a:p>
          <a:endParaRPr lang="ru-RU"/>
        </a:p>
      </dgm:t>
    </dgm:pt>
    <dgm:pt modelId="{D445C9FA-D0B6-45A1-A284-167DEB7C903A}" type="pres">
      <dgm:prSet presAssocID="{99789229-B9FB-4386-AC13-21E71496519A}" presName="rootConnector" presStyleLbl="node1" presStyleIdx="1" presStyleCnt="3"/>
      <dgm:spPr/>
      <dgm:t>
        <a:bodyPr/>
        <a:lstStyle/>
        <a:p>
          <a:endParaRPr lang="ru-RU"/>
        </a:p>
      </dgm:t>
    </dgm:pt>
    <dgm:pt modelId="{22684D92-BB61-4E63-84D6-307E9C26999D}" type="pres">
      <dgm:prSet presAssocID="{99789229-B9FB-4386-AC13-21E71496519A}" presName="childShape" presStyleCnt="0"/>
      <dgm:spPr/>
    </dgm:pt>
    <dgm:pt modelId="{9004EF07-A2D7-4819-98FE-B71DF29279E7}" type="pres">
      <dgm:prSet presAssocID="{DEE29244-3B7E-458E-81AE-49E7B94B0FE3}" presName="Name13" presStyleLbl="parChTrans1D2" presStyleIdx="1" presStyleCnt="7"/>
      <dgm:spPr/>
      <dgm:t>
        <a:bodyPr/>
        <a:lstStyle/>
        <a:p>
          <a:endParaRPr lang="ru-RU"/>
        </a:p>
      </dgm:t>
    </dgm:pt>
    <dgm:pt modelId="{1E5EECC5-A116-4A0F-B598-2BB04F58EBC6}" type="pres">
      <dgm:prSet presAssocID="{6461E316-3B6E-4025-BF19-04C456820F8B}" presName="childText" presStyleLbl="bgAcc1" presStyleIdx="1" presStyleCnt="7" custScaleX="139186" custScaleY="73658" custLinFactNeighborX="-4081" custLinFactNeighborY="-5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07C61-EF66-43E8-BD82-2C2AF437838C}" type="pres">
      <dgm:prSet presAssocID="{08C854A1-ECFE-44E8-A67D-262BC39454E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0656DF9A-AF65-4CF8-B14E-6796433A8F9B}" type="pres">
      <dgm:prSet presAssocID="{ADD0007D-686A-4BC4-824C-EE23E4CFEA8D}" presName="childText" presStyleLbl="bgAcc1" presStyleIdx="2" presStyleCnt="7" custScaleX="139186" custScaleY="131913" custLinFactNeighborX="-4081" custLinFactNeighborY="-1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EFB35-A747-4F92-9BDB-8CB151AA0325}" type="pres">
      <dgm:prSet presAssocID="{3BE2C663-1A43-4805-8355-648544B8734A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A7C2F54-7193-4BAA-B690-6044958FB633}" type="pres">
      <dgm:prSet presAssocID="{47F63231-7300-4F54-A728-0655B7DD0837}" presName="childText" presStyleLbl="bgAcc1" presStyleIdx="3" presStyleCnt="7" custScaleX="137711" custScaleY="142743" custLinFactNeighborX="-4081" custLinFactNeighborY="-14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413FD-70B4-4AC6-ABEA-3267436026B8}" type="pres">
      <dgm:prSet presAssocID="{D8B807AB-B4D2-4700-8A60-07C34F29BDBB}" presName="root" presStyleCnt="0"/>
      <dgm:spPr/>
    </dgm:pt>
    <dgm:pt modelId="{9C5F48CC-153D-4161-B464-89BF652A04CD}" type="pres">
      <dgm:prSet presAssocID="{D8B807AB-B4D2-4700-8A60-07C34F29BDBB}" presName="rootComposite" presStyleCnt="0"/>
      <dgm:spPr/>
    </dgm:pt>
    <dgm:pt modelId="{D37B450A-328B-4F0A-A6E5-FAB36FFBC154}" type="pres">
      <dgm:prSet presAssocID="{D8B807AB-B4D2-4700-8A60-07C34F29BDBB}" presName="rootText" presStyleLbl="node1" presStyleIdx="2" presStyleCnt="3" custLinFactNeighborX="-7044" custLinFactNeighborY="-275"/>
      <dgm:spPr/>
      <dgm:t>
        <a:bodyPr/>
        <a:lstStyle/>
        <a:p>
          <a:endParaRPr lang="ru-RU"/>
        </a:p>
      </dgm:t>
    </dgm:pt>
    <dgm:pt modelId="{910A8D14-6198-48D0-8F76-05198432409B}" type="pres">
      <dgm:prSet presAssocID="{D8B807AB-B4D2-4700-8A60-07C34F29BDBB}" presName="rootConnector" presStyleLbl="node1" presStyleIdx="2" presStyleCnt="3"/>
      <dgm:spPr/>
      <dgm:t>
        <a:bodyPr/>
        <a:lstStyle/>
        <a:p>
          <a:endParaRPr lang="ru-RU"/>
        </a:p>
      </dgm:t>
    </dgm:pt>
    <dgm:pt modelId="{33E9D750-7209-4DE2-AA86-FD8FB1DEDECC}" type="pres">
      <dgm:prSet presAssocID="{D8B807AB-B4D2-4700-8A60-07C34F29BDBB}" presName="childShape" presStyleCnt="0"/>
      <dgm:spPr/>
    </dgm:pt>
    <dgm:pt modelId="{CA3979B7-5052-48F4-ABDA-1409AD3BC999}" type="pres">
      <dgm:prSet presAssocID="{B63606E6-00D8-477D-A76F-6C6852D03567}" presName="Name13" presStyleLbl="parChTrans1D2" presStyleIdx="4" presStyleCnt="7"/>
      <dgm:spPr/>
      <dgm:t>
        <a:bodyPr/>
        <a:lstStyle/>
        <a:p>
          <a:endParaRPr lang="ru-RU"/>
        </a:p>
      </dgm:t>
    </dgm:pt>
    <dgm:pt modelId="{34E6F7E4-F4BA-4D06-822D-870136F17B31}" type="pres">
      <dgm:prSet presAssocID="{82F556CA-FADB-4646-BB0B-E815B6949A5B}" presName="childText" presStyleLbl="bgAcc1" presStyleIdx="4" presStyleCnt="7" custScaleX="138742" custScaleY="109878" custLinFactNeighborX="-5335" custLinFactNeighborY="-5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FD738-CF41-4B6B-A1D5-5F21F918AE95}" type="pres">
      <dgm:prSet presAssocID="{269BE0EE-7834-4D5A-B109-58202AB5341F}" presName="Name13" presStyleLbl="parChTrans1D2" presStyleIdx="5" presStyleCnt="7"/>
      <dgm:spPr/>
      <dgm:t>
        <a:bodyPr/>
        <a:lstStyle/>
        <a:p>
          <a:endParaRPr lang="ru-RU"/>
        </a:p>
      </dgm:t>
    </dgm:pt>
    <dgm:pt modelId="{BD551821-283A-40A0-8D1D-D4D22419345A}" type="pres">
      <dgm:prSet presAssocID="{2C784CE4-87EF-42C5-A619-E5C77AFD7C41}" presName="childText" presStyleLbl="bgAcc1" presStyleIdx="5" presStyleCnt="7" custScaleX="138742" custScaleY="130982" custLinFactNeighborX="-5335" custLinFactNeighborY="-1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07E9B-6347-40B6-9AF3-F2B89F7BCA37}" type="pres">
      <dgm:prSet presAssocID="{AE4CE689-5AAD-4BD6-B902-B01A60518A89}" presName="Name13" presStyleLbl="parChTrans1D2" presStyleIdx="6" presStyleCnt="7"/>
      <dgm:spPr/>
      <dgm:t>
        <a:bodyPr/>
        <a:lstStyle/>
        <a:p>
          <a:endParaRPr lang="ru-RU"/>
        </a:p>
      </dgm:t>
    </dgm:pt>
    <dgm:pt modelId="{06EE2E44-1022-4E72-91EB-69B328F1B759}" type="pres">
      <dgm:prSet presAssocID="{8102EB4F-858A-4429-815F-AA7A9E9FB59F}" presName="childText" presStyleLbl="bgAcc1" presStyleIdx="6" presStyleCnt="7" custScaleX="137722" custScaleY="132368" custLinFactNeighborX="-5335" custLinFactNeighborY="-22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74D33-4F24-4899-938F-DF7D791DC48C}" srcId="{D8B807AB-B4D2-4700-8A60-07C34F29BDBB}" destId="{8102EB4F-858A-4429-815F-AA7A9E9FB59F}" srcOrd="2" destOrd="0" parTransId="{AE4CE689-5AAD-4BD6-B902-B01A60518A89}" sibTransId="{CD9D02A1-C3E4-42FD-99BE-154FAE2D0A1A}"/>
    <dgm:cxn modelId="{607C4643-3BA8-4255-BCD1-DD6F5A7D6910}" type="presOf" srcId="{D8B807AB-B4D2-4700-8A60-07C34F29BDBB}" destId="{D37B450A-328B-4F0A-A6E5-FAB36FFBC154}" srcOrd="0" destOrd="0" presId="urn:microsoft.com/office/officeart/2005/8/layout/hierarchy3"/>
    <dgm:cxn modelId="{1389800C-93CD-4A0D-9769-6AE0B39A3698}" srcId="{99789229-B9FB-4386-AC13-21E71496519A}" destId="{6461E316-3B6E-4025-BF19-04C456820F8B}" srcOrd="0" destOrd="0" parTransId="{DEE29244-3B7E-458E-81AE-49E7B94B0FE3}" sibTransId="{C8440ACF-BEE3-47F4-AA8A-AF57450D9E12}"/>
    <dgm:cxn modelId="{AF48AA99-CF25-421B-AE4D-02724884CDB8}" srcId="{94044C70-786D-4FE2-9526-219F5ADC43D8}" destId="{99789229-B9FB-4386-AC13-21E71496519A}" srcOrd="1" destOrd="0" parTransId="{6D222A4B-08C9-4C31-9FA6-E79D6C39C5F8}" sibTransId="{1216A016-5B6A-4C39-A1A6-EA2CFC02FDE4}"/>
    <dgm:cxn modelId="{1FD3B93C-94CD-4D78-BB18-23BBC9995AE4}" type="presOf" srcId="{8102EB4F-858A-4429-815F-AA7A9E9FB59F}" destId="{06EE2E44-1022-4E72-91EB-69B328F1B759}" srcOrd="0" destOrd="0" presId="urn:microsoft.com/office/officeart/2005/8/layout/hierarchy3"/>
    <dgm:cxn modelId="{A84EDDC5-4E4B-4CB2-AF0B-DA017D24F961}" type="presOf" srcId="{47F63231-7300-4F54-A728-0655B7DD0837}" destId="{FA7C2F54-7193-4BAA-B690-6044958FB633}" srcOrd="0" destOrd="0" presId="urn:microsoft.com/office/officeart/2005/8/layout/hierarchy3"/>
    <dgm:cxn modelId="{8396C94E-0CD0-43DE-9A28-C5C2C162AD01}" srcId="{94044C70-786D-4FE2-9526-219F5ADC43D8}" destId="{E6DA625D-388D-411C-BA59-AF7B8E10172D}" srcOrd="0" destOrd="0" parTransId="{91830684-5FF0-4719-B8C6-AA33116A13F6}" sibTransId="{517F98EC-CCD4-45AC-8D24-3F3C75FFC9AB}"/>
    <dgm:cxn modelId="{F198EC8C-766F-4063-9C58-D9E77300164C}" srcId="{99789229-B9FB-4386-AC13-21E71496519A}" destId="{47F63231-7300-4F54-A728-0655B7DD0837}" srcOrd="2" destOrd="0" parTransId="{3BE2C663-1A43-4805-8355-648544B8734A}" sibTransId="{6DE7DC84-124C-4468-9467-01D1F61F660A}"/>
    <dgm:cxn modelId="{3AB566AC-6642-4BCD-A30C-D96C1DA135B8}" type="presOf" srcId="{0FA263CA-19A5-4723-950B-B18A7F34A0F0}" destId="{3FFDB594-0AFE-4B5E-B9DA-C6D74F6B365D}" srcOrd="0" destOrd="0" presId="urn:microsoft.com/office/officeart/2005/8/layout/hierarchy3"/>
    <dgm:cxn modelId="{8EADDAD6-92C6-4B9F-8957-AD68F9D76F32}" type="presOf" srcId="{CA16F4EC-34AE-4447-8B31-C0C4C570A311}" destId="{5135C3E3-F245-4167-8280-D825162D0820}" srcOrd="0" destOrd="0" presId="urn:microsoft.com/office/officeart/2005/8/layout/hierarchy3"/>
    <dgm:cxn modelId="{0722B572-E989-48AE-B7C2-6A79B936E754}" type="presOf" srcId="{3BE2C663-1A43-4805-8355-648544B8734A}" destId="{31AEFB35-A747-4F92-9BDB-8CB151AA0325}" srcOrd="0" destOrd="0" presId="urn:microsoft.com/office/officeart/2005/8/layout/hierarchy3"/>
    <dgm:cxn modelId="{6DC17ECD-ED1F-4D88-AEF9-9AC12C06FD20}" type="presOf" srcId="{AE4CE689-5AAD-4BD6-B902-B01A60518A89}" destId="{42E07E9B-6347-40B6-9AF3-F2B89F7BCA37}" srcOrd="0" destOrd="0" presId="urn:microsoft.com/office/officeart/2005/8/layout/hierarchy3"/>
    <dgm:cxn modelId="{8CDF9D27-ABAE-4CB8-8AF0-3442454227CA}" type="presOf" srcId="{08C854A1-ECFE-44E8-A67D-262BC39454EC}" destId="{25707C61-EF66-43E8-BD82-2C2AF437838C}" srcOrd="0" destOrd="0" presId="urn:microsoft.com/office/officeart/2005/8/layout/hierarchy3"/>
    <dgm:cxn modelId="{C8AEDC20-6A67-43E1-AF54-689E553ACCEA}" type="presOf" srcId="{DEE29244-3B7E-458E-81AE-49E7B94B0FE3}" destId="{9004EF07-A2D7-4819-98FE-B71DF29279E7}" srcOrd="0" destOrd="0" presId="urn:microsoft.com/office/officeart/2005/8/layout/hierarchy3"/>
    <dgm:cxn modelId="{FF489088-48AA-44BC-BFE6-597A0AD787F1}" type="presOf" srcId="{ADD0007D-686A-4BC4-824C-EE23E4CFEA8D}" destId="{0656DF9A-AF65-4CF8-B14E-6796433A8F9B}" srcOrd="0" destOrd="0" presId="urn:microsoft.com/office/officeart/2005/8/layout/hierarchy3"/>
    <dgm:cxn modelId="{32A392F0-A8BB-4292-973C-F3AB2D39B151}" type="presOf" srcId="{82F556CA-FADB-4646-BB0B-E815B6949A5B}" destId="{34E6F7E4-F4BA-4D06-822D-870136F17B31}" srcOrd="0" destOrd="0" presId="urn:microsoft.com/office/officeart/2005/8/layout/hierarchy3"/>
    <dgm:cxn modelId="{7600A557-333F-4C9B-A43A-30C75D593C60}" type="presOf" srcId="{B63606E6-00D8-477D-A76F-6C6852D03567}" destId="{CA3979B7-5052-48F4-ABDA-1409AD3BC999}" srcOrd="0" destOrd="0" presId="urn:microsoft.com/office/officeart/2005/8/layout/hierarchy3"/>
    <dgm:cxn modelId="{D8461D2B-D16E-4FF7-BF4F-CB2F0EFEFBA8}" srcId="{D8B807AB-B4D2-4700-8A60-07C34F29BDBB}" destId="{2C784CE4-87EF-42C5-A619-E5C77AFD7C41}" srcOrd="1" destOrd="0" parTransId="{269BE0EE-7834-4D5A-B109-58202AB5341F}" sibTransId="{165BF34B-3625-49B8-9241-DEB6EE46219B}"/>
    <dgm:cxn modelId="{C9EE114B-C035-480C-8DC0-19874F68F10F}" type="presOf" srcId="{99789229-B9FB-4386-AC13-21E71496519A}" destId="{D445C9FA-D0B6-45A1-A284-167DEB7C903A}" srcOrd="1" destOrd="0" presId="urn:microsoft.com/office/officeart/2005/8/layout/hierarchy3"/>
    <dgm:cxn modelId="{59C97F6B-D57F-4C06-85C9-941D28456711}" type="presOf" srcId="{E6DA625D-388D-411C-BA59-AF7B8E10172D}" destId="{DAE975FC-B4D0-4175-8FA9-80AB65BEA9E7}" srcOrd="0" destOrd="0" presId="urn:microsoft.com/office/officeart/2005/8/layout/hierarchy3"/>
    <dgm:cxn modelId="{E3E07893-F0D5-46D2-A58B-DEAE4D691F6F}" srcId="{E6DA625D-388D-411C-BA59-AF7B8E10172D}" destId="{CA16F4EC-34AE-4447-8B31-C0C4C570A311}" srcOrd="0" destOrd="0" parTransId="{0FA263CA-19A5-4723-950B-B18A7F34A0F0}" sibTransId="{2A005032-AB4D-4D84-93C2-1E944FCBDCFF}"/>
    <dgm:cxn modelId="{304694CC-FA67-4083-9E21-C00A1028A039}" type="presOf" srcId="{94044C70-786D-4FE2-9526-219F5ADC43D8}" destId="{51B2FD81-7892-44C7-BA15-59767244D5C6}" srcOrd="0" destOrd="0" presId="urn:microsoft.com/office/officeart/2005/8/layout/hierarchy3"/>
    <dgm:cxn modelId="{8FE5BFB5-0175-48F9-9CD3-FA5A687E3573}" type="presOf" srcId="{D8B807AB-B4D2-4700-8A60-07C34F29BDBB}" destId="{910A8D14-6198-48D0-8F76-05198432409B}" srcOrd="1" destOrd="0" presId="urn:microsoft.com/office/officeart/2005/8/layout/hierarchy3"/>
    <dgm:cxn modelId="{5E321A06-FE99-4336-A55B-AF02BA83D181}" type="presOf" srcId="{E6DA625D-388D-411C-BA59-AF7B8E10172D}" destId="{0A2EAFC6-70E4-4610-8DAE-3378B15F6C30}" srcOrd="1" destOrd="0" presId="urn:microsoft.com/office/officeart/2005/8/layout/hierarchy3"/>
    <dgm:cxn modelId="{932E4B61-ED85-47B7-B766-2B86F50E6052}" srcId="{99789229-B9FB-4386-AC13-21E71496519A}" destId="{ADD0007D-686A-4BC4-824C-EE23E4CFEA8D}" srcOrd="1" destOrd="0" parTransId="{08C854A1-ECFE-44E8-A67D-262BC39454EC}" sibTransId="{197D0782-E004-435E-A9D6-6D1C577AA767}"/>
    <dgm:cxn modelId="{C41373E8-9665-49D8-8A2E-E96EEBA5E97C}" type="presOf" srcId="{6461E316-3B6E-4025-BF19-04C456820F8B}" destId="{1E5EECC5-A116-4A0F-B598-2BB04F58EBC6}" srcOrd="0" destOrd="0" presId="urn:microsoft.com/office/officeart/2005/8/layout/hierarchy3"/>
    <dgm:cxn modelId="{9C75790C-BF2C-4E88-9894-81F0D20E43B1}" srcId="{94044C70-786D-4FE2-9526-219F5ADC43D8}" destId="{D8B807AB-B4D2-4700-8A60-07C34F29BDBB}" srcOrd="2" destOrd="0" parTransId="{3FA037FF-3902-4509-B6A2-D99F8BA53BFC}" sibTransId="{95B027FD-E7D8-4A26-86E6-123F37F05C7B}"/>
    <dgm:cxn modelId="{C04DE1B1-60D8-4BEB-9D61-21950F5E7B02}" srcId="{D8B807AB-B4D2-4700-8A60-07C34F29BDBB}" destId="{82F556CA-FADB-4646-BB0B-E815B6949A5B}" srcOrd="0" destOrd="0" parTransId="{B63606E6-00D8-477D-A76F-6C6852D03567}" sibTransId="{DE02374D-4B5D-49F6-8E98-91DC15DD592C}"/>
    <dgm:cxn modelId="{274728C8-8192-478D-8A47-F85DA5699BDC}" type="presOf" srcId="{99789229-B9FB-4386-AC13-21E71496519A}" destId="{698A2B10-DB86-493F-B0F8-5AA46A18373C}" srcOrd="0" destOrd="0" presId="urn:microsoft.com/office/officeart/2005/8/layout/hierarchy3"/>
    <dgm:cxn modelId="{45DB819C-4D41-4127-B010-28FBC91584DD}" type="presOf" srcId="{269BE0EE-7834-4D5A-B109-58202AB5341F}" destId="{B7AFD738-CF41-4B6B-A1D5-5F21F918AE95}" srcOrd="0" destOrd="0" presId="urn:microsoft.com/office/officeart/2005/8/layout/hierarchy3"/>
    <dgm:cxn modelId="{4F79B07B-DC3F-43A8-88D1-BDC11228D825}" type="presOf" srcId="{2C784CE4-87EF-42C5-A619-E5C77AFD7C41}" destId="{BD551821-283A-40A0-8D1D-D4D22419345A}" srcOrd="0" destOrd="0" presId="urn:microsoft.com/office/officeart/2005/8/layout/hierarchy3"/>
    <dgm:cxn modelId="{9457593D-C673-4AD8-95E9-0469A3BAF7E0}" type="presParOf" srcId="{51B2FD81-7892-44C7-BA15-59767244D5C6}" destId="{D43EBB5C-0C14-4DC9-A02D-9B268615BEB8}" srcOrd="0" destOrd="0" presId="urn:microsoft.com/office/officeart/2005/8/layout/hierarchy3"/>
    <dgm:cxn modelId="{D03001E6-D573-4798-A875-2FC430FDE7B3}" type="presParOf" srcId="{D43EBB5C-0C14-4DC9-A02D-9B268615BEB8}" destId="{D2BE276E-2129-41D5-A785-076762BF0A0C}" srcOrd="0" destOrd="0" presId="urn:microsoft.com/office/officeart/2005/8/layout/hierarchy3"/>
    <dgm:cxn modelId="{2275D865-ECC4-4E96-93E5-CB53D393E333}" type="presParOf" srcId="{D2BE276E-2129-41D5-A785-076762BF0A0C}" destId="{DAE975FC-B4D0-4175-8FA9-80AB65BEA9E7}" srcOrd="0" destOrd="0" presId="urn:microsoft.com/office/officeart/2005/8/layout/hierarchy3"/>
    <dgm:cxn modelId="{5E4F4587-779E-4EAF-9C50-CDC7E600DA57}" type="presParOf" srcId="{D2BE276E-2129-41D5-A785-076762BF0A0C}" destId="{0A2EAFC6-70E4-4610-8DAE-3378B15F6C30}" srcOrd="1" destOrd="0" presId="urn:microsoft.com/office/officeart/2005/8/layout/hierarchy3"/>
    <dgm:cxn modelId="{100629E3-FD5B-4696-A7C7-6D279B612896}" type="presParOf" srcId="{D43EBB5C-0C14-4DC9-A02D-9B268615BEB8}" destId="{EE3D352D-7362-4C55-B27A-4EBA7147E0BF}" srcOrd="1" destOrd="0" presId="urn:microsoft.com/office/officeart/2005/8/layout/hierarchy3"/>
    <dgm:cxn modelId="{A5D4D200-6B11-48D2-AE88-7F4193DADCE6}" type="presParOf" srcId="{EE3D352D-7362-4C55-B27A-4EBA7147E0BF}" destId="{3FFDB594-0AFE-4B5E-B9DA-C6D74F6B365D}" srcOrd="0" destOrd="0" presId="urn:microsoft.com/office/officeart/2005/8/layout/hierarchy3"/>
    <dgm:cxn modelId="{1D87CBAB-05E8-4858-9295-9ED65CCC5D8B}" type="presParOf" srcId="{EE3D352D-7362-4C55-B27A-4EBA7147E0BF}" destId="{5135C3E3-F245-4167-8280-D825162D0820}" srcOrd="1" destOrd="0" presId="urn:microsoft.com/office/officeart/2005/8/layout/hierarchy3"/>
    <dgm:cxn modelId="{37C6A55E-51B1-4C95-B991-3923D026EB50}" type="presParOf" srcId="{51B2FD81-7892-44C7-BA15-59767244D5C6}" destId="{97B9057D-3AC3-45F8-B08C-5FFDFDDD614B}" srcOrd="1" destOrd="0" presId="urn:microsoft.com/office/officeart/2005/8/layout/hierarchy3"/>
    <dgm:cxn modelId="{1B0C6966-7AB1-4A6E-90DB-0BDE12A76F8A}" type="presParOf" srcId="{97B9057D-3AC3-45F8-B08C-5FFDFDDD614B}" destId="{B3FE174B-C019-4A45-94D3-B4C47E7B9E04}" srcOrd="0" destOrd="0" presId="urn:microsoft.com/office/officeart/2005/8/layout/hierarchy3"/>
    <dgm:cxn modelId="{BDEE1714-EE9D-428C-B9C6-07EA0587C7E5}" type="presParOf" srcId="{B3FE174B-C019-4A45-94D3-B4C47E7B9E04}" destId="{698A2B10-DB86-493F-B0F8-5AA46A18373C}" srcOrd="0" destOrd="0" presId="urn:microsoft.com/office/officeart/2005/8/layout/hierarchy3"/>
    <dgm:cxn modelId="{7ADA774F-27DA-43A4-9A25-41FA1F590EAC}" type="presParOf" srcId="{B3FE174B-C019-4A45-94D3-B4C47E7B9E04}" destId="{D445C9FA-D0B6-45A1-A284-167DEB7C903A}" srcOrd="1" destOrd="0" presId="urn:microsoft.com/office/officeart/2005/8/layout/hierarchy3"/>
    <dgm:cxn modelId="{BC4D4306-2F82-4F9D-BA41-E7821B168842}" type="presParOf" srcId="{97B9057D-3AC3-45F8-B08C-5FFDFDDD614B}" destId="{22684D92-BB61-4E63-84D6-307E9C26999D}" srcOrd="1" destOrd="0" presId="urn:microsoft.com/office/officeart/2005/8/layout/hierarchy3"/>
    <dgm:cxn modelId="{9A05454A-D7B1-43E5-AA0B-E263B7799751}" type="presParOf" srcId="{22684D92-BB61-4E63-84D6-307E9C26999D}" destId="{9004EF07-A2D7-4819-98FE-B71DF29279E7}" srcOrd="0" destOrd="0" presId="urn:microsoft.com/office/officeart/2005/8/layout/hierarchy3"/>
    <dgm:cxn modelId="{2B30106F-586E-4540-BBA3-82C578BABDFF}" type="presParOf" srcId="{22684D92-BB61-4E63-84D6-307E9C26999D}" destId="{1E5EECC5-A116-4A0F-B598-2BB04F58EBC6}" srcOrd="1" destOrd="0" presId="urn:microsoft.com/office/officeart/2005/8/layout/hierarchy3"/>
    <dgm:cxn modelId="{619D16EF-0FC8-4F2C-A909-8BF39E03BCCF}" type="presParOf" srcId="{22684D92-BB61-4E63-84D6-307E9C26999D}" destId="{25707C61-EF66-43E8-BD82-2C2AF437838C}" srcOrd="2" destOrd="0" presId="urn:microsoft.com/office/officeart/2005/8/layout/hierarchy3"/>
    <dgm:cxn modelId="{7DD5C93D-AE43-42E1-B311-A2D5E473C9AE}" type="presParOf" srcId="{22684D92-BB61-4E63-84D6-307E9C26999D}" destId="{0656DF9A-AF65-4CF8-B14E-6796433A8F9B}" srcOrd="3" destOrd="0" presId="urn:microsoft.com/office/officeart/2005/8/layout/hierarchy3"/>
    <dgm:cxn modelId="{5C71B423-C96E-43BC-8D2C-AB77753A25C3}" type="presParOf" srcId="{22684D92-BB61-4E63-84D6-307E9C26999D}" destId="{31AEFB35-A747-4F92-9BDB-8CB151AA0325}" srcOrd="4" destOrd="0" presId="urn:microsoft.com/office/officeart/2005/8/layout/hierarchy3"/>
    <dgm:cxn modelId="{198EC5AE-F8E2-462C-9816-7C3239207DC8}" type="presParOf" srcId="{22684D92-BB61-4E63-84D6-307E9C26999D}" destId="{FA7C2F54-7193-4BAA-B690-6044958FB633}" srcOrd="5" destOrd="0" presId="urn:microsoft.com/office/officeart/2005/8/layout/hierarchy3"/>
    <dgm:cxn modelId="{969347AA-C98C-410D-95D7-8419F29F0CF5}" type="presParOf" srcId="{51B2FD81-7892-44C7-BA15-59767244D5C6}" destId="{DC1413FD-70B4-4AC6-ABEA-3267436026B8}" srcOrd="2" destOrd="0" presId="urn:microsoft.com/office/officeart/2005/8/layout/hierarchy3"/>
    <dgm:cxn modelId="{9C3B89F8-D956-4C28-A395-2C08836DFEA8}" type="presParOf" srcId="{DC1413FD-70B4-4AC6-ABEA-3267436026B8}" destId="{9C5F48CC-153D-4161-B464-89BF652A04CD}" srcOrd="0" destOrd="0" presId="urn:microsoft.com/office/officeart/2005/8/layout/hierarchy3"/>
    <dgm:cxn modelId="{49B1C1CB-2353-424B-87BF-2DFF245DB344}" type="presParOf" srcId="{9C5F48CC-153D-4161-B464-89BF652A04CD}" destId="{D37B450A-328B-4F0A-A6E5-FAB36FFBC154}" srcOrd="0" destOrd="0" presId="urn:microsoft.com/office/officeart/2005/8/layout/hierarchy3"/>
    <dgm:cxn modelId="{33D74B35-0ED3-4FA3-8435-FEB5DF74643F}" type="presParOf" srcId="{9C5F48CC-153D-4161-B464-89BF652A04CD}" destId="{910A8D14-6198-48D0-8F76-05198432409B}" srcOrd="1" destOrd="0" presId="urn:microsoft.com/office/officeart/2005/8/layout/hierarchy3"/>
    <dgm:cxn modelId="{2D54222A-D7A1-4130-A525-A5830F770B7E}" type="presParOf" srcId="{DC1413FD-70B4-4AC6-ABEA-3267436026B8}" destId="{33E9D750-7209-4DE2-AA86-FD8FB1DEDECC}" srcOrd="1" destOrd="0" presId="urn:microsoft.com/office/officeart/2005/8/layout/hierarchy3"/>
    <dgm:cxn modelId="{7D260EB9-895F-4733-922B-D29B0BDFC43C}" type="presParOf" srcId="{33E9D750-7209-4DE2-AA86-FD8FB1DEDECC}" destId="{CA3979B7-5052-48F4-ABDA-1409AD3BC999}" srcOrd="0" destOrd="0" presId="urn:microsoft.com/office/officeart/2005/8/layout/hierarchy3"/>
    <dgm:cxn modelId="{0E377AF9-745F-427C-8B83-6A5B7F0C4932}" type="presParOf" srcId="{33E9D750-7209-4DE2-AA86-FD8FB1DEDECC}" destId="{34E6F7E4-F4BA-4D06-822D-870136F17B31}" srcOrd="1" destOrd="0" presId="urn:microsoft.com/office/officeart/2005/8/layout/hierarchy3"/>
    <dgm:cxn modelId="{1F641EDF-AC9E-4004-A9BA-534C4063CC41}" type="presParOf" srcId="{33E9D750-7209-4DE2-AA86-FD8FB1DEDECC}" destId="{B7AFD738-CF41-4B6B-A1D5-5F21F918AE95}" srcOrd="2" destOrd="0" presId="urn:microsoft.com/office/officeart/2005/8/layout/hierarchy3"/>
    <dgm:cxn modelId="{04C20AC0-AC00-442D-83E6-A4B7A765E3CB}" type="presParOf" srcId="{33E9D750-7209-4DE2-AA86-FD8FB1DEDECC}" destId="{BD551821-283A-40A0-8D1D-D4D22419345A}" srcOrd="3" destOrd="0" presId="urn:microsoft.com/office/officeart/2005/8/layout/hierarchy3"/>
    <dgm:cxn modelId="{1D5781CE-C970-450F-9E8B-AE49F4FB7634}" type="presParOf" srcId="{33E9D750-7209-4DE2-AA86-FD8FB1DEDECC}" destId="{42E07E9B-6347-40B6-9AF3-F2B89F7BCA37}" srcOrd="4" destOrd="0" presId="urn:microsoft.com/office/officeart/2005/8/layout/hierarchy3"/>
    <dgm:cxn modelId="{23445EDE-54C2-4DDD-9110-31DD19FAB6F3}" type="presParOf" srcId="{33E9D750-7209-4DE2-AA86-FD8FB1DEDECC}" destId="{06EE2E44-1022-4E72-91EB-69B328F1B75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A3AEB4-4EC8-4738-AD4C-C9D4B1EA973B}" type="doc">
      <dgm:prSet loTypeId="urn:microsoft.com/office/officeart/2005/8/layout/lProcess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4E28D6-4880-49E8-B524-93183D8E15E8}">
      <dgm:prSet phldrT="[Текст]" custT="1"/>
      <dgm:spPr/>
      <dgm:t>
        <a:bodyPr/>
        <a:lstStyle/>
        <a:p>
          <a:r>
            <a:rPr lang="ru-RU" sz="18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Федеральное казначейство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247F8-AB3E-447A-B138-DF25A2BD6BE6}" type="parTrans" cxnId="{EE9BCA0A-1343-43AC-BAEA-73983B2D17D0}">
      <dgm:prSet/>
      <dgm:spPr/>
      <dgm:t>
        <a:bodyPr/>
        <a:lstStyle/>
        <a:p>
          <a:endParaRPr lang="ru-RU"/>
        </a:p>
      </dgm:t>
    </dgm:pt>
    <dgm:pt modelId="{D17E5DDD-8DDD-4FB2-9EDB-91A60C2ED95E}" type="sibTrans" cxnId="{EE9BCA0A-1343-43AC-BAEA-73983B2D17D0}">
      <dgm:prSet/>
      <dgm:spPr/>
      <dgm:t>
        <a:bodyPr/>
        <a:lstStyle/>
        <a:p>
          <a:endParaRPr lang="ru-RU"/>
        </a:p>
      </dgm:t>
    </dgm:pt>
    <dgm:pt modelId="{D5959621-12C3-4383-BD88-3163F57622A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 в Минфин России информацию для расчета показателей качества финансового менеджмента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3C24C-3712-42FC-9EEA-2183E62C048E}" type="parTrans" cxnId="{CE7611EB-180D-4A18-B64A-E531B9453DDA}">
      <dgm:prSet/>
      <dgm:spPr/>
      <dgm:t>
        <a:bodyPr/>
        <a:lstStyle/>
        <a:p>
          <a:endParaRPr lang="ru-RU"/>
        </a:p>
      </dgm:t>
    </dgm:pt>
    <dgm:pt modelId="{363CB0E9-30A1-44C6-8907-42CB1A808973}" type="sibTrans" cxnId="{CE7611EB-180D-4A18-B64A-E531B9453DDA}">
      <dgm:prSet/>
      <dgm:spPr/>
      <dgm:t>
        <a:bodyPr/>
        <a:lstStyle/>
        <a:p>
          <a:endParaRPr lang="ru-RU"/>
        </a:p>
      </dgm:t>
    </dgm:pt>
    <dgm:pt modelId="{DE789D27-9DED-41F1-9114-FFD1BFA5CA49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Счетная палата Российской Федерации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755C0-5F5E-4C08-B201-DC590D3A3367}" type="parTrans" cxnId="{90FE502F-7B77-4063-9946-A9412A036596}">
      <dgm:prSet/>
      <dgm:spPr/>
      <dgm:t>
        <a:bodyPr/>
        <a:lstStyle/>
        <a:p>
          <a:endParaRPr lang="ru-RU"/>
        </a:p>
      </dgm:t>
    </dgm:pt>
    <dgm:pt modelId="{56AD4237-050E-441B-BF78-790BF63E3CD1}" type="sibTrans" cxnId="{90FE502F-7B77-4063-9946-A9412A036596}">
      <dgm:prSet/>
      <dgm:spPr/>
      <dgm:t>
        <a:bodyPr/>
        <a:lstStyle/>
        <a:p>
          <a:endParaRPr lang="ru-RU"/>
        </a:p>
      </dgm:t>
    </dgm:pt>
    <dgm:pt modelId="{2B7767CF-6E53-4572-8385-B2E4A4019B6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 внешнюю проверку годовой отчетности об исполнении федерального бюджета</a:t>
          </a:r>
        </a:p>
      </dgm:t>
    </dgm:pt>
    <dgm:pt modelId="{81A8A873-B95F-42A2-8D13-34B4E9EA625A}" type="parTrans" cxnId="{47BB7B32-FBA2-410C-A267-B67AE3382CC4}">
      <dgm:prSet/>
      <dgm:spPr/>
      <dgm:t>
        <a:bodyPr/>
        <a:lstStyle/>
        <a:p>
          <a:endParaRPr lang="ru-RU"/>
        </a:p>
      </dgm:t>
    </dgm:pt>
    <dgm:pt modelId="{5D8B7C3C-77F6-46D8-9B35-8C9BFA7D4B6F}" type="sibTrans" cxnId="{47BB7B32-FBA2-410C-A267-B67AE3382CC4}">
      <dgm:prSet/>
      <dgm:spPr/>
      <dgm:t>
        <a:bodyPr/>
        <a:lstStyle/>
        <a:p>
          <a:endParaRPr lang="ru-RU"/>
        </a:p>
      </dgm:t>
    </dgm:pt>
    <dgm:pt modelId="{4DD16F41-9C62-4027-9A76-B78D53A7DBA3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Министерство финансов Российской Федерации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98D0E-31FB-4A12-B9AC-8BCD7CD16938}" type="parTrans" cxnId="{7DF62126-3A70-4D73-9834-E73D1DDEB2DF}">
      <dgm:prSet/>
      <dgm:spPr/>
      <dgm:t>
        <a:bodyPr/>
        <a:lstStyle/>
        <a:p>
          <a:endParaRPr lang="ru-RU"/>
        </a:p>
      </dgm:t>
    </dgm:pt>
    <dgm:pt modelId="{228C3E51-250D-4ED4-B802-B0997084968F}" type="sibTrans" cxnId="{7DF62126-3A70-4D73-9834-E73D1DDEB2DF}">
      <dgm:prSet/>
      <dgm:spPr/>
      <dgm:t>
        <a:bodyPr/>
        <a:lstStyle/>
        <a:p>
          <a:endParaRPr lang="ru-RU"/>
        </a:p>
      </dgm:t>
    </dgm:pt>
    <dgm:pt modelId="{8A4BA0F5-C62E-43DA-B7F7-69B01779C3C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 итоговую оценку качества финансового менеджмента в разрезе ГАСФБ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275CC-E27D-4F7F-9B68-C4AC1AE35574}" type="parTrans" cxnId="{8255A268-EB49-47F3-BBFE-C0638A8CE301}">
      <dgm:prSet/>
      <dgm:spPr/>
      <dgm:t>
        <a:bodyPr/>
        <a:lstStyle/>
        <a:p>
          <a:endParaRPr lang="ru-RU"/>
        </a:p>
      </dgm:t>
    </dgm:pt>
    <dgm:pt modelId="{75DEBD0D-624F-4A61-B631-4653A2F3F7F4}" type="sibTrans" cxnId="{8255A268-EB49-47F3-BBFE-C0638A8CE301}">
      <dgm:prSet/>
      <dgm:spPr/>
      <dgm:t>
        <a:bodyPr/>
        <a:lstStyle/>
        <a:p>
          <a:endParaRPr lang="ru-RU"/>
        </a:p>
      </dgm:t>
    </dgm:pt>
    <dgm:pt modelId="{B353AFE6-417B-4FD7-8F65-77550DE51092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Правительство Российской Федерации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7A9C0-BA9A-4B6A-B9DE-5AADC91F858D}" type="parTrans" cxnId="{271EC153-BCFC-40FA-8258-715C0E69808E}">
      <dgm:prSet/>
      <dgm:spPr/>
      <dgm:t>
        <a:bodyPr/>
        <a:lstStyle/>
        <a:p>
          <a:endParaRPr lang="ru-RU"/>
        </a:p>
      </dgm:t>
    </dgm:pt>
    <dgm:pt modelId="{85707202-B8FF-4E98-9F12-7576C895A4AE}" type="sibTrans" cxnId="{271EC153-BCFC-40FA-8258-715C0E69808E}">
      <dgm:prSet/>
      <dgm:spPr/>
      <dgm:t>
        <a:bodyPr/>
        <a:lstStyle/>
        <a:p>
          <a:endParaRPr lang="ru-RU"/>
        </a:p>
      </dgm:t>
    </dgm:pt>
    <dgm:pt modelId="{FFBA2C5B-DBD7-4AF9-A9F8-F4552AD317DF}">
      <dgm:prSet phldrT="[Текст]" custT="1"/>
      <dgm:spPr/>
      <dgm:t>
        <a:bodyPr/>
        <a:lstStyle/>
        <a:p>
          <a:r>
            <a:rPr lang="ru-RU" sz="16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Главные администраторы средств федерального бюджета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D51BA-4BBB-467C-832F-F4C2007B1119}" type="parTrans" cxnId="{D7967CB7-A120-4BCB-84D6-689213F80B8A}">
      <dgm:prSet/>
      <dgm:spPr/>
      <dgm:t>
        <a:bodyPr/>
        <a:lstStyle/>
        <a:p>
          <a:endParaRPr lang="ru-RU"/>
        </a:p>
      </dgm:t>
    </dgm:pt>
    <dgm:pt modelId="{3E4CAA78-CB2A-4B37-B099-389CE573E7CC}" type="sibTrans" cxnId="{D7967CB7-A120-4BCB-84D6-689213F80B8A}">
      <dgm:prSet/>
      <dgm:spPr/>
      <dgm:t>
        <a:bodyPr/>
        <a:lstStyle/>
        <a:p>
          <a:endParaRPr lang="ru-RU"/>
        </a:p>
      </dgm:t>
    </dgm:pt>
    <dgm:pt modelId="{B692FA71-19E2-4EFC-A497-D438865B98E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расчетов и доклад направляет в Правительство Российской Федерации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E2453-984C-476A-B1F2-FEC0DC157E35}" type="parTrans" cxnId="{8CF04E79-6731-4451-B162-CE8D0CEAEDEC}">
      <dgm:prSet/>
      <dgm:spPr/>
      <dgm:t>
        <a:bodyPr/>
        <a:lstStyle/>
        <a:p>
          <a:endParaRPr lang="ru-RU"/>
        </a:p>
      </dgm:t>
    </dgm:pt>
    <dgm:pt modelId="{4F8727C6-4F90-48E9-8301-F867C2E9C0E9}" type="sibTrans" cxnId="{8CF04E79-6731-4451-B162-CE8D0CEAEDEC}">
      <dgm:prSet/>
      <dgm:spPr/>
      <dgm:t>
        <a:bodyPr/>
        <a:lstStyle/>
        <a:p>
          <a:endParaRPr lang="ru-RU"/>
        </a:p>
      </dgm:t>
    </dgm:pt>
    <dgm:pt modelId="{F01B194F-E176-43DA-BAD7-C43D765A8C6F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учитываются при проведении уточенного (основного) годового МКФМ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F2E9C-FB5B-43E9-8323-7EF135069649}" type="parTrans" cxnId="{5F7F00C8-33F1-4AA8-85E8-AC79B62DE05C}">
      <dgm:prSet/>
      <dgm:spPr/>
      <dgm:t>
        <a:bodyPr/>
        <a:lstStyle/>
        <a:p>
          <a:endParaRPr lang="ru-RU"/>
        </a:p>
      </dgm:t>
    </dgm:pt>
    <dgm:pt modelId="{521879C0-F75E-4D08-8358-E0639EA75BCF}" type="sibTrans" cxnId="{5F7F00C8-33F1-4AA8-85E8-AC79B62DE05C}">
      <dgm:prSet/>
      <dgm:spPr/>
      <dgm:t>
        <a:bodyPr/>
        <a:lstStyle/>
        <a:p>
          <a:endParaRPr lang="ru-RU"/>
        </a:p>
      </dgm:t>
    </dgm:pt>
    <dgm:pt modelId="{42E38013-E83B-4920-BB1A-4F21723360B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Предоставляет в Минфин России информацию для расчета показателей качества финансового менеджмента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C9565-0228-4E5A-BAC5-45D239E4F0D7}" type="sibTrans" cxnId="{BBCBB6DB-68E2-45AC-ADF3-C3B191AC4D3A}">
      <dgm:prSet/>
      <dgm:spPr/>
      <dgm:t>
        <a:bodyPr/>
        <a:lstStyle/>
        <a:p>
          <a:endParaRPr lang="ru-RU"/>
        </a:p>
      </dgm:t>
    </dgm:pt>
    <dgm:pt modelId="{14F05177-BD24-409A-A13D-1B9F0E49D3B2}" type="parTrans" cxnId="{BBCBB6DB-68E2-45AC-ADF3-C3B191AC4D3A}">
      <dgm:prSet/>
      <dgm:spPr/>
      <dgm:t>
        <a:bodyPr/>
        <a:lstStyle/>
        <a:p>
          <a:endParaRPr lang="ru-RU"/>
        </a:p>
      </dgm:t>
    </dgm:pt>
    <dgm:pt modelId="{66648EDD-087F-4547-B917-BFF2166701C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</a:t>
          </a:r>
          <a:b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 необходимости) решения по результатам МКФМ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2F880-2734-40C3-9895-B15D775809D5}" type="parTrans" cxnId="{04C21EDD-9F6C-4094-BEA7-7F8DDEDD8F79}">
      <dgm:prSet/>
      <dgm:spPr/>
      <dgm:t>
        <a:bodyPr/>
        <a:lstStyle/>
        <a:p>
          <a:endParaRPr lang="ru-RU"/>
        </a:p>
      </dgm:t>
    </dgm:pt>
    <dgm:pt modelId="{C9B6E3E6-1500-4873-AC48-29AD8809127C}" type="sibTrans" cxnId="{04C21EDD-9F6C-4094-BEA7-7F8DDEDD8F79}">
      <dgm:prSet/>
      <dgm:spPr/>
      <dgm:t>
        <a:bodyPr/>
        <a:lstStyle/>
        <a:p>
          <a:endParaRPr lang="ru-RU"/>
        </a:p>
      </dgm:t>
    </dgm:pt>
    <dgm:pt modelId="{810BE878-E821-4D6B-957D-3108E2D897A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 анализ результатов МКФМ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861DA-CBD8-425E-B43D-D78B476CF29D}" type="parTrans" cxnId="{4199DCA1-B024-4906-9366-58A846815357}">
      <dgm:prSet/>
      <dgm:spPr/>
      <dgm:t>
        <a:bodyPr/>
        <a:lstStyle/>
        <a:p>
          <a:endParaRPr lang="ru-RU"/>
        </a:p>
      </dgm:t>
    </dgm:pt>
    <dgm:pt modelId="{422E6A9E-7CA8-4AEC-ABF6-421216019990}" type="sibTrans" cxnId="{4199DCA1-B024-4906-9366-58A846815357}">
      <dgm:prSet/>
      <dgm:spPr/>
      <dgm:t>
        <a:bodyPr/>
        <a:lstStyle/>
        <a:p>
          <a:endParaRPr lang="ru-RU"/>
        </a:p>
      </dgm:t>
    </dgm:pt>
    <dgm:pt modelId="{8A053BC7-B8E1-4B22-AB2D-7C7FC838C02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 сведения о ходе реализации мер, направленных на повышение качества финансового менеджмента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14C29-FAD9-4393-ADD4-309066177BCE}" type="parTrans" cxnId="{09B44AB3-E8C8-4E64-B4D5-DA1E9E6C9193}">
      <dgm:prSet/>
      <dgm:spPr/>
      <dgm:t>
        <a:bodyPr/>
        <a:lstStyle/>
        <a:p>
          <a:endParaRPr lang="ru-RU"/>
        </a:p>
      </dgm:t>
    </dgm:pt>
    <dgm:pt modelId="{868BA43A-58CE-4529-9C9E-B9B45FE5733B}" type="sibTrans" cxnId="{09B44AB3-E8C8-4E64-B4D5-DA1E9E6C9193}">
      <dgm:prSet/>
      <dgm:spPr/>
      <dgm:t>
        <a:bodyPr/>
        <a:lstStyle/>
        <a:p>
          <a:endParaRPr lang="ru-RU"/>
        </a:p>
      </dgm:t>
    </dgm:pt>
    <dgm:pt modelId="{8A0E12CD-CF3E-4D58-81ED-A778402D356F}" type="pres">
      <dgm:prSet presAssocID="{3FA3AEB4-4EC8-4738-AD4C-C9D4B1EA973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267DB-BEF1-4258-864D-A97C57021D8B}" type="pres">
      <dgm:prSet presAssocID="{1C4E28D6-4880-49E8-B524-93183D8E15E8}" presName="compNode" presStyleCnt="0"/>
      <dgm:spPr/>
      <dgm:t>
        <a:bodyPr/>
        <a:lstStyle/>
        <a:p>
          <a:endParaRPr lang="ru-RU"/>
        </a:p>
      </dgm:t>
    </dgm:pt>
    <dgm:pt modelId="{60DCF87C-D852-4268-9042-31D29EFE7084}" type="pres">
      <dgm:prSet presAssocID="{1C4E28D6-4880-49E8-B524-93183D8E15E8}" presName="aNode" presStyleLbl="bgShp" presStyleIdx="0" presStyleCnt="5" custScaleX="90146"/>
      <dgm:spPr/>
      <dgm:t>
        <a:bodyPr/>
        <a:lstStyle/>
        <a:p>
          <a:endParaRPr lang="ru-RU"/>
        </a:p>
      </dgm:t>
    </dgm:pt>
    <dgm:pt modelId="{8631480D-B8FD-4918-BA0F-1F4F1BACDD77}" type="pres">
      <dgm:prSet presAssocID="{1C4E28D6-4880-49E8-B524-93183D8E15E8}" presName="textNode" presStyleLbl="bgShp" presStyleIdx="0" presStyleCnt="5"/>
      <dgm:spPr/>
      <dgm:t>
        <a:bodyPr/>
        <a:lstStyle/>
        <a:p>
          <a:endParaRPr lang="ru-RU"/>
        </a:p>
      </dgm:t>
    </dgm:pt>
    <dgm:pt modelId="{A278670E-FDD2-4494-9247-F06757F36473}" type="pres">
      <dgm:prSet presAssocID="{1C4E28D6-4880-49E8-B524-93183D8E15E8}" presName="compChildNode" presStyleCnt="0"/>
      <dgm:spPr/>
      <dgm:t>
        <a:bodyPr/>
        <a:lstStyle/>
        <a:p>
          <a:endParaRPr lang="ru-RU"/>
        </a:p>
      </dgm:t>
    </dgm:pt>
    <dgm:pt modelId="{9D8BF70C-6095-4E71-ACBC-67451AE40B4E}" type="pres">
      <dgm:prSet presAssocID="{1C4E28D6-4880-49E8-B524-93183D8E15E8}" presName="theInnerList" presStyleCnt="0"/>
      <dgm:spPr/>
      <dgm:t>
        <a:bodyPr/>
        <a:lstStyle/>
        <a:p>
          <a:endParaRPr lang="ru-RU"/>
        </a:p>
      </dgm:t>
    </dgm:pt>
    <dgm:pt modelId="{9A7E4E04-C7E2-474E-A31E-06BF0831B4A3}" type="pres">
      <dgm:prSet presAssocID="{42E38013-E83B-4920-BB1A-4F21723360BE}" presName="childNode" presStyleLbl="node1" presStyleIdx="0" presStyleCnt="9" custScaleX="9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19E63-CDEC-4874-BA2C-3F1487F7F427}" type="pres">
      <dgm:prSet presAssocID="{1C4E28D6-4880-49E8-B524-93183D8E15E8}" presName="aSpace" presStyleCnt="0"/>
      <dgm:spPr/>
      <dgm:t>
        <a:bodyPr/>
        <a:lstStyle/>
        <a:p>
          <a:endParaRPr lang="ru-RU"/>
        </a:p>
      </dgm:t>
    </dgm:pt>
    <dgm:pt modelId="{607EBB06-E448-4D5C-9E69-5A1391AD228E}" type="pres">
      <dgm:prSet presAssocID="{FFBA2C5B-DBD7-4AF9-A9F8-F4552AD317DF}" presName="compNode" presStyleCnt="0"/>
      <dgm:spPr/>
      <dgm:t>
        <a:bodyPr/>
        <a:lstStyle/>
        <a:p>
          <a:endParaRPr lang="ru-RU"/>
        </a:p>
      </dgm:t>
    </dgm:pt>
    <dgm:pt modelId="{38AE865D-B153-408E-B89D-2E2C2D1CB636}" type="pres">
      <dgm:prSet presAssocID="{FFBA2C5B-DBD7-4AF9-A9F8-F4552AD317DF}" presName="aNode" presStyleLbl="bgShp" presStyleIdx="1" presStyleCnt="5" custScaleX="103398"/>
      <dgm:spPr/>
      <dgm:t>
        <a:bodyPr/>
        <a:lstStyle/>
        <a:p>
          <a:endParaRPr lang="ru-RU"/>
        </a:p>
      </dgm:t>
    </dgm:pt>
    <dgm:pt modelId="{AA7D00BD-1CCB-4075-8AB8-DC35775F7690}" type="pres">
      <dgm:prSet presAssocID="{FFBA2C5B-DBD7-4AF9-A9F8-F4552AD317DF}" presName="textNode" presStyleLbl="bgShp" presStyleIdx="1" presStyleCnt="5"/>
      <dgm:spPr/>
      <dgm:t>
        <a:bodyPr/>
        <a:lstStyle/>
        <a:p>
          <a:endParaRPr lang="ru-RU"/>
        </a:p>
      </dgm:t>
    </dgm:pt>
    <dgm:pt modelId="{D6F7E89D-D6D3-4773-A9A2-6D885FFC1579}" type="pres">
      <dgm:prSet presAssocID="{FFBA2C5B-DBD7-4AF9-A9F8-F4552AD317DF}" presName="compChildNode" presStyleCnt="0"/>
      <dgm:spPr/>
      <dgm:t>
        <a:bodyPr/>
        <a:lstStyle/>
        <a:p>
          <a:endParaRPr lang="ru-RU"/>
        </a:p>
      </dgm:t>
    </dgm:pt>
    <dgm:pt modelId="{36451FC0-6726-4C41-9CA8-B679EF994514}" type="pres">
      <dgm:prSet presAssocID="{FFBA2C5B-DBD7-4AF9-A9F8-F4552AD317DF}" presName="theInnerList" presStyleCnt="0"/>
      <dgm:spPr/>
      <dgm:t>
        <a:bodyPr/>
        <a:lstStyle/>
        <a:p>
          <a:endParaRPr lang="ru-RU"/>
        </a:p>
      </dgm:t>
    </dgm:pt>
    <dgm:pt modelId="{CB9B7398-6E8B-4F1A-A6DF-7403ACA665B0}" type="pres">
      <dgm:prSet presAssocID="{D5959621-12C3-4383-BD88-3163F57622A1}" presName="childNode" presStyleLbl="node1" presStyleIdx="1" presStyleCnt="9" custScaleX="11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EFFBB-A39F-4A0B-A6A5-6081158B2697}" type="pres">
      <dgm:prSet presAssocID="{D5959621-12C3-4383-BD88-3163F57622A1}" presName="aSpace2" presStyleCnt="0"/>
      <dgm:spPr/>
    </dgm:pt>
    <dgm:pt modelId="{345D2DCF-16D8-4E50-9EEE-78A94E52A35A}" type="pres">
      <dgm:prSet presAssocID="{8A053BC7-B8E1-4B22-AB2D-7C7FC838C022}" presName="childNode" presStyleLbl="node1" presStyleIdx="2" presStyleCnt="9" custScaleX="113643" custScaleY="100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BA480-9705-49E5-AB1A-15C44253A91D}" type="pres">
      <dgm:prSet presAssocID="{FFBA2C5B-DBD7-4AF9-A9F8-F4552AD317DF}" presName="aSpace" presStyleCnt="0"/>
      <dgm:spPr/>
      <dgm:t>
        <a:bodyPr/>
        <a:lstStyle/>
        <a:p>
          <a:endParaRPr lang="ru-RU"/>
        </a:p>
      </dgm:t>
    </dgm:pt>
    <dgm:pt modelId="{E1AC3997-D69B-4243-8CA1-426D7A72CF32}" type="pres">
      <dgm:prSet presAssocID="{DE789D27-9DED-41F1-9114-FFD1BFA5CA49}" presName="compNode" presStyleCnt="0"/>
      <dgm:spPr/>
      <dgm:t>
        <a:bodyPr/>
        <a:lstStyle/>
        <a:p>
          <a:endParaRPr lang="ru-RU"/>
        </a:p>
      </dgm:t>
    </dgm:pt>
    <dgm:pt modelId="{C8C8AD15-875F-471B-9406-17E813F1DA51}" type="pres">
      <dgm:prSet presAssocID="{DE789D27-9DED-41F1-9114-FFD1BFA5CA49}" presName="aNode" presStyleLbl="bgShp" presStyleIdx="2" presStyleCnt="5" custScaleX="117459"/>
      <dgm:spPr/>
      <dgm:t>
        <a:bodyPr/>
        <a:lstStyle/>
        <a:p>
          <a:endParaRPr lang="ru-RU"/>
        </a:p>
      </dgm:t>
    </dgm:pt>
    <dgm:pt modelId="{9D701A6E-859E-48A8-8D9D-E489EB040758}" type="pres">
      <dgm:prSet presAssocID="{DE789D27-9DED-41F1-9114-FFD1BFA5CA49}" presName="textNode" presStyleLbl="bgShp" presStyleIdx="2" presStyleCnt="5"/>
      <dgm:spPr/>
      <dgm:t>
        <a:bodyPr/>
        <a:lstStyle/>
        <a:p>
          <a:endParaRPr lang="ru-RU"/>
        </a:p>
      </dgm:t>
    </dgm:pt>
    <dgm:pt modelId="{E1B7A3AA-63D3-40A3-B718-C3EA9BBA5A08}" type="pres">
      <dgm:prSet presAssocID="{DE789D27-9DED-41F1-9114-FFD1BFA5CA49}" presName="compChildNode" presStyleCnt="0"/>
      <dgm:spPr/>
      <dgm:t>
        <a:bodyPr/>
        <a:lstStyle/>
        <a:p>
          <a:endParaRPr lang="ru-RU"/>
        </a:p>
      </dgm:t>
    </dgm:pt>
    <dgm:pt modelId="{4540FDAE-E404-4D87-9BBA-2B8B83C93C30}" type="pres">
      <dgm:prSet presAssocID="{DE789D27-9DED-41F1-9114-FFD1BFA5CA49}" presName="theInnerList" presStyleCnt="0"/>
      <dgm:spPr/>
      <dgm:t>
        <a:bodyPr/>
        <a:lstStyle/>
        <a:p>
          <a:endParaRPr lang="ru-RU"/>
        </a:p>
      </dgm:t>
    </dgm:pt>
    <dgm:pt modelId="{6DB57258-FC70-4B33-B7D9-A8F29DF9DC6B}" type="pres">
      <dgm:prSet presAssocID="{2B7767CF-6E53-4572-8385-B2E4A4019B66}" presName="childNode" presStyleLbl="node1" presStyleIdx="3" presStyleCnt="9" custScaleX="126060" custScaleY="97037" custLinFactNeighborY="7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29B02-B5AC-4E79-A611-31B16F3BDE19}" type="pres">
      <dgm:prSet presAssocID="{2B7767CF-6E53-4572-8385-B2E4A4019B66}" presName="aSpace2" presStyleCnt="0"/>
      <dgm:spPr/>
      <dgm:t>
        <a:bodyPr/>
        <a:lstStyle/>
        <a:p>
          <a:endParaRPr lang="ru-RU"/>
        </a:p>
      </dgm:t>
    </dgm:pt>
    <dgm:pt modelId="{013F4D03-FDF2-4B02-8A4D-DAF25F4B3122}" type="pres">
      <dgm:prSet presAssocID="{F01B194F-E176-43DA-BAD7-C43D765A8C6F}" presName="childNode" presStyleLbl="node1" presStyleIdx="4" presStyleCnt="9" custScaleX="117768" custScaleY="100681" custLinFactNeighborX="385" custLinFactNeighborY="1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1892-A9B7-441B-B9E6-8AFD1C1D1B4E}" type="pres">
      <dgm:prSet presAssocID="{DE789D27-9DED-41F1-9114-FFD1BFA5CA49}" presName="aSpace" presStyleCnt="0"/>
      <dgm:spPr/>
      <dgm:t>
        <a:bodyPr/>
        <a:lstStyle/>
        <a:p>
          <a:endParaRPr lang="ru-RU"/>
        </a:p>
      </dgm:t>
    </dgm:pt>
    <dgm:pt modelId="{AC675611-3334-43CB-8A46-F4C177AA6844}" type="pres">
      <dgm:prSet presAssocID="{4DD16F41-9C62-4027-9A76-B78D53A7DBA3}" presName="compNode" presStyleCnt="0"/>
      <dgm:spPr/>
      <dgm:t>
        <a:bodyPr/>
        <a:lstStyle/>
        <a:p>
          <a:endParaRPr lang="ru-RU"/>
        </a:p>
      </dgm:t>
    </dgm:pt>
    <dgm:pt modelId="{B6ECE400-F06D-4291-91C8-35BD76C02168}" type="pres">
      <dgm:prSet presAssocID="{4DD16F41-9C62-4027-9A76-B78D53A7DBA3}" presName="aNode" presStyleLbl="bgShp" presStyleIdx="3" presStyleCnt="5"/>
      <dgm:spPr/>
      <dgm:t>
        <a:bodyPr/>
        <a:lstStyle/>
        <a:p>
          <a:endParaRPr lang="ru-RU"/>
        </a:p>
      </dgm:t>
    </dgm:pt>
    <dgm:pt modelId="{2CDF6949-22D2-4E82-B867-F1DD082F1576}" type="pres">
      <dgm:prSet presAssocID="{4DD16F41-9C62-4027-9A76-B78D53A7DBA3}" presName="textNode" presStyleLbl="bgShp" presStyleIdx="3" presStyleCnt="5"/>
      <dgm:spPr/>
      <dgm:t>
        <a:bodyPr/>
        <a:lstStyle/>
        <a:p>
          <a:endParaRPr lang="ru-RU"/>
        </a:p>
      </dgm:t>
    </dgm:pt>
    <dgm:pt modelId="{E10AEAE6-938C-4DF3-8F39-4364C74EE3FE}" type="pres">
      <dgm:prSet presAssocID="{4DD16F41-9C62-4027-9A76-B78D53A7DBA3}" presName="compChildNode" presStyleCnt="0"/>
      <dgm:spPr/>
      <dgm:t>
        <a:bodyPr/>
        <a:lstStyle/>
        <a:p>
          <a:endParaRPr lang="ru-RU"/>
        </a:p>
      </dgm:t>
    </dgm:pt>
    <dgm:pt modelId="{D3486AFB-14D8-4851-A2C6-BD91F4BD6073}" type="pres">
      <dgm:prSet presAssocID="{4DD16F41-9C62-4027-9A76-B78D53A7DBA3}" presName="theInnerList" presStyleCnt="0"/>
      <dgm:spPr/>
      <dgm:t>
        <a:bodyPr/>
        <a:lstStyle/>
        <a:p>
          <a:endParaRPr lang="ru-RU"/>
        </a:p>
      </dgm:t>
    </dgm:pt>
    <dgm:pt modelId="{9A9155DC-7273-4F70-8FBA-BFB2D1A1A73C}" type="pres">
      <dgm:prSet presAssocID="{8A4BA0F5-C62E-43DA-B7F7-69B01779C3CB}" presName="childNode" presStyleLbl="node1" presStyleIdx="5" presStyleCnt="9" custScaleX="115888" custScaleY="170046" custLinFactNeighborX="-528" custLinFactNeighborY="-22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9679F-5305-4F0E-AE3B-F895EC887FCE}" type="pres">
      <dgm:prSet presAssocID="{8A4BA0F5-C62E-43DA-B7F7-69B01779C3CB}" presName="aSpace2" presStyleCnt="0"/>
      <dgm:spPr/>
      <dgm:t>
        <a:bodyPr/>
        <a:lstStyle/>
        <a:p>
          <a:endParaRPr lang="ru-RU"/>
        </a:p>
      </dgm:t>
    </dgm:pt>
    <dgm:pt modelId="{8B106FB6-55D1-4119-BA33-1340EB101D36}" type="pres">
      <dgm:prSet presAssocID="{B692FA71-19E2-4EFC-A497-D438865B98EA}" presName="childNode" presStyleLbl="node1" presStyleIdx="6" presStyleCnt="9" custScaleX="114832" custScaleY="16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8F533-4442-4D9D-B4C5-232D2AF11266}" type="pres">
      <dgm:prSet presAssocID="{B692FA71-19E2-4EFC-A497-D438865B98EA}" presName="aSpace2" presStyleCnt="0"/>
      <dgm:spPr/>
    </dgm:pt>
    <dgm:pt modelId="{F8BC72C4-F808-4B50-AEB3-A7C5D6BD298A}" type="pres">
      <dgm:prSet presAssocID="{810BE878-E821-4D6B-957D-3108E2D897A5}" presName="childNode" presStyleLbl="node1" presStyleIdx="7" presStyleCnt="9" custScaleX="114832" custScaleY="96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2424A-0740-4563-81F6-01A726D9F05F}" type="pres">
      <dgm:prSet presAssocID="{4DD16F41-9C62-4027-9A76-B78D53A7DBA3}" presName="aSpace" presStyleCnt="0"/>
      <dgm:spPr/>
      <dgm:t>
        <a:bodyPr/>
        <a:lstStyle/>
        <a:p>
          <a:endParaRPr lang="ru-RU"/>
        </a:p>
      </dgm:t>
    </dgm:pt>
    <dgm:pt modelId="{561B50A9-2A96-4A90-AACC-BE87A25CFA15}" type="pres">
      <dgm:prSet presAssocID="{B353AFE6-417B-4FD7-8F65-77550DE51092}" presName="compNode" presStyleCnt="0"/>
      <dgm:spPr/>
      <dgm:t>
        <a:bodyPr/>
        <a:lstStyle/>
        <a:p>
          <a:endParaRPr lang="ru-RU"/>
        </a:p>
      </dgm:t>
    </dgm:pt>
    <dgm:pt modelId="{083259C1-C5F2-476F-9F2F-155A2B762932}" type="pres">
      <dgm:prSet presAssocID="{B353AFE6-417B-4FD7-8F65-77550DE51092}" presName="aNode" presStyleLbl="bgShp" presStyleIdx="4" presStyleCnt="5" custScaleX="96661"/>
      <dgm:spPr/>
      <dgm:t>
        <a:bodyPr/>
        <a:lstStyle/>
        <a:p>
          <a:endParaRPr lang="ru-RU"/>
        </a:p>
      </dgm:t>
    </dgm:pt>
    <dgm:pt modelId="{27E694E3-605D-45A0-BEBD-5C8F48517BC1}" type="pres">
      <dgm:prSet presAssocID="{B353AFE6-417B-4FD7-8F65-77550DE51092}" presName="textNode" presStyleLbl="bgShp" presStyleIdx="4" presStyleCnt="5"/>
      <dgm:spPr/>
      <dgm:t>
        <a:bodyPr/>
        <a:lstStyle/>
        <a:p>
          <a:endParaRPr lang="ru-RU"/>
        </a:p>
      </dgm:t>
    </dgm:pt>
    <dgm:pt modelId="{50F1DF89-F734-4B05-8485-D232D65CB70A}" type="pres">
      <dgm:prSet presAssocID="{B353AFE6-417B-4FD7-8F65-77550DE51092}" presName="compChildNode" presStyleCnt="0"/>
      <dgm:spPr/>
      <dgm:t>
        <a:bodyPr/>
        <a:lstStyle/>
        <a:p>
          <a:endParaRPr lang="ru-RU"/>
        </a:p>
      </dgm:t>
    </dgm:pt>
    <dgm:pt modelId="{37B96C65-4221-4344-A977-FC85D90E300A}" type="pres">
      <dgm:prSet presAssocID="{B353AFE6-417B-4FD7-8F65-77550DE51092}" presName="theInnerList" presStyleCnt="0"/>
      <dgm:spPr/>
      <dgm:t>
        <a:bodyPr/>
        <a:lstStyle/>
        <a:p>
          <a:endParaRPr lang="ru-RU"/>
        </a:p>
      </dgm:t>
    </dgm:pt>
    <dgm:pt modelId="{25DA1AC0-269F-4E6B-A346-AC477BA61B7D}" type="pres">
      <dgm:prSet presAssocID="{66648EDD-087F-4547-B917-BFF2166701CE}" presName="childNode" presStyleLbl="node1" presStyleIdx="8" presStyleCnt="9" custScaleX="106338" custScaleY="103872" custLinFactNeighborX="0" custLinFactNeighborY="-1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BB6DB-68E2-45AC-ADF3-C3B191AC4D3A}" srcId="{1C4E28D6-4880-49E8-B524-93183D8E15E8}" destId="{42E38013-E83B-4920-BB1A-4F21723360BE}" srcOrd="0" destOrd="0" parTransId="{14F05177-BD24-409A-A13D-1B9F0E49D3B2}" sibTransId="{1ECC9565-0228-4E5A-BAC5-45D239E4F0D7}"/>
    <dgm:cxn modelId="{4C1EA675-CEF4-4757-80EC-6A93BFD58FAA}" type="presOf" srcId="{FFBA2C5B-DBD7-4AF9-A9F8-F4552AD317DF}" destId="{AA7D00BD-1CCB-4075-8AB8-DC35775F7690}" srcOrd="1" destOrd="0" presId="urn:microsoft.com/office/officeart/2005/8/layout/lProcess2"/>
    <dgm:cxn modelId="{271EC153-BCFC-40FA-8258-715C0E69808E}" srcId="{3FA3AEB4-4EC8-4738-AD4C-C9D4B1EA973B}" destId="{B353AFE6-417B-4FD7-8F65-77550DE51092}" srcOrd="4" destOrd="0" parTransId="{0A07A9C0-BA9A-4B6A-B9DE-5AADC91F858D}" sibTransId="{85707202-B8FF-4E98-9F12-7576C895A4AE}"/>
    <dgm:cxn modelId="{79565087-2A4C-4986-81FA-29BC930FD508}" type="presOf" srcId="{FFBA2C5B-DBD7-4AF9-A9F8-F4552AD317DF}" destId="{38AE865D-B153-408E-B89D-2E2C2D1CB636}" srcOrd="0" destOrd="0" presId="urn:microsoft.com/office/officeart/2005/8/layout/lProcess2"/>
    <dgm:cxn modelId="{57E4417A-2C9C-4C02-BF9C-1B6B024D435C}" type="presOf" srcId="{D5959621-12C3-4383-BD88-3163F57622A1}" destId="{CB9B7398-6E8B-4F1A-A6DF-7403ACA665B0}" srcOrd="0" destOrd="0" presId="urn:microsoft.com/office/officeart/2005/8/layout/lProcess2"/>
    <dgm:cxn modelId="{7DF62126-3A70-4D73-9834-E73D1DDEB2DF}" srcId="{3FA3AEB4-4EC8-4738-AD4C-C9D4B1EA973B}" destId="{4DD16F41-9C62-4027-9A76-B78D53A7DBA3}" srcOrd="3" destOrd="0" parTransId="{62E98D0E-31FB-4A12-B9AC-8BCD7CD16938}" sibTransId="{228C3E51-250D-4ED4-B802-B0997084968F}"/>
    <dgm:cxn modelId="{4021C7C2-CBE9-4C11-A1D8-F65DC3C10D2B}" type="presOf" srcId="{B353AFE6-417B-4FD7-8F65-77550DE51092}" destId="{083259C1-C5F2-476F-9F2F-155A2B762932}" srcOrd="0" destOrd="0" presId="urn:microsoft.com/office/officeart/2005/8/layout/lProcess2"/>
    <dgm:cxn modelId="{8255A268-EB49-47F3-BBFE-C0638A8CE301}" srcId="{4DD16F41-9C62-4027-9A76-B78D53A7DBA3}" destId="{8A4BA0F5-C62E-43DA-B7F7-69B01779C3CB}" srcOrd="0" destOrd="0" parTransId="{6E3275CC-E27D-4F7F-9B68-C4AC1AE35574}" sibTransId="{75DEBD0D-624F-4A61-B631-4653A2F3F7F4}"/>
    <dgm:cxn modelId="{C03BA640-3045-4CD3-9A58-0F14BA10144B}" type="presOf" srcId="{8A4BA0F5-C62E-43DA-B7F7-69B01779C3CB}" destId="{9A9155DC-7273-4F70-8FBA-BFB2D1A1A73C}" srcOrd="0" destOrd="0" presId="urn:microsoft.com/office/officeart/2005/8/layout/lProcess2"/>
    <dgm:cxn modelId="{7C9C3E8C-1021-499D-82AF-B260EF063B4B}" type="presOf" srcId="{DE789D27-9DED-41F1-9114-FFD1BFA5CA49}" destId="{9D701A6E-859E-48A8-8D9D-E489EB040758}" srcOrd="1" destOrd="0" presId="urn:microsoft.com/office/officeart/2005/8/layout/lProcess2"/>
    <dgm:cxn modelId="{60F4AE78-AA35-4E44-AAD8-3963B0F7C432}" type="presOf" srcId="{1C4E28D6-4880-49E8-B524-93183D8E15E8}" destId="{60DCF87C-D852-4268-9042-31D29EFE7084}" srcOrd="0" destOrd="0" presId="urn:microsoft.com/office/officeart/2005/8/layout/lProcess2"/>
    <dgm:cxn modelId="{90FE502F-7B77-4063-9946-A9412A036596}" srcId="{3FA3AEB4-4EC8-4738-AD4C-C9D4B1EA973B}" destId="{DE789D27-9DED-41F1-9114-FFD1BFA5CA49}" srcOrd="2" destOrd="0" parTransId="{BE8755C0-5F5E-4C08-B201-DC590D3A3367}" sibTransId="{56AD4237-050E-441B-BF78-790BF63E3CD1}"/>
    <dgm:cxn modelId="{ED9C127C-6F1A-4D08-BB3D-83C7FDA9F6DC}" type="presOf" srcId="{3FA3AEB4-4EC8-4738-AD4C-C9D4B1EA973B}" destId="{8A0E12CD-CF3E-4D58-81ED-A778402D356F}" srcOrd="0" destOrd="0" presId="urn:microsoft.com/office/officeart/2005/8/layout/lProcess2"/>
    <dgm:cxn modelId="{0635D4DD-5FAA-4A23-BEC1-9FB2A64C23BB}" type="presOf" srcId="{42E38013-E83B-4920-BB1A-4F21723360BE}" destId="{9A7E4E04-C7E2-474E-A31E-06BF0831B4A3}" srcOrd="0" destOrd="0" presId="urn:microsoft.com/office/officeart/2005/8/layout/lProcess2"/>
    <dgm:cxn modelId="{64B3DAC6-2FF4-4914-82B9-77CC553E1683}" type="presOf" srcId="{DE789D27-9DED-41F1-9114-FFD1BFA5CA49}" destId="{C8C8AD15-875F-471B-9406-17E813F1DA51}" srcOrd="0" destOrd="0" presId="urn:microsoft.com/office/officeart/2005/8/layout/lProcess2"/>
    <dgm:cxn modelId="{47248B8C-48A3-45B9-9649-A2750010D1F9}" type="presOf" srcId="{2B7767CF-6E53-4572-8385-B2E4A4019B66}" destId="{6DB57258-FC70-4B33-B7D9-A8F29DF9DC6B}" srcOrd="0" destOrd="0" presId="urn:microsoft.com/office/officeart/2005/8/layout/lProcess2"/>
    <dgm:cxn modelId="{EE428FA0-DB83-4607-ABE4-166AC0437957}" type="presOf" srcId="{4DD16F41-9C62-4027-9A76-B78D53A7DBA3}" destId="{2CDF6949-22D2-4E82-B867-F1DD082F1576}" srcOrd="1" destOrd="0" presId="urn:microsoft.com/office/officeart/2005/8/layout/lProcess2"/>
    <dgm:cxn modelId="{EE9BCA0A-1343-43AC-BAEA-73983B2D17D0}" srcId="{3FA3AEB4-4EC8-4738-AD4C-C9D4B1EA973B}" destId="{1C4E28D6-4880-49E8-B524-93183D8E15E8}" srcOrd="0" destOrd="0" parTransId="{B4A247F8-AB3E-447A-B138-DF25A2BD6BE6}" sibTransId="{D17E5DDD-8DDD-4FB2-9EDB-91A60C2ED95E}"/>
    <dgm:cxn modelId="{8D9E9958-4948-4C4E-8181-56FF75FB1ABF}" type="presOf" srcId="{810BE878-E821-4D6B-957D-3108E2D897A5}" destId="{F8BC72C4-F808-4B50-AEB3-A7C5D6BD298A}" srcOrd="0" destOrd="0" presId="urn:microsoft.com/office/officeart/2005/8/layout/lProcess2"/>
    <dgm:cxn modelId="{5F7F00C8-33F1-4AA8-85E8-AC79B62DE05C}" srcId="{DE789D27-9DED-41F1-9114-FFD1BFA5CA49}" destId="{F01B194F-E176-43DA-BAD7-C43D765A8C6F}" srcOrd="1" destOrd="0" parTransId="{370F2E9C-FB5B-43E9-8323-7EF135069649}" sibTransId="{521879C0-F75E-4D08-8358-E0639EA75BCF}"/>
    <dgm:cxn modelId="{D7967CB7-A120-4BCB-84D6-689213F80B8A}" srcId="{3FA3AEB4-4EC8-4738-AD4C-C9D4B1EA973B}" destId="{FFBA2C5B-DBD7-4AF9-A9F8-F4552AD317DF}" srcOrd="1" destOrd="0" parTransId="{B63D51BA-4BBB-467C-832F-F4C2007B1119}" sibTransId="{3E4CAA78-CB2A-4B37-B099-389CE573E7CC}"/>
    <dgm:cxn modelId="{2951A11E-00F1-4417-8231-72B183B8AFB5}" type="presOf" srcId="{F01B194F-E176-43DA-BAD7-C43D765A8C6F}" destId="{013F4D03-FDF2-4B02-8A4D-DAF25F4B3122}" srcOrd="0" destOrd="0" presId="urn:microsoft.com/office/officeart/2005/8/layout/lProcess2"/>
    <dgm:cxn modelId="{04C21EDD-9F6C-4094-BEA7-7F8DDEDD8F79}" srcId="{B353AFE6-417B-4FD7-8F65-77550DE51092}" destId="{66648EDD-087F-4547-B917-BFF2166701CE}" srcOrd="0" destOrd="0" parTransId="{DFC2F880-2734-40C3-9895-B15D775809D5}" sibTransId="{C9B6E3E6-1500-4873-AC48-29AD8809127C}"/>
    <dgm:cxn modelId="{389873BA-A658-43BD-93A1-7F3AF554DE4C}" type="presOf" srcId="{B353AFE6-417B-4FD7-8F65-77550DE51092}" destId="{27E694E3-605D-45A0-BEBD-5C8F48517BC1}" srcOrd="1" destOrd="0" presId="urn:microsoft.com/office/officeart/2005/8/layout/lProcess2"/>
    <dgm:cxn modelId="{E8531FC8-8947-4191-9FBF-9B71100A13EF}" type="presOf" srcId="{8A053BC7-B8E1-4B22-AB2D-7C7FC838C022}" destId="{345D2DCF-16D8-4E50-9EEE-78A94E52A35A}" srcOrd="0" destOrd="0" presId="urn:microsoft.com/office/officeart/2005/8/layout/lProcess2"/>
    <dgm:cxn modelId="{256F2360-D16F-4DF9-98A1-B3DCA4C715FE}" type="presOf" srcId="{66648EDD-087F-4547-B917-BFF2166701CE}" destId="{25DA1AC0-269F-4E6B-A346-AC477BA61B7D}" srcOrd="0" destOrd="0" presId="urn:microsoft.com/office/officeart/2005/8/layout/lProcess2"/>
    <dgm:cxn modelId="{47BB7B32-FBA2-410C-A267-B67AE3382CC4}" srcId="{DE789D27-9DED-41F1-9114-FFD1BFA5CA49}" destId="{2B7767CF-6E53-4572-8385-B2E4A4019B66}" srcOrd="0" destOrd="0" parTransId="{81A8A873-B95F-42A2-8D13-34B4E9EA625A}" sibTransId="{5D8B7C3C-77F6-46D8-9B35-8C9BFA7D4B6F}"/>
    <dgm:cxn modelId="{02167F32-D043-4122-8891-DFBA21799431}" type="presOf" srcId="{1C4E28D6-4880-49E8-B524-93183D8E15E8}" destId="{8631480D-B8FD-4918-BA0F-1F4F1BACDD77}" srcOrd="1" destOrd="0" presId="urn:microsoft.com/office/officeart/2005/8/layout/lProcess2"/>
    <dgm:cxn modelId="{09B44AB3-E8C8-4E64-B4D5-DA1E9E6C9193}" srcId="{FFBA2C5B-DBD7-4AF9-A9F8-F4552AD317DF}" destId="{8A053BC7-B8E1-4B22-AB2D-7C7FC838C022}" srcOrd="1" destOrd="0" parTransId="{31A14C29-FAD9-4393-ADD4-309066177BCE}" sibTransId="{868BA43A-58CE-4529-9C9E-B9B45FE5733B}"/>
    <dgm:cxn modelId="{CE7611EB-180D-4A18-B64A-E531B9453DDA}" srcId="{FFBA2C5B-DBD7-4AF9-A9F8-F4552AD317DF}" destId="{D5959621-12C3-4383-BD88-3163F57622A1}" srcOrd="0" destOrd="0" parTransId="{9323C24C-3712-42FC-9EEA-2183E62C048E}" sibTransId="{363CB0E9-30A1-44C6-8907-42CB1A808973}"/>
    <dgm:cxn modelId="{8E23D276-1986-4A50-9EA2-5192C59C5205}" type="presOf" srcId="{4DD16F41-9C62-4027-9A76-B78D53A7DBA3}" destId="{B6ECE400-F06D-4291-91C8-35BD76C02168}" srcOrd="0" destOrd="0" presId="urn:microsoft.com/office/officeart/2005/8/layout/lProcess2"/>
    <dgm:cxn modelId="{4199DCA1-B024-4906-9366-58A846815357}" srcId="{4DD16F41-9C62-4027-9A76-B78D53A7DBA3}" destId="{810BE878-E821-4D6B-957D-3108E2D897A5}" srcOrd="2" destOrd="0" parTransId="{1AC861DA-CBD8-425E-B43D-D78B476CF29D}" sibTransId="{422E6A9E-7CA8-4AEC-ABF6-421216019990}"/>
    <dgm:cxn modelId="{8CF04E79-6731-4451-B162-CE8D0CEAEDEC}" srcId="{4DD16F41-9C62-4027-9A76-B78D53A7DBA3}" destId="{B692FA71-19E2-4EFC-A497-D438865B98EA}" srcOrd="1" destOrd="0" parTransId="{57AE2453-984C-476A-B1F2-FEC0DC157E35}" sibTransId="{4F8727C6-4F90-48E9-8301-F867C2E9C0E9}"/>
    <dgm:cxn modelId="{51F5E260-A033-4ACB-B433-9EE4268F5DA9}" type="presOf" srcId="{B692FA71-19E2-4EFC-A497-D438865B98EA}" destId="{8B106FB6-55D1-4119-BA33-1340EB101D36}" srcOrd="0" destOrd="0" presId="urn:microsoft.com/office/officeart/2005/8/layout/lProcess2"/>
    <dgm:cxn modelId="{E8AAC713-BF76-410A-92CB-6AE33BCD8E9F}" type="presParOf" srcId="{8A0E12CD-CF3E-4D58-81ED-A778402D356F}" destId="{F4D267DB-BEF1-4258-864D-A97C57021D8B}" srcOrd="0" destOrd="0" presId="urn:microsoft.com/office/officeart/2005/8/layout/lProcess2"/>
    <dgm:cxn modelId="{2855194A-9EC1-4514-B1E0-2A7DB17E99A5}" type="presParOf" srcId="{F4D267DB-BEF1-4258-864D-A97C57021D8B}" destId="{60DCF87C-D852-4268-9042-31D29EFE7084}" srcOrd="0" destOrd="0" presId="urn:microsoft.com/office/officeart/2005/8/layout/lProcess2"/>
    <dgm:cxn modelId="{0D2F8630-90D7-46A3-9D5F-7A2F7C5CB655}" type="presParOf" srcId="{F4D267DB-BEF1-4258-864D-A97C57021D8B}" destId="{8631480D-B8FD-4918-BA0F-1F4F1BACDD77}" srcOrd="1" destOrd="0" presId="urn:microsoft.com/office/officeart/2005/8/layout/lProcess2"/>
    <dgm:cxn modelId="{B3D313F0-F305-424D-B3D8-B5406C70C5EB}" type="presParOf" srcId="{F4D267DB-BEF1-4258-864D-A97C57021D8B}" destId="{A278670E-FDD2-4494-9247-F06757F36473}" srcOrd="2" destOrd="0" presId="urn:microsoft.com/office/officeart/2005/8/layout/lProcess2"/>
    <dgm:cxn modelId="{079C9B1E-AD46-4EB9-8B80-25930547ABFB}" type="presParOf" srcId="{A278670E-FDD2-4494-9247-F06757F36473}" destId="{9D8BF70C-6095-4E71-ACBC-67451AE40B4E}" srcOrd="0" destOrd="0" presId="urn:microsoft.com/office/officeart/2005/8/layout/lProcess2"/>
    <dgm:cxn modelId="{6635AA9C-F0A3-4BD0-93C3-3F548A06795A}" type="presParOf" srcId="{9D8BF70C-6095-4E71-ACBC-67451AE40B4E}" destId="{9A7E4E04-C7E2-474E-A31E-06BF0831B4A3}" srcOrd="0" destOrd="0" presId="urn:microsoft.com/office/officeart/2005/8/layout/lProcess2"/>
    <dgm:cxn modelId="{47F33BF8-2178-4ADF-8CE8-BFD3E64114E8}" type="presParOf" srcId="{8A0E12CD-CF3E-4D58-81ED-A778402D356F}" destId="{C8919E63-CDEC-4874-BA2C-3F1487F7F427}" srcOrd="1" destOrd="0" presId="urn:microsoft.com/office/officeart/2005/8/layout/lProcess2"/>
    <dgm:cxn modelId="{9767C034-A2CB-4635-AB88-55B6D45FAE24}" type="presParOf" srcId="{8A0E12CD-CF3E-4D58-81ED-A778402D356F}" destId="{607EBB06-E448-4D5C-9E69-5A1391AD228E}" srcOrd="2" destOrd="0" presId="urn:microsoft.com/office/officeart/2005/8/layout/lProcess2"/>
    <dgm:cxn modelId="{ADD44411-04CA-4DEF-B7F5-DB7454B28C62}" type="presParOf" srcId="{607EBB06-E448-4D5C-9E69-5A1391AD228E}" destId="{38AE865D-B153-408E-B89D-2E2C2D1CB636}" srcOrd="0" destOrd="0" presId="urn:microsoft.com/office/officeart/2005/8/layout/lProcess2"/>
    <dgm:cxn modelId="{3EB6659E-4C8A-4B94-AA2E-0D5F17C3E145}" type="presParOf" srcId="{607EBB06-E448-4D5C-9E69-5A1391AD228E}" destId="{AA7D00BD-1CCB-4075-8AB8-DC35775F7690}" srcOrd="1" destOrd="0" presId="urn:microsoft.com/office/officeart/2005/8/layout/lProcess2"/>
    <dgm:cxn modelId="{9DA0AAAF-8D8A-4B9A-9DC8-AE242F5C447D}" type="presParOf" srcId="{607EBB06-E448-4D5C-9E69-5A1391AD228E}" destId="{D6F7E89D-D6D3-4773-A9A2-6D885FFC1579}" srcOrd="2" destOrd="0" presId="urn:microsoft.com/office/officeart/2005/8/layout/lProcess2"/>
    <dgm:cxn modelId="{8397A281-03FC-42B9-9E24-33CD4BBA4121}" type="presParOf" srcId="{D6F7E89D-D6D3-4773-A9A2-6D885FFC1579}" destId="{36451FC0-6726-4C41-9CA8-B679EF994514}" srcOrd="0" destOrd="0" presId="urn:microsoft.com/office/officeart/2005/8/layout/lProcess2"/>
    <dgm:cxn modelId="{EC19D406-282A-4F54-B292-0844E550AF07}" type="presParOf" srcId="{36451FC0-6726-4C41-9CA8-B679EF994514}" destId="{CB9B7398-6E8B-4F1A-A6DF-7403ACA665B0}" srcOrd="0" destOrd="0" presId="urn:microsoft.com/office/officeart/2005/8/layout/lProcess2"/>
    <dgm:cxn modelId="{C1CB0E10-3BB8-4621-B2B0-57AA39196015}" type="presParOf" srcId="{36451FC0-6726-4C41-9CA8-B679EF994514}" destId="{861EFFBB-A39F-4A0B-A6A5-6081158B2697}" srcOrd="1" destOrd="0" presId="urn:microsoft.com/office/officeart/2005/8/layout/lProcess2"/>
    <dgm:cxn modelId="{81465F45-DE61-4A3A-B332-2C5E88279F52}" type="presParOf" srcId="{36451FC0-6726-4C41-9CA8-B679EF994514}" destId="{345D2DCF-16D8-4E50-9EEE-78A94E52A35A}" srcOrd="2" destOrd="0" presId="urn:microsoft.com/office/officeart/2005/8/layout/lProcess2"/>
    <dgm:cxn modelId="{3E3E05E4-2A10-4915-ABE2-A9CB998A140E}" type="presParOf" srcId="{8A0E12CD-CF3E-4D58-81ED-A778402D356F}" destId="{44CBA480-9705-49E5-AB1A-15C44253A91D}" srcOrd="3" destOrd="0" presId="urn:microsoft.com/office/officeart/2005/8/layout/lProcess2"/>
    <dgm:cxn modelId="{2C79EE08-2450-4B73-BDF9-7363D819A558}" type="presParOf" srcId="{8A0E12CD-CF3E-4D58-81ED-A778402D356F}" destId="{E1AC3997-D69B-4243-8CA1-426D7A72CF32}" srcOrd="4" destOrd="0" presId="urn:microsoft.com/office/officeart/2005/8/layout/lProcess2"/>
    <dgm:cxn modelId="{A13EF173-2C2B-472E-AA4D-1462FD89D5C3}" type="presParOf" srcId="{E1AC3997-D69B-4243-8CA1-426D7A72CF32}" destId="{C8C8AD15-875F-471B-9406-17E813F1DA51}" srcOrd="0" destOrd="0" presId="urn:microsoft.com/office/officeart/2005/8/layout/lProcess2"/>
    <dgm:cxn modelId="{BAE53AB4-E70F-4D6F-9C51-4674426A8BD9}" type="presParOf" srcId="{E1AC3997-D69B-4243-8CA1-426D7A72CF32}" destId="{9D701A6E-859E-48A8-8D9D-E489EB040758}" srcOrd="1" destOrd="0" presId="urn:microsoft.com/office/officeart/2005/8/layout/lProcess2"/>
    <dgm:cxn modelId="{9FB3C816-0E18-4BCA-A0C2-7174B6B2313F}" type="presParOf" srcId="{E1AC3997-D69B-4243-8CA1-426D7A72CF32}" destId="{E1B7A3AA-63D3-40A3-B718-C3EA9BBA5A08}" srcOrd="2" destOrd="0" presId="urn:microsoft.com/office/officeart/2005/8/layout/lProcess2"/>
    <dgm:cxn modelId="{D40BD726-B8B0-4151-B774-BC1C9DAA440F}" type="presParOf" srcId="{E1B7A3AA-63D3-40A3-B718-C3EA9BBA5A08}" destId="{4540FDAE-E404-4D87-9BBA-2B8B83C93C30}" srcOrd="0" destOrd="0" presId="urn:microsoft.com/office/officeart/2005/8/layout/lProcess2"/>
    <dgm:cxn modelId="{102F4ABD-8350-4553-86E9-39F6DEAD4E93}" type="presParOf" srcId="{4540FDAE-E404-4D87-9BBA-2B8B83C93C30}" destId="{6DB57258-FC70-4B33-B7D9-A8F29DF9DC6B}" srcOrd="0" destOrd="0" presId="urn:microsoft.com/office/officeart/2005/8/layout/lProcess2"/>
    <dgm:cxn modelId="{9EEF1CCD-9600-4ABF-9F97-446E05CB5783}" type="presParOf" srcId="{4540FDAE-E404-4D87-9BBA-2B8B83C93C30}" destId="{DAA29B02-B5AC-4E79-A611-31B16F3BDE19}" srcOrd="1" destOrd="0" presId="urn:microsoft.com/office/officeart/2005/8/layout/lProcess2"/>
    <dgm:cxn modelId="{3FB66B9B-4EDA-4707-A1BC-6F804ECCF8BB}" type="presParOf" srcId="{4540FDAE-E404-4D87-9BBA-2B8B83C93C30}" destId="{013F4D03-FDF2-4B02-8A4D-DAF25F4B3122}" srcOrd="2" destOrd="0" presId="urn:microsoft.com/office/officeart/2005/8/layout/lProcess2"/>
    <dgm:cxn modelId="{0A296D30-C284-4ACE-B5A0-93491D93D241}" type="presParOf" srcId="{8A0E12CD-CF3E-4D58-81ED-A778402D356F}" destId="{F2871892-A9B7-441B-B9E6-8AFD1C1D1B4E}" srcOrd="5" destOrd="0" presId="urn:microsoft.com/office/officeart/2005/8/layout/lProcess2"/>
    <dgm:cxn modelId="{6C384688-3132-4080-9DA7-7DC15E5809F7}" type="presParOf" srcId="{8A0E12CD-CF3E-4D58-81ED-A778402D356F}" destId="{AC675611-3334-43CB-8A46-F4C177AA6844}" srcOrd="6" destOrd="0" presId="urn:microsoft.com/office/officeart/2005/8/layout/lProcess2"/>
    <dgm:cxn modelId="{B9F72F8A-8B57-407B-A048-1E71CAE464B7}" type="presParOf" srcId="{AC675611-3334-43CB-8A46-F4C177AA6844}" destId="{B6ECE400-F06D-4291-91C8-35BD76C02168}" srcOrd="0" destOrd="0" presId="urn:microsoft.com/office/officeart/2005/8/layout/lProcess2"/>
    <dgm:cxn modelId="{F53AC5C1-44DB-4EA1-AA2C-C06A2650BB66}" type="presParOf" srcId="{AC675611-3334-43CB-8A46-F4C177AA6844}" destId="{2CDF6949-22D2-4E82-B867-F1DD082F1576}" srcOrd="1" destOrd="0" presId="urn:microsoft.com/office/officeart/2005/8/layout/lProcess2"/>
    <dgm:cxn modelId="{FA99E6EC-8563-4956-AC60-C99341AB9EFE}" type="presParOf" srcId="{AC675611-3334-43CB-8A46-F4C177AA6844}" destId="{E10AEAE6-938C-4DF3-8F39-4364C74EE3FE}" srcOrd="2" destOrd="0" presId="urn:microsoft.com/office/officeart/2005/8/layout/lProcess2"/>
    <dgm:cxn modelId="{7E40A8E3-EDF4-4900-A4BE-EEC43135A3CE}" type="presParOf" srcId="{E10AEAE6-938C-4DF3-8F39-4364C74EE3FE}" destId="{D3486AFB-14D8-4851-A2C6-BD91F4BD6073}" srcOrd="0" destOrd="0" presId="urn:microsoft.com/office/officeart/2005/8/layout/lProcess2"/>
    <dgm:cxn modelId="{4417C637-876E-4FBF-9F2D-D094B1BC8852}" type="presParOf" srcId="{D3486AFB-14D8-4851-A2C6-BD91F4BD6073}" destId="{9A9155DC-7273-4F70-8FBA-BFB2D1A1A73C}" srcOrd="0" destOrd="0" presId="urn:microsoft.com/office/officeart/2005/8/layout/lProcess2"/>
    <dgm:cxn modelId="{11C46D64-9C0D-4187-99EA-4C26A793E642}" type="presParOf" srcId="{D3486AFB-14D8-4851-A2C6-BD91F4BD6073}" destId="{2F09679F-5305-4F0E-AE3B-F895EC887FCE}" srcOrd="1" destOrd="0" presId="urn:microsoft.com/office/officeart/2005/8/layout/lProcess2"/>
    <dgm:cxn modelId="{55027548-1733-4958-8B7D-338157EE1252}" type="presParOf" srcId="{D3486AFB-14D8-4851-A2C6-BD91F4BD6073}" destId="{8B106FB6-55D1-4119-BA33-1340EB101D36}" srcOrd="2" destOrd="0" presId="urn:microsoft.com/office/officeart/2005/8/layout/lProcess2"/>
    <dgm:cxn modelId="{FBF2B3E0-5263-44AD-8D85-7E7BA6C20E97}" type="presParOf" srcId="{D3486AFB-14D8-4851-A2C6-BD91F4BD6073}" destId="{DEC8F533-4442-4D9D-B4C5-232D2AF11266}" srcOrd="3" destOrd="0" presId="urn:microsoft.com/office/officeart/2005/8/layout/lProcess2"/>
    <dgm:cxn modelId="{3DB458E3-A8E5-4731-9485-70A4B0793F7D}" type="presParOf" srcId="{D3486AFB-14D8-4851-A2C6-BD91F4BD6073}" destId="{F8BC72C4-F808-4B50-AEB3-A7C5D6BD298A}" srcOrd="4" destOrd="0" presId="urn:microsoft.com/office/officeart/2005/8/layout/lProcess2"/>
    <dgm:cxn modelId="{7CD6CB59-7DA5-4DDB-816D-0909F6CB9EA0}" type="presParOf" srcId="{8A0E12CD-CF3E-4D58-81ED-A778402D356F}" destId="{D272424A-0740-4563-81F6-01A726D9F05F}" srcOrd="7" destOrd="0" presId="urn:microsoft.com/office/officeart/2005/8/layout/lProcess2"/>
    <dgm:cxn modelId="{EE2E1878-8997-4D7F-BE1E-F1EE1D9ECC67}" type="presParOf" srcId="{8A0E12CD-CF3E-4D58-81ED-A778402D356F}" destId="{561B50A9-2A96-4A90-AACC-BE87A25CFA15}" srcOrd="8" destOrd="0" presId="urn:microsoft.com/office/officeart/2005/8/layout/lProcess2"/>
    <dgm:cxn modelId="{43749916-02B6-441D-AF78-D192912BED46}" type="presParOf" srcId="{561B50A9-2A96-4A90-AACC-BE87A25CFA15}" destId="{083259C1-C5F2-476F-9F2F-155A2B762932}" srcOrd="0" destOrd="0" presId="urn:microsoft.com/office/officeart/2005/8/layout/lProcess2"/>
    <dgm:cxn modelId="{7A80B5EC-1061-4FE7-9971-8AC52F1AD7F7}" type="presParOf" srcId="{561B50A9-2A96-4A90-AACC-BE87A25CFA15}" destId="{27E694E3-605D-45A0-BEBD-5C8F48517BC1}" srcOrd="1" destOrd="0" presId="urn:microsoft.com/office/officeart/2005/8/layout/lProcess2"/>
    <dgm:cxn modelId="{669AA8F5-7974-47A4-A9D4-9C0EC6AF0418}" type="presParOf" srcId="{561B50A9-2A96-4A90-AACC-BE87A25CFA15}" destId="{50F1DF89-F734-4B05-8485-D232D65CB70A}" srcOrd="2" destOrd="0" presId="urn:microsoft.com/office/officeart/2005/8/layout/lProcess2"/>
    <dgm:cxn modelId="{D0EBC335-7E8A-468B-B90D-551ED04D885C}" type="presParOf" srcId="{50F1DF89-F734-4B05-8485-D232D65CB70A}" destId="{37B96C65-4221-4344-A977-FC85D90E300A}" srcOrd="0" destOrd="0" presId="urn:microsoft.com/office/officeart/2005/8/layout/lProcess2"/>
    <dgm:cxn modelId="{EEBD973C-892C-4C08-8C98-1AB2138818F4}" type="presParOf" srcId="{37B96C65-4221-4344-A977-FC85D90E300A}" destId="{25DA1AC0-269F-4E6B-A346-AC477BA61B7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FAD1D7-CB4C-4E2F-B0AE-383E94AB803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577D01-AA26-4241-BBD0-A703E619110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Минфин России использует данные из источников информации  и рассчитывает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1F8E9-402C-4A15-85C1-D7A48F7D9AA8}" type="parTrans" cxnId="{1BD1769C-F671-40E4-8DDE-FD68E0E2E35C}">
      <dgm:prSet/>
      <dgm:spPr/>
      <dgm:t>
        <a:bodyPr/>
        <a:lstStyle/>
        <a:p>
          <a:endParaRPr lang="ru-RU"/>
        </a:p>
      </dgm:t>
    </dgm:pt>
    <dgm:pt modelId="{C69889B6-1551-494B-9BA1-98B72D093ECA}" type="sibTrans" cxnId="{1BD1769C-F671-40E4-8DDE-FD68E0E2E35C}">
      <dgm:prSet/>
      <dgm:spPr/>
      <dgm:t>
        <a:bodyPr/>
        <a:lstStyle/>
        <a:p>
          <a:endParaRPr lang="ru-RU"/>
        </a:p>
      </dgm:t>
    </dgm:pt>
    <dgm:pt modelId="{FCEBBC05-76C0-4FCC-B37C-A6CF55534CE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итоговую оценку качества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финансового менеджмента по каждому главному администратору средств федерального бюджета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BE45A-D480-4B75-958F-18993F24D6EF}" type="parTrans" cxnId="{D29018E4-AF3D-4300-9215-2C96F98BF86E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B765F-D13D-43F2-B899-BD9DDCEEC64C}" type="sibTrans" cxnId="{D29018E4-AF3D-4300-9215-2C96F98BF86E}">
      <dgm:prSet/>
      <dgm:spPr/>
      <dgm:t>
        <a:bodyPr/>
        <a:lstStyle/>
        <a:p>
          <a:endParaRPr lang="ru-RU"/>
        </a:p>
      </dgm:t>
    </dgm:pt>
    <dgm:pt modelId="{51515D69-7D2C-4152-8818-73B3B75D9E2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управления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расходами бюджета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DDEB2-44B6-4E8F-A40F-4D0FD80C230A}" type="parTrans" cxnId="{67B780F3-0F38-4C3E-A99D-DB91E784905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FAC29-1BF9-463A-A152-3ED092EA84A1}" type="sibTrans" cxnId="{67B780F3-0F38-4C3E-A99D-DB91E7849058}">
      <dgm:prSet/>
      <dgm:spPr/>
      <dgm:t>
        <a:bodyPr/>
        <a:lstStyle/>
        <a:p>
          <a:endParaRPr lang="ru-RU"/>
        </a:p>
      </dgm:t>
    </dgm:pt>
    <dgm:pt modelId="{4F66D56E-2715-43E7-97BA-2A4EEC35790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значения показателей качества финансового менеджмента</a:t>
          </a:r>
        </a:p>
      </dgm:t>
    </dgm:pt>
    <dgm:pt modelId="{A2BD520A-3D39-45D5-9A6C-6303319F81CA}" type="parTrans" cxnId="{D87FEC7B-C93B-4A11-B811-A5D60A6255B2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7EC72-D9CF-4FDB-83E8-2160BA8788D9}" type="sibTrans" cxnId="{D87FEC7B-C93B-4A11-B811-A5D60A6255B2}">
      <dgm:prSet/>
      <dgm:spPr/>
      <dgm:t>
        <a:bodyPr/>
        <a:lstStyle/>
        <a:p>
          <a:endParaRPr lang="ru-RU"/>
        </a:p>
      </dgm:t>
    </dgm:pt>
    <dgm:pt modelId="{F8588541-1F5C-41B3-A89E-8EDB83C0581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управления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доходами бюджета</a:t>
          </a:r>
        </a:p>
      </dgm:t>
    </dgm:pt>
    <dgm:pt modelId="{32E29B0F-BFC3-4003-A27A-B9A084CBC4AB}" type="parTrans" cxnId="{77A88E00-0D67-4939-9C5A-9B271CF9FA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F9114-8D6D-46FD-97D3-D063AC8862DB}" type="sibTrans" cxnId="{77A88E00-0D67-4939-9C5A-9B271CF9FA50}">
      <dgm:prSet/>
      <dgm:spPr/>
      <dgm:t>
        <a:bodyPr/>
        <a:lstStyle/>
        <a:p>
          <a:endParaRPr lang="ru-RU"/>
        </a:p>
      </dgm:t>
    </dgm:pt>
    <dgm:pt modelId="{79113047-350A-421C-A5A7-33D3BD06CCA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ведения учета и составления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бюджетной отчетности </a:t>
          </a:r>
        </a:p>
      </dgm:t>
    </dgm:pt>
    <dgm:pt modelId="{F4ED614D-9A22-49FD-A788-87D297D3203C}" type="parTrans" cxnId="{11E6E4A5-CF6F-4BF9-804D-6A9B990E0F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558CF-98B9-4566-B23C-12D20B169175}" type="sibTrans" cxnId="{11E6E4A5-CF6F-4BF9-804D-6A9B990E0F28}">
      <dgm:prSet/>
      <dgm:spPr/>
      <dgm:t>
        <a:bodyPr/>
        <a:lstStyle/>
        <a:p>
          <a:endParaRPr lang="ru-RU"/>
        </a:p>
      </dgm:t>
    </dgm:pt>
    <dgm:pt modelId="{6472F134-09A5-42BC-8103-E83E6734037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организации и осуществления внутреннего финансового контроля и внутреннего финансового аудита</a:t>
          </a:r>
        </a:p>
      </dgm:t>
    </dgm:pt>
    <dgm:pt modelId="{DEB0A0FC-EFBE-4697-BBC8-BCDC7EB87C8C}" type="parTrans" cxnId="{344BCA1C-73A5-4FB8-8EB9-5FC8D8893A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DEBB33-699E-4C10-8E3F-3AFBE360FF88}" type="sibTrans" cxnId="{344BCA1C-73A5-4FB8-8EB9-5FC8D8893AE3}">
      <dgm:prSet/>
      <dgm:spPr/>
      <dgm:t>
        <a:bodyPr/>
        <a:lstStyle/>
        <a:p>
          <a:endParaRPr lang="ru-RU"/>
        </a:p>
      </dgm:t>
    </dgm:pt>
    <dgm:pt modelId="{943CDD36-9B0A-4B4A-9CF0-ACC6DE0A8886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управления активам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EC585-26DC-4E4D-88E4-8434F432A159}" type="parTrans" cxnId="{9FDA4A0D-48BA-4EB4-968B-B366535EBA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F7B40-86B9-4F35-865E-7B043E4DA214}" type="sibTrans" cxnId="{9FDA4A0D-48BA-4EB4-968B-B366535EBA15}">
      <dgm:prSet/>
      <dgm:spPr/>
      <dgm:t>
        <a:bodyPr/>
        <a:lstStyle/>
        <a:p>
          <a:endParaRPr lang="ru-RU"/>
        </a:p>
      </dgm:t>
    </dgm:pt>
    <dgm:pt modelId="{9200CFBA-6169-4570-A3AC-347B38B6E819}" type="pres">
      <dgm:prSet presAssocID="{66FAD1D7-CB4C-4E2F-B0AE-383E94AB80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7483B-D7C1-4BFD-9CCC-A31D5F52B5E2}" type="pres">
      <dgm:prSet presAssocID="{B0577D01-AA26-4241-BBD0-A703E6191102}" presName="centerShape" presStyleLbl="node0" presStyleIdx="0" presStyleCnt="1" custScaleX="164830" custScaleY="158149"/>
      <dgm:spPr/>
      <dgm:t>
        <a:bodyPr/>
        <a:lstStyle/>
        <a:p>
          <a:endParaRPr lang="ru-RU"/>
        </a:p>
      </dgm:t>
    </dgm:pt>
    <dgm:pt modelId="{B7678888-2A46-49B9-A93E-A08FBF9565B4}" type="pres">
      <dgm:prSet presAssocID="{8C0BE45A-D480-4B75-958F-18993F24D6E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D4706980-BBF3-4E12-BE01-FEB88C381B0F}" type="pres">
      <dgm:prSet presAssocID="{8C0BE45A-D480-4B75-958F-18993F24D6E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8F16F50-CD2F-4ED0-A75A-421660C52565}" type="pres">
      <dgm:prSet presAssocID="{FCEBBC05-76C0-4FCC-B37C-A6CF55534CE3}" presName="node" presStyleLbl="node1" presStyleIdx="0" presStyleCnt="7" custScaleX="122675" custScaleY="120050" custRadScaleRad="141185" custRadScaleInc="218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25DDD-19EA-4D75-8280-0418F3CF708A}" type="pres">
      <dgm:prSet presAssocID="{A2BD520A-3D39-45D5-9A6C-6303319F81CA}" presName="parTrans" presStyleLbl="sibTrans2D1" presStyleIdx="1" presStyleCnt="7" custScaleX="180860" custScaleY="71435"/>
      <dgm:spPr/>
      <dgm:t>
        <a:bodyPr/>
        <a:lstStyle/>
        <a:p>
          <a:endParaRPr lang="ru-RU"/>
        </a:p>
      </dgm:t>
    </dgm:pt>
    <dgm:pt modelId="{0B415B64-95C1-4469-9D6A-4DB3E3FA8A24}" type="pres">
      <dgm:prSet presAssocID="{A2BD520A-3D39-45D5-9A6C-6303319F81C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B258096-BE07-4F46-9446-E46B276C073C}" type="pres">
      <dgm:prSet presAssocID="{4F66D56E-2715-43E7-97BA-2A4EEC35790C}" presName="node" presStyleLbl="node1" presStyleIdx="1" presStyleCnt="7" custScaleX="101476" custScaleY="95826" custRadScaleRad="105049" custRadScaleInc="-20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0ECF2-D89B-4E1C-98C3-2757DA286B45}" type="pres">
      <dgm:prSet presAssocID="{413DDEB2-44B6-4E8F-A40F-4D0FD80C230A}" presName="parTrans" presStyleLbl="sibTrans2D1" presStyleIdx="2" presStyleCnt="7"/>
      <dgm:spPr/>
      <dgm:t>
        <a:bodyPr/>
        <a:lstStyle/>
        <a:p>
          <a:endParaRPr lang="ru-RU"/>
        </a:p>
      </dgm:t>
    </dgm:pt>
    <dgm:pt modelId="{E92B5E7B-76BC-4004-B65F-5743D0D9B6A7}" type="pres">
      <dgm:prSet presAssocID="{413DDEB2-44B6-4E8F-A40F-4D0FD80C230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6C98127F-3D13-4EBD-A4ED-998CB4FFF5B7}" type="pres">
      <dgm:prSet presAssocID="{51515D69-7D2C-4152-8818-73B3B75D9E2B}" presName="node" presStyleLbl="node1" presStyleIdx="2" presStyleCnt="7" custScaleX="116817" custScaleY="117391" custRadScaleRad="146669" custRadScaleInc="-2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C0F15-9F16-4922-92C2-02AEE89AD535}" type="pres">
      <dgm:prSet presAssocID="{32E29B0F-BFC3-4003-A27A-B9A084CBC4AB}" presName="parTrans" presStyleLbl="sibTrans2D1" presStyleIdx="3" presStyleCnt="7" custScaleX="174398"/>
      <dgm:spPr/>
      <dgm:t>
        <a:bodyPr/>
        <a:lstStyle/>
        <a:p>
          <a:endParaRPr lang="ru-RU"/>
        </a:p>
      </dgm:t>
    </dgm:pt>
    <dgm:pt modelId="{1D14585D-E6FA-4D63-8DB4-BC8CB3F07519}" type="pres">
      <dgm:prSet presAssocID="{32E29B0F-BFC3-4003-A27A-B9A084CBC4AB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CF30A70-20AE-41D6-ABE0-726CA23614CD}" type="pres">
      <dgm:prSet presAssocID="{F8588541-1F5C-41B3-A89E-8EDB83C05814}" presName="node" presStyleLbl="node1" presStyleIdx="3" presStyleCnt="7" custScaleX="117796" custScaleY="116723" custRadScaleRad="110170" custRadScaleInc="-6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5D2F3-CA04-482A-8F8F-F83B5BAA79E6}" type="pres">
      <dgm:prSet presAssocID="{F4ED614D-9A22-49FD-A788-87D297D3203C}" presName="parTrans" presStyleLbl="sibTrans2D1" presStyleIdx="4" presStyleCnt="7" custScaleX="180029"/>
      <dgm:spPr/>
      <dgm:t>
        <a:bodyPr/>
        <a:lstStyle/>
        <a:p>
          <a:endParaRPr lang="ru-RU"/>
        </a:p>
      </dgm:t>
    </dgm:pt>
    <dgm:pt modelId="{7A9F7B79-BA49-4357-9A5F-FAACFFC43ADF}" type="pres">
      <dgm:prSet presAssocID="{F4ED614D-9A22-49FD-A788-87D297D3203C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06C99328-3A50-43C6-95D4-1A440577179F}" type="pres">
      <dgm:prSet presAssocID="{79113047-350A-421C-A5A7-33D3BD06CCA2}" presName="node" presStyleLbl="node1" presStyleIdx="4" presStyleCnt="7" custScaleX="115398" custScaleY="115865" custRadScaleRad="110062" custRadScaleInc="6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8630A-3C4F-4F20-A2F7-D4807C72D900}" type="pres">
      <dgm:prSet presAssocID="{DEB0A0FC-EFBE-4697-BBC8-BCDC7EB87C8C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05CCD33-C6EC-4AE5-8978-BE5C5360A4A2}" type="pres">
      <dgm:prSet presAssocID="{DEB0A0FC-EFBE-4697-BBC8-BCDC7EB87C8C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D79A9F73-60D0-409F-A8E5-D23EFB031175}" type="pres">
      <dgm:prSet presAssocID="{6472F134-09A5-42BC-8103-E83E6734037B}" presName="node" presStyleLbl="node1" presStyleIdx="5" presStyleCnt="7" custScaleX="124886" custScaleY="121872" custRadScaleRad="150482" custRadScaleInc="24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C557D-D6FB-40C3-A7B7-5D05BAE05036}" type="pres">
      <dgm:prSet presAssocID="{70FEC585-26DC-4E4D-88E4-8434F432A159}" presName="parTrans" presStyleLbl="sibTrans2D1" presStyleIdx="6" presStyleCnt="7"/>
      <dgm:spPr/>
      <dgm:t>
        <a:bodyPr/>
        <a:lstStyle/>
        <a:p>
          <a:endParaRPr lang="ru-RU"/>
        </a:p>
      </dgm:t>
    </dgm:pt>
    <dgm:pt modelId="{418106AC-2732-46EF-B391-F8CB4F165AE0}" type="pres">
      <dgm:prSet presAssocID="{70FEC585-26DC-4E4D-88E4-8434F432A159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DF36D9B-3F75-4DAA-B906-6A0B9532209A}" type="pres">
      <dgm:prSet presAssocID="{943CDD36-9B0A-4B4A-9CF0-ACC6DE0A8886}" presName="node" presStyleLbl="node1" presStyleIdx="6" presStyleCnt="7" custScaleX="112131" custScaleY="109623" custRadScaleRad="152502" custRadScaleInc="-33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6E4A5-CF6F-4BF9-804D-6A9B990E0F28}" srcId="{B0577D01-AA26-4241-BBD0-A703E6191102}" destId="{79113047-350A-421C-A5A7-33D3BD06CCA2}" srcOrd="4" destOrd="0" parTransId="{F4ED614D-9A22-49FD-A788-87D297D3203C}" sibTransId="{9EA558CF-98B9-4566-B23C-12D20B169175}"/>
    <dgm:cxn modelId="{665AD614-C9EA-4D8E-A560-4C8809C968AB}" type="presOf" srcId="{A2BD520A-3D39-45D5-9A6C-6303319F81CA}" destId="{2CE25DDD-19EA-4D75-8280-0418F3CF708A}" srcOrd="0" destOrd="0" presId="urn:microsoft.com/office/officeart/2005/8/layout/radial5"/>
    <dgm:cxn modelId="{9E234ABE-3F30-43EB-9AA4-E61338E7F2C5}" type="presOf" srcId="{FCEBBC05-76C0-4FCC-B37C-A6CF55534CE3}" destId="{B8F16F50-CD2F-4ED0-A75A-421660C52565}" srcOrd="0" destOrd="0" presId="urn:microsoft.com/office/officeart/2005/8/layout/radial5"/>
    <dgm:cxn modelId="{C9827DBD-AA4B-44BF-8538-C495B27FE59C}" type="presOf" srcId="{F8588541-1F5C-41B3-A89E-8EDB83C05814}" destId="{BCF30A70-20AE-41D6-ABE0-726CA23614CD}" srcOrd="0" destOrd="0" presId="urn:microsoft.com/office/officeart/2005/8/layout/radial5"/>
    <dgm:cxn modelId="{BFCC66BE-E626-4941-B535-1D0349C6B6E6}" type="presOf" srcId="{943CDD36-9B0A-4B4A-9CF0-ACC6DE0A8886}" destId="{6DF36D9B-3F75-4DAA-B906-6A0B9532209A}" srcOrd="0" destOrd="0" presId="urn:microsoft.com/office/officeart/2005/8/layout/radial5"/>
    <dgm:cxn modelId="{9FDA4A0D-48BA-4EB4-968B-B366535EBA15}" srcId="{B0577D01-AA26-4241-BBD0-A703E6191102}" destId="{943CDD36-9B0A-4B4A-9CF0-ACC6DE0A8886}" srcOrd="6" destOrd="0" parTransId="{70FEC585-26DC-4E4D-88E4-8434F432A159}" sibTransId="{9BCF7B40-86B9-4F35-865E-7B043E4DA214}"/>
    <dgm:cxn modelId="{77A88E00-0D67-4939-9C5A-9B271CF9FA50}" srcId="{B0577D01-AA26-4241-BBD0-A703E6191102}" destId="{F8588541-1F5C-41B3-A89E-8EDB83C05814}" srcOrd="3" destOrd="0" parTransId="{32E29B0F-BFC3-4003-A27A-B9A084CBC4AB}" sibTransId="{018F9114-8D6D-46FD-97D3-D063AC8862DB}"/>
    <dgm:cxn modelId="{5702E024-7C18-4A94-B34F-DCBB6D949FCA}" type="presOf" srcId="{6472F134-09A5-42BC-8103-E83E6734037B}" destId="{D79A9F73-60D0-409F-A8E5-D23EFB031175}" srcOrd="0" destOrd="0" presId="urn:microsoft.com/office/officeart/2005/8/layout/radial5"/>
    <dgm:cxn modelId="{D29018E4-AF3D-4300-9215-2C96F98BF86E}" srcId="{B0577D01-AA26-4241-BBD0-A703E6191102}" destId="{FCEBBC05-76C0-4FCC-B37C-A6CF55534CE3}" srcOrd="0" destOrd="0" parTransId="{8C0BE45A-D480-4B75-958F-18993F24D6EF}" sibTransId="{114B765F-D13D-43F2-B899-BD9DDCEEC64C}"/>
    <dgm:cxn modelId="{344BCA1C-73A5-4FB8-8EB9-5FC8D8893AE3}" srcId="{B0577D01-AA26-4241-BBD0-A703E6191102}" destId="{6472F134-09A5-42BC-8103-E83E6734037B}" srcOrd="5" destOrd="0" parTransId="{DEB0A0FC-EFBE-4697-BBC8-BCDC7EB87C8C}" sibTransId="{9EDEBB33-699E-4C10-8E3F-3AFBE360FF88}"/>
    <dgm:cxn modelId="{1579899D-A51E-4028-AC81-AF9873AE8169}" type="presOf" srcId="{413DDEB2-44B6-4E8F-A40F-4D0FD80C230A}" destId="{5FB0ECF2-D89B-4E1C-98C3-2757DA286B45}" srcOrd="0" destOrd="0" presId="urn:microsoft.com/office/officeart/2005/8/layout/radial5"/>
    <dgm:cxn modelId="{D87FEC7B-C93B-4A11-B811-A5D60A6255B2}" srcId="{B0577D01-AA26-4241-BBD0-A703E6191102}" destId="{4F66D56E-2715-43E7-97BA-2A4EEC35790C}" srcOrd="1" destOrd="0" parTransId="{A2BD520A-3D39-45D5-9A6C-6303319F81CA}" sibTransId="{ECC7EC72-D9CF-4FDB-83E8-2160BA8788D9}"/>
    <dgm:cxn modelId="{B1970F67-9B58-49EC-B74A-F21B885F2238}" type="presOf" srcId="{DEB0A0FC-EFBE-4697-BBC8-BCDC7EB87C8C}" destId="{FE38630A-3C4F-4F20-A2F7-D4807C72D900}" srcOrd="0" destOrd="0" presId="urn:microsoft.com/office/officeart/2005/8/layout/radial5"/>
    <dgm:cxn modelId="{D328E2FF-7E02-4BA0-9144-770013A842B7}" type="presOf" srcId="{70FEC585-26DC-4E4D-88E4-8434F432A159}" destId="{418106AC-2732-46EF-B391-F8CB4F165AE0}" srcOrd="1" destOrd="0" presId="urn:microsoft.com/office/officeart/2005/8/layout/radial5"/>
    <dgm:cxn modelId="{9399F1D7-7ED1-4031-9EFF-4B1644CA1B63}" type="presOf" srcId="{F4ED614D-9A22-49FD-A788-87D297D3203C}" destId="{7A9F7B79-BA49-4357-9A5F-FAACFFC43ADF}" srcOrd="1" destOrd="0" presId="urn:microsoft.com/office/officeart/2005/8/layout/radial5"/>
    <dgm:cxn modelId="{119B4796-B080-4076-9948-8E0200F21353}" type="presOf" srcId="{32E29B0F-BFC3-4003-A27A-B9A084CBC4AB}" destId="{434C0F15-9F16-4922-92C2-02AEE89AD535}" srcOrd="0" destOrd="0" presId="urn:microsoft.com/office/officeart/2005/8/layout/radial5"/>
    <dgm:cxn modelId="{1BD1769C-F671-40E4-8DDE-FD68E0E2E35C}" srcId="{66FAD1D7-CB4C-4E2F-B0AE-383E94AB803F}" destId="{B0577D01-AA26-4241-BBD0-A703E6191102}" srcOrd="0" destOrd="0" parTransId="{E791F8E9-402C-4A15-85C1-D7A48F7D9AA8}" sibTransId="{C69889B6-1551-494B-9BA1-98B72D093ECA}"/>
    <dgm:cxn modelId="{FB96B4E2-210D-4142-A750-40FB43201DC6}" type="presOf" srcId="{32E29B0F-BFC3-4003-A27A-B9A084CBC4AB}" destId="{1D14585D-E6FA-4D63-8DB4-BC8CB3F07519}" srcOrd="1" destOrd="0" presId="urn:microsoft.com/office/officeart/2005/8/layout/radial5"/>
    <dgm:cxn modelId="{6D38D819-58A8-47D1-9E72-A368A070F814}" type="presOf" srcId="{8C0BE45A-D480-4B75-958F-18993F24D6EF}" destId="{B7678888-2A46-49B9-A93E-A08FBF9565B4}" srcOrd="0" destOrd="0" presId="urn:microsoft.com/office/officeart/2005/8/layout/radial5"/>
    <dgm:cxn modelId="{9544252A-B403-44FC-8232-686CD3AC7C62}" type="presOf" srcId="{413DDEB2-44B6-4E8F-A40F-4D0FD80C230A}" destId="{E92B5E7B-76BC-4004-B65F-5743D0D9B6A7}" srcOrd="1" destOrd="0" presId="urn:microsoft.com/office/officeart/2005/8/layout/radial5"/>
    <dgm:cxn modelId="{95276DE7-5F47-4DC2-8EBC-2951DE0DAFF3}" type="presOf" srcId="{66FAD1D7-CB4C-4E2F-B0AE-383E94AB803F}" destId="{9200CFBA-6169-4570-A3AC-347B38B6E819}" srcOrd="0" destOrd="0" presId="urn:microsoft.com/office/officeart/2005/8/layout/radial5"/>
    <dgm:cxn modelId="{EC2A8219-E276-453B-9BF7-7C1A374B8FA8}" type="presOf" srcId="{8C0BE45A-D480-4B75-958F-18993F24D6EF}" destId="{D4706980-BBF3-4E12-BE01-FEB88C381B0F}" srcOrd="1" destOrd="0" presId="urn:microsoft.com/office/officeart/2005/8/layout/radial5"/>
    <dgm:cxn modelId="{9B7B4810-39A6-4A41-9394-7360F7A68DC9}" type="presOf" srcId="{4F66D56E-2715-43E7-97BA-2A4EEC35790C}" destId="{5B258096-BE07-4F46-9446-E46B276C073C}" srcOrd="0" destOrd="0" presId="urn:microsoft.com/office/officeart/2005/8/layout/radial5"/>
    <dgm:cxn modelId="{5763F0DC-6C4B-4028-A49D-F28926DAC9C9}" type="presOf" srcId="{DEB0A0FC-EFBE-4697-BBC8-BCDC7EB87C8C}" destId="{405CCD33-C6EC-4AE5-8978-BE5C5360A4A2}" srcOrd="1" destOrd="0" presId="urn:microsoft.com/office/officeart/2005/8/layout/radial5"/>
    <dgm:cxn modelId="{6DF40063-E066-4FF4-8AC6-545C43C4CE9C}" type="presOf" srcId="{F4ED614D-9A22-49FD-A788-87D297D3203C}" destId="{B545D2F3-CA04-482A-8F8F-F83B5BAA79E6}" srcOrd="0" destOrd="0" presId="urn:microsoft.com/office/officeart/2005/8/layout/radial5"/>
    <dgm:cxn modelId="{8E3EB7ED-5FDC-42A3-801C-7E612890395E}" type="presOf" srcId="{70FEC585-26DC-4E4D-88E4-8434F432A159}" destId="{9AEC557D-D6FB-40C3-A7B7-5D05BAE05036}" srcOrd="0" destOrd="0" presId="urn:microsoft.com/office/officeart/2005/8/layout/radial5"/>
    <dgm:cxn modelId="{7CDC7825-23B7-49F9-967E-CA28FF1B57F4}" type="presOf" srcId="{B0577D01-AA26-4241-BBD0-A703E6191102}" destId="{4227483B-D7C1-4BFD-9CCC-A31D5F52B5E2}" srcOrd="0" destOrd="0" presId="urn:microsoft.com/office/officeart/2005/8/layout/radial5"/>
    <dgm:cxn modelId="{67B780F3-0F38-4C3E-A99D-DB91E7849058}" srcId="{B0577D01-AA26-4241-BBD0-A703E6191102}" destId="{51515D69-7D2C-4152-8818-73B3B75D9E2B}" srcOrd="2" destOrd="0" parTransId="{413DDEB2-44B6-4E8F-A40F-4D0FD80C230A}" sibTransId="{A72FAC29-1BF9-463A-A152-3ED092EA84A1}"/>
    <dgm:cxn modelId="{98E2526C-1B7A-47DA-82E2-1C303A3038D2}" type="presOf" srcId="{A2BD520A-3D39-45D5-9A6C-6303319F81CA}" destId="{0B415B64-95C1-4469-9D6A-4DB3E3FA8A24}" srcOrd="1" destOrd="0" presId="urn:microsoft.com/office/officeart/2005/8/layout/radial5"/>
    <dgm:cxn modelId="{87114552-034E-451E-9547-09EEB00E14B5}" type="presOf" srcId="{51515D69-7D2C-4152-8818-73B3B75D9E2B}" destId="{6C98127F-3D13-4EBD-A4ED-998CB4FFF5B7}" srcOrd="0" destOrd="0" presId="urn:microsoft.com/office/officeart/2005/8/layout/radial5"/>
    <dgm:cxn modelId="{3ECDF3AF-67E5-46C8-94CF-8E646DF4269D}" type="presOf" srcId="{79113047-350A-421C-A5A7-33D3BD06CCA2}" destId="{06C99328-3A50-43C6-95D4-1A440577179F}" srcOrd="0" destOrd="0" presId="urn:microsoft.com/office/officeart/2005/8/layout/radial5"/>
    <dgm:cxn modelId="{EECF5563-3F21-4CA6-ACA6-0A57AEEF2EAB}" type="presParOf" srcId="{9200CFBA-6169-4570-A3AC-347B38B6E819}" destId="{4227483B-D7C1-4BFD-9CCC-A31D5F52B5E2}" srcOrd="0" destOrd="0" presId="urn:microsoft.com/office/officeart/2005/8/layout/radial5"/>
    <dgm:cxn modelId="{2D0B15BF-3EA3-4225-8BFE-9E143975E5C6}" type="presParOf" srcId="{9200CFBA-6169-4570-A3AC-347B38B6E819}" destId="{B7678888-2A46-49B9-A93E-A08FBF9565B4}" srcOrd="1" destOrd="0" presId="urn:microsoft.com/office/officeart/2005/8/layout/radial5"/>
    <dgm:cxn modelId="{E8AD52A9-D5C0-4876-B134-84312EDED7CF}" type="presParOf" srcId="{B7678888-2A46-49B9-A93E-A08FBF9565B4}" destId="{D4706980-BBF3-4E12-BE01-FEB88C381B0F}" srcOrd="0" destOrd="0" presId="urn:microsoft.com/office/officeart/2005/8/layout/radial5"/>
    <dgm:cxn modelId="{A3C0093E-D735-4D31-B191-A307B709A789}" type="presParOf" srcId="{9200CFBA-6169-4570-A3AC-347B38B6E819}" destId="{B8F16F50-CD2F-4ED0-A75A-421660C52565}" srcOrd="2" destOrd="0" presId="urn:microsoft.com/office/officeart/2005/8/layout/radial5"/>
    <dgm:cxn modelId="{CACE5CDF-6558-453F-AEC9-6AF4F85CFC41}" type="presParOf" srcId="{9200CFBA-6169-4570-A3AC-347B38B6E819}" destId="{2CE25DDD-19EA-4D75-8280-0418F3CF708A}" srcOrd="3" destOrd="0" presId="urn:microsoft.com/office/officeart/2005/8/layout/radial5"/>
    <dgm:cxn modelId="{B1D67026-22FD-4253-9D86-25172E9DE6CE}" type="presParOf" srcId="{2CE25DDD-19EA-4D75-8280-0418F3CF708A}" destId="{0B415B64-95C1-4469-9D6A-4DB3E3FA8A24}" srcOrd="0" destOrd="0" presId="urn:microsoft.com/office/officeart/2005/8/layout/radial5"/>
    <dgm:cxn modelId="{A4E16513-48C3-4EF4-B4FC-E90260CD7417}" type="presParOf" srcId="{9200CFBA-6169-4570-A3AC-347B38B6E819}" destId="{5B258096-BE07-4F46-9446-E46B276C073C}" srcOrd="4" destOrd="0" presId="urn:microsoft.com/office/officeart/2005/8/layout/radial5"/>
    <dgm:cxn modelId="{FFE48205-2AFB-4063-BF67-B1D909FD1E46}" type="presParOf" srcId="{9200CFBA-6169-4570-A3AC-347B38B6E819}" destId="{5FB0ECF2-D89B-4E1C-98C3-2757DA286B45}" srcOrd="5" destOrd="0" presId="urn:microsoft.com/office/officeart/2005/8/layout/radial5"/>
    <dgm:cxn modelId="{0717FA99-6A09-4571-8321-20FE38009647}" type="presParOf" srcId="{5FB0ECF2-D89B-4E1C-98C3-2757DA286B45}" destId="{E92B5E7B-76BC-4004-B65F-5743D0D9B6A7}" srcOrd="0" destOrd="0" presId="urn:microsoft.com/office/officeart/2005/8/layout/radial5"/>
    <dgm:cxn modelId="{834AB26B-B39A-4CC5-B474-835CF6A27F16}" type="presParOf" srcId="{9200CFBA-6169-4570-A3AC-347B38B6E819}" destId="{6C98127F-3D13-4EBD-A4ED-998CB4FFF5B7}" srcOrd="6" destOrd="0" presId="urn:microsoft.com/office/officeart/2005/8/layout/radial5"/>
    <dgm:cxn modelId="{B789D1EE-AC99-410C-B3BB-3B6B9BF47BC0}" type="presParOf" srcId="{9200CFBA-6169-4570-A3AC-347B38B6E819}" destId="{434C0F15-9F16-4922-92C2-02AEE89AD535}" srcOrd="7" destOrd="0" presId="urn:microsoft.com/office/officeart/2005/8/layout/radial5"/>
    <dgm:cxn modelId="{B4D6EE40-7E3F-4313-99B1-34202B9BF4F5}" type="presParOf" srcId="{434C0F15-9F16-4922-92C2-02AEE89AD535}" destId="{1D14585D-E6FA-4D63-8DB4-BC8CB3F07519}" srcOrd="0" destOrd="0" presId="urn:microsoft.com/office/officeart/2005/8/layout/radial5"/>
    <dgm:cxn modelId="{46615664-1651-44D1-98E6-DBEAF9A64BDA}" type="presParOf" srcId="{9200CFBA-6169-4570-A3AC-347B38B6E819}" destId="{BCF30A70-20AE-41D6-ABE0-726CA23614CD}" srcOrd="8" destOrd="0" presId="urn:microsoft.com/office/officeart/2005/8/layout/radial5"/>
    <dgm:cxn modelId="{260F9B2F-92B7-4E03-A5DD-8A486C402B7E}" type="presParOf" srcId="{9200CFBA-6169-4570-A3AC-347B38B6E819}" destId="{B545D2F3-CA04-482A-8F8F-F83B5BAA79E6}" srcOrd="9" destOrd="0" presId="urn:microsoft.com/office/officeart/2005/8/layout/radial5"/>
    <dgm:cxn modelId="{EBA70C5D-7505-4CA9-9BA1-03BCB21333D7}" type="presParOf" srcId="{B545D2F3-CA04-482A-8F8F-F83B5BAA79E6}" destId="{7A9F7B79-BA49-4357-9A5F-FAACFFC43ADF}" srcOrd="0" destOrd="0" presId="urn:microsoft.com/office/officeart/2005/8/layout/radial5"/>
    <dgm:cxn modelId="{D4A2EC11-5C30-4321-86F5-626AC5A61CAA}" type="presParOf" srcId="{9200CFBA-6169-4570-A3AC-347B38B6E819}" destId="{06C99328-3A50-43C6-95D4-1A440577179F}" srcOrd="10" destOrd="0" presId="urn:microsoft.com/office/officeart/2005/8/layout/radial5"/>
    <dgm:cxn modelId="{C9B254A8-5009-4411-BB48-4FBB11AA8F36}" type="presParOf" srcId="{9200CFBA-6169-4570-A3AC-347B38B6E819}" destId="{FE38630A-3C4F-4F20-A2F7-D4807C72D900}" srcOrd="11" destOrd="0" presId="urn:microsoft.com/office/officeart/2005/8/layout/radial5"/>
    <dgm:cxn modelId="{C98A2CBA-A33E-4778-98AA-4D52F66623EB}" type="presParOf" srcId="{FE38630A-3C4F-4F20-A2F7-D4807C72D900}" destId="{405CCD33-C6EC-4AE5-8978-BE5C5360A4A2}" srcOrd="0" destOrd="0" presId="urn:microsoft.com/office/officeart/2005/8/layout/radial5"/>
    <dgm:cxn modelId="{F59F3FD5-74C8-4224-92D6-969E0695EE50}" type="presParOf" srcId="{9200CFBA-6169-4570-A3AC-347B38B6E819}" destId="{D79A9F73-60D0-409F-A8E5-D23EFB031175}" srcOrd="12" destOrd="0" presId="urn:microsoft.com/office/officeart/2005/8/layout/radial5"/>
    <dgm:cxn modelId="{262824FB-5460-4A99-BF90-8DC39741618C}" type="presParOf" srcId="{9200CFBA-6169-4570-A3AC-347B38B6E819}" destId="{9AEC557D-D6FB-40C3-A7B7-5D05BAE05036}" srcOrd="13" destOrd="0" presId="urn:microsoft.com/office/officeart/2005/8/layout/radial5"/>
    <dgm:cxn modelId="{E2AFDB0A-E655-42FE-9BC7-DDD81C663D91}" type="presParOf" srcId="{9AEC557D-D6FB-40C3-A7B7-5D05BAE05036}" destId="{418106AC-2732-46EF-B391-F8CB4F165AE0}" srcOrd="0" destOrd="0" presId="urn:microsoft.com/office/officeart/2005/8/layout/radial5"/>
    <dgm:cxn modelId="{AD004F68-90BF-4FB9-9185-9E3053F318AD}" type="presParOf" srcId="{9200CFBA-6169-4570-A3AC-347B38B6E819}" destId="{6DF36D9B-3F75-4DAA-B906-6A0B9532209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1BB0FA-0AF0-41E6-8A42-B34FAE59A7FE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42D1860-6FB5-443B-B198-9F8D3CDA8D1D}">
      <dgm:prSet phldrT="[Текст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системы оценки качества финансового менеджмента включают в себя: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6B53A-6C2D-4289-8FD4-1F1AD9279444}" type="parTrans" cxnId="{94E13A22-2CCB-4721-BB34-CD2772CC34CB}">
      <dgm:prSet/>
      <dgm:spPr/>
      <dgm:t>
        <a:bodyPr/>
        <a:lstStyle/>
        <a:p>
          <a:endParaRPr lang="ru-RU"/>
        </a:p>
      </dgm:t>
    </dgm:pt>
    <dgm:pt modelId="{2A466DC7-3C56-424F-BB33-1E2762858809}" type="sibTrans" cxnId="{94E13A22-2CCB-4721-BB34-CD2772CC34CB}">
      <dgm:prSet/>
      <dgm:spPr/>
      <dgm:t>
        <a:bodyPr/>
        <a:lstStyle/>
        <a:p>
          <a:endParaRPr lang="ru-RU"/>
        </a:p>
      </dgm:t>
    </dgm:pt>
    <dgm:pt modelId="{0CB2A7ED-4C43-4019-8F78-7575A4687D2E}">
      <dgm:prSet phldrT="[Текст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операционной</a:t>
          </a:r>
        </a:p>
        <a:p>
          <a:r>
            <a: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</a:t>
          </a:r>
          <a:endParaRPr lang="ru-RU" sz="2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1251D-D501-4936-A0FF-2419F7458A16}" type="parTrans" cxnId="{418A6073-866E-4BD0-9E87-7C9C057439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D0E64-95B7-4761-9274-46682BCA784E}" type="sibTrans" cxnId="{418A6073-866E-4BD0-9E87-7C9C0574392A}">
      <dgm:prSet/>
      <dgm:spPr/>
      <dgm:t>
        <a:bodyPr/>
        <a:lstStyle/>
        <a:p>
          <a:endParaRPr lang="ru-RU"/>
        </a:p>
      </dgm:t>
    </dgm:pt>
    <dgm:pt modelId="{F0B821D0-07F1-49BE-975C-7C5700A570AA}">
      <dgm:prSet phldrT="[Текст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Дисквалифицирующие показатели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качества финансового менеджмента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AD492-9CCE-4E85-AEA9-35740B986FCB}" type="parTrans" cxnId="{D420FAA1-390F-41BE-8C09-9BA8AE3892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B0E87-AC19-4022-8A1E-640A397E1484}" type="sibTrans" cxnId="{D420FAA1-390F-41BE-8C09-9BA8AE3892C2}">
      <dgm:prSet/>
      <dgm:spPr/>
      <dgm:t>
        <a:bodyPr/>
        <a:lstStyle/>
        <a:p>
          <a:endParaRPr lang="ru-RU"/>
        </a:p>
      </dgm:t>
    </dgm:pt>
    <dgm:pt modelId="{B0DA809A-DDD3-4C50-A823-FC1629E851D0}">
      <dgm:prSet phldrT="[Текст]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97D97FDF-ED58-487E-B723-C404C6E59CE0}" type="parTrans" cxnId="{32A5DA61-6A72-4AF4-AE3B-602D00259926}">
      <dgm:prSet/>
      <dgm:spPr/>
      <dgm:t>
        <a:bodyPr/>
        <a:lstStyle/>
        <a:p>
          <a:endParaRPr lang="ru-RU"/>
        </a:p>
      </dgm:t>
    </dgm:pt>
    <dgm:pt modelId="{48BB2F13-B388-490B-AADF-A357BA8787F0}" type="sibTrans" cxnId="{32A5DA61-6A72-4AF4-AE3B-602D00259926}">
      <dgm:prSet/>
      <dgm:spPr/>
      <dgm:t>
        <a:bodyPr/>
        <a:lstStyle/>
        <a:p>
          <a:endParaRPr lang="ru-RU"/>
        </a:p>
      </dgm:t>
    </dgm:pt>
    <dgm:pt modelId="{3FCD77C1-E849-4F5F-8B43-EEF93BF1C18C}" type="pres">
      <dgm:prSet presAssocID="{921BB0FA-0AF0-41E6-8A42-B34FAE59A7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25AA60-EC18-42EB-9FEC-405A6A5A7348}" type="pres">
      <dgm:prSet presAssocID="{A42D1860-6FB5-443B-B198-9F8D3CDA8D1D}" presName="singleCycle" presStyleCnt="0"/>
      <dgm:spPr/>
    </dgm:pt>
    <dgm:pt modelId="{A73D396F-963C-403D-8BDA-98491C58683F}" type="pres">
      <dgm:prSet presAssocID="{A42D1860-6FB5-443B-B198-9F8D3CDA8D1D}" presName="singleCenter" presStyleLbl="node1" presStyleIdx="0" presStyleCnt="3" custScaleX="315762" custScaleY="88574" custLinFactNeighborX="-3388" custLinFactNeighborY="-4623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8BB656B-FBB5-4144-9548-015951FA1709}" type="pres">
      <dgm:prSet presAssocID="{9151251D-D501-4936-A0FF-2419F7458A16}" presName="Name56" presStyleLbl="parChTrans1D2" presStyleIdx="0" presStyleCnt="2"/>
      <dgm:spPr/>
      <dgm:t>
        <a:bodyPr/>
        <a:lstStyle/>
        <a:p>
          <a:endParaRPr lang="ru-RU"/>
        </a:p>
      </dgm:t>
    </dgm:pt>
    <dgm:pt modelId="{EEC1D123-1372-48F8-9235-C18F7C7ECF98}" type="pres">
      <dgm:prSet presAssocID="{0CB2A7ED-4C43-4019-8F78-7575A4687D2E}" presName="text0" presStyleLbl="node1" presStyleIdx="1" presStyleCnt="3" custScaleX="407129" custScaleY="152961" custRadScaleRad="132063" custRadScaleInc="14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2742E-FB6F-46B4-8F5E-2EA55821174A}" type="pres">
      <dgm:prSet presAssocID="{51AAD492-9CCE-4E85-AEA9-35740B986FCB}" presName="Name56" presStyleLbl="parChTrans1D2" presStyleIdx="1" presStyleCnt="2"/>
      <dgm:spPr/>
      <dgm:t>
        <a:bodyPr/>
        <a:lstStyle/>
        <a:p>
          <a:endParaRPr lang="ru-RU"/>
        </a:p>
      </dgm:t>
    </dgm:pt>
    <dgm:pt modelId="{4FE7A4EE-CD5A-4767-9B0D-C222A3817190}" type="pres">
      <dgm:prSet presAssocID="{F0B821D0-07F1-49BE-975C-7C5700A570AA}" presName="text0" presStyleLbl="node1" presStyleIdx="2" presStyleCnt="3" custScaleX="405508" custScaleY="151368" custRadScaleRad="134865" custRadScaleInc="58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05ECE-A746-4453-BE6C-6680A141DDD5}" type="presOf" srcId="{9151251D-D501-4936-A0FF-2419F7458A16}" destId="{F8BB656B-FBB5-4144-9548-015951FA1709}" srcOrd="0" destOrd="0" presId="urn:microsoft.com/office/officeart/2008/layout/RadialCluster"/>
    <dgm:cxn modelId="{0D2F97A4-B164-4656-97EB-350E930628F0}" type="presOf" srcId="{A42D1860-6FB5-443B-B198-9F8D3CDA8D1D}" destId="{A73D396F-963C-403D-8BDA-98491C58683F}" srcOrd="0" destOrd="0" presId="urn:microsoft.com/office/officeart/2008/layout/RadialCluster"/>
    <dgm:cxn modelId="{E4B4CB6B-7B46-4E4C-B9D3-881B08D9BF3C}" type="presOf" srcId="{51AAD492-9CCE-4E85-AEA9-35740B986FCB}" destId="{2742742E-FB6F-46B4-8F5E-2EA55821174A}" srcOrd="0" destOrd="0" presId="urn:microsoft.com/office/officeart/2008/layout/RadialCluster"/>
    <dgm:cxn modelId="{418A6073-866E-4BD0-9E87-7C9C0574392A}" srcId="{A42D1860-6FB5-443B-B198-9F8D3CDA8D1D}" destId="{0CB2A7ED-4C43-4019-8F78-7575A4687D2E}" srcOrd="0" destOrd="0" parTransId="{9151251D-D501-4936-A0FF-2419F7458A16}" sibTransId="{EE1D0E64-95B7-4761-9274-46682BCA784E}"/>
    <dgm:cxn modelId="{94E13A22-2CCB-4721-BB34-CD2772CC34CB}" srcId="{921BB0FA-0AF0-41E6-8A42-B34FAE59A7FE}" destId="{A42D1860-6FB5-443B-B198-9F8D3CDA8D1D}" srcOrd="0" destOrd="0" parTransId="{03F6B53A-6C2D-4289-8FD4-1F1AD9279444}" sibTransId="{2A466DC7-3C56-424F-BB33-1E2762858809}"/>
    <dgm:cxn modelId="{D420FAA1-390F-41BE-8C09-9BA8AE3892C2}" srcId="{A42D1860-6FB5-443B-B198-9F8D3CDA8D1D}" destId="{F0B821D0-07F1-49BE-975C-7C5700A570AA}" srcOrd="1" destOrd="0" parTransId="{51AAD492-9CCE-4E85-AEA9-35740B986FCB}" sibTransId="{1F3B0E87-AC19-4022-8A1E-640A397E1484}"/>
    <dgm:cxn modelId="{A566282E-B0CF-4DB9-AC47-9D624BEBBD91}" type="presOf" srcId="{921BB0FA-0AF0-41E6-8A42-B34FAE59A7FE}" destId="{3FCD77C1-E849-4F5F-8B43-EEF93BF1C18C}" srcOrd="0" destOrd="0" presId="urn:microsoft.com/office/officeart/2008/layout/RadialCluster"/>
    <dgm:cxn modelId="{32A5DA61-6A72-4AF4-AE3B-602D00259926}" srcId="{921BB0FA-0AF0-41E6-8A42-B34FAE59A7FE}" destId="{B0DA809A-DDD3-4C50-A823-FC1629E851D0}" srcOrd="1" destOrd="0" parTransId="{97D97FDF-ED58-487E-B723-C404C6E59CE0}" sibTransId="{48BB2F13-B388-490B-AADF-A357BA8787F0}"/>
    <dgm:cxn modelId="{8F7B91EB-5CC8-48C5-B6EA-03697A9980B6}" type="presOf" srcId="{F0B821D0-07F1-49BE-975C-7C5700A570AA}" destId="{4FE7A4EE-CD5A-4767-9B0D-C222A3817190}" srcOrd="0" destOrd="0" presId="urn:microsoft.com/office/officeart/2008/layout/RadialCluster"/>
    <dgm:cxn modelId="{11D90967-3A4C-48DD-9D5A-D027521FA699}" type="presOf" srcId="{0CB2A7ED-4C43-4019-8F78-7575A4687D2E}" destId="{EEC1D123-1372-48F8-9235-C18F7C7ECF98}" srcOrd="0" destOrd="0" presId="urn:microsoft.com/office/officeart/2008/layout/RadialCluster"/>
    <dgm:cxn modelId="{C1ABFE44-CE94-4B20-803C-CCBD9583357A}" type="presParOf" srcId="{3FCD77C1-E849-4F5F-8B43-EEF93BF1C18C}" destId="{7B25AA60-EC18-42EB-9FEC-405A6A5A7348}" srcOrd="0" destOrd="0" presId="urn:microsoft.com/office/officeart/2008/layout/RadialCluster"/>
    <dgm:cxn modelId="{03FBDDBD-2BA7-4063-BFF7-1676B226B174}" type="presParOf" srcId="{7B25AA60-EC18-42EB-9FEC-405A6A5A7348}" destId="{A73D396F-963C-403D-8BDA-98491C58683F}" srcOrd="0" destOrd="0" presId="urn:microsoft.com/office/officeart/2008/layout/RadialCluster"/>
    <dgm:cxn modelId="{ACEE5CA7-E35F-4189-AB34-4EE8BE6ADBAF}" type="presParOf" srcId="{7B25AA60-EC18-42EB-9FEC-405A6A5A7348}" destId="{F8BB656B-FBB5-4144-9548-015951FA1709}" srcOrd="1" destOrd="0" presId="urn:microsoft.com/office/officeart/2008/layout/RadialCluster"/>
    <dgm:cxn modelId="{EB1BE498-4566-43D5-8FA2-FA68CB1B751D}" type="presParOf" srcId="{7B25AA60-EC18-42EB-9FEC-405A6A5A7348}" destId="{EEC1D123-1372-48F8-9235-C18F7C7ECF98}" srcOrd="2" destOrd="0" presId="urn:microsoft.com/office/officeart/2008/layout/RadialCluster"/>
    <dgm:cxn modelId="{8F28BA5C-704B-4BC7-BA90-9D13289E5659}" type="presParOf" srcId="{7B25AA60-EC18-42EB-9FEC-405A6A5A7348}" destId="{2742742E-FB6F-46B4-8F5E-2EA55821174A}" srcOrd="3" destOrd="0" presId="urn:microsoft.com/office/officeart/2008/layout/RadialCluster"/>
    <dgm:cxn modelId="{BF8BB119-1F21-42C8-8F71-D37D2DBFF9A2}" type="presParOf" srcId="{7B25AA60-EC18-42EB-9FEC-405A6A5A7348}" destId="{4FE7A4EE-CD5A-4767-9B0D-C222A3817190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EA5C79-D450-48AB-B1D0-9FC2FA95C3DD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C20B1B-88E4-482B-81B8-4295346E5AD1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 i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вес i-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направления оценки качества финансового менеджмента в итоговой оценке качества финансового менеджмента </a:t>
          </a:r>
        </a:p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(S 1= 0,5; S 2= 0,2; S 3= 0,1; </a:t>
          </a:r>
        </a:p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 4= 0,1; S 5= 0,1)</a:t>
          </a:r>
          <a:endParaRPr lang="ru-RU" sz="1800" dirty="0"/>
        </a:p>
      </dgm:t>
    </dgm:pt>
    <dgm:pt modelId="{8CC39078-9095-41CF-9AC8-D80C037E6377}" type="parTrans" cxnId="{F94A9BDF-50D7-4308-9D83-A3D31548C99C}">
      <dgm:prSet/>
      <dgm:spPr/>
      <dgm:t>
        <a:bodyPr/>
        <a:lstStyle/>
        <a:p>
          <a:pPr algn="ctr"/>
          <a:endParaRPr lang="ru-RU"/>
        </a:p>
      </dgm:t>
    </dgm:pt>
    <dgm:pt modelId="{105CF86C-0F22-4916-935E-073ECA80CC44}" type="sibTrans" cxnId="{F94A9BDF-50D7-4308-9D83-A3D31548C99C}">
      <dgm:prSet/>
      <dgm:spPr/>
      <dgm:t>
        <a:bodyPr/>
        <a:lstStyle/>
        <a:p>
          <a:pPr algn="ctr"/>
          <a:endParaRPr lang="ru-RU"/>
        </a:p>
      </dgm:t>
    </dgm:pt>
    <dgm:pt modelId="{2F35C0C6-F740-4C9B-B359-8311CD583B94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1 - оценка качества управления расходами бюджета;</a:t>
          </a:r>
          <a:endParaRPr lang="ru-RU" sz="1400" dirty="0"/>
        </a:p>
      </dgm:t>
    </dgm:pt>
    <dgm:pt modelId="{D2041866-A234-4675-9075-E6E4D60E6F61}" type="parTrans" cxnId="{660149E8-071C-45E6-8B78-1D3FA9D7BF2B}">
      <dgm:prSet/>
      <dgm:spPr/>
      <dgm:t>
        <a:bodyPr/>
        <a:lstStyle/>
        <a:p>
          <a:pPr algn="ctr"/>
          <a:endParaRPr lang="ru-RU"/>
        </a:p>
      </dgm:t>
    </dgm:pt>
    <dgm:pt modelId="{0D74659A-9891-4AF4-BCBB-877A2754959D}" type="sibTrans" cxnId="{660149E8-071C-45E6-8B78-1D3FA9D7BF2B}">
      <dgm:prSet/>
      <dgm:spPr/>
      <dgm:t>
        <a:bodyPr/>
        <a:lstStyle/>
        <a:p>
          <a:pPr algn="ctr"/>
          <a:endParaRPr lang="ru-RU"/>
        </a:p>
      </dgm:t>
    </dgm:pt>
    <dgm:pt modelId="{5CC4EEB1-7CB4-4F9C-84AF-D06456BF876E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2 - оценка качества управления доходами бюджета;</a:t>
          </a:r>
          <a:endParaRPr lang="ru-RU" sz="1400" dirty="0"/>
        </a:p>
      </dgm:t>
    </dgm:pt>
    <dgm:pt modelId="{8C7EA842-7F9D-4E49-BF35-EB2A757511D3}" type="parTrans" cxnId="{DCB49D83-9460-4CD9-8C0C-92D855B89C41}">
      <dgm:prSet/>
      <dgm:spPr/>
      <dgm:t>
        <a:bodyPr/>
        <a:lstStyle/>
        <a:p>
          <a:pPr algn="ctr"/>
          <a:endParaRPr lang="ru-RU"/>
        </a:p>
      </dgm:t>
    </dgm:pt>
    <dgm:pt modelId="{2762B5BF-4460-4941-A836-7E72567E6128}" type="sibTrans" cxnId="{DCB49D83-9460-4CD9-8C0C-92D855B89C41}">
      <dgm:prSet/>
      <dgm:spPr/>
      <dgm:t>
        <a:bodyPr/>
        <a:lstStyle/>
        <a:p>
          <a:pPr algn="ctr"/>
          <a:endParaRPr lang="ru-RU"/>
        </a:p>
      </dgm:t>
    </dgm:pt>
    <dgm:pt modelId="{64ABD12E-C68A-4172-B4F6-76449C28FD6C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3 - оценка качества ведения учета и составления бюджетной отчетности;</a:t>
          </a:r>
          <a:endParaRPr lang="ru-RU" sz="1400" dirty="0"/>
        </a:p>
      </dgm:t>
    </dgm:pt>
    <dgm:pt modelId="{B981203E-20C7-4B8D-B6FC-80490388FEC2}" type="parTrans" cxnId="{786A05A9-BC18-4666-961C-073778298123}">
      <dgm:prSet/>
      <dgm:spPr/>
      <dgm:t>
        <a:bodyPr/>
        <a:lstStyle/>
        <a:p>
          <a:pPr algn="ctr"/>
          <a:endParaRPr lang="ru-RU"/>
        </a:p>
      </dgm:t>
    </dgm:pt>
    <dgm:pt modelId="{8B12EC66-7447-43A4-AEFB-327E649370CC}" type="sibTrans" cxnId="{786A05A9-BC18-4666-961C-073778298123}">
      <dgm:prSet/>
      <dgm:spPr/>
      <dgm:t>
        <a:bodyPr/>
        <a:lstStyle/>
        <a:p>
          <a:pPr algn="ctr"/>
          <a:endParaRPr lang="ru-RU"/>
        </a:p>
      </dgm:t>
    </dgm:pt>
    <dgm:pt modelId="{272F4215-82FD-4173-BBBD-2009D5F4638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5 - оценка качества управления активами.</a:t>
          </a:r>
          <a:endParaRPr lang="ru-RU" sz="1400" dirty="0"/>
        </a:p>
      </dgm:t>
    </dgm:pt>
    <dgm:pt modelId="{DB6A1628-8B9F-462E-8667-43D06396AF00}" type="parTrans" cxnId="{BB43C1CF-3D75-4DF1-B706-65975EA9E63C}">
      <dgm:prSet/>
      <dgm:spPr/>
      <dgm:t>
        <a:bodyPr/>
        <a:lstStyle/>
        <a:p>
          <a:pPr algn="ctr"/>
          <a:endParaRPr lang="ru-RU"/>
        </a:p>
      </dgm:t>
    </dgm:pt>
    <dgm:pt modelId="{C2EFC09D-D959-45B1-BD89-3EB04E1F1995}" type="sibTrans" cxnId="{BB43C1CF-3D75-4DF1-B706-65975EA9E63C}">
      <dgm:prSet/>
      <dgm:spPr/>
      <dgm:t>
        <a:bodyPr/>
        <a:lstStyle/>
        <a:p>
          <a:pPr algn="ctr"/>
          <a:endParaRPr lang="ru-RU"/>
        </a:p>
      </dgm:t>
    </dgm:pt>
    <dgm:pt modelId="{E8C128FF-C98D-44F5-8675-CFE28C8C455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4 - оценка качества организации и осуществления внутреннего финансового контроля и аудита;</a:t>
          </a:r>
          <a:endParaRPr lang="ru-RU" sz="1400" dirty="0"/>
        </a:p>
      </dgm:t>
    </dgm:pt>
    <dgm:pt modelId="{FD92551B-F939-4095-B5A2-924D0A047B6B}" type="parTrans" cxnId="{B563F74E-5E0B-4C75-9E0E-2EB72C5629AF}">
      <dgm:prSet/>
      <dgm:spPr/>
      <dgm:t>
        <a:bodyPr/>
        <a:lstStyle/>
        <a:p>
          <a:pPr algn="ctr"/>
          <a:endParaRPr lang="ru-RU"/>
        </a:p>
      </dgm:t>
    </dgm:pt>
    <dgm:pt modelId="{9A9297E3-1DB1-4E1D-A439-51E6E4AD5046}" type="sibTrans" cxnId="{B563F74E-5E0B-4C75-9E0E-2EB72C5629AF}">
      <dgm:prSet/>
      <dgm:spPr/>
      <dgm:t>
        <a:bodyPr/>
        <a:lstStyle/>
        <a:p>
          <a:pPr algn="ctr"/>
          <a:endParaRPr lang="ru-RU"/>
        </a:p>
      </dgm:t>
    </dgm:pt>
    <dgm:pt modelId="{C57CF49F-3E69-4316-A6D1-0B80D4D678D6}" type="pres">
      <dgm:prSet presAssocID="{26EA5C79-D450-48AB-B1D0-9FC2FA95C3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7FB10-342B-45DD-8172-E9F994B4A4EF}" type="pres">
      <dgm:prSet presAssocID="{AEC20B1B-88E4-482B-81B8-4295346E5AD1}" presName="centerShape" presStyleLbl="node0" presStyleIdx="0" presStyleCnt="1" custScaleX="208596" custScaleY="103357" custLinFactNeighborX="-475" custLinFactNeighborY="40"/>
      <dgm:spPr/>
      <dgm:t>
        <a:bodyPr/>
        <a:lstStyle/>
        <a:p>
          <a:endParaRPr lang="ru-RU"/>
        </a:p>
      </dgm:t>
    </dgm:pt>
    <dgm:pt modelId="{1D552743-AB1C-4738-9C40-BC64CE6DF9A9}" type="pres">
      <dgm:prSet presAssocID="{D2041866-A234-4675-9075-E6E4D60E6F6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A6D63862-DB87-48A6-AA1B-C68320DBC284}" type="pres">
      <dgm:prSet presAssocID="{2F35C0C6-F740-4C9B-B359-8311CD583B94}" presName="node" presStyleLbl="node1" presStyleIdx="0" presStyleCnt="5" custScaleX="100000" custScaleY="52641" custRadScaleRad="113522" custRadScaleInc="49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4FD1-5D22-47E9-8A21-F191F4E34319}" type="pres">
      <dgm:prSet presAssocID="{8C7EA842-7F9D-4E49-BF35-EB2A757511D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346BB916-2854-430D-BB9D-F49CF00101B1}" type="pres">
      <dgm:prSet presAssocID="{5CC4EEB1-7CB4-4F9C-84AF-D06456BF876E}" presName="node" presStyleLbl="node1" presStyleIdx="1" presStyleCnt="5" custScaleX="88915" custScaleY="85796" custRadScaleRad="107834" custRadScaleInc="5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783C3-7A36-42D0-8713-1FDAA87A1B33}" type="pres">
      <dgm:prSet presAssocID="{B981203E-20C7-4B8D-B6FC-80490388FEC2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D58B847-E0E1-49C2-A9D0-A2117F4E00B9}" type="pres">
      <dgm:prSet presAssocID="{64ABD12E-C68A-4172-B4F6-76449C28FD6C}" presName="node" presStyleLbl="node1" presStyleIdx="2" presStyleCnt="5" custScaleX="93542" custScaleY="81816" custRadScaleRad="85308" custRadScaleInc="-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72274-09B1-427A-AA08-1D66A8976816}" type="pres">
      <dgm:prSet presAssocID="{FD92551B-F939-4095-B5A2-924D0A047B6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ADF2E72D-A127-4AF4-BE72-FB51AA1F4615}" type="pres">
      <dgm:prSet presAssocID="{E8C128FF-C98D-44F5-8675-CFE28C8C4553}" presName="node" presStyleLbl="node1" presStyleIdx="3" presStyleCnt="5" custScaleX="97943" custScaleY="90336" custRadScaleRad="109102" custRadScaleInc="-5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A5F3A-5AAF-4F13-98A3-C0E8E5ABBD52}" type="pres">
      <dgm:prSet presAssocID="{DB6A1628-8B9F-462E-8667-43D06396AF0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93B07234-E6E6-45C3-96EE-69214CA33064}" type="pres">
      <dgm:prSet presAssocID="{272F4215-82FD-4173-BBBD-2009D5F46381}" presName="node" presStyleLbl="node1" presStyleIdx="4" presStyleCnt="5" custScaleX="91204" custScaleY="65935" custRadScaleRad="111888" custRadScaleInc="-4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D261F-CB6C-4F37-85FD-33222B9348CE}" type="presOf" srcId="{B981203E-20C7-4B8D-B6FC-80490388FEC2}" destId="{0FF783C3-7A36-42D0-8713-1FDAA87A1B33}" srcOrd="0" destOrd="0" presId="urn:microsoft.com/office/officeart/2005/8/layout/radial4"/>
    <dgm:cxn modelId="{6ED23AA1-78F0-4A1A-8F33-3E21B4CEA379}" type="presOf" srcId="{64ABD12E-C68A-4172-B4F6-76449C28FD6C}" destId="{2D58B847-E0E1-49C2-A9D0-A2117F4E00B9}" srcOrd="0" destOrd="0" presId="urn:microsoft.com/office/officeart/2005/8/layout/radial4"/>
    <dgm:cxn modelId="{660149E8-071C-45E6-8B78-1D3FA9D7BF2B}" srcId="{AEC20B1B-88E4-482B-81B8-4295346E5AD1}" destId="{2F35C0C6-F740-4C9B-B359-8311CD583B94}" srcOrd="0" destOrd="0" parTransId="{D2041866-A234-4675-9075-E6E4D60E6F61}" sibTransId="{0D74659A-9891-4AF4-BCBB-877A2754959D}"/>
    <dgm:cxn modelId="{305F38A5-7743-4F8B-9385-F1CB0C7D304E}" type="presOf" srcId="{E8C128FF-C98D-44F5-8675-CFE28C8C4553}" destId="{ADF2E72D-A127-4AF4-BE72-FB51AA1F4615}" srcOrd="0" destOrd="0" presId="urn:microsoft.com/office/officeart/2005/8/layout/radial4"/>
    <dgm:cxn modelId="{7D5D5952-07B2-4632-A969-0AE832BB371C}" type="presOf" srcId="{26EA5C79-D450-48AB-B1D0-9FC2FA95C3DD}" destId="{C57CF49F-3E69-4316-A6D1-0B80D4D678D6}" srcOrd="0" destOrd="0" presId="urn:microsoft.com/office/officeart/2005/8/layout/radial4"/>
    <dgm:cxn modelId="{AD723DF1-ECD7-4363-848F-E1B4DBD145EB}" type="presOf" srcId="{DB6A1628-8B9F-462E-8667-43D06396AF00}" destId="{CF3A5F3A-5AAF-4F13-98A3-C0E8E5ABBD52}" srcOrd="0" destOrd="0" presId="urn:microsoft.com/office/officeart/2005/8/layout/radial4"/>
    <dgm:cxn modelId="{786A05A9-BC18-4666-961C-073778298123}" srcId="{AEC20B1B-88E4-482B-81B8-4295346E5AD1}" destId="{64ABD12E-C68A-4172-B4F6-76449C28FD6C}" srcOrd="2" destOrd="0" parTransId="{B981203E-20C7-4B8D-B6FC-80490388FEC2}" sibTransId="{8B12EC66-7447-43A4-AEFB-327E649370CC}"/>
    <dgm:cxn modelId="{C56D6971-ED88-45C5-88FB-FCAA049A0299}" type="presOf" srcId="{8C7EA842-7F9D-4E49-BF35-EB2A757511D3}" destId="{7BA74FD1-5D22-47E9-8A21-F191F4E34319}" srcOrd="0" destOrd="0" presId="urn:microsoft.com/office/officeart/2005/8/layout/radial4"/>
    <dgm:cxn modelId="{C2B865D3-90A8-4399-82F8-1799417F5688}" type="presOf" srcId="{272F4215-82FD-4173-BBBD-2009D5F46381}" destId="{93B07234-E6E6-45C3-96EE-69214CA33064}" srcOrd="0" destOrd="0" presId="urn:microsoft.com/office/officeart/2005/8/layout/radial4"/>
    <dgm:cxn modelId="{BB43C1CF-3D75-4DF1-B706-65975EA9E63C}" srcId="{AEC20B1B-88E4-482B-81B8-4295346E5AD1}" destId="{272F4215-82FD-4173-BBBD-2009D5F46381}" srcOrd="4" destOrd="0" parTransId="{DB6A1628-8B9F-462E-8667-43D06396AF00}" sibTransId="{C2EFC09D-D959-45B1-BD89-3EB04E1F1995}"/>
    <dgm:cxn modelId="{5EABA2C0-3F5D-45B3-8D11-A4F40CF874AD}" type="presOf" srcId="{5CC4EEB1-7CB4-4F9C-84AF-D06456BF876E}" destId="{346BB916-2854-430D-BB9D-F49CF00101B1}" srcOrd="0" destOrd="0" presId="urn:microsoft.com/office/officeart/2005/8/layout/radial4"/>
    <dgm:cxn modelId="{C8BBCD7C-80A1-4A95-B949-C0BB6068613A}" type="presOf" srcId="{FD92551B-F939-4095-B5A2-924D0A047B6B}" destId="{04472274-09B1-427A-AA08-1D66A8976816}" srcOrd="0" destOrd="0" presId="urn:microsoft.com/office/officeart/2005/8/layout/radial4"/>
    <dgm:cxn modelId="{465A45E8-732E-4356-92DD-3E4FCCE8DF12}" type="presOf" srcId="{AEC20B1B-88E4-482B-81B8-4295346E5AD1}" destId="{A8D7FB10-342B-45DD-8172-E9F994B4A4EF}" srcOrd="0" destOrd="0" presId="urn:microsoft.com/office/officeart/2005/8/layout/radial4"/>
    <dgm:cxn modelId="{F94A9BDF-50D7-4308-9D83-A3D31548C99C}" srcId="{26EA5C79-D450-48AB-B1D0-9FC2FA95C3DD}" destId="{AEC20B1B-88E4-482B-81B8-4295346E5AD1}" srcOrd="0" destOrd="0" parTransId="{8CC39078-9095-41CF-9AC8-D80C037E6377}" sibTransId="{105CF86C-0F22-4916-935E-073ECA80CC44}"/>
    <dgm:cxn modelId="{DCB49D83-9460-4CD9-8C0C-92D855B89C41}" srcId="{AEC20B1B-88E4-482B-81B8-4295346E5AD1}" destId="{5CC4EEB1-7CB4-4F9C-84AF-D06456BF876E}" srcOrd="1" destOrd="0" parTransId="{8C7EA842-7F9D-4E49-BF35-EB2A757511D3}" sibTransId="{2762B5BF-4460-4941-A836-7E72567E6128}"/>
    <dgm:cxn modelId="{20482240-2B65-4DD9-878B-20581470268B}" type="presOf" srcId="{D2041866-A234-4675-9075-E6E4D60E6F61}" destId="{1D552743-AB1C-4738-9C40-BC64CE6DF9A9}" srcOrd="0" destOrd="0" presId="urn:microsoft.com/office/officeart/2005/8/layout/radial4"/>
    <dgm:cxn modelId="{B563F74E-5E0B-4C75-9E0E-2EB72C5629AF}" srcId="{AEC20B1B-88E4-482B-81B8-4295346E5AD1}" destId="{E8C128FF-C98D-44F5-8675-CFE28C8C4553}" srcOrd="3" destOrd="0" parTransId="{FD92551B-F939-4095-B5A2-924D0A047B6B}" sibTransId="{9A9297E3-1DB1-4E1D-A439-51E6E4AD5046}"/>
    <dgm:cxn modelId="{9A017702-11E7-48FA-89EA-57EAA26D27D3}" type="presOf" srcId="{2F35C0C6-F740-4C9B-B359-8311CD583B94}" destId="{A6D63862-DB87-48A6-AA1B-C68320DBC284}" srcOrd="0" destOrd="0" presId="urn:microsoft.com/office/officeart/2005/8/layout/radial4"/>
    <dgm:cxn modelId="{CDEBB0EF-30B4-4EB3-A5F2-237FEC90E03E}" type="presParOf" srcId="{C57CF49F-3E69-4316-A6D1-0B80D4D678D6}" destId="{A8D7FB10-342B-45DD-8172-E9F994B4A4EF}" srcOrd="0" destOrd="0" presId="urn:microsoft.com/office/officeart/2005/8/layout/radial4"/>
    <dgm:cxn modelId="{A36DBB6E-8A1C-48E6-8D6A-C1BD8AC46011}" type="presParOf" srcId="{C57CF49F-3E69-4316-A6D1-0B80D4D678D6}" destId="{1D552743-AB1C-4738-9C40-BC64CE6DF9A9}" srcOrd="1" destOrd="0" presId="urn:microsoft.com/office/officeart/2005/8/layout/radial4"/>
    <dgm:cxn modelId="{67D3446B-E454-41B3-ADEE-55D22962C2F2}" type="presParOf" srcId="{C57CF49F-3E69-4316-A6D1-0B80D4D678D6}" destId="{A6D63862-DB87-48A6-AA1B-C68320DBC284}" srcOrd="2" destOrd="0" presId="urn:microsoft.com/office/officeart/2005/8/layout/radial4"/>
    <dgm:cxn modelId="{BD34E115-7D7D-49BF-8E19-8ABA1B7A8730}" type="presParOf" srcId="{C57CF49F-3E69-4316-A6D1-0B80D4D678D6}" destId="{7BA74FD1-5D22-47E9-8A21-F191F4E34319}" srcOrd="3" destOrd="0" presId="urn:microsoft.com/office/officeart/2005/8/layout/radial4"/>
    <dgm:cxn modelId="{2F96F314-CB01-4F1F-9AE9-71DF3D1EA096}" type="presParOf" srcId="{C57CF49F-3E69-4316-A6D1-0B80D4D678D6}" destId="{346BB916-2854-430D-BB9D-F49CF00101B1}" srcOrd="4" destOrd="0" presId="urn:microsoft.com/office/officeart/2005/8/layout/radial4"/>
    <dgm:cxn modelId="{009D02ED-899F-4BEB-91D6-231EE582F3A5}" type="presParOf" srcId="{C57CF49F-3E69-4316-A6D1-0B80D4D678D6}" destId="{0FF783C3-7A36-42D0-8713-1FDAA87A1B33}" srcOrd="5" destOrd="0" presId="urn:microsoft.com/office/officeart/2005/8/layout/radial4"/>
    <dgm:cxn modelId="{8B9938E1-B11D-4F90-8EFC-D3C1D1A8FD23}" type="presParOf" srcId="{C57CF49F-3E69-4316-A6D1-0B80D4D678D6}" destId="{2D58B847-E0E1-49C2-A9D0-A2117F4E00B9}" srcOrd="6" destOrd="0" presId="urn:microsoft.com/office/officeart/2005/8/layout/radial4"/>
    <dgm:cxn modelId="{6F912499-326E-4B06-B92C-5B8B9BB8A9AF}" type="presParOf" srcId="{C57CF49F-3E69-4316-A6D1-0B80D4D678D6}" destId="{04472274-09B1-427A-AA08-1D66A8976816}" srcOrd="7" destOrd="0" presId="urn:microsoft.com/office/officeart/2005/8/layout/radial4"/>
    <dgm:cxn modelId="{8345CCC7-752D-468C-B2C8-9A9542A62E1D}" type="presParOf" srcId="{C57CF49F-3E69-4316-A6D1-0B80D4D678D6}" destId="{ADF2E72D-A127-4AF4-BE72-FB51AA1F4615}" srcOrd="8" destOrd="0" presId="urn:microsoft.com/office/officeart/2005/8/layout/radial4"/>
    <dgm:cxn modelId="{D40C9DFC-86DB-47EF-BE2A-8ACD41234376}" type="presParOf" srcId="{C57CF49F-3E69-4316-A6D1-0B80D4D678D6}" destId="{CF3A5F3A-5AAF-4F13-98A3-C0E8E5ABBD52}" srcOrd="9" destOrd="0" presId="urn:microsoft.com/office/officeart/2005/8/layout/radial4"/>
    <dgm:cxn modelId="{33221454-83A2-4BCF-B442-ABB7EEAF9D13}" type="presParOf" srcId="{C57CF49F-3E69-4316-A6D1-0B80D4D678D6}" destId="{93B07234-E6E6-45C3-96EE-69214CA3306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29253-F461-4069-B05D-BA5555534B24}">
      <dsp:nvSpPr>
        <dsp:cNvPr id="0" name=""/>
        <dsp:cNvSpPr/>
      </dsp:nvSpPr>
      <dsp:spPr>
        <a:xfrm>
          <a:off x="-5804884" y="-888443"/>
          <a:ext cx="6910861" cy="6910861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AF694-9BD1-4C4E-9EE3-F86B54F4DF07}">
      <dsp:nvSpPr>
        <dsp:cNvPr id="0" name=""/>
        <dsp:cNvSpPr/>
      </dsp:nvSpPr>
      <dsp:spPr>
        <a:xfrm>
          <a:off x="578902" y="394699"/>
          <a:ext cx="7570675" cy="7898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91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(актуализация) карт</a:t>
          </a:r>
          <a:r>
            <a:rPr lang="ru-RU" sz="1600" b="0" kern="1200" dirty="0" smtClean="0"/>
            <a:t> внутреннего финансового контроля – плана проведения контрольных действий в ходе исполнения процедур</a:t>
          </a:r>
          <a:endParaRPr lang="ru-RU" sz="1600" b="0" kern="1200" dirty="0"/>
        </a:p>
      </dsp:txBody>
      <dsp:txXfrm>
        <a:off x="578902" y="394699"/>
        <a:ext cx="7570675" cy="789810"/>
      </dsp:txXfrm>
    </dsp:sp>
    <dsp:sp modelId="{60A2F7FA-0D3F-4AE8-B18E-5877EA22A4C4}">
      <dsp:nvSpPr>
        <dsp:cNvPr id="0" name=""/>
        <dsp:cNvSpPr/>
      </dsp:nvSpPr>
      <dsp:spPr>
        <a:xfrm>
          <a:off x="85270" y="295973"/>
          <a:ext cx="987263" cy="987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816535-A939-44F9-A1F8-6E85C1D78F4C}">
      <dsp:nvSpPr>
        <dsp:cNvPr id="0" name=""/>
        <dsp:cNvSpPr/>
      </dsp:nvSpPr>
      <dsp:spPr>
        <a:xfrm>
          <a:off x="1031718" y="1579621"/>
          <a:ext cx="7117858" cy="789810"/>
        </a:xfrm>
        <a:prstGeom prst="rect">
          <a:avLst/>
        </a:prstGeom>
        <a:gradFill rotWithShape="0">
          <a:gsLst>
            <a:gs pos="0">
              <a:schemeClr val="accent5">
                <a:hueOff val="3579639"/>
                <a:satOff val="-481"/>
                <a:lumOff val="4771"/>
                <a:alphaOff val="0"/>
                <a:tint val="1000"/>
                <a:satMod val="255000"/>
              </a:schemeClr>
            </a:gs>
            <a:gs pos="55000">
              <a:schemeClr val="accent5">
                <a:hueOff val="3579639"/>
                <a:satOff val="-481"/>
                <a:lumOff val="4771"/>
                <a:alphaOff val="0"/>
                <a:tint val="12000"/>
                <a:satMod val="255000"/>
              </a:schemeClr>
            </a:gs>
            <a:gs pos="100000">
              <a:schemeClr val="accent5">
                <a:hueOff val="3579639"/>
                <a:satOff val="-481"/>
                <a:lumOff val="4771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91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Проведение</a:t>
          </a:r>
          <a:r>
            <a:rPr lang="ru-RU" sz="1600" b="0" kern="1200" dirty="0" smtClean="0"/>
            <a:t> контрольных действий в ходе самоконтроля, контроля по подчиненности, смежного контроля и контроля по подведомственности</a:t>
          </a:r>
          <a:endParaRPr lang="ru-RU" sz="1600" b="0" kern="1200" dirty="0"/>
        </a:p>
      </dsp:txBody>
      <dsp:txXfrm>
        <a:off x="1031718" y="1579621"/>
        <a:ext cx="7117858" cy="789810"/>
      </dsp:txXfrm>
    </dsp:sp>
    <dsp:sp modelId="{A39A7284-1670-429D-970C-4B4686980BEE}">
      <dsp:nvSpPr>
        <dsp:cNvPr id="0" name=""/>
        <dsp:cNvSpPr/>
      </dsp:nvSpPr>
      <dsp:spPr>
        <a:xfrm>
          <a:off x="538087" y="1480894"/>
          <a:ext cx="987263" cy="987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3579639"/>
              <a:satOff val="-481"/>
              <a:lumOff val="4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20CA43-B235-4A85-8E54-D4A8A747F113}">
      <dsp:nvSpPr>
        <dsp:cNvPr id="0" name=""/>
        <dsp:cNvSpPr/>
      </dsp:nvSpPr>
      <dsp:spPr>
        <a:xfrm>
          <a:off x="1031718" y="2764542"/>
          <a:ext cx="7117858" cy="789810"/>
        </a:xfrm>
        <a:prstGeom prst="rect">
          <a:avLst/>
        </a:prstGeom>
        <a:gradFill rotWithShape="0">
          <a:gsLst>
            <a:gs pos="0">
              <a:schemeClr val="accent5">
                <a:hueOff val="7159277"/>
                <a:satOff val="-963"/>
                <a:lumOff val="9542"/>
                <a:alphaOff val="0"/>
                <a:tint val="1000"/>
                <a:satMod val="255000"/>
              </a:schemeClr>
            </a:gs>
            <a:gs pos="55000">
              <a:schemeClr val="accent5">
                <a:hueOff val="7159277"/>
                <a:satOff val="-963"/>
                <a:lumOff val="9542"/>
                <a:alphaOff val="0"/>
                <a:tint val="12000"/>
                <a:satMod val="255000"/>
              </a:schemeClr>
            </a:gs>
            <a:gs pos="100000">
              <a:schemeClr val="accent5">
                <a:hueOff val="7159277"/>
                <a:satOff val="-963"/>
                <a:lumOff val="9542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91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Регистрация результато</a:t>
          </a:r>
          <a:r>
            <a:rPr lang="ru-RU" sz="1600" b="0" kern="1200" dirty="0" smtClean="0"/>
            <a:t>в внутреннего финансового контроля, сбор и анализ информации о результатах внутреннего финансового контроля</a:t>
          </a:r>
          <a:endParaRPr lang="ru-RU" sz="1600" b="0" kern="1200" dirty="0"/>
        </a:p>
      </dsp:txBody>
      <dsp:txXfrm>
        <a:off x="1031718" y="2764542"/>
        <a:ext cx="7117858" cy="789810"/>
      </dsp:txXfrm>
    </dsp:sp>
    <dsp:sp modelId="{B22CFAE6-DEC9-4733-8050-006C6C585B17}">
      <dsp:nvSpPr>
        <dsp:cNvPr id="0" name=""/>
        <dsp:cNvSpPr/>
      </dsp:nvSpPr>
      <dsp:spPr>
        <a:xfrm>
          <a:off x="538087" y="2665815"/>
          <a:ext cx="987263" cy="987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7159277"/>
              <a:satOff val="-963"/>
              <a:lumOff val="95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A00FC7F-FF86-4B6C-AD71-3BA5A81E53A6}">
      <dsp:nvSpPr>
        <dsp:cNvPr id="0" name=""/>
        <dsp:cNvSpPr/>
      </dsp:nvSpPr>
      <dsp:spPr>
        <a:xfrm>
          <a:off x="578902" y="3949463"/>
          <a:ext cx="7570675" cy="789810"/>
        </a:xfrm>
        <a:prstGeom prst="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1000"/>
                <a:satMod val="25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12000"/>
                <a:satMod val="2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91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</a:t>
          </a:r>
          <a:r>
            <a:rPr lang="ru-RU" sz="1600" b="0" kern="1200" dirty="0" smtClean="0"/>
            <a:t> корректирующих системных решений</a:t>
          </a:r>
          <a:endParaRPr lang="ru-RU" sz="1600" b="0" kern="1200" dirty="0"/>
        </a:p>
      </dsp:txBody>
      <dsp:txXfrm>
        <a:off x="578902" y="3949463"/>
        <a:ext cx="7570675" cy="789810"/>
      </dsp:txXfrm>
    </dsp:sp>
    <dsp:sp modelId="{57771280-34E1-4432-BA95-37FCA7434E0E}">
      <dsp:nvSpPr>
        <dsp:cNvPr id="0" name=""/>
        <dsp:cNvSpPr/>
      </dsp:nvSpPr>
      <dsp:spPr>
        <a:xfrm>
          <a:off x="85270" y="3850737"/>
          <a:ext cx="987263" cy="987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FD27C-E295-45C0-BF2F-7DFD65E52708}">
      <dsp:nvSpPr>
        <dsp:cNvPr id="0" name=""/>
        <dsp:cNvSpPr/>
      </dsp:nvSpPr>
      <dsp:spPr>
        <a:xfrm rot="1377757">
          <a:off x="3317710" y="3335686"/>
          <a:ext cx="299878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299878" y="22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1CC6B-59C8-4552-AD6A-267EBB2DC1B6}">
      <dsp:nvSpPr>
        <dsp:cNvPr id="0" name=""/>
        <dsp:cNvSpPr/>
      </dsp:nvSpPr>
      <dsp:spPr>
        <a:xfrm rot="21036162">
          <a:off x="3314020" y="2631876"/>
          <a:ext cx="2320473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2320473" y="22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39AE5-B933-47B2-B7C8-8B13F6AE2522}">
      <dsp:nvSpPr>
        <dsp:cNvPr id="0" name=""/>
        <dsp:cNvSpPr/>
      </dsp:nvSpPr>
      <dsp:spPr>
        <a:xfrm rot="18731012">
          <a:off x="3075985" y="1767261"/>
          <a:ext cx="1102300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02300" y="22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86208-F6AE-4FFC-BF6F-597BDF4F3EC4}">
      <dsp:nvSpPr>
        <dsp:cNvPr id="0" name=""/>
        <dsp:cNvSpPr/>
      </dsp:nvSpPr>
      <dsp:spPr>
        <a:xfrm rot="14092996">
          <a:off x="1122695" y="1713985"/>
          <a:ext cx="1128819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28819" y="220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AEA22-CA4C-4AD8-AAC3-D3EBDA382ECD}">
      <dsp:nvSpPr>
        <dsp:cNvPr id="0" name=""/>
        <dsp:cNvSpPr/>
      </dsp:nvSpPr>
      <dsp:spPr>
        <a:xfrm>
          <a:off x="1272153" y="1609154"/>
          <a:ext cx="2210587" cy="2210587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63D885B5-B3AD-42B9-A43B-FED594842F8E}">
      <dsp:nvSpPr>
        <dsp:cNvPr id="0" name=""/>
        <dsp:cNvSpPr/>
      </dsp:nvSpPr>
      <dsp:spPr>
        <a:xfrm>
          <a:off x="332176" y="72010"/>
          <a:ext cx="1302212" cy="1326352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881" y="266250"/>
        <a:ext cx="920802" cy="937872"/>
      </dsp:txXfrm>
    </dsp:sp>
    <dsp:sp modelId="{2046B259-4BAB-4010-9E64-D04B826E5EE5}">
      <dsp:nvSpPr>
        <dsp:cNvPr id="0" name=""/>
        <dsp:cNvSpPr/>
      </dsp:nvSpPr>
      <dsp:spPr>
        <a:xfrm>
          <a:off x="1797199" y="72010"/>
          <a:ext cx="1953319" cy="132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менеджмента ГАСФБ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7199" y="72010"/>
        <a:ext cx="1953319" cy="1326352"/>
      </dsp:txXfrm>
    </dsp:sp>
    <dsp:sp modelId="{E521A5C1-F439-4F68-9C1B-B87E4662AB5B}">
      <dsp:nvSpPr>
        <dsp:cNvPr id="0" name=""/>
        <dsp:cNvSpPr/>
      </dsp:nvSpPr>
      <dsp:spPr>
        <a:xfrm>
          <a:off x="3743432" y="99667"/>
          <a:ext cx="1502346" cy="146474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ЗАДАЧА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3445" y="314174"/>
        <a:ext cx="1062320" cy="1035730"/>
      </dsp:txXfrm>
    </dsp:sp>
    <dsp:sp modelId="{1383B15D-9235-4AB8-B101-629A6B5345AE}">
      <dsp:nvSpPr>
        <dsp:cNvPr id="0" name=""/>
        <dsp:cNvSpPr/>
      </dsp:nvSpPr>
      <dsp:spPr>
        <a:xfrm>
          <a:off x="5158421" y="99667"/>
          <a:ext cx="2253519" cy="146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управления средствами федерального бюджета ГАСФБ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8421" y="99667"/>
        <a:ext cx="2253519" cy="1464744"/>
      </dsp:txXfrm>
    </dsp:sp>
    <dsp:sp modelId="{481064B1-F90A-4175-AC61-9E54EF9E1EE0}">
      <dsp:nvSpPr>
        <dsp:cNvPr id="0" name=""/>
        <dsp:cNvSpPr/>
      </dsp:nvSpPr>
      <dsp:spPr>
        <a:xfrm>
          <a:off x="5608194" y="1605451"/>
          <a:ext cx="1513142" cy="1471123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 ПРОВОДИТ Мониторинг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789" y="1820892"/>
        <a:ext cx="1069952" cy="1040241"/>
      </dsp:txXfrm>
    </dsp:sp>
    <dsp:sp modelId="{614C687F-F1A5-4F6F-984B-F08F87F4113A}">
      <dsp:nvSpPr>
        <dsp:cNvPr id="0" name=""/>
        <dsp:cNvSpPr/>
      </dsp:nvSpPr>
      <dsp:spPr>
        <a:xfrm>
          <a:off x="7020484" y="1605451"/>
          <a:ext cx="2269714" cy="147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финансов Российской Федерации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0484" y="1605451"/>
        <a:ext cx="2269714" cy="1471123"/>
      </dsp:txXfrm>
    </dsp:sp>
    <dsp:sp modelId="{2B210C73-708E-49D6-8469-AD310F05480F}">
      <dsp:nvSpPr>
        <dsp:cNvPr id="0" name=""/>
        <dsp:cNvSpPr/>
      </dsp:nvSpPr>
      <dsp:spPr>
        <a:xfrm>
          <a:off x="3504412" y="3028670"/>
          <a:ext cx="1781039" cy="144385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Мониторинга</a:t>
          </a:r>
        </a:p>
      </dsp:txBody>
      <dsp:txXfrm>
        <a:off x="3765239" y="3240118"/>
        <a:ext cx="1259385" cy="1020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975FC-B4D0-4175-8FA9-80AB65BEA9E7}">
      <dsp:nvSpPr>
        <dsp:cNvPr id="0" name=""/>
        <dsp:cNvSpPr/>
      </dsp:nvSpPr>
      <dsp:spPr>
        <a:xfrm>
          <a:off x="351301" y="2810"/>
          <a:ext cx="2046959" cy="10234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Предварительный годовой </a:t>
          </a:r>
          <a:r>
            <a:rPr lang="ru-RU" sz="17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МКФМ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278" y="32787"/>
        <a:ext cx="1987005" cy="963525"/>
      </dsp:txXfrm>
    </dsp:sp>
    <dsp:sp modelId="{3FFDB594-0AFE-4B5E-B9DA-C6D74F6B365D}">
      <dsp:nvSpPr>
        <dsp:cNvPr id="0" name=""/>
        <dsp:cNvSpPr/>
      </dsp:nvSpPr>
      <dsp:spPr>
        <a:xfrm>
          <a:off x="555997" y="1026290"/>
          <a:ext cx="204695" cy="767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609"/>
              </a:lnTo>
              <a:lnTo>
                <a:pt x="204695" y="7676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5C3E3-F245-4167-8280-D825162D0820}">
      <dsp:nvSpPr>
        <dsp:cNvPr id="0" name=""/>
        <dsp:cNvSpPr/>
      </dsp:nvSpPr>
      <dsp:spPr>
        <a:xfrm>
          <a:off x="760693" y="1282160"/>
          <a:ext cx="1637567" cy="1023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до 12 мая года, следующего за отчетным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670" y="1312137"/>
        <a:ext cx="1577613" cy="963525"/>
      </dsp:txXfrm>
    </dsp:sp>
    <dsp:sp modelId="{698A2B10-DB86-493F-B0F8-5AA46A18373C}">
      <dsp:nvSpPr>
        <dsp:cNvPr id="0" name=""/>
        <dsp:cNvSpPr/>
      </dsp:nvSpPr>
      <dsp:spPr>
        <a:xfrm>
          <a:off x="2926684" y="0"/>
          <a:ext cx="2046959" cy="1023479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Уточненный (основной) годовой</a:t>
          </a:r>
          <a:r>
            <a:rPr lang="ru-RU" sz="17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МКФМ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661" y="29977"/>
        <a:ext cx="1987005" cy="963525"/>
      </dsp:txXfrm>
    </dsp:sp>
    <dsp:sp modelId="{9004EF07-A2D7-4819-98FE-B71DF29279E7}">
      <dsp:nvSpPr>
        <dsp:cNvPr id="0" name=""/>
        <dsp:cNvSpPr/>
      </dsp:nvSpPr>
      <dsp:spPr>
        <a:xfrm>
          <a:off x="3131380" y="1023479"/>
          <a:ext cx="121184" cy="577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596"/>
              </a:lnTo>
              <a:lnTo>
                <a:pt x="121184" y="5775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EECC5-A116-4A0F-B598-2BB04F58EBC6}">
      <dsp:nvSpPr>
        <dsp:cNvPr id="0" name=""/>
        <dsp:cNvSpPr/>
      </dsp:nvSpPr>
      <dsp:spPr>
        <a:xfrm>
          <a:off x="3252564" y="1224139"/>
          <a:ext cx="2279264" cy="7538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до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июля года</a:t>
          </a: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, следующего за отчетным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4644" y="1246219"/>
        <a:ext cx="2235104" cy="709714"/>
      </dsp:txXfrm>
    </dsp:sp>
    <dsp:sp modelId="{25707C61-EF66-43E8-BD82-2C2AF437838C}">
      <dsp:nvSpPr>
        <dsp:cNvPr id="0" name=""/>
        <dsp:cNvSpPr/>
      </dsp:nvSpPr>
      <dsp:spPr>
        <a:xfrm>
          <a:off x="3131380" y="1023479"/>
          <a:ext cx="121184" cy="1811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16"/>
              </a:lnTo>
              <a:lnTo>
                <a:pt x="121184" y="18118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6DF9A-AF65-4CF8-B14E-6796433A8F9B}">
      <dsp:nvSpPr>
        <dsp:cNvPr id="0" name=""/>
        <dsp:cNvSpPr/>
      </dsp:nvSpPr>
      <dsp:spPr>
        <a:xfrm>
          <a:off x="3252564" y="2160244"/>
          <a:ext cx="2279264" cy="13501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 учетом результатов внешней проверки годовой бюджетной отчетности главных администраторов средств федерального бюджета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2107" y="2199787"/>
        <a:ext cx="2200178" cy="1271016"/>
      </dsp:txXfrm>
    </dsp:sp>
    <dsp:sp modelId="{31AEFB35-A747-4F92-9BDB-8CB151AA0325}">
      <dsp:nvSpPr>
        <dsp:cNvPr id="0" name=""/>
        <dsp:cNvSpPr/>
      </dsp:nvSpPr>
      <dsp:spPr>
        <a:xfrm>
          <a:off x="3131380" y="1023479"/>
          <a:ext cx="121184" cy="345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410"/>
              </a:lnTo>
              <a:lnTo>
                <a:pt x="121184" y="345141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C2F54-7193-4BAA-B690-6044958FB633}">
      <dsp:nvSpPr>
        <dsp:cNvPr id="0" name=""/>
        <dsp:cNvSpPr/>
      </dsp:nvSpPr>
      <dsp:spPr>
        <a:xfrm>
          <a:off x="3252564" y="3744417"/>
          <a:ext cx="2255110" cy="14609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 учетом результатов анализа осуществления главными администраторами средств федерального бюджета ВФК и ВФА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5354" y="3787207"/>
        <a:ext cx="2169530" cy="1375365"/>
      </dsp:txXfrm>
    </dsp:sp>
    <dsp:sp modelId="{D37B450A-328B-4F0A-A6E5-FAB36FFBC154}">
      <dsp:nvSpPr>
        <dsp:cNvPr id="0" name=""/>
        <dsp:cNvSpPr/>
      </dsp:nvSpPr>
      <dsp:spPr>
        <a:xfrm>
          <a:off x="5556818" y="0"/>
          <a:ext cx="2046959" cy="102347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Ежеквартальный</a:t>
          </a:r>
          <a:r>
            <a:rPr lang="ru-RU" sz="17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МКФМ 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6795" y="29977"/>
        <a:ext cx="1987005" cy="963525"/>
      </dsp:txXfrm>
    </dsp:sp>
    <dsp:sp modelId="{CA3979B7-5052-48F4-ABDA-1409AD3BC999}">
      <dsp:nvSpPr>
        <dsp:cNvPr id="0" name=""/>
        <dsp:cNvSpPr/>
      </dsp:nvSpPr>
      <dsp:spPr>
        <a:xfrm>
          <a:off x="5761514" y="1023479"/>
          <a:ext cx="261519" cy="762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949"/>
              </a:lnTo>
              <a:lnTo>
                <a:pt x="261519" y="7629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6F7E4-F4BA-4D06-822D-870136F17B31}">
      <dsp:nvSpPr>
        <dsp:cNvPr id="0" name=""/>
        <dsp:cNvSpPr/>
      </dsp:nvSpPr>
      <dsp:spPr>
        <a:xfrm>
          <a:off x="6023033" y="1224139"/>
          <a:ext cx="2271994" cy="1124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I квартал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 января - 31 марта) - не позднее 30 мая текущего финансового года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5971" y="1257077"/>
        <a:ext cx="2206118" cy="1058703"/>
      </dsp:txXfrm>
    </dsp:sp>
    <dsp:sp modelId="{B7AFD738-CF41-4B6B-A1D5-5F21F918AE95}">
      <dsp:nvSpPr>
        <dsp:cNvPr id="0" name=""/>
        <dsp:cNvSpPr/>
      </dsp:nvSpPr>
      <dsp:spPr>
        <a:xfrm>
          <a:off x="5761514" y="1023479"/>
          <a:ext cx="261519" cy="2167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091"/>
              </a:lnTo>
              <a:lnTo>
                <a:pt x="261519" y="21670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51821-283A-40A0-8D1D-D4D22419345A}">
      <dsp:nvSpPr>
        <dsp:cNvPr id="0" name=""/>
        <dsp:cNvSpPr/>
      </dsp:nvSpPr>
      <dsp:spPr>
        <a:xfrm>
          <a:off x="6023033" y="2520284"/>
          <a:ext cx="2271994" cy="1340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за первое полугодие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(1 января - 30 июня) - не позднее 15 августа текущего финансового года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2297" y="2559548"/>
        <a:ext cx="2193466" cy="1262046"/>
      </dsp:txXfrm>
    </dsp:sp>
    <dsp:sp modelId="{42E07E9B-6347-40B6-9AF3-F2B89F7BCA37}">
      <dsp:nvSpPr>
        <dsp:cNvPr id="0" name=""/>
        <dsp:cNvSpPr/>
      </dsp:nvSpPr>
      <dsp:spPr>
        <a:xfrm>
          <a:off x="5761514" y="1023479"/>
          <a:ext cx="261519" cy="368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6345"/>
              </a:lnTo>
              <a:lnTo>
                <a:pt x="261519" y="36863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E2E44-1022-4E72-91EB-69B328F1B759}">
      <dsp:nvSpPr>
        <dsp:cNvPr id="0" name=""/>
        <dsp:cNvSpPr/>
      </dsp:nvSpPr>
      <dsp:spPr>
        <a:xfrm>
          <a:off x="6023033" y="4032444"/>
          <a:ext cx="2255290" cy="135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Проводится за 9 месяцев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(1 января - 30 сентября) - не позднее 15 ноября текущего финансового года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2713" y="4072124"/>
        <a:ext cx="2175930" cy="1275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CF87C-D852-4268-9042-31D29EFE7084}">
      <dsp:nvSpPr>
        <dsp:cNvPr id="0" name=""/>
        <dsp:cNvSpPr/>
      </dsp:nvSpPr>
      <dsp:spPr>
        <a:xfrm>
          <a:off x="4770" y="0"/>
          <a:ext cx="1495455" cy="54452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Федеральное казначейство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" y="0"/>
        <a:ext cx="1495455" cy="1633567"/>
      </dsp:txXfrm>
    </dsp:sp>
    <dsp:sp modelId="{9A7E4E04-C7E2-474E-A31E-06BF0831B4A3}">
      <dsp:nvSpPr>
        <dsp:cNvPr id="0" name=""/>
        <dsp:cNvSpPr/>
      </dsp:nvSpPr>
      <dsp:spPr>
        <a:xfrm>
          <a:off x="113161" y="1633567"/>
          <a:ext cx="1278673" cy="3539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Предоставляет в Минфин России информацию для расчета показателей качества финансового менеджмента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612" y="1671018"/>
        <a:ext cx="1203771" cy="3464493"/>
      </dsp:txXfrm>
    </dsp:sp>
    <dsp:sp modelId="{38AE865D-B153-408E-B89D-2E2C2D1CB636}">
      <dsp:nvSpPr>
        <dsp:cNvPr id="0" name=""/>
        <dsp:cNvSpPr/>
      </dsp:nvSpPr>
      <dsp:spPr>
        <a:xfrm>
          <a:off x="1624646" y="0"/>
          <a:ext cx="1715296" cy="54452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Главные администраторы средств федерального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4646" y="0"/>
        <a:ext cx="1715296" cy="1633567"/>
      </dsp:txXfrm>
    </dsp:sp>
    <dsp:sp modelId="{CB9B7398-6E8B-4F1A-A6DF-7403ACA665B0}">
      <dsp:nvSpPr>
        <dsp:cNvPr id="0" name=""/>
        <dsp:cNvSpPr/>
      </dsp:nvSpPr>
      <dsp:spPr>
        <a:xfrm>
          <a:off x="1728192" y="1634219"/>
          <a:ext cx="1508203" cy="1640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 в Минфин России информацию для расчета показателей качества финансового менеджмента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366" y="1678393"/>
        <a:ext cx="1419855" cy="1551733"/>
      </dsp:txXfrm>
    </dsp:sp>
    <dsp:sp modelId="{345D2DCF-16D8-4E50-9EEE-78A94E52A35A}">
      <dsp:nvSpPr>
        <dsp:cNvPr id="0" name=""/>
        <dsp:cNvSpPr/>
      </dsp:nvSpPr>
      <dsp:spPr>
        <a:xfrm>
          <a:off x="1728192" y="3526620"/>
          <a:ext cx="1508203" cy="1645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 сведения о ходе реализации мер, направленных на повышение качества финансового менеджмента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366" y="3570794"/>
        <a:ext cx="1419855" cy="1557342"/>
      </dsp:txXfrm>
    </dsp:sp>
    <dsp:sp modelId="{C8C8AD15-875F-471B-9406-17E813F1DA51}">
      <dsp:nvSpPr>
        <dsp:cNvPr id="0" name=""/>
        <dsp:cNvSpPr/>
      </dsp:nvSpPr>
      <dsp:spPr>
        <a:xfrm>
          <a:off x="3464362" y="0"/>
          <a:ext cx="1948558" cy="54452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Счетная палата Российской Федерации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4362" y="0"/>
        <a:ext cx="1948558" cy="1633567"/>
      </dsp:txXfrm>
    </dsp:sp>
    <dsp:sp modelId="{6DB57258-FC70-4B33-B7D9-A8F29DF9DC6B}">
      <dsp:nvSpPr>
        <dsp:cNvPr id="0" name=""/>
        <dsp:cNvSpPr/>
      </dsp:nvSpPr>
      <dsp:spPr>
        <a:xfrm>
          <a:off x="3602144" y="1652690"/>
          <a:ext cx="1672994" cy="1611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 внешнюю проверку годовой отчетности об исполнении федерального бюджета</a:t>
          </a:r>
        </a:p>
      </dsp:txBody>
      <dsp:txXfrm>
        <a:off x="3649346" y="1699892"/>
        <a:ext cx="1578590" cy="1517205"/>
      </dsp:txXfrm>
    </dsp:sp>
    <dsp:sp modelId="{013F4D03-FDF2-4B02-8A4D-DAF25F4B3122}">
      <dsp:nvSpPr>
        <dsp:cNvPr id="0" name=""/>
        <dsp:cNvSpPr/>
      </dsp:nvSpPr>
      <dsp:spPr>
        <a:xfrm>
          <a:off x="3662277" y="3534594"/>
          <a:ext cx="1562947" cy="1672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учитываются при проведении уточенного (основного) годового МКФМ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8054" y="3580371"/>
        <a:ext cx="1471393" cy="1580576"/>
      </dsp:txXfrm>
    </dsp:sp>
    <dsp:sp modelId="{B6ECE400-F06D-4291-91C8-35BD76C02168}">
      <dsp:nvSpPr>
        <dsp:cNvPr id="0" name=""/>
        <dsp:cNvSpPr/>
      </dsp:nvSpPr>
      <dsp:spPr>
        <a:xfrm>
          <a:off x="5537340" y="0"/>
          <a:ext cx="1658926" cy="54452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Министерство финансов Российской Федерации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7340" y="0"/>
        <a:ext cx="1658926" cy="1633567"/>
      </dsp:txXfrm>
    </dsp:sp>
    <dsp:sp modelId="{9A9155DC-7273-4F70-8FBA-BFB2D1A1A73C}">
      <dsp:nvSpPr>
        <dsp:cNvPr id="0" name=""/>
        <dsp:cNvSpPr/>
      </dsp:nvSpPr>
      <dsp:spPr>
        <a:xfrm>
          <a:off x="5590797" y="1607911"/>
          <a:ext cx="1537997" cy="129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 итоговую оценку качества финансового менеджмента в разрезе ГАСФБ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8842" y="1645956"/>
        <a:ext cx="1461907" cy="1222846"/>
      </dsp:txXfrm>
    </dsp:sp>
    <dsp:sp modelId="{8B106FB6-55D1-4119-BA33-1340EB101D36}">
      <dsp:nvSpPr>
        <dsp:cNvPr id="0" name=""/>
        <dsp:cNvSpPr/>
      </dsp:nvSpPr>
      <dsp:spPr>
        <a:xfrm>
          <a:off x="5604812" y="3051337"/>
          <a:ext cx="1523982" cy="1267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расчетов и доклад направляет в Правительство Российской Федерации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1925" y="3088450"/>
        <a:ext cx="1449756" cy="1192894"/>
      </dsp:txXfrm>
    </dsp:sp>
    <dsp:sp modelId="{F8BC72C4-F808-4B50-AEB3-A7C5D6BD298A}">
      <dsp:nvSpPr>
        <dsp:cNvPr id="0" name=""/>
        <dsp:cNvSpPr/>
      </dsp:nvSpPr>
      <dsp:spPr>
        <a:xfrm>
          <a:off x="5604812" y="4435976"/>
          <a:ext cx="1523982" cy="735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Проводит анализ результатов МКФМ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6359" y="4457523"/>
        <a:ext cx="1480888" cy="692577"/>
      </dsp:txXfrm>
    </dsp:sp>
    <dsp:sp modelId="{083259C1-C5F2-476F-9F2F-155A2B762932}">
      <dsp:nvSpPr>
        <dsp:cNvPr id="0" name=""/>
        <dsp:cNvSpPr/>
      </dsp:nvSpPr>
      <dsp:spPr>
        <a:xfrm>
          <a:off x="7320686" y="0"/>
          <a:ext cx="1603534" cy="54452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Правительство Российской Федерации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0686" y="0"/>
        <a:ext cx="1603534" cy="1633567"/>
      </dsp:txXfrm>
    </dsp:sp>
    <dsp:sp modelId="{25DA1AC0-269F-4E6B-A346-AC477BA61B7D}">
      <dsp:nvSpPr>
        <dsp:cNvPr id="0" name=""/>
        <dsp:cNvSpPr/>
      </dsp:nvSpPr>
      <dsp:spPr>
        <a:xfrm>
          <a:off x="7416826" y="1582045"/>
          <a:ext cx="1411255" cy="3536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</a:t>
          </a:r>
          <a:b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 необходимости) решения по результатам МКФМ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8160" y="1623379"/>
        <a:ext cx="1328587" cy="3453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7483B-D7C1-4BFD-9CCC-A31D5F52B5E2}">
      <dsp:nvSpPr>
        <dsp:cNvPr id="0" name=""/>
        <dsp:cNvSpPr/>
      </dsp:nvSpPr>
      <dsp:spPr>
        <a:xfrm>
          <a:off x="3415716" y="1999974"/>
          <a:ext cx="2375550" cy="22792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Минфин России использует данные из источников информации  и рассчитывает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3607" y="2333764"/>
        <a:ext cx="1679768" cy="1611683"/>
      </dsp:txXfrm>
    </dsp:sp>
    <dsp:sp modelId="{B7678888-2A46-49B9-A93E-A08FBF9565B4}">
      <dsp:nvSpPr>
        <dsp:cNvPr id="0" name=""/>
        <dsp:cNvSpPr/>
      </dsp:nvSpPr>
      <dsp:spPr>
        <a:xfrm rot="19568381">
          <a:off x="5739909" y="1871766"/>
          <a:ext cx="627334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4913" y="2039007"/>
        <a:ext cx="450406" cy="353857"/>
      </dsp:txXfrm>
    </dsp:sp>
    <dsp:sp modelId="{B8F16F50-CD2F-4ED0-A75A-421660C52565}">
      <dsp:nvSpPr>
        <dsp:cNvPr id="0" name=""/>
        <dsp:cNvSpPr/>
      </dsp:nvSpPr>
      <dsp:spPr>
        <a:xfrm>
          <a:off x="6391965" y="360037"/>
          <a:ext cx="1915119" cy="187413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итоговую оценку качества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финансового менеджмента по каждому главному администратору средств федерального бюджета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2428" y="634498"/>
        <a:ext cx="1354193" cy="1325217"/>
      </dsp:txXfrm>
    </dsp:sp>
    <dsp:sp modelId="{2CE25DDD-19EA-4D75-8280-0418F3CF708A}">
      <dsp:nvSpPr>
        <dsp:cNvPr id="0" name=""/>
        <dsp:cNvSpPr/>
      </dsp:nvSpPr>
      <dsp:spPr>
        <a:xfrm rot="16183143">
          <a:off x="4355134" y="1544887"/>
          <a:ext cx="483141" cy="421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418638" y="1692339"/>
        <a:ext cx="356753" cy="252777"/>
      </dsp:txXfrm>
    </dsp:sp>
    <dsp:sp modelId="{5B258096-BE07-4F46-9446-E46B276C073C}">
      <dsp:nvSpPr>
        <dsp:cNvPr id="0" name=""/>
        <dsp:cNvSpPr/>
      </dsp:nvSpPr>
      <dsp:spPr>
        <a:xfrm>
          <a:off x="3799677" y="0"/>
          <a:ext cx="1584174" cy="149597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значения показателей качества финансового менеджмента</a:t>
          </a:r>
        </a:p>
      </dsp:txBody>
      <dsp:txXfrm>
        <a:off x="4031674" y="219080"/>
        <a:ext cx="1120180" cy="1057810"/>
      </dsp:txXfrm>
    </dsp:sp>
    <dsp:sp modelId="{5FB0ECF2-D89B-4E1C-98C3-2757DA286B45}">
      <dsp:nvSpPr>
        <dsp:cNvPr id="0" name=""/>
        <dsp:cNvSpPr/>
      </dsp:nvSpPr>
      <dsp:spPr>
        <a:xfrm rot="337346">
          <a:off x="6075904" y="3024536"/>
          <a:ext cx="708172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6330" y="3133821"/>
        <a:ext cx="531244" cy="353857"/>
      </dsp:txXfrm>
    </dsp:sp>
    <dsp:sp modelId="{6C98127F-3D13-4EBD-A4ED-998CB4FFF5B7}">
      <dsp:nvSpPr>
        <dsp:cNvPr id="0" name=""/>
        <dsp:cNvSpPr/>
      </dsp:nvSpPr>
      <dsp:spPr>
        <a:xfrm>
          <a:off x="7110465" y="2559859"/>
          <a:ext cx="1823668" cy="1832629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управления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расходами бюджета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7535" y="2828241"/>
        <a:ext cx="1289528" cy="1295865"/>
      </dsp:txXfrm>
    </dsp:sp>
    <dsp:sp modelId="{434C0F15-9F16-4922-92C2-02AEE89AD535}">
      <dsp:nvSpPr>
        <dsp:cNvPr id="0" name=""/>
        <dsp:cNvSpPr/>
      </dsp:nvSpPr>
      <dsp:spPr>
        <a:xfrm rot="2798079">
          <a:off x="5336033" y="3866835"/>
          <a:ext cx="465698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7922" y="3934003"/>
        <a:ext cx="325989" cy="353857"/>
      </dsp:txXfrm>
    </dsp:sp>
    <dsp:sp modelId="{BCF30A70-20AE-41D6-ABE0-726CA23614CD}">
      <dsp:nvSpPr>
        <dsp:cNvPr id="0" name=""/>
        <dsp:cNvSpPr/>
      </dsp:nvSpPr>
      <dsp:spPr>
        <a:xfrm>
          <a:off x="5455871" y="4104461"/>
          <a:ext cx="1838951" cy="182220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управления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доходами бюджета</a:t>
          </a:r>
        </a:p>
      </dsp:txBody>
      <dsp:txXfrm>
        <a:off x="5725179" y="4371316"/>
        <a:ext cx="1300335" cy="1288490"/>
      </dsp:txXfrm>
    </dsp:sp>
    <dsp:sp modelId="{B545D2F3-CA04-482A-8F8F-F83B5BAA79E6}">
      <dsp:nvSpPr>
        <dsp:cNvPr id="0" name=""/>
        <dsp:cNvSpPr/>
      </dsp:nvSpPr>
      <dsp:spPr>
        <a:xfrm rot="8011363">
          <a:off x="3386979" y="3867682"/>
          <a:ext cx="489980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11089" y="3932341"/>
        <a:ext cx="342986" cy="353857"/>
      </dsp:txXfrm>
    </dsp:sp>
    <dsp:sp modelId="{06C99328-3A50-43C6-95D4-1A440577179F}">
      <dsp:nvSpPr>
        <dsp:cNvPr id="0" name=""/>
        <dsp:cNvSpPr/>
      </dsp:nvSpPr>
      <dsp:spPr>
        <a:xfrm>
          <a:off x="1927474" y="4104450"/>
          <a:ext cx="1801515" cy="1808806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ведения учета и составления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бюджетной отчетности </a:t>
          </a:r>
        </a:p>
      </dsp:txBody>
      <dsp:txXfrm>
        <a:off x="2191300" y="4369344"/>
        <a:ext cx="1273863" cy="1279018"/>
      </dsp:txXfrm>
    </dsp:sp>
    <dsp:sp modelId="{FE38630A-3C4F-4F20-A2F7-D4807C72D900}">
      <dsp:nvSpPr>
        <dsp:cNvPr id="0" name=""/>
        <dsp:cNvSpPr/>
      </dsp:nvSpPr>
      <dsp:spPr>
        <a:xfrm rot="10405121">
          <a:off x="2406285" y="3056550"/>
          <a:ext cx="722413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82630" y="3164363"/>
        <a:ext cx="545485" cy="353857"/>
      </dsp:txXfrm>
    </dsp:sp>
    <dsp:sp modelId="{D79A9F73-60D0-409F-A8E5-D23EFB031175}">
      <dsp:nvSpPr>
        <dsp:cNvPr id="0" name=""/>
        <dsp:cNvSpPr/>
      </dsp:nvSpPr>
      <dsp:spPr>
        <a:xfrm>
          <a:off x="127256" y="2592284"/>
          <a:ext cx="1949636" cy="1902583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организации и осуществления внутреннего финансового контроля и внутреннего финансового аудита</a:t>
          </a:r>
        </a:p>
      </dsp:txBody>
      <dsp:txXfrm>
        <a:off x="412774" y="2870911"/>
        <a:ext cx="1378600" cy="1345329"/>
      </dsp:txXfrm>
    </dsp:sp>
    <dsp:sp modelId="{9AEC557D-D6FB-40C3-A7B7-5D05BAE05036}">
      <dsp:nvSpPr>
        <dsp:cNvPr id="0" name=""/>
        <dsp:cNvSpPr/>
      </dsp:nvSpPr>
      <dsp:spPr>
        <a:xfrm rot="12593217">
          <a:off x="2538164" y="1890213"/>
          <a:ext cx="809009" cy="5897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03327" y="2052246"/>
        <a:ext cx="632081" cy="353857"/>
      </dsp:txXfrm>
    </dsp:sp>
    <dsp:sp modelId="{6DF36D9B-3F75-4DAA-B906-6A0B9532209A}">
      <dsp:nvSpPr>
        <dsp:cNvPr id="0" name=""/>
        <dsp:cNvSpPr/>
      </dsp:nvSpPr>
      <dsp:spPr>
        <a:xfrm>
          <a:off x="631310" y="504054"/>
          <a:ext cx="1750513" cy="171136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оценку качества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управления активам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7667" y="754677"/>
        <a:ext cx="1237799" cy="12101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D396F-963C-403D-8BDA-98491C58683F}">
      <dsp:nvSpPr>
        <dsp:cNvPr id="0" name=""/>
        <dsp:cNvSpPr/>
      </dsp:nvSpPr>
      <dsp:spPr>
        <a:xfrm>
          <a:off x="1728203" y="0"/>
          <a:ext cx="5040547" cy="14139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системы оценки качества финансового менеджмента включают в себя: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7225" y="69022"/>
        <a:ext cx="4902503" cy="1275873"/>
      </dsp:txXfrm>
    </dsp:sp>
    <dsp:sp modelId="{F8BB656B-FBB5-4144-9548-015951FA1709}">
      <dsp:nvSpPr>
        <dsp:cNvPr id="0" name=""/>
        <dsp:cNvSpPr/>
      </dsp:nvSpPr>
      <dsp:spPr>
        <a:xfrm rot="3461994">
          <a:off x="4095219" y="2503391"/>
          <a:ext cx="2577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784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1D123-1372-48F8-9235-C18F7C7ECF98}">
      <dsp:nvSpPr>
        <dsp:cNvPr id="0" name=""/>
        <dsp:cNvSpPr/>
      </dsp:nvSpPr>
      <dsp:spPr>
        <a:xfrm>
          <a:off x="4412805" y="3592865"/>
          <a:ext cx="4354363" cy="163596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операционной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2666" y="3672726"/>
        <a:ext cx="4194641" cy="1476240"/>
      </dsp:txXfrm>
    </dsp:sp>
    <dsp:sp modelId="{2742742E-FB6F-46B4-8F5E-2EA55821174A}">
      <dsp:nvSpPr>
        <dsp:cNvPr id="0" name=""/>
        <dsp:cNvSpPr/>
      </dsp:nvSpPr>
      <dsp:spPr>
        <a:xfrm rot="7162406">
          <a:off x="1987157" y="2503381"/>
          <a:ext cx="25003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037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7A4EE-CD5A-4767-9B0D-C222A3817190}">
      <dsp:nvSpPr>
        <dsp:cNvPr id="0" name=""/>
        <dsp:cNvSpPr/>
      </dsp:nvSpPr>
      <dsp:spPr>
        <a:xfrm>
          <a:off x="0" y="3592845"/>
          <a:ext cx="4337026" cy="161892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Дисквалифицирующие показатели </a:t>
          </a:r>
          <a:b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качества финансового менеджмента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29" y="3671874"/>
        <a:ext cx="4178968" cy="14608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7FB10-342B-45DD-8172-E9F994B4A4EF}">
      <dsp:nvSpPr>
        <dsp:cNvPr id="0" name=""/>
        <dsp:cNvSpPr/>
      </dsp:nvSpPr>
      <dsp:spPr>
        <a:xfrm>
          <a:off x="2227049" y="2880350"/>
          <a:ext cx="4652033" cy="23050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 i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вес i-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направления оценки качества финансового менеджмента в итоговой оценке качества финансового менеджмента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(S 1= 0,5; S 2= 0,2; S 3= 0,1;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 4= 0,1; S 5= 0,1)</a:t>
          </a:r>
          <a:endParaRPr lang="ru-RU" sz="1800" kern="1200" dirty="0"/>
        </a:p>
      </dsp:txBody>
      <dsp:txXfrm>
        <a:off x="2908323" y="3217914"/>
        <a:ext cx="3289485" cy="1629903"/>
      </dsp:txXfrm>
    </dsp:sp>
    <dsp:sp modelId="{1D552743-AB1C-4738-9C40-BC64CE6DF9A9}">
      <dsp:nvSpPr>
        <dsp:cNvPr id="0" name=""/>
        <dsp:cNvSpPr/>
      </dsp:nvSpPr>
      <dsp:spPr>
        <a:xfrm rot="11882927">
          <a:off x="1021416" y="2815296"/>
          <a:ext cx="1540885" cy="635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D63862-DB87-48A6-AA1B-C68320DBC284}">
      <dsp:nvSpPr>
        <dsp:cNvPr id="0" name=""/>
        <dsp:cNvSpPr/>
      </dsp:nvSpPr>
      <dsp:spPr>
        <a:xfrm>
          <a:off x="0" y="2448278"/>
          <a:ext cx="2118656" cy="892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1 - оценка качества управления расходами бюджета;</a:t>
          </a:r>
          <a:endParaRPr lang="ru-RU" sz="1400" kern="1200" dirty="0"/>
        </a:p>
      </dsp:txBody>
      <dsp:txXfrm>
        <a:off x="26132" y="2474410"/>
        <a:ext cx="2066392" cy="839961"/>
      </dsp:txXfrm>
    </dsp:sp>
    <dsp:sp modelId="{7BA74FD1-5D22-47E9-8A21-F191F4E34319}">
      <dsp:nvSpPr>
        <dsp:cNvPr id="0" name=""/>
        <dsp:cNvSpPr/>
      </dsp:nvSpPr>
      <dsp:spPr>
        <a:xfrm rot="13641988">
          <a:off x="1854030" y="1855659"/>
          <a:ext cx="1974426" cy="635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BB916-2854-430D-BB9D-F49CF00101B1}">
      <dsp:nvSpPr>
        <dsp:cNvPr id="0" name=""/>
        <dsp:cNvSpPr/>
      </dsp:nvSpPr>
      <dsp:spPr>
        <a:xfrm>
          <a:off x="1230696" y="720075"/>
          <a:ext cx="1883803" cy="1454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2 - оценка качества управления доходами бюджета;</a:t>
          </a:r>
          <a:endParaRPr lang="ru-RU" sz="1400" kern="1200" dirty="0"/>
        </a:p>
      </dsp:txBody>
      <dsp:txXfrm>
        <a:off x="1273287" y="762666"/>
        <a:ext cx="1798621" cy="1368995"/>
      </dsp:txXfrm>
    </dsp:sp>
    <dsp:sp modelId="{0FF783C3-7A36-42D0-8713-1FDAA87A1B33}">
      <dsp:nvSpPr>
        <dsp:cNvPr id="0" name=""/>
        <dsp:cNvSpPr/>
      </dsp:nvSpPr>
      <dsp:spPr>
        <a:xfrm rot="16199987">
          <a:off x="3775521" y="1694507"/>
          <a:ext cx="1555074" cy="635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8B847-E0E1-49C2-A9D0-A2117F4E00B9}">
      <dsp:nvSpPr>
        <dsp:cNvPr id="0" name=""/>
        <dsp:cNvSpPr/>
      </dsp:nvSpPr>
      <dsp:spPr>
        <a:xfrm>
          <a:off x="3562139" y="541408"/>
          <a:ext cx="1981833" cy="13867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3 - оценка качества ведения учета и составления бюджетной отчетности;</a:t>
          </a:r>
          <a:endParaRPr lang="ru-RU" sz="1400" kern="1200" dirty="0"/>
        </a:p>
      </dsp:txBody>
      <dsp:txXfrm>
        <a:off x="3602755" y="582024"/>
        <a:ext cx="1900601" cy="1305487"/>
      </dsp:txXfrm>
    </dsp:sp>
    <dsp:sp modelId="{04472274-09B1-427A-AA08-1D66A8976816}">
      <dsp:nvSpPr>
        <dsp:cNvPr id="0" name=""/>
        <dsp:cNvSpPr/>
      </dsp:nvSpPr>
      <dsp:spPr>
        <a:xfrm rot="18797630">
          <a:off x="5297291" y="1839978"/>
          <a:ext cx="2044778" cy="635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2E72D-A127-4AF4-BE72-FB51AA1F4615}">
      <dsp:nvSpPr>
        <dsp:cNvPr id="0" name=""/>
        <dsp:cNvSpPr/>
      </dsp:nvSpPr>
      <dsp:spPr>
        <a:xfrm>
          <a:off x="5983235" y="648070"/>
          <a:ext cx="2075075" cy="1531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4 - оценка качества организации и осуществления внутреннего финансового контроля и аудита;</a:t>
          </a:r>
          <a:endParaRPr lang="ru-RU" sz="1400" kern="1200" dirty="0"/>
        </a:p>
      </dsp:txBody>
      <dsp:txXfrm>
        <a:off x="6028080" y="692915"/>
        <a:ext cx="1985385" cy="1441437"/>
      </dsp:txXfrm>
    </dsp:sp>
    <dsp:sp modelId="{CF3A5F3A-5AAF-4F13-98A3-C0E8E5ABBD52}">
      <dsp:nvSpPr>
        <dsp:cNvPr id="0" name=""/>
        <dsp:cNvSpPr/>
      </dsp:nvSpPr>
      <dsp:spPr>
        <a:xfrm rot="20633521">
          <a:off x="6617727" y="2899732"/>
          <a:ext cx="1517308" cy="63559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07234-E6E6-45C3-96EE-69214CA33064}">
      <dsp:nvSpPr>
        <dsp:cNvPr id="0" name=""/>
        <dsp:cNvSpPr/>
      </dsp:nvSpPr>
      <dsp:spPr>
        <a:xfrm>
          <a:off x="7139102" y="2448269"/>
          <a:ext cx="1932299" cy="1117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 5 - оценка качества управления активами.</a:t>
          </a:r>
          <a:endParaRPr lang="ru-RU" sz="1400" kern="1200" dirty="0"/>
        </a:p>
      </dsp:txBody>
      <dsp:txXfrm>
        <a:off x="7171834" y="2481001"/>
        <a:ext cx="1866835" cy="105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Верхний колонтитул 1"/>
          <p:cNvSpPr>
            <a:spLocks noGrp="1"/>
          </p:cNvSpPr>
          <p:nvPr/>
        </p:nvSpPr>
        <p:spPr bwMode="auto">
          <a:xfrm>
            <a:off x="21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/>
          <a:lstStyle/>
          <a:p>
            <a:endParaRPr lang="ru-RU" sz="1200" dirty="0">
              <a:latin typeface="Arial" charset="0"/>
            </a:endParaRPr>
          </a:p>
        </p:txBody>
      </p:sp>
      <p:sp>
        <p:nvSpPr>
          <p:cNvPr id="138243" name="Дата 2"/>
          <p:cNvSpPr>
            <a:spLocks noGrp="1"/>
          </p:cNvSpPr>
          <p:nvPr/>
        </p:nvSpPr>
        <p:spPr bwMode="auto">
          <a:xfrm>
            <a:off x="3849700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/>
          <a:lstStyle/>
          <a:p>
            <a:pPr eaLnBrk="0" hangingPunct="0"/>
            <a:fld id="{62E253D1-6A1E-4660-9DED-105B9665E096}" type="datetime1">
              <a:rPr lang="ru-RU"/>
              <a:pPr eaLnBrk="0" hangingPunct="0"/>
              <a:t>28.11.2018</a:t>
            </a:fld>
            <a:endParaRPr lang="ru-RU" dirty="0"/>
          </a:p>
        </p:txBody>
      </p:sp>
      <p:sp>
        <p:nvSpPr>
          <p:cNvPr id="138244" name="Нижний колонтитул 3"/>
          <p:cNvSpPr>
            <a:spLocks noGrp="1"/>
          </p:cNvSpPr>
          <p:nvPr/>
        </p:nvSpPr>
        <p:spPr bwMode="auto">
          <a:xfrm>
            <a:off x="21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 anchor="b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23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1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>
            <a:lvl1pPr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947" name="Дата 2"/>
          <p:cNvSpPr>
            <a:spLocks noGrp="1"/>
          </p:cNvSpPr>
          <p:nvPr>
            <p:ph type="dt" idx="1"/>
          </p:nvPr>
        </p:nvSpPr>
        <p:spPr bwMode="auto">
          <a:xfrm>
            <a:off x="3849700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>
            <a:lvl1pPr algn="r"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C0DB30-1666-49FE-B39A-362353CF4583}" type="datetimeFigureOut">
              <a:rPr lang="ru-RU"/>
              <a:pPr>
                <a:defRPr/>
              </a:pPr>
              <a:t>28.11.2018</a:t>
            </a:fld>
            <a:endParaRPr lang="ru-RU" dirty="0"/>
          </a:p>
        </p:txBody>
      </p:sp>
      <p:sp>
        <p:nvSpPr>
          <p:cNvPr id="89092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55675" y="736600"/>
            <a:ext cx="4943475" cy="3706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63" y="4689251"/>
            <a:ext cx="5438775" cy="444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2950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1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b" anchorCtr="0" compatLnSpc="1">
            <a:prstTxWarp prst="textNoShape">
              <a:avLst/>
            </a:prstTxWarp>
          </a:bodyPr>
          <a:lstStyle>
            <a:lvl1pPr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951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700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b" anchorCtr="0" compatLnSpc="1">
            <a:prstTxWarp prst="textNoShape">
              <a:avLst/>
            </a:prstTxWarp>
          </a:bodyPr>
          <a:lstStyle>
            <a:lvl1pPr algn="r"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DF7488-F959-4354-8519-2DD858B41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565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3688" y="49213"/>
            <a:ext cx="4256087" cy="3192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79925"/>
            <a:ext cx="9657173" cy="34818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6313" algn="just">
              <a:spcAft>
                <a:spcPts val="299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5675" y="736600"/>
            <a:ext cx="4943475" cy="3706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F0B5-2F85-493A-BE0A-42BA6E2F2FF7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2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5675" y="736600"/>
            <a:ext cx="4943475" cy="3706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17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209550"/>
            <a:ext cx="49403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7" y="4220845"/>
            <a:ext cx="6408712" cy="5372098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2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209550"/>
            <a:ext cx="4941888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8" y="4220845"/>
            <a:ext cx="6408712" cy="5372098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209550"/>
            <a:ext cx="4940300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58477" y="4220845"/>
            <a:ext cx="6408712" cy="5372098"/>
          </a:xfrm>
        </p:spPr>
        <p:txBody>
          <a:bodyPr/>
          <a:lstStyle/>
          <a:p>
            <a:pPr indent="447675" algn="just"/>
            <a:r>
              <a:rPr lang="ru-RU" dirty="0" smtClean="0"/>
              <a:t>В соответствии с Методическими рекомендациями субъектами бюджетного планирования должно осуществляться формирование </a:t>
            </a:r>
            <a:r>
              <a:rPr lang="ru-RU" dirty="0"/>
              <a:t>предложений по введению целевых статей расходов на реализацию в рамках государственных программ федеральных проектов, входящих в состав национальных проектов, </a:t>
            </a:r>
            <a:r>
              <a:rPr lang="ru-RU" dirty="0" smtClean="0"/>
              <a:t>имея </a:t>
            </a:r>
            <a:r>
              <a:rPr lang="ru-RU" dirty="0"/>
              <a:t>в виду </a:t>
            </a:r>
            <a:r>
              <a:rPr lang="ru-RU" b="1" dirty="0">
                <a:solidFill>
                  <a:srgbClr val="C00000"/>
                </a:solidFill>
              </a:rPr>
              <a:t>включение федеральных проектов в государственные программы в качестве структурных элементов указанных программ (как правило, на уровне основных мероприятий в составе подпрограмм).</a:t>
            </a:r>
          </a:p>
          <a:p>
            <a:pPr indent="447675" algn="just"/>
            <a:endParaRPr lang="ru-RU" b="1" dirty="0" smtClean="0">
              <a:solidFill>
                <a:srgbClr val="C00000"/>
              </a:solidFill>
            </a:endParaRPr>
          </a:p>
          <a:p>
            <a:pPr indent="447675" algn="just"/>
            <a:r>
              <a:rPr lang="ru-RU" b="1" dirty="0" smtClean="0">
                <a:solidFill>
                  <a:srgbClr val="C00000"/>
                </a:solidFill>
              </a:rPr>
              <a:t>При этом в </a:t>
            </a:r>
            <a:r>
              <a:rPr lang="ru-RU" b="1" dirty="0">
                <a:solidFill>
                  <a:srgbClr val="C00000"/>
                </a:solidFill>
              </a:rPr>
              <a:t>целях обособления бюджетных ассигнований </a:t>
            </a: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реализацию национальных проектов (включая федеральные проекты), </a:t>
            </a:r>
            <a:r>
              <a:rPr lang="ru-RU" b="1" dirty="0" smtClean="0">
                <a:solidFill>
                  <a:srgbClr val="C00000"/>
                </a:solidFill>
              </a:rPr>
              <a:t>должны использоваться </a:t>
            </a:r>
            <a:r>
              <a:rPr lang="ru-RU" b="1" dirty="0">
                <a:solidFill>
                  <a:srgbClr val="C00000"/>
                </a:solidFill>
              </a:rPr>
              <a:t>коды </a:t>
            </a:r>
            <a:r>
              <a:rPr lang="ru-RU" b="1" dirty="0" smtClean="0">
                <a:solidFill>
                  <a:srgbClr val="C00000"/>
                </a:solidFill>
              </a:rPr>
              <a:t>классификации</a:t>
            </a:r>
            <a:r>
              <a:rPr lang="ru-RU" b="1" dirty="0">
                <a:solidFill>
                  <a:srgbClr val="C00000"/>
                </a:solidFill>
              </a:rPr>
              <a:t>, по которым подлежат отражению </a:t>
            </a:r>
            <a:r>
              <a:rPr lang="ru-RU" b="1" dirty="0" smtClean="0">
                <a:solidFill>
                  <a:srgbClr val="C00000"/>
                </a:solidFill>
              </a:rPr>
              <a:t>ассигнования </a:t>
            </a:r>
            <a:r>
              <a:rPr lang="ru-RU" b="1" dirty="0">
                <a:solidFill>
                  <a:srgbClr val="C00000"/>
                </a:solidFill>
              </a:rPr>
              <a:t>на реализацию структурных элементов </a:t>
            </a:r>
            <a:r>
              <a:rPr lang="ru-RU" b="1" dirty="0" smtClean="0">
                <a:solidFill>
                  <a:srgbClr val="C00000"/>
                </a:solidFill>
              </a:rPr>
              <a:t>госпрограмм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indent="447675" algn="just"/>
            <a:endParaRPr lang="ru-RU" dirty="0" smtClean="0"/>
          </a:p>
          <a:p>
            <a:pPr indent="447675" algn="just"/>
            <a:r>
              <a:rPr lang="ru-RU" dirty="0" smtClean="0"/>
              <a:t>Формирование </a:t>
            </a:r>
            <a:r>
              <a:rPr lang="ru-RU" dirty="0"/>
              <a:t>предложений по корректировке наименований целевых статей расходов на реализацию пилотных государственных программ с учетом необходимости </a:t>
            </a:r>
            <a:r>
              <a:rPr lang="ru-RU" b="1" dirty="0">
                <a:solidFill>
                  <a:srgbClr val="C00000"/>
                </a:solidFill>
              </a:rPr>
              <a:t>преобразования действующих основных мероприятий и соответствующих им целевых статей расходов в </a:t>
            </a:r>
            <a:r>
              <a:rPr lang="ru-RU" b="1" dirty="0" smtClean="0">
                <a:solidFill>
                  <a:srgbClr val="C00000"/>
                </a:solidFill>
              </a:rPr>
              <a:t>национальные и федеральные проекты, </a:t>
            </a:r>
            <a:r>
              <a:rPr lang="ru-RU" dirty="0"/>
              <a:t>отдельные мероприятия таких </a:t>
            </a:r>
            <a:r>
              <a:rPr lang="ru-RU" dirty="0" smtClean="0"/>
              <a:t>проектов, </a:t>
            </a:r>
            <a:r>
              <a:rPr lang="ru-RU" dirty="0"/>
              <a:t>направленные на финансовое обеспечение деятельности центральных аппаратов федеральных органов исполнительной власти и их территориальных органов в соответствии с требованиями Правил разработки, реализации и оценки эффективности отдельных государственных программ, утвержденных постановлением Правительства Российской Федерации от 12 октября 2017 года № 1242.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5F11-DBA2-46A2-B01F-8D3C8428652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5675" y="736600"/>
            <a:ext cx="4943475" cy="3706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F0B5-2F85-493A-BE0A-42BA6E2F2FF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2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5675" y="736600"/>
            <a:ext cx="4943475" cy="3706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F0B5-2F85-493A-BE0A-42BA6E2F2FF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9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5675" y="736600"/>
            <a:ext cx="4943475" cy="3706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F0B5-2F85-493A-BE0A-42BA6E2F2FF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5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5675" y="736600"/>
            <a:ext cx="4943475" cy="3706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BF0B5-2F85-493A-BE0A-42BA6E2F2FF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3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990BB3-3FD6-4628-A306-0ACD600FCDC2}" type="slidenum">
              <a:rPr lang="ru-RU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69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28.11.2018 10:33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9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617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3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A8DE-DEA4-46C9-9BB3-D21239FE3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7D7E-3DFD-4CFF-81CC-333E3E02B9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B0-E247-4903-91CB-1E57A85108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98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98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3D3-DC58-4B63-8906-F2916EB43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9F5F-B4C2-4C27-93D4-6106E4E37D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13E-AD97-42C1-89BA-E17E731031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844A-BC85-42E0-B6A5-80C207830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96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99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3938-575E-438F-B129-B9F49A224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64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47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85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940-42BD-469A-BAB3-81E29C5E62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35BB-F1A1-4DF6-9C04-8797BF49B0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421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421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BA37-23F2-4CCA-A39A-CEAFF2627B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A8DE-DEA4-46C9-9BB3-D21239FE3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7D7E-3DFD-4CFF-81CC-333E3E02B9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B0-E247-4903-91CB-1E57A85108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76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6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3D3-DC58-4B63-8906-F2916EB43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9F5F-B4C2-4C27-93D4-6106E4E37D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13E-AD97-42C1-89BA-E17E731031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844A-BC85-42E0-B6A5-80C207830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454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74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3938-575E-438F-B129-B9F49A224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63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940-42BD-469A-BAB3-81E29C5E62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35BB-F1A1-4DF6-9C04-8797BF49B0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99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99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BA37-23F2-4CCA-A39A-CEAFF2627B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A8DE-DEA4-46C9-9BB3-D21239FE3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7D7E-3DFD-4CFF-81CC-333E3E02B9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53B0-E247-4903-91CB-1E57A85108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3D3-DC58-4B63-8906-F2916EB43B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9F5F-B4C2-4C27-93D4-6106E4E37D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E13E-AD97-42C1-89BA-E17E731031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76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844A-BC85-42E0-B6A5-80C207830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3938-575E-438F-B129-B9F49A224C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D940-42BD-469A-BAB3-81E29C5E62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35BB-F1A1-4DF6-9C04-8797BF49B0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BA37-23F2-4CCA-A39A-CEAFF2627B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49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28.11.2018 10:31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1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28.11.2018 10:31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60" y="-1585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5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53" y="-1585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6" y="3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3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808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40"/>
            <a:ext cx="261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0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5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5407979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91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3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7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1" y="97633"/>
            <a:ext cx="848799" cy="537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D350B4-811D-9C49-8D4A-B431FFD4595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625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887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1" y="97633"/>
            <a:ext cx="848799" cy="537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D350B4-811D-9C49-8D4A-B431FFD4595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1" y="97633"/>
            <a:ext cx="848799" cy="537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D350B4-811D-9C49-8D4A-B431FFD4595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212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771255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594836"/>
      </p:ext>
    </p:extLst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529794"/>
      </p:ext>
    </p:extLst>
  </p:cSld>
  <p:clrMapOvr>
    <a:masterClrMapping/>
  </p:clrMapOvr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866643"/>
      </p:ext>
    </p:extLst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813311"/>
      </p:ext>
    </p:extLst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674328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326275"/>
      </p:ext>
    </p:extLst>
  </p:cSld>
  <p:clrMapOvr>
    <a:masterClrMapping/>
  </p:clrMapOvr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968235"/>
      </p:ext>
    </p:extLst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5165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13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9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Calibri"/>
              </a:rPr>
              <a:t>]</a:t>
            </a:r>
            <a:endParaRPr lang="ru-RU" dirty="0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1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0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4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8" y="-784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9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Calibri"/>
              </a:rPr>
              <a:t>]</a:t>
            </a:r>
            <a:endParaRPr lang="ru-RU" dirty="0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1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2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6" y="3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6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1CCAD-E1B0-4047-86ED-A42BA420DD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20376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6" y="3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31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10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6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08DDF-81BB-442A-9DBD-B5DEC139471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9326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6" y="3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6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5E7D0-4A18-4372-8BE4-FB473657095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7374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6" y="3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7342188" y="1589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68B85-A9FF-42B4-886E-6CD8803D036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1026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D350B4-811D-9C49-8D4A-B431FFD4595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12623"/>
      </p:ext>
    </p:extLst>
  </p:cSld>
  <p:clrMapOvr>
    <a:masterClrMapping/>
  </p:clrMapOvr>
  <p:hf hdr="0" ft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D350B4-811D-9C49-8D4A-B431FFD4595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D350B4-811D-9C49-8D4A-B431FFD4595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515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708077"/>
      </p:ext>
    </p:extLst>
  </p:cSld>
  <p:clrMapOvr>
    <a:masterClrMapping/>
  </p:clrMapOvr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158083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98980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710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367372"/>
      </p:ext>
    </p:extLst>
  </p:cSld>
  <p:clrMapOvr>
    <a:masterClrMapping/>
  </p:clrMapOvr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130644"/>
      </p:ext>
    </p:extLst>
  </p:cSld>
  <p:clrMapOvr>
    <a:masterClrMapping/>
  </p:clrMapOvr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817544"/>
      </p:ext>
    </p:extLst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579881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394687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57428"/>
      </p:ext>
    </p:extLst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Calibri"/>
              </a:rPr>
              <a:t>]</a:t>
            </a:r>
            <a:endParaRPr lang="ru-RU" dirty="0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Calibri"/>
              </a:rPr>
              <a:t>]</a:t>
            </a:r>
            <a:endParaRPr lang="ru-RU" dirty="0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9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90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40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7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2" y="1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1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2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1CCAD-E1B0-4047-86ED-A42BA420DD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3934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90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40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7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2" y="1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1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7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2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08DDF-81BB-442A-9DBD-B5DEC139471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397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659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90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40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7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2" y="1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1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2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5E7D0-4A18-4372-8BE4-FB473657095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2024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90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40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7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2" y="1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1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Номер слайда 22"/>
          <p:cNvSpPr>
            <a:spLocks noGrp="1"/>
          </p:cNvSpPr>
          <p:nvPr>
            <p:ph type="sldNum" sz="quarter" idx="10"/>
          </p:nvPr>
        </p:nvSpPr>
        <p:spPr>
          <a:xfrm>
            <a:off x="7342188" y="1588"/>
            <a:ext cx="1593850" cy="309563"/>
          </a:xfrm>
          <a:prstGeom prst="rect">
            <a:avLst/>
          </a:prstGeom>
        </p:spPr>
        <p:txBody>
          <a:bodyPr/>
          <a:lstStyle>
            <a:lvl1pPr algn="r">
              <a:defRPr lang="ru-RU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68B85-A9FF-42B4-886E-6CD8803D036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291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7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69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28.11.2018 10:33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2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3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03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1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16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49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3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64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95" y="-1587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10" y="-1587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88" y="-1587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41" y="0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9" y="0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64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1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94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3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94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30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43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19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48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79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77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8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7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79" y="-1587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7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5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61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1"/>
            <a:ext cx="8229600" cy="5407978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6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28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75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4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77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0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11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84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33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98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17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5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8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512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53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12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0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36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23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92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45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99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2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5E7-0C40-4C9B-ACFA-FCD019C923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608-1539-45B9-B1EE-683EC13958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38712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17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5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5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8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0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6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7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79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63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963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792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17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5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242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20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75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510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36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7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170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746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30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61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1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96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362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4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869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2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8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5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6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396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443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72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618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43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6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437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35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665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609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0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5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BD4CA9-6455-4D4B-9A96-1638AD137F56}" type="datetime8">
              <a:rPr lang="ru-RU" smtClean="0"/>
              <a:pPr>
                <a:defRPr/>
              </a:pPr>
              <a:t>28.11.2018 10:33</a:t>
            </a:fld>
            <a:r>
              <a:rPr lang="ru-RU" dirty="0"/>
              <a:t>06.10.2009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44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A93AEA-1088-46C4-AFD3-1EC02C849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3" y="6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FE8EFD83-616A-42F5-B76B-80E7F0D0A36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1810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67" r:id="rId2"/>
    <p:sldLayoutId id="2147485568" r:id="rId3"/>
    <p:sldLayoutId id="2147485569" r:id="rId4"/>
    <p:sldLayoutId id="2147485570" r:id="rId5"/>
    <p:sldLayoutId id="2147485571" r:id="rId6"/>
    <p:sldLayoutId id="2147485572" r:id="rId7"/>
    <p:sldLayoutId id="2147485573" r:id="rId8"/>
    <p:sldLayoutId id="2147485574" r:id="rId9"/>
    <p:sldLayoutId id="2147485575" r:id="rId10"/>
    <p:sldLayoutId id="214748557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FE8EFD83-616A-42F5-B76B-80E7F0D0A36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517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8" r:id="rId1"/>
    <p:sldLayoutId id="2147485579" r:id="rId2"/>
    <p:sldLayoutId id="2147485580" r:id="rId3"/>
    <p:sldLayoutId id="2147485581" r:id="rId4"/>
    <p:sldLayoutId id="2147485582" r:id="rId5"/>
    <p:sldLayoutId id="2147485583" r:id="rId6"/>
    <p:sldLayoutId id="2147485584" r:id="rId7"/>
    <p:sldLayoutId id="2147485585" r:id="rId8"/>
    <p:sldLayoutId id="2147485586" r:id="rId9"/>
    <p:sldLayoutId id="2147485587" r:id="rId10"/>
    <p:sldLayoutId id="214748558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FE8EFD83-616A-42F5-B76B-80E7F0D0A36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28.11.2018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fld id="{5F53519C-0CE3-44B1-B799-270989D9C2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</a:rPr>
              <a:pPr defTabSz="107286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938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1" r:id="rId2"/>
    <p:sldLayoutId id="2147485592" r:id="rId3"/>
    <p:sldLayoutId id="2147485593" r:id="rId4"/>
    <p:sldLayoutId id="2147485594" r:id="rId5"/>
    <p:sldLayoutId id="2147485595" r:id="rId6"/>
    <p:sldLayoutId id="2147485596" r:id="rId7"/>
    <p:sldLayoutId id="2147485597" r:id="rId8"/>
    <p:sldLayoutId id="2147485598" r:id="rId9"/>
    <p:sldLayoutId id="2147485599" r:id="rId10"/>
    <p:sldLayoutId id="21474856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BD4CA9-6455-4D4B-9A96-1638AD137F56}" type="datetime8">
              <a:rPr lang="ru-RU" smtClean="0"/>
              <a:pPr>
                <a:defRPr/>
              </a:pPr>
              <a:t>28.11.2018 10:31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9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A93AEA-1088-46C4-AFD3-1EC02C849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1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  <p:sldLayoutId id="214748560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5" y="247651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5" y="244476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4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3" y="295276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5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5" y="33337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3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3" y="319089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8" y="317501"/>
            <a:ext cx="3175" cy="6351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0" y="320676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3" y="323851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8" y="327026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3" y="320675"/>
            <a:ext cx="3175" cy="6351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8" y="323851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0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4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9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8" y="331789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1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8" y="33020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0" y="331789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3" y="336551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8" y="33496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6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9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1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1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5" y="315914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9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9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4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4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6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9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1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9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1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1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3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9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8" y="33496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5" y="330200"/>
            <a:ext cx="3175" cy="7939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9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4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3" y="314326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40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6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9"/>
            <a:ext cx="7938" cy="6351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1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4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1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4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1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4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1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4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1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4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1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1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1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4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1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4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1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4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1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4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1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4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1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1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1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40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40" y="344489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40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9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9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9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9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40" y="65246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8" y="650876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5" y="642939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1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6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8" y="625476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8" y="623889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2" y="619126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49"/>
            <a:ext cx="12700" cy="7939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8" y="604839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8" y="604839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9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5" y="679451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5" y="598489"/>
            <a:ext cx="9525" cy="6351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3" y="657226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4" y="660401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1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4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4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5" y="630239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8" y="61436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8" y="671514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9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8" y="490538"/>
            <a:ext cx="4763" cy="6351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90" y="504826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0" y="512765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49"/>
            <a:ext cx="12700" cy="7939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40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0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40" y="496889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8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2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2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8" y="477837"/>
            <a:ext cx="79375" cy="69851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8" y="477837"/>
            <a:ext cx="79375" cy="69851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0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1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6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1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5" y="28257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90" y="282575"/>
            <a:ext cx="93663" cy="120651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9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1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1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90" y="436564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8" y="438151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90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3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3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3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3" y="62547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6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6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66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6" r:id="rId1"/>
    <p:sldLayoutId id="2147485627" r:id="rId2"/>
    <p:sldLayoutId id="2147485628" r:id="rId3"/>
    <p:sldLayoutId id="2147485629" r:id="rId4"/>
    <p:sldLayoutId id="2147485630" r:id="rId5"/>
    <p:sldLayoutId id="2147485631" r:id="rId6"/>
    <p:sldLayoutId id="2147485632" r:id="rId7"/>
    <p:sldLayoutId id="2147485633" r:id="rId8"/>
    <p:sldLayoutId id="2147485634" r:id="rId9"/>
    <p:sldLayoutId id="2147485635" r:id="rId10"/>
    <p:sldLayoutId id="2147485636" r:id="rId11"/>
    <p:sldLayoutId id="214748563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3554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9" r:id="rId1"/>
    <p:sldLayoutId id="2147485640" r:id="rId2"/>
    <p:sldLayoutId id="2147485641" r:id="rId3"/>
    <p:sldLayoutId id="214748564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6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  <p:sldLayoutId id="2147485655" r:id="rId12"/>
    <p:sldLayoutId id="2147485656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9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0622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AD015E7-0C40-4C9B-ACFA-FCD019C923E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28.11.2018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651608-1539-45B9-B1EE-683EC139583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alphaModFix amt="33000"/>
          </a:blip>
          <a:stretch>
            <a:fillRect/>
          </a:stretch>
        </p:blipFill>
        <p:spPr>
          <a:xfrm>
            <a:off x="5334800" y="-451827"/>
            <a:ext cx="4584603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309889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  <p:sldLayoutId id="2147485472" r:id="rId12"/>
    <p:sldLayoutId id="214748547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1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5" r:id="rId1"/>
    <p:sldLayoutId id="2147485476" r:id="rId2"/>
    <p:sldLayoutId id="2147485477" r:id="rId3"/>
    <p:sldLayoutId id="2147485478" r:id="rId4"/>
    <p:sldLayoutId id="2147485479" r:id="rId5"/>
    <p:sldLayoutId id="2147485480" r:id="rId6"/>
    <p:sldLayoutId id="2147485481" r:id="rId7"/>
    <p:sldLayoutId id="2147485482" r:id="rId8"/>
    <p:sldLayoutId id="2147485483" r:id="rId9"/>
    <p:sldLayoutId id="2147485484" r:id="rId10"/>
    <p:sldLayoutId id="2147485485" r:id="rId11"/>
    <p:sldLayoutId id="21474854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69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  <p:sldLayoutId id="214748549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60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11" r:id="rId11"/>
    <p:sldLayoutId id="214748551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9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  <p:sldLayoutId id="214748552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5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  <p:sldLayoutId id="214748553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33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635D3B-C0FE-4C16-9346-AAC492C5769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47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  <p:sldLayoutId id="2147485555" r:id="rId3"/>
    <p:sldLayoutId id="2147485556" r:id="rId4"/>
    <p:sldLayoutId id="2147485557" r:id="rId5"/>
    <p:sldLayoutId id="2147485558" r:id="rId6"/>
    <p:sldLayoutId id="2147485559" r:id="rId7"/>
    <p:sldLayoutId id="2147485560" r:id="rId8"/>
    <p:sldLayoutId id="2147485561" r:id="rId9"/>
    <p:sldLayoutId id="2147485562" r:id="rId10"/>
    <p:sldLayoutId id="2147485563" r:id="rId11"/>
    <p:sldLayoutId id="21474855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pn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2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9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2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05065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Государственный финансовый контроль и внутренний финансовый контроль и аудит в государственном секторе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нормативное регулирование и актуальные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77A3E"/>
                </a:solidFill>
                <a:latin typeface="Calibri"/>
              </a:rPr>
              <a:t> </a:t>
            </a:r>
            <a:endParaRPr lang="ru-RU" sz="2000" b="1" dirty="0">
              <a:solidFill>
                <a:srgbClr val="077A3E"/>
              </a:solidFill>
              <a:latin typeface="Calibri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7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40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10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EEV\AppData\Local\Microsoft\Windows\Temporary Internet Files\Content.IE5\ZMETUHMR\risk-reduce-transfer[1]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" y="750532"/>
            <a:ext cx="8996207" cy="59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23477" y="352520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Новеллы ППРФ №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193. Определение бюджетных рисков 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10</a:t>
            </a:fld>
            <a:endParaRPr dirty="0"/>
          </a:p>
        </p:txBody>
      </p:sp>
      <p:sp>
        <p:nvSpPr>
          <p:cNvPr id="23" name="TextBox 22"/>
          <p:cNvSpPr txBox="1"/>
          <p:nvPr/>
        </p:nvSpPr>
        <p:spPr>
          <a:xfrm>
            <a:off x="519707" y="1186361"/>
            <a:ext cx="82023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dirty="0">
                <a:solidFill>
                  <a:srgbClr val="C00000"/>
                </a:solidFill>
              </a:rPr>
              <a:t>Необходимость</a:t>
            </a:r>
            <a:r>
              <a:rPr lang="ru-RU" dirty="0">
                <a:solidFill>
                  <a:prstClr val="black"/>
                </a:solidFill>
              </a:rPr>
              <a:t> проведения контрольных действий, способы и характер их осуществления </a:t>
            </a:r>
            <a:r>
              <a:rPr lang="ru-RU" dirty="0">
                <a:solidFill>
                  <a:srgbClr val="C00000"/>
                </a:solidFill>
              </a:rPr>
              <a:t>определяется по результатам оценки </a:t>
            </a:r>
            <a:r>
              <a:rPr lang="ru-RU" dirty="0" smtClean="0">
                <a:solidFill>
                  <a:prstClr val="black"/>
                </a:solidFill>
              </a:rPr>
              <a:t>бюджетных рисков</a:t>
            </a:r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707" y="2276259"/>
            <a:ext cx="82023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dirty="0" smtClean="0">
                <a:solidFill>
                  <a:srgbClr val="C00000"/>
                </a:solidFill>
              </a:rPr>
              <a:t>Бюджетные риски - </a:t>
            </a:r>
            <a:r>
              <a:rPr lang="ru-RU" dirty="0" smtClean="0">
                <a:solidFill>
                  <a:prstClr val="black"/>
                </a:solidFill>
              </a:rPr>
              <a:t>возможность </a:t>
            </a:r>
            <a:r>
              <a:rPr lang="ru-RU" dirty="0">
                <a:solidFill>
                  <a:prstClr val="black"/>
                </a:solidFill>
              </a:rPr>
              <a:t>возникновения событий, негативно влияющих на выполнение внутренних бюджетных процедур, в том числе возможности коррупционного проявления </a:t>
            </a:r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707" y="3627327"/>
            <a:ext cx="82023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dirty="0" smtClean="0">
                <a:solidFill>
                  <a:prstClr val="black"/>
                </a:solidFill>
              </a:rPr>
              <a:t>Параметры оценки: «вероятность» / «степень влияния»</a:t>
            </a:r>
          </a:p>
          <a:p>
            <a:pPr algn="l"/>
            <a:r>
              <a:rPr lang="ru-RU" dirty="0" smtClean="0">
                <a:solidFill>
                  <a:prstClr val="black"/>
                </a:solidFill>
              </a:rPr>
              <a:t>Шкала оценки: низкий / средний / высокий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772657">
            <a:off x="7358798" y="3574893"/>
            <a:ext cx="1305048" cy="5847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1600" i="1" dirty="0" smtClean="0">
                <a:solidFill>
                  <a:srgbClr val="FFFFFF"/>
                </a:solidFill>
              </a:rPr>
              <a:t>Закрытый список!</a:t>
            </a:r>
            <a:endParaRPr lang="ru-RU" sz="1600" i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707" y="4549997"/>
            <a:ext cx="820230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dirty="0" smtClean="0">
                <a:solidFill>
                  <a:prstClr val="black"/>
                </a:solidFill>
              </a:rPr>
              <a:t>Оценка параметров бюджетного риска осуществляется </a:t>
            </a:r>
            <a:r>
              <a:rPr lang="ru-RU" dirty="0" smtClean="0">
                <a:solidFill>
                  <a:srgbClr val="C00000"/>
                </a:solidFill>
              </a:rPr>
              <a:t>должностными лицами, ответственными за формирование карт ВФК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707" y="5497407"/>
            <a:ext cx="82023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dirty="0">
                <a:solidFill>
                  <a:prstClr val="black"/>
                </a:solidFill>
              </a:rPr>
              <a:t>В карты внутреннего финансового контроля включаются операции (действия по формированию документов, необходимых для выполнения внутренней бюджетной процедуры) со значимыми бюджетными рисками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6998" y="1563086"/>
            <a:ext cx="418641" cy="1697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56998" y="2737924"/>
            <a:ext cx="418641" cy="1697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56998" y="3782380"/>
            <a:ext cx="418641" cy="1697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6884" y="4703283"/>
            <a:ext cx="418641" cy="1697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8272" y="5927733"/>
            <a:ext cx="418641" cy="16979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23477" y="254546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Новеллы ППРФ №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193. </a:t>
            </a:r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Структура 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бюджетных рисков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80" y="751850"/>
            <a:ext cx="8976852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Риски ненадлежащего планирования бюджета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ВНЕШНИЕ</a:t>
            </a:r>
          </a:p>
          <a:p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Длительность процедур межведомственного согласования;</a:t>
            </a:r>
          </a:p>
          <a:p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. . 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ВНУТРЕННИЕ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	Риск некорректного выполнения операции № 1</a:t>
            </a:r>
          </a:p>
          <a:p>
            <a:r>
              <a:rPr lang="ru-RU" sz="1400" i="1" dirty="0">
                <a:solidFill>
                  <a:prstClr val="black"/>
                </a:solidFill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</a:rPr>
              <a:t>                (риск нарушения нормы НПА или риск выполнения неэффективного действия)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	Риск </a:t>
            </a:r>
            <a:r>
              <a:rPr lang="ru-RU" dirty="0">
                <a:solidFill>
                  <a:prstClr val="black"/>
                </a:solidFill>
              </a:rPr>
              <a:t>некорректного выполнения операции № 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	. </a:t>
            </a:r>
            <a:r>
              <a:rPr lang="ru-RU" dirty="0">
                <a:solidFill>
                  <a:prstClr val="black"/>
                </a:solidFill>
              </a:rPr>
              <a:t>. .</a:t>
            </a:r>
          </a:p>
          <a:p>
            <a:r>
              <a:rPr lang="ru-RU" b="1" dirty="0">
                <a:solidFill>
                  <a:srgbClr val="C00000"/>
                </a:solidFill>
              </a:rPr>
              <a:t>2.   Риски ненадлежащего исполнения бюджета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ВНЕШНИЕ</a:t>
            </a:r>
          </a:p>
          <a:p>
            <a:pPr marL="457200" lvl="2"/>
            <a:r>
              <a:rPr lang="ru-RU" dirty="0" smtClean="0">
                <a:solidFill>
                  <a:prstClr val="black"/>
                </a:solidFill>
              </a:rPr>
              <a:t>	Секвестр бюджета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	. </a:t>
            </a:r>
            <a:r>
              <a:rPr lang="ru-RU" dirty="0">
                <a:solidFill>
                  <a:prstClr val="black"/>
                </a:solidFill>
              </a:rPr>
              <a:t>. 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ВНУТРЕННИЕ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	Риск </a:t>
            </a:r>
            <a:r>
              <a:rPr lang="ru-RU" dirty="0">
                <a:solidFill>
                  <a:prstClr val="black"/>
                </a:solidFill>
              </a:rPr>
              <a:t>некорректного выполнения операции № 1</a:t>
            </a:r>
          </a:p>
          <a:p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3.   Риски искажения бюджетной отчетности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ВНЕШНИЕ</a:t>
            </a:r>
          </a:p>
          <a:p>
            <a:pPr lvl="1"/>
            <a:r>
              <a:rPr lang="ru-RU" dirty="0" smtClean="0">
                <a:solidFill>
                  <a:prstClr val="black"/>
                </a:solidFill>
              </a:rPr>
              <a:t>	Ошибки в работе «Электронного бюджета»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ВНУТРЕННИЕ 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	Риск </a:t>
            </a:r>
            <a:r>
              <a:rPr lang="ru-RU" dirty="0">
                <a:solidFill>
                  <a:prstClr val="black"/>
                </a:solidFill>
              </a:rPr>
              <a:t>некорректного выполнения операции № 1</a:t>
            </a:r>
          </a:p>
          <a:p>
            <a:r>
              <a:rPr lang="ru-RU" dirty="0">
                <a:solidFill>
                  <a:prstClr val="black"/>
                </a:solidFill>
              </a:rPr>
              <a:t>	. . 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04665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altLang="ru-RU" sz="2800" b="1" dirty="0" smtClean="0">
                <a:solidFill>
                  <a:srgbClr val="00602B"/>
                </a:solidFill>
                <a:latin typeface="Calibri" pitchFamily="34" charset="0"/>
              </a:rPr>
              <a:t>Причины бюджетных рисков</a:t>
            </a:r>
          </a:p>
          <a:p>
            <a:pPr algn="ctr" eaLnBrk="0" hangingPunct="0"/>
            <a:endParaRPr lang="ru-RU" altLang="ru-RU" sz="2800" b="1" dirty="0" smtClean="0">
              <a:solidFill>
                <a:srgbClr val="00602B"/>
              </a:solidFill>
              <a:latin typeface="Calibri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0509"/>
              </p:ext>
            </p:extLst>
          </p:nvPr>
        </p:nvGraphicFramePr>
        <p:xfrm>
          <a:off x="251522" y="980728"/>
          <a:ext cx="8712968" cy="5040559"/>
        </p:xfrm>
        <a:graphic>
          <a:graphicData uri="http://schemas.openxmlformats.org/drawingml/2006/table">
            <a:tbl>
              <a:tblPr/>
              <a:tblGrid>
                <a:gridCol w="516871"/>
                <a:gridCol w="8196097"/>
              </a:tblGrid>
              <a:tr h="5040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ВФК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частота изменений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положений бюджетного законодательства и иных нормативных правовых актов, регулирующих бюджетные правоотношения и (или) обусловливающих расходные обязательства публично-правового образования;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полнота внутренней регламентации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процедур (операции) осуществления финансового менеджмента;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состояние используемых прикладных программных средств автоматизации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процедур (операции) осуществления финансового менеджмента, информационной безопасности;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кадровый потенциал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(степень квалификации должностных лиц, выполняющих процедуры (операции) осуществления финансового менеджмента);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наличие конфликта интересов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при выполнении процедур (операций) осуществления финансового менеджмента;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эффективность взаимодействия с другими подразделениями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, организациями государственного сектора, необходимого в целях своевременного выполнения процедур (операций) осуществления финансового менеджмента;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иные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причины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6784" y="0"/>
            <a:ext cx="461570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696784" y="285728"/>
            <a:ext cx="461570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958287" y="424697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53519C-0CE3-44B1-B799-270989D9C225}" type="slidenum">
              <a:rPr lang="ru-RU" sz="18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8" name="AutoShape 2"/>
          <p:cNvSpPr>
            <a:spLocks noChangeAspect="1" noChangeArrowheads="1"/>
          </p:cNvSpPr>
          <p:nvPr/>
        </p:nvSpPr>
        <p:spPr bwMode="auto">
          <a:xfrm>
            <a:off x="58615" y="-13652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9" name="AutoShape 4"/>
          <p:cNvSpPr>
            <a:spLocks noChangeAspect="1" noChangeArrowheads="1"/>
          </p:cNvSpPr>
          <p:nvPr/>
        </p:nvSpPr>
        <p:spPr bwMode="auto">
          <a:xfrm>
            <a:off x="199292" y="1587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90957" y="1196752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22419"/>
              </p:ext>
            </p:extLst>
          </p:nvPr>
        </p:nvGraphicFramePr>
        <p:xfrm>
          <a:off x="716827" y="3933056"/>
          <a:ext cx="7950771" cy="293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5621"/>
                <a:gridCol w="796696"/>
                <a:gridCol w="598220"/>
                <a:gridCol w="531751"/>
                <a:gridCol w="555042"/>
                <a:gridCol w="675091"/>
                <a:gridCol w="607441"/>
                <a:gridCol w="7408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4153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27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лицо, ответственное за выполнение операции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бюджетного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риска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значения</a:t>
                      </a:r>
                      <a:r>
                        <a:rPr lang="ru-RU" sz="5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«вероятность»</a:t>
                      </a:r>
                      <a:endParaRPr lang="ru-RU" sz="5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значения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«степень влияния»</a:t>
                      </a:r>
                      <a:endParaRPr lang="ru-RU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Включить операцию в карту ВФК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(да/нет</a:t>
                      </a:r>
                      <a:r>
                        <a:rPr lang="ru-RU" sz="600" baseline="0" dirty="0" smtClean="0"/>
                        <a:t>)</a:t>
                      </a:r>
                      <a:endParaRPr lang="ru-RU" sz="6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применению контрольных действий в отношении операции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риска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920"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контрольное действие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контроля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проведения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контрольных действий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осуществления контроля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283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5</a:t>
                      </a:r>
                      <a:endParaRPr lang="ru-RU" sz="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6</a:t>
                      </a:r>
                      <a:endParaRPr lang="ru-RU" sz="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7</a:t>
                      </a:r>
                      <a:endParaRPr lang="ru-RU" sz="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1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и представление документов в Министерство финансов Российский Федерации, необходимых для составления и рассмотрения проекта федерального бюджета, в том числе реестров расходных обязательств и обоснований бюджетных ассигнований обоснований </a:t>
                      </a:r>
                      <a:endParaRPr lang="ru-RU" sz="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и представление в уполномоченный департамент реестра расходных обязательств главе 092 «Министерство финансов Российской Федерации»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ОБАС в подсистеме «бюджетное планирование»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несоблюдения бюджетного законодательства и иных нормативных правовых актов, регулирующих бюджетные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правоотношения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соответствия документов требованиям НПА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Сплошной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формирования документов, необходимых для выполнения внутренней бюджетной процедуры/ В сроки,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установленные правовыми актами Министерства финансов Российской Федерации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1.1.1.1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(согласование)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операций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по уровню подчиненности</a:t>
                      </a:r>
                      <a:endParaRPr lang="ru-RU" sz="5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Сплошной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поступления документов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1.1.1.1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0" y="13798"/>
            <a:ext cx="869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Этапы организации и осуществления внутреннего финансового контроля в Минфине России</a:t>
            </a:r>
            <a:endParaRPr lang="ru-RU" sz="2400" b="1" dirty="0">
              <a:solidFill>
                <a:srgbClr val="008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1006" y="744031"/>
            <a:ext cx="8059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Перечня операций: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293" y="1340770"/>
            <a:ext cx="1182199" cy="134287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совокупности операций, необходимых для выполнения ВБП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63226" y="1340770"/>
            <a:ext cx="1063504" cy="134287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рисков для каждой операции</a:t>
            </a:r>
          </a:p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66775" y="1365685"/>
            <a:ext cx="1015705" cy="12930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Оценка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бюджетного риска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348392" y="1353953"/>
            <a:ext cx="1129972" cy="13165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для каждой операции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768444" y="1188787"/>
            <a:ext cx="1189843" cy="164683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Определение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метода, способа и периодичности осуществления контрольного действия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164288" y="789776"/>
            <a:ext cx="1420668" cy="281734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Код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риска, состоит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порядкового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внутренней бюджетной процедуры, номера процесса внутренней бюджетной процедуры, номера операции и порядкового номера в перечне операций указываемого бюджетного риска (Х.Х.Х.Х)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9292" y="3933056"/>
            <a:ext cx="384572" cy="266429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prstClr val="black"/>
                </a:solidFill>
              </a:rPr>
              <a:t>ПРИМЕР</a:t>
            </a:r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1368476" y="1819783"/>
            <a:ext cx="294753" cy="3848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891818" y="1819783"/>
            <a:ext cx="272470" cy="3848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5478366" y="1823526"/>
            <a:ext cx="290077" cy="3848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4025133" y="1823006"/>
            <a:ext cx="329239" cy="3848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2726730" y="1816375"/>
            <a:ext cx="351692" cy="3848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653812" y="2670502"/>
            <a:ext cx="253505" cy="1262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659429" y="2683644"/>
            <a:ext cx="846102" cy="1249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913378" y="2683644"/>
            <a:ext cx="655656" cy="1609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6190808" y="2836044"/>
            <a:ext cx="139329" cy="1457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330136" y="2863664"/>
            <a:ext cx="561689" cy="1429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330129" y="2836044"/>
            <a:ext cx="1432379" cy="1457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874645" y="3607118"/>
            <a:ext cx="552577" cy="325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777753" y="2692534"/>
            <a:ext cx="6319" cy="23206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76838" y="5157192"/>
            <a:ext cx="0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248554" y="6021288"/>
            <a:ext cx="351100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26733" y="2425392"/>
            <a:ext cx="758551" cy="1507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ая прямоугольная выноска 1"/>
          <p:cNvSpPr/>
          <p:nvPr/>
        </p:nvSpPr>
        <p:spPr>
          <a:xfrm>
            <a:off x="1463844" y="2683645"/>
            <a:ext cx="1462315" cy="1103702"/>
          </a:xfrm>
          <a:prstGeom prst="wedgeRoundRectCallout">
            <a:avLst>
              <a:gd name="adj1" fmla="val 17504"/>
              <a:gd name="adj2" fmla="val 6182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может быть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(как внутри подразделения, так и внутри отдела).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86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обновления информации сведения необходимо направить на почту</a:t>
            </a:r>
          </a:p>
          <a:p>
            <a:pPr algn="ctr" defTabSz="107286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тдела анализа качества финансового менеджмента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5754" y="883568"/>
            <a:ext cx="2127006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бюджетного риска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7339" y="891437"/>
            <a:ext cx="3256977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причин и обстоятельств реализации бюджетного риска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471" y="213629"/>
            <a:ext cx="822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Определение контрольного действия</a:t>
            </a:r>
            <a:endParaRPr lang="ru-RU" sz="2400" b="1" dirty="0">
              <a:solidFill>
                <a:srgbClr val="008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32536" y="883568"/>
            <a:ext cx="1994068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контрольного действия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8421" y="4005077"/>
            <a:ext cx="529747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fontAlgn="auto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проверка соответствия документов требованиям правовых актов, регулирующих бюджетные отношения;</a:t>
            </a:r>
          </a:p>
          <a:p>
            <a:pPr defTabSz="1072866" fontAlgn="auto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подтверждение (согласование) операций;</a:t>
            </a:r>
          </a:p>
          <a:p>
            <a:pPr defTabSz="1072866" fontAlgn="auto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сверка данных;</a:t>
            </a:r>
          </a:p>
          <a:p>
            <a:pPr defTabSz="1072866" fontAlgn="auto"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сбор (запрос) информации о выполнении внутренних бюджетных процедур, с последующим ее анализом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оценкой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мониторингом)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696784" y="0"/>
            <a:ext cx="461570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8696784" y="285728"/>
            <a:ext cx="461570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32" name="Номер слайда 4"/>
          <p:cNvSpPr txBox="1">
            <a:spLocks/>
          </p:cNvSpPr>
          <p:nvPr/>
        </p:nvSpPr>
        <p:spPr>
          <a:xfrm>
            <a:off x="6958287" y="424675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53519C-0CE3-44B1-B799-270989D9C225}" type="slidenum">
              <a:rPr lang="ru-RU" sz="18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6034316" y="1156215"/>
            <a:ext cx="598220" cy="3848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448105" y="1156215"/>
            <a:ext cx="329239" cy="38484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758" y="2420888"/>
            <a:ext cx="2214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Контрольные действия подразделяются на: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17392" y="2082334"/>
            <a:ext cx="16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Автоматические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http://trik-servis.ru/wp-content/uploads/2015/08/3D-Person-with-Green-computer-e1439397195699-1024x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19" y="2431953"/>
            <a:ext cx="1971294" cy="12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103766" y="2082334"/>
            <a:ext cx="1237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Визуальные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6040" y="2082334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Смешанные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" descr="https://st.depositphotos.com/1688412/3750/i/950/depositphotos_37506095-stock-photo-person-with-a-magnifier-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83" y="2420888"/>
            <a:ext cx="1547003" cy="15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http://inwise-systems.com/uploads/images/dopechatnaya-podgotovka-i-dizayn-poligrafii--3ca1-1366782525152613-1-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57" y="2518352"/>
            <a:ext cx="1920039" cy="141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768" y="4005077"/>
            <a:ext cx="24024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контрольным действиям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268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urviocdn.com/s1/user-img/img/b8d/b8ddcb5a5f03aad09044a6e3a4f66841bffe7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36" y="3429005"/>
            <a:ext cx="1285990" cy="10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64288" y="1260064"/>
            <a:ext cx="1056247" cy="1080120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6784" y="0"/>
            <a:ext cx="461570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696784" y="285728"/>
            <a:ext cx="461570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958287" y="424675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53519C-0CE3-44B1-B799-270989D9C225}" type="slidenum">
              <a:rPr lang="ru-RU" sz="18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348" y="739976"/>
            <a:ext cx="6463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Arial Narrow"/>
            </a:endParaRPr>
          </a:p>
          <a:p>
            <a:pPr marL="457200" indent="-457200" defTabSz="1072866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ru-RU" sz="21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191739"/>
            <a:ext cx="83750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8000"/>
                </a:solidFill>
                <a:latin typeface="Arial Narrow"/>
                <a:cs typeface="Times New Roman" pitchFamily="18" charset="0"/>
              </a:rPr>
              <a:t>Определение </a:t>
            </a:r>
            <a:r>
              <a:rPr lang="ru-RU" sz="2200" b="1" dirty="0">
                <a:solidFill>
                  <a:srgbClr val="008000"/>
                </a:solidFill>
                <a:latin typeface="Arial Narrow"/>
                <a:cs typeface="Times New Roman" pitchFamily="18" charset="0"/>
              </a:rPr>
              <a:t>метода, способа и периодичности осуществления контрольного действия</a:t>
            </a:r>
          </a:p>
        </p:txBody>
      </p:sp>
      <p:pic>
        <p:nvPicPr>
          <p:cNvPr id="11" name="Picture 6" descr="https://ds01.infourok.ru/uploads/ex/0290/0000b257-95a3a80e/hello_html_m1620fe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47" y="3140967"/>
            <a:ext cx="1195868" cy="12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21871" y="4242574"/>
            <a:ext cx="1437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3150" y="4225938"/>
            <a:ext cx="201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 по уровню подчиненности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596" y="3062626"/>
            <a:ext cx="10968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Метод:</a:t>
            </a:r>
            <a:endParaRPr lang="ru-RU" sz="21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habagent.nethouse.ru/static/img/0000/0003/9104/39104062.eultwqw14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00" y="3339897"/>
            <a:ext cx="1122753" cy="95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44401" y="4242588"/>
            <a:ext cx="210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 по уровню подведомственности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forbesindia.com/fbimages/900x600/proportional/jpeg/media/images/2014/Apr/topimg_24150_allai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7" y="3307172"/>
            <a:ext cx="1373251" cy="9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52200" y="4349021"/>
            <a:ext cx="1886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Смежный контроль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82" y="1109308"/>
            <a:ext cx="11205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1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Способ:</a:t>
            </a:r>
            <a:endParaRPr lang="ru-RU" sz="21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7429" y="254786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Сплошной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4401" y="2539990"/>
            <a:ext cx="2421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Сплошной / Выборочный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ирог 16"/>
          <p:cNvSpPr/>
          <p:nvPr/>
        </p:nvSpPr>
        <p:spPr>
          <a:xfrm>
            <a:off x="4290137" y="1282288"/>
            <a:ext cx="1063503" cy="1130642"/>
          </a:xfrm>
          <a:prstGeom prst="pi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76207" y="1307549"/>
            <a:ext cx="1056247" cy="1080120"/>
          </a:xfrm>
          <a:prstGeom prst="ellipse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534945" y="1317057"/>
            <a:ext cx="537340" cy="9848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8583" y="4658387"/>
            <a:ext cx="172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Периодичность осуществления: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589" y="5299605"/>
            <a:ext cx="3953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мере формирования документов, необходимых для выполнения внутренней бюджетной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процедуры / </a:t>
            </a:r>
          </a:p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сроки, установленные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перепроверки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1538" y="3823928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А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3862" y="3830226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Б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31935" y="5278059"/>
            <a:ext cx="2716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мере поступления документов</a:t>
            </a:r>
          </a:p>
        </p:txBody>
      </p:sp>
      <p:sp>
        <p:nvSpPr>
          <p:cNvPr id="38" name="Стрелка вверх 37"/>
          <p:cNvSpPr/>
          <p:nvPr/>
        </p:nvSpPr>
        <p:spPr>
          <a:xfrm rot="10800000">
            <a:off x="1687392" y="4658399"/>
            <a:ext cx="395619" cy="584775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42" name="Стрелка вверх 41"/>
          <p:cNvSpPr/>
          <p:nvPr/>
        </p:nvSpPr>
        <p:spPr>
          <a:xfrm>
            <a:off x="7494615" y="2874836"/>
            <a:ext cx="395619" cy="327271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10800000">
            <a:off x="5625507" y="4950785"/>
            <a:ext cx="395619" cy="292387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9" name="Правая круглая скобка 8"/>
          <p:cNvSpPr/>
          <p:nvPr/>
        </p:nvSpPr>
        <p:spPr>
          <a:xfrm rot="5400000">
            <a:off x="5536447" y="2126494"/>
            <a:ext cx="166128" cy="5482432"/>
          </a:xfrm>
          <a:prstGeom prst="righ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black"/>
              </a:solidFill>
            </a:endParaRPr>
          </a:p>
        </p:txBody>
      </p:sp>
      <p:sp>
        <p:nvSpPr>
          <p:cNvPr id="36" name="Правая круглая скобка 35"/>
          <p:cNvSpPr/>
          <p:nvPr/>
        </p:nvSpPr>
        <p:spPr>
          <a:xfrm rot="16200000">
            <a:off x="3860118" y="565965"/>
            <a:ext cx="166128" cy="5482432"/>
          </a:xfrm>
          <a:prstGeom prst="righ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black"/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>
            <a:off x="3494538" y="2874809"/>
            <a:ext cx="395619" cy="349294"/>
          </a:xfrm>
          <a:prstGeom prst="up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-39295" y="2335699"/>
            <a:ext cx="1281147" cy="35298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endParaRPr lang="ru-RU" sz="1200" dirty="0">
              <a:solidFill>
                <a:srgbClr val="9BBB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24772" y="3429006"/>
            <a:ext cx="352988" cy="1281147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endParaRPr lang="ru-RU" sz="1200" dirty="0">
              <a:solidFill>
                <a:srgbClr val="9BBB59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6784" y="0"/>
            <a:ext cx="461570" cy="6858000"/>
          </a:xfrm>
          <a:prstGeom prst="rect">
            <a:avLst/>
          </a:pr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696784" y="285728"/>
            <a:ext cx="461570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66A36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srgbClr val="077A3E"/>
              </a:solidFill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958287" y="424651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ru-RU"/>
            </a:defPPr>
            <a:lvl1pPr marL="0" algn="r" defTabSz="1072866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53519C-0CE3-44B1-B799-270989D9C225}" type="slidenum">
              <a:rPr lang="ru-RU" sz="18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28" name="AutoShape 2"/>
          <p:cNvSpPr>
            <a:spLocks noChangeAspect="1" noChangeArrowheads="1"/>
          </p:cNvSpPr>
          <p:nvPr/>
        </p:nvSpPr>
        <p:spPr bwMode="auto">
          <a:xfrm>
            <a:off x="58615" y="-13652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9" name="AutoShape 4"/>
          <p:cNvSpPr>
            <a:spLocks noChangeAspect="1" noChangeArrowheads="1"/>
          </p:cNvSpPr>
          <p:nvPr/>
        </p:nvSpPr>
        <p:spPr bwMode="auto">
          <a:xfrm>
            <a:off x="199292" y="1587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black"/>
              </a:solidFill>
              <a:latin typeface="Arial Narrow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96395"/>
              </p:ext>
            </p:extLst>
          </p:nvPr>
        </p:nvGraphicFramePr>
        <p:xfrm>
          <a:off x="583866" y="817880"/>
          <a:ext cx="8015417" cy="279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689"/>
                <a:gridCol w="664689"/>
                <a:gridCol w="731158"/>
                <a:gridCol w="664689"/>
                <a:gridCol w="531751"/>
                <a:gridCol w="531751"/>
                <a:gridCol w="664689"/>
                <a:gridCol w="679656"/>
                <a:gridCol w="8281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6617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56826"/>
              </a:tblGrid>
              <a:tr h="138006"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лицо, ответственное за выполнение операции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бюджетного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риска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значения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«вероятность»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значения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 «степень влияния»</a:t>
                      </a:r>
                      <a:endParaRPr lang="ru-RU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Включить операцию в карту ВФК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(да/нет)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применению контрольных действий в отношении операции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риска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920"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контрольное действие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контроля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проведения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контрольных действий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осуществления контроля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283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1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и представление документов в Министерство финансов Российский Федерации, необходимых для составления и рассмотрения проекта федерального бюджета, в том числе реестров расходных обязательств и обоснований бюджетных ассигнований обоснований </a:t>
                      </a:r>
                      <a:endParaRPr lang="ru-RU" sz="6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и представление в уполномоченный департамент реестра расходных обязательств главе 092 «Министерство финансов Российской Федерации»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ОБАС в подсистеме «Бюджетное планирование»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несоблюдения бюджетного законодательства и иных нормативных правовых актов, регулирующих бюджетные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правоотношения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4406" marR="8440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соответствия документов требованиям НПА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Сплошной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формирования документов, необходимых для выполнения внутренней бюджетной процедуры/ В сроки,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установленные правовыми актами Министерства финансов Российской Федерации</a:t>
                      </a:r>
                      <a:endParaRPr lang="ru-RU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1.1.1.1</a:t>
                      </a:r>
                      <a:endParaRPr lang="ru-RU" sz="6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088"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 (согласование)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операций</a:t>
                      </a:r>
                      <a:endParaRPr lang="ru-RU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по уровню подчиненности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Сплошной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мере поступления документов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1.1.1.1</a:t>
                      </a:r>
                    </a:p>
                    <a:p>
                      <a:endParaRPr lang="ru-RU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85163"/>
              </p:ext>
            </p:extLst>
          </p:nvPr>
        </p:nvGraphicFramePr>
        <p:xfrm>
          <a:off x="867989" y="4348688"/>
          <a:ext cx="7665007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0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50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50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50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18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</a:p>
                    <a:p>
                      <a:pPr algn="ctr"/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операции (действия по формированию документов, необходимых для выполнения внутренней бюджетной процедуры)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лицо, ответственное за выполнение операции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лицо, осуществляющее контрольное действие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риска</a:t>
                      </a:r>
                    </a:p>
                    <a:p>
                      <a:pPr algn="ctr"/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контрольное действие, осуществляемое в целях усиления</a:t>
                      </a:r>
                      <a:r>
                        <a:rPr lang="ru-RU" sz="7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контроля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Меры по повышению качества внутренних бюджетных </a:t>
                      </a:r>
                      <a:endParaRPr lang="ru-RU" sz="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59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7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и представление документов в Министерство финансов Российский Федерации, необходимых для составления и рассмотрения проекта федерального бюджета, в том числе реестров расходных обязательств и обоснований бюджетных ассигнований обоснований </a:t>
                      </a:r>
                      <a:endParaRPr lang="ru-RU" sz="7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и представление в уполномоченный департамент реестра расходных обязательств главе 092 «Министерство финансов Российской Федерации»</a:t>
                      </a:r>
                      <a:endParaRPr lang="ru-RU" sz="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ОБАС в подсистеме «Бюджетное планирование»</a:t>
                      </a:r>
                    </a:p>
                    <a:p>
                      <a:pPr algn="ctr"/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/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</a:p>
                    <a:p>
                      <a:pPr algn="ctr"/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1.1.1.1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Сверка данных</a:t>
                      </a:r>
                    </a:p>
                    <a:p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Издание (внесение изменений) НПА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6073" y="3981280"/>
            <a:ext cx="7976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внутреннего финансового контроля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188" y="429861"/>
            <a:ext cx="8042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операций (действий по формированию документов, необходимых для выполнения внутренней бюджетной процедуры)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16802" y="1916832"/>
            <a:ext cx="199407" cy="352839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16209" y="3219388"/>
            <a:ext cx="864096" cy="251386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68442" y="1412776"/>
            <a:ext cx="2525819" cy="295232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80898" y="2967360"/>
            <a:ext cx="930565" cy="29099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63068" y="2877370"/>
            <a:ext cx="1411898" cy="285588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9010" y="20864"/>
            <a:ext cx="771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Карта внутреннего финансового контроля:</a:t>
            </a:r>
            <a:endParaRPr lang="ru-RU" sz="2400" b="1" dirty="0">
              <a:solidFill>
                <a:srgbClr val="008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9292" y="974971"/>
            <a:ext cx="384572" cy="5766397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solidFill>
                  <a:prstClr val="black"/>
                </a:solidFill>
              </a:rPr>
              <a:t>ПРИМЕР</a:t>
            </a:r>
            <a:endParaRPr lang="ru-RU" sz="2100" dirty="0">
              <a:solidFill>
                <a:prstClr val="black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8459679">
            <a:off x="4425523" y="2169712"/>
            <a:ext cx="445347" cy="3552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65897" y="2530404"/>
            <a:ext cx="488637" cy="2202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Высокая</a:t>
            </a:r>
            <a:endParaRPr lang="ru-RU" sz="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ortehno.ru/images/Autsorsing/monito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42" y="4390007"/>
            <a:ext cx="3349672" cy="24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00" y="0"/>
            <a:ext cx="237929" cy="26064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3603305"/>
              </p:ext>
            </p:extLst>
          </p:nvPr>
        </p:nvGraphicFramePr>
        <p:xfrm>
          <a:off x="77391" y="771253"/>
          <a:ext cx="9036494" cy="600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19674" y="2970773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264н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932" y="4914879"/>
            <a:ext cx="4157027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посмотреть</a:t>
            </a: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</a:t>
            </a: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https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://www.minfin.ru/ru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</a:t>
            </a:r>
            <a:r>
              <a:rPr lang="ru-RU" sz="1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/ Деятельность / Бюджет / Качество финансового менеджмента в государственном секторе / Результаты мониторинга / 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44922" y="433091"/>
            <a:ext cx="878497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Минфина России № 264н от 29.12.2017</a:t>
            </a:r>
            <a:r>
              <a:rPr lang="ru-RU" altLang="ru-RU" sz="2400" b="1" dirty="0" smtClean="0">
                <a:solidFill>
                  <a:srgbClr val="424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4244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 smtClean="0">
              <a:solidFill>
                <a:srgbClr val="424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75907" y="2924944"/>
            <a:ext cx="1937982" cy="129198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 rot="21242113">
            <a:off x="6747343" y="5187923"/>
            <a:ext cx="7111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264н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581902">
            <a:off x="7371387" y="4950462"/>
            <a:ext cx="8221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№ 193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84770">
            <a:off x="8167380" y="5425741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№ 158н</a:t>
            </a:r>
            <a:endParaRPr lang="ru-RU"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8326438" y="0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948A7D-6C52-4157-BEA1-1B3B6891AEA4}" type="slidenum">
              <a:rPr lang="ru-RU" smtClean="0">
                <a:latin typeface="Trebuchet MS"/>
              </a:rPr>
              <a:pPr>
                <a:defRPr/>
              </a:pPr>
              <a:t>17</a:t>
            </a:fld>
            <a:endParaRPr lang="ru-RU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593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nternationalwebmedia.com/images/topblack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538" y="3933122"/>
            <a:ext cx="5492702" cy="262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00" y="0"/>
            <a:ext cx="237929" cy="26064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724414570"/>
              </p:ext>
            </p:extLst>
          </p:nvPr>
        </p:nvGraphicFramePr>
        <p:xfrm>
          <a:off x="205153" y="1124744"/>
          <a:ext cx="873369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164" y="366747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8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Периоды проведения </a:t>
            </a:r>
            <a:r>
              <a:rPr lang="ru-RU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финансового менеджмента</a:t>
            </a:r>
            <a:endParaRPr lang="ru-RU" sz="2000" b="1" dirty="0">
              <a:solidFill>
                <a:srgbClr val="008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326438" y="0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948A7D-6C52-4157-BEA1-1B3B6891AEA4}" type="slidenum">
              <a:rPr lang="ru-RU" smtClean="0">
                <a:latin typeface="Trebuchet MS"/>
              </a:rPr>
              <a:pPr>
                <a:defRPr/>
              </a:pPr>
              <a:t>18</a:t>
            </a:fld>
            <a:endParaRPr lang="ru-RU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65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5562" y="130357"/>
            <a:ext cx="91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Организация </a:t>
            </a:r>
            <a:r>
              <a:rPr lang="ru-RU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финансового менеджмента</a:t>
            </a:r>
            <a:endParaRPr lang="ru-RU" sz="2400" b="1" dirty="0">
              <a:solidFill>
                <a:srgbClr val="008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96958333"/>
              </p:ext>
            </p:extLst>
          </p:nvPr>
        </p:nvGraphicFramePr>
        <p:xfrm>
          <a:off x="107510" y="1340768"/>
          <a:ext cx="892899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5" y="969997"/>
            <a:ext cx="72360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32" y="970064"/>
            <a:ext cx="728148" cy="62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99" y="956206"/>
            <a:ext cx="734638" cy="65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1" y="850515"/>
            <a:ext cx="814513" cy="73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800" y="0"/>
            <a:ext cx="237929" cy="26064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Picture 2" descr="http://lubanadmin.ru/images/doc/img-corruption/GetImage-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75" y="956206"/>
            <a:ext cx="671161" cy="6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1"/>
          <p:cNvSpPr txBox="1">
            <a:spLocks/>
          </p:cNvSpPr>
          <p:nvPr/>
        </p:nvSpPr>
        <p:spPr>
          <a:xfrm>
            <a:off x="8326438" y="0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948A7D-6C52-4157-BEA1-1B3B6891AEA4}" type="slidenum">
              <a:rPr lang="ru-RU" smtClean="0">
                <a:latin typeface="Trebuchet MS"/>
              </a:rPr>
              <a:pPr>
                <a:defRPr/>
              </a:pPr>
              <a:t>19</a:t>
            </a:fld>
            <a:endParaRPr lang="ru-RU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65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8" name="Picture 4" descr="https://im0-tub-ru.yandex.net/i?id=4b559be5b7bf57556f190d09d2ae925f&amp;n=33&amp;h=215&amp;w=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2707"/>
            <a:ext cx="7920880" cy="48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6507" y="478311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602B"/>
                </a:solidFill>
                <a:latin typeface="Calibri" pitchFamily="34" charset="0"/>
              </a:rPr>
              <a:t>Система финансового контроля и аудита в государственном секторе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095559" y="1375144"/>
            <a:ext cx="2376264" cy="612648"/>
            <a:chOff x="5580112" y="1556792"/>
            <a:chExt cx="2376264" cy="612648"/>
          </a:xfrm>
        </p:grpSpPr>
        <p:sp>
          <p:nvSpPr>
            <p:cNvPr id="3" name="Прямоугольная выноска 2"/>
            <p:cNvSpPr/>
            <p:nvPr/>
          </p:nvSpPr>
          <p:spPr>
            <a:xfrm>
              <a:off x="5580112" y="1556792"/>
              <a:ext cx="2376264" cy="612648"/>
            </a:xfrm>
            <a:prstGeom prst="wedgeRectCallout">
              <a:avLst>
                <a:gd name="adj1" fmla="val -52346"/>
                <a:gd name="adj2" fmla="val 93443"/>
              </a:avLst>
            </a:prstGeom>
            <a:noFill/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2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09490" y="1660028"/>
              <a:ext cx="145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smtClean="0">
                  <a:solidFill>
                    <a:prstClr val="black"/>
                  </a:solidFill>
                  <a:latin typeface="Trebuchet MS"/>
                </a:rPr>
                <a:t>41-ФЗ, 6-ФЗ</a:t>
              </a:r>
              <a:endParaRPr lang="ru-RU" dirty="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14" name="Прямоугольная выноска 13"/>
          <p:cNvSpPr/>
          <p:nvPr/>
        </p:nvSpPr>
        <p:spPr>
          <a:xfrm>
            <a:off x="5657777" y="2509552"/>
            <a:ext cx="2593979" cy="767989"/>
          </a:xfrm>
          <a:prstGeom prst="wedgeRectCallout">
            <a:avLst>
              <a:gd name="adj1" fmla="val -52346"/>
              <a:gd name="adj2" fmla="val 93443"/>
            </a:avLst>
          </a:prstGeom>
          <a:noFill/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7777" y="2512469"/>
            <a:ext cx="259398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Статья 269.1, 269.2 БК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Статья 99 44-ФЗ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7781" y="4531188"/>
            <a:ext cx="320455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Trebuchet M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ВФК и ВФА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ППРФ 193,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Порядки ГАБС, АБС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Методика МФ № 356 (ВФК)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Методика МФ № 822 (ВФА)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508104" y="4797152"/>
            <a:ext cx="3096344" cy="1296144"/>
          </a:xfrm>
          <a:prstGeom prst="wedgeRectCallout">
            <a:avLst>
              <a:gd name="adj1" fmla="val -71601"/>
              <a:gd name="adj2" fmla="val -46754"/>
            </a:avLst>
          </a:prstGeom>
          <a:noFill/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5681" y="186613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Контрольно-счетные органы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2818213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Органы внутреннего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Г(М)ФК, </a:t>
            </a:r>
            <a:r>
              <a:rPr lang="ru-RU" dirty="0" err="1" smtClean="0">
                <a:solidFill>
                  <a:prstClr val="black"/>
                </a:solidFill>
                <a:latin typeface="Trebuchet MS"/>
              </a:rPr>
              <a:t>Финорганы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 (казначейства)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272" y="4485021"/>
            <a:ext cx="3144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Ведомственный контроль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Статья 100 44-ФЗ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Статья 32 7-ФЗ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0426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5562" y="2377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расчета показателей качества финансового менеджмента</a:t>
            </a:r>
            <a:endParaRPr lang="ru-RU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36230634"/>
              </p:ext>
            </p:extLst>
          </p:nvPr>
        </p:nvGraphicFramePr>
        <p:xfrm>
          <a:off x="-19763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00" y="0"/>
            <a:ext cx="237929" cy="26064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8326438" y="0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948A7D-6C52-4157-BEA1-1B3B6891AEA4}" type="slidenum">
              <a:rPr lang="ru-RU" smtClean="0">
                <a:latin typeface="Trebuchet MS"/>
              </a:rPr>
              <a:pPr>
                <a:defRPr/>
              </a:pPr>
              <a:t>20</a:t>
            </a:fld>
            <a:endParaRPr lang="ru-RU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81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8" y="0"/>
            <a:ext cx="237929" cy="26064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5" y="332723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финансового </a:t>
            </a:r>
            <a:r>
              <a:rPr lang="ru-RU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менеджмента</a:t>
            </a:r>
            <a:endParaRPr lang="ru-RU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6930396"/>
              </p:ext>
            </p:extLst>
          </p:nvPr>
        </p:nvGraphicFramePr>
        <p:xfrm>
          <a:off x="179518" y="1348320"/>
          <a:ext cx="8784976" cy="532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9997\Pictures\картинки для презентации\0012-012-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4" y="3140975"/>
            <a:ext cx="1485081" cy="14850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9997\Pictures\картинки для презентации\fz-o-statisticheskom-uche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92945"/>
            <a:ext cx="1910806" cy="14331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 txBox="1">
            <a:spLocks/>
          </p:cNvSpPr>
          <p:nvPr/>
        </p:nvSpPr>
        <p:spPr>
          <a:xfrm>
            <a:off x="8274494" y="-34056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948A7D-6C52-4157-BEA1-1B3B6891AEA4}" type="slidenum">
              <a:rPr lang="ru-RU" smtClean="0">
                <a:latin typeface="Trebuchet MS"/>
              </a:rPr>
              <a:pPr>
                <a:defRPr/>
              </a:pPr>
              <a:t>21</a:t>
            </a:fld>
            <a:endParaRPr lang="ru-RU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231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2325" y="338140"/>
            <a:ext cx="7772400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400" b="1" smtClean="0">
                <a:latin typeface="Arial Narrow" pitchFamily="34" charset="0"/>
              </a:rPr>
              <a:t> Бюджетные правонарушения и ответственность за них (1)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86123"/>
              </p:ext>
            </p:extLst>
          </p:nvPr>
        </p:nvGraphicFramePr>
        <p:xfrm>
          <a:off x="220663" y="841377"/>
          <a:ext cx="8754004" cy="5974799"/>
        </p:xfrm>
        <a:graphic>
          <a:graphicData uri="http://schemas.openxmlformats.org/drawingml/2006/table">
            <a:tbl>
              <a:tblPr/>
              <a:tblGrid>
                <a:gridCol w="3063821"/>
                <a:gridCol w="2845092"/>
                <a:gridCol w="2845091"/>
              </a:tblGrid>
              <a:tr h="498604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административной ответственности  (КоАП)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меры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Принуждения (БК)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55981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Нецелевое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использование бюджетных средств – направление средств бюджетов на цели, несоответствующим Закону о бюджете, бюджетной росписи, смете, договорам (соглашениям)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20-50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или дисквалификация (1-3 лет);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5%-25% от суммы  бюджетных средств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передача части полномочий ГРБС, ПБС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(не применяется)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бесспорное взыскание средств (только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в) приостановление 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815157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Невозврат либо несвоевременный возврат бюджетного кредита – нарушение срока возврата бюджетных средств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20-50 (10-30)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5-25 (2-12) % от суммы бюджетных средств 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бесспорное взыскание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(только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приостановление 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997116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Неперечисление либо несвоевременное перечисление платы за пользование бюджетным кредитом - нарушение срока возврата бюджетных средств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10-30  (5-15)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тыс.руб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5-25 (2-12)% от суммы бюджетных средств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бесспорное взыскание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(только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приостановление 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72463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условий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предоставления бюджетного кредита – нарушение порядка предоставления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10-30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или дисквалификация (1-2 года)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юр.лиц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– штраф 2 – 12 %  от суммы бюджетных средств 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rowSpan="2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а) бесспорное взыскание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(только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финорганов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)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б) приостановление м/б трансфертов 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63319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порядка и условий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предоставления межбюджетных трансфертов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2887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условий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предоставления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бюджетных инвестиций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лиц – штраф 10-30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или дисквалификация  (1-2 года);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юр.лиц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штраф 2%-12% от суммы бюджетных средств 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451240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условий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предоставления субсидии</a:t>
                      </a:r>
                    </a:p>
                  </a:txBody>
                  <a:tcPr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</a:txBody>
                  <a:tcPr marL="90000" marT="45711" marB="4571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D24DD-BEFB-423B-B09B-C65970B1D68B}" type="slidenum">
              <a:rPr/>
              <a:pPr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13324"/>
              </p:ext>
            </p:extLst>
          </p:nvPr>
        </p:nvGraphicFramePr>
        <p:xfrm>
          <a:off x="260356" y="841376"/>
          <a:ext cx="8697377" cy="5976998"/>
        </p:xfrm>
        <a:graphic>
          <a:graphicData uri="http://schemas.openxmlformats.org/drawingml/2006/table">
            <a:tbl>
              <a:tblPr/>
              <a:tblGrid>
                <a:gridCol w="3855018"/>
                <a:gridCol w="2874185"/>
                <a:gridCol w="1968174"/>
              </a:tblGrid>
              <a:tr h="417976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административной ответственности  (КоАП)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Бюджетные меры принуждения (БК)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0687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порядка представления бюджетной отчетности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– несвоевременное представление и представление недостоверной информации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я долж. лиц – штраф 10-30 т.руб.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534292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порядка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составления, утверждения и ведения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бюджетных смет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534292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запрета на предоставление бюджетных кредитов и субсидий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20- 50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534292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Несоответствие бюджетной росписи сводной бюджетной росписи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46275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запрета на размещение бюджетных средств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20- 50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Дисквалификация – 1- 2 года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</a:t>
                      </a: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590891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сроков обслуживания и погашения государственного (муниципального) долга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478637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Несвоевременное доведение БА и ЛБО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 распорядителей, получателей бюджетных средств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долж. лиц – штраф 10- 30 т.руб.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долж. лиц – штраф 20-50 т. руб.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112254">
                <a:tc rowSpan="2"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порядка принятия бюджетных обязательств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981">
                <a:tc vMerge="1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46275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срока направления ГРБС информации о результатах рассмотрения дела в суде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Для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долж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лиц – штраф 10-30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rowSpan="2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156780">
                <a:tc rowSpan="2"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порядка формирования государственного (муниципального) задания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292">
                <a:tc vMerge="1"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-----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sp>
        <p:nvSpPr>
          <p:cNvPr id="107576" name="Заголовок 1"/>
          <p:cNvSpPr txBox="1">
            <a:spLocks/>
          </p:cNvSpPr>
          <p:nvPr/>
        </p:nvSpPr>
        <p:spPr bwMode="auto">
          <a:xfrm>
            <a:off x="822325" y="337613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 Бюджетные правонарушения и ответственность за них (2)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ED512-C1CB-4525-8CF8-1CF85649DFBF}" type="slidenum">
              <a:rPr/>
              <a:pPr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89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96246"/>
              </p:ext>
            </p:extLst>
          </p:nvPr>
        </p:nvGraphicFramePr>
        <p:xfrm>
          <a:off x="539552" y="1772816"/>
          <a:ext cx="8208912" cy="4320578"/>
        </p:xfrm>
        <a:graphic>
          <a:graphicData uri="http://schemas.openxmlformats.org/drawingml/2006/table">
            <a:tbl>
              <a:tblPr/>
              <a:tblGrid>
                <a:gridCol w="1089916"/>
                <a:gridCol w="2384192"/>
                <a:gridCol w="2384192"/>
                <a:gridCol w="2350612"/>
              </a:tblGrid>
              <a:tr h="369982"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Искажение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1 %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1% до 10%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10% до 100%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6747"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свыше 1 млн. рублей  </a:t>
                      </a: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10-30 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(штраф – 30-50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indent="179388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 kern="1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 kern="12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 sz="1800" kern="1200"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336964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от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до 1 млн. рублей 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5-10 т. р)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10-30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1267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менее 100 тыс. рублей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Малозначительное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(адм.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отв-ть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не применяется)</a:t>
                      </a: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предупреждение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– 5-10 т. 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Грубое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отчетности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(штраф – 30-50 т. р)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34283" marB="34283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27584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Ответственность за искажение бюджетной, бухгалтерской (финансовой) отчетности организаций госсектора (законопроект №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455237-7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185588"/>
            <a:ext cx="8208912" cy="584775"/>
          </a:xfrm>
          <a:prstGeom prst="rect">
            <a:avLst/>
          </a:prstGeom>
          <a:noFill/>
          <a:ln w="12700">
            <a:solidFill>
              <a:srgbClr val="0070C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Должностные лица освобождаются от ответственности, если ошибки не выявлены контрольным органом и устранены до утверждения отчетности в установленном порядке 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30063"/>
              </p:ext>
            </p:extLst>
          </p:nvPr>
        </p:nvGraphicFramePr>
        <p:xfrm>
          <a:off x="342902" y="950913"/>
          <a:ext cx="8524875" cy="4995877"/>
        </p:xfrm>
        <a:graphic>
          <a:graphicData uri="http://schemas.openxmlformats.org/drawingml/2006/table">
            <a:tbl>
              <a:tblPr/>
              <a:tblGrid>
                <a:gridCol w="3780153"/>
                <a:gridCol w="1677672"/>
                <a:gridCol w="3067050"/>
              </a:tblGrid>
              <a:tr h="43965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Штрафы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принуждения (44-ФЗ)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15397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Включение в план закупок, план-график объекта и (или) объектов, не соответствующих целям осуществления закупок или требованиям к ним, нормативным затратам либо включение в план-график начальной (максимальной) цены контракта, в отношении которой нет обоснования или оно не соответствует установленным требованиям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20-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699" marB="4569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Предписание о внесении изменений в план закупок, план-график до извещения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Иск</a:t>
                      </a:r>
                      <a:r>
                        <a:rPr lang="ru-RU" sz="1500" baseline="0" dirty="0" smtClean="0">
                          <a:latin typeface="Arial Narrow" panose="020B0606020202030204" pitchFamily="34" charset="0"/>
                        </a:rPr>
                        <a:t> в суд о расторжении контракта</a:t>
                      </a:r>
                      <a:endParaRPr lang="ru-RU" sz="15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85324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Несоблюдение порядка или формы обоснования начальной (максимальной) цены контракта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10 т. руб.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Предписание о внесении изменений в план закупок, план-график  до извещения</a:t>
                      </a: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1234176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Нарушение порядка или сроков проведения обязательного общественного обсуждения закупок либо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непроведение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обязательного общественного обсуждения закупок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 30 т. руб.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853399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Нарушение срока утверждения, размещения в единой информационной системе в сфере закупок плана закупок, плана-графика закупок (вносимых в них изменений)</a:t>
                      </a: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 5 - 30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т.руб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0000" marT="45699" marB="4569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68640" name="Заголовок 1"/>
          <p:cNvSpPr txBox="1">
            <a:spLocks/>
          </p:cNvSpPr>
          <p:nvPr/>
        </p:nvSpPr>
        <p:spPr bwMode="auto">
          <a:xfrm>
            <a:off x="-428625" y="344488"/>
            <a:ext cx="100679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Финансовые нарушения </a:t>
            </a:r>
            <a:r>
              <a:rPr lang="ru-RU" altLang="ru-RU" sz="24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в сфере закупок и ответственность за них (1)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ru-RU" altLang="ru-RU" sz="20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статья </a:t>
            </a:r>
            <a:r>
              <a:rPr lang="ru-RU" altLang="ru-RU" sz="20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КоАП </a:t>
            </a:r>
            <a:r>
              <a:rPr lang="ru-RU" altLang="ru-RU" sz="20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7.29.3) </a:t>
            </a:r>
            <a:endParaRPr lang="ru-RU" altLang="ru-RU" sz="2000" b="1" dirty="0" smtClean="0">
              <a:solidFill>
                <a:srgbClr val="424456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D2031-67AB-41C9-8057-724258F5B7FF}" type="slidenum">
              <a:rPr/>
              <a:pPr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72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87018"/>
              </p:ext>
            </p:extLst>
          </p:nvPr>
        </p:nvGraphicFramePr>
        <p:xfrm>
          <a:off x="293690" y="998539"/>
          <a:ext cx="8707437" cy="5811592"/>
        </p:xfrm>
        <a:graphic>
          <a:graphicData uri="http://schemas.openxmlformats.org/drawingml/2006/table">
            <a:tbl>
              <a:tblPr/>
              <a:tblGrid>
                <a:gridCol w="4402136"/>
                <a:gridCol w="2257426"/>
                <a:gridCol w="2047875"/>
              </a:tblGrid>
              <a:tr h="85348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Правонарушения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административной ответственности  (КоАП)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Меры принуждения (44-ФЗ)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3445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Несоблюдение заказчиком требований по проведению экспертизы поставленного товара, результатов выполненной работы, оказанной услуги</a:t>
                      </a: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штраф 20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23" marR="91423" marT="45723" marB="45723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</a:t>
                      </a: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1361445"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Изменение условий контракта </a:t>
                      </a:r>
                      <a:r>
                        <a:rPr lang="ru-RU" sz="1400" b="1" i="0" u="none" strike="noStrike" baseline="0" dirty="0" smtClean="0">
                          <a:latin typeface="Arial Narrow" panose="020B0606020202030204" pitchFamily="34" charset="0"/>
                        </a:rPr>
                        <a:t>в том числе увеличение цен товаров, работ, услуг, если возможность изменения условий контракта не предусмотрена законодательством</a:t>
                      </a: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штраф 20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– должностные лица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т.руб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юрлица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кратный ущерб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indent="179388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----</a:t>
                      </a: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137160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    </a:t>
                      </a:r>
                      <a:r>
                        <a:rPr lang="ru-RU" sz="1400" b="0" dirty="0" err="1" smtClean="0">
                          <a:latin typeface="Arial Narrow" panose="020B0606020202030204" pitchFamily="34" charset="0"/>
                        </a:rPr>
                        <a:t>Несоставление</a:t>
                      </a: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 или ненадлежащее составление документов о приемке поставленного товара, выполненной работы (ее результатов), оказанной услуги,…, а также </a:t>
                      </a:r>
                      <a:r>
                        <a:rPr lang="ru-RU" sz="1400" b="0" dirty="0" err="1" smtClean="0">
                          <a:latin typeface="Arial Narrow" panose="020B0606020202030204" pitchFamily="34" charset="0"/>
                        </a:rPr>
                        <a:t>ненаправление</a:t>
                      </a: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 мотивированного отказа от подписания такого документа в случае отказа от подписания указанных документов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штраф 20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т.руб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137160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    Приемка поставленного товара, выполненной работы (ее результатов), оказанной услуги результатов отдельного этапа исполнения контракта в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нарушение части 8 ст. 94 44-ФЗ, если</a:t>
                      </a: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 оно привело к дополнительному расходованию средств соответствующих бюджетов бюджетной системы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штраф 20 - 50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т.руб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. </a:t>
                      </a:r>
                    </a:p>
                  </a:txBody>
                  <a:tcPr marL="9142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 ----</a:t>
                      </a:r>
                    </a:p>
                  </a:txBody>
                  <a:tcPr marL="89983" marR="91423" marT="45723" marB="4572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sp>
        <p:nvSpPr>
          <p:cNvPr id="69668" name="Заголовок 1"/>
          <p:cNvSpPr txBox="1">
            <a:spLocks/>
          </p:cNvSpPr>
          <p:nvPr/>
        </p:nvSpPr>
        <p:spPr bwMode="auto">
          <a:xfrm>
            <a:off x="650875" y="392114"/>
            <a:ext cx="8159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ru-RU" sz="24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Финансовые нарушения </a:t>
            </a:r>
            <a:r>
              <a:rPr lang="ru-RU" altLang="ru-RU" sz="24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в сфере закупок и ответственность за них (2) </a:t>
            </a:r>
            <a:r>
              <a:rPr lang="ru-RU" altLang="ru-RU" sz="20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(ч. 8-10 статьи </a:t>
            </a:r>
            <a:r>
              <a:rPr lang="ru-RU" altLang="ru-RU" sz="2000" b="1" dirty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КоАП </a:t>
            </a:r>
            <a:r>
              <a:rPr lang="ru-RU" altLang="ru-RU" sz="2000" b="1" dirty="0" smtClean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7.32</a:t>
            </a:r>
            <a:r>
              <a:rPr lang="ru-RU" altLang="ru-RU" sz="2000" b="1" dirty="0">
                <a:solidFill>
                  <a:srgbClr val="424456"/>
                </a:solidFill>
                <a:latin typeface="Arial Narrow" pitchFamily="34" charset="0"/>
                <a:cs typeface="Arial" charset="0"/>
              </a:rPr>
              <a:t>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276C9-AF86-46AB-8F7F-511FC70A675C}" type="slidenum">
              <a:rPr/>
              <a:pPr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4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76204"/>
              </p:ext>
            </p:extLst>
          </p:nvPr>
        </p:nvGraphicFramePr>
        <p:xfrm>
          <a:off x="143508" y="789704"/>
          <a:ext cx="8856984" cy="5593580"/>
        </p:xfrm>
        <a:graphic>
          <a:graphicData uri="http://schemas.openxmlformats.org/drawingml/2006/table">
            <a:tbl>
              <a:tblPr firstRow="1" bandRow="1"/>
              <a:tblGrid>
                <a:gridCol w="2988332"/>
                <a:gridCol w="5868652"/>
              </a:tblGrid>
              <a:tr h="35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/>
                        <a:t>Расчет показателя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9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Востребованность бюджетных ассигнований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видам расходов (ВР) 100+200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положительная разница между заявленными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обоснованиях бюджетных ассигнований объемами БА по ВР 100+200 и объемом кассовых расходов по ВР 100+200 в % - невостребованные БА, негативно расценивается значительный объем невостребованных БА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Внесение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положительных изменений в сводную бюджетную роспись по ВР 100+200</a:t>
                      </a:r>
                      <a:endParaRPr lang="ru-RU" sz="14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доля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положительных изменений в СБР за вычетом изменений, обусловленных экономией по контрактам, в общем объеме бюджетных ассигнований по ВР 100+200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058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/>
                        <a:t>3.  Наличие</a:t>
                      </a:r>
                      <a:r>
                        <a:rPr lang="ru-RU" sz="1400" b="1" baseline="0" dirty="0" smtClean="0"/>
                        <a:t> отклоненных курирующими департаментами обоснований бюджетных ассигнований, представленных в Минфин России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доля отклоненных обоснований бюджетных ассигнований по ВР 100+200 в общем количестве ОБАС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ВР 100+200, представленных в Минфин России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Своевременность </a:t>
                      </a:r>
                      <a:r>
                        <a:rPr lang="ru-RU" sz="14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полнота принятия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обязательств по ВР 200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отклонение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графика фактического принятия бюджетных обязательств (неиспользованных ЛБО) от целевого графика по ВР 100+200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327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 Равномерность кассовых расходов по ВР 100+200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 отклонение графика фактических кассовых расходов по ВР 100+200 от целевого графика кассовых расходов по ВР 100+200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58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Эффективность управления  кредиторской,  дебиторской задолженностью по ВР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100+200</a:t>
                      </a:r>
                      <a:endParaRPr lang="ru-RU" sz="1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 как доля просроченной кредиторской и дебиторской задолженности по расходам (за вычетом оспариваемой задолженности) в общем объеме кредиторской и дебиторской задолженности по расходам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Погрешность кассового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планирования по ВР 100+200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Определяется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 среднее месячное отклонение фактических кассовых расходов от запланированных кассовых расходов в %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97" y="269458"/>
            <a:ext cx="8011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8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Показатели операционной эффективности </a:t>
            </a:r>
            <a:endParaRPr lang="ru-RU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274494" y="-34056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948A7D-6C52-4157-BEA1-1B3B6891AEA4}" type="slidenum">
              <a:rPr lang="ru-RU" smtClean="0">
                <a:latin typeface="Trebuchet MS"/>
              </a:rPr>
              <a:pPr>
                <a:defRPr/>
              </a:pPr>
              <a:t>27</a:t>
            </a:fld>
            <a:endParaRPr lang="ru-RU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27163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994" y="347875"/>
            <a:ext cx="91440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итоговой оценки качества финансового </a:t>
            </a:r>
            <a:r>
              <a:rPr lang="ru-RU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менеджмента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364051534"/>
              </p:ext>
            </p:extLst>
          </p:nvPr>
        </p:nvGraphicFramePr>
        <p:xfrm>
          <a:off x="28932" y="980728"/>
          <a:ext cx="9075220" cy="524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8972" y="6033524"/>
            <a:ext cx="910612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</a:rPr>
              <a:t>В случае </a:t>
            </a:r>
            <a:r>
              <a:rPr lang="ru-RU" sz="1600" b="1" dirty="0" smtClean="0">
                <a:solidFill>
                  <a:prstClr val="white"/>
                </a:solidFill>
              </a:rPr>
              <a:t>отсутствия направления оценки </a:t>
            </a:r>
            <a:r>
              <a:rPr lang="ru-RU" sz="1600" b="1" dirty="0">
                <a:solidFill>
                  <a:prstClr val="white"/>
                </a:solidFill>
              </a:rPr>
              <a:t>качества финансового менеджмента главного администратора, вес этого направления пропорционально перераспределяется на другие </a:t>
            </a:r>
            <a:r>
              <a:rPr lang="ru-RU" sz="1600" b="1" dirty="0" smtClean="0">
                <a:solidFill>
                  <a:prstClr val="white"/>
                </a:solidFill>
              </a:rPr>
              <a:t>направления</a:t>
            </a:r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00" y="0"/>
            <a:ext cx="237929" cy="26064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34" y="776202"/>
            <a:ext cx="1584176" cy="716208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403648" y="949640"/>
            <a:ext cx="467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оценка </a:t>
            </a:r>
            <a:r>
              <a:rPr lang="ru-RU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</a:t>
            </a:r>
            <a:r>
              <a:rPr lang="ru-RU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формуле:</a:t>
            </a:r>
            <a:endParaRPr lang="ru-RU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274494" y="-34056"/>
            <a:ext cx="762000" cy="366712"/>
          </a:xfrm>
          <a:prstGeom prst="rect">
            <a:avLst/>
          </a:prstGeom>
        </p:spPr>
        <p:txBody>
          <a:bodyPr vert="horz" rtlCol="0" anchor="b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C948A7D-6C52-4157-BEA1-1B3B6891AEA4}" type="slidenum">
              <a:rPr lang="ru-RU" smtClean="0">
                <a:latin typeface="Trebuchet MS"/>
              </a:rPr>
              <a:pPr>
                <a:defRPr/>
              </a:pPr>
              <a:t>28</a:t>
            </a:fld>
            <a:endParaRPr lang="ru-RU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28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EV\AppData\Local\Microsoft\Windows\Temporary Internet Files\Content.IE5\B6PNW0YM\img_ofis-2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40"/>
            <a:ext cx="9143935" cy="54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23477" y="352520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Новеллы ППРФ №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193. Организация ВФА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29</a:t>
            </a:fld>
            <a:endParaRPr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70678" y="1264313"/>
            <a:ext cx="418641" cy="169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31" name="Стрелка вправо 30"/>
          <p:cNvSpPr/>
          <p:nvPr/>
        </p:nvSpPr>
        <p:spPr>
          <a:xfrm>
            <a:off x="101072" y="2481316"/>
            <a:ext cx="418641" cy="169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9709" y="1904561"/>
            <a:ext cx="850630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sz="1600" dirty="0" smtClean="0"/>
              <a:t>АБС на </a:t>
            </a:r>
            <a:r>
              <a:rPr lang="ru-RU" sz="1600" dirty="0"/>
              <a:t>основании </a:t>
            </a:r>
            <a:r>
              <a:rPr lang="ru-RU" sz="1600" dirty="0">
                <a:solidFill>
                  <a:srgbClr val="C00000"/>
                </a:solidFill>
              </a:rPr>
              <a:t>соглашения</a:t>
            </a:r>
            <a:r>
              <a:rPr lang="ru-RU" sz="1600" dirty="0"/>
              <a:t> вправе </a:t>
            </a:r>
            <a:r>
              <a:rPr lang="ru-RU" sz="1600" dirty="0">
                <a:solidFill>
                  <a:srgbClr val="C00000"/>
                </a:solidFill>
              </a:rPr>
              <a:t>передать полномочия </a:t>
            </a:r>
            <a:r>
              <a:rPr lang="ru-RU" sz="1600" dirty="0"/>
              <a:t>по осуществлению </a:t>
            </a:r>
            <a:r>
              <a:rPr lang="ru-RU" sz="1600" dirty="0" smtClean="0"/>
              <a:t>ВФА главному </a:t>
            </a:r>
            <a:r>
              <a:rPr lang="ru-RU" sz="1600" dirty="0"/>
              <a:t>администратору бюджетных средств, в ведении которого он находится, или другому администратору бюджетных средств, находящемуся в ведении того же главного администратора бюджетных средств, в порядке, установленном главным администратором бюджетных </a:t>
            </a:r>
            <a:r>
              <a:rPr lang="ru-RU" sz="1600" dirty="0" smtClean="0"/>
              <a:t>средств</a:t>
            </a:r>
            <a:endPara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23476" y="4726952"/>
            <a:ext cx="418641" cy="1697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tailEnd type="arrow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9569" y="972520"/>
            <a:ext cx="845644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/>
              <a:t>Субъект ВФА подчиняется </a:t>
            </a:r>
            <a:r>
              <a:rPr lang="ru-RU" sz="1600" b="1" dirty="0">
                <a:solidFill>
                  <a:srgbClr val="C00000"/>
                </a:solidFill>
              </a:rPr>
              <a:t>непосредственно и исключительно </a:t>
            </a:r>
            <a:r>
              <a:rPr lang="ru-RU" sz="1600" b="1" dirty="0"/>
              <a:t>руководителю главного администратора бюджетных средств, администратора бюджетных средств!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638" y="3396433"/>
            <a:ext cx="8506306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sz="1600" dirty="0"/>
              <a:t>Субъект </a:t>
            </a:r>
            <a:r>
              <a:rPr lang="ru-RU" sz="1600" dirty="0" smtClean="0"/>
              <a:t>ВФА обязан, 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.:</a:t>
            </a:r>
            <a:endParaRPr lang="ru-RU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 smtClean="0"/>
              <a:t>проводить </a:t>
            </a:r>
            <a:r>
              <a:rPr lang="ru-RU" sz="1600" b="0" dirty="0"/>
              <a:t>аудиторские проверки в соответствии с программами аудиторских проверок, </a:t>
            </a:r>
            <a:r>
              <a:rPr lang="ru-RU" sz="1600" b="0" dirty="0">
                <a:solidFill>
                  <a:srgbClr val="C00000"/>
                </a:solidFill>
              </a:rPr>
              <a:t>в том числе аудиторскую проверку достоверности бюджетной отчетности получателя бюджетных средств, сформированной главным администратором бюджетных средств, администратором бюджетных средств,  с применением </a:t>
            </a:r>
            <a:r>
              <a:rPr lang="ru-RU" sz="1600" b="0" dirty="0" smtClean="0">
                <a:solidFill>
                  <a:srgbClr val="C00000"/>
                </a:solidFill>
              </a:rPr>
              <a:t>риск-ориентированного </a:t>
            </a:r>
            <a:r>
              <a:rPr lang="ru-RU" sz="1600" b="0" dirty="0">
                <a:solidFill>
                  <a:srgbClr val="C00000"/>
                </a:solidFill>
              </a:rPr>
              <a:t>подхода по определению проверяемых данных и используемых в отношении них методов аудита, а также соблюдения главным администратором бюджетных средств порядка формирования сводной бюджетной отчетности</a:t>
            </a:r>
            <a:r>
              <a:rPr lang="ru-RU" sz="1600" b="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в) знакомить руководителя или уполномоченное должностное лицо объекта аудита с программой аудиторской проверки, </a:t>
            </a:r>
            <a:r>
              <a:rPr lang="ru-RU" sz="1600" b="0" dirty="0" smtClean="0"/>
              <a:t>с </a:t>
            </a:r>
            <a:r>
              <a:rPr lang="ru-RU" sz="1600" b="0" dirty="0"/>
              <a:t>результатом аудиторской проверки;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dirty="0"/>
              <a:t>г) не допускать к проведению аудиторских проверок должностных лиц субъекта </a:t>
            </a:r>
            <a:r>
              <a:rPr lang="ru-RU" sz="1600" b="0" dirty="0" smtClean="0"/>
              <a:t>ВФА, </a:t>
            </a:r>
            <a:r>
              <a:rPr lang="ru-RU" sz="1600" b="0" dirty="0"/>
              <a:t>которые в период, подлежащий аудиторской проверке, организовывали и выполняли внутренние бюджетные процедуры</a:t>
            </a:r>
            <a:endPara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9229" y="311150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Распределение полномочий по внутриведомственному финансовому контролю и аудиту </a:t>
            </a:r>
            <a:endParaRPr lang="ru-RU" altLang="ru-RU" sz="2000" b="1" dirty="0" smtClean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3</a:t>
            </a:fld>
            <a:endParaRPr dirty="0"/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659355"/>
              </p:ext>
            </p:extLst>
          </p:nvPr>
        </p:nvGraphicFramePr>
        <p:xfrm>
          <a:off x="95254" y="952500"/>
          <a:ext cx="8943976" cy="58978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1025"/>
                <a:gridCol w="2143322"/>
                <a:gridCol w="2143322"/>
                <a:gridCol w="2276307"/>
              </a:tblGrid>
              <a:tr h="822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учредителя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ГРБСа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ВФК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ВФА в системе ГРБС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Ведомственный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в сфере закупок 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Внутренний контроль в учреждении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(402-ФЗ)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</a:tr>
              <a:tr h="6249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ГРБС – Учредитель</a:t>
                      </a:r>
                      <a:endParaRPr lang="ru-RU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ГРБС (ГАД, ГАИФ), РБС, ПБС</a:t>
                      </a:r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(АД, АИФ)</a:t>
                      </a:r>
                      <a:endParaRPr lang="ru-RU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ГРБС </a:t>
                      </a: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Подведомственные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учреждения</a:t>
                      </a:r>
                    </a:p>
                  </a:txBody>
                  <a:tcPr marL="87023" marR="87023" marT="45715" marB="45715"/>
                </a:tc>
              </a:tr>
              <a:tr h="2021225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за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выполнением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госзаданий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субсидиями, законодательства в сфере управления госимуществом, иных НПА</a:t>
                      </a:r>
                      <a:r>
                        <a:rPr lang="en-US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400" kern="12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качества </a:t>
                      </a:r>
                      <a:r>
                        <a:rPr lang="ru-RU" sz="1400" kern="1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финменеджмента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его учреждений </a:t>
                      </a:r>
                      <a:r>
                        <a:rPr lang="ru-RU" sz="1400" b="1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(мониторинг)</a:t>
                      </a:r>
                      <a:endParaRPr lang="ru-RU" sz="1400" b="1" kern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за выполнением внутренних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бюджетных процедур самим ГРБС и его ПБС  </a:t>
                      </a:r>
                    </a:p>
                    <a:p>
                      <a:pPr algn="l"/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надежности</a:t>
                      </a:r>
                    </a:p>
                    <a:p>
                      <a:pPr algn="l"/>
                      <a:r>
                        <a:rPr lang="ru-R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ВФК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достоверности бюджетной отчетности</a:t>
                      </a:r>
                    </a:p>
                    <a:p>
                      <a:pPr algn="l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за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соблюдением законодательства в сфере закупок в отношении подведомственных заказчиков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Самоконтроль, направленный на упреждение  нарушений (выявление системных недостатков,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влекущих нарушения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оперативное устранение нарушений</a:t>
                      </a:r>
                    </a:p>
                  </a:txBody>
                  <a:tcPr marL="87023" marR="87023" marT="45715" marB="45715"/>
                </a:tc>
              </a:tr>
              <a:tr h="1601749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к дисциплинарной и финансовой  ответственности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 по повышению надежности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ВФК, эффективности бюджетных расходов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материалов в компетентные органы в случае обнаружения признаков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КоАП и УК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мониторинг устранения нарушений в сфере закупок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материалов в компетентные органы в случае обнаружения признаков КоАП и УК</a:t>
                      </a:r>
                    </a:p>
                  </a:txBody>
                  <a:tcPr marL="87023" marR="87023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Дисциплинарная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ответственность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23" marR="87023"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8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01" y="45373"/>
            <a:ext cx="835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u="sng" dirty="0" smtClean="0">
                <a:solidFill>
                  <a:srgbClr val="0448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ВНУТРЕННЕГО ФИНАНСОВГО АУДИТА В  МИНИСТЕРСТВЕ В 2018 ГОДУ   </a:t>
            </a:r>
            <a:endParaRPr lang="ru-RU" sz="1400" b="1" u="sng" dirty="0">
              <a:solidFill>
                <a:srgbClr val="0448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8885" y="1100941"/>
            <a:ext cx="4837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учетом положений постановления </a:t>
            </a:r>
            <a:r>
              <a:rPr lang="ru-RU" sz="1200" b="1" dirty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Правительства </a:t>
            </a:r>
            <a:r>
              <a:rPr lang="ru-RU" sz="1200" b="1" dirty="0" smtClean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РФ № 193 и Указа </a:t>
            </a:r>
            <a:r>
              <a:rPr lang="ru-RU" sz="1200" b="1" dirty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Президента РФ </a:t>
            </a:r>
            <a:r>
              <a:rPr lang="ru-RU" sz="1200" b="1" dirty="0" smtClean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1574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6888" y="2458801"/>
            <a:ext cx="1792281" cy="30777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0292" y="4187292"/>
            <a:ext cx="1296144" cy="60016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36886" y="2973595"/>
            <a:ext cx="1806229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ВФА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55396" y="3405745"/>
            <a:ext cx="1812170" cy="1477328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анализа качества финансового менеджмента в МФ и подведомственных государственных учреждениях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(планируемое переименование Отдела внутреннего финансового аудита)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5868185" y="2766496"/>
            <a:ext cx="1" cy="208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7347907" y="2768145"/>
            <a:ext cx="1610802" cy="547052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</a:t>
            </a:r>
            <a:endParaRPr lang="ru-RU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 flipH="1">
            <a:off x="6566477" y="4437112"/>
            <a:ext cx="6629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Полилиния 101"/>
          <p:cNvSpPr/>
          <p:nvPr/>
        </p:nvSpPr>
        <p:spPr>
          <a:xfrm>
            <a:off x="8642462" y="3204"/>
            <a:ext cx="500034" cy="642966"/>
          </a:xfrm>
          <a:custGeom>
            <a:avLst/>
            <a:gdLst>
              <a:gd name="connsiteX0" fmla="*/ 0 w 500034"/>
              <a:gd name="connsiteY0" fmla="*/ 0 h 500066"/>
              <a:gd name="connsiteX1" fmla="*/ 500034 w 500034"/>
              <a:gd name="connsiteY1" fmla="*/ 0 h 500066"/>
              <a:gd name="connsiteX2" fmla="*/ 500034 w 500034"/>
              <a:gd name="connsiteY2" fmla="*/ 500066 h 500066"/>
              <a:gd name="connsiteX3" fmla="*/ 0 w 500034"/>
              <a:gd name="connsiteY3" fmla="*/ 500066 h 500066"/>
              <a:gd name="connsiteX4" fmla="*/ 0 w 500034"/>
              <a:gd name="connsiteY4" fmla="*/ 0 h 5000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6429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  <a:gd name="connsiteX0" fmla="*/ 0 w 500034"/>
              <a:gd name="connsiteY0" fmla="*/ 142900 h 642966"/>
              <a:gd name="connsiteX1" fmla="*/ 500034 w 500034"/>
              <a:gd name="connsiteY1" fmla="*/ 0 h 642966"/>
              <a:gd name="connsiteX2" fmla="*/ 500034 w 500034"/>
              <a:gd name="connsiteY2" fmla="*/ 500066 h 642966"/>
              <a:gd name="connsiteX3" fmla="*/ 0 w 500034"/>
              <a:gd name="connsiteY3" fmla="*/ 642966 h 642966"/>
              <a:gd name="connsiteX4" fmla="*/ 0 w 500034"/>
              <a:gd name="connsiteY4" fmla="*/ 142900 h 6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34" h="642966">
                <a:moveTo>
                  <a:pt x="0" y="142900"/>
                </a:moveTo>
                <a:lnTo>
                  <a:pt x="500034" y="0"/>
                </a:lnTo>
                <a:lnTo>
                  <a:pt x="500034" y="500066"/>
                </a:lnTo>
                <a:lnTo>
                  <a:pt x="0" y="642966"/>
                </a:lnTo>
                <a:lnTo>
                  <a:pt x="0" y="142900"/>
                </a:lnTo>
                <a:close/>
              </a:path>
            </a:pathLst>
          </a:cu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6829167" y="2975450"/>
            <a:ext cx="433010" cy="225356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3969" y="2060913"/>
            <a:ext cx="403229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независимости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749261"/>
            <a:ext cx="9144000" cy="23628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4306407" y="985096"/>
            <a:ext cx="21558" cy="5829164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06327" y="1256900"/>
            <a:ext cx="41000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действующая с 01.04.2017 по 01.01.2018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845" y="2060800"/>
            <a:ext cx="403229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2496650"/>
            <a:ext cx="1792281" cy="30777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989296" y="2796966"/>
            <a:ext cx="9161" cy="207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0449" y="3530477"/>
            <a:ext cx="1799254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ВФА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6" y="3004104"/>
            <a:ext cx="1938469" cy="2769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методологии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989296" y="3281021"/>
            <a:ext cx="0" cy="249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Равно 47"/>
          <p:cNvSpPr/>
          <p:nvPr/>
        </p:nvSpPr>
        <p:spPr>
          <a:xfrm>
            <a:off x="2010217" y="3512323"/>
            <a:ext cx="433010" cy="225356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3687" y="3468913"/>
            <a:ext cx="1648710" cy="400110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внутреннего финансового </a:t>
            </a:r>
            <a:r>
              <a:rPr lang="ru-RU" sz="1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endParaRPr lang="ru-RU" sz="1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961783" y="3807468"/>
            <a:ext cx="6107" cy="219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6326" y="4043569"/>
            <a:ext cx="2778904" cy="4308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51524" y="4666300"/>
            <a:ext cx="9161" cy="25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99592" y="5556411"/>
            <a:ext cx="0" cy="24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242676" y="4660918"/>
            <a:ext cx="3350232" cy="40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600355" y="4474388"/>
            <a:ext cx="0" cy="17056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Левая фигурная скобка 69"/>
          <p:cNvSpPr/>
          <p:nvPr/>
        </p:nvSpPr>
        <p:spPr>
          <a:xfrm rot="16200000">
            <a:off x="1877358" y="4702864"/>
            <a:ext cx="265718" cy="3260210"/>
          </a:xfrm>
          <a:prstGeom prst="leftBrace">
            <a:avLst>
              <a:gd name="adj1" fmla="val 8333"/>
              <a:gd name="adj2" fmla="val 510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405411" y="6523057"/>
            <a:ext cx="12285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ВФА</a:t>
            </a:r>
            <a:endParaRPr lang="ru-RU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95893" y="353850"/>
            <a:ext cx="7221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</a:t>
            </a:r>
            <a:r>
              <a:rPr lang="ru-RU" sz="1600" dirty="0" smtClean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при принятии </a:t>
            </a:r>
            <a:r>
              <a:rPr lang="ru-RU" sz="1600" dirty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изменений в постановление Правительства РФ </a:t>
            </a:r>
            <a:r>
              <a:rPr lang="ru-RU" sz="1600" dirty="0" smtClean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ru-RU" sz="1600" dirty="0">
                <a:solidFill>
                  <a:srgbClr val="04482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193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-36018" y="982612"/>
            <a:ext cx="9142496" cy="248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864028" y="3281021"/>
            <a:ext cx="1942" cy="891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871397" y="3291029"/>
            <a:ext cx="1279630" cy="904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49325" y="4850116"/>
            <a:ext cx="1812170" cy="246221"/>
          </a:xfrm>
          <a:prstGeom prst="rect">
            <a:avLst/>
          </a:prstGeom>
          <a:ln w="952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ДБМ и ФО</a:t>
            </a:r>
            <a:endParaRPr lang="ru-RU" sz="1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595776" y="4663871"/>
            <a:ext cx="9161" cy="25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588328" y="4660918"/>
            <a:ext cx="9161" cy="25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000838" y="4923540"/>
            <a:ext cx="1224136" cy="4835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расходов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147660" y="4920181"/>
            <a:ext cx="1484572" cy="4835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отчетность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4464" y="4920181"/>
            <a:ext cx="923993" cy="4835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ВФК 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395076" y="5407105"/>
            <a:ext cx="0" cy="1513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95076" y="5549035"/>
            <a:ext cx="3350232" cy="40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3745308" y="5394203"/>
            <a:ext cx="0" cy="1513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1624868" y="5407104"/>
            <a:ext cx="0" cy="1513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3203848" y="5561959"/>
            <a:ext cx="0" cy="170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Стрелка вправо с вырезом 35"/>
          <p:cNvSpPr/>
          <p:nvPr/>
        </p:nvSpPr>
        <p:spPr>
          <a:xfrm>
            <a:off x="3975109" y="3995340"/>
            <a:ext cx="1058530" cy="564332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>
            <a:off x="6521548" y="6021851"/>
            <a:ext cx="0" cy="178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Левая фигурная скобка 105"/>
          <p:cNvSpPr/>
          <p:nvPr/>
        </p:nvSpPr>
        <p:spPr>
          <a:xfrm rot="16200000">
            <a:off x="6488334" y="5853245"/>
            <a:ext cx="66428" cy="1481259"/>
          </a:xfrm>
          <a:prstGeom prst="leftBrace">
            <a:avLst>
              <a:gd name="adj1" fmla="val 8333"/>
              <a:gd name="adj2" fmla="val 5107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498650" y="5389995"/>
            <a:ext cx="771642" cy="45880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ВФК 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 flipV="1">
            <a:off x="4752059" y="5846724"/>
            <a:ext cx="0" cy="1513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4752100" y="5992186"/>
            <a:ext cx="3996405" cy="95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V="1">
            <a:off x="7155471" y="5848718"/>
            <a:ext cx="3438" cy="1433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5792875" y="6200191"/>
            <a:ext cx="1515359" cy="36951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Департаменты Министерства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918364" y="6593793"/>
            <a:ext cx="12285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ВФА</a:t>
            </a:r>
            <a:endParaRPr lang="ru-RU" sz="10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Прямая со стрелкой 115"/>
          <p:cNvCxnSpPr/>
          <p:nvPr/>
        </p:nvCxnSpPr>
        <p:spPr>
          <a:xfrm flipV="1">
            <a:off x="8745027" y="5842167"/>
            <a:ext cx="3438" cy="14338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7929502" y="5426264"/>
            <a:ext cx="1201895" cy="4534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расходов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10698" y="5756317"/>
            <a:ext cx="1184146" cy="4835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ФКУ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592" y="5870367"/>
            <a:ext cx="1515359" cy="36951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Департаменты Министерства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752100" y="5189285"/>
            <a:ext cx="399640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6566436" y="5389995"/>
            <a:ext cx="1184942" cy="51432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ФМ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5895697" y="5784923"/>
            <a:ext cx="0" cy="20063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5387216" y="5396333"/>
            <a:ext cx="1099132" cy="470363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отчетность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4752059" y="5189285"/>
            <a:ext cx="0" cy="200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5864034" y="4792920"/>
            <a:ext cx="4117" cy="39644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864028" y="5193493"/>
            <a:ext cx="0" cy="200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7229383" y="5206394"/>
            <a:ext cx="0" cy="200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745026" y="5193524"/>
            <a:ext cx="0" cy="200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Номер слайда 1"/>
          <p:cNvSpPr txBox="1">
            <a:spLocks/>
          </p:cNvSpPr>
          <p:nvPr/>
        </p:nvSpPr>
        <p:spPr>
          <a:xfrm>
            <a:off x="7550150" y="169906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49229" y="443211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Этапы проведения внутреннего аудита бюджетной </a:t>
            </a:r>
          </a:p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отчетности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392" y="1124508"/>
            <a:ext cx="8496945" cy="4493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dirty="0" smtClean="0"/>
              <a:t>1. </a:t>
            </a:r>
            <a:r>
              <a:rPr lang="ru-RU" sz="2000" b="1" dirty="0" smtClean="0"/>
              <a:t>Планирование</a:t>
            </a:r>
            <a:r>
              <a:rPr lang="ru-RU" sz="2000" dirty="0" smtClean="0"/>
              <a:t> аудитов надежности внутреннего контроля за ведением </a:t>
            </a:r>
            <a:r>
              <a:rPr lang="ru-RU" sz="2000" b="1" dirty="0" smtClean="0"/>
              <a:t>отдельных процедур </a:t>
            </a:r>
            <a:r>
              <a:rPr lang="ru-RU" sz="2000" dirty="0" smtClean="0"/>
              <a:t>бюджетного учета и отчетности с учетом результатов контрольных мероприятий органов </a:t>
            </a:r>
            <a:r>
              <a:rPr lang="ru-RU" sz="2000" dirty="0" err="1" smtClean="0"/>
              <a:t>госфинконтроля</a:t>
            </a:r>
            <a:endParaRPr lang="ru-RU" sz="2000" dirty="0"/>
          </a:p>
          <a:p>
            <a:pPr>
              <a:lnSpc>
                <a:spcPct val="130000"/>
              </a:lnSpc>
            </a:pPr>
            <a:r>
              <a:rPr lang="ru-RU" sz="2000" dirty="0"/>
              <a:t>2. </a:t>
            </a:r>
            <a:r>
              <a:rPr lang="ru-RU" sz="2000" b="1" dirty="0" smtClean="0"/>
              <a:t>Проведение </a:t>
            </a:r>
            <a:r>
              <a:rPr lang="ru-RU" sz="2000" dirty="0"/>
              <a:t>аудитов надежности внутреннего контроля за ведением бюджетного учета и отчетности </a:t>
            </a:r>
            <a:r>
              <a:rPr lang="ru-RU" sz="2000" dirty="0" smtClean="0"/>
              <a:t> в течение года</a:t>
            </a:r>
          </a:p>
          <a:p>
            <a:pPr>
              <a:lnSpc>
                <a:spcPct val="130000"/>
              </a:lnSpc>
            </a:pPr>
            <a:r>
              <a:rPr lang="ru-RU" sz="2000" dirty="0" smtClean="0"/>
              <a:t>3. </a:t>
            </a:r>
            <a:r>
              <a:rPr lang="ru-RU" sz="2000" b="1" dirty="0" smtClean="0"/>
              <a:t>Мониторинг</a:t>
            </a:r>
            <a:r>
              <a:rPr lang="ru-RU" sz="2000" dirty="0" smtClean="0"/>
              <a:t> выполнения аудиторских выводов</a:t>
            </a:r>
            <a:endParaRPr lang="ru-RU" sz="2000" dirty="0"/>
          </a:p>
          <a:p>
            <a:pPr>
              <a:lnSpc>
                <a:spcPct val="130000"/>
              </a:lnSpc>
            </a:pPr>
            <a:r>
              <a:rPr lang="ru-RU" sz="2000" dirty="0">
                <a:solidFill>
                  <a:schemeClr val="tx1"/>
                </a:solidFill>
              </a:rPr>
              <a:t>4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</a:rPr>
              <a:t>Определение рисков</a:t>
            </a:r>
            <a:r>
              <a:rPr lang="ru-RU" sz="2000" dirty="0" smtClean="0">
                <a:solidFill>
                  <a:schemeClr val="tx1"/>
                </a:solidFill>
              </a:rPr>
              <a:t> искажений годовой бюджетной отчетности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ru-RU" sz="2000" dirty="0"/>
              <a:t>5</a:t>
            </a:r>
            <a:r>
              <a:rPr lang="ru-RU" sz="2000" dirty="0" smtClean="0"/>
              <a:t>.</a:t>
            </a:r>
            <a:r>
              <a:rPr lang="ru-RU" sz="2000" b="1" dirty="0" smtClean="0"/>
              <a:t> Проверка </a:t>
            </a:r>
            <a:r>
              <a:rPr lang="ru-RU" sz="2000" dirty="0" smtClean="0"/>
              <a:t>отдельных показателей годовой бюджетной отчетности по существу и формирование заключения о достоверности бюджетной отчетности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2818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32</a:t>
            </a:fld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99218" y="1026797"/>
            <a:ext cx="8812564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определения достоверности проверяемых данных и используемых в отношении них методов аудита: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dirty="0"/>
              <a:t>оценка рисков искажений бюджетной </a:t>
            </a:r>
            <a:r>
              <a:rPr lang="ru-RU" b="0" dirty="0" smtClean="0"/>
              <a:t>отчетности </a:t>
            </a:r>
          </a:p>
          <a:p>
            <a:pPr algn="l"/>
            <a:r>
              <a:rPr lang="ru-RU" b="0" dirty="0" smtClean="0"/>
              <a:t>осуществляется по двум параметрам: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Существенность </a:t>
            </a:r>
            <a:r>
              <a:rPr lang="ru-RU" b="0" dirty="0" smtClean="0"/>
              <a:t>ошибки: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низкий / средний / высокий,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Вероятность допущения ошибки: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низкий </a:t>
            </a:r>
            <a:r>
              <a:rPr lang="ru-RU" dirty="0"/>
              <a:t>/ средний / </a:t>
            </a:r>
            <a:r>
              <a:rPr lang="ru-RU" dirty="0" smtClean="0"/>
              <a:t>высокий.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dirty="0" smtClean="0"/>
              <a:t>определение </a:t>
            </a:r>
            <a:r>
              <a:rPr lang="ru-RU" b="0" dirty="0">
                <a:solidFill>
                  <a:srgbClr val="C00000"/>
                </a:solidFill>
              </a:rPr>
              <a:t>по результатам оценки рисков </a:t>
            </a:r>
            <a:r>
              <a:rPr lang="ru-RU" b="0" dirty="0"/>
              <a:t>подлежащих проверке элементов </a:t>
            </a:r>
            <a:r>
              <a:rPr lang="ru-RU" b="0" dirty="0" smtClean="0"/>
              <a:t>отчетности, </a:t>
            </a:r>
            <a:r>
              <a:rPr lang="ru-RU" b="0" dirty="0"/>
              <a:t>объема выборки данных, используемых для подтверждения достоверности информации, содержащейся в бюджетной отчетности, а также </a:t>
            </a:r>
            <a:r>
              <a:rPr lang="ru-RU" b="0" dirty="0">
                <a:solidFill>
                  <a:srgbClr val="C00000"/>
                </a:solidFill>
              </a:rPr>
              <a:t>применяемых</a:t>
            </a:r>
            <a:r>
              <a:rPr lang="ru-RU" b="0" dirty="0"/>
              <a:t> к ним соответствующих </a:t>
            </a:r>
            <a:r>
              <a:rPr lang="ru-RU" b="0" dirty="0">
                <a:solidFill>
                  <a:srgbClr val="C00000"/>
                </a:solidFill>
              </a:rPr>
              <a:t>методов </a:t>
            </a:r>
            <a:r>
              <a:rPr lang="ru-RU" b="0" dirty="0" smtClean="0">
                <a:solidFill>
                  <a:srgbClr val="C00000"/>
                </a:solidFill>
              </a:rPr>
              <a:t>аудита: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0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0" dirty="0" smtClean="0">
              <a:solidFill>
                <a:srgbClr val="C0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23477" y="344889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Новеллы ППРФ №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193. Проведение внутреннего аудита бюджетной </a:t>
            </a:r>
          </a:p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отчетности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74717"/>
              </p:ext>
            </p:extLst>
          </p:nvPr>
        </p:nvGraphicFramePr>
        <p:xfrm>
          <a:off x="157764" y="4728701"/>
          <a:ext cx="8812564" cy="202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5408"/>
                <a:gridCol w="6477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 искажения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Применяемые</a:t>
                      </a:r>
                      <a:r>
                        <a:rPr lang="ru-RU" baseline="0" dirty="0" smtClean="0"/>
                        <a:t> методы аудита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и более методов: инспектирование, пересчет, подтверждение,</a:t>
                      </a:r>
                      <a:r>
                        <a:rPr lang="ru-RU" baseline="0" dirty="0" smtClean="0"/>
                        <a:t> запрос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решению руководителя субъекта ВФА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Аналитические процедуры</a:t>
                      </a:r>
                      <a:r>
                        <a:rPr lang="ru-RU" baseline="0" dirty="0" smtClean="0"/>
                        <a:t> и(или) наблюдение / аудит не производится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04505"/>
              </p:ext>
            </p:extLst>
          </p:nvPr>
        </p:nvGraphicFramePr>
        <p:xfrm>
          <a:off x="6528618" y="1445342"/>
          <a:ext cx="2330247" cy="196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749"/>
                <a:gridCol w="776749"/>
                <a:gridCol w="776749"/>
              </a:tblGrid>
              <a:tr h="65548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42B1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42B1E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42B1E">
                        <a:alpha val="71000"/>
                      </a:srgbClr>
                    </a:solidFill>
                  </a:tcPr>
                </a:tc>
              </a:tr>
              <a:tr h="655484">
                <a:tc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42B1E">
                        <a:alpha val="71000"/>
                      </a:srgbClr>
                    </a:solidFill>
                  </a:tcPr>
                </a:tc>
              </a:tr>
              <a:tr h="655484">
                <a:tc>
                  <a:txBody>
                    <a:bodyPr/>
                    <a:lstStyle/>
                    <a:p>
                      <a:pPr algn="ctr"/>
                      <a:endParaRPr lang="ru-RU" sz="9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42B1E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9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316"/>
            <a:ext cx="8229600" cy="513208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-215439" y="333528"/>
            <a:ext cx="957487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Риски искажения бюджетной отчетности при централизации учета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45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49229" y="541534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Возможные выводы в заключении о достоверности бюджетной</a:t>
            </a:r>
          </a:p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отчетности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239" y="1429523"/>
            <a:ext cx="824447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altLang="ru-RU" sz="2000" b="0" dirty="0" smtClean="0">
                <a:solidFill>
                  <a:prstClr val="black"/>
                </a:solidFill>
              </a:rPr>
              <a:t>По результатам аудиторской проверки </a:t>
            </a:r>
            <a:r>
              <a:rPr lang="ru-RU" altLang="ru-RU" sz="2000" dirty="0" smtClean="0">
                <a:solidFill>
                  <a:prstClr val="black"/>
                </a:solidFill>
              </a:rPr>
              <a:t>существенных</a:t>
            </a:r>
            <a:r>
              <a:rPr lang="ru-RU" altLang="ru-RU" sz="2000" b="0" dirty="0" smtClean="0">
                <a:solidFill>
                  <a:prstClr val="black"/>
                </a:solidFill>
              </a:rPr>
              <a:t> недостатков системы ВФК и искажений показателей бюджетной отчетности не выявлено</a:t>
            </a:r>
            <a:endParaRPr lang="ru-RU" altLang="ru-RU" sz="2000" b="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239" y="2791372"/>
            <a:ext cx="824447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altLang="ru-RU" sz="2000" b="0" dirty="0" smtClean="0">
                <a:solidFill>
                  <a:prstClr val="black"/>
                </a:solidFill>
              </a:rPr>
              <a:t>По результатам аудиторской </a:t>
            </a:r>
            <a:r>
              <a:rPr lang="ru-RU" altLang="ru-RU" sz="2000" b="0" dirty="0">
                <a:solidFill>
                  <a:prstClr val="black"/>
                </a:solidFill>
              </a:rPr>
              <a:t>проверки бюджетная отчетность </a:t>
            </a:r>
            <a:r>
              <a:rPr lang="ru-RU" altLang="ru-RU" sz="2000" b="0" dirty="0" smtClean="0">
                <a:solidFill>
                  <a:prstClr val="black"/>
                </a:solidFill>
              </a:rPr>
              <a:t>может привести к ошибочному влиянию на управленческие решения вследствие наличия </a:t>
            </a:r>
            <a:r>
              <a:rPr lang="ru-RU" altLang="ru-RU" sz="2000" dirty="0" smtClean="0">
                <a:solidFill>
                  <a:prstClr val="black"/>
                </a:solidFill>
              </a:rPr>
              <a:t>грубых </a:t>
            </a:r>
            <a:r>
              <a:rPr lang="ru-RU" altLang="ru-RU" sz="2000" b="0" dirty="0" smtClean="0">
                <a:solidFill>
                  <a:prstClr val="black"/>
                </a:solidFill>
              </a:rPr>
              <a:t>искажений</a:t>
            </a:r>
            <a:endParaRPr lang="ru-RU" altLang="ru-RU" sz="2000" b="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239" y="4320289"/>
            <a:ext cx="824447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pPr algn="l"/>
            <a:r>
              <a:rPr lang="ru-RU" altLang="ru-RU" sz="2000" b="0" dirty="0" smtClean="0">
                <a:solidFill>
                  <a:prstClr val="black"/>
                </a:solidFill>
              </a:rPr>
              <a:t>По результатам аудиторской </a:t>
            </a:r>
            <a:r>
              <a:rPr lang="ru-RU" altLang="ru-RU" sz="2000" b="0" dirty="0">
                <a:solidFill>
                  <a:prstClr val="black"/>
                </a:solidFill>
              </a:rPr>
              <a:t>проверки </a:t>
            </a:r>
            <a:r>
              <a:rPr lang="ru-RU" altLang="ru-RU" sz="2000" dirty="0">
                <a:solidFill>
                  <a:prstClr val="black"/>
                </a:solidFill>
              </a:rPr>
              <a:t>существенных</a:t>
            </a:r>
            <a:r>
              <a:rPr lang="ru-RU" altLang="ru-RU" sz="2000" b="0" dirty="0">
                <a:solidFill>
                  <a:prstClr val="black"/>
                </a:solidFill>
              </a:rPr>
              <a:t> недостатков системы ВФК </a:t>
            </a:r>
            <a:r>
              <a:rPr lang="ru-RU" altLang="ru-RU" sz="2000" b="0" dirty="0" smtClean="0">
                <a:solidFill>
                  <a:prstClr val="black"/>
                </a:solidFill>
              </a:rPr>
              <a:t>не выявлено, наличие выявленных и возможных ошибок не влияет на достоверность бюджетной отчетности</a:t>
            </a:r>
            <a:endParaRPr lang="ru-RU" altLang="ru-RU" sz="20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21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22622"/>
              </p:ext>
            </p:extLst>
          </p:nvPr>
        </p:nvGraphicFramePr>
        <p:xfrm>
          <a:off x="210534" y="834759"/>
          <a:ext cx="8609005" cy="5486400"/>
        </p:xfrm>
        <a:graphic>
          <a:graphicData uri="http://schemas.openxmlformats.org/drawingml/2006/table">
            <a:tbl>
              <a:tblPr/>
              <a:tblGrid>
                <a:gridCol w="510704"/>
                <a:gridCol w="8098301"/>
              </a:tblGrid>
              <a:tr h="2576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ВФК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осуществление ВФК является отдельным бюджетным полномочием ГАБС (АБС), а 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не обязательным элементом управления организацией  </a:t>
                      </a:r>
                      <a:br>
                        <a:rPr lang="ru-RU" sz="14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(т.е. ВФК не является «встроенным» инструментом при принятии управленческих решений)</a:t>
                      </a:r>
                      <a:r>
                        <a:rPr lang="ru-RU" sz="1400" dirty="0" smtClean="0">
                          <a:latin typeface="+mn-lt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ВФК</a:t>
                      </a:r>
                      <a:r>
                        <a:rPr lang="ru-RU" sz="1400" baseline="0" dirty="0" smtClean="0">
                          <a:latin typeface="+mn-lt"/>
                        </a:rPr>
                        <a:t> является формальным процессом ввиду того, что исполнители бюджетных процедур 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способны провести качественную оценку бюджетных рисков и принять меры по минимизации этих рисков</a:t>
                      </a:r>
                      <a:r>
                        <a:rPr lang="ru-RU" sz="1400" dirty="0" smtClean="0">
                          <a:latin typeface="+mn-lt"/>
                          <a:ea typeface="Calibri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</a:rPr>
                        <a:t>перегруженность документами, необходимыми для осуществления ВФК (перечни операций,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</a:rPr>
                        <a:t> карты ВФК, </a:t>
                      </a:r>
                      <a:br>
                        <a:rPr lang="ru-RU" sz="1400" baseline="0" dirty="0" smtClean="0">
                          <a:latin typeface="+mn-lt"/>
                          <a:ea typeface="Calibri"/>
                        </a:rPr>
                      </a:br>
                      <a:r>
                        <a:rPr lang="ru-RU" sz="1400" baseline="0" dirty="0" smtClean="0">
                          <a:latin typeface="+mn-lt"/>
                          <a:ea typeface="Calibri"/>
                        </a:rPr>
                        <a:t>перечни мер по повышению качества выполнения внутренних бюджетных процедур, регистры (журналы) ВФК, отчет о результатах ВФК, а также перечни должностных лиц, ответственных за ведение документов в рамках ВФК);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ГАБС  в качестве экономического субъекта должны осуществлять внутренний контроль фактов хозяйственной жизни,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что является дублированием деятельности в рамках осуществления ВФК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400" baseline="0" dirty="0" smtClean="0">
                        <a:latin typeface="+mn-lt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ea typeface="Calibri"/>
                        </a:rPr>
                        <a:t>ВФК</a:t>
                      </a:r>
                      <a:r>
                        <a:rPr lang="ru-RU" sz="1400" dirty="0" smtClean="0"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не распространяется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</a:rPr>
                        <a:t>на финансовые органы, ПБС, БУ и АУ</a:t>
                      </a:r>
                      <a:r>
                        <a:rPr lang="en-US" sz="1400" baseline="0" dirty="0" smtClean="0">
                          <a:latin typeface="+mn-lt"/>
                          <a:ea typeface="Calibri"/>
                        </a:rPr>
                        <a:t>;</a:t>
                      </a:r>
                      <a:endParaRPr lang="ru-RU" sz="1400" baseline="0" dirty="0" smtClean="0">
                        <a:latin typeface="+mn-lt"/>
                        <a:ea typeface="Calibri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правила осуществления ВФК регламентируются Правительством РФ, высшими исполнительными органами субъектов РФ, местными администрациями,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что затрудняет своевременное (оперативное) совершенствование организации и осуществления ВФК,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т.е. принятия управленческих решений.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ru-RU" sz="1400" dirty="0" smtClean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32520" y="296795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602B"/>
                </a:solidFill>
                <a:latin typeface="Open Sans"/>
                <a:ea typeface="+mn-ea"/>
                <a:cs typeface="+mn-cs"/>
              </a:rPr>
              <a:t>Проблемы действующей системы ВФК и </a:t>
            </a:r>
            <a:r>
              <a:rPr lang="ru-RU" sz="2400" b="1" dirty="0" smtClean="0">
                <a:solidFill>
                  <a:srgbClr val="00602B"/>
                </a:solidFill>
                <a:latin typeface="Open Sans"/>
                <a:ea typeface="+mn-ea"/>
                <a:cs typeface="+mn-cs"/>
              </a:rPr>
              <a:t>ВФА (1)</a:t>
            </a:r>
            <a:endParaRPr lang="ru-RU" sz="2400" b="1" dirty="0">
              <a:solidFill>
                <a:srgbClr val="00602B"/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272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4365" y="296795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602B"/>
                </a:solidFill>
                <a:latin typeface="Open Sans"/>
                <a:ea typeface="+mn-ea"/>
                <a:cs typeface="+mn-cs"/>
              </a:rPr>
              <a:t>Проблемы действующей системы ВФК и </a:t>
            </a:r>
            <a:r>
              <a:rPr lang="ru-RU" sz="2400" b="1" dirty="0" smtClean="0">
                <a:solidFill>
                  <a:srgbClr val="00602B"/>
                </a:solidFill>
                <a:latin typeface="Open Sans"/>
                <a:ea typeface="+mn-ea"/>
                <a:cs typeface="+mn-cs"/>
              </a:rPr>
              <a:t>ВФА (2)</a:t>
            </a:r>
            <a:endParaRPr lang="ru-RU" sz="2400" b="1" dirty="0">
              <a:solidFill>
                <a:srgbClr val="00602B"/>
              </a:solidFill>
              <a:latin typeface="Open Sans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13374"/>
              </p:ext>
            </p:extLst>
          </p:nvPr>
        </p:nvGraphicFramePr>
        <p:xfrm>
          <a:off x="122040" y="800851"/>
          <a:ext cx="8726992" cy="5821680"/>
        </p:xfrm>
        <a:graphic>
          <a:graphicData uri="http://schemas.openxmlformats.org/drawingml/2006/table">
            <a:tbl>
              <a:tblPr/>
              <a:tblGrid>
                <a:gridCol w="517703"/>
                <a:gridCol w="8209289"/>
              </a:tblGrid>
              <a:tr h="2801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ВФА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dirty="0" smtClean="0"/>
                        <a:t>оценивает надежность ВФК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формально</a:t>
                      </a:r>
                      <a:r>
                        <a:rPr lang="ru-RU" sz="1400" dirty="0" smtClean="0"/>
                        <a:t> путем проверки наличия заполненных документов, необходимых для осуществления ВФК (перечни, карты и журналы…), и не имеет возможности самостоятельно «назначать»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контрольные действия,</a:t>
                      </a:r>
                      <a:r>
                        <a:rPr lang="ru-RU" sz="1400" baseline="0" dirty="0" smtClean="0"/>
                        <a:t> проводить переоценку бюджетных рисков и менять карты ВФК;</a:t>
                      </a:r>
                    </a:p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baseline="0" dirty="0" smtClean="0"/>
                        <a:t>не может подготовить действенные предложения по повышению экономности и результативности использования бюджетных средств, так как, по сути, это является аудитом эффективности и входит в компетенцию органов внешнего ГМФК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(фактически ВФА может дать предложения по повышению качества выполнения бюджетных процедур, т.е. качества финансового менеджмента </a:t>
                      </a:r>
                      <a:r>
                        <a:rPr lang="ru-RU" sz="1400" b="1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ГАБСа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i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АБСа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baseline="0" dirty="0" smtClean="0"/>
                        <a:t>;</a:t>
                      </a:r>
                    </a:p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dirty="0" smtClean="0"/>
                        <a:t>жесткое требование осуществления ВФА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структурными подразделениями </a:t>
                      </a:r>
                      <a:r>
                        <a:rPr lang="ru-RU" sz="1400" dirty="0" smtClean="0"/>
                        <a:t>или отдельными должностными лицами ГАБС,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</a:rPr>
                        <a:t>подчиненными  руководителю ГАБС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</a:rPr>
                        <a:t>, что влечет </a:t>
                      </a:r>
                      <a:r>
                        <a:rPr lang="ru-RU" sz="1400" dirty="0" smtClean="0"/>
                        <a:t>существенные штатно-организационные,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кадровые </a:t>
                      </a:r>
                      <a:r>
                        <a:rPr lang="ru-RU" sz="1400" dirty="0" smtClean="0"/>
                        <a:t>и финансовые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ограничения</a:t>
                      </a:r>
                      <a:r>
                        <a:rPr lang="ru-RU" sz="1400" dirty="0" smtClean="0"/>
                        <a:t> возможностей ГАБС, АБС по организации ВФА, особенно в субъектах РФ и в муниципальных образованиях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(возможность передачи полномочий по ВФА?)</a:t>
                      </a:r>
                      <a:r>
                        <a:rPr lang="en-US" sz="1400" dirty="0" smtClean="0"/>
                        <a:t>;</a:t>
                      </a:r>
                      <a:endParaRPr lang="ru-RU" sz="1400" dirty="0" smtClean="0"/>
                    </a:p>
                    <a:p>
                      <a:pPr marL="456300" marR="0" indent="-34290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отсутствие связи </a:t>
                      </a:r>
                      <a:r>
                        <a:rPr lang="ru-RU" sz="1400" dirty="0" smtClean="0">
                          <a:latin typeface="+mn-lt"/>
                        </a:rPr>
                        <a:t>между ВФА и системой показателей качества финансового менеджмента главных администраторов бюджетных средств </a:t>
                      </a:r>
                      <a:br>
                        <a:rPr lang="ru-RU" sz="1400" dirty="0" smtClean="0">
                          <a:latin typeface="+mn-lt"/>
                        </a:rPr>
                      </a:br>
                      <a:r>
                        <a:rPr lang="ru-RU" sz="1400" dirty="0" smtClean="0">
                          <a:latin typeface="+mn-lt"/>
                        </a:rPr>
                        <a:t>(планирование ВФА и предложения по результатам аудиторских проверок  зачастую не связаны с повышением</a:t>
                      </a:r>
                      <a:r>
                        <a:rPr lang="ru-RU" sz="1400" baseline="0" dirty="0" smtClean="0">
                          <a:latin typeface="+mn-lt"/>
                        </a:rPr>
                        <a:t> качества выполнения бюджетных процедур и достижением целевых показателей качества ФМ, </a:t>
                      </a:r>
                      <a:br>
                        <a:rPr lang="ru-RU" sz="1400" baseline="0" dirty="0" smtClean="0">
                          <a:latin typeface="+mn-lt"/>
                        </a:rPr>
                      </a:br>
                      <a:r>
                        <a:rPr lang="ru-RU" sz="1400" dirty="0" smtClean="0">
                          <a:latin typeface="+mn-lt"/>
                        </a:rPr>
                        <a:t>у ВФА нет обязанности  «отрабатывать» результаты МКФМ в целях минимизации бюджетных рисков</a:t>
                      </a:r>
                      <a:r>
                        <a:rPr lang="ru-RU" sz="1400" baseline="0" dirty="0" smtClean="0">
                          <a:latin typeface="+mn-lt"/>
                        </a:rPr>
                        <a:t>);</a:t>
                      </a:r>
                    </a:p>
                    <a:p>
                      <a:pPr marL="456300" marR="0" indent="-34290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настоящее время деятельность ВФА акцентирована на надежности системы ВФК, вместе с тем основная задача по минимизации бюджетных рисков в ГАБС, АБС не решается («отработка» нарушений, выявленных органами ГФК и в рамках ВФК, а также результаты МКФМ). </a:t>
                      </a:r>
                      <a:r>
                        <a:rPr lang="ru-RU" sz="1400" b="1" i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 акцент ВФА на бюджетные риски. 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010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99722"/>
              </p:ext>
            </p:extLst>
          </p:nvPr>
        </p:nvGraphicFramePr>
        <p:xfrm>
          <a:off x="122040" y="781191"/>
          <a:ext cx="8884308" cy="5452465"/>
        </p:xfrm>
        <a:graphic>
          <a:graphicData uri="http://schemas.openxmlformats.org/drawingml/2006/table">
            <a:tbl>
              <a:tblPr/>
              <a:tblGrid>
                <a:gridCol w="729734"/>
                <a:gridCol w="8154574"/>
              </a:tblGrid>
              <a:tr h="545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Анализ и оценка ВФК и ВФА</a:t>
                      </a: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dirty="0" smtClean="0"/>
                        <a:t>ВФК и ВФА оценивается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baseline="0" dirty="0" smtClean="0"/>
                        <a:t>СП РФ и ФК (ст. 157 БК РФ) </a:t>
                      </a:r>
                      <a:r>
                        <a:rPr lang="ru-RU" sz="1400" baseline="0" dirty="0" smtClean="0"/>
                        <a:t>при подготовке предложений по совершенствованию осуществления главными администраторами бюджетных средств ВФК и ВФА, при  проведении Анализа осуществления главными администраторами бюджетных средств ВФК и ВФА, а также при проведении Минфином МКФМ . Дополнительно ВФК оценивается </a:t>
                      </a:r>
                      <a:r>
                        <a:rPr lang="ru-RU" sz="1400" b="1" dirty="0" smtClean="0"/>
                        <a:t>самим</a:t>
                      </a:r>
                      <a:r>
                        <a:rPr lang="ru-RU" sz="1400" b="1" baseline="0" dirty="0" smtClean="0"/>
                        <a:t> ВФА</a:t>
                      </a:r>
                      <a:r>
                        <a:rPr lang="ru-RU" sz="1400" b="0" baseline="0" dirty="0" smtClean="0"/>
                        <a:t>.</a:t>
                      </a:r>
                      <a:r>
                        <a:rPr lang="ru-RU" sz="1400" baseline="0" dirty="0" smtClean="0"/>
                        <a:t/>
                      </a:r>
                      <a:br>
                        <a:rPr lang="ru-RU" sz="1400" baseline="0" dirty="0" smtClean="0"/>
                      </a:b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(требуется оптимизация /гармонизация проведения оценок  ВФК и ВФА)</a:t>
                      </a:r>
                      <a:r>
                        <a:rPr lang="ru-RU" sz="1400" baseline="0" dirty="0" smtClean="0"/>
                        <a:t>;</a:t>
                      </a:r>
                    </a:p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baseline="0" dirty="0" smtClean="0"/>
                        <a:t>Оценка производится не по качественным, а по количественным (формальным) показателям 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(наличие порядков и документов, предусмотренных 193 ПП РФ);</a:t>
                      </a:r>
                    </a:p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baseline="0" dirty="0" smtClean="0"/>
                        <a:t>Отсутствует возможность увязки планирования ВФА с учетом результатов Анализа ВФК и ВФА, по результатам Анализов не видны аудиторские выводы и предлагаемые меры в целях минимизации бюджетных рисков, что не позволяет формировать «лучшую практику» по осуществлению ВФА и проводить обмен опытом между </a:t>
                      </a:r>
                      <a:r>
                        <a:rPr lang="ru-RU" sz="1400" baseline="0" dirty="0" err="1" smtClean="0"/>
                        <a:t>ГАБСами</a:t>
                      </a:r>
                      <a:r>
                        <a:rPr lang="ru-RU" sz="1400" baseline="0" dirty="0" smtClean="0"/>
                        <a:t>;</a:t>
                      </a:r>
                    </a:p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baseline="0" dirty="0" smtClean="0"/>
                        <a:t>Отсутствует возможность формирования карты бюджетных рисков по ГАБС, АБС в случае, когда по результатам МКФМ, контрольно-аналитических мероприятий СП РФ и ФК формируется «карта рисков/проблем», которую отрабатывает ВФА.</a:t>
                      </a:r>
                      <a:br>
                        <a:rPr lang="ru-RU" sz="1400" baseline="0" dirty="0" smtClean="0"/>
                      </a:b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(требуется координация ВФК путем формирования карты рисков ГАБС, АБС и координация ВФА путем анализа планов и результатов работы ВФА);</a:t>
                      </a:r>
                    </a:p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Смещение акцента при проведении анализов, МКФМ с надежности ВФК на минимизацию бюджетных рисков, повышение роли ВФА в деятельности по минимизации рисков, снижение нагрузки на исполнителей бюджетных процедур.</a:t>
                      </a:r>
                    </a:p>
                    <a:p>
                      <a:pPr marL="4563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AutoNum type="arabicParenR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взаимосвязи ВФК и ВФА, финансового менеджмента ГАБС, АБС и МКФМ</a:t>
                      </a:r>
                      <a:b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79646"/>
                      </a:solidFill>
                    </a:lnL>
                    <a:lnR w="12700" cmpd="sng">
                      <a:solidFill>
                        <a:srgbClr val="F79646"/>
                      </a:solidFill>
                    </a:lnR>
                    <a:lnT w="12700" cmpd="sng">
                      <a:solidFill>
                        <a:srgbClr val="F79646"/>
                      </a:solidFill>
                    </a:lnT>
                    <a:lnB w="12700" cmpd="sng">
                      <a:solidFill>
                        <a:srgbClr val="F796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24365" y="296795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602B"/>
                </a:solidFill>
                <a:latin typeface="Open Sans"/>
                <a:ea typeface="+mn-ea"/>
                <a:cs typeface="+mn-cs"/>
              </a:rPr>
              <a:t>Проблемы действующей системы ВФК и </a:t>
            </a:r>
            <a:r>
              <a:rPr lang="ru-RU" sz="2400" b="1" dirty="0" smtClean="0">
                <a:solidFill>
                  <a:srgbClr val="00602B"/>
                </a:solidFill>
                <a:latin typeface="Open Sans"/>
                <a:ea typeface="+mn-ea"/>
                <a:cs typeface="+mn-cs"/>
              </a:rPr>
              <a:t>ВФА (3)</a:t>
            </a:r>
            <a:endParaRPr lang="ru-RU" sz="2400" b="1" dirty="0">
              <a:solidFill>
                <a:srgbClr val="00602B"/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35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17856" y="836712"/>
            <a:ext cx="9026143" cy="5882888"/>
            <a:chOff x="117857" y="836712"/>
            <a:chExt cx="9256143" cy="5882888"/>
          </a:xfrm>
        </p:grpSpPr>
        <p:sp>
          <p:nvSpPr>
            <p:cNvPr id="4" name="Блок-схема: процесс 3"/>
            <p:cNvSpPr/>
            <p:nvPr/>
          </p:nvSpPr>
          <p:spPr>
            <a:xfrm>
              <a:off x="344488" y="836712"/>
              <a:ext cx="6552728" cy="1080120"/>
            </a:xfrm>
            <a:prstGeom prst="flowChartProcess">
              <a:avLst/>
            </a:prstGeom>
            <a:solidFill>
              <a:sysClr val="window" lastClr="FFFFFF"/>
            </a:solidFill>
            <a:ln w="25400" cap="flat" cmpd="tri" algn="ctr">
              <a:solidFill>
                <a:srgbClr val="4F81BD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697567" y="969941"/>
              <a:ext cx="3055636" cy="813332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Субъект ВФА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70316" y="969940"/>
              <a:ext cx="2621004" cy="813332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Отдел анализа качества финансового менеджмента или субъект ВФА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664238" y="2232017"/>
              <a:ext cx="1825662" cy="168116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Мониторинг качества исполнения внутренних</a:t>
              </a:r>
            </a:p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бюджетных процедур</a:t>
              </a:r>
            </a:p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(предварительный анализ)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2311901" y="1783272"/>
              <a:ext cx="352481" cy="432048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661697" y="3958347"/>
              <a:ext cx="352481" cy="397923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6458" y="6359561"/>
              <a:ext cx="2418129" cy="36003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Журнал результатов ВФК</a:t>
              </a:r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1422527" y="4727617"/>
              <a:ext cx="352481" cy="397923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75796" y="4056757"/>
              <a:ext cx="1028207" cy="177791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Информация доводится до субъекта ВФА в целях планирования и проведения мероприятий ВФА</a:t>
              </a:r>
            </a:p>
          </p:txBody>
        </p:sp>
        <p:sp>
          <p:nvSpPr>
            <p:cNvPr id="13" name="Стрелка углом вверх 12"/>
            <p:cNvSpPr/>
            <p:nvPr/>
          </p:nvSpPr>
          <p:spPr>
            <a:xfrm>
              <a:off x="2792760" y="1916833"/>
              <a:ext cx="1483452" cy="3973470"/>
            </a:xfrm>
            <a:prstGeom prst="bentUpArrow">
              <a:avLst>
                <a:gd name="adj1" fmla="val 6759"/>
                <a:gd name="adj2" fmla="val 14634"/>
                <a:gd name="adj3" fmla="val 17232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5315638" y="1815836"/>
              <a:ext cx="352481" cy="399485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233494" y="2215320"/>
              <a:ext cx="2516771" cy="97530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216000" marR="0" lvl="0" indent="-216000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аудит </a:t>
              </a:r>
              <a:r>
                <a:rPr kumimoji="0" 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высокорискованных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 процессов (проблем)</a:t>
              </a:r>
            </a:p>
            <a:p>
              <a:pPr marL="216000" marR="0" lvl="0" indent="-216000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аудит отчетности</a:t>
              </a:r>
            </a:p>
            <a:p>
              <a:pPr marL="216000" marR="0" lvl="0" indent="-216000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оценка надежности ВФК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6513" y="3589348"/>
              <a:ext cx="2514624" cy="172354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171450" marR="0" lvl="0" indent="-171450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Предложения по повышению </a:t>
              </a:r>
              <a:b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</a:b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качества выполнения бюджетных процедур (качества ФМ)</a:t>
              </a:r>
            </a:p>
            <a:p>
              <a:pPr marL="171450" marR="0" lvl="0" indent="-171450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Предложения по повышению эффективности ВФК</a:t>
              </a:r>
            </a:p>
            <a:p>
              <a:pPr marL="171450" marR="0" lvl="0" indent="-171450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Подтверждение достоверности отчетности в целях принятия управленческих решений</a:t>
              </a: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5298772" y="3190624"/>
              <a:ext cx="352481" cy="382392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5298772" y="5331308"/>
              <a:ext cx="352481" cy="344173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35642" y="5675477"/>
              <a:ext cx="2514624" cy="31838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Годовой отчет о результатах ВФА</a:t>
              </a: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8525170" y="1818608"/>
              <a:ext cx="517019" cy="1754408"/>
            </a:xfrm>
            <a:prstGeom prst="downArrow">
              <a:avLst>
                <a:gd name="adj1" fmla="val 27824"/>
                <a:gd name="adj2" fmla="val 41306"/>
              </a:avLst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Стрелка углом вверх 20"/>
            <p:cNvSpPr/>
            <p:nvPr/>
          </p:nvSpPr>
          <p:spPr>
            <a:xfrm>
              <a:off x="6763040" y="1815835"/>
              <a:ext cx="566224" cy="2092060"/>
            </a:xfrm>
            <a:prstGeom prst="bentUpArrow">
              <a:avLst>
                <a:gd name="adj1" fmla="val 12944"/>
                <a:gd name="adj2" fmla="val 24941"/>
                <a:gd name="adj3" fmla="val 38877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7041234" y="969941"/>
              <a:ext cx="2232248" cy="813332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Руководитель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283476" y="2084228"/>
              <a:ext cx="360040" cy="262423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vert="wordArtVert" wrap="square">
              <a:noAutofit/>
            </a:bodyPr>
            <a:lstStyle/>
            <a:p>
              <a:pPr marL="0" marR="0" lvl="0" indent="0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0" u="none" strike="noStrike" kern="5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предложения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193359" y="3573016"/>
              <a:ext cx="1180641" cy="122413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Обязательные для исполнения объектами аудита 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решения</a:t>
              </a:r>
            </a:p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5" name="Стрелка углом вверх 24"/>
            <p:cNvSpPr/>
            <p:nvPr/>
          </p:nvSpPr>
          <p:spPr>
            <a:xfrm>
              <a:off x="6763040" y="1804641"/>
              <a:ext cx="1477836" cy="4085662"/>
            </a:xfrm>
            <a:prstGeom prst="bentUpArrow">
              <a:avLst>
                <a:gd name="adj1" fmla="val 5946"/>
                <a:gd name="adj2" fmla="val 9703"/>
                <a:gd name="adj3" fmla="val 15246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17857" y="2232017"/>
              <a:ext cx="1477665" cy="168116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Структурное подразделение/ исполнитель ВБП </a:t>
              </a:r>
              <a:b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</a:b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(объект ВФК)</a:t>
              </a:r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2291099" y="3967362"/>
              <a:ext cx="352481" cy="397923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44488" y="5125540"/>
              <a:ext cx="2448272" cy="868321"/>
            </a:xfrm>
            <a:prstGeom prst="round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Карта ВФК</a:t>
              </a:r>
              <a:b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</a:b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(утверждается структурным подразделением – исполнителем ВБП)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4488" y="4365285"/>
              <a:ext cx="2448272" cy="33855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Предложения по рискам</a:t>
              </a:r>
            </a:p>
          </p:txBody>
        </p:sp>
        <p:sp>
          <p:nvSpPr>
            <p:cNvPr id="30" name="Стрелка вниз 29"/>
            <p:cNvSpPr/>
            <p:nvPr/>
          </p:nvSpPr>
          <p:spPr>
            <a:xfrm>
              <a:off x="1429025" y="6008233"/>
              <a:ext cx="352481" cy="347006"/>
            </a:xfrm>
            <a:prstGeom prst="downArrow">
              <a:avLst>
                <a:gd name="adj1" fmla="val 27824"/>
                <a:gd name="adj2" fmla="val 50000"/>
              </a:avLst>
            </a:prstGeom>
            <a:gradFill rotWithShape="1">
              <a:gsLst>
                <a:gs pos="57000">
                  <a:srgbClr val="00B050"/>
                </a:gs>
                <a:gs pos="100000">
                  <a:sysClr val="window" lastClr="FFFFFF"/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0728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41460" y="299948"/>
            <a:ext cx="8424936" cy="4269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1072866" fontAlgn="auto"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>
                <a:solidFill>
                  <a:srgbClr val="00602B"/>
                </a:solidFill>
                <a:latin typeface="Open Sans"/>
              </a:rPr>
              <a:t>Переходная модель ВФА в рамках действующих норм БК РФ, ПП РФ 193</a:t>
            </a:r>
            <a:endParaRPr lang="ru-RU" sz="1700" b="1" dirty="0">
              <a:solidFill>
                <a:srgbClr val="00602B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6810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685" y="1087610"/>
            <a:ext cx="7032711" cy="4185090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F81BD"/>
            </a:solidFill>
            <a:prstDash val="solid"/>
            <a:bevel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766" y="1222690"/>
            <a:ext cx="5008664" cy="38983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7514" y="269920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1618782" y="269920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2458578" y="269920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3353529" y="269920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4110798" y="269920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735438" y="341928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1616706" y="341928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>
          <a:xfrm>
            <a:off x="2456502" y="341928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>
          <a:xfrm>
            <a:off x="3351462" y="3419282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>
          <a:xfrm>
            <a:off x="739578" y="4116484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>
          <a:xfrm>
            <a:off x="1620845" y="4116484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>
            <a:off x="2460642" y="4116484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355602" y="4116484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>
            <a:off x="4112866" y="4116484"/>
            <a:ext cx="55074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" name="Блок-схема: узел 19"/>
          <p:cNvSpPr/>
          <p:nvPr/>
        </p:nvSpPr>
        <p:spPr>
          <a:xfrm>
            <a:off x="1391022" y="2624881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3939325" y="2624880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1391022" y="3344960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3114103" y="3347214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188" y="1699325"/>
            <a:ext cx="829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Бюджетная операция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84964" y="1694046"/>
            <a:ext cx="829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Бюджетная операция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33006" y="1694046"/>
            <a:ext cx="829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Бюджетная операция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2104" y="1686578"/>
            <a:ext cx="829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Бюджетная операция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1717" y="1695202"/>
            <a:ext cx="829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Бюджетная операция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793" y="4461664"/>
            <a:ext cx="43652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ВФА должен предлагать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</a:rPr>
              <a:t>дополнительные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 контрольные действия, помимо самоконтроля и контроля по подчиненности, а также меры по повышению качества выполнения бюджетных процедур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72144" y="1222692"/>
            <a:ext cx="1645394" cy="389834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20875" y="2514557"/>
            <a:ext cx="543803" cy="11697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ВФА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558" y="3933126"/>
            <a:ext cx="797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Бюджетная отчетность</a:t>
            </a:r>
          </a:p>
        </p:txBody>
      </p:sp>
      <p:sp>
        <p:nvSpPr>
          <p:cNvPr id="33" name="Стрелка углом 32"/>
          <p:cNvSpPr/>
          <p:nvPr/>
        </p:nvSpPr>
        <p:spPr>
          <a:xfrm rot="10800000">
            <a:off x="5472141" y="3624354"/>
            <a:ext cx="1289505" cy="783520"/>
          </a:xfrm>
          <a:prstGeom prst="bentArrow">
            <a:avLst>
              <a:gd name="adj1" fmla="val 7668"/>
              <a:gd name="adj2" fmla="val 18184"/>
              <a:gd name="adj3" fmla="val 20115"/>
              <a:gd name="adj4" fmla="val 40115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3332" y="4264002"/>
            <a:ext cx="1608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Подтверждение достоверности отчетности в целях принятия управленческих решений</a:t>
            </a:r>
          </a:p>
        </p:txBody>
      </p:sp>
      <p:sp>
        <p:nvSpPr>
          <p:cNvPr id="35" name="Стрелка влево 34"/>
          <p:cNvSpPr/>
          <p:nvPr/>
        </p:nvSpPr>
        <p:spPr>
          <a:xfrm rot="20930376">
            <a:off x="4205352" y="3050661"/>
            <a:ext cx="2272956" cy="410244"/>
          </a:xfrm>
          <a:prstGeom prst="leftArrow">
            <a:avLst>
              <a:gd name="adj1" fmla="val 32845"/>
              <a:gd name="adj2" fmla="val 46440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20931386">
            <a:off x="4370156" y="3278234"/>
            <a:ext cx="2248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Предложения по дополнительному контролю на основе оценки рисков</a:t>
            </a:r>
          </a:p>
        </p:txBody>
      </p:sp>
      <p:sp>
        <p:nvSpPr>
          <p:cNvPr id="37" name="Стрелка углом 36"/>
          <p:cNvSpPr/>
          <p:nvPr/>
        </p:nvSpPr>
        <p:spPr>
          <a:xfrm rot="10800000" flipV="1">
            <a:off x="5509427" y="1870763"/>
            <a:ext cx="1252253" cy="707211"/>
          </a:xfrm>
          <a:prstGeom prst="bentArrow">
            <a:avLst>
              <a:gd name="adj1" fmla="val 10459"/>
              <a:gd name="adj2" fmla="val 18184"/>
              <a:gd name="adj3" fmla="val 25000"/>
              <a:gd name="adj4" fmla="val 40115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6304" y="1185827"/>
            <a:ext cx="1818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Предложения по повышению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качества выполнения бюджетных процедур </a:t>
            </a:r>
            <a:b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</a:b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(качества ФМ)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40322" y="667455"/>
            <a:ext cx="57583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Исполнение бюджетных полномочий </a:t>
            </a:r>
            <a:r>
              <a:rPr kumimoji="0" lang="ru-RU" sz="2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ГАБСом</a:t>
            </a:r>
            <a:r>
              <a:rPr kumimoji="0" lang="ru-RU" sz="2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, </a:t>
            </a:r>
            <a:r>
              <a:rPr kumimoji="0" lang="ru-RU" sz="2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АБСом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7981" y="2030306"/>
            <a:ext cx="64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Смета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94569" y="2577910"/>
            <a:ext cx="641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ОБАС</a:t>
            </a:r>
          </a:p>
        </p:txBody>
      </p:sp>
      <p:sp>
        <p:nvSpPr>
          <p:cNvPr id="42" name="Блок-схема: узел 41"/>
          <p:cNvSpPr/>
          <p:nvPr/>
        </p:nvSpPr>
        <p:spPr>
          <a:xfrm>
            <a:off x="1391022" y="4041524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2242801" y="3347214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3938953" y="3282165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3114103" y="2618066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2228245" y="2618066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3906338" y="3408675"/>
            <a:ext cx="227756" cy="226622"/>
          </a:xfrm>
          <a:prstGeom prst="flowChartConnector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5111" y="1185794"/>
            <a:ext cx="144954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7286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СП РФ анализирует результаты ВФА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,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а также </a:t>
            </a:r>
          </a:p>
          <a:p>
            <a:pPr marL="0" marR="0" lvl="0" indent="0" algn="ctr" defTabSz="107286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ВФК  путем оценки предложений субъекта ВФА по организации системы ВФК</a:t>
            </a:r>
          </a:p>
          <a:p>
            <a:pPr marL="0" marR="0" lvl="0" indent="0" algn="ctr" defTabSz="107286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  <a:p>
            <a:pPr marL="0" marR="0" lvl="0" indent="0" algn="ctr" defTabSz="107286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?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ФК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?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729631" y="5417638"/>
            <a:ext cx="1310523" cy="135685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Мониторинг качества финансового менеджмента </a:t>
            </a:r>
            <a:r>
              <a:rPr kumimoji="0" lang="ru-RU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ГАБСов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(АБС)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0472" y="5752085"/>
            <a:ext cx="1014764" cy="618551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Финорган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(ГАБС)</a:t>
            </a:r>
          </a:p>
        </p:txBody>
      </p:sp>
      <p:sp>
        <p:nvSpPr>
          <p:cNvPr id="51" name="Стрелка влево 50"/>
          <p:cNvSpPr/>
          <p:nvPr/>
        </p:nvSpPr>
        <p:spPr>
          <a:xfrm rot="10800000">
            <a:off x="1215236" y="5879822"/>
            <a:ext cx="453964" cy="370605"/>
          </a:xfrm>
          <a:prstGeom prst="leftArrow">
            <a:avLst>
              <a:gd name="adj1" fmla="val 28640"/>
              <a:gd name="adj2" fmla="val 46440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3078440" y="5606488"/>
            <a:ext cx="426489" cy="45857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3" name="Прямая со стрелкой 52"/>
          <p:cNvCxnSpPr/>
          <p:nvPr/>
        </p:nvCxnSpPr>
        <p:spPr>
          <a:xfrm>
            <a:off x="3078437" y="6065063"/>
            <a:ext cx="464799" cy="4465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4" name="Прямая со стрелкой 53"/>
          <p:cNvCxnSpPr/>
          <p:nvPr/>
        </p:nvCxnSpPr>
        <p:spPr>
          <a:xfrm flipV="1">
            <a:off x="3078440" y="6061360"/>
            <a:ext cx="426489" cy="376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5" name="Прямоугольник 54"/>
          <p:cNvSpPr/>
          <p:nvPr/>
        </p:nvSpPr>
        <p:spPr>
          <a:xfrm>
            <a:off x="3546939" y="5297274"/>
            <a:ext cx="54692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риск-ориентированный подход к оценке и анализу показателей КФМ =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&gt;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выявление проблемных зон финансового менеджмента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ГАБСа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 (оказание на них влияния);</a:t>
            </a:r>
          </a:p>
          <a:p>
            <a:pPr marL="0" marR="0" lvl="0" indent="0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«карта проблем» (отчет о результатах МКФМ) =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&gt;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ГАБС может эффективно планировать и осуществлять мероприятия в рамках ВФА и ВФК;</a:t>
            </a:r>
          </a:p>
          <a:p>
            <a:pPr marL="0" marR="0" lvl="0" indent="0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возможность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ГАБСу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 использовать методологию оценки КФМ в целях построения своей системы оценки КФМ в отношении подведомственных ему 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АБСов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rPr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0472" y="292977"/>
            <a:ext cx="9073008" cy="3699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602B"/>
                </a:solidFill>
                <a:latin typeface="Open Sans"/>
              </a:rPr>
              <a:t>Уточненная схема организации ВФК и ВФА</a:t>
            </a:r>
            <a:r>
              <a:rPr lang="ru-RU" sz="1700" b="1" dirty="0">
                <a:solidFill>
                  <a:srgbClr val="00602B"/>
                </a:solidFill>
                <a:latin typeface="Open Sans"/>
              </a:rPr>
              <a:t> </a:t>
            </a:r>
            <a:r>
              <a:rPr lang="ru-RU" sz="1700" b="1" dirty="0" smtClean="0">
                <a:solidFill>
                  <a:srgbClr val="00602B"/>
                </a:solidFill>
                <a:latin typeface="Open Sans"/>
              </a:rPr>
              <a:t>(уточнение целей ВФА)</a:t>
            </a:r>
            <a:endParaRPr lang="ru-RU" sz="1700" b="1" dirty="0">
              <a:solidFill>
                <a:srgbClr val="00602B"/>
              </a:solidFill>
              <a:latin typeface="Open Sans"/>
            </a:endParaRPr>
          </a:p>
        </p:txBody>
      </p:sp>
      <p:sp>
        <p:nvSpPr>
          <p:cNvPr id="60" name="Блок-схема: узел 59"/>
          <p:cNvSpPr/>
          <p:nvPr/>
        </p:nvSpPr>
        <p:spPr>
          <a:xfrm>
            <a:off x="2251437" y="4041524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3114612" y="4045145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2" name="Блок-схема: узел 61"/>
          <p:cNvSpPr/>
          <p:nvPr/>
        </p:nvSpPr>
        <p:spPr>
          <a:xfrm>
            <a:off x="3948334" y="4048766"/>
            <a:ext cx="143764" cy="148777"/>
          </a:xfrm>
          <a:prstGeom prst="flowChartConnector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8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49229" y="443211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Сфера применения ВФК и ВФА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69486"/>
              </p:ext>
            </p:extLst>
          </p:nvPr>
        </p:nvGraphicFramePr>
        <p:xfrm>
          <a:off x="714354" y="1071554"/>
          <a:ext cx="7786741" cy="4922785"/>
        </p:xfrm>
        <a:graphic>
          <a:graphicData uri="http://schemas.openxmlformats.org/drawingml/2006/table">
            <a:tbl>
              <a:tblPr/>
              <a:tblGrid>
                <a:gridCol w="1937112"/>
                <a:gridCol w="1156447"/>
                <a:gridCol w="1149299"/>
                <a:gridCol w="1149299"/>
                <a:gridCol w="1197292"/>
                <a:gridCol w="1197292"/>
              </a:tblGrid>
              <a:tr h="42378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Участники бюджетного процесса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Бюджетные полномочия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финансового органа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ГРБС (РБС)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ГАДБ (АДБ)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ГАИФДБ (АИФДБ)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ПБС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Законодательные (представительные) органы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4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Исполнительные (исполнительно-распорядительные) органы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Органы Г(М)ФК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Органы управления ГВФ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Иные казенные учреждения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69" marR="43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71800" y="1988840"/>
            <a:ext cx="5572164" cy="3940490"/>
          </a:xfrm>
          <a:prstGeom prst="rect">
            <a:avLst/>
          </a:prstGeom>
          <a:solidFill>
            <a:srgbClr val="FFFF00">
              <a:alpha val="2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0560" y="2101697"/>
            <a:ext cx="2714644" cy="3714776"/>
          </a:xfrm>
          <a:prstGeom prst="rect">
            <a:avLst/>
          </a:prstGeom>
          <a:solidFill>
            <a:srgbClr val="4F81BD">
              <a:alpha val="40000"/>
            </a:srgbClr>
          </a:solidFill>
          <a:ln w="254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599" y="6286602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/>
              </a:rPr>
              <a:t>ТЕКУЩЕЕ СОСТОЯНИЕ</a:t>
            </a:r>
            <a:endParaRPr lang="ru-RU" sz="14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536723" y="5572140"/>
            <a:ext cx="1606649" cy="7143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0040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344653" y="245806"/>
            <a:ext cx="9536065" cy="6498606"/>
            <a:chOff x="-344657" y="165224"/>
            <a:chExt cx="9906000" cy="6579188"/>
          </a:xfrm>
        </p:grpSpPr>
        <p:sp>
          <p:nvSpPr>
            <p:cNvPr id="4" name="Rectangle 4"/>
            <p:cNvSpPr/>
            <p:nvPr/>
          </p:nvSpPr>
          <p:spPr>
            <a:xfrm>
              <a:off x="-344657" y="165224"/>
              <a:ext cx="9906000" cy="379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cs typeface="Arial" panose="020B0604020202020204" pitchFamily="34" charset="0"/>
                </a:rPr>
                <a:t>Определение внутреннего финансового аудита (1)</a:t>
              </a:r>
            </a:p>
          </p:txBody>
        </p:sp>
        <p:sp>
          <p:nvSpPr>
            <p:cNvPr id="5" name="Rectangle 4"/>
            <p:cNvSpPr txBox="1">
              <a:spLocks noChangeArrowheads="1"/>
            </p:cNvSpPr>
            <p:nvPr/>
          </p:nvSpPr>
          <p:spPr bwMode="auto">
            <a:xfrm>
              <a:off x="374108" y="1104198"/>
              <a:ext cx="2354915" cy="1134839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Отсутствие определения ВФА</a:t>
              </a:r>
              <a:endPara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2909976" y="2638636"/>
              <a:ext cx="0" cy="4049545"/>
            </a:xfrm>
            <a:prstGeom prst="line">
              <a:avLst/>
            </a:prstGeom>
            <a:noFill/>
            <a:ln w="28575" cap="flat" cmpd="sng" algn="ctr">
              <a:solidFill>
                <a:srgbClr val="00602B"/>
              </a:solidFill>
              <a:prstDash val="dash"/>
            </a:ln>
            <a:effectLst/>
          </p:spPr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867179" y="2653988"/>
              <a:ext cx="0" cy="4034186"/>
            </a:xfrm>
            <a:prstGeom prst="line">
              <a:avLst/>
            </a:prstGeom>
            <a:noFill/>
            <a:ln w="28575" cap="flat" cmpd="sng" algn="ctr">
              <a:solidFill>
                <a:srgbClr val="00602B"/>
              </a:solidFill>
              <a:prstDash val="dash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677007" y="678265"/>
              <a:ext cx="1789471" cy="29601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ЗАКОНОПРОЕКТ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5079" y="665455"/>
              <a:ext cx="1789471" cy="29601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i="1">
                  <a:solidFill>
                    <a:srgbClr val="FFFFFF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ПРЕДЛАГАЕТСЯ</a:t>
              </a:r>
              <a:endParaRPr kumimoji="0" lang="ru-RU" sz="1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3317" y="677918"/>
              <a:ext cx="1789471" cy="2960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ПРОБЛЕМЫ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20097" y="4016784"/>
              <a:ext cx="8534222" cy="0"/>
            </a:xfrm>
            <a:prstGeom prst="line">
              <a:avLst/>
            </a:prstGeom>
            <a:noFill/>
            <a:ln w="28575" cap="flat" cmpd="sng" algn="ctr">
              <a:solidFill>
                <a:srgbClr val="00602B"/>
              </a:solidFill>
              <a:prstDash val="dash"/>
            </a:ln>
            <a:effectLst/>
          </p:spPr>
        </p:cxnSp>
        <p:sp>
          <p:nvSpPr>
            <p:cNvPr id="12" name="Rectangle 4"/>
            <p:cNvSpPr txBox="1">
              <a:spLocks noChangeArrowheads="1"/>
            </p:cNvSpPr>
            <p:nvPr/>
          </p:nvSpPr>
          <p:spPr bwMode="auto">
            <a:xfrm>
              <a:off x="3076618" y="1099604"/>
              <a:ext cx="2623927" cy="1149481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ВФА является деятельностью </a:t>
              </a:r>
              <a:r>
                <a:rPr kumimoji="0" lang="ru-RU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 формированию и предоставлению </a:t>
              </a: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информации </a:t>
              </a:r>
              <a:r>
                <a:rPr kumimoji="0" lang="ru-RU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 результатах исполнения бюджетных полномочий </a:t>
              </a:r>
            </a:p>
          </p:txBody>
        </p:sp>
        <p:sp>
          <p:nvSpPr>
            <p:cNvPr id="13" name="Rectangle 4"/>
            <p:cNvSpPr txBox="1">
              <a:spLocks noChangeArrowheads="1"/>
            </p:cNvSpPr>
            <p:nvPr/>
          </p:nvSpPr>
          <p:spPr bwMode="auto">
            <a:xfrm>
              <a:off x="6071061" y="1076361"/>
              <a:ext cx="3120347" cy="116267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ВФА является </a:t>
              </a: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деятельностью по формированию и предоставлению руководителю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ГАБС, АБС, ФО, ОУГВФ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заключения </a:t>
              </a: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 результатах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и </a:t>
              </a: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исполнения их бюджетных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полномочий… </a:t>
              </a: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и </a:t>
              </a: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предложений по повышению </a:t>
              </a:r>
              <a:r>
                <a:rPr kumimoji="0" lang="ru-RU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качества финансового </a:t>
              </a: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менеджмента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4"/>
            <p:cNvSpPr txBox="1">
              <a:spLocks noChangeArrowheads="1"/>
            </p:cNvSpPr>
            <p:nvPr/>
          </p:nvSpPr>
          <p:spPr bwMode="auto">
            <a:xfrm>
              <a:off x="366091" y="2628850"/>
              <a:ext cx="2362547" cy="129614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Оценка надежности ВФК и подготовка </a:t>
              </a:r>
              <a:r>
                <a:rPr kumimoji="0" lang="ru-RU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рекомендаций по повышению его эффективности</a:t>
              </a:r>
            </a:p>
          </p:txBody>
        </p:sp>
        <p:sp>
          <p:nvSpPr>
            <p:cNvPr id="15" name="Rectangle 4"/>
            <p:cNvSpPr txBox="1">
              <a:spLocks noChangeArrowheads="1"/>
            </p:cNvSpPr>
            <p:nvPr/>
          </p:nvSpPr>
          <p:spPr bwMode="auto">
            <a:xfrm>
              <a:off x="3076617" y="2648677"/>
              <a:ext cx="2623927" cy="1296144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Оценка надежности ВФК и подготовка рекомендаций по повышению его эффективности</a:t>
              </a:r>
            </a:p>
          </p:txBody>
        </p:sp>
        <p:sp>
          <p:nvSpPr>
            <p:cNvPr id="16" name="Rectangle 4"/>
            <p:cNvSpPr txBox="1">
              <a:spLocks noChangeArrowheads="1"/>
            </p:cNvSpPr>
            <p:nvPr/>
          </p:nvSpPr>
          <p:spPr bwMode="auto">
            <a:xfrm>
              <a:off x="6071061" y="2628856"/>
              <a:ext cx="3120347" cy="1305923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ценка надежности ВФК и подготовка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предложений по организации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ВФК</a:t>
              </a:r>
              <a:endPara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20097" y="5445224"/>
              <a:ext cx="8534222" cy="0"/>
            </a:xfrm>
            <a:prstGeom prst="line">
              <a:avLst/>
            </a:prstGeom>
            <a:noFill/>
            <a:ln w="28575" cap="flat" cmpd="sng" algn="ctr">
              <a:solidFill>
                <a:srgbClr val="00602B"/>
              </a:solidFill>
              <a:prstDash val="dash"/>
            </a:ln>
            <a:effectLst/>
          </p:spPr>
        </p:cxnSp>
        <p:sp>
          <p:nvSpPr>
            <p:cNvPr id="18" name="Rectangle 4"/>
            <p:cNvSpPr txBox="1">
              <a:spLocks noChangeArrowheads="1"/>
            </p:cNvSpPr>
            <p:nvPr/>
          </p:nvSpPr>
          <p:spPr bwMode="auto">
            <a:xfrm>
              <a:off x="374105" y="4130656"/>
              <a:ext cx="2354915" cy="122413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Подтверждение достоверности </a:t>
              </a: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бюджетной отчетности и соответствия порядка ведения бюджетного учета методологии и стандартам бюджетного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учета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Rectangle 4"/>
            <p:cNvSpPr txBox="1">
              <a:spLocks noChangeArrowheads="1"/>
            </p:cNvSpPr>
            <p:nvPr/>
          </p:nvSpPr>
          <p:spPr bwMode="auto">
            <a:xfrm>
              <a:off x="3076613" y="4150752"/>
              <a:ext cx="2623926" cy="1173896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Подтверждение достоверности бюджетной отчетности и соответствия порядка ведения бюджетного учета методологии и стандартам бюджетного учета</a:t>
              </a:r>
            </a:p>
          </p:txBody>
        </p:sp>
        <p:sp>
          <p:nvSpPr>
            <p:cNvPr id="20" name="Rectangle 4"/>
            <p:cNvSpPr txBox="1">
              <a:spLocks noChangeArrowheads="1"/>
            </p:cNvSpPr>
            <p:nvPr/>
          </p:nvSpPr>
          <p:spPr bwMode="auto">
            <a:xfrm>
              <a:off x="6071061" y="4221088"/>
              <a:ext cx="3120347" cy="10801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Подтверждение достоверности бюджетной отчетности и соответствия порядка ведения бюджетного учета методологии и стандартам бюджетного учета</a:t>
              </a:r>
            </a:p>
          </p:txBody>
        </p:sp>
        <p:sp>
          <p:nvSpPr>
            <p:cNvPr id="21" name="Rectangle 4"/>
            <p:cNvSpPr txBox="1">
              <a:spLocks noChangeArrowheads="1"/>
            </p:cNvSpPr>
            <p:nvPr/>
          </p:nvSpPr>
          <p:spPr bwMode="auto">
            <a:xfrm>
              <a:off x="380352" y="5517232"/>
              <a:ext cx="2348965" cy="1224136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Подготовка предложений </a:t>
              </a:r>
              <a:r>
                <a:rPr kumimoji="0" lang="ru-RU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 повышению экономности и результативности использования бюджетных </a:t>
              </a:r>
              <a:r>
                <a:rPr kumimoji="0" lang="ru-RU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средств</a:t>
              </a:r>
              <a:endPara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Rectangle 4"/>
            <p:cNvSpPr txBox="1">
              <a:spLocks noChangeArrowheads="1"/>
            </p:cNvSpPr>
            <p:nvPr/>
          </p:nvSpPr>
          <p:spPr bwMode="auto">
            <a:xfrm>
              <a:off x="6071061" y="5608773"/>
              <a:ext cx="3120347" cy="1080120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Подготовка </a:t>
              </a: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предложений по повышению качества </a:t>
              </a: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финансового менеджмента </a:t>
              </a:r>
              <a:r>
                <a:rPr kumimoji="0" lang="ru-RU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ГАБС, АБС, ФО, </a:t>
              </a:r>
              <a:r>
                <a:rPr kumimoji="0" lang="ru-RU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ОУГВФ</a:t>
              </a:r>
              <a:endPara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74485" y="2239031"/>
              <a:ext cx="4610973" cy="373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cs typeface="Arial" panose="020B0604020202020204" pitchFamily="34" charset="0"/>
                </a:rPr>
                <a:t>Цели внутреннего финансового аудита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</a:endParaRPr>
            </a:p>
          </p:txBody>
        </p:sp>
        <p:sp>
          <p:nvSpPr>
            <p:cNvPr id="24" name="Rectangle 4"/>
            <p:cNvSpPr txBox="1">
              <a:spLocks noChangeArrowheads="1"/>
            </p:cNvSpPr>
            <p:nvPr/>
          </p:nvSpPr>
          <p:spPr bwMode="auto">
            <a:xfrm>
              <a:off x="3066564" y="5556280"/>
              <a:ext cx="2623926" cy="1188132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  <a:extLst/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57225" indent="-246063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922338" indent="-21907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179513" indent="-200025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1389063" indent="-182563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18462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3034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27606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217863" indent="-182563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A04DA3"/>
                </a:buClr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Подготовка предложений по повышению экономности и результативности использования бюджетных средств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1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9229" y="582613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Схема осуществления внутреннего финансового контроля</a:t>
            </a:r>
            <a:r>
              <a:rPr lang="ru-RU" altLang="ru-RU" sz="2400" b="1" dirty="0" smtClean="0">
                <a:solidFill>
                  <a:srgbClr val="424456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2400" b="1" dirty="0" smtClean="0">
                <a:solidFill>
                  <a:srgbClr val="424456"/>
                </a:solidFill>
                <a:latin typeface="Arial Narrow" panose="020B0606020202030204" pitchFamily="34" charset="0"/>
              </a:rPr>
            </a:br>
            <a:endParaRPr lang="ru-RU" altLang="ru-RU" sz="2400" b="1" dirty="0" smtClean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5</a:t>
            </a:fld>
            <a:endParaRPr dirty="0"/>
          </a:p>
        </p:txBody>
      </p:sp>
      <p:graphicFrame>
        <p:nvGraphicFramePr>
          <p:cNvPr id="1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530410"/>
              </p:ext>
            </p:extLst>
          </p:nvPr>
        </p:nvGraphicFramePr>
        <p:xfrm>
          <a:off x="579441" y="1219201"/>
          <a:ext cx="8221663" cy="513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3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28589" y="457839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Проведение аудиторских проверок. Методы. Рабочая документация.</a:t>
            </a:r>
            <a:r>
              <a:rPr lang="ru-RU" altLang="ru-RU" sz="2400" b="1" dirty="0" smtClean="0">
                <a:solidFill>
                  <a:srgbClr val="424456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2400" b="1" dirty="0" smtClean="0">
                <a:solidFill>
                  <a:srgbClr val="424456"/>
                </a:solidFill>
                <a:latin typeface="Arial Narrow" panose="020B0606020202030204" pitchFamily="34" charset="0"/>
              </a:rPr>
            </a:br>
            <a:endParaRPr lang="ru-RU" altLang="ru-RU" sz="2400" b="1" dirty="0" smtClean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6</a:t>
            </a:fld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387404" y="1559244"/>
            <a:ext cx="165611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dirty="0" smtClean="0">
                <a:solidFill>
                  <a:srgbClr val="EDEDE3"/>
                </a:solidFill>
              </a:rPr>
              <a:t>Методы аудита</a:t>
            </a:r>
            <a:endParaRPr lang="ru-RU" sz="2000" dirty="0">
              <a:solidFill>
                <a:srgbClr val="EDEDE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4468" y="2367844"/>
            <a:ext cx="20395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b="0" dirty="0" smtClean="0">
                <a:solidFill>
                  <a:prstClr val="black"/>
                </a:solidFill>
              </a:rPr>
              <a:t>инспектирование</a:t>
            </a:r>
            <a:endParaRPr lang="ru-RU" b="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429" y="2968009"/>
            <a:ext cx="20381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наблюдение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396" y="4156790"/>
            <a:ext cx="20381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подтверждение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396" y="4768720"/>
            <a:ext cx="20381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пересчет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396" y="5397759"/>
            <a:ext cx="203813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аналитические процедуры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428" y="3556625"/>
            <a:ext cx="203813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запрос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5526" y="934013"/>
            <a:ext cx="394256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dirty="0" smtClean="0">
                <a:solidFill>
                  <a:srgbClr val="EDEDE3"/>
                </a:solidFill>
              </a:rPr>
              <a:t>Рабочая документация</a:t>
            </a:r>
            <a:endParaRPr lang="ru-RU" sz="2000" dirty="0">
              <a:solidFill>
                <a:srgbClr val="EDEDE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7581" y="1400589"/>
            <a:ext cx="60384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Документы, отражающие результаты подготовки аудиторской проверки, включая программу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7581" y="2133181"/>
            <a:ext cx="60384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Сведения о характере, сроках, объеме и выводах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7581" y="2856130"/>
            <a:ext cx="60384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Сведения о выполнении ВФК в отношении проверяемых операций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7581" y="3583541"/>
            <a:ext cx="60384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Перечень изученных договоров, соглашений, первичной документации и т.д.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7581" y="4310108"/>
            <a:ext cx="60384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Письменные заявления и объяснения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7581" y="4737621"/>
            <a:ext cx="60384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Копии обращения в органы ГФК, экспертам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581" y="5165135"/>
            <a:ext cx="60384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Копии финансово-хозяйственных документов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7581" y="5592650"/>
            <a:ext cx="60384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Акт аудиторской проверки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7581" y="6024093"/>
            <a:ext cx="60384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sz="2000" b="0" dirty="0" smtClean="0">
                <a:solidFill>
                  <a:prstClr val="black"/>
                </a:solidFill>
              </a:rPr>
              <a:t>Промежуточные отчеты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24220" y="3652448"/>
            <a:ext cx="4128191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EDEDE3"/>
                </a:solidFill>
              </a:rPr>
              <a:t>Достаточные надлежащие надежные доказательства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5238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EV\AppData\Local\Microsoft\Windows\Temporary Internet Files\Content.IE5\0NYZ1DHK\file-folder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848519"/>
            <a:ext cx="5715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9229" y="555625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Новеллы ППРФ №193</a:t>
            </a:r>
          </a:p>
          <a:p>
            <a:pPr algn="ctr"/>
            <a:r>
              <a:rPr lang="ru-RU" altLang="ru-RU" sz="20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(комплексные изменения в ППРФ № 193 утверждены 24.03.2018)</a:t>
            </a:r>
            <a:r>
              <a:rPr lang="ru-RU" altLang="ru-RU" sz="2000" b="1" dirty="0">
                <a:solidFill>
                  <a:srgbClr val="424456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2000" b="1" dirty="0">
                <a:solidFill>
                  <a:srgbClr val="424456"/>
                </a:solidFill>
                <a:latin typeface="Arial Narrow" panose="020B0606020202030204" pitchFamily="34" charset="0"/>
              </a:rPr>
            </a:br>
            <a:endParaRPr lang="ru-RU" altLang="ru-RU" sz="20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239809" y="1256903"/>
            <a:ext cx="2686050" cy="82788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cs typeface="Arial" charset="0"/>
              </a:rPr>
              <a:t>В части дефиниций и общих положений</a:t>
            </a:r>
            <a:endParaRPr lang="ru-RU" altLang="ru-RU" sz="18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3154220" y="1141413"/>
            <a:ext cx="5781859" cy="105886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ru-RU" sz="1600" b="1" dirty="0" smtClean="0">
                <a:solidFill>
                  <a:schemeClr val="tx2"/>
                </a:solidFill>
              </a:rPr>
              <a:t>Корректировка с целью уточнения и детализации взаимосвязи ВФК и ВФА с системой оценки качества финансового менеджмента</a:t>
            </a:r>
            <a:endParaRPr lang="ru-RU" altLang="ru-RU" sz="16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271463" y="2684107"/>
            <a:ext cx="2686050" cy="82788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1800" b="1" dirty="0">
                <a:solidFill>
                  <a:srgbClr val="C00000"/>
                </a:solidFill>
                <a:cs typeface="Arial" charset="0"/>
              </a:rPr>
              <a:t>В части общих подходов и правил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3154220" y="2566193"/>
            <a:ext cx="5781859" cy="1216026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285750" indent="-285750" eaLnBrk="0" hangingPunct="0">
              <a:buClrTx/>
              <a:buFont typeface="Georgia" pitchFamily="18" charset="0"/>
              <a:buChar char="•"/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r>
              <a:rPr lang="ru-RU" dirty="0"/>
              <a:t>Усиление и конкретизация </a:t>
            </a:r>
            <a:r>
              <a:rPr lang="ru-RU" dirty="0" smtClean="0"/>
              <a:t>риск-ориентированного подхода к организации и осуществлению ВФК и ВФА;</a:t>
            </a:r>
          </a:p>
          <a:p>
            <a:r>
              <a:rPr lang="ru-RU" dirty="0" smtClean="0"/>
              <a:t>Уточнение подходов к формированию карт ВФК;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271463" y="4347230"/>
            <a:ext cx="2686050" cy="82788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1800" b="1" dirty="0">
                <a:solidFill>
                  <a:srgbClr val="C00000"/>
                </a:solidFill>
                <a:cs typeface="Arial" charset="0"/>
              </a:rPr>
              <a:t>В части процедурных вопросов</a:t>
            </a: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3154220" y="4065224"/>
            <a:ext cx="5781859" cy="1391894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285750" indent="-285750" eaLnBrk="0" hangingPunct="0">
              <a:buClrTx/>
              <a:buFont typeface="Georgia" pitchFamily="18" charset="0"/>
              <a:buChar char="•"/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r>
              <a:rPr lang="ru-RU" altLang="ru-RU" dirty="0" smtClean="0"/>
              <a:t>Расширение практики применения </a:t>
            </a:r>
            <a:r>
              <a:rPr lang="ru-RU" altLang="ru-RU" dirty="0"/>
              <a:t>автоматизированных систем;</a:t>
            </a:r>
          </a:p>
          <a:p>
            <a:r>
              <a:rPr lang="ru-RU" altLang="ru-RU" dirty="0"/>
              <a:t>Детализация </a:t>
            </a:r>
            <a:r>
              <a:rPr lang="ru-RU" altLang="ru-RU" dirty="0" smtClean="0"/>
              <a:t>методической роли </a:t>
            </a:r>
            <a:r>
              <a:rPr lang="ru-RU" altLang="ru-RU" dirty="0"/>
              <a:t>Минфина России;</a:t>
            </a:r>
          </a:p>
          <a:p>
            <a:r>
              <a:rPr lang="ru-RU" altLang="ru-RU" dirty="0"/>
              <a:t>Конкретизация </a:t>
            </a:r>
            <a:r>
              <a:rPr lang="ru-RU" altLang="ru-RU" dirty="0" smtClean="0"/>
              <a:t>распределения ответственности субъектов и объектов  </a:t>
            </a:r>
            <a:r>
              <a:rPr lang="ru-RU" altLang="ru-RU" dirty="0"/>
              <a:t>ВФК и </a:t>
            </a:r>
            <a:r>
              <a:rPr lang="ru-RU" altLang="ru-RU" dirty="0" smtClean="0"/>
              <a:t>ВФА</a:t>
            </a:r>
            <a:endParaRPr lang="ru-RU" altLang="ru-RU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50826" y="5882565"/>
            <a:ext cx="2686050" cy="82788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1800" b="1" dirty="0">
                <a:solidFill>
                  <a:srgbClr val="C00000"/>
                </a:solidFill>
                <a:cs typeface="Arial" charset="0"/>
              </a:rPr>
              <a:t>Технические </a:t>
            </a:r>
            <a:r>
              <a:rPr lang="ru-RU" altLang="ru-RU" sz="1800" b="1" dirty="0" smtClean="0">
                <a:solidFill>
                  <a:srgbClr val="C00000"/>
                </a:solidFill>
                <a:cs typeface="Arial" charset="0"/>
              </a:rPr>
              <a:t>редакционные правки</a:t>
            </a:r>
            <a:endParaRPr lang="ru-RU" altLang="ru-RU" sz="18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154220" y="5864833"/>
            <a:ext cx="5781859" cy="78466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285750" indent="-285750" eaLnBrk="0" hangingPunct="0">
              <a:buClrTx/>
              <a:buFont typeface="Georgia" pitchFamily="18" charset="0"/>
              <a:buChar char="•"/>
              <a:defRPr sz="1600" b="1">
                <a:solidFill>
                  <a:schemeClr val="tx2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r>
              <a:rPr lang="ru-RU" altLang="ru-RU" dirty="0" smtClean="0"/>
              <a:t>Уточнение отдельных </a:t>
            </a:r>
            <a:r>
              <a:rPr lang="ru-RU" altLang="ru-RU" dirty="0"/>
              <a:t>формулировок, не меняющих общей сущности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16854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EV\AppData\Local\Microsoft\Windows\Temporary Internet Files\Content.IE5\4Y67PRKG\1-zelen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" y="1222879"/>
            <a:ext cx="8974566" cy="526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9229" y="546100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Новеллы ППРФ №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193. </a:t>
            </a:r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В 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части дефиниций ВФК и ВФА</a:t>
            </a:r>
            <a:r>
              <a:rPr lang="ru-RU" altLang="ru-RU" sz="2400" b="1" dirty="0">
                <a:solidFill>
                  <a:srgbClr val="424456"/>
                </a:solidFill>
                <a:latin typeface="Arial Narrow" panose="020B0606020202030204" pitchFamily="34" charset="0"/>
              </a:rPr>
              <a:t/>
            </a:r>
            <a:br>
              <a:rPr lang="ru-RU" altLang="ru-RU" sz="2400" b="1" dirty="0">
                <a:solidFill>
                  <a:srgbClr val="424456"/>
                </a:solidFill>
                <a:latin typeface="Arial Narrow" panose="020B0606020202030204" pitchFamily="34" charset="0"/>
              </a:rPr>
            </a:b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8</a:t>
            </a:fld>
            <a:endParaRPr dirty="0"/>
          </a:p>
        </p:txBody>
      </p:sp>
      <p:sp>
        <p:nvSpPr>
          <p:cNvPr id="21" name="TextBox 20"/>
          <p:cNvSpPr txBox="1"/>
          <p:nvPr/>
        </p:nvSpPr>
        <p:spPr>
          <a:xfrm>
            <a:off x="235975" y="1134802"/>
            <a:ext cx="8700063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 Определение </a:t>
            </a:r>
            <a:r>
              <a:rPr lang="ru-RU" sz="2000" b="1" dirty="0" smtClean="0"/>
              <a:t>внутреннего финансового контроля </a:t>
            </a:r>
            <a:r>
              <a:rPr lang="ru-RU" sz="2000" dirty="0" smtClean="0"/>
              <a:t>как непрерывного процесса, реализуемого </a:t>
            </a:r>
            <a:r>
              <a:rPr lang="ru-RU" sz="2000" dirty="0"/>
              <a:t>руководителем (заместителями руководителя), иными должностными лицами главного администратора бюджетных средств, администратора бюджетных средств, организующими и выполняющими, а также обеспечивающими соблюдение внутренних процедур составления и исполнения бюджета, ведения бюджетного учета и составления бюджетной </a:t>
            </a:r>
            <a:r>
              <a:rPr lang="ru-RU" sz="2000" dirty="0" smtClean="0"/>
              <a:t>отчетности, </a:t>
            </a:r>
            <a:r>
              <a:rPr lang="ru-RU" sz="2000" b="1" dirty="0" smtClean="0">
                <a:solidFill>
                  <a:srgbClr val="C00000"/>
                </a:solidFill>
              </a:rPr>
              <a:t>направленного в том числе на обеспечение достоверности бюджетной отчетности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975" y="4414142"/>
            <a:ext cx="8700063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Определения </a:t>
            </a:r>
            <a:r>
              <a:rPr lang="ru-RU" sz="2000" b="1" dirty="0" smtClean="0"/>
              <a:t>внутреннего финансового аудита </a:t>
            </a:r>
            <a:r>
              <a:rPr lang="ru-RU" sz="2000" dirty="0" smtClean="0"/>
              <a:t>как деятельности по </a:t>
            </a:r>
            <a:r>
              <a:rPr lang="ru-RU" sz="2000" dirty="0"/>
              <a:t>формированию и предоставлению </a:t>
            </a:r>
            <a:r>
              <a:rPr lang="ru-RU" sz="2000" b="1" dirty="0">
                <a:solidFill>
                  <a:srgbClr val="C00000"/>
                </a:solidFill>
              </a:rPr>
              <a:t>независимой и объективной информации о результатах исполнения бюджетных полномочий </a:t>
            </a:r>
            <a:r>
              <a:rPr lang="ru-RU" sz="2000" dirty="0"/>
              <a:t>главным администратором бюджетных средств, администратором бюджетных средств, направленной на повышение качества осуществления внутренних бюджетных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6446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9229" y="323185"/>
            <a:ext cx="899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02B"/>
                </a:solidFill>
                <a:latin typeface="Arial Narrow" panose="020B0606020202030204" pitchFamily="34" charset="0"/>
              </a:rPr>
              <a:t>Новеллы ППРФ №</a:t>
            </a:r>
            <a:r>
              <a:rPr lang="ru-RU" altLang="ru-RU" sz="2400" b="1" dirty="0" smtClean="0">
                <a:solidFill>
                  <a:srgbClr val="00602B"/>
                </a:solidFill>
                <a:latin typeface="Arial Narrow" panose="020B0606020202030204" pitchFamily="34" charset="0"/>
              </a:rPr>
              <a:t>193. ВФК и ВФА – основной инструмент достижения целевых значений показателей ФМ</a:t>
            </a:r>
            <a:endParaRPr lang="ru-RU" altLang="ru-RU" sz="2400" b="1" dirty="0">
              <a:solidFill>
                <a:srgbClr val="42445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7342189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C717181-208C-4A68-BF28-C689D36881CE}" type="slidenum">
              <a:rPr smtClean="0"/>
              <a:pPr>
                <a:defRPr/>
              </a:pPr>
              <a:t>9</a:t>
            </a:fld>
            <a:endParaRPr dirty="0"/>
          </a:p>
        </p:txBody>
      </p:sp>
      <p:sp>
        <p:nvSpPr>
          <p:cNvPr id="23" name="TextBox 22"/>
          <p:cNvSpPr txBox="1"/>
          <p:nvPr/>
        </p:nvSpPr>
        <p:spPr>
          <a:xfrm>
            <a:off x="442138" y="1013550"/>
            <a:ext cx="830529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Введение нормы о необходимости достижения целевых значений показателей качества финансового менеджмента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6028" y="2069419"/>
            <a:ext cx="1622614" cy="107721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качества финансового менеджмента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896" y="4233804"/>
            <a:ext cx="162261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Внутренний финансовый контроль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0375" y="2192454"/>
            <a:ext cx="174604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dirty="0" smtClean="0"/>
              <a:t>Финансовый менеджмент ГРБС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8530" y="4218673"/>
            <a:ext cx="163788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dirty="0"/>
              <a:t>Внутренний финансовый </a:t>
            </a:r>
          </a:p>
          <a:p>
            <a:r>
              <a:rPr lang="ru-RU" b="1" dirty="0"/>
              <a:t>аудит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8645" y="4649220"/>
            <a:ext cx="278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и выработка рекомендаций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2096" y="2346261"/>
            <a:ext cx="252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качества, выявление слабых мест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052138" y="4524952"/>
            <a:ext cx="2525711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5400000">
            <a:off x="1122229" y="3092421"/>
            <a:ext cx="615553" cy="14811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89376" y="3432288"/>
            <a:ext cx="0" cy="801434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062637" y="3020825"/>
            <a:ext cx="2532111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052102" y="3279051"/>
            <a:ext cx="3059749" cy="954679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0605534">
            <a:off x="2272257" y="3462738"/>
            <a:ext cx="264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инструмент достижения результатов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9226" y="5457812"/>
            <a:ext cx="86500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П.1(2) ППРФ 193: «ВФК и ВФА в ГАБС </a:t>
            </a:r>
            <a:r>
              <a:rPr lang="ru-RU" sz="1600" dirty="0"/>
              <a:t>осуществляется с учетом деятельности по достижению целевых значений </a:t>
            </a:r>
            <a:r>
              <a:rPr lang="ru-RU" sz="1600" b="1" dirty="0">
                <a:solidFill>
                  <a:srgbClr val="C00000"/>
                </a:solidFill>
              </a:rPr>
              <a:t>показателей качества исполнения бюджетных полномочий (далее - качества финансового менеджмента)</a:t>
            </a:r>
            <a:r>
              <a:rPr lang="ru-RU" sz="1600" b="1" dirty="0"/>
              <a:t>,</a:t>
            </a:r>
            <a:r>
              <a:rPr lang="ru-RU" sz="1600" dirty="0"/>
              <a:t> характеризующих результаты выполнения внутренних стандартов и процедур составления и исполнения бюджета, ведения бюджетного учета и составления бюджетной </a:t>
            </a:r>
            <a:r>
              <a:rPr lang="ru-RU" sz="1600" dirty="0" smtClean="0"/>
              <a:t>отчетности»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636775" y="2049135"/>
            <a:ext cx="2110619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Риски </a:t>
            </a:r>
            <a:r>
              <a:rPr lang="ru-RU" dirty="0" err="1"/>
              <a:t>недостижения</a:t>
            </a:r>
            <a:r>
              <a:rPr lang="ru-RU" dirty="0"/>
              <a:t> показателей ФМ </a:t>
            </a:r>
            <a:r>
              <a:rPr lang="ru-RU" b="1" dirty="0"/>
              <a:t>взаимосвязаны</a:t>
            </a:r>
            <a:r>
              <a:rPr lang="ru-RU" dirty="0"/>
              <a:t> с бюджетными рисками при выполнении внутренних бюджетных </a:t>
            </a:r>
            <a:r>
              <a:rPr lang="ru-RU" dirty="0" smtClean="0"/>
              <a:t>процедур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3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4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8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 cap="flat">
          <a:solidFill>
            <a:srgbClr val="007E3C"/>
          </a:solidFill>
          <a:miter lim="800000"/>
          <a:tailEnd type="arrow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108530</TotalTime>
  <Words>4815</Words>
  <Application>Microsoft Office PowerPoint</Application>
  <PresentationFormat>Экран (4:3)</PresentationFormat>
  <Paragraphs>835</Paragraphs>
  <Slides>40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40</vt:i4>
      </vt:variant>
    </vt:vector>
  </HeadingPairs>
  <TitlesOfParts>
    <vt:vector size="57" baseType="lpstr">
      <vt:lpstr>23_Городская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24_Городская</vt:lpstr>
      <vt:lpstr>Office Theme</vt:lpstr>
      <vt:lpstr>7_Городская</vt:lpstr>
      <vt:lpstr>1_Office Theme</vt:lpstr>
      <vt:lpstr>8_Городская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правонарушения и ответственность за них (1)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Россия-2020: Концепция обеспечения экономического лидерства</dc:title>
  <dc:creator>ШММ</dc:creator>
  <cp:lastModifiedBy>БЫЧКОВ СТАНИСЛАВ СЕРГЕЕВИЧ</cp:lastModifiedBy>
  <cp:revision>5922</cp:revision>
  <cp:lastPrinted>2015-09-29T10:52:56Z</cp:lastPrinted>
  <dcterms:modified xsi:type="dcterms:W3CDTF">2018-11-28T10:48:59Z</dcterms:modified>
</cp:coreProperties>
</file>