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9"/>
  </p:notesMasterIdLst>
  <p:handoutMasterIdLst>
    <p:handoutMasterId r:id="rId10"/>
  </p:handoutMasterIdLst>
  <p:sldIdLst>
    <p:sldId id="2010" r:id="rId2"/>
    <p:sldId id="1994" r:id="rId3"/>
    <p:sldId id="2028" r:id="rId4"/>
    <p:sldId id="2030" r:id="rId5"/>
    <p:sldId id="2029" r:id="rId6"/>
    <p:sldId id="2031" r:id="rId7"/>
    <p:sldId id="1999" r:id="rId8"/>
  </p:sldIdLst>
  <p:sldSz cx="9144000" cy="6858000" type="screen4x3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4821"/>
    <a:srgbClr val="FFFF99"/>
    <a:srgbClr val="003618"/>
    <a:srgbClr val="C6D34D"/>
    <a:srgbClr val="9BDA46"/>
    <a:srgbClr val="F0EC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0012" autoAdjust="0"/>
  </p:normalViewPr>
  <p:slideViewPr>
    <p:cSldViewPr>
      <p:cViewPr varScale="1">
        <p:scale>
          <a:sx n="115" d="100"/>
          <a:sy n="115" d="100"/>
        </p:scale>
        <p:origin x="17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0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17.12.2019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0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3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17.12.2019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4213" y="514350"/>
            <a:ext cx="3424237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9" y="3257552"/>
            <a:ext cx="7898129" cy="3086099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3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61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2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157" y="2060848"/>
            <a:ext cx="820368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pPr marL="0" marR="0" lvl="0" indent="0" algn="ctr" defTabSz="91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  <a:effectLst/>
                <a:latin typeface="Calibri"/>
              </a:rPr>
              <a:t>Поправки </a:t>
            </a:r>
            <a:r>
              <a:rPr kumimoji="0" lang="ru-RU" sz="2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2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Бюджетный кодекс Российской Федерации </a:t>
            </a:r>
            <a:r>
              <a:rPr kumimoji="0" lang="ru-RU" sz="2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части совершенствования государственного (муниципального) финансового контроля</a:t>
            </a:r>
            <a:r>
              <a:rPr kumimoji="0" lang="ru-RU" sz="2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внутреннего финансового контроля и внутреннего финансового </a:t>
            </a:r>
            <a:r>
              <a:rPr kumimoji="0" lang="ru-RU" sz="2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аудита</a:t>
            </a:r>
            <a:r>
              <a:rPr kumimoji="0" lang="ru-RU" sz="2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lang="ru-RU" dirty="0" smtClean="0">
                <a:solidFill>
                  <a:prstClr val="black"/>
                </a:solidFill>
                <a:effectLst/>
                <a:latin typeface="Calibri"/>
              </a:rPr>
              <a:t>Закон </a:t>
            </a:r>
            <a:r>
              <a:rPr lang="ru-RU" b="1" dirty="0" smtClean="0">
                <a:solidFill>
                  <a:prstClr val="black"/>
                </a:solidFill>
                <a:effectLst/>
                <a:latin typeface="Calibri"/>
              </a:rPr>
              <a:t>№ 44-ФЗ</a:t>
            </a:r>
            <a:endParaRPr kumimoji="0" lang="ru-RU" sz="2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6297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498" y="1006487"/>
            <a:ext cx="8469745" cy="1876083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и предписания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о бюджетных нарушениях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бюджетного процесса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Расширенный состав бюджетных нарушений, в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нарушение процедур планирования закупок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0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12945" y="3027914"/>
            <a:ext cx="302849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12" y="3645024"/>
            <a:ext cx="8496944" cy="2304256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БУДЕТ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Представления и предписания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нарушениях, выявленных в пределах компетенции органов внутреннего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БУ, АУ, иных юридических лиц – получателей субсидий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бюджетных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нарушений 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ограничивается нарушениями, за которые возможно (потенциально) применение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бюджетных мер принуждения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46617"/>
              </p:ext>
            </p:extLst>
          </p:nvPr>
        </p:nvGraphicFramePr>
        <p:xfrm>
          <a:off x="611560" y="116632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БЮДЖЕТНЫЙ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КОДЕКС</a:t>
                      </a:r>
                      <a:r>
                        <a:rPr lang="en-US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поправки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к законопроекту 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828241-7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86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498" y="1006487"/>
            <a:ext cx="8469745" cy="1990465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СЕЙЧАС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Некорректный состав полномочий по контролю в части 8 статьи 99 (с учетом изменений 44-ФЗ в части процедур планирования, норм КоАП, дублирование полномочий)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Отличные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 БК подходы по регулированию контроля, реализации результатов контроля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04632" y="3128516"/>
            <a:ext cx="302849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12" y="3645024"/>
            <a:ext cx="8496944" cy="2304256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БУДЕТ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Уточнение полномочий (в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т.ч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контроль за соблюдением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требований к изменению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исполнению контракта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соблюдением его условий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Регулирование контроля, реализация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результатов в соответствии с бюджетным законодательством, федеральными стандартами ВГФК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95185"/>
              </p:ext>
            </p:extLst>
          </p:nvPr>
        </p:nvGraphicFramePr>
        <p:xfrm>
          <a:off x="426433" y="-21163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ЗАКОН 44-ФЗ</a:t>
                      </a:r>
                      <a:r>
                        <a:rPr lang="en-US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поправки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к законопроекту 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809044-7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– 17.12.2019)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41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9160" y="2668102"/>
            <a:ext cx="1626858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Планирование контрольной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3103" y="1381808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роцедурные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стандарты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39560" y="2314071"/>
            <a:ext cx="6473273" cy="11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39560" y="231991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999941" y="2331596"/>
            <a:ext cx="0" cy="336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49260" y="2653230"/>
            <a:ext cx="1550960" cy="1285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Досудебное обжалование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6682" y="2345080"/>
            <a:ext cx="0" cy="32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4845" y="2314071"/>
            <a:ext cx="0" cy="3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6640" y="4256721"/>
            <a:ext cx="3465552" cy="7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4636073"/>
            <a:ext cx="1423304" cy="1240232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Понятие и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риска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8445" y="4634060"/>
            <a:ext cx="1425226" cy="121499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проверок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8745" y="4606814"/>
            <a:ext cx="1732402" cy="1242244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Критерии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тбора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(Оценка рисков)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52192" y="4248147"/>
            <a:ext cx="0" cy="32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80178" y="4248147"/>
            <a:ext cx="12925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964461" y="2632583"/>
            <a:ext cx="1639373" cy="130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Реализация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результатов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90823" y="389805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31058" y="4285980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63306" y="2319913"/>
            <a:ext cx="0" cy="34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184778" y="2670005"/>
            <a:ext cx="1600134" cy="1251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38" y="307434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СИСТЕМА ПРОЦЕДУРНЫХ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СТАНДАРТОВ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ВНУТРЕННЕГО ГОСФИНКОНТРОЛЯ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(2 УРОВЕНЬ)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6137" y="3940370"/>
            <a:ext cx="203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Содержание стандарта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4778" y="2689373"/>
            <a:ext cx="1527544" cy="1244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Отчетность</a:t>
            </a: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-67430" y="273559"/>
            <a:ext cx="953606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ПРЕДПИСАНИЕ О ВОЗМЕЩЕНИИ УЩЕРБА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567" y="830012"/>
            <a:ext cx="1602462" cy="1567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нутреннего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Г(М)ФК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112794" y="1770863"/>
            <a:ext cx="216024" cy="5071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275362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Сумма ущерба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73641" y="3221629"/>
            <a:ext cx="1952467" cy="639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Виновные лица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588" y="2230658"/>
            <a:ext cx="121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предписание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3641" y="1439757"/>
            <a:ext cx="1901547" cy="1066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Казенное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Учреждение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(администратор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доходов)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0588" y="811392"/>
            <a:ext cx="2127167" cy="181588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БЮДЖЕТ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(ГРБС, ГАДБ)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3716402" y="2627274"/>
            <a:ext cx="216024" cy="47335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2119152" y="993506"/>
            <a:ext cx="216024" cy="5071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5170" y="811392"/>
            <a:ext cx="660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копии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818405"/>
            <a:ext cx="2985262" cy="28931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ПРЕДПИСАНИЕ КУ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о мерах по возмещению, 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. путем осуществления претензионной работы в отношении виновных лиц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продление до вступления в силу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    решения суда по нарушению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администратор доходов от возмещения ущерба (компенсации затрат) – казенное учреждение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, управляющее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дебиторкой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после решения суда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3293" y="4147038"/>
            <a:ext cx="1602462" cy="1567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нутреннего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Г(М)ФК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05774" y="6089749"/>
            <a:ext cx="1952467" cy="639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Виновные лица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18422" y="4108399"/>
            <a:ext cx="2127167" cy="73866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БЮДЖЕТ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(ГРБС, ГАДБ - учредитель)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51520" y="3956849"/>
            <a:ext cx="8712968" cy="710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19464" y="4198494"/>
            <a:ext cx="2985262" cy="246221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ПРЕДПИСАНИЕ БУ, АУ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о мерах по возмещению, 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. путем осуществления претензионной работы в отношении виновных лиц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продление до вступления в силу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    решения суда по нарушению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администратор доходов от возмещения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ущерба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учредитель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, управляющий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дебиторкой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после решения суда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22720" y="5063368"/>
            <a:ext cx="1952467" cy="639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(БУ, АУ)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2151882" y="5129485"/>
            <a:ext cx="216024" cy="5071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9206" y="5569761"/>
            <a:ext cx="121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предписание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2151882" y="4231750"/>
            <a:ext cx="216024" cy="5071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4676" y="4105840"/>
            <a:ext cx="660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копии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3673995" y="5739353"/>
            <a:ext cx="216024" cy="324902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9011" y="572570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Сумма ущерба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3673995" y="4847062"/>
            <a:ext cx="216024" cy="188783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00899" y="1355469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13297" y="4541280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7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38" y="307434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АНАЛИЗ ИСПОЛНЕНИЯ БЮДЖЕТНЫХ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ПОЛНОМОЧИЙ ПО КОНТРОЛЮ (ВОПРОСЫ)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275" y="112474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анализа исполнения бюджетных полномочий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финнадзоров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оценка, рейтинг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сделать полезным Анализ для регулятора, органов контроля, ФК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использование возможностей информационных ресурсов, исключение повторов - запрос информации об изменениях в орг. структуре органа контроля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четкое определение выборки данных по анализируемым проведенным контрольным мероприятиям органа контроля (по количеству, по предмету анализа – оценка квалификации, адм. производства)</a:t>
            </a:r>
          </a:p>
          <a:p>
            <a:pPr algn="just"/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 startAt="5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рейтинга, пересмотра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</a:p>
          <a:p>
            <a:pPr marL="457200" indent="-457200" algn="just">
              <a:buAutoNum type="arabicParenR" startAt="5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 startAt="5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анализа, вопросы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планиования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8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9160" y="2668102"/>
            <a:ext cx="1626858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Планирование контрольной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3103" y="1381808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роцедурные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стандарты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39560" y="2314071"/>
            <a:ext cx="6473273" cy="11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39560" y="231991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999941" y="2331596"/>
            <a:ext cx="0" cy="336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49260" y="2653230"/>
            <a:ext cx="1550960" cy="1285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Досудебное обжалование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6682" y="2345080"/>
            <a:ext cx="0" cy="32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4845" y="2314071"/>
            <a:ext cx="0" cy="3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6640" y="4256721"/>
            <a:ext cx="3465552" cy="7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4636073"/>
            <a:ext cx="1423304" cy="1240232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Понятие и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риска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8445" y="4634060"/>
            <a:ext cx="1425226" cy="121499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проверок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8745" y="4606814"/>
            <a:ext cx="1732402" cy="1242244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Критерии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тбора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(Оценка рисков)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52192" y="4248147"/>
            <a:ext cx="0" cy="32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80178" y="4248147"/>
            <a:ext cx="12925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964461" y="2632583"/>
            <a:ext cx="1639373" cy="130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Реализация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результатов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90823" y="389805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31058" y="4285980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63306" y="2319913"/>
            <a:ext cx="0" cy="34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184778" y="2670005"/>
            <a:ext cx="1600134" cy="1251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38" y="307434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СИСТЕМА ПРОЦЕДУРНЫХ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СТАНДАРТОВ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ВНУТРЕННЕГО ГОСФИНКОНТРОЛЯ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(2 УРОВЕНЬ)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6137" y="3940370"/>
            <a:ext cx="203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Содержание стандарта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4778" y="2689373"/>
            <a:ext cx="1527544" cy="1244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Отчетность</a:t>
            </a: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23402</TotalTime>
  <Words>524</Words>
  <Application>Microsoft Office PowerPoint</Application>
  <PresentationFormat>Экран (4:3)</PresentationFormat>
  <Paragraphs>136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DINPro-Light</vt:lpstr>
      <vt:lpstr>Times New Roman</vt:lpstr>
      <vt:lpstr>Trebuchet MS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БЫЧКОВ СТАНИСЛАВ СЕРГЕЕВИЧ</cp:lastModifiedBy>
  <cp:revision>2441</cp:revision>
  <cp:lastPrinted>2019-11-08T09:47:46Z</cp:lastPrinted>
  <dcterms:created xsi:type="dcterms:W3CDTF">2016-03-17T09:44:54Z</dcterms:created>
  <dcterms:modified xsi:type="dcterms:W3CDTF">2019-12-17T18:48:16Z</dcterms:modified>
</cp:coreProperties>
</file>