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5.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6.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7.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8.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9.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10.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11.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12.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9.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 id="2147483666" r:id="rId3"/>
    <p:sldMasterId id="2147483694" r:id="rId4"/>
    <p:sldMasterId id="2147483700" r:id="rId5"/>
    <p:sldMasterId id="2147483706" r:id="rId6"/>
    <p:sldMasterId id="2147483712" r:id="rId7"/>
    <p:sldMasterId id="2147483820" r:id="rId8"/>
    <p:sldMasterId id="2147483874" r:id="rId9"/>
    <p:sldMasterId id="2147483886" r:id="rId10"/>
    <p:sldMasterId id="2147483898" r:id="rId11"/>
    <p:sldMasterId id="2147483910" r:id="rId12"/>
    <p:sldMasterId id="2147483916" r:id="rId13"/>
  </p:sldMasterIdLst>
  <p:notesMasterIdLst>
    <p:notesMasterId r:id="rId193"/>
  </p:notesMasterIdLst>
  <p:handoutMasterIdLst>
    <p:handoutMasterId r:id="rId194"/>
  </p:handoutMasterIdLst>
  <p:sldIdLst>
    <p:sldId id="2450" r:id="rId14"/>
    <p:sldId id="2451" r:id="rId15"/>
    <p:sldId id="2452" r:id="rId16"/>
    <p:sldId id="2453" r:id="rId17"/>
    <p:sldId id="2454" r:id="rId18"/>
    <p:sldId id="2455" r:id="rId19"/>
    <p:sldId id="2456" r:id="rId20"/>
    <p:sldId id="2457" r:id="rId21"/>
    <p:sldId id="2458" r:id="rId22"/>
    <p:sldId id="2459" r:id="rId23"/>
    <p:sldId id="2460" r:id="rId24"/>
    <p:sldId id="2461" r:id="rId25"/>
    <p:sldId id="2462" r:id="rId26"/>
    <p:sldId id="2463" r:id="rId27"/>
    <p:sldId id="2464" r:id="rId28"/>
    <p:sldId id="2465" r:id="rId29"/>
    <p:sldId id="2466" r:id="rId30"/>
    <p:sldId id="2467" r:id="rId31"/>
    <p:sldId id="2468" r:id="rId32"/>
    <p:sldId id="2469" r:id="rId33"/>
    <p:sldId id="2470" r:id="rId34"/>
    <p:sldId id="2471" r:id="rId35"/>
    <p:sldId id="2472" r:id="rId36"/>
    <p:sldId id="2473" r:id="rId37"/>
    <p:sldId id="2474" r:id="rId38"/>
    <p:sldId id="2475" r:id="rId39"/>
    <p:sldId id="2476" r:id="rId40"/>
    <p:sldId id="2477" r:id="rId41"/>
    <p:sldId id="2503" r:id="rId42"/>
    <p:sldId id="2504" r:id="rId43"/>
    <p:sldId id="2505" r:id="rId44"/>
    <p:sldId id="2506" r:id="rId45"/>
    <p:sldId id="2507" r:id="rId46"/>
    <p:sldId id="2508" r:id="rId47"/>
    <p:sldId id="2509" r:id="rId48"/>
    <p:sldId id="2510" r:id="rId49"/>
    <p:sldId id="2511" r:id="rId50"/>
    <p:sldId id="2480" r:id="rId51"/>
    <p:sldId id="2512" r:id="rId52"/>
    <p:sldId id="2481" r:id="rId53"/>
    <p:sldId id="2482" r:id="rId54"/>
    <p:sldId id="2483" r:id="rId55"/>
    <p:sldId id="2484" r:id="rId56"/>
    <p:sldId id="2485" r:id="rId57"/>
    <p:sldId id="2486" r:id="rId58"/>
    <p:sldId id="2487" r:id="rId59"/>
    <p:sldId id="2488" r:id="rId60"/>
    <p:sldId id="2489" r:id="rId61"/>
    <p:sldId id="2490" r:id="rId62"/>
    <p:sldId id="2491" r:id="rId63"/>
    <p:sldId id="2492" r:id="rId64"/>
    <p:sldId id="2493" r:id="rId65"/>
    <p:sldId id="2494" r:id="rId66"/>
    <p:sldId id="2495" r:id="rId67"/>
    <p:sldId id="2496" r:id="rId68"/>
    <p:sldId id="2497" r:id="rId69"/>
    <p:sldId id="2498" r:id="rId70"/>
    <p:sldId id="2513" r:id="rId71"/>
    <p:sldId id="2500" r:id="rId72"/>
    <p:sldId id="2501" r:id="rId73"/>
    <p:sldId id="2514" r:id="rId74"/>
    <p:sldId id="2502" r:id="rId75"/>
    <p:sldId id="2416" r:id="rId76"/>
    <p:sldId id="2417" r:id="rId77"/>
    <p:sldId id="2418" r:id="rId78"/>
    <p:sldId id="2419" r:id="rId79"/>
    <p:sldId id="2420" r:id="rId80"/>
    <p:sldId id="2421" r:id="rId81"/>
    <p:sldId id="2422" r:id="rId82"/>
    <p:sldId id="2423" r:id="rId83"/>
    <p:sldId id="2424" r:id="rId84"/>
    <p:sldId id="2425" r:id="rId85"/>
    <p:sldId id="2426" r:id="rId86"/>
    <p:sldId id="2427" r:id="rId87"/>
    <p:sldId id="2428" r:id="rId88"/>
    <p:sldId id="2429" r:id="rId89"/>
    <p:sldId id="2430" r:id="rId90"/>
    <p:sldId id="2431" r:id="rId91"/>
    <p:sldId id="2432" r:id="rId92"/>
    <p:sldId id="2433" r:id="rId93"/>
    <p:sldId id="2434" r:id="rId94"/>
    <p:sldId id="2435" r:id="rId95"/>
    <p:sldId id="2436" r:id="rId96"/>
    <p:sldId id="2437" r:id="rId97"/>
    <p:sldId id="2438" r:id="rId98"/>
    <p:sldId id="2439" r:id="rId99"/>
    <p:sldId id="2440" r:id="rId100"/>
    <p:sldId id="2441" r:id="rId101"/>
    <p:sldId id="2442" r:id="rId102"/>
    <p:sldId id="2443" r:id="rId103"/>
    <p:sldId id="2444" r:id="rId104"/>
    <p:sldId id="2445" r:id="rId105"/>
    <p:sldId id="2446" r:id="rId106"/>
    <p:sldId id="2447" r:id="rId107"/>
    <p:sldId id="2448" r:id="rId108"/>
    <p:sldId id="2449" r:id="rId109"/>
    <p:sldId id="2389" r:id="rId110"/>
    <p:sldId id="2023" r:id="rId111"/>
    <p:sldId id="1899" r:id="rId112"/>
    <p:sldId id="1898" r:id="rId113"/>
    <p:sldId id="1915" r:id="rId114"/>
    <p:sldId id="1920" r:id="rId115"/>
    <p:sldId id="1914" r:id="rId116"/>
    <p:sldId id="1892" r:id="rId117"/>
    <p:sldId id="1843" r:id="rId118"/>
    <p:sldId id="1894" r:id="rId119"/>
    <p:sldId id="1839" r:id="rId120"/>
    <p:sldId id="1840" r:id="rId121"/>
    <p:sldId id="1847" r:id="rId122"/>
    <p:sldId id="1802" r:id="rId123"/>
    <p:sldId id="2026" r:id="rId124"/>
    <p:sldId id="1803" r:id="rId125"/>
    <p:sldId id="1844" r:id="rId126"/>
    <p:sldId id="1836" r:id="rId127"/>
    <p:sldId id="2351" r:id="rId128"/>
    <p:sldId id="2352" r:id="rId129"/>
    <p:sldId id="2353" r:id="rId130"/>
    <p:sldId id="2354" r:id="rId131"/>
    <p:sldId id="1900" r:id="rId132"/>
    <p:sldId id="1902" r:id="rId133"/>
    <p:sldId id="1804" r:id="rId134"/>
    <p:sldId id="1916" r:id="rId135"/>
    <p:sldId id="1798" r:id="rId136"/>
    <p:sldId id="1799" r:id="rId137"/>
    <p:sldId id="1917" r:id="rId138"/>
    <p:sldId id="1918" r:id="rId139"/>
    <p:sldId id="1919" r:id="rId140"/>
    <p:sldId id="1795" r:id="rId141"/>
    <p:sldId id="1947" r:id="rId142"/>
    <p:sldId id="1857" r:id="rId143"/>
    <p:sldId id="2391" r:id="rId144"/>
    <p:sldId id="1941" r:id="rId145"/>
    <p:sldId id="1942" r:id="rId146"/>
    <p:sldId id="1863" r:id="rId147"/>
    <p:sldId id="1913" r:id="rId148"/>
    <p:sldId id="1762" r:id="rId149"/>
    <p:sldId id="1862" r:id="rId150"/>
    <p:sldId id="1945" r:id="rId151"/>
    <p:sldId id="1820" r:id="rId152"/>
    <p:sldId id="1921" r:id="rId153"/>
    <p:sldId id="1866" r:id="rId154"/>
    <p:sldId id="1925" r:id="rId155"/>
    <p:sldId id="1930" r:id="rId156"/>
    <p:sldId id="1926" r:id="rId157"/>
    <p:sldId id="1927" r:id="rId158"/>
    <p:sldId id="1870" r:id="rId159"/>
    <p:sldId id="2029" r:id="rId160"/>
    <p:sldId id="1929" r:id="rId161"/>
    <p:sldId id="1922" r:id="rId162"/>
    <p:sldId id="2030" r:id="rId163"/>
    <p:sldId id="1828" r:id="rId164"/>
    <p:sldId id="2395" r:id="rId165"/>
    <p:sldId id="2396" r:id="rId166"/>
    <p:sldId id="2397" r:id="rId167"/>
    <p:sldId id="2398" r:id="rId168"/>
    <p:sldId id="2399" r:id="rId169"/>
    <p:sldId id="2400" r:id="rId170"/>
    <p:sldId id="2401" r:id="rId171"/>
    <p:sldId id="2402" r:id="rId172"/>
    <p:sldId id="2403" r:id="rId173"/>
    <p:sldId id="2404" r:id="rId174"/>
    <p:sldId id="2405" r:id="rId175"/>
    <p:sldId id="2406" r:id="rId176"/>
    <p:sldId id="2407" r:id="rId177"/>
    <p:sldId id="2408" r:id="rId178"/>
    <p:sldId id="1907" r:id="rId179"/>
    <p:sldId id="2409" r:id="rId180"/>
    <p:sldId id="2415" r:id="rId181"/>
    <p:sldId id="2414" r:id="rId182"/>
    <p:sldId id="2410" r:id="rId183"/>
    <p:sldId id="2411" r:id="rId184"/>
    <p:sldId id="2412" r:id="rId185"/>
    <p:sldId id="2413" r:id="rId186"/>
    <p:sldId id="2032" r:id="rId187"/>
    <p:sldId id="1878" r:id="rId188"/>
    <p:sldId id="1883" r:id="rId189"/>
    <p:sldId id="2390" r:id="rId190"/>
    <p:sldId id="1951" r:id="rId191"/>
    <p:sldId id="2025" r:id="rId192"/>
  </p:sldIdLst>
  <p:sldSz cx="9144000" cy="6858000" type="screen4x3"/>
  <p:notesSz cx="6797675" cy="987425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Дмитрий Фетисов" initials="ДФ" lastIdx="0"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CCFF"/>
    <a:srgbClr val="FFCCCC"/>
    <a:srgbClr val="FFFF66"/>
    <a:srgbClr val="CCFFCC"/>
    <a:srgbClr val="FFFFFF"/>
    <a:srgbClr val="FFCCFF"/>
    <a:srgbClr val="CCFFFF"/>
    <a:srgbClr val="FFFF99"/>
    <a:srgbClr val="353535"/>
    <a:srgbClr val="8C8C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A488322-F2BA-4B5B-9748-0D474271808F}" styleName="Средний стиль 3 — акцент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Средний стиль 3 — акцент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Светлый стиль 1 - акцент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9C7853C-536D-4A76-A0AE-DD22124D55A5}" styleName="Стиль из темы 1 - акцент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Светлый стиль 3 - акцент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8799B23B-EC83-4686-B30A-512413B5E67A}" styleName="Светлый стиль 3 - акцент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DA37D80-6434-44D0-A028-1B22A696006F}" styleName="Светлый стиль 3 - акцент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8FB837D-C827-4EFA-A057-4D05807E0F7C}" styleName="Стиль из темы 1 - акцент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C083E6E3-FA7D-4D7B-A595-EF9225AFEA82}" styleName="Светлый стиль 1 — акцент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Светлый стиль 2 — акцент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FECB4D8-DB02-4DC6-A0A2-4F2EBAE1DC90}" styleName="Средний стиль 1 — акцент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E9639D4-E3E2-4D34-9284-5A2195B3D0D7}" styleName="Светлый стиль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397" autoAdjust="0"/>
    <p:restoredTop sz="89418" autoAdjust="0"/>
  </p:normalViewPr>
  <p:slideViewPr>
    <p:cSldViewPr>
      <p:cViewPr varScale="1">
        <p:scale>
          <a:sx n="78" d="100"/>
          <a:sy n="78" d="100"/>
        </p:scale>
        <p:origin x="1548"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8362"/>
    </p:cViewPr>
  </p:sorterViewPr>
  <p:notesViewPr>
    <p:cSldViewPr>
      <p:cViewPr varScale="1">
        <p:scale>
          <a:sx n="54" d="100"/>
          <a:sy n="54" d="100"/>
        </p:scale>
        <p:origin x="2898" y="66"/>
      </p:cViewPr>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04.xml"/><Relationship Id="rId21" Type="http://schemas.openxmlformats.org/officeDocument/2006/relationships/slide" Target="slides/slide8.xml"/><Relationship Id="rId42" Type="http://schemas.openxmlformats.org/officeDocument/2006/relationships/slide" Target="slides/slide29.xml"/><Relationship Id="rId63" Type="http://schemas.openxmlformats.org/officeDocument/2006/relationships/slide" Target="slides/slide50.xml"/><Relationship Id="rId84" Type="http://schemas.openxmlformats.org/officeDocument/2006/relationships/slide" Target="slides/slide71.xml"/><Relationship Id="rId138" Type="http://schemas.openxmlformats.org/officeDocument/2006/relationships/slide" Target="slides/slide125.xml"/><Relationship Id="rId159" Type="http://schemas.openxmlformats.org/officeDocument/2006/relationships/slide" Target="slides/slide146.xml"/><Relationship Id="rId170" Type="http://schemas.openxmlformats.org/officeDocument/2006/relationships/slide" Target="slides/slide157.xml"/><Relationship Id="rId191" Type="http://schemas.openxmlformats.org/officeDocument/2006/relationships/slide" Target="slides/slide178.xml"/><Relationship Id="rId196" Type="http://schemas.openxmlformats.org/officeDocument/2006/relationships/presProps" Target="presProps.xml"/><Relationship Id="rId16" Type="http://schemas.openxmlformats.org/officeDocument/2006/relationships/slide" Target="slides/slide3.xml"/><Relationship Id="rId107" Type="http://schemas.openxmlformats.org/officeDocument/2006/relationships/slide" Target="slides/slide94.xml"/><Relationship Id="rId11" Type="http://schemas.openxmlformats.org/officeDocument/2006/relationships/slideMaster" Target="slideMasters/slideMaster11.xml"/><Relationship Id="rId32" Type="http://schemas.openxmlformats.org/officeDocument/2006/relationships/slide" Target="slides/slide19.xml"/><Relationship Id="rId37" Type="http://schemas.openxmlformats.org/officeDocument/2006/relationships/slide" Target="slides/slide24.xml"/><Relationship Id="rId53" Type="http://schemas.openxmlformats.org/officeDocument/2006/relationships/slide" Target="slides/slide40.xml"/><Relationship Id="rId58" Type="http://schemas.openxmlformats.org/officeDocument/2006/relationships/slide" Target="slides/slide45.xml"/><Relationship Id="rId74" Type="http://schemas.openxmlformats.org/officeDocument/2006/relationships/slide" Target="slides/slide61.xml"/><Relationship Id="rId79" Type="http://schemas.openxmlformats.org/officeDocument/2006/relationships/slide" Target="slides/slide66.xml"/><Relationship Id="rId102" Type="http://schemas.openxmlformats.org/officeDocument/2006/relationships/slide" Target="slides/slide89.xml"/><Relationship Id="rId123" Type="http://schemas.openxmlformats.org/officeDocument/2006/relationships/slide" Target="slides/slide110.xml"/><Relationship Id="rId128" Type="http://schemas.openxmlformats.org/officeDocument/2006/relationships/slide" Target="slides/slide115.xml"/><Relationship Id="rId144" Type="http://schemas.openxmlformats.org/officeDocument/2006/relationships/slide" Target="slides/slide131.xml"/><Relationship Id="rId149" Type="http://schemas.openxmlformats.org/officeDocument/2006/relationships/slide" Target="slides/slide136.xml"/><Relationship Id="rId5" Type="http://schemas.openxmlformats.org/officeDocument/2006/relationships/slideMaster" Target="slideMasters/slideMaster5.xml"/><Relationship Id="rId90" Type="http://schemas.openxmlformats.org/officeDocument/2006/relationships/slide" Target="slides/slide77.xml"/><Relationship Id="rId95" Type="http://schemas.openxmlformats.org/officeDocument/2006/relationships/slide" Target="slides/slide82.xml"/><Relationship Id="rId160" Type="http://schemas.openxmlformats.org/officeDocument/2006/relationships/slide" Target="slides/slide147.xml"/><Relationship Id="rId165" Type="http://schemas.openxmlformats.org/officeDocument/2006/relationships/slide" Target="slides/slide152.xml"/><Relationship Id="rId181" Type="http://schemas.openxmlformats.org/officeDocument/2006/relationships/slide" Target="slides/slide168.xml"/><Relationship Id="rId186" Type="http://schemas.openxmlformats.org/officeDocument/2006/relationships/slide" Target="slides/slide173.xml"/><Relationship Id="rId22" Type="http://schemas.openxmlformats.org/officeDocument/2006/relationships/slide" Target="slides/slide9.xml"/><Relationship Id="rId27" Type="http://schemas.openxmlformats.org/officeDocument/2006/relationships/slide" Target="slides/slide14.xml"/><Relationship Id="rId43" Type="http://schemas.openxmlformats.org/officeDocument/2006/relationships/slide" Target="slides/slide30.xml"/><Relationship Id="rId48" Type="http://schemas.openxmlformats.org/officeDocument/2006/relationships/slide" Target="slides/slide35.xml"/><Relationship Id="rId64" Type="http://schemas.openxmlformats.org/officeDocument/2006/relationships/slide" Target="slides/slide51.xml"/><Relationship Id="rId69" Type="http://schemas.openxmlformats.org/officeDocument/2006/relationships/slide" Target="slides/slide56.xml"/><Relationship Id="rId113" Type="http://schemas.openxmlformats.org/officeDocument/2006/relationships/slide" Target="slides/slide100.xml"/><Relationship Id="rId118" Type="http://schemas.openxmlformats.org/officeDocument/2006/relationships/slide" Target="slides/slide105.xml"/><Relationship Id="rId134" Type="http://schemas.openxmlformats.org/officeDocument/2006/relationships/slide" Target="slides/slide121.xml"/><Relationship Id="rId139" Type="http://schemas.openxmlformats.org/officeDocument/2006/relationships/slide" Target="slides/slide126.xml"/><Relationship Id="rId80" Type="http://schemas.openxmlformats.org/officeDocument/2006/relationships/slide" Target="slides/slide67.xml"/><Relationship Id="rId85" Type="http://schemas.openxmlformats.org/officeDocument/2006/relationships/slide" Target="slides/slide72.xml"/><Relationship Id="rId150" Type="http://schemas.openxmlformats.org/officeDocument/2006/relationships/slide" Target="slides/slide137.xml"/><Relationship Id="rId155" Type="http://schemas.openxmlformats.org/officeDocument/2006/relationships/slide" Target="slides/slide142.xml"/><Relationship Id="rId171" Type="http://schemas.openxmlformats.org/officeDocument/2006/relationships/slide" Target="slides/slide158.xml"/><Relationship Id="rId176" Type="http://schemas.openxmlformats.org/officeDocument/2006/relationships/slide" Target="slides/slide163.xml"/><Relationship Id="rId192" Type="http://schemas.openxmlformats.org/officeDocument/2006/relationships/slide" Target="slides/slide179.xml"/><Relationship Id="rId197" Type="http://schemas.openxmlformats.org/officeDocument/2006/relationships/viewProps" Target="viewProps.xml"/><Relationship Id="rId12" Type="http://schemas.openxmlformats.org/officeDocument/2006/relationships/slideMaster" Target="slideMasters/slideMaster12.xml"/><Relationship Id="rId17" Type="http://schemas.openxmlformats.org/officeDocument/2006/relationships/slide" Target="slides/slide4.xml"/><Relationship Id="rId33" Type="http://schemas.openxmlformats.org/officeDocument/2006/relationships/slide" Target="slides/slide20.xml"/><Relationship Id="rId38" Type="http://schemas.openxmlformats.org/officeDocument/2006/relationships/slide" Target="slides/slide25.xml"/><Relationship Id="rId59" Type="http://schemas.openxmlformats.org/officeDocument/2006/relationships/slide" Target="slides/slide46.xml"/><Relationship Id="rId103" Type="http://schemas.openxmlformats.org/officeDocument/2006/relationships/slide" Target="slides/slide90.xml"/><Relationship Id="rId108" Type="http://schemas.openxmlformats.org/officeDocument/2006/relationships/slide" Target="slides/slide95.xml"/><Relationship Id="rId124" Type="http://schemas.openxmlformats.org/officeDocument/2006/relationships/slide" Target="slides/slide111.xml"/><Relationship Id="rId129" Type="http://schemas.openxmlformats.org/officeDocument/2006/relationships/slide" Target="slides/slide116.xml"/><Relationship Id="rId54" Type="http://schemas.openxmlformats.org/officeDocument/2006/relationships/slide" Target="slides/slide41.xml"/><Relationship Id="rId70" Type="http://schemas.openxmlformats.org/officeDocument/2006/relationships/slide" Target="slides/slide57.xml"/><Relationship Id="rId75" Type="http://schemas.openxmlformats.org/officeDocument/2006/relationships/slide" Target="slides/slide62.xml"/><Relationship Id="rId91" Type="http://schemas.openxmlformats.org/officeDocument/2006/relationships/slide" Target="slides/slide78.xml"/><Relationship Id="rId96" Type="http://schemas.openxmlformats.org/officeDocument/2006/relationships/slide" Target="slides/slide83.xml"/><Relationship Id="rId140" Type="http://schemas.openxmlformats.org/officeDocument/2006/relationships/slide" Target="slides/slide127.xml"/><Relationship Id="rId145" Type="http://schemas.openxmlformats.org/officeDocument/2006/relationships/slide" Target="slides/slide132.xml"/><Relationship Id="rId161" Type="http://schemas.openxmlformats.org/officeDocument/2006/relationships/slide" Target="slides/slide148.xml"/><Relationship Id="rId166" Type="http://schemas.openxmlformats.org/officeDocument/2006/relationships/slide" Target="slides/slide153.xml"/><Relationship Id="rId182" Type="http://schemas.openxmlformats.org/officeDocument/2006/relationships/slide" Target="slides/slide169.xml"/><Relationship Id="rId187" Type="http://schemas.openxmlformats.org/officeDocument/2006/relationships/slide" Target="slides/slide174.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 Target="slides/slide10.xml"/><Relationship Id="rId28" Type="http://schemas.openxmlformats.org/officeDocument/2006/relationships/slide" Target="slides/slide15.xml"/><Relationship Id="rId49" Type="http://schemas.openxmlformats.org/officeDocument/2006/relationships/slide" Target="slides/slide36.xml"/><Relationship Id="rId114" Type="http://schemas.openxmlformats.org/officeDocument/2006/relationships/slide" Target="slides/slide101.xml"/><Relationship Id="rId119" Type="http://schemas.openxmlformats.org/officeDocument/2006/relationships/slide" Target="slides/slide106.xml"/><Relationship Id="rId44" Type="http://schemas.openxmlformats.org/officeDocument/2006/relationships/slide" Target="slides/slide31.xml"/><Relationship Id="rId60" Type="http://schemas.openxmlformats.org/officeDocument/2006/relationships/slide" Target="slides/slide47.xml"/><Relationship Id="rId65" Type="http://schemas.openxmlformats.org/officeDocument/2006/relationships/slide" Target="slides/slide52.xml"/><Relationship Id="rId81" Type="http://schemas.openxmlformats.org/officeDocument/2006/relationships/slide" Target="slides/slide68.xml"/><Relationship Id="rId86" Type="http://schemas.openxmlformats.org/officeDocument/2006/relationships/slide" Target="slides/slide73.xml"/><Relationship Id="rId130" Type="http://schemas.openxmlformats.org/officeDocument/2006/relationships/slide" Target="slides/slide117.xml"/><Relationship Id="rId135" Type="http://schemas.openxmlformats.org/officeDocument/2006/relationships/slide" Target="slides/slide122.xml"/><Relationship Id="rId151" Type="http://schemas.openxmlformats.org/officeDocument/2006/relationships/slide" Target="slides/slide138.xml"/><Relationship Id="rId156" Type="http://schemas.openxmlformats.org/officeDocument/2006/relationships/slide" Target="slides/slide143.xml"/><Relationship Id="rId177" Type="http://schemas.openxmlformats.org/officeDocument/2006/relationships/slide" Target="slides/slide164.xml"/><Relationship Id="rId198" Type="http://schemas.openxmlformats.org/officeDocument/2006/relationships/theme" Target="theme/theme1.xml"/><Relationship Id="rId172" Type="http://schemas.openxmlformats.org/officeDocument/2006/relationships/slide" Target="slides/slide159.xml"/><Relationship Id="rId193" Type="http://schemas.openxmlformats.org/officeDocument/2006/relationships/notesMaster" Target="notesMasters/notesMaster1.xml"/><Relationship Id="rId13" Type="http://schemas.openxmlformats.org/officeDocument/2006/relationships/slideMaster" Target="slideMasters/slideMaster13.xml"/><Relationship Id="rId18" Type="http://schemas.openxmlformats.org/officeDocument/2006/relationships/slide" Target="slides/slide5.xml"/><Relationship Id="rId39" Type="http://schemas.openxmlformats.org/officeDocument/2006/relationships/slide" Target="slides/slide26.xml"/><Relationship Id="rId109" Type="http://schemas.openxmlformats.org/officeDocument/2006/relationships/slide" Target="slides/slide96.xml"/><Relationship Id="rId34" Type="http://schemas.openxmlformats.org/officeDocument/2006/relationships/slide" Target="slides/slide21.xml"/><Relationship Id="rId50" Type="http://schemas.openxmlformats.org/officeDocument/2006/relationships/slide" Target="slides/slide37.xml"/><Relationship Id="rId55" Type="http://schemas.openxmlformats.org/officeDocument/2006/relationships/slide" Target="slides/slide42.xml"/><Relationship Id="rId76" Type="http://schemas.openxmlformats.org/officeDocument/2006/relationships/slide" Target="slides/slide63.xml"/><Relationship Id="rId97" Type="http://schemas.openxmlformats.org/officeDocument/2006/relationships/slide" Target="slides/slide84.xml"/><Relationship Id="rId104" Type="http://schemas.openxmlformats.org/officeDocument/2006/relationships/slide" Target="slides/slide91.xml"/><Relationship Id="rId120" Type="http://schemas.openxmlformats.org/officeDocument/2006/relationships/slide" Target="slides/slide107.xml"/><Relationship Id="rId125" Type="http://schemas.openxmlformats.org/officeDocument/2006/relationships/slide" Target="slides/slide112.xml"/><Relationship Id="rId141" Type="http://schemas.openxmlformats.org/officeDocument/2006/relationships/slide" Target="slides/slide128.xml"/><Relationship Id="rId146" Type="http://schemas.openxmlformats.org/officeDocument/2006/relationships/slide" Target="slides/slide133.xml"/><Relationship Id="rId167" Type="http://schemas.openxmlformats.org/officeDocument/2006/relationships/slide" Target="slides/slide154.xml"/><Relationship Id="rId188" Type="http://schemas.openxmlformats.org/officeDocument/2006/relationships/slide" Target="slides/slide175.xml"/><Relationship Id="rId7" Type="http://schemas.openxmlformats.org/officeDocument/2006/relationships/slideMaster" Target="slideMasters/slideMaster7.xml"/><Relationship Id="rId71" Type="http://schemas.openxmlformats.org/officeDocument/2006/relationships/slide" Target="slides/slide58.xml"/><Relationship Id="rId92" Type="http://schemas.openxmlformats.org/officeDocument/2006/relationships/slide" Target="slides/slide79.xml"/><Relationship Id="rId162" Type="http://schemas.openxmlformats.org/officeDocument/2006/relationships/slide" Target="slides/slide149.xml"/><Relationship Id="rId183" Type="http://schemas.openxmlformats.org/officeDocument/2006/relationships/slide" Target="slides/slide170.xml"/><Relationship Id="rId2" Type="http://schemas.openxmlformats.org/officeDocument/2006/relationships/slideMaster" Target="slideMasters/slideMaster2.xml"/><Relationship Id="rId29" Type="http://schemas.openxmlformats.org/officeDocument/2006/relationships/slide" Target="slides/slide16.xml"/><Relationship Id="rId24" Type="http://schemas.openxmlformats.org/officeDocument/2006/relationships/slide" Target="slides/slide11.xml"/><Relationship Id="rId40" Type="http://schemas.openxmlformats.org/officeDocument/2006/relationships/slide" Target="slides/slide27.xml"/><Relationship Id="rId45" Type="http://schemas.openxmlformats.org/officeDocument/2006/relationships/slide" Target="slides/slide32.xml"/><Relationship Id="rId66" Type="http://schemas.openxmlformats.org/officeDocument/2006/relationships/slide" Target="slides/slide53.xml"/><Relationship Id="rId87" Type="http://schemas.openxmlformats.org/officeDocument/2006/relationships/slide" Target="slides/slide74.xml"/><Relationship Id="rId110" Type="http://schemas.openxmlformats.org/officeDocument/2006/relationships/slide" Target="slides/slide97.xml"/><Relationship Id="rId115" Type="http://schemas.openxmlformats.org/officeDocument/2006/relationships/slide" Target="slides/slide102.xml"/><Relationship Id="rId131" Type="http://schemas.openxmlformats.org/officeDocument/2006/relationships/slide" Target="slides/slide118.xml"/><Relationship Id="rId136" Type="http://schemas.openxmlformats.org/officeDocument/2006/relationships/slide" Target="slides/slide123.xml"/><Relationship Id="rId157" Type="http://schemas.openxmlformats.org/officeDocument/2006/relationships/slide" Target="slides/slide144.xml"/><Relationship Id="rId178" Type="http://schemas.openxmlformats.org/officeDocument/2006/relationships/slide" Target="slides/slide165.xml"/><Relationship Id="rId61" Type="http://schemas.openxmlformats.org/officeDocument/2006/relationships/slide" Target="slides/slide48.xml"/><Relationship Id="rId82" Type="http://schemas.openxmlformats.org/officeDocument/2006/relationships/slide" Target="slides/slide69.xml"/><Relationship Id="rId152" Type="http://schemas.openxmlformats.org/officeDocument/2006/relationships/slide" Target="slides/slide139.xml"/><Relationship Id="rId173" Type="http://schemas.openxmlformats.org/officeDocument/2006/relationships/slide" Target="slides/slide160.xml"/><Relationship Id="rId194" Type="http://schemas.openxmlformats.org/officeDocument/2006/relationships/handoutMaster" Target="handoutMasters/handoutMaster1.xml"/><Relationship Id="rId199" Type="http://schemas.openxmlformats.org/officeDocument/2006/relationships/tableStyles" Target="tableStyles.xml"/><Relationship Id="rId19" Type="http://schemas.openxmlformats.org/officeDocument/2006/relationships/slide" Target="slides/slide6.xml"/><Relationship Id="rId14" Type="http://schemas.openxmlformats.org/officeDocument/2006/relationships/slide" Target="slides/slide1.xml"/><Relationship Id="rId30" Type="http://schemas.openxmlformats.org/officeDocument/2006/relationships/slide" Target="slides/slide17.xml"/><Relationship Id="rId35" Type="http://schemas.openxmlformats.org/officeDocument/2006/relationships/slide" Target="slides/slide22.xml"/><Relationship Id="rId56" Type="http://schemas.openxmlformats.org/officeDocument/2006/relationships/slide" Target="slides/slide43.xml"/><Relationship Id="rId77" Type="http://schemas.openxmlformats.org/officeDocument/2006/relationships/slide" Target="slides/slide64.xml"/><Relationship Id="rId100" Type="http://schemas.openxmlformats.org/officeDocument/2006/relationships/slide" Target="slides/slide87.xml"/><Relationship Id="rId105" Type="http://schemas.openxmlformats.org/officeDocument/2006/relationships/slide" Target="slides/slide92.xml"/><Relationship Id="rId126" Type="http://schemas.openxmlformats.org/officeDocument/2006/relationships/slide" Target="slides/slide113.xml"/><Relationship Id="rId147" Type="http://schemas.openxmlformats.org/officeDocument/2006/relationships/slide" Target="slides/slide134.xml"/><Relationship Id="rId168" Type="http://schemas.openxmlformats.org/officeDocument/2006/relationships/slide" Target="slides/slide155.xml"/><Relationship Id="rId8" Type="http://schemas.openxmlformats.org/officeDocument/2006/relationships/slideMaster" Target="slideMasters/slideMaster8.xml"/><Relationship Id="rId51" Type="http://schemas.openxmlformats.org/officeDocument/2006/relationships/slide" Target="slides/slide38.xml"/><Relationship Id="rId72" Type="http://schemas.openxmlformats.org/officeDocument/2006/relationships/slide" Target="slides/slide59.xml"/><Relationship Id="rId93" Type="http://schemas.openxmlformats.org/officeDocument/2006/relationships/slide" Target="slides/slide80.xml"/><Relationship Id="rId98" Type="http://schemas.openxmlformats.org/officeDocument/2006/relationships/slide" Target="slides/slide85.xml"/><Relationship Id="rId121" Type="http://schemas.openxmlformats.org/officeDocument/2006/relationships/slide" Target="slides/slide108.xml"/><Relationship Id="rId142" Type="http://schemas.openxmlformats.org/officeDocument/2006/relationships/slide" Target="slides/slide129.xml"/><Relationship Id="rId163" Type="http://schemas.openxmlformats.org/officeDocument/2006/relationships/slide" Target="slides/slide150.xml"/><Relationship Id="rId184" Type="http://schemas.openxmlformats.org/officeDocument/2006/relationships/slide" Target="slides/slide171.xml"/><Relationship Id="rId189" Type="http://schemas.openxmlformats.org/officeDocument/2006/relationships/slide" Target="slides/slide176.xml"/><Relationship Id="rId3" Type="http://schemas.openxmlformats.org/officeDocument/2006/relationships/slideMaster" Target="slideMasters/slideMaster3.xml"/><Relationship Id="rId25" Type="http://schemas.openxmlformats.org/officeDocument/2006/relationships/slide" Target="slides/slide12.xml"/><Relationship Id="rId46" Type="http://schemas.openxmlformats.org/officeDocument/2006/relationships/slide" Target="slides/slide33.xml"/><Relationship Id="rId67" Type="http://schemas.openxmlformats.org/officeDocument/2006/relationships/slide" Target="slides/slide54.xml"/><Relationship Id="rId116" Type="http://schemas.openxmlformats.org/officeDocument/2006/relationships/slide" Target="slides/slide103.xml"/><Relationship Id="rId137" Type="http://schemas.openxmlformats.org/officeDocument/2006/relationships/slide" Target="slides/slide124.xml"/><Relationship Id="rId158" Type="http://schemas.openxmlformats.org/officeDocument/2006/relationships/slide" Target="slides/slide145.xml"/><Relationship Id="rId20" Type="http://schemas.openxmlformats.org/officeDocument/2006/relationships/slide" Target="slides/slide7.xml"/><Relationship Id="rId41" Type="http://schemas.openxmlformats.org/officeDocument/2006/relationships/slide" Target="slides/slide28.xml"/><Relationship Id="rId62" Type="http://schemas.openxmlformats.org/officeDocument/2006/relationships/slide" Target="slides/slide49.xml"/><Relationship Id="rId83" Type="http://schemas.openxmlformats.org/officeDocument/2006/relationships/slide" Target="slides/slide70.xml"/><Relationship Id="rId88" Type="http://schemas.openxmlformats.org/officeDocument/2006/relationships/slide" Target="slides/slide75.xml"/><Relationship Id="rId111" Type="http://schemas.openxmlformats.org/officeDocument/2006/relationships/slide" Target="slides/slide98.xml"/><Relationship Id="rId132" Type="http://schemas.openxmlformats.org/officeDocument/2006/relationships/slide" Target="slides/slide119.xml"/><Relationship Id="rId153" Type="http://schemas.openxmlformats.org/officeDocument/2006/relationships/slide" Target="slides/slide140.xml"/><Relationship Id="rId174" Type="http://schemas.openxmlformats.org/officeDocument/2006/relationships/slide" Target="slides/slide161.xml"/><Relationship Id="rId179" Type="http://schemas.openxmlformats.org/officeDocument/2006/relationships/slide" Target="slides/slide166.xml"/><Relationship Id="rId195" Type="http://schemas.openxmlformats.org/officeDocument/2006/relationships/commentAuthors" Target="commentAuthors.xml"/><Relationship Id="rId190" Type="http://schemas.openxmlformats.org/officeDocument/2006/relationships/slide" Target="slides/slide177.xml"/><Relationship Id="rId15" Type="http://schemas.openxmlformats.org/officeDocument/2006/relationships/slide" Target="slides/slide2.xml"/><Relationship Id="rId36" Type="http://schemas.openxmlformats.org/officeDocument/2006/relationships/slide" Target="slides/slide23.xml"/><Relationship Id="rId57" Type="http://schemas.openxmlformats.org/officeDocument/2006/relationships/slide" Target="slides/slide44.xml"/><Relationship Id="rId106" Type="http://schemas.openxmlformats.org/officeDocument/2006/relationships/slide" Target="slides/slide93.xml"/><Relationship Id="rId127" Type="http://schemas.openxmlformats.org/officeDocument/2006/relationships/slide" Target="slides/slide114.xml"/><Relationship Id="rId10" Type="http://schemas.openxmlformats.org/officeDocument/2006/relationships/slideMaster" Target="slideMasters/slideMaster10.xml"/><Relationship Id="rId31" Type="http://schemas.openxmlformats.org/officeDocument/2006/relationships/slide" Target="slides/slide18.xml"/><Relationship Id="rId52" Type="http://schemas.openxmlformats.org/officeDocument/2006/relationships/slide" Target="slides/slide39.xml"/><Relationship Id="rId73" Type="http://schemas.openxmlformats.org/officeDocument/2006/relationships/slide" Target="slides/slide60.xml"/><Relationship Id="rId78" Type="http://schemas.openxmlformats.org/officeDocument/2006/relationships/slide" Target="slides/slide65.xml"/><Relationship Id="rId94" Type="http://schemas.openxmlformats.org/officeDocument/2006/relationships/slide" Target="slides/slide81.xml"/><Relationship Id="rId99" Type="http://schemas.openxmlformats.org/officeDocument/2006/relationships/slide" Target="slides/slide86.xml"/><Relationship Id="rId101" Type="http://schemas.openxmlformats.org/officeDocument/2006/relationships/slide" Target="slides/slide88.xml"/><Relationship Id="rId122" Type="http://schemas.openxmlformats.org/officeDocument/2006/relationships/slide" Target="slides/slide109.xml"/><Relationship Id="rId143" Type="http://schemas.openxmlformats.org/officeDocument/2006/relationships/slide" Target="slides/slide130.xml"/><Relationship Id="rId148" Type="http://schemas.openxmlformats.org/officeDocument/2006/relationships/slide" Target="slides/slide135.xml"/><Relationship Id="rId164" Type="http://schemas.openxmlformats.org/officeDocument/2006/relationships/slide" Target="slides/slide151.xml"/><Relationship Id="rId169" Type="http://schemas.openxmlformats.org/officeDocument/2006/relationships/slide" Target="slides/slide156.xml"/><Relationship Id="rId185" Type="http://schemas.openxmlformats.org/officeDocument/2006/relationships/slide" Target="slides/slide172.xml"/><Relationship Id="rId4" Type="http://schemas.openxmlformats.org/officeDocument/2006/relationships/slideMaster" Target="slideMasters/slideMaster4.xml"/><Relationship Id="rId9" Type="http://schemas.openxmlformats.org/officeDocument/2006/relationships/slideMaster" Target="slideMasters/slideMaster9.xml"/><Relationship Id="rId180" Type="http://schemas.openxmlformats.org/officeDocument/2006/relationships/slide" Target="slides/slide167.xml"/><Relationship Id="rId26" Type="http://schemas.openxmlformats.org/officeDocument/2006/relationships/slide" Target="slides/slide13.xml"/><Relationship Id="rId47" Type="http://schemas.openxmlformats.org/officeDocument/2006/relationships/slide" Target="slides/slide34.xml"/><Relationship Id="rId68" Type="http://schemas.openxmlformats.org/officeDocument/2006/relationships/slide" Target="slides/slide55.xml"/><Relationship Id="rId89" Type="http://schemas.openxmlformats.org/officeDocument/2006/relationships/slide" Target="slides/slide76.xml"/><Relationship Id="rId112" Type="http://schemas.openxmlformats.org/officeDocument/2006/relationships/slide" Target="slides/slide99.xml"/><Relationship Id="rId133" Type="http://schemas.openxmlformats.org/officeDocument/2006/relationships/slide" Target="slides/slide120.xml"/><Relationship Id="rId154" Type="http://schemas.openxmlformats.org/officeDocument/2006/relationships/slide" Target="slides/slide141.xml"/><Relationship Id="rId175" Type="http://schemas.openxmlformats.org/officeDocument/2006/relationships/slide" Target="slides/slide162.xml"/></Relationships>
</file>

<file path=ppt/diagrams/_rels/data13.xml.rels><?xml version="1.0" encoding="UTF-8" standalone="yes"?>
<Relationships xmlns="http://schemas.openxmlformats.org/package/2006/relationships"><Relationship Id="rId1" Type="http://schemas.openxmlformats.org/officeDocument/2006/relationships/image" Target="../media/image14.jpeg"/></Relationships>
</file>

<file path=ppt/diagrams/_rels/data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14.jpeg"/><Relationship Id="rId4" Type="http://schemas.openxmlformats.org/officeDocument/2006/relationships/image" Target="../media/image17.jpeg"/></Relationships>
</file>

<file path=ppt/diagrams/_rels/drawing13.xml.rels><?xml version="1.0" encoding="UTF-8" standalone="yes"?>
<Relationships xmlns="http://schemas.openxmlformats.org/package/2006/relationships"><Relationship Id="rId1" Type="http://schemas.openxmlformats.org/officeDocument/2006/relationships/image" Target="../media/image14.jpeg"/></Relationships>
</file>

<file path=ppt/diagrams/_rels/drawing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14.jpeg"/><Relationship Id="rId4" Type="http://schemas.openxmlformats.org/officeDocument/2006/relationships/image" Target="../media/image17.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97605B-C23B-40FD-B410-90923B1F6660}" type="doc">
      <dgm:prSet loTypeId="urn:microsoft.com/office/officeart/2005/8/layout/hierarchy3" loCatId="list" qsTypeId="urn:microsoft.com/office/officeart/2005/8/quickstyle/simple1" qsCatId="simple" csTypeId="urn:microsoft.com/office/officeart/2005/8/colors/colorful5" csCatId="colorful" phldr="1"/>
      <dgm:spPr/>
      <dgm:t>
        <a:bodyPr/>
        <a:lstStyle/>
        <a:p>
          <a:endParaRPr lang="ru-RU"/>
        </a:p>
      </dgm:t>
    </dgm:pt>
    <dgm:pt modelId="{FA5EF366-00BA-4604-8742-A8289F12252B}">
      <dgm:prSet phldrT="[Текст]"/>
      <dgm:spPr/>
      <dgm:t>
        <a:bodyPr/>
        <a:lstStyle/>
        <a:p>
          <a:r>
            <a:rPr lang="ru-RU" dirty="0" smtClean="0"/>
            <a:t>Арендатор</a:t>
          </a:r>
          <a:endParaRPr lang="ru-RU" dirty="0"/>
        </a:p>
      </dgm:t>
    </dgm:pt>
    <dgm:pt modelId="{7773BF4C-C0C6-4A1D-A974-23D9E4CF42FD}" type="parTrans" cxnId="{7F649C69-DB90-4BC9-8234-2F8B81E0A139}">
      <dgm:prSet/>
      <dgm:spPr/>
      <dgm:t>
        <a:bodyPr/>
        <a:lstStyle/>
        <a:p>
          <a:endParaRPr lang="ru-RU"/>
        </a:p>
      </dgm:t>
    </dgm:pt>
    <dgm:pt modelId="{1070D5A2-C21D-49C4-9E63-91B2C31AC74E}" type="sibTrans" cxnId="{7F649C69-DB90-4BC9-8234-2F8B81E0A139}">
      <dgm:prSet/>
      <dgm:spPr/>
      <dgm:t>
        <a:bodyPr/>
        <a:lstStyle/>
        <a:p>
          <a:endParaRPr lang="ru-RU"/>
        </a:p>
      </dgm:t>
    </dgm:pt>
    <dgm:pt modelId="{82C6D133-8EBF-4482-87D0-785EECA6C3A4}">
      <dgm:prSet phldrT="[Текст]"/>
      <dgm:spPr/>
      <dgm:t>
        <a:bodyPr/>
        <a:lstStyle/>
        <a:p>
          <a:r>
            <a:rPr lang="ru-RU" dirty="0" smtClean="0"/>
            <a:t>Арендодатель</a:t>
          </a:r>
          <a:endParaRPr lang="ru-RU" dirty="0"/>
        </a:p>
      </dgm:t>
    </dgm:pt>
    <dgm:pt modelId="{9829FEBC-8B93-4A84-9864-117CDEF7E8AB}" type="parTrans" cxnId="{005AF82F-5443-4C33-801C-E9AEFCF89722}">
      <dgm:prSet/>
      <dgm:spPr/>
      <dgm:t>
        <a:bodyPr/>
        <a:lstStyle/>
        <a:p>
          <a:endParaRPr lang="ru-RU"/>
        </a:p>
      </dgm:t>
    </dgm:pt>
    <dgm:pt modelId="{33D5EAC7-31F3-4259-9992-41397D222B6B}" type="sibTrans" cxnId="{005AF82F-5443-4C33-801C-E9AEFCF89722}">
      <dgm:prSet/>
      <dgm:spPr/>
      <dgm:t>
        <a:bodyPr/>
        <a:lstStyle/>
        <a:p>
          <a:endParaRPr lang="ru-RU"/>
        </a:p>
      </dgm:t>
    </dgm:pt>
    <dgm:pt modelId="{466B4441-A75F-4B8B-9429-C247A1143B6E}">
      <dgm:prSet custT="1"/>
      <dgm:spPr>
        <a:ln w="38100">
          <a:solidFill>
            <a:schemeClr val="tx2">
              <a:lumMod val="60000"/>
              <a:lumOff val="40000"/>
            </a:schemeClr>
          </a:solidFill>
        </a:ln>
      </dgm:spPr>
      <dgm:t>
        <a:bodyPr/>
        <a:lstStyle/>
        <a:p>
          <a:pPr lvl="0" defTabSz="577850">
            <a:lnSpc>
              <a:spcPct val="90000"/>
            </a:lnSpc>
            <a:spcBef>
              <a:spcPct val="0"/>
            </a:spcBef>
            <a:spcAft>
              <a:spcPct val="35000"/>
            </a:spcAft>
          </a:pPr>
          <a:endParaRPr lang="ru-RU" sz="1400" b="1" dirty="0" smtClean="0">
            <a:latin typeface="Times New Roman"/>
            <a:cs typeface="Times New Roman"/>
          </a:endParaRPr>
        </a:p>
        <a:p>
          <a:pPr lvl="0" defTabSz="577850">
            <a:lnSpc>
              <a:spcPct val="90000"/>
            </a:lnSpc>
            <a:spcBef>
              <a:spcPct val="0"/>
            </a:spcBef>
            <a:spcAft>
              <a:spcPct val="35000"/>
            </a:spcAft>
          </a:pPr>
          <a:r>
            <a:rPr lang="ru-RU" sz="1400" b="1" dirty="0" smtClean="0">
              <a:latin typeface="Times New Roman"/>
              <a:cs typeface="Times New Roman"/>
            </a:rPr>
            <a:t>ПРАВО ПОЛЬЗОВАНИЯ АКТИВОМ  и одновременно ОБЯЗАТЕЛЬСТВА </a:t>
          </a:r>
          <a:r>
            <a:rPr lang="ru-RU" sz="1800" b="1" dirty="0" smtClean="0">
              <a:latin typeface="Times New Roman"/>
              <a:cs typeface="Times New Roman"/>
            </a:rPr>
            <a:t>в сумме арендных платежей</a:t>
          </a:r>
        </a:p>
        <a:p>
          <a:pPr marL="0" marR="0" lvl="0" indent="0" defTabSz="914400" eaLnBrk="1" fontAlgn="auto" latinLnBrk="0" hangingPunct="1">
            <a:lnSpc>
              <a:spcPct val="100000"/>
            </a:lnSpc>
            <a:spcBef>
              <a:spcPts val="0"/>
            </a:spcBef>
            <a:spcAft>
              <a:spcPts val="0"/>
            </a:spcAft>
            <a:buClrTx/>
            <a:buSzTx/>
            <a:buFontTx/>
            <a:buNone/>
            <a:tabLst/>
            <a:defRPr/>
          </a:pPr>
          <a:r>
            <a:rPr lang="ru-RU" sz="1800" b="1" dirty="0" err="1" smtClean="0">
              <a:latin typeface="Times New Roman"/>
              <a:cs typeface="Times New Roman"/>
            </a:rPr>
            <a:t>Дт</a:t>
          </a:r>
          <a:r>
            <a:rPr lang="ru-RU" sz="1800" b="1" dirty="0" smtClean="0">
              <a:latin typeface="Times New Roman"/>
              <a:cs typeface="Times New Roman"/>
            </a:rPr>
            <a:t>  1 111 4х 350  </a:t>
          </a:r>
          <a:r>
            <a:rPr lang="ru-RU" sz="1800" b="1" dirty="0" err="1" smtClean="0">
              <a:latin typeface="Times New Roman"/>
              <a:cs typeface="Times New Roman"/>
            </a:rPr>
            <a:t>Кт</a:t>
          </a:r>
          <a:r>
            <a:rPr lang="ru-RU" sz="1800" b="1" dirty="0" smtClean="0">
              <a:latin typeface="Times New Roman"/>
              <a:cs typeface="Times New Roman"/>
            </a:rPr>
            <a:t> 1 302 24 730 </a:t>
          </a:r>
          <a:endParaRPr lang="ru-RU" sz="1800" dirty="0" smtClean="0"/>
        </a:p>
        <a:p>
          <a:pPr lvl="0" defTabSz="577850">
            <a:lnSpc>
              <a:spcPct val="90000"/>
            </a:lnSpc>
            <a:spcBef>
              <a:spcPct val="0"/>
            </a:spcBef>
            <a:spcAft>
              <a:spcPct val="35000"/>
            </a:spcAft>
          </a:pPr>
          <a:endParaRPr lang="ru-RU" sz="1200" b="1" dirty="0">
            <a:latin typeface="Times New Roman"/>
            <a:cs typeface="Times New Roman"/>
          </a:endParaRPr>
        </a:p>
      </dgm:t>
    </dgm:pt>
    <dgm:pt modelId="{6CE35F28-F6C0-4172-AF98-C7102B822915}" type="parTrans" cxnId="{7D09B21C-60DF-4592-BD1D-CA7582F572B3}">
      <dgm:prSet/>
      <dgm:spPr/>
      <dgm:t>
        <a:bodyPr/>
        <a:lstStyle/>
        <a:p>
          <a:endParaRPr lang="ru-RU"/>
        </a:p>
      </dgm:t>
    </dgm:pt>
    <dgm:pt modelId="{6A3D1F62-0EE4-4425-BD9C-811530487A00}" type="sibTrans" cxnId="{7D09B21C-60DF-4592-BD1D-CA7582F572B3}">
      <dgm:prSet/>
      <dgm:spPr/>
      <dgm:t>
        <a:bodyPr/>
        <a:lstStyle/>
        <a:p>
          <a:endParaRPr lang="ru-RU"/>
        </a:p>
      </dgm:t>
    </dgm:pt>
    <dgm:pt modelId="{9A03756B-06D2-438F-8094-46D8364D7F54}">
      <dgm:prSet custT="1"/>
      <dgm:spPr>
        <a:ln w="38100">
          <a:solidFill>
            <a:schemeClr val="accent6">
              <a:lumMod val="75000"/>
            </a:schemeClr>
          </a:solidFill>
        </a:ln>
      </dgm:spPr>
      <dgm:t>
        <a:bodyPr/>
        <a:lstStyle/>
        <a:p>
          <a:r>
            <a:rPr lang="ru-RU" sz="2000" b="1" dirty="0" err="1" smtClean="0">
              <a:latin typeface="Times New Roman"/>
              <a:cs typeface="Times New Roman"/>
            </a:rPr>
            <a:t>Реклассификация</a:t>
          </a:r>
          <a:r>
            <a:rPr lang="ru-RU" sz="2000" b="1" dirty="0" smtClean="0">
              <a:latin typeface="Times New Roman"/>
              <a:cs typeface="Times New Roman"/>
            </a:rPr>
            <a:t> </a:t>
          </a:r>
        </a:p>
        <a:p>
          <a:r>
            <a:rPr lang="ru-RU" sz="1800" b="1" dirty="0" err="1" smtClean="0">
              <a:latin typeface="Times New Roman"/>
              <a:cs typeface="Times New Roman"/>
            </a:rPr>
            <a:t>Дт</a:t>
          </a:r>
          <a:r>
            <a:rPr lang="ru-RU" sz="1800" b="1" dirty="0" smtClean="0">
              <a:latin typeface="Times New Roman"/>
              <a:cs typeface="Times New Roman"/>
            </a:rPr>
            <a:t> 1 101 12 310      </a:t>
          </a:r>
          <a:r>
            <a:rPr lang="ru-RU" sz="1800" b="1" dirty="0" err="1" smtClean="0">
              <a:latin typeface="Times New Roman"/>
              <a:cs typeface="Times New Roman"/>
            </a:rPr>
            <a:t>Кт</a:t>
          </a:r>
          <a:r>
            <a:rPr lang="ru-RU" sz="1800" b="1" dirty="0" smtClean="0">
              <a:latin typeface="Times New Roman"/>
              <a:cs typeface="Times New Roman"/>
            </a:rPr>
            <a:t> 1 101 12 310</a:t>
          </a:r>
        </a:p>
        <a:p>
          <a:r>
            <a:rPr lang="ru-RU" sz="1800" b="1" dirty="0" smtClean="0">
              <a:latin typeface="Times New Roman"/>
              <a:cs typeface="Times New Roman"/>
            </a:rPr>
            <a:t>Одновременно – з/счет 25 или з/</a:t>
          </a:r>
          <a:r>
            <a:rPr lang="ru-RU" sz="1800" b="1" dirty="0" err="1" smtClean="0">
              <a:latin typeface="Times New Roman"/>
              <a:cs typeface="Times New Roman"/>
            </a:rPr>
            <a:t>сч</a:t>
          </a:r>
          <a:r>
            <a:rPr lang="ru-RU" sz="1800" b="1" dirty="0" smtClean="0">
              <a:latin typeface="Times New Roman"/>
              <a:cs typeface="Times New Roman"/>
            </a:rPr>
            <a:t> 26</a:t>
          </a:r>
        </a:p>
        <a:p>
          <a:r>
            <a:rPr lang="ru-RU" sz="1800" b="1" dirty="0" smtClean="0">
              <a:latin typeface="Times New Roman"/>
              <a:cs typeface="Times New Roman"/>
            </a:rPr>
            <a:t> </a:t>
          </a:r>
          <a:endParaRPr lang="ru-RU" sz="1800" b="1" dirty="0">
            <a:latin typeface="Times New Roman"/>
            <a:cs typeface="Times New Roman"/>
          </a:endParaRPr>
        </a:p>
      </dgm:t>
    </dgm:pt>
    <dgm:pt modelId="{1AC32A71-E0CD-42CB-8F5D-9C56B19DBC85}" type="parTrans" cxnId="{3C2BD150-6BFE-4F31-9E92-D3FE655A0E3E}">
      <dgm:prSet/>
      <dgm:spPr/>
      <dgm:t>
        <a:bodyPr/>
        <a:lstStyle/>
        <a:p>
          <a:endParaRPr lang="ru-RU"/>
        </a:p>
      </dgm:t>
    </dgm:pt>
    <dgm:pt modelId="{7E442560-3893-40FA-9A08-459DA0E50151}" type="sibTrans" cxnId="{3C2BD150-6BFE-4F31-9E92-D3FE655A0E3E}">
      <dgm:prSet/>
      <dgm:spPr/>
      <dgm:t>
        <a:bodyPr/>
        <a:lstStyle/>
        <a:p>
          <a:endParaRPr lang="ru-RU"/>
        </a:p>
      </dgm:t>
    </dgm:pt>
    <dgm:pt modelId="{2793AD9A-0D80-4593-9EFB-7479C42EF32B}">
      <dgm:prSet custT="1"/>
      <dgm:spPr>
        <a:ln w="38100">
          <a:solidFill>
            <a:schemeClr val="accent6">
              <a:lumMod val="75000"/>
            </a:schemeClr>
          </a:solidFill>
        </a:ln>
      </dgm:spPr>
      <dgm:t>
        <a:bodyPr/>
        <a:lstStyle/>
        <a:p>
          <a:pPr lvl="0" defTabSz="444500">
            <a:lnSpc>
              <a:spcPct val="90000"/>
            </a:lnSpc>
            <a:spcBef>
              <a:spcPct val="0"/>
            </a:spcBef>
            <a:spcAft>
              <a:spcPct val="35000"/>
            </a:spcAft>
          </a:pPr>
          <a:r>
            <a:rPr lang="ru-RU" sz="1600" b="1" dirty="0" smtClean="0">
              <a:latin typeface="Times New Roman"/>
              <a:cs typeface="Times New Roman"/>
            </a:rPr>
            <a:t>Одновременно возникают доходы от собственности</a:t>
          </a:r>
        </a:p>
        <a:p>
          <a:pPr marL="0" marR="0" lvl="0" indent="0" defTabSz="914400" eaLnBrk="1" fontAlgn="auto" latinLnBrk="0" hangingPunct="1">
            <a:lnSpc>
              <a:spcPct val="100000"/>
            </a:lnSpc>
            <a:spcBef>
              <a:spcPts val="0"/>
            </a:spcBef>
            <a:spcAft>
              <a:spcPts val="0"/>
            </a:spcAft>
            <a:buClrTx/>
            <a:buSzTx/>
            <a:buFontTx/>
            <a:buNone/>
            <a:tabLst/>
            <a:defRPr/>
          </a:pPr>
          <a:r>
            <a:rPr lang="ru-RU" sz="1800" b="1" dirty="0" err="1" smtClean="0">
              <a:latin typeface="Times New Roman"/>
              <a:cs typeface="Times New Roman"/>
            </a:rPr>
            <a:t>Дт</a:t>
          </a:r>
          <a:r>
            <a:rPr lang="ru-RU" sz="1800" b="1" dirty="0" smtClean="0">
              <a:latin typeface="Times New Roman"/>
              <a:cs typeface="Times New Roman"/>
            </a:rPr>
            <a:t>  1 205 21 560  </a:t>
          </a:r>
          <a:r>
            <a:rPr lang="ru-RU" sz="1800" b="1" dirty="0" err="1" smtClean="0">
              <a:latin typeface="Times New Roman"/>
              <a:cs typeface="Times New Roman"/>
            </a:rPr>
            <a:t>Кт</a:t>
          </a:r>
          <a:r>
            <a:rPr lang="ru-RU" sz="1800" b="1" dirty="0" smtClean="0">
              <a:latin typeface="Times New Roman"/>
              <a:cs typeface="Times New Roman"/>
            </a:rPr>
            <a:t> 1 401 40 121</a:t>
          </a:r>
          <a:endParaRPr lang="ru-RU" sz="1800" dirty="0" smtClean="0"/>
        </a:p>
        <a:p>
          <a:pPr lvl="0" defTabSz="444500">
            <a:lnSpc>
              <a:spcPct val="90000"/>
            </a:lnSpc>
            <a:spcBef>
              <a:spcPct val="0"/>
            </a:spcBef>
            <a:spcAft>
              <a:spcPct val="35000"/>
            </a:spcAft>
          </a:pPr>
          <a:endParaRPr lang="ru-RU" sz="1000" b="1" dirty="0">
            <a:latin typeface="Times New Roman"/>
            <a:cs typeface="Times New Roman"/>
          </a:endParaRPr>
        </a:p>
      </dgm:t>
    </dgm:pt>
    <dgm:pt modelId="{8DE5F1D3-8566-4E84-AFED-950BA0987FDC}" type="parTrans" cxnId="{16134B9D-EF62-45F8-A151-D3FF5FBB7B19}">
      <dgm:prSet/>
      <dgm:spPr/>
      <dgm:t>
        <a:bodyPr/>
        <a:lstStyle/>
        <a:p>
          <a:endParaRPr lang="ru-RU"/>
        </a:p>
      </dgm:t>
    </dgm:pt>
    <dgm:pt modelId="{4584849D-9DBA-4534-91BA-8AB5ABD034C7}" type="sibTrans" cxnId="{16134B9D-EF62-45F8-A151-D3FF5FBB7B19}">
      <dgm:prSet/>
      <dgm:spPr/>
      <dgm:t>
        <a:bodyPr/>
        <a:lstStyle/>
        <a:p>
          <a:endParaRPr lang="ru-RU"/>
        </a:p>
      </dgm:t>
    </dgm:pt>
    <dgm:pt modelId="{ADC07C6A-5FDD-485E-BD55-4947C006640D}">
      <dgm:prSet custT="1"/>
      <dgm:spPr>
        <a:ln w="38100">
          <a:solidFill>
            <a:schemeClr val="accent6">
              <a:lumMod val="75000"/>
            </a:schemeClr>
          </a:solidFill>
        </a:ln>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ru-RU" sz="1600" b="1" dirty="0" smtClean="0">
              <a:latin typeface="Times New Roman"/>
              <a:cs typeface="Times New Roman"/>
            </a:rPr>
            <a:t>Ежемесячно </a:t>
          </a:r>
        </a:p>
        <a:p>
          <a:pPr marL="0" marR="0" lvl="0" indent="0" defTabSz="914400" eaLnBrk="1" fontAlgn="auto" latinLnBrk="0" hangingPunct="1">
            <a:lnSpc>
              <a:spcPct val="100000"/>
            </a:lnSpc>
            <a:spcBef>
              <a:spcPts val="0"/>
            </a:spcBef>
            <a:spcAft>
              <a:spcPts val="0"/>
            </a:spcAft>
            <a:buClrTx/>
            <a:buSzTx/>
            <a:buFontTx/>
            <a:buNone/>
            <a:tabLst/>
            <a:defRPr/>
          </a:pPr>
          <a:r>
            <a:rPr lang="ru-RU" sz="1600" b="1" dirty="0" smtClean="0">
              <a:latin typeface="Times New Roman"/>
              <a:cs typeface="Times New Roman"/>
            </a:rPr>
            <a:t> </a:t>
          </a:r>
          <a:r>
            <a:rPr lang="ru-RU" sz="1800" b="1" dirty="0" err="1" smtClean="0">
              <a:latin typeface="Times New Roman"/>
              <a:cs typeface="Times New Roman"/>
            </a:rPr>
            <a:t>Дт</a:t>
          </a:r>
          <a:r>
            <a:rPr lang="ru-RU" sz="1800" b="1" dirty="0" smtClean="0">
              <a:latin typeface="Times New Roman"/>
              <a:cs typeface="Times New Roman"/>
            </a:rPr>
            <a:t>  1 401 40 121  </a:t>
          </a:r>
          <a:r>
            <a:rPr lang="ru-RU" sz="1800" b="1" dirty="0" err="1" smtClean="0">
              <a:latin typeface="Times New Roman"/>
              <a:cs typeface="Times New Roman"/>
            </a:rPr>
            <a:t>Кт</a:t>
          </a:r>
          <a:r>
            <a:rPr lang="ru-RU" sz="1800" b="1" dirty="0" smtClean="0">
              <a:latin typeface="Times New Roman"/>
              <a:cs typeface="Times New Roman"/>
            </a:rPr>
            <a:t> 1 401 10 121</a:t>
          </a:r>
        </a:p>
        <a:p>
          <a:pPr marL="0" marR="0" lvl="0" indent="0" defTabSz="914400" eaLnBrk="1" fontAlgn="auto" latinLnBrk="0" hangingPunct="1">
            <a:lnSpc>
              <a:spcPct val="100000"/>
            </a:lnSpc>
            <a:spcBef>
              <a:spcPts val="0"/>
            </a:spcBef>
            <a:spcAft>
              <a:spcPts val="0"/>
            </a:spcAft>
            <a:buClrTx/>
            <a:buSzTx/>
            <a:buFontTx/>
            <a:buNone/>
            <a:tabLst/>
            <a:defRPr/>
          </a:pPr>
          <a:endParaRPr lang="ru-RU" sz="1800" b="1" dirty="0" smtClean="0">
            <a:latin typeface="Times New Roman"/>
            <a:cs typeface="Times New Roman"/>
          </a:endParaRPr>
        </a:p>
        <a:p>
          <a:pPr lvl="0" defTabSz="444500">
            <a:lnSpc>
              <a:spcPct val="90000"/>
            </a:lnSpc>
            <a:spcBef>
              <a:spcPct val="0"/>
            </a:spcBef>
            <a:spcAft>
              <a:spcPct val="35000"/>
            </a:spcAft>
          </a:pPr>
          <a:endParaRPr lang="ru-RU" sz="1600" b="1" dirty="0">
            <a:latin typeface="Times New Roman"/>
            <a:cs typeface="Times New Roman"/>
          </a:endParaRPr>
        </a:p>
      </dgm:t>
    </dgm:pt>
    <dgm:pt modelId="{37520EAF-81C5-49BD-B3A9-718EC9D44F14}" type="parTrans" cxnId="{69B15A86-96DE-472F-B4E9-254B4AB674E9}">
      <dgm:prSet/>
      <dgm:spPr/>
      <dgm:t>
        <a:bodyPr/>
        <a:lstStyle/>
        <a:p>
          <a:endParaRPr lang="ru-RU"/>
        </a:p>
      </dgm:t>
    </dgm:pt>
    <dgm:pt modelId="{AF0F40DF-A0A4-40AA-AA3F-A18CBEAB7467}" type="sibTrans" cxnId="{69B15A86-96DE-472F-B4E9-254B4AB674E9}">
      <dgm:prSet/>
      <dgm:spPr/>
      <dgm:t>
        <a:bodyPr/>
        <a:lstStyle/>
        <a:p>
          <a:endParaRPr lang="ru-RU"/>
        </a:p>
      </dgm:t>
    </dgm:pt>
    <dgm:pt modelId="{D78FD682-6673-472C-B721-E9033D5EE0FC}">
      <dgm:prSet custT="1"/>
      <dgm:spPr>
        <a:ln w="38100">
          <a:solidFill>
            <a:schemeClr val="tx2">
              <a:lumMod val="60000"/>
              <a:lumOff val="40000"/>
            </a:schemeClr>
          </a:solidFill>
        </a:ln>
      </dgm:spPr>
      <dgm: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lang="ru-RU" sz="1400" b="1" dirty="0" smtClean="0">
            <a:latin typeface="Times New Roman"/>
            <a:cs typeface="Times New Roman"/>
          </a:endParaRPr>
        </a:p>
        <a:p>
          <a:pPr marL="0" marR="0" lvl="0" indent="0" algn="ctr" defTabSz="914400" eaLnBrk="1" fontAlgn="auto" latinLnBrk="0" hangingPunct="1">
            <a:lnSpc>
              <a:spcPct val="100000"/>
            </a:lnSpc>
            <a:spcBef>
              <a:spcPts val="0"/>
            </a:spcBef>
            <a:spcAft>
              <a:spcPts val="0"/>
            </a:spcAft>
            <a:buClrTx/>
            <a:buSzTx/>
            <a:buFontTx/>
            <a:buNone/>
            <a:tabLst/>
            <a:defRPr/>
          </a:pPr>
          <a:r>
            <a:rPr lang="ru-RU" sz="1800" b="1" dirty="0" smtClean="0">
              <a:latin typeface="Times New Roman"/>
              <a:cs typeface="Times New Roman"/>
            </a:rPr>
            <a:t>Ежемесячно (расчет амортизации в сумме арендных платежей) </a:t>
          </a:r>
        </a:p>
        <a:p>
          <a:pPr marL="0" marR="0" lvl="0" indent="0" algn="ctr" defTabSz="914400" eaLnBrk="1" fontAlgn="auto" latinLnBrk="0" hangingPunct="1">
            <a:lnSpc>
              <a:spcPct val="100000"/>
            </a:lnSpc>
            <a:spcBef>
              <a:spcPts val="0"/>
            </a:spcBef>
            <a:spcAft>
              <a:spcPts val="0"/>
            </a:spcAft>
            <a:buClrTx/>
            <a:buSzTx/>
            <a:buFontTx/>
            <a:buNone/>
            <a:tabLst/>
            <a:defRPr/>
          </a:pPr>
          <a:endParaRPr lang="ru-RU" sz="1800" b="1" dirty="0" smtClean="0">
            <a:latin typeface="Times New Roman"/>
            <a:cs typeface="Times New Roman"/>
          </a:endParaRPr>
        </a:p>
        <a:p>
          <a:pPr marL="0" marR="0" lvl="0" indent="0" algn="ctr" defTabSz="914400" eaLnBrk="1" fontAlgn="auto" latinLnBrk="0" hangingPunct="1">
            <a:lnSpc>
              <a:spcPct val="100000"/>
            </a:lnSpc>
            <a:spcBef>
              <a:spcPts val="0"/>
            </a:spcBef>
            <a:spcAft>
              <a:spcPts val="0"/>
            </a:spcAft>
            <a:buClrTx/>
            <a:buSzTx/>
            <a:buFontTx/>
            <a:buNone/>
            <a:tabLst/>
            <a:defRPr/>
          </a:pPr>
          <a:r>
            <a:rPr lang="ru-RU" sz="1800" b="1" dirty="0" err="1" smtClean="0">
              <a:latin typeface="Times New Roman"/>
              <a:cs typeface="Times New Roman"/>
            </a:rPr>
            <a:t>Дт</a:t>
          </a:r>
          <a:r>
            <a:rPr lang="ru-RU" sz="1800" b="1" dirty="0" smtClean="0">
              <a:latin typeface="Times New Roman"/>
              <a:cs typeface="Times New Roman"/>
            </a:rPr>
            <a:t>  1 401 20 224  </a:t>
          </a:r>
          <a:r>
            <a:rPr lang="ru-RU" sz="1800" b="1" dirty="0" err="1" smtClean="0">
              <a:latin typeface="Times New Roman"/>
              <a:cs typeface="Times New Roman"/>
            </a:rPr>
            <a:t>Кт</a:t>
          </a:r>
          <a:r>
            <a:rPr lang="ru-RU" sz="1800" b="1" dirty="0" smtClean="0">
              <a:latin typeface="Times New Roman"/>
              <a:cs typeface="Times New Roman"/>
            </a:rPr>
            <a:t> 1 104 4х 450</a:t>
          </a:r>
        </a:p>
        <a:p>
          <a:pPr marL="0" marR="0" lvl="0" indent="0" algn="ctr" defTabSz="914400" eaLnBrk="1" fontAlgn="auto" latinLnBrk="0" hangingPunct="1">
            <a:lnSpc>
              <a:spcPct val="100000"/>
            </a:lnSpc>
            <a:spcBef>
              <a:spcPts val="0"/>
            </a:spcBef>
            <a:spcAft>
              <a:spcPts val="0"/>
            </a:spcAft>
            <a:buClrTx/>
            <a:buSzTx/>
            <a:buFontTx/>
            <a:buNone/>
            <a:tabLst/>
            <a:defRPr/>
          </a:pPr>
          <a:endParaRPr lang="ru-RU" sz="1800" b="1" dirty="0" smtClean="0">
            <a:latin typeface="Times New Roman"/>
            <a:cs typeface="Times New Roman"/>
          </a:endParaRPr>
        </a:p>
        <a:p>
          <a:pPr marL="0" marR="0" lvl="0" indent="0" algn="ctr" defTabSz="914400" eaLnBrk="1" fontAlgn="auto" latinLnBrk="0" hangingPunct="1">
            <a:lnSpc>
              <a:spcPct val="100000"/>
            </a:lnSpc>
            <a:spcBef>
              <a:spcPts val="0"/>
            </a:spcBef>
            <a:spcAft>
              <a:spcPts val="0"/>
            </a:spcAft>
            <a:buClrTx/>
            <a:buSzTx/>
            <a:buFontTx/>
            <a:buNone/>
            <a:tabLst/>
            <a:defRPr/>
          </a:pPr>
          <a:r>
            <a:rPr lang="ru-RU" sz="1600" b="1" dirty="0" smtClean="0">
              <a:latin typeface="Times New Roman"/>
              <a:cs typeface="Times New Roman"/>
            </a:rPr>
            <a:t>,</a:t>
          </a:r>
        </a:p>
        <a:p>
          <a:pPr lvl="0" algn="ctr" defTabSz="666750">
            <a:lnSpc>
              <a:spcPct val="90000"/>
            </a:lnSpc>
            <a:spcBef>
              <a:spcPct val="0"/>
            </a:spcBef>
            <a:spcAft>
              <a:spcPct val="35000"/>
            </a:spcAft>
          </a:pPr>
          <a:endParaRPr lang="ru-RU" sz="1600" b="1" dirty="0">
            <a:latin typeface="Times New Roman"/>
            <a:cs typeface="Times New Roman"/>
          </a:endParaRPr>
        </a:p>
      </dgm:t>
    </dgm:pt>
    <dgm:pt modelId="{AB6DCC0B-4051-4146-BAF7-DFCA29EB1EB8}" type="parTrans" cxnId="{2D4CBF3E-5713-46E2-AF32-89AEB28D9386}">
      <dgm:prSet/>
      <dgm:spPr/>
      <dgm:t>
        <a:bodyPr/>
        <a:lstStyle/>
        <a:p>
          <a:endParaRPr lang="ru-RU"/>
        </a:p>
      </dgm:t>
    </dgm:pt>
    <dgm:pt modelId="{D2556AC7-1C48-439A-9D82-09B233F4BC50}" type="sibTrans" cxnId="{2D4CBF3E-5713-46E2-AF32-89AEB28D9386}">
      <dgm:prSet/>
      <dgm:spPr/>
      <dgm:t>
        <a:bodyPr/>
        <a:lstStyle/>
        <a:p>
          <a:endParaRPr lang="ru-RU"/>
        </a:p>
      </dgm:t>
    </dgm:pt>
    <dgm:pt modelId="{7A4532BB-2E24-42F9-AFDB-9791A05203E4}" type="pres">
      <dgm:prSet presAssocID="{A197605B-C23B-40FD-B410-90923B1F6660}" presName="diagram" presStyleCnt="0">
        <dgm:presLayoutVars>
          <dgm:chPref val="1"/>
          <dgm:dir/>
          <dgm:animOne val="branch"/>
          <dgm:animLvl val="lvl"/>
          <dgm:resizeHandles/>
        </dgm:presLayoutVars>
      </dgm:prSet>
      <dgm:spPr/>
      <dgm:t>
        <a:bodyPr/>
        <a:lstStyle/>
        <a:p>
          <a:endParaRPr lang="ru-RU"/>
        </a:p>
      </dgm:t>
    </dgm:pt>
    <dgm:pt modelId="{76A811F9-DD3F-49B9-9DDF-9EC4F98A0348}" type="pres">
      <dgm:prSet presAssocID="{FA5EF366-00BA-4604-8742-A8289F12252B}" presName="root" presStyleCnt="0"/>
      <dgm:spPr/>
      <dgm:t>
        <a:bodyPr/>
        <a:lstStyle/>
        <a:p>
          <a:endParaRPr lang="ru-RU"/>
        </a:p>
      </dgm:t>
    </dgm:pt>
    <dgm:pt modelId="{1C3FDC68-C874-4F1A-A16D-D752E12332CF}" type="pres">
      <dgm:prSet presAssocID="{FA5EF366-00BA-4604-8742-A8289F12252B}" presName="rootComposite" presStyleCnt="0"/>
      <dgm:spPr/>
      <dgm:t>
        <a:bodyPr/>
        <a:lstStyle/>
        <a:p>
          <a:endParaRPr lang="ru-RU"/>
        </a:p>
      </dgm:t>
    </dgm:pt>
    <dgm:pt modelId="{8951E5B7-1343-4B77-B9E7-79989B72F1FD}" type="pres">
      <dgm:prSet presAssocID="{FA5EF366-00BA-4604-8742-A8289F12252B}" presName="rootText" presStyleLbl="node1" presStyleIdx="0" presStyleCnt="2" custScaleX="151467" custLinFactNeighborX="-30991" custLinFactNeighborY="10272"/>
      <dgm:spPr/>
      <dgm:t>
        <a:bodyPr/>
        <a:lstStyle/>
        <a:p>
          <a:endParaRPr lang="ru-RU"/>
        </a:p>
      </dgm:t>
    </dgm:pt>
    <dgm:pt modelId="{30449AC9-E4F4-4724-8D23-0D4AC90F4438}" type="pres">
      <dgm:prSet presAssocID="{FA5EF366-00BA-4604-8742-A8289F12252B}" presName="rootConnector" presStyleLbl="node1" presStyleIdx="0" presStyleCnt="2"/>
      <dgm:spPr/>
      <dgm:t>
        <a:bodyPr/>
        <a:lstStyle/>
        <a:p>
          <a:endParaRPr lang="ru-RU"/>
        </a:p>
      </dgm:t>
    </dgm:pt>
    <dgm:pt modelId="{8FBA1A40-3472-4E7E-B720-4C71DDEB4FC1}" type="pres">
      <dgm:prSet presAssocID="{FA5EF366-00BA-4604-8742-A8289F12252B}" presName="childShape" presStyleCnt="0"/>
      <dgm:spPr/>
      <dgm:t>
        <a:bodyPr/>
        <a:lstStyle/>
        <a:p>
          <a:endParaRPr lang="ru-RU"/>
        </a:p>
      </dgm:t>
    </dgm:pt>
    <dgm:pt modelId="{F5E9AFED-1E04-4D6A-B070-BC422ADC2568}" type="pres">
      <dgm:prSet presAssocID="{6CE35F28-F6C0-4172-AF98-C7102B822915}" presName="Name13" presStyleLbl="parChTrans1D2" presStyleIdx="0" presStyleCnt="5"/>
      <dgm:spPr/>
      <dgm:t>
        <a:bodyPr/>
        <a:lstStyle/>
        <a:p>
          <a:endParaRPr lang="ru-RU"/>
        </a:p>
      </dgm:t>
    </dgm:pt>
    <dgm:pt modelId="{48DBA575-9684-49DA-AB48-4DC0378BA9C7}" type="pres">
      <dgm:prSet presAssocID="{466B4441-A75F-4B8B-9429-C247A1143B6E}" presName="childText" presStyleLbl="bgAcc1" presStyleIdx="0" presStyleCnt="5" custScaleX="284607" custScaleY="165983">
        <dgm:presLayoutVars>
          <dgm:bulletEnabled val="1"/>
        </dgm:presLayoutVars>
      </dgm:prSet>
      <dgm:spPr/>
      <dgm:t>
        <a:bodyPr/>
        <a:lstStyle/>
        <a:p>
          <a:endParaRPr lang="ru-RU"/>
        </a:p>
      </dgm:t>
    </dgm:pt>
    <dgm:pt modelId="{FB437486-1D3F-4726-AC2F-D8F034E25049}" type="pres">
      <dgm:prSet presAssocID="{AB6DCC0B-4051-4146-BAF7-DFCA29EB1EB8}" presName="Name13" presStyleLbl="parChTrans1D2" presStyleIdx="1" presStyleCnt="5"/>
      <dgm:spPr/>
      <dgm:t>
        <a:bodyPr/>
        <a:lstStyle/>
        <a:p>
          <a:endParaRPr lang="ru-RU"/>
        </a:p>
      </dgm:t>
    </dgm:pt>
    <dgm:pt modelId="{AFD180C3-8C0F-47D4-B308-98ED0CEE2AC3}" type="pres">
      <dgm:prSet presAssocID="{D78FD682-6673-472C-B721-E9033D5EE0FC}" presName="childText" presStyleLbl="bgAcc1" presStyleIdx="1" presStyleCnt="5" custScaleX="309225" custScaleY="258588" custLinFactNeighborX="-3762" custLinFactNeighborY="27894">
        <dgm:presLayoutVars>
          <dgm:bulletEnabled val="1"/>
        </dgm:presLayoutVars>
      </dgm:prSet>
      <dgm:spPr/>
      <dgm:t>
        <a:bodyPr/>
        <a:lstStyle/>
        <a:p>
          <a:endParaRPr lang="ru-RU"/>
        </a:p>
      </dgm:t>
    </dgm:pt>
    <dgm:pt modelId="{4CC1E795-CAE8-4DDA-AF82-CE15D90133BF}" type="pres">
      <dgm:prSet presAssocID="{82C6D133-8EBF-4482-87D0-785EECA6C3A4}" presName="root" presStyleCnt="0"/>
      <dgm:spPr/>
      <dgm:t>
        <a:bodyPr/>
        <a:lstStyle/>
        <a:p>
          <a:endParaRPr lang="ru-RU"/>
        </a:p>
      </dgm:t>
    </dgm:pt>
    <dgm:pt modelId="{DA0C97B1-9060-463F-9B51-B2337F18C61A}" type="pres">
      <dgm:prSet presAssocID="{82C6D133-8EBF-4482-87D0-785EECA6C3A4}" presName="rootComposite" presStyleCnt="0"/>
      <dgm:spPr/>
      <dgm:t>
        <a:bodyPr/>
        <a:lstStyle/>
        <a:p>
          <a:endParaRPr lang="ru-RU"/>
        </a:p>
      </dgm:t>
    </dgm:pt>
    <dgm:pt modelId="{9A52B171-CB62-445D-8A20-B4FD90452337}" type="pres">
      <dgm:prSet presAssocID="{82C6D133-8EBF-4482-87D0-785EECA6C3A4}" presName="rootText" presStyleLbl="node1" presStyleIdx="1" presStyleCnt="2" custScaleX="183261" custLinFactNeighborX="4250" custLinFactNeighborY="3175"/>
      <dgm:spPr/>
      <dgm:t>
        <a:bodyPr/>
        <a:lstStyle/>
        <a:p>
          <a:endParaRPr lang="ru-RU"/>
        </a:p>
      </dgm:t>
    </dgm:pt>
    <dgm:pt modelId="{2D249A8D-9F1B-4382-8173-96D826F96BC1}" type="pres">
      <dgm:prSet presAssocID="{82C6D133-8EBF-4482-87D0-785EECA6C3A4}" presName="rootConnector" presStyleLbl="node1" presStyleIdx="1" presStyleCnt="2"/>
      <dgm:spPr/>
      <dgm:t>
        <a:bodyPr/>
        <a:lstStyle/>
        <a:p>
          <a:endParaRPr lang="ru-RU"/>
        </a:p>
      </dgm:t>
    </dgm:pt>
    <dgm:pt modelId="{D6C01860-D4A4-4973-B215-D7A71258EE71}" type="pres">
      <dgm:prSet presAssocID="{82C6D133-8EBF-4482-87D0-785EECA6C3A4}" presName="childShape" presStyleCnt="0"/>
      <dgm:spPr/>
      <dgm:t>
        <a:bodyPr/>
        <a:lstStyle/>
        <a:p>
          <a:endParaRPr lang="ru-RU"/>
        </a:p>
      </dgm:t>
    </dgm:pt>
    <dgm:pt modelId="{AC496B01-3884-43E2-B45E-7F3308AA13E4}" type="pres">
      <dgm:prSet presAssocID="{1AC32A71-E0CD-42CB-8F5D-9C56B19DBC85}" presName="Name13" presStyleLbl="parChTrans1D2" presStyleIdx="2" presStyleCnt="5"/>
      <dgm:spPr/>
      <dgm:t>
        <a:bodyPr/>
        <a:lstStyle/>
        <a:p>
          <a:endParaRPr lang="ru-RU"/>
        </a:p>
      </dgm:t>
    </dgm:pt>
    <dgm:pt modelId="{C7F49EF3-49A3-4FFA-AD14-A6C6F626CEAB}" type="pres">
      <dgm:prSet presAssocID="{9A03756B-06D2-438F-8094-46D8364D7F54}" presName="childText" presStyleLbl="bgAcc1" presStyleIdx="2" presStyleCnt="5" custScaleX="365558" custScaleY="177727" custLinFactNeighborX="785" custLinFactNeighborY="14791">
        <dgm:presLayoutVars>
          <dgm:bulletEnabled val="1"/>
        </dgm:presLayoutVars>
      </dgm:prSet>
      <dgm:spPr/>
      <dgm:t>
        <a:bodyPr/>
        <a:lstStyle/>
        <a:p>
          <a:endParaRPr lang="ru-RU"/>
        </a:p>
      </dgm:t>
    </dgm:pt>
    <dgm:pt modelId="{25B3CE88-9D09-4F9D-90A2-C30A94B41549}" type="pres">
      <dgm:prSet presAssocID="{8DE5F1D3-8566-4E84-AFED-950BA0987FDC}" presName="Name13" presStyleLbl="parChTrans1D2" presStyleIdx="3" presStyleCnt="5"/>
      <dgm:spPr/>
      <dgm:t>
        <a:bodyPr/>
        <a:lstStyle/>
        <a:p>
          <a:endParaRPr lang="ru-RU"/>
        </a:p>
      </dgm:t>
    </dgm:pt>
    <dgm:pt modelId="{CA267A62-BE00-413E-A97E-9A5755549F4E}" type="pres">
      <dgm:prSet presAssocID="{2793AD9A-0D80-4593-9EFB-7479C42EF32B}" presName="childText" presStyleLbl="bgAcc1" presStyleIdx="3" presStyleCnt="5" custScaleX="375880" custScaleY="130572" custLinFactNeighborX="1534" custLinFactNeighborY="6406">
        <dgm:presLayoutVars>
          <dgm:bulletEnabled val="1"/>
        </dgm:presLayoutVars>
      </dgm:prSet>
      <dgm:spPr/>
      <dgm:t>
        <a:bodyPr/>
        <a:lstStyle/>
        <a:p>
          <a:endParaRPr lang="ru-RU"/>
        </a:p>
      </dgm:t>
    </dgm:pt>
    <dgm:pt modelId="{EF277FB3-C6D6-4AC1-908A-A320186799A5}" type="pres">
      <dgm:prSet presAssocID="{37520EAF-81C5-49BD-B3A9-718EC9D44F14}" presName="Name13" presStyleLbl="parChTrans1D2" presStyleIdx="4" presStyleCnt="5"/>
      <dgm:spPr/>
      <dgm:t>
        <a:bodyPr/>
        <a:lstStyle/>
        <a:p>
          <a:endParaRPr lang="ru-RU"/>
        </a:p>
      </dgm:t>
    </dgm:pt>
    <dgm:pt modelId="{93E956E3-DBB9-4E3F-B9A8-9E3EFF4F3931}" type="pres">
      <dgm:prSet presAssocID="{ADC07C6A-5FDD-485E-BD55-4947C006640D}" presName="childText" presStyleLbl="bgAcc1" presStyleIdx="4" presStyleCnt="5" custScaleX="381602" custScaleY="162135" custLinFactNeighborX="-3868" custLinFactNeighborY="20879">
        <dgm:presLayoutVars>
          <dgm:bulletEnabled val="1"/>
        </dgm:presLayoutVars>
      </dgm:prSet>
      <dgm:spPr/>
      <dgm:t>
        <a:bodyPr/>
        <a:lstStyle/>
        <a:p>
          <a:endParaRPr lang="ru-RU"/>
        </a:p>
      </dgm:t>
    </dgm:pt>
  </dgm:ptLst>
  <dgm:cxnLst>
    <dgm:cxn modelId="{2D4CBF3E-5713-46E2-AF32-89AEB28D9386}" srcId="{FA5EF366-00BA-4604-8742-A8289F12252B}" destId="{D78FD682-6673-472C-B721-E9033D5EE0FC}" srcOrd="1" destOrd="0" parTransId="{AB6DCC0B-4051-4146-BAF7-DFCA29EB1EB8}" sibTransId="{D2556AC7-1C48-439A-9D82-09B233F4BC50}"/>
    <dgm:cxn modelId="{3D0E9DF8-8874-452F-B0C9-A2D6CB843985}" type="presOf" srcId="{2793AD9A-0D80-4593-9EFB-7479C42EF32B}" destId="{CA267A62-BE00-413E-A97E-9A5755549F4E}" srcOrd="0" destOrd="0" presId="urn:microsoft.com/office/officeart/2005/8/layout/hierarchy3"/>
    <dgm:cxn modelId="{B8EB2772-E931-4A59-A0CC-C48C328340F8}" type="presOf" srcId="{ADC07C6A-5FDD-485E-BD55-4947C006640D}" destId="{93E956E3-DBB9-4E3F-B9A8-9E3EFF4F3931}" srcOrd="0" destOrd="0" presId="urn:microsoft.com/office/officeart/2005/8/layout/hierarchy3"/>
    <dgm:cxn modelId="{3C2BD150-6BFE-4F31-9E92-D3FE655A0E3E}" srcId="{82C6D133-8EBF-4482-87D0-785EECA6C3A4}" destId="{9A03756B-06D2-438F-8094-46D8364D7F54}" srcOrd="0" destOrd="0" parTransId="{1AC32A71-E0CD-42CB-8F5D-9C56B19DBC85}" sibTransId="{7E442560-3893-40FA-9A08-459DA0E50151}"/>
    <dgm:cxn modelId="{7D09B21C-60DF-4592-BD1D-CA7582F572B3}" srcId="{FA5EF366-00BA-4604-8742-A8289F12252B}" destId="{466B4441-A75F-4B8B-9429-C247A1143B6E}" srcOrd="0" destOrd="0" parTransId="{6CE35F28-F6C0-4172-AF98-C7102B822915}" sibTransId="{6A3D1F62-0EE4-4425-BD9C-811530487A00}"/>
    <dgm:cxn modelId="{CA413FE4-338E-457D-8BEE-E9FFCE78AE22}" type="presOf" srcId="{D78FD682-6673-472C-B721-E9033D5EE0FC}" destId="{AFD180C3-8C0F-47D4-B308-98ED0CEE2AC3}" srcOrd="0" destOrd="0" presId="urn:microsoft.com/office/officeart/2005/8/layout/hierarchy3"/>
    <dgm:cxn modelId="{7F649C69-DB90-4BC9-8234-2F8B81E0A139}" srcId="{A197605B-C23B-40FD-B410-90923B1F6660}" destId="{FA5EF366-00BA-4604-8742-A8289F12252B}" srcOrd="0" destOrd="0" parTransId="{7773BF4C-C0C6-4A1D-A974-23D9E4CF42FD}" sibTransId="{1070D5A2-C21D-49C4-9E63-91B2C31AC74E}"/>
    <dgm:cxn modelId="{FBDDB60B-1D36-4006-99D7-5E75BB85E050}" type="presOf" srcId="{82C6D133-8EBF-4482-87D0-785EECA6C3A4}" destId="{9A52B171-CB62-445D-8A20-B4FD90452337}" srcOrd="0" destOrd="0" presId="urn:microsoft.com/office/officeart/2005/8/layout/hierarchy3"/>
    <dgm:cxn modelId="{485EBFCD-A641-4BFC-B25C-5B93C1A0641A}" type="presOf" srcId="{9A03756B-06D2-438F-8094-46D8364D7F54}" destId="{C7F49EF3-49A3-4FFA-AD14-A6C6F626CEAB}" srcOrd="0" destOrd="0" presId="urn:microsoft.com/office/officeart/2005/8/layout/hierarchy3"/>
    <dgm:cxn modelId="{EC1BCFF4-8A1E-43B6-BDC2-F191DE81B348}" type="presOf" srcId="{82C6D133-8EBF-4482-87D0-785EECA6C3A4}" destId="{2D249A8D-9F1B-4382-8173-96D826F96BC1}" srcOrd="1" destOrd="0" presId="urn:microsoft.com/office/officeart/2005/8/layout/hierarchy3"/>
    <dgm:cxn modelId="{BF803EC5-FA9A-4A9D-A6AF-99D154FBD533}" type="presOf" srcId="{1AC32A71-E0CD-42CB-8F5D-9C56B19DBC85}" destId="{AC496B01-3884-43E2-B45E-7F3308AA13E4}" srcOrd="0" destOrd="0" presId="urn:microsoft.com/office/officeart/2005/8/layout/hierarchy3"/>
    <dgm:cxn modelId="{005AF82F-5443-4C33-801C-E9AEFCF89722}" srcId="{A197605B-C23B-40FD-B410-90923B1F6660}" destId="{82C6D133-8EBF-4482-87D0-785EECA6C3A4}" srcOrd="1" destOrd="0" parTransId="{9829FEBC-8B93-4A84-9864-117CDEF7E8AB}" sibTransId="{33D5EAC7-31F3-4259-9992-41397D222B6B}"/>
    <dgm:cxn modelId="{AF02F173-2C4C-45C2-8FD6-4DB6389BF565}" type="presOf" srcId="{37520EAF-81C5-49BD-B3A9-718EC9D44F14}" destId="{EF277FB3-C6D6-4AC1-908A-A320186799A5}" srcOrd="0" destOrd="0" presId="urn:microsoft.com/office/officeart/2005/8/layout/hierarchy3"/>
    <dgm:cxn modelId="{5AF0F0F2-81A2-4A38-8BDC-7D7CCCE0CD12}" type="presOf" srcId="{AB6DCC0B-4051-4146-BAF7-DFCA29EB1EB8}" destId="{FB437486-1D3F-4726-AC2F-D8F034E25049}" srcOrd="0" destOrd="0" presId="urn:microsoft.com/office/officeart/2005/8/layout/hierarchy3"/>
    <dgm:cxn modelId="{69B15A86-96DE-472F-B4E9-254B4AB674E9}" srcId="{82C6D133-8EBF-4482-87D0-785EECA6C3A4}" destId="{ADC07C6A-5FDD-485E-BD55-4947C006640D}" srcOrd="2" destOrd="0" parTransId="{37520EAF-81C5-49BD-B3A9-718EC9D44F14}" sibTransId="{AF0F40DF-A0A4-40AA-AA3F-A18CBEAB7467}"/>
    <dgm:cxn modelId="{6AED4F1E-9B0A-4804-8BCD-AEBF0759250D}" type="presOf" srcId="{466B4441-A75F-4B8B-9429-C247A1143B6E}" destId="{48DBA575-9684-49DA-AB48-4DC0378BA9C7}" srcOrd="0" destOrd="0" presId="urn:microsoft.com/office/officeart/2005/8/layout/hierarchy3"/>
    <dgm:cxn modelId="{7DC7695F-8E8B-4E7B-8125-52CCE380DD5E}" type="presOf" srcId="{A197605B-C23B-40FD-B410-90923B1F6660}" destId="{7A4532BB-2E24-42F9-AFDB-9791A05203E4}" srcOrd="0" destOrd="0" presId="urn:microsoft.com/office/officeart/2005/8/layout/hierarchy3"/>
    <dgm:cxn modelId="{935FA371-69E8-42CD-8A45-87DB21C2687A}" type="presOf" srcId="{6CE35F28-F6C0-4172-AF98-C7102B822915}" destId="{F5E9AFED-1E04-4D6A-B070-BC422ADC2568}" srcOrd="0" destOrd="0" presId="urn:microsoft.com/office/officeart/2005/8/layout/hierarchy3"/>
    <dgm:cxn modelId="{17DBADC5-9C86-4512-A8AF-9F39BEDBBFE1}" type="presOf" srcId="{FA5EF366-00BA-4604-8742-A8289F12252B}" destId="{30449AC9-E4F4-4724-8D23-0D4AC90F4438}" srcOrd="1" destOrd="0" presId="urn:microsoft.com/office/officeart/2005/8/layout/hierarchy3"/>
    <dgm:cxn modelId="{8CA1FDA1-34DF-41BD-BB24-939BBFD9DCBD}" type="presOf" srcId="{8DE5F1D3-8566-4E84-AFED-950BA0987FDC}" destId="{25B3CE88-9D09-4F9D-90A2-C30A94B41549}" srcOrd="0" destOrd="0" presId="urn:microsoft.com/office/officeart/2005/8/layout/hierarchy3"/>
    <dgm:cxn modelId="{220BFE7D-80B2-4968-A541-9970FCC29AEA}" type="presOf" srcId="{FA5EF366-00BA-4604-8742-A8289F12252B}" destId="{8951E5B7-1343-4B77-B9E7-79989B72F1FD}" srcOrd="0" destOrd="0" presId="urn:microsoft.com/office/officeart/2005/8/layout/hierarchy3"/>
    <dgm:cxn modelId="{16134B9D-EF62-45F8-A151-D3FF5FBB7B19}" srcId="{82C6D133-8EBF-4482-87D0-785EECA6C3A4}" destId="{2793AD9A-0D80-4593-9EFB-7479C42EF32B}" srcOrd="1" destOrd="0" parTransId="{8DE5F1D3-8566-4E84-AFED-950BA0987FDC}" sibTransId="{4584849D-9DBA-4534-91BA-8AB5ABD034C7}"/>
    <dgm:cxn modelId="{2C9D5707-8AD1-47E1-BA58-D4502DDCF4DF}" type="presParOf" srcId="{7A4532BB-2E24-42F9-AFDB-9791A05203E4}" destId="{76A811F9-DD3F-49B9-9DDF-9EC4F98A0348}" srcOrd="0" destOrd="0" presId="urn:microsoft.com/office/officeart/2005/8/layout/hierarchy3"/>
    <dgm:cxn modelId="{EA857E1F-BAB7-4779-A974-84A39B053026}" type="presParOf" srcId="{76A811F9-DD3F-49B9-9DDF-9EC4F98A0348}" destId="{1C3FDC68-C874-4F1A-A16D-D752E12332CF}" srcOrd="0" destOrd="0" presId="urn:microsoft.com/office/officeart/2005/8/layout/hierarchy3"/>
    <dgm:cxn modelId="{E0E827E6-85EF-4B42-B947-20659C0CDF3F}" type="presParOf" srcId="{1C3FDC68-C874-4F1A-A16D-D752E12332CF}" destId="{8951E5B7-1343-4B77-B9E7-79989B72F1FD}" srcOrd="0" destOrd="0" presId="urn:microsoft.com/office/officeart/2005/8/layout/hierarchy3"/>
    <dgm:cxn modelId="{4FDBC5DA-FCFB-4CB7-B353-32A69B25CED4}" type="presParOf" srcId="{1C3FDC68-C874-4F1A-A16D-D752E12332CF}" destId="{30449AC9-E4F4-4724-8D23-0D4AC90F4438}" srcOrd="1" destOrd="0" presId="urn:microsoft.com/office/officeart/2005/8/layout/hierarchy3"/>
    <dgm:cxn modelId="{8E651838-6AC5-41D5-A96E-87C95AD6A32C}" type="presParOf" srcId="{76A811F9-DD3F-49B9-9DDF-9EC4F98A0348}" destId="{8FBA1A40-3472-4E7E-B720-4C71DDEB4FC1}" srcOrd="1" destOrd="0" presId="urn:microsoft.com/office/officeart/2005/8/layout/hierarchy3"/>
    <dgm:cxn modelId="{ED1A788E-CA1D-45B5-8AC2-91FE85BDB343}" type="presParOf" srcId="{8FBA1A40-3472-4E7E-B720-4C71DDEB4FC1}" destId="{F5E9AFED-1E04-4D6A-B070-BC422ADC2568}" srcOrd="0" destOrd="0" presId="urn:microsoft.com/office/officeart/2005/8/layout/hierarchy3"/>
    <dgm:cxn modelId="{3A4F1CC9-A7BC-4A53-8740-721CD1121005}" type="presParOf" srcId="{8FBA1A40-3472-4E7E-B720-4C71DDEB4FC1}" destId="{48DBA575-9684-49DA-AB48-4DC0378BA9C7}" srcOrd="1" destOrd="0" presId="urn:microsoft.com/office/officeart/2005/8/layout/hierarchy3"/>
    <dgm:cxn modelId="{4C4D3F42-7AE7-406D-98C7-15518C72F9EE}" type="presParOf" srcId="{8FBA1A40-3472-4E7E-B720-4C71DDEB4FC1}" destId="{FB437486-1D3F-4726-AC2F-D8F034E25049}" srcOrd="2" destOrd="0" presId="urn:microsoft.com/office/officeart/2005/8/layout/hierarchy3"/>
    <dgm:cxn modelId="{7717F8C8-5290-409E-8AAD-8016CD0668A7}" type="presParOf" srcId="{8FBA1A40-3472-4E7E-B720-4C71DDEB4FC1}" destId="{AFD180C3-8C0F-47D4-B308-98ED0CEE2AC3}" srcOrd="3" destOrd="0" presId="urn:microsoft.com/office/officeart/2005/8/layout/hierarchy3"/>
    <dgm:cxn modelId="{F3EB49FB-C4B5-4B0E-99BA-4D95AEBA70CA}" type="presParOf" srcId="{7A4532BB-2E24-42F9-AFDB-9791A05203E4}" destId="{4CC1E795-CAE8-4DDA-AF82-CE15D90133BF}" srcOrd="1" destOrd="0" presId="urn:microsoft.com/office/officeart/2005/8/layout/hierarchy3"/>
    <dgm:cxn modelId="{03BAC63B-0D30-4E1F-8930-6C52ABA6FF0F}" type="presParOf" srcId="{4CC1E795-CAE8-4DDA-AF82-CE15D90133BF}" destId="{DA0C97B1-9060-463F-9B51-B2337F18C61A}" srcOrd="0" destOrd="0" presId="urn:microsoft.com/office/officeart/2005/8/layout/hierarchy3"/>
    <dgm:cxn modelId="{820631BE-749C-43E3-9E96-685EEC5041A7}" type="presParOf" srcId="{DA0C97B1-9060-463F-9B51-B2337F18C61A}" destId="{9A52B171-CB62-445D-8A20-B4FD90452337}" srcOrd="0" destOrd="0" presId="urn:microsoft.com/office/officeart/2005/8/layout/hierarchy3"/>
    <dgm:cxn modelId="{BEF6AF5A-256A-427E-A98B-38C6BB2FC9DA}" type="presParOf" srcId="{DA0C97B1-9060-463F-9B51-B2337F18C61A}" destId="{2D249A8D-9F1B-4382-8173-96D826F96BC1}" srcOrd="1" destOrd="0" presId="urn:microsoft.com/office/officeart/2005/8/layout/hierarchy3"/>
    <dgm:cxn modelId="{517CD1EC-910E-4D1D-A5AB-B3204FE8D194}" type="presParOf" srcId="{4CC1E795-CAE8-4DDA-AF82-CE15D90133BF}" destId="{D6C01860-D4A4-4973-B215-D7A71258EE71}" srcOrd="1" destOrd="0" presId="urn:microsoft.com/office/officeart/2005/8/layout/hierarchy3"/>
    <dgm:cxn modelId="{44DA97EC-6108-47F6-84F2-2774F85CE951}" type="presParOf" srcId="{D6C01860-D4A4-4973-B215-D7A71258EE71}" destId="{AC496B01-3884-43E2-B45E-7F3308AA13E4}" srcOrd="0" destOrd="0" presId="urn:microsoft.com/office/officeart/2005/8/layout/hierarchy3"/>
    <dgm:cxn modelId="{ED300DFB-EEC7-47FA-AEEC-2967AF4C6E33}" type="presParOf" srcId="{D6C01860-D4A4-4973-B215-D7A71258EE71}" destId="{C7F49EF3-49A3-4FFA-AD14-A6C6F626CEAB}" srcOrd="1" destOrd="0" presId="urn:microsoft.com/office/officeart/2005/8/layout/hierarchy3"/>
    <dgm:cxn modelId="{488055FE-24B1-48DF-A94E-3A1E10EC3724}" type="presParOf" srcId="{D6C01860-D4A4-4973-B215-D7A71258EE71}" destId="{25B3CE88-9D09-4F9D-90A2-C30A94B41549}" srcOrd="2" destOrd="0" presId="urn:microsoft.com/office/officeart/2005/8/layout/hierarchy3"/>
    <dgm:cxn modelId="{9F901443-B5AE-4438-9FBD-26EF22C74EFC}" type="presParOf" srcId="{D6C01860-D4A4-4973-B215-D7A71258EE71}" destId="{CA267A62-BE00-413E-A97E-9A5755549F4E}" srcOrd="3" destOrd="0" presId="urn:microsoft.com/office/officeart/2005/8/layout/hierarchy3"/>
    <dgm:cxn modelId="{136ABC76-7CDA-4678-B2CC-1E19BA1826C5}" type="presParOf" srcId="{D6C01860-D4A4-4973-B215-D7A71258EE71}" destId="{EF277FB3-C6D6-4AC1-908A-A320186799A5}" srcOrd="4" destOrd="0" presId="urn:microsoft.com/office/officeart/2005/8/layout/hierarchy3"/>
    <dgm:cxn modelId="{6F0B87B4-E942-4B65-BC65-7036FEA2CF32}" type="presParOf" srcId="{D6C01860-D4A4-4973-B215-D7A71258EE71}" destId="{93E956E3-DBB9-4E3F-B9A8-9E3EFF4F3931}" srcOrd="5" destOrd="0" presId="urn:microsoft.com/office/officeart/2005/8/layout/hierarchy3"/>
  </dgm:cxnLst>
  <dgm:bg/>
  <dgm:whole>
    <a:ln>
      <a:solidFill>
        <a:schemeClr val="accent6">
          <a:lumMod val="75000"/>
        </a:schemeClr>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F2B365A-209B-4DCB-B6DE-12C422C344D7}" type="doc">
      <dgm:prSet loTypeId="urn:microsoft.com/office/officeart/2005/8/layout/radial3" loCatId="cycle" qsTypeId="urn:microsoft.com/office/officeart/2005/8/quickstyle/simple1" qsCatId="simple" csTypeId="urn:microsoft.com/office/officeart/2005/8/colors/colorful3" csCatId="colorful" phldr="1"/>
      <dgm:spPr/>
      <dgm:t>
        <a:bodyPr/>
        <a:lstStyle/>
        <a:p>
          <a:endParaRPr lang="ru-RU"/>
        </a:p>
      </dgm:t>
    </dgm:pt>
    <dgm:pt modelId="{E491E566-40D4-4DF2-9CC3-789D71B3C7E4}">
      <dgm:prSet custT="1">
        <dgm:style>
          <a:lnRef idx="2">
            <a:schemeClr val="accent4"/>
          </a:lnRef>
          <a:fillRef idx="1">
            <a:schemeClr val="lt1"/>
          </a:fillRef>
          <a:effectRef idx="0">
            <a:schemeClr val="accent4"/>
          </a:effectRef>
          <a:fontRef idx="minor">
            <a:schemeClr val="dk1"/>
          </a:fontRef>
        </dgm:style>
      </dgm:prSet>
      <dgm:spPr>
        <a:solidFill>
          <a:schemeClr val="accent4">
            <a:lumMod val="40000"/>
            <a:lumOff val="60000"/>
          </a:schemeClr>
        </a:solidFill>
        <a:ln w="38100"/>
      </dgm:spPr>
      <dgm:t>
        <a:bodyPr/>
        <a:lstStyle/>
        <a:p>
          <a:r>
            <a:rPr lang="ru-RU" sz="2400" b="0" dirty="0" smtClean="0">
              <a:solidFill>
                <a:prstClr val="black"/>
              </a:solidFill>
              <a:latin typeface="Times New Roman" panose="02020603050405020304" pitchFamily="18" charset="0"/>
              <a:ea typeface="Calibri" panose="020F0502020204030204" pitchFamily="34" charset="0"/>
              <a:cs typeface="Calibri" panose="020F0502020204030204" pitchFamily="34" charset="0"/>
            </a:rPr>
            <a:t>завершение после отчетной даты </a:t>
          </a:r>
          <a:r>
            <a:rPr lang="ru-RU" sz="2400" b="1" dirty="0" smtClean="0">
              <a:solidFill>
                <a:prstClr val="black"/>
              </a:solidFill>
              <a:latin typeface="Times New Roman" panose="02020603050405020304" pitchFamily="18" charset="0"/>
              <a:ea typeface="Calibri" panose="020F0502020204030204" pitchFamily="34" charset="0"/>
              <a:cs typeface="Calibri" panose="020F0502020204030204" pitchFamily="34" charset="0"/>
            </a:rPr>
            <a:t>процесса оформления изменений существенных условий сделки</a:t>
          </a:r>
          <a:r>
            <a:rPr lang="ru-RU" sz="2400" b="0" dirty="0" smtClean="0">
              <a:solidFill>
                <a:prstClr val="black"/>
              </a:solidFill>
              <a:latin typeface="Times New Roman" panose="02020603050405020304" pitchFamily="18" charset="0"/>
              <a:ea typeface="Calibri" panose="020F0502020204030204" pitchFamily="34" charset="0"/>
              <a:cs typeface="Calibri" panose="020F0502020204030204" pitchFamily="34" charset="0"/>
            </a:rPr>
            <a:t>, который был инициирован в отчетном периоде</a:t>
          </a:r>
          <a:endParaRPr lang="ru-RU" sz="2400" b="0" dirty="0"/>
        </a:p>
      </dgm:t>
    </dgm:pt>
    <dgm:pt modelId="{A141CEE3-60FD-40CB-9975-24849C6E1FEA}" type="parTrans" cxnId="{0CD688AB-3E79-41B9-8A6B-6E0F1C0E5237}">
      <dgm:prSet/>
      <dgm:spPr/>
      <dgm:t>
        <a:bodyPr/>
        <a:lstStyle/>
        <a:p>
          <a:endParaRPr lang="ru-RU"/>
        </a:p>
      </dgm:t>
    </dgm:pt>
    <dgm:pt modelId="{72DB9EA5-C4A0-437C-9ED1-E258E35FCAD4}" type="sibTrans" cxnId="{0CD688AB-3E79-41B9-8A6B-6E0F1C0E5237}">
      <dgm:prSet/>
      <dgm:spPr/>
      <dgm:t>
        <a:bodyPr/>
        <a:lstStyle/>
        <a:p>
          <a:endParaRPr lang="ru-RU"/>
        </a:p>
      </dgm:t>
    </dgm:pt>
    <dgm:pt modelId="{39556082-D650-42CE-860E-BBF8BDBA892B}">
      <dgm:prSet custT="1">
        <dgm:style>
          <a:lnRef idx="2">
            <a:schemeClr val="accent3"/>
          </a:lnRef>
          <a:fillRef idx="1">
            <a:schemeClr val="lt1"/>
          </a:fillRef>
          <a:effectRef idx="0">
            <a:schemeClr val="accent3"/>
          </a:effectRef>
          <a:fontRef idx="minor">
            <a:schemeClr val="dk1"/>
          </a:fontRef>
        </dgm:style>
      </dgm:prSet>
      <dgm:spPr>
        <a:solidFill>
          <a:schemeClr val="accent3">
            <a:lumMod val="40000"/>
            <a:lumOff val="60000"/>
          </a:schemeClr>
        </a:solidFill>
        <a:ln w="38100"/>
      </dgm:spPr>
      <dgm:t>
        <a:bodyPr/>
        <a:lstStyle/>
        <a:p>
          <a:r>
            <a:rPr lang="ru-RU" sz="2400" b="0" dirty="0" smtClean="0">
              <a:solidFill>
                <a:prstClr val="black"/>
              </a:solidFill>
              <a:latin typeface="Times New Roman" panose="02020603050405020304" pitchFamily="18" charset="0"/>
              <a:ea typeface="Calibri" panose="020F0502020204030204" pitchFamily="34" charset="0"/>
              <a:cs typeface="Calibri" panose="020F0502020204030204" pitchFamily="34" charset="0"/>
            </a:rPr>
            <a:t>завершение после отчетной даты процесса оформления </a:t>
          </a:r>
          <a:r>
            <a:rPr lang="ru-RU" sz="2400" b="1" dirty="0" smtClean="0">
              <a:solidFill>
                <a:prstClr val="black"/>
              </a:solidFill>
              <a:latin typeface="Times New Roman" panose="02020603050405020304" pitchFamily="18" charset="0"/>
              <a:ea typeface="Calibri" panose="020F0502020204030204" pitchFamily="34" charset="0"/>
              <a:cs typeface="Calibri" panose="020F0502020204030204" pitchFamily="34" charset="0"/>
            </a:rPr>
            <a:t>государственной регистрации права собственности </a:t>
          </a:r>
          <a:r>
            <a:rPr lang="ru-RU" sz="2400" b="0" dirty="0" smtClean="0">
              <a:solidFill>
                <a:prstClr val="black"/>
              </a:solidFill>
              <a:latin typeface="Times New Roman" panose="02020603050405020304" pitchFamily="18" charset="0"/>
              <a:ea typeface="Calibri" panose="020F0502020204030204" pitchFamily="34" charset="0"/>
              <a:cs typeface="Calibri" panose="020F0502020204030204" pitchFamily="34" charset="0"/>
            </a:rPr>
            <a:t>(ПОУ), который был инициирован в отчетном периоде</a:t>
          </a:r>
          <a:endParaRPr lang="ru-RU" sz="2400" b="0" dirty="0"/>
        </a:p>
      </dgm:t>
    </dgm:pt>
    <dgm:pt modelId="{799F282B-6D5B-4B72-BB03-65E6FC1D9794}" type="parTrans" cxnId="{4245AEE3-7138-4915-B6C6-39F33049526F}">
      <dgm:prSet/>
      <dgm:spPr/>
      <dgm:t>
        <a:bodyPr/>
        <a:lstStyle/>
        <a:p>
          <a:endParaRPr lang="ru-RU"/>
        </a:p>
      </dgm:t>
    </dgm:pt>
    <dgm:pt modelId="{5B7B0688-EF2A-421A-AEAB-373A396C9919}" type="sibTrans" cxnId="{4245AEE3-7138-4915-B6C6-39F33049526F}">
      <dgm:prSet/>
      <dgm:spPr/>
      <dgm:t>
        <a:bodyPr/>
        <a:lstStyle/>
        <a:p>
          <a:endParaRPr lang="ru-RU"/>
        </a:p>
      </dgm:t>
    </dgm:pt>
    <dgm:pt modelId="{2B518814-006A-4A95-A806-1582406D4667}">
      <dgm:prSet custT="1">
        <dgm:style>
          <a:lnRef idx="2">
            <a:schemeClr val="accent5"/>
          </a:lnRef>
          <a:fillRef idx="1">
            <a:schemeClr val="lt1"/>
          </a:fillRef>
          <a:effectRef idx="0">
            <a:schemeClr val="accent5"/>
          </a:effectRef>
          <a:fontRef idx="minor">
            <a:schemeClr val="dk1"/>
          </a:fontRef>
        </dgm:style>
      </dgm:prSet>
      <dgm:spPr>
        <a:solidFill>
          <a:schemeClr val="accent1">
            <a:lumMod val="20000"/>
            <a:lumOff val="80000"/>
          </a:schemeClr>
        </a:solidFill>
        <a:ln w="38100"/>
      </dgm:spPr>
      <dgm:t>
        <a:bodyPr/>
        <a:lstStyle/>
        <a:p>
          <a:r>
            <a:rPr lang="ru-RU" sz="2400" b="0" dirty="0" smtClean="0">
              <a:solidFill>
                <a:prstClr val="black"/>
              </a:solidFill>
              <a:latin typeface="Times New Roman" panose="02020603050405020304" pitchFamily="18" charset="0"/>
              <a:ea typeface="Calibri" panose="020F0502020204030204" pitchFamily="34" charset="0"/>
              <a:cs typeface="Calibri" panose="020F0502020204030204" pitchFamily="34" charset="0"/>
            </a:rPr>
            <a:t>получение</a:t>
          </a:r>
          <a:r>
            <a:rPr lang="ru-RU" sz="2400" dirty="0" smtClean="0">
              <a:solidFill>
                <a:prstClr val="black"/>
              </a:solidFill>
              <a:latin typeface="Times New Roman" panose="02020603050405020304" pitchFamily="18" charset="0"/>
              <a:ea typeface="Calibri" panose="020F0502020204030204" pitchFamily="34" charset="0"/>
              <a:cs typeface="Calibri" panose="020F0502020204030204" pitchFamily="34" charset="0"/>
            </a:rPr>
            <a:t> от страховой организации документа, устанавливающего (уточняющего) </a:t>
          </a:r>
          <a:r>
            <a:rPr lang="ru-RU" sz="2400" b="1" dirty="0" smtClean="0">
              <a:solidFill>
                <a:prstClr val="black"/>
              </a:solidFill>
              <a:latin typeface="Times New Roman" panose="02020603050405020304" pitchFamily="18" charset="0"/>
              <a:ea typeface="Calibri" panose="020F0502020204030204" pitchFamily="34" charset="0"/>
              <a:cs typeface="Calibri" panose="020F0502020204030204" pitchFamily="34" charset="0"/>
            </a:rPr>
            <a:t>размер страхового возмещения по страховому случаю</a:t>
          </a:r>
          <a:r>
            <a:rPr lang="ru-RU" sz="2400" dirty="0" smtClean="0">
              <a:solidFill>
                <a:prstClr val="black"/>
              </a:solidFill>
              <a:latin typeface="Times New Roman" panose="02020603050405020304" pitchFamily="18" charset="0"/>
              <a:ea typeface="Calibri" panose="020F0502020204030204" pitchFamily="34" charset="0"/>
              <a:cs typeface="Calibri" panose="020F0502020204030204" pitchFamily="34" charset="0"/>
            </a:rPr>
            <a:t>, произошедшему в отчетном периоде</a:t>
          </a:r>
          <a:endParaRPr lang="ru-RU" sz="2400" dirty="0"/>
        </a:p>
      </dgm:t>
    </dgm:pt>
    <dgm:pt modelId="{1E26EFB4-FBF7-4C18-ACD1-C793816FE287}" type="parTrans" cxnId="{E5320184-2933-4812-9E7A-F0B333DAAF6C}">
      <dgm:prSet/>
      <dgm:spPr/>
      <dgm:t>
        <a:bodyPr/>
        <a:lstStyle/>
        <a:p>
          <a:endParaRPr lang="ru-RU"/>
        </a:p>
      </dgm:t>
    </dgm:pt>
    <dgm:pt modelId="{F4AE392A-0CB0-4E0F-9050-BD3FE0A6ACEB}" type="sibTrans" cxnId="{E5320184-2933-4812-9E7A-F0B333DAAF6C}">
      <dgm:prSet/>
      <dgm:spPr/>
      <dgm:t>
        <a:bodyPr/>
        <a:lstStyle/>
        <a:p>
          <a:endParaRPr lang="ru-RU"/>
        </a:p>
      </dgm:t>
    </dgm:pt>
    <dgm:pt modelId="{1399D2B2-896E-4FA6-AF2E-AB8933D58717}" type="pres">
      <dgm:prSet presAssocID="{EF2B365A-209B-4DCB-B6DE-12C422C344D7}" presName="composite" presStyleCnt="0">
        <dgm:presLayoutVars>
          <dgm:chMax val="1"/>
          <dgm:dir/>
          <dgm:resizeHandles val="exact"/>
        </dgm:presLayoutVars>
      </dgm:prSet>
      <dgm:spPr/>
      <dgm:t>
        <a:bodyPr/>
        <a:lstStyle/>
        <a:p>
          <a:endParaRPr lang="ru-RU"/>
        </a:p>
      </dgm:t>
    </dgm:pt>
    <dgm:pt modelId="{0B7BE791-1875-4CE6-9AEF-C9302F925D67}" type="pres">
      <dgm:prSet presAssocID="{EF2B365A-209B-4DCB-B6DE-12C422C344D7}" presName="radial" presStyleCnt="0">
        <dgm:presLayoutVars>
          <dgm:animLvl val="ctr"/>
        </dgm:presLayoutVars>
      </dgm:prSet>
      <dgm:spPr/>
    </dgm:pt>
    <dgm:pt modelId="{239FB3AB-33F6-4A45-9F68-5F6200011DC8}" type="pres">
      <dgm:prSet presAssocID="{39556082-D650-42CE-860E-BBF8BDBA892B}" presName="centerShape" presStyleLbl="vennNode1" presStyleIdx="0" presStyleCnt="3" custScaleY="189930" custLinFactNeighborX="-1256" custLinFactNeighborY="1287"/>
      <dgm:spPr/>
      <dgm:t>
        <a:bodyPr/>
        <a:lstStyle/>
        <a:p>
          <a:endParaRPr lang="ru-RU"/>
        </a:p>
      </dgm:t>
    </dgm:pt>
    <dgm:pt modelId="{24BED126-29B2-418A-A169-5FF6D3BF712B}" type="pres">
      <dgm:prSet presAssocID="{2B518814-006A-4A95-A806-1582406D4667}" presName="node" presStyleLbl="vennNode1" presStyleIdx="1" presStyleCnt="3" custScaleX="195754" custScaleY="389953" custRadScaleRad="132271" custRadScaleInc="50872">
        <dgm:presLayoutVars>
          <dgm:bulletEnabled val="1"/>
        </dgm:presLayoutVars>
      </dgm:prSet>
      <dgm:spPr/>
      <dgm:t>
        <a:bodyPr/>
        <a:lstStyle/>
        <a:p>
          <a:endParaRPr lang="ru-RU"/>
        </a:p>
      </dgm:t>
    </dgm:pt>
    <dgm:pt modelId="{5A4F2F2D-484F-43CE-9F4E-64E4B859BF25}" type="pres">
      <dgm:prSet presAssocID="{E491E566-40D4-4DF2-9CC3-789D71B3C7E4}" presName="node" presStyleLbl="vennNode1" presStyleIdx="2" presStyleCnt="3" custScaleX="175104" custScaleY="376244" custRadScaleRad="129650" custRadScaleInc="49374">
        <dgm:presLayoutVars>
          <dgm:bulletEnabled val="1"/>
        </dgm:presLayoutVars>
      </dgm:prSet>
      <dgm:spPr/>
      <dgm:t>
        <a:bodyPr/>
        <a:lstStyle/>
        <a:p>
          <a:endParaRPr lang="ru-RU"/>
        </a:p>
      </dgm:t>
    </dgm:pt>
  </dgm:ptLst>
  <dgm:cxnLst>
    <dgm:cxn modelId="{0CD688AB-3E79-41B9-8A6B-6E0F1C0E5237}" srcId="{39556082-D650-42CE-860E-BBF8BDBA892B}" destId="{E491E566-40D4-4DF2-9CC3-789D71B3C7E4}" srcOrd="1" destOrd="0" parTransId="{A141CEE3-60FD-40CB-9975-24849C6E1FEA}" sibTransId="{72DB9EA5-C4A0-437C-9ED1-E258E35FCAD4}"/>
    <dgm:cxn modelId="{4245AEE3-7138-4915-B6C6-39F33049526F}" srcId="{EF2B365A-209B-4DCB-B6DE-12C422C344D7}" destId="{39556082-D650-42CE-860E-BBF8BDBA892B}" srcOrd="0" destOrd="0" parTransId="{799F282B-6D5B-4B72-BB03-65E6FC1D9794}" sibTransId="{5B7B0688-EF2A-421A-AEAB-373A396C9919}"/>
    <dgm:cxn modelId="{7C780118-6975-4B96-AC0F-82F40D4C4F60}" type="presOf" srcId="{EF2B365A-209B-4DCB-B6DE-12C422C344D7}" destId="{1399D2B2-896E-4FA6-AF2E-AB8933D58717}" srcOrd="0" destOrd="0" presId="urn:microsoft.com/office/officeart/2005/8/layout/radial3"/>
    <dgm:cxn modelId="{A6BFE111-E4F7-4BA7-96FD-4C957B30643E}" type="presOf" srcId="{39556082-D650-42CE-860E-BBF8BDBA892B}" destId="{239FB3AB-33F6-4A45-9F68-5F6200011DC8}" srcOrd="0" destOrd="0" presId="urn:microsoft.com/office/officeart/2005/8/layout/radial3"/>
    <dgm:cxn modelId="{E5320184-2933-4812-9E7A-F0B333DAAF6C}" srcId="{39556082-D650-42CE-860E-BBF8BDBA892B}" destId="{2B518814-006A-4A95-A806-1582406D4667}" srcOrd="0" destOrd="0" parTransId="{1E26EFB4-FBF7-4C18-ACD1-C793816FE287}" sibTransId="{F4AE392A-0CB0-4E0F-9050-BD3FE0A6ACEB}"/>
    <dgm:cxn modelId="{D62701F1-C371-445C-B8FB-5922BF93D89E}" type="presOf" srcId="{E491E566-40D4-4DF2-9CC3-789D71B3C7E4}" destId="{5A4F2F2D-484F-43CE-9F4E-64E4B859BF25}" srcOrd="0" destOrd="0" presId="urn:microsoft.com/office/officeart/2005/8/layout/radial3"/>
    <dgm:cxn modelId="{83B4270A-B91B-4FBA-87F2-B99761E39D1C}" type="presOf" srcId="{2B518814-006A-4A95-A806-1582406D4667}" destId="{24BED126-29B2-418A-A169-5FF6D3BF712B}" srcOrd="0" destOrd="0" presId="urn:microsoft.com/office/officeart/2005/8/layout/radial3"/>
    <dgm:cxn modelId="{C02C7C1E-D723-4E3E-A596-4476E9542F0C}" type="presParOf" srcId="{1399D2B2-896E-4FA6-AF2E-AB8933D58717}" destId="{0B7BE791-1875-4CE6-9AEF-C9302F925D67}" srcOrd="0" destOrd="0" presId="urn:microsoft.com/office/officeart/2005/8/layout/radial3"/>
    <dgm:cxn modelId="{4C15A213-1D99-4813-BEF3-5B2B29853AAF}" type="presParOf" srcId="{0B7BE791-1875-4CE6-9AEF-C9302F925D67}" destId="{239FB3AB-33F6-4A45-9F68-5F6200011DC8}" srcOrd="0" destOrd="0" presId="urn:microsoft.com/office/officeart/2005/8/layout/radial3"/>
    <dgm:cxn modelId="{C1F17754-B10C-400C-B303-9A188A6CA031}" type="presParOf" srcId="{0B7BE791-1875-4CE6-9AEF-C9302F925D67}" destId="{24BED126-29B2-418A-A169-5FF6D3BF712B}" srcOrd="1" destOrd="0" presId="urn:microsoft.com/office/officeart/2005/8/layout/radial3"/>
    <dgm:cxn modelId="{7796BA11-B5F2-4951-BA29-FC17B5ACF733}" type="presParOf" srcId="{0B7BE791-1875-4CE6-9AEF-C9302F925D67}" destId="{5A4F2F2D-484F-43CE-9F4E-64E4B859BF25}" srcOrd="2"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3C8939B-63E1-4E6C-9284-F815056B5495}" type="doc">
      <dgm:prSet loTypeId="urn:microsoft.com/office/officeart/2008/layout/NameandTitleOrganizationalChart" loCatId="hierarchy" qsTypeId="urn:microsoft.com/office/officeart/2005/8/quickstyle/simple3" qsCatId="simple" csTypeId="urn:microsoft.com/office/officeart/2005/8/colors/colorful2" csCatId="colorful" phldr="1"/>
      <dgm:spPr/>
      <dgm:t>
        <a:bodyPr/>
        <a:lstStyle/>
        <a:p>
          <a:endParaRPr lang="ru-RU"/>
        </a:p>
      </dgm:t>
    </dgm:pt>
    <dgm:pt modelId="{7F894013-1C8D-448C-82F0-8DD87A5D1F4C}">
      <dgm:prSet phldrT="[Текст]"/>
      <dgm:spPr>
        <a:ln w="38100">
          <a:solidFill>
            <a:srgbClr val="0070C0"/>
          </a:solidFill>
        </a:ln>
        <a:effectLst>
          <a:outerShdw blurRad="50800" dist="38100" dir="2700000" algn="tl" rotWithShape="0">
            <a:prstClr val="black">
              <a:alpha val="40000"/>
            </a:prstClr>
          </a:outerShdw>
        </a:effectLst>
      </dgm:spPr>
      <dgm:t>
        <a:bodyPr/>
        <a:lstStyle/>
        <a:p>
          <a:r>
            <a:rPr lang="ru-RU" dirty="0" smtClean="0"/>
            <a:t>Учетная политика</a:t>
          </a:r>
          <a:endParaRPr lang="ru-RU" dirty="0"/>
        </a:p>
      </dgm:t>
    </dgm:pt>
    <dgm:pt modelId="{B5636A8D-F958-46CA-B619-281D35BDA1DE}" type="parTrans" cxnId="{5657C4C3-1154-4A71-921E-D622DFF50D0A}">
      <dgm:prSet/>
      <dgm:spPr/>
      <dgm:t>
        <a:bodyPr/>
        <a:lstStyle/>
        <a:p>
          <a:endParaRPr lang="ru-RU"/>
        </a:p>
      </dgm:t>
    </dgm:pt>
    <dgm:pt modelId="{7DB5D2B1-33A6-4567-8161-CFEB81F6A986}" type="sibTrans" cxnId="{5657C4C3-1154-4A71-921E-D622DFF50D0A}">
      <dgm:prSet/>
      <dgm:spPr/>
      <dgm:t>
        <a:bodyPr/>
        <a:lstStyle/>
        <a:p>
          <a:endParaRPr lang="ru-RU"/>
        </a:p>
      </dgm:t>
    </dgm:pt>
    <dgm:pt modelId="{B16BAEE7-68C3-42A0-A058-1C6A0CFE025B}" type="asst">
      <dgm:prSet phldrT="[Текст]"/>
      <dgm:spPr>
        <a:ln w="38100"/>
      </dgm:spPr>
      <dgm:t>
        <a:bodyPr/>
        <a:lstStyle/>
        <a:p>
          <a:r>
            <a:rPr lang="ru-RU" dirty="0" smtClean="0"/>
            <a:t>Совокупность принятых актами субъекта учета способов</a:t>
          </a:r>
          <a:endParaRPr lang="ru-RU" dirty="0"/>
        </a:p>
      </dgm:t>
    </dgm:pt>
    <dgm:pt modelId="{FE8E73DF-00BA-4E43-BDA7-F9C74C4A540D}" type="parTrans" cxnId="{91C383F2-F50C-4554-A72D-E14173616647}">
      <dgm:prSet/>
      <dgm:spPr/>
      <dgm:t>
        <a:bodyPr/>
        <a:lstStyle/>
        <a:p>
          <a:endParaRPr lang="ru-RU"/>
        </a:p>
      </dgm:t>
    </dgm:pt>
    <dgm:pt modelId="{38787A30-801B-490B-9751-478C9C332699}" type="sibTrans" cxnId="{91C383F2-F50C-4554-A72D-E14173616647}">
      <dgm:prSet/>
      <dgm:spPr>
        <a:ln>
          <a:solidFill>
            <a:schemeClr val="accent2">
              <a:lumMod val="60000"/>
              <a:lumOff val="40000"/>
            </a:schemeClr>
          </a:solidFill>
        </a:ln>
      </dgm:spPr>
      <dgm:t>
        <a:bodyPr/>
        <a:lstStyle/>
        <a:p>
          <a:endParaRPr lang="ru-RU"/>
        </a:p>
      </dgm:t>
    </dgm:pt>
    <dgm:pt modelId="{3FC8263D-5E86-42F3-856B-696A576CB8E0}">
      <dgm:prSet phldrT="[Текст]"/>
      <dgm:spPr>
        <a:ln>
          <a:solidFill>
            <a:schemeClr val="accent2">
              <a:lumMod val="60000"/>
              <a:lumOff val="40000"/>
            </a:schemeClr>
          </a:solidFill>
        </a:ln>
      </dgm:spPr>
      <dgm:t>
        <a:bodyPr/>
        <a:lstStyle/>
        <a:p>
          <a:r>
            <a:rPr lang="ru-RU" dirty="0" smtClean="0"/>
            <a:t>Принципов</a:t>
          </a:r>
          <a:endParaRPr lang="ru-RU" dirty="0"/>
        </a:p>
      </dgm:t>
    </dgm:pt>
    <dgm:pt modelId="{C428F850-686E-416C-990F-31B1822F8BC3}" type="parTrans" cxnId="{9F04E74E-5C4D-48BB-A38F-3B9897C12153}">
      <dgm:prSet/>
      <dgm:spPr/>
      <dgm:t>
        <a:bodyPr/>
        <a:lstStyle/>
        <a:p>
          <a:endParaRPr lang="ru-RU"/>
        </a:p>
      </dgm:t>
    </dgm:pt>
    <dgm:pt modelId="{5E9CA718-4154-49D3-A0B3-13C3116383A5}" type="sibTrans" cxnId="{9F04E74E-5C4D-48BB-A38F-3B9897C12153}">
      <dgm:prSet/>
      <dgm:spPr/>
      <dgm:t>
        <a:bodyPr/>
        <a:lstStyle/>
        <a:p>
          <a:endParaRPr lang="ru-RU"/>
        </a:p>
      </dgm:t>
    </dgm:pt>
    <dgm:pt modelId="{023AFE66-DA3F-4D7A-A3D8-16F3F64D2BC8}">
      <dgm:prSet phldrT="[Текст]"/>
      <dgm:spPr>
        <a:ln>
          <a:solidFill>
            <a:schemeClr val="accent6">
              <a:lumMod val="75000"/>
            </a:schemeClr>
          </a:solidFill>
        </a:ln>
      </dgm:spPr>
      <dgm:t>
        <a:bodyPr/>
        <a:lstStyle/>
        <a:p>
          <a:r>
            <a:rPr lang="ru-RU" dirty="0" smtClean="0"/>
            <a:t>Методов</a:t>
          </a:r>
          <a:endParaRPr lang="ru-RU" dirty="0"/>
        </a:p>
      </dgm:t>
    </dgm:pt>
    <dgm:pt modelId="{05D8DB73-796E-4BA4-9031-3123B6550623}" type="parTrans" cxnId="{D4D2B946-9162-40B0-9FDB-2F573B11FB07}">
      <dgm:prSet/>
      <dgm:spPr/>
      <dgm:t>
        <a:bodyPr/>
        <a:lstStyle/>
        <a:p>
          <a:endParaRPr lang="ru-RU"/>
        </a:p>
      </dgm:t>
    </dgm:pt>
    <dgm:pt modelId="{233C0A64-D073-4397-A9B2-6D7755D42774}" type="sibTrans" cxnId="{D4D2B946-9162-40B0-9FDB-2F573B11FB07}">
      <dgm:prSet/>
      <dgm:spPr/>
      <dgm:t>
        <a:bodyPr/>
        <a:lstStyle/>
        <a:p>
          <a:endParaRPr lang="ru-RU"/>
        </a:p>
      </dgm:t>
    </dgm:pt>
    <dgm:pt modelId="{9E0D4253-70F5-473D-AB40-733532352C99}">
      <dgm:prSet phldrT="[Текст]"/>
      <dgm:spPr>
        <a:ln>
          <a:solidFill>
            <a:schemeClr val="accent3">
              <a:lumMod val="60000"/>
              <a:lumOff val="40000"/>
            </a:schemeClr>
          </a:solidFill>
        </a:ln>
      </dgm:spPr>
      <dgm:t>
        <a:bodyPr/>
        <a:lstStyle/>
        <a:p>
          <a:r>
            <a:rPr lang="ru-RU" dirty="0" smtClean="0"/>
            <a:t>Правил</a:t>
          </a:r>
          <a:endParaRPr lang="ru-RU" dirty="0"/>
        </a:p>
      </dgm:t>
    </dgm:pt>
    <dgm:pt modelId="{7BA7F077-1753-47DA-B353-30E2F84E3B75}" type="parTrans" cxnId="{910F1E1F-F15E-431A-BF3E-27DCD7129533}">
      <dgm:prSet/>
      <dgm:spPr/>
      <dgm:t>
        <a:bodyPr/>
        <a:lstStyle/>
        <a:p>
          <a:endParaRPr lang="ru-RU"/>
        </a:p>
      </dgm:t>
    </dgm:pt>
    <dgm:pt modelId="{62A70AA5-C288-4A33-BB49-DE6C3AB6BE6F}" type="sibTrans" cxnId="{910F1E1F-F15E-431A-BF3E-27DCD7129533}">
      <dgm:prSet/>
      <dgm:spPr>
        <a:ln>
          <a:solidFill>
            <a:srgbClr val="92D050"/>
          </a:solidFill>
        </a:ln>
      </dgm:spPr>
      <dgm:t>
        <a:bodyPr/>
        <a:lstStyle/>
        <a:p>
          <a:endParaRPr lang="ru-RU"/>
        </a:p>
      </dgm:t>
    </dgm:pt>
    <dgm:pt modelId="{A66AA790-12B2-48F4-B4C6-C1BB4B7C7885}" type="pres">
      <dgm:prSet presAssocID="{F3C8939B-63E1-4E6C-9284-F815056B5495}" presName="hierChild1" presStyleCnt="0">
        <dgm:presLayoutVars>
          <dgm:orgChart val="1"/>
          <dgm:chPref val="1"/>
          <dgm:dir/>
          <dgm:animOne val="branch"/>
          <dgm:animLvl val="lvl"/>
          <dgm:resizeHandles/>
        </dgm:presLayoutVars>
      </dgm:prSet>
      <dgm:spPr/>
      <dgm:t>
        <a:bodyPr/>
        <a:lstStyle/>
        <a:p>
          <a:endParaRPr lang="ru-RU"/>
        </a:p>
      </dgm:t>
    </dgm:pt>
    <dgm:pt modelId="{DDECC6DE-1D37-4DA0-A097-55D773FACEEB}" type="pres">
      <dgm:prSet presAssocID="{7F894013-1C8D-448C-82F0-8DD87A5D1F4C}" presName="hierRoot1" presStyleCnt="0">
        <dgm:presLayoutVars>
          <dgm:hierBranch val="init"/>
        </dgm:presLayoutVars>
      </dgm:prSet>
      <dgm:spPr/>
    </dgm:pt>
    <dgm:pt modelId="{8B8C0679-E4FF-448D-9420-6328F32A4EC4}" type="pres">
      <dgm:prSet presAssocID="{7F894013-1C8D-448C-82F0-8DD87A5D1F4C}" presName="rootComposite1" presStyleCnt="0"/>
      <dgm:spPr/>
    </dgm:pt>
    <dgm:pt modelId="{B7D4C9C8-54E0-4D7C-8EDF-260D47A685C6}" type="pres">
      <dgm:prSet presAssocID="{7F894013-1C8D-448C-82F0-8DD87A5D1F4C}" presName="rootText1" presStyleLbl="node0" presStyleIdx="0" presStyleCnt="1" custScaleX="172282">
        <dgm:presLayoutVars>
          <dgm:chMax/>
          <dgm:chPref val="3"/>
        </dgm:presLayoutVars>
      </dgm:prSet>
      <dgm:spPr/>
      <dgm:t>
        <a:bodyPr/>
        <a:lstStyle/>
        <a:p>
          <a:endParaRPr lang="ru-RU"/>
        </a:p>
      </dgm:t>
    </dgm:pt>
    <dgm:pt modelId="{DD8BA774-9826-4545-9B46-CFEA6F11D51C}" type="pres">
      <dgm:prSet presAssocID="{7F894013-1C8D-448C-82F0-8DD87A5D1F4C}" presName="titleText1" presStyleLbl="fgAcc0" presStyleIdx="0" presStyleCnt="1">
        <dgm:presLayoutVars>
          <dgm:chMax val="0"/>
          <dgm:chPref val="0"/>
        </dgm:presLayoutVars>
      </dgm:prSet>
      <dgm:spPr/>
      <dgm:t>
        <a:bodyPr/>
        <a:lstStyle/>
        <a:p>
          <a:endParaRPr lang="ru-RU"/>
        </a:p>
      </dgm:t>
    </dgm:pt>
    <dgm:pt modelId="{3BD826FC-0BE5-4B01-AAB5-55A37CBA142F}" type="pres">
      <dgm:prSet presAssocID="{7F894013-1C8D-448C-82F0-8DD87A5D1F4C}" presName="rootConnector1" presStyleLbl="node1" presStyleIdx="0" presStyleCnt="3"/>
      <dgm:spPr/>
      <dgm:t>
        <a:bodyPr/>
        <a:lstStyle/>
        <a:p>
          <a:endParaRPr lang="ru-RU"/>
        </a:p>
      </dgm:t>
    </dgm:pt>
    <dgm:pt modelId="{67864390-7CCB-4133-8B16-AD0247BF7112}" type="pres">
      <dgm:prSet presAssocID="{7F894013-1C8D-448C-82F0-8DD87A5D1F4C}" presName="hierChild2" presStyleCnt="0"/>
      <dgm:spPr/>
    </dgm:pt>
    <dgm:pt modelId="{C8740166-B3AA-4209-9730-A4A2CD00FF36}" type="pres">
      <dgm:prSet presAssocID="{C428F850-686E-416C-990F-31B1822F8BC3}" presName="Name37" presStyleLbl="parChTrans1D2" presStyleIdx="0" presStyleCnt="4"/>
      <dgm:spPr/>
      <dgm:t>
        <a:bodyPr/>
        <a:lstStyle/>
        <a:p>
          <a:endParaRPr lang="ru-RU"/>
        </a:p>
      </dgm:t>
    </dgm:pt>
    <dgm:pt modelId="{FAF85821-408F-4464-A4C0-8675C21993FA}" type="pres">
      <dgm:prSet presAssocID="{3FC8263D-5E86-42F3-856B-696A576CB8E0}" presName="hierRoot2" presStyleCnt="0">
        <dgm:presLayoutVars>
          <dgm:hierBranch val="init"/>
        </dgm:presLayoutVars>
      </dgm:prSet>
      <dgm:spPr/>
    </dgm:pt>
    <dgm:pt modelId="{82C8EAB7-16D0-4B66-9591-CDA30A7CE41E}" type="pres">
      <dgm:prSet presAssocID="{3FC8263D-5E86-42F3-856B-696A576CB8E0}" presName="rootComposite" presStyleCnt="0"/>
      <dgm:spPr/>
    </dgm:pt>
    <dgm:pt modelId="{AE2996E7-A867-4096-8AB3-3AAA46AB567C}" type="pres">
      <dgm:prSet presAssocID="{3FC8263D-5E86-42F3-856B-696A576CB8E0}" presName="rootText" presStyleLbl="node1" presStyleIdx="0" presStyleCnt="3">
        <dgm:presLayoutVars>
          <dgm:chMax/>
          <dgm:chPref val="3"/>
        </dgm:presLayoutVars>
      </dgm:prSet>
      <dgm:spPr/>
      <dgm:t>
        <a:bodyPr/>
        <a:lstStyle/>
        <a:p>
          <a:endParaRPr lang="ru-RU"/>
        </a:p>
      </dgm:t>
    </dgm:pt>
    <dgm:pt modelId="{143E8583-F89C-4780-A10C-777F48ADB479}" type="pres">
      <dgm:prSet presAssocID="{3FC8263D-5E86-42F3-856B-696A576CB8E0}" presName="titleText2" presStyleLbl="fgAcc1" presStyleIdx="0" presStyleCnt="3">
        <dgm:presLayoutVars>
          <dgm:chMax val="0"/>
          <dgm:chPref val="0"/>
        </dgm:presLayoutVars>
      </dgm:prSet>
      <dgm:spPr/>
      <dgm:t>
        <a:bodyPr/>
        <a:lstStyle/>
        <a:p>
          <a:endParaRPr lang="ru-RU"/>
        </a:p>
      </dgm:t>
    </dgm:pt>
    <dgm:pt modelId="{D215D11C-B52C-4EA5-A04A-A8E9419AC7B8}" type="pres">
      <dgm:prSet presAssocID="{3FC8263D-5E86-42F3-856B-696A576CB8E0}" presName="rootConnector" presStyleLbl="node2" presStyleIdx="0" presStyleCnt="0"/>
      <dgm:spPr/>
      <dgm:t>
        <a:bodyPr/>
        <a:lstStyle/>
        <a:p>
          <a:endParaRPr lang="ru-RU"/>
        </a:p>
      </dgm:t>
    </dgm:pt>
    <dgm:pt modelId="{1B54EF6D-F82C-40AE-A046-114C7DC3048B}" type="pres">
      <dgm:prSet presAssocID="{3FC8263D-5E86-42F3-856B-696A576CB8E0}" presName="hierChild4" presStyleCnt="0"/>
      <dgm:spPr/>
    </dgm:pt>
    <dgm:pt modelId="{61BA107D-9921-4118-AE5E-EC64CAC0F033}" type="pres">
      <dgm:prSet presAssocID="{3FC8263D-5E86-42F3-856B-696A576CB8E0}" presName="hierChild5" presStyleCnt="0"/>
      <dgm:spPr/>
    </dgm:pt>
    <dgm:pt modelId="{EBC743E0-B1D6-4C99-92EC-BBD4B1993502}" type="pres">
      <dgm:prSet presAssocID="{05D8DB73-796E-4BA4-9031-3123B6550623}" presName="Name37" presStyleLbl="parChTrans1D2" presStyleIdx="1" presStyleCnt="4"/>
      <dgm:spPr/>
      <dgm:t>
        <a:bodyPr/>
        <a:lstStyle/>
        <a:p>
          <a:endParaRPr lang="ru-RU"/>
        </a:p>
      </dgm:t>
    </dgm:pt>
    <dgm:pt modelId="{675D0DB4-0393-4C64-BFC9-4E1C7BC1B18C}" type="pres">
      <dgm:prSet presAssocID="{023AFE66-DA3F-4D7A-A3D8-16F3F64D2BC8}" presName="hierRoot2" presStyleCnt="0">
        <dgm:presLayoutVars>
          <dgm:hierBranch val="init"/>
        </dgm:presLayoutVars>
      </dgm:prSet>
      <dgm:spPr/>
    </dgm:pt>
    <dgm:pt modelId="{47D783C8-989F-43D2-854C-E90AB76A2E92}" type="pres">
      <dgm:prSet presAssocID="{023AFE66-DA3F-4D7A-A3D8-16F3F64D2BC8}" presName="rootComposite" presStyleCnt="0"/>
      <dgm:spPr/>
    </dgm:pt>
    <dgm:pt modelId="{12BA0D99-9551-475F-874A-DF9104BFD28E}" type="pres">
      <dgm:prSet presAssocID="{023AFE66-DA3F-4D7A-A3D8-16F3F64D2BC8}" presName="rootText" presStyleLbl="node1" presStyleIdx="1" presStyleCnt="3">
        <dgm:presLayoutVars>
          <dgm:chMax/>
          <dgm:chPref val="3"/>
        </dgm:presLayoutVars>
      </dgm:prSet>
      <dgm:spPr/>
      <dgm:t>
        <a:bodyPr/>
        <a:lstStyle/>
        <a:p>
          <a:endParaRPr lang="ru-RU"/>
        </a:p>
      </dgm:t>
    </dgm:pt>
    <dgm:pt modelId="{BFE834F5-9E02-420A-A941-EB19FE8D5AF8}" type="pres">
      <dgm:prSet presAssocID="{023AFE66-DA3F-4D7A-A3D8-16F3F64D2BC8}" presName="titleText2" presStyleLbl="fgAcc1" presStyleIdx="1" presStyleCnt="3">
        <dgm:presLayoutVars>
          <dgm:chMax val="0"/>
          <dgm:chPref val="0"/>
        </dgm:presLayoutVars>
      </dgm:prSet>
      <dgm:spPr/>
      <dgm:t>
        <a:bodyPr/>
        <a:lstStyle/>
        <a:p>
          <a:endParaRPr lang="ru-RU"/>
        </a:p>
      </dgm:t>
    </dgm:pt>
    <dgm:pt modelId="{1F14E1D5-D860-478E-8DBE-F9137FBEC48B}" type="pres">
      <dgm:prSet presAssocID="{023AFE66-DA3F-4D7A-A3D8-16F3F64D2BC8}" presName="rootConnector" presStyleLbl="node2" presStyleIdx="0" presStyleCnt="0"/>
      <dgm:spPr/>
      <dgm:t>
        <a:bodyPr/>
        <a:lstStyle/>
        <a:p>
          <a:endParaRPr lang="ru-RU"/>
        </a:p>
      </dgm:t>
    </dgm:pt>
    <dgm:pt modelId="{83B43214-1D6D-4365-BECF-09BC58CA4A70}" type="pres">
      <dgm:prSet presAssocID="{023AFE66-DA3F-4D7A-A3D8-16F3F64D2BC8}" presName="hierChild4" presStyleCnt="0"/>
      <dgm:spPr/>
    </dgm:pt>
    <dgm:pt modelId="{E3D6AF4F-A4D7-48AB-AC45-DD99A6C490E3}" type="pres">
      <dgm:prSet presAssocID="{023AFE66-DA3F-4D7A-A3D8-16F3F64D2BC8}" presName="hierChild5" presStyleCnt="0"/>
      <dgm:spPr/>
    </dgm:pt>
    <dgm:pt modelId="{A8363EB4-D98B-4D81-8D73-BB22AB2ABD3D}" type="pres">
      <dgm:prSet presAssocID="{7BA7F077-1753-47DA-B353-30E2F84E3B75}" presName="Name37" presStyleLbl="parChTrans1D2" presStyleIdx="2" presStyleCnt="4"/>
      <dgm:spPr/>
      <dgm:t>
        <a:bodyPr/>
        <a:lstStyle/>
        <a:p>
          <a:endParaRPr lang="ru-RU"/>
        </a:p>
      </dgm:t>
    </dgm:pt>
    <dgm:pt modelId="{E98C9A7A-2F26-4368-ABBA-600F91594ED1}" type="pres">
      <dgm:prSet presAssocID="{9E0D4253-70F5-473D-AB40-733532352C99}" presName="hierRoot2" presStyleCnt="0">
        <dgm:presLayoutVars>
          <dgm:hierBranch val="init"/>
        </dgm:presLayoutVars>
      </dgm:prSet>
      <dgm:spPr/>
    </dgm:pt>
    <dgm:pt modelId="{69460507-E2AF-4CB1-AAE4-A4334857F6CF}" type="pres">
      <dgm:prSet presAssocID="{9E0D4253-70F5-473D-AB40-733532352C99}" presName="rootComposite" presStyleCnt="0"/>
      <dgm:spPr/>
    </dgm:pt>
    <dgm:pt modelId="{074C05B7-F208-449D-BAD6-0C7CAED462FC}" type="pres">
      <dgm:prSet presAssocID="{9E0D4253-70F5-473D-AB40-733532352C99}" presName="rootText" presStyleLbl="node1" presStyleIdx="2" presStyleCnt="3">
        <dgm:presLayoutVars>
          <dgm:chMax/>
          <dgm:chPref val="3"/>
        </dgm:presLayoutVars>
      </dgm:prSet>
      <dgm:spPr/>
      <dgm:t>
        <a:bodyPr/>
        <a:lstStyle/>
        <a:p>
          <a:endParaRPr lang="ru-RU"/>
        </a:p>
      </dgm:t>
    </dgm:pt>
    <dgm:pt modelId="{3D37F57A-10C1-4F09-8079-3DB434979936}" type="pres">
      <dgm:prSet presAssocID="{9E0D4253-70F5-473D-AB40-733532352C99}" presName="titleText2" presStyleLbl="fgAcc1" presStyleIdx="2" presStyleCnt="3">
        <dgm:presLayoutVars>
          <dgm:chMax val="0"/>
          <dgm:chPref val="0"/>
        </dgm:presLayoutVars>
      </dgm:prSet>
      <dgm:spPr/>
      <dgm:t>
        <a:bodyPr/>
        <a:lstStyle/>
        <a:p>
          <a:endParaRPr lang="ru-RU"/>
        </a:p>
      </dgm:t>
    </dgm:pt>
    <dgm:pt modelId="{5A36AB0C-3537-44AC-87FB-2C7F777BF41E}" type="pres">
      <dgm:prSet presAssocID="{9E0D4253-70F5-473D-AB40-733532352C99}" presName="rootConnector" presStyleLbl="node2" presStyleIdx="0" presStyleCnt="0"/>
      <dgm:spPr/>
      <dgm:t>
        <a:bodyPr/>
        <a:lstStyle/>
        <a:p>
          <a:endParaRPr lang="ru-RU"/>
        </a:p>
      </dgm:t>
    </dgm:pt>
    <dgm:pt modelId="{CBE8821B-0857-4B25-8ECC-1EA15F525F51}" type="pres">
      <dgm:prSet presAssocID="{9E0D4253-70F5-473D-AB40-733532352C99}" presName="hierChild4" presStyleCnt="0"/>
      <dgm:spPr/>
    </dgm:pt>
    <dgm:pt modelId="{770D2651-3D46-49AA-9C43-CB8F2050018D}" type="pres">
      <dgm:prSet presAssocID="{9E0D4253-70F5-473D-AB40-733532352C99}" presName="hierChild5" presStyleCnt="0"/>
      <dgm:spPr/>
    </dgm:pt>
    <dgm:pt modelId="{7A55A119-7E45-40F0-B0FC-9C94899A742B}" type="pres">
      <dgm:prSet presAssocID="{7F894013-1C8D-448C-82F0-8DD87A5D1F4C}" presName="hierChild3" presStyleCnt="0"/>
      <dgm:spPr/>
    </dgm:pt>
    <dgm:pt modelId="{3DB33FED-907E-433C-A07F-193894F696D3}" type="pres">
      <dgm:prSet presAssocID="{FE8E73DF-00BA-4E43-BDA7-F9C74C4A540D}" presName="Name96" presStyleLbl="parChTrans1D2" presStyleIdx="3" presStyleCnt="4"/>
      <dgm:spPr/>
      <dgm:t>
        <a:bodyPr/>
        <a:lstStyle/>
        <a:p>
          <a:endParaRPr lang="ru-RU"/>
        </a:p>
      </dgm:t>
    </dgm:pt>
    <dgm:pt modelId="{93F595DA-40BB-4735-84DE-E8D7C6E83FE3}" type="pres">
      <dgm:prSet presAssocID="{B16BAEE7-68C3-42A0-A058-1C6A0CFE025B}" presName="hierRoot3" presStyleCnt="0">
        <dgm:presLayoutVars>
          <dgm:hierBranch val="init"/>
        </dgm:presLayoutVars>
      </dgm:prSet>
      <dgm:spPr/>
    </dgm:pt>
    <dgm:pt modelId="{397D8559-E777-43A5-971D-501B70809405}" type="pres">
      <dgm:prSet presAssocID="{B16BAEE7-68C3-42A0-A058-1C6A0CFE025B}" presName="rootComposite3" presStyleCnt="0"/>
      <dgm:spPr/>
    </dgm:pt>
    <dgm:pt modelId="{42AE1A3F-5083-4691-AC71-75F39F81BA0D}" type="pres">
      <dgm:prSet presAssocID="{B16BAEE7-68C3-42A0-A058-1C6A0CFE025B}" presName="rootText3" presStyleLbl="asst1" presStyleIdx="0" presStyleCnt="1" custScaleX="323899" custLinFactNeighborX="78906" custLinFactNeighborY="-3789">
        <dgm:presLayoutVars>
          <dgm:chPref val="3"/>
        </dgm:presLayoutVars>
      </dgm:prSet>
      <dgm:spPr/>
      <dgm:t>
        <a:bodyPr/>
        <a:lstStyle/>
        <a:p>
          <a:endParaRPr lang="ru-RU"/>
        </a:p>
      </dgm:t>
    </dgm:pt>
    <dgm:pt modelId="{D1F3034C-D256-4AE9-AEE2-EFC4AE55720C}" type="pres">
      <dgm:prSet presAssocID="{B16BAEE7-68C3-42A0-A058-1C6A0CFE025B}" presName="titleText3" presStyleLbl="fgAcc2" presStyleIdx="0" presStyleCnt="1" custLinFactNeighborX="63423" custLinFactNeighborY="5466">
        <dgm:presLayoutVars>
          <dgm:chMax val="0"/>
          <dgm:chPref val="0"/>
        </dgm:presLayoutVars>
      </dgm:prSet>
      <dgm:spPr/>
      <dgm:t>
        <a:bodyPr/>
        <a:lstStyle/>
        <a:p>
          <a:endParaRPr lang="ru-RU"/>
        </a:p>
      </dgm:t>
    </dgm:pt>
    <dgm:pt modelId="{501778B4-A8D3-470D-87C5-D032488910D9}" type="pres">
      <dgm:prSet presAssocID="{B16BAEE7-68C3-42A0-A058-1C6A0CFE025B}" presName="rootConnector3" presStyleLbl="asst1" presStyleIdx="0" presStyleCnt="1"/>
      <dgm:spPr/>
      <dgm:t>
        <a:bodyPr/>
        <a:lstStyle/>
        <a:p>
          <a:endParaRPr lang="ru-RU"/>
        </a:p>
      </dgm:t>
    </dgm:pt>
    <dgm:pt modelId="{A81C9A87-1392-4FF2-B4DD-FC45412DAAA1}" type="pres">
      <dgm:prSet presAssocID="{B16BAEE7-68C3-42A0-A058-1C6A0CFE025B}" presName="hierChild6" presStyleCnt="0"/>
      <dgm:spPr/>
    </dgm:pt>
    <dgm:pt modelId="{A02FFCC7-94D2-4C1E-A013-763FD4279AE0}" type="pres">
      <dgm:prSet presAssocID="{B16BAEE7-68C3-42A0-A058-1C6A0CFE025B}" presName="hierChild7" presStyleCnt="0"/>
      <dgm:spPr/>
    </dgm:pt>
  </dgm:ptLst>
  <dgm:cxnLst>
    <dgm:cxn modelId="{946122B1-8CAF-4174-98C6-955713BE6103}" type="presOf" srcId="{B16BAEE7-68C3-42A0-A058-1C6A0CFE025B}" destId="{501778B4-A8D3-470D-87C5-D032488910D9}" srcOrd="1" destOrd="0" presId="urn:microsoft.com/office/officeart/2008/layout/NameandTitleOrganizationalChart"/>
    <dgm:cxn modelId="{E24062A8-E75E-46CC-88C9-A42F9807D32C}" type="presOf" srcId="{62A70AA5-C288-4A33-BB49-DE6C3AB6BE6F}" destId="{3D37F57A-10C1-4F09-8079-3DB434979936}" srcOrd="0" destOrd="0" presId="urn:microsoft.com/office/officeart/2008/layout/NameandTitleOrganizationalChart"/>
    <dgm:cxn modelId="{91C383F2-F50C-4554-A72D-E14173616647}" srcId="{7F894013-1C8D-448C-82F0-8DD87A5D1F4C}" destId="{B16BAEE7-68C3-42A0-A058-1C6A0CFE025B}" srcOrd="0" destOrd="0" parTransId="{FE8E73DF-00BA-4E43-BDA7-F9C74C4A540D}" sibTransId="{38787A30-801B-490B-9751-478C9C332699}"/>
    <dgm:cxn modelId="{F16ED5D5-55EA-4D9E-A79B-B3DE1ACBCF13}" type="presOf" srcId="{7DB5D2B1-33A6-4567-8161-CFEB81F6A986}" destId="{DD8BA774-9826-4545-9B46-CFEA6F11D51C}" srcOrd="0" destOrd="0" presId="urn:microsoft.com/office/officeart/2008/layout/NameandTitleOrganizationalChart"/>
    <dgm:cxn modelId="{702983BE-DFF6-4F81-996D-DEEBA10E0B5A}" type="presOf" srcId="{3FC8263D-5E86-42F3-856B-696A576CB8E0}" destId="{AE2996E7-A867-4096-8AB3-3AAA46AB567C}" srcOrd="0" destOrd="0" presId="urn:microsoft.com/office/officeart/2008/layout/NameandTitleOrganizationalChart"/>
    <dgm:cxn modelId="{4983EAB1-D117-47B3-8964-EAB56157D341}" type="presOf" srcId="{FE8E73DF-00BA-4E43-BDA7-F9C74C4A540D}" destId="{3DB33FED-907E-433C-A07F-193894F696D3}" srcOrd="0" destOrd="0" presId="urn:microsoft.com/office/officeart/2008/layout/NameandTitleOrganizationalChart"/>
    <dgm:cxn modelId="{354EC7A1-F33D-4040-887D-56B3DB37BF6A}" type="presOf" srcId="{9E0D4253-70F5-473D-AB40-733532352C99}" destId="{5A36AB0C-3537-44AC-87FB-2C7F777BF41E}" srcOrd="1" destOrd="0" presId="urn:microsoft.com/office/officeart/2008/layout/NameandTitleOrganizationalChart"/>
    <dgm:cxn modelId="{F6023ECD-1731-46A3-8ED5-F897D0BCCE78}" type="presOf" srcId="{9E0D4253-70F5-473D-AB40-733532352C99}" destId="{074C05B7-F208-449D-BAD6-0C7CAED462FC}" srcOrd="0" destOrd="0" presId="urn:microsoft.com/office/officeart/2008/layout/NameandTitleOrganizationalChart"/>
    <dgm:cxn modelId="{A9918BC8-FF93-43D7-ACC6-A19C178E2FF4}" type="presOf" srcId="{F3C8939B-63E1-4E6C-9284-F815056B5495}" destId="{A66AA790-12B2-48F4-B4C6-C1BB4B7C7885}" srcOrd="0" destOrd="0" presId="urn:microsoft.com/office/officeart/2008/layout/NameandTitleOrganizationalChart"/>
    <dgm:cxn modelId="{5657C4C3-1154-4A71-921E-D622DFF50D0A}" srcId="{F3C8939B-63E1-4E6C-9284-F815056B5495}" destId="{7F894013-1C8D-448C-82F0-8DD87A5D1F4C}" srcOrd="0" destOrd="0" parTransId="{B5636A8D-F958-46CA-B619-281D35BDA1DE}" sibTransId="{7DB5D2B1-33A6-4567-8161-CFEB81F6A986}"/>
    <dgm:cxn modelId="{578A467C-8507-41B6-9A0B-468FB6038E7B}" type="presOf" srcId="{023AFE66-DA3F-4D7A-A3D8-16F3F64D2BC8}" destId="{12BA0D99-9551-475F-874A-DF9104BFD28E}" srcOrd="0" destOrd="0" presId="urn:microsoft.com/office/officeart/2008/layout/NameandTitleOrganizationalChart"/>
    <dgm:cxn modelId="{D4D2B946-9162-40B0-9FDB-2F573B11FB07}" srcId="{7F894013-1C8D-448C-82F0-8DD87A5D1F4C}" destId="{023AFE66-DA3F-4D7A-A3D8-16F3F64D2BC8}" srcOrd="2" destOrd="0" parTransId="{05D8DB73-796E-4BA4-9031-3123B6550623}" sibTransId="{233C0A64-D073-4397-A9B2-6D7755D42774}"/>
    <dgm:cxn modelId="{5539923B-21FD-410A-B4BE-E011C9A6AFC3}" type="presOf" srcId="{38787A30-801B-490B-9751-478C9C332699}" destId="{D1F3034C-D256-4AE9-AEE2-EFC4AE55720C}" srcOrd="0" destOrd="0" presId="urn:microsoft.com/office/officeart/2008/layout/NameandTitleOrganizationalChart"/>
    <dgm:cxn modelId="{598D5C8B-6B7D-4A18-8075-F5104BCFC4B6}" type="presOf" srcId="{B16BAEE7-68C3-42A0-A058-1C6A0CFE025B}" destId="{42AE1A3F-5083-4691-AC71-75F39F81BA0D}" srcOrd="0" destOrd="0" presId="urn:microsoft.com/office/officeart/2008/layout/NameandTitleOrganizationalChart"/>
    <dgm:cxn modelId="{1B935BF3-1B9D-4D46-9990-4ECC59F99FD3}" type="presOf" srcId="{233C0A64-D073-4397-A9B2-6D7755D42774}" destId="{BFE834F5-9E02-420A-A941-EB19FE8D5AF8}" srcOrd="0" destOrd="0" presId="urn:microsoft.com/office/officeart/2008/layout/NameandTitleOrganizationalChart"/>
    <dgm:cxn modelId="{EECD79A5-D227-4FA0-9CAF-792443DDC858}" type="presOf" srcId="{3FC8263D-5E86-42F3-856B-696A576CB8E0}" destId="{D215D11C-B52C-4EA5-A04A-A8E9419AC7B8}" srcOrd="1" destOrd="0" presId="urn:microsoft.com/office/officeart/2008/layout/NameandTitleOrganizationalChart"/>
    <dgm:cxn modelId="{4A21F20D-585E-4FE3-80BE-33D9890DAEA2}" type="presOf" srcId="{7F894013-1C8D-448C-82F0-8DD87A5D1F4C}" destId="{3BD826FC-0BE5-4B01-AAB5-55A37CBA142F}" srcOrd="1" destOrd="0" presId="urn:microsoft.com/office/officeart/2008/layout/NameandTitleOrganizationalChart"/>
    <dgm:cxn modelId="{F4D875FC-14F5-451F-9E5F-21D04DF1D71A}" type="presOf" srcId="{05D8DB73-796E-4BA4-9031-3123B6550623}" destId="{EBC743E0-B1D6-4C99-92EC-BBD4B1993502}" srcOrd="0" destOrd="0" presId="urn:microsoft.com/office/officeart/2008/layout/NameandTitleOrganizationalChart"/>
    <dgm:cxn modelId="{A07B50B1-5685-49EF-B05B-6850D7E8141B}" type="presOf" srcId="{C428F850-686E-416C-990F-31B1822F8BC3}" destId="{C8740166-B3AA-4209-9730-A4A2CD00FF36}" srcOrd="0" destOrd="0" presId="urn:microsoft.com/office/officeart/2008/layout/NameandTitleOrganizationalChart"/>
    <dgm:cxn modelId="{9F04E74E-5C4D-48BB-A38F-3B9897C12153}" srcId="{7F894013-1C8D-448C-82F0-8DD87A5D1F4C}" destId="{3FC8263D-5E86-42F3-856B-696A576CB8E0}" srcOrd="1" destOrd="0" parTransId="{C428F850-686E-416C-990F-31B1822F8BC3}" sibTransId="{5E9CA718-4154-49D3-A0B3-13C3116383A5}"/>
    <dgm:cxn modelId="{C67548EB-605D-41EA-80BD-F5706E67650A}" type="presOf" srcId="{5E9CA718-4154-49D3-A0B3-13C3116383A5}" destId="{143E8583-F89C-4780-A10C-777F48ADB479}" srcOrd="0" destOrd="0" presId="urn:microsoft.com/office/officeart/2008/layout/NameandTitleOrganizationalChart"/>
    <dgm:cxn modelId="{80F283E8-3F86-47EF-BF24-20FE7C6798E0}" type="presOf" srcId="{7BA7F077-1753-47DA-B353-30E2F84E3B75}" destId="{A8363EB4-D98B-4D81-8D73-BB22AB2ABD3D}" srcOrd="0" destOrd="0" presId="urn:microsoft.com/office/officeart/2008/layout/NameandTitleOrganizationalChart"/>
    <dgm:cxn modelId="{F17DAC34-DDE0-4220-A2BB-3903E36AF9DA}" type="presOf" srcId="{023AFE66-DA3F-4D7A-A3D8-16F3F64D2BC8}" destId="{1F14E1D5-D860-478E-8DBE-F9137FBEC48B}" srcOrd="1" destOrd="0" presId="urn:microsoft.com/office/officeart/2008/layout/NameandTitleOrganizationalChart"/>
    <dgm:cxn modelId="{910F1E1F-F15E-431A-BF3E-27DCD7129533}" srcId="{7F894013-1C8D-448C-82F0-8DD87A5D1F4C}" destId="{9E0D4253-70F5-473D-AB40-733532352C99}" srcOrd="3" destOrd="0" parTransId="{7BA7F077-1753-47DA-B353-30E2F84E3B75}" sibTransId="{62A70AA5-C288-4A33-BB49-DE6C3AB6BE6F}"/>
    <dgm:cxn modelId="{FC0D5FBC-94DB-4008-9404-E9468A1E1CC1}" type="presOf" srcId="{7F894013-1C8D-448C-82F0-8DD87A5D1F4C}" destId="{B7D4C9C8-54E0-4D7C-8EDF-260D47A685C6}" srcOrd="0" destOrd="0" presId="urn:microsoft.com/office/officeart/2008/layout/NameandTitleOrganizationalChart"/>
    <dgm:cxn modelId="{7EA40563-C7AB-44A8-A10C-FF7652B8CBE9}" type="presParOf" srcId="{A66AA790-12B2-48F4-B4C6-C1BB4B7C7885}" destId="{DDECC6DE-1D37-4DA0-A097-55D773FACEEB}" srcOrd="0" destOrd="0" presId="urn:microsoft.com/office/officeart/2008/layout/NameandTitleOrganizationalChart"/>
    <dgm:cxn modelId="{73F0960D-7CA9-405C-A34E-EEB53B60E54B}" type="presParOf" srcId="{DDECC6DE-1D37-4DA0-A097-55D773FACEEB}" destId="{8B8C0679-E4FF-448D-9420-6328F32A4EC4}" srcOrd="0" destOrd="0" presId="urn:microsoft.com/office/officeart/2008/layout/NameandTitleOrganizationalChart"/>
    <dgm:cxn modelId="{082685F8-4D5A-479B-BC9D-57A61CD72E2A}" type="presParOf" srcId="{8B8C0679-E4FF-448D-9420-6328F32A4EC4}" destId="{B7D4C9C8-54E0-4D7C-8EDF-260D47A685C6}" srcOrd="0" destOrd="0" presId="urn:microsoft.com/office/officeart/2008/layout/NameandTitleOrganizationalChart"/>
    <dgm:cxn modelId="{DC02445F-D0C6-4A6B-B9F2-2AEECAB4ACD3}" type="presParOf" srcId="{8B8C0679-E4FF-448D-9420-6328F32A4EC4}" destId="{DD8BA774-9826-4545-9B46-CFEA6F11D51C}" srcOrd="1" destOrd="0" presId="urn:microsoft.com/office/officeart/2008/layout/NameandTitleOrganizationalChart"/>
    <dgm:cxn modelId="{87B33460-520C-4E92-AB26-22B5F922FA32}" type="presParOf" srcId="{8B8C0679-E4FF-448D-9420-6328F32A4EC4}" destId="{3BD826FC-0BE5-4B01-AAB5-55A37CBA142F}" srcOrd="2" destOrd="0" presId="urn:microsoft.com/office/officeart/2008/layout/NameandTitleOrganizationalChart"/>
    <dgm:cxn modelId="{6F471F06-E668-48C3-8353-86AC74399170}" type="presParOf" srcId="{DDECC6DE-1D37-4DA0-A097-55D773FACEEB}" destId="{67864390-7CCB-4133-8B16-AD0247BF7112}" srcOrd="1" destOrd="0" presId="urn:microsoft.com/office/officeart/2008/layout/NameandTitleOrganizationalChart"/>
    <dgm:cxn modelId="{A398314F-5141-444F-AB80-5D2615C3B350}" type="presParOf" srcId="{67864390-7CCB-4133-8B16-AD0247BF7112}" destId="{C8740166-B3AA-4209-9730-A4A2CD00FF36}" srcOrd="0" destOrd="0" presId="urn:microsoft.com/office/officeart/2008/layout/NameandTitleOrganizationalChart"/>
    <dgm:cxn modelId="{1A15F5BE-CA50-457E-BA0D-5A725275BE24}" type="presParOf" srcId="{67864390-7CCB-4133-8B16-AD0247BF7112}" destId="{FAF85821-408F-4464-A4C0-8675C21993FA}" srcOrd="1" destOrd="0" presId="urn:microsoft.com/office/officeart/2008/layout/NameandTitleOrganizationalChart"/>
    <dgm:cxn modelId="{D6937053-CDF8-4DCF-8B7C-F456F42152C5}" type="presParOf" srcId="{FAF85821-408F-4464-A4C0-8675C21993FA}" destId="{82C8EAB7-16D0-4B66-9591-CDA30A7CE41E}" srcOrd="0" destOrd="0" presId="urn:microsoft.com/office/officeart/2008/layout/NameandTitleOrganizationalChart"/>
    <dgm:cxn modelId="{5B85DEA8-176E-44C5-9157-52E5C8AB9358}" type="presParOf" srcId="{82C8EAB7-16D0-4B66-9591-CDA30A7CE41E}" destId="{AE2996E7-A867-4096-8AB3-3AAA46AB567C}" srcOrd="0" destOrd="0" presId="urn:microsoft.com/office/officeart/2008/layout/NameandTitleOrganizationalChart"/>
    <dgm:cxn modelId="{9BC257B8-F6BE-45CF-8974-C4021721445D}" type="presParOf" srcId="{82C8EAB7-16D0-4B66-9591-CDA30A7CE41E}" destId="{143E8583-F89C-4780-A10C-777F48ADB479}" srcOrd="1" destOrd="0" presId="urn:microsoft.com/office/officeart/2008/layout/NameandTitleOrganizationalChart"/>
    <dgm:cxn modelId="{AF9C2347-8E05-407F-BEFF-40031710D634}" type="presParOf" srcId="{82C8EAB7-16D0-4B66-9591-CDA30A7CE41E}" destId="{D215D11C-B52C-4EA5-A04A-A8E9419AC7B8}" srcOrd="2" destOrd="0" presId="urn:microsoft.com/office/officeart/2008/layout/NameandTitleOrganizationalChart"/>
    <dgm:cxn modelId="{43BC2699-9F52-4FF8-A4CE-7B4B913A17E8}" type="presParOf" srcId="{FAF85821-408F-4464-A4C0-8675C21993FA}" destId="{1B54EF6D-F82C-40AE-A046-114C7DC3048B}" srcOrd="1" destOrd="0" presId="urn:microsoft.com/office/officeart/2008/layout/NameandTitleOrganizationalChart"/>
    <dgm:cxn modelId="{A21B8C2A-4978-4F98-A456-5EE4702D8BD4}" type="presParOf" srcId="{FAF85821-408F-4464-A4C0-8675C21993FA}" destId="{61BA107D-9921-4118-AE5E-EC64CAC0F033}" srcOrd="2" destOrd="0" presId="urn:microsoft.com/office/officeart/2008/layout/NameandTitleOrganizationalChart"/>
    <dgm:cxn modelId="{8258BC26-4145-4B84-9023-9BA0D42C2D0B}" type="presParOf" srcId="{67864390-7CCB-4133-8B16-AD0247BF7112}" destId="{EBC743E0-B1D6-4C99-92EC-BBD4B1993502}" srcOrd="2" destOrd="0" presId="urn:microsoft.com/office/officeart/2008/layout/NameandTitleOrganizationalChart"/>
    <dgm:cxn modelId="{68642B53-9907-49C3-AE85-EAEEB56C1025}" type="presParOf" srcId="{67864390-7CCB-4133-8B16-AD0247BF7112}" destId="{675D0DB4-0393-4C64-BFC9-4E1C7BC1B18C}" srcOrd="3" destOrd="0" presId="urn:microsoft.com/office/officeart/2008/layout/NameandTitleOrganizationalChart"/>
    <dgm:cxn modelId="{6F10D879-93B9-43C3-A962-D1CE598F00A8}" type="presParOf" srcId="{675D0DB4-0393-4C64-BFC9-4E1C7BC1B18C}" destId="{47D783C8-989F-43D2-854C-E90AB76A2E92}" srcOrd="0" destOrd="0" presId="urn:microsoft.com/office/officeart/2008/layout/NameandTitleOrganizationalChart"/>
    <dgm:cxn modelId="{BD4B1243-EA5F-493A-865A-424F691DE08A}" type="presParOf" srcId="{47D783C8-989F-43D2-854C-E90AB76A2E92}" destId="{12BA0D99-9551-475F-874A-DF9104BFD28E}" srcOrd="0" destOrd="0" presId="urn:microsoft.com/office/officeart/2008/layout/NameandTitleOrganizationalChart"/>
    <dgm:cxn modelId="{AFCD33DD-F6DF-4D04-A5FA-3BB5C2C431C1}" type="presParOf" srcId="{47D783C8-989F-43D2-854C-E90AB76A2E92}" destId="{BFE834F5-9E02-420A-A941-EB19FE8D5AF8}" srcOrd="1" destOrd="0" presId="urn:microsoft.com/office/officeart/2008/layout/NameandTitleOrganizationalChart"/>
    <dgm:cxn modelId="{54234CEC-7BFC-4C15-98E4-81B97B6FA63F}" type="presParOf" srcId="{47D783C8-989F-43D2-854C-E90AB76A2E92}" destId="{1F14E1D5-D860-478E-8DBE-F9137FBEC48B}" srcOrd="2" destOrd="0" presId="urn:microsoft.com/office/officeart/2008/layout/NameandTitleOrganizationalChart"/>
    <dgm:cxn modelId="{F31DEC8F-6438-4034-8C90-A10D67D8470A}" type="presParOf" srcId="{675D0DB4-0393-4C64-BFC9-4E1C7BC1B18C}" destId="{83B43214-1D6D-4365-BECF-09BC58CA4A70}" srcOrd="1" destOrd="0" presId="urn:microsoft.com/office/officeart/2008/layout/NameandTitleOrganizationalChart"/>
    <dgm:cxn modelId="{4D11D1F1-C226-4362-9E8F-AEC015680E66}" type="presParOf" srcId="{675D0DB4-0393-4C64-BFC9-4E1C7BC1B18C}" destId="{E3D6AF4F-A4D7-48AB-AC45-DD99A6C490E3}" srcOrd="2" destOrd="0" presId="urn:microsoft.com/office/officeart/2008/layout/NameandTitleOrganizationalChart"/>
    <dgm:cxn modelId="{2735AB3F-F038-4B4B-B687-085C5535A786}" type="presParOf" srcId="{67864390-7CCB-4133-8B16-AD0247BF7112}" destId="{A8363EB4-D98B-4D81-8D73-BB22AB2ABD3D}" srcOrd="4" destOrd="0" presId="urn:microsoft.com/office/officeart/2008/layout/NameandTitleOrganizationalChart"/>
    <dgm:cxn modelId="{D44A70DE-2BDE-4748-9178-8C7CAE0A7C28}" type="presParOf" srcId="{67864390-7CCB-4133-8B16-AD0247BF7112}" destId="{E98C9A7A-2F26-4368-ABBA-600F91594ED1}" srcOrd="5" destOrd="0" presId="urn:microsoft.com/office/officeart/2008/layout/NameandTitleOrganizationalChart"/>
    <dgm:cxn modelId="{FFB9C729-2C36-48CA-8F9A-C5088D294F17}" type="presParOf" srcId="{E98C9A7A-2F26-4368-ABBA-600F91594ED1}" destId="{69460507-E2AF-4CB1-AAE4-A4334857F6CF}" srcOrd="0" destOrd="0" presId="urn:microsoft.com/office/officeart/2008/layout/NameandTitleOrganizationalChart"/>
    <dgm:cxn modelId="{58C37CB8-17F8-4C39-8647-6B5464EE08F0}" type="presParOf" srcId="{69460507-E2AF-4CB1-AAE4-A4334857F6CF}" destId="{074C05B7-F208-449D-BAD6-0C7CAED462FC}" srcOrd="0" destOrd="0" presId="urn:microsoft.com/office/officeart/2008/layout/NameandTitleOrganizationalChart"/>
    <dgm:cxn modelId="{E95BB5B5-ED19-4804-B075-2C97967B1C9F}" type="presParOf" srcId="{69460507-E2AF-4CB1-AAE4-A4334857F6CF}" destId="{3D37F57A-10C1-4F09-8079-3DB434979936}" srcOrd="1" destOrd="0" presId="urn:microsoft.com/office/officeart/2008/layout/NameandTitleOrganizationalChart"/>
    <dgm:cxn modelId="{5BB7EA62-DB99-4AE8-8EF2-4392945C050A}" type="presParOf" srcId="{69460507-E2AF-4CB1-AAE4-A4334857F6CF}" destId="{5A36AB0C-3537-44AC-87FB-2C7F777BF41E}" srcOrd="2" destOrd="0" presId="urn:microsoft.com/office/officeart/2008/layout/NameandTitleOrganizationalChart"/>
    <dgm:cxn modelId="{E57819FA-A5A9-45B2-B187-B243094483DD}" type="presParOf" srcId="{E98C9A7A-2F26-4368-ABBA-600F91594ED1}" destId="{CBE8821B-0857-4B25-8ECC-1EA15F525F51}" srcOrd="1" destOrd="0" presId="urn:microsoft.com/office/officeart/2008/layout/NameandTitleOrganizationalChart"/>
    <dgm:cxn modelId="{DDC3E11D-97EB-45E8-8BBF-235AD0A71C57}" type="presParOf" srcId="{E98C9A7A-2F26-4368-ABBA-600F91594ED1}" destId="{770D2651-3D46-49AA-9C43-CB8F2050018D}" srcOrd="2" destOrd="0" presId="urn:microsoft.com/office/officeart/2008/layout/NameandTitleOrganizationalChart"/>
    <dgm:cxn modelId="{692118B4-E255-4205-BCB3-EE1FC739D3AE}" type="presParOf" srcId="{DDECC6DE-1D37-4DA0-A097-55D773FACEEB}" destId="{7A55A119-7E45-40F0-B0FC-9C94899A742B}" srcOrd="2" destOrd="0" presId="urn:microsoft.com/office/officeart/2008/layout/NameandTitleOrganizationalChart"/>
    <dgm:cxn modelId="{798B20E5-506C-4CC9-B7B0-807BB17E4E85}" type="presParOf" srcId="{7A55A119-7E45-40F0-B0FC-9C94899A742B}" destId="{3DB33FED-907E-433C-A07F-193894F696D3}" srcOrd="0" destOrd="0" presId="urn:microsoft.com/office/officeart/2008/layout/NameandTitleOrganizationalChart"/>
    <dgm:cxn modelId="{A3ABEB10-0D1E-44A5-8BF4-079594234981}" type="presParOf" srcId="{7A55A119-7E45-40F0-B0FC-9C94899A742B}" destId="{93F595DA-40BB-4735-84DE-E8D7C6E83FE3}" srcOrd="1" destOrd="0" presId="urn:microsoft.com/office/officeart/2008/layout/NameandTitleOrganizationalChart"/>
    <dgm:cxn modelId="{69FD2E62-EB50-4E01-A3FE-A1A4CEE7BE79}" type="presParOf" srcId="{93F595DA-40BB-4735-84DE-E8D7C6E83FE3}" destId="{397D8559-E777-43A5-971D-501B70809405}" srcOrd="0" destOrd="0" presId="urn:microsoft.com/office/officeart/2008/layout/NameandTitleOrganizationalChart"/>
    <dgm:cxn modelId="{5A558F3A-F31F-419F-9056-2186CA667A96}" type="presParOf" srcId="{397D8559-E777-43A5-971D-501B70809405}" destId="{42AE1A3F-5083-4691-AC71-75F39F81BA0D}" srcOrd="0" destOrd="0" presId="urn:microsoft.com/office/officeart/2008/layout/NameandTitleOrganizationalChart"/>
    <dgm:cxn modelId="{AD6C321F-F343-4A1C-810F-9768DC9BE2BE}" type="presParOf" srcId="{397D8559-E777-43A5-971D-501B70809405}" destId="{D1F3034C-D256-4AE9-AEE2-EFC4AE55720C}" srcOrd="1" destOrd="0" presId="urn:microsoft.com/office/officeart/2008/layout/NameandTitleOrganizationalChart"/>
    <dgm:cxn modelId="{8EBA61BD-3068-40C0-8CDB-21F391393833}" type="presParOf" srcId="{397D8559-E777-43A5-971D-501B70809405}" destId="{501778B4-A8D3-470D-87C5-D032488910D9}" srcOrd="2" destOrd="0" presId="urn:microsoft.com/office/officeart/2008/layout/NameandTitleOrganizationalChart"/>
    <dgm:cxn modelId="{8BD2C22C-9C2D-4DE7-A118-FCECB93E130C}" type="presParOf" srcId="{93F595DA-40BB-4735-84DE-E8D7C6E83FE3}" destId="{A81C9A87-1392-4FF2-B4DD-FC45412DAAA1}" srcOrd="1" destOrd="0" presId="urn:microsoft.com/office/officeart/2008/layout/NameandTitleOrganizationalChart"/>
    <dgm:cxn modelId="{185F9740-A1A3-4B20-938A-15F9DB87012D}" type="presParOf" srcId="{93F595DA-40BB-4735-84DE-E8D7C6E83FE3}" destId="{A02FFCC7-94D2-4C1E-A013-763FD4279AE0}" srcOrd="2" destOrd="0" presId="urn:microsoft.com/office/officeart/2008/layout/NameandTitleOrganizationalChart"/>
  </dgm:cxnLst>
  <dgm:bg/>
  <dgm:whole>
    <a:ln w="38100">
      <a:solidFill>
        <a:schemeClr val="accent3">
          <a:lumMod val="75000"/>
        </a:schemeClr>
      </a:solidFill>
    </a:ln>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12.xml><?xml version="1.0" encoding="utf-8"?>
<dgm:dataModel xmlns:dgm="http://schemas.openxmlformats.org/drawingml/2006/diagram" xmlns:a="http://schemas.openxmlformats.org/drawingml/2006/main">
  <dgm:ptLst>
    <dgm:pt modelId="{0C802744-33EF-4840-85A4-6D129F65FBFF}" type="doc">
      <dgm:prSet loTypeId="urn:microsoft.com/office/officeart/2005/8/layout/pyramid2" loCatId="pyramid" qsTypeId="urn:microsoft.com/office/officeart/2005/8/quickstyle/simple1" qsCatId="simple" csTypeId="urn:microsoft.com/office/officeart/2005/8/colors/accent0_2" csCatId="mainScheme" phldr="1"/>
      <dgm:spPr/>
      <dgm:t>
        <a:bodyPr/>
        <a:lstStyle/>
        <a:p>
          <a:endParaRPr lang="ru-RU"/>
        </a:p>
      </dgm:t>
    </dgm:pt>
    <dgm:pt modelId="{1574EC0F-F5B5-4E3A-B4E6-3AF087B369DF}">
      <dgm:prSet custT="1"/>
      <dgm:spPr>
        <a:solidFill>
          <a:schemeClr val="accent6">
            <a:lumMod val="40000"/>
            <a:lumOff val="60000"/>
            <a:alpha val="90000"/>
          </a:schemeClr>
        </a:solidFill>
      </dgm:spPr>
      <dgm:t>
        <a:bodyPr/>
        <a:lstStyle/>
        <a:p>
          <a:r>
            <a:rPr lang="ru-RU" sz="2800" dirty="0" smtClean="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правила документооборота</a:t>
          </a:r>
          <a:endParaRPr lang="ru-RU" sz="2800" dirty="0">
            <a:solidFill>
              <a:schemeClr val="tx1"/>
            </a:solidFill>
          </a:endParaRPr>
        </a:p>
      </dgm:t>
    </dgm:pt>
    <dgm:pt modelId="{D48D32EC-7B46-4357-8925-D2C72270B100}" type="parTrans" cxnId="{1B8EB08B-3880-4000-9CB8-576EA6FF543F}">
      <dgm:prSet/>
      <dgm:spPr/>
      <dgm:t>
        <a:bodyPr/>
        <a:lstStyle/>
        <a:p>
          <a:endParaRPr lang="ru-RU"/>
        </a:p>
      </dgm:t>
    </dgm:pt>
    <dgm:pt modelId="{2CFA8BD2-35C3-411B-871A-60059E6844AF}" type="sibTrans" cxnId="{1B8EB08B-3880-4000-9CB8-576EA6FF543F}">
      <dgm:prSet/>
      <dgm:spPr/>
      <dgm:t>
        <a:bodyPr/>
        <a:lstStyle/>
        <a:p>
          <a:endParaRPr lang="ru-RU"/>
        </a:p>
      </dgm:t>
    </dgm:pt>
    <dgm:pt modelId="{51D4F0CD-DE37-4248-B0D0-C725F654DC54}">
      <dgm:prSet custT="1"/>
      <dgm:spPr>
        <a:solidFill>
          <a:srgbClr val="FFFF00">
            <a:alpha val="90000"/>
          </a:srgbClr>
        </a:solidFill>
      </dgm:spPr>
      <dgm:t>
        <a:bodyPr/>
        <a:lstStyle/>
        <a:p>
          <a:endParaRPr lang="ru-RU" sz="2800" dirty="0">
            <a:solidFill>
              <a:schemeClr val="tx1"/>
            </a:solidFill>
          </a:endParaRPr>
        </a:p>
      </dgm:t>
    </dgm:pt>
    <dgm:pt modelId="{46F31C98-DA74-478F-BDEE-A728AC6A6E5F}" type="parTrans" cxnId="{6A9F89DF-A9D1-440D-ABCF-29C399AEF8DC}">
      <dgm:prSet/>
      <dgm:spPr/>
      <dgm:t>
        <a:bodyPr/>
        <a:lstStyle/>
        <a:p>
          <a:endParaRPr lang="ru-RU"/>
        </a:p>
      </dgm:t>
    </dgm:pt>
    <dgm:pt modelId="{BD7E390B-D2EC-466C-9FF3-B2C5DE23A56A}" type="sibTrans" cxnId="{6A9F89DF-A9D1-440D-ABCF-29C399AEF8DC}">
      <dgm:prSet/>
      <dgm:spPr/>
      <dgm:t>
        <a:bodyPr/>
        <a:lstStyle/>
        <a:p>
          <a:endParaRPr lang="ru-RU"/>
        </a:p>
      </dgm:t>
    </dgm:pt>
    <dgm:pt modelId="{8210783E-DFB5-4585-A29E-E6C12B48F563}">
      <dgm:prSet custT="1"/>
      <dgm:spPr>
        <a:solidFill>
          <a:schemeClr val="accent5">
            <a:lumMod val="40000"/>
            <a:lumOff val="60000"/>
            <a:alpha val="90000"/>
          </a:schemeClr>
        </a:solidFill>
      </dgm:spPr>
      <dgm:t>
        <a:bodyPr/>
        <a:lstStyle/>
        <a:p>
          <a:r>
            <a:rPr lang="ru-RU" sz="2400" dirty="0" smtClean="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Рабочий план счетов и его применение</a:t>
          </a:r>
          <a:endParaRPr lang="ru-RU" sz="2400" dirty="0"/>
        </a:p>
      </dgm:t>
    </dgm:pt>
    <dgm:pt modelId="{F75AA640-5817-4C6E-833F-F0559BF51C78}" type="parTrans" cxnId="{CBBE12DB-84B1-42AA-AE2A-6C929F0B36BE}">
      <dgm:prSet/>
      <dgm:spPr/>
      <dgm:t>
        <a:bodyPr/>
        <a:lstStyle/>
        <a:p>
          <a:endParaRPr lang="ru-RU"/>
        </a:p>
      </dgm:t>
    </dgm:pt>
    <dgm:pt modelId="{E619F6C1-77F9-4D51-8618-DCE9CCD7D38D}" type="sibTrans" cxnId="{CBBE12DB-84B1-42AA-AE2A-6C929F0B36BE}">
      <dgm:prSet/>
      <dgm:spPr/>
      <dgm:t>
        <a:bodyPr/>
        <a:lstStyle/>
        <a:p>
          <a:endParaRPr lang="ru-RU"/>
        </a:p>
      </dgm:t>
    </dgm:pt>
    <dgm:pt modelId="{7C9C1877-25FB-4FEA-B22D-26E8B9B3901C}">
      <dgm:prSet custT="1"/>
      <dgm:spPr>
        <a:solidFill>
          <a:schemeClr val="accent3">
            <a:lumMod val="60000"/>
            <a:lumOff val="40000"/>
            <a:alpha val="90000"/>
          </a:schemeClr>
        </a:solidFill>
      </dgm:spPr>
      <dgm:t>
        <a:bodyPr/>
        <a:lstStyle/>
        <a:p>
          <a:r>
            <a:rPr lang="ru-RU" sz="2400" dirty="0" smtClean="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порядок проведения инвентаризации имущества, учитываемого на </a:t>
          </a:r>
          <a:r>
            <a:rPr lang="ru-RU" sz="2400" dirty="0" err="1" smtClean="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забалансовых</a:t>
          </a:r>
          <a:r>
            <a:rPr lang="ru-RU" sz="2400" dirty="0" smtClean="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счетах</a:t>
          </a:r>
          <a:endParaRPr lang="ru-RU" sz="2400" dirty="0"/>
        </a:p>
      </dgm:t>
    </dgm:pt>
    <dgm:pt modelId="{C57D12B1-36B5-48DA-8503-E2ABE1D0DA71}" type="parTrans" cxnId="{4F8C082C-6115-46EF-AC5F-A931379AE1B5}">
      <dgm:prSet/>
      <dgm:spPr/>
      <dgm:t>
        <a:bodyPr/>
        <a:lstStyle/>
        <a:p>
          <a:endParaRPr lang="ru-RU"/>
        </a:p>
      </dgm:t>
    </dgm:pt>
    <dgm:pt modelId="{8129D914-E633-40F7-9B67-8783861532D8}" type="sibTrans" cxnId="{4F8C082C-6115-46EF-AC5F-A931379AE1B5}">
      <dgm:prSet/>
      <dgm:spPr/>
      <dgm:t>
        <a:bodyPr/>
        <a:lstStyle/>
        <a:p>
          <a:endParaRPr lang="ru-RU"/>
        </a:p>
      </dgm:t>
    </dgm:pt>
    <dgm:pt modelId="{C50FA44A-5C4F-48CE-A36F-E4CD7B3AE775}" type="pres">
      <dgm:prSet presAssocID="{0C802744-33EF-4840-85A4-6D129F65FBFF}" presName="compositeShape" presStyleCnt="0">
        <dgm:presLayoutVars>
          <dgm:dir/>
          <dgm:resizeHandles/>
        </dgm:presLayoutVars>
      </dgm:prSet>
      <dgm:spPr/>
      <dgm:t>
        <a:bodyPr/>
        <a:lstStyle/>
        <a:p>
          <a:endParaRPr lang="ru-RU"/>
        </a:p>
      </dgm:t>
    </dgm:pt>
    <dgm:pt modelId="{DC743CF2-F1A0-4A85-8D76-95929FD35AE4}" type="pres">
      <dgm:prSet presAssocID="{0C802744-33EF-4840-85A4-6D129F65FBFF}" presName="pyramid" presStyleLbl="node1" presStyleIdx="0" presStyleCnt="1" custLinFactNeighborX="-225" custLinFactNeighborY="-639"/>
      <dgm:spPr/>
    </dgm:pt>
    <dgm:pt modelId="{5225D3DD-F5DA-4AA0-B5DE-F3BF99E5E730}" type="pres">
      <dgm:prSet presAssocID="{0C802744-33EF-4840-85A4-6D129F65FBFF}" presName="theList" presStyleCnt="0"/>
      <dgm:spPr/>
    </dgm:pt>
    <dgm:pt modelId="{A429878E-92BA-4FF7-8C1F-97375EE4BFBD}" type="pres">
      <dgm:prSet presAssocID="{8210783E-DFB5-4585-A29E-E6C12B48F563}" presName="aNode" presStyleLbl="fgAcc1" presStyleIdx="0" presStyleCnt="4" custScaleX="167497" custScaleY="70490" custLinFactNeighborX="-9754" custLinFactNeighborY="-46895">
        <dgm:presLayoutVars>
          <dgm:bulletEnabled val="1"/>
        </dgm:presLayoutVars>
      </dgm:prSet>
      <dgm:spPr/>
      <dgm:t>
        <a:bodyPr/>
        <a:lstStyle/>
        <a:p>
          <a:endParaRPr lang="ru-RU"/>
        </a:p>
      </dgm:t>
    </dgm:pt>
    <dgm:pt modelId="{5CD29859-27FF-4844-8403-BBF1BDC7CFCA}" type="pres">
      <dgm:prSet presAssocID="{8210783E-DFB5-4585-A29E-E6C12B48F563}" presName="aSpace" presStyleCnt="0"/>
      <dgm:spPr/>
    </dgm:pt>
    <dgm:pt modelId="{571A9A89-B4F2-4276-A395-59E2C8217E60}" type="pres">
      <dgm:prSet presAssocID="{1574EC0F-F5B5-4E3A-B4E6-3AF087B369DF}" presName="aNode" presStyleLbl="fgAcc1" presStyleIdx="1" presStyleCnt="4" custScaleX="189452" custLinFactY="11647" custLinFactNeighborX="-8530" custLinFactNeighborY="100000">
        <dgm:presLayoutVars>
          <dgm:bulletEnabled val="1"/>
        </dgm:presLayoutVars>
      </dgm:prSet>
      <dgm:spPr/>
      <dgm:t>
        <a:bodyPr/>
        <a:lstStyle/>
        <a:p>
          <a:endParaRPr lang="ru-RU"/>
        </a:p>
      </dgm:t>
    </dgm:pt>
    <dgm:pt modelId="{A03798EB-FA2A-42A0-AE8D-296FB0D6EB9B}" type="pres">
      <dgm:prSet presAssocID="{1574EC0F-F5B5-4E3A-B4E6-3AF087B369DF}" presName="aSpace" presStyleCnt="0"/>
      <dgm:spPr/>
    </dgm:pt>
    <dgm:pt modelId="{C5A9CA1C-C156-46A7-B1F0-9C0BADB279EC}" type="pres">
      <dgm:prSet presAssocID="{51D4F0CD-DE37-4248-B0D0-C725F654DC54}" presName="aNode" presStyleLbl="fgAcc1" presStyleIdx="2" presStyleCnt="4" custScaleX="250492" custScaleY="102255" custLinFactY="25825" custLinFactNeighborX="-6777" custLinFactNeighborY="100000">
        <dgm:presLayoutVars>
          <dgm:bulletEnabled val="1"/>
        </dgm:presLayoutVars>
      </dgm:prSet>
      <dgm:spPr/>
      <dgm:t>
        <a:bodyPr/>
        <a:lstStyle/>
        <a:p>
          <a:endParaRPr lang="ru-RU"/>
        </a:p>
      </dgm:t>
    </dgm:pt>
    <dgm:pt modelId="{47F5E0A4-54A3-43F9-AA2B-76CF706565BE}" type="pres">
      <dgm:prSet presAssocID="{51D4F0CD-DE37-4248-B0D0-C725F654DC54}" presName="aSpace" presStyleCnt="0"/>
      <dgm:spPr/>
    </dgm:pt>
    <dgm:pt modelId="{C47603D0-F003-4275-8C7B-C698B7ADA26A}" type="pres">
      <dgm:prSet presAssocID="{7C9C1877-25FB-4FEA-B22D-26E8B9B3901C}" presName="aNode" presStyleLbl="fgAcc1" presStyleIdx="3" presStyleCnt="4" custScaleX="249771" custLinFactY="42444" custLinFactNeighborX="-8847" custLinFactNeighborY="100000">
        <dgm:presLayoutVars>
          <dgm:bulletEnabled val="1"/>
        </dgm:presLayoutVars>
      </dgm:prSet>
      <dgm:spPr/>
      <dgm:t>
        <a:bodyPr/>
        <a:lstStyle/>
        <a:p>
          <a:endParaRPr lang="ru-RU"/>
        </a:p>
      </dgm:t>
    </dgm:pt>
    <dgm:pt modelId="{A3F1BC37-DC70-48C8-BD3D-08177AA7BF45}" type="pres">
      <dgm:prSet presAssocID="{7C9C1877-25FB-4FEA-B22D-26E8B9B3901C}" presName="aSpace" presStyleCnt="0"/>
      <dgm:spPr/>
    </dgm:pt>
  </dgm:ptLst>
  <dgm:cxnLst>
    <dgm:cxn modelId="{91FEB522-B708-4E85-9A33-0FF6CA730703}" type="presOf" srcId="{51D4F0CD-DE37-4248-B0D0-C725F654DC54}" destId="{C5A9CA1C-C156-46A7-B1F0-9C0BADB279EC}" srcOrd="0" destOrd="0" presId="urn:microsoft.com/office/officeart/2005/8/layout/pyramid2"/>
    <dgm:cxn modelId="{3C893759-C343-4D9B-B31E-45C05362169A}" type="presOf" srcId="{0C802744-33EF-4840-85A4-6D129F65FBFF}" destId="{C50FA44A-5C4F-48CE-A36F-E4CD7B3AE775}" srcOrd="0" destOrd="0" presId="urn:microsoft.com/office/officeart/2005/8/layout/pyramid2"/>
    <dgm:cxn modelId="{CBBE12DB-84B1-42AA-AE2A-6C929F0B36BE}" srcId="{0C802744-33EF-4840-85A4-6D129F65FBFF}" destId="{8210783E-DFB5-4585-A29E-E6C12B48F563}" srcOrd="0" destOrd="0" parTransId="{F75AA640-5817-4C6E-833F-F0559BF51C78}" sibTransId="{E619F6C1-77F9-4D51-8618-DCE9CCD7D38D}"/>
    <dgm:cxn modelId="{C8B101AD-D7DD-47CB-8E69-822E1C1023D3}" type="presOf" srcId="{7C9C1877-25FB-4FEA-B22D-26E8B9B3901C}" destId="{C47603D0-F003-4275-8C7B-C698B7ADA26A}" srcOrd="0" destOrd="0" presId="urn:microsoft.com/office/officeart/2005/8/layout/pyramid2"/>
    <dgm:cxn modelId="{1B8EB08B-3880-4000-9CB8-576EA6FF543F}" srcId="{0C802744-33EF-4840-85A4-6D129F65FBFF}" destId="{1574EC0F-F5B5-4E3A-B4E6-3AF087B369DF}" srcOrd="1" destOrd="0" parTransId="{D48D32EC-7B46-4357-8925-D2C72270B100}" sibTransId="{2CFA8BD2-35C3-411B-871A-60059E6844AF}"/>
    <dgm:cxn modelId="{85467F24-C952-47D1-9E55-AF072856A402}" type="presOf" srcId="{8210783E-DFB5-4585-A29E-E6C12B48F563}" destId="{A429878E-92BA-4FF7-8C1F-97375EE4BFBD}" srcOrd="0" destOrd="0" presId="urn:microsoft.com/office/officeart/2005/8/layout/pyramid2"/>
    <dgm:cxn modelId="{6A9F89DF-A9D1-440D-ABCF-29C399AEF8DC}" srcId="{0C802744-33EF-4840-85A4-6D129F65FBFF}" destId="{51D4F0CD-DE37-4248-B0D0-C725F654DC54}" srcOrd="2" destOrd="0" parTransId="{46F31C98-DA74-478F-BDEE-A728AC6A6E5F}" sibTransId="{BD7E390B-D2EC-466C-9FF3-B2C5DE23A56A}"/>
    <dgm:cxn modelId="{795B0D1A-A705-4C6D-A799-829B8EEEF524}" type="presOf" srcId="{1574EC0F-F5B5-4E3A-B4E6-3AF087B369DF}" destId="{571A9A89-B4F2-4276-A395-59E2C8217E60}" srcOrd="0" destOrd="0" presId="urn:microsoft.com/office/officeart/2005/8/layout/pyramid2"/>
    <dgm:cxn modelId="{4F8C082C-6115-46EF-AC5F-A931379AE1B5}" srcId="{0C802744-33EF-4840-85A4-6D129F65FBFF}" destId="{7C9C1877-25FB-4FEA-B22D-26E8B9B3901C}" srcOrd="3" destOrd="0" parTransId="{C57D12B1-36B5-48DA-8503-E2ABE1D0DA71}" sibTransId="{8129D914-E633-40F7-9B67-8783861532D8}"/>
    <dgm:cxn modelId="{E14DD255-7218-4E65-A134-14B159BEEC1B}" type="presParOf" srcId="{C50FA44A-5C4F-48CE-A36F-E4CD7B3AE775}" destId="{DC743CF2-F1A0-4A85-8D76-95929FD35AE4}" srcOrd="0" destOrd="0" presId="urn:microsoft.com/office/officeart/2005/8/layout/pyramid2"/>
    <dgm:cxn modelId="{2A38DB96-5034-4EF1-9CDE-2DE68BA0A796}" type="presParOf" srcId="{C50FA44A-5C4F-48CE-A36F-E4CD7B3AE775}" destId="{5225D3DD-F5DA-4AA0-B5DE-F3BF99E5E730}" srcOrd="1" destOrd="0" presId="urn:microsoft.com/office/officeart/2005/8/layout/pyramid2"/>
    <dgm:cxn modelId="{62531553-C1BE-4500-82AA-7E23DFC726A4}" type="presParOf" srcId="{5225D3DD-F5DA-4AA0-B5DE-F3BF99E5E730}" destId="{A429878E-92BA-4FF7-8C1F-97375EE4BFBD}" srcOrd="0" destOrd="0" presId="urn:microsoft.com/office/officeart/2005/8/layout/pyramid2"/>
    <dgm:cxn modelId="{C0D56E2E-D72E-4CBF-A42A-A6110231ADAD}" type="presParOf" srcId="{5225D3DD-F5DA-4AA0-B5DE-F3BF99E5E730}" destId="{5CD29859-27FF-4844-8403-BBF1BDC7CFCA}" srcOrd="1" destOrd="0" presId="urn:microsoft.com/office/officeart/2005/8/layout/pyramid2"/>
    <dgm:cxn modelId="{A20AA910-7B3B-4727-9AA8-8665D572AC8E}" type="presParOf" srcId="{5225D3DD-F5DA-4AA0-B5DE-F3BF99E5E730}" destId="{571A9A89-B4F2-4276-A395-59E2C8217E60}" srcOrd="2" destOrd="0" presId="urn:microsoft.com/office/officeart/2005/8/layout/pyramid2"/>
    <dgm:cxn modelId="{5EE3C80F-6496-49FA-BD42-2E07A5EE4B4A}" type="presParOf" srcId="{5225D3DD-F5DA-4AA0-B5DE-F3BF99E5E730}" destId="{A03798EB-FA2A-42A0-AE8D-296FB0D6EB9B}" srcOrd="3" destOrd="0" presId="urn:microsoft.com/office/officeart/2005/8/layout/pyramid2"/>
    <dgm:cxn modelId="{8E4F21D8-01B6-41F2-9CDE-2D773098E0F7}" type="presParOf" srcId="{5225D3DD-F5DA-4AA0-B5DE-F3BF99E5E730}" destId="{C5A9CA1C-C156-46A7-B1F0-9C0BADB279EC}" srcOrd="4" destOrd="0" presId="urn:microsoft.com/office/officeart/2005/8/layout/pyramid2"/>
    <dgm:cxn modelId="{C5713E17-419C-49EB-A20C-F448D89A37FF}" type="presParOf" srcId="{5225D3DD-F5DA-4AA0-B5DE-F3BF99E5E730}" destId="{47F5E0A4-54A3-43F9-AA2B-76CF706565BE}" srcOrd="5" destOrd="0" presId="urn:microsoft.com/office/officeart/2005/8/layout/pyramid2"/>
    <dgm:cxn modelId="{D5465D75-E12F-47D9-BB40-E286EBAB699E}" type="presParOf" srcId="{5225D3DD-F5DA-4AA0-B5DE-F3BF99E5E730}" destId="{C47603D0-F003-4275-8C7B-C698B7ADA26A}" srcOrd="6" destOrd="0" presId="urn:microsoft.com/office/officeart/2005/8/layout/pyramid2"/>
    <dgm:cxn modelId="{A40897D3-E189-4B72-A6E0-7EE8995DC277}" type="presParOf" srcId="{5225D3DD-F5DA-4AA0-B5DE-F3BF99E5E730}" destId="{A3F1BC37-DC70-48C8-BD3D-08177AA7BF45}" srcOrd="7"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949E17A-ECFA-46DC-BC43-E62B4416880D}" type="doc">
      <dgm:prSet loTypeId="urn:microsoft.com/office/officeart/2008/layout/VerticalCurvedList" loCatId="list" qsTypeId="urn:microsoft.com/office/officeart/2005/8/quickstyle/simple1" qsCatId="simple" csTypeId="urn:microsoft.com/office/officeart/2005/8/colors/accent2_1" csCatId="accent2" phldr="1"/>
      <dgm:spPr/>
      <dgm:t>
        <a:bodyPr/>
        <a:lstStyle/>
        <a:p>
          <a:endParaRPr lang="ru-RU"/>
        </a:p>
      </dgm:t>
    </dgm:pt>
    <dgm:pt modelId="{78013F0C-D1D8-4863-B55C-8CE1FAAEF434}">
      <dgm:prSet custT="1"/>
      <dgm:spPr>
        <a:effectLst>
          <a:glow rad="101600">
            <a:schemeClr val="accent4">
              <a:satMod val="175000"/>
              <a:alpha val="40000"/>
            </a:schemeClr>
          </a:glow>
        </a:effectLst>
      </dgm:spPr>
      <dgm:t>
        <a:bodyPr/>
        <a:lstStyle/>
        <a:p>
          <a:r>
            <a:rPr lang="ru-RU" sz="2000" dirty="0" smtClean="0">
              <a:latin typeface="Times New Roman" panose="02020603050405020304" pitchFamily="18" charset="0"/>
              <a:cs typeface="Times New Roman" panose="02020603050405020304" pitchFamily="18" charset="0"/>
            </a:rPr>
            <a:t>при установлении фактов хищений или злоупотреблений, а также порчи ценностей</a:t>
          </a:r>
          <a:endParaRPr lang="ru-RU" sz="2000" dirty="0">
            <a:latin typeface="Times New Roman" panose="02020603050405020304" pitchFamily="18" charset="0"/>
            <a:cs typeface="Times New Roman" panose="02020603050405020304" pitchFamily="18" charset="0"/>
          </a:endParaRPr>
        </a:p>
      </dgm:t>
    </dgm:pt>
    <dgm:pt modelId="{E83A85BE-6BC2-4904-AD84-160E6ABADCC5}" type="parTrans" cxnId="{BC2A1FAD-B013-4E9F-AB9C-918A16D10409}">
      <dgm:prSet/>
      <dgm:spPr/>
      <dgm:t>
        <a:bodyPr/>
        <a:lstStyle/>
        <a:p>
          <a:endParaRPr lang="ru-RU"/>
        </a:p>
      </dgm:t>
    </dgm:pt>
    <dgm:pt modelId="{F5A70420-62A6-4112-A0C7-B913241F7485}" type="sibTrans" cxnId="{BC2A1FAD-B013-4E9F-AB9C-918A16D10409}">
      <dgm:prSet/>
      <dgm:spPr/>
      <dgm:t>
        <a:bodyPr/>
        <a:lstStyle/>
        <a:p>
          <a:endParaRPr lang="ru-RU"/>
        </a:p>
      </dgm:t>
    </dgm:pt>
    <dgm:pt modelId="{03DFCB6F-08A4-414F-80FD-7CFC15551DE1}">
      <dgm:prSet custT="1"/>
      <dgm:spPr>
        <a:effectLst>
          <a:glow rad="101600">
            <a:schemeClr val="accent5">
              <a:satMod val="175000"/>
              <a:alpha val="40000"/>
            </a:schemeClr>
          </a:glow>
        </a:effectLst>
      </dgm:spPr>
      <dgm:t>
        <a:bodyPr/>
        <a:lstStyle/>
        <a:p>
          <a:r>
            <a:rPr lang="ru-RU" sz="2000" dirty="0" smtClean="0"/>
            <a:t>в случае стихийных бедствий, пожара, аварий или других чрезвычайных ситуаций, вызванных экстремальными условиями</a:t>
          </a:r>
          <a:endParaRPr lang="ru-RU" sz="2000" dirty="0"/>
        </a:p>
      </dgm:t>
    </dgm:pt>
    <dgm:pt modelId="{0EF9F72D-526C-4D4E-8346-EA4A36532664}" type="parTrans" cxnId="{5B617A67-B142-4FEA-9274-17E952428E96}">
      <dgm:prSet/>
      <dgm:spPr/>
      <dgm:t>
        <a:bodyPr/>
        <a:lstStyle/>
        <a:p>
          <a:endParaRPr lang="ru-RU"/>
        </a:p>
      </dgm:t>
    </dgm:pt>
    <dgm:pt modelId="{EA6EC668-712F-42A7-844F-E38A62DC9738}" type="sibTrans" cxnId="{5B617A67-B142-4FEA-9274-17E952428E96}">
      <dgm:prSet/>
      <dgm:spPr/>
      <dgm:t>
        <a:bodyPr/>
        <a:lstStyle/>
        <a:p>
          <a:endParaRPr lang="ru-RU"/>
        </a:p>
      </dgm:t>
    </dgm:pt>
    <dgm:pt modelId="{3E64AF3C-2D44-4682-BAAC-9547D7AA01D4}">
      <dgm:prSet custT="1"/>
      <dgm:spPr>
        <a:effectLst>
          <a:glow rad="101600">
            <a:schemeClr val="accent5">
              <a:satMod val="175000"/>
              <a:alpha val="40000"/>
            </a:schemeClr>
          </a:glow>
        </a:effectLst>
      </dgm:spPr>
      <dgm:t>
        <a:bodyPr/>
        <a:lstStyle/>
        <a:p>
          <a:r>
            <a:rPr lang="ru-RU" sz="2000" dirty="0" smtClean="0"/>
            <a:t>при смене материально ответственных лиц (на день приемки - передачи дел)</a:t>
          </a:r>
          <a:endParaRPr lang="ru-RU" sz="2000" dirty="0"/>
        </a:p>
      </dgm:t>
    </dgm:pt>
    <dgm:pt modelId="{B42E4ADD-7C2C-40BF-A704-E0B1DBDFC030}" type="parTrans" cxnId="{7803E38B-94AE-4C5A-ABB1-E0A80B45413E}">
      <dgm:prSet/>
      <dgm:spPr/>
      <dgm:t>
        <a:bodyPr/>
        <a:lstStyle/>
        <a:p>
          <a:endParaRPr lang="ru-RU"/>
        </a:p>
      </dgm:t>
    </dgm:pt>
    <dgm:pt modelId="{CDEB95DB-4704-47C9-8062-D966A0C2C955}" type="sibTrans" cxnId="{7803E38B-94AE-4C5A-ABB1-E0A80B45413E}">
      <dgm:prSet/>
      <dgm:spPr/>
      <dgm:t>
        <a:bodyPr/>
        <a:lstStyle/>
        <a:p>
          <a:endParaRPr lang="ru-RU"/>
        </a:p>
      </dgm:t>
    </dgm:pt>
    <dgm:pt modelId="{3260DCF8-94D8-4097-8E1A-AED8DA93DCAD}">
      <dgm:prSet custT="1"/>
      <dgm:spPr>
        <a:effectLst>
          <a:glow rad="101600">
            <a:schemeClr val="accent5">
              <a:satMod val="175000"/>
              <a:alpha val="40000"/>
            </a:schemeClr>
          </a:glow>
        </a:effectLst>
      </dgm:spPr>
      <dgm:t>
        <a:bodyPr/>
        <a:lstStyle/>
        <a:p>
          <a:r>
            <a:rPr lang="ru-RU" sz="2000" dirty="0" smtClean="0"/>
            <a:t>при передаче имущества организации в аренду, управление, безвозмездное пользовании, а также выкупе, продаже комплекса объектов учета </a:t>
          </a:r>
          <a:endParaRPr lang="ru-RU" sz="2000" dirty="0"/>
        </a:p>
      </dgm:t>
    </dgm:pt>
    <dgm:pt modelId="{1909E479-55E3-48FC-A6BE-39568CB394C7}" type="parTrans" cxnId="{E33BADA7-42D9-44B1-AD93-8732F3E0C203}">
      <dgm:prSet/>
      <dgm:spPr/>
      <dgm:t>
        <a:bodyPr/>
        <a:lstStyle/>
        <a:p>
          <a:endParaRPr lang="ru-RU"/>
        </a:p>
      </dgm:t>
    </dgm:pt>
    <dgm:pt modelId="{4AEA66ED-E523-4F88-8C03-8291AE0DC5D8}" type="sibTrans" cxnId="{E33BADA7-42D9-44B1-AD93-8732F3E0C203}">
      <dgm:prSet/>
      <dgm:spPr/>
      <dgm:t>
        <a:bodyPr/>
        <a:lstStyle/>
        <a:p>
          <a:endParaRPr lang="ru-RU"/>
        </a:p>
      </dgm:t>
    </dgm:pt>
    <dgm:pt modelId="{DE109F12-AFD2-4A4F-86B6-E5657175B6D2}">
      <dgm:prSet custT="1"/>
      <dgm:spPr>
        <a:effectLst>
          <a:glow rad="139700">
            <a:schemeClr val="accent5">
              <a:satMod val="175000"/>
              <a:alpha val="40000"/>
            </a:schemeClr>
          </a:glow>
        </a:effectLst>
      </dgm:spPr>
      <dgm:t>
        <a:bodyPr/>
        <a:lstStyle/>
        <a:p>
          <a:r>
            <a:rPr lang="ru-RU" sz="2000" dirty="0" smtClean="0"/>
            <a:t>в других случаях, предусмотренных законодательством Российской Федерации или нормативными актами Министерства финансов Российской Федерации</a:t>
          </a:r>
          <a:endParaRPr lang="ru-RU" sz="2000" dirty="0"/>
        </a:p>
      </dgm:t>
    </dgm:pt>
    <dgm:pt modelId="{4E6706E2-C0D2-462B-9FA5-1D7F7A87A6D6}" type="parTrans" cxnId="{319A03D0-256D-4C51-8655-183C611F6F4A}">
      <dgm:prSet/>
      <dgm:spPr/>
      <dgm:t>
        <a:bodyPr/>
        <a:lstStyle/>
        <a:p>
          <a:endParaRPr lang="ru-RU"/>
        </a:p>
      </dgm:t>
    </dgm:pt>
    <dgm:pt modelId="{3993A4B7-403C-4EE7-A793-AB2D8051FB67}" type="sibTrans" cxnId="{319A03D0-256D-4C51-8655-183C611F6F4A}">
      <dgm:prSet/>
      <dgm:spPr/>
      <dgm:t>
        <a:bodyPr/>
        <a:lstStyle/>
        <a:p>
          <a:endParaRPr lang="ru-RU"/>
        </a:p>
      </dgm:t>
    </dgm:pt>
    <dgm:pt modelId="{F4753A3D-ADAC-401B-9735-9DFC6E4129F9}" type="pres">
      <dgm:prSet presAssocID="{2949E17A-ECFA-46DC-BC43-E62B4416880D}" presName="Name0" presStyleCnt="0">
        <dgm:presLayoutVars>
          <dgm:chMax val="7"/>
          <dgm:chPref val="7"/>
          <dgm:dir/>
        </dgm:presLayoutVars>
      </dgm:prSet>
      <dgm:spPr/>
      <dgm:t>
        <a:bodyPr/>
        <a:lstStyle/>
        <a:p>
          <a:endParaRPr lang="ru-RU"/>
        </a:p>
      </dgm:t>
    </dgm:pt>
    <dgm:pt modelId="{397033CE-4A20-44A1-A36F-87A3F425461F}" type="pres">
      <dgm:prSet presAssocID="{2949E17A-ECFA-46DC-BC43-E62B4416880D}" presName="Name1" presStyleCnt="0"/>
      <dgm:spPr/>
    </dgm:pt>
    <dgm:pt modelId="{CE1E3CF0-2E5C-4491-9FC4-34E0EB9CF1A2}" type="pres">
      <dgm:prSet presAssocID="{2949E17A-ECFA-46DC-BC43-E62B4416880D}" presName="cycle" presStyleCnt="0"/>
      <dgm:spPr/>
    </dgm:pt>
    <dgm:pt modelId="{21744C7F-527C-49EC-A7F9-76A090F84704}" type="pres">
      <dgm:prSet presAssocID="{2949E17A-ECFA-46DC-BC43-E62B4416880D}" presName="srcNode" presStyleLbl="node1" presStyleIdx="0" presStyleCnt="5"/>
      <dgm:spPr/>
    </dgm:pt>
    <dgm:pt modelId="{E5439D70-6787-4FF5-8807-52767968F42D}" type="pres">
      <dgm:prSet presAssocID="{2949E17A-ECFA-46DC-BC43-E62B4416880D}" presName="conn" presStyleLbl="parChTrans1D2" presStyleIdx="0" presStyleCnt="1"/>
      <dgm:spPr/>
      <dgm:t>
        <a:bodyPr/>
        <a:lstStyle/>
        <a:p>
          <a:endParaRPr lang="ru-RU"/>
        </a:p>
      </dgm:t>
    </dgm:pt>
    <dgm:pt modelId="{0736B93F-D973-4F36-97B9-253AE222C4E8}" type="pres">
      <dgm:prSet presAssocID="{2949E17A-ECFA-46DC-BC43-E62B4416880D}" presName="extraNode" presStyleLbl="node1" presStyleIdx="0" presStyleCnt="5"/>
      <dgm:spPr/>
    </dgm:pt>
    <dgm:pt modelId="{31DDE051-B449-4E1E-86F3-2F31FCDC503A}" type="pres">
      <dgm:prSet presAssocID="{2949E17A-ECFA-46DC-BC43-E62B4416880D}" presName="dstNode" presStyleLbl="node1" presStyleIdx="0" presStyleCnt="5"/>
      <dgm:spPr/>
    </dgm:pt>
    <dgm:pt modelId="{196154AD-AB95-4BC7-BC79-C2B9E581A05C}" type="pres">
      <dgm:prSet presAssocID="{78013F0C-D1D8-4863-B55C-8CE1FAAEF434}" presName="text_1" presStyleLbl="node1" presStyleIdx="0" presStyleCnt="5" custScaleY="81055">
        <dgm:presLayoutVars>
          <dgm:bulletEnabled val="1"/>
        </dgm:presLayoutVars>
      </dgm:prSet>
      <dgm:spPr/>
      <dgm:t>
        <a:bodyPr/>
        <a:lstStyle/>
        <a:p>
          <a:endParaRPr lang="ru-RU"/>
        </a:p>
      </dgm:t>
    </dgm:pt>
    <dgm:pt modelId="{26BD5A2F-B463-4C9E-8BA5-FBC45B59D637}" type="pres">
      <dgm:prSet presAssocID="{78013F0C-D1D8-4863-B55C-8CE1FAAEF434}" presName="accent_1" presStyleCnt="0"/>
      <dgm:spPr/>
    </dgm:pt>
    <dgm:pt modelId="{0EFD9831-D338-4546-A81A-4422208F5047}" type="pres">
      <dgm:prSet presAssocID="{78013F0C-D1D8-4863-B55C-8CE1FAAEF434}" presName="accentRepeatNode" presStyleLbl="solidFgAcc1" presStyleIdx="0" presStyleCnt="5"/>
      <dgm:spPr>
        <a:blipFill rotWithShape="0">
          <a:blip xmlns:r="http://schemas.openxmlformats.org/officeDocument/2006/relationships" r:embed="rId1"/>
          <a:tile tx="0" ty="0" sx="100000" sy="100000" flip="none" algn="tl"/>
        </a:blipFill>
      </dgm:spPr>
    </dgm:pt>
    <dgm:pt modelId="{C34DD267-FAEB-440E-8DB5-3AE272A23546}" type="pres">
      <dgm:prSet presAssocID="{03DFCB6F-08A4-414F-80FD-7CFC15551DE1}" presName="text_2" presStyleLbl="node1" presStyleIdx="1" presStyleCnt="5" custScaleY="161920">
        <dgm:presLayoutVars>
          <dgm:bulletEnabled val="1"/>
        </dgm:presLayoutVars>
      </dgm:prSet>
      <dgm:spPr/>
      <dgm:t>
        <a:bodyPr/>
        <a:lstStyle/>
        <a:p>
          <a:endParaRPr lang="ru-RU"/>
        </a:p>
      </dgm:t>
    </dgm:pt>
    <dgm:pt modelId="{BB44F306-212E-401C-A08A-6B79D5E30071}" type="pres">
      <dgm:prSet presAssocID="{03DFCB6F-08A4-414F-80FD-7CFC15551DE1}" presName="accent_2" presStyleCnt="0"/>
      <dgm:spPr/>
    </dgm:pt>
    <dgm:pt modelId="{1AD22E3A-1C28-4B74-96AC-3E2B70246788}" type="pres">
      <dgm:prSet presAssocID="{03DFCB6F-08A4-414F-80FD-7CFC15551DE1}" presName="accentRepeatNode" presStyleLbl="solidFgAcc1" presStyleIdx="1" presStyleCnt="5"/>
      <dgm:spPr>
        <a:blipFill rotWithShape="0">
          <a:blip xmlns:r="http://schemas.openxmlformats.org/officeDocument/2006/relationships" r:embed="rId1"/>
          <a:tile tx="0" ty="0" sx="100000" sy="100000" flip="none" algn="tl"/>
        </a:blipFill>
      </dgm:spPr>
    </dgm:pt>
    <dgm:pt modelId="{E2BC02AE-933D-455A-B207-990295A50CD3}" type="pres">
      <dgm:prSet presAssocID="{3E64AF3C-2D44-4682-BAAC-9547D7AA01D4}" presName="text_3" presStyleLbl="node1" presStyleIdx="2" presStyleCnt="5" custScaleY="101376">
        <dgm:presLayoutVars>
          <dgm:bulletEnabled val="1"/>
        </dgm:presLayoutVars>
      </dgm:prSet>
      <dgm:spPr/>
      <dgm:t>
        <a:bodyPr/>
        <a:lstStyle/>
        <a:p>
          <a:endParaRPr lang="ru-RU"/>
        </a:p>
      </dgm:t>
    </dgm:pt>
    <dgm:pt modelId="{4F60D1A4-762F-4A77-8B3A-28AF9549A8C8}" type="pres">
      <dgm:prSet presAssocID="{3E64AF3C-2D44-4682-BAAC-9547D7AA01D4}" presName="accent_3" presStyleCnt="0"/>
      <dgm:spPr/>
    </dgm:pt>
    <dgm:pt modelId="{EB166496-92C8-4979-8916-49E555031145}" type="pres">
      <dgm:prSet presAssocID="{3E64AF3C-2D44-4682-BAAC-9547D7AA01D4}" presName="accentRepeatNode" presStyleLbl="solidFgAcc1" presStyleIdx="2" presStyleCnt="5"/>
      <dgm:spPr>
        <a:blipFill rotWithShape="0">
          <a:blip xmlns:r="http://schemas.openxmlformats.org/officeDocument/2006/relationships" r:embed="rId1"/>
          <a:tile tx="0" ty="0" sx="100000" sy="100000" flip="none" algn="tl"/>
        </a:blipFill>
      </dgm:spPr>
    </dgm:pt>
    <dgm:pt modelId="{D67DBB06-62C4-4101-A721-B235FC7D98FC}" type="pres">
      <dgm:prSet presAssocID="{3260DCF8-94D8-4097-8E1A-AED8DA93DCAD}" presName="text_4" presStyleLbl="node1" presStyleIdx="3" presStyleCnt="5" custScaleX="101056" custScaleY="127570" custLinFactNeighborX="-47" custLinFactNeighborY="-24324">
        <dgm:presLayoutVars>
          <dgm:bulletEnabled val="1"/>
        </dgm:presLayoutVars>
      </dgm:prSet>
      <dgm:spPr/>
      <dgm:t>
        <a:bodyPr/>
        <a:lstStyle/>
        <a:p>
          <a:endParaRPr lang="ru-RU"/>
        </a:p>
      </dgm:t>
    </dgm:pt>
    <dgm:pt modelId="{F3236094-3A55-430B-8C58-9F804A1B33DC}" type="pres">
      <dgm:prSet presAssocID="{3260DCF8-94D8-4097-8E1A-AED8DA93DCAD}" presName="accent_4" presStyleCnt="0"/>
      <dgm:spPr/>
    </dgm:pt>
    <dgm:pt modelId="{427E108B-65FC-4207-903A-9328A832527A}" type="pres">
      <dgm:prSet presAssocID="{3260DCF8-94D8-4097-8E1A-AED8DA93DCAD}" presName="accentRepeatNode" presStyleLbl="solidFgAcc1" presStyleIdx="3" presStyleCnt="5" custLinFactNeighborX="-12487" custLinFactNeighborY="-9440"/>
      <dgm:spPr>
        <a:blipFill rotWithShape="0">
          <a:blip xmlns:r="http://schemas.openxmlformats.org/officeDocument/2006/relationships" r:embed="rId1"/>
          <a:tile tx="0" ty="0" sx="100000" sy="100000" flip="none" algn="tl"/>
        </a:blipFill>
      </dgm:spPr>
    </dgm:pt>
    <dgm:pt modelId="{DE6338E4-A797-447D-964D-2427D2ED7962}" type="pres">
      <dgm:prSet presAssocID="{DE109F12-AFD2-4A4F-86B6-E5657175B6D2}" presName="text_5" presStyleLbl="node1" presStyleIdx="4" presStyleCnt="5" custScaleX="101331" custScaleY="154880">
        <dgm:presLayoutVars>
          <dgm:bulletEnabled val="1"/>
        </dgm:presLayoutVars>
      </dgm:prSet>
      <dgm:spPr/>
      <dgm:t>
        <a:bodyPr/>
        <a:lstStyle/>
        <a:p>
          <a:endParaRPr lang="ru-RU"/>
        </a:p>
      </dgm:t>
    </dgm:pt>
    <dgm:pt modelId="{ABA01EF1-5122-48BF-8749-BB92F2455AC1}" type="pres">
      <dgm:prSet presAssocID="{DE109F12-AFD2-4A4F-86B6-E5657175B6D2}" presName="accent_5" presStyleCnt="0"/>
      <dgm:spPr/>
    </dgm:pt>
    <dgm:pt modelId="{9453C68F-15BE-4C07-9F3A-4B45A79B6125}" type="pres">
      <dgm:prSet presAssocID="{DE109F12-AFD2-4A4F-86B6-E5657175B6D2}" presName="accentRepeatNode" presStyleLbl="solidFgAcc1" presStyleIdx="4" presStyleCnt="5"/>
      <dgm:spPr>
        <a:blipFill rotWithShape="0">
          <a:blip xmlns:r="http://schemas.openxmlformats.org/officeDocument/2006/relationships" r:embed="rId1"/>
          <a:tile tx="0" ty="0" sx="100000" sy="100000" flip="none" algn="tl"/>
        </a:blipFill>
      </dgm:spPr>
    </dgm:pt>
  </dgm:ptLst>
  <dgm:cxnLst>
    <dgm:cxn modelId="{F8753678-C612-429A-88F0-0DBEC139F655}" type="presOf" srcId="{03DFCB6F-08A4-414F-80FD-7CFC15551DE1}" destId="{C34DD267-FAEB-440E-8DB5-3AE272A23546}" srcOrd="0" destOrd="0" presId="urn:microsoft.com/office/officeart/2008/layout/VerticalCurvedList"/>
    <dgm:cxn modelId="{E33BADA7-42D9-44B1-AD93-8732F3E0C203}" srcId="{2949E17A-ECFA-46DC-BC43-E62B4416880D}" destId="{3260DCF8-94D8-4097-8E1A-AED8DA93DCAD}" srcOrd="3" destOrd="0" parTransId="{1909E479-55E3-48FC-A6BE-39568CB394C7}" sibTransId="{4AEA66ED-E523-4F88-8C03-8291AE0DC5D8}"/>
    <dgm:cxn modelId="{3D453847-52F8-4791-BC86-1EE24B52493D}" type="presOf" srcId="{78013F0C-D1D8-4863-B55C-8CE1FAAEF434}" destId="{196154AD-AB95-4BC7-BC79-C2B9E581A05C}" srcOrd="0" destOrd="0" presId="urn:microsoft.com/office/officeart/2008/layout/VerticalCurvedList"/>
    <dgm:cxn modelId="{F2B1C57B-091F-4070-8F11-68D03616FF8B}" type="presOf" srcId="{DE109F12-AFD2-4A4F-86B6-E5657175B6D2}" destId="{DE6338E4-A797-447D-964D-2427D2ED7962}" srcOrd="0" destOrd="0" presId="urn:microsoft.com/office/officeart/2008/layout/VerticalCurvedList"/>
    <dgm:cxn modelId="{2DBB19C2-113A-4517-857B-28E9C0B92BD4}" type="presOf" srcId="{3E64AF3C-2D44-4682-BAAC-9547D7AA01D4}" destId="{E2BC02AE-933D-455A-B207-990295A50CD3}" srcOrd="0" destOrd="0" presId="urn:microsoft.com/office/officeart/2008/layout/VerticalCurvedList"/>
    <dgm:cxn modelId="{BC2A1FAD-B013-4E9F-AB9C-918A16D10409}" srcId="{2949E17A-ECFA-46DC-BC43-E62B4416880D}" destId="{78013F0C-D1D8-4863-B55C-8CE1FAAEF434}" srcOrd="0" destOrd="0" parTransId="{E83A85BE-6BC2-4904-AD84-160E6ABADCC5}" sibTransId="{F5A70420-62A6-4112-A0C7-B913241F7485}"/>
    <dgm:cxn modelId="{7803E38B-94AE-4C5A-ABB1-E0A80B45413E}" srcId="{2949E17A-ECFA-46DC-BC43-E62B4416880D}" destId="{3E64AF3C-2D44-4682-BAAC-9547D7AA01D4}" srcOrd="2" destOrd="0" parTransId="{B42E4ADD-7C2C-40BF-A704-E0B1DBDFC030}" sibTransId="{CDEB95DB-4704-47C9-8062-D966A0C2C955}"/>
    <dgm:cxn modelId="{F7449260-D6D5-4092-9CA6-8148FA5B796D}" type="presOf" srcId="{F5A70420-62A6-4112-A0C7-B913241F7485}" destId="{E5439D70-6787-4FF5-8807-52767968F42D}" srcOrd="0" destOrd="0" presId="urn:microsoft.com/office/officeart/2008/layout/VerticalCurvedList"/>
    <dgm:cxn modelId="{5B617A67-B142-4FEA-9274-17E952428E96}" srcId="{2949E17A-ECFA-46DC-BC43-E62B4416880D}" destId="{03DFCB6F-08A4-414F-80FD-7CFC15551DE1}" srcOrd="1" destOrd="0" parTransId="{0EF9F72D-526C-4D4E-8346-EA4A36532664}" sibTransId="{EA6EC668-712F-42A7-844F-E38A62DC9738}"/>
    <dgm:cxn modelId="{656D15C2-182A-4490-BD06-4257766844FB}" type="presOf" srcId="{2949E17A-ECFA-46DC-BC43-E62B4416880D}" destId="{F4753A3D-ADAC-401B-9735-9DFC6E4129F9}" srcOrd="0" destOrd="0" presId="urn:microsoft.com/office/officeart/2008/layout/VerticalCurvedList"/>
    <dgm:cxn modelId="{319A03D0-256D-4C51-8655-183C611F6F4A}" srcId="{2949E17A-ECFA-46DC-BC43-E62B4416880D}" destId="{DE109F12-AFD2-4A4F-86B6-E5657175B6D2}" srcOrd="4" destOrd="0" parTransId="{4E6706E2-C0D2-462B-9FA5-1D7F7A87A6D6}" sibTransId="{3993A4B7-403C-4EE7-A793-AB2D8051FB67}"/>
    <dgm:cxn modelId="{BE9C3B6C-7D30-4A02-A94D-B56C865C58CA}" type="presOf" srcId="{3260DCF8-94D8-4097-8E1A-AED8DA93DCAD}" destId="{D67DBB06-62C4-4101-A721-B235FC7D98FC}" srcOrd="0" destOrd="0" presId="urn:microsoft.com/office/officeart/2008/layout/VerticalCurvedList"/>
    <dgm:cxn modelId="{ABFF0D31-5DC0-468A-A4A0-2F97D3E54588}" type="presParOf" srcId="{F4753A3D-ADAC-401B-9735-9DFC6E4129F9}" destId="{397033CE-4A20-44A1-A36F-87A3F425461F}" srcOrd="0" destOrd="0" presId="urn:microsoft.com/office/officeart/2008/layout/VerticalCurvedList"/>
    <dgm:cxn modelId="{B64A6182-F31E-4E80-BEBC-5DB7FA9FF942}" type="presParOf" srcId="{397033CE-4A20-44A1-A36F-87A3F425461F}" destId="{CE1E3CF0-2E5C-4491-9FC4-34E0EB9CF1A2}" srcOrd="0" destOrd="0" presId="urn:microsoft.com/office/officeart/2008/layout/VerticalCurvedList"/>
    <dgm:cxn modelId="{447DDD19-25BB-4674-A4C5-4DB5BCF82E24}" type="presParOf" srcId="{CE1E3CF0-2E5C-4491-9FC4-34E0EB9CF1A2}" destId="{21744C7F-527C-49EC-A7F9-76A090F84704}" srcOrd="0" destOrd="0" presId="urn:microsoft.com/office/officeart/2008/layout/VerticalCurvedList"/>
    <dgm:cxn modelId="{36E5D0F8-0FD3-4F16-88DF-A251BB7DD11C}" type="presParOf" srcId="{CE1E3CF0-2E5C-4491-9FC4-34E0EB9CF1A2}" destId="{E5439D70-6787-4FF5-8807-52767968F42D}" srcOrd="1" destOrd="0" presId="urn:microsoft.com/office/officeart/2008/layout/VerticalCurvedList"/>
    <dgm:cxn modelId="{97882A49-96C0-4287-A7CF-A991ADDDCC74}" type="presParOf" srcId="{CE1E3CF0-2E5C-4491-9FC4-34E0EB9CF1A2}" destId="{0736B93F-D973-4F36-97B9-253AE222C4E8}" srcOrd="2" destOrd="0" presId="urn:microsoft.com/office/officeart/2008/layout/VerticalCurvedList"/>
    <dgm:cxn modelId="{E9A1D4E7-BC74-436C-9C75-B15F7A7B36E6}" type="presParOf" srcId="{CE1E3CF0-2E5C-4491-9FC4-34E0EB9CF1A2}" destId="{31DDE051-B449-4E1E-86F3-2F31FCDC503A}" srcOrd="3" destOrd="0" presId="urn:microsoft.com/office/officeart/2008/layout/VerticalCurvedList"/>
    <dgm:cxn modelId="{BEF4106C-5653-467C-8E27-5DDD38AE1883}" type="presParOf" srcId="{397033CE-4A20-44A1-A36F-87A3F425461F}" destId="{196154AD-AB95-4BC7-BC79-C2B9E581A05C}" srcOrd="1" destOrd="0" presId="urn:microsoft.com/office/officeart/2008/layout/VerticalCurvedList"/>
    <dgm:cxn modelId="{B3961F65-FCA6-46FB-81F8-DE844077B17A}" type="presParOf" srcId="{397033CE-4A20-44A1-A36F-87A3F425461F}" destId="{26BD5A2F-B463-4C9E-8BA5-FBC45B59D637}" srcOrd="2" destOrd="0" presId="urn:microsoft.com/office/officeart/2008/layout/VerticalCurvedList"/>
    <dgm:cxn modelId="{DFD74E3B-F594-40A1-9B06-0161A68B7DAC}" type="presParOf" srcId="{26BD5A2F-B463-4C9E-8BA5-FBC45B59D637}" destId="{0EFD9831-D338-4546-A81A-4422208F5047}" srcOrd="0" destOrd="0" presId="urn:microsoft.com/office/officeart/2008/layout/VerticalCurvedList"/>
    <dgm:cxn modelId="{DFB43D48-033C-432E-989B-0582D3F0F07A}" type="presParOf" srcId="{397033CE-4A20-44A1-A36F-87A3F425461F}" destId="{C34DD267-FAEB-440E-8DB5-3AE272A23546}" srcOrd="3" destOrd="0" presId="urn:microsoft.com/office/officeart/2008/layout/VerticalCurvedList"/>
    <dgm:cxn modelId="{61850F43-6754-4872-B1F0-E088F38B077B}" type="presParOf" srcId="{397033CE-4A20-44A1-A36F-87A3F425461F}" destId="{BB44F306-212E-401C-A08A-6B79D5E30071}" srcOrd="4" destOrd="0" presId="urn:microsoft.com/office/officeart/2008/layout/VerticalCurvedList"/>
    <dgm:cxn modelId="{72672C87-9538-4504-991C-644B825E10A9}" type="presParOf" srcId="{BB44F306-212E-401C-A08A-6B79D5E30071}" destId="{1AD22E3A-1C28-4B74-96AC-3E2B70246788}" srcOrd="0" destOrd="0" presId="urn:microsoft.com/office/officeart/2008/layout/VerticalCurvedList"/>
    <dgm:cxn modelId="{3445E0A5-626A-4ABC-8A0C-441364C16E7F}" type="presParOf" srcId="{397033CE-4A20-44A1-A36F-87A3F425461F}" destId="{E2BC02AE-933D-455A-B207-990295A50CD3}" srcOrd="5" destOrd="0" presId="urn:microsoft.com/office/officeart/2008/layout/VerticalCurvedList"/>
    <dgm:cxn modelId="{B9110B3D-4D61-4217-9900-301C5E09962A}" type="presParOf" srcId="{397033CE-4A20-44A1-A36F-87A3F425461F}" destId="{4F60D1A4-762F-4A77-8B3A-28AF9549A8C8}" srcOrd="6" destOrd="0" presId="urn:microsoft.com/office/officeart/2008/layout/VerticalCurvedList"/>
    <dgm:cxn modelId="{A662F879-E7E3-4194-A5AD-41E125D1DA4A}" type="presParOf" srcId="{4F60D1A4-762F-4A77-8B3A-28AF9549A8C8}" destId="{EB166496-92C8-4979-8916-49E555031145}" srcOrd="0" destOrd="0" presId="urn:microsoft.com/office/officeart/2008/layout/VerticalCurvedList"/>
    <dgm:cxn modelId="{4B791A7A-B05A-4769-A217-3A0CB998137D}" type="presParOf" srcId="{397033CE-4A20-44A1-A36F-87A3F425461F}" destId="{D67DBB06-62C4-4101-A721-B235FC7D98FC}" srcOrd="7" destOrd="0" presId="urn:microsoft.com/office/officeart/2008/layout/VerticalCurvedList"/>
    <dgm:cxn modelId="{7E89EBCC-5C29-4A89-833F-0FD9495B0F72}" type="presParOf" srcId="{397033CE-4A20-44A1-A36F-87A3F425461F}" destId="{F3236094-3A55-430B-8C58-9F804A1B33DC}" srcOrd="8" destOrd="0" presId="urn:microsoft.com/office/officeart/2008/layout/VerticalCurvedList"/>
    <dgm:cxn modelId="{AF678B75-D183-4150-9232-4F9BA41FCA81}" type="presParOf" srcId="{F3236094-3A55-430B-8C58-9F804A1B33DC}" destId="{427E108B-65FC-4207-903A-9328A832527A}" srcOrd="0" destOrd="0" presId="urn:microsoft.com/office/officeart/2008/layout/VerticalCurvedList"/>
    <dgm:cxn modelId="{8015E450-0C72-41C0-861C-9EEBF002658D}" type="presParOf" srcId="{397033CE-4A20-44A1-A36F-87A3F425461F}" destId="{DE6338E4-A797-447D-964D-2427D2ED7962}" srcOrd="9" destOrd="0" presId="urn:microsoft.com/office/officeart/2008/layout/VerticalCurvedList"/>
    <dgm:cxn modelId="{DCB55EE3-9883-4BD5-B37F-31DD9F6407A1}" type="presParOf" srcId="{397033CE-4A20-44A1-A36F-87A3F425461F}" destId="{ABA01EF1-5122-48BF-8749-BB92F2455AC1}" srcOrd="10" destOrd="0" presId="urn:microsoft.com/office/officeart/2008/layout/VerticalCurvedList"/>
    <dgm:cxn modelId="{B58C03F0-3D1F-4A96-B854-00C58BFF310B}" type="presParOf" srcId="{ABA01EF1-5122-48BF-8749-BB92F2455AC1}" destId="{9453C68F-15BE-4C07-9F3A-4B45A79B6125}"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C802744-33EF-4840-85A4-6D129F65FBFF}" type="doc">
      <dgm:prSet loTypeId="urn:microsoft.com/office/officeart/2005/8/layout/pyramid2" loCatId="pyramid" qsTypeId="urn:microsoft.com/office/officeart/2005/8/quickstyle/simple1" qsCatId="simple" csTypeId="urn:microsoft.com/office/officeart/2005/8/colors/accent0_2" csCatId="mainScheme" phldr="1"/>
      <dgm:spPr/>
      <dgm:t>
        <a:bodyPr/>
        <a:lstStyle/>
        <a:p>
          <a:endParaRPr lang="ru-RU"/>
        </a:p>
      </dgm:t>
    </dgm:pt>
    <dgm:pt modelId="{072787EF-8253-4CB5-980F-7A5C26AF2478}">
      <dgm:prSet/>
      <dgm:spPr>
        <a:solidFill>
          <a:schemeClr val="accent6">
            <a:lumMod val="60000"/>
            <a:lumOff val="40000"/>
            <a:alpha val="90000"/>
          </a:schemeClr>
        </a:solidFill>
      </dgm:spPr>
      <dgm:t>
        <a:bodyPr/>
        <a:lstStyle/>
        <a:p>
          <a:r>
            <a:rPr lang="ru-RU" dirty="0" smtClean="0">
              <a:solidFill>
                <a:srgbClr val="000000"/>
              </a:solidFill>
              <a:effectLst/>
              <a:latin typeface="Times New Roman" panose="02020603050405020304" pitchFamily="18" charset="0"/>
              <a:ea typeface="Times New Roman" panose="02020603050405020304" pitchFamily="18" charset="0"/>
            </a:rPr>
            <a:t>порядок взаимодействия структурных подразделений </a:t>
          </a:r>
          <a:endParaRPr lang="ru-RU" b="1" dirty="0">
            <a:solidFill>
              <a:schemeClr val="tx1"/>
            </a:solidFill>
          </a:endParaRPr>
        </a:p>
      </dgm:t>
    </dgm:pt>
    <dgm:pt modelId="{165C9ADC-E550-4515-8419-0D7E9B11B87B}" type="parTrans" cxnId="{4799ED4A-A6E4-4477-8C7D-35E5629FA5BB}">
      <dgm:prSet/>
      <dgm:spPr/>
      <dgm:t>
        <a:bodyPr/>
        <a:lstStyle/>
        <a:p>
          <a:endParaRPr lang="ru-RU"/>
        </a:p>
      </dgm:t>
    </dgm:pt>
    <dgm:pt modelId="{E044EA2A-B427-45AD-A67D-E0176C14FD81}" type="sibTrans" cxnId="{4799ED4A-A6E4-4477-8C7D-35E5629FA5BB}">
      <dgm:prSet/>
      <dgm:spPr/>
      <dgm:t>
        <a:bodyPr/>
        <a:lstStyle/>
        <a:p>
          <a:endParaRPr lang="ru-RU"/>
        </a:p>
      </dgm:t>
    </dgm:pt>
    <dgm:pt modelId="{7C9C1877-25FB-4FEA-B22D-26E8B9B3901C}">
      <dgm:prSet custT="1"/>
      <dgm:spPr>
        <a:solidFill>
          <a:schemeClr val="accent3">
            <a:lumMod val="60000"/>
            <a:lumOff val="40000"/>
            <a:alpha val="90000"/>
          </a:schemeClr>
        </a:solidFill>
      </dgm:spPr>
      <dgm:t>
        <a:bodyPr/>
        <a:lstStyle/>
        <a:p>
          <a:r>
            <a:rPr lang="ru-RU" sz="2400" dirty="0" smtClean="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порядок осуществления внутреннего контроля</a:t>
          </a:r>
          <a:endParaRPr lang="ru-RU" sz="2400" dirty="0"/>
        </a:p>
      </dgm:t>
    </dgm:pt>
    <dgm:pt modelId="{C57D12B1-36B5-48DA-8503-E2ABE1D0DA71}" type="parTrans" cxnId="{4F8C082C-6115-46EF-AC5F-A931379AE1B5}">
      <dgm:prSet/>
      <dgm:spPr/>
      <dgm:t>
        <a:bodyPr/>
        <a:lstStyle/>
        <a:p>
          <a:endParaRPr lang="ru-RU"/>
        </a:p>
      </dgm:t>
    </dgm:pt>
    <dgm:pt modelId="{8129D914-E633-40F7-9B67-8783861532D8}" type="sibTrans" cxnId="{4F8C082C-6115-46EF-AC5F-A931379AE1B5}">
      <dgm:prSet/>
      <dgm:spPr/>
      <dgm:t>
        <a:bodyPr/>
        <a:lstStyle/>
        <a:p>
          <a:endParaRPr lang="ru-RU"/>
        </a:p>
      </dgm:t>
    </dgm:pt>
    <dgm:pt modelId="{1574EC0F-F5B5-4E3A-B4E6-3AF087B369DF}">
      <dgm:prSet custT="1"/>
      <dgm:spPr>
        <a:solidFill>
          <a:srgbClr val="CCFFFF">
            <a:alpha val="90000"/>
          </a:srgbClr>
        </a:solidFill>
      </dgm:spPr>
      <dgm:t>
        <a:bodyPr/>
        <a:lstStyle/>
        <a:p>
          <a:r>
            <a:rPr lang="ru-RU" sz="2800" dirty="0" smtClean="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правила документооборота и технологии обработки учетной информации</a:t>
          </a:r>
          <a:endParaRPr lang="ru-RU" sz="2800" dirty="0">
            <a:solidFill>
              <a:schemeClr val="tx1"/>
            </a:solidFill>
          </a:endParaRPr>
        </a:p>
      </dgm:t>
    </dgm:pt>
    <dgm:pt modelId="{2CFA8BD2-35C3-411B-871A-60059E6844AF}" type="sibTrans" cxnId="{1B8EB08B-3880-4000-9CB8-576EA6FF543F}">
      <dgm:prSet/>
      <dgm:spPr/>
      <dgm:t>
        <a:bodyPr/>
        <a:lstStyle/>
        <a:p>
          <a:endParaRPr lang="ru-RU"/>
        </a:p>
      </dgm:t>
    </dgm:pt>
    <dgm:pt modelId="{D48D32EC-7B46-4357-8925-D2C72270B100}" type="parTrans" cxnId="{1B8EB08B-3880-4000-9CB8-576EA6FF543F}">
      <dgm:prSet/>
      <dgm:spPr/>
      <dgm:t>
        <a:bodyPr/>
        <a:lstStyle/>
        <a:p>
          <a:endParaRPr lang="ru-RU"/>
        </a:p>
      </dgm:t>
    </dgm:pt>
    <dgm:pt modelId="{8210783E-DFB5-4585-A29E-E6C12B48F563}">
      <dgm:prSet custT="1"/>
      <dgm:spPr>
        <a:solidFill>
          <a:schemeClr val="accent5">
            <a:lumMod val="40000"/>
            <a:lumOff val="60000"/>
            <a:alpha val="90000"/>
          </a:schemeClr>
        </a:solidFill>
      </dgm:spPr>
      <dgm:t>
        <a:bodyPr/>
        <a:lstStyle/>
        <a:p>
          <a:endParaRPr lang="ru-RU" sz="2400" dirty="0" smtClean="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endParaRPr>
        </a:p>
        <a:p>
          <a:r>
            <a:rPr lang="ru-RU" sz="2400" dirty="0" smtClean="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Формы первичных документов (не предусмотренные законодательством РФ)</a:t>
          </a:r>
        </a:p>
        <a:p>
          <a:endParaRPr lang="ru-RU" sz="2400" dirty="0"/>
        </a:p>
      </dgm:t>
    </dgm:pt>
    <dgm:pt modelId="{E619F6C1-77F9-4D51-8618-DCE9CCD7D38D}" type="sibTrans" cxnId="{CBBE12DB-84B1-42AA-AE2A-6C929F0B36BE}">
      <dgm:prSet/>
      <dgm:spPr/>
      <dgm:t>
        <a:bodyPr/>
        <a:lstStyle/>
        <a:p>
          <a:endParaRPr lang="ru-RU"/>
        </a:p>
      </dgm:t>
    </dgm:pt>
    <dgm:pt modelId="{F75AA640-5817-4C6E-833F-F0559BF51C78}" type="parTrans" cxnId="{CBBE12DB-84B1-42AA-AE2A-6C929F0B36BE}">
      <dgm:prSet/>
      <dgm:spPr/>
      <dgm:t>
        <a:bodyPr/>
        <a:lstStyle/>
        <a:p>
          <a:endParaRPr lang="ru-RU"/>
        </a:p>
      </dgm:t>
    </dgm:pt>
    <dgm:pt modelId="{C50FA44A-5C4F-48CE-A36F-E4CD7B3AE775}" type="pres">
      <dgm:prSet presAssocID="{0C802744-33EF-4840-85A4-6D129F65FBFF}" presName="compositeShape" presStyleCnt="0">
        <dgm:presLayoutVars>
          <dgm:dir/>
          <dgm:resizeHandles/>
        </dgm:presLayoutVars>
      </dgm:prSet>
      <dgm:spPr/>
      <dgm:t>
        <a:bodyPr/>
        <a:lstStyle/>
        <a:p>
          <a:endParaRPr lang="ru-RU"/>
        </a:p>
      </dgm:t>
    </dgm:pt>
    <dgm:pt modelId="{DC743CF2-F1A0-4A85-8D76-95929FD35AE4}" type="pres">
      <dgm:prSet presAssocID="{0C802744-33EF-4840-85A4-6D129F65FBFF}" presName="pyramid" presStyleLbl="node1" presStyleIdx="0" presStyleCnt="1" custLinFactNeighborX="-225" custLinFactNeighborY="-639"/>
      <dgm:spPr/>
    </dgm:pt>
    <dgm:pt modelId="{5225D3DD-F5DA-4AA0-B5DE-F3BF99E5E730}" type="pres">
      <dgm:prSet presAssocID="{0C802744-33EF-4840-85A4-6D129F65FBFF}" presName="theList" presStyleCnt="0"/>
      <dgm:spPr/>
    </dgm:pt>
    <dgm:pt modelId="{A429878E-92BA-4FF7-8C1F-97375EE4BFBD}" type="pres">
      <dgm:prSet presAssocID="{8210783E-DFB5-4585-A29E-E6C12B48F563}" presName="aNode" presStyleLbl="fgAcc1" presStyleIdx="0" presStyleCnt="4" custScaleX="187005" custScaleY="186981" custLinFactY="-43903" custLinFactNeighborX="-12192" custLinFactNeighborY="-100000">
        <dgm:presLayoutVars>
          <dgm:bulletEnabled val="1"/>
        </dgm:presLayoutVars>
      </dgm:prSet>
      <dgm:spPr/>
      <dgm:t>
        <a:bodyPr/>
        <a:lstStyle/>
        <a:p>
          <a:endParaRPr lang="ru-RU"/>
        </a:p>
      </dgm:t>
    </dgm:pt>
    <dgm:pt modelId="{5CD29859-27FF-4844-8403-BBF1BDC7CFCA}" type="pres">
      <dgm:prSet presAssocID="{8210783E-DFB5-4585-A29E-E6C12B48F563}" presName="aSpace" presStyleCnt="0"/>
      <dgm:spPr/>
    </dgm:pt>
    <dgm:pt modelId="{571A9A89-B4F2-4276-A395-59E2C8217E60}" type="pres">
      <dgm:prSet presAssocID="{1574EC0F-F5B5-4E3A-B4E6-3AF087B369DF}" presName="aNode" presStyleLbl="fgAcc1" presStyleIdx="1" presStyleCnt="4" custScaleX="221897" custScaleY="159777" custLinFactNeighborX="-10969" custLinFactNeighborY="58596">
        <dgm:presLayoutVars>
          <dgm:bulletEnabled val="1"/>
        </dgm:presLayoutVars>
      </dgm:prSet>
      <dgm:spPr/>
      <dgm:t>
        <a:bodyPr/>
        <a:lstStyle/>
        <a:p>
          <a:endParaRPr lang="ru-RU"/>
        </a:p>
      </dgm:t>
    </dgm:pt>
    <dgm:pt modelId="{A03798EB-FA2A-42A0-AE8D-296FB0D6EB9B}" type="pres">
      <dgm:prSet presAssocID="{1574EC0F-F5B5-4E3A-B4E6-3AF087B369DF}" presName="aSpace" presStyleCnt="0"/>
      <dgm:spPr/>
    </dgm:pt>
    <dgm:pt modelId="{D748E9DB-922B-4DD1-B6F2-5596069D0DAA}" type="pres">
      <dgm:prSet presAssocID="{072787EF-8253-4CB5-980F-7A5C26AF2478}" presName="aNode" presStyleLbl="fgAcc1" presStyleIdx="2" presStyleCnt="4" custScaleX="262641" custScaleY="160450" custLinFactY="168369" custLinFactNeighborX="-4877" custLinFactNeighborY="200000">
        <dgm:presLayoutVars>
          <dgm:bulletEnabled val="1"/>
        </dgm:presLayoutVars>
      </dgm:prSet>
      <dgm:spPr/>
      <dgm:t>
        <a:bodyPr/>
        <a:lstStyle/>
        <a:p>
          <a:endParaRPr lang="ru-RU"/>
        </a:p>
      </dgm:t>
    </dgm:pt>
    <dgm:pt modelId="{C2D75345-F14D-4544-ADD3-075AEAA72A95}" type="pres">
      <dgm:prSet presAssocID="{072787EF-8253-4CB5-980F-7A5C26AF2478}" presName="aSpace" presStyleCnt="0"/>
      <dgm:spPr/>
    </dgm:pt>
    <dgm:pt modelId="{C47603D0-F003-4275-8C7B-C698B7ADA26A}" type="pres">
      <dgm:prSet presAssocID="{7C9C1877-25FB-4FEA-B22D-26E8B9B3901C}" presName="aNode" presStyleLbl="fgAcc1" presStyleIdx="3" presStyleCnt="4" custScaleX="237216" custLinFactY="-88992" custLinFactNeighborX="-13392" custLinFactNeighborY="-100000">
        <dgm:presLayoutVars>
          <dgm:bulletEnabled val="1"/>
        </dgm:presLayoutVars>
      </dgm:prSet>
      <dgm:spPr/>
      <dgm:t>
        <a:bodyPr/>
        <a:lstStyle/>
        <a:p>
          <a:endParaRPr lang="ru-RU"/>
        </a:p>
      </dgm:t>
    </dgm:pt>
    <dgm:pt modelId="{A3F1BC37-DC70-48C8-BD3D-08177AA7BF45}" type="pres">
      <dgm:prSet presAssocID="{7C9C1877-25FB-4FEA-B22D-26E8B9B3901C}" presName="aSpace" presStyleCnt="0"/>
      <dgm:spPr/>
    </dgm:pt>
  </dgm:ptLst>
  <dgm:cxnLst>
    <dgm:cxn modelId="{CBBE12DB-84B1-42AA-AE2A-6C929F0B36BE}" srcId="{0C802744-33EF-4840-85A4-6D129F65FBFF}" destId="{8210783E-DFB5-4585-A29E-E6C12B48F563}" srcOrd="0" destOrd="0" parTransId="{F75AA640-5817-4C6E-833F-F0559BF51C78}" sibTransId="{E619F6C1-77F9-4D51-8618-DCE9CCD7D38D}"/>
    <dgm:cxn modelId="{1B8EB08B-3880-4000-9CB8-576EA6FF543F}" srcId="{0C802744-33EF-4840-85A4-6D129F65FBFF}" destId="{1574EC0F-F5B5-4E3A-B4E6-3AF087B369DF}" srcOrd="1" destOrd="0" parTransId="{D48D32EC-7B46-4357-8925-D2C72270B100}" sibTransId="{2CFA8BD2-35C3-411B-871A-60059E6844AF}"/>
    <dgm:cxn modelId="{F430DB40-DA80-45FC-9A99-53192BB3DEC4}" type="presOf" srcId="{0C802744-33EF-4840-85A4-6D129F65FBFF}" destId="{C50FA44A-5C4F-48CE-A36F-E4CD7B3AE775}" srcOrd="0" destOrd="0" presId="urn:microsoft.com/office/officeart/2005/8/layout/pyramid2"/>
    <dgm:cxn modelId="{AFC6E25E-995B-4C25-A948-6031561EFE2F}" type="presOf" srcId="{072787EF-8253-4CB5-980F-7A5C26AF2478}" destId="{D748E9DB-922B-4DD1-B6F2-5596069D0DAA}" srcOrd="0" destOrd="0" presId="urn:microsoft.com/office/officeart/2005/8/layout/pyramid2"/>
    <dgm:cxn modelId="{4799ED4A-A6E4-4477-8C7D-35E5629FA5BB}" srcId="{0C802744-33EF-4840-85A4-6D129F65FBFF}" destId="{072787EF-8253-4CB5-980F-7A5C26AF2478}" srcOrd="2" destOrd="0" parTransId="{165C9ADC-E550-4515-8419-0D7E9B11B87B}" sibTransId="{E044EA2A-B427-45AD-A67D-E0176C14FD81}"/>
    <dgm:cxn modelId="{1455EA6A-F12B-42AD-83A6-4A6EA744FFDD}" type="presOf" srcId="{1574EC0F-F5B5-4E3A-B4E6-3AF087B369DF}" destId="{571A9A89-B4F2-4276-A395-59E2C8217E60}" srcOrd="0" destOrd="0" presId="urn:microsoft.com/office/officeart/2005/8/layout/pyramid2"/>
    <dgm:cxn modelId="{DC605927-D39F-4241-A7C3-BA75A861837D}" type="presOf" srcId="{7C9C1877-25FB-4FEA-B22D-26E8B9B3901C}" destId="{C47603D0-F003-4275-8C7B-C698B7ADA26A}" srcOrd="0" destOrd="0" presId="urn:microsoft.com/office/officeart/2005/8/layout/pyramid2"/>
    <dgm:cxn modelId="{9DD63BA8-4ACF-4FFB-BD62-233214A7C0D9}" type="presOf" srcId="{8210783E-DFB5-4585-A29E-E6C12B48F563}" destId="{A429878E-92BA-4FF7-8C1F-97375EE4BFBD}" srcOrd="0" destOrd="0" presId="urn:microsoft.com/office/officeart/2005/8/layout/pyramid2"/>
    <dgm:cxn modelId="{4F8C082C-6115-46EF-AC5F-A931379AE1B5}" srcId="{0C802744-33EF-4840-85A4-6D129F65FBFF}" destId="{7C9C1877-25FB-4FEA-B22D-26E8B9B3901C}" srcOrd="3" destOrd="0" parTransId="{C57D12B1-36B5-48DA-8503-E2ABE1D0DA71}" sibTransId="{8129D914-E633-40F7-9B67-8783861532D8}"/>
    <dgm:cxn modelId="{3E994334-9A4C-480E-A643-F8CB28B88A4C}" type="presParOf" srcId="{C50FA44A-5C4F-48CE-A36F-E4CD7B3AE775}" destId="{DC743CF2-F1A0-4A85-8D76-95929FD35AE4}" srcOrd="0" destOrd="0" presId="urn:microsoft.com/office/officeart/2005/8/layout/pyramid2"/>
    <dgm:cxn modelId="{1226642F-7471-4559-B7A8-64ACCE7AB16D}" type="presParOf" srcId="{C50FA44A-5C4F-48CE-A36F-E4CD7B3AE775}" destId="{5225D3DD-F5DA-4AA0-B5DE-F3BF99E5E730}" srcOrd="1" destOrd="0" presId="urn:microsoft.com/office/officeart/2005/8/layout/pyramid2"/>
    <dgm:cxn modelId="{BCC20B8C-3641-4864-88A0-37317F07A2B9}" type="presParOf" srcId="{5225D3DD-F5DA-4AA0-B5DE-F3BF99E5E730}" destId="{A429878E-92BA-4FF7-8C1F-97375EE4BFBD}" srcOrd="0" destOrd="0" presId="urn:microsoft.com/office/officeart/2005/8/layout/pyramid2"/>
    <dgm:cxn modelId="{CAAC2C88-0D8B-40CE-BA38-3EB82E8FBCC6}" type="presParOf" srcId="{5225D3DD-F5DA-4AA0-B5DE-F3BF99E5E730}" destId="{5CD29859-27FF-4844-8403-BBF1BDC7CFCA}" srcOrd="1" destOrd="0" presId="urn:microsoft.com/office/officeart/2005/8/layout/pyramid2"/>
    <dgm:cxn modelId="{F8E8BC47-19A3-4D56-8A33-27816D267918}" type="presParOf" srcId="{5225D3DD-F5DA-4AA0-B5DE-F3BF99E5E730}" destId="{571A9A89-B4F2-4276-A395-59E2C8217E60}" srcOrd="2" destOrd="0" presId="urn:microsoft.com/office/officeart/2005/8/layout/pyramid2"/>
    <dgm:cxn modelId="{C8CE79F5-62FA-4EEC-A7A3-66BD1841930A}" type="presParOf" srcId="{5225D3DD-F5DA-4AA0-B5DE-F3BF99E5E730}" destId="{A03798EB-FA2A-42A0-AE8D-296FB0D6EB9B}" srcOrd="3" destOrd="0" presId="urn:microsoft.com/office/officeart/2005/8/layout/pyramid2"/>
    <dgm:cxn modelId="{71E2BAC3-BF1B-44A1-9640-91B4583F1A17}" type="presParOf" srcId="{5225D3DD-F5DA-4AA0-B5DE-F3BF99E5E730}" destId="{D748E9DB-922B-4DD1-B6F2-5596069D0DAA}" srcOrd="4" destOrd="0" presId="urn:microsoft.com/office/officeart/2005/8/layout/pyramid2"/>
    <dgm:cxn modelId="{190F7651-AACF-4A8F-90C6-5D018F34F83E}" type="presParOf" srcId="{5225D3DD-F5DA-4AA0-B5DE-F3BF99E5E730}" destId="{C2D75345-F14D-4544-ADD3-075AEAA72A95}" srcOrd="5" destOrd="0" presId="urn:microsoft.com/office/officeart/2005/8/layout/pyramid2"/>
    <dgm:cxn modelId="{F0066AE3-DD17-4582-A5F7-27EF2E6D5348}" type="presParOf" srcId="{5225D3DD-F5DA-4AA0-B5DE-F3BF99E5E730}" destId="{C47603D0-F003-4275-8C7B-C698B7ADA26A}" srcOrd="6" destOrd="0" presId="urn:microsoft.com/office/officeart/2005/8/layout/pyramid2"/>
    <dgm:cxn modelId="{74A80959-92BA-474F-AB0B-2BBB60ACDB32}" type="presParOf" srcId="{5225D3DD-F5DA-4AA0-B5DE-F3BF99E5E730}" destId="{A3F1BC37-DC70-48C8-BD3D-08177AA7BF45}" srcOrd="7"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0C802744-33EF-4840-85A4-6D129F65FBFF}" type="doc">
      <dgm:prSet loTypeId="urn:microsoft.com/office/officeart/2005/8/layout/pyramid2" loCatId="pyramid" qsTypeId="urn:microsoft.com/office/officeart/2005/8/quickstyle/simple1" qsCatId="simple" csTypeId="urn:microsoft.com/office/officeart/2005/8/colors/accent0_2" csCatId="mainScheme" phldr="1"/>
      <dgm:spPr/>
      <dgm:t>
        <a:bodyPr/>
        <a:lstStyle/>
        <a:p>
          <a:endParaRPr lang="ru-RU"/>
        </a:p>
      </dgm:t>
    </dgm:pt>
    <dgm:pt modelId="{072787EF-8253-4CB5-980F-7A5C26AF2478}">
      <dgm:prSet/>
      <dgm:spPr>
        <a:solidFill>
          <a:schemeClr val="accent6">
            <a:lumMod val="60000"/>
            <a:lumOff val="40000"/>
            <a:alpha val="90000"/>
          </a:schemeClr>
        </a:solidFill>
      </dgm:spPr>
      <dgm:t>
        <a:bodyPr/>
        <a:lstStyle/>
        <a:p>
          <a:endParaRPr lang="ru-RU" b="1" dirty="0">
            <a:solidFill>
              <a:schemeClr val="tx1"/>
            </a:solidFill>
          </a:endParaRPr>
        </a:p>
      </dgm:t>
    </dgm:pt>
    <dgm:pt modelId="{165C9ADC-E550-4515-8419-0D7E9B11B87B}" type="parTrans" cxnId="{4799ED4A-A6E4-4477-8C7D-35E5629FA5BB}">
      <dgm:prSet/>
      <dgm:spPr/>
      <dgm:t>
        <a:bodyPr/>
        <a:lstStyle/>
        <a:p>
          <a:endParaRPr lang="ru-RU"/>
        </a:p>
      </dgm:t>
    </dgm:pt>
    <dgm:pt modelId="{E044EA2A-B427-45AD-A67D-E0176C14FD81}" type="sibTrans" cxnId="{4799ED4A-A6E4-4477-8C7D-35E5629FA5BB}">
      <dgm:prSet/>
      <dgm:spPr/>
      <dgm:t>
        <a:bodyPr/>
        <a:lstStyle/>
        <a:p>
          <a:endParaRPr lang="ru-RU"/>
        </a:p>
      </dgm:t>
    </dgm:pt>
    <dgm:pt modelId="{8210783E-DFB5-4585-A29E-E6C12B48F563}">
      <dgm:prSet custT="1"/>
      <dgm:spPr>
        <a:solidFill>
          <a:schemeClr val="accent5">
            <a:lumMod val="40000"/>
            <a:lumOff val="60000"/>
            <a:alpha val="90000"/>
          </a:schemeClr>
        </a:solidFill>
      </dgm:spPr>
      <dgm:t>
        <a:bodyPr/>
        <a:lstStyle/>
        <a:p>
          <a:endParaRPr lang="ru-RU" sz="2400" dirty="0" smtClean="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endParaRPr>
        </a:p>
        <a:p>
          <a:r>
            <a:rPr lang="ru-RU" sz="2400" dirty="0" smtClean="0">
              <a:solidFill>
                <a:srgbClr val="000000"/>
              </a:solidFill>
              <a:effectLst/>
              <a:latin typeface="Times New Roman" panose="02020603050405020304" pitchFamily="18" charset="0"/>
              <a:ea typeface="Times New Roman" panose="02020603050405020304" pitchFamily="18" charset="0"/>
            </a:rPr>
            <a:t>порядок признания в бухгалтерском учете и раскрытия в бухгалтерской (финансовой) отчетности событий после отчетной</a:t>
          </a:r>
          <a:r>
            <a:rPr lang="ru-RU" sz="2400" dirty="0" smtClean="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a:t>
          </a:r>
        </a:p>
        <a:p>
          <a:endParaRPr lang="ru-RU" sz="2400" dirty="0"/>
        </a:p>
      </dgm:t>
    </dgm:pt>
    <dgm:pt modelId="{E619F6C1-77F9-4D51-8618-DCE9CCD7D38D}" type="sibTrans" cxnId="{CBBE12DB-84B1-42AA-AE2A-6C929F0B36BE}">
      <dgm:prSet/>
      <dgm:spPr/>
      <dgm:t>
        <a:bodyPr/>
        <a:lstStyle/>
        <a:p>
          <a:endParaRPr lang="ru-RU"/>
        </a:p>
      </dgm:t>
    </dgm:pt>
    <dgm:pt modelId="{F75AA640-5817-4C6E-833F-F0559BF51C78}" type="parTrans" cxnId="{CBBE12DB-84B1-42AA-AE2A-6C929F0B36BE}">
      <dgm:prSet/>
      <dgm:spPr/>
      <dgm:t>
        <a:bodyPr/>
        <a:lstStyle/>
        <a:p>
          <a:endParaRPr lang="ru-RU"/>
        </a:p>
      </dgm:t>
    </dgm:pt>
    <dgm:pt modelId="{99A09384-9C95-4705-A14A-C6CC2C67E38F}">
      <dgm:prSet custT="1"/>
      <dgm:spPr>
        <a:solidFill>
          <a:srgbClr val="CCFFFF">
            <a:alpha val="90000"/>
          </a:srgbClr>
        </a:solidFill>
      </dgm:spPr>
      <dgm:t>
        <a:bodyPr/>
        <a:lstStyle/>
        <a:p>
          <a:r>
            <a:rPr lang="ru-RU" sz="2400" dirty="0" smtClean="0">
              <a:solidFill>
                <a:srgbClr val="000000"/>
              </a:solidFill>
              <a:effectLst/>
              <a:latin typeface="Times New Roman" panose="02020603050405020304" pitchFamily="18" charset="0"/>
              <a:ea typeface="Times New Roman" panose="02020603050405020304" pitchFamily="18" charset="0"/>
            </a:rPr>
            <a:t>порядок взаимодействия лиц, ответственных за оформление фактов хозяйственной жизни, по предоставлению первичных учетных документов для ведения бухгалтерского учета</a:t>
          </a:r>
          <a:endParaRPr lang="ru-RU" sz="2400" b="1" dirty="0">
            <a:solidFill>
              <a:schemeClr val="tx1"/>
            </a:solidFill>
          </a:endParaRPr>
        </a:p>
      </dgm:t>
    </dgm:pt>
    <dgm:pt modelId="{73B83D29-9D20-472A-8F56-A2F9ACDC19A0}" type="parTrans" cxnId="{B26B22CF-F725-4630-ACF6-8B72462489B2}">
      <dgm:prSet/>
      <dgm:spPr/>
      <dgm:t>
        <a:bodyPr/>
        <a:lstStyle/>
        <a:p>
          <a:endParaRPr lang="ru-RU"/>
        </a:p>
      </dgm:t>
    </dgm:pt>
    <dgm:pt modelId="{3BC10395-BB58-4412-BED5-663FF42354F6}" type="sibTrans" cxnId="{B26B22CF-F725-4630-ACF6-8B72462489B2}">
      <dgm:prSet/>
      <dgm:spPr/>
      <dgm:t>
        <a:bodyPr/>
        <a:lstStyle/>
        <a:p>
          <a:endParaRPr lang="ru-RU"/>
        </a:p>
      </dgm:t>
    </dgm:pt>
    <dgm:pt modelId="{C50FA44A-5C4F-48CE-A36F-E4CD7B3AE775}" type="pres">
      <dgm:prSet presAssocID="{0C802744-33EF-4840-85A4-6D129F65FBFF}" presName="compositeShape" presStyleCnt="0">
        <dgm:presLayoutVars>
          <dgm:dir/>
          <dgm:resizeHandles/>
        </dgm:presLayoutVars>
      </dgm:prSet>
      <dgm:spPr/>
      <dgm:t>
        <a:bodyPr/>
        <a:lstStyle/>
        <a:p>
          <a:endParaRPr lang="ru-RU"/>
        </a:p>
      </dgm:t>
    </dgm:pt>
    <dgm:pt modelId="{DC743CF2-F1A0-4A85-8D76-95929FD35AE4}" type="pres">
      <dgm:prSet presAssocID="{0C802744-33EF-4840-85A4-6D129F65FBFF}" presName="pyramid" presStyleLbl="node1" presStyleIdx="0" presStyleCnt="1" custLinFactNeighborX="-225" custLinFactNeighborY="-639"/>
      <dgm:spPr/>
    </dgm:pt>
    <dgm:pt modelId="{5225D3DD-F5DA-4AA0-B5DE-F3BF99E5E730}" type="pres">
      <dgm:prSet presAssocID="{0C802744-33EF-4840-85A4-6D129F65FBFF}" presName="theList" presStyleCnt="0"/>
      <dgm:spPr/>
    </dgm:pt>
    <dgm:pt modelId="{A429878E-92BA-4FF7-8C1F-97375EE4BFBD}" type="pres">
      <dgm:prSet presAssocID="{8210783E-DFB5-4585-A29E-E6C12B48F563}" presName="aNode" presStyleLbl="fgAcc1" presStyleIdx="0" presStyleCnt="3" custScaleX="277992" custScaleY="186981" custLinFactY="200000" custLinFactNeighborX="-2438" custLinFactNeighborY="218513">
        <dgm:presLayoutVars>
          <dgm:bulletEnabled val="1"/>
        </dgm:presLayoutVars>
      </dgm:prSet>
      <dgm:spPr/>
      <dgm:t>
        <a:bodyPr/>
        <a:lstStyle/>
        <a:p>
          <a:endParaRPr lang="ru-RU"/>
        </a:p>
      </dgm:t>
    </dgm:pt>
    <dgm:pt modelId="{5CD29859-27FF-4844-8403-BBF1BDC7CFCA}" type="pres">
      <dgm:prSet presAssocID="{8210783E-DFB5-4585-A29E-E6C12B48F563}" presName="aSpace" presStyleCnt="0"/>
      <dgm:spPr/>
    </dgm:pt>
    <dgm:pt modelId="{DC50CA3C-A2BF-4EA1-9116-6006CABA70D9}" type="pres">
      <dgm:prSet presAssocID="{99A09384-9C95-4705-A14A-C6CC2C67E38F}" presName="aNode" presStyleLbl="fgAcc1" presStyleIdx="1" presStyleCnt="3" custScaleX="265779" custScaleY="218083" custLinFactY="-200000" custLinFactNeighborX="-8545" custLinFactNeighborY="-280305">
        <dgm:presLayoutVars>
          <dgm:bulletEnabled val="1"/>
        </dgm:presLayoutVars>
      </dgm:prSet>
      <dgm:spPr/>
      <dgm:t>
        <a:bodyPr/>
        <a:lstStyle/>
        <a:p>
          <a:endParaRPr lang="ru-RU"/>
        </a:p>
      </dgm:t>
    </dgm:pt>
    <dgm:pt modelId="{A07428B8-F500-4D75-812E-A3A7D95C872F}" type="pres">
      <dgm:prSet presAssocID="{99A09384-9C95-4705-A14A-C6CC2C67E38F}" presName="aSpace" presStyleCnt="0"/>
      <dgm:spPr/>
    </dgm:pt>
    <dgm:pt modelId="{D748E9DB-922B-4DD1-B6F2-5596069D0DAA}" type="pres">
      <dgm:prSet presAssocID="{072787EF-8253-4CB5-980F-7A5C26AF2478}" presName="aNode" presStyleLbl="fgAcc1" presStyleIdx="2" presStyleCnt="3" custScaleX="286329" custScaleY="160450" custLinFactY="30451" custLinFactNeighborX="-19851" custLinFactNeighborY="100000">
        <dgm:presLayoutVars>
          <dgm:bulletEnabled val="1"/>
        </dgm:presLayoutVars>
      </dgm:prSet>
      <dgm:spPr/>
      <dgm:t>
        <a:bodyPr/>
        <a:lstStyle/>
        <a:p>
          <a:endParaRPr lang="ru-RU"/>
        </a:p>
      </dgm:t>
    </dgm:pt>
    <dgm:pt modelId="{C2D75345-F14D-4544-ADD3-075AEAA72A95}" type="pres">
      <dgm:prSet presAssocID="{072787EF-8253-4CB5-980F-7A5C26AF2478}" presName="aSpace" presStyleCnt="0"/>
      <dgm:spPr/>
    </dgm:pt>
  </dgm:ptLst>
  <dgm:cxnLst>
    <dgm:cxn modelId="{CBBE12DB-84B1-42AA-AE2A-6C929F0B36BE}" srcId="{0C802744-33EF-4840-85A4-6D129F65FBFF}" destId="{8210783E-DFB5-4585-A29E-E6C12B48F563}" srcOrd="0" destOrd="0" parTransId="{F75AA640-5817-4C6E-833F-F0559BF51C78}" sibTransId="{E619F6C1-77F9-4D51-8618-DCE9CCD7D38D}"/>
    <dgm:cxn modelId="{B26B22CF-F725-4630-ACF6-8B72462489B2}" srcId="{0C802744-33EF-4840-85A4-6D129F65FBFF}" destId="{99A09384-9C95-4705-A14A-C6CC2C67E38F}" srcOrd="1" destOrd="0" parTransId="{73B83D29-9D20-472A-8F56-A2F9ACDC19A0}" sibTransId="{3BC10395-BB58-4412-BED5-663FF42354F6}"/>
    <dgm:cxn modelId="{49C23829-DCB0-47FA-BDA4-70CD0EA3C874}" type="presOf" srcId="{99A09384-9C95-4705-A14A-C6CC2C67E38F}" destId="{DC50CA3C-A2BF-4EA1-9116-6006CABA70D9}" srcOrd="0" destOrd="0" presId="urn:microsoft.com/office/officeart/2005/8/layout/pyramid2"/>
    <dgm:cxn modelId="{E11D3CE0-EB63-4A24-B280-3430EC01A24F}" type="presOf" srcId="{072787EF-8253-4CB5-980F-7A5C26AF2478}" destId="{D748E9DB-922B-4DD1-B6F2-5596069D0DAA}" srcOrd="0" destOrd="0" presId="urn:microsoft.com/office/officeart/2005/8/layout/pyramid2"/>
    <dgm:cxn modelId="{4799ED4A-A6E4-4477-8C7D-35E5629FA5BB}" srcId="{0C802744-33EF-4840-85A4-6D129F65FBFF}" destId="{072787EF-8253-4CB5-980F-7A5C26AF2478}" srcOrd="2" destOrd="0" parTransId="{165C9ADC-E550-4515-8419-0D7E9B11B87B}" sibTransId="{E044EA2A-B427-45AD-A67D-E0176C14FD81}"/>
    <dgm:cxn modelId="{0DB89F64-BF4F-4394-96AA-21DFD96C112C}" type="presOf" srcId="{0C802744-33EF-4840-85A4-6D129F65FBFF}" destId="{C50FA44A-5C4F-48CE-A36F-E4CD7B3AE775}" srcOrd="0" destOrd="0" presId="urn:microsoft.com/office/officeart/2005/8/layout/pyramid2"/>
    <dgm:cxn modelId="{3E154B57-5FDF-41A1-BA98-C8D4ACB8B8CD}" type="presOf" srcId="{8210783E-DFB5-4585-A29E-E6C12B48F563}" destId="{A429878E-92BA-4FF7-8C1F-97375EE4BFBD}" srcOrd="0" destOrd="0" presId="urn:microsoft.com/office/officeart/2005/8/layout/pyramid2"/>
    <dgm:cxn modelId="{23AFBA97-106C-4375-9C67-8FF19DFEE08B}" type="presParOf" srcId="{C50FA44A-5C4F-48CE-A36F-E4CD7B3AE775}" destId="{DC743CF2-F1A0-4A85-8D76-95929FD35AE4}" srcOrd="0" destOrd="0" presId="urn:microsoft.com/office/officeart/2005/8/layout/pyramid2"/>
    <dgm:cxn modelId="{42C64DF1-A55A-4E2F-B258-313974C80349}" type="presParOf" srcId="{C50FA44A-5C4F-48CE-A36F-E4CD7B3AE775}" destId="{5225D3DD-F5DA-4AA0-B5DE-F3BF99E5E730}" srcOrd="1" destOrd="0" presId="urn:microsoft.com/office/officeart/2005/8/layout/pyramid2"/>
    <dgm:cxn modelId="{8787A51E-E92D-474C-8FC5-C796A5874621}" type="presParOf" srcId="{5225D3DD-F5DA-4AA0-B5DE-F3BF99E5E730}" destId="{A429878E-92BA-4FF7-8C1F-97375EE4BFBD}" srcOrd="0" destOrd="0" presId="urn:microsoft.com/office/officeart/2005/8/layout/pyramid2"/>
    <dgm:cxn modelId="{03B3457E-6A6F-4A2D-B74D-63A1A0C89FE7}" type="presParOf" srcId="{5225D3DD-F5DA-4AA0-B5DE-F3BF99E5E730}" destId="{5CD29859-27FF-4844-8403-BBF1BDC7CFCA}" srcOrd="1" destOrd="0" presId="urn:microsoft.com/office/officeart/2005/8/layout/pyramid2"/>
    <dgm:cxn modelId="{647B82D6-2CF1-4070-AED0-38487700D2E6}" type="presParOf" srcId="{5225D3DD-F5DA-4AA0-B5DE-F3BF99E5E730}" destId="{DC50CA3C-A2BF-4EA1-9116-6006CABA70D9}" srcOrd="2" destOrd="0" presId="urn:microsoft.com/office/officeart/2005/8/layout/pyramid2"/>
    <dgm:cxn modelId="{9975792A-DADC-45AD-8605-903DC9509721}" type="presParOf" srcId="{5225D3DD-F5DA-4AA0-B5DE-F3BF99E5E730}" destId="{A07428B8-F500-4D75-812E-A3A7D95C872F}" srcOrd="3" destOrd="0" presId="urn:microsoft.com/office/officeart/2005/8/layout/pyramid2"/>
    <dgm:cxn modelId="{CF5BD39F-F123-46D2-92CD-2F1BB3225BA9}" type="presParOf" srcId="{5225D3DD-F5DA-4AA0-B5DE-F3BF99E5E730}" destId="{D748E9DB-922B-4DD1-B6F2-5596069D0DAA}" srcOrd="4" destOrd="0" presId="urn:microsoft.com/office/officeart/2005/8/layout/pyramid2"/>
    <dgm:cxn modelId="{AC872868-89BB-443A-A5A5-B85B2C6F892A}" type="presParOf" srcId="{5225D3DD-F5DA-4AA0-B5DE-F3BF99E5E730}" destId="{C2D75345-F14D-4544-ADD3-075AEAA72A95}"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0C802744-33EF-4840-85A4-6D129F65FBFF}" type="doc">
      <dgm:prSet loTypeId="urn:microsoft.com/office/officeart/2005/8/layout/pyramid2" loCatId="pyramid" qsTypeId="urn:microsoft.com/office/officeart/2005/8/quickstyle/simple1" qsCatId="simple" csTypeId="urn:microsoft.com/office/officeart/2005/8/colors/accent0_2" csCatId="mainScheme" phldr="1"/>
      <dgm:spPr/>
      <dgm:t>
        <a:bodyPr/>
        <a:lstStyle/>
        <a:p>
          <a:endParaRPr lang="ru-RU"/>
        </a:p>
      </dgm:t>
    </dgm:pt>
    <dgm:pt modelId="{51D4F0CD-DE37-4248-B0D0-C725F654DC54}">
      <dgm:prSet custT="1"/>
      <dgm:spPr>
        <a:solidFill>
          <a:srgbClr val="FFFF00">
            <a:alpha val="90000"/>
          </a:srgbClr>
        </a:solidFill>
      </dgm:spPr>
      <dgm:t>
        <a:bodyPr/>
        <a:lstStyle/>
        <a:p>
          <a:endParaRPr lang="ru-RU" sz="2800" dirty="0">
            <a:solidFill>
              <a:schemeClr val="tx1"/>
            </a:solidFill>
          </a:endParaRPr>
        </a:p>
      </dgm:t>
    </dgm:pt>
    <dgm:pt modelId="{46F31C98-DA74-478F-BDEE-A728AC6A6E5F}" type="parTrans" cxnId="{6A9F89DF-A9D1-440D-ABCF-29C399AEF8DC}">
      <dgm:prSet/>
      <dgm:spPr/>
      <dgm:t>
        <a:bodyPr/>
        <a:lstStyle/>
        <a:p>
          <a:endParaRPr lang="ru-RU"/>
        </a:p>
      </dgm:t>
    </dgm:pt>
    <dgm:pt modelId="{BD7E390B-D2EC-466C-9FF3-B2C5DE23A56A}" type="sibTrans" cxnId="{6A9F89DF-A9D1-440D-ABCF-29C399AEF8DC}">
      <dgm:prSet/>
      <dgm:spPr/>
      <dgm:t>
        <a:bodyPr/>
        <a:lstStyle/>
        <a:p>
          <a:endParaRPr lang="ru-RU"/>
        </a:p>
      </dgm:t>
    </dgm:pt>
    <dgm:pt modelId="{072787EF-8253-4CB5-980F-7A5C26AF2478}">
      <dgm:prSet custT="1"/>
      <dgm:spPr>
        <a:solidFill>
          <a:schemeClr val="accent6">
            <a:lumMod val="60000"/>
            <a:lumOff val="40000"/>
            <a:alpha val="90000"/>
          </a:schemeClr>
        </a:solidFill>
      </dgm:spPr>
      <dgm:t>
        <a:bodyPr/>
        <a:lstStyle/>
        <a:p>
          <a:r>
            <a:rPr lang="ru-RU" sz="3200" b="1" dirty="0" smtClean="0">
              <a:solidFill>
                <a:schemeClr val="tx1"/>
              </a:solidFill>
            </a:rPr>
            <a:t>Методы начисления </a:t>
          </a:r>
          <a:r>
            <a:rPr lang="ru-RU" sz="3200" b="0" dirty="0" smtClean="0">
              <a:solidFill>
                <a:schemeClr val="tx1"/>
              </a:solidFill>
            </a:rPr>
            <a:t>амортизации</a:t>
          </a:r>
          <a:endParaRPr lang="ru-RU" sz="3200" b="0" dirty="0">
            <a:solidFill>
              <a:schemeClr val="tx1"/>
            </a:solidFill>
          </a:endParaRPr>
        </a:p>
      </dgm:t>
    </dgm:pt>
    <dgm:pt modelId="{165C9ADC-E550-4515-8419-0D7E9B11B87B}" type="parTrans" cxnId="{4799ED4A-A6E4-4477-8C7D-35E5629FA5BB}">
      <dgm:prSet/>
      <dgm:spPr/>
      <dgm:t>
        <a:bodyPr/>
        <a:lstStyle/>
        <a:p>
          <a:endParaRPr lang="ru-RU"/>
        </a:p>
      </dgm:t>
    </dgm:pt>
    <dgm:pt modelId="{E044EA2A-B427-45AD-A67D-E0176C14FD81}" type="sibTrans" cxnId="{4799ED4A-A6E4-4477-8C7D-35E5629FA5BB}">
      <dgm:prSet/>
      <dgm:spPr/>
      <dgm:t>
        <a:bodyPr/>
        <a:lstStyle/>
        <a:p>
          <a:endParaRPr lang="ru-RU"/>
        </a:p>
      </dgm:t>
    </dgm:pt>
    <dgm:pt modelId="{C50FA44A-5C4F-48CE-A36F-E4CD7B3AE775}" type="pres">
      <dgm:prSet presAssocID="{0C802744-33EF-4840-85A4-6D129F65FBFF}" presName="compositeShape" presStyleCnt="0">
        <dgm:presLayoutVars>
          <dgm:dir/>
          <dgm:resizeHandles/>
        </dgm:presLayoutVars>
      </dgm:prSet>
      <dgm:spPr/>
      <dgm:t>
        <a:bodyPr/>
        <a:lstStyle/>
        <a:p>
          <a:endParaRPr lang="ru-RU"/>
        </a:p>
      </dgm:t>
    </dgm:pt>
    <dgm:pt modelId="{DC743CF2-F1A0-4A85-8D76-95929FD35AE4}" type="pres">
      <dgm:prSet presAssocID="{0C802744-33EF-4840-85A4-6D129F65FBFF}" presName="pyramid" presStyleLbl="node1" presStyleIdx="0" presStyleCnt="1" custLinFactNeighborX="19919" custLinFactNeighborY="-1041"/>
      <dgm:spPr/>
    </dgm:pt>
    <dgm:pt modelId="{5225D3DD-F5DA-4AA0-B5DE-F3BF99E5E730}" type="pres">
      <dgm:prSet presAssocID="{0C802744-33EF-4840-85A4-6D129F65FBFF}" presName="theList" presStyleCnt="0"/>
      <dgm:spPr/>
    </dgm:pt>
    <dgm:pt modelId="{C5A9CA1C-C156-46A7-B1F0-9C0BADB279EC}" type="pres">
      <dgm:prSet presAssocID="{51D4F0CD-DE37-4248-B0D0-C725F654DC54}" presName="aNode" presStyleLbl="fgAcc1" presStyleIdx="0" presStyleCnt="2" custScaleX="170695" custScaleY="149461" custLinFactY="27437" custLinFactNeighborX="15894" custLinFactNeighborY="100000">
        <dgm:presLayoutVars>
          <dgm:bulletEnabled val="1"/>
        </dgm:presLayoutVars>
      </dgm:prSet>
      <dgm:spPr/>
      <dgm:t>
        <a:bodyPr/>
        <a:lstStyle/>
        <a:p>
          <a:endParaRPr lang="ru-RU"/>
        </a:p>
      </dgm:t>
    </dgm:pt>
    <dgm:pt modelId="{47F5E0A4-54A3-43F9-AA2B-76CF706565BE}" type="pres">
      <dgm:prSet presAssocID="{51D4F0CD-DE37-4248-B0D0-C725F654DC54}" presName="aSpace" presStyleCnt="0"/>
      <dgm:spPr/>
    </dgm:pt>
    <dgm:pt modelId="{D748E9DB-922B-4DD1-B6F2-5596069D0DAA}" type="pres">
      <dgm:prSet presAssocID="{072787EF-8253-4CB5-980F-7A5C26AF2478}" presName="aNode" presStyleLbl="fgAcc1" presStyleIdx="1" presStyleCnt="2" custScaleX="171108" custScaleY="160450" custLinFactY="47529" custLinFactNeighborX="-62636" custLinFactNeighborY="100000">
        <dgm:presLayoutVars>
          <dgm:bulletEnabled val="1"/>
        </dgm:presLayoutVars>
      </dgm:prSet>
      <dgm:spPr/>
      <dgm:t>
        <a:bodyPr/>
        <a:lstStyle/>
        <a:p>
          <a:endParaRPr lang="ru-RU"/>
        </a:p>
      </dgm:t>
    </dgm:pt>
    <dgm:pt modelId="{C2D75345-F14D-4544-ADD3-075AEAA72A95}" type="pres">
      <dgm:prSet presAssocID="{072787EF-8253-4CB5-980F-7A5C26AF2478}" presName="aSpace" presStyleCnt="0"/>
      <dgm:spPr/>
    </dgm:pt>
  </dgm:ptLst>
  <dgm:cxnLst>
    <dgm:cxn modelId="{62087C30-782C-4A66-B1C2-286FBB7B3C2A}" type="presOf" srcId="{0C802744-33EF-4840-85A4-6D129F65FBFF}" destId="{C50FA44A-5C4F-48CE-A36F-E4CD7B3AE775}" srcOrd="0" destOrd="0" presId="urn:microsoft.com/office/officeart/2005/8/layout/pyramid2"/>
    <dgm:cxn modelId="{8003D2D3-6B81-4A87-B5A2-473FDE5EF38A}" type="presOf" srcId="{072787EF-8253-4CB5-980F-7A5C26AF2478}" destId="{D748E9DB-922B-4DD1-B6F2-5596069D0DAA}" srcOrd="0" destOrd="0" presId="urn:microsoft.com/office/officeart/2005/8/layout/pyramid2"/>
    <dgm:cxn modelId="{4A704A19-0BBB-4E22-AAB0-1E0F13F270EF}" type="presOf" srcId="{51D4F0CD-DE37-4248-B0D0-C725F654DC54}" destId="{C5A9CA1C-C156-46A7-B1F0-9C0BADB279EC}" srcOrd="0" destOrd="0" presId="urn:microsoft.com/office/officeart/2005/8/layout/pyramid2"/>
    <dgm:cxn modelId="{6A9F89DF-A9D1-440D-ABCF-29C399AEF8DC}" srcId="{0C802744-33EF-4840-85A4-6D129F65FBFF}" destId="{51D4F0CD-DE37-4248-B0D0-C725F654DC54}" srcOrd="0" destOrd="0" parTransId="{46F31C98-DA74-478F-BDEE-A728AC6A6E5F}" sibTransId="{BD7E390B-D2EC-466C-9FF3-B2C5DE23A56A}"/>
    <dgm:cxn modelId="{4799ED4A-A6E4-4477-8C7D-35E5629FA5BB}" srcId="{0C802744-33EF-4840-85A4-6D129F65FBFF}" destId="{072787EF-8253-4CB5-980F-7A5C26AF2478}" srcOrd="1" destOrd="0" parTransId="{165C9ADC-E550-4515-8419-0D7E9B11B87B}" sibTransId="{E044EA2A-B427-45AD-A67D-E0176C14FD81}"/>
    <dgm:cxn modelId="{98C9BA5D-8D85-495F-A871-B79B0E9FD7D9}" type="presParOf" srcId="{C50FA44A-5C4F-48CE-A36F-E4CD7B3AE775}" destId="{DC743CF2-F1A0-4A85-8D76-95929FD35AE4}" srcOrd="0" destOrd="0" presId="urn:microsoft.com/office/officeart/2005/8/layout/pyramid2"/>
    <dgm:cxn modelId="{C5826B74-905B-4891-8EAE-8520741D0896}" type="presParOf" srcId="{C50FA44A-5C4F-48CE-A36F-E4CD7B3AE775}" destId="{5225D3DD-F5DA-4AA0-B5DE-F3BF99E5E730}" srcOrd="1" destOrd="0" presId="urn:microsoft.com/office/officeart/2005/8/layout/pyramid2"/>
    <dgm:cxn modelId="{13650BC4-2ADD-4FE1-9BF2-8A921EEA85CA}" type="presParOf" srcId="{5225D3DD-F5DA-4AA0-B5DE-F3BF99E5E730}" destId="{C5A9CA1C-C156-46A7-B1F0-9C0BADB279EC}" srcOrd="0" destOrd="0" presId="urn:microsoft.com/office/officeart/2005/8/layout/pyramid2"/>
    <dgm:cxn modelId="{734DD9E1-BD0F-4D8D-9878-D103EEC000B4}" type="presParOf" srcId="{5225D3DD-F5DA-4AA0-B5DE-F3BF99E5E730}" destId="{47F5E0A4-54A3-43F9-AA2B-76CF706565BE}" srcOrd="1" destOrd="0" presId="urn:microsoft.com/office/officeart/2005/8/layout/pyramid2"/>
    <dgm:cxn modelId="{AE1EA990-62B6-4126-8878-A9596248C072}" type="presParOf" srcId="{5225D3DD-F5DA-4AA0-B5DE-F3BF99E5E730}" destId="{D748E9DB-922B-4DD1-B6F2-5596069D0DAA}" srcOrd="2" destOrd="0" presId="urn:microsoft.com/office/officeart/2005/8/layout/pyramid2"/>
    <dgm:cxn modelId="{9F244FA4-C42E-4C7E-8119-B2D212CA82DF}" type="presParOf" srcId="{5225D3DD-F5DA-4AA0-B5DE-F3BF99E5E730}" destId="{C2D75345-F14D-4544-ADD3-075AEAA72A95}" srcOrd="3"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6C2B04A4-EF97-4049-8B55-C1A61317675E}" type="doc">
      <dgm:prSet loTypeId="urn:microsoft.com/office/officeart/2005/8/layout/vList6" loCatId="list" qsTypeId="urn:microsoft.com/office/officeart/2005/8/quickstyle/simple1" qsCatId="simple" csTypeId="urn:microsoft.com/office/officeart/2005/8/colors/accent3_2" csCatId="accent3" phldr="1"/>
      <dgm:spPr/>
      <dgm:t>
        <a:bodyPr/>
        <a:lstStyle/>
        <a:p>
          <a:endParaRPr lang="ru-RU"/>
        </a:p>
      </dgm:t>
    </dgm:pt>
    <dgm:pt modelId="{87EDBAD7-3C1C-460D-AEFB-83BC941E0E15}">
      <dgm:prSet/>
      <dgm:spPr/>
      <dgm:t>
        <a:bodyPr/>
        <a:lstStyle/>
        <a:p>
          <a:pPr rtl="0"/>
          <a:endParaRPr lang="ru-RU"/>
        </a:p>
      </dgm:t>
    </dgm:pt>
    <dgm:pt modelId="{FC89C0FE-B13C-4CF3-8112-DBF5401C3265}" type="parTrans" cxnId="{E50307ED-2156-4722-B9F9-2D08F2633598}">
      <dgm:prSet/>
      <dgm:spPr/>
      <dgm:t>
        <a:bodyPr/>
        <a:lstStyle/>
        <a:p>
          <a:endParaRPr lang="ru-RU"/>
        </a:p>
      </dgm:t>
    </dgm:pt>
    <dgm:pt modelId="{4BB6FD20-A154-473D-8035-6E44D2CAD3C1}" type="sibTrans" cxnId="{E50307ED-2156-4722-B9F9-2D08F2633598}">
      <dgm:prSet/>
      <dgm:spPr/>
      <dgm:t>
        <a:bodyPr/>
        <a:lstStyle/>
        <a:p>
          <a:endParaRPr lang="ru-RU"/>
        </a:p>
      </dgm:t>
    </dgm:pt>
    <dgm:pt modelId="{9A1FB316-4C08-4025-9F87-710BB7765252}">
      <dgm:prSet/>
      <dgm:spPr/>
      <dgm:t>
        <a:bodyPr/>
        <a:lstStyle/>
        <a:p>
          <a:pPr rtl="0"/>
          <a:endParaRPr lang="ru-RU"/>
        </a:p>
      </dgm:t>
    </dgm:pt>
    <dgm:pt modelId="{36B7679F-951B-45C4-A4AA-B5B6B0F9719E}" type="parTrans" cxnId="{A65C7EAE-C6C8-4BFE-AE07-877838F908B5}">
      <dgm:prSet/>
      <dgm:spPr/>
      <dgm:t>
        <a:bodyPr/>
        <a:lstStyle/>
        <a:p>
          <a:endParaRPr lang="ru-RU"/>
        </a:p>
      </dgm:t>
    </dgm:pt>
    <dgm:pt modelId="{CBDB5C7C-9EF7-4D75-AE70-AC17727A0686}" type="sibTrans" cxnId="{A65C7EAE-C6C8-4BFE-AE07-877838F908B5}">
      <dgm:prSet/>
      <dgm:spPr/>
      <dgm:t>
        <a:bodyPr/>
        <a:lstStyle/>
        <a:p>
          <a:endParaRPr lang="ru-RU"/>
        </a:p>
      </dgm:t>
    </dgm:pt>
    <dgm:pt modelId="{60B5BC72-A063-4C29-9AC9-CD0A601A2FD4}">
      <dgm:prSet/>
      <dgm:spPr>
        <a:ln>
          <a:solidFill>
            <a:schemeClr val="accent3">
              <a:lumMod val="50000"/>
              <a:alpha val="90000"/>
            </a:schemeClr>
          </a:solidFill>
        </a:ln>
      </dgm:spPr>
      <dgm:t>
        <a:bodyPr/>
        <a:lstStyle/>
        <a:p>
          <a:r>
            <a:rPr lang="ru-RU" b="1" dirty="0" smtClean="0">
              <a:latin typeface="Times New Roman" panose="02020603050405020304" pitchFamily="18" charset="0"/>
              <a:cs typeface="Times New Roman" panose="02020603050405020304" pitchFamily="18" charset="0"/>
            </a:rPr>
            <a:t>метод рыночных цен</a:t>
          </a:r>
          <a:endParaRPr lang="ru-RU" dirty="0"/>
        </a:p>
      </dgm:t>
    </dgm:pt>
    <dgm:pt modelId="{74594BDA-F559-4409-BE5D-DEB86F1BC57A}" type="parTrans" cxnId="{706AFC2D-587B-4E25-A334-4B710437081D}">
      <dgm:prSet/>
      <dgm:spPr/>
      <dgm:t>
        <a:bodyPr/>
        <a:lstStyle/>
        <a:p>
          <a:endParaRPr lang="ru-RU"/>
        </a:p>
      </dgm:t>
    </dgm:pt>
    <dgm:pt modelId="{938A922D-EDB0-418E-ACAA-B5B5DE472A89}" type="sibTrans" cxnId="{706AFC2D-587B-4E25-A334-4B710437081D}">
      <dgm:prSet/>
      <dgm:spPr/>
      <dgm:t>
        <a:bodyPr/>
        <a:lstStyle/>
        <a:p>
          <a:endParaRPr lang="ru-RU"/>
        </a:p>
      </dgm:t>
    </dgm:pt>
    <dgm:pt modelId="{A4F800D3-C674-4C73-8698-6774C02220B2}">
      <dgm:prSet/>
      <dgm:spPr>
        <a:ln>
          <a:solidFill>
            <a:schemeClr val="accent3">
              <a:lumMod val="50000"/>
              <a:alpha val="90000"/>
            </a:schemeClr>
          </a:solidFill>
        </a:ln>
      </dgm:spPr>
      <dgm:t>
        <a:bodyPr/>
        <a:lstStyle/>
        <a:p>
          <a:r>
            <a:rPr lang="ru-RU" b="1" dirty="0" smtClean="0">
              <a:latin typeface="Times New Roman" panose="02020603050405020304" pitchFamily="18" charset="0"/>
              <a:cs typeface="Times New Roman" panose="02020603050405020304" pitchFamily="18" charset="0"/>
            </a:rPr>
            <a:t>метод амортизированной стоимости замещения</a:t>
          </a:r>
          <a:endParaRPr lang="ru-RU" dirty="0"/>
        </a:p>
      </dgm:t>
    </dgm:pt>
    <dgm:pt modelId="{6050A226-CEA7-4C22-8B77-1FB7E0EF82E9}" type="parTrans" cxnId="{59EC7F96-6DCC-4766-8C87-CFE796F52FB5}">
      <dgm:prSet/>
      <dgm:spPr/>
      <dgm:t>
        <a:bodyPr/>
        <a:lstStyle/>
        <a:p>
          <a:endParaRPr lang="ru-RU"/>
        </a:p>
      </dgm:t>
    </dgm:pt>
    <dgm:pt modelId="{AF677235-7964-445F-BFE6-7BF9C1FE19EE}" type="sibTrans" cxnId="{59EC7F96-6DCC-4766-8C87-CFE796F52FB5}">
      <dgm:prSet/>
      <dgm:spPr/>
      <dgm:t>
        <a:bodyPr/>
        <a:lstStyle/>
        <a:p>
          <a:endParaRPr lang="ru-RU"/>
        </a:p>
      </dgm:t>
    </dgm:pt>
    <dgm:pt modelId="{70F6FABB-0EFE-478D-9FDF-6381DEFCDD63}" type="pres">
      <dgm:prSet presAssocID="{6C2B04A4-EF97-4049-8B55-C1A61317675E}" presName="Name0" presStyleCnt="0">
        <dgm:presLayoutVars>
          <dgm:dir/>
          <dgm:animLvl val="lvl"/>
          <dgm:resizeHandles/>
        </dgm:presLayoutVars>
      </dgm:prSet>
      <dgm:spPr/>
      <dgm:t>
        <a:bodyPr/>
        <a:lstStyle/>
        <a:p>
          <a:endParaRPr lang="ru-RU"/>
        </a:p>
      </dgm:t>
    </dgm:pt>
    <dgm:pt modelId="{51106F19-8E15-46EF-B8D3-235B771B61CB}" type="pres">
      <dgm:prSet presAssocID="{87EDBAD7-3C1C-460D-AEFB-83BC941E0E15}" presName="linNode" presStyleCnt="0"/>
      <dgm:spPr/>
    </dgm:pt>
    <dgm:pt modelId="{38D01225-14DB-4768-A11F-A8E31C8316C6}" type="pres">
      <dgm:prSet presAssocID="{87EDBAD7-3C1C-460D-AEFB-83BC941E0E15}" presName="parentShp" presStyleLbl="node1" presStyleIdx="0" presStyleCnt="2" custScaleX="78818">
        <dgm:presLayoutVars>
          <dgm:bulletEnabled val="1"/>
        </dgm:presLayoutVars>
      </dgm:prSet>
      <dgm:spPr/>
      <dgm:t>
        <a:bodyPr/>
        <a:lstStyle/>
        <a:p>
          <a:endParaRPr lang="ru-RU"/>
        </a:p>
      </dgm:t>
    </dgm:pt>
    <dgm:pt modelId="{65C5CA70-5A73-438D-A7A8-B087A8BFC8E7}" type="pres">
      <dgm:prSet presAssocID="{87EDBAD7-3C1C-460D-AEFB-83BC941E0E15}" presName="childShp" presStyleLbl="bgAccFollowNode1" presStyleIdx="0" presStyleCnt="2">
        <dgm:presLayoutVars>
          <dgm:bulletEnabled val="1"/>
        </dgm:presLayoutVars>
      </dgm:prSet>
      <dgm:spPr/>
      <dgm:t>
        <a:bodyPr/>
        <a:lstStyle/>
        <a:p>
          <a:endParaRPr lang="ru-RU"/>
        </a:p>
      </dgm:t>
    </dgm:pt>
    <dgm:pt modelId="{56062D14-C407-4A80-A67D-D21ECEF046F3}" type="pres">
      <dgm:prSet presAssocID="{4BB6FD20-A154-473D-8035-6E44D2CAD3C1}" presName="spacing" presStyleCnt="0"/>
      <dgm:spPr/>
    </dgm:pt>
    <dgm:pt modelId="{B363EF2E-EB51-4CFC-9F7C-E84347714A22}" type="pres">
      <dgm:prSet presAssocID="{9A1FB316-4C08-4025-9F87-710BB7765252}" presName="linNode" presStyleCnt="0"/>
      <dgm:spPr/>
    </dgm:pt>
    <dgm:pt modelId="{923F62A9-D093-419E-A93F-8A9F284B5455}" type="pres">
      <dgm:prSet presAssocID="{9A1FB316-4C08-4025-9F87-710BB7765252}" presName="parentShp" presStyleLbl="node1" presStyleIdx="1" presStyleCnt="2" custScaleX="83298">
        <dgm:presLayoutVars>
          <dgm:bulletEnabled val="1"/>
        </dgm:presLayoutVars>
      </dgm:prSet>
      <dgm:spPr/>
      <dgm:t>
        <a:bodyPr/>
        <a:lstStyle/>
        <a:p>
          <a:endParaRPr lang="ru-RU"/>
        </a:p>
      </dgm:t>
    </dgm:pt>
    <dgm:pt modelId="{B27162B2-F608-4964-8C45-944C08D56CDB}" type="pres">
      <dgm:prSet presAssocID="{9A1FB316-4C08-4025-9F87-710BB7765252}" presName="childShp" presStyleLbl="bgAccFollowNode1" presStyleIdx="1" presStyleCnt="2">
        <dgm:presLayoutVars>
          <dgm:bulletEnabled val="1"/>
        </dgm:presLayoutVars>
      </dgm:prSet>
      <dgm:spPr/>
      <dgm:t>
        <a:bodyPr/>
        <a:lstStyle/>
        <a:p>
          <a:endParaRPr lang="ru-RU"/>
        </a:p>
      </dgm:t>
    </dgm:pt>
  </dgm:ptLst>
  <dgm:cxnLst>
    <dgm:cxn modelId="{C6A6CBA8-DEDA-4BBB-9205-64430F84C7F0}" type="presOf" srcId="{A4F800D3-C674-4C73-8698-6774C02220B2}" destId="{B27162B2-F608-4964-8C45-944C08D56CDB}" srcOrd="0" destOrd="0" presId="urn:microsoft.com/office/officeart/2005/8/layout/vList6"/>
    <dgm:cxn modelId="{E68F08D6-84C3-4E01-8DBA-9FE03ABBD33B}" type="presOf" srcId="{9A1FB316-4C08-4025-9F87-710BB7765252}" destId="{923F62A9-D093-419E-A93F-8A9F284B5455}" srcOrd="0" destOrd="0" presId="urn:microsoft.com/office/officeart/2005/8/layout/vList6"/>
    <dgm:cxn modelId="{CF3E7611-A172-457B-AE2F-38E937662961}" type="presOf" srcId="{87EDBAD7-3C1C-460D-AEFB-83BC941E0E15}" destId="{38D01225-14DB-4768-A11F-A8E31C8316C6}" srcOrd="0" destOrd="0" presId="urn:microsoft.com/office/officeart/2005/8/layout/vList6"/>
    <dgm:cxn modelId="{075406DB-D52C-4316-9A81-E4D55095E5CF}" type="presOf" srcId="{6C2B04A4-EF97-4049-8B55-C1A61317675E}" destId="{70F6FABB-0EFE-478D-9FDF-6381DEFCDD63}" srcOrd="0" destOrd="0" presId="urn:microsoft.com/office/officeart/2005/8/layout/vList6"/>
    <dgm:cxn modelId="{706AFC2D-587B-4E25-A334-4B710437081D}" srcId="{87EDBAD7-3C1C-460D-AEFB-83BC941E0E15}" destId="{60B5BC72-A063-4C29-9AC9-CD0A601A2FD4}" srcOrd="0" destOrd="0" parTransId="{74594BDA-F559-4409-BE5D-DEB86F1BC57A}" sibTransId="{938A922D-EDB0-418E-ACAA-B5B5DE472A89}"/>
    <dgm:cxn modelId="{8D7BE17B-7BDF-412E-8BD5-C9CC09F20B63}" type="presOf" srcId="{60B5BC72-A063-4C29-9AC9-CD0A601A2FD4}" destId="{65C5CA70-5A73-438D-A7A8-B087A8BFC8E7}" srcOrd="0" destOrd="0" presId="urn:microsoft.com/office/officeart/2005/8/layout/vList6"/>
    <dgm:cxn modelId="{A65C7EAE-C6C8-4BFE-AE07-877838F908B5}" srcId="{6C2B04A4-EF97-4049-8B55-C1A61317675E}" destId="{9A1FB316-4C08-4025-9F87-710BB7765252}" srcOrd="1" destOrd="0" parTransId="{36B7679F-951B-45C4-A4AA-B5B6B0F9719E}" sibTransId="{CBDB5C7C-9EF7-4D75-AE70-AC17727A0686}"/>
    <dgm:cxn modelId="{E50307ED-2156-4722-B9F9-2D08F2633598}" srcId="{6C2B04A4-EF97-4049-8B55-C1A61317675E}" destId="{87EDBAD7-3C1C-460D-AEFB-83BC941E0E15}" srcOrd="0" destOrd="0" parTransId="{FC89C0FE-B13C-4CF3-8112-DBF5401C3265}" sibTransId="{4BB6FD20-A154-473D-8035-6E44D2CAD3C1}"/>
    <dgm:cxn modelId="{59EC7F96-6DCC-4766-8C87-CFE796F52FB5}" srcId="{9A1FB316-4C08-4025-9F87-710BB7765252}" destId="{A4F800D3-C674-4C73-8698-6774C02220B2}" srcOrd="0" destOrd="0" parTransId="{6050A226-CEA7-4C22-8B77-1FB7E0EF82E9}" sibTransId="{AF677235-7964-445F-BFE6-7BF9C1FE19EE}"/>
    <dgm:cxn modelId="{E044BCB5-170A-4CEF-A1A1-FA94129DCA52}" type="presParOf" srcId="{70F6FABB-0EFE-478D-9FDF-6381DEFCDD63}" destId="{51106F19-8E15-46EF-B8D3-235B771B61CB}" srcOrd="0" destOrd="0" presId="urn:microsoft.com/office/officeart/2005/8/layout/vList6"/>
    <dgm:cxn modelId="{988AC148-2ABD-4785-B649-B7536F3E2818}" type="presParOf" srcId="{51106F19-8E15-46EF-B8D3-235B771B61CB}" destId="{38D01225-14DB-4768-A11F-A8E31C8316C6}" srcOrd="0" destOrd="0" presId="urn:microsoft.com/office/officeart/2005/8/layout/vList6"/>
    <dgm:cxn modelId="{38715471-EB63-4336-A3C2-F54BC401C04A}" type="presParOf" srcId="{51106F19-8E15-46EF-B8D3-235B771B61CB}" destId="{65C5CA70-5A73-438D-A7A8-B087A8BFC8E7}" srcOrd="1" destOrd="0" presId="urn:microsoft.com/office/officeart/2005/8/layout/vList6"/>
    <dgm:cxn modelId="{69207177-AEB5-4777-975C-6EE2D6F34FC2}" type="presParOf" srcId="{70F6FABB-0EFE-478D-9FDF-6381DEFCDD63}" destId="{56062D14-C407-4A80-A67D-D21ECEF046F3}" srcOrd="1" destOrd="0" presId="urn:microsoft.com/office/officeart/2005/8/layout/vList6"/>
    <dgm:cxn modelId="{467EE082-EDD5-4A47-8ADE-C0501D53BE85}" type="presParOf" srcId="{70F6FABB-0EFE-478D-9FDF-6381DEFCDD63}" destId="{B363EF2E-EB51-4CFC-9F7C-E84347714A22}" srcOrd="2" destOrd="0" presId="urn:microsoft.com/office/officeart/2005/8/layout/vList6"/>
    <dgm:cxn modelId="{213F97E9-2F44-4DC7-B14B-57B8CF9C853E}" type="presParOf" srcId="{B363EF2E-EB51-4CFC-9F7C-E84347714A22}" destId="{923F62A9-D093-419E-A93F-8A9F284B5455}" srcOrd="0" destOrd="0" presId="urn:microsoft.com/office/officeart/2005/8/layout/vList6"/>
    <dgm:cxn modelId="{7AC9FCA2-90C8-418F-AE67-8C62782C78ED}" type="presParOf" srcId="{B363EF2E-EB51-4CFC-9F7C-E84347714A22}" destId="{B27162B2-F608-4964-8C45-944C08D56CDB}"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B93EE188-57E3-4075-AFDB-34DCCED2D309}" type="doc">
      <dgm:prSet loTypeId="urn:microsoft.com/office/officeart/2008/layout/RadialCluster" loCatId="relationship" qsTypeId="urn:microsoft.com/office/officeart/2005/8/quickstyle/simple1" qsCatId="simple" csTypeId="urn:microsoft.com/office/officeart/2005/8/colors/accent1_2" csCatId="accent1" phldr="1"/>
      <dgm:spPr/>
      <dgm:t>
        <a:bodyPr/>
        <a:lstStyle/>
        <a:p>
          <a:endParaRPr lang="ru-RU"/>
        </a:p>
      </dgm:t>
    </dgm:pt>
    <dgm:pt modelId="{A3E8EE21-5646-429C-BE1A-7F2A96904E8E}">
      <dgm:prSet phldrT="[Текст]" custT="1"/>
      <dgm:spPr>
        <a:solidFill>
          <a:schemeClr val="accent2">
            <a:lumMod val="40000"/>
            <a:lumOff val="60000"/>
          </a:schemeClr>
        </a:solidFill>
        <a:ln>
          <a:solidFill>
            <a:schemeClr val="accent3">
              <a:lumMod val="75000"/>
            </a:schemeClr>
          </a:solidFill>
        </a:ln>
      </dgm:spPr>
      <dgm:t>
        <a:bodyPr/>
        <a:lstStyle/>
        <a:p>
          <a:r>
            <a:rPr lang="ru-RU" sz="3200" dirty="0" smtClean="0">
              <a:solidFill>
                <a:schemeClr val="tx1"/>
              </a:solidFill>
            </a:rPr>
            <a:t>Метод рыночных цен</a:t>
          </a:r>
          <a:endParaRPr lang="ru-RU" sz="3200" dirty="0">
            <a:solidFill>
              <a:schemeClr val="tx1"/>
            </a:solidFill>
          </a:endParaRPr>
        </a:p>
      </dgm:t>
    </dgm:pt>
    <dgm:pt modelId="{31965733-96F5-44CC-9058-BE69484FEF10}" type="parTrans" cxnId="{06BAAE48-3682-4FFC-9CDD-2261BDCDA3FB}">
      <dgm:prSet/>
      <dgm:spPr/>
      <dgm:t>
        <a:bodyPr/>
        <a:lstStyle/>
        <a:p>
          <a:endParaRPr lang="ru-RU"/>
        </a:p>
      </dgm:t>
    </dgm:pt>
    <dgm:pt modelId="{FE5FCCDB-F1D5-4C3F-86EC-8669588B87E4}" type="sibTrans" cxnId="{06BAAE48-3682-4FFC-9CDD-2261BDCDA3FB}">
      <dgm:prSet/>
      <dgm:spPr/>
      <dgm:t>
        <a:bodyPr/>
        <a:lstStyle/>
        <a:p>
          <a:endParaRPr lang="ru-RU"/>
        </a:p>
      </dgm:t>
    </dgm:pt>
    <dgm:pt modelId="{D54ED354-4CD9-4617-AB32-1C7ECAEADA4B}">
      <dgm:prSet phldrT="[Текст]" custT="1"/>
      <dgm:spPr>
        <a:solidFill>
          <a:schemeClr val="accent3">
            <a:lumMod val="50000"/>
          </a:schemeClr>
        </a:solidFill>
        <a:ln>
          <a:solidFill>
            <a:schemeClr val="accent3">
              <a:lumMod val="75000"/>
            </a:schemeClr>
          </a:solidFill>
        </a:ln>
      </dgm:spPr>
      <dgm:t>
        <a:bodyPr/>
        <a:lstStyle/>
        <a:p>
          <a:r>
            <a:rPr lang="ru-RU" sz="2800" dirty="0" smtClean="0"/>
            <a:t>На основании </a:t>
          </a:r>
          <a:r>
            <a:rPr lang="ru-RU" sz="2800" dirty="0" smtClean="0">
              <a:latin typeface="Times New Roman" panose="02020603050405020304" pitchFamily="18" charset="0"/>
              <a:cs typeface="Times New Roman" panose="02020603050405020304" pitchFamily="18" charset="0"/>
            </a:rPr>
            <a:t>данных о недавних сделках с аналогичными или схожими активами (обязательствами), совершенных без отсрочки платежа</a:t>
          </a:r>
          <a:endParaRPr lang="ru-RU" sz="2800" dirty="0"/>
        </a:p>
      </dgm:t>
    </dgm:pt>
    <dgm:pt modelId="{2C311D89-2A86-4319-B500-2494EDAEE109}" type="parTrans" cxnId="{4396718D-C1AD-41C9-A0C5-59236DAC4B98}">
      <dgm:prSet/>
      <dgm:spPr/>
      <dgm:t>
        <a:bodyPr/>
        <a:lstStyle/>
        <a:p>
          <a:endParaRPr lang="ru-RU"/>
        </a:p>
      </dgm:t>
    </dgm:pt>
    <dgm:pt modelId="{06473EF5-D0EB-4FF2-8CBA-57458A3C734E}" type="sibTrans" cxnId="{4396718D-C1AD-41C9-A0C5-59236DAC4B98}">
      <dgm:prSet/>
      <dgm:spPr/>
      <dgm:t>
        <a:bodyPr/>
        <a:lstStyle/>
        <a:p>
          <a:endParaRPr lang="ru-RU"/>
        </a:p>
      </dgm:t>
    </dgm:pt>
    <dgm:pt modelId="{6DB5C633-401F-47C9-B469-9C25E4C4B321}">
      <dgm:prSet/>
      <dgm:spPr>
        <a:solidFill>
          <a:schemeClr val="accent3">
            <a:lumMod val="50000"/>
          </a:schemeClr>
        </a:solidFill>
        <a:ln>
          <a:solidFill>
            <a:schemeClr val="accent3">
              <a:lumMod val="75000"/>
            </a:schemeClr>
          </a:solidFill>
        </a:ln>
      </dgm:spPr>
      <dgm:t>
        <a:bodyPr/>
        <a:lstStyle/>
        <a:p>
          <a:r>
            <a:rPr lang="ru-RU" dirty="0" smtClean="0"/>
            <a:t>На основании текущих рыночных цен </a:t>
          </a:r>
          <a:endParaRPr lang="ru-RU" dirty="0"/>
        </a:p>
      </dgm:t>
    </dgm:pt>
    <dgm:pt modelId="{3A263BB6-727F-4F31-AA1F-B388A2960529}" type="parTrans" cxnId="{2AE06953-7E67-4675-A777-D7569BEB90FE}">
      <dgm:prSet/>
      <dgm:spPr/>
      <dgm:t>
        <a:bodyPr/>
        <a:lstStyle/>
        <a:p>
          <a:endParaRPr lang="ru-RU"/>
        </a:p>
      </dgm:t>
    </dgm:pt>
    <dgm:pt modelId="{7CA966B1-5F74-45E3-AA89-91F59E6C0B1E}" type="sibTrans" cxnId="{2AE06953-7E67-4675-A777-D7569BEB90FE}">
      <dgm:prSet/>
      <dgm:spPr/>
      <dgm:t>
        <a:bodyPr/>
        <a:lstStyle/>
        <a:p>
          <a:endParaRPr lang="ru-RU"/>
        </a:p>
      </dgm:t>
    </dgm:pt>
    <dgm:pt modelId="{2E2C0330-E8A8-4F4B-811A-90D70AFEB520}" type="pres">
      <dgm:prSet presAssocID="{B93EE188-57E3-4075-AFDB-34DCCED2D309}" presName="Name0" presStyleCnt="0">
        <dgm:presLayoutVars>
          <dgm:chMax val="1"/>
          <dgm:chPref val="1"/>
          <dgm:dir/>
          <dgm:animOne val="branch"/>
          <dgm:animLvl val="lvl"/>
        </dgm:presLayoutVars>
      </dgm:prSet>
      <dgm:spPr/>
      <dgm:t>
        <a:bodyPr/>
        <a:lstStyle/>
        <a:p>
          <a:endParaRPr lang="ru-RU"/>
        </a:p>
      </dgm:t>
    </dgm:pt>
    <dgm:pt modelId="{8838F9DA-8E59-44DA-BEA3-EDCEF5BEBF11}" type="pres">
      <dgm:prSet presAssocID="{A3E8EE21-5646-429C-BE1A-7F2A96904E8E}" presName="singleCycle" presStyleCnt="0"/>
      <dgm:spPr/>
    </dgm:pt>
    <dgm:pt modelId="{427E9F8F-7B3B-4A64-9C9C-0D22ABB3E0BF}" type="pres">
      <dgm:prSet presAssocID="{A3E8EE21-5646-429C-BE1A-7F2A96904E8E}" presName="singleCenter" presStyleLbl="node1" presStyleIdx="0" presStyleCnt="3" custScaleX="157731" custScaleY="143840" custLinFactNeighborX="6429" custLinFactNeighborY="187">
        <dgm:presLayoutVars>
          <dgm:chMax val="7"/>
          <dgm:chPref val="7"/>
        </dgm:presLayoutVars>
      </dgm:prSet>
      <dgm:spPr/>
      <dgm:t>
        <a:bodyPr/>
        <a:lstStyle/>
        <a:p>
          <a:endParaRPr lang="ru-RU"/>
        </a:p>
      </dgm:t>
    </dgm:pt>
    <dgm:pt modelId="{4DBAA65B-0E52-4A2D-BA4B-E00DE36EB426}" type="pres">
      <dgm:prSet presAssocID="{2C311D89-2A86-4319-B500-2494EDAEE109}" presName="Name56" presStyleLbl="parChTrans1D2" presStyleIdx="0" presStyleCnt="2"/>
      <dgm:spPr/>
      <dgm:t>
        <a:bodyPr/>
        <a:lstStyle/>
        <a:p>
          <a:endParaRPr lang="ru-RU"/>
        </a:p>
      </dgm:t>
    </dgm:pt>
    <dgm:pt modelId="{BA9D9883-DCCA-4BF6-BBD5-70338FBC2202}" type="pres">
      <dgm:prSet presAssocID="{D54ED354-4CD9-4617-AB32-1C7ECAEADA4B}" presName="text0" presStyleLbl="node1" presStyleIdx="1" presStyleCnt="3" custScaleX="396851" custScaleY="449435" custRadScaleRad="164647" custRadScaleInc="-99929">
        <dgm:presLayoutVars>
          <dgm:bulletEnabled val="1"/>
        </dgm:presLayoutVars>
      </dgm:prSet>
      <dgm:spPr/>
      <dgm:t>
        <a:bodyPr/>
        <a:lstStyle/>
        <a:p>
          <a:endParaRPr lang="ru-RU"/>
        </a:p>
      </dgm:t>
    </dgm:pt>
    <dgm:pt modelId="{C6626C0F-BBAE-4F7A-A39C-1F5C5564501F}" type="pres">
      <dgm:prSet presAssocID="{3A263BB6-727F-4F31-AA1F-B388A2960529}" presName="Name56" presStyleLbl="parChTrans1D2" presStyleIdx="1" presStyleCnt="2"/>
      <dgm:spPr/>
      <dgm:t>
        <a:bodyPr/>
        <a:lstStyle/>
        <a:p>
          <a:endParaRPr lang="ru-RU"/>
        </a:p>
      </dgm:t>
    </dgm:pt>
    <dgm:pt modelId="{EFA16650-9E8B-4C34-899D-7EE2C4388DA6}" type="pres">
      <dgm:prSet presAssocID="{6DB5C633-401F-47C9-B469-9C25E4C4B321}" presName="text0" presStyleLbl="node1" presStyleIdx="2" presStyleCnt="3" custScaleX="308804" custScaleY="346396" custRadScaleRad="172951" custRadScaleInc="-101830">
        <dgm:presLayoutVars>
          <dgm:bulletEnabled val="1"/>
        </dgm:presLayoutVars>
      </dgm:prSet>
      <dgm:spPr/>
      <dgm:t>
        <a:bodyPr/>
        <a:lstStyle/>
        <a:p>
          <a:endParaRPr lang="ru-RU"/>
        </a:p>
      </dgm:t>
    </dgm:pt>
  </dgm:ptLst>
  <dgm:cxnLst>
    <dgm:cxn modelId="{8C122649-24EE-4CD8-8A43-05E308730C52}" type="presOf" srcId="{A3E8EE21-5646-429C-BE1A-7F2A96904E8E}" destId="{427E9F8F-7B3B-4A64-9C9C-0D22ABB3E0BF}" srcOrd="0" destOrd="0" presId="urn:microsoft.com/office/officeart/2008/layout/RadialCluster"/>
    <dgm:cxn modelId="{22A3A6C6-1E8D-4851-9C2C-0A79CAC3842B}" type="presOf" srcId="{3A263BB6-727F-4F31-AA1F-B388A2960529}" destId="{C6626C0F-BBAE-4F7A-A39C-1F5C5564501F}" srcOrd="0" destOrd="0" presId="urn:microsoft.com/office/officeart/2008/layout/RadialCluster"/>
    <dgm:cxn modelId="{F933768D-A399-47F8-A082-5EE09D17CD20}" type="presOf" srcId="{2C311D89-2A86-4319-B500-2494EDAEE109}" destId="{4DBAA65B-0E52-4A2D-BA4B-E00DE36EB426}" srcOrd="0" destOrd="0" presId="urn:microsoft.com/office/officeart/2008/layout/RadialCluster"/>
    <dgm:cxn modelId="{AA6692F6-06E7-4854-A0DD-2DFC351E2D54}" type="presOf" srcId="{B93EE188-57E3-4075-AFDB-34DCCED2D309}" destId="{2E2C0330-E8A8-4F4B-811A-90D70AFEB520}" srcOrd="0" destOrd="0" presId="urn:microsoft.com/office/officeart/2008/layout/RadialCluster"/>
    <dgm:cxn modelId="{9C126161-1E92-4BD7-A6F6-9E65FD0386E4}" type="presOf" srcId="{D54ED354-4CD9-4617-AB32-1C7ECAEADA4B}" destId="{BA9D9883-DCCA-4BF6-BBD5-70338FBC2202}" srcOrd="0" destOrd="0" presId="urn:microsoft.com/office/officeart/2008/layout/RadialCluster"/>
    <dgm:cxn modelId="{2AE06953-7E67-4675-A777-D7569BEB90FE}" srcId="{A3E8EE21-5646-429C-BE1A-7F2A96904E8E}" destId="{6DB5C633-401F-47C9-B469-9C25E4C4B321}" srcOrd="1" destOrd="0" parTransId="{3A263BB6-727F-4F31-AA1F-B388A2960529}" sibTransId="{7CA966B1-5F74-45E3-AA89-91F59E6C0B1E}"/>
    <dgm:cxn modelId="{4396718D-C1AD-41C9-A0C5-59236DAC4B98}" srcId="{A3E8EE21-5646-429C-BE1A-7F2A96904E8E}" destId="{D54ED354-4CD9-4617-AB32-1C7ECAEADA4B}" srcOrd="0" destOrd="0" parTransId="{2C311D89-2A86-4319-B500-2494EDAEE109}" sibTransId="{06473EF5-D0EB-4FF2-8CBA-57458A3C734E}"/>
    <dgm:cxn modelId="{8ABDEEE5-41EC-4482-BF1B-EDC5DA5E4F30}" type="presOf" srcId="{6DB5C633-401F-47C9-B469-9C25E4C4B321}" destId="{EFA16650-9E8B-4C34-899D-7EE2C4388DA6}" srcOrd="0" destOrd="0" presId="urn:microsoft.com/office/officeart/2008/layout/RadialCluster"/>
    <dgm:cxn modelId="{06BAAE48-3682-4FFC-9CDD-2261BDCDA3FB}" srcId="{B93EE188-57E3-4075-AFDB-34DCCED2D309}" destId="{A3E8EE21-5646-429C-BE1A-7F2A96904E8E}" srcOrd="0" destOrd="0" parTransId="{31965733-96F5-44CC-9058-BE69484FEF10}" sibTransId="{FE5FCCDB-F1D5-4C3F-86EC-8669588B87E4}"/>
    <dgm:cxn modelId="{A3AE2487-3DFA-463C-A839-B4416EF8DCC0}" type="presParOf" srcId="{2E2C0330-E8A8-4F4B-811A-90D70AFEB520}" destId="{8838F9DA-8E59-44DA-BEA3-EDCEF5BEBF11}" srcOrd="0" destOrd="0" presId="urn:microsoft.com/office/officeart/2008/layout/RadialCluster"/>
    <dgm:cxn modelId="{DA941F3D-076E-489C-B5A1-5E1DA70B24B6}" type="presParOf" srcId="{8838F9DA-8E59-44DA-BEA3-EDCEF5BEBF11}" destId="{427E9F8F-7B3B-4A64-9C9C-0D22ABB3E0BF}" srcOrd="0" destOrd="0" presId="urn:microsoft.com/office/officeart/2008/layout/RadialCluster"/>
    <dgm:cxn modelId="{477AE5B6-5EE0-4695-956C-B9A636F5AD05}" type="presParOf" srcId="{8838F9DA-8E59-44DA-BEA3-EDCEF5BEBF11}" destId="{4DBAA65B-0E52-4A2D-BA4B-E00DE36EB426}" srcOrd="1" destOrd="0" presId="urn:microsoft.com/office/officeart/2008/layout/RadialCluster"/>
    <dgm:cxn modelId="{9D99473B-524B-477F-BDED-BFEDA1970B66}" type="presParOf" srcId="{8838F9DA-8E59-44DA-BEA3-EDCEF5BEBF11}" destId="{BA9D9883-DCCA-4BF6-BBD5-70338FBC2202}" srcOrd="2" destOrd="0" presId="urn:microsoft.com/office/officeart/2008/layout/RadialCluster"/>
    <dgm:cxn modelId="{B7D34377-9607-40EE-86D1-53AF8316A400}" type="presParOf" srcId="{8838F9DA-8E59-44DA-BEA3-EDCEF5BEBF11}" destId="{C6626C0F-BBAE-4F7A-A39C-1F5C5564501F}" srcOrd="3" destOrd="0" presId="urn:microsoft.com/office/officeart/2008/layout/RadialCluster"/>
    <dgm:cxn modelId="{6076BCCE-A9B0-449C-A1FE-FA64C1A3ABB9}" type="presParOf" srcId="{8838F9DA-8E59-44DA-BEA3-EDCEF5BEBF11}" destId="{EFA16650-9E8B-4C34-899D-7EE2C4388DA6}" srcOrd="4"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0C802744-33EF-4840-85A4-6D129F65FBFF}" type="doc">
      <dgm:prSet loTypeId="urn:microsoft.com/office/officeart/2005/8/layout/pyramid2" loCatId="pyramid" qsTypeId="urn:microsoft.com/office/officeart/2005/8/quickstyle/simple1" qsCatId="simple" csTypeId="urn:microsoft.com/office/officeart/2005/8/colors/accent0_2" csCatId="mainScheme" phldr="1"/>
      <dgm:spPr/>
      <dgm:t>
        <a:bodyPr/>
        <a:lstStyle/>
        <a:p>
          <a:endParaRPr lang="ru-RU"/>
        </a:p>
      </dgm:t>
    </dgm:pt>
    <dgm:pt modelId="{F9676A98-B958-4B9B-8459-FB97CBA507BF}">
      <dgm:prSet custT="1"/>
      <dgm:spPr>
        <a:solidFill>
          <a:srgbClr val="EBCF9D">
            <a:alpha val="90000"/>
          </a:srgbClr>
        </a:solidFill>
        <a:ln w="38100">
          <a:solidFill>
            <a:schemeClr val="accent1">
              <a:lumMod val="75000"/>
            </a:schemeClr>
          </a:solidFill>
        </a:ln>
      </dgm:spPr>
      <dgm:t>
        <a:bodyPr/>
        <a:lstStyle/>
        <a:p>
          <a:r>
            <a:rPr lang="ru-RU" sz="3600" b="1" dirty="0" smtClean="0">
              <a:solidFill>
                <a:srgbClr val="FF0000"/>
              </a:solidFill>
            </a:rPr>
            <a:t>Метод начисления </a:t>
          </a:r>
          <a:endParaRPr lang="ru-RU" sz="3600" b="1" dirty="0">
            <a:solidFill>
              <a:srgbClr val="FF0000"/>
            </a:solidFill>
          </a:endParaRPr>
        </a:p>
      </dgm:t>
    </dgm:pt>
    <dgm:pt modelId="{FA5CE730-97AF-469E-B7C1-C63E90803CA9}" type="parTrans" cxnId="{6E52161B-C3A2-421E-81CF-0A7A7D9538FE}">
      <dgm:prSet/>
      <dgm:spPr/>
      <dgm:t>
        <a:bodyPr/>
        <a:lstStyle/>
        <a:p>
          <a:endParaRPr lang="ru-RU"/>
        </a:p>
      </dgm:t>
    </dgm:pt>
    <dgm:pt modelId="{AE5B5738-3FC3-47AF-98D1-240620A59E1C}" type="sibTrans" cxnId="{6E52161B-C3A2-421E-81CF-0A7A7D9538FE}">
      <dgm:prSet/>
      <dgm:spPr/>
      <dgm:t>
        <a:bodyPr/>
        <a:lstStyle/>
        <a:p>
          <a:endParaRPr lang="ru-RU"/>
        </a:p>
      </dgm:t>
    </dgm:pt>
    <dgm:pt modelId="{1574EC0F-F5B5-4E3A-B4E6-3AF087B369DF}">
      <dgm:prSet custT="1"/>
      <dgm:spPr>
        <a:solidFill>
          <a:schemeClr val="tx2">
            <a:lumMod val="20000"/>
            <a:lumOff val="80000"/>
            <a:alpha val="90000"/>
          </a:schemeClr>
        </a:solidFill>
      </dgm:spPr>
      <dgm:t>
        <a:bodyPr/>
        <a:lstStyle/>
        <a:p>
          <a:r>
            <a:rPr lang="ru-RU" sz="3600" b="1" dirty="0" smtClean="0">
              <a:solidFill>
                <a:srgbClr val="FF0000"/>
              </a:solidFill>
            </a:rPr>
            <a:t>Метод двойной записи</a:t>
          </a:r>
          <a:endParaRPr lang="ru-RU" sz="3600" b="1" dirty="0">
            <a:solidFill>
              <a:srgbClr val="FF0000"/>
            </a:solidFill>
          </a:endParaRPr>
        </a:p>
      </dgm:t>
    </dgm:pt>
    <dgm:pt modelId="{D48D32EC-7B46-4357-8925-D2C72270B100}" type="parTrans" cxnId="{1B8EB08B-3880-4000-9CB8-576EA6FF543F}">
      <dgm:prSet/>
      <dgm:spPr/>
      <dgm:t>
        <a:bodyPr/>
        <a:lstStyle/>
        <a:p>
          <a:endParaRPr lang="ru-RU"/>
        </a:p>
      </dgm:t>
    </dgm:pt>
    <dgm:pt modelId="{2CFA8BD2-35C3-411B-871A-60059E6844AF}" type="sibTrans" cxnId="{1B8EB08B-3880-4000-9CB8-576EA6FF543F}">
      <dgm:prSet/>
      <dgm:spPr/>
      <dgm:t>
        <a:bodyPr/>
        <a:lstStyle/>
        <a:p>
          <a:endParaRPr lang="ru-RU"/>
        </a:p>
      </dgm:t>
    </dgm:pt>
    <dgm:pt modelId="{51D4F0CD-DE37-4248-B0D0-C725F654DC54}">
      <dgm:prSet custT="1"/>
      <dgm:spPr>
        <a:solidFill>
          <a:srgbClr val="FFFF00">
            <a:alpha val="90000"/>
          </a:srgbClr>
        </a:solidFill>
      </dgm:spPr>
      <dgm:t>
        <a:bodyPr/>
        <a:lstStyle/>
        <a:p>
          <a:endParaRPr lang="ru-RU" sz="2800" dirty="0">
            <a:solidFill>
              <a:schemeClr val="tx1"/>
            </a:solidFill>
          </a:endParaRPr>
        </a:p>
      </dgm:t>
    </dgm:pt>
    <dgm:pt modelId="{46F31C98-DA74-478F-BDEE-A728AC6A6E5F}" type="parTrans" cxnId="{6A9F89DF-A9D1-440D-ABCF-29C399AEF8DC}">
      <dgm:prSet/>
      <dgm:spPr/>
      <dgm:t>
        <a:bodyPr/>
        <a:lstStyle/>
        <a:p>
          <a:endParaRPr lang="ru-RU"/>
        </a:p>
      </dgm:t>
    </dgm:pt>
    <dgm:pt modelId="{BD7E390B-D2EC-466C-9FF3-B2C5DE23A56A}" type="sibTrans" cxnId="{6A9F89DF-A9D1-440D-ABCF-29C399AEF8DC}">
      <dgm:prSet/>
      <dgm:spPr/>
      <dgm:t>
        <a:bodyPr/>
        <a:lstStyle/>
        <a:p>
          <a:endParaRPr lang="ru-RU"/>
        </a:p>
      </dgm:t>
    </dgm:pt>
    <dgm:pt modelId="{C50FA44A-5C4F-48CE-A36F-E4CD7B3AE775}" type="pres">
      <dgm:prSet presAssocID="{0C802744-33EF-4840-85A4-6D129F65FBFF}" presName="compositeShape" presStyleCnt="0">
        <dgm:presLayoutVars>
          <dgm:dir/>
          <dgm:resizeHandles/>
        </dgm:presLayoutVars>
      </dgm:prSet>
      <dgm:spPr/>
      <dgm:t>
        <a:bodyPr/>
        <a:lstStyle/>
        <a:p>
          <a:endParaRPr lang="ru-RU"/>
        </a:p>
      </dgm:t>
    </dgm:pt>
    <dgm:pt modelId="{DC743CF2-F1A0-4A85-8D76-95929FD35AE4}" type="pres">
      <dgm:prSet presAssocID="{0C802744-33EF-4840-85A4-6D129F65FBFF}" presName="pyramid" presStyleLbl="node1" presStyleIdx="0" presStyleCnt="1" custLinFactNeighborX="-11431" custLinFactNeighborY="-1041"/>
      <dgm:spPr/>
    </dgm:pt>
    <dgm:pt modelId="{5225D3DD-F5DA-4AA0-B5DE-F3BF99E5E730}" type="pres">
      <dgm:prSet presAssocID="{0C802744-33EF-4840-85A4-6D129F65FBFF}" presName="theList" presStyleCnt="0"/>
      <dgm:spPr/>
    </dgm:pt>
    <dgm:pt modelId="{7B890E28-5839-49D1-8F9C-62A7B478E423}" type="pres">
      <dgm:prSet presAssocID="{F9676A98-B958-4B9B-8459-FB97CBA507BF}" presName="aNode" presStyleLbl="fgAcc1" presStyleIdx="0" presStyleCnt="3" custScaleX="155120" custLinFactY="-23478" custLinFactNeighborX="39515" custLinFactNeighborY="-100000">
        <dgm:presLayoutVars>
          <dgm:bulletEnabled val="1"/>
        </dgm:presLayoutVars>
      </dgm:prSet>
      <dgm:spPr/>
      <dgm:t>
        <a:bodyPr/>
        <a:lstStyle/>
        <a:p>
          <a:endParaRPr lang="ru-RU"/>
        </a:p>
      </dgm:t>
    </dgm:pt>
    <dgm:pt modelId="{D5A0158D-1E8C-4648-9C44-DB4196BE89E0}" type="pres">
      <dgm:prSet presAssocID="{F9676A98-B958-4B9B-8459-FB97CBA507BF}" presName="aSpace" presStyleCnt="0"/>
      <dgm:spPr/>
    </dgm:pt>
    <dgm:pt modelId="{571A9A89-B4F2-4276-A395-59E2C8217E60}" type="pres">
      <dgm:prSet presAssocID="{1574EC0F-F5B5-4E3A-B4E6-3AF087B369DF}" presName="aNode" presStyleLbl="fgAcc1" presStyleIdx="1" presStyleCnt="3" custScaleX="151854" custScaleY="165702" custLinFactNeighborX="42788" custLinFactNeighborY="-80419">
        <dgm:presLayoutVars>
          <dgm:bulletEnabled val="1"/>
        </dgm:presLayoutVars>
      </dgm:prSet>
      <dgm:spPr/>
      <dgm:t>
        <a:bodyPr/>
        <a:lstStyle/>
        <a:p>
          <a:endParaRPr lang="ru-RU"/>
        </a:p>
      </dgm:t>
    </dgm:pt>
    <dgm:pt modelId="{A03798EB-FA2A-42A0-AE8D-296FB0D6EB9B}" type="pres">
      <dgm:prSet presAssocID="{1574EC0F-F5B5-4E3A-B4E6-3AF087B369DF}" presName="aSpace" presStyleCnt="0"/>
      <dgm:spPr/>
    </dgm:pt>
    <dgm:pt modelId="{C5A9CA1C-C156-46A7-B1F0-9C0BADB279EC}" type="pres">
      <dgm:prSet presAssocID="{51D4F0CD-DE37-4248-B0D0-C725F654DC54}" presName="aNode" presStyleLbl="fgAcc1" presStyleIdx="2" presStyleCnt="3" custScaleX="286329" custScaleY="318507" custLinFactY="25708" custLinFactNeighborX="-192" custLinFactNeighborY="100000">
        <dgm:presLayoutVars>
          <dgm:bulletEnabled val="1"/>
        </dgm:presLayoutVars>
      </dgm:prSet>
      <dgm:spPr/>
      <dgm:t>
        <a:bodyPr/>
        <a:lstStyle/>
        <a:p>
          <a:endParaRPr lang="ru-RU"/>
        </a:p>
      </dgm:t>
    </dgm:pt>
    <dgm:pt modelId="{47F5E0A4-54A3-43F9-AA2B-76CF706565BE}" type="pres">
      <dgm:prSet presAssocID="{51D4F0CD-DE37-4248-B0D0-C725F654DC54}" presName="aSpace" presStyleCnt="0"/>
      <dgm:spPr/>
    </dgm:pt>
  </dgm:ptLst>
  <dgm:cxnLst>
    <dgm:cxn modelId="{3F709483-EA82-404D-AAC0-A0186ABD5CAF}" type="presOf" srcId="{0C802744-33EF-4840-85A4-6D129F65FBFF}" destId="{C50FA44A-5C4F-48CE-A36F-E4CD7B3AE775}" srcOrd="0" destOrd="0" presId="urn:microsoft.com/office/officeart/2005/8/layout/pyramid2"/>
    <dgm:cxn modelId="{6A9F89DF-A9D1-440D-ABCF-29C399AEF8DC}" srcId="{0C802744-33EF-4840-85A4-6D129F65FBFF}" destId="{51D4F0CD-DE37-4248-B0D0-C725F654DC54}" srcOrd="2" destOrd="0" parTransId="{46F31C98-DA74-478F-BDEE-A728AC6A6E5F}" sibTransId="{BD7E390B-D2EC-466C-9FF3-B2C5DE23A56A}"/>
    <dgm:cxn modelId="{1B8EB08B-3880-4000-9CB8-576EA6FF543F}" srcId="{0C802744-33EF-4840-85A4-6D129F65FBFF}" destId="{1574EC0F-F5B5-4E3A-B4E6-3AF087B369DF}" srcOrd="1" destOrd="0" parTransId="{D48D32EC-7B46-4357-8925-D2C72270B100}" sibTransId="{2CFA8BD2-35C3-411B-871A-60059E6844AF}"/>
    <dgm:cxn modelId="{0FA63901-613D-49D9-9D53-1497EC49383B}" type="presOf" srcId="{F9676A98-B958-4B9B-8459-FB97CBA507BF}" destId="{7B890E28-5839-49D1-8F9C-62A7B478E423}" srcOrd="0" destOrd="0" presId="urn:microsoft.com/office/officeart/2005/8/layout/pyramid2"/>
    <dgm:cxn modelId="{6BD6D3E2-991C-46A1-AA31-D6C582C82666}" type="presOf" srcId="{51D4F0CD-DE37-4248-B0D0-C725F654DC54}" destId="{C5A9CA1C-C156-46A7-B1F0-9C0BADB279EC}" srcOrd="0" destOrd="0" presId="urn:microsoft.com/office/officeart/2005/8/layout/pyramid2"/>
    <dgm:cxn modelId="{6E52161B-C3A2-421E-81CF-0A7A7D9538FE}" srcId="{0C802744-33EF-4840-85A4-6D129F65FBFF}" destId="{F9676A98-B958-4B9B-8459-FB97CBA507BF}" srcOrd="0" destOrd="0" parTransId="{FA5CE730-97AF-469E-B7C1-C63E90803CA9}" sibTransId="{AE5B5738-3FC3-47AF-98D1-240620A59E1C}"/>
    <dgm:cxn modelId="{00AC56F5-3DDA-4448-AB1E-EB91EFE28B8F}" type="presOf" srcId="{1574EC0F-F5B5-4E3A-B4E6-3AF087B369DF}" destId="{571A9A89-B4F2-4276-A395-59E2C8217E60}" srcOrd="0" destOrd="0" presId="urn:microsoft.com/office/officeart/2005/8/layout/pyramid2"/>
    <dgm:cxn modelId="{5912D071-3A3E-4EDB-BC9A-C6B00468122E}" type="presParOf" srcId="{C50FA44A-5C4F-48CE-A36F-E4CD7B3AE775}" destId="{DC743CF2-F1A0-4A85-8D76-95929FD35AE4}" srcOrd="0" destOrd="0" presId="urn:microsoft.com/office/officeart/2005/8/layout/pyramid2"/>
    <dgm:cxn modelId="{3AC2EB4C-C4A7-4B20-9E1A-6F68CFE1B75D}" type="presParOf" srcId="{C50FA44A-5C4F-48CE-A36F-E4CD7B3AE775}" destId="{5225D3DD-F5DA-4AA0-B5DE-F3BF99E5E730}" srcOrd="1" destOrd="0" presId="urn:microsoft.com/office/officeart/2005/8/layout/pyramid2"/>
    <dgm:cxn modelId="{4AD38B94-B2FE-4332-ADEE-321503B15103}" type="presParOf" srcId="{5225D3DD-F5DA-4AA0-B5DE-F3BF99E5E730}" destId="{7B890E28-5839-49D1-8F9C-62A7B478E423}" srcOrd="0" destOrd="0" presId="urn:microsoft.com/office/officeart/2005/8/layout/pyramid2"/>
    <dgm:cxn modelId="{7629D04F-96BD-4588-B6FB-2D0A17B0147D}" type="presParOf" srcId="{5225D3DD-F5DA-4AA0-B5DE-F3BF99E5E730}" destId="{D5A0158D-1E8C-4648-9C44-DB4196BE89E0}" srcOrd="1" destOrd="0" presId="urn:microsoft.com/office/officeart/2005/8/layout/pyramid2"/>
    <dgm:cxn modelId="{4FE888DA-5AF1-4282-9500-86A562B3A3A6}" type="presParOf" srcId="{5225D3DD-F5DA-4AA0-B5DE-F3BF99E5E730}" destId="{571A9A89-B4F2-4276-A395-59E2C8217E60}" srcOrd="2" destOrd="0" presId="urn:microsoft.com/office/officeart/2005/8/layout/pyramid2"/>
    <dgm:cxn modelId="{3C1956B9-7AFB-46DA-8415-18F82F341704}" type="presParOf" srcId="{5225D3DD-F5DA-4AA0-B5DE-F3BF99E5E730}" destId="{A03798EB-FA2A-42A0-AE8D-296FB0D6EB9B}" srcOrd="3" destOrd="0" presId="urn:microsoft.com/office/officeart/2005/8/layout/pyramid2"/>
    <dgm:cxn modelId="{49F1EE1A-A25B-433B-A4B0-54BD06A8C94D}" type="presParOf" srcId="{5225D3DD-F5DA-4AA0-B5DE-F3BF99E5E730}" destId="{C5A9CA1C-C156-46A7-B1F0-9C0BADB279EC}" srcOrd="4" destOrd="0" presId="urn:microsoft.com/office/officeart/2005/8/layout/pyramid2"/>
    <dgm:cxn modelId="{D7E509ED-D0B3-432C-888F-5E984F785707}" type="presParOf" srcId="{5225D3DD-F5DA-4AA0-B5DE-F3BF99E5E730}" destId="{47F5E0A4-54A3-43F9-AA2B-76CF706565BE}"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197605B-C23B-40FD-B410-90923B1F6660}" type="doc">
      <dgm:prSet loTypeId="urn:microsoft.com/office/officeart/2005/8/layout/hierarchy3" loCatId="list" qsTypeId="urn:microsoft.com/office/officeart/2005/8/quickstyle/simple1" qsCatId="simple" csTypeId="urn:microsoft.com/office/officeart/2005/8/colors/colorful5" csCatId="colorful" phldr="1"/>
      <dgm:spPr/>
      <dgm:t>
        <a:bodyPr/>
        <a:lstStyle/>
        <a:p>
          <a:endParaRPr lang="ru-RU"/>
        </a:p>
      </dgm:t>
    </dgm:pt>
    <dgm:pt modelId="{FA5EF366-00BA-4604-8742-A8289F12252B}">
      <dgm:prSet phldrT="[Текст]"/>
      <dgm:spPr/>
      <dgm:t>
        <a:bodyPr/>
        <a:lstStyle/>
        <a:p>
          <a:r>
            <a:rPr lang="ru-RU" dirty="0" smtClean="0"/>
            <a:t>Арендатор</a:t>
          </a:r>
          <a:endParaRPr lang="ru-RU" dirty="0"/>
        </a:p>
      </dgm:t>
    </dgm:pt>
    <dgm:pt modelId="{7773BF4C-C0C6-4A1D-A974-23D9E4CF42FD}" type="parTrans" cxnId="{7F649C69-DB90-4BC9-8234-2F8B81E0A139}">
      <dgm:prSet/>
      <dgm:spPr/>
      <dgm:t>
        <a:bodyPr/>
        <a:lstStyle/>
        <a:p>
          <a:endParaRPr lang="ru-RU"/>
        </a:p>
      </dgm:t>
    </dgm:pt>
    <dgm:pt modelId="{1070D5A2-C21D-49C4-9E63-91B2C31AC74E}" type="sibTrans" cxnId="{7F649C69-DB90-4BC9-8234-2F8B81E0A139}">
      <dgm:prSet/>
      <dgm:spPr/>
      <dgm:t>
        <a:bodyPr/>
        <a:lstStyle/>
        <a:p>
          <a:endParaRPr lang="ru-RU"/>
        </a:p>
      </dgm:t>
    </dgm:pt>
    <dgm:pt modelId="{82C6D133-8EBF-4482-87D0-785EECA6C3A4}">
      <dgm:prSet phldrT="[Текст]"/>
      <dgm:spPr/>
      <dgm:t>
        <a:bodyPr/>
        <a:lstStyle/>
        <a:p>
          <a:r>
            <a:rPr lang="ru-RU" dirty="0" smtClean="0"/>
            <a:t>Арендодатель</a:t>
          </a:r>
          <a:endParaRPr lang="ru-RU" dirty="0"/>
        </a:p>
      </dgm:t>
    </dgm:pt>
    <dgm:pt modelId="{9829FEBC-8B93-4A84-9864-117CDEF7E8AB}" type="parTrans" cxnId="{005AF82F-5443-4C33-801C-E9AEFCF89722}">
      <dgm:prSet/>
      <dgm:spPr/>
      <dgm:t>
        <a:bodyPr/>
        <a:lstStyle/>
        <a:p>
          <a:endParaRPr lang="ru-RU"/>
        </a:p>
      </dgm:t>
    </dgm:pt>
    <dgm:pt modelId="{33D5EAC7-31F3-4259-9992-41397D222B6B}" type="sibTrans" cxnId="{005AF82F-5443-4C33-801C-E9AEFCF89722}">
      <dgm:prSet/>
      <dgm:spPr/>
      <dgm:t>
        <a:bodyPr/>
        <a:lstStyle/>
        <a:p>
          <a:endParaRPr lang="ru-RU"/>
        </a:p>
      </dgm:t>
    </dgm:pt>
    <dgm:pt modelId="{466B4441-A75F-4B8B-9429-C247A1143B6E}">
      <dgm:prSet custT="1"/>
      <dgm:spPr>
        <a:ln w="38100">
          <a:solidFill>
            <a:schemeClr val="tx2">
              <a:lumMod val="60000"/>
              <a:lumOff val="40000"/>
            </a:schemeClr>
          </a:solidFill>
        </a:ln>
      </dgm:spPr>
      <dgm:t>
        <a:bodyPr/>
        <a:lstStyle/>
        <a:p>
          <a:pPr lvl="0" defTabSz="577850">
            <a:lnSpc>
              <a:spcPct val="90000"/>
            </a:lnSpc>
            <a:spcBef>
              <a:spcPct val="0"/>
            </a:spcBef>
            <a:spcAft>
              <a:spcPct val="35000"/>
            </a:spcAft>
          </a:pPr>
          <a:endParaRPr lang="ru-RU" sz="1400" b="1" dirty="0" smtClean="0">
            <a:latin typeface="Times New Roman"/>
            <a:cs typeface="Times New Roman"/>
          </a:endParaRPr>
        </a:p>
        <a:p>
          <a:pPr lvl="0" defTabSz="577850">
            <a:lnSpc>
              <a:spcPct val="90000"/>
            </a:lnSpc>
            <a:spcBef>
              <a:spcPct val="0"/>
            </a:spcBef>
            <a:spcAft>
              <a:spcPct val="35000"/>
            </a:spcAft>
          </a:pPr>
          <a:r>
            <a:rPr lang="ru-RU" sz="1400" b="1" dirty="0" smtClean="0">
              <a:latin typeface="Times New Roman"/>
              <a:cs typeface="Times New Roman"/>
            </a:rPr>
            <a:t>ПРАВО ПОЛЬЗОВАНИЯ АКТИВОМ  и одновременно ОБЯЗАТЕЛЬСТВА </a:t>
          </a:r>
          <a:r>
            <a:rPr lang="ru-RU" sz="1800" b="1" dirty="0" smtClean="0">
              <a:latin typeface="Times New Roman"/>
              <a:cs typeface="Times New Roman"/>
            </a:rPr>
            <a:t>в сумме арендных платежей</a:t>
          </a:r>
        </a:p>
        <a:p>
          <a:pPr marL="0" marR="0" lvl="0" indent="0" defTabSz="914400" eaLnBrk="1" fontAlgn="auto" latinLnBrk="0" hangingPunct="1">
            <a:lnSpc>
              <a:spcPct val="100000"/>
            </a:lnSpc>
            <a:spcBef>
              <a:spcPts val="0"/>
            </a:spcBef>
            <a:spcAft>
              <a:spcPts val="0"/>
            </a:spcAft>
            <a:buClrTx/>
            <a:buSzTx/>
            <a:buFontTx/>
            <a:buNone/>
            <a:tabLst/>
            <a:defRPr/>
          </a:pPr>
          <a:r>
            <a:rPr lang="ru-RU" sz="1800" b="1" dirty="0" err="1" smtClean="0">
              <a:latin typeface="Times New Roman"/>
              <a:cs typeface="Times New Roman"/>
            </a:rPr>
            <a:t>Дт</a:t>
          </a:r>
          <a:r>
            <a:rPr lang="ru-RU" sz="1800" b="1" dirty="0" smtClean="0">
              <a:latin typeface="Times New Roman"/>
              <a:cs typeface="Times New Roman"/>
            </a:rPr>
            <a:t>  1 111 49 350  </a:t>
          </a:r>
          <a:r>
            <a:rPr lang="ru-RU" sz="1800" b="1" dirty="0" err="1" smtClean="0">
              <a:latin typeface="Times New Roman"/>
              <a:cs typeface="Times New Roman"/>
            </a:rPr>
            <a:t>Кт</a:t>
          </a:r>
          <a:r>
            <a:rPr lang="ru-RU" sz="1800" b="1" dirty="0" smtClean="0">
              <a:latin typeface="Times New Roman"/>
              <a:cs typeface="Times New Roman"/>
            </a:rPr>
            <a:t> 1 302 24 730 </a:t>
          </a:r>
          <a:endParaRPr lang="ru-RU" sz="1800" dirty="0" smtClean="0"/>
        </a:p>
        <a:p>
          <a:pPr lvl="0" defTabSz="577850">
            <a:lnSpc>
              <a:spcPct val="90000"/>
            </a:lnSpc>
            <a:spcBef>
              <a:spcPct val="0"/>
            </a:spcBef>
            <a:spcAft>
              <a:spcPct val="35000"/>
            </a:spcAft>
          </a:pPr>
          <a:endParaRPr lang="ru-RU" sz="1200" b="1" dirty="0">
            <a:latin typeface="Times New Roman"/>
            <a:cs typeface="Times New Roman"/>
          </a:endParaRPr>
        </a:p>
      </dgm:t>
    </dgm:pt>
    <dgm:pt modelId="{6CE35F28-F6C0-4172-AF98-C7102B822915}" type="parTrans" cxnId="{7D09B21C-60DF-4592-BD1D-CA7582F572B3}">
      <dgm:prSet/>
      <dgm:spPr/>
      <dgm:t>
        <a:bodyPr/>
        <a:lstStyle/>
        <a:p>
          <a:endParaRPr lang="ru-RU"/>
        </a:p>
      </dgm:t>
    </dgm:pt>
    <dgm:pt modelId="{6A3D1F62-0EE4-4425-BD9C-811530487A00}" type="sibTrans" cxnId="{7D09B21C-60DF-4592-BD1D-CA7582F572B3}">
      <dgm:prSet/>
      <dgm:spPr/>
      <dgm:t>
        <a:bodyPr/>
        <a:lstStyle/>
        <a:p>
          <a:endParaRPr lang="ru-RU"/>
        </a:p>
      </dgm:t>
    </dgm:pt>
    <dgm:pt modelId="{9A03756B-06D2-438F-8094-46D8364D7F54}">
      <dgm:prSet custT="1"/>
      <dgm:spPr>
        <a:ln w="38100">
          <a:solidFill>
            <a:schemeClr val="accent6">
              <a:lumMod val="75000"/>
            </a:schemeClr>
          </a:solidFill>
        </a:ln>
      </dgm:spPr>
      <dgm:t>
        <a:bodyPr/>
        <a:lstStyle/>
        <a:p>
          <a:r>
            <a:rPr lang="ru-RU" sz="2000" b="1" dirty="0" err="1" smtClean="0">
              <a:latin typeface="Times New Roman"/>
              <a:cs typeface="Times New Roman"/>
            </a:rPr>
            <a:t>Реклассификация</a:t>
          </a:r>
          <a:r>
            <a:rPr lang="ru-RU" sz="2000" b="1" dirty="0" smtClean="0">
              <a:latin typeface="Times New Roman"/>
              <a:cs typeface="Times New Roman"/>
            </a:rPr>
            <a:t> </a:t>
          </a:r>
        </a:p>
        <a:p>
          <a:r>
            <a:rPr lang="ru-RU" sz="1800" b="1" dirty="0" err="1" smtClean="0">
              <a:latin typeface="Times New Roman"/>
              <a:cs typeface="Times New Roman"/>
            </a:rPr>
            <a:t>Дт</a:t>
          </a:r>
          <a:r>
            <a:rPr lang="ru-RU" sz="1800" b="1" dirty="0" smtClean="0">
              <a:latin typeface="Times New Roman"/>
              <a:cs typeface="Times New Roman"/>
            </a:rPr>
            <a:t> 1 103 11 330      </a:t>
          </a:r>
          <a:r>
            <a:rPr lang="ru-RU" sz="1800" b="1" dirty="0" err="1" smtClean="0">
              <a:latin typeface="Times New Roman"/>
              <a:cs typeface="Times New Roman"/>
            </a:rPr>
            <a:t>Кт</a:t>
          </a:r>
          <a:r>
            <a:rPr lang="ru-RU" sz="1800" b="1" dirty="0" smtClean="0">
              <a:latin typeface="Times New Roman"/>
              <a:cs typeface="Times New Roman"/>
            </a:rPr>
            <a:t> 1 103 11 330</a:t>
          </a:r>
        </a:p>
        <a:p>
          <a:r>
            <a:rPr lang="ru-RU" sz="1800" b="1" dirty="0" smtClean="0">
              <a:latin typeface="Times New Roman"/>
              <a:cs typeface="Times New Roman"/>
            </a:rPr>
            <a:t>Одновременно – з/счет 25 или з/</a:t>
          </a:r>
          <a:r>
            <a:rPr lang="ru-RU" sz="1800" b="1" dirty="0" err="1" smtClean="0">
              <a:latin typeface="Times New Roman"/>
              <a:cs typeface="Times New Roman"/>
            </a:rPr>
            <a:t>сч</a:t>
          </a:r>
          <a:r>
            <a:rPr lang="ru-RU" sz="1800" b="1" dirty="0" smtClean="0">
              <a:latin typeface="Times New Roman"/>
              <a:cs typeface="Times New Roman"/>
            </a:rPr>
            <a:t> 26</a:t>
          </a:r>
        </a:p>
        <a:p>
          <a:r>
            <a:rPr lang="ru-RU" sz="1800" b="1" dirty="0" smtClean="0">
              <a:latin typeface="Times New Roman"/>
              <a:cs typeface="Times New Roman"/>
            </a:rPr>
            <a:t> </a:t>
          </a:r>
          <a:endParaRPr lang="ru-RU" sz="1800" b="1" dirty="0">
            <a:latin typeface="Times New Roman"/>
            <a:cs typeface="Times New Roman"/>
          </a:endParaRPr>
        </a:p>
      </dgm:t>
    </dgm:pt>
    <dgm:pt modelId="{1AC32A71-E0CD-42CB-8F5D-9C56B19DBC85}" type="parTrans" cxnId="{3C2BD150-6BFE-4F31-9E92-D3FE655A0E3E}">
      <dgm:prSet/>
      <dgm:spPr/>
      <dgm:t>
        <a:bodyPr/>
        <a:lstStyle/>
        <a:p>
          <a:endParaRPr lang="ru-RU"/>
        </a:p>
      </dgm:t>
    </dgm:pt>
    <dgm:pt modelId="{7E442560-3893-40FA-9A08-459DA0E50151}" type="sibTrans" cxnId="{3C2BD150-6BFE-4F31-9E92-D3FE655A0E3E}">
      <dgm:prSet/>
      <dgm:spPr/>
      <dgm:t>
        <a:bodyPr/>
        <a:lstStyle/>
        <a:p>
          <a:endParaRPr lang="ru-RU"/>
        </a:p>
      </dgm:t>
    </dgm:pt>
    <dgm:pt modelId="{2793AD9A-0D80-4593-9EFB-7479C42EF32B}">
      <dgm:prSet custT="1"/>
      <dgm:spPr>
        <a:ln w="38100">
          <a:solidFill>
            <a:schemeClr val="accent6">
              <a:lumMod val="75000"/>
            </a:schemeClr>
          </a:solidFill>
        </a:ln>
      </dgm:spPr>
      <dgm:t>
        <a:bodyPr/>
        <a:lstStyle/>
        <a:p>
          <a:pPr lvl="0" defTabSz="444500">
            <a:lnSpc>
              <a:spcPct val="90000"/>
            </a:lnSpc>
            <a:spcBef>
              <a:spcPct val="0"/>
            </a:spcBef>
            <a:spcAft>
              <a:spcPct val="35000"/>
            </a:spcAft>
          </a:pPr>
          <a:r>
            <a:rPr lang="ru-RU" sz="1600" b="1" dirty="0" smtClean="0">
              <a:latin typeface="Times New Roman"/>
              <a:cs typeface="Times New Roman"/>
            </a:rPr>
            <a:t>Одновременно возникают доходы от собственности</a:t>
          </a:r>
        </a:p>
        <a:p>
          <a:pPr marL="0" marR="0" lvl="0" indent="0" defTabSz="914400" eaLnBrk="1" fontAlgn="auto" latinLnBrk="0" hangingPunct="1">
            <a:lnSpc>
              <a:spcPct val="100000"/>
            </a:lnSpc>
            <a:spcBef>
              <a:spcPts val="0"/>
            </a:spcBef>
            <a:spcAft>
              <a:spcPts val="0"/>
            </a:spcAft>
            <a:buClrTx/>
            <a:buSzTx/>
            <a:buFontTx/>
            <a:buNone/>
            <a:tabLst/>
            <a:defRPr/>
          </a:pPr>
          <a:r>
            <a:rPr lang="ru-RU" sz="1800" b="1" dirty="0" err="1" smtClean="0">
              <a:latin typeface="Times New Roman"/>
              <a:cs typeface="Times New Roman"/>
            </a:rPr>
            <a:t>Дт</a:t>
          </a:r>
          <a:r>
            <a:rPr lang="ru-RU" sz="1800" b="1" dirty="0" smtClean="0">
              <a:latin typeface="Times New Roman"/>
              <a:cs typeface="Times New Roman"/>
            </a:rPr>
            <a:t>  1 205 23 560  </a:t>
          </a:r>
          <a:r>
            <a:rPr lang="ru-RU" sz="1800" b="1" dirty="0" err="1" smtClean="0">
              <a:latin typeface="Times New Roman"/>
              <a:cs typeface="Times New Roman"/>
            </a:rPr>
            <a:t>Кт</a:t>
          </a:r>
          <a:r>
            <a:rPr lang="ru-RU" sz="1800" b="1" dirty="0" smtClean="0">
              <a:latin typeface="Times New Roman"/>
              <a:cs typeface="Times New Roman"/>
            </a:rPr>
            <a:t> 1 401 40 123</a:t>
          </a:r>
          <a:endParaRPr lang="ru-RU" sz="1800" dirty="0" smtClean="0"/>
        </a:p>
        <a:p>
          <a:pPr lvl="0" defTabSz="444500">
            <a:lnSpc>
              <a:spcPct val="90000"/>
            </a:lnSpc>
            <a:spcBef>
              <a:spcPct val="0"/>
            </a:spcBef>
            <a:spcAft>
              <a:spcPct val="35000"/>
            </a:spcAft>
          </a:pPr>
          <a:endParaRPr lang="ru-RU" sz="1000" b="1" dirty="0">
            <a:latin typeface="Times New Roman"/>
            <a:cs typeface="Times New Roman"/>
          </a:endParaRPr>
        </a:p>
      </dgm:t>
    </dgm:pt>
    <dgm:pt modelId="{8DE5F1D3-8566-4E84-AFED-950BA0987FDC}" type="parTrans" cxnId="{16134B9D-EF62-45F8-A151-D3FF5FBB7B19}">
      <dgm:prSet/>
      <dgm:spPr/>
      <dgm:t>
        <a:bodyPr/>
        <a:lstStyle/>
        <a:p>
          <a:endParaRPr lang="ru-RU"/>
        </a:p>
      </dgm:t>
    </dgm:pt>
    <dgm:pt modelId="{4584849D-9DBA-4534-91BA-8AB5ABD034C7}" type="sibTrans" cxnId="{16134B9D-EF62-45F8-A151-D3FF5FBB7B19}">
      <dgm:prSet/>
      <dgm:spPr/>
      <dgm:t>
        <a:bodyPr/>
        <a:lstStyle/>
        <a:p>
          <a:endParaRPr lang="ru-RU"/>
        </a:p>
      </dgm:t>
    </dgm:pt>
    <dgm:pt modelId="{D78FD682-6673-472C-B721-E9033D5EE0FC}">
      <dgm:prSet custT="1"/>
      <dgm:spPr>
        <a:ln w="38100">
          <a:solidFill>
            <a:schemeClr val="tx2">
              <a:lumMod val="60000"/>
              <a:lumOff val="40000"/>
            </a:schemeClr>
          </a:solidFill>
        </a:ln>
      </dgm:spPr>
      <dgm:t>
        <a:bodyPr/>
        <a:lstStyle/>
        <a:p>
          <a:pPr marL="0" marR="0" lvl="0" indent="0" defTabSz="914400" eaLnBrk="1" fontAlgn="auto" latinLnBrk="0" hangingPunct="1">
            <a:lnSpc>
              <a:spcPct val="100000"/>
            </a:lnSpc>
            <a:spcBef>
              <a:spcPts val="0"/>
            </a:spcBef>
            <a:spcAft>
              <a:spcPts val="0"/>
            </a:spcAft>
            <a:buClrTx/>
            <a:buSzTx/>
            <a:buFontTx/>
            <a:buNone/>
            <a:tabLst/>
            <a:defRPr/>
          </a:pPr>
          <a:endParaRPr lang="ru-RU" sz="1400" b="1" dirty="0" smtClean="0">
            <a:latin typeface="Times New Roman"/>
            <a:cs typeface="Times New Roman"/>
          </a:endParaRPr>
        </a:p>
        <a:p>
          <a:pPr marL="0" marR="0" lvl="0" indent="0" defTabSz="914400" eaLnBrk="1" fontAlgn="auto" latinLnBrk="0" hangingPunct="1">
            <a:lnSpc>
              <a:spcPct val="100000"/>
            </a:lnSpc>
            <a:spcBef>
              <a:spcPts val="0"/>
            </a:spcBef>
            <a:spcAft>
              <a:spcPts val="0"/>
            </a:spcAft>
            <a:buClrTx/>
            <a:buSzTx/>
            <a:buFontTx/>
            <a:buNone/>
            <a:tabLst/>
            <a:defRPr/>
          </a:pPr>
          <a:r>
            <a:rPr lang="ru-RU" sz="1600" b="1" dirty="0" smtClean="0">
              <a:latin typeface="Times New Roman"/>
              <a:cs typeface="Times New Roman"/>
            </a:rPr>
            <a:t>Ежемесячно (расчет амортизации прав пользования в сумме арендных платежей)</a:t>
          </a:r>
        </a:p>
        <a:p>
          <a:pPr marL="0" marR="0" lvl="0" indent="0" defTabSz="914400" eaLnBrk="1" fontAlgn="auto" latinLnBrk="0" hangingPunct="1">
            <a:lnSpc>
              <a:spcPct val="100000"/>
            </a:lnSpc>
            <a:spcBef>
              <a:spcPts val="0"/>
            </a:spcBef>
            <a:spcAft>
              <a:spcPts val="0"/>
            </a:spcAft>
            <a:buClrTx/>
            <a:buSzTx/>
            <a:buFontTx/>
            <a:buNone/>
            <a:tabLst/>
            <a:defRPr/>
          </a:pPr>
          <a:r>
            <a:rPr lang="ru-RU" sz="1600" b="1" dirty="0" smtClean="0">
              <a:latin typeface="Times New Roman"/>
              <a:cs typeface="Times New Roman"/>
            </a:rPr>
            <a:t> </a:t>
          </a:r>
        </a:p>
        <a:p>
          <a:pPr marL="0" marR="0" lvl="0" indent="0" defTabSz="914400" eaLnBrk="1" fontAlgn="auto" latinLnBrk="0" hangingPunct="1">
            <a:lnSpc>
              <a:spcPct val="100000"/>
            </a:lnSpc>
            <a:spcBef>
              <a:spcPts val="0"/>
            </a:spcBef>
            <a:spcAft>
              <a:spcPts val="0"/>
            </a:spcAft>
            <a:buClrTx/>
            <a:buSzTx/>
            <a:buFontTx/>
            <a:buNone/>
            <a:tabLst/>
            <a:defRPr/>
          </a:pPr>
          <a:r>
            <a:rPr lang="ru-RU" sz="1800" b="1" dirty="0" err="1" smtClean="0">
              <a:latin typeface="Times New Roman"/>
              <a:cs typeface="Times New Roman"/>
            </a:rPr>
            <a:t>Дт</a:t>
          </a:r>
          <a:r>
            <a:rPr lang="ru-RU" sz="1800" b="1" dirty="0" smtClean="0">
              <a:latin typeface="Times New Roman"/>
              <a:cs typeface="Times New Roman"/>
            </a:rPr>
            <a:t>  1 401 20 224  </a:t>
          </a:r>
          <a:r>
            <a:rPr lang="ru-RU" sz="1800" b="1" dirty="0" err="1" smtClean="0">
              <a:latin typeface="Times New Roman"/>
              <a:cs typeface="Times New Roman"/>
            </a:rPr>
            <a:t>Кт</a:t>
          </a:r>
          <a:r>
            <a:rPr lang="ru-RU" sz="1800" b="1" dirty="0" smtClean="0">
              <a:latin typeface="Times New Roman"/>
              <a:cs typeface="Times New Roman"/>
            </a:rPr>
            <a:t> 1 104 49 450</a:t>
          </a:r>
        </a:p>
        <a:p>
          <a:pPr marL="0" marR="0" lvl="0" indent="0" defTabSz="914400" eaLnBrk="1" fontAlgn="auto" latinLnBrk="0" hangingPunct="1">
            <a:lnSpc>
              <a:spcPct val="100000"/>
            </a:lnSpc>
            <a:spcBef>
              <a:spcPts val="0"/>
            </a:spcBef>
            <a:spcAft>
              <a:spcPts val="0"/>
            </a:spcAft>
            <a:buClrTx/>
            <a:buSzTx/>
            <a:buFontTx/>
            <a:buNone/>
            <a:tabLst/>
            <a:defRPr/>
          </a:pPr>
          <a:endParaRPr lang="ru-RU" sz="1600" b="1" dirty="0" smtClean="0">
            <a:latin typeface="Times New Roman"/>
            <a:cs typeface="Times New Roman"/>
          </a:endParaRPr>
        </a:p>
        <a:p>
          <a:pPr lvl="0" defTabSz="666750">
            <a:lnSpc>
              <a:spcPct val="90000"/>
            </a:lnSpc>
            <a:spcBef>
              <a:spcPct val="0"/>
            </a:spcBef>
            <a:spcAft>
              <a:spcPct val="35000"/>
            </a:spcAft>
          </a:pPr>
          <a:endParaRPr lang="ru-RU" sz="1600" b="1" dirty="0">
            <a:latin typeface="Times New Roman"/>
            <a:cs typeface="Times New Roman"/>
          </a:endParaRPr>
        </a:p>
      </dgm:t>
    </dgm:pt>
    <dgm:pt modelId="{AB6DCC0B-4051-4146-BAF7-DFCA29EB1EB8}" type="parTrans" cxnId="{2D4CBF3E-5713-46E2-AF32-89AEB28D9386}">
      <dgm:prSet/>
      <dgm:spPr/>
      <dgm:t>
        <a:bodyPr/>
        <a:lstStyle/>
        <a:p>
          <a:endParaRPr lang="ru-RU"/>
        </a:p>
      </dgm:t>
    </dgm:pt>
    <dgm:pt modelId="{D2556AC7-1C48-439A-9D82-09B233F4BC50}" type="sibTrans" cxnId="{2D4CBF3E-5713-46E2-AF32-89AEB28D9386}">
      <dgm:prSet/>
      <dgm:spPr/>
      <dgm:t>
        <a:bodyPr/>
        <a:lstStyle/>
        <a:p>
          <a:endParaRPr lang="ru-RU"/>
        </a:p>
      </dgm:t>
    </dgm:pt>
    <dgm:pt modelId="{ADC07C6A-5FDD-485E-BD55-4947C006640D}">
      <dgm:prSet custT="1"/>
      <dgm:spPr>
        <a:ln w="38100">
          <a:solidFill>
            <a:schemeClr val="accent6">
              <a:lumMod val="75000"/>
            </a:schemeClr>
          </a:solidFill>
        </a:ln>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ru-RU" sz="1600" b="1" dirty="0" smtClean="0">
              <a:latin typeface="Times New Roman"/>
              <a:cs typeface="Times New Roman"/>
            </a:rPr>
            <a:t>Ежемесячно </a:t>
          </a:r>
        </a:p>
        <a:p>
          <a:pPr marL="0" marR="0" lvl="0" indent="0" defTabSz="914400" eaLnBrk="1" fontAlgn="auto" latinLnBrk="0" hangingPunct="1">
            <a:lnSpc>
              <a:spcPct val="100000"/>
            </a:lnSpc>
            <a:spcBef>
              <a:spcPts val="0"/>
            </a:spcBef>
            <a:spcAft>
              <a:spcPts val="0"/>
            </a:spcAft>
            <a:buClrTx/>
            <a:buSzTx/>
            <a:buFontTx/>
            <a:buNone/>
            <a:tabLst/>
            <a:defRPr/>
          </a:pPr>
          <a:r>
            <a:rPr lang="ru-RU" sz="1600" b="1" dirty="0" smtClean="0">
              <a:latin typeface="Times New Roman"/>
              <a:cs typeface="Times New Roman"/>
            </a:rPr>
            <a:t> </a:t>
          </a:r>
          <a:r>
            <a:rPr lang="ru-RU" sz="1800" b="1" dirty="0" err="1" smtClean="0">
              <a:latin typeface="Times New Roman"/>
              <a:cs typeface="Times New Roman"/>
            </a:rPr>
            <a:t>Дт</a:t>
          </a:r>
          <a:r>
            <a:rPr lang="ru-RU" sz="1800" b="1" dirty="0" smtClean="0">
              <a:latin typeface="Times New Roman"/>
              <a:cs typeface="Times New Roman"/>
            </a:rPr>
            <a:t>  1 401 40 123  </a:t>
          </a:r>
          <a:r>
            <a:rPr lang="ru-RU" sz="1800" b="1" dirty="0" err="1" smtClean="0">
              <a:latin typeface="Times New Roman"/>
              <a:cs typeface="Times New Roman"/>
            </a:rPr>
            <a:t>Кт</a:t>
          </a:r>
          <a:r>
            <a:rPr lang="ru-RU" sz="1800" b="1" dirty="0" smtClean="0">
              <a:latin typeface="Times New Roman"/>
              <a:cs typeface="Times New Roman"/>
            </a:rPr>
            <a:t> 1 401 10 123</a:t>
          </a:r>
        </a:p>
        <a:p>
          <a:pPr lvl="0" defTabSz="444500">
            <a:lnSpc>
              <a:spcPct val="90000"/>
            </a:lnSpc>
            <a:spcBef>
              <a:spcPct val="0"/>
            </a:spcBef>
            <a:spcAft>
              <a:spcPct val="35000"/>
            </a:spcAft>
          </a:pPr>
          <a:endParaRPr lang="ru-RU" sz="1600" b="1" dirty="0">
            <a:latin typeface="Times New Roman"/>
            <a:cs typeface="Times New Roman"/>
          </a:endParaRPr>
        </a:p>
      </dgm:t>
    </dgm:pt>
    <dgm:pt modelId="{AF0F40DF-A0A4-40AA-AA3F-A18CBEAB7467}" type="sibTrans" cxnId="{69B15A86-96DE-472F-B4E9-254B4AB674E9}">
      <dgm:prSet/>
      <dgm:spPr/>
      <dgm:t>
        <a:bodyPr/>
        <a:lstStyle/>
        <a:p>
          <a:endParaRPr lang="ru-RU"/>
        </a:p>
      </dgm:t>
    </dgm:pt>
    <dgm:pt modelId="{37520EAF-81C5-49BD-B3A9-718EC9D44F14}" type="parTrans" cxnId="{69B15A86-96DE-472F-B4E9-254B4AB674E9}">
      <dgm:prSet/>
      <dgm:spPr/>
      <dgm:t>
        <a:bodyPr/>
        <a:lstStyle/>
        <a:p>
          <a:endParaRPr lang="ru-RU"/>
        </a:p>
      </dgm:t>
    </dgm:pt>
    <dgm:pt modelId="{7A4532BB-2E24-42F9-AFDB-9791A05203E4}" type="pres">
      <dgm:prSet presAssocID="{A197605B-C23B-40FD-B410-90923B1F6660}" presName="diagram" presStyleCnt="0">
        <dgm:presLayoutVars>
          <dgm:chPref val="1"/>
          <dgm:dir/>
          <dgm:animOne val="branch"/>
          <dgm:animLvl val="lvl"/>
          <dgm:resizeHandles/>
        </dgm:presLayoutVars>
      </dgm:prSet>
      <dgm:spPr/>
      <dgm:t>
        <a:bodyPr/>
        <a:lstStyle/>
        <a:p>
          <a:endParaRPr lang="ru-RU"/>
        </a:p>
      </dgm:t>
    </dgm:pt>
    <dgm:pt modelId="{76A811F9-DD3F-49B9-9DDF-9EC4F98A0348}" type="pres">
      <dgm:prSet presAssocID="{FA5EF366-00BA-4604-8742-A8289F12252B}" presName="root" presStyleCnt="0"/>
      <dgm:spPr/>
      <dgm:t>
        <a:bodyPr/>
        <a:lstStyle/>
        <a:p>
          <a:endParaRPr lang="ru-RU"/>
        </a:p>
      </dgm:t>
    </dgm:pt>
    <dgm:pt modelId="{1C3FDC68-C874-4F1A-A16D-D752E12332CF}" type="pres">
      <dgm:prSet presAssocID="{FA5EF366-00BA-4604-8742-A8289F12252B}" presName="rootComposite" presStyleCnt="0"/>
      <dgm:spPr/>
      <dgm:t>
        <a:bodyPr/>
        <a:lstStyle/>
        <a:p>
          <a:endParaRPr lang="ru-RU"/>
        </a:p>
      </dgm:t>
    </dgm:pt>
    <dgm:pt modelId="{8951E5B7-1343-4B77-B9E7-79989B72F1FD}" type="pres">
      <dgm:prSet presAssocID="{FA5EF366-00BA-4604-8742-A8289F12252B}" presName="rootText" presStyleLbl="node1" presStyleIdx="0" presStyleCnt="2" custScaleX="151467" custLinFactNeighborX="-30991" custLinFactNeighborY="10272"/>
      <dgm:spPr/>
      <dgm:t>
        <a:bodyPr/>
        <a:lstStyle/>
        <a:p>
          <a:endParaRPr lang="ru-RU"/>
        </a:p>
      </dgm:t>
    </dgm:pt>
    <dgm:pt modelId="{30449AC9-E4F4-4724-8D23-0D4AC90F4438}" type="pres">
      <dgm:prSet presAssocID="{FA5EF366-00BA-4604-8742-A8289F12252B}" presName="rootConnector" presStyleLbl="node1" presStyleIdx="0" presStyleCnt="2"/>
      <dgm:spPr/>
      <dgm:t>
        <a:bodyPr/>
        <a:lstStyle/>
        <a:p>
          <a:endParaRPr lang="ru-RU"/>
        </a:p>
      </dgm:t>
    </dgm:pt>
    <dgm:pt modelId="{8FBA1A40-3472-4E7E-B720-4C71DDEB4FC1}" type="pres">
      <dgm:prSet presAssocID="{FA5EF366-00BA-4604-8742-A8289F12252B}" presName="childShape" presStyleCnt="0"/>
      <dgm:spPr/>
      <dgm:t>
        <a:bodyPr/>
        <a:lstStyle/>
        <a:p>
          <a:endParaRPr lang="ru-RU"/>
        </a:p>
      </dgm:t>
    </dgm:pt>
    <dgm:pt modelId="{F5E9AFED-1E04-4D6A-B070-BC422ADC2568}" type="pres">
      <dgm:prSet presAssocID="{6CE35F28-F6C0-4172-AF98-C7102B822915}" presName="Name13" presStyleLbl="parChTrans1D2" presStyleIdx="0" presStyleCnt="5"/>
      <dgm:spPr/>
      <dgm:t>
        <a:bodyPr/>
        <a:lstStyle/>
        <a:p>
          <a:endParaRPr lang="ru-RU"/>
        </a:p>
      </dgm:t>
    </dgm:pt>
    <dgm:pt modelId="{48DBA575-9684-49DA-AB48-4DC0378BA9C7}" type="pres">
      <dgm:prSet presAssocID="{466B4441-A75F-4B8B-9429-C247A1143B6E}" presName="childText" presStyleLbl="bgAcc1" presStyleIdx="0" presStyleCnt="5" custScaleX="284607" custScaleY="165983">
        <dgm:presLayoutVars>
          <dgm:bulletEnabled val="1"/>
        </dgm:presLayoutVars>
      </dgm:prSet>
      <dgm:spPr/>
      <dgm:t>
        <a:bodyPr/>
        <a:lstStyle/>
        <a:p>
          <a:endParaRPr lang="ru-RU"/>
        </a:p>
      </dgm:t>
    </dgm:pt>
    <dgm:pt modelId="{FB437486-1D3F-4726-AC2F-D8F034E25049}" type="pres">
      <dgm:prSet presAssocID="{AB6DCC0B-4051-4146-BAF7-DFCA29EB1EB8}" presName="Name13" presStyleLbl="parChTrans1D2" presStyleIdx="1" presStyleCnt="5"/>
      <dgm:spPr/>
      <dgm:t>
        <a:bodyPr/>
        <a:lstStyle/>
        <a:p>
          <a:endParaRPr lang="ru-RU"/>
        </a:p>
      </dgm:t>
    </dgm:pt>
    <dgm:pt modelId="{AFD180C3-8C0F-47D4-B308-98ED0CEE2AC3}" type="pres">
      <dgm:prSet presAssocID="{D78FD682-6673-472C-B721-E9033D5EE0FC}" presName="childText" presStyleLbl="bgAcc1" presStyleIdx="1" presStyleCnt="5" custScaleX="285059" custScaleY="189599" custLinFactNeighborX="-5155" custLinFactNeighborY="40648">
        <dgm:presLayoutVars>
          <dgm:bulletEnabled val="1"/>
        </dgm:presLayoutVars>
      </dgm:prSet>
      <dgm:spPr/>
      <dgm:t>
        <a:bodyPr/>
        <a:lstStyle/>
        <a:p>
          <a:endParaRPr lang="ru-RU"/>
        </a:p>
      </dgm:t>
    </dgm:pt>
    <dgm:pt modelId="{4CC1E795-CAE8-4DDA-AF82-CE15D90133BF}" type="pres">
      <dgm:prSet presAssocID="{82C6D133-8EBF-4482-87D0-785EECA6C3A4}" presName="root" presStyleCnt="0"/>
      <dgm:spPr/>
      <dgm:t>
        <a:bodyPr/>
        <a:lstStyle/>
        <a:p>
          <a:endParaRPr lang="ru-RU"/>
        </a:p>
      </dgm:t>
    </dgm:pt>
    <dgm:pt modelId="{DA0C97B1-9060-463F-9B51-B2337F18C61A}" type="pres">
      <dgm:prSet presAssocID="{82C6D133-8EBF-4482-87D0-785EECA6C3A4}" presName="rootComposite" presStyleCnt="0"/>
      <dgm:spPr/>
      <dgm:t>
        <a:bodyPr/>
        <a:lstStyle/>
        <a:p>
          <a:endParaRPr lang="ru-RU"/>
        </a:p>
      </dgm:t>
    </dgm:pt>
    <dgm:pt modelId="{9A52B171-CB62-445D-8A20-B4FD90452337}" type="pres">
      <dgm:prSet presAssocID="{82C6D133-8EBF-4482-87D0-785EECA6C3A4}" presName="rootText" presStyleLbl="node1" presStyleIdx="1" presStyleCnt="2" custScaleX="183261" custLinFactNeighborX="4250" custLinFactNeighborY="3175"/>
      <dgm:spPr/>
      <dgm:t>
        <a:bodyPr/>
        <a:lstStyle/>
        <a:p>
          <a:endParaRPr lang="ru-RU"/>
        </a:p>
      </dgm:t>
    </dgm:pt>
    <dgm:pt modelId="{2D249A8D-9F1B-4382-8173-96D826F96BC1}" type="pres">
      <dgm:prSet presAssocID="{82C6D133-8EBF-4482-87D0-785EECA6C3A4}" presName="rootConnector" presStyleLbl="node1" presStyleIdx="1" presStyleCnt="2"/>
      <dgm:spPr/>
      <dgm:t>
        <a:bodyPr/>
        <a:lstStyle/>
        <a:p>
          <a:endParaRPr lang="ru-RU"/>
        </a:p>
      </dgm:t>
    </dgm:pt>
    <dgm:pt modelId="{D6C01860-D4A4-4973-B215-D7A71258EE71}" type="pres">
      <dgm:prSet presAssocID="{82C6D133-8EBF-4482-87D0-785EECA6C3A4}" presName="childShape" presStyleCnt="0"/>
      <dgm:spPr/>
      <dgm:t>
        <a:bodyPr/>
        <a:lstStyle/>
        <a:p>
          <a:endParaRPr lang="ru-RU"/>
        </a:p>
      </dgm:t>
    </dgm:pt>
    <dgm:pt modelId="{AC496B01-3884-43E2-B45E-7F3308AA13E4}" type="pres">
      <dgm:prSet presAssocID="{1AC32A71-E0CD-42CB-8F5D-9C56B19DBC85}" presName="Name13" presStyleLbl="parChTrans1D2" presStyleIdx="2" presStyleCnt="5"/>
      <dgm:spPr/>
      <dgm:t>
        <a:bodyPr/>
        <a:lstStyle/>
        <a:p>
          <a:endParaRPr lang="ru-RU"/>
        </a:p>
      </dgm:t>
    </dgm:pt>
    <dgm:pt modelId="{C7F49EF3-49A3-4FFA-AD14-A6C6F626CEAB}" type="pres">
      <dgm:prSet presAssocID="{9A03756B-06D2-438F-8094-46D8364D7F54}" presName="childText" presStyleLbl="bgAcc1" presStyleIdx="2" presStyleCnt="5" custScaleX="365558" custScaleY="177727" custLinFactNeighborX="785" custLinFactNeighborY="14791">
        <dgm:presLayoutVars>
          <dgm:bulletEnabled val="1"/>
        </dgm:presLayoutVars>
      </dgm:prSet>
      <dgm:spPr/>
      <dgm:t>
        <a:bodyPr/>
        <a:lstStyle/>
        <a:p>
          <a:endParaRPr lang="ru-RU"/>
        </a:p>
      </dgm:t>
    </dgm:pt>
    <dgm:pt modelId="{25B3CE88-9D09-4F9D-90A2-C30A94B41549}" type="pres">
      <dgm:prSet presAssocID="{8DE5F1D3-8566-4E84-AFED-950BA0987FDC}" presName="Name13" presStyleLbl="parChTrans1D2" presStyleIdx="3" presStyleCnt="5"/>
      <dgm:spPr/>
      <dgm:t>
        <a:bodyPr/>
        <a:lstStyle/>
        <a:p>
          <a:endParaRPr lang="ru-RU"/>
        </a:p>
      </dgm:t>
    </dgm:pt>
    <dgm:pt modelId="{CA267A62-BE00-413E-A97E-9A5755549F4E}" type="pres">
      <dgm:prSet presAssocID="{2793AD9A-0D80-4593-9EFB-7479C42EF32B}" presName="childText" presStyleLbl="bgAcc1" presStyleIdx="3" presStyleCnt="5" custScaleX="375880" custScaleY="130572" custLinFactNeighborX="1534" custLinFactNeighborY="6406">
        <dgm:presLayoutVars>
          <dgm:bulletEnabled val="1"/>
        </dgm:presLayoutVars>
      </dgm:prSet>
      <dgm:spPr/>
      <dgm:t>
        <a:bodyPr/>
        <a:lstStyle/>
        <a:p>
          <a:endParaRPr lang="ru-RU"/>
        </a:p>
      </dgm:t>
    </dgm:pt>
    <dgm:pt modelId="{EF277FB3-C6D6-4AC1-908A-A320186799A5}" type="pres">
      <dgm:prSet presAssocID="{37520EAF-81C5-49BD-B3A9-718EC9D44F14}" presName="Name13" presStyleLbl="parChTrans1D2" presStyleIdx="4" presStyleCnt="5"/>
      <dgm:spPr/>
      <dgm:t>
        <a:bodyPr/>
        <a:lstStyle/>
        <a:p>
          <a:endParaRPr lang="ru-RU"/>
        </a:p>
      </dgm:t>
    </dgm:pt>
    <dgm:pt modelId="{93E956E3-DBB9-4E3F-B9A8-9E3EFF4F3931}" type="pres">
      <dgm:prSet presAssocID="{ADC07C6A-5FDD-485E-BD55-4947C006640D}" presName="childText" presStyleLbl="bgAcc1" presStyleIdx="4" presStyleCnt="5" custScaleX="381602" custScaleY="162135" custLinFactNeighborX="-3868" custLinFactNeighborY="20879">
        <dgm:presLayoutVars>
          <dgm:bulletEnabled val="1"/>
        </dgm:presLayoutVars>
      </dgm:prSet>
      <dgm:spPr/>
      <dgm:t>
        <a:bodyPr/>
        <a:lstStyle/>
        <a:p>
          <a:endParaRPr lang="ru-RU"/>
        </a:p>
      </dgm:t>
    </dgm:pt>
  </dgm:ptLst>
  <dgm:cxnLst>
    <dgm:cxn modelId="{0318C4C0-4FCF-484E-92B9-08EFE981CC05}" type="presOf" srcId="{A197605B-C23B-40FD-B410-90923B1F6660}" destId="{7A4532BB-2E24-42F9-AFDB-9791A05203E4}" srcOrd="0" destOrd="0" presId="urn:microsoft.com/office/officeart/2005/8/layout/hierarchy3"/>
    <dgm:cxn modelId="{09820CDF-DAF7-4C70-94AE-A2701FDC1FE3}" type="presOf" srcId="{82C6D133-8EBF-4482-87D0-785EECA6C3A4}" destId="{9A52B171-CB62-445D-8A20-B4FD90452337}" srcOrd="0" destOrd="0" presId="urn:microsoft.com/office/officeart/2005/8/layout/hierarchy3"/>
    <dgm:cxn modelId="{05F38820-3239-48B7-92ED-293EDD2FA6BA}" type="presOf" srcId="{2793AD9A-0D80-4593-9EFB-7479C42EF32B}" destId="{CA267A62-BE00-413E-A97E-9A5755549F4E}" srcOrd="0" destOrd="0" presId="urn:microsoft.com/office/officeart/2005/8/layout/hierarchy3"/>
    <dgm:cxn modelId="{E79F446B-8C4F-4C38-AB92-F4CD3307C05E}" type="presOf" srcId="{82C6D133-8EBF-4482-87D0-785EECA6C3A4}" destId="{2D249A8D-9F1B-4382-8173-96D826F96BC1}" srcOrd="1" destOrd="0" presId="urn:microsoft.com/office/officeart/2005/8/layout/hierarchy3"/>
    <dgm:cxn modelId="{DF5A64FE-D465-4BD0-B68F-964113B91253}" type="presOf" srcId="{466B4441-A75F-4B8B-9429-C247A1143B6E}" destId="{48DBA575-9684-49DA-AB48-4DC0378BA9C7}" srcOrd="0" destOrd="0" presId="urn:microsoft.com/office/officeart/2005/8/layout/hierarchy3"/>
    <dgm:cxn modelId="{D2A63B43-B07F-483A-8A16-5FFBE5C2FFD2}" type="presOf" srcId="{ADC07C6A-5FDD-485E-BD55-4947C006640D}" destId="{93E956E3-DBB9-4E3F-B9A8-9E3EFF4F3931}" srcOrd="0" destOrd="0" presId="urn:microsoft.com/office/officeart/2005/8/layout/hierarchy3"/>
    <dgm:cxn modelId="{2D4DB31F-F8F2-4D2A-B275-AB4D00C90078}" type="presOf" srcId="{1AC32A71-E0CD-42CB-8F5D-9C56B19DBC85}" destId="{AC496B01-3884-43E2-B45E-7F3308AA13E4}" srcOrd="0" destOrd="0" presId="urn:microsoft.com/office/officeart/2005/8/layout/hierarchy3"/>
    <dgm:cxn modelId="{1B052ED4-7D59-4DF4-BF2B-B988FF18757B}" type="presOf" srcId="{D78FD682-6673-472C-B721-E9033D5EE0FC}" destId="{AFD180C3-8C0F-47D4-B308-98ED0CEE2AC3}" srcOrd="0" destOrd="0" presId="urn:microsoft.com/office/officeart/2005/8/layout/hierarchy3"/>
    <dgm:cxn modelId="{2D4CBF3E-5713-46E2-AF32-89AEB28D9386}" srcId="{FA5EF366-00BA-4604-8742-A8289F12252B}" destId="{D78FD682-6673-472C-B721-E9033D5EE0FC}" srcOrd="1" destOrd="0" parTransId="{AB6DCC0B-4051-4146-BAF7-DFCA29EB1EB8}" sibTransId="{D2556AC7-1C48-439A-9D82-09B233F4BC50}"/>
    <dgm:cxn modelId="{46D41CD5-F791-43DD-A37C-A10A873F0BC9}" type="presOf" srcId="{FA5EF366-00BA-4604-8742-A8289F12252B}" destId="{30449AC9-E4F4-4724-8D23-0D4AC90F4438}" srcOrd="1" destOrd="0" presId="urn:microsoft.com/office/officeart/2005/8/layout/hierarchy3"/>
    <dgm:cxn modelId="{EA53E631-43A4-4D2D-A59E-8F3C455784B3}" type="presOf" srcId="{9A03756B-06D2-438F-8094-46D8364D7F54}" destId="{C7F49EF3-49A3-4FFA-AD14-A6C6F626CEAB}" srcOrd="0" destOrd="0" presId="urn:microsoft.com/office/officeart/2005/8/layout/hierarchy3"/>
    <dgm:cxn modelId="{2FA84703-6BE5-44D7-ACFA-B19B59346052}" type="presOf" srcId="{FA5EF366-00BA-4604-8742-A8289F12252B}" destId="{8951E5B7-1343-4B77-B9E7-79989B72F1FD}" srcOrd="0" destOrd="0" presId="urn:microsoft.com/office/officeart/2005/8/layout/hierarchy3"/>
    <dgm:cxn modelId="{CC231815-0577-4B45-AB2A-23EFA5C40C0A}" type="presOf" srcId="{37520EAF-81C5-49BD-B3A9-718EC9D44F14}" destId="{EF277FB3-C6D6-4AC1-908A-A320186799A5}" srcOrd="0" destOrd="0" presId="urn:microsoft.com/office/officeart/2005/8/layout/hierarchy3"/>
    <dgm:cxn modelId="{3E596296-866F-4D16-A0C2-31EDB11C41BC}" type="presOf" srcId="{6CE35F28-F6C0-4172-AF98-C7102B822915}" destId="{F5E9AFED-1E04-4D6A-B070-BC422ADC2568}" srcOrd="0" destOrd="0" presId="urn:microsoft.com/office/officeart/2005/8/layout/hierarchy3"/>
    <dgm:cxn modelId="{D4BC8EE3-69C0-4297-894A-E35A4E462A58}" type="presOf" srcId="{8DE5F1D3-8566-4E84-AFED-950BA0987FDC}" destId="{25B3CE88-9D09-4F9D-90A2-C30A94B41549}" srcOrd="0" destOrd="0" presId="urn:microsoft.com/office/officeart/2005/8/layout/hierarchy3"/>
    <dgm:cxn modelId="{16134B9D-EF62-45F8-A151-D3FF5FBB7B19}" srcId="{82C6D133-8EBF-4482-87D0-785EECA6C3A4}" destId="{2793AD9A-0D80-4593-9EFB-7479C42EF32B}" srcOrd="1" destOrd="0" parTransId="{8DE5F1D3-8566-4E84-AFED-950BA0987FDC}" sibTransId="{4584849D-9DBA-4534-91BA-8AB5ABD034C7}"/>
    <dgm:cxn modelId="{69B15A86-96DE-472F-B4E9-254B4AB674E9}" srcId="{82C6D133-8EBF-4482-87D0-785EECA6C3A4}" destId="{ADC07C6A-5FDD-485E-BD55-4947C006640D}" srcOrd="2" destOrd="0" parTransId="{37520EAF-81C5-49BD-B3A9-718EC9D44F14}" sibTransId="{AF0F40DF-A0A4-40AA-AA3F-A18CBEAB7467}"/>
    <dgm:cxn modelId="{7F649C69-DB90-4BC9-8234-2F8B81E0A139}" srcId="{A197605B-C23B-40FD-B410-90923B1F6660}" destId="{FA5EF366-00BA-4604-8742-A8289F12252B}" srcOrd="0" destOrd="0" parTransId="{7773BF4C-C0C6-4A1D-A974-23D9E4CF42FD}" sibTransId="{1070D5A2-C21D-49C4-9E63-91B2C31AC74E}"/>
    <dgm:cxn modelId="{005AF82F-5443-4C33-801C-E9AEFCF89722}" srcId="{A197605B-C23B-40FD-B410-90923B1F6660}" destId="{82C6D133-8EBF-4482-87D0-785EECA6C3A4}" srcOrd="1" destOrd="0" parTransId="{9829FEBC-8B93-4A84-9864-117CDEF7E8AB}" sibTransId="{33D5EAC7-31F3-4259-9992-41397D222B6B}"/>
    <dgm:cxn modelId="{A7B33E0A-4237-433D-A642-7997EB76B3F5}" type="presOf" srcId="{AB6DCC0B-4051-4146-BAF7-DFCA29EB1EB8}" destId="{FB437486-1D3F-4726-AC2F-D8F034E25049}" srcOrd="0" destOrd="0" presId="urn:microsoft.com/office/officeart/2005/8/layout/hierarchy3"/>
    <dgm:cxn modelId="{7D09B21C-60DF-4592-BD1D-CA7582F572B3}" srcId="{FA5EF366-00BA-4604-8742-A8289F12252B}" destId="{466B4441-A75F-4B8B-9429-C247A1143B6E}" srcOrd="0" destOrd="0" parTransId="{6CE35F28-F6C0-4172-AF98-C7102B822915}" sibTransId="{6A3D1F62-0EE4-4425-BD9C-811530487A00}"/>
    <dgm:cxn modelId="{3C2BD150-6BFE-4F31-9E92-D3FE655A0E3E}" srcId="{82C6D133-8EBF-4482-87D0-785EECA6C3A4}" destId="{9A03756B-06D2-438F-8094-46D8364D7F54}" srcOrd="0" destOrd="0" parTransId="{1AC32A71-E0CD-42CB-8F5D-9C56B19DBC85}" sibTransId="{7E442560-3893-40FA-9A08-459DA0E50151}"/>
    <dgm:cxn modelId="{617B2D12-AB4B-40AF-88E7-9F3C1E3DBF65}" type="presParOf" srcId="{7A4532BB-2E24-42F9-AFDB-9791A05203E4}" destId="{76A811F9-DD3F-49B9-9DDF-9EC4F98A0348}" srcOrd="0" destOrd="0" presId="urn:microsoft.com/office/officeart/2005/8/layout/hierarchy3"/>
    <dgm:cxn modelId="{EF5A1AB1-4038-491F-8E29-7DC168A186C0}" type="presParOf" srcId="{76A811F9-DD3F-49B9-9DDF-9EC4F98A0348}" destId="{1C3FDC68-C874-4F1A-A16D-D752E12332CF}" srcOrd="0" destOrd="0" presId="urn:microsoft.com/office/officeart/2005/8/layout/hierarchy3"/>
    <dgm:cxn modelId="{C90635B5-9BAF-477E-B0AE-559C14E77D89}" type="presParOf" srcId="{1C3FDC68-C874-4F1A-A16D-D752E12332CF}" destId="{8951E5B7-1343-4B77-B9E7-79989B72F1FD}" srcOrd="0" destOrd="0" presId="urn:microsoft.com/office/officeart/2005/8/layout/hierarchy3"/>
    <dgm:cxn modelId="{2CA22186-1306-4FD9-9710-97FB0FBCA573}" type="presParOf" srcId="{1C3FDC68-C874-4F1A-A16D-D752E12332CF}" destId="{30449AC9-E4F4-4724-8D23-0D4AC90F4438}" srcOrd="1" destOrd="0" presId="urn:microsoft.com/office/officeart/2005/8/layout/hierarchy3"/>
    <dgm:cxn modelId="{47F9C339-89E7-4C7F-A6B2-69F7DFBBFE0C}" type="presParOf" srcId="{76A811F9-DD3F-49B9-9DDF-9EC4F98A0348}" destId="{8FBA1A40-3472-4E7E-B720-4C71DDEB4FC1}" srcOrd="1" destOrd="0" presId="urn:microsoft.com/office/officeart/2005/8/layout/hierarchy3"/>
    <dgm:cxn modelId="{E4D8BFA8-CD5B-4B2E-AF11-68E508C52617}" type="presParOf" srcId="{8FBA1A40-3472-4E7E-B720-4C71DDEB4FC1}" destId="{F5E9AFED-1E04-4D6A-B070-BC422ADC2568}" srcOrd="0" destOrd="0" presId="urn:microsoft.com/office/officeart/2005/8/layout/hierarchy3"/>
    <dgm:cxn modelId="{1B03C3B6-F49A-4DA0-BB08-167033596974}" type="presParOf" srcId="{8FBA1A40-3472-4E7E-B720-4C71DDEB4FC1}" destId="{48DBA575-9684-49DA-AB48-4DC0378BA9C7}" srcOrd="1" destOrd="0" presId="urn:microsoft.com/office/officeart/2005/8/layout/hierarchy3"/>
    <dgm:cxn modelId="{311EA2FB-8199-47A9-A559-8723852A51F2}" type="presParOf" srcId="{8FBA1A40-3472-4E7E-B720-4C71DDEB4FC1}" destId="{FB437486-1D3F-4726-AC2F-D8F034E25049}" srcOrd="2" destOrd="0" presId="urn:microsoft.com/office/officeart/2005/8/layout/hierarchy3"/>
    <dgm:cxn modelId="{BA630C5C-1B9F-4C26-A655-B9B9AE57FEDB}" type="presParOf" srcId="{8FBA1A40-3472-4E7E-B720-4C71DDEB4FC1}" destId="{AFD180C3-8C0F-47D4-B308-98ED0CEE2AC3}" srcOrd="3" destOrd="0" presId="urn:microsoft.com/office/officeart/2005/8/layout/hierarchy3"/>
    <dgm:cxn modelId="{94FA8211-541B-4F11-808F-D3121CF56429}" type="presParOf" srcId="{7A4532BB-2E24-42F9-AFDB-9791A05203E4}" destId="{4CC1E795-CAE8-4DDA-AF82-CE15D90133BF}" srcOrd="1" destOrd="0" presId="urn:microsoft.com/office/officeart/2005/8/layout/hierarchy3"/>
    <dgm:cxn modelId="{C39594DD-8D6D-4E41-965C-2BEFF162238F}" type="presParOf" srcId="{4CC1E795-CAE8-4DDA-AF82-CE15D90133BF}" destId="{DA0C97B1-9060-463F-9B51-B2337F18C61A}" srcOrd="0" destOrd="0" presId="urn:microsoft.com/office/officeart/2005/8/layout/hierarchy3"/>
    <dgm:cxn modelId="{E15DB974-6C0A-480C-9EA1-B2E87111596C}" type="presParOf" srcId="{DA0C97B1-9060-463F-9B51-B2337F18C61A}" destId="{9A52B171-CB62-445D-8A20-B4FD90452337}" srcOrd="0" destOrd="0" presId="urn:microsoft.com/office/officeart/2005/8/layout/hierarchy3"/>
    <dgm:cxn modelId="{7F5C5ED0-BB7F-45B4-A811-4B1A395D6431}" type="presParOf" srcId="{DA0C97B1-9060-463F-9B51-B2337F18C61A}" destId="{2D249A8D-9F1B-4382-8173-96D826F96BC1}" srcOrd="1" destOrd="0" presId="urn:microsoft.com/office/officeart/2005/8/layout/hierarchy3"/>
    <dgm:cxn modelId="{F1826559-0391-4C8F-B350-60293E921716}" type="presParOf" srcId="{4CC1E795-CAE8-4DDA-AF82-CE15D90133BF}" destId="{D6C01860-D4A4-4973-B215-D7A71258EE71}" srcOrd="1" destOrd="0" presId="urn:microsoft.com/office/officeart/2005/8/layout/hierarchy3"/>
    <dgm:cxn modelId="{0F54AD1C-A371-43F8-A7B7-636AA35D9DA3}" type="presParOf" srcId="{D6C01860-D4A4-4973-B215-D7A71258EE71}" destId="{AC496B01-3884-43E2-B45E-7F3308AA13E4}" srcOrd="0" destOrd="0" presId="urn:microsoft.com/office/officeart/2005/8/layout/hierarchy3"/>
    <dgm:cxn modelId="{816F5471-6AE1-41EB-A7F9-9759785FE11A}" type="presParOf" srcId="{D6C01860-D4A4-4973-B215-D7A71258EE71}" destId="{C7F49EF3-49A3-4FFA-AD14-A6C6F626CEAB}" srcOrd="1" destOrd="0" presId="urn:microsoft.com/office/officeart/2005/8/layout/hierarchy3"/>
    <dgm:cxn modelId="{409E3735-EAFC-4CE0-AFE4-889CAC14FB74}" type="presParOf" srcId="{D6C01860-D4A4-4973-B215-D7A71258EE71}" destId="{25B3CE88-9D09-4F9D-90A2-C30A94B41549}" srcOrd="2" destOrd="0" presId="urn:microsoft.com/office/officeart/2005/8/layout/hierarchy3"/>
    <dgm:cxn modelId="{9E073501-4E43-4EC8-A347-F793EE028352}" type="presParOf" srcId="{D6C01860-D4A4-4973-B215-D7A71258EE71}" destId="{CA267A62-BE00-413E-A97E-9A5755549F4E}" srcOrd="3" destOrd="0" presId="urn:microsoft.com/office/officeart/2005/8/layout/hierarchy3"/>
    <dgm:cxn modelId="{CF4B7052-7CC2-4459-805A-D694985F3323}" type="presParOf" srcId="{D6C01860-D4A4-4973-B215-D7A71258EE71}" destId="{EF277FB3-C6D6-4AC1-908A-A320186799A5}" srcOrd="4" destOrd="0" presId="urn:microsoft.com/office/officeart/2005/8/layout/hierarchy3"/>
    <dgm:cxn modelId="{225CD72C-0C77-4621-9ADF-AD2E87AB1F95}" type="presParOf" srcId="{D6C01860-D4A4-4973-B215-D7A71258EE71}" destId="{93E956E3-DBB9-4E3F-B9A8-9E3EFF4F3931}" srcOrd="5" destOrd="0" presId="urn:microsoft.com/office/officeart/2005/8/layout/hierarchy3"/>
  </dgm:cxnLst>
  <dgm:bg/>
  <dgm:whole>
    <a:ln>
      <a:solidFill>
        <a:schemeClr val="accent6">
          <a:lumMod val="75000"/>
        </a:schemeClr>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0C802744-33EF-4840-85A4-6D129F65FBFF}" type="doc">
      <dgm:prSet loTypeId="urn:microsoft.com/office/officeart/2008/layout/CircularPictureCallout" loCatId="picture" qsTypeId="urn:microsoft.com/office/officeart/2005/8/quickstyle/simple1" qsCatId="simple" csTypeId="urn:microsoft.com/office/officeart/2005/8/colors/accent0_2" csCatId="mainScheme" phldr="1"/>
      <dgm:spPr/>
      <dgm:t>
        <a:bodyPr/>
        <a:lstStyle/>
        <a:p>
          <a:endParaRPr lang="ru-RU"/>
        </a:p>
      </dgm:t>
    </dgm:pt>
    <dgm:pt modelId="{DA658143-F181-4A0B-A8AF-BDE3474D954A}">
      <dgm:prSet/>
      <dgm:spPr/>
      <dgm:t>
        <a:bodyPr/>
        <a:lstStyle/>
        <a:p>
          <a:endParaRPr lang="ru-RU"/>
        </a:p>
      </dgm:t>
    </dgm:pt>
    <dgm:pt modelId="{BB925F8F-DF2D-409E-9522-998B5FD653CA}" type="parTrans" cxnId="{15B1D842-CAE7-4F9F-9D28-F341FE78996C}">
      <dgm:prSet/>
      <dgm:spPr/>
      <dgm:t>
        <a:bodyPr/>
        <a:lstStyle/>
        <a:p>
          <a:endParaRPr lang="ru-RU"/>
        </a:p>
      </dgm:t>
    </dgm:pt>
    <dgm:pt modelId="{BF1E3391-D724-41E2-9061-39AF4FA7F11D}" type="sibTrans" cxnId="{15B1D842-CAE7-4F9F-9D28-F341FE78996C}">
      <dgm:prSet>
        <dgm:style>
          <a:lnRef idx="2">
            <a:schemeClr val="dk1"/>
          </a:lnRef>
          <a:fillRef idx="1">
            <a:schemeClr val="lt1"/>
          </a:fillRef>
          <a:effectRef idx="0">
            <a:schemeClr val="dk1"/>
          </a:effectRef>
          <a:fontRef idx="minor">
            <a:schemeClr val="dk1"/>
          </a:fontRef>
        </dgm:style>
      </dgm:prSet>
      <dgm:spPr/>
      <dgm:t>
        <a:bodyPr/>
        <a:lstStyle/>
        <a:p>
          <a:endParaRPr lang="ru-RU"/>
        </a:p>
      </dgm:t>
    </dgm:pt>
    <dgm:pt modelId="{0A203913-4B6F-4D63-8787-D85F0ACE809D}">
      <dgm:prSet phldrT="[Текст]" phldr="1"/>
      <dgm:spPr/>
      <dgm:t>
        <a:bodyPr/>
        <a:lstStyle/>
        <a:p>
          <a:endParaRPr lang="ru-RU" dirty="0"/>
        </a:p>
      </dgm:t>
    </dgm:pt>
    <dgm:pt modelId="{9DB530D1-8976-48CF-A517-1008FAB0329A}" type="parTrans" cxnId="{7C519D2E-DC29-4FAE-AD08-694C1CFE78E0}">
      <dgm:prSet/>
      <dgm:spPr/>
      <dgm:t>
        <a:bodyPr/>
        <a:lstStyle/>
        <a:p>
          <a:endParaRPr lang="ru-RU"/>
        </a:p>
      </dgm:t>
    </dgm:pt>
    <dgm:pt modelId="{6A637481-4BDD-46F7-8E38-835AE60B130E}" type="sibTrans" cxnId="{7C519D2E-DC29-4FAE-AD08-694C1CFE78E0}">
      <dgm:prSet>
        <dgm:style>
          <a:lnRef idx="2">
            <a:schemeClr val="accent2"/>
          </a:lnRef>
          <a:fillRef idx="1">
            <a:schemeClr val="lt1"/>
          </a:fillRef>
          <a:effectRef idx="0">
            <a:schemeClr val="accent2"/>
          </a:effectRef>
          <a:fontRef idx="minor">
            <a:schemeClr val="dk1"/>
          </a:fontRef>
        </dgm:style>
      </dgm:prSet>
      <dgm:spPr/>
      <dgm:t>
        <a:bodyPr/>
        <a:lstStyle/>
        <a:p>
          <a:endParaRPr lang="ru-RU"/>
        </a:p>
      </dgm:t>
    </dgm:pt>
    <dgm:pt modelId="{F9BF9B7E-BC9D-4017-9B5D-4118B6708634}">
      <dgm:prSet phldrT="[Текст]" phldr="1"/>
      <dgm:spPr/>
      <dgm:t>
        <a:bodyPr/>
        <a:lstStyle/>
        <a:p>
          <a:endParaRPr lang="ru-RU"/>
        </a:p>
      </dgm:t>
    </dgm:pt>
    <dgm:pt modelId="{DE54FB29-FF98-43C3-B95D-27E4812B9D6F}" type="parTrans" cxnId="{5DAF2235-613C-4948-B2EC-F90E05CD84E2}">
      <dgm:prSet/>
      <dgm:spPr/>
      <dgm:t>
        <a:bodyPr/>
        <a:lstStyle/>
        <a:p>
          <a:endParaRPr lang="ru-RU"/>
        </a:p>
      </dgm:t>
    </dgm:pt>
    <dgm:pt modelId="{E2D8445A-CEB2-465A-BE55-96BC55B34944}" type="sibTrans" cxnId="{5DAF2235-613C-4948-B2EC-F90E05CD84E2}">
      <dgm:prSet>
        <dgm:style>
          <a:lnRef idx="2">
            <a:schemeClr val="accent2"/>
          </a:lnRef>
          <a:fillRef idx="1">
            <a:schemeClr val="lt1"/>
          </a:fillRef>
          <a:effectRef idx="0">
            <a:schemeClr val="accent2"/>
          </a:effectRef>
          <a:fontRef idx="minor">
            <a:schemeClr val="dk1"/>
          </a:fontRef>
        </dgm:style>
      </dgm:prSet>
      <dgm:spPr/>
      <dgm:t>
        <a:bodyPr/>
        <a:lstStyle/>
        <a:p>
          <a:endParaRPr lang="ru-RU"/>
        </a:p>
      </dgm:t>
    </dgm:pt>
    <dgm:pt modelId="{C93EEFFB-119A-46E5-886A-2C9E2AD115F9}">
      <dgm:prSet phldrT="[Текст]" phldr="1"/>
      <dgm:spPr/>
      <dgm:t>
        <a:bodyPr/>
        <a:lstStyle/>
        <a:p>
          <a:endParaRPr lang="ru-RU"/>
        </a:p>
      </dgm:t>
    </dgm:pt>
    <dgm:pt modelId="{86B9C57C-C672-477A-9B3B-66F45C840AEA}" type="parTrans" cxnId="{070DCE09-C2CA-469E-86FC-538DC82B50D1}">
      <dgm:prSet/>
      <dgm:spPr/>
      <dgm:t>
        <a:bodyPr/>
        <a:lstStyle/>
        <a:p>
          <a:endParaRPr lang="ru-RU"/>
        </a:p>
      </dgm:t>
    </dgm:pt>
    <dgm:pt modelId="{598E0CC4-F1B1-4DFD-A9B7-5834507B30BF}" type="sibTrans" cxnId="{070DCE09-C2CA-469E-86FC-538DC82B50D1}">
      <dgm:prSet>
        <dgm:style>
          <a:lnRef idx="2">
            <a:schemeClr val="accent2"/>
          </a:lnRef>
          <a:fillRef idx="1">
            <a:schemeClr val="lt1"/>
          </a:fillRef>
          <a:effectRef idx="0">
            <a:schemeClr val="accent2"/>
          </a:effectRef>
          <a:fontRef idx="minor">
            <a:schemeClr val="dk1"/>
          </a:fontRef>
        </dgm:style>
      </dgm:prSet>
      <dgm:spPr/>
      <dgm:t>
        <a:bodyPr/>
        <a:lstStyle/>
        <a:p>
          <a:endParaRPr lang="ru-RU"/>
        </a:p>
      </dgm:t>
    </dgm:pt>
    <dgm:pt modelId="{AA233F46-23D8-433D-8134-8177086FBE62}" type="pres">
      <dgm:prSet presAssocID="{0C802744-33EF-4840-85A4-6D129F65FBFF}" presName="Name0" presStyleCnt="0">
        <dgm:presLayoutVars>
          <dgm:chMax val="7"/>
          <dgm:chPref val="7"/>
          <dgm:dir/>
        </dgm:presLayoutVars>
      </dgm:prSet>
      <dgm:spPr/>
      <dgm:t>
        <a:bodyPr/>
        <a:lstStyle/>
        <a:p>
          <a:endParaRPr lang="ru-RU"/>
        </a:p>
      </dgm:t>
    </dgm:pt>
    <dgm:pt modelId="{C1CD7F46-C098-4206-96EC-2395B10C5CE7}" type="pres">
      <dgm:prSet presAssocID="{0C802744-33EF-4840-85A4-6D129F65FBFF}" presName="Name1" presStyleCnt="0"/>
      <dgm:spPr/>
    </dgm:pt>
    <dgm:pt modelId="{F77E9B00-C64B-4D5E-80B6-F50D7D667107}" type="pres">
      <dgm:prSet presAssocID="{BF1E3391-D724-41E2-9061-39AF4FA7F11D}" presName="picture_1" presStyleCnt="0"/>
      <dgm:spPr/>
    </dgm:pt>
    <dgm:pt modelId="{6EC8324A-4BBA-4635-A0A1-21E1844484BB}" type="pres">
      <dgm:prSet presAssocID="{BF1E3391-D724-41E2-9061-39AF4FA7F11D}" presName="pictureRepeatNode" presStyleLbl="alignImgPlace1" presStyleIdx="0" presStyleCnt="4" custScaleX="87362" custScaleY="81553" custLinFactNeighborX="-7889" custLinFactNeighborY="-5898"/>
      <dgm:spPr/>
      <dgm:t>
        <a:bodyPr/>
        <a:lstStyle/>
        <a:p>
          <a:endParaRPr lang="ru-RU"/>
        </a:p>
      </dgm:t>
    </dgm:pt>
    <dgm:pt modelId="{23496876-66BE-45F1-8967-FCCAB159A3EA}" type="pres">
      <dgm:prSet presAssocID="{DA658143-F181-4A0B-A8AF-BDE3474D954A}" presName="text_1" presStyleLbl="node1" presStyleIdx="0" presStyleCnt="0">
        <dgm:presLayoutVars>
          <dgm:bulletEnabled val="1"/>
        </dgm:presLayoutVars>
      </dgm:prSet>
      <dgm:spPr/>
      <dgm:t>
        <a:bodyPr/>
        <a:lstStyle/>
        <a:p>
          <a:endParaRPr lang="ru-RU"/>
        </a:p>
      </dgm:t>
    </dgm:pt>
    <dgm:pt modelId="{5664D3C3-D9D3-40F8-880A-41F1280D377A}" type="pres">
      <dgm:prSet presAssocID="{6A637481-4BDD-46F7-8E38-835AE60B130E}" presName="picture_2" presStyleCnt="0"/>
      <dgm:spPr/>
    </dgm:pt>
    <dgm:pt modelId="{B81A7A45-EB71-45EE-9AEF-CEE28F8327BA}" type="pres">
      <dgm:prSet presAssocID="{6A637481-4BDD-46F7-8E38-835AE60B130E}" presName="pictureRepeatNode" presStyleLbl="alignImgPlace1" presStyleIdx="1" presStyleCnt="4" custScaleX="161174" custScaleY="122710" custLinFactNeighborX="23316" custLinFactNeighborY="-4808"/>
      <dgm:spPr/>
      <dgm:t>
        <a:bodyPr/>
        <a:lstStyle/>
        <a:p>
          <a:endParaRPr lang="ru-RU"/>
        </a:p>
      </dgm:t>
    </dgm:pt>
    <dgm:pt modelId="{42CE4026-0BCF-4825-BF95-1338CDC7C7C0}" type="pres">
      <dgm:prSet presAssocID="{0A203913-4B6F-4D63-8787-D85F0ACE809D}" presName="line_2" presStyleLbl="parChTrans1D1" presStyleIdx="0" presStyleCnt="3"/>
      <dgm:spPr/>
    </dgm:pt>
    <dgm:pt modelId="{E0DA2FA8-830A-4A23-ACE4-48B5956D8229}" type="pres">
      <dgm:prSet presAssocID="{0A203913-4B6F-4D63-8787-D85F0ACE809D}" presName="textparent_2" presStyleLbl="node1" presStyleIdx="0" presStyleCnt="0"/>
      <dgm:spPr/>
    </dgm:pt>
    <dgm:pt modelId="{DFB62FED-8AAA-4097-9B3E-D2121A718841}" type="pres">
      <dgm:prSet presAssocID="{0A203913-4B6F-4D63-8787-D85F0ACE809D}" presName="text_2" presStyleLbl="revTx" presStyleIdx="0" presStyleCnt="3">
        <dgm:presLayoutVars>
          <dgm:bulletEnabled val="1"/>
        </dgm:presLayoutVars>
      </dgm:prSet>
      <dgm:spPr/>
      <dgm:t>
        <a:bodyPr/>
        <a:lstStyle/>
        <a:p>
          <a:endParaRPr lang="ru-RU"/>
        </a:p>
      </dgm:t>
    </dgm:pt>
    <dgm:pt modelId="{5086A85D-8626-4ACD-A729-E08972E0CE8F}" type="pres">
      <dgm:prSet presAssocID="{E2D8445A-CEB2-465A-BE55-96BC55B34944}" presName="picture_3" presStyleCnt="0"/>
      <dgm:spPr/>
    </dgm:pt>
    <dgm:pt modelId="{2133DEC8-031D-4561-AA46-4FC882D17A67}" type="pres">
      <dgm:prSet presAssocID="{E2D8445A-CEB2-465A-BE55-96BC55B34944}" presName="pictureRepeatNode" presStyleLbl="alignImgPlace1" presStyleIdx="2" presStyleCnt="4" custScaleX="198029" custLinFactNeighborX="58667" custLinFactNeighborY="-590"/>
      <dgm:spPr/>
      <dgm:t>
        <a:bodyPr/>
        <a:lstStyle/>
        <a:p>
          <a:endParaRPr lang="ru-RU"/>
        </a:p>
      </dgm:t>
    </dgm:pt>
    <dgm:pt modelId="{FB86C484-6A7B-4C15-8B0F-9A046C5D2D4E}" type="pres">
      <dgm:prSet presAssocID="{F9BF9B7E-BC9D-4017-9B5D-4118B6708634}" presName="line_3" presStyleLbl="parChTrans1D1" presStyleIdx="1" presStyleCnt="3"/>
      <dgm:spPr/>
    </dgm:pt>
    <dgm:pt modelId="{C58FD05F-03A6-4A65-84ED-65B929662F04}" type="pres">
      <dgm:prSet presAssocID="{F9BF9B7E-BC9D-4017-9B5D-4118B6708634}" presName="textparent_3" presStyleLbl="node1" presStyleIdx="0" presStyleCnt="0"/>
      <dgm:spPr/>
    </dgm:pt>
    <dgm:pt modelId="{9128C10E-163D-446D-B15F-85931E3FEEA5}" type="pres">
      <dgm:prSet presAssocID="{F9BF9B7E-BC9D-4017-9B5D-4118B6708634}" presName="text_3" presStyleLbl="revTx" presStyleIdx="1" presStyleCnt="3">
        <dgm:presLayoutVars>
          <dgm:bulletEnabled val="1"/>
        </dgm:presLayoutVars>
      </dgm:prSet>
      <dgm:spPr/>
      <dgm:t>
        <a:bodyPr/>
        <a:lstStyle/>
        <a:p>
          <a:endParaRPr lang="ru-RU"/>
        </a:p>
      </dgm:t>
    </dgm:pt>
    <dgm:pt modelId="{77D60F1E-CB2A-47A7-96E8-0809A129516F}" type="pres">
      <dgm:prSet presAssocID="{598E0CC4-F1B1-4DFD-A9B7-5834507B30BF}" presName="picture_4" presStyleCnt="0"/>
      <dgm:spPr/>
    </dgm:pt>
    <dgm:pt modelId="{0A68E20B-3DA3-4D70-995F-B02CEF9C79EF}" type="pres">
      <dgm:prSet presAssocID="{598E0CC4-F1B1-4DFD-A9B7-5834507B30BF}" presName="pictureRepeatNode" presStyleLbl="alignImgPlace1" presStyleIdx="3" presStyleCnt="4" custScaleX="235357" custLinFactNeighborX="-5035" custLinFactNeighborY="-8719"/>
      <dgm:spPr/>
      <dgm:t>
        <a:bodyPr/>
        <a:lstStyle/>
        <a:p>
          <a:endParaRPr lang="ru-RU"/>
        </a:p>
      </dgm:t>
    </dgm:pt>
    <dgm:pt modelId="{0D15F890-CDF1-462C-97BC-5CD7EE0FAC8F}" type="pres">
      <dgm:prSet presAssocID="{C93EEFFB-119A-46E5-886A-2C9E2AD115F9}" presName="line_4" presStyleLbl="parChTrans1D1" presStyleIdx="2" presStyleCnt="3"/>
      <dgm:spPr/>
    </dgm:pt>
    <dgm:pt modelId="{68A2F07E-0F21-4AD2-A53C-269F89C71B69}" type="pres">
      <dgm:prSet presAssocID="{C93EEFFB-119A-46E5-886A-2C9E2AD115F9}" presName="textparent_4" presStyleLbl="node1" presStyleIdx="0" presStyleCnt="0"/>
      <dgm:spPr/>
    </dgm:pt>
    <dgm:pt modelId="{CA5C2531-0787-4DF1-AB6E-A3EEE56A3ED7}" type="pres">
      <dgm:prSet presAssocID="{C93EEFFB-119A-46E5-886A-2C9E2AD115F9}" presName="text_4" presStyleLbl="revTx" presStyleIdx="2" presStyleCnt="3">
        <dgm:presLayoutVars>
          <dgm:bulletEnabled val="1"/>
        </dgm:presLayoutVars>
      </dgm:prSet>
      <dgm:spPr/>
      <dgm:t>
        <a:bodyPr/>
        <a:lstStyle/>
        <a:p>
          <a:endParaRPr lang="ru-RU"/>
        </a:p>
      </dgm:t>
    </dgm:pt>
  </dgm:ptLst>
  <dgm:cxnLst>
    <dgm:cxn modelId="{42E87BEA-3FD8-4ED8-B7D5-6EE98D51FC1A}" type="presOf" srcId="{BF1E3391-D724-41E2-9061-39AF4FA7F11D}" destId="{6EC8324A-4BBA-4635-A0A1-21E1844484BB}" srcOrd="0" destOrd="0" presId="urn:microsoft.com/office/officeart/2008/layout/CircularPictureCallout"/>
    <dgm:cxn modelId="{15B1D842-CAE7-4F9F-9D28-F341FE78996C}" srcId="{0C802744-33EF-4840-85A4-6D129F65FBFF}" destId="{DA658143-F181-4A0B-A8AF-BDE3474D954A}" srcOrd="0" destOrd="0" parTransId="{BB925F8F-DF2D-409E-9522-998B5FD653CA}" sibTransId="{BF1E3391-D724-41E2-9061-39AF4FA7F11D}"/>
    <dgm:cxn modelId="{E31D3685-EB94-4D81-8935-42A6F7AFE23D}" type="presOf" srcId="{E2D8445A-CEB2-465A-BE55-96BC55B34944}" destId="{2133DEC8-031D-4561-AA46-4FC882D17A67}" srcOrd="0" destOrd="0" presId="urn:microsoft.com/office/officeart/2008/layout/CircularPictureCallout"/>
    <dgm:cxn modelId="{E9B21652-C31E-4267-9D9E-5A2E12BC9A1E}" type="presOf" srcId="{C93EEFFB-119A-46E5-886A-2C9E2AD115F9}" destId="{CA5C2531-0787-4DF1-AB6E-A3EEE56A3ED7}" srcOrd="0" destOrd="0" presId="urn:microsoft.com/office/officeart/2008/layout/CircularPictureCallout"/>
    <dgm:cxn modelId="{8BB84737-6647-4691-A679-A847C5E31D6D}" type="presOf" srcId="{DA658143-F181-4A0B-A8AF-BDE3474D954A}" destId="{23496876-66BE-45F1-8967-FCCAB159A3EA}" srcOrd="0" destOrd="0" presId="urn:microsoft.com/office/officeart/2008/layout/CircularPictureCallout"/>
    <dgm:cxn modelId="{7C519D2E-DC29-4FAE-AD08-694C1CFE78E0}" srcId="{0C802744-33EF-4840-85A4-6D129F65FBFF}" destId="{0A203913-4B6F-4D63-8787-D85F0ACE809D}" srcOrd="1" destOrd="0" parTransId="{9DB530D1-8976-48CF-A517-1008FAB0329A}" sibTransId="{6A637481-4BDD-46F7-8E38-835AE60B130E}"/>
    <dgm:cxn modelId="{E73701B4-719E-4BF0-8FF4-865111227B93}" type="presOf" srcId="{598E0CC4-F1B1-4DFD-A9B7-5834507B30BF}" destId="{0A68E20B-3DA3-4D70-995F-B02CEF9C79EF}" srcOrd="0" destOrd="0" presId="urn:microsoft.com/office/officeart/2008/layout/CircularPictureCallout"/>
    <dgm:cxn modelId="{6E0DA912-8796-4647-83B8-F82DC838D0DB}" type="presOf" srcId="{F9BF9B7E-BC9D-4017-9B5D-4118B6708634}" destId="{9128C10E-163D-446D-B15F-85931E3FEEA5}" srcOrd="0" destOrd="0" presId="urn:microsoft.com/office/officeart/2008/layout/CircularPictureCallout"/>
    <dgm:cxn modelId="{A4D293DF-F5BB-49C3-BEAB-4B9E19E77A34}" type="presOf" srcId="{6A637481-4BDD-46F7-8E38-835AE60B130E}" destId="{B81A7A45-EB71-45EE-9AEF-CEE28F8327BA}" srcOrd="0" destOrd="0" presId="urn:microsoft.com/office/officeart/2008/layout/CircularPictureCallout"/>
    <dgm:cxn modelId="{6D826B71-A36E-4F86-A27D-92432C24A9B6}" type="presOf" srcId="{0A203913-4B6F-4D63-8787-D85F0ACE809D}" destId="{DFB62FED-8AAA-4097-9B3E-D2121A718841}" srcOrd="0" destOrd="0" presId="urn:microsoft.com/office/officeart/2008/layout/CircularPictureCallout"/>
    <dgm:cxn modelId="{070DCE09-C2CA-469E-86FC-538DC82B50D1}" srcId="{0C802744-33EF-4840-85A4-6D129F65FBFF}" destId="{C93EEFFB-119A-46E5-886A-2C9E2AD115F9}" srcOrd="3" destOrd="0" parTransId="{86B9C57C-C672-477A-9B3B-66F45C840AEA}" sibTransId="{598E0CC4-F1B1-4DFD-A9B7-5834507B30BF}"/>
    <dgm:cxn modelId="{5DAF2235-613C-4948-B2EC-F90E05CD84E2}" srcId="{0C802744-33EF-4840-85A4-6D129F65FBFF}" destId="{F9BF9B7E-BC9D-4017-9B5D-4118B6708634}" srcOrd="2" destOrd="0" parTransId="{DE54FB29-FF98-43C3-B95D-27E4812B9D6F}" sibTransId="{E2D8445A-CEB2-465A-BE55-96BC55B34944}"/>
    <dgm:cxn modelId="{D312BD8A-FC63-4986-8307-5EDE9A7D5BB2}" type="presOf" srcId="{0C802744-33EF-4840-85A4-6D129F65FBFF}" destId="{AA233F46-23D8-433D-8134-8177086FBE62}" srcOrd="0" destOrd="0" presId="urn:microsoft.com/office/officeart/2008/layout/CircularPictureCallout"/>
    <dgm:cxn modelId="{AF4E7D64-D64F-4A05-91E0-03883C5F178D}" type="presParOf" srcId="{AA233F46-23D8-433D-8134-8177086FBE62}" destId="{C1CD7F46-C098-4206-96EC-2395B10C5CE7}" srcOrd="0" destOrd="0" presId="urn:microsoft.com/office/officeart/2008/layout/CircularPictureCallout"/>
    <dgm:cxn modelId="{2EF6FD6C-259E-45B0-8854-51423B85BDE7}" type="presParOf" srcId="{C1CD7F46-C098-4206-96EC-2395B10C5CE7}" destId="{F77E9B00-C64B-4D5E-80B6-F50D7D667107}" srcOrd="0" destOrd="0" presId="urn:microsoft.com/office/officeart/2008/layout/CircularPictureCallout"/>
    <dgm:cxn modelId="{799BE543-6B9C-483B-BA98-E3DFF8325CB8}" type="presParOf" srcId="{F77E9B00-C64B-4D5E-80B6-F50D7D667107}" destId="{6EC8324A-4BBA-4635-A0A1-21E1844484BB}" srcOrd="0" destOrd="0" presId="urn:microsoft.com/office/officeart/2008/layout/CircularPictureCallout"/>
    <dgm:cxn modelId="{07C555EA-B849-4B14-B6C5-14927FBC93BD}" type="presParOf" srcId="{C1CD7F46-C098-4206-96EC-2395B10C5CE7}" destId="{23496876-66BE-45F1-8967-FCCAB159A3EA}" srcOrd="1" destOrd="0" presId="urn:microsoft.com/office/officeart/2008/layout/CircularPictureCallout"/>
    <dgm:cxn modelId="{1B50EC2D-9E1E-4136-B5F0-D863E0C8BD70}" type="presParOf" srcId="{C1CD7F46-C098-4206-96EC-2395B10C5CE7}" destId="{5664D3C3-D9D3-40F8-880A-41F1280D377A}" srcOrd="2" destOrd="0" presId="urn:microsoft.com/office/officeart/2008/layout/CircularPictureCallout"/>
    <dgm:cxn modelId="{93BF5DE2-071D-4154-98BE-4D83826CAB78}" type="presParOf" srcId="{5664D3C3-D9D3-40F8-880A-41F1280D377A}" destId="{B81A7A45-EB71-45EE-9AEF-CEE28F8327BA}" srcOrd="0" destOrd="0" presId="urn:microsoft.com/office/officeart/2008/layout/CircularPictureCallout"/>
    <dgm:cxn modelId="{1B7E7361-2F44-4DC3-9861-8593AAF87E9D}" type="presParOf" srcId="{C1CD7F46-C098-4206-96EC-2395B10C5CE7}" destId="{42CE4026-0BCF-4825-BF95-1338CDC7C7C0}" srcOrd="3" destOrd="0" presId="urn:microsoft.com/office/officeart/2008/layout/CircularPictureCallout"/>
    <dgm:cxn modelId="{0A039A97-9675-491B-9D3D-419FDD17E608}" type="presParOf" srcId="{C1CD7F46-C098-4206-96EC-2395B10C5CE7}" destId="{E0DA2FA8-830A-4A23-ACE4-48B5956D8229}" srcOrd="4" destOrd="0" presId="urn:microsoft.com/office/officeart/2008/layout/CircularPictureCallout"/>
    <dgm:cxn modelId="{BF32AA86-868E-4AD7-AFA0-9BE4422E40A5}" type="presParOf" srcId="{E0DA2FA8-830A-4A23-ACE4-48B5956D8229}" destId="{DFB62FED-8AAA-4097-9B3E-D2121A718841}" srcOrd="0" destOrd="0" presId="urn:microsoft.com/office/officeart/2008/layout/CircularPictureCallout"/>
    <dgm:cxn modelId="{6CDADC29-1154-473B-A7B9-A772FA237033}" type="presParOf" srcId="{C1CD7F46-C098-4206-96EC-2395B10C5CE7}" destId="{5086A85D-8626-4ACD-A729-E08972E0CE8F}" srcOrd="5" destOrd="0" presId="urn:microsoft.com/office/officeart/2008/layout/CircularPictureCallout"/>
    <dgm:cxn modelId="{C1DDB51B-60B1-4F1F-9C44-8E86D0372CB3}" type="presParOf" srcId="{5086A85D-8626-4ACD-A729-E08972E0CE8F}" destId="{2133DEC8-031D-4561-AA46-4FC882D17A67}" srcOrd="0" destOrd="0" presId="urn:microsoft.com/office/officeart/2008/layout/CircularPictureCallout"/>
    <dgm:cxn modelId="{334058F2-7FA9-4324-9415-291B7B4348AE}" type="presParOf" srcId="{C1CD7F46-C098-4206-96EC-2395B10C5CE7}" destId="{FB86C484-6A7B-4C15-8B0F-9A046C5D2D4E}" srcOrd="6" destOrd="0" presId="urn:microsoft.com/office/officeart/2008/layout/CircularPictureCallout"/>
    <dgm:cxn modelId="{527355A1-5388-4DCB-8C92-C8AFEEFEE821}" type="presParOf" srcId="{C1CD7F46-C098-4206-96EC-2395B10C5CE7}" destId="{C58FD05F-03A6-4A65-84ED-65B929662F04}" srcOrd="7" destOrd="0" presId="urn:microsoft.com/office/officeart/2008/layout/CircularPictureCallout"/>
    <dgm:cxn modelId="{8DC8420A-B606-4048-A3FA-49150F9D541B}" type="presParOf" srcId="{C58FD05F-03A6-4A65-84ED-65B929662F04}" destId="{9128C10E-163D-446D-B15F-85931E3FEEA5}" srcOrd="0" destOrd="0" presId="urn:microsoft.com/office/officeart/2008/layout/CircularPictureCallout"/>
    <dgm:cxn modelId="{D37E91AB-AA8E-42EA-AAD3-16C599B05730}" type="presParOf" srcId="{C1CD7F46-C098-4206-96EC-2395B10C5CE7}" destId="{77D60F1E-CB2A-47A7-96E8-0809A129516F}" srcOrd="8" destOrd="0" presId="urn:microsoft.com/office/officeart/2008/layout/CircularPictureCallout"/>
    <dgm:cxn modelId="{9AAD2EF6-2005-481B-A887-D825F26BCAF6}" type="presParOf" srcId="{77D60F1E-CB2A-47A7-96E8-0809A129516F}" destId="{0A68E20B-3DA3-4D70-995F-B02CEF9C79EF}" srcOrd="0" destOrd="0" presId="urn:microsoft.com/office/officeart/2008/layout/CircularPictureCallout"/>
    <dgm:cxn modelId="{10F1FBE0-E7BF-4A83-A77B-93B0A1B1D717}" type="presParOf" srcId="{C1CD7F46-C098-4206-96EC-2395B10C5CE7}" destId="{0D15F890-CDF1-462C-97BC-5CD7EE0FAC8F}" srcOrd="9" destOrd="0" presId="urn:microsoft.com/office/officeart/2008/layout/CircularPictureCallout"/>
    <dgm:cxn modelId="{1AAC5C1B-9760-478F-A3D4-9890FD31F3F3}" type="presParOf" srcId="{C1CD7F46-C098-4206-96EC-2395B10C5CE7}" destId="{68A2F07E-0F21-4AD2-A53C-269F89C71B69}" srcOrd="10" destOrd="0" presId="urn:microsoft.com/office/officeart/2008/layout/CircularPictureCallout"/>
    <dgm:cxn modelId="{EEC4F3B6-0D16-4815-A141-6BCD7F77288F}" type="presParOf" srcId="{68A2F07E-0F21-4AD2-A53C-269F89C71B69}" destId="{CA5C2531-0787-4DF1-AB6E-A3EEE56A3ED7}" srcOrd="0" destOrd="0" presId="urn:microsoft.com/office/officeart/2008/layout/CircularPictureCallou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6087DBF6-EE82-42FB-A290-6F59D09C5BED}" type="doc">
      <dgm:prSet loTypeId="urn:microsoft.com/office/officeart/2005/8/layout/vList3" loCatId="list" qsTypeId="urn:microsoft.com/office/officeart/2005/8/quickstyle/simple1" qsCatId="simple" csTypeId="urn:microsoft.com/office/officeart/2005/8/colors/colorful1" csCatId="colorful" phldr="1"/>
      <dgm:spPr/>
      <dgm:t>
        <a:bodyPr/>
        <a:lstStyle/>
        <a:p>
          <a:endParaRPr lang="ru-RU"/>
        </a:p>
      </dgm:t>
    </dgm:pt>
    <dgm:pt modelId="{5BD5C16B-CD70-4E83-9337-A3DDB3EC7FA8}">
      <dgm:prSet custT="1"/>
      <dgm:spPr>
        <a:solidFill>
          <a:srgbClr val="FDE3F8"/>
        </a:solidFill>
        <a:ln w="38100">
          <a:solidFill>
            <a:schemeClr val="accent2">
              <a:lumMod val="75000"/>
            </a:schemeClr>
          </a:solidFill>
        </a:ln>
      </dgm:spPr>
      <dgm:t>
        <a:bodyPr/>
        <a:lstStyle/>
        <a:p>
          <a:pPr rtl="0"/>
          <a:r>
            <a:rPr lang="ru-RU" sz="1800" dirty="0" smtClean="0">
              <a:solidFill>
                <a:schemeClr val="tx1"/>
              </a:solidFill>
              <a:latin typeface="Times New Roman" panose="02020603050405020304" pitchFamily="18" charset="0"/>
              <a:cs typeface="Times New Roman" panose="02020603050405020304" pitchFamily="18" charset="0"/>
            </a:rPr>
            <a:t> Формирование или утверждение субъектом учета </a:t>
          </a:r>
          <a:r>
            <a:rPr lang="ru-RU" sz="2400" b="1" dirty="0" smtClean="0">
              <a:solidFill>
                <a:schemeClr val="tx1"/>
              </a:solidFill>
              <a:latin typeface="Times New Roman" panose="02020603050405020304" pitchFamily="18" charset="0"/>
              <a:cs typeface="Times New Roman" panose="02020603050405020304" pitchFamily="18" charset="0"/>
            </a:rPr>
            <a:t>новых правил (способов) ведения бухгалтерского учета, </a:t>
          </a:r>
          <a:r>
            <a:rPr lang="ru-RU" sz="1800" dirty="0" smtClean="0">
              <a:solidFill>
                <a:schemeClr val="tx1"/>
              </a:solidFill>
              <a:latin typeface="Times New Roman" panose="02020603050405020304" pitchFamily="18" charset="0"/>
              <a:cs typeface="Times New Roman" panose="02020603050405020304" pitchFamily="18" charset="0"/>
            </a:rPr>
            <a:t>применение которых позволит представить в бухгалтерской (финансовой) отчетности уместную (релевантную) и достоверную информацию</a:t>
          </a:r>
          <a:r>
            <a:rPr lang="ru-RU" sz="1800" dirty="0" smtClean="0">
              <a:latin typeface="Times New Roman" panose="02020603050405020304" pitchFamily="18" charset="0"/>
              <a:cs typeface="Times New Roman" panose="02020603050405020304" pitchFamily="18" charset="0"/>
            </a:rPr>
            <a:t>;</a:t>
          </a:r>
          <a:endParaRPr lang="ru-RU" sz="1800" dirty="0">
            <a:latin typeface="Times New Roman" panose="02020603050405020304" pitchFamily="18" charset="0"/>
            <a:cs typeface="Times New Roman" panose="02020603050405020304" pitchFamily="18" charset="0"/>
          </a:endParaRPr>
        </a:p>
      </dgm:t>
    </dgm:pt>
    <dgm:pt modelId="{287187E1-313A-436C-B3A3-8F1FE68282AC}" type="parTrans" cxnId="{2116957B-F465-4246-9490-25157483E0F8}">
      <dgm:prSet/>
      <dgm:spPr/>
      <dgm:t>
        <a:bodyPr/>
        <a:lstStyle/>
        <a:p>
          <a:endParaRPr lang="ru-RU"/>
        </a:p>
      </dgm:t>
    </dgm:pt>
    <dgm:pt modelId="{094EDCA1-F12C-4A3D-87A0-AB3A72CB327A}" type="sibTrans" cxnId="{2116957B-F465-4246-9490-25157483E0F8}">
      <dgm:prSet/>
      <dgm:spPr/>
      <dgm:t>
        <a:bodyPr/>
        <a:lstStyle/>
        <a:p>
          <a:endParaRPr lang="ru-RU"/>
        </a:p>
      </dgm:t>
    </dgm:pt>
    <dgm:pt modelId="{BE5B23A5-6CE0-4700-9454-B12CC9BA5A2D}">
      <dgm:prSet custT="1"/>
      <dgm:spPr>
        <a:solidFill>
          <a:srgbClr val="FFFFCC"/>
        </a:solidFill>
        <a:ln w="38100">
          <a:solidFill>
            <a:schemeClr val="accent3">
              <a:lumMod val="75000"/>
            </a:schemeClr>
          </a:solidFill>
        </a:ln>
      </dgm:spPr>
      <dgm:t>
        <a:bodyPr/>
        <a:lstStyle/>
        <a:p>
          <a:pPr rtl="0"/>
          <a:r>
            <a:rPr lang="ru-RU" sz="2400" b="1" dirty="0" smtClean="0">
              <a:solidFill>
                <a:schemeClr val="tx1"/>
              </a:solidFill>
            </a:rPr>
            <a:t>Изменение законодательства Российской Федерации </a:t>
          </a:r>
          <a:r>
            <a:rPr lang="ru-RU" sz="2000" dirty="0" smtClean="0">
              <a:solidFill>
                <a:schemeClr val="tx1"/>
              </a:solidFill>
            </a:rPr>
            <a:t>о бухгалтерском учете, </a:t>
          </a:r>
          <a:r>
            <a:rPr lang="ru-RU" sz="2400" b="1" dirty="0" smtClean="0">
              <a:solidFill>
                <a:schemeClr val="tx1"/>
              </a:solidFill>
            </a:rPr>
            <a:t>нормативных правовых актов</a:t>
          </a:r>
          <a:r>
            <a:rPr lang="ru-RU" sz="2000" dirty="0" smtClean="0">
              <a:solidFill>
                <a:schemeClr val="tx1"/>
              </a:solidFill>
            </a:rPr>
            <a:t>, регулирующих ведение бухгалтерского учета и составление бухгалтерской (финансовой) отчетности</a:t>
          </a:r>
          <a:endParaRPr lang="ru-RU" sz="2000" dirty="0">
            <a:solidFill>
              <a:schemeClr val="tx1"/>
            </a:solidFill>
          </a:endParaRPr>
        </a:p>
      </dgm:t>
    </dgm:pt>
    <dgm:pt modelId="{D0BE3609-C7C7-46CA-9148-44141B34CAF7}" type="parTrans" cxnId="{EF2B71B9-533B-4187-8B75-3757CA80E4EA}">
      <dgm:prSet/>
      <dgm:spPr/>
      <dgm:t>
        <a:bodyPr/>
        <a:lstStyle/>
        <a:p>
          <a:endParaRPr lang="ru-RU"/>
        </a:p>
      </dgm:t>
    </dgm:pt>
    <dgm:pt modelId="{ABE81932-71AE-45CE-AC06-1FC096334B69}" type="sibTrans" cxnId="{EF2B71B9-533B-4187-8B75-3757CA80E4EA}">
      <dgm:prSet/>
      <dgm:spPr/>
      <dgm:t>
        <a:bodyPr/>
        <a:lstStyle/>
        <a:p>
          <a:endParaRPr lang="ru-RU"/>
        </a:p>
      </dgm:t>
    </dgm:pt>
    <dgm:pt modelId="{7364B091-01B8-4C24-A592-FF9CCA6D0ADA}">
      <dgm:prSet custT="1"/>
      <dgm:spPr>
        <a:solidFill>
          <a:schemeClr val="accent1">
            <a:lumMod val="20000"/>
            <a:lumOff val="80000"/>
          </a:schemeClr>
        </a:solidFill>
        <a:ln w="38100">
          <a:solidFill>
            <a:schemeClr val="tx2">
              <a:lumMod val="60000"/>
              <a:lumOff val="40000"/>
            </a:schemeClr>
          </a:solidFill>
        </a:ln>
      </dgm:spPr>
      <dgm:t>
        <a:bodyPr/>
        <a:lstStyle/>
        <a:p>
          <a:pPr rtl="0"/>
          <a:r>
            <a:rPr lang="ru-RU" sz="2000" dirty="0" smtClean="0">
              <a:solidFill>
                <a:schemeClr val="tx1"/>
              </a:solidFill>
            </a:rPr>
            <a:t>  </a:t>
          </a:r>
          <a:r>
            <a:rPr lang="ru-RU" sz="2400" b="1" dirty="0" smtClean="0">
              <a:solidFill>
                <a:schemeClr val="tx1"/>
              </a:solidFill>
            </a:rPr>
            <a:t>Существенное изменение условий деятельности субъекта учета</a:t>
          </a:r>
          <a:r>
            <a:rPr lang="ru-RU" sz="2000" dirty="0" smtClean="0">
              <a:solidFill>
                <a:schemeClr val="tx1"/>
              </a:solidFill>
            </a:rPr>
            <a:t>, включая его </a:t>
          </a:r>
          <a:r>
            <a:rPr lang="ru-RU" sz="2000" b="1" dirty="0" smtClean="0">
              <a:solidFill>
                <a:schemeClr val="tx1"/>
              </a:solidFill>
            </a:rPr>
            <a:t>реорганизацию</a:t>
          </a:r>
          <a:r>
            <a:rPr lang="ru-RU" sz="2000" dirty="0" smtClean="0">
              <a:solidFill>
                <a:schemeClr val="tx1"/>
              </a:solidFill>
            </a:rPr>
            <a:t>, </a:t>
          </a:r>
          <a:r>
            <a:rPr lang="ru-RU" sz="2000" b="1" dirty="0" smtClean="0">
              <a:solidFill>
                <a:schemeClr val="tx1"/>
              </a:solidFill>
            </a:rPr>
            <a:t>изменение </a:t>
          </a:r>
          <a:r>
            <a:rPr lang="ru-RU" sz="2000" dirty="0" smtClean="0">
              <a:solidFill>
                <a:schemeClr val="tx1"/>
              </a:solidFill>
            </a:rPr>
            <a:t>возложенных на субъект учета </a:t>
          </a:r>
          <a:r>
            <a:rPr lang="ru-RU" sz="2000" b="1" dirty="0" smtClean="0">
              <a:solidFill>
                <a:schemeClr val="tx1"/>
              </a:solidFill>
            </a:rPr>
            <a:t>полномочий</a:t>
          </a:r>
          <a:r>
            <a:rPr lang="ru-RU" sz="2000" dirty="0" smtClean="0">
              <a:solidFill>
                <a:schemeClr val="tx1"/>
              </a:solidFill>
            </a:rPr>
            <a:t> и (или) выполняемых им </a:t>
          </a:r>
          <a:r>
            <a:rPr lang="ru-RU" sz="2000" b="1" dirty="0" smtClean="0">
              <a:solidFill>
                <a:schemeClr val="tx1"/>
              </a:solidFill>
            </a:rPr>
            <a:t>функций</a:t>
          </a:r>
          <a:endParaRPr lang="ru-RU" sz="2000" b="1" dirty="0">
            <a:solidFill>
              <a:schemeClr val="tx1"/>
            </a:solidFill>
          </a:endParaRPr>
        </a:p>
      </dgm:t>
    </dgm:pt>
    <dgm:pt modelId="{14CA4E4C-52A1-41F1-9B9B-E434F24C0F1B}" type="parTrans" cxnId="{43EA0104-9BAF-4356-ADAA-3D7DDE8A3A0A}">
      <dgm:prSet/>
      <dgm:spPr/>
      <dgm:t>
        <a:bodyPr/>
        <a:lstStyle/>
        <a:p>
          <a:endParaRPr lang="ru-RU"/>
        </a:p>
      </dgm:t>
    </dgm:pt>
    <dgm:pt modelId="{F13EA448-55DD-4FF2-AFBB-8C85D411B998}" type="sibTrans" cxnId="{43EA0104-9BAF-4356-ADAA-3D7DDE8A3A0A}">
      <dgm:prSet/>
      <dgm:spPr/>
      <dgm:t>
        <a:bodyPr/>
        <a:lstStyle/>
        <a:p>
          <a:endParaRPr lang="ru-RU"/>
        </a:p>
      </dgm:t>
    </dgm:pt>
    <dgm:pt modelId="{0B9958A3-4559-4C40-8382-07A9DEE0BB58}" type="pres">
      <dgm:prSet presAssocID="{6087DBF6-EE82-42FB-A290-6F59D09C5BED}" presName="linearFlow" presStyleCnt="0">
        <dgm:presLayoutVars>
          <dgm:dir/>
          <dgm:resizeHandles val="exact"/>
        </dgm:presLayoutVars>
      </dgm:prSet>
      <dgm:spPr/>
      <dgm:t>
        <a:bodyPr/>
        <a:lstStyle/>
        <a:p>
          <a:endParaRPr lang="ru-RU"/>
        </a:p>
      </dgm:t>
    </dgm:pt>
    <dgm:pt modelId="{046019A3-8C42-4AEA-8C37-E148F06FCCF4}" type="pres">
      <dgm:prSet presAssocID="{5BD5C16B-CD70-4E83-9337-A3DDB3EC7FA8}" presName="composite" presStyleCnt="0"/>
      <dgm:spPr/>
    </dgm:pt>
    <dgm:pt modelId="{31A0B535-10B5-4514-BC69-9FDE6134147C}" type="pres">
      <dgm:prSet presAssocID="{5BD5C16B-CD70-4E83-9337-A3DDB3EC7FA8}" presName="imgShp" presStyleLbl="fgImgPlace1" presStyleIdx="0" presStyleCnt="3" custLinFactY="31020" custLinFactNeighborX="-66719" custLinFactNeighborY="100000"/>
      <dgm:spPr>
        <a:ln>
          <a:solidFill>
            <a:schemeClr val="accent2">
              <a:lumMod val="75000"/>
            </a:schemeClr>
          </a:solidFill>
        </a:ln>
      </dgm:spPr>
    </dgm:pt>
    <dgm:pt modelId="{5E45A1F2-7BF2-4349-A374-7B176F5589DC}" type="pres">
      <dgm:prSet presAssocID="{5BD5C16B-CD70-4E83-9337-A3DDB3EC7FA8}" presName="txShp" presStyleLbl="node1" presStyleIdx="0" presStyleCnt="3" custScaleX="146081" custLinFactY="42644" custLinFactNeighborX="11523" custLinFactNeighborY="100000">
        <dgm:presLayoutVars>
          <dgm:bulletEnabled val="1"/>
        </dgm:presLayoutVars>
      </dgm:prSet>
      <dgm:spPr/>
      <dgm:t>
        <a:bodyPr/>
        <a:lstStyle/>
        <a:p>
          <a:endParaRPr lang="ru-RU"/>
        </a:p>
      </dgm:t>
    </dgm:pt>
    <dgm:pt modelId="{C86F53BA-DB4D-4471-88D4-870976CFFD3C}" type="pres">
      <dgm:prSet presAssocID="{094EDCA1-F12C-4A3D-87A0-AB3A72CB327A}" presName="spacing" presStyleCnt="0"/>
      <dgm:spPr/>
    </dgm:pt>
    <dgm:pt modelId="{C74ECF0C-400F-427C-A937-A3F6F43001D8}" type="pres">
      <dgm:prSet presAssocID="{BE5B23A5-6CE0-4700-9454-B12CC9BA5A2D}" presName="composite" presStyleCnt="0"/>
      <dgm:spPr/>
    </dgm:pt>
    <dgm:pt modelId="{09E2C919-C7A8-40FE-A4F3-3729E93DCB79}" type="pres">
      <dgm:prSet presAssocID="{BE5B23A5-6CE0-4700-9454-B12CC9BA5A2D}" presName="imgShp" presStyleLbl="fgImgPlace1" presStyleIdx="1" presStyleCnt="3" custLinFactY="-18959" custLinFactNeighborX="-66719" custLinFactNeighborY="-100000"/>
      <dgm:spPr>
        <a:ln w="38100">
          <a:solidFill>
            <a:schemeClr val="bg2">
              <a:lumMod val="50000"/>
            </a:schemeClr>
          </a:solidFill>
        </a:ln>
      </dgm:spPr>
    </dgm:pt>
    <dgm:pt modelId="{9DC48CC8-977D-4B6F-83A9-EDE21189AB3A}" type="pres">
      <dgm:prSet presAssocID="{BE5B23A5-6CE0-4700-9454-B12CC9BA5A2D}" presName="txShp" presStyleLbl="node1" presStyleIdx="1" presStyleCnt="3" custScaleX="143402" custLinFactY="-13509" custLinFactNeighborX="2867" custLinFactNeighborY="-100000">
        <dgm:presLayoutVars>
          <dgm:bulletEnabled val="1"/>
        </dgm:presLayoutVars>
      </dgm:prSet>
      <dgm:spPr/>
      <dgm:t>
        <a:bodyPr/>
        <a:lstStyle/>
        <a:p>
          <a:endParaRPr lang="ru-RU"/>
        </a:p>
      </dgm:t>
    </dgm:pt>
    <dgm:pt modelId="{3A51157A-9A4C-4FBA-AC29-8928364A602E}" type="pres">
      <dgm:prSet presAssocID="{ABE81932-71AE-45CE-AC06-1FC096334B69}" presName="spacing" presStyleCnt="0"/>
      <dgm:spPr/>
    </dgm:pt>
    <dgm:pt modelId="{219B37AC-2F88-420D-98C9-B3110BDF7B63}" type="pres">
      <dgm:prSet presAssocID="{7364B091-01B8-4C24-A592-FF9CCA6D0ADA}" presName="composite" presStyleCnt="0"/>
      <dgm:spPr/>
    </dgm:pt>
    <dgm:pt modelId="{43CD3F88-5C45-44A0-9454-BC870524C7A6}" type="pres">
      <dgm:prSet presAssocID="{7364B091-01B8-4C24-A592-FF9CCA6D0ADA}" presName="imgShp" presStyleLbl="fgImgPlace1" presStyleIdx="2" presStyleCnt="3" custLinFactNeighborX="-58705" custLinFactNeighborY="-4038"/>
      <dgm:spPr>
        <a:solidFill>
          <a:schemeClr val="tx2">
            <a:lumMod val="20000"/>
            <a:lumOff val="80000"/>
          </a:schemeClr>
        </a:solidFill>
        <a:ln>
          <a:solidFill>
            <a:schemeClr val="accent1">
              <a:lumMod val="75000"/>
            </a:schemeClr>
          </a:solidFill>
        </a:ln>
      </dgm:spPr>
    </dgm:pt>
    <dgm:pt modelId="{ECD28014-7D0C-48D1-A113-DF10AD05DEC2}" type="pres">
      <dgm:prSet presAssocID="{7364B091-01B8-4C24-A592-FF9CCA6D0ADA}" presName="txShp" presStyleLbl="node1" presStyleIdx="2" presStyleCnt="3" custScaleX="141755" custLinFactNeighborX="3047" custLinFactNeighborY="-5231">
        <dgm:presLayoutVars>
          <dgm:bulletEnabled val="1"/>
        </dgm:presLayoutVars>
      </dgm:prSet>
      <dgm:spPr/>
      <dgm:t>
        <a:bodyPr/>
        <a:lstStyle/>
        <a:p>
          <a:endParaRPr lang="ru-RU"/>
        </a:p>
      </dgm:t>
    </dgm:pt>
  </dgm:ptLst>
  <dgm:cxnLst>
    <dgm:cxn modelId="{79B20768-3886-419F-B702-C641C22EAA65}" type="presOf" srcId="{BE5B23A5-6CE0-4700-9454-B12CC9BA5A2D}" destId="{9DC48CC8-977D-4B6F-83A9-EDE21189AB3A}" srcOrd="0" destOrd="0" presId="urn:microsoft.com/office/officeart/2005/8/layout/vList3"/>
    <dgm:cxn modelId="{2116957B-F465-4246-9490-25157483E0F8}" srcId="{6087DBF6-EE82-42FB-A290-6F59D09C5BED}" destId="{5BD5C16B-CD70-4E83-9337-A3DDB3EC7FA8}" srcOrd="0" destOrd="0" parTransId="{287187E1-313A-436C-B3A3-8F1FE68282AC}" sibTransId="{094EDCA1-F12C-4A3D-87A0-AB3A72CB327A}"/>
    <dgm:cxn modelId="{D0E3F32A-6653-4BC2-B2BA-30019B3111DE}" type="presOf" srcId="{6087DBF6-EE82-42FB-A290-6F59D09C5BED}" destId="{0B9958A3-4559-4C40-8382-07A9DEE0BB58}" srcOrd="0" destOrd="0" presId="urn:microsoft.com/office/officeart/2005/8/layout/vList3"/>
    <dgm:cxn modelId="{AAE35D34-B45D-4036-9CDE-3C3ADDD11B20}" type="presOf" srcId="{5BD5C16B-CD70-4E83-9337-A3DDB3EC7FA8}" destId="{5E45A1F2-7BF2-4349-A374-7B176F5589DC}" srcOrd="0" destOrd="0" presId="urn:microsoft.com/office/officeart/2005/8/layout/vList3"/>
    <dgm:cxn modelId="{EF2B71B9-533B-4187-8B75-3757CA80E4EA}" srcId="{6087DBF6-EE82-42FB-A290-6F59D09C5BED}" destId="{BE5B23A5-6CE0-4700-9454-B12CC9BA5A2D}" srcOrd="1" destOrd="0" parTransId="{D0BE3609-C7C7-46CA-9148-44141B34CAF7}" sibTransId="{ABE81932-71AE-45CE-AC06-1FC096334B69}"/>
    <dgm:cxn modelId="{3AD5D847-D50B-4531-9DEA-B4065D3C6717}" type="presOf" srcId="{7364B091-01B8-4C24-A592-FF9CCA6D0ADA}" destId="{ECD28014-7D0C-48D1-A113-DF10AD05DEC2}" srcOrd="0" destOrd="0" presId="urn:microsoft.com/office/officeart/2005/8/layout/vList3"/>
    <dgm:cxn modelId="{43EA0104-9BAF-4356-ADAA-3D7DDE8A3A0A}" srcId="{6087DBF6-EE82-42FB-A290-6F59D09C5BED}" destId="{7364B091-01B8-4C24-A592-FF9CCA6D0ADA}" srcOrd="2" destOrd="0" parTransId="{14CA4E4C-52A1-41F1-9B9B-E434F24C0F1B}" sibTransId="{F13EA448-55DD-4FF2-AFBB-8C85D411B998}"/>
    <dgm:cxn modelId="{27A6EB2B-9E6A-4FDF-964F-C64075255693}" type="presParOf" srcId="{0B9958A3-4559-4C40-8382-07A9DEE0BB58}" destId="{046019A3-8C42-4AEA-8C37-E148F06FCCF4}" srcOrd="0" destOrd="0" presId="urn:microsoft.com/office/officeart/2005/8/layout/vList3"/>
    <dgm:cxn modelId="{384A6603-6BD1-44B1-8C8A-72EDA2496249}" type="presParOf" srcId="{046019A3-8C42-4AEA-8C37-E148F06FCCF4}" destId="{31A0B535-10B5-4514-BC69-9FDE6134147C}" srcOrd="0" destOrd="0" presId="urn:microsoft.com/office/officeart/2005/8/layout/vList3"/>
    <dgm:cxn modelId="{15E47A96-E4A2-49D0-807A-2CEB8834F62E}" type="presParOf" srcId="{046019A3-8C42-4AEA-8C37-E148F06FCCF4}" destId="{5E45A1F2-7BF2-4349-A374-7B176F5589DC}" srcOrd="1" destOrd="0" presId="urn:microsoft.com/office/officeart/2005/8/layout/vList3"/>
    <dgm:cxn modelId="{A3577FCE-290C-49E0-827C-A2E7F2334271}" type="presParOf" srcId="{0B9958A3-4559-4C40-8382-07A9DEE0BB58}" destId="{C86F53BA-DB4D-4471-88D4-870976CFFD3C}" srcOrd="1" destOrd="0" presId="urn:microsoft.com/office/officeart/2005/8/layout/vList3"/>
    <dgm:cxn modelId="{B032472E-F2B1-4F59-A4F8-AF772374A61B}" type="presParOf" srcId="{0B9958A3-4559-4C40-8382-07A9DEE0BB58}" destId="{C74ECF0C-400F-427C-A937-A3F6F43001D8}" srcOrd="2" destOrd="0" presId="urn:microsoft.com/office/officeart/2005/8/layout/vList3"/>
    <dgm:cxn modelId="{C1A58068-73FE-48B6-A0D2-54E38AFFE516}" type="presParOf" srcId="{C74ECF0C-400F-427C-A937-A3F6F43001D8}" destId="{09E2C919-C7A8-40FE-A4F3-3729E93DCB79}" srcOrd="0" destOrd="0" presId="urn:microsoft.com/office/officeart/2005/8/layout/vList3"/>
    <dgm:cxn modelId="{5085068C-4A0D-4BA6-92E2-2C5A427C8448}" type="presParOf" srcId="{C74ECF0C-400F-427C-A937-A3F6F43001D8}" destId="{9DC48CC8-977D-4B6F-83A9-EDE21189AB3A}" srcOrd="1" destOrd="0" presId="urn:microsoft.com/office/officeart/2005/8/layout/vList3"/>
    <dgm:cxn modelId="{F9E55D23-E379-4E08-A067-F1B82521B6F3}" type="presParOf" srcId="{0B9958A3-4559-4C40-8382-07A9DEE0BB58}" destId="{3A51157A-9A4C-4FBA-AC29-8928364A602E}" srcOrd="3" destOrd="0" presId="urn:microsoft.com/office/officeart/2005/8/layout/vList3"/>
    <dgm:cxn modelId="{8D52D261-4779-421D-8049-67EAAB418749}" type="presParOf" srcId="{0B9958A3-4559-4C40-8382-07A9DEE0BB58}" destId="{219B37AC-2F88-420D-98C9-B3110BDF7B63}" srcOrd="4" destOrd="0" presId="urn:microsoft.com/office/officeart/2005/8/layout/vList3"/>
    <dgm:cxn modelId="{C64B916C-97C7-42B1-8A25-C590D358FFD1}" type="presParOf" srcId="{219B37AC-2F88-420D-98C9-B3110BDF7B63}" destId="{43CD3F88-5C45-44A0-9454-BC870524C7A6}" srcOrd="0" destOrd="0" presId="urn:microsoft.com/office/officeart/2005/8/layout/vList3"/>
    <dgm:cxn modelId="{2D7B9A26-2653-4689-8C24-919C4B907327}" type="presParOf" srcId="{219B37AC-2F88-420D-98C9-B3110BDF7B63}" destId="{ECD28014-7D0C-48D1-A113-DF10AD05DEC2}"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3D4D8128-743B-40B9-9852-7DB2595D143F}" type="doc">
      <dgm:prSet loTypeId="urn:microsoft.com/office/officeart/2005/8/layout/vList5" loCatId="list" qsTypeId="urn:microsoft.com/office/officeart/2005/8/quickstyle/simple3" qsCatId="simple" csTypeId="urn:microsoft.com/office/officeart/2005/8/colors/colorful2" csCatId="colorful" phldr="1"/>
      <dgm:spPr/>
      <dgm:t>
        <a:bodyPr/>
        <a:lstStyle/>
        <a:p>
          <a:endParaRPr lang="ru-RU"/>
        </a:p>
      </dgm:t>
    </dgm:pt>
    <dgm:pt modelId="{2528855B-E07C-4BA8-983D-F912E05C6B06}">
      <dgm:prSet custT="1"/>
      <dgm:spPr>
        <a:solidFill>
          <a:schemeClr val="accent6">
            <a:lumMod val="20000"/>
            <a:lumOff val="80000"/>
          </a:schemeClr>
        </a:solidFill>
      </dgm:spPr>
      <dgm:t>
        <a:bodyPr/>
        <a:lstStyle/>
        <a:p>
          <a:pPr rtl="0"/>
          <a:r>
            <a:rPr lang="ru-RU" sz="2800" dirty="0" smtClean="0">
              <a:latin typeface="Times New Roman" panose="02020603050405020304" pitchFamily="18" charset="0"/>
              <a:cs typeface="Times New Roman" panose="02020603050405020304" pitchFamily="18" charset="0"/>
            </a:rPr>
            <a:t>Последствия изменения учетной политики, оказавшие или способные оказать существенные изменения показателей, отражающих финансовое положение, финансовые результаты деятельности субъекта учета (субъекта консолидированной отчетности) и (или) движение денежных средств субъекта учета, </a:t>
          </a:r>
          <a:r>
            <a:rPr lang="ru-RU" sz="2800" b="1" dirty="0" smtClean="0">
              <a:solidFill>
                <a:srgbClr val="FF0000"/>
              </a:solidFill>
              <a:latin typeface="Times New Roman" panose="02020603050405020304" pitchFamily="18" charset="0"/>
              <a:cs typeface="Times New Roman" panose="02020603050405020304" pitchFamily="18" charset="0"/>
            </a:rPr>
            <a:t>оцениваются в денежном измерении (стоимостном выражении) </a:t>
          </a:r>
        </a:p>
        <a:p>
          <a:pPr rtl="0"/>
          <a:r>
            <a:rPr lang="ru-RU" sz="2800" dirty="0" smtClean="0">
              <a:latin typeface="Times New Roman" panose="02020603050405020304" pitchFamily="18" charset="0"/>
              <a:cs typeface="Times New Roman" panose="02020603050405020304" pitchFamily="18" charset="0"/>
            </a:rPr>
            <a:t>Оценка в денежном измерении - производится </a:t>
          </a:r>
          <a:r>
            <a:rPr lang="ru-RU" sz="2800" b="1" dirty="0" smtClean="0">
              <a:solidFill>
                <a:srgbClr val="FF0000"/>
              </a:solidFill>
              <a:latin typeface="Times New Roman" panose="02020603050405020304" pitchFamily="18" charset="0"/>
              <a:cs typeface="Times New Roman" panose="02020603050405020304" pitchFamily="18" charset="0"/>
            </a:rPr>
            <a:t>на дату, с которой применяются указанные изменения</a:t>
          </a:r>
          <a:endParaRPr lang="ru-RU" sz="2800" b="1" dirty="0">
            <a:solidFill>
              <a:srgbClr val="FF0000"/>
            </a:solidFill>
            <a:latin typeface="Times New Roman" panose="02020603050405020304" pitchFamily="18" charset="0"/>
            <a:cs typeface="Times New Roman" panose="02020603050405020304" pitchFamily="18" charset="0"/>
          </a:endParaRPr>
        </a:p>
      </dgm:t>
    </dgm:pt>
    <dgm:pt modelId="{0690C363-75C6-4105-8DAE-6056E6309999}" type="parTrans" cxnId="{BB734BCF-C5C7-46C6-A2FA-8F159CCF35AB}">
      <dgm:prSet/>
      <dgm:spPr/>
      <dgm:t>
        <a:bodyPr/>
        <a:lstStyle/>
        <a:p>
          <a:endParaRPr lang="ru-RU"/>
        </a:p>
      </dgm:t>
    </dgm:pt>
    <dgm:pt modelId="{4A238122-77E6-4949-8588-C4166FC36E15}" type="sibTrans" cxnId="{BB734BCF-C5C7-46C6-A2FA-8F159CCF35AB}">
      <dgm:prSet/>
      <dgm:spPr/>
      <dgm:t>
        <a:bodyPr/>
        <a:lstStyle/>
        <a:p>
          <a:endParaRPr lang="ru-RU"/>
        </a:p>
      </dgm:t>
    </dgm:pt>
    <dgm:pt modelId="{A2E88D44-C282-493F-AFC7-54E816E8F6CA}" type="pres">
      <dgm:prSet presAssocID="{3D4D8128-743B-40B9-9852-7DB2595D143F}" presName="Name0" presStyleCnt="0">
        <dgm:presLayoutVars>
          <dgm:dir/>
          <dgm:animLvl val="lvl"/>
          <dgm:resizeHandles val="exact"/>
        </dgm:presLayoutVars>
      </dgm:prSet>
      <dgm:spPr/>
      <dgm:t>
        <a:bodyPr/>
        <a:lstStyle/>
        <a:p>
          <a:endParaRPr lang="ru-RU"/>
        </a:p>
      </dgm:t>
    </dgm:pt>
    <dgm:pt modelId="{C03EDE60-FC3B-41A7-B40E-000C7E63CB53}" type="pres">
      <dgm:prSet presAssocID="{2528855B-E07C-4BA8-983D-F912E05C6B06}" presName="linNode" presStyleCnt="0"/>
      <dgm:spPr/>
    </dgm:pt>
    <dgm:pt modelId="{E616A044-EC38-4F87-ADF0-C59D86A18B3E}" type="pres">
      <dgm:prSet presAssocID="{2528855B-E07C-4BA8-983D-F912E05C6B06}" presName="parentText" presStyleLbl="node1" presStyleIdx="0" presStyleCnt="1" custScaleX="277778" custScaleY="176023" custLinFactNeighborX="2736" custLinFactNeighborY="15957">
        <dgm:presLayoutVars>
          <dgm:chMax val="1"/>
          <dgm:bulletEnabled val="1"/>
        </dgm:presLayoutVars>
      </dgm:prSet>
      <dgm:spPr/>
      <dgm:t>
        <a:bodyPr/>
        <a:lstStyle/>
        <a:p>
          <a:endParaRPr lang="ru-RU"/>
        </a:p>
      </dgm:t>
    </dgm:pt>
  </dgm:ptLst>
  <dgm:cxnLst>
    <dgm:cxn modelId="{084706CC-D933-4F9C-9120-F79634BDD352}" type="presOf" srcId="{2528855B-E07C-4BA8-983D-F912E05C6B06}" destId="{E616A044-EC38-4F87-ADF0-C59D86A18B3E}" srcOrd="0" destOrd="0" presId="urn:microsoft.com/office/officeart/2005/8/layout/vList5"/>
    <dgm:cxn modelId="{BB734BCF-C5C7-46C6-A2FA-8F159CCF35AB}" srcId="{3D4D8128-743B-40B9-9852-7DB2595D143F}" destId="{2528855B-E07C-4BA8-983D-F912E05C6B06}" srcOrd="0" destOrd="0" parTransId="{0690C363-75C6-4105-8DAE-6056E6309999}" sibTransId="{4A238122-77E6-4949-8588-C4166FC36E15}"/>
    <dgm:cxn modelId="{510822C3-E7BC-4C7B-A948-F262CE720599}" type="presOf" srcId="{3D4D8128-743B-40B9-9852-7DB2595D143F}" destId="{A2E88D44-C282-493F-AFC7-54E816E8F6CA}" srcOrd="0" destOrd="0" presId="urn:microsoft.com/office/officeart/2005/8/layout/vList5"/>
    <dgm:cxn modelId="{4F18C8E2-954B-42AF-8368-2A6D942AC6C6}" type="presParOf" srcId="{A2E88D44-C282-493F-AFC7-54E816E8F6CA}" destId="{C03EDE60-FC3B-41A7-B40E-000C7E63CB53}" srcOrd="0" destOrd="0" presId="urn:microsoft.com/office/officeart/2005/8/layout/vList5"/>
    <dgm:cxn modelId="{11E948AA-6E25-485A-A37F-8BA6C6C32A1B}" type="presParOf" srcId="{C03EDE60-FC3B-41A7-B40E-000C7E63CB53}" destId="{E616A044-EC38-4F87-ADF0-C59D86A18B3E}"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3D4D8128-743B-40B9-9852-7DB2595D143F}" type="doc">
      <dgm:prSet loTypeId="urn:microsoft.com/office/officeart/2005/8/layout/vList5" loCatId="list" qsTypeId="urn:microsoft.com/office/officeart/2005/8/quickstyle/simple3" qsCatId="simple" csTypeId="urn:microsoft.com/office/officeart/2005/8/colors/colorful2" csCatId="colorful" phldr="1"/>
      <dgm:spPr/>
      <dgm:t>
        <a:bodyPr/>
        <a:lstStyle/>
        <a:p>
          <a:endParaRPr lang="ru-RU"/>
        </a:p>
      </dgm:t>
    </dgm:pt>
    <dgm:pt modelId="{9B33D40C-0E9E-456B-BD15-0A6C6D1CECD0}">
      <dgm:prSet custT="1"/>
      <dgm:spPr>
        <a:solidFill>
          <a:srgbClr val="FFFF99"/>
        </a:solidFill>
        <a:ln w="38100">
          <a:solidFill>
            <a:schemeClr val="tx2">
              <a:lumMod val="75000"/>
            </a:schemeClr>
          </a:solidFill>
        </a:ln>
      </dgm:spPr>
      <dgm:t>
        <a:bodyPr/>
        <a:lstStyle/>
        <a:p>
          <a:pPr rtl="0"/>
          <a:r>
            <a:rPr lang="ru-RU" sz="2000" dirty="0" smtClean="0">
              <a:latin typeface="Times New Roman" panose="02020603050405020304" pitchFamily="18" charset="0"/>
              <a:cs typeface="Times New Roman" panose="02020603050405020304" pitchFamily="18" charset="0"/>
            </a:rPr>
            <a:t>Применение </a:t>
          </a:r>
          <a:r>
            <a:rPr lang="ru-RU" sz="2400" b="1" dirty="0" smtClean="0">
              <a:latin typeface="Times New Roman" panose="02020603050405020304" pitchFamily="18" charset="0"/>
              <a:cs typeface="Times New Roman" panose="02020603050405020304" pitchFamily="18" charset="0"/>
            </a:rPr>
            <a:t>правила (способа) </a:t>
          </a:r>
          <a:r>
            <a:rPr lang="ru-RU" sz="2000" b="0" dirty="0" smtClean="0">
              <a:latin typeface="Times New Roman" panose="02020603050405020304" pitchFamily="18" charset="0"/>
              <a:cs typeface="Times New Roman" panose="02020603050405020304" pitchFamily="18" charset="0"/>
            </a:rPr>
            <a:t>организации и ведения бухгалтерского учета </a:t>
          </a:r>
          <a:r>
            <a:rPr lang="ru-RU" sz="2000" dirty="0" smtClean="0">
              <a:latin typeface="Times New Roman" panose="02020603050405020304" pitchFamily="18" charset="0"/>
              <a:cs typeface="Times New Roman" panose="02020603050405020304" pitchFamily="18" charset="0"/>
            </a:rPr>
            <a:t>для отражения фактов хозяйственной жизни, которые </a:t>
          </a:r>
          <a:r>
            <a:rPr lang="ru-RU" sz="2400" b="1" dirty="0" smtClean="0">
              <a:latin typeface="Times New Roman" panose="02020603050405020304" pitchFamily="18" charset="0"/>
              <a:cs typeface="Times New Roman" panose="02020603050405020304" pitchFamily="18" charset="0"/>
            </a:rPr>
            <a:t>отличны по существу от фактов хозяйственной жизни, имевших место ранее</a:t>
          </a:r>
          <a:endParaRPr lang="ru-RU" sz="2400" b="1" dirty="0">
            <a:latin typeface="Times New Roman" panose="02020603050405020304" pitchFamily="18" charset="0"/>
            <a:cs typeface="Times New Roman" panose="02020603050405020304" pitchFamily="18" charset="0"/>
          </a:endParaRPr>
        </a:p>
      </dgm:t>
    </dgm:pt>
    <dgm:pt modelId="{DF5DAB1B-B1FC-4BFB-9A6F-CF2FED9C49E6}" type="parTrans" cxnId="{868E21E6-ED0B-44FD-A648-D3FFA40015FD}">
      <dgm:prSet/>
      <dgm:spPr/>
      <dgm:t>
        <a:bodyPr/>
        <a:lstStyle/>
        <a:p>
          <a:endParaRPr lang="ru-RU"/>
        </a:p>
      </dgm:t>
    </dgm:pt>
    <dgm:pt modelId="{7E566C35-3D52-4986-B773-738860C2C9D1}" type="sibTrans" cxnId="{868E21E6-ED0B-44FD-A648-D3FFA40015FD}">
      <dgm:prSet/>
      <dgm:spPr/>
      <dgm:t>
        <a:bodyPr/>
        <a:lstStyle/>
        <a:p>
          <a:endParaRPr lang="ru-RU"/>
        </a:p>
      </dgm:t>
    </dgm:pt>
    <dgm:pt modelId="{39B6306D-F34B-4E26-BA39-4DDCFACAC82E}">
      <dgm:prSet custT="1"/>
      <dgm:spPr>
        <a:ln w="38100">
          <a:solidFill>
            <a:schemeClr val="accent4">
              <a:lumMod val="60000"/>
              <a:lumOff val="40000"/>
            </a:schemeClr>
          </a:solidFill>
        </a:ln>
      </dgm:spPr>
      <dgm:t>
        <a:bodyPr/>
        <a:lstStyle/>
        <a:p>
          <a:pPr rtl="0"/>
          <a:r>
            <a:rPr lang="ru-RU" sz="2000" dirty="0" smtClean="0">
              <a:latin typeface="Times New Roman" panose="02020603050405020304" pitchFamily="18" charset="0"/>
              <a:cs typeface="Times New Roman" panose="02020603050405020304" pitchFamily="18" charset="0"/>
            </a:rPr>
            <a:t>Утверждение </a:t>
          </a:r>
          <a:r>
            <a:rPr lang="ru-RU" sz="2400" b="1" dirty="0" smtClean="0">
              <a:latin typeface="Times New Roman" panose="02020603050405020304" pitchFamily="18" charset="0"/>
              <a:cs typeface="Times New Roman" panose="02020603050405020304" pitchFamily="18" charset="0"/>
            </a:rPr>
            <a:t>нового правила </a:t>
          </a:r>
          <a:r>
            <a:rPr lang="ru-RU" sz="2000" dirty="0" smtClean="0">
              <a:latin typeface="Times New Roman" panose="02020603050405020304" pitchFamily="18" charset="0"/>
              <a:cs typeface="Times New Roman" panose="02020603050405020304" pitchFamily="18" charset="0"/>
            </a:rPr>
            <a:t>(способа) организации и ведения бухгалтерского учета для отражения фактов хозяйственной жизни, которые </a:t>
          </a:r>
          <a:r>
            <a:rPr lang="ru-RU" sz="2400" b="1" dirty="0" smtClean="0">
              <a:latin typeface="Times New Roman" panose="02020603050405020304" pitchFamily="18" charset="0"/>
              <a:cs typeface="Times New Roman" panose="02020603050405020304" pitchFamily="18" charset="0"/>
            </a:rPr>
            <a:t>возникли в деятельности субъекта учета впервые</a:t>
          </a:r>
          <a:r>
            <a:rPr lang="ru-RU" sz="700" dirty="0" smtClean="0"/>
            <a:t>.</a:t>
          </a:r>
          <a:endParaRPr lang="ru-RU" sz="700" dirty="0"/>
        </a:p>
      </dgm:t>
    </dgm:pt>
    <dgm:pt modelId="{7709621C-868E-46B3-9B83-623B2893A8DF}" type="parTrans" cxnId="{0B0DFA7E-6D49-419F-87E5-BB1340D55DFE}">
      <dgm:prSet/>
      <dgm:spPr/>
      <dgm:t>
        <a:bodyPr/>
        <a:lstStyle/>
        <a:p>
          <a:endParaRPr lang="ru-RU"/>
        </a:p>
      </dgm:t>
    </dgm:pt>
    <dgm:pt modelId="{B0339DE3-C1DB-470C-A681-545076F63DB4}" type="sibTrans" cxnId="{0B0DFA7E-6D49-419F-87E5-BB1340D55DFE}">
      <dgm:prSet/>
      <dgm:spPr/>
      <dgm:t>
        <a:bodyPr/>
        <a:lstStyle/>
        <a:p>
          <a:endParaRPr lang="ru-RU"/>
        </a:p>
      </dgm:t>
    </dgm:pt>
    <dgm:pt modelId="{A2E88D44-C282-493F-AFC7-54E816E8F6CA}" type="pres">
      <dgm:prSet presAssocID="{3D4D8128-743B-40B9-9852-7DB2595D143F}" presName="Name0" presStyleCnt="0">
        <dgm:presLayoutVars>
          <dgm:dir/>
          <dgm:animLvl val="lvl"/>
          <dgm:resizeHandles val="exact"/>
        </dgm:presLayoutVars>
      </dgm:prSet>
      <dgm:spPr/>
      <dgm:t>
        <a:bodyPr/>
        <a:lstStyle/>
        <a:p>
          <a:endParaRPr lang="ru-RU"/>
        </a:p>
      </dgm:t>
    </dgm:pt>
    <dgm:pt modelId="{FDA4A13C-4755-4A96-BDC7-3252FB667707}" type="pres">
      <dgm:prSet presAssocID="{9B33D40C-0E9E-456B-BD15-0A6C6D1CECD0}" presName="linNode" presStyleCnt="0"/>
      <dgm:spPr/>
    </dgm:pt>
    <dgm:pt modelId="{14F86364-2F9E-4C14-BB05-B36BC87C2A9A}" type="pres">
      <dgm:prSet presAssocID="{9B33D40C-0E9E-456B-BD15-0A6C6D1CECD0}" presName="parentText" presStyleLbl="node1" presStyleIdx="0" presStyleCnt="2" custScaleX="272486" custScaleY="27470" custLinFactNeighborX="793" custLinFactNeighborY="-10635">
        <dgm:presLayoutVars>
          <dgm:chMax val="1"/>
          <dgm:bulletEnabled val="1"/>
        </dgm:presLayoutVars>
      </dgm:prSet>
      <dgm:spPr/>
      <dgm:t>
        <a:bodyPr/>
        <a:lstStyle/>
        <a:p>
          <a:endParaRPr lang="ru-RU"/>
        </a:p>
      </dgm:t>
    </dgm:pt>
    <dgm:pt modelId="{B8B8A18B-9DAE-428C-8130-B21067F855B5}" type="pres">
      <dgm:prSet presAssocID="{7E566C35-3D52-4986-B773-738860C2C9D1}" presName="sp" presStyleCnt="0"/>
      <dgm:spPr/>
    </dgm:pt>
    <dgm:pt modelId="{C0DAFB77-FE48-48B5-A9B5-4B50B473489A}" type="pres">
      <dgm:prSet presAssocID="{39B6306D-F34B-4E26-BA39-4DDCFACAC82E}" presName="linNode" presStyleCnt="0"/>
      <dgm:spPr/>
    </dgm:pt>
    <dgm:pt modelId="{9B95E8C7-546F-4CA3-B490-5DE8A61BA8EA}" type="pres">
      <dgm:prSet presAssocID="{39B6306D-F34B-4E26-BA39-4DDCFACAC82E}" presName="parentText" presStyleLbl="node1" presStyleIdx="1" presStyleCnt="2" custScaleX="262335" custScaleY="33866" custLinFactNeighborX="7371" custLinFactNeighborY="-2083">
        <dgm:presLayoutVars>
          <dgm:chMax val="1"/>
          <dgm:bulletEnabled val="1"/>
        </dgm:presLayoutVars>
      </dgm:prSet>
      <dgm:spPr/>
      <dgm:t>
        <a:bodyPr/>
        <a:lstStyle/>
        <a:p>
          <a:endParaRPr lang="ru-RU"/>
        </a:p>
      </dgm:t>
    </dgm:pt>
  </dgm:ptLst>
  <dgm:cxnLst>
    <dgm:cxn modelId="{0B0DFA7E-6D49-419F-87E5-BB1340D55DFE}" srcId="{3D4D8128-743B-40B9-9852-7DB2595D143F}" destId="{39B6306D-F34B-4E26-BA39-4DDCFACAC82E}" srcOrd="1" destOrd="0" parTransId="{7709621C-868E-46B3-9B83-623B2893A8DF}" sibTransId="{B0339DE3-C1DB-470C-A681-545076F63DB4}"/>
    <dgm:cxn modelId="{868E21E6-ED0B-44FD-A648-D3FFA40015FD}" srcId="{3D4D8128-743B-40B9-9852-7DB2595D143F}" destId="{9B33D40C-0E9E-456B-BD15-0A6C6D1CECD0}" srcOrd="0" destOrd="0" parTransId="{DF5DAB1B-B1FC-4BFB-9A6F-CF2FED9C49E6}" sibTransId="{7E566C35-3D52-4986-B773-738860C2C9D1}"/>
    <dgm:cxn modelId="{E5A71BA0-1741-4FD8-A467-BBBCE85C5516}" type="presOf" srcId="{3D4D8128-743B-40B9-9852-7DB2595D143F}" destId="{A2E88D44-C282-493F-AFC7-54E816E8F6CA}" srcOrd="0" destOrd="0" presId="urn:microsoft.com/office/officeart/2005/8/layout/vList5"/>
    <dgm:cxn modelId="{BDAFB709-7FC6-4EB0-9F92-FC2D8625C6CE}" type="presOf" srcId="{9B33D40C-0E9E-456B-BD15-0A6C6D1CECD0}" destId="{14F86364-2F9E-4C14-BB05-B36BC87C2A9A}" srcOrd="0" destOrd="0" presId="urn:microsoft.com/office/officeart/2005/8/layout/vList5"/>
    <dgm:cxn modelId="{49D7BB0F-8214-4963-BAF3-98B7C9792824}" type="presOf" srcId="{39B6306D-F34B-4E26-BA39-4DDCFACAC82E}" destId="{9B95E8C7-546F-4CA3-B490-5DE8A61BA8EA}" srcOrd="0" destOrd="0" presId="urn:microsoft.com/office/officeart/2005/8/layout/vList5"/>
    <dgm:cxn modelId="{8AB4EF1A-86DB-4BA5-B2B3-ADEC8A36A03B}" type="presParOf" srcId="{A2E88D44-C282-493F-AFC7-54E816E8F6CA}" destId="{FDA4A13C-4755-4A96-BDC7-3252FB667707}" srcOrd="0" destOrd="0" presId="urn:microsoft.com/office/officeart/2005/8/layout/vList5"/>
    <dgm:cxn modelId="{164A98EF-0DCD-4793-8378-7A6472C4CF08}" type="presParOf" srcId="{FDA4A13C-4755-4A96-BDC7-3252FB667707}" destId="{14F86364-2F9E-4C14-BB05-B36BC87C2A9A}" srcOrd="0" destOrd="0" presId="urn:microsoft.com/office/officeart/2005/8/layout/vList5"/>
    <dgm:cxn modelId="{A465C68C-5CCB-4491-A75A-C32BE39B76FC}" type="presParOf" srcId="{A2E88D44-C282-493F-AFC7-54E816E8F6CA}" destId="{B8B8A18B-9DAE-428C-8130-B21067F855B5}" srcOrd="1" destOrd="0" presId="urn:microsoft.com/office/officeart/2005/8/layout/vList5"/>
    <dgm:cxn modelId="{A5261B2E-2E60-4AAD-B5AE-B3544FB060D1}" type="presParOf" srcId="{A2E88D44-C282-493F-AFC7-54E816E8F6CA}" destId="{C0DAFB77-FE48-48B5-A9B5-4B50B473489A}" srcOrd="2" destOrd="0" presId="urn:microsoft.com/office/officeart/2005/8/layout/vList5"/>
    <dgm:cxn modelId="{CD612CFB-551B-40A1-AC5B-32CBF74CF257}" type="presParOf" srcId="{C0DAFB77-FE48-48B5-A9B5-4B50B473489A}" destId="{9B95E8C7-546F-4CA3-B490-5DE8A61BA8EA}"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6C37DC82-67B0-4302-BFD0-12FAA3BCAE9B}" type="doc">
      <dgm:prSet loTypeId="urn:microsoft.com/office/officeart/2005/8/layout/hierarchy3" loCatId="hierarchy" qsTypeId="urn:microsoft.com/office/officeart/2005/8/quickstyle/simple3" qsCatId="simple" csTypeId="urn:microsoft.com/office/officeart/2005/8/colors/accent1_2" csCatId="accent1" phldr="1"/>
      <dgm:spPr/>
      <dgm:t>
        <a:bodyPr/>
        <a:lstStyle/>
        <a:p>
          <a:endParaRPr lang="ru-RU"/>
        </a:p>
      </dgm:t>
    </dgm:pt>
    <dgm:pt modelId="{AEEB2E17-B4B6-46D4-ACDF-437722FD6CAF}">
      <dgm:prSet custT="1"/>
      <dgm:spPr>
        <a:solidFill>
          <a:schemeClr val="accent6">
            <a:lumMod val="20000"/>
            <a:lumOff val="80000"/>
          </a:schemeClr>
        </a:solidFill>
        <a:ln w="38100">
          <a:solidFill>
            <a:schemeClr val="accent1"/>
          </a:solidFill>
        </a:ln>
      </dgm:spPr>
      <dgm:t>
        <a:bodyPr/>
        <a:lstStyle/>
        <a:p>
          <a:pPr rtl="0"/>
          <a:r>
            <a:rPr lang="ru-RU" sz="2400" b="1" dirty="0" smtClean="0">
              <a:latin typeface="Times New Roman" panose="02020603050405020304" pitchFamily="18" charset="0"/>
              <a:cs typeface="Times New Roman" panose="02020603050405020304" pitchFamily="18" charset="0"/>
            </a:rPr>
            <a:t>Информация</a:t>
          </a:r>
          <a:r>
            <a:rPr lang="ru-RU" sz="2000" dirty="0" smtClean="0">
              <a:latin typeface="Times New Roman" panose="02020603050405020304" pitchFamily="18" charset="0"/>
              <a:cs typeface="Times New Roman" panose="02020603050405020304" pitchFamily="18" charset="0"/>
            </a:rPr>
            <a:t> о корректировке сравнительных показателей предшествующего года (годов) раскрывается  в бухгалтерской (финансовой) отчетности </a:t>
          </a:r>
          <a:r>
            <a:rPr lang="ru-RU" sz="2400" b="1" dirty="0" smtClean="0">
              <a:latin typeface="Times New Roman" panose="02020603050405020304" pitchFamily="18" charset="0"/>
              <a:cs typeface="Times New Roman" panose="02020603050405020304" pitchFamily="18" charset="0"/>
            </a:rPr>
            <a:t>отчетного года</a:t>
          </a:r>
          <a:endParaRPr lang="ru-RU" sz="2400" b="1" dirty="0">
            <a:latin typeface="Times New Roman" panose="02020603050405020304" pitchFamily="18" charset="0"/>
            <a:cs typeface="Times New Roman" panose="02020603050405020304" pitchFamily="18" charset="0"/>
          </a:endParaRPr>
        </a:p>
      </dgm:t>
    </dgm:pt>
    <dgm:pt modelId="{67652418-C733-4A35-8255-39A095D387FD}" type="parTrans" cxnId="{ADAA3CD9-2FDB-4EB9-9487-DCA24AE818D6}">
      <dgm:prSet/>
      <dgm:spPr/>
      <dgm:t>
        <a:bodyPr/>
        <a:lstStyle/>
        <a:p>
          <a:endParaRPr lang="ru-RU"/>
        </a:p>
      </dgm:t>
    </dgm:pt>
    <dgm:pt modelId="{B7D7AF93-4503-4DD6-9BC2-EE5434D61496}" type="sibTrans" cxnId="{ADAA3CD9-2FDB-4EB9-9487-DCA24AE818D6}">
      <dgm:prSet/>
      <dgm:spPr/>
      <dgm:t>
        <a:bodyPr/>
        <a:lstStyle/>
        <a:p>
          <a:endParaRPr lang="ru-RU"/>
        </a:p>
      </dgm:t>
    </dgm:pt>
    <dgm:pt modelId="{A19A21D9-7B8D-42C7-87E7-52F6C8AE18DC}">
      <dgm:prSet custT="1"/>
      <dgm:spPr>
        <a:solidFill>
          <a:schemeClr val="accent6">
            <a:lumMod val="60000"/>
            <a:lumOff val="40000"/>
            <a:alpha val="90000"/>
          </a:schemeClr>
        </a:solidFill>
        <a:ln w="38100">
          <a:solidFill>
            <a:schemeClr val="accent1"/>
          </a:solidFill>
        </a:ln>
      </dgm:spPr>
      <dgm:t>
        <a:bodyPr/>
        <a:lstStyle/>
        <a:p>
          <a:pPr rtl="0"/>
          <a:r>
            <a:rPr lang="ru-RU" sz="2400" b="1" dirty="0" smtClean="0">
              <a:latin typeface="Times New Roman" panose="02020603050405020304" pitchFamily="18" charset="0"/>
              <a:cs typeface="Times New Roman" panose="02020603050405020304" pitchFamily="18" charset="0"/>
            </a:rPr>
            <a:t>Суммы</a:t>
          </a:r>
          <a:r>
            <a:rPr lang="ru-RU" sz="2400" dirty="0" smtClean="0">
              <a:latin typeface="Times New Roman" panose="02020603050405020304" pitchFamily="18" charset="0"/>
              <a:cs typeface="Times New Roman" panose="02020603050405020304" pitchFamily="18" charset="0"/>
            </a:rPr>
            <a:t> </a:t>
          </a:r>
          <a:r>
            <a:rPr lang="ru-RU" sz="1800" dirty="0" smtClean="0">
              <a:latin typeface="Times New Roman" panose="02020603050405020304" pitchFamily="18" charset="0"/>
              <a:cs typeface="Times New Roman" panose="02020603050405020304" pitchFamily="18" charset="0"/>
            </a:rPr>
            <a:t>корректировок сравнительных показателей отражаются </a:t>
          </a:r>
          <a:r>
            <a:rPr lang="ru-RU" sz="2400" b="1" dirty="0" smtClean="0">
              <a:latin typeface="Times New Roman" panose="02020603050405020304" pitchFamily="18" charset="0"/>
              <a:cs typeface="Times New Roman" panose="02020603050405020304" pitchFamily="18" charset="0"/>
            </a:rPr>
            <a:t>в периоде, в котором произошло изменение учетной политики</a:t>
          </a:r>
          <a:r>
            <a:rPr lang="ru-RU" sz="2400" dirty="0" smtClean="0">
              <a:latin typeface="Times New Roman" panose="02020603050405020304" pitchFamily="18" charset="0"/>
              <a:cs typeface="Times New Roman" panose="02020603050405020304" pitchFamily="18" charset="0"/>
            </a:rPr>
            <a:t> </a:t>
          </a:r>
          <a:r>
            <a:rPr lang="ru-RU" sz="1800" dirty="0" smtClean="0">
              <a:latin typeface="Times New Roman" panose="02020603050405020304" pitchFamily="18" charset="0"/>
              <a:cs typeface="Times New Roman" panose="02020603050405020304" pitchFamily="18" charset="0"/>
            </a:rPr>
            <a:t>записями по счетам бухгалтерского учета согласно НПА, регулирующим ведение бухгалтерского учета и составление бухгалтерской (финансовой) отчетности.</a:t>
          </a:r>
          <a:endParaRPr lang="ru-RU" sz="1800" dirty="0">
            <a:latin typeface="Times New Roman" panose="02020603050405020304" pitchFamily="18" charset="0"/>
            <a:cs typeface="Times New Roman" panose="02020603050405020304" pitchFamily="18" charset="0"/>
          </a:endParaRPr>
        </a:p>
      </dgm:t>
    </dgm:pt>
    <dgm:pt modelId="{3FFF0E26-4479-4438-A548-DA0ACF6232B3}" type="parTrans" cxnId="{10993629-312F-4D61-93E8-E31C2540C008}">
      <dgm:prSet/>
      <dgm:spPr/>
      <dgm:t>
        <a:bodyPr/>
        <a:lstStyle/>
        <a:p>
          <a:endParaRPr lang="ru-RU"/>
        </a:p>
      </dgm:t>
    </dgm:pt>
    <dgm:pt modelId="{0126F7D1-3246-4756-BBFD-914DE456DBB6}" type="sibTrans" cxnId="{10993629-312F-4D61-93E8-E31C2540C008}">
      <dgm:prSet/>
      <dgm:spPr/>
      <dgm:t>
        <a:bodyPr/>
        <a:lstStyle/>
        <a:p>
          <a:endParaRPr lang="ru-RU"/>
        </a:p>
      </dgm:t>
    </dgm:pt>
    <dgm:pt modelId="{571140A1-356A-49CD-BF40-6AA821118A9A}" type="pres">
      <dgm:prSet presAssocID="{6C37DC82-67B0-4302-BFD0-12FAA3BCAE9B}" presName="diagram" presStyleCnt="0">
        <dgm:presLayoutVars>
          <dgm:chPref val="1"/>
          <dgm:dir/>
          <dgm:animOne val="branch"/>
          <dgm:animLvl val="lvl"/>
          <dgm:resizeHandles/>
        </dgm:presLayoutVars>
      </dgm:prSet>
      <dgm:spPr/>
      <dgm:t>
        <a:bodyPr/>
        <a:lstStyle/>
        <a:p>
          <a:endParaRPr lang="ru-RU"/>
        </a:p>
      </dgm:t>
    </dgm:pt>
    <dgm:pt modelId="{BD07FC98-EF7F-48CB-9EC3-78364E39AD84}" type="pres">
      <dgm:prSet presAssocID="{AEEB2E17-B4B6-46D4-ACDF-437722FD6CAF}" presName="root" presStyleCnt="0"/>
      <dgm:spPr/>
    </dgm:pt>
    <dgm:pt modelId="{0FDA2278-AAE2-44FA-982C-0A3B0A3BF880}" type="pres">
      <dgm:prSet presAssocID="{AEEB2E17-B4B6-46D4-ACDF-437722FD6CAF}" presName="rootComposite" presStyleCnt="0"/>
      <dgm:spPr/>
    </dgm:pt>
    <dgm:pt modelId="{D490E2D4-AAD3-4D9F-B009-C5B7BDC2ACFE}" type="pres">
      <dgm:prSet presAssocID="{AEEB2E17-B4B6-46D4-ACDF-437722FD6CAF}" presName="rootText" presStyleLbl="node1" presStyleIdx="0" presStyleCnt="1" custScaleX="318457" custScaleY="194861" custLinFactNeighborX="25373" custLinFactNeighborY="-11048"/>
      <dgm:spPr/>
      <dgm:t>
        <a:bodyPr/>
        <a:lstStyle/>
        <a:p>
          <a:endParaRPr lang="ru-RU"/>
        </a:p>
      </dgm:t>
    </dgm:pt>
    <dgm:pt modelId="{43E23DAB-6FC0-479C-AF99-D5C7E9B50EE0}" type="pres">
      <dgm:prSet presAssocID="{AEEB2E17-B4B6-46D4-ACDF-437722FD6CAF}" presName="rootConnector" presStyleLbl="node1" presStyleIdx="0" presStyleCnt="1"/>
      <dgm:spPr/>
      <dgm:t>
        <a:bodyPr/>
        <a:lstStyle/>
        <a:p>
          <a:endParaRPr lang="ru-RU"/>
        </a:p>
      </dgm:t>
    </dgm:pt>
    <dgm:pt modelId="{608644F5-6FE7-4EF7-9CDD-A8941EC7B087}" type="pres">
      <dgm:prSet presAssocID="{AEEB2E17-B4B6-46D4-ACDF-437722FD6CAF}" presName="childShape" presStyleCnt="0"/>
      <dgm:spPr/>
    </dgm:pt>
    <dgm:pt modelId="{EC41B3DE-483E-4513-A3B2-5C80B606CFE0}" type="pres">
      <dgm:prSet presAssocID="{3FFF0E26-4479-4438-A548-DA0ACF6232B3}" presName="Name13" presStyleLbl="parChTrans1D2" presStyleIdx="0" presStyleCnt="1"/>
      <dgm:spPr/>
      <dgm:t>
        <a:bodyPr/>
        <a:lstStyle/>
        <a:p>
          <a:endParaRPr lang="ru-RU"/>
        </a:p>
      </dgm:t>
    </dgm:pt>
    <dgm:pt modelId="{E1F3B594-0BC5-406C-B03C-C5295B76C1C0}" type="pres">
      <dgm:prSet presAssocID="{A19A21D9-7B8D-42C7-87E7-52F6C8AE18DC}" presName="childText" presStyleLbl="bgAcc1" presStyleIdx="0" presStyleCnt="1" custScaleX="434632" custScaleY="239605" custLinFactNeighborX="-2984" custLinFactNeighborY="9872">
        <dgm:presLayoutVars>
          <dgm:bulletEnabled val="1"/>
        </dgm:presLayoutVars>
      </dgm:prSet>
      <dgm:spPr/>
      <dgm:t>
        <a:bodyPr/>
        <a:lstStyle/>
        <a:p>
          <a:endParaRPr lang="ru-RU"/>
        </a:p>
      </dgm:t>
    </dgm:pt>
  </dgm:ptLst>
  <dgm:cxnLst>
    <dgm:cxn modelId="{ADAA3CD9-2FDB-4EB9-9487-DCA24AE818D6}" srcId="{6C37DC82-67B0-4302-BFD0-12FAA3BCAE9B}" destId="{AEEB2E17-B4B6-46D4-ACDF-437722FD6CAF}" srcOrd="0" destOrd="0" parTransId="{67652418-C733-4A35-8255-39A095D387FD}" sibTransId="{B7D7AF93-4503-4DD6-9BC2-EE5434D61496}"/>
    <dgm:cxn modelId="{B19386B8-E657-4AA2-BE86-CA01A44BA86A}" type="presOf" srcId="{3FFF0E26-4479-4438-A548-DA0ACF6232B3}" destId="{EC41B3DE-483E-4513-A3B2-5C80B606CFE0}" srcOrd="0" destOrd="0" presId="urn:microsoft.com/office/officeart/2005/8/layout/hierarchy3"/>
    <dgm:cxn modelId="{10993629-312F-4D61-93E8-E31C2540C008}" srcId="{AEEB2E17-B4B6-46D4-ACDF-437722FD6CAF}" destId="{A19A21D9-7B8D-42C7-87E7-52F6C8AE18DC}" srcOrd="0" destOrd="0" parTransId="{3FFF0E26-4479-4438-A548-DA0ACF6232B3}" sibTransId="{0126F7D1-3246-4756-BBFD-914DE456DBB6}"/>
    <dgm:cxn modelId="{B876696F-2ACE-43AE-A1D8-3C46A9191C88}" type="presOf" srcId="{A19A21D9-7B8D-42C7-87E7-52F6C8AE18DC}" destId="{E1F3B594-0BC5-406C-B03C-C5295B76C1C0}" srcOrd="0" destOrd="0" presId="urn:microsoft.com/office/officeart/2005/8/layout/hierarchy3"/>
    <dgm:cxn modelId="{15F3C734-06E7-451A-9059-362E38801BC5}" type="presOf" srcId="{AEEB2E17-B4B6-46D4-ACDF-437722FD6CAF}" destId="{D490E2D4-AAD3-4D9F-B009-C5B7BDC2ACFE}" srcOrd="0" destOrd="0" presId="urn:microsoft.com/office/officeart/2005/8/layout/hierarchy3"/>
    <dgm:cxn modelId="{B5987227-417B-4BFB-88E5-CC1900E817C9}" type="presOf" srcId="{AEEB2E17-B4B6-46D4-ACDF-437722FD6CAF}" destId="{43E23DAB-6FC0-479C-AF99-D5C7E9B50EE0}" srcOrd="1" destOrd="0" presId="urn:microsoft.com/office/officeart/2005/8/layout/hierarchy3"/>
    <dgm:cxn modelId="{B72AA30E-54AF-43D6-8319-0CF6EEB53035}" type="presOf" srcId="{6C37DC82-67B0-4302-BFD0-12FAA3BCAE9B}" destId="{571140A1-356A-49CD-BF40-6AA821118A9A}" srcOrd="0" destOrd="0" presId="urn:microsoft.com/office/officeart/2005/8/layout/hierarchy3"/>
    <dgm:cxn modelId="{829AF858-8FA3-4554-9742-F9C244DD0D73}" type="presParOf" srcId="{571140A1-356A-49CD-BF40-6AA821118A9A}" destId="{BD07FC98-EF7F-48CB-9EC3-78364E39AD84}" srcOrd="0" destOrd="0" presId="urn:microsoft.com/office/officeart/2005/8/layout/hierarchy3"/>
    <dgm:cxn modelId="{BDFA4FE1-2444-4B2F-8973-0DDC68FB4C03}" type="presParOf" srcId="{BD07FC98-EF7F-48CB-9EC3-78364E39AD84}" destId="{0FDA2278-AAE2-44FA-982C-0A3B0A3BF880}" srcOrd="0" destOrd="0" presId="urn:microsoft.com/office/officeart/2005/8/layout/hierarchy3"/>
    <dgm:cxn modelId="{80E8DD4B-4169-4504-9D12-F151D4F5279B}" type="presParOf" srcId="{0FDA2278-AAE2-44FA-982C-0A3B0A3BF880}" destId="{D490E2D4-AAD3-4D9F-B009-C5B7BDC2ACFE}" srcOrd="0" destOrd="0" presId="urn:microsoft.com/office/officeart/2005/8/layout/hierarchy3"/>
    <dgm:cxn modelId="{60AB85DA-2AFD-44F0-9720-39C4F217D377}" type="presParOf" srcId="{0FDA2278-AAE2-44FA-982C-0A3B0A3BF880}" destId="{43E23DAB-6FC0-479C-AF99-D5C7E9B50EE0}" srcOrd="1" destOrd="0" presId="urn:microsoft.com/office/officeart/2005/8/layout/hierarchy3"/>
    <dgm:cxn modelId="{DA0E7984-7B7C-48C6-98DA-D529404EE54B}" type="presParOf" srcId="{BD07FC98-EF7F-48CB-9EC3-78364E39AD84}" destId="{608644F5-6FE7-4EF7-9CDD-A8941EC7B087}" srcOrd="1" destOrd="0" presId="urn:microsoft.com/office/officeart/2005/8/layout/hierarchy3"/>
    <dgm:cxn modelId="{BA360BC8-A249-4333-A797-06A802C57B97}" type="presParOf" srcId="{608644F5-6FE7-4EF7-9CDD-A8941EC7B087}" destId="{EC41B3DE-483E-4513-A3B2-5C80B606CFE0}" srcOrd="0" destOrd="0" presId="urn:microsoft.com/office/officeart/2005/8/layout/hierarchy3"/>
    <dgm:cxn modelId="{9B174276-725C-42B4-BD5D-0C50269AC5C4}" type="presParOf" srcId="{608644F5-6FE7-4EF7-9CDD-A8941EC7B087}" destId="{E1F3B594-0BC5-406C-B03C-C5295B76C1C0}" srcOrd="1" destOrd="0" presId="urn:microsoft.com/office/officeart/2005/8/layout/hierarchy3"/>
  </dgm:cxnLst>
  <dgm:bg/>
  <dgm:whole>
    <a:ln w="38100">
      <a:solidFill>
        <a:schemeClr val="accent1"/>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6C37DC82-67B0-4302-BFD0-12FAA3BCAE9B}" type="doc">
      <dgm:prSet loTypeId="urn:microsoft.com/office/officeart/2005/8/layout/hierarchy3" loCatId="hierarchy" qsTypeId="urn:microsoft.com/office/officeart/2005/8/quickstyle/simple3" qsCatId="simple" csTypeId="urn:microsoft.com/office/officeart/2005/8/colors/accent1_2" csCatId="accent1" phldr="1"/>
      <dgm:spPr/>
      <dgm:t>
        <a:bodyPr/>
        <a:lstStyle/>
        <a:p>
          <a:endParaRPr lang="ru-RU"/>
        </a:p>
      </dgm:t>
    </dgm:pt>
    <dgm:pt modelId="{41047260-D034-493F-B592-78479275FFBC}">
      <dgm:prSet custT="1"/>
      <dgm:spPr>
        <a:solidFill>
          <a:srgbClr val="CCFFFF">
            <a:alpha val="90000"/>
          </a:srgbClr>
        </a:solidFill>
        <a:ln w="38100">
          <a:solidFill>
            <a:schemeClr val="accent1"/>
          </a:solidFill>
        </a:ln>
      </dgm:spPr>
      <dgm:t>
        <a:bodyPr/>
        <a:lstStyle/>
        <a:p>
          <a:pPr rtl="0"/>
          <a:r>
            <a:rPr lang="ru-RU" sz="2800" dirty="0" smtClean="0">
              <a:latin typeface="Times New Roman" panose="02020603050405020304" pitchFamily="18" charset="0"/>
              <a:cs typeface="Times New Roman" panose="02020603050405020304" pitchFamily="18" charset="0"/>
            </a:rPr>
            <a:t>В случае </a:t>
          </a:r>
          <a:r>
            <a:rPr lang="ru-RU" sz="2800" b="1" dirty="0" smtClean="0">
              <a:latin typeface="Times New Roman" panose="02020603050405020304" pitchFamily="18" charset="0"/>
              <a:cs typeface="Times New Roman" panose="02020603050405020304" pitchFamily="18" charset="0"/>
            </a:rPr>
            <a:t>ретроспективного применения измененной учетной </a:t>
          </a:r>
          <a:r>
            <a:rPr lang="ru-RU" sz="2800" dirty="0" smtClean="0">
              <a:latin typeface="Times New Roman" panose="02020603050405020304" pitchFamily="18" charset="0"/>
              <a:cs typeface="Times New Roman" panose="02020603050405020304" pitchFamily="18" charset="0"/>
            </a:rPr>
            <a:t>политики утвержденная бухгалтерская (финансовая) </a:t>
          </a:r>
          <a:r>
            <a:rPr lang="ru-RU" sz="2800" b="1" dirty="0" smtClean="0">
              <a:latin typeface="Times New Roman" panose="02020603050405020304" pitchFamily="18" charset="0"/>
              <a:cs typeface="Times New Roman" panose="02020603050405020304" pitchFamily="18" charset="0"/>
            </a:rPr>
            <a:t>отчетность за предшествующий год (годы) не подлежит пересмотру, замене и повторному представлению пользователям бухгалтерской (финансовой) отчетности</a:t>
          </a:r>
          <a:endParaRPr lang="ru-RU" sz="1800" dirty="0">
            <a:latin typeface="Times New Roman" panose="02020603050405020304" pitchFamily="18" charset="0"/>
            <a:cs typeface="Times New Roman" panose="02020603050405020304" pitchFamily="18" charset="0"/>
          </a:endParaRPr>
        </a:p>
      </dgm:t>
    </dgm:pt>
    <dgm:pt modelId="{C4A0A95A-80DA-4F92-99C6-0FD6E4257019}" type="parTrans" cxnId="{3BDDBA29-E330-4DFD-A71D-5AC708DEB745}">
      <dgm:prSet/>
      <dgm:spPr/>
      <dgm:t>
        <a:bodyPr/>
        <a:lstStyle/>
        <a:p>
          <a:endParaRPr lang="ru-RU"/>
        </a:p>
      </dgm:t>
    </dgm:pt>
    <dgm:pt modelId="{A48F9348-83A5-489C-8B04-AF0EC728E080}" type="sibTrans" cxnId="{3BDDBA29-E330-4DFD-A71D-5AC708DEB745}">
      <dgm:prSet/>
      <dgm:spPr/>
      <dgm:t>
        <a:bodyPr/>
        <a:lstStyle/>
        <a:p>
          <a:endParaRPr lang="ru-RU"/>
        </a:p>
      </dgm:t>
    </dgm:pt>
    <dgm:pt modelId="{571140A1-356A-49CD-BF40-6AA821118A9A}" type="pres">
      <dgm:prSet presAssocID="{6C37DC82-67B0-4302-BFD0-12FAA3BCAE9B}" presName="diagram" presStyleCnt="0">
        <dgm:presLayoutVars>
          <dgm:chPref val="1"/>
          <dgm:dir/>
          <dgm:animOne val="branch"/>
          <dgm:animLvl val="lvl"/>
          <dgm:resizeHandles/>
        </dgm:presLayoutVars>
      </dgm:prSet>
      <dgm:spPr/>
      <dgm:t>
        <a:bodyPr/>
        <a:lstStyle/>
        <a:p>
          <a:endParaRPr lang="ru-RU"/>
        </a:p>
      </dgm:t>
    </dgm:pt>
    <dgm:pt modelId="{D3934186-2506-4663-94A2-BD5DC2ADA51E}" type="pres">
      <dgm:prSet presAssocID="{41047260-D034-493F-B592-78479275FFBC}" presName="root" presStyleCnt="0"/>
      <dgm:spPr/>
    </dgm:pt>
    <dgm:pt modelId="{A5D82060-6116-40D9-8798-0F41560BB8DB}" type="pres">
      <dgm:prSet presAssocID="{41047260-D034-493F-B592-78479275FFBC}" presName="rootComposite" presStyleCnt="0"/>
      <dgm:spPr/>
    </dgm:pt>
    <dgm:pt modelId="{9B8ED7B7-E45C-40E4-B864-BD4E5107A3A1}" type="pres">
      <dgm:prSet presAssocID="{41047260-D034-493F-B592-78479275FFBC}" presName="rootText" presStyleLbl="node1" presStyleIdx="0" presStyleCnt="1" custScaleX="94681" custLinFactNeighborX="-561" custLinFactNeighborY="-6604"/>
      <dgm:spPr/>
      <dgm:t>
        <a:bodyPr/>
        <a:lstStyle/>
        <a:p>
          <a:endParaRPr lang="ru-RU"/>
        </a:p>
      </dgm:t>
    </dgm:pt>
    <dgm:pt modelId="{2D9BCAA0-9951-4D25-A508-D2690DCF606A}" type="pres">
      <dgm:prSet presAssocID="{41047260-D034-493F-B592-78479275FFBC}" presName="rootConnector" presStyleLbl="node1" presStyleIdx="0" presStyleCnt="1"/>
      <dgm:spPr/>
      <dgm:t>
        <a:bodyPr/>
        <a:lstStyle/>
        <a:p>
          <a:endParaRPr lang="ru-RU"/>
        </a:p>
      </dgm:t>
    </dgm:pt>
    <dgm:pt modelId="{9D21FD0C-FC62-4F4D-9F6A-01F66E790A3B}" type="pres">
      <dgm:prSet presAssocID="{41047260-D034-493F-B592-78479275FFBC}" presName="childShape" presStyleCnt="0"/>
      <dgm:spPr/>
    </dgm:pt>
  </dgm:ptLst>
  <dgm:cxnLst>
    <dgm:cxn modelId="{793EA82C-4E9F-4D21-82C9-A05A306F361E}" type="presOf" srcId="{41047260-D034-493F-B592-78479275FFBC}" destId="{2D9BCAA0-9951-4D25-A508-D2690DCF606A}" srcOrd="1" destOrd="0" presId="urn:microsoft.com/office/officeart/2005/8/layout/hierarchy3"/>
    <dgm:cxn modelId="{8B6D9578-EE09-4905-9D88-A086DD09DC06}" type="presOf" srcId="{6C37DC82-67B0-4302-BFD0-12FAA3BCAE9B}" destId="{571140A1-356A-49CD-BF40-6AA821118A9A}" srcOrd="0" destOrd="0" presId="urn:microsoft.com/office/officeart/2005/8/layout/hierarchy3"/>
    <dgm:cxn modelId="{371BDECB-FE45-498F-90C9-1063F34B65D3}" type="presOf" srcId="{41047260-D034-493F-B592-78479275FFBC}" destId="{9B8ED7B7-E45C-40E4-B864-BD4E5107A3A1}" srcOrd="0" destOrd="0" presId="urn:microsoft.com/office/officeart/2005/8/layout/hierarchy3"/>
    <dgm:cxn modelId="{3BDDBA29-E330-4DFD-A71D-5AC708DEB745}" srcId="{6C37DC82-67B0-4302-BFD0-12FAA3BCAE9B}" destId="{41047260-D034-493F-B592-78479275FFBC}" srcOrd="0" destOrd="0" parTransId="{C4A0A95A-80DA-4F92-99C6-0FD6E4257019}" sibTransId="{A48F9348-83A5-489C-8B04-AF0EC728E080}"/>
    <dgm:cxn modelId="{5FCFD8BB-C857-480D-9C65-C7DC12A7315D}" type="presParOf" srcId="{571140A1-356A-49CD-BF40-6AA821118A9A}" destId="{D3934186-2506-4663-94A2-BD5DC2ADA51E}" srcOrd="0" destOrd="0" presId="urn:microsoft.com/office/officeart/2005/8/layout/hierarchy3"/>
    <dgm:cxn modelId="{0473919D-7319-45A2-B84B-87984504593A}" type="presParOf" srcId="{D3934186-2506-4663-94A2-BD5DC2ADA51E}" destId="{A5D82060-6116-40D9-8798-0F41560BB8DB}" srcOrd="0" destOrd="0" presId="urn:microsoft.com/office/officeart/2005/8/layout/hierarchy3"/>
    <dgm:cxn modelId="{BDB62C52-8820-4C7E-8B19-563DE1804581}" type="presParOf" srcId="{A5D82060-6116-40D9-8798-0F41560BB8DB}" destId="{9B8ED7B7-E45C-40E4-B864-BD4E5107A3A1}" srcOrd="0" destOrd="0" presId="urn:microsoft.com/office/officeart/2005/8/layout/hierarchy3"/>
    <dgm:cxn modelId="{7DB3D2B3-58EF-445B-A3E2-9C2684F39E68}" type="presParOf" srcId="{A5D82060-6116-40D9-8798-0F41560BB8DB}" destId="{2D9BCAA0-9951-4D25-A508-D2690DCF606A}" srcOrd="1" destOrd="0" presId="urn:microsoft.com/office/officeart/2005/8/layout/hierarchy3"/>
    <dgm:cxn modelId="{030E81A0-7516-46A8-AD52-888FC39A7B8D}" type="presParOf" srcId="{D3934186-2506-4663-94A2-BD5DC2ADA51E}" destId="{9D21FD0C-FC62-4F4D-9F6A-01F66E790A3B}" srcOrd="1" destOrd="0" presId="urn:microsoft.com/office/officeart/2005/8/layout/hierarchy3"/>
  </dgm:cxnLst>
  <dgm:bg/>
  <dgm:whole>
    <a:ln w="38100">
      <a:solidFill>
        <a:schemeClr val="accent1"/>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3636141F-74E0-4C2E-9FE2-862A380889ED}"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ru-RU"/>
        </a:p>
      </dgm:t>
    </dgm:pt>
    <dgm:pt modelId="{0500F4B1-713E-4C4B-B3A3-6D917CF80DB6}">
      <dgm:prSet phldrT="[Текст]"/>
      <dgm:spPr>
        <a:solidFill>
          <a:schemeClr val="accent3">
            <a:lumMod val="50000"/>
          </a:schemeClr>
        </a:solidFill>
        <a:ln>
          <a:solidFill>
            <a:srgbClr val="002060"/>
          </a:solidFill>
        </a:ln>
      </dgm:spPr>
      <dgm:t>
        <a:bodyPr/>
        <a:lstStyle/>
        <a:p>
          <a:r>
            <a:rPr lang="ru-RU" dirty="0" smtClean="0"/>
            <a:t>Бухгалтерская справка  </a:t>
          </a:r>
          <a:endParaRPr lang="ru-RU" dirty="0"/>
        </a:p>
      </dgm:t>
    </dgm:pt>
    <dgm:pt modelId="{DE63B907-CFA0-4AAE-B7FD-6A319AC85FA4}" type="parTrans" cxnId="{AD62506D-9B28-4234-AF55-9E4DBCB6F719}">
      <dgm:prSet/>
      <dgm:spPr/>
      <dgm:t>
        <a:bodyPr/>
        <a:lstStyle/>
        <a:p>
          <a:endParaRPr lang="ru-RU"/>
        </a:p>
      </dgm:t>
    </dgm:pt>
    <dgm:pt modelId="{5852F48D-CF3D-4019-886A-081DA9A140DF}" type="sibTrans" cxnId="{AD62506D-9B28-4234-AF55-9E4DBCB6F719}">
      <dgm:prSet/>
      <dgm:spPr>
        <a:solidFill>
          <a:schemeClr val="accent5">
            <a:lumMod val="50000"/>
          </a:schemeClr>
        </a:solidFill>
        <a:ln>
          <a:solidFill>
            <a:schemeClr val="accent1">
              <a:lumMod val="50000"/>
            </a:schemeClr>
          </a:solidFill>
        </a:ln>
      </dgm:spPr>
      <dgm:t>
        <a:bodyPr/>
        <a:lstStyle/>
        <a:p>
          <a:endParaRPr lang="ru-RU"/>
        </a:p>
      </dgm:t>
    </dgm:pt>
    <dgm:pt modelId="{2C11C72A-61AE-4344-B1EB-D36548C004BF}">
      <dgm:prSet phldrT="[Текст]" custT="1"/>
      <dgm:spPr>
        <a:ln w="38100">
          <a:solidFill>
            <a:srgbClr val="002060"/>
          </a:solidFill>
        </a:ln>
      </dgm:spPr>
      <dgm:t>
        <a:bodyPr/>
        <a:lstStyle/>
        <a:p>
          <a:r>
            <a:rPr lang="ru-RU" sz="3200" b="1" dirty="0" smtClean="0">
              <a:solidFill>
                <a:srgbClr val="FF0000"/>
              </a:solidFill>
            </a:rPr>
            <a:t>Ошибка</a:t>
          </a:r>
          <a:endParaRPr lang="ru-RU" sz="3200" b="1" dirty="0">
            <a:solidFill>
              <a:srgbClr val="FF0000"/>
            </a:solidFill>
          </a:endParaRPr>
        </a:p>
      </dgm:t>
    </dgm:pt>
    <dgm:pt modelId="{488FAEAA-0695-4DCD-8BFA-0EC427E725E5}" type="parTrans" cxnId="{7BFF5784-980F-4B7C-A607-130016C289FE}">
      <dgm:prSet/>
      <dgm:spPr/>
      <dgm:t>
        <a:bodyPr/>
        <a:lstStyle/>
        <a:p>
          <a:endParaRPr lang="ru-RU"/>
        </a:p>
      </dgm:t>
    </dgm:pt>
    <dgm:pt modelId="{537150E3-63EE-4D99-B73E-1808C23B5B36}" type="sibTrans" cxnId="{7BFF5784-980F-4B7C-A607-130016C289FE}">
      <dgm:prSet/>
      <dgm:spPr/>
      <dgm:t>
        <a:bodyPr/>
        <a:lstStyle/>
        <a:p>
          <a:endParaRPr lang="ru-RU"/>
        </a:p>
      </dgm:t>
    </dgm:pt>
    <dgm:pt modelId="{6F9B3A90-AC3B-4548-B820-25013DFCEFD8}">
      <dgm:prSet phldrT="[Текст]"/>
      <dgm:spPr>
        <a:solidFill>
          <a:schemeClr val="accent3">
            <a:lumMod val="50000"/>
          </a:schemeClr>
        </a:solidFill>
        <a:ln>
          <a:solidFill>
            <a:srgbClr val="002060"/>
          </a:solidFill>
        </a:ln>
      </dgm:spPr>
      <dgm:t>
        <a:bodyPr/>
        <a:lstStyle/>
        <a:p>
          <a:r>
            <a:rPr lang="ru-RU" dirty="0" smtClean="0"/>
            <a:t>Бухгалтерская справка</a:t>
          </a:r>
          <a:endParaRPr lang="ru-RU" dirty="0"/>
        </a:p>
      </dgm:t>
    </dgm:pt>
    <dgm:pt modelId="{F18CB2E9-A19C-4216-824C-E16492B09295}" type="parTrans" cxnId="{274A4EA8-D64D-4165-A2B1-00F405746A3D}">
      <dgm:prSet/>
      <dgm:spPr/>
      <dgm:t>
        <a:bodyPr/>
        <a:lstStyle/>
        <a:p>
          <a:endParaRPr lang="ru-RU"/>
        </a:p>
      </dgm:t>
    </dgm:pt>
    <dgm:pt modelId="{669A4AEB-9920-4E16-AC67-BF92BDBFC6C2}" type="sibTrans" cxnId="{274A4EA8-D64D-4165-A2B1-00F405746A3D}">
      <dgm:prSet/>
      <dgm:spPr>
        <a:solidFill>
          <a:schemeClr val="accent5">
            <a:lumMod val="50000"/>
          </a:schemeClr>
        </a:solidFill>
        <a:ln>
          <a:solidFill>
            <a:srgbClr val="002060"/>
          </a:solidFill>
        </a:ln>
      </dgm:spPr>
      <dgm:t>
        <a:bodyPr/>
        <a:lstStyle/>
        <a:p>
          <a:endParaRPr lang="ru-RU"/>
        </a:p>
      </dgm:t>
    </dgm:pt>
    <dgm:pt modelId="{BC62B5E7-FB4C-45AC-A3E4-A694E46BCFE3}">
      <dgm:prSet phldrT="[Текст]" custT="1"/>
      <dgm:spPr>
        <a:ln w="38100">
          <a:solidFill>
            <a:srgbClr val="002060"/>
          </a:solidFill>
        </a:ln>
      </dgm:spPr>
      <dgm:t>
        <a:bodyPr/>
        <a:lstStyle/>
        <a:p>
          <a:r>
            <a:rPr lang="ru-RU" sz="1800" b="1" dirty="0" smtClean="0">
              <a:solidFill>
                <a:schemeClr val="tx1"/>
              </a:solidFill>
              <a:latin typeface="Times New Roman" panose="02020603050405020304" pitchFamily="18" charset="0"/>
              <a:ea typeface="Times New Roman" panose="02020603050405020304" pitchFamily="18" charset="0"/>
              <a:cs typeface="Calibri" panose="020F0502020204030204" pitchFamily="34" charset="0"/>
            </a:rPr>
            <a:t>Наименование исправляемого регистра бухгалтерского учета (</a:t>
          </a:r>
          <a:r>
            <a:rPr lang="ru-RU" sz="1800" b="1" smtClean="0">
              <a:solidFill>
                <a:schemeClr val="tx1"/>
              </a:solidFill>
              <a:latin typeface="Times New Roman" panose="02020603050405020304" pitchFamily="18" charset="0"/>
              <a:ea typeface="Times New Roman" panose="02020603050405020304" pitchFamily="18" charset="0"/>
              <a:cs typeface="Calibri" panose="020F0502020204030204" pitchFamily="34" charset="0"/>
            </a:rPr>
            <a:t>Журнала операций</a:t>
          </a:r>
          <a:endParaRPr lang="ru-RU" sz="1800" b="1" dirty="0"/>
        </a:p>
      </dgm:t>
    </dgm:pt>
    <dgm:pt modelId="{462CF113-493A-41A0-9216-E928229F4302}" type="parTrans" cxnId="{D66161E2-D30D-4F5B-855C-83FBAAABDDFC}">
      <dgm:prSet/>
      <dgm:spPr/>
      <dgm:t>
        <a:bodyPr/>
        <a:lstStyle/>
        <a:p>
          <a:endParaRPr lang="ru-RU"/>
        </a:p>
      </dgm:t>
    </dgm:pt>
    <dgm:pt modelId="{5DDC2924-0224-4A46-AAB6-65DF358E4B79}" type="sibTrans" cxnId="{D66161E2-D30D-4F5B-855C-83FBAAABDDFC}">
      <dgm:prSet/>
      <dgm:spPr/>
      <dgm:t>
        <a:bodyPr/>
        <a:lstStyle/>
        <a:p>
          <a:endParaRPr lang="ru-RU"/>
        </a:p>
      </dgm:t>
    </dgm:pt>
    <dgm:pt modelId="{E9186CF6-CD2B-4121-B204-3836C12DD37A}">
      <dgm:prSet phldrT="[Текст]" custT="1"/>
      <dgm:spPr>
        <a:ln w="38100">
          <a:solidFill>
            <a:srgbClr val="002060"/>
          </a:solidFill>
        </a:ln>
      </dgm:spPr>
      <dgm:t>
        <a:bodyPr/>
        <a:lstStyle/>
        <a:p>
          <a:r>
            <a:rPr lang="ru-RU" sz="1800" b="1" dirty="0" smtClean="0">
              <a:solidFill>
                <a:schemeClr val="tx1"/>
              </a:solidFill>
              <a:latin typeface="Times New Roman" panose="02020603050405020304" pitchFamily="18" charset="0"/>
              <a:ea typeface="Times New Roman" panose="02020603050405020304" pitchFamily="18" charset="0"/>
              <a:cs typeface="Calibri" panose="020F0502020204030204" pitchFamily="34" charset="0"/>
            </a:rPr>
            <a:t>Период, в котором были выявлены ошибки</a:t>
          </a:r>
          <a:r>
            <a:rPr lang="ru-RU" sz="1800" b="1" dirty="0" smtClean="0">
              <a:solidFill>
                <a:schemeClr val="tx1"/>
              </a:solidFill>
            </a:rPr>
            <a:t> </a:t>
          </a:r>
          <a:endParaRPr lang="ru-RU" sz="1800" b="1" dirty="0"/>
        </a:p>
      </dgm:t>
    </dgm:pt>
    <dgm:pt modelId="{B4EC5A1B-0176-45C6-8C8E-771B4AA7A841}" type="parTrans" cxnId="{B8E82FC7-6C62-48C9-882E-5A5B98E249CD}">
      <dgm:prSet/>
      <dgm:spPr/>
      <dgm:t>
        <a:bodyPr/>
        <a:lstStyle/>
        <a:p>
          <a:endParaRPr lang="ru-RU"/>
        </a:p>
      </dgm:t>
    </dgm:pt>
    <dgm:pt modelId="{13A46A98-DC50-4BF4-8B8A-A5D5CFBC4266}" type="sibTrans" cxnId="{B8E82FC7-6C62-48C9-882E-5A5B98E249CD}">
      <dgm:prSet/>
      <dgm:spPr/>
      <dgm:t>
        <a:bodyPr/>
        <a:lstStyle/>
        <a:p>
          <a:endParaRPr lang="ru-RU"/>
        </a:p>
      </dgm:t>
    </dgm:pt>
    <dgm:pt modelId="{6B356537-51A4-4B4A-AEF4-8AE66E6169C5}">
      <dgm:prSet phldrT="[Текст]"/>
      <dgm:spPr>
        <a:solidFill>
          <a:schemeClr val="accent3">
            <a:lumMod val="50000"/>
          </a:schemeClr>
        </a:solidFill>
        <a:ln>
          <a:solidFill>
            <a:srgbClr val="002060"/>
          </a:solidFill>
        </a:ln>
      </dgm:spPr>
      <dgm:t>
        <a:bodyPr/>
        <a:lstStyle/>
        <a:p>
          <a:r>
            <a:rPr lang="ru-RU" dirty="0" smtClean="0"/>
            <a:t>Бухгалтерская справка</a:t>
          </a:r>
          <a:endParaRPr lang="ru-RU" dirty="0"/>
        </a:p>
      </dgm:t>
    </dgm:pt>
    <dgm:pt modelId="{34D0F170-9933-4262-B3E3-1FCD21A70656}" type="parTrans" cxnId="{5B577885-FD06-4D75-B6FF-6D393B7943D0}">
      <dgm:prSet/>
      <dgm:spPr/>
      <dgm:t>
        <a:bodyPr/>
        <a:lstStyle/>
        <a:p>
          <a:endParaRPr lang="ru-RU"/>
        </a:p>
      </dgm:t>
    </dgm:pt>
    <dgm:pt modelId="{78CC3892-04CF-46C2-B337-335696AD892E}" type="sibTrans" cxnId="{5B577885-FD06-4D75-B6FF-6D393B7943D0}">
      <dgm:prSet/>
      <dgm:spPr/>
      <dgm:t>
        <a:bodyPr/>
        <a:lstStyle/>
        <a:p>
          <a:endParaRPr lang="ru-RU"/>
        </a:p>
      </dgm:t>
    </dgm:pt>
    <dgm:pt modelId="{2ABB5684-45E6-414E-AFA1-DD404BE92588}">
      <dgm:prSet phldrT="[Текст]" custT="1"/>
      <dgm:spPr>
        <a:ln w="38100">
          <a:solidFill>
            <a:srgbClr val="002060"/>
          </a:solidFill>
        </a:ln>
      </dgm:spPr>
      <dgm:t>
        <a:bodyPr/>
        <a:lstStyle/>
        <a:p>
          <a:r>
            <a:rPr lang="ru-RU" sz="1800" b="1" dirty="0" smtClean="0">
              <a:solidFill>
                <a:srgbClr val="FF0000"/>
              </a:solidFill>
              <a:latin typeface="Times New Roman" panose="02020603050405020304" pitchFamily="18" charset="0"/>
              <a:ea typeface="Times New Roman" panose="02020603050405020304" pitchFamily="18" charset="0"/>
              <a:cs typeface="Calibri" panose="020F0502020204030204" pitchFamily="34" charset="0"/>
            </a:rPr>
            <a:t>Бухгалтерские записи по исправлению ошибок прошлых лет подлежат обособлению:</a:t>
          </a:r>
          <a:endParaRPr lang="ru-RU" sz="1800" dirty="0"/>
        </a:p>
      </dgm:t>
    </dgm:pt>
    <dgm:pt modelId="{4F2E8678-5765-4A63-9DCD-53A65969BCFA}" type="parTrans" cxnId="{27976650-28EB-4593-91B1-D9B4B21C102E}">
      <dgm:prSet/>
      <dgm:spPr/>
      <dgm:t>
        <a:bodyPr/>
        <a:lstStyle/>
        <a:p>
          <a:endParaRPr lang="ru-RU"/>
        </a:p>
      </dgm:t>
    </dgm:pt>
    <dgm:pt modelId="{9083EB77-EBFE-470B-B4F5-41A08F89EBCB}" type="sibTrans" cxnId="{27976650-28EB-4593-91B1-D9B4B21C102E}">
      <dgm:prSet/>
      <dgm:spPr/>
      <dgm:t>
        <a:bodyPr/>
        <a:lstStyle/>
        <a:p>
          <a:endParaRPr lang="ru-RU"/>
        </a:p>
      </dgm:t>
    </dgm:pt>
    <dgm:pt modelId="{B9B6E1AE-CBCB-4AFB-AFDE-A658AD1EAC36}">
      <dgm:prSet custT="1"/>
      <dgm:spPr>
        <a:ln w="38100">
          <a:solidFill>
            <a:srgbClr val="002060"/>
          </a:solidFill>
        </a:ln>
      </dgm:spPr>
      <dgm:t>
        <a:bodyPr/>
        <a:lstStyle/>
        <a:p>
          <a:r>
            <a:rPr lang="ru-RU" sz="1800" b="1" dirty="0" smtClean="0">
              <a:solidFill>
                <a:schemeClr val="tx1"/>
              </a:solidFill>
              <a:latin typeface="Times New Roman" panose="02020603050405020304" pitchFamily="18" charset="0"/>
              <a:ea typeface="Times New Roman" panose="02020603050405020304" pitchFamily="18" charset="0"/>
              <a:cs typeface="Calibri" panose="020F0502020204030204" pitchFamily="34" charset="0"/>
            </a:rPr>
            <a:t>Номер регистра  (при наличии)</a:t>
          </a:r>
          <a:endParaRPr lang="ru-RU" sz="1800" b="1" dirty="0">
            <a:solidFill>
              <a:schemeClr val="tx1"/>
            </a:solidFill>
          </a:endParaRPr>
        </a:p>
      </dgm:t>
    </dgm:pt>
    <dgm:pt modelId="{721A1364-8245-4130-AC99-73AD0BBBAF49}" type="parTrans" cxnId="{77FCCCCA-855E-4819-B4B3-559355B43C9F}">
      <dgm:prSet/>
      <dgm:spPr/>
      <dgm:t>
        <a:bodyPr/>
        <a:lstStyle/>
        <a:p>
          <a:endParaRPr lang="ru-RU"/>
        </a:p>
      </dgm:t>
    </dgm:pt>
    <dgm:pt modelId="{1A5AE228-27C4-41A2-9E78-0C1961FEFB83}" type="sibTrans" cxnId="{77FCCCCA-855E-4819-B4B3-559355B43C9F}">
      <dgm:prSet/>
      <dgm:spPr/>
      <dgm:t>
        <a:bodyPr/>
        <a:lstStyle/>
        <a:p>
          <a:endParaRPr lang="ru-RU"/>
        </a:p>
      </dgm:t>
    </dgm:pt>
    <dgm:pt modelId="{1288CB12-E2BD-4E02-A9A2-B32CA87A9176}">
      <dgm:prSet custT="1"/>
      <dgm:spPr>
        <a:ln w="38100">
          <a:solidFill>
            <a:srgbClr val="002060"/>
          </a:solidFill>
        </a:ln>
      </dgm:spPr>
      <dgm:t>
        <a:bodyPr/>
        <a:lstStyle/>
        <a:p>
          <a:r>
            <a:rPr lang="ru-RU" sz="1800" b="1" dirty="0" smtClean="0">
              <a:solidFill>
                <a:schemeClr val="tx1"/>
              </a:solidFill>
              <a:latin typeface="Times New Roman" panose="02020603050405020304" pitchFamily="18" charset="0"/>
              <a:ea typeface="Times New Roman" panose="02020603050405020304" pitchFamily="18" charset="0"/>
              <a:cs typeface="Calibri" panose="020F0502020204030204" pitchFamily="34" charset="0"/>
            </a:rPr>
            <a:t>Период, за который был  составлен регистр</a:t>
          </a:r>
          <a:endParaRPr lang="ru-RU" sz="1800" b="1" dirty="0"/>
        </a:p>
      </dgm:t>
    </dgm:pt>
    <dgm:pt modelId="{E978A34F-E5C4-4399-91B2-8AE97FB5EFE3}" type="parTrans" cxnId="{A1492493-81EB-477E-8F62-9E5EA8A4FF7F}">
      <dgm:prSet/>
      <dgm:spPr/>
      <dgm:t>
        <a:bodyPr/>
        <a:lstStyle/>
        <a:p>
          <a:endParaRPr lang="ru-RU"/>
        </a:p>
      </dgm:t>
    </dgm:pt>
    <dgm:pt modelId="{A73F0A17-54CE-400C-8316-4A1925F681AA}" type="sibTrans" cxnId="{A1492493-81EB-477E-8F62-9E5EA8A4FF7F}">
      <dgm:prSet/>
      <dgm:spPr/>
      <dgm:t>
        <a:bodyPr/>
        <a:lstStyle/>
        <a:p>
          <a:endParaRPr lang="ru-RU"/>
        </a:p>
      </dgm:t>
    </dgm:pt>
    <dgm:pt modelId="{346F1D48-FB04-4E3F-AF9C-0BA2A54153B3}">
      <dgm:prSet phldrT="[Текст]" custT="1"/>
      <dgm:spPr>
        <a:ln w="38100">
          <a:solidFill>
            <a:srgbClr val="002060"/>
          </a:solidFill>
        </a:ln>
      </dgm:spPr>
      <dgm:t>
        <a:bodyPr/>
        <a:lstStyle/>
        <a:p>
          <a:endParaRPr lang="ru-RU" sz="1400" dirty="0">
            <a:solidFill>
              <a:schemeClr val="tx1"/>
            </a:solidFill>
          </a:endParaRPr>
        </a:p>
      </dgm:t>
    </dgm:pt>
    <dgm:pt modelId="{0B28F677-8606-4251-BCF8-0B98F220A626}" type="parTrans" cxnId="{5C6B16E9-D397-4159-B134-BA20EBCDF0BD}">
      <dgm:prSet/>
      <dgm:spPr/>
      <dgm:t>
        <a:bodyPr/>
        <a:lstStyle/>
        <a:p>
          <a:endParaRPr lang="ru-RU"/>
        </a:p>
      </dgm:t>
    </dgm:pt>
    <dgm:pt modelId="{F2DFE268-B6DF-4EAC-BEFF-850293D27C45}" type="sibTrans" cxnId="{5C6B16E9-D397-4159-B134-BA20EBCDF0BD}">
      <dgm:prSet/>
      <dgm:spPr/>
      <dgm:t>
        <a:bodyPr/>
        <a:lstStyle/>
        <a:p>
          <a:endParaRPr lang="ru-RU"/>
        </a:p>
      </dgm:t>
    </dgm:pt>
    <dgm:pt modelId="{4E8E93C5-3D3D-4D06-8334-02B37428A16C}">
      <dgm:prSet phldrT="[Текст]" custT="1"/>
      <dgm:spPr>
        <a:ln w="38100">
          <a:solidFill>
            <a:srgbClr val="002060"/>
          </a:solidFill>
        </a:ln>
      </dgm:spPr>
      <dgm:t>
        <a:bodyPr/>
        <a:lstStyle/>
        <a:p>
          <a:r>
            <a:rPr lang="ru-RU" sz="1800" b="1" dirty="0" smtClean="0">
              <a:solidFill>
                <a:srgbClr val="FF0000"/>
              </a:solidFill>
              <a:latin typeface="Times New Roman" panose="02020603050405020304" pitchFamily="18" charset="0"/>
              <a:ea typeface="Times New Roman" panose="02020603050405020304" pitchFamily="18" charset="0"/>
              <a:cs typeface="Calibri" panose="020F0502020204030204" pitchFamily="34" charset="0"/>
            </a:rPr>
            <a:t>в бухгалтерском (бюджетном) учете</a:t>
          </a:r>
          <a:endParaRPr lang="ru-RU" sz="1800" dirty="0"/>
        </a:p>
      </dgm:t>
    </dgm:pt>
    <dgm:pt modelId="{C74E248D-4B99-4404-B875-EBC9D635323B}" type="parTrans" cxnId="{CCB2DEB5-F298-44E4-935E-E21E5A538584}">
      <dgm:prSet/>
      <dgm:spPr/>
      <dgm:t>
        <a:bodyPr/>
        <a:lstStyle/>
        <a:p>
          <a:endParaRPr lang="ru-RU"/>
        </a:p>
      </dgm:t>
    </dgm:pt>
    <dgm:pt modelId="{A39ECE36-9327-4DFC-9321-29107AAFAB94}" type="sibTrans" cxnId="{CCB2DEB5-F298-44E4-935E-E21E5A538584}">
      <dgm:prSet/>
      <dgm:spPr/>
      <dgm:t>
        <a:bodyPr/>
        <a:lstStyle/>
        <a:p>
          <a:endParaRPr lang="ru-RU"/>
        </a:p>
      </dgm:t>
    </dgm:pt>
    <dgm:pt modelId="{BAE02614-D38F-4E85-938E-F5ACCFF79A72}">
      <dgm:prSet phldrT="[Текст]" custT="1"/>
      <dgm:spPr>
        <a:ln w="38100">
          <a:solidFill>
            <a:srgbClr val="002060"/>
          </a:solidFill>
        </a:ln>
      </dgm:spPr>
      <dgm:t>
        <a:bodyPr/>
        <a:lstStyle/>
        <a:p>
          <a:r>
            <a:rPr lang="ru-RU" sz="1800" b="1" dirty="0" smtClean="0">
              <a:solidFill>
                <a:srgbClr val="FF0000"/>
              </a:solidFill>
              <a:latin typeface="Times New Roman" panose="02020603050405020304" pitchFamily="18" charset="0"/>
              <a:ea typeface="Times New Roman" panose="02020603050405020304" pitchFamily="18" charset="0"/>
              <a:cs typeface="Calibri" panose="020F0502020204030204" pitchFamily="34" charset="0"/>
            </a:rPr>
            <a:t> бухгалтерской (финансовой) отчетности</a:t>
          </a:r>
          <a:endParaRPr lang="ru-RU" sz="1800" dirty="0"/>
        </a:p>
      </dgm:t>
    </dgm:pt>
    <dgm:pt modelId="{D87A1FF9-2407-4C69-A99C-DC9DC0B753B4}" type="parTrans" cxnId="{A5C3D7AE-63AC-4108-B64F-BBAFD1D47F0C}">
      <dgm:prSet/>
      <dgm:spPr/>
      <dgm:t>
        <a:bodyPr/>
        <a:lstStyle/>
        <a:p>
          <a:endParaRPr lang="ru-RU"/>
        </a:p>
      </dgm:t>
    </dgm:pt>
    <dgm:pt modelId="{70224056-2F90-47F3-AD8B-AEB8BA0F3E15}" type="sibTrans" cxnId="{A5C3D7AE-63AC-4108-B64F-BBAFD1D47F0C}">
      <dgm:prSet/>
      <dgm:spPr/>
      <dgm:t>
        <a:bodyPr/>
        <a:lstStyle/>
        <a:p>
          <a:endParaRPr lang="ru-RU"/>
        </a:p>
      </dgm:t>
    </dgm:pt>
    <dgm:pt modelId="{2FB3B1FA-8FC1-40AB-87F8-C5E1E6F1116E}" type="pres">
      <dgm:prSet presAssocID="{3636141F-74E0-4C2E-9FE2-862A380889ED}" presName="Name0" presStyleCnt="0">
        <dgm:presLayoutVars>
          <dgm:dir/>
          <dgm:animLvl val="lvl"/>
          <dgm:resizeHandles val="exact"/>
        </dgm:presLayoutVars>
      </dgm:prSet>
      <dgm:spPr/>
      <dgm:t>
        <a:bodyPr/>
        <a:lstStyle/>
        <a:p>
          <a:endParaRPr lang="ru-RU"/>
        </a:p>
      </dgm:t>
    </dgm:pt>
    <dgm:pt modelId="{28D0E11B-0BB7-43A9-BFDB-2932B4E6D2C6}" type="pres">
      <dgm:prSet presAssocID="{3636141F-74E0-4C2E-9FE2-862A380889ED}" presName="tSp" presStyleCnt="0"/>
      <dgm:spPr/>
    </dgm:pt>
    <dgm:pt modelId="{C05900C4-0373-4616-8158-6F8AC9D5CDAD}" type="pres">
      <dgm:prSet presAssocID="{3636141F-74E0-4C2E-9FE2-862A380889ED}" presName="bSp" presStyleCnt="0"/>
      <dgm:spPr/>
    </dgm:pt>
    <dgm:pt modelId="{68D90EF6-7DAA-4F11-9B1A-4D64EDCEA003}" type="pres">
      <dgm:prSet presAssocID="{3636141F-74E0-4C2E-9FE2-862A380889ED}" presName="process" presStyleCnt="0"/>
      <dgm:spPr/>
    </dgm:pt>
    <dgm:pt modelId="{27858020-EF9C-4EC8-BAC9-751A57DA44DB}" type="pres">
      <dgm:prSet presAssocID="{0500F4B1-713E-4C4B-B3A3-6D917CF80DB6}" presName="composite1" presStyleCnt="0"/>
      <dgm:spPr/>
    </dgm:pt>
    <dgm:pt modelId="{F4F66DDB-E8F4-41E9-B428-FE914528B491}" type="pres">
      <dgm:prSet presAssocID="{0500F4B1-713E-4C4B-B3A3-6D917CF80DB6}" presName="dummyNode1" presStyleLbl="node1" presStyleIdx="0" presStyleCnt="3"/>
      <dgm:spPr/>
    </dgm:pt>
    <dgm:pt modelId="{32464106-F877-4A6E-9574-9468F5BF8117}" type="pres">
      <dgm:prSet presAssocID="{0500F4B1-713E-4C4B-B3A3-6D917CF80DB6}" presName="childNode1" presStyleLbl="bgAcc1" presStyleIdx="0" presStyleCnt="3" custScaleY="78866" custLinFactNeighborX="6780" custLinFactNeighborY="-23034">
        <dgm:presLayoutVars>
          <dgm:bulletEnabled val="1"/>
        </dgm:presLayoutVars>
      </dgm:prSet>
      <dgm:spPr/>
      <dgm:t>
        <a:bodyPr/>
        <a:lstStyle/>
        <a:p>
          <a:endParaRPr lang="ru-RU"/>
        </a:p>
      </dgm:t>
    </dgm:pt>
    <dgm:pt modelId="{160D568C-5562-4287-8344-7B625014A0FC}" type="pres">
      <dgm:prSet presAssocID="{0500F4B1-713E-4C4B-B3A3-6D917CF80DB6}" presName="childNode1tx" presStyleLbl="bgAcc1" presStyleIdx="0" presStyleCnt="3">
        <dgm:presLayoutVars>
          <dgm:bulletEnabled val="1"/>
        </dgm:presLayoutVars>
      </dgm:prSet>
      <dgm:spPr/>
      <dgm:t>
        <a:bodyPr/>
        <a:lstStyle/>
        <a:p>
          <a:endParaRPr lang="ru-RU"/>
        </a:p>
      </dgm:t>
    </dgm:pt>
    <dgm:pt modelId="{23F9F816-B5E7-49E2-B179-8589DE4CF8F7}" type="pres">
      <dgm:prSet presAssocID="{0500F4B1-713E-4C4B-B3A3-6D917CF80DB6}" presName="parentNode1" presStyleLbl="node1" presStyleIdx="0" presStyleCnt="3" custLinFactNeighborX="4000" custLinFactNeighborY="-37360">
        <dgm:presLayoutVars>
          <dgm:chMax val="1"/>
          <dgm:bulletEnabled val="1"/>
        </dgm:presLayoutVars>
      </dgm:prSet>
      <dgm:spPr/>
      <dgm:t>
        <a:bodyPr/>
        <a:lstStyle/>
        <a:p>
          <a:endParaRPr lang="ru-RU"/>
        </a:p>
      </dgm:t>
    </dgm:pt>
    <dgm:pt modelId="{F8A7F292-3B67-4AB5-A31A-639686D49F7D}" type="pres">
      <dgm:prSet presAssocID="{0500F4B1-713E-4C4B-B3A3-6D917CF80DB6}" presName="connSite1" presStyleCnt="0"/>
      <dgm:spPr/>
    </dgm:pt>
    <dgm:pt modelId="{9AAA6665-C859-44E2-B27D-3CE20C9D92BF}" type="pres">
      <dgm:prSet presAssocID="{5852F48D-CF3D-4019-886A-081DA9A140DF}" presName="Name9" presStyleLbl="sibTrans2D1" presStyleIdx="0" presStyleCnt="2" custLinFactNeighborX="-36969" custLinFactNeighborY="287"/>
      <dgm:spPr/>
      <dgm:t>
        <a:bodyPr/>
        <a:lstStyle/>
        <a:p>
          <a:endParaRPr lang="ru-RU"/>
        </a:p>
      </dgm:t>
    </dgm:pt>
    <dgm:pt modelId="{E8108ED0-3833-4DC3-AEE9-EA79E19C517A}" type="pres">
      <dgm:prSet presAssocID="{6F9B3A90-AC3B-4548-B820-25013DFCEFD8}" presName="composite2" presStyleCnt="0"/>
      <dgm:spPr/>
    </dgm:pt>
    <dgm:pt modelId="{0DDED2B5-A7FF-47FF-8B7D-47F4BD4E36DB}" type="pres">
      <dgm:prSet presAssocID="{6F9B3A90-AC3B-4548-B820-25013DFCEFD8}" presName="dummyNode2" presStyleLbl="node1" presStyleIdx="0" presStyleCnt="3"/>
      <dgm:spPr/>
    </dgm:pt>
    <dgm:pt modelId="{DCEBA308-CFD5-4E44-AEF5-37B2E23C6FE8}" type="pres">
      <dgm:prSet presAssocID="{6F9B3A90-AC3B-4548-B820-25013DFCEFD8}" presName="childNode2" presStyleLbl="bgAcc1" presStyleIdx="1" presStyleCnt="3" custScaleX="130686" custScaleY="280314" custLinFactNeighborX="1598" custLinFactNeighborY="-8750">
        <dgm:presLayoutVars>
          <dgm:bulletEnabled val="1"/>
        </dgm:presLayoutVars>
      </dgm:prSet>
      <dgm:spPr/>
      <dgm:t>
        <a:bodyPr/>
        <a:lstStyle/>
        <a:p>
          <a:endParaRPr lang="ru-RU"/>
        </a:p>
      </dgm:t>
    </dgm:pt>
    <dgm:pt modelId="{0573A019-1280-4922-8022-403F76CE2025}" type="pres">
      <dgm:prSet presAssocID="{6F9B3A90-AC3B-4548-B820-25013DFCEFD8}" presName="childNode2tx" presStyleLbl="bgAcc1" presStyleIdx="1" presStyleCnt="3">
        <dgm:presLayoutVars>
          <dgm:bulletEnabled val="1"/>
        </dgm:presLayoutVars>
      </dgm:prSet>
      <dgm:spPr/>
      <dgm:t>
        <a:bodyPr/>
        <a:lstStyle/>
        <a:p>
          <a:endParaRPr lang="ru-RU"/>
        </a:p>
      </dgm:t>
    </dgm:pt>
    <dgm:pt modelId="{54FF45FA-267F-427A-9B12-229D52D1D6FF}" type="pres">
      <dgm:prSet presAssocID="{6F9B3A90-AC3B-4548-B820-25013DFCEFD8}" presName="parentNode2" presStyleLbl="node1" presStyleIdx="1" presStyleCnt="3" custScaleY="101256" custLinFactY="-17537" custLinFactNeighborX="-6711" custLinFactNeighborY="-100000">
        <dgm:presLayoutVars>
          <dgm:chMax val="0"/>
          <dgm:bulletEnabled val="1"/>
        </dgm:presLayoutVars>
      </dgm:prSet>
      <dgm:spPr/>
      <dgm:t>
        <a:bodyPr/>
        <a:lstStyle/>
        <a:p>
          <a:endParaRPr lang="ru-RU"/>
        </a:p>
      </dgm:t>
    </dgm:pt>
    <dgm:pt modelId="{8959AA91-41C2-413D-BA3B-ACC89901508E}" type="pres">
      <dgm:prSet presAssocID="{6F9B3A90-AC3B-4548-B820-25013DFCEFD8}" presName="connSite2" presStyleCnt="0"/>
      <dgm:spPr/>
    </dgm:pt>
    <dgm:pt modelId="{B59F8D2A-485F-4C73-844E-D501E2CE65CA}" type="pres">
      <dgm:prSet presAssocID="{669A4AEB-9920-4E16-AC67-BF92BDBFC6C2}" presName="Name18" presStyleLbl="sibTrans2D1" presStyleIdx="1" presStyleCnt="2" custScaleX="82182" custScaleY="92144" custLinFactNeighborX="32589" custLinFactNeighborY="-11302"/>
      <dgm:spPr/>
      <dgm:t>
        <a:bodyPr/>
        <a:lstStyle/>
        <a:p>
          <a:endParaRPr lang="ru-RU"/>
        </a:p>
      </dgm:t>
    </dgm:pt>
    <dgm:pt modelId="{D77E3549-ACBE-44BB-85F6-275FF1BEC232}" type="pres">
      <dgm:prSet presAssocID="{6B356537-51A4-4B4A-AEF4-8AE66E6169C5}" presName="composite1" presStyleCnt="0"/>
      <dgm:spPr/>
    </dgm:pt>
    <dgm:pt modelId="{13F4FECB-566F-45D9-8857-925656172136}" type="pres">
      <dgm:prSet presAssocID="{6B356537-51A4-4B4A-AEF4-8AE66E6169C5}" presName="dummyNode1" presStyleLbl="node1" presStyleIdx="1" presStyleCnt="3"/>
      <dgm:spPr/>
    </dgm:pt>
    <dgm:pt modelId="{688ED6CA-B1FD-401D-99FD-123E13E110DB}" type="pres">
      <dgm:prSet presAssocID="{6B356537-51A4-4B4A-AEF4-8AE66E6169C5}" presName="childNode1" presStyleLbl="bgAcc1" presStyleIdx="2" presStyleCnt="3" custScaleX="118176" custScaleY="186352" custLinFactNeighborX="-5773" custLinFactNeighborY="35963">
        <dgm:presLayoutVars>
          <dgm:bulletEnabled val="1"/>
        </dgm:presLayoutVars>
      </dgm:prSet>
      <dgm:spPr/>
      <dgm:t>
        <a:bodyPr/>
        <a:lstStyle/>
        <a:p>
          <a:endParaRPr lang="ru-RU"/>
        </a:p>
      </dgm:t>
    </dgm:pt>
    <dgm:pt modelId="{9A346265-30EC-42AE-9279-BB7913F252BC}" type="pres">
      <dgm:prSet presAssocID="{6B356537-51A4-4B4A-AEF4-8AE66E6169C5}" presName="childNode1tx" presStyleLbl="bgAcc1" presStyleIdx="2" presStyleCnt="3">
        <dgm:presLayoutVars>
          <dgm:bulletEnabled val="1"/>
        </dgm:presLayoutVars>
      </dgm:prSet>
      <dgm:spPr/>
      <dgm:t>
        <a:bodyPr/>
        <a:lstStyle/>
        <a:p>
          <a:endParaRPr lang="ru-RU"/>
        </a:p>
      </dgm:t>
    </dgm:pt>
    <dgm:pt modelId="{CAAB39B4-7D1D-43FC-83C6-CA6BB2E5669A}" type="pres">
      <dgm:prSet presAssocID="{6B356537-51A4-4B4A-AEF4-8AE66E6169C5}" presName="parentNode1" presStyleLbl="node1" presStyleIdx="2" presStyleCnt="3" custLinFactY="99681" custLinFactNeighborX="-6165" custLinFactNeighborY="100000">
        <dgm:presLayoutVars>
          <dgm:chMax val="1"/>
          <dgm:bulletEnabled val="1"/>
        </dgm:presLayoutVars>
      </dgm:prSet>
      <dgm:spPr/>
      <dgm:t>
        <a:bodyPr/>
        <a:lstStyle/>
        <a:p>
          <a:endParaRPr lang="ru-RU"/>
        </a:p>
      </dgm:t>
    </dgm:pt>
    <dgm:pt modelId="{AB6A223B-DFB3-4BA8-8D71-87C676059CF8}" type="pres">
      <dgm:prSet presAssocID="{6B356537-51A4-4B4A-AEF4-8AE66E6169C5}" presName="connSite1" presStyleCnt="0"/>
      <dgm:spPr/>
    </dgm:pt>
  </dgm:ptLst>
  <dgm:cxnLst>
    <dgm:cxn modelId="{7BFF5784-980F-4B7C-A607-130016C289FE}" srcId="{0500F4B1-713E-4C4B-B3A3-6D917CF80DB6}" destId="{2C11C72A-61AE-4344-B1EB-D36548C004BF}" srcOrd="0" destOrd="0" parTransId="{488FAEAA-0695-4DCD-8BFA-0EC427E725E5}" sibTransId="{537150E3-63EE-4D99-B73E-1808C23B5B36}"/>
    <dgm:cxn modelId="{77FCCCCA-855E-4819-B4B3-559355B43C9F}" srcId="{6F9B3A90-AC3B-4548-B820-25013DFCEFD8}" destId="{B9B6E1AE-CBCB-4AFB-AFDE-A658AD1EAC36}" srcOrd="1" destOrd="0" parTransId="{721A1364-8245-4130-AC99-73AD0BBBAF49}" sibTransId="{1A5AE228-27C4-41A2-9E78-0C1961FEFB83}"/>
    <dgm:cxn modelId="{274A4EA8-D64D-4165-A2B1-00F405746A3D}" srcId="{3636141F-74E0-4C2E-9FE2-862A380889ED}" destId="{6F9B3A90-AC3B-4548-B820-25013DFCEFD8}" srcOrd="1" destOrd="0" parTransId="{F18CB2E9-A19C-4216-824C-E16492B09295}" sibTransId="{669A4AEB-9920-4E16-AC67-BF92BDBFC6C2}"/>
    <dgm:cxn modelId="{114CC576-7542-40C1-B0E6-8D4E89178D31}" type="presOf" srcId="{0500F4B1-713E-4C4B-B3A3-6D917CF80DB6}" destId="{23F9F816-B5E7-49E2-B179-8589DE4CF8F7}" srcOrd="0" destOrd="0" presId="urn:microsoft.com/office/officeart/2005/8/layout/hProcess4"/>
    <dgm:cxn modelId="{F28DFB1C-D7D6-4409-BAC4-37A4C6552193}" type="presOf" srcId="{BC62B5E7-FB4C-45AC-A3E4-A694E46BCFE3}" destId="{0573A019-1280-4922-8022-403F76CE2025}" srcOrd="1" destOrd="0" presId="urn:microsoft.com/office/officeart/2005/8/layout/hProcess4"/>
    <dgm:cxn modelId="{7AAB375C-FBDA-4486-964D-BD4B3E439406}" type="presOf" srcId="{4E8E93C5-3D3D-4D06-8334-02B37428A16C}" destId="{9A346265-30EC-42AE-9279-BB7913F252BC}" srcOrd="1" destOrd="1" presId="urn:microsoft.com/office/officeart/2005/8/layout/hProcess4"/>
    <dgm:cxn modelId="{79287ACA-2794-4E5E-AF82-7C705D45FE9F}" type="presOf" srcId="{6B356537-51A4-4B4A-AEF4-8AE66E6169C5}" destId="{CAAB39B4-7D1D-43FC-83C6-CA6BB2E5669A}" srcOrd="0" destOrd="0" presId="urn:microsoft.com/office/officeart/2005/8/layout/hProcess4"/>
    <dgm:cxn modelId="{01EC34C7-5CE5-4056-AC46-65467193551B}" type="presOf" srcId="{2C11C72A-61AE-4344-B1EB-D36548C004BF}" destId="{32464106-F877-4A6E-9574-9468F5BF8117}" srcOrd="0" destOrd="0" presId="urn:microsoft.com/office/officeart/2005/8/layout/hProcess4"/>
    <dgm:cxn modelId="{4F1E0150-82B0-4EDF-B5D2-2233A8E725F8}" type="presOf" srcId="{5852F48D-CF3D-4019-886A-081DA9A140DF}" destId="{9AAA6665-C859-44E2-B27D-3CE20C9D92BF}" srcOrd="0" destOrd="0" presId="urn:microsoft.com/office/officeart/2005/8/layout/hProcess4"/>
    <dgm:cxn modelId="{3D709840-AD27-42C4-B7B9-B1F55F8B6C62}" type="presOf" srcId="{E9186CF6-CD2B-4121-B204-3836C12DD37A}" destId="{DCEBA308-CFD5-4E44-AEF5-37B2E23C6FE8}" srcOrd="0" destOrd="3" presId="urn:microsoft.com/office/officeart/2005/8/layout/hProcess4"/>
    <dgm:cxn modelId="{C6315507-D61C-4F2B-9FB2-5F6629C6DDA5}" type="presOf" srcId="{669A4AEB-9920-4E16-AC67-BF92BDBFC6C2}" destId="{B59F8D2A-485F-4C73-844E-D501E2CE65CA}" srcOrd="0" destOrd="0" presId="urn:microsoft.com/office/officeart/2005/8/layout/hProcess4"/>
    <dgm:cxn modelId="{B8E82FC7-6C62-48C9-882E-5A5B98E249CD}" srcId="{6F9B3A90-AC3B-4548-B820-25013DFCEFD8}" destId="{E9186CF6-CD2B-4121-B204-3836C12DD37A}" srcOrd="3" destOrd="0" parTransId="{B4EC5A1B-0176-45C6-8C8E-771B4AA7A841}" sibTransId="{13A46A98-DC50-4BF4-8B8A-A5D5CFBC4266}"/>
    <dgm:cxn modelId="{CDCC2EC0-EECB-4EB4-B4DD-F88CE94A1F8C}" type="presOf" srcId="{1288CB12-E2BD-4E02-A9A2-B32CA87A9176}" destId="{DCEBA308-CFD5-4E44-AEF5-37B2E23C6FE8}" srcOrd="0" destOrd="2" presId="urn:microsoft.com/office/officeart/2005/8/layout/hProcess4"/>
    <dgm:cxn modelId="{81B3DF87-8ECA-4A05-8698-9FF0360671ED}" type="presOf" srcId="{B9B6E1AE-CBCB-4AFB-AFDE-A658AD1EAC36}" destId="{0573A019-1280-4922-8022-403F76CE2025}" srcOrd="1" destOrd="1" presId="urn:microsoft.com/office/officeart/2005/8/layout/hProcess4"/>
    <dgm:cxn modelId="{5DF3751E-3534-47D8-8570-A0C8586053D8}" type="presOf" srcId="{2ABB5684-45E6-414E-AFA1-DD404BE92588}" destId="{9A346265-30EC-42AE-9279-BB7913F252BC}" srcOrd="1" destOrd="0" presId="urn:microsoft.com/office/officeart/2005/8/layout/hProcess4"/>
    <dgm:cxn modelId="{94707277-974F-400E-BAE7-4D99185CE9F9}" type="presOf" srcId="{3636141F-74E0-4C2E-9FE2-862A380889ED}" destId="{2FB3B1FA-8FC1-40AB-87F8-C5E1E6F1116E}" srcOrd="0" destOrd="0" presId="urn:microsoft.com/office/officeart/2005/8/layout/hProcess4"/>
    <dgm:cxn modelId="{D66161E2-D30D-4F5B-855C-83FBAAABDDFC}" srcId="{6F9B3A90-AC3B-4548-B820-25013DFCEFD8}" destId="{BC62B5E7-FB4C-45AC-A3E4-A694E46BCFE3}" srcOrd="0" destOrd="0" parTransId="{462CF113-493A-41A0-9216-E928229F4302}" sibTransId="{5DDC2924-0224-4A46-AAB6-65DF358E4B79}"/>
    <dgm:cxn modelId="{E37EA0C7-86A0-40B6-A7C0-CCC86AF49910}" type="presOf" srcId="{4E8E93C5-3D3D-4D06-8334-02B37428A16C}" destId="{688ED6CA-B1FD-401D-99FD-123E13E110DB}" srcOrd="0" destOrd="1" presId="urn:microsoft.com/office/officeart/2005/8/layout/hProcess4"/>
    <dgm:cxn modelId="{A1492493-81EB-477E-8F62-9E5EA8A4FF7F}" srcId="{6F9B3A90-AC3B-4548-B820-25013DFCEFD8}" destId="{1288CB12-E2BD-4E02-A9A2-B32CA87A9176}" srcOrd="2" destOrd="0" parTransId="{E978A34F-E5C4-4399-91B2-8AE97FB5EFE3}" sibTransId="{A73F0A17-54CE-400C-8316-4A1925F681AA}"/>
    <dgm:cxn modelId="{E35E7A49-309D-4AE0-A7AE-67D43E3BDC04}" type="presOf" srcId="{BAE02614-D38F-4E85-938E-F5ACCFF79A72}" destId="{688ED6CA-B1FD-401D-99FD-123E13E110DB}" srcOrd="0" destOrd="2" presId="urn:microsoft.com/office/officeart/2005/8/layout/hProcess4"/>
    <dgm:cxn modelId="{43CA9891-0A52-4BBE-9241-ED01301AF679}" type="presOf" srcId="{346F1D48-FB04-4E3F-AF9C-0BA2A54153B3}" destId="{32464106-F877-4A6E-9574-9468F5BF8117}" srcOrd="0" destOrd="1" presId="urn:microsoft.com/office/officeart/2005/8/layout/hProcess4"/>
    <dgm:cxn modelId="{89F7F2EC-BE6F-4F45-86B0-58794BBB5B53}" type="presOf" srcId="{1288CB12-E2BD-4E02-A9A2-B32CA87A9176}" destId="{0573A019-1280-4922-8022-403F76CE2025}" srcOrd="1" destOrd="2" presId="urn:microsoft.com/office/officeart/2005/8/layout/hProcess4"/>
    <dgm:cxn modelId="{79486B19-52A3-4558-BF86-3D09EE67AF7A}" type="presOf" srcId="{B9B6E1AE-CBCB-4AFB-AFDE-A658AD1EAC36}" destId="{DCEBA308-CFD5-4E44-AEF5-37B2E23C6FE8}" srcOrd="0" destOrd="1" presId="urn:microsoft.com/office/officeart/2005/8/layout/hProcess4"/>
    <dgm:cxn modelId="{74972DB9-8CC3-4004-A1EC-6D9323E28152}" type="presOf" srcId="{BC62B5E7-FB4C-45AC-A3E4-A694E46BCFE3}" destId="{DCEBA308-CFD5-4E44-AEF5-37B2E23C6FE8}" srcOrd="0" destOrd="0" presId="urn:microsoft.com/office/officeart/2005/8/layout/hProcess4"/>
    <dgm:cxn modelId="{27976650-28EB-4593-91B1-D9B4B21C102E}" srcId="{6B356537-51A4-4B4A-AEF4-8AE66E6169C5}" destId="{2ABB5684-45E6-414E-AFA1-DD404BE92588}" srcOrd="0" destOrd="0" parTransId="{4F2E8678-5765-4A63-9DCD-53A65969BCFA}" sibTransId="{9083EB77-EBFE-470B-B4F5-41A08F89EBCB}"/>
    <dgm:cxn modelId="{DE9200DF-6A27-4E05-B4EC-2D24B99B912C}" type="presOf" srcId="{E9186CF6-CD2B-4121-B204-3836C12DD37A}" destId="{0573A019-1280-4922-8022-403F76CE2025}" srcOrd="1" destOrd="3" presId="urn:microsoft.com/office/officeart/2005/8/layout/hProcess4"/>
    <dgm:cxn modelId="{7BC1E97B-586A-431F-AEB7-4C6573B54B6C}" type="presOf" srcId="{346F1D48-FB04-4E3F-AF9C-0BA2A54153B3}" destId="{160D568C-5562-4287-8344-7B625014A0FC}" srcOrd="1" destOrd="1" presId="urn:microsoft.com/office/officeart/2005/8/layout/hProcess4"/>
    <dgm:cxn modelId="{A5C3D7AE-63AC-4108-B64F-BBAFD1D47F0C}" srcId="{6B356537-51A4-4B4A-AEF4-8AE66E6169C5}" destId="{BAE02614-D38F-4E85-938E-F5ACCFF79A72}" srcOrd="2" destOrd="0" parTransId="{D87A1FF9-2407-4C69-A99C-DC9DC0B753B4}" sibTransId="{70224056-2F90-47F3-AD8B-AEB8BA0F3E15}"/>
    <dgm:cxn modelId="{587F7E38-8D13-4F32-B83A-4CD3C47411A3}" type="presOf" srcId="{6F9B3A90-AC3B-4548-B820-25013DFCEFD8}" destId="{54FF45FA-267F-427A-9B12-229D52D1D6FF}" srcOrd="0" destOrd="0" presId="urn:microsoft.com/office/officeart/2005/8/layout/hProcess4"/>
    <dgm:cxn modelId="{7BB5DC2C-E8AE-4FE7-A1D1-7A7D34EBC4A0}" type="presOf" srcId="{2ABB5684-45E6-414E-AFA1-DD404BE92588}" destId="{688ED6CA-B1FD-401D-99FD-123E13E110DB}" srcOrd="0" destOrd="0" presId="urn:microsoft.com/office/officeart/2005/8/layout/hProcess4"/>
    <dgm:cxn modelId="{AD62506D-9B28-4234-AF55-9E4DBCB6F719}" srcId="{3636141F-74E0-4C2E-9FE2-862A380889ED}" destId="{0500F4B1-713E-4C4B-B3A3-6D917CF80DB6}" srcOrd="0" destOrd="0" parTransId="{DE63B907-CFA0-4AAE-B7FD-6A319AC85FA4}" sibTransId="{5852F48D-CF3D-4019-886A-081DA9A140DF}"/>
    <dgm:cxn modelId="{5C6B16E9-D397-4159-B134-BA20EBCDF0BD}" srcId="{0500F4B1-713E-4C4B-B3A3-6D917CF80DB6}" destId="{346F1D48-FB04-4E3F-AF9C-0BA2A54153B3}" srcOrd="1" destOrd="0" parTransId="{0B28F677-8606-4251-BCF8-0B98F220A626}" sibTransId="{F2DFE268-B6DF-4EAC-BEFF-850293D27C45}"/>
    <dgm:cxn modelId="{27E53895-7D9F-43C6-B733-3E2702A02B6A}" type="presOf" srcId="{BAE02614-D38F-4E85-938E-F5ACCFF79A72}" destId="{9A346265-30EC-42AE-9279-BB7913F252BC}" srcOrd="1" destOrd="2" presId="urn:microsoft.com/office/officeart/2005/8/layout/hProcess4"/>
    <dgm:cxn modelId="{CCB2DEB5-F298-44E4-935E-E21E5A538584}" srcId="{6B356537-51A4-4B4A-AEF4-8AE66E6169C5}" destId="{4E8E93C5-3D3D-4D06-8334-02B37428A16C}" srcOrd="1" destOrd="0" parTransId="{C74E248D-4B99-4404-B875-EBC9D635323B}" sibTransId="{A39ECE36-9327-4DFC-9321-29107AAFAB94}"/>
    <dgm:cxn modelId="{9EDBBC50-F5F8-45E4-BB68-5ABAF5D94303}" type="presOf" srcId="{2C11C72A-61AE-4344-B1EB-D36548C004BF}" destId="{160D568C-5562-4287-8344-7B625014A0FC}" srcOrd="1" destOrd="0" presId="urn:microsoft.com/office/officeart/2005/8/layout/hProcess4"/>
    <dgm:cxn modelId="{5B577885-FD06-4D75-B6FF-6D393B7943D0}" srcId="{3636141F-74E0-4C2E-9FE2-862A380889ED}" destId="{6B356537-51A4-4B4A-AEF4-8AE66E6169C5}" srcOrd="2" destOrd="0" parTransId="{34D0F170-9933-4262-B3E3-1FCD21A70656}" sibTransId="{78CC3892-04CF-46C2-B337-335696AD892E}"/>
    <dgm:cxn modelId="{79BFC32E-D413-4B50-B59E-3FAC0F460C90}" type="presParOf" srcId="{2FB3B1FA-8FC1-40AB-87F8-C5E1E6F1116E}" destId="{28D0E11B-0BB7-43A9-BFDB-2932B4E6D2C6}" srcOrd="0" destOrd="0" presId="urn:microsoft.com/office/officeart/2005/8/layout/hProcess4"/>
    <dgm:cxn modelId="{FA359CBA-7522-4EFD-8D26-74D627629245}" type="presParOf" srcId="{2FB3B1FA-8FC1-40AB-87F8-C5E1E6F1116E}" destId="{C05900C4-0373-4616-8158-6F8AC9D5CDAD}" srcOrd="1" destOrd="0" presId="urn:microsoft.com/office/officeart/2005/8/layout/hProcess4"/>
    <dgm:cxn modelId="{0A4C4965-8001-4C0E-846E-2B880E7659A7}" type="presParOf" srcId="{2FB3B1FA-8FC1-40AB-87F8-C5E1E6F1116E}" destId="{68D90EF6-7DAA-4F11-9B1A-4D64EDCEA003}" srcOrd="2" destOrd="0" presId="urn:microsoft.com/office/officeart/2005/8/layout/hProcess4"/>
    <dgm:cxn modelId="{8C62A65F-3171-4A0C-98A1-640F8BED621C}" type="presParOf" srcId="{68D90EF6-7DAA-4F11-9B1A-4D64EDCEA003}" destId="{27858020-EF9C-4EC8-BAC9-751A57DA44DB}" srcOrd="0" destOrd="0" presId="urn:microsoft.com/office/officeart/2005/8/layout/hProcess4"/>
    <dgm:cxn modelId="{FEF1512F-9C2A-4D12-AE28-FE6288211E2D}" type="presParOf" srcId="{27858020-EF9C-4EC8-BAC9-751A57DA44DB}" destId="{F4F66DDB-E8F4-41E9-B428-FE914528B491}" srcOrd="0" destOrd="0" presId="urn:microsoft.com/office/officeart/2005/8/layout/hProcess4"/>
    <dgm:cxn modelId="{C70A6FCE-C8E0-4E95-A053-1351A1333E5B}" type="presParOf" srcId="{27858020-EF9C-4EC8-BAC9-751A57DA44DB}" destId="{32464106-F877-4A6E-9574-9468F5BF8117}" srcOrd="1" destOrd="0" presId="urn:microsoft.com/office/officeart/2005/8/layout/hProcess4"/>
    <dgm:cxn modelId="{E6B6C167-B341-41BE-A029-D3AC026A960B}" type="presParOf" srcId="{27858020-EF9C-4EC8-BAC9-751A57DA44DB}" destId="{160D568C-5562-4287-8344-7B625014A0FC}" srcOrd="2" destOrd="0" presId="urn:microsoft.com/office/officeart/2005/8/layout/hProcess4"/>
    <dgm:cxn modelId="{F225DA48-3A3B-4859-BE34-AE8B4E5D2F4A}" type="presParOf" srcId="{27858020-EF9C-4EC8-BAC9-751A57DA44DB}" destId="{23F9F816-B5E7-49E2-B179-8589DE4CF8F7}" srcOrd="3" destOrd="0" presId="urn:microsoft.com/office/officeart/2005/8/layout/hProcess4"/>
    <dgm:cxn modelId="{D953E475-0CE9-486D-945A-2774E8E0D3A8}" type="presParOf" srcId="{27858020-EF9C-4EC8-BAC9-751A57DA44DB}" destId="{F8A7F292-3B67-4AB5-A31A-639686D49F7D}" srcOrd="4" destOrd="0" presId="urn:microsoft.com/office/officeart/2005/8/layout/hProcess4"/>
    <dgm:cxn modelId="{A9C50997-44AF-4A0C-8B84-83C9EDF85F24}" type="presParOf" srcId="{68D90EF6-7DAA-4F11-9B1A-4D64EDCEA003}" destId="{9AAA6665-C859-44E2-B27D-3CE20C9D92BF}" srcOrd="1" destOrd="0" presId="urn:microsoft.com/office/officeart/2005/8/layout/hProcess4"/>
    <dgm:cxn modelId="{C39309B7-600C-4278-A279-BBB23FC4F7AD}" type="presParOf" srcId="{68D90EF6-7DAA-4F11-9B1A-4D64EDCEA003}" destId="{E8108ED0-3833-4DC3-AEE9-EA79E19C517A}" srcOrd="2" destOrd="0" presId="urn:microsoft.com/office/officeart/2005/8/layout/hProcess4"/>
    <dgm:cxn modelId="{6F16FC3D-CC49-4E13-94FD-A6EA6A21DA1C}" type="presParOf" srcId="{E8108ED0-3833-4DC3-AEE9-EA79E19C517A}" destId="{0DDED2B5-A7FF-47FF-8B7D-47F4BD4E36DB}" srcOrd="0" destOrd="0" presId="urn:microsoft.com/office/officeart/2005/8/layout/hProcess4"/>
    <dgm:cxn modelId="{6E5819F7-DA94-473D-BAEF-B619987B9F75}" type="presParOf" srcId="{E8108ED0-3833-4DC3-AEE9-EA79E19C517A}" destId="{DCEBA308-CFD5-4E44-AEF5-37B2E23C6FE8}" srcOrd="1" destOrd="0" presId="urn:microsoft.com/office/officeart/2005/8/layout/hProcess4"/>
    <dgm:cxn modelId="{DD9BB97E-1CE2-421A-A41D-2ADE84B8D86E}" type="presParOf" srcId="{E8108ED0-3833-4DC3-AEE9-EA79E19C517A}" destId="{0573A019-1280-4922-8022-403F76CE2025}" srcOrd="2" destOrd="0" presId="urn:microsoft.com/office/officeart/2005/8/layout/hProcess4"/>
    <dgm:cxn modelId="{7ADAB40E-DFA4-4DBC-8945-3A4BD22E1E11}" type="presParOf" srcId="{E8108ED0-3833-4DC3-AEE9-EA79E19C517A}" destId="{54FF45FA-267F-427A-9B12-229D52D1D6FF}" srcOrd="3" destOrd="0" presId="urn:microsoft.com/office/officeart/2005/8/layout/hProcess4"/>
    <dgm:cxn modelId="{1A677C65-60D0-4CB6-B94E-B2A16B8E0948}" type="presParOf" srcId="{E8108ED0-3833-4DC3-AEE9-EA79E19C517A}" destId="{8959AA91-41C2-413D-BA3B-ACC89901508E}" srcOrd="4" destOrd="0" presId="urn:microsoft.com/office/officeart/2005/8/layout/hProcess4"/>
    <dgm:cxn modelId="{5CC1FB35-C561-4551-B6D2-9C7A5D84E6F6}" type="presParOf" srcId="{68D90EF6-7DAA-4F11-9B1A-4D64EDCEA003}" destId="{B59F8D2A-485F-4C73-844E-D501E2CE65CA}" srcOrd="3" destOrd="0" presId="urn:microsoft.com/office/officeart/2005/8/layout/hProcess4"/>
    <dgm:cxn modelId="{43FDDD2D-564F-4C98-A637-6BD25590CA30}" type="presParOf" srcId="{68D90EF6-7DAA-4F11-9B1A-4D64EDCEA003}" destId="{D77E3549-ACBE-44BB-85F6-275FF1BEC232}" srcOrd="4" destOrd="0" presId="urn:microsoft.com/office/officeart/2005/8/layout/hProcess4"/>
    <dgm:cxn modelId="{7D0A2BDA-DCE9-4141-B0BB-FF15EF101EF4}" type="presParOf" srcId="{D77E3549-ACBE-44BB-85F6-275FF1BEC232}" destId="{13F4FECB-566F-45D9-8857-925656172136}" srcOrd="0" destOrd="0" presId="urn:microsoft.com/office/officeart/2005/8/layout/hProcess4"/>
    <dgm:cxn modelId="{D365521E-9FBC-4891-9F4F-63894A8B2CF4}" type="presParOf" srcId="{D77E3549-ACBE-44BB-85F6-275FF1BEC232}" destId="{688ED6CA-B1FD-401D-99FD-123E13E110DB}" srcOrd="1" destOrd="0" presId="urn:microsoft.com/office/officeart/2005/8/layout/hProcess4"/>
    <dgm:cxn modelId="{5A5E5A59-2457-45B5-AEAB-27F84300790E}" type="presParOf" srcId="{D77E3549-ACBE-44BB-85F6-275FF1BEC232}" destId="{9A346265-30EC-42AE-9279-BB7913F252BC}" srcOrd="2" destOrd="0" presId="urn:microsoft.com/office/officeart/2005/8/layout/hProcess4"/>
    <dgm:cxn modelId="{A6523011-FE09-4284-8B63-3976E104DEA0}" type="presParOf" srcId="{D77E3549-ACBE-44BB-85F6-275FF1BEC232}" destId="{CAAB39B4-7D1D-43FC-83C6-CA6BB2E5669A}" srcOrd="3" destOrd="0" presId="urn:microsoft.com/office/officeart/2005/8/layout/hProcess4"/>
    <dgm:cxn modelId="{DA885862-7F67-4271-A125-BE72E3127B64}" type="presParOf" srcId="{D77E3549-ACBE-44BB-85F6-275FF1BEC232}" destId="{AB6A223B-DFB3-4BA8-8D71-87C676059CF8}" srcOrd="4" destOrd="0" presId="urn:microsoft.com/office/officeart/2005/8/layout/hProcess4"/>
  </dgm:cxnLst>
  <dgm:bg/>
  <dgm:whole>
    <a:ln w="38100">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C57EE05F-BB10-46D7-A708-14C10B0E740C}" type="doc">
      <dgm:prSet loTypeId="urn:microsoft.com/office/officeart/2005/8/layout/lProcess2" loCatId="list" qsTypeId="urn:microsoft.com/office/officeart/2005/8/quickstyle/simple1" qsCatId="simple" csTypeId="urn:microsoft.com/office/officeart/2005/8/colors/accent2_1" csCatId="accent2" phldr="1"/>
      <dgm:spPr/>
      <dgm:t>
        <a:bodyPr/>
        <a:lstStyle/>
        <a:p>
          <a:endParaRPr lang="ru-RU"/>
        </a:p>
      </dgm:t>
    </dgm:pt>
    <dgm:pt modelId="{2BB7A57D-6FF0-4FD7-8526-542D38B35241}">
      <dgm:prSet phldrT="[Текст]" custT="1"/>
      <dgm:spPr/>
      <dgm:t>
        <a:bodyPr/>
        <a:lstStyle/>
        <a:p>
          <a:r>
            <a:rPr lang="ru-RU" sz="1400" b="1" dirty="0" smtClean="0"/>
            <a:t>В Главной книге  2019 года </a:t>
          </a:r>
        </a:p>
        <a:p>
          <a:r>
            <a:rPr lang="ru-RU" sz="1400" b="1" dirty="0" smtClean="0"/>
            <a:t>1 10112 000 - 2500000, 00</a:t>
          </a:r>
        </a:p>
        <a:p>
          <a:r>
            <a:rPr lang="ru-RU" sz="1400" b="1" dirty="0" smtClean="0"/>
            <a:t>1 10412 000 -15000,00</a:t>
          </a:r>
        </a:p>
        <a:p>
          <a:r>
            <a:rPr lang="ru-RU" sz="1400" b="1" dirty="0" smtClean="0"/>
            <a:t>1 40130 000 – 2 485 000,00</a:t>
          </a:r>
          <a:endParaRPr lang="ru-RU" sz="1400" b="1" dirty="0"/>
        </a:p>
      </dgm:t>
    </dgm:pt>
    <dgm:pt modelId="{AAB15B1E-AB4F-439C-9768-368FFD5F2149}" type="parTrans" cxnId="{162FFE1F-7261-4914-B260-A72BE20994DF}">
      <dgm:prSet/>
      <dgm:spPr/>
      <dgm:t>
        <a:bodyPr/>
        <a:lstStyle/>
        <a:p>
          <a:endParaRPr lang="ru-RU"/>
        </a:p>
      </dgm:t>
    </dgm:pt>
    <dgm:pt modelId="{92C0AD83-CBAD-4751-ADEF-02817B275F86}" type="sibTrans" cxnId="{162FFE1F-7261-4914-B260-A72BE20994DF}">
      <dgm:prSet/>
      <dgm:spPr/>
      <dgm:t>
        <a:bodyPr/>
        <a:lstStyle/>
        <a:p>
          <a:endParaRPr lang="ru-RU"/>
        </a:p>
      </dgm:t>
    </dgm:pt>
    <dgm:pt modelId="{7954771C-C254-4E57-8D27-258FFE47745D}">
      <dgm:prSet phldrT="[Текст]" custT="1"/>
      <dgm:spPr/>
      <dgm:t>
        <a:bodyPr/>
        <a:lstStyle/>
        <a:p>
          <a:r>
            <a:rPr lang="ru-RU" sz="1400" b="1" dirty="0" smtClean="0"/>
            <a:t>Изменяем входящее сальдо в балансе за 2019 год на 01.01.2019  на основании информации </a:t>
          </a:r>
          <a:r>
            <a:rPr lang="ru-RU" sz="1800" b="1" dirty="0" smtClean="0"/>
            <a:t> ф.0503173     </a:t>
          </a:r>
        </a:p>
        <a:p>
          <a:r>
            <a:rPr lang="ru-RU" sz="1400" b="1" dirty="0" smtClean="0"/>
            <a:t>        110110000 – 1300000,00</a:t>
          </a:r>
        </a:p>
        <a:p>
          <a:r>
            <a:rPr lang="ru-RU" sz="1400" b="1" dirty="0" smtClean="0"/>
            <a:t>110412000 – 12000,00 </a:t>
          </a:r>
        </a:p>
        <a:p>
          <a:r>
            <a:rPr lang="ru-RU" sz="1400" b="1" dirty="0" smtClean="0"/>
            <a:t> 14013000 -  1288000,00</a:t>
          </a:r>
          <a:endParaRPr lang="ru-RU" sz="1400" b="1" dirty="0"/>
        </a:p>
      </dgm:t>
    </dgm:pt>
    <dgm:pt modelId="{397B9B24-F862-4FB1-9F21-A18FC8FE8A5F}" type="parTrans" cxnId="{6DF5CFC0-C3D5-4715-9E18-88A75CB27364}">
      <dgm:prSet/>
      <dgm:spPr/>
      <dgm:t>
        <a:bodyPr/>
        <a:lstStyle/>
        <a:p>
          <a:endParaRPr lang="ru-RU"/>
        </a:p>
      </dgm:t>
    </dgm:pt>
    <dgm:pt modelId="{6377935E-A857-4B65-A2D4-4598B4DF49C3}" type="sibTrans" cxnId="{6DF5CFC0-C3D5-4715-9E18-88A75CB27364}">
      <dgm:prSet/>
      <dgm:spPr/>
      <dgm:t>
        <a:bodyPr/>
        <a:lstStyle/>
        <a:p>
          <a:endParaRPr lang="ru-RU"/>
        </a:p>
      </dgm:t>
    </dgm:pt>
    <dgm:pt modelId="{823CCCC3-7293-45B8-BCFC-E50282485195}">
      <dgm:prSet phldrT="[Текст]"/>
      <dgm:spPr/>
      <dgm:t>
        <a:bodyPr/>
        <a:lstStyle/>
        <a:p>
          <a:r>
            <a:rPr lang="ru-RU" dirty="0" smtClean="0"/>
            <a:t>Исправление ошибки, допущенной в 2018 году</a:t>
          </a:r>
          <a:endParaRPr lang="ru-RU" dirty="0"/>
        </a:p>
      </dgm:t>
    </dgm:pt>
    <dgm:pt modelId="{2F3BFCD8-936A-4ECA-9C3A-716CDAB50A49}" type="parTrans" cxnId="{8D436D3D-8D3A-4BE9-B4F4-A147A1534F82}">
      <dgm:prSet/>
      <dgm:spPr/>
      <dgm:t>
        <a:bodyPr/>
        <a:lstStyle/>
        <a:p>
          <a:endParaRPr lang="ru-RU"/>
        </a:p>
      </dgm:t>
    </dgm:pt>
    <dgm:pt modelId="{7BF1F9A1-DD3E-472F-BDCE-1A1985A31BB8}" type="sibTrans" cxnId="{8D436D3D-8D3A-4BE9-B4F4-A147A1534F82}">
      <dgm:prSet/>
      <dgm:spPr/>
      <dgm:t>
        <a:bodyPr/>
        <a:lstStyle/>
        <a:p>
          <a:endParaRPr lang="ru-RU"/>
        </a:p>
      </dgm:t>
    </dgm:pt>
    <dgm:pt modelId="{8FD44ACA-2D64-49FA-9D7C-6C53A54F0FCC}">
      <dgm:prSet phldrT="[Текст]" custT="1"/>
      <dgm:spPr>
        <a:ln>
          <a:noFill/>
        </a:ln>
      </dgm:spPr>
      <dgm:t>
        <a:bodyPr/>
        <a:lstStyle/>
        <a:p>
          <a:pPr algn="l">
            <a:lnSpc>
              <a:spcPct val="100000"/>
            </a:lnSpc>
          </a:pPr>
          <a:endParaRPr lang="ru-RU" sz="1800" b="0" dirty="0" smtClean="0"/>
        </a:p>
        <a:p>
          <a:pPr algn="l">
            <a:lnSpc>
              <a:spcPct val="100000"/>
            </a:lnSpc>
          </a:pPr>
          <a:endParaRPr lang="ru-RU" sz="1400" b="0" dirty="0" smtClean="0"/>
        </a:p>
        <a:p>
          <a:pPr algn="l">
            <a:lnSpc>
              <a:spcPct val="100000"/>
            </a:lnSpc>
          </a:pPr>
          <a:endParaRPr lang="ru-RU" sz="1400" b="0" dirty="0" smtClean="0"/>
        </a:p>
        <a:p>
          <a:pPr algn="l">
            <a:lnSpc>
              <a:spcPct val="100000"/>
            </a:lnSpc>
          </a:pPr>
          <a:endParaRPr lang="ru-RU" sz="1400" b="1" dirty="0" smtClean="0"/>
        </a:p>
        <a:p>
          <a:pPr algn="l">
            <a:lnSpc>
              <a:spcPct val="100000"/>
            </a:lnSpc>
          </a:pPr>
          <a:r>
            <a:rPr lang="ru-RU" sz="1400" b="1" dirty="0" err="1" smtClean="0"/>
            <a:t>Дт</a:t>
          </a:r>
          <a:r>
            <a:rPr lang="ru-RU" sz="1400" b="1" dirty="0" smtClean="0"/>
            <a:t> 1 10112 310    Кт 1 304 86 730    1200000,00  «Красное </a:t>
          </a:r>
          <a:r>
            <a:rPr lang="ru-RU" sz="1400" b="1" dirty="0" err="1" smtClean="0"/>
            <a:t>сторно</a:t>
          </a:r>
          <a:r>
            <a:rPr lang="ru-RU" sz="1400" b="1" dirty="0" smtClean="0"/>
            <a:t>»</a:t>
          </a:r>
        </a:p>
        <a:p>
          <a:pPr algn="l">
            <a:lnSpc>
              <a:spcPct val="100000"/>
            </a:lnSpc>
          </a:pPr>
          <a:r>
            <a:rPr lang="ru-RU" sz="1400" b="1" dirty="0" err="1" smtClean="0"/>
            <a:t>Дт</a:t>
          </a:r>
          <a:r>
            <a:rPr lang="ru-RU" sz="1400" b="1" dirty="0" smtClean="0"/>
            <a:t> 1 30486 000    Кт 1 106 11 310    1200000,00 «Красное </a:t>
          </a:r>
          <a:r>
            <a:rPr lang="ru-RU" sz="1400" b="1" dirty="0" err="1" smtClean="0"/>
            <a:t>сторно</a:t>
          </a:r>
          <a:r>
            <a:rPr lang="ru-RU" sz="1400" b="1" dirty="0" smtClean="0"/>
            <a:t>»</a:t>
          </a:r>
        </a:p>
        <a:p>
          <a:r>
            <a:rPr lang="ru-RU" sz="1400" b="1" dirty="0" err="1" smtClean="0"/>
            <a:t>Дт</a:t>
          </a:r>
          <a:r>
            <a:rPr lang="ru-RU" sz="1400" b="1" dirty="0" smtClean="0"/>
            <a:t> 1 10611 310    Кт 1 304 86 000    1200000,00 «Красное </a:t>
          </a:r>
          <a:r>
            <a:rPr lang="ru-RU" sz="1400" b="1" dirty="0" err="1" smtClean="0"/>
            <a:t>сторно</a:t>
          </a:r>
          <a:r>
            <a:rPr lang="ru-RU" sz="1400" b="1" dirty="0" smtClean="0"/>
            <a:t>»</a:t>
          </a:r>
        </a:p>
        <a:p>
          <a:pPr algn="l">
            <a:lnSpc>
              <a:spcPct val="100000"/>
            </a:lnSpc>
          </a:pPr>
          <a:r>
            <a:rPr lang="ru-RU" sz="1400" b="1" dirty="0" err="1" smtClean="0"/>
            <a:t>Дт</a:t>
          </a:r>
          <a:r>
            <a:rPr lang="ru-RU" sz="1400" b="1" dirty="0" smtClean="0"/>
            <a:t> 1 40128 271    Кт 1 10412 411       3000,00 «Красное </a:t>
          </a:r>
          <a:r>
            <a:rPr lang="ru-RU" sz="1400" b="1" dirty="0" err="1" smtClean="0"/>
            <a:t>сторно</a:t>
          </a:r>
          <a:r>
            <a:rPr lang="ru-RU" sz="1400" b="1" dirty="0" smtClean="0"/>
            <a:t>»</a:t>
          </a:r>
        </a:p>
        <a:p>
          <a:pPr algn="l">
            <a:lnSpc>
              <a:spcPct val="100000"/>
            </a:lnSpc>
          </a:pPr>
          <a:r>
            <a:rPr lang="ru-RU" sz="1400" b="1" dirty="0" err="1" smtClean="0"/>
            <a:t>Дт</a:t>
          </a:r>
          <a:r>
            <a:rPr lang="ru-RU" sz="1400" b="1" dirty="0" smtClean="0"/>
            <a:t> 1 40128 225   Кт 1 30486 000     1200000,00</a:t>
          </a:r>
        </a:p>
        <a:p>
          <a:pPr algn="l">
            <a:lnSpc>
              <a:spcPct val="100000"/>
            </a:lnSpc>
          </a:pPr>
          <a:endParaRPr lang="ru-RU" sz="1400" b="1" dirty="0" smtClean="0"/>
        </a:p>
        <a:p>
          <a:pPr algn="l">
            <a:lnSpc>
              <a:spcPct val="100000"/>
            </a:lnSpc>
          </a:pPr>
          <a:endParaRPr lang="ru-RU" sz="1400" b="1" dirty="0" smtClean="0"/>
        </a:p>
        <a:p>
          <a:pPr algn="l">
            <a:lnSpc>
              <a:spcPct val="100000"/>
            </a:lnSpc>
          </a:pPr>
          <a:endParaRPr lang="ru-RU" sz="1400" dirty="0"/>
        </a:p>
      </dgm:t>
    </dgm:pt>
    <dgm:pt modelId="{E0FAE49F-D669-4013-BCC5-D07392AED2D9}" type="parTrans" cxnId="{7E307C24-C748-4856-8F2F-BBD4A6AD97BE}">
      <dgm:prSet/>
      <dgm:spPr/>
      <dgm:t>
        <a:bodyPr/>
        <a:lstStyle/>
        <a:p>
          <a:endParaRPr lang="ru-RU"/>
        </a:p>
      </dgm:t>
    </dgm:pt>
    <dgm:pt modelId="{343AE8AA-75BD-422B-B3FC-C068196AE2F0}" type="sibTrans" cxnId="{7E307C24-C748-4856-8F2F-BBD4A6AD97BE}">
      <dgm:prSet/>
      <dgm:spPr/>
      <dgm:t>
        <a:bodyPr/>
        <a:lstStyle/>
        <a:p>
          <a:endParaRPr lang="ru-RU"/>
        </a:p>
      </dgm:t>
    </dgm:pt>
    <dgm:pt modelId="{A5AC06CD-15D4-4D0C-B1FD-1576CD359CDB}">
      <dgm:prSet phldrT="[Текст]" custT="1"/>
      <dgm:spPr/>
      <dgm:t>
        <a:bodyPr/>
        <a:lstStyle/>
        <a:p>
          <a:r>
            <a:rPr lang="ru-RU" sz="1400" b="1" dirty="0" smtClean="0"/>
            <a:t>Информацию отражаем в </a:t>
          </a:r>
          <a:r>
            <a:rPr lang="ru-RU" sz="1400" b="1" dirty="0" smtClean="0">
              <a:solidFill>
                <a:srgbClr val="FF0000"/>
              </a:solidFill>
            </a:rPr>
            <a:t>отдельном</a:t>
          </a:r>
          <a:r>
            <a:rPr lang="ru-RU" sz="1400" b="1" dirty="0" smtClean="0"/>
            <a:t> регистре бух. учета и текстовой части Пояснительной записки </a:t>
          </a:r>
          <a:endParaRPr lang="ru-RU" sz="1400" b="1" dirty="0"/>
        </a:p>
      </dgm:t>
    </dgm:pt>
    <dgm:pt modelId="{34909E2D-03F9-4A40-80BF-78E05DD5D174}" type="parTrans" cxnId="{F454A383-6126-48EB-87EE-A86BEACCCB05}">
      <dgm:prSet/>
      <dgm:spPr/>
      <dgm:t>
        <a:bodyPr/>
        <a:lstStyle/>
        <a:p>
          <a:endParaRPr lang="ru-RU"/>
        </a:p>
      </dgm:t>
    </dgm:pt>
    <dgm:pt modelId="{3380DB1A-D421-4149-A149-DC87A3973CB4}" type="sibTrans" cxnId="{F454A383-6126-48EB-87EE-A86BEACCCB05}">
      <dgm:prSet/>
      <dgm:spPr/>
      <dgm:t>
        <a:bodyPr/>
        <a:lstStyle/>
        <a:p>
          <a:endParaRPr lang="ru-RU"/>
        </a:p>
      </dgm:t>
    </dgm:pt>
    <dgm:pt modelId="{5CD6DFF4-0B9E-4948-B1D9-2439D45F3624}">
      <dgm:prSet phldrT="[Текст]" custT="1"/>
      <dgm:spPr/>
      <dgm:t>
        <a:bodyPr/>
        <a:lstStyle/>
        <a:p>
          <a:r>
            <a:rPr lang="ru-RU" sz="1400" b="1" dirty="0" smtClean="0"/>
            <a:t>Сальдо на 01.01.2020</a:t>
          </a:r>
          <a:endParaRPr lang="ru-RU" sz="1400" b="1" dirty="0"/>
        </a:p>
      </dgm:t>
    </dgm:pt>
    <dgm:pt modelId="{FC231AB1-4FB5-4E8E-9A4B-D1EA7906FBE6}" type="parTrans" cxnId="{A686E6BA-D4E2-4B07-AE8B-C3B87FD8A4C9}">
      <dgm:prSet/>
      <dgm:spPr/>
      <dgm:t>
        <a:bodyPr/>
        <a:lstStyle/>
        <a:p>
          <a:endParaRPr lang="ru-RU"/>
        </a:p>
      </dgm:t>
    </dgm:pt>
    <dgm:pt modelId="{CFF61F5B-6863-4D51-8CAA-84C750C510B2}" type="sibTrans" cxnId="{A686E6BA-D4E2-4B07-AE8B-C3B87FD8A4C9}">
      <dgm:prSet/>
      <dgm:spPr/>
      <dgm:t>
        <a:bodyPr/>
        <a:lstStyle/>
        <a:p>
          <a:endParaRPr lang="ru-RU"/>
        </a:p>
      </dgm:t>
    </dgm:pt>
    <dgm:pt modelId="{67E902B9-D8F6-4B2F-8050-92AF02B2DBC9}">
      <dgm:prSet phldrT="[Текст]" custT="1"/>
      <dgm:spPr/>
      <dgm:t>
        <a:bodyPr/>
        <a:lstStyle/>
        <a:p>
          <a:pPr algn="l"/>
          <a:r>
            <a:rPr lang="ru-RU" sz="1400" b="1" dirty="0" smtClean="0"/>
            <a:t>В главной книге          110112000  - 1300000,00</a:t>
          </a:r>
        </a:p>
        <a:p>
          <a:pPr algn="l"/>
          <a:r>
            <a:rPr lang="ru-RU" sz="1400" b="1" dirty="0" smtClean="0"/>
            <a:t>110412000  – 12000,00</a:t>
          </a:r>
        </a:p>
        <a:p>
          <a:pPr algn="l"/>
          <a:r>
            <a:rPr lang="ru-RU" sz="1400" b="1" dirty="0" smtClean="0"/>
            <a:t>140130000 – 1288000,00</a:t>
          </a:r>
          <a:endParaRPr lang="ru-RU" sz="1400" b="1" dirty="0"/>
        </a:p>
      </dgm:t>
    </dgm:pt>
    <dgm:pt modelId="{23992F06-6F3A-40AA-A608-517344CE9765}" type="parTrans" cxnId="{7B606337-1C61-44E4-82FB-8116C2C9CD33}">
      <dgm:prSet/>
      <dgm:spPr/>
      <dgm:t>
        <a:bodyPr/>
        <a:lstStyle/>
        <a:p>
          <a:endParaRPr lang="ru-RU"/>
        </a:p>
      </dgm:t>
    </dgm:pt>
    <dgm:pt modelId="{1DDCE3C1-98F0-441A-BCFD-1DDB370634BE}" type="sibTrans" cxnId="{7B606337-1C61-44E4-82FB-8116C2C9CD33}">
      <dgm:prSet/>
      <dgm:spPr/>
      <dgm:t>
        <a:bodyPr/>
        <a:lstStyle/>
        <a:p>
          <a:endParaRPr lang="ru-RU"/>
        </a:p>
      </dgm:t>
    </dgm:pt>
    <dgm:pt modelId="{C5EDD597-668F-4CF9-BBBA-5FA0AF4BA1A5}">
      <dgm:prSet phldrT="[Текст]" custT="1"/>
      <dgm:spPr/>
      <dgm:t>
        <a:bodyPr/>
        <a:lstStyle/>
        <a:p>
          <a:pPr algn="just"/>
          <a:r>
            <a:rPr lang="ru-RU" sz="1400" b="1" dirty="0" smtClean="0"/>
            <a:t>В балансе на 01.01.2020  входящее сальдо по счетам 110110000,  110410000,  140130000            будет соответствовать остаткам в главной книге</a:t>
          </a:r>
        </a:p>
      </dgm:t>
    </dgm:pt>
    <dgm:pt modelId="{7F256BF3-1E72-496F-A998-8940F58C50D4}" type="parTrans" cxnId="{92CB3973-97A7-4D4B-AC18-59EE4CA2603A}">
      <dgm:prSet/>
      <dgm:spPr/>
      <dgm:t>
        <a:bodyPr/>
        <a:lstStyle/>
        <a:p>
          <a:endParaRPr lang="ru-RU"/>
        </a:p>
      </dgm:t>
    </dgm:pt>
    <dgm:pt modelId="{E5132CCA-AADB-44AF-9B82-6BFA05547C4C}" type="sibTrans" cxnId="{92CB3973-97A7-4D4B-AC18-59EE4CA2603A}">
      <dgm:prSet/>
      <dgm:spPr/>
      <dgm:t>
        <a:bodyPr/>
        <a:lstStyle/>
        <a:p>
          <a:endParaRPr lang="ru-RU"/>
        </a:p>
      </dgm:t>
    </dgm:pt>
    <dgm:pt modelId="{20FCDC62-54D2-467E-AD70-2478DC6CCD04}">
      <dgm:prSet custT="1"/>
      <dgm:spPr>
        <a:ln>
          <a:solidFill>
            <a:schemeClr val="bg1"/>
          </a:solidFill>
        </a:ln>
      </dgm:spPr>
      <dgm:t>
        <a:bodyPr/>
        <a:lstStyle/>
        <a:p>
          <a:pPr algn="just">
            <a:lnSpc>
              <a:spcPct val="100000"/>
            </a:lnSpc>
          </a:pPr>
          <a:r>
            <a:rPr lang="ru-RU" sz="1400" b="1" dirty="0" smtClean="0">
              <a:latin typeface="Times New Roman" panose="02020603050405020304" pitchFamily="18" charset="0"/>
              <a:cs typeface="Times New Roman" panose="02020603050405020304" pitchFamily="18" charset="0"/>
            </a:rPr>
            <a:t>Движение  ОС за 2019 отражается в</a:t>
          </a:r>
        </a:p>
        <a:p>
          <a:pPr algn="just">
            <a:lnSpc>
              <a:spcPct val="100000"/>
            </a:lnSpc>
          </a:pPr>
          <a:r>
            <a:rPr lang="ru-RU" sz="1400" b="1" dirty="0" smtClean="0">
              <a:latin typeface="Times New Roman" panose="02020603050405020304" pitchFamily="18" charset="0"/>
              <a:cs typeface="Times New Roman" panose="02020603050405020304" pitchFamily="18" charset="0"/>
            </a:rPr>
            <a:t>(ф. 0503168), (ф.0503768), (ф. 0503121),              (ф. 0503721), (ф. 0503110), (ф. 0503710) без учета операций по исправлении ошибок за предыдущий период</a:t>
          </a:r>
        </a:p>
      </dgm:t>
    </dgm:pt>
    <dgm:pt modelId="{A6539E05-5A99-42DF-8591-0FD1D0BC4098}" type="parTrans" cxnId="{42F1D298-31B4-41DA-8DAE-C53E84BF6988}">
      <dgm:prSet/>
      <dgm:spPr/>
      <dgm:t>
        <a:bodyPr/>
        <a:lstStyle/>
        <a:p>
          <a:endParaRPr lang="ru-RU"/>
        </a:p>
      </dgm:t>
    </dgm:pt>
    <dgm:pt modelId="{4D5F784E-CB81-46A2-81DC-E08711628C07}" type="sibTrans" cxnId="{42F1D298-31B4-41DA-8DAE-C53E84BF6988}">
      <dgm:prSet/>
      <dgm:spPr/>
      <dgm:t>
        <a:bodyPr/>
        <a:lstStyle/>
        <a:p>
          <a:endParaRPr lang="ru-RU"/>
        </a:p>
      </dgm:t>
    </dgm:pt>
    <dgm:pt modelId="{F82EF21F-392A-402B-BDBA-C560DD5F3547}">
      <dgm:prSet phldrT="[Текст]" custT="1"/>
      <dgm:spPr/>
      <dgm:t>
        <a:bodyPr/>
        <a:lstStyle/>
        <a:p>
          <a:r>
            <a:rPr lang="ru-RU" sz="1600" b="1" dirty="0" smtClean="0"/>
            <a:t>Сальдо на   01.01.2019</a:t>
          </a:r>
        </a:p>
      </dgm:t>
    </dgm:pt>
    <dgm:pt modelId="{46D79EF8-76B3-46DF-8D4B-B20C16B2EF05}" type="sibTrans" cxnId="{A03C9282-85F6-4715-9792-12E4FBC818A7}">
      <dgm:prSet/>
      <dgm:spPr/>
      <dgm:t>
        <a:bodyPr/>
        <a:lstStyle/>
        <a:p>
          <a:endParaRPr lang="ru-RU"/>
        </a:p>
      </dgm:t>
    </dgm:pt>
    <dgm:pt modelId="{9ACD6AF4-6149-4528-9F98-8F8CD1791BE3}" type="parTrans" cxnId="{A03C9282-85F6-4715-9792-12E4FBC818A7}">
      <dgm:prSet/>
      <dgm:spPr/>
      <dgm:t>
        <a:bodyPr/>
        <a:lstStyle/>
        <a:p>
          <a:endParaRPr lang="ru-RU"/>
        </a:p>
      </dgm:t>
    </dgm:pt>
    <dgm:pt modelId="{0CF63D3E-62A5-4C5D-8FA3-D790B4548B9E}">
      <dgm:prSet custT="1"/>
      <dgm:spPr/>
      <dgm:t>
        <a:bodyPr/>
        <a:lstStyle/>
        <a:p>
          <a:r>
            <a:rPr lang="ru-RU" sz="1400" b="1" dirty="0" smtClean="0"/>
            <a:t>В Балансе за 2018 год на 01.01.2019  </a:t>
          </a:r>
        </a:p>
        <a:p>
          <a:r>
            <a:rPr lang="ru-RU" sz="1400" b="1" dirty="0" smtClean="0"/>
            <a:t>  1 10110 000 –2500000,00</a:t>
          </a:r>
        </a:p>
        <a:p>
          <a:r>
            <a:rPr lang="ru-RU" sz="1400" b="1" dirty="0" smtClean="0"/>
            <a:t>1 10410 000 – 15000,00</a:t>
          </a:r>
        </a:p>
        <a:p>
          <a:r>
            <a:rPr lang="ru-RU" sz="1400" b="1" dirty="0" smtClean="0"/>
            <a:t>1 40130 000 – 2485000,00</a:t>
          </a:r>
          <a:endParaRPr lang="ru-RU" sz="1400" b="1" dirty="0"/>
        </a:p>
      </dgm:t>
    </dgm:pt>
    <dgm:pt modelId="{39BA6B37-07C6-44CE-9163-356CEE51FA8B}" type="parTrans" cxnId="{946FDDAE-F440-4B77-AA6D-442D91554A6E}">
      <dgm:prSet/>
      <dgm:spPr/>
      <dgm:t>
        <a:bodyPr/>
        <a:lstStyle/>
        <a:p>
          <a:endParaRPr lang="ru-RU"/>
        </a:p>
      </dgm:t>
    </dgm:pt>
    <dgm:pt modelId="{0F185664-7CC4-4E94-ABB7-067BB0154B8E}" type="sibTrans" cxnId="{946FDDAE-F440-4B77-AA6D-442D91554A6E}">
      <dgm:prSet/>
      <dgm:spPr/>
      <dgm:t>
        <a:bodyPr/>
        <a:lstStyle/>
        <a:p>
          <a:endParaRPr lang="ru-RU"/>
        </a:p>
      </dgm:t>
    </dgm:pt>
    <dgm:pt modelId="{7E7E68C9-BC7D-49BC-AC03-6F8774D12D84}">
      <dgm:prSet custT="1"/>
      <dgm:spPr/>
      <dgm:t>
        <a:bodyPr/>
        <a:lstStyle/>
        <a:p>
          <a:pPr algn="l"/>
          <a:r>
            <a:rPr lang="ru-RU" sz="1400" b="1" dirty="0" smtClean="0"/>
            <a:t>В балансе на 01.01.2020   110110000 – 1300000,00</a:t>
          </a:r>
        </a:p>
        <a:p>
          <a:pPr algn="l"/>
          <a:r>
            <a:rPr lang="ru-RU" sz="1400" b="1" dirty="0" smtClean="0"/>
            <a:t>110410000 – 12000,00</a:t>
          </a:r>
        </a:p>
        <a:p>
          <a:pPr algn="l"/>
          <a:r>
            <a:rPr lang="ru-RU" sz="1400" b="1" dirty="0" smtClean="0"/>
            <a:t>140130000 – 1288000,00</a:t>
          </a:r>
          <a:endParaRPr lang="ru-RU" sz="1400" b="1" dirty="0"/>
        </a:p>
      </dgm:t>
    </dgm:pt>
    <dgm:pt modelId="{EA16FC95-6403-45F7-9B7D-0AD543452D09}" type="parTrans" cxnId="{13344146-4ADF-4F31-87E7-C24CE67C1EF7}">
      <dgm:prSet/>
      <dgm:spPr/>
      <dgm:t>
        <a:bodyPr/>
        <a:lstStyle/>
        <a:p>
          <a:endParaRPr lang="ru-RU"/>
        </a:p>
      </dgm:t>
    </dgm:pt>
    <dgm:pt modelId="{A804EB81-9C96-4E46-B19F-996C00865D07}" type="sibTrans" cxnId="{13344146-4ADF-4F31-87E7-C24CE67C1EF7}">
      <dgm:prSet/>
      <dgm:spPr/>
      <dgm:t>
        <a:bodyPr/>
        <a:lstStyle/>
        <a:p>
          <a:endParaRPr lang="ru-RU"/>
        </a:p>
      </dgm:t>
    </dgm:pt>
    <dgm:pt modelId="{FBECCCEC-3E73-4F3F-B5F4-05A6296C4CA2}" type="pres">
      <dgm:prSet presAssocID="{C57EE05F-BB10-46D7-A708-14C10B0E740C}" presName="theList" presStyleCnt="0">
        <dgm:presLayoutVars>
          <dgm:dir/>
          <dgm:animLvl val="lvl"/>
          <dgm:resizeHandles val="exact"/>
        </dgm:presLayoutVars>
      </dgm:prSet>
      <dgm:spPr/>
      <dgm:t>
        <a:bodyPr/>
        <a:lstStyle/>
        <a:p>
          <a:endParaRPr lang="ru-RU"/>
        </a:p>
      </dgm:t>
    </dgm:pt>
    <dgm:pt modelId="{83B8A5E8-9818-4FFE-887D-7C9D3FE3E116}" type="pres">
      <dgm:prSet presAssocID="{F82EF21F-392A-402B-BDBA-C560DD5F3547}" presName="compNode" presStyleCnt="0"/>
      <dgm:spPr/>
      <dgm:t>
        <a:bodyPr/>
        <a:lstStyle/>
        <a:p>
          <a:endParaRPr lang="ru-RU"/>
        </a:p>
      </dgm:t>
    </dgm:pt>
    <dgm:pt modelId="{50C17B6B-1534-4DD9-A30E-4A71A1A990CB}" type="pres">
      <dgm:prSet presAssocID="{F82EF21F-392A-402B-BDBA-C560DD5F3547}" presName="aNode" presStyleLbl="bgShp" presStyleIdx="0" presStyleCnt="3" custScaleX="201863" custScaleY="100000" custLinFactNeighborX="14587" custLinFactNeighborY="1761"/>
      <dgm:spPr/>
      <dgm:t>
        <a:bodyPr/>
        <a:lstStyle/>
        <a:p>
          <a:endParaRPr lang="ru-RU"/>
        </a:p>
      </dgm:t>
    </dgm:pt>
    <dgm:pt modelId="{0BADED78-4DF2-4C61-BA4E-9A1192D4F6EB}" type="pres">
      <dgm:prSet presAssocID="{F82EF21F-392A-402B-BDBA-C560DD5F3547}" presName="textNode" presStyleLbl="bgShp" presStyleIdx="0" presStyleCnt="3"/>
      <dgm:spPr/>
      <dgm:t>
        <a:bodyPr/>
        <a:lstStyle/>
        <a:p>
          <a:endParaRPr lang="ru-RU"/>
        </a:p>
      </dgm:t>
    </dgm:pt>
    <dgm:pt modelId="{40673F23-D384-401A-8B11-2E2F2FA8C15E}" type="pres">
      <dgm:prSet presAssocID="{F82EF21F-392A-402B-BDBA-C560DD5F3547}" presName="compChildNode" presStyleCnt="0"/>
      <dgm:spPr/>
      <dgm:t>
        <a:bodyPr/>
        <a:lstStyle/>
        <a:p>
          <a:endParaRPr lang="ru-RU"/>
        </a:p>
      </dgm:t>
    </dgm:pt>
    <dgm:pt modelId="{8103594B-0FBC-4066-B2FC-5D9FDE59654D}" type="pres">
      <dgm:prSet presAssocID="{F82EF21F-392A-402B-BDBA-C560DD5F3547}" presName="theInnerList" presStyleCnt="0"/>
      <dgm:spPr/>
      <dgm:t>
        <a:bodyPr/>
        <a:lstStyle/>
        <a:p>
          <a:endParaRPr lang="ru-RU"/>
        </a:p>
      </dgm:t>
    </dgm:pt>
    <dgm:pt modelId="{39CE2143-79FB-4AC1-9409-D019A47FFEF1}" type="pres">
      <dgm:prSet presAssocID="{2BB7A57D-6FF0-4FD7-8526-542D38B35241}" presName="childNode" presStyleLbl="node1" presStyleIdx="0" presStyleCnt="9" custScaleX="507230" custScaleY="343771" custLinFactY="-161174" custLinFactNeighborX="-2754" custLinFactNeighborY="-200000">
        <dgm:presLayoutVars>
          <dgm:bulletEnabled val="1"/>
        </dgm:presLayoutVars>
      </dgm:prSet>
      <dgm:spPr/>
      <dgm:t>
        <a:bodyPr/>
        <a:lstStyle/>
        <a:p>
          <a:endParaRPr lang="ru-RU"/>
        </a:p>
      </dgm:t>
    </dgm:pt>
    <dgm:pt modelId="{11966BFB-9C51-4777-B364-5970AB364A76}" type="pres">
      <dgm:prSet presAssocID="{2BB7A57D-6FF0-4FD7-8526-542D38B35241}" presName="aSpace2" presStyleCnt="0"/>
      <dgm:spPr/>
      <dgm:t>
        <a:bodyPr/>
        <a:lstStyle/>
        <a:p>
          <a:endParaRPr lang="ru-RU"/>
        </a:p>
      </dgm:t>
    </dgm:pt>
    <dgm:pt modelId="{6F3E1B5A-3622-4DB3-B6BE-E17F4EAFD56C}" type="pres">
      <dgm:prSet presAssocID="{7954771C-C254-4E57-8D27-258FFE47745D}" presName="childNode" presStyleLbl="node1" presStyleIdx="1" presStyleCnt="9" custScaleX="576503" custScaleY="565502" custLinFactY="383664" custLinFactNeighborX="-234" custLinFactNeighborY="400000">
        <dgm:presLayoutVars>
          <dgm:bulletEnabled val="1"/>
        </dgm:presLayoutVars>
      </dgm:prSet>
      <dgm:spPr/>
      <dgm:t>
        <a:bodyPr/>
        <a:lstStyle/>
        <a:p>
          <a:endParaRPr lang="ru-RU"/>
        </a:p>
      </dgm:t>
    </dgm:pt>
    <dgm:pt modelId="{5351D97D-900F-443F-9D1B-C668CFACD6EB}" type="pres">
      <dgm:prSet presAssocID="{7954771C-C254-4E57-8D27-258FFE47745D}" presName="aSpace2" presStyleCnt="0"/>
      <dgm:spPr/>
      <dgm:t>
        <a:bodyPr/>
        <a:lstStyle/>
        <a:p>
          <a:endParaRPr lang="ru-RU"/>
        </a:p>
      </dgm:t>
    </dgm:pt>
    <dgm:pt modelId="{66494848-BF9B-45D0-9523-DA035DEA2340}" type="pres">
      <dgm:prSet presAssocID="{0CF63D3E-62A5-4C5D-8FA3-D790B4548B9E}" presName="childNode" presStyleLbl="node1" presStyleIdx="2" presStyleCnt="9" custScaleX="496798" custScaleY="385670" custLinFactY="-536354" custLinFactNeighborX="-1730" custLinFactNeighborY="-600000">
        <dgm:presLayoutVars>
          <dgm:bulletEnabled val="1"/>
        </dgm:presLayoutVars>
      </dgm:prSet>
      <dgm:spPr/>
      <dgm:t>
        <a:bodyPr/>
        <a:lstStyle/>
        <a:p>
          <a:endParaRPr lang="ru-RU"/>
        </a:p>
      </dgm:t>
    </dgm:pt>
    <dgm:pt modelId="{633EAEB4-333B-4B35-AAB3-B75887866499}" type="pres">
      <dgm:prSet presAssocID="{F82EF21F-392A-402B-BDBA-C560DD5F3547}" presName="aSpace" presStyleCnt="0"/>
      <dgm:spPr/>
      <dgm:t>
        <a:bodyPr/>
        <a:lstStyle/>
        <a:p>
          <a:endParaRPr lang="ru-RU"/>
        </a:p>
      </dgm:t>
    </dgm:pt>
    <dgm:pt modelId="{FBC0A8F6-6B0F-40AC-9157-8271F2CC6F4A}" type="pres">
      <dgm:prSet presAssocID="{823CCCC3-7293-45B8-BCFC-E50282485195}" presName="compNode" presStyleCnt="0"/>
      <dgm:spPr/>
      <dgm:t>
        <a:bodyPr/>
        <a:lstStyle/>
        <a:p>
          <a:endParaRPr lang="ru-RU"/>
        </a:p>
      </dgm:t>
    </dgm:pt>
    <dgm:pt modelId="{072EB34C-D55C-4A8E-A620-C5A59D76B5B6}" type="pres">
      <dgm:prSet presAssocID="{823CCCC3-7293-45B8-BCFC-E50282485195}" presName="aNode" presStyleLbl="bgShp" presStyleIdx="1" presStyleCnt="3" custScaleX="273471" custScaleY="78477" custLinFactNeighborX="8927" custLinFactNeighborY="-7889"/>
      <dgm:spPr/>
      <dgm:t>
        <a:bodyPr/>
        <a:lstStyle/>
        <a:p>
          <a:endParaRPr lang="ru-RU"/>
        </a:p>
      </dgm:t>
    </dgm:pt>
    <dgm:pt modelId="{2730FAC0-BE0E-4534-AB26-3870D8A4A126}" type="pres">
      <dgm:prSet presAssocID="{823CCCC3-7293-45B8-BCFC-E50282485195}" presName="textNode" presStyleLbl="bgShp" presStyleIdx="1" presStyleCnt="3"/>
      <dgm:spPr/>
      <dgm:t>
        <a:bodyPr/>
        <a:lstStyle/>
        <a:p>
          <a:endParaRPr lang="ru-RU"/>
        </a:p>
      </dgm:t>
    </dgm:pt>
    <dgm:pt modelId="{348A7C32-202A-4BBD-8D5F-78E4B5397C17}" type="pres">
      <dgm:prSet presAssocID="{823CCCC3-7293-45B8-BCFC-E50282485195}" presName="compChildNode" presStyleCnt="0"/>
      <dgm:spPr/>
      <dgm:t>
        <a:bodyPr/>
        <a:lstStyle/>
        <a:p>
          <a:endParaRPr lang="ru-RU"/>
        </a:p>
      </dgm:t>
    </dgm:pt>
    <dgm:pt modelId="{65A2CE56-6675-4927-B96A-1F5293529693}" type="pres">
      <dgm:prSet presAssocID="{823CCCC3-7293-45B8-BCFC-E50282485195}" presName="theInnerList" presStyleCnt="0"/>
      <dgm:spPr/>
      <dgm:t>
        <a:bodyPr/>
        <a:lstStyle/>
        <a:p>
          <a:endParaRPr lang="ru-RU"/>
        </a:p>
      </dgm:t>
    </dgm:pt>
    <dgm:pt modelId="{30E5FCC7-82B4-4071-9657-641A6C60BF61}" type="pres">
      <dgm:prSet presAssocID="{8FD44ACA-2D64-49FA-9D7C-6C53A54F0FCC}" presName="childNode" presStyleLbl="node1" presStyleIdx="3" presStyleCnt="9" custScaleX="860852" custScaleY="2000000" custLinFactY="-470106" custLinFactNeighborX="-26563" custLinFactNeighborY="-500000">
        <dgm:presLayoutVars>
          <dgm:bulletEnabled val="1"/>
        </dgm:presLayoutVars>
      </dgm:prSet>
      <dgm:spPr/>
      <dgm:t>
        <a:bodyPr/>
        <a:lstStyle/>
        <a:p>
          <a:endParaRPr lang="ru-RU"/>
        </a:p>
      </dgm:t>
    </dgm:pt>
    <dgm:pt modelId="{9014FC0A-6249-4BDC-B149-73D4C09C479C}" type="pres">
      <dgm:prSet presAssocID="{8FD44ACA-2D64-49FA-9D7C-6C53A54F0FCC}" presName="aSpace2" presStyleCnt="0"/>
      <dgm:spPr/>
      <dgm:t>
        <a:bodyPr/>
        <a:lstStyle/>
        <a:p>
          <a:endParaRPr lang="ru-RU"/>
        </a:p>
      </dgm:t>
    </dgm:pt>
    <dgm:pt modelId="{F0A3F622-582D-47CD-A911-91EB5E2B56F3}" type="pres">
      <dgm:prSet presAssocID="{A5AC06CD-15D4-4D0C-B1FD-1576CD359CDB}" presName="childNode" presStyleLbl="node1" presStyleIdx="4" presStyleCnt="9" custScaleX="508253" custScaleY="1334964" custLinFactY="200000" custLinFactNeighborX="8252" custLinFactNeighborY="216987">
        <dgm:presLayoutVars>
          <dgm:bulletEnabled val="1"/>
        </dgm:presLayoutVars>
      </dgm:prSet>
      <dgm:spPr/>
      <dgm:t>
        <a:bodyPr/>
        <a:lstStyle/>
        <a:p>
          <a:endParaRPr lang="ru-RU"/>
        </a:p>
      </dgm:t>
    </dgm:pt>
    <dgm:pt modelId="{4F807C7B-2FEC-4279-98E3-59674A7214FF}" type="pres">
      <dgm:prSet presAssocID="{A5AC06CD-15D4-4D0C-B1FD-1576CD359CDB}" presName="aSpace2" presStyleCnt="0"/>
      <dgm:spPr/>
      <dgm:t>
        <a:bodyPr/>
        <a:lstStyle/>
        <a:p>
          <a:endParaRPr lang="ru-RU"/>
        </a:p>
      </dgm:t>
    </dgm:pt>
    <dgm:pt modelId="{FDCE07EA-05F1-47A4-A10B-5D68040A4736}" type="pres">
      <dgm:prSet presAssocID="{20FCDC62-54D2-467E-AD70-2478DC6CCD04}" presName="childNode" presStyleLbl="node1" presStyleIdx="5" presStyleCnt="9" custAng="0" custScaleX="858465" custScaleY="1201282" custLinFactY="292841" custLinFactNeighborX="15951" custLinFactNeighborY="300000">
        <dgm:presLayoutVars>
          <dgm:bulletEnabled val="1"/>
        </dgm:presLayoutVars>
      </dgm:prSet>
      <dgm:spPr/>
      <dgm:t>
        <a:bodyPr/>
        <a:lstStyle/>
        <a:p>
          <a:endParaRPr lang="ru-RU"/>
        </a:p>
      </dgm:t>
    </dgm:pt>
    <dgm:pt modelId="{618B0855-3576-4B74-BD9E-05CFA6C88C80}" type="pres">
      <dgm:prSet presAssocID="{823CCCC3-7293-45B8-BCFC-E50282485195}" presName="aSpace" presStyleCnt="0"/>
      <dgm:spPr/>
      <dgm:t>
        <a:bodyPr/>
        <a:lstStyle/>
        <a:p>
          <a:endParaRPr lang="ru-RU"/>
        </a:p>
      </dgm:t>
    </dgm:pt>
    <dgm:pt modelId="{E0856A8E-8A77-4287-8335-65149467455B}" type="pres">
      <dgm:prSet presAssocID="{5CD6DFF4-0B9E-4948-B1D9-2439D45F3624}" presName="compNode" presStyleCnt="0"/>
      <dgm:spPr/>
      <dgm:t>
        <a:bodyPr/>
        <a:lstStyle/>
        <a:p>
          <a:endParaRPr lang="ru-RU"/>
        </a:p>
      </dgm:t>
    </dgm:pt>
    <dgm:pt modelId="{F0116E0A-A4A1-4BAF-8756-A9C67B0D41E7}" type="pres">
      <dgm:prSet presAssocID="{5CD6DFF4-0B9E-4948-B1D9-2439D45F3624}" presName="aNode" presStyleLbl="bgShp" presStyleIdx="2" presStyleCnt="3" custScaleX="221358" custScaleY="93478" custLinFactNeighborX="-4303" custLinFactNeighborY="-5179"/>
      <dgm:spPr/>
      <dgm:t>
        <a:bodyPr/>
        <a:lstStyle/>
        <a:p>
          <a:endParaRPr lang="ru-RU"/>
        </a:p>
      </dgm:t>
    </dgm:pt>
    <dgm:pt modelId="{D3497FEF-AA7D-46F2-AB39-A49DAA02FC77}" type="pres">
      <dgm:prSet presAssocID="{5CD6DFF4-0B9E-4948-B1D9-2439D45F3624}" presName="textNode" presStyleLbl="bgShp" presStyleIdx="2" presStyleCnt="3"/>
      <dgm:spPr/>
      <dgm:t>
        <a:bodyPr/>
        <a:lstStyle/>
        <a:p>
          <a:endParaRPr lang="ru-RU"/>
        </a:p>
      </dgm:t>
    </dgm:pt>
    <dgm:pt modelId="{70181FA7-3AB1-4E64-A390-4F66DBFF4D04}" type="pres">
      <dgm:prSet presAssocID="{5CD6DFF4-0B9E-4948-B1D9-2439D45F3624}" presName="compChildNode" presStyleCnt="0"/>
      <dgm:spPr/>
      <dgm:t>
        <a:bodyPr/>
        <a:lstStyle/>
        <a:p>
          <a:endParaRPr lang="ru-RU"/>
        </a:p>
      </dgm:t>
    </dgm:pt>
    <dgm:pt modelId="{F6D82021-BDB1-4B65-A960-1BAEFB1F9CEE}" type="pres">
      <dgm:prSet presAssocID="{5CD6DFF4-0B9E-4948-B1D9-2439D45F3624}" presName="theInnerList" presStyleCnt="0"/>
      <dgm:spPr/>
      <dgm:t>
        <a:bodyPr/>
        <a:lstStyle/>
        <a:p>
          <a:endParaRPr lang="ru-RU"/>
        </a:p>
      </dgm:t>
    </dgm:pt>
    <dgm:pt modelId="{F5BC871E-137D-4DCA-AF01-0AA832F7F0E3}" type="pres">
      <dgm:prSet presAssocID="{67E902B9-D8F6-4B2F-8050-92AF02B2DBC9}" presName="childNode" presStyleLbl="node1" presStyleIdx="6" presStyleCnt="9" custScaleX="468096" custScaleY="223766" custLinFactY="-71757" custLinFactNeighborX="1386" custLinFactNeighborY="-100000">
        <dgm:presLayoutVars>
          <dgm:bulletEnabled val="1"/>
        </dgm:presLayoutVars>
      </dgm:prSet>
      <dgm:spPr/>
      <dgm:t>
        <a:bodyPr/>
        <a:lstStyle/>
        <a:p>
          <a:endParaRPr lang="ru-RU"/>
        </a:p>
      </dgm:t>
    </dgm:pt>
    <dgm:pt modelId="{E89E032F-2259-4AFE-9322-E3E07BCFD8FB}" type="pres">
      <dgm:prSet presAssocID="{67E902B9-D8F6-4B2F-8050-92AF02B2DBC9}" presName="aSpace2" presStyleCnt="0"/>
      <dgm:spPr/>
      <dgm:t>
        <a:bodyPr/>
        <a:lstStyle/>
        <a:p>
          <a:endParaRPr lang="ru-RU"/>
        </a:p>
      </dgm:t>
    </dgm:pt>
    <dgm:pt modelId="{3260187C-6BD2-4940-95A5-28DED4F602FB}" type="pres">
      <dgm:prSet presAssocID="{C5EDD597-668F-4CF9-BBBA-5FA0AF4BA1A5}" presName="childNode" presStyleLbl="node1" presStyleIdx="7" presStyleCnt="9" custScaleX="459174" custScaleY="302585" custLinFactY="200000" custLinFactNeighborX="7210" custLinFactNeighborY="251592">
        <dgm:presLayoutVars>
          <dgm:bulletEnabled val="1"/>
        </dgm:presLayoutVars>
      </dgm:prSet>
      <dgm:spPr/>
      <dgm:t>
        <a:bodyPr/>
        <a:lstStyle/>
        <a:p>
          <a:endParaRPr lang="ru-RU"/>
        </a:p>
      </dgm:t>
    </dgm:pt>
    <dgm:pt modelId="{27083F82-371A-4715-BDBF-278928D1D985}" type="pres">
      <dgm:prSet presAssocID="{C5EDD597-668F-4CF9-BBBA-5FA0AF4BA1A5}" presName="aSpace2" presStyleCnt="0"/>
      <dgm:spPr/>
      <dgm:t>
        <a:bodyPr/>
        <a:lstStyle/>
        <a:p>
          <a:endParaRPr lang="ru-RU"/>
        </a:p>
      </dgm:t>
    </dgm:pt>
    <dgm:pt modelId="{B5621B5E-BBF8-4F6A-8851-BCB725A066ED}" type="pres">
      <dgm:prSet presAssocID="{7E7E68C9-BC7D-49BC-AC03-6F8774D12D84}" presName="childNode" presStyleLbl="node1" presStyleIdx="8" presStyleCnt="9" custScaleX="488757" custScaleY="222029" custLinFactY="-319893" custLinFactNeighborX="-153" custLinFactNeighborY="-400000">
        <dgm:presLayoutVars>
          <dgm:bulletEnabled val="1"/>
        </dgm:presLayoutVars>
      </dgm:prSet>
      <dgm:spPr/>
      <dgm:t>
        <a:bodyPr/>
        <a:lstStyle/>
        <a:p>
          <a:endParaRPr lang="ru-RU"/>
        </a:p>
      </dgm:t>
    </dgm:pt>
  </dgm:ptLst>
  <dgm:cxnLst>
    <dgm:cxn modelId="{745A0710-B53A-4D41-ACCD-141CBF84303D}" type="presOf" srcId="{C57EE05F-BB10-46D7-A708-14C10B0E740C}" destId="{FBECCCEC-3E73-4F3F-B5F4-05A6296C4CA2}" srcOrd="0" destOrd="0" presId="urn:microsoft.com/office/officeart/2005/8/layout/lProcess2"/>
    <dgm:cxn modelId="{13344146-4ADF-4F31-87E7-C24CE67C1EF7}" srcId="{5CD6DFF4-0B9E-4948-B1D9-2439D45F3624}" destId="{7E7E68C9-BC7D-49BC-AC03-6F8774D12D84}" srcOrd="2" destOrd="0" parTransId="{EA16FC95-6403-45F7-9B7D-0AD543452D09}" sibTransId="{A804EB81-9C96-4E46-B19F-996C00865D07}"/>
    <dgm:cxn modelId="{E825A7CF-815B-46C6-B3D8-9BFB8B2C9F5B}" type="presOf" srcId="{C5EDD597-668F-4CF9-BBBA-5FA0AF4BA1A5}" destId="{3260187C-6BD2-4940-95A5-28DED4F602FB}" srcOrd="0" destOrd="0" presId="urn:microsoft.com/office/officeart/2005/8/layout/lProcess2"/>
    <dgm:cxn modelId="{A686E6BA-D4E2-4B07-AE8B-C3B87FD8A4C9}" srcId="{C57EE05F-BB10-46D7-A708-14C10B0E740C}" destId="{5CD6DFF4-0B9E-4948-B1D9-2439D45F3624}" srcOrd="2" destOrd="0" parTransId="{FC231AB1-4FB5-4E8E-9A4B-D1EA7906FBE6}" sibTransId="{CFF61F5B-6863-4D51-8CAA-84C750C510B2}"/>
    <dgm:cxn modelId="{162FFE1F-7261-4914-B260-A72BE20994DF}" srcId="{F82EF21F-392A-402B-BDBA-C560DD5F3547}" destId="{2BB7A57D-6FF0-4FD7-8526-542D38B35241}" srcOrd="0" destOrd="0" parTransId="{AAB15B1E-AB4F-439C-9768-368FFD5F2149}" sibTransId="{92C0AD83-CBAD-4751-ADEF-02817B275F86}"/>
    <dgm:cxn modelId="{D4ABD848-0268-404D-973D-7A513D4AC1B6}" type="presOf" srcId="{2BB7A57D-6FF0-4FD7-8526-542D38B35241}" destId="{39CE2143-79FB-4AC1-9409-D019A47FFEF1}" srcOrd="0" destOrd="0" presId="urn:microsoft.com/office/officeart/2005/8/layout/lProcess2"/>
    <dgm:cxn modelId="{7B606337-1C61-44E4-82FB-8116C2C9CD33}" srcId="{5CD6DFF4-0B9E-4948-B1D9-2439D45F3624}" destId="{67E902B9-D8F6-4B2F-8050-92AF02B2DBC9}" srcOrd="0" destOrd="0" parTransId="{23992F06-6F3A-40AA-A608-517344CE9765}" sibTransId="{1DDCE3C1-98F0-441A-BCFD-1DDB370634BE}"/>
    <dgm:cxn modelId="{0F51C253-E744-4823-82AE-2C594A3E4710}" type="presOf" srcId="{5CD6DFF4-0B9E-4948-B1D9-2439D45F3624}" destId="{F0116E0A-A4A1-4BAF-8756-A9C67B0D41E7}" srcOrd="0" destOrd="0" presId="urn:microsoft.com/office/officeart/2005/8/layout/lProcess2"/>
    <dgm:cxn modelId="{42F1D298-31B4-41DA-8DAE-C53E84BF6988}" srcId="{823CCCC3-7293-45B8-BCFC-E50282485195}" destId="{20FCDC62-54D2-467E-AD70-2478DC6CCD04}" srcOrd="2" destOrd="0" parTransId="{A6539E05-5A99-42DF-8591-0FD1D0BC4098}" sibTransId="{4D5F784E-CB81-46A2-81DC-E08711628C07}"/>
    <dgm:cxn modelId="{F454A383-6126-48EB-87EE-A86BEACCCB05}" srcId="{823CCCC3-7293-45B8-BCFC-E50282485195}" destId="{A5AC06CD-15D4-4D0C-B1FD-1576CD359CDB}" srcOrd="1" destOrd="0" parTransId="{34909E2D-03F9-4A40-80BF-78E05DD5D174}" sibTransId="{3380DB1A-D421-4149-A149-DC87A3973CB4}"/>
    <dgm:cxn modelId="{6DF5CFC0-C3D5-4715-9E18-88A75CB27364}" srcId="{F82EF21F-392A-402B-BDBA-C560DD5F3547}" destId="{7954771C-C254-4E57-8D27-258FFE47745D}" srcOrd="1" destOrd="0" parTransId="{397B9B24-F862-4FB1-9F21-A18FC8FE8A5F}" sibTransId="{6377935E-A857-4B65-A2D4-4598B4DF49C3}"/>
    <dgm:cxn modelId="{D7E01ABC-CDF8-4B6A-83B9-3B01336494BF}" type="presOf" srcId="{F82EF21F-392A-402B-BDBA-C560DD5F3547}" destId="{0BADED78-4DF2-4C61-BA4E-9A1192D4F6EB}" srcOrd="1" destOrd="0" presId="urn:microsoft.com/office/officeart/2005/8/layout/lProcess2"/>
    <dgm:cxn modelId="{A03C9282-85F6-4715-9792-12E4FBC818A7}" srcId="{C57EE05F-BB10-46D7-A708-14C10B0E740C}" destId="{F82EF21F-392A-402B-BDBA-C560DD5F3547}" srcOrd="0" destOrd="0" parTransId="{9ACD6AF4-6149-4528-9F98-8F8CD1791BE3}" sibTransId="{46D79EF8-76B3-46DF-8D4B-B20C16B2EF05}"/>
    <dgm:cxn modelId="{9559502B-33AF-42B9-83FA-C9D6FE5A1834}" type="presOf" srcId="{67E902B9-D8F6-4B2F-8050-92AF02B2DBC9}" destId="{F5BC871E-137D-4DCA-AF01-0AA832F7F0E3}" srcOrd="0" destOrd="0" presId="urn:microsoft.com/office/officeart/2005/8/layout/lProcess2"/>
    <dgm:cxn modelId="{54BAC918-A6F8-462E-A5E9-245EBBBEF21C}" type="presOf" srcId="{0CF63D3E-62A5-4C5D-8FA3-D790B4548B9E}" destId="{66494848-BF9B-45D0-9523-DA035DEA2340}" srcOrd="0" destOrd="0" presId="urn:microsoft.com/office/officeart/2005/8/layout/lProcess2"/>
    <dgm:cxn modelId="{7E307C24-C748-4856-8F2F-BBD4A6AD97BE}" srcId="{823CCCC3-7293-45B8-BCFC-E50282485195}" destId="{8FD44ACA-2D64-49FA-9D7C-6C53A54F0FCC}" srcOrd="0" destOrd="0" parTransId="{E0FAE49F-D669-4013-BCC5-D07392AED2D9}" sibTransId="{343AE8AA-75BD-422B-B3FC-C068196AE2F0}"/>
    <dgm:cxn modelId="{0C5AC889-291F-426B-A6CB-5FB6BA3F5C94}" type="presOf" srcId="{823CCCC3-7293-45B8-BCFC-E50282485195}" destId="{2730FAC0-BE0E-4534-AB26-3870D8A4A126}" srcOrd="1" destOrd="0" presId="urn:microsoft.com/office/officeart/2005/8/layout/lProcess2"/>
    <dgm:cxn modelId="{115C2C12-6204-4218-AE67-F0BD2E1E7F43}" type="presOf" srcId="{F82EF21F-392A-402B-BDBA-C560DD5F3547}" destId="{50C17B6B-1534-4DD9-A30E-4A71A1A990CB}" srcOrd="0" destOrd="0" presId="urn:microsoft.com/office/officeart/2005/8/layout/lProcess2"/>
    <dgm:cxn modelId="{AFA11E3B-D338-4F64-93B6-A0D5AA6973E0}" type="presOf" srcId="{20FCDC62-54D2-467E-AD70-2478DC6CCD04}" destId="{FDCE07EA-05F1-47A4-A10B-5D68040A4736}" srcOrd="0" destOrd="0" presId="urn:microsoft.com/office/officeart/2005/8/layout/lProcess2"/>
    <dgm:cxn modelId="{B480B340-A965-4AA8-BEF6-88F7EB4837D3}" type="presOf" srcId="{7954771C-C254-4E57-8D27-258FFE47745D}" destId="{6F3E1B5A-3622-4DB3-B6BE-E17F4EAFD56C}" srcOrd="0" destOrd="0" presId="urn:microsoft.com/office/officeart/2005/8/layout/lProcess2"/>
    <dgm:cxn modelId="{ED92ACC9-C794-4469-A8C3-3F40E6FE1396}" type="presOf" srcId="{5CD6DFF4-0B9E-4948-B1D9-2439D45F3624}" destId="{D3497FEF-AA7D-46F2-AB39-A49DAA02FC77}" srcOrd="1" destOrd="0" presId="urn:microsoft.com/office/officeart/2005/8/layout/lProcess2"/>
    <dgm:cxn modelId="{9770CA60-DA70-49FC-B3A8-56BD9522E83F}" type="presOf" srcId="{A5AC06CD-15D4-4D0C-B1FD-1576CD359CDB}" destId="{F0A3F622-582D-47CD-A911-91EB5E2B56F3}" srcOrd="0" destOrd="0" presId="urn:microsoft.com/office/officeart/2005/8/layout/lProcess2"/>
    <dgm:cxn modelId="{C8E6AF7B-C71A-4908-B93D-CA8A0F98AA9A}" type="presOf" srcId="{7E7E68C9-BC7D-49BC-AC03-6F8774D12D84}" destId="{B5621B5E-BBF8-4F6A-8851-BCB725A066ED}" srcOrd="0" destOrd="0" presId="urn:microsoft.com/office/officeart/2005/8/layout/lProcess2"/>
    <dgm:cxn modelId="{1EC4EC4F-C44B-427E-A785-0B666C84FB2E}" type="presOf" srcId="{8FD44ACA-2D64-49FA-9D7C-6C53A54F0FCC}" destId="{30E5FCC7-82B4-4071-9657-641A6C60BF61}" srcOrd="0" destOrd="0" presId="urn:microsoft.com/office/officeart/2005/8/layout/lProcess2"/>
    <dgm:cxn modelId="{8D436D3D-8D3A-4BE9-B4F4-A147A1534F82}" srcId="{C57EE05F-BB10-46D7-A708-14C10B0E740C}" destId="{823CCCC3-7293-45B8-BCFC-E50282485195}" srcOrd="1" destOrd="0" parTransId="{2F3BFCD8-936A-4ECA-9C3A-716CDAB50A49}" sibTransId="{7BF1F9A1-DD3E-472F-BDCE-1A1985A31BB8}"/>
    <dgm:cxn modelId="{946FDDAE-F440-4B77-AA6D-442D91554A6E}" srcId="{F82EF21F-392A-402B-BDBA-C560DD5F3547}" destId="{0CF63D3E-62A5-4C5D-8FA3-D790B4548B9E}" srcOrd="2" destOrd="0" parTransId="{39BA6B37-07C6-44CE-9163-356CEE51FA8B}" sibTransId="{0F185664-7CC4-4E94-ABB7-067BB0154B8E}"/>
    <dgm:cxn modelId="{4E6D7EE9-D93F-4B42-913E-2B1ABE443EE9}" type="presOf" srcId="{823CCCC3-7293-45B8-BCFC-E50282485195}" destId="{072EB34C-D55C-4A8E-A620-C5A59D76B5B6}" srcOrd="0" destOrd="0" presId="urn:microsoft.com/office/officeart/2005/8/layout/lProcess2"/>
    <dgm:cxn modelId="{92CB3973-97A7-4D4B-AC18-59EE4CA2603A}" srcId="{5CD6DFF4-0B9E-4948-B1D9-2439D45F3624}" destId="{C5EDD597-668F-4CF9-BBBA-5FA0AF4BA1A5}" srcOrd="1" destOrd="0" parTransId="{7F256BF3-1E72-496F-A998-8940F58C50D4}" sibTransId="{E5132CCA-AADB-44AF-9B82-6BFA05547C4C}"/>
    <dgm:cxn modelId="{368DF373-5453-4E9D-B171-9A1EC8FC11F8}" type="presParOf" srcId="{FBECCCEC-3E73-4F3F-B5F4-05A6296C4CA2}" destId="{83B8A5E8-9818-4FFE-887D-7C9D3FE3E116}" srcOrd="0" destOrd="0" presId="urn:microsoft.com/office/officeart/2005/8/layout/lProcess2"/>
    <dgm:cxn modelId="{EFEDD89B-FAAD-4251-A823-BFF455696D06}" type="presParOf" srcId="{83B8A5E8-9818-4FFE-887D-7C9D3FE3E116}" destId="{50C17B6B-1534-4DD9-A30E-4A71A1A990CB}" srcOrd="0" destOrd="0" presId="urn:microsoft.com/office/officeart/2005/8/layout/lProcess2"/>
    <dgm:cxn modelId="{09E41C43-60AF-4CB0-B0F9-1E3FB5935328}" type="presParOf" srcId="{83B8A5E8-9818-4FFE-887D-7C9D3FE3E116}" destId="{0BADED78-4DF2-4C61-BA4E-9A1192D4F6EB}" srcOrd="1" destOrd="0" presId="urn:microsoft.com/office/officeart/2005/8/layout/lProcess2"/>
    <dgm:cxn modelId="{6210AD6A-B47D-4687-9159-6356A8A20092}" type="presParOf" srcId="{83B8A5E8-9818-4FFE-887D-7C9D3FE3E116}" destId="{40673F23-D384-401A-8B11-2E2F2FA8C15E}" srcOrd="2" destOrd="0" presId="urn:microsoft.com/office/officeart/2005/8/layout/lProcess2"/>
    <dgm:cxn modelId="{99B4762C-726E-4847-B68E-E49288B01CAA}" type="presParOf" srcId="{40673F23-D384-401A-8B11-2E2F2FA8C15E}" destId="{8103594B-0FBC-4066-B2FC-5D9FDE59654D}" srcOrd="0" destOrd="0" presId="urn:microsoft.com/office/officeart/2005/8/layout/lProcess2"/>
    <dgm:cxn modelId="{7DDDB5A3-41AF-4264-8A49-80B1CBEAF036}" type="presParOf" srcId="{8103594B-0FBC-4066-B2FC-5D9FDE59654D}" destId="{39CE2143-79FB-4AC1-9409-D019A47FFEF1}" srcOrd="0" destOrd="0" presId="urn:microsoft.com/office/officeart/2005/8/layout/lProcess2"/>
    <dgm:cxn modelId="{DE280229-CABE-4289-8484-4F00654002AD}" type="presParOf" srcId="{8103594B-0FBC-4066-B2FC-5D9FDE59654D}" destId="{11966BFB-9C51-4777-B364-5970AB364A76}" srcOrd="1" destOrd="0" presId="urn:microsoft.com/office/officeart/2005/8/layout/lProcess2"/>
    <dgm:cxn modelId="{2E351D84-0D13-4F69-BFAA-D8A8454F3E19}" type="presParOf" srcId="{8103594B-0FBC-4066-B2FC-5D9FDE59654D}" destId="{6F3E1B5A-3622-4DB3-B6BE-E17F4EAFD56C}" srcOrd="2" destOrd="0" presId="urn:microsoft.com/office/officeart/2005/8/layout/lProcess2"/>
    <dgm:cxn modelId="{5441C1C7-E3F1-40AF-9D5E-B57DF557B8EC}" type="presParOf" srcId="{8103594B-0FBC-4066-B2FC-5D9FDE59654D}" destId="{5351D97D-900F-443F-9D1B-C668CFACD6EB}" srcOrd="3" destOrd="0" presId="urn:microsoft.com/office/officeart/2005/8/layout/lProcess2"/>
    <dgm:cxn modelId="{503EF1C4-2AD0-48C3-98C4-9E82C5624A44}" type="presParOf" srcId="{8103594B-0FBC-4066-B2FC-5D9FDE59654D}" destId="{66494848-BF9B-45D0-9523-DA035DEA2340}" srcOrd="4" destOrd="0" presId="urn:microsoft.com/office/officeart/2005/8/layout/lProcess2"/>
    <dgm:cxn modelId="{02F7FBE0-57C8-43AA-9209-4E78C8C9B2A6}" type="presParOf" srcId="{FBECCCEC-3E73-4F3F-B5F4-05A6296C4CA2}" destId="{633EAEB4-333B-4B35-AAB3-B75887866499}" srcOrd="1" destOrd="0" presId="urn:microsoft.com/office/officeart/2005/8/layout/lProcess2"/>
    <dgm:cxn modelId="{9860A8E6-05C9-43BC-8000-7A863051B22B}" type="presParOf" srcId="{FBECCCEC-3E73-4F3F-B5F4-05A6296C4CA2}" destId="{FBC0A8F6-6B0F-40AC-9157-8271F2CC6F4A}" srcOrd="2" destOrd="0" presId="urn:microsoft.com/office/officeart/2005/8/layout/lProcess2"/>
    <dgm:cxn modelId="{5D11A535-63FA-41C1-A2DA-046BD49CF10E}" type="presParOf" srcId="{FBC0A8F6-6B0F-40AC-9157-8271F2CC6F4A}" destId="{072EB34C-D55C-4A8E-A620-C5A59D76B5B6}" srcOrd="0" destOrd="0" presId="urn:microsoft.com/office/officeart/2005/8/layout/lProcess2"/>
    <dgm:cxn modelId="{46359ADA-80D6-4E38-916C-94F2937BC7DB}" type="presParOf" srcId="{FBC0A8F6-6B0F-40AC-9157-8271F2CC6F4A}" destId="{2730FAC0-BE0E-4534-AB26-3870D8A4A126}" srcOrd="1" destOrd="0" presId="urn:microsoft.com/office/officeart/2005/8/layout/lProcess2"/>
    <dgm:cxn modelId="{7FDC63F5-6E0A-4D94-9C34-834FDDE7ABD2}" type="presParOf" srcId="{FBC0A8F6-6B0F-40AC-9157-8271F2CC6F4A}" destId="{348A7C32-202A-4BBD-8D5F-78E4B5397C17}" srcOrd="2" destOrd="0" presId="urn:microsoft.com/office/officeart/2005/8/layout/lProcess2"/>
    <dgm:cxn modelId="{2AE8C82D-435C-4B31-989B-99CC4C1DCA53}" type="presParOf" srcId="{348A7C32-202A-4BBD-8D5F-78E4B5397C17}" destId="{65A2CE56-6675-4927-B96A-1F5293529693}" srcOrd="0" destOrd="0" presId="urn:microsoft.com/office/officeart/2005/8/layout/lProcess2"/>
    <dgm:cxn modelId="{225C8CC6-DEC3-425A-80EC-86CEF1392093}" type="presParOf" srcId="{65A2CE56-6675-4927-B96A-1F5293529693}" destId="{30E5FCC7-82B4-4071-9657-641A6C60BF61}" srcOrd="0" destOrd="0" presId="urn:microsoft.com/office/officeart/2005/8/layout/lProcess2"/>
    <dgm:cxn modelId="{2D5436B0-67A3-447D-B407-7E757C743247}" type="presParOf" srcId="{65A2CE56-6675-4927-B96A-1F5293529693}" destId="{9014FC0A-6249-4BDC-B149-73D4C09C479C}" srcOrd="1" destOrd="0" presId="urn:microsoft.com/office/officeart/2005/8/layout/lProcess2"/>
    <dgm:cxn modelId="{4D7CAD66-32B0-4399-A51F-64A91FAC49AB}" type="presParOf" srcId="{65A2CE56-6675-4927-B96A-1F5293529693}" destId="{F0A3F622-582D-47CD-A911-91EB5E2B56F3}" srcOrd="2" destOrd="0" presId="urn:microsoft.com/office/officeart/2005/8/layout/lProcess2"/>
    <dgm:cxn modelId="{03D2434D-73EA-4297-B1A6-288BC4F4555F}" type="presParOf" srcId="{65A2CE56-6675-4927-B96A-1F5293529693}" destId="{4F807C7B-2FEC-4279-98E3-59674A7214FF}" srcOrd="3" destOrd="0" presId="urn:microsoft.com/office/officeart/2005/8/layout/lProcess2"/>
    <dgm:cxn modelId="{E33CEDB3-F5E5-4F4A-AF60-02B9DF6FCD8D}" type="presParOf" srcId="{65A2CE56-6675-4927-B96A-1F5293529693}" destId="{FDCE07EA-05F1-47A4-A10B-5D68040A4736}" srcOrd="4" destOrd="0" presId="urn:microsoft.com/office/officeart/2005/8/layout/lProcess2"/>
    <dgm:cxn modelId="{22D2125C-2861-4944-8043-FE2202A09F77}" type="presParOf" srcId="{FBECCCEC-3E73-4F3F-B5F4-05A6296C4CA2}" destId="{618B0855-3576-4B74-BD9E-05CFA6C88C80}" srcOrd="3" destOrd="0" presId="urn:microsoft.com/office/officeart/2005/8/layout/lProcess2"/>
    <dgm:cxn modelId="{4836E797-FF23-4B90-AAD6-677F1CC6B146}" type="presParOf" srcId="{FBECCCEC-3E73-4F3F-B5F4-05A6296C4CA2}" destId="{E0856A8E-8A77-4287-8335-65149467455B}" srcOrd="4" destOrd="0" presId="urn:microsoft.com/office/officeart/2005/8/layout/lProcess2"/>
    <dgm:cxn modelId="{17047BC8-E7AA-43B9-8F36-04D659CBEC2B}" type="presParOf" srcId="{E0856A8E-8A77-4287-8335-65149467455B}" destId="{F0116E0A-A4A1-4BAF-8756-A9C67B0D41E7}" srcOrd="0" destOrd="0" presId="urn:microsoft.com/office/officeart/2005/8/layout/lProcess2"/>
    <dgm:cxn modelId="{69BD4225-BAD4-47F6-B249-C184E8C6566B}" type="presParOf" srcId="{E0856A8E-8A77-4287-8335-65149467455B}" destId="{D3497FEF-AA7D-46F2-AB39-A49DAA02FC77}" srcOrd="1" destOrd="0" presId="urn:microsoft.com/office/officeart/2005/8/layout/lProcess2"/>
    <dgm:cxn modelId="{BBC86AE7-B0FD-49C1-A301-8D2199A8160A}" type="presParOf" srcId="{E0856A8E-8A77-4287-8335-65149467455B}" destId="{70181FA7-3AB1-4E64-A390-4F66DBFF4D04}" srcOrd="2" destOrd="0" presId="urn:microsoft.com/office/officeart/2005/8/layout/lProcess2"/>
    <dgm:cxn modelId="{4518EB99-59ED-43A1-BE51-8204A778C91D}" type="presParOf" srcId="{70181FA7-3AB1-4E64-A390-4F66DBFF4D04}" destId="{F6D82021-BDB1-4B65-A960-1BAEFB1F9CEE}" srcOrd="0" destOrd="0" presId="urn:microsoft.com/office/officeart/2005/8/layout/lProcess2"/>
    <dgm:cxn modelId="{434CB101-7B8C-4D36-AE4A-A4DF394B4CAA}" type="presParOf" srcId="{F6D82021-BDB1-4B65-A960-1BAEFB1F9CEE}" destId="{F5BC871E-137D-4DCA-AF01-0AA832F7F0E3}" srcOrd="0" destOrd="0" presId="urn:microsoft.com/office/officeart/2005/8/layout/lProcess2"/>
    <dgm:cxn modelId="{1E9AE2B3-7C8A-405C-8D24-EFBF3A2B12C5}" type="presParOf" srcId="{F6D82021-BDB1-4B65-A960-1BAEFB1F9CEE}" destId="{E89E032F-2259-4AFE-9322-E3E07BCFD8FB}" srcOrd="1" destOrd="0" presId="urn:microsoft.com/office/officeart/2005/8/layout/lProcess2"/>
    <dgm:cxn modelId="{055EA94C-25B6-4E78-9B13-C7EFAA3F7287}" type="presParOf" srcId="{F6D82021-BDB1-4B65-A960-1BAEFB1F9CEE}" destId="{3260187C-6BD2-4940-95A5-28DED4F602FB}" srcOrd="2" destOrd="0" presId="urn:microsoft.com/office/officeart/2005/8/layout/lProcess2"/>
    <dgm:cxn modelId="{F0077275-42F1-422D-890F-42EAD0069F15}" type="presParOf" srcId="{F6D82021-BDB1-4B65-A960-1BAEFB1F9CEE}" destId="{27083F82-371A-4715-BDBF-278928D1D985}" srcOrd="3" destOrd="0" presId="urn:microsoft.com/office/officeart/2005/8/layout/lProcess2"/>
    <dgm:cxn modelId="{BA290F40-ECD7-420D-A56B-4682D9689D18}" type="presParOf" srcId="{F6D82021-BDB1-4B65-A960-1BAEFB1F9CEE}" destId="{B5621B5E-BBF8-4F6A-8851-BCB725A066ED}" srcOrd="4"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1B939420-1E3F-43A1-8769-694DFBA9C91A}" type="doc">
      <dgm:prSet loTypeId="urn:microsoft.com/office/officeart/2005/8/layout/target3" loCatId="relationship" qsTypeId="urn:microsoft.com/office/officeart/2005/8/quickstyle/simple1" qsCatId="simple" csTypeId="urn:microsoft.com/office/officeart/2005/8/colors/colorful1" csCatId="colorful" phldr="1"/>
      <dgm:spPr/>
      <dgm:t>
        <a:bodyPr/>
        <a:lstStyle/>
        <a:p>
          <a:endParaRPr lang="ru-RU"/>
        </a:p>
      </dgm:t>
    </dgm:pt>
    <dgm:pt modelId="{B1E6D1FE-3A8B-4BC2-BE9A-3C61D25F7580}">
      <dgm:prSet custT="1">
        <dgm:style>
          <a:lnRef idx="2">
            <a:schemeClr val="accent3"/>
          </a:lnRef>
          <a:fillRef idx="1">
            <a:schemeClr val="lt1"/>
          </a:fillRef>
          <a:effectRef idx="0">
            <a:schemeClr val="accent3"/>
          </a:effectRef>
          <a:fontRef idx="minor">
            <a:schemeClr val="dk1"/>
          </a:fontRef>
        </dgm:style>
      </dgm:prSet>
      <dgm:spPr>
        <a:ln w="38100">
          <a:solidFill>
            <a:srgbClr val="00B050"/>
          </a:solidFill>
        </a:ln>
      </dgm:spPr>
      <dgm:t>
        <a:bodyPr/>
        <a:lstStyle/>
        <a:p>
          <a:pPr rtl="0"/>
          <a:r>
            <a:rPr lang="ru-RU" sz="2400" b="0" i="0" dirty="0" smtClean="0"/>
            <a:t>Информация по ошибкам прошлых лет в отчетности текущего финансового года не отражается</a:t>
          </a:r>
          <a:endParaRPr lang="ru-RU" sz="2400" dirty="0"/>
        </a:p>
      </dgm:t>
    </dgm:pt>
    <dgm:pt modelId="{54E70B28-C253-40EC-8CFF-A06863F4A41C}" type="parTrans" cxnId="{CB24878F-A626-42A0-887C-231EFFB47C93}">
      <dgm:prSet/>
      <dgm:spPr/>
      <dgm:t>
        <a:bodyPr/>
        <a:lstStyle/>
        <a:p>
          <a:endParaRPr lang="ru-RU"/>
        </a:p>
      </dgm:t>
    </dgm:pt>
    <dgm:pt modelId="{B31DC8F2-F498-490A-A9CF-7164814EBB15}" type="sibTrans" cxnId="{CB24878F-A626-42A0-887C-231EFFB47C93}">
      <dgm:prSet/>
      <dgm:spPr/>
      <dgm:t>
        <a:bodyPr/>
        <a:lstStyle/>
        <a:p>
          <a:endParaRPr lang="ru-RU"/>
        </a:p>
      </dgm:t>
    </dgm:pt>
    <dgm:pt modelId="{3D55A11C-D2A3-47F0-A35B-12E299C7440B}">
      <dgm:prSet/>
      <dgm:spPr/>
      <dgm:t>
        <a:bodyPr/>
        <a:lstStyle/>
        <a:p>
          <a:pPr rtl="0"/>
          <a:r>
            <a:rPr lang="ru-RU" b="0" i="0" dirty="0" smtClean="0"/>
            <a:t>В случае ретроспективного пересчета бухгалтерской (финансовой) отчетности утвержденная бухгалтерская (финансовая) отчетность за предшествующий год (годы) </a:t>
          </a:r>
          <a:r>
            <a:rPr lang="ru-RU" b="1" i="0" dirty="0" smtClean="0"/>
            <a:t>не подлежит пересмотру, замене и повторному представлению </a:t>
          </a:r>
          <a:r>
            <a:rPr lang="ru-RU" b="0" i="0" dirty="0" smtClean="0"/>
            <a:t>пользователям бухгалтерской (финансовой) отчетности</a:t>
          </a:r>
          <a:endParaRPr lang="ru-RU" dirty="0"/>
        </a:p>
      </dgm:t>
    </dgm:pt>
    <dgm:pt modelId="{A493F965-6A6E-472D-8943-7776FEA5D646}" type="parTrans" cxnId="{A5B4C37A-02D7-45C8-BA0D-C25D43BBD108}">
      <dgm:prSet/>
      <dgm:spPr/>
      <dgm:t>
        <a:bodyPr/>
        <a:lstStyle/>
        <a:p>
          <a:endParaRPr lang="ru-RU"/>
        </a:p>
      </dgm:t>
    </dgm:pt>
    <dgm:pt modelId="{6B0918C1-DC49-4582-B137-82F4FDF8B66D}" type="sibTrans" cxnId="{A5B4C37A-02D7-45C8-BA0D-C25D43BBD108}">
      <dgm:prSet/>
      <dgm:spPr/>
      <dgm:t>
        <a:bodyPr/>
        <a:lstStyle/>
        <a:p>
          <a:endParaRPr lang="ru-RU"/>
        </a:p>
      </dgm:t>
    </dgm:pt>
    <dgm:pt modelId="{4C66C187-3E82-4C1F-98A1-1ED0FF38468E}" type="pres">
      <dgm:prSet presAssocID="{1B939420-1E3F-43A1-8769-694DFBA9C91A}" presName="Name0" presStyleCnt="0">
        <dgm:presLayoutVars>
          <dgm:chMax val="7"/>
          <dgm:dir/>
          <dgm:animLvl val="lvl"/>
          <dgm:resizeHandles val="exact"/>
        </dgm:presLayoutVars>
      </dgm:prSet>
      <dgm:spPr/>
      <dgm:t>
        <a:bodyPr/>
        <a:lstStyle/>
        <a:p>
          <a:endParaRPr lang="ru-RU"/>
        </a:p>
      </dgm:t>
    </dgm:pt>
    <dgm:pt modelId="{0363DACD-26E0-4083-AC66-9E1122D18B1B}" type="pres">
      <dgm:prSet presAssocID="{B1E6D1FE-3A8B-4BC2-BE9A-3C61D25F7580}" presName="circle1" presStyleLbl="node1" presStyleIdx="0" presStyleCnt="2"/>
      <dgm:spPr/>
    </dgm:pt>
    <dgm:pt modelId="{0C164736-D92C-49F7-B4D9-352CA92EE2C9}" type="pres">
      <dgm:prSet presAssocID="{B1E6D1FE-3A8B-4BC2-BE9A-3C61D25F7580}" presName="space" presStyleCnt="0"/>
      <dgm:spPr/>
    </dgm:pt>
    <dgm:pt modelId="{E662AE0B-1DFC-47FF-8BB6-E013F2834339}" type="pres">
      <dgm:prSet presAssocID="{B1E6D1FE-3A8B-4BC2-BE9A-3C61D25F7580}" presName="rect1" presStyleLbl="alignAcc1" presStyleIdx="0" presStyleCnt="2"/>
      <dgm:spPr/>
      <dgm:t>
        <a:bodyPr/>
        <a:lstStyle/>
        <a:p>
          <a:endParaRPr lang="ru-RU"/>
        </a:p>
      </dgm:t>
    </dgm:pt>
    <dgm:pt modelId="{BA94D70B-BE84-49CA-BD87-9CC1EB88EC20}" type="pres">
      <dgm:prSet presAssocID="{3D55A11C-D2A3-47F0-A35B-12E299C7440B}" presName="vertSpace2" presStyleLbl="node1" presStyleIdx="0" presStyleCnt="2"/>
      <dgm:spPr/>
    </dgm:pt>
    <dgm:pt modelId="{DB276177-6F28-490B-96DA-65D769C6E57A}" type="pres">
      <dgm:prSet presAssocID="{3D55A11C-D2A3-47F0-A35B-12E299C7440B}" presName="circle2" presStyleLbl="node1" presStyleIdx="1" presStyleCnt="2"/>
      <dgm:spPr/>
    </dgm:pt>
    <dgm:pt modelId="{A03A1BE8-D0EA-4C42-AAD4-290A03875D9C}" type="pres">
      <dgm:prSet presAssocID="{3D55A11C-D2A3-47F0-A35B-12E299C7440B}" presName="rect2" presStyleLbl="alignAcc1" presStyleIdx="1" presStyleCnt="2" custScaleY="108125"/>
      <dgm:spPr/>
      <dgm:t>
        <a:bodyPr/>
        <a:lstStyle/>
        <a:p>
          <a:endParaRPr lang="ru-RU"/>
        </a:p>
      </dgm:t>
    </dgm:pt>
    <dgm:pt modelId="{1B2CBA45-E311-4ECC-BFC5-98E30C4C1E12}" type="pres">
      <dgm:prSet presAssocID="{B1E6D1FE-3A8B-4BC2-BE9A-3C61D25F7580}" presName="rect1ParTxNoCh" presStyleLbl="alignAcc1" presStyleIdx="1" presStyleCnt="2">
        <dgm:presLayoutVars>
          <dgm:chMax val="1"/>
          <dgm:bulletEnabled val="1"/>
        </dgm:presLayoutVars>
      </dgm:prSet>
      <dgm:spPr/>
      <dgm:t>
        <a:bodyPr/>
        <a:lstStyle/>
        <a:p>
          <a:endParaRPr lang="ru-RU"/>
        </a:p>
      </dgm:t>
    </dgm:pt>
    <dgm:pt modelId="{69F675E0-1616-4FFC-AB96-574DA6663EE4}" type="pres">
      <dgm:prSet presAssocID="{3D55A11C-D2A3-47F0-A35B-12E299C7440B}" presName="rect2ParTxNoCh" presStyleLbl="alignAcc1" presStyleIdx="1" presStyleCnt="2">
        <dgm:presLayoutVars>
          <dgm:chMax val="1"/>
          <dgm:bulletEnabled val="1"/>
        </dgm:presLayoutVars>
      </dgm:prSet>
      <dgm:spPr/>
      <dgm:t>
        <a:bodyPr/>
        <a:lstStyle/>
        <a:p>
          <a:endParaRPr lang="ru-RU"/>
        </a:p>
      </dgm:t>
    </dgm:pt>
  </dgm:ptLst>
  <dgm:cxnLst>
    <dgm:cxn modelId="{28A87057-A42E-47FE-91CF-4C2D3878F6EB}" type="presOf" srcId="{B1E6D1FE-3A8B-4BC2-BE9A-3C61D25F7580}" destId="{1B2CBA45-E311-4ECC-BFC5-98E30C4C1E12}" srcOrd="1" destOrd="0" presId="urn:microsoft.com/office/officeart/2005/8/layout/target3"/>
    <dgm:cxn modelId="{D3B03046-DBDA-4F0A-B340-182F3A29B691}" type="presOf" srcId="{B1E6D1FE-3A8B-4BC2-BE9A-3C61D25F7580}" destId="{E662AE0B-1DFC-47FF-8BB6-E013F2834339}" srcOrd="0" destOrd="0" presId="urn:microsoft.com/office/officeart/2005/8/layout/target3"/>
    <dgm:cxn modelId="{A5B4C37A-02D7-45C8-BA0D-C25D43BBD108}" srcId="{1B939420-1E3F-43A1-8769-694DFBA9C91A}" destId="{3D55A11C-D2A3-47F0-A35B-12E299C7440B}" srcOrd="1" destOrd="0" parTransId="{A493F965-6A6E-472D-8943-7776FEA5D646}" sibTransId="{6B0918C1-DC49-4582-B137-82F4FDF8B66D}"/>
    <dgm:cxn modelId="{C710F984-DD57-449A-98F3-2EC5E3E1B1FA}" type="presOf" srcId="{1B939420-1E3F-43A1-8769-694DFBA9C91A}" destId="{4C66C187-3E82-4C1F-98A1-1ED0FF38468E}" srcOrd="0" destOrd="0" presId="urn:microsoft.com/office/officeart/2005/8/layout/target3"/>
    <dgm:cxn modelId="{CB24878F-A626-42A0-887C-231EFFB47C93}" srcId="{1B939420-1E3F-43A1-8769-694DFBA9C91A}" destId="{B1E6D1FE-3A8B-4BC2-BE9A-3C61D25F7580}" srcOrd="0" destOrd="0" parTransId="{54E70B28-C253-40EC-8CFF-A06863F4A41C}" sibTransId="{B31DC8F2-F498-490A-A9CF-7164814EBB15}"/>
    <dgm:cxn modelId="{9EBB3E2A-FDB5-4563-9719-FF215D3DE9AB}" type="presOf" srcId="{3D55A11C-D2A3-47F0-A35B-12E299C7440B}" destId="{69F675E0-1616-4FFC-AB96-574DA6663EE4}" srcOrd="1" destOrd="0" presId="urn:microsoft.com/office/officeart/2005/8/layout/target3"/>
    <dgm:cxn modelId="{3173E1FF-43EE-4E35-B184-9D463958CD82}" type="presOf" srcId="{3D55A11C-D2A3-47F0-A35B-12E299C7440B}" destId="{A03A1BE8-D0EA-4C42-AAD4-290A03875D9C}" srcOrd="0" destOrd="0" presId="urn:microsoft.com/office/officeart/2005/8/layout/target3"/>
    <dgm:cxn modelId="{E3EBDBA8-AFD0-4527-A143-4C459EAFF861}" type="presParOf" srcId="{4C66C187-3E82-4C1F-98A1-1ED0FF38468E}" destId="{0363DACD-26E0-4083-AC66-9E1122D18B1B}" srcOrd="0" destOrd="0" presId="urn:microsoft.com/office/officeart/2005/8/layout/target3"/>
    <dgm:cxn modelId="{838617E7-F3AE-4F9A-B272-011DB5A22F59}" type="presParOf" srcId="{4C66C187-3E82-4C1F-98A1-1ED0FF38468E}" destId="{0C164736-D92C-49F7-B4D9-352CA92EE2C9}" srcOrd="1" destOrd="0" presId="urn:microsoft.com/office/officeart/2005/8/layout/target3"/>
    <dgm:cxn modelId="{739E0DAC-BDA9-46D5-BBCD-9685166BF0F2}" type="presParOf" srcId="{4C66C187-3E82-4C1F-98A1-1ED0FF38468E}" destId="{E662AE0B-1DFC-47FF-8BB6-E013F2834339}" srcOrd="2" destOrd="0" presId="urn:microsoft.com/office/officeart/2005/8/layout/target3"/>
    <dgm:cxn modelId="{B0A68561-9AAD-4865-8346-0D0747BC1989}" type="presParOf" srcId="{4C66C187-3E82-4C1F-98A1-1ED0FF38468E}" destId="{BA94D70B-BE84-49CA-BD87-9CC1EB88EC20}" srcOrd="3" destOrd="0" presId="urn:microsoft.com/office/officeart/2005/8/layout/target3"/>
    <dgm:cxn modelId="{765A1EC6-9445-4074-B9D2-462DB3C0C9E4}" type="presParOf" srcId="{4C66C187-3E82-4C1F-98A1-1ED0FF38468E}" destId="{DB276177-6F28-490B-96DA-65D769C6E57A}" srcOrd="4" destOrd="0" presId="urn:microsoft.com/office/officeart/2005/8/layout/target3"/>
    <dgm:cxn modelId="{02575D3D-C912-49F7-B14C-473D67C208C8}" type="presParOf" srcId="{4C66C187-3E82-4C1F-98A1-1ED0FF38468E}" destId="{A03A1BE8-D0EA-4C42-AAD4-290A03875D9C}" srcOrd="5" destOrd="0" presId="urn:microsoft.com/office/officeart/2005/8/layout/target3"/>
    <dgm:cxn modelId="{5FA8A419-9188-42E5-8ABC-D74FFEDDC669}" type="presParOf" srcId="{4C66C187-3E82-4C1F-98A1-1ED0FF38468E}" destId="{1B2CBA45-E311-4ECC-BFC5-98E30C4C1E12}" srcOrd="6" destOrd="0" presId="urn:microsoft.com/office/officeart/2005/8/layout/target3"/>
    <dgm:cxn modelId="{CF0ED73E-AECA-456D-9C81-B168DDA9264F}" type="presParOf" srcId="{4C66C187-3E82-4C1F-98A1-1ED0FF38468E}" destId="{69F675E0-1616-4FFC-AB96-574DA6663EE4}" srcOrd="7"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197605B-C23B-40FD-B410-90923B1F6660}" type="doc">
      <dgm:prSet loTypeId="urn:microsoft.com/office/officeart/2005/8/layout/hierarchy3" loCatId="list" qsTypeId="urn:microsoft.com/office/officeart/2005/8/quickstyle/simple1" qsCatId="simple" csTypeId="urn:microsoft.com/office/officeart/2005/8/colors/colorful5" csCatId="colorful" phldr="1"/>
      <dgm:spPr/>
      <dgm:t>
        <a:bodyPr/>
        <a:lstStyle/>
        <a:p>
          <a:endParaRPr lang="ru-RU"/>
        </a:p>
      </dgm:t>
    </dgm:pt>
    <dgm:pt modelId="{FA5EF366-00BA-4604-8742-A8289F12252B}">
      <dgm:prSet phldrT="[Текст]"/>
      <dgm:spPr/>
      <dgm:t>
        <a:bodyPr/>
        <a:lstStyle/>
        <a:p>
          <a:r>
            <a:rPr lang="ru-RU" dirty="0" smtClean="0"/>
            <a:t>Арендатор</a:t>
          </a:r>
          <a:endParaRPr lang="ru-RU" dirty="0"/>
        </a:p>
      </dgm:t>
    </dgm:pt>
    <dgm:pt modelId="{7773BF4C-C0C6-4A1D-A974-23D9E4CF42FD}" type="parTrans" cxnId="{7F649C69-DB90-4BC9-8234-2F8B81E0A139}">
      <dgm:prSet/>
      <dgm:spPr/>
      <dgm:t>
        <a:bodyPr/>
        <a:lstStyle/>
        <a:p>
          <a:endParaRPr lang="ru-RU"/>
        </a:p>
      </dgm:t>
    </dgm:pt>
    <dgm:pt modelId="{1070D5A2-C21D-49C4-9E63-91B2C31AC74E}" type="sibTrans" cxnId="{7F649C69-DB90-4BC9-8234-2F8B81E0A139}">
      <dgm:prSet/>
      <dgm:spPr/>
      <dgm:t>
        <a:bodyPr/>
        <a:lstStyle/>
        <a:p>
          <a:endParaRPr lang="ru-RU"/>
        </a:p>
      </dgm:t>
    </dgm:pt>
    <dgm:pt modelId="{82C6D133-8EBF-4482-87D0-785EECA6C3A4}">
      <dgm:prSet phldrT="[Текст]"/>
      <dgm:spPr/>
      <dgm:t>
        <a:bodyPr/>
        <a:lstStyle/>
        <a:p>
          <a:r>
            <a:rPr lang="ru-RU" dirty="0" smtClean="0"/>
            <a:t>Арендодатель</a:t>
          </a:r>
          <a:endParaRPr lang="ru-RU" dirty="0"/>
        </a:p>
      </dgm:t>
    </dgm:pt>
    <dgm:pt modelId="{9829FEBC-8B93-4A84-9864-117CDEF7E8AB}" type="parTrans" cxnId="{005AF82F-5443-4C33-801C-E9AEFCF89722}">
      <dgm:prSet/>
      <dgm:spPr/>
      <dgm:t>
        <a:bodyPr/>
        <a:lstStyle/>
        <a:p>
          <a:endParaRPr lang="ru-RU"/>
        </a:p>
      </dgm:t>
    </dgm:pt>
    <dgm:pt modelId="{33D5EAC7-31F3-4259-9992-41397D222B6B}" type="sibTrans" cxnId="{005AF82F-5443-4C33-801C-E9AEFCF89722}">
      <dgm:prSet/>
      <dgm:spPr/>
      <dgm:t>
        <a:bodyPr/>
        <a:lstStyle/>
        <a:p>
          <a:endParaRPr lang="ru-RU"/>
        </a:p>
      </dgm:t>
    </dgm:pt>
    <dgm:pt modelId="{466B4441-A75F-4B8B-9429-C247A1143B6E}">
      <dgm:prSe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ru-RU" sz="2000" b="1" dirty="0" smtClean="0">
              <a:latin typeface="Times New Roman"/>
              <a:cs typeface="Times New Roman"/>
            </a:rPr>
            <a:t>В сумме накопленной амортизации </a:t>
          </a:r>
        </a:p>
        <a:p>
          <a:pPr marL="0" marR="0" lvl="0" indent="0" defTabSz="914400" eaLnBrk="1" fontAlgn="auto" latinLnBrk="0" hangingPunct="1">
            <a:lnSpc>
              <a:spcPct val="100000"/>
            </a:lnSpc>
            <a:spcBef>
              <a:spcPts val="0"/>
            </a:spcBef>
            <a:spcAft>
              <a:spcPts val="0"/>
            </a:spcAft>
            <a:buClrTx/>
            <a:buSzTx/>
            <a:buFontTx/>
            <a:buNone/>
            <a:tabLst/>
            <a:defRPr/>
          </a:pPr>
          <a:r>
            <a:rPr lang="ru-RU" sz="2000" b="1" dirty="0" err="1" smtClean="0">
              <a:latin typeface="Times New Roman"/>
              <a:cs typeface="Times New Roman"/>
            </a:rPr>
            <a:t>Дт</a:t>
          </a:r>
          <a:r>
            <a:rPr lang="ru-RU" sz="2000" b="1" dirty="0" smtClean="0">
              <a:latin typeface="Times New Roman"/>
              <a:cs typeface="Times New Roman"/>
            </a:rPr>
            <a:t>  1 104 4х 450  </a:t>
          </a:r>
          <a:r>
            <a:rPr lang="ru-RU" sz="2000" b="1" dirty="0" err="1" smtClean="0">
              <a:latin typeface="Times New Roman"/>
              <a:cs typeface="Times New Roman"/>
            </a:rPr>
            <a:t>Кт</a:t>
          </a:r>
          <a:r>
            <a:rPr lang="ru-RU" sz="2000" b="1" dirty="0" smtClean="0">
              <a:latin typeface="Times New Roman"/>
              <a:cs typeface="Times New Roman"/>
            </a:rPr>
            <a:t> 1 111  4х 450 </a:t>
          </a:r>
          <a:endParaRPr lang="ru-RU" sz="2000" dirty="0" smtClean="0"/>
        </a:p>
        <a:p>
          <a:pPr lvl="0" defTabSz="577850">
            <a:lnSpc>
              <a:spcPct val="90000"/>
            </a:lnSpc>
            <a:spcBef>
              <a:spcPct val="0"/>
            </a:spcBef>
            <a:spcAft>
              <a:spcPct val="35000"/>
            </a:spcAft>
          </a:pPr>
          <a:endParaRPr lang="ru-RU" sz="1200" b="1" dirty="0">
            <a:latin typeface="Times New Roman"/>
            <a:cs typeface="Times New Roman"/>
          </a:endParaRPr>
        </a:p>
      </dgm:t>
    </dgm:pt>
    <dgm:pt modelId="{6CE35F28-F6C0-4172-AF98-C7102B822915}" type="parTrans" cxnId="{7D09B21C-60DF-4592-BD1D-CA7582F572B3}">
      <dgm:prSet/>
      <dgm:spPr/>
      <dgm:t>
        <a:bodyPr/>
        <a:lstStyle/>
        <a:p>
          <a:endParaRPr lang="ru-RU"/>
        </a:p>
      </dgm:t>
    </dgm:pt>
    <dgm:pt modelId="{6A3D1F62-0EE4-4425-BD9C-811530487A00}" type="sibTrans" cxnId="{7D09B21C-60DF-4592-BD1D-CA7582F572B3}">
      <dgm:prSet/>
      <dgm:spPr/>
      <dgm:t>
        <a:bodyPr/>
        <a:lstStyle/>
        <a:p>
          <a:endParaRPr lang="ru-RU"/>
        </a:p>
      </dgm:t>
    </dgm:pt>
    <dgm:pt modelId="{9A03756B-06D2-438F-8094-46D8364D7F54}">
      <dgm:prSet custT="1"/>
      <dgm:spPr/>
      <dgm:t>
        <a:bodyPr/>
        <a:lstStyle/>
        <a:p>
          <a:r>
            <a:rPr lang="ru-RU" sz="2000" b="1" dirty="0" err="1" smtClean="0">
              <a:latin typeface="Times New Roman"/>
              <a:cs typeface="Times New Roman"/>
            </a:rPr>
            <a:t>Реклассификация</a:t>
          </a:r>
          <a:r>
            <a:rPr lang="ru-RU" sz="2000" b="1" dirty="0" smtClean="0">
              <a:latin typeface="Times New Roman"/>
              <a:cs typeface="Times New Roman"/>
            </a:rPr>
            <a:t> </a:t>
          </a:r>
        </a:p>
        <a:p>
          <a:r>
            <a:rPr lang="ru-RU" sz="2000" b="1" dirty="0" err="1" smtClean="0">
              <a:latin typeface="Times New Roman"/>
              <a:cs typeface="Times New Roman"/>
            </a:rPr>
            <a:t>Дт</a:t>
          </a:r>
          <a:r>
            <a:rPr lang="ru-RU" sz="2000" b="1" dirty="0" smtClean="0">
              <a:latin typeface="Times New Roman"/>
              <a:cs typeface="Times New Roman"/>
            </a:rPr>
            <a:t> 1 101 12 310      </a:t>
          </a:r>
          <a:r>
            <a:rPr lang="ru-RU" sz="2000" b="1" dirty="0" err="1" smtClean="0">
              <a:latin typeface="Times New Roman"/>
              <a:cs typeface="Times New Roman"/>
            </a:rPr>
            <a:t>Кт</a:t>
          </a:r>
          <a:r>
            <a:rPr lang="ru-RU" sz="2000" b="1" dirty="0" smtClean="0">
              <a:latin typeface="Times New Roman"/>
              <a:cs typeface="Times New Roman"/>
            </a:rPr>
            <a:t> 1 101 12 310 </a:t>
          </a:r>
          <a:endParaRPr lang="ru-RU" sz="2000" b="1" dirty="0">
            <a:latin typeface="Times New Roman"/>
            <a:cs typeface="Times New Roman"/>
          </a:endParaRPr>
        </a:p>
      </dgm:t>
    </dgm:pt>
    <dgm:pt modelId="{1AC32A71-E0CD-42CB-8F5D-9C56B19DBC85}" type="parTrans" cxnId="{3C2BD150-6BFE-4F31-9E92-D3FE655A0E3E}">
      <dgm:prSet/>
      <dgm:spPr/>
      <dgm:t>
        <a:bodyPr/>
        <a:lstStyle/>
        <a:p>
          <a:endParaRPr lang="ru-RU"/>
        </a:p>
      </dgm:t>
    </dgm:pt>
    <dgm:pt modelId="{7E442560-3893-40FA-9A08-459DA0E50151}" type="sibTrans" cxnId="{3C2BD150-6BFE-4F31-9E92-D3FE655A0E3E}">
      <dgm:prSet/>
      <dgm:spPr/>
      <dgm:t>
        <a:bodyPr/>
        <a:lstStyle/>
        <a:p>
          <a:endParaRPr lang="ru-RU"/>
        </a:p>
      </dgm:t>
    </dgm:pt>
    <dgm:pt modelId="{2793AD9A-0D80-4593-9EFB-7479C42EF32B}">
      <dgm:prSet custT="1"/>
      <dgm:spPr/>
      <dgm:t>
        <a:bodyPr/>
        <a:lstStyle/>
        <a:p>
          <a:pPr lvl="0" defTabSz="444500">
            <a:lnSpc>
              <a:spcPct val="90000"/>
            </a:lnSpc>
            <a:spcBef>
              <a:spcPct val="0"/>
            </a:spcBef>
            <a:spcAft>
              <a:spcPct val="35000"/>
            </a:spcAft>
          </a:pPr>
          <a:r>
            <a:rPr lang="ru-RU" sz="2000" b="1" smtClean="0">
              <a:latin typeface="Times New Roman"/>
              <a:cs typeface="Times New Roman"/>
            </a:rPr>
            <a:t>«Красное сторно»</a:t>
          </a:r>
        </a:p>
        <a:p>
          <a:pPr marL="0" marR="0" lvl="0" indent="0" defTabSz="914400" eaLnBrk="1" fontAlgn="auto" latinLnBrk="0" hangingPunct="1">
            <a:lnSpc>
              <a:spcPct val="100000"/>
            </a:lnSpc>
            <a:spcBef>
              <a:spcPts val="0"/>
            </a:spcBef>
            <a:spcAft>
              <a:spcPts val="0"/>
            </a:spcAft>
            <a:buClrTx/>
            <a:buSzTx/>
            <a:buFontTx/>
            <a:buNone/>
            <a:tabLst/>
            <a:defRPr/>
          </a:pPr>
          <a:r>
            <a:rPr lang="ru-RU" sz="2000" b="1" smtClean="0">
              <a:latin typeface="Times New Roman"/>
              <a:cs typeface="Times New Roman"/>
            </a:rPr>
            <a:t>Дт  1 205 21 560  Кт 1 401 40 121</a:t>
          </a:r>
          <a:endParaRPr lang="ru-RU" sz="2000" smtClean="0"/>
        </a:p>
        <a:p>
          <a:pPr lvl="0" defTabSz="444500">
            <a:lnSpc>
              <a:spcPct val="90000"/>
            </a:lnSpc>
            <a:spcBef>
              <a:spcPct val="0"/>
            </a:spcBef>
            <a:spcAft>
              <a:spcPct val="35000"/>
            </a:spcAft>
          </a:pPr>
          <a:endParaRPr lang="ru-RU" sz="1000" b="1" dirty="0">
            <a:latin typeface="Times New Roman"/>
            <a:cs typeface="Times New Roman"/>
          </a:endParaRPr>
        </a:p>
      </dgm:t>
    </dgm:pt>
    <dgm:pt modelId="{8DE5F1D3-8566-4E84-AFED-950BA0987FDC}" type="parTrans" cxnId="{16134B9D-EF62-45F8-A151-D3FF5FBB7B19}">
      <dgm:prSet/>
      <dgm:spPr/>
      <dgm:t>
        <a:bodyPr/>
        <a:lstStyle/>
        <a:p>
          <a:endParaRPr lang="ru-RU"/>
        </a:p>
      </dgm:t>
    </dgm:pt>
    <dgm:pt modelId="{4584849D-9DBA-4534-91BA-8AB5ABD034C7}" type="sibTrans" cxnId="{16134B9D-EF62-45F8-A151-D3FF5FBB7B19}">
      <dgm:prSet/>
      <dgm:spPr/>
      <dgm:t>
        <a:bodyPr/>
        <a:lstStyle/>
        <a:p>
          <a:endParaRPr lang="ru-RU"/>
        </a:p>
      </dgm:t>
    </dgm:pt>
    <dgm:pt modelId="{C561B74E-30A4-4163-8B83-D64814C43392}">
      <dgm:prSet custT="1"/>
      <dgm:spPr/>
      <dgm:t>
        <a:bodyPr/>
        <a:lstStyle/>
        <a:p>
          <a:pPr marR="0" eaLnBrk="1" fontAlgn="auto" latinLnBrk="0" hangingPunct="1">
            <a:buClrTx/>
            <a:buSzTx/>
            <a:buFontTx/>
            <a:tabLst/>
            <a:defRPr/>
          </a:pPr>
          <a:r>
            <a:rPr lang="ru-RU" sz="1900" b="1" dirty="0" smtClean="0">
              <a:latin typeface="Times New Roman"/>
              <a:cs typeface="Times New Roman"/>
            </a:rPr>
            <a:t>В сумме остаточной стоимости «Красное </a:t>
          </a:r>
          <a:r>
            <a:rPr lang="ru-RU" sz="1900" b="1" dirty="0" err="1" smtClean="0">
              <a:latin typeface="Times New Roman"/>
              <a:cs typeface="Times New Roman"/>
            </a:rPr>
            <a:t>сторно</a:t>
          </a:r>
          <a:r>
            <a:rPr lang="ru-RU" sz="1900" b="1" dirty="0" smtClean="0">
              <a:latin typeface="Times New Roman"/>
              <a:cs typeface="Times New Roman"/>
            </a:rPr>
            <a:t>»</a:t>
          </a:r>
        </a:p>
        <a:p>
          <a:pPr marR="0" eaLnBrk="1" fontAlgn="auto" latinLnBrk="0" hangingPunct="1">
            <a:buClrTx/>
            <a:buSzTx/>
            <a:buFontTx/>
            <a:tabLst/>
            <a:defRPr/>
          </a:pPr>
          <a:r>
            <a:rPr lang="ru-RU" sz="2000" b="1" dirty="0" err="1" smtClean="0">
              <a:latin typeface="Times New Roman"/>
              <a:cs typeface="Times New Roman"/>
            </a:rPr>
            <a:t>Дт</a:t>
          </a:r>
          <a:r>
            <a:rPr lang="ru-RU" sz="2000" b="1" dirty="0" smtClean="0">
              <a:latin typeface="Times New Roman"/>
              <a:cs typeface="Times New Roman"/>
            </a:rPr>
            <a:t>  1 111 4х 350  </a:t>
          </a:r>
          <a:r>
            <a:rPr lang="ru-RU" sz="2000" b="1" dirty="0" err="1" smtClean="0">
              <a:latin typeface="Times New Roman"/>
              <a:cs typeface="Times New Roman"/>
            </a:rPr>
            <a:t>Кт</a:t>
          </a:r>
          <a:r>
            <a:rPr lang="ru-RU" sz="2000" b="1" dirty="0" smtClean="0">
              <a:latin typeface="Times New Roman"/>
              <a:cs typeface="Times New Roman"/>
            </a:rPr>
            <a:t> 1 302 24 730 </a:t>
          </a:r>
          <a:endParaRPr lang="ru-RU" sz="2000" dirty="0" smtClean="0"/>
        </a:p>
        <a:p>
          <a:endParaRPr lang="ru-RU" sz="1900" b="1" dirty="0">
            <a:latin typeface="Times New Roman"/>
            <a:cs typeface="Times New Roman"/>
          </a:endParaRPr>
        </a:p>
      </dgm:t>
    </dgm:pt>
    <dgm:pt modelId="{AA1999E3-9CF0-4E96-8B65-4D7BFD3105E7}" type="parTrans" cxnId="{9BFDE333-01CD-4A0E-97A8-25C711A8B802}">
      <dgm:prSet/>
      <dgm:spPr/>
      <dgm:t>
        <a:bodyPr/>
        <a:lstStyle/>
        <a:p>
          <a:endParaRPr lang="ru-RU"/>
        </a:p>
      </dgm:t>
    </dgm:pt>
    <dgm:pt modelId="{5BB18C0A-A8A6-4AB9-AE53-E67E5B8F3AE1}" type="sibTrans" cxnId="{9BFDE333-01CD-4A0E-97A8-25C711A8B802}">
      <dgm:prSet/>
      <dgm:spPr/>
      <dgm:t>
        <a:bodyPr/>
        <a:lstStyle/>
        <a:p>
          <a:endParaRPr lang="ru-RU"/>
        </a:p>
      </dgm:t>
    </dgm:pt>
    <dgm:pt modelId="{C6E3957B-D20E-41F1-B68C-D2626E740340}">
      <dgm:prSet/>
      <dgm:spPr/>
      <dgm:t>
        <a:bodyPr/>
        <a:lstStyle/>
        <a:p>
          <a:pPr marR="0" eaLnBrk="1" fontAlgn="auto" latinLnBrk="0" hangingPunct="1">
            <a:buClrTx/>
            <a:buSzTx/>
            <a:buFontTx/>
            <a:tabLst/>
            <a:defRPr/>
          </a:pPr>
          <a:r>
            <a:rPr lang="ru-RU" dirty="0" smtClean="0"/>
            <a:t>Списание с з/</a:t>
          </a:r>
          <a:r>
            <a:rPr lang="ru-RU" dirty="0" err="1" smtClean="0"/>
            <a:t>сч</a:t>
          </a:r>
          <a:r>
            <a:rPr lang="ru-RU" dirty="0" smtClean="0"/>
            <a:t> 25, 26</a:t>
          </a:r>
          <a:endParaRPr lang="ru-RU" b="1" dirty="0">
            <a:latin typeface="Times New Roman"/>
            <a:cs typeface="Times New Roman"/>
          </a:endParaRPr>
        </a:p>
      </dgm:t>
    </dgm:pt>
    <dgm:pt modelId="{8A415A69-23F7-49E9-9EF7-FE8C1109A72F}" type="parTrans" cxnId="{94E40DE0-B7D7-46CB-9586-DF0540F5A458}">
      <dgm:prSet/>
      <dgm:spPr/>
      <dgm:t>
        <a:bodyPr/>
        <a:lstStyle/>
        <a:p>
          <a:endParaRPr lang="ru-RU"/>
        </a:p>
      </dgm:t>
    </dgm:pt>
    <dgm:pt modelId="{DEEC19F1-17B5-4C9E-B568-8F65CE945D28}" type="sibTrans" cxnId="{94E40DE0-B7D7-46CB-9586-DF0540F5A458}">
      <dgm:prSet/>
      <dgm:spPr/>
      <dgm:t>
        <a:bodyPr/>
        <a:lstStyle/>
        <a:p>
          <a:endParaRPr lang="ru-RU"/>
        </a:p>
      </dgm:t>
    </dgm:pt>
    <dgm:pt modelId="{7A4532BB-2E24-42F9-AFDB-9791A05203E4}" type="pres">
      <dgm:prSet presAssocID="{A197605B-C23B-40FD-B410-90923B1F6660}" presName="diagram" presStyleCnt="0">
        <dgm:presLayoutVars>
          <dgm:chPref val="1"/>
          <dgm:dir/>
          <dgm:animOne val="branch"/>
          <dgm:animLvl val="lvl"/>
          <dgm:resizeHandles/>
        </dgm:presLayoutVars>
      </dgm:prSet>
      <dgm:spPr/>
      <dgm:t>
        <a:bodyPr/>
        <a:lstStyle/>
        <a:p>
          <a:endParaRPr lang="ru-RU"/>
        </a:p>
      </dgm:t>
    </dgm:pt>
    <dgm:pt modelId="{76A811F9-DD3F-49B9-9DDF-9EC4F98A0348}" type="pres">
      <dgm:prSet presAssocID="{FA5EF366-00BA-4604-8742-A8289F12252B}" presName="root" presStyleCnt="0"/>
      <dgm:spPr/>
      <dgm:t>
        <a:bodyPr/>
        <a:lstStyle/>
        <a:p>
          <a:endParaRPr lang="ru-RU"/>
        </a:p>
      </dgm:t>
    </dgm:pt>
    <dgm:pt modelId="{1C3FDC68-C874-4F1A-A16D-D752E12332CF}" type="pres">
      <dgm:prSet presAssocID="{FA5EF366-00BA-4604-8742-A8289F12252B}" presName="rootComposite" presStyleCnt="0"/>
      <dgm:spPr/>
      <dgm:t>
        <a:bodyPr/>
        <a:lstStyle/>
        <a:p>
          <a:endParaRPr lang="ru-RU"/>
        </a:p>
      </dgm:t>
    </dgm:pt>
    <dgm:pt modelId="{8951E5B7-1343-4B77-B9E7-79989B72F1FD}" type="pres">
      <dgm:prSet presAssocID="{FA5EF366-00BA-4604-8742-A8289F12252B}" presName="rootText" presStyleLbl="node1" presStyleIdx="0" presStyleCnt="2" custScaleX="151467" custLinFactNeighborX="2082" custLinFactNeighborY="-62507"/>
      <dgm:spPr/>
      <dgm:t>
        <a:bodyPr/>
        <a:lstStyle/>
        <a:p>
          <a:endParaRPr lang="ru-RU"/>
        </a:p>
      </dgm:t>
    </dgm:pt>
    <dgm:pt modelId="{30449AC9-E4F4-4724-8D23-0D4AC90F4438}" type="pres">
      <dgm:prSet presAssocID="{FA5EF366-00BA-4604-8742-A8289F12252B}" presName="rootConnector" presStyleLbl="node1" presStyleIdx="0" presStyleCnt="2"/>
      <dgm:spPr/>
      <dgm:t>
        <a:bodyPr/>
        <a:lstStyle/>
        <a:p>
          <a:endParaRPr lang="ru-RU"/>
        </a:p>
      </dgm:t>
    </dgm:pt>
    <dgm:pt modelId="{8FBA1A40-3472-4E7E-B720-4C71DDEB4FC1}" type="pres">
      <dgm:prSet presAssocID="{FA5EF366-00BA-4604-8742-A8289F12252B}" presName="childShape" presStyleCnt="0"/>
      <dgm:spPr/>
      <dgm:t>
        <a:bodyPr/>
        <a:lstStyle/>
        <a:p>
          <a:endParaRPr lang="ru-RU"/>
        </a:p>
      </dgm:t>
    </dgm:pt>
    <dgm:pt modelId="{F5E9AFED-1E04-4D6A-B070-BC422ADC2568}" type="pres">
      <dgm:prSet presAssocID="{6CE35F28-F6C0-4172-AF98-C7102B822915}" presName="Name13" presStyleLbl="parChTrans1D2" presStyleIdx="0" presStyleCnt="5"/>
      <dgm:spPr/>
      <dgm:t>
        <a:bodyPr/>
        <a:lstStyle/>
        <a:p>
          <a:endParaRPr lang="ru-RU"/>
        </a:p>
      </dgm:t>
    </dgm:pt>
    <dgm:pt modelId="{48DBA575-9684-49DA-AB48-4DC0378BA9C7}" type="pres">
      <dgm:prSet presAssocID="{466B4441-A75F-4B8B-9429-C247A1143B6E}" presName="childText" presStyleLbl="bgAcc1" presStyleIdx="0" presStyleCnt="5" custScaleX="286537" custScaleY="165983" custLinFactNeighborX="-10272" custLinFactNeighborY="-57950">
        <dgm:presLayoutVars>
          <dgm:bulletEnabled val="1"/>
        </dgm:presLayoutVars>
      </dgm:prSet>
      <dgm:spPr/>
      <dgm:t>
        <a:bodyPr/>
        <a:lstStyle/>
        <a:p>
          <a:endParaRPr lang="ru-RU"/>
        </a:p>
      </dgm:t>
    </dgm:pt>
    <dgm:pt modelId="{BB72C45C-066A-4904-AD9E-910A0E9D546A}" type="pres">
      <dgm:prSet presAssocID="{AA1999E3-9CF0-4E96-8B65-4D7BFD3105E7}" presName="Name13" presStyleLbl="parChTrans1D2" presStyleIdx="1" presStyleCnt="5"/>
      <dgm:spPr/>
      <dgm:t>
        <a:bodyPr/>
        <a:lstStyle/>
        <a:p>
          <a:endParaRPr lang="ru-RU"/>
        </a:p>
      </dgm:t>
    </dgm:pt>
    <dgm:pt modelId="{7FC0EFFB-7360-459E-ADAD-B364E6479120}" type="pres">
      <dgm:prSet presAssocID="{C561B74E-30A4-4163-8B83-D64814C43392}" presName="childText" presStyleLbl="bgAcc1" presStyleIdx="1" presStyleCnt="5" custScaleX="279843" custScaleY="162228" custLinFactNeighborX="-8247" custLinFactNeighborY="-33004">
        <dgm:presLayoutVars>
          <dgm:bulletEnabled val="1"/>
        </dgm:presLayoutVars>
      </dgm:prSet>
      <dgm:spPr/>
      <dgm:t>
        <a:bodyPr/>
        <a:lstStyle/>
        <a:p>
          <a:endParaRPr lang="ru-RU"/>
        </a:p>
      </dgm:t>
    </dgm:pt>
    <dgm:pt modelId="{4CC1E795-CAE8-4DDA-AF82-CE15D90133BF}" type="pres">
      <dgm:prSet presAssocID="{82C6D133-8EBF-4482-87D0-785EECA6C3A4}" presName="root" presStyleCnt="0"/>
      <dgm:spPr/>
      <dgm:t>
        <a:bodyPr/>
        <a:lstStyle/>
        <a:p>
          <a:endParaRPr lang="ru-RU"/>
        </a:p>
      </dgm:t>
    </dgm:pt>
    <dgm:pt modelId="{DA0C97B1-9060-463F-9B51-B2337F18C61A}" type="pres">
      <dgm:prSet presAssocID="{82C6D133-8EBF-4482-87D0-785EECA6C3A4}" presName="rootComposite" presStyleCnt="0"/>
      <dgm:spPr/>
      <dgm:t>
        <a:bodyPr/>
        <a:lstStyle/>
        <a:p>
          <a:endParaRPr lang="ru-RU"/>
        </a:p>
      </dgm:t>
    </dgm:pt>
    <dgm:pt modelId="{9A52B171-CB62-445D-8A20-B4FD90452337}" type="pres">
      <dgm:prSet presAssocID="{82C6D133-8EBF-4482-87D0-785EECA6C3A4}" presName="rootText" presStyleLbl="node1" presStyleIdx="1" presStyleCnt="2" custScaleX="183261" custLinFactNeighborX="12114" custLinFactNeighborY="-48756"/>
      <dgm:spPr/>
      <dgm:t>
        <a:bodyPr/>
        <a:lstStyle/>
        <a:p>
          <a:endParaRPr lang="ru-RU"/>
        </a:p>
      </dgm:t>
    </dgm:pt>
    <dgm:pt modelId="{2D249A8D-9F1B-4382-8173-96D826F96BC1}" type="pres">
      <dgm:prSet presAssocID="{82C6D133-8EBF-4482-87D0-785EECA6C3A4}" presName="rootConnector" presStyleLbl="node1" presStyleIdx="1" presStyleCnt="2"/>
      <dgm:spPr/>
      <dgm:t>
        <a:bodyPr/>
        <a:lstStyle/>
        <a:p>
          <a:endParaRPr lang="ru-RU"/>
        </a:p>
      </dgm:t>
    </dgm:pt>
    <dgm:pt modelId="{D6C01860-D4A4-4973-B215-D7A71258EE71}" type="pres">
      <dgm:prSet presAssocID="{82C6D133-8EBF-4482-87D0-785EECA6C3A4}" presName="childShape" presStyleCnt="0"/>
      <dgm:spPr/>
      <dgm:t>
        <a:bodyPr/>
        <a:lstStyle/>
        <a:p>
          <a:endParaRPr lang="ru-RU"/>
        </a:p>
      </dgm:t>
    </dgm:pt>
    <dgm:pt modelId="{AC496B01-3884-43E2-B45E-7F3308AA13E4}" type="pres">
      <dgm:prSet presAssocID="{1AC32A71-E0CD-42CB-8F5D-9C56B19DBC85}" presName="Name13" presStyleLbl="parChTrans1D2" presStyleIdx="2" presStyleCnt="5"/>
      <dgm:spPr/>
      <dgm:t>
        <a:bodyPr/>
        <a:lstStyle/>
        <a:p>
          <a:endParaRPr lang="ru-RU"/>
        </a:p>
      </dgm:t>
    </dgm:pt>
    <dgm:pt modelId="{C7F49EF3-49A3-4FFA-AD14-A6C6F626CEAB}" type="pres">
      <dgm:prSet presAssocID="{9A03756B-06D2-438F-8094-46D8364D7F54}" presName="childText" presStyleLbl="bgAcc1" presStyleIdx="2" presStyleCnt="5" custScaleX="294534" custLinFactNeighborX="-2167" custLinFactNeighborY="-40675">
        <dgm:presLayoutVars>
          <dgm:bulletEnabled val="1"/>
        </dgm:presLayoutVars>
      </dgm:prSet>
      <dgm:spPr/>
      <dgm:t>
        <a:bodyPr/>
        <a:lstStyle/>
        <a:p>
          <a:endParaRPr lang="ru-RU"/>
        </a:p>
      </dgm:t>
    </dgm:pt>
    <dgm:pt modelId="{25B3CE88-9D09-4F9D-90A2-C30A94B41549}" type="pres">
      <dgm:prSet presAssocID="{8DE5F1D3-8566-4E84-AFED-950BA0987FDC}" presName="Name13" presStyleLbl="parChTrans1D2" presStyleIdx="3" presStyleCnt="5"/>
      <dgm:spPr/>
      <dgm:t>
        <a:bodyPr/>
        <a:lstStyle/>
        <a:p>
          <a:endParaRPr lang="ru-RU"/>
        </a:p>
      </dgm:t>
    </dgm:pt>
    <dgm:pt modelId="{CA267A62-BE00-413E-A97E-9A5755549F4E}" type="pres">
      <dgm:prSet presAssocID="{2793AD9A-0D80-4593-9EFB-7479C42EF32B}" presName="childText" presStyleLbl="bgAcc1" presStyleIdx="3" presStyleCnt="5" custScaleX="297338" custScaleY="130572" custLinFactNeighborX="-2167" custLinFactNeighborY="-27481">
        <dgm:presLayoutVars>
          <dgm:bulletEnabled val="1"/>
        </dgm:presLayoutVars>
      </dgm:prSet>
      <dgm:spPr/>
      <dgm:t>
        <a:bodyPr/>
        <a:lstStyle/>
        <a:p>
          <a:endParaRPr lang="ru-RU"/>
        </a:p>
      </dgm:t>
    </dgm:pt>
    <dgm:pt modelId="{EC57CDC0-FEC5-4D50-93A4-10BCDB2BEF81}" type="pres">
      <dgm:prSet presAssocID="{8A415A69-23F7-49E9-9EF7-FE8C1109A72F}" presName="Name13" presStyleLbl="parChTrans1D2" presStyleIdx="4" presStyleCnt="5"/>
      <dgm:spPr/>
      <dgm:t>
        <a:bodyPr/>
        <a:lstStyle/>
        <a:p>
          <a:endParaRPr lang="ru-RU"/>
        </a:p>
      </dgm:t>
    </dgm:pt>
    <dgm:pt modelId="{87AAC42B-BFF9-4026-A8F2-63D08F4929D8}" type="pres">
      <dgm:prSet presAssocID="{C6E3957B-D20E-41F1-B68C-D2626E740340}" presName="childText" presStyleLbl="bgAcc1" presStyleIdx="4" presStyleCnt="5" custScaleX="297338" custScaleY="82652" custLinFactNeighborX="3231" custLinFactNeighborY="-27584">
        <dgm:presLayoutVars>
          <dgm:bulletEnabled val="1"/>
        </dgm:presLayoutVars>
      </dgm:prSet>
      <dgm:spPr/>
      <dgm:t>
        <a:bodyPr/>
        <a:lstStyle/>
        <a:p>
          <a:endParaRPr lang="ru-RU"/>
        </a:p>
      </dgm:t>
    </dgm:pt>
  </dgm:ptLst>
  <dgm:cxnLst>
    <dgm:cxn modelId="{12DB8F1C-C182-4FB1-925B-D63269D21E86}" type="presOf" srcId="{9A03756B-06D2-438F-8094-46D8364D7F54}" destId="{C7F49EF3-49A3-4FFA-AD14-A6C6F626CEAB}" srcOrd="0" destOrd="0" presId="urn:microsoft.com/office/officeart/2005/8/layout/hierarchy3"/>
    <dgm:cxn modelId="{55871131-1EB1-4BA7-B688-0524808389B8}" type="presOf" srcId="{2793AD9A-0D80-4593-9EFB-7479C42EF32B}" destId="{CA267A62-BE00-413E-A97E-9A5755549F4E}" srcOrd="0" destOrd="0" presId="urn:microsoft.com/office/officeart/2005/8/layout/hierarchy3"/>
    <dgm:cxn modelId="{AB889000-ACD5-4C84-A3EF-DA35F94494CE}" type="presOf" srcId="{AA1999E3-9CF0-4E96-8B65-4D7BFD3105E7}" destId="{BB72C45C-066A-4904-AD9E-910A0E9D546A}" srcOrd="0" destOrd="0" presId="urn:microsoft.com/office/officeart/2005/8/layout/hierarchy3"/>
    <dgm:cxn modelId="{371A46E2-F9D8-4E8B-8494-92A4FB872FDB}" type="presOf" srcId="{82C6D133-8EBF-4482-87D0-785EECA6C3A4}" destId="{9A52B171-CB62-445D-8A20-B4FD90452337}" srcOrd="0" destOrd="0" presId="urn:microsoft.com/office/officeart/2005/8/layout/hierarchy3"/>
    <dgm:cxn modelId="{8F523DD7-A2DC-49D4-8321-7C7F0CBC15A9}" type="presOf" srcId="{FA5EF366-00BA-4604-8742-A8289F12252B}" destId="{30449AC9-E4F4-4724-8D23-0D4AC90F4438}" srcOrd="1" destOrd="0" presId="urn:microsoft.com/office/officeart/2005/8/layout/hierarchy3"/>
    <dgm:cxn modelId="{23306178-D865-476A-B62A-2AFF3F098326}" type="presOf" srcId="{82C6D133-8EBF-4482-87D0-785EECA6C3A4}" destId="{2D249A8D-9F1B-4382-8173-96D826F96BC1}" srcOrd="1" destOrd="0" presId="urn:microsoft.com/office/officeart/2005/8/layout/hierarchy3"/>
    <dgm:cxn modelId="{94E40DE0-B7D7-46CB-9586-DF0540F5A458}" srcId="{82C6D133-8EBF-4482-87D0-785EECA6C3A4}" destId="{C6E3957B-D20E-41F1-B68C-D2626E740340}" srcOrd="2" destOrd="0" parTransId="{8A415A69-23F7-49E9-9EF7-FE8C1109A72F}" sibTransId="{DEEC19F1-17B5-4C9E-B568-8F65CE945D28}"/>
    <dgm:cxn modelId="{9F95A548-9F6D-4420-B325-388C4B14620B}" type="presOf" srcId="{6CE35F28-F6C0-4172-AF98-C7102B822915}" destId="{F5E9AFED-1E04-4D6A-B070-BC422ADC2568}" srcOrd="0" destOrd="0" presId="urn:microsoft.com/office/officeart/2005/8/layout/hierarchy3"/>
    <dgm:cxn modelId="{FD1A80A8-65B6-4002-8AB1-52D2892683B9}" type="presOf" srcId="{1AC32A71-E0CD-42CB-8F5D-9C56B19DBC85}" destId="{AC496B01-3884-43E2-B45E-7F3308AA13E4}" srcOrd="0" destOrd="0" presId="urn:microsoft.com/office/officeart/2005/8/layout/hierarchy3"/>
    <dgm:cxn modelId="{9BFDE333-01CD-4A0E-97A8-25C711A8B802}" srcId="{FA5EF366-00BA-4604-8742-A8289F12252B}" destId="{C561B74E-30A4-4163-8B83-D64814C43392}" srcOrd="1" destOrd="0" parTransId="{AA1999E3-9CF0-4E96-8B65-4D7BFD3105E7}" sibTransId="{5BB18C0A-A8A6-4AB9-AE53-E67E5B8F3AE1}"/>
    <dgm:cxn modelId="{3A45862A-5C92-4622-8D85-E449DDAAF1FB}" type="presOf" srcId="{466B4441-A75F-4B8B-9429-C247A1143B6E}" destId="{48DBA575-9684-49DA-AB48-4DC0378BA9C7}" srcOrd="0" destOrd="0" presId="urn:microsoft.com/office/officeart/2005/8/layout/hierarchy3"/>
    <dgm:cxn modelId="{940D1725-03A4-4639-B4EF-7F112308FCA0}" type="presOf" srcId="{FA5EF366-00BA-4604-8742-A8289F12252B}" destId="{8951E5B7-1343-4B77-B9E7-79989B72F1FD}" srcOrd="0" destOrd="0" presId="urn:microsoft.com/office/officeart/2005/8/layout/hierarchy3"/>
    <dgm:cxn modelId="{5120D340-3289-4785-8F8D-1D0D4D27711D}" type="presOf" srcId="{8DE5F1D3-8566-4E84-AFED-950BA0987FDC}" destId="{25B3CE88-9D09-4F9D-90A2-C30A94B41549}" srcOrd="0" destOrd="0" presId="urn:microsoft.com/office/officeart/2005/8/layout/hierarchy3"/>
    <dgm:cxn modelId="{CF287E8C-44F9-475E-AB93-C44FF9767EDC}" type="presOf" srcId="{C561B74E-30A4-4163-8B83-D64814C43392}" destId="{7FC0EFFB-7360-459E-ADAD-B364E6479120}" srcOrd="0" destOrd="0" presId="urn:microsoft.com/office/officeart/2005/8/layout/hierarchy3"/>
    <dgm:cxn modelId="{914ECE03-3494-4382-9BED-04ECB14F79A8}" type="presOf" srcId="{C6E3957B-D20E-41F1-B68C-D2626E740340}" destId="{87AAC42B-BFF9-4026-A8F2-63D08F4929D8}" srcOrd="0" destOrd="0" presId="urn:microsoft.com/office/officeart/2005/8/layout/hierarchy3"/>
    <dgm:cxn modelId="{16134B9D-EF62-45F8-A151-D3FF5FBB7B19}" srcId="{82C6D133-8EBF-4482-87D0-785EECA6C3A4}" destId="{2793AD9A-0D80-4593-9EFB-7479C42EF32B}" srcOrd="1" destOrd="0" parTransId="{8DE5F1D3-8566-4E84-AFED-950BA0987FDC}" sibTransId="{4584849D-9DBA-4534-91BA-8AB5ABD034C7}"/>
    <dgm:cxn modelId="{7F649C69-DB90-4BC9-8234-2F8B81E0A139}" srcId="{A197605B-C23B-40FD-B410-90923B1F6660}" destId="{FA5EF366-00BA-4604-8742-A8289F12252B}" srcOrd="0" destOrd="0" parTransId="{7773BF4C-C0C6-4A1D-A974-23D9E4CF42FD}" sibTransId="{1070D5A2-C21D-49C4-9E63-91B2C31AC74E}"/>
    <dgm:cxn modelId="{FBDFE264-1AB6-4AB1-BC17-B2568784E1A1}" type="presOf" srcId="{8A415A69-23F7-49E9-9EF7-FE8C1109A72F}" destId="{EC57CDC0-FEC5-4D50-93A4-10BCDB2BEF81}" srcOrd="0" destOrd="0" presId="urn:microsoft.com/office/officeart/2005/8/layout/hierarchy3"/>
    <dgm:cxn modelId="{005AF82F-5443-4C33-801C-E9AEFCF89722}" srcId="{A197605B-C23B-40FD-B410-90923B1F6660}" destId="{82C6D133-8EBF-4482-87D0-785EECA6C3A4}" srcOrd="1" destOrd="0" parTransId="{9829FEBC-8B93-4A84-9864-117CDEF7E8AB}" sibTransId="{33D5EAC7-31F3-4259-9992-41397D222B6B}"/>
    <dgm:cxn modelId="{7D09B21C-60DF-4592-BD1D-CA7582F572B3}" srcId="{FA5EF366-00BA-4604-8742-A8289F12252B}" destId="{466B4441-A75F-4B8B-9429-C247A1143B6E}" srcOrd="0" destOrd="0" parTransId="{6CE35F28-F6C0-4172-AF98-C7102B822915}" sibTransId="{6A3D1F62-0EE4-4425-BD9C-811530487A00}"/>
    <dgm:cxn modelId="{3C2BD150-6BFE-4F31-9E92-D3FE655A0E3E}" srcId="{82C6D133-8EBF-4482-87D0-785EECA6C3A4}" destId="{9A03756B-06D2-438F-8094-46D8364D7F54}" srcOrd="0" destOrd="0" parTransId="{1AC32A71-E0CD-42CB-8F5D-9C56B19DBC85}" sibTransId="{7E442560-3893-40FA-9A08-459DA0E50151}"/>
    <dgm:cxn modelId="{CC1BA88B-E2B6-417C-B28D-42622591D036}" type="presOf" srcId="{A197605B-C23B-40FD-B410-90923B1F6660}" destId="{7A4532BB-2E24-42F9-AFDB-9791A05203E4}" srcOrd="0" destOrd="0" presId="urn:microsoft.com/office/officeart/2005/8/layout/hierarchy3"/>
    <dgm:cxn modelId="{2ADAB71C-0BE6-4278-9AB9-556059E09655}" type="presParOf" srcId="{7A4532BB-2E24-42F9-AFDB-9791A05203E4}" destId="{76A811F9-DD3F-49B9-9DDF-9EC4F98A0348}" srcOrd="0" destOrd="0" presId="urn:microsoft.com/office/officeart/2005/8/layout/hierarchy3"/>
    <dgm:cxn modelId="{2EBD2444-7D17-4F1E-9502-95532A352345}" type="presParOf" srcId="{76A811F9-DD3F-49B9-9DDF-9EC4F98A0348}" destId="{1C3FDC68-C874-4F1A-A16D-D752E12332CF}" srcOrd="0" destOrd="0" presId="urn:microsoft.com/office/officeart/2005/8/layout/hierarchy3"/>
    <dgm:cxn modelId="{17682FC0-EA90-4577-8F98-C81A5B4025C2}" type="presParOf" srcId="{1C3FDC68-C874-4F1A-A16D-D752E12332CF}" destId="{8951E5B7-1343-4B77-B9E7-79989B72F1FD}" srcOrd="0" destOrd="0" presId="urn:microsoft.com/office/officeart/2005/8/layout/hierarchy3"/>
    <dgm:cxn modelId="{04577417-4D79-469F-9E91-33C966A79DC0}" type="presParOf" srcId="{1C3FDC68-C874-4F1A-A16D-D752E12332CF}" destId="{30449AC9-E4F4-4724-8D23-0D4AC90F4438}" srcOrd="1" destOrd="0" presId="urn:microsoft.com/office/officeart/2005/8/layout/hierarchy3"/>
    <dgm:cxn modelId="{6DF14549-FCD0-433F-83C7-16937858DD77}" type="presParOf" srcId="{76A811F9-DD3F-49B9-9DDF-9EC4F98A0348}" destId="{8FBA1A40-3472-4E7E-B720-4C71DDEB4FC1}" srcOrd="1" destOrd="0" presId="urn:microsoft.com/office/officeart/2005/8/layout/hierarchy3"/>
    <dgm:cxn modelId="{1A88559C-61C9-4366-AC2C-BA4C6AE18C30}" type="presParOf" srcId="{8FBA1A40-3472-4E7E-B720-4C71DDEB4FC1}" destId="{F5E9AFED-1E04-4D6A-B070-BC422ADC2568}" srcOrd="0" destOrd="0" presId="urn:microsoft.com/office/officeart/2005/8/layout/hierarchy3"/>
    <dgm:cxn modelId="{9B6590DD-9D04-4457-8919-ED7AB74B4036}" type="presParOf" srcId="{8FBA1A40-3472-4E7E-B720-4C71DDEB4FC1}" destId="{48DBA575-9684-49DA-AB48-4DC0378BA9C7}" srcOrd="1" destOrd="0" presId="urn:microsoft.com/office/officeart/2005/8/layout/hierarchy3"/>
    <dgm:cxn modelId="{256FA262-7F93-49EC-9524-6A210A8D5C43}" type="presParOf" srcId="{8FBA1A40-3472-4E7E-B720-4C71DDEB4FC1}" destId="{BB72C45C-066A-4904-AD9E-910A0E9D546A}" srcOrd="2" destOrd="0" presId="urn:microsoft.com/office/officeart/2005/8/layout/hierarchy3"/>
    <dgm:cxn modelId="{687CAB97-B96B-4692-B09B-BD5ABEA1491D}" type="presParOf" srcId="{8FBA1A40-3472-4E7E-B720-4C71DDEB4FC1}" destId="{7FC0EFFB-7360-459E-ADAD-B364E6479120}" srcOrd="3" destOrd="0" presId="urn:microsoft.com/office/officeart/2005/8/layout/hierarchy3"/>
    <dgm:cxn modelId="{EE5A6FE6-3456-4C09-97AB-B82FBE0A797E}" type="presParOf" srcId="{7A4532BB-2E24-42F9-AFDB-9791A05203E4}" destId="{4CC1E795-CAE8-4DDA-AF82-CE15D90133BF}" srcOrd="1" destOrd="0" presId="urn:microsoft.com/office/officeart/2005/8/layout/hierarchy3"/>
    <dgm:cxn modelId="{4B77C84A-296B-4E6B-A689-CEDE3F5596DF}" type="presParOf" srcId="{4CC1E795-CAE8-4DDA-AF82-CE15D90133BF}" destId="{DA0C97B1-9060-463F-9B51-B2337F18C61A}" srcOrd="0" destOrd="0" presId="urn:microsoft.com/office/officeart/2005/8/layout/hierarchy3"/>
    <dgm:cxn modelId="{F239064D-5AF5-4DD1-AB55-DE21011B61FF}" type="presParOf" srcId="{DA0C97B1-9060-463F-9B51-B2337F18C61A}" destId="{9A52B171-CB62-445D-8A20-B4FD90452337}" srcOrd="0" destOrd="0" presId="urn:microsoft.com/office/officeart/2005/8/layout/hierarchy3"/>
    <dgm:cxn modelId="{E50FE7B9-85B7-4F9C-A393-03664BF62AC0}" type="presParOf" srcId="{DA0C97B1-9060-463F-9B51-B2337F18C61A}" destId="{2D249A8D-9F1B-4382-8173-96D826F96BC1}" srcOrd="1" destOrd="0" presId="urn:microsoft.com/office/officeart/2005/8/layout/hierarchy3"/>
    <dgm:cxn modelId="{8C3091C2-5BC4-45F2-9D76-6A92EF4F9D9C}" type="presParOf" srcId="{4CC1E795-CAE8-4DDA-AF82-CE15D90133BF}" destId="{D6C01860-D4A4-4973-B215-D7A71258EE71}" srcOrd="1" destOrd="0" presId="urn:microsoft.com/office/officeart/2005/8/layout/hierarchy3"/>
    <dgm:cxn modelId="{0AB052FD-AE6C-474E-8754-8CDE1029A479}" type="presParOf" srcId="{D6C01860-D4A4-4973-B215-D7A71258EE71}" destId="{AC496B01-3884-43E2-B45E-7F3308AA13E4}" srcOrd="0" destOrd="0" presId="urn:microsoft.com/office/officeart/2005/8/layout/hierarchy3"/>
    <dgm:cxn modelId="{4A149D77-5823-4A8C-A8F9-598610DC1491}" type="presParOf" srcId="{D6C01860-D4A4-4973-B215-D7A71258EE71}" destId="{C7F49EF3-49A3-4FFA-AD14-A6C6F626CEAB}" srcOrd="1" destOrd="0" presId="urn:microsoft.com/office/officeart/2005/8/layout/hierarchy3"/>
    <dgm:cxn modelId="{325C2C09-4A33-4866-ADBE-30100094C8D5}" type="presParOf" srcId="{D6C01860-D4A4-4973-B215-D7A71258EE71}" destId="{25B3CE88-9D09-4F9D-90A2-C30A94B41549}" srcOrd="2" destOrd="0" presId="urn:microsoft.com/office/officeart/2005/8/layout/hierarchy3"/>
    <dgm:cxn modelId="{BB188803-2FF4-4AD1-A29A-AF23D36A1E11}" type="presParOf" srcId="{D6C01860-D4A4-4973-B215-D7A71258EE71}" destId="{CA267A62-BE00-413E-A97E-9A5755549F4E}" srcOrd="3" destOrd="0" presId="urn:microsoft.com/office/officeart/2005/8/layout/hierarchy3"/>
    <dgm:cxn modelId="{ADD23168-1AFC-495C-A755-1993774CB3F6}" type="presParOf" srcId="{D6C01860-D4A4-4973-B215-D7A71258EE71}" destId="{EC57CDC0-FEC5-4D50-93A4-10BCDB2BEF81}" srcOrd="4" destOrd="0" presId="urn:microsoft.com/office/officeart/2005/8/layout/hierarchy3"/>
    <dgm:cxn modelId="{70957537-5C1C-4C74-8D66-2CBCDA312757}" type="presParOf" srcId="{D6C01860-D4A4-4973-B215-D7A71258EE71}" destId="{87AAC42B-BFF9-4026-A8F2-63D08F4929D8}"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197605B-C23B-40FD-B410-90923B1F6660}" type="doc">
      <dgm:prSet loTypeId="urn:microsoft.com/office/officeart/2005/8/layout/hierarchy3" loCatId="list" qsTypeId="urn:microsoft.com/office/officeart/2005/8/quickstyle/simple1" qsCatId="simple" csTypeId="urn:microsoft.com/office/officeart/2005/8/colors/colorful1" csCatId="colorful" phldr="1"/>
      <dgm:spPr/>
      <dgm:t>
        <a:bodyPr/>
        <a:lstStyle/>
        <a:p>
          <a:endParaRPr lang="ru-RU"/>
        </a:p>
      </dgm:t>
    </dgm:pt>
    <dgm:pt modelId="{FA5EF366-00BA-4604-8742-A8289F12252B}">
      <dgm:prSet phldrT="[Текст]"/>
      <dgm:spPr/>
      <dgm:t>
        <a:bodyPr/>
        <a:lstStyle/>
        <a:p>
          <a:r>
            <a:rPr lang="ru-RU" dirty="0" smtClean="0"/>
            <a:t>Арендатор</a:t>
          </a:r>
          <a:endParaRPr lang="ru-RU" dirty="0"/>
        </a:p>
      </dgm:t>
    </dgm:pt>
    <dgm:pt modelId="{7773BF4C-C0C6-4A1D-A974-23D9E4CF42FD}" type="parTrans" cxnId="{7F649C69-DB90-4BC9-8234-2F8B81E0A139}">
      <dgm:prSet/>
      <dgm:spPr/>
      <dgm:t>
        <a:bodyPr/>
        <a:lstStyle/>
        <a:p>
          <a:endParaRPr lang="ru-RU"/>
        </a:p>
      </dgm:t>
    </dgm:pt>
    <dgm:pt modelId="{1070D5A2-C21D-49C4-9E63-91B2C31AC74E}" type="sibTrans" cxnId="{7F649C69-DB90-4BC9-8234-2F8B81E0A139}">
      <dgm:prSet/>
      <dgm:spPr/>
      <dgm:t>
        <a:bodyPr/>
        <a:lstStyle/>
        <a:p>
          <a:endParaRPr lang="ru-RU"/>
        </a:p>
      </dgm:t>
    </dgm:pt>
    <dgm:pt modelId="{82C6D133-8EBF-4482-87D0-785EECA6C3A4}">
      <dgm:prSet phldrT="[Текст]"/>
      <dgm:spPr/>
      <dgm:t>
        <a:bodyPr/>
        <a:lstStyle/>
        <a:p>
          <a:r>
            <a:rPr lang="ru-RU" dirty="0" smtClean="0"/>
            <a:t>Арендодатель</a:t>
          </a:r>
          <a:endParaRPr lang="ru-RU" dirty="0"/>
        </a:p>
      </dgm:t>
    </dgm:pt>
    <dgm:pt modelId="{9829FEBC-8B93-4A84-9864-117CDEF7E8AB}" type="parTrans" cxnId="{005AF82F-5443-4C33-801C-E9AEFCF89722}">
      <dgm:prSet/>
      <dgm:spPr/>
      <dgm:t>
        <a:bodyPr/>
        <a:lstStyle/>
        <a:p>
          <a:endParaRPr lang="ru-RU"/>
        </a:p>
      </dgm:t>
    </dgm:pt>
    <dgm:pt modelId="{33D5EAC7-31F3-4259-9992-41397D222B6B}" type="sibTrans" cxnId="{005AF82F-5443-4C33-801C-E9AEFCF89722}">
      <dgm:prSet/>
      <dgm:spPr/>
      <dgm:t>
        <a:bodyPr/>
        <a:lstStyle/>
        <a:p>
          <a:endParaRPr lang="ru-RU"/>
        </a:p>
      </dgm:t>
    </dgm:pt>
    <dgm:pt modelId="{466B4441-A75F-4B8B-9429-C247A1143B6E}">
      <dgm:prSet custT="1"/>
      <dgm:spPr/>
      <dgm:t>
        <a:bodyPr/>
        <a:lstStyle/>
        <a:p>
          <a:pPr lvl="0" defTabSz="577850">
            <a:lnSpc>
              <a:spcPct val="90000"/>
            </a:lnSpc>
            <a:spcBef>
              <a:spcPct val="0"/>
            </a:spcBef>
            <a:spcAft>
              <a:spcPct val="35000"/>
            </a:spcAft>
          </a:pPr>
          <a:r>
            <a:rPr lang="ru-RU" sz="1600" b="1" dirty="0" smtClean="0">
              <a:latin typeface="Times New Roman"/>
              <a:cs typeface="Times New Roman"/>
            </a:rPr>
            <a:t>Отражаются в  составе основных средств и одновременно возникают обязательства</a:t>
          </a:r>
        </a:p>
        <a:p>
          <a:pPr marL="0" marR="0" lvl="0" indent="0" defTabSz="914400" eaLnBrk="1" fontAlgn="auto" latinLnBrk="0" hangingPunct="1">
            <a:lnSpc>
              <a:spcPct val="100000"/>
            </a:lnSpc>
            <a:spcBef>
              <a:spcPts val="0"/>
            </a:spcBef>
            <a:spcAft>
              <a:spcPts val="0"/>
            </a:spcAft>
            <a:buClrTx/>
            <a:buSzTx/>
            <a:buFontTx/>
            <a:buNone/>
            <a:tabLst/>
            <a:defRPr/>
          </a:pPr>
          <a:r>
            <a:rPr lang="ru-RU" sz="1800" b="1" dirty="0" err="1" smtClean="0">
              <a:latin typeface="Times New Roman"/>
              <a:cs typeface="Times New Roman"/>
            </a:rPr>
            <a:t>Дт</a:t>
          </a:r>
          <a:r>
            <a:rPr lang="ru-RU" sz="1800" b="1" dirty="0" smtClean="0">
              <a:latin typeface="Times New Roman"/>
              <a:cs typeface="Times New Roman"/>
            </a:rPr>
            <a:t>  0 106 </a:t>
          </a:r>
          <a:r>
            <a:rPr lang="ru-RU" sz="1800" b="1" dirty="0" err="1" smtClean="0">
              <a:latin typeface="Times New Roman"/>
              <a:cs typeface="Times New Roman"/>
            </a:rPr>
            <a:t>хх</a:t>
          </a:r>
          <a:r>
            <a:rPr lang="ru-RU" sz="1800" b="1" dirty="0" smtClean="0">
              <a:latin typeface="Times New Roman"/>
              <a:cs typeface="Times New Roman"/>
            </a:rPr>
            <a:t> 310  </a:t>
          </a:r>
          <a:r>
            <a:rPr lang="ru-RU" sz="1800" b="1" dirty="0" err="1" smtClean="0">
              <a:latin typeface="Times New Roman"/>
              <a:cs typeface="Times New Roman"/>
            </a:rPr>
            <a:t>Кт</a:t>
          </a:r>
          <a:r>
            <a:rPr lang="ru-RU" sz="1800" b="1" dirty="0" smtClean="0">
              <a:latin typeface="Times New Roman"/>
              <a:cs typeface="Times New Roman"/>
            </a:rPr>
            <a:t> 0 302 24 730</a:t>
          </a:r>
        </a:p>
        <a:p>
          <a:pPr marL="0" marR="0" lvl="0" indent="0" defTabSz="914400" eaLnBrk="1" fontAlgn="auto" latinLnBrk="0" hangingPunct="1">
            <a:lnSpc>
              <a:spcPct val="100000"/>
            </a:lnSpc>
            <a:spcBef>
              <a:spcPts val="0"/>
            </a:spcBef>
            <a:spcAft>
              <a:spcPts val="0"/>
            </a:spcAft>
            <a:buClrTx/>
            <a:buSzTx/>
            <a:buFontTx/>
            <a:buNone/>
            <a:tabLst/>
            <a:defRPr/>
          </a:pPr>
          <a:r>
            <a:rPr lang="ru-RU" sz="1800" b="1" dirty="0" err="1" smtClean="0">
              <a:latin typeface="Times New Roman"/>
              <a:cs typeface="Times New Roman"/>
            </a:rPr>
            <a:t>Дт</a:t>
          </a:r>
          <a:r>
            <a:rPr lang="ru-RU" sz="1800" b="1" dirty="0" smtClean="0">
              <a:latin typeface="Times New Roman"/>
              <a:cs typeface="Times New Roman"/>
            </a:rPr>
            <a:t> 0 106 </a:t>
          </a:r>
          <a:r>
            <a:rPr lang="ru-RU" sz="1800" b="1" dirty="0" err="1" smtClean="0">
              <a:latin typeface="Times New Roman"/>
              <a:cs typeface="Times New Roman"/>
            </a:rPr>
            <a:t>хх</a:t>
          </a:r>
          <a:r>
            <a:rPr lang="ru-RU" sz="1800" b="1" dirty="0" smtClean="0">
              <a:latin typeface="Times New Roman"/>
              <a:cs typeface="Times New Roman"/>
            </a:rPr>
            <a:t> 310  </a:t>
          </a:r>
          <a:r>
            <a:rPr lang="ru-RU" sz="1800" b="1" dirty="0" err="1" smtClean="0">
              <a:latin typeface="Times New Roman"/>
              <a:cs typeface="Times New Roman"/>
            </a:rPr>
            <a:t>Кт</a:t>
          </a:r>
          <a:r>
            <a:rPr lang="ru-RU" sz="1800" b="1" dirty="0" smtClean="0">
              <a:latin typeface="Times New Roman"/>
              <a:cs typeface="Times New Roman"/>
            </a:rPr>
            <a:t> 0 302 </a:t>
          </a:r>
          <a:r>
            <a:rPr lang="ru-RU" sz="1800" b="1" dirty="0" err="1" smtClean="0">
              <a:latin typeface="Times New Roman"/>
              <a:cs typeface="Times New Roman"/>
            </a:rPr>
            <a:t>хх</a:t>
          </a:r>
          <a:r>
            <a:rPr lang="ru-RU" sz="1800" b="1" dirty="0" smtClean="0">
              <a:latin typeface="Times New Roman"/>
              <a:cs typeface="Times New Roman"/>
            </a:rPr>
            <a:t> 730</a:t>
          </a:r>
        </a:p>
        <a:p>
          <a:pPr marL="0" marR="0" lvl="0" indent="0" defTabSz="914400" eaLnBrk="1" fontAlgn="auto" latinLnBrk="0" hangingPunct="1">
            <a:lnSpc>
              <a:spcPct val="100000"/>
            </a:lnSpc>
            <a:spcBef>
              <a:spcPts val="0"/>
            </a:spcBef>
            <a:spcAft>
              <a:spcPts val="0"/>
            </a:spcAft>
            <a:buClrTx/>
            <a:buSzTx/>
            <a:buFontTx/>
            <a:buNone/>
            <a:tabLst/>
            <a:defRPr/>
          </a:pPr>
          <a:endParaRPr lang="ru-RU" sz="1800" b="1" dirty="0" smtClean="0">
            <a:latin typeface="Times New Roman"/>
            <a:cs typeface="Times New Roman"/>
          </a:endParaRPr>
        </a:p>
        <a:p>
          <a:pPr marL="0" marR="0" lvl="0" indent="0" defTabSz="914400" eaLnBrk="1" fontAlgn="auto" latinLnBrk="0" hangingPunct="1">
            <a:lnSpc>
              <a:spcPct val="100000"/>
            </a:lnSpc>
            <a:spcBef>
              <a:spcPts val="0"/>
            </a:spcBef>
            <a:spcAft>
              <a:spcPts val="0"/>
            </a:spcAft>
            <a:buClrTx/>
            <a:buSzTx/>
            <a:buFontTx/>
            <a:buNone/>
            <a:tabLst/>
            <a:defRPr/>
          </a:pPr>
          <a:r>
            <a:rPr lang="ru-RU" sz="1800" b="1" dirty="0" err="1" smtClean="0">
              <a:latin typeface="Times New Roman"/>
              <a:cs typeface="Times New Roman"/>
            </a:rPr>
            <a:t>Дт</a:t>
          </a:r>
          <a:r>
            <a:rPr lang="ru-RU" sz="1800" b="1" dirty="0" smtClean="0">
              <a:latin typeface="Times New Roman"/>
              <a:cs typeface="Times New Roman"/>
            </a:rPr>
            <a:t> 0 101 </a:t>
          </a:r>
          <a:r>
            <a:rPr lang="ru-RU" sz="1800" b="1" dirty="0" err="1" smtClean="0">
              <a:latin typeface="Times New Roman"/>
              <a:cs typeface="Times New Roman"/>
            </a:rPr>
            <a:t>хх</a:t>
          </a:r>
          <a:r>
            <a:rPr lang="ru-RU" sz="1800" b="1" dirty="0" smtClean="0">
              <a:latin typeface="Times New Roman"/>
              <a:cs typeface="Times New Roman"/>
            </a:rPr>
            <a:t> 310 </a:t>
          </a:r>
          <a:r>
            <a:rPr lang="ru-RU" sz="1800" b="1" dirty="0" err="1" smtClean="0">
              <a:latin typeface="Times New Roman"/>
              <a:cs typeface="Times New Roman"/>
            </a:rPr>
            <a:t>Кт</a:t>
          </a:r>
          <a:r>
            <a:rPr lang="ru-RU" sz="1800" b="1" dirty="0" smtClean="0">
              <a:latin typeface="Times New Roman"/>
              <a:cs typeface="Times New Roman"/>
            </a:rPr>
            <a:t> 0 106 </a:t>
          </a:r>
          <a:r>
            <a:rPr lang="ru-RU" sz="1800" b="1" dirty="0" err="1" smtClean="0">
              <a:latin typeface="Times New Roman"/>
              <a:cs typeface="Times New Roman"/>
            </a:rPr>
            <a:t>хх</a:t>
          </a:r>
          <a:r>
            <a:rPr lang="ru-RU" sz="1800" b="1" dirty="0" smtClean="0">
              <a:latin typeface="Times New Roman"/>
              <a:cs typeface="Times New Roman"/>
            </a:rPr>
            <a:t> 310</a:t>
          </a:r>
          <a:endParaRPr lang="ru-RU" sz="1800" dirty="0" smtClean="0"/>
        </a:p>
        <a:p>
          <a:pPr lvl="0" defTabSz="577850">
            <a:lnSpc>
              <a:spcPct val="90000"/>
            </a:lnSpc>
            <a:spcBef>
              <a:spcPct val="0"/>
            </a:spcBef>
            <a:spcAft>
              <a:spcPct val="35000"/>
            </a:spcAft>
          </a:pPr>
          <a:endParaRPr lang="ru-RU" sz="1600" b="1" dirty="0">
            <a:latin typeface="Times New Roman"/>
            <a:cs typeface="Times New Roman"/>
          </a:endParaRPr>
        </a:p>
      </dgm:t>
    </dgm:pt>
    <dgm:pt modelId="{6CE35F28-F6C0-4172-AF98-C7102B822915}" type="parTrans" cxnId="{7D09B21C-60DF-4592-BD1D-CA7582F572B3}">
      <dgm:prSet/>
      <dgm:spPr/>
      <dgm:t>
        <a:bodyPr/>
        <a:lstStyle/>
        <a:p>
          <a:endParaRPr lang="ru-RU"/>
        </a:p>
      </dgm:t>
    </dgm:pt>
    <dgm:pt modelId="{6A3D1F62-0EE4-4425-BD9C-811530487A00}" type="sibTrans" cxnId="{7D09B21C-60DF-4592-BD1D-CA7582F572B3}">
      <dgm:prSet/>
      <dgm:spPr/>
      <dgm:t>
        <a:bodyPr/>
        <a:lstStyle/>
        <a:p>
          <a:endParaRPr lang="ru-RU"/>
        </a:p>
      </dgm:t>
    </dgm:pt>
    <dgm:pt modelId="{9A03756B-06D2-438F-8094-46D8364D7F54}">
      <dgm:prSet custT="1"/>
      <dgm:spPr/>
      <dgm:t>
        <a:bodyPr/>
        <a:lstStyle/>
        <a:p>
          <a:r>
            <a:rPr lang="ru-RU" sz="2000" b="1" dirty="0" smtClean="0">
              <a:latin typeface="Times New Roman"/>
              <a:cs typeface="Times New Roman"/>
            </a:rPr>
            <a:t>Объект выбывает</a:t>
          </a:r>
        </a:p>
        <a:p>
          <a:r>
            <a:rPr lang="ru-RU" sz="2000" b="1" dirty="0" err="1" smtClean="0">
              <a:latin typeface="Times New Roman"/>
              <a:cs typeface="Times New Roman"/>
            </a:rPr>
            <a:t>Дт</a:t>
          </a:r>
          <a:r>
            <a:rPr lang="ru-RU" sz="2000" b="1" dirty="0" smtClean="0">
              <a:latin typeface="Times New Roman"/>
              <a:cs typeface="Times New Roman"/>
            </a:rPr>
            <a:t> 0 104 </a:t>
          </a:r>
          <a:r>
            <a:rPr lang="ru-RU" sz="2000" b="1" dirty="0" err="1" smtClean="0">
              <a:latin typeface="Times New Roman"/>
              <a:cs typeface="Times New Roman"/>
            </a:rPr>
            <a:t>хх</a:t>
          </a:r>
          <a:r>
            <a:rPr lang="ru-RU" sz="2000" b="1" dirty="0" smtClean="0">
              <a:latin typeface="Times New Roman"/>
              <a:cs typeface="Times New Roman"/>
            </a:rPr>
            <a:t> 411  </a:t>
          </a:r>
          <a:r>
            <a:rPr lang="ru-RU" sz="2000" b="1" dirty="0" err="1" smtClean="0">
              <a:latin typeface="Times New Roman"/>
              <a:cs typeface="Times New Roman"/>
            </a:rPr>
            <a:t>Кт</a:t>
          </a:r>
          <a:r>
            <a:rPr lang="ru-RU" sz="2000" b="1" dirty="0" smtClean="0">
              <a:latin typeface="Times New Roman"/>
              <a:cs typeface="Times New Roman"/>
            </a:rPr>
            <a:t> 0 101 </a:t>
          </a:r>
          <a:r>
            <a:rPr lang="ru-RU" sz="2000" b="1" dirty="0" err="1" smtClean="0">
              <a:latin typeface="Times New Roman"/>
              <a:cs typeface="Times New Roman"/>
            </a:rPr>
            <a:t>хх</a:t>
          </a:r>
          <a:r>
            <a:rPr lang="ru-RU" sz="2000" b="1" dirty="0" smtClean="0">
              <a:latin typeface="Times New Roman"/>
              <a:cs typeface="Times New Roman"/>
            </a:rPr>
            <a:t> 410 </a:t>
          </a:r>
        </a:p>
        <a:p>
          <a:r>
            <a:rPr lang="ru-RU" sz="1800" b="1" dirty="0" err="1" smtClean="0">
              <a:latin typeface="Times New Roman"/>
              <a:cs typeface="Times New Roman"/>
            </a:rPr>
            <a:t>Дт</a:t>
          </a:r>
          <a:r>
            <a:rPr lang="ru-RU" sz="1800" b="1" dirty="0" smtClean="0">
              <a:latin typeface="Times New Roman"/>
              <a:cs typeface="Times New Roman"/>
            </a:rPr>
            <a:t> 0 401 10 172      </a:t>
          </a:r>
          <a:r>
            <a:rPr lang="ru-RU" sz="1800" b="1" dirty="0" err="1" smtClean="0">
              <a:latin typeface="Times New Roman"/>
              <a:cs typeface="Times New Roman"/>
            </a:rPr>
            <a:t>Кт</a:t>
          </a:r>
          <a:r>
            <a:rPr lang="ru-RU" sz="1800" b="1" dirty="0" smtClean="0">
              <a:latin typeface="Times New Roman"/>
              <a:cs typeface="Times New Roman"/>
            </a:rPr>
            <a:t> 0 101 </a:t>
          </a:r>
          <a:r>
            <a:rPr lang="ru-RU" sz="1800" b="1" dirty="0" err="1" smtClean="0">
              <a:latin typeface="Times New Roman"/>
              <a:cs typeface="Times New Roman"/>
            </a:rPr>
            <a:t>хх</a:t>
          </a:r>
          <a:r>
            <a:rPr lang="ru-RU" sz="1800" b="1" dirty="0" smtClean="0">
              <a:latin typeface="Times New Roman"/>
              <a:cs typeface="Times New Roman"/>
            </a:rPr>
            <a:t> 410</a:t>
          </a:r>
        </a:p>
        <a:p>
          <a:r>
            <a:rPr lang="ru-RU" sz="1800" b="1" dirty="0" smtClean="0">
              <a:latin typeface="Times New Roman"/>
              <a:cs typeface="Times New Roman"/>
            </a:rPr>
            <a:t>з/</a:t>
          </a:r>
          <a:r>
            <a:rPr lang="ru-RU" sz="1800" b="1" dirty="0" err="1" smtClean="0">
              <a:latin typeface="Times New Roman"/>
              <a:cs typeface="Times New Roman"/>
            </a:rPr>
            <a:t>сч</a:t>
          </a:r>
          <a:r>
            <a:rPr lang="ru-RU" sz="1800" b="1" dirty="0" smtClean="0">
              <a:latin typeface="Times New Roman"/>
              <a:cs typeface="Times New Roman"/>
            </a:rPr>
            <a:t> 25 (26)</a:t>
          </a:r>
        </a:p>
        <a:p>
          <a:r>
            <a:rPr lang="ru-RU" sz="1800" b="1" dirty="0" smtClean="0">
              <a:latin typeface="Times New Roman"/>
              <a:cs typeface="Times New Roman"/>
            </a:rPr>
            <a:t> </a:t>
          </a:r>
          <a:endParaRPr lang="ru-RU" sz="1800" b="1" dirty="0">
            <a:latin typeface="Times New Roman"/>
            <a:cs typeface="Times New Roman"/>
          </a:endParaRPr>
        </a:p>
      </dgm:t>
    </dgm:pt>
    <dgm:pt modelId="{1AC32A71-E0CD-42CB-8F5D-9C56B19DBC85}" type="parTrans" cxnId="{3C2BD150-6BFE-4F31-9E92-D3FE655A0E3E}">
      <dgm:prSet/>
      <dgm:spPr/>
      <dgm:t>
        <a:bodyPr/>
        <a:lstStyle/>
        <a:p>
          <a:endParaRPr lang="ru-RU"/>
        </a:p>
      </dgm:t>
    </dgm:pt>
    <dgm:pt modelId="{7E442560-3893-40FA-9A08-459DA0E50151}" type="sibTrans" cxnId="{3C2BD150-6BFE-4F31-9E92-D3FE655A0E3E}">
      <dgm:prSet/>
      <dgm:spPr/>
      <dgm:t>
        <a:bodyPr/>
        <a:lstStyle/>
        <a:p>
          <a:endParaRPr lang="ru-RU"/>
        </a:p>
      </dgm:t>
    </dgm:pt>
    <dgm:pt modelId="{2793AD9A-0D80-4593-9EFB-7479C42EF32B}">
      <dgm:prSet custT="1"/>
      <dgm:spPr/>
      <dgm:t>
        <a:bodyPr/>
        <a:lstStyle/>
        <a:p>
          <a:pPr lvl="0" defTabSz="444500">
            <a:lnSpc>
              <a:spcPct val="90000"/>
            </a:lnSpc>
            <a:spcBef>
              <a:spcPct val="0"/>
            </a:spcBef>
            <a:spcAft>
              <a:spcPct val="35000"/>
            </a:spcAft>
          </a:pPr>
          <a:r>
            <a:rPr lang="ru-RU" sz="1800" b="1" dirty="0" smtClean="0">
              <a:latin typeface="Times New Roman"/>
              <a:cs typeface="Times New Roman"/>
            </a:rPr>
            <a:t>Одновременно возникают доходы от собственности</a:t>
          </a:r>
        </a:p>
        <a:p>
          <a:pPr marL="0" marR="0" lvl="0" indent="0" defTabSz="914400" eaLnBrk="1" fontAlgn="auto" latinLnBrk="0" hangingPunct="1">
            <a:lnSpc>
              <a:spcPct val="100000"/>
            </a:lnSpc>
            <a:spcBef>
              <a:spcPts val="0"/>
            </a:spcBef>
            <a:spcAft>
              <a:spcPts val="0"/>
            </a:spcAft>
            <a:buClrTx/>
            <a:buSzTx/>
            <a:buFontTx/>
            <a:buNone/>
            <a:tabLst/>
            <a:defRPr/>
          </a:pPr>
          <a:r>
            <a:rPr lang="ru-RU" sz="1800" b="1" dirty="0" err="1" smtClean="0">
              <a:latin typeface="Times New Roman"/>
              <a:cs typeface="Times New Roman"/>
            </a:rPr>
            <a:t>Дт</a:t>
          </a:r>
          <a:r>
            <a:rPr lang="ru-RU" sz="1800" b="1" dirty="0" smtClean="0">
              <a:latin typeface="Times New Roman"/>
              <a:cs typeface="Times New Roman"/>
            </a:rPr>
            <a:t>  0 205 22 560  </a:t>
          </a:r>
          <a:r>
            <a:rPr lang="ru-RU" sz="1800" b="1" dirty="0" err="1" smtClean="0">
              <a:latin typeface="Times New Roman"/>
              <a:cs typeface="Times New Roman"/>
            </a:rPr>
            <a:t>Кт</a:t>
          </a:r>
          <a:r>
            <a:rPr lang="ru-RU" sz="1800" b="1" dirty="0" smtClean="0">
              <a:latin typeface="Times New Roman"/>
              <a:cs typeface="Times New Roman"/>
            </a:rPr>
            <a:t> 0 401 40 122</a:t>
          </a:r>
          <a:endParaRPr lang="ru-RU" sz="1800" dirty="0" smtClean="0"/>
        </a:p>
        <a:p>
          <a:pPr lvl="0" defTabSz="444500">
            <a:lnSpc>
              <a:spcPct val="90000"/>
            </a:lnSpc>
            <a:spcBef>
              <a:spcPct val="0"/>
            </a:spcBef>
            <a:spcAft>
              <a:spcPct val="35000"/>
            </a:spcAft>
          </a:pPr>
          <a:endParaRPr lang="ru-RU" sz="1000" b="1" dirty="0">
            <a:latin typeface="Times New Roman"/>
            <a:cs typeface="Times New Roman"/>
          </a:endParaRPr>
        </a:p>
      </dgm:t>
    </dgm:pt>
    <dgm:pt modelId="{8DE5F1D3-8566-4E84-AFED-950BA0987FDC}" type="parTrans" cxnId="{16134B9D-EF62-45F8-A151-D3FF5FBB7B19}">
      <dgm:prSet/>
      <dgm:spPr/>
      <dgm:t>
        <a:bodyPr/>
        <a:lstStyle/>
        <a:p>
          <a:endParaRPr lang="ru-RU"/>
        </a:p>
      </dgm:t>
    </dgm:pt>
    <dgm:pt modelId="{4584849D-9DBA-4534-91BA-8AB5ABD034C7}" type="sibTrans" cxnId="{16134B9D-EF62-45F8-A151-D3FF5FBB7B19}">
      <dgm:prSet/>
      <dgm:spPr/>
      <dgm:t>
        <a:bodyPr/>
        <a:lstStyle/>
        <a:p>
          <a:endParaRPr lang="ru-RU"/>
        </a:p>
      </dgm:t>
    </dgm:pt>
    <dgm:pt modelId="{D78FD682-6673-472C-B721-E9033D5EE0FC}">
      <dgm:prSe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ru-RU" sz="1600" b="1" dirty="0" smtClean="0">
              <a:latin typeface="Times New Roman"/>
              <a:cs typeface="Times New Roman"/>
            </a:rPr>
            <a:t>Ежемесячно начисляется амортизация </a:t>
          </a:r>
        </a:p>
        <a:p>
          <a:pPr marL="0" marR="0" lvl="0" indent="0" defTabSz="914400" eaLnBrk="1" fontAlgn="auto" latinLnBrk="0" hangingPunct="1">
            <a:lnSpc>
              <a:spcPct val="100000"/>
            </a:lnSpc>
            <a:spcBef>
              <a:spcPts val="0"/>
            </a:spcBef>
            <a:spcAft>
              <a:spcPts val="0"/>
            </a:spcAft>
            <a:buClrTx/>
            <a:buSzTx/>
            <a:buFontTx/>
            <a:buNone/>
            <a:tabLst/>
            <a:defRPr/>
          </a:pPr>
          <a:r>
            <a:rPr lang="ru-RU" sz="1800" b="1" dirty="0" err="1" smtClean="0">
              <a:latin typeface="Times New Roman"/>
              <a:cs typeface="Times New Roman"/>
            </a:rPr>
            <a:t>Дт</a:t>
          </a:r>
          <a:r>
            <a:rPr lang="ru-RU" sz="1800" b="1" dirty="0" smtClean="0">
              <a:latin typeface="Times New Roman"/>
              <a:cs typeface="Times New Roman"/>
            </a:rPr>
            <a:t>  0 401 20 271  </a:t>
          </a:r>
          <a:r>
            <a:rPr lang="ru-RU" sz="1800" b="1" dirty="0" err="1" smtClean="0">
              <a:latin typeface="Times New Roman"/>
              <a:cs typeface="Times New Roman"/>
            </a:rPr>
            <a:t>Кт</a:t>
          </a:r>
          <a:r>
            <a:rPr lang="ru-RU" sz="1800" b="1" dirty="0" smtClean="0">
              <a:latin typeface="Times New Roman"/>
              <a:cs typeface="Times New Roman"/>
            </a:rPr>
            <a:t> 0 104 </a:t>
          </a:r>
          <a:r>
            <a:rPr lang="ru-RU" sz="1800" b="1" dirty="0" err="1" smtClean="0">
              <a:latin typeface="Times New Roman"/>
              <a:cs typeface="Times New Roman"/>
            </a:rPr>
            <a:t>хх</a:t>
          </a:r>
          <a:r>
            <a:rPr lang="ru-RU" sz="1800" b="1" dirty="0" smtClean="0">
              <a:latin typeface="Times New Roman"/>
              <a:cs typeface="Times New Roman"/>
            </a:rPr>
            <a:t> 411 </a:t>
          </a:r>
        </a:p>
        <a:p>
          <a:pPr lvl="0" defTabSz="666750">
            <a:lnSpc>
              <a:spcPct val="90000"/>
            </a:lnSpc>
            <a:spcBef>
              <a:spcPct val="0"/>
            </a:spcBef>
            <a:spcAft>
              <a:spcPct val="35000"/>
            </a:spcAft>
          </a:pPr>
          <a:endParaRPr lang="ru-RU" sz="1600" b="1" dirty="0">
            <a:latin typeface="Times New Roman"/>
            <a:cs typeface="Times New Roman"/>
          </a:endParaRPr>
        </a:p>
      </dgm:t>
    </dgm:pt>
    <dgm:pt modelId="{AB6DCC0B-4051-4146-BAF7-DFCA29EB1EB8}" type="parTrans" cxnId="{2D4CBF3E-5713-46E2-AF32-89AEB28D9386}">
      <dgm:prSet/>
      <dgm:spPr/>
      <dgm:t>
        <a:bodyPr/>
        <a:lstStyle/>
        <a:p>
          <a:endParaRPr lang="ru-RU"/>
        </a:p>
      </dgm:t>
    </dgm:pt>
    <dgm:pt modelId="{D2556AC7-1C48-439A-9D82-09B233F4BC50}" type="sibTrans" cxnId="{2D4CBF3E-5713-46E2-AF32-89AEB28D9386}">
      <dgm:prSet/>
      <dgm:spPr/>
      <dgm:t>
        <a:bodyPr/>
        <a:lstStyle/>
        <a:p>
          <a:endParaRPr lang="ru-RU"/>
        </a:p>
      </dgm:t>
    </dgm:pt>
    <dgm:pt modelId="{14C91A26-55D3-484B-AFEA-DC5F3B11A623}">
      <dgm:prSet custT="1"/>
      <dgm:spPr/>
      <dgm:t>
        <a:bodyPr/>
        <a:lstStyle/>
        <a:p>
          <a:r>
            <a:rPr lang="ru-RU" sz="1800" b="1" dirty="0" smtClean="0">
              <a:latin typeface="Times New Roman"/>
              <a:cs typeface="Times New Roman"/>
            </a:rPr>
            <a:t>Ежемесячно</a:t>
          </a:r>
        </a:p>
        <a:p>
          <a:pPr marR="0" eaLnBrk="1" fontAlgn="auto" latinLnBrk="0" hangingPunct="1">
            <a:buClrTx/>
            <a:buSzTx/>
            <a:buFontTx/>
            <a:tabLst/>
            <a:defRPr/>
          </a:pPr>
          <a:r>
            <a:rPr lang="ru-RU" sz="1800" b="1" dirty="0" err="1" smtClean="0">
              <a:latin typeface="Times New Roman"/>
              <a:cs typeface="Times New Roman"/>
            </a:rPr>
            <a:t>Дт</a:t>
          </a:r>
          <a:r>
            <a:rPr lang="ru-RU" sz="1800" b="1" dirty="0" smtClean="0">
              <a:latin typeface="Times New Roman"/>
              <a:cs typeface="Times New Roman"/>
            </a:rPr>
            <a:t>  0 401 40 122  </a:t>
          </a:r>
          <a:r>
            <a:rPr lang="ru-RU" sz="1800" b="1" dirty="0" err="1" smtClean="0">
              <a:latin typeface="Times New Roman"/>
              <a:cs typeface="Times New Roman"/>
            </a:rPr>
            <a:t>Кт</a:t>
          </a:r>
          <a:r>
            <a:rPr lang="ru-RU" sz="1800" b="1" dirty="0" smtClean="0">
              <a:latin typeface="Times New Roman"/>
              <a:cs typeface="Times New Roman"/>
            </a:rPr>
            <a:t> 0 401 10 122</a:t>
          </a:r>
          <a:endParaRPr lang="ru-RU" sz="1800" dirty="0" smtClean="0"/>
        </a:p>
        <a:p>
          <a:endParaRPr lang="ru-RU" sz="1400" b="1" dirty="0">
            <a:latin typeface="Times New Roman"/>
            <a:cs typeface="Times New Roman"/>
          </a:endParaRPr>
        </a:p>
      </dgm:t>
    </dgm:pt>
    <dgm:pt modelId="{FECC4DD3-7128-4E0E-A0C4-CEF29CA5C155}" type="parTrans" cxnId="{2BE067C7-25E4-48DF-A024-4364D6EF293E}">
      <dgm:prSet/>
      <dgm:spPr/>
      <dgm:t>
        <a:bodyPr/>
        <a:lstStyle/>
        <a:p>
          <a:endParaRPr lang="ru-RU"/>
        </a:p>
      </dgm:t>
    </dgm:pt>
    <dgm:pt modelId="{7F84F4C0-9CA2-4F70-9EAE-BBDE241FD273}" type="sibTrans" cxnId="{2BE067C7-25E4-48DF-A024-4364D6EF293E}">
      <dgm:prSet/>
      <dgm:spPr/>
      <dgm:t>
        <a:bodyPr/>
        <a:lstStyle/>
        <a:p>
          <a:endParaRPr lang="ru-RU"/>
        </a:p>
      </dgm:t>
    </dgm:pt>
    <dgm:pt modelId="{7A4532BB-2E24-42F9-AFDB-9791A05203E4}" type="pres">
      <dgm:prSet presAssocID="{A197605B-C23B-40FD-B410-90923B1F6660}" presName="diagram" presStyleCnt="0">
        <dgm:presLayoutVars>
          <dgm:chPref val="1"/>
          <dgm:dir/>
          <dgm:animOne val="branch"/>
          <dgm:animLvl val="lvl"/>
          <dgm:resizeHandles/>
        </dgm:presLayoutVars>
      </dgm:prSet>
      <dgm:spPr/>
      <dgm:t>
        <a:bodyPr/>
        <a:lstStyle/>
        <a:p>
          <a:endParaRPr lang="ru-RU"/>
        </a:p>
      </dgm:t>
    </dgm:pt>
    <dgm:pt modelId="{76A811F9-DD3F-49B9-9DDF-9EC4F98A0348}" type="pres">
      <dgm:prSet presAssocID="{FA5EF366-00BA-4604-8742-A8289F12252B}" presName="root" presStyleCnt="0"/>
      <dgm:spPr/>
      <dgm:t>
        <a:bodyPr/>
        <a:lstStyle/>
        <a:p>
          <a:endParaRPr lang="ru-RU"/>
        </a:p>
      </dgm:t>
    </dgm:pt>
    <dgm:pt modelId="{1C3FDC68-C874-4F1A-A16D-D752E12332CF}" type="pres">
      <dgm:prSet presAssocID="{FA5EF366-00BA-4604-8742-A8289F12252B}" presName="rootComposite" presStyleCnt="0"/>
      <dgm:spPr/>
      <dgm:t>
        <a:bodyPr/>
        <a:lstStyle/>
        <a:p>
          <a:endParaRPr lang="ru-RU"/>
        </a:p>
      </dgm:t>
    </dgm:pt>
    <dgm:pt modelId="{8951E5B7-1343-4B77-B9E7-79989B72F1FD}" type="pres">
      <dgm:prSet presAssocID="{FA5EF366-00BA-4604-8742-A8289F12252B}" presName="rootText" presStyleLbl="node1" presStyleIdx="0" presStyleCnt="2" custScaleX="151467" custLinFactNeighborX="-25708" custLinFactNeighborY="-7253"/>
      <dgm:spPr/>
      <dgm:t>
        <a:bodyPr/>
        <a:lstStyle/>
        <a:p>
          <a:endParaRPr lang="ru-RU"/>
        </a:p>
      </dgm:t>
    </dgm:pt>
    <dgm:pt modelId="{30449AC9-E4F4-4724-8D23-0D4AC90F4438}" type="pres">
      <dgm:prSet presAssocID="{FA5EF366-00BA-4604-8742-A8289F12252B}" presName="rootConnector" presStyleLbl="node1" presStyleIdx="0" presStyleCnt="2"/>
      <dgm:spPr/>
      <dgm:t>
        <a:bodyPr/>
        <a:lstStyle/>
        <a:p>
          <a:endParaRPr lang="ru-RU"/>
        </a:p>
      </dgm:t>
    </dgm:pt>
    <dgm:pt modelId="{8FBA1A40-3472-4E7E-B720-4C71DDEB4FC1}" type="pres">
      <dgm:prSet presAssocID="{FA5EF366-00BA-4604-8742-A8289F12252B}" presName="childShape" presStyleCnt="0"/>
      <dgm:spPr/>
      <dgm:t>
        <a:bodyPr/>
        <a:lstStyle/>
        <a:p>
          <a:endParaRPr lang="ru-RU"/>
        </a:p>
      </dgm:t>
    </dgm:pt>
    <dgm:pt modelId="{F5E9AFED-1E04-4D6A-B070-BC422ADC2568}" type="pres">
      <dgm:prSet presAssocID="{6CE35F28-F6C0-4172-AF98-C7102B822915}" presName="Name13" presStyleLbl="parChTrans1D2" presStyleIdx="0" presStyleCnt="5"/>
      <dgm:spPr/>
      <dgm:t>
        <a:bodyPr/>
        <a:lstStyle/>
        <a:p>
          <a:endParaRPr lang="ru-RU"/>
        </a:p>
      </dgm:t>
    </dgm:pt>
    <dgm:pt modelId="{48DBA575-9684-49DA-AB48-4DC0378BA9C7}" type="pres">
      <dgm:prSet presAssocID="{466B4441-A75F-4B8B-9429-C247A1143B6E}" presName="childText" presStyleLbl="bgAcc1" presStyleIdx="0" presStyleCnt="5" custScaleX="345426" custScaleY="297244" custLinFactNeighborX="1621" custLinFactNeighborY="-7240">
        <dgm:presLayoutVars>
          <dgm:bulletEnabled val="1"/>
        </dgm:presLayoutVars>
      </dgm:prSet>
      <dgm:spPr/>
      <dgm:t>
        <a:bodyPr/>
        <a:lstStyle/>
        <a:p>
          <a:endParaRPr lang="ru-RU"/>
        </a:p>
      </dgm:t>
    </dgm:pt>
    <dgm:pt modelId="{FB437486-1D3F-4726-AC2F-D8F034E25049}" type="pres">
      <dgm:prSet presAssocID="{AB6DCC0B-4051-4146-BAF7-DFCA29EB1EB8}" presName="Name13" presStyleLbl="parChTrans1D2" presStyleIdx="1" presStyleCnt="5"/>
      <dgm:spPr/>
      <dgm:t>
        <a:bodyPr/>
        <a:lstStyle/>
        <a:p>
          <a:endParaRPr lang="ru-RU"/>
        </a:p>
      </dgm:t>
    </dgm:pt>
    <dgm:pt modelId="{AFD180C3-8C0F-47D4-B308-98ED0CEE2AC3}" type="pres">
      <dgm:prSet presAssocID="{D78FD682-6673-472C-B721-E9033D5EE0FC}" presName="childText" presStyleLbl="bgAcc1" presStyleIdx="1" presStyleCnt="5" custScaleX="313504" custScaleY="148855" custLinFactNeighborX="-8463" custLinFactNeighborY="14301">
        <dgm:presLayoutVars>
          <dgm:bulletEnabled val="1"/>
        </dgm:presLayoutVars>
      </dgm:prSet>
      <dgm:spPr/>
      <dgm:t>
        <a:bodyPr/>
        <a:lstStyle/>
        <a:p>
          <a:endParaRPr lang="ru-RU"/>
        </a:p>
      </dgm:t>
    </dgm:pt>
    <dgm:pt modelId="{4CC1E795-CAE8-4DDA-AF82-CE15D90133BF}" type="pres">
      <dgm:prSet presAssocID="{82C6D133-8EBF-4482-87D0-785EECA6C3A4}" presName="root" presStyleCnt="0"/>
      <dgm:spPr/>
      <dgm:t>
        <a:bodyPr/>
        <a:lstStyle/>
        <a:p>
          <a:endParaRPr lang="ru-RU"/>
        </a:p>
      </dgm:t>
    </dgm:pt>
    <dgm:pt modelId="{DA0C97B1-9060-463F-9B51-B2337F18C61A}" type="pres">
      <dgm:prSet presAssocID="{82C6D133-8EBF-4482-87D0-785EECA6C3A4}" presName="rootComposite" presStyleCnt="0"/>
      <dgm:spPr/>
      <dgm:t>
        <a:bodyPr/>
        <a:lstStyle/>
        <a:p>
          <a:endParaRPr lang="ru-RU"/>
        </a:p>
      </dgm:t>
    </dgm:pt>
    <dgm:pt modelId="{9A52B171-CB62-445D-8A20-B4FD90452337}" type="pres">
      <dgm:prSet presAssocID="{82C6D133-8EBF-4482-87D0-785EECA6C3A4}" presName="rootText" presStyleLbl="node1" presStyleIdx="1" presStyleCnt="2" custScaleX="183261" custLinFactNeighborX="4250" custLinFactNeighborY="3175"/>
      <dgm:spPr/>
      <dgm:t>
        <a:bodyPr/>
        <a:lstStyle/>
        <a:p>
          <a:endParaRPr lang="ru-RU"/>
        </a:p>
      </dgm:t>
    </dgm:pt>
    <dgm:pt modelId="{2D249A8D-9F1B-4382-8173-96D826F96BC1}" type="pres">
      <dgm:prSet presAssocID="{82C6D133-8EBF-4482-87D0-785EECA6C3A4}" presName="rootConnector" presStyleLbl="node1" presStyleIdx="1" presStyleCnt="2"/>
      <dgm:spPr/>
      <dgm:t>
        <a:bodyPr/>
        <a:lstStyle/>
        <a:p>
          <a:endParaRPr lang="ru-RU"/>
        </a:p>
      </dgm:t>
    </dgm:pt>
    <dgm:pt modelId="{D6C01860-D4A4-4973-B215-D7A71258EE71}" type="pres">
      <dgm:prSet presAssocID="{82C6D133-8EBF-4482-87D0-785EECA6C3A4}" presName="childShape" presStyleCnt="0"/>
      <dgm:spPr/>
      <dgm:t>
        <a:bodyPr/>
        <a:lstStyle/>
        <a:p>
          <a:endParaRPr lang="ru-RU"/>
        </a:p>
      </dgm:t>
    </dgm:pt>
    <dgm:pt modelId="{AC496B01-3884-43E2-B45E-7F3308AA13E4}" type="pres">
      <dgm:prSet presAssocID="{1AC32A71-E0CD-42CB-8F5D-9C56B19DBC85}" presName="Name13" presStyleLbl="parChTrans1D2" presStyleIdx="2" presStyleCnt="5"/>
      <dgm:spPr/>
      <dgm:t>
        <a:bodyPr/>
        <a:lstStyle/>
        <a:p>
          <a:endParaRPr lang="ru-RU"/>
        </a:p>
      </dgm:t>
    </dgm:pt>
    <dgm:pt modelId="{C7F49EF3-49A3-4FFA-AD14-A6C6F626CEAB}" type="pres">
      <dgm:prSet presAssocID="{9A03756B-06D2-438F-8094-46D8364D7F54}" presName="childText" presStyleLbl="bgAcc1" presStyleIdx="2" presStyleCnt="5" custScaleX="334440" custScaleY="222454" custLinFactNeighborX="-380" custLinFactNeighborY="-12483">
        <dgm:presLayoutVars>
          <dgm:bulletEnabled val="1"/>
        </dgm:presLayoutVars>
      </dgm:prSet>
      <dgm:spPr/>
      <dgm:t>
        <a:bodyPr/>
        <a:lstStyle/>
        <a:p>
          <a:endParaRPr lang="ru-RU"/>
        </a:p>
      </dgm:t>
    </dgm:pt>
    <dgm:pt modelId="{25B3CE88-9D09-4F9D-90A2-C30A94B41549}" type="pres">
      <dgm:prSet presAssocID="{8DE5F1D3-8566-4E84-AFED-950BA0987FDC}" presName="Name13" presStyleLbl="parChTrans1D2" presStyleIdx="3" presStyleCnt="5"/>
      <dgm:spPr/>
      <dgm:t>
        <a:bodyPr/>
        <a:lstStyle/>
        <a:p>
          <a:endParaRPr lang="ru-RU"/>
        </a:p>
      </dgm:t>
    </dgm:pt>
    <dgm:pt modelId="{CA267A62-BE00-413E-A97E-9A5755549F4E}" type="pres">
      <dgm:prSet presAssocID="{2793AD9A-0D80-4593-9EFB-7479C42EF32B}" presName="childText" presStyleLbl="bgAcc1" presStyleIdx="3" presStyleCnt="5" custScaleX="328607" custScaleY="130871" custLinFactNeighborX="25359" custLinFactNeighborY="17856">
        <dgm:presLayoutVars>
          <dgm:bulletEnabled val="1"/>
        </dgm:presLayoutVars>
      </dgm:prSet>
      <dgm:spPr/>
      <dgm:t>
        <a:bodyPr/>
        <a:lstStyle/>
        <a:p>
          <a:endParaRPr lang="ru-RU"/>
        </a:p>
      </dgm:t>
    </dgm:pt>
    <dgm:pt modelId="{1826EB69-0210-4ACE-8DFE-794F54B8A93F}" type="pres">
      <dgm:prSet presAssocID="{FECC4DD3-7128-4E0E-A0C4-CEF29CA5C155}" presName="Name13" presStyleLbl="parChTrans1D2" presStyleIdx="4" presStyleCnt="5"/>
      <dgm:spPr/>
      <dgm:t>
        <a:bodyPr/>
        <a:lstStyle/>
        <a:p>
          <a:endParaRPr lang="ru-RU"/>
        </a:p>
      </dgm:t>
    </dgm:pt>
    <dgm:pt modelId="{FF6193B4-934D-49FA-9ECD-7307BE97EBA1}" type="pres">
      <dgm:prSet presAssocID="{14C91A26-55D3-484B-AFEA-DC5F3B11A623}" presName="childText" presStyleLbl="bgAcc1" presStyleIdx="4" presStyleCnt="5" custScaleX="322459" custScaleY="109908" custLinFactNeighborX="8564" custLinFactNeighborY="24446">
        <dgm:presLayoutVars>
          <dgm:bulletEnabled val="1"/>
        </dgm:presLayoutVars>
      </dgm:prSet>
      <dgm:spPr/>
      <dgm:t>
        <a:bodyPr/>
        <a:lstStyle/>
        <a:p>
          <a:endParaRPr lang="ru-RU"/>
        </a:p>
      </dgm:t>
    </dgm:pt>
  </dgm:ptLst>
  <dgm:cxnLst>
    <dgm:cxn modelId="{29F43702-7F6A-44E5-9F10-50A599D19DA8}" type="presOf" srcId="{6CE35F28-F6C0-4172-AF98-C7102B822915}" destId="{F5E9AFED-1E04-4D6A-B070-BC422ADC2568}" srcOrd="0" destOrd="0" presId="urn:microsoft.com/office/officeart/2005/8/layout/hierarchy3"/>
    <dgm:cxn modelId="{765937C3-39E1-4A70-A439-75AFDB9512D4}" type="presOf" srcId="{82C6D133-8EBF-4482-87D0-785EECA6C3A4}" destId="{2D249A8D-9F1B-4382-8173-96D826F96BC1}" srcOrd="1" destOrd="0" presId="urn:microsoft.com/office/officeart/2005/8/layout/hierarchy3"/>
    <dgm:cxn modelId="{34AEB7B7-DC31-40FE-B22B-E09D3A3A2DDE}" type="presOf" srcId="{AB6DCC0B-4051-4146-BAF7-DFCA29EB1EB8}" destId="{FB437486-1D3F-4726-AC2F-D8F034E25049}" srcOrd="0" destOrd="0" presId="urn:microsoft.com/office/officeart/2005/8/layout/hierarchy3"/>
    <dgm:cxn modelId="{72104BD6-9AD4-44B6-B398-ADE8F74B1819}" type="presOf" srcId="{14C91A26-55D3-484B-AFEA-DC5F3B11A623}" destId="{FF6193B4-934D-49FA-9ECD-7307BE97EBA1}" srcOrd="0" destOrd="0" presId="urn:microsoft.com/office/officeart/2005/8/layout/hierarchy3"/>
    <dgm:cxn modelId="{62DD1D67-905C-45DE-87D0-18EBF907275F}" type="presOf" srcId="{9A03756B-06D2-438F-8094-46D8364D7F54}" destId="{C7F49EF3-49A3-4FFA-AD14-A6C6F626CEAB}" srcOrd="0" destOrd="0" presId="urn:microsoft.com/office/officeart/2005/8/layout/hierarchy3"/>
    <dgm:cxn modelId="{16134B9D-EF62-45F8-A151-D3FF5FBB7B19}" srcId="{82C6D133-8EBF-4482-87D0-785EECA6C3A4}" destId="{2793AD9A-0D80-4593-9EFB-7479C42EF32B}" srcOrd="1" destOrd="0" parTransId="{8DE5F1D3-8566-4E84-AFED-950BA0987FDC}" sibTransId="{4584849D-9DBA-4534-91BA-8AB5ABD034C7}"/>
    <dgm:cxn modelId="{BA5C3643-5FDD-4F4E-A81D-436FD5425DD4}" type="presOf" srcId="{FECC4DD3-7128-4E0E-A0C4-CEF29CA5C155}" destId="{1826EB69-0210-4ACE-8DFE-794F54B8A93F}" srcOrd="0" destOrd="0" presId="urn:microsoft.com/office/officeart/2005/8/layout/hierarchy3"/>
    <dgm:cxn modelId="{319CC148-76EA-4D53-9D97-39AFB1EA8697}" type="presOf" srcId="{466B4441-A75F-4B8B-9429-C247A1143B6E}" destId="{48DBA575-9684-49DA-AB48-4DC0378BA9C7}" srcOrd="0" destOrd="0" presId="urn:microsoft.com/office/officeart/2005/8/layout/hierarchy3"/>
    <dgm:cxn modelId="{2D4CBF3E-5713-46E2-AF32-89AEB28D9386}" srcId="{FA5EF366-00BA-4604-8742-A8289F12252B}" destId="{D78FD682-6673-472C-B721-E9033D5EE0FC}" srcOrd="1" destOrd="0" parTransId="{AB6DCC0B-4051-4146-BAF7-DFCA29EB1EB8}" sibTransId="{D2556AC7-1C48-439A-9D82-09B233F4BC50}"/>
    <dgm:cxn modelId="{3C2BD150-6BFE-4F31-9E92-D3FE655A0E3E}" srcId="{82C6D133-8EBF-4482-87D0-785EECA6C3A4}" destId="{9A03756B-06D2-438F-8094-46D8364D7F54}" srcOrd="0" destOrd="0" parTransId="{1AC32A71-E0CD-42CB-8F5D-9C56B19DBC85}" sibTransId="{7E442560-3893-40FA-9A08-459DA0E50151}"/>
    <dgm:cxn modelId="{C807353C-F73F-40F2-8FA5-F6570395C9B6}" type="presOf" srcId="{A197605B-C23B-40FD-B410-90923B1F6660}" destId="{7A4532BB-2E24-42F9-AFDB-9791A05203E4}" srcOrd="0" destOrd="0" presId="urn:microsoft.com/office/officeart/2005/8/layout/hierarchy3"/>
    <dgm:cxn modelId="{CA8B22E1-F74A-4589-AC80-DCC40DAB1BCD}" type="presOf" srcId="{2793AD9A-0D80-4593-9EFB-7479C42EF32B}" destId="{CA267A62-BE00-413E-A97E-9A5755549F4E}" srcOrd="0" destOrd="0" presId="urn:microsoft.com/office/officeart/2005/8/layout/hierarchy3"/>
    <dgm:cxn modelId="{005AF82F-5443-4C33-801C-E9AEFCF89722}" srcId="{A197605B-C23B-40FD-B410-90923B1F6660}" destId="{82C6D133-8EBF-4482-87D0-785EECA6C3A4}" srcOrd="1" destOrd="0" parTransId="{9829FEBC-8B93-4A84-9864-117CDEF7E8AB}" sibTransId="{33D5EAC7-31F3-4259-9992-41397D222B6B}"/>
    <dgm:cxn modelId="{7D09B21C-60DF-4592-BD1D-CA7582F572B3}" srcId="{FA5EF366-00BA-4604-8742-A8289F12252B}" destId="{466B4441-A75F-4B8B-9429-C247A1143B6E}" srcOrd="0" destOrd="0" parTransId="{6CE35F28-F6C0-4172-AF98-C7102B822915}" sibTransId="{6A3D1F62-0EE4-4425-BD9C-811530487A00}"/>
    <dgm:cxn modelId="{26FFB7D9-6BBF-497A-B771-2A77DEB25E6C}" type="presOf" srcId="{D78FD682-6673-472C-B721-E9033D5EE0FC}" destId="{AFD180C3-8C0F-47D4-B308-98ED0CEE2AC3}" srcOrd="0" destOrd="0" presId="urn:microsoft.com/office/officeart/2005/8/layout/hierarchy3"/>
    <dgm:cxn modelId="{483B6511-8666-47D1-BB06-0B6E7A1C45A0}" type="presOf" srcId="{8DE5F1D3-8566-4E84-AFED-950BA0987FDC}" destId="{25B3CE88-9D09-4F9D-90A2-C30A94B41549}" srcOrd="0" destOrd="0" presId="urn:microsoft.com/office/officeart/2005/8/layout/hierarchy3"/>
    <dgm:cxn modelId="{2BE067C7-25E4-48DF-A024-4364D6EF293E}" srcId="{82C6D133-8EBF-4482-87D0-785EECA6C3A4}" destId="{14C91A26-55D3-484B-AFEA-DC5F3B11A623}" srcOrd="2" destOrd="0" parTransId="{FECC4DD3-7128-4E0E-A0C4-CEF29CA5C155}" sibTransId="{7F84F4C0-9CA2-4F70-9EAE-BBDE241FD273}"/>
    <dgm:cxn modelId="{696B811E-99D0-4FFA-BCA8-9418D93D33EC}" type="presOf" srcId="{FA5EF366-00BA-4604-8742-A8289F12252B}" destId="{30449AC9-E4F4-4724-8D23-0D4AC90F4438}" srcOrd="1" destOrd="0" presId="urn:microsoft.com/office/officeart/2005/8/layout/hierarchy3"/>
    <dgm:cxn modelId="{E6563E37-6631-40BC-8395-33AF4759DE1D}" type="presOf" srcId="{FA5EF366-00BA-4604-8742-A8289F12252B}" destId="{8951E5B7-1343-4B77-B9E7-79989B72F1FD}" srcOrd="0" destOrd="0" presId="urn:microsoft.com/office/officeart/2005/8/layout/hierarchy3"/>
    <dgm:cxn modelId="{27873939-B3E8-4820-925D-4451209C721D}" type="presOf" srcId="{1AC32A71-E0CD-42CB-8F5D-9C56B19DBC85}" destId="{AC496B01-3884-43E2-B45E-7F3308AA13E4}" srcOrd="0" destOrd="0" presId="urn:microsoft.com/office/officeart/2005/8/layout/hierarchy3"/>
    <dgm:cxn modelId="{7F649C69-DB90-4BC9-8234-2F8B81E0A139}" srcId="{A197605B-C23B-40FD-B410-90923B1F6660}" destId="{FA5EF366-00BA-4604-8742-A8289F12252B}" srcOrd="0" destOrd="0" parTransId="{7773BF4C-C0C6-4A1D-A974-23D9E4CF42FD}" sibTransId="{1070D5A2-C21D-49C4-9E63-91B2C31AC74E}"/>
    <dgm:cxn modelId="{8A1426A8-9B22-4781-B54C-A5EE12B936E1}" type="presOf" srcId="{82C6D133-8EBF-4482-87D0-785EECA6C3A4}" destId="{9A52B171-CB62-445D-8A20-B4FD90452337}" srcOrd="0" destOrd="0" presId="urn:microsoft.com/office/officeart/2005/8/layout/hierarchy3"/>
    <dgm:cxn modelId="{5612EDC4-48D9-48D4-A728-FE3DC5AD34BD}" type="presParOf" srcId="{7A4532BB-2E24-42F9-AFDB-9791A05203E4}" destId="{76A811F9-DD3F-49B9-9DDF-9EC4F98A0348}" srcOrd="0" destOrd="0" presId="urn:microsoft.com/office/officeart/2005/8/layout/hierarchy3"/>
    <dgm:cxn modelId="{6F1C19CD-D1ED-441C-BF14-E47D1F1AEC15}" type="presParOf" srcId="{76A811F9-DD3F-49B9-9DDF-9EC4F98A0348}" destId="{1C3FDC68-C874-4F1A-A16D-D752E12332CF}" srcOrd="0" destOrd="0" presId="urn:microsoft.com/office/officeart/2005/8/layout/hierarchy3"/>
    <dgm:cxn modelId="{DC3A3E9E-6982-4266-A39A-E853102A57F6}" type="presParOf" srcId="{1C3FDC68-C874-4F1A-A16D-D752E12332CF}" destId="{8951E5B7-1343-4B77-B9E7-79989B72F1FD}" srcOrd="0" destOrd="0" presId="urn:microsoft.com/office/officeart/2005/8/layout/hierarchy3"/>
    <dgm:cxn modelId="{CFA3DC7C-6504-410A-8A40-501FDE77DB42}" type="presParOf" srcId="{1C3FDC68-C874-4F1A-A16D-D752E12332CF}" destId="{30449AC9-E4F4-4724-8D23-0D4AC90F4438}" srcOrd="1" destOrd="0" presId="urn:microsoft.com/office/officeart/2005/8/layout/hierarchy3"/>
    <dgm:cxn modelId="{65B4F41C-814C-49C3-8757-16251714CAEA}" type="presParOf" srcId="{76A811F9-DD3F-49B9-9DDF-9EC4F98A0348}" destId="{8FBA1A40-3472-4E7E-B720-4C71DDEB4FC1}" srcOrd="1" destOrd="0" presId="urn:microsoft.com/office/officeart/2005/8/layout/hierarchy3"/>
    <dgm:cxn modelId="{47E8400F-7532-4D86-BDC9-4E921D311815}" type="presParOf" srcId="{8FBA1A40-3472-4E7E-B720-4C71DDEB4FC1}" destId="{F5E9AFED-1E04-4D6A-B070-BC422ADC2568}" srcOrd="0" destOrd="0" presId="urn:microsoft.com/office/officeart/2005/8/layout/hierarchy3"/>
    <dgm:cxn modelId="{60FEB550-AEC6-49DB-977D-4A11C6FB351C}" type="presParOf" srcId="{8FBA1A40-3472-4E7E-B720-4C71DDEB4FC1}" destId="{48DBA575-9684-49DA-AB48-4DC0378BA9C7}" srcOrd="1" destOrd="0" presId="urn:microsoft.com/office/officeart/2005/8/layout/hierarchy3"/>
    <dgm:cxn modelId="{F27A0BF7-59EA-4932-99EB-FD0E838E84DA}" type="presParOf" srcId="{8FBA1A40-3472-4E7E-B720-4C71DDEB4FC1}" destId="{FB437486-1D3F-4726-AC2F-D8F034E25049}" srcOrd="2" destOrd="0" presId="urn:microsoft.com/office/officeart/2005/8/layout/hierarchy3"/>
    <dgm:cxn modelId="{3CF732F0-1665-413D-9EDB-A29EC85D4781}" type="presParOf" srcId="{8FBA1A40-3472-4E7E-B720-4C71DDEB4FC1}" destId="{AFD180C3-8C0F-47D4-B308-98ED0CEE2AC3}" srcOrd="3" destOrd="0" presId="urn:microsoft.com/office/officeart/2005/8/layout/hierarchy3"/>
    <dgm:cxn modelId="{3D43921E-F43A-4851-AB48-BB7D1A2B5371}" type="presParOf" srcId="{7A4532BB-2E24-42F9-AFDB-9791A05203E4}" destId="{4CC1E795-CAE8-4DDA-AF82-CE15D90133BF}" srcOrd="1" destOrd="0" presId="urn:microsoft.com/office/officeart/2005/8/layout/hierarchy3"/>
    <dgm:cxn modelId="{436EE0A4-D5F6-4081-8776-D4A59453AA0B}" type="presParOf" srcId="{4CC1E795-CAE8-4DDA-AF82-CE15D90133BF}" destId="{DA0C97B1-9060-463F-9B51-B2337F18C61A}" srcOrd="0" destOrd="0" presId="urn:microsoft.com/office/officeart/2005/8/layout/hierarchy3"/>
    <dgm:cxn modelId="{70620EBD-250C-4AE5-AC51-E67EDDF58E46}" type="presParOf" srcId="{DA0C97B1-9060-463F-9B51-B2337F18C61A}" destId="{9A52B171-CB62-445D-8A20-B4FD90452337}" srcOrd="0" destOrd="0" presId="urn:microsoft.com/office/officeart/2005/8/layout/hierarchy3"/>
    <dgm:cxn modelId="{0A38FBF0-15ED-4C25-902E-4BE1AA6B0896}" type="presParOf" srcId="{DA0C97B1-9060-463F-9B51-B2337F18C61A}" destId="{2D249A8D-9F1B-4382-8173-96D826F96BC1}" srcOrd="1" destOrd="0" presId="urn:microsoft.com/office/officeart/2005/8/layout/hierarchy3"/>
    <dgm:cxn modelId="{FDB70591-DE60-4420-98DA-5D8220F7259C}" type="presParOf" srcId="{4CC1E795-CAE8-4DDA-AF82-CE15D90133BF}" destId="{D6C01860-D4A4-4973-B215-D7A71258EE71}" srcOrd="1" destOrd="0" presId="urn:microsoft.com/office/officeart/2005/8/layout/hierarchy3"/>
    <dgm:cxn modelId="{FBD19AC7-7AAE-4DA2-9DE0-DA481B3FDED0}" type="presParOf" srcId="{D6C01860-D4A4-4973-B215-D7A71258EE71}" destId="{AC496B01-3884-43E2-B45E-7F3308AA13E4}" srcOrd="0" destOrd="0" presId="urn:microsoft.com/office/officeart/2005/8/layout/hierarchy3"/>
    <dgm:cxn modelId="{FFE9432A-4C8E-40C6-80C9-9A1FD69C3DA6}" type="presParOf" srcId="{D6C01860-D4A4-4973-B215-D7A71258EE71}" destId="{C7F49EF3-49A3-4FFA-AD14-A6C6F626CEAB}" srcOrd="1" destOrd="0" presId="urn:microsoft.com/office/officeart/2005/8/layout/hierarchy3"/>
    <dgm:cxn modelId="{A5290FB0-4B8C-406B-B74F-FA2B0CB15943}" type="presParOf" srcId="{D6C01860-D4A4-4973-B215-D7A71258EE71}" destId="{25B3CE88-9D09-4F9D-90A2-C30A94B41549}" srcOrd="2" destOrd="0" presId="urn:microsoft.com/office/officeart/2005/8/layout/hierarchy3"/>
    <dgm:cxn modelId="{C3F60A52-E3E6-496D-A125-ACB1DC110F99}" type="presParOf" srcId="{D6C01860-D4A4-4973-B215-D7A71258EE71}" destId="{CA267A62-BE00-413E-A97E-9A5755549F4E}" srcOrd="3" destOrd="0" presId="urn:microsoft.com/office/officeart/2005/8/layout/hierarchy3"/>
    <dgm:cxn modelId="{6A81D5A7-8155-4426-8BB9-63CCB60D14C0}" type="presParOf" srcId="{D6C01860-D4A4-4973-B215-D7A71258EE71}" destId="{1826EB69-0210-4ACE-8DFE-794F54B8A93F}" srcOrd="4" destOrd="0" presId="urn:microsoft.com/office/officeart/2005/8/layout/hierarchy3"/>
    <dgm:cxn modelId="{E239F5B2-8636-477C-938D-B0BE70C26981}" type="presParOf" srcId="{D6C01860-D4A4-4973-B215-D7A71258EE71}" destId="{FF6193B4-934D-49FA-9ECD-7307BE97EBA1}"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DE25573-9862-4E2C-B948-CDDFA5FF2113}" type="doc">
      <dgm:prSet loTypeId="urn:microsoft.com/office/officeart/2005/8/layout/hList7#1" loCatId="list" qsTypeId="urn:microsoft.com/office/officeart/2005/8/quickstyle/simple1" qsCatId="simple" csTypeId="urn:microsoft.com/office/officeart/2005/8/colors/accent1_2" csCatId="accent1" phldr="1"/>
      <dgm:spPr/>
      <dgm:t>
        <a:bodyPr/>
        <a:lstStyle/>
        <a:p>
          <a:endParaRPr lang="ru-RU"/>
        </a:p>
      </dgm:t>
    </dgm:pt>
    <dgm:pt modelId="{B1329F3F-570B-4194-B82E-EDEABE575A4A}">
      <dgm:prSet phldrT="[Текст]" custT="1"/>
      <dgm:spPr/>
      <dgm:t>
        <a:bodyPr/>
        <a:lstStyle/>
        <a:p>
          <a:r>
            <a:rPr lang="ru-RU" sz="3200" dirty="0" smtClean="0"/>
            <a:t>Отчетная дата</a:t>
          </a:r>
          <a:endParaRPr lang="ru-RU" sz="3200" dirty="0"/>
        </a:p>
      </dgm:t>
    </dgm:pt>
    <dgm:pt modelId="{038A8B7C-5C83-4335-AEC7-B0DCA471318C}" type="parTrans" cxnId="{F0677137-C091-4E22-802F-7FC08C560D6E}">
      <dgm:prSet/>
      <dgm:spPr/>
      <dgm:t>
        <a:bodyPr/>
        <a:lstStyle/>
        <a:p>
          <a:endParaRPr lang="ru-RU"/>
        </a:p>
      </dgm:t>
    </dgm:pt>
    <dgm:pt modelId="{31BFC1D2-5685-4A6D-9CCB-F61E270020D6}" type="sibTrans" cxnId="{F0677137-C091-4E22-802F-7FC08C560D6E}">
      <dgm:prSet/>
      <dgm:spPr/>
      <dgm:t>
        <a:bodyPr/>
        <a:lstStyle/>
        <a:p>
          <a:endParaRPr lang="ru-RU"/>
        </a:p>
      </dgm:t>
    </dgm:pt>
    <dgm:pt modelId="{0FA3754E-1576-4E36-B7ED-4A97960F5A7E}">
      <dgm:prSet phldrT="[Текст]" custT="1"/>
      <dgm:spPr/>
      <dgm:t>
        <a:bodyPr/>
        <a:lstStyle/>
        <a:p>
          <a:r>
            <a:rPr lang="ru-RU" sz="3200" dirty="0" smtClean="0"/>
            <a:t>Событие после отчетной даты</a:t>
          </a:r>
          <a:endParaRPr lang="ru-RU" sz="3200" dirty="0"/>
        </a:p>
      </dgm:t>
    </dgm:pt>
    <dgm:pt modelId="{62CAA646-7B35-4DC1-8BD0-18F704653781}" type="parTrans" cxnId="{06047A62-F1B5-4E6A-B5F8-DD4D3C18A41A}">
      <dgm:prSet/>
      <dgm:spPr/>
      <dgm:t>
        <a:bodyPr/>
        <a:lstStyle/>
        <a:p>
          <a:endParaRPr lang="ru-RU"/>
        </a:p>
      </dgm:t>
    </dgm:pt>
    <dgm:pt modelId="{4ED1B1D1-F83F-4F0A-9BBC-0014044EDBC6}" type="sibTrans" cxnId="{06047A62-F1B5-4E6A-B5F8-DD4D3C18A41A}">
      <dgm:prSet/>
      <dgm:spPr/>
      <dgm:t>
        <a:bodyPr/>
        <a:lstStyle/>
        <a:p>
          <a:endParaRPr lang="ru-RU"/>
        </a:p>
      </dgm:t>
    </dgm:pt>
    <dgm:pt modelId="{318496F2-E778-4C54-A7BB-DAE23EC5305E}">
      <dgm:prSet phldrT="[Текст]" custT="1"/>
      <dgm:spPr/>
      <dgm:t>
        <a:bodyPr/>
        <a:lstStyle/>
        <a:p>
          <a:r>
            <a:rPr lang="ru-RU" sz="3200" dirty="0" smtClean="0"/>
            <a:t>Дата подписания отчета</a:t>
          </a:r>
          <a:endParaRPr lang="ru-RU" sz="3200" dirty="0"/>
        </a:p>
      </dgm:t>
    </dgm:pt>
    <dgm:pt modelId="{E16D48D5-0708-4E8B-AC03-69174A5C755D}" type="parTrans" cxnId="{C2E596CC-559D-475D-BACF-C8B58867B730}">
      <dgm:prSet/>
      <dgm:spPr/>
      <dgm:t>
        <a:bodyPr/>
        <a:lstStyle/>
        <a:p>
          <a:endParaRPr lang="ru-RU"/>
        </a:p>
      </dgm:t>
    </dgm:pt>
    <dgm:pt modelId="{1E7B98DB-1EDF-442E-9CEC-87724E1A8B47}" type="sibTrans" cxnId="{C2E596CC-559D-475D-BACF-C8B58867B730}">
      <dgm:prSet/>
      <dgm:spPr/>
      <dgm:t>
        <a:bodyPr/>
        <a:lstStyle/>
        <a:p>
          <a:endParaRPr lang="ru-RU"/>
        </a:p>
      </dgm:t>
    </dgm:pt>
    <dgm:pt modelId="{9E52891D-1015-4237-A0B3-A7D8557EA0F1}">
      <dgm:prSet custT="1"/>
      <dgm:spPr>
        <a:solidFill>
          <a:srgbClr val="FFFF00"/>
        </a:solidFill>
      </dgm:spPr>
      <dgm:t>
        <a:bodyPr/>
        <a:lstStyle/>
        <a:p>
          <a:endParaRPr lang="ru-RU" sz="2400" b="1" dirty="0" smtClean="0">
            <a:solidFill>
              <a:srgbClr val="FF0000"/>
            </a:solidFill>
            <a:latin typeface="Arial" panose="020B0604020202020204" pitchFamily="34" charset="0"/>
            <a:ea typeface="+mj-ea"/>
            <a:cs typeface="Arial" panose="020B0604020202020204" pitchFamily="34" charset="0"/>
          </a:endParaRPr>
        </a:p>
        <a:p>
          <a:endParaRPr lang="ru-RU" sz="2400" b="1" dirty="0" smtClean="0">
            <a:solidFill>
              <a:srgbClr val="FF0000"/>
            </a:solidFill>
            <a:latin typeface="Arial" panose="020B0604020202020204" pitchFamily="34" charset="0"/>
            <a:ea typeface="+mj-ea"/>
            <a:cs typeface="Arial" panose="020B0604020202020204" pitchFamily="34" charset="0"/>
          </a:endParaRPr>
        </a:p>
        <a:p>
          <a:r>
            <a:rPr lang="ru-RU" sz="2400" b="1" dirty="0" smtClean="0">
              <a:solidFill>
                <a:srgbClr val="FF0000"/>
              </a:solidFill>
              <a:latin typeface="Arial" panose="020B0604020202020204" pitchFamily="34" charset="0"/>
              <a:ea typeface="+mj-ea"/>
              <a:cs typeface="Arial" panose="020B0604020202020204" pitchFamily="34" charset="0"/>
            </a:rPr>
            <a:t>С учетом</a:t>
          </a:r>
        </a:p>
        <a:p>
          <a:r>
            <a:rPr lang="ru-RU" sz="2400" b="1" dirty="0" smtClean="0">
              <a:solidFill>
                <a:srgbClr val="FF0000"/>
              </a:solidFill>
              <a:latin typeface="Arial" panose="020B0604020202020204" pitchFamily="34" charset="0"/>
              <a:ea typeface="+mj-ea"/>
              <a:cs typeface="Arial" panose="020B0604020202020204" pitchFamily="34" charset="0"/>
            </a:rPr>
            <a:t> </a:t>
          </a:r>
          <a:r>
            <a:rPr lang="ru-RU" sz="2400" b="1" dirty="0" smtClean="0">
              <a:ln>
                <a:solidFill>
                  <a:srgbClr val="FF0000"/>
                </a:solidFill>
              </a:ln>
              <a:solidFill>
                <a:srgbClr val="FF0000"/>
              </a:solidFill>
              <a:latin typeface="Arial" panose="020B0604020202020204" pitchFamily="34" charset="0"/>
              <a:ea typeface="+mj-ea"/>
              <a:cs typeface="Arial" panose="020B0604020202020204" pitchFamily="34" charset="0"/>
            </a:rPr>
            <a:t>существенности</a:t>
          </a:r>
        </a:p>
        <a:p>
          <a:r>
            <a:rPr lang="ru-RU" sz="2400" b="1" dirty="0" smtClean="0">
              <a:solidFill>
                <a:srgbClr val="FF0000"/>
              </a:solidFill>
              <a:latin typeface="Arial" panose="020B0604020202020204" pitchFamily="34" charset="0"/>
              <a:ea typeface="+mj-ea"/>
              <a:cs typeface="Arial" panose="020B0604020202020204" pitchFamily="34" charset="0"/>
            </a:rPr>
            <a:t> информации</a:t>
          </a:r>
          <a:endParaRPr lang="ru-RU" sz="2400" b="1" dirty="0">
            <a:solidFill>
              <a:srgbClr val="FF0000"/>
            </a:solidFill>
          </a:endParaRPr>
        </a:p>
      </dgm:t>
    </dgm:pt>
    <dgm:pt modelId="{D69BA5FB-539F-4C71-8865-F5ED2DA60B93}" type="parTrans" cxnId="{89143523-485A-4E7D-AD19-0FC4F937F398}">
      <dgm:prSet/>
      <dgm:spPr/>
      <dgm:t>
        <a:bodyPr/>
        <a:lstStyle/>
        <a:p>
          <a:endParaRPr lang="ru-RU"/>
        </a:p>
      </dgm:t>
    </dgm:pt>
    <dgm:pt modelId="{73C55A93-2531-48A1-9FCB-C8F922B164D1}" type="sibTrans" cxnId="{89143523-485A-4E7D-AD19-0FC4F937F398}">
      <dgm:prSet/>
      <dgm:spPr/>
      <dgm:t>
        <a:bodyPr/>
        <a:lstStyle/>
        <a:p>
          <a:endParaRPr lang="ru-RU"/>
        </a:p>
      </dgm:t>
    </dgm:pt>
    <dgm:pt modelId="{CF9A04CF-0BD1-4592-BB92-339B87721352}" type="pres">
      <dgm:prSet presAssocID="{2DE25573-9862-4E2C-B948-CDDFA5FF2113}" presName="Name0" presStyleCnt="0">
        <dgm:presLayoutVars>
          <dgm:dir/>
          <dgm:resizeHandles val="exact"/>
        </dgm:presLayoutVars>
      </dgm:prSet>
      <dgm:spPr/>
      <dgm:t>
        <a:bodyPr/>
        <a:lstStyle/>
        <a:p>
          <a:endParaRPr lang="ru-RU"/>
        </a:p>
      </dgm:t>
    </dgm:pt>
    <dgm:pt modelId="{6E9DDAC6-C088-4E67-962A-38B9D088550D}" type="pres">
      <dgm:prSet presAssocID="{2DE25573-9862-4E2C-B948-CDDFA5FF2113}" presName="fgShape" presStyleLbl="fgShp" presStyleIdx="0" presStyleCnt="1" custScaleX="66667" custScaleY="63306" custLinFactNeighborX="-15580" custLinFactNeighborY="-47140"/>
      <dgm:spPr>
        <a:solidFill>
          <a:srgbClr val="00B0F0"/>
        </a:solidFill>
      </dgm:spPr>
    </dgm:pt>
    <dgm:pt modelId="{6060557B-F56E-429B-879E-1537BF8C79D9}" type="pres">
      <dgm:prSet presAssocID="{2DE25573-9862-4E2C-B948-CDDFA5FF2113}" presName="linComp" presStyleCnt="0"/>
      <dgm:spPr/>
    </dgm:pt>
    <dgm:pt modelId="{DE683A2D-BF39-4B36-8CD1-B2B90DC0787C}" type="pres">
      <dgm:prSet presAssocID="{B1329F3F-570B-4194-B82E-EDEABE575A4A}" presName="compNode" presStyleCnt="0"/>
      <dgm:spPr/>
    </dgm:pt>
    <dgm:pt modelId="{D6F83A08-E0B7-4E21-A202-F87178F94ABB}" type="pres">
      <dgm:prSet presAssocID="{B1329F3F-570B-4194-B82E-EDEABE575A4A}" presName="bkgdShape" presStyleLbl="node1" presStyleIdx="0" presStyleCnt="4"/>
      <dgm:spPr/>
      <dgm:t>
        <a:bodyPr/>
        <a:lstStyle/>
        <a:p>
          <a:endParaRPr lang="ru-RU"/>
        </a:p>
      </dgm:t>
    </dgm:pt>
    <dgm:pt modelId="{0CFE1912-7FD1-4DED-9F83-4D2BD2B29F54}" type="pres">
      <dgm:prSet presAssocID="{B1329F3F-570B-4194-B82E-EDEABE575A4A}" presName="nodeTx" presStyleLbl="node1" presStyleIdx="0" presStyleCnt="4">
        <dgm:presLayoutVars>
          <dgm:bulletEnabled val="1"/>
        </dgm:presLayoutVars>
      </dgm:prSet>
      <dgm:spPr/>
      <dgm:t>
        <a:bodyPr/>
        <a:lstStyle/>
        <a:p>
          <a:endParaRPr lang="ru-RU"/>
        </a:p>
      </dgm:t>
    </dgm:pt>
    <dgm:pt modelId="{5ECA636E-A7D2-4CC3-856E-05EC0FE1898C}" type="pres">
      <dgm:prSet presAssocID="{B1329F3F-570B-4194-B82E-EDEABE575A4A}" presName="invisiNode" presStyleLbl="node1" presStyleIdx="0" presStyleCnt="4"/>
      <dgm:spPr/>
    </dgm:pt>
    <dgm:pt modelId="{1B892F45-35B3-43BB-A2DE-82FD237D3BB9}" type="pres">
      <dgm:prSet presAssocID="{B1329F3F-570B-4194-B82E-EDEABE575A4A}" presName="imagNode" presStyleLbl="fgImgPlace1" presStyleIdx="0" presStyleCnt="4"/>
      <dgm:spPr>
        <a:blipFill>
          <a:blip xmlns:r="http://schemas.openxmlformats.org/officeDocument/2006/relationships" r:embed="rId1"/>
          <a:tile tx="0" ty="0" sx="100000" sy="100000" flip="none" algn="tl"/>
        </a:blipFill>
        <a:effectLst>
          <a:innerShdw blurRad="114300">
            <a:prstClr val="black"/>
          </a:innerShdw>
        </a:effectLst>
      </dgm:spPr>
    </dgm:pt>
    <dgm:pt modelId="{019963A4-E87B-4EE1-816F-E8A27EA3B105}" type="pres">
      <dgm:prSet presAssocID="{31BFC1D2-5685-4A6D-9CCB-F61E270020D6}" presName="sibTrans" presStyleLbl="sibTrans2D1" presStyleIdx="0" presStyleCnt="0"/>
      <dgm:spPr/>
      <dgm:t>
        <a:bodyPr/>
        <a:lstStyle/>
        <a:p>
          <a:endParaRPr lang="ru-RU"/>
        </a:p>
      </dgm:t>
    </dgm:pt>
    <dgm:pt modelId="{897BE607-A8F5-4B71-9C49-E9A2BF36C41C}" type="pres">
      <dgm:prSet presAssocID="{0FA3754E-1576-4E36-B7ED-4A97960F5A7E}" presName="compNode" presStyleCnt="0"/>
      <dgm:spPr/>
    </dgm:pt>
    <dgm:pt modelId="{B2734EB1-F40A-4ED4-8983-8A0212B53F39}" type="pres">
      <dgm:prSet presAssocID="{0FA3754E-1576-4E36-B7ED-4A97960F5A7E}" presName="bkgdShape" presStyleLbl="node1" presStyleIdx="1" presStyleCnt="4"/>
      <dgm:spPr/>
      <dgm:t>
        <a:bodyPr/>
        <a:lstStyle/>
        <a:p>
          <a:endParaRPr lang="ru-RU"/>
        </a:p>
      </dgm:t>
    </dgm:pt>
    <dgm:pt modelId="{08E28503-D1F7-46AC-8F07-E14801CECE1E}" type="pres">
      <dgm:prSet presAssocID="{0FA3754E-1576-4E36-B7ED-4A97960F5A7E}" presName="nodeTx" presStyleLbl="node1" presStyleIdx="1" presStyleCnt="4">
        <dgm:presLayoutVars>
          <dgm:bulletEnabled val="1"/>
        </dgm:presLayoutVars>
      </dgm:prSet>
      <dgm:spPr/>
      <dgm:t>
        <a:bodyPr/>
        <a:lstStyle/>
        <a:p>
          <a:endParaRPr lang="ru-RU"/>
        </a:p>
      </dgm:t>
    </dgm:pt>
    <dgm:pt modelId="{4BA71754-972D-41AC-AEF2-1EDBF4680348}" type="pres">
      <dgm:prSet presAssocID="{0FA3754E-1576-4E36-B7ED-4A97960F5A7E}" presName="invisiNode" presStyleLbl="node1" presStyleIdx="1" presStyleCnt="4"/>
      <dgm:spPr/>
    </dgm:pt>
    <dgm:pt modelId="{B51A86D5-876E-4907-8737-AA1FB50DE93F}" type="pres">
      <dgm:prSet presAssocID="{0FA3754E-1576-4E36-B7ED-4A97960F5A7E}" presName="imagNode" presStyleLbl="fgImgPlace1" presStyleIdx="1" presStyleCnt="4"/>
      <dgm:spPr>
        <a:blipFill>
          <a:blip xmlns:r="http://schemas.openxmlformats.org/officeDocument/2006/relationships" r:embed="rId2"/>
          <a:tile tx="0" ty="0" sx="100000" sy="100000" flip="none" algn="tl"/>
        </a:blipFill>
        <a:scene3d>
          <a:camera prst="orthographicFront"/>
          <a:lightRig rig="threePt" dir="t"/>
        </a:scene3d>
        <a:sp3d>
          <a:bevelT prst="angle"/>
        </a:sp3d>
      </dgm:spPr>
    </dgm:pt>
    <dgm:pt modelId="{F7BBAAD2-B9D5-473B-836B-F407DFCF08D9}" type="pres">
      <dgm:prSet presAssocID="{4ED1B1D1-F83F-4F0A-9BBC-0014044EDBC6}" presName="sibTrans" presStyleLbl="sibTrans2D1" presStyleIdx="0" presStyleCnt="0"/>
      <dgm:spPr/>
      <dgm:t>
        <a:bodyPr/>
        <a:lstStyle/>
        <a:p>
          <a:endParaRPr lang="ru-RU"/>
        </a:p>
      </dgm:t>
    </dgm:pt>
    <dgm:pt modelId="{E67E6282-3497-41B0-AF18-A23C5E7A0FCD}" type="pres">
      <dgm:prSet presAssocID="{318496F2-E778-4C54-A7BB-DAE23EC5305E}" presName="compNode" presStyleCnt="0"/>
      <dgm:spPr/>
    </dgm:pt>
    <dgm:pt modelId="{ADE3A3E1-9218-48DE-8757-B4A36D4ED0C1}" type="pres">
      <dgm:prSet presAssocID="{318496F2-E778-4C54-A7BB-DAE23EC5305E}" presName="bkgdShape" presStyleLbl="node1" presStyleIdx="2" presStyleCnt="4" custScaleX="94412" custLinFactNeighborX="-1500"/>
      <dgm:spPr/>
      <dgm:t>
        <a:bodyPr/>
        <a:lstStyle/>
        <a:p>
          <a:endParaRPr lang="ru-RU"/>
        </a:p>
      </dgm:t>
    </dgm:pt>
    <dgm:pt modelId="{78628C88-1AD9-4DEA-B73B-393CF5B4B862}" type="pres">
      <dgm:prSet presAssocID="{318496F2-E778-4C54-A7BB-DAE23EC5305E}" presName="nodeTx" presStyleLbl="node1" presStyleIdx="2" presStyleCnt="4">
        <dgm:presLayoutVars>
          <dgm:bulletEnabled val="1"/>
        </dgm:presLayoutVars>
      </dgm:prSet>
      <dgm:spPr/>
      <dgm:t>
        <a:bodyPr/>
        <a:lstStyle/>
        <a:p>
          <a:endParaRPr lang="ru-RU"/>
        </a:p>
      </dgm:t>
    </dgm:pt>
    <dgm:pt modelId="{3FE104B4-F0FD-4699-AE57-C22AD1145A44}" type="pres">
      <dgm:prSet presAssocID="{318496F2-E778-4C54-A7BB-DAE23EC5305E}" presName="invisiNode" presStyleLbl="node1" presStyleIdx="2" presStyleCnt="4"/>
      <dgm:spPr/>
    </dgm:pt>
    <dgm:pt modelId="{07AC111D-BD39-407C-869F-741D0E5EAE58}" type="pres">
      <dgm:prSet presAssocID="{318496F2-E778-4C54-A7BB-DAE23EC5305E}" presName="imagNode" presStyleLbl="fgImgPlace1" presStyleIdx="2" presStyleCnt="4"/>
      <dgm:spPr>
        <a:blipFill>
          <a:blip xmlns:r="http://schemas.openxmlformats.org/officeDocument/2006/relationships" r:embed="rId3"/>
          <a:tile tx="0" ty="0" sx="100000" sy="100000" flip="none" algn="tl"/>
        </a:blipFill>
        <a:scene3d>
          <a:camera prst="orthographicFront"/>
          <a:lightRig rig="threePt" dir="t"/>
        </a:scene3d>
        <a:sp3d>
          <a:bevelT prst="relaxedInset"/>
        </a:sp3d>
      </dgm:spPr>
    </dgm:pt>
    <dgm:pt modelId="{7BDB615F-210A-4743-B12A-BE4F1AF5FC3C}" type="pres">
      <dgm:prSet presAssocID="{1E7B98DB-1EDF-442E-9CEC-87724E1A8B47}" presName="sibTrans" presStyleLbl="sibTrans2D1" presStyleIdx="0" presStyleCnt="0"/>
      <dgm:spPr/>
      <dgm:t>
        <a:bodyPr/>
        <a:lstStyle/>
        <a:p>
          <a:endParaRPr lang="ru-RU"/>
        </a:p>
      </dgm:t>
    </dgm:pt>
    <dgm:pt modelId="{B7C459BF-C678-4D9E-A539-B6A12E5A52D2}" type="pres">
      <dgm:prSet presAssocID="{9E52891D-1015-4237-A0B3-A7D8557EA0F1}" presName="compNode" presStyleCnt="0"/>
      <dgm:spPr/>
    </dgm:pt>
    <dgm:pt modelId="{7DFE8DF9-924C-4D56-ACD1-B064C16B6562}" type="pres">
      <dgm:prSet presAssocID="{9E52891D-1015-4237-A0B3-A7D8557EA0F1}" presName="bkgdShape" presStyleLbl="node1" presStyleIdx="3" presStyleCnt="4"/>
      <dgm:spPr/>
      <dgm:t>
        <a:bodyPr/>
        <a:lstStyle/>
        <a:p>
          <a:endParaRPr lang="ru-RU"/>
        </a:p>
      </dgm:t>
    </dgm:pt>
    <dgm:pt modelId="{382977A0-928B-48E2-AB7B-9B561590481D}" type="pres">
      <dgm:prSet presAssocID="{9E52891D-1015-4237-A0B3-A7D8557EA0F1}" presName="nodeTx" presStyleLbl="node1" presStyleIdx="3" presStyleCnt="4">
        <dgm:presLayoutVars>
          <dgm:bulletEnabled val="1"/>
        </dgm:presLayoutVars>
      </dgm:prSet>
      <dgm:spPr/>
      <dgm:t>
        <a:bodyPr/>
        <a:lstStyle/>
        <a:p>
          <a:endParaRPr lang="ru-RU"/>
        </a:p>
      </dgm:t>
    </dgm:pt>
    <dgm:pt modelId="{E772F8C2-E2C8-444F-B50E-B31286B7280B}" type="pres">
      <dgm:prSet presAssocID="{9E52891D-1015-4237-A0B3-A7D8557EA0F1}" presName="invisiNode" presStyleLbl="node1" presStyleIdx="3" presStyleCnt="4"/>
      <dgm:spPr/>
    </dgm:pt>
    <dgm:pt modelId="{6E667D31-9B54-4460-8373-E8CB1735C248}" type="pres">
      <dgm:prSet presAssocID="{9E52891D-1015-4237-A0B3-A7D8557EA0F1}" presName="imagNode" presStyleLbl="fgImgPlace1" presStyleIdx="3" presStyleCnt="4"/>
      <dgm:spPr>
        <a:blipFill>
          <a:blip xmlns:r="http://schemas.openxmlformats.org/officeDocument/2006/relationships" r:embed="rId4"/>
          <a:tile tx="0" ty="0" sx="100000" sy="100000" flip="none" algn="tl"/>
        </a:blipFill>
      </dgm:spPr>
    </dgm:pt>
  </dgm:ptLst>
  <dgm:cxnLst>
    <dgm:cxn modelId="{AF0AB228-B7B3-4DF1-A0B2-4AC63527E4BB}" type="presOf" srcId="{B1329F3F-570B-4194-B82E-EDEABE575A4A}" destId="{D6F83A08-E0B7-4E21-A202-F87178F94ABB}" srcOrd="0" destOrd="0" presId="urn:microsoft.com/office/officeart/2005/8/layout/hList7#1"/>
    <dgm:cxn modelId="{95804159-336D-4440-AFB1-772FEC5B338A}" type="presOf" srcId="{1E7B98DB-1EDF-442E-9CEC-87724E1A8B47}" destId="{7BDB615F-210A-4743-B12A-BE4F1AF5FC3C}" srcOrd="0" destOrd="0" presId="urn:microsoft.com/office/officeart/2005/8/layout/hList7#1"/>
    <dgm:cxn modelId="{AA752219-FF36-4E00-965F-5EA82D1F6B7E}" type="presOf" srcId="{31BFC1D2-5685-4A6D-9CCB-F61E270020D6}" destId="{019963A4-E87B-4EE1-816F-E8A27EA3B105}" srcOrd="0" destOrd="0" presId="urn:microsoft.com/office/officeart/2005/8/layout/hList7#1"/>
    <dgm:cxn modelId="{86C09CC7-32E0-4C57-B0CC-0281D58D74C6}" type="presOf" srcId="{9E52891D-1015-4237-A0B3-A7D8557EA0F1}" destId="{7DFE8DF9-924C-4D56-ACD1-B064C16B6562}" srcOrd="0" destOrd="0" presId="urn:microsoft.com/office/officeart/2005/8/layout/hList7#1"/>
    <dgm:cxn modelId="{9890915E-6A26-4ABF-A8E0-80334E7FC0FC}" type="presOf" srcId="{0FA3754E-1576-4E36-B7ED-4A97960F5A7E}" destId="{B2734EB1-F40A-4ED4-8983-8A0212B53F39}" srcOrd="0" destOrd="0" presId="urn:microsoft.com/office/officeart/2005/8/layout/hList7#1"/>
    <dgm:cxn modelId="{F4C6F1A2-B48E-42DE-9290-82FEE3EF98A3}" type="presOf" srcId="{0FA3754E-1576-4E36-B7ED-4A97960F5A7E}" destId="{08E28503-D1F7-46AC-8F07-E14801CECE1E}" srcOrd="1" destOrd="0" presId="urn:microsoft.com/office/officeart/2005/8/layout/hList7#1"/>
    <dgm:cxn modelId="{40BD035A-543C-46FE-9035-1DF18AE5A164}" type="presOf" srcId="{4ED1B1D1-F83F-4F0A-9BBC-0014044EDBC6}" destId="{F7BBAAD2-B9D5-473B-836B-F407DFCF08D9}" srcOrd="0" destOrd="0" presId="urn:microsoft.com/office/officeart/2005/8/layout/hList7#1"/>
    <dgm:cxn modelId="{4CE7B29A-34A2-4FC8-9224-EF2B84882887}" type="presOf" srcId="{9E52891D-1015-4237-A0B3-A7D8557EA0F1}" destId="{382977A0-928B-48E2-AB7B-9B561590481D}" srcOrd="1" destOrd="0" presId="urn:microsoft.com/office/officeart/2005/8/layout/hList7#1"/>
    <dgm:cxn modelId="{3C5D8999-3B62-4343-8A94-FA20451E320F}" type="presOf" srcId="{318496F2-E778-4C54-A7BB-DAE23EC5305E}" destId="{ADE3A3E1-9218-48DE-8757-B4A36D4ED0C1}" srcOrd="0" destOrd="0" presId="urn:microsoft.com/office/officeart/2005/8/layout/hList7#1"/>
    <dgm:cxn modelId="{89143523-485A-4E7D-AD19-0FC4F937F398}" srcId="{2DE25573-9862-4E2C-B948-CDDFA5FF2113}" destId="{9E52891D-1015-4237-A0B3-A7D8557EA0F1}" srcOrd="3" destOrd="0" parTransId="{D69BA5FB-539F-4C71-8865-F5ED2DA60B93}" sibTransId="{73C55A93-2531-48A1-9FCB-C8F922B164D1}"/>
    <dgm:cxn modelId="{48C42721-5FE5-4618-B4BC-C83024954CB2}" type="presOf" srcId="{318496F2-E778-4C54-A7BB-DAE23EC5305E}" destId="{78628C88-1AD9-4DEA-B73B-393CF5B4B862}" srcOrd="1" destOrd="0" presId="urn:microsoft.com/office/officeart/2005/8/layout/hList7#1"/>
    <dgm:cxn modelId="{8CD22605-791E-4981-B576-08177D594BE7}" type="presOf" srcId="{2DE25573-9862-4E2C-B948-CDDFA5FF2113}" destId="{CF9A04CF-0BD1-4592-BB92-339B87721352}" srcOrd="0" destOrd="0" presId="urn:microsoft.com/office/officeart/2005/8/layout/hList7#1"/>
    <dgm:cxn modelId="{06047A62-F1B5-4E6A-B5F8-DD4D3C18A41A}" srcId="{2DE25573-9862-4E2C-B948-CDDFA5FF2113}" destId="{0FA3754E-1576-4E36-B7ED-4A97960F5A7E}" srcOrd="1" destOrd="0" parTransId="{62CAA646-7B35-4DC1-8BD0-18F704653781}" sibTransId="{4ED1B1D1-F83F-4F0A-9BBC-0014044EDBC6}"/>
    <dgm:cxn modelId="{DEF1F838-9D2B-43B9-AD2A-841C0A060914}" type="presOf" srcId="{B1329F3F-570B-4194-B82E-EDEABE575A4A}" destId="{0CFE1912-7FD1-4DED-9F83-4D2BD2B29F54}" srcOrd="1" destOrd="0" presId="urn:microsoft.com/office/officeart/2005/8/layout/hList7#1"/>
    <dgm:cxn modelId="{F0677137-C091-4E22-802F-7FC08C560D6E}" srcId="{2DE25573-9862-4E2C-B948-CDDFA5FF2113}" destId="{B1329F3F-570B-4194-B82E-EDEABE575A4A}" srcOrd="0" destOrd="0" parTransId="{038A8B7C-5C83-4335-AEC7-B0DCA471318C}" sibTransId="{31BFC1D2-5685-4A6D-9CCB-F61E270020D6}"/>
    <dgm:cxn modelId="{C2E596CC-559D-475D-BACF-C8B58867B730}" srcId="{2DE25573-9862-4E2C-B948-CDDFA5FF2113}" destId="{318496F2-E778-4C54-A7BB-DAE23EC5305E}" srcOrd="2" destOrd="0" parTransId="{E16D48D5-0708-4E8B-AC03-69174A5C755D}" sibTransId="{1E7B98DB-1EDF-442E-9CEC-87724E1A8B47}"/>
    <dgm:cxn modelId="{7D8166E1-8800-41E4-BF92-F2D363363142}" type="presParOf" srcId="{CF9A04CF-0BD1-4592-BB92-339B87721352}" destId="{6E9DDAC6-C088-4E67-962A-38B9D088550D}" srcOrd="0" destOrd="0" presId="urn:microsoft.com/office/officeart/2005/8/layout/hList7#1"/>
    <dgm:cxn modelId="{BF072DEE-3A30-4ECB-9ECB-EF37AE76AF15}" type="presParOf" srcId="{CF9A04CF-0BD1-4592-BB92-339B87721352}" destId="{6060557B-F56E-429B-879E-1537BF8C79D9}" srcOrd="1" destOrd="0" presId="urn:microsoft.com/office/officeart/2005/8/layout/hList7#1"/>
    <dgm:cxn modelId="{8B802364-5FE3-4CD6-BB68-8C1E37100FFB}" type="presParOf" srcId="{6060557B-F56E-429B-879E-1537BF8C79D9}" destId="{DE683A2D-BF39-4B36-8CD1-B2B90DC0787C}" srcOrd="0" destOrd="0" presId="urn:microsoft.com/office/officeart/2005/8/layout/hList7#1"/>
    <dgm:cxn modelId="{366E2CAB-2894-486D-8029-76DD413A05B9}" type="presParOf" srcId="{DE683A2D-BF39-4B36-8CD1-B2B90DC0787C}" destId="{D6F83A08-E0B7-4E21-A202-F87178F94ABB}" srcOrd="0" destOrd="0" presId="urn:microsoft.com/office/officeart/2005/8/layout/hList7#1"/>
    <dgm:cxn modelId="{B627F4A5-E6E5-4DB8-8A72-A4647A21830F}" type="presParOf" srcId="{DE683A2D-BF39-4B36-8CD1-B2B90DC0787C}" destId="{0CFE1912-7FD1-4DED-9F83-4D2BD2B29F54}" srcOrd="1" destOrd="0" presId="urn:microsoft.com/office/officeart/2005/8/layout/hList7#1"/>
    <dgm:cxn modelId="{BDD03B0F-4F0D-409E-974B-8ED688747995}" type="presParOf" srcId="{DE683A2D-BF39-4B36-8CD1-B2B90DC0787C}" destId="{5ECA636E-A7D2-4CC3-856E-05EC0FE1898C}" srcOrd="2" destOrd="0" presId="urn:microsoft.com/office/officeart/2005/8/layout/hList7#1"/>
    <dgm:cxn modelId="{70FDC6D3-1B5F-4A7A-A2DF-BACDFE20F4C7}" type="presParOf" srcId="{DE683A2D-BF39-4B36-8CD1-B2B90DC0787C}" destId="{1B892F45-35B3-43BB-A2DE-82FD237D3BB9}" srcOrd="3" destOrd="0" presId="urn:microsoft.com/office/officeart/2005/8/layout/hList7#1"/>
    <dgm:cxn modelId="{AB27DA93-2B58-4504-A9FF-6D6493AB3C8F}" type="presParOf" srcId="{6060557B-F56E-429B-879E-1537BF8C79D9}" destId="{019963A4-E87B-4EE1-816F-E8A27EA3B105}" srcOrd="1" destOrd="0" presId="urn:microsoft.com/office/officeart/2005/8/layout/hList7#1"/>
    <dgm:cxn modelId="{F8E16471-9532-4AF1-94DA-AC3172A67744}" type="presParOf" srcId="{6060557B-F56E-429B-879E-1537BF8C79D9}" destId="{897BE607-A8F5-4B71-9C49-E9A2BF36C41C}" srcOrd="2" destOrd="0" presId="urn:microsoft.com/office/officeart/2005/8/layout/hList7#1"/>
    <dgm:cxn modelId="{6EBACC72-FECE-4588-807E-AAF350FD55F1}" type="presParOf" srcId="{897BE607-A8F5-4B71-9C49-E9A2BF36C41C}" destId="{B2734EB1-F40A-4ED4-8983-8A0212B53F39}" srcOrd="0" destOrd="0" presId="urn:microsoft.com/office/officeart/2005/8/layout/hList7#1"/>
    <dgm:cxn modelId="{D81474C7-BD69-4AEA-82FF-6C2F94AD9688}" type="presParOf" srcId="{897BE607-A8F5-4B71-9C49-E9A2BF36C41C}" destId="{08E28503-D1F7-46AC-8F07-E14801CECE1E}" srcOrd="1" destOrd="0" presId="urn:microsoft.com/office/officeart/2005/8/layout/hList7#1"/>
    <dgm:cxn modelId="{FA2A9BEB-6BCA-48F1-A5AD-8001C0C45DB4}" type="presParOf" srcId="{897BE607-A8F5-4B71-9C49-E9A2BF36C41C}" destId="{4BA71754-972D-41AC-AEF2-1EDBF4680348}" srcOrd="2" destOrd="0" presId="urn:microsoft.com/office/officeart/2005/8/layout/hList7#1"/>
    <dgm:cxn modelId="{676BF9F3-0645-468D-93C2-DB49D71A31FB}" type="presParOf" srcId="{897BE607-A8F5-4B71-9C49-E9A2BF36C41C}" destId="{B51A86D5-876E-4907-8737-AA1FB50DE93F}" srcOrd="3" destOrd="0" presId="urn:microsoft.com/office/officeart/2005/8/layout/hList7#1"/>
    <dgm:cxn modelId="{0F72B5B0-C975-4BB8-A424-87637F0A4D15}" type="presParOf" srcId="{6060557B-F56E-429B-879E-1537BF8C79D9}" destId="{F7BBAAD2-B9D5-473B-836B-F407DFCF08D9}" srcOrd="3" destOrd="0" presId="urn:microsoft.com/office/officeart/2005/8/layout/hList7#1"/>
    <dgm:cxn modelId="{8B3521C5-8390-4D8E-A676-C1659DBD00F6}" type="presParOf" srcId="{6060557B-F56E-429B-879E-1537BF8C79D9}" destId="{E67E6282-3497-41B0-AF18-A23C5E7A0FCD}" srcOrd="4" destOrd="0" presId="urn:microsoft.com/office/officeart/2005/8/layout/hList7#1"/>
    <dgm:cxn modelId="{474DA5CE-4033-4C33-B220-34C98257B88B}" type="presParOf" srcId="{E67E6282-3497-41B0-AF18-A23C5E7A0FCD}" destId="{ADE3A3E1-9218-48DE-8757-B4A36D4ED0C1}" srcOrd="0" destOrd="0" presId="urn:microsoft.com/office/officeart/2005/8/layout/hList7#1"/>
    <dgm:cxn modelId="{EDF917CA-3355-4C60-A5C9-2DB13B610300}" type="presParOf" srcId="{E67E6282-3497-41B0-AF18-A23C5E7A0FCD}" destId="{78628C88-1AD9-4DEA-B73B-393CF5B4B862}" srcOrd="1" destOrd="0" presId="urn:microsoft.com/office/officeart/2005/8/layout/hList7#1"/>
    <dgm:cxn modelId="{3E02BD33-420F-465B-954D-809FB5B537A5}" type="presParOf" srcId="{E67E6282-3497-41B0-AF18-A23C5E7A0FCD}" destId="{3FE104B4-F0FD-4699-AE57-C22AD1145A44}" srcOrd="2" destOrd="0" presId="urn:microsoft.com/office/officeart/2005/8/layout/hList7#1"/>
    <dgm:cxn modelId="{63757B79-2415-49B8-9201-57C5224CDA88}" type="presParOf" srcId="{E67E6282-3497-41B0-AF18-A23C5E7A0FCD}" destId="{07AC111D-BD39-407C-869F-741D0E5EAE58}" srcOrd="3" destOrd="0" presId="urn:microsoft.com/office/officeart/2005/8/layout/hList7#1"/>
    <dgm:cxn modelId="{6D1FCD47-5AE4-4397-9B69-29B4B88298D9}" type="presParOf" srcId="{6060557B-F56E-429B-879E-1537BF8C79D9}" destId="{7BDB615F-210A-4743-B12A-BE4F1AF5FC3C}" srcOrd="5" destOrd="0" presId="urn:microsoft.com/office/officeart/2005/8/layout/hList7#1"/>
    <dgm:cxn modelId="{ECD51C38-1AC7-4E58-A1AA-7DC1A0E13055}" type="presParOf" srcId="{6060557B-F56E-429B-879E-1537BF8C79D9}" destId="{B7C459BF-C678-4D9E-A539-B6A12E5A52D2}" srcOrd="6" destOrd="0" presId="urn:microsoft.com/office/officeart/2005/8/layout/hList7#1"/>
    <dgm:cxn modelId="{6C4B65C8-A035-4050-AFAD-9F7B9590245F}" type="presParOf" srcId="{B7C459BF-C678-4D9E-A539-B6A12E5A52D2}" destId="{7DFE8DF9-924C-4D56-ACD1-B064C16B6562}" srcOrd="0" destOrd="0" presId="urn:microsoft.com/office/officeart/2005/8/layout/hList7#1"/>
    <dgm:cxn modelId="{E4303CF1-B52A-47DF-9854-8567A0549900}" type="presParOf" srcId="{B7C459BF-C678-4D9E-A539-B6A12E5A52D2}" destId="{382977A0-928B-48E2-AB7B-9B561590481D}" srcOrd="1" destOrd="0" presId="urn:microsoft.com/office/officeart/2005/8/layout/hList7#1"/>
    <dgm:cxn modelId="{79FE185C-0A33-4E57-9035-94024CB5EA02}" type="presParOf" srcId="{B7C459BF-C678-4D9E-A539-B6A12E5A52D2}" destId="{E772F8C2-E2C8-444F-B50E-B31286B7280B}" srcOrd="2" destOrd="0" presId="urn:microsoft.com/office/officeart/2005/8/layout/hList7#1"/>
    <dgm:cxn modelId="{CF96B209-AC6E-4DDD-943B-C3E32F9E281F}" type="presParOf" srcId="{B7C459BF-C678-4D9E-A539-B6A12E5A52D2}" destId="{6E667D31-9B54-4460-8373-E8CB1735C248}" srcOrd="3" destOrd="0" presId="urn:microsoft.com/office/officeart/2005/8/layout/hList7#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C13ECAB-ADDA-4325-AC7E-C28D91A9F540}" type="doc">
      <dgm:prSet loTypeId="urn:microsoft.com/office/officeart/2005/8/layout/radial1" loCatId="relationship" qsTypeId="urn:microsoft.com/office/officeart/2005/8/quickstyle/simple3" qsCatId="simple" csTypeId="urn:microsoft.com/office/officeart/2005/8/colors/colorful1" csCatId="colorful" phldr="1"/>
      <dgm:spPr/>
      <dgm:t>
        <a:bodyPr/>
        <a:lstStyle/>
        <a:p>
          <a:endParaRPr lang="ru-RU"/>
        </a:p>
      </dgm:t>
    </dgm:pt>
    <dgm:pt modelId="{7ECE43D5-6210-4F52-95F7-6C40F75F0FD7}">
      <dgm:prSet phldrT="[Текст]" custT="1"/>
      <dgm:spPr>
        <a:ln>
          <a:solidFill>
            <a:schemeClr val="accent3">
              <a:lumMod val="75000"/>
            </a:schemeClr>
          </a:solidFill>
        </a:ln>
      </dgm:spPr>
      <dgm:t>
        <a:bodyPr/>
        <a:lstStyle/>
        <a:p>
          <a:r>
            <a:rPr lang="ru-RU" sz="2400" b="1" dirty="0" smtClean="0"/>
            <a:t>Показатель существенности информации определяется</a:t>
          </a:r>
          <a:endParaRPr lang="ru-RU" sz="2400" b="1" dirty="0"/>
        </a:p>
      </dgm:t>
    </dgm:pt>
    <dgm:pt modelId="{FCF4CF8A-CDF7-4BD4-A753-381228738FBA}" type="parTrans" cxnId="{18A90754-9C2A-4869-BD46-5EDD7542475D}">
      <dgm:prSet/>
      <dgm:spPr/>
      <dgm:t>
        <a:bodyPr/>
        <a:lstStyle/>
        <a:p>
          <a:endParaRPr lang="ru-RU"/>
        </a:p>
      </dgm:t>
    </dgm:pt>
    <dgm:pt modelId="{984BCABD-C250-43E1-B91C-26BFB26FD36D}" type="sibTrans" cxnId="{18A90754-9C2A-4869-BD46-5EDD7542475D}">
      <dgm:prSet/>
      <dgm:spPr/>
      <dgm:t>
        <a:bodyPr/>
        <a:lstStyle/>
        <a:p>
          <a:endParaRPr lang="ru-RU"/>
        </a:p>
      </dgm:t>
    </dgm:pt>
    <dgm:pt modelId="{A20D0A6E-8144-4065-A615-180E6AA412F0}">
      <dgm:prSet phldrT="[Текст]" custT="1"/>
      <dgm:spPr>
        <a:ln>
          <a:solidFill>
            <a:schemeClr val="accent2"/>
          </a:solidFill>
        </a:ln>
      </dgm:spPr>
      <dgm:t>
        <a:bodyPr/>
        <a:lstStyle/>
        <a:p>
          <a:r>
            <a:rPr lang="ru-RU" sz="2000" dirty="0" smtClean="0"/>
            <a:t>Степенью влияния пропуска информации</a:t>
          </a:r>
          <a:endParaRPr lang="ru-RU" sz="2000" dirty="0"/>
        </a:p>
      </dgm:t>
    </dgm:pt>
    <dgm:pt modelId="{D563FFAC-8E7F-459D-AF86-16A64BE6B1AF}" type="parTrans" cxnId="{BB8886B5-5138-4A7B-B145-29E007D0FD4A}">
      <dgm:prSet/>
      <dgm:spPr/>
      <dgm:t>
        <a:bodyPr/>
        <a:lstStyle/>
        <a:p>
          <a:endParaRPr lang="ru-RU"/>
        </a:p>
      </dgm:t>
    </dgm:pt>
    <dgm:pt modelId="{A91C4C46-E254-4DBD-AA55-E328A92F0EE3}" type="sibTrans" cxnId="{BB8886B5-5138-4A7B-B145-29E007D0FD4A}">
      <dgm:prSet/>
      <dgm:spPr/>
      <dgm:t>
        <a:bodyPr/>
        <a:lstStyle/>
        <a:p>
          <a:endParaRPr lang="ru-RU"/>
        </a:p>
      </dgm:t>
    </dgm:pt>
    <dgm:pt modelId="{59EF82FF-2F39-44C4-BACE-654818E4CAC4}">
      <dgm:prSet phldrT="[Текст]" custT="1"/>
      <dgm:spPr/>
      <dgm:t>
        <a:bodyPr/>
        <a:lstStyle/>
        <a:p>
          <a:r>
            <a:rPr lang="ru-RU" sz="2000" dirty="0" smtClean="0"/>
            <a:t>Степенью искажение информации</a:t>
          </a:r>
          <a:endParaRPr lang="ru-RU" sz="2000" dirty="0"/>
        </a:p>
      </dgm:t>
    </dgm:pt>
    <dgm:pt modelId="{8835787F-F439-4AFA-B48B-95843A35B92D}" type="parTrans" cxnId="{DB7F5B89-6CD7-4781-857E-74C550B5257C}">
      <dgm:prSet/>
      <dgm:spPr/>
      <dgm:t>
        <a:bodyPr/>
        <a:lstStyle/>
        <a:p>
          <a:endParaRPr lang="ru-RU"/>
        </a:p>
      </dgm:t>
    </dgm:pt>
    <dgm:pt modelId="{F0A4FAA2-85D8-4810-8A46-50ABCC6CFED3}" type="sibTrans" cxnId="{DB7F5B89-6CD7-4781-857E-74C550B5257C}">
      <dgm:prSet/>
      <dgm:spPr/>
      <dgm:t>
        <a:bodyPr/>
        <a:lstStyle/>
        <a:p>
          <a:endParaRPr lang="ru-RU"/>
        </a:p>
      </dgm:t>
    </dgm:pt>
    <dgm:pt modelId="{8D4EE465-80B0-4916-BCAF-3393934B0031}">
      <dgm:prSet phldrT="[Текст]"/>
      <dgm:spPr>
        <a:ln>
          <a:solidFill>
            <a:schemeClr val="accent4">
              <a:lumMod val="75000"/>
            </a:schemeClr>
          </a:solidFill>
        </a:ln>
      </dgm:spPr>
      <dgm:t>
        <a:bodyPr/>
        <a:lstStyle/>
        <a:p>
          <a:r>
            <a:rPr lang="ru-RU" dirty="0" smtClean="0"/>
            <a:t>Величиной  показателя</a:t>
          </a:r>
          <a:endParaRPr lang="ru-RU" dirty="0"/>
        </a:p>
      </dgm:t>
    </dgm:pt>
    <dgm:pt modelId="{67BB0626-AC46-49C6-802C-BE4A927C4997}" type="parTrans" cxnId="{23E330CE-E19F-495B-8181-7F22203719DC}">
      <dgm:prSet/>
      <dgm:spPr/>
      <dgm:t>
        <a:bodyPr/>
        <a:lstStyle/>
        <a:p>
          <a:endParaRPr lang="ru-RU"/>
        </a:p>
      </dgm:t>
    </dgm:pt>
    <dgm:pt modelId="{CE5E3D8A-E560-4AD6-AC9E-06F65F9E961F}" type="sibTrans" cxnId="{23E330CE-E19F-495B-8181-7F22203719DC}">
      <dgm:prSet/>
      <dgm:spPr/>
      <dgm:t>
        <a:bodyPr/>
        <a:lstStyle/>
        <a:p>
          <a:endParaRPr lang="ru-RU"/>
        </a:p>
      </dgm:t>
    </dgm:pt>
    <dgm:pt modelId="{3B6499A0-EEA3-47B6-B2D5-F6B85DD9F13D}">
      <dgm:prSet phldrT="[Текст]"/>
      <dgm:spPr>
        <a:ln>
          <a:solidFill>
            <a:schemeClr val="tx2">
              <a:lumMod val="60000"/>
              <a:lumOff val="40000"/>
            </a:schemeClr>
          </a:solidFill>
        </a:ln>
      </dgm:spPr>
      <dgm:t>
        <a:bodyPr/>
        <a:lstStyle/>
        <a:p>
          <a:r>
            <a:rPr lang="ru-RU" dirty="0" smtClean="0"/>
            <a:t>Характером показателя</a:t>
          </a:r>
          <a:endParaRPr lang="ru-RU" dirty="0"/>
        </a:p>
      </dgm:t>
    </dgm:pt>
    <dgm:pt modelId="{6DD91168-DFEF-480C-B050-6E4629E599F8}" type="parTrans" cxnId="{7978BB28-55D4-4B71-B2A9-895ABFA9A7D2}">
      <dgm:prSet/>
      <dgm:spPr/>
      <dgm:t>
        <a:bodyPr/>
        <a:lstStyle/>
        <a:p>
          <a:endParaRPr lang="ru-RU"/>
        </a:p>
      </dgm:t>
    </dgm:pt>
    <dgm:pt modelId="{48570AE3-6F71-4B0D-9124-8F67E10D69AE}" type="sibTrans" cxnId="{7978BB28-55D4-4B71-B2A9-895ABFA9A7D2}">
      <dgm:prSet/>
      <dgm:spPr/>
      <dgm:t>
        <a:bodyPr/>
        <a:lstStyle/>
        <a:p>
          <a:endParaRPr lang="ru-RU"/>
        </a:p>
      </dgm:t>
    </dgm:pt>
    <dgm:pt modelId="{2252719B-CA5D-48F6-BC6A-04BDF5DE5DAD}" type="pres">
      <dgm:prSet presAssocID="{0C13ECAB-ADDA-4325-AC7E-C28D91A9F540}" presName="cycle" presStyleCnt="0">
        <dgm:presLayoutVars>
          <dgm:chMax val="1"/>
          <dgm:dir/>
          <dgm:animLvl val="ctr"/>
          <dgm:resizeHandles val="exact"/>
        </dgm:presLayoutVars>
      </dgm:prSet>
      <dgm:spPr/>
      <dgm:t>
        <a:bodyPr/>
        <a:lstStyle/>
        <a:p>
          <a:endParaRPr lang="ru-RU"/>
        </a:p>
      </dgm:t>
    </dgm:pt>
    <dgm:pt modelId="{8412D8A4-583E-40B1-B4A6-63F665F9C1D0}" type="pres">
      <dgm:prSet presAssocID="{7ECE43D5-6210-4F52-95F7-6C40F75F0FD7}" presName="centerShape" presStyleLbl="node0" presStyleIdx="0" presStyleCnt="1" custScaleX="231906" custScaleY="127491" custLinFactNeighborX="-3051" custLinFactNeighborY="0"/>
      <dgm:spPr/>
      <dgm:t>
        <a:bodyPr/>
        <a:lstStyle/>
        <a:p>
          <a:endParaRPr lang="ru-RU"/>
        </a:p>
      </dgm:t>
    </dgm:pt>
    <dgm:pt modelId="{9A921807-C355-42AD-9F30-DB03B04D6785}" type="pres">
      <dgm:prSet presAssocID="{D563FFAC-8E7F-459D-AF86-16A64BE6B1AF}" presName="Name9" presStyleLbl="parChTrans1D2" presStyleIdx="0" presStyleCnt="4"/>
      <dgm:spPr/>
      <dgm:t>
        <a:bodyPr/>
        <a:lstStyle/>
        <a:p>
          <a:endParaRPr lang="ru-RU"/>
        </a:p>
      </dgm:t>
    </dgm:pt>
    <dgm:pt modelId="{5F771448-AF32-46CF-A205-7F61947585F5}" type="pres">
      <dgm:prSet presAssocID="{D563FFAC-8E7F-459D-AF86-16A64BE6B1AF}" presName="connTx" presStyleLbl="parChTrans1D2" presStyleIdx="0" presStyleCnt="4"/>
      <dgm:spPr/>
      <dgm:t>
        <a:bodyPr/>
        <a:lstStyle/>
        <a:p>
          <a:endParaRPr lang="ru-RU"/>
        </a:p>
      </dgm:t>
    </dgm:pt>
    <dgm:pt modelId="{8A9C7908-52E5-4668-8219-9EBE913B4B3B}" type="pres">
      <dgm:prSet presAssocID="{A20D0A6E-8144-4065-A615-180E6AA412F0}" presName="node" presStyleLbl="node1" presStyleIdx="0" presStyleCnt="4" custScaleX="169313" custRadScaleRad="99550" custRadScaleInc="-7490">
        <dgm:presLayoutVars>
          <dgm:bulletEnabled val="1"/>
        </dgm:presLayoutVars>
      </dgm:prSet>
      <dgm:spPr/>
      <dgm:t>
        <a:bodyPr/>
        <a:lstStyle/>
        <a:p>
          <a:endParaRPr lang="ru-RU"/>
        </a:p>
      </dgm:t>
    </dgm:pt>
    <dgm:pt modelId="{6C49BCAD-D0A2-455F-B0BF-51C7B390F97A}" type="pres">
      <dgm:prSet presAssocID="{8835787F-F439-4AFA-B48B-95843A35B92D}" presName="Name9" presStyleLbl="parChTrans1D2" presStyleIdx="1" presStyleCnt="4"/>
      <dgm:spPr/>
      <dgm:t>
        <a:bodyPr/>
        <a:lstStyle/>
        <a:p>
          <a:endParaRPr lang="ru-RU"/>
        </a:p>
      </dgm:t>
    </dgm:pt>
    <dgm:pt modelId="{82CCDDAB-7C38-49AC-8BD3-DE355AB8D8E6}" type="pres">
      <dgm:prSet presAssocID="{8835787F-F439-4AFA-B48B-95843A35B92D}" presName="connTx" presStyleLbl="parChTrans1D2" presStyleIdx="1" presStyleCnt="4"/>
      <dgm:spPr/>
      <dgm:t>
        <a:bodyPr/>
        <a:lstStyle/>
        <a:p>
          <a:endParaRPr lang="ru-RU"/>
        </a:p>
      </dgm:t>
    </dgm:pt>
    <dgm:pt modelId="{AF93D02B-4AE1-4C95-86A0-841D888C5C63}" type="pres">
      <dgm:prSet presAssocID="{59EF82FF-2F39-44C4-BACE-654818E4CAC4}" presName="node" presStyleLbl="node1" presStyleIdx="1" presStyleCnt="4" custScaleX="167034" custRadScaleRad="173458" custRadScaleInc="2027">
        <dgm:presLayoutVars>
          <dgm:bulletEnabled val="1"/>
        </dgm:presLayoutVars>
      </dgm:prSet>
      <dgm:spPr/>
      <dgm:t>
        <a:bodyPr/>
        <a:lstStyle/>
        <a:p>
          <a:endParaRPr lang="ru-RU"/>
        </a:p>
      </dgm:t>
    </dgm:pt>
    <dgm:pt modelId="{04FE940E-594D-4BF9-9DA7-E7F1052648F2}" type="pres">
      <dgm:prSet presAssocID="{67BB0626-AC46-49C6-802C-BE4A927C4997}" presName="Name9" presStyleLbl="parChTrans1D2" presStyleIdx="2" presStyleCnt="4"/>
      <dgm:spPr/>
      <dgm:t>
        <a:bodyPr/>
        <a:lstStyle/>
        <a:p>
          <a:endParaRPr lang="ru-RU"/>
        </a:p>
      </dgm:t>
    </dgm:pt>
    <dgm:pt modelId="{7D328922-249C-43D6-84C5-85B997547188}" type="pres">
      <dgm:prSet presAssocID="{67BB0626-AC46-49C6-802C-BE4A927C4997}" presName="connTx" presStyleLbl="parChTrans1D2" presStyleIdx="2" presStyleCnt="4"/>
      <dgm:spPr/>
      <dgm:t>
        <a:bodyPr/>
        <a:lstStyle/>
        <a:p>
          <a:endParaRPr lang="ru-RU"/>
        </a:p>
      </dgm:t>
    </dgm:pt>
    <dgm:pt modelId="{EABFFB77-490A-4FBD-81A1-892A6EF39D2B}" type="pres">
      <dgm:prSet presAssocID="{8D4EE465-80B0-4916-BCAF-3393934B0031}" presName="node" presStyleLbl="node1" presStyleIdx="2" presStyleCnt="4" custScaleX="177197" custRadScaleRad="100635" custRadScaleInc="7535">
        <dgm:presLayoutVars>
          <dgm:bulletEnabled val="1"/>
        </dgm:presLayoutVars>
      </dgm:prSet>
      <dgm:spPr/>
      <dgm:t>
        <a:bodyPr/>
        <a:lstStyle/>
        <a:p>
          <a:endParaRPr lang="ru-RU"/>
        </a:p>
      </dgm:t>
    </dgm:pt>
    <dgm:pt modelId="{DCC71A81-5FA8-4A60-BB60-492440CAB2A9}" type="pres">
      <dgm:prSet presAssocID="{6DD91168-DFEF-480C-B050-6E4629E599F8}" presName="Name9" presStyleLbl="parChTrans1D2" presStyleIdx="3" presStyleCnt="4"/>
      <dgm:spPr/>
      <dgm:t>
        <a:bodyPr/>
        <a:lstStyle/>
        <a:p>
          <a:endParaRPr lang="ru-RU"/>
        </a:p>
      </dgm:t>
    </dgm:pt>
    <dgm:pt modelId="{BA7E7B02-AC40-4D3D-85E6-C42C2D6C9FBB}" type="pres">
      <dgm:prSet presAssocID="{6DD91168-DFEF-480C-B050-6E4629E599F8}" presName="connTx" presStyleLbl="parChTrans1D2" presStyleIdx="3" presStyleCnt="4"/>
      <dgm:spPr/>
      <dgm:t>
        <a:bodyPr/>
        <a:lstStyle/>
        <a:p>
          <a:endParaRPr lang="ru-RU"/>
        </a:p>
      </dgm:t>
    </dgm:pt>
    <dgm:pt modelId="{02AFF764-10DD-4C72-AD0B-63D7D4681BC2}" type="pres">
      <dgm:prSet presAssocID="{3B6499A0-EEA3-47B6-B2D5-F6B85DD9F13D}" presName="node" presStyleLbl="node1" presStyleIdx="3" presStyleCnt="4" custScaleX="159409" custScaleY="104373" custRadScaleRad="167053" custRadScaleInc="-3385">
        <dgm:presLayoutVars>
          <dgm:bulletEnabled val="1"/>
        </dgm:presLayoutVars>
      </dgm:prSet>
      <dgm:spPr/>
      <dgm:t>
        <a:bodyPr/>
        <a:lstStyle/>
        <a:p>
          <a:endParaRPr lang="ru-RU"/>
        </a:p>
      </dgm:t>
    </dgm:pt>
  </dgm:ptLst>
  <dgm:cxnLst>
    <dgm:cxn modelId="{7978BB28-55D4-4B71-B2A9-895ABFA9A7D2}" srcId="{7ECE43D5-6210-4F52-95F7-6C40F75F0FD7}" destId="{3B6499A0-EEA3-47B6-B2D5-F6B85DD9F13D}" srcOrd="3" destOrd="0" parTransId="{6DD91168-DFEF-480C-B050-6E4629E599F8}" sibTransId="{48570AE3-6F71-4B0D-9124-8F67E10D69AE}"/>
    <dgm:cxn modelId="{7182454A-1C1C-4293-9721-60C0BA7F07F3}" type="presOf" srcId="{67BB0626-AC46-49C6-802C-BE4A927C4997}" destId="{7D328922-249C-43D6-84C5-85B997547188}" srcOrd="1" destOrd="0" presId="urn:microsoft.com/office/officeart/2005/8/layout/radial1"/>
    <dgm:cxn modelId="{BC7E2D03-DE4C-46BC-96F3-07F0C61CA489}" type="presOf" srcId="{D563FFAC-8E7F-459D-AF86-16A64BE6B1AF}" destId="{9A921807-C355-42AD-9F30-DB03B04D6785}" srcOrd="0" destOrd="0" presId="urn:microsoft.com/office/officeart/2005/8/layout/radial1"/>
    <dgm:cxn modelId="{ECEA7554-00A8-41CB-89B0-9F6DACDCB29C}" type="presOf" srcId="{0C13ECAB-ADDA-4325-AC7E-C28D91A9F540}" destId="{2252719B-CA5D-48F6-BC6A-04BDF5DE5DAD}" srcOrd="0" destOrd="0" presId="urn:microsoft.com/office/officeart/2005/8/layout/radial1"/>
    <dgm:cxn modelId="{23E330CE-E19F-495B-8181-7F22203719DC}" srcId="{7ECE43D5-6210-4F52-95F7-6C40F75F0FD7}" destId="{8D4EE465-80B0-4916-BCAF-3393934B0031}" srcOrd="2" destOrd="0" parTransId="{67BB0626-AC46-49C6-802C-BE4A927C4997}" sibTransId="{CE5E3D8A-E560-4AD6-AC9E-06F65F9E961F}"/>
    <dgm:cxn modelId="{104F61D7-67E8-4B04-9B61-50A7D19537F6}" type="presOf" srcId="{3B6499A0-EEA3-47B6-B2D5-F6B85DD9F13D}" destId="{02AFF764-10DD-4C72-AD0B-63D7D4681BC2}" srcOrd="0" destOrd="0" presId="urn:microsoft.com/office/officeart/2005/8/layout/radial1"/>
    <dgm:cxn modelId="{031E9A60-E021-4FAB-BE67-FFF1037A13A5}" type="presOf" srcId="{D563FFAC-8E7F-459D-AF86-16A64BE6B1AF}" destId="{5F771448-AF32-46CF-A205-7F61947585F5}" srcOrd="1" destOrd="0" presId="urn:microsoft.com/office/officeart/2005/8/layout/radial1"/>
    <dgm:cxn modelId="{BB6FC7F3-2589-4384-B67D-20FCEC7A7B60}" type="presOf" srcId="{6DD91168-DFEF-480C-B050-6E4629E599F8}" destId="{DCC71A81-5FA8-4A60-BB60-492440CAB2A9}" srcOrd="0" destOrd="0" presId="urn:microsoft.com/office/officeart/2005/8/layout/radial1"/>
    <dgm:cxn modelId="{BB8886B5-5138-4A7B-B145-29E007D0FD4A}" srcId="{7ECE43D5-6210-4F52-95F7-6C40F75F0FD7}" destId="{A20D0A6E-8144-4065-A615-180E6AA412F0}" srcOrd="0" destOrd="0" parTransId="{D563FFAC-8E7F-459D-AF86-16A64BE6B1AF}" sibTransId="{A91C4C46-E254-4DBD-AA55-E328A92F0EE3}"/>
    <dgm:cxn modelId="{7A35EBB5-673B-4579-8447-B409C8336DB7}" type="presOf" srcId="{7ECE43D5-6210-4F52-95F7-6C40F75F0FD7}" destId="{8412D8A4-583E-40B1-B4A6-63F665F9C1D0}" srcOrd="0" destOrd="0" presId="urn:microsoft.com/office/officeart/2005/8/layout/radial1"/>
    <dgm:cxn modelId="{41B24121-F83D-46D4-876D-6D32473B61B7}" type="presOf" srcId="{59EF82FF-2F39-44C4-BACE-654818E4CAC4}" destId="{AF93D02B-4AE1-4C95-86A0-841D888C5C63}" srcOrd="0" destOrd="0" presId="urn:microsoft.com/office/officeart/2005/8/layout/radial1"/>
    <dgm:cxn modelId="{18A90754-9C2A-4869-BD46-5EDD7542475D}" srcId="{0C13ECAB-ADDA-4325-AC7E-C28D91A9F540}" destId="{7ECE43D5-6210-4F52-95F7-6C40F75F0FD7}" srcOrd="0" destOrd="0" parTransId="{FCF4CF8A-CDF7-4BD4-A753-381228738FBA}" sibTransId="{984BCABD-C250-43E1-B91C-26BFB26FD36D}"/>
    <dgm:cxn modelId="{A2FC88D4-D999-47A1-9F39-67F0A21D2F6D}" type="presOf" srcId="{8835787F-F439-4AFA-B48B-95843A35B92D}" destId="{6C49BCAD-D0A2-455F-B0BF-51C7B390F97A}" srcOrd="0" destOrd="0" presId="urn:microsoft.com/office/officeart/2005/8/layout/radial1"/>
    <dgm:cxn modelId="{9A4DB929-2E02-472C-938B-D94917C63E14}" type="presOf" srcId="{6DD91168-DFEF-480C-B050-6E4629E599F8}" destId="{BA7E7B02-AC40-4D3D-85E6-C42C2D6C9FBB}" srcOrd="1" destOrd="0" presId="urn:microsoft.com/office/officeart/2005/8/layout/radial1"/>
    <dgm:cxn modelId="{62F0752D-A027-406B-A2E9-2F83D6DED7D8}" type="presOf" srcId="{8835787F-F439-4AFA-B48B-95843A35B92D}" destId="{82CCDDAB-7C38-49AC-8BD3-DE355AB8D8E6}" srcOrd="1" destOrd="0" presId="urn:microsoft.com/office/officeart/2005/8/layout/radial1"/>
    <dgm:cxn modelId="{6B071C8D-6346-4A78-AE6D-967607CE9DC0}" type="presOf" srcId="{8D4EE465-80B0-4916-BCAF-3393934B0031}" destId="{EABFFB77-490A-4FBD-81A1-892A6EF39D2B}" srcOrd="0" destOrd="0" presId="urn:microsoft.com/office/officeart/2005/8/layout/radial1"/>
    <dgm:cxn modelId="{79D85797-D4B0-4DA4-9015-3E7B989AC9C8}" type="presOf" srcId="{67BB0626-AC46-49C6-802C-BE4A927C4997}" destId="{04FE940E-594D-4BF9-9DA7-E7F1052648F2}" srcOrd="0" destOrd="0" presId="urn:microsoft.com/office/officeart/2005/8/layout/radial1"/>
    <dgm:cxn modelId="{CDD55ED6-A945-442B-8A7E-1A698A2D5FD9}" type="presOf" srcId="{A20D0A6E-8144-4065-A615-180E6AA412F0}" destId="{8A9C7908-52E5-4668-8219-9EBE913B4B3B}" srcOrd="0" destOrd="0" presId="urn:microsoft.com/office/officeart/2005/8/layout/radial1"/>
    <dgm:cxn modelId="{DB7F5B89-6CD7-4781-857E-74C550B5257C}" srcId="{7ECE43D5-6210-4F52-95F7-6C40F75F0FD7}" destId="{59EF82FF-2F39-44C4-BACE-654818E4CAC4}" srcOrd="1" destOrd="0" parTransId="{8835787F-F439-4AFA-B48B-95843A35B92D}" sibTransId="{F0A4FAA2-85D8-4810-8A46-50ABCC6CFED3}"/>
    <dgm:cxn modelId="{7FF5E5B8-8212-48EA-9733-689DF7B5A8E5}" type="presParOf" srcId="{2252719B-CA5D-48F6-BC6A-04BDF5DE5DAD}" destId="{8412D8A4-583E-40B1-B4A6-63F665F9C1D0}" srcOrd="0" destOrd="0" presId="urn:microsoft.com/office/officeart/2005/8/layout/radial1"/>
    <dgm:cxn modelId="{57AB9A66-661B-4B42-81DF-C4351FA28647}" type="presParOf" srcId="{2252719B-CA5D-48F6-BC6A-04BDF5DE5DAD}" destId="{9A921807-C355-42AD-9F30-DB03B04D6785}" srcOrd="1" destOrd="0" presId="urn:microsoft.com/office/officeart/2005/8/layout/radial1"/>
    <dgm:cxn modelId="{E02F7AC3-D697-4286-A176-0CC4DA3E4C58}" type="presParOf" srcId="{9A921807-C355-42AD-9F30-DB03B04D6785}" destId="{5F771448-AF32-46CF-A205-7F61947585F5}" srcOrd="0" destOrd="0" presId="urn:microsoft.com/office/officeart/2005/8/layout/radial1"/>
    <dgm:cxn modelId="{479E6ECD-FC91-479B-83AF-19CE70297A54}" type="presParOf" srcId="{2252719B-CA5D-48F6-BC6A-04BDF5DE5DAD}" destId="{8A9C7908-52E5-4668-8219-9EBE913B4B3B}" srcOrd="2" destOrd="0" presId="urn:microsoft.com/office/officeart/2005/8/layout/radial1"/>
    <dgm:cxn modelId="{2A9BBC28-A483-4576-AD84-1708F4039EAF}" type="presParOf" srcId="{2252719B-CA5D-48F6-BC6A-04BDF5DE5DAD}" destId="{6C49BCAD-D0A2-455F-B0BF-51C7B390F97A}" srcOrd="3" destOrd="0" presId="urn:microsoft.com/office/officeart/2005/8/layout/radial1"/>
    <dgm:cxn modelId="{1817B689-632C-4131-BE26-E86E3EF3B882}" type="presParOf" srcId="{6C49BCAD-D0A2-455F-B0BF-51C7B390F97A}" destId="{82CCDDAB-7C38-49AC-8BD3-DE355AB8D8E6}" srcOrd="0" destOrd="0" presId="urn:microsoft.com/office/officeart/2005/8/layout/radial1"/>
    <dgm:cxn modelId="{1A515026-F2B7-459A-BD34-DD9D2B9BB5EB}" type="presParOf" srcId="{2252719B-CA5D-48F6-BC6A-04BDF5DE5DAD}" destId="{AF93D02B-4AE1-4C95-86A0-841D888C5C63}" srcOrd="4" destOrd="0" presId="urn:microsoft.com/office/officeart/2005/8/layout/radial1"/>
    <dgm:cxn modelId="{9ABE4E0E-DA8E-445F-8CD7-73648DB907FD}" type="presParOf" srcId="{2252719B-CA5D-48F6-BC6A-04BDF5DE5DAD}" destId="{04FE940E-594D-4BF9-9DA7-E7F1052648F2}" srcOrd="5" destOrd="0" presId="urn:microsoft.com/office/officeart/2005/8/layout/radial1"/>
    <dgm:cxn modelId="{F8E444BB-890E-4EBB-83D6-E79CABCBDE2C}" type="presParOf" srcId="{04FE940E-594D-4BF9-9DA7-E7F1052648F2}" destId="{7D328922-249C-43D6-84C5-85B997547188}" srcOrd="0" destOrd="0" presId="urn:microsoft.com/office/officeart/2005/8/layout/radial1"/>
    <dgm:cxn modelId="{704B8816-AF8F-4FEC-88DD-EC1C3B877EBA}" type="presParOf" srcId="{2252719B-CA5D-48F6-BC6A-04BDF5DE5DAD}" destId="{EABFFB77-490A-4FBD-81A1-892A6EF39D2B}" srcOrd="6" destOrd="0" presId="urn:microsoft.com/office/officeart/2005/8/layout/radial1"/>
    <dgm:cxn modelId="{1CA09ABC-496C-426A-A78B-4433AD00700A}" type="presParOf" srcId="{2252719B-CA5D-48F6-BC6A-04BDF5DE5DAD}" destId="{DCC71A81-5FA8-4A60-BB60-492440CAB2A9}" srcOrd="7" destOrd="0" presId="urn:microsoft.com/office/officeart/2005/8/layout/radial1"/>
    <dgm:cxn modelId="{6782C7BE-B0C7-449E-830C-4ABE81FBF69A}" type="presParOf" srcId="{DCC71A81-5FA8-4A60-BB60-492440CAB2A9}" destId="{BA7E7B02-AC40-4D3D-85E6-C42C2D6C9FBB}" srcOrd="0" destOrd="0" presId="urn:microsoft.com/office/officeart/2005/8/layout/radial1"/>
    <dgm:cxn modelId="{B8122BC9-75F6-4D81-8FD0-0F24AF1F8ADF}" type="presParOf" srcId="{2252719B-CA5D-48F6-BC6A-04BDF5DE5DAD}" destId="{02AFF764-10DD-4C72-AD0B-63D7D4681BC2}" srcOrd="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60F4C1A-F359-4F4B-8BF9-76410431D4D0}" type="doc">
      <dgm:prSet loTypeId="urn:microsoft.com/office/officeart/2005/8/layout/arrow3" loCatId="relationship" qsTypeId="urn:microsoft.com/office/officeart/2005/8/quickstyle/simple1" qsCatId="simple" csTypeId="urn:microsoft.com/office/officeart/2005/8/colors/accent1_2" csCatId="accent1" phldr="1"/>
      <dgm:spPr/>
      <dgm:t>
        <a:bodyPr/>
        <a:lstStyle/>
        <a:p>
          <a:endParaRPr lang="ru-RU"/>
        </a:p>
      </dgm:t>
    </dgm:pt>
    <dgm:pt modelId="{96D5FC7E-558A-4F69-B81E-8BF25AAD7458}">
      <dgm:prSet phldrT="[Текст]">
        <dgm:style>
          <a:lnRef idx="2">
            <a:schemeClr val="accent5"/>
          </a:lnRef>
          <a:fillRef idx="1">
            <a:schemeClr val="lt1"/>
          </a:fillRef>
          <a:effectRef idx="0">
            <a:schemeClr val="accent5"/>
          </a:effectRef>
          <a:fontRef idx="minor">
            <a:schemeClr val="dk1"/>
          </a:fontRef>
        </dgm:style>
      </dgm:prSet>
      <dgm:spPr/>
      <dgm:t>
        <a:bodyPr/>
        <a:lstStyle/>
        <a:p>
          <a:r>
            <a:rPr lang="ru-RU" dirty="0" smtClean="0"/>
            <a:t>Порядок признания в бухгалтерском учете и бухгалтерской (финансовой) отчетности</a:t>
          </a:r>
          <a:endParaRPr lang="ru-RU" dirty="0"/>
        </a:p>
      </dgm:t>
    </dgm:pt>
    <dgm:pt modelId="{C3D46356-03F0-4713-9426-1183527B4BB3}" type="parTrans" cxnId="{1A87C165-3529-420D-AC50-5E7EFF133539}">
      <dgm:prSet/>
      <dgm:spPr/>
      <dgm:t>
        <a:bodyPr/>
        <a:lstStyle/>
        <a:p>
          <a:endParaRPr lang="ru-RU"/>
        </a:p>
      </dgm:t>
    </dgm:pt>
    <dgm:pt modelId="{F682E860-50E8-4C9B-83A6-0D4CDF3C2E7B}" type="sibTrans" cxnId="{1A87C165-3529-420D-AC50-5E7EFF133539}">
      <dgm:prSet/>
      <dgm:spPr/>
      <dgm:t>
        <a:bodyPr/>
        <a:lstStyle/>
        <a:p>
          <a:endParaRPr lang="ru-RU"/>
        </a:p>
      </dgm:t>
    </dgm:pt>
    <dgm:pt modelId="{D4D01DCF-4540-46F4-B57A-A24370E571EB}">
      <dgm:prSet phldrT="[Текст]">
        <dgm:style>
          <a:lnRef idx="2">
            <a:schemeClr val="accent5"/>
          </a:lnRef>
          <a:fillRef idx="1">
            <a:schemeClr val="lt1"/>
          </a:fillRef>
          <a:effectRef idx="0">
            <a:schemeClr val="accent5"/>
          </a:effectRef>
          <a:fontRef idx="minor">
            <a:schemeClr val="dk1"/>
          </a:fontRef>
        </dgm:style>
      </dgm:prSet>
      <dgm:spPr/>
      <dgm:t>
        <a:bodyPr/>
        <a:lstStyle/>
        <a:p>
          <a:r>
            <a:rPr lang="ru-RU" dirty="0" smtClean="0"/>
            <a:t>В учетной политике субъекта учета</a:t>
          </a:r>
          <a:endParaRPr lang="ru-RU" dirty="0"/>
        </a:p>
      </dgm:t>
    </dgm:pt>
    <dgm:pt modelId="{2CD5C10D-FB2C-4161-A320-8BCC7213B15A}" type="parTrans" cxnId="{8D6A39ED-D141-49B1-B4AA-6DF701097FD8}">
      <dgm:prSet/>
      <dgm:spPr/>
      <dgm:t>
        <a:bodyPr/>
        <a:lstStyle/>
        <a:p>
          <a:endParaRPr lang="ru-RU"/>
        </a:p>
      </dgm:t>
    </dgm:pt>
    <dgm:pt modelId="{128FA337-A4AE-4438-8AB4-A9B65B95A34E}" type="sibTrans" cxnId="{8D6A39ED-D141-49B1-B4AA-6DF701097FD8}">
      <dgm:prSet/>
      <dgm:spPr/>
      <dgm:t>
        <a:bodyPr/>
        <a:lstStyle/>
        <a:p>
          <a:endParaRPr lang="ru-RU"/>
        </a:p>
      </dgm:t>
    </dgm:pt>
    <dgm:pt modelId="{C4C2B35A-0878-47A6-B500-95FFC4C95987}" type="pres">
      <dgm:prSet presAssocID="{460F4C1A-F359-4F4B-8BF9-76410431D4D0}" presName="compositeShape" presStyleCnt="0">
        <dgm:presLayoutVars>
          <dgm:chMax val="2"/>
          <dgm:dir/>
          <dgm:resizeHandles val="exact"/>
        </dgm:presLayoutVars>
      </dgm:prSet>
      <dgm:spPr/>
      <dgm:t>
        <a:bodyPr/>
        <a:lstStyle/>
        <a:p>
          <a:endParaRPr lang="ru-RU"/>
        </a:p>
      </dgm:t>
    </dgm:pt>
    <dgm:pt modelId="{177DF229-F812-49B9-AC25-FD97A49B561D}" type="pres">
      <dgm:prSet presAssocID="{460F4C1A-F359-4F4B-8BF9-76410431D4D0}" presName="divider" presStyleLbl="fgShp" presStyleIdx="0" presStyleCnt="1"/>
      <dgm:spPr>
        <a:solidFill>
          <a:schemeClr val="bg1">
            <a:lumMod val="75000"/>
          </a:schemeClr>
        </a:solidFill>
      </dgm:spPr>
    </dgm:pt>
    <dgm:pt modelId="{C8860DC2-6F7E-43AF-8D43-3585CF5FF69C}" type="pres">
      <dgm:prSet presAssocID="{96D5FC7E-558A-4F69-B81E-8BF25AAD7458}" presName="downArrow" presStyleLbl="node1" presStyleIdx="0" presStyleCnt="2"/>
      <dgm:spPr>
        <a:solidFill>
          <a:schemeClr val="accent6">
            <a:lumMod val="75000"/>
          </a:schemeClr>
        </a:solidFill>
        <a:ln>
          <a:solidFill>
            <a:schemeClr val="accent5"/>
          </a:solidFill>
        </a:ln>
      </dgm:spPr>
    </dgm:pt>
    <dgm:pt modelId="{856F963F-5D71-4238-BBA6-83376FB58A99}" type="pres">
      <dgm:prSet presAssocID="{96D5FC7E-558A-4F69-B81E-8BF25AAD7458}" presName="downArrowText" presStyleLbl="revTx" presStyleIdx="0" presStyleCnt="2" custScaleX="118750">
        <dgm:presLayoutVars>
          <dgm:bulletEnabled val="1"/>
        </dgm:presLayoutVars>
      </dgm:prSet>
      <dgm:spPr/>
      <dgm:t>
        <a:bodyPr/>
        <a:lstStyle/>
        <a:p>
          <a:endParaRPr lang="ru-RU"/>
        </a:p>
      </dgm:t>
    </dgm:pt>
    <dgm:pt modelId="{E3864555-7CD8-4418-8633-4A9E517DE872}" type="pres">
      <dgm:prSet presAssocID="{D4D01DCF-4540-46F4-B57A-A24370E571EB}" presName="upArrow" presStyleLbl="node1" presStyleIdx="1" presStyleCnt="2" custLinFactNeighborX="-6250" custLinFactNeighborY="3292"/>
      <dgm:spPr>
        <a:solidFill>
          <a:schemeClr val="tx2">
            <a:lumMod val="60000"/>
            <a:lumOff val="40000"/>
          </a:schemeClr>
        </a:solidFill>
        <a:ln>
          <a:solidFill>
            <a:schemeClr val="accent6">
              <a:lumMod val="75000"/>
            </a:schemeClr>
          </a:solidFill>
        </a:ln>
      </dgm:spPr>
      <dgm:t>
        <a:bodyPr/>
        <a:lstStyle/>
        <a:p>
          <a:endParaRPr lang="ru-RU"/>
        </a:p>
      </dgm:t>
    </dgm:pt>
    <dgm:pt modelId="{97462719-BBE0-44AF-A0F7-E2ACB208121A}" type="pres">
      <dgm:prSet presAssocID="{D4D01DCF-4540-46F4-B57A-A24370E571EB}" presName="upArrowText" presStyleLbl="revTx" presStyleIdx="1" presStyleCnt="2" custLinFactNeighborX="-21873" custLinFactNeighborY="-219">
        <dgm:presLayoutVars>
          <dgm:bulletEnabled val="1"/>
        </dgm:presLayoutVars>
      </dgm:prSet>
      <dgm:spPr/>
      <dgm:t>
        <a:bodyPr/>
        <a:lstStyle/>
        <a:p>
          <a:endParaRPr lang="ru-RU"/>
        </a:p>
      </dgm:t>
    </dgm:pt>
  </dgm:ptLst>
  <dgm:cxnLst>
    <dgm:cxn modelId="{1A87C165-3529-420D-AC50-5E7EFF133539}" srcId="{460F4C1A-F359-4F4B-8BF9-76410431D4D0}" destId="{96D5FC7E-558A-4F69-B81E-8BF25AAD7458}" srcOrd="0" destOrd="0" parTransId="{C3D46356-03F0-4713-9426-1183527B4BB3}" sibTransId="{F682E860-50E8-4C9B-83A6-0D4CDF3C2E7B}"/>
    <dgm:cxn modelId="{572A2E97-0AC4-411E-BA46-24ABA6ACBA5D}" type="presOf" srcId="{96D5FC7E-558A-4F69-B81E-8BF25AAD7458}" destId="{856F963F-5D71-4238-BBA6-83376FB58A99}" srcOrd="0" destOrd="0" presId="urn:microsoft.com/office/officeart/2005/8/layout/arrow3"/>
    <dgm:cxn modelId="{7A55E1D2-AF94-4A9C-B465-FB4BE97058BE}" type="presOf" srcId="{D4D01DCF-4540-46F4-B57A-A24370E571EB}" destId="{97462719-BBE0-44AF-A0F7-E2ACB208121A}" srcOrd="0" destOrd="0" presId="urn:microsoft.com/office/officeart/2005/8/layout/arrow3"/>
    <dgm:cxn modelId="{F96FB9EB-7530-497D-A6D5-1857DA6494F0}" type="presOf" srcId="{460F4C1A-F359-4F4B-8BF9-76410431D4D0}" destId="{C4C2B35A-0878-47A6-B500-95FFC4C95987}" srcOrd="0" destOrd="0" presId="urn:microsoft.com/office/officeart/2005/8/layout/arrow3"/>
    <dgm:cxn modelId="{8D6A39ED-D141-49B1-B4AA-6DF701097FD8}" srcId="{460F4C1A-F359-4F4B-8BF9-76410431D4D0}" destId="{D4D01DCF-4540-46F4-B57A-A24370E571EB}" srcOrd="1" destOrd="0" parTransId="{2CD5C10D-FB2C-4161-A320-8BCC7213B15A}" sibTransId="{128FA337-A4AE-4438-8AB4-A9B65B95A34E}"/>
    <dgm:cxn modelId="{BE5A3732-D52D-4E64-9F0A-187052714244}" type="presParOf" srcId="{C4C2B35A-0878-47A6-B500-95FFC4C95987}" destId="{177DF229-F812-49B9-AC25-FD97A49B561D}" srcOrd="0" destOrd="0" presId="urn:microsoft.com/office/officeart/2005/8/layout/arrow3"/>
    <dgm:cxn modelId="{4659CAE5-66D8-4541-B5D9-8C28955CE99A}" type="presParOf" srcId="{C4C2B35A-0878-47A6-B500-95FFC4C95987}" destId="{C8860DC2-6F7E-43AF-8D43-3585CF5FF69C}" srcOrd="1" destOrd="0" presId="urn:microsoft.com/office/officeart/2005/8/layout/arrow3"/>
    <dgm:cxn modelId="{92D0B8BF-0475-4F0C-8BDE-F1F35D3BC225}" type="presParOf" srcId="{C4C2B35A-0878-47A6-B500-95FFC4C95987}" destId="{856F963F-5D71-4238-BBA6-83376FB58A99}" srcOrd="2" destOrd="0" presId="urn:microsoft.com/office/officeart/2005/8/layout/arrow3"/>
    <dgm:cxn modelId="{114BE4B2-EAA8-4F78-A807-0E8CBA52EFBA}" type="presParOf" srcId="{C4C2B35A-0878-47A6-B500-95FFC4C95987}" destId="{E3864555-7CD8-4418-8633-4A9E517DE872}" srcOrd="3" destOrd="0" presId="urn:microsoft.com/office/officeart/2005/8/layout/arrow3"/>
    <dgm:cxn modelId="{197C721C-DA08-4C76-9C38-B2771B643EC7}" type="presParOf" srcId="{C4C2B35A-0878-47A6-B500-95FFC4C95987}" destId="{97462719-BBE0-44AF-A0F7-E2ACB208121A}" srcOrd="4" destOrd="0" presId="urn:microsoft.com/office/officeart/2005/8/layout/arrow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6EDE028-0C15-44A7-9B82-356FA9783334}" type="doc">
      <dgm:prSet loTypeId="urn:microsoft.com/office/officeart/2011/layout/RadialPictureList" loCatId="picture" qsTypeId="urn:microsoft.com/office/officeart/2005/8/quickstyle/simple1" qsCatId="simple" csTypeId="urn:microsoft.com/office/officeart/2005/8/colors/accent1_2" csCatId="accent1" phldr="1"/>
      <dgm:spPr/>
      <dgm:t>
        <a:bodyPr/>
        <a:lstStyle/>
        <a:p>
          <a:endParaRPr lang="ru-RU"/>
        </a:p>
      </dgm:t>
    </dgm:pt>
    <dgm:pt modelId="{3F93CA7C-3AFD-440F-94DA-CED7AEF959B3}">
      <dgm:prSet phldrT="[Текст]"/>
      <dgm:spPr>
        <a:solidFill>
          <a:schemeClr val="tx2">
            <a:lumMod val="60000"/>
            <a:lumOff val="40000"/>
          </a:schemeClr>
        </a:solidFill>
      </dgm:spPr>
      <dgm:t>
        <a:bodyPr/>
        <a:lstStyle/>
        <a:p>
          <a:r>
            <a:rPr lang="ru-RU" dirty="0" smtClean="0"/>
            <a:t>Событие после отчетной даты</a:t>
          </a:r>
          <a:endParaRPr lang="ru-RU" dirty="0"/>
        </a:p>
      </dgm:t>
    </dgm:pt>
    <dgm:pt modelId="{8BD04613-22A8-44EC-80BF-30FCD6C0F30C}" type="parTrans" cxnId="{22EA7C6D-5CF2-4780-9960-69BD62F9AE11}">
      <dgm:prSet/>
      <dgm:spPr/>
      <dgm:t>
        <a:bodyPr/>
        <a:lstStyle/>
        <a:p>
          <a:endParaRPr lang="ru-RU"/>
        </a:p>
      </dgm:t>
    </dgm:pt>
    <dgm:pt modelId="{54051ED9-5FAA-4E28-92FB-547C4F0FB811}" type="sibTrans" cxnId="{22EA7C6D-5CF2-4780-9960-69BD62F9AE11}">
      <dgm:prSet/>
      <dgm:spPr/>
      <dgm:t>
        <a:bodyPr/>
        <a:lstStyle/>
        <a:p>
          <a:endParaRPr lang="ru-RU"/>
        </a:p>
      </dgm:t>
    </dgm:pt>
    <dgm:pt modelId="{70FABB18-2D64-4961-9E82-999E23DCCA30}">
      <dgm:prSet phldrT="[Текст]" custT="1">
        <dgm:style>
          <a:lnRef idx="2">
            <a:schemeClr val="accent6"/>
          </a:lnRef>
          <a:fillRef idx="1">
            <a:schemeClr val="lt1"/>
          </a:fillRef>
          <a:effectRef idx="0">
            <a:schemeClr val="accent6"/>
          </a:effectRef>
          <a:fontRef idx="minor">
            <a:schemeClr val="dk1"/>
          </a:fontRef>
        </dgm:style>
      </dgm:prSet>
      <dgm:spPr>
        <a:solidFill>
          <a:schemeClr val="accent3">
            <a:lumMod val="20000"/>
            <a:lumOff val="80000"/>
          </a:schemeClr>
        </a:solidFill>
      </dgm:spPr>
      <dgm:t>
        <a:bodyPr/>
        <a:lstStyle/>
        <a:p>
          <a:r>
            <a:rPr lang="ru-RU" sz="1800" b="1" dirty="0" smtClean="0"/>
            <a:t>Последним рабочим днем отчетного финансового года  </a:t>
          </a:r>
          <a:r>
            <a:rPr lang="ru-RU" sz="1800" dirty="0" smtClean="0"/>
            <a:t>до  отражения операций по закрытию показателей  отдельных счетов Рабочего плана счетов</a:t>
          </a:r>
          <a:endParaRPr lang="ru-RU" sz="1800" dirty="0"/>
        </a:p>
      </dgm:t>
    </dgm:pt>
    <dgm:pt modelId="{4F69D07C-46C7-4D77-9636-C9889E6BC6C7}" type="parTrans" cxnId="{67B3458D-6BC0-4435-85E9-B3AC8BE9EA41}">
      <dgm:prSet/>
      <dgm:spPr/>
      <dgm:t>
        <a:bodyPr/>
        <a:lstStyle/>
        <a:p>
          <a:endParaRPr lang="ru-RU"/>
        </a:p>
      </dgm:t>
    </dgm:pt>
    <dgm:pt modelId="{EB18DA4C-D35F-4B57-B8B5-18443D2A4BC8}" type="sibTrans" cxnId="{67B3458D-6BC0-4435-85E9-B3AC8BE9EA41}">
      <dgm:prSet/>
      <dgm:spPr/>
      <dgm:t>
        <a:bodyPr/>
        <a:lstStyle/>
        <a:p>
          <a:endParaRPr lang="ru-RU"/>
        </a:p>
      </dgm:t>
    </dgm:pt>
    <dgm:pt modelId="{7E9A9BBF-590D-48D6-A4ED-93B264DCD6C3}">
      <dgm:prSet phldrT="[Текст]" custT="1">
        <dgm:style>
          <a:lnRef idx="2">
            <a:schemeClr val="accent6"/>
          </a:lnRef>
          <a:fillRef idx="1">
            <a:schemeClr val="lt1"/>
          </a:fillRef>
          <a:effectRef idx="0">
            <a:schemeClr val="accent6"/>
          </a:effectRef>
          <a:fontRef idx="minor">
            <a:schemeClr val="dk1"/>
          </a:fontRef>
        </dgm:style>
      </dgm:prSet>
      <dgm:spPr>
        <a:solidFill>
          <a:schemeClr val="accent4">
            <a:lumMod val="20000"/>
            <a:lumOff val="80000"/>
          </a:schemeClr>
        </a:solidFill>
      </dgm:spPr>
      <dgm:t>
        <a:bodyPr/>
        <a:lstStyle/>
        <a:p>
          <a:r>
            <a:rPr lang="ru-RU" sz="2000" dirty="0" smtClean="0"/>
            <a:t>Информация в денежном выражении отражается </a:t>
          </a:r>
          <a:r>
            <a:rPr lang="ru-RU" sz="2000" b="1" dirty="0" smtClean="0"/>
            <a:t>в текстовой части Пояснительной записки  </a:t>
          </a:r>
          <a:endParaRPr lang="ru-RU" sz="2000" b="1" dirty="0"/>
        </a:p>
      </dgm:t>
    </dgm:pt>
    <dgm:pt modelId="{0CE24D45-1A70-4DDC-B9D8-FFD30710706E}" type="parTrans" cxnId="{3B115B48-DCC4-4501-B7C5-2A55399010DC}">
      <dgm:prSet/>
      <dgm:spPr/>
      <dgm:t>
        <a:bodyPr/>
        <a:lstStyle/>
        <a:p>
          <a:endParaRPr lang="ru-RU"/>
        </a:p>
      </dgm:t>
    </dgm:pt>
    <dgm:pt modelId="{805262A8-626D-4105-B551-08CB6960D1B8}" type="sibTrans" cxnId="{3B115B48-DCC4-4501-B7C5-2A55399010DC}">
      <dgm:prSet/>
      <dgm:spPr/>
      <dgm:t>
        <a:bodyPr/>
        <a:lstStyle/>
        <a:p>
          <a:endParaRPr lang="ru-RU"/>
        </a:p>
      </dgm:t>
    </dgm:pt>
    <dgm:pt modelId="{33C3427F-7A8B-49AE-A52A-4C038F73676E}">
      <dgm:prSet phldrT="[Текст]">
        <dgm:style>
          <a:lnRef idx="2">
            <a:schemeClr val="accent6"/>
          </a:lnRef>
          <a:fillRef idx="1">
            <a:schemeClr val="lt1"/>
          </a:fillRef>
          <a:effectRef idx="0">
            <a:schemeClr val="accent6"/>
          </a:effectRef>
          <a:fontRef idx="minor">
            <a:schemeClr val="dk1"/>
          </a:fontRef>
        </dgm:style>
      </dgm:prSet>
      <dgm:spPr>
        <a:solidFill>
          <a:schemeClr val="accent4">
            <a:lumMod val="20000"/>
            <a:lumOff val="80000"/>
          </a:schemeClr>
        </a:solidFill>
      </dgm:spPr>
      <dgm:t>
        <a:bodyPr/>
        <a:lstStyle/>
        <a:p>
          <a:r>
            <a:rPr lang="ru-RU" dirty="0" smtClean="0"/>
            <a:t>Для соблюдения сроков отчетности и  (или) в связи с поздним поступлением первичных учетных документов  </a:t>
          </a:r>
          <a:endParaRPr lang="ru-RU" dirty="0"/>
        </a:p>
      </dgm:t>
    </dgm:pt>
    <dgm:pt modelId="{D3345438-5B63-4770-B0AD-1EF932A4EC4E}" type="parTrans" cxnId="{26525308-833F-436D-A08A-8D0E25758496}">
      <dgm:prSet/>
      <dgm:spPr/>
      <dgm:t>
        <a:bodyPr/>
        <a:lstStyle/>
        <a:p>
          <a:endParaRPr lang="ru-RU"/>
        </a:p>
      </dgm:t>
    </dgm:pt>
    <dgm:pt modelId="{418F7C41-3835-4FB4-ABEB-EC616ADCB15E}" type="sibTrans" cxnId="{26525308-833F-436D-A08A-8D0E25758496}">
      <dgm:prSet/>
      <dgm:spPr/>
      <dgm:t>
        <a:bodyPr/>
        <a:lstStyle/>
        <a:p>
          <a:endParaRPr lang="ru-RU"/>
        </a:p>
      </dgm:t>
    </dgm:pt>
    <dgm:pt modelId="{781A5FAD-744D-491F-8132-CD7DF50DE67E}">
      <dgm:prSet/>
      <dgm:spPr/>
      <dgm:t>
        <a:bodyPr/>
        <a:lstStyle/>
        <a:p>
          <a:endParaRPr lang="ru-RU"/>
        </a:p>
      </dgm:t>
    </dgm:pt>
    <dgm:pt modelId="{1BF5F362-FB44-4A9B-9A5A-7A64CCC3D3E2}" type="parTrans" cxnId="{979B5848-3A66-4D3D-AEA9-E37DB9D5B975}">
      <dgm:prSet/>
      <dgm:spPr/>
      <dgm:t>
        <a:bodyPr/>
        <a:lstStyle/>
        <a:p>
          <a:endParaRPr lang="ru-RU"/>
        </a:p>
      </dgm:t>
    </dgm:pt>
    <dgm:pt modelId="{DAECC42F-4357-493E-8D20-36748ED151F7}" type="sibTrans" cxnId="{979B5848-3A66-4D3D-AEA9-E37DB9D5B975}">
      <dgm:prSet/>
      <dgm:spPr/>
      <dgm:t>
        <a:bodyPr/>
        <a:lstStyle/>
        <a:p>
          <a:endParaRPr lang="ru-RU"/>
        </a:p>
      </dgm:t>
    </dgm:pt>
    <dgm:pt modelId="{D513E9F8-D2DB-4C1D-A077-21FF8DC45857}">
      <dgm:prSet/>
      <dgm:spPr/>
      <dgm:t>
        <a:bodyPr/>
        <a:lstStyle/>
        <a:p>
          <a:endParaRPr lang="ru-RU"/>
        </a:p>
      </dgm:t>
    </dgm:pt>
    <dgm:pt modelId="{BCC0E24E-DDFF-46EF-8E34-4AEF482143BB}" type="parTrans" cxnId="{23A3E832-2D49-4746-A14A-DF32C255607B}">
      <dgm:prSet/>
      <dgm:spPr/>
      <dgm:t>
        <a:bodyPr/>
        <a:lstStyle/>
        <a:p>
          <a:endParaRPr lang="ru-RU"/>
        </a:p>
      </dgm:t>
    </dgm:pt>
    <dgm:pt modelId="{E91306C1-6BE6-49B2-8956-6093E2139D65}" type="sibTrans" cxnId="{23A3E832-2D49-4746-A14A-DF32C255607B}">
      <dgm:prSet/>
      <dgm:spPr/>
      <dgm:t>
        <a:bodyPr/>
        <a:lstStyle/>
        <a:p>
          <a:endParaRPr lang="ru-RU"/>
        </a:p>
      </dgm:t>
    </dgm:pt>
    <dgm:pt modelId="{9164EF7D-F649-456A-8D7F-4588C9794A54}">
      <dgm:prSet/>
      <dgm:spPr/>
      <dgm:t>
        <a:bodyPr/>
        <a:lstStyle/>
        <a:p>
          <a:endParaRPr lang="ru-RU"/>
        </a:p>
      </dgm:t>
    </dgm:pt>
    <dgm:pt modelId="{DE90CFD5-ED56-45C1-98F3-358CF1C2586D}" type="parTrans" cxnId="{0795D16A-9368-40F3-BB74-B148811DC896}">
      <dgm:prSet/>
      <dgm:spPr/>
      <dgm:t>
        <a:bodyPr/>
        <a:lstStyle/>
        <a:p>
          <a:endParaRPr lang="ru-RU"/>
        </a:p>
      </dgm:t>
    </dgm:pt>
    <dgm:pt modelId="{45CD5AF1-9C35-4999-986D-B889D329855D}" type="sibTrans" cxnId="{0795D16A-9368-40F3-BB74-B148811DC896}">
      <dgm:prSet/>
      <dgm:spPr/>
      <dgm:t>
        <a:bodyPr/>
        <a:lstStyle/>
        <a:p>
          <a:endParaRPr lang="ru-RU"/>
        </a:p>
      </dgm:t>
    </dgm:pt>
    <dgm:pt modelId="{AC629F13-7E5B-4A6A-9AB5-66920261058E}">
      <dgm:prSet/>
      <dgm:spPr/>
      <dgm:t>
        <a:bodyPr/>
        <a:lstStyle/>
        <a:p>
          <a:endParaRPr lang="ru-RU"/>
        </a:p>
      </dgm:t>
    </dgm:pt>
    <dgm:pt modelId="{B68D8C6A-4732-4E61-8096-9AAE87216FF9}" type="parTrans" cxnId="{A5190A02-A1A6-4A22-B140-BCBC2FB75068}">
      <dgm:prSet/>
      <dgm:spPr/>
      <dgm:t>
        <a:bodyPr/>
        <a:lstStyle/>
        <a:p>
          <a:endParaRPr lang="ru-RU"/>
        </a:p>
      </dgm:t>
    </dgm:pt>
    <dgm:pt modelId="{12E38E72-D512-4446-B8FA-3B11FBA3BFE4}" type="sibTrans" cxnId="{A5190A02-A1A6-4A22-B140-BCBC2FB75068}">
      <dgm:prSet/>
      <dgm:spPr/>
      <dgm:t>
        <a:bodyPr/>
        <a:lstStyle/>
        <a:p>
          <a:endParaRPr lang="ru-RU"/>
        </a:p>
      </dgm:t>
    </dgm:pt>
    <dgm:pt modelId="{91ECF01D-3616-4811-870D-7AA5D0A54FDF}">
      <dgm:prSet/>
      <dgm:spPr/>
      <dgm:t>
        <a:bodyPr/>
        <a:lstStyle/>
        <a:p>
          <a:endParaRPr lang="ru-RU"/>
        </a:p>
      </dgm:t>
    </dgm:pt>
    <dgm:pt modelId="{34F2472F-0DEE-44E4-9C21-9653F766D2B2}" type="parTrans" cxnId="{654CA9F9-E780-4582-A07C-DCF139EFF426}">
      <dgm:prSet/>
      <dgm:spPr/>
      <dgm:t>
        <a:bodyPr/>
        <a:lstStyle/>
        <a:p>
          <a:endParaRPr lang="ru-RU"/>
        </a:p>
      </dgm:t>
    </dgm:pt>
    <dgm:pt modelId="{8CEDA1A9-2F17-4F67-848F-D4CF8E80B400}" type="sibTrans" cxnId="{654CA9F9-E780-4582-A07C-DCF139EFF426}">
      <dgm:prSet/>
      <dgm:spPr/>
      <dgm:t>
        <a:bodyPr/>
        <a:lstStyle/>
        <a:p>
          <a:endParaRPr lang="ru-RU"/>
        </a:p>
      </dgm:t>
    </dgm:pt>
    <dgm:pt modelId="{0EB81ED0-158A-4C8E-B3F3-8E74326BE0AF}">
      <dgm:prSet/>
      <dgm:spPr/>
      <dgm:t>
        <a:bodyPr/>
        <a:lstStyle/>
        <a:p>
          <a:endParaRPr lang="ru-RU"/>
        </a:p>
      </dgm:t>
    </dgm:pt>
    <dgm:pt modelId="{B5634D7D-4ABE-4706-8C2A-F8515EB34378}" type="parTrans" cxnId="{D6158FDC-FCB1-4880-B646-238D672CF12C}">
      <dgm:prSet/>
      <dgm:spPr/>
      <dgm:t>
        <a:bodyPr/>
        <a:lstStyle/>
        <a:p>
          <a:endParaRPr lang="ru-RU"/>
        </a:p>
      </dgm:t>
    </dgm:pt>
    <dgm:pt modelId="{927A783B-88AD-4280-8B3D-8BA28758F6C2}" type="sibTrans" cxnId="{D6158FDC-FCB1-4880-B646-238D672CF12C}">
      <dgm:prSet/>
      <dgm:spPr/>
      <dgm:t>
        <a:bodyPr/>
        <a:lstStyle/>
        <a:p>
          <a:endParaRPr lang="ru-RU"/>
        </a:p>
      </dgm:t>
    </dgm:pt>
    <dgm:pt modelId="{58D4D4D7-C734-44E7-A098-004E557EEE51}">
      <dgm:prSet/>
      <dgm:spPr/>
      <dgm:t>
        <a:bodyPr/>
        <a:lstStyle/>
        <a:p>
          <a:endParaRPr lang="ru-RU"/>
        </a:p>
      </dgm:t>
    </dgm:pt>
    <dgm:pt modelId="{54D51CBF-BE9C-4570-AC4E-FB05CCDCF64B}" type="parTrans" cxnId="{FA158E4B-F1C8-4923-A30C-30AC06061F74}">
      <dgm:prSet/>
      <dgm:spPr/>
      <dgm:t>
        <a:bodyPr/>
        <a:lstStyle/>
        <a:p>
          <a:endParaRPr lang="ru-RU"/>
        </a:p>
      </dgm:t>
    </dgm:pt>
    <dgm:pt modelId="{DE2B4B29-5134-47C3-B5B6-73240B55AFE9}" type="sibTrans" cxnId="{FA158E4B-F1C8-4923-A30C-30AC06061F74}">
      <dgm:prSet/>
      <dgm:spPr/>
      <dgm:t>
        <a:bodyPr/>
        <a:lstStyle/>
        <a:p>
          <a:endParaRPr lang="ru-RU"/>
        </a:p>
      </dgm:t>
    </dgm:pt>
    <dgm:pt modelId="{3ADB39E9-336B-440C-8015-10E2AD0905F5}" type="pres">
      <dgm:prSet presAssocID="{46EDE028-0C15-44A7-9B82-356FA9783334}" presName="Name0" presStyleCnt="0">
        <dgm:presLayoutVars>
          <dgm:chMax val="1"/>
          <dgm:chPref val="1"/>
          <dgm:dir/>
          <dgm:resizeHandles/>
        </dgm:presLayoutVars>
      </dgm:prSet>
      <dgm:spPr/>
      <dgm:t>
        <a:bodyPr/>
        <a:lstStyle/>
        <a:p>
          <a:endParaRPr lang="ru-RU"/>
        </a:p>
      </dgm:t>
    </dgm:pt>
    <dgm:pt modelId="{90F07B49-7F90-4039-B8DD-2DE922C3D170}" type="pres">
      <dgm:prSet presAssocID="{3F93CA7C-3AFD-440F-94DA-CED7AEF959B3}" presName="Parent" presStyleLbl="node1" presStyleIdx="0" presStyleCnt="2" custLinFactNeighborX="-69632" custLinFactNeighborY="-7468">
        <dgm:presLayoutVars>
          <dgm:chMax val="4"/>
          <dgm:chPref val="3"/>
        </dgm:presLayoutVars>
      </dgm:prSet>
      <dgm:spPr/>
      <dgm:t>
        <a:bodyPr/>
        <a:lstStyle/>
        <a:p>
          <a:endParaRPr lang="ru-RU"/>
        </a:p>
      </dgm:t>
    </dgm:pt>
    <dgm:pt modelId="{09432D53-6D62-4C06-B1D6-FCD2FD2DE4BD}" type="pres">
      <dgm:prSet presAssocID="{70FABB18-2D64-4961-9E82-999E23DCCA30}" presName="Accent" presStyleLbl="node1" presStyleIdx="1" presStyleCnt="2" custLinFactNeighborX="-38814" custLinFactNeighborY="2223"/>
      <dgm:spPr/>
    </dgm:pt>
    <dgm:pt modelId="{FE9E9C2E-7353-40C5-B407-FDF8A0EBAA87}" type="pres">
      <dgm:prSet presAssocID="{70FABB18-2D64-4961-9E82-999E23DCCA30}" presName="Image1" presStyleLbl="fgImgPlace1" presStyleIdx="0" presStyleCnt="3" custLinFactX="-42291" custLinFactNeighborX="-100000" custLinFactNeighborY="-5624"/>
      <dgm:spPr>
        <a:solidFill>
          <a:srgbClr val="00B050"/>
        </a:solidFill>
      </dgm:spPr>
    </dgm:pt>
    <dgm:pt modelId="{632660BA-A5F8-49A6-A502-438A1ECC7941}" type="pres">
      <dgm:prSet presAssocID="{70FABB18-2D64-4961-9E82-999E23DCCA30}" presName="Child1" presStyleLbl="revTx" presStyleIdx="0" presStyleCnt="3" custScaleX="356172" custScaleY="89158" custLinFactNeighborX="35655" custLinFactNeighborY="-6447">
        <dgm:presLayoutVars>
          <dgm:chMax val="0"/>
          <dgm:chPref val="0"/>
          <dgm:bulletEnabled val="1"/>
        </dgm:presLayoutVars>
      </dgm:prSet>
      <dgm:spPr/>
      <dgm:t>
        <a:bodyPr/>
        <a:lstStyle/>
        <a:p>
          <a:endParaRPr lang="ru-RU"/>
        </a:p>
      </dgm:t>
    </dgm:pt>
    <dgm:pt modelId="{456A074D-6AE1-4D04-BD40-2520007EEA34}" type="pres">
      <dgm:prSet presAssocID="{7E9A9BBF-590D-48D6-A4ED-93B264DCD6C3}" presName="Image2" presStyleCnt="0"/>
      <dgm:spPr/>
    </dgm:pt>
    <dgm:pt modelId="{F9C109B2-E448-436D-883B-E1E19D4AE2F4}" type="pres">
      <dgm:prSet presAssocID="{7E9A9BBF-590D-48D6-A4ED-93B264DCD6C3}" presName="Image" presStyleLbl="fgImgPlace1" presStyleIdx="1" presStyleCnt="3" custLinFactX="-49737" custLinFactNeighborX="-100000" custLinFactNeighborY="11635"/>
      <dgm:spPr>
        <a:solidFill>
          <a:schemeClr val="accent4">
            <a:lumMod val="60000"/>
            <a:lumOff val="40000"/>
          </a:schemeClr>
        </a:solidFill>
      </dgm:spPr>
    </dgm:pt>
    <dgm:pt modelId="{369FF591-4819-4C86-87B5-E95141EDD4A5}" type="pres">
      <dgm:prSet presAssocID="{7E9A9BBF-590D-48D6-A4ED-93B264DCD6C3}" presName="Child2" presStyleLbl="revTx" presStyleIdx="1" presStyleCnt="3" custScaleX="341142" custScaleY="101628">
        <dgm:presLayoutVars>
          <dgm:chMax val="0"/>
          <dgm:chPref val="0"/>
          <dgm:bulletEnabled val="1"/>
        </dgm:presLayoutVars>
      </dgm:prSet>
      <dgm:spPr/>
      <dgm:t>
        <a:bodyPr/>
        <a:lstStyle/>
        <a:p>
          <a:endParaRPr lang="ru-RU"/>
        </a:p>
      </dgm:t>
    </dgm:pt>
    <dgm:pt modelId="{CDE2D3F7-E0DC-41E3-AD4C-9E8A36B0F4E2}" type="pres">
      <dgm:prSet presAssocID="{33C3427F-7A8B-49AE-A52A-4C038F73676E}" presName="Image3" presStyleCnt="0"/>
      <dgm:spPr/>
    </dgm:pt>
    <dgm:pt modelId="{F961CEBD-F27B-49FB-A996-5769C73DB0DE}" type="pres">
      <dgm:prSet presAssocID="{33C3427F-7A8B-49AE-A52A-4C038F73676E}" presName="Image" presStyleLbl="fgImgPlace1" presStyleIdx="2" presStyleCnt="3" custLinFactX="-73496" custLinFactNeighborX="-100000" custLinFactNeighborY="14807"/>
      <dgm:spPr>
        <a:solidFill>
          <a:schemeClr val="accent4">
            <a:lumMod val="60000"/>
            <a:lumOff val="40000"/>
          </a:schemeClr>
        </a:solidFill>
      </dgm:spPr>
    </dgm:pt>
    <dgm:pt modelId="{1D9D700F-823F-4971-8CF7-812577F5151A}" type="pres">
      <dgm:prSet presAssocID="{33C3427F-7A8B-49AE-A52A-4C038F73676E}" presName="Child3" presStyleLbl="revTx" presStyleIdx="2" presStyleCnt="3" custScaleX="298085" custScaleY="73615" custLinFactNeighborX="47137" custLinFactNeighborY="19284">
        <dgm:presLayoutVars>
          <dgm:chMax val="0"/>
          <dgm:chPref val="0"/>
          <dgm:bulletEnabled val="1"/>
        </dgm:presLayoutVars>
      </dgm:prSet>
      <dgm:spPr/>
      <dgm:t>
        <a:bodyPr/>
        <a:lstStyle/>
        <a:p>
          <a:endParaRPr lang="ru-RU"/>
        </a:p>
      </dgm:t>
    </dgm:pt>
  </dgm:ptLst>
  <dgm:cxnLst>
    <dgm:cxn modelId="{A5190A02-A1A6-4A22-B140-BCBC2FB75068}" srcId="{46EDE028-0C15-44A7-9B82-356FA9783334}" destId="{AC629F13-7E5B-4A6A-9AB5-66920261058E}" srcOrd="4" destOrd="0" parTransId="{B68D8C6A-4732-4E61-8096-9AAE87216FF9}" sibTransId="{12E38E72-D512-4446-B8FA-3B11FBA3BFE4}"/>
    <dgm:cxn modelId="{92304B5E-BED7-41D5-B9D0-C1E09C49EDDB}" type="presOf" srcId="{7E9A9BBF-590D-48D6-A4ED-93B264DCD6C3}" destId="{369FF591-4819-4C86-87B5-E95141EDD4A5}" srcOrd="0" destOrd="0" presId="urn:microsoft.com/office/officeart/2011/layout/RadialPictureList"/>
    <dgm:cxn modelId="{23A3E832-2D49-4746-A14A-DF32C255607B}" srcId="{46EDE028-0C15-44A7-9B82-356FA9783334}" destId="{D513E9F8-D2DB-4C1D-A077-21FF8DC45857}" srcOrd="2" destOrd="0" parTransId="{BCC0E24E-DDFF-46EF-8E34-4AEF482143BB}" sibTransId="{E91306C1-6BE6-49B2-8956-6093E2139D65}"/>
    <dgm:cxn modelId="{979B5848-3A66-4D3D-AEA9-E37DB9D5B975}" srcId="{46EDE028-0C15-44A7-9B82-356FA9783334}" destId="{781A5FAD-744D-491F-8132-CD7DF50DE67E}" srcOrd="1" destOrd="0" parTransId="{1BF5F362-FB44-4A9B-9A5A-7A64CCC3D3E2}" sibTransId="{DAECC42F-4357-493E-8D20-36748ED151F7}"/>
    <dgm:cxn modelId="{AF83BAC9-BF26-405F-AE95-442474F3CB8E}" type="presOf" srcId="{3F93CA7C-3AFD-440F-94DA-CED7AEF959B3}" destId="{90F07B49-7F90-4039-B8DD-2DE922C3D170}" srcOrd="0" destOrd="0" presId="urn:microsoft.com/office/officeart/2011/layout/RadialPictureList"/>
    <dgm:cxn modelId="{3B115B48-DCC4-4501-B7C5-2A55399010DC}" srcId="{3F93CA7C-3AFD-440F-94DA-CED7AEF959B3}" destId="{7E9A9BBF-590D-48D6-A4ED-93B264DCD6C3}" srcOrd="1" destOrd="0" parTransId="{0CE24D45-1A70-4DDC-B9D8-FFD30710706E}" sibTransId="{805262A8-626D-4105-B551-08CB6960D1B8}"/>
    <dgm:cxn modelId="{D6158FDC-FCB1-4880-B646-238D672CF12C}" srcId="{46EDE028-0C15-44A7-9B82-356FA9783334}" destId="{0EB81ED0-158A-4C8E-B3F3-8E74326BE0AF}" srcOrd="6" destOrd="0" parTransId="{B5634D7D-4ABE-4706-8C2A-F8515EB34378}" sibTransId="{927A783B-88AD-4280-8B3D-8BA28758F6C2}"/>
    <dgm:cxn modelId="{9F7431F4-30F5-4B4F-A3C8-7185E96D7E52}" type="presOf" srcId="{46EDE028-0C15-44A7-9B82-356FA9783334}" destId="{3ADB39E9-336B-440C-8015-10E2AD0905F5}" srcOrd="0" destOrd="0" presId="urn:microsoft.com/office/officeart/2011/layout/RadialPictureList"/>
    <dgm:cxn modelId="{26525308-833F-436D-A08A-8D0E25758496}" srcId="{3F93CA7C-3AFD-440F-94DA-CED7AEF959B3}" destId="{33C3427F-7A8B-49AE-A52A-4C038F73676E}" srcOrd="2" destOrd="0" parTransId="{D3345438-5B63-4770-B0AD-1EF932A4EC4E}" sibTransId="{418F7C41-3835-4FB4-ABEB-EC616ADCB15E}"/>
    <dgm:cxn modelId="{FA158E4B-F1C8-4923-A30C-30AC06061F74}" srcId="{46EDE028-0C15-44A7-9B82-356FA9783334}" destId="{58D4D4D7-C734-44E7-A098-004E557EEE51}" srcOrd="7" destOrd="0" parTransId="{54D51CBF-BE9C-4570-AC4E-FB05CCDCF64B}" sibTransId="{DE2B4B29-5134-47C3-B5B6-73240B55AFE9}"/>
    <dgm:cxn modelId="{67B3458D-6BC0-4435-85E9-B3AC8BE9EA41}" srcId="{3F93CA7C-3AFD-440F-94DA-CED7AEF959B3}" destId="{70FABB18-2D64-4961-9E82-999E23DCCA30}" srcOrd="0" destOrd="0" parTransId="{4F69D07C-46C7-4D77-9636-C9889E6BC6C7}" sibTransId="{EB18DA4C-D35F-4B57-B8B5-18443D2A4BC8}"/>
    <dgm:cxn modelId="{FE9C0F58-B5F7-4228-8B0F-C44E56B20CBA}" type="presOf" srcId="{33C3427F-7A8B-49AE-A52A-4C038F73676E}" destId="{1D9D700F-823F-4971-8CF7-812577F5151A}" srcOrd="0" destOrd="0" presId="urn:microsoft.com/office/officeart/2011/layout/RadialPictureList"/>
    <dgm:cxn modelId="{30433B25-6E21-4044-B23A-8A5589B09CC7}" type="presOf" srcId="{70FABB18-2D64-4961-9E82-999E23DCCA30}" destId="{632660BA-A5F8-49A6-A502-438A1ECC7941}" srcOrd="0" destOrd="0" presId="urn:microsoft.com/office/officeart/2011/layout/RadialPictureList"/>
    <dgm:cxn modelId="{654CA9F9-E780-4582-A07C-DCF139EFF426}" srcId="{46EDE028-0C15-44A7-9B82-356FA9783334}" destId="{91ECF01D-3616-4811-870D-7AA5D0A54FDF}" srcOrd="5" destOrd="0" parTransId="{34F2472F-0DEE-44E4-9C21-9653F766D2B2}" sibTransId="{8CEDA1A9-2F17-4F67-848F-D4CF8E80B400}"/>
    <dgm:cxn modelId="{0795D16A-9368-40F3-BB74-B148811DC896}" srcId="{46EDE028-0C15-44A7-9B82-356FA9783334}" destId="{9164EF7D-F649-456A-8D7F-4588C9794A54}" srcOrd="3" destOrd="0" parTransId="{DE90CFD5-ED56-45C1-98F3-358CF1C2586D}" sibTransId="{45CD5AF1-9C35-4999-986D-B889D329855D}"/>
    <dgm:cxn modelId="{22EA7C6D-5CF2-4780-9960-69BD62F9AE11}" srcId="{46EDE028-0C15-44A7-9B82-356FA9783334}" destId="{3F93CA7C-3AFD-440F-94DA-CED7AEF959B3}" srcOrd="0" destOrd="0" parTransId="{8BD04613-22A8-44EC-80BF-30FCD6C0F30C}" sibTransId="{54051ED9-5FAA-4E28-92FB-547C4F0FB811}"/>
    <dgm:cxn modelId="{DAEFDC70-37F4-416C-BCB9-D5ABBF9C56BD}" type="presParOf" srcId="{3ADB39E9-336B-440C-8015-10E2AD0905F5}" destId="{90F07B49-7F90-4039-B8DD-2DE922C3D170}" srcOrd="0" destOrd="0" presId="urn:microsoft.com/office/officeart/2011/layout/RadialPictureList"/>
    <dgm:cxn modelId="{AF0192AE-F98D-4B29-8217-D4E831679911}" type="presParOf" srcId="{3ADB39E9-336B-440C-8015-10E2AD0905F5}" destId="{09432D53-6D62-4C06-B1D6-FCD2FD2DE4BD}" srcOrd="1" destOrd="0" presId="urn:microsoft.com/office/officeart/2011/layout/RadialPictureList"/>
    <dgm:cxn modelId="{15994EDE-0ACD-47CE-AA3C-CB1655EC5935}" type="presParOf" srcId="{3ADB39E9-336B-440C-8015-10E2AD0905F5}" destId="{FE9E9C2E-7353-40C5-B407-FDF8A0EBAA87}" srcOrd="2" destOrd="0" presId="urn:microsoft.com/office/officeart/2011/layout/RadialPictureList"/>
    <dgm:cxn modelId="{3E8EE363-8D0C-4AD5-84C8-F6C5FEF782EA}" type="presParOf" srcId="{3ADB39E9-336B-440C-8015-10E2AD0905F5}" destId="{632660BA-A5F8-49A6-A502-438A1ECC7941}" srcOrd="3" destOrd="0" presId="urn:microsoft.com/office/officeart/2011/layout/RadialPictureList"/>
    <dgm:cxn modelId="{E3ECBD5B-FD33-4C63-8B37-8DF8856B9C9F}" type="presParOf" srcId="{3ADB39E9-336B-440C-8015-10E2AD0905F5}" destId="{456A074D-6AE1-4D04-BD40-2520007EEA34}" srcOrd="4" destOrd="0" presId="urn:microsoft.com/office/officeart/2011/layout/RadialPictureList"/>
    <dgm:cxn modelId="{390CFF58-82D0-4C8D-927F-11CAE9F50FA8}" type="presParOf" srcId="{456A074D-6AE1-4D04-BD40-2520007EEA34}" destId="{F9C109B2-E448-436D-883B-E1E19D4AE2F4}" srcOrd="0" destOrd="0" presId="urn:microsoft.com/office/officeart/2011/layout/RadialPictureList"/>
    <dgm:cxn modelId="{210A370E-147C-49B6-9203-4AF9EE3F8841}" type="presParOf" srcId="{3ADB39E9-336B-440C-8015-10E2AD0905F5}" destId="{369FF591-4819-4C86-87B5-E95141EDD4A5}" srcOrd="5" destOrd="0" presId="urn:microsoft.com/office/officeart/2011/layout/RadialPictureList"/>
    <dgm:cxn modelId="{C4F6C149-87E3-4636-9445-65790B9D0F48}" type="presParOf" srcId="{3ADB39E9-336B-440C-8015-10E2AD0905F5}" destId="{CDE2D3F7-E0DC-41E3-AD4C-9E8A36B0F4E2}" srcOrd="6" destOrd="0" presId="urn:microsoft.com/office/officeart/2011/layout/RadialPictureList"/>
    <dgm:cxn modelId="{C30549F5-8CFC-4586-B23E-C30672D2A28B}" type="presParOf" srcId="{CDE2D3F7-E0DC-41E3-AD4C-9E8A36B0F4E2}" destId="{F961CEBD-F27B-49FB-A996-5769C73DB0DE}" srcOrd="0" destOrd="0" presId="urn:microsoft.com/office/officeart/2011/layout/RadialPictureList"/>
    <dgm:cxn modelId="{446C4A4E-B276-4027-B782-0D8E8754C1DC}" type="presParOf" srcId="{3ADB39E9-336B-440C-8015-10E2AD0905F5}" destId="{1D9D700F-823F-4971-8CF7-812577F5151A}" srcOrd="7" destOrd="0" presId="urn:microsoft.com/office/officeart/2011/layout/RadialPictur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F2B365A-209B-4DCB-B6DE-12C422C344D7}" type="doc">
      <dgm:prSet loTypeId="urn:microsoft.com/office/officeart/2005/8/layout/radial3" loCatId="cycle" qsTypeId="urn:microsoft.com/office/officeart/2005/8/quickstyle/simple1" qsCatId="simple" csTypeId="urn:microsoft.com/office/officeart/2005/8/colors/colorful3" csCatId="colorful" phldr="1"/>
      <dgm:spPr/>
      <dgm:t>
        <a:bodyPr/>
        <a:lstStyle/>
        <a:p>
          <a:endParaRPr lang="ru-RU"/>
        </a:p>
      </dgm:t>
    </dgm:pt>
    <dgm:pt modelId="{30CD9405-824A-4874-8E48-52854B291793}">
      <dgm:prSet phldrT="[Текст]" custT="1">
        <dgm:style>
          <a:lnRef idx="2">
            <a:schemeClr val="accent2"/>
          </a:lnRef>
          <a:fillRef idx="1">
            <a:schemeClr val="lt1"/>
          </a:fillRef>
          <a:effectRef idx="0">
            <a:schemeClr val="accent2"/>
          </a:effectRef>
          <a:fontRef idx="minor">
            <a:schemeClr val="dk1"/>
          </a:fontRef>
        </dgm:style>
      </dgm:prSet>
      <dgm:spPr>
        <a:solidFill>
          <a:schemeClr val="accent4">
            <a:lumMod val="40000"/>
            <a:lumOff val="60000"/>
          </a:schemeClr>
        </a:solidFill>
        <a:ln w="38100"/>
      </dgm:spPr>
      <dgm:t>
        <a:bodyPr/>
        <a:lstStyle/>
        <a:p>
          <a:r>
            <a:rPr lang="ru-RU" sz="2400" dirty="0" smtClean="0"/>
            <a:t>Обнаруженная после отчетной даты ошибка (с учетом условий принятия отчетности)</a:t>
          </a:r>
          <a:endParaRPr lang="ru-RU" sz="2400" dirty="0"/>
        </a:p>
      </dgm:t>
    </dgm:pt>
    <dgm:pt modelId="{A8DAFA5C-B42B-4F05-B7E1-54FB30933A24}" type="parTrans" cxnId="{3F6AE1E9-60DE-476B-AD40-983EB215879C}">
      <dgm:prSet/>
      <dgm:spPr/>
      <dgm:t>
        <a:bodyPr/>
        <a:lstStyle/>
        <a:p>
          <a:endParaRPr lang="ru-RU"/>
        </a:p>
      </dgm:t>
    </dgm:pt>
    <dgm:pt modelId="{83718672-61BF-4435-9729-C8050376930A}" type="sibTrans" cxnId="{3F6AE1E9-60DE-476B-AD40-983EB215879C}">
      <dgm:prSet/>
      <dgm:spPr/>
      <dgm:t>
        <a:bodyPr/>
        <a:lstStyle/>
        <a:p>
          <a:endParaRPr lang="ru-RU"/>
        </a:p>
      </dgm:t>
    </dgm:pt>
    <dgm:pt modelId="{08D3E104-BB34-4C3E-BB10-295B1BD50339}">
      <dgm:prSet phldrT="[Текст]" custT="1">
        <dgm:style>
          <a:lnRef idx="2">
            <a:schemeClr val="accent3"/>
          </a:lnRef>
          <a:fillRef idx="1">
            <a:schemeClr val="lt1"/>
          </a:fillRef>
          <a:effectRef idx="0">
            <a:schemeClr val="accent3"/>
          </a:effectRef>
          <a:fontRef idx="minor">
            <a:schemeClr val="dk1"/>
          </a:fontRef>
        </dgm:style>
      </dgm:prSet>
      <dgm:spPr>
        <a:solidFill>
          <a:schemeClr val="accent3">
            <a:lumMod val="40000"/>
            <a:lumOff val="60000"/>
          </a:schemeClr>
        </a:solidFill>
        <a:ln w="38100">
          <a:solidFill>
            <a:schemeClr val="accent3">
              <a:lumMod val="75000"/>
            </a:schemeClr>
          </a:solidFill>
        </a:ln>
      </dgm:spPr>
      <dgm:t>
        <a:bodyPr/>
        <a:lstStyle/>
        <a:p>
          <a:r>
            <a:rPr lang="ru-RU" sz="2400" dirty="0" smtClean="0">
              <a:latin typeface="Times New Roman" panose="02020603050405020304" pitchFamily="18" charset="0"/>
              <a:cs typeface="Times New Roman" panose="02020603050405020304" pitchFamily="18" charset="0"/>
            </a:rPr>
            <a:t>Изменения оценок</a:t>
          </a:r>
        </a:p>
        <a:p>
          <a:r>
            <a:rPr lang="ru-RU" sz="2400" dirty="0" smtClean="0">
              <a:latin typeface="Times New Roman" panose="02020603050405020304" pitchFamily="18" charset="0"/>
              <a:cs typeface="Times New Roman" panose="02020603050405020304" pitchFamily="18" charset="0"/>
            </a:rPr>
            <a:t> (кадастровой оценки) </a:t>
          </a:r>
        </a:p>
        <a:p>
          <a:r>
            <a:rPr lang="ru-RU" sz="2400" dirty="0" smtClean="0">
              <a:latin typeface="Times New Roman" panose="02020603050405020304" pitchFamily="18" charset="0"/>
              <a:cs typeface="Times New Roman" panose="02020603050405020304" pitchFamily="18" charset="0"/>
            </a:rPr>
            <a:t>НФА </a:t>
          </a:r>
        </a:p>
        <a:p>
          <a:r>
            <a:rPr lang="ru-RU" sz="2400" dirty="0" smtClean="0">
              <a:latin typeface="Times New Roman" panose="02020603050405020304" pitchFamily="18" charset="0"/>
              <a:cs typeface="Times New Roman" panose="02020603050405020304" pitchFamily="18" charset="0"/>
            </a:rPr>
            <a:t>после отчетной даты</a:t>
          </a:r>
          <a:endParaRPr lang="ru-RU" sz="2400" dirty="0">
            <a:latin typeface="Times New Roman" panose="02020603050405020304" pitchFamily="18" charset="0"/>
            <a:cs typeface="Times New Roman" panose="02020603050405020304" pitchFamily="18" charset="0"/>
          </a:endParaRPr>
        </a:p>
      </dgm:t>
    </dgm:pt>
    <dgm:pt modelId="{86BF3C3C-278D-42F6-88E5-27126D944BC2}" type="parTrans" cxnId="{61CA9068-DE1B-4D7C-A483-22AA1F72046B}">
      <dgm:prSet/>
      <dgm:spPr/>
      <dgm:t>
        <a:bodyPr/>
        <a:lstStyle/>
        <a:p>
          <a:endParaRPr lang="ru-RU"/>
        </a:p>
      </dgm:t>
    </dgm:pt>
    <dgm:pt modelId="{7DC5B778-9B4E-4620-A68C-BDBB474EB996}" type="sibTrans" cxnId="{61CA9068-DE1B-4D7C-A483-22AA1F72046B}">
      <dgm:prSet/>
      <dgm:spPr/>
      <dgm:t>
        <a:bodyPr/>
        <a:lstStyle/>
        <a:p>
          <a:endParaRPr lang="ru-RU"/>
        </a:p>
      </dgm:t>
    </dgm:pt>
    <dgm:pt modelId="{91516475-B893-4CF8-B2EF-7798EDD37442}">
      <dgm:prSet phldrT="[Текст]" custT="1">
        <dgm:style>
          <a:lnRef idx="2">
            <a:schemeClr val="accent1"/>
          </a:lnRef>
          <a:fillRef idx="1">
            <a:schemeClr val="lt1"/>
          </a:fillRef>
          <a:effectRef idx="0">
            <a:schemeClr val="accent1"/>
          </a:effectRef>
          <a:fontRef idx="minor">
            <a:schemeClr val="dk1"/>
          </a:fontRef>
        </dgm:style>
      </dgm:prSet>
      <dgm:spPr>
        <a:solidFill>
          <a:schemeClr val="accent6">
            <a:lumMod val="40000"/>
            <a:lumOff val="60000"/>
          </a:schemeClr>
        </a:solidFill>
      </dgm:spPr>
      <dgm:t>
        <a:bodyPr/>
        <a:lstStyle/>
        <a:p>
          <a:r>
            <a:rPr lang="ru-RU" sz="2400" dirty="0" smtClean="0"/>
            <a:t>Существенное поступление или выбытие активов, в том  числе по результатам Инвентаризации  (годовой) </a:t>
          </a:r>
          <a:endParaRPr lang="ru-RU" sz="2400" dirty="0"/>
        </a:p>
      </dgm:t>
    </dgm:pt>
    <dgm:pt modelId="{62F8F1CB-A7F5-47F1-8A1F-1D3EAAB23F00}" type="parTrans" cxnId="{7E7CAB9B-360C-4746-B518-B14B931C695F}">
      <dgm:prSet/>
      <dgm:spPr/>
      <dgm:t>
        <a:bodyPr/>
        <a:lstStyle/>
        <a:p>
          <a:endParaRPr lang="ru-RU"/>
        </a:p>
      </dgm:t>
    </dgm:pt>
    <dgm:pt modelId="{E47AADB5-46F9-440E-BD7F-AE866CB61D37}" type="sibTrans" cxnId="{7E7CAB9B-360C-4746-B518-B14B931C695F}">
      <dgm:prSet/>
      <dgm:spPr/>
      <dgm:t>
        <a:bodyPr/>
        <a:lstStyle/>
        <a:p>
          <a:endParaRPr lang="ru-RU"/>
        </a:p>
      </dgm:t>
    </dgm:pt>
    <dgm:pt modelId="{B950743B-3A01-457F-AB30-00D8BB9A524D}">
      <dgm:prSet phldrT="[Текст]" custT="1">
        <dgm:style>
          <a:lnRef idx="2">
            <a:schemeClr val="accent5"/>
          </a:lnRef>
          <a:fillRef idx="1">
            <a:schemeClr val="lt1"/>
          </a:fillRef>
          <a:effectRef idx="0">
            <a:schemeClr val="accent5"/>
          </a:effectRef>
          <a:fontRef idx="minor">
            <a:schemeClr val="dk1"/>
          </a:fontRef>
        </dgm:style>
      </dgm:prSet>
      <dgm:spPr>
        <a:solidFill>
          <a:schemeClr val="accent1">
            <a:lumMod val="40000"/>
            <a:lumOff val="60000"/>
          </a:schemeClr>
        </a:solidFill>
        <a:ln w="38100"/>
      </dgm:spPr>
      <dgm:t>
        <a:bodyPr/>
        <a:lstStyle/>
        <a:p>
          <a:r>
            <a:rPr lang="ru-RU" sz="2400" dirty="0" smtClean="0"/>
            <a:t>Завершение  </a:t>
          </a:r>
          <a:r>
            <a:rPr lang="ru-RU" sz="2400" dirty="0" smtClean="0">
              <a:latin typeface="Times New Roman" panose="02020603050405020304" pitchFamily="18" charset="0"/>
              <a:cs typeface="Times New Roman" panose="02020603050405020304" pitchFamily="18" charset="0"/>
            </a:rPr>
            <a:t>судебного процесса</a:t>
          </a:r>
          <a:r>
            <a:rPr lang="ru-RU" sz="2400" dirty="0" smtClean="0"/>
            <a:t> которым подтверждается </a:t>
          </a:r>
        </a:p>
        <a:p>
          <a:r>
            <a:rPr lang="ru-RU" sz="2400" dirty="0" smtClean="0"/>
            <a:t>наличие на отчетную дату </a:t>
          </a:r>
        </a:p>
        <a:p>
          <a:r>
            <a:rPr lang="ru-RU" sz="2400" dirty="0" smtClean="0"/>
            <a:t>актива или </a:t>
          </a:r>
        </a:p>
        <a:p>
          <a:r>
            <a:rPr lang="ru-RU" sz="2400" dirty="0" smtClean="0"/>
            <a:t>обязательства</a:t>
          </a:r>
        </a:p>
      </dgm:t>
    </dgm:pt>
    <dgm:pt modelId="{20AB2B4D-925C-41B8-98CD-882717359C7B}" type="parTrans" cxnId="{D61D330E-6B1D-459B-B79F-0A3DEC401EA8}">
      <dgm:prSet/>
      <dgm:spPr/>
      <dgm:t>
        <a:bodyPr/>
        <a:lstStyle/>
        <a:p>
          <a:endParaRPr lang="ru-RU"/>
        </a:p>
      </dgm:t>
    </dgm:pt>
    <dgm:pt modelId="{95208252-5290-4817-9141-F3EA5CC549DA}" type="sibTrans" cxnId="{D61D330E-6B1D-459B-B79F-0A3DEC401EA8}">
      <dgm:prSet/>
      <dgm:spPr/>
      <dgm:t>
        <a:bodyPr/>
        <a:lstStyle/>
        <a:p>
          <a:endParaRPr lang="ru-RU"/>
        </a:p>
      </dgm:t>
    </dgm:pt>
    <dgm:pt modelId="{1399D2B2-896E-4FA6-AF2E-AB8933D58717}" type="pres">
      <dgm:prSet presAssocID="{EF2B365A-209B-4DCB-B6DE-12C422C344D7}" presName="composite" presStyleCnt="0">
        <dgm:presLayoutVars>
          <dgm:chMax val="1"/>
          <dgm:dir/>
          <dgm:resizeHandles val="exact"/>
        </dgm:presLayoutVars>
      </dgm:prSet>
      <dgm:spPr/>
      <dgm:t>
        <a:bodyPr/>
        <a:lstStyle/>
        <a:p>
          <a:endParaRPr lang="ru-RU"/>
        </a:p>
      </dgm:t>
    </dgm:pt>
    <dgm:pt modelId="{0B7BE791-1875-4CE6-9AEF-C9302F925D67}" type="pres">
      <dgm:prSet presAssocID="{EF2B365A-209B-4DCB-B6DE-12C422C344D7}" presName="radial" presStyleCnt="0">
        <dgm:presLayoutVars>
          <dgm:animLvl val="ctr"/>
        </dgm:presLayoutVars>
      </dgm:prSet>
      <dgm:spPr/>
    </dgm:pt>
    <dgm:pt modelId="{12564955-4ACF-4AA2-9136-D07B50B77DF3}" type="pres">
      <dgm:prSet presAssocID="{30CD9405-824A-4874-8E48-52854B291793}" presName="centerShape" presStyleLbl="vennNode1" presStyleIdx="0" presStyleCnt="4" custScaleX="78739" custScaleY="161183" custLinFactNeighborX="25417" custLinFactNeighborY="-11760"/>
      <dgm:spPr/>
      <dgm:t>
        <a:bodyPr/>
        <a:lstStyle/>
        <a:p>
          <a:endParaRPr lang="ru-RU"/>
        </a:p>
      </dgm:t>
    </dgm:pt>
    <dgm:pt modelId="{04E6B628-315E-472C-95E7-FFF45F8D4C50}" type="pres">
      <dgm:prSet presAssocID="{08D3E104-BB34-4C3E-BB10-295B1BD50339}" presName="node" presStyleLbl="vennNode1" presStyleIdx="1" presStyleCnt="4" custAng="0" custScaleX="127887" custScaleY="332587" custRadScaleRad="40364" custRadScaleInc="-86524">
        <dgm:presLayoutVars>
          <dgm:bulletEnabled val="1"/>
        </dgm:presLayoutVars>
      </dgm:prSet>
      <dgm:spPr/>
      <dgm:t>
        <a:bodyPr/>
        <a:lstStyle/>
        <a:p>
          <a:endParaRPr lang="ru-RU"/>
        </a:p>
      </dgm:t>
    </dgm:pt>
    <dgm:pt modelId="{A6B8CA4A-712B-4935-B829-DD48F50FABD5}" type="pres">
      <dgm:prSet presAssocID="{91516475-B893-4CF8-B2EF-7798EDD37442}" presName="node" presStyleLbl="vennNode1" presStyleIdx="2" presStyleCnt="4" custScaleX="127719" custScaleY="323897" custRadScaleRad="140484" custRadScaleInc="-33228">
        <dgm:presLayoutVars>
          <dgm:bulletEnabled val="1"/>
        </dgm:presLayoutVars>
      </dgm:prSet>
      <dgm:spPr/>
      <dgm:t>
        <a:bodyPr/>
        <a:lstStyle/>
        <a:p>
          <a:endParaRPr lang="ru-RU"/>
        </a:p>
      </dgm:t>
    </dgm:pt>
    <dgm:pt modelId="{74AF9DDF-EF39-4DC0-B632-827CBD65138E}" type="pres">
      <dgm:prSet presAssocID="{B950743B-3A01-457F-AB30-00D8BB9A524D}" presName="node" presStyleLbl="vennNode1" presStyleIdx="3" presStyleCnt="4" custScaleX="143704" custScaleY="333008" custRadScaleRad="134868" custRadScaleInc="31405">
        <dgm:presLayoutVars>
          <dgm:bulletEnabled val="1"/>
        </dgm:presLayoutVars>
      </dgm:prSet>
      <dgm:spPr/>
      <dgm:t>
        <a:bodyPr/>
        <a:lstStyle/>
        <a:p>
          <a:endParaRPr lang="ru-RU"/>
        </a:p>
      </dgm:t>
    </dgm:pt>
  </dgm:ptLst>
  <dgm:cxnLst>
    <dgm:cxn modelId="{3F6AE1E9-60DE-476B-AD40-983EB215879C}" srcId="{EF2B365A-209B-4DCB-B6DE-12C422C344D7}" destId="{30CD9405-824A-4874-8E48-52854B291793}" srcOrd="0" destOrd="0" parTransId="{A8DAFA5C-B42B-4F05-B7E1-54FB30933A24}" sibTransId="{83718672-61BF-4435-9729-C8050376930A}"/>
    <dgm:cxn modelId="{D61D330E-6B1D-459B-B79F-0A3DEC401EA8}" srcId="{30CD9405-824A-4874-8E48-52854B291793}" destId="{B950743B-3A01-457F-AB30-00D8BB9A524D}" srcOrd="2" destOrd="0" parTransId="{20AB2B4D-925C-41B8-98CD-882717359C7B}" sibTransId="{95208252-5290-4817-9141-F3EA5CC549DA}"/>
    <dgm:cxn modelId="{35BAFDD0-DE22-4348-A95C-A93D63FC6792}" type="presOf" srcId="{B950743B-3A01-457F-AB30-00D8BB9A524D}" destId="{74AF9DDF-EF39-4DC0-B632-827CBD65138E}" srcOrd="0" destOrd="0" presId="urn:microsoft.com/office/officeart/2005/8/layout/radial3"/>
    <dgm:cxn modelId="{270E85F4-F6F9-4166-A0CF-2BF0CB8D4931}" type="presOf" srcId="{91516475-B893-4CF8-B2EF-7798EDD37442}" destId="{A6B8CA4A-712B-4935-B829-DD48F50FABD5}" srcOrd="0" destOrd="0" presId="urn:microsoft.com/office/officeart/2005/8/layout/radial3"/>
    <dgm:cxn modelId="{0F372EFC-E0BE-4BB6-9F7D-285B18B68C57}" type="presOf" srcId="{30CD9405-824A-4874-8E48-52854B291793}" destId="{12564955-4ACF-4AA2-9136-D07B50B77DF3}" srcOrd="0" destOrd="0" presId="urn:microsoft.com/office/officeart/2005/8/layout/radial3"/>
    <dgm:cxn modelId="{074FF2B9-5714-44AE-9BF7-FD0030C0E809}" type="presOf" srcId="{08D3E104-BB34-4C3E-BB10-295B1BD50339}" destId="{04E6B628-315E-472C-95E7-FFF45F8D4C50}" srcOrd="0" destOrd="0" presId="urn:microsoft.com/office/officeart/2005/8/layout/radial3"/>
    <dgm:cxn modelId="{7E7CAB9B-360C-4746-B518-B14B931C695F}" srcId="{30CD9405-824A-4874-8E48-52854B291793}" destId="{91516475-B893-4CF8-B2EF-7798EDD37442}" srcOrd="1" destOrd="0" parTransId="{62F8F1CB-A7F5-47F1-8A1F-1D3EAAB23F00}" sibTransId="{E47AADB5-46F9-440E-BD7F-AE866CB61D37}"/>
    <dgm:cxn modelId="{61CA9068-DE1B-4D7C-A483-22AA1F72046B}" srcId="{30CD9405-824A-4874-8E48-52854B291793}" destId="{08D3E104-BB34-4C3E-BB10-295B1BD50339}" srcOrd="0" destOrd="0" parTransId="{86BF3C3C-278D-42F6-88E5-27126D944BC2}" sibTransId="{7DC5B778-9B4E-4620-A68C-BDBB474EB996}"/>
    <dgm:cxn modelId="{7782D4B5-08AC-4B3F-AD2B-64EF33172FCD}" type="presOf" srcId="{EF2B365A-209B-4DCB-B6DE-12C422C344D7}" destId="{1399D2B2-896E-4FA6-AF2E-AB8933D58717}" srcOrd="0" destOrd="0" presId="urn:microsoft.com/office/officeart/2005/8/layout/radial3"/>
    <dgm:cxn modelId="{B71AD63A-D71B-430A-A769-9E92C496F102}" type="presParOf" srcId="{1399D2B2-896E-4FA6-AF2E-AB8933D58717}" destId="{0B7BE791-1875-4CE6-9AEF-C9302F925D67}" srcOrd="0" destOrd="0" presId="urn:microsoft.com/office/officeart/2005/8/layout/radial3"/>
    <dgm:cxn modelId="{2A400A1F-B298-4E0B-866A-31C0D37A5F35}" type="presParOf" srcId="{0B7BE791-1875-4CE6-9AEF-C9302F925D67}" destId="{12564955-4ACF-4AA2-9136-D07B50B77DF3}" srcOrd="0" destOrd="0" presId="urn:microsoft.com/office/officeart/2005/8/layout/radial3"/>
    <dgm:cxn modelId="{03A64867-20E5-4B8B-898A-66E4F8126362}" type="presParOf" srcId="{0B7BE791-1875-4CE6-9AEF-C9302F925D67}" destId="{04E6B628-315E-472C-95E7-FFF45F8D4C50}" srcOrd="1" destOrd="0" presId="urn:microsoft.com/office/officeart/2005/8/layout/radial3"/>
    <dgm:cxn modelId="{C8E72693-4BF8-4D0F-BD67-DAC4F744CF31}" type="presParOf" srcId="{0B7BE791-1875-4CE6-9AEF-C9302F925D67}" destId="{A6B8CA4A-712B-4935-B829-DD48F50FABD5}" srcOrd="2" destOrd="0" presId="urn:microsoft.com/office/officeart/2005/8/layout/radial3"/>
    <dgm:cxn modelId="{AC4A54D3-4EA4-4136-88E9-8915D293F765}" type="presParOf" srcId="{0B7BE791-1875-4CE6-9AEF-C9302F925D67}" destId="{74AF9DDF-EF39-4DC0-B632-827CBD65138E}" srcOrd="3" destOrd="0" presId="urn:microsoft.com/office/officeart/2005/8/layout/radial3"/>
  </dgm:cxnLst>
  <dgm:bg>
    <a:solidFill>
      <a:schemeClr val="accent2">
        <a:lumMod val="20000"/>
        <a:lumOff val="8000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51E5B7-1343-4B77-B9E7-79989B72F1FD}">
      <dsp:nvSpPr>
        <dsp:cNvPr id="0" name=""/>
        <dsp:cNvSpPr/>
      </dsp:nvSpPr>
      <dsp:spPr>
        <a:xfrm>
          <a:off x="0" y="152572"/>
          <a:ext cx="2167989" cy="715664"/>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055" tIns="39370" rIns="59055" bIns="39370" numCol="1" spcCol="1270" anchor="ctr" anchorCtr="0">
          <a:noAutofit/>
        </a:bodyPr>
        <a:lstStyle/>
        <a:p>
          <a:pPr lvl="0" algn="ctr" defTabSz="1377950">
            <a:lnSpc>
              <a:spcPct val="90000"/>
            </a:lnSpc>
            <a:spcBef>
              <a:spcPct val="0"/>
            </a:spcBef>
            <a:spcAft>
              <a:spcPct val="35000"/>
            </a:spcAft>
          </a:pPr>
          <a:r>
            <a:rPr lang="ru-RU" sz="3100" kern="1200" dirty="0" smtClean="0"/>
            <a:t>Арендатор</a:t>
          </a:r>
          <a:endParaRPr lang="ru-RU" sz="3100" kern="1200" dirty="0"/>
        </a:p>
      </dsp:txBody>
      <dsp:txXfrm>
        <a:off x="20961" y="173533"/>
        <a:ext cx="2126067" cy="673742"/>
      </dsp:txXfrm>
    </dsp:sp>
    <dsp:sp modelId="{F5E9AFED-1E04-4D6A-B070-BC422ADC2568}">
      <dsp:nvSpPr>
        <dsp:cNvPr id="0" name=""/>
        <dsp:cNvSpPr/>
      </dsp:nvSpPr>
      <dsp:spPr>
        <a:xfrm>
          <a:off x="216798" y="868236"/>
          <a:ext cx="221544" cy="699343"/>
        </a:xfrm>
        <a:custGeom>
          <a:avLst/>
          <a:gdLst/>
          <a:ahLst/>
          <a:cxnLst/>
          <a:rect l="0" t="0" r="0" b="0"/>
          <a:pathLst>
            <a:path>
              <a:moveTo>
                <a:pt x="0" y="0"/>
              </a:moveTo>
              <a:lnTo>
                <a:pt x="0" y="699343"/>
              </a:lnTo>
              <a:lnTo>
                <a:pt x="221544" y="699343"/>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8DBA575-9684-49DA-AB48-4DC0378BA9C7}">
      <dsp:nvSpPr>
        <dsp:cNvPr id="0" name=""/>
        <dsp:cNvSpPr/>
      </dsp:nvSpPr>
      <dsp:spPr>
        <a:xfrm>
          <a:off x="438343" y="973639"/>
          <a:ext cx="3258927" cy="1187880"/>
        </a:xfrm>
        <a:prstGeom prst="roundRect">
          <a:avLst>
            <a:gd name="adj" fmla="val 10000"/>
          </a:avLst>
        </a:prstGeom>
        <a:solidFill>
          <a:schemeClr val="lt1">
            <a:alpha val="90000"/>
            <a:hueOff val="0"/>
            <a:satOff val="0"/>
            <a:lumOff val="0"/>
            <a:alphaOff val="0"/>
          </a:schemeClr>
        </a:solidFill>
        <a:ln w="38100" cap="flat" cmpd="sng" algn="ctr">
          <a:solidFill>
            <a:schemeClr val="tx2">
              <a:lumMod val="60000"/>
              <a:lum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577850">
            <a:lnSpc>
              <a:spcPct val="90000"/>
            </a:lnSpc>
            <a:spcBef>
              <a:spcPct val="0"/>
            </a:spcBef>
            <a:spcAft>
              <a:spcPct val="35000"/>
            </a:spcAft>
          </a:pPr>
          <a:endParaRPr lang="ru-RU" sz="1400" b="1" kern="1200" dirty="0" smtClean="0">
            <a:latin typeface="Times New Roman"/>
            <a:cs typeface="Times New Roman"/>
          </a:endParaRPr>
        </a:p>
        <a:p>
          <a:pPr lvl="0" algn="ctr" defTabSz="577850">
            <a:lnSpc>
              <a:spcPct val="90000"/>
            </a:lnSpc>
            <a:spcBef>
              <a:spcPct val="0"/>
            </a:spcBef>
            <a:spcAft>
              <a:spcPct val="35000"/>
            </a:spcAft>
          </a:pPr>
          <a:r>
            <a:rPr lang="ru-RU" sz="1400" b="1" kern="1200" dirty="0" smtClean="0">
              <a:latin typeface="Times New Roman"/>
              <a:cs typeface="Times New Roman"/>
            </a:rPr>
            <a:t>ПРАВО ПОЛЬЗОВАНИЯ АКТИВОМ  и одновременно ОБЯЗАТЕЛЬСТВА </a:t>
          </a:r>
          <a:r>
            <a:rPr lang="ru-RU" sz="1800" b="1" kern="1200" dirty="0" smtClean="0">
              <a:latin typeface="Times New Roman"/>
              <a:cs typeface="Times New Roman"/>
            </a:rPr>
            <a:t>в сумме арендных платежей</a:t>
          </a:r>
        </a:p>
        <a:p>
          <a:pPr marL="0" marR="0" lvl="0" indent="0" algn="ctr" defTabSz="914400" eaLnBrk="1" fontAlgn="auto" latinLnBrk="0" hangingPunct="1">
            <a:lnSpc>
              <a:spcPct val="100000"/>
            </a:lnSpc>
            <a:spcBef>
              <a:spcPct val="0"/>
            </a:spcBef>
            <a:spcAft>
              <a:spcPts val="0"/>
            </a:spcAft>
            <a:buClrTx/>
            <a:buSzTx/>
            <a:buFontTx/>
            <a:buNone/>
            <a:tabLst/>
            <a:defRPr/>
          </a:pPr>
          <a:r>
            <a:rPr lang="ru-RU" sz="1800" b="1" kern="1200" dirty="0" err="1" smtClean="0">
              <a:latin typeface="Times New Roman"/>
              <a:cs typeface="Times New Roman"/>
            </a:rPr>
            <a:t>Дт</a:t>
          </a:r>
          <a:r>
            <a:rPr lang="ru-RU" sz="1800" b="1" kern="1200" dirty="0" smtClean="0">
              <a:latin typeface="Times New Roman"/>
              <a:cs typeface="Times New Roman"/>
            </a:rPr>
            <a:t>  1 111 4х 350  </a:t>
          </a:r>
          <a:r>
            <a:rPr lang="ru-RU" sz="1800" b="1" kern="1200" dirty="0" err="1" smtClean="0">
              <a:latin typeface="Times New Roman"/>
              <a:cs typeface="Times New Roman"/>
            </a:rPr>
            <a:t>Кт</a:t>
          </a:r>
          <a:r>
            <a:rPr lang="ru-RU" sz="1800" b="1" kern="1200" dirty="0" smtClean="0">
              <a:latin typeface="Times New Roman"/>
              <a:cs typeface="Times New Roman"/>
            </a:rPr>
            <a:t> 1 302 24 730 </a:t>
          </a:r>
          <a:endParaRPr lang="ru-RU" sz="1800" kern="1200" dirty="0" smtClean="0"/>
        </a:p>
        <a:p>
          <a:pPr lvl="0" algn="ctr" defTabSz="577850">
            <a:lnSpc>
              <a:spcPct val="90000"/>
            </a:lnSpc>
            <a:spcBef>
              <a:spcPct val="0"/>
            </a:spcBef>
            <a:spcAft>
              <a:spcPct val="35000"/>
            </a:spcAft>
          </a:pPr>
          <a:endParaRPr lang="ru-RU" sz="1200" b="1" kern="1200" dirty="0">
            <a:latin typeface="Times New Roman"/>
            <a:cs typeface="Times New Roman"/>
          </a:endParaRPr>
        </a:p>
      </dsp:txBody>
      <dsp:txXfrm>
        <a:off x="473135" y="1008431"/>
        <a:ext cx="3189343" cy="1118296"/>
      </dsp:txXfrm>
    </dsp:sp>
    <dsp:sp modelId="{FB437486-1D3F-4726-AC2F-D8F034E25049}">
      <dsp:nvSpPr>
        <dsp:cNvPr id="0" name=""/>
        <dsp:cNvSpPr/>
      </dsp:nvSpPr>
      <dsp:spPr>
        <a:xfrm>
          <a:off x="216798" y="868236"/>
          <a:ext cx="178467" cy="2597137"/>
        </a:xfrm>
        <a:custGeom>
          <a:avLst/>
          <a:gdLst/>
          <a:ahLst/>
          <a:cxnLst/>
          <a:rect l="0" t="0" r="0" b="0"/>
          <a:pathLst>
            <a:path>
              <a:moveTo>
                <a:pt x="0" y="0"/>
              </a:moveTo>
              <a:lnTo>
                <a:pt x="0" y="2597137"/>
              </a:lnTo>
              <a:lnTo>
                <a:pt x="178467" y="2597137"/>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FD180C3-8C0F-47D4-B308-98ED0CEE2AC3}">
      <dsp:nvSpPr>
        <dsp:cNvPr id="0" name=""/>
        <dsp:cNvSpPr/>
      </dsp:nvSpPr>
      <dsp:spPr>
        <a:xfrm>
          <a:off x="395266" y="2540063"/>
          <a:ext cx="3540819" cy="1850621"/>
        </a:xfrm>
        <a:prstGeom prst="roundRect">
          <a:avLst>
            <a:gd name="adj" fmla="val 10000"/>
          </a:avLst>
        </a:prstGeom>
        <a:solidFill>
          <a:schemeClr val="lt1">
            <a:alpha val="90000"/>
            <a:hueOff val="0"/>
            <a:satOff val="0"/>
            <a:lumOff val="0"/>
            <a:alphaOff val="0"/>
          </a:schemeClr>
        </a:solidFill>
        <a:ln w="38100" cap="flat" cmpd="sng" algn="ctr">
          <a:solidFill>
            <a:schemeClr val="tx2">
              <a:lumMod val="60000"/>
              <a:lum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ru-RU" sz="1400" b="1" kern="1200" dirty="0" smtClean="0">
            <a:latin typeface="Times New Roman"/>
            <a:cs typeface="Times New Roman"/>
          </a:endParaRPr>
        </a:p>
        <a:p>
          <a:pPr marL="0" marR="0" lvl="0" indent="0" algn="ctr" defTabSz="914400" eaLnBrk="1" fontAlgn="auto" latinLnBrk="0" hangingPunct="1">
            <a:lnSpc>
              <a:spcPct val="100000"/>
            </a:lnSpc>
            <a:spcBef>
              <a:spcPct val="0"/>
            </a:spcBef>
            <a:spcAft>
              <a:spcPts val="0"/>
            </a:spcAft>
            <a:buClrTx/>
            <a:buSzTx/>
            <a:buFontTx/>
            <a:buNone/>
            <a:tabLst/>
            <a:defRPr/>
          </a:pPr>
          <a:r>
            <a:rPr lang="ru-RU" sz="1800" b="1" kern="1200" dirty="0" smtClean="0">
              <a:latin typeface="Times New Roman"/>
              <a:cs typeface="Times New Roman"/>
            </a:rPr>
            <a:t>Ежемесячно (расчет амортизации в сумме арендных платежей) </a:t>
          </a:r>
        </a:p>
        <a:p>
          <a:pPr marL="0" marR="0" lvl="0" indent="0" algn="ctr" defTabSz="914400" eaLnBrk="1" fontAlgn="auto" latinLnBrk="0" hangingPunct="1">
            <a:lnSpc>
              <a:spcPct val="100000"/>
            </a:lnSpc>
            <a:spcBef>
              <a:spcPct val="0"/>
            </a:spcBef>
            <a:spcAft>
              <a:spcPts val="0"/>
            </a:spcAft>
            <a:buClrTx/>
            <a:buSzTx/>
            <a:buFontTx/>
            <a:buNone/>
            <a:tabLst/>
            <a:defRPr/>
          </a:pPr>
          <a:endParaRPr lang="ru-RU" sz="1800" b="1" kern="1200" dirty="0" smtClean="0">
            <a:latin typeface="Times New Roman"/>
            <a:cs typeface="Times New Roman"/>
          </a:endParaRPr>
        </a:p>
        <a:p>
          <a:pPr marL="0" marR="0" lvl="0" indent="0" algn="ctr" defTabSz="914400" eaLnBrk="1" fontAlgn="auto" latinLnBrk="0" hangingPunct="1">
            <a:lnSpc>
              <a:spcPct val="100000"/>
            </a:lnSpc>
            <a:spcBef>
              <a:spcPct val="0"/>
            </a:spcBef>
            <a:spcAft>
              <a:spcPts val="0"/>
            </a:spcAft>
            <a:buClrTx/>
            <a:buSzTx/>
            <a:buFontTx/>
            <a:buNone/>
            <a:tabLst/>
            <a:defRPr/>
          </a:pPr>
          <a:r>
            <a:rPr lang="ru-RU" sz="1800" b="1" kern="1200" dirty="0" err="1" smtClean="0">
              <a:latin typeface="Times New Roman"/>
              <a:cs typeface="Times New Roman"/>
            </a:rPr>
            <a:t>Дт</a:t>
          </a:r>
          <a:r>
            <a:rPr lang="ru-RU" sz="1800" b="1" kern="1200" dirty="0" smtClean="0">
              <a:latin typeface="Times New Roman"/>
              <a:cs typeface="Times New Roman"/>
            </a:rPr>
            <a:t>  1 401 20 224  </a:t>
          </a:r>
          <a:r>
            <a:rPr lang="ru-RU" sz="1800" b="1" kern="1200" dirty="0" err="1" smtClean="0">
              <a:latin typeface="Times New Roman"/>
              <a:cs typeface="Times New Roman"/>
            </a:rPr>
            <a:t>Кт</a:t>
          </a:r>
          <a:r>
            <a:rPr lang="ru-RU" sz="1800" b="1" kern="1200" dirty="0" smtClean="0">
              <a:latin typeface="Times New Roman"/>
              <a:cs typeface="Times New Roman"/>
            </a:rPr>
            <a:t> 1 104 4х 450</a:t>
          </a:r>
        </a:p>
        <a:p>
          <a:pPr marL="0" marR="0" lvl="0" indent="0" algn="ctr" defTabSz="914400" eaLnBrk="1" fontAlgn="auto" latinLnBrk="0" hangingPunct="1">
            <a:lnSpc>
              <a:spcPct val="100000"/>
            </a:lnSpc>
            <a:spcBef>
              <a:spcPct val="0"/>
            </a:spcBef>
            <a:spcAft>
              <a:spcPts val="0"/>
            </a:spcAft>
            <a:buClrTx/>
            <a:buSzTx/>
            <a:buFontTx/>
            <a:buNone/>
            <a:tabLst/>
            <a:defRPr/>
          </a:pPr>
          <a:endParaRPr lang="ru-RU" sz="1800" b="1" kern="1200" dirty="0" smtClean="0">
            <a:latin typeface="Times New Roman"/>
            <a:cs typeface="Times New Roman"/>
          </a:endParaRPr>
        </a:p>
        <a:p>
          <a:pPr marL="0" marR="0" lvl="0" indent="0" algn="ctr" defTabSz="914400" eaLnBrk="1" fontAlgn="auto" latinLnBrk="0" hangingPunct="1">
            <a:lnSpc>
              <a:spcPct val="100000"/>
            </a:lnSpc>
            <a:spcBef>
              <a:spcPct val="0"/>
            </a:spcBef>
            <a:spcAft>
              <a:spcPts val="0"/>
            </a:spcAft>
            <a:buClrTx/>
            <a:buSzTx/>
            <a:buFontTx/>
            <a:buNone/>
            <a:tabLst/>
            <a:defRPr/>
          </a:pPr>
          <a:r>
            <a:rPr lang="ru-RU" sz="1600" b="1" kern="1200" dirty="0" smtClean="0">
              <a:latin typeface="Times New Roman"/>
              <a:cs typeface="Times New Roman"/>
            </a:rPr>
            <a:t>,</a:t>
          </a:r>
        </a:p>
        <a:p>
          <a:pPr lvl="0" algn="ctr" defTabSz="666750">
            <a:lnSpc>
              <a:spcPct val="90000"/>
            </a:lnSpc>
            <a:spcBef>
              <a:spcPct val="0"/>
            </a:spcBef>
            <a:spcAft>
              <a:spcPct val="35000"/>
            </a:spcAft>
          </a:pPr>
          <a:endParaRPr lang="ru-RU" sz="1600" b="1" kern="1200" dirty="0">
            <a:latin typeface="Times New Roman"/>
            <a:cs typeface="Times New Roman"/>
          </a:endParaRPr>
        </a:p>
      </dsp:txBody>
      <dsp:txXfrm>
        <a:off x="449469" y="2594266"/>
        <a:ext cx="3432413" cy="1742215"/>
      </dsp:txXfrm>
    </dsp:sp>
    <dsp:sp modelId="{9A52B171-CB62-445D-8A20-B4FD90452337}">
      <dsp:nvSpPr>
        <dsp:cNvPr id="0" name=""/>
        <dsp:cNvSpPr/>
      </dsp:nvSpPr>
      <dsp:spPr>
        <a:xfrm>
          <a:off x="3873213" y="101781"/>
          <a:ext cx="2623066" cy="715664"/>
        </a:xfrm>
        <a:prstGeom prst="roundRect">
          <a:avLst>
            <a:gd name="adj" fmla="val 1000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055" tIns="39370" rIns="59055" bIns="39370" numCol="1" spcCol="1270" anchor="ctr" anchorCtr="0">
          <a:noAutofit/>
        </a:bodyPr>
        <a:lstStyle/>
        <a:p>
          <a:pPr lvl="0" algn="ctr" defTabSz="1377950">
            <a:lnSpc>
              <a:spcPct val="90000"/>
            </a:lnSpc>
            <a:spcBef>
              <a:spcPct val="0"/>
            </a:spcBef>
            <a:spcAft>
              <a:spcPct val="35000"/>
            </a:spcAft>
          </a:pPr>
          <a:r>
            <a:rPr lang="ru-RU" sz="3100" kern="1200" dirty="0" smtClean="0"/>
            <a:t>Арендодатель</a:t>
          </a:r>
          <a:endParaRPr lang="ru-RU" sz="3100" kern="1200" dirty="0"/>
        </a:p>
      </dsp:txBody>
      <dsp:txXfrm>
        <a:off x="3894174" y="122742"/>
        <a:ext cx="2581144" cy="673742"/>
      </dsp:txXfrm>
    </dsp:sp>
    <dsp:sp modelId="{AC496B01-3884-43E2-B45E-7F3308AA13E4}">
      <dsp:nvSpPr>
        <dsp:cNvPr id="0" name=""/>
        <dsp:cNvSpPr/>
      </dsp:nvSpPr>
      <dsp:spPr>
        <a:xfrm>
          <a:off x="4135519" y="817445"/>
          <a:ext cx="210463" cy="898011"/>
        </a:xfrm>
        <a:custGeom>
          <a:avLst/>
          <a:gdLst/>
          <a:ahLst/>
          <a:cxnLst/>
          <a:rect l="0" t="0" r="0" b="0"/>
          <a:pathLst>
            <a:path>
              <a:moveTo>
                <a:pt x="0" y="0"/>
              </a:moveTo>
              <a:lnTo>
                <a:pt x="0" y="898011"/>
              </a:lnTo>
              <a:lnTo>
                <a:pt x="210463" y="898011"/>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7F49EF3-49A3-4FFA-AD14-A6C6F626CEAB}">
      <dsp:nvSpPr>
        <dsp:cNvPr id="0" name=""/>
        <dsp:cNvSpPr/>
      </dsp:nvSpPr>
      <dsp:spPr>
        <a:xfrm>
          <a:off x="4345983" y="1079493"/>
          <a:ext cx="4185867" cy="1271928"/>
        </a:xfrm>
        <a:prstGeom prst="roundRect">
          <a:avLst>
            <a:gd name="adj" fmla="val 10000"/>
          </a:avLst>
        </a:prstGeom>
        <a:solidFill>
          <a:schemeClr val="lt1">
            <a:alpha val="90000"/>
            <a:hueOff val="0"/>
            <a:satOff val="0"/>
            <a:lumOff val="0"/>
            <a:alphaOff val="0"/>
          </a:schemeClr>
        </a:solidFill>
        <a:ln w="38100" cap="flat" cmpd="sng" algn="ctr">
          <a:solidFill>
            <a:schemeClr val="accent6">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ru-RU" sz="2000" b="1" kern="1200" dirty="0" err="1" smtClean="0">
              <a:latin typeface="Times New Roman"/>
              <a:cs typeface="Times New Roman"/>
            </a:rPr>
            <a:t>Реклассификация</a:t>
          </a:r>
          <a:r>
            <a:rPr lang="ru-RU" sz="2000" b="1" kern="1200" dirty="0" smtClean="0">
              <a:latin typeface="Times New Roman"/>
              <a:cs typeface="Times New Roman"/>
            </a:rPr>
            <a:t> </a:t>
          </a:r>
        </a:p>
        <a:p>
          <a:pPr lvl="0" algn="ctr" defTabSz="889000">
            <a:lnSpc>
              <a:spcPct val="90000"/>
            </a:lnSpc>
            <a:spcBef>
              <a:spcPct val="0"/>
            </a:spcBef>
            <a:spcAft>
              <a:spcPct val="35000"/>
            </a:spcAft>
          </a:pPr>
          <a:r>
            <a:rPr lang="ru-RU" sz="1800" b="1" kern="1200" dirty="0" err="1" smtClean="0">
              <a:latin typeface="Times New Roman"/>
              <a:cs typeface="Times New Roman"/>
            </a:rPr>
            <a:t>Дт</a:t>
          </a:r>
          <a:r>
            <a:rPr lang="ru-RU" sz="1800" b="1" kern="1200" dirty="0" smtClean="0">
              <a:latin typeface="Times New Roman"/>
              <a:cs typeface="Times New Roman"/>
            </a:rPr>
            <a:t> 1 101 12 310      </a:t>
          </a:r>
          <a:r>
            <a:rPr lang="ru-RU" sz="1800" b="1" kern="1200" dirty="0" err="1" smtClean="0">
              <a:latin typeface="Times New Roman"/>
              <a:cs typeface="Times New Roman"/>
            </a:rPr>
            <a:t>Кт</a:t>
          </a:r>
          <a:r>
            <a:rPr lang="ru-RU" sz="1800" b="1" kern="1200" dirty="0" smtClean="0">
              <a:latin typeface="Times New Roman"/>
              <a:cs typeface="Times New Roman"/>
            </a:rPr>
            <a:t> 1 101 12 310</a:t>
          </a:r>
        </a:p>
        <a:p>
          <a:pPr lvl="0" algn="ctr" defTabSz="889000">
            <a:lnSpc>
              <a:spcPct val="90000"/>
            </a:lnSpc>
            <a:spcBef>
              <a:spcPct val="0"/>
            </a:spcBef>
            <a:spcAft>
              <a:spcPct val="35000"/>
            </a:spcAft>
          </a:pPr>
          <a:r>
            <a:rPr lang="ru-RU" sz="1800" b="1" kern="1200" dirty="0" smtClean="0">
              <a:latin typeface="Times New Roman"/>
              <a:cs typeface="Times New Roman"/>
            </a:rPr>
            <a:t>Одновременно – з/счет 25 или з/</a:t>
          </a:r>
          <a:r>
            <a:rPr lang="ru-RU" sz="1800" b="1" kern="1200" dirty="0" err="1" smtClean="0">
              <a:latin typeface="Times New Roman"/>
              <a:cs typeface="Times New Roman"/>
            </a:rPr>
            <a:t>сч</a:t>
          </a:r>
          <a:r>
            <a:rPr lang="ru-RU" sz="1800" b="1" kern="1200" dirty="0" smtClean="0">
              <a:latin typeface="Times New Roman"/>
              <a:cs typeface="Times New Roman"/>
            </a:rPr>
            <a:t> 26</a:t>
          </a:r>
        </a:p>
        <a:p>
          <a:pPr lvl="0" algn="ctr" defTabSz="889000">
            <a:lnSpc>
              <a:spcPct val="90000"/>
            </a:lnSpc>
            <a:spcBef>
              <a:spcPct val="0"/>
            </a:spcBef>
            <a:spcAft>
              <a:spcPct val="35000"/>
            </a:spcAft>
          </a:pPr>
          <a:r>
            <a:rPr lang="ru-RU" sz="1800" b="1" kern="1200" dirty="0" smtClean="0">
              <a:latin typeface="Times New Roman"/>
              <a:cs typeface="Times New Roman"/>
            </a:rPr>
            <a:t> </a:t>
          </a:r>
          <a:endParaRPr lang="ru-RU" sz="1800" b="1" kern="1200" dirty="0">
            <a:latin typeface="Times New Roman"/>
            <a:cs typeface="Times New Roman"/>
          </a:endParaRPr>
        </a:p>
      </dsp:txBody>
      <dsp:txXfrm>
        <a:off x="4383236" y="1116746"/>
        <a:ext cx="4111361" cy="1197422"/>
      </dsp:txXfrm>
    </dsp:sp>
    <dsp:sp modelId="{25B3CE88-9D09-4F9D-90A2-C30A94B41549}">
      <dsp:nvSpPr>
        <dsp:cNvPr id="0" name=""/>
        <dsp:cNvSpPr/>
      </dsp:nvSpPr>
      <dsp:spPr>
        <a:xfrm>
          <a:off x="4135519" y="817445"/>
          <a:ext cx="219040" cy="2120111"/>
        </a:xfrm>
        <a:custGeom>
          <a:avLst/>
          <a:gdLst/>
          <a:ahLst/>
          <a:cxnLst/>
          <a:rect l="0" t="0" r="0" b="0"/>
          <a:pathLst>
            <a:path>
              <a:moveTo>
                <a:pt x="0" y="0"/>
              </a:moveTo>
              <a:lnTo>
                <a:pt x="0" y="2120111"/>
              </a:lnTo>
              <a:lnTo>
                <a:pt x="219040" y="2120111"/>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A267A62-BE00-413E-A97E-9A5755549F4E}">
      <dsp:nvSpPr>
        <dsp:cNvPr id="0" name=""/>
        <dsp:cNvSpPr/>
      </dsp:nvSpPr>
      <dsp:spPr>
        <a:xfrm>
          <a:off x="4354560" y="2470329"/>
          <a:ext cx="4304060" cy="934456"/>
        </a:xfrm>
        <a:prstGeom prst="roundRect">
          <a:avLst>
            <a:gd name="adj" fmla="val 10000"/>
          </a:avLst>
        </a:prstGeom>
        <a:solidFill>
          <a:schemeClr val="lt1">
            <a:alpha val="90000"/>
            <a:hueOff val="0"/>
            <a:satOff val="0"/>
            <a:lumOff val="0"/>
            <a:alphaOff val="0"/>
          </a:schemeClr>
        </a:solidFill>
        <a:ln w="38100" cap="flat" cmpd="sng" algn="ctr">
          <a:solidFill>
            <a:schemeClr val="accent6">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444500">
            <a:lnSpc>
              <a:spcPct val="90000"/>
            </a:lnSpc>
            <a:spcBef>
              <a:spcPct val="0"/>
            </a:spcBef>
            <a:spcAft>
              <a:spcPct val="35000"/>
            </a:spcAft>
          </a:pPr>
          <a:r>
            <a:rPr lang="ru-RU" sz="1600" b="1" kern="1200" dirty="0" smtClean="0">
              <a:latin typeface="Times New Roman"/>
              <a:cs typeface="Times New Roman"/>
            </a:rPr>
            <a:t>Одновременно возникают доходы от собственности</a:t>
          </a:r>
        </a:p>
        <a:p>
          <a:pPr marL="0" marR="0" lvl="0" indent="0" algn="ctr" defTabSz="914400" eaLnBrk="1" fontAlgn="auto" latinLnBrk="0" hangingPunct="1">
            <a:lnSpc>
              <a:spcPct val="100000"/>
            </a:lnSpc>
            <a:spcBef>
              <a:spcPct val="0"/>
            </a:spcBef>
            <a:spcAft>
              <a:spcPts val="0"/>
            </a:spcAft>
            <a:buClrTx/>
            <a:buSzTx/>
            <a:buFontTx/>
            <a:buNone/>
            <a:tabLst/>
            <a:defRPr/>
          </a:pPr>
          <a:r>
            <a:rPr lang="ru-RU" sz="1800" b="1" kern="1200" dirty="0" err="1" smtClean="0">
              <a:latin typeface="Times New Roman"/>
              <a:cs typeface="Times New Roman"/>
            </a:rPr>
            <a:t>Дт</a:t>
          </a:r>
          <a:r>
            <a:rPr lang="ru-RU" sz="1800" b="1" kern="1200" dirty="0" smtClean="0">
              <a:latin typeface="Times New Roman"/>
              <a:cs typeface="Times New Roman"/>
            </a:rPr>
            <a:t>  1 205 21 560  </a:t>
          </a:r>
          <a:r>
            <a:rPr lang="ru-RU" sz="1800" b="1" kern="1200" dirty="0" err="1" smtClean="0">
              <a:latin typeface="Times New Roman"/>
              <a:cs typeface="Times New Roman"/>
            </a:rPr>
            <a:t>Кт</a:t>
          </a:r>
          <a:r>
            <a:rPr lang="ru-RU" sz="1800" b="1" kern="1200" dirty="0" smtClean="0">
              <a:latin typeface="Times New Roman"/>
              <a:cs typeface="Times New Roman"/>
            </a:rPr>
            <a:t> 1 401 40 121</a:t>
          </a:r>
          <a:endParaRPr lang="ru-RU" sz="1800" kern="1200" dirty="0" smtClean="0"/>
        </a:p>
        <a:p>
          <a:pPr lvl="0" algn="ctr" defTabSz="444500">
            <a:lnSpc>
              <a:spcPct val="90000"/>
            </a:lnSpc>
            <a:spcBef>
              <a:spcPct val="0"/>
            </a:spcBef>
            <a:spcAft>
              <a:spcPct val="35000"/>
            </a:spcAft>
          </a:pPr>
          <a:endParaRPr lang="ru-RU" sz="1000" b="1" kern="1200" dirty="0">
            <a:latin typeface="Times New Roman"/>
            <a:cs typeface="Times New Roman"/>
          </a:endParaRPr>
        </a:p>
      </dsp:txBody>
      <dsp:txXfrm>
        <a:off x="4381929" y="2497698"/>
        <a:ext cx="4249322" cy="879718"/>
      </dsp:txXfrm>
    </dsp:sp>
    <dsp:sp modelId="{EF277FB3-C6D6-4AC1-908A-A320186799A5}">
      <dsp:nvSpPr>
        <dsp:cNvPr id="0" name=""/>
        <dsp:cNvSpPr/>
      </dsp:nvSpPr>
      <dsp:spPr>
        <a:xfrm>
          <a:off x="4135519" y="817445"/>
          <a:ext cx="157184" cy="3379641"/>
        </a:xfrm>
        <a:custGeom>
          <a:avLst/>
          <a:gdLst/>
          <a:ahLst/>
          <a:cxnLst/>
          <a:rect l="0" t="0" r="0" b="0"/>
          <a:pathLst>
            <a:path>
              <a:moveTo>
                <a:pt x="0" y="0"/>
              </a:moveTo>
              <a:lnTo>
                <a:pt x="0" y="3379641"/>
              </a:lnTo>
              <a:lnTo>
                <a:pt x="157184" y="3379641"/>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3E956E3-DBB9-4E3F-B9A8-9E3EFF4F3931}">
      <dsp:nvSpPr>
        <dsp:cNvPr id="0" name=""/>
        <dsp:cNvSpPr/>
      </dsp:nvSpPr>
      <dsp:spPr>
        <a:xfrm>
          <a:off x="4292704" y="3616916"/>
          <a:ext cx="4369581" cy="1160341"/>
        </a:xfrm>
        <a:prstGeom prst="roundRect">
          <a:avLst>
            <a:gd name="adj" fmla="val 10000"/>
          </a:avLst>
        </a:prstGeom>
        <a:solidFill>
          <a:schemeClr val="lt1">
            <a:alpha val="90000"/>
            <a:hueOff val="0"/>
            <a:satOff val="0"/>
            <a:lumOff val="0"/>
            <a:alphaOff val="0"/>
          </a:schemeClr>
        </a:solidFill>
        <a:ln w="38100" cap="flat" cmpd="sng" algn="ctr">
          <a:solidFill>
            <a:schemeClr val="accent6">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ru-RU" sz="1600" b="1" kern="1200" dirty="0" smtClean="0">
              <a:latin typeface="Times New Roman"/>
              <a:cs typeface="Times New Roman"/>
            </a:rPr>
            <a:t>Ежемесячно </a:t>
          </a:r>
        </a:p>
        <a:p>
          <a:pPr marL="0" marR="0" lvl="0" indent="0" algn="ctr" defTabSz="914400" eaLnBrk="1" fontAlgn="auto" latinLnBrk="0" hangingPunct="1">
            <a:lnSpc>
              <a:spcPct val="100000"/>
            </a:lnSpc>
            <a:spcBef>
              <a:spcPct val="0"/>
            </a:spcBef>
            <a:spcAft>
              <a:spcPts val="0"/>
            </a:spcAft>
            <a:buClrTx/>
            <a:buSzTx/>
            <a:buFontTx/>
            <a:buNone/>
            <a:tabLst/>
            <a:defRPr/>
          </a:pPr>
          <a:r>
            <a:rPr lang="ru-RU" sz="1600" b="1" kern="1200" dirty="0" smtClean="0">
              <a:latin typeface="Times New Roman"/>
              <a:cs typeface="Times New Roman"/>
            </a:rPr>
            <a:t> </a:t>
          </a:r>
          <a:r>
            <a:rPr lang="ru-RU" sz="1800" b="1" kern="1200" dirty="0" err="1" smtClean="0">
              <a:latin typeface="Times New Roman"/>
              <a:cs typeface="Times New Roman"/>
            </a:rPr>
            <a:t>Дт</a:t>
          </a:r>
          <a:r>
            <a:rPr lang="ru-RU" sz="1800" b="1" kern="1200" dirty="0" smtClean="0">
              <a:latin typeface="Times New Roman"/>
              <a:cs typeface="Times New Roman"/>
            </a:rPr>
            <a:t>  1 401 40 121  </a:t>
          </a:r>
          <a:r>
            <a:rPr lang="ru-RU" sz="1800" b="1" kern="1200" dirty="0" err="1" smtClean="0">
              <a:latin typeface="Times New Roman"/>
              <a:cs typeface="Times New Roman"/>
            </a:rPr>
            <a:t>Кт</a:t>
          </a:r>
          <a:r>
            <a:rPr lang="ru-RU" sz="1800" b="1" kern="1200" dirty="0" smtClean="0">
              <a:latin typeface="Times New Roman"/>
              <a:cs typeface="Times New Roman"/>
            </a:rPr>
            <a:t> 1 401 10 121</a:t>
          </a:r>
        </a:p>
        <a:p>
          <a:pPr marL="0" marR="0" lvl="0" indent="0" algn="ctr" defTabSz="914400" eaLnBrk="1" fontAlgn="auto" latinLnBrk="0" hangingPunct="1">
            <a:lnSpc>
              <a:spcPct val="100000"/>
            </a:lnSpc>
            <a:spcBef>
              <a:spcPct val="0"/>
            </a:spcBef>
            <a:spcAft>
              <a:spcPts val="0"/>
            </a:spcAft>
            <a:buClrTx/>
            <a:buSzTx/>
            <a:buFontTx/>
            <a:buNone/>
            <a:tabLst/>
            <a:defRPr/>
          </a:pPr>
          <a:endParaRPr lang="ru-RU" sz="1800" b="1" kern="1200" dirty="0" smtClean="0">
            <a:latin typeface="Times New Roman"/>
            <a:cs typeface="Times New Roman"/>
          </a:endParaRPr>
        </a:p>
        <a:p>
          <a:pPr lvl="0" algn="ctr" defTabSz="444500">
            <a:lnSpc>
              <a:spcPct val="90000"/>
            </a:lnSpc>
            <a:spcBef>
              <a:spcPct val="0"/>
            </a:spcBef>
            <a:spcAft>
              <a:spcPct val="35000"/>
            </a:spcAft>
          </a:pPr>
          <a:endParaRPr lang="ru-RU" sz="1600" b="1" kern="1200" dirty="0">
            <a:latin typeface="Times New Roman"/>
            <a:cs typeface="Times New Roman"/>
          </a:endParaRPr>
        </a:p>
      </dsp:txBody>
      <dsp:txXfrm>
        <a:off x="4326689" y="3650901"/>
        <a:ext cx="4301611" cy="109237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9FB3AB-33F6-4A45-9F68-5F6200011DC8}">
      <dsp:nvSpPr>
        <dsp:cNvPr id="0" name=""/>
        <dsp:cNvSpPr/>
      </dsp:nvSpPr>
      <dsp:spPr>
        <a:xfrm>
          <a:off x="2908801" y="156292"/>
          <a:ext cx="3054008" cy="5800478"/>
        </a:xfrm>
        <a:prstGeom prst="ellipse">
          <a:avLst/>
        </a:prstGeom>
        <a:solidFill>
          <a:schemeClr val="accent3">
            <a:lumMod val="40000"/>
            <a:lumOff val="60000"/>
          </a:schemeClr>
        </a:solidFill>
        <a:ln w="381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ru-RU" sz="2400" b="0" kern="1200" dirty="0" smtClean="0">
              <a:solidFill>
                <a:prstClr val="black"/>
              </a:solidFill>
              <a:latin typeface="Times New Roman" panose="02020603050405020304" pitchFamily="18" charset="0"/>
              <a:ea typeface="Calibri" panose="020F0502020204030204" pitchFamily="34" charset="0"/>
              <a:cs typeface="Calibri" panose="020F0502020204030204" pitchFamily="34" charset="0"/>
            </a:rPr>
            <a:t>завершение после отчетной даты процесса оформления </a:t>
          </a:r>
          <a:r>
            <a:rPr lang="ru-RU" sz="2400" b="1" kern="1200" dirty="0" smtClean="0">
              <a:solidFill>
                <a:prstClr val="black"/>
              </a:solidFill>
              <a:latin typeface="Times New Roman" panose="02020603050405020304" pitchFamily="18" charset="0"/>
              <a:ea typeface="Calibri" panose="020F0502020204030204" pitchFamily="34" charset="0"/>
              <a:cs typeface="Calibri" panose="020F0502020204030204" pitchFamily="34" charset="0"/>
            </a:rPr>
            <a:t>государственной регистрации права собственности </a:t>
          </a:r>
          <a:r>
            <a:rPr lang="ru-RU" sz="2400" b="0" kern="1200" dirty="0" smtClean="0">
              <a:solidFill>
                <a:prstClr val="black"/>
              </a:solidFill>
              <a:latin typeface="Times New Roman" panose="02020603050405020304" pitchFamily="18" charset="0"/>
              <a:ea typeface="Calibri" panose="020F0502020204030204" pitchFamily="34" charset="0"/>
              <a:cs typeface="Calibri" panose="020F0502020204030204" pitchFamily="34" charset="0"/>
            </a:rPr>
            <a:t>(ПОУ), который был инициирован в отчетном периоде</a:t>
          </a:r>
          <a:endParaRPr lang="ru-RU" sz="2400" b="0" kern="1200" dirty="0"/>
        </a:p>
      </dsp:txBody>
      <dsp:txXfrm>
        <a:off x="3356050" y="1005752"/>
        <a:ext cx="2159510" cy="4101558"/>
      </dsp:txXfrm>
    </dsp:sp>
    <dsp:sp modelId="{24BED126-29B2-418A-A169-5FF6D3BF712B}">
      <dsp:nvSpPr>
        <dsp:cNvPr id="0" name=""/>
        <dsp:cNvSpPr/>
      </dsp:nvSpPr>
      <dsp:spPr>
        <a:xfrm>
          <a:off x="5921565" y="2171"/>
          <a:ext cx="2989171" cy="5954599"/>
        </a:xfrm>
        <a:prstGeom prst="ellipse">
          <a:avLst/>
        </a:prstGeom>
        <a:solidFill>
          <a:schemeClr val="accent1">
            <a:lumMod val="20000"/>
            <a:lumOff val="80000"/>
          </a:schemeClr>
        </a:solidFill>
        <a:ln w="381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ru-RU" sz="2400" b="0" kern="1200" dirty="0" smtClean="0">
              <a:solidFill>
                <a:prstClr val="black"/>
              </a:solidFill>
              <a:latin typeface="Times New Roman" panose="02020603050405020304" pitchFamily="18" charset="0"/>
              <a:ea typeface="Calibri" panose="020F0502020204030204" pitchFamily="34" charset="0"/>
              <a:cs typeface="Calibri" panose="020F0502020204030204" pitchFamily="34" charset="0"/>
            </a:rPr>
            <a:t>получение</a:t>
          </a:r>
          <a:r>
            <a:rPr lang="ru-RU" sz="2400" kern="1200" dirty="0" smtClean="0">
              <a:solidFill>
                <a:prstClr val="black"/>
              </a:solidFill>
              <a:latin typeface="Times New Roman" panose="02020603050405020304" pitchFamily="18" charset="0"/>
              <a:ea typeface="Calibri" panose="020F0502020204030204" pitchFamily="34" charset="0"/>
              <a:cs typeface="Calibri" panose="020F0502020204030204" pitchFamily="34" charset="0"/>
            </a:rPr>
            <a:t> от страховой организации документа, устанавливающего (уточняющего) </a:t>
          </a:r>
          <a:r>
            <a:rPr lang="ru-RU" sz="2400" b="1" kern="1200" dirty="0" smtClean="0">
              <a:solidFill>
                <a:prstClr val="black"/>
              </a:solidFill>
              <a:latin typeface="Times New Roman" panose="02020603050405020304" pitchFamily="18" charset="0"/>
              <a:ea typeface="Calibri" panose="020F0502020204030204" pitchFamily="34" charset="0"/>
              <a:cs typeface="Calibri" panose="020F0502020204030204" pitchFamily="34" charset="0"/>
            </a:rPr>
            <a:t>размер страхового возмещения по страховому случаю</a:t>
          </a:r>
          <a:r>
            <a:rPr lang="ru-RU" sz="2400" kern="1200" dirty="0" smtClean="0">
              <a:solidFill>
                <a:prstClr val="black"/>
              </a:solidFill>
              <a:latin typeface="Times New Roman" panose="02020603050405020304" pitchFamily="18" charset="0"/>
              <a:ea typeface="Calibri" panose="020F0502020204030204" pitchFamily="34" charset="0"/>
              <a:cs typeface="Calibri" panose="020F0502020204030204" pitchFamily="34" charset="0"/>
            </a:rPr>
            <a:t>, произошедшему в отчетном периоде</a:t>
          </a:r>
          <a:endParaRPr lang="ru-RU" sz="2400" kern="1200" dirty="0"/>
        </a:p>
      </dsp:txBody>
      <dsp:txXfrm>
        <a:off x="6359319" y="874202"/>
        <a:ext cx="2113663" cy="4210537"/>
      </dsp:txXfrm>
    </dsp:sp>
    <dsp:sp modelId="{5A4F2F2D-484F-43CE-9F4E-64E4B859BF25}">
      <dsp:nvSpPr>
        <dsp:cNvPr id="0" name=""/>
        <dsp:cNvSpPr/>
      </dsp:nvSpPr>
      <dsp:spPr>
        <a:xfrm>
          <a:off x="287103" y="214486"/>
          <a:ext cx="2673845" cy="5745262"/>
        </a:xfrm>
        <a:prstGeom prst="ellipse">
          <a:avLst/>
        </a:prstGeom>
        <a:solidFill>
          <a:schemeClr val="accent4">
            <a:lumMod val="40000"/>
            <a:lumOff val="60000"/>
          </a:schemeClr>
        </a:solidFill>
        <a:ln w="38100" cap="flat" cmpd="sng" algn="ctr">
          <a:solidFill>
            <a:schemeClr val="accent4"/>
          </a:solidFill>
          <a:prstDash val="solid"/>
        </a:ln>
        <a:effectLst/>
      </dsp:spPr>
      <dsp:style>
        <a:lnRef idx="2">
          <a:schemeClr val="accent4"/>
        </a:lnRef>
        <a:fillRef idx="1">
          <a:schemeClr val="lt1"/>
        </a:fillRef>
        <a:effectRef idx="0">
          <a:schemeClr val="accent4"/>
        </a:effectRef>
        <a:fontRef idx="minor">
          <a:schemeClr val="dk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ru-RU" sz="2400" b="0" kern="1200" dirty="0" smtClean="0">
              <a:solidFill>
                <a:prstClr val="black"/>
              </a:solidFill>
              <a:latin typeface="Times New Roman" panose="02020603050405020304" pitchFamily="18" charset="0"/>
              <a:ea typeface="Calibri" panose="020F0502020204030204" pitchFamily="34" charset="0"/>
              <a:cs typeface="Calibri" panose="020F0502020204030204" pitchFamily="34" charset="0"/>
            </a:rPr>
            <a:t>завершение после отчетной даты </a:t>
          </a:r>
          <a:r>
            <a:rPr lang="ru-RU" sz="2400" b="1" kern="1200" dirty="0" smtClean="0">
              <a:solidFill>
                <a:prstClr val="black"/>
              </a:solidFill>
              <a:latin typeface="Times New Roman" panose="02020603050405020304" pitchFamily="18" charset="0"/>
              <a:ea typeface="Calibri" panose="020F0502020204030204" pitchFamily="34" charset="0"/>
              <a:cs typeface="Calibri" panose="020F0502020204030204" pitchFamily="34" charset="0"/>
            </a:rPr>
            <a:t>процесса оформления изменений существенных условий сделки</a:t>
          </a:r>
          <a:r>
            <a:rPr lang="ru-RU" sz="2400" b="0" kern="1200" dirty="0" smtClean="0">
              <a:solidFill>
                <a:prstClr val="black"/>
              </a:solidFill>
              <a:latin typeface="Times New Roman" panose="02020603050405020304" pitchFamily="18" charset="0"/>
              <a:ea typeface="Calibri" panose="020F0502020204030204" pitchFamily="34" charset="0"/>
              <a:cs typeface="Calibri" panose="020F0502020204030204" pitchFamily="34" charset="0"/>
            </a:rPr>
            <a:t>, который был инициирован в отчетном периоде</a:t>
          </a:r>
          <a:endParaRPr lang="ru-RU" sz="2400" b="0" kern="1200" dirty="0"/>
        </a:p>
      </dsp:txBody>
      <dsp:txXfrm>
        <a:off x="678679" y="1055860"/>
        <a:ext cx="1890693" cy="406251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B33FED-907E-433C-A07F-193894F696D3}">
      <dsp:nvSpPr>
        <dsp:cNvPr id="0" name=""/>
        <dsp:cNvSpPr/>
      </dsp:nvSpPr>
      <dsp:spPr>
        <a:xfrm>
          <a:off x="5548073" y="1075442"/>
          <a:ext cx="1085466" cy="874557"/>
        </a:xfrm>
        <a:custGeom>
          <a:avLst/>
          <a:gdLst/>
          <a:ahLst/>
          <a:cxnLst/>
          <a:rect l="0" t="0" r="0" b="0"/>
          <a:pathLst>
            <a:path>
              <a:moveTo>
                <a:pt x="0" y="0"/>
              </a:moveTo>
              <a:lnTo>
                <a:pt x="1085466" y="874557"/>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8363EB4-D98B-4D81-8D73-BB22AB2ABD3D}">
      <dsp:nvSpPr>
        <dsp:cNvPr id="0" name=""/>
        <dsp:cNvSpPr/>
      </dsp:nvSpPr>
      <dsp:spPr>
        <a:xfrm>
          <a:off x="5548073" y="1075442"/>
          <a:ext cx="2098029" cy="1812847"/>
        </a:xfrm>
        <a:custGeom>
          <a:avLst/>
          <a:gdLst/>
          <a:ahLst/>
          <a:cxnLst/>
          <a:rect l="0" t="0" r="0" b="0"/>
          <a:pathLst>
            <a:path>
              <a:moveTo>
                <a:pt x="0" y="0"/>
              </a:moveTo>
              <a:lnTo>
                <a:pt x="0" y="1616611"/>
              </a:lnTo>
              <a:lnTo>
                <a:pt x="2098029" y="1616611"/>
              </a:lnTo>
              <a:lnTo>
                <a:pt x="2098029" y="1812847"/>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BC743E0-B1D6-4C99-92EC-BBD4B1993502}">
      <dsp:nvSpPr>
        <dsp:cNvPr id="0" name=""/>
        <dsp:cNvSpPr/>
      </dsp:nvSpPr>
      <dsp:spPr>
        <a:xfrm>
          <a:off x="5421136" y="1075442"/>
          <a:ext cx="91440" cy="1812847"/>
        </a:xfrm>
        <a:custGeom>
          <a:avLst/>
          <a:gdLst/>
          <a:ahLst/>
          <a:cxnLst/>
          <a:rect l="0" t="0" r="0" b="0"/>
          <a:pathLst>
            <a:path>
              <a:moveTo>
                <a:pt x="126937" y="0"/>
              </a:moveTo>
              <a:lnTo>
                <a:pt x="126937" y="1616611"/>
              </a:lnTo>
              <a:lnTo>
                <a:pt x="45720" y="1616611"/>
              </a:lnTo>
              <a:lnTo>
                <a:pt x="45720" y="1812847"/>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8740166-B3AA-4209-9730-A4A2CD00FF36}">
      <dsp:nvSpPr>
        <dsp:cNvPr id="0" name=""/>
        <dsp:cNvSpPr/>
      </dsp:nvSpPr>
      <dsp:spPr>
        <a:xfrm>
          <a:off x="3287609" y="1075442"/>
          <a:ext cx="2260463" cy="1812847"/>
        </a:xfrm>
        <a:custGeom>
          <a:avLst/>
          <a:gdLst/>
          <a:ahLst/>
          <a:cxnLst/>
          <a:rect l="0" t="0" r="0" b="0"/>
          <a:pathLst>
            <a:path>
              <a:moveTo>
                <a:pt x="2260463" y="0"/>
              </a:moveTo>
              <a:lnTo>
                <a:pt x="2260463" y="1616611"/>
              </a:lnTo>
              <a:lnTo>
                <a:pt x="0" y="1616611"/>
              </a:lnTo>
              <a:lnTo>
                <a:pt x="0" y="1812847"/>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7D4C9C8-54E0-4D7C-8EDF-260D47A685C6}">
      <dsp:nvSpPr>
        <dsp:cNvPr id="0" name=""/>
        <dsp:cNvSpPr/>
      </dsp:nvSpPr>
      <dsp:spPr>
        <a:xfrm>
          <a:off x="4148850" y="234430"/>
          <a:ext cx="2798446" cy="841011"/>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38100">
          <a:solidFill>
            <a:srgbClr val="0070C0"/>
          </a:solid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605" tIns="14605" rIns="14605" bIns="118676" numCol="1" spcCol="1270" anchor="ctr" anchorCtr="0">
          <a:noAutofit/>
        </a:bodyPr>
        <a:lstStyle/>
        <a:p>
          <a:pPr lvl="0" algn="ctr" defTabSz="1022350">
            <a:lnSpc>
              <a:spcPct val="90000"/>
            </a:lnSpc>
            <a:spcBef>
              <a:spcPct val="0"/>
            </a:spcBef>
            <a:spcAft>
              <a:spcPct val="35000"/>
            </a:spcAft>
          </a:pPr>
          <a:r>
            <a:rPr lang="ru-RU" sz="2300" kern="1200" dirty="0" smtClean="0"/>
            <a:t>Учетная политика</a:t>
          </a:r>
          <a:endParaRPr lang="ru-RU" sz="2300" kern="1200" dirty="0"/>
        </a:p>
      </dsp:txBody>
      <dsp:txXfrm>
        <a:off x="4148850" y="234430"/>
        <a:ext cx="2798446" cy="841011"/>
      </dsp:txXfrm>
    </dsp:sp>
    <dsp:sp modelId="{DD8BA774-9826-4545-9B46-CFEA6F11D51C}">
      <dsp:nvSpPr>
        <dsp:cNvPr id="0" name=""/>
        <dsp:cNvSpPr/>
      </dsp:nvSpPr>
      <dsp:spPr>
        <a:xfrm>
          <a:off x="5060771" y="888550"/>
          <a:ext cx="1461906" cy="280337"/>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11430" rIns="45720" bIns="11430" numCol="1" spcCol="1270" anchor="ctr" anchorCtr="0">
          <a:noAutofit/>
        </a:bodyPr>
        <a:lstStyle/>
        <a:p>
          <a:pPr lvl="0" algn="r" defTabSz="800100">
            <a:lnSpc>
              <a:spcPct val="90000"/>
            </a:lnSpc>
            <a:spcBef>
              <a:spcPct val="0"/>
            </a:spcBef>
            <a:spcAft>
              <a:spcPct val="35000"/>
            </a:spcAft>
          </a:pPr>
          <a:endParaRPr lang="ru-RU" sz="1800" kern="1200"/>
        </a:p>
      </dsp:txBody>
      <dsp:txXfrm>
        <a:off x="5060771" y="888550"/>
        <a:ext cx="1461906" cy="280337"/>
      </dsp:txXfrm>
    </dsp:sp>
    <dsp:sp modelId="{AE2996E7-A867-4096-8AB3-3AAA46AB567C}">
      <dsp:nvSpPr>
        <dsp:cNvPr id="0" name=""/>
        <dsp:cNvSpPr/>
      </dsp:nvSpPr>
      <dsp:spPr>
        <a:xfrm>
          <a:off x="2475439" y="2888289"/>
          <a:ext cx="1624340" cy="841011"/>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solidFill>
            <a:schemeClr val="accent2">
              <a:lumMod val="60000"/>
              <a:lumOff val="40000"/>
            </a:schemeClr>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605" tIns="14605" rIns="14605" bIns="118676" numCol="1" spcCol="1270" anchor="ctr" anchorCtr="0">
          <a:noAutofit/>
        </a:bodyPr>
        <a:lstStyle/>
        <a:p>
          <a:pPr lvl="0" algn="ctr" defTabSz="1022350">
            <a:lnSpc>
              <a:spcPct val="90000"/>
            </a:lnSpc>
            <a:spcBef>
              <a:spcPct val="0"/>
            </a:spcBef>
            <a:spcAft>
              <a:spcPct val="35000"/>
            </a:spcAft>
          </a:pPr>
          <a:r>
            <a:rPr lang="ru-RU" sz="2300" kern="1200" dirty="0" smtClean="0"/>
            <a:t>Принципов</a:t>
          </a:r>
          <a:endParaRPr lang="ru-RU" sz="2300" kern="1200" dirty="0"/>
        </a:p>
      </dsp:txBody>
      <dsp:txXfrm>
        <a:off x="2475439" y="2888289"/>
        <a:ext cx="1624340" cy="841011"/>
      </dsp:txXfrm>
    </dsp:sp>
    <dsp:sp modelId="{143E8583-F89C-4780-A10C-777F48ADB479}">
      <dsp:nvSpPr>
        <dsp:cNvPr id="0" name=""/>
        <dsp:cNvSpPr/>
      </dsp:nvSpPr>
      <dsp:spPr>
        <a:xfrm>
          <a:off x="2800307" y="3542409"/>
          <a:ext cx="1461906" cy="280337"/>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11430" rIns="45720" bIns="11430" numCol="1" spcCol="1270" anchor="ctr" anchorCtr="0">
          <a:noAutofit/>
        </a:bodyPr>
        <a:lstStyle/>
        <a:p>
          <a:pPr lvl="0" algn="r" defTabSz="800100">
            <a:lnSpc>
              <a:spcPct val="90000"/>
            </a:lnSpc>
            <a:spcBef>
              <a:spcPct val="0"/>
            </a:spcBef>
            <a:spcAft>
              <a:spcPct val="35000"/>
            </a:spcAft>
          </a:pPr>
          <a:endParaRPr lang="ru-RU" sz="1800" kern="1200"/>
        </a:p>
      </dsp:txBody>
      <dsp:txXfrm>
        <a:off x="2800307" y="3542409"/>
        <a:ext cx="1461906" cy="280337"/>
      </dsp:txXfrm>
    </dsp:sp>
    <dsp:sp modelId="{12BA0D99-9551-475F-874A-DF9104BFD28E}">
      <dsp:nvSpPr>
        <dsp:cNvPr id="0" name=""/>
        <dsp:cNvSpPr/>
      </dsp:nvSpPr>
      <dsp:spPr>
        <a:xfrm>
          <a:off x="4654686" y="2888289"/>
          <a:ext cx="1624340" cy="841011"/>
        </a:xfrm>
        <a:prstGeom prst="rect">
          <a:avLst/>
        </a:prstGeom>
        <a:gradFill rotWithShape="0">
          <a:gsLst>
            <a:gs pos="0">
              <a:schemeClr val="accent2">
                <a:hueOff val="2340759"/>
                <a:satOff val="-2919"/>
                <a:lumOff val="686"/>
                <a:alphaOff val="0"/>
                <a:tint val="50000"/>
                <a:satMod val="300000"/>
              </a:schemeClr>
            </a:gs>
            <a:gs pos="35000">
              <a:schemeClr val="accent2">
                <a:hueOff val="2340759"/>
                <a:satOff val="-2919"/>
                <a:lumOff val="686"/>
                <a:alphaOff val="0"/>
                <a:tint val="37000"/>
                <a:satMod val="300000"/>
              </a:schemeClr>
            </a:gs>
            <a:gs pos="100000">
              <a:schemeClr val="accent2">
                <a:hueOff val="2340759"/>
                <a:satOff val="-2919"/>
                <a:lumOff val="686"/>
                <a:alphaOff val="0"/>
                <a:tint val="15000"/>
                <a:satMod val="350000"/>
              </a:schemeClr>
            </a:gs>
          </a:gsLst>
          <a:lin ang="16200000" scaled="1"/>
        </a:gradFill>
        <a:ln>
          <a:solidFill>
            <a:schemeClr val="accent6">
              <a:lumMod val="75000"/>
            </a:schemeClr>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605" tIns="14605" rIns="14605" bIns="118676" numCol="1" spcCol="1270" anchor="ctr" anchorCtr="0">
          <a:noAutofit/>
        </a:bodyPr>
        <a:lstStyle/>
        <a:p>
          <a:pPr lvl="0" algn="ctr" defTabSz="1022350">
            <a:lnSpc>
              <a:spcPct val="90000"/>
            </a:lnSpc>
            <a:spcBef>
              <a:spcPct val="0"/>
            </a:spcBef>
            <a:spcAft>
              <a:spcPct val="35000"/>
            </a:spcAft>
          </a:pPr>
          <a:r>
            <a:rPr lang="ru-RU" sz="2300" kern="1200" dirty="0" smtClean="0"/>
            <a:t>Методов</a:t>
          </a:r>
          <a:endParaRPr lang="ru-RU" sz="2300" kern="1200" dirty="0"/>
        </a:p>
      </dsp:txBody>
      <dsp:txXfrm>
        <a:off x="4654686" y="2888289"/>
        <a:ext cx="1624340" cy="841011"/>
      </dsp:txXfrm>
    </dsp:sp>
    <dsp:sp modelId="{BFE834F5-9E02-420A-A941-EB19FE8D5AF8}">
      <dsp:nvSpPr>
        <dsp:cNvPr id="0" name=""/>
        <dsp:cNvSpPr/>
      </dsp:nvSpPr>
      <dsp:spPr>
        <a:xfrm>
          <a:off x="4979554" y="3542409"/>
          <a:ext cx="1461906" cy="280337"/>
        </a:xfrm>
        <a:prstGeom prst="rect">
          <a:avLst/>
        </a:prstGeom>
        <a:solidFill>
          <a:schemeClr val="lt1">
            <a:alpha val="90000"/>
            <a:hueOff val="0"/>
            <a:satOff val="0"/>
            <a:lumOff val="0"/>
            <a:alphaOff val="0"/>
          </a:schemeClr>
        </a:solidFill>
        <a:ln w="9525" cap="flat" cmpd="sng" algn="ctr">
          <a:solidFill>
            <a:schemeClr val="accent2">
              <a:hueOff val="2340759"/>
              <a:satOff val="-2919"/>
              <a:lumOff val="68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11430" rIns="45720" bIns="11430" numCol="1" spcCol="1270" anchor="ctr" anchorCtr="0">
          <a:noAutofit/>
        </a:bodyPr>
        <a:lstStyle/>
        <a:p>
          <a:pPr lvl="0" algn="r" defTabSz="800100">
            <a:lnSpc>
              <a:spcPct val="90000"/>
            </a:lnSpc>
            <a:spcBef>
              <a:spcPct val="0"/>
            </a:spcBef>
            <a:spcAft>
              <a:spcPct val="35000"/>
            </a:spcAft>
          </a:pPr>
          <a:endParaRPr lang="ru-RU" sz="1800" kern="1200"/>
        </a:p>
      </dsp:txBody>
      <dsp:txXfrm>
        <a:off x="4979554" y="3542409"/>
        <a:ext cx="1461906" cy="280337"/>
      </dsp:txXfrm>
    </dsp:sp>
    <dsp:sp modelId="{074C05B7-F208-449D-BAD6-0C7CAED462FC}">
      <dsp:nvSpPr>
        <dsp:cNvPr id="0" name=""/>
        <dsp:cNvSpPr/>
      </dsp:nvSpPr>
      <dsp:spPr>
        <a:xfrm>
          <a:off x="6833932" y="2888289"/>
          <a:ext cx="1624340" cy="841011"/>
        </a:xfrm>
        <a:prstGeom prst="rect">
          <a:avLst/>
        </a:prstGeom>
        <a:gradFill rotWithShape="0">
          <a:gsLst>
            <a:gs pos="0">
              <a:schemeClr val="accent2">
                <a:hueOff val="4681519"/>
                <a:satOff val="-5839"/>
                <a:lumOff val="1373"/>
                <a:alphaOff val="0"/>
                <a:tint val="50000"/>
                <a:satMod val="300000"/>
              </a:schemeClr>
            </a:gs>
            <a:gs pos="35000">
              <a:schemeClr val="accent2">
                <a:hueOff val="4681519"/>
                <a:satOff val="-5839"/>
                <a:lumOff val="1373"/>
                <a:alphaOff val="0"/>
                <a:tint val="37000"/>
                <a:satMod val="300000"/>
              </a:schemeClr>
            </a:gs>
            <a:gs pos="100000">
              <a:schemeClr val="accent2">
                <a:hueOff val="4681519"/>
                <a:satOff val="-5839"/>
                <a:lumOff val="1373"/>
                <a:alphaOff val="0"/>
                <a:tint val="15000"/>
                <a:satMod val="350000"/>
              </a:schemeClr>
            </a:gs>
          </a:gsLst>
          <a:lin ang="16200000" scaled="1"/>
        </a:gradFill>
        <a:ln>
          <a:solidFill>
            <a:schemeClr val="accent3">
              <a:lumMod val="60000"/>
              <a:lumOff val="40000"/>
            </a:schemeClr>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605" tIns="14605" rIns="14605" bIns="118676" numCol="1" spcCol="1270" anchor="ctr" anchorCtr="0">
          <a:noAutofit/>
        </a:bodyPr>
        <a:lstStyle/>
        <a:p>
          <a:pPr lvl="0" algn="ctr" defTabSz="1022350">
            <a:lnSpc>
              <a:spcPct val="90000"/>
            </a:lnSpc>
            <a:spcBef>
              <a:spcPct val="0"/>
            </a:spcBef>
            <a:spcAft>
              <a:spcPct val="35000"/>
            </a:spcAft>
          </a:pPr>
          <a:r>
            <a:rPr lang="ru-RU" sz="2300" kern="1200" dirty="0" smtClean="0"/>
            <a:t>Правил</a:t>
          </a:r>
          <a:endParaRPr lang="ru-RU" sz="2300" kern="1200" dirty="0"/>
        </a:p>
      </dsp:txBody>
      <dsp:txXfrm>
        <a:off x="6833932" y="2888289"/>
        <a:ext cx="1624340" cy="841011"/>
      </dsp:txXfrm>
    </dsp:sp>
    <dsp:sp modelId="{3D37F57A-10C1-4F09-8079-3DB434979936}">
      <dsp:nvSpPr>
        <dsp:cNvPr id="0" name=""/>
        <dsp:cNvSpPr/>
      </dsp:nvSpPr>
      <dsp:spPr>
        <a:xfrm>
          <a:off x="7158800" y="3542409"/>
          <a:ext cx="1461906" cy="280337"/>
        </a:xfrm>
        <a:prstGeom prst="rect">
          <a:avLst/>
        </a:prstGeom>
        <a:solidFill>
          <a:schemeClr val="lt1">
            <a:alpha val="90000"/>
            <a:hueOff val="0"/>
            <a:satOff val="0"/>
            <a:lumOff val="0"/>
            <a:alphaOff val="0"/>
          </a:schemeClr>
        </a:solidFill>
        <a:ln w="9525" cap="flat" cmpd="sng" algn="ctr">
          <a:solidFill>
            <a:srgbClr val="92D050"/>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11430" rIns="45720" bIns="11430" numCol="1" spcCol="1270" anchor="ctr" anchorCtr="0">
          <a:noAutofit/>
        </a:bodyPr>
        <a:lstStyle/>
        <a:p>
          <a:pPr lvl="0" algn="r" defTabSz="800100">
            <a:lnSpc>
              <a:spcPct val="90000"/>
            </a:lnSpc>
            <a:spcBef>
              <a:spcPct val="0"/>
            </a:spcBef>
            <a:spcAft>
              <a:spcPct val="35000"/>
            </a:spcAft>
          </a:pPr>
          <a:endParaRPr lang="ru-RU" sz="1800" kern="1200"/>
        </a:p>
      </dsp:txBody>
      <dsp:txXfrm>
        <a:off x="7158800" y="3542409"/>
        <a:ext cx="1461906" cy="280337"/>
      </dsp:txXfrm>
    </dsp:sp>
    <dsp:sp modelId="{42AE1A3F-5083-4691-AC71-75F39F81BA0D}">
      <dsp:nvSpPr>
        <dsp:cNvPr id="0" name=""/>
        <dsp:cNvSpPr/>
      </dsp:nvSpPr>
      <dsp:spPr>
        <a:xfrm>
          <a:off x="1372316" y="1529493"/>
          <a:ext cx="5261222" cy="841011"/>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w="38100">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605" tIns="14605" rIns="14605" bIns="118676" numCol="1" spcCol="1270" anchor="ctr" anchorCtr="0">
          <a:noAutofit/>
        </a:bodyPr>
        <a:lstStyle/>
        <a:p>
          <a:pPr lvl="0" algn="ctr" defTabSz="1022350">
            <a:lnSpc>
              <a:spcPct val="90000"/>
            </a:lnSpc>
            <a:spcBef>
              <a:spcPct val="0"/>
            </a:spcBef>
            <a:spcAft>
              <a:spcPct val="35000"/>
            </a:spcAft>
          </a:pPr>
          <a:r>
            <a:rPr lang="ru-RU" sz="2300" kern="1200" dirty="0" smtClean="0"/>
            <a:t>Совокупность принятых актами субъекта учета способов</a:t>
          </a:r>
          <a:endParaRPr lang="ru-RU" sz="2300" kern="1200" dirty="0"/>
        </a:p>
      </dsp:txBody>
      <dsp:txXfrm>
        <a:off x="1372316" y="1529493"/>
        <a:ext cx="5261222" cy="841011"/>
      </dsp:txXfrm>
    </dsp:sp>
    <dsp:sp modelId="{D1F3034C-D256-4AE9-AEE2-EFC4AE55720C}">
      <dsp:nvSpPr>
        <dsp:cNvPr id="0" name=""/>
        <dsp:cNvSpPr/>
      </dsp:nvSpPr>
      <dsp:spPr>
        <a:xfrm>
          <a:off x="3161108" y="2230803"/>
          <a:ext cx="1461906" cy="280337"/>
        </a:xfrm>
        <a:prstGeom prst="rect">
          <a:avLst/>
        </a:prstGeom>
        <a:solidFill>
          <a:schemeClr val="lt1">
            <a:alpha val="90000"/>
            <a:hueOff val="0"/>
            <a:satOff val="0"/>
            <a:lumOff val="0"/>
            <a:alphaOff val="0"/>
          </a:schemeClr>
        </a:solidFill>
        <a:ln w="9525" cap="flat" cmpd="sng" algn="ctr">
          <a:solidFill>
            <a:schemeClr val="accent2">
              <a:lumMod val="60000"/>
              <a:lumOff val="4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11430" rIns="45720" bIns="11430" numCol="1" spcCol="1270" anchor="ctr" anchorCtr="0">
          <a:noAutofit/>
        </a:bodyPr>
        <a:lstStyle/>
        <a:p>
          <a:pPr lvl="0" algn="r" defTabSz="800100">
            <a:lnSpc>
              <a:spcPct val="90000"/>
            </a:lnSpc>
            <a:spcBef>
              <a:spcPct val="0"/>
            </a:spcBef>
            <a:spcAft>
              <a:spcPct val="35000"/>
            </a:spcAft>
          </a:pPr>
          <a:endParaRPr lang="ru-RU" sz="1800" kern="1200"/>
        </a:p>
      </dsp:txBody>
      <dsp:txXfrm>
        <a:off x="3161108" y="2230803"/>
        <a:ext cx="1461906" cy="28033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743CF2-F1A0-4A85-8D76-95929FD35AE4}">
      <dsp:nvSpPr>
        <dsp:cNvPr id="0" name=""/>
        <dsp:cNvSpPr/>
      </dsp:nvSpPr>
      <dsp:spPr>
        <a:xfrm>
          <a:off x="494135" y="0"/>
          <a:ext cx="4542978" cy="4542978"/>
        </a:xfrm>
        <a:prstGeom prst="triangl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29878E-92BA-4FF7-8C1F-97375EE4BFBD}">
      <dsp:nvSpPr>
        <dsp:cNvPr id="0" name=""/>
        <dsp:cNvSpPr/>
      </dsp:nvSpPr>
      <dsp:spPr>
        <a:xfrm>
          <a:off x="1491245" y="405648"/>
          <a:ext cx="4946078" cy="605443"/>
        </a:xfrm>
        <a:prstGeom prst="roundRect">
          <a:avLst/>
        </a:prstGeom>
        <a:solidFill>
          <a:schemeClr val="accent5">
            <a:lumMod val="40000"/>
            <a:lumOff val="60000"/>
            <a:alpha val="9000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u-RU" sz="2400" kern="1200" dirty="0" smtClean="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Рабочий план счетов и его применение</a:t>
          </a:r>
          <a:endParaRPr lang="ru-RU" sz="2400" kern="1200" dirty="0"/>
        </a:p>
      </dsp:txBody>
      <dsp:txXfrm>
        <a:off x="1520800" y="435203"/>
        <a:ext cx="4886968" cy="546333"/>
      </dsp:txXfrm>
    </dsp:sp>
    <dsp:sp modelId="{571A9A89-B4F2-4276-A395-59E2C8217E60}">
      <dsp:nvSpPr>
        <dsp:cNvPr id="0" name=""/>
        <dsp:cNvSpPr/>
      </dsp:nvSpPr>
      <dsp:spPr>
        <a:xfrm>
          <a:off x="1203231" y="1376203"/>
          <a:ext cx="5594395" cy="858906"/>
        </a:xfrm>
        <a:prstGeom prst="roundRect">
          <a:avLst/>
        </a:prstGeom>
        <a:solidFill>
          <a:schemeClr val="accent6">
            <a:lumMod val="40000"/>
            <a:lumOff val="60000"/>
            <a:alpha val="9000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ru-RU" sz="2800" kern="1200" dirty="0" smtClean="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правила документооборота</a:t>
          </a:r>
          <a:endParaRPr lang="ru-RU" sz="2800" kern="1200" dirty="0">
            <a:solidFill>
              <a:schemeClr val="tx1"/>
            </a:solidFill>
          </a:endParaRPr>
        </a:p>
      </dsp:txBody>
      <dsp:txXfrm>
        <a:off x="1245159" y="1418131"/>
        <a:ext cx="5510539" cy="775050"/>
      </dsp:txXfrm>
    </dsp:sp>
    <dsp:sp modelId="{C5A9CA1C-C156-46A7-B1F0-9C0BADB279EC}">
      <dsp:nvSpPr>
        <dsp:cNvPr id="0" name=""/>
        <dsp:cNvSpPr/>
      </dsp:nvSpPr>
      <dsp:spPr>
        <a:xfrm>
          <a:off x="353760" y="2464249"/>
          <a:ext cx="7396867" cy="878275"/>
        </a:xfrm>
        <a:prstGeom prst="roundRect">
          <a:avLst/>
        </a:prstGeom>
        <a:solidFill>
          <a:srgbClr val="FFFF00">
            <a:alpha val="90000"/>
          </a:srgb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endParaRPr lang="ru-RU" sz="2800" kern="1200" dirty="0">
            <a:solidFill>
              <a:schemeClr val="tx1"/>
            </a:solidFill>
          </a:endParaRPr>
        </a:p>
      </dsp:txBody>
      <dsp:txXfrm>
        <a:off x="396634" y="2507123"/>
        <a:ext cx="7311119" cy="792527"/>
      </dsp:txXfrm>
    </dsp:sp>
    <dsp:sp modelId="{C47603D0-F003-4275-8C7B-C698B7ADA26A}">
      <dsp:nvSpPr>
        <dsp:cNvPr id="0" name=""/>
        <dsp:cNvSpPr/>
      </dsp:nvSpPr>
      <dsp:spPr>
        <a:xfrm>
          <a:off x="303279" y="3592629"/>
          <a:ext cx="7375577" cy="858906"/>
        </a:xfrm>
        <a:prstGeom prst="roundRect">
          <a:avLst/>
        </a:prstGeom>
        <a:solidFill>
          <a:schemeClr val="accent3">
            <a:lumMod val="60000"/>
            <a:lumOff val="40000"/>
            <a:alpha val="9000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u-RU" sz="2400" kern="1200" dirty="0" smtClean="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порядок проведения инвентаризации имущества, учитываемого на </a:t>
          </a:r>
          <a:r>
            <a:rPr lang="ru-RU" sz="2400" kern="1200" dirty="0" err="1" smtClean="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забалансовых</a:t>
          </a:r>
          <a:r>
            <a:rPr lang="ru-RU" sz="2400" kern="1200" dirty="0" smtClean="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счетах</a:t>
          </a:r>
          <a:endParaRPr lang="ru-RU" sz="2400" kern="1200" dirty="0"/>
        </a:p>
      </dsp:txBody>
      <dsp:txXfrm>
        <a:off x="345207" y="3634557"/>
        <a:ext cx="7291721" cy="77505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439D70-6787-4FF5-8807-52767968F42D}">
      <dsp:nvSpPr>
        <dsp:cNvPr id="0" name=""/>
        <dsp:cNvSpPr/>
      </dsp:nvSpPr>
      <dsp:spPr>
        <a:xfrm>
          <a:off x="-6214312" y="-946688"/>
          <a:ext cx="7365985" cy="7365985"/>
        </a:xfrm>
        <a:prstGeom prst="blockArc">
          <a:avLst>
            <a:gd name="adj1" fmla="val 18900000"/>
            <a:gd name="adj2" fmla="val 2700000"/>
            <a:gd name="adj3" fmla="val 293"/>
          </a:avLst>
        </a:pr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96154AD-AB95-4BC7-BC79-C2B9E581A05C}">
      <dsp:nvSpPr>
        <dsp:cNvPr id="0" name=""/>
        <dsp:cNvSpPr/>
      </dsp:nvSpPr>
      <dsp:spPr>
        <a:xfrm>
          <a:off x="488398" y="406748"/>
          <a:ext cx="7904807" cy="554655"/>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a:glow rad="101600">
            <a:schemeClr val="accent4">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543159" tIns="50800" rIns="50800" bIns="50800" numCol="1" spcCol="1270" anchor="ctr" anchorCtr="0">
          <a:noAutofit/>
        </a:bodyPr>
        <a:lstStyle/>
        <a:p>
          <a:pPr lvl="0" algn="l" defTabSz="889000">
            <a:lnSpc>
              <a:spcPct val="90000"/>
            </a:lnSpc>
            <a:spcBef>
              <a:spcPct val="0"/>
            </a:spcBef>
            <a:spcAft>
              <a:spcPct val="35000"/>
            </a:spcAft>
          </a:pPr>
          <a:r>
            <a:rPr lang="ru-RU" sz="2000" kern="1200" dirty="0" smtClean="0">
              <a:latin typeface="Times New Roman" panose="02020603050405020304" pitchFamily="18" charset="0"/>
              <a:cs typeface="Times New Roman" panose="02020603050405020304" pitchFamily="18" charset="0"/>
            </a:rPr>
            <a:t>при установлении фактов хищений или злоупотреблений, а также порчи ценностей</a:t>
          </a:r>
          <a:endParaRPr lang="ru-RU" sz="2000" kern="1200" dirty="0">
            <a:latin typeface="Times New Roman" panose="02020603050405020304" pitchFamily="18" charset="0"/>
            <a:cs typeface="Times New Roman" panose="02020603050405020304" pitchFamily="18" charset="0"/>
          </a:endParaRPr>
        </a:p>
      </dsp:txBody>
      <dsp:txXfrm>
        <a:off x="488398" y="406748"/>
        <a:ext cx="7904807" cy="554655"/>
      </dsp:txXfrm>
    </dsp:sp>
    <dsp:sp modelId="{0EFD9831-D338-4546-A81A-4422208F5047}">
      <dsp:nvSpPr>
        <dsp:cNvPr id="0" name=""/>
        <dsp:cNvSpPr/>
      </dsp:nvSpPr>
      <dsp:spPr>
        <a:xfrm>
          <a:off x="60714" y="256391"/>
          <a:ext cx="855368" cy="855368"/>
        </a:xfrm>
        <a:prstGeom prst="ellipse">
          <a:avLst/>
        </a:prstGeom>
        <a:blipFill rotWithShape="0">
          <a:blip xmlns:r="http://schemas.openxmlformats.org/officeDocument/2006/relationships" r:embed="rId1"/>
          <a:tile tx="0" ty="0" sx="100000" sy="100000" flip="none" algn="tl"/>
        </a:blip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34DD267-FAEB-440E-8DB5-3AE272A23546}">
      <dsp:nvSpPr>
        <dsp:cNvPr id="0" name=""/>
        <dsp:cNvSpPr/>
      </dsp:nvSpPr>
      <dsp:spPr>
        <a:xfrm>
          <a:off x="978744" y="1156184"/>
          <a:ext cx="7414462" cy="1108010"/>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a:glow rad="101600">
            <a:schemeClr val="accent5">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543159" tIns="50800" rIns="50800" bIns="50800" numCol="1" spcCol="1270" anchor="ctr" anchorCtr="0">
          <a:noAutofit/>
        </a:bodyPr>
        <a:lstStyle/>
        <a:p>
          <a:pPr lvl="0" algn="l" defTabSz="889000">
            <a:lnSpc>
              <a:spcPct val="90000"/>
            </a:lnSpc>
            <a:spcBef>
              <a:spcPct val="0"/>
            </a:spcBef>
            <a:spcAft>
              <a:spcPct val="35000"/>
            </a:spcAft>
          </a:pPr>
          <a:r>
            <a:rPr lang="ru-RU" sz="2000" kern="1200" dirty="0" smtClean="0"/>
            <a:t>в случае стихийных бедствий, пожара, аварий или других чрезвычайных ситуаций, вызванных экстремальными условиями</a:t>
          </a:r>
          <a:endParaRPr lang="ru-RU" sz="2000" kern="1200" dirty="0"/>
        </a:p>
      </dsp:txBody>
      <dsp:txXfrm>
        <a:off x="978744" y="1156184"/>
        <a:ext cx="7414462" cy="1108010"/>
      </dsp:txXfrm>
    </dsp:sp>
    <dsp:sp modelId="{1AD22E3A-1C28-4B74-96AC-3E2B70246788}">
      <dsp:nvSpPr>
        <dsp:cNvPr id="0" name=""/>
        <dsp:cNvSpPr/>
      </dsp:nvSpPr>
      <dsp:spPr>
        <a:xfrm>
          <a:off x="551060" y="1282505"/>
          <a:ext cx="855368" cy="855368"/>
        </a:xfrm>
        <a:prstGeom prst="ellipse">
          <a:avLst/>
        </a:prstGeom>
        <a:blipFill rotWithShape="0">
          <a:blip xmlns:r="http://schemas.openxmlformats.org/officeDocument/2006/relationships" r:embed="rId1"/>
          <a:tile tx="0" ty="0" sx="100000" sy="100000" flip="none" algn="tl"/>
        </a:blip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2BC02AE-933D-455A-B207-990295A50CD3}">
      <dsp:nvSpPr>
        <dsp:cNvPr id="0" name=""/>
        <dsp:cNvSpPr/>
      </dsp:nvSpPr>
      <dsp:spPr>
        <a:xfrm>
          <a:off x="1129241" y="2389448"/>
          <a:ext cx="7263965" cy="693710"/>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a:glow rad="101600">
            <a:schemeClr val="accent5">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543159" tIns="50800" rIns="50800" bIns="50800" numCol="1" spcCol="1270" anchor="ctr" anchorCtr="0">
          <a:noAutofit/>
        </a:bodyPr>
        <a:lstStyle/>
        <a:p>
          <a:pPr lvl="0" algn="l" defTabSz="889000">
            <a:lnSpc>
              <a:spcPct val="90000"/>
            </a:lnSpc>
            <a:spcBef>
              <a:spcPct val="0"/>
            </a:spcBef>
            <a:spcAft>
              <a:spcPct val="35000"/>
            </a:spcAft>
          </a:pPr>
          <a:r>
            <a:rPr lang="ru-RU" sz="2000" kern="1200" dirty="0" smtClean="0"/>
            <a:t>при смене материально ответственных лиц (на день приемки - передачи дел)</a:t>
          </a:r>
          <a:endParaRPr lang="ru-RU" sz="2000" kern="1200" dirty="0"/>
        </a:p>
      </dsp:txBody>
      <dsp:txXfrm>
        <a:off x="1129241" y="2389448"/>
        <a:ext cx="7263965" cy="693710"/>
      </dsp:txXfrm>
    </dsp:sp>
    <dsp:sp modelId="{EB166496-92C8-4979-8916-49E555031145}">
      <dsp:nvSpPr>
        <dsp:cNvPr id="0" name=""/>
        <dsp:cNvSpPr/>
      </dsp:nvSpPr>
      <dsp:spPr>
        <a:xfrm>
          <a:off x="701556" y="2308619"/>
          <a:ext cx="855368" cy="855368"/>
        </a:xfrm>
        <a:prstGeom prst="ellipse">
          <a:avLst/>
        </a:prstGeom>
        <a:blipFill rotWithShape="0">
          <a:blip xmlns:r="http://schemas.openxmlformats.org/officeDocument/2006/relationships" r:embed="rId1"/>
          <a:tile tx="0" ty="0" sx="100000" sy="100000" flip="none" algn="tl"/>
        </a:blip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67DBB06-62C4-4101-A721-B235FC7D98FC}">
      <dsp:nvSpPr>
        <dsp:cNvPr id="0" name=""/>
        <dsp:cNvSpPr/>
      </dsp:nvSpPr>
      <dsp:spPr>
        <a:xfrm>
          <a:off x="936111" y="3159492"/>
          <a:ext cx="7492758" cy="872955"/>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a:glow rad="101600">
            <a:schemeClr val="accent5">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543159" tIns="50800" rIns="50800" bIns="50800" numCol="1" spcCol="1270" anchor="ctr" anchorCtr="0">
          <a:noAutofit/>
        </a:bodyPr>
        <a:lstStyle/>
        <a:p>
          <a:pPr lvl="0" algn="l" defTabSz="889000">
            <a:lnSpc>
              <a:spcPct val="90000"/>
            </a:lnSpc>
            <a:spcBef>
              <a:spcPct val="0"/>
            </a:spcBef>
            <a:spcAft>
              <a:spcPct val="35000"/>
            </a:spcAft>
          </a:pPr>
          <a:r>
            <a:rPr lang="ru-RU" sz="2000" kern="1200" dirty="0" smtClean="0"/>
            <a:t>при передаче имущества организации в аренду, управление, безвозмездное пользовании, а также выкупе, продаже комплекса объектов учета </a:t>
          </a:r>
          <a:endParaRPr lang="ru-RU" sz="2000" kern="1200" dirty="0"/>
        </a:p>
      </dsp:txBody>
      <dsp:txXfrm>
        <a:off x="936111" y="3159492"/>
        <a:ext cx="7492758" cy="872955"/>
      </dsp:txXfrm>
    </dsp:sp>
    <dsp:sp modelId="{427E108B-65FC-4207-903A-9328A832527A}">
      <dsp:nvSpPr>
        <dsp:cNvPr id="0" name=""/>
        <dsp:cNvSpPr/>
      </dsp:nvSpPr>
      <dsp:spPr>
        <a:xfrm>
          <a:off x="444250" y="3253986"/>
          <a:ext cx="855368" cy="855368"/>
        </a:xfrm>
        <a:prstGeom prst="ellipse">
          <a:avLst/>
        </a:prstGeom>
        <a:blipFill rotWithShape="0">
          <a:blip xmlns:r="http://schemas.openxmlformats.org/officeDocument/2006/relationships" r:embed="rId1"/>
          <a:tile tx="0" ty="0" sx="100000" sy="100000" flip="none" algn="tl"/>
        </a:blip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E6338E4-A797-447D-964D-2427D2ED7962}">
      <dsp:nvSpPr>
        <dsp:cNvPr id="0" name=""/>
        <dsp:cNvSpPr/>
      </dsp:nvSpPr>
      <dsp:spPr>
        <a:xfrm>
          <a:off x="435792" y="4258614"/>
          <a:ext cx="8010020" cy="1059835"/>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a:glow rad="139700">
            <a:schemeClr val="accent5">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543159" tIns="50800" rIns="50800" bIns="50800" numCol="1" spcCol="1270" anchor="ctr" anchorCtr="0">
          <a:noAutofit/>
        </a:bodyPr>
        <a:lstStyle/>
        <a:p>
          <a:pPr lvl="0" algn="l" defTabSz="889000">
            <a:lnSpc>
              <a:spcPct val="90000"/>
            </a:lnSpc>
            <a:spcBef>
              <a:spcPct val="0"/>
            </a:spcBef>
            <a:spcAft>
              <a:spcPct val="35000"/>
            </a:spcAft>
          </a:pPr>
          <a:r>
            <a:rPr lang="ru-RU" sz="2000" kern="1200" dirty="0" smtClean="0"/>
            <a:t>в других случаях, предусмотренных законодательством Российской Федерации или нормативными актами Министерства финансов Российской Федерации</a:t>
          </a:r>
          <a:endParaRPr lang="ru-RU" sz="2000" kern="1200" dirty="0"/>
        </a:p>
      </dsp:txBody>
      <dsp:txXfrm>
        <a:off x="435792" y="4258614"/>
        <a:ext cx="8010020" cy="1059835"/>
      </dsp:txXfrm>
    </dsp:sp>
    <dsp:sp modelId="{9453C68F-15BE-4C07-9F3A-4B45A79B6125}">
      <dsp:nvSpPr>
        <dsp:cNvPr id="0" name=""/>
        <dsp:cNvSpPr/>
      </dsp:nvSpPr>
      <dsp:spPr>
        <a:xfrm>
          <a:off x="60714" y="4360847"/>
          <a:ext cx="855368" cy="855368"/>
        </a:xfrm>
        <a:prstGeom prst="ellipse">
          <a:avLst/>
        </a:prstGeom>
        <a:blipFill rotWithShape="0">
          <a:blip xmlns:r="http://schemas.openxmlformats.org/officeDocument/2006/relationships" r:embed="rId1"/>
          <a:tile tx="0" ty="0" sx="100000" sy="100000" flip="none" algn="tl"/>
        </a:blip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743CF2-F1A0-4A85-8D76-95929FD35AE4}">
      <dsp:nvSpPr>
        <dsp:cNvPr id="0" name=""/>
        <dsp:cNvSpPr/>
      </dsp:nvSpPr>
      <dsp:spPr>
        <a:xfrm>
          <a:off x="469374" y="0"/>
          <a:ext cx="4542978" cy="4542978"/>
        </a:xfrm>
        <a:prstGeom prst="triangl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29878E-92BA-4FF7-8C1F-97375EE4BFBD}">
      <dsp:nvSpPr>
        <dsp:cNvPr id="0" name=""/>
        <dsp:cNvSpPr/>
      </dsp:nvSpPr>
      <dsp:spPr>
        <a:xfrm>
          <a:off x="1106462" y="143215"/>
          <a:ext cx="5522137" cy="1033608"/>
        </a:xfrm>
        <a:prstGeom prst="roundRect">
          <a:avLst/>
        </a:prstGeom>
        <a:solidFill>
          <a:schemeClr val="accent5">
            <a:lumMod val="40000"/>
            <a:lumOff val="60000"/>
            <a:alpha val="9000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endParaRPr lang="ru-RU" sz="2400" kern="1200" dirty="0" smtClean="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endParaRPr>
        </a:p>
        <a:p>
          <a:pPr lvl="0" algn="ctr" defTabSz="1066800">
            <a:lnSpc>
              <a:spcPct val="90000"/>
            </a:lnSpc>
            <a:spcBef>
              <a:spcPct val="0"/>
            </a:spcBef>
            <a:spcAft>
              <a:spcPct val="35000"/>
            </a:spcAft>
          </a:pPr>
          <a:r>
            <a:rPr lang="ru-RU" sz="2400" kern="1200" dirty="0" smtClean="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Формы первичных документов (не предусмотренные законодательством РФ)</a:t>
          </a:r>
        </a:p>
        <a:p>
          <a:pPr lvl="0" algn="ctr" defTabSz="1066800">
            <a:lnSpc>
              <a:spcPct val="90000"/>
            </a:lnSpc>
            <a:spcBef>
              <a:spcPct val="0"/>
            </a:spcBef>
            <a:spcAft>
              <a:spcPct val="35000"/>
            </a:spcAft>
          </a:pPr>
          <a:endParaRPr lang="ru-RU" sz="2400" kern="1200" dirty="0"/>
        </a:p>
      </dsp:txBody>
      <dsp:txXfrm>
        <a:off x="1156919" y="193672"/>
        <a:ext cx="5421223" cy="932694"/>
      </dsp:txXfrm>
    </dsp:sp>
    <dsp:sp modelId="{571A9A89-B4F2-4276-A395-59E2C8217E60}">
      <dsp:nvSpPr>
        <dsp:cNvPr id="0" name=""/>
        <dsp:cNvSpPr/>
      </dsp:nvSpPr>
      <dsp:spPr>
        <a:xfrm>
          <a:off x="627407" y="1598201"/>
          <a:ext cx="6552475" cy="883228"/>
        </a:xfrm>
        <a:prstGeom prst="roundRect">
          <a:avLst/>
        </a:prstGeom>
        <a:solidFill>
          <a:srgbClr val="CCFFFF">
            <a:alpha val="90000"/>
          </a:srgb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ru-RU" sz="2800" kern="1200" dirty="0" smtClean="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правила документооборота и технологии обработки учетной информации</a:t>
          </a:r>
          <a:endParaRPr lang="ru-RU" sz="2800" kern="1200" dirty="0">
            <a:solidFill>
              <a:schemeClr val="tx1"/>
            </a:solidFill>
          </a:endParaRPr>
        </a:p>
      </dsp:txBody>
      <dsp:txXfrm>
        <a:off x="670523" y="1641317"/>
        <a:ext cx="6466243" cy="796996"/>
      </dsp:txXfrm>
    </dsp:sp>
    <dsp:sp modelId="{D748E9DB-922B-4DD1-B6F2-5596069D0DAA}">
      <dsp:nvSpPr>
        <dsp:cNvPr id="0" name=""/>
        <dsp:cNvSpPr/>
      </dsp:nvSpPr>
      <dsp:spPr>
        <a:xfrm>
          <a:off x="205728" y="3578960"/>
          <a:ext cx="7755619" cy="886948"/>
        </a:xfrm>
        <a:prstGeom prst="roundRect">
          <a:avLst/>
        </a:prstGeom>
        <a:solidFill>
          <a:schemeClr val="accent6">
            <a:lumMod val="60000"/>
            <a:lumOff val="40000"/>
            <a:alpha val="9000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ru-RU" sz="2500" kern="1200" dirty="0" smtClean="0">
              <a:solidFill>
                <a:srgbClr val="000000"/>
              </a:solidFill>
              <a:effectLst/>
              <a:latin typeface="Times New Roman" panose="02020603050405020304" pitchFamily="18" charset="0"/>
              <a:ea typeface="Times New Roman" panose="02020603050405020304" pitchFamily="18" charset="0"/>
            </a:rPr>
            <a:t>порядок взаимодействия структурных подразделений </a:t>
          </a:r>
          <a:endParaRPr lang="ru-RU" sz="2500" b="1" kern="1200" dirty="0">
            <a:solidFill>
              <a:schemeClr val="tx1"/>
            </a:solidFill>
          </a:endParaRPr>
        </a:p>
      </dsp:txBody>
      <dsp:txXfrm>
        <a:off x="249025" y="3622257"/>
        <a:ext cx="7669025" cy="800354"/>
      </dsp:txXfrm>
    </dsp:sp>
    <dsp:sp modelId="{C47603D0-F003-4275-8C7B-C698B7ADA26A}">
      <dsp:nvSpPr>
        <dsp:cNvPr id="0" name=""/>
        <dsp:cNvSpPr/>
      </dsp:nvSpPr>
      <dsp:spPr>
        <a:xfrm>
          <a:off x="329677" y="2905050"/>
          <a:ext cx="7004835" cy="552788"/>
        </a:xfrm>
        <a:prstGeom prst="roundRect">
          <a:avLst/>
        </a:prstGeom>
        <a:solidFill>
          <a:schemeClr val="accent3">
            <a:lumMod val="60000"/>
            <a:lumOff val="40000"/>
            <a:alpha val="9000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u-RU" sz="2400" kern="1200" dirty="0" smtClean="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порядок осуществления внутреннего контроля</a:t>
          </a:r>
          <a:endParaRPr lang="ru-RU" sz="2400" kern="1200" dirty="0"/>
        </a:p>
      </dsp:txBody>
      <dsp:txXfrm>
        <a:off x="356662" y="2932035"/>
        <a:ext cx="6950865" cy="498818"/>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743CF2-F1A0-4A85-8D76-95929FD35AE4}">
      <dsp:nvSpPr>
        <dsp:cNvPr id="0" name=""/>
        <dsp:cNvSpPr/>
      </dsp:nvSpPr>
      <dsp:spPr>
        <a:xfrm>
          <a:off x="469374" y="0"/>
          <a:ext cx="4542978" cy="4542978"/>
        </a:xfrm>
        <a:prstGeom prst="triangl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29878E-92BA-4FF7-8C1F-97375EE4BFBD}">
      <dsp:nvSpPr>
        <dsp:cNvPr id="0" name=""/>
        <dsp:cNvSpPr/>
      </dsp:nvSpPr>
      <dsp:spPr>
        <a:xfrm>
          <a:off x="51097" y="1824930"/>
          <a:ext cx="8208925" cy="1125417"/>
        </a:xfrm>
        <a:prstGeom prst="roundRect">
          <a:avLst/>
        </a:prstGeom>
        <a:solidFill>
          <a:schemeClr val="accent5">
            <a:lumMod val="40000"/>
            <a:lumOff val="60000"/>
            <a:alpha val="9000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endParaRPr lang="ru-RU" sz="2400" kern="1200" dirty="0" smtClean="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endParaRPr>
        </a:p>
        <a:p>
          <a:pPr lvl="0" algn="ctr" defTabSz="1066800">
            <a:lnSpc>
              <a:spcPct val="90000"/>
            </a:lnSpc>
            <a:spcBef>
              <a:spcPct val="0"/>
            </a:spcBef>
            <a:spcAft>
              <a:spcPct val="35000"/>
            </a:spcAft>
          </a:pPr>
          <a:r>
            <a:rPr lang="ru-RU" sz="2400" kern="1200" dirty="0" smtClean="0">
              <a:solidFill>
                <a:srgbClr val="000000"/>
              </a:solidFill>
              <a:effectLst/>
              <a:latin typeface="Times New Roman" panose="02020603050405020304" pitchFamily="18" charset="0"/>
              <a:ea typeface="Times New Roman" panose="02020603050405020304" pitchFamily="18" charset="0"/>
            </a:rPr>
            <a:t>порядок признания в бухгалтерском учете и раскрытия в бухгалтерской (финансовой) отчетности событий после отчетной</a:t>
          </a:r>
          <a:r>
            <a:rPr lang="ru-RU" sz="2400" kern="1200" dirty="0" smtClean="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a:t>
          </a:r>
        </a:p>
        <a:p>
          <a:pPr lvl="0" algn="ctr" defTabSz="1066800">
            <a:lnSpc>
              <a:spcPct val="90000"/>
            </a:lnSpc>
            <a:spcBef>
              <a:spcPct val="0"/>
            </a:spcBef>
            <a:spcAft>
              <a:spcPct val="35000"/>
            </a:spcAft>
          </a:pPr>
          <a:endParaRPr lang="ru-RU" sz="2400" kern="1200" dirty="0"/>
        </a:p>
      </dsp:txBody>
      <dsp:txXfrm>
        <a:off x="106035" y="1879868"/>
        <a:ext cx="8099049" cy="1015541"/>
      </dsp:txXfrm>
    </dsp:sp>
    <dsp:sp modelId="{DC50CA3C-A2BF-4EA1-9116-6006CABA70D9}">
      <dsp:nvSpPr>
        <dsp:cNvPr id="0" name=""/>
        <dsp:cNvSpPr/>
      </dsp:nvSpPr>
      <dsp:spPr>
        <a:xfrm>
          <a:off x="51083" y="242738"/>
          <a:ext cx="7848282" cy="1312616"/>
        </a:xfrm>
        <a:prstGeom prst="roundRect">
          <a:avLst/>
        </a:prstGeom>
        <a:solidFill>
          <a:srgbClr val="CCFFFF">
            <a:alpha val="90000"/>
          </a:srgb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u-RU" sz="2400" kern="1200" dirty="0" smtClean="0">
              <a:solidFill>
                <a:srgbClr val="000000"/>
              </a:solidFill>
              <a:effectLst/>
              <a:latin typeface="Times New Roman" panose="02020603050405020304" pitchFamily="18" charset="0"/>
              <a:ea typeface="Times New Roman" panose="02020603050405020304" pitchFamily="18" charset="0"/>
            </a:rPr>
            <a:t>порядок взаимодействия лиц, ответственных за оформление фактов хозяйственной жизни, по предоставлению первичных учетных документов для ведения бухгалтерского учета</a:t>
          </a:r>
          <a:endParaRPr lang="ru-RU" sz="2400" b="1" kern="1200" dirty="0">
            <a:solidFill>
              <a:schemeClr val="tx1"/>
            </a:solidFill>
          </a:endParaRPr>
        </a:p>
      </dsp:txBody>
      <dsp:txXfrm>
        <a:off x="115160" y="306815"/>
        <a:ext cx="7720128" cy="1184462"/>
      </dsp:txXfrm>
    </dsp:sp>
    <dsp:sp modelId="{D748E9DB-922B-4DD1-B6F2-5596069D0DAA}">
      <dsp:nvSpPr>
        <dsp:cNvPr id="0" name=""/>
        <dsp:cNvSpPr/>
      </dsp:nvSpPr>
      <dsp:spPr>
        <a:xfrm>
          <a:off x="-2" y="3303776"/>
          <a:ext cx="8455111" cy="965730"/>
        </a:xfrm>
        <a:prstGeom prst="roundRect">
          <a:avLst/>
        </a:prstGeom>
        <a:solidFill>
          <a:schemeClr val="accent6">
            <a:lumMod val="60000"/>
            <a:lumOff val="40000"/>
            <a:alpha val="9000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endParaRPr lang="ru-RU" sz="4000" b="1" kern="1200" dirty="0">
            <a:solidFill>
              <a:schemeClr val="tx1"/>
            </a:solidFill>
          </a:endParaRPr>
        </a:p>
      </dsp:txBody>
      <dsp:txXfrm>
        <a:off x="47141" y="3350919"/>
        <a:ext cx="8360825" cy="871444"/>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743CF2-F1A0-4A85-8D76-95929FD35AE4}">
      <dsp:nvSpPr>
        <dsp:cNvPr id="0" name=""/>
        <dsp:cNvSpPr/>
      </dsp:nvSpPr>
      <dsp:spPr>
        <a:xfrm>
          <a:off x="1995313" y="0"/>
          <a:ext cx="4542978" cy="4542978"/>
        </a:xfrm>
        <a:prstGeom prst="triangl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A9CA1C-C156-46A7-B1F0-9C0BADB279EC}">
      <dsp:nvSpPr>
        <dsp:cNvPr id="0" name=""/>
        <dsp:cNvSpPr/>
      </dsp:nvSpPr>
      <dsp:spPr>
        <a:xfrm>
          <a:off x="2787436" y="888830"/>
          <a:ext cx="5040513" cy="1620577"/>
        </a:xfrm>
        <a:prstGeom prst="roundRect">
          <a:avLst/>
        </a:prstGeom>
        <a:solidFill>
          <a:srgbClr val="FFFF00">
            <a:alpha val="90000"/>
          </a:srgb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endParaRPr lang="ru-RU" sz="2800" kern="1200" dirty="0">
            <a:solidFill>
              <a:schemeClr val="tx1"/>
            </a:solidFill>
          </a:endParaRPr>
        </a:p>
      </dsp:txBody>
      <dsp:txXfrm>
        <a:off x="2866546" y="967940"/>
        <a:ext cx="4882293" cy="1462357"/>
      </dsp:txXfrm>
    </dsp:sp>
    <dsp:sp modelId="{D748E9DB-922B-4DD1-B6F2-5596069D0DAA}">
      <dsp:nvSpPr>
        <dsp:cNvPr id="0" name=""/>
        <dsp:cNvSpPr/>
      </dsp:nvSpPr>
      <dsp:spPr>
        <a:xfrm>
          <a:off x="462398" y="2803249"/>
          <a:ext cx="5052709" cy="1739728"/>
        </a:xfrm>
        <a:prstGeom prst="roundRect">
          <a:avLst/>
        </a:prstGeom>
        <a:solidFill>
          <a:schemeClr val="accent6">
            <a:lumMod val="60000"/>
            <a:lumOff val="40000"/>
            <a:alpha val="9000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ru-RU" sz="3200" b="1" kern="1200" dirty="0" smtClean="0">
              <a:solidFill>
                <a:schemeClr val="tx1"/>
              </a:solidFill>
            </a:rPr>
            <a:t>Методы начисления </a:t>
          </a:r>
          <a:r>
            <a:rPr lang="ru-RU" sz="3200" b="0" kern="1200" dirty="0" smtClean="0">
              <a:solidFill>
                <a:schemeClr val="tx1"/>
              </a:solidFill>
            </a:rPr>
            <a:t>амортизации</a:t>
          </a:r>
          <a:endParaRPr lang="ru-RU" sz="3200" b="0" kern="1200" dirty="0">
            <a:solidFill>
              <a:schemeClr val="tx1"/>
            </a:solidFill>
          </a:endParaRPr>
        </a:p>
      </dsp:txBody>
      <dsp:txXfrm>
        <a:off x="547325" y="2888176"/>
        <a:ext cx="4882855" cy="1569874"/>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C5CA70-5A73-438D-A7A8-B087A8BFC8E7}">
      <dsp:nvSpPr>
        <dsp:cNvPr id="0" name=""/>
        <dsp:cNvSpPr/>
      </dsp:nvSpPr>
      <dsp:spPr>
        <a:xfrm>
          <a:off x="2684108" y="502"/>
          <a:ext cx="4503084" cy="1960962"/>
        </a:xfrm>
        <a:prstGeom prst="rightArrow">
          <a:avLst>
            <a:gd name="adj1" fmla="val 75000"/>
            <a:gd name="adj2" fmla="val 50000"/>
          </a:avLst>
        </a:prstGeom>
        <a:solidFill>
          <a:schemeClr val="accent3">
            <a:alpha val="90000"/>
            <a:tint val="40000"/>
            <a:hueOff val="0"/>
            <a:satOff val="0"/>
            <a:lumOff val="0"/>
            <a:alphaOff val="0"/>
          </a:schemeClr>
        </a:solidFill>
        <a:ln w="25400" cap="flat" cmpd="sng" algn="ctr">
          <a:solidFill>
            <a:schemeClr val="accent3">
              <a:lumMod val="5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ru-RU" sz="2400" b="1" kern="1200" dirty="0" smtClean="0">
              <a:latin typeface="Times New Roman" panose="02020603050405020304" pitchFamily="18" charset="0"/>
              <a:cs typeface="Times New Roman" panose="02020603050405020304" pitchFamily="18" charset="0"/>
            </a:rPr>
            <a:t>метод рыночных цен</a:t>
          </a:r>
          <a:endParaRPr lang="ru-RU" sz="2400" kern="1200" dirty="0"/>
        </a:p>
      </dsp:txBody>
      <dsp:txXfrm>
        <a:off x="2684108" y="245622"/>
        <a:ext cx="3767723" cy="1470722"/>
      </dsp:txXfrm>
    </dsp:sp>
    <dsp:sp modelId="{38D01225-14DB-4768-A11F-A8E31C8316C6}">
      <dsp:nvSpPr>
        <dsp:cNvPr id="0" name=""/>
        <dsp:cNvSpPr/>
      </dsp:nvSpPr>
      <dsp:spPr>
        <a:xfrm>
          <a:off x="317947" y="502"/>
          <a:ext cx="2366160" cy="1960962"/>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lvl="0" algn="ctr" defTabSz="2889250" rtl="0">
            <a:lnSpc>
              <a:spcPct val="90000"/>
            </a:lnSpc>
            <a:spcBef>
              <a:spcPct val="0"/>
            </a:spcBef>
            <a:spcAft>
              <a:spcPct val="35000"/>
            </a:spcAft>
          </a:pPr>
          <a:endParaRPr lang="ru-RU" sz="6500" kern="1200"/>
        </a:p>
      </dsp:txBody>
      <dsp:txXfrm>
        <a:off x="413673" y="96228"/>
        <a:ext cx="2174708" cy="1769510"/>
      </dsp:txXfrm>
    </dsp:sp>
    <dsp:sp modelId="{B27162B2-F608-4964-8C45-944C08D56CDB}">
      <dsp:nvSpPr>
        <dsp:cNvPr id="0" name=""/>
        <dsp:cNvSpPr/>
      </dsp:nvSpPr>
      <dsp:spPr>
        <a:xfrm>
          <a:off x="2751354" y="2157561"/>
          <a:ext cx="4503084" cy="1960962"/>
        </a:xfrm>
        <a:prstGeom prst="rightArrow">
          <a:avLst>
            <a:gd name="adj1" fmla="val 75000"/>
            <a:gd name="adj2" fmla="val 50000"/>
          </a:avLst>
        </a:prstGeom>
        <a:solidFill>
          <a:schemeClr val="accent3">
            <a:alpha val="90000"/>
            <a:tint val="40000"/>
            <a:hueOff val="0"/>
            <a:satOff val="0"/>
            <a:lumOff val="0"/>
            <a:alphaOff val="0"/>
          </a:schemeClr>
        </a:solidFill>
        <a:ln w="25400" cap="flat" cmpd="sng" algn="ctr">
          <a:solidFill>
            <a:schemeClr val="accent3">
              <a:lumMod val="5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ru-RU" sz="2400" b="1" kern="1200" dirty="0" smtClean="0">
              <a:latin typeface="Times New Roman" panose="02020603050405020304" pitchFamily="18" charset="0"/>
              <a:cs typeface="Times New Roman" panose="02020603050405020304" pitchFamily="18" charset="0"/>
            </a:rPr>
            <a:t>метод амортизированной стоимости замещения</a:t>
          </a:r>
          <a:endParaRPr lang="ru-RU" sz="2400" kern="1200" dirty="0"/>
        </a:p>
      </dsp:txBody>
      <dsp:txXfrm>
        <a:off x="2751354" y="2402681"/>
        <a:ext cx="3767723" cy="1470722"/>
      </dsp:txXfrm>
    </dsp:sp>
    <dsp:sp modelId="{923F62A9-D093-419E-A93F-8A9F284B5455}">
      <dsp:nvSpPr>
        <dsp:cNvPr id="0" name=""/>
        <dsp:cNvSpPr/>
      </dsp:nvSpPr>
      <dsp:spPr>
        <a:xfrm>
          <a:off x="250701" y="2157561"/>
          <a:ext cx="2500652" cy="1960962"/>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lvl="0" algn="ctr" defTabSz="2889250" rtl="0">
            <a:lnSpc>
              <a:spcPct val="90000"/>
            </a:lnSpc>
            <a:spcBef>
              <a:spcPct val="0"/>
            </a:spcBef>
            <a:spcAft>
              <a:spcPct val="35000"/>
            </a:spcAft>
          </a:pPr>
          <a:endParaRPr lang="ru-RU" sz="6500" kern="1200"/>
        </a:p>
      </dsp:txBody>
      <dsp:txXfrm>
        <a:off x="346427" y="2253287"/>
        <a:ext cx="2309200" cy="176951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7E9F8F-7B3B-4A64-9C9C-0D22ABB3E0BF}">
      <dsp:nvSpPr>
        <dsp:cNvPr id="0" name=""/>
        <dsp:cNvSpPr/>
      </dsp:nvSpPr>
      <dsp:spPr>
        <a:xfrm>
          <a:off x="3469998" y="1380280"/>
          <a:ext cx="1935163" cy="1764738"/>
        </a:xfrm>
        <a:prstGeom prst="roundRect">
          <a:avLst/>
        </a:prstGeom>
        <a:solidFill>
          <a:schemeClr val="accent2">
            <a:lumMod val="40000"/>
            <a:lumOff val="60000"/>
          </a:schemeClr>
        </a:solidFill>
        <a:ln w="25400" cap="flat" cmpd="sng" algn="ctr">
          <a:solidFill>
            <a:schemeClr val="accent3">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lvl="0" algn="ctr" defTabSz="1422400">
            <a:lnSpc>
              <a:spcPct val="90000"/>
            </a:lnSpc>
            <a:spcBef>
              <a:spcPct val="0"/>
            </a:spcBef>
            <a:spcAft>
              <a:spcPct val="35000"/>
            </a:spcAft>
          </a:pPr>
          <a:r>
            <a:rPr lang="ru-RU" sz="3200" kern="1200" dirty="0" smtClean="0">
              <a:solidFill>
                <a:schemeClr val="tx1"/>
              </a:solidFill>
            </a:rPr>
            <a:t>Метод рыночных цен</a:t>
          </a:r>
          <a:endParaRPr lang="ru-RU" sz="3200" kern="1200" dirty="0">
            <a:solidFill>
              <a:schemeClr val="tx1"/>
            </a:solidFill>
          </a:endParaRPr>
        </a:p>
      </dsp:txBody>
      <dsp:txXfrm>
        <a:off x="3556145" y="1466427"/>
        <a:ext cx="1762869" cy="1592444"/>
      </dsp:txXfrm>
    </dsp:sp>
    <dsp:sp modelId="{4DBAA65B-0E52-4A2D-BA4B-E00DE36EB426}">
      <dsp:nvSpPr>
        <dsp:cNvPr id="0" name=""/>
        <dsp:cNvSpPr/>
      </dsp:nvSpPr>
      <dsp:spPr>
        <a:xfrm rot="10824812">
          <a:off x="3262140" y="2254915"/>
          <a:ext cx="207861" cy="0"/>
        </a:xfrm>
        <a:custGeom>
          <a:avLst/>
          <a:gdLst/>
          <a:ahLst/>
          <a:cxnLst/>
          <a:rect l="0" t="0" r="0" b="0"/>
          <a:pathLst>
            <a:path>
              <a:moveTo>
                <a:pt x="0" y="0"/>
              </a:moveTo>
              <a:lnTo>
                <a:pt x="207861"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A9D9883-DCCA-4BF6-BBD5-70338FBC2202}">
      <dsp:nvSpPr>
        <dsp:cNvPr id="0" name=""/>
        <dsp:cNvSpPr/>
      </dsp:nvSpPr>
      <dsp:spPr>
        <a:xfrm>
          <a:off x="0" y="395199"/>
          <a:ext cx="3262142" cy="3694387"/>
        </a:xfrm>
        <a:prstGeom prst="roundRect">
          <a:avLst/>
        </a:prstGeom>
        <a:solidFill>
          <a:schemeClr val="accent3">
            <a:lumMod val="50000"/>
          </a:schemeClr>
        </a:solidFill>
        <a:ln w="25400" cap="flat" cmpd="sng" algn="ctr">
          <a:solidFill>
            <a:schemeClr val="accent3">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1244600">
            <a:lnSpc>
              <a:spcPct val="90000"/>
            </a:lnSpc>
            <a:spcBef>
              <a:spcPct val="0"/>
            </a:spcBef>
            <a:spcAft>
              <a:spcPct val="35000"/>
            </a:spcAft>
          </a:pPr>
          <a:r>
            <a:rPr lang="ru-RU" sz="2800" kern="1200" dirty="0" smtClean="0"/>
            <a:t>На основании </a:t>
          </a:r>
          <a:r>
            <a:rPr lang="ru-RU" sz="2800" kern="1200" dirty="0" smtClean="0">
              <a:latin typeface="Times New Roman" panose="02020603050405020304" pitchFamily="18" charset="0"/>
              <a:cs typeface="Times New Roman" panose="02020603050405020304" pitchFamily="18" charset="0"/>
            </a:rPr>
            <a:t>данных о недавних сделках с аналогичными или схожими активами (обязательствами), совершенных без отсрочки платежа</a:t>
          </a:r>
          <a:endParaRPr lang="ru-RU" sz="2800" kern="1200" dirty="0"/>
        </a:p>
      </dsp:txBody>
      <dsp:txXfrm>
        <a:off x="159245" y="554444"/>
        <a:ext cx="2943652" cy="3375897"/>
      </dsp:txXfrm>
    </dsp:sp>
    <dsp:sp modelId="{C6626C0F-BBAE-4F7A-A39C-1F5C5564501F}">
      <dsp:nvSpPr>
        <dsp:cNvPr id="0" name=""/>
        <dsp:cNvSpPr/>
      </dsp:nvSpPr>
      <dsp:spPr>
        <a:xfrm rot="21485218">
          <a:off x="5405057" y="2224033"/>
          <a:ext cx="377286" cy="0"/>
        </a:xfrm>
        <a:custGeom>
          <a:avLst/>
          <a:gdLst/>
          <a:ahLst/>
          <a:cxnLst/>
          <a:rect l="0" t="0" r="0" b="0"/>
          <a:pathLst>
            <a:path>
              <a:moveTo>
                <a:pt x="0" y="0"/>
              </a:moveTo>
              <a:lnTo>
                <a:pt x="377286"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FA16650-9E8B-4C34-899D-7EE2C4388DA6}">
      <dsp:nvSpPr>
        <dsp:cNvPr id="0" name=""/>
        <dsp:cNvSpPr/>
      </dsp:nvSpPr>
      <dsp:spPr>
        <a:xfrm>
          <a:off x="5782238" y="751644"/>
          <a:ext cx="2538390" cy="2847399"/>
        </a:xfrm>
        <a:prstGeom prst="roundRect">
          <a:avLst/>
        </a:prstGeom>
        <a:solidFill>
          <a:schemeClr val="accent3">
            <a:lumMod val="50000"/>
          </a:schemeClr>
        </a:solidFill>
        <a:ln w="25400" cap="flat" cmpd="sng" algn="ctr">
          <a:solidFill>
            <a:schemeClr val="accent3">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1466850">
            <a:lnSpc>
              <a:spcPct val="90000"/>
            </a:lnSpc>
            <a:spcBef>
              <a:spcPct val="0"/>
            </a:spcBef>
            <a:spcAft>
              <a:spcPct val="35000"/>
            </a:spcAft>
          </a:pPr>
          <a:r>
            <a:rPr lang="ru-RU" sz="3300" kern="1200" dirty="0" smtClean="0"/>
            <a:t>На основании текущих рыночных цен </a:t>
          </a:r>
          <a:endParaRPr lang="ru-RU" sz="3300" kern="1200" dirty="0"/>
        </a:p>
      </dsp:txBody>
      <dsp:txXfrm>
        <a:off x="5906152" y="875558"/>
        <a:ext cx="2290562" cy="2599571"/>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743CF2-F1A0-4A85-8D76-95929FD35AE4}">
      <dsp:nvSpPr>
        <dsp:cNvPr id="0" name=""/>
        <dsp:cNvSpPr/>
      </dsp:nvSpPr>
      <dsp:spPr>
        <a:xfrm>
          <a:off x="68474" y="0"/>
          <a:ext cx="4542978" cy="4542978"/>
        </a:xfrm>
        <a:prstGeom prst="triangl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890E28-5839-49D1-8F9C-62A7B478E423}">
      <dsp:nvSpPr>
        <dsp:cNvPr id="0" name=""/>
        <dsp:cNvSpPr/>
      </dsp:nvSpPr>
      <dsp:spPr>
        <a:xfrm>
          <a:off x="3212295" y="246529"/>
          <a:ext cx="4580593" cy="583843"/>
        </a:xfrm>
        <a:prstGeom prst="roundRect">
          <a:avLst/>
        </a:prstGeom>
        <a:solidFill>
          <a:srgbClr val="EBCF9D">
            <a:alpha val="90000"/>
          </a:srgbClr>
        </a:solidFill>
        <a:ln w="381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ru-RU" sz="3600" b="1" kern="1200" dirty="0" smtClean="0">
              <a:solidFill>
                <a:srgbClr val="FF0000"/>
              </a:solidFill>
            </a:rPr>
            <a:t>Метод начисления </a:t>
          </a:r>
          <a:endParaRPr lang="ru-RU" sz="3600" b="1" kern="1200" dirty="0">
            <a:solidFill>
              <a:srgbClr val="FF0000"/>
            </a:solidFill>
          </a:endParaRPr>
        </a:p>
      </dsp:txBody>
      <dsp:txXfrm>
        <a:off x="3240796" y="275030"/>
        <a:ext cx="4523591" cy="526841"/>
      </dsp:txXfrm>
    </dsp:sp>
    <dsp:sp modelId="{571A9A89-B4F2-4276-A395-59E2C8217E60}">
      <dsp:nvSpPr>
        <dsp:cNvPr id="0" name=""/>
        <dsp:cNvSpPr/>
      </dsp:nvSpPr>
      <dsp:spPr>
        <a:xfrm>
          <a:off x="3357166" y="1054718"/>
          <a:ext cx="4484150" cy="967440"/>
        </a:xfrm>
        <a:prstGeom prst="roundRect">
          <a:avLst/>
        </a:prstGeom>
        <a:solidFill>
          <a:schemeClr val="tx2">
            <a:lumMod val="20000"/>
            <a:lumOff val="80000"/>
            <a:alpha val="9000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ru-RU" sz="3600" b="1" kern="1200" dirty="0" smtClean="0">
              <a:solidFill>
                <a:srgbClr val="FF0000"/>
              </a:solidFill>
            </a:rPr>
            <a:t>Метод двойной записи</a:t>
          </a:r>
          <a:endParaRPr lang="ru-RU" sz="3600" b="1" kern="1200" dirty="0">
            <a:solidFill>
              <a:srgbClr val="FF0000"/>
            </a:solidFill>
          </a:endParaRPr>
        </a:p>
      </dsp:txBody>
      <dsp:txXfrm>
        <a:off x="3404393" y="1101945"/>
        <a:ext cx="4389696" cy="872986"/>
      </dsp:txXfrm>
    </dsp:sp>
    <dsp:sp modelId="{C5A9CA1C-C156-46A7-B1F0-9C0BADB279EC}">
      <dsp:nvSpPr>
        <dsp:cNvPr id="0" name=""/>
        <dsp:cNvSpPr/>
      </dsp:nvSpPr>
      <dsp:spPr>
        <a:xfrm>
          <a:off x="102514" y="2376904"/>
          <a:ext cx="8455111" cy="1859582"/>
        </a:xfrm>
        <a:prstGeom prst="roundRect">
          <a:avLst/>
        </a:prstGeom>
        <a:solidFill>
          <a:srgbClr val="FFFF00">
            <a:alpha val="90000"/>
          </a:srgb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endParaRPr lang="ru-RU" sz="2800" kern="1200" dirty="0">
            <a:solidFill>
              <a:schemeClr val="tx1"/>
            </a:solidFill>
          </a:endParaRPr>
        </a:p>
      </dsp:txBody>
      <dsp:txXfrm>
        <a:off x="193291" y="2467681"/>
        <a:ext cx="8273557" cy="16780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51E5B7-1343-4B77-B9E7-79989B72F1FD}">
      <dsp:nvSpPr>
        <dsp:cNvPr id="0" name=""/>
        <dsp:cNvSpPr/>
      </dsp:nvSpPr>
      <dsp:spPr>
        <a:xfrm>
          <a:off x="0" y="79477"/>
          <a:ext cx="2238860" cy="739058"/>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865" tIns="41910" rIns="62865" bIns="41910" numCol="1" spcCol="1270" anchor="ctr" anchorCtr="0">
          <a:noAutofit/>
        </a:bodyPr>
        <a:lstStyle/>
        <a:p>
          <a:pPr lvl="0" algn="ctr" defTabSz="1466850">
            <a:lnSpc>
              <a:spcPct val="90000"/>
            </a:lnSpc>
            <a:spcBef>
              <a:spcPct val="0"/>
            </a:spcBef>
            <a:spcAft>
              <a:spcPct val="35000"/>
            </a:spcAft>
          </a:pPr>
          <a:r>
            <a:rPr lang="ru-RU" sz="3300" kern="1200" dirty="0" smtClean="0"/>
            <a:t>Арендатор</a:t>
          </a:r>
          <a:endParaRPr lang="ru-RU" sz="3300" kern="1200" dirty="0"/>
        </a:p>
      </dsp:txBody>
      <dsp:txXfrm>
        <a:off x="21646" y="101123"/>
        <a:ext cx="2195568" cy="695766"/>
      </dsp:txXfrm>
    </dsp:sp>
    <dsp:sp modelId="{F5E9AFED-1E04-4D6A-B070-BC422ADC2568}">
      <dsp:nvSpPr>
        <dsp:cNvPr id="0" name=""/>
        <dsp:cNvSpPr/>
      </dsp:nvSpPr>
      <dsp:spPr>
        <a:xfrm>
          <a:off x="223886" y="818535"/>
          <a:ext cx="229283" cy="722204"/>
        </a:xfrm>
        <a:custGeom>
          <a:avLst/>
          <a:gdLst/>
          <a:ahLst/>
          <a:cxnLst/>
          <a:rect l="0" t="0" r="0" b="0"/>
          <a:pathLst>
            <a:path>
              <a:moveTo>
                <a:pt x="0" y="0"/>
              </a:moveTo>
              <a:lnTo>
                <a:pt x="0" y="722204"/>
              </a:lnTo>
              <a:lnTo>
                <a:pt x="229283" y="722204"/>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8DBA575-9684-49DA-AB48-4DC0378BA9C7}">
      <dsp:nvSpPr>
        <dsp:cNvPr id="0" name=""/>
        <dsp:cNvSpPr/>
      </dsp:nvSpPr>
      <dsp:spPr>
        <a:xfrm>
          <a:off x="453169" y="927384"/>
          <a:ext cx="3365460" cy="1226711"/>
        </a:xfrm>
        <a:prstGeom prst="roundRect">
          <a:avLst>
            <a:gd name="adj" fmla="val 10000"/>
          </a:avLst>
        </a:prstGeom>
        <a:solidFill>
          <a:schemeClr val="lt1">
            <a:alpha val="90000"/>
            <a:hueOff val="0"/>
            <a:satOff val="0"/>
            <a:lumOff val="0"/>
            <a:alphaOff val="0"/>
          </a:schemeClr>
        </a:solidFill>
        <a:ln w="38100" cap="flat" cmpd="sng" algn="ctr">
          <a:solidFill>
            <a:schemeClr val="tx2">
              <a:lumMod val="60000"/>
              <a:lum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577850">
            <a:lnSpc>
              <a:spcPct val="90000"/>
            </a:lnSpc>
            <a:spcBef>
              <a:spcPct val="0"/>
            </a:spcBef>
            <a:spcAft>
              <a:spcPct val="35000"/>
            </a:spcAft>
          </a:pPr>
          <a:endParaRPr lang="ru-RU" sz="1400" b="1" kern="1200" dirty="0" smtClean="0">
            <a:latin typeface="Times New Roman"/>
            <a:cs typeface="Times New Roman"/>
          </a:endParaRPr>
        </a:p>
        <a:p>
          <a:pPr lvl="0" algn="ctr" defTabSz="577850">
            <a:lnSpc>
              <a:spcPct val="90000"/>
            </a:lnSpc>
            <a:spcBef>
              <a:spcPct val="0"/>
            </a:spcBef>
            <a:spcAft>
              <a:spcPct val="35000"/>
            </a:spcAft>
          </a:pPr>
          <a:r>
            <a:rPr lang="ru-RU" sz="1400" b="1" kern="1200" dirty="0" smtClean="0">
              <a:latin typeface="Times New Roman"/>
              <a:cs typeface="Times New Roman"/>
            </a:rPr>
            <a:t>ПРАВО ПОЛЬЗОВАНИЯ АКТИВОМ  и одновременно ОБЯЗАТЕЛЬСТВА </a:t>
          </a:r>
          <a:r>
            <a:rPr lang="ru-RU" sz="1800" b="1" kern="1200" dirty="0" smtClean="0">
              <a:latin typeface="Times New Roman"/>
              <a:cs typeface="Times New Roman"/>
            </a:rPr>
            <a:t>в сумме арендных платежей</a:t>
          </a:r>
        </a:p>
        <a:p>
          <a:pPr marL="0" marR="0" lvl="0" indent="0" algn="ctr" defTabSz="914400" eaLnBrk="1" fontAlgn="auto" latinLnBrk="0" hangingPunct="1">
            <a:lnSpc>
              <a:spcPct val="100000"/>
            </a:lnSpc>
            <a:spcBef>
              <a:spcPct val="0"/>
            </a:spcBef>
            <a:spcAft>
              <a:spcPts val="0"/>
            </a:spcAft>
            <a:buClrTx/>
            <a:buSzTx/>
            <a:buFontTx/>
            <a:buNone/>
            <a:tabLst/>
            <a:defRPr/>
          </a:pPr>
          <a:r>
            <a:rPr lang="ru-RU" sz="1800" b="1" kern="1200" dirty="0" err="1" smtClean="0">
              <a:latin typeface="Times New Roman"/>
              <a:cs typeface="Times New Roman"/>
            </a:rPr>
            <a:t>Дт</a:t>
          </a:r>
          <a:r>
            <a:rPr lang="ru-RU" sz="1800" b="1" kern="1200" dirty="0" smtClean="0">
              <a:latin typeface="Times New Roman"/>
              <a:cs typeface="Times New Roman"/>
            </a:rPr>
            <a:t>  1 111 49 350  </a:t>
          </a:r>
          <a:r>
            <a:rPr lang="ru-RU" sz="1800" b="1" kern="1200" dirty="0" err="1" smtClean="0">
              <a:latin typeface="Times New Roman"/>
              <a:cs typeface="Times New Roman"/>
            </a:rPr>
            <a:t>Кт</a:t>
          </a:r>
          <a:r>
            <a:rPr lang="ru-RU" sz="1800" b="1" kern="1200" dirty="0" smtClean="0">
              <a:latin typeface="Times New Roman"/>
              <a:cs typeface="Times New Roman"/>
            </a:rPr>
            <a:t> 1 302 24 730 </a:t>
          </a:r>
          <a:endParaRPr lang="ru-RU" sz="1800" kern="1200" dirty="0" smtClean="0"/>
        </a:p>
        <a:p>
          <a:pPr lvl="0" algn="ctr" defTabSz="577850">
            <a:lnSpc>
              <a:spcPct val="90000"/>
            </a:lnSpc>
            <a:spcBef>
              <a:spcPct val="0"/>
            </a:spcBef>
            <a:spcAft>
              <a:spcPct val="35000"/>
            </a:spcAft>
          </a:pPr>
          <a:endParaRPr lang="ru-RU" sz="1200" b="1" kern="1200" dirty="0">
            <a:latin typeface="Times New Roman"/>
            <a:cs typeface="Times New Roman"/>
          </a:endParaRPr>
        </a:p>
      </dsp:txBody>
      <dsp:txXfrm>
        <a:off x="489098" y="963313"/>
        <a:ext cx="3293602" cy="1154853"/>
      </dsp:txXfrm>
    </dsp:sp>
    <dsp:sp modelId="{FB437486-1D3F-4726-AC2F-D8F034E25049}">
      <dsp:nvSpPr>
        <dsp:cNvPr id="0" name=""/>
        <dsp:cNvSpPr/>
      </dsp:nvSpPr>
      <dsp:spPr>
        <a:xfrm>
          <a:off x="223886" y="818535"/>
          <a:ext cx="168325" cy="2521361"/>
        </a:xfrm>
        <a:custGeom>
          <a:avLst/>
          <a:gdLst/>
          <a:ahLst/>
          <a:cxnLst/>
          <a:rect l="0" t="0" r="0" b="0"/>
          <a:pathLst>
            <a:path>
              <a:moveTo>
                <a:pt x="0" y="0"/>
              </a:moveTo>
              <a:lnTo>
                <a:pt x="0" y="2521361"/>
              </a:lnTo>
              <a:lnTo>
                <a:pt x="168325" y="2521361"/>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FD180C3-8C0F-47D4-B308-98ED0CEE2AC3}">
      <dsp:nvSpPr>
        <dsp:cNvPr id="0" name=""/>
        <dsp:cNvSpPr/>
      </dsp:nvSpPr>
      <dsp:spPr>
        <a:xfrm>
          <a:off x="392211" y="2639273"/>
          <a:ext cx="3370805" cy="1401247"/>
        </a:xfrm>
        <a:prstGeom prst="roundRect">
          <a:avLst>
            <a:gd name="adj" fmla="val 10000"/>
          </a:avLst>
        </a:prstGeom>
        <a:solidFill>
          <a:schemeClr val="lt1">
            <a:alpha val="90000"/>
            <a:hueOff val="0"/>
            <a:satOff val="0"/>
            <a:lumOff val="0"/>
            <a:alphaOff val="0"/>
          </a:schemeClr>
        </a:solidFill>
        <a:ln w="38100" cap="flat" cmpd="sng" algn="ctr">
          <a:solidFill>
            <a:schemeClr val="tx2">
              <a:lumMod val="60000"/>
              <a:lum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ru-RU" sz="1400" b="1" kern="1200" dirty="0" smtClean="0">
            <a:latin typeface="Times New Roman"/>
            <a:cs typeface="Times New Roman"/>
          </a:endParaRPr>
        </a:p>
        <a:p>
          <a:pPr marL="0" marR="0" lvl="0" indent="0" algn="ctr" defTabSz="914400" eaLnBrk="1" fontAlgn="auto" latinLnBrk="0" hangingPunct="1">
            <a:lnSpc>
              <a:spcPct val="100000"/>
            </a:lnSpc>
            <a:spcBef>
              <a:spcPct val="0"/>
            </a:spcBef>
            <a:spcAft>
              <a:spcPts val="0"/>
            </a:spcAft>
            <a:buClrTx/>
            <a:buSzTx/>
            <a:buFontTx/>
            <a:buNone/>
            <a:tabLst/>
            <a:defRPr/>
          </a:pPr>
          <a:r>
            <a:rPr lang="ru-RU" sz="1600" b="1" kern="1200" dirty="0" smtClean="0">
              <a:latin typeface="Times New Roman"/>
              <a:cs typeface="Times New Roman"/>
            </a:rPr>
            <a:t>Ежемесячно (расчет амортизации прав пользования в сумме арендных платежей)</a:t>
          </a:r>
        </a:p>
        <a:p>
          <a:pPr marL="0" marR="0" lvl="0" indent="0" algn="ctr" defTabSz="914400" eaLnBrk="1" fontAlgn="auto" latinLnBrk="0" hangingPunct="1">
            <a:lnSpc>
              <a:spcPct val="100000"/>
            </a:lnSpc>
            <a:spcBef>
              <a:spcPct val="0"/>
            </a:spcBef>
            <a:spcAft>
              <a:spcPts val="0"/>
            </a:spcAft>
            <a:buClrTx/>
            <a:buSzTx/>
            <a:buFontTx/>
            <a:buNone/>
            <a:tabLst/>
            <a:defRPr/>
          </a:pPr>
          <a:r>
            <a:rPr lang="ru-RU" sz="1600" b="1" kern="1200" dirty="0" smtClean="0">
              <a:latin typeface="Times New Roman"/>
              <a:cs typeface="Times New Roman"/>
            </a:rPr>
            <a:t> </a:t>
          </a:r>
        </a:p>
        <a:p>
          <a:pPr marL="0" marR="0" lvl="0" indent="0" algn="ctr" defTabSz="914400" eaLnBrk="1" fontAlgn="auto" latinLnBrk="0" hangingPunct="1">
            <a:lnSpc>
              <a:spcPct val="100000"/>
            </a:lnSpc>
            <a:spcBef>
              <a:spcPct val="0"/>
            </a:spcBef>
            <a:spcAft>
              <a:spcPts val="0"/>
            </a:spcAft>
            <a:buClrTx/>
            <a:buSzTx/>
            <a:buFontTx/>
            <a:buNone/>
            <a:tabLst/>
            <a:defRPr/>
          </a:pPr>
          <a:r>
            <a:rPr lang="ru-RU" sz="1800" b="1" kern="1200" dirty="0" err="1" smtClean="0">
              <a:latin typeface="Times New Roman"/>
              <a:cs typeface="Times New Roman"/>
            </a:rPr>
            <a:t>Дт</a:t>
          </a:r>
          <a:r>
            <a:rPr lang="ru-RU" sz="1800" b="1" kern="1200" dirty="0" smtClean="0">
              <a:latin typeface="Times New Roman"/>
              <a:cs typeface="Times New Roman"/>
            </a:rPr>
            <a:t>  1 401 20 224  </a:t>
          </a:r>
          <a:r>
            <a:rPr lang="ru-RU" sz="1800" b="1" kern="1200" dirty="0" err="1" smtClean="0">
              <a:latin typeface="Times New Roman"/>
              <a:cs typeface="Times New Roman"/>
            </a:rPr>
            <a:t>Кт</a:t>
          </a:r>
          <a:r>
            <a:rPr lang="ru-RU" sz="1800" b="1" kern="1200" dirty="0" smtClean="0">
              <a:latin typeface="Times New Roman"/>
              <a:cs typeface="Times New Roman"/>
            </a:rPr>
            <a:t> 1 104 49 450</a:t>
          </a:r>
        </a:p>
        <a:p>
          <a:pPr marL="0" marR="0" lvl="0" indent="0" algn="ctr" defTabSz="914400" eaLnBrk="1" fontAlgn="auto" latinLnBrk="0" hangingPunct="1">
            <a:lnSpc>
              <a:spcPct val="100000"/>
            </a:lnSpc>
            <a:spcBef>
              <a:spcPct val="0"/>
            </a:spcBef>
            <a:spcAft>
              <a:spcPts val="0"/>
            </a:spcAft>
            <a:buClrTx/>
            <a:buSzTx/>
            <a:buFontTx/>
            <a:buNone/>
            <a:tabLst/>
            <a:defRPr/>
          </a:pPr>
          <a:endParaRPr lang="ru-RU" sz="1600" b="1" kern="1200" dirty="0" smtClean="0">
            <a:latin typeface="Times New Roman"/>
            <a:cs typeface="Times New Roman"/>
          </a:endParaRPr>
        </a:p>
        <a:p>
          <a:pPr lvl="0" algn="ctr" defTabSz="666750">
            <a:lnSpc>
              <a:spcPct val="90000"/>
            </a:lnSpc>
            <a:spcBef>
              <a:spcPct val="0"/>
            </a:spcBef>
            <a:spcAft>
              <a:spcPct val="35000"/>
            </a:spcAft>
          </a:pPr>
          <a:endParaRPr lang="ru-RU" sz="1600" b="1" kern="1200" dirty="0">
            <a:latin typeface="Times New Roman"/>
            <a:cs typeface="Times New Roman"/>
          </a:endParaRPr>
        </a:p>
      </dsp:txBody>
      <dsp:txXfrm>
        <a:off x="433252" y="2680314"/>
        <a:ext cx="3288723" cy="1319165"/>
      </dsp:txXfrm>
    </dsp:sp>
    <dsp:sp modelId="{9A52B171-CB62-445D-8A20-B4FD90452337}">
      <dsp:nvSpPr>
        <dsp:cNvPr id="0" name=""/>
        <dsp:cNvSpPr/>
      </dsp:nvSpPr>
      <dsp:spPr>
        <a:xfrm>
          <a:off x="3714561" y="27026"/>
          <a:ext cx="2708812" cy="739058"/>
        </a:xfrm>
        <a:prstGeom prst="roundRect">
          <a:avLst>
            <a:gd name="adj" fmla="val 1000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865" tIns="41910" rIns="62865" bIns="41910" numCol="1" spcCol="1270" anchor="ctr" anchorCtr="0">
          <a:noAutofit/>
        </a:bodyPr>
        <a:lstStyle/>
        <a:p>
          <a:pPr lvl="0" algn="ctr" defTabSz="1466850">
            <a:lnSpc>
              <a:spcPct val="90000"/>
            </a:lnSpc>
            <a:spcBef>
              <a:spcPct val="0"/>
            </a:spcBef>
            <a:spcAft>
              <a:spcPct val="35000"/>
            </a:spcAft>
          </a:pPr>
          <a:r>
            <a:rPr lang="ru-RU" sz="3300" kern="1200" dirty="0" smtClean="0"/>
            <a:t>Арендодатель</a:t>
          </a:r>
          <a:endParaRPr lang="ru-RU" sz="3300" kern="1200" dirty="0"/>
        </a:p>
      </dsp:txBody>
      <dsp:txXfrm>
        <a:off x="3736207" y="48672"/>
        <a:ext cx="2665520" cy="695766"/>
      </dsp:txXfrm>
    </dsp:sp>
    <dsp:sp modelId="{AC496B01-3884-43E2-B45E-7F3308AA13E4}">
      <dsp:nvSpPr>
        <dsp:cNvPr id="0" name=""/>
        <dsp:cNvSpPr/>
      </dsp:nvSpPr>
      <dsp:spPr>
        <a:xfrm>
          <a:off x="3985442" y="766084"/>
          <a:ext cx="217343" cy="927367"/>
        </a:xfrm>
        <a:custGeom>
          <a:avLst/>
          <a:gdLst/>
          <a:ahLst/>
          <a:cxnLst/>
          <a:rect l="0" t="0" r="0" b="0"/>
          <a:pathLst>
            <a:path>
              <a:moveTo>
                <a:pt x="0" y="0"/>
              </a:moveTo>
              <a:lnTo>
                <a:pt x="0" y="927367"/>
              </a:lnTo>
              <a:lnTo>
                <a:pt x="217343" y="927367"/>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7F49EF3-49A3-4FFA-AD14-A6C6F626CEAB}">
      <dsp:nvSpPr>
        <dsp:cNvPr id="0" name=""/>
        <dsp:cNvSpPr/>
      </dsp:nvSpPr>
      <dsp:spPr>
        <a:xfrm>
          <a:off x="4202786" y="1036698"/>
          <a:ext cx="4322701" cy="1313506"/>
        </a:xfrm>
        <a:prstGeom prst="roundRect">
          <a:avLst>
            <a:gd name="adj" fmla="val 10000"/>
          </a:avLst>
        </a:prstGeom>
        <a:solidFill>
          <a:schemeClr val="lt1">
            <a:alpha val="90000"/>
            <a:hueOff val="0"/>
            <a:satOff val="0"/>
            <a:lumOff val="0"/>
            <a:alphaOff val="0"/>
          </a:schemeClr>
        </a:solidFill>
        <a:ln w="38100" cap="flat" cmpd="sng" algn="ctr">
          <a:solidFill>
            <a:schemeClr val="accent6">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ru-RU" sz="2000" b="1" kern="1200" dirty="0" err="1" smtClean="0">
              <a:latin typeface="Times New Roman"/>
              <a:cs typeface="Times New Roman"/>
            </a:rPr>
            <a:t>Реклассификация</a:t>
          </a:r>
          <a:r>
            <a:rPr lang="ru-RU" sz="2000" b="1" kern="1200" dirty="0" smtClean="0">
              <a:latin typeface="Times New Roman"/>
              <a:cs typeface="Times New Roman"/>
            </a:rPr>
            <a:t> </a:t>
          </a:r>
        </a:p>
        <a:p>
          <a:pPr lvl="0" algn="ctr" defTabSz="889000">
            <a:lnSpc>
              <a:spcPct val="90000"/>
            </a:lnSpc>
            <a:spcBef>
              <a:spcPct val="0"/>
            </a:spcBef>
            <a:spcAft>
              <a:spcPct val="35000"/>
            </a:spcAft>
          </a:pPr>
          <a:r>
            <a:rPr lang="ru-RU" sz="1800" b="1" kern="1200" dirty="0" err="1" smtClean="0">
              <a:latin typeface="Times New Roman"/>
              <a:cs typeface="Times New Roman"/>
            </a:rPr>
            <a:t>Дт</a:t>
          </a:r>
          <a:r>
            <a:rPr lang="ru-RU" sz="1800" b="1" kern="1200" dirty="0" smtClean="0">
              <a:latin typeface="Times New Roman"/>
              <a:cs typeface="Times New Roman"/>
            </a:rPr>
            <a:t> 1 103 11 330      </a:t>
          </a:r>
          <a:r>
            <a:rPr lang="ru-RU" sz="1800" b="1" kern="1200" dirty="0" err="1" smtClean="0">
              <a:latin typeface="Times New Roman"/>
              <a:cs typeface="Times New Roman"/>
            </a:rPr>
            <a:t>Кт</a:t>
          </a:r>
          <a:r>
            <a:rPr lang="ru-RU" sz="1800" b="1" kern="1200" dirty="0" smtClean="0">
              <a:latin typeface="Times New Roman"/>
              <a:cs typeface="Times New Roman"/>
            </a:rPr>
            <a:t> 1 103 11 330</a:t>
          </a:r>
        </a:p>
        <a:p>
          <a:pPr lvl="0" algn="ctr" defTabSz="889000">
            <a:lnSpc>
              <a:spcPct val="90000"/>
            </a:lnSpc>
            <a:spcBef>
              <a:spcPct val="0"/>
            </a:spcBef>
            <a:spcAft>
              <a:spcPct val="35000"/>
            </a:spcAft>
          </a:pPr>
          <a:r>
            <a:rPr lang="ru-RU" sz="1800" b="1" kern="1200" dirty="0" smtClean="0">
              <a:latin typeface="Times New Roman"/>
              <a:cs typeface="Times New Roman"/>
            </a:rPr>
            <a:t>Одновременно – з/счет 25 или з/</a:t>
          </a:r>
          <a:r>
            <a:rPr lang="ru-RU" sz="1800" b="1" kern="1200" dirty="0" err="1" smtClean="0">
              <a:latin typeface="Times New Roman"/>
              <a:cs typeface="Times New Roman"/>
            </a:rPr>
            <a:t>сч</a:t>
          </a:r>
          <a:r>
            <a:rPr lang="ru-RU" sz="1800" b="1" kern="1200" dirty="0" smtClean="0">
              <a:latin typeface="Times New Roman"/>
              <a:cs typeface="Times New Roman"/>
            </a:rPr>
            <a:t> 26</a:t>
          </a:r>
        </a:p>
        <a:p>
          <a:pPr lvl="0" algn="ctr" defTabSz="889000">
            <a:lnSpc>
              <a:spcPct val="90000"/>
            </a:lnSpc>
            <a:spcBef>
              <a:spcPct val="0"/>
            </a:spcBef>
            <a:spcAft>
              <a:spcPct val="35000"/>
            </a:spcAft>
          </a:pPr>
          <a:r>
            <a:rPr lang="ru-RU" sz="1800" b="1" kern="1200" dirty="0" smtClean="0">
              <a:latin typeface="Times New Roman"/>
              <a:cs typeface="Times New Roman"/>
            </a:rPr>
            <a:t> </a:t>
          </a:r>
          <a:endParaRPr lang="ru-RU" sz="1800" b="1" kern="1200" dirty="0">
            <a:latin typeface="Times New Roman"/>
            <a:cs typeface="Times New Roman"/>
          </a:endParaRPr>
        </a:p>
      </dsp:txBody>
      <dsp:txXfrm>
        <a:off x="4241257" y="1075169"/>
        <a:ext cx="4245759" cy="1236564"/>
      </dsp:txXfrm>
    </dsp:sp>
    <dsp:sp modelId="{25B3CE88-9D09-4F9D-90A2-C30A94B41549}">
      <dsp:nvSpPr>
        <dsp:cNvPr id="0" name=""/>
        <dsp:cNvSpPr/>
      </dsp:nvSpPr>
      <dsp:spPr>
        <a:xfrm>
          <a:off x="3985442" y="766084"/>
          <a:ext cx="226200" cy="2189417"/>
        </a:xfrm>
        <a:custGeom>
          <a:avLst/>
          <a:gdLst/>
          <a:ahLst/>
          <a:cxnLst/>
          <a:rect l="0" t="0" r="0" b="0"/>
          <a:pathLst>
            <a:path>
              <a:moveTo>
                <a:pt x="0" y="0"/>
              </a:moveTo>
              <a:lnTo>
                <a:pt x="0" y="2189417"/>
              </a:lnTo>
              <a:lnTo>
                <a:pt x="226200" y="2189417"/>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A267A62-BE00-413E-A97E-9A5755549F4E}">
      <dsp:nvSpPr>
        <dsp:cNvPr id="0" name=""/>
        <dsp:cNvSpPr/>
      </dsp:nvSpPr>
      <dsp:spPr>
        <a:xfrm>
          <a:off x="4211643" y="2472999"/>
          <a:ext cx="4444758" cy="965003"/>
        </a:xfrm>
        <a:prstGeom prst="roundRect">
          <a:avLst>
            <a:gd name="adj" fmla="val 10000"/>
          </a:avLst>
        </a:prstGeom>
        <a:solidFill>
          <a:schemeClr val="lt1">
            <a:alpha val="90000"/>
            <a:hueOff val="0"/>
            <a:satOff val="0"/>
            <a:lumOff val="0"/>
            <a:alphaOff val="0"/>
          </a:schemeClr>
        </a:solidFill>
        <a:ln w="38100" cap="flat" cmpd="sng" algn="ctr">
          <a:solidFill>
            <a:schemeClr val="accent6">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444500">
            <a:lnSpc>
              <a:spcPct val="90000"/>
            </a:lnSpc>
            <a:spcBef>
              <a:spcPct val="0"/>
            </a:spcBef>
            <a:spcAft>
              <a:spcPct val="35000"/>
            </a:spcAft>
          </a:pPr>
          <a:r>
            <a:rPr lang="ru-RU" sz="1600" b="1" kern="1200" dirty="0" smtClean="0">
              <a:latin typeface="Times New Roman"/>
              <a:cs typeface="Times New Roman"/>
            </a:rPr>
            <a:t>Одновременно возникают доходы от собственности</a:t>
          </a:r>
        </a:p>
        <a:p>
          <a:pPr marL="0" marR="0" lvl="0" indent="0" algn="ctr" defTabSz="914400" eaLnBrk="1" fontAlgn="auto" latinLnBrk="0" hangingPunct="1">
            <a:lnSpc>
              <a:spcPct val="100000"/>
            </a:lnSpc>
            <a:spcBef>
              <a:spcPct val="0"/>
            </a:spcBef>
            <a:spcAft>
              <a:spcPts val="0"/>
            </a:spcAft>
            <a:buClrTx/>
            <a:buSzTx/>
            <a:buFontTx/>
            <a:buNone/>
            <a:tabLst/>
            <a:defRPr/>
          </a:pPr>
          <a:r>
            <a:rPr lang="ru-RU" sz="1800" b="1" kern="1200" dirty="0" err="1" smtClean="0">
              <a:latin typeface="Times New Roman"/>
              <a:cs typeface="Times New Roman"/>
            </a:rPr>
            <a:t>Дт</a:t>
          </a:r>
          <a:r>
            <a:rPr lang="ru-RU" sz="1800" b="1" kern="1200" dirty="0" smtClean="0">
              <a:latin typeface="Times New Roman"/>
              <a:cs typeface="Times New Roman"/>
            </a:rPr>
            <a:t>  1 205 23 560  </a:t>
          </a:r>
          <a:r>
            <a:rPr lang="ru-RU" sz="1800" b="1" kern="1200" dirty="0" err="1" smtClean="0">
              <a:latin typeface="Times New Roman"/>
              <a:cs typeface="Times New Roman"/>
            </a:rPr>
            <a:t>Кт</a:t>
          </a:r>
          <a:r>
            <a:rPr lang="ru-RU" sz="1800" b="1" kern="1200" dirty="0" smtClean="0">
              <a:latin typeface="Times New Roman"/>
              <a:cs typeface="Times New Roman"/>
            </a:rPr>
            <a:t> 1 401 40 123</a:t>
          </a:r>
          <a:endParaRPr lang="ru-RU" sz="1800" kern="1200" dirty="0" smtClean="0"/>
        </a:p>
        <a:p>
          <a:pPr lvl="0" algn="ctr" defTabSz="444500">
            <a:lnSpc>
              <a:spcPct val="90000"/>
            </a:lnSpc>
            <a:spcBef>
              <a:spcPct val="0"/>
            </a:spcBef>
            <a:spcAft>
              <a:spcPct val="35000"/>
            </a:spcAft>
          </a:pPr>
          <a:endParaRPr lang="ru-RU" sz="1000" b="1" kern="1200" dirty="0">
            <a:latin typeface="Times New Roman"/>
            <a:cs typeface="Times New Roman"/>
          </a:endParaRPr>
        </a:p>
      </dsp:txBody>
      <dsp:txXfrm>
        <a:off x="4239907" y="2501263"/>
        <a:ext cx="4388230" cy="908475"/>
      </dsp:txXfrm>
    </dsp:sp>
    <dsp:sp modelId="{EF277FB3-C6D6-4AC1-908A-A320186799A5}">
      <dsp:nvSpPr>
        <dsp:cNvPr id="0" name=""/>
        <dsp:cNvSpPr/>
      </dsp:nvSpPr>
      <dsp:spPr>
        <a:xfrm>
          <a:off x="3985442" y="766084"/>
          <a:ext cx="162322" cy="3412036"/>
        </a:xfrm>
        <a:custGeom>
          <a:avLst/>
          <a:gdLst/>
          <a:ahLst/>
          <a:cxnLst/>
          <a:rect l="0" t="0" r="0" b="0"/>
          <a:pathLst>
            <a:path>
              <a:moveTo>
                <a:pt x="0" y="0"/>
              </a:moveTo>
              <a:lnTo>
                <a:pt x="0" y="3412036"/>
              </a:lnTo>
              <a:lnTo>
                <a:pt x="162322" y="3412036"/>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3E956E3-DBB9-4E3F-B9A8-9E3EFF4F3931}">
      <dsp:nvSpPr>
        <dsp:cNvPr id="0" name=""/>
        <dsp:cNvSpPr/>
      </dsp:nvSpPr>
      <dsp:spPr>
        <a:xfrm>
          <a:off x="4147765" y="3578985"/>
          <a:ext cx="4512420" cy="1198272"/>
        </a:xfrm>
        <a:prstGeom prst="roundRect">
          <a:avLst>
            <a:gd name="adj" fmla="val 10000"/>
          </a:avLst>
        </a:prstGeom>
        <a:solidFill>
          <a:schemeClr val="lt1">
            <a:alpha val="90000"/>
            <a:hueOff val="0"/>
            <a:satOff val="0"/>
            <a:lumOff val="0"/>
            <a:alphaOff val="0"/>
          </a:schemeClr>
        </a:solidFill>
        <a:ln w="38100" cap="flat" cmpd="sng" algn="ctr">
          <a:solidFill>
            <a:schemeClr val="accent6">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ru-RU" sz="1600" b="1" kern="1200" dirty="0" smtClean="0">
              <a:latin typeface="Times New Roman"/>
              <a:cs typeface="Times New Roman"/>
            </a:rPr>
            <a:t>Ежемесячно </a:t>
          </a:r>
        </a:p>
        <a:p>
          <a:pPr marL="0" marR="0" lvl="0" indent="0" algn="ctr" defTabSz="914400" eaLnBrk="1" fontAlgn="auto" latinLnBrk="0" hangingPunct="1">
            <a:lnSpc>
              <a:spcPct val="100000"/>
            </a:lnSpc>
            <a:spcBef>
              <a:spcPct val="0"/>
            </a:spcBef>
            <a:spcAft>
              <a:spcPts val="0"/>
            </a:spcAft>
            <a:buClrTx/>
            <a:buSzTx/>
            <a:buFontTx/>
            <a:buNone/>
            <a:tabLst/>
            <a:defRPr/>
          </a:pPr>
          <a:r>
            <a:rPr lang="ru-RU" sz="1600" b="1" kern="1200" dirty="0" smtClean="0">
              <a:latin typeface="Times New Roman"/>
              <a:cs typeface="Times New Roman"/>
            </a:rPr>
            <a:t> </a:t>
          </a:r>
          <a:r>
            <a:rPr lang="ru-RU" sz="1800" b="1" kern="1200" dirty="0" err="1" smtClean="0">
              <a:latin typeface="Times New Roman"/>
              <a:cs typeface="Times New Roman"/>
            </a:rPr>
            <a:t>Дт</a:t>
          </a:r>
          <a:r>
            <a:rPr lang="ru-RU" sz="1800" b="1" kern="1200" dirty="0" smtClean="0">
              <a:latin typeface="Times New Roman"/>
              <a:cs typeface="Times New Roman"/>
            </a:rPr>
            <a:t>  1 401 40 123  </a:t>
          </a:r>
          <a:r>
            <a:rPr lang="ru-RU" sz="1800" b="1" kern="1200" dirty="0" err="1" smtClean="0">
              <a:latin typeface="Times New Roman"/>
              <a:cs typeface="Times New Roman"/>
            </a:rPr>
            <a:t>Кт</a:t>
          </a:r>
          <a:r>
            <a:rPr lang="ru-RU" sz="1800" b="1" kern="1200" dirty="0" smtClean="0">
              <a:latin typeface="Times New Roman"/>
              <a:cs typeface="Times New Roman"/>
            </a:rPr>
            <a:t> 1 401 10 123</a:t>
          </a:r>
        </a:p>
        <a:p>
          <a:pPr lvl="0" algn="ctr" defTabSz="444500">
            <a:lnSpc>
              <a:spcPct val="90000"/>
            </a:lnSpc>
            <a:spcBef>
              <a:spcPct val="0"/>
            </a:spcBef>
            <a:spcAft>
              <a:spcPct val="35000"/>
            </a:spcAft>
          </a:pPr>
          <a:endParaRPr lang="ru-RU" sz="1600" b="1" kern="1200" dirty="0">
            <a:latin typeface="Times New Roman"/>
            <a:cs typeface="Times New Roman"/>
          </a:endParaRPr>
        </a:p>
      </dsp:txBody>
      <dsp:txXfrm>
        <a:off x="4182861" y="3614081"/>
        <a:ext cx="4442228" cy="1128080"/>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15F890-CDF1-462C-97BC-5CD7EE0FAC8F}">
      <dsp:nvSpPr>
        <dsp:cNvPr id="0" name=""/>
        <dsp:cNvSpPr/>
      </dsp:nvSpPr>
      <dsp:spPr>
        <a:xfrm>
          <a:off x="2282401" y="3823138"/>
          <a:ext cx="4244463" cy="0"/>
        </a:xfrm>
        <a:prstGeom prst="line">
          <a:avLst/>
        </a:pr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B86C484-6A7B-4C15-8B0F-9A046C5D2D4E}">
      <dsp:nvSpPr>
        <dsp:cNvPr id="0" name=""/>
        <dsp:cNvSpPr/>
      </dsp:nvSpPr>
      <dsp:spPr>
        <a:xfrm>
          <a:off x="2282401" y="2343494"/>
          <a:ext cx="3635695" cy="0"/>
        </a:xfrm>
        <a:prstGeom prst="line">
          <a:avLst/>
        </a:pr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CE4026-0BCF-4825-BF95-1338CDC7C7C0}">
      <dsp:nvSpPr>
        <dsp:cNvPr id="0" name=""/>
        <dsp:cNvSpPr/>
      </dsp:nvSpPr>
      <dsp:spPr>
        <a:xfrm>
          <a:off x="2282401" y="863851"/>
          <a:ext cx="4244463" cy="0"/>
        </a:xfrm>
        <a:prstGeom prst="line">
          <a:avLst/>
        </a:pr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EC8324A-4BBA-4635-A0A1-21E1844484BB}">
      <dsp:nvSpPr>
        <dsp:cNvPr id="0" name=""/>
        <dsp:cNvSpPr/>
      </dsp:nvSpPr>
      <dsp:spPr>
        <a:xfrm>
          <a:off x="102252" y="370305"/>
          <a:ext cx="3693274" cy="3447696"/>
        </a:xfrm>
        <a:prstGeom prst="ellipse">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sp>
    <dsp:sp modelId="{23496876-66BE-45F1-8967-FCCAB159A3EA}">
      <dsp:nvSpPr>
        <dsp:cNvPr id="0" name=""/>
        <dsp:cNvSpPr/>
      </dsp:nvSpPr>
      <dsp:spPr>
        <a:xfrm>
          <a:off x="929585" y="2474548"/>
          <a:ext cx="2705633" cy="1395092"/>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2889250">
            <a:lnSpc>
              <a:spcPct val="90000"/>
            </a:lnSpc>
            <a:spcBef>
              <a:spcPct val="0"/>
            </a:spcBef>
            <a:spcAft>
              <a:spcPct val="35000"/>
            </a:spcAft>
          </a:pPr>
          <a:endParaRPr lang="ru-RU" sz="6500" kern="1200"/>
        </a:p>
      </dsp:txBody>
      <dsp:txXfrm>
        <a:off x="929585" y="2474548"/>
        <a:ext cx="2705633" cy="1395092"/>
      </dsp:txXfrm>
    </dsp:sp>
    <dsp:sp modelId="{B81A7A45-EB71-45EE-9AEF-CEE28F8327BA}">
      <dsp:nvSpPr>
        <dsp:cNvPr id="0" name=""/>
        <dsp:cNvSpPr/>
      </dsp:nvSpPr>
      <dsp:spPr>
        <a:xfrm>
          <a:off x="5800516" y="24728"/>
          <a:ext cx="2044114" cy="1556289"/>
        </a:xfrm>
        <a:prstGeom prst="ellipse">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DFB62FED-8AAA-4097-9B3E-D2121A718841}">
      <dsp:nvSpPr>
        <dsp:cNvPr id="0" name=""/>
        <dsp:cNvSpPr/>
      </dsp:nvSpPr>
      <dsp:spPr>
        <a:xfrm>
          <a:off x="7160998" y="229718"/>
          <a:ext cx="146273" cy="1268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0" rIns="19050" bIns="0" numCol="1" spcCol="1270" anchor="ctr" anchorCtr="0">
          <a:noAutofit/>
        </a:bodyPr>
        <a:lstStyle/>
        <a:p>
          <a:pPr lvl="0" algn="l" defTabSz="222250">
            <a:lnSpc>
              <a:spcPct val="90000"/>
            </a:lnSpc>
            <a:spcBef>
              <a:spcPct val="0"/>
            </a:spcBef>
            <a:spcAft>
              <a:spcPct val="35000"/>
            </a:spcAft>
          </a:pPr>
          <a:endParaRPr lang="ru-RU" sz="500" kern="1200" dirty="0"/>
        </a:p>
      </dsp:txBody>
      <dsp:txXfrm>
        <a:off x="7160998" y="229718"/>
        <a:ext cx="146273" cy="1268265"/>
      </dsp:txXfrm>
    </dsp:sp>
    <dsp:sp modelId="{2133DEC8-031D-4561-AA46-4FC882D17A67}">
      <dsp:nvSpPr>
        <dsp:cNvPr id="0" name=""/>
        <dsp:cNvSpPr/>
      </dsp:nvSpPr>
      <dsp:spPr>
        <a:xfrm>
          <a:off x="5406383" y="1701879"/>
          <a:ext cx="2511534" cy="1268265"/>
        </a:xfrm>
        <a:prstGeom prst="ellipse">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9128C10E-163D-446D-B15F-85931E3FEEA5}">
      <dsp:nvSpPr>
        <dsp:cNvPr id="0" name=""/>
        <dsp:cNvSpPr/>
      </dsp:nvSpPr>
      <dsp:spPr>
        <a:xfrm>
          <a:off x="6552230" y="1709361"/>
          <a:ext cx="207150" cy="1268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0" rIns="19050" bIns="0" numCol="1" spcCol="1270" anchor="ctr" anchorCtr="0">
          <a:noAutofit/>
        </a:bodyPr>
        <a:lstStyle/>
        <a:p>
          <a:pPr lvl="0" algn="l" defTabSz="222250">
            <a:lnSpc>
              <a:spcPct val="90000"/>
            </a:lnSpc>
            <a:spcBef>
              <a:spcPct val="0"/>
            </a:spcBef>
            <a:spcAft>
              <a:spcPct val="35000"/>
            </a:spcAft>
          </a:pPr>
          <a:endParaRPr lang="ru-RU" sz="500" kern="1200"/>
        </a:p>
      </dsp:txBody>
      <dsp:txXfrm>
        <a:off x="6552230" y="1709361"/>
        <a:ext cx="207150" cy="1268265"/>
      </dsp:txXfrm>
    </dsp:sp>
    <dsp:sp modelId="{0A68E20B-3DA3-4D70-995F-B02CEF9C79EF}">
      <dsp:nvSpPr>
        <dsp:cNvPr id="0" name=""/>
        <dsp:cNvSpPr/>
      </dsp:nvSpPr>
      <dsp:spPr>
        <a:xfrm>
          <a:off x="4970531" y="3078425"/>
          <a:ext cx="2984952" cy="1268265"/>
        </a:xfrm>
        <a:prstGeom prst="ellipse">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CA5C2531-0787-4DF1-AB6E-A3EEE56A3ED7}">
      <dsp:nvSpPr>
        <dsp:cNvPr id="0" name=""/>
        <dsp:cNvSpPr/>
      </dsp:nvSpPr>
      <dsp:spPr>
        <a:xfrm>
          <a:off x="7160998" y="3189005"/>
          <a:ext cx="146273" cy="1268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0" rIns="19050" bIns="0" numCol="1" spcCol="1270" anchor="ctr" anchorCtr="0">
          <a:noAutofit/>
        </a:bodyPr>
        <a:lstStyle/>
        <a:p>
          <a:pPr lvl="0" algn="l" defTabSz="222250">
            <a:lnSpc>
              <a:spcPct val="90000"/>
            </a:lnSpc>
            <a:spcBef>
              <a:spcPct val="0"/>
            </a:spcBef>
            <a:spcAft>
              <a:spcPct val="35000"/>
            </a:spcAft>
          </a:pPr>
          <a:endParaRPr lang="ru-RU" sz="500" kern="1200"/>
        </a:p>
      </dsp:txBody>
      <dsp:txXfrm>
        <a:off x="7160998" y="3189005"/>
        <a:ext cx="146273" cy="1268265"/>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45A1F2-7BF2-4349-A374-7B176F5589DC}">
      <dsp:nvSpPr>
        <dsp:cNvPr id="0" name=""/>
        <dsp:cNvSpPr/>
      </dsp:nvSpPr>
      <dsp:spPr>
        <a:xfrm rot="10800000">
          <a:off x="248854" y="1884697"/>
          <a:ext cx="8464113" cy="1321176"/>
        </a:xfrm>
        <a:prstGeom prst="homePlate">
          <a:avLst/>
        </a:prstGeom>
        <a:solidFill>
          <a:srgbClr val="FDE3F8"/>
        </a:solidFill>
        <a:ln w="38100" cap="flat" cmpd="sng" algn="ctr">
          <a:solidFill>
            <a:schemeClr val="accent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2602" tIns="68580" rIns="128016" bIns="68580" numCol="1" spcCol="1270" anchor="ctr" anchorCtr="0">
          <a:noAutofit/>
        </a:bodyPr>
        <a:lstStyle/>
        <a:p>
          <a:pPr lvl="0" algn="ctr" defTabSz="800100" rtl="0">
            <a:lnSpc>
              <a:spcPct val="90000"/>
            </a:lnSpc>
            <a:spcBef>
              <a:spcPct val="0"/>
            </a:spcBef>
            <a:spcAft>
              <a:spcPct val="35000"/>
            </a:spcAft>
          </a:pPr>
          <a:r>
            <a:rPr lang="ru-RU" sz="1800" kern="1200" dirty="0" smtClean="0">
              <a:solidFill>
                <a:schemeClr val="tx1"/>
              </a:solidFill>
              <a:latin typeface="Times New Roman" panose="02020603050405020304" pitchFamily="18" charset="0"/>
              <a:cs typeface="Times New Roman" panose="02020603050405020304" pitchFamily="18" charset="0"/>
            </a:rPr>
            <a:t> Формирование или утверждение субъектом учета </a:t>
          </a:r>
          <a:r>
            <a:rPr lang="ru-RU" sz="2400" b="1" kern="1200" dirty="0" smtClean="0">
              <a:solidFill>
                <a:schemeClr val="tx1"/>
              </a:solidFill>
              <a:latin typeface="Times New Roman" panose="02020603050405020304" pitchFamily="18" charset="0"/>
              <a:cs typeface="Times New Roman" panose="02020603050405020304" pitchFamily="18" charset="0"/>
            </a:rPr>
            <a:t>новых правил (способов) ведения бухгалтерского учета, </a:t>
          </a:r>
          <a:r>
            <a:rPr lang="ru-RU" sz="1800" kern="1200" dirty="0" smtClean="0">
              <a:solidFill>
                <a:schemeClr val="tx1"/>
              </a:solidFill>
              <a:latin typeface="Times New Roman" panose="02020603050405020304" pitchFamily="18" charset="0"/>
              <a:cs typeface="Times New Roman" panose="02020603050405020304" pitchFamily="18" charset="0"/>
            </a:rPr>
            <a:t>применение которых позволит представить в бухгалтерской (финансовой) отчетности уместную (релевантную) и достоверную информацию</a:t>
          </a:r>
          <a:r>
            <a:rPr lang="ru-RU" sz="1800" kern="1200" dirty="0" smtClean="0">
              <a:latin typeface="Times New Roman" panose="02020603050405020304" pitchFamily="18" charset="0"/>
              <a:cs typeface="Times New Roman" panose="02020603050405020304" pitchFamily="18" charset="0"/>
            </a:rPr>
            <a:t>;</a:t>
          </a:r>
          <a:endParaRPr lang="ru-RU" sz="1800" kern="1200" dirty="0">
            <a:latin typeface="Times New Roman" panose="02020603050405020304" pitchFamily="18" charset="0"/>
            <a:cs typeface="Times New Roman" panose="02020603050405020304" pitchFamily="18" charset="0"/>
          </a:endParaRPr>
        </a:p>
      </dsp:txBody>
      <dsp:txXfrm rot="10800000">
        <a:off x="579148" y="1884697"/>
        <a:ext cx="8133819" cy="1321176"/>
      </dsp:txXfrm>
    </dsp:sp>
    <dsp:sp modelId="{31A0B535-10B5-4514-BC69-9FDE6134147C}">
      <dsp:nvSpPr>
        <dsp:cNvPr id="0" name=""/>
        <dsp:cNvSpPr/>
      </dsp:nvSpPr>
      <dsp:spPr>
        <a:xfrm>
          <a:off x="0" y="1731123"/>
          <a:ext cx="1321176" cy="1321176"/>
        </a:xfrm>
        <a:prstGeom prst="ellipse">
          <a:avLst/>
        </a:prstGeom>
        <a:solidFill>
          <a:schemeClr val="accent2">
            <a:tint val="50000"/>
            <a:hueOff val="0"/>
            <a:satOff val="0"/>
            <a:lumOff val="0"/>
            <a:alphaOff val="0"/>
          </a:schemeClr>
        </a:solidFill>
        <a:ln w="25400" cap="flat" cmpd="sng" algn="ctr">
          <a:solidFill>
            <a:schemeClr val="accent2">
              <a:lumMod val="75000"/>
            </a:schemeClr>
          </a:solidFill>
          <a:prstDash val="solid"/>
        </a:ln>
        <a:effectLst/>
      </dsp:spPr>
      <dsp:style>
        <a:lnRef idx="2">
          <a:scrgbClr r="0" g="0" b="0"/>
        </a:lnRef>
        <a:fillRef idx="1">
          <a:scrgbClr r="0" g="0" b="0"/>
        </a:fillRef>
        <a:effectRef idx="0">
          <a:scrgbClr r="0" g="0" b="0"/>
        </a:effectRef>
        <a:fontRef idx="minor"/>
      </dsp:style>
    </dsp:sp>
    <dsp:sp modelId="{9DC48CC8-977D-4B6F-83A9-EDE21189AB3A}">
      <dsp:nvSpPr>
        <dsp:cNvPr id="0" name=""/>
        <dsp:cNvSpPr/>
      </dsp:nvSpPr>
      <dsp:spPr>
        <a:xfrm rot="10800000">
          <a:off x="368156" y="216022"/>
          <a:ext cx="8308889" cy="1321176"/>
        </a:xfrm>
        <a:prstGeom prst="homePlate">
          <a:avLst/>
        </a:prstGeom>
        <a:solidFill>
          <a:srgbClr val="FFFFCC"/>
        </a:solidFill>
        <a:ln w="38100" cap="flat" cmpd="sng" algn="ctr">
          <a:solidFill>
            <a:schemeClr val="accent3">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2602" tIns="91440" rIns="170688" bIns="91440" numCol="1" spcCol="1270" anchor="ctr" anchorCtr="0">
          <a:noAutofit/>
        </a:bodyPr>
        <a:lstStyle/>
        <a:p>
          <a:pPr lvl="0" algn="ctr" defTabSz="1066800" rtl="0">
            <a:lnSpc>
              <a:spcPct val="90000"/>
            </a:lnSpc>
            <a:spcBef>
              <a:spcPct val="0"/>
            </a:spcBef>
            <a:spcAft>
              <a:spcPct val="35000"/>
            </a:spcAft>
          </a:pPr>
          <a:r>
            <a:rPr lang="ru-RU" sz="2400" b="1" kern="1200" dirty="0" smtClean="0">
              <a:solidFill>
                <a:schemeClr val="tx1"/>
              </a:solidFill>
            </a:rPr>
            <a:t>Изменение законодательства Российской Федерации </a:t>
          </a:r>
          <a:r>
            <a:rPr lang="ru-RU" sz="2000" kern="1200" dirty="0" smtClean="0">
              <a:solidFill>
                <a:schemeClr val="tx1"/>
              </a:solidFill>
            </a:rPr>
            <a:t>о бухгалтерском учете, </a:t>
          </a:r>
          <a:r>
            <a:rPr lang="ru-RU" sz="2400" b="1" kern="1200" dirty="0" smtClean="0">
              <a:solidFill>
                <a:schemeClr val="tx1"/>
              </a:solidFill>
            </a:rPr>
            <a:t>нормативных правовых актов</a:t>
          </a:r>
          <a:r>
            <a:rPr lang="ru-RU" sz="2000" kern="1200" dirty="0" smtClean="0">
              <a:solidFill>
                <a:schemeClr val="tx1"/>
              </a:solidFill>
            </a:rPr>
            <a:t>, регулирующих ведение бухгалтерского учета и составление бухгалтерской (финансовой) отчетности</a:t>
          </a:r>
          <a:endParaRPr lang="ru-RU" sz="2000" kern="1200" dirty="0">
            <a:solidFill>
              <a:schemeClr val="tx1"/>
            </a:solidFill>
          </a:endParaRPr>
        </a:p>
      </dsp:txBody>
      <dsp:txXfrm rot="10800000">
        <a:off x="698450" y="216022"/>
        <a:ext cx="7978595" cy="1321176"/>
      </dsp:txXfrm>
    </dsp:sp>
    <dsp:sp modelId="{09E2C919-C7A8-40FE-A4F3-3729E93DCB79}">
      <dsp:nvSpPr>
        <dsp:cNvPr id="0" name=""/>
        <dsp:cNvSpPr/>
      </dsp:nvSpPr>
      <dsp:spPr>
        <a:xfrm>
          <a:off x="0" y="144018"/>
          <a:ext cx="1321176" cy="1321176"/>
        </a:xfrm>
        <a:prstGeom prst="ellipse">
          <a:avLst/>
        </a:prstGeom>
        <a:solidFill>
          <a:schemeClr val="accent3">
            <a:tint val="50000"/>
            <a:hueOff val="0"/>
            <a:satOff val="0"/>
            <a:lumOff val="0"/>
            <a:alphaOff val="0"/>
          </a:schemeClr>
        </a:solidFill>
        <a:ln w="38100" cap="flat" cmpd="sng" algn="ctr">
          <a:solidFill>
            <a:schemeClr val="bg2">
              <a:lumMod val="50000"/>
            </a:schemeClr>
          </a:solidFill>
          <a:prstDash val="solid"/>
        </a:ln>
        <a:effectLst/>
      </dsp:spPr>
      <dsp:style>
        <a:lnRef idx="2">
          <a:scrgbClr r="0" g="0" b="0"/>
        </a:lnRef>
        <a:fillRef idx="1">
          <a:scrgbClr r="0" g="0" b="0"/>
        </a:fillRef>
        <a:effectRef idx="0">
          <a:scrgbClr r="0" g="0" b="0"/>
        </a:effectRef>
        <a:fontRef idx="minor"/>
      </dsp:style>
    </dsp:sp>
    <dsp:sp modelId="{ECD28014-7D0C-48D1-A113-DF10AD05DEC2}">
      <dsp:nvSpPr>
        <dsp:cNvPr id="0" name=""/>
        <dsp:cNvSpPr/>
      </dsp:nvSpPr>
      <dsp:spPr>
        <a:xfrm rot="10800000">
          <a:off x="426300" y="3362122"/>
          <a:ext cx="8213460" cy="1321176"/>
        </a:xfrm>
        <a:prstGeom prst="homePlate">
          <a:avLst/>
        </a:prstGeom>
        <a:solidFill>
          <a:schemeClr val="accent1">
            <a:lumMod val="20000"/>
            <a:lumOff val="80000"/>
          </a:schemeClr>
        </a:solidFill>
        <a:ln w="38100" cap="flat" cmpd="sng" algn="ctr">
          <a:solidFill>
            <a:schemeClr val="tx2">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2602" tIns="76200" rIns="142240" bIns="76200" numCol="1" spcCol="1270" anchor="ctr" anchorCtr="0">
          <a:noAutofit/>
        </a:bodyPr>
        <a:lstStyle/>
        <a:p>
          <a:pPr lvl="0" algn="ctr" defTabSz="889000" rtl="0">
            <a:lnSpc>
              <a:spcPct val="90000"/>
            </a:lnSpc>
            <a:spcBef>
              <a:spcPct val="0"/>
            </a:spcBef>
            <a:spcAft>
              <a:spcPct val="35000"/>
            </a:spcAft>
          </a:pPr>
          <a:r>
            <a:rPr lang="ru-RU" sz="2000" kern="1200" dirty="0" smtClean="0">
              <a:solidFill>
                <a:schemeClr val="tx1"/>
              </a:solidFill>
            </a:rPr>
            <a:t>  </a:t>
          </a:r>
          <a:r>
            <a:rPr lang="ru-RU" sz="2400" b="1" kern="1200" dirty="0" smtClean="0">
              <a:solidFill>
                <a:schemeClr val="tx1"/>
              </a:solidFill>
            </a:rPr>
            <a:t>Существенное изменение условий деятельности субъекта учета</a:t>
          </a:r>
          <a:r>
            <a:rPr lang="ru-RU" sz="2000" kern="1200" dirty="0" smtClean="0">
              <a:solidFill>
                <a:schemeClr val="tx1"/>
              </a:solidFill>
            </a:rPr>
            <a:t>, включая его </a:t>
          </a:r>
          <a:r>
            <a:rPr lang="ru-RU" sz="2000" b="1" kern="1200" dirty="0" smtClean="0">
              <a:solidFill>
                <a:schemeClr val="tx1"/>
              </a:solidFill>
            </a:rPr>
            <a:t>реорганизацию</a:t>
          </a:r>
          <a:r>
            <a:rPr lang="ru-RU" sz="2000" kern="1200" dirty="0" smtClean="0">
              <a:solidFill>
                <a:schemeClr val="tx1"/>
              </a:solidFill>
            </a:rPr>
            <a:t>, </a:t>
          </a:r>
          <a:r>
            <a:rPr lang="ru-RU" sz="2000" b="1" kern="1200" dirty="0" smtClean="0">
              <a:solidFill>
                <a:schemeClr val="tx1"/>
              </a:solidFill>
            </a:rPr>
            <a:t>изменение </a:t>
          </a:r>
          <a:r>
            <a:rPr lang="ru-RU" sz="2000" kern="1200" dirty="0" smtClean="0">
              <a:solidFill>
                <a:schemeClr val="tx1"/>
              </a:solidFill>
            </a:rPr>
            <a:t>возложенных на субъект учета </a:t>
          </a:r>
          <a:r>
            <a:rPr lang="ru-RU" sz="2000" b="1" kern="1200" dirty="0" smtClean="0">
              <a:solidFill>
                <a:schemeClr val="tx1"/>
              </a:solidFill>
            </a:rPr>
            <a:t>полномочий</a:t>
          </a:r>
          <a:r>
            <a:rPr lang="ru-RU" sz="2000" kern="1200" dirty="0" smtClean="0">
              <a:solidFill>
                <a:schemeClr val="tx1"/>
              </a:solidFill>
            </a:rPr>
            <a:t> и (или) выполняемых им </a:t>
          </a:r>
          <a:r>
            <a:rPr lang="ru-RU" sz="2000" b="1" kern="1200" dirty="0" smtClean="0">
              <a:solidFill>
                <a:schemeClr val="tx1"/>
              </a:solidFill>
            </a:rPr>
            <a:t>функций</a:t>
          </a:r>
          <a:endParaRPr lang="ru-RU" sz="2000" b="1" kern="1200" dirty="0">
            <a:solidFill>
              <a:schemeClr val="tx1"/>
            </a:solidFill>
          </a:endParaRPr>
        </a:p>
      </dsp:txBody>
      <dsp:txXfrm rot="10800000">
        <a:off x="756594" y="3362122"/>
        <a:ext cx="7883166" cy="1321176"/>
      </dsp:txXfrm>
    </dsp:sp>
    <dsp:sp modelId="{43CD3F88-5C45-44A0-9454-BC870524C7A6}">
      <dsp:nvSpPr>
        <dsp:cNvPr id="0" name=""/>
        <dsp:cNvSpPr/>
      </dsp:nvSpPr>
      <dsp:spPr>
        <a:xfrm>
          <a:off x="23237" y="3377883"/>
          <a:ext cx="1321176" cy="1321176"/>
        </a:xfrm>
        <a:prstGeom prst="ellipse">
          <a:avLst/>
        </a:prstGeom>
        <a:solidFill>
          <a:schemeClr val="tx2">
            <a:lumMod val="20000"/>
            <a:lumOff val="80000"/>
          </a:schemeClr>
        </a:solidFill>
        <a:ln w="254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16A044-EC38-4F87-ADF0-C59D86A18B3E}">
      <dsp:nvSpPr>
        <dsp:cNvPr id="0" name=""/>
        <dsp:cNvSpPr/>
      </dsp:nvSpPr>
      <dsp:spPr>
        <a:xfrm>
          <a:off x="8431" y="6522"/>
          <a:ext cx="8632528" cy="5106045"/>
        </a:xfrm>
        <a:prstGeom prst="roundRect">
          <a:avLst/>
        </a:prstGeom>
        <a:solidFill>
          <a:schemeClr val="accent6">
            <a:lumMod val="20000"/>
            <a:lumOff val="8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53340" rIns="106680" bIns="53340" numCol="1" spcCol="1270" anchor="ctr" anchorCtr="0">
          <a:noAutofit/>
        </a:bodyPr>
        <a:lstStyle/>
        <a:p>
          <a:pPr lvl="0" algn="ctr" defTabSz="1244600" rtl="0">
            <a:lnSpc>
              <a:spcPct val="90000"/>
            </a:lnSpc>
            <a:spcBef>
              <a:spcPct val="0"/>
            </a:spcBef>
            <a:spcAft>
              <a:spcPct val="35000"/>
            </a:spcAft>
          </a:pPr>
          <a:r>
            <a:rPr lang="ru-RU" sz="2800" kern="1200" dirty="0" smtClean="0">
              <a:latin typeface="Times New Roman" panose="02020603050405020304" pitchFamily="18" charset="0"/>
              <a:cs typeface="Times New Roman" panose="02020603050405020304" pitchFamily="18" charset="0"/>
            </a:rPr>
            <a:t>Последствия изменения учетной политики, оказавшие или способные оказать существенные изменения показателей, отражающих финансовое положение, финансовые результаты деятельности субъекта учета (субъекта консолидированной отчетности) и (или) движение денежных средств субъекта учета, </a:t>
          </a:r>
          <a:r>
            <a:rPr lang="ru-RU" sz="2800" b="1" kern="1200" dirty="0" smtClean="0">
              <a:solidFill>
                <a:srgbClr val="FF0000"/>
              </a:solidFill>
              <a:latin typeface="Times New Roman" panose="02020603050405020304" pitchFamily="18" charset="0"/>
              <a:cs typeface="Times New Roman" panose="02020603050405020304" pitchFamily="18" charset="0"/>
            </a:rPr>
            <a:t>оцениваются в денежном измерении (стоимостном выражении) </a:t>
          </a:r>
        </a:p>
        <a:p>
          <a:pPr lvl="0" algn="ctr" defTabSz="1244600" rtl="0">
            <a:lnSpc>
              <a:spcPct val="90000"/>
            </a:lnSpc>
            <a:spcBef>
              <a:spcPct val="0"/>
            </a:spcBef>
            <a:spcAft>
              <a:spcPct val="35000"/>
            </a:spcAft>
          </a:pPr>
          <a:r>
            <a:rPr lang="ru-RU" sz="2800" kern="1200" dirty="0" smtClean="0">
              <a:latin typeface="Times New Roman" panose="02020603050405020304" pitchFamily="18" charset="0"/>
              <a:cs typeface="Times New Roman" panose="02020603050405020304" pitchFamily="18" charset="0"/>
            </a:rPr>
            <a:t>Оценка в денежном измерении - производится </a:t>
          </a:r>
          <a:r>
            <a:rPr lang="ru-RU" sz="2800" b="1" kern="1200" dirty="0" smtClean="0">
              <a:solidFill>
                <a:srgbClr val="FF0000"/>
              </a:solidFill>
              <a:latin typeface="Times New Roman" panose="02020603050405020304" pitchFamily="18" charset="0"/>
              <a:cs typeface="Times New Roman" panose="02020603050405020304" pitchFamily="18" charset="0"/>
            </a:rPr>
            <a:t>на дату, с которой применяются указанные изменения</a:t>
          </a:r>
          <a:endParaRPr lang="ru-RU" sz="2800" b="1" kern="1200" dirty="0">
            <a:solidFill>
              <a:srgbClr val="FF0000"/>
            </a:solidFill>
            <a:latin typeface="Times New Roman" panose="02020603050405020304" pitchFamily="18" charset="0"/>
            <a:cs typeface="Times New Roman" panose="02020603050405020304" pitchFamily="18" charset="0"/>
          </a:endParaRPr>
        </a:p>
      </dsp:txBody>
      <dsp:txXfrm>
        <a:off x="257688" y="255779"/>
        <a:ext cx="8134014" cy="4607531"/>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F86364-2F9E-4C14-BB05-B36BC87C2A9A}">
      <dsp:nvSpPr>
        <dsp:cNvPr id="0" name=""/>
        <dsp:cNvSpPr/>
      </dsp:nvSpPr>
      <dsp:spPr>
        <a:xfrm>
          <a:off x="110088" y="319012"/>
          <a:ext cx="8723074" cy="1403050"/>
        </a:xfrm>
        <a:prstGeom prst="roundRect">
          <a:avLst/>
        </a:prstGeom>
        <a:solidFill>
          <a:srgbClr val="FFFF99"/>
        </a:solidFill>
        <a:ln w="38100">
          <a:solidFill>
            <a:schemeClr val="tx2">
              <a:lumMod val="75000"/>
            </a:schemeClr>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ru-RU" sz="2000" kern="1200" dirty="0" smtClean="0">
              <a:latin typeface="Times New Roman" panose="02020603050405020304" pitchFamily="18" charset="0"/>
              <a:cs typeface="Times New Roman" panose="02020603050405020304" pitchFamily="18" charset="0"/>
            </a:rPr>
            <a:t>Применение </a:t>
          </a:r>
          <a:r>
            <a:rPr lang="ru-RU" sz="2400" b="1" kern="1200" dirty="0" smtClean="0">
              <a:latin typeface="Times New Roman" panose="02020603050405020304" pitchFamily="18" charset="0"/>
              <a:cs typeface="Times New Roman" panose="02020603050405020304" pitchFamily="18" charset="0"/>
            </a:rPr>
            <a:t>правила (способа) </a:t>
          </a:r>
          <a:r>
            <a:rPr lang="ru-RU" sz="2000" b="0" kern="1200" dirty="0" smtClean="0">
              <a:latin typeface="Times New Roman" panose="02020603050405020304" pitchFamily="18" charset="0"/>
              <a:cs typeface="Times New Roman" panose="02020603050405020304" pitchFamily="18" charset="0"/>
            </a:rPr>
            <a:t>организации и ведения бухгалтерского учета </a:t>
          </a:r>
          <a:r>
            <a:rPr lang="ru-RU" sz="2000" kern="1200" dirty="0" smtClean="0">
              <a:latin typeface="Times New Roman" panose="02020603050405020304" pitchFamily="18" charset="0"/>
              <a:cs typeface="Times New Roman" panose="02020603050405020304" pitchFamily="18" charset="0"/>
            </a:rPr>
            <a:t>для отражения фактов хозяйственной жизни, которые </a:t>
          </a:r>
          <a:r>
            <a:rPr lang="ru-RU" sz="2400" b="1" kern="1200" dirty="0" smtClean="0">
              <a:latin typeface="Times New Roman" panose="02020603050405020304" pitchFamily="18" charset="0"/>
              <a:cs typeface="Times New Roman" panose="02020603050405020304" pitchFamily="18" charset="0"/>
            </a:rPr>
            <a:t>отличны по существу от фактов хозяйственной жизни, имевших место ранее</a:t>
          </a:r>
          <a:endParaRPr lang="ru-RU" sz="2400" b="1" kern="1200" dirty="0">
            <a:latin typeface="Times New Roman" panose="02020603050405020304" pitchFamily="18" charset="0"/>
            <a:cs typeface="Times New Roman" panose="02020603050405020304" pitchFamily="18" charset="0"/>
          </a:endParaRPr>
        </a:p>
      </dsp:txBody>
      <dsp:txXfrm>
        <a:off x="178579" y="387503"/>
        <a:ext cx="8586092" cy="1266068"/>
      </dsp:txXfrm>
    </dsp:sp>
    <dsp:sp modelId="{9B95E8C7-546F-4CA3-B490-5DE8A61BA8EA}">
      <dsp:nvSpPr>
        <dsp:cNvPr id="0" name=""/>
        <dsp:cNvSpPr/>
      </dsp:nvSpPr>
      <dsp:spPr>
        <a:xfrm>
          <a:off x="320669" y="2414242"/>
          <a:ext cx="8398111" cy="1729731"/>
        </a:xfrm>
        <a:prstGeom prst="roundRect">
          <a:avLst/>
        </a:prstGeom>
        <a:gradFill rotWithShape="0">
          <a:gsLst>
            <a:gs pos="0">
              <a:schemeClr val="accent2">
                <a:hueOff val="4681519"/>
                <a:satOff val="-5839"/>
                <a:lumOff val="1373"/>
                <a:alphaOff val="0"/>
                <a:tint val="50000"/>
                <a:satMod val="300000"/>
              </a:schemeClr>
            </a:gs>
            <a:gs pos="35000">
              <a:schemeClr val="accent2">
                <a:hueOff val="4681519"/>
                <a:satOff val="-5839"/>
                <a:lumOff val="1373"/>
                <a:alphaOff val="0"/>
                <a:tint val="37000"/>
                <a:satMod val="300000"/>
              </a:schemeClr>
            </a:gs>
            <a:gs pos="100000">
              <a:schemeClr val="accent2">
                <a:hueOff val="4681519"/>
                <a:satOff val="-5839"/>
                <a:lumOff val="1373"/>
                <a:alphaOff val="0"/>
                <a:tint val="15000"/>
                <a:satMod val="350000"/>
              </a:schemeClr>
            </a:gs>
          </a:gsLst>
          <a:lin ang="16200000" scaled="1"/>
        </a:gradFill>
        <a:ln w="38100">
          <a:solidFill>
            <a:schemeClr val="accent4">
              <a:lumMod val="60000"/>
              <a:lumOff val="40000"/>
            </a:schemeClr>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ru-RU" sz="2000" kern="1200" dirty="0" smtClean="0">
              <a:latin typeface="Times New Roman" panose="02020603050405020304" pitchFamily="18" charset="0"/>
              <a:cs typeface="Times New Roman" panose="02020603050405020304" pitchFamily="18" charset="0"/>
            </a:rPr>
            <a:t>Утверждение </a:t>
          </a:r>
          <a:r>
            <a:rPr lang="ru-RU" sz="2400" b="1" kern="1200" dirty="0" smtClean="0">
              <a:latin typeface="Times New Roman" panose="02020603050405020304" pitchFamily="18" charset="0"/>
              <a:cs typeface="Times New Roman" panose="02020603050405020304" pitchFamily="18" charset="0"/>
            </a:rPr>
            <a:t>нового правила </a:t>
          </a:r>
          <a:r>
            <a:rPr lang="ru-RU" sz="2000" kern="1200" dirty="0" smtClean="0">
              <a:latin typeface="Times New Roman" panose="02020603050405020304" pitchFamily="18" charset="0"/>
              <a:cs typeface="Times New Roman" panose="02020603050405020304" pitchFamily="18" charset="0"/>
            </a:rPr>
            <a:t>(способа) организации и ведения бухгалтерского учета для отражения фактов хозяйственной жизни, которые </a:t>
          </a:r>
          <a:r>
            <a:rPr lang="ru-RU" sz="2400" b="1" kern="1200" dirty="0" smtClean="0">
              <a:latin typeface="Times New Roman" panose="02020603050405020304" pitchFamily="18" charset="0"/>
              <a:cs typeface="Times New Roman" panose="02020603050405020304" pitchFamily="18" charset="0"/>
            </a:rPr>
            <a:t>возникли в деятельности субъекта учета впервые</a:t>
          </a:r>
          <a:r>
            <a:rPr lang="ru-RU" sz="700" kern="1200" dirty="0" smtClean="0"/>
            <a:t>.</a:t>
          </a:r>
          <a:endParaRPr lang="ru-RU" sz="700" kern="1200" dirty="0"/>
        </a:p>
      </dsp:txBody>
      <dsp:txXfrm>
        <a:off x="405108" y="2498681"/>
        <a:ext cx="8229233" cy="1560853"/>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90E2D4-AAD3-4D9F-B009-C5B7BDC2ACFE}">
      <dsp:nvSpPr>
        <dsp:cNvPr id="0" name=""/>
        <dsp:cNvSpPr/>
      </dsp:nvSpPr>
      <dsp:spPr>
        <a:xfrm>
          <a:off x="472881" y="288034"/>
          <a:ext cx="5904736" cy="1806527"/>
        </a:xfrm>
        <a:prstGeom prst="roundRect">
          <a:avLst>
            <a:gd name="adj" fmla="val 10000"/>
          </a:avLst>
        </a:prstGeom>
        <a:solidFill>
          <a:schemeClr val="accent6">
            <a:lumMod val="20000"/>
            <a:lumOff val="80000"/>
          </a:schemeClr>
        </a:solidFill>
        <a:ln w="38100">
          <a:solidFill>
            <a:schemeClr val="accent1"/>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30480" rIns="45720" bIns="30480" numCol="1" spcCol="1270" anchor="ctr" anchorCtr="0">
          <a:noAutofit/>
        </a:bodyPr>
        <a:lstStyle/>
        <a:p>
          <a:pPr lvl="0" algn="ctr" defTabSz="1066800" rtl="0">
            <a:lnSpc>
              <a:spcPct val="90000"/>
            </a:lnSpc>
            <a:spcBef>
              <a:spcPct val="0"/>
            </a:spcBef>
            <a:spcAft>
              <a:spcPct val="35000"/>
            </a:spcAft>
          </a:pPr>
          <a:r>
            <a:rPr lang="ru-RU" sz="2400" b="1" kern="1200" dirty="0" smtClean="0">
              <a:latin typeface="Times New Roman" panose="02020603050405020304" pitchFamily="18" charset="0"/>
              <a:cs typeface="Times New Roman" panose="02020603050405020304" pitchFamily="18" charset="0"/>
            </a:rPr>
            <a:t>Информация</a:t>
          </a:r>
          <a:r>
            <a:rPr lang="ru-RU" sz="2000" kern="1200" dirty="0" smtClean="0">
              <a:latin typeface="Times New Roman" panose="02020603050405020304" pitchFamily="18" charset="0"/>
              <a:cs typeface="Times New Roman" panose="02020603050405020304" pitchFamily="18" charset="0"/>
            </a:rPr>
            <a:t> о корректировке сравнительных показателей предшествующего года (годов) раскрывается  в бухгалтерской (финансовой) отчетности </a:t>
          </a:r>
          <a:r>
            <a:rPr lang="ru-RU" sz="2400" b="1" kern="1200" dirty="0" smtClean="0">
              <a:latin typeface="Times New Roman" panose="02020603050405020304" pitchFamily="18" charset="0"/>
              <a:cs typeface="Times New Roman" panose="02020603050405020304" pitchFamily="18" charset="0"/>
            </a:rPr>
            <a:t>отчетного года</a:t>
          </a:r>
          <a:endParaRPr lang="ru-RU" sz="2400" b="1" kern="1200" dirty="0">
            <a:latin typeface="Times New Roman" panose="02020603050405020304" pitchFamily="18" charset="0"/>
            <a:cs typeface="Times New Roman" panose="02020603050405020304" pitchFamily="18" charset="0"/>
          </a:endParaRPr>
        </a:p>
      </dsp:txBody>
      <dsp:txXfrm>
        <a:off x="525792" y="340945"/>
        <a:ext cx="5798914" cy="1700705"/>
      </dsp:txXfrm>
    </dsp:sp>
    <dsp:sp modelId="{EC41B3DE-483E-4513-A3B2-5C80B606CFE0}">
      <dsp:nvSpPr>
        <dsp:cNvPr id="0" name=""/>
        <dsp:cNvSpPr/>
      </dsp:nvSpPr>
      <dsp:spPr>
        <a:xfrm>
          <a:off x="1017634" y="2094562"/>
          <a:ext cx="91440" cy="1536389"/>
        </a:xfrm>
        <a:custGeom>
          <a:avLst/>
          <a:gdLst/>
          <a:ahLst/>
          <a:cxnLst/>
          <a:rect l="0" t="0" r="0" b="0"/>
          <a:pathLst>
            <a:path>
              <a:moveTo>
                <a:pt x="45720" y="0"/>
              </a:moveTo>
              <a:lnTo>
                <a:pt x="45720" y="1536389"/>
              </a:lnTo>
              <a:lnTo>
                <a:pt x="121472" y="153638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1F3B594-0BC5-406C-B03C-C5295B76C1C0}">
      <dsp:nvSpPr>
        <dsp:cNvPr id="0" name=""/>
        <dsp:cNvSpPr/>
      </dsp:nvSpPr>
      <dsp:spPr>
        <a:xfrm>
          <a:off x="1139106" y="2520280"/>
          <a:ext cx="6447055" cy="2221343"/>
        </a:xfrm>
        <a:prstGeom prst="roundRect">
          <a:avLst>
            <a:gd name="adj" fmla="val 10000"/>
          </a:avLst>
        </a:prstGeom>
        <a:solidFill>
          <a:schemeClr val="accent6">
            <a:lumMod val="60000"/>
            <a:lumOff val="40000"/>
            <a:alpha val="90000"/>
          </a:schemeClr>
        </a:solidFill>
        <a:ln w="38100" cap="flat" cmpd="sng" algn="ctr">
          <a:solidFill>
            <a:schemeClr val="accent1"/>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rtl="0">
            <a:lnSpc>
              <a:spcPct val="90000"/>
            </a:lnSpc>
            <a:spcBef>
              <a:spcPct val="0"/>
            </a:spcBef>
            <a:spcAft>
              <a:spcPct val="35000"/>
            </a:spcAft>
          </a:pPr>
          <a:r>
            <a:rPr lang="ru-RU" sz="2400" b="1" kern="1200" dirty="0" smtClean="0">
              <a:latin typeface="Times New Roman" panose="02020603050405020304" pitchFamily="18" charset="0"/>
              <a:cs typeface="Times New Roman" panose="02020603050405020304" pitchFamily="18" charset="0"/>
            </a:rPr>
            <a:t>Суммы</a:t>
          </a:r>
          <a:r>
            <a:rPr lang="ru-RU" sz="2400" kern="1200" dirty="0" smtClean="0">
              <a:latin typeface="Times New Roman" panose="02020603050405020304" pitchFamily="18" charset="0"/>
              <a:cs typeface="Times New Roman" panose="02020603050405020304" pitchFamily="18" charset="0"/>
            </a:rPr>
            <a:t> </a:t>
          </a:r>
          <a:r>
            <a:rPr lang="ru-RU" sz="1800" kern="1200" dirty="0" smtClean="0">
              <a:latin typeface="Times New Roman" panose="02020603050405020304" pitchFamily="18" charset="0"/>
              <a:cs typeface="Times New Roman" panose="02020603050405020304" pitchFamily="18" charset="0"/>
            </a:rPr>
            <a:t>корректировок сравнительных показателей отражаются </a:t>
          </a:r>
          <a:r>
            <a:rPr lang="ru-RU" sz="2400" b="1" kern="1200" dirty="0" smtClean="0">
              <a:latin typeface="Times New Roman" panose="02020603050405020304" pitchFamily="18" charset="0"/>
              <a:cs typeface="Times New Roman" panose="02020603050405020304" pitchFamily="18" charset="0"/>
            </a:rPr>
            <a:t>в периоде, в котором произошло изменение учетной политики</a:t>
          </a:r>
          <a:r>
            <a:rPr lang="ru-RU" sz="2400" kern="1200" dirty="0" smtClean="0">
              <a:latin typeface="Times New Roman" panose="02020603050405020304" pitchFamily="18" charset="0"/>
              <a:cs typeface="Times New Roman" panose="02020603050405020304" pitchFamily="18" charset="0"/>
            </a:rPr>
            <a:t> </a:t>
          </a:r>
          <a:r>
            <a:rPr lang="ru-RU" sz="1800" kern="1200" dirty="0" smtClean="0">
              <a:latin typeface="Times New Roman" panose="02020603050405020304" pitchFamily="18" charset="0"/>
              <a:cs typeface="Times New Roman" panose="02020603050405020304" pitchFamily="18" charset="0"/>
            </a:rPr>
            <a:t>записями по счетам бухгалтерского учета согласно НПА, регулирующим ведение бухгалтерского учета и составление бухгалтерской (финансовой) отчетности.</a:t>
          </a:r>
          <a:endParaRPr lang="ru-RU" sz="1800" kern="1200" dirty="0">
            <a:latin typeface="Times New Roman" panose="02020603050405020304" pitchFamily="18" charset="0"/>
            <a:cs typeface="Times New Roman" panose="02020603050405020304" pitchFamily="18" charset="0"/>
          </a:endParaRPr>
        </a:p>
      </dsp:txBody>
      <dsp:txXfrm>
        <a:off x="1204167" y="2585341"/>
        <a:ext cx="6316933" cy="2091221"/>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8ED7B7-E45C-40E4-B864-BD4E5107A3A1}">
      <dsp:nvSpPr>
        <dsp:cNvPr id="0" name=""/>
        <dsp:cNvSpPr/>
      </dsp:nvSpPr>
      <dsp:spPr>
        <a:xfrm>
          <a:off x="160175" y="360031"/>
          <a:ext cx="7226856" cy="3816424"/>
        </a:xfrm>
        <a:prstGeom prst="roundRect">
          <a:avLst>
            <a:gd name="adj" fmla="val 10000"/>
          </a:avLst>
        </a:prstGeom>
        <a:solidFill>
          <a:srgbClr val="CCFFFF">
            <a:alpha val="90000"/>
          </a:srgbClr>
        </a:solidFill>
        <a:ln w="38100">
          <a:solidFill>
            <a:schemeClr val="accent1"/>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35560" rIns="53340" bIns="35560" numCol="1" spcCol="1270" anchor="ctr" anchorCtr="0">
          <a:noAutofit/>
        </a:bodyPr>
        <a:lstStyle/>
        <a:p>
          <a:pPr lvl="0" algn="ctr" defTabSz="1244600" rtl="0">
            <a:lnSpc>
              <a:spcPct val="90000"/>
            </a:lnSpc>
            <a:spcBef>
              <a:spcPct val="0"/>
            </a:spcBef>
            <a:spcAft>
              <a:spcPct val="35000"/>
            </a:spcAft>
          </a:pPr>
          <a:r>
            <a:rPr lang="ru-RU" sz="2800" kern="1200" dirty="0" smtClean="0">
              <a:latin typeface="Times New Roman" panose="02020603050405020304" pitchFamily="18" charset="0"/>
              <a:cs typeface="Times New Roman" panose="02020603050405020304" pitchFamily="18" charset="0"/>
            </a:rPr>
            <a:t>В случае </a:t>
          </a:r>
          <a:r>
            <a:rPr lang="ru-RU" sz="2800" b="1" kern="1200" dirty="0" smtClean="0">
              <a:latin typeface="Times New Roman" panose="02020603050405020304" pitchFamily="18" charset="0"/>
              <a:cs typeface="Times New Roman" panose="02020603050405020304" pitchFamily="18" charset="0"/>
            </a:rPr>
            <a:t>ретроспективного применения измененной учетной </a:t>
          </a:r>
          <a:r>
            <a:rPr lang="ru-RU" sz="2800" kern="1200" dirty="0" smtClean="0">
              <a:latin typeface="Times New Roman" panose="02020603050405020304" pitchFamily="18" charset="0"/>
              <a:cs typeface="Times New Roman" panose="02020603050405020304" pitchFamily="18" charset="0"/>
            </a:rPr>
            <a:t>политики утвержденная бухгалтерская (финансовая) </a:t>
          </a:r>
          <a:r>
            <a:rPr lang="ru-RU" sz="2800" b="1" kern="1200" dirty="0" smtClean="0">
              <a:latin typeface="Times New Roman" panose="02020603050405020304" pitchFamily="18" charset="0"/>
              <a:cs typeface="Times New Roman" panose="02020603050405020304" pitchFamily="18" charset="0"/>
            </a:rPr>
            <a:t>отчетность за предшествующий год (годы) не подлежит пересмотру, замене и повторному представлению пользователям бухгалтерской (финансовой) отчетности</a:t>
          </a:r>
          <a:endParaRPr lang="ru-RU" sz="1800" kern="1200" dirty="0">
            <a:latin typeface="Times New Roman" panose="02020603050405020304" pitchFamily="18" charset="0"/>
            <a:cs typeface="Times New Roman" panose="02020603050405020304" pitchFamily="18" charset="0"/>
          </a:endParaRPr>
        </a:p>
      </dsp:txBody>
      <dsp:txXfrm>
        <a:off x="271954" y="471810"/>
        <a:ext cx="7003298" cy="3592866"/>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464106-F877-4A6E-9574-9468F5BF8117}">
      <dsp:nvSpPr>
        <dsp:cNvPr id="0" name=""/>
        <dsp:cNvSpPr/>
      </dsp:nvSpPr>
      <dsp:spPr>
        <a:xfrm>
          <a:off x="153513" y="1616857"/>
          <a:ext cx="2176376" cy="1415688"/>
        </a:xfrm>
        <a:prstGeom prst="roundRect">
          <a:avLst>
            <a:gd name="adj" fmla="val 10000"/>
          </a:avLst>
        </a:prstGeom>
        <a:solidFill>
          <a:schemeClr val="lt1">
            <a:alpha val="90000"/>
            <a:hueOff val="0"/>
            <a:satOff val="0"/>
            <a:lumOff val="0"/>
            <a:alphaOff val="0"/>
          </a:schemeClr>
        </a:solidFill>
        <a:ln w="38100" cap="flat" cmpd="sng" algn="ctr">
          <a:solidFill>
            <a:srgbClr val="002060"/>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85750" lvl="1" indent="-285750" algn="l" defTabSz="1422400">
            <a:lnSpc>
              <a:spcPct val="90000"/>
            </a:lnSpc>
            <a:spcBef>
              <a:spcPct val="0"/>
            </a:spcBef>
            <a:spcAft>
              <a:spcPct val="15000"/>
            </a:spcAft>
            <a:buChar char="••"/>
          </a:pPr>
          <a:r>
            <a:rPr lang="ru-RU" sz="3200" b="1" kern="1200" dirty="0" smtClean="0">
              <a:solidFill>
                <a:srgbClr val="FF0000"/>
              </a:solidFill>
            </a:rPr>
            <a:t>Ошибка</a:t>
          </a:r>
          <a:endParaRPr lang="ru-RU" sz="3200" b="1" kern="1200" dirty="0">
            <a:solidFill>
              <a:srgbClr val="FF0000"/>
            </a:solidFill>
          </a:endParaRPr>
        </a:p>
        <a:p>
          <a:pPr marL="114300" lvl="1" indent="-114300" algn="l" defTabSz="622300">
            <a:lnSpc>
              <a:spcPct val="90000"/>
            </a:lnSpc>
            <a:spcBef>
              <a:spcPct val="0"/>
            </a:spcBef>
            <a:spcAft>
              <a:spcPct val="15000"/>
            </a:spcAft>
            <a:buChar char="••"/>
          </a:pPr>
          <a:endParaRPr lang="ru-RU" sz="1400" kern="1200" dirty="0">
            <a:solidFill>
              <a:schemeClr val="tx1"/>
            </a:solidFill>
          </a:endParaRPr>
        </a:p>
      </dsp:txBody>
      <dsp:txXfrm>
        <a:off x="186092" y="1649436"/>
        <a:ext cx="2111218" cy="1047168"/>
      </dsp:txXfrm>
    </dsp:sp>
    <dsp:sp modelId="{9AAA6665-C859-44E2-B27D-3CE20C9D92BF}">
      <dsp:nvSpPr>
        <dsp:cNvPr id="0" name=""/>
        <dsp:cNvSpPr/>
      </dsp:nvSpPr>
      <dsp:spPr>
        <a:xfrm>
          <a:off x="381120" y="1896048"/>
          <a:ext cx="2616729" cy="2616729"/>
        </a:xfrm>
        <a:prstGeom prst="leftCircularArrow">
          <a:avLst>
            <a:gd name="adj1" fmla="val 2270"/>
            <a:gd name="adj2" fmla="val 273623"/>
            <a:gd name="adj3" fmla="val 2293191"/>
            <a:gd name="adj4" fmla="val 9268546"/>
            <a:gd name="adj5" fmla="val 2648"/>
          </a:avLst>
        </a:prstGeom>
        <a:solidFill>
          <a:schemeClr val="accent5">
            <a:lumMod val="50000"/>
          </a:schemeClr>
        </a:solidFill>
        <a:ln>
          <a:solidFill>
            <a:schemeClr val="accent1">
              <a:lumMod val="50000"/>
            </a:schemeClr>
          </a:solidFill>
        </a:ln>
        <a:effectLst/>
      </dsp:spPr>
      <dsp:style>
        <a:lnRef idx="0">
          <a:scrgbClr r="0" g="0" b="0"/>
        </a:lnRef>
        <a:fillRef idx="1">
          <a:scrgbClr r="0" g="0" b="0"/>
        </a:fillRef>
        <a:effectRef idx="0">
          <a:scrgbClr r="0" g="0" b="0"/>
        </a:effectRef>
        <a:fontRef idx="minor">
          <a:schemeClr val="lt1"/>
        </a:fontRef>
      </dsp:style>
    </dsp:sp>
    <dsp:sp modelId="{23F9F816-B5E7-49E2-B179-8589DE4CF8F7}">
      <dsp:nvSpPr>
        <dsp:cNvPr id="0" name=""/>
        <dsp:cNvSpPr/>
      </dsp:nvSpPr>
      <dsp:spPr>
        <a:xfrm>
          <a:off x="566976" y="2963633"/>
          <a:ext cx="1934556" cy="769309"/>
        </a:xfrm>
        <a:prstGeom prst="roundRect">
          <a:avLst>
            <a:gd name="adj" fmla="val 10000"/>
          </a:avLst>
        </a:prstGeom>
        <a:solidFill>
          <a:schemeClr val="accent3">
            <a:lumMod val="50000"/>
          </a:schemeClr>
        </a:solidFill>
        <a:ln w="25400" cap="flat" cmpd="sng" algn="ctr">
          <a:solidFill>
            <a:srgbClr val="00206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29210" rIns="43815" bIns="29210" numCol="1" spcCol="1270" anchor="ctr" anchorCtr="0">
          <a:noAutofit/>
        </a:bodyPr>
        <a:lstStyle/>
        <a:p>
          <a:pPr lvl="0" algn="ctr" defTabSz="1022350">
            <a:lnSpc>
              <a:spcPct val="90000"/>
            </a:lnSpc>
            <a:spcBef>
              <a:spcPct val="0"/>
            </a:spcBef>
            <a:spcAft>
              <a:spcPct val="35000"/>
            </a:spcAft>
          </a:pPr>
          <a:r>
            <a:rPr lang="ru-RU" sz="2300" kern="1200" dirty="0" smtClean="0"/>
            <a:t>Бухгалтерская справка  </a:t>
          </a:r>
          <a:endParaRPr lang="ru-RU" sz="2300" kern="1200" dirty="0"/>
        </a:p>
      </dsp:txBody>
      <dsp:txXfrm>
        <a:off x="589508" y="2986165"/>
        <a:ext cx="1889492" cy="724245"/>
      </dsp:txXfrm>
    </dsp:sp>
    <dsp:sp modelId="{DCEBA308-CFD5-4E44-AEF5-37B2E23C6FE8}">
      <dsp:nvSpPr>
        <dsp:cNvPr id="0" name=""/>
        <dsp:cNvSpPr/>
      </dsp:nvSpPr>
      <dsp:spPr>
        <a:xfrm>
          <a:off x="2741758" y="65211"/>
          <a:ext cx="2844219" cy="5031791"/>
        </a:xfrm>
        <a:prstGeom prst="roundRect">
          <a:avLst>
            <a:gd name="adj" fmla="val 10000"/>
          </a:avLst>
        </a:prstGeom>
        <a:solidFill>
          <a:schemeClr val="lt1">
            <a:alpha val="90000"/>
            <a:hueOff val="0"/>
            <a:satOff val="0"/>
            <a:lumOff val="0"/>
            <a:alphaOff val="0"/>
          </a:schemeClr>
        </a:solidFill>
        <a:ln w="38100" cap="flat" cmpd="sng" algn="ctr">
          <a:solidFill>
            <a:srgbClr val="002060"/>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800100">
            <a:lnSpc>
              <a:spcPct val="90000"/>
            </a:lnSpc>
            <a:spcBef>
              <a:spcPct val="0"/>
            </a:spcBef>
            <a:spcAft>
              <a:spcPct val="15000"/>
            </a:spcAft>
            <a:buChar char="••"/>
          </a:pPr>
          <a:r>
            <a:rPr lang="ru-RU" sz="1800" b="1" kern="1200" dirty="0" smtClean="0">
              <a:solidFill>
                <a:schemeClr val="tx1"/>
              </a:solidFill>
              <a:latin typeface="Times New Roman" panose="02020603050405020304" pitchFamily="18" charset="0"/>
              <a:ea typeface="Times New Roman" panose="02020603050405020304" pitchFamily="18" charset="0"/>
              <a:cs typeface="Calibri" panose="020F0502020204030204" pitchFamily="34" charset="0"/>
            </a:rPr>
            <a:t>Наименование исправляемого регистра бухгалтерского учета (</a:t>
          </a:r>
          <a:r>
            <a:rPr lang="ru-RU" sz="1800" b="1" kern="1200" smtClean="0">
              <a:solidFill>
                <a:schemeClr val="tx1"/>
              </a:solidFill>
              <a:latin typeface="Times New Roman" panose="02020603050405020304" pitchFamily="18" charset="0"/>
              <a:ea typeface="Times New Roman" panose="02020603050405020304" pitchFamily="18" charset="0"/>
              <a:cs typeface="Calibri" panose="020F0502020204030204" pitchFamily="34" charset="0"/>
            </a:rPr>
            <a:t>Журнала операций</a:t>
          </a:r>
          <a:endParaRPr lang="ru-RU" sz="1800" b="1" kern="1200" dirty="0"/>
        </a:p>
        <a:p>
          <a:pPr marL="171450" lvl="1" indent="-171450" algn="l" defTabSz="800100">
            <a:lnSpc>
              <a:spcPct val="90000"/>
            </a:lnSpc>
            <a:spcBef>
              <a:spcPct val="0"/>
            </a:spcBef>
            <a:spcAft>
              <a:spcPct val="15000"/>
            </a:spcAft>
            <a:buChar char="••"/>
          </a:pPr>
          <a:r>
            <a:rPr lang="ru-RU" sz="1800" b="1" kern="1200" dirty="0" smtClean="0">
              <a:solidFill>
                <a:schemeClr val="tx1"/>
              </a:solidFill>
              <a:latin typeface="Times New Roman" panose="02020603050405020304" pitchFamily="18" charset="0"/>
              <a:ea typeface="Times New Roman" panose="02020603050405020304" pitchFamily="18" charset="0"/>
              <a:cs typeface="Calibri" panose="020F0502020204030204" pitchFamily="34" charset="0"/>
            </a:rPr>
            <a:t>Номер регистра  (при наличии)</a:t>
          </a:r>
          <a:endParaRPr lang="ru-RU" sz="1800" b="1" kern="1200" dirty="0">
            <a:solidFill>
              <a:schemeClr val="tx1"/>
            </a:solidFill>
          </a:endParaRPr>
        </a:p>
        <a:p>
          <a:pPr marL="171450" lvl="1" indent="-171450" algn="l" defTabSz="800100">
            <a:lnSpc>
              <a:spcPct val="90000"/>
            </a:lnSpc>
            <a:spcBef>
              <a:spcPct val="0"/>
            </a:spcBef>
            <a:spcAft>
              <a:spcPct val="15000"/>
            </a:spcAft>
            <a:buChar char="••"/>
          </a:pPr>
          <a:r>
            <a:rPr lang="ru-RU" sz="1800" b="1" kern="1200" dirty="0" smtClean="0">
              <a:solidFill>
                <a:schemeClr val="tx1"/>
              </a:solidFill>
              <a:latin typeface="Times New Roman" panose="02020603050405020304" pitchFamily="18" charset="0"/>
              <a:ea typeface="Times New Roman" panose="02020603050405020304" pitchFamily="18" charset="0"/>
              <a:cs typeface="Calibri" panose="020F0502020204030204" pitchFamily="34" charset="0"/>
            </a:rPr>
            <a:t>Период, за который был  составлен регистр</a:t>
          </a:r>
          <a:endParaRPr lang="ru-RU" sz="1800" b="1" kern="1200" dirty="0"/>
        </a:p>
        <a:p>
          <a:pPr marL="171450" lvl="1" indent="-171450" algn="l" defTabSz="800100">
            <a:lnSpc>
              <a:spcPct val="90000"/>
            </a:lnSpc>
            <a:spcBef>
              <a:spcPct val="0"/>
            </a:spcBef>
            <a:spcAft>
              <a:spcPct val="15000"/>
            </a:spcAft>
            <a:buChar char="••"/>
          </a:pPr>
          <a:r>
            <a:rPr lang="ru-RU" sz="1800" b="1" kern="1200" dirty="0" smtClean="0">
              <a:solidFill>
                <a:schemeClr val="tx1"/>
              </a:solidFill>
              <a:latin typeface="Times New Roman" panose="02020603050405020304" pitchFamily="18" charset="0"/>
              <a:ea typeface="Times New Roman" panose="02020603050405020304" pitchFamily="18" charset="0"/>
              <a:cs typeface="Calibri" panose="020F0502020204030204" pitchFamily="34" charset="0"/>
            </a:rPr>
            <a:t>Период, в котором были выявлены ошибки</a:t>
          </a:r>
          <a:r>
            <a:rPr lang="ru-RU" sz="1800" b="1" kern="1200" dirty="0" smtClean="0">
              <a:solidFill>
                <a:schemeClr val="tx1"/>
              </a:solidFill>
            </a:rPr>
            <a:t> </a:t>
          </a:r>
          <a:endParaRPr lang="ru-RU" sz="1800" b="1" kern="1200" dirty="0"/>
        </a:p>
      </dsp:txBody>
      <dsp:txXfrm>
        <a:off x="2825062" y="1226756"/>
        <a:ext cx="2677611" cy="3786942"/>
      </dsp:txXfrm>
    </dsp:sp>
    <dsp:sp modelId="{B59F8D2A-485F-4C73-844E-D501E2CE65CA}">
      <dsp:nvSpPr>
        <dsp:cNvPr id="0" name=""/>
        <dsp:cNvSpPr/>
      </dsp:nvSpPr>
      <dsp:spPr>
        <a:xfrm>
          <a:off x="4834877" y="42878"/>
          <a:ext cx="2804690" cy="3144671"/>
        </a:xfrm>
        <a:prstGeom prst="circularArrow">
          <a:avLst>
            <a:gd name="adj1" fmla="val 1740"/>
            <a:gd name="adj2" fmla="val 207275"/>
            <a:gd name="adj3" fmla="val 21580297"/>
            <a:gd name="adj4" fmla="val 14538593"/>
            <a:gd name="adj5" fmla="val 2030"/>
          </a:avLst>
        </a:prstGeom>
        <a:solidFill>
          <a:schemeClr val="accent5">
            <a:lumMod val="50000"/>
          </a:schemeClr>
        </a:solidFill>
        <a:ln>
          <a:solidFill>
            <a:srgbClr val="002060"/>
          </a:solidFill>
        </a:ln>
        <a:effectLst/>
      </dsp:spPr>
      <dsp:style>
        <a:lnRef idx="0">
          <a:scrgbClr r="0" g="0" b="0"/>
        </a:lnRef>
        <a:fillRef idx="1">
          <a:scrgbClr r="0" g="0" b="0"/>
        </a:fillRef>
        <a:effectRef idx="0">
          <a:scrgbClr r="0" g="0" b="0"/>
        </a:effectRef>
        <a:fontRef idx="minor">
          <a:schemeClr val="lt1"/>
        </a:fontRef>
      </dsp:style>
    </dsp:sp>
    <dsp:sp modelId="{54FF45FA-267F-427A-9B12-229D52D1D6FF}">
      <dsp:nvSpPr>
        <dsp:cNvPr id="0" name=""/>
        <dsp:cNvSpPr/>
      </dsp:nvSpPr>
      <dsp:spPr>
        <a:xfrm>
          <a:off x="3394712" y="546937"/>
          <a:ext cx="1934556" cy="778971"/>
        </a:xfrm>
        <a:prstGeom prst="roundRect">
          <a:avLst>
            <a:gd name="adj" fmla="val 10000"/>
          </a:avLst>
        </a:prstGeom>
        <a:solidFill>
          <a:schemeClr val="accent3">
            <a:lumMod val="50000"/>
          </a:schemeClr>
        </a:solidFill>
        <a:ln w="25400" cap="flat" cmpd="sng" algn="ctr">
          <a:solidFill>
            <a:srgbClr val="00206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29210" rIns="43815" bIns="29210" numCol="1" spcCol="1270" anchor="ctr" anchorCtr="0">
          <a:noAutofit/>
        </a:bodyPr>
        <a:lstStyle/>
        <a:p>
          <a:pPr lvl="0" algn="ctr" defTabSz="1022350">
            <a:lnSpc>
              <a:spcPct val="90000"/>
            </a:lnSpc>
            <a:spcBef>
              <a:spcPct val="0"/>
            </a:spcBef>
            <a:spcAft>
              <a:spcPct val="35000"/>
            </a:spcAft>
          </a:pPr>
          <a:r>
            <a:rPr lang="ru-RU" sz="2300" kern="1200" dirty="0" smtClean="0"/>
            <a:t>Бухгалтерская справка</a:t>
          </a:r>
          <a:endParaRPr lang="ru-RU" sz="2300" kern="1200" dirty="0"/>
        </a:p>
      </dsp:txBody>
      <dsp:txXfrm>
        <a:off x="3417527" y="569752"/>
        <a:ext cx="1888926" cy="733341"/>
      </dsp:txXfrm>
    </dsp:sp>
    <dsp:sp modelId="{688ED6CA-B1FD-401D-99FD-123E13E110DB}">
      <dsp:nvSpPr>
        <dsp:cNvPr id="0" name=""/>
        <dsp:cNvSpPr/>
      </dsp:nvSpPr>
      <dsp:spPr>
        <a:xfrm>
          <a:off x="5708385" y="1711169"/>
          <a:ext cx="2571954" cy="3345121"/>
        </a:xfrm>
        <a:prstGeom prst="roundRect">
          <a:avLst>
            <a:gd name="adj" fmla="val 10000"/>
          </a:avLst>
        </a:prstGeom>
        <a:solidFill>
          <a:schemeClr val="lt1">
            <a:alpha val="90000"/>
            <a:hueOff val="0"/>
            <a:satOff val="0"/>
            <a:lumOff val="0"/>
            <a:alphaOff val="0"/>
          </a:schemeClr>
        </a:solidFill>
        <a:ln w="38100" cap="flat" cmpd="sng" algn="ctr">
          <a:solidFill>
            <a:srgbClr val="002060"/>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800100">
            <a:lnSpc>
              <a:spcPct val="90000"/>
            </a:lnSpc>
            <a:spcBef>
              <a:spcPct val="0"/>
            </a:spcBef>
            <a:spcAft>
              <a:spcPct val="15000"/>
            </a:spcAft>
            <a:buChar char="••"/>
          </a:pPr>
          <a:r>
            <a:rPr lang="ru-RU" sz="1800" b="1" kern="1200" dirty="0" smtClean="0">
              <a:solidFill>
                <a:srgbClr val="FF0000"/>
              </a:solidFill>
              <a:latin typeface="Times New Roman" panose="02020603050405020304" pitchFamily="18" charset="0"/>
              <a:ea typeface="Times New Roman" panose="02020603050405020304" pitchFamily="18" charset="0"/>
              <a:cs typeface="Calibri" panose="020F0502020204030204" pitchFamily="34" charset="0"/>
            </a:rPr>
            <a:t>Бухгалтерские записи по исправлению ошибок прошлых лет подлежат обособлению:</a:t>
          </a:r>
          <a:endParaRPr lang="ru-RU" sz="1800" kern="1200" dirty="0"/>
        </a:p>
        <a:p>
          <a:pPr marL="171450" lvl="1" indent="-171450" algn="l" defTabSz="800100">
            <a:lnSpc>
              <a:spcPct val="90000"/>
            </a:lnSpc>
            <a:spcBef>
              <a:spcPct val="0"/>
            </a:spcBef>
            <a:spcAft>
              <a:spcPct val="15000"/>
            </a:spcAft>
            <a:buChar char="••"/>
          </a:pPr>
          <a:r>
            <a:rPr lang="ru-RU" sz="1800" b="1" kern="1200" dirty="0" smtClean="0">
              <a:solidFill>
                <a:srgbClr val="FF0000"/>
              </a:solidFill>
              <a:latin typeface="Times New Roman" panose="02020603050405020304" pitchFamily="18" charset="0"/>
              <a:ea typeface="Times New Roman" panose="02020603050405020304" pitchFamily="18" charset="0"/>
              <a:cs typeface="Calibri" panose="020F0502020204030204" pitchFamily="34" charset="0"/>
            </a:rPr>
            <a:t>в бухгалтерском (бюджетном) учете</a:t>
          </a:r>
          <a:endParaRPr lang="ru-RU" sz="1800" kern="1200" dirty="0"/>
        </a:p>
        <a:p>
          <a:pPr marL="171450" lvl="1" indent="-171450" algn="l" defTabSz="800100">
            <a:lnSpc>
              <a:spcPct val="90000"/>
            </a:lnSpc>
            <a:spcBef>
              <a:spcPct val="0"/>
            </a:spcBef>
            <a:spcAft>
              <a:spcPct val="15000"/>
            </a:spcAft>
            <a:buChar char="••"/>
          </a:pPr>
          <a:r>
            <a:rPr lang="ru-RU" sz="1800" b="1" kern="1200" dirty="0" smtClean="0">
              <a:solidFill>
                <a:srgbClr val="FF0000"/>
              </a:solidFill>
              <a:latin typeface="Times New Roman" panose="02020603050405020304" pitchFamily="18" charset="0"/>
              <a:ea typeface="Times New Roman" panose="02020603050405020304" pitchFamily="18" charset="0"/>
              <a:cs typeface="Calibri" panose="020F0502020204030204" pitchFamily="34" charset="0"/>
            </a:rPr>
            <a:t> бухгалтерской (финансовой) отчетности</a:t>
          </a:r>
          <a:endParaRPr lang="ru-RU" sz="1800" kern="1200" dirty="0"/>
        </a:p>
      </dsp:txBody>
      <dsp:txXfrm>
        <a:off x="5783715" y="1786499"/>
        <a:ext cx="2421294" cy="2477649"/>
      </dsp:txXfrm>
    </dsp:sp>
    <dsp:sp modelId="{CAAB39B4-7D1D-43FC-83C6-CA6BB2E5669A}">
      <dsp:nvSpPr>
        <dsp:cNvPr id="0" name=""/>
        <dsp:cNvSpPr/>
      </dsp:nvSpPr>
      <dsp:spPr>
        <a:xfrm>
          <a:off x="6396190" y="4707039"/>
          <a:ext cx="1934556" cy="769309"/>
        </a:xfrm>
        <a:prstGeom prst="roundRect">
          <a:avLst>
            <a:gd name="adj" fmla="val 10000"/>
          </a:avLst>
        </a:prstGeom>
        <a:solidFill>
          <a:schemeClr val="accent3">
            <a:lumMod val="50000"/>
          </a:schemeClr>
        </a:solidFill>
        <a:ln w="25400" cap="flat" cmpd="sng" algn="ctr">
          <a:solidFill>
            <a:srgbClr val="00206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29210" rIns="43815" bIns="29210" numCol="1" spcCol="1270" anchor="ctr" anchorCtr="0">
          <a:noAutofit/>
        </a:bodyPr>
        <a:lstStyle/>
        <a:p>
          <a:pPr lvl="0" algn="ctr" defTabSz="1022350">
            <a:lnSpc>
              <a:spcPct val="90000"/>
            </a:lnSpc>
            <a:spcBef>
              <a:spcPct val="0"/>
            </a:spcBef>
            <a:spcAft>
              <a:spcPct val="35000"/>
            </a:spcAft>
          </a:pPr>
          <a:r>
            <a:rPr lang="ru-RU" sz="2300" kern="1200" dirty="0" smtClean="0"/>
            <a:t>Бухгалтерская справка</a:t>
          </a:r>
          <a:endParaRPr lang="ru-RU" sz="2300" kern="1200" dirty="0"/>
        </a:p>
      </dsp:txBody>
      <dsp:txXfrm>
        <a:off x="6418722" y="4729571"/>
        <a:ext cx="1889492" cy="724245"/>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C17B6B-1534-4DD9-A30E-4A71A1A990CB}">
      <dsp:nvSpPr>
        <dsp:cNvPr id="0" name=""/>
        <dsp:cNvSpPr/>
      </dsp:nvSpPr>
      <dsp:spPr>
        <a:xfrm>
          <a:off x="785453" y="0"/>
          <a:ext cx="1093331" cy="662473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1" kern="1200" dirty="0" smtClean="0"/>
            <a:t>Сальдо на   01.01.2019</a:t>
          </a:r>
        </a:p>
      </dsp:txBody>
      <dsp:txXfrm>
        <a:off x="785453" y="0"/>
        <a:ext cx="1093331" cy="1987420"/>
      </dsp:txXfrm>
    </dsp:sp>
    <dsp:sp modelId="{39CE2143-79FB-4AC1-9409-D019A47FFEF1}">
      <dsp:nvSpPr>
        <dsp:cNvPr id="0" name=""/>
        <dsp:cNvSpPr/>
      </dsp:nvSpPr>
      <dsp:spPr>
        <a:xfrm>
          <a:off x="142275" y="1368152"/>
          <a:ext cx="2197810" cy="1114926"/>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ru-RU" sz="1400" b="1" kern="1200" dirty="0" smtClean="0"/>
            <a:t>В Главной книге  2019 года </a:t>
          </a:r>
        </a:p>
        <a:p>
          <a:pPr lvl="0" algn="ctr" defTabSz="622300">
            <a:lnSpc>
              <a:spcPct val="90000"/>
            </a:lnSpc>
            <a:spcBef>
              <a:spcPct val="0"/>
            </a:spcBef>
            <a:spcAft>
              <a:spcPct val="35000"/>
            </a:spcAft>
          </a:pPr>
          <a:r>
            <a:rPr lang="ru-RU" sz="1400" b="1" kern="1200" dirty="0" smtClean="0"/>
            <a:t>1 10112 000 - 2500000, 00</a:t>
          </a:r>
        </a:p>
        <a:p>
          <a:pPr lvl="0" algn="ctr" defTabSz="622300">
            <a:lnSpc>
              <a:spcPct val="90000"/>
            </a:lnSpc>
            <a:spcBef>
              <a:spcPct val="0"/>
            </a:spcBef>
            <a:spcAft>
              <a:spcPct val="35000"/>
            </a:spcAft>
          </a:pPr>
          <a:r>
            <a:rPr lang="ru-RU" sz="1400" b="1" kern="1200" dirty="0" smtClean="0"/>
            <a:t>1 10412 000 -15000,00</a:t>
          </a:r>
        </a:p>
        <a:p>
          <a:pPr lvl="0" algn="ctr" defTabSz="622300">
            <a:lnSpc>
              <a:spcPct val="90000"/>
            </a:lnSpc>
            <a:spcBef>
              <a:spcPct val="0"/>
            </a:spcBef>
            <a:spcAft>
              <a:spcPct val="35000"/>
            </a:spcAft>
          </a:pPr>
          <a:r>
            <a:rPr lang="ru-RU" sz="1400" b="1" kern="1200" dirty="0" smtClean="0"/>
            <a:t>1 40130 000 – 2 485 000,00</a:t>
          </a:r>
          <a:endParaRPr lang="ru-RU" sz="1400" b="1" kern="1200" dirty="0"/>
        </a:p>
      </dsp:txBody>
      <dsp:txXfrm>
        <a:off x="174930" y="1400807"/>
        <a:ext cx="2132500" cy="1049616"/>
      </dsp:txXfrm>
    </dsp:sp>
    <dsp:sp modelId="{6F3E1B5A-3622-4DB3-B6BE-E17F4EAFD56C}">
      <dsp:nvSpPr>
        <dsp:cNvPr id="0" name=""/>
        <dsp:cNvSpPr/>
      </dsp:nvSpPr>
      <dsp:spPr>
        <a:xfrm>
          <a:off x="3115" y="4599382"/>
          <a:ext cx="2497967" cy="1834050"/>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ru-RU" sz="1400" b="1" kern="1200" dirty="0" smtClean="0"/>
            <a:t>Изменяем входящее сальдо в балансе за 2019 год на 01.01.2019  на основании информации </a:t>
          </a:r>
          <a:r>
            <a:rPr lang="ru-RU" sz="1800" b="1" kern="1200" dirty="0" smtClean="0"/>
            <a:t> ф.0503173     </a:t>
          </a:r>
        </a:p>
        <a:p>
          <a:pPr lvl="0" algn="ctr" defTabSz="622300">
            <a:lnSpc>
              <a:spcPct val="90000"/>
            </a:lnSpc>
            <a:spcBef>
              <a:spcPct val="0"/>
            </a:spcBef>
            <a:spcAft>
              <a:spcPct val="35000"/>
            </a:spcAft>
          </a:pPr>
          <a:r>
            <a:rPr lang="ru-RU" sz="1400" b="1" kern="1200" dirty="0" smtClean="0"/>
            <a:t>        110110000 – 1300000,00</a:t>
          </a:r>
        </a:p>
        <a:p>
          <a:pPr lvl="0" algn="ctr" defTabSz="622300">
            <a:lnSpc>
              <a:spcPct val="90000"/>
            </a:lnSpc>
            <a:spcBef>
              <a:spcPct val="0"/>
            </a:spcBef>
            <a:spcAft>
              <a:spcPct val="35000"/>
            </a:spcAft>
          </a:pPr>
          <a:r>
            <a:rPr lang="ru-RU" sz="1400" b="1" kern="1200" dirty="0" smtClean="0"/>
            <a:t>110412000 – 12000,00 </a:t>
          </a:r>
        </a:p>
        <a:p>
          <a:pPr lvl="0" algn="ctr" defTabSz="622300">
            <a:lnSpc>
              <a:spcPct val="90000"/>
            </a:lnSpc>
            <a:spcBef>
              <a:spcPct val="0"/>
            </a:spcBef>
            <a:spcAft>
              <a:spcPct val="35000"/>
            </a:spcAft>
          </a:pPr>
          <a:r>
            <a:rPr lang="ru-RU" sz="1400" b="1" kern="1200" dirty="0" smtClean="0"/>
            <a:t> 14013000 -  1288000,00</a:t>
          </a:r>
          <a:endParaRPr lang="ru-RU" sz="1400" b="1" kern="1200" dirty="0"/>
        </a:p>
      </dsp:txBody>
      <dsp:txXfrm>
        <a:off x="56832" y="4653099"/>
        <a:ext cx="2390533" cy="1726616"/>
      </dsp:txXfrm>
    </dsp:sp>
    <dsp:sp modelId="{66494848-BF9B-45D0-9523-DA035DEA2340}">
      <dsp:nvSpPr>
        <dsp:cNvPr id="0" name=""/>
        <dsp:cNvSpPr/>
      </dsp:nvSpPr>
      <dsp:spPr>
        <a:xfrm>
          <a:off x="169312" y="3000545"/>
          <a:ext cx="2152608" cy="1250814"/>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ru-RU" sz="1400" b="1" kern="1200" dirty="0" smtClean="0"/>
            <a:t>В Балансе за 2018 год на 01.01.2019  </a:t>
          </a:r>
        </a:p>
        <a:p>
          <a:pPr lvl="0" algn="ctr" defTabSz="622300">
            <a:lnSpc>
              <a:spcPct val="90000"/>
            </a:lnSpc>
            <a:spcBef>
              <a:spcPct val="0"/>
            </a:spcBef>
            <a:spcAft>
              <a:spcPct val="35000"/>
            </a:spcAft>
          </a:pPr>
          <a:r>
            <a:rPr lang="ru-RU" sz="1400" b="1" kern="1200" dirty="0" smtClean="0"/>
            <a:t>  1 10110 000 –2500000,00</a:t>
          </a:r>
        </a:p>
        <a:p>
          <a:pPr lvl="0" algn="ctr" defTabSz="622300">
            <a:lnSpc>
              <a:spcPct val="90000"/>
            </a:lnSpc>
            <a:spcBef>
              <a:spcPct val="0"/>
            </a:spcBef>
            <a:spcAft>
              <a:spcPct val="35000"/>
            </a:spcAft>
          </a:pPr>
          <a:r>
            <a:rPr lang="ru-RU" sz="1400" b="1" kern="1200" dirty="0" smtClean="0"/>
            <a:t>1 10410 000 – 15000,00</a:t>
          </a:r>
        </a:p>
        <a:p>
          <a:pPr lvl="0" algn="ctr" defTabSz="622300">
            <a:lnSpc>
              <a:spcPct val="90000"/>
            </a:lnSpc>
            <a:spcBef>
              <a:spcPct val="0"/>
            </a:spcBef>
            <a:spcAft>
              <a:spcPct val="35000"/>
            </a:spcAft>
          </a:pPr>
          <a:r>
            <a:rPr lang="ru-RU" sz="1400" b="1" kern="1200" dirty="0" smtClean="0"/>
            <a:t>1 40130 000 – 2485000,00</a:t>
          </a:r>
          <a:endParaRPr lang="ru-RU" sz="1400" b="1" kern="1200" dirty="0"/>
        </a:p>
      </dsp:txBody>
      <dsp:txXfrm>
        <a:off x="205947" y="3037180"/>
        <a:ext cx="2079338" cy="1177544"/>
      </dsp:txXfrm>
    </dsp:sp>
    <dsp:sp modelId="{072EB34C-D55C-4A8E-A620-C5A59D76B5B6}">
      <dsp:nvSpPr>
        <dsp:cNvPr id="0" name=""/>
        <dsp:cNvSpPr/>
      </dsp:nvSpPr>
      <dsp:spPr>
        <a:xfrm>
          <a:off x="3715502" y="192"/>
          <a:ext cx="1481175" cy="519889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kern="1200" dirty="0" smtClean="0"/>
            <a:t>Исправление ошибки, допущенной в 2018 году</a:t>
          </a:r>
          <a:endParaRPr lang="ru-RU" sz="1800" kern="1200" dirty="0"/>
        </a:p>
      </dsp:txBody>
      <dsp:txXfrm>
        <a:off x="3715502" y="192"/>
        <a:ext cx="1481175" cy="1559668"/>
      </dsp:txXfrm>
    </dsp:sp>
    <dsp:sp modelId="{30E5FCC7-82B4-4071-9657-641A6C60BF61}">
      <dsp:nvSpPr>
        <dsp:cNvPr id="0" name=""/>
        <dsp:cNvSpPr/>
      </dsp:nvSpPr>
      <dsp:spPr>
        <a:xfrm>
          <a:off x="2427622" y="1283376"/>
          <a:ext cx="3730042" cy="1884434"/>
        </a:xfrm>
        <a:prstGeom prst="roundRect">
          <a:avLst>
            <a:gd name="adj" fmla="val 10000"/>
          </a:avLst>
        </a:prstGeom>
        <a:solidFill>
          <a:schemeClr val="l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l" defTabSz="800100">
            <a:lnSpc>
              <a:spcPct val="100000"/>
            </a:lnSpc>
            <a:spcBef>
              <a:spcPct val="0"/>
            </a:spcBef>
            <a:spcAft>
              <a:spcPct val="35000"/>
            </a:spcAft>
          </a:pPr>
          <a:endParaRPr lang="ru-RU" sz="1800" b="0" kern="1200" dirty="0" smtClean="0"/>
        </a:p>
        <a:p>
          <a:pPr lvl="0" algn="l" defTabSz="800100">
            <a:lnSpc>
              <a:spcPct val="100000"/>
            </a:lnSpc>
            <a:spcBef>
              <a:spcPct val="0"/>
            </a:spcBef>
            <a:spcAft>
              <a:spcPct val="35000"/>
            </a:spcAft>
          </a:pPr>
          <a:endParaRPr lang="ru-RU" sz="1400" b="0" kern="1200" dirty="0" smtClean="0"/>
        </a:p>
        <a:p>
          <a:pPr lvl="0" algn="l" defTabSz="800100">
            <a:lnSpc>
              <a:spcPct val="100000"/>
            </a:lnSpc>
            <a:spcBef>
              <a:spcPct val="0"/>
            </a:spcBef>
            <a:spcAft>
              <a:spcPct val="35000"/>
            </a:spcAft>
          </a:pPr>
          <a:endParaRPr lang="ru-RU" sz="1400" b="0" kern="1200" dirty="0" smtClean="0"/>
        </a:p>
        <a:p>
          <a:pPr lvl="0" algn="l" defTabSz="800100">
            <a:lnSpc>
              <a:spcPct val="100000"/>
            </a:lnSpc>
            <a:spcBef>
              <a:spcPct val="0"/>
            </a:spcBef>
            <a:spcAft>
              <a:spcPct val="35000"/>
            </a:spcAft>
          </a:pPr>
          <a:endParaRPr lang="ru-RU" sz="1400" b="1" kern="1200" dirty="0" smtClean="0"/>
        </a:p>
        <a:p>
          <a:pPr lvl="0" algn="l" defTabSz="800100">
            <a:lnSpc>
              <a:spcPct val="100000"/>
            </a:lnSpc>
            <a:spcBef>
              <a:spcPct val="0"/>
            </a:spcBef>
            <a:spcAft>
              <a:spcPct val="35000"/>
            </a:spcAft>
          </a:pPr>
          <a:r>
            <a:rPr lang="ru-RU" sz="1400" b="1" kern="1200" dirty="0" err="1" smtClean="0"/>
            <a:t>Дт</a:t>
          </a:r>
          <a:r>
            <a:rPr lang="ru-RU" sz="1400" b="1" kern="1200" dirty="0" smtClean="0"/>
            <a:t> 1 10112 310    Кт 1 304 86 730    1200000,00  «Красное </a:t>
          </a:r>
          <a:r>
            <a:rPr lang="ru-RU" sz="1400" b="1" kern="1200" dirty="0" err="1" smtClean="0"/>
            <a:t>сторно</a:t>
          </a:r>
          <a:r>
            <a:rPr lang="ru-RU" sz="1400" b="1" kern="1200" dirty="0" smtClean="0"/>
            <a:t>»</a:t>
          </a:r>
        </a:p>
        <a:p>
          <a:pPr lvl="0" algn="l" defTabSz="800100">
            <a:lnSpc>
              <a:spcPct val="100000"/>
            </a:lnSpc>
            <a:spcBef>
              <a:spcPct val="0"/>
            </a:spcBef>
            <a:spcAft>
              <a:spcPct val="35000"/>
            </a:spcAft>
          </a:pPr>
          <a:r>
            <a:rPr lang="ru-RU" sz="1400" b="1" kern="1200" dirty="0" err="1" smtClean="0"/>
            <a:t>Дт</a:t>
          </a:r>
          <a:r>
            <a:rPr lang="ru-RU" sz="1400" b="1" kern="1200" dirty="0" smtClean="0"/>
            <a:t> 1 30486 000    Кт 1 106 11 310    1200000,00 «Красное </a:t>
          </a:r>
          <a:r>
            <a:rPr lang="ru-RU" sz="1400" b="1" kern="1200" dirty="0" err="1" smtClean="0"/>
            <a:t>сторно</a:t>
          </a:r>
          <a:r>
            <a:rPr lang="ru-RU" sz="1400" b="1" kern="1200" dirty="0" smtClean="0"/>
            <a:t>»</a:t>
          </a:r>
        </a:p>
        <a:p>
          <a:pPr lvl="0" defTabSz="800100">
            <a:spcBef>
              <a:spcPct val="0"/>
            </a:spcBef>
            <a:spcAft>
              <a:spcPct val="35000"/>
            </a:spcAft>
          </a:pPr>
          <a:r>
            <a:rPr lang="ru-RU" sz="1400" b="1" kern="1200" dirty="0" err="1" smtClean="0"/>
            <a:t>Дт</a:t>
          </a:r>
          <a:r>
            <a:rPr lang="ru-RU" sz="1400" b="1" kern="1200" dirty="0" smtClean="0"/>
            <a:t> 1 10611 310    Кт 1 304 86 000    1200000,00 «Красное </a:t>
          </a:r>
          <a:r>
            <a:rPr lang="ru-RU" sz="1400" b="1" kern="1200" dirty="0" err="1" smtClean="0"/>
            <a:t>сторно</a:t>
          </a:r>
          <a:r>
            <a:rPr lang="ru-RU" sz="1400" b="1" kern="1200" dirty="0" smtClean="0"/>
            <a:t>»</a:t>
          </a:r>
        </a:p>
        <a:p>
          <a:pPr lvl="0" algn="l" defTabSz="800100">
            <a:lnSpc>
              <a:spcPct val="100000"/>
            </a:lnSpc>
            <a:spcBef>
              <a:spcPct val="0"/>
            </a:spcBef>
            <a:spcAft>
              <a:spcPct val="35000"/>
            </a:spcAft>
          </a:pPr>
          <a:r>
            <a:rPr lang="ru-RU" sz="1400" b="1" kern="1200" dirty="0" err="1" smtClean="0"/>
            <a:t>Дт</a:t>
          </a:r>
          <a:r>
            <a:rPr lang="ru-RU" sz="1400" b="1" kern="1200" dirty="0" smtClean="0"/>
            <a:t> 1 40128 271    Кт 1 10412 411       3000,00 «Красное </a:t>
          </a:r>
          <a:r>
            <a:rPr lang="ru-RU" sz="1400" b="1" kern="1200" dirty="0" err="1" smtClean="0"/>
            <a:t>сторно</a:t>
          </a:r>
          <a:r>
            <a:rPr lang="ru-RU" sz="1400" b="1" kern="1200" dirty="0" smtClean="0"/>
            <a:t>»</a:t>
          </a:r>
        </a:p>
        <a:p>
          <a:pPr lvl="0" algn="l" defTabSz="800100">
            <a:lnSpc>
              <a:spcPct val="100000"/>
            </a:lnSpc>
            <a:spcBef>
              <a:spcPct val="0"/>
            </a:spcBef>
            <a:spcAft>
              <a:spcPct val="35000"/>
            </a:spcAft>
          </a:pPr>
          <a:r>
            <a:rPr lang="ru-RU" sz="1400" b="1" kern="1200" dirty="0" err="1" smtClean="0"/>
            <a:t>Дт</a:t>
          </a:r>
          <a:r>
            <a:rPr lang="ru-RU" sz="1400" b="1" kern="1200" dirty="0" smtClean="0"/>
            <a:t> 1 40128 225   Кт 1 30486 000     1200000,00</a:t>
          </a:r>
        </a:p>
        <a:p>
          <a:pPr lvl="0" algn="l" defTabSz="800100">
            <a:lnSpc>
              <a:spcPct val="100000"/>
            </a:lnSpc>
            <a:spcBef>
              <a:spcPct val="0"/>
            </a:spcBef>
            <a:spcAft>
              <a:spcPct val="35000"/>
            </a:spcAft>
          </a:pPr>
          <a:endParaRPr lang="ru-RU" sz="1400" b="1" kern="1200" dirty="0" smtClean="0"/>
        </a:p>
        <a:p>
          <a:pPr lvl="0" algn="l" defTabSz="800100">
            <a:lnSpc>
              <a:spcPct val="100000"/>
            </a:lnSpc>
            <a:spcBef>
              <a:spcPct val="0"/>
            </a:spcBef>
            <a:spcAft>
              <a:spcPct val="35000"/>
            </a:spcAft>
          </a:pPr>
          <a:endParaRPr lang="ru-RU" sz="1400" b="1" kern="1200" dirty="0" smtClean="0"/>
        </a:p>
        <a:p>
          <a:pPr lvl="0" algn="l" defTabSz="800100">
            <a:lnSpc>
              <a:spcPct val="100000"/>
            </a:lnSpc>
            <a:spcBef>
              <a:spcPct val="0"/>
            </a:spcBef>
            <a:spcAft>
              <a:spcPct val="35000"/>
            </a:spcAft>
          </a:pPr>
          <a:endParaRPr lang="ru-RU" sz="1400" kern="1200" dirty="0"/>
        </a:p>
      </dsp:txBody>
      <dsp:txXfrm>
        <a:off x="2482815" y="1338569"/>
        <a:ext cx="3619656" cy="1774048"/>
      </dsp:txXfrm>
    </dsp:sp>
    <dsp:sp modelId="{F0A3F622-582D-47CD-A911-91EB5E2B56F3}">
      <dsp:nvSpPr>
        <dsp:cNvPr id="0" name=""/>
        <dsp:cNvSpPr/>
      </dsp:nvSpPr>
      <dsp:spPr>
        <a:xfrm>
          <a:off x="3342374" y="3917624"/>
          <a:ext cx="2202243" cy="1257826"/>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ru-RU" sz="1400" b="1" kern="1200" dirty="0" smtClean="0"/>
            <a:t>Информацию отражаем в </a:t>
          </a:r>
          <a:r>
            <a:rPr lang="ru-RU" sz="1400" b="1" kern="1200" dirty="0" smtClean="0">
              <a:solidFill>
                <a:srgbClr val="FF0000"/>
              </a:solidFill>
            </a:rPr>
            <a:t>отдельном</a:t>
          </a:r>
          <a:r>
            <a:rPr lang="ru-RU" sz="1400" b="1" kern="1200" dirty="0" smtClean="0"/>
            <a:t> регистре бух. учета и текстовой части Пояснительной записки </a:t>
          </a:r>
          <a:endParaRPr lang="ru-RU" sz="1400" b="1" kern="1200" dirty="0"/>
        </a:p>
      </dsp:txBody>
      <dsp:txXfrm>
        <a:off x="3379214" y="3954464"/>
        <a:ext cx="2128563" cy="1184146"/>
      </dsp:txXfrm>
    </dsp:sp>
    <dsp:sp modelId="{FDCE07EA-05F1-47A4-A10B-5D68040A4736}">
      <dsp:nvSpPr>
        <dsp:cNvPr id="0" name=""/>
        <dsp:cNvSpPr/>
      </dsp:nvSpPr>
      <dsp:spPr>
        <a:xfrm>
          <a:off x="2617005" y="5289455"/>
          <a:ext cx="3719699" cy="1131868"/>
        </a:xfrm>
        <a:prstGeom prst="roundRect">
          <a:avLst>
            <a:gd name="adj" fmla="val 10000"/>
          </a:avLst>
        </a:prstGeom>
        <a:solidFill>
          <a:schemeClr val="lt1">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just" defTabSz="622300">
            <a:lnSpc>
              <a:spcPct val="100000"/>
            </a:lnSpc>
            <a:spcBef>
              <a:spcPct val="0"/>
            </a:spcBef>
            <a:spcAft>
              <a:spcPct val="35000"/>
            </a:spcAft>
          </a:pPr>
          <a:r>
            <a:rPr lang="ru-RU" sz="1400" b="1" kern="1200" dirty="0" smtClean="0">
              <a:latin typeface="Times New Roman" panose="02020603050405020304" pitchFamily="18" charset="0"/>
              <a:cs typeface="Times New Roman" panose="02020603050405020304" pitchFamily="18" charset="0"/>
            </a:rPr>
            <a:t>Движение  ОС за 2019 отражается в</a:t>
          </a:r>
        </a:p>
        <a:p>
          <a:pPr lvl="0" algn="just" defTabSz="622300">
            <a:lnSpc>
              <a:spcPct val="100000"/>
            </a:lnSpc>
            <a:spcBef>
              <a:spcPct val="0"/>
            </a:spcBef>
            <a:spcAft>
              <a:spcPct val="35000"/>
            </a:spcAft>
          </a:pPr>
          <a:r>
            <a:rPr lang="ru-RU" sz="1400" b="1" kern="1200" dirty="0" smtClean="0">
              <a:latin typeface="Times New Roman" panose="02020603050405020304" pitchFamily="18" charset="0"/>
              <a:cs typeface="Times New Roman" panose="02020603050405020304" pitchFamily="18" charset="0"/>
            </a:rPr>
            <a:t>(ф. 0503168), (ф.0503768), (ф. 0503121),              (ф. 0503721), (ф. 0503110), (ф. 0503710) без учета операций по исправлении ошибок за предыдущий период</a:t>
          </a:r>
        </a:p>
      </dsp:txBody>
      <dsp:txXfrm>
        <a:off x="2650156" y="5322606"/>
        <a:ext cx="3653397" cy="1065566"/>
      </dsp:txXfrm>
    </dsp:sp>
    <dsp:sp modelId="{F0116E0A-A4A1-4BAF-8756-A9C67B0D41E7}">
      <dsp:nvSpPr>
        <dsp:cNvPr id="0" name=""/>
        <dsp:cNvSpPr/>
      </dsp:nvSpPr>
      <dsp:spPr>
        <a:xfrm>
          <a:off x="6749500" y="0"/>
          <a:ext cx="1198920" cy="619267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t>Сальдо на 01.01.2020</a:t>
          </a:r>
          <a:endParaRPr lang="ru-RU" sz="1400" b="1" kern="1200" dirty="0"/>
        </a:p>
      </dsp:txBody>
      <dsp:txXfrm>
        <a:off x="6749500" y="0"/>
        <a:ext cx="1198920" cy="1857801"/>
      </dsp:txXfrm>
    </dsp:sp>
    <dsp:sp modelId="{F5BC871E-137D-4DCA-AF01-0AA832F7F0E3}">
      <dsp:nvSpPr>
        <dsp:cNvPr id="0" name=""/>
        <dsp:cNvSpPr/>
      </dsp:nvSpPr>
      <dsp:spPr>
        <a:xfrm>
          <a:off x="6364150" y="1509336"/>
          <a:ext cx="2028244" cy="1235023"/>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l" defTabSz="622300">
            <a:lnSpc>
              <a:spcPct val="90000"/>
            </a:lnSpc>
            <a:spcBef>
              <a:spcPct val="0"/>
            </a:spcBef>
            <a:spcAft>
              <a:spcPct val="35000"/>
            </a:spcAft>
          </a:pPr>
          <a:r>
            <a:rPr lang="ru-RU" sz="1400" b="1" kern="1200" dirty="0" smtClean="0"/>
            <a:t>В главной книге          110112000  - 1300000,00</a:t>
          </a:r>
        </a:p>
        <a:p>
          <a:pPr lvl="0" algn="l" defTabSz="622300">
            <a:lnSpc>
              <a:spcPct val="90000"/>
            </a:lnSpc>
            <a:spcBef>
              <a:spcPct val="0"/>
            </a:spcBef>
            <a:spcAft>
              <a:spcPct val="35000"/>
            </a:spcAft>
          </a:pPr>
          <a:r>
            <a:rPr lang="ru-RU" sz="1400" b="1" kern="1200" dirty="0" smtClean="0"/>
            <a:t>110412000  – 12000,00</a:t>
          </a:r>
        </a:p>
        <a:p>
          <a:pPr lvl="0" algn="l" defTabSz="622300">
            <a:lnSpc>
              <a:spcPct val="90000"/>
            </a:lnSpc>
            <a:spcBef>
              <a:spcPct val="0"/>
            </a:spcBef>
            <a:spcAft>
              <a:spcPct val="35000"/>
            </a:spcAft>
          </a:pPr>
          <a:r>
            <a:rPr lang="ru-RU" sz="1400" b="1" kern="1200" dirty="0" smtClean="0"/>
            <a:t>140130000 – 1288000,00</a:t>
          </a:r>
          <a:endParaRPr lang="ru-RU" sz="1400" b="1" kern="1200" dirty="0"/>
        </a:p>
      </dsp:txBody>
      <dsp:txXfrm>
        <a:off x="6400323" y="1545509"/>
        <a:ext cx="1955898" cy="1162677"/>
      </dsp:txXfrm>
    </dsp:sp>
    <dsp:sp modelId="{3260187C-6BD2-4940-95A5-28DED4F602FB}">
      <dsp:nvSpPr>
        <dsp:cNvPr id="0" name=""/>
        <dsp:cNvSpPr/>
      </dsp:nvSpPr>
      <dsp:spPr>
        <a:xfrm>
          <a:off x="6408714" y="4627714"/>
          <a:ext cx="1989585" cy="1670046"/>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just" defTabSz="622300">
            <a:lnSpc>
              <a:spcPct val="90000"/>
            </a:lnSpc>
            <a:spcBef>
              <a:spcPct val="0"/>
            </a:spcBef>
            <a:spcAft>
              <a:spcPct val="35000"/>
            </a:spcAft>
          </a:pPr>
          <a:r>
            <a:rPr lang="ru-RU" sz="1400" b="1" kern="1200" dirty="0" smtClean="0"/>
            <a:t>В балансе на 01.01.2020  входящее сальдо по счетам 110110000,  110410000,  140130000            будет соответствовать остаткам в главной книге</a:t>
          </a:r>
        </a:p>
      </dsp:txBody>
      <dsp:txXfrm>
        <a:off x="6457628" y="4676628"/>
        <a:ext cx="1891757" cy="1572218"/>
      </dsp:txXfrm>
    </dsp:sp>
    <dsp:sp modelId="{B5621B5E-BBF8-4F6A-8851-BCB725A066ED}">
      <dsp:nvSpPr>
        <dsp:cNvPr id="0" name=""/>
        <dsp:cNvSpPr/>
      </dsp:nvSpPr>
      <dsp:spPr>
        <a:xfrm>
          <a:off x="6312720" y="2959967"/>
          <a:ext cx="2117767" cy="1225437"/>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l" defTabSz="622300">
            <a:lnSpc>
              <a:spcPct val="90000"/>
            </a:lnSpc>
            <a:spcBef>
              <a:spcPct val="0"/>
            </a:spcBef>
            <a:spcAft>
              <a:spcPct val="35000"/>
            </a:spcAft>
          </a:pPr>
          <a:r>
            <a:rPr lang="ru-RU" sz="1400" b="1" kern="1200" dirty="0" smtClean="0"/>
            <a:t>В балансе на 01.01.2020   110110000 – 1300000,00</a:t>
          </a:r>
        </a:p>
        <a:p>
          <a:pPr lvl="0" algn="l" defTabSz="622300">
            <a:lnSpc>
              <a:spcPct val="90000"/>
            </a:lnSpc>
            <a:spcBef>
              <a:spcPct val="0"/>
            </a:spcBef>
            <a:spcAft>
              <a:spcPct val="35000"/>
            </a:spcAft>
          </a:pPr>
          <a:r>
            <a:rPr lang="ru-RU" sz="1400" b="1" kern="1200" dirty="0" smtClean="0"/>
            <a:t>110410000 – 12000,00</a:t>
          </a:r>
        </a:p>
        <a:p>
          <a:pPr lvl="0" algn="l" defTabSz="622300">
            <a:lnSpc>
              <a:spcPct val="90000"/>
            </a:lnSpc>
            <a:spcBef>
              <a:spcPct val="0"/>
            </a:spcBef>
            <a:spcAft>
              <a:spcPct val="35000"/>
            </a:spcAft>
          </a:pPr>
          <a:r>
            <a:rPr lang="ru-RU" sz="1400" b="1" kern="1200" dirty="0" smtClean="0"/>
            <a:t>140130000 – 1288000,00</a:t>
          </a:r>
          <a:endParaRPr lang="ru-RU" sz="1400" b="1" kern="1200" dirty="0"/>
        </a:p>
      </dsp:txBody>
      <dsp:txXfrm>
        <a:off x="6348612" y="2995859"/>
        <a:ext cx="2045983" cy="1153653"/>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63DACD-26E0-4083-AC66-9E1122D18B1B}">
      <dsp:nvSpPr>
        <dsp:cNvPr id="0" name=""/>
        <dsp:cNvSpPr/>
      </dsp:nvSpPr>
      <dsp:spPr>
        <a:xfrm>
          <a:off x="0" y="0"/>
          <a:ext cx="4561233" cy="4561233"/>
        </a:xfrm>
        <a:prstGeom prst="pie">
          <a:avLst>
            <a:gd name="adj1" fmla="val 5400000"/>
            <a:gd name="adj2" fmla="val 1620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662AE0B-1DFC-47FF-8BB6-E013F2834339}">
      <dsp:nvSpPr>
        <dsp:cNvPr id="0" name=""/>
        <dsp:cNvSpPr/>
      </dsp:nvSpPr>
      <dsp:spPr>
        <a:xfrm>
          <a:off x="2280616" y="0"/>
          <a:ext cx="6430704" cy="4561233"/>
        </a:xfrm>
        <a:prstGeom prst="rect">
          <a:avLst/>
        </a:prstGeom>
        <a:solidFill>
          <a:schemeClr val="lt1"/>
        </a:solidFill>
        <a:ln w="38100" cap="flat" cmpd="sng" algn="ctr">
          <a:solidFill>
            <a:srgbClr val="00B050"/>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ru-RU" sz="2400" b="0" i="0" kern="1200" dirty="0" smtClean="0"/>
            <a:t>Информация по ошибкам прошлых лет в отчетности текущего финансового года не отражается</a:t>
          </a:r>
          <a:endParaRPr lang="ru-RU" sz="2400" kern="1200" dirty="0"/>
        </a:p>
      </dsp:txBody>
      <dsp:txXfrm>
        <a:off x="2280616" y="0"/>
        <a:ext cx="6430704" cy="2166586"/>
      </dsp:txXfrm>
    </dsp:sp>
    <dsp:sp modelId="{DB276177-6F28-490B-96DA-65D769C6E57A}">
      <dsp:nvSpPr>
        <dsp:cNvPr id="0" name=""/>
        <dsp:cNvSpPr/>
      </dsp:nvSpPr>
      <dsp:spPr>
        <a:xfrm>
          <a:off x="1197323" y="2166586"/>
          <a:ext cx="2166586" cy="2166586"/>
        </a:xfrm>
        <a:prstGeom prst="pie">
          <a:avLst>
            <a:gd name="adj1" fmla="val 5400000"/>
            <a:gd name="adj2" fmla="val 1620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3A1BE8-D0EA-4C42-AAD4-290A03875D9C}">
      <dsp:nvSpPr>
        <dsp:cNvPr id="0" name=""/>
        <dsp:cNvSpPr/>
      </dsp:nvSpPr>
      <dsp:spPr>
        <a:xfrm>
          <a:off x="2280616" y="2078568"/>
          <a:ext cx="6430704" cy="2342621"/>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ru-RU" sz="2200" b="0" i="0" kern="1200" dirty="0" smtClean="0"/>
            <a:t>В случае ретроспективного пересчета бухгалтерской (финансовой) отчетности утвержденная бухгалтерская (финансовая) отчетность за предшествующий год (годы) </a:t>
          </a:r>
          <a:r>
            <a:rPr lang="ru-RU" sz="2200" b="1" i="0" kern="1200" dirty="0" smtClean="0"/>
            <a:t>не подлежит пересмотру, замене и повторному представлению </a:t>
          </a:r>
          <a:r>
            <a:rPr lang="ru-RU" sz="2200" b="0" i="0" kern="1200" dirty="0" smtClean="0"/>
            <a:t>пользователям бухгалтерской (финансовой) отчетности</a:t>
          </a:r>
          <a:endParaRPr lang="ru-RU" sz="2200" kern="1200" dirty="0"/>
        </a:p>
      </dsp:txBody>
      <dsp:txXfrm>
        <a:off x="2280616" y="2078568"/>
        <a:ext cx="6430704" cy="23426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51E5B7-1343-4B77-B9E7-79989B72F1FD}">
      <dsp:nvSpPr>
        <dsp:cNvPr id="0" name=""/>
        <dsp:cNvSpPr/>
      </dsp:nvSpPr>
      <dsp:spPr>
        <a:xfrm>
          <a:off x="35178" y="0"/>
          <a:ext cx="2525562" cy="833700"/>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485" tIns="46990" rIns="70485" bIns="46990" numCol="1" spcCol="1270" anchor="ctr" anchorCtr="0">
          <a:noAutofit/>
        </a:bodyPr>
        <a:lstStyle/>
        <a:p>
          <a:pPr lvl="0" algn="ctr" defTabSz="1644650">
            <a:lnSpc>
              <a:spcPct val="90000"/>
            </a:lnSpc>
            <a:spcBef>
              <a:spcPct val="0"/>
            </a:spcBef>
            <a:spcAft>
              <a:spcPct val="35000"/>
            </a:spcAft>
          </a:pPr>
          <a:r>
            <a:rPr lang="ru-RU" sz="3700" kern="1200" dirty="0" smtClean="0"/>
            <a:t>Арендатор</a:t>
          </a:r>
          <a:endParaRPr lang="ru-RU" sz="3700" kern="1200" dirty="0"/>
        </a:p>
      </dsp:txBody>
      <dsp:txXfrm>
        <a:off x="59596" y="24418"/>
        <a:ext cx="2476726" cy="784864"/>
      </dsp:txXfrm>
    </dsp:sp>
    <dsp:sp modelId="{F5E9AFED-1E04-4D6A-B070-BC422ADC2568}">
      <dsp:nvSpPr>
        <dsp:cNvPr id="0" name=""/>
        <dsp:cNvSpPr/>
      </dsp:nvSpPr>
      <dsp:spPr>
        <a:xfrm>
          <a:off x="242014" y="833700"/>
          <a:ext cx="91440" cy="938316"/>
        </a:xfrm>
        <a:custGeom>
          <a:avLst/>
          <a:gdLst/>
          <a:ahLst/>
          <a:cxnLst/>
          <a:rect l="0" t="0" r="0" b="0"/>
          <a:pathLst>
            <a:path>
              <a:moveTo>
                <a:pt x="45720" y="0"/>
              </a:moveTo>
              <a:lnTo>
                <a:pt x="45720" y="938316"/>
              </a:lnTo>
              <a:lnTo>
                <a:pt x="126540" y="938316"/>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8DBA575-9684-49DA-AB48-4DC0378BA9C7}">
      <dsp:nvSpPr>
        <dsp:cNvPr id="0" name=""/>
        <dsp:cNvSpPr/>
      </dsp:nvSpPr>
      <dsp:spPr>
        <a:xfrm>
          <a:off x="368555" y="1080116"/>
          <a:ext cx="3822177" cy="1383801"/>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ru-RU" sz="2000" b="1" kern="1200" dirty="0" smtClean="0">
              <a:latin typeface="Times New Roman"/>
              <a:cs typeface="Times New Roman"/>
            </a:rPr>
            <a:t>В сумме накопленной амортизации </a:t>
          </a:r>
        </a:p>
        <a:p>
          <a:pPr marL="0" marR="0" lvl="0" indent="0" algn="ctr" defTabSz="914400" eaLnBrk="1" fontAlgn="auto" latinLnBrk="0" hangingPunct="1">
            <a:lnSpc>
              <a:spcPct val="100000"/>
            </a:lnSpc>
            <a:spcBef>
              <a:spcPct val="0"/>
            </a:spcBef>
            <a:spcAft>
              <a:spcPts val="0"/>
            </a:spcAft>
            <a:buClrTx/>
            <a:buSzTx/>
            <a:buFontTx/>
            <a:buNone/>
            <a:tabLst/>
            <a:defRPr/>
          </a:pPr>
          <a:r>
            <a:rPr lang="ru-RU" sz="2000" b="1" kern="1200" dirty="0" err="1" smtClean="0">
              <a:latin typeface="Times New Roman"/>
              <a:cs typeface="Times New Roman"/>
            </a:rPr>
            <a:t>Дт</a:t>
          </a:r>
          <a:r>
            <a:rPr lang="ru-RU" sz="2000" b="1" kern="1200" dirty="0" smtClean="0">
              <a:latin typeface="Times New Roman"/>
              <a:cs typeface="Times New Roman"/>
            </a:rPr>
            <a:t>  1 104 4х 450  </a:t>
          </a:r>
          <a:r>
            <a:rPr lang="ru-RU" sz="2000" b="1" kern="1200" dirty="0" err="1" smtClean="0">
              <a:latin typeface="Times New Roman"/>
              <a:cs typeface="Times New Roman"/>
            </a:rPr>
            <a:t>Кт</a:t>
          </a:r>
          <a:r>
            <a:rPr lang="ru-RU" sz="2000" b="1" kern="1200" dirty="0" smtClean="0">
              <a:latin typeface="Times New Roman"/>
              <a:cs typeface="Times New Roman"/>
            </a:rPr>
            <a:t> 1 111  4х 450 </a:t>
          </a:r>
          <a:endParaRPr lang="ru-RU" sz="2000" kern="1200" dirty="0" smtClean="0"/>
        </a:p>
        <a:p>
          <a:pPr lvl="0" algn="ctr" defTabSz="577850">
            <a:lnSpc>
              <a:spcPct val="90000"/>
            </a:lnSpc>
            <a:spcBef>
              <a:spcPct val="0"/>
            </a:spcBef>
            <a:spcAft>
              <a:spcPct val="35000"/>
            </a:spcAft>
          </a:pPr>
          <a:endParaRPr lang="ru-RU" sz="1200" b="1" kern="1200" dirty="0">
            <a:latin typeface="Times New Roman"/>
            <a:cs typeface="Times New Roman"/>
          </a:endParaRPr>
        </a:p>
      </dsp:txBody>
      <dsp:txXfrm>
        <a:off x="409085" y="1120646"/>
        <a:ext cx="3741117" cy="1302741"/>
      </dsp:txXfrm>
    </dsp:sp>
    <dsp:sp modelId="{BB72C45C-066A-4904-AD9E-910A0E9D546A}">
      <dsp:nvSpPr>
        <dsp:cNvPr id="0" name=""/>
        <dsp:cNvSpPr/>
      </dsp:nvSpPr>
      <dsp:spPr>
        <a:xfrm>
          <a:off x="287734" y="833700"/>
          <a:ext cx="107832" cy="2722865"/>
        </a:xfrm>
        <a:custGeom>
          <a:avLst/>
          <a:gdLst/>
          <a:ahLst/>
          <a:cxnLst/>
          <a:rect l="0" t="0" r="0" b="0"/>
          <a:pathLst>
            <a:path>
              <a:moveTo>
                <a:pt x="0" y="0"/>
              </a:moveTo>
              <a:lnTo>
                <a:pt x="0" y="2722865"/>
              </a:lnTo>
              <a:lnTo>
                <a:pt x="107832" y="2722865"/>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FC0EFFB-7360-459E-ADAD-B364E6479120}">
      <dsp:nvSpPr>
        <dsp:cNvPr id="0" name=""/>
        <dsp:cNvSpPr/>
      </dsp:nvSpPr>
      <dsp:spPr>
        <a:xfrm>
          <a:off x="395567" y="2880318"/>
          <a:ext cx="3732885" cy="1352496"/>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2483469"/>
              <a:satOff val="9953"/>
              <a:lumOff val="215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marR="0" lvl="0" algn="ctr" defTabSz="844550" eaLnBrk="1" fontAlgn="auto" latinLnBrk="0" hangingPunct="1">
            <a:lnSpc>
              <a:spcPct val="90000"/>
            </a:lnSpc>
            <a:spcBef>
              <a:spcPct val="0"/>
            </a:spcBef>
            <a:spcAft>
              <a:spcPct val="35000"/>
            </a:spcAft>
            <a:buClrTx/>
            <a:buSzTx/>
            <a:buFontTx/>
            <a:tabLst/>
            <a:defRPr/>
          </a:pPr>
          <a:r>
            <a:rPr lang="ru-RU" sz="1900" b="1" kern="1200" dirty="0" smtClean="0">
              <a:latin typeface="Times New Roman"/>
              <a:cs typeface="Times New Roman"/>
            </a:rPr>
            <a:t>В сумме остаточной стоимости «Красное </a:t>
          </a:r>
          <a:r>
            <a:rPr lang="ru-RU" sz="1900" b="1" kern="1200" dirty="0" err="1" smtClean="0">
              <a:latin typeface="Times New Roman"/>
              <a:cs typeface="Times New Roman"/>
            </a:rPr>
            <a:t>сторно</a:t>
          </a:r>
          <a:r>
            <a:rPr lang="ru-RU" sz="1900" b="1" kern="1200" dirty="0" smtClean="0">
              <a:latin typeface="Times New Roman"/>
              <a:cs typeface="Times New Roman"/>
            </a:rPr>
            <a:t>»</a:t>
          </a:r>
        </a:p>
        <a:p>
          <a:pPr marR="0" lvl="0" algn="ctr" defTabSz="844550" eaLnBrk="1" fontAlgn="auto" latinLnBrk="0" hangingPunct="1">
            <a:lnSpc>
              <a:spcPct val="90000"/>
            </a:lnSpc>
            <a:spcBef>
              <a:spcPct val="0"/>
            </a:spcBef>
            <a:spcAft>
              <a:spcPct val="35000"/>
            </a:spcAft>
            <a:buClrTx/>
            <a:buSzTx/>
            <a:buFontTx/>
            <a:tabLst/>
            <a:defRPr/>
          </a:pPr>
          <a:r>
            <a:rPr lang="ru-RU" sz="2000" b="1" kern="1200" dirty="0" err="1" smtClean="0">
              <a:latin typeface="Times New Roman"/>
              <a:cs typeface="Times New Roman"/>
            </a:rPr>
            <a:t>Дт</a:t>
          </a:r>
          <a:r>
            <a:rPr lang="ru-RU" sz="2000" b="1" kern="1200" dirty="0" smtClean="0">
              <a:latin typeface="Times New Roman"/>
              <a:cs typeface="Times New Roman"/>
            </a:rPr>
            <a:t>  1 111 4х 350  </a:t>
          </a:r>
          <a:r>
            <a:rPr lang="ru-RU" sz="2000" b="1" kern="1200" dirty="0" err="1" smtClean="0">
              <a:latin typeface="Times New Roman"/>
              <a:cs typeface="Times New Roman"/>
            </a:rPr>
            <a:t>Кт</a:t>
          </a:r>
          <a:r>
            <a:rPr lang="ru-RU" sz="2000" b="1" kern="1200" dirty="0" smtClean="0">
              <a:latin typeface="Times New Roman"/>
              <a:cs typeface="Times New Roman"/>
            </a:rPr>
            <a:t> 1 302 24 730 </a:t>
          </a:r>
          <a:endParaRPr lang="ru-RU" sz="2000" kern="1200" dirty="0" smtClean="0"/>
        </a:p>
        <a:p>
          <a:pPr lvl="0" algn="ctr" defTabSz="844550">
            <a:lnSpc>
              <a:spcPct val="90000"/>
            </a:lnSpc>
            <a:spcBef>
              <a:spcPct val="0"/>
            </a:spcBef>
            <a:spcAft>
              <a:spcPct val="35000"/>
            </a:spcAft>
          </a:pPr>
          <a:endParaRPr lang="ru-RU" sz="1900" b="1" kern="1200" dirty="0">
            <a:latin typeface="Times New Roman"/>
            <a:cs typeface="Times New Roman"/>
          </a:endParaRPr>
        </a:p>
      </dsp:txBody>
      <dsp:txXfrm>
        <a:off x="435180" y="2919931"/>
        <a:ext cx="3653659" cy="1273270"/>
      </dsp:txXfrm>
    </dsp:sp>
    <dsp:sp modelId="{9A52B171-CB62-445D-8A20-B4FD90452337}">
      <dsp:nvSpPr>
        <dsp:cNvPr id="0" name=""/>
        <dsp:cNvSpPr/>
      </dsp:nvSpPr>
      <dsp:spPr>
        <a:xfrm>
          <a:off x="4335453" y="114641"/>
          <a:ext cx="3055696" cy="833700"/>
        </a:xfrm>
        <a:prstGeom prst="roundRect">
          <a:avLst>
            <a:gd name="adj" fmla="val 1000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485" tIns="46990" rIns="70485" bIns="46990" numCol="1" spcCol="1270" anchor="ctr" anchorCtr="0">
          <a:noAutofit/>
        </a:bodyPr>
        <a:lstStyle/>
        <a:p>
          <a:pPr lvl="0" algn="ctr" defTabSz="1644650">
            <a:lnSpc>
              <a:spcPct val="90000"/>
            </a:lnSpc>
            <a:spcBef>
              <a:spcPct val="0"/>
            </a:spcBef>
            <a:spcAft>
              <a:spcPct val="35000"/>
            </a:spcAft>
          </a:pPr>
          <a:r>
            <a:rPr lang="ru-RU" sz="3700" kern="1200" dirty="0" smtClean="0"/>
            <a:t>Арендодатель</a:t>
          </a:r>
          <a:endParaRPr lang="ru-RU" sz="3700" kern="1200" dirty="0"/>
        </a:p>
      </dsp:txBody>
      <dsp:txXfrm>
        <a:off x="4359871" y="139059"/>
        <a:ext cx="3006860" cy="784864"/>
      </dsp:txXfrm>
    </dsp:sp>
    <dsp:sp modelId="{AC496B01-3884-43E2-B45E-7F3308AA13E4}">
      <dsp:nvSpPr>
        <dsp:cNvPr id="0" name=""/>
        <dsp:cNvSpPr/>
      </dsp:nvSpPr>
      <dsp:spPr>
        <a:xfrm>
          <a:off x="4595303" y="948342"/>
          <a:ext cx="91440" cy="692646"/>
        </a:xfrm>
        <a:custGeom>
          <a:avLst/>
          <a:gdLst/>
          <a:ahLst/>
          <a:cxnLst/>
          <a:rect l="0" t="0" r="0" b="0"/>
          <a:pathLst>
            <a:path>
              <a:moveTo>
                <a:pt x="45720" y="0"/>
              </a:moveTo>
              <a:lnTo>
                <a:pt x="45720" y="692646"/>
              </a:lnTo>
              <a:lnTo>
                <a:pt x="120394" y="692646"/>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7F49EF3-49A3-4FFA-AD14-A6C6F626CEAB}">
      <dsp:nvSpPr>
        <dsp:cNvPr id="0" name=""/>
        <dsp:cNvSpPr/>
      </dsp:nvSpPr>
      <dsp:spPr>
        <a:xfrm>
          <a:off x="4715697" y="1224138"/>
          <a:ext cx="3928851" cy="833700"/>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ru-RU" sz="2000" b="1" kern="1200" dirty="0" err="1" smtClean="0">
              <a:latin typeface="Times New Roman"/>
              <a:cs typeface="Times New Roman"/>
            </a:rPr>
            <a:t>Реклассификация</a:t>
          </a:r>
          <a:r>
            <a:rPr lang="ru-RU" sz="2000" b="1" kern="1200" dirty="0" smtClean="0">
              <a:latin typeface="Times New Roman"/>
              <a:cs typeface="Times New Roman"/>
            </a:rPr>
            <a:t> </a:t>
          </a:r>
        </a:p>
        <a:p>
          <a:pPr lvl="0" algn="ctr" defTabSz="889000">
            <a:lnSpc>
              <a:spcPct val="90000"/>
            </a:lnSpc>
            <a:spcBef>
              <a:spcPct val="0"/>
            </a:spcBef>
            <a:spcAft>
              <a:spcPct val="35000"/>
            </a:spcAft>
          </a:pPr>
          <a:r>
            <a:rPr lang="ru-RU" sz="2000" b="1" kern="1200" dirty="0" err="1" smtClean="0">
              <a:latin typeface="Times New Roman"/>
              <a:cs typeface="Times New Roman"/>
            </a:rPr>
            <a:t>Дт</a:t>
          </a:r>
          <a:r>
            <a:rPr lang="ru-RU" sz="2000" b="1" kern="1200" dirty="0" smtClean="0">
              <a:latin typeface="Times New Roman"/>
              <a:cs typeface="Times New Roman"/>
            </a:rPr>
            <a:t> 1 101 12 310      </a:t>
          </a:r>
          <a:r>
            <a:rPr lang="ru-RU" sz="2000" b="1" kern="1200" dirty="0" err="1" smtClean="0">
              <a:latin typeface="Times New Roman"/>
              <a:cs typeface="Times New Roman"/>
            </a:rPr>
            <a:t>Кт</a:t>
          </a:r>
          <a:r>
            <a:rPr lang="ru-RU" sz="2000" b="1" kern="1200" dirty="0" smtClean="0">
              <a:latin typeface="Times New Roman"/>
              <a:cs typeface="Times New Roman"/>
            </a:rPr>
            <a:t> 1 101 12 310 </a:t>
          </a:r>
          <a:endParaRPr lang="ru-RU" sz="2000" b="1" kern="1200" dirty="0">
            <a:latin typeface="Times New Roman"/>
            <a:cs typeface="Times New Roman"/>
          </a:endParaRPr>
        </a:p>
      </dsp:txBody>
      <dsp:txXfrm>
        <a:off x="4740115" y="1248556"/>
        <a:ext cx="3880015" cy="784864"/>
      </dsp:txXfrm>
    </dsp:sp>
    <dsp:sp modelId="{25B3CE88-9D09-4F9D-90A2-C30A94B41549}">
      <dsp:nvSpPr>
        <dsp:cNvPr id="0" name=""/>
        <dsp:cNvSpPr/>
      </dsp:nvSpPr>
      <dsp:spPr>
        <a:xfrm>
          <a:off x="4595303" y="948342"/>
          <a:ext cx="91440" cy="1972210"/>
        </a:xfrm>
        <a:custGeom>
          <a:avLst/>
          <a:gdLst/>
          <a:ahLst/>
          <a:cxnLst/>
          <a:rect l="0" t="0" r="0" b="0"/>
          <a:pathLst>
            <a:path>
              <a:moveTo>
                <a:pt x="45720" y="0"/>
              </a:moveTo>
              <a:lnTo>
                <a:pt x="45720" y="1972210"/>
              </a:lnTo>
              <a:lnTo>
                <a:pt x="120394" y="197221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A267A62-BE00-413E-A97E-9A5755549F4E}">
      <dsp:nvSpPr>
        <dsp:cNvPr id="0" name=""/>
        <dsp:cNvSpPr/>
      </dsp:nvSpPr>
      <dsp:spPr>
        <a:xfrm>
          <a:off x="4715697" y="2376262"/>
          <a:ext cx="3966254" cy="1088579"/>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7450407"/>
              <a:satOff val="29858"/>
              <a:lumOff val="647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444500">
            <a:lnSpc>
              <a:spcPct val="90000"/>
            </a:lnSpc>
            <a:spcBef>
              <a:spcPct val="0"/>
            </a:spcBef>
            <a:spcAft>
              <a:spcPct val="35000"/>
            </a:spcAft>
          </a:pPr>
          <a:r>
            <a:rPr lang="ru-RU" sz="2000" b="1" kern="1200" smtClean="0">
              <a:latin typeface="Times New Roman"/>
              <a:cs typeface="Times New Roman"/>
            </a:rPr>
            <a:t>«Красное сторно»</a:t>
          </a:r>
        </a:p>
        <a:p>
          <a:pPr marL="0" marR="0" lvl="0" indent="0" algn="ctr" defTabSz="914400" eaLnBrk="1" fontAlgn="auto" latinLnBrk="0" hangingPunct="1">
            <a:lnSpc>
              <a:spcPct val="100000"/>
            </a:lnSpc>
            <a:spcBef>
              <a:spcPct val="0"/>
            </a:spcBef>
            <a:spcAft>
              <a:spcPts val="0"/>
            </a:spcAft>
            <a:buClrTx/>
            <a:buSzTx/>
            <a:buFontTx/>
            <a:buNone/>
            <a:tabLst/>
            <a:defRPr/>
          </a:pPr>
          <a:r>
            <a:rPr lang="ru-RU" sz="2000" b="1" kern="1200" smtClean="0">
              <a:latin typeface="Times New Roman"/>
              <a:cs typeface="Times New Roman"/>
            </a:rPr>
            <a:t>Дт  1 205 21 560  Кт 1 401 40 121</a:t>
          </a:r>
          <a:endParaRPr lang="ru-RU" sz="2000" kern="1200" smtClean="0"/>
        </a:p>
        <a:p>
          <a:pPr lvl="0" algn="ctr" defTabSz="444500">
            <a:lnSpc>
              <a:spcPct val="90000"/>
            </a:lnSpc>
            <a:spcBef>
              <a:spcPct val="0"/>
            </a:spcBef>
            <a:spcAft>
              <a:spcPct val="35000"/>
            </a:spcAft>
          </a:pPr>
          <a:endParaRPr lang="ru-RU" sz="1000" b="1" kern="1200" dirty="0">
            <a:latin typeface="Times New Roman"/>
            <a:cs typeface="Times New Roman"/>
          </a:endParaRPr>
        </a:p>
      </dsp:txBody>
      <dsp:txXfrm>
        <a:off x="4747580" y="2408145"/>
        <a:ext cx="3902488" cy="1024813"/>
      </dsp:txXfrm>
    </dsp:sp>
    <dsp:sp modelId="{EC57CDC0-FEC5-4D50-93A4-10BCDB2BEF81}">
      <dsp:nvSpPr>
        <dsp:cNvPr id="0" name=""/>
        <dsp:cNvSpPr/>
      </dsp:nvSpPr>
      <dsp:spPr>
        <a:xfrm>
          <a:off x="4641023" y="948342"/>
          <a:ext cx="104044" cy="3068602"/>
        </a:xfrm>
        <a:custGeom>
          <a:avLst/>
          <a:gdLst/>
          <a:ahLst/>
          <a:cxnLst/>
          <a:rect l="0" t="0" r="0" b="0"/>
          <a:pathLst>
            <a:path>
              <a:moveTo>
                <a:pt x="0" y="0"/>
              </a:moveTo>
              <a:lnTo>
                <a:pt x="0" y="3068602"/>
              </a:lnTo>
              <a:lnTo>
                <a:pt x="104044" y="3068602"/>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7AAC42B-BFF9-4026-A8F2-63D08F4929D8}">
      <dsp:nvSpPr>
        <dsp:cNvPr id="0" name=""/>
        <dsp:cNvSpPr/>
      </dsp:nvSpPr>
      <dsp:spPr>
        <a:xfrm>
          <a:off x="4745067" y="3672409"/>
          <a:ext cx="3966254" cy="689070"/>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9055" tIns="39370" rIns="59055" bIns="39370" numCol="1" spcCol="1270" anchor="ctr" anchorCtr="0">
          <a:noAutofit/>
        </a:bodyPr>
        <a:lstStyle/>
        <a:p>
          <a:pPr marR="0" lvl="0" algn="ctr" defTabSz="1377950" eaLnBrk="1" fontAlgn="auto" latinLnBrk="0" hangingPunct="1">
            <a:lnSpc>
              <a:spcPct val="90000"/>
            </a:lnSpc>
            <a:spcBef>
              <a:spcPct val="0"/>
            </a:spcBef>
            <a:spcAft>
              <a:spcPct val="35000"/>
            </a:spcAft>
            <a:buClrTx/>
            <a:buSzTx/>
            <a:buFontTx/>
            <a:tabLst/>
            <a:defRPr/>
          </a:pPr>
          <a:r>
            <a:rPr lang="ru-RU" sz="3100" kern="1200" dirty="0" smtClean="0"/>
            <a:t>Списание с з/</a:t>
          </a:r>
          <a:r>
            <a:rPr lang="ru-RU" sz="3100" kern="1200" dirty="0" err="1" smtClean="0"/>
            <a:t>сч</a:t>
          </a:r>
          <a:r>
            <a:rPr lang="ru-RU" sz="3100" kern="1200" dirty="0" smtClean="0"/>
            <a:t> 25, 26</a:t>
          </a:r>
          <a:endParaRPr lang="ru-RU" sz="3100" b="1" kern="1200" dirty="0">
            <a:latin typeface="Times New Roman"/>
            <a:cs typeface="Times New Roman"/>
          </a:endParaRPr>
        </a:p>
      </dsp:txBody>
      <dsp:txXfrm>
        <a:off x="4765249" y="3692591"/>
        <a:ext cx="3925890" cy="64870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51E5B7-1343-4B77-B9E7-79989B72F1FD}">
      <dsp:nvSpPr>
        <dsp:cNvPr id="0" name=""/>
        <dsp:cNvSpPr/>
      </dsp:nvSpPr>
      <dsp:spPr>
        <a:xfrm>
          <a:off x="0" y="0"/>
          <a:ext cx="2093897" cy="691205"/>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38100" rIns="57150" bIns="38100" numCol="1" spcCol="1270" anchor="ctr" anchorCtr="0">
          <a:noAutofit/>
        </a:bodyPr>
        <a:lstStyle/>
        <a:p>
          <a:pPr lvl="0" algn="ctr" defTabSz="1333500">
            <a:lnSpc>
              <a:spcPct val="90000"/>
            </a:lnSpc>
            <a:spcBef>
              <a:spcPct val="0"/>
            </a:spcBef>
            <a:spcAft>
              <a:spcPct val="35000"/>
            </a:spcAft>
          </a:pPr>
          <a:r>
            <a:rPr lang="ru-RU" sz="3000" kern="1200" dirty="0" smtClean="0"/>
            <a:t>Арендатор</a:t>
          </a:r>
          <a:endParaRPr lang="ru-RU" sz="3000" kern="1200" dirty="0"/>
        </a:p>
      </dsp:txBody>
      <dsp:txXfrm>
        <a:off x="20245" y="20245"/>
        <a:ext cx="2053407" cy="650715"/>
      </dsp:txXfrm>
    </dsp:sp>
    <dsp:sp modelId="{F5E9AFED-1E04-4D6A-B070-BC422ADC2568}">
      <dsp:nvSpPr>
        <dsp:cNvPr id="0" name=""/>
        <dsp:cNvSpPr/>
      </dsp:nvSpPr>
      <dsp:spPr>
        <a:xfrm>
          <a:off x="209389" y="691205"/>
          <a:ext cx="441367" cy="1152899"/>
        </a:xfrm>
        <a:custGeom>
          <a:avLst/>
          <a:gdLst/>
          <a:ahLst/>
          <a:cxnLst/>
          <a:rect l="0" t="0" r="0" b="0"/>
          <a:pathLst>
            <a:path>
              <a:moveTo>
                <a:pt x="0" y="0"/>
              </a:moveTo>
              <a:lnTo>
                <a:pt x="0" y="1152899"/>
              </a:lnTo>
              <a:lnTo>
                <a:pt x="441367" y="1152899"/>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8DBA575-9684-49DA-AB48-4DC0378BA9C7}">
      <dsp:nvSpPr>
        <dsp:cNvPr id="0" name=""/>
        <dsp:cNvSpPr/>
      </dsp:nvSpPr>
      <dsp:spPr>
        <a:xfrm>
          <a:off x="650756" y="816820"/>
          <a:ext cx="3820168" cy="2054568"/>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577850">
            <a:lnSpc>
              <a:spcPct val="90000"/>
            </a:lnSpc>
            <a:spcBef>
              <a:spcPct val="0"/>
            </a:spcBef>
            <a:spcAft>
              <a:spcPct val="35000"/>
            </a:spcAft>
          </a:pPr>
          <a:r>
            <a:rPr lang="ru-RU" sz="1600" b="1" kern="1200" dirty="0" smtClean="0">
              <a:latin typeface="Times New Roman"/>
              <a:cs typeface="Times New Roman"/>
            </a:rPr>
            <a:t>Отражаются в  составе основных средств и одновременно возникают обязательства</a:t>
          </a:r>
        </a:p>
        <a:p>
          <a:pPr marL="0" marR="0" lvl="0" indent="0" algn="ctr" defTabSz="914400" eaLnBrk="1" fontAlgn="auto" latinLnBrk="0" hangingPunct="1">
            <a:lnSpc>
              <a:spcPct val="100000"/>
            </a:lnSpc>
            <a:spcBef>
              <a:spcPct val="0"/>
            </a:spcBef>
            <a:spcAft>
              <a:spcPts val="0"/>
            </a:spcAft>
            <a:buClrTx/>
            <a:buSzTx/>
            <a:buFontTx/>
            <a:buNone/>
            <a:tabLst/>
            <a:defRPr/>
          </a:pPr>
          <a:r>
            <a:rPr lang="ru-RU" sz="1800" b="1" kern="1200" dirty="0" err="1" smtClean="0">
              <a:latin typeface="Times New Roman"/>
              <a:cs typeface="Times New Roman"/>
            </a:rPr>
            <a:t>Дт</a:t>
          </a:r>
          <a:r>
            <a:rPr lang="ru-RU" sz="1800" b="1" kern="1200" dirty="0" smtClean="0">
              <a:latin typeface="Times New Roman"/>
              <a:cs typeface="Times New Roman"/>
            </a:rPr>
            <a:t>  0 106 </a:t>
          </a:r>
          <a:r>
            <a:rPr lang="ru-RU" sz="1800" b="1" kern="1200" dirty="0" err="1" smtClean="0">
              <a:latin typeface="Times New Roman"/>
              <a:cs typeface="Times New Roman"/>
            </a:rPr>
            <a:t>хх</a:t>
          </a:r>
          <a:r>
            <a:rPr lang="ru-RU" sz="1800" b="1" kern="1200" dirty="0" smtClean="0">
              <a:latin typeface="Times New Roman"/>
              <a:cs typeface="Times New Roman"/>
            </a:rPr>
            <a:t> 310  </a:t>
          </a:r>
          <a:r>
            <a:rPr lang="ru-RU" sz="1800" b="1" kern="1200" dirty="0" err="1" smtClean="0">
              <a:latin typeface="Times New Roman"/>
              <a:cs typeface="Times New Roman"/>
            </a:rPr>
            <a:t>Кт</a:t>
          </a:r>
          <a:r>
            <a:rPr lang="ru-RU" sz="1800" b="1" kern="1200" dirty="0" smtClean="0">
              <a:latin typeface="Times New Roman"/>
              <a:cs typeface="Times New Roman"/>
            </a:rPr>
            <a:t> 0 302 24 730</a:t>
          </a:r>
        </a:p>
        <a:p>
          <a:pPr marL="0" marR="0" lvl="0" indent="0" algn="ctr" defTabSz="914400" eaLnBrk="1" fontAlgn="auto" latinLnBrk="0" hangingPunct="1">
            <a:lnSpc>
              <a:spcPct val="100000"/>
            </a:lnSpc>
            <a:spcBef>
              <a:spcPct val="0"/>
            </a:spcBef>
            <a:spcAft>
              <a:spcPts val="0"/>
            </a:spcAft>
            <a:buClrTx/>
            <a:buSzTx/>
            <a:buFontTx/>
            <a:buNone/>
            <a:tabLst/>
            <a:defRPr/>
          </a:pPr>
          <a:r>
            <a:rPr lang="ru-RU" sz="1800" b="1" kern="1200" dirty="0" err="1" smtClean="0">
              <a:latin typeface="Times New Roman"/>
              <a:cs typeface="Times New Roman"/>
            </a:rPr>
            <a:t>Дт</a:t>
          </a:r>
          <a:r>
            <a:rPr lang="ru-RU" sz="1800" b="1" kern="1200" dirty="0" smtClean="0">
              <a:latin typeface="Times New Roman"/>
              <a:cs typeface="Times New Roman"/>
            </a:rPr>
            <a:t> 0 106 </a:t>
          </a:r>
          <a:r>
            <a:rPr lang="ru-RU" sz="1800" b="1" kern="1200" dirty="0" err="1" smtClean="0">
              <a:latin typeface="Times New Roman"/>
              <a:cs typeface="Times New Roman"/>
            </a:rPr>
            <a:t>хх</a:t>
          </a:r>
          <a:r>
            <a:rPr lang="ru-RU" sz="1800" b="1" kern="1200" dirty="0" smtClean="0">
              <a:latin typeface="Times New Roman"/>
              <a:cs typeface="Times New Roman"/>
            </a:rPr>
            <a:t> 310  </a:t>
          </a:r>
          <a:r>
            <a:rPr lang="ru-RU" sz="1800" b="1" kern="1200" dirty="0" err="1" smtClean="0">
              <a:latin typeface="Times New Roman"/>
              <a:cs typeface="Times New Roman"/>
            </a:rPr>
            <a:t>Кт</a:t>
          </a:r>
          <a:r>
            <a:rPr lang="ru-RU" sz="1800" b="1" kern="1200" dirty="0" smtClean="0">
              <a:latin typeface="Times New Roman"/>
              <a:cs typeface="Times New Roman"/>
            </a:rPr>
            <a:t> 0 302 </a:t>
          </a:r>
          <a:r>
            <a:rPr lang="ru-RU" sz="1800" b="1" kern="1200" dirty="0" err="1" smtClean="0">
              <a:latin typeface="Times New Roman"/>
              <a:cs typeface="Times New Roman"/>
            </a:rPr>
            <a:t>хх</a:t>
          </a:r>
          <a:r>
            <a:rPr lang="ru-RU" sz="1800" b="1" kern="1200" dirty="0" smtClean="0">
              <a:latin typeface="Times New Roman"/>
              <a:cs typeface="Times New Roman"/>
            </a:rPr>
            <a:t> 730</a:t>
          </a:r>
        </a:p>
        <a:p>
          <a:pPr marL="0" marR="0" lvl="0" indent="0" algn="ctr" defTabSz="914400" eaLnBrk="1" fontAlgn="auto" latinLnBrk="0" hangingPunct="1">
            <a:lnSpc>
              <a:spcPct val="100000"/>
            </a:lnSpc>
            <a:spcBef>
              <a:spcPct val="0"/>
            </a:spcBef>
            <a:spcAft>
              <a:spcPts val="0"/>
            </a:spcAft>
            <a:buClrTx/>
            <a:buSzTx/>
            <a:buFontTx/>
            <a:buNone/>
            <a:tabLst/>
            <a:defRPr/>
          </a:pPr>
          <a:endParaRPr lang="ru-RU" sz="1800" b="1" kern="1200" dirty="0" smtClean="0">
            <a:latin typeface="Times New Roman"/>
            <a:cs typeface="Times New Roman"/>
          </a:endParaRPr>
        </a:p>
        <a:p>
          <a:pPr marL="0" marR="0" lvl="0" indent="0" algn="ctr" defTabSz="914400" eaLnBrk="1" fontAlgn="auto" latinLnBrk="0" hangingPunct="1">
            <a:lnSpc>
              <a:spcPct val="100000"/>
            </a:lnSpc>
            <a:spcBef>
              <a:spcPct val="0"/>
            </a:spcBef>
            <a:spcAft>
              <a:spcPts val="0"/>
            </a:spcAft>
            <a:buClrTx/>
            <a:buSzTx/>
            <a:buFontTx/>
            <a:buNone/>
            <a:tabLst/>
            <a:defRPr/>
          </a:pPr>
          <a:r>
            <a:rPr lang="ru-RU" sz="1800" b="1" kern="1200" dirty="0" err="1" smtClean="0">
              <a:latin typeface="Times New Roman"/>
              <a:cs typeface="Times New Roman"/>
            </a:rPr>
            <a:t>Дт</a:t>
          </a:r>
          <a:r>
            <a:rPr lang="ru-RU" sz="1800" b="1" kern="1200" dirty="0" smtClean="0">
              <a:latin typeface="Times New Roman"/>
              <a:cs typeface="Times New Roman"/>
            </a:rPr>
            <a:t> 0 101 </a:t>
          </a:r>
          <a:r>
            <a:rPr lang="ru-RU" sz="1800" b="1" kern="1200" dirty="0" err="1" smtClean="0">
              <a:latin typeface="Times New Roman"/>
              <a:cs typeface="Times New Roman"/>
            </a:rPr>
            <a:t>хх</a:t>
          </a:r>
          <a:r>
            <a:rPr lang="ru-RU" sz="1800" b="1" kern="1200" dirty="0" smtClean="0">
              <a:latin typeface="Times New Roman"/>
              <a:cs typeface="Times New Roman"/>
            </a:rPr>
            <a:t> 310 </a:t>
          </a:r>
          <a:r>
            <a:rPr lang="ru-RU" sz="1800" b="1" kern="1200" dirty="0" err="1" smtClean="0">
              <a:latin typeface="Times New Roman"/>
              <a:cs typeface="Times New Roman"/>
            </a:rPr>
            <a:t>Кт</a:t>
          </a:r>
          <a:r>
            <a:rPr lang="ru-RU" sz="1800" b="1" kern="1200" dirty="0" smtClean="0">
              <a:latin typeface="Times New Roman"/>
              <a:cs typeface="Times New Roman"/>
            </a:rPr>
            <a:t> 0 106 </a:t>
          </a:r>
          <a:r>
            <a:rPr lang="ru-RU" sz="1800" b="1" kern="1200" dirty="0" err="1" smtClean="0">
              <a:latin typeface="Times New Roman"/>
              <a:cs typeface="Times New Roman"/>
            </a:rPr>
            <a:t>хх</a:t>
          </a:r>
          <a:r>
            <a:rPr lang="ru-RU" sz="1800" b="1" kern="1200" dirty="0" smtClean="0">
              <a:latin typeface="Times New Roman"/>
              <a:cs typeface="Times New Roman"/>
            </a:rPr>
            <a:t> 310</a:t>
          </a:r>
          <a:endParaRPr lang="ru-RU" sz="1800" kern="1200" dirty="0" smtClean="0"/>
        </a:p>
        <a:p>
          <a:pPr lvl="0" algn="ctr" defTabSz="577850">
            <a:lnSpc>
              <a:spcPct val="90000"/>
            </a:lnSpc>
            <a:spcBef>
              <a:spcPct val="0"/>
            </a:spcBef>
            <a:spcAft>
              <a:spcPct val="35000"/>
            </a:spcAft>
          </a:pPr>
          <a:endParaRPr lang="ru-RU" sz="1600" b="1" kern="1200" dirty="0">
            <a:latin typeface="Times New Roman"/>
            <a:cs typeface="Times New Roman"/>
          </a:endParaRPr>
        </a:p>
      </dsp:txBody>
      <dsp:txXfrm>
        <a:off x="710932" y="876996"/>
        <a:ext cx="3699816" cy="1934216"/>
      </dsp:txXfrm>
    </dsp:sp>
    <dsp:sp modelId="{FB437486-1D3F-4726-AC2F-D8F034E25049}">
      <dsp:nvSpPr>
        <dsp:cNvPr id="0" name=""/>
        <dsp:cNvSpPr/>
      </dsp:nvSpPr>
      <dsp:spPr>
        <a:xfrm>
          <a:off x="209389" y="691205"/>
          <a:ext cx="329845" cy="3016324"/>
        </a:xfrm>
        <a:custGeom>
          <a:avLst/>
          <a:gdLst/>
          <a:ahLst/>
          <a:cxnLst/>
          <a:rect l="0" t="0" r="0" b="0"/>
          <a:pathLst>
            <a:path>
              <a:moveTo>
                <a:pt x="0" y="0"/>
              </a:moveTo>
              <a:lnTo>
                <a:pt x="0" y="3016324"/>
              </a:lnTo>
              <a:lnTo>
                <a:pt x="329845" y="3016324"/>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FD180C3-8C0F-47D4-B308-98ED0CEE2AC3}">
      <dsp:nvSpPr>
        <dsp:cNvPr id="0" name=""/>
        <dsp:cNvSpPr/>
      </dsp:nvSpPr>
      <dsp:spPr>
        <a:xfrm>
          <a:off x="539234" y="3193083"/>
          <a:ext cx="3467133" cy="1028894"/>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ru-RU" sz="1600" b="1" kern="1200" dirty="0" smtClean="0">
              <a:latin typeface="Times New Roman"/>
              <a:cs typeface="Times New Roman"/>
            </a:rPr>
            <a:t>Ежемесячно начисляется амортизация </a:t>
          </a:r>
        </a:p>
        <a:p>
          <a:pPr marL="0" marR="0" lvl="0" indent="0" algn="ctr" defTabSz="914400" eaLnBrk="1" fontAlgn="auto" latinLnBrk="0" hangingPunct="1">
            <a:lnSpc>
              <a:spcPct val="100000"/>
            </a:lnSpc>
            <a:spcBef>
              <a:spcPct val="0"/>
            </a:spcBef>
            <a:spcAft>
              <a:spcPts val="0"/>
            </a:spcAft>
            <a:buClrTx/>
            <a:buSzTx/>
            <a:buFontTx/>
            <a:buNone/>
            <a:tabLst/>
            <a:defRPr/>
          </a:pPr>
          <a:r>
            <a:rPr lang="ru-RU" sz="1800" b="1" kern="1200" dirty="0" err="1" smtClean="0">
              <a:latin typeface="Times New Roman"/>
              <a:cs typeface="Times New Roman"/>
            </a:rPr>
            <a:t>Дт</a:t>
          </a:r>
          <a:r>
            <a:rPr lang="ru-RU" sz="1800" b="1" kern="1200" dirty="0" smtClean="0">
              <a:latin typeface="Times New Roman"/>
              <a:cs typeface="Times New Roman"/>
            </a:rPr>
            <a:t>  0 401 20 271  </a:t>
          </a:r>
          <a:r>
            <a:rPr lang="ru-RU" sz="1800" b="1" kern="1200" dirty="0" err="1" smtClean="0">
              <a:latin typeface="Times New Roman"/>
              <a:cs typeface="Times New Roman"/>
            </a:rPr>
            <a:t>Кт</a:t>
          </a:r>
          <a:r>
            <a:rPr lang="ru-RU" sz="1800" b="1" kern="1200" dirty="0" smtClean="0">
              <a:latin typeface="Times New Roman"/>
              <a:cs typeface="Times New Roman"/>
            </a:rPr>
            <a:t> 0 104 </a:t>
          </a:r>
          <a:r>
            <a:rPr lang="ru-RU" sz="1800" b="1" kern="1200" dirty="0" err="1" smtClean="0">
              <a:latin typeface="Times New Roman"/>
              <a:cs typeface="Times New Roman"/>
            </a:rPr>
            <a:t>хх</a:t>
          </a:r>
          <a:r>
            <a:rPr lang="ru-RU" sz="1800" b="1" kern="1200" dirty="0" smtClean="0">
              <a:latin typeface="Times New Roman"/>
              <a:cs typeface="Times New Roman"/>
            </a:rPr>
            <a:t> 411 </a:t>
          </a:r>
        </a:p>
        <a:p>
          <a:pPr lvl="0" algn="ctr" defTabSz="666750">
            <a:lnSpc>
              <a:spcPct val="90000"/>
            </a:lnSpc>
            <a:spcBef>
              <a:spcPct val="0"/>
            </a:spcBef>
            <a:spcAft>
              <a:spcPct val="35000"/>
            </a:spcAft>
          </a:pPr>
          <a:endParaRPr lang="ru-RU" sz="1600" b="1" kern="1200" dirty="0">
            <a:latin typeface="Times New Roman"/>
            <a:cs typeface="Times New Roman"/>
          </a:endParaRPr>
        </a:p>
      </dsp:txBody>
      <dsp:txXfrm>
        <a:off x="569369" y="3223218"/>
        <a:ext cx="3406863" cy="968624"/>
      </dsp:txXfrm>
    </dsp:sp>
    <dsp:sp modelId="{9A52B171-CB62-445D-8A20-B4FD90452337}">
      <dsp:nvSpPr>
        <dsp:cNvPr id="0" name=""/>
        <dsp:cNvSpPr/>
      </dsp:nvSpPr>
      <dsp:spPr>
        <a:xfrm>
          <a:off x="4350669" y="24802"/>
          <a:ext cx="2533421" cy="691205"/>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38100" rIns="57150" bIns="38100" numCol="1" spcCol="1270" anchor="ctr" anchorCtr="0">
          <a:noAutofit/>
        </a:bodyPr>
        <a:lstStyle/>
        <a:p>
          <a:pPr lvl="0" algn="ctr" defTabSz="1333500">
            <a:lnSpc>
              <a:spcPct val="90000"/>
            </a:lnSpc>
            <a:spcBef>
              <a:spcPct val="0"/>
            </a:spcBef>
            <a:spcAft>
              <a:spcPct val="35000"/>
            </a:spcAft>
          </a:pPr>
          <a:r>
            <a:rPr lang="ru-RU" sz="3000" kern="1200" dirty="0" smtClean="0"/>
            <a:t>Арендодатель</a:t>
          </a:r>
          <a:endParaRPr lang="ru-RU" sz="3000" kern="1200" dirty="0"/>
        </a:p>
      </dsp:txBody>
      <dsp:txXfrm>
        <a:off x="4370914" y="45047"/>
        <a:ext cx="2492931" cy="650715"/>
      </dsp:txXfrm>
    </dsp:sp>
    <dsp:sp modelId="{AC496B01-3884-43E2-B45E-7F3308AA13E4}">
      <dsp:nvSpPr>
        <dsp:cNvPr id="0" name=""/>
        <dsp:cNvSpPr/>
      </dsp:nvSpPr>
      <dsp:spPr>
        <a:xfrm>
          <a:off x="4604011" y="716008"/>
          <a:ext cx="190387" cy="833380"/>
        </a:xfrm>
        <a:custGeom>
          <a:avLst/>
          <a:gdLst/>
          <a:ahLst/>
          <a:cxnLst/>
          <a:rect l="0" t="0" r="0" b="0"/>
          <a:pathLst>
            <a:path>
              <a:moveTo>
                <a:pt x="0" y="0"/>
              </a:moveTo>
              <a:lnTo>
                <a:pt x="0" y="833380"/>
              </a:lnTo>
              <a:lnTo>
                <a:pt x="190387" y="83338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7F49EF3-49A3-4FFA-AD14-A6C6F626CEAB}">
      <dsp:nvSpPr>
        <dsp:cNvPr id="0" name=""/>
        <dsp:cNvSpPr/>
      </dsp:nvSpPr>
      <dsp:spPr>
        <a:xfrm>
          <a:off x="4794398" y="780580"/>
          <a:ext cx="3698670" cy="1537615"/>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ru-RU" sz="2000" b="1" kern="1200" dirty="0" smtClean="0">
              <a:latin typeface="Times New Roman"/>
              <a:cs typeface="Times New Roman"/>
            </a:rPr>
            <a:t>Объект выбывает</a:t>
          </a:r>
        </a:p>
        <a:p>
          <a:pPr lvl="0" algn="ctr" defTabSz="889000">
            <a:lnSpc>
              <a:spcPct val="90000"/>
            </a:lnSpc>
            <a:spcBef>
              <a:spcPct val="0"/>
            </a:spcBef>
            <a:spcAft>
              <a:spcPct val="35000"/>
            </a:spcAft>
          </a:pPr>
          <a:r>
            <a:rPr lang="ru-RU" sz="2000" b="1" kern="1200" dirty="0" err="1" smtClean="0">
              <a:latin typeface="Times New Roman"/>
              <a:cs typeface="Times New Roman"/>
            </a:rPr>
            <a:t>Дт</a:t>
          </a:r>
          <a:r>
            <a:rPr lang="ru-RU" sz="2000" b="1" kern="1200" dirty="0" smtClean="0">
              <a:latin typeface="Times New Roman"/>
              <a:cs typeface="Times New Roman"/>
            </a:rPr>
            <a:t> 0 104 </a:t>
          </a:r>
          <a:r>
            <a:rPr lang="ru-RU" sz="2000" b="1" kern="1200" dirty="0" err="1" smtClean="0">
              <a:latin typeface="Times New Roman"/>
              <a:cs typeface="Times New Roman"/>
            </a:rPr>
            <a:t>хх</a:t>
          </a:r>
          <a:r>
            <a:rPr lang="ru-RU" sz="2000" b="1" kern="1200" dirty="0" smtClean="0">
              <a:latin typeface="Times New Roman"/>
              <a:cs typeface="Times New Roman"/>
            </a:rPr>
            <a:t> 411  </a:t>
          </a:r>
          <a:r>
            <a:rPr lang="ru-RU" sz="2000" b="1" kern="1200" dirty="0" err="1" smtClean="0">
              <a:latin typeface="Times New Roman"/>
              <a:cs typeface="Times New Roman"/>
            </a:rPr>
            <a:t>Кт</a:t>
          </a:r>
          <a:r>
            <a:rPr lang="ru-RU" sz="2000" b="1" kern="1200" dirty="0" smtClean="0">
              <a:latin typeface="Times New Roman"/>
              <a:cs typeface="Times New Roman"/>
            </a:rPr>
            <a:t> 0 101 </a:t>
          </a:r>
          <a:r>
            <a:rPr lang="ru-RU" sz="2000" b="1" kern="1200" dirty="0" err="1" smtClean="0">
              <a:latin typeface="Times New Roman"/>
              <a:cs typeface="Times New Roman"/>
            </a:rPr>
            <a:t>хх</a:t>
          </a:r>
          <a:r>
            <a:rPr lang="ru-RU" sz="2000" b="1" kern="1200" dirty="0" smtClean="0">
              <a:latin typeface="Times New Roman"/>
              <a:cs typeface="Times New Roman"/>
            </a:rPr>
            <a:t> 410 </a:t>
          </a:r>
        </a:p>
        <a:p>
          <a:pPr lvl="0" algn="ctr" defTabSz="889000">
            <a:lnSpc>
              <a:spcPct val="90000"/>
            </a:lnSpc>
            <a:spcBef>
              <a:spcPct val="0"/>
            </a:spcBef>
            <a:spcAft>
              <a:spcPct val="35000"/>
            </a:spcAft>
          </a:pPr>
          <a:r>
            <a:rPr lang="ru-RU" sz="1800" b="1" kern="1200" dirty="0" err="1" smtClean="0">
              <a:latin typeface="Times New Roman"/>
              <a:cs typeface="Times New Roman"/>
            </a:rPr>
            <a:t>Дт</a:t>
          </a:r>
          <a:r>
            <a:rPr lang="ru-RU" sz="1800" b="1" kern="1200" dirty="0" smtClean="0">
              <a:latin typeface="Times New Roman"/>
              <a:cs typeface="Times New Roman"/>
            </a:rPr>
            <a:t> 0 401 10 172      </a:t>
          </a:r>
          <a:r>
            <a:rPr lang="ru-RU" sz="1800" b="1" kern="1200" dirty="0" err="1" smtClean="0">
              <a:latin typeface="Times New Roman"/>
              <a:cs typeface="Times New Roman"/>
            </a:rPr>
            <a:t>Кт</a:t>
          </a:r>
          <a:r>
            <a:rPr lang="ru-RU" sz="1800" b="1" kern="1200" dirty="0" smtClean="0">
              <a:latin typeface="Times New Roman"/>
              <a:cs typeface="Times New Roman"/>
            </a:rPr>
            <a:t> 0 101 </a:t>
          </a:r>
          <a:r>
            <a:rPr lang="ru-RU" sz="1800" b="1" kern="1200" dirty="0" err="1" smtClean="0">
              <a:latin typeface="Times New Roman"/>
              <a:cs typeface="Times New Roman"/>
            </a:rPr>
            <a:t>хх</a:t>
          </a:r>
          <a:r>
            <a:rPr lang="ru-RU" sz="1800" b="1" kern="1200" dirty="0" smtClean="0">
              <a:latin typeface="Times New Roman"/>
              <a:cs typeface="Times New Roman"/>
            </a:rPr>
            <a:t> 410</a:t>
          </a:r>
        </a:p>
        <a:p>
          <a:pPr lvl="0" algn="ctr" defTabSz="889000">
            <a:lnSpc>
              <a:spcPct val="90000"/>
            </a:lnSpc>
            <a:spcBef>
              <a:spcPct val="0"/>
            </a:spcBef>
            <a:spcAft>
              <a:spcPct val="35000"/>
            </a:spcAft>
          </a:pPr>
          <a:r>
            <a:rPr lang="ru-RU" sz="1800" b="1" kern="1200" dirty="0" smtClean="0">
              <a:latin typeface="Times New Roman"/>
              <a:cs typeface="Times New Roman"/>
            </a:rPr>
            <a:t>з/</a:t>
          </a:r>
          <a:r>
            <a:rPr lang="ru-RU" sz="1800" b="1" kern="1200" dirty="0" err="1" smtClean="0">
              <a:latin typeface="Times New Roman"/>
              <a:cs typeface="Times New Roman"/>
            </a:rPr>
            <a:t>сч</a:t>
          </a:r>
          <a:r>
            <a:rPr lang="ru-RU" sz="1800" b="1" kern="1200" dirty="0" smtClean="0">
              <a:latin typeface="Times New Roman"/>
              <a:cs typeface="Times New Roman"/>
            </a:rPr>
            <a:t> 25 (26)</a:t>
          </a:r>
        </a:p>
        <a:p>
          <a:pPr lvl="0" algn="ctr" defTabSz="889000">
            <a:lnSpc>
              <a:spcPct val="90000"/>
            </a:lnSpc>
            <a:spcBef>
              <a:spcPct val="0"/>
            </a:spcBef>
            <a:spcAft>
              <a:spcPct val="35000"/>
            </a:spcAft>
          </a:pPr>
          <a:r>
            <a:rPr lang="ru-RU" sz="1800" b="1" kern="1200" dirty="0" smtClean="0">
              <a:latin typeface="Times New Roman"/>
              <a:cs typeface="Times New Roman"/>
            </a:rPr>
            <a:t> </a:t>
          </a:r>
          <a:endParaRPr lang="ru-RU" sz="1800" b="1" kern="1200" dirty="0">
            <a:latin typeface="Times New Roman"/>
            <a:cs typeface="Times New Roman"/>
          </a:endParaRPr>
        </a:p>
      </dsp:txBody>
      <dsp:txXfrm>
        <a:off x="4839433" y="825615"/>
        <a:ext cx="3608600" cy="1447545"/>
      </dsp:txXfrm>
    </dsp:sp>
    <dsp:sp modelId="{25B3CE88-9D09-4F9D-90A2-C30A94B41549}">
      <dsp:nvSpPr>
        <dsp:cNvPr id="0" name=""/>
        <dsp:cNvSpPr/>
      </dsp:nvSpPr>
      <dsp:spPr>
        <a:xfrm>
          <a:off x="4604011" y="716008"/>
          <a:ext cx="473148" cy="2436988"/>
        </a:xfrm>
        <a:custGeom>
          <a:avLst/>
          <a:gdLst/>
          <a:ahLst/>
          <a:cxnLst/>
          <a:rect l="0" t="0" r="0" b="0"/>
          <a:pathLst>
            <a:path>
              <a:moveTo>
                <a:pt x="0" y="0"/>
              </a:moveTo>
              <a:lnTo>
                <a:pt x="0" y="2436988"/>
              </a:lnTo>
              <a:lnTo>
                <a:pt x="473148" y="2436988"/>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A267A62-BE00-413E-A97E-9A5755549F4E}">
      <dsp:nvSpPr>
        <dsp:cNvPr id="0" name=""/>
        <dsp:cNvSpPr/>
      </dsp:nvSpPr>
      <dsp:spPr>
        <a:xfrm>
          <a:off x="5077160" y="2700702"/>
          <a:ext cx="3634161" cy="904588"/>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444500">
            <a:lnSpc>
              <a:spcPct val="90000"/>
            </a:lnSpc>
            <a:spcBef>
              <a:spcPct val="0"/>
            </a:spcBef>
            <a:spcAft>
              <a:spcPct val="35000"/>
            </a:spcAft>
          </a:pPr>
          <a:r>
            <a:rPr lang="ru-RU" sz="1800" b="1" kern="1200" dirty="0" smtClean="0">
              <a:latin typeface="Times New Roman"/>
              <a:cs typeface="Times New Roman"/>
            </a:rPr>
            <a:t>Одновременно возникают доходы от собственности</a:t>
          </a:r>
        </a:p>
        <a:p>
          <a:pPr marL="0" marR="0" lvl="0" indent="0" algn="ctr" defTabSz="914400" eaLnBrk="1" fontAlgn="auto" latinLnBrk="0" hangingPunct="1">
            <a:lnSpc>
              <a:spcPct val="100000"/>
            </a:lnSpc>
            <a:spcBef>
              <a:spcPct val="0"/>
            </a:spcBef>
            <a:spcAft>
              <a:spcPts val="0"/>
            </a:spcAft>
            <a:buClrTx/>
            <a:buSzTx/>
            <a:buFontTx/>
            <a:buNone/>
            <a:tabLst/>
            <a:defRPr/>
          </a:pPr>
          <a:r>
            <a:rPr lang="ru-RU" sz="1800" b="1" kern="1200" dirty="0" err="1" smtClean="0">
              <a:latin typeface="Times New Roman"/>
              <a:cs typeface="Times New Roman"/>
            </a:rPr>
            <a:t>Дт</a:t>
          </a:r>
          <a:r>
            <a:rPr lang="ru-RU" sz="1800" b="1" kern="1200" dirty="0" smtClean="0">
              <a:latin typeface="Times New Roman"/>
              <a:cs typeface="Times New Roman"/>
            </a:rPr>
            <a:t>  0 205 22 560  </a:t>
          </a:r>
          <a:r>
            <a:rPr lang="ru-RU" sz="1800" b="1" kern="1200" dirty="0" err="1" smtClean="0">
              <a:latin typeface="Times New Roman"/>
              <a:cs typeface="Times New Roman"/>
            </a:rPr>
            <a:t>Кт</a:t>
          </a:r>
          <a:r>
            <a:rPr lang="ru-RU" sz="1800" b="1" kern="1200" dirty="0" smtClean="0">
              <a:latin typeface="Times New Roman"/>
              <a:cs typeface="Times New Roman"/>
            </a:rPr>
            <a:t> 0 401 40 122</a:t>
          </a:r>
          <a:endParaRPr lang="ru-RU" sz="1800" kern="1200" dirty="0" smtClean="0"/>
        </a:p>
        <a:p>
          <a:pPr lvl="0" algn="ctr" defTabSz="444500">
            <a:lnSpc>
              <a:spcPct val="90000"/>
            </a:lnSpc>
            <a:spcBef>
              <a:spcPct val="0"/>
            </a:spcBef>
            <a:spcAft>
              <a:spcPct val="35000"/>
            </a:spcAft>
          </a:pPr>
          <a:endParaRPr lang="ru-RU" sz="1000" b="1" kern="1200" dirty="0">
            <a:latin typeface="Times New Roman"/>
            <a:cs typeface="Times New Roman"/>
          </a:endParaRPr>
        </a:p>
      </dsp:txBody>
      <dsp:txXfrm>
        <a:off x="5103654" y="2727196"/>
        <a:ext cx="3581173" cy="851600"/>
      </dsp:txXfrm>
    </dsp:sp>
    <dsp:sp modelId="{1826EB69-0210-4ACE-8DFE-794F54B8A93F}">
      <dsp:nvSpPr>
        <dsp:cNvPr id="0" name=""/>
        <dsp:cNvSpPr/>
      </dsp:nvSpPr>
      <dsp:spPr>
        <a:xfrm>
          <a:off x="4604011" y="716008"/>
          <a:ext cx="289301" cy="3321364"/>
        </a:xfrm>
        <a:custGeom>
          <a:avLst/>
          <a:gdLst/>
          <a:ahLst/>
          <a:cxnLst/>
          <a:rect l="0" t="0" r="0" b="0"/>
          <a:pathLst>
            <a:path>
              <a:moveTo>
                <a:pt x="0" y="0"/>
              </a:moveTo>
              <a:lnTo>
                <a:pt x="0" y="3321364"/>
              </a:lnTo>
              <a:lnTo>
                <a:pt x="289301" y="3321364"/>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F6193B4-934D-49FA-9ECD-7307BE97EBA1}">
      <dsp:nvSpPr>
        <dsp:cNvPr id="0" name=""/>
        <dsp:cNvSpPr/>
      </dsp:nvSpPr>
      <dsp:spPr>
        <a:xfrm>
          <a:off x="4893312" y="3657527"/>
          <a:ext cx="3566169" cy="759690"/>
        </a:xfrm>
        <a:prstGeom prst="roundRect">
          <a:avLst>
            <a:gd name="adj" fmla="val 10000"/>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ru-RU" sz="1800" b="1" kern="1200" dirty="0" smtClean="0">
              <a:latin typeface="Times New Roman"/>
              <a:cs typeface="Times New Roman"/>
            </a:rPr>
            <a:t>Ежемесячно</a:t>
          </a:r>
        </a:p>
        <a:p>
          <a:pPr marR="0" lvl="0" algn="ctr" defTabSz="800100" eaLnBrk="1" fontAlgn="auto" latinLnBrk="0" hangingPunct="1">
            <a:lnSpc>
              <a:spcPct val="90000"/>
            </a:lnSpc>
            <a:spcBef>
              <a:spcPct val="0"/>
            </a:spcBef>
            <a:spcAft>
              <a:spcPct val="35000"/>
            </a:spcAft>
            <a:buClrTx/>
            <a:buSzTx/>
            <a:buFontTx/>
            <a:tabLst/>
            <a:defRPr/>
          </a:pPr>
          <a:r>
            <a:rPr lang="ru-RU" sz="1800" b="1" kern="1200" dirty="0" err="1" smtClean="0">
              <a:latin typeface="Times New Roman"/>
              <a:cs typeface="Times New Roman"/>
            </a:rPr>
            <a:t>Дт</a:t>
          </a:r>
          <a:r>
            <a:rPr lang="ru-RU" sz="1800" b="1" kern="1200" dirty="0" smtClean="0">
              <a:latin typeface="Times New Roman"/>
              <a:cs typeface="Times New Roman"/>
            </a:rPr>
            <a:t>  0 401 40 122  </a:t>
          </a:r>
          <a:r>
            <a:rPr lang="ru-RU" sz="1800" b="1" kern="1200" dirty="0" err="1" smtClean="0">
              <a:latin typeface="Times New Roman"/>
              <a:cs typeface="Times New Roman"/>
            </a:rPr>
            <a:t>Кт</a:t>
          </a:r>
          <a:r>
            <a:rPr lang="ru-RU" sz="1800" b="1" kern="1200" dirty="0" smtClean="0">
              <a:latin typeface="Times New Roman"/>
              <a:cs typeface="Times New Roman"/>
            </a:rPr>
            <a:t> 0 401 10 122</a:t>
          </a:r>
          <a:endParaRPr lang="ru-RU" sz="1800" kern="1200" dirty="0" smtClean="0"/>
        </a:p>
        <a:p>
          <a:pPr lvl="0" algn="ctr" defTabSz="800100">
            <a:lnSpc>
              <a:spcPct val="90000"/>
            </a:lnSpc>
            <a:spcBef>
              <a:spcPct val="0"/>
            </a:spcBef>
            <a:spcAft>
              <a:spcPct val="35000"/>
            </a:spcAft>
          </a:pPr>
          <a:endParaRPr lang="ru-RU" sz="1400" b="1" kern="1200" dirty="0">
            <a:latin typeface="Times New Roman"/>
            <a:cs typeface="Times New Roman"/>
          </a:endParaRPr>
        </a:p>
      </dsp:txBody>
      <dsp:txXfrm>
        <a:off x="4915563" y="3679778"/>
        <a:ext cx="3521667" cy="71518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F83A08-E0B7-4E21-A202-F87178F94ABB}">
      <dsp:nvSpPr>
        <dsp:cNvPr id="0" name=""/>
        <dsp:cNvSpPr/>
      </dsp:nvSpPr>
      <dsp:spPr>
        <a:xfrm>
          <a:off x="1509" y="0"/>
          <a:ext cx="2239268" cy="523307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ru-RU" sz="3200" kern="1200" dirty="0" smtClean="0"/>
            <a:t>Отчетная дата</a:t>
          </a:r>
          <a:endParaRPr lang="ru-RU" sz="3200" kern="1200" dirty="0"/>
        </a:p>
      </dsp:txBody>
      <dsp:txXfrm>
        <a:off x="1509" y="2093228"/>
        <a:ext cx="2239268" cy="2093228"/>
      </dsp:txXfrm>
    </dsp:sp>
    <dsp:sp modelId="{1B892F45-35B3-43BB-A2DE-82FD237D3BB9}">
      <dsp:nvSpPr>
        <dsp:cNvPr id="0" name=""/>
        <dsp:cNvSpPr/>
      </dsp:nvSpPr>
      <dsp:spPr>
        <a:xfrm>
          <a:off x="249837" y="313984"/>
          <a:ext cx="1742612" cy="1742612"/>
        </a:xfrm>
        <a:prstGeom prst="ellipse">
          <a:avLst/>
        </a:prstGeom>
        <a:blipFill>
          <a:blip xmlns:r="http://schemas.openxmlformats.org/officeDocument/2006/relationships" r:embed="rId1"/>
          <a:tile tx="0" ty="0" sx="100000" sy="100000" flip="none" algn="tl"/>
        </a:blipFill>
        <a:ln w="25400" cap="flat" cmpd="sng" algn="ctr">
          <a:solidFill>
            <a:schemeClr val="lt1">
              <a:hueOff val="0"/>
              <a:satOff val="0"/>
              <a:lumOff val="0"/>
              <a:alphaOff val="0"/>
            </a:schemeClr>
          </a:solidFill>
          <a:prstDash val="solid"/>
        </a:ln>
        <a:effectLst>
          <a:innerShdw blurRad="114300">
            <a:prstClr val="black"/>
          </a:innerShdw>
        </a:effectLst>
      </dsp:spPr>
      <dsp:style>
        <a:lnRef idx="2">
          <a:scrgbClr r="0" g="0" b="0"/>
        </a:lnRef>
        <a:fillRef idx="1">
          <a:scrgbClr r="0" g="0" b="0"/>
        </a:fillRef>
        <a:effectRef idx="0">
          <a:scrgbClr r="0" g="0" b="0"/>
        </a:effectRef>
        <a:fontRef idx="minor"/>
      </dsp:style>
    </dsp:sp>
    <dsp:sp modelId="{B2734EB1-F40A-4ED4-8983-8A0212B53F39}">
      <dsp:nvSpPr>
        <dsp:cNvPr id="0" name=""/>
        <dsp:cNvSpPr/>
      </dsp:nvSpPr>
      <dsp:spPr>
        <a:xfrm>
          <a:off x="2307955" y="0"/>
          <a:ext cx="2239268" cy="523307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ru-RU" sz="3200" kern="1200" dirty="0" smtClean="0"/>
            <a:t>Событие после отчетной даты</a:t>
          </a:r>
          <a:endParaRPr lang="ru-RU" sz="3200" kern="1200" dirty="0"/>
        </a:p>
      </dsp:txBody>
      <dsp:txXfrm>
        <a:off x="2307955" y="2093228"/>
        <a:ext cx="2239268" cy="2093228"/>
      </dsp:txXfrm>
    </dsp:sp>
    <dsp:sp modelId="{B51A86D5-876E-4907-8737-AA1FB50DE93F}">
      <dsp:nvSpPr>
        <dsp:cNvPr id="0" name=""/>
        <dsp:cNvSpPr/>
      </dsp:nvSpPr>
      <dsp:spPr>
        <a:xfrm>
          <a:off x="2556283" y="313984"/>
          <a:ext cx="1742612" cy="1742612"/>
        </a:xfrm>
        <a:prstGeom prst="ellipse">
          <a:avLst/>
        </a:prstGeom>
        <a:blipFill>
          <a:blip xmlns:r="http://schemas.openxmlformats.org/officeDocument/2006/relationships" r:embed="rId2"/>
          <a:tile tx="0" ty="0" sx="100000" sy="100000" flip="none" algn="tl"/>
        </a:blipFill>
        <a:ln w="25400" cap="flat" cmpd="sng" algn="ctr">
          <a:solidFill>
            <a:schemeClr val="lt1">
              <a:hueOff val="0"/>
              <a:satOff val="0"/>
              <a:lumOff val="0"/>
              <a:alphaOff val="0"/>
            </a:schemeClr>
          </a:solidFill>
          <a:prstDash val="solid"/>
        </a:ln>
        <a:effectLst/>
        <a:scene3d>
          <a:camera prst="orthographicFront"/>
          <a:lightRig rig="threePt" dir="t"/>
        </a:scene3d>
        <a:sp3d>
          <a:bevelT prst="angle"/>
        </a:sp3d>
      </dsp:spPr>
      <dsp:style>
        <a:lnRef idx="2">
          <a:scrgbClr r="0" g="0" b="0"/>
        </a:lnRef>
        <a:fillRef idx="1">
          <a:scrgbClr r="0" g="0" b="0"/>
        </a:fillRef>
        <a:effectRef idx="0">
          <a:scrgbClr r="0" g="0" b="0"/>
        </a:effectRef>
        <a:fontRef idx="minor"/>
      </dsp:style>
    </dsp:sp>
    <dsp:sp modelId="{ADE3A3E1-9218-48DE-8757-B4A36D4ED0C1}">
      <dsp:nvSpPr>
        <dsp:cNvPr id="0" name=""/>
        <dsp:cNvSpPr/>
      </dsp:nvSpPr>
      <dsp:spPr>
        <a:xfrm>
          <a:off x="4580813" y="0"/>
          <a:ext cx="2114138" cy="523307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ru-RU" sz="3200" kern="1200" dirty="0" smtClean="0"/>
            <a:t>Дата подписания отчета</a:t>
          </a:r>
          <a:endParaRPr lang="ru-RU" sz="3200" kern="1200" dirty="0"/>
        </a:p>
      </dsp:txBody>
      <dsp:txXfrm>
        <a:off x="4580813" y="2093228"/>
        <a:ext cx="2114138" cy="2093228"/>
      </dsp:txXfrm>
    </dsp:sp>
    <dsp:sp modelId="{07AC111D-BD39-407C-869F-741D0E5EAE58}">
      <dsp:nvSpPr>
        <dsp:cNvPr id="0" name=""/>
        <dsp:cNvSpPr/>
      </dsp:nvSpPr>
      <dsp:spPr>
        <a:xfrm>
          <a:off x="4800165" y="313984"/>
          <a:ext cx="1742612" cy="1742612"/>
        </a:xfrm>
        <a:prstGeom prst="ellipse">
          <a:avLst/>
        </a:prstGeom>
        <a:blipFill>
          <a:blip xmlns:r="http://schemas.openxmlformats.org/officeDocument/2006/relationships" r:embed="rId3"/>
          <a:tile tx="0" ty="0" sx="100000" sy="100000" flip="none" algn="tl"/>
        </a:blipFill>
        <a:ln w="25400" cap="flat" cmpd="sng" algn="ctr">
          <a:solidFill>
            <a:schemeClr val="lt1">
              <a:hueOff val="0"/>
              <a:satOff val="0"/>
              <a:lumOff val="0"/>
              <a:alphaOff val="0"/>
            </a:schemeClr>
          </a:solidFill>
          <a:prstDash val="solid"/>
        </a:ln>
        <a:effectLst/>
        <a:scene3d>
          <a:camera prst="orthographicFront"/>
          <a:lightRig rig="threePt" dir="t"/>
        </a:scene3d>
        <a:sp3d>
          <a:bevelT prst="relaxedInset"/>
        </a:sp3d>
      </dsp:spPr>
      <dsp:style>
        <a:lnRef idx="2">
          <a:scrgbClr r="0" g="0" b="0"/>
        </a:lnRef>
        <a:fillRef idx="1">
          <a:scrgbClr r="0" g="0" b="0"/>
        </a:fillRef>
        <a:effectRef idx="0">
          <a:scrgbClr r="0" g="0" b="0"/>
        </a:effectRef>
        <a:fontRef idx="minor"/>
      </dsp:style>
    </dsp:sp>
    <dsp:sp modelId="{7DFE8DF9-924C-4D56-ACD1-B064C16B6562}">
      <dsp:nvSpPr>
        <dsp:cNvPr id="0" name=""/>
        <dsp:cNvSpPr/>
      </dsp:nvSpPr>
      <dsp:spPr>
        <a:xfrm>
          <a:off x="6795718" y="0"/>
          <a:ext cx="2239268" cy="5233070"/>
        </a:xfrm>
        <a:prstGeom prst="roundRect">
          <a:avLst>
            <a:gd name="adj" fmla="val 10000"/>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endParaRPr lang="ru-RU" sz="2400" b="1" kern="1200" dirty="0" smtClean="0">
            <a:solidFill>
              <a:srgbClr val="FF0000"/>
            </a:solidFill>
            <a:latin typeface="Arial" panose="020B0604020202020204" pitchFamily="34" charset="0"/>
            <a:ea typeface="+mj-ea"/>
            <a:cs typeface="Arial" panose="020B0604020202020204" pitchFamily="34" charset="0"/>
          </a:endParaRPr>
        </a:p>
        <a:p>
          <a:pPr lvl="0" algn="ctr" defTabSz="1066800">
            <a:lnSpc>
              <a:spcPct val="90000"/>
            </a:lnSpc>
            <a:spcBef>
              <a:spcPct val="0"/>
            </a:spcBef>
            <a:spcAft>
              <a:spcPct val="35000"/>
            </a:spcAft>
          </a:pPr>
          <a:endParaRPr lang="ru-RU" sz="2400" b="1" kern="1200" dirty="0" smtClean="0">
            <a:solidFill>
              <a:srgbClr val="FF0000"/>
            </a:solidFill>
            <a:latin typeface="Arial" panose="020B0604020202020204" pitchFamily="34" charset="0"/>
            <a:ea typeface="+mj-ea"/>
            <a:cs typeface="Arial" panose="020B0604020202020204" pitchFamily="34" charset="0"/>
          </a:endParaRPr>
        </a:p>
        <a:p>
          <a:pPr lvl="0" algn="ctr" defTabSz="1066800">
            <a:lnSpc>
              <a:spcPct val="90000"/>
            </a:lnSpc>
            <a:spcBef>
              <a:spcPct val="0"/>
            </a:spcBef>
            <a:spcAft>
              <a:spcPct val="35000"/>
            </a:spcAft>
          </a:pPr>
          <a:r>
            <a:rPr lang="ru-RU" sz="2400" b="1" kern="1200" dirty="0" smtClean="0">
              <a:solidFill>
                <a:srgbClr val="FF0000"/>
              </a:solidFill>
              <a:latin typeface="Arial" panose="020B0604020202020204" pitchFamily="34" charset="0"/>
              <a:ea typeface="+mj-ea"/>
              <a:cs typeface="Arial" panose="020B0604020202020204" pitchFamily="34" charset="0"/>
            </a:rPr>
            <a:t>С учетом</a:t>
          </a:r>
        </a:p>
        <a:p>
          <a:pPr lvl="0" algn="ctr" defTabSz="1066800">
            <a:lnSpc>
              <a:spcPct val="90000"/>
            </a:lnSpc>
            <a:spcBef>
              <a:spcPct val="0"/>
            </a:spcBef>
            <a:spcAft>
              <a:spcPct val="35000"/>
            </a:spcAft>
          </a:pPr>
          <a:r>
            <a:rPr lang="ru-RU" sz="2400" b="1" kern="1200" dirty="0" smtClean="0">
              <a:solidFill>
                <a:srgbClr val="FF0000"/>
              </a:solidFill>
              <a:latin typeface="Arial" panose="020B0604020202020204" pitchFamily="34" charset="0"/>
              <a:ea typeface="+mj-ea"/>
              <a:cs typeface="Arial" panose="020B0604020202020204" pitchFamily="34" charset="0"/>
            </a:rPr>
            <a:t> </a:t>
          </a:r>
          <a:r>
            <a:rPr lang="ru-RU" sz="2400" b="1" kern="1200" dirty="0" smtClean="0">
              <a:ln>
                <a:solidFill>
                  <a:srgbClr val="FF0000"/>
                </a:solidFill>
              </a:ln>
              <a:solidFill>
                <a:srgbClr val="FF0000"/>
              </a:solidFill>
              <a:latin typeface="Arial" panose="020B0604020202020204" pitchFamily="34" charset="0"/>
              <a:ea typeface="+mj-ea"/>
              <a:cs typeface="Arial" panose="020B0604020202020204" pitchFamily="34" charset="0"/>
            </a:rPr>
            <a:t>существенности</a:t>
          </a:r>
        </a:p>
        <a:p>
          <a:pPr lvl="0" algn="ctr" defTabSz="1066800">
            <a:lnSpc>
              <a:spcPct val="90000"/>
            </a:lnSpc>
            <a:spcBef>
              <a:spcPct val="0"/>
            </a:spcBef>
            <a:spcAft>
              <a:spcPct val="35000"/>
            </a:spcAft>
          </a:pPr>
          <a:r>
            <a:rPr lang="ru-RU" sz="2400" b="1" kern="1200" dirty="0" smtClean="0">
              <a:solidFill>
                <a:srgbClr val="FF0000"/>
              </a:solidFill>
              <a:latin typeface="Arial" panose="020B0604020202020204" pitchFamily="34" charset="0"/>
              <a:ea typeface="+mj-ea"/>
              <a:cs typeface="Arial" panose="020B0604020202020204" pitchFamily="34" charset="0"/>
            </a:rPr>
            <a:t> информации</a:t>
          </a:r>
          <a:endParaRPr lang="ru-RU" sz="2400" b="1" kern="1200" dirty="0">
            <a:solidFill>
              <a:srgbClr val="FF0000"/>
            </a:solidFill>
          </a:endParaRPr>
        </a:p>
      </dsp:txBody>
      <dsp:txXfrm>
        <a:off x="6795718" y="2093228"/>
        <a:ext cx="2239268" cy="2093228"/>
      </dsp:txXfrm>
    </dsp:sp>
    <dsp:sp modelId="{6E667D31-9B54-4460-8373-E8CB1735C248}">
      <dsp:nvSpPr>
        <dsp:cNvPr id="0" name=""/>
        <dsp:cNvSpPr/>
      </dsp:nvSpPr>
      <dsp:spPr>
        <a:xfrm>
          <a:off x="7044046" y="313984"/>
          <a:ext cx="1742612" cy="1742612"/>
        </a:xfrm>
        <a:prstGeom prst="ellipse">
          <a:avLst/>
        </a:prstGeom>
        <a:blipFill>
          <a:blip xmlns:r="http://schemas.openxmlformats.org/officeDocument/2006/relationships" r:embed="rId4"/>
          <a:tile tx="0" ty="0" sx="100000" sy="100000" flip="none" algn="tl"/>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E9DDAC6-C088-4E67-962A-38B9D088550D}">
      <dsp:nvSpPr>
        <dsp:cNvPr id="0" name=""/>
        <dsp:cNvSpPr/>
      </dsp:nvSpPr>
      <dsp:spPr>
        <a:xfrm>
          <a:off x="451786" y="3960442"/>
          <a:ext cx="5542411" cy="496927"/>
        </a:xfrm>
        <a:prstGeom prst="leftRightArrow">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12D8A4-583E-40B1-B4A6-63F665F9C1D0}">
      <dsp:nvSpPr>
        <dsp:cNvPr id="0" name=""/>
        <dsp:cNvSpPr/>
      </dsp:nvSpPr>
      <dsp:spPr>
        <a:xfrm>
          <a:off x="2419468" y="1589241"/>
          <a:ext cx="3125152" cy="1718061"/>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solidFill>
            <a:schemeClr val="accent3">
              <a:lumMod val="75000"/>
            </a:schemeClr>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ru-RU" sz="2400" b="1" kern="1200" dirty="0" smtClean="0"/>
            <a:t>Показатель существенности информации определяется</a:t>
          </a:r>
          <a:endParaRPr lang="ru-RU" sz="2400" b="1" kern="1200" dirty="0"/>
        </a:p>
      </dsp:txBody>
      <dsp:txXfrm>
        <a:off x="2877136" y="1840845"/>
        <a:ext cx="2209816" cy="1214853"/>
      </dsp:txXfrm>
    </dsp:sp>
    <dsp:sp modelId="{9A921807-C355-42AD-9F30-DB03B04D6785}">
      <dsp:nvSpPr>
        <dsp:cNvPr id="0" name=""/>
        <dsp:cNvSpPr/>
      </dsp:nvSpPr>
      <dsp:spPr>
        <a:xfrm rot="16208621">
          <a:off x="3879024" y="1469065"/>
          <a:ext cx="210878" cy="29474"/>
        </a:xfrm>
        <a:custGeom>
          <a:avLst/>
          <a:gdLst/>
          <a:ahLst/>
          <a:cxnLst/>
          <a:rect l="0" t="0" r="0" b="0"/>
          <a:pathLst>
            <a:path>
              <a:moveTo>
                <a:pt x="0" y="14737"/>
              </a:moveTo>
              <a:lnTo>
                <a:pt x="210878" y="14737"/>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3979191" y="1478531"/>
        <a:ext cx="10543" cy="10543"/>
      </dsp:txXfrm>
    </dsp:sp>
    <dsp:sp modelId="{8A9C7908-52E5-4668-8219-9EBE913B4B3B}">
      <dsp:nvSpPr>
        <dsp:cNvPr id="0" name=""/>
        <dsp:cNvSpPr/>
      </dsp:nvSpPr>
      <dsp:spPr>
        <a:xfrm>
          <a:off x="2845590" y="30770"/>
          <a:ext cx="2281652" cy="1347594"/>
        </a:xfrm>
        <a:prstGeom prst="ellipse">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solidFill>
            <a:schemeClr val="accent2"/>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ru-RU" sz="2000" kern="1200" dirty="0" smtClean="0"/>
            <a:t>Степенью влияния пропуска информации</a:t>
          </a:r>
          <a:endParaRPr lang="ru-RU" sz="2000" kern="1200" dirty="0"/>
        </a:p>
      </dsp:txBody>
      <dsp:txXfrm>
        <a:off x="3179730" y="228121"/>
        <a:ext cx="1613372" cy="952892"/>
      </dsp:txXfrm>
    </dsp:sp>
    <dsp:sp modelId="{6C49BCAD-D0A2-455F-B0BF-51C7B390F97A}">
      <dsp:nvSpPr>
        <dsp:cNvPr id="0" name=""/>
        <dsp:cNvSpPr/>
      </dsp:nvSpPr>
      <dsp:spPr>
        <a:xfrm rot="53345">
          <a:off x="5543972" y="2461149"/>
          <a:ext cx="435090" cy="29474"/>
        </a:xfrm>
        <a:custGeom>
          <a:avLst/>
          <a:gdLst/>
          <a:ahLst/>
          <a:cxnLst/>
          <a:rect l="0" t="0" r="0" b="0"/>
          <a:pathLst>
            <a:path>
              <a:moveTo>
                <a:pt x="0" y="14737"/>
              </a:moveTo>
              <a:lnTo>
                <a:pt x="435090" y="14737"/>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5750640" y="2465010"/>
        <a:ext cx="21754" cy="21754"/>
      </dsp:txXfrm>
    </dsp:sp>
    <dsp:sp modelId="{AF93D02B-4AE1-4C95-86A0-841D888C5C63}">
      <dsp:nvSpPr>
        <dsp:cNvPr id="0" name=""/>
        <dsp:cNvSpPr/>
      </dsp:nvSpPr>
      <dsp:spPr>
        <a:xfrm>
          <a:off x="5978659" y="1822925"/>
          <a:ext cx="2250940" cy="1347594"/>
        </a:xfrm>
        <a:prstGeom prst="ellipse">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ru-RU" sz="2000" kern="1200" dirty="0" smtClean="0"/>
            <a:t>Степенью искажение информации</a:t>
          </a:r>
          <a:endParaRPr lang="ru-RU" sz="2000" kern="1200" dirty="0"/>
        </a:p>
      </dsp:txBody>
      <dsp:txXfrm>
        <a:off x="6308302" y="2020276"/>
        <a:ext cx="1591654" cy="952892"/>
      </dsp:txXfrm>
    </dsp:sp>
    <dsp:sp modelId="{04FE940E-594D-4BF9-9DA7-E7F1052648F2}">
      <dsp:nvSpPr>
        <dsp:cNvPr id="0" name=""/>
        <dsp:cNvSpPr/>
      </dsp:nvSpPr>
      <dsp:spPr>
        <a:xfrm rot="5394870">
          <a:off x="3868575" y="3407487"/>
          <a:ext cx="229844" cy="29474"/>
        </a:xfrm>
        <a:custGeom>
          <a:avLst/>
          <a:gdLst/>
          <a:ahLst/>
          <a:cxnLst/>
          <a:rect l="0" t="0" r="0" b="0"/>
          <a:pathLst>
            <a:path>
              <a:moveTo>
                <a:pt x="0" y="14737"/>
              </a:moveTo>
              <a:lnTo>
                <a:pt x="229844" y="14737"/>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3977751" y="3416478"/>
        <a:ext cx="11492" cy="11492"/>
      </dsp:txXfrm>
    </dsp:sp>
    <dsp:sp modelId="{EABFFB77-490A-4FBD-81A1-892A6EF39D2B}">
      <dsp:nvSpPr>
        <dsp:cNvPr id="0" name=""/>
        <dsp:cNvSpPr/>
      </dsp:nvSpPr>
      <dsp:spPr>
        <a:xfrm>
          <a:off x="2790726" y="3537146"/>
          <a:ext cx="2387897" cy="1347594"/>
        </a:xfrm>
        <a:prstGeom prst="ellipse">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solidFill>
            <a:schemeClr val="accent4">
              <a:lumMod val="75000"/>
            </a:schemeClr>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ru-RU" sz="2100" kern="1200" dirty="0" smtClean="0"/>
            <a:t>Величиной  показателя</a:t>
          </a:r>
          <a:endParaRPr lang="ru-RU" sz="2100" kern="1200" dirty="0"/>
        </a:p>
      </dsp:txBody>
      <dsp:txXfrm>
        <a:off x="3140425" y="3734497"/>
        <a:ext cx="1688499" cy="952892"/>
      </dsp:txXfrm>
    </dsp:sp>
    <dsp:sp modelId="{DCC71A81-5FA8-4A60-BB60-492440CAB2A9}">
      <dsp:nvSpPr>
        <dsp:cNvPr id="0" name=""/>
        <dsp:cNvSpPr/>
      </dsp:nvSpPr>
      <dsp:spPr>
        <a:xfrm rot="10705140">
          <a:off x="2232104" y="2479220"/>
          <a:ext cx="189365" cy="29474"/>
        </a:xfrm>
        <a:custGeom>
          <a:avLst/>
          <a:gdLst/>
          <a:ahLst/>
          <a:cxnLst/>
          <a:rect l="0" t="0" r="0" b="0"/>
          <a:pathLst>
            <a:path>
              <a:moveTo>
                <a:pt x="0" y="14737"/>
              </a:moveTo>
              <a:lnTo>
                <a:pt x="189365" y="14737"/>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rot="10800000">
        <a:off x="2322052" y="2489223"/>
        <a:ext cx="9468" cy="9468"/>
      </dsp:txXfrm>
    </dsp:sp>
    <dsp:sp modelId="{02AFF764-10DD-4C72-AD0B-63D7D4681BC2}">
      <dsp:nvSpPr>
        <dsp:cNvPr id="0" name=""/>
        <dsp:cNvSpPr/>
      </dsp:nvSpPr>
      <dsp:spPr>
        <a:xfrm>
          <a:off x="84906" y="1822927"/>
          <a:ext cx="2148186" cy="1406524"/>
        </a:xfrm>
        <a:prstGeom prst="ellipse">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solidFill>
            <a:schemeClr val="tx2">
              <a:lumMod val="60000"/>
              <a:lumOff val="40000"/>
            </a:schemeClr>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ru-RU" sz="2100" kern="1200" dirty="0" smtClean="0"/>
            <a:t>Характером показателя</a:t>
          </a:r>
          <a:endParaRPr lang="ru-RU" sz="2100" kern="1200" dirty="0"/>
        </a:p>
      </dsp:txBody>
      <dsp:txXfrm>
        <a:off x="399501" y="2028908"/>
        <a:ext cx="1518996" cy="99456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7DF229-F812-49B9-AC25-FD97A49B561D}">
      <dsp:nvSpPr>
        <dsp:cNvPr id="0" name=""/>
        <dsp:cNvSpPr/>
      </dsp:nvSpPr>
      <dsp:spPr>
        <a:xfrm rot="21300000">
          <a:off x="25254" y="1794666"/>
          <a:ext cx="8179091" cy="936629"/>
        </a:xfrm>
        <a:prstGeom prst="mathMinus">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8860DC2-6F7E-43AF-8D43-3585CF5FF69C}">
      <dsp:nvSpPr>
        <dsp:cNvPr id="0" name=""/>
        <dsp:cNvSpPr/>
      </dsp:nvSpPr>
      <dsp:spPr>
        <a:xfrm>
          <a:off x="987552" y="226298"/>
          <a:ext cx="2468880" cy="1810385"/>
        </a:xfrm>
        <a:prstGeom prst="downArrow">
          <a:avLst/>
        </a:prstGeom>
        <a:solidFill>
          <a:schemeClr val="accent6">
            <a:lumMod val="75000"/>
          </a:schemeClr>
        </a:solidFill>
        <a:ln w="25400" cap="flat" cmpd="sng" algn="ctr">
          <a:solidFill>
            <a:schemeClr val="accent5"/>
          </a:solidFill>
          <a:prstDash val="solid"/>
        </a:ln>
        <a:effectLst/>
      </dsp:spPr>
      <dsp:style>
        <a:lnRef idx="2">
          <a:scrgbClr r="0" g="0" b="0"/>
        </a:lnRef>
        <a:fillRef idx="1">
          <a:scrgbClr r="0" g="0" b="0"/>
        </a:fillRef>
        <a:effectRef idx="0">
          <a:scrgbClr r="0" g="0" b="0"/>
        </a:effectRef>
        <a:fontRef idx="minor">
          <a:schemeClr val="lt1"/>
        </a:fontRef>
      </dsp:style>
    </dsp:sp>
    <dsp:sp modelId="{856F963F-5D71-4238-BBA6-83376FB58A99}">
      <dsp:nvSpPr>
        <dsp:cNvPr id="0" name=""/>
        <dsp:cNvSpPr/>
      </dsp:nvSpPr>
      <dsp:spPr>
        <a:xfrm>
          <a:off x="4114799" y="0"/>
          <a:ext cx="3127248" cy="1900904"/>
        </a:xfrm>
        <a:prstGeom prst="rect">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ru-RU" sz="2200" kern="1200" dirty="0" smtClean="0"/>
            <a:t>Порядок признания в бухгалтерском учете и бухгалтерской (финансовой) отчетности</a:t>
          </a:r>
          <a:endParaRPr lang="ru-RU" sz="2200" kern="1200" dirty="0"/>
        </a:p>
      </dsp:txBody>
      <dsp:txXfrm>
        <a:off x="4114799" y="0"/>
        <a:ext cx="3127248" cy="1900904"/>
      </dsp:txXfrm>
    </dsp:sp>
    <dsp:sp modelId="{E3864555-7CD8-4418-8633-4A9E517DE872}">
      <dsp:nvSpPr>
        <dsp:cNvPr id="0" name=""/>
        <dsp:cNvSpPr/>
      </dsp:nvSpPr>
      <dsp:spPr>
        <a:xfrm>
          <a:off x="4618863" y="2548877"/>
          <a:ext cx="2468880" cy="1810385"/>
        </a:xfrm>
        <a:prstGeom prst="upArrow">
          <a:avLst/>
        </a:prstGeom>
        <a:solidFill>
          <a:schemeClr val="tx2">
            <a:lumMod val="60000"/>
            <a:lumOff val="40000"/>
          </a:schemeClr>
        </a:solidFill>
        <a:ln w="25400" cap="flat" cmpd="sng" algn="ctr">
          <a:solidFill>
            <a:schemeClr val="accent6">
              <a:lumMod val="75000"/>
            </a:schemeClr>
          </a:solidFill>
          <a:prstDash val="solid"/>
        </a:ln>
        <a:effectLst/>
      </dsp:spPr>
      <dsp:style>
        <a:lnRef idx="2">
          <a:scrgbClr r="0" g="0" b="0"/>
        </a:lnRef>
        <a:fillRef idx="1">
          <a:scrgbClr r="0" g="0" b="0"/>
        </a:fillRef>
        <a:effectRef idx="0">
          <a:scrgbClr r="0" g="0" b="0"/>
        </a:effectRef>
        <a:fontRef idx="minor">
          <a:schemeClr val="lt1"/>
        </a:fontRef>
      </dsp:style>
    </dsp:sp>
    <dsp:sp modelId="{97462719-BBE0-44AF-A0F7-E2ACB208121A}">
      <dsp:nvSpPr>
        <dsp:cNvPr id="0" name=""/>
        <dsp:cNvSpPr/>
      </dsp:nvSpPr>
      <dsp:spPr>
        <a:xfrm>
          <a:off x="658420" y="2620895"/>
          <a:ext cx="2633472" cy="1900904"/>
        </a:xfrm>
        <a:prstGeom prst="rect">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ru-RU" sz="2200" kern="1200" dirty="0" smtClean="0"/>
            <a:t>В учетной политике субъекта учета</a:t>
          </a:r>
          <a:endParaRPr lang="ru-RU" sz="2200" kern="1200" dirty="0"/>
        </a:p>
      </dsp:txBody>
      <dsp:txXfrm>
        <a:off x="658420" y="2620895"/>
        <a:ext cx="2633472" cy="190090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F07B49-7F90-4039-B8DD-2DE922C3D170}">
      <dsp:nvSpPr>
        <dsp:cNvPr id="0" name=""/>
        <dsp:cNvSpPr/>
      </dsp:nvSpPr>
      <dsp:spPr>
        <a:xfrm>
          <a:off x="0" y="1036716"/>
          <a:ext cx="2153799" cy="2153905"/>
        </a:xfrm>
        <a:prstGeom prst="ellipse">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ru-RU" sz="2600" kern="1200" dirty="0" smtClean="0"/>
            <a:t>Событие после отчетной даты</a:t>
          </a:r>
          <a:endParaRPr lang="ru-RU" sz="2600" kern="1200" dirty="0"/>
        </a:p>
      </dsp:txBody>
      <dsp:txXfrm>
        <a:off x="315417" y="1352148"/>
        <a:ext cx="1522965" cy="1523041"/>
      </dsp:txXfrm>
    </dsp:sp>
    <dsp:sp modelId="{09432D53-6D62-4C06-B1D6-FCD2FD2DE4BD}">
      <dsp:nvSpPr>
        <dsp:cNvPr id="0" name=""/>
        <dsp:cNvSpPr/>
      </dsp:nvSpPr>
      <dsp:spPr>
        <a:xfrm>
          <a:off x="-1718947" y="100612"/>
          <a:ext cx="4341704" cy="4525963"/>
        </a:xfrm>
        <a:prstGeom prst="blockArc">
          <a:avLst>
            <a:gd name="adj1" fmla="val 17527788"/>
            <a:gd name="adj2" fmla="val 4119114"/>
            <a:gd name="adj3" fmla="val 575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9E9C2E-7353-40C5-B407-FDF8A0EBAA87}">
      <dsp:nvSpPr>
        <dsp:cNvPr id="0" name=""/>
        <dsp:cNvSpPr/>
      </dsp:nvSpPr>
      <dsp:spPr>
        <a:xfrm>
          <a:off x="1521405" y="316630"/>
          <a:ext cx="1153798" cy="1154120"/>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32660BA-A5F8-49A6-A502-438A1ECC7941}">
      <dsp:nvSpPr>
        <dsp:cNvPr id="0" name=""/>
        <dsp:cNvSpPr/>
      </dsp:nvSpPr>
      <dsp:spPr>
        <a:xfrm>
          <a:off x="2728867" y="388634"/>
          <a:ext cx="5500732" cy="995901"/>
        </a:xfrm>
        <a:prstGeom prst="rect">
          <a:avLst/>
        </a:prstGeom>
        <a:solidFill>
          <a:schemeClr val="accent3">
            <a:lumMod val="20000"/>
            <a:lumOff val="80000"/>
          </a:schemeClr>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22860" tIns="22860" rIns="22860" bIns="22860" numCol="1" spcCol="1270" anchor="ctr" anchorCtr="0">
          <a:noAutofit/>
        </a:bodyPr>
        <a:lstStyle/>
        <a:p>
          <a:pPr lvl="0" algn="l" defTabSz="800100">
            <a:lnSpc>
              <a:spcPct val="90000"/>
            </a:lnSpc>
            <a:spcBef>
              <a:spcPct val="0"/>
            </a:spcBef>
            <a:spcAft>
              <a:spcPct val="10000"/>
            </a:spcAft>
          </a:pPr>
          <a:r>
            <a:rPr lang="ru-RU" sz="1800" b="1" kern="1200" dirty="0" smtClean="0"/>
            <a:t>Последним рабочим днем отчетного финансового года  </a:t>
          </a:r>
          <a:r>
            <a:rPr lang="ru-RU" sz="1800" kern="1200" dirty="0" smtClean="0"/>
            <a:t>до  отражения операций по закрытию показателей  отдельных счетов Рабочего плана счетов</a:t>
          </a:r>
          <a:endParaRPr lang="ru-RU" sz="1800" kern="1200" dirty="0"/>
        </a:p>
      </dsp:txBody>
      <dsp:txXfrm>
        <a:off x="2728867" y="388634"/>
        <a:ext cx="5500732" cy="995901"/>
      </dsp:txXfrm>
    </dsp:sp>
    <dsp:sp modelId="{F9C109B2-E448-436D-883B-E1E19D4AE2F4}">
      <dsp:nvSpPr>
        <dsp:cNvPr id="0" name=""/>
        <dsp:cNvSpPr/>
      </dsp:nvSpPr>
      <dsp:spPr>
        <a:xfrm>
          <a:off x="1881440" y="1828802"/>
          <a:ext cx="1153798" cy="1154120"/>
        </a:xfrm>
        <a:prstGeom prst="ellipse">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69FF591-4819-4C86-87B5-E95141EDD4A5}">
      <dsp:nvSpPr>
        <dsp:cNvPr id="0" name=""/>
        <dsp:cNvSpPr/>
      </dsp:nvSpPr>
      <dsp:spPr>
        <a:xfrm>
          <a:off x="2994749" y="1701721"/>
          <a:ext cx="5268608" cy="1135192"/>
        </a:xfrm>
        <a:prstGeom prst="rect">
          <a:avLst/>
        </a:prstGeom>
        <a:solidFill>
          <a:schemeClr val="accent4">
            <a:lumMod val="20000"/>
            <a:lumOff val="80000"/>
          </a:schemeClr>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25400" tIns="25400" rIns="25400" bIns="25400" numCol="1" spcCol="1270" anchor="ctr" anchorCtr="0">
          <a:noAutofit/>
        </a:bodyPr>
        <a:lstStyle/>
        <a:p>
          <a:pPr lvl="0" algn="l" defTabSz="889000">
            <a:lnSpc>
              <a:spcPct val="90000"/>
            </a:lnSpc>
            <a:spcBef>
              <a:spcPct val="0"/>
            </a:spcBef>
            <a:spcAft>
              <a:spcPct val="10000"/>
            </a:spcAft>
          </a:pPr>
          <a:r>
            <a:rPr lang="ru-RU" sz="2000" kern="1200" dirty="0" smtClean="0"/>
            <a:t>Информация в денежном выражении отражается </a:t>
          </a:r>
          <a:r>
            <a:rPr lang="ru-RU" sz="2000" b="1" kern="1200" dirty="0" smtClean="0"/>
            <a:t>в текстовой части Пояснительной записки  </a:t>
          </a:r>
          <a:endParaRPr lang="ru-RU" sz="2000" b="1" kern="1200" dirty="0"/>
        </a:p>
      </dsp:txBody>
      <dsp:txXfrm>
        <a:off x="2994749" y="1701721"/>
        <a:ext cx="5268608" cy="1135192"/>
      </dsp:txXfrm>
    </dsp:sp>
    <dsp:sp modelId="{F961CEBD-F27B-49FB-A996-5769C73DB0DE}">
      <dsp:nvSpPr>
        <dsp:cNvPr id="0" name=""/>
        <dsp:cNvSpPr/>
      </dsp:nvSpPr>
      <dsp:spPr>
        <a:xfrm>
          <a:off x="1161363" y="3196949"/>
          <a:ext cx="1153798" cy="1154120"/>
        </a:xfrm>
        <a:prstGeom prst="ellipse">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D9D700F-823F-4971-8CF7-812577F5151A}">
      <dsp:nvSpPr>
        <dsp:cNvPr id="0" name=""/>
        <dsp:cNvSpPr/>
      </dsp:nvSpPr>
      <dsp:spPr>
        <a:xfrm>
          <a:off x="3602840" y="3412358"/>
          <a:ext cx="4603634" cy="822285"/>
        </a:xfrm>
        <a:prstGeom prst="rect">
          <a:avLst/>
        </a:prstGeom>
        <a:solidFill>
          <a:schemeClr val="accent4">
            <a:lumMod val="20000"/>
            <a:lumOff val="80000"/>
          </a:schemeClr>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21590" tIns="21590" rIns="21590" bIns="21590" numCol="1" spcCol="1270" anchor="ctr" anchorCtr="0">
          <a:noAutofit/>
        </a:bodyPr>
        <a:lstStyle/>
        <a:p>
          <a:pPr lvl="0" algn="l" defTabSz="755650">
            <a:lnSpc>
              <a:spcPct val="90000"/>
            </a:lnSpc>
            <a:spcBef>
              <a:spcPct val="0"/>
            </a:spcBef>
            <a:spcAft>
              <a:spcPct val="10000"/>
            </a:spcAft>
          </a:pPr>
          <a:r>
            <a:rPr lang="ru-RU" sz="1700" kern="1200" dirty="0" smtClean="0"/>
            <a:t>Для соблюдения сроков отчетности и  (или) в связи с поздним поступлением первичных учетных документов  </a:t>
          </a:r>
          <a:endParaRPr lang="ru-RU" sz="1700" kern="1200" dirty="0"/>
        </a:p>
      </dsp:txBody>
      <dsp:txXfrm>
        <a:off x="3602840" y="3412358"/>
        <a:ext cx="4603634" cy="82228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564955-4ACF-4AA2-9136-D07B50B77DF3}">
      <dsp:nvSpPr>
        <dsp:cNvPr id="0" name=""/>
        <dsp:cNvSpPr/>
      </dsp:nvSpPr>
      <dsp:spPr>
        <a:xfrm>
          <a:off x="4319197" y="122568"/>
          <a:ext cx="2679008" cy="5484074"/>
        </a:xfrm>
        <a:prstGeom prst="ellipse">
          <a:avLst/>
        </a:prstGeom>
        <a:solidFill>
          <a:schemeClr val="accent4">
            <a:lumMod val="40000"/>
            <a:lumOff val="60000"/>
          </a:schemeClr>
        </a:solidFill>
        <a:ln w="381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ru-RU" sz="2400" kern="1200" dirty="0" smtClean="0"/>
            <a:t>Обнаруженная после отчетной даты ошибка (с учетом условий принятия отчетности)</a:t>
          </a:r>
          <a:endParaRPr lang="ru-RU" sz="2400" kern="1200" dirty="0"/>
        </a:p>
      </dsp:txBody>
      <dsp:txXfrm>
        <a:off x="4711529" y="925692"/>
        <a:ext cx="1894344" cy="3877826"/>
      </dsp:txXfrm>
    </dsp:sp>
    <dsp:sp modelId="{04E6B628-315E-472C-95E7-FFF45F8D4C50}">
      <dsp:nvSpPr>
        <dsp:cNvPr id="0" name=""/>
        <dsp:cNvSpPr/>
      </dsp:nvSpPr>
      <dsp:spPr>
        <a:xfrm>
          <a:off x="2512573" y="7164"/>
          <a:ext cx="2175607" cy="5657953"/>
        </a:xfrm>
        <a:prstGeom prst="ellipse">
          <a:avLst/>
        </a:prstGeom>
        <a:solidFill>
          <a:schemeClr val="accent3">
            <a:lumMod val="40000"/>
            <a:lumOff val="60000"/>
          </a:schemeClr>
        </a:solidFill>
        <a:ln w="38100" cap="flat" cmpd="sng" algn="ctr">
          <a:solidFill>
            <a:schemeClr val="accent3">
              <a:lumMod val="75000"/>
            </a:schemeClr>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ru-RU" sz="2400" kern="1200" dirty="0" smtClean="0">
              <a:latin typeface="Times New Roman" panose="02020603050405020304" pitchFamily="18" charset="0"/>
              <a:cs typeface="Times New Roman" panose="02020603050405020304" pitchFamily="18" charset="0"/>
            </a:rPr>
            <a:t>Изменения оценок</a:t>
          </a:r>
        </a:p>
        <a:p>
          <a:pPr lvl="0" algn="ctr" defTabSz="1066800">
            <a:lnSpc>
              <a:spcPct val="90000"/>
            </a:lnSpc>
            <a:spcBef>
              <a:spcPct val="0"/>
            </a:spcBef>
            <a:spcAft>
              <a:spcPct val="35000"/>
            </a:spcAft>
          </a:pPr>
          <a:r>
            <a:rPr lang="ru-RU" sz="2400" kern="1200" dirty="0" smtClean="0">
              <a:latin typeface="Times New Roman" panose="02020603050405020304" pitchFamily="18" charset="0"/>
              <a:cs typeface="Times New Roman" panose="02020603050405020304" pitchFamily="18" charset="0"/>
            </a:rPr>
            <a:t> (кадастровой оценки) </a:t>
          </a:r>
        </a:p>
        <a:p>
          <a:pPr lvl="0" algn="ctr" defTabSz="1066800">
            <a:lnSpc>
              <a:spcPct val="90000"/>
            </a:lnSpc>
            <a:spcBef>
              <a:spcPct val="0"/>
            </a:spcBef>
            <a:spcAft>
              <a:spcPct val="35000"/>
            </a:spcAft>
          </a:pPr>
          <a:r>
            <a:rPr lang="ru-RU" sz="2400" kern="1200" dirty="0" smtClean="0">
              <a:latin typeface="Times New Roman" panose="02020603050405020304" pitchFamily="18" charset="0"/>
              <a:cs typeface="Times New Roman" panose="02020603050405020304" pitchFamily="18" charset="0"/>
            </a:rPr>
            <a:t>НФА </a:t>
          </a:r>
        </a:p>
        <a:p>
          <a:pPr lvl="0" algn="ctr" defTabSz="1066800">
            <a:lnSpc>
              <a:spcPct val="90000"/>
            </a:lnSpc>
            <a:spcBef>
              <a:spcPct val="0"/>
            </a:spcBef>
            <a:spcAft>
              <a:spcPct val="35000"/>
            </a:spcAft>
          </a:pPr>
          <a:r>
            <a:rPr lang="ru-RU" sz="2400" kern="1200" dirty="0" smtClean="0">
              <a:latin typeface="Times New Roman" panose="02020603050405020304" pitchFamily="18" charset="0"/>
              <a:cs typeface="Times New Roman" panose="02020603050405020304" pitchFamily="18" charset="0"/>
            </a:rPr>
            <a:t>после отчетной даты</a:t>
          </a:r>
          <a:endParaRPr lang="ru-RU" sz="2400" kern="1200" dirty="0">
            <a:latin typeface="Times New Roman" panose="02020603050405020304" pitchFamily="18" charset="0"/>
            <a:cs typeface="Times New Roman" panose="02020603050405020304" pitchFamily="18" charset="0"/>
          </a:endParaRPr>
        </a:p>
      </dsp:txBody>
      <dsp:txXfrm>
        <a:off x="2831183" y="835752"/>
        <a:ext cx="1538387" cy="4000777"/>
      </dsp:txXfrm>
    </dsp:sp>
    <dsp:sp modelId="{A6B8CA4A-712B-4935-B829-DD48F50FABD5}">
      <dsp:nvSpPr>
        <dsp:cNvPr id="0" name=""/>
        <dsp:cNvSpPr/>
      </dsp:nvSpPr>
      <dsp:spPr>
        <a:xfrm>
          <a:off x="6574433" y="96525"/>
          <a:ext cx="2172749" cy="5510119"/>
        </a:xfrm>
        <a:prstGeom prst="ellipse">
          <a:avLst/>
        </a:prstGeom>
        <a:solidFill>
          <a:schemeClr val="accent6">
            <a:lumMod val="40000"/>
            <a:lumOff val="60000"/>
          </a:schemeClr>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ru-RU" sz="2400" kern="1200" dirty="0" smtClean="0"/>
            <a:t>Существенное поступление или выбытие активов, в том  числе по результатам Инвентаризации  (годовой) </a:t>
          </a:r>
          <a:endParaRPr lang="ru-RU" sz="2400" kern="1200" dirty="0"/>
        </a:p>
      </dsp:txBody>
      <dsp:txXfrm>
        <a:off x="6892625" y="903463"/>
        <a:ext cx="1536365" cy="3896243"/>
      </dsp:txXfrm>
    </dsp:sp>
    <dsp:sp modelId="{74AF9DDF-EF39-4DC0-B632-827CBD65138E}">
      <dsp:nvSpPr>
        <dsp:cNvPr id="0" name=""/>
        <dsp:cNvSpPr/>
      </dsp:nvSpPr>
      <dsp:spPr>
        <a:xfrm>
          <a:off x="218329" y="157388"/>
          <a:ext cx="2444685" cy="5665115"/>
        </a:xfrm>
        <a:prstGeom prst="ellipse">
          <a:avLst/>
        </a:prstGeom>
        <a:solidFill>
          <a:schemeClr val="accent1">
            <a:lumMod val="40000"/>
            <a:lumOff val="60000"/>
          </a:schemeClr>
        </a:solidFill>
        <a:ln w="381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ru-RU" sz="2400" kern="1200" dirty="0" smtClean="0"/>
            <a:t>Завершение  </a:t>
          </a:r>
          <a:r>
            <a:rPr lang="ru-RU" sz="2400" kern="1200" dirty="0" smtClean="0">
              <a:latin typeface="Times New Roman" panose="02020603050405020304" pitchFamily="18" charset="0"/>
              <a:cs typeface="Times New Roman" panose="02020603050405020304" pitchFamily="18" charset="0"/>
            </a:rPr>
            <a:t>судебного процесса</a:t>
          </a:r>
          <a:r>
            <a:rPr lang="ru-RU" sz="2400" kern="1200" dirty="0" smtClean="0"/>
            <a:t> которым подтверждается </a:t>
          </a:r>
        </a:p>
        <a:p>
          <a:pPr lvl="0" algn="ctr" defTabSz="1066800">
            <a:lnSpc>
              <a:spcPct val="90000"/>
            </a:lnSpc>
            <a:spcBef>
              <a:spcPct val="0"/>
            </a:spcBef>
            <a:spcAft>
              <a:spcPct val="35000"/>
            </a:spcAft>
          </a:pPr>
          <a:r>
            <a:rPr lang="ru-RU" sz="2400" kern="1200" dirty="0" smtClean="0"/>
            <a:t>наличие на отчетную дату </a:t>
          </a:r>
        </a:p>
        <a:p>
          <a:pPr lvl="0" algn="ctr" defTabSz="1066800">
            <a:lnSpc>
              <a:spcPct val="90000"/>
            </a:lnSpc>
            <a:spcBef>
              <a:spcPct val="0"/>
            </a:spcBef>
            <a:spcAft>
              <a:spcPct val="35000"/>
            </a:spcAft>
          </a:pPr>
          <a:r>
            <a:rPr lang="ru-RU" sz="2400" kern="1200" dirty="0" smtClean="0"/>
            <a:t>актива или </a:t>
          </a:r>
        </a:p>
        <a:p>
          <a:pPr lvl="0" algn="ctr" defTabSz="1066800">
            <a:lnSpc>
              <a:spcPct val="90000"/>
            </a:lnSpc>
            <a:spcBef>
              <a:spcPct val="0"/>
            </a:spcBef>
            <a:spcAft>
              <a:spcPct val="35000"/>
            </a:spcAft>
          </a:pPr>
          <a:r>
            <a:rPr lang="ru-RU" sz="2400" kern="1200" dirty="0" smtClean="0"/>
            <a:t>обязательства</a:t>
          </a:r>
        </a:p>
      </dsp:txBody>
      <dsp:txXfrm>
        <a:off x="576345" y="987025"/>
        <a:ext cx="1728653" cy="400584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5.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6.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7.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2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7.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11/layout/RadialPictureList">
  <dgm:title val="Радиальный список рисунков"/>
  <dgm:desc val="Служит для отображения связей с центральной идеей. Фигура уровня 1 содержит текст, а все фигуры уровня 2 содержат рисунок с соответствующим текстом. Ограничен четырьмя рисунками уровня 2.  Неиспользуемые рисунки не отображаются, но остаются доступными при смене макета. Рекомендуется использовать текст уровня 2 небольшого объема."/>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538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50443" y="0"/>
            <a:ext cx="2945659" cy="495380"/>
          </a:xfrm>
          <a:prstGeom prst="rect">
            <a:avLst/>
          </a:prstGeom>
        </p:spPr>
        <p:txBody>
          <a:bodyPr vert="horz" lIns="91440" tIns="45720" rIns="91440" bIns="45720" rtlCol="0"/>
          <a:lstStyle>
            <a:lvl1pPr algn="r">
              <a:defRPr sz="1200"/>
            </a:lvl1pPr>
          </a:lstStyle>
          <a:p>
            <a:fld id="{41A9A7F0-2B57-4B87-B79F-93C4B152B336}" type="datetimeFigureOut">
              <a:rPr lang="ru-RU" smtClean="0"/>
              <a:t>21.12.2018</a:t>
            </a:fld>
            <a:endParaRPr lang="ru-RU"/>
          </a:p>
        </p:txBody>
      </p:sp>
      <p:sp>
        <p:nvSpPr>
          <p:cNvPr id="4" name="Нижний колонтитул 3"/>
          <p:cNvSpPr>
            <a:spLocks noGrp="1"/>
          </p:cNvSpPr>
          <p:nvPr>
            <p:ph type="ftr" sz="quarter" idx="2"/>
          </p:nvPr>
        </p:nvSpPr>
        <p:spPr>
          <a:xfrm>
            <a:off x="0" y="9378870"/>
            <a:ext cx="2945659" cy="49538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50443" y="9378870"/>
            <a:ext cx="2945659" cy="495380"/>
          </a:xfrm>
          <a:prstGeom prst="rect">
            <a:avLst/>
          </a:prstGeom>
        </p:spPr>
        <p:txBody>
          <a:bodyPr vert="horz" lIns="91440" tIns="45720" rIns="91440" bIns="45720" rtlCol="0" anchor="b"/>
          <a:lstStyle>
            <a:lvl1pPr algn="r">
              <a:defRPr sz="1200"/>
            </a:lvl1pPr>
          </a:lstStyle>
          <a:p>
            <a:fld id="{8BF47C14-96D3-4849-8AC1-3312EBDC0266}" type="slidenum">
              <a:rPr lang="ru-RU" smtClean="0"/>
              <a:t>‹#›</a:t>
            </a:fld>
            <a:endParaRPr lang="ru-RU"/>
          </a:p>
        </p:txBody>
      </p:sp>
    </p:spTree>
    <p:extLst>
      <p:ext uri="{BB962C8B-B14F-4D97-AF65-F5344CB8AC3E}">
        <p14:creationId xmlns:p14="http://schemas.microsoft.com/office/powerpoint/2010/main" val="33228161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1"/>
            <a:ext cx="2945659" cy="493712"/>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3" y="1"/>
            <a:ext cx="2945659" cy="493712"/>
          </a:xfrm>
          <a:prstGeom prst="rect">
            <a:avLst/>
          </a:prstGeom>
        </p:spPr>
        <p:txBody>
          <a:bodyPr vert="horz" lIns="91440" tIns="45720" rIns="91440" bIns="45720" rtlCol="0"/>
          <a:lstStyle>
            <a:lvl1pPr algn="r">
              <a:defRPr sz="1200"/>
            </a:lvl1pPr>
          </a:lstStyle>
          <a:p>
            <a:fld id="{17F12918-D776-47B5-B298-A9698A1CA54E}" type="datetimeFigureOut">
              <a:rPr lang="ru-RU" smtClean="0"/>
              <a:t>21.12.2018</a:t>
            </a:fld>
            <a:endParaRPr lang="ru-RU"/>
          </a:p>
        </p:txBody>
      </p:sp>
      <p:sp>
        <p:nvSpPr>
          <p:cNvPr id="4" name="Образ слайда 3"/>
          <p:cNvSpPr>
            <a:spLocks noGrp="1" noRot="1" noChangeAspect="1"/>
          </p:cNvSpPr>
          <p:nvPr>
            <p:ph type="sldImg" idx="2"/>
          </p:nvPr>
        </p:nvSpPr>
        <p:spPr>
          <a:xfrm>
            <a:off x="930275" y="739775"/>
            <a:ext cx="4937125" cy="3703638"/>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690269"/>
            <a:ext cx="5438140" cy="4443412"/>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378824"/>
            <a:ext cx="2945659" cy="493712"/>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3" y="9378824"/>
            <a:ext cx="2945659" cy="493712"/>
          </a:xfrm>
          <a:prstGeom prst="rect">
            <a:avLst/>
          </a:prstGeom>
        </p:spPr>
        <p:txBody>
          <a:bodyPr vert="horz" lIns="91440" tIns="45720" rIns="91440" bIns="45720" rtlCol="0" anchor="b"/>
          <a:lstStyle>
            <a:lvl1pPr algn="r">
              <a:defRPr sz="1200"/>
            </a:lvl1pPr>
          </a:lstStyle>
          <a:p>
            <a:fld id="{5515977D-9A5A-45CA-A236-9BBFF46B9CF6}" type="slidenum">
              <a:rPr lang="ru-RU" smtClean="0"/>
              <a:t>‹#›</a:t>
            </a:fld>
            <a:endParaRPr lang="ru-RU"/>
          </a:p>
        </p:txBody>
      </p:sp>
    </p:spTree>
    <p:extLst>
      <p:ext uri="{BB962C8B-B14F-4D97-AF65-F5344CB8AC3E}">
        <p14:creationId xmlns:p14="http://schemas.microsoft.com/office/powerpoint/2010/main" val="11694589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515977D-9A5A-45CA-A236-9BBFF46B9CF6}" type="slidenum">
              <a:rPr lang="ru-RU" smtClean="0">
                <a:solidFill>
                  <a:prstClr val="black"/>
                </a:solidFill>
              </a:rPr>
              <a:pPr/>
              <a:t>24</a:t>
            </a:fld>
            <a:endParaRPr lang="ru-RU">
              <a:solidFill>
                <a:prstClr val="black"/>
              </a:solidFill>
            </a:endParaRPr>
          </a:p>
        </p:txBody>
      </p:sp>
    </p:spTree>
    <p:extLst>
      <p:ext uri="{BB962C8B-B14F-4D97-AF65-F5344CB8AC3E}">
        <p14:creationId xmlns:p14="http://schemas.microsoft.com/office/powerpoint/2010/main" val="2106442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515977D-9A5A-45CA-A236-9BBFF46B9CF6}" type="slidenum">
              <a:rPr lang="ru-RU" smtClean="0">
                <a:solidFill>
                  <a:prstClr val="black"/>
                </a:solidFill>
              </a:rPr>
              <a:pPr/>
              <a:t>28</a:t>
            </a:fld>
            <a:endParaRPr lang="ru-RU">
              <a:solidFill>
                <a:prstClr val="black"/>
              </a:solidFill>
            </a:endParaRPr>
          </a:p>
        </p:txBody>
      </p:sp>
    </p:spTree>
    <p:extLst>
      <p:ext uri="{BB962C8B-B14F-4D97-AF65-F5344CB8AC3E}">
        <p14:creationId xmlns:p14="http://schemas.microsoft.com/office/powerpoint/2010/main" val="35882709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5515977D-9A5A-45CA-A236-9BBFF46B9CF6}" type="slidenum">
              <a:rPr lang="ru-RU" smtClean="0">
                <a:solidFill>
                  <a:prstClr val="black"/>
                </a:solidFill>
              </a:rPr>
              <a:pPr/>
              <a:t>62</a:t>
            </a:fld>
            <a:endParaRPr lang="ru-RU">
              <a:solidFill>
                <a:prstClr val="black"/>
              </a:solidFill>
            </a:endParaRPr>
          </a:p>
        </p:txBody>
      </p:sp>
    </p:spTree>
    <p:extLst>
      <p:ext uri="{BB962C8B-B14F-4D97-AF65-F5344CB8AC3E}">
        <p14:creationId xmlns:p14="http://schemas.microsoft.com/office/powerpoint/2010/main" val="38833182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5515977D-9A5A-45CA-A236-9BBFF46B9CF6}" type="slidenum">
              <a:rPr lang="ru-RU" smtClean="0">
                <a:solidFill>
                  <a:prstClr val="black"/>
                </a:solidFill>
              </a:rPr>
              <a:pPr/>
              <a:t>63</a:t>
            </a:fld>
            <a:endParaRPr lang="ru-RU">
              <a:solidFill>
                <a:prstClr val="black"/>
              </a:solidFill>
            </a:endParaRPr>
          </a:p>
        </p:txBody>
      </p:sp>
    </p:spTree>
    <p:extLst>
      <p:ext uri="{BB962C8B-B14F-4D97-AF65-F5344CB8AC3E}">
        <p14:creationId xmlns:p14="http://schemas.microsoft.com/office/powerpoint/2010/main" val="29354307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5515977D-9A5A-45CA-A236-9BBFF46B9CF6}" type="slidenum">
              <a:rPr lang="ru-RU" smtClean="0">
                <a:solidFill>
                  <a:prstClr val="black"/>
                </a:solidFill>
              </a:rPr>
              <a:pPr/>
              <a:t>65</a:t>
            </a:fld>
            <a:endParaRPr lang="ru-RU">
              <a:solidFill>
                <a:prstClr val="black"/>
              </a:solidFill>
            </a:endParaRPr>
          </a:p>
        </p:txBody>
      </p:sp>
    </p:spTree>
    <p:extLst>
      <p:ext uri="{BB962C8B-B14F-4D97-AF65-F5344CB8AC3E}">
        <p14:creationId xmlns:p14="http://schemas.microsoft.com/office/powerpoint/2010/main" val="30560774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5515977D-9A5A-45CA-A236-9BBFF46B9CF6}" type="slidenum">
              <a:rPr lang="ru-RU" smtClean="0">
                <a:solidFill>
                  <a:prstClr val="black"/>
                </a:solidFill>
              </a:rPr>
              <a:pPr/>
              <a:t>78</a:t>
            </a:fld>
            <a:endParaRPr lang="ru-RU">
              <a:solidFill>
                <a:prstClr val="black"/>
              </a:solidFill>
            </a:endParaRPr>
          </a:p>
        </p:txBody>
      </p:sp>
    </p:spTree>
    <p:extLst>
      <p:ext uri="{BB962C8B-B14F-4D97-AF65-F5344CB8AC3E}">
        <p14:creationId xmlns:p14="http://schemas.microsoft.com/office/powerpoint/2010/main" val="39716254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515977D-9A5A-45CA-A236-9BBFF46B9CF6}" type="slidenum">
              <a:rPr lang="ru-RU" smtClean="0">
                <a:solidFill>
                  <a:prstClr val="black"/>
                </a:solidFill>
              </a:rPr>
              <a:pPr/>
              <a:t>84</a:t>
            </a:fld>
            <a:endParaRPr lang="ru-RU">
              <a:solidFill>
                <a:prstClr val="black"/>
              </a:solidFill>
            </a:endParaRPr>
          </a:p>
        </p:txBody>
      </p:sp>
    </p:spTree>
    <p:extLst>
      <p:ext uri="{BB962C8B-B14F-4D97-AF65-F5344CB8AC3E}">
        <p14:creationId xmlns:p14="http://schemas.microsoft.com/office/powerpoint/2010/main" val="20440452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5515977D-9A5A-45CA-A236-9BBFF46B9CF6}" type="slidenum">
              <a:rPr lang="ru-RU" smtClean="0"/>
              <a:t>100</a:t>
            </a:fld>
            <a:endParaRPr lang="ru-RU"/>
          </a:p>
        </p:txBody>
      </p:sp>
    </p:spTree>
    <p:extLst>
      <p:ext uri="{BB962C8B-B14F-4D97-AF65-F5344CB8AC3E}">
        <p14:creationId xmlns:p14="http://schemas.microsoft.com/office/powerpoint/2010/main" val="42012548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5515977D-9A5A-45CA-A236-9BBFF46B9CF6}" type="slidenum">
              <a:rPr lang="ru-RU" smtClean="0"/>
              <a:t>151</a:t>
            </a:fld>
            <a:endParaRPr lang="ru-RU"/>
          </a:p>
        </p:txBody>
      </p:sp>
    </p:spTree>
    <p:extLst>
      <p:ext uri="{BB962C8B-B14F-4D97-AF65-F5344CB8AC3E}">
        <p14:creationId xmlns:p14="http://schemas.microsoft.com/office/powerpoint/2010/main" val="15545339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D519F59-5434-4E00-AE62-446F34F96B80}" type="datetime1">
              <a:rPr lang="en-US" smtClean="0"/>
              <a:t>12/21/2018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318D0E1-6172-4638-BCC1-0B70ED483AF8}"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4DB4FF3-636E-4812-92B5-57D979D8340E}" type="datetime1">
              <a:rPr lang="en-US" smtClean="0"/>
              <a:t>12/21/2018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318D0E1-6172-4638-BCC1-0B70ED483AF8}" type="slidenum">
              <a:rPr lang="ru-RU" smtClean="0"/>
              <a:t>‹#›</a:t>
            </a:fld>
            <a:endParaRPr lang="ru-RU"/>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12/21/2018</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defRPr sz="1059" b="0" i="0">
                <a:solidFill>
                  <a:srgbClr val="252523"/>
                </a:solidFill>
                <a:latin typeface="Times New Roman"/>
                <a:cs typeface="Times New Roman"/>
              </a:defRPr>
            </a:lvl1pPr>
          </a:lstStyle>
          <a:p>
            <a:pPr marL="4334666">
              <a:lnSpc>
                <a:spcPts val="1156"/>
              </a:lnSpc>
            </a:pPr>
            <a:fld id="{81D60167-4931-47E6-BA6A-407CBD079E47}" type="slidenum">
              <a:rPr lang="ru-RU" spc="-4" smtClean="0">
                <a:latin typeface="Arial"/>
                <a:cs typeface="Arial"/>
              </a:rPr>
              <a:pPr marL="4334666">
                <a:lnSpc>
                  <a:spcPts val="1156"/>
                </a:lnSpc>
              </a:pPr>
              <a:t>‹#›</a:t>
            </a:fld>
            <a:endParaRPr lang="ru-RU" spc="-4" dirty="0">
              <a:latin typeface="Arial"/>
              <a:cs typeface="Arial"/>
            </a:endParaRPr>
          </a:p>
        </p:txBody>
      </p:sp>
    </p:spTree>
    <p:extLst>
      <p:ext uri="{BB962C8B-B14F-4D97-AF65-F5344CB8AC3E}">
        <p14:creationId xmlns:p14="http://schemas.microsoft.com/office/powerpoint/2010/main" val="421628549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430887"/>
          </a:xfrm>
          <a:prstGeom prst="rect">
            <a:avLst/>
          </a:prstGeom>
        </p:spPr>
        <p:txBody>
          <a:bodyPr/>
          <a:lstStyle>
            <a:lvl1pPr>
              <a:defRPr/>
            </a:lvl1pPr>
          </a:lstStyle>
          <a:p>
            <a:endParaRPr/>
          </a:p>
        </p:txBody>
      </p:sp>
      <p:sp>
        <p:nvSpPr>
          <p:cNvPr id="3" name="Holder 3"/>
          <p:cNvSpPr>
            <a:spLocks noGrp="1"/>
          </p:cNvSpPr>
          <p:nvPr>
            <p:ph type="subTitle" idx="4"/>
          </p:nvPr>
        </p:nvSpPr>
        <p:spPr>
          <a:xfrm>
            <a:off x="1371600" y="3840480"/>
            <a:ext cx="6400800" cy="276999"/>
          </a:xfrm>
          <a:prstGeom prst="rect">
            <a:avLst/>
          </a:prstGeom>
        </p:spPr>
        <p:txBody>
          <a:bodyPr/>
          <a:lstStyle>
            <a:lvl1pPr>
              <a:defRPr/>
            </a:lvl1pPr>
          </a:lstStyle>
          <a:p>
            <a:endParaRPr/>
          </a:p>
        </p:txBody>
      </p:sp>
      <p:sp>
        <p:nvSpPr>
          <p:cNvPr id="4" name="Holder 4"/>
          <p:cNvSpPr>
            <a:spLocks noGrp="1"/>
          </p:cNvSpPr>
          <p:nvPr>
            <p:ph type="ftr" sz="quarter" idx="10"/>
          </p:nvPr>
        </p:nvSpPr>
        <p:spPr/>
        <p:txBody>
          <a:bodyPr/>
          <a:lstStyle>
            <a:lvl1pPr>
              <a:defRPr/>
            </a:lvl1pPr>
          </a:lstStyle>
          <a:p>
            <a:pPr>
              <a:defRPr/>
            </a:pPr>
            <a:endParaRPr>
              <a:solidFill>
                <a:prstClr val="black">
                  <a:tint val="75000"/>
                </a:prstClr>
              </a:solidFill>
            </a:endParaRPr>
          </a:p>
        </p:txBody>
      </p:sp>
      <p:sp>
        <p:nvSpPr>
          <p:cNvPr id="5" name="Holder 5"/>
          <p:cNvSpPr>
            <a:spLocks noGrp="1"/>
          </p:cNvSpPr>
          <p:nvPr>
            <p:ph type="dt" sz="half" idx="11"/>
          </p:nvPr>
        </p:nvSpPr>
        <p:spPr/>
        <p:txBody>
          <a:bodyPr/>
          <a:lstStyle>
            <a:lvl1pPr>
              <a:defRPr/>
            </a:lvl1pPr>
          </a:lstStyle>
          <a:p>
            <a:pPr>
              <a:defRPr/>
            </a:pPr>
            <a:fld id="{84ACA3FE-7C39-4D3F-B6CD-38C5C63535A3}" type="datetimeFigureOut">
              <a:rPr lang="en-US">
                <a:solidFill>
                  <a:prstClr val="black">
                    <a:tint val="75000"/>
                  </a:prstClr>
                </a:solidFill>
              </a:rPr>
              <a:pPr>
                <a:defRPr/>
              </a:pPr>
              <a:t>12/21/2018</a:t>
            </a:fld>
            <a:endParaRPr lang="en-US">
              <a:solidFill>
                <a:prstClr val="black">
                  <a:tint val="75000"/>
                </a:prstClr>
              </a:solidFill>
            </a:endParaRPr>
          </a:p>
        </p:txBody>
      </p:sp>
      <p:sp>
        <p:nvSpPr>
          <p:cNvPr id="6" name="Holder 6"/>
          <p:cNvSpPr>
            <a:spLocks noGrp="1"/>
          </p:cNvSpPr>
          <p:nvPr>
            <p:ph type="sldNum" sz="quarter" idx="12"/>
          </p:nvPr>
        </p:nvSpPr>
        <p:spPr/>
        <p:txBody>
          <a:bodyPr/>
          <a:lstStyle>
            <a:lvl1pPr>
              <a:defRPr/>
            </a:lvl1pPr>
          </a:lstStyle>
          <a:p>
            <a:fld id="{AFE720C7-43D2-4EB9-8804-D85DE5524936}" type="slidenum">
              <a:rPr lang="ru-RU" altLang="ru-RU"/>
              <a:pPr/>
              <a:t>‹#›</a:t>
            </a:fld>
            <a:endParaRPr lang="ru-RU" altLang="ru-RU"/>
          </a:p>
        </p:txBody>
      </p:sp>
    </p:spTree>
    <p:extLst>
      <p:ext uri="{BB962C8B-B14F-4D97-AF65-F5344CB8AC3E}">
        <p14:creationId xmlns:p14="http://schemas.microsoft.com/office/powerpoint/2010/main" val="24938824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611909" y="207421"/>
            <a:ext cx="7920182" cy="380232"/>
          </a:xfrm>
        </p:spPr>
        <p:txBody>
          <a:bodyPr/>
          <a:lstStyle>
            <a:lvl1pPr>
              <a:defRPr sz="2471" b="1" i="0">
                <a:solidFill>
                  <a:srgbClr val="252523"/>
                </a:solidFill>
                <a:latin typeface="Times New Roman"/>
                <a:cs typeface="Times New Roman"/>
              </a:defRPr>
            </a:lvl1pPr>
          </a:lstStyle>
          <a:p>
            <a:endParaRPr/>
          </a:p>
        </p:txBody>
      </p:sp>
      <p:sp>
        <p:nvSpPr>
          <p:cNvPr id="3" name="Holder 3"/>
          <p:cNvSpPr>
            <a:spLocks noGrp="1"/>
          </p:cNvSpPr>
          <p:nvPr>
            <p:ph type="body" idx="1"/>
          </p:nvPr>
        </p:nvSpPr>
        <p:spPr>
          <a:xfrm>
            <a:off x="216338" y="1172023"/>
            <a:ext cx="8711322" cy="244362"/>
          </a:xfrm>
        </p:spPr>
        <p:txBody>
          <a:bodyPr/>
          <a:lstStyle>
            <a:lvl1pPr>
              <a:defRPr sz="1588" b="0" i="0">
                <a:solidFill>
                  <a:schemeClr val="tx1"/>
                </a:solidFill>
                <a:latin typeface="Times New Roman"/>
                <a:cs typeface="Times New Roman"/>
              </a:defRPr>
            </a:lvl1pPr>
          </a:lstStyle>
          <a:p>
            <a:endParaRPr/>
          </a:p>
        </p:txBody>
      </p:sp>
      <p:sp>
        <p:nvSpPr>
          <p:cNvPr id="4" name="Holder 4"/>
          <p:cNvSpPr>
            <a:spLocks noGrp="1"/>
          </p:cNvSpPr>
          <p:nvPr>
            <p:ph type="ftr" sz="quarter" idx="10"/>
          </p:nvPr>
        </p:nvSpPr>
        <p:spPr/>
        <p:txBody>
          <a:bodyPr/>
          <a:lstStyle>
            <a:lvl1pPr>
              <a:defRPr/>
            </a:lvl1pPr>
          </a:lstStyle>
          <a:p>
            <a:pPr>
              <a:defRPr/>
            </a:pPr>
            <a:endParaRPr>
              <a:solidFill>
                <a:prstClr val="black">
                  <a:tint val="75000"/>
                </a:prstClr>
              </a:solidFill>
            </a:endParaRPr>
          </a:p>
        </p:txBody>
      </p:sp>
      <p:sp>
        <p:nvSpPr>
          <p:cNvPr id="5" name="Holder 5"/>
          <p:cNvSpPr>
            <a:spLocks noGrp="1"/>
          </p:cNvSpPr>
          <p:nvPr>
            <p:ph type="dt" sz="half" idx="11"/>
          </p:nvPr>
        </p:nvSpPr>
        <p:spPr/>
        <p:txBody>
          <a:bodyPr/>
          <a:lstStyle>
            <a:lvl1pPr>
              <a:defRPr/>
            </a:lvl1pPr>
          </a:lstStyle>
          <a:p>
            <a:pPr>
              <a:defRPr/>
            </a:pPr>
            <a:fld id="{4734DDA8-A89F-416C-A1E6-C009624B7E15}" type="datetimeFigureOut">
              <a:rPr lang="en-US">
                <a:solidFill>
                  <a:prstClr val="black">
                    <a:tint val="75000"/>
                  </a:prstClr>
                </a:solidFill>
              </a:rPr>
              <a:pPr>
                <a:defRPr/>
              </a:pPr>
              <a:t>12/21/2018</a:t>
            </a:fld>
            <a:endParaRPr lang="en-US">
              <a:solidFill>
                <a:prstClr val="black">
                  <a:tint val="75000"/>
                </a:prstClr>
              </a:solidFill>
            </a:endParaRPr>
          </a:p>
        </p:txBody>
      </p:sp>
      <p:sp>
        <p:nvSpPr>
          <p:cNvPr id="6" name="Holder 6"/>
          <p:cNvSpPr>
            <a:spLocks noGrp="1"/>
          </p:cNvSpPr>
          <p:nvPr>
            <p:ph type="sldNum" sz="quarter" idx="12"/>
          </p:nvPr>
        </p:nvSpPr>
        <p:spPr/>
        <p:txBody>
          <a:bodyPr/>
          <a:lstStyle>
            <a:lvl1pPr>
              <a:defRPr/>
            </a:lvl1pPr>
          </a:lstStyle>
          <a:p>
            <a:fld id="{87CAACBE-3CA2-42B4-BAD1-73B4871560ED}" type="slidenum">
              <a:rPr lang="ru-RU" altLang="ru-RU"/>
              <a:pPr/>
              <a:t>‹#›</a:t>
            </a:fld>
            <a:endParaRPr lang="ru-RU" altLang="ru-RU"/>
          </a:p>
        </p:txBody>
      </p:sp>
    </p:spTree>
    <p:extLst>
      <p:ext uri="{BB962C8B-B14F-4D97-AF65-F5344CB8AC3E}">
        <p14:creationId xmlns:p14="http://schemas.microsoft.com/office/powerpoint/2010/main" val="407154902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611909" y="207421"/>
            <a:ext cx="7920182" cy="380232"/>
          </a:xfrm>
        </p:spPr>
        <p:txBody>
          <a:bodyPr/>
          <a:lstStyle>
            <a:lvl1pPr>
              <a:defRPr sz="2471" b="1" i="0">
                <a:solidFill>
                  <a:srgbClr val="252523"/>
                </a:solidFill>
                <a:latin typeface="Times New Roman"/>
                <a:cs typeface="Times New Roman"/>
              </a:defRPr>
            </a:lvl1pPr>
          </a:lstStyle>
          <a:p>
            <a:endParaRPr/>
          </a:p>
        </p:txBody>
      </p:sp>
      <p:sp>
        <p:nvSpPr>
          <p:cNvPr id="3" name="Holder 3"/>
          <p:cNvSpPr>
            <a:spLocks noGrp="1"/>
          </p:cNvSpPr>
          <p:nvPr>
            <p:ph sz="half" idx="2"/>
          </p:nvPr>
        </p:nvSpPr>
        <p:spPr>
          <a:xfrm>
            <a:off x="457200" y="1577340"/>
            <a:ext cx="3977640" cy="276999"/>
          </a:xfrm>
          <a:prstGeom prst="rect">
            <a:avLst/>
          </a:prstGeom>
        </p:spPr>
        <p:txBody>
          <a:bodyPr/>
          <a:lstStyle>
            <a:lvl1pPr>
              <a:defRPr/>
            </a:lvl1pPr>
          </a:lstStyle>
          <a:p>
            <a:endParaRPr/>
          </a:p>
        </p:txBody>
      </p:sp>
      <p:sp>
        <p:nvSpPr>
          <p:cNvPr id="4" name="Holder 4"/>
          <p:cNvSpPr>
            <a:spLocks noGrp="1"/>
          </p:cNvSpPr>
          <p:nvPr>
            <p:ph sz="half" idx="3"/>
          </p:nvPr>
        </p:nvSpPr>
        <p:spPr>
          <a:xfrm>
            <a:off x="4709160" y="1577340"/>
            <a:ext cx="3977640" cy="276999"/>
          </a:xfrm>
          <a:prstGeom prst="rect">
            <a:avLst/>
          </a:prstGeom>
        </p:spPr>
        <p:txBody>
          <a:bodyPr/>
          <a:lstStyle>
            <a:lvl1pPr>
              <a:defRPr/>
            </a:lvl1pPr>
          </a:lstStyle>
          <a:p>
            <a:endParaRPr/>
          </a:p>
        </p:txBody>
      </p:sp>
      <p:sp>
        <p:nvSpPr>
          <p:cNvPr id="5" name="Holder 4"/>
          <p:cNvSpPr>
            <a:spLocks noGrp="1"/>
          </p:cNvSpPr>
          <p:nvPr>
            <p:ph type="ftr" sz="quarter" idx="10"/>
          </p:nvPr>
        </p:nvSpPr>
        <p:spPr/>
        <p:txBody>
          <a:bodyPr/>
          <a:lstStyle>
            <a:lvl1pPr>
              <a:defRPr/>
            </a:lvl1pPr>
          </a:lstStyle>
          <a:p>
            <a:pPr>
              <a:defRPr/>
            </a:pPr>
            <a:endParaRPr>
              <a:solidFill>
                <a:prstClr val="black">
                  <a:tint val="75000"/>
                </a:prstClr>
              </a:solidFill>
            </a:endParaRPr>
          </a:p>
        </p:txBody>
      </p:sp>
      <p:sp>
        <p:nvSpPr>
          <p:cNvPr id="6" name="Holder 5"/>
          <p:cNvSpPr>
            <a:spLocks noGrp="1"/>
          </p:cNvSpPr>
          <p:nvPr>
            <p:ph type="dt" sz="half" idx="11"/>
          </p:nvPr>
        </p:nvSpPr>
        <p:spPr/>
        <p:txBody>
          <a:bodyPr/>
          <a:lstStyle>
            <a:lvl1pPr>
              <a:defRPr/>
            </a:lvl1pPr>
          </a:lstStyle>
          <a:p>
            <a:pPr>
              <a:defRPr/>
            </a:pPr>
            <a:fld id="{BF64BB7A-0B49-46CF-93AB-441BD3C0055E}" type="datetimeFigureOut">
              <a:rPr lang="en-US">
                <a:solidFill>
                  <a:prstClr val="black">
                    <a:tint val="75000"/>
                  </a:prstClr>
                </a:solidFill>
              </a:rPr>
              <a:pPr>
                <a:defRPr/>
              </a:pPr>
              <a:t>12/21/2018</a:t>
            </a:fld>
            <a:endParaRPr lang="en-US">
              <a:solidFill>
                <a:prstClr val="black">
                  <a:tint val="75000"/>
                </a:prstClr>
              </a:solidFill>
            </a:endParaRPr>
          </a:p>
        </p:txBody>
      </p:sp>
      <p:sp>
        <p:nvSpPr>
          <p:cNvPr id="7" name="Holder 6"/>
          <p:cNvSpPr>
            <a:spLocks noGrp="1"/>
          </p:cNvSpPr>
          <p:nvPr>
            <p:ph type="sldNum" sz="quarter" idx="12"/>
          </p:nvPr>
        </p:nvSpPr>
        <p:spPr/>
        <p:txBody>
          <a:bodyPr/>
          <a:lstStyle>
            <a:lvl1pPr>
              <a:defRPr/>
            </a:lvl1pPr>
          </a:lstStyle>
          <a:p>
            <a:fld id="{0F1D71F0-3597-41A5-BB65-22F437BEF207}" type="slidenum">
              <a:rPr lang="ru-RU" altLang="ru-RU"/>
              <a:pPr/>
              <a:t>‹#›</a:t>
            </a:fld>
            <a:endParaRPr lang="ru-RU" altLang="ru-RU"/>
          </a:p>
        </p:txBody>
      </p:sp>
    </p:spTree>
    <p:extLst>
      <p:ext uri="{BB962C8B-B14F-4D97-AF65-F5344CB8AC3E}">
        <p14:creationId xmlns:p14="http://schemas.microsoft.com/office/powerpoint/2010/main" val="140525616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611909" y="207421"/>
            <a:ext cx="7920182" cy="380232"/>
          </a:xfrm>
        </p:spPr>
        <p:txBody>
          <a:bodyPr/>
          <a:lstStyle>
            <a:lvl1pPr>
              <a:defRPr sz="2471" b="1" i="0">
                <a:solidFill>
                  <a:srgbClr val="252523"/>
                </a:solidFill>
                <a:latin typeface="Times New Roman"/>
                <a:cs typeface="Times New Roman"/>
              </a:defRPr>
            </a:lvl1pPr>
          </a:lstStyle>
          <a:p>
            <a:endParaRPr/>
          </a:p>
        </p:txBody>
      </p:sp>
      <p:sp>
        <p:nvSpPr>
          <p:cNvPr id="3" name="Holder 4"/>
          <p:cNvSpPr>
            <a:spLocks noGrp="1"/>
          </p:cNvSpPr>
          <p:nvPr>
            <p:ph type="ftr" sz="quarter" idx="10"/>
          </p:nvPr>
        </p:nvSpPr>
        <p:spPr/>
        <p:txBody>
          <a:bodyPr/>
          <a:lstStyle>
            <a:lvl1pPr>
              <a:defRPr/>
            </a:lvl1pPr>
          </a:lstStyle>
          <a:p>
            <a:pPr>
              <a:defRPr/>
            </a:pPr>
            <a:endParaRPr>
              <a:solidFill>
                <a:prstClr val="black">
                  <a:tint val="75000"/>
                </a:prstClr>
              </a:solidFill>
            </a:endParaRPr>
          </a:p>
        </p:txBody>
      </p:sp>
      <p:sp>
        <p:nvSpPr>
          <p:cNvPr id="4" name="Holder 5"/>
          <p:cNvSpPr>
            <a:spLocks noGrp="1"/>
          </p:cNvSpPr>
          <p:nvPr>
            <p:ph type="dt" sz="half" idx="11"/>
          </p:nvPr>
        </p:nvSpPr>
        <p:spPr/>
        <p:txBody>
          <a:bodyPr/>
          <a:lstStyle>
            <a:lvl1pPr>
              <a:defRPr/>
            </a:lvl1pPr>
          </a:lstStyle>
          <a:p>
            <a:pPr>
              <a:defRPr/>
            </a:pPr>
            <a:fld id="{03F6E002-5AD2-465E-A6FB-47FF0B9B8FC5}" type="datetimeFigureOut">
              <a:rPr lang="en-US">
                <a:solidFill>
                  <a:prstClr val="black">
                    <a:tint val="75000"/>
                  </a:prstClr>
                </a:solidFill>
              </a:rPr>
              <a:pPr>
                <a:defRPr/>
              </a:pPr>
              <a:t>12/21/2018</a:t>
            </a:fld>
            <a:endParaRPr lang="en-US">
              <a:solidFill>
                <a:prstClr val="black">
                  <a:tint val="75000"/>
                </a:prstClr>
              </a:solidFill>
            </a:endParaRPr>
          </a:p>
        </p:txBody>
      </p:sp>
      <p:sp>
        <p:nvSpPr>
          <p:cNvPr id="5" name="Holder 6"/>
          <p:cNvSpPr>
            <a:spLocks noGrp="1"/>
          </p:cNvSpPr>
          <p:nvPr>
            <p:ph type="sldNum" sz="quarter" idx="12"/>
          </p:nvPr>
        </p:nvSpPr>
        <p:spPr/>
        <p:txBody>
          <a:bodyPr/>
          <a:lstStyle>
            <a:lvl1pPr>
              <a:defRPr/>
            </a:lvl1pPr>
          </a:lstStyle>
          <a:p>
            <a:fld id="{C5FD82C6-52E2-481E-8D23-452B9A564ADC}" type="slidenum">
              <a:rPr lang="ru-RU" altLang="ru-RU"/>
              <a:pPr/>
              <a:t>‹#›</a:t>
            </a:fld>
            <a:endParaRPr lang="ru-RU" altLang="ru-RU"/>
          </a:p>
        </p:txBody>
      </p:sp>
    </p:spTree>
    <p:extLst>
      <p:ext uri="{BB962C8B-B14F-4D97-AF65-F5344CB8AC3E}">
        <p14:creationId xmlns:p14="http://schemas.microsoft.com/office/powerpoint/2010/main" val="374548261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4"/>
          <p:cNvSpPr>
            <a:spLocks noGrp="1"/>
          </p:cNvSpPr>
          <p:nvPr>
            <p:ph type="ftr" sz="quarter" idx="10"/>
          </p:nvPr>
        </p:nvSpPr>
        <p:spPr/>
        <p:txBody>
          <a:bodyPr/>
          <a:lstStyle>
            <a:lvl1pPr>
              <a:defRPr/>
            </a:lvl1pPr>
          </a:lstStyle>
          <a:p>
            <a:pPr>
              <a:defRPr/>
            </a:pPr>
            <a:endParaRPr>
              <a:solidFill>
                <a:prstClr val="black">
                  <a:tint val="75000"/>
                </a:prstClr>
              </a:solidFill>
            </a:endParaRPr>
          </a:p>
        </p:txBody>
      </p:sp>
      <p:sp>
        <p:nvSpPr>
          <p:cNvPr id="3" name="Holder 5"/>
          <p:cNvSpPr>
            <a:spLocks noGrp="1"/>
          </p:cNvSpPr>
          <p:nvPr>
            <p:ph type="dt" sz="half" idx="11"/>
          </p:nvPr>
        </p:nvSpPr>
        <p:spPr/>
        <p:txBody>
          <a:bodyPr/>
          <a:lstStyle>
            <a:lvl1pPr>
              <a:defRPr/>
            </a:lvl1pPr>
          </a:lstStyle>
          <a:p>
            <a:pPr>
              <a:defRPr/>
            </a:pPr>
            <a:fld id="{C45441C4-ED7B-4A9B-B103-4F9C8766F82E}" type="datetimeFigureOut">
              <a:rPr lang="en-US">
                <a:solidFill>
                  <a:prstClr val="black">
                    <a:tint val="75000"/>
                  </a:prstClr>
                </a:solidFill>
              </a:rPr>
              <a:pPr>
                <a:defRPr/>
              </a:pPr>
              <a:t>12/21/2018</a:t>
            </a:fld>
            <a:endParaRPr lang="en-US">
              <a:solidFill>
                <a:prstClr val="black">
                  <a:tint val="75000"/>
                </a:prstClr>
              </a:solidFill>
            </a:endParaRPr>
          </a:p>
        </p:txBody>
      </p:sp>
      <p:sp>
        <p:nvSpPr>
          <p:cNvPr id="4" name="Holder 6"/>
          <p:cNvSpPr>
            <a:spLocks noGrp="1"/>
          </p:cNvSpPr>
          <p:nvPr>
            <p:ph type="sldNum" sz="quarter" idx="12"/>
          </p:nvPr>
        </p:nvSpPr>
        <p:spPr/>
        <p:txBody>
          <a:bodyPr/>
          <a:lstStyle>
            <a:lvl1pPr>
              <a:defRPr/>
            </a:lvl1pPr>
          </a:lstStyle>
          <a:p>
            <a:fld id="{C10269A0-2FDE-441A-9215-65727950DE83}" type="slidenum">
              <a:rPr lang="ru-RU" altLang="ru-RU"/>
              <a:pPr/>
              <a:t>‹#›</a:t>
            </a:fld>
            <a:endParaRPr lang="ru-RU" altLang="ru-RU"/>
          </a:p>
        </p:txBody>
      </p:sp>
    </p:spTree>
    <p:extLst>
      <p:ext uri="{BB962C8B-B14F-4D97-AF65-F5344CB8AC3E}">
        <p14:creationId xmlns:p14="http://schemas.microsoft.com/office/powerpoint/2010/main" val="240275303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p:spPr>
        <p:txBody>
          <a:bodyPr/>
          <a:lstStyle>
            <a:lvl1pPr>
              <a:defRPr/>
            </a:lvl1pPr>
          </a:lstStyle>
          <a:p>
            <a:pPr>
              <a:defRPr/>
            </a:pPr>
            <a:endParaRPr lang="en-US">
              <a:solidFill>
                <a:prstClr val="black">
                  <a:tint val="75000"/>
                </a:prstClr>
              </a:solidFill>
            </a:endParaRPr>
          </a:p>
        </p:txBody>
      </p:sp>
      <p:sp>
        <p:nvSpPr>
          <p:cNvPr id="8" name="Footer Placeholder 7"/>
          <p:cNvSpPr>
            <a:spLocks noGrp="1"/>
          </p:cNvSpPr>
          <p:nvPr>
            <p:ph type="ftr" sz="quarter" idx="11"/>
          </p:nvPr>
        </p:nvSpPr>
        <p:spPr>
          <a:xfrm>
            <a:off x="3124200" y="6356350"/>
            <a:ext cx="2895600" cy="365125"/>
          </a:xfrm>
        </p:spPr>
        <p:txBody>
          <a:bodyPr/>
          <a:lstStyle>
            <a:lvl1pPr>
              <a:defRPr/>
            </a:lvl1pPr>
          </a:lstStyle>
          <a:p>
            <a:pPr>
              <a:defRPr/>
            </a:pPr>
            <a:endParaRPr lang="en-US">
              <a:solidFill>
                <a:prstClr val="black">
                  <a:tint val="75000"/>
                </a:prstClr>
              </a:solidFill>
            </a:endParaRPr>
          </a:p>
        </p:txBody>
      </p:sp>
      <p:sp>
        <p:nvSpPr>
          <p:cNvPr id="9" name="Slide Number Placeholder 8"/>
          <p:cNvSpPr>
            <a:spLocks noGrp="1"/>
          </p:cNvSpPr>
          <p:nvPr>
            <p:ph type="sldNum" sz="quarter" idx="12"/>
          </p:nvPr>
        </p:nvSpPr>
        <p:spPr>
          <a:xfrm>
            <a:off x="6553200" y="6356350"/>
            <a:ext cx="2133600" cy="365125"/>
          </a:xfrm>
        </p:spPr>
        <p:txBody>
          <a:bodyPr/>
          <a:lstStyle>
            <a:lvl1pPr>
              <a:defRPr/>
            </a:lvl1pPr>
          </a:lstStyle>
          <a:p>
            <a:fld id="{567A593A-B7DA-4275-8E63-033EBB9B1322}" type="slidenum">
              <a:rPr lang="en-US" altLang="ru-RU"/>
              <a:pPr/>
              <a:t>‹#›</a:t>
            </a:fld>
            <a:endParaRPr lang="en-US" altLang="ru-RU"/>
          </a:p>
        </p:txBody>
      </p:sp>
    </p:spTree>
    <p:extLst>
      <p:ext uri="{BB962C8B-B14F-4D97-AF65-F5344CB8AC3E}">
        <p14:creationId xmlns:p14="http://schemas.microsoft.com/office/powerpoint/2010/main" val="230056226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Slide Number Placeholder 12"/>
          <p:cNvSpPr txBox="1">
            <a:spLocks/>
          </p:cNvSpPr>
          <p:nvPr userDrawn="1"/>
        </p:nvSpPr>
        <p:spPr>
          <a:xfrm>
            <a:off x="8516938" y="98425"/>
            <a:ext cx="847725" cy="536575"/>
          </a:xfrm>
          <a:prstGeom prst="rect">
            <a:avLst/>
          </a:prstGeom>
        </p:spPr>
        <p:txBody>
          <a:bodyPr anchor="ctr"/>
          <a:lstStyle>
            <a:lvl1pPr defTabSz="457200" eaLnBrk="0" hangingPunct="0">
              <a:defRPr>
                <a:solidFill>
                  <a:schemeClr val="tx1"/>
                </a:solidFill>
                <a:latin typeface="Arial" panose="020B0604020202020204" pitchFamily="34" charset="0"/>
                <a:cs typeface="Arial" panose="020B0604020202020204" pitchFamily="34" charset="0"/>
              </a:defRPr>
            </a:lvl1pPr>
            <a:lvl2pPr marL="742950" indent="-285750" defTabSz="457200" eaLnBrk="0" hangingPunct="0">
              <a:defRPr>
                <a:solidFill>
                  <a:schemeClr val="tx1"/>
                </a:solidFill>
                <a:latin typeface="Arial" panose="020B0604020202020204" pitchFamily="34" charset="0"/>
                <a:cs typeface="Arial" panose="020B0604020202020204" pitchFamily="34" charset="0"/>
              </a:defRPr>
            </a:lvl2pPr>
            <a:lvl3pPr marL="1143000" indent="-228600" defTabSz="457200" eaLnBrk="0" hangingPunct="0">
              <a:defRPr>
                <a:solidFill>
                  <a:schemeClr val="tx1"/>
                </a:solidFill>
                <a:latin typeface="Arial" panose="020B0604020202020204" pitchFamily="34" charset="0"/>
                <a:cs typeface="Arial" panose="020B0604020202020204" pitchFamily="34" charset="0"/>
              </a:defRPr>
            </a:lvl3pPr>
            <a:lvl4pPr marL="1600200" indent="-228600" defTabSz="457200" eaLnBrk="0" hangingPunct="0">
              <a:defRPr>
                <a:solidFill>
                  <a:schemeClr val="tx1"/>
                </a:solidFill>
                <a:latin typeface="Arial" panose="020B0604020202020204" pitchFamily="34" charset="0"/>
                <a:cs typeface="Arial" panose="020B0604020202020204" pitchFamily="34" charset="0"/>
              </a:defRPr>
            </a:lvl4pPr>
            <a:lvl5pPr marL="2057400" indent="-228600" defTabSz="4572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fld id="{52DB6550-618E-4788-8E94-68C82F689283}" type="slidenum">
              <a:rPr lang="en-US" altLang="ru-RU" sz="2200" smtClean="0">
                <a:solidFill>
                  <a:srgbClr val="DEAA46"/>
                </a:solidFill>
                <a:latin typeface="DINPro-Light"/>
                <a:ea typeface="DINPro-Light"/>
                <a:cs typeface="DINPro-Light"/>
              </a:rPr>
              <a:pPr eaLnBrk="1" fontAlgn="base" hangingPunct="1">
                <a:spcBef>
                  <a:spcPct val="0"/>
                </a:spcBef>
                <a:spcAft>
                  <a:spcPct val="0"/>
                </a:spcAft>
              </a:pPr>
              <a:t>‹#›</a:t>
            </a:fld>
            <a:endParaRPr lang="en-US" altLang="ru-RU" sz="2200" smtClean="0">
              <a:solidFill>
                <a:srgbClr val="DEAA46"/>
              </a:solidFill>
              <a:latin typeface="DINPro-Light"/>
              <a:ea typeface="DINPro-Light"/>
              <a:cs typeface="DINPro-Light"/>
            </a:endParaRPr>
          </a:p>
        </p:txBody>
      </p:sp>
    </p:spTree>
    <p:extLst>
      <p:ext uri="{BB962C8B-B14F-4D97-AF65-F5344CB8AC3E}">
        <p14:creationId xmlns:p14="http://schemas.microsoft.com/office/powerpoint/2010/main" val="6555975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Slide Number Placeholder 12"/>
          <p:cNvSpPr txBox="1">
            <a:spLocks/>
          </p:cNvSpPr>
          <p:nvPr userDrawn="1"/>
        </p:nvSpPr>
        <p:spPr>
          <a:xfrm>
            <a:off x="8516938" y="98425"/>
            <a:ext cx="847725" cy="536575"/>
          </a:xfrm>
          <a:prstGeom prst="rect">
            <a:avLst/>
          </a:prstGeom>
        </p:spPr>
        <p:txBody>
          <a:bodyPr anchor="ctr"/>
          <a:lstStyle>
            <a:lvl1pPr defTabSz="457200" eaLnBrk="0" hangingPunct="0">
              <a:defRPr>
                <a:solidFill>
                  <a:schemeClr val="tx1"/>
                </a:solidFill>
                <a:latin typeface="Arial" panose="020B0604020202020204" pitchFamily="34" charset="0"/>
                <a:cs typeface="Arial" panose="020B0604020202020204" pitchFamily="34" charset="0"/>
              </a:defRPr>
            </a:lvl1pPr>
            <a:lvl2pPr marL="742950" indent="-285750" defTabSz="457200" eaLnBrk="0" hangingPunct="0">
              <a:defRPr>
                <a:solidFill>
                  <a:schemeClr val="tx1"/>
                </a:solidFill>
                <a:latin typeface="Arial" panose="020B0604020202020204" pitchFamily="34" charset="0"/>
                <a:cs typeface="Arial" panose="020B0604020202020204" pitchFamily="34" charset="0"/>
              </a:defRPr>
            </a:lvl2pPr>
            <a:lvl3pPr marL="1143000" indent="-228600" defTabSz="457200" eaLnBrk="0" hangingPunct="0">
              <a:defRPr>
                <a:solidFill>
                  <a:schemeClr val="tx1"/>
                </a:solidFill>
                <a:latin typeface="Arial" panose="020B0604020202020204" pitchFamily="34" charset="0"/>
                <a:cs typeface="Arial" panose="020B0604020202020204" pitchFamily="34" charset="0"/>
              </a:defRPr>
            </a:lvl3pPr>
            <a:lvl4pPr marL="1600200" indent="-228600" defTabSz="457200" eaLnBrk="0" hangingPunct="0">
              <a:defRPr>
                <a:solidFill>
                  <a:schemeClr val="tx1"/>
                </a:solidFill>
                <a:latin typeface="Arial" panose="020B0604020202020204" pitchFamily="34" charset="0"/>
                <a:cs typeface="Arial" panose="020B0604020202020204" pitchFamily="34" charset="0"/>
              </a:defRPr>
            </a:lvl4pPr>
            <a:lvl5pPr marL="2057400" indent="-228600" defTabSz="4572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fld id="{6F014926-A06E-478B-996E-CBA1E6D1D02D}" type="slidenum">
              <a:rPr lang="en-US" altLang="ru-RU" sz="2200" smtClean="0">
                <a:solidFill>
                  <a:srgbClr val="DEAA46"/>
                </a:solidFill>
                <a:latin typeface="DINPro-Light"/>
                <a:ea typeface="DINPro-Light"/>
                <a:cs typeface="DINPro-Light"/>
              </a:rPr>
              <a:pPr eaLnBrk="1" fontAlgn="base" hangingPunct="1">
                <a:spcBef>
                  <a:spcPct val="0"/>
                </a:spcBef>
                <a:spcAft>
                  <a:spcPct val="0"/>
                </a:spcAft>
              </a:pPr>
              <a:t>‹#›</a:t>
            </a:fld>
            <a:endParaRPr lang="en-US" altLang="ru-RU" sz="2200" smtClean="0">
              <a:solidFill>
                <a:srgbClr val="DEAA46"/>
              </a:solidFill>
              <a:latin typeface="DINPro-Light"/>
              <a:ea typeface="DINPro-Light"/>
              <a:cs typeface="DINPro-Light"/>
            </a:endParaRPr>
          </a:p>
        </p:txBody>
      </p:sp>
    </p:spTree>
    <p:extLst>
      <p:ext uri="{BB962C8B-B14F-4D97-AF65-F5344CB8AC3E}">
        <p14:creationId xmlns:p14="http://schemas.microsoft.com/office/powerpoint/2010/main" val="114179636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Slide Number Placeholder 12"/>
          <p:cNvSpPr txBox="1">
            <a:spLocks/>
          </p:cNvSpPr>
          <p:nvPr userDrawn="1"/>
        </p:nvSpPr>
        <p:spPr>
          <a:xfrm>
            <a:off x="8516938" y="98425"/>
            <a:ext cx="847725" cy="536575"/>
          </a:xfrm>
          <a:prstGeom prst="rect">
            <a:avLst/>
          </a:prstGeom>
        </p:spPr>
        <p:txBody>
          <a:bodyPr anchor="ctr"/>
          <a:lstStyle>
            <a:lvl1pPr defTabSz="457200" eaLnBrk="0" hangingPunct="0">
              <a:defRPr>
                <a:solidFill>
                  <a:schemeClr val="tx1"/>
                </a:solidFill>
                <a:latin typeface="Arial" panose="020B0604020202020204" pitchFamily="34" charset="0"/>
                <a:cs typeface="Arial" panose="020B0604020202020204" pitchFamily="34" charset="0"/>
              </a:defRPr>
            </a:lvl1pPr>
            <a:lvl2pPr marL="742950" indent="-285750" defTabSz="457200" eaLnBrk="0" hangingPunct="0">
              <a:defRPr>
                <a:solidFill>
                  <a:schemeClr val="tx1"/>
                </a:solidFill>
                <a:latin typeface="Arial" panose="020B0604020202020204" pitchFamily="34" charset="0"/>
                <a:cs typeface="Arial" panose="020B0604020202020204" pitchFamily="34" charset="0"/>
              </a:defRPr>
            </a:lvl2pPr>
            <a:lvl3pPr marL="1143000" indent="-228600" defTabSz="457200" eaLnBrk="0" hangingPunct="0">
              <a:defRPr>
                <a:solidFill>
                  <a:schemeClr val="tx1"/>
                </a:solidFill>
                <a:latin typeface="Arial" panose="020B0604020202020204" pitchFamily="34" charset="0"/>
                <a:cs typeface="Arial" panose="020B0604020202020204" pitchFamily="34" charset="0"/>
              </a:defRPr>
            </a:lvl3pPr>
            <a:lvl4pPr marL="1600200" indent="-228600" defTabSz="457200" eaLnBrk="0" hangingPunct="0">
              <a:defRPr>
                <a:solidFill>
                  <a:schemeClr val="tx1"/>
                </a:solidFill>
                <a:latin typeface="Arial" panose="020B0604020202020204" pitchFamily="34" charset="0"/>
                <a:cs typeface="Arial" panose="020B0604020202020204" pitchFamily="34" charset="0"/>
              </a:defRPr>
            </a:lvl4pPr>
            <a:lvl5pPr marL="2057400" indent="-228600" defTabSz="4572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fld id="{F14339C5-FEEE-434E-9688-946F0C9CE439}" type="slidenum">
              <a:rPr lang="en-US" altLang="ru-RU" sz="2200" smtClean="0">
                <a:solidFill>
                  <a:srgbClr val="DEAA46"/>
                </a:solidFill>
                <a:latin typeface="DINPro-Light"/>
                <a:ea typeface="DINPro-Light"/>
                <a:cs typeface="DINPro-Light"/>
              </a:rPr>
              <a:pPr eaLnBrk="1" fontAlgn="base" hangingPunct="1">
                <a:spcBef>
                  <a:spcPct val="0"/>
                </a:spcBef>
                <a:spcAft>
                  <a:spcPct val="0"/>
                </a:spcAft>
              </a:pPr>
              <a:t>‹#›</a:t>
            </a:fld>
            <a:endParaRPr lang="en-US" altLang="ru-RU" sz="2200" smtClean="0">
              <a:solidFill>
                <a:srgbClr val="DEAA46"/>
              </a:solidFill>
              <a:latin typeface="DINPro-Light"/>
              <a:ea typeface="DINPro-Light"/>
              <a:cs typeface="DINPro-Light"/>
            </a:endParaRPr>
          </a:p>
        </p:txBody>
      </p:sp>
    </p:spTree>
    <p:extLst>
      <p:ext uri="{BB962C8B-B14F-4D97-AF65-F5344CB8AC3E}">
        <p14:creationId xmlns:p14="http://schemas.microsoft.com/office/powerpoint/2010/main" val="26701776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E781A25-7EC7-45B6-9AAF-FDAC660A967B}" type="datetime1">
              <a:rPr lang="en-US" smtClean="0"/>
              <a:t>12/21/2018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318D0E1-6172-4638-BCC1-0B70ED483AF8}" type="slidenum">
              <a:rPr lang="ru-RU" smtClean="0"/>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430887"/>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36F6109-274D-45B0-AC92-95646509BED3}" type="datetime1">
              <a:rPr lang="en-US" smtClean="0"/>
              <a:t>12/21/2018</a:t>
            </a:fld>
            <a:endParaRPr lang="en-US"/>
          </a:p>
        </p:txBody>
      </p:sp>
      <p:sp>
        <p:nvSpPr>
          <p:cNvPr id="6" name="Holder 6"/>
          <p:cNvSpPr>
            <a:spLocks noGrp="1"/>
          </p:cNvSpPr>
          <p:nvPr>
            <p:ph type="sldNum" sz="quarter" idx="7"/>
          </p:nvPr>
        </p:nvSpPr>
        <p:spPr/>
        <p:txBody>
          <a:bodyPr lIns="0" tIns="0" rIns="0" bIns="0"/>
          <a:lstStyle>
            <a:lvl1pPr>
              <a:defRPr sz="1059" b="0" i="0">
                <a:solidFill>
                  <a:srgbClr val="252523"/>
                </a:solidFill>
                <a:latin typeface="Times New Roman"/>
                <a:cs typeface="Times New Roman"/>
              </a:defRPr>
            </a:lvl1pPr>
          </a:lstStyle>
          <a:p>
            <a:pPr marL="4334666">
              <a:lnSpc>
                <a:spcPts val="1156"/>
              </a:lnSpc>
            </a:pPr>
            <a:fld id="{81D60167-4931-47E6-BA6A-407CBD079E47}" type="slidenum">
              <a:rPr lang="ru-RU" spc="-4" smtClean="0">
                <a:latin typeface="Arial"/>
                <a:cs typeface="Arial"/>
              </a:rPr>
              <a:pPr marL="4334666">
                <a:lnSpc>
                  <a:spcPts val="1156"/>
                </a:lnSpc>
              </a:pPr>
              <a:t>‹#›</a:t>
            </a:fld>
            <a:endParaRPr lang="ru-RU" spc="-4" dirty="0">
              <a:latin typeface="Arial"/>
              <a:cs typeface="Arial"/>
            </a:endParaRPr>
          </a:p>
        </p:txBody>
      </p:sp>
    </p:spTree>
    <p:extLst>
      <p:ext uri="{BB962C8B-B14F-4D97-AF65-F5344CB8AC3E}">
        <p14:creationId xmlns:p14="http://schemas.microsoft.com/office/powerpoint/2010/main" val="7399192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611909" y="207421"/>
            <a:ext cx="7920182" cy="380232"/>
          </a:xfrm>
        </p:spPr>
        <p:txBody>
          <a:bodyPr lIns="0" tIns="0" rIns="0" bIns="0"/>
          <a:lstStyle>
            <a:lvl1pPr>
              <a:defRPr sz="2471" b="1" i="0">
                <a:solidFill>
                  <a:srgbClr val="252523"/>
                </a:solidFill>
                <a:latin typeface="Times New Roman"/>
                <a:cs typeface="Times New Roman"/>
              </a:defRPr>
            </a:lvl1pPr>
          </a:lstStyle>
          <a:p>
            <a:endParaRPr/>
          </a:p>
        </p:txBody>
      </p:sp>
      <p:sp>
        <p:nvSpPr>
          <p:cNvPr id="3" name="Holder 3"/>
          <p:cNvSpPr>
            <a:spLocks noGrp="1"/>
          </p:cNvSpPr>
          <p:nvPr>
            <p:ph type="body" idx="1"/>
          </p:nvPr>
        </p:nvSpPr>
        <p:spPr>
          <a:xfrm>
            <a:off x="216338" y="1172023"/>
            <a:ext cx="8711322" cy="244362"/>
          </a:xfrm>
        </p:spPr>
        <p:txBody>
          <a:bodyPr lIns="0" tIns="0" rIns="0" bIns="0"/>
          <a:lstStyle>
            <a:lvl1pPr>
              <a:defRPr sz="1588" b="0" i="0">
                <a:solidFill>
                  <a:schemeClr val="tx1"/>
                </a:solidFill>
                <a:latin typeface="Times New Roman"/>
                <a:cs typeface="Times New Roman"/>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A7FB37B6-DDE4-405A-927C-C63EF954118A}" type="datetime1">
              <a:rPr lang="en-US" smtClean="0"/>
              <a:t>12/21/2018</a:t>
            </a:fld>
            <a:endParaRPr lang="en-US"/>
          </a:p>
        </p:txBody>
      </p:sp>
      <p:sp>
        <p:nvSpPr>
          <p:cNvPr id="6" name="Holder 6"/>
          <p:cNvSpPr>
            <a:spLocks noGrp="1"/>
          </p:cNvSpPr>
          <p:nvPr>
            <p:ph type="sldNum" sz="quarter" idx="7"/>
          </p:nvPr>
        </p:nvSpPr>
        <p:spPr/>
        <p:txBody>
          <a:bodyPr lIns="0" tIns="0" rIns="0" bIns="0"/>
          <a:lstStyle>
            <a:lvl1pPr>
              <a:defRPr sz="1059" b="0" i="0">
                <a:solidFill>
                  <a:srgbClr val="252523"/>
                </a:solidFill>
                <a:latin typeface="Times New Roman"/>
                <a:cs typeface="Times New Roman"/>
              </a:defRPr>
            </a:lvl1pPr>
          </a:lstStyle>
          <a:p>
            <a:pPr marL="4334666">
              <a:lnSpc>
                <a:spcPts val="1156"/>
              </a:lnSpc>
            </a:pPr>
            <a:fld id="{81D60167-4931-47E6-BA6A-407CBD079E47}" type="slidenum">
              <a:rPr lang="ru-RU" spc="-4" smtClean="0">
                <a:latin typeface="Arial"/>
                <a:cs typeface="Arial"/>
              </a:rPr>
              <a:pPr marL="4334666">
                <a:lnSpc>
                  <a:spcPts val="1156"/>
                </a:lnSpc>
              </a:pPr>
              <a:t>‹#›</a:t>
            </a:fld>
            <a:endParaRPr lang="ru-RU" spc="-4" dirty="0">
              <a:latin typeface="Arial"/>
              <a:cs typeface="Arial"/>
            </a:endParaRPr>
          </a:p>
        </p:txBody>
      </p:sp>
    </p:spTree>
    <p:extLst>
      <p:ext uri="{BB962C8B-B14F-4D97-AF65-F5344CB8AC3E}">
        <p14:creationId xmlns:p14="http://schemas.microsoft.com/office/powerpoint/2010/main" val="28195482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611909" y="207421"/>
            <a:ext cx="7920182" cy="380232"/>
          </a:xfrm>
        </p:spPr>
        <p:txBody>
          <a:bodyPr lIns="0" tIns="0" rIns="0" bIns="0"/>
          <a:lstStyle>
            <a:lvl1pPr>
              <a:defRPr sz="2471" b="1" i="0">
                <a:solidFill>
                  <a:srgbClr val="252523"/>
                </a:solidFill>
                <a:latin typeface="Times New Roman"/>
                <a:cs typeface="Times New Roman"/>
              </a:defRPr>
            </a:lvl1pPr>
          </a:lstStyle>
          <a:p>
            <a:endParaRPr/>
          </a:p>
        </p:txBody>
      </p:sp>
      <p:sp>
        <p:nvSpPr>
          <p:cNvPr id="3" name="Holder 3"/>
          <p:cNvSpPr>
            <a:spLocks noGrp="1"/>
          </p:cNvSpPr>
          <p:nvPr>
            <p:ph sz="half" idx="2"/>
          </p:nvPr>
        </p:nvSpPr>
        <p:spPr>
          <a:xfrm>
            <a:off x="457200" y="1577340"/>
            <a:ext cx="397764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F9D09212-BE9C-45BF-8922-89223C9EBECB}" type="datetime1">
              <a:rPr lang="en-US" smtClean="0"/>
              <a:t>12/21/2018</a:t>
            </a:fld>
            <a:endParaRPr lang="en-US"/>
          </a:p>
        </p:txBody>
      </p:sp>
      <p:sp>
        <p:nvSpPr>
          <p:cNvPr id="7" name="Holder 7"/>
          <p:cNvSpPr>
            <a:spLocks noGrp="1"/>
          </p:cNvSpPr>
          <p:nvPr>
            <p:ph type="sldNum" sz="quarter" idx="7"/>
          </p:nvPr>
        </p:nvSpPr>
        <p:spPr/>
        <p:txBody>
          <a:bodyPr lIns="0" tIns="0" rIns="0" bIns="0"/>
          <a:lstStyle>
            <a:lvl1pPr>
              <a:defRPr sz="1059" b="0" i="0">
                <a:solidFill>
                  <a:srgbClr val="252523"/>
                </a:solidFill>
                <a:latin typeface="Times New Roman"/>
                <a:cs typeface="Times New Roman"/>
              </a:defRPr>
            </a:lvl1pPr>
          </a:lstStyle>
          <a:p>
            <a:pPr marL="4334666">
              <a:lnSpc>
                <a:spcPts val="1156"/>
              </a:lnSpc>
            </a:pPr>
            <a:fld id="{81D60167-4931-47E6-BA6A-407CBD079E47}" type="slidenum">
              <a:rPr lang="ru-RU" spc="-4" smtClean="0">
                <a:latin typeface="Arial"/>
                <a:cs typeface="Arial"/>
              </a:rPr>
              <a:pPr marL="4334666">
                <a:lnSpc>
                  <a:spcPts val="1156"/>
                </a:lnSpc>
              </a:pPr>
              <a:t>‹#›</a:t>
            </a:fld>
            <a:endParaRPr lang="ru-RU" spc="-4" dirty="0">
              <a:latin typeface="Arial"/>
              <a:cs typeface="Arial"/>
            </a:endParaRPr>
          </a:p>
        </p:txBody>
      </p:sp>
    </p:spTree>
    <p:extLst>
      <p:ext uri="{BB962C8B-B14F-4D97-AF65-F5344CB8AC3E}">
        <p14:creationId xmlns:p14="http://schemas.microsoft.com/office/powerpoint/2010/main" val="9037426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611909" y="207421"/>
            <a:ext cx="7920182" cy="380232"/>
          </a:xfrm>
        </p:spPr>
        <p:txBody>
          <a:bodyPr lIns="0" tIns="0" rIns="0" bIns="0"/>
          <a:lstStyle>
            <a:lvl1pPr>
              <a:defRPr sz="2471" b="1" i="0">
                <a:solidFill>
                  <a:srgbClr val="252523"/>
                </a:solidFill>
                <a:latin typeface="Times New Roman"/>
                <a:cs typeface="Times New Roman"/>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4FAA7BB9-D775-4127-BCB9-BACE51A4237E}" type="datetime1">
              <a:rPr lang="en-US" smtClean="0"/>
              <a:t>12/21/2018</a:t>
            </a:fld>
            <a:endParaRPr lang="en-US"/>
          </a:p>
        </p:txBody>
      </p:sp>
      <p:sp>
        <p:nvSpPr>
          <p:cNvPr id="5" name="Holder 5"/>
          <p:cNvSpPr>
            <a:spLocks noGrp="1"/>
          </p:cNvSpPr>
          <p:nvPr>
            <p:ph type="sldNum" sz="quarter" idx="7"/>
          </p:nvPr>
        </p:nvSpPr>
        <p:spPr/>
        <p:txBody>
          <a:bodyPr lIns="0" tIns="0" rIns="0" bIns="0"/>
          <a:lstStyle>
            <a:lvl1pPr>
              <a:defRPr sz="1059" b="0" i="0">
                <a:solidFill>
                  <a:srgbClr val="252523"/>
                </a:solidFill>
                <a:latin typeface="Times New Roman"/>
                <a:cs typeface="Times New Roman"/>
              </a:defRPr>
            </a:lvl1pPr>
          </a:lstStyle>
          <a:p>
            <a:pPr marL="4334666">
              <a:lnSpc>
                <a:spcPts val="1156"/>
              </a:lnSpc>
            </a:pPr>
            <a:fld id="{81D60167-4931-47E6-BA6A-407CBD079E47}" type="slidenum">
              <a:rPr lang="ru-RU" spc="-4" smtClean="0">
                <a:latin typeface="Arial"/>
                <a:cs typeface="Arial"/>
              </a:rPr>
              <a:pPr marL="4334666">
                <a:lnSpc>
                  <a:spcPts val="1156"/>
                </a:lnSpc>
              </a:pPr>
              <a:t>‹#›</a:t>
            </a:fld>
            <a:endParaRPr lang="ru-RU" spc="-4" dirty="0">
              <a:latin typeface="Arial"/>
              <a:cs typeface="Arial"/>
            </a:endParaRPr>
          </a:p>
        </p:txBody>
      </p:sp>
    </p:spTree>
    <p:extLst>
      <p:ext uri="{BB962C8B-B14F-4D97-AF65-F5344CB8AC3E}">
        <p14:creationId xmlns:p14="http://schemas.microsoft.com/office/powerpoint/2010/main" val="11344709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809A0972-25E3-4005-8F66-5EC293E1A549}" type="datetime1">
              <a:rPr lang="en-US" smtClean="0"/>
              <a:t>12/21/2018</a:t>
            </a:fld>
            <a:endParaRPr lang="en-US"/>
          </a:p>
        </p:txBody>
      </p:sp>
      <p:sp>
        <p:nvSpPr>
          <p:cNvPr id="4" name="Holder 4"/>
          <p:cNvSpPr>
            <a:spLocks noGrp="1"/>
          </p:cNvSpPr>
          <p:nvPr>
            <p:ph type="sldNum" sz="quarter" idx="7"/>
          </p:nvPr>
        </p:nvSpPr>
        <p:spPr/>
        <p:txBody>
          <a:bodyPr lIns="0" tIns="0" rIns="0" bIns="0"/>
          <a:lstStyle>
            <a:lvl1pPr>
              <a:defRPr sz="1059" b="0" i="0">
                <a:solidFill>
                  <a:srgbClr val="252523"/>
                </a:solidFill>
                <a:latin typeface="Times New Roman"/>
                <a:cs typeface="Times New Roman"/>
              </a:defRPr>
            </a:lvl1pPr>
          </a:lstStyle>
          <a:p>
            <a:pPr marL="4334666">
              <a:lnSpc>
                <a:spcPts val="1156"/>
              </a:lnSpc>
            </a:pPr>
            <a:fld id="{81D60167-4931-47E6-BA6A-407CBD079E47}" type="slidenum">
              <a:rPr lang="ru-RU" spc="-4" smtClean="0">
                <a:latin typeface="Arial"/>
                <a:cs typeface="Arial"/>
              </a:rPr>
              <a:pPr marL="4334666">
                <a:lnSpc>
                  <a:spcPts val="1156"/>
                </a:lnSpc>
              </a:pPr>
              <a:t>‹#›</a:t>
            </a:fld>
            <a:endParaRPr lang="ru-RU" spc="-4" dirty="0">
              <a:latin typeface="Arial"/>
              <a:cs typeface="Arial"/>
            </a:endParaRPr>
          </a:p>
        </p:txBody>
      </p:sp>
    </p:spTree>
    <p:extLst>
      <p:ext uri="{BB962C8B-B14F-4D97-AF65-F5344CB8AC3E}">
        <p14:creationId xmlns:p14="http://schemas.microsoft.com/office/powerpoint/2010/main" val="8205821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430887"/>
          </a:xfrm>
          <a:prstGeom prst="rect">
            <a:avLst/>
          </a:prstGeom>
        </p:spPr>
        <p:txBody>
          <a:bodyPr/>
          <a:lstStyle>
            <a:lvl1pPr>
              <a:defRPr/>
            </a:lvl1pPr>
          </a:lstStyle>
          <a:p>
            <a:endParaRPr/>
          </a:p>
        </p:txBody>
      </p:sp>
      <p:sp>
        <p:nvSpPr>
          <p:cNvPr id="3" name="Holder 3"/>
          <p:cNvSpPr>
            <a:spLocks noGrp="1"/>
          </p:cNvSpPr>
          <p:nvPr>
            <p:ph type="subTitle" idx="4"/>
          </p:nvPr>
        </p:nvSpPr>
        <p:spPr>
          <a:xfrm>
            <a:off x="1371600" y="3840480"/>
            <a:ext cx="6400800" cy="276999"/>
          </a:xfrm>
          <a:prstGeom prst="rect">
            <a:avLst/>
          </a:prstGeom>
        </p:spPr>
        <p:txBody>
          <a:bodyPr/>
          <a:lstStyle>
            <a:lvl1pPr>
              <a:defRPr/>
            </a:lvl1pPr>
          </a:lstStyle>
          <a:p>
            <a:endParaRPr/>
          </a:p>
        </p:txBody>
      </p:sp>
      <p:sp>
        <p:nvSpPr>
          <p:cNvPr id="4" name="Holder 4"/>
          <p:cNvSpPr>
            <a:spLocks noGrp="1"/>
          </p:cNvSpPr>
          <p:nvPr>
            <p:ph type="ftr" sz="quarter" idx="10"/>
          </p:nvPr>
        </p:nvSpPr>
        <p:spPr/>
        <p:txBody>
          <a:bodyPr/>
          <a:lstStyle>
            <a:lvl1pPr>
              <a:defRPr/>
            </a:lvl1pPr>
          </a:lstStyle>
          <a:p>
            <a:pPr>
              <a:defRPr/>
            </a:pPr>
            <a:endParaRPr>
              <a:solidFill>
                <a:prstClr val="black">
                  <a:tint val="75000"/>
                </a:prstClr>
              </a:solidFill>
            </a:endParaRPr>
          </a:p>
        </p:txBody>
      </p:sp>
      <p:sp>
        <p:nvSpPr>
          <p:cNvPr id="5" name="Holder 5"/>
          <p:cNvSpPr>
            <a:spLocks noGrp="1"/>
          </p:cNvSpPr>
          <p:nvPr>
            <p:ph type="dt" sz="half" idx="11"/>
          </p:nvPr>
        </p:nvSpPr>
        <p:spPr/>
        <p:txBody>
          <a:bodyPr/>
          <a:lstStyle>
            <a:lvl1pPr>
              <a:defRPr/>
            </a:lvl1pPr>
          </a:lstStyle>
          <a:p>
            <a:pPr>
              <a:defRPr/>
            </a:pPr>
            <a:fld id="{9E44D79B-D3DA-48DD-B52F-4A61BE3EC92F}" type="datetime1">
              <a:rPr lang="en-US" smtClean="0">
                <a:solidFill>
                  <a:prstClr val="black">
                    <a:tint val="75000"/>
                  </a:prstClr>
                </a:solidFill>
              </a:rPr>
              <a:t>12/21/2018</a:t>
            </a:fld>
            <a:endParaRPr lang="en-US">
              <a:solidFill>
                <a:prstClr val="black">
                  <a:tint val="75000"/>
                </a:prstClr>
              </a:solidFill>
            </a:endParaRPr>
          </a:p>
        </p:txBody>
      </p:sp>
      <p:sp>
        <p:nvSpPr>
          <p:cNvPr id="6" name="Holder 6"/>
          <p:cNvSpPr>
            <a:spLocks noGrp="1"/>
          </p:cNvSpPr>
          <p:nvPr>
            <p:ph type="sldNum" sz="quarter" idx="12"/>
          </p:nvPr>
        </p:nvSpPr>
        <p:spPr/>
        <p:txBody>
          <a:bodyPr/>
          <a:lstStyle>
            <a:lvl1pPr>
              <a:defRPr/>
            </a:lvl1pPr>
          </a:lstStyle>
          <a:p>
            <a:fld id="{AFE720C7-43D2-4EB9-8804-D85DE5524936}" type="slidenum">
              <a:rPr lang="ru-RU" altLang="ru-RU"/>
              <a:pPr/>
              <a:t>‹#›</a:t>
            </a:fld>
            <a:endParaRPr lang="ru-RU" altLang="ru-RU"/>
          </a:p>
        </p:txBody>
      </p:sp>
    </p:spTree>
    <p:extLst>
      <p:ext uri="{BB962C8B-B14F-4D97-AF65-F5344CB8AC3E}">
        <p14:creationId xmlns:p14="http://schemas.microsoft.com/office/powerpoint/2010/main" val="25424319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611909" y="207421"/>
            <a:ext cx="7920182" cy="380232"/>
          </a:xfrm>
        </p:spPr>
        <p:txBody>
          <a:bodyPr/>
          <a:lstStyle>
            <a:lvl1pPr>
              <a:defRPr sz="2471" b="1" i="0">
                <a:solidFill>
                  <a:srgbClr val="252523"/>
                </a:solidFill>
                <a:latin typeface="Times New Roman"/>
                <a:cs typeface="Times New Roman"/>
              </a:defRPr>
            </a:lvl1pPr>
          </a:lstStyle>
          <a:p>
            <a:endParaRPr/>
          </a:p>
        </p:txBody>
      </p:sp>
      <p:sp>
        <p:nvSpPr>
          <p:cNvPr id="3" name="Holder 3"/>
          <p:cNvSpPr>
            <a:spLocks noGrp="1"/>
          </p:cNvSpPr>
          <p:nvPr>
            <p:ph type="body" idx="1"/>
          </p:nvPr>
        </p:nvSpPr>
        <p:spPr>
          <a:xfrm>
            <a:off x="216338" y="1172023"/>
            <a:ext cx="8711322" cy="244362"/>
          </a:xfrm>
        </p:spPr>
        <p:txBody>
          <a:bodyPr/>
          <a:lstStyle>
            <a:lvl1pPr>
              <a:defRPr sz="1588" b="0" i="0">
                <a:solidFill>
                  <a:schemeClr val="tx1"/>
                </a:solidFill>
                <a:latin typeface="Times New Roman"/>
                <a:cs typeface="Times New Roman"/>
              </a:defRPr>
            </a:lvl1pPr>
          </a:lstStyle>
          <a:p>
            <a:endParaRPr/>
          </a:p>
        </p:txBody>
      </p:sp>
      <p:sp>
        <p:nvSpPr>
          <p:cNvPr id="4" name="Holder 4"/>
          <p:cNvSpPr>
            <a:spLocks noGrp="1"/>
          </p:cNvSpPr>
          <p:nvPr>
            <p:ph type="ftr" sz="quarter" idx="10"/>
          </p:nvPr>
        </p:nvSpPr>
        <p:spPr/>
        <p:txBody>
          <a:bodyPr/>
          <a:lstStyle>
            <a:lvl1pPr>
              <a:defRPr/>
            </a:lvl1pPr>
          </a:lstStyle>
          <a:p>
            <a:pPr>
              <a:defRPr/>
            </a:pPr>
            <a:endParaRPr>
              <a:solidFill>
                <a:prstClr val="black">
                  <a:tint val="75000"/>
                </a:prstClr>
              </a:solidFill>
            </a:endParaRPr>
          </a:p>
        </p:txBody>
      </p:sp>
      <p:sp>
        <p:nvSpPr>
          <p:cNvPr id="5" name="Holder 5"/>
          <p:cNvSpPr>
            <a:spLocks noGrp="1"/>
          </p:cNvSpPr>
          <p:nvPr>
            <p:ph type="dt" sz="half" idx="11"/>
          </p:nvPr>
        </p:nvSpPr>
        <p:spPr/>
        <p:txBody>
          <a:bodyPr/>
          <a:lstStyle>
            <a:lvl1pPr>
              <a:defRPr/>
            </a:lvl1pPr>
          </a:lstStyle>
          <a:p>
            <a:pPr>
              <a:defRPr/>
            </a:pPr>
            <a:fld id="{E0D0D85F-FC0C-4BEB-A9AA-445B6808FF02}" type="datetime1">
              <a:rPr lang="en-US" smtClean="0">
                <a:solidFill>
                  <a:prstClr val="black">
                    <a:tint val="75000"/>
                  </a:prstClr>
                </a:solidFill>
              </a:rPr>
              <a:t>12/21/2018</a:t>
            </a:fld>
            <a:endParaRPr lang="en-US">
              <a:solidFill>
                <a:prstClr val="black">
                  <a:tint val="75000"/>
                </a:prstClr>
              </a:solidFill>
            </a:endParaRPr>
          </a:p>
        </p:txBody>
      </p:sp>
      <p:sp>
        <p:nvSpPr>
          <p:cNvPr id="6" name="Holder 6"/>
          <p:cNvSpPr>
            <a:spLocks noGrp="1"/>
          </p:cNvSpPr>
          <p:nvPr>
            <p:ph type="sldNum" sz="quarter" idx="12"/>
          </p:nvPr>
        </p:nvSpPr>
        <p:spPr/>
        <p:txBody>
          <a:bodyPr/>
          <a:lstStyle>
            <a:lvl1pPr>
              <a:defRPr/>
            </a:lvl1pPr>
          </a:lstStyle>
          <a:p>
            <a:fld id="{87CAACBE-3CA2-42B4-BAD1-73B4871560ED}" type="slidenum">
              <a:rPr lang="ru-RU" altLang="ru-RU"/>
              <a:pPr/>
              <a:t>‹#›</a:t>
            </a:fld>
            <a:endParaRPr lang="ru-RU" altLang="ru-RU"/>
          </a:p>
        </p:txBody>
      </p:sp>
    </p:spTree>
    <p:extLst>
      <p:ext uri="{BB962C8B-B14F-4D97-AF65-F5344CB8AC3E}">
        <p14:creationId xmlns:p14="http://schemas.microsoft.com/office/powerpoint/2010/main" val="34266704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611909" y="207421"/>
            <a:ext cx="7920182" cy="380232"/>
          </a:xfrm>
        </p:spPr>
        <p:txBody>
          <a:bodyPr/>
          <a:lstStyle>
            <a:lvl1pPr>
              <a:defRPr sz="2471" b="1" i="0">
                <a:solidFill>
                  <a:srgbClr val="252523"/>
                </a:solidFill>
                <a:latin typeface="Times New Roman"/>
                <a:cs typeface="Times New Roman"/>
              </a:defRPr>
            </a:lvl1pPr>
          </a:lstStyle>
          <a:p>
            <a:endParaRPr/>
          </a:p>
        </p:txBody>
      </p:sp>
      <p:sp>
        <p:nvSpPr>
          <p:cNvPr id="3" name="Holder 3"/>
          <p:cNvSpPr>
            <a:spLocks noGrp="1"/>
          </p:cNvSpPr>
          <p:nvPr>
            <p:ph sz="half" idx="2"/>
          </p:nvPr>
        </p:nvSpPr>
        <p:spPr>
          <a:xfrm>
            <a:off x="457200" y="1577340"/>
            <a:ext cx="3977640" cy="276999"/>
          </a:xfrm>
          <a:prstGeom prst="rect">
            <a:avLst/>
          </a:prstGeom>
        </p:spPr>
        <p:txBody>
          <a:bodyPr/>
          <a:lstStyle>
            <a:lvl1pPr>
              <a:defRPr/>
            </a:lvl1pPr>
          </a:lstStyle>
          <a:p>
            <a:endParaRPr/>
          </a:p>
        </p:txBody>
      </p:sp>
      <p:sp>
        <p:nvSpPr>
          <p:cNvPr id="4" name="Holder 4"/>
          <p:cNvSpPr>
            <a:spLocks noGrp="1"/>
          </p:cNvSpPr>
          <p:nvPr>
            <p:ph sz="half" idx="3"/>
          </p:nvPr>
        </p:nvSpPr>
        <p:spPr>
          <a:xfrm>
            <a:off x="4709160" y="1577340"/>
            <a:ext cx="3977640" cy="276999"/>
          </a:xfrm>
          <a:prstGeom prst="rect">
            <a:avLst/>
          </a:prstGeom>
        </p:spPr>
        <p:txBody>
          <a:bodyPr/>
          <a:lstStyle>
            <a:lvl1pPr>
              <a:defRPr/>
            </a:lvl1pPr>
          </a:lstStyle>
          <a:p>
            <a:endParaRPr/>
          </a:p>
        </p:txBody>
      </p:sp>
      <p:sp>
        <p:nvSpPr>
          <p:cNvPr id="5" name="Holder 4"/>
          <p:cNvSpPr>
            <a:spLocks noGrp="1"/>
          </p:cNvSpPr>
          <p:nvPr>
            <p:ph type="ftr" sz="quarter" idx="10"/>
          </p:nvPr>
        </p:nvSpPr>
        <p:spPr/>
        <p:txBody>
          <a:bodyPr/>
          <a:lstStyle>
            <a:lvl1pPr>
              <a:defRPr/>
            </a:lvl1pPr>
          </a:lstStyle>
          <a:p>
            <a:pPr>
              <a:defRPr/>
            </a:pPr>
            <a:endParaRPr>
              <a:solidFill>
                <a:prstClr val="black">
                  <a:tint val="75000"/>
                </a:prstClr>
              </a:solidFill>
            </a:endParaRPr>
          </a:p>
        </p:txBody>
      </p:sp>
      <p:sp>
        <p:nvSpPr>
          <p:cNvPr id="6" name="Holder 5"/>
          <p:cNvSpPr>
            <a:spLocks noGrp="1"/>
          </p:cNvSpPr>
          <p:nvPr>
            <p:ph type="dt" sz="half" idx="11"/>
          </p:nvPr>
        </p:nvSpPr>
        <p:spPr/>
        <p:txBody>
          <a:bodyPr/>
          <a:lstStyle>
            <a:lvl1pPr>
              <a:defRPr/>
            </a:lvl1pPr>
          </a:lstStyle>
          <a:p>
            <a:pPr>
              <a:defRPr/>
            </a:pPr>
            <a:fld id="{F38F4FE7-381C-48F7-94EE-32C41E0FB6FE}" type="datetime1">
              <a:rPr lang="en-US" smtClean="0">
                <a:solidFill>
                  <a:prstClr val="black">
                    <a:tint val="75000"/>
                  </a:prstClr>
                </a:solidFill>
              </a:rPr>
              <a:t>12/21/2018</a:t>
            </a:fld>
            <a:endParaRPr lang="en-US">
              <a:solidFill>
                <a:prstClr val="black">
                  <a:tint val="75000"/>
                </a:prstClr>
              </a:solidFill>
            </a:endParaRPr>
          </a:p>
        </p:txBody>
      </p:sp>
      <p:sp>
        <p:nvSpPr>
          <p:cNvPr id="7" name="Holder 6"/>
          <p:cNvSpPr>
            <a:spLocks noGrp="1"/>
          </p:cNvSpPr>
          <p:nvPr>
            <p:ph type="sldNum" sz="quarter" idx="12"/>
          </p:nvPr>
        </p:nvSpPr>
        <p:spPr/>
        <p:txBody>
          <a:bodyPr/>
          <a:lstStyle>
            <a:lvl1pPr>
              <a:defRPr/>
            </a:lvl1pPr>
          </a:lstStyle>
          <a:p>
            <a:fld id="{0F1D71F0-3597-41A5-BB65-22F437BEF207}" type="slidenum">
              <a:rPr lang="ru-RU" altLang="ru-RU"/>
              <a:pPr/>
              <a:t>‹#›</a:t>
            </a:fld>
            <a:endParaRPr lang="ru-RU" altLang="ru-RU"/>
          </a:p>
        </p:txBody>
      </p:sp>
    </p:spTree>
    <p:extLst>
      <p:ext uri="{BB962C8B-B14F-4D97-AF65-F5344CB8AC3E}">
        <p14:creationId xmlns:p14="http://schemas.microsoft.com/office/powerpoint/2010/main" val="2011939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7335831-F10B-42F9-A961-D0E2367B1EF3}" type="datetime1">
              <a:rPr lang="en-US" smtClean="0"/>
              <a:t>12/21/2018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318D0E1-6172-4638-BCC1-0B70ED483AF8}" type="slidenum">
              <a:rPr lang="ru-RU" smtClean="0"/>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611909" y="207421"/>
            <a:ext cx="7920182" cy="380232"/>
          </a:xfrm>
        </p:spPr>
        <p:txBody>
          <a:bodyPr/>
          <a:lstStyle>
            <a:lvl1pPr>
              <a:defRPr sz="2471" b="1" i="0">
                <a:solidFill>
                  <a:srgbClr val="252523"/>
                </a:solidFill>
                <a:latin typeface="Times New Roman"/>
                <a:cs typeface="Times New Roman"/>
              </a:defRPr>
            </a:lvl1pPr>
          </a:lstStyle>
          <a:p>
            <a:endParaRPr/>
          </a:p>
        </p:txBody>
      </p:sp>
      <p:sp>
        <p:nvSpPr>
          <p:cNvPr id="3" name="Holder 4"/>
          <p:cNvSpPr>
            <a:spLocks noGrp="1"/>
          </p:cNvSpPr>
          <p:nvPr>
            <p:ph type="ftr" sz="quarter" idx="10"/>
          </p:nvPr>
        </p:nvSpPr>
        <p:spPr/>
        <p:txBody>
          <a:bodyPr/>
          <a:lstStyle>
            <a:lvl1pPr>
              <a:defRPr/>
            </a:lvl1pPr>
          </a:lstStyle>
          <a:p>
            <a:pPr>
              <a:defRPr/>
            </a:pPr>
            <a:endParaRPr>
              <a:solidFill>
                <a:prstClr val="black">
                  <a:tint val="75000"/>
                </a:prstClr>
              </a:solidFill>
            </a:endParaRPr>
          </a:p>
        </p:txBody>
      </p:sp>
      <p:sp>
        <p:nvSpPr>
          <p:cNvPr id="4" name="Holder 5"/>
          <p:cNvSpPr>
            <a:spLocks noGrp="1"/>
          </p:cNvSpPr>
          <p:nvPr>
            <p:ph type="dt" sz="half" idx="11"/>
          </p:nvPr>
        </p:nvSpPr>
        <p:spPr/>
        <p:txBody>
          <a:bodyPr/>
          <a:lstStyle>
            <a:lvl1pPr>
              <a:defRPr/>
            </a:lvl1pPr>
          </a:lstStyle>
          <a:p>
            <a:pPr>
              <a:defRPr/>
            </a:pPr>
            <a:fld id="{560EDCD1-F61B-48E0-9DBB-3465BF43D35D}" type="datetime1">
              <a:rPr lang="en-US" smtClean="0">
                <a:solidFill>
                  <a:prstClr val="black">
                    <a:tint val="75000"/>
                  </a:prstClr>
                </a:solidFill>
              </a:rPr>
              <a:t>12/21/2018</a:t>
            </a:fld>
            <a:endParaRPr lang="en-US">
              <a:solidFill>
                <a:prstClr val="black">
                  <a:tint val="75000"/>
                </a:prstClr>
              </a:solidFill>
            </a:endParaRPr>
          </a:p>
        </p:txBody>
      </p:sp>
      <p:sp>
        <p:nvSpPr>
          <p:cNvPr id="5" name="Holder 6"/>
          <p:cNvSpPr>
            <a:spLocks noGrp="1"/>
          </p:cNvSpPr>
          <p:nvPr>
            <p:ph type="sldNum" sz="quarter" idx="12"/>
          </p:nvPr>
        </p:nvSpPr>
        <p:spPr/>
        <p:txBody>
          <a:bodyPr/>
          <a:lstStyle>
            <a:lvl1pPr>
              <a:defRPr/>
            </a:lvl1pPr>
          </a:lstStyle>
          <a:p>
            <a:fld id="{C5FD82C6-52E2-481E-8D23-452B9A564ADC}" type="slidenum">
              <a:rPr lang="ru-RU" altLang="ru-RU"/>
              <a:pPr/>
              <a:t>‹#›</a:t>
            </a:fld>
            <a:endParaRPr lang="ru-RU" altLang="ru-RU"/>
          </a:p>
        </p:txBody>
      </p:sp>
    </p:spTree>
    <p:extLst>
      <p:ext uri="{BB962C8B-B14F-4D97-AF65-F5344CB8AC3E}">
        <p14:creationId xmlns:p14="http://schemas.microsoft.com/office/powerpoint/2010/main" val="4284474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4"/>
          <p:cNvSpPr>
            <a:spLocks noGrp="1"/>
          </p:cNvSpPr>
          <p:nvPr>
            <p:ph type="ftr" sz="quarter" idx="10"/>
          </p:nvPr>
        </p:nvSpPr>
        <p:spPr/>
        <p:txBody>
          <a:bodyPr/>
          <a:lstStyle>
            <a:lvl1pPr>
              <a:defRPr/>
            </a:lvl1pPr>
          </a:lstStyle>
          <a:p>
            <a:pPr>
              <a:defRPr/>
            </a:pPr>
            <a:endParaRPr>
              <a:solidFill>
                <a:prstClr val="black">
                  <a:tint val="75000"/>
                </a:prstClr>
              </a:solidFill>
            </a:endParaRPr>
          </a:p>
        </p:txBody>
      </p:sp>
      <p:sp>
        <p:nvSpPr>
          <p:cNvPr id="3" name="Holder 5"/>
          <p:cNvSpPr>
            <a:spLocks noGrp="1"/>
          </p:cNvSpPr>
          <p:nvPr>
            <p:ph type="dt" sz="half" idx="11"/>
          </p:nvPr>
        </p:nvSpPr>
        <p:spPr/>
        <p:txBody>
          <a:bodyPr/>
          <a:lstStyle>
            <a:lvl1pPr>
              <a:defRPr/>
            </a:lvl1pPr>
          </a:lstStyle>
          <a:p>
            <a:pPr>
              <a:defRPr/>
            </a:pPr>
            <a:fld id="{9A80E2FB-E951-4C2F-B406-CE33BCDE911C}" type="datetime1">
              <a:rPr lang="en-US" smtClean="0">
                <a:solidFill>
                  <a:prstClr val="black">
                    <a:tint val="75000"/>
                  </a:prstClr>
                </a:solidFill>
              </a:rPr>
              <a:t>12/21/2018</a:t>
            </a:fld>
            <a:endParaRPr lang="en-US">
              <a:solidFill>
                <a:prstClr val="black">
                  <a:tint val="75000"/>
                </a:prstClr>
              </a:solidFill>
            </a:endParaRPr>
          </a:p>
        </p:txBody>
      </p:sp>
      <p:sp>
        <p:nvSpPr>
          <p:cNvPr id="4" name="Holder 6"/>
          <p:cNvSpPr>
            <a:spLocks noGrp="1"/>
          </p:cNvSpPr>
          <p:nvPr>
            <p:ph type="sldNum" sz="quarter" idx="12"/>
          </p:nvPr>
        </p:nvSpPr>
        <p:spPr/>
        <p:txBody>
          <a:bodyPr/>
          <a:lstStyle>
            <a:lvl1pPr>
              <a:defRPr/>
            </a:lvl1pPr>
          </a:lstStyle>
          <a:p>
            <a:fld id="{C10269A0-2FDE-441A-9215-65727950DE83}" type="slidenum">
              <a:rPr lang="ru-RU" altLang="ru-RU"/>
              <a:pPr/>
              <a:t>‹#›</a:t>
            </a:fld>
            <a:endParaRPr lang="ru-RU" altLang="ru-RU"/>
          </a:p>
        </p:txBody>
      </p:sp>
    </p:spTree>
    <p:extLst>
      <p:ext uri="{BB962C8B-B14F-4D97-AF65-F5344CB8AC3E}">
        <p14:creationId xmlns:p14="http://schemas.microsoft.com/office/powerpoint/2010/main" val="34227630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p:spPr>
        <p:txBody>
          <a:bodyPr/>
          <a:lstStyle>
            <a:lvl1pPr>
              <a:defRPr/>
            </a:lvl1pPr>
          </a:lstStyle>
          <a:p>
            <a:pPr>
              <a:defRPr/>
            </a:pPr>
            <a:fld id="{98C29C2D-C8E5-44E2-937D-AC4C5985F78F}" type="datetime1">
              <a:rPr lang="en-US" smtClean="0">
                <a:solidFill>
                  <a:prstClr val="black">
                    <a:tint val="75000"/>
                  </a:prstClr>
                </a:solidFill>
              </a:rPr>
              <a:t>12/21/2018</a:t>
            </a:fld>
            <a:endParaRPr lang="en-US">
              <a:solidFill>
                <a:prstClr val="black">
                  <a:tint val="75000"/>
                </a:prstClr>
              </a:solidFill>
            </a:endParaRPr>
          </a:p>
        </p:txBody>
      </p:sp>
      <p:sp>
        <p:nvSpPr>
          <p:cNvPr id="8" name="Footer Placeholder 7"/>
          <p:cNvSpPr>
            <a:spLocks noGrp="1"/>
          </p:cNvSpPr>
          <p:nvPr>
            <p:ph type="ftr" sz="quarter" idx="11"/>
          </p:nvPr>
        </p:nvSpPr>
        <p:spPr>
          <a:xfrm>
            <a:off x="3124200" y="6356350"/>
            <a:ext cx="2895600" cy="365125"/>
          </a:xfrm>
        </p:spPr>
        <p:txBody>
          <a:bodyPr/>
          <a:lstStyle>
            <a:lvl1pPr>
              <a:defRPr/>
            </a:lvl1pPr>
          </a:lstStyle>
          <a:p>
            <a:pPr>
              <a:defRPr/>
            </a:pPr>
            <a:endParaRPr lang="en-US">
              <a:solidFill>
                <a:prstClr val="black">
                  <a:tint val="75000"/>
                </a:prstClr>
              </a:solidFill>
            </a:endParaRPr>
          </a:p>
        </p:txBody>
      </p:sp>
      <p:sp>
        <p:nvSpPr>
          <p:cNvPr id="9" name="Slide Number Placeholder 8"/>
          <p:cNvSpPr>
            <a:spLocks noGrp="1"/>
          </p:cNvSpPr>
          <p:nvPr>
            <p:ph type="sldNum" sz="quarter" idx="12"/>
          </p:nvPr>
        </p:nvSpPr>
        <p:spPr>
          <a:xfrm>
            <a:off x="6553200" y="6356350"/>
            <a:ext cx="2133600" cy="365125"/>
          </a:xfrm>
        </p:spPr>
        <p:txBody>
          <a:bodyPr/>
          <a:lstStyle>
            <a:lvl1pPr>
              <a:defRPr/>
            </a:lvl1pPr>
          </a:lstStyle>
          <a:p>
            <a:fld id="{567A593A-B7DA-4275-8E63-033EBB9B1322}" type="slidenum">
              <a:rPr lang="en-US" altLang="ru-RU"/>
              <a:pPr/>
              <a:t>‹#›</a:t>
            </a:fld>
            <a:endParaRPr lang="en-US" altLang="ru-RU"/>
          </a:p>
        </p:txBody>
      </p:sp>
    </p:spTree>
    <p:extLst>
      <p:ext uri="{BB962C8B-B14F-4D97-AF65-F5344CB8AC3E}">
        <p14:creationId xmlns:p14="http://schemas.microsoft.com/office/powerpoint/2010/main" val="34621142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Slide Number Placeholder 12"/>
          <p:cNvSpPr txBox="1">
            <a:spLocks/>
          </p:cNvSpPr>
          <p:nvPr userDrawn="1"/>
        </p:nvSpPr>
        <p:spPr>
          <a:xfrm>
            <a:off x="8516938" y="98425"/>
            <a:ext cx="847725" cy="536575"/>
          </a:xfrm>
          <a:prstGeom prst="rect">
            <a:avLst/>
          </a:prstGeom>
        </p:spPr>
        <p:txBody>
          <a:bodyPr anchor="ctr"/>
          <a:lstStyle>
            <a:lvl1pPr defTabSz="457200" eaLnBrk="0" hangingPunct="0">
              <a:defRPr>
                <a:solidFill>
                  <a:schemeClr val="tx1"/>
                </a:solidFill>
                <a:latin typeface="Arial" panose="020B0604020202020204" pitchFamily="34" charset="0"/>
                <a:cs typeface="Arial" panose="020B0604020202020204" pitchFamily="34" charset="0"/>
              </a:defRPr>
            </a:lvl1pPr>
            <a:lvl2pPr marL="742950" indent="-285750" defTabSz="457200" eaLnBrk="0" hangingPunct="0">
              <a:defRPr>
                <a:solidFill>
                  <a:schemeClr val="tx1"/>
                </a:solidFill>
                <a:latin typeface="Arial" panose="020B0604020202020204" pitchFamily="34" charset="0"/>
                <a:cs typeface="Arial" panose="020B0604020202020204" pitchFamily="34" charset="0"/>
              </a:defRPr>
            </a:lvl2pPr>
            <a:lvl3pPr marL="1143000" indent="-228600" defTabSz="457200" eaLnBrk="0" hangingPunct="0">
              <a:defRPr>
                <a:solidFill>
                  <a:schemeClr val="tx1"/>
                </a:solidFill>
                <a:latin typeface="Arial" panose="020B0604020202020204" pitchFamily="34" charset="0"/>
                <a:cs typeface="Arial" panose="020B0604020202020204" pitchFamily="34" charset="0"/>
              </a:defRPr>
            </a:lvl3pPr>
            <a:lvl4pPr marL="1600200" indent="-228600" defTabSz="457200" eaLnBrk="0" hangingPunct="0">
              <a:defRPr>
                <a:solidFill>
                  <a:schemeClr val="tx1"/>
                </a:solidFill>
                <a:latin typeface="Arial" panose="020B0604020202020204" pitchFamily="34" charset="0"/>
                <a:cs typeface="Arial" panose="020B0604020202020204" pitchFamily="34" charset="0"/>
              </a:defRPr>
            </a:lvl4pPr>
            <a:lvl5pPr marL="2057400" indent="-228600" defTabSz="4572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fld id="{52DB6550-618E-4788-8E94-68C82F689283}" type="slidenum">
              <a:rPr lang="en-US" altLang="ru-RU" sz="2200" smtClean="0">
                <a:solidFill>
                  <a:srgbClr val="DEAA46"/>
                </a:solidFill>
                <a:latin typeface="DINPro-Light"/>
                <a:ea typeface="DINPro-Light"/>
                <a:cs typeface="DINPro-Light"/>
              </a:rPr>
              <a:pPr eaLnBrk="1" fontAlgn="base" hangingPunct="1">
                <a:spcBef>
                  <a:spcPct val="0"/>
                </a:spcBef>
                <a:spcAft>
                  <a:spcPct val="0"/>
                </a:spcAft>
              </a:pPr>
              <a:t>‹#›</a:t>
            </a:fld>
            <a:endParaRPr lang="en-US" altLang="ru-RU" sz="2200" smtClean="0">
              <a:solidFill>
                <a:srgbClr val="DEAA46"/>
              </a:solidFill>
              <a:latin typeface="DINPro-Light"/>
              <a:ea typeface="DINPro-Light"/>
              <a:cs typeface="DINPro-Light"/>
            </a:endParaRPr>
          </a:p>
        </p:txBody>
      </p:sp>
    </p:spTree>
    <p:extLst>
      <p:ext uri="{BB962C8B-B14F-4D97-AF65-F5344CB8AC3E}">
        <p14:creationId xmlns:p14="http://schemas.microsoft.com/office/powerpoint/2010/main" val="31816472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Slide Number Placeholder 12"/>
          <p:cNvSpPr txBox="1">
            <a:spLocks/>
          </p:cNvSpPr>
          <p:nvPr userDrawn="1"/>
        </p:nvSpPr>
        <p:spPr>
          <a:xfrm>
            <a:off x="8516938" y="98425"/>
            <a:ext cx="847725" cy="536575"/>
          </a:xfrm>
          <a:prstGeom prst="rect">
            <a:avLst/>
          </a:prstGeom>
        </p:spPr>
        <p:txBody>
          <a:bodyPr anchor="ctr"/>
          <a:lstStyle>
            <a:lvl1pPr defTabSz="457200" eaLnBrk="0" hangingPunct="0">
              <a:defRPr>
                <a:solidFill>
                  <a:schemeClr val="tx1"/>
                </a:solidFill>
                <a:latin typeface="Arial" panose="020B0604020202020204" pitchFamily="34" charset="0"/>
                <a:cs typeface="Arial" panose="020B0604020202020204" pitchFamily="34" charset="0"/>
              </a:defRPr>
            </a:lvl1pPr>
            <a:lvl2pPr marL="742950" indent="-285750" defTabSz="457200" eaLnBrk="0" hangingPunct="0">
              <a:defRPr>
                <a:solidFill>
                  <a:schemeClr val="tx1"/>
                </a:solidFill>
                <a:latin typeface="Arial" panose="020B0604020202020204" pitchFamily="34" charset="0"/>
                <a:cs typeface="Arial" panose="020B0604020202020204" pitchFamily="34" charset="0"/>
              </a:defRPr>
            </a:lvl2pPr>
            <a:lvl3pPr marL="1143000" indent="-228600" defTabSz="457200" eaLnBrk="0" hangingPunct="0">
              <a:defRPr>
                <a:solidFill>
                  <a:schemeClr val="tx1"/>
                </a:solidFill>
                <a:latin typeface="Arial" panose="020B0604020202020204" pitchFamily="34" charset="0"/>
                <a:cs typeface="Arial" panose="020B0604020202020204" pitchFamily="34" charset="0"/>
              </a:defRPr>
            </a:lvl3pPr>
            <a:lvl4pPr marL="1600200" indent="-228600" defTabSz="457200" eaLnBrk="0" hangingPunct="0">
              <a:defRPr>
                <a:solidFill>
                  <a:schemeClr val="tx1"/>
                </a:solidFill>
                <a:latin typeface="Arial" panose="020B0604020202020204" pitchFamily="34" charset="0"/>
                <a:cs typeface="Arial" panose="020B0604020202020204" pitchFamily="34" charset="0"/>
              </a:defRPr>
            </a:lvl4pPr>
            <a:lvl5pPr marL="2057400" indent="-228600" defTabSz="4572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fld id="{6F014926-A06E-478B-996E-CBA1E6D1D02D}" type="slidenum">
              <a:rPr lang="en-US" altLang="ru-RU" sz="2200" smtClean="0">
                <a:solidFill>
                  <a:srgbClr val="DEAA46"/>
                </a:solidFill>
                <a:latin typeface="DINPro-Light"/>
                <a:ea typeface="DINPro-Light"/>
                <a:cs typeface="DINPro-Light"/>
              </a:rPr>
              <a:pPr eaLnBrk="1" fontAlgn="base" hangingPunct="1">
                <a:spcBef>
                  <a:spcPct val="0"/>
                </a:spcBef>
                <a:spcAft>
                  <a:spcPct val="0"/>
                </a:spcAft>
              </a:pPr>
              <a:t>‹#›</a:t>
            </a:fld>
            <a:endParaRPr lang="en-US" altLang="ru-RU" sz="2200" smtClean="0">
              <a:solidFill>
                <a:srgbClr val="DEAA46"/>
              </a:solidFill>
              <a:latin typeface="DINPro-Light"/>
              <a:ea typeface="DINPro-Light"/>
              <a:cs typeface="DINPro-Light"/>
            </a:endParaRPr>
          </a:p>
        </p:txBody>
      </p:sp>
    </p:spTree>
    <p:extLst>
      <p:ext uri="{BB962C8B-B14F-4D97-AF65-F5344CB8AC3E}">
        <p14:creationId xmlns:p14="http://schemas.microsoft.com/office/powerpoint/2010/main" val="29407902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Slide Number Placeholder 12"/>
          <p:cNvSpPr txBox="1">
            <a:spLocks/>
          </p:cNvSpPr>
          <p:nvPr userDrawn="1"/>
        </p:nvSpPr>
        <p:spPr>
          <a:xfrm>
            <a:off x="8516938" y="98425"/>
            <a:ext cx="847725" cy="536575"/>
          </a:xfrm>
          <a:prstGeom prst="rect">
            <a:avLst/>
          </a:prstGeom>
        </p:spPr>
        <p:txBody>
          <a:bodyPr anchor="ctr"/>
          <a:lstStyle>
            <a:lvl1pPr defTabSz="457200" eaLnBrk="0" hangingPunct="0">
              <a:defRPr>
                <a:solidFill>
                  <a:schemeClr val="tx1"/>
                </a:solidFill>
                <a:latin typeface="Arial" panose="020B0604020202020204" pitchFamily="34" charset="0"/>
                <a:cs typeface="Arial" panose="020B0604020202020204" pitchFamily="34" charset="0"/>
              </a:defRPr>
            </a:lvl1pPr>
            <a:lvl2pPr marL="742950" indent="-285750" defTabSz="457200" eaLnBrk="0" hangingPunct="0">
              <a:defRPr>
                <a:solidFill>
                  <a:schemeClr val="tx1"/>
                </a:solidFill>
                <a:latin typeface="Arial" panose="020B0604020202020204" pitchFamily="34" charset="0"/>
                <a:cs typeface="Arial" panose="020B0604020202020204" pitchFamily="34" charset="0"/>
              </a:defRPr>
            </a:lvl2pPr>
            <a:lvl3pPr marL="1143000" indent="-228600" defTabSz="457200" eaLnBrk="0" hangingPunct="0">
              <a:defRPr>
                <a:solidFill>
                  <a:schemeClr val="tx1"/>
                </a:solidFill>
                <a:latin typeface="Arial" panose="020B0604020202020204" pitchFamily="34" charset="0"/>
                <a:cs typeface="Arial" panose="020B0604020202020204" pitchFamily="34" charset="0"/>
              </a:defRPr>
            </a:lvl3pPr>
            <a:lvl4pPr marL="1600200" indent="-228600" defTabSz="457200" eaLnBrk="0" hangingPunct="0">
              <a:defRPr>
                <a:solidFill>
                  <a:schemeClr val="tx1"/>
                </a:solidFill>
                <a:latin typeface="Arial" panose="020B0604020202020204" pitchFamily="34" charset="0"/>
                <a:cs typeface="Arial" panose="020B0604020202020204" pitchFamily="34" charset="0"/>
              </a:defRPr>
            </a:lvl4pPr>
            <a:lvl5pPr marL="2057400" indent="-228600" defTabSz="4572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fld id="{F14339C5-FEEE-434E-9688-946F0C9CE439}" type="slidenum">
              <a:rPr lang="en-US" altLang="ru-RU" sz="2200" smtClean="0">
                <a:solidFill>
                  <a:srgbClr val="DEAA46"/>
                </a:solidFill>
                <a:latin typeface="DINPro-Light"/>
                <a:ea typeface="DINPro-Light"/>
                <a:cs typeface="DINPro-Light"/>
              </a:rPr>
              <a:pPr eaLnBrk="1" fontAlgn="base" hangingPunct="1">
                <a:spcBef>
                  <a:spcPct val="0"/>
                </a:spcBef>
                <a:spcAft>
                  <a:spcPct val="0"/>
                </a:spcAft>
              </a:pPr>
              <a:t>‹#›</a:t>
            </a:fld>
            <a:endParaRPr lang="en-US" altLang="ru-RU" sz="2200" smtClean="0">
              <a:solidFill>
                <a:srgbClr val="DEAA46"/>
              </a:solidFill>
              <a:latin typeface="DINPro-Light"/>
              <a:ea typeface="DINPro-Light"/>
              <a:cs typeface="DINPro-Light"/>
            </a:endParaRPr>
          </a:p>
        </p:txBody>
      </p:sp>
    </p:spTree>
    <p:extLst>
      <p:ext uri="{BB962C8B-B14F-4D97-AF65-F5344CB8AC3E}">
        <p14:creationId xmlns:p14="http://schemas.microsoft.com/office/powerpoint/2010/main" val="19774597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430887"/>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C55F90B-55D0-4EB9-AC21-19855E9DF970}" type="datetime1">
              <a:rPr lang="en-US" smtClean="0">
                <a:solidFill>
                  <a:prstClr val="black">
                    <a:tint val="75000"/>
                  </a:prstClr>
                </a:solidFill>
              </a:rPr>
              <a:t>12/21/2018</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defRPr sz="1059" b="0" i="0">
                <a:solidFill>
                  <a:srgbClr val="252523"/>
                </a:solidFill>
                <a:latin typeface="Times New Roman"/>
                <a:cs typeface="Times New Roman"/>
              </a:defRPr>
            </a:lvl1pPr>
          </a:lstStyle>
          <a:p>
            <a:pPr marL="4334666">
              <a:lnSpc>
                <a:spcPts val="1156"/>
              </a:lnSpc>
            </a:pPr>
            <a:fld id="{81D60167-4931-47E6-BA6A-407CBD079E47}" type="slidenum">
              <a:rPr lang="ru-RU" spc="-4" smtClean="0">
                <a:latin typeface="Arial"/>
                <a:cs typeface="Arial"/>
              </a:rPr>
              <a:pPr marL="4334666">
                <a:lnSpc>
                  <a:spcPts val="1156"/>
                </a:lnSpc>
              </a:pPr>
              <a:t>‹#›</a:t>
            </a:fld>
            <a:endParaRPr lang="ru-RU" spc="-4" dirty="0">
              <a:latin typeface="Arial"/>
              <a:cs typeface="Arial"/>
            </a:endParaRPr>
          </a:p>
        </p:txBody>
      </p:sp>
    </p:spTree>
    <p:extLst>
      <p:ext uri="{BB962C8B-B14F-4D97-AF65-F5344CB8AC3E}">
        <p14:creationId xmlns:p14="http://schemas.microsoft.com/office/powerpoint/2010/main" val="15883014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611909" y="207421"/>
            <a:ext cx="7920182" cy="380232"/>
          </a:xfrm>
        </p:spPr>
        <p:txBody>
          <a:bodyPr lIns="0" tIns="0" rIns="0" bIns="0"/>
          <a:lstStyle>
            <a:lvl1pPr>
              <a:defRPr sz="2471" b="1" i="0">
                <a:solidFill>
                  <a:srgbClr val="252523"/>
                </a:solidFill>
                <a:latin typeface="Times New Roman"/>
                <a:cs typeface="Times New Roman"/>
              </a:defRPr>
            </a:lvl1pPr>
          </a:lstStyle>
          <a:p>
            <a:endParaRPr/>
          </a:p>
        </p:txBody>
      </p:sp>
      <p:sp>
        <p:nvSpPr>
          <p:cNvPr id="3" name="Holder 3"/>
          <p:cNvSpPr>
            <a:spLocks noGrp="1"/>
          </p:cNvSpPr>
          <p:nvPr>
            <p:ph type="body" idx="1"/>
          </p:nvPr>
        </p:nvSpPr>
        <p:spPr>
          <a:xfrm>
            <a:off x="216338" y="1172023"/>
            <a:ext cx="8711322" cy="244362"/>
          </a:xfrm>
        </p:spPr>
        <p:txBody>
          <a:bodyPr lIns="0" tIns="0" rIns="0" bIns="0"/>
          <a:lstStyle>
            <a:lvl1pPr>
              <a:defRPr sz="1588" b="0" i="0">
                <a:solidFill>
                  <a:schemeClr val="tx1"/>
                </a:solidFill>
                <a:latin typeface="Times New Roman"/>
                <a:cs typeface="Times New Roman"/>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C47B95B-18B0-4025-9A6D-49B0FEFF048F}" type="datetime1">
              <a:rPr lang="en-US" smtClean="0">
                <a:solidFill>
                  <a:prstClr val="black">
                    <a:tint val="75000"/>
                  </a:prstClr>
                </a:solidFill>
              </a:rPr>
              <a:t>12/21/2018</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defRPr sz="1059" b="0" i="0">
                <a:solidFill>
                  <a:srgbClr val="252523"/>
                </a:solidFill>
                <a:latin typeface="Times New Roman"/>
                <a:cs typeface="Times New Roman"/>
              </a:defRPr>
            </a:lvl1pPr>
          </a:lstStyle>
          <a:p>
            <a:pPr marL="4334666">
              <a:lnSpc>
                <a:spcPts val="1156"/>
              </a:lnSpc>
            </a:pPr>
            <a:fld id="{81D60167-4931-47E6-BA6A-407CBD079E47}" type="slidenum">
              <a:rPr lang="ru-RU" spc="-4" smtClean="0">
                <a:latin typeface="Arial"/>
                <a:cs typeface="Arial"/>
              </a:rPr>
              <a:pPr marL="4334666">
                <a:lnSpc>
                  <a:spcPts val="1156"/>
                </a:lnSpc>
              </a:pPr>
              <a:t>‹#›</a:t>
            </a:fld>
            <a:endParaRPr lang="ru-RU" spc="-4" dirty="0">
              <a:latin typeface="Arial"/>
              <a:cs typeface="Arial"/>
            </a:endParaRPr>
          </a:p>
        </p:txBody>
      </p:sp>
    </p:spTree>
    <p:extLst>
      <p:ext uri="{BB962C8B-B14F-4D97-AF65-F5344CB8AC3E}">
        <p14:creationId xmlns:p14="http://schemas.microsoft.com/office/powerpoint/2010/main" val="23020218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611909" y="207421"/>
            <a:ext cx="7920182" cy="380232"/>
          </a:xfrm>
        </p:spPr>
        <p:txBody>
          <a:bodyPr lIns="0" tIns="0" rIns="0" bIns="0"/>
          <a:lstStyle>
            <a:lvl1pPr>
              <a:defRPr sz="2471" b="1" i="0">
                <a:solidFill>
                  <a:srgbClr val="252523"/>
                </a:solidFill>
                <a:latin typeface="Times New Roman"/>
                <a:cs typeface="Times New Roman"/>
              </a:defRPr>
            </a:lvl1pPr>
          </a:lstStyle>
          <a:p>
            <a:endParaRPr/>
          </a:p>
        </p:txBody>
      </p:sp>
      <p:sp>
        <p:nvSpPr>
          <p:cNvPr id="3" name="Holder 3"/>
          <p:cNvSpPr>
            <a:spLocks noGrp="1"/>
          </p:cNvSpPr>
          <p:nvPr>
            <p:ph sz="half" idx="2"/>
          </p:nvPr>
        </p:nvSpPr>
        <p:spPr>
          <a:xfrm>
            <a:off x="457200" y="1577340"/>
            <a:ext cx="397764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8799B2E2-165B-41A7-AA76-06E568F1E445}" type="datetime1">
              <a:rPr lang="en-US" smtClean="0">
                <a:solidFill>
                  <a:prstClr val="black">
                    <a:tint val="75000"/>
                  </a:prstClr>
                </a:solidFill>
              </a:rPr>
              <a:t>12/21/2018</a:t>
            </a:fld>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defRPr sz="1059" b="0" i="0">
                <a:solidFill>
                  <a:srgbClr val="252523"/>
                </a:solidFill>
                <a:latin typeface="Times New Roman"/>
                <a:cs typeface="Times New Roman"/>
              </a:defRPr>
            </a:lvl1pPr>
          </a:lstStyle>
          <a:p>
            <a:pPr marL="4334666">
              <a:lnSpc>
                <a:spcPts val="1156"/>
              </a:lnSpc>
            </a:pPr>
            <a:fld id="{81D60167-4931-47E6-BA6A-407CBD079E47}" type="slidenum">
              <a:rPr lang="ru-RU" spc="-4" smtClean="0">
                <a:latin typeface="Arial"/>
                <a:cs typeface="Arial"/>
              </a:rPr>
              <a:pPr marL="4334666">
                <a:lnSpc>
                  <a:spcPts val="1156"/>
                </a:lnSpc>
              </a:pPr>
              <a:t>‹#›</a:t>
            </a:fld>
            <a:endParaRPr lang="ru-RU" spc="-4" dirty="0">
              <a:latin typeface="Arial"/>
              <a:cs typeface="Arial"/>
            </a:endParaRPr>
          </a:p>
        </p:txBody>
      </p:sp>
    </p:spTree>
    <p:extLst>
      <p:ext uri="{BB962C8B-B14F-4D97-AF65-F5344CB8AC3E}">
        <p14:creationId xmlns:p14="http://schemas.microsoft.com/office/powerpoint/2010/main" val="24249281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611909" y="207421"/>
            <a:ext cx="7920182" cy="380232"/>
          </a:xfrm>
        </p:spPr>
        <p:txBody>
          <a:bodyPr lIns="0" tIns="0" rIns="0" bIns="0"/>
          <a:lstStyle>
            <a:lvl1pPr>
              <a:defRPr sz="2471" b="1" i="0">
                <a:solidFill>
                  <a:srgbClr val="252523"/>
                </a:solidFill>
                <a:latin typeface="Times New Roman"/>
                <a:cs typeface="Times New Roman"/>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518F2B7A-22E3-4664-95D3-58A4BF414010}" type="datetime1">
              <a:rPr lang="en-US" smtClean="0">
                <a:solidFill>
                  <a:prstClr val="black">
                    <a:tint val="75000"/>
                  </a:prstClr>
                </a:solidFill>
              </a:rPr>
              <a:t>12/21/2018</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defRPr sz="1059" b="0" i="0">
                <a:solidFill>
                  <a:srgbClr val="252523"/>
                </a:solidFill>
                <a:latin typeface="Times New Roman"/>
                <a:cs typeface="Times New Roman"/>
              </a:defRPr>
            </a:lvl1pPr>
          </a:lstStyle>
          <a:p>
            <a:pPr marL="4334666">
              <a:lnSpc>
                <a:spcPts val="1156"/>
              </a:lnSpc>
            </a:pPr>
            <a:fld id="{81D60167-4931-47E6-BA6A-407CBD079E47}" type="slidenum">
              <a:rPr lang="ru-RU" spc="-4" smtClean="0">
                <a:latin typeface="Arial"/>
                <a:cs typeface="Arial"/>
              </a:rPr>
              <a:pPr marL="4334666">
                <a:lnSpc>
                  <a:spcPts val="1156"/>
                </a:lnSpc>
              </a:pPr>
              <a:t>‹#›</a:t>
            </a:fld>
            <a:endParaRPr lang="ru-RU" spc="-4" dirty="0">
              <a:latin typeface="Arial"/>
              <a:cs typeface="Arial"/>
            </a:endParaRPr>
          </a:p>
        </p:txBody>
      </p:sp>
    </p:spTree>
    <p:extLst>
      <p:ext uri="{BB962C8B-B14F-4D97-AF65-F5344CB8AC3E}">
        <p14:creationId xmlns:p14="http://schemas.microsoft.com/office/powerpoint/2010/main" val="51257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E8BE9464-5F20-46D6-97AA-298D52EA7499}" type="datetime1">
              <a:rPr lang="en-US" smtClean="0"/>
              <a:t>12/21/2018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318D0E1-6172-4638-BCC1-0B70ED483AF8}" type="slidenum">
              <a:rPr lang="ru-RU" smtClean="0"/>
              <a:t>‹#›</a:t>
            </a:fld>
            <a:endParaRPr lang="ru-RU"/>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3FB80AB7-6416-40C0-9491-38528226E152}" type="datetime1">
              <a:rPr lang="en-US" smtClean="0">
                <a:solidFill>
                  <a:prstClr val="black">
                    <a:tint val="75000"/>
                  </a:prstClr>
                </a:solidFill>
              </a:rPr>
              <a:t>12/21/2018</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defRPr sz="1059" b="0" i="0">
                <a:solidFill>
                  <a:srgbClr val="252523"/>
                </a:solidFill>
                <a:latin typeface="Times New Roman"/>
                <a:cs typeface="Times New Roman"/>
              </a:defRPr>
            </a:lvl1pPr>
          </a:lstStyle>
          <a:p>
            <a:pPr marL="4334666">
              <a:lnSpc>
                <a:spcPts val="1156"/>
              </a:lnSpc>
            </a:pPr>
            <a:fld id="{81D60167-4931-47E6-BA6A-407CBD079E47}" type="slidenum">
              <a:rPr lang="ru-RU" spc="-4" smtClean="0">
                <a:latin typeface="Arial"/>
                <a:cs typeface="Arial"/>
              </a:rPr>
              <a:pPr marL="4334666">
                <a:lnSpc>
                  <a:spcPts val="1156"/>
                </a:lnSpc>
              </a:pPr>
              <a:t>‹#›</a:t>
            </a:fld>
            <a:endParaRPr lang="ru-RU" spc="-4" dirty="0">
              <a:latin typeface="Arial"/>
              <a:cs typeface="Arial"/>
            </a:endParaRPr>
          </a:p>
        </p:txBody>
      </p:sp>
    </p:spTree>
    <p:extLst>
      <p:ext uri="{BB962C8B-B14F-4D97-AF65-F5344CB8AC3E}">
        <p14:creationId xmlns:p14="http://schemas.microsoft.com/office/powerpoint/2010/main" val="28737956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430887"/>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FED270B8-8105-4A40-AD3C-5EAB2AFF302D}" type="datetime1">
              <a:rPr lang="en-US" smtClean="0">
                <a:solidFill>
                  <a:prstClr val="black">
                    <a:tint val="75000"/>
                  </a:prstClr>
                </a:solidFill>
              </a:rPr>
              <a:t>12/21/2018</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defRPr sz="1059" b="0" i="0">
                <a:solidFill>
                  <a:srgbClr val="252523"/>
                </a:solidFill>
                <a:latin typeface="Times New Roman"/>
                <a:cs typeface="Times New Roman"/>
              </a:defRPr>
            </a:lvl1pPr>
          </a:lstStyle>
          <a:p>
            <a:pPr marL="4334666">
              <a:lnSpc>
                <a:spcPts val="1156"/>
              </a:lnSpc>
            </a:pPr>
            <a:fld id="{81D60167-4931-47E6-BA6A-407CBD079E47}" type="slidenum">
              <a:rPr lang="ru-RU" spc="-4" smtClean="0">
                <a:latin typeface="Arial"/>
                <a:cs typeface="Arial"/>
              </a:rPr>
              <a:pPr marL="4334666">
                <a:lnSpc>
                  <a:spcPts val="1156"/>
                </a:lnSpc>
              </a:pPr>
              <a:t>‹#›</a:t>
            </a:fld>
            <a:endParaRPr lang="ru-RU" spc="-4" dirty="0">
              <a:latin typeface="Arial"/>
              <a:cs typeface="Arial"/>
            </a:endParaRPr>
          </a:p>
        </p:txBody>
      </p:sp>
    </p:spTree>
    <p:extLst>
      <p:ext uri="{BB962C8B-B14F-4D97-AF65-F5344CB8AC3E}">
        <p14:creationId xmlns:p14="http://schemas.microsoft.com/office/powerpoint/2010/main" val="29581139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611909" y="207421"/>
            <a:ext cx="7920182" cy="380232"/>
          </a:xfrm>
        </p:spPr>
        <p:txBody>
          <a:bodyPr lIns="0" tIns="0" rIns="0" bIns="0"/>
          <a:lstStyle>
            <a:lvl1pPr>
              <a:defRPr sz="2471" b="1" i="0">
                <a:solidFill>
                  <a:srgbClr val="252523"/>
                </a:solidFill>
                <a:latin typeface="Times New Roman"/>
                <a:cs typeface="Times New Roman"/>
              </a:defRPr>
            </a:lvl1pPr>
          </a:lstStyle>
          <a:p>
            <a:endParaRPr/>
          </a:p>
        </p:txBody>
      </p:sp>
      <p:sp>
        <p:nvSpPr>
          <p:cNvPr id="3" name="Holder 3"/>
          <p:cNvSpPr>
            <a:spLocks noGrp="1"/>
          </p:cNvSpPr>
          <p:nvPr>
            <p:ph type="body" idx="1"/>
          </p:nvPr>
        </p:nvSpPr>
        <p:spPr>
          <a:xfrm>
            <a:off x="216338" y="1172023"/>
            <a:ext cx="8711322" cy="244362"/>
          </a:xfrm>
        </p:spPr>
        <p:txBody>
          <a:bodyPr lIns="0" tIns="0" rIns="0" bIns="0"/>
          <a:lstStyle>
            <a:lvl1pPr>
              <a:defRPr sz="1588" b="0" i="0">
                <a:solidFill>
                  <a:schemeClr val="tx1"/>
                </a:solidFill>
                <a:latin typeface="Times New Roman"/>
                <a:cs typeface="Times New Roman"/>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A0C1C065-BFAB-488B-AD41-D45603A56C06}" type="datetime1">
              <a:rPr lang="en-US" smtClean="0">
                <a:solidFill>
                  <a:prstClr val="black">
                    <a:tint val="75000"/>
                  </a:prstClr>
                </a:solidFill>
              </a:rPr>
              <a:t>12/21/2018</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defRPr sz="1059" b="0" i="0">
                <a:solidFill>
                  <a:srgbClr val="252523"/>
                </a:solidFill>
                <a:latin typeface="Times New Roman"/>
                <a:cs typeface="Times New Roman"/>
              </a:defRPr>
            </a:lvl1pPr>
          </a:lstStyle>
          <a:p>
            <a:pPr marL="4334666">
              <a:lnSpc>
                <a:spcPts val="1156"/>
              </a:lnSpc>
            </a:pPr>
            <a:fld id="{81D60167-4931-47E6-BA6A-407CBD079E47}" type="slidenum">
              <a:rPr lang="ru-RU" spc="-4" smtClean="0">
                <a:latin typeface="Arial"/>
                <a:cs typeface="Arial"/>
              </a:rPr>
              <a:pPr marL="4334666">
                <a:lnSpc>
                  <a:spcPts val="1156"/>
                </a:lnSpc>
              </a:pPr>
              <a:t>‹#›</a:t>
            </a:fld>
            <a:endParaRPr lang="ru-RU" spc="-4" dirty="0">
              <a:latin typeface="Arial"/>
              <a:cs typeface="Arial"/>
            </a:endParaRPr>
          </a:p>
        </p:txBody>
      </p:sp>
    </p:spTree>
    <p:extLst>
      <p:ext uri="{BB962C8B-B14F-4D97-AF65-F5344CB8AC3E}">
        <p14:creationId xmlns:p14="http://schemas.microsoft.com/office/powerpoint/2010/main" val="18715349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611909" y="207421"/>
            <a:ext cx="7920182" cy="380232"/>
          </a:xfrm>
        </p:spPr>
        <p:txBody>
          <a:bodyPr lIns="0" tIns="0" rIns="0" bIns="0"/>
          <a:lstStyle>
            <a:lvl1pPr>
              <a:defRPr sz="2471" b="1" i="0">
                <a:solidFill>
                  <a:srgbClr val="252523"/>
                </a:solidFill>
                <a:latin typeface="Times New Roman"/>
                <a:cs typeface="Times New Roman"/>
              </a:defRPr>
            </a:lvl1pPr>
          </a:lstStyle>
          <a:p>
            <a:endParaRPr/>
          </a:p>
        </p:txBody>
      </p:sp>
      <p:sp>
        <p:nvSpPr>
          <p:cNvPr id="3" name="Holder 3"/>
          <p:cNvSpPr>
            <a:spLocks noGrp="1"/>
          </p:cNvSpPr>
          <p:nvPr>
            <p:ph sz="half" idx="2"/>
          </p:nvPr>
        </p:nvSpPr>
        <p:spPr>
          <a:xfrm>
            <a:off x="457200" y="1577340"/>
            <a:ext cx="397764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A7E8BA7D-F4C3-41DE-8429-510A6EE04EF6}" type="datetime1">
              <a:rPr lang="en-US" smtClean="0">
                <a:solidFill>
                  <a:prstClr val="black">
                    <a:tint val="75000"/>
                  </a:prstClr>
                </a:solidFill>
              </a:rPr>
              <a:t>12/21/2018</a:t>
            </a:fld>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defRPr sz="1059" b="0" i="0">
                <a:solidFill>
                  <a:srgbClr val="252523"/>
                </a:solidFill>
                <a:latin typeface="Times New Roman"/>
                <a:cs typeface="Times New Roman"/>
              </a:defRPr>
            </a:lvl1pPr>
          </a:lstStyle>
          <a:p>
            <a:pPr marL="4334666">
              <a:lnSpc>
                <a:spcPts val="1156"/>
              </a:lnSpc>
            </a:pPr>
            <a:fld id="{81D60167-4931-47E6-BA6A-407CBD079E47}" type="slidenum">
              <a:rPr lang="ru-RU" spc="-4" smtClean="0">
                <a:latin typeface="Arial"/>
                <a:cs typeface="Arial"/>
              </a:rPr>
              <a:pPr marL="4334666">
                <a:lnSpc>
                  <a:spcPts val="1156"/>
                </a:lnSpc>
              </a:pPr>
              <a:t>‹#›</a:t>
            </a:fld>
            <a:endParaRPr lang="ru-RU" spc="-4" dirty="0">
              <a:latin typeface="Arial"/>
              <a:cs typeface="Arial"/>
            </a:endParaRPr>
          </a:p>
        </p:txBody>
      </p:sp>
    </p:spTree>
    <p:extLst>
      <p:ext uri="{BB962C8B-B14F-4D97-AF65-F5344CB8AC3E}">
        <p14:creationId xmlns:p14="http://schemas.microsoft.com/office/powerpoint/2010/main" val="32184824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611909" y="207421"/>
            <a:ext cx="7920182" cy="380232"/>
          </a:xfrm>
        </p:spPr>
        <p:txBody>
          <a:bodyPr lIns="0" tIns="0" rIns="0" bIns="0"/>
          <a:lstStyle>
            <a:lvl1pPr>
              <a:defRPr sz="2471" b="1" i="0">
                <a:solidFill>
                  <a:srgbClr val="252523"/>
                </a:solidFill>
                <a:latin typeface="Times New Roman"/>
                <a:cs typeface="Times New Roman"/>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2B9F1A86-A95B-4CC7-922D-EE4E2BEEF4A5}" type="datetime1">
              <a:rPr lang="en-US" smtClean="0">
                <a:solidFill>
                  <a:prstClr val="black">
                    <a:tint val="75000"/>
                  </a:prstClr>
                </a:solidFill>
              </a:rPr>
              <a:t>12/21/2018</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defRPr sz="1059" b="0" i="0">
                <a:solidFill>
                  <a:srgbClr val="252523"/>
                </a:solidFill>
                <a:latin typeface="Times New Roman"/>
                <a:cs typeface="Times New Roman"/>
              </a:defRPr>
            </a:lvl1pPr>
          </a:lstStyle>
          <a:p>
            <a:pPr marL="4334666">
              <a:lnSpc>
                <a:spcPts val="1156"/>
              </a:lnSpc>
            </a:pPr>
            <a:fld id="{81D60167-4931-47E6-BA6A-407CBD079E47}" type="slidenum">
              <a:rPr lang="ru-RU" spc="-4" smtClean="0">
                <a:latin typeface="Arial"/>
                <a:cs typeface="Arial"/>
              </a:rPr>
              <a:pPr marL="4334666">
                <a:lnSpc>
                  <a:spcPts val="1156"/>
                </a:lnSpc>
              </a:pPr>
              <a:t>‹#›</a:t>
            </a:fld>
            <a:endParaRPr lang="ru-RU" spc="-4" dirty="0">
              <a:latin typeface="Arial"/>
              <a:cs typeface="Arial"/>
            </a:endParaRPr>
          </a:p>
        </p:txBody>
      </p:sp>
    </p:spTree>
    <p:extLst>
      <p:ext uri="{BB962C8B-B14F-4D97-AF65-F5344CB8AC3E}">
        <p14:creationId xmlns:p14="http://schemas.microsoft.com/office/powerpoint/2010/main" val="24052678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2FB77DA1-9440-427C-977C-D2713BEEC974}" type="datetime1">
              <a:rPr lang="en-US" smtClean="0">
                <a:solidFill>
                  <a:prstClr val="black">
                    <a:tint val="75000"/>
                  </a:prstClr>
                </a:solidFill>
              </a:rPr>
              <a:t>12/21/2018</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defRPr sz="1059" b="0" i="0">
                <a:solidFill>
                  <a:srgbClr val="252523"/>
                </a:solidFill>
                <a:latin typeface="Times New Roman"/>
                <a:cs typeface="Times New Roman"/>
              </a:defRPr>
            </a:lvl1pPr>
          </a:lstStyle>
          <a:p>
            <a:pPr marL="4334666">
              <a:lnSpc>
                <a:spcPts val="1156"/>
              </a:lnSpc>
            </a:pPr>
            <a:fld id="{81D60167-4931-47E6-BA6A-407CBD079E47}" type="slidenum">
              <a:rPr lang="ru-RU" spc="-4" smtClean="0">
                <a:latin typeface="Arial"/>
                <a:cs typeface="Arial"/>
              </a:rPr>
              <a:pPr marL="4334666">
                <a:lnSpc>
                  <a:spcPts val="1156"/>
                </a:lnSpc>
              </a:pPr>
              <a:t>‹#›</a:t>
            </a:fld>
            <a:endParaRPr lang="ru-RU" spc="-4" dirty="0">
              <a:latin typeface="Arial"/>
              <a:cs typeface="Arial"/>
            </a:endParaRPr>
          </a:p>
        </p:txBody>
      </p:sp>
    </p:spTree>
    <p:extLst>
      <p:ext uri="{BB962C8B-B14F-4D97-AF65-F5344CB8AC3E}">
        <p14:creationId xmlns:p14="http://schemas.microsoft.com/office/powerpoint/2010/main" val="37122878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430887"/>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4F01C551-DAD8-4387-B265-098BDEDC3036}" type="datetime1">
              <a:rPr lang="en-US" smtClean="0">
                <a:solidFill>
                  <a:prstClr val="black">
                    <a:tint val="75000"/>
                  </a:prstClr>
                </a:solidFill>
              </a:rPr>
              <a:t>12/21/2018</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defRPr sz="1059" b="0" i="0">
                <a:solidFill>
                  <a:srgbClr val="252523"/>
                </a:solidFill>
                <a:latin typeface="Times New Roman"/>
                <a:cs typeface="Times New Roman"/>
              </a:defRPr>
            </a:lvl1pPr>
          </a:lstStyle>
          <a:p>
            <a:pPr marL="4334666">
              <a:lnSpc>
                <a:spcPts val="1156"/>
              </a:lnSpc>
            </a:pPr>
            <a:fld id="{81D60167-4931-47E6-BA6A-407CBD079E47}" type="slidenum">
              <a:rPr lang="ru-RU" spc="-4" smtClean="0">
                <a:latin typeface="Arial"/>
                <a:cs typeface="Arial"/>
              </a:rPr>
              <a:pPr marL="4334666">
                <a:lnSpc>
                  <a:spcPts val="1156"/>
                </a:lnSpc>
              </a:pPr>
              <a:t>‹#›</a:t>
            </a:fld>
            <a:endParaRPr lang="ru-RU" spc="-4" dirty="0">
              <a:latin typeface="Arial"/>
              <a:cs typeface="Arial"/>
            </a:endParaRPr>
          </a:p>
        </p:txBody>
      </p:sp>
    </p:spTree>
    <p:extLst>
      <p:ext uri="{BB962C8B-B14F-4D97-AF65-F5344CB8AC3E}">
        <p14:creationId xmlns:p14="http://schemas.microsoft.com/office/powerpoint/2010/main" val="34095202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611909" y="207421"/>
            <a:ext cx="7920182" cy="380232"/>
          </a:xfrm>
        </p:spPr>
        <p:txBody>
          <a:bodyPr lIns="0" tIns="0" rIns="0" bIns="0"/>
          <a:lstStyle>
            <a:lvl1pPr>
              <a:defRPr sz="2471" b="1" i="0">
                <a:solidFill>
                  <a:srgbClr val="252523"/>
                </a:solidFill>
                <a:latin typeface="Times New Roman"/>
                <a:cs typeface="Times New Roman"/>
              </a:defRPr>
            </a:lvl1pPr>
          </a:lstStyle>
          <a:p>
            <a:endParaRPr/>
          </a:p>
        </p:txBody>
      </p:sp>
      <p:sp>
        <p:nvSpPr>
          <p:cNvPr id="3" name="Holder 3"/>
          <p:cNvSpPr>
            <a:spLocks noGrp="1"/>
          </p:cNvSpPr>
          <p:nvPr>
            <p:ph type="body" idx="1"/>
          </p:nvPr>
        </p:nvSpPr>
        <p:spPr>
          <a:xfrm>
            <a:off x="216338" y="1172023"/>
            <a:ext cx="8711322" cy="244362"/>
          </a:xfrm>
        </p:spPr>
        <p:txBody>
          <a:bodyPr lIns="0" tIns="0" rIns="0" bIns="0"/>
          <a:lstStyle>
            <a:lvl1pPr>
              <a:defRPr sz="1588" b="0" i="0">
                <a:solidFill>
                  <a:schemeClr val="tx1"/>
                </a:solidFill>
                <a:latin typeface="Times New Roman"/>
                <a:cs typeface="Times New Roman"/>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FAE62030-B0EE-41B3-B289-7967A6FAAF47}" type="datetime1">
              <a:rPr lang="en-US" smtClean="0">
                <a:solidFill>
                  <a:prstClr val="black">
                    <a:tint val="75000"/>
                  </a:prstClr>
                </a:solidFill>
              </a:rPr>
              <a:t>12/21/2018</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defRPr sz="1059" b="0" i="0">
                <a:solidFill>
                  <a:srgbClr val="252523"/>
                </a:solidFill>
                <a:latin typeface="Times New Roman"/>
                <a:cs typeface="Times New Roman"/>
              </a:defRPr>
            </a:lvl1pPr>
          </a:lstStyle>
          <a:p>
            <a:pPr marL="4334666">
              <a:lnSpc>
                <a:spcPts val="1156"/>
              </a:lnSpc>
            </a:pPr>
            <a:fld id="{81D60167-4931-47E6-BA6A-407CBD079E47}" type="slidenum">
              <a:rPr lang="ru-RU" spc="-4" smtClean="0">
                <a:latin typeface="Arial"/>
                <a:cs typeface="Arial"/>
              </a:rPr>
              <a:pPr marL="4334666">
                <a:lnSpc>
                  <a:spcPts val="1156"/>
                </a:lnSpc>
              </a:pPr>
              <a:t>‹#›</a:t>
            </a:fld>
            <a:endParaRPr lang="ru-RU" spc="-4" dirty="0">
              <a:latin typeface="Arial"/>
              <a:cs typeface="Arial"/>
            </a:endParaRPr>
          </a:p>
        </p:txBody>
      </p:sp>
    </p:spTree>
    <p:extLst>
      <p:ext uri="{BB962C8B-B14F-4D97-AF65-F5344CB8AC3E}">
        <p14:creationId xmlns:p14="http://schemas.microsoft.com/office/powerpoint/2010/main" val="2171332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611909" y="207421"/>
            <a:ext cx="7920182" cy="380232"/>
          </a:xfrm>
        </p:spPr>
        <p:txBody>
          <a:bodyPr lIns="0" tIns="0" rIns="0" bIns="0"/>
          <a:lstStyle>
            <a:lvl1pPr>
              <a:defRPr sz="2471" b="1" i="0">
                <a:solidFill>
                  <a:srgbClr val="252523"/>
                </a:solidFill>
                <a:latin typeface="Times New Roman"/>
                <a:cs typeface="Times New Roman"/>
              </a:defRPr>
            </a:lvl1pPr>
          </a:lstStyle>
          <a:p>
            <a:endParaRPr/>
          </a:p>
        </p:txBody>
      </p:sp>
      <p:sp>
        <p:nvSpPr>
          <p:cNvPr id="3" name="Holder 3"/>
          <p:cNvSpPr>
            <a:spLocks noGrp="1"/>
          </p:cNvSpPr>
          <p:nvPr>
            <p:ph sz="half" idx="2"/>
          </p:nvPr>
        </p:nvSpPr>
        <p:spPr>
          <a:xfrm>
            <a:off x="457200" y="1577340"/>
            <a:ext cx="397764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54CD8F09-6CE7-47A4-AAF4-79E3E04603BE}" type="datetime1">
              <a:rPr lang="en-US" smtClean="0">
                <a:solidFill>
                  <a:prstClr val="black">
                    <a:tint val="75000"/>
                  </a:prstClr>
                </a:solidFill>
              </a:rPr>
              <a:t>12/21/2018</a:t>
            </a:fld>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defRPr sz="1059" b="0" i="0">
                <a:solidFill>
                  <a:srgbClr val="252523"/>
                </a:solidFill>
                <a:latin typeface="Times New Roman"/>
                <a:cs typeface="Times New Roman"/>
              </a:defRPr>
            </a:lvl1pPr>
          </a:lstStyle>
          <a:p>
            <a:pPr marL="4334666">
              <a:lnSpc>
                <a:spcPts val="1156"/>
              </a:lnSpc>
            </a:pPr>
            <a:fld id="{81D60167-4931-47E6-BA6A-407CBD079E47}" type="slidenum">
              <a:rPr lang="ru-RU" spc="-4" smtClean="0">
                <a:latin typeface="Arial"/>
                <a:cs typeface="Arial"/>
              </a:rPr>
              <a:pPr marL="4334666">
                <a:lnSpc>
                  <a:spcPts val="1156"/>
                </a:lnSpc>
              </a:pPr>
              <a:t>‹#›</a:t>
            </a:fld>
            <a:endParaRPr lang="ru-RU" spc="-4" dirty="0">
              <a:latin typeface="Arial"/>
              <a:cs typeface="Arial"/>
            </a:endParaRPr>
          </a:p>
        </p:txBody>
      </p:sp>
    </p:spTree>
    <p:extLst>
      <p:ext uri="{BB962C8B-B14F-4D97-AF65-F5344CB8AC3E}">
        <p14:creationId xmlns:p14="http://schemas.microsoft.com/office/powerpoint/2010/main" val="122105872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611909" y="207421"/>
            <a:ext cx="7920182" cy="380232"/>
          </a:xfrm>
        </p:spPr>
        <p:txBody>
          <a:bodyPr lIns="0" tIns="0" rIns="0" bIns="0"/>
          <a:lstStyle>
            <a:lvl1pPr>
              <a:defRPr sz="2471" b="1" i="0">
                <a:solidFill>
                  <a:srgbClr val="252523"/>
                </a:solidFill>
                <a:latin typeface="Times New Roman"/>
                <a:cs typeface="Times New Roman"/>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83E77DDF-D30A-4433-A5E3-B4577A8BE9FC}" type="datetime1">
              <a:rPr lang="en-US" smtClean="0">
                <a:solidFill>
                  <a:prstClr val="black">
                    <a:tint val="75000"/>
                  </a:prstClr>
                </a:solidFill>
              </a:rPr>
              <a:t>12/21/2018</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defRPr sz="1059" b="0" i="0">
                <a:solidFill>
                  <a:srgbClr val="252523"/>
                </a:solidFill>
                <a:latin typeface="Times New Roman"/>
                <a:cs typeface="Times New Roman"/>
              </a:defRPr>
            </a:lvl1pPr>
          </a:lstStyle>
          <a:p>
            <a:pPr marL="4334666">
              <a:lnSpc>
                <a:spcPts val="1156"/>
              </a:lnSpc>
            </a:pPr>
            <a:fld id="{81D60167-4931-47E6-BA6A-407CBD079E47}" type="slidenum">
              <a:rPr lang="ru-RU" spc="-4" smtClean="0">
                <a:latin typeface="Arial"/>
                <a:cs typeface="Arial"/>
              </a:rPr>
              <a:pPr marL="4334666">
                <a:lnSpc>
                  <a:spcPts val="1156"/>
                </a:lnSpc>
              </a:pPr>
              <a:t>‹#›</a:t>
            </a:fld>
            <a:endParaRPr lang="ru-RU" spc="-4" dirty="0">
              <a:latin typeface="Arial"/>
              <a:cs typeface="Arial"/>
            </a:endParaRPr>
          </a:p>
        </p:txBody>
      </p:sp>
    </p:spTree>
    <p:extLst>
      <p:ext uri="{BB962C8B-B14F-4D97-AF65-F5344CB8AC3E}">
        <p14:creationId xmlns:p14="http://schemas.microsoft.com/office/powerpoint/2010/main" val="277043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3B017707-FAE7-4A2F-9CD9-938D58D808D4}" type="datetime1">
              <a:rPr lang="en-US" smtClean="0"/>
              <a:t>12/21/2018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318D0E1-6172-4638-BCC1-0B70ED483AF8}" type="slidenum">
              <a:rPr lang="ru-RU" smtClean="0"/>
              <a:t>‹#›</a:t>
            </a:fld>
            <a:endParaRPr lang="ru-RU"/>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B4864ED-AE79-4F3E-897B-83C19FC07CE9}" type="datetime1">
              <a:rPr lang="en-US" smtClean="0">
                <a:solidFill>
                  <a:prstClr val="black">
                    <a:tint val="75000"/>
                  </a:prstClr>
                </a:solidFill>
              </a:rPr>
              <a:t>12/21/2018</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defRPr sz="1059" b="0" i="0">
                <a:solidFill>
                  <a:srgbClr val="252523"/>
                </a:solidFill>
                <a:latin typeface="Times New Roman"/>
                <a:cs typeface="Times New Roman"/>
              </a:defRPr>
            </a:lvl1pPr>
          </a:lstStyle>
          <a:p>
            <a:pPr marL="4334666">
              <a:lnSpc>
                <a:spcPts val="1156"/>
              </a:lnSpc>
            </a:pPr>
            <a:fld id="{81D60167-4931-47E6-BA6A-407CBD079E47}" type="slidenum">
              <a:rPr lang="ru-RU" spc="-4" smtClean="0">
                <a:latin typeface="Arial"/>
                <a:cs typeface="Arial"/>
              </a:rPr>
              <a:pPr marL="4334666">
                <a:lnSpc>
                  <a:spcPts val="1156"/>
                </a:lnSpc>
              </a:pPr>
              <a:t>‹#›</a:t>
            </a:fld>
            <a:endParaRPr lang="ru-RU" spc="-4" dirty="0">
              <a:latin typeface="Arial"/>
              <a:cs typeface="Arial"/>
            </a:endParaRPr>
          </a:p>
        </p:txBody>
      </p:sp>
    </p:spTree>
    <p:extLst>
      <p:ext uri="{BB962C8B-B14F-4D97-AF65-F5344CB8AC3E}">
        <p14:creationId xmlns:p14="http://schemas.microsoft.com/office/powerpoint/2010/main" val="345514031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6FC35B9-90D7-4C7B-98B0-99E9DDE93691}" type="datetime1">
              <a:rPr lang="en-US" smtClean="0">
                <a:solidFill>
                  <a:prstClr val="black">
                    <a:tint val="75000"/>
                  </a:prstClr>
                </a:solidFill>
              </a:rPr>
              <a:t>12/21/2018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C318D0E1-6172-4638-BCC1-0B70ED483AF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9346104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EEB035F-BD71-4FCB-91EC-1A4B3B62C02C}" type="datetime1">
              <a:rPr lang="en-US" smtClean="0">
                <a:solidFill>
                  <a:prstClr val="black">
                    <a:tint val="75000"/>
                  </a:prstClr>
                </a:solidFill>
              </a:rPr>
              <a:t>12/21/2018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C318D0E1-6172-4638-BCC1-0B70ED483AF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2687276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617EAC07-5711-4223-AE16-150F43325FD3}" type="datetime1">
              <a:rPr lang="en-US" smtClean="0">
                <a:solidFill>
                  <a:prstClr val="black">
                    <a:tint val="75000"/>
                  </a:prstClr>
                </a:solidFill>
              </a:rPr>
              <a:t>12/21/2018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C318D0E1-6172-4638-BCC1-0B70ED483AF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24629828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0A66F546-587D-46E4-9BE1-EEEAC9F55753}" type="datetime1">
              <a:rPr lang="en-US" smtClean="0">
                <a:solidFill>
                  <a:prstClr val="black">
                    <a:tint val="75000"/>
                  </a:prstClr>
                </a:solidFill>
              </a:rPr>
              <a:t>12/21/2018</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C318D0E1-6172-4638-BCC1-0B70ED483AF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8998520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1A1D8F36-353E-42BF-A2AA-8B9EC24C4279}" type="datetime1">
              <a:rPr lang="en-US" smtClean="0">
                <a:solidFill>
                  <a:prstClr val="black">
                    <a:tint val="75000"/>
                  </a:prstClr>
                </a:solidFill>
              </a:rPr>
              <a:t>12/21/2018</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C318D0E1-6172-4638-BCC1-0B70ED483AF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22542975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D681B715-FE73-4E65-89E8-73715BDEC693}" type="datetime1">
              <a:rPr lang="en-US" smtClean="0">
                <a:solidFill>
                  <a:prstClr val="black">
                    <a:tint val="75000"/>
                  </a:prstClr>
                </a:solidFill>
              </a:rPr>
              <a:t>12/21/2018</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C318D0E1-6172-4638-BCC1-0B70ED483AF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55663729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70426B3-3A64-455E-BE5B-9416DDFB1700}" type="datetime1">
              <a:rPr lang="en-US" smtClean="0">
                <a:solidFill>
                  <a:prstClr val="black">
                    <a:tint val="75000"/>
                  </a:prstClr>
                </a:solidFill>
              </a:rPr>
              <a:t>12/21/2018</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C318D0E1-6172-4638-BCC1-0B70ED483AF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24018061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E5B5CEE-AD37-4647-A77C-A6FFC0BF3723}" type="datetime1">
              <a:rPr lang="en-US" smtClean="0">
                <a:solidFill>
                  <a:prstClr val="black">
                    <a:tint val="75000"/>
                  </a:prstClr>
                </a:solidFill>
              </a:rPr>
              <a:t>12/21/2018</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C318D0E1-6172-4638-BCC1-0B70ED483AF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93725103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1632E4D-FF57-445A-85AF-F44F1DA29E85}" type="datetime1">
              <a:rPr lang="en-US" smtClean="0">
                <a:solidFill>
                  <a:prstClr val="black">
                    <a:tint val="75000"/>
                  </a:prstClr>
                </a:solidFill>
              </a:rPr>
              <a:t>12/21/2018</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C318D0E1-6172-4638-BCC1-0B70ED483AF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43804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61BD60CD-8472-4D7B-A1BE-2BB9B45623AE}" type="datetime1">
              <a:rPr lang="en-US" smtClean="0"/>
              <a:t>12/21/2018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318D0E1-6172-4638-BCC1-0B70ED483AF8}" type="slidenum">
              <a:rPr lang="ru-RU" smtClean="0"/>
              <a:t>‹#›</a:t>
            </a:fld>
            <a:endParaRPr lang="ru-RU"/>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1B12531-D291-4564-A58D-C0A7194C1971}" type="datetime1">
              <a:rPr lang="en-US" smtClean="0">
                <a:solidFill>
                  <a:prstClr val="black">
                    <a:tint val="75000"/>
                  </a:prstClr>
                </a:solidFill>
              </a:rPr>
              <a:t>12/21/2018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C318D0E1-6172-4638-BCC1-0B70ED483AF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68882517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B1E9029-A654-4A04-886E-EBEA3B00464E}" type="datetime1">
              <a:rPr lang="en-US" smtClean="0">
                <a:solidFill>
                  <a:prstClr val="black">
                    <a:tint val="75000"/>
                  </a:prstClr>
                </a:solidFill>
              </a:rPr>
              <a:t>12/21/2018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C318D0E1-6172-4638-BCC1-0B70ED483AF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00199266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28754021-CA6B-4DA4-8EE5-DA985AC8A35B}" type="datetime1">
              <a:rPr lang="en-US" smtClean="0">
                <a:solidFill>
                  <a:prstClr val="black">
                    <a:tint val="75000"/>
                  </a:prstClr>
                </a:solidFill>
              </a:rPr>
              <a:t>12/21/2018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C318D0E1-6172-4638-BCC1-0B70ED483AF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55515671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124CA27-0DDD-40E2-9BA2-45BE7916B978}" type="datetime1">
              <a:rPr lang="en-US" smtClean="0">
                <a:solidFill>
                  <a:prstClr val="black">
                    <a:tint val="75000"/>
                  </a:prstClr>
                </a:solidFill>
              </a:rPr>
              <a:t>12/21/2018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C318D0E1-6172-4638-BCC1-0B70ED483AF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85874670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D042E511-61A0-496E-9FAA-DB8733302B58}" type="datetime1">
              <a:rPr lang="en-US" smtClean="0">
                <a:solidFill>
                  <a:prstClr val="black">
                    <a:tint val="75000"/>
                  </a:prstClr>
                </a:solidFill>
              </a:rPr>
              <a:t>12/21/2018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C318D0E1-6172-4638-BCC1-0B70ED483AF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87760387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85B665CC-D180-4D2D-917C-F1D1254F96C3}" type="datetime1">
              <a:rPr lang="en-US" smtClean="0">
                <a:solidFill>
                  <a:prstClr val="black">
                    <a:tint val="75000"/>
                  </a:prstClr>
                </a:solidFill>
              </a:rPr>
              <a:t>12/21/2018</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C318D0E1-6172-4638-BCC1-0B70ED483AF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19436110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F4382D91-050E-4FD6-B079-9DBDDC8B9258}" type="datetime1">
              <a:rPr lang="en-US" smtClean="0">
                <a:solidFill>
                  <a:prstClr val="black">
                    <a:tint val="75000"/>
                  </a:prstClr>
                </a:solidFill>
              </a:rPr>
              <a:t>12/21/2018</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C318D0E1-6172-4638-BCC1-0B70ED483AF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76863764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2CFE0D66-A5D3-4511-A96E-FD954E118D45}" type="datetime1">
              <a:rPr lang="en-US" smtClean="0">
                <a:solidFill>
                  <a:prstClr val="black">
                    <a:tint val="75000"/>
                  </a:prstClr>
                </a:solidFill>
              </a:rPr>
              <a:t>12/21/2018</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C318D0E1-6172-4638-BCC1-0B70ED483AF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02051768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EF2D06C-324D-41AD-A4C3-A0B2CEAD8810}" type="datetime1">
              <a:rPr lang="en-US" smtClean="0">
                <a:solidFill>
                  <a:prstClr val="black">
                    <a:tint val="75000"/>
                  </a:prstClr>
                </a:solidFill>
              </a:rPr>
              <a:t>12/21/2018</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C318D0E1-6172-4638-BCC1-0B70ED483AF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89589241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FBCA6B3-95BB-48A5-91ED-7A7DB54C7D35}" type="datetime1">
              <a:rPr lang="en-US" smtClean="0">
                <a:solidFill>
                  <a:prstClr val="black">
                    <a:tint val="75000"/>
                  </a:prstClr>
                </a:solidFill>
              </a:rPr>
              <a:t>12/21/2018</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C318D0E1-6172-4638-BCC1-0B70ED483AF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4766826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A1424DA7-9429-47E5-970A-093706CE03A9}" type="datetime1">
              <a:rPr lang="en-US" smtClean="0"/>
              <a:t>12/21/2018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318D0E1-6172-4638-BCC1-0B70ED483AF8}" type="slidenum">
              <a:rPr lang="ru-RU" smtClean="0"/>
              <a:t>‹#›</a:t>
            </a:fld>
            <a:endParaRPr lang="ru-RU"/>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722A963-EC6B-4F6B-8E6B-CDA149D4416D}" type="datetime1">
              <a:rPr lang="en-US" smtClean="0">
                <a:solidFill>
                  <a:prstClr val="black">
                    <a:tint val="75000"/>
                  </a:prstClr>
                </a:solidFill>
              </a:rPr>
              <a:t>12/21/2018</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C318D0E1-6172-4638-BCC1-0B70ED483AF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18405808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665567B-3E90-4027-832D-DE46B29F3426}" type="datetime1">
              <a:rPr lang="en-US" smtClean="0">
                <a:solidFill>
                  <a:prstClr val="black">
                    <a:tint val="75000"/>
                  </a:prstClr>
                </a:solidFill>
              </a:rPr>
              <a:t>12/21/2018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C318D0E1-6172-4638-BCC1-0B70ED483AF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09577447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ED26116-5FE9-4DED-9153-AEFC8AA663F8}" type="datetime1">
              <a:rPr lang="en-US" smtClean="0">
                <a:solidFill>
                  <a:prstClr val="black">
                    <a:tint val="75000"/>
                  </a:prstClr>
                </a:solidFill>
              </a:rPr>
              <a:t>12/21/2018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C318D0E1-6172-4638-BCC1-0B70ED483AF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86719633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9076D7DA-45DD-4D34-A48B-1C3796D20448}" type="datetimeFigureOut">
              <a:rPr lang="ru-RU" smtClean="0">
                <a:solidFill>
                  <a:prstClr val="black">
                    <a:tint val="75000"/>
                  </a:prstClr>
                </a:solidFill>
              </a:rPr>
              <a:pPr/>
              <a:t>21.12.2018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C318D0E1-6172-4638-BCC1-0B70ED483AF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92347074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076D7DA-45DD-4D34-A48B-1C3796D20448}" type="datetimeFigureOut">
              <a:rPr lang="ru-RU" smtClean="0">
                <a:solidFill>
                  <a:prstClr val="black">
                    <a:tint val="75000"/>
                  </a:prstClr>
                </a:solidFill>
              </a:rPr>
              <a:pPr/>
              <a:t>21.12.2018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C318D0E1-6172-4638-BCC1-0B70ED483AF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89666823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9076D7DA-45DD-4D34-A48B-1C3796D20448}" type="datetimeFigureOut">
              <a:rPr lang="ru-RU" smtClean="0">
                <a:solidFill>
                  <a:prstClr val="black">
                    <a:tint val="75000"/>
                  </a:prstClr>
                </a:solidFill>
              </a:rPr>
              <a:pPr/>
              <a:t>21.12.2018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C318D0E1-6172-4638-BCC1-0B70ED483AF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26140195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9076D7DA-45DD-4D34-A48B-1C3796D20448}" type="datetimeFigureOut">
              <a:rPr lang="ru-RU" smtClean="0">
                <a:solidFill>
                  <a:prstClr val="black">
                    <a:tint val="75000"/>
                  </a:prstClr>
                </a:solidFill>
              </a:rPr>
              <a:pPr/>
              <a:t>21.12.2018</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C318D0E1-6172-4638-BCC1-0B70ED483AF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45506237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9076D7DA-45DD-4D34-A48B-1C3796D20448}" type="datetimeFigureOut">
              <a:rPr lang="ru-RU" smtClean="0">
                <a:solidFill>
                  <a:prstClr val="black">
                    <a:tint val="75000"/>
                  </a:prstClr>
                </a:solidFill>
              </a:rPr>
              <a:pPr/>
              <a:t>21.12.2018</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C318D0E1-6172-4638-BCC1-0B70ED483AF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45955243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9076D7DA-45DD-4D34-A48B-1C3796D20448}" type="datetimeFigureOut">
              <a:rPr lang="ru-RU" smtClean="0">
                <a:solidFill>
                  <a:prstClr val="black">
                    <a:tint val="75000"/>
                  </a:prstClr>
                </a:solidFill>
              </a:rPr>
              <a:pPr/>
              <a:t>21.12.2018</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C318D0E1-6172-4638-BCC1-0B70ED483AF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50530302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076D7DA-45DD-4D34-A48B-1C3796D20448}" type="datetimeFigureOut">
              <a:rPr lang="ru-RU" smtClean="0">
                <a:solidFill>
                  <a:prstClr val="black">
                    <a:tint val="75000"/>
                  </a:prstClr>
                </a:solidFill>
              </a:rPr>
              <a:pPr/>
              <a:t>21.12.2018</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C318D0E1-6172-4638-BCC1-0B70ED483AF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602486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BCF9C23-9A1D-4416-9140-9673EE6C6A0C}" type="datetime1">
              <a:rPr lang="en-US" smtClean="0"/>
              <a:t>12/21/2018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318D0E1-6172-4638-BCC1-0B70ED483AF8}" type="slidenum">
              <a:rPr lang="ru-RU" smtClean="0"/>
              <a:t>‹#›</a:t>
            </a:fld>
            <a:endParaRPr lang="ru-RU"/>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076D7DA-45DD-4D34-A48B-1C3796D20448}" type="datetimeFigureOut">
              <a:rPr lang="ru-RU" smtClean="0">
                <a:solidFill>
                  <a:prstClr val="black">
                    <a:tint val="75000"/>
                  </a:prstClr>
                </a:solidFill>
              </a:rPr>
              <a:pPr/>
              <a:t>21.12.2018</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C318D0E1-6172-4638-BCC1-0B70ED483AF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55401584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076D7DA-45DD-4D34-A48B-1C3796D20448}" type="datetimeFigureOut">
              <a:rPr lang="ru-RU" smtClean="0">
                <a:solidFill>
                  <a:prstClr val="black">
                    <a:tint val="75000"/>
                  </a:prstClr>
                </a:solidFill>
              </a:rPr>
              <a:pPr/>
              <a:t>21.12.2018</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C318D0E1-6172-4638-BCC1-0B70ED483AF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3286278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076D7DA-45DD-4D34-A48B-1C3796D20448}" type="datetimeFigureOut">
              <a:rPr lang="ru-RU" smtClean="0">
                <a:solidFill>
                  <a:prstClr val="black">
                    <a:tint val="75000"/>
                  </a:prstClr>
                </a:solidFill>
              </a:rPr>
              <a:pPr/>
              <a:t>21.12.2018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C318D0E1-6172-4638-BCC1-0B70ED483AF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82512056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076D7DA-45DD-4D34-A48B-1C3796D20448}" type="datetimeFigureOut">
              <a:rPr lang="ru-RU" smtClean="0">
                <a:solidFill>
                  <a:prstClr val="black">
                    <a:tint val="75000"/>
                  </a:prstClr>
                </a:solidFill>
              </a:rPr>
              <a:pPr/>
              <a:t>21.12.2018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C318D0E1-6172-4638-BCC1-0B70ED483AF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662391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EB057762-E474-4ABD-88F6-C18096C92313}" type="datetime1">
              <a:rPr lang="ru-RU" smtClean="0">
                <a:solidFill>
                  <a:prstClr val="black">
                    <a:tint val="75000"/>
                  </a:prstClr>
                </a:solidFill>
              </a:rPr>
              <a:pPr/>
              <a:t>21.12.2018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C318D0E1-6172-4638-BCC1-0B70ED483AF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21797433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01B9EC3-50BF-4348-AFA9-264FDB55AB86}" type="datetime1">
              <a:rPr lang="ru-RU" smtClean="0">
                <a:solidFill>
                  <a:prstClr val="black">
                    <a:tint val="75000"/>
                  </a:prstClr>
                </a:solidFill>
              </a:rPr>
              <a:pPr/>
              <a:t>21.12.2018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C318D0E1-6172-4638-BCC1-0B70ED483AF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57262553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68E78EA8-4A1F-4F9A-86C6-49B244131FD0}" type="datetime1">
              <a:rPr lang="ru-RU" smtClean="0">
                <a:solidFill>
                  <a:prstClr val="black">
                    <a:tint val="75000"/>
                  </a:prstClr>
                </a:solidFill>
              </a:rPr>
              <a:pPr/>
              <a:t>21.12.2018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C318D0E1-6172-4638-BCC1-0B70ED483AF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61603505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8A45D1C6-B8CC-428B-BE70-D20A7DBC670F}" type="datetime1">
              <a:rPr lang="ru-RU" smtClean="0">
                <a:solidFill>
                  <a:prstClr val="black">
                    <a:tint val="75000"/>
                  </a:prstClr>
                </a:solidFill>
              </a:rPr>
              <a:pPr/>
              <a:t>21.12.2018</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C318D0E1-6172-4638-BCC1-0B70ED483AF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91947174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66BA0105-B228-4AD3-8DAB-B270550EE276}" type="datetime1">
              <a:rPr lang="ru-RU" smtClean="0">
                <a:solidFill>
                  <a:prstClr val="black">
                    <a:tint val="75000"/>
                  </a:prstClr>
                </a:solidFill>
              </a:rPr>
              <a:pPr/>
              <a:t>21.12.2018</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C318D0E1-6172-4638-BCC1-0B70ED483AF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62817310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8D44135F-C97A-4103-A985-6B607B9093AC}" type="datetime1">
              <a:rPr lang="ru-RU" smtClean="0">
                <a:solidFill>
                  <a:prstClr val="black">
                    <a:tint val="75000"/>
                  </a:prstClr>
                </a:solidFill>
              </a:rPr>
              <a:pPr/>
              <a:t>21.12.2018</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C318D0E1-6172-4638-BCC1-0B70ED483AF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473145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6987E54-61F1-45AE-A61D-2079EA1DDE41}" type="datetime1">
              <a:rPr lang="en-US" smtClean="0"/>
              <a:t>12/21/2018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318D0E1-6172-4638-BCC1-0B70ED483AF8}" type="slidenum">
              <a:rPr lang="ru-RU" smtClean="0"/>
              <a:t>‹#›</a:t>
            </a:fld>
            <a:endParaRPr lang="ru-RU"/>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E52DC3D-6D8E-4740-8D92-6A3F552EC8A4}" type="datetime1">
              <a:rPr lang="ru-RU" smtClean="0">
                <a:solidFill>
                  <a:prstClr val="black">
                    <a:tint val="75000"/>
                  </a:prstClr>
                </a:solidFill>
              </a:rPr>
              <a:pPr/>
              <a:t>21.12.2018</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C318D0E1-6172-4638-BCC1-0B70ED483AF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01296220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9084C18-DFB1-49D2-8FD3-E735DBB3C868}" type="datetime1">
              <a:rPr lang="ru-RU" smtClean="0">
                <a:solidFill>
                  <a:prstClr val="black">
                    <a:tint val="75000"/>
                  </a:prstClr>
                </a:solidFill>
              </a:rPr>
              <a:pPr/>
              <a:t>21.12.2018</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C318D0E1-6172-4638-BCC1-0B70ED483AF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49302000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7AF48BA-11DC-4E77-9F6E-91A514836CA0}" type="datetime1">
              <a:rPr lang="ru-RU" smtClean="0">
                <a:solidFill>
                  <a:prstClr val="black">
                    <a:tint val="75000"/>
                  </a:prstClr>
                </a:solidFill>
              </a:rPr>
              <a:pPr/>
              <a:t>21.12.2018</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C318D0E1-6172-4638-BCC1-0B70ED483AF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70256865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3AAA826-79D9-4D58-A392-5147021F68EF}" type="datetime1">
              <a:rPr lang="ru-RU" smtClean="0">
                <a:solidFill>
                  <a:prstClr val="black">
                    <a:tint val="75000"/>
                  </a:prstClr>
                </a:solidFill>
              </a:rPr>
              <a:pPr/>
              <a:t>21.12.2018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C318D0E1-6172-4638-BCC1-0B70ED483AF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74536600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E534841-3B5D-4065-BAAA-B8674BB1579F}" type="datetime1">
              <a:rPr lang="ru-RU" smtClean="0">
                <a:solidFill>
                  <a:prstClr val="black">
                    <a:tint val="75000"/>
                  </a:prstClr>
                </a:solidFill>
              </a:rPr>
              <a:pPr/>
              <a:t>21.12.2018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C318D0E1-6172-4638-BCC1-0B70ED483AF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86095172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457200"/>
            <a:fld id="{DC754C50-EE42-4DA1-9B08-39BBE2A040C7}" type="datetime1">
              <a:rPr lang="en-US" smtClean="0">
                <a:solidFill>
                  <a:prstClr val="black"/>
                </a:solidFill>
              </a:rPr>
              <a:pPr defTabSz="457200"/>
              <a:t>12/21/2018</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457200"/>
            <a:fld id="{B2D350B4-811D-9C49-8D4A-B431FFD45952}" type="slidenum">
              <a:rPr lang="en-US" smtClean="0">
                <a:solidFill>
                  <a:prstClr val="black"/>
                </a:solidFill>
              </a:rPr>
              <a:pPr defTabSz="457200"/>
              <a:t>‹#›</a:t>
            </a:fld>
            <a:endParaRPr lang="en-US" dirty="0">
              <a:solidFill>
                <a:prstClr val="black"/>
              </a:solidFill>
            </a:endParaRPr>
          </a:p>
        </p:txBody>
      </p:sp>
      <p:pic>
        <p:nvPicPr>
          <p:cNvPr id="7" name="Picture 6"/>
          <p:cNvPicPr>
            <a:picLocks noChangeAspect="1"/>
          </p:cNvPicPr>
          <p:nvPr userDrawn="1"/>
        </p:nvPicPr>
        <p:blipFill>
          <a:blip r:embed="rId2"/>
          <a:stretch>
            <a:fillRect/>
          </a:stretch>
        </p:blipFill>
        <p:spPr>
          <a:xfrm>
            <a:off x="3537914" y="273554"/>
            <a:ext cx="4981978" cy="234446"/>
          </a:xfrm>
          <a:prstGeom prst="rect">
            <a:avLst/>
          </a:prstGeom>
        </p:spPr>
      </p:pic>
      <p:sp>
        <p:nvSpPr>
          <p:cNvPr id="8" name="Slide Number Placeholder 12"/>
          <p:cNvSpPr txBox="1">
            <a:spLocks/>
          </p:cNvSpPr>
          <p:nvPr userDrawn="1"/>
        </p:nvSpPr>
        <p:spPr>
          <a:xfrm>
            <a:off x="8516509" y="97634"/>
            <a:ext cx="848799" cy="537466"/>
          </a:xfrm>
          <a:prstGeom prst="rect">
            <a:avLst/>
          </a:prstGeom>
        </p:spPr>
        <p:txBody>
          <a:bodyPr vert="horz" lIns="91440" tIns="45720" rIns="91440" bIns="45720" rtlCol="0" anchor="ctr"/>
          <a:lstStyle>
            <a:defPPr>
              <a:defRPr lang="en-US"/>
            </a:defPPr>
            <a:lvl1pPr marL="0" algn="l" defTabSz="457200" rtl="0" eaLnBrk="1" latinLnBrk="0" hangingPunct="1">
              <a:defRPr sz="2200" kern="1200">
                <a:solidFill>
                  <a:srgbClr val="DEAA46"/>
                </a:solidFill>
                <a:latin typeface="DINPro-Light"/>
                <a:ea typeface="+mn-ea"/>
                <a:cs typeface="DINPro-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2D350B4-811D-9C49-8D4A-B431FFD45952}" type="slidenum">
              <a:rPr lang="en-US" smtClean="0"/>
              <a:pPr/>
              <a:t>‹#›</a:t>
            </a:fld>
            <a:endParaRPr lang="en-US" dirty="0"/>
          </a:p>
        </p:txBody>
      </p:sp>
    </p:spTree>
    <p:extLst>
      <p:ext uri="{BB962C8B-B14F-4D97-AF65-F5344CB8AC3E}">
        <p14:creationId xmlns:p14="http://schemas.microsoft.com/office/powerpoint/2010/main" val="354300337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Slide Number Placeholder 12"/>
          <p:cNvSpPr txBox="1">
            <a:spLocks/>
          </p:cNvSpPr>
          <p:nvPr userDrawn="1"/>
        </p:nvSpPr>
        <p:spPr>
          <a:xfrm>
            <a:off x="8516509" y="97634"/>
            <a:ext cx="848799" cy="537466"/>
          </a:xfrm>
          <a:prstGeom prst="rect">
            <a:avLst/>
          </a:prstGeom>
        </p:spPr>
        <p:txBody>
          <a:bodyPr vert="horz" lIns="91440" tIns="45720" rIns="91440" bIns="45720" rtlCol="0" anchor="ctr"/>
          <a:lstStyle>
            <a:defPPr>
              <a:defRPr lang="en-US"/>
            </a:defPPr>
            <a:lvl1pPr marL="0" algn="l" defTabSz="457200" rtl="0" eaLnBrk="1" latinLnBrk="0" hangingPunct="1">
              <a:defRPr sz="2200" kern="1200">
                <a:solidFill>
                  <a:srgbClr val="DEAA46"/>
                </a:solidFill>
                <a:latin typeface="DINPro-Light"/>
                <a:ea typeface="+mn-ea"/>
                <a:cs typeface="DINPro-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2D350B4-811D-9C49-8D4A-B431FFD45952}" type="slidenum">
              <a:rPr lang="en-US" smtClean="0"/>
              <a:pPr/>
              <a:t>‹#›</a:t>
            </a:fld>
            <a:endParaRPr lang="en-US" dirty="0"/>
          </a:p>
        </p:txBody>
      </p:sp>
    </p:spTree>
    <p:extLst>
      <p:ext uri="{BB962C8B-B14F-4D97-AF65-F5344CB8AC3E}">
        <p14:creationId xmlns:p14="http://schemas.microsoft.com/office/powerpoint/2010/main" val="17439740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390008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defTabSz="457200"/>
            <a:fld id="{502FE2BA-FD3A-40CE-8BD3-991FC1D11534}" type="datetime1">
              <a:rPr lang="en-US" smtClean="0">
                <a:solidFill>
                  <a:prstClr val="black"/>
                </a:solidFill>
              </a:rPr>
              <a:pPr defTabSz="457200"/>
              <a:t>12/21/2018</a:t>
            </a:fld>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457200"/>
            <a:endParaRPr lang="en-US" dirty="0">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defTabSz="457200"/>
            <a:fld id="{B2D350B4-811D-9C49-8D4A-B431FFD45952}"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346790382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pPr defTabSz="457200"/>
            <a:fld id="{85DBD360-FCB1-4DA0-83F3-541D7A2093FD}" type="datetime1">
              <a:rPr lang="en-US" smtClean="0">
                <a:solidFill>
                  <a:prstClr val="black"/>
                </a:solidFill>
              </a:rPr>
              <a:pPr defTabSz="457200"/>
              <a:t>12/21/2018</a:t>
            </a:fld>
            <a:endParaRPr lang="en-US" dirty="0">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pPr defTabSz="457200"/>
            <a:endParaRPr lang="en-US" dirty="0">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pPr defTabSz="457200"/>
            <a:fld id="{B2D350B4-811D-9C49-8D4A-B431FFD45952}"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457879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57586F6-48EB-491B-BF50-2FAE2426A4A7}" type="datetime1">
              <a:rPr lang="en-US" smtClean="0"/>
              <a:t>12/21/2018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318D0E1-6172-4638-BCC1-0B70ED483AF8}" type="slidenum">
              <a:rPr lang="ru-RU" smtClean="0"/>
              <a:t>‹#›</a:t>
            </a:fld>
            <a:endParaRPr lang="ru-RU"/>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457200"/>
            <a:fld id="{B2FE371D-B9B8-48DA-BAA2-CD383EDC2633}" type="datetime1">
              <a:rPr lang="en-US" smtClean="0">
                <a:solidFill>
                  <a:prstClr val="black"/>
                </a:solidFill>
              </a:rPr>
              <a:pPr defTabSz="457200"/>
              <a:t>12/21/2018</a:t>
            </a:fld>
            <a:endParaRPr lang="en-US" dirty="0">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457200"/>
            <a:endParaRPr lang="en-US" dirty="0">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457200"/>
            <a:fld id="{B2D350B4-811D-9C49-8D4A-B431FFD45952}"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18337443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457200"/>
            <a:fld id="{31633AF4-B2DD-4646-8060-7B880CEA878A}" type="datetime1">
              <a:rPr lang="en-US" smtClean="0">
                <a:solidFill>
                  <a:prstClr val="black"/>
                </a:solidFill>
              </a:rPr>
              <a:pPr defTabSz="457200"/>
              <a:t>12/21/2018</a:t>
            </a:fld>
            <a:endParaRPr lang="en-US" dirty="0">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457200"/>
            <a:endParaRPr lang="en-US" dirty="0">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457200"/>
            <a:fld id="{B2D350B4-811D-9C49-8D4A-B431FFD45952}"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180638181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defTabSz="457200"/>
            <a:fld id="{A89BB592-CBDA-40EB-BA6C-E0C18D8B90BB}" type="datetime1">
              <a:rPr lang="en-US" smtClean="0">
                <a:solidFill>
                  <a:prstClr val="black"/>
                </a:solidFill>
              </a:rPr>
              <a:pPr defTabSz="457200"/>
              <a:t>12/21/2018</a:t>
            </a:fld>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457200"/>
            <a:endParaRPr lang="en-US" dirty="0">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defTabSz="457200"/>
            <a:fld id="{B2D350B4-811D-9C49-8D4A-B431FFD45952}"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103612091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defTabSz="457200"/>
            <a:fld id="{F4491B34-93E4-4CFC-B8BD-ADE34EDD5679}" type="datetime1">
              <a:rPr lang="en-US" smtClean="0">
                <a:solidFill>
                  <a:prstClr val="black"/>
                </a:solidFill>
              </a:rPr>
              <a:pPr defTabSz="457200"/>
              <a:t>12/21/2018</a:t>
            </a:fld>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457200"/>
            <a:endParaRPr lang="en-US" dirty="0">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defTabSz="457200"/>
            <a:fld id="{B2D350B4-811D-9C49-8D4A-B431FFD45952}"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204549883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457200"/>
            <a:fld id="{A6081BE7-85C3-45D3-B452-869EBD2170A2}" type="datetime1">
              <a:rPr lang="en-US" smtClean="0">
                <a:solidFill>
                  <a:prstClr val="black"/>
                </a:solidFill>
              </a:rPr>
              <a:pPr defTabSz="457200"/>
              <a:t>12/21/2018</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457200"/>
            <a:fld id="{B2D350B4-811D-9C49-8D4A-B431FFD45952}"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256231057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457200"/>
            <a:fld id="{42BF71DD-975E-4EB9-B361-D8F2DA78E592}" type="datetime1">
              <a:rPr lang="en-US" smtClean="0">
                <a:solidFill>
                  <a:prstClr val="black"/>
                </a:solidFill>
              </a:rPr>
              <a:pPr defTabSz="457200"/>
              <a:t>12/21/2018</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457200"/>
            <a:fld id="{B2D350B4-811D-9C49-8D4A-B431FFD45952}"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380606593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430887"/>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12/21/2018</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defRPr sz="1059" b="0" i="0">
                <a:solidFill>
                  <a:srgbClr val="252523"/>
                </a:solidFill>
                <a:latin typeface="Times New Roman"/>
                <a:cs typeface="Times New Roman"/>
              </a:defRPr>
            </a:lvl1pPr>
          </a:lstStyle>
          <a:p>
            <a:pPr marL="4334666">
              <a:lnSpc>
                <a:spcPts val="1156"/>
              </a:lnSpc>
            </a:pPr>
            <a:fld id="{81D60167-4931-47E6-BA6A-407CBD079E47}" type="slidenum">
              <a:rPr lang="ru-RU" spc="-4" smtClean="0">
                <a:latin typeface="Arial"/>
                <a:cs typeface="Arial"/>
              </a:rPr>
              <a:pPr marL="4334666">
                <a:lnSpc>
                  <a:spcPts val="1156"/>
                </a:lnSpc>
              </a:pPr>
              <a:t>‹#›</a:t>
            </a:fld>
            <a:endParaRPr lang="ru-RU" spc="-4" dirty="0">
              <a:latin typeface="Arial"/>
              <a:cs typeface="Arial"/>
            </a:endParaRPr>
          </a:p>
        </p:txBody>
      </p:sp>
    </p:spTree>
    <p:extLst>
      <p:ext uri="{BB962C8B-B14F-4D97-AF65-F5344CB8AC3E}">
        <p14:creationId xmlns:p14="http://schemas.microsoft.com/office/powerpoint/2010/main" val="30137850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611909" y="207421"/>
            <a:ext cx="7920182" cy="380232"/>
          </a:xfrm>
        </p:spPr>
        <p:txBody>
          <a:bodyPr lIns="0" tIns="0" rIns="0" bIns="0"/>
          <a:lstStyle>
            <a:lvl1pPr>
              <a:defRPr sz="2471" b="1" i="0">
                <a:solidFill>
                  <a:srgbClr val="252523"/>
                </a:solidFill>
                <a:latin typeface="Times New Roman"/>
                <a:cs typeface="Times New Roman"/>
              </a:defRPr>
            </a:lvl1pPr>
          </a:lstStyle>
          <a:p>
            <a:endParaRPr/>
          </a:p>
        </p:txBody>
      </p:sp>
      <p:sp>
        <p:nvSpPr>
          <p:cNvPr id="3" name="Holder 3"/>
          <p:cNvSpPr>
            <a:spLocks noGrp="1"/>
          </p:cNvSpPr>
          <p:nvPr>
            <p:ph type="body" idx="1"/>
          </p:nvPr>
        </p:nvSpPr>
        <p:spPr>
          <a:xfrm>
            <a:off x="216338" y="1172023"/>
            <a:ext cx="8711322" cy="244362"/>
          </a:xfrm>
        </p:spPr>
        <p:txBody>
          <a:bodyPr lIns="0" tIns="0" rIns="0" bIns="0"/>
          <a:lstStyle>
            <a:lvl1pPr>
              <a:defRPr sz="1588" b="0" i="0">
                <a:solidFill>
                  <a:schemeClr val="tx1"/>
                </a:solidFill>
                <a:latin typeface="Times New Roman"/>
                <a:cs typeface="Times New Roman"/>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12/21/2018</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defRPr sz="1059" b="0" i="0">
                <a:solidFill>
                  <a:srgbClr val="252523"/>
                </a:solidFill>
                <a:latin typeface="Times New Roman"/>
                <a:cs typeface="Times New Roman"/>
              </a:defRPr>
            </a:lvl1pPr>
          </a:lstStyle>
          <a:p>
            <a:pPr marL="4334666">
              <a:lnSpc>
                <a:spcPts val="1156"/>
              </a:lnSpc>
            </a:pPr>
            <a:fld id="{81D60167-4931-47E6-BA6A-407CBD079E47}" type="slidenum">
              <a:rPr lang="ru-RU" spc="-4" smtClean="0">
                <a:latin typeface="Arial"/>
                <a:cs typeface="Arial"/>
              </a:rPr>
              <a:pPr marL="4334666">
                <a:lnSpc>
                  <a:spcPts val="1156"/>
                </a:lnSpc>
              </a:pPr>
              <a:t>‹#›</a:t>
            </a:fld>
            <a:endParaRPr lang="ru-RU" spc="-4" dirty="0">
              <a:latin typeface="Arial"/>
              <a:cs typeface="Arial"/>
            </a:endParaRPr>
          </a:p>
        </p:txBody>
      </p:sp>
    </p:spTree>
    <p:extLst>
      <p:ext uri="{BB962C8B-B14F-4D97-AF65-F5344CB8AC3E}">
        <p14:creationId xmlns:p14="http://schemas.microsoft.com/office/powerpoint/2010/main" val="215120477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611909" y="207421"/>
            <a:ext cx="7920182" cy="380232"/>
          </a:xfrm>
        </p:spPr>
        <p:txBody>
          <a:bodyPr lIns="0" tIns="0" rIns="0" bIns="0"/>
          <a:lstStyle>
            <a:lvl1pPr>
              <a:defRPr sz="2471" b="1" i="0">
                <a:solidFill>
                  <a:srgbClr val="252523"/>
                </a:solidFill>
                <a:latin typeface="Times New Roman"/>
                <a:cs typeface="Times New Roman"/>
              </a:defRPr>
            </a:lvl1pPr>
          </a:lstStyle>
          <a:p>
            <a:endParaRPr/>
          </a:p>
        </p:txBody>
      </p:sp>
      <p:sp>
        <p:nvSpPr>
          <p:cNvPr id="3" name="Holder 3"/>
          <p:cNvSpPr>
            <a:spLocks noGrp="1"/>
          </p:cNvSpPr>
          <p:nvPr>
            <p:ph sz="half" idx="2"/>
          </p:nvPr>
        </p:nvSpPr>
        <p:spPr>
          <a:xfrm>
            <a:off x="457200" y="1577340"/>
            <a:ext cx="397764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12/21/2018</a:t>
            </a:fld>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defRPr sz="1059" b="0" i="0">
                <a:solidFill>
                  <a:srgbClr val="252523"/>
                </a:solidFill>
                <a:latin typeface="Times New Roman"/>
                <a:cs typeface="Times New Roman"/>
              </a:defRPr>
            </a:lvl1pPr>
          </a:lstStyle>
          <a:p>
            <a:pPr marL="4334666">
              <a:lnSpc>
                <a:spcPts val="1156"/>
              </a:lnSpc>
            </a:pPr>
            <a:fld id="{81D60167-4931-47E6-BA6A-407CBD079E47}" type="slidenum">
              <a:rPr lang="ru-RU" spc="-4" smtClean="0">
                <a:latin typeface="Arial"/>
                <a:cs typeface="Arial"/>
              </a:rPr>
              <a:pPr marL="4334666">
                <a:lnSpc>
                  <a:spcPts val="1156"/>
                </a:lnSpc>
              </a:pPr>
              <a:t>‹#›</a:t>
            </a:fld>
            <a:endParaRPr lang="ru-RU" spc="-4" dirty="0">
              <a:latin typeface="Arial"/>
              <a:cs typeface="Arial"/>
            </a:endParaRPr>
          </a:p>
        </p:txBody>
      </p:sp>
    </p:spTree>
    <p:extLst>
      <p:ext uri="{BB962C8B-B14F-4D97-AF65-F5344CB8AC3E}">
        <p14:creationId xmlns:p14="http://schemas.microsoft.com/office/powerpoint/2010/main" val="46097533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611909" y="207421"/>
            <a:ext cx="7920182" cy="380232"/>
          </a:xfrm>
        </p:spPr>
        <p:txBody>
          <a:bodyPr lIns="0" tIns="0" rIns="0" bIns="0"/>
          <a:lstStyle>
            <a:lvl1pPr>
              <a:defRPr sz="2471" b="1" i="0">
                <a:solidFill>
                  <a:srgbClr val="252523"/>
                </a:solidFill>
                <a:latin typeface="Times New Roman"/>
                <a:cs typeface="Times New Roman"/>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12/21/2018</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defRPr sz="1059" b="0" i="0">
                <a:solidFill>
                  <a:srgbClr val="252523"/>
                </a:solidFill>
                <a:latin typeface="Times New Roman"/>
                <a:cs typeface="Times New Roman"/>
              </a:defRPr>
            </a:lvl1pPr>
          </a:lstStyle>
          <a:p>
            <a:pPr marL="4334666">
              <a:lnSpc>
                <a:spcPts val="1156"/>
              </a:lnSpc>
            </a:pPr>
            <a:fld id="{81D60167-4931-47E6-BA6A-407CBD079E47}" type="slidenum">
              <a:rPr lang="ru-RU" spc="-4" smtClean="0">
                <a:latin typeface="Arial"/>
                <a:cs typeface="Arial"/>
              </a:rPr>
              <a:pPr marL="4334666">
                <a:lnSpc>
                  <a:spcPts val="1156"/>
                </a:lnSpc>
              </a:pPr>
              <a:t>‹#›</a:t>
            </a:fld>
            <a:endParaRPr lang="ru-RU" spc="-4" dirty="0">
              <a:latin typeface="Arial"/>
              <a:cs typeface="Arial"/>
            </a:endParaRPr>
          </a:p>
        </p:txBody>
      </p:sp>
    </p:spTree>
    <p:extLst>
      <p:ext uri="{BB962C8B-B14F-4D97-AF65-F5344CB8AC3E}">
        <p14:creationId xmlns:p14="http://schemas.microsoft.com/office/powerpoint/2010/main" val="8844766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1.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10.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image" Target="../media/image3.emf"/><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11.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_rels/slideMaster1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98.xml"/><Relationship Id="rId7" Type="http://schemas.openxmlformats.org/officeDocument/2006/relationships/image" Target="../media/image1.png"/><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theme" Target="../theme/theme12.xml"/><Relationship Id="rId5" Type="http://schemas.openxmlformats.org/officeDocument/2006/relationships/slideLayout" Target="../slideLayouts/slideLayout100.xml"/><Relationship Id="rId4" Type="http://schemas.openxmlformats.org/officeDocument/2006/relationships/slideLayout" Target="../slideLayouts/slideLayout99.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08.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image" Target="../media/image2.png"/><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image" Target="../media/image1.png"/><Relationship Id="rId5" Type="http://schemas.openxmlformats.org/officeDocument/2006/relationships/slideLayout" Target="../slideLayouts/slideLayout105.xml"/><Relationship Id="rId10" Type="http://schemas.openxmlformats.org/officeDocument/2006/relationships/theme" Target="../theme/theme13.xml"/><Relationship Id="rId4" Type="http://schemas.openxmlformats.org/officeDocument/2006/relationships/slideLayout" Target="../slideLayouts/slideLayout104.xml"/><Relationship Id="rId9" Type="http://schemas.openxmlformats.org/officeDocument/2006/relationships/slideLayout" Target="../slideLayouts/slideLayout10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image" Target="../media/image2.pn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image" Target="../media/image1.png"/><Relationship Id="rId5" Type="http://schemas.openxmlformats.org/officeDocument/2006/relationships/slideLayout" Target="../slideLayouts/slideLayout21.xml"/><Relationship Id="rId10" Type="http://schemas.openxmlformats.org/officeDocument/2006/relationships/theme" Target="../theme/theme3.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8.xml"/><Relationship Id="rId7" Type="http://schemas.openxmlformats.org/officeDocument/2006/relationships/image" Target="../media/image1.png"/><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theme" Target="../theme/theme4.xml"/><Relationship Id="rId5" Type="http://schemas.openxmlformats.org/officeDocument/2006/relationships/slideLayout" Target="../slideLayouts/slideLayout30.xml"/><Relationship Id="rId4" Type="http://schemas.openxmlformats.org/officeDocument/2006/relationships/slideLayout" Target="../slideLayouts/slideLayout29.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3.xml"/><Relationship Id="rId7" Type="http://schemas.openxmlformats.org/officeDocument/2006/relationships/image" Target="../media/image1.png"/><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theme" Target="../theme/theme5.xml"/><Relationship Id="rId5" Type="http://schemas.openxmlformats.org/officeDocument/2006/relationships/slideLayout" Target="../slideLayouts/slideLayout35.xml"/><Relationship Id="rId4" Type="http://schemas.openxmlformats.org/officeDocument/2006/relationships/slideLayout" Target="../slideLayouts/slideLayout34.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8.xml"/><Relationship Id="rId7" Type="http://schemas.openxmlformats.org/officeDocument/2006/relationships/image" Target="../media/image1.png"/><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theme" Target="../theme/theme6.xml"/><Relationship Id="rId5" Type="http://schemas.openxmlformats.org/officeDocument/2006/relationships/slideLayout" Target="../slideLayouts/slideLayout40.xml"/><Relationship Id="rId4" Type="http://schemas.openxmlformats.org/officeDocument/2006/relationships/slideLayout" Target="../slideLayouts/slideLayout3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8.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70.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9.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EBC3F0-F178-4087-9650-FEDFD461E16F}" type="datetime1">
              <a:rPr lang="en-US" smtClean="0"/>
              <a:t>12/21/2018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18D0E1-6172-4638-BCC1-0B70ED483AF8}"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5DBF1F-B4B3-48B6-A2E5-F654BBABF15B}" type="datetime1">
              <a:rPr lang="ru-RU" smtClean="0">
                <a:solidFill>
                  <a:prstClr val="black">
                    <a:tint val="75000"/>
                  </a:prstClr>
                </a:solidFill>
              </a:rPr>
              <a:pPr/>
              <a:t>21.12.2018</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18D0E1-6172-4638-BCC1-0B70ED483AF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779024085"/>
      </p:ext>
    </p:extLst>
  </p:cSld>
  <p:clrMap bg1="lt1" tx1="dk1" bg2="lt2" tx2="dk2" accent1="accent1" accent2="accent2" accent3="accent3" accent4="accent4" accent5="accent5" accent6="accent6" hlink="hlink" folHlink="folHlink"/>
  <p:sldLayoutIdLst>
    <p:sldLayoutId id="2147483887" r:id="rId1"/>
    <p:sldLayoutId id="2147483888" r:id="rId2"/>
    <p:sldLayoutId id="2147483889" r:id="rId3"/>
    <p:sldLayoutId id="2147483890" r:id="rId4"/>
    <p:sldLayoutId id="2147483891" r:id="rId5"/>
    <p:sldLayoutId id="2147483892" r:id="rId6"/>
    <p:sldLayoutId id="2147483893" r:id="rId7"/>
    <p:sldLayoutId id="2147483894" r:id="rId8"/>
    <p:sldLayoutId id="2147483895" r:id="rId9"/>
    <p:sldLayoutId id="2147483896" r:id="rId10"/>
    <p:sldLayoutId id="2147483897"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alphaModFix amt="33000"/>
            <a:lum bright="20000"/>
          </a:blip>
          <a:stretch>
            <a:fillRect/>
          </a:stretch>
        </p:blipFill>
        <p:spPr>
          <a:xfrm>
            <a:off x="5334759" y="-451827"/>
            <a:ext cx="4584602" cy="5030792"/>
          </a:xfrm>
          <a:prstGeom prst="rect">
            <a:avLst/>
          </a:prstGeom>
        </p:spPr>
      </p:pic>
      <p:sp>
        <p:nvSpPr>
          <p:cNvPr id="982" name="AutoShape 981"/>
          <p:cNvSpPr>
            <a:spLocks noChangeAspect="1" noChangeArrowheads="1" noTextEdit="1"/>
          </p:cNvSpPr>
          <p:nvPr userDrawn="1"/>
        </p:nvSpPr>
        <p:spPr bwMode="auto">
          <a:xfrm>
            <a:off x="309563" y="247650"/>
            <a:ext cx="1787525" cy="4699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grpSp>
        <p:nvGrpSpPr>
          <p:cNvPr id="983" name="Group 1183"/>
          <p:cNvGrpSpPr>
            <a:grpSpLocks/>
          </p:cNvGrpSpPr>
          <p:nvPr userDrawn="1"/>
        </p:nvGrpSpPr>
        <p:grpSpPr bwMode="auto">
          <a:xfrm>
            <a:off x="309563" y="244475"/>
            <a:ext cx="250825" cy="481013"/>
            <a:chOff x="195" y="154"/>
            <a:chExt cx="158" cy="303"/>
          </a:xfrm>
        </p:grpSpPr>
        <p:sp>
          <p:nvSpPr>
            <p:cNvPr id="1758" name="Freeform 983"/>
            <p:cNvSpPr>
              <a:spLocks noEditPoints="1"/>
            </p:cNvSpPr>
            <p:nvPr userDrawn="1"/>
          </p:nvSpPr>
          <p:spPr bwMode="auto">
            <a:xfrm>
              <a:off x="195" y="196"/>
              <a:ext cx="136" cy="261"/>
            </a:xfrm>
            <a:custGeom>
              <a:avLst/>
              <a:gdLst>
                <a:gd name="T0" fmla="*/ 284 w 304"/>
                <a:gd name="T1" fmla="*/ 540 h 573"/>
                <a:gd name="T2" fmla="*/ 283 w 304"/>
                <a:gd name="T3" fmla="*/ 491 h 573"/>
                <a:gd name="T4" fmla="*/ 252 w 304"/>
                <a:gd name="T5" fmla="*/ 499 h 573"/>
                <a:gd name="T6" fmla="*/ 248 w 304"/>
                <a:gd name="T7" fmla="*/ 484 h 573"/>
                <a:gd name="T8" fmla="*/ 244 w 304"/>
                <a:gd name="T9" fmla="*/ 514 h 573"/>
                <a:gd name="T10" fmla="*/ 304 w 304"/>
                <a:gd name="T11" fmla="*/ 573 h 573"/>
                <a:gd name="T12" fmla="*/ 272 w 304"/>
                <a:gd name="T13" fmla="*/ 559 h 573"/>
                <a:gd name="T14" fmla="*/ 206 w 304"/>
                <a:gd name="T15" fmla="*/ 522 h 573"/>
                <a:gd name="T16" fmla="*/ 184 w 304"/>
                <a:gd name="T17" fmla="*/ 521 h 573"/>
                <a:gd name="T18" fmla="*/ 207 w 304"/>
                <a:gd name="T19" fmla="*/ 466 h 573"/>
                <a:gd name="T20" fmla="*/ 273 w 304"/>
                <a:gd name="T21" fmla="*/ 446 h 573"/>
                <a:gd name="T22" fmla="*/ 258 w 304"/>
                <a:gd name="T23" fmla="*/ 395 h 573"/>
                <a:gd name="T24" fmla="*/ 244 w 304"/>
                <a:gd name="T25" fmla="*/ 433 h 573"/>
                <a:gd name="T26" fmla="*/ 214 w 304"/>
                <a:gd name="T27" fmla="*/ 427 h 573"/>
                <a:gd name="T28" fmla="*/ 193 w 304"/>
                <a:gd name="T29" fmla="*/ 433 h 573"/>
                <a:gd name="T30" fmla="*/ 181 w 304"/>
                <a:gd name="T31" fmla="*/ 416 h 573"/>
                <a:gd name="T32" fmla="*/ 168 w 304"/>
                <a:gd name="T33" fmla="*/ 375 h 573"/>
                <a:gd name="T34" fmla="*/ 218 w 304"/>
                <a:gd name="T35" fmla="*/ 344 h 573"/>
                <a:gd name="T36" fmla="*/ 209 w 304"/>
                <a:gd name="T37" fmla="*/ 297 h 573"/>
                <a:gd name="T38" fmla="*/ 190 w 304"/>
                <a:gd name="T39" fmla="*/ 332 h 573"/>
                <a:gd name="T40" fmla="*/ 164 w 304"/>
                <a:gd name="T41" fmla="*/ 301 h 573"/>
                <a:gd name="T42" fmla="*/ 124 w 304"/>
                <a:gd name="T43" fmla="*/ 330 h 573"/>
                <a:gd name="T44" fmla="*/ 97 w 304"/>
                <a:gd name="T45" fmla="*/ 339 h 573"/>
                <a:gd name="T46" fmla="*/ 86 w 304"/>
                <a:gd name="T47" fmla="*/ 318 h 573"/>
                <a:gd name="T48" fmla="*/ 92 w 304"/>
                <a:gd name="T49" fmla="*/ 275 h 573"/>
                <a:gd name="T50" fmla="*/ 64 w 304"/>
                <a:gd name="T51" fmla="*/ 262 h 573"/>
                <a:gd name="T52" fmla="*/ 7 w 304"/>
                <a:gd name="T53" fmla="*/ 225 h 573"/>
                <a:gd name="T54" fmla="*/ 33 w 304"/>
                <a:gd name="T55" fmla="*/ 178 h 573"/>
                <a:gd name="T56" fmla="*/ 6 w 304"/>
                <a:gd name="T57" fmla="*/ 105 h 573"/>
                <a:gd name="T58" fmla="*/ 66 w 304"/>
                <a:gd name="T59" fmla="*/ 93 h 573"/>
                <a:gd name="T60" fmla="*/ 102 w 304"/>
                <a:gd name="T61" fmla="*/ 87 h 573"/>
                <a:gd name="T62" fmla="*/ 136 w 304"/>
                <a:gd name="T63" fmla="*/ 113 h 573"/>
                <a:gd name="T64" fmla="*/ 177 w 304"/>
                <a:gd name="T65" fmla="*/ 216 h 573"/>
                <a:gd name="T66" fmla="*/ 229 w 304"/>
                <a:gd name="T67" fmla="*/ 193 h 573"/>
                <a:gd name="T68" fmla="*/ 242 w 304"/>
                <a:gd name="T69" fmla="*/ 167 h 573"/>
                <a:gd name="T70" fmla="*/ 220 w 304"/>
                <a:gd name="T71" fmla="*/ 108 h 573"/>
                <a:gd name="T72" fmla="*/ 185 w 304"/>
                <a:gd name="T73" fmla="*/ 122 h 573"/>
                <a:gd name="T74" fmla="*/ 149 w 304"/>
                <a:gd name="T75" fmla="*/ 111 h 573"/>
                <a:gd name="T76" fmla="*/ 174 w 304"/>
                <a:gd name="T77" fmla="*/ 95 h 573"/>
                <a:gd name="T78" fmla="*/ 151 w 304"/>
                <a:gd name="T79" fmla="*/ 83 h 573"/>
                <a:gd name="T80" fmla="*/ 186 w 304"/>
                <a:gd name="T81" fmla="*/ 47 h 573"/>
                <a:gd name="T82" fmla="*/ 251 w 304"/>
                <a:gd name="T83" fmla="*/ 61 h 573"/>
                <a:gd name="T84" fmla="*/ 295 w 304"/>
                <a:gd name="T85" fmla="*/ 82 h 573"/>
                <a:gd name="T86" fmla="*/ 304 w 304"/>
                <a:gd name="T87" fmla="*/ 573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04" h="573">
                  <a:moveTo>
                    <a:pt x="283" y="491"/>
                  </a:moveTo>
                  <a:lnTo>
                    <a:pt x="283" y="491"/>
                  </a:lnTo>
                  <a:cubicBezTo>
                    <a:pt x="278" y="504"/>
                    <a:pt x="269" y="533"/>
                    <a:pt x="284" y="540"/>
                  </a:cubicBezTo>
                  <a:cubicBezTo>
                    <a:pt x="283" y="530"/>
                    <a:pt x="285" y="505"/>
                    <a:pt x="290" y="489"/>
                  </a:cubicBezTo>
                  <a:cubicBezTo>
                    <a:pt x="292" y="480"/>
                    <a:pt x="301" y="445"/>
                    <a:pt x="298" y="439"/>
                  </a:cubicBezTo>
                  <a:cubicBezTo>
                    <a:pt x="297" y="452"/>
                    <a:pt x="291" y="474"/>
                    <a:pt x="283" y="491"/>
                  </a:cubicBezTo>
                  <a:close/>
                  <a:moveTo>
                    <a:pt x="248" y="484"/>
                  </a:moveTo>
                  <a:lnTo>
                    <a:pt x="248" y="484"/>
                  </a:lnTo>
                  <a:cubicBezTo>
                    <a:pt x="246" y="489"/>
                    <a:pt x="244" y="498"/>
                    <a:pt x="252" y="499"/>
                  </a:cubicBezTo>
                  <a:cubicBezTo>
                    <a:pt x="256" y="488"/>
                    <a:pt x="261" y="481"/>
                    <a:pt x="267" y="473"/>
                  </a:cubicBezTo>
                  <a:cubicBezTo>
                    <a:pt x="272" y="467"/>
                    <a:pt x="280" y="457"/>
                    <a:pt x="284" y="451"/>
                  </a:cubicBezTo>
                  <a:cubicBezTo>
                    <a:pt x="274" y="463"/>
                    <a:pt x="253" y="475"/>
                    <a:pt x="248" y="484"/>
                  </a:cubicBezTo>
                  <a:close/>
                  <a:moveTo>
                    <a:pt x="244" y="522"/>
                  </a:moveTo>
                  <a:lnTo>
                    <a:pt x="244" y="522"/>
                  </a:lnTo>
                  <a:cubicBezTo>
                    <a:pt x="244" y="519"/>
                    <a:pt x="244" y="518"/>
                    <a:pt x="244" y="514"/>
                  </a:cubicBezTo>
                  <a:cubicBezTo>
                    <a:pt x="241" y="514"/>
                    <a:pt x="236" y="513"/>
                    <a:pt x="233" y="509"/>
                  </a:cubicBezTo>
                  <a:cubicBezTo>
                    <a:pt x="229" y="517"/>
                    <a:pt x="235" y="522"/>
                    <a:pt x="244" y="522"/>
                  </a:cubicBezTo>
                  <a:close/>
                  <a:moveTo>
                    <a:pt x="304" y="573"/>
                  </a:moveTo>
                  <a:lnTo>
                    <a:pt x="304" y="573"/>
                  </a:lnTo>
                  <a:cubicBezTo>
                    <a:pt x="296" y="569"/>
                    <a:pt x="289" y="562"/>
                    <a:pt x="286" y="555"/>
                  </a:cubicBezTo>
                  <a:cubicBezTo>
                    <a:pt x="282" y="557"/>
                    <a:pt x="277" y="559"/>
                    <a:pt x="272" y="559"/>
                  </a:cubicBezTo>
                  <a:cubicBezTo>
                    <a:pt x="260" y="560"/>
                    <a:pt x="249" y="551"/>
                    <a:pt x="246" y="542"/>
                  </a:cubicBezTo>
                  <a:cubicBezTo>
                    <a:pt x="237" y="550"/>
                    <a:pt x="227" y="549"/>
                    <a:pt x="220" y="546"/>
                  </a:cubicBezTo>
                  <a:cubicBezTo>
                    <a:pt x="210" y="541"/>
                    <a:pt x="206" y="530"/>
                    <a:pt x="206" y="522"/>
                  </a:cubicBezTo>
                  <a:cubicBezTo>
                    <a:pt x="204" y="524"/>
                    <a:pt x="204" y="528"/>
                    <a:pt x="203" y="532"/>
                  </a:cubicBezTo>
                  <a:cubicBezTo>
                    <a:pt x="202" y="537"/>
                    <a:pt x="198" y="541"/>
                    <a:pt x="193" y="542"/>
                  </a:cubicBezTo>
                  <a:cubicBezTo>
                    <a:pt x="197" y="530"/>
                    <a:pt x="187" y="530"/>
                    <a:pt x="184" y="521"/>
                  </a:cubicBezTo>
                  <a:cubicBezTo>
                    <a:pt x="181" y="509"/>
                    <a:pt x="187" y="500"/>
                    <a:pt x="195" y="496"/>
                  </a:cubicBezTo>
                  <a:cubicBezTo>
                    <a:pt x="189" y="493"/>
                    <a:pt x="187" y="486"/>
                    <a:pt x="190" y="477"/>
                  </a:cubicBezTo>
                  <a:cubicBezTo>
                    <a:pt x="192" y="470"/>
                    <a:pt x="201" y="465"/>
                    <a:pt x="207" y="466"/>
                  </a:cubicBezTo>
                  <a:cubicBezTo>
                    <a:pt x="201" y="472"/>
                    <a:pt x="205" y="480"/>
                    <a:pt x="212" y="480"/>
                  </a:cubicBezTo>
                  <a:cubicBezTo>
                    <a:pt x="220" y="480"/>
                    <a:pt x="228" y="469"/>
                    <a:pt x="239" y="463"/>
                  </a:cubicBezTo>
                  <a:cubicBezTo>
                    <a:pt x="251" y="456"/>
                    <a:pt x="261" y="455"/>
                    <a:pt x="273" y="446"/>
                  </a:cubicBezTo>
                  <a:cubicBezTo>
                    <a:pt x="265" y="445"/>
                    <a:pt x="258" y="448"/>
                    <a:pt x="254" y="454"/>
                  </a:cubicBezTo>
                  <a:cubicBezTo>
                    <a:pt x="252" y="441"/>
                    <a:pt x="263" y="436"/>
                    <a:pt x="270" y="431"/>
                  </a:cubicBezTo>
                  <a:cubicBezTo>
                    <a:pt x="285" y="421"/>
                    <a:pt x="269" y="398"/>
                    <a:pt x="258" y="395"/>
                  </a:cubicBezTo>
                  <a:cubicBezTo>
                    <a:pt x="242" y="391"/>
                    <a:pt x="232" y="400"/>
                    <a:pt x="233" y="412"/>
                  </a:cubicBezTo>
                  <a:cubicBezTo>
                    <a:pt x="235" y="426"/>
                    <a:pt x="248" y="422"/>
                    <a:pt x="253" y="419"/>
                  </a:cubicBezTo>
                  <a:cubicBezTo>
                    <a:pt x="253" y="427"/>
                    <a:pt x="247" y="432"/>
                    <a:pt x="244" y="433"/>
                  </a:cubicBezTo>
                  <a:cubicBezTo>
                    <a:pt x="240" y="435"/>
                    <a:pt x="230" y="436"/>
                    <a:pt x="224" y="430"/>
                  </a:cubicBezTo>
                  <a:cubicBezTo>
                    <a:pt x="223" y="434"/>
                    <a:pt x="222" y="436"/>
                    <a:pt x="219" y="438"/>
                  </a:cubicBezTo>
                  <a:cubicBezTo>
                    <a:pt x="217" y="432"/>
                    <a:pt x="217" y="431"/>
                    <a:pt x="214" y="427"/>
                  </a:cubicBezTo>
                  <a:cubicBezTo>
                    <a:pt x="212" y="436"/>
                    <a:pt x="206" y="440"/>
                    <a:pt x="199" y="439"/>
                  </a:cubicBezTo>
                  <a:cubicBezTo>
                    <a:pt x="201" y="435"/>
                    <a:pt x="200" y="430"/>
                    <a:pt x="199" y="427"/>
                  </a:cubicBezTo>
                  <a:cubicBezTo>
                    <a:pt x="198" y="429"/>
                    <a:pt x="196" y="431"/>
                    <a:pt x="193" y="433"/>
                  </a:cubicBezTo>
                  <a:cubicBezTo>
                    <a:pt x="192" y="431"/>
                    <a:pt x="192" y="429"/>
                    <a:pt x="191" y="428"/>
                  </a:cubicBezTo>
                  <a:cubicBezTo>
                    <a:pt x="188" y="432"/>
                    <a:pt x="183" y="435"/>
                    <a:pt x="177" y="435"/>
                  </a:cubicBezTo>
                  <a:cubicBezTo>
                    <a:pt x="181" y="431"/>
                    <a:pt x="183" y="423"/>
                    <a:pt x="181" y="416"/>
                  </a:cubicBezTo>
                  <a:cubicBezTo>
                    <a:pt x="176" y="425"/>
                    <a:pt x="156" y="427"/>
                    <a:pt x="153" y="411"/>
                  </a:cubicBezTo>
                  <a:cubicBezTo>
                    <a:pt x="160" y="414"/>
                    <a:pt x="165" y="411"/>
                    <a:pt x="166" y="407"/>
                  </a:cubicBezTo>
                  <a:cubicBezTo>
                    <a:pt x="168" y="401"/>
                    <a:pt x="161" y="386"/>
                    <a:pt x="168" y="375"/>
                  </a:cubicBezTo>
                  <a:cubicBezTo>
                    <a:pt x="173" y="366"/>
                    <a:pt x="178" y="361"/>
                    <a:pt x="192" y="359"/>
                  </a:cubicBezTo>
                  <a:cubicBezTo>
                    <a:pt x="191" y="357"/>
                    <a:pt x="190" y="356"/>
                    <a:pt x="190" y="353"/>
                  </a:cubicBezTo>
                  <a:cubicBezTo>
                    <a:pt x="202" y="358"/>
                    <a:pt x="213" y="354"/>
                    <a:pt x="218" y="344"/>
                  </a:cubicBezTo>
                  <a:cubicBezTo>
                    <a:pt x="216" y="345"/>
                    <a:pt x="212" y="346"/>
                    <a:pt x="209" y="346"/>
                  </a:cubicBezTo>
                  <a:cubicBezTo>
                    <a:pt x="220" y="337"/>
                    <a:pt x="219" y="312"/>
                    <a:pt x="211" y="298"/>
                  </a:cubicBezTo>
                  <a:cubicBezTo>
                    <a:pt x="210" y="298"/>
                    <a:pt x="210" y="297"/>
                    <a:pt x="209" y="297"/>
                  </a:cubicBezTo>
                  <a:cubicBezTo>
                    <a:pt x="206" y="302"/>
                    <a:pt x="199" y="302"/>
                    <a:pt x="195" y="306"/>
                  </a:cubicBezTo>
                  <a:cubicBezTo>
                    <a:pt x="194" y="304"/>
                    <a:pt x="193" y="304"/>
                    <a:pt x="192" y="303"/>
                  </a:cubicBezTo>
                  <a:cubicBezTo>
                    <a:pt x="192" y="303"/>
                    <a:pt x="191" y="323"/>
                    <a:pt x="190" y="332"/>
                  </a:cubicBezTo>
                  <a:cubicBezTo>
                    <a:pt x="188" y="341"/>
                    <a:pt x="179" y="340"/>
                    <a:pt x="175" y="345"/>
                  </a:cubicBezTo>
                  <a:cubicBezTo>
                    <a:pt x="169" y="339"/>
                    <a:pt x="159" y="339"/>
                    <a:pt x="160" y="328"/>
                  </a:cubicBezTo>
                  <a:cubicBezTo>
                    <a:pt x="162" y="317"/>
                    <a:pt x="164" y="308"/>
                    <a:pt x="164" y="301"/>
                  </a:cubicBezTo>
                  <a:cubicBezTo>
                    <a:pt x="161" y="307"/>
                    <a:pt x="155" y="331"/>
                    <a:pt x="153" y="339"/>
                  </a:cubicBezTo>
                  <a:cubicBezTo>
                    <a:pt x="149" y="349"/>
                    <a:pt x="139" y="346"/>
                    <a:pt x="133" y="349"/>
                  </a:cubicBezTo>
                  <a:cubicBezTo>
                    <a:pt x="129" y="342"/>
                    <a:pt x="120" y="340"/>
                    <a:pt x="124" y="330"/>
                  </a:cubicBezTo>
                  <a:cubicBezTo>
                    <a:pt x="125" y="327"/>
                    <a:pt x="140" y="295"/>
                    <a:pt x="142" y="289"/>
                  </a:cubicBezTo>
                  <a:cubicBezTo>
                    <a:pt x="137" y="297"/>
                    <a:pt x="123" y="325"/>
                    <a:pt x="118" y="332"/>
                  </a:cubicBezTo>
                  <a:cubicBezTo>
                    <a:pt x="113" y="341"/>
                    <a:pt x="104" y="337"/>
                    <a:pt x="97" y="339"/>
                  </a:cubicBezTo>
                  <a:cubicBezTo>
                    <a:pt x="96" y="333"/>
                    <a:pt x="87" y="326"/>
                    <a:pt x="93" y="316"/>
                  </a:cubicBezTo>
                  <a:cubicBezTo>
                    <a:pt x="102" y="302"/>
                    <a:pt x="120" y="278"/>
                    <a:pt x="122" y="275"/>
                  </a:cubicBezTo>
                  <a:cubicBezTo>
                    <a:pt x="118" y="279"/>
                    <a:pt x="88" y="316"/>
                    <a:pt x="86" y="318"/>
                  </a:cubicBezTo>
                  <a:cubicBezTo>
                    <a:pt x="79" y="324"/>
                    <a:pt x="69" y="319"/>
                    <a:pt x="63" y="319"/>
                  </a:cubicBezTo>
                  <a:cubicBezTo>
                    <a:pt x="63" y="312"/>
                    <a:pt x="57" y="305"/>
                    <a:pt x="65" y="297"/>
                  </a:cubicBezTo>
                  <a:cubicBezTo>
                    <a:pt x="72" y="290"/>
                    <a:pt x="88" y="278"/>
                    <a:pt x="92" y="275"/>
                  </a:cubicBezTo>
                  <a:cubicBezTo>
                    <a:pt x="81" y="282"/>
                    <a:pt x="68" y="294"/>
                    <a:pt x="60" y="296"/>
                  </a:cubicBezTo>
                  <a:cubicBezTo>
                    <a:pt x="47" y="299"/>
                    <a:pt x="42" y="294"/>
                    <a:pt x="37" y="292"/>
                  </a:cubicBezTo>
                  <a:cubicBezTo>
                    <a:pt x="41" y="280"/>
                    <a:pt x="36" y="274"/>
                    <a:pt x="64" y="262"/>
                  </a:cubicBezTo>
                  <a:cubicBezTo>
                    <a:pt x="39" y="271"/>
                    <a:pt x="28" y="266"/>
                    <a:pt x="20" y="259"/>
                  </a:cubicBezTo>
                  <a:cubicBezTo>
                    <a:pt x="23" y="250"/>
                    <a:pt x="32" y="243"/>
                    <a:pt x="39" y="240"/>
                  </a:cubicBezTo>
                  <a:cubicBezTo>
                    <a:pt x="24" y="241"/>
                    <a:pt x="14" y="234"/>
                    <a:pt x="7" y="225"/>
                  </a:cubicBezTo>
                  <a:cubicBezTo>
                    <a:pt x="13" y="218"/>
                    <a:pt x="24" y="212"/>
                    <a:pt x="36" y="211"/>
                  </a:cubicBezTo>
                  <a:cubicBezTo>
                    <a:pt x="18" y="208"/>
                    <a:pt x="3" y="196"/>
                    <a:pt x="1" y="183"/>
                  </a:cubicBezTo>
                  <a:cubicBezTo>
                    <a:pt x="9" y="178"/>
                    <a:pt x="21" y="177"/>
                    <a:pt x="33" y="178"/>
                  </a:cubicBezTo>
                  <a:cubicBezTo>
                    <a:pt x="14" y="171"/>
                    <a:pt x="0" y="156"/>
                    <a:pt x="0" y="143"/>
                  </a:cubicBezTo>
                  <a:cubicBezTo>
                    <a:pt x="10" y="140"/>
                    <a:pt x="21" y="142"/>
                    <a:pt x="30" y="144"/>
                  </a:cubicBezTo>
                  <a:cubicBezTo>
                    <a:pt x="20" y="137"/>
                    <a:pt x="5" y="124"/>
                    <a:pt x="6" y="105"/>
                  </a:cubicBezTo>
                  <a:cubicBezTo>
                    <a:pt x="16" y="102"/>
                    <a:pt x="33" y="109"/>
                    <a:pt x="40" y="112"/>
                  </a:cubicBezTo>
                  <a:cubicBezTo>
                    <a:pt x="17" y="99"/>
                    <a:pt x="9" y="69"/>
                    <a:pt x="21" y="52"/>
                  </a:cubicBezTo>
                  <a:cubicBezTo>
                    <a:pt x="28" y="56"/>
                    <a:pt x="60" y="89"/>
                    <a:pt x="66" y="93"/>
                  </a:cubicBezTo>
                  <a:cubicBezTo>
                    <a:pt x="49" y="74"/>
                    <a:pt x="41" y="60"/>
                    <a:pt x="37" y="47"/>
                  </a:cubicBezTo>
                  <a:cubicBezTo>
                    <a:pt x="31" y="33"/>
                    <a:pt x="31" y="8"/>
                    <a:pt x="48" y="0"/>
                  </a:cubicBezTo>
                  <a:cubicBezTo>
                    <a:pt x="56" y="19"/>
                    <a:pt x="85" y="67"/>
                    <a:pt x="102" y="87"/>
                  </a:cubicBezTo>
                  <a:cubicBezTo>
                    <a:pt x="103" y="86"/>
                    <a:pt x="105" y="84"/>
                    <a:pt x="107" y="83"/>
                  </a:cubicBezTo>
                  <a:cubicBezTo>
                    <a:pt x="111" y="96"/>
                    <a:pt x="122" y="112"/>
                    <a:pt x="132" y="120"/>
                  </a:cubicBezTo>
                  <a:cubicBezTo>
                    <a:pt x="133" y="119"/>
                    <a:pt x="134" y="116"/>
                    <a:pt x="136" y="113"/>
                  </a:cubicBezTo>
                  <a:cubicBezTo>
                    <a:pt x="147" y="129"/>
                    <a:pt x="175" y="152"/>
                    <a:pt x="184" y="165"/>
                  </a:cubicBezTo>
                  <a:cubicBezTo>
                    <a:pt x="191" y="176"/>
                    <a:pt x="192" y="185"/>
                    <a:pt x="182" y="195"/>
                  </a:cubicBezTo>
                  <a:cubicBezTo>
                    <a:pt x="178" y="199"/>
                    <a:pt x="170" y="206"/>
                    <a:pt x="177" y="216"/>
                  </a:cubicBezTo>
                  <a:cubicBezTo>
                    <a:pt x="187" y="231"/>
                    <a:pt x="211" y="231"/>
                    <a:pt x="218" y="217"/>
                  </a:cubicBezTo>
                  <a:cubicBezTo>
                    <a:pt x="203" y="216"/>
                    <a:pt x="198" y="197"/>
                    <a:pt x="208" y="186"/>
                  </a:cubicBezTo>
                  <a:cubicBezTo>
                    <a:pt x="212" y="193"/>
                    <a:pt x="220" y="197"/>
                    <a:pt x="229" y="193"/>
                  </a:cubicBezTo>
                  <a:cubicBezTo>
                    <a:pt x="235" y="191"/>
                    <a:pt x="239" y="188"/>
                    <a:pt x="241" y="185"/>
                  </a:cubicBezTo>
                  <a:cubicBezTo>
                    <a:pt x="229" y="189"/>
                    <a:pt x="219" y="182"/>
                    <a:pt x="220" y="169"/>
                  </a:cubicBezTo>
                  <a:cubicBezTo>
                    <a:pt x="230" y="178"/>
                    <a:pt x="240" y="169"/>
                    <a:pt x="242" y="167"/>
                  </a:cubicBezTo>
                  <a:cubicBezTo>
                    <a:pt x="248" y="160"/>
                    <a:pt x="250" y="152"/>
                    <a:pt x="248" y="139"/>
                  </a:cubicBezTo>
                  <a:cubicBezTo>
                    <a:pt x="245" y="128"/>
                    <a:pt x="234" y="111"/>
                    <a:pt x="227" y="105"/>
                  </a:cubicBezTo>
                  <a:cubicBezTo>
                    <a:pt x="226" y="106"/>
                    <a:pt x="224" y="108"/>
                    <a:pt x="220" y="108"/>
                  </a:cubicBezTo>
                  <a:cubicBezTo>
                    <a:pt x="218" y="107"/>
                    <a:pt x="214" y="105"/>
                    <a:pt x="212" y="105"/>
                  </a:cubicBezTo>
                  <a:cubicBezTo>
                    <a:pt x="205" y="102"/>
                    <a:pt x="197" y="104"/>
                    <a:pt x="193" y="107"/>
                  </a:cubicBezTo>
                  <a:cubicBezTo>
                    <a:pt x="184" y="112"/>
                    <a:pt x="185" y="118"/>
                    <a:pt x="185" y="122"/>
                  </a:cubicBezTo>
                  <a:cubicBezTo>
                    <a:pt x="172" y="115"/>
                    <a:pt x="177" y="103"/>
                    <a:pt x="193" y="98"/>
                  </a:cubicBezTo>
                  <a:cubicBezTo>
                    <a:pt x="182" y="98"/>
                    <a:pt x="172" y="109"/>
                    <a:pt x="170" y="110"/>
                  </a:cubicBezTo>
                  <a:cubicBezTo>
                    <a:pt x="163" y="115"/>
                    <a:pt x="154" y="114"/>
                    <a:pt x="149" y="111"/>
                  </a:cubicBezTo>
                  <a:cubicBezTo>
                    <a:pt x="139" y="106"/>
                    <a:pt x="136" y="94"/>
                    <a:pt x="139" y="91"/>
                  </a:cubicBezTo>
                  <a:cubicBezTo>
                    <a:pt x="140" y="96"/>
                    <a:pt x="144" y="100"/>
                    <a:pt x="149" y="100"/>
                  </a:cubicBezTo>
                  <a:cubicBezTo>
                    <a:pt x="158" y="101"/>
                    <a:pt x="167" y="98"/>
                    <a:pt x="174" y="95"/>
                  </a:cubicBezTo>
                  <a:cubicBezTo>
                    <a:pt x="179" y="92"/>
                    <a:pt x="189" y="91"/>
                    <a:pt x="195" y="91"/>
                  </a:cubicBezTo>
                  <a:cubicBezTo>
                    <a:pt x="183" y="84"/>
                    <a:pt x="165" y="85"/>
                    <a:pt x="159" y="95"/>
                  </a:cubicBezTo>
                  <a:cubicBezTo>
                    <a:pt x="155" y="92"/>
                    <a:pt x="152" y="89"/>
                    <a:pt x="151" y="83"/>
                  </a:cubicBezTo>
                  <a:cubicBezTo>
                    <a:pt x="148" y="65"/>
                    <a:pt x="161" y="56"/>
                    <a:pt x="176" y="56"/>
                  </a:cubicBezTo>
                  <a:cubicBezTo>
                    <a:pt x="176" y="52"/>
                    <a:pt x="179" y="50"/>
                    <a:pt x="183" y="51"/>
                  </a:cubicBezTo>
                  <a:cubicBezTo>
                    <a:pt x="182" y="49"/>
                    <a:pt x="184" y="47"/>
                    <a:pt x="186" y="47"/>
                  </a:cubicBezTo>
                  <a:lnTo>
                    <a:pt x="243" y="47"/>
                  </a:lnTo>
                  <a:cubicBezTo>
                    <a:pt x="255" y="47"/>
                    <a:pt x="275" y="46"/>
                    <a:pt x="277" y="43"/>
                  </a:cubicBezTo>
                  <a:cubicBezTo>
                    <a:pt x="277" y="50"/>
                    <a:pt x="261" y="59"/>
                    <a:pt x="251" y="61"/>
                  </a:cubicBezTo>
                  <a:cubicBezTo>
                    <a:pt x="259" y="62"/>
                    <a:pt x="267" y="61"/>
                    <a:pt x="274" y="58"/>
                  </a:cubicBezTo>
                  <a:cubicBezTo>
                    <a:pt x="270" y="63"/>
                    <a:pt x="266" y="67"/>
                    <a:pt x="259" y="69"/>
                  </a:cubicBezTo>
                  <a:cubicBezTo>
                    <a:pt x="266" y="78"/>
                    <a:pt x="281" y="83"/>
                    <a:pt x="295" y="82"/>
                  </a:cubicBezTo>
                  <a:cubicBezTo>
                    <a:pt x="291" y="86"/>
                    <a:pt x="285" y="89"/>
                    <a:pt x="279" y="88"/>
                  </a:cubicBezTo>
                  <a:cubicBezTo>
                    <a:pt x="291" y="106"/>
                    <a:pt x="301" y="126"/>
                    <a:pt x="304" y="153"/>
                  </a:cubicBezTo>
                  <a:lnTo>
                    <a:pt x="304" y="573"/>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759" name="Freeform 984"/>
            <p:cNvSpPr>
              <a:spLocks/>
            </p:cNvSpPr>
            <p:nvPr userDrawn="1"/>
          </p:nvSpPr>
          <p:spPr bwMode="auto">
            <a:xfrm>
              <a:off x="324" y="447"/>
              <a:ext cx="7" cy="7"/>
            </a:xfrm>
            <a:custGeom>
              <a:avLst/>
              <a:gdLst>
                <a:gd name="T0" fmla="*/ 15 w 15"/>
                <a:gd name="T1" fmla="*/ 13 h 17"/>
                <a:gd name="T2" fmla="*/ 15 w 15"/>
                <a:gd name="T3" fmla="*/ 13 h 17"/>
                <a:gd name="T4" fmla="*/ 15 w 15"/>
                <a:gd name="T5" fmla="*/ 17 h 17"/>
                <a:gd name="T6" fmla="*/ 0 w 15"/>
                <a:gd name="T7" fmla="*/ 2 h 17"/>
                <a:gd name="T8" fmla="*/ 1 w 15"/>
                <a:gd name="T9" fmla="*/ 0 h 17"/>
                <a:gd name="T10" fmla="*/ 15 w 15"/>
                <a:gd name="T11" fmla="*/ 13 h 17"/>
              </a:gdLst>
              <a:ahLst/>
              <a:cxnLst>
                <a:cxn ang="0">
                  <a:pos x="T0" y="T1"/>
                </a:cxn>
                <a:cxn ang="0">
                  <a:pos x="T2" y="T3"/>
                </a:cxn>
                <a:cxn ang="0">
                  <a:pos x="T4" y="T5"/>
                </a:cxn>
                <a:cxn ang="0">
                  <a:pos x="T6" y="T7"/>
                </a:cxn>
                <a:cxn ang="0">
                  <a:pos x="T8" y="T9"/>
                </a:cxn>
                <a:cxn ang="0">
                  <a:pos x="T10" y="T11"/>
                </a:cxn>
              </a:cxnLst>
              <a:rect l="0" t="0" r="r" b="b"/>
              <a:pathLst>
                <a:path w="15" h="17">
                  <a:moveTo>
                    <a:pt x="15" y="13"/>
                  </a:moveTo>
                  <a:lnTo>
                    <a:pt x="15" y="13"/>
                  </a:lnTo>
                  <a:lnTo>
                    <a:pt x="15" y="17"/>
                  </a:lnTo>
                  <a:cubicBezTo>
                    <a:pt x="10" y="16"/>
                    <a:pt x="1" y="8"/>
                    <a:pt x="0" y="2"/>
                  </a:cubicBezTo>
                  <a:cubicBezTo>
                    <a:pt x="1" y="1"/>
                    <a:pt x="1" y="0"/>
                    <a:pt x="1" y="0"/>
                  </a:cubicBezTo>
                  <a:cubicBezTo>
                    <a:pt x="3" y="5"/>
                    <a:pt x="9" y="13"/>
                    <a:pt x="15" y="13"/>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760" name="Freeform 985"/>
            <p:cNvSpPr>
              <a:spLocks/>
            </p:cNvSpPr>
            <p:nvPr userDrawn="1"/>
          </p:nvSpPr>
          <p:spPr bwMode="auto">
            <a:xfrm>
              <a:off x="323" y="398"/>
              <a:ext cx="8" cy="53"/>
            </a:xfrm>
            <a:custGeom>
              <a:avLst/>
              <a:gdLst>
                <a:gd name="T0" fmla="*/ 19 w 19"/>
                <a:gd name="T1" fmla="*/ 108 h 116"/>
                <a:gd name="T2" fmla="*/ 19 w 19"/>
                <a:gd name="T3" fmla="*/ 108 h 116"/>
                <a:gd name="T4" fmla="*/ 19 w 19"/>
                <a:gd name="T5" fmla="*/ 116 h 116"/>
                <a:gd name="T6" fmla="*/ 7 w 19"/>
                <a:gd name="T7" fmla="*/ 104 h 116"/>
                <a:gd name="T8" fmla="*/ 12 w 19"/>
                <a:gd name="T9" fmla="*/ 94 h 116"/>
                <a:gd name="T10" fmla="*/ 6 w 19"/>
                <a:gd name="T11" fmla="*/ 96 h 116"/>
                <a:gd name="T12" fmla="*/ 7 w 19"/>
                <a:gd name="T13" fmla="*/ 71 h 116"/>
                <a:gd name="T14" fmla="*/ 4 w 19"/>
                <a:gd name="T15" fmla="*/ 96 h 116"/>
                <a:gd name="T16" fmla="*/ 2 w 19"/>
                <a:gd name="T17" fmla="*/ 96 h 116"/>
                <a:gd name="T18" fmla="*/ 7 w 19"/>
                <a:gd name="T19" fmla="*/ 45 h 116"/>
                <a:gd name="T20" fmla="*/ 16 w 19"/>
                <a:gd name="T21" fmla="*/ 0 h 116"/>
                <a:gd name="T22" fmla="*/ 18 w 19"/>
                <a:gd name="T23" fmla="*/ 54 h 116"/>
                <a:gd name="T24" fmla="*/ 19 w 19"/>
                <a:gd name="T25" fmla="*/ 10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116">
                  <a:moveTo>
                    <a:pt x="19" y="108"/>
                  </a:moveTo>
                  <a:lnTo>
                    <a:pt x="19" y="108"/>
                  </a:lnTo>
                  <a:lnTo>
                    <a:pt x="19" y="116"/>
                  </a:lnTo>
                  <a:cubicBezTo>
                    <a:pt x="13" y="114"/>
                    <a:pt x="8" y="107"/>
                    <a:pt x="7" y="104"/>
                  </a:cubicBezTo>
                  <a:cubicBezTo>
                    <a:pt x="10" y="101"/>
                    <a:pt x="11" y="97"/>
                    <a:pt x="12" y="94"/>
                  </a:cubicBezTo>
                  <a:cubicBezTo>
                    <a:pt x="9" y="96"/>
                    <a:pt x="8" y="96"/>
                    <a:pt x="6" y="96"/>
                  </a:cubicBezTo>
                  <a:cubicBezTo>
                    <a:pt x="5" y="90"/>
                    <a:pt x="6" y="79"/>
                    <a:pt x="7" y="71"/>
                  </a:cubicBezTo>
                  <a:cubicBezTo>
                    <a:pt x="5" y="76"/>
                    <a:pt x="3" y="89"/>
                    <a:pt x="4" y="96"/>
                  </a:cubicBezTo>
                  <a:cubicBezTo>
                    <a:pt x="4" y="96"/>
                    <a:pt x="2" y="96"/>
                    <a:pt x="2" y="96"/>
                  </a:cubicBezTo>
                  <a:cubicBezTo>
                    <a:pt x="0" y="82"/>
                    <a:pt x="3" y="61"/>
                    <a:pt x="7" y="45"/>
                  </a:cubicBezTo>
                  <a:cubicBezTo>
                    <a:pt x="11" y="28"/>
                    <a:pt x="14" y="17"/>
                    <a:pt x="16" y="0"/>
                  </a:cubicBezTo>
                  <a:cubicBezTo>
                    <a:pt x="18" y="14"/>
                    <a:pt x="18" y="36"/>
                    <a:pt x="18" y="54"/>
                  </a:cubicBezTo>
                  <a:cubicBezTo>
                    <a:pt x="17" y="60"/>
                    <a:pt x="18" y="99"/>
                    <a:pt x="19" y="108"/>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761" name="Freeform 986"/>
            <p:cNvSpPr>
              <a:spLocks/>
            </p:cNvSpPr>
            <p:nvPr userDrawn="1"/>
          </p:nvSpPr>
          <p:spPr bwMode="auto">
            <a:xfrm>
              <a:off x="306" y="393"/>
              <a:ext cx="22" cy="57"/>
            </a:xfrm>
            <a:custGeom>
              <a:avLst/>
              <a:gdLst>
                <a:gd name="T0" fmla="*/ 48 w 50"/>
                <a:gd name="T1" fmla="*/ 0 h 125"/>
                <a:gd name="T2" fmla="*/ 48 w 50"/>
                <a:gd name="T3" fmla="*/ 0 h 125"/>
                <a:gd name="T4" fmla="*/ 38 w 50"/>
                <a:gd name="T5" fmla="*/ 47 h 125"/>
                <a:gd name="T6" fmla="*/ 25 w 50"/>
                <a:gd name="T7" fmla="*/ 84 h 125"/>
                <a:gd name="T8" fmla="*/ 45 w 50"/>
                <a:gd name="T9" fmla="*/ 111 h 125"/>
                <a:gd name="T10" fmla="*/ 31 w 50"/>
                <a:gd name="T11" fmla="*/ 122 h 125"/>
                <a:gd name="T12" fmla="*/ 4 w 50"/>
                <a:gd name="T13" fmla="*/ 112 h 125"/>
                <a:gd name="T14" fmla="*/ 2 w 50"/>
                <a:gd name="T15" fmla="*/ 107 h 125"/>
                <a:gd name="T16" fmla="*/ 11 w 50"/>
                <a:gd name="T17" fmla="*/ 108 h 125"/>
                <a:gd name="T18" fmla="*/ 0 w 50"/>
                <a:gd name="T19" fmla="*/ 89 h 125"/>
                <a:gd name="T20" fmla="*/ 1 w 50"/>
                <a:gd name="T21" fmla="*/ 81 h 125"/>
                <a:gd name="T22" fmla="*/ 13 w 50"/>
                <a:gd name="T23" fmla="*/ 65 h 125"/>
                <a:gd name="T24" fmla="*/ 8 w 50"/>
                <a:gd name="T25" fmla="*/ 66 h 125"/>
                <a:gd name="T26" fmla="*/ 29 w 50"/>
                <a:gd name="T27" fmla="*/ 33 h 125"/>
                <a:gd name="T28" fmla="*/ 48 w 50"/>
                <a:gd name="T29"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 h="125">
                  <a:moveTo>
                    <a:pt x="48" y="0"/>
                  </a:moveTo>
                  <a:lnTo>
                    <a:pt x="48" y="0"/>
                  </a:lnTo>
                  <a:cubicBezTo>
                    <a:pt x="50" y="12"/>
                    <a:pt x="42" y="34"/>
                    <a:pt x="38" y="47"/>
                  </a:cubicBezTo>
                  <a:cubicBezTo>
                    <a:pt x="33" y="59"/>
                    <a:pt x="26" y="69"/>
                    <a:pt x="25" y="84"/>
                  </a:cubicBezTo>
                  <a:cubicBezTo>
                    <a:pt x="24" y="101"/>
                    <a:pt x="30" y="113"/>
                    <a:pt x="45" y="111"/>
                  </a:cubicBezTo>
                  <a:cubicBezTo>
                    <a:pt x="43" y="117"/>
                    <a:pt x="38" y="120"/>
                    <a:pt x="31" y="122"/>
                  </a:cubicBezTo>
                  <a:cubicBezTo>
                    <a:pt x="19" y="125"/>
                    <a:pt x="9" y="119"/>
                    <a:pt x="4" y="112"/>
                  </a:cubicBezTo>
                  <a:cubicBezTo>
                    <a:pt x="3" y="110"/>
                    <a:pt x="3" y="109"/>
                    <a:pt x="2" y="107"/>
                  </a:cubicBezTo>
                  <a:cubicBezTo>
                    <a:pt x="5" y="104"/>
                    <a:pt x="10" y="106"/>
                    <a:pt x="11" y="108"/>
                  </a:cubicBezTo>
                  <a:cubicBezTo>
                    <a:pt x="16" y="97"/>
                    <a:pt x="10" y="91"/>
                    <a:pt x="0" y="89"/>
                  </a:cubicBezTo>
                  <a:cubicBezTo>
                    <a:pt x="0" y="86"/>
                    <a:pt x="0" y="83"/>
                    <a:pt x="1" y="81"/>
                  </a:cubicBezTo>
                  <a:cubicBezTo>
                    <a:pt x="10" y="80"/>
                    <a:pt x="13" y="70"/>
                    <a:pt x="13" y="65"/>
                  </a:cubicBezTo>
                  <a:cubicBezTo>
                    <a:pt x="11" y="66"/>
                    <a:pt x="9" y="66"/>
                    <a:pt x="8" y="66"/>
                  </a:cubicBezTo>
                  <a:cubicBezTo>
                    <a:pt x="11" y="56"/>
                    <a:pt x="21" y="43"/>
                    <a:pt x="29" y="33"/>
                  </a:cubicBezTo>
                  <a:cubicBezTo>
                    <a:pt x="36" y="25"/>
                    <a:pt x="45" y="13"/>
                    <a:pt x="48"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762" name="Freeform 987"/>
            <p:cNvSpPr>
              <a:spLocks/>
            </p:cNvSpPr>
            <p:nvPr userDrawn="1"/>
          </p:nvSpPr>
          <p:spPr bwMode="auto">
            <a:xfrm>
              <a:off x="278" y="388"/>
              <a:ext cx="49" cy="58"/>
            </a:xfrm>
            <a:custGeom>
              <a:avLst/>
              <a:gdLst>
                <a:gd name="T0" fmla="*/ 105 w 110"/>
                <a:gd name="T1" fmla="*/ 0 h 127"/>
                <a:gd name="T2" fmla="*/ 105 w 110"/>
                <a:gd name="T3" fmla="*/ 0 h 127"/>
                <a:gd name="T4" fmla="*/ 102 w 110"/>
                <a:gd name="T5" fmla="*/ 20 h 127"/>
                <a:gd name="T6" fmla="*/ 73 w 110"/>
                <a:gd name="T7" fmla="*/ 48 h 127"/>
                <a:gd name="T8" fmla="*/ 60 w 110"/>
                <a:gd name="T9" fmla="*/ 61 h 127"/>
                <a:gd name="T10" fmla="*/ 66 w 110"/>
                <a:gd name="T11" fmla="*/ 81 h 127"/>
                <a:gd name="T12" fmla="*/ 71 w 110"/>
                <a:gd name="T13" fmla="*/ 80 h 127"/>
                <a:gd name="T14" fmla="*/ 66 w 110"/>
                <a:gd name="T15" fmla="*/ 87 h 127"/>
                <a:gd name="T16" fmla="*/ 48 w 110"/>
                <a:gd name="T17" fmla="*/ 82 h 127"/>
                <a:gd name="T18" fmla="*/ 52 w 110"/>
                <a:gd name="T19" fmla="*/ 103 h 127"/>
                <a:gd name="T20" fmla="*/ 72 w 110"/>
                <a:gd name="T21" fmla="*/ 114 h 127"/>
                <a:gd name="T22" fmla="*/ 57 w 110"/>
                <a:gd name="T23" fmla="*/ 118 h 127"/>
                <a:gd name="T24" fmla="*/ 27 w 110"/>
                <a:gd name="T25" fmla="*/ 110 h 127"/>
                <a:gd name="T26" fmla="*/ 25 w 110"/>
                <a:gd name="T27" fmla="*/ 93 h 127"/>
                <a:gd name="T28" fmla="*/ 12 w 110"/>
                <a:gd name="T29" fmla="*/ 114 h 127"/>
                <a:gd name="T30" fmla="*/ 3 w 110"/>
                <a:gd name="T31" fmla="*/ 97 h 127"/>
                <a:gd name="T32" fmla="*/ 22 w 110"/>
                <a:gd name="T33" fmla="*/ 74 h 127"/>
                <a:gd name="T34" fmla="*/ 8 w 110"/>
                <a:gd name="T35" fmla="*/ 65 h 127"/>
                <a:gd name="T36" fmla="*/ 16 w 110"/>
                <a:gd name="T37" fmla="*/ 48 h 127"/>
                <a:gd name="T38" fmla="*/ 34 w 110"/>
                <a:gd name="T39" fmla="*/ 60 h 127"/>
                <a:gd name="T40" fmla="*/ 56 w 110"/>
                <a:gd name="T41" fmla="*/ 43 h 127"/>
                <a:gd name="T42" fmla="*/ 90 w 110"/>
                <a:gd name="T43" fmla="*/ 26 h 127"/>
                <a:gd name="T44" fmla="*/ 105 w 110"/>
                <a:gd name="T45"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0" h="127">
                  <a:moveTo>
                    <a:pt x="105" y="0"/>
                  </a:moveTo>
                  <a:lnTo>
                    <a:pt x="105" y="0"/>
                  </a:lnTo>
                  <a:cubicBezTo>
                    <a:pt x="110" y="8"/>
                    <a:pt x="106" y="15"/>
                    <a:pt x="102" y="20"/>
                  </a:cubicBezTo>
                  <a:cubicBezTo>
                    <a:pt x="94" y="31"/>
                    <a:pt x="84" y="40"/>
                    <a:pt x="73" y="48"/>
                  </a:cubicBezTo>
                  <a:cubicBezTo>
                    <a:pt x="69" y="52"/>
                    <a:pt x="63" y="55"/>
                    <a:pt x="60" y="61"/>
                  </a:cubicBezTo>
                  <a:cubicBezTo>
                    <a:pt x="56" y="68"/>
                    <a:pt x="57" y="80"/>
                    <a:pt x="66" y="81"/>
                  </a:cubicBezTo>
                  <a:cubicBezTo>
                    <a:pt x="68" y="81"/>
                    <a:pt x="70" y="80"/>
                    <a:pt x="71" y="80"/>
                  </a:cubicBezTo>
                  <a:cubicBezTo>
                    <a:pt x="71" y="82"/>
                    <a:pt x="69" y="86"/>
                    <a:pt x="66" y="87"/>
                  </a:cubicBezTo>
                  <a:cubicBezTo>
                    <a:pt x="59" y="92"/>
                    <a:pt x="51" y="86"/>
                    <a:pt x="48" y="82"/>
                  </a:cubicBezTo>
                  <a:cubicBezTo>
                    <a:pt x="39" y="90"/>
                    <a:pt x="44" y="101"/>
                    <a:pt x="52" y="103"/>
                  </a:cubicBezTo>
                  <a:cubicBezTo>
                    <a:pt x="61" y="104"/>
                    <a:pt x="73" y="104"/>
                    <a:pt x="72" y="114"/>
                  </a:cubicBezTo>
                  <a:cubicBezTo>
                    <a:pt x="65" y="111"/>
                    <a:pt x="61" y="115"/>
                    <a:pt x="57" y="118"/>
                  </a:cubicBezTo>
                  <a:cubicBezTo>
                    <a:pt x="45" y="127"/>
                    <a:pt x="32" y="121"/>
                    <a:pt x="27" y="110"/>
                  </a:cubicBezTo>
                  <a:cubicBezTo>
                    <a:pt x="26" y="107"/>
                    <a:pt x="24" y="97"/>
                    <a:pt x="25" y="93"/>
                  </a:cubicBezTo>
                  <a:cubicBezTo>
                    <a:pt x="13" y="98"/>
                    <a:pt x="17" y="109"/>
                    <a:pt x="12" y="114"/>
                  </a:cubicBezTo>
                  <a:cubicBezTo>
                    <a:pt x="12" y="106"/>
                    <a:pt x="4" y="103"/>
                    <a:pt x="3" y="97"/>
                  </a:cubicBezTo>
                  <a:cubicBezTo>
                    <a:pt x="0" y="87"/>
                    <a:pt x="8" y="74"/>
                    <a:pt x="22" y="74"/>
                  </a:cubicBezTo>
                  <a:cubicBezTo>
                    <a:pt x="14" y="74"/>
                    <a:pt x="9" y="71"/>
                    <a:pt x="8" y="65"/>
                  </a:cubicBezTo>
                  <a:cubicBezTo>
                    <a:pt x="6" y="55"/>
                    <a:pt x="11" y="50"/>
                    <a:pt x="16" y="48"/>
                  </a:cubicBezTo>
                  <a:cubicBezTo>
                    <a:pt x="12" y="56"/>
                    <a:pt x="21" y="67"/>
                    <a:pt x="34" y="60"/>
                  </a:cubicBezTo>
                  <a:cubicBezTo>
                    <a:pt x="40" y="57"/>
                    <a:pt x="48" y="47"/>
                    <a:pt x="56" y="43"/>
                  </a:cubicBezTo>
                  <a:cubicBezTo>
                    <a:pt x="68" y="37"/>
                    <a:pt x="77" y="35"/>
                    <a:pt x="90" y="26"/>
                  </a:cubicBezTo>
                  <a:cubicBezTo>
                    <a:pt x="98" y="21"/>
                    <a:pt x="105" y="12"/>
                    <a:pt x="105"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763" name="Freeform 988"/>
            <p:cNvSpPr>
              <a:spLocks/>
            </p:cNvSpPr>
            <p:nvPr userDrawn="1"/>
          </p:nvSpPr>
          <p:spPr bwMode="auto">
            <a:xfrm>
              <a:off x="311" y="383"/>
              <a:ext cx="13" cy="16"/>
            </a:xfrm>
            <a:custGeom>
              <a:avLst/>
              <a:gdLst>
                <a:gd name="T0" fmla="*/ 20 w 30"/>
                <a:gd name="T1" fmla="*/ 0 h 34"/>
                <a:gd name="T2" fmla="*/ 20 w 30"/>
                <a:gd name="T3" fmla="*/ 0 h 34"/>
                <a:gd name="T4" fmla="*/ 15 w 30"/>
                <a:gd name="T5" fmla="*/ 30 h 34"/>
                <a:gd name="T6" fmla="*/ 0 w 30"/>
                <a:gd name="T7" fmla="*/ 34 h 34"/>
                <a:gd name="T8" fmla="*/ 14 w 30"/>
                <a:gd name="T9" fmla="*/ 22 h 34"/>
                <a:gd name="T10" fmla="*/ 20 w 30"/>
                <a:gd name="T11" fmla="*/ 0 h 34"/>
              </a:gdLst>
              <a:ahLst/>
              <a:cxnLst>
                <a:cxn ang="0">
                  <a:pos x="T0" y="T1"/>
                </a:cxn>
                <a:cxn ang="0">
                  <a:pos x="T2" y="T3"/>
                </a:cxn>
                <a:cxn ang="0">
                  <a:pos x="T4" y="T5"/>
                </a:cxn>
                <a:cxn ang="0">
                  <a:pos x="T6" y="T7"/>
                </a:cxn>
                <a:cxn ang="0">
                  <a:pos x="T8" y="T9"/>
                </a:cxn>
                <a:cxn ang="0">
                  <a:pos x="T10" y="T11"/>
                </a:cxn>
              </a:cxnLst>
              <a:rect l="0" t="0" r="r" b="b"/>
              <a:pathLst>
                <a:path w="30" h="34">
                  <a:moveTo>
                    <a:pt x="20" y="0"/>
                  </a:moveTo>
                  <a:lnTo>
                    <a:pt x="20" y="0"/>
                  </a:lnTo>
                  <a:cubicBezTo>
                    <a:pt x="30" y="15"/>
                    <a:pt x="24" y="31"/>
                    <a:pt x="15" y="30"/>
                  </a:cubicBezTo>
                  <a:cubicBezTo>
                    <a:pt x="8" y="30"/>
                    <a:pt x="5" y="30"/>
                    <a:pt x="0" y="34"/>
                  </a:cubicBezTo>
                  <a:cubicBezTo>
                    <a:pt x="2" y="27"/>
                    <a:pt x="11" y="24"/>
                    <a:pt x="14" y="22"/>
                  </a:cubicBezTo>
                  <a:cubicBezTo>
                    <a:pt x="19" y="18"/>
                    <a:pt x="22" y="14"/>
                    <a:pt x="20"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764" name="Freeform 989"/>
            <p:cNvSpPr>
              <a:spLocks/>
            </p:cNvSpPr>
            <p:nvPr userDrawn="1"/>
          </p:nvSpPr>
          <p:spPr bwMode="auto">
            <a:xfrm>
              <a:off x="281" y="377"/>
              <a:ext cx="4" cy="14"/>
            </a:xfrm>
            <a:custGeom>
              <a:avLst/>
              <a:gdLst>
                <a:gd name="T0" fmla="*/ 4 w 9"/>
                <a:gd name="T1" fmla="*/ 0 h 31"/>
                <a:gd name="T2" fmla="*/ 4 w 9"/>
                <a:gd name="T3" fmla="*/ 0 h 31"/>
                <a:gd name="T4" fmla="*/ 4 w 9"/>
                <a:gd name="T5" fmla="*/ 12 h 31"/>
                <a:gd name="T6" fmla="*/ 9 w 9"/>
                <a:gd name="T7" fmla="*/ 8 h 31"/>
                <a:gd name="T8" fmla="*/ 8 w 9"/>
                <a:gd name="T9" fmla="*/ 25 h 31"/>
                <a:gd name="T10" fmla="*/ 3 w 9"/>
                <a:gd name="T11" fmla="*/ 31 h 31"/>
                <a:gd name="T12" fmla="*/ 2 w 9"/>
                <a:gd name="T13" fmla="*/ 26 h 31"/>
                <a:gd name="T14" fmla="*/ 0 w 9"/>
                <a:gd name="T15" fmla="*/ 9 h 31"/>
                <a:gd name="T16" fmla="*/ 4 w 9"/>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31">
                  <a:moveTo>
                    <a:pt x="4" y="0"/>
                  </a:moveTo>
                  <a:lnTo>
                    <a:pt x="4" y="0"/>
                  </a:lnTo>
                  <a:cubicBezTo>
                    <a:pt x="3" y="5"/>
                    <a:pt x="3" y="8"/>
                    <a:pt x="4" y="12"/>
                  </a:cubicBezTo>
                  <a:cubicBezTo>
                    <a:pt x="6" y="11"/>
                    <a:pt x="8" y="9"/>
                    <a:pt x="9" y="8"/>
                  </a:cubicBezTo>
                  <a:cubicBezTo>
                    <a:pt x="8" y="12"/>
                    <a:pt x="8" y="20"/>
                    <a:pt x="8" y="25"/>
                  </a:cubicBezTo>
                  <a:cubicBezTo>
                    <a:pt x="7" y="26"/>
                    <a:pt x="5" y="29"/>
                    <a:pt x="3" y="31"/>
                  </a:cubicBezTo>
                  <a:cubicBezTo>
                    <a:pt x="3" y="31"/>
                    <a:pt x="2" y="28"/>
                    <a:pt x="2" y="26"/>
                  </a:cubicBezTo>
                  <a:cubicBezTo>
                    <a:pt x="4" y="20"/>
                    <a:pt x="3" y="14"/>
                    <a:pt x="0" y="9"/>
                  </a:cubicBezTo>
                  <a:cubicBezTo>
                    <a:pt x="0" y="8"/>
                    <a:pt x="3" y="2"/>
                    <a:pt x="4"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765" name="Freeform 990"/>
            <p:cNvSpPr>
              <a:spLocks/>
            </p:cNvSpPr>
            <p:nvPr userDrawn="1"/>
          </p:nvSpPr>
          <p:spPr bwMode="auto">
            <a:xfrm>
              <a:off x="285" y="377"/>
              <a:ext cx="7" cy="17"/>
            </a:xfrm>
            <a:custGeom>
              <a:avLst/>
              <a:gdLst>
                <a:gd name="T0" fmla="*/ 10 w 15"/>
                <a:gd name="T1" fmla="*/ 1 h 37"/>
                <a:gd name="T2" fmla="*/ 10 w 15"/>
                <a:gd name="T3" fmla="*/ 1 h 37"/>
                <a:gd name="T4" fmla="*/ 15 w 15"/>
                <a:gd name="T5" fmla="*/ 0 h 37"/>
                <a:gd name="T6" fmla="*/ 10 w 15"/>
                <a:gd name="T7" fmla="*/ 12 h 37"/>
                <a:gd name="T8" fmla="*/ 2 w 15"/>
                <a:gd name="T9" fmla="*/ 37 h 37"/>
                <a:gd name="T10" fmla="*/ 2 w 15"/>
                <a:gd name="T11" fmla="*/ 31 h 37"/>
                <a:gd name="T12" fmla="*/ 2 w 15"/>
                <a:gd name="T13" fmla="*/ 6 h 37"/>
                <a:gd name="T14" fmla="*/ 7 w 15"/>
                <a:gd name="T15" fmla="*/ 2 h 37"/>
                <a:gd name="T16" fmla="*/ 5 w 15"/>
                <a:gd name="T17" fmla="*/ 19 h 37"/>
                <a:gd name="T18" fmla="*/ 10 w 15"/>
                <a:gd name="T19" fmla="*/ 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37">
                  <a:moveTo>
                    <a:pt x="10" y="1"/>
                  </a:moveTo>
                  <a:lnTo>
                    <a:pt x="10" y="1"/>
                  </a:lnTo>
                  <a:cubicBezTo>
                    <a:pt x="11" y="0"/>
                    <a:pt x="13" y="0"/>
                    <a:pt x="15" y="0"/>
                  </a:cubicBezTo>
                  <a:cubicBezTo>
                    <a:pt x="12" y="4"/>
                    <a:pt x="11" y="8"/>
                    <a:pt x="10" y="12"/>
                  </a:cubicBezTo>
                  <a:cubicBezTo>
                    <a:pt x="9" y="23"/>
                    <a:pt x="12" y="33"/>
                    <a:pt x="2" y="37"/>
                  </a:cubicBezTo>
                  <a:cubicBezTo>
                    <a:pt x="2" y="37"/>
                    <a:pt x="2" y="32"/>
                    <a:pt x="2" y="31"/>
                  </a:cubicBezTo>
                  <a:cubicBezTo>
                    <a:pt x="0" y="21"/>
                    <a:pt x="1" y="12"/>
                    <a:pt x="2" y="6"/>
                  </a:cubicBezTo>
                  <a:cubicBezTo>
                    <a:pt x="3" y="5"/>
                    <a:pt x="5" y="3"/>
                    <a:pt x="7" y="2"/>
                  </a:cubicBezTo>
                  <a:cubicBezTo>
                    <a:pt x="5" y="7"/>
                    <a:pt x="4" y="14"/>
                    <a:pt x="5" y="19"/>
                  </a:cubicBezTo>
                  <a:cubicBezTo>
                    <a:pt x="6" y="12"/>
                    <a:pt x="6" y="7"/>
                    <a:pt x="10"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766" name="Freeform 991"/>
            <p:cNvSpPr>
              <a:spLocks/>
            </p:cNvSpPr>
            <p:nvPr userDrawn="1"/>
          </p:nvSpPr>
          <p:spPr bwMode="auto">
            <a:xfrm>
              <a:off x="290" y="374"/>
              <a:ext cx="7" cy="19"/>
            </a:xfrm>
            <a:custGeom>
              <a:avLst/>
              <a:gdLst>
                <a:gd name="T0" fmla="*/ 16 w 16"/>
                <a:gd name="T1" fmla="*/ 0 h 42"/>
                <a:gd name="T2" fmla="*/ 16 w 16"/>
                <a:gd name="T3" fmla="*/ 0 h 42"/>
                <a:gd name="T4" fmla="*/ 8 w 16"/>
                <a:gd name="T5" fmla="*/ 24 h 42"/>
                <a:gd name="T6" fmla="*/ 9 w 16"/>
                <a:gd name="T7" fmla="*/ 42 h 42"/>
                <a:gd name="T8" fmla="*/ 2 w 16"/>
                <a:gd name="T9" fmla="*/ 27 h 42"/>
                <a:gd name="T10" fmla="*/ 16 w 16"/>
                <a:gd name="T11" fmla="*/ 0 h 42"/>
              </a:gdLst>
              <a:ahLst/>
              <a:cxnLst>
                <a:cxn ang="0">
                  <a:pos x="T0" y="T1"/>
                </a:cxn>
                <a:cxn ang="0">
                  <a:pos x="T2" y="T3"/>
                </a:cxn>
                <a:cxn ang="0">
                  <a:pos x="T4" y="T5"/>
                </a:cxn>
                <a:cxn ang="0">
                  <a:pos x="T6" y="T7"/>
                </a:cxn>
                <a:cxn ang="0">
                  <a:pos x="T8" y="T9"/>
                </a:cxn>
                <a:cxn ang="0">
                  <a:pos x="T10" y="T11"/>
                </a:cxn>
              </a:cxnLst>
              <a:rect l="0" t="0" r="r" b="b"/>
              <a:pathLst>
                <a:path w="16" h="42">
                  <a:moveTo>
                    <a:pt x="16" y="0"/>
                  </a:moveTo>
                  <a:lnTo>
                    <a:pt x="16" y="0"/>
                  </a:lnTo>
                  <a:cubicBezTo>
                    <a:pt x="9" y="7"/>
                    <a:pt x="6" y="15"/>
                    <a:pt x="8" y="24"/>
                  </a:cubicBezTo>
                  <a:cubicBezTo>
                    <a:pt x="8" y="31"/>
                    <a:pt x="12" y="33"/>
                    <a:pt x="9" y="42"/>
                  </a:cubicBezTo>
                  <a:cubicBezTo>
                    <a:pt x="9" y="37"/>
                    <a:pt x="3" y="34"/>
                    <a:pt x="2" y="27"/>
                  </a:cubicBezTo>
                  <a:cubicBezTo>
                    <a:pt x="0" y="14"/>
                    <a:pt x="8" y="4"/>
                    <a:pt x="16"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767" name="Freeform 992"/>
            <p:cNvSpPr>
              <a:spLocks/>
            </p:cNvSpPr>
            <p:nvPr userDrawn="1"/>
          </p:nvSpPr>
          <p:spPr bwMode="auto">
            <a:xfrm>
              <a:off x="316" y="372"/>
              <a:ext cx="9" cy="21"/>
            </a:xfrm>
            <a:custGeom>
              <a:avLst/>
              <a:gdLst>
                <a:gd name="T0" fmla="*/ 0 w 21"/>
                <a:gd name="T1" fmla="*/ 0 h 46"/>
                <a:gd name="T2" fmla="*/ 0 w 21"/>
                <a:gd name="T3" fmla="*/ 0 h 46"/>
                <a:gd name="T4" fmla="*/ 13 w 21"/>
                <a:gd name="T5" fmla="*/ 16 h 46"/>
                <a:gd name="T6" fmla="*/ 16 w 21"/>
                <a:gd name="T7" fmla="*/ 46 h 46"/>
                <a:gd name="T8" fmla="*/ 6 w 21"/>
                <a:gd name="T9" fmla="*/ 21 h 46"/>
                <a:gd name="T10" fmla="*/ 0 w 21"/>
                <a:gd name="T11" fmla="*/ 0 h 46"/>
              </a:gdLst>
              <a:ahLst/>
              <a:cxnLst>
                <a:cxn ang="0">
                  <a:pos x="T0" y="T1"/>
                </a:cxn>
                <a:cxn ang="0">
                  <a:pos x="T2" y="T3"/>
                </a:cxn>
                <a:cxn ang="0">
                  <a:pos x="T4" y="T5"/>
                </a:cxn>
                <a:cxn ang="0">
                  <a:pos x="T6" y="T7"/>
                </a:cxn>
                <a:cxn ang="0">
                  <a:pos x="T8" y="T9"/>
                </a:cxn>
                <a:cxn ang="0">
                  <a:pos x="T10" y="T11"/>
                </a:cxn>
              </a:cxnLst>
              <a:rect l="0" t="0" r="r" b="b"/>
              <a:pathLst>
                <a:path w="21" h="46">
                  <a:moveTo>
                    <a:pt x="0" y="0"/>
                  </a:moveTo>
                  <a:lnTo>
                    <a:pt x="0" y="0"/>
                  </a:lnTo>
                  <a:cubicBezTo>
                    <a:pt x="4" y="9"/>
                    <a:pt x="11" y="15"/>
                    <a:pt x="13" y="16"/>
                  </a:cubicBezTo>
                  <a:cubicBezTo>
                    <a:pt x="18" y="30"/>
                    <a:pt x="21" y="37"/>
                    <a:pt x="16" y="46"/>
                  </a:cubicBezTo>
                  <a:cubicBezTo>
                    <a:pt x="16" y="33"/>
                    <a:pt x="12" y="27"/>
                    <a:pt x="6" y="21"/>
                  </a:cubicBezTo>
                  <a:cubicBezTo>
                    <a:pt x="5" y="18"/>
                    <a:pt x="1" y="5"/>
                    <a:pt x="0"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768" name="Freeform 993"/>
            <p:cNvSpPr>
              <a:spLocks/>
            </p:cNvSpPr>
            <p:nvPr userDrawn="1"/>
          </p:nvSpPr>
          <p:spPr bwMode="auto">
            <a:xfrm>
              <a:off x="291" y="372"/>
              <a:ext cx="19" cy="21"/>
            </a:xfrm>
            <a:custGeom>
              <a:avLst/>
              <a:gdLst>
                <a:gd name="T0" fmla="*/ 26 w 43"/>
                <a:gd name="T1" fmla="*/ 0 h 47"/>
                <a:gd name="T2" fmla="*/ 26 w 43"/>
                <a:gd name="T3" fmla="*/ 0 h 47"/>
                <a:gd name="T4" fmla="*/ 43 w 43"/>
                <a:gd name="T5" fmla="*/ 4 h 47"/>
                <a:gd name="T6" fmla="*/ 16 w 43"/>
                <a:gd name="T7" fmla="*/ 21 h 47"/>
                <a:gd name="T8" fmla="*/ 31 w 43"/>
                <a:gd name="T9" fmla="*/ 38 h 47"/>
                <a:gd name="T10" fmla="*/ 21 w 43"/>
                <a:gd name="T11" fmla="*/ 40 h 47"/>
                <a:gd name="T12" fmla="*/ 35 w 43"/>
                <a:gd name="T13" fmla="*/ 37 h 47"/>
                <a:gd name="T14" fmla="*/ 11 w 43"/>
                <a:gd name="T15" fmla="*/ 38 h 47"/>
                <a:gd name="T16" fmla="*/ 26 w 43"/>
                <a:gd name="T1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47">
                  <a:moveTo>
                    <a:pt x="26" y="0"/>
                  </a:moveTo>
                  <a:lnTo>
                    <a:pt x="26" y="0"/>
                  </a:lnTo>
                  <a:cubicBezTo>
                    <a:pt x="31" y="0"/>
                    <a:pt x="38" y="1"/>
                    <a:pt x="43" y="4"/>
                  </a:cubicBezTo>
                  <a:cubicBezTo>
                    <a:pt x="27" y="2"/>
                    <a:pt x="17" y="9"/>
                    <a:pt x="16" y="21"/>
                  </a:cubicBezTo>
                  <a:cubicBezTo>
                    <a:pt x="14" y="29"/>
                    <a:pt x="19" y="39"/>
                    <a:pt x="31" y="38"/>
                  </a:cubicBezTo>
                  <a:cubicBezTo>
                    <a:pt x="30" y="39"/>
                    <a:pt x="26" y="41"/>
                    <a:pt x="21" y="40"/>
                  </a:cubicBezTo>
                  <a:cubicBezTo>
                    <a:pt x="27" y="43"/>
                    <a:pt x="31" y="40"/>
                    <a:pt x="35" y="37"/>
                  </a:cubicBezTo>
                  <a:cubicBezTo>
                    <a:pt x="31" y="45"/>
                    <a:pt x="17" y="47"/>
                    <a:pt x="11" y="38"/>
                  </a:cubicBezTo>
                  <a:cubicBezTo>
                    <a:pt x="0" y="24"/>
                    <a:pt x="10" y="2"/>
                    <a:pt x="26"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769" name="Freeform 994"/>
            <p:cNvSpPr>
              <a:spLocks/>
            </p:cNvSpPr>
            <p:nvPr userDrawn="1"/>
          </p:nvSpPr>
          <p:spPr bwMode="auto">
            <a:xfrm>
              <a:off x="321" y="370"/>
              <a:ext cx="10" cy="27"/>
            </a:xfrm>
            <a:custGeom>
              <a:avLst/>
              <a:gdLst>
                <a:gd name="T0" fmla="*/ 22 w 22"/>
                <a:gd name="T1" fmla="*/ 50 h 60"/>
                <a:gd name="T2" fmla="*/ 22 w 22"/>
                <a:gd name="T3" fmla="*/ 50 h 60"/>
                <a:gd name="T4" fmla="*/ 22 w 22"/>
                <a:gd name="T5" fmla="*/ 60 h 60"/>
                <a:gd name="T6" fmla="*/ 0 w 22"/>
                <a:gd name="T7" fmla="*/ 0 h 60"/>
                <a:gd name="T8" fmla="*/ 11 w 22"/>
                <a:gd name="T9" fmla="*/ 26 h 60"/>
                <a:gd name="T10" fmla="*/ 21 w 22"/>
                <a:gd name="T11" fmla="*/ 41 h 60"/>
                <a:gd name="T12" fmla="*/ 22 w 22"/>
                <a:gd name="T13" fmla="*/ 50 h 60"/>
              </a:gdLst>
              <a:ahLst/>
              <a:cxnLst>
                <a:cxn ang="0">
                  <a:pos x="T0" y="T1"/>
                </a:cxn>
                <a:cxn ang="0">
                  <a:pos x="T2" y="T3"/>
                </a:cxn>
                <a:cxn ang="0">
                  <a:pos x="T4" y="T5"/>
                </a:cxn>
                <a:cxn ang="0">
                  <a:pos x="T6" y="T7"/>
                </a:cxn>
                <a:cxn ang="0">
                  <a:pos x="T8" y="T9"/>
                </a:cxn>
                <a:cxn ang="0">
                  <a:pos x="T10" y="T11"/>
                </a:cxn>
                <a:cxn ang="0">
                  <a:pos x="T12" y="T13"/>
                </a:cxn>
              </a:cxnLst>
              <a:rect l="0" t="0" r="r" b="b"/>
              <a:pathLst>
                <a:path w="22" h="60">
                  <a:moveTo>
                    <a:pt x="22" y="50"/>
                  </a:moveTo>
                  <a:lnTo>
                    <a:pt x="22" y="50"/>
                  </a:lnTo>
                  <a:lnTo>
                    <a:pt x="22" y="60"/>
                  </a:lnTo>
                  <a:cubicBezTo>
                    <a:pt x="13" y="44"/>
                    <a:pt x="1" y="27"/>
                    <a:pt x="0" y="0"/>
                  </a:cubicBezTo>
                  <a:cubicBezTo>
                    <a:pt x="2" y="10"/>
                    <a:pt x="6" y="18"/>
                    <a:pt x="11" y="26"/>
                  </a:cubicBezTo>
                  <a:cubicBezTo>
                    <a:pt x="14" y="30"/>
                    <a:pt x="20" y="35"/>
                    <a:pt x="21" y="41"/>
                  </a:cubicBezTo>
                  <a:cubicBezTo>
                    <a:pt x="21" y="44"/>
                    <a:pt x="20" y="47"/>
                    <a:pt x="22" y="5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770" name="Freeform 995"/>
            <p:cNvSpPr>
              <a:spLocks/>
            </p:cNvSpPr>
            <p:nvPr userDrawn="1"/>
          </p:nvSpPr>
          <p:spPr bwMode="auto">
            <a:xfrm>
              <a:off x="283" y="369"/>
              <a:ext cx="11" cy="11"/>
            </a:xfrm>
            <a:custGeom>
              <a:avLst/>
              <a:gdLst>
                <a:gd name="T0" fmla="*/ 20 w 25"/>
                <a:gd name="T1" fmla="*/ 0 h 24"/>
                <a:gd name="T2" fmla="*/ 20 w 25"/>
                <a:gd name="T3" fmla="*/ 0 h 24"/>
                <a:gd name="T4" fmla="*/ 8 w 25"/>
                <a:gd name="T5" fmla="*/ 12 h 24"/>
                <a:gd name="T6" fmla="*/ 25 w 25"/>
                <a:gd name="T7" fmla="*/ 3 h 24"/>
                <a:gd name="T8" fmla="*/ 17 w 25"/>
                <a:gd name="T9" fmla="*/ 15 h 24"/>
                <a:gd name="T10" fmla="*/ 0 w 25"/>
                <a:gd name="T11" fmla="*/ 24 h 24"/>
                <a:gd name="T12" fmla="*/ 20 w 25"/>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25" h="24">
                  <a:moveTo>
                    <a:pt x="20" y="0"/>
                  </a:moveTo>
                  <a:lnTo>
                    <a:pt x="20" y="0"/>
                  </a:lnTo>
                  <a:cubicBezTo>
                    <a:pt x="19" y="2"/>
                    <a:pt x="12" y="8"/>
                    <a:pt x="8" y="12"/>
                  </a:cubicBezTo>
                  <a:cubicBezTo>
                    <a:pt x="13" y="10"/>
                    <a:pt x="19" y="5"/>
                    <a:pt x="25" y="3"/>
                  </a:cubicBezTo>
                  <a:cubicBezTo>
                    <a:pt x="24" y="4"/>
                    <a:pt x="18" y="14"/>
                    <a:pt x="17" y="15"/>
                  </a:cubicBezTo>
                  <a:cubicBezTo>
                    <a:pt x="10" y="17"/>
                    <a:pt x="5" y="20"/>
                    <a:pt x="0" y="24"/>
                  </a:cubicBezTo>
                  <a:cubicBezTo>
                    <a:pt x="0" y="7"/>
                    <a:pt x="8" y="2"/>
                    <a:pt x="20"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771" name="Freeform 996"/>
            <p:cNvSpPr>
              <a:spLocks/>
            </p:cNvSpPr>
            <p:nvPr userDrawn="1"/>
          </p:nvSpPr>
          <p:spPr bwMode="auto">
            <a:xfrm>
              <a:off x="282" y="369"/>
              <a:ext cx="4" cy="3"/>
            </a:xfrm>
            <a:custGeom>
              <a:avLst/>
              <a:gdLst>
                <a:gd name="T0" fmla="*/ 4 w 9"/>
                <a:gd name="T1" fmla="*/ 1 h 6"/>
                <a:gd name="T2" fmla="*/ 4 w 9"/>
                <a:gd name="T3" fmla="*/ 1 h 6"/>
                <a:gd name="T4" fmla="*/ 9 w 9"/>
                <a:gd name="T5" fmla="*/ 0 h 6"/>
                <a:gd name="T6" fmla="*/ 0 w 9"/>
                <a:gd name="T7" fmla="*/ 6 h 6"/>
                <a:gd name="T8" fmla="*/ 4 w 9"/>
                <a:gd name="T9" fmla="*/ 1 h 6"/>
              </a:gdLst>
              <a:ahLst/>
              <a:cxnLst>
                <a:cxn ang="0">
                  <a:pos x="T0" y="T1"/>
                </a:cxn>
                <a:cxn ang="0">
                  <a:pos x="T2" y="T3"/>
                </a:cxn>
                <a:cxn ang="0">
                  <a:pos x="T4" y="T5"/>
                </a:cxn>
                <a:cxn ang="0">
                  <a:pos x="T6" y="T7"/>
                </a:cxn>
                <a:cxn ang="0">
                  <a:pos x="T8" y="T9"/>
                </a:cxn>
              </a:cxnLst>
              <a:rect l="0" t="0" r="r" b="b"/>
              <a:pathLst>
                <a:path w="9" h="6">
                  <a:moveTo>
                    <a:pt x="4" y="1"/>
                  </a:moveTo>
                  <a:lnTo>
                    <a:pt x="4" y="1"/>
                  </a:lnTo>
                  <a:lnTo>
                    <a:pt x="9" y="0"/>
                  </a:lnTo>
                  <a:lnTo>
                    <a:pt x="0" y="6"/>
                  </a:lnTo>
                  <a:lnTo>
                    <a:pt x="4" y="1"/>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772" name="Freeform 997"/>
            <p:cNvSpPr>
              <a:spLocks/>
            </p:cNvSpPr>
            <p:nvPr userDrawn="1"/>
          </p:nvSpPr>
          <p:spPr bwMode="auto">
            <a:xfrm>
              <a:off x="277" y="370"/>
              <a:ext cx="10" cy="12"/>
            </a:xfrm>
            <a:custGeom>
              <a:avLst/>
              <a:gdLst>
                <a:gd name="T0" fmla="*/ 4 w 24"/>
                <a:gd name="T1" fmla="*/ 3 h 27"/>
                <a:gd name="T2" fmla="*/ 4 w 24"/>
                <a:gd name="T3" fmla="*/ 3 h 27"/>
                <a:gd name="T4" fmla="*/ 13 w 24"/>
                <a:gd name="T5" fmla="*/ 0 h 27"/>
                <a:gd name="T6" fmla="*/ 8 w 24"/>
                <a:gd name="T7" fmla="*/ 10 h 27"/>
                <a:gd name="T8" fmla="*/ 19 w 24"/>
                <a:gd name="T9" fmla="*/ 0 h 27"/>
                <a:gd name="T10" fmla="*/ 24 w 24"/>
                <a:gd name="T11" fmla="*/ 1 h 27"/>
                <a:gd name="T12" fmla="*/ 7 w 24"/>
                <a:gd name="T13" fmla="*/ 27 h 27"/>
                <a:gd name="T14" fmla="*/ 4 w 24"/>
                <a:gd name="T15" fmla="*/ 3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27">
                  <a:moveTo>
                    <a:pt x="4" y="3"/>
                  </a:moveTo>
                  <a:lnTo>
                    <a:pt x="4" y="3"/>
                  </a:lnTo>
                  <a:cubicBezTo>
                    <a:pt x="7" y="2"/>
                    <a:pt x="14" y="0"/>
                    <a:pt x="13" y="0"/>
                  </a:cubicBezTo>
                  <a:cubicBezTo>
                    <a:pt x="12" y="1"/>
                    <a:pt x="9" y="5"/>
                    <a:pt x="8" y="10"/>
                  </a:cubicBezTo>
                  <a:cubicBezTo>
                    <a:pt x="10" y="6"/>
                    <a:pt x="16" y="2"/>
                    <a:pt x="19" y="0"/>
                  </a:cubicBezTo>
                  <a:cubicBezTo>
                    <a:pt x="20" y="1"/>
                    <a:pt x="23" y="0"/>
                    <a:pt x="24" y="1"/>
                  </a:cubicBezTo>
                  <a:cubicBezTo>
                    <a:pt x="14" y="9"/>
                    <a:pt x="10" y="18"/>
                    <a:pt x="7" y="27"/>
                  </a:cubicBezTo>
                  <a:cubicBezTo>
                    <a:pt x="0" y="19"/>
                    <a:pt x="1" y="11"/>
                    <a:pt x="4" y="3"/>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773" name="Freeform 998"/>
            <p:cNvSpPr>
              <a:spLocks/>
            </p:cNvSpPr>
            <p:nvPr userDrawn="1"/>
          </p:nvSpPr>
          <p:spPr bwMode="auto">
            <a:xfrm>
              <a:off x="272" y="368"/>
              <a:ext cx="10" cy="24"/>
            </a:xfrm>
            <a:custGeom>
              <a:avLst/>
              <a:gdLst>
                <a:gd name="T0" fmla="*/ 12 w 22"/>
                <a:gd name="T1" fmla="*/ 0 h 53"/>
                <a:gd name="T2" fmla="*/ 12 w 22"/>
                <a:gd name="T3" fmla="*/ 0 h 53"/>
                <a:gd name="T4" fmla="*/ 12 w 22"/>
                <a:gd name="T5" fmla="*/ 7 h 53"/>
                <a:gd name="T6" fmla="*/ 18 w 22"/>
                <a:gd name="T7" fmla="*/ 34 h 53"/>
                <a:gd name="T8" fmla="*/ 19 w 22"/>
                <a:gd name="T9" fmla="*/ 30 h 53"/>
                <a:gd name="T10" fmla="*/ 21 w 22"/>
                <a:gd name="T11" fmla="*/ 41 h 53"/>
                <a:gd name="T12" fmla="*/ 11 w 22"/>
                <a:gd name="T13" fmla="*/ 53 h 53"/>
                <a:gd name="T14" fmla="*/ 10 w 22"/>
                <a:gd name="T15" fmla="*/ 32 h 53"/>
                <a:gd name="T16" fmla="*/ 12 w 22"/>
                <a:gd name="T17"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53">
                  <a:moveTo>
                    <a:pt x="12" y="0"/>
                  </a:moveTo>
                  <a:lnTo>
                    <a:pt x="12" y="0"/>
                  </a:lnTo>
                  <a:cubicBezTo>
                    <a:pt x="12" y="0"/>
                    <a:pt x="11" y="4"/>
                    <a:pt x="12" y="7"/>
                  </a:cubicBezTo>
                  <a:cubicBezTo>
                    <a:pt x="9" y="15"/>
                    <a:pt x="8" y="26"/>
                    <a:pt x="18" y="34"/>
                  </a:cubicBezTo>
                  <a:cubicBezTo>
                    <a:pt x="18" y="32"/>
                    <a:pt x="18" y="31"/>
                    <a:pt x="19" y="30"/>
                  </a:cubicBezTo>
                  <a:cubicBezTo>
                    <a:pt x="21" y="32"/>
                    <a:pt x="22" y="38"/>
                    <a:pt x="21" y="41"/>
                  </a:cubicBezTo>
                  <a:cubicBezTo>
                    <a:pt x="20" y="47"/>
                    <a:pt x="16" y="51"/>
                    <a:pt x="11" y="53"/>
                  </a:cubicBezTo>
                  <a:cubicBezTo>
                    <a:pt x="15" y="45"/>
                    <a:pt x="10" y="33"/>
                    <a:pt x="10" y="32"/>
                  </a:cubicBezTo>
                  <a:cubicBezTo>
                    <a:pt x="5" y="21"/>
                    <a:pt x="0" y="9"/>
                    <a:pt x="12"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774" name="Freeform 999"/>
            <p:cNvSpPr>
              <a:spLocks/>
            </p:cNvSpPr>
            <p:nvPr userDrawn="1"/>
          </p:nvSpPr>
          <p:spPr bwMode="auto">
            <a:xfrm>
              <a:off x="322" y="368"/>
              <a:ext cx="9" cy="19"/>
            </a:xfrm>
            <a:custGeom>
              <a:avLst/>
              <a:gdLst>
                <a:gd name="T0" fmla="*/ 20 w 20"/>
                <a:gd name="T1" fmla="*/ 32 h 42"/>
                <a:gd name="T2" fmla="*/ 20 w 20"/>
                <a:gd name="T3" fmla="*/ 32 h 42"/>
                <a:gd name="T4" fmla="*/ 20 w 20"/>
                <a:gd name="T5" fmla="*/ 42 h 42"/>
                <a:gd name="T6" fmla="*/ 0 w 20"/>
                <a:gd name="T7" fmla="*/ 0 h 42"/>
                <a:gd name="T8" fmla="*/ 20 w 20"/>
                <a:gd name="T9" fmla="*/ 32 h 42"/>
              </a:gdLst>
              <a:ahLst/>
              <a:cxnLst>
                <a:cxn ang="0">
                  <a:pos x="T0" y="T1"/>
                </a:cxn>
                <a:cxn ang="0">
                  <a:pos x="T2" y="T3"/>
                </a:cxn>
                <a:cxn ang="0">
                  <a:pos x="T4" y="T5"/>
                </a:cxn>
                <a:cxn ang="0">
                  <a:pos x="T6" y="T7"/>
                </a:cxn>
                <a:cxn ang="0">
                  <a:pos x="T8" y="T9"/>
                </a:cxn>
              </a:cxnLst>
              <a:rect l="0" t="0" r="r" b="b"/>
              <a:pathLst>
                <a:path w="20" h="42">
                  <a:moveTo>
                    <a:pt x="20" y="32"/>
                  </a:moveTo>
                  <a:lnTo>
                    <a:pt x="20" y="32"/>
                  </a:lnTo>
                  <a:lnTo>
                    <a:pt x="20" y="42"/>
                  </a:lnTo>
                  <a:cubicBezTo>
                    <a:pt x="11" y="31"/>
                    <a:pt x="2" y="17"/>
                    <a:pt x="0" y="0"/>
                  </a:cubicBezTo>
                  <a:cubicBezTo>
                    <a:pt x="13" y="3"/>
                    <a:pt x="18" y="14"/>
                    <a:pt x="20" y="32"/>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775" name="Freeform 1000"/>
            <p:cNvSpPr>
              <a:spLocks/>
            </p:cNvSpPr>
            <p:nvPr userDrawn="1"/>
          </p:nvSpPr>
          <p:spPr bwMode="auto">
            <a:xfrm>
              <a:off x="290" y="368"/>
              <a:ext cx="8" cy="5"/>
            </a:xfrm>
            <a:custGeom>
              <a:avLst/>
              <a:gdLst>
                <a:gd name="T0" fmla="*/ 8 w 17"/>
                <a:gd name="T1" fmla="*/ 4 h 11"/>
                <a:gd name="T2" fmla="*/ 8 w 17"/>
                <a:gd name="T3" fmla="*/ 4 h 11"/>
                <a:gd name="T4" fmla="*/ 17 w 17"/>
                <a:gd name="T5" fmla="*/ 0 h 11"/>
                <a:gd name="T6" fmla="*/ 12 w 17"/>
                <a:gd name="T7" fmla="*/ 5 h 11"/>
                <a:gd name="T8" fmla="*/ 0 w 17"/>
                <a:gd name="T9" fmla="*/ 11 h 11"/>
                <a:gd name="T10" fmla="*/ 8 w 17"/>
                <a:gd name="T11" fmla="*/ 4 h 11"/>
              </a:gdLst>
              <a:ahLst/>
              <a:cxnLst>
                <a:cxn ang="0">
                  <a:pos x="T0" y="T1"/>
                </a:cxn>
                <a:cxn ang="0">
                  <a:pos x="T2" y="T3"/>
                </a:cxn>
                <a:cxn ang="0">
                  <a:pos x="T4" y="T5"/>
                </a:cxn>
                <a:cxn ang="0">
                  <a:pos x="T6" y="T7"/>
                </a:cxn>
                <a:cxn ang="0">
                  <a:pos x="T8" y="T9"/>
                </a:cxn>
                <a:cxn ang="0">
                  <a:pos x="T10" y="T11"/>
                </a:cxn>
              </a:cxnLst>
              <a:rect l="0" t="0" r="r" b="b"/>
              <a:pathLst>
                <a:path w="17" h="11">
                  <a:moveTo>
                    <a:pt x="8" y="4"/>
                  </a:moveTo>
                  <a:lnTo>
                    <a:pt x="8" y="4"/>
                  </a:lnTo>
                  <a:cubicBezTo>
                    <a:pt x="10" y="3"/>
                    <a:pt x="13" y="2"/>
                    <a:pt x="17" y="0"/>
                  </a:cubicBezTo>
                  <a:cubicBezTo>
                    <a:pt x="15" y="2"/>
                    <a:pt x="13" y="4"/>
                    <a:pt x="12" y="5"/>
                  </a:cubicBezTo>
                  <a:cubicBezTo>
                    <a:pt x="8" y="6"/>
                    <a:pt x="3" y="9"/>
                    <a:pt x="0" y="11"/>
                  </a:cubicBezTo>
                  <a:cubicBezTo>
                    <a:pt x="0" y="10"/>
                    <a:pt x="6" y="5"/>
                    <a:pt x="8" y="4"/>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776" name="Freeform 1001"/>
            <p:cNvSpPr>
              <a:spLocks/>
            </p:cNvSpPr>
            <p:nvPr userDrawn="1"/>
          </p:nvSpPr>
          <p:spPr bwMode="auto">
            <a:xfrm>
              <a:off x="317" y="368"/>
              <a:ext cx="1" cy="2"/>
            </a:xfrm>
            <a:custGeom>
              <a:avLst/>
              <a:gdLst>
                <a:gd name="T0" fmla="*/ 0 w 2"/>
                <a:gd name="T1" fmla="*/ 0 h 5"/>
                <a:gd name="T2" fmla="*/ 0 w 2"/>
                <a:gd name="T3" fmla="*/ 0 h 5"/>
                <a:gd name="T4" fmla="*/ 1 w 2"/>
                <a:gd name="T5" fmla="*/ 0 h 5"/>
                <a:gd name="T6" fmla="*/ 2 w 2"/>
                <a:gd name="T7" fmla="*/ 5 h 5"/>
                <a:gd name="T8" fmla="*/ 0 w 2"/>
                <a:gd name="T9" fmla="*/ 0 h 5"/>
              </a:gdLst>
              <a:ahLst/>
              <a:cxnLst>
                <a:cxn ang="0">
                  <a:pos x="T0" y="T1"/>
                </a:cxn>
                <a:cxn ang="0">
                  <a:pos x="T2" y="T3"/>
                </a:cxn>
                <a:cxn ang="0">
                  <a:pos x="T4" y="T5"/>
                </a:cxn>
                <a:cxn ang="0">
                  <a:pos x="T6" y="T7"/>
                </a:cxn>
                <a:cxn ang="0">
                  <a:pos x="T8" y="T9"/>
                </a:cxn>
              </a:cxnLst>
              <a:rect l="0" t="0" r="r" b="b"/>
              <a:pathLst>
                <a:path w="2" h="5">
                  <a:moveTo>
                    <a:pt x="0" y="0"/>
                  </a:moveTo>
                  <a:lnTo>
                    <a:pt x="0" y="0"/>
                  </a:lnTo>
                  <a:lnTo>
                    <a:pt x="1" y="0"/>
                  </a:lnTo>
                  <a:lnTo>
                    <a:pt x="2" y="5"/>
                  </a:lnTo>
                  <a:lnTo>
                    <a:pt x="0"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777" name="Freeform 1002"/>
            <p:cNvSpPr>
              <a:spLocks/>
            </p:cNvSpPr>
            <p:nvPr userDrawn="1"/>
          </p:nvSpPr>
          <p:spPr bwMode="auto">
            <a:xfrm>
              <a:off x="315" y="367"/>
              <a:ext cx="7" cy="11"/>
            </a:xfrm>
            <a:custGeom>
              <a:avLst/>
              <a:gdLst>
                <a:gd name="T0" fmla="*/ 0 w 16"/>
                <a:gd name="T1" fmla="*/ 1 h 23"/>
                <a:gd name="T2" fmla="*/ 0 w 16"/>
                <a:gd name="T3" fmla="*/ 1 h 23"/>
                <a:gd name="T4" fmla="*/ 4 w 16"/>
                <a:gd name="T5" fmla="*/ 1 h 23"/>
                <a:gd name="T6" fmla="*/ 10 w 16"/>
                <a:gd name="T7" fmla="*/ 12 h 23"/>
                <a:gd name="T8" fmla="*/ 9 w 16"/>
                <a:gd name="T9" fmla="*/ 1 h 23"/>
                <a:gd name="T10" fmla="*/ 14 w 16"/>
                <a:gd name="T11" fmla="*/ 1 h 23"/>
                <a:gd name="T12" fmla="*/ 16 w 16"/>
                <a:gd name="T13" fmla="*/ 23 h 23"/>
                <a:gd name="T14" fmla="*/ 8 w 16"/>
                <a:gd name="T15" fmla="*/ 15 h 23"/>
                <a:gd name="T16" fmla="*/ 0 w 16"/>
                <a:gd name="T17"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3">
                  <a:moveTo>
                    <a:pt x="0" y="1"/>
                  </a:moveTo>
                  <a:lnTo>
                    <a:pt x="0" y="1"/>
                  </a:lnTo>
                  <a:lnTo>
                    <a:pt x="4" y="1"/>
                  </a:lnTo>
                  <a:cubicBezTo>
                    <a:pt x="5" y="3"/>
                    <a:pt x="6" y="6"/>
                    <a:pt x="10" y="12"/>
                  </a:cubicBezTo>
                  <a:cubicBezTo>
                    <a:pt x="10" y="6"/>
                    <a:pt x="9" y="1"/>
                    <a:pt x="9" y="1"/>
                  </a:cubicBezTo>
                  <a:cubicBezTo>
                    <a:pt x="9" y="1"/>
                    <a:pt x="13" y="0"/>
                    <a:pt x="14" y="1"/>
                  </a:cubicBezTo>
                  <a:cubicBezTo>
                    <a:pt x="13" y="10"/>
                    <a:pt x="15" y="16"/>
                    <a:pt x="16" y="23"/>
                  </a:cubicBezTo>
                  <a:cubicBezTo>
                    <a:pt x="13" y="22"/>
                    <a:pt x="8" y="16"/>
                    <a:pt x="8" y="15"/>
                  </a:cubicBezTo>
                  <a:cubicBezTo>
                    <a:pt x="5" y="11"/>
                    <a:pt x="2" y="5"/>
                    <a:pt x="0"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778" name="Freeform 1003"/>
            <p:cNvSpPr>
              <a:spLocks/>
            </p:cNvSpPr>
            <p:nvPr userDrawn="1"/>
          </p:nvSpPr>
          <p:spPr bwMode="auto">
            <a:xfrm>
              <a:off x="308" y="367"/>
              <a:ext cx="9" cy="12"/>
            </a:xfrm>
            <a:custGeom>
              <a:avLst/>
              <a:gdLst>
                <a:gd name="T0" fmla="*/ 0 w 21"/>
                <a:gd name="T1" fmla="*/ 0 h 27"/>
                <a:gd name="T2" fmla="*/ 0 w 21"/>
                <a:gd name="T3" fmla="*/ 0 h 27"/>
                <a:gd name="T4" fmla="*/ 4 w 21"/>
                <a:gd name="T5" fmla="*/ 1 h 27"/>
                <a:gd name="T6" fmla="*/ 12 w 21"/>
                <a:gd name="T7" fmla="*/ 12 h 27"/>
                <a:gd name="T8" fmla="*/ 8 w 21"/>
                <a:gd name="T9" fmla="*/ 1 h 27"/>
                <a:gd name="T10" fmla="*/ 12 w 21"/>
                <a:gd name="T11" fmla="*/ 1 h 27"/>
                <a:gd name="T12" fmla="*/ 21 w 21"/>
                <a:gd name="T13" fmla="*/ 27 h 27"/>
                <a:gd name="T14" fmla="*/ 0 w 21"/>
                <a:gd name="T15" fmla="*/ 0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27">
                  <a:moveTo>
                    <a:pt x="0" y="0"/>
                  </a:moveTo>
                  <a:lnTo>
                    <a:pt x="0" y="0"/>
                  </a:lnTo>
                  <a:cubicBezTo>
                    <a:pt x="1" y="1"/>
                    <a:pt x="4" y="1"/>
                    <a:pt x="4" y="1"/>
                  </a:cubicBezTo>
                  <a:cubicBezTo>
                    <a:pt x="5" y="2"/>
                    <a:pt x="11" y="11"/>
                    <a:pt x="12" y="12"/>
                  </a:cubicBezTo>
                  <a:cubicBezTo>
                    <a:pt x="11" y="7"/>
                    <a:pt x="9" y="3"/>
                    <a:pt x="8" y="1"/>
                  </a:cubicBezTo>
                  <a:lnTo>
                    <a:pt x="12" y="1"/>
                  </a:lnTo>
                  <a:cubicBezTo>
                    <a:pt x="13" y="2"/>
                    <a:pt x="21" y="27"/>
                    <a:pt x="21" y="27"/>
                  </a:cubicBezTo>
                  <a:cubicBezTo>
                    <a:pt x="18" y="24"/>
                    <a:pt x="2" y="7"/>
                    <a:pt x="0"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779" name="Freeform 1004"/>
            <p:cNvSpPr>
              <a:spLocks/>
            </p:cNvSpPr>
            <p:nvPr userDrawn="1"/>
          </p:nvSpPr>
          <p:spPr bwMode="auto">
            <a:xfrm>
              <a:off x="303" y="367"/>
              <a:ext cx="4" cy="1"/>
            </a:xfrm>
            <a:custGeom>
              <a:avLst/>
              <a:gdLst>
                <a:gd name="T0" fmla="*/ 7 w 10"/>
                <a:gd name="T1" fmla="*/ 0 h 3"/>
                <a:gd name="T2" fmla="*/ 7 w 10"/>
                <a:gd name="T3" fmla="*/ 0 h 3"/>
                <a:gd name="T4" fmla="*/ 9 w 10"/>
                <a:gd name="T5" fmla="*/ 0 h 3"/>
                <a:gd name="T6" fmla="*/ 10 w 10"/>
                <a:gd name="T7" fmla="*/ 1 h 3"/>
                <a:gd name="T8" fmla="*/ 0 w 10"/>
                <a:gd name="T9" fmla="*/ 3 h 3"/>
                <a:gd name="T10" fmla="*/ 7 w 10"/>
                <a:gd name="T11" fmla="*/ 0 h 3"/>
              </a:gdLst>
              <a:ahLst/>
              <a:cxnLst>
                <a:cxn ang="0">
                  <a:pos x="T0" y="T1"/>
                </a:cxn>
                <a:cxn ang="0">
                  <a:pos x="T2" y="T3"/>
                </a:cxn>
                <a:cxn ang="0">
                  <a:pos x="T4" y="T5"/>
                </a:cxn>
                <a:cxn ang="0">
                  <a:pos x="T6" y="T7"/>
                </a:cxn>
                <a:cxn ang="0">
                  <a:pos x="T8" y="T9"/>
                </a:cxn>
                <a:cxn ang="0">
                  <a:pos x="T10" y="T11"/>
                </a:cxn>
              </a:cxnLst>
              <a:rect l="0" t="0" r="r" b="b"/>
              <a:pathLst>
                <a:path w="10" h="3">
                  <a:moveTo>
                    <a:pt x="7" y="0"/>
                  </a:moveTo>
                  <a:lnTo>
                    <a:pt x="7" y="0"/>
                  </a:lnTo>
                  <a:lnTo>
                    <a:pt x="9" y="0"/>
                  </a:lnTo>
                  <a:lnTo>
                    <a:pt x="10" y="1"/>
                  </a:lnTo>
                  <a:lnTo>
                    <a:pt x="0" y="3"/>
                  </a:lnTo>
                  <a:lnTo>
                    <a:pt x="7"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780" name="Freeform 1005"/>
            <p:cNvSpPr>
              <a:spLocks/>
            </p:cNvSpPr>
            <p:nvPr userDrawn="1"/>
          </p:nvSpPr>
          <p:spPr bwMode="auto">
            <a:xfrm>
              <a:off x="292" y="365"/>
              <a:ext cx="18" cy="11"/>
            </a:xfrm>
            <a:custGeom>
              <a:avLst/>
              <a:gdLst>
                <a:gd name="T0" fmla="*/ 22 w 41"/>
                <a:gd name="T1" fmla="*/ 0 h 24"/>
                <a:gd name="T2" fmla="*/ 22 w 41"/>
                <a:gd name="T3" fmla="*/ 0 h 24"/>
                <a:gd name="T4" fmla="*/ 30 w 41"/>
                <a:gd name="T5" fmla="*/ 4 h 24"/>
                <a:gd name="T6" fmla="*/ 17 w 41"/>
                <a:gd name="T7" fmla="*/ 10 h 24"/>
                <a:gd name="T8" fmla="*/ 35 w 41"/>
                <a:gd name="T9" fmla="*/ 7 h 24"/>
                <a:gd name="T10" fmla="*/ 41 w 41"/>
                <a:gd name="T11" fmla="*/ 17 h 24"/>
                <a:gd name="T12" fmla="*/ 0 w 41"/>
                <a:gd name="T13" fmla="*/ 24 h 24"/>
                <a:gd name="T14" fmla="*/ 22 w 41"/>
                <a:gd name="T15" fmla="*/ 0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24">
                  <a:moveTo>
                    <a:pt x="22" y="0"/>
                  </a:moveTo>
                  <a:lnTo>
                    <a:pt x="22" y="0"/>
                  </a:lnTo>
                  <a:cubicBezTo>
                    <a:pt x="24" y="1"/>
                    <a:pt x="27" y="3"/>
                    <a:pt x="30" y="4"/>
                  </a:cubicBezTo>
                  <a:cubicBezTo>
                    <a:pt x="27" y="5"/>
                    <a:pt x="20" y="7"/>
                    <a:pt x="17" y="10"/>
                  </a:cubicBezTo>
                  <a:cubicBezTo>
                    <a:pt x="19" y="10"/>
                    <a:pt x="30" y="7"/>
                    <a:pt x="35" y="7"/>
                  </a:cubicBezTo>
                  <a:cubicBezTo>
                    <a:pt x="37" y="10"/>
                    <a:pt x="41" y="16"/>
                    <a:pt x="41" y="17"/>
                  </a:cubicBezTo>
                  <a:cubicBezTo>
                    <a:pt x="30" y="10"/>
                    <a:pt x="13" y="12"/>
                    <a:pt x="0" y="24"/>
                  </a:cubicBezTo>
                  <a:cubicBezTo>
                    <a:pt x="4" y="15"/>
                    <a:pt x="19" y="1"/>
                    <a:pt x="22"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781" name="Freeform 1006"/>
            <p:cNvSpPr>
              <a:spLocks/>
            </p:cNvSpPr>
            <p:nvPr userDrawn="1"/>
          </p:nvSpPr>
          <p:spPr bwMode="auto">
            <a:xfrm>
              <a:off x="287" y="362"/>
              <a:ext cx="7" cy="2"/>
            </a:xfrm>
            <a:custGeom>
              <a:avLst/>
              <a:gdLst>
                <a:gd name="T0" fmla="*/ 15 w 15"/>
                <a:gd name="T1" fmla="*/ 0 h 5"/>
                <a:gd name="T2" fmla="*/ 15 w 15"/>
                <a:gd name="T3" fmla="*/ 0 h 5"/>
                <a:gd name="T4" fmla="*/ 9 w 15"/>
                <a:gd name="T5" fmla="*/ 4 h 5"/>
                <a:gd name="T6" fmla="*/ 0 w 15"/>
                <a:gd name="T7" fmla="*/ 5 h 5"/>
                <a:gd name="T8" fmla="*/ 7 w 15"/>
                <a:gd name="T9" fmla="*/ 2 h 5"/>
                <a:gd name="T10" fmla="*/ 15 w 15"/>
                <a:gd name="T11" fmla="*/ 0 h 5"/>
              </a:gdLst>
              <a:ahLst/>
              <a:cxnLst>
                <a:cxn ang="0">
                  <a:pos x="T0" y="T1"/>
                </a:cxn>
                <a:cxn ang="0">
                  <a:pos x="T2" y="T3"/>
                </a:cxn>
                <a:cxn ang="0">
                  <a:pos x="T4" y="T5"/>
                </a:cxn>
                <a:cxn ang="0">
                  <a:pos x="T6" y="T7"/>
                </a:cxn>
                <a:cxn ang="0">
                  <a:pos x="T8" y="T9"/>
                </a:cxn>
                <a:cxn ang="0">
                  <a:pos x="T10" y="T11"/>
                </a:cxn>
              </a:cxnLst>
              <a:rect l="0" t="0" r="r" b="b"/>
              <a:pathLst>
                <a:path w="15" h="5">
                  <a:moveTo>
                    <a:pt x="15" y="0"/>
                  </a:moveTo>
                  <a:lnTo>
                    <a:pt x="15" y="0"/>
                  </a:lnTo>
                  <a:cubicBezTo>
                    <a:pt x="13" y="1"/>
                    <a:pt x="11" y="3"/>
                    <a:pt x="9" y="4"/>
                  </a:cubicBezTo>
                  <a:cubicBezTo>
                    <a:pt x="7" y="4"/>
                    <a:pt x="5" y="5"/>
                    <a:pt x="0" y="5"/>
                  </a:cubicBezTo>
                  <a:cubicBezTo>
                    <a:pt x="1" y="5"/>
                    <a:pt x="6" y="2"/>
                    <a:pt x="7" y="2"/>
                  </a:cubicBezTo>
                  <a:cubicBezTo>
                    <a:pt x="10" y="2"/>
                    <a:pt x="12" y="1"/>
                    <a:pt x="15"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782" name="Freeform 1007"/>
            <p:cNvSpPr>
              <a:spLocks/>
            </p:cNvSpPr>
            <p:nvPr userDrawn="1"/>
          </p:nvSpPr>
          <p:spPr bwMode="auto">
            <a:xfrm>
              <a:off x="278" y="362"/>
              <a:ext cx="12" cy="8"/>
            </a:xfrm>
            <a:custGeom>
              <a:avLst/>
              <a:gdLst>
                <a:gd name="T0" fmla="*/ 13 w 28"/>
                <a:gd name="T1" fmla="*/ 0 h 18"/>
                <a:gd name="T2" fmla="*/ 13 w 28"/>
                <a:gd name="T3" fmla="*/ 0 h 18"/>
                <a:gd name="T4" fmla="*/ 24 w 28"/>
                <a:gd name="T5" fmla="*/ 2 h 18"/>
                <a:gd name="T6" fmla="*/ 10 w 28"/>
                <a:gd name="T7" fmla="*/ 9 h 18"/>
                <a:gd name="T8" fmla="*/ 28 w 28"/>
                <a:gd name="T9" fmla="*/ 5 h 18"/>
                <a:gd name="T10" fmla="*/ 21 w 28"/>
                <a:gd name="T11" fmla="*/ 11 h 18"/>
                <a:gd name="T12" fmla="*/ 0 w 28"/>
                <a:gd name="T13" fmla="*/ 18 h 18"/>
                <a:gd name="T14" fmla="*/ 13 w 28"/>
                <a:gd name="T15" fmla="*/ 0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18">
                  <a:moveTo>
                    <a:pt x="13" y="0"/>
                  </a:moveTo>
                  <a:lnTo>
                    <a:pt x="13" y="0"/>
                  </a:lnTo>
                  <a:cubicBezTo>
                    <a:pt x="17" y="1"/>
                    <a:pt x="20" y="2"/>
                    <a:pt x="24" y="2"/>
                  </a:cubicBezTo>
                  <a:cubicBezTo>
                    <a:pt x="19" y="4"/>
                    <a:pt x="15" y="5"/>
                    <a:pt x="10" y="9"/>
                  </a:cubicBezTo>
                  <a:cubicBezTo>
                    <a:pt x="17" y="6"/>
                    <a:pt x="23" y="6"/>
                    <a:pt x="28" y="5"/>
                  </a:cubicBezTo>
                  <a:cubicBezTo>
                    <a:pt x="26" y="7"/>
                    <a:pt x="22" y="10"/>
                    <a:pt x="21" y="11"/>
                  </a:cubicBezTo>
                  <a:cubicBezTo>
                    <a:pt x="14" y="15"/>
                    <a:pt x="6" y="17"/>
                    <a:pt x="0" y="18"/>
                  </a:cubicBezTo>
                  <a:cubicBezTo>
                    <a:pt x="0" y="10"/>
                    <a:pt x="4" y="3"/>
                    <a:pt x="13"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783" name="Freeform 1008"/>
            <p:cNvSpPr>
              <a:spLocks/>
            </p:cNvSpPr>
            <p:nvPr userDrawn="1"/>
          </p:nvSpPr>
          <p:spPr bwMode="auto">
            <a:xfrm>
              <a:off x="267" y="360"/>
              <a:ext cx="16" cy="27"/>
            </a:xfrm>
            <a:custGeom>
              <a:avLst/>
              <a:gdLst>
                <a:gd name="T0" fmla="*/ 33 w 36"/>
                <a:gd name="T1" fmla="*/ 0 h 59"/>
                <a:gd name="T2" fmla="*/ 33 w 36"/>
                <a:gd name="T3" fmla="*/ 0 h 59"/>
                <a:gd name="T4" fmla="*/ 36 w 36"/>
                <a:gd name="T5" fmla="*/ 3 h 59"/>
                <a:gd name="T6" fmla="*/ 24 w 36"/>
                <a:gd name="T7" fmla="*/ 14 h 59"/>
                <a:gd name="T8" fmla="*/ 16 w 36"/>
                <a:gd name="T9" fmla="*/ 25 h 59"/>
                <a:gd name="T10" fmla="*/ 18 w 36"/>
                <a:gd name="T11" fmla="*/ 43 h 59"/>
                <a:gd name="T12" fmla="*/ 7 w 36"/>
                <a:gd name="T13" fmla="*/ 55 h 59"/>
                <a:gd name="T14" fmla="*/ 19 w 36"/>
                <a:gd name="T15" fmla="*/ 46 h 59"/>
                <a:gd name="T16" fmla="*/ 13 w 36"/>
                <a:gd name="T17" fmla="*/ 58 h 59"/>
                <a:gd name="T18" fmla="*/ 0 w 36"/>
                <a:gd name="T19" fmla="*/ 55 h 59"/>
                <a:gd name="T20" fmla="*/ 10 w 36"/>
                <a:gd name="T21" fmla="*/ 15 h 59"/>
                <a:gd name="T22" fmla="*/ 33 w 36"/>
                <a:gd name="T23"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59">
                  <a:moveTo>
                    <a:pt x="33" y="0"/>
                  </a:moveTo>
                  <a:lnTo>
                    <a:pt x="33" y="0"/>
                  </a:lnTo>
                  <a:cubicBezTo>
                    <a:pt x="34" y="1"/>
                    <a:pt x="35" y="2"/>
                    <a:pt x="36" y="3"/>
                  </a:cubicBezTo>
                  <a:cubicBezTo>
                    <a:pt x="30" y="5"/>
                    <a:pt x="25" y="12"/>
                    <a:pt x="24" y="14"/>
                  </a:cubicBezTo>
                  <a:cubicBezTo>
                    <a:pt x="22" y="15"/>
                    <a:pt x="17" y="19"/>
                    <a:pt x="16" y="25"/>
                  </a:cubicBezTo>
                  <a:cubicBezTo>
                    <a:pt x="14" y="31"/>
                    <a:pt x="15" y="36"/>
                    <a:pt x="18" y="43"/>
                  </a:cubicBezTo>
                  <a:cubicBezTo>
                    <a:pt x="17" y="49"/>
                    <a:pt x="14" y="55"/>
                    <a:pt x="7" y="55"/>
                  </a:cubicBezTo>
                  <a:cubicBezTo>
                    <a:pt x="14" y="56"/>
                    <a:pt x="17" y="52"/>
                    <a:pt x="19" y="46"/>
                  </a:cubicBezTo>
                  <a:cubicBezTo>
                    <a:pt x="21" y="51"/>
                    <a:pt x="18" y="56"/>
                    <a:pt x="13" y="58"/>
                  </a:cubicBezTo>
                  <a:cubicBezTo>
                    <a:pt x="9" y="59"/>
                    <a:pt x="3" y="59"/>
                    <a:pt x="0" y="55"/>
                  </a:cubicBezTo>
                  <a:cubicBezTo>
                    <a:pt x="19" y="52"/>
                    <a:pt x="2" y="29"/>
                    <a:pt x="10" y="15"/>
                  </a:cubicBezTo>
                  <a:cubicBezTo>
                    <a:pt x="13" y="9"/>
                    <a:pt x="20" y="2"/>
                    <a:pt x="33"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784" name="Freeform 1009"/>
            <p:cNvSpPr>
              <a:spLocks/>
            </p:cNvSpPr>
            <p:nvPr userDrawn="1"/>
          </p:nvSpPr>
          <p:spPr bwMode="auto">
            <a:xfrm>
              <a:off x="286" y="360"/>
              <a:ext cx="15" cy="9"/>
            </a:xfrm>
            <a:custGeom>
              <a:avLst/>
              <a:gdLst>
                <a:gd name="T0" fmla="*/ 26 w 33"/>
                <a:gd name="T1" fmla="*/ 0 h 20"/>
                <a:gd name="T2" fmla="*/ 26 w 33"/>
                <a:gd name="T3" fmla="*/ 0 h 20"/>
                <a:gd name="T4" fmla="*/ 28 w 33"/>
                <a:gd name="T5" fmla="*/ 4 h 20"/>
                <a:gd name="T6" fmla="*/ 15 w 33"/>
                <a:gd name="T7" fmla="*/ 13 h 20"/>
                <a:gd name="T8" fmla="*/ 30 w 33"/>
                <a:gd name="T9" fmla="*/ 7 h 20"/>
                <a:gd name="T10" fmla="*/ 33 w 33"/>
                <a:gd name="T11" fmla="*/ 10 h 20"/>
                <a:gd name="T12" fmla="*/ 0 w 33"/>
                <a:gd name="T13" fmla="*/ 20 h 20"/>
                <a:gd name="T14" fmla="*/ 26 w 33"/>
                <a:gd name="T15" fmla="*/ 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20">
                  <a:moveTo>
                    <a:pt x="26" y="0"/>
                  </a:moveTo>
                  <a:lnTo>
                    <a:pt x="26" y="0"/>
                  </a:lnTo>
                  <a:cubicBezTo>
                    <a:pt x="27" y="1"/>
                    <a:pt x="27" y="2"/>
                    <a:pt x="28" y="4"/>
                  </a:cubicBezTo>
                  <a:cubicBezTo>
                    <a:pt x="24" y="6"/>
                    <a:pt x="19" y="10"/>
                    <a:pt x="15" y="13"/>
                  </a:cubicBezTo>
                  <a:cubicBezTo>
                    <a:pt x="20" y="11"/>
                    <a:pt x="26" y="8"/>
                    <a:pt x="30" y="7"/>
                  </a:cubicBezTo>
                  <a:cubicBezTo>
                    <a:pt x="31" y="8"/>
                    <a:pt x="32" y="9"/>
                    <a:pt x="33" y="10"/>
                  </a:cubicBezTo>
                  <a:cubicBezTo>
                    <a:pt x="20" y="19"/>
                    <a:pt x="6" y="20"/>
                    <a:pt x="0" y="20"/>
                  </a:cubicBezTo>
                  <a:cubicBezTo>
                    <a:pt x="5" y="11"/>
                    <a:pt x="20" y="3"/>
                    <a:pt x="26"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785" name="Freeform 1010"/>
            <p:cNvSpPr>
              <a:spLocks/>
            </p:cNvSpPr>
            <p:nvPr userDrawn="1"/>
          </p:nvSpPr>
          <p:spPr bwMode="auto">
            <a:xfrm>
              <a:off x="282" y="348"/>
              <a:ext cx="16" cy="16"/>
            </a:xfrm>
            <a:custGeom>
              <a:avLst/>
              <a:gdLst>
                <a:gd name="T0" fmla="*/ 33 w 35"/>
                <a:gd name="T1" fmla="*/ 0 h 35"/>
                <a:gd name="T2" fmla="*/ 33 w 35"/>
                <a:gd name="T3" fmla="*/ 0 h 35"/>
                <a:gd name="T4" fmla="*/ 33 w 35"/>
                <a:gd name="T5" fmla="*/ 7 h 35"/>
                <a:gd name="T6" fmla="*/ 25 w 35"/>
                <a:gd name="T7" fmla="*/ 19 h 35"/>
                <a:gd name="T8" fmla="*/ 33 w 35"/>
                <a:gd name="T9" fmla="*/ 11 h 35"/>
                <a:gd name="T10" fmla="*/ 35 w 35"/>
                <a:gd name="T11" fmla="*/ 25 h 35"/>
                <a:gd name="T12" fmla="*/ 27 w 35"/>
                <a:gd name="T13" fmla="*/ 29 h 35"/>
                <a:gd name="T14" fmla="*/ 0 w 35"/>
                <a:gd name="T15" fmla="*/ 23 h 35"/>
                <a:gd name="T16" fmla="*/ 26 w 35"/>
                <a:gd name="T17" fmla="*/ 26 h 35"/>
                <a:gd name="T18" fmla="*/ 4 w 35"/>
                <a:gd name="T19" fmla="*/ 24 h 35"/>
                <a:gd name="T20" fmla="*/ 26 w 35"/>
                <a:gd name="T21" fmla="*/ 8 h 35"/>
                <a:gd name="T22" fmla="*/ 33 w 35"/>
                <a:gd name="T23"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35">
                  <a:moveTo>
                    <a:pt x="33" y="0"/>
                  </a:moveTo>
                  <a:lnTo>
                    <a:pt x="33" y="0"/>
                  </a:lnTo>
                  <a:lnTo>
                    <a:pt x="33" y="7"/>
                  </a:lnTo>
                  <a:cubicBezTo>
                    <a:pt x="32" y="12"/>
                    <a:pt x="27" y="17"/>
                    <a:pt x="25" y="19"/>
                  </a:cubicBezTo>
                  <a:cubicBezTo>
                    <a:pt x="28" y="18"/>
                    <a:pt x="32" y="13"/>
                    <a:pt x="33" y="11"/>
                  </a:cubicBezTo>
                  <a:cubicBezTo>
                    <a:pt x="33" y="18"/>
                    <a:pt x="34" y="21"/>
                    <a:pt x="35" y="25"/>
                  </a:cubicBezTo>
                  <a:cubicBezTo>
                    <a:pt x="34" y="26"/>
                    <a:pt x="30" y="28"/>
                    <a:pt x="27" y="29"/>
                  </a:cubicBezTo>
                  <a:cubicBezTo>
                    <a:pt x="15" y="35"/>
                    <a:pt x="3" y="30"/>
                    <a:pt x="0" y="23"/>
                  </a:cubicBezTo>
                  <a:cubicBezTo>
                    <a:pt x="4" y="27"/>
                    <a:pt x="16" y="32"/>
                    <a:pt x="26" y="26"/>
                  </a:cubicBezTo>
                  <a:cubicBezTo>
                    <a:pt x="18" y="29"/>
                    <a:pt x="9" y="28"/>
                    <a:pt x="4" y="24"/>
                  </a:cubicBezTo>
                  <a:cubicBezTo>
                    <a:pt x="11" y="24"/>
                    <a:pt x="23" y="21"/>
                    <a:pt x="26" y="8"/>
                  </a:cubicBezTo>
                  <a:cubicBezTo>
                    <a:pt x="29" y="6"/>
                    <a:pt x="32" y="3"/>
                    <a:pt x="33"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786" name="Freeform 1011"/>
            <p:cNvSpPr>
              <a:spLocks/>
            </p:cNvSpPr>
            <p:nvPr userDrawn="1"/>
          </p:nvSpPr>
          <p:spPr bwMode="auto">
            <a:xfrm>
              <a:off x="291" y="332"/>
              <a:ext cx="6" cy="19"/>
            </a:xfrm>
            <a:custGeom>
              <a:avLst/>
              <a:gdLst>
                <a:gd name="T0" fmla="*/ 13 w 13"/>
                <a:gd name="T1" fmla="*/ 0 h 41"/>
                <a:gd name="T2" fmla="*/ 13 w 13"/>
                <a:gd name="T3" fmla="*/ 0 h 41"/>
                <a:gd name="T4" fmla="*/ 13 w 13"/>
                <a:gd name="T5" fmla="*/ 30 h 41"/>
                <a:gd name="T6" fmla="*/ 2 w 13"/>
                <a:gd name="T7" fmla="*/ 41 h 41"/>
                <a:gd name="T8" fmla="*/ 0 w 13"/>
                <a:gd name="T9" fmla="*/ 1 h 41"/>
                <a:gd name="T10" fmla="*/ 7 w 13"/>
                <a:gd name="T11" fmla="*/ 5 h 41"/>
                <a:gd name="T12" fmla="*/ 9 w 13"/>
                <a:gd name="T13" fmla="*/ 25 h 41"/>
                <a:gd name="T14" fmla="*/ 10 w 13"/>
                <a:gd name="T15" fmla="*/ 5 h 41"/>
                <a:gd name="T16" fmla="*/ 13 w 13"/>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41">
                  <a:moveTo>
                    <a:pt x="13" y="0"/>
                  </a:moveTo>
                  <a:lnTo>
                    <a:pt x="13" y="0"/>
                  </a:lnTo>
                  <a:lnTo>
                    <a:pt x="13" y="30"/>
                  </a:lnTo>
                  <a:cubicBezTo>
                    <a:pt x="12" y="34"/>
                    <a:pt x="7" y="40"/>
                    <a:pt x="2" y="41"/>
                  </a:cubicBezTo>
                  <a:cubicBezTo>
                    <a:pt x="7" y="30"/>
                    <a:pt x="8" y="15"/>
                    <a:pt x="0" y="1"/>
                  </a:cubicBezTo>
                  <a:cubicBezTo>
                    <a:pt x="2" y="2"/>
                    <a:pt x="6" y="4"/>
                    <a:pt x="7" y="5"/>
                  </a:cubicBezTo>
                  <a:cubicBezTo>
                    <a:pt x="8" y="8"/>
                    <a:pt x="9" y="18"/>
                    <a:pt x="9" y="25"/>
                  </a:cubicBezTo>
                  <a:cubicBezTo>
                    <a:pt x="11" y="18"/>
                    <a:pt x="10" y="7"/>
                    <a:pt x="10" y="5"/>
                  </a:cubicBezTo>
                  <a:cubicBezTo>
                    <a:pt x="10" y="3"/>
                    <a:pt x="11" y="2"/>
                    <a:pt x="13"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787" name="Freeform 1012"/>
            <p:cNvSpPr>
              <a:spLocks/>
            </p:cNvSpPr>
            <p:nvPr userDrawn="1"/>
          </p:nvSpPr>
          <p:spPr bwMode="auto">
            <a:xfrm>
              <a:off x="268" y="331"/>
              <a:ext cx="12" cy="20"/>
            </a:xfrm>
            <a:custGeom>
              <a:avLst/>
              <a:gdLst>
                <a:gd name="T0" fmla="*/ 15 w 27"/>
                <a:gd name="T1" fmla="*/ 1 h 44"/>
                <a:gd name="T2" fmla="*/ 15 w 27"/>
                <a:gd name="T3" fmla="*/ 1 h 44"/>
                <a:gd name="T4" fmla="*/ 14 w 27"/>
                <a:gd name="T5" fmla="*/ 28 h 44"/>
                <a:gd name="T6" fmla="*/ 21 w 27"/>
                <a:gd name="T7" fmla="*/ 0 h 44"/>
                <a:gd name="T8" fmla="*/ 27 w 27"/>
                <a:gd name="T9" fmla="*/ 5 h 44"/>
                <a:gd name="T10" fmla="*/ 26 w 27"/>
                <a:gd name="T11" fmla="*/ 32 h 44"/>
                <a:gd name="T12" fmla="*/ 13 w 27"/>
                <a:gd name="T13" fmla="*/ 44 h 44"/>
                <a:gd name="T14" fmla="*/ 1 w 27"/>
                <a:gd name="T15" fmla="*/ 33 h 44"/>
                <a:gd name="T16" fmla="*/ 6 w 27"/>
                <a:gd name="T17" fmla="*/ 4 h 44"/>
                <a:gd name="T18" fmla="*/ 15 w 27"/>
                <a:gd name="T19" fmla="*/ 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44">
                  <a:moveTo>
                    <a:pt x="15" y="1"/>
                  </a:moveTo>
                  <a:lnTo>
                    <a:pt x="15" y="1"/>
                  </a:lnTo>
                  <a:cubicBezTo>
                    <a:pt x="15" y="6"/>
                    <a:pt x="14" y="20"/>
                    <a:pt x="14" y="28"/>
                  </a:cubicBezTo>
                  <a:cubicBezTo>
                    <a:pt x="16" y="23"/>
                    <a:pt x="20" y="2"/>
                    <a:pt x="21" y="0"/>
                  </a:cubicBezTo>
                  <a:cubicBezTo>
                    <a:pt x="21" y="3"/>
                    <a:pt x="25" y="3"/>
                    <a:pt x="27" y="5"/>
                  </a:cubicBezTo>
                  <a:cubicBezTo>
                    <a:pt x="26" y="9"/>
                    <a:pt x="26" y="30"/>
                    <a:pt x="26" y="32"/>
                  </a:cubicBezTo>
                  <a:cubicBezTo>
                    <a:pt x="25" y="43"/>
                    <a:pt x="17" y="41"/>
                    <a:pt x="13" y="44"/>
                  </a:cubicBezTo>
                  <a:cubicBezTo>
                    <a:pt x="9" y="41"/>
                    <a:pt x="0" y="39"/>
                    <a:pt x="1" y="33"/>
                  </a:cubicBezTo>
                  <a:cubicBezTo>
                    <a:pt x="3" y="22"/>
                    <a:pt x="5" y="13"/>
                    <a:pt x="6" y="4"/>
                  </a:cubicBezTo>
                  <a:cubicBezTo>
                    <a:pt x="9" y="2"/>
                    <a:pt x="12" y="3"/>
                    <a:pt x="15"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788" name="Freeform 1013"/>
            <p:cNvSpPr>
              <a:spLocks/>
            </p:cNvSpPr>
            <p:nvPr userDrawn="1"/>
          </p:nvSpPr>
          <p:spPr bwMode="auto">
            <a:xfrm>
              <a:off x="251" y="327"/>
              <a:ext cx="17" cy="26"/>
            </a:xfrm>
            <a:custGeom>
              <a:avLst/>
              <a:gdLst>
                <a:gd name="T0" fmla="*/ 28 w 38"/>
                <a:gd name="T1" fmla="*/ 0 h 57"/>
                <a:gd name="T2" fmla="*/ 28 w 38"/>
                <a:gd name="T3" fmla="*/ 0 h 57"/>
                <a:gd name="T4" fmla="*/ 18 w 38"/>
                <a:gd name="T5" fmla="*/ 36 h 57"/>
                <a:gd name="T6" fmla="*/ 34 w 38"/>
                <a:gd name="T7" fmla="*/ 1 h 57"/>
                <a:gd name="T8" fmla="*/ 38 w 38"/>
                <a:gd name="T9" fmla="*/ 8 h 57"/>
                <a:gd name="T10" fmla="*/ 25 w 38"/>
                <a:gd name="T11" fmla="*/ 50 h 57"/>
                <a:gd name="T12" fmla="*/ 11 w 38"/>
                <a:gd name="T13" fmla="*/ 57 h 57"/>
                <a:gd name="T14" fmla="*/ 2 w 38"/>
                <a:gd name="T15" fmla="*/ 43 h 57"/>
                <a:gd name="T16" fmla="*/ 21 w 38"/>
                <a:gd name="T17" fmla="*/ 1 h 57"/>
                <a:gd name="T18" fmla="*/ 28 w 38"/>
                <a:gd name="T1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57">
                  <a:moveTo>
                    <a:pt x="28" y="0"/>
                  </a:moveTo>
                  <a:lnTo>
                    <a:pt x="28" y="0"/>
                  </a:lnTo>
                  <a:cubicBezTo>
                    <a:pt x="26" y="8"/>
                    <a:pt x="19" y="32"/>
                    <a:pt x="18" y="36"/>
                  </a:cubicBezTo>
                  <a:cubicBezTo>
                    <a:pt x="23" y="29"/>
                    <a:pt x="31" y="8"/>
                    <a:pt x="34" y="1"/>
                  </a:cubicBezTo>
                  <a:cubicBezTo>
                    <a:pt x="35" y="4"/>
                    <a:pt x="37" y="6"/>
                    <a:pt x="38" y="8"/>
                  </a:cubicBezTo>
                  <a:cubicBezTo>
                    <a:pt x="35" y="19"/>
                    <a:pt x="27" y="46"/>
                    <a:pt x="25" y="50"/>
                  </a:cubicBezTo>
                  <a:cubicBezTo>
                    <a:pt x="23" y="56"/>
                    <a:pt x="14" y="54"/>
                    <a:pt x="11" y="57"/>
                  </a:cubicBezTo>
                  <a:cubicBezTo>
                    <a:pt x="8" y="54"/>
                    <a:pt x="0" y="50"/>
                    <a:pt x="2" y="43"/>
                  </a:cubicBezTo>
                  <a:cubicBezTo>
                    <a:pt x="5" y="34"/>
                    <a:pt x="17" y="9"/>
                    <a:pt x="21" y="1"/>
                  </a:cubicBezTo>
                  <a:cubicBezTo>
                    <a:pt x="23" y="1"/>
                    <a:pt x="26" y="1"/>
                    <a:pt x="28"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789" name="Freeform 1014"/>
            <p:cNvSpPr>
              <a:spLocks/>
            </p:cNvSpPr>
            <p:nvPr userDrawn="1"/>
          </p:nvSpPr>
          <p:spPr bwMode="auto">
            <a:xfrm>
              <a:off x="237" y="320"/>
              <a:ext cx="20" cy="29"/>
            </a:xfrm>
            <a:custGeom>
              <a:avLst/>
              <a:gdLst>
                <a:gd name="T0" fmla="*/ 32 w 46"/>
                <a:gd name="T1" fmla="*/ 2 h 63"/>
                <a:gd name="T2" fmla="*/ 32 w 46"/>
                <a:gd name="T3" fmla="*/ 2 h 63"/>
                <a:gd name="T4" fmla="*/ 44 w 46"/>
                <a:gd name="T5" fmla="*/ 0 h 63"/>
                <a:gd name="T6" fmla="*/ 19 w 46"/>
                <a:gd name="T7" fmla="*/ 40 h 63"/>
                <a:gd name="T8" fmla="*/ 44 w 46"/>
                <a:gd name="T9" fmla="*/ 8 h 63"/>
                <a:gd name="T10" fmla="*/ 46 w 46"/>
                <a:gd name="T11" fmla="*/ 15 h 63"/>
                <a:gd name="T12" fmla="*/ 21 w 46"/>
                <a:gd name="T13" fmla="*/ 59 h 63"/>
                <a:gd name="T14" fmla="*/ 6 w 46"/>
                <a:gd name="T15" fmla="*/ 62 h 63"/>
                <a:gd name="T16" fmla="*/ 1 w 46"/>
                <a:gd name="T17" fmla="*/ 48 h 63"/>
                <a:gd name="T18" fmla="*/ 32 w 46"/>
                <a:gd name="T19" fmla="*/ 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63">
                  <a:moveTo>
                    <a:pt x="32" y="2"/>
                  </a:moveTo>
                  <a:lnTo>
                    <a:pt x="32" y="2"/>
                  </a:lnTo>
                  <a:cubicBezTo>
                    <a:pt x="35" y="2"/>
                    <a:pt x="40" y="2"/>
                    <a:pt x="44" y="0"/>
                  </a:cubicBezTo>
                  <a:cubicBezTo>
                    <a:pt x="43" y="1"/>
                    <a:pt x="23" y="31"/>
                    <a:pt x="19" y="40"/>
                  </a:cubicBezTo>
                  <a:cubicBezTo>
                    <a:pt x="24" y="36"/>
                    <a:pt x="39" y="14"/>
                    <a:pt x="44" y="8"/>
                  </a:cubicBezTo>
                  <a:cubicBezTo>
                    <a:pt x="45" y="10"/>
                    <a:pt x="46" y="12"/>
                    <a:pt x="46" y="15"/>
                  </a:cubicBezTo>
                  <a:cubicBezTo>
                    <a:pt x="43" y="21"/>
                    <a:pt x="24" y="57"/>
                    <a:pt x="21" y="59"/>
                  </a:cubicBezTo>
                  <a:cubicBezTo>
                    <a:pt x="17" y="63"/>
                    <a:pt x="11" y="60"/>
                    <a:pt x="6" y="62"/>
                  </a:cubicBezTo>
                  <a:cubicBezTo>
                    <a:pt x="4" y="58"/>
                    <a:pt x="0" y="55"/>
                    <a:pt x="1" y="48"/>
                  </a:cubicBezTo>
                  <a:cubicBezTo>
                    <a:pt x="2" y="42"/>
                    <a:pt x="29" y="7"/>
                    <a:pt x="32" y="2"/>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790" name="Freeform 1015"/>
            <p:cNvSpPr>
              <a:spLocks/>
            </p:cNvSpPr>
            <p:nvPr userDrawn="1"/>
          </p:nvSpPr>
          <p:spPr bwMode="auto">
            <a:xfrm>
              <a:off x="288" y="314"/>
              <a:ext cx="10" cy="19"/>
            </a:xfrm>
            <a:custGeom>
              <a:avLst/>
              <a:gdLst>
                <a:gd name="T0" fmla="*/ 23 w 24"/>
                <a:gd name="T1" fmla="*/ 30 h 43"/>
                <a:gd name="T2" fmla="*/ 23 w 24"/>
                <a:gd name="T3" fmla="*/ 30 h 43"/>
                <a:gd name="T4" fmla="*/ 16 w 24"/>
                <a:gd name="T5" fmla="*/ 43 h 43"/>
                <a:gd name="T6" fmla="*/ 3 w 24"/>
                <a:gd name="T7" fmla="*/ 35 h 43"/>
                <a:gd name="T8" fmla="*/ 0 w 24"/>
                <a:gd name="T9" fmla="*/ 4 h 43"/>
                <a:gd name="T10" fmla="*/ 6 w 24"/>
                <a:gd name="T11" fmla="*/ 6 h 43"/>
                <a:gd name="T12" fmla="*/ 13 w 24"/>
                <a:gd name="T13" fmla="*/ 27 h 43"/>
                <a:gd name="T14" fmla="*/ 11 w 24"/>
                <a:gd name="T15" fmla="*/ 4 h 43"/>
                <a:gd name="T16" fmla="*/ 15 w 24"/>
                <a:gd name="T17" fmla="*/ 0 h 43"/>
                <a:gd name="T18" fmla="*/ 23 w 24"/>
                <a:gd name="T19" fmla="*/ 3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43">
                  <a:moveTo>
                    <a:pt x="23" y="30"/>
                  </a:moveTo>
                  <a:lnTo>
                    <a:pt x="23" y="30"/>
                  </a:lnTo>
                  <a:cubicBezTo>
                    <a:pt x="24" y="37"/>
                    <a:pt x="19" y="38"/>
                    <a:pt x="16" y="43"/>
                  </a:cubicBezTo>
                  <a:cubicBezTo>
                    <a:pt x="12" y="40"/>
                    <a:pt x="4" y="39"/>
                    <a:pt x="3" y="35"/>
                  </a:cubicBezTo>
                  <a:cubicBezTo>
                    <a:pt x="2" y="29"/>
                    <a:pt x="1" y="11"/>
                    <a:pt x="0" y="4"/>
                  </a:cubicBezTo>
                  <a:cubicBezTo>
                    <a:pt x="2" y="5"/>
                    <a:pt x="4" y="5"/>
                    <a:pt x="6" y="6"/>
                  </a:cubicBezTo>
                  <a:cubicBezTo>
                    <a:pt x="7" y="11"/>
                    <a:pt x="12" y="23"/>
                    <a:pt x="13" y="27"/>
                  </a:cubicBezTo>
                  <a:cubicBezTo>
                    <a:pt x="13" y="21"/>
                    <a:pt x="11" y="4"/>
                    <a:pt x="11" y="4"/>
                  </a:cubicBezTo>
                  <a:cubicBezTo>
                    <a:pt x="11" y="4"/>
                    <a:pt x="14" y="1"/>
                    <a:pt x="15" y="0"/>
                  </a:cubicBezTo>
                  <a:cubicBezTo>
                    <a:pt x="17" y="8"/>
                    <a:pt x="21" y="19"/>
                    <a:pt x="23" y="3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791" name="Freeform 1016"/>
            <p:cNvSpPr>
              <a:spLocks/>
            </p:cNvSpPr>
            <p:nvPr userDrawn="1"/>
          </p:nvSpPr>
          <p:spPr bwMode="auto">
            <a:xfrm>
              <a:off x="277" y="313"/>
              <a:ext cx="11" cy="20"/>
            </a:xfrm>
            <a:custGeom>
              <a:avLst/>
              <a:gdLst>
                <a:gd name="T0" fmla="*/ 14 w 23"/>
                <a:gd name="T1" fmla="*/ 3 h 46"/>
                <a:gd name="T2" fmla="*/ 14 w 23"/>
                <a:gd name="T3" fmla="*/ 3 h 46"/>
                <a:gd name="T4" fmla="*/ 16 w 23"/>
                <a:gd name="T5" fmla="*/ 0 h 46"/>
                <a:gd name="T6" fmla="*/ 21 w 23"/>
                <a:gd name="T7" fmla="*/ 6 h 46"/>
                <a:gd name="T8" fmla="*/ 22 w 23"/>
                <a:gd name="T9" fmla="*/ 36 h 46"/>
                <a:gd name="T10" fmla="*/ 12 w 23"/>
                <a:gd name="T11" fmla="*/ 46 h 46"/>
                <a:gd name="T12" fmla="*/ 0 w 23"/>
                <a:gd name="T13" fmla="*/ 35 h 46"/>
                <a:gd name="T14" fmla="*/ 3 w 23"/>
                <a:gd name="T15" fmla="*/ 8 h 46"/>
                <a:gd name="T16" fmla="*/ 5 w 23"/>
                <a:gd name="T17" fmla="*/ 10 h 46"/>
                <a:gd name="T18" fmla="*/ 10 w 23"/>
                <a:gd name="T19" fmla="*/ 6 h 46"/>
                <a:gd name="T20" fmla="*/ 12 w 23"/>
                <a:gd name="T21" fmla="*/ 29 h 46"/>
                <a:gd name="T22" fmla="*/ 14 w 23"/>
                <a:gd name="T23" fmla="*/ 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46">
                  <a:moveTo>
                    <a:pt x="14" y="3"/>
                  </a:moveTo>
                  <a:lnTo>
                    <a:pt x="14" y="3"/>
                  </a:lnTo>
                  <a:cubicBezTo>
                    <a:pt x="15" y="2"/>
                    <a:pt x="16" y="2"/>
                    <a:pt x="16" y="0"/>
                  </a:cubicBezTo>
                  <a:cubicBezTo>
                    <a:pt x="17" y="3"/>
                    <a:pt x="19" y="5"/>
                    <a:pt x="21" y="6"/>
                  </a:cubicBezTo>
                  <a:cubicBezTo>
                    <a:pt x="21" y="11"/>
                    <a:pt x="22" y="33"/>
                    <a:pt x="22" y="36"/>
                  </a:cubicBezTo>
                  <a:cubicBezTo>
                    <a:pt x="23" y="42"/>
                    <a:pt x="16" y="43"/>
                    <a:pt x="12" y="46"/>
                  </a:cubicBezTo>
                  <a:cubicBezTo>
                    <a:pt x="7" y="42"/>
                    <a:pt x="0" y="41"/>
                    <a:pt x="0" y="35"/>
                  </a:cubicBezTo>
                  <a:cubicBezTo>
                    <a:pt x="0" y="27"/>
                    <a:pt x="3" y="14"/>
                    <a:pt x="3" y="8"/>
                  </a:cubicBezTo>
                  <a:cubicBezTo>
                    <a:pt x="4" y="8"/>
                    <a:pt x="5" y="9"/>
                    <a:pt x="5" y="10"/>
                  </a:cubicBezTo>
                  <a:cubicBezTo>
                    <a:pt x="7" y="7"/>
                    <a:pt x="9" y="7"/>
                    <a:pt x="10" y="6"/>
                  </a:cubicBezTo>
                  <a:cubicBezTo>
                    <a:pt x="10" y="9"/>
                    <a:pt x="10" y="21"/>
                    <a:pt x="12" y="29"/>
                  </a:cubicBezTo>
                  <a:cubicBezTo>
                    <a:pt x="13" y="21"/>
                    <a:pt x="13" y="11"/>
                    <a:pt x="14" y="3"/>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792" name="Freeform 1017"/>
            <p:cNvSpPr>
              <a:spLocks/>
            </p:cNvSpPr>
            <p:nvPr userDrawn="1"/>
          </p:nvSpPr>
          <p:spPr bwMode="auto">
            <a:xfrm>
              <a:off x="273" y="313"/>
              <a:ext cx="3" cy="6"/>
            </a:xfrm>
            <a:custGeom>
              <a:avLst/>
              <a:gdLst>
                <a:gd name="T0" fmla="*/ 3 w 5"/>
                <a:gd name="T1" fmla="*/ 0 h 12"/>
                <a:gd name="T2" fmla="*/ 3 w 5"/>
                <a:gd name="T3" fmla="*/ 0 h 12"/>
                <a:gd name="T4" fmla="*/ 5 w 5"/>
                <a:gd name="T5" fmla="*/ 1 h 12"/>
                <a:gd name="T6" fmla="*/ 0 w 5"/>
                <a:gd name="T7" fmla="*/ 12 h 12"/>
                <a:gd name="T8" fmla="*/ 3 w 5"/>
                <a:gd name="T9" fmla="*/ 0 h 12"/>
              </a:gdLst>
              <a:ahLst/>
              <a:cxnLst>
                <a:cxn ang="0">
                  <a:pos x="T0" y="T1"/>
                </a:cxn>
                <a:cxn ang="0">
                  <a:pos x="T2" y="T3"/>
                </a:cxn>
                <a:cxn ang="0">
                  <a:pos x="T4" y="T5"/>
                </a:cxn>
                <a:cxn ang="0">
                  <a:pos x="T6" y="T7"/>
                </a:cxn>
                <a:cxn ang="0">
                  <a:pos x="T8" y="T9"/>
                </a:cxn>
              </a:cxnLst>
              <a:rect l="0" t="0" r="r" b="b"/>
              <a:pathLst>
                <a:path w="5" h="12">
                  <a:moveTo>
                    <a:pt x="3" y="0"/>
                  </a:moveTo>
                  <a:lnTo>
                    <a:pt x="3" y="0"/>
                  </a:lnTo>
                  <a:lnTo>
                    <a:pt x="5" y="1"/>
                  </a:lnTo>
                  <a:lnTo>
                    <a:pt x="0" y="12"/>
                  </a:lnTo>
                  <a:lnTo>
                    <a:pt x="3"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793" name="Freeform 1018"/>
            <p:cNvSpPr>
              <a:spLocks/>
            </p:cNvSpPr>
            <p:nvPr userDrawn="1"/>
          </p:nvSpPr>
          <p:spPr bwMode="auto">
            <a:xfrm>
              <a:off x="265" y="312"/>
              <a:ext cx="13" cy="19"/>
            </a:xfrm>
            <a:custGeom>
              <a:avLst/>
              <a:gdLst>
                <a:gd name="T0" fmla="*/ 20 w 28"/>
                <a:gd name="T1" fmla="*/ 0 h 42"/>
                <a:gd name="T2" fmla="*/ 20 w 28"/>
                <a:gd name="T3" fmla="*/ 0 h 42"/>
                <a:gd name="T4" fmla="*/ 15 w 28"/>
                <a:gd name="T5" fmla="*/ 24 h 42"/>
                <a:gd name="T6" fmla="*/ 24 w 28"/>
                <a:gd name="T7" fmla="*/ 4 h 42"/>
                <a:gd name="T8" fmla="*/ 28 w 28"/>
                <a:gd name="T9" fmla="*/ 7 h 42"/>
                <a:gd name="T10" fmla="*/ 23 w 28"/>
                <a:gd name="T11" fmla="*/ 35 h 42"/>
                <a:gd name="T12" fmla="*/ 9 w 28"/>
                <a:gd name="T13" fmla="*/ 42 h 42"/>
                <a:gd name="T14" fmla="*/ 4 w 28"/>
                <a:gd name="T15" fmla="*/ 25 h 42"/>
                <a:gd name="T16" fmla="*/ 14 w 28"/>
                <a:gd name="T17" fmla="*/ 3 h 42"/>
                <a:gd name="T18" fmla="*/ 20 w 28"/>
                <a:gd name="T19"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42">
                  <a:moveTo>
                    <a:pt x="20" y="0"/>
                  </a:moveTo>
                  <a:lnTo>
                    <a:pt x="20" y="0"/>
                  </a:lnTo>
                  <a:cubicBezTo>
                    <a:pt x="19" y="7"/>
                    <a:pt x="16" y="19"/>
                    <a:pt x="15" y="24"/>
                  </a:cubicBezTo>
                  <a:cubicBezTo>
                    <a:pt x="19" y="18"/>
                    <a:pt x="22" y="9"/>
                    <a:pt x="24" y="4"/>
                  </a:cubicBezTo>
                  <a:lnTo>
                    <a:pt x="28" y="7"/>
                  </a:lnTo>
                  <a:cubicBezTo>
                    <a:pt x="27" y="14"/>
                    <a:pt x="24" y="31"/>
                    <a:pt x="23" y="35"/>
                  </a:cubicBezTo>
                  <a:cubicBezTo>
                    <a:pt x="21" y="41"/>
                    <a:pt x="15" y="40"/>
                    <a:pt x="9" y="42"/>
                  </a:cubicBezTo>
                  <a:cubicBezTo>
                    <a:pt x="6" y="37"/>
                    <a:pt x="0" y="34"/>
                    <a:pt x="4" y="25"/>
                  </a:cubicBezTo>
                  <a:cubicBezTo>
                    <a:pt x="6" y="20"/>
                    <a:pt x="12" y="6"/>
                    <a:pt x="14" y="3"/>
                  </a:cubicBezTo>
                  <a:cubicBezTo>
                    <a:pt x="16" y="2"/>
                    <a:pt x="18" y="3"/>
                    <a:pt x="20"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794" name="Freeform 1019"/>
            <p:cNvSpPr>
              <a:spLocks/>
            </p:cNvSpPr>
            <p:nvPr userDrawn="1"/>
          </p:nvSpPr>
          <p:spPr bwMode="auto">
            <a:xfrm>
              <a:off x="295" y="311"/>
              <a:ext cx="2" cy="9"/>
            </a:xfrm>
            <a:custGeom>
              <a:avLst/>
              <a:gdLst>
                <a:gd name="T0" fmla="*/ 0 w 5"/>
                <a:gd name="T1" fmla="*/ 3 h 20"/>
                <a:gd name="T2" fmla="*/ 0 w 5"/>
                <a:gd name="T3" fmla="*/ 3 h 20"/>
                <a:gd name="T4" fmla="*/ 1 w 5"/>
                <a:gd name="T5" fmla="*/ 0 h 20"/>
                <a:gd name="T6" fmla="*/ 5 w 5"/>
                <a:gd name="T7" fmla="*/ 2 h 20"/>
                <a:gd name="T8" fmla="*/ 5 w 5"/>
                <a:gd name="T9" fmla="*/ 20 h 20"/>
                <a:gd name="T10" fmla="*/ 0 w 5"/>
                <a:gd name="T11" fmla="*/ 3 h 20"/>
              </a:gdLst>
              <a:ahLst/>
              <a:cxnLst>
                <a:cxn ang="0">
                  <a:pos x="T0" y="T1"/>
                </a:cxn>
                <a:cxn ang="0">
                  <a:pos x="T2" y="T3"/>
                </a:cxn>
                <a:cxn ang="0">
                  <a:pos x="T4" y="T5"/>
                </a:cxn>
                <a:cxn ang="0">
                  <a:pos x="T6" y="T7"/>
                </a:cxn>
                <a:cxn ang="0">
                  <a:pos x="T8" y="T9"/>
                </a:cxn>
                <a:cxn ang="0">
                  <a:pos x="T10" y="T11"/>
                </a:cxn>
              </a:cxnLst>
              <a:rect l="0" t="0" r="r" b="b"/>
              <a:pathLst>
                <a:path w="5" h="20">
                  <a:moveTo>
                    <a:pt x="0" y="3"/>
                  </a:moveTo>
                  <a:lnTo>
                    <a:pt x="0" y="3"/>
                  </a:lnTo>
                  <a:cubicBezTo>
                    <a:pt x="1" y="2"/>
                    <a:pt x="1" y="1"/>
                    <a:pt x="1" y="0"/>
                  </a:cubicBezTo>
                  <a:cubicBezTo>
                    <a:pt x="2" y="1"/>
                    <a:pt x="4" y="2"/>
                    <a:pt x="5" y="2"/>
                  </a:cubicBezTo>
                  <a:lnTo>
                    <a:pt x="5" y="20"/>
                  </a:lnTo>
                  <a:lnTo>
                    <a:pt x="0" y="3"/>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795" name="Freeform 1020"/>
            <p:cNvSpPr>
              <a:spLocks/>
            </p:cNvSpPr>
            <p:nvPr userDrawn="1"/>
          </p:nvSpPr>
          <p:spPr bwMode="auto">
            <a:xfrm>
              <a:off x="256" y="309"/>
              <a:ext cx="15" cy="18"/>
            </a:xfrm>
            <a:custGeom>
              <a:avLst/>
              <a:gdLst>
                <a:gd name="T0" fmla="*/ 19 w 32"/>
                <a:gd name="T1" fmla="*/ 0 h 39"/>
                <a:gd name="T2" fmla="*/ 19 w 32"/>
                <a:gd name="T3" fmla="*/ 0 h 39"/>
                <a:gd name="T4" fmla="*/ 22 w 32"/>
                <a:gd name="T5" fmla="*/ 5 h 39"/>
                <a:gd name="T6" fmla="*/ 14 w 32"/>
                <a:gd name="T7" fmla="*/ 25 h 39"/>
                <a:gd name="T8" fmla="*/ 26 w 32"/>
                <a:gd name="T9" fmla="*/ 8 h 39"/>
                <a:gd name="T10" fmla="*/ 32 w 32"/>
                <a:gd name="T11" fmla="*/ 9 h 39"/>
                <a:gd name="T12" fmla="*/ 20 w 32"/>
                <a:gd name="T13" fmla="*/ 34 h 39"/>
                <a:gd name="T14" fmla="*/ 5 w 32"/>
                <a:gd name="T15" fmla="*/ 39 h 39"/>
                <a:gd name="T16" fmla="*/ 2 w 32"/>
                <a:gd name="T17" fmla="*/ 25 h 39"/>
                <a:gd name="T18" fmla="*/ 19 w 32"/>
                <a:gd name="T19"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9">
                  <a:moveTo>
                    <a:pt x="19" y="0"/>
                  </a:moveTo>
                  <a:lnTo>
                    <a:pt x="19" y="0"/>
                  </a:lnTo>
                  <a:cubicBezTo>
                    <a:pt x="20" y="2"/>
                    <a:pt x="21" y="3"/>
                    <a:pt x="22" y="5"/>
                  </a:cubicBezTo>
                  <a:cubicBezTo>
                    <a:pt x="20" y="11"/>
                    <a:pt x="15" y="20"/>
                    <a:pt x="14" y="25"/>
                  </a:cubicBezTo>
                  <a:cubicBezTo>
                    <a:pt x="17" y="23"/>
                    <a:pt x="24" y="11"/>
                    <a:pt x="26" y="8"/>
                  </a:cubicBezTo>
                  <a:cubicBezTo>
                    <a:pt x="28" y="8"/>
                    <a:pt x="30" y="9"/>
                    <a:pt x="32" y="9"/>
                  </a:cubicBezTo>
                  <a:cubicBezTo>
                    <a:pt x="29" y="15"/>
                    <a:pt x="25" y="24"/>
                    <a:pt x="20" y="34"/>
                  </a:cubicBezTo>
                  <a:cubicBezTo>
                    <a:pt x="18" y="39"/>
                    <a:pt x="10" y="38"/>
                    <a:pt x="5" y="39"/>
                  </a:cubicBezTo>
                  <a:cubicBezTo>
                    <a:pt x="3" y="33"/>
                    <a:pt x="0" y="30"/>
                    <a:pt x="2" y="25"/>
                  </a:cubicBezTo>
                  <a:cubicBezTo>
                    <a:pt x="5" y="18"/>
                    <a:pt x="15" y="6"/>
                    <a:pt x="19"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796" name="Freeform 1021"/>
            <p:cNvSpPr>
              <a:spLocks/>
            </p:cNvSpPr>
            <p:nvPr userDrawn="1"/>
          </p:nvSpPr>
          <p:spPr bwMode="auto">
            <a:xfrm>
              <a:off x="247" y="305"/>
              <a:ext cx="17" cy="15"/>
            </a:xfrm>
            <a:custGeom>
              <a:avLst/>
              <a:gdLst>
                <a:gd name="T0" fmla="*/ 26 w 40"/>
                <a:gd name="T1" fmla="*/ 0 h 33"/>
                <a:gd name="T2" fmla="*/ 26 w 40"/>
                <a:gd name="T3" fmla="*/ 0 h 33"/>
                <a:gd name="T4" fmla="*/ 30 w 40"/>
                <a:gd name="T5" fmla="*/ 2 h 33"/>
                <a:gd name="T6" fmla="*/ 17 w 40"/>
                <a:gd name="T7" fmla="*/ 19 h 33"/>
                <a:gd name="T8" fmla="*/ 36 w 40"/>
                <a:gd name="T9" fmla="*/ 3 h 33"/>
                <a:gd name="T10" fmla="*/ 40 w 40"/>
                <a:gd name="T11" fmla="*/ 1 h 33"/>
                <a:gd name="T12" fmla="*/ 40 w 40"/>
                <a:gd name="T13" fmla="*/ 6 h 33"/>
                <a:gd name="T14" fmla="*/ 23 w 40"/>
                <a:gd name="T15" fmla="*/ 28 h 33"/>
                <a:gd name="T16" fmla="*/ 5 w 40"/>
                <a:gd name="T17" fmla="*/ 33 h 33"/>
                <a:gd name="T18" fmla="*/ 6 w 40"/>
                <a:gd name="T19" fmla="*/ 15 h 33"/>
                <a:gd name="T20" fmla="*/ 26 w 40"/>
                <a:gd name="T21"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33">
                  <a:moveTo>
                    <a:pt x="26" y="0"/>
                  </a:moveTo>
                  <a:lnTo>
                    <a:pt x="26" y="0"/>
                  </a:lnTo>
                  <a:cubicBezTo>
                    <a:pt x="28" y="1"/>
                    <a:pt x="29" y="1"/>
                    <a:pt x="30" y="2"/>
                  </a:cubicBezTo>
                  <a:cubicBezTo>
                    <a:pt x="26" y="6"/>
                    <a:pt x="21" y="13"/>
                    <a:pt x="17" y="19"/>
                  </a:cubicBezTo>
                  <a:cubicBezTo>
                    <a:pt x="22" y="15"/>
                    <a:pt x="34" y="4"/>
                    <a:pt x="36" y="3"/>
                  </a:cubicBezTo>
                  <a:cubicBezTo>
                    <a:pt x="38" y="3"/>
                    <a:pt x="39" y="2"/>
                    <a:pt x="40" y="1"/>
                  </a:cubicBezTo>
                  <a:cubicBezTo>
                    <a:pt x="40" y="3"/>
                    <a:pt x="40" y="5"/>
                    <a:pt x="40" y="6"/>
                  </a:cubicBezTo>
                  <a:cubicBezTo>
                    <a:pt x="37" y="11"/>
                    <a:pt x="26" y="24"/>
                    <a:pt x="23" y="28"/>
                  </a:cubicBezTo>
                  <a:cubicBezTo>
                    <a:pt x="18" y="32"/>
                    <a:pt x="12" y="32"/>
                    <a:pt x="5" y="33"/>
                  </a:cubicBezTo>
                  <a:cubicBezTo>
                    <a:pt x="4" y="26"/>
                    <a:pt x="0" y="20"/>
                    <a:pt x="6" y="15"/>
                  </a:cubicBezTo>
                  <a:cubicBezTo>
                    <a:pt x="9" y="11"/>
                    <a:pt x="24" y="1"/>
                    <a:pt x="26"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797" name="Freeform 1022"/>
            <p:cNvSpPr>
              <a:spLocks/>
            </p:cNvSpPr>
            <p:nvPr userDrawn="1"/>
          </p:nvSpPr>
          <p:spPr bwMode="auto">
            <a:xfrm>
              <a:off x="239" y="299"/>
              <a:ext cx="18" cy="13"/>
            </a:xfrm>
            <a:custGeom>
              <a:avLst/>
              <a:gdLst>
                <a:gd name="T0" fmla="*/ 9 w 40"/>
                <a:gd name="T1" fmla="*/ 6 h 27"/>
                <a:gd name="T2" fmla="*/ 9 w 40"/>
                <a:gd name="T3" fmla="*/ 6 h 27"/>
                <a:gd name="T4" fmla="*/ 36 w 40"/>
                <a:gd name="T5" fmla="*/ 0 h 27"/>
                <a:gd name="T6" fmla="*/ 36 w 40"/>
                <a:gd name="T7" fmla="*/ 5 h 27"/>
                <a:gd name="T8" fmla="*/ 15 w 40"/>
                <a:gd name="T9" fmla="*/ 14 h 27"/>
                <a:gd name="T10" fmla="*/ 36 w 40"/>
                <a:gd name="T11" fmla="*/ 10 h 27"/>
                <a:gd name="T12" fmla="*/ 40 w 40"/>
                <a:gd name="T13" fmla="*/ 12 h 27"/>
                <a:gd name="T14" fmla="*/ 20 w 40"/>
                <a:gd name="T15" fmla="*/ 23 h 27"/>
                <a:gd name="T16" fmla="*/ 0 w 40"/>
                <a:gd name="T17" fmla="*/ 21 h 27"/>
                <a:gd name="T18" fmla="*/ 9 w 40"/>
                <a:gd name="T19" fmla="*/ 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27">
                  <a:moveTo>
                    <a:pt x="9" y="6"/>
                  </a:moveTo>
                  <a:lnTo>
                    <a:pt x="9" y="6"/>
                  </a:lnTo>
                  <a:cubicBezTo>
                    <a:pt x="12" y="5"/>
                    <a:pt x="36" y="0"/>
                    <a:pt x="36" y="0"/>
                  </a:cubicBezTo>
                  <a:cubicBezTo>
                    <a:pt x="36" y="2"/>
                    <a:pt x="36" y="3"/>
                    <a:pt x="36" y="5"/>
                  </a:cubicBezTo>
                  <a:cubicBezTo>
                    <a:pt x="29" y="8"/>
                    <a:pt x="21" y="12"/>
                    <a:pt x="15" y="14"/>
                  </a:cubicBezTo>
                  <a:cubicBezTo>
                    <a:pt x="23" y="14"/>
                    <a:pt x="34" y="10"/>
                    <a:pt x="36" y="10"/>
                  </a:cubicBezTo>
                  <a:cubicBezTo>
                    <a:pt x="37" y="10"/>
                    <a:pt x="40" y="12"/>
                    <a:pt x="40" y="12"/>
                  </a:cubicBezTo>
                  <a:cubicBezTo>
                    <a:pt x="36" y="14"/>
                    <a:pt x="28" y="20"/>
                    <a:pt x="20" y="23"/>
                  </a:cubicBezTo>
                  <a:cubicBezTo>
                    <a:pt x="12" y="27"/>
                    <a:pt x="3" y="23"/>
                    <a:pt x="0" y="21"/>
                  </a:cubicBezTo>
                  <a:cubicBezTo>
                    <a:pt x="1" y="15"/>
                    <a:pt x="3" y="8"/>
                    <a:pt x="9" y="6"/>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798" name="Freeform 1023"/>
            <p:cNvSpPr>
              <a:spLocks/>
            </p:cNvSpPr>
            <p:nvPr userDrawn="1"/>
          </p:nvSpPr>
          <p:spPr bwMode="auto">
            <a:xfrm>
              <a:off x="223" y="298"/>
              <a:ext cx="10" cy="1"/>
            </a:xfrm>
            <a:custGeom>
              <a:avLst/>
              <a:gdLst>
                <a:gd name="T0" fmla="*/ 0 w 23"/>
                <a:gd name="T1" fmla="*/ 2 h 3"/>
                <a:gd name="T2" fmla="*/ 0 w 23"/>
                <a:gd name="T3" fmla="*/ 2 h 3"/>
                <a:gd name="T4" fmla="*/ 23 w 23"/>
                <a:gd name="T5" fmla="*/ 0 h 3"/>
                <a:gd name="T6" fmla="*/ 23 w 23"/>
                <a:gd name="T7" fmla="*/ 2 h 3"/>
                <a:gd name="T8" fmla="*/ 0 w 23"/>
                <a:gd name="T9" fmla="*/ 2 h 3"/>
              </a:gdLst>
              <a:ahLst/>
              <a:cxnLst>
                <a:cxn ang="0">
                  <a:pos x="T0" y="T1"/>
                </a:cxn>
                <a:cxn ang="0">
                  <a:pos x="T2" y="T3"/>
                </a:cxn>
                <a:cxn ang="0">
                  <a:pos x="T4" y="T5"/>
                </a:cxn>
                <a:cxn ang="0">
                  <a:pos x="T6" y="T7"/>
                </a:cxn>
                <a:cxn ang="0">
                  <a:pos x="T8" y="T9"/>
                </a:cxn>
              </a:cxnLst>
              <a:rect l="0" t="0" r="r" b="b"/>
              <a:pathLst>
                <a:path w="23" h="3">
                  <a:moveTo>
                    <a:pt x="0" y="2"/>
                  </a:moveTo>
                  <a:lnTo>
                    <a:pt x="0" y="2"/>
                  </a:lnTo>
                  <a:cubicBezTo>
                    <a:pt x="11" y="0"/>
                    <a:pt x="20" y="0"/>
                    <a:pt x="23" y="0"/>
                  </a:cubicBezTo>
                  <a:cubicBezTo>
                    <a:pt x="23" y="1"/>
                    <a:pt x="23" y="2"/>
                    <a:pt x="23" y="2"/>
                  </a:cubicBezTo>
                  <a:cubicBezTo>
                    <a:pt x="16" y="3"/>
                    <a:pt x="11" y="2"/>
                    <a:pt x="0" y="2"/>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799" name="Freeform 1024"/>
            <p:cNvSpPr>
              <a:spLocks/>
            </p:cNvSpPr>
            <p:nvPr userDrawn="1"/>
          </p:nvSpPr>
          <p:spPr bwMode="auto">
            <a:xfrm>
              <a:off x="200" y="293"/>
              <a:ext cx="38" cy="12"/>
            </a:xfrm>
            <a:custGeom>
              <a:avLst/>
              <a:gdLst>
                <a:gd name="T0" fmla="*/ 0 w 84"/>
                <a:gd name="T1" fmla="*/ 12 h 27"/>
                <a:gd name="T2" fmla="*/ 0 w 84"/>
                <a:gd name="T3" fmla="*/ 12 h 27"/>
                <a:gd name="T4" fmla="*/ 36 w 84"/>
                <a:gd name="T5" fmla="*/ 0 h 27"/>
                <a:gd name="T6" fmla="*/ 80 w 84"/>
                <a:gd name="T7" fmla="*/ 2 h 27"/>
                <a:gd name="T8" fmla="*/ 74 w 84"/>
                <a:gd name="T9" fmla="*/ 9 h 27"/>
                <a:gd name="T10" fmla="*/ 34 w 84"/>
                <a:gd name="T11" fmla="*/ 13 h 27"/>
                <a:gd name="T12" fmla="*/ 76 w 84"/>
                <a:gd name="T13" fmla="*/ 14 h 27"/>
                <a:gd name="T14" fmla="*/ 84 w 84"/>
                <a:gd name="T15" fmla="*/ 20 h 27"/>
                <a:gd name="T16" fmla="*/ 35 w 84"/>
                <a:gd name="T17" fmla="*/ 26 h 27"/>
                <a:gd name="T18" fmla="*/ 0 w 84"/>
                <a:gd name="T19" fmla="*/ 1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27">
                  <a:moveTo>
                    <a:pt x="0" y="12"/>
                  </a:moveTo>
                  <a:lnTo>
                    <a:pt x="0" y="12"/>
                  </a:lnTo>
                  <a:cubicBezTo>
                    <a:pt x="8" y="5"/>
                    <a:pt x="21" y="0"/>
                    <a:pt x="36" y="0"/>
                  </a:cubicBezTo>
                  <a:cubicBezTo>
                    <a:pt x="50" y="1"/>
                    <a:pt x="64" y="1"/>
                    <a:pt x="80" y="2"/>
                  </a:cubicBezTo>
                  <a:cubicBezTo>
                    <a:pt x="77" y="4"/>
                    <a:pt x="75" y="7"/>
                    <a:pt x="74" y="9"/>
                  </a:cubicBezTo>
                  <a:cubicBezTo>
                    <a:pt x="60" y="10"/>
                    <a:pt x="50" y="10"/>
                    <a:pt x="34" y="13"/>
                  </a:cubicBezTo>
                  <a:cubicBezTo>
                    <a:pt x="49" y="15"/>
                    <a:pt x="71" y="15"/>
                    <a:pt x="76" y="14"/>
                  </a:cubicBezTo>
                  <a:cubicBezTo>
                    <a:pt x="77" y="17"/>
                    <a:pt x="80" y="19"/>
                    <a:pt x="84" y="20"/>
                  </a:cubicBezTo>
                  <a:cubicBezTo>
                    <a:pt x="63" y="23"/>
                    <a:pt x="48" y="25"/>
                    <a:pt x="35" y="26"/>
                  </a:cubicBezTo>
                  <a:cubicBezTo>
                    <a:pt x="18" y="27"/>
                    <a:pt x="7" y="23"/>
                    <a:pt x="0" y="12"/>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800" name="Freeform 1025"/>
            <p:cNvSpPr>
              <a:spLocks/>
            </p:cNvSpPr>
            <p:nvPr userDrawn="1"/>
          </p:nvSpPr>
          <p:spPr bwMode="auto">
            <a:xfrm>
              <a:off x="234" y="292"/>
              <a:ext cx="24" cy="10"/>
            </a:xfrm>
            <a:custGeom>
              <a:avLst/>
              <a:gdLst>
                <a:gd name="T0" fmla="*/ 13 w 52"/>
                <a:gd name="T1" fmla="*/ 2 h 22"/>
                <a:gd name="T2" fmla="*/ 13 w 52"/>
                <a:gd name="T3" fmla="*/ 2 h 22"/>
                <a:gd name="T4" fmla="*/ 42 w 52"/>
                <a:gd name="T5" fmla="*/ 1 h 22"/>
                <a:gd name="T6" fmla="*/ 46 w 52"/>
                <a:gd name="T7" fmla="*/ 5 h 22"/>
                <a:gd name="T8" fmla="*/ 23 w 52"/>
                <a:gd name="T9" fmla="*/ 10 h 22"/>
                <a:gd name="T10" fmla="*/ 52 w 52"/>
                <a:gd name="T11" fmla="*/ 9 h 22"/>
                <a:gd name="T12" fmla="*/ 48 w 52"/>
                <a:gd name="T13" fmla="*/ 15 h 22"/>
                <a:gd name="T14" fmla="*/ 18 w 52"/>
                <a:gd name="T15" fmla="*/ 20 h 22"/>
                <a:gd name="T16" fmla="*/ 0 w 52"/>
                <a:gd name="T17" fmla="*/ 13 h 22"/>
                <a:gd name="T18" fmla="*/ 13 w 52"/>
                <a:gd name="T19"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22">
                  <a:moveTo>
                    <a:pt x="13" y="2"/>
                  </a:moveTo>
                  <a:lnTo>
                    <a:pt x="13" y="2"/>
                  </a:lnTo>
                  <a:cubicBezTo>
                    <a:pt x="21" y="1"/>
                    <a:pt x="37" y="0"/>
                    <a:pt x="42" y="1"/>
                  </a:cubicBezTo>
                  <a:cubicBezTo>
                    <a:pt x="43" y="2"/>
                    <a:pt x="45" y="4"/>
                    <a:pt x="46" y="5"/>
                  </a:cubicBezTo>
                  <a:cubicBezTo>
                    <a:pt x="41" y="7"/>
                    <a:pt x="30" y="8"/>
                    <a:pt x="23" y="10"/>
                  </a:cubicBezTo>
                  <a:cubicBezTo>
                    <a:pt x="30" y="11"/>
                    <a:pt x="45" y="9"/>
                    <a:pt x="52" y="9"/>
                  </a:cubicBezTo>
                  <a:cubicBezTo>
                    <a:pt x="49" y="11"/>
                    <a:pt x="48" y="13"/>
                    <a:pt x="48" y="15"/>
                  </a:cubicBezTo>
                  <a:cubicBezTo>
                    <a:pt x="42" y="17"/>
                    <a:pt x="18" y="20"/>
                    <a:pt x="18" y="20"/>
                  </a:cubicBezTo>
                  <a:cubicBezTo>
                    <a:pt x="7" y="22"/>
                    <a:pt x="4" y="18"/>
                    <a:pt x="0" y="13"/>
                  </a:cubicBezTo>
                  <a:cubicBezTo>
                    <a:pt x="2" y="7"/>
                    <a:pt x="7" y="2"/>
                    <a:pt x="13" y="2"/>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801" name="Freeform 1026"/>
            <p:cNvSpPr>
              <a:spLocks/>
            </p:cNvSpPr>
            <p:nvPr userDrawn="1"/>
          </p:nvSpPr>
          <p:spPr bwMode="auto">
            <a:xfrm>
              <a:off x="245" y="286"/>
              <a:ext cx="7" cy="2"/>
            </a:xfrm>
            <a:custGeom>
              <a:avLst/>
              <a:gdLst>
                <a:gd name="T0" fmla="*/ 0 w 15"/>
                <a:gd name="T1" fmla="*/ 0 h 3"/>
                <a:gd name="T2" fmla="*/ 0 w 15"/>
                <a:gd name="T3" fmla="*/ 0 h 3"/>
                <a:gd name="T4" fmla="*/ 15 w 15"/>
                <a:gd name="T5" fmla="*/ 1 h 3"/>
                <a:gd name="T6" fmla="*/ 13 w 15"/>
                <a:gd name="T7" fmla="*/ 3 h 3"/>
                <a:gd name="T8" fmla="*/ 0 w 15"/>
                <a:gd name="T9" fmla="*/ 0 h 3"/>
              </a:gdLst>
              <a:ahLst/>
              <a:cxnLst>
                <a:cxn ang="0">
                  <a:pos x="T0" y="T1"/>
                </a:cxn>
                <a:cxn ang="0">
                  <a:pos x="T2" y="T3"/>
                </a:cxn>
                <a:cxn ang="0">
                  <a:pos x="T4" y="T5"/>
                </a:cxn>
                <a:cxn ang="0">
                  <a:pos x="T6" y="T7"/>
                </a:cxn>
                <a:cxn ang="0">
                  <a:pos x="T8" y="T9"/>
                </a:cxn>
              </a:cxnLst>
              <a:rect l="0" t="0" r="r" b="b"/>
              <a:pathLst>
                <a:path w="15" h="3">
                  <a:moveTo>
                    <a:pt x="0" y="0"/>
                  </a:moveTo>
                  <a:lnTo>
                    <a:pt x="0" y="0"/>
                  </a:lnTo>
                  <a:cubicBezTo>
                    <a:pt x="5" y="0"/>
                    <a:pt x="11" y="1"/>
                    <a:pt x="15" y="1"/>
                  </a:cubicBezTo>
                  <a:cubicBezTo>
                    <a:pt x="15" y="1"/>
                    <a:pt x="14" y="2"/>
                    <a:pt x="13" y="3"/>
                  </a:cubicBezTo>
                  <a:cubicBezTo>
                    <a:pt x="9" y="2"/>
                    <a:pt x="3" y="1"/>
                    <a:pt x="0"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802" name="Freeform 1027"/>
            <p:cNvSpPr>
              <a:spLocks/>
            </p:cNvSpPr>
            <p:nvPr userDrawn="1"/>
          </p:nvSpPr>
          <p:spPr bwMode="auto">
            <a:xfrm>
              <a:off x="222" y="286"/>
              <a:ext cx="9" cy="2"/>
            </a:xfrm>
            <a:custGeom>
              <a:avLst/>
              <a:gdLst>
                <a:gd name="T0" fmla="*/ 0 w 21"/>
                <a:gd name="T1" fmla="*/ 0 h 4"/>
                <a:gd name="T2" fmla="*/ 0 w 21"/>
                <a:gd name="T3" fmla="*/ 0 h 4"/>
                <a:gd name="T4" fmla="*/ 19 w 21"/>
                <a:gd name="T5" fmla="*/ 2 h 4"/>
                <a:gd name="T6" fmla="*/ 21 w 21"/>
                <a:gd name="T7" fmla="*/ 4 h 4"/>
                <a:gd name="T8" fmla="*/ 0 w 21"/>
                <a:gd name="T9" fmla="*/ 0 h 4"/>
              </a:gdLst>
              <a:ahLst/>
              <a:cxnLst>
                <a:cxn ang="0">
                  <a:pos x="T0" y="T1"/>
                </a:cxn>
                <a:cxn ang="0">
                  <a:pos x="T2" y="T3"/>
                </a:cxn>
                <a:cxn ang="0">
                  <a:pos x="T4" y="T5"/>
                </a:cxn>
                <a:cxn ang="0">
                  <a:pos x="T6" y="T7"/>
                </a:cxn>
                <a:cxn ang="0">
                  <a:pos x="T8" y="T9"/>
                </a:cxn>
              </a:cxnLst>
              <a:rect l="0" t="0" r="r" b="b"/>
              <a:pathLst>
                <a:path w="21" h="4">
                  <a:moveTo>
                    <a:pt x="0" y="0"/>
                  </a:moveTo>
                  <a:lnTo>
                    <a:pt x="0" y="0"/>
                  </a:lnTo>
                  <a:cubicBezTo>
                    <a:pt x="4" y="0"/>
                    <a:pt x="19" y="2"/>
                    <a:pt x="19" y="2"/>
                  </a:cubicBezTo>
                  <a:cubicBezTo>
                    <a:pt x="20" y="3"/>
                    <a:pt x="20" y="4"/>
                    <a:pt x="21" y="4"/>
                  </a:cubicBezTo>
                  <a:cubicBezTo>
                    <a:pt x="21" y="4"/>
                    <a:pt x="4" y="1"/>
                    <a:pt x="0"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803" name="Freeform 1028"/>
            <p:cNvSpPr>
              <a:spLocks/>
            </p:cNvSpPr>
            <p:nvPr userDrawn="1"/>
          </p:nvSpPr>
          <p:spPr bwMode="auto">
            <a:xfrm>
              <a:off x="285" y="284"/>
              <a:ext cx="12" cy="11"/>
            </a:xfrm>
            <a:custGeom>
              <a:avLst/>
              <a:gdLst>
                <a:gd name="T0" fmla="*/ 6 w 26"/>
                <a:gd name="T1" fmla="*/ 0 h 24"/>
                <a:gd name="T2" fmla="*/ 6 w 26"/>
                <a:gd name="T3" fmla="*/ 0 h 24"/>
                <a:gd name="T4" fmla="*/ 26 w 26"/>
                <a:gd name="T5" fmla="*/ 3 h 24"/>
                <a:gd name="T6" fmla="*/ 26 w 26"/>
                <a:gd name="T7" fmla="*/ 22 h 24"/>
                <a:gd name="T8" fmla="*/ 6 w 26"/>
                <a:gd name="T9" fmla="*/ 0 h 24"/>
              </a:gdLst>
              <a:ahLst/>
              <a:cxnLst>
                <a:cxn ang="0">
                  <a:pos x="T0" y="T1"/>
                </a:cxn>
                <a:cxn ang="0">
                  <a:pos x="T2" y="T3"/>
                </a:cxn>
                <a:cxn ang="0">
                  <a:pos x="T4" y="T5"/>
                </a:cxn>
                <a:cxn ang="0">
                  <a:pos x="T6" y="T7"/>
                </a:cxn>
                <a:cxn ang="0">
                  <a:pos x="T8" y="T9"/>
                </a:cxn>
              </a:cxnLst>
              <a:rect l="0" t="0" r="r" b="b"/>
              <a:pathLst>
                <a:path w="26" h="24">
                  <a:moveTo>
                    <a:pt x="6" y="0"/>
                  </a:moveTo>
                  <a:lnTo>
                    <a:pt x="6" y="0"/>
                  </a:lnTo>
                  <a:cubicBezTo>
                    <a:pt x="13" y="5"/>
                    <a:pt x="18" y="5"/>
                    <a:pt x="26" y="3"/>
                  </a:cubicBezTo>
                  <a:lnTo>
                    <a:pt x="26" y="22"/>
                  </a:lnTo>
                  <a:cubicBezTo>
                    <a:pt x="13" y="24"/>
                    <a:pt x="0" y="14"/>
                    <a:pt x="6"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804" name="Freeform 1029"/>
            <p:cNvSpPr>
              <a:spLocks/>
            </p:cNvSpPr>
            <p:nvPr userDrawn="1"/>
          </p:nvSpPr>
          <p:spPr bwMode="auto">
            <a:xfrm>
              <a:off x="324" y="280"/>
              <a:ext cx="2" cy="5"/>
            </a:xfrm>
            <a:custGeom>
              <a:avLst/>
              <a:gdLst>
                <a:gd name="T0" fmla="*/ 3 w 4"/>
                <a:gd name="T1" fmla="*/ 0 h 11"/>
                <a:gd name="T2" fmla="*/ 3 w 4"/>
                <a:gd name="T3" fmla="*/ 0 h 11"/>
                <a:gd name="T4" fmla="*/ 4 w 4"/>
                <a:gd name="T5" fmla="*/ 11 h 11"/>
                <a:gd name="T6" fmla="*/ 0 w 4"/>
                <a:gd name="T7" fmla="*/ 11 h 11"/>
                <a:gd name="T8" fmla="*/ 3 w 4"/>
                <a:gd name="T9" fmla="*/ 0 h 11"/>
              </a:gdLst>
              <a:ahLst/>
              <a:cxnLst>
                <a:cxn ang="0">
                  <a:pos x="T0" y="T1"/>
                </a:cxn>
                <a:cxn ang="0">
                  <a:pos x="T2" y="T3"/>
                </a:cxn>
                <a:cxn ang="0">
                  <a:pos x="T4" y="T5"/>
                </a:cxn>
                <a:cxn ang="0">
                  <a:pos x="T6" y="T7"/>
                </a:cxn>
                <a:cxn ang="0">
                  <a:pos x="T8" y="T9"/>
                </a:cxn>
              </a:cxnLst>
              <a:rect l="0" t="0" r="r" b="b"/>
              <a:pathLst>
                <a:path w="4" h="11">
                  <a:moveTo>
                    <a:pt x="3" y="0"/>
                  </a:moveTo>
                  <a:lnTo>
                    <a:pt x="3" y="0"/>
                  </a:lnTo>
                  <a:cubicBezTo>
                    <a:pt x="4" y="3"/>
                    <a:pt x="4" y="7"/>
                    <a:pt x="4" y="11"/>
                  </a:cubicBezTo>
                  <a:lnTo>
                    <a:pt x="0" y="11"/>
                  </a:lnTo>
                  <a:cubicBezTo>
                    <a:pt x="0" y="8"/>
                    <a:pt x="2" y="4"/>
                    <a:pt x="3"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805" name="Freeform 1030"/>
            <p:cNvSpPr>
              <a:spLocks/>
            </p:cNvSpPr>
            <p:nvPr userDrawn="1"/>
          </p:nvSpPr>
          <p:spPr bwMode="auto">
            <a:xfrm>
              <a:off x="232" y="280"/>
              <a:ext cx="23" cy="11"/>
            </a:xfrm>
            <a:custGeom>
              <a:avLst/>
              <a:gdLst>
                <a:gd name="T0" fmla="*/ 0 w 53"/>
                <a:gd name="T1" fmla="*/ 11 h 24"/>
                <a:gd name="T2" fmla="*/ 0 w 53"/>
                <a:gd name="T3" fmla="*/ 11 h 24"/>
                <a:gd name="T4" fmla="*/ 24 w 53"/>
                <a:gd name="T5" fmla="*/ 2 h 24"/>
                <a:gd name="T6" fmla="*/ 53 w 53"/>
                <a:gd name="T7" fmla="*/ 8 h 24"/>
                <a:gd name="T8" fmla="*/ 47 w 53"/>
                <a:gd name="T9" fmla="*/ 13 h 24"/>
                <a:gd name="T10" fmla="*/ 21 w 53"/>
                <a:gd name="T11" fmla="*/ 13 h 24"/>
                <a:gd name="T12" fmla="*/ 43 w 53"/>
                <a:gd name="T13" fmla="*/ 17 h 24"/>
                <a:gd name="T14" fmla="*/ 46 w 53"/>
                <a:gd name="T15" fmla="*/ 23 h 24"/>
                <a:gd name="T16" fmla="*/ 17 w 53"/>
                <a:gd name="T17" fmla="*/ 23 h 24"/>
                <a:gd name="T18" fmla="*/ 0 w 53"/>
                <a:gd name="T19" fmla="*/ 1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24">
                  <a:moveTo>
                    <a:pt x="0" y="11"/>
                  </a:moveTo>
                  <a:lnTo>
                    <a:pt x="0" y="11"/>
                  </a:lnTo>
                  <a:cubicBezTo>
                    <a:pt x="4" y="2"/>
                    <a:pt x="14" y="0"/>
                    <a:pt x="24" y="2"/>
                  </a:cubicBezTo>
                  <a:cubicBezTo>
                    <a:pt x="34" y="5"/>
                    <a:pt x="42" y="6"/>
                    <a:pt x="53" y="8"/>
                  </a:cubicBezTo>
                  <a:cubicBezTo>
                    <a:pt x="50" y="9"/>
                    <a:pt x="49" y="10"/>
                    <a:pt x="47" y="13"/>
                  </a:cubicBezTo>
                  <a:cubicBezTo>
                    <a:pt x="40" y="13"/>
                    <a:pt x="30" y="11"/>
                    <a:pt x="21" y="13"/>
                  </a:cubicBezTo>
                  <a:cubicBezTo>
                    <a:pt x="28" y="15"/>
                    <a:pt x="37" y="17"/>
                    <a:pt x="43" y="17"/>
                  </a:cubicBezTo>
                  <a:cubicBezTo>
                    <a:pt x="44" y="19"/>
                    <a:pt x="46" y="23"/>
                    <a:pt x="46" y="23"/>
                  </a:cubicBezTo>
                  <a:cubicBezTo>
                    <a:pt x="40" y="23"/>
                    <a:pt x="26" y="24"/>
                    <a:pt x="17" y="23"/>
                  </a:cubicBezTo>
                  <a:cubicBezTo>
                    <a:pt x="9" y="22"/>
                    <a:pt x="3" y="16"/>
                    <a:pt x="0" y="1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806" name="Freeform 1031"/>
            <p:cNvSpPr>
              <a:spLocks/>
            </p:cNvSpPr>
            <p:nvPr userDrawn="1"/>
          </p:nvSpPr>
          <p:spPr bwMode="auto">
            <a:xfrm>
              <a:off x="314" y="278"/>
              <a:ext cx="2" cy="7"/>
            </a:xfrm>
            <a:custGeom>
              <a:avLst/>
              <a:gdLst>
                <a:gd name="T0" fmla="*/ 6 w 6"/>
                <a:gd name="T1" fmla="*/ 0 h 16"/>
                <a:gd name="T2" fmla="*/ 6 w 6"/>
                <a:gd name="T3" fmla="*/ 0 h 16"/>
                <a:gd name="T4" fmla="*/ 5 w 6"/>
                <a:gd name="T5" fmla="*/ 16 h 16"/>
                <a:gd name="T6" fmla="*/ 0 w 6"/>
                <a:gd name="T7" fmla="*/ 16 h 16"/>
                <a:gd name="T8" fmla="*/ 6 w 6"/>
                <a:gd name="T9" fmla="*/ 0 h 16"/>
              </a:gdLst>
              <a:ahLst/>
              <a:cxnLst>
                <a:cxn ang="0">
                  <a:pos x="T0" y="T1"/>
                </a:cxn>
                <a:cxn ang="0">
                  <a:pos x="T2" y="T3"/>
                </a:cxn>
                <a:cxn ang="0">
                  <a:pos x="T4" y="T5"/>
                </a:cxn>
                <a:cxn ang="0">
                  <a:pos x="T6" y="T7"/>
                </a:cxn>
                <a:cxn ang="0">
                  <a:pos x="T8" y="T9"/>
                </a:cxn>
              </a:cxnLst>
              <a:rect l="0" t="0" r="r" b="b"/>
              <a:pathLst>
                <a:path w="6" h="16">
                  <a:moveTo>
                    <a:pt x="6" y="0"/>
                  </a:moveTo>
                  <a:lnTo>
                    <a:pt x="6" y="0"/>
                  </a:lnTo>
                  <a:cubicBezTo>
                    <a:pt x="6" y="6"/>
                    <a:pt x="5" y="12"/>
                    <a:pt x="5" y="16"/>
                  </a:cubicBezTo>
                  <a:lnTo>
                    <a:pt x="0" y="16"/>
                  </a:lnTo>
                  <a:cubicBezTo>
                    <a:pt x="2" y="11"/>
                    <a:pt x="5" y="7"/>
                    <a:pt x="6"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807" name="Freeform 1032"/>
            <p:cNvSpPr>
              <a:spLocks/>
            </p:cNvSpPr>
            <p:nvPr userDrawn="1"/>
          </p:nvSpPr>
          <p:spPr bwMode="auto">
            <a:xfrm>
              <a:off x="307" y="276"/>
              <a:ext cx="5" cy="9"/>
            </a:xfrm>
            <a:custGeom>
              <a:avLst/>
              <a:gdLst>
                <a:gd name="T0" fmla="*/ 12 w 12"/>
                <a:gd name="T1" fmla="*/ 0 h 20"/>
                <a:gd name="T2" fmla="*/ 12 w 12"/>
                <a:gd name="T3" fmla="*/ 0 h 20"/>
                <a:gd name="T4" fmla="*/ 6 w 12"/>
                <a:gd name="T5" fmla="*/ 20 h 20"/>
                <a:gd name="T6" fmla="*/ 0 w 12"/>
                <a:gd name="T7" fmla="*/ 20 h 20"/>
                <a:gd name="T8" fmla="*/ 12 w 12"/>
                <a:gd name="T9" fmla="*/ 0 h 20"/>
              </a:gdLst>
              <a:ahLst/>
              <a:cxnLst>
                <a:cxn ang="0">
                  <a:pos x="T0" y="T1"/>
                </a:cxn>
                <a:cxn ang="0">
                  <a:pos x="T2" y="T3"/>
                </a:cxn>
                <a:cxn ang="0">
                  <a:pos x="T4" y="T5"/>
                </a:cxn>
                <a:cxn ang="0">
                  <a:pos x="T6" y="T7"/>
                </a:cxn>
                <a:cxn ang="0">
                  <a:pos x="T8" y="T9"/>
                </a:cxn>
              </a:cxnLst>
              <a:rect l="0" t="0" r="r" b="b"/>
              <a:pathLst>
                <a:path w="12" h="20">
                  <a:moveTo>
                    <a:pt x="12" y="0"/>
                  </a:moveTo>
                  <a:lnTo>
                    <a:pt x="12" y="0"/>
                  </a:lnTo>
                  <a:cubicBezTo>
                    <a:pt x="11" y="7"/>
                    <a:pt x="7" y="16"/>
                    <a:pt x="6" y="20"/>
                  </a:cubicBezTo>
                  <a:lnTo>
                    <a:pt x="0" y="20"/>
                  </a:lnTo>
                  <a:cubicBezTo>
                    <a:pt x="2" y="16"/>
                    <a:pt x="10" y="7"/>
                    <a:pt x="12"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808" name="Freeform 1033"/>
            <p:cNvSpPr>
              <a:spLocks/>
            </p:cNvSpPr>
            <p:nvPr userDrawn="1"/>
          </p:nvSpPr>
          <p:spPr bwMode="auto">
            <a:xfrm>
              <a:off x="197" y="278"/>
              <a:ext cx="41" cy="14"/>
            </a:xfrm>
            <a:custGeom>
              <a:avLst/>
              <a:gdLst>
                <a:gd name="T0" fmla="*/ 0 w 90"/>
                <a:gd name="T1" fmla="*/ 6 h 32"/>
                <a:gd name="T2" fmla="*/ 0 w 90"/>
                <a:gd name="T3" fmla="*/ 6 h 32"/>
                <a:gd name="T4" fmla="*/ 42 w 90"/>
                <a:gd name="T5" fmla="*/ 4 h 32"/>
                <a:gd name="T6" fmla="*/ 76 w 90"/>
                <a:gd name="T7" fmla="*/ 12 h 32"/>
                <a:gd name="T8" fmla="*/ 73 w 90"/>
                <a:gd name="T9" fmla="*/ 17 h 32"/>
                <a:gd name="T10" fmla="*/ 74 w 90"/>
                <a:gd name="T11" fmla="*/ 19 h 32"/>
                <a:gd name="T12" fmla="*/ 34 w 90"/>
                <a:gd name="T13" fmla="*/ 15 h 32"/>
                <a:gd name="T14" fmla="*/ 78 w 90"/>
                <a:gd name="T15" fmla="*/ 24 h 32"/>
                <a:gd name="T16" fmla="*/ 90 w 90"/>
                <a:gd name="T17" fmla="*/ 31 h 32"/>
                <a:gd name="T18" fmla="*/ 37 w 90"/>
                <a:gd name="T19" fmla="*/ 30 h 32"/>
                <a:gd name="T20" fmla="*/ 0 w 90"/>
                <a:gd name="T21" fmla="*/ 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32">
                  <a:moveTo>
                    <a:pt x="0" y="6"/>
                  </a:moveTo>
                  <a:lnTo>
                    <a:pt x="0" y="6"/>
                  </a:lnTo>
                  <a:cubicBezTo>
                    <a:pt x="11" y="0"/>
                    <a:pt x="30" y="1"/>
                    <a:pt x="42" y="4"/>
                  </a:cubicBezTo>
                  <a:cubicBezTo>
                    <a:pt x="52" y="6"/>
                    <a:pt x="70" y="10"/>
                    <a:pt x="76" y="12"/>
                  </a:cubicBezTo>
                  <a:cubicBezTo>
                    <a:pt x="75" y="13"/>
                    <a:pt x="74" y="15"/>
                    <a:pt x="73" y="17"/>
                  </a:cubicBezTo>
                  <a:cubicBezTo>
                    <a:pt x="73" y="18"/>
                    <a:pt x="73" y="18"/>
                    <a:pt x="74" y="19"/>
                  </a:cubicBezTo>
                  <a:cubicBezTo>
                    <a:pt x="73" y="19"/>
                    <a:pt x="48" y="14"/>
                    <a:pt x="34" y="15"/>
                  </a:cubicBezTo>
                  <a:cubicBezTo>
                    <a:pt x="47" y="20"/>
                    <a:pt x="77" y="24"/>
                    <a:pt x="78" y="24"/>
                  </a:cubicBezTo>
                  <a:cubicBezTo>
                    <a:pt x="81" y="28"/>
                    <a:pt x="86" y="30"/>
                    <a:pt x="90" y="31"/>
                  </a:cubicBezTo>
                  <a:cubicBezTo>
                    <a:pt x="86" y="32"/>
                    <a:pt x="46" y="31"/>
                    <a:pt x="37" y="30"/>
                  </a:cubicBezTo>
                  <a:cubicBezTo>
                    <a:pt x="24" y="28"/>
                    <a:pt x="4" y="20"/>
                    <a:pt x="0" y="6"/>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809" name="Freeform 1034"/>
            <p:cNvSpPr>
              <a:spLocks/>
            </p:cNvSpPr>
            <p:nvPr userDrawn="1"/>
          </p:nvSpPr>
          <p:spPr bwMode="auto">
            <a:xfrm>
              <a:off x="317" y="277"/>
              <a:ext cx="4" cy="8"/>
            </a:xfrm>
            <a:custGeom>
              <a:avLst/>
              <a:gdLst>
                <a:gd name="T0" fmla="*/ 7 w 9"/>
                <a:gd name="T1" fmla="*/ 0 h 19"/>
                <a:gd name="T2" fmla="*/ 7 w 9"/>
                <a:gd name="T3" fmla="*/ 0 h 19"/>
                <a:gd name="T4" fmla="*/ 8 w 9"/>
                <a:gd name="T5" fmla="*/ 19 h 19"/>
                <a:gd name="T6" fmla="*/ 0 w 9"/>
                <a:gd name="T7" fmla="*/ 19 h 19"/>
                <a:gd name="T8" fmla="*/ 7 w 9"/>
                <a:gd name="T9" fmla="*/ 0 h 19"/>
              </a:gdLst>
              <a:ahLst/>
              <a:cxnLst>
                <a:cxn ang="0">
                  <a:pos x="T0" y="T1"/>
                </a:cxn>
                <a:cxn ang="0">
                  <a:pos x="T2" y="T3"/>
                </a:cxn>
                <a:cxn ang="0">
                  <a:pos x="T4" y="T5"/>
                </a:cxn>
                <a:cxn ang="0">
                  <a:pos x="T6" y="T7"/>
                </a:cxn>
                <a:cxn ang="0">
                  <a:pos x="T8" y="T9"/>
                </a:cxn>
              </a:cxnLst>
              <a:rect l="0" t="0" r="r" b="b"/>
              <a:pathLst>
                <a:path w="9" h="19">
                  <a:moveTo>
                    <a:pt x="7" y="0"/>
                  </a:moveTo>
                  <a:lnTo>
                    <a:pt x="7" y="0"/>
                  </a:lnTo>
                  <a:cubicBezTo>
                    <a:pt x="8" y="5"/>
                    <a:pt x="9" y="13"/>
                    <a:pt x="8" y="19"/>
                  </a:cubicBezTo>
                  <a:lnTo>
                    <a:pt x="0" y="19"/>
                  </a:lnTo>
                  <a:cubicBezTo>
                    <a:pt x="1" y="12"/>
                    <a:pt x="5" y="6"/>
                    <a:pt x="7"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810" name="Freeform 1035"/>
            <p:cNvSpPr>
              <a:spLocks/>
            </p:cNvSpPr>
            <p:nvPr userDrawn="1"/>
          </p:nvSpPr>
          <p:spPr bwMode="auto">
            <a:xfrm>
              <a:off x="327" y="276"/>
              <a:ext cx="4" cy="9"/>
            </a:xfrm>
            <a:custGeom>
              <a:avLst/>
              <a:gdLst>
                <a:gd name="T0" fmla="*/ 8 w 9"/>
                <a:gd name="T1" fmla="*/ 0 h 20"/>
                <a:gd name="T2" fmla="*/ 8 w 9"/>
                <a:gd name="T3" fmla="*/ 0 h 20"/>
                <a:gd name="T4" fmla="*/ 9 w 9"/>
                <a:gd name="T5" fmla="*/ 20 h 20"/>
                <a:gd name="T6" fmla="*/ 0 w 9"/>
                <a:gd name="T7" fmla="*/ 20 h 20"/>
                <a:gd name="T8" fmla="*/ 8 w 9"/>
                <a:gd name="T9" fmla="*/ 0 h 20"/>
              </a:gdLst>
              <a:ahLst/>
              <a:cxnLst>
                <a:cxn ang="0">
                  <a:pos x="T0" y="T1"/>
                </a:cxn>
                <a:cxn ang="0">
                  <a:pos x="T2" y="T3"/>
                </a:cxn>
                <a:cxn ang="0">
                  <a:pos x="T4" y="T5"/>
                </a:cxn>
                <a:cxn ang="0">
                  <a:pos x="T6" y="T7"/>
                </a:cxn>
                <a:cxn ang="0">
                  <a:pos x="T8" y="T9"/>
                </a:cxn>
              </a:cxnLst>
              <a:rect l="0" t="0" r="r" b="b"/>
              <a:pathLst>
                <a:path w="9" h="20">
                  <a:moveTo>
                    <a:pt x="8" y="0"/>
                  </a:moveTo>
                  <a:lnTo>
                    <a:pt x="8" y="0"/>
                  </a:lnTo>
                  <a:cubicBezTo>
                    <a:pt x="9" y="6"/>
                    <a:pt x="8" y="15"/>
                    <a:pt x="9" y="20"/>
                  </a:cubicBezTo>
                  <a:lnTo>
                    <a:pt x="0" y="20"/>
                  </a:lnTo>
                  <a:cubicBezTo>
                    <a:pt x="2" y="13"/>
                    <a:pt x="6" y="8"/>
                    <a:pt x="8"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811" name="Freeform 1036"/>
            <p:cNvSpPr>
              <a:spLocks/>
            </p:cNvSpPr>
            <p:nvPr userDrawn="1"/>
          </p:nvSpPr>
          <p:spPr bwMode="auto">
            <a:xfrm>
              <a:off x="222" y="274"/>
              <a:ext cx="11" cy="4"/>
            </a:xfrm>
            <a:custGeom>
              <a:avLst/>
              <a:gdLst>
                <a:gd name="T0" fmla="*/ 0 w 24"/>
                <a:gd name="T1" fmla="*/ 0 h 9"/>
                <a:gd name="T2" fmla="*/ 0 w 24"/>
                <a:gd name="T3" fmla="*/ 0 h 9"/>
                <a:gd name="T4" fmla="*/ 22 w 24"/>
                <a:gd name="T5" fmla="*/ 6 h 9"/>
                <a:gd name="T6" fmla="*/ 24 w 24"/>
                <a:gd name="T7" fmla="*/ 9 h 9"/>
                <a:gd name="T8" fmla="*/ 0 w 24"/>
                <a:gd name="T9" fmla="*/ 0 h 9"/>
              </a:gdLst>
              <a:ahLst/>
              <a:cxnLst>
                <a:cxn ang="0">
                  <a:pos x="T0" y="T1"/>
                </a:cxn>
                <a:cxn ang="0">
                  <a:pos x="T2" y="T3"/>
                </a:cxn>
                <a:cxn ang="0">
                  <a:pos x="T4" y="T5"/>
                </a:cxn>
                <a:cxn ang="0">
                  <a:pos x="T6" y="T7"/>
                </a:cxn>
                <a:cxn ang="0">
                  <a:pos x="T8" y="T9"/>
                </a:cxn>
              </a:cxnLst>
              <a:rect l="0" t="0" r="r" b="b"/>
              <a:pathLst>
                <a:path w="24" h="9">
                  <a:moveTo>
                    <a:pt x="0" y="0"/>
                  </a:moveTo>
                  <a:lnTo>
                    <a:pt x="0" y="0"/>
                  </a:lnTo>
                  <a:cubicBezTo>
                    <a:pt x="7" y="2"/>
                    <a:pt x="19" y="5"/>
                    <a:pt x="22" y="6"/>
                  </a:cubicBezTo>
                  <a:cubicBezTo>
                    <a:pt x="23" y="7"/>
                    <a:pt x="23" y="8"/>
                    <a:pt x="24" y="9"/>
                  </a:cubicBezTo>
                  <a:cubicBezTo>
                    <a:pt x="23" y="8"/>
                    <a:pt x="6" y="3"/>
                    <a:pt x="0"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812" name="Freeform 1037"/>
            <p:cNvSpPr>
              <a:spLocks/>
            </p:cNvSpPr>
            <p:nvPr userDrawn="1"/>
          </p:nvSpPr>
          <p:spPr bwMode="auto">
            <a:xfrm>
              <a:off x="320" y="268"/>
              <a:ext cx="5" cy="17"/>
            </a:xfrm>
            <a:custGeom>
              <a:avLst/>
              <a:gdLst>
                <a:gd name="T0" fmla="*/ 7 w 11"/>
                <a:gd name="T1" fmla="*/ 0 h 38"/>
                <a:gd name="T2" fmla="*/ 7 w 11"/>
                <a:gd name="T3" fmla="*/ 0 h 38"/>
                <a:gd name="T4" fmla="*/ 11 w 11"/>
                <a:gd name="T5" fmla="*/ 24 h 38"/>
                <a:gd name="T6" fmla="*/ 5 w 11"/>
                <a:gd name="T7" fmla="*/ 38 h 38"/>
                <a:gd name="T8" fmla="*/ 2 w 11"/>
                <a:gd name="T9" fmla="*/ 38 h 38"/>
                <a:gd name="T10" fmla="*/ 0 w 11"/>
                <a:gd name="T11" fmla="*/ 17 h 38"/>
                <a:gd name="T12" fmla="*/ 2 w 11"/>
                <a:gd name="T13" fmla="*/ 6 h 38"/>
                <a:gd name="T14" fmla="*/ 5 w 11"/>
                <a:gd name="T15" fmla="*/ 25 h 38"/>
                <a:gd name="T16" fmla="*/ 7 w 11"/>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38">
                  <a:moveTo>
                    <a:pt x="7" y="0"/>
                  </a:moveTo>
                  <a:lnTo>
                    <a:pt x="7" y="0"/>
                  </a:lnTo>
                  <a:cubicBezTo>
                    <a:pt x="7" y="0"/>
                    <a:pt x="11" y="18"/>
                    <a:pt x="11" y="24"/>
                  </a:cubicBezTo>
                  <a:cubicBezTo>
                    <a:pt x="9" y="29"/>
                    <a:pt x="7" y="34"/>
                    <a:pt x="5" y="38"/>
                  </a:cubicBezTo>
                  <a:lnTo>
                    <a:pt x="2" y="38"/>
                  </a:lnTo>
                  <a:cubicBezTo>
                    <a:pt x="2" y="33"/>
                    <a:pt x="2" y="24"/>
                    <a:pt x="0" y="17"/>
                  </a:cubicBezTo>
                  <a:cubicBezTo>
                    <a:pt x="1" y="13"/>
                    <a:pt x="2" y="9"/>
                    <a:pt x="2" y="6"/>
                  </a:cubicBezTo>
                  <a:cubicBezTo>
                    <a:pt x="4" y="13"/>
                    <a:pt x="4" y="16"/>
                    <a:pt x="5" y="25"/>
                  </a:cubicBezTo>
                  <a:cubicBezTo>
                    <a:pt x="6" y="16"/>
                    <a:pt x="7" y="7"/>
                    <a:pt x="7"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813" name="Freeform 1038"/>
            <p:cNvSpPr>
              <a:spLocks/>
            </p:cNvSpPr>
            <p:nvPr userDrawn="1"/>
          </p:nvSpPr>
          <p:spPr bwMode="auto">
            <a:xfrm>
              <a:off x="311" y="269"/>
              <a:ext cx="6" cy="16"/>
            </a:xfrm>
            <a:custGeom>
              <a:avLst/>
              <a:gdLst>
                <a:gd name="T0" fmla="*/ 11 w 15"/>
                <a:gd name="T1" fmla="*/ 0 h 36"/>
                <a:gd name="T2" fmla="*/ 11 w 15"/>
                <a:gd name="T3" fmla="*/ 0 h 36"/>
                <a:gd name="T4" fmla="*/ 5 w 15"/>
                <a:gd name="T5" fmla="*/ 36 h 36"/>
                <a:gd name="T6" fmla="*/ 0 w 15"/>
                <a:gd name="T7" fmla="*/ 36 h 36"/>
                <a:gd name="T8" fmla="*/ 6 w 15"/>
                <a:gd name="T9" fmla="*/ 1 h 36"/>
                <a:gd name="T10" fmla="*/ 7 w 15"/>
                <a:gd name="T11" fmla="*/ 21 h 36"/>
                <a:gd name="T12" fmla="*/ 11 w 15"/>
                <a:gd name="T13" fmla="*/ 0 h 36"/>
              </a:gdLst>
              <a:ahLst/>
              <a:cxnLst>
                <a:cxn ang="0">
                  <a:pos x="T0" y="T1"/>
                </a:cxn>
                <a:cxn ang="0">
                  <a:pos x="T2" y="T3"/>
                </a:cxn>
                <a:cxn ang="0">
                  <a:pos x="T4" y="T5"/>
                </a:cxn>
                <a:cxn ang="0">
                  <a:pos x="T6" y="T7"/>
                </a:cxn>
                <a:cxn ang="0">
                  <a:pos x="T8" y="T9"/>
                </a:cxn>
                <a:cxn ang="0">
                  <a:pos x="T10" y="T11"/>
                </a:cxn>
                <a:cxn ang="0">
                  <a:pos x="T12" y="T13"/>
                </a:cxn>
              </a:cxnLst>
              <a:rect l="0" t="0" r="r" b="b"/>
              <a:pathLst>
                <a:path w="15" h="36">
                  <a:moveTo>
                    <a:pt x="11" y="0"/>
                  </a:moveTo>
                  <a:lnTo>
                    <a:pt x="11" y="0"/>
                  </a:lnTo>
                  <a:cubicBezTo>
                    <a:pt x="15" y="20"/>
                    <a:pt x="11" y="27"/>
                    <a:pt x="5" y="36"/>
                  </a:cubicBezTo>
                  <a:lnTo>
                    <a:pt x="0" y="36"/>
                  </a:lnTo>
                  <a:cubicBezTo>
                    <a:pt x="3" y="30"/>
                    <a:pt x="6" y="12"/>
                    <a:pt x="6" y="1"/>
                  </a:cubicBezTo>
                  <a:cubicBezTo>
                    <a:pt x="6" y="2"/>
                    <a:pt x="8" y="13"/>
                    <a:pt x="7" y="21"/>
                  </a:cubicBezTo>
                  <a:cubicBezTo>
                    <a:pt x="9" y="13"/>
                    <a:pt x="10" y="8"/>
                    <a:pt x="11"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814" name="Freeform 1039"/>
            <p:cNvSpPr>
              <a:spLocks/>
            </p:cNvSpPr>
            <p:nvPr userDrawn="1"/>
          </p:nvSpPr>
          <p:spPr bwMode="auto">
            <a:xfrm>
              <a:off x="295" y="267"/>
              <a:ext cx="13" cy="14"/>
            </a:xfrm>
            <a:custGeom>
              <a:avLst/>
              <a:gdLst>
                <a:gd name="T0" fmla="*/ 28 w 28"/>
                <a:gd name="T1" fmla="*/ 0 h 31"/>
                <a:gd name="T2" fmla="*/ 28 w 28"/>
                <a:gd name="T3" fmla="*/ 0 h 31"/>
                <a:gd name="T4" fmla="*/ 16 w 28"/>
                <a:gd name="T5" fmla="*/ 23 h 31"/>
                <a:gd name="T6" fmla="*/ 27 w 28"/>
                <a:gd name="T7" fmla="*/ 13 h 31"/>
                <a:gd name="T8" fmla="*/ 24 w 28"/>
                <a:gd name="T9" fmla="*/ 24 h 31"/>
                <a:gd name="T10" fmla="*/ 0 w 28"/>
                <a:gd name="T11" fmla="*/ 20 h 31"/>
                <a:gd name="T12" fmla="*/ 28 w 28"/>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28" h="31">
                  <a:moveTo>
                    <a:pt x="28" y="0"/>
                  </a:moveTo>
                  <a:lnTo>
                    <a:pt x="28" y="0"/>
                  </a:lnTo>
                  <a:cubicBezTo>
                    <a:pt x="28" y="10"/>
                    <a:pt x="23" y="20"/>
                    <a:pt x="16" y="23"/>
                  </a:cubicBezTo>
                  <a:cubicBezTo>
                    <a:pt x="24" y="21"/>
                    <a:pt x="27" y="13"/>
                    <a:pt x="27" y="13"/>
                  </a:cubicBezTo>
                  <a:cubicBezTo>
                    <a:pt x="27" y="15"/>
                    <a:pt x="26" y="21"/>
                    <a:pt x="24" y="24"/>
                  </a:cubicBezTo>
                  <a:cubicBezTo>
                    <a:pt x="16" y="31"/>
                    <a:pt x="3" y="29"/>
                    <a:pt x="0" y="20"/>
                  </a:cubicBezTo>
                  <a:cubicBezTo>
                    <a:pt x="14" y="26"/>
                    <a:pt x="24" y="15"/>
                    <a:pt x="28"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815" name="Freeform 1040"/>
            <p:cNvSpPr>
              <a:spLocks/>
            </p:cNvSpPr>
            <p:nvPr userDrawn="1"/>
          </p:nvSpPr>
          <p:spPr bwMode="auto">
            <a:xfrm>
              <a:off x="231" y="268"/>
              <a:ext cx="26" cy="15"/>
            </a:xfrm>
            <a:custGeom>
              <a:avLst/>
              <a:gdLst>
                <a:gd name="T0" fmla="*/ 0 w 59"/>
                <a:gd name="T1" fmla="*/ 7 h 34"/>
                <a:gd name="T2" fmla="*/ 0 w 59"/>
                <a:gd name="T3" fmla="*/ 7 h 34"/>
                <a:gd name="T4" fmla="*/ 24 w 59"/>
                <a:gd name="T5" fmla="*/ 4 h 34"/>
                <a:gd name="T6" fmla="*/ 47 w 59"/>
                <a:gd name="T7" fmla="*/ 15 h 34"/>
                <a:gd name="T8" fmla="*/ 48 w 59"/>
                <a:gd name="T9" fmla="*/ 21 h 34"/>
                <a:gd name="T10" fmla="*/ 24 w 59"/>
                <a:gd name="T11" fmla="*/ 15 h 34"/>
                <a:gd name="T12" fmla="*/ 50 w 59"/>
                <a:gd name="T13" fmla="*/ 25 h 34"/>
                <a:gd name="T14" fmla="*/ 59 w 59"/>
                <a:gd name="T15" fmla="*/ 34 h 34"/>
                <a:gd name="T16" fmla="*/ 13 w 59"/>
                <a:gd name="T17" fmla="*/ 24 h 34"/>
                <a:gd name="T18" fmla="*/ 0 w 59"/>
                <a:gd name="T19"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 h="34">
                  <a:moveTo>
                    <a:pt x="0" y="7"/>
                  </a:moveTo>
                  <a:lnTo>
                    <a:pt x="0" y="7"/>
                  </a:lnTo>
                  <a:cubicBezTo>
                    <a:pt x="6" y="2"/>
                    <a:pt x="15" y="0"/>
                    <a:pt x="24" y="4"/>
                  </a:cubicBezTo>
                  <a:cubicBezTo>
                    <a:pt x="26" y="5"/>
                    <a:pt x="41" y="12"/>
                    <a:pt x="47" y="15"/>
                  </a:cubicBezTo>
                  <a:cubicBezTo>
                    <a:pt x="47" y="17"/>
                    <a:pt x="48" y="20"/>
                    <a:pt x="48" y="21"/>
                  </a:cubicBezTo>
                  <a:cubicBezTo>
                    <a:pt x="43" y="19"/>
                    <a:pt x="33" y="16"/>
                    <a:pt x="24" y="15"/>
                  </a:cubicBezTo>
                  <a:cubicBezTo>
                    <a:pt x="34" y="21"/>
                    <a:pt x="46" y="24"/>
                    <a:pt x="50" y="25"/>
                  </a:cubicBezTo>
                  <a:cubicBezTo>
                    <a:pt x="52" y="28"/>
                    <a:pt x="54" y="31"/>
                    <a:pt x="59" y="34"/>
                  </a:cubicBezTo>
                  <a:cubicBezTo>
                    <a:pt x="44" y="31"/>
                    <a:pt x="25" y="29"/>
                    <a:pt x="13" y="24"/>
                  </a:cubicBezTo>
                  <a:cubicBezTo>
                    <a:pt x="9" y="22"/>
                    <a:pt x="1" y="15"/>
                    <a:pt x="0" y="7"/>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816" name="Freeform 1041"/>
            <p:cNvSpPr>
              <a:spLocks/>
            </p:cNvSpPr>
            <p:nvPr userDrawn="1"/>
          </p:nvSpPr>
          <p:spPr bwMode="auto">
            <a:xfrm>
              <a:off x="250" y="268"/>
              <a:ext cx="6" cy="3"/>
            </a:xfrm>
            <a:custGeom>
              <a:avLst/>
              <a:gdLst>
                <a:gd name="T0" fmla="*/ 0 w 14"/>
                <a:gd name="T1" fmla="*/ 0 h 8"/>
                <a:gd name="T2" fmla="*/ 0 w 14"/>
                <a:gd name="T3" fmla="*/ 0 h 8"/>
                <a:gd name="T4" fmla="*/ 14 w 14"/>
                <a:gd name="T5" fmla="*/ 8 h 8"/>
                <a:gd name="T6" fmla="*/ 12 w 14"/>
                <a:gd name="T7" fmla="*/ 8 h 8"/>
                <a:gd name="T8" fmla="*/ 0 w 14"/>
                <a:gd name="T9" fmla="*/ 0 h 8"/>
              </a:gdLst>
              <a:ahLst/>
              <a:cxnLst>
                <a:cxn ang="0">
                  <a:pos x="T0" y="T1"/>
                </a:cxn>
                <a:cxn ang="0">
                  <a:pos x="T2" y="T3"/>
                </a:cxn>
                <a:cxn ang="0">
                  <a:pos x="T4" y="T5"/>
                </a:cxn>
                <a:cxn ang="0">
                  <a:pos x="T6" y="T7"/>
                </a:cxn>
                <a:cxn ang="0">
                  <a:pos x="T8" y="T9"/>
                </a:cxn>
              </a:cxnLst>
              <a:rect l="0" t="0" r="r" b="b"/>
              <a:pathLst>
                <a:path w="14" h="8">
                  <a:moveTo>
                    <a:pt x="0" y="0"/>
                  </a:moveTo>
                  <a:lnTo>
                    <a:pt x="0" y="0"/>
                  </a:lnTo>
                  <a:cubicBezTo>
                    <a:pt x="5" y="2"/>
                    <a:pt x="10" y="6"/>
                    <a:pt x="14" y="8"/>
                  </a:cubicBezTo>
                  <a:lnTo>
                    <a:pt x="12" y="8"/>
                  </a:lnTo>
                  <a:cubicBezTo>
                    <a:pt x="8" y="6"/>
                    <a:pt x="5" y="3"/>
                    <a:pt x="0"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817" name="Freeform 1042"/>
            <p:cNvSpPr>
              <a:spLocks/>
            </p:cNvSpPr>
            <p:nvPr userDrawn="1"/>
          </p:nvSpPr>
          <p:spPr bwMode="auto">
            <a:xfrm>
              <a:off x="298" y="263"/>
              <a:ext cx="16" cy="22"/>
            </a:xfrm>
            <a:custGeom>
              <a:avLst/>
              <a:gdLst>
                <a:gd name="T0" fmla="*/ 34 w 37"/>
                <a:gd name="T1" fmla="*/ 0 h 50"/>
                <a:gd name="T2" fmla="*/ 34 w 37"/>
                <a:gd name="T3" fmla="*/ 0 h 50"/>
                <a:gd name="T4" fmla="*/ 18 w 37"/>
                <a:gd name="T5" fmla="*/ 50 h 50"/>
                <a:gd name="T6" fmla="*/ 0 w 37"/>
                <a:gd name="T7" fmla="*/ 50 h 50"/>
                <a:gd name="T8" fmla="*/ 2 w 37"/>
                <a:gd name="T9" fmla="*/ 49 h 50"/>
                <a:gd name="T10" fmla="*/ 32 w 37"/>
                <a:gd name="T11" fmla="*/ 0 h 50"/>
                <a:gd name="T12" fmla="*/ 31 w 37"/>
                <a:gd name="T13" fmla="*/ 19 h 50"/>
                <a:gd name="T14" fmla="*/ 34 w 37"/>
                <a:gd name="T15" fmla="*/ 0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50">
                  <a:moveTo>
                    <a:pt x="34" y="0"/>
                  </a:moveTo>
                  <a:lnTo>
                    <a:pt x="34" y="0"/>
                  </a:lnTo>
                  <a:cubicBezTo>
                    <a:pt x="37" y="21"/>
                    <a:pt x="31" y="38"/>
                    <a:pt x="18" y="50"/>
                  </a:cubicBezTo>
                  <a:lnTo>
                    <a:pt x="0" y="50"/>
                  </a:lnTo>
                  <a:lnTo>
                    <a:pt x="2" y="49"/>
                  </a:lnTo>
                  <a:cubicBezTo>
                    <a:pt x="21" y="42"/>
                    <a:pt x="29" y="25"/>
                    <a:pt x="32" y="0"/>
                  </a:cubicBezTo>
                  <a:cubicBezTo>
                    <a:pt x="32" y="5"/>
                    <a:pt x="32" y="14"/>
                    <a:pt x="31" y="19"/>
                  </a:cubicBezTo>
                  <a:cubicBezTo>
                    <a:pt x="33" y="13"/>
                    <a:pt x="33" y="6"/>
                    <a:pt x="34"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818" name="Freeform 1043"/>
            <p:cNvSpPr>
              <a:spLocks/>
            </p:cNvSpPr>
            <p:nvPr userDrawn="1"/>
          </p:nvSpPr>
          <p:spPr bwMode="auto">
            <a:xfrm>
              <a:off x="197" y="261"/>
              <a:ext cx="39" cy="21"/>
            </a:xfrm>
            <a:custGeom>
              <a:avLst/>
              <a:gdLst>
                <a:gd name="T0" fmla="*/ 0 w 87"/>
                <a:gd name="T1" fmla="*/ 3 h 45"/>
                <a:gd name="T2" fmla="*/ 0 w 87"/>
                <a:gd name="T3" fmla="*/ 3 h 45"/>
                <a:gd name="T4" fmla="*/ 40 w 87"/>
                <a:gd name="T5" fmla="*/ 8 h 45"/>
                <a:gd name="T6" fmla="*/ 72 w 87"/>
                <a:gd name="T7" fmla="*/ 23 h 45"/>
                <a:gd name="T8" fmla="*/ 76 w 87"/>
                <a:gd name="T9" fmla="*/ 31 h 45"/>
                <a:gd name="T10" fmla="*/ 28 w 87"/>
                <a:gd name="T11" fmla="*/ 17 h 45"/>
                <a:gd name="T12" fmla="*/ 83 w 87"/>
                <a:gd name="T13" fmla="*/ 38 h 45"/>
                <a:gd name="T14" fmla="*/ 87 w 87"/>
                <a:gd name="T15" fmla="*/ 42 h 45"/>
                <a:gd name="T16" fmla="*/ 80 w 87"/>
                <a:gd name="T17" fmla="*/ 45 h 45"/>
                <a:gd name="T18" fmla="*/ 43 w 87"/>
                <a:gd name="T19" fmla="*/ 37 h 45"/>
                <a:gd name="T20" fmla="*/ 0 w 87"/>
                <a:gd name="T21"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45">
                  <a:moveTo>
                    <a:pt x="0" y="3"/>
                  </a:moveTo>
                  <a:lnTo>
                    <a:pt x="0" y="3"/>
                  </a:lnTo>
                  <a:cubicBezTo>
                    <a:pt x="10" y="0"/>
                    <a:pt x="30" y="4"/>
                    <a:pt x="40" y="8"/>
                  </a:cubicBezTo>
                  <a:cubicBezTo>
                    <a:pt x="46" y="11"/>
                    <a:pt x="67" y="19"/>
                    <a:pt x="72" y="23"/>
                  </a:cubicBezTo>
                  <a:cubicBezTo>
                    <a:pt x="74" y="26"/>
                    <a:pt x="74" y="28"/>
                    <a:pt x="76" y="31"/>
                  </a:cubicBezTo>
                  <a:cubicBezTo>
                    <a:pt x="68" y="28"/>
                    <a:pt x="49" y="21"/>
                    <a:pt x="28" y="17"/>
                  </a:cubicBezTo>
                  <a:cubicBezTo>
                    <a:pt x="43" y="24"/>
                    <a:pt x="68" y="33"/>
                    <a:pt x="83" y="38"/>
                  </a:cubicBezTo>
                  <a:cubicBezTo>
                    <a:pt x="84" y="39"/>
                    <a:pt x="86" y="41"/>
                    <a:pt x="87" y="42"/>
                  </a:cubicBezTo>
                  <a:cubicBezTo>
                    <a:pt x="84" y="42"/>
                    <a:pt x="82" y="44"/>
                    <a:pt x="80" y="45"/>
                  </a:cubicBezTo>
                  <a:cubicBezTo>
                    <a:pt x="75" y="45"/>
                    <a:pt x="49" y="39"/>
                    <a:pt x="43" y="37"/>
                  </a:cubicBezTo>
                  <a:cubicBezTo>
                    <a:pt x="24" y="31"/>
                    <a:pt x="2" y="18"/>
                    <a:pt x="0" y="3"/>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819" name="Freeform 1044"/>
            <p:cNvSpPr>
              <a:spLocks/>
            </p:cNvSpPr>
            <p:nvPr userDrawn="1"/>
          </p:nvSpPr>
          <p:spPr bwMode="auto">
            <a:xfrm>
              <a:off x="222" y="260"/>
              <a:ext cx="13" cy="8"/>
            </a:xfrm>
            <a:custGeom>
              <a:avLst/>
              <a:gdLst>
                <a:gd name="T0" fmla="*/ 0 w 29"/>
                <a:gd name="T1" fmla="*/ 0 h 16"/>
                <a:gd name="T2" fmla="*/ 0 w 29"/>
                <a:gd name="T3" fmla="*/ 0 h 16"/>
                <a:gd name="T4" fmla="*/ 29 w 29"/>
                <a:gd name="T5" fmla="*/ 15 h 16"/>
                <a:gd name="T6" fmla="*/ 25 w 29"/>
                <a:gd name="T7" fmla="*/ 16 h 16"/>
                <a:gd name="T8" fmla="*/ 0 w 29"/>
                <a:gd name="T9" fmla="*/ 0 h 16"/>
              </a:gdLst>
              <a:ahLst/>
              <a:cxnLst>
                <a:cxn ang="0">
                  <a:pos x="T0" y="T1"/>
                </a:cxn>
                <a:cxn ang="0">
                  <a:pos x="T2" y="T3"/>
                </a:cxn>
                <a:cxn ang="0">
                  <a:pos x="T4" y="T5"/>
                </a:cxn>
                <a:cxn ang="0">
                  <a:pos x="T6" y="T7"/>
                </a:cxn>
                <a:cxn ang="0">
                  <a:pos x="T8" y="T9"/>
                </a:cxn>
              </a:cxnLst>
              <a:rect l="0" t="0" r="r" b="b"/>
              <a:pathLst>
                <a:path w="29" h="16">
                  <a:moveTo>
                    <a:pt x="0" y="0"/>
                  </a:moveTo>
                  <a:lnTo>
                    <a:pt x="0" y="0"/>
                  </a:lnTo>
                  <a:cubicBezTo>
                    <a:pt x="10" y="5"/>
                    <a:pt x="27" y="14"/>
                    <a:pt x="29" y="15"/>
                  </a:cubicBezTo>
                  <a:cubicBezTo>
                    <a:pt x="28" y="15"/>
                    <a:pt x="27" y="15"/>
                    <a:pt x="25" y="16"/>
                  </a:cubicBezTo>
                  <a:cubicBezTo>
                    <a:pt x="25" y="16"/>
                    <a:pt x="7" y="6"/>
                    <a:pt x="0"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820" name="Freeform 1045"/>
            <p:cNvSpPr>
              <a:spLocks/>
            </p:cNvSpPr>
            <p:nvPr userDrawn="1"/>
          </p:nvSpPr>
          <p:spPr bwMode="auto">
            <a:xfrm>
              <a:off x="315" y="257"/>
              <a:ext cx="6" cy="25"/>
            </a:xfrm>
            <a:custGeom>
              <a:avLst/>
              <a:gdLst>
                <a:gd name="T0" fmla="*/ 3 w 12"/>
                <a:gd name="T1" fmla="*/ 0 h 55"/>
                <a:gd name="T2" fmla="*/ 3 w 12"/>
                <a:gd name="T3" fmla="*/ 0 h 55"/>
                <a:gd name="T4" fmla="*/ 12 w 12"/>
                <a:gd name="T5" fmla="*/ 27 h 55"/>
                <a:gd name="T6" fmla="*/ 3 w 12"/>
                <a:gd name="T7" fmla="*/ 55 h 55"/>
                <a:gd name="T8" fmla="*/ 0 w 12"/>
                <a:gd name="T9" fmla="*/ 24 h 55"/>
                <a:gd name="T10" fmla="*/ 1 w 12"/>
                <a:gd name="T11" fmla="*/ 1 h 55"/>
                <a:gd name="T12" fmla="*/ 7 w 12"/>
                <a:gd name="T13" fmla="*/ 28 h 55"/>
                <a:gd name="T14" fmla="*/ 3 w 12"/>
                <a:gd name="T15" fmla="*/ 0 h 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55">
                  <a:moveTo>
                    <a:pt x="3" y="0"/>
                  </a:moveTo>
                  <a:lnTo>
                    <a:pt x="3" y="0"/>
                  </a:lnTo>
                  <a:cubicBezTo>
                    <a:pt x="6" y="6"/>
                    <a:pt x="12" y="22"/>
                    <a:pt x="12" y="27"/>
                  </a:cubicBezTo>
                  <a:cubicBezTo>
                    <a:pt x="12" y="39"/>
                    <a:pt x="6" y="48"/>
                    <a:pt x="3" y="55"/>
                  </a:cubicBezTo>
                  <a:cubicBezTo>
                    <a:pt x="4" y="45"/>
                    <a:pt x="3" y="33"/>
                    <a:pt x="0" y="24"/>
                  </a:cubicBezTo>
                  <a:cubicBezTo>
                    <a:pt x="1" y="17"/>
                    <a:pt x="1" y="8"/>
                    <a:pt x="1" y="1"/>
                  </a:cubicBezTo>
                  <a:cubicBezTo>
                    <a:pt x="2" y="4"/>
                    <a:pt x="6" y="19"/>
                    <a:pt x="7" y="28"/>
                  </a:cubicBezTo>
                  <a:cubicBezTo>
                    <a:pt x="7" y="20"/>
                    <a:pt x="4" y="6"/>
                    <a:pt x="3"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821" name="Freeform 1046"/>
            <p:cNvSpPr>
              <a:spLocks/>
            </p:cNvSpPr>
            <p:nvPr userDrawn="1"/>
          </p:nvSpPr>
          <p:spPr bwMode="auto">
            <a:xfrm>
              <a:off x="323" y="257"/>
              <a:ext cx="7" cy="27"/>
            </a:xfrm>
            <a:custGeom>
              <a:avLst/>
              <a:gdLst>
                <a:gd name="T0" fmla="*/ 0 w 15"/>
                <a:gd name="T1" fmla="*/ 0 h 60"/>
                <a:gd name="T2" fmla="*/ 0 w 15"/>
                <a:gd name="T3" fmla="*/ 0 h 60"/>
                <a:gd name="T4" fmla="*/ 7 w 15"/>
                <a:gd name="T5" fmla="*/ 29 h 60"/>
                <a:gd name="T6" fmla="*/ 2 w 15"/>
                <a:gd name="T7" fmla="*/ 1 h 60"/>
                <a:gd name="T8" fmla="*/ 7 w 15"/>
                <a:gd name="T9" fmla="*/ 15 h 60"/>
                <a:gd name="T10" fmla="*/ 15 w 15"/>
                <a:gd name="T11" fmla="*/ 42 h 60"/>
                <a:gd name="T12" fmla="*/ 7 w 15"/>
                <a:gd name="T13" fmla="*/ 60 h 60"/>
                <a:gd name="T14" fmla="*/ 4 w 15"/>
                <a:gd name="T15" fmla="*/ 31 h 60"/>
                <a:gd name="T16" fmla="*/ 1 w 15"/>
                <a:gd name="T17" fmla="*/ 20 h 60"/>
                <a:gd name="T18" fmla="*/ 0 w 15"/>
                <a:gd name="T19"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60">
                  <a:moveTo>
                    <a:pt x="0" y="0"/>
                  </a:moveTo>
                  <a:lnTo>
                    <a:pt x="0" y="0"/>
                  </a:lnTo>
                  <a:cubicBezTo>
                    <a:pt x="1" y="6"/>
                    <a:pt x="7" y="26"/>
                    <a:pt x="7" y="29"/>
                  </a:cubicBezTo>
                  <a:cubicBezTo>
                    <a:pt x="6" y="19"/>
                    <a:pt x="4" y="10"/>
                    <a:pt x="2" y="1"/>
                  </a:cubicBezTo>
                  <a:cubicBezTo>
                    <a:pt x="2" y="1"/>
                    <a:pt x="6" y="12"/>
                    <a:pt x="7" y="15"/>
                  </a:cubicBezTo>
                  <a:cubicBezTo>
                    <a:pt x="9" y="22"/>
                    <a:pt x="14" y="35"/>
                    <a:pt x="15" y="42"/>
                  </a:cubicBezTo>
                  <a:cubicBezTo>
                    <a:pt x="13" y="49"/>
                    <a:pt x="10" y="54"/>
                    <a:pt x="7" y="60"/>
                  </a:cubicBezTo>
                  <a:cubicBezTo>
                    <a:pt x="7" y="50"/>
                    <a:pt x="6" y="41"/>
                    <a:pt x="4" y="31"/>
                  </a:cubicBezTo>
                  <a:cubicBezTo>
                    <a:pt x="3" y="28"/>
                    <a:pt x="1" y="24"/>
                    <a:pt x="1" y="20"/>
                  </a:cubicBezTo>
                  <a:cubicBezTo>
                    <a:pt x="0" y="14"/>
                    <a:pt x="0" y="4"/>
                    <a:pt x="0"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822" name="Freeform 1047"/>
            <p:cNvSpPr>
              <a:spLocks/>
            </p:cNvSpPr>
            <p:nvPr userDrawn="1"/>
          </p:nvSpPr>
          <p:spPr bwMode="auto">
            <a:xfrm>
              <a:off x="235" y="256"/>
              <a:ext cx="26" cy="18"/>
            </a:xfrm>
            <a:custGeom>
              <a:avLst/>
              <a:gdLst>
                <a:gd name="T0" fmla="*/ 0 w 58"/>
                <a:gd name="T1" fmla="*/ 0 h 39"/>
                <a:gd name="T2" fmla="*/ 0 w 58"/>
                <a:gd name="T3" fmla="*/ 0 h 39"/>
                <a:gd name="T4" fmla="*/ 58 w 58"/>
                <a:gd name="T5" fmla="*/ 34 h 39"/>
                <a:gd name="T6" fmla="*/ 51 w 58"/>
                <a:gd name="T7" fmla="*/ 34 h 39"/>
                <a:gd name="T8" fmla="*/ 23 w 58"/>
                <a:gd name="T9" fmla="*/ 18 h 39"/>
                <a:gd name="T10" fmla="*/ 45 w 58"/>
                <a:gd name="T11" fmla="*/ 35 h 39"/>
                <a:gd name="T12" fmla="*/ 38 w 58"/>
                <a:gd name="T13" fmla="*/ 39 h 39"/>
                <a:gd name="T14" fmla="*/ 12 w 58"/>
                <a:gd name="T15" fmla="*/ 26 h 39"/>
                <a:gd name="T16" fmla="*/ 0 w 58"/>
                <a:gd name="T17"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39">
                  <a:moveTo>
                    <a:pt x="0" y="0"/>
                  </a:moveTo>
                  <a:lnTo>
                    <a:pt x="0" y="0"/>
                  </a:lnTo>
                  <a:cubicBezTo>
                    <a:pt x="27" y="2"/>
                    <a:pt x="41" y="22"/>
                    <a:pt x="58" y="34"/>
                  </a:cubicBezTo>
                  <a:cubicBezTo>
                    <a:pt x="56" y="34"/>
                    <a:pt x="54" y="34"/>
                    <a:pt x="51" y="34"/>
                  </a:cubicBezTo>
                  <a:cubicBezTo>
                    <a:pt x="48" y="33"/>
                    <a:pt x="33" y="22"/>
                    <a:pt x="23" y="18"/>
                  </a:cubicBezTo>
                  <a:cubicBezTo>
                    <a:pt x="28" y="25"/>
                    <a:pt x="38" y="29"/>
                    <a:pt x="45" y="35"/>
                  </a:cubicBezTo>
                  <a:cubicBezTo>
                    <a:pt x="43" y="36"/>
                    <a:pt x="41" y="37"/>
                    <a:pt x="38" y="39"/>
                  </a:cubicBezTo>
                  <a:cubicBezTo>
                    <a:pt x="34" y="37"/>
                    <a:pt x="18" y="28"/>
                    <a:pt x="12" y="26"/>
                  </a:cubicBezTo>
                  <a:cubicBezTo>
                    <a:pt x="5" y="18"/>
                    <a:pt x="0" y="8"/>
                    <a:pt x="0"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823" name="Freeform 1048"/>
            <p:cNvSpPr>
              <a:spLocks/>
            </p:cNvSpPr>
            <p:nvPr userDrawn="1"/>
          </p:nvSpPr>
          <p:spPr bwMode="auto">
            <a:xfrm>
              <a:off x="251" y="255"/>
              <a:ext cx="3" cy="4"/>
            </a:xfrm>
            <a:custGeom>
              <a:avLst/>
              <a:gdLst>
                <a:gd name="T0" fmla="*/ 0 w 7"/>
                <a:gd name="T1" fmla="*/ 0 h 10"/>
                <a:gd name="T2" fmla="*/ 0 w 7"/>
                <a:gd name="T3" fmla="*/ 0 h 10"/>
                <a:gd name="T4" fmla="*/ 7 w 7"/>
                <a:gd name="T5" fmla="*/ 7 h 10"/>
                <a:gd name="T6" fmla="*/ 7 w 7"/>
                <a:gd name="T7" fmla="*/ 10 h 10"/>
                <a:gd name="T8" fmla="*/ 0 w 7"/>
                <a:gd name="T9" fmla="*/ 0 h 10"/>
              </a:gdLst>
              <a:ahLst/>
              <a:cxnLst>
                <a:cxn ang="0">
                  <a:pos x="T0" y="T1"/>
                </a:cxn>
                <a:cxn ang="0">
                  <a:pos x="T2" y="T3"/>
                </a:cxn>
                <a:cxn ang="0">
                  <a:pos x="T4" y="T5"/>
                </a:cxn>
                <a:cxn ang="0">
                  <a:pos x="T6" y="T7"/>
                </a:cxn>
                <a:cxn ang="0">
                  <a:pos x="T8" y="T9"/>
                </a:cxn>
              </a:cxnLst>
              <a:rect l="0" t="0" r="r" b="b"/>
              <a:pathLst>
                <a:path w="7" h="10">
                  <a:moveTo>
                    <a:pt x="0" y="0"/>
                  </a:moveTo>
                  <a:lnTo>
                    <a:pt x="0" y="0"/>
                  </a:lnTo>
                  <a:cubicBezTo>
                    <a:pt x="2" y="2"/>
                    <a:pt x="5" y="5"/>
                    <a:pt x="7" y="7"/>
                  </a:cubicBezTo>
                  <a:cubicBezTo>
                    <a:pt x="7" y="8"/>
                    <a:pt x="7" y="9"/>
                    <a:pt x="7" y="10"/>
                  </a:cubicBezTo>
                  <a:cubicBezTo>
                    <a:pt x="5" y="7"/>
                    <a:pt x="1" y="2"/>
                    <a:pt x="0"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824" name="Freeform 1049"/>
            <p:cNvSpPr>
              <a:spLocks/>
            </p:cNvSpPr>
            <p:nvPr userDrawn="1"/>
          </p:nvSpPr>
          <p:spPr bwMode="auto">
            <a:xfrm>
              <a:off x="252" y="251"/>
              <a:ext cx="45" cy="64"/>
            </a:xfrm>
            <a:custGeom>
              <a:avLst/>
              <a:gdLst>
                <a:gd name="T0" fmla="*/ 13 w 100"/>
                <a:gd name="T1" fmla="*/ 95 h 142"/>
                <a:gd name="T2" fmla="*/ 13 w 100"/>
                <a:gd name="T3" fmla="*/ 95 h 142"/>
                <a:gd name="T4" fmla="*/ 0 w 100"/>
                <a:gd name="T5" fmla="*/ 82 h 142"/>
                <a:gd name="T6" fmla="*/ 16 w 100"/>
                <a:gd name="T7" fmla="*/ 74 h 142"/>
                <a:gd name="T8" fmla="*/ 30 w 100"/>
                <a:gd name="T9" fmla="*/ 78 h 142"/>
                <a:gd name="T10" fmla="*/ 31 w 100"/>
                <a:gd name="T11" fmla="*/ 76 h 142"/>
                <a:gd name="T12" fmla="*/ 2 w 100"/>
                <a:gd name="T13" fmla="*/ 51 h 142"/>
                <a:gd name="T14" fmla="*/ 37 w 100"/>
                <a:gd name="T15" fmla="*/ 61 h 142"/>
                <a:gd name="T16" fmla="*/ 38 w 100"/>
                <a:gd name="T17" fmla="*/ 60 h 142"/>
                <a:gd name="T18" fmla="*/ 14 w 100"/>
                <a:gd name="T19" fmla="*/ 36 h 142"/>
                <a:gd name="T20" fmla="*/ 8 w 100"/>
                <a:gd name="T21" fmla="*/ 0 h 142"/>
                <a:gd name="T22" fmla="*/ 55 w 100"/>
                <a:gd name="T23" fmla="*/ 52 h 142"/>
                <a:gd name="T24" fmla="*/ 42 w 100"/>
                <a:gd name="T25" fmla="*/ 83 h 142"/>
                <a:gd name="T26" fmla="*/ 62 w 100"/>
                <a:gd name="T27" fmla="*/ 110 h 142"/>
                <a:gd name="T28" fmla="*/ 93 w 100"/>
                <a:gd name="T29" fmla="*/ 98 h 142"/>
                <a:gd name="T30" fmla="*/ 100 w 100"/>
                <a:gd name="T31" fmla="*/ 98 h 142"/>
                <a:gd name="T32" fmla="*/ 100 w 100"/>
                <a:gd name="T33" fmla="*/ 110 h 142"/>
                <a:gd name="T34" fmla="*/ 98 w 100"/>
                <a:gd name="T35" fmla="*/ 112 h 142"/>
                <a:gd name="T36" fmla="*/ 100 w 100"/>
                <a:gd name="T37" fmla="*/ 120 h 142"/>
                <a:gd name="T38" fmla="*/ 100 w 100"/>
                <a:gd name="T39" fmla="*/ 129 h 142"/>
                <a:gd name="T40" fmla="*/ 96 w 100"/>
                <a:gd name="T41" fmla="*/ 126 h 142"/>
                <a:gd name="T42" fmla="*/ 100 w 100"/>
                <a:gd name="T43" fmla="*/ 131 h 142"/>
                <a:gd name="T44" fmla="*/ 100 w 100"/>
                <a:gd name="T45" fmla="*/ 133 h 142"/>
                <a:gd name="T46" fmla="*/ 96 w 100"/>
                <a:gd name="T47" fmla="*/ 131 h 142"/>
                <a:gd name="T48" fmla="*/ 91 w 100"/>
                <a:gd name="T49" fmla="*/ 115 h 142"/>
                <a:gd name="T50" fmla="*/ 89 w 100"/>
                <a:gd name="T51" fmla="*/ 116 h 142"/>
                <a:gd name="T52" fmla="*/ 94 w 100"/>
                <a:gd name="T53" fmla="*/ 130 h 142"/>
                <a:gd name="T54" fmla="*/ 87 w 100"/>
                <a:gd name="T55" fmla="*/ 142 h 142"/>
                <a:gd name="T56" fmla="*/ 74 w 100"/>
                <a:gd name="T57" fmla="*/ 134 h 142"/>
                <a:gd name="T58" fmla="*/ 72 w 100"/>
                <a:gd name="T59" fmla="*/ 120 h 142"/>
                <a:gd name="T60" fmla="*/ 70 w 100"/>
                <a:gd name="T61" fmla="*/ 120 h 142"/>
                <a:gd name="T62" fmla="*/ 71 w 100"/>
                <a:gd name="T63" fmla="*/ 133 h 142"/>
                <a:gd name="T64" fmla="*/ 61 w 100"/>
                <a:gd name="T65" fmla="*/ 142 h 142"/>
                <a:gd name="T66" fmla="*/ 52 w 100"/>
                <a:gd name="T67" fmla="*/ 132 h 142"/>
                <a:gd name="T68" fmla="*/ 55 w 100"/>
                <a:gd name="T69" fmla="*/ 119 h 142"/>
                <a:gd name="T70" fmla="*/ 54 w 100"/>
                <a:gd name="T71" fmla="*/ 118 h 142"/>
                <a:gd name="T72" fmla="*/ 48 w 100"/>
                <a:gd name="T73" fmla="*/ 133 h 142"/>
                <a:gd name="T74" fmla="*/ 34 w 100"/>
                <a:gd name="T75" fmla="*/ 134 h 142"/>
                <a:gd name="T76" fmla="*/ 30 w 100"/>
                <a:gd name="T77" fmla="*/ 121 h 142"/>
                <a:gd name="T78" fmla="*/ 38 w 100"/>
                <a:gd name="T79" fmla="*/ 111 h 142"/>
                <a:gd name="T80" fmla="*/ 36 w 100"/>
                <a:gd name="T81" fmla="*/ 110 h 142"/>
                <a:gd name="T82" fmla="*/ 26 w 100"/>
                <a:gd name="T83" fmla="*/ 120 h 142"/>
                <a:gd name="T84" fmla="*/ 8 w 100"/>
                <a:gd name="T85" fmla="*/ 116 h 142"/>
                <a:gd name="T86" fmla="*/ 14 w 100"/>
                <a:gd name="T87" fmla="*/ 100 h 142"/>
                <a:gd name="T88" fmla="*/ 28 w 100"/>
                <a:gd name="T89" fmla="*/ 97 h 142"/>
                <a:gd name="T90" fmla="*/ 27 w 100"/>
                <a:gd name="T91" fmla="*/ 95 h 142"/>
                <a:gd name="T92" fmla="*/ 13 w 100"/>
                <a:gd name="T93" fmla="*/ 9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0" h="142">
                  <a:moveTo>
                    <a:pt x="13" y="95"/>
                  </a:moveTo>
                  <a:lnTo>
                    <a:pt x="13" y="95"/>
                  </a:lnTo>
                  <a:cubicBezTo>
                    <a:pt x="5" y="94"/>
                    <a:pt x="2" y="86"/>
                    <a:pt x="0" y="82"/>
                  </a:cubicBezTo>
                  <a:cubicBezTo>
                    <a:pt x="3" y="80"/>
                    <a:pt x="8" y="72"/>
                    <a:pt x="16" y="74"/>
                  </a:cubicBezTo>
                  <a:cubicBezTo>
                    <a:pt x="21" y="75"/>
                    <a:pt x="26" y="76"/>
                    <a:pt x="30" y="78"/>
                  </a:cubicBezTo>
                  <a:cubicBezTo>
                    <a:pt x="31" y="77"/>
                    <a:pt x="31" y="77"/>
                    <a:pt x="31" y="76"/>
                  </a:cubicBezTo>
                  <a:cubicBezTo>
                    <a:pt x="14" y="72"/>
                    <a:pt x="2" y="65"/>
                    <a:pt x="2" y="51"/>
                  </a:cubicBezTo>
                  <a:cubicBezTo>
                    <a:pt x="15" y="42"/>
                    <a:pt x="28" y="50"/>
                    <a:pt x="37" y="61"/>
                  </a:cubicBezTo>
                  <a:lnTo>
                    <a:pt x="38" y="60"/>
                  </a:lnTo>
                  <a:cubicBezTo>
                    <a:pt x="31" y="49"/>
                    <a:pt x="22" y="44"/>
                    <a:pt x="14" y="36"/>
                  </a:cubicBezTo>
                  <a:cubicBezTo>
                    <a:pt x="7" y="28"/>
                    <a:pt x="4" y="12"/>
                    <a:pt x="8" y="0"/>
                  </a:cubicBezTo>
                  <a:cubicBezTo>
                    <a:pt x="23" y="19"/>
                    <a:pt x="49" y="37"/>
                    <a:pt x="55" y="52"/>
                  </a:cubicBezTo>
                  <a:cubicBezTo>
                    <a:pt x="62" y="68"/>
                    <a:pt x="45" y="72"/>
                    <a:pt x="42" y="83"/>
                  </a:cubicBezTo>
                  <a:cubicBezTo>
                    <a:pt x="39" y="96"/>
                    <a:pt x="47" y="105"/>
                    <a:pt x="62" y="110"/>
                  </a:cubicBezTo>
                  <a:cubicBezTo>
                    <a:pt x="74" y="114"/>
                    <a:pt x="88" y="110"/>
                    <a:pt x="93" y="98"/>
                  </a:cubicBezTo>
                  <a:cubicBezTo>
                    <a:pt x="96" y="98"/>
                    <a:pt x="97" y="99"/>
                    <a:pt x="100" y="98"/>
                  </a:cubicBezTo>
                  <a:lnTo>
                    <a:pt x="100" y="110"/>
                  </a:lnTo>
                  <a:cubicBezTo>
                    <a:pt x="98" y="111"/>
                    <a:pt x="100" y="110"/>
                    <a:pt x="98" y="112"/>
                  </a:cubicBezTo>
                  <a:cubicBezTo>
                    <a:pt x="99" y="115"/>
                    <a:pt x="100" y="118"/>
                    <a:pt x="100" y="120"/>
                  </a:cubicBezTo>
                  <a:lnTo>
                    <a:pt x="100" y="129"/>
                  </a:lnTo>
                  <a:cubicBezTo>
                    <a:pt x="99" y="129"/>
                    <a:pt x="98" y="129"/>
                    <a:pt x="96" y="126"/>
                  </a:cubicBezTo>
                  <a:cubicBezTo>
                    <a:pt x="97" y="129"/>
                    <a:pt x="98" y="130"/>
                    <a:pt x="100" y="131"/>
                  </a:cubicBezTo>
                  <a:lnTo>
                    <a:pt x="100" y="133"/>
                  </a:lnTo>
                  <a:cubicBezTo>
                    <a:pt x="99" y="133"/>
                    <a:pt x="97" y="132"/>
                    <a:pt x="96" y="131"/>
                  </a:cubicBezTo>
                  <a:cubicBezTo>
                    <a:pt x="94" y="127"/>
                    <a:pt x="93" y="119"/>
                    <a:pt x="91" y="115"/>
                  </a:cubicBezTo>
                  <a:cubicBezTo>
                    <a:pt x="91" y="114"/>
                    <a:pt x="89" y="114"/>
                    <a:pt x="89" y="116"/>
                  </a:cubicBezTo>
                  <a:cubicBezTo>
                    <a:pt x="90" y="118"/>
                    <a:pt x="93" y="128"/>
                    <a:pt x="94" y="130"/>
                  </a:cubicBezTo>
                  <a:cubicBezTo>
                    <a:pt x="95" y="137"/>
                    <a:pt x="90" y="138"/>
                    <a:pt x="87" y="142"/>
                  </a:cubicBezTo>
                  <a:cubicBezTo>
                    <a:pt x="81" y="139"/>
                    <a:pt x="75" y="141"/>
                    <a:pt x="74" y="134"/>
                  </a:cubicBezTo>
                  <a:cubicBezTo>
                    <a:pt x="73" y="129"/>
                    <a:pt x="73" y="125"/>
                    <a:pt x="72" y="120"/>
                  </a:cubicBezTo>
                  <a:cubicBezTo>
                    <a:pt x="72" y="119"/>
                    <a:pt x="70" y="119"/>
                    <a:pt x="70" y="120"/>
                  </a:cubicBezTo>
                  <a:cubicBezTo>
                    <a:pt x="71" y="125"/>
                    <a:pt x="71" y="132"/>
                    <a:pt x="71" y="133"/>
                  </a:cubicBezTo>
                  <a:cubicBezTo>
                    <a:pt x="71" y="139"/>
                    <a:pt x="65" y="139"/>
                    <a:pt x="61" y="142"/>
                  </a:cubicBezTo>
                  <a:cubicBezTo>
                    <a:pt x="57" y="139"/>
                    <a:pt x="51" y="138"/>
                    <a:pt x="52" y="132"/>
                  </a:cubicBezTo>
                  <a:cubicBezTo>
                    <a:pt x="52" y="130"/>
                    <a:pt x="55" y="122"/>
                    <a:pt x="55" y="119"/>
                  </a:cubicBezTo>
                  <a:cubicBezTo>
                    <a:pt x="56" y="118"/>
                    <a:pt x="54" y="118"/>
                    <a:pt x="54" y="118"/>
                  </a:cubicBezTo>
                  <a:cubicBezTo>
                    <a:pt x="53" y="122"/>
                    <a:pt x="50" y="129"/>
                    <a:pt x="48" y="133"/>
                  </a:cubicBezTo>
                  <a:cubicBezTo>
                    <a:pt x="45" y="138"/>
                    <a:pt x="40" y="134"/>
                    <a:pt x="34" y="134"/>
                  </a:cubicBezTo>
                  <a:cubicBezTo>
                    <a:pt x="32" y="130"/>
                    <a:pt x="26" y="126"/>
                    <a:pt x="30" y="121"/>
                  </a:cubicBezTo>
                  <a:cubicBezTo>
                    <a:pt x="31" y="119"/>
                    <a:pt x="38" y="111"/>
                    <a:pt x="38" y="111"/>
                  </a:cubicBezTo>
                  <a:cubicBezTo>
                    <a:pt x="38" y="110"/>
                    <a:pt x="37" y="109"/>
                    <a:pt x="36" y="110"/>
                  </a:cubicBezTo>
                  <a:cubicBezTo>
                    <a:pt x="34" y="111"/>
                    <a:pt x="31" y="115"/>
                    <a:pt x="26" y="120"/>
                  </a:cubicBezTo>
                  <a:cubicBezTo>
                    <a:pt x="21" y="124"/>
                    <a:pt x="11" y="116"/>
                    <a:pt x="8" y="116"/>
                  </a:cubicBezTo>
                  <a:cubicBezTo>
                    <a:pt x="9" y="111"/>
                    <a:pt x="8" y="103"/>
                    <a:pt x="14" y="100"/>
                  </a:cubicBezTo>
                  <a:cubicBezTo>
                    <a:pt x="19" y="98"/>
                    <a:pt x="26" y="97"/>
                    <a:pt x="28" y="97"/>
                  </a:cubicBezTo>
                  <a:cubicBezTo>
                    <a:pt x="28" y="96"/>
                    <a:pt x="27" y="95"/>
                    <a:pt x="27" y="95"/>
                  </a:cubicBezTo>
                  <a:cubicBezTo>
                    <a:pt x="23" y="96"/>
                    <a:pt x="17" y="96"/>
                    <a:pt x="13" y="95"/>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825" name="Freeform 1050"/>
            <p:cNvSpPr>
              <a:spLocks/>
            </p:cNvSpPr>
            <p:nvPr userDrawn="1"/>
          </p:nvSpPr>
          <p:spPr bwMode="auto">
            <a:xfrm>
              <a:off x="224" y="248"/>
              <a:ext cx="10" cy="7"/>
            </a:xfrm>
            <a:custGeom>
              <a:avLst/>
              <a:gdLst>
                <a:gd name="T0" fmla="*/ 0 w 22"/>
                <a:gd name="T1" fmla="*/ 0 h 16"/>
                <a:gd name="T2" fmla="*/ 0 w 22"/>
                <a:gd name="T3" fmla="*/ 0 h 16"/>
                <a:gd name="T4" fmla="*/ 22 w 22"/>
                <a:gd name="T5" fmla="*/ 14 h 16"/>
                <a:gd name="T6" fmla="*/ 20 w 22"/>
                <a:gd name="T7" fmla="*/ 14 h 16"/>
                <a:gd name="T8" fmla="*/ 20 w 22"/>
                <a:gd name="T9" fmla="*/ 16 h 16"/>
                <a:gd name="T10" fmla="*/ 0 w 22"/>
                <a:gd name="T11" fmla="*/ 0 h 16"/>
              </a:gdLst>
              <a:ahLst/>
              <a:cxnLst>
                <a:cxn ang="0">
                  <a:pos x="T0" y="T1"/>
                </a:cxn>
                <a:cxn ang="0">
                  <a:pos x="T2" y="T3"/>
                </a:cxn>
                <a:cxn ang="0">
                  <a:pos x="T4" y="T5"/>
                </a:cxn>
                <a:cxn ang="0">
                  <a:pos x="T6" y="T7"/>
                </a:cxn>
                <a:cxn ang="0">
                  <a:pos x="T8" y="T9"/>
                </a:cxn>
                <a:cxn ang="0">
                  <a:pos x="T10" y="T11"/>
                </a:cxn>
              </a:cxnLst>
              <a:rect l="0" t="0" r="r" b="b"/>
              <a:pathLst>
                <a:path w="22" h="16">
                  <a:moveTo>
                    <a:pt x="0" y="0"/>
                  </a:moveTo>
                  <a:lnTo>
                    <a:pt x="0" y="0"/>
                  </a:lnTo>
                  <a:cubicBezTo>
                    <a:pt x="6" y="3"/>
                    <a:pt x="19" y="11"/>
                    <a:pt x="22" y="14"/>
                  </a:cubicBezTo>
                  <a:cubicBezTo>
                    <a:pt x="21" y="14"/>
                    <a:pt x="21" y="14"/>
                    <a:pt x="20" y="14"/>
                  </a:cubicBezTo>
                  <a:cubicBezTo>
                    <a:pt x="20" y="15"/>
                    <a:pt x="20" y="16"/>
                    <a:pt x="20" y="16"/>
                  </a:cubicBezTo>
                  <a:cubicBezTo>
                    <a:pt x="16" y="12"/>
                    <a:pt x="5" y="4"/>
                    <a:pt x="0"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826" name="Freeform 1051"/>
            <p:cNvSpPr>
              <a:spLocks/>
            </p:cNvSpPr>
            <p:nvPr userDrawn="1"/>
          </p:nvSpPr>
          <p:spPr bwMode="auto">
            <a:xfrm>
              <a:off x="315" y="243"/>
              <a:ext cx="8" cy="31"/>
            </a:xfrm>
            <a:custGeom>
              <a:avLst/>
              <a:gdLst>
                <a:gd name="T0" fmla="*/ 2 w 17"/>
                <a:gd name="T1" fmla="*/ 0 h 68"/>
                <a:gd name="T2" fmla="*/ 2 w 17"/>
                <a:gd name="T3" fmla="*/ 0 h 68"/>
                <a:gd name="T4" fmla="*/ 9 w 17"/>
                <a:gd name="T5" fmla="*/ 14 h 68"/>
                <a:gd name="T6" fmla="*/ 16 w 17"/>
                <a:gd name="T7" fmla="*/ 68 h 68"/>
                <a:gd name="T8" fmla="*/ 0 w 17"/>
                <a:gd name="T9" fmla="*/ 16 h 68"/>
                <a:gd name="T10" fmla="*/ 14 w 17"/>
                <a:gd name="T11" fmla="*/ 42 h 68"/>
                <a:gd name="T12" fmla="*/ 2 w 17"/>
                <a:gd name="T13" fmla="*/ 0 h 68"/>
              </a:gdLst>
              <a:ahLst/>
              <a:cxnLst>
                <a:cxn ang="0">
                  <a:pos x="T0" y="T1"/>
                </a:cxn>
                <a:cxn ang="0">
                  <a:pos x="T2" y="T3"/>
                </a:cxn>
                <a:cxn ang="0">
                  <a:pos x="T4" y="T5"/>
                </a:cxn>
                <a:cxn ang="0">
                  <a:pos x="T6" y="T7"/>
                </a:cxn>
                <a:cxn ang="0">
                  <a:pos x="T8" y="T9"/>
                </a:cxn>
                <a:cxn ang="0">
                  <a:pos x="T10" y="T11"/>
                </a:cxn>
                <a:cxn ang="0">
                  <a:pos x="T12" y="T13"/>
                </a:cxn>
              </a:cxnLst>
              <a:rect l="0" t="0" r="r" b="b"/>
              <a:pathLst>
                <a:path w="17" h="68">
                  <a:moveTo>
                    <a:pt x="2" y="0"/>
                  </a:moveTo>
                  <a:lnTo>
                    <a:pt x="2" y="0"/>
                  </a:lnTo>
                  <a:cubicBezTo>
                    <a:pt x="2" y="0"/>
                    <a:pt x="8" y="12"/>
                    <a:pt x="9" y="14"/>
                  </a:cubicBezTo>
                  <a:cubicBezTo>
                    <a:pt x="16" y="25"/>
                    <a:pt x="17" y="44"/>
                    <a:pt x="16" y="68"/>
                  </a:cubicBezTo>
                  <a:cubicBezTo>
                    <a:pt x="12" y="44"/>
                    <a:pt x="1" y="26"/>
                    <a:pt x="0" y="16"/>
                  </a:cubicBezTo>
                  <a:cubicBezTo>
                    <a:pt x="5" y="22"/>
                    <a:pt x="10" y="31"/>
                    <a:pt x="14" y="42"/>
                  </a:cubicBezTo>
                  <a:cubicBezTo>
                    <a:pt x="13" y="36"/>
                    <a:pt x="5" y="7"/>
                    <a:pt x="2"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827" name="Freeform 1052"/>
            <p:cNvSpPr>
              <a:spLocks/>
            </p:cNvSpPr>
            <p:nvPr userDrawn="1"/>
          </p:nvSpPr>
          <p:spPr bwMode="auto">
            <a:xfrm>
              <a:off x="199" y="245"/>
              <a:ext cx="40" cy="25"/>
            </a:xfrm>
            <a:custGeom>
              <a:avLst/>
              <a:gdLst>
                <a:gd name="T0" fmla="*/ 1 w 88"/>
                <a:gd name="T1" fmla="*/ 1 h 55"/>
                <a:gd name="T2" fmla="*/ 1 w 88"/>
                <a:gd name="T3" fmla="*/ 1 h 55"/>
                <a:gd name="T4" fmla="*/ 45 w 88"/>
                <a:gd name="T5" fmla="*/ 15 h 55"/>
                <a:gd name="T6" fmla="*/ 79 w 88"/>
                <a:gd name="T7" fmla="*/ 37 h 55"/>
                <a:gd name="T8" fmla="*/ 88 w 88"/>
                <a:gd name="T9" fmla="*/ 49 h 55"/>
                <a:gd name="T10" fmla="*/ 81 w 88"/>
                <a:gd name="T11" fmla="*/ 49 h 55"/>
                <a:gd name="T12" fmla="*/ 31 w 88"/>
                <a:gd name="T13" fmla="*/ 23 h 55"/>
                <a:gd name="T14" fmla="*/ 73 w 88"/>
                <a:gd name="T15" fmla="*/ 51 h 55"/>
                <a:gd name="T16" fmla="*/ 67 w 88"/>
                <a:gd name="T17" fmla="*/ 55 h 55"/>
                <a:gd name="T18" fmla="*/ 27 w 88"/>
                <a:gd name="T19" fmla="*/ 37 h 55"/>
                <a:gd name="T20" fmla="*/ 1 w 88"/>
                <a:gd name="T21"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55">
                  <a:moveTo>
                    <a:pt x="1" y="1"/>
                  </a:moveTo>
                  <a:lnTo>
                    <a:pt x="1" y="1"/>
                  </a:lnTo>
                  <a:cubicBezTo>
                    <a:pt x="16" y="0"/>
                    <a:pt x="33" y="8"/>
                    <a:pt x="45" y="15"/>
                  </a:cubicBezTo>
                  <a:cubicBezTo>
                    <a:pt x="53" y="20"/>
                    <a:pt x="68" y="29"/>
                    <a:pt x="79" y="37"/>
                  </a:cubicBezTo>
                  <a:cubicBezTo>
                    <a:pt x="81" y="42"/>
                    <a:pt x="82" y="41"/>
                    <a:pt x="88" y="49"/>
                  </a:cubicBezTo>
                  <a:cubicBezTo>
                    <a:pt x="83" y="48"/>
                    <a:pt x="83" y="49"/>
                    <a:pt x="81" y="49"/>
                  </a:cubicBezTo>
                  <a:cubicBezTo>
                    <a:pt x="75" y="45"/>
                    <a:pt x="47" y="29"/>
                    <a:pt x="31" y="23"/>
                  </a:cubicBezTo>
                  <a:cubicBezTo>
                    <a:pt x="44" y="34"/>
                    <a:pt x="68" y="48"/>
                    <a:pt x="73" y="51"/>
                  </a:cubicBezTo>
                  <a:cubicBezTo>
                    <a:pt x="70" y="52"/>
                    <a:pt x="68" y="54"/>
                    <a:pt x="67" y="55"/>
                  </a:cubicBezTo>
                  <a:cubicBezTo>
                    <a:pt x="58" y="52"/>
                    <a:pt x="35" y="43"/>
                    <a:pt x="27" y="37"/>
                  </a:cubicBezTo>
                  <a:cubicBezTo>
                    <a:pt x="15" y="29"/>
                    <a:pt x="0" y="18"/>
                    <a:pt x="1"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828" name="Freeform 1053"/>
            <p:cNvSpPr>
              <a:spLocks/>
            </p:cNvSpPr>
            <p:nvPr userDrawn="1"/>
          </p:nvSpPr>
          <p:spPr bwMode="auto">
            <a:xfrm>
              <a:off x="317" y="243"/>
              <a:ext cx="14" cy="32"/>
            </a:xfrm>
            <a:custGeom>
              <a:avLst/>
              <a:gdLst>
                <a:gd name="T0" fmla="*/ 0 w 31"/>
                <a:gd name="T1" fmla="*/ 0 h 72"/>
                <a:gd name="T2" fmla="*/ 0 w 31"/>
                <a:gd name="T3" fmla="*/ 0 h 72"/>
                <a:gd name="T4" fmla="*/ 27 w 31"/>
                <a:gd name="T5" fmla="*/ 38 h 72"/>
                <a:gd name="T6" fmla="*/ 30 w 31"/>
                <a:gd name="T7" fmla="*/ 72 h 72"/>
                <a:gd name="T8" fmla="*/ 0 w 31"/>
                <a:gd name="T9" fmla="*/ 0 h 72"/>
              </a:gdLst>
              <a:ahLst/>
              <a:cxnLst>
                <a:cxn ang="0">
                  <a:pos x="T0" y="T1"/>
                </a:cxn>
                <a:cxn ang="0">
                  <a:pos x="T2" y="T3"/>
                </a:cxn>
                <a:cxn ang="0">
                  <a:pos x="T4" y="T5"/>
                </a:cxn>
                <a:cxn ang="0">
                  <a:pos x="T6" y="T7"/>
                </a:cxn>
                <a:cxn ang="0">
                  <a:pos x="T8" y="T9"/>
                </a:cxn>
              </a:cxnLst>
              <a:rect l="0" t="0" r="r" b="b"/>
              <a:pathLst>
                <a:path w="31" h="72">
                  <a:moveTo>
                    <a:pt x="0" y="0"/>
                  </a:moveTo>
                  <a:lnTo>
                    <a:pt x="0" y="0"/>
                  </a:lnTo>
                  <a:cubicBezTo>
                    <a:pt x="10" y="12"/>
                    <a:pt x="23" y="29"/>
                    <a:pt x="27" y="38"/>
                  </a:cubicBezTo>
                  <a:cubicBezTo>
                    <a:pt x="31" y="52"/>
                    <a:pt x="30" y="64"/>
                    <a:pt x="30" y="72"/>
                  </a:cubicBezTo>
                  <a:cubicBezTo>
                    <a:pt x="25" y="46"/>
                    <a:pt x="15" y="23"/>
                    <a:pt x="0"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829" name="Freeform 1054"/>
            <p:cNvSpPr>
              <a:spLocks/>
            </p:cNvSpPr>
            <p:nvPr userDrawn="1"/>
          </p:nvSpPr>
          <p:spPr bwMode="auto">
            <a:xfrm>
              <a:off x="305" y="243"/>
              <a:ext cx="11" cy="33"/>
            </a:xfrm>
            <a:custGeom>
              <a:avLst/>
              <a:gdLst>
                <a:gd name="T0" fmla="*/ 10 w 25"/>
                <a:gd name="T1" fmla="*/ 0 h 74"/>
                <a:gd name="T2" fmla="*/ 10 w 25"/>
                <a:gd name="T3" fmla="*/ 0 h 74"/>
                <a:gd name="T4" fmla="*/ 23 w 25"/>
                <a:gd name="T5" fmla="*/ 16 h 74"/>
                <a:gd name="T6" fmla="*/ 21 w 25"/>
                <a:gd name="T7" fmla="*/ 69 h 74"/>
                <a:gd name="T8" fmla="*/ 13 w 25"/>
                <a:gd name="T9" fmla="*/ 29 h 74"/>
                <a:gd name="T10" fmla="*/ 6 w 25"/>
                <a:gd name="T11" fmla="*/ 74 h 74"/>
                <a:gd name="T12" fmla="*/ 6 w 25"/>
                <a:gd name="T13" fmla="*/ 20 h 74"/>
                <a:gd name="T14" fmla="*/ 0 w 25"/>
                <a:gd name="T15" fmla="*/ 8 h 74"/>
                <a:gd name="T16" fmla="*/ 20 w 25"/>
                <a:gd name="T17" fmla="*/ 30 h 74"/>
                <a:gd name="T18" fmla="*/ 10 w 25"/>
                <a:gd name="T19"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74">
                  <a:moveTo>
                    <a:pt x="10" y="0"/>
                  </a:moveTo>
                  <a:lnTo>
                    <a:pt x="10" y="0"/>
                  </a:lnTo>
                  <a:cubicBezTo>
                    <a:pt x="14" y="4"/>
                    <a:pt x="21" y="11"/>
                    <a:pt x="23" y="16"/>
                  </a:cubicBezTo>
                  <a:cubicBezTo>
                    <a:pt x="25" y="30"/>
                    <a:pt x="24" y="56"/>
                    <a:pt x="21" y="69"/>
                  </a:cubicBezTo>
                  <a:cubicBezTo>
                    <a:pt x="21" y="56"/>
                    <a:pt x="19" y="37"/>
                    <a:pt x="13" y="29"/>
                  </a:cubicBezTo>
                  <a:cubicBezTo>
                    <a:pt x="17" y="43"/>
                    <a:pt x="14" y="58"/>
                    <a:pt x="6" y="74"/>
                  </a:cubicBezTo>
                  <a:cubicBezTo>
                    <a:pt x="10" y="60"/>
                    <a:pt x="11" y="34"/>
                    <a:pt x="6" y="20"/>
                  </a:cubicBezTo>
                  <a:cubicBezTo>
                    <a:pt x="5" y="16"/>
                    <a:pt x="2" y="11"/>
                    <a:pt x="0" y="8"/>
                  </a:cubicBezTo>
                  <a:cubicBezTo>
                    <a:pt x="6" y="11"/>
                    <a:pt x="17" y="23"/>
                    <a:pt x="20" y="30"/>
                  </a:cubicBezTo>
                  <a:cubicBezTo>
                    <a:pt x="17" y="18"/>
                    <a:pt x="14" y="10"/>
                    <a:pt x="10"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830" name="Freeform 1055"/>
            <p:cNvSpPr>
              <a:spLocks/>
            </p:cNvSpPr>
            <p:nvPr userDrawn="1"/>
          </p:nvSpPr>
          <p:spPr bwMode="auto">
            <a:xfrm>
              <a:off x="276" y="241"/>
              <a:ext cx="14" cy="8"/>
            </a:xfrm>
            <a:custGeom>
              <a:avLst/>
              <a:gdLst>
                <a:gd name="T0" fmla="*/ 5 w 32"/>
                <a:gd name="T1" fmla="*/ 6 h 16"/>
                <a:gd name="T2" fmla="*/ 5 w 32"/>
                <a:gd name="T3" fmla="*/ 6 h 16"/>
                <a:gd name="T4" fmla="*/ 32 w 32"/>
                <a:gd name="T5" fmla="*/ 2 h 16"/>
                <a:gd name="T6" fmla="*/ 2 w 32"/>
                <a:gd name="T7" fmla="*/ 16 h 16"/>
                <a:gd name="T8" fmla="*/ 5 w 32"/>
                <a:gd name="T9" fmla="*/ 6 h 16"/>
              </a:gdLst>
              <a:ahLst/>
              <a:cxnLst>
                <a:cxn ang="0">
                  <a:pos x="T0" y="T1"/>
                </a:cxn>
                <a:cxn ang="0">
                  <a:pos x="T2" y="T3"/>
                </a:cxn>
                <a:cxn ang="0">
                  <a:pos x="T4" y="T5"/>
                </a:cxn>
                <a:cxn ang="0">
                  <a:pos x="T6" y="T7"/>
                </a:cxn>
                <a:cxn ang="0">
                  <a:pos x="T8" y="T9"/>
                </a:cxn>
              </a:cxnLst>
              <a:rect l="0" t="0" r="r" b="b"/>
              <a:pathLst>
                <a:path w="32" h="16">
                  <a:moveTo>
                    <a:pt x="5" y="6"/>
                  </a:moveTo>
                  <a:lnTo>
                    <a:pt x="5" y="6"/>
                  </a:lnTo>
                  <a:cubicBezTo>
                    <a:pt x="12" y="1"/>
                    <a:pt x="20" y="0"/>
                    <a:pt x="32" y="2"/>
                  </a:cubicBezTo>
                  <a:cubicBezTo>
                    <a:pt x="23" y="2"/>
                    <a:pt x="6" y="0"/>
                    <a:pt x="2" y="16"/>
                  </a:cubicBezTo>
                  <a:cubicBezTo>
                    <a:pt x="0" y="13"/>
                    <a:pt x="1" y="8"/>
                    <a:pt x="5" y="6"/>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831" name="Freeform 1056"/>
            <p:cNvSpPr>
              <a:spLocks/>
            </p:cNvSpPr>
            <p:nvPr userDrawn="1"/>
          </p:nvSpPr>
          <p:spPr bwMode="auto">
            <a:xfrm>
              <a:off x="259" y="238"/>
              <a:ext cx="26" cy="9"/>
            </a:xfrm>
            <a:custGeom>
              <a:avLst/>
              <a:gdLst>
                <a:gd name="T0" fmla="*/ 44 w 59"/>
                <a:gd name="T1" fmla="*/ 2 h 20"/>
                <a:gd name="T2" fmla="*/ 44 w 59"/>
                <a:gd name="T3" fmla="*/ 2 h 20"/>
                <a:gd name="T4" fmla="*/ 59 w 59"/>
                <a:gd name="T5" fmla="*/ 3 h 20"/>
                <a:gd name="T6" fmla="*/ 22 w 59"/>
                <a:gd name="T7" fmla="*/ 18 h 20"/>
                <a:gd name="T8" fmla="*/ 0 w 59"/>
                <a:gd name="T9" fmla="*/ 9 h 20"/>
                <a:gd name="T10" fmla="*/ 19 w 59"/>
                <a:gd name="T11" fmla="*/ 10 h 20"/>
                <a:gd name="T12" fmla="*/ 44 w 59"/>
                <a:gd name="T13" fmla="*/ 2 h 20"/>
              </a:gdLst>
              <a:ahLst/>
              <a:cxnLst>
                <a:cxn ang="0">
                  <a:pos x="T0" y="T1"/>
                </a:cxn>
                <a:cxn ang="0">
                  <a:pos x="T2" y="T3"/>
                </a:cxn>
                <a:cxn ang="0">
                  <a:pos x="T4" y="T5"/>
                </a:cxn>
                <a:cxn ang="0">
                  <a:pos x="T6" y="T7"/>
                </a:cxn>
                <a:cxn ang="0">
                  <a:pos x="T8" y="T9"/>
                </a:cxn>
                <a:cxn ang="0">
                  <a:pos x="T10" y="T11"/>
                </a:cxn>
                <a:cxn ang="0">
                  <a:pos x="T12" y="T13"/>
                </a:cxn>
              </a:cxnLst>
              <a:rect l="0" t="0" r="r" b="b"/>
              <a:pathLst>
                <a:path w="59" h="20">
                  <a:moveTo>
                    <a:pt x="44" y="2"/>
                  </a:moveTo>
                  <a:lnTo>
                    <a:pt x="44" y="2"/>
                  </a:lnTo>
                  <a:cubicBezTo>
                    <a:pt x="47" y="1"/>
                    <a:pt x="54" y="0"/>
                    <a:pt x="59" y="3"/>
                  </a:cubicBezTo>
                  <a:cubicBezTo>
                    <a:pt x="33" y="3"/>
                    <a:pt x="32" y="15"/>
                    <a:pt x="22" y="18"/>
                  </a:cubicBezTo>
                  <a:cubicBezTo>
                    <a:pt x="14" y="20"/>
                    <a:pt x="4" y="17"/>
                    <a:pt x="0" y="9"/>
                  </a:cubicBezTo>
                  <a:cubicBezTo>
                    <a:pt x="6" y="12"/>
                    <a:pt x="12" y="12"/>
                    <a:pt x="19" y="10"/>
                  </a:cubicBezTo>
                  <a:cubicBezTo>
                    <a:pt x="27" y="8"/>
                    <a:pt x="34" y="3"/>
                    <a:pt x="44" y="2"/>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832" name="Freeform 1057"/>
            <p:cNvSpPr>
              <a:spLocks/>
            </p:cNvSpPr>
            <p:nvPr userDrawn="1"/>
          </p:nvSpPr>
          <p:spPr bwMode="auto">
            <a:xfrm>
              <a:off x="308" y="236"/>
              <a:ext cx="12" cy="19"/>
            </a:xfrm>
            <a:custGeom>
              <a:avLst/>
              <a:gdLst>
                <a:gd name="T0" fmla="*/ 0 w 26"/>
                <a:gd name="T1" fmla="*/ 0 h 42"/>
                <a:gd name="T2" fmla="*/ 0 w 26"/>
                <a:gd name="T3" fmla="*/ 0 h 42"/>
                <a:gd name="T4" fmla="*/ 15 w 26"/>
                <a:gd name="T5" fmla="*/ 20 h 42"/>
                <a:gd name="T6" fmla="*/ 2 w 26"/>
                <a:gd name="T7" fmla="*/ 0 h 42"/>
                <a:gd name="T8" fmla="*/ 14 w 26"/>
                <a:gd name="T9" fmla="*/ 9 h 42"/>
                <a:gd name="T10" fmla="*/ 26 w 26"/>
                <a:gd name="T11" fmla="*/ 42 h 42"/>
                <a:gd name="T12" fmla="*/ 3 w 26"/>
                <a:gd name="T13" fmla="*/ 13 h 42"/>
                <a:gd name="T14" fmla="*/ 0 w 26"/>
                <a:gd name="T15" fmla="*/ 0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42">
                  <a:moveTo>
                    <a:pt x="0" y="0"/>
                  </a:moveTo>
                  <a:lnTo>
                    <a:pt x="0" y="0"/>
                  </a:lnTo>
                  <a:cubicBezTo>
                    <a:pt x="3" y="4"/>
                    <a:pt x="11" y="16"/>
                    <a:pt x="15" y="20"/>
                  </a:cubicBezTo>
                  <a:cubicBezTo>
                    <a:pt x="12" y="13"/>
                    <a:pt x="6" y="6"/>
                    <a:pt x="2" y="0"/>
                  </a:cubicBezTo>
                  <a:cubicBezTo>
                    <a:pt x="4" y="3"/>
                    <a:pt x="11" y="7"/>
                    <a:pt x="14" y="9"/>
                  </a:cubicBezTo>
                  <a:cubicBezTo>
                    <a:pt x="18" y="16"/>
                    <a:pt x="24" y="33"/>
                    <a:pt x="26" y="42"/>
                  </a:cubicBezTo>
                  <a:cubicBezTo>
                    <a:pt x="18" y="30"/>
                    <a:pt x="8" y="18"/>
                    <a:pt x="3" y="13"/>
                  </a:cubicBezTo>
                  <a:cubicBezTo>
                    <a:pt x="3" y="9"/>
                    <a:pt x="1" y="4"/>
                    <a:pt x="0"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833" name="Freeform 1058"/>
            <p:cNvSpPr>
              <a:spLocks/>
            </p:cNvSpPr>
            <p:nvPr userDrawn="1"/>
          </p:nvSpPr>
          <p:spPr bwMode="auto">
            <a:xfrm>
              <a:off x="238" y="237"/>
              <a:ext cx="17" cy="28"/>
            </a:xfrm>
            <a:custGeom>
              <a:avLst/>
              <a:gdLst>
                <a:gd name="T0" fmla="*/ 8 w 38"/>
                <a:gd name="T1" fmla="*/ 0 h 62"/>
                <a:gd name="T2" fmla="*/ 8 w 38"/>
                <a:gd name="T3" fmla="*/ 0 h 62"/>
                <a:gd name="T4" fmla="*/ 35 w 38"/>
                <a:gd name="T5" fmla="*/ 34 h 62"/>
                <a:gd name="T6" fmla="*/ 34 w 38"/>
                <a:gd name="T7" fmla="*/ 44 h 62"/>
                <a:gd name="T8" fmla="*/ 19 w 38"/>
                <a:gd name="T9" fmla="*/ 28 h 62"/>
                <a:gd name="T10" fmla="*/ 35 w 38"/>
                <a:gd name="T11" fmla="*/ 51 h 62"/>
                <a:gd name="T12" fmla="*/ 38 w 38"/>
                <a:gd name="T13" fmla="*/ 62 h 62"/>
                <a:gd name="T14" fmla="*/ 15 w 38"/>
                <a:gd name="T15" fmla="*/ 42 h 62"/>
                <a:gd name="T16" fmla="*/ 8 w 38"/>
                <a:gd name="T17"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62">
                  <a:moveTo>
                    <a:pt x="8" y="0"/>
                  </a:moveTo>
                  <a:lnTo>
                    <a:pt x="8" y="0"/>
                  </a:lnTo>
                  <a:cubicBezTo>
                    <a:pt x="13" y="14"/>
                    <a:pt x="27" y="28"/>
                    <a:pt x="35" y="34"/>
                  </a:cubicBezTo>
                  <a:cubicBezTo>
                    <a:pt x="34" y="38"/>
                    <a:pt x="34" y="41"/>
                    <a:pt x="34" y="44"/>
                  </a:cubicBezTo>
                  <a:cubicBezTo>
                    <a:pt x="32" y="42"/>
                    <a:pt x="25" y="34"/>
                    <a:pt x="19" y="28"/>
                  </a:cubicBezTo>
                  <a:cubicBezTo>
                    <a:pt x="23" y="38"/>
                    <a:pt x="31" y="47"/>
                    <a:pt x="35" y="51"/>
                  </a:cubicBezTo>
                  <a:cubicBezTo>
                    <a:pt x="35" y="54"/>
                    <a:pt x="36" y="58"/>
                    <a:pt x="38" y="62"/>
                  </a:cubicBezTo>
                  <a:cubicBezTo>
                    <a:pt x="32" y="57"/>
                    <a:pt x="20" y="47"/>
                    <a:pt x="15" y="42"/>
                  </a:cubicBezTo>
                  <a:cubicBezTo>
                    <a:pt x="5" y="31"/>
                    <a:pt x="0" y="14"/>
                    <a:pt x="8"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834" name="Freeform 1059"/>
            <p:cNvSpPr>
              <a:spLocks/>
            </p:cNvSpPr>
            <p:nvPr userDrawn="1"/>
          </p:nvSpPr>
          <p:spPr bwMode="auto">
            <a:xfrm>
              <a:off x="228" y="231"/>
              <a:ext cx="10" cy="14"/>
            </a:xfrm>
            <a:custGeom>
              <a:avLst/>
              <a:gdLst>
                <a:gd name="T0" fmla="*/ 0 w 23"/>
                <a:gd name="T1" fmla="*/ 0 h 30"/>
                <a:gd name="T2" fmla="*/ 0 w 23"/>
                <a:gd name="T3" fmla="*/ 0 h 30"/>
                <a:gd name="T4" fmla="*/ 23 w 23"/>
                <a:gd name="T5" fmla="*/ 26 h 30"/>
                <a:gd name="T6" fmla="*/ 23 w 23"/>
                <a:gd name="T7" fmla="*/ 30 h 30"/>
                <a:gd name="T8" fmla="*/ 0 w 23"/>
                <a:gd name="T9" fmla="*/ 0 h 30"/>
              </a:gdLst>
              <a:ahLst/>
              <a:cxnLst>
                <a:cxn ang="0">
                  <a:pos x="T0" y="T1"/>
                </a:cxn>
                <a:cxn ang="0">
                  <a:pos x="T2" y="T3"/>
                </a:cxn>
                <a:cxn ang="0">
                  <a:pos x="T4" y="T5"/>
                </a:cxn>
                <a:cxn ang="0">
                  <a:pos x="T6" y="T7"/>
                </a:cxn>
                <a:cxn ang="0">
                  <a:pos x="T8" y="T9"/>
                </a:cxn>
              </a:cxnLst>
              <a:rect l="0" t="0" r="r" b="b"/>
              <a:pathLst>
                <a:path w="23" h="30">
                  <a:moveTo>
                    <a:pt x="0" y="0"/>
                  </a:moveTo>
                  <a:lnTo>
                    <a:pt x="0" y="0"/>
                  </a:lnTo>
                  <a:cubicBezTo>
                    <a:pt x="7" y="10"/>
                    <a:pt x="21" y="25"/>
                    <a:pt x="23" y="26"/>
                  </a:cubicBezTo>
                  <a:cubicBezTo>
                    <a:pt x="23" y="27"/>
                    <a:pt x="23" y="28"/>
                    <a:pt x="23" y="30"/>
                  </a:cubicBezTo>
                  <a:cubicBezTo>
                    <a:pt x="16" y="23"/>
                    <a:pt x="5" y="9"/>
                    <a:pt x="0"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835" name="Freeform 1060"/>
            <p:cNvSpPr>
              <a:spLocks/>
            </p:cNvSpPr>
            <p:nvPr userDrawn="1"/>
          </p:nvSpPr>
          <p:spPr bwMode="auto">
            <a:xfrm>
              <a:off x="311" y="233"/>
              <a:ext cx="17" cy="24"/>
            </a:xfrm>
            <a:custGeom>
              <a:avLst/>
              <a:gdLst>
                <a:gd name="T0" fmla="*/ 0 w 38"/>
                <a:gd name="T1" fmla="*/ 0 h 52"/>
                <a:gd name="T2" fmla="*/ 0 w 38"/>
                <a:gd name="T3" fmla="*/ 0 h 52"/>
                <a:gd name="T4" fmla="*/ 18 w 38"/>
                <a:gd name="T5" fmla="*/ 19 h 52"/>
                <a:gd name="T6" fmla="*/ 1 w 38"/>
                <a:gd name="T7" fmla="*/ 0 h 52"/>
                <a:gd name="T8" fmla="*/ 16 w 38"/>
                <a:gd name="T9" fmla="*/ 6 h 52"/>
                <a:gd name="T10" fmla="*/ 38 w 38"/>
                <a:gd name="T11" fmla="*/ 52 h 52"/>
                <a:gd name="T12" fmla="*/ 0 w 38"/>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38" h="52">
                  <a:moveTo>
                    <a:pt x="0" y="0"/>
                  </a:moveTo>
                  <a:lnTo>
                    <a:pt x="0" y="0"/>
                  </a:lnTo>
                  <a:cubicBezTo>
                    <a:pt x="4" y="3"/>
                    <a:pt x="15" y="17"/>
                    <a:pt x="18" y="19"/>
                  </a:cubicBezTo>
                  <a:cubicBezTo>
                    <a:pt x="16" y="13"/>
                    <a:pt x="5" y="4"/>
                    <a:pt x="1" y="0"/>
                  </a:cubicBezTo>
                  <a:cubicBezTo>
                    <a:pt x="5" y="2"/>
                    <a:pt x="11" y="5"/>
                    <a:pt x="16" y="6"/>
                  </a:cubicBezTo>
                  <a:cubicBezTo>
                    <a:pt x="19" y="10"/>
                    <a:pt x="34" y="34"/>
                    <a:pt x="38" y="52"/>
                  </a:cubicBezTo>
                  <a:cubicBezTo>
                    <a:pt x="24" y="29"/>
                    <a:pt x="10" y="21"/>
                    <a:pt x="0"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836" name="Freeform 1061"/>
            <p:cNvSpPr>
              <a:spLocks/>
            </p:cNvSpPr>
            <p:nvPr userDrawn="1"/>
          </p:nvSpPr>
          <p:spPr bwMode="auto">
            <a:xfrm>
              <a:off x="292" y="231"/>
              <a:ext cx="20" cy="21"/>
            </a:xfrm>
            <a:custGeom>
              <a:avLst/>
              <a:gdLst>
                <a:gd name="T0" fmla="*/ 11 w 44"/>
                <a:gd name="T1" fmla="*/ 0 h 47"/>
                <a:gd name="T2" fmla="*/ 11 w 44"/>
                <a:gd name="T3" fmla="*/ 0 h 47"/>
                <a:gd name="T4" fmla="*/ 35 w 44"/>
                <a:gd name="T5" fmla="*/ 22 h 47"/>
                <a:gd name="T6" fmla="*/ 44 w 44"/>
                <a:gd name="T7" fmla="*/ 47 h 47"/>
                <a:gd name="T8" fmla="*/ 26 w 44"/>
                <a:gd name="T9" fmla="*/ 32 h 47"/>
                <a:gd name="T10" fmla="*/ 9 w 44"/>
                <a:gd name="T11" fmla="*/ 18 h 47"/>
                <a:gd name="T12" fmla="*/ 0 w 44"/>
                <a:gd name="T13" fmla="*/ 6 h 47"/>
                <a:gd name="T14" fmla="*/ 32 w 44"/>
                <a:gd name="T15" fmla="*/ 29 h 47"/>
                <a:gd name="T16" fmla="*/ 11 w 44"/>
                <a:gd name="T1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47">
                  <a:moveTo>
                    <a:pt x="11" y="0"/>
                  </a:moveTo>
                  <a:lnTo>
                    <a:pt x="11" y="0"/>
                  </a:lnTo>
                  <a:cubicBezTo>
                    <a:pt x="19" y="4"/>
                    <a:pt x="32" y="15"/>
                    <a:pt x="35" y="22"/>
                  </a:cubicBezTo>
                  <a:cubicBezTo>
                    <a:pt x="38" y="28"/>
                    <a:pt x="44" y="45"/>
                    <a:pt x="44" y="47"/>
                  </a:cubicBezTo>
                  <a:cubicBezTo>
                    <a:pt x="39" y="41"/>
                    <a:pt x="34" y="35"/>
                    <a:pt x="26" y="32"/>
                  </a:cubicBezTo>
                  <a:cubicBezTo>
                    <a:pt x="22" y="27"/>
                    <a:pt x="15" y="21"/>
                    <a:pt x="9" y="18"/>
                  </a:cubicBezTo>
                  <a:cubicBezTo>
                    <a:pt x="7" y="15"/>
                    <a:pt x="2" y="9"/>
                    <a:pt x="0" y="6"/>
                  </a:cubicBezTo>
                  <a:cubicBezTo>
                    <a:pt x="6" y="11"/>
                    <a:pt x="23" y="24"/>
                    <a:pt x="32" y="29"/>
                  </a:cubicBezTo>
                  <a:cubicBezTo>
                    <a:pt x="26" y="18"/>
                    <a:pt x="18" y="7"/>
                    <a:pt x="11"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837" name="Freeform 1062"/>
            <p:cNvSpPr>
              <a:spLocks/>
            </p:cNvSpPr>
            <p:nvPr userDrawn="1"/>
          </p:nvSpPr>
          <p:spPr bwMode="auto">
            <a:xfrm>
              <a:off x="301" y="227"/>
              <a:ext cx="13" cy="12"/>
            </a:xfrm>
            <a:custGeom>
              <a:avLst/>
              <a:gdLst>
                <a:gd name="T0" fmla="*/ 0 w 29"/>
                <a:gd name="T1" fmla="*/ 0 h 26"/>
                <a:gd name="T2" fmla="*/ 0 w 29"/>
                <a:gd name="T3" fmla="*/ 0 h 26"/>
                <a:gd name="T4" fmla="*/ 12 w 29"/>
                <a:gd name="T5" fmla="*/ 2 h 26"/>
                <a:gd name="T6" fmla="*/ 29 w 29"/>
                <a:gd name="T7" fmla="*/ 26 h 26"/>
                <a:gd name="T8" fmla="*/ 0 w 29"/>
                <a:gd name="T9" fmla="*/ 0 h 26"/>
              </a:gdLst>
              <a:ahLst/>
              <a:cxnLst>
                <a:cxn ang="0">
                  <a:pos x="T0" y="T1"/>
                </a:cxn>
                <a:cxn ang="0">
                  <a:pos x="T2" y="T3"/>
                </a:cxn>
                <a:cxn ang="0">
                  <a:pos x="T4" y="T5"/>
                </a:cxn>
                <a:cxn ang="0">
                  <a:pos x="T6" y="T7"/>
                </a:cxn>
                <a:cxn ang="0">
                  <a:pos x="T8" y="T9"/>
                </a:cxn>
              </a:cxnLst>
              <a:rect l="0" t="0" r="r" b="b"/>
              <a:pathLst>
                <a:path w="29" h="26">
                  <a:moveTo>
                    <a:pt x="0" y="0"/>
                  </a:moveTo>
                  <a:lnTo>
                    <a:pt x="0" y="0"/>
                  </a:lnTo>
                  <a:cubicBezTo>
                    <a:pt x="4" y="1"/>
                    <a:pt x="9" y="2"/>
                    <a:pt x="12" y="2"/>
                  </a:cubicBezTo>
                  <a:cubicBezTo>
                    <a:pt x="17" y="6"/>
                    <a:pt x="23" y="15"/>
                    <a:pt x="29" y="26"/>
                  </a:cubicBezTo>
                  <a:cubicBezTo>
                    <a:pt x="17" y="19"/>
                    <a:pt x="6" y="6"/>
                    <a:pt x="0"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838" name="Freeform 1063"/>
            <p:cNvSpPr>
              <a:spLocks/>
            </p:cNvSpPr>
            <p:nvPr userDrawn="1"/>
          </p:nvSpPr>
          <p:spPr bwMode="auto">
            <a:xfrm>
              <a:off x="307" y="228"/>
              <a:ext cx="16" cy="8"/>
            </a:xfrm>
            <a:custGeom>
              <a:avLst/>
              <a:gdLst>
                <a:gd name="T0" fmla="*/ 5 w 34"/>
                <a:gd name="T1" fmla="*/ 0 h 18"/>
                <a:gd name="T2" fmla="*/ 5 w 34"/>
                <a:gd name="T3" fmla="*/ 0 h 18"/>
                <a:gd name="T4" fmla="*/ 34 w 34"/>
                <a:gd name="T5" fmla="*/ 15 h 18"/>
                <a:gd name="T6" fmla="*/ 0 w 34"/>
                <a:gd name="T7" fmla="*/ 0 h 18"/>
                <a:gd name="T8" fmla="*/ 5 w 34"/>
                <a:gd name="T9" fmla="*/ 0 h 18"/>
              </a:gdLst>
              <a:ahLst/>
              <a:cxnLst>
                <a:cxn ang="0">
                  <a:pos x="T0" y="T1"/>
                </a:cxn>
                <a:cxn ang="0">
                  <a:pos x="T2" y="T3"/>
                </a:cxn>
                <a:cxn ang="0">
                  <a:pos x="T4" y="T5"/>
                </a:cxn>
                <a:cxn ang="0">
                  <a:pos x="T6" y="T7"/>
                </a:cxn>
                <a:cxn ang="0">
                  <a:pos x="T8" y="T9"/>
                </a:cxn>
              </a:cxnLst>
              <a:rect l="0" t="0" r="r" b="b"/>
              <a:pathLst>
                <a:path w="34" h="18">
                  <a:moveTo>
                    <a:pt x="5" y="0"/>
                  </a:moveTo>
                  <a:lnTo>
                    <a:pt x="5" y="0"/>
                  </a:lnTo>
                  <a:cubicBezTo>
                    <a:pt x="8" y="6"/>
                    <a:pt x="21" y="14"/>
                    <a:pt x="34" y="15"/>
                  </a:cubicBezTo>
                  <a:cubicBezTo>
                    <a:pt x="20" y="18"/>
                    <a:pt x="4" y="8"/>
                    <a:pt x="0" y="0"/>
                  </a:cubicBezTo>
                  <a:cubicBezTo>
                    <a:pt x="1" y="0"/>
                    <a:pt x="5" y="0"/>
                    <a:pt x="5"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839" name="Freeform 1064"/>
            <p:cNvSpPr>
              <a:spLocks/>
            </p:cNvSpPr>
            <p:nvPr userDrawn="1"/>
          </p:nvSpPr>
          <p:spPr bwMode="auto">
            <a:xfrm>
              <a:off x="289" y="224"/>
              <a:ext cx="2" cy="1"/>
            </a:xfrm>
            <a:custGeom>
              <a:avLst/>
              <a:gdLst>
                <a:gd name="T0" fmla="*/ 5 w 5"/>
                <a:gd name="T1" fmla="*/ 0 h 3"/>
                <a:gd name="T2" fmla="*/ 5 w 5"/>
                <a:gd name="T3" fmla="*/ 0 h 3"/>
                <a:gd name="T4" fmla="*/ 0 w 5"/>
                <a:gd name="T5" fmla="*/ 3 h 3"/>
                <a:gd name="T6" fmla="*/ 5 w 5"/>
                <a:gd name="T7" fmla="*/ 0 h 3"/>
              </a:gdLst>
              <a:ahLst/>
              <a:cxnLst>
                <a:cxn ang="0">
                  <a:pos x="T0" y="T1"/>
                </a:cxn>
                <a:cxn ang="0">
                  <a:pos x="T2" y="T3"/>
                </a:cxn>
                <a:cxn ang="0">
                  <a:pos x="T4" y="T5"/>
                </a:cxn>
                <a:cxn ang="0">
                  <a:pos x="T6" y="T7"/>
                </a:cxn>
              </a:cxnLst>
              <a:rect l="0" t="0" r="r" b="b"/>
              <a:pathLst>
                <a:path w="5" h="3">
                  <a:moveTo>
                    <a:pt x="5" y="0"/>
                  </a:moveTo>
                  <a:lnTo>
                    <a:pt x="5" y="0"/>
                  </a:lnTo>
                  <a:cubicBezTo>
                    <a:pt x="4" y="1"/>
                    <a:pt x="1" y="3"/>
                    <a:pt x="0" y="3"/>
                  </a:cubicBezTo>
                  <a:cubicBezTo>
                    <a:pt x="2" y="1"/>
                    <a:pt x="4" y="0"/>
                    <a:pt x="5"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840" name="Freeform 1065"/>
            <p:cNvSpPr>
              <a:spLocks/>
            </p:cNvSpPr>
            <p:nvPr userDrawn="1"/>
          </p:nvSpPr>
          <p:spPr bwMode="auto">
            <a:xfrm>
              <a:off x="286" y="223"/>
              <a:ext cx="4" cy="2"/>
            </a:xfrm>
            <a:custGeom>
              <a:avLst/>
              <a:gdLst>
                <a:gd name="T0" fmla="*/ 0 w 9"/>
                <a:gd name="T1" fmla="*/ 0 h 5"/>
                <a:gd name="T2" fmla="*/ 0 w 9"/>
                <a:gd name="T3" fmla="*/ 0 h 5"/>
                <a:gd name="T4" fmla="*/ 9 w 9"/>
                <a:gd name="T5" fmla="*/ 1 h 5"/>
                <a:gd name="T6" fmla="*/ 1 w 9"/>
                <a:gd name="T7" fmla="*/ 5 h 5"/>
                <a:gd name="T8" fmla="*/ 0 w 9"/>
                <a:gd name="T9" fmla="*/ 0 h 5"/>
              </a:gdLst>
              <a:ahLst/>
              <a:cxnLst>
                <a:cxn ang="0">
                  <a:pos x="T0" y="T1"/>
                </a:cxn>
                <a:cxn ang="0">
                  <a:pos x="T2" y="T3"/>
                </a:cxn>
                <a:cxn ang="0">
                  <a:pos x="T4" y="T5"/>
                </a:cxn>
                <a:cxn ang="0">
                  <a:pos x="T6" y="T7"/>
                </a:cxn>
                <a:cxn ang="0">
                  <a:pos x="T8" y="T9"/>
                </a:cxn>
              </a:cxnLst>
              <a:rect l="0" t="0" r="r" b="b"/>
              <a:pathLst>
                <a:path w="9" h="5">
                  <a:moveTo>
                    <a:pt x="0" y="0"/>
                  </a:moveTo>
                  <a:lnTo>
                    <a:pt x="0" y="0"/>
                  </a:lnTo>
                  <a:cubicBezTo>
                    <a:pt x="3" y="0"/>
                    <a:pt x="8" y="1"/>
                    <a:pt x="9" y="1"/>
                  </a:cubicBezTo>
                  <a:cubicBezTo>
                    <a:pt x="7" y="2"/>
                    <a:pt x="3" y="4"/>
                    <a:pt x="1" y="5"/>
                  </a:cubicBezTo>
                  <a:cubicBezTo>
                    <a:pt x="2" y="3"/>
                    <a:pt x="2" y="1"/>
                    <a:pt x="0" y="0"/>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841" name="Freeform 1066"/>
            <p:cNvSpPr>
              <a:spLocks/>
            </p:cNvSpPr>
            <p:nvPr userDrawn="1"/>
          </p:nvSpPr>
          <p:spPr bwMode="auto">
            <a:xfrm>
              <a:off x="283" y="223"/>
              <a:ext cx="2" cy="3"/>
            </a:xfrm>
            <a:custGeom>
              <a:avLst/>
              <a:gdLst>
                <a:gd name="T0" fmla="*/ 1 w 4"/>
                <a:gd name="T1" fmla="*/ 0 h 6"/>
                <a:gd name="T2" fmla="*/ 1 w 4"/>
                <a:gd name="T3" fmla="*/ 0 h 6"/>
                <a:gd name="T4" fmla="*/ 3 w 4"/>
                <a:gd name="T5" fmla="*/ 3 h 6"/>
                <a:gd name="T6" fmla="*/ 4 w 4"/>
                <a:gd name="T7" fmla="*/ 6 h 6"/>
                <a:gd name="T8" fmla="*/ 1 w 4"/>
                <a:gd name="T9" fmla="*/ 3 h 6"/>
                <a:gd name="T10" fmla="*/ 1 w 4"/>
                <a:gd name="T11" fmla="*/ 0 h 6"/>
              </a:gdLst>
              <a:ahLst/>
              <a:cxnLst>
                <a:cxn ang="0">
                  <a:pos x="T0" y="T1"/>
                </a:cxn>
                <a:cxn ang="0">
                  <a:pos x="T2" y="T3"/>
                </a:cxn>
                <a:cxn ang="0">
                  <a:pos x="T4" y="T5"/>
                </a:cxn>
                <a:cxn ang="0">
                  <a:pos x="T6" y="T7"/>
                </a:cxn>
                <a:cxn ang="0">
                  <a:pos x="T8" y="T9"/>
                </a:cxn>
                <a:cxn ang="0">
                  <a:pos x="T10" y="T11"/>
                </a:cxn>
              </a:cxnLst>
              <a:rect l="0" t="0" r="r" b="b"/>
              <a:pathLst>
                <a:path w="4" h="6">
                  <a:moveTo>
                    <a:pt x="1" y="0"/>
                  </a:moveTo>
                  <a:lnTo>
                    <a:pt x="1" y="0"/>
                  </a:lnTo>
                  <a:cubicBezTo>
                    <a:pt x="1" y="0"/>
                    <a:pt x="2" y="1"/>
                    <a:pt x="3" y="3"/>
                  </a:cubicBezTo>
                  <a:cubicBezTo>
                    <a:pt x="3" y="3"/>
                    <a:pt x="4" y="6"/>
                    <a:pt x="4" y="6"/>
                  </a:cubicBezTo>
                  <a:cubicBezTo>
                    <a:pt x="4" y="6"/>
                    <a:pt x="1" y="5"/>
                    <a:pt x="1" y="3"/>
                  </a:cubicBezTo>
                  <a:cubicBezTo>
                    <a:pt x="0" y="1"/>
                    <a:pt x="1" y="0"/>
                    <a:pt x="1" y="0"/>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842" name="Freeform 1067"/>
            <p:cNvSpPr>
              <a:spLocks/>
            </p:cNvSpPr>
            <p:nvPr userDrawn="1"/>
          </p:nvSpPr>
          <p:spPr bwMode="auto">
            <a:xfrm>
              <a:off x="282" y="223"/>
              <a:ext cx="3" cy="5"/>
            </a:xfrm>
            <a:custGeom>
              <a:avLst/>
              <a:gdLst>
                <a:gd name="T0" fmla="*/ 0 w 8"/>
                <a:gd name="T1" fmla="*/ 0 h 10"/>
                <a:gd name="T2" fmla="*/ 0 w 8"/>
                <a:gd name="T3" fmla="*/ 0 h 10"/>
                <a:gd name="T4" fmla="*/ 2 w 8"/>
                <a:gd name="T5" fmla="*/ 0 h 10"/>
                <a:gd name="T6" fmla="*/ 8 w 8"/>
                <a:gd name="T7" fmla="*/ 7 h 10"/>
                <a:gd name="T8" fmla="*/ 5 w 8"/>
                <a:gd name="T9" fmla="*/ 10 h 10"/>
                <a:gd name="T10" fmla="*/ 0 w 8"/>
                <a:gd name="T11" fmla="*/ 0 h 10"/>
              </a:gdLst>
              <a:ahLst/>
              <a:cxnLst>
                <a:cxn ang="0">
                  <a:pos x="T0" y="T1"/>
                </a:cxn>
                <a:cxn ang="0">
                  <a:pos x="T2" y="T3"/>
                </a:cxn>
                <a:cxn ang="0">
                  <a:pos x="T4" y="T5"/>
                </a:cxn>
                <a:cxn ang="0">
                  <a:pos x="T6" y="T7"/>
                </a:cxn>
                <a:cxn ang="0">
                  <a:pos x="T8" y="T9"/>
                </a:cxn>
                <a:cxn ang="0">
                  <a:pos x="T10" y="T11"/>
                </a:cxn>
              </a:cxnLst>
              <a:rect l="0" t="0" r="r" b="b"/>
              <a:pathLst>
                <a:path w="8" h="10">
                  <a:moveTo>
                    <a:pt x="0" y="0"/>
                  </a:moveTo>
                  <a:lnTo>
                    <a:pt x="0" y="0"/>
                  </a:lnTo>
                  <a:cubicBezTo>
                    <a:pt x="0" y="0"/>
                    <a:pt x="2" y="0"/>
                    <a:pt x="2" y="0"/>
                  </a:cubicBezTo>
                  <a:cubicBezTo>
                    <a:pt x="2" y="4"/>
                    <a:pt x="3" y="6"/>
                    <a:pt x="8" y="7"/>
                  </a:cubicBezTo>
                  <a:cubicBezTo>
                    <a:pt x="7" y="8"/>
                    <a:pt x="6" y="9"/>
                    <a:pt x="5" y="10"/>
                  </a:cubicBezTo>
                  <a:cubicBezTo>
                    <a:pt x="2" y="8"/>
                    <a:pt x="0" y="2"/>
                    <a:pt x="0" y="0"/>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843" name="Freeform 1068"/>
            <p:cNvSpPr>
              <a:spLocks/>
            </p:cNvSpPr>
            <p:nvPr userDrawn="1"/>
          </p:nvSpPr>
          <p:spPr bwMode="auto">
            <a:xfrm>
              <a:off x="264" y="223"/>
              <a:ext cx="31" cy="22"/>
            </a:xfrm>
            <a:custGeom>
              <a:avLst/>
              <a:gdLst>
                <a:gd name="T0" fmla="*/ 2 w 71"/>
                <a:gd name="T1" fmla="*/ 12 h 47"/>
                <a:gd name="T2" fmla="*/ 2 w 71"/>
                <a:gd name="T3" fmla="*/ 12 h 47"/>
                <a:gd name="T4" fmla="*/ 24 w 71"/>
                <a:gd name="T5" fmla="*/ 0 h 47"/>
                <a:gd name="T6" fmla="*/ 71 w 71"/>
                <a:gd name="T7" fmla="*/ 44 h 47"/>
                <a:gd name="T8" fmla="*/ 59 w 71"/>
                <a:gd name="T9" fmla="*/ 39 h 47"/>
                <a:gd name="T10" fmla="*/ 26 w 71"/>
                <a:gd name="T11" fmla="*/ 25 h 47"/>
                <a:gd name="T12" fmla="*/ 5 w 71"/>
                <a:gd name="T13" fmla="*/ 32 h 47"/>
                <a:gd name="T14" fmla="*/ 2 w 71"/>
                <a:gd name="T15" fmla="*/ 12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 h="47">
                  <a:moveTo>
                    <a:pt x="2" y="12"/>
                  </a:moveTo>
                  <a:lnTo>
                    <a:pt x="2" y="12"/>
                  </a:lnTo>
                  <a:cubicBezTo>
                    <a:pt x="4" y="6"/>
                    <a:pt x="13" y="0"/>
                    <a:pt x="24" y="0"/>
                  </a:cubicBezTo>
                  <a:cubicBezTo>
                    <a:pt x="37" y="19"/>
                    <a:pt x="51" y="32"/>
                    <a:pt x="71" y="44"/>
                  </a:cubicBezTo>
                  <a:cubicBezTo>
                    <a:pt x="69" y="47"/>
                    <a:pt x="63" y="41"/>
                    <a:pt x="59" y="39"/>
                  </a:cubicBezTo>
                  <a:cubicBezTo>
                    <a:pt x="50" y="33"/>
                    <a:pt x="38" y="25"/>
                    <a:pt x="26" y="25"/>
                  </a:cubicBezTo>
                  <a:cubicBezTo>
                    <a:pt x="17" y="24"/>
                    <a:pt x="10" y="27"/>
                    <a:pt x="5" y="32"/>
                  </a:cubicBezTo>
                  <a:cubicBezTo>
                    <a:pt x="1" y="28"/>
                    <a:pt x="0" y="18"/>
                    <a:pt x="2" y="12"/>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844" name="Freeform 1069"/>
            <p:cNvSpPr>
              <a:spLocks/>
            </p:cNvSpPr>
            <p:nvPr userDrawn="1"/>
          </p:nvSpPr>
          <p:spPr bwMode="auto">
            <a:xfrm>
              <a:off x="202" y="222"/>
              <a:ext cx="41" cy="38"/>
            </a:xfrm>
            <a:custGeom>
              <a:avLst/>
              <a:gdLst>
                <a:gd name="T0" fmla="*/ 7 w 93"/>
                <a:gd name="T1" fmla="*/ 0 h 83"/>
                <a:gd name="T2" fmla="*/ 7 w 93"/>
                <a:gd name="T3" fmla="*/ 0 h 83"/>
                <a:gd name="T4" fmla="*/ 93 w 93"/>
                <a:gd name="T5" fmla="*/ 75 h 83"/>
                <a:gd name="T6" fmla="*/ 75 w 93"/>
                <a:gd name="T7" fmla="*/ 71 h 83"/>
                <a:gd name="T8" fmla="*/ 32 w 93"/>
                <a:gd name="T9" fmla="*/ 41 h 83"/>
                <a:gd name="T10" fmla="*/ 71 w 93"/>
                <a:gd name="T11" fmla="*/ 76 h 83"/>
                <a:gd name="T12" fmla="*/ 73 w 93"/>
                <a:gd name="T13" fmla="*/ 83 h 83"/>
                <a:gd name="T14" fmla="*/ 19 w 93"/>
                <a:gd name="T15" fmla="*/ 46 h 83"/>
                <a:gd name="T16" fmla="*/ 7 w 93"/>
                <a:gd name="T17"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83">
                  <a:moveTo>
                    <a:pt x="7" y="0"/>
                  </a:moveTo>
                  <a:lnTo>
                    <a:pt x="7" y="0"/>
                  </a:lnTo>
                  <a:cubicBezTo>
                    <a:pt x="16" y="6"/>
                    <a:pt x="56" y="50"/>
                    <a:pt x="93" y="75"/>
                  </a:cubicBezTo>
                  <a:cubicBezTo>
                    <a:pt x="88" y="73"/>
                    <a:pt x="80" y="71"/>
                    <a:pt x="75" y="71"/>
                  </a:cubicBezTo>
                  <a:cubicBezTo>
                    <a:pt x="72" y="69"/>
                    <a:pt x="45" y="49"/>
                    <a:pt x="32" y="41"/>
                  </a:cubicBezTo>
                  <a:cubicBezTo>
                    <a:pt x="43" y="54"/>
                    <a:pt x="65" y="71"/>
                    <a:pt x="71" y="76"/>
                  </a:cubicBezTo>
                  <a:cubicBezTo>
                    <a:pt x="71" y="77"/>
                    <a:pt x="71" y="80"/>
                    <a:pt x="73" y="83"/>
                  </a:cubicBezTo>
                  <a:cubicBezTo>
                    <a:pt x="59" y="74"/>
                    <a:pt x="35" y="62"/>
                    <a:pt x="19" y="46"/>
                  </a:cubicBezTo>
                  <a:cubicBezTo>
                    <a:pt x="7" y="35"/>
                    <a:pt x="0" y="17"/>
                    <a:pt x="7"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845" name="Freeform 1070"/>
            <p:cNvSpPr>
              <a:spLocks/>
            </p:cNvSpPr>
            <p:nvPr userDrawn="1"/>
          </p:nvSpPr>
          <p:spPr bwMode="auto">
            <a:xfrm>
              <a:off x="274" y="220"/>
              <a:ext cx="34" cy="40"/>
            </a:xfrm>
            <a:custGeom>
              <a:avLst/>
              <a:gdLst>
                <a:gd name="T0" fmla="*/ 2 w 76"/>
                <a:gd name="T1" fmla="*/ 6 h 89"/>
                <a:gd name="T2" fmla="*/ 2 w 76"/>
                <a:gd name="T3" fmla="*/ 6 h 89"/>
                <a:gd name="T4" fmla="*/ 7 w 76"/>
                <a:gd name="T5" fmla="*/ 3 h 89"/>
                <a:gd name="T6" fmla="*/ 23 w 76"/>
                <a:gd name="T7" fmla="*/ 28 h 89"/>
                <a:gd name="T8" fmla="*/ 45 w 76"/>
                <a:gd name="T9" fmla="*/ 42 h 89"/>
                <a:gd name="T10" fmla="*/ 68 w 76"/>
                <a:gd name="T11" fmla="*/ 62 h 89"/>
                <a:gd name="T12" fmla="*/ 75 w 76"/>
                <a:gd name="T13" fmla="*/ 89 h 89"/>
                <a:gd name="T14" fmla="*/ 46 w 76"/>
                <a:gd name="T15" fmla="*/ 48 h 89"/>
                <a:gd name="T16" fmla="*/ 17 w 76"/>
                <a:gd name="T17" fmla="*/ 25 h 89"/>
                <a:gd name="T18" fmla="*/ 2 w 76"/>
                <a:gd name="T19" fmla="*/ 6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89">
                  <a:moveTo>
                    <a:pt x="2" y="6"/>
                  </a:moveTo>
                  <a:lnTo>
                    <a:pt x="2" y="6"/>
                  </a:lnTo>
                  <a:cubicBezTo>
                    <a:pt x="0" y="2"/>
                    <a:pt x="6" y="0"/>
                    <a:pt x="7" y="3"/>
                  </a:cubicBezTo>
                  <a:cubicBezTo>
                    <a:pt x="11" y="13"/>
                    <a:pt x="17" y="22"/>
                    <a:pt x="23" y="28"/>
                  </a:cubicBezTo>
                  <a:cubicBezTo>
                    <a:pt x="28" y="33"/>
                    <a:pt x="38" y="39"/>
                    <a:pt x="45" y="42"/>
                  </a:cubicBezTo>
                  <a:cubicBezTo>
                    <a:pt x="52" y="46"/>
                    <a:pt x="64" y="55"/>
                    <a:pt x="68" y="62"/>
                  </a:cubicBezTo>
                  <a:cubicBezTo>
                    <a:pt x="72" y="69"/>
                    <a:pt x="76" y="79"/>
                    <a:pt x="75" y="89"/>
                  </a:cubicBezTo>
                  <a:cubicBezTo>
                    <a:pt x="71" y="75"/>
                    <a:pt x="59" y="56"/>
                    <a:pt x="46" y="48"/>
                  </a:cubicBezTo>
                  <a:cubicBezTo>
                    <a:pt x="35" y="41"/>
                    <a:pt x="24" y="34"/>
                    <a:pt x="17" y="25"/>
                  </a:cubicBezTo>
                  <a:cubicBezTo>
                    <a:pt x="12" y="19"/>
                    <a:pt x="6" y="13"/>
                    <a:pt x="2" y="6"/>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846" name="Freeform 1071"/>
            <p:cNvSpPr>
              <a:spLocks/>
            </p:cNvSpPr>
            <p:nvPr userDrawn="1"/>
          </p:nvSpPr>
          <p:spPr bwMode="auto">
            <a:xfrm>
              <a:off x="278" y="218"/>
              <a:ext cx="38" cy="24"/>
            </a:xfrm>
            <a:custGeom>
              <a:avLst/>
              <a:gdLst>
                <a:gd name="T0" fmla="*/ 2 w 85"/>
                <a:gd name="T1" fmla="*/ 1 h 53"/>
                <a:gd name="T2" fmla="*/ 2 w 85"/>
                <a:gd name="T3" fmla="*/ 1 h 53"/>
                <a:gd name="T4" fmla="*/ 78 w 85"/>
                <a:gd name="T5" fmla="*/ 2 h 53"/>
                <a:gd name="T6" fmla="*/ 85 w 85"/>
                <a:gd name="T7" fmla="*/ 0 h 53"/>
                <a:gd name="T8" fmla="*/ 77 w 85"/>
                <a:gd name="T9" fmla="*/ 6 h 53"/>
                <a:gd name="T10" fmla="*/ 30 w 85"/>
                <a:gd name="T11" fmla="*/ 12 h 53"/>
                <a:gd name="T12" fmla="*/ 7 w 85"/>
                <a:gd name="T13" fmla="*/ 10 h 53"/>
                <a:gd name="T14" fmla="*/ 13 w 85"/>
                <a:gd name="T15" fmla="*/ 23 h 53"/>
                <a:gd name="T16" fmla="*/ 30 w 85"/>
                <a:gd name="T17" fmla="*/ 16 h 53"/>
                <a:gd name="T18" fmla="*/ 59 w 85"/>
                <a:gd name="T19" fmla="*/ 14 h 53"/>
                <a:gd name="T20" fmla="*/ 81 w 85"/>
                <a:gd name="T21" fmla="*/ 15 h 53"/>
                <a:gd name="T22" fmla="*/ 46 w 85"/>
                <a:gd name="T23" fmla="*/ 18 h 53"/>
                <a:gd name="T24" fmla="*/ 69 w 85"/>
                <a:gd name="T25" fmla="*/ 50 h 53"/>
                <a:gd name="T26" fmla="*/ 35 w 85"/>
                <a:gd name="T27" fmla="*/ 21 h 53"/>
                <a:gd name="T28" fmla="*/ 60 w 85"/>
                <a:gd name="T29" fmla="*/ 53 h 53"/>
                <a:gd name="T30" fmla="*/ 27 w 85"/>
                <a:gd name="T31" fmla="*/ 27 h 53"/>
                <a:gd name="T32" fmla="*/ 39 w 85"/>
                <a:gd name="T33" fmla="*/ 45 h 53"/>
                <a:gd name="T34" fmla="*/ 19 w 85"/>
                <a:gd name="T35" fmla="*/ 32 h 53"/>
                <a:gd name="T36" fmla="*/ 0 w 85"/>
                <a:gd name="T37" fmla="*/ 4 h 53"/>
                <a:gd name="T38" fmla="*/ 2 w 85"/>
                <a:gd name="T39"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 h="53">
                  <a:moveTo>
                    <a:pt x="2" y="1"/>
                  </a:moveTo>
                  <a:lnTo>
                    <a:pt x="2" y="1"/>
                  </a:lnTo>
                  <a:cubicBezTo>
                    <a:pt x="16" y="1"/>
                    <a:pt x="61" y="2"/>
                    <a:pt x="78" y="2"/>
                  </a:cubicBezTo>
                  <a:cubicBezTo>
                    <a:pt x="80" y="2"/>
                    <a:pt x="83" y="1"/>
                    <a:pt x="85" y="0"/>
                  </a:cubicBezTo>
                  <a:cubicBezTo>
                    <a:pt x="84" y="2"/>
                    <a:pt x="79" y="4"/>
                    <a:pt x="77" y="6"/>
                  </a:cubicBezTo>
                  <a:cubicBezTo>
                    <a:pt x="64" y="12"/>
                    <a:pt x="47" y="14"/>
                    <a:pt x="30" y="12"/>
                  </a:cubicBezTo>
                  <a:cubicBezTo>
                    <a:pt x="26" y="11"/>
                    <a:pt x="15" y="7"/>
                    <a:pt x="7" y="10"/>
                  </a:cubicBezTo>
                  <a:cubicBezTo>
                    <a:pt x="7" y="14"/>
                    <a:pt x="12" y="21"/>
                    <a:pt x="13" y="23"/>
                  </a:cubicBezTo>
                  <a:cubicBezTo>
                    <a:pt x="18" y="19"/>
                    <a:pt x="23" y="18"/>
                    <a:pt x="30" y="16"/>
                  </a:cubicBezTo>
                  <a:cubicBezTo>
                    <a:pt x="39" y="13"/>
                    <a:pt x="49" y="13"/>
                    <a:pt x="59" y="14"/>
                  </a:cubicBezTo>
                  <a:cubicBezTo>
                    <a:pt x="65" y="15"/>
                    <a:pt x="74" y="16"/>
                    <a:pt x="81" y="15"/>
                  </a:cubicBezTo>
                  <a:cubicBezTo>
                    <a:pt x="73" y="21"/>
                    <a:pt x="60" y="22"/>
                    <a:pt x="46" y="18"/>
                  </a:cubicBezTo>
                  <a:cubicBezTo>
                    <a:pt x="56" y="25"/>
                    <a:pt x="67" y="37"/>
                    <a:pt x="69" y="50"/>
                  </a:cubicBezTo>
                  <a:cubicBezTo>
                    <a:pt x="61" y="38"/>
                    <a:pt x="48" y="28"/>
                    <a:pt x="35" y="21"/>
                  </a:cubicBezTo>
                  <a:cubicBezTo>
                    <a:pt x="45" y="30"/>
                    <a:pt x="56" y="45"/>
                    <a:pt x="60" y="53"/>
                  </a:cubicBezTo>
                  <a:cubicBezTo>
                    <a:pt x="49" y="47"/>
                    <a:pt x="35" y="36"/>
                    <a:pt x="27" y="27"/>
                  </a:cubicBezTo>
                  <a:cubicBezTo>
                    <a:pt x="29" y="32"/>
                    <a:pt x="34" y="40"/>
                    <a:pt x="39" y="45"/>
                  </a:cubicBezTo>
                  <a:cubicBezTo>
                    <a:pt x="37" y="44"/>
                    <a:pt x="26" y="39"/>
                    <a:pt x="19" y="32"/>
                  </a:cubicBezTo>
                  <a:cubicBezTo>
                    <a:pt x="12" y="26"/>
                    <a:pt x="4" y="13"/>
                    <a:pt x="0" y="4"/>
                  </a:cubicBezTo>
                  <a:cubicBezTo>
                    <a:pt x="0" y="2"/>
                    <a:pt x="1" y="1"/>
                    <a:pt x="2"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847" name="Freeform 1072"/>
            <p:cNvSpPr>
              <a:spLocks/>
            </p:cNvSpPr>
            <p:nvPr userDrawn="1"/>
          </p:nvSpPr>
          <p:spPr bwMode="auto">
            <a:xfrm>
              <a:off x="210" y="199"/>
              <a:ext cx="32" cy="55"/>
            </a:xfrm>
            <a:custGeom>
              <a:avLst/>
              <a:gdLst>
                <a:gd name="T0" fmla="*/ 13 w 70"/>
                <a:gd name="T1" fmla="*/ 0 h 121"/>
                <a:gd name="T2" fmla="*/ 13 w 70"/>
                <a:gd name="T3" fmla="*/ 0 h 121"/>
                <a:gd name="T4" fmla="*/ 66 w 70"/>
                <a:gd name="T5" fmla="*/ 84 h 121"/>
                <a:gd name="T6" fmla="*/ 63 w 70"/>
                <a:gd name="T7" fmla="*/ 95 h 121"/>
                <a:gd name="T8" fmla="*/ 24 w 70"/>
                <a:gd name="T9" fmla="*/ 47 h 121"/>
                <a:gd name="T10" fmla="*/ 63 w 70"/>
                <a:gd name="T11" fmla="*/ 104 h 121"/>
                <a:gd name="T12" fmla="*/ 70 w 70"/>
                <a:gd name="T13" fmla="*/ 121 h 121"/>
                <a:gd name="T14" fmla="*/ 7 w 70"/>
                <a:gd name="T15" fmla="*/ 40 h 121"/>
                <a:gd name="T16" fmla="*/ 13 w 70"/>
                <a:gd name="T17"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 h="121">
                  <a:moveTo>
                    <a:pt x="13" y="0"/>
                  </a:moveTo>
                  <a:lnTo>
                    <a:pt x="13" y="0"/>
                  </a:lnTo>
                  <a:cubicBezTo>
                    <a:pt x="19" y="12"/>
                    <a:pt x="47" y="63"/>
                    <a:pt x="66" y="84"/>
                  </a:cubicBezTo>
                  <a:cubicBezTo>
                    <a:pt x="65" y="87"/>
                    <a:pt x="63" y="91"/>
                    <a:pt x="63" y="95"/>
                  </a:cubicBezTo>
                  <a:cubicBezTo>
                    <a:pt x="52" y="83"/>
                    <a:pt x="38" y="62"/>
                    <a:pt x="24" y="47"/>
                  </a:cubicBezTo>
                  <a:cubicBezTo>
                    <a:pt x="32" y="67"/>
                    <a:pt x="52" y="94"/>
                    <a:pt x="63" y="104"/>
                  </a:cubicBezTo>
                  <a:cubicBezTo>
                    <a:pt x="64" y="108"/>
                    <a:pt x="66" y="116"/>
                    <a:pt x="70" y="121"/>
                  </a:cubicBezTo>
                  <a:cubicBezTo>
                    <a:pt x="44" y="101"/>
                    <a:pt x="14" y="64"/>
                    <a:pt x="7" y="40"/>
                  </a:cubicBezTo>
                  <a:cubicBezTo>
                    <a:pt x="0" y="17"/>
                    <a:pt x="6" y="6"/>
                    <a:pt x="13"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848" name="Freeform 1073"/>
            <p:cNvSpPr>
              <a:spLocks/>
            </p:cNvSpPr>
            <p:nvPr userDrawn="1"/>
          </p:nvSpPr>
          <p:spPr bwMode="auto">
            <a:xfrm>
              <a:off x="305" y="278"/>
              <a:ext cx="4" cy="5"/>
            </a:xfrm>
            <a:custGeom>
              <a:avLst/>
              <a:gdLst>
                <a:gd name="T0" fmla="*/ 9 w 9"/>
                <a:gd name="T1" fmla="*/ 0 h 11"/>
                <a:gd name="T2" fmla="*/ 9 w 9"/>
                <a:gd name="T3" fmla="*/ 0 h 11"/>
                <a:gd name="T4" fmla="*/ 0 w 9"/>
                <a:gd name="T5" fmla="*/ 11 h 11"/>
                <a:gd name="T6" fmla="*/ 9 w 9"/>
                <a:gd name="T7" fmla="*/ 0 h 11"/>
              </a:gdLst>
              <a:ahLst/>
              <a:cxnLst>
                <a:cxn ang="0">
                  <a:pos x="T0" y="T1"/>
                </a:cxn>
                <a:cxn ang="0">
                  <a:pos x="T2" y="T3"/>
                </a:cxn>
                <a:cxn ang="0">
                  <a:pos x="T4" y="T5"/>
                </a:cxn>
                <a:cxn ang="0">
                  <a:pos x="T6" y="T7"/>
                </a:cxn>
              </a:cxnLst>
              <a:rect l="0" t="0" r="r" b="b"/>
              <a:pathLst>
                <a:path w="9" h="11">
                  <a:moveTo>
                    <a:pt x="9" y="0"/>
                  </a:moveTo>
                  <a:lnTo>
                    <a:pt x="9" y="0"/>
                  </a:lnTo>
                  <a:cubicBezTo>
                    <a:pt x="8" y="4"/>
                    <a:pt x="5" y="8"/>
                    <a:pt x="0" y="11"/>
                  </a:cubicBezTo>
                  <a:cubicBezTo>
                    <a:pt x="4" y="7"/>
                    <a:pt x="5" y="5"/>
                    <a:pt x="9"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849" name="Freeform 1074"/>
            <p:cNvSpPr>
              <a:spLocks/>
            </p:cNvSpPr>
            <p:nvPr userDrawn="1"/>
          </p:nvSpPr>
          <p:spPr bwMode="auto">
            <a:xfrm>
              <a:off x="288" y="285"/>
              <a:ext cx="6" cy="7"/>
            </a:xfrm>
            <a:custGeom>
              <a:avLst/>
              <a:gdLst>
                <a:gd name="T0" fmla="*/ 3 w 13"/>
                <a:gd name="T1" fmla="*/ 0 h 15"/>
                <a:gd name="T2" fmla="*/ 3 w 13"/>
                <a:gd name="T3" fmla="*/ 0 h 15"/>
                <a:gd name="T4" fmla="*/ 13 w 13"/>
                <a:gd name="T5" fmla="*/ 4 h 15"/>
                <a:gd name="T6" fmla="*/ 4 w 13"/>
                <a:gd name="T7" fmla="*/ 4 h 15"/>
                <a:gd name="T8" fmla="*/ 10 w 13"/>
                <a:gd name="T9" fmla="*/ 15 h 15"/>
                <a:gd name="T10" fmla="*/ 3 w 13"/>
                <a:gd name="T11" fmla="*/ 0 h 15"/>
              </a:gdLst>
              <a:ahLst/>
              <a:cxnLst>
                <a:cxn ang="0">
                  <a:pos x="T0" y="T1"/>
                </a:cxn>
                <a:cxn ang="0">
                  <a:pos x="T2" y="T3"/>
                </a:cxn>
                <a:cxn ang="0">
                  <a:pos x="T4" y="T5"/>
                </a:cxn>
                <a:cxn ang="0">
                  <a:pos x="T6" y="T7"/>
                </a:cxn>
                <a:cxn ang="0">
                  <a:pos x="T8" y="T9"/>
                </a:cxn>
                <a:cxn ang="0">
                  <a:pos x="T10" y="T11"/>
                </a:cxn>
              </a:cxnLst>
              <a:rect l="0" t="0" r="r" b="b"/>
              <a:pathLst>
                <a:path w="13" h="15">
                  <a:moveTo>
                    <a:pt x="3" y="0"/>
                  </a:moveTo>
                  <a:lnTo>
                    <a:pt x="3" y="0"/>
                  </a:lnTo>
                  <a:cubicBezTo>
                    <a:pt x="5" y="2"/>
                    <a:pt x="9" y="4"/>
                    <a:pt x="13" y="4"/>
                  </a:cubicBezTo>
                  <a:cubicBezTo>
                    <a:pt x="10" y="5"/>
                    <a:pt x="7" y="5"/>
                    <a:pt x="4" y="4"/>
                  </a:cubicBezTo>
                  <a:cubicBezTo>
                    <a:pt x="4" y="6"/>
                    <a:pt x="6" y="12"/>
                    <a:pt x="10" y="15"/>
                  </a:cubicBezTo>
                  <a:cubicBezTo>
                    <a:pt x="4" y="13"/>
                    <a:pt x="0" y="4"/>
                    <a:pt x="3"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850" name="Freeform 1075"/>
            <p:cNvSpPr>
              <a:spLocks/>
            </p:cNvSpPr>
            <p:nvPr userDrawn="1"/>
          </p:nvSpPr>
          <p:spPr bwMode="auto">
            <a:xfrm>
              <a:off x="268" y="230"/>
              <a:ext cx="4" cy="4"/>
            </a:xfrm>
            <a:custGeom>
              <a:avLst/>
              <a:gdLst>
                <a:gd name="T0" fmla="*/ 5 w 8"/>
                <a:gd name="T1" fmla="*/ 1 h 7"/>
                <a:gd name="T2" fmla="*/ 5 w 8"/>
                <a:gd name="T3" fmla="*/ 1 h 7"/>
                <a:gd name="T4" fmla="*/ 6 w 8"/>
                <a:gd name="T5" fmla="*/ 4 h 7"/>
                <a:gd name="T6" fmla="*/ 8 w 8"/>
                <a:gd name="T7" fmla="*/ 5 h 7"/>
                <a:gd name="T8" fmla="*/ 0 w 8"/>
                <a:gd name="T9" fmla="*/ 7 h 7"/>
                <a:gd name="T10" fmla="*/ 5 w 8"/>
                <a:gd name="T11" fmla="*/ 1 h 7"/>
              </a:gdLst>
              <a:ahLst/>
              <a:cxnLst>
                <a:cxn ang="0">
                  <a:pos x="T0" y="T1"/>
                </a:cxn>
                <a:cxn ang="0">
                  <a:pos x="T2" y="T3"/>
                </a:cxn>
                <a:cxn ang="0">
                  <a:pos x="T4" y="T5"/>
                </a:cxn>
                <a:cxn ang="0">
                  <a:pos x="T6" y="T7"/>
                </a:cxn>
                <a:cxn ang="0">
                  <a:pos x="T8" y="T9"/>
                </a:cxn>
                <a:cxn ang="0">
                  <a:pos x="T10" y="T11"/>
                </a:cxn>
              </a:cxnLst>
              <a:rect l="0" t="0" r="r" b="b"/>
              <a:pathLst>
                <a:path w="8" h="7">
                  <a:moveTo>
                    <a:pt x="5" y="1"/>
                  </a:moveTo>
                  <a:lnTo>
                    <a:pt x="5" y="1"/>
                  </a:lnTo>
                  <a:cubicBezTo>
                    <a:pt x="8" y="0"/>
                    <a:pt x="6" y="3"/>
                    <a:pt x="6" y="4"/>
                  </a:cubicBezTo>
                  <a:cubicBezTo>
                    <a:pt x="8" y="3"/>
                    <a:pt x="8" y="4"/>
                    <a:pt x="8" y="5"/>
                  </a:cubicBezTo>
                  <a:cubicBezTo>
                    <a:pt x="5" y="5"/>
                    <a:pt x="3" y="6"/>
                    <a:pt x="0" y="7"/>
                  </a:cubicBezTo>
                  <a:cubicBezTo>
                    <a:pt x="1" y="5"/>
                    <a:pt x="2" y="2"/>
                    <a:pt x="5" y="1"/>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851" name="Freeform 1076"/>
            <p:cNvSpPr>
              <a:spLocks/>
            </p:cNvSpPr>
            <p:nvPr userDrawn="1"/>
          </p:nvSpPr>
          <p:spPr bwMode="auto">
            <a:xfrm>
              <a:off x="246" y="221"/>
              <a:ext cx="2" cy="3"/>
            </a:xfrm>
            <a:custGeom>
              <a:avLst/>
              <a:gdLst>
                <a:gd name="T0" fmla="*/ 5 w 5"/>
                <a:gd name="T1" fmla="*/ 0 h 6"/>
                <a:gd name="T2" fmla="*/ 5 w 5"/>
                <a:gd name="T3" fmla="*/ 0 h 6"/>
                <a:gd name="T4" fmla="*/ 3 w 5"/>
                <a:gd name="T5" fmla="*/ 6 h 6"/>
                <a:gd name="T6" fmla="*/ 5 w 5"/>
                <a:gd name="T7" fmla="*/ 0 h 6"/>
              </a:gdLst>
              <a:ahLst/>
              <a:cxnLst>
                <a:cxn ang="0">
                  <a:pos x="T0" y="T1"/>
                </a:cxn>
                <a:cxn ang="0">
                  <a:pos x="T2" y="T3"/>
                </a:cxn>
                <a:cxn ang="0">
                  <a:pos x="T4" y="T5"/>
                </a:cxn>
                <a:cxn ang="0">
                  <a:pos x="T6" y="T7"/>
                </a:cxn>
              </a:cxnLst>
              <a:rect l="0" t="0" r="r" b="b"/>
              <a:pathLst>
                <a:path w="5" h="6">
                  <a:moveTo>
                    <a:pt x="5" y="0"/>
                  </a:moveTo>
                  <a:lnTo>
                    <a:pt x="5" y="0"/>
                  </a:lnTo>
                  <a:cubicBezTo>
                    <a:pt x="3" y="2"/>
                    <a:pt x="3" y="3"/>
                    <a:pt x="3" y="6"/>
                  </a:cubicBezTo>
                  <a:cubicBezTo>
                    <a:pt x="0" y="4"/>
                    <a:pt x="2" y="0"/>
                    <a:pt x="5"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852" name="Freeform 1077"/>
            <p:cNvSpPr>
              <a:spLocks/>
            </p:cNvSpPr>
            <p:nvPr userDrawn="1"/>
          </p:nvSpPr>
          <p:spPr bwMode="auto">
            <a:xfrm>
              <a:off x="209" y="201"/>
              <a:ext cx="16" cy="29"/>
            </a:xfrm>
            <a:custGeom>
              <a:avLst/>
              <a:gdLst>
                <a:gd name="T0" fmla="*/ 16 w 36"/>
                <a:gd name="T1" fmla="*/ 0 h 63"/>
                <a:gd name="T2" fmla="*/ 16 w 36"/>
                <a:gd name="T3" fmla="*/ 0 h 63"/>
                <a:gd name="T4" fmla="*/ 36 w 36"/>
                <a:gd name="T5" fmla="*/ 36 h 63"/>
                <a:gd name="T6" fmla="*/ 15 w 36"/>
                <a:gd name="T7" fmla="*/ 5 h 63"/>
                <a:gd name="T8" fmla="*/ 26 w 36"/>
                <a:gd name="T9" fmla="*/ 63 h 63"/>
                <a:gd name="T10" fmla="*/ 16 w 36"/>
                <a:gd name="T11" fmla="*/ 0 h 63"/>
              </a:gdLst>
              <a:ahLst/>
              <a:cxnLst>
                <a:cxn ang="0">
                  <a:pos x="T0" y="T1"/>
                </a:cxn>
                <a:cxn ang="0">
                  <a:pos x="T2" y="T3"/>
                </a:cxn>
                <a:cxn ang="0">
                  <a:pos x="T4" y="T5"/>
                </a:cxn>
                <a:cxn ang="0">
                  <a:pos x="T6" y="T7"/>
                </a:cxn>
                <a:cxn ang="0">
                  <a:pos x="T8" y="T9"/>
                </a:cxn>
                <a:cxn ang="0">
                  <a:pos x="T10" y="T11"/>
                </a:cxn>
              </a:cxnLst>
              <a:rect l="0" t="0" r="r" b="b"/>
              <a:pathLst>
                <a:path w="36" h="63">
                  <a:moveTo>
                    <a:pt x="16" y="0"/>
                  </a:moveTo>
                  <a:lnTo>
                    <a:pt x="16" y="0"/>
                  </a:lnTo>
                  <a:cubicBezTo>
                    <a:pt x="18" y="5"/>
                    <a:pt x="29" y="25"/>
                    <a:pt x="36" y="36"/>
                  </a:cubicBezTo>
                  <a:cubicBezTo>
                    <a:pt x="29" y="26"/>
                    <a:pt x="19" y="12"/>
                    <a:pt x="15" y="5"/>
                  </a:cubicBezTo>
                  <a:cubicBezTo>
                    <a:pt x="5" y="20"/>
                    <a:pt x="20" y="48"/>
                    <a:pt x="26" y="63"/>
                  </a:cubicBezTo>
                  <a:cubicBezTo>
                    <a:pt x="17" y="49"/>
                    <a:pt x="0" y="15"/>
                    <a:pt x="16"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853" name="Freeform 1078"/>
            <p:cNvSpPr>
              <a:spLocks/>
            </p:cNvSpPr>
            <p:nvPr userDrawn="1"/>
          </p:nvSpPr>
          <p:spPr bwMode="auto">
            <a:xfrm>
              <a:off x="201" y="247"/>
              <a:ext cx="17" cy="15"/>
            </a:xfrm>
            <a:custGeom>
              <a:avLst/>
              <a:gdLst>
                <a:gd name="T0" fmla="*/ 0 w 38"/>
                <a:gd name="T1" fmla="*/ 0 h 34"/>
                <a:gd name="T2" fmla="*/ 0 w 38"/>
                <a:gd name="T3" fmla="*/ 0 h 34"/>
                <a:gd name="T4" fmla="*/ 38 w 38"/>
                <a:gd name="T5" fmla="*/ 14 h 34"/>
                <a:gd name="T6" fmla="*/ 3 w 38"/>
                <a:gd name="T7" fmla="*/ 3 h 34"/>
                <a:gd name="T8" fmla="*/ 29 w 38"/>
                <a:gd name="T9" fmla="*/ 34 h 34"/>
                <a:gd name="T10" fmla="*/ 0 w 38"/>
                <a:gd name="T11" fmla="*/ 0 h 34"/>
              </a:gdLst>
              <a:ahLst/>
              <a:cxnLst>
                <a:cxn ang="0">
                  <a:pos x="T0" y="T1"/>
                </a:cxn>
                <a:cxn ang="0">
                  <a:pos x="T2" y="T3"/>
                </a:cxn>
                <a:cxn ang="0">
                  <a:pos x="T4" y="T5"/>
                </a:cxn>
                <a:cxn ang="0">
                  <a:pos x="T6" y="T7"/>
                </a:cxn>
                <a:cxn ang="0">
                  <a:pos x="T8" y="T9"/>
                </a:cxn>
                <a:cxn ang="0">
                  <a:pos x="T10" y="T11"/>
                </a:cxn>
              </a:cxnLst>
              <a:rect l="0" t="0" r="r" b="b"/>
              <a:pathLst>
                <a:path w="38" h="34">
                  <a:moveTo>
                    <a:pt x="0" y="0"/>
                  </a:moveTo>
                  <a:lnTo>
                    <a:pt x="0" y="0"/>
                  </a:lnTo>
                  <a:cubicBezTo>
                    <a:pt x="12" y="1"/>
                    <a:pt x="29" y="7"/>
                    <a:pt x="38" y="14"/>
                  </a:cubicBezTo>
                  <a:cubicBezTo>
                    <a:pt x="32" y="10"/>
                    <a:pt x="13" y="4"/>
                    <a:pt x="3" y="3"/>
                  </a:cubicBezTo>
                  <a:cubicBezTo>
                    <a:pt x="8" y="21"/>
                    <a:pt x="19" y="27"/>
                    <a:pt x="29" y="34"/>
                  </a:cubicBezTo>
                  <a:cubicBezTo>
                    <a:pt x="18" y="28"/>
                    <a:pt x="0" y="14"/>
                    <a:pt x="0"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854" name="Freeform 1079"/>
            <p:cNvSpPr>
              <a:spLocks/>
            </p:cNvSpPr>
            <p:nvPr userDrawn="1"/>
          </p:nvSpPr>
          <p:spPr bwMode="auto">
            <a:xfrm>
              <a:off x="203" y="225"/>
              <a:ext cx="17" cy="21"/>
            </a:xfrm>
            <a:custGeom>
              <a:avLst/>
              <a:gdLst>
                <a:gd name="T0" fmla="*/ 6 w 39"/>
                <a:gd name="T1" fmla="*/ 0 h 48"/>
                <a:gd name="T2" fmla="*/ 6 w 39"/>
                <a:gd name="T3" fmla="*/ 0 h 48"/>
                <a:gd name="T4" fmla="*/ 39 w 39"/>
                <a:gd name="T5" fmla="*/ 31 h 48"/>
                <a:gd name="T6" fmla="*/ 8 w 39"/>
                <a:gd name="T7" fmla="*/ 5 h 48"/>
                <a:gd name="T8" fmla="*/ 27 w 39"/>
                <a:gd name="T9" fmla="*/ 48 h 48"/>
                <a:gd name="T10" fmla="*/ 6 w 39"/>
                <a:gd name="T11" fmla="*/ 0 h 48"/>
              </a:gdLst>
              <a:ahLst/>
              <a:cxnLst>
                <a:cxn ang="0">
                  <a:pos x="T0" y="T1"/>
                </a:cxn>
                <a:cxn ang="0">
                  <a:pos x="T2" y="T3"/>
                </a:cxn>
                <a:cxn ang="0">
                  <a:pos x="T4" y="T5"/>
                </a:cxn>
                <a:cxn ang="0">
                  <a:pos x="T6" y="T7"/>
                </a:cxn>
                <a:cxn ang="0">
                  <a:pos x="T8" y="T9"/>
                </a:cxn>
                <a:cxn ang="0">
                  <a:pos x="T10" y="T11"/>
                </a:cxn>
              </a:cxnLst>
              <a:rect l="0" t="0" r="r" b="b"/>
              <a:pathLst>
                <a:path w="39" h="48">
                  <a:moveTo>
                    <a:pt x="6" y="0"/>
                  </a:moveTo>
                  <a:lnTo>
                    <a:pt x="6" y="0"/>
                  </a:lnTo>
                  <a:cubicBezTo>
                    <a:pt x="11" y="3"/>
                    <a:pt x="33" y="24"/>
                    <a:pt x="39" y="31"/>
                  </a:cubicBezTo>
                  <a:cubicBezTo>
                    <a:pt x="31" y="24"/>
                    <a:pt x="17" y="10"/>
                    <a:pt x="8" y="5"/>
                  </a:cubicBezTo>
                  <a:cubicBezTo>
                    <a:pt x="6" y="24"/>
                    <a:pt x="22" y="42"/>
                    <a:pt x="27" y="48"/>
                  </a:cubicBezTo>
                  <a:cubicBezTo>
                    <a:pt x="17" y="40"/>
                    <a:pt x="0" y="20"/>
                    <a:pt x="6"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855" name="Freeform 1080"/>
            <p:cNvSpPr>
              <a:spLocks/>
            </p:cNvSpPr>
            <p:nvPr userDrawn="1"/>
          </p:nvSpPr>
          <p:spPr bwMode="auto">
            <a:xfrm>
              <a:off x="240" y="239"/>
              <a:ext cx="9" cy="19"/>
            </a:xfrm>
            <a:custGeom>
              <a:avLst/>
              <a:gdLst>
                <a:gd name="T0" fmla="*/ 5 w 20"/>
                <a:gd name="T1" fmla="*/ 0 h 41"/>
                <a:gd name="T2" fmla="*/ 5 w 20"/>
                <a:gd name="T3" fmla="*/ 0 h 41"/>
                <a:gd name="T4" fmla="*/ 15 w 20"/>
                <a:gd name="T5" fmla="*/ 16 h 41"/>
                <a:gd name="T6" fmla="*/ 6 w 20"/>
                <a:gd name="T7" fmla="*/ 8 h 41"/>
                <a:gd name="T8" fmla="*/ 20 w 20"/>
                <a:gd name="T9" fmla="*/ 41 h 41"/>
                <a:gd name="T10" fmla="*/ 5 w 20"/>
                <a:gd name="T11" fmla="*/ 0 h 41"/>
              </a:gdLst>
              <a:ahLst/>
              <a:cxnLst>
                <a:cxn ang="0">
                  <a:pos x="T0" y="T1"/>
                </a:cxn>
                <a:cxn ang="0">
                  <a:pos x="T2" y="T3"/>
                </a:cxn>
                <a:cxn ang="0">
                  <a:pos x="T4" y="T5"/>
                </a:cxn>
                <a:cxn ang="0">
                  <a:pos x="T6" y="T7"/>
                </a:cxn>
                <a:cxn ang="0">
                  <a:pos x="T8" y="T9"/>
                </a:cxn>
                <a:cxn ang="0">
                  <a:pos x="T10" y="T11"/>
                </a:cxn>
              </a:cxnLst>
              <a:rect l="0" t="0" r="r" b="b"/>
              <a:pathLst>
                <a:path w="20" h="41">
                  <a:moveTo>
                    <a:pt x="5" y="0"/>
                  </a:moveTo>
                  <a:lnTo>
                    <a:pt x="5" y="0"/>
                  </a:lnTo>
                  <a:cubicBezTo>
                    <a:pt x="8" y="6"/>
                    <a:pt x="10" y="11"/>
                    <a:pt x="15" y="16"/>
                  </a:cubicBezTo>
                  <a:cubicBezTo>
                    <a:pt x="11" y="14"/>
                    <a:pt x="6" y="9"/>
                    <a:pt x="6" y="8"/>
                  </a:cubicBezTo>
                  <a:cubicBezTo>
                    <a:pt x="4" y="17"/>
                    <a:pt x="13" y="34"/>
                    <a:pt x="20" y="41"/>
                  </a:cubicBezTo>
                  <a:cubicBezTo>
                    <a:pt x="4" y="29"/>
                    <a:pt x="0" y="11"/>
                    <a:pt x="5"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856" name="Freeform 1081"/>
            <p:cNvSpPr>
              <a:spLocks/>
            </p:cNvSpPr>
            <p:nvPr userDrawn="1"/>
          </p:nvSpPr>
          <p:spPr bwMode="auto">
            <a:xfrm>
              <a:off x="237" y="257"/>
              <a:ext cx="10" cy="11"/>
            </a:xfrm>
            <a:custGeom>
              <a:avLst/>
              <a:gdLst>
                <a:gd name="T0" fmla="*/ 0 w 23"/>
                <a:gd name="T1" fmla="*/ 0 h 23"/>
                <a:gd name="T2" fmla="*/ 0 w 23"/>
                <a:gd name="T3" fmla="*/ 0 h 23"/>
                <a:gd name="T4" fmla="*/ 23 w 23"/>
                <a:gd name="T5" fmla="*/ 10 h 23"/>
                <a:gd name="T6" fmla="*/ 3 w 23"/>
                <a:gd name="T7" fmla="*/ 3 h 23"/>
                <a:gd name="T8" fmla="*/ 15 w 23"/>
                <a:gd name="T9" fmla="*/ 23 h 23"/>
                <a:gd name="T10" fmla="*/ 0 w 23"/>
                <a:gd name="T11" fmla="*/ 0 h 23"/>
              </a:gdLst>
              <a:ahLst/>
              <a:cxnLst>
                <a:cxn ang="0">
                  <a:pos x="T0" y="T1"/>
                </a:cxn>
                <a:cxn ang="0">
                  <a:pos x="T2" y="T3"/>
                </a:cxn>
                <a:cxn ang="0">
                  <a:pos x="T4" y="T5"/>
                </a:cxn>
                <a:cxn ang="0">
                  <a:pos x="T6" y="T7"/>
                </a:cxn>
                <a:cxn ang="0">
                  <a:pos x="T8" y="T9"/>
                </a:cxn>
                <a:cxn ang="0">
                  <a:pos x="T10" y="T11"/>
                </a:cxn>
              </a:cxnLst>
              <a:rect l="0" t="0" r="r" b="b"/>
              <a:pathLst>
                <a:path w="23" h="23">
                  <a:moveTo>
                    <a:pt x="0" y="0"/>
                  </a:moveTo>
                  <a:lnTo>
                    <a:pt x="0" y="0"/>
                  </a:lnTo>
                  <a:cubicBezTo>
                    <a:pt x="7" y="0"/>
                    <a:pt x="20" y="7"/>
                    <a:pt x="23" y="10"/>
                  </a:cubicBezTo>
                  <a:cubicBezTo>
                    <a:pt x="17" y="7"/>
                    <a:pt x="11" y="4"/>
                    <a:pt x="3" y="3"/>
                  </a:cubicBezTo>
                  <a:cubicBezTo>
                    <a:pt x="4" y="8"/>
                    <a:pt x="10" y="17"/>
                    <a:pt x="15" y="23"/>
                  </a:cubicBezTo>
                  <a:cubicBezTo>
                    <a:pt x="6" y="17"/>
                    <a:pt x="0" y="6"/>
                    <a:pt x="0"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857" name="Freeform 1082"/>
            <p:cNvSpPr>
              <a:spLocks/>
            </p:cNvSpPr>
            <p:nvPr userDrawn="1"/>
          </p:nvSpPr>
          <p:spPr bwMode="auto">
            <a:xfrm>
              <a:off x="199" y="263"/>
              <a:ext cx="16" cy="13"/>
            </a:xfrm>
            <a:custGeom>
              <a:avLst/>
              <a:gdLst>
                <a:gd name="T0" fmla="*/ 0 w 35"/>
                <a:gd name="T1" fmla="*/ 1 h 28"/>
                <a:gd name="T2" fmla="*/ 0 w 35"/>
                <a:gd name="T3" fmla="*/ 1 h 28"/>
                <a:gd name="T4" fmla="*/ 35 w 35"/>
                <a:gd name="T5" fmla="*/ 8 h 28"/>
                <a:gd name="T6" fmla="*/ 4 w 35"/>
                <a:gd name="T7" fmla="*/ 4 h 28"/>
                <a:gd name="T8" fmla="*/ 33 w 35"/>
                <a:gd name="T9" fmla="*/ 28 h 28"/>
                <a:gd name="T10" fmla="*/ 0 w 35"/>
                <a:gd name="T11" fmla="*/ 1 h 28"/>
              </a:gdLst>
              <a:ahLst/>
              <a:cxnLst>
                <a:cxn ang="0">
                  <a:pos x="T0" y="T1"/>
                </a:cxn>
                <a:cxn ang="0">
                  <a:pos x="T2" y="T3"/>
                </a:cxn>
                <a:cxn ang="0">
                  <a:pos x="T4" y="T5"/>
                </a:cxn>
                <a:cxn ang="0">
                  <a:pos x="T6" y="T7"/>
                </a:cxn>
                <a:cxn ang="0">
                  <a:pos x="T8" y="T9"/>
                </a:cxn>
                <a:cxn ang="0">
                  <a:pos x="T10" y="T11"/>
                </a:cxn>
              </a:cxnLst>
              <a:rect l="0" t="0" r="r" b="b"/>
              <a:pathLst>
                <a:path w="35" h="28">
                  <a:moveTo>
                    <a:pt x="0" y="1"/>
                  </a:moveTo>
                  <a:lnTo>
                    <a:pt x="0" y="1"/>
                  </a:lnTo>
                  <a:cubicBezTo>
                    <a:pt x="11" y="0"/>
                    <a:pt x="27" y="4"/>
                    <a:pt x="35" y="8"/>
                  </a:cubicBezTo>
                  <a:cubicBezTo>
                    <a:pt x="24" y="6"/>
                    <a:pt x="19" y="3"/>
                    <a:pt x="4" y="4"/>
                  </a:cubicBezTo>
                  <a:cubicBezTo>
                    <a:pt x="8" y="11"/>
                    <a:pt x="22" y="23"/>
                    <a:pt x="33" y="28"/>
                  </a:cubicBezTo>
                  <a:cubicBezTo>
                    <a:pt x="15" y="22"/>
                    <a:pt x="2" y="9"/>
                    <a:pt x="0" y="1"/>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858" name="Freeform 1083"/>
            <p:cNvSpPr>
              <a:spLocks/>
            </p:cNvSpPr>
            <p:nvPr userDrawn="1"/>
          </p:nvSpPr>
          <p:spPr bwMode="auto">
            <a:xfrm>
              <a:off x="233" y="269"/>
              <a:ext cx="9" cy="9"/>
            </a:xfrm>
            <a:custGeom>
              <a:avLst/>
              <a:gdLst>
                <a:gd name="T0" fmla="*/ 22 w 22"/>
                <a:gd name="T1" fmla="*/ 5 h 20"/>
                <a:gd name="T2" fmla="*/ 22 w 22"/>
                <a:gd name="T3" fmla="*/ 5 h 20"/>
                <a:gd name="T4" fmla="*/ 3 w 22"/>
                <a:gd name="T5" fmla="*/ 6 h 20"/>
                <a:gd name="T6" fmla="*/ 16 w 22"/>
                <a:gd name="T7" fmla="*/ 20 h 20"/>
                <a:gd name="T8" fmla="*/ 0 w 22"/>
                <a:gd name="T9" fmla="*/ 5 h 20"/>
                <a:gd name="T10" fmla="*/ 22 w 22"/>
                <a:gd name="T11" fmla="*/ 5 h 20"/>
              </a:gdLst>
              <a:ahLst/>
              <a:cxnLst>
                <a:cxn ang="0">
                  <a:pos x="T0" y="T1"/>
                </a:cxn>
                <a:cxn ang="0">
                  <a:pos x="T2" y="T3"/>
                </a:cxn>
                <a:cxn ang="0">
                  <a:pos x="T4" y="T5"/>
                </a:cxn>
                <a:cxn ang="0">
                  <a:pos x="T6" y="T7"/>
                </a:cxn>
                <a:cxn ang="0">
                  <a:pos x="T8" y="T9"/>
                </a:cxn>
                <a:cxn ang="0">
                  <a:pos x="T10" y="T11"/>
                </a:cxn>
              </a:cxnLst>
              <a:rect l="0" t="0" r="r" b="b"/>
              <a:pathLst>
                <a:path w="22" h="20">
                  <a:moveTo>
                    <a:pt x="22" y="5"/>
                  </a:moveTo>
                  <a:lnTo>
                    <a:pt x="22" y="5"/>
                  </a:lnTo>
                  <a:cubicBezTo>
                    <a:pt x="15" y="3"/>
                    <a:pt x="10" y="2"/>
                    <a:pt x="3" y="6"/>
                  </a:cubicBezTo>
                  <a:cubicBezTo>
                    <a:pt x="4" y="12"/>
                    <a:pt x="11" y="18"/>
                    <a:pt x="16" y="20"/>
                  </a:cubicBezTo>
                  <a:cubicBezTo>
                    <a:pt x="9" y="19"/>
                    <a:pt x="1" y="13"/>
                    <a:pt x="0" y="5"/>
                  </a:cubicBezTo>
                  <a:cubicBezTo>
                    <a:pt x="7" y="0"/>
                    <a:pt x="16" y="2"/>
                    <a:pt x="22" y="5"/>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859" name="Freeform 1084"/>
            <p:cNvSpPr>
              <a:spLocks/>
            </p:cNvSpPr>
            <p:nvPr userDrawn="1"/>
          </p:nvSpPr>
          <p:spPr bwMode="auto">
            <a:xfrm>
              <a:off x="246" y="276"/>
              <a:ext cx="7" cy="3"/>
            </a:xfrm>
            <a:custGeom>
              <a:avLst/>
              <a:gdLst>
                <a:gd name="T0" fmla="*/ 0 w 15"/>
                <a:gd name="T1" fmla="*/ 0 h 6"/>
                <a:gd name="T2" fmla="*/ 0 w 15"/>
                <a:gd name="T3" fmla="*/ 0 h 6"/>
                <a:gd name="T4" fmla="*/ 15 w 15"/>
                <a:gd name="T5" fmla="*/ 4 h 6"/>
                <a:gd name="T6" fmla="*/ 15 w 15"/>
                <a:gd name="T7" fmla="*/ 6 h 6"/>
                <a:gd name="T8" fmla="*/ 0 w 15"/>
                <a:gd name="T9" fmla="*/ 0 h 6"/>
              </a:gdLst>
              <a:ahLst/>
              <a:cxnLst>
                <a:cxn ang="0">
                  <a:pos x="T0" y="T1"/>
                </a:cxn>
                <a:cxn ang="0">
                  <a:pos x="T2" y="T3"/>
                </a:cxn>
                <a:cxn ang="0">
                  <a:pos x="T4" y="T5"/>
                </a:cxn>
                <a:cxn ang="0">
                  <a:pos x="T6" y="T7"/>
                </a:cxn>
                <a:cxn ang="0">
                  <a:pos x="T8" y="T9"/>
                </a:cxn>
              </a:cxnLst>
              <a:rect l="0" t="0" r="r" b="b"/>
              <a:pathLst>
                <a:path w="15" h="6">
                  <a:moveTo>
                    <a:pt x="0" y="0"/>
                  </a:moveTo>
                  <a:lnTo>
                    <a:pt x="0" y="0"/>
                  </a:lnTo>
                  <a:cubicBezTo>
                    <a:pt x="5" y="1"/>
                    <a:pt x="10" y="2"/>
                    <a:pt x="15" y="4"/>
                  </a:cubicBezTo>
                  <a:lnTo>
                    <a:pt x="15" y="6"/>
                  </a:lnTo>
                  <a:cubicBezTo>
                    <a:pt x="11" y="4"/>
                    <a:pt x="5" y="3"/>
                    <a:pt x="0"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860" name="Freeform 1085"/>
            <p:cNvSpPr>
              <a:spLocks/>
            </p:cNvSpPr>
            <p:nvPr userDrawn="1"/>
          </p:nvSpPr>
          <p:spPr bwMode="auto">
            <a:xfrm>
              <a:off x="255" y="273"/>
              <a:ext cx="8" cy="8"/>
            </a:xfrm>
            <a:custGeom>
              <a:avLst/>
              <a:gdLst>
                <a:gd name="T0" fmla="*/ 19 w 19"/>
                <a:gd name="T1" fmla="*/ 4 h 19"/>
                <a:gd name="T2" fmla="*/ 19 w 19"/>
                <a:gd name="T3" fmla="*/ 4 h 19"/>
                <a:gd name="T4" fmla="*/ 3 w 19"/>
                <a:gd name="T5" fmla="*/ 5 h 19"/>
                <a:gd name="T6" fmla="*/ 10 w 19"/>
                <a:gd name="T7" fmla="*/ 19 h 19"/>
                <a:gd name="T8" fmla="*/ 0 w 19"/>
                <a:gd name="T9" fmla="*/ 4 h 19"/>
                <a:gd name="T10" fmla="*/ 19 w 19"/>
                <a:gd name="T11" fmla="*/ 4 h 19"/>
              </a:gdLst>
              <a:ahLst/>
              <a:cxnLst>
                <a:cxn ang="0">
                  <a:pos x="T0" y="T1"/>
                </a:cxn>
                <a:cxn ang="0">
                  <a:pos x="T2" y="T3"/>
                </a:cxn>
                <a:cxn ang="0">
                  <a:pos x="T4" y="T5"/>
                </a:cxn>
                <a:cxn ang="0">
                  <a:pos x="T6" y="T7"/>
                </a:cxn>
                <a:cxn ang="0">
                  <a:pos x="T8" y="T9"/>
                </a:cxn>
                <a:cxn ang="0">
                  <a:pos x="T10" y="T11"/>
                </a:cxn>
              </a:cxnLst>
              <a:rect l="0" t="0" r="r" b="b"/>
              <a:pathLst>
                <a:path w="19" h="19">
                  <a:moveTo>
                    <a:pt x="19" y="4"/>
                  </a:moveTo>
                  <a:lnTo>
                    <a:pt x="19" y="4"/>
                  </a:lnTo>
                  <a:cubicBezTo>
                    <a:pt x="13" y="3"/>
                    <a:pt x="7" y="3"/>
                    <a:pt x="3" y="5"/>
                  </a:cubicBezTo>
                  <a:cubicBezTo>
                    <a:pt x="3" y="10"/>
                    <a:pt x="6" y="16"/>
                    <a:pt x="10" y="19"/>
                  </a:cubicBezTo>
                  <a:cubicBezTo>
                    <a:pt x="4" y="17"/>
                    <a:pt x="0" y="9"/>
                    <a:pt x="0" y="4"/>
                  </a:cubicBezTo>
                  <a:cubicBezTo>
                    <a:pt x="4" y="2"/>
                    <a:pt x="11" y="0"/>
                    <a:pt x="19" y="4"/>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861" name="Freeform 1086"/>
            <p:cNvSpPr>
              <a:spLocks/>
            </p:cNvSpPr>
            <p:nvPr userDrawn="1"/>
          </p:nvSpPr>
          <p:spPr bwMode="auto">
            <a:xfrm>
              <a:off x="255" y="253"/>
              <a:ext cx="8" cy="16"/>
            </a:xfrm>
            <a:custGeom>
              <a:avLst/>
              <a:gdLst>
                <a:gd name="T0" fmla="*/ 3 w 17"/>
                <a:gd name="T1" fmla="*/ 0 h 34"/>
                <a:gd name="T2" fmla="*/ 3 w 17"/>
                <a:gd name="T3" fmla="*/ 0 h 34"/>
                <a:gd name="T4" fmla="*/ 17 w 17"/>
                <a:gd name="T5" fmla="*/ 15 h 34"/>
                <a:gd name="T6" fmla="*/ 5 w 17"/>
                <a:gd name="T7" fmla="*/ 6 h 34"/>
                <a:gd name="T8" fmla="*/ 14 w 17"/>
                <a:gd name="T9" fmla="*/ 34 h 34"/>
                <a:gd name="T10" fmla="*/ 3 w 17"/>
                <a:gd name="T11" fmla="*/ 0 h 34"/>
              </a:gdLst>
              <a:ahLst/>
              <a:cxnLst>
                <a:cxn ang="0">
                  <a:pos x="T0" y="T1"/>
                </a:cxn>
                <a:cxn ang="0">
                  <a:pos x="T2" y="T3"/>
                </a:cxn>
                <a:cxn ang="0">
                  <a:pos x="T4" y="T5"/>
                </a:cxn>
                <a:cxn ang="0">
                  <a:pos x="T6" y="T7"/>
                </a:cxn>
                <a:cxn ang="0">
                  <a:pos x="T8" y="T9"/>
                </a:cxn>
                <a:cxn ang="0">
                  <a:pos x="T10" y="T11"/>
                </a:cxn>
              </a:cxnLst>
              <a:rect l="0" t="0" r="r" b="b"/>
              <a:pathLst>
                <a:path w="17" h="34">
                  <a:moveTo>
                    <a:pt x="3" y="0"/>
                  </a:moveTo>
                  <a:lnTo>
                    <a:pt x="3" y="0"/>
                  </a:lnTo>
                  <a:cubicBezTo>
                    <a:pt x="6" y="4"/>
                    <a:pt x="14" y="12"/>
                    <a:pt x="17" y="15"/>
                  </a:cubicBezTo>
                  <a:cubicBezTo>
                    <a:pt x="12" y="12"/>
                    <a:pt x="8" y="10"/>
                    <a:pt x="5" y="6"/>
                  </a:cubicBezTo>
                  <a:cubicBezTo>
                    <a:pt x="3" y="16"/>
                    <a:pt x="11" y="31"/>
                    <a:pt x="14" y="34"/>
                  </a:cubicBezTo>
                  <a:cubicBezTo>
                    <a:pt x="4" y="26"/>
                    <a:pt x="0" y="13"/>
                    <a:pt x="3"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862" name="Freeform 1087"/>
            <p:cNvSpPr>
              <a:spLocks/>
            </p:cNvSpPr>
            <p:nvPr userDrawn="1"/>
          </p:nvSpPr>
          <p:spPr bwMode="auto">
            <a:xfrm>
              <a:off x="263" y="264"/>
              <a:ext cx="9" cy="9"/>
            </a:xfrm>
            <a:custGeom>
              <a:avLst/>
              <a:gdLst>
                <a:gd name="T0" fmla="*/ 0 w 20"/>
                <a:gd name="T1" fmla="*/ 0 h 21"/>
                <a:gd name="T2" fmla="*/ 0 w 20"/>
                <a:gd name="T3" fmla="*/ 0 h 21"/>
                <a:gd name="T4" fmla="*/ 20 w 20"/>
                <a:gd name="T5" fmla="*/ 18 h 21"/>
                <a:gd name="T6" fmla="*/ 20 w 20"/>
                <a:gd name="T7" fmla="*/ 20 h 21"/>
                <a:gd name="T8" fmla="*/ 18 w 20"/>
                <a:gd name="T9" fmla="*/ 21 h 21"/>
                <a:gd name="T10" fmla="*/ 0 w 20"/>
                <a:gd name="T11" fmla="*/ 0 h 21"/>
              </a:gdLst>
              <a:ahLst/>
              <a:cxnLst>
                <a:cxn ang="0">
                  <a:pos x="T0" y="T1"/>
                </a:cxn>
                <a:cxn ang="0">
                  <a:pos x="T2" y="T3"/>
                </a:cxn>
                <a:cxn ang="0">
                  <a:pos x="T4" y="T5"/>
                </a:cxn>
                <a:cxn ang="0">
                  <a:pos x="T6" y="T7"/>
                </a:cxn>
                <a:cxn ang="0">
                  <a:pos x="T8" y="T9"/>
                </a:cxn>
                <a:cxn ang="0">
                  <a:pos x="T10" y="T11"/>
                </a:cxn>
              </a:cxnLst>
              <a:rect l="0" t="0" r="r" b="b"/>
              <a:pathLst>
                <a:path w="20" h="21">
                  <a:moveTo>
                    <a:pt x="0" y="0"/>
                  </a:moveTo>
                  <a:lnTo>
                    <a:pt x="0" y="0"/>
                  </a:lnTo>
                  <a:cubicBezTo>
                    <a:pt x="8" y="5"/>
                    <a:pt x="20" y="18"/>
                    <a:pt x="20" y="18"/>
                  </a:cubicBezTo>
                  <a:lnTo>
                    <a:pt x="20" y="20"/>
                  </a:lnTo>
                  <a:lnTo>
                    <a:pt x="18" y="21"/>
                  </a:lnTo>
                  <a:cubicBezTo>
                    <a:pt x="18" y="21"/>
                    <a:pt x="4" y="7"/>
                    <a:pt x="0"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863" name="Freeform 1088"/>
            <p:cNvSpPr>
              <a:spLocks/>
            </p:cNvSpPr>
            <p:nvPr userDrawn="1"/>
          </p:nvSpPr>
          <p:spPr bwMode="auto">
            <a:xfrm>
              <a:off x="267" y="268"/>
              <a:ext cx="4" cy="5"/>
            </a:xfrm>
            <a:custGeom>
              <a:avLst/>
              <a:gdLst>
                <a:gd name="T0" fmla="*/ 0 w 10"/>
                <a:gd name="T1" fmla="*/ 0 h 11"/>
                <a:gd name="T2" fmla="*/ 0 w 10"/>
                <a:gd name="T3" fmla="*/ 0 h 11"/>
                <a:gd name="T4" fmla="*/ 10 w 10"/>
                <a:gd name="T5" fmla="*/ 10 h 11"/>
                <a:gd name="T6" fmla="*/ 9 w 10"/>
                <a:gd name="T7" fmla="*/ 11 h 11"/>
                <a:gd name="T8" fmla="*/ 0 w 10"/>
                <a:gd name="T9" fmla="*/ 0 h 11"/>
              </a:gdLst>
              <a:ahLst/>
              <a:cxnLst>
                <a:cxn ang="0">
                  <a:pos x="T0" y="T1"/>
                </a:cxn>
                <a:cxn ang="0">
                  <a:pos x="T2" y="T3"/>
                </a:cxn>
                <a:cxn ang="0">
                  <a:pos x="T4" y="T5"/>
                </a:cxn>
                <a:cxn ang="0">
                  <a:pos x="T6" y="T7"/>
                </a:cxn>
                <a:cxn ang="0">
                  <a:pos x="T8" y="T9"/>
                </a:cxn>
              </a:cxnLst>
              <a:rect l="0" t="0" r="r" b="b"/>
              <a:pathLst>
                <a:path w="10" h="11">
                  <a:moveTo>
                    <a:pt x="0" y="0"/>
                  </a:moveTo>
                  <a:lnTo>
                    <a:pt x="0" y="0"/>
                  </a:lnTo>
                  <a:cubicBezTo>
                    <a:pt x="1" y="0"/>
                    <a:pt x="10" y="10"/>
                    <a:pt x="10" y="10"/>
                  </a:cubicBezTo>
                  <a:lnTo>
                    <a:pt x="9" y="11"/>
                  </a:lnTo>
                  <a:cubicBezTo>
                    <a:pt x="9" y="11"/>
                    <a:pt x="1" y="1"/>
                    <a:pt x="0"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864" name="Freeform 1089"/>
            <p:cNvSpPr>
              <a:spLocks/>
            </p:cNvSpPr>
            <p:nvPr userDrawn="1"/>
          </p:nvSpPr>
          <p:spPr bwMode="auto">
            <a:xfrm>
              <a:off x="261" y="278"/>
              <a:ext cx="7" cy="5"/>
            </a:xfrm>
            <a:custGeom>
              <a:avLst/>
              <a:gdLst>
                <a:gd name="T0" fmla="*/ 0 w 15"/>
                <a:gd name="T1" fmla="*/ 0 h 11"/>
                <a:gd name="T2" fmla="*/ 0 w 15"/>
                <a:gd name="T3" fmla="*/ 0 h 11"/>
                <a:gd name="T4" fmla="*/ 15 w 15"/>
                <a:gd name="T5" fmla="*/ 8 h 11"/>
                <a:gd name="T6" fmla="*/ 15 w 15"/>
                <a:gd name="T7" fmla="*/ 10 h 11"/>
                <a:gd name="T8" fmla="*/ 13 w 15"/>
                <a:gd name="T9" fmla="*/ 11 h 11"/>
                <a:gd name="T10" fmla="*/ 0 w 15"/>
                <a:gd name="T11" fmla="*/ 0 h 11"/>
              </a:gdLst>
              <a:ahLst/>
              <a:cxnLst>
                <a:cxn ang="0">
                  <a:pos x="T0" y="T1"/>
                </a:cxn>
                <a:cxn ang="0">
                  <a:pos x="T2" y="T3"/>
                </a:cxn>
                <a:cxn ang="0">
                  <a:pos x="T4" y="T5"/>
                </a:cxn>
                <a:cxn ang="0">
                  <a:pos x="T6" y="T7"/>
                </a:cxn>
                <a:cxn ang="0">
                  <a:pos x="T8" y="T9"/>
                </a:cxn>
                <a:cxn ang="0">
                  <a:pos x="T10" y="T11"/>
                </a:cxn>
              </a:cxnLst>
              <a:rect l="0" t="0" r="r" b="b"/>
              <a:pathLst>
                <a:path w="15" h="11">
                  <a:moveTo>
                    <a:pt x="0" y="0"/>
                  </a:moveTo>
                  <a:lnTo>
                    <a:pt x="0" y="0"/>
                  </a:lnTo>
                  <a:cubicBezTo>
                    <a:pt x="8" y="3"/>
                    <a:pt x="13" y="6"/>
                    <a:pt x="15" y="8"/>
                  </a:cubicBezTo>
                  <a:cubicBezTo>
                    <a:pt x="15" y="8"/>
                    <a:pt x="15" y="10"/>
                    <a:pt x="15" y="10"/>
                  </a:cubicBezTo>
                  <a:lnTo>
                    <a:pt x="13" y="11"/>
                  </a:lnTo>
                  <a:cubicBezTo>
                    <a:pt x="10" y="9"/>
                    <a:pt x="6" y="5"/>
                    <a:pt x="0"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865" name="Freeform 1090"/>
            <p:cNvSpPr>
              <a:spLocks/>
            </p:cNvSpPr>
            <p:nvPr userDrawn="1"/>
          </p:nvSpPr>
          <p:spPr bwMode="auto">
            <a:xfrm>
              <a:off x="264" y="280"/>
              <a:ext cx="3" cy="2"/>
            </a:xfrm>
            <a:custGeom>
              <a:avLst/>
              <a:gdLst>
                <a:gd name="T0" fmla="*/ 0 w 6"/>
                <a:gd name="T1" fmla="*/ 0 h 4"/>
                <a:gd name="T2" fmla="*/ 0 w 6"/>
                <a:gd name="T3" fmla="*/ 0 h 4"/>
                <a:gd name="T4" fmla="*/ 6 w 6"/>
                <a:gd name="T5" fmla="*/ 3 h 4"/>
                <a:gd name="T6" fmla="*/ 5 w 6"/>
                <a:gd name="T7" fmla="*/ 4 h 4"/>
                <a:gd name="T8" fmla="*/ 0 w 6"/>
                <a:gd name="T9" fmla="*/ 0 h 4"/>
              </a:gdLst>
              <a:ahLst/>
              <a:cxnLst>
                <a:cxn ang="0">
                  <a:pos x="T0" y="T1"/>
                </a:cxn>
                <a:cxn ang="0">
                  <a:pos x="T2" y="T3"/>
                </a:cxn>
                <a:cxn ang="0">
                  <a:pos x="T4" y="T5"/>
                </a:cxn>
                <a:cxn ang="0">
                  <a:pos x="T6" y="T7"/>
                </a:cxn>
                <a:cxn ang="0">
                  <a:pos x="T8" y="T9"/>
                </a:cxn>
              </a:cxnLst>
              <a:rect l="0" t="0" r="r" b="b"/>
              <a:pathLst>
                <a:path w="6" h="4">
                  <a:moveTo>
                    <a:pt x="0" y="0"/>
                  </a:moveTo>
                  <a:lnTo>
                    <a:pt x="0" y="0"/>
                  </a:lnTo>
                  <a:cubicBezTo>
                    <a:pt x="1" y="0"/>
                    <a:pt x="6" y="3"/>
                    <a:pt x="6" y="3"/>
                  </a:cubicBezTo>
                  <a:lnTo>
                    <a:pt x="5" y="4"/>
                  </a:lnTo>
                  <a:cubicBezTo>
                    <a:pt x="5" y="4"/>
                    <a:pt x="1" y="1"/>
                    <a:pt x="0"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866" name="Freeform 1091"/>
            <p:cNvSpPr>
              <a:spLocks/>
            </p:cNvSpPr>
            <p:nvPr userDrawn="1"/>
          </p:nvSpPr>
          <p:spPr bwMode="auto">
            <a:xfrm>
              <a:off x="223" y="314"/>
              <a:ext cx="25" cy="28"/>
            </a:xfrm>
            <a:custGeom>
              <a:avLst/>
              <a:gdLst>
                <a:gd name="T0" fmla="*/ 53 w 56"/>
                <a:gd name="T1" fmla="*/ 0 h 63"/>
                <a:gd name="T2" fmla="*/ 53 w 56"/>
                <a:gd name="T3" fmla="*/ 0 h 63"/>
                <a:gd name="T4" fmla="*/ 53 w 56"/>
                <a:gd name="T5" fmla="*/ 5 h 63"/>
                <a:gd name="T6" fmla="*/ 24 w 56"/>
                <a:gd name="T7" fmla="*/ 40 h 63"/>
                <a:gd name="T8" fmla="*/ 54 w 56"/>
                <a:gd name="T9" fmla="*/ 11 h 63"/>
                <a:gd name="T10" fmla="*/ 56 w 56"/>
                <a:gd name="T11" fmla="*/ 17 h 63"/>
                <a:gd name="T12" fmla="*/ 23 w 56"/>
                <a:gd name="T13" fmla="*/ 56 h 63"/>
                <a:gd name="T14" fmla="*/ 3 w 56"/>
                <a:gd name="T15" fmla="*/ 58 h 63"/>
                <a:gd name="T16" fmla="*/ 6 w 56"/>
                <a:gd name="T17" fmla="*/ 40 h 63"/>
                <a:gd name="T18" fmla="*/ 53 w 56"/>
                <a:gd name="T19"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63">
                  <a:moveTo>
                    <a:pt x="53" y="0"/>
                  </a:moveTo>
                  <a:lnTo>
                    <a:pt x="53" y="0"/>
                  </a:lnTo>
                  <a:cubicBezTo>
                    <a:pt x="53" y="2"/>
                    <a:pt x="53" y="4"/>
                    <a:pt x="53" y="5"/>
                  </a:cubicBezTo>
                  <a:cubicBezTo>
                    <a:pt x="50" y="9"/>
                    <a:pt x="31" y="30"/>
                    <a:pt x="24" y="40"/>
                  </a:cubicBezTo>
                  <a:cubicBezTo>
                    <a:pt x="31" y="33"/>
                    <a:pt x="49" y="17"/>
                    <a:pt x="54" y="11"/>
                  </a:cubicBezTo>
                  <a:cubicBezTo>
                    <a:pt x="54" y="11"/>
                    <a:pt x="56" y="14"/>
                    <a:pt x="56" y="17"/>
                  </a:cubicBezTo>
                  <a:cubicBezTo>
                    <a:pt x="55" y="17"/>
                    <a:pt x="28" y="50"/>
                    <a:pt x="23" y="56"/>
                  </a:cubicBezTo>
                  <a:cubicBezTo>
                    <a:pt x="17" y="63"/>
                    <a:pt x="9" y="58"/>
                    <a:pt x="3" y="58"/>
                  </a:cubicBezTo>
                  <a:cubicBezTo>
                    <a:pt x="3" y="52"/>
                    <a:pt x="0" y="47"/>
                    <a:pt x="6" y="40"/>
                  </a:cubicBezTo>
                  <a:cubicBezTo>
                    <a:pt x="9" y="37"/>
                    <a:pt x="48" y="4"/>
                    <a:pt x="53"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867" name="Freeform 1092"/>
            <p:cNvSpPr>
              <a:spLocks/>
            </p:cNvSpPr>
            <p:nvPr userDrawn="1"/>
          </p:nvSpPr>
          <p:spPr bwMode="auto">
            <a:xfrm>
              <a:off x="213" y="310"/>
              <a:ext cx="34" cy="22"/>
            </a:xfrm>
            <a:custGeom>
              <a:avLst/>
              <a:gdLst>
                <a:gd name="T0" fmla="*/ 0 w 76"/>
                <a:gd name="T1" fmla="*/ 39 h 47"/>
                <a:gd name="T2" fmla="*/ 0 w 76"/>
                <a:gd name="T3" fmla="*/ 39 h 47"/>
                <a:gd name="T4" fmla="*/ 19 w 76"/>
                <a:gd name="T5" fmla="*/ 15 h 47"/>
                <a:gd name="T6" fmla="*/ 57 w 76"/>
                <a:gd name="T7" fmla="*/ 0 h 47"/>
                <a:gd name="T8" fmla="*/ 61 w 76"/>
                <a:gd name="T9" fmla="*/ 1 h 47"/>
                <a:gd name="T10" fmla="*/ 28 w 76"/>
                <a:gd name="T11" fmla="*/ 23 h 47"/>
                <a:gd name="T12" fmla="*/ 67 w 76"/>
                <a:gd name="T13" fmla="*/ 3 h 47"/>
                <a:gd name="T14" fmla="*/ 76 w 76"/>
                <a:gd name="T15" fmla="*/ 2 h 47"/>
                <a:gd name="T16" fmla="*/ 24 w 76"/>
                <a:gd name="T17" fmla="*/ 39 h 47"/>
                <a:gd name="T18" fmla="*/ 0 w 76"/>
                <a:gd name="T19" fmla="*/ 39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47">
                  <a:moveTo>
                    <a:pt x="0" y="39"/>
                  </a:moveTo>
                  <a:lnTo>
                    <a:pt x="0" y="39"/>
                  </a:lnTo>
                  <a:cubicBezTo>
                    <a:pt x="1" y="33"/>
                    <a:pt x="1" y="22"/>
                    <a:pt x="19" y="15"/>
                  </a:cubicBezTo>
                  <a:cubicBezTo>
                    <a:pt x="24" y="13"/>
                    <a:pt x="52" y="1"/>
                    <a:pt x="57" y="0"/>
                  </a:cubicBezTo>
                  <a:cubicBezTo>
                    <a:pt x="59" y="0"/>
                    <a:pt x="61" y="1"/>
                    <a:pt x="61" y="1"/>
                  </a:cubicBezTo>
                  <a:cubicBezTo>
                    <a:pt x="57" y="3"/>
                    <a:pt x="39" y="15"/>
                    <a:pt x="28" y="23"/>
                  </a:cubicBezTo>
                  <a:cubicBezTo>
                    <a:pt x="41" y="19"/>
                    <a:pt x="65" y="4"/>
                    <a:pt x="67" y="3"/>
                  </a:cubicBezTo>
                  <a:cubicBezTo>
                    <a:pt x="69" y="3"/>
                    <a:pt x="72" y="4"/>
                    <a:pt x="76" y="2"/>
                  </a:cubicBezTo>
                  <a:cubicBezTo>
                    <a:pt x="69" y="7"/>
                    <a:pt x="34" y="34"/>
                    <a:pt x="24" y="39"/>
                  </a:cubicBezTo>
                  <a:cubicBezTo>
                    <a:pt x="9" y="47"/>
                    <a:pt x="5" y="41"/>
                    <a:pt x="0" y="39"/>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868" name="Freeform 1093"/>
            <p:cNvSpPr>
              <a:spLocks/>
            </p:cNvSpPr>
            <p:nvPr userDrawn="1"/>
          </p:nvSpPr>
          <p:spPr bwMode="auto">
            <a:xfrm>
              <a:off x="205" y="302"/>
              <a:ext cx="36" cy="15"/>
            </a:xfrm>
            <a:custGeom>
              <a:avLst/>
              <a:gdLst>
                <a:gd name="T0" fmla="*/ 79 w 79"/>
                <a:gd name="T1" fmla="*/ 0 h 33"/>
                <a:gd name="T2" fmla="*/ 79 w 79"/>
                <a:gd name="T3" fmla="*/ 0 h 33"/>
                <a:gd name="T4" fmla="*/ 75 w 79"/>
                <a:gd name="T5" fmla="*/ 6 h 33"/>
                <a:gd name="T6" fmla="*/ 35 w 79"/>
                <a:gd name="T7" fmla="*/ 17 h 33"/>
                <a:gd name="T8" fmla="*/ 74 w 79"/>
                <a:gd name="T9" fmla="*/ 11 h 33"/>
                <a:gd name="T10" fmla="*/ 74 w 79"/>
                <a:gd name="T11" fmla="*/ 15 h 33"/>
                <a:gd name="T12" fmla="*/ 33 w 79"/>
                <a:gd name="T13" fmla="*/ 29 h 33"/>
                <a:gd name="T14" fmla="*/ 0 w 79"/>
                <a:gd name="T15" fmla="*/ 25 h 33"/>
                <a:gd name="T16" fmla="*/ 24 w 79"/>
                <a:gd name="T17" fmla="*/ 8 h 33"/>
                <a:gd name="T18" fmla="*/ 79 w 79"/>
                <a:gd name="T19"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9" h="33">
                  <a:moveTo>
                    <a:pt x="79" y="0"/>
                  </a:moveTo>
                  <a:lnTo>
                    <a:pt x="79" y="0"/>
                  </a:lnTo>
                  <a:cubicBezTo>
                    <a:pt x="77" y="2"/>
                    <a:pt x="76" y="4"/>
                    <a:pt x="75" y="6"/>
                  </a:cubicBezTo>
                  <a:cubicBezTo>
                    <a:pt x="73" y="7"/>
                    <a:pt x="48" y="12"/>
                    <a:pt x="35" y="17"/>
                  </a:cubicBezTo>
                  <a:cubicBezTo>
                    <a:pt x="49" y="17"/>
                    <a:pt x="74" y="11"/>
                    <a:pt x="74" y="11"/>
                  </a:cubicBezTo>
                  <a:cubicBezTo>
                    <a:pt x="74" y="12"/>
                    <a:pt x="74" y="14"/>
                    <a:pt x="74" y="15"/>
                  </a:cubicBezTo>
                  <a:cubicBezTo>
                    <a:pt x="65" y="20"/>
                    <a:pt x="38" y="27"/>
                    <a:pt x="33" y="29"/>
                  </a:cubicBezTo>
                  <a:cubicBezTo>
                    <a:pt x="23" y="33"/>
                    <a:pt x="5" y="31"/>
                    <a:pt x="0" y="25"/>
                  </a:cubicBezTo>
                  <a:cubicBezTo>
                    <a:pt x="5" y="15"/>
                    <a:pt x="15" y="9"/>
                    <a:pt x="24" y="8"/>
                  </a:cubicBezTo>
                  <a:cubicBezTo>
                    <a:pt x="36" y="6"/>
                    <a:pt x="65" y="2"/>
                    <a:pt x="79"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869" name="Freeform 1094"/>
            <p:cNvSpPr>
              <a:spLocks/>
            </p:cNvSpPr>
            <p:nvPr userDrawn="1"/>
          </p:nvSpPr>
          <p:spPr bwMode="auto">
            <a:xfrm>
              <a:off x="202" y="294"/>
              <a:ext cx="16" cy="10"/>
            </a:xfrm>
            <a:custGeom>
              <a:avLst/>
              <a:gdLst>
                <a:gd name="T0" fmla="*/ 29 w 35"/>
                <a:gd name="T1" fmla="*/ 0 h 22"/>
                <a:gd name="T2" fmla="*/ 29 w 35"/>
                <a:gd name="T3" fmla="*/ 0 h 22"/>
                <a:gd name="T4" fmla="*/ 4 w 35"/>
                <a:gd name="T5" fmla="*/ 10 h 22"/>
                <a:gd name="T6" fmla="*/ 35 w 35"/>
                <a:gd name="T7" fmla="*/ 20 h 22"/>
                <a:gd name="T8" fmla="*/ 0 w 35"/>
                <a:gd name="T9" fmla="*/ 10 h 22"/>
                <a:gd name="T10" fmla="*/ 29 w 35"/>
                <a:gd name="T11" fmla="*/ 0 h 22"/>
              </a:gdLst>
              <a:ahLst/>
              <a:cxnLst>
                <a:cxn ang="0">
                  <a:pos x="T0" y="T1"/>
                </a:cxn>
                <a:cxn ang="0">
                  <a:pos x="T2" y="T3"/>
                </a:cxn>
                <a:cxn ang="0">
                  <a:pos x="T4" y="T5"/>
                </a:cxn>
                <a:cxn ang="0">
                  <a:pos x="T6" y="T7"/>
                </a:cxn>
                <a:cxn ang="0">
                  <a:pos x="T8" y="T9"/>
                </a:cxn>
                <a:cxn ang="0">
                  <a:pos x="T10" y="T11"/>
                </a:cxn>
              </a:cxnLst>
              <a:rect l="0" t="0" r="r" b="b"/>
              <a:pathLst>
                <a:path w="35" h="22">
                  <a:moveTo>
                    <a:pt x="29" y="0"/>
                  </a:moveTo>
                  <a:lnTo>
                    <a:pt x="29" y="0"/>
                  </a:lnTo>
                  <a:cubicBezTo>
                    <a:pt x="20" y="1"/>
                    <a:pt x="9" y="5"/>
                    <a:pt x="4" y="10"/>
                  </a:cubicBezTo>
                  <a:cubicBezTo>
                    <a:pt x="8" y="17"/>
                    <a:pt x="26" y="20"/>
                    <a:pt x="35" y="20"/>
                  </a:cubicBezTo>
                  <a:cubicBezTo>
                    <a:pt x="19" y="22"/>
                    <a:pt x="4" y="18"/>
                    <a:pt x="0" y="10"/>
                  </a:cubicBezTo>
                  <a:cubicBezTo>
                    <a:pt x="6" y="3"/>
                    <a:pt x="20" y="0"/>
                    <a:pt x="29"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870" name="Freeform 1095"/>
            <p:cNvSpPr>
              <a:spLocks/>
            </p:cNvSpPr>
            <p:nvPr userDrawn="1"/>
          </p:nvSpPr>
          <p:spPr bwMode="auto">
            <a:xfrm>
              <a:off x="199" y="279"/>
              <a:ext cx="17" cy="11"/>
            </a:xfrm>
            <a:custGeom>
              <a:avLst/>
              <a:gdLst>
                <a:gd name="T0" fmla="*/ 36 w 36"/>
                <a:gd name="T1" fmla="*/ 3 h 23"/>
                <a:gd name="T2" fmla="*/ 36 w 36"/>
                <a:gd name="T3" fmla="*/ 3 h 23"/>
                <a:gd name="T4" fmla="*/ 6 w 36"/>
                <a:gd name="T5" fmla="*/ 6 h 23"/>
                <a:gd name="T6" fmla="*/ 35 w 36"/>
                <a:gd name="T7" fmla="*/ 23 h 23"/>
                <a:gd name="T8" fmla="*/ 0 w 36"/>
                <a:gd name="T9" fmla="*/ 4 h 23"/>
                <a:gd name="T10" fmla="*/ 36 w 36"/>
                <a:gd name="T11" fmla="*/ 3 h 23"/>
              </a:gdLst>
              <a:ahLst/>
              <a:cxnLst>
                <a:cxn ang="0">
                  <a:pos x="T0" y="T1"/>
                </a:cxn>
                <a:cxn ang="0">
                  <a:pos x="T2" y="T3"/>
                </a:cxn>
                <a:cxn ang="0">
                  <a:pos x="T4" y="T5"/>
                </a:cxn>
                <a:cxn ang="0">
                  <a:pos x="T6" y="T7"/>
                </a:cxn>
                <a:cxn ang="0">
                  <a:pos x="T8" y="T9"/>
                </a:cxn>
                <a:cxn ang="0">
                  <a:pos x="T10" y="T11"/>
                </a:cxn>
              </a:cxnLst>
              <a:rect l="0" t="0" r="r" b="b"/>
              <a:pathLst>
                <a:path w="36" h="23">
                  <a:moveTo>
                    <a:pt x="36" y="3"/>
                  </a:moveTo>
                  <a:lnTo>
                    <a:pt x="36" y="3"/>
                  </a:lnTo>
                  <a:cubicBezTo>
                    <a:pt x="26" y="2"/>
                    <a:pt x="14" y="2"/>
                    <a:pt x="6" y="6"/>
                  </a:cubicBezTo>
                  <a:cubicBezTo>
                    <a:pt x="9" y="11"/>
                    <a:pt x="21" y="20"/>
                    <a:pt x="35" y="23"/>
                  </a:cubicBezTo>
                  <a:cubicBezTo>
                    <a:pt x="24" y="22"/>
                    <a:pt x="4" y="14"/>
                    <a:pt x="0" y="4"/>
                  </a:cubicBezTo>
                  <a:cubicBezTo>
                    <a:pt x="9" y="0"/>
                    <a:pt x="29" y="0"/>
                    <a:pt x="36" y="3"/>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871" name="Freeform 1096"/>
            <p:cNvSpPr>
              <a:spLocks/>
            </p:cNvSpPr>
            <p:nvPr userDrawn="1"/>
          </p:nvSpPr>
          <p:spPr bwMode="auto">
            <a:xfrm>
              <a:off x="233" y="281"/>
              <a:ext cx="9" cy="9"/>
            </a:xfrm>
            <a:custGeom>
              <a:avLst/>
              <a:gdLst>
                <a:gd name="T0" fmla="*/ 21 w 21"/>
                <a:gd name="T1" fmla="*/ 3 h 19"/>
                <a:gd name="T2" fmla="*/ 21 w 21"/>
                <a:gd name="T3" fmla="*/ 3 h 19"/>
                <a:gd name="T4" fmla="*/ 3 w 21"/>
                <a:gd name="T5" fmla="*/ 9 h 19"/>
                <a:gd name="T6" fmla="*/ 16 w 21"/>
                <a:gd name="T7" fmla="*/ 19 h 19"/>
                <a:gd name="T8" fmla="*/ 0 w 21"/>
                <a:gd name="T9" fmla="*/ 8 h 19"/>
                <a:gd name="T10" fmla="*/ 21 w 21"/>
                <a:gd name="T11" fmla="*/ 3 h 19"/>
              </a:gdLst>
              <a:ahLst/>
              <a:cxnLst>
                <a:cxn ang="0">
                  <a:pos x="T0" y="T1"/>
                </a:cxn>
                <a:cxn ang="0">
                  <a:pos x="T2" y="T3"/>
                </a:cxn>
                <a:cxn ang="0">
                  <a:pos x="T4" y="T5"/>
                </a:cxn>
                <a:cxn ang="0">
                  <a:pos x="T6" y="T7"/>
                </a:cxn>
                <a:cxn ang="0">
                  <a:pos x="T8" y="T9"/>
                </a:cxn>
                <a:cxn ang="0">
                  <a:pos x="T10" y="T11"/>
                </a:cxn>
              </a:cxnLst>
              <a:rect l="0" t="0" r="r" b="b"/>
              <a:pathLst>
                <a:path w="21" h="19">
                  <a:moveTo>
                    <a:pt x="21" y="3"/>
                  </a:moveTo>
                  <a:lnTo>
                    <a:pt x="21" y="3"/>
                  </a:lnTo>
                  <a:cubicBezTo>
                    <a:pt x="12" y="2"/>
                    <a:pt x="6" y="5"/>
                    <a:pt x="3" y="9"/>
                  </a:cubicBezTo>
                  <a:cubicBezTo>
                    <a:pt x="5" y="14"/>
                    <a:pt x="11" y="18"/>
                    <a:pt x="16" y="19"/>
                  </a:cubicBezTo>
                  <a:cubicBezTo>
                    <a:pt x="9" y="19"/>
                    <a:pt x="2" y="14"/>
                    <a:pt x="0" y="8"/>
                  </a:cubicBezTo>
                  <a:cubicBezTo>
                    <a:pt x="4" y="3"/>
                    <a:pt x="14" y="0"/>
                    <a:pt x="21" y="3"/>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872" name="Freeform 1097"/>
            <p:cNvSpPr>
              <a:spLocks/>
            </p:cNvSpPr>
            <p:nvPr userDrawn="1"/>
          </p:nvSpPr>
          <p:spPr bwMode="auto">
            <a:xfrm>
              <a:off x="254" y="284"/>
              <a:ext cx="7" cy="9"/>
            </a:xfrm>
            <a:custGeom>
              <a:avLst/>
              <a:gdLst>
                <a:gd name="T0" fmla="*/ 16 w 16"/>
                <a:gd name="T1" fmla="*/ 2 h 19"/>
                <a:gd name="T2" fmla="*/ 16 w 16"/>
                <a:gd name="T3" fmla="*/ 2 h 19"/>
                <a:gd name="T4" fmla="*/ 3 w 16"/>
                <a:gd name="T5" fmla="*/ 8 h 19"/>
                <a:gd name="T6" fmla="*/ 11 w 16"/>
                <a:gd name="T7" fmla="*/ 19 h 19"/>
                <a:gd name="T8" fmla="*/ 0 w 16"/>
                <a:gd name="T9" fmla="*/ 8 h 19"/>
                <a:gd name="T10" fmla="*/ 16 w 16"/>
                <a:gd name="T11" fmla="*/ 2 h 19"/>
              </a:gdLst>
              <a:ahLst/>
              <a:cxnLst>
                <a:cxn ang="0">
                  <a:pos x="T0" y="T1"/>
                </a:cxn>
                <a:cxn ang="0">
                  <a:pos x="T2" y="T3"/>
                </a:cxn>
                <a:cxn ang="0">
                  <a:pos x="T4" y="T5"/>
                </a:cxn>
                <a:cxn ang="0">
                  <a:pos x="T6" y="T7"/>
                </a:cxn>
                <a:cxn ang="0">
                  <a:pos x="T8" y="T9"/>
                </a:cxn>
                <a:cxn ang="0">
                  <a:pos x="T10" y="T11"/>
                </a:cxn>
              </a:cxnLst>
              <a:rect l="0" t="0" r="r" b="b"/>
              <a:pathLst>
                <a:path w="16" h="19">
                  <a:moveTo>
                    <a:pt x="16" y="2"/>
                  </a:moveTo>
                  <a:lnTo>
                    <a:pt x="16" y="2"/>
                  </a:lnTo>
                  <a:cubicBezTo>
                    <a:pt x="10" y="2"/>
                    <a:pt x="6" y="5"/>
                    <a:pt x="3" y="8"/>
                  </a:cubicBezTo>
                  <a:cubicBezTo>
                    <a:pt x="5" y="12"/>
                    <a:pt x="7" y="17"/>
                    <a:pt x="11" y="19"/>
                  </a:cubicBezTo>
                  <a:cubicBezTo>
                    <a:pt x="5" y="18"/>
                    <a:pt x="2" y="13"/>
                    <a:pt x="0" y="8"/>
                  </a:cubicBezTo>
                  <a:cubicBezTo>
                    <a:pt x="3" y="5"/>
                    <a:pt x="8" y="0"/>
                    <a:pt x="16" y="2"/>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873" name="Freeform 1098"/>
            <p:cNvSpPr>
              <a:spLocks/>
            </p:cNvSpPr>
            <p:nvPr userDrawn="1"/>
          </p:nvSpPr>
          <p:spPr bwMode="auto">
            <a:xfrm>
              <a:off x="229" y="305"/>
              <a:ext cx="10" cy="3"/>
            </a:xfrm>
            <a:custGeom>
              <a:avLst/>
              <a:gdLst>
                <a:gd name="T0" fmla="*/ 0 w 22"/>
                <a:gd name="T1" fmla="*/ 6 h 6"/>
                <a:gd name="T2" fmla="*/ 0 w 22"/>
                <a:gd name="T3" fmla="*/ 6 h 6"/>
                <a:gd name="T4" fmla="*/ 22 w 22"/>
                <a:gd name="T5" fmla="*/ 0 h 6"/>
                <a:gd name="T6" fmla="*/ 21 w 22"/>
                <a:gd name="T7" fmla="*/ 2 h 6"/>
                <a:gd name="T8" fmla="*/ 0 w 22"/>
                <a:gd name="T9" fmla="*/ 6 h 6"/>
              </a:gdLst>
              <a:ahLst/>
              <a:cxnLst>
                <a:cxn ang="0">
                  <a:pos x="T0" y="T1"/>
                </a:cxn>
                <a:cxn ang="0">
                  <a:pos x="T2" y="T3"/>
                </a:cxn>
                <a:cxn ang="0">
                  <a:pos x="T4" y="T5"/>
                </a:cxn>
                <a:cxn ang="0">
                  <a:pos x="T6" y="T7"/>
                </a:cxn>
                <a:cxn ang="0">
                  <a:pos x="T8" y="T9"/>
                </a:cxn>
              </a:cxnLst>
              <a:rect l="0" t="0" r="r" b="b"/>
              <a:pathLst>
                <a:path w="22" h="6">
                  <a:moveTo>
                    <a:pt x="0" y="6"/>
                  </a:moveTo>
                  <a:lnTo>
                    <a:pt x="0" y="6"/>
                  </a:lnTo>
                  <a:cubicBezTo>
                    <a:pt x="11" y="3"/>
                    <a:pt x="17" y="1"/>
                    <a:pt x="22" y="0"/>
                  </a:cubicBezTo>
                  <a:lnTo>
                    <a:pt x="21" y="2"/>
                  </a:lnTo>
                  <a:cubicBezTo>
                    <a:pt x="15" y="4"/>
                    <a:pt x="9" y="4"/>
                    <a:pt x="0" y="6"/>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874" name="Freeform 1099"/>
            <p:cNvSpPr>
              <a:spLocks/>
            </p:cNvSpPr>
            <p:nvPr userDrawn="1"/>
          </p:nvSpPr>
          <p:spPr bwMode="auto">
            <a:xfrm>
              <a:off x="207" y="307"/>
              <a:ext cx="13" cy="9"/>
            </a:xfrm>
            <a:custGeom>
              <a:avLst/>
              <a:gdLst>
                <a:gd name="T0" fmla="*/ 23 w 30"/>
                <a:gd name="T1" fmla="*/ 0 h 21"/>
                <a:gd name="T2" fmla="*/ 23 w 30"/>
                <a:gd name="T3" fmla="*/ 0 h 21"/>
                <a:gd name="T4" fmla="*/ 4 w 30"/>
                <a:gd name="T5" fmla="*/ 13 h 21"/>
                <a:gd name="T6" fmla="*/ 30 w 30"/>
                <a:gd name="T7" fmla="*/ 17 h 21"/>
                <a:gd name="T8" fmla="*/ 0 w 30"/>
                <a:gd name="T9" fmla="*/ 14 h 21"/>
                <a:gd name="T10" fmla="*/ 23 w 30"/>
                <a:gd name="T11" fmla="*/ 0 h 21"/>
              </a:gdLst>
              <a:ahLst/>
              <a:cxnLst>
                <a:cxn ang="0">
                  <a:pos x="T0" y="T1"/>
                </a:cxn>
                <a:cxn ang="0">
                  <a:pos x="T2" y="T3"/>
                </a:cxn>
                <a:cxn ang="0">
                  <a:pos x="T4" y="T5"/>
                </a:cxn>
                <a:cxn ang="0">
                  <a:pos x="T6" y="T7"/>
                </a:cxn>
                <a:cxn ang="0">
                  <a:pos x="T8" y="T9"/>
                </a:cxn>
                <a:cxn ang="0">
                  <a:pos x="T10" y="T11"/>
                </a:cxn>
              </a:cxnLst>
              <a:rect l="0" t="0" r="r" b="b"/>
              <a:pathLst>
                <a:path w="30" h="21">
                  <a:moveTo>
                    <a:pt x="23" y="0"/>
                  </a:moveTo>
                  <a:lnTo>
                    <a:pt x="23" y="0"/>
                  </a:lnTo>
                  <a:cubicBezTo>
                    <a:pt x="16" y="1"/>
                    <a:pt x="8" y="7"/>
                    <a:pt x="4" y="13"/>
                  </a:cubicBezTo>
                  <a:cubicBezTo>
                    <a:pt x="13" y="20"/>
                    <a:pt x="23" y="18"/>
                    <a:pt x="30" y="17"/>
                  </a:cubicBezTo>
                  <a:cubicBezTo>
                    <a:pt x="22" y="20"/>
                    <a:pt x="9" y="21"/>
                    <a:pt x="0" y="14"/>
                  </a:cubicBezTo>
                  <a:cubicBezTo>
                    <a:pt x="5" y="5"/>
                    <a:pt x="15" y="0"/>
                    <a:pt x="23"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875" name="Freeform 1100"/>
            <p:cNvSpPr>
              <a:spLocks/>
            </p:cNvSpPr>
            <p:nvPr userDrawn="1"/>
          </p:nvSpPr>
          <p:spPr bwMode="auto">
            <a:xfrm>
              <a:off x="286" y="428"/>
              <a:ext cx="10" cy="14"/>
            </a:xfrm>
            <a:custGeom>
              <a:avLst/>
              <a:gdLst>
                <a:gd name="T0" fmla="*/ 12 w 23"/>
                <a:gd name="T1" fmla="*/ 2 h 31"/>
                <a:gd name="T2" fmla="*/ 12 w 23"/>
                <a:gd name="T3" fmla="*/ 2 h 31"/>
                <a:gd name="T4" fmla="*/ 23 w 23"/>
                <a:gd name="T5" fmla="*/ 31 h 31"/>
                <a:gd name="T6" fmla="*/ 9 w 23"/>
                <a:gd name="T7" fmla="*/ 3 h 31"/>
                <a:gd name="T8" fmla="*/ 0 w 23"/>
                <a:gd name="T9" fmla="*/ 8 h 31"/>
                <a:gd name="T10" fmla="*/ 12 w 23"/>
                <a:gd name="T11" fmla="*/ 2 h 31"/>
              </a:gdLst>
              <a:ahLst/>
              <a:cxnLst>
                <a:cxn ang="0">
                  <a:pos x="T0" y="T1"/>
                </a:cxn>
                <a:cxn ang="0">
                  <a:pos x="T2" y="T3"/>
                </a:cxn>
                <a:cxn ang="0">
                  <a:pos x="T4" y="T5"/>
                </a:cxn>
                <a:cxn ang="0">
                  <a:pos x="T6" y="T7"/>
                </a:cxn>
                <a:cxn ang="0">
                  <a:pos x="T8" y="T9"/>
                </a:cxn>
                <a:cxn ang="0">
                  <a:pos x="T10" y="T11"/>
                </a:cxn>
              </a:cxnLst>
              <a:rect l="0" t="0" r="r" b="b"/>
              <a:pathLst>
                <a:path w="23" h="31">
                  <a:moveTo>
                    <a:pt x="12" y="2"/>
                  </a:moveTo>
                  <a:lnTo>
                    <a:pt x="12" y="2"/>
                  </a:lnTo>
                  <a:cubicBezTo>
                    <a:pt x="11" y="8"/>
                    <a:pt x="10" y="26"/>
                    <a:pt x="23" y="31"/>
                  </a:cubicBezTo>
                  <a:cubicBezTo>
                    <a:pt x="10" y="28"/>
                    <a:pt x="7" y="13"/>
                    <a:pt x="9" y="3"/>
                  </a:cubicBezTo>
                  <a:cubicBezTo>
                    <a:pt x="7" y="3"/>
                    <a:pt x="3" y="5"/>
                    <a:pt x="0" y="8"/>
                  </a:cubicBezTo>
                  <a:cubicBezTo>
                    <a:pt x="2" y="3"/>
                    <a:pt x="6" y="0"/>
                    <a:pt x="12" y="2"/>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876" name="Freeform 1101"/>
            <p:cNvSpPr>
              <a:spLocks/>
            </p:cNvSpPr>
            <p:nvPr userDrawn="1"/>
          </p:nvSpPr>
          <p:spPr bwMode="auto">
            <a:xfrm>
              <a:off x="281" y="424"/>
              <a:ext cx="9" cy="9"/>
            </a:xfrm>
            <a:custGeom>
              <a:avLst/>
              <a:gdLst>
                <a:gd name="T0" fmla="*/ 19 w 19"/>
                <a:gd name="T1" fmla="*/ 0 h 21"/>
                <a:gd name="T2" fmla="*/ 19 w 19"/>
                <a:gd name="T3" fmla="*/ 0 h 21"/>
                <a:gd name="T4" fmla="*/ 4 w 19"/>
                <a:gd name="T5" fmla="*/ 21 h 21"/>
                <a:gd name="T6" fmla="*/ 19 w 19"/>
                <a:gd name="T7" fmla="*/ 0 h 21"/>
              </a:gdLst>
              <a:ahLst/>
              <a:cxnLst>
                <a:cxn ang="0">
                  <a:pos x="T0" y="T1"/>
                </a:cxn>
                <a:cxn ang="0">
                  <a:pos x="T2" y="T3"/>
                </a:cxn>
                <a:cxn ang="0">
                  <a:pos x="T4" y="T5"/>
                </a:cxn>
                <a:cxn ang="0">
                  <a:pos x="T6" y="T7"/>
                </a:cxn>
              </a:cxnLst>
              <a:rect l="0" t="0" r="r" b="b"/>
              <a:pathLst>
                <a:path w="19" h="21">
                  <a:moveTo>
                    <a:pt x="19" y="0"/>
                  </a:moveTo>
                  <a:lnTo>
                    <a:pt x="19" y="0"/>
                  </a:lnTo>
                  <a:cubicBezTo>
                    <a:pt x="5" y="4"/>
                    <a:pt x="4" y="15"/>
                    <a:pt x="4" y="21"/>
                  </a:cubicBezTo>
                  <a:cubicBezTo>
                    <a:pt x="0" y="9"/>
                    <a:pt x="7" y="2"/>
                    <a:pt x="19"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877" name="Freeform 1102"/>
            <p:cNvSpPr>
              <a:spLocks/>
            </p:cNvSpPr>
            <p:nvPr userDrawn="1"/>
          </p:nvSpPr>
          <p:spPr bwMode="auto">
            <a:xfrm>
              <a:off x="288" y="418"/>
              <a:ext cx="5" cy="1"/>
            </a:xfrm>
            <a:custGeom>
              <a:avLst/>
              <a:gdLst>
                <a:gd name="T0" fmla="*/ 6 w 11"/>
                <a:gd name="T1" fmla="*/ 0 h 2"/>
                <a:gd name="T2" fmla="*/ 6 w 11"/>
                <a:gd name="T3" fmla="*/ 0 h 2"/>
                <a:gd name="T4" fmla="*/ 4 w 11"/>
                <a:gd name="T5" fmla="*/ 2 h 2"/>
                <a:gd name="T6" fmla="*/ 0 w 11"/>
                <a:gd name="T7" fmla="*/ 1 h 2"/>
                <a:gd name="T8" fmla="*/ 6 w 11"/>
                <a:gd name="T9" fmla="*/ 0 h 2"/>
              </a:gdLst>
              <a:ahLst/>
              <a:cxnLst>
                <a:cxn ang="0">
                  <a:pos x="T0" y="T1"/>
                </a:cxn>
                <a:cxn ang="0">
                  <a:pos x="T2" y="T3"/>
                </a:cxn>
                <a:cxn ang="0">
                  <a:pos x="T4" y="T5"/>
                </a:cxn>
                <a:cxn ang="0">
                  <a:pos x="T6" y="T7"/>
                </a:cxn>
                <a:cxn ang="0">
                  <a:pos x="T8" y="T9"/>
                </a:cxn>
              </a:cxnLst>
              <a:rect l="0" t="0" r="r" b="b"/>
              <a:pathLst>
                <a:path w="11" h="2">
                  <a:moveTo>
                    <a:pt x="6" y="0"/>
                  </a:moveTo>
                  <a:lnTo>
                    <a:pt x="6" y="0"/>
                  </a:lnTo>
                  <a:cubicBezTo>
                    <a:pt x="11" y="0"/>
                    <a:pt x="5" y="2"/>
                    <a:pt x="4" y="2"/>
                  </a:cubicBezTo>
                  <a:cubicBezTo>
                    <a:pt x="1" y="2"/>
                    <a:pt x="1" y="1"/>
                    <a:pt x="0" y="1"/>
                  </a:cubicBezTo>
                  <a:cubicBezTo>
                    <a:pt x="2" y="1"/>
                    <a:pt x="5" y="0"/>
                    <a:pt x="6"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878" name="Freeform 1103"/>
            <p:cNvSpPr>
              <a:spLocks/>
            </p:cNvSpPr>
            <p:nvPr userDrawn="1"/>
          </p:nvSpPr>
          <p:spPr bwMode="auto">
            <a:xfrm>
              <a:off x="281" y="413"/>
              <a:ext cx="6" cy="8"/>
            </a:xfrm>
            <a:custGeom>
              <a:avLst/>
              <a:gdLst>
                <a:gd name="T0" fmla="*/ 5 w 14"/>
                <a:gd name="T1" fmla="*/ 0 h 16"/>
                <a:gd name="T2" fmla="*/ 5 w 14"/>
                <a:gd name="T3" fmla="*/ 0 h 16"/>
                <a:gd name="T4" fmla="*/ 14 w 14"/>
                <a:gd name="T5" fmla="*/ 15 h 16"/>
                <a:gd name="T6" fmla="*/ 5 w 14"/>
                <a:gd name="T7" fmla="*/ 0 h 16"/>
              </a:gdLst>
              <a:ahLst/>
              <a:cxnLst>
                <a:cxn ang="0">
                  <a:pos x="T0" y="T1"/>
                </a:cxn>
                <a:cxn ang="0">
                  <a:pos x="T2" y="T3"/>
                </a:cxn>
                <a:cxn ang="0">
                  <a:pos x="T4" y="T5"/>
                </a:cxn>
                <a:cxn ang="0">
                  <a:pos x="T6" y="T7"/>
                </a:cxn>
              </a:cxnLst>
              <a:rect l="0" t="0" r="r" b="b"/>
              <a:pathLst>
                <a:path w="14" h="16">
                  <a:moveTo>
                    <a:pt x="5" y="0"/>
                  </a:moveTo>
                  <a:lnTo>
                    <a:pt x="5" y="0"/>
                  </a:lnTo>
                  <a:cubicBezTo>
                    <a:pt x="5" y="5"/>
                    <a:pt x="6" y="12"/>
                    <a:pt x="14" y="15"/>
                  </a:cubicBezTo>
                  <a:cubicBezTo>
                    <a:pt x="7" y="16"/>
                    <a:pt x="0" y="8"/>
                    <a:pt x="5"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879" name="Freeform 1104"/>
            <p:cNvSpPr>
              <a:spLocks/>
            </p:cNvSpPr>
            <p:nvPr userDrawn="1"/>
          </p:nvSpPr>
          <p:spPr bwMode="auto">
            <a:xfrm>
              <a:off x="310" y="407"/>
              <a:ext cx="13" cy="37"/>
            </a:xfrm>
            <a:custGeom>
              <a:avLst/>
              <a:gdLst>
                <a:gd name="T0" fmla="*/ 28 w 28"/>
                <a:gd name="T1" fmla="*/ 0 h 83"/>
                <a:gd name="T2" fmla="*/ 28 w 28"/>
                <a:gd name="T3" fmla="*/ 0 h 83"/>
                <a:gd name="T4" fmla="*/ 6 w 28"/>
                <a:gd name="T5" fmla="*/ 45 h 83"/>
                <a:gd name="T6" fmla="*/ 16 w 28"/>
                <a:gd name="T7" fmla="*/ 83 h 83"/>
                <a:gd name="T8" fmla="*/ 4 w 28"/>
                <a:gd name="T9" fmla="*/ 45 h 83"/>
                <a:gd name="T10" fmla="*/ 28 w 28"/>
                <a:gd name="T11" fmla="*/ 0 h 83"/>
              </a:gdLst>
              <a:ahLst/>
              <a:cxnLst>
                <a:cxn ang="0">
                  <a:pos x="T0" y="T1"/>
                </a:cxn>
                <a:cxn ang="0">
                  <a:pos x="T2" y="T3"/>
                </a:cxn>
                <a:cxn ang="0">
                  <a:pos x="T4" y="T5"/>
                </a:cxn>
                <a:cxn ang="0">
                  <a:pos x="T6" y="T7"/>
                </a:cxn>
                <a:cxn ang="0">
                  <a:pos x="T8" y="T9"/>
                </a:cxn>
                <a:cxn ang="0">
                  <a:pos x="T10" y="T11"/>
                </a:cxn>
              </a:cxnLst>
              <a:rect l="0" t="0" r="r" b="b"/>
              <a:pathLst>
                <a:path w="28" h="83">
                  <a:moveTo>
                    <a:pt x="28" y="0"/>
                  </a:moveTo>
                  <a:lnTo>
                    <a:pt x="28" y="0"/>
                  </a:lnTo>
                  <a:cubicBezTo>
                    <a:pt x="23" y="12"/>
                    <a:pt x="10" y="28"/>
                    <a:pt x="6" y="45"/>
                  </a:cubicBezTo>
                  <a:cubicBezTo>
                    <a:pt x="3" y="61"/>
                    <a:pt x="8" y="77"/>
                    <a:pt x="16" y="83"/>
                  </a:cubicBezTo>
                  <a:cubicBezTo>
                    <a:pt x="7" y="78"/>
                    <a:pt x="0" y="64"/>
                    <a:pt x="4" y="45"/>
                  </a:cubicBezTo>
                  <a:cubicBezTo>
                    <a:pt x="8" y="28"/>
                    <a:pt x="19" y="14"/>
                    <a:pt x="28"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880" name="Freeform 1105"/>
            <p:cNvSpPr>
              <a:spLocks/>
            </p:cNvSpPr>
            <p:nvPr userDrawn="1"/>
          </p:nvSpPr>
          <p:spPr bwMode="auto">
            <a:xfrm>
              <a:off x="290" y="403"/>
              <a:ext cx="26" cy="36"/>
            </a:xfrm>
            <a:custGeom>
              <a:avLst/>
              <a:gdLst>
                <a:gd name="T0" fmla="*/ 58 w 58"/>
                <a:gd name="T1" fmla="*/ 0 h 80"/>
                <a:gd name="T2" fmla="*/ 58 w 58"/>
                <a:gd name="T3" fmla="*/ 0 h 80"/>
                <a:gd name="T4" fmla="*/ 34 w 58"/>
                <a:gd name="T5" fmla="*/ 16 h 80"/>
                <a:gd name="T6" fmla="*/ 8 w 58"/>
                <a:gd name="T7" fmla="*/ 59 h 80"/>
                <a:gd name="T8" fmla="*/ 24 w 58"/>
                <a:gd name="T9" fmla="*/ 78 h 80"/>
                <a:gd name="T10" fmla="*/ 8 w 58"/>
                <a:gd name="T11" fmla="*/ 71 h 80"/>
                <a:gd name="T12" fmla="*/ 26 w 58"/>
                <a:gd name="T13" fmla="*/ 18 h 80"/>
                <a:gd name="T14" fmla="*/ 58 w 58"/>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80">
                  <a:moveTo>
                    <a:pt x="58" y="0"/>
                  </a:moveTo>
                  <a:lnTo>
                    <a:pt x="58" y="0"/>
                  </a:lnTo>
                  <a:cubicBezTo>
                    <a:pt x="51" y="6"/>
                    <a:pt x="38" y="13"/>
                    <a:pt x="34" y="16"/>
                  </a:cubicBezTo>
                  <a:cubicBezTo>
                    <a:pt x="23" y="23"/>
                    <a:pt x="6" y="36"/>
                    <a:pt x="8" y="59"/>
                  </a:cubicBezTo>
                  <a:cubicBezTo>
                    <a:pt x="10" y="78"/>
                    <a:pt x="19" y="78"/>
                    <a:pt x="24" y="78"/>
                  </a:cubicBezTo>
                  <a:cubicBezTo>
                    <a:pt x="17" y="80"/>
                    <a:pt x="11" y="77"/>
                    <a:pt x="8" y="71"/>
                  </a:cubicBezTo>
                  <a:cubicBezTo>
                    <a:pt x="0" y="54"/>
                    <a:pt x="8" y="31"/>
                    <a:pt x="26" y="18"/>
                  </a:cubicBezTo>
                  <a:cubicBezTo>
                    <a:pt x="36" y="12"/>
                    <a:pt x="46" y="7"/>
                    <a:pt x="58"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881" name="Freeform 1106"/>
            <p:cNvSpPr>
              <a:spLocks/>
            </p:cNvSpPr>
            <p:nvPr userDrawn="1"/>
          </p:nvSpPr>
          <p:spPr bwMode="auto">
            <a:xfrm>
              <a:off x="300" y="424"/>
              <a:ext cx="8" cy="4"/>
            </a:xfrm>
            <a:custGeom>
              <a:avLst/>
              <a:gdLst>
                <a:gd name="T0" fmla="*/ 0 w 18"/>
                <a:gd name="T1" fmla="*/ 0 h 9"/>
                <a:gd name="T2" fmla="*/ 0 w 18"/>
                <a:gd name="T3" fmla="*/ 0 h 9"/>
                <a:gd name="T4" fmla="*/ 18 w 18"/>
                <a:gd name="T5" fmla="*/ 4 h 9"/>
                <a:gd name="T6" fmla="*/ 0 w 18"/>
                <a:gd name="T7" fmla="*/ 0 h 9"/>
              </a:gdLst>
              <a:ahLst/>
              <a:cxnLst>
                <a:cxn ang="0">
                  <a:pos x="T0" y="T1"/>
                </a:cxn>
                <a:cxn ang="0">
                  <a:pos x="T2" y="T3"/>
                </a:cxn>
                <a:cxn ang="0">
                  <a:pos x="T4" y="T5"/>
                </a:cxn>
                <a:cxn ang="0">
                  <a:pos x="T6" y="T7"/>
                </a:cxn>
              </a:cxnLst>
              <a:rect l="0" t="0" r="r" b="b"/>
              <a:pathLst>
                <a:path w="18" h="9">
                  <a:moveTo>
                    <a:pt x="0" y="0"/>
                  </a:moveTo>
                  <a:lnTo>
                    <a:pt x="0" y="0"/>
                  </a:lnTo>
                  <a:cubicBezTo>
                    <a:pt x="3" y="4"/>
                    <a:pt x="12" y="6"/>
                    <a:pt x="18" y="4"/>
                  </a:cubicBezTo>
                  <a:cubicBezTo>
                    <a:pt x="13" y="9"/>
                    <a:pt x="3" y="7"/>
                    <a:pt x="0"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882" name="Freeform 1107"/>
            <p:cNvSpPr>
              <a:spLocks/>
            </p:cNvSpPr>
            <p:nvPr userDrawn="1"/>
          </p:nvSpPr>
          <p:spPr bwMode="auto">
            <a:xfrm>
              <a:off x="311" y="368"/>
              <a:ext cx="1" cy="2"/>
            </a:xfrm>
            <a:custGeom>
              <a:avLst/>
              <a:gdLst>
                <a:gd name="T0" fmla="*/ 0 w 3"/>
                <a:gd name="T1" fmla="*/ 0 h 5"/>
                <a:gd name="T2" fmla="*/ 0 w 3"/>
                <a:gd name="T3" fmla="*/ 0 h 5"/>
                <a:gd name="T4" fmla="*/ 1 w 3"/>
                <a:gd name="T5" fmla="*/ 0 h 5"/>
                <a:gd name="T6" fmla="*/ 3 w 3"/>
                <a:gd name="T7" fmla="*/ 5 h 5"/>
                <a:gd name="T8" fmla="*/ 0 w 3"/>
                <a:gd name="T9" fmla="*/ 0 h 5"/>
              </a:gdLst>
              <a:ahLst/>
              <a:cxnLst>
                <a:cxn ang="0">
                  <a:pos x="T0" y="T1"/>
                </a:cxn>
                <a:cxn ang="0">
                  <a:pos x="T2" y="T3"/>
                </a:cxn>
                <a:cxn ang="0">
                  <a:pos x="T4" y="T5"/>
                </a:cxn>
                <a:cxn ang="0">
                  <a:pos x="T6" y="T7"/>
                </a:cxn>
                <a:cxn ang="0">
                  <a:pos x="T8" y="T9"/>
                </a:cxn>
              </a:cxnLst>
              <a:rect l="0" t="0" r="r" b="b"/>
              <a:pathLst>
                <a:path w="3" h="5">
                  <a:moveTo>
                    <a:pt x="0" y="0"/>
                  </a:moveTo>
                  <a:lnTo>
                    <a:pt x="0" y="0"/>
                  </a:lnTo>
                  <a:lnTo>
                    <a:pt x="1" y="0"/>
                  </a:lnTo>
                  <a:lnTo>
                    <a:pt x="3" y="5"/>
                  </a:lnTo>
                  <a:lnTo>
                    <a:pt x="0"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883" name="Freeform 1108"/>
            <p:cNvSpPr>
              <a:spLocks/>
            </p:cNvSpPr>
            <p:nvPr userDrawn="1"/>
          </p:nvSpPr>
          <p:spPr bwMode="auto">
            <a:xfrm>
              <a:off x="296" y="363"/>
              <a:ext cx="3" cy="1"/>
            </a:xfrm>
            <a:custGeom>
              <a:avLst/>
              <a:gdLst>
                <a:gd name="T0" fmla="*/ 7 w 7"/>
                <a:gd name="T1" fmla="*/ 1 h 4"/>
                <a:gd name="T2" fmla="*/ 7 w 7"/>
                <a:gd name="T3" fmla="*/ 1 h 4"/>
                <a:gd name="T4" fmla="*/ 0 w 7"/>
                <a:gd name="T5" fmla="*/ 4 h 4"/>
                <a:gd name="T6" fmla="*/ 7 w 7"/>
                <a:gd name="T7" fmla="*/ 0 h 4"/>
                <a:gd name="T8" fmla="*/ 7 w 7"/>
                <a:gd name="T9" fmla="*/ 1 h 4"/>
              </a:gdLst>
              <a:ahLst/>
              <a:cxnLst>
                <a:cxn ang="0">
                  <a:pos x="T0" y="T1"/>
                </a:cxn>
                <a:cxn ang="0">
                  <a:pos x="T2" y="T3"/>
                </a:cxn>
                <a:cxn ang="0">
                  <a:pos x="T4" y="T5"/>
                </a:cxn>
                <a:cxn ang="0">
                  <a:pos x="T6" y="T7"/>
                </a:cxn>
                <a:cxn ang="0">
                  <a:pos x="T8" y="T9"/>
                </a:cxn>
              </a:cxnLst>
              <a:rect l="0" t="0" r="r" b="b"/>
              <a:pathLst>
                <a:path w="7" h="4">
                  <a:moveTo>
                    <a:pt x="7" y="1"/>
                  </a:moveTo>
                  <a:lnTo>
                    <a:pt x="7" y="1"/>
                  </a:lnTo>
                  <a:lnTo>
                    <a:pt x="0" y="4"/>
                  </a:lnTo>
                  <a:lnTo>
                    <a:pt x="7" y="0"/>
                  </a:lnTo>
                  <a:lnTo>
                    <a:pt x="7" y="1"/>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884" name="Freeform 1109"/>
            <p:cNvSpPr>
              <a:spLocks/>
            </p:cNvSpPr>
            <p:nvPr userDrawn="1"/>
          </p:nvSpPr>
          <p:spPr bwMode="auto">
            <a:xfrm>
              <a:off x="215" y="319"/>
              <a:ext cx="8" cy="10"/>
            </a:xfrm>
            <a:custGeom>
              <a:avLst/>
              <a:gdLst>
                <a:gd name="T0" fmla="*/ 12 w 18"/>
                <a:gd name="T1" fmla="*/ 0 h 22"/>
                <a:gd name="T2" fmla="*/ 12 w 18"/>
                <a:gd name="T3" fmla="*/ 0 h 22"/>
                <a:gd name="T4" fmla="*/ 2 w 18"/>
                <a:gd name="T5" fmla="*/ 16 h 22"/>
                <a:gd name="T6" fmla="*/ 18 w 18"/>
                <a:gd name="T7" fmla="*/ 18 h 22"/>
                <a:gd name="T8" fmla="*/ 0 w 18"/>
                <a:gd name="T9" fmla="*/ 18 h 22"/>
                <a:gd name="T10" fmla="*/ 12 w 18"/>
                <a:gd name="T11" fmla="*/ 0 h 22"/>
              </a:gdLst>
              <a:ahLst/>
              <a:cxnLst>
                <a:cxn ang="0">
                  <a:pos x="T0" y="T1"/>
                </a:cxn>
                <a:cxn ang="0">
                  <a:pos x="T2" y="T3"/>
                </a:cxn>
                <a:cxn ang="0">
                  <a:pos x="T4" y="T5"/>
                </a:cxn>
                <a:cxn ang="0">
                  <a:pos x="T6" y="T7"/>
                </a:cxn>
                <a:cxn ang="0">
                  <a:pos x="T8" y="T9"/>
                </a:cxn>
                <a:cxn ang="0">
                  <a:pos x="T10" y="T11"/>
                </a:cxn>
              </a:cxnLst>
              <a:rect l="0" t="0" r="r" b="b"/>
              <a:pathLst>
                <a:path w="18" h="22">
                  <a:moveTo>
                    <a:pt x="12" y="0"/>
                  </a:moveTo>
                  <a:lnTo>
                    <a:pt x="12" y="0"/>
                  </a:lnTo>
                  <a:cubicBezTo>
                    <a:pt x="4" y="4"/>
                    <a:pt x="4" y="11"/>
                    <a:pt x="2" y="16"/>
                  </a:cubicBezTo>
                  <a:cubicBezTo>
                    <a:pt x="8" y="16"/>
                    <a:pt x="11" y="20"/>
                    <a:pt x="18" y="18"/>
                  </a:cubicBezTo>
                  <a:cubicBezTo>
                    <a:pt x="9" y="22"/>
                    <a:pt x="7" y="19"/>
                    <a:pt x="0" y="18"/>
                  </a:cubicBezTo>
                  <a:cubicBezTo>
                    <a:pt x="1" y="10"/>
                    <a:pt x="2" y="5"/>
                    <a:pt x="12"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885" name="Freeform 1110"/>
            <p:cNvSpPr>
              <a:spLocks/>
            </p:cNvSpPr>
            <p:nvPr userDrawn="1"/>
          </p:nvSpPr>
          <p:spPr bwMode="auto">
            <a:xfrm>
              <a:off x="234" y="311"/>
              <a:ext cx="8" cy="5"/>
            </a:xfrm>
            <a:custGeom>
              <a:avLst/>
              <a:gdLst>
                <a:gd name="T0" fmla="*/ 0 w 20"/>
                <a:gd name="T1" fmla="*/ 11 h 11"/>
                <a:gd name="T2" fmla="*/ 0 w 20"/>
                <a:gd name="T3" fmla="*/ 11 h 11"/>
                <a:gd name="T4" fmla="*/ 18 w 20"/>
                <a:gd name="T5" fmla="*/ 0 h 11"/>
                <a:gd name="T6" fmla="*/ 20 w 20"/>
                <a:gd name="T7" fmla="*/ 0 h 11"/>
                <a:gd name="T8" fmla="*/ 0 w 20"/>
                <a:gd name="T9" fmla="*/ 11 h 11"/>
              </a:gdLst>
              <a:ahLst/>
              <a:cxnLst>
                <a:cxn ang="0">
                  <a:pos x="T0" y="T1"/>
                </a:cxn>
                <a:cxn ang="0">
                  <a:pos x="T2" y="T3"/>
                </a:cxn>
                <a:cxn ang="0">
                  <a:pos x="T4" y="T5"/>
                </a:cxn>
                <a:cxn ang="0">
                  <a:pos x="T6" y="T7"/>
                </a:cxn>
                <a:cxn ang="0">
                  <a:pos x="T8" y="T9"/>
                </a:cxn>
              </a:cxnLst>
              <a:rect l="0" t="0" r="r" b="b"/>
              <a:pathLst>
                <a:path w="20" h="11">
                  <a:moveTo>
                    <a:pt x="0" y="11"/>
                  </a:moveTo>
                  <a:lnTo>
                    <a:pt x="0" y="11"/>
                  </a:lnTo>
                  <a:lnTo>
                    <a:pt x="18" y="0"/>
                  </a:lnTo>
                  <a:lnTo>
                    <a:pt x="20" y="0"/>
                  </a:lnTo>
                  <a:lnTo>
                    <a:pt x="0" y="11"/>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886" name="Freeform 1111"/>
            <p:cNvSpPr>
              <a:spLocks/>
            </p:cNvSpPr>
            <p:nvPr userDrawn="1"/>
          </p:nvSpPr>
          <p:spPr bwMode="auto">
            <a:xfrm>
              <a:off x="240" y="317"/>
              <a:ext cx="7" cy="8"/>
            </a:xfrm>
            <a:custGeom>
              <a:avLst/>
              <a:gdLst>
                <a:gd name="T0" fmla="*/ 0 w 16"/>
                <a:gd name="T1" fmla="*/ 18 h 18"/>
                <a:gd name="T2" fmla="*/ 0 w 16"/>
                <a:gd name="T3" fmla="*/ 18 h 18"/>
                <a:gd name="T4" fmla="*/ 16 w 16"/>
                <a:gd name="T5" fmla="*/ 0 h 18"/>
                <a:gd name="T6" fmla="*/ 16 w 16"/>
                <a:gd name="T7" fmla="*/ 2 h 18"/>
                <a:gd name="T8" fmla="*/ 0 w 16"/>
                <a:gd name="T9" fmla="*/ 18 h 18"/>
              </a:gdLst>
              <a:ahLst/>
              <a:cxnLst>
                <a:cxn ang="0">
                  <a:pos x="T0" y="T1"/>
                </a:cxn>
                <a:cxn ang="0">
                  <a:pos x="T2" y="T3"/>
                </a:cxn>
                <a:cxn ang="0">
                  <a:pos x="T4" y="T5"/>
                </a:cxn>
                <a:cxn ang="0">
                  <a:pos x="T6" y="T7"/>
                </a:cxn>
                <a:cxn ang="0">
                  <a:pos x="T8" y="T9"/>
                </a:cxn>
              </a:cxnLst>
              <a:rect l="0" t="0" r="r" b="b"/>
              <a:pathLst>
                <a:path w="16" h="18">
                  <a:moveTo>
                    <a:pt x="0" y="18"/>
                  </a:moveTo>
                  <a:lnTo>
                    <a:pt x="0" y="18"/>
                  </a:lnTo>
                  <a:lnTo>
                    <a:pt x="16" y="0"/>
                  </a:lnTo>
                  <a:lnTo>
                    <a:pt x="16" y="2"/>
                  </a:lnTo>
                  <a:lnTo>
                    <a:pt x="0" y="18"/>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887" name="Freeform 1112"/>
            <p:cNvSpPr>
              <a:spLocks/>
            </p:cNvSpPr>
            <p:nvPr userDrawn="1"/>
          </p:nvSpPr>
          <p:spPr bwMode="auto">
            <a:xfrm>
              <a:off x="225" y="331"/>
              <a:ext cx="9" cy="10"/>
            </a:xfrm>
            <a:custGeom>
              <a:avLst/>
              <a:gdLst>
                <a:gd name="T0" fmla="*/ 8 w 20"/>
                <a:gd name="T1" fmla="*/ 0 h 21"/>
                <a:gd name="T2" fmla="*/ 8 w 20"/>
                <a:gd name="T3" fmla="*/ 0 h 21"/>
                <a:gd name="T4" fmla="*/ 3 w 20"/>
                <a:gd name="T5" fmla="*/ 16 h 21"/>
                <a:gd name="T6" fmla="*/ 20 w 20"/>
                <a:gd name="T7" fmla="*/ 12 h 21"/>
                <a:gd name="T8" fmla="*/ 2 w 20"/>
                <a:gd name="T9" fmla="*/ 18 h 21"/>
                <a:gd name="T10" fmla="*/ 8 w 20"/>
                <a:gd name="T11" fmla="*/ 0 h 21"/>
              </a:gdLst>
              <a:ahLst/>
              <a:cxnLst>
                <a:cxn ang="0">
                  <a:pos x="T0" y="T1"/>
                </a:cxn>
                <a:cxn ang="0">
                  <a:pos x="T2" y="T3"/>
                </a:cxn>
                <a:cxn ang="0">
                  <a:pos x="T4" y="T5"/>
                </a:cxn>
                <a:cxn ang="0">
                  <a:pos x="T6" y="T7"/>
                </a:cxn>
                <a:cxn ang="0">
                  <a:pos x="T8" y="T9"/>
                </a:cxn>
                <a:cxn ang="0">
                  <a:pos x="T10" y="T11"/>
                </a:cxn>
              </a:cxnLst>
              <a:rect l="0" t="0" r="r" b="b"/>
              <a:pathLst>
                <a:path w="20" h="21">
                  <a:moveTo>
                    <a:pt x="8" y="0"/>
                  </a:moveTo>
                  <a:lnTo>
                    <a:pt x="8" y="0"/>
                  </a:lnTo>
                  <a:cubicBezTo>
                    <a:pt x="2" y="6"/>
                    <a:pt x="3" y="11"/>
                    <a:pt x="3" y="16"/>
                  </a:cubicBezTo>
                  <a:cubicBezTo>
                    <a:pt x="10" y="16"/>
                    <a:pt x="14" y="18"/>
                    <a:pt x="20" y="12"/>
                  </a:cubicBezTo>
                  <a:cubicBezTo>
                    <a:pt x="14" y="21"/>
                    <a:pt x="8" y="17"/>
                    <a:pt x="2" y="18"/>
                  </a:cubicBezTo>
                  <a:cubicBezTo>
                    <a:pt x="1" y="9"/>
                    <a:pt x="0" y="7"/>
                    <a:pt x="8"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888" name="Freeform 1113"/>
            <p:cNvSpPr>
              <a:spLocks/>
            </p:cNvSpPr>
            <p:nvPr userDrawn="1"/>
          </p:nvSpPr>
          <p:spPr bwMode="auto">
            <a:xfrm>
              <a:off x="250" y="322"/>
              <a:ext cx="6" cy="9"/>
            </a:xfrm>
            <a:custGeom>
              <a:avLst/>
              <a:gdLst>
                <a:gd name="T0" fmla="*/ 0 w 13"/>
                <a:gd name="T1" fmla="*/ 19 h 19"/>
                <a:gd name="T2" fmla="*/ 0 w 13"/>
                <a:gd name="T3" fmla="*/ 19 h 19"/>
                <a:gd name="T4" fmla="*/ 13 w 13"/>
                <a:gd name="T5" fmla="*/ 0 h 19"/>
                <a:gd name="T6" fmla="*/ 13 w 13"/>
                <a:gd name="T7" fmla="*/ 2 h 19"/>
                <a:gd name="T8" fmla="*/ 0 w 13"/>
                <a:gd name="T9" fmla="*/ 19 h 19"/>
              </a:gdLst>
              <a:ahLst/>
              <a:cxnLst>
                <a:cxn ang="0">
                  <a:pos x="T0" y="T1"/>
                </a:cxn>
                <a:cxn ang="0">
                  <a:pos x="T2" y="T3"/>
                </a:cxn>
                <a:cxn ang="0">
                  <a:pos x="T4" y="T5"/>
                </a:cxn>
                <a:cxn ang="0">
                  <a:pos x="T6" y="T7"/>
                </a:cxn>
                <a:cxn ang="0">
                  <a:pos x="T8" y="T9"/>
                </a:cxn>
              </a:cxnLst>
              <a:rect l="0" t="0" r="r" b="b"/>
              <a:pathLst>
                <a:path w="13" h="19">
                  <a:moveTo>
                    <a:pt x="0" y="19"/>
                  </a:moveTo>
                  <a:lnTo>
                    <a:pt x="0" y="19"/>
                  </a:lnTo>
                  <a:lnTo>
                    <a:pt x="13" y="0"/>
                  </a:lnTo>
                  <a:lnTo>
                    <a:pt x="13" y="2"/>
                  </a:lnTo>
                  <a:lnTo>
                    <a:pt x="0" y="19"/>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889" name="Freeform 1114"/>
            <p:cNvSpPr>
              <a:spLocks/>
            </p:cNvSpPr>
            <p:nvPr userDrawn="1"/>
          </p:nvSpPr>
          <p:spPr bwMode="auto">
            <a:xfrm>
              <a:off x="237" y="339"/>
              <a:ext cx="10" cy="9"/>
            </a:xfrm>
            <a:custGeom>
              <a:avLst/>
              <a:gdLst>
                <a:gd name="T0" fmla="*/ 8 w 24"/>
                <a:gd name="T1" fmla="*/ 0 h 20"/>
                <a:gd name="T2" fmla="*/ 8 w 24"/>
                <a:gd name="T3" fmla="*/ 0 h 20"/>
                <a:gd name="T4" fmla="*/ 9 w 24"/>
                <a:gd name="T5" fmla="*/ 16 h 20"/>
                <a:gd name="T6" fmla="*/ 24 w 24"/>
                <a:gd name="T7" fmla="*/ 7 h 20"/>
                <a:gd name="T8" fmla="*/ 8 w 24"/>
                <a:gd name="T9" fmla="*/ 18 h 20"/>
                <a:gd name="T10" fmla="*/ 8 w 24"/>
                <a:gd name="T11" fmla="*/ 0 h 20"/>
              </a:gdLst>
              <a:ahLst/>
              <a:cxnLst>
                <a:cxn ang="0">
                  <a:pos x="T0" y="T1"/>
                </a:cxn>
                <a:cxn ang="0">
                  <a:pos x="T2" y="T3"/>
                </a:cxn>
                <a:cxn ang="0">
                  <a:pos x="T4" y="T5"/>
                </a:cxn>
                <a:cxn ang="0">
                  <a:pos x="T6" y="T7"/>
                </a:cxn>
                <a:cxn ang="0">
                  <a:pos x="T8" y="T9"/>
                </a:cxn>
                <a:cxn ang="0">
                  <a:pos x="T10" y="T11"/>
                </a:cxn>
              </a:cxnLst>
              <a:rect l="0" t="0" r="r" b="b"/>
              <a:pathLst>
                <a:path w="24" h="20">
                  <a:moveTo>
                    <a:pt x="8" y="0"/>
                  </a:moveTo>
                  <a:lnTo>
                    <a:pt x="8" y="0"/>
                  </a:lnTo>
                  <a:cubicBezTo>
                    <a:pt x="4" y="9"/>
                    <a:pt x="7" y="11"/>
                    <a:pt x="9" y="16"/>
                  </a:cubicBezTo>
                  <a:cubicBezTo>
                    <a:pt x="15" y="14"/>
                    <a:pt x="20" y="17"/>
                    <a:pt x="24" y="7"/>
                  </a:cubicBezTo>
                  <a:cubicBezTo>
                    <a:pt x="20" y="20"/>
                    <a:pt x="14" y="16"/>
                    <a:pt x="8" y="18"/>
                  </a:cubicBezTo>
                  <a:cubicBezTo>
                    <a:pt x="4" y="10"/>
                    <a:pt x="0" y="10"/>
                    <a:pt x="8"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890" name="Freeform 1115"/>
            <p:cNvSpPr>
              <a:spLocks/>
            </p:cNvSpPr>
            <p:nvPr userDrawn="1"/>
          </p:nvSpPr>
          <p:spPr bwMode="auto">
            <a:xfrm>
              <a:off x="261" y="326"/>
              <a:ext cx="4" cy="11"/>
            </a:xfrm>
            <a:custGeom>
              <a:avLst/>
              <a:gdLst>
                <a:gd name="T0" fmla="*/ 0 w 10"/>
                <a:gd name="T1" fmla="*/ 24 h 24"/>
                <a:gd name="T2" fmla="*/ 0 w 10"/>
                <a:gd name="T3" fmla="*/ 24 h 24"/>
                <a:gd name="T4" fmla="*/ 7 w 10"/>
                <a:gd name="T5" fmla="*/ 2 h 24"/>
                <a:gd name="T6" fmla="*/ 10 w 10"/>
                <a:gd name="T7" fmla="*/ 0 h 24"/>
                <a:gd name="T8" fmla="*/ 10 w 10"/>
                <a:gd name="T9" fmla="*/ 2 h 24"/>
                <a:gd name="T10" fmla="*/ 0 w 10"/>
                <a:gd name="T11" fmla="*/ 24 h 24"/>
              </a:gdLst>
              <a:ahLst/>
              <a:cxnLst>
                <a:cxn ang="0">
                  <a:pos x="T0" y="T1"/>
                </a:cxn>
                <a:cxn ang="0">
                  <a:pos x="T2" y="T3"/>
                </a:cxn>
                <a:cxn ang="0">
                  <a:pos x="T4" y="T5"/>
                </a:cxn>
                <a:cxn ang="0">
                  <a:pos x="T6" y="T7"/>
                </a:cxn>
                <a:cxn ang="0">
                  <a:pos x="T8" y="T9"/>
                </a:cxn>
                <a:cxn ang="0">
                  <a:pos x="T10" y="T11"/>
                </a:cxn>
              </a:cxnLst>
              <a:rect l="0" t="0" r="r" b="b"/>
              <a:pathLst>
                <a:path w="10" h="24">
                  <a:moveTo>
                    <a:pt x="0" y="24"/>
                  </a:moveTo>
                  <a:lnTo>
                    <a:pt x="0" y="24"/>
                  </a:lnTo>
                  <a:lnTo>
                    <a:pt x="7" y="2"/>
                  </a:lnTo>
                  <a:cubicBezTo>
                    <a:pt x="8" y="2"/>
                    <a:pt x="9" y="1"/>
                    <a:pt x="10" y="0"/>
                  </a:cubicBezTo>
                  <a:lnTo>
                    <a:pt x="10" y="2"/>
                  </a:lnTo>
                  <a:lnTo>
                    <a:pt x="0" y="24"/>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891" name="Freeform 1116"/>
            <p:cNvSpPr>
              <a:spLocks/>
            </p:cNvSpPr>
            <p:nvPr userDrawn="1"/>
          </p:nvSpPr>
          <p:spPr bwMode="auto">
            <a:xfrm>
              <a:off x="251" y="344"/>
              <a:ext cx="11" cy="8"/>
            </a:xfrm>
            <a:custGeom>
              <a:avLst/>
              <a:gdLst>
                <a:gd name="T0" fmla="*/ 5 w 24"/>
                <a:gd name="T1" fmla="*/ 0 h 17"/>
                <a:gd name="T2" fmla="*/ 5 w 24"/>
                <a:gd name="T3" fmla="*/ 0 h 17"/>
                <a:gd name="T4" fmla="*/ 10 w 24"/>
                <a:gd name="T5" fmla="*/ 15 h 17"/>
                <a:gd name="T6" fmla="*/ 24 w 24"/>
                <a:gd name="T7" fmla="*/ 4 h 17"/>
                <a:gd name="T8" fmla="*/ 9 w 24"/>
                <a:gd name="T9" fmla="*/ 17 h 17"/>
                <a:gd name="T10" fmla="*/ 5 w 24"/>
                <a:gd name="T11" fmla="*/ 0 h 17"/>
              </a:gdLst>
              <a:ahLst/>
              <a:cxnLst>
                <a:cxn ang="0">
                  <a:pos x="T0" y="T1"/>
                </a:cxn>
                <a:cxn ang="0">
                  <a:pos x="T2" y="T3"/>
                </a:cxn>
                <a:cxn ang="0">
                  <a:pos x="T4" y="T5"/>
                </a:cxn>
                <a:cxn ang="0">
                  <a:pos x="T6" y="T7"/>
                </a:cxn>
                <a:cxn ang="0">
                  <a:pos x="T8" y="T9"/>
                </a:cxn>
                <a:cxn ang="0">
                  <a:pos x="T10" y="T11"/>
                </a:cxn>
              </a:cxnLst>
              <a:rect l="0" t="0" r="r" b="b"/>
              <a:pathLst>
                <a:path w="24" h="17">
                  <a:moveTo>
                    <a:pt x="5" y="0"/>
                  </a:moveTo>
                  <a:lnTo>
                    <a:pt x="5" y="0"/>
                  </a:lnTo>
                  <a:cubicBezTo>
                    <a:pt x="3" y="10"/>
                    <a:pt x="7" y="10"/>
                    <a:pt x="10" y="15"/>
                  </a:cubicBezTo>
                  <a:cubicBezTo>
                    <a:pt x="16" y="12"/>
                    <a:pt x="21" y="14"/>
                    <a:pt x="24" y="4"/>
                  </a:cubicBezTo>
                  <a:cubicBezTo>
                    <a:pt x="22" y="17"/>
                    <a:pt x="15" y="14"/>
                    <a:pt x="9" y="17"/>
                  </a:cubicBezTo>
                  <a:cubicBezTo>
                    <a:pt x="4" y="10"/>
                    <a:pt x="0" y="12"/>
                    <a:pt x="5"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892" name="Freeform 1117"/>
            <p:cNvSpPr>
              <a:spLocks/>
            </p:cNvSpPr>
            <p:nvPr userDrawn="1"/>
          </p:nvSpPr>
          <p:spPr bwMode="auto">
            <a:xfrm>
              <a:off x="275" y="329"/>
              <a:ext cx="2" cy="9"/>
            </a:xfrm>
            <a:custGeom>
              <a:avLst/>
              <a:gdLst>
                <a:gd name="T0" fmla="*/ 0 w 4"/>
                <a:gd name="T1" fmla="*/ 19 h 19"/>
                <a:gd name="T2" fmla="*/ 0 w 4"/>
                <a:gd name="T3" fmla="*/ 19 h 19"/>
                <a:gd name="T4" fmla="*/ 1 w 4"/>
                <a:gd name="T5" fmla="*/ 3 h 19"/>
                <a:gd name="T6" fmla="*/ 4 w 4"/>
                <a:gd name="T7" fmla="*/ 0 h 19"/>
                <a:gd name="T8" fmla="*/ 0 w 4"/>
                <a:gd name="T9" fmla="*/ 19 h 19"/>
              </a:gdLst>
              <a:ahLst/>
              <a:cxnLst>
                <a:cxn ang="0">
                  <a:pos x="T0" y="T1"/>
                </a:cxn>
                <a:cxn ang="0">
                  <a:pos x="T2" y="T3"/>
                </a:cxn>
                <a:cxn ang="0">
                  <a:pos x="T4" y="T5"/>
                </a:cxn>
                <a:cxn ang="0">
                  <a:pos x="T6" y="T7"/>
                </a:cxn>
                <a:cxn ang="0">
                  <a:pos x="T8" y="T9"/>
                </a:cxn>
              </a:cxnLst>
              <a:rect l="0" t="0" r="r" b="b"/>
              <a:pathLst>
                <a:path w="4" h="19">
                  <a:moveTo>
                    <a:pt x="0" y="19"/>
                  </a:moveTo>
                  <a:lnTo>
                    <a:pt x="0" y="19"/>
                  </a:lnTo>
                  <a:lnTo>
                    <a:pt x="1" y="3"/>
                  </a:lnTo>
                  <a:cubicBezTo>
                    <a:pt x="2" y="2"/>
                    <a:pt x="3" y="1"/>
                    <a:pt x="4" y="0"/>
                  </a:cubicBezTo>
                  <a:lnTo>
                    <a:pt x="0" y="19"/>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893" name="Freeform 1118"/>
            <p:cNvSpPr>
              <a:spLocks/>
            </p:cNvSpPr>
            <p:nvPr userDrawn="1"/>
          </p:nvSpPr>
          <p:spPr bwMode="auto">
            <a:xfrm>
              <a:off x="268" y="343"/>
              <a:ext cx="11" cy="6"/>
            </a:xfrm>
            <a:custGeom>
              <a:avLst/>
              <a:gdLst>
                <a:gd name="T0" fmla="*/ 2 w 24"/>
                <a:gd name="T1" fmla="*/ 0 h 14"/>
                <a:gd name="T2" fmla="*/ 2 w 24"/>
                <a:gd name="T3" fmla="*/ 0 h 14"/>
                <a:gd name="T4" fmla="*/ 11 w 24"/>
                <a:gd name="T5" fmla="*/ 12 h 14"/>
                <a:gd name="T6" fmla="*/ 22 w 24"/>
                <a:gd name="T7" fmla="*/ 0 h 14"/>
                <a:gd name="T8" fmla="*/ 11 w 24"/>
                <a:gd name="T9" fmla="*/ 14 h 14"/>
                <a:gd name="T10" fmla="*/ 2 w 24"/>
                <a:gd name="T11" fmla="*/ 0 h 14"/>
              </a:gdLst>
              <a:ahLst/>
              <a:cxnLst>
                <a:cxn ang="0">
                  <a:pos x="T0" y="T1"/>
                </a:cxn>
                <a:cxn ang="0">
                  <a:pos x="T2" y="T3"/>
                </a:cxn>
                <a:cxn ang="0">
                  <a:pos x="T4" y="T5"/>
                </a:cxn>
                <a:cxn ang="0">
                  <a:pos x="T6" y="T7"/>
                </a:cxn>
                <a:cxn ang="0">
                  <a:pos x="T8" y="T9"/>
                </a:cxn>
                <a:cxn ang="0">
                  <a:pos x="T10" y="T11"/>
                </a:cxn>
              </a:cxnLst>
              <a:rect l="0" t="0" r="r" b="b"/>
              <a:pathLst>
                <a:path w="24" h="14">
                  <a:moveTo>
                    <a:pt x="2" y="0"/>
                  </a:moveTo>
                  <a:lnTo>
                    <a:pt x="2" y="0"/>
                  </a:lnTo>
                  <a:cubicBezTo>
                    <a:pt x="2" y="10"/>
                    <a:pt x="8" y="8"/>
                    <a:pt x="11" y="12"/>
                  </a:cubicBezTo>
                  <a:cubicBezTo>
                    <a:pt x="16" y="8"/>
                    <a:pt x="22" y="11"/>
                    <a:pt x="22" y="0"/>
                  </a:cubicBezTo>
                  <a:cubicBezTo>
                    <a:pt x="24" y="14"/>
                    <a:pt x="16" y="10"/>
                    <a:pt x="11" y="14"/>
                  </a:cubicBezTo>
                  <a:cubicBezTo>
                    <a:pt x="5" y="8"/>
                    <a:pt x="0" y="12"/>
                    <a:pt x="2"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894" name="Freeform 1119"/>
            <p:cNvSpPr>
              <a:spLocks/>
            </p:cNvSpPr>
            <p:nvPr userDrawn="1"/>
          </p:nvSpPr>
          <p:spPr bwMode="auto">
            <a:xfrm>
              <a:off x="249" y="294"/>
              <a:ext cx="9" cy="2"/>
            </a:xfrm>
            <a:custGeom>
              <a:avLst/>
              <a:gdLst>
                <a:gd name="T0" fmla="*/ 0 w 20"/>
                <a:gd name="T1" fmla="*/ 3 h 3"/>
                <a:gd name="T2" fmla="*/ 0 w 20"/>
                <a:gd name="T3" fmla="*/ 3 h 3"/>
                <a:gd name="T4" fmla="*/ 16 w 20"/>
                <a:gd name="T5" fmla="*/ 0 h 3"/>
                <a:gd name="T6" fmla="*/ 20 w 20"/>
                <a:gd name="T7" fmla="*/ 2 h 3"/>
                <a:gd name="T8" fmla="*/ 0 w 20"/>
                <a:gd name="T9" fmla="*/ 3 h 3"/>
              </a:gdLst>
              <a:ahLst/>
              <a:cxnLst>
                <a:cxn ang="0">
                  <a:pos x="T0" y="T1"/>
                </a:cxn>
                <a:cxn ang="0">
                  <a:pos x="T2" y="T3"/>
                </a:cxn>
                <a:cxn ang="0">
                  <a:pos x="T4" y="T5"/>
                </a:cxn>
                <a:cxn ang="0">
                  <a:pos x="T6" y="T7"/>
                </a:cxn>
                <a:cxn ang="0">
                  <a:pos x="T8" y="T9"/>
                </a:cxn>
              </a:cxnLst>
              <a:rect l="0" t="0" r="r" b="b"/>
              <a:pathLst>
                <a:path w="20" h="3">
                  <a:moveTo>
                    <a:pt x="0" y="3"/>
                  </a:moveTo>
                  <a:lnTo>
                    <a:pt x="0" y="3"/>
                  </a:lnTo>
                  <a:cubicBezTo>
                    <a:pt x="0" y="3"/>
                    <a:pt x="13" y="1"/>
                    <a:pt x="16" y="0"/>
                  </a:cubicBezTo>
                  <a:cubicBezTo>
                    <a:pt x="17" y="1"/>
                    <a:pt x="20" y="2"/>
                    <a:pt x="20" y="2"/>
                  </a:cubicBezTo>
                  <a:lnTo>
                    <a:pt x="0" y="3"/>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895" name="Freeform 1120"/>
            <p:cNvSpPr>
              <a:spLocks/>
            </p:cNvSpPr>
            <p:nvPr userDrawn="1"/>
          </p:nvSpPr>
          <p:spPr bwMode="auto">
            <a:xfrm>
              <a:off x="236" y="293"/>
              <a:ext cx="8" cy="7"/>
            </a:xfrm>
            <a:custGeom>
              <a:avLst/>
              <a:gdLst>
                <a:gd name="T0" fmla="*/ 17 w 18"/>
                <a:gd name="T1" fmla="*/ 0 h 16"/>
                <a:gd name="T2" fmla="*/ 17 w 18"/>
                <a:gd name="T3" fmla="*/ 0 h 16"/>
                <a:gd name="T4" fmla="*/ 3 w 18"/>
                <a:gd name="T5" fmla="*/ 9 h 16"/>
                <a:gd name="T6" fmla="*/ 18 w 18"/>
                <a:gd name="T7" fmla="*/ 15 h 16"/>
                <a:gd name="T8" fmla="*/ 0 w 18"/>
                <a:gd name="T9" fmla="*/ 10 h 16"/>
                <a:gd name="T10" fmla="*/ 17 w 18"/>
                <a:gd name="T11" fmla="*/ 0 h 16"/>
              </a:gdLst>
              <a:ahLst/>
              <a:cxnLst>
                <a:cxn ang="0">
                  <a:pos x="T0" y="T1"/>
                </a:cxn>
                <a:cxn ang="0">
                  <a:pos x="T2" y="T3"/>
                </a:cxn>
                <a:cxn ang="0">
                  <a:pos x="T4" y="T5"/>
                </a:cxn>
                <a:cxn ang="0">
                  <a:pos x="T6" y="T7"/>
                </a:cxn>
                <a:cxn ang="0">
                  <a:pos x="T8" y="T9"/>
                </a:cxn>
                <a:cxn ang="0">
                  <a:pos x="T10" y="T11"/>
                </a:cxn>
              </a:cxnLst>
              <a:rect l="0" t="0" r="r" b="b"/>
              <a:pathLst>
                <a:path w="18" h="16">
                  <a:moveTo>
                    <a:pt x="17" y="0"/>
                  </a:moveTo>
                  <a:lnTo>
                    <a:pt x="17" y="0"/>
                  </a:lnTo>
                  <a:cubicBezTo>
                    <a:pt x="8" y="2"/>
                    <a:pt x="5" y="4"/>
                    <a:pt x="3" y="9"/>
                  </a:cubicBezTo>
                  <a:cubicBezTo>
                    <a:pt x="6" y="13"/>
                    <a:pt x="13" y="15"/>
                    <a:pt x="18" y="15"/>
                  </a:cubicBezTo>
                  <a:cubicBezTo>
                    <a:pt x="10" y="16"/>
                    <a:pt x="3" y="14"/>
                    <a:pt x="0" y="10"/>
                  </a:cubicBezTo>
                  <a:cubicBezTo>
                    <a:pt x="3" y="3"/>
                    <a:pt x="8" y="0"/>
                    <a:pt x="17"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896" name="Freeform 1121"/>
            <p:cNvSpPr>
              <a:spLocks/>
            </p:cNvSpPr>
            <p:nvPr userDrawn="1"/>
          </p:nvSpPr>
          <p:spPr bwMode="auto">
            <a:xfrm>
              <a:off x="251" y="303"/>
              <a:ext cx="4" cy="1"/>
            </a:xfrm>
            <a:custGeom>
              <a:avLst/>
              <a:gdLst>
                <a:gd name="T0" fmla="*/ 0 w 9"/>
                <a:gd name="T1" fmla="*/ 4 h 4"/>
                <a:gd name="T2" fmla="*/ 0 w 9"/>
                <a:gd name="T3" fmla="*/ 4 h 4"/>
                <a:gd name="T4" fmla="*/ 9 w 9"/>
                <a:gd name="T5" fmla="*/ 0 h 4"/>
                <a:gd name="T6" fmla="*/ 9 w 9"/>
                <a:gd name="T7" fmla="*/ 1 h 4"/>
                <a:gd name="T8" fmla="*/ 0 w 9"/>
                <a:gd name="T9" fmla="*/ 4 h 4"/>
              </a:gdLst>
              <a:ahLst/>
              <a:cxnLst>
                <a:cxn ang="0">
                  <a:pos x="T0" y="T1"/>
                </a:cxn>
                <a:cxn ang="0">
                  <a:pos x="T2" y="T3"/>
                </a:cxn>
                <a:cxn ang="0">
                  <a:pos x="T4" y="T5"/>
                </a:cxn>
                <a:cxn ang="0">
                  <a:pos x="T6" y="T7"/>
                </a:cxn>
                <a:cxn ang="0">
                  <a:pos x="T8" y="T9"/>
                </a:cxn>
              </a:cxnLst>
              <a:rect l="0" t="0" r="r" b="b"/>
              <a:pathLst>
                <a:path w="9" h="4">
                  <a:moveTo>
                    <a:pt x="0" y="4"/>
                  </a:moveTo>
                  <a:lnTo>
                    <a:pt x="0" y="4"/>
                  </a:lnTo>
                  <a:lnTo>
                    <a:pt x="9" y="0"/>
                  </a:lnTo>
                  <a:lnTo>
                    <a:pt x="9" y="1"/>
                  </a:lnTo>
                  <a:lnTo>
                    <a:pt x="0" y="4"/>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897" name="Freeform 1122"/>
            <p:cNvSpPr>
              <a:spLocks/>
            </p:cNvSpPr>
            <p:nvPr userDrawn="1"/>
          </p:nvSpPr>
          <p:spPr bwMode="auto">
            <a:xfrm>
              <a:off x="241" y="303"/>
              <a:ext cx="7" cy="8"/>
            </a:xfrm>
            <a:custGeom>
              <a:avLst/>
              <a:gdLst>
                <a:gd name="T0" fmla="*/ 11 w 16"/>
                <a:gd name="T1" fmla="*/ 0 h 18"/>
                <a:gd name="T2" fmla="*/ 11 w 16"/>
                <a:gd name="T3" fmla="*/ 0 h 18"/>
                <a:gd name="T4" fmla="*/ 3 w 16"/>
                <a:gd name="T5" fmla="*/ 11 h 18"/>
                <a:gd name="T6" fmla="*/ 16 w 16"/>
                <a:gd name="T7" fmla="*/ 14 h 18"/>
                <a:gd name="T8" fmla="*/ 0 w 16"/>
                <a:gd name="T9" fmla="*/ 12 h 18"/>
                <a:gd name="T10" fmla="*/ 11 w 16"/>
                <a:gd name="T11" fmla="*/ 0 h 18"/>
              </a:gdLst>
              <a:ahLst/>
              <a:cxnLst>
                <a:cxn ang="0">
                  <a:pos x="T0" y="T1"/>
                </a:cxn>
                <a:cxn ang="0">
                  <a:pos x="T2" y="T3"/>
                </a:cxn>
                <a:cxn ang="0">
                  <a:pos x="T4" y="T5"/>
                </a:cxn>
                <a:cxn ang="0">
                  <a:pos x="T6" y="T7"/>
                </a:cxn>
                <a:cxn ang="0">
                  <a:pos x="T8" y="T9"/>
                </a:cxn>
                <a:cxn ang="0">
                  <a:pos x="T10" y="T11"/>
                </a:cxn>
              </a:cxnLst>
              <a:rect l="0" t="0" r="r" b="b"/>
              <a:pathLst>
                <a:path w="16" h="18">
                  <a:moveTo>
                    <a:pt x="11" y="0"/>
                  </a:moveTo>
                  <a:lnTo>
                    <a:pt x="11" y="0"/>
                  </a:lnTo>
                  <a:cubicBezTo>
                    <a:pt x="4" y="2"/>
                    <a:pt x="4" y="6"/>
                    <a:pt x="3" y="11"/>
                  </a:cubicBezTo>
                  <a:cubicBezTo>
                    <a:pt x="6" y="14"/>
                    <a:pt x="12" y="16"/>
                    <a:pt x="16" y="14"/>
                  </a:cubicBezTo>
                  <a:cubicBezTo>
                    <a:pt x="9" y="18"/>
                    <a:pt x="4" y="14"/>
                    <a:pt x="0" y="12"/>
                  </a:cubicBezTo>
                  <a:cubicBezTo>
                    <a:pt x="2" y="5"/>
                    <a:pt x="3" y="1"/>
                    <a:pt x="11"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898" name="Freeform 1123"/>
            <p:cNvSpPr>
              <a:spLocks/>
            </p:cNvSpPr>
            <p:nvPr userDrawn="1"/>
          </p:nvSpPr>
          <p:spPr bwMode="auto">
            <a:xfrm>
              <a:off x="248" y="311"/>
              <a:ext cx="9" cy="8"/>
            </a:xfrm>
            <a:custGeom>
              <a:avLst/>
              <a:gdLst>
                <a:gd name="T0" fmla="*/ 7 w 19"/>
                <a:gd name="T1" fmla="*/ 0 h 18"/>
                <a:gd name="T2" fmla="*/ 7 w 19"/>
                <a:gd name="T3" fmla="*/ 0 h 18"/>
                <a:gd name="T4" fmla="*/ 5 w 19"/>
                <a:gd name="T5" fmla="*/ 14 h 18"/>
                <a:gd name="T6" fmla="*/ 19 w 19"/>
                <a:gd name="T7" fmla="*/ 11 h 18"/>
                <a:gd name="T8" fmla="*/ 3 w 19"/>
                <a:gd name="T9" fmla="*/ 17 h 18"/>
                <a:gd name="T10" fmla="*/ 7 w 19"/>
                <a:gd name="T11" fmla="*/ 0 h 18"/>
              </a:gdLst>
              <a:ahLst/>
              <a:cxnLst>
                <a:cxn ang="0">
                  <a:pos x="T0" y="T1"/>
                </a:cxn>
                <a:cxn ang="0">
                  <a:pos x="T2" y="T3"/>
                </a:cxn>
                <a:cxn ang="0">
                  <a:pos x="T4" y="T5"/>
                </a:cxn>
                <a:cxn ang="0">
                  <a:pos x="T6" y="T7"/>
                </a:cxn>
                <a:cxn ang="0">
                  <a:pos x="T8" y="T9"/>
                </a:cxn>
                <a:cxn ang="0">
                  <a:pos x="T10" y="T11"/>
                </a:cxn>
              </a:cxnLst>
              <a:rect l="0" t="0" r="r" b="b"/>
              <a:pathLst>
                <a:path w="19" h="18">
                  <a:moveTo>
                    <a:pt x="7" y="0"/>
                  </a:moveTo>
                  <a:lnTo>
                    <a:pt x="7" y="0"/>
                  </a:lnTo>
                  <a:cubicBezTo>
                    <a:pt x="2" y="5"/>
                    <a:pt x="4" y="9"/>
                    <a:pt x="5" y="14"/>
                  </a:cubicBezTo>
                  <a:cubicBezTo>
                    <a:pt x="10" y="14"/>
                    <a:pt x="15" y="15"/>
                    <a:pt x="19" y="11"/>
                  </a:cubicBezTo>
                  <a:cubicBezTo>
                    <a:pt x="14" y="18"/>
                    <a:pt x="9" y="16"/>
                    <a:pt x="3" y="17"/>
                  </a:cubicBezTo>
                  <a:cubicBezTo>
                    <a:pt x="1" y="8"/>
                    <a:pt x="0" y="5"/>
                    <a:pt x="7"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899" name="Freeform 1124"/>
            <p:cNvSpPr>
              <a:spLocks/>
            </p:cNvSpPr>
            <p:nvPr userDrawn="1"/>
          </p:nvSpPr>
          <p:spPr bwMode="auto">
            <a:xfrm>
              <a:off x="258" y="306"/>
              <a:ext cx="4" cy="4"/>
            </a:xfrm>
            <a:custGeom>
              <a:avLst/>
              <a:gdLst>
                <a:gd name="T0" fmla="*/ 0 w 9"/>
                <a:gd name="T1" fmla="*/ 8 h 8"/>
                <a:gd name="T2" fmla="*/ 0 w 9"/>
                <a:gd name="T3" fmla="*/ 8 h 8"/>
                <a:gd name="T4" fmla="*/ 7 w 9"/>
                <a:gd name="T5" fmla="*/ 0 h 8"/>
                <a:gd name="T6" fmla="*/ 9 w 9"/>
                <a:gd name="T7" fmla="*/ 1 h 8"/>
                <a:gd name="T8" fmla="*/ 0 w 9"/>
                <a:gd name="T9" fmla="*/ 8 h 8"/>
              </a:gdLst>
              <a:ahLst/>
              <a:cxnLst>
                <a:cxn ang="0">
                  <a:pos x="T0" y="T1"/>
                </a:cxn>
                <a:cxn ang="0">
                  <a:pos x="T2" y="T3"/>
                </a:cxn>
                <a:cxn ang="0">
                  <a:pos x="T4" y="T5"/>
                </a:cxn>
                <a:cxn ang="0">
                  <a:pos x="T6" y="T7"/>
                </a:cxn>
                <a:cxn ang="0">
                  <a:pos x="T8" y="T9"/>
                </a:cxn>
              </a:cxnLst>
              <a:rect l="0" t="0" r="r" b="b"/>
              <a:pathLst>
                <a:path w="9" h="8">
                  <a:moveTo>
                    <a:pt x="0" y="8"/>
                  </a:moveTo>
                  <a:lnTo>
                    <a:pt x="0" y="8"/>
                  </a:lnTo>
                  <a:lnTo>
                    <a:pt x="7" y="0"/>
                  </a:lnTo>
                  <a:lnTo>
                    <a:pt x="9" y="1"/>
                  </a:lnTo>
                  <a:lnTo>
                    <a:pt x="0" y="8"/>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900" name="Freeform 1125"/>
            <p:cNvSpPr>
              <a:spLocks/>
            </p:cNvSpPr>
            <p:nvPr userDrawn="1"/>
          </p:nvSpPr>
          <p:spPr bwMode="auto">
            <a:xfrm>
              <a:off x="265" y="312"/>
              <a:ext cx="2" cy="4"/>
            </a:xfrm>
            <a:custGeom>
              <a:avLst/>
              <a:gdLst>
                <a:gd name="T0" fmla="*/ 0 w 5"/>
                <a:gd name="T1" fmla="*/ 10 h 10"/>
                <a:gd name="T2" fmla="*/ 0 w 5"/>
                <a:gd name="T3" fmla="*/ 10 h 10"/>
                <a:gd name="T4" fmla="*/ 4 w 5"/>
                <a:gd name="T5" fmla="*/ 0 h 10"/>
                <a:gd name="T6" fmla="*/ 5 w 5"/>
                <a:gd name="T7" fmla="*/ 2 h 10"/>
                <a:gd name="T8" fmla="*/ 0 w 5"/>
                <a:gd name="T9" fmla="*/ 10 h 10"/>
              </a:gdLst>
              <a:ahLst/>
              <a:cxnLst>
                <a:cxn ang="0">
                  <a:pos x="T0" y="T1"/>
                </a:cxn>
                <a:cxn ang="0">
                  <a:pos x="T2" y="T3"/>
                </a:cxn>
                <a:cxn ang="0">
                  <a:pos x="T4" y="T5"/>
                </a:cxn>
                <a:cxn ang="0">
                  <a:pos x="T6" y="T7"/>
                </a:cxn>
                <a:cxn ang="0">
                  <a:pos x="T8" y="T9"/>
                </a:cxn>
              </a:cxnLst>
              <a:rect l="0" t="0" r="r" b="b"/>
              <a:pathLst>
                <a:path w="5" h="10">
                  <a:moveTo>
                    <a:pt x="0" y="10"/>
                  </a:moveTo>
                  <a:lnTo>
                    <a:pt x="0" y="10"/>
                  </a:lnTo>
                  <a:lnTo>
                    <a:pt x="4" y="0"/>
                  </a:lnTo>
                  <a:lnTo>
                    <a:pt x="5" y="2"/>
                  </a:lnTo>
                  <a:lnTo>
                    <a:pt x="0" y="1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901" name="Freeform 1126"/>
            <p:cNvSpPr>
              <a:spLocks/>
            </p:cNvSpPr>
            <p:nvPr userDrawn="1"/>
          </p:nvSpPr>
          <p:spPr bwMode="auto">
            <a:xfrm>
              <a:off x="257" y="319"/>
              <a:ext cx="8" cy="7"/>
            </a:xfrm>
            <a:custGeom>
              <a:avLst/>
              <a:gdLst>
                <a:gd name="T0" fmla="*/ 5 w 19"/>
                <a:gd name="T1" fmla="*/ 0 h 16"/>
                <a:gd name="T2" fmla="*/ 5 w 19"/>
                <a:gd name="T3" fmla="*/ 0 h 16"/>
                <a:gd name="T4" fmla="*/ 7 w 19"/>
                <a:gd name="T5" fmla="*/ 12 h 16"/>
                <a:gd name="T6" fmla="*/ 19 w 19"/>
                <a:gd name="T7" fmla="*/ 8 h 16"/>
                <a:gd name="T8" fmla="*/ 6 w 19"/>
                <a:gd name="T9" fmla="*/ 14 h 16"/>
                <a:gd name="T10" fmla="*/ 5 w 19"/>
                <a:gd name="T11" fmla="*/ 0 h 16"/>
              </a:gdLst>
              <a:ahLst/>
              <a:cxnLst>
                <a:cxn ang="0">
                  <a:pos x="T0" y="T1"/>
                </a:cxn>
                <a:cxn ang="0">
                  <a:pos x="T2" y="T3"/>
                </a:cxn>
                <a:cxn ang="0">
                  <a:pos x="T4" y="T5"/>
                </a:cxn>
                <a:cxn ang="0">
                  <a:pos x="T6" y="T7"/>
                </a:cxn>
                <a:cxn ang="0">
                  <a:pos x="T8" y="T9"/>
                </a:cxn>
                <a:cxn ang="0">
                  <a:pos x="T10" y="T11"/>
                </a:cxn>
              </a:cxnLst>
              <a:rect l="0" t="0" r="r" b="b"/>
              <a:pathLst>
                <a:path w="19" h="16">
                  <a:moveTo>
                    <a:pt x="5" y="0"/>
                  </a:moveTo>
                  <a:lnTo>
                    <a:pt x="5" y="0"/>
                  </a:lnTo>
                  <a:cubicBezTo>
                    <a:pt x="2" y="5"/>
                    <a:pt x="6" y="8"/>
                    <a:pt x="7" y="12"/>
                  </a:cubicBezTo>
                  <a:cubicBezTo>
                    <a:pt x="12" y="12"/>
                    <a:pt x="16" y="12"/>
                    <a:pt x="19" y="8"/>
                  </a:cubicBezTo>
                  <a:cubicBezTo>
                    <a:pt x="16" y="16"/>
                    <a:pt x="11" y="13"/>
                    <a:pt x="6" y="14"/>
                  </a:cubicBezTo>
                  <a:cubicBezTo>
                    <a:pt x="4" y="9"/>
                    <a:pt x="0" y="7"/>
                    <a:pt x="5"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902" name="Freeform 1127"/>
            <p:cNvSpPr>
              <a:spLocks/>
            </p:cNvSpPr>
            <p:nvPr userDrawn="1"/>
          </p:nvSpPr>
          <p:spPr bwMode="auto">
            <a:xfrm>
              <a:off x="266" y="324"/>
              <a:ext cx="9" cy="6"/>
            </a:xfrm>
            <a:custGeom>
              <a:avLst/>
              <a:gdLst>
                <a:gd name="T0" fmla="*/ 4 w 20"/>
                <a:gd name="T1" fmla="*/ 0 h 14"/>
                <a:gd name="T2" fmla="*/ 4 w 20"/>
                <a:gd name="T3" fmla="*/ 0 h 14"/>
                <a:gd name="T4" fmla="*/ 8 w 20"/>
                <a:gd name="T5" fmla="*/ 11 h 14"/>
                <a:gd name="T6" fmla="*/ 20 w 20"/>
                <a:gd name="T7" fmla="*/ 4 h 14"/>
                <a:gd name="T8" fmla="*/ 8 w 20"/>
                <a:gd name="T9" fmla="*/ 14 h 14"/>
                <a:gd name="T10" fmla="*/ 4 w 20"/>
                <a:gd name="T11" fmla="*/ 0 h 14"/>
              </a:gdLst>
              <a:ahLst/>
              <a:cxnLst>
                <a:cxn ang="0">
                  <a:pos x="T0" y="T1"/>
                </a:cxn>
                <a:cxn ang="0">
                  <a:pos x="T2" y="T3"/>
                </a:cxn>
                <a:cxn ang="0">
                  <a:pos x="T4" y="T5"/>
                </a:cxn>
                <a:cxn ang="0">
                  <a:pos x="T6" y="T7"/>
                </a:cxn>
                <a:cxn ang="0">
                  <a:pos x="T8" y="T9"/>
                </a:cxn>
                <a:cxn ang="0">
                  <a:pos x="T10" y="T11"/>
                </a:cxn>
              </a:cxnLst>
              <a:rect l="0" t="0" r="r" b="b"/>
              <a:pathLst>
                <a:path w="20" h="14">
                  <a:moveTo>
                    <a:pt x="4" y="0"/>
                  </a:moveTo>
                  <a:lnTo>
                    <a:pt x="4" y="0"/>
                  </a:lnTo>
                  <a:cubicBezTo>
                    <a:pt x="2" y="6"/>
                    <a:pt x="6" y="7"/>
                    <a:pt x="8" y="11"/>
                  </a:cubicBezTo>
                  <a:cubicBezTo>
                    <a:pt x="14" y="9"/>
                    <a:pt x="18" y="9"/>
                    <a:pt x="20" y="4"/>
                  </a:cubicBezTo>
                  <a:cubicBezTo>
                    <a:pt x="19" y="12"/>
                    <a:pt x="13" y="11"/>
                    <a:pt x="8" y="14"/>
                  </a:cubicBezTo>
                  <a:cubicBezTo>
                    <a:pt x="6" y="9"/>
                    <a:pt x="0" y="7"/>
                    <a:pt x="4"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903" name="Freeform 1128"/>
            <p:cNvSpPr>
              <a:spLocks/>
            </p:cNvSpPr>
            <p:nvPr userDrawn="1"/>
          </p:nvSpPr>
          <p:spPr bwMode="auto">
            <a:xfrm>
              <a:off x="278" y="327"/>
              <a:ext cx="9" cy="5"/>
            </a:xfrm>
            <a:custGeom>
              <a:avLst/>
              <a:gdLst>
                <a:gd name="T0" fmla="*/ 1 w 21"/>
                <a:gd name="T1" fmla="*/ 0 h 12"/>
                <a:gd name="T2" fmla="*/ 1 w 21"/>
                <a:gd name="T3" fmla="*/ 0 h 12"/>
                <a:gd name="T4" fmla="*/ 11 w 21"/>
                <a:gd name="T5" fmla="*/ 9 h 12"/>
                <a:gd name="T6" fmla="*/ 19 w 21"/>
                <a:gd name="T7" fmla="*/ 1 h 12"/>
                <a:gd name="T8" fmla="*/ 11 w 21"/>
                <a:gd name="T9" fmla="*/ 12 h 12"/>
                <a:gd name="T10" fmla="*/ 1 w 21"/>
                <a:gd name="T11" fmla="*/ 0 h 12"/>
              </a:gdLst>
              <a:ahLst/>
              <a:cxnLst>
                <a:cxn ang="0">
                  <a:pos x="T0" y="T1"/>
                </a:cxn>
                <a:cxn ang="0">
                  <a:pos x="T2" y="T3"/>
                </a:cxn>
                <a:cxn ang="0">
                  <a:pos x="T4" y="T5"/>
                </a:cxn>
                <a:cxn ang="0">
                  <a:pos x="T6" y="T7"/>
                </a:cxn>
                <a:cxn ang="0">
                  <a:pos x="T8" y="T9"/>
                </a:cxn>
                <a:cxn ang="0">
                  <a:pos x="T10" y="T11"/>
                </a:cxn>
              </a:cxnLst>
              <a:rect l="0" t="0" r="r" b="b"/>
              <a:pathLst>
                <a:path w="21" h="12">
                  <a:moveTo>
                    <a:pt x="1" y="0"/>
                  </a:moveTo>
                  <a:lnTo>
                    <a:pt x="1" y="0"/>
                  </a:lnTo>
                  <a:cubicBezTo>
                    <a:pt x="1" y="6"/>
                    <a:pt x="8" y="6"/>
                    <a:pt x="11" y="9"/>
                  </a:cubicBezTo>
                  <a:cubicBezTo>
                    <a:pt x="15" y="7"/>
                    <a:pt x="19" y="7"/>
                    <a:pt x="19" y="1"/>
                  </a:cubicBezTo>
                  <a:cubicBezTo>
                    <a:pt x="21" y="10"/>
                    <a:pt x="15" y="8"/>
                    <a:pt x="11" y="12"/>
                  </a:cubicBezTo>
                  <a:cubicBezTo>
                    <a:pt x="7" y="8"/>
                    <a:pt x="0" y="9"/>
                    <a:pt x="1"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904" name="Freeform 1129"/>
            <p:cNvSpPr>
              <a:spLocks/>
            </p:cNvSpPr>
            <p:nvPr userDrawn="1"/>
          </p:nvSpPr>
          <p:spPr bwMode="auto">
            <a:xfrm>
              <a:off x="282" y="314"/>
              <a:ext cx="1" cy="7"/>
            </a:xfrm>
            <a:custGeom>
              <a:avLst/>
              <a:gdLst>
                <a:gd name="T0" fmla="*/ 0 w 2"/>
                <a:gd name="T1" fmla="*/ 1 h 15"/>
                <a:gd name="T2" fmla="*/ 0 w 2"/>
                <a:gd name="T3" fmla="*/ 1 h 15"/>
                <a:gd name="T4" fmla="*/ 2 w 2"/>
                <a:gd name="T5" fmla="*/ 0 h 15"/>
                <a:gd name="T6" fmla="*/ 1 w 2"/>
                <a:gd name="T7" fmla="*/ 15 h 15"/>
                <a:gd name="T8" fmla="*/ 0 w 2"/>
                <a:gd name="T9" fmla="*/ 1 h 15"/>
              </a:gdLst>
              <a:ahLst/>
              <a:cxnLst>
                <a:cxn ang="0">
                  <a:pos x="T0" y="T1"/>
                </a:cxn>
                <a:cxn ang="0">
                  <a:pos x="T2" y="T3"/>
                </a:cxn>
                <a:cxn ang="0">
                  <a:pos x="T4" y="T5"/>
                </a:cxn>
                <a:cxn ang="0">
                  <a:pos x="T6" y="T7"/>
                </a:cxn>
                <a:cxn ang="0">
                  <a:pos x="T8" y="T9"/>
                </a:cxn>
              </a:cxnLst>
              <a:rect l="0" t="0" r="r" b="b"/>
              <a:pathLst>
                <a:path w="2" h="15">
                  <a:moveTo>
                    <a:pt x="0" y="1"/>
                  </a:moveTo>
                  <a:lnTo>
                    <a:pt x="0" y="1"/>
                  </a:lnTo>
                  <a:lnTo>
                    <a:pt x="2" y="0"/>
                  </a:lnTo>
                  <a:lnTo>
                    <a:pt x="1" y="15"/>
                  </a:lnTo>
                  <a:lnTo>
                    <a:pt x="0" y="1"/>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905" name="Freeform 1130"/>
            <p:cNvSpPr>
              <a:spLocks/>
            </p:cNvSpPr>
            <p:nvPr userDrawn="1"/>
          </p:nvSpPr>
          <p:spPr bwMode="auto">
            <a:xfrm>
              <a:off x="290" y="326"/>
              <a:ext cx="8" cy="6"/>
            </a:xfrm>
            <a:custGeom>
              <a:avLst/>
              <a:gdLst>
                <a:gd name="T0" fmla="*/ 16 w 20"/>
                <a:gd name="T1" fmla="*/ 0 h 12"/>
                <a:gd name="T2" fmla="*/ 16 w 20"/>
                <a:gd name="T3" fmla="*/ 0 h 12"/>
                <a:gd name="T4" fmla="*/ 11 w 20"/>
                <a:gd name="T5" fmla="*/ 12 h 12"/>
                <a:gd name="T6" fmla="*/ 0 w 20"/>
                <a:gd name="T7" fmla="*/ 2 h 12"/>
                <a:gd name="T8" fmla="*/ 11 w 20"/>
                <a:gd name="T9" fmla="*/ 10 h 12"/>
                <a:gd name="T10" fmla="*/ 16 w 20"/>
                <a:gd name="T11" fmla="*/ 0 h 12"/>
              </a:gdLst>
              <a:ahLst/>
              <a:cxnLst>
                <a:cxn ang="0">
                  <a:pos x="T0" y="T1"/>
                </a:cxn>
                <a:cxn ang="0">
                  <a:pos x="T2" y="T3"/>
                </a:cxn>
                <a:cxn ang="0">
                  <a:pos x="T4" y="T5"/>
                </a:cxn>
                <a:cxn ang="0">
                  <a:pos x="T6" y="T7"/>
                </a:cxn>
                <a:cxn ang="0">
                  <a:pos x="T8" y="T9"/>
                </a:cxn>
                <a:cxn ang="0">
                  <a:pos x="T10" y="T11"/>
                </a:cxn>
              </a:cxnLst>
              <a:rect l="0" t="0" r="r" b="b"/>
              <a:pathLst>
                <a:path w="20" h="12">
                  <a:moveTo>
                    <a:pt x="16" y="0"/>
                  </a:moveTo>
                  <a:lnTo>
                    <a:pt x="16" y="0"/>
                  </a:lnTo>
                  <a:cubicBezTo>
                    <a:pt x="20" y="7"/>
                    <a:pt x="14" y="8"/>
                    <a:pt x="11" y="12"/>
                  </a:cubicBezTo>
                  <a:cubicBezTo>
                    <a:pt x="7" y="9"/>
                    <a:pt x="0" y="10"/>
                    <a:pt x="0" y="2"/>
                  </a:cubicBezTo>
                  <a:cubicBezTo>
                    <a:pt x="1" y="7"/>
                    <a:pt x="6" y="7"/>
                    <a:pt x="11" y="10"/>
                  </a:cubicBezTo>
                  <a:cubicBezTo>
                    <a:pt x="14" y="6"/>
                    <a:pt x="17" y="6"/>
                    <a:pt x="16"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906" name="Freeform 1131"/>
            <p:cNvSpPr>
              <a:spLocks/>
            </p:cNvSpPr>
            <p:nvPr userDrawn="1"/>
          </p:nvSpPr>
          <p:spPr bwMode="auto">
            <a:xfrm>
              <a:off x="291" y="316"/>
              <a:ext cx="2" cy="6"/>
            </a:xfrm>
            <a:custGeom>
              <a:avLst/>
              <a:gdLst>
                <a:gd name="T0" fmla="*/ 0 w 4"/>
                <a:gd name="T1" fmla="*/ 1 h 14"/>
                <a:gd name="T2" fmla="*/ 0 w 4"/>
                <a:gd name="T3" fmla="*/ 1 h 14"/>
                <a:gd name="T4" fmla="*/ 1 w 4"/>
                <a:gd name="T5" fmla="*/ 2 h 14"/>
                <a:gd name="T6" fmla="*/ 2 w 4"/>
                <a:gd name="T7" fmla="*/ 0 h 14"/>
                <a:gd name="T8" fmla="*/ 4 w 4"/>
                <a:gd name="T9" fmla="*/ 14 h 14"/>
                <a:gd name="T10" fmla="*/ 0 w 4"/>
                <a:gd name="T11" fmla="*/ 1 h 14"/>
              </a:gdLst>
              <a:ahLst/>
              <a:cxnLst>
                <a:cxn ang="0">
                  <a:pos x="T0" y="T1"/>
                </a:cxn>
                <a:cxn ang="0">
                  <a:pos x="T2" y="T3"/>
                </a:cxn>
                <a:cxn ang="0">
                  <a:pos x="T4" y="T5"/>
                </a:cxn>
                <a:cxn ang="0">
                  <a:pos x="T6" y="T7"/>
                </a:cxn>
                <a:cxn ang="0">
                  <a:pos x="T8" y="T9"/>
                </a:cxn>
                <a:cxn ang="0">
                  <a:pos x="T10" y="T11"/>
                </a:cxn>
              </a:cxnLst>
              <a:rect l="0" t="0" r="r" b="b"/>
              <a:pathLst>
                <a:path w="4" h="14">
                  <a:moveTo>
                    <a:pt x="0" y="1"/>
                  </a:moveTo>
                  <a:lnTo>
                    <a:pt x="0" y="1"/>
                  </a:lnTo>
                  <a:lnTo>
                    <a:pt x="1" y="2"/>
                  </a:lnTo>
                  <a:lnTo>
                    <a:pt x="2" y="0"/>
                  </a:lnTo>
                  <a:lnTo>
                    <a:pt x="4" y="14"/>
                  </a:lnTo>
                  <a:lnTo>
                    <a:pt x="0" y="1"/>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907" name="Freeform 1132"/>
            <p:cNvSpPr>
              <a:spLocks/>
            </p:cNvSpPr>
            <p:nvPr userDrawn="1"/>
          </p:nvSpPr>
          <p:spPr bwMode="auto">
            <a:xfrm>
              <a:off x="256" y="297"/>
              <a:ext cx="8" cy="9"/>
            </a:xfrm>
            <a:custGeom>
              <a:avLst/>
              <a:gdLst>
                <a:gd name="T0" fmla="*/ 9 w 18"/>
                <a:gd name="T1" fmla="*/ 0 h 21"/>
                <a:gd name="T2" fmla="*/ 9 w 18"/>
                <a:gd name="T3" fmla="*/ 0 h 21"/>
                <a:gd name="T4" fmla="*/ 4 w 18"/>
                <a:gd name="T5" fmla="*/ 12 h 21"/>
                <a:gd name="T6" fmla="*/ 18 w 18"/>
                <a:gd name="T7" fmla="*/ 15 h 21"/>
                <a:gd name="T8" fmla="*/ 1 w 18"/>
                <a:gd name="T9" fmla="*/ 13 h 21"/>
                <a:gd name="T10" fmla="*/ 9 w 18"/>
                <a:gd name="T11" fmla="*/ 0 h 21"/>
              </a:gdLst>
              <a:ahLst/>
              <a:cxnLst>
                <a:cxn ang="0">
                  <a:pos x="T0" y="T1"/>
                </a:cxn>
                <a:cxn ang="0">
                  <a:pos x="T2" y="T3"/>
                </a:cxn>
                <a:cxn ang="0">
                  <a:pos x="T4" y="T5"/>
                </a:cxn>
                <a:cxn ang="0">
                  <a:pos x="T6" y="T7"/>
                </a:cxn>
                <a:cxn ang="0">
                  <a:pos x="T8" y="T9"/>
                </a:cxn>
                <a:cxn ang="0">
                  <a:pos x="T10" y="T11"/>
                </a:cxn>
              </a:cxnLst>
              <a:rect l="0" t="0" r="r" b="b"/>
              <a:pathLst>
                <a:path w="18" h="21">
                  <a:moveTo>
                    <a:pt x="9" y="0"/>
                  </a:moveTo>
                  <a:lnTo>
                    <a:pt x="9" y="0"/>
                  </a:lnTo>
                  <a:cubicBezTo>
                    <a:pt x="3" y="2"/>
                    <a:pt x="5" y="6"/>
                    <a:pt x="4" y="12"/>
                  </a:cubicBezTo>
                  <a:cubicBezTo>
                    <a:pt x="9" y="14"/>
                    <a:pt x="13" y="18"/>
                    <a:pt x="18" y="15"/>
                  </a:cubicBezTo>
                  <a:cubicBezTo>
                    <a:pt x="12" y="21"/>
                    <a:pt x="7" y="15"/>
                    <a:pt x="1" y="13"/>
                  </a:cubicBezTo>
                  <a:cubicBezTo>
                    <a:pt x="4" y="5"/>
                    <a:pt x="0" y="3"/>
                    <a:pt x="9"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908" name="Freeform 1133"/>
            <p:cNvSpPr>
              <a:spLocks noEditPoints="1"/>
            </p:cNvSpPr>
            <p:nvPr userDrawn="1"/>
          </p:nvSpPr>
          <p:spPr bwMode="auto">
            <a:xfrm>
              <a:off x="259" y="289"/>
              <a:ext cx="8" cy="2"/>
            </a:xfrm>
            <a:custGeom>
              <a:avLst/>
              <a:gdLst>
                <a:gd name="T0" fmla="*/ 9 w 18"/>
                <a:gd name="T1" fmla="*/ 2 h 5"/>
                <a:gd name="T2" fmla="*/ 9 w 18"/>
                <a:gd name="T3" fmla="*/ 2 h 5"/>
                <a:gd name="T4" fmla="*/ 16 w 18"/>
                <a:gd name="T5" fmla="*/ 4 h 5"/>
                <a:gd name="T6" fmla="*/ 16 w 18"/>
                <a:gd name="T7" fmla="*/ 3 h 5"/>
                <a:gd name="T8" fmla="*/ 9 w 18"/>
                <a:gd name="T9" fmla="*/ 2 h 5"/>
                <a:gd name="T10" fmla="*/ 0 w 18"/>
                <a:gd name="T11" fmla="*/ 1 h 5"/>
                <a:gd name="T12" fmla="*/ 0 w 18"/>
                <a:gd name="T13" fmla="*/ 1 h 5"/>
                <a:gd name="T14" fmla="*/ 17 w 18"/>
                <a:gd name="T15" fmla="*/ 2 h 5"/>
                <a:gd name="T16" fmla="*/ 18 w 18"/>
                <a:gd name="T17" fmla="*/ 4 h 5"/>
                <a:gd name="T18" fmla="*/ 16 w 18"/>
                <a:gd name="T19" fmla="*/ 5 h 5"/>
                <a:gd name="T20" fmla="*/ 0 w 18"/>
                <a:gd name="T21"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5">
                  <a:moveTo>
                    <a:pt x="9" y="2"/>
                  </a:moveTo>
                  <a:lnTo>
                    <a:pt x="9" y="2"/>
                  </a:lnTo>
                  <a:cubicBezTo>
                    <a:pt x="10" y="3"/>
                    <a:pt x="16" y="4"/>
                    <a:pt x="16" y="4"/>
                  </a:cubicBezTo>
                  <a:lnTo>
                    <a:pt x="16" y="3"/>
                  </a:lnTo>
                  <a:cubicBezTo>
                    <a:pt x="16" y="3"/>
                    <a:pt x="10" y="2"/>
                    <a:pt x="9" y="2"/>
                  </a:cubicBezTo>
                  <a:close/>
                  <a:moveTo>
                    <a:pt x="0" y="1"/>
                  </a:moveTo>
                  <a:lnTo>
                    <a:pt x="0" y="1"/>
                  </a:lnTo>
                  <a:cubicBezTo>
                    <a:pt x="8" y="0"/>
                    <a:pt x="17" y="2"/>
                    <a:pt x="17" y="2"/>
                  </a:cubicBezTo>
                  <a:lnTo>
                    <a:pt x="18" y="4"/>
                  </a:lnTo>
                  <a:lnTo>
                    <a:pt x="16" y="5"/>
                  </a:lnTo>
                  <a:cubicBezTo>
                    <a:pt x="12" y="5"/>
                    <a:pt x="8" y="3"/>
                    <a:pt x="0" y="1"/>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909" name="Freeform 1134"/>
            <p:cNvSpPr>
              <a:spLocks noEditPoints="1"/>
            </p:cNvSpPr>
            <p:nvPr userDrawn="1"/>
          </p:nvSpPr>
          <p:spPr bwMode="auto">
            <a:xfrm>
              <a:off x="261" y="297"/>
              <a:ext cx="7" cy="4"/>
            </a:xfrm>
            <a:custGeom>
              <a:avLst/>
              <a:gdLst>
                <a:gd name="T0" fmla="*/ 9 w 15"/>
                <a:gd name="T1" fmla="*/ 5 h 10"/>
                <a:gd name="T2" fmla="*/ 9 w 15"/>
                <a:gd name="T3" fmla="*/ 5 h 10"/>
                <a:gd name="T4" fmla="*/ 14 w 15"/>
                <a:gd name="T5" fmla="*/ 2 h 10"/>
                <a:gd name="T6" fmla="*/ 14 w 15"/>
                <a:gd name="T7" fmla="*/ 1 h 10"/>
                <a:gd name="T8" fmla="*/ 9 w 15"/>
                <a:gd name="T9" fmla="*/ 5 h 10"/>
                <a:gd name="T10" fmla="*/ 0 w 15"/>
                <a:gd name="T11" fmla="*/ 10 h 10"/>
                <a:gd name="T12" fmla="*/ 0 w 15"/>
                <a:gd name="T13" fmla="*/ 10 h 10"/>
                <a:gd name="T14" fmla="*/ 13 w 15"/>
                <a:gd name="T15" fmla="*/ 0 h 10"/>
                <a:gd name="T16" fmla="*/ 15 w 15"/>
                <a:gd name="T17" fmla="*/ 1 h 10"/>
                <a:gd name="T18" fmla="*/ 15 w 15"/>
                <a:gd name="T19" fmla="*/ 3 h 10"/>
                <a:gd name="T20" fmla="*/ 0 w 15"/>
                <a:gd name="T21"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10">
                  <a:moveTo>
                    <a:pt x="9" y="5"/>
                  </a:moveTo>
                  <a:lnTo>
                    <a:pt x="9" y="5"/>
                  </a:lnTo>
                  <a:cubicBezTo>
                    <a:pt x="10" y="5"/>
                    <a:pt x="14" y="2"/>
                    <a:pt x="14" y="2"/>
                  </a:cubicBezTo>
                  <a:lnTo>
                    <a:pt x="14" y="1"/>
                  </a:lnTo>
                  <a:cubicBezTo>
                    <a:pt x="14" y="1"/>
                    <a:pt x="10" y="4"/>
                    <a:pt x="9" y="5"/>
                  </a:cubicBezTo>
                  <a:close/>
                  <a:moveTo>
                    <a:pt x="0" y="10"/>
                  </a:moveTo>
                  <a:lnTo>
                    <a:pt x="0" y="10"/>
                  </a:lnTo>
                  <a:cubicBezTo>
                    <a:pt x="7" y="4"/>
                    <a:pt x="13" y="0"/>
                    <a:pt x="13" y="0"/>
                  </a:cubicBezTo>
                  <a:lnTo>
                    <a:pt x="15" y="1"/>
                  </a:lnTo>
                  <a:lnTo>
                    <a:pt x="15" y="3"/>
                  </a:lnTo>
                  <a:cubicBezTo>
                    <a:pt x="15" y="3"/>
                    <a:pt x="8" y="8"/>
                    <a:pt x="0" y="1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910" name="Freeform 1135"/>
            <p:cNvSpPr>
              <a:spLocks/>
            </p:cNvSpPr>
            <p:nvPr userDrawn="1"/>
          </p:nvSpPr>
          <p:spPr bwMode="auto">
            <a:xfrm>
              <a:off x="265" y="305"/>
              <a:ext cx="9" cy="8"/>
            </a:xfrm>
            <a:custGeom>
              <a:avLst/>
              <a:gdLst>
                <a:gd name="T0" fmla="*/ 5 w 20"/>
                <a:gd name="T1" fmla="*/ 0 h 16"/>
                <a:gd name="T2" fmla="*/ 5 w 20"/>
                <a:gd name="T3" fmla="*/ 0 h 16"/>
                <a:gd name="T4" fmla="*/ 8 w 20"/>
                <a:gd name="T5" fmla="*/ 10 h 16"/>
                <a:gd name="T6" fmla="*/ 20 w 20"/>
                <a:gd name="T7" fmla="*/ 10 h 16"/>
                <a:gd name="T8" fmla="*/ 7 w 20"/>
                <a:gd name="T9" fmla="*/ 12 h 16"/>
                <a:gd name="T10" fmla="*/ 5 w 20"/>
                <a:gd name="T11" fmla="*/ 0 h 16"/>
              </a:gdLst>
              <a:ahLst/>
              <a:cxnLst>
                <a:cxn ang="0">
                  <a:pos x="T0" y="T1"/>
                </a:cxn>
                <a:cxn ang="0">
                  <a:pos x="T2" y="T3"/>
                </a:cxn>
                <a:cxn ang="0">
                  <a:pos x="T4" y="T5"/>
                </a:cxn>
                <a:cxn ang="0">
                  <a:pos x="T6" y="T7"/>
                </a:cxn>
                <a:cxn ang="0">
                  <a:pos x="T8" y="T9"/>
                </a:cxn>
                <a:cxn ang="0">
                  <a:pos x="T10" y="T11"/>
                </a:cxn>
              </a:cxnLst>
              <a:rect l="0" t="0" r="r" b="b"/>
              <a:pathLst>
                <a:path w="20" h="16">
                  <a:moveTo>
                    <a:pt x="5" y="0"/>
                  </a:moveTo>
                  <a:lnTo>
                    <a:pt x="5" y="0"/>
                  </a:lnTo>
                  <a:cubicBezTo>
                    <a:pt x="2" y="5"/>
                    <a:pt x="7" y="6"/>
                    <a:pt x="8" y="10"/>
                  </a:cubicBezTo>
                  <a:cubicBezTo>
                    <a:pt x="14" y="9"/>
                    <a:pt x="17" y="14"/>
                    <a:pt x="20" y="10"/>
                  </a:cubicBezTo>
                  <a:cubicBezTo>
                    <a:pt x="16" y="16"/>
                    <a:pt x="12" y="11"/>
                    <a:pt x="7" y="12"/>
                  </a:cubicBezTo>
                  <a:cubicBezTo>
                    <a:pt x="6" y="8"/>
                    <a:pt x="0" y="6"/>
                    <a:pt x="5"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911" name="Freeform 1136"/>
            <p:cNvSpPr>
              <a:spLocks noEditPoints="1"/>
            </p:cNvSpPr>
            <p:nvPr userDrawn="1"/>
          </p:nvSpPr>
          <p:spPr bwMode="auto">
            <a:xfrm>
              <a:off x="270" y="302"/>
              <a:ext cx="4" cy="5"/>
            </a:xfrm>
            <a:custGeom>
              <a:avLst/>
              <a:gdLst>
                <a:gd name="T0" fmla="*/ 4 w 8"/>
                <a:gd name="T1" fmla="*/ 5 h 12"/>
                <a:gd name="T2" fmla="*/ 4 w 8"/>
                <a:gd name="T3" fmla="*/ 5 h 12"/>
                <a:gd name="T4" fmla="*/ 7 w 8"/>
                <a:gd name="T5" fmla="*/ 1 h 12"/>
                <a:gd name="T6" fmla="*/ 6 w 8"/>
                <a:gd name="T7" fmla="*/ 1 h 12"/>
                <a:gd name="T8" fmla="*/ 4 w 8"/>
                <a:gd name="T9" fmla="*/ 5 h 12"/>
                <a:gd name="T10" fmla="*/ 0 w 8"/>
                <a:gd name="T11" fmla="*/ 12 h 12"/>
                <a:gd name="T12" fmla="*/ 0 w 8"/>
                <a:gd name="T13" fmla="*/ 12 h 12"/>
                <a:gd name="T14" fmla="*/ 5 w 8"/>
                <a:gd name="T15" fmla="*/ 0 h 12"/>
                <a:gd name="T16" fmla="*/ 7 w 8"/>
                <a:gd name="T17" fmla="*/ 0 h 12"/>
                <a:gd name="T18" fmla="*/ 8 w 8"/>
                <a:gd name="T19" fmla="*/ 1 h 12"/>
                <a:gd name="T20" fmla="*/ 0 w 8"/>
                <a:gd name="T21"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12">
                  <a:moveTo>
                    <a:pt x="4" y="5"/>
                  </a:moveTo>
                  <a:lnTo>
                    <a:pt x="4" y="5"/>
                  </a:lnTo>
                  <a:cubicBezTo>
                    <a:pt x="5" y="4"/>
                    <a:pt x="7" y="1"/>
                    <a:pt x="7" y="1"/>
                  </a:cubicBezTo>
                  <a:lnTo>
                    <a:pt x="6" y="1"/>
                  </a:lnTo>
                  <a:cubicBezTo>
                    <a:pt x="6" y="1"/>
                    <a:pt x="4" y="4"/>
                    <a:pt x="4" y="5"/>
                  </a:cubicBezTo>
                  <a:close/>
                  <a:moveTo>
                    <a:pt x="0" y="12"/>
                  </a:moveTo>
                  <a:lnTo>
                    <a:pt x="0" y="12"/>
                  </a:lnTo>
                  <a:cubicBezTo>
                    <a:pt x="3" y="4"/>
                    <a:pt x="5" y="0"/>
                    <a:pt x="5" y="0"/>
                  </a:cubicBezTo>
                  <a:lnTo>
                    <a:pt x="7" y="0"/>
                  </a:lnTo>
                  <a:lnTo>
                    <a:pt x="8" y="1"/>
                  </a:lnTo>
                  <a:cubicBezTo>
                    <a:pt x="8" y="1"/>
                    <a:pt x="6" y="7"/>
                    <a:pt x="0" y="12"/>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912" name="Freeform 1137"/>
            <p:cNvSpPr>
              <a:spLocks noEditPoints="1"/>
            </p:cNvSpPr>
            <p:nvPr userDrawn="1"/>
          </p:nvSpPr>
          <p:spPr bwMode="auto">
            <a:xfrm>
              <a:off x="280" y="304"/>
              <a:ext cx="1" cy="6"/>
            </a:xfrm>
            <a:custGeom>
              <a:avLst/>
              <a:gdLst>
                <a:gd name="T0" fmla="*/ 1 w 4"/>
                <a:gd name="T1" fmla="*/ 6 h 12"/>
                <a:gd name="T2" fmla="*/ 1 w 4"/>
                <a:gd name="T3" fmla="*/ 6 h 12"/>
                <a:gd name="T4" fmla="*/ 3 w 4"/>
                <a:gd name="T5" fmla="*/ 1 h 12"/>
                <a:gd name="T6" fmla="*/ 2 w 4"/>
                <a:gd name="T7" fmla="*/ 1 h 12"/>
                <a:gd name="T8" fmla="*/ 1 w 4"/>
                <a:gd name="T9" fmla="*/ 6 h 12"/>
                <a:gd name="T10" fmla="*/ 1 w 4"/>
                <a:gd name="T11" fmla="*/ 12 h 12"/>
                <a:gd name="T12" fmla="*/ 1 w 4"/>
                <a:gd name="T13" fmla="*/ 12 h 12"/>
                <a:gd name="T14" fmla="*/ 0 w 4"/>
                <a:gd name="T15" fmla="*/ 1 h 12"/>
                <a:gd name="T16" fmla="*/ 2 w 4"/>
                <a:gd name="T17" fmla="*/ 0 h 12"/>
                <a:gd name="T18" fmla="*/ 4 w 4"/>
                <a:gd name="T19" fmla="*/ 1 h 12"/>
                <a:gd name="T20" fmla="*/ 1 w 4"/>
                <a:gd name="T21"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12">
                  <a:moveTo>
                    <a:pt x="1" y="6"/>
                  </a:moveTo>
                  <a:lnTo>
                    <a:pt x="1" y="6"/>
                  </a:lnTo>
                  <a:cubicBezTo>
                    <a:pt x="2" y="5"/>
                    <a:pt x="3" y="1"/>
                    <a:pt x="3" y="1"/>
                  </a:cubicBezTo>
                  <a:lnTo>
                    <a:pt x="2" y="1"/>
                  </a:lnTo>
                  <a:cubicBezTo>
                    <a:pt x="2" y="1"/>
                    <a:pt x="1" y="5"/>
                    <a:pt x="1" y="6"/>
                  </a:cubicBezTo>
                  <a:close/>
                  <a:moveTo>
                    <a:pt x="1" y="12"/>
                  </a:moveTo>
                  <a:lnTo>
                    <a:pt x="1" y="12"/>
                  </a:lnTo>
                  <a:cubicBezTo>
                    <a:pt x="0" y="7"/>
                    <a:pt x="0" y="1"/>
                    <a:pt x="0" y="1"/>
                  </a:cubicBezTo>
                  <a:lnTo>
                    <a:pt x="2" y="0"/>
                  </a:lnTo>
                  <a:lnTo>
                    <a:pt x="4" y="1"/>
                  </a:lnTo>
                  <a:cubicBezTo>
                    <a:pt x="4" y="1"/>
                    <a:pt x="3" y="7"/>
                    <a:pt x="1" y="12"/>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913" name="Freeform 1138"/>
            <p:cNvSpPr>
              <a:spLocks/>
            </p:cNvSpPr>
            <p:nvPr userDrawn="1"/>
          </p:nvSpPr>
          <p:spPr bwMode="auto">
            <a:xfrm>
              <a:off x="276" y="310"/>
              <a:ext cx="8" cy="4"/>
            </a:xfrm>
            <a:custGeom>
              <a:avLst/>
              <a:gdLst>
                <a:gd name="T0" fmla="*/ 1 w 17"/>
                <a:gd name="T1" fmla="*/ 0 h 10"/>
                <a:gd name="T2" fmla="*/ 1 w 17"/>
                <a:gd name="T3" fmla="*/ 0 h 10"/>
                <a:gd name="T4" fmla="*/ 8 w 17"/>
                <a:gd name="T5" fmla="*/ 8 h 10"/>
                <a:gd name="T6" fmla="*/ 17 w 17"/>
                <a:gd name="T7" fmla="*/ 1 h 10"/>
                <a:gd name="T8" fmla="*/ 8 w 17"/>
                <a:gd name="T9" fmla="*/ 10 h 10"/>
                <a:gd name="T10" fmla="*/ 1 w 17"/>
                <a:gd name="T11" fmla="*/ 0 h 10"/>
              </a:gdLst>
              <a:ahLst/>
              <a:cxnLst>
                <a:cxn ang="0">
                  <a:pos x="T0" y="T1"/>
                </a:cxn>
                <a:cxn ang="0">
                  <a:pos x="T2" y="T3"/>
                </a:cxn>
                <a:cxn ang="0">
                  <a:pos x="T4" y="T5"/>
                </a:cxn>
                <a:cxn ang="0">
                  <a:pos x="T6" y="T7"/>
                </a:cxn>
                <a:cxn ang="0">
                  <a:pos x="T8" y="T9"/>
                </a:cxn>
                <a:cxn ang="0">
                  <a:pos x="T10" y="T11"/>
                </a:cxn>
              </a:cxnLst>
              <a:rect l="0" t="0" r="r" b="b"/>
              <a:pathLst>
                <a:path w="17" h="10">
                  <a:moveTo>
                    <a:pt x="1" y="0"/>
                  </a:moveTo>
                  <a:lnTo>
                    <a:pt x="1" y="0"/>
                  </a:lnTo>
                  <a:cubicBezTo>
                    <a:pt x="1" y="6"/>
                    <a:pt x="6" y="5"/>
                    <a:pt x="8" y="8"/>
                  </a:cubicBezTo>
                  <a:cubicBezTo>
                    <a:pt x="12" y="4"/>
                    <a:pt x="16" y="6"/>
                    <a:pt x="17" y="1"/>
                  </a:cubicBezTo>
                  <a:cubicBezTo>
                    <a:pt x="17" y="9"/>
                    <a:pt x="11" y="6"/>
                    <a:pt x="8" y="10"/>
                  </a:cubicBezTo>
                  <a:cubicBezTo>
                    <a:pt x="6" y="6"/>
                    <a:pt x="0" y="8"/>
                    <a:pt x="1"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914" name="Freeform 1139"/>
            <p:cNvSpPr>
              <a:spLocks noEditPoints="1"/>
            </p:cNvSpPr>
            <p:nvPr userDrawn="1"/>
          </p:nvSpPr>
          <p:spPr bwMode="auto">
            <a:xfrm>
              <a:off x="288" y="304"/>
              <a:ext cx="2" cy="6"/>
            </a:xfrm>
            <a:custGeom>
              <a:avLst/>
              <a:gdLst>
                <a:gd name="T0" fmla="*/ 3 w 5"/>
                <a:gd name="T1" fmla="*/ 8 h 14"/>
                <a:gd name="T2" fmla="*/ 3 w 5"/>
                <a:gd name="T3" fmla="*/ 8 h 14"/>
                <a:gd name="T4" fmla="*/ 2 w 5"/>
                <a:gd name="T5" fmla="*/ 1 h 14"/>
                <a:gd name="T6" fmla="*/ 1 w 5"/>
                <a:gd name="T7" fmla="*/ 2 h 14"/>
                <a:gd name="T8" fmla="*/ 3 w 5"/>
                <a:gd name="T9" fmla="*/ 8 h 14"/>
                <a:gd name="T10" fmla="*/ 4 w 5"/>
                <a:gd name="T11" fmla="*/ 14 h 14"/>
                <a:gd name="T12" fmla="*/ 4 w 5"/>
                <a:gd name="T13" fmla="*/ 14 h 14"/>
                <a:gd name="T14" fmla="*/ 0 w 5"/>
                <a:gd name="T15" fmla="*/ 2 h 14"/>
                <a:gd name="T16" fmla="*/ 2 w 5"/>
                <a:gd name="T17" fmla="*/ 0 h 14"/>
                <a:gd name="T18" fmla="*/ 3 w 5"/>
                <a:gd name="T19" fmla="*/ 1 h 14"/>
                <a:gd name="T20" fmla="*/ 4 w 5"/>
                <a:gd name="T21"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14">
                  <a:moveTo>
                    <a:pt x="3" y="8"/>
                  </a:moveTo>
                  <a:lnTo>
                    <a:pt x="3" y="8"/>
                  </a:lnTo>
                  <a:cubicBezTo>
                    <a:pt x="3" y="7"/>
                    <a:pt x="2" y="1"/>
                    <a:pt x="2" y="1"/>
                  </a:cubicBezTo>
                  <a:lnTo>
                    <a:pt x="1" y="2"/>
                  </a:lnTo>
                  <a:cubicBezTo>
                    <a:pt x="1" y="2"/>
                    <a:pt x="3" y="7"/>
                    <a:pt x="3" y="8"/>
                  </a:cubicBezTo>
                  <a:close/>
                  <a:moveTo>
                    <a:pt x="4" y="14"/>
                  </a:moveTo>
                  <a:lnTo>
                    <a:pt x="4" y="14"/>
                  </a:lnTo>
                  <a:cubicBezTo>
                    <a:pt x="1" y="6"/>
                    <a:pt x="0" y="2"/>
                    <a:pt x="0" y="2"/>
                  </a:cubicBezTo>
                  <a:lnTo>
                    <a:pt x="2" y="0"/>
                  </a:lnTo>
                  <a:lnTo>
                    <a:pt x="3" y="1"/>
                  </a:lnTo>
                  <a:cubicBezTo>
                    <a:pt x="3" y="1"/>
                    <a:pt x="5" y="6"/>
                    <a:pt x="4" y="14"/>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915" name="Freeform 1140"/>
            <p:cNvSpPr>
              <a:spLocks/>
            </p:cNvSpPr>
            <p:nvPr userDrawn="1"/>
          </p:nvSpPr>
          <p:spPr bwMode="auto">
            <a:xfrm>
              <a:off x="286" y="309"/>
              <a:ext cx="8" cy="5"/>
            </a:xfrm>
            <a:custGeom>
              <a:avLst/>
              <a:gdLst>
                <a:gd name="T0" fmla="*/ 0 w 19"/>
                <a:gd name="T1" fmla="*/ 4 h 12"/>
                <a:gd name="T2" fmla="*/ 0 w 19"/>
                <a:gd name="T3" fmla="*/ 4 h 12"/>
                <a:gd name="T4" fmla="*/ 10 w 19"/>
                <a:gd name="T5" fmla="*/ 9 h 12"/>
                <a:gd name="T6" fmla="*/ 17 w 19"/>
                <a:gd name="T7" fmla="*/ 0 h 12"/>
                <a:gd name="T8" fmla="*/ 11 w 19"/>
                <a:gd name="T9" fmla="*/ 11 h 12"/>
                <a:gd name="T10" fmla="*/ 0 w 19"/>
                <a:gd name="T11" fmla="*/ 4 h 12"/>
              </a:gdLst>
              <a:ahLst/>
              <a:cxnLst>
                <a:cxn ang="0">
                  <a:pos x="T0" y="T1"/>
                </a:cxn>
                <a:cxn ang="0">
                  <a:pos x="T2" y="T3"/>
                </a:cxn>
                <a:cxn ang="0">
                  <a:pos x="T4" y="T5"/>
                </a:cxn>
                <a:cxn ang="0">
                  <a:pos x="T6" y="T7"/>
                </a:cxn>
                <a:cxn ang="0">
                  <a:pos x="T8" y="T9"/>
                </a:cxn>
                <a:cxn ang="0">
                  <a:pos x="T10" y="T11"/>
                </a:cxn>
              </a:cxnLst>
              <a:rect l="0" t="0" r="r" b="b"/>
              <a:pathLst>
                <a:path w="19" h="12">
                  <a:moveTo>
                    <a:pt x="0" y="4"/>
                  </a:moveTo>
                  <a:lnTo>
                    <a:pt x="0" y="4"/>
                  </a:lnTo>
                  <a:cubicBezTo>
                    <a:pt x="2" y="10"/>
                    <a:pt x="7" y="7"/>
                    <a:pt x="10" y="9"/>
                  </a:cubicBezTo>
                  <a:cubicBezTo>
                    <a:pt x="13" y="5"/>
                    <a:pt x="18" y="5"/>
                    <a:pt x="17" y="0"/>
                  </a:cubicBezTo>
                  <a:cubicBezTo>
                    <a:pt x="19" y="8"/>
                    <a:pt x="13" y="7"/>
                    <a:pt x="11" y="11"/>
                  </a:cubicBezTo>
                  <a:cubicBezTo>
                    <a:pt x="6" y="9"/>
                    <a:pt x="1" y="12"/>
                    <a:pt x="0" y="4"/>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916" name="Freeform 1141"/>
            <p:cNvSpPr>
              <a:spLocks/>
            </p:cNvSpPr>
            <p:nvPr userDrawn="1"/>
          </p:nvSpPr>
          <p:spPr bwMode="auto">
            <a:xfrm>
              <a:off x="297" y="302"/>
              <a:ext cx="0" cy="2"/>
            </a:xfrm>
            <a:custGeom>
              <a:avLst/>
              <a:gdLst>
                <a:gd name="T0" fmla="*/ 1 w 1"/>
                <a:gd name="T1" fmla="*/ 4 h 4"/>
                <a:gd name="T2" fmla="*/ 1 w 1"/>
                <a:gd name="T3" fmla="*/ 4 h 4"/>
                <a:gd name="T4" fmla="*/ 0 w 1"/>
                <a:gd name="T5" fmla="*/ 0 h 4"/>
                <a:gd name="T6" fmla="*/ 1 w 1"/>
                <a:gd name="T7" fmla="*/ 0 h 4"/>
                <a:gd name="T8" fmla="*/ 1 w 1"/>
                <a:gd name="T9" fmla="*/ 4 h 4"/>
              </a:gdLst>
              <a:ahLst/>
              <a:cxnLst>
                <a:cxn ang="0">
                  <a:pos x="T0" y="T1"/>
                </a:cxn>
                <a:cxn ang="0">
                  <a:pos x="T2" y="T3"/>
                </a:cxn>
                <a:cxn ang="0">
                  <a:pos x="T4" y="T5"/>
                </a:cxn>
                <a:cxn ang="0">
                  <a:pos x="T6" y="T7"/>
                </a:cxn>
                <a:cxn ang="0">
                  <a:pos x="T8" y="T9"/>
                </a:cxn>
              </a:cxnLst>
              <a:rect l="0" t="0" r="r" b="b"/>
              <a:pathLst>
                <a:path w="1" h="4">
                  <a:moveTo>
                    <a:pt x="1" y="4"/>
                  </a:moveTo>
                  <a:lnTo>
                    <a:pt x="1" y="4"/>
                  </a:lnTo>
                  <a:cubicBezTo>
                    <a:pt x="1" y="3"/>
                    <a:pt x="0" y="0"/>
                    <a:pt x="0" y="0"/>
                  </a:cubicBezTo>
                  <a:lnTo>
                    <a:pt x="1" y="0"/>
                  </a:lnTo>
                  <a:lnTo>
                    <a:pt x="1" y="4"/>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917" name="Freeform 1142"/>
            <p:cNvSpPr>
              <a:spLocks/>
            </p:cNvSpPr>
            <p:nvPr userDrawn="1"/>
          </p:nvSpPr>
          <p:spPr bwMode="auto">
            <a:xfrm>
              <a:off x="309" y="154"/>
              <a:ext cx="44" cy="53"/>
            </a:xfrm>
            <a:custGeom>
              <a:avLst/>
              <a:gdLst>
                <a:gd name="T0" fmla="*/ 79 w 99"/>
                <a:gd name="T1" fmla="*/ 113 h 116"/>
                <a:gd name="T2" fmla="*/ 79 w 99"/>
                <a:gd name="T3" fmla="*/ 113 h 116"/>
                <a:gd name="T4" fmla="*/ 50 w 99"/>
                <a:gd name="T5" fmla="*/ 116 h 116"/>
                <a:gd name="T6" fmla="*/ 20 w 99"/>
                <a:gd name="T7" fmla="*/ 113 h 116"/>
                <a:gd name="T8" fmla="*/ 20 w 99"/>
                <a:gd name="T9" fmla="*/ 99 h 116"/>
                <a:gd name="T10" fmla="*/ 8 w 99"/>
                <a:gd name="T11" fmla="*/ 74 h 116"/>
                <a:gd name="T12" fmla="*/ 31 w 99"/>
                <a:gd name="T13" fmla="*/ 38 h 116"/>
                <a:gd name="T14" fmla="*/ 39 w 99"/>
                <a:gd name="T15" fmla="*/ 37 h 116"/>
                <a:gd name="T16" fmla="*/ 39 w 99"/>
                <a:gd name="T17" fmla="*/ 41 h 116"/>
                <a:gd name="T18" fmla="*/ 43 w 99"/>
                <a:gd name="T19" fmla="*/ 40 h 116"/>
                <a:gd name="T20" fmla="*/ 43 w 99"/>
                <a:gd name="T21" fmla="*/ 36 h 116"/>
                <a:gd name="T22" fmla="*/ 45 w 99"/>
                <a:gd name="T23" fmla="*/ 36 h 116"/>
                <a:gd name="T24" fmla="*/ 41 w 99"/>
                <a:gd name="T25" fmla="*/ 28 h 116"/>
                <a:gd name="T26" fmla="*/ 44 w 99"/>
                <a:gd name="T27" fmla="*/ 21 h 116"/>
                <a:gd name="T28" fmla="*/ 41 w 99"/>
                <a:gd name="T29" fmla="*/ 21 h 116"/>
                <a:gd name="T30" fmla="*/ 46 w 99"/>
                <a:gd name="T31" fmla="*/ 14 h 116"/>
                <a:gd name="T32" fmla="*/ 39 w 99"/>
                <a:gd name="T33" fmla="*/ 19 h 116"/>
                <a:gd name="T34" fmla="*/ 39 w 99"/>
                <a:gd name="T35" fmla="*/ 2 h 116"/>
                <a:gd name="T36" fmla="*/ 46 w 99"/>
                <a:gd name="T37" fmla="*/ 6 h 116"/>
                <a:gd name="T38" fmla="*/ 41 w 99"/>
                <a:gd name="T39" fmla="*/ 0 h 116"/>
                <a:gd name="T40" fmla="*/ 59 w 99"/>
                <a:gd name="T41" fmla="*/ 0 h 116"/>
                <a:gd name="T42" fmla="*/ 53 w 99"/>
                <a:gd name="T43" fmla="*/ 6 h 116"/>
                <a:gd name="T44" fmla="*/ 61 w 99"/>
                <a:gd name="T45" fmla="*/ 2 h 116"/>
                <a:gd name="T46" fmla="*/ 61 w 99"/>
                <a:gd name="T47" fmla="*/ 19 h 116"/>
                <a:gd name="T48" fmla="*/ 53 w 99"/>
                <a:gd name="T49" fmla="*/ 14 h 116"/>
                <a:gd name="T50" fmla="*/ 59 w 99"/>
                <a:gd name="T51" fmla="*/ 21 h 116"/>
                <a:gd name="T52" fmla="*/ 56 w 99"/>
                <a:gd name="T53" fmla="*/ 21 h 116"/>
                <a:gd name="T54" fmla="*/ 59 w 99"/>
                <a:gd name="T55" fmla="*/ 28 h 116"/>
                <a:gd name="T56" fmla="*/ 54 w 99"/>
                <a:gd name="T57" fmla="*/ 36 h 116"/>
                <a:gd name="T58" fmla="*/ 56 w 99"/>
                <a:gd name="T59" fmla="*/ 36 h 116"/>
                <a:gd name="T60" fmla="*/ 56 w 99"/>
                <a:gd name="T61" fmla="*/ 40 h 116"/>
                <a:gd name="T62" fmla="*/ 60 w 99"/>
                <a:gd name="T63" fmla="*/ 41 h 116"/>
                <a:gd name="T64" fmla="*/ 61 w 99"/>
                <a:gd name="T65" fmla="*/ 37 h 116"/>
                <a:gd name="T66" fmla="*/ 68 w 99"/>
                <a:gd name="T67" fmla="*/ 38 h 116"/>
                <a:gd name="T68" fmla="*/ 91 w 99"/>
                <a:gd name="T69" fmla="*/ 74 h 116"/>
                <a:gd name="T70" fmla="*/ 79 w 99"/>
                <a:gd name="T71" fmla="*/ 99 h 116"/>
                <a:gd name="T72" fmla="*/ 79 w 99"/>
                <a:gd name="T73" fmla="*/ 11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9" h="116">
                  <a:moveTo>
                    <a:pt x="79" y="113"/>
                  </a:moveTo>
                  <a:lnTo>
                    <a:pt x="79" y="113"/>
                  </a:lnTo>
                  <a:cubicBezTo>
                    <a:pt x="74" y="115"/>
                    <a:pt x="63" y="116"/>
                    <a:pt x="50" y="116"/>
                  </a:cubicBezTo>
                  <a:cubicBezTo>
                    <a:pt x="36" y="116"/>
                    <a:pt x="25" y="115"/>
                    <a:pt x="20" y="113"/>
                  </a:cubicBezTo>
                  <a:lnTo>
                    <a:pt x="20" y="99"/>
                  </a:lnTo>
                  <a:cubicBezTo>
                    <a:pt x="15" y="91"/>
                    <a:pt x="11" y="82"/>
                    <a:pt x="8" y="74"/>
                  </a:cubicBezTo>
                  <a:cubicBezTo>
                    <a:pt x="0" y="52"/>
                    <a:pt x="12" y="42"/>
                    <a:pt x="31" y="38"/>
                  </a:cubicBezTo>
                  <a:cubicBezTo>
                    <a:pt x="33" y="37"/>
                    <a:pt x="36" y="36"/>
                    <a:pt x="39" y="37"/>
                  </a:cubicBezTo>
                  <a:lnTo>
                    <a:pt x="39" y="41"/>
                  </a:lnTo>
                  <a:lnTo>
                    <a:pt x="43" y="40"/>
                  </a:lnTo>
                  <a:lnTo>
                    <a:pt x="43" y="36"/>
                  </a:lnTo>
                  <a:cubicBezTo>
                    <a:pt x="44" y="36"/>
                    <a:pt x="45" y="36"/>
                    <a:pt x="45" y="36"/>
                  </a:cubicBezTo>
                  <a:cubicBezTo>
                    <a:pt x="42" y="35"/>
                    <a:pt x="41" y="32"/>
                    <a:pt x="41" y="28"/>
                  </a:cubicBezTo>
                  <a:cubicBezTo>
                    <a:pt x="41" y="25"/>
                    <a:pt x="42" y="23"/>
                    <a:pt x="44" y="21"/>
                  </a:cubicBezTo>
                  <a:lnTo>
                    <a:pt x="41" y="21"/>
                  </a:lnTo>
                  <a:cubicBezTo>
                    <a:pt x="42" y="19"/>
                    <a:pt x="46" y="16"/>
                    <a:pt x="46" y="14"/>
                  </a:cubicBezTo>
                  <a:cubicBezTo>
                    <a:pt x="44" y="14"/>
                    <a:pt x="40" y="17"/>
                    <a:pt x="39" y="19"/>
                  </a:cubicBezTo>
                  <a:lnTo>
                    <a:pt x="39" y="2"/>
                  </a:lnTo>
                  <a:cubicBezTo>
                    <a:pt x="40" y="4"/>
                    <a:pt x="44" y="6"/>
                    <a:pt x="46" y="6"/>
                  </a:cubicBezTo>
                  <a:cubicBezTo>
                    <a:pt x="46" y="4"/>
                    <a:pt x="42" y="2"/>
                    <a:pt x="41" y="0"/>
                  </a:cubicBezTo>
                  <a:lnTo>
                    <a:pt x="59" y="0"/>
                  </a:lnTo>
                  <a:cubicBezTo>
                    <a:pt x="57" y="2"/>
                    <a:pt x="54" y="4"/>
                    <a:pt x="53" y="6"/>
                  </a:cubicBezTo>
                  <a:cubicBezTo>
                    <a:pt x="55" y="6"/>
                    <a:pt x="59" y="4"/>
                    <a:pt x="61" y="2"/>
                  </a:cubicBezTo>
                  <a:lnTo>
                    <a:pt x="61" y="19"/>
                  </a:lnTo>
                  <a:cubicBezTo>
                    <a:pt x="59" y="17"/>
                    <a:pt x="55" y="14"/>
                    <a:pt x="53" y="14"/>
                  </a:cubicBezTo>
                  <a:cubicBezTo>
                    <a:pt x="54" y="16"/>
                    <a:pt x="57" y="19"/>
                    <a:pt x="59" y="21"/>
                  </a:cubicBezTo>
                  <a:lnTo>
                    <a:pt x="56" y="21"/>
                  </a:lnTo>
                  <a:cubicBezTo>
                    <a:pt x="58" y="23"/>
                    <a:pt x="59" y="25"/>
                    <a:pt x="59" y="28"/>
                  </a:cubicBezTo>
                  <a:cubicBezTo>
                    <a:pt x="59" y="32"/>
                    <a:pt x="57" y="35"/>
                    <a:pt x="54" y="36"/>
                  </a:cubicBezTo>
                  <a:cubicBezTo>
                    <a:pt x="55" y="36"/>
                    <a:pt x="56" y="36"/>
                    <a:pt x="56" y="36"/>
                  </a:cubicBezTo>
                  <a:lnTo>
                    <a:pt x="56" y="40"/>
                  </a:lnTo>
                  <a:lnTo>
                    <a:pt x="60" y="41"/>
                  </a:lnTo>
                  <a:lnTo>
                    <a:pt x="61" y="37"/>
                  </a:lnTo>
                  <a:cubicBezTo>
                    <a:pt x="64" y="36"/>
                    <a:pt x="66" y="37"/>
                    <a:pt x="68" y="38"/>
                  </a:cubicBezTo>
                  <a:cubicBezTo>
                    <a:pt x="87" y="42"/>
                    <a:pt x="99" y="52"/>
                    <a:pt x="91" y="74"/>
                  </a:cubicBezTo>
                  <a:cubicBezTo>
                    <a:pt x="88" y="82"/>
                    <a:pt x="84" y="91"/>
                    <a:pt x="79" y="99"/>
                  </a:cubicBezTo>
                  <a:lnTo>
                    <a:pt x="79" y="113"/>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918" name="Freeform 1143"/>
            <p:cNvSpPr>
              <a:spLocks/>
            </p:cNvSpPr>
            <p:nvPr userDrawn="1"/>
          </p:nvSpPr>
          <p:spPr bwMode="auto">
            <a:xfrm>
              <a:off x="320" y="202"/>
              <a:ext cx="21" cy="2"/>
            </a:xfrm>
            <a:custGeom>
              <a:avLst/>
              <a:gdLst>
                <a:gd name="T0" fmla="*/ 24 w 47"/>
                <a:gd name="T1" fmla="*/ 4 h 4"/>
                <a:gd name="T2" fmla="*/ 24 w 47"/>
                <a:gd name="T3" fmla="*/ 4 h 4"/>
                <a:gd name="T4" fmla="*/ 0 w 47"/>
                <a:gd name="T5" fmla="*/ 2 h 4"/>
                <a:gd name="T6" fmla="*/ 24 w 47"/>
                <a:gd name="T7" fmla="*/ 0 h 4"/>
                <a:gd name="T8" fmla="*/ 47 w 47"/>
                <a:gd name="T9" fmla="*/ 2 h 4"/>
                <a:gd name="T10" fmla="*/ 24 w 47"/>
                <a:gd name="T11" fmla="*/ 4 h 4"/>
              </a:gdLst>
              <a:ahLst/>
              <a:cxnLst>
                <a:cxn ang="0">
                  <a:pos x="T0" y="T1"/>
                </a:cxn>
                <a:cxn ang="0">
                  <a:pos x="T2" y="T3"/>
                </a:cxn>
                <a:cxn ang="0">
                  <a:pos x="T4" y="T5"/>
                </a:cxn>
                <a:cxn ang="0">
                  <a:pos x="T6" y="T7"/>
                </a:cxn>
                <a:cxn ang="0">
                  <a:pos x="T8" y="T9"/>
                </a:cxn>
                <a:cxn ang="0">
                  <a:pos x="T10" y="T11"/>
                </a:cxn>
              </a:cxnLst>
              <a:rect l="0" t="0" r="r" b="b"/>
              <a:pathLst>
                <a:path w="47" h="4">
                  <a:moveTo>
                    <a:pt x="24" y="4"/>
                  </a:moveTo>
                  <a:lnTo>
                    <a:pt x="24" y="4"/>
                  </a:lnTo>
                  <a:cubicBezTo>
                    <a:pt x="15" y="4"/>
                    <a:pt x="6" y="3"/>
                    <a:pt x="0" y="2"/>
                  </a:cubicBezTo>
                  <a:cubicBezTo>
                    <a:pt x="6" y="0"/>
                    <a:pt x="15" y="0"/>
                    <a:pt x="24" y="0"/>
                  </a:cubicBezTo>
                  <a:cubicBezTo>
                    <a:pt x="33" y="0"/>
                    <a:pt x="42" y="0"/>
                    <a:pt x="47" y="2"/>
                  </a:cubicBezTo>
                  <a:cubicBezTo>
                    <a:pt x="41" y="3"/>
                    <a:pt x="32" y="4"/>
                    <a:pt x="24" y="4"/>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919" name="Freeform 1144"/>
            <p:cNvSpPr>
              <a:spLocks/>
            </p:cNvSpPr>
            <p:nvPr userDrawn="1"/>
          </p:nvSpPr>
          <p:spPr bwMode="auto">
            <a:xfrm>
              <a:off x="319" y="204"/>
              <a:ext cx="24" cy="2"/>
            </a:xfrm>
            <a:custGeom>
              <a:avLst/>
              <a:gdLst>
                <a:gd name="T0" fmla="*/ 0 w 53"/>
                <a:gd name="T1" fmla="*/ 2 h 5"/>
                <a:gd name="T2" fmla="*/ 0 w 53"/>
                <a:gd name="T3" fmla="*/ 2 h 5"/>
                <a:gd name="T4" fmla="*/ 0 w 53"/>
                <a:gd name="T5" fmla="*/ 0 h 5"/>
                <a:gd name="T6" fmla="*/ 27 w 53"/>
                <a:gd name="T7" fmla="*/ 3 h 5"/>
                <a:gd name="T8" fmla="*/ 53 w 53"/>
                <a:gd name="T9" fmla="*/ 0 h 5"/>
                <a:gd name="T10" fmla="*/ 53 w 53"/>
                <a:gd name="T11" fmla="*/ 2 h 5"/>
                <a:gd name="T12" fmla="*/ 27 w 53"/>
                <a:gd name="T13" fmla="*/ 5 h 5"/>
                <a:gd name="T14" fmla="*/ 0 w 53"/>
                <a:gd name="T15" fmla="*/ 2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5">
                  <a:moveTo>
                    <a:pt x="0" y="2"/>
                  </a:moveTo>
                  <a:lnTo>
                    <a:pt x="0" y="2"/>
                  </a:lnTo>
                  <a:lnTo>
                    <a:pt x="0" y="0"/>
                  </a:lnTo>
                  <a:cubicBezTo>
                    <a:pt x="5" y="2"/>
                    <a:pt x="16" y="3"/>
                    <a:pt x="27" y="3"/>
                  </a:cubicBezTo>
                  <a:cubicBezTo>
                    <a:pt x="37" y="3"/>
                    <a:pt x="48" y="2"/>
                    <a:pt x="53" y="0"/>
                  </a:cubicBezTo>
                  <a:lnTo>
                    <a:pt x="53" y="2"/>
                  </a:lnTo>
                  <a:cubicBezTo>
                    <a:pt x="48" y="4"/>
                    <a:pt x="40" y="5"/>
                    <a:pt x="27" y="5"/>
                  </a:cubicBezTo>
                  <a:cubicBezTo>
                    <a:pt x="14" y="5"/>
                    <a:pt x="5" y="4"/>
                    <a:pt x="0" y="2"/>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920" name="Freeform 1145"/>
            <p:cNvSpPr>
              <a:spLocks/>
            </p:cNvSpPr>
            <p:nvPr userDrawn="1"/>
          </p:nvSpPr>
          <p:spPr bwMode="auto">
            <a:xfrm>
              <a:off x="343" y="200"/>
              <a:ext cx="0" cy="1"/>
            </a:xfrm>
            <a:custGeom>
              <a:avLst/>
              <a:gdLst>
                <a:gd name="T0" fmla="*/ 1 w 1"/>
                <a:gd name="T1" fmla="*/ 0 h 2"/>
                <a:gd name="T2" fmla="*/ 1 w 1"/>
                <a:gd name="T3" fmla="*/ 0 h 2"/>
                <a:gd name="T4" fmla="*/ 1 w 1"/>
                <a:gd name="T5" fmla="*/ 2 h 2"/>
                <a:gd name="T6" fmla="*/ 0 w 1"/>
                <a:gd name="T7" fmla="*/ 1 h 2"/>
                <a:gd name="T8" fmla="*/ 1 w 1"/>
                <a:gd name="T9" fmla="*/ 0 h 2"/>
              </a:gdLst>
              <a:ahLst/>
              <a:cxnLst>
                <a:cxn ang="0">
                  <a:pos x="T0" y="T1"/>
                </a:cxn>
                <a:cxn ang="0">
                  <a:pos x="T2" y="T3"/>
                </a:cxn>
                <a:cxn ang="0">
                  <a:pos x="T4" y="T5"/>
                </a:cxn>
                <a:cxn ang="0">
                  <a:pos x="T6" y="T7"/>
                </a:cxn>
                <a:cxn ang="0">
                  <a:pos x="T8" y="T9"/>
                </a:cxn>
              </a:cxnLst>
              <a:rect l="0" t="0" r="r" b="b"/>
              <a:pathLst>
                <a:path w="1" h="2">
                  <a:moveTo>
                    <a:pt x="1" y="0"/>
                  </a:moveTo>
                  <a:lnTo>
                    <a:pt x="1" y="0"/>
                  </a:lnTo>
                  <a:lnTo>
                    <a:pt x="1" y="2"/>
                  </a:lnTo>
                  <a:cubicBezTo>
                    <a:pt x="1" y="2"/>
                    <a:pt x="0" y="2"/>
                    <a:pt x="0" y="1"/>
                  </a:cubicBezTo>
                  <a:cubicBezTo>
                    <a:pt x="0" y="1"/>
                    <a:pt x="1" y="1"/>
                    <a:pt x="1"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921" name="Freeform 1146"/>
            <p:cNvSpPr>
              <a:spLocks/>
            </p:cNvSpPr>
            <p:nvPr userDrawn="1"/>
          </p:nvSpPr>
          <p:spPr bwMode="auto">
            <a:xfrm>
              <a:off x="333" y="186"/>
              <a:ext cx="1" cy="1"/>
            </a:xfrm>
            <a:custGeom>
              <a:avLst/>
              <a:gdLst>
                <a:gd name="T0" fmla="*/ 1 w 1"/>
                <a:gd name="T1" fmla="*/ 2 h 2"/>
                <a:gd name="T2" fmla="*/ 1 w 1"/>
                <a:gd name="T3" fmla="*/ 2 h 2"/>
                <a:gd name="T4" fmla="*/ 0 w 1"/>
                <a:gd name="T5" fmla="*/ 0 h 2"/>
                <a:gd name="T6" fmla="*/ 1 w 1"/>
                <a:gd name="T7" fmla="*/ 0 h 2"/>
                <a:gd name="T8" fmla="*/ 1 w 1"/>
                <a:gd name="T9" fmla="*/ 2 h 2"/>
              </a:gdLst>
              <a:ahLst/>
              <a:cxnLst>
                <a:cxn ang="0">
                  <a:pos x="T0" y="T1"/>
                </a:cxn>
                <a:cxn ang="0">
                  <a:pos x="T2" y="T3"/>
                </a:cxn>
                <a:cxn ang="0">
                  <a:pos x="T4" y="T5"/>
                </a:cxn>
                <a:cxn ang="0">
                  <a:pos x="T6" y="T7"/>
                </a:cxn>
                <a:cxn ang="0">
                  <a:pos x="T8" y="T9"/>
                </a:cxn>
              </a:cxnLst>
              <a:rect l="0" t="0" r="r" b="b"/>
              <a:pathLst>
                <a:path w="1" h="2">
                  <a:moveTo>
                    <a:pt x="1" y="2"/>
                  </a:moveTo>
                  <a:lnTo>
                    <a:pt x="1" y="2"/>
                  </a:lnTo>
                  <a:cubicBezTo>
                    <a:pt x="1" y="1"/>
                    <a:pt x="0" y="0"/>
                    <a:pt x="0" y="0"/>
                  </a:cubicBezTo>
                  <a:lnTo>
                    <a:pt x="1" y="0"/>
                  </a:lnTo>
                  <a:lnTo>
                    <a:pt x="1" y="2"/>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922" name="Freeform 1147"/>
            <p:cNvSpPr>
              <a:spLocks/>
            </p:cNvSpPr>
            <p:nvPr userDrawn="1"/>
          </p:nvSpPr>
          <p:spPr bwMode="auto">
            <a:xfrm>
              <a:off x="347" y="186"/>
              <a:ext cx="2" cy="4"/>
            </a:xfrm>
            <a:custGeom>
              <a:avLst/>
              <a:gdLst>
                <a:gd name="T0" fmla="*/ 3 w 4"/>
                <a:gd name="T1" fmla="*/ 2 h 7"/>
                <a:gd name="T2" fmla="*/ 3 w 4"/>
                <a:gd name="T3" fmla="*/ 2 h 7"/>
                <a:gd name="T4" fmla="*/ 1 w 4"/>
                <a:gd name="T5" fmla="*/ 7 h 7"/>
                <a:gd name="T6" fmla="*/ 0 w 4"/>
                <a:gd name="T7" fmla="*/ 4 h 7"/>
                <a:gd name="T8" fmla="*/ 3 w 4"/>
                <a:gd name="T9" fmla="*/ 0 h 7"/>
                <a:gd name="T10" fmla="*/ 4 w 4"/>
                <a:gd name="T11" fmla="*/ 0 h 7"/>
                <a:gd name="T12" fmla="*/ 3 w 4"/>
                <a:gd name="T13" fmla="*/ 2 h 7"/>
              </a:gdLst>
              <a:ahLst/>
              <a:cxnLst>
                <a:cxn ang="0">
                  <a:pos x="T0" y="T1"/>
                </a:cxn>
                <a:cxn ang="0">
                  <a:pos x="T2" y="T3"/>
                </a:cxn>
                <a:cxn ang="0">
                  <a:pos x="T4" y="T5"/>
                </a:cxn>
                <a:cxn ang="0">
                  <a:pos x="T6" y="T7"/>
                </a:cxn>
                <a:cxn ang="0">
                  <a:pos x="T8" y="T9"/>
                </a:cxn>
                <a:cxn ang="0">
                  <a:pos x="T10" y="T11"/>
                </a:cxn>
                <a:cxn ang="0">
                  <a:pos x="T12" y="T13"/>
                </a:cxn>
              </a:cxnLst>
              <a:rect l="0" t="0" r="r" b="b"/>
              <a:pathLst>
                <a:path w="4" h="7">
                  <a:moveTo>
                    <a:pt x="3" y="2"/>
                  </a:moveTo>
                  <a:lnTo>
                    <a:pt x="3" y="2"/>
                  </a:lnTo>
                  <a:cubicBezTo>
                    <a:pt x="3" y="3"/>
                    <a:pt x="2" y="5"/>
                    <a:pt x="1" y="7"/>
                  </a:cubicBezTo>
                  <a:cubicBezTo>
                    <a:pt x="1" y="6"/>
                    <a:pt x="0" y="5"/>
                    <a:pt x="0" y="4"/>
                  </a:cubicBezTo>
                  <a:cubicBezTo>
                    <a:pt x="1" y="3"/>
                    <a:pt x="2" y="2"/>
                    <a:pt x="3" y="0"/>
                  </a:cubicBezTo>
                  <a:lnTo>
                    <a:pt x="4" y="0"/>
                  </a:lnTo>
                  <a:cubicBezTo>
                    <a:pt x="3" y="1"/>
                    <a:pt x="3" y="1"/>
                    <a:pt x="3" y="2"/>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923" name="Freeform 1148"/>
            <p:cNvSpPr>
              <a:spLocks/>
            </p:cNvSpPr>
            <p:nvPr userDrawn="1"/>
          </p:nvSpPr>
          <p:spPr bwMode="auto">
            <a:xfrm>
              <a:off x="348" y="181"/>
              <a:ext cx="2" cy="5"/>
            </a:xfrm>
            <a:custGeom>
              <a:avLst/>
              <a:gdLst>
                <a:gd name="T0" fmla="*/ 3 w 4"/>
                <a:gd name="T1" fmla="*/ 9 h 10"/>
                <a:gd name="T2" fmla="*/ 3 w 4"/>
                <a:gd name="T3" fmla="*/ 9 h 10"/>
                <a:gd name="T4" fmla="*/ 3 w 4"/>
                <a:gd name="T5" fmla="*/ 10 h 10"/>
                <a:gd name="T6" fmla="*/ 0 w 4"/>
                <a:gd name="T7" fmla="*/ 5 h 10"/>
                <a:gd name="T8" fmla="*/ 3 w 4"/>
                <a:gd name="T9" fmla="*/ 0 h 10"/>
                <a:gd name="T10" fmla="*/ 4 w 4"/>
                <a:gd name="T11" fmla="*/ 3 h 10"/>
                <a:gd name="T12" fmla="*/ 3 w 4"/>
                <a:gd name="T13" fmla="*/ 9 h 10"/>
              </a:gdLst>
              <a:ahLst/>
              <a:cxnLst>
                <a:cxn ang="0">
                  <a:pos x="T0" y="T1"/>
                </a:cxn>
                <a:cxn ang="0">
                  <a:pos x="T2" y="T3"/>
                </a:cxn>
                <a:cxn ang="0">
                  <a:pos x="T4" y="T5"/>
                </a:cxn>
                <a:cxn ang="0">
                  <a:pos x="T6" y="T7"/>
                </a:cxn>
                <a:cxn ang="0">
                  <a:pos x="T8" y="T9"/>
                </a:cxn>
                <a:cxn ang="0">
                  <a:pos x="T10" y="T11"/>
                </a:cxn>
                <a:cxn ang="0">
                  <a:pos x="T12" y="T13"/>
                </a:cxn>
              </a:cxnLst>
              <a:rect l="0" t="0" r="r" b="b"/>
              <a:pathLst>
                <a:path w="4" h="10">
                  <a:moveTo>
                    <a:pt x="3" y="9"/>
                  </a:moveTo>
                  <a:lnTo>
                    <a:pt x="3" y="9"/>
                  </a:lnTo>
                  <a:lnTo>
                    <a:pt x="3" y="10"/>
                  </a:lnTo>
                  <a:cubicBezTo>
                    <a:pt x="2" y="8"/>
                    <a:pt x="1" y="6"/>
                    <a:pt x="0" y="5"/>
                  </a:cubicBezTo>
                  <a:cubicBezTo>
                    <a:pt x="1" y="3"/>
                    <a:pt x="2" y="2"/>
                    <a:pt x="3" y="0"/>
                  </a:cubicBezTo>
                  <a:lnTo>
                    <a:pt x="4" y="3"/>
                  </a:lnTo>
                  <a:cubicBezTo>
                    <a:pt x="4" y="5"/>
                    <a:pt x="4" y="7"/>
                    <a:pt x="3" y="9"/>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924" name="Freeform 1149"/>
            <p:cNvSpPr>
              <a:spLocks/>
            </p:cNvSpPr>
            <p:nvPr userDrawn="1"/>
          </p:nvSpPr>
          <p:spPr bwMode="auto">
            <a:xfrm>
              <a:off x="350" y="181"/>
              <a:ext cx="0" cy="1"/>
            </a:xfrm>
            <a:custGeom>
              <a:avLst/>
              <a:gdLst>
                <a:gd name="T0" fmla="*/ 3 h 3"/>
                <a:gd name="T1" fmla="*/ 3 h 3"/>
                <a:gd name="T2" fmla="*/ 1 h 3"/>
                <a:gd name="T3" fmla="*/ 0 h 3"/>
                <a:gd name="T4" fmla="*/ 3 h 3"/>
              </a:gdLst>
              <a:ahLst/>
              <a:cxnLst>
                <a:cxn ang="0">
                  <a:pos x="0" y="T0"/>
                </a:cxn>
                <a:cxn ang="0">
                  <a:pos x="0" y="T1"/>
                </a:cxn>
                <a:cxn ang="0">
                  <a:pos x="0" y="T2"/>
                </a:cxn>
                <a:cxn ang="0">
                  <a:pos x="0" y="T3"/>
                </a:cxn>
                <a:cxn ang="0">
                  <a:pos x="0" y="T4"/>
                </a:cxn>
              </a:cxnLst>
              <a:rect l="0" t="0" r="r" b="b"/>
              <a:pathLst>
                <a:path h="3">
                  <a:moveTo>
                    <a:pt x="0" y="3"/>
                  </a:moveTo>
                  <a:lnTo>
                    <a:pt x="0" y="3"/>
                  </a:lnTo>
                  <a:lnTo>
                    <a:pt x="0" y="1"/>
                  </a:lnTo>
                  <a:lnTo>
                    <a:pt x="0" y="0"/>
                  </a:lnTo>
                  <a:cubicBezTo>
                    <a:pt x="0" y="1"/>
                    <a:pt x="0" y="2"/>
                    <a:pt x="0" y="3"/>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925" name="Freeform 1150"/>
            <p:cNvSpPr>
              <a:spLocks/>
            </p:cNvSpPr>
            <p:nvPr userDrawn="1"/>
          </p:nvSpPr>
          <p:spPr bwMode="auto">
            <a:xfrm>
              <a:off x="347" y="177"/>
              <a:ext cx="3" cy="4"/>
            </a:xfrm>
            <a:custGeom>
              <a:avLst/>
              <a:gdLst>
                <a:gd name="T0" fmla="*/ 5 w 5"/>
                <a:gd name="T1" fmla="*/ 7 h 8"/>
                <a:gd name="T2" fmla="*/ 5 w 5"/>
                <a:gd name="T3" fmla="*/ 7 h 8"/>
                <a:gd name="T4" fmla="*/ 4 w 5"/>
                <a:gd name="T5" fmla="*/ 8 h 8"/>
                <a:gd name="T6" fmla="*/ 0 w 5"/>
                <a:gd name="T7" fmla="*/ 2 h 8"/>
                <a:gd name="T8" fmla="*/ 2 w 5"/>
                <a:gd name="T9" fmla="*/ 0 h 8"/>
                <a:gd name="T10" fmla="*/ 5 w 5"/>
                <a:gd name="T11" fmla="*/ 7 h 8"/>
              </a:gdLst>
              <a:ahLst/>
              <a:cxnLst>
                <a:cxn ang="0">
                  <a:pos x="T0" y="T1"/>
                </a:cxn>
                <a:cxn ang="0">
                  <a:pos x="T2" y="T3"/>
                </a:cxn>
                <a:cxn ang="0">
                  <a:pos x="T4" y="T5"/>
                </a:cxn>
                <a:cxn ang="0">
                  <a:pos x="T6" y="T7"/>
                </a:cxn>
                <a:cxn ang="0">
                  <a:pos x="T8" y="T9"/>
                </a:cxn>
                <a:cxn ang="0">
                  <a:pos x="T10" y="T11"/>
                </a:cxn>
              </a:cxnLst>
              <a:rect l="0" t="0" r="r" b="b"/>
              <a:pathLst>
                <a:path w="5" h="8">
                  <a:moveTo>
                    <a:pt x="5" y="7"/>
                  </a:moveTo>
                  <a:lnTo>
                    <a:pt x="5" y="7"/>
                  </a:lnTo>
                  <a:lnTo>
                    <a:pt x="4" y="8"/>
                  </a:lnTo>
                  <a:cubicBezTo>
                    <a:pt x="3" y="6"/>
                    <a:pt x="2" y="4"/>
                    <a:pt x="0" y="2"/>
                  </a:cubicBezTo>
                  <a:cubicBezTo>
                    <a:pt x="1" y="2"/>
                    <a:pt x="1" y="1"/>
                    <a:pt x="2" y="0"/>
                  </a:cubicBezTo>
                  <a:cubicBezTo>
                    <a:pt x="4" y="2"/>
                    <a:pt x="5" y="4"/>
                    <a:pt x="5" y="7"/>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926" name="Freeform 1151"/>
            <p:cNvSpPr>
              <a:spLocks/>
            </p:cNvSpPr>
            <p:nvPr userDrawn="1"/>
          </p:nvSpPr>
          <p:spPr bwMode="auto">
            <a:xfrm>
              <a:off x="345" y="175"/>
              <a:ext cx="3" cy="2"/>
            </a:xfrm>
            <a:custGeom>
              <a:avLst/>
              <a:gdLst>
                <a:gd name="T0" fmla="*/ 5 w 5"/>
                <a:gd name="T1" fmla="*/ 3 h 5"/>
                <a:gd name="T2" fmla="*/ 5 w 5"/>
                <a:gd name="T3" fmla="*/ 3 h 5"/>
                <a:gd name="T4" fmla="*/ 4 w 5"/>
                <a:gd name="T5" fmla="*/ 5 h 5"/>
                <a:gd name="T6" fmla="*/ 0 w 5"/>
                <a:gd name="T7" fmla="*/ 0 h 5"/>
                <a:gd name="T8" fmla="*/ 0 w 5"/>
                <a:gd name="T9" fmla="*/ 0 h 5"/>
                <a:gd name="T10" fmla="*/ 5 w 5"/>
                <a:gd name="T11" fmla="*/ 3 h 5"/>
                <a:gd name="T12" fmla="*/ 5 w 5"/>
                <a:gd name="T13" fmla="*/ 3 h 5"/>
              </a:gdLst>
              <a:ahLst/>
              <a:cxnLst>
                <a:cxn ang="0">
                  <a:pos x="T0" y="T1"/>
                </a:cxn>
                <a:cxn ang="0">
                  <a:pos x="T2" y="T3"/>
                </a:cxn>
                <a:cxn ang="0">
                  <a:pos x="T4" y="T5"/>
                </a:cxn>
                <a:cxn ang="0">
                  <a:pos x="T6" y="T7"/>
                </a:cxn>
                <a:cxn ang="0">
                  <a:pos x="T8" y="T9"/>
                </a:cxn>
                <a:cxn ang="0">
                  <a:pos x="T10" y="T11"/>
                </a:cxn>
                <a:cxn ang="0">
                  <a:pos x="T12" y="T13"/>
                </a:cxn>
              </a:cxnLst>
              <a:rect l="0" t="0" r="r" b="b"/>
              <a:pathLst>
                <a:path w="5" h="5">
                  <a:moveTo>
                    <a:pt x="5" y="3"/>
                  </a:moveTo>
                  <a:lnTo>
                    <a:pt x="5" y="3"/>
                  </a:lnTo>
                  <a:cubicBezTo>
                    <a:pt x="5" y="4"/>
                    <a:pt x="4" y="5"/>
                    <a:pt x="4" y="5"/>
                  </a:cubicBezTo>
                  <a:cubicBezTo>
                    <a:pt x="3" y="4"/>
                    <a:pt x="1" y="2"/>
                    <a:pt x="0" y="0"/>
                  </a:cubicBezTo>
                  <a:lnTo>
                    <a:pt x="0" y="0"/>
                  </a:lnTo>
                  <a:cubicBezTo>
                    <a:pt x="1" y="1"/>
                    <a:pt x="3" y="2"/>
                    <a:pt x="5" y="3"/>
                  </a:cubicBezTo>
                  <a:cubicBezTo>
                    <a:pt x="5" y="3"/>
                    <a:pt x="5" y="3"/>
                    <a:pt x="5" y="3"/>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927" name="Freeform 1152"/>
            <p:cNvSpPr>
              <a:spLocks/>
            </p:cNvSpPr>
            <p:nvPr userDrawn="1"/>
          </p:nvSpPr>
          <p:spPr bwMode="auto">
            <a:xfrm>
              <a:off x="345" y="175"/>
              <a:ext cx="0" cy="0"/>
            </a:xfrm>
            <a:custGeom>
              <a:avLst/>
              <a:gdLst>
                <a:gd name="T0" fmla="*/ 1 w 1"/>
                <a:gd name="T1" fmla="*/ 0 h 1"/>
                <a:gd name="T2" fmla="*/ 1 w 1"/>
                <a:gd name="T3" fmla="*/ 0 h 1"/>
                <a:gd name="T4" fmla="*/ 1 w 1"/>
                <a:gd name="T5" fmla="*/ 1 h 1"/>
                <a:gd name="T6" fmla="*/ 0 w 1"/>
                <a:gd name="T7" fmla="*/ 0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lnTo>
                    <a:pt x="1" y="0"/>
                  </a:lnTo>
                  <a:lnTo>
                    <a:pt x="1" y="1"/>
                  </a:lnTo>
                  <a:lnTo>
                    <a:pt x="0" y="0"/>
                  </a:lnTo>
                  <a:lnTo>
                    <a:pt x="1"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928" name="Freeform 1153"/>
            <p:cNvSpPr>
              <a:spLocks/>
            </p:cNvSpPr>
            <p:nvPr userDrawn="1"/>
          </p:nvSpPr>
          <p:spPr bwMode="auto">
            <a:xfrm>
              <a:off x="341" y="174"/>
              <a:ext cx="4" cy="4"/>
            </a:xfrm>
            <a:custGeom>
              <a:avLst/>
              <a:gdLst>
                <a:gd name="T0" fmla="*/ 5 w 7"/>
                <a:gd name="T1" fmla="*/ 1 h 9"/>
                <a:gd name="T2" fmla="*/ 5 w 7"/>
                <a:gd name="T3" fmla="*/ 1 h 9"/>
                <a:gd name="T4" fmla="*/ 7 w 7"/>
                <a:gd name="T5" fmla="*/ 3 h 9"/>
                <a:gd name="T6" fmla="*/ 4 w 7"/>
                <a:gd name="T7" fmla="*/ 9 h 9"/>
                <a:gd name="T8" fmla="*/ 0 w 7"/>
                <a:gd name="T9" fmla="*/ 4 h 9"/>
                <a:gd name="T10" fmla="*/ 3 w 7"/>
                <a:gd name="T11" fmla="*/ 0 h 9"/>
                <a:gd name="T12" fmla="*/ 5 w 7"/>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7" h="9">
                  <a:moveTo>
                    <a:pt x="5" y="1"/>
                  </a:moveTo>
                  <a:lnTo>
                    <a:pt x="5" y="1"/>
                  </a:lnTo>
                  <a:cubicBezTo>
                    <a:pt x="6" y="2"/>
                    <a:pt x="7" y="3"/>
                    <a:pt x="7" y="3"/>
                  </a:cubicBezTo>
                  <a:cubicBezTo>
                    <a:pt x="6" y="5"/>
                    <a:pt x="5" y="7"/>
                    <a:pt x="4" y="9"/>
                  </a:cubicBezTo>
                  <a:cubicBezTo>
                    <a:pt x="3" y="7"/>
                    <a:pt x="1" y="6"/>
                    <a:pt x="0" y="4"/>
                  </a:cubicBezTo>
                  <a:cubicBezTo>
                    <a:pt x="1" y="2"/>
                    <a:pt x="2" y="1"/>
                    <a:pt x="3" y="0"/>
                  </a:cubicBezTo>
                  <a:cubicBezTo>
                    <a:pt x="4" y="0"/>
                    <a:pt x="4" y="1"/>
                    <a:pt x="5"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929" name="Freeform 1154"/>
            <p:cNvSpPr>
              <a:spLocks/>
            </p:cNvSpPr>
            <p:nvPr userDrawn="1"/>
          </p:nvSpPr>
          <p:spPr bwMode="auto">
            <a:xfrm>
              <a:off x="339" y="173"/>
              <a:ext cx="3" cy="2"/>
            </a:xfrm>
            <a:custGeom>
              <a:avLst/>
              <a:gdLst>
                <a:gd name="T0" fmla="*/ 7 w 7"/>
                <a:gd name="T1" fmla="*/ 2 h 5"/>
                <a:gd name="T2" fmla="*/ 7 w 7"/>
                <a:gd name="T3" fmla="*/ 2 h 5"/>
                <a:gd name="T4" fmla="*/ 4 w 7"/>
                <a:gd name="T5" fmla="*/ 5 h 5"/>
                <a:gd name="T6" fmla="*/ 0 w 7"/>
                <a:gd name="T7" fmla="*/ 2 h 5"/>
                <a:gd name="T8" fmla="*/ 1 w 7"/>
                <a:gd name="T9" fmla="*/ 0 h 5"/>
                <a:gd name="T10" fmla="*/ 7 w 7"/>
                <a:gd name="T11" fmla="*/ 2 h 5"/>
              </a:gdLst>
              <a:ahLst/>
              <a:cxnLst>
                <a:cxn ang="0">
                  <a:pos x="T0" y="T1"/>
                </a:cxn>
                <a:cxn ang="0">
                  <a:pos x="T2" y="T3"/>
                </a:cxn>
                <a:cxn ang="0">
                  <a:pos x="T4" y="T5"/>
                </a:cxn>
                <a:cxn ang="0">
                  <a:pos x="T6" y="T7"/>
                </a:cxn>
                <a:cxn ang="0">
                  <a:pos x="T8" y="T9"/>
                </a:cxn>
                <a:cxn ang="0">
                  <a:pos x="T10" y="T11"/>
                </a:cxn>
              </a:cxnLst>
              <a:rect l="0" t="0" r="r" b="b"/>
              <a:pathLst>
                <a:path w="7" h="5">
                  <a:moveTo>
                    <a:pt x="7" y="2"/>
                  </a:moveTo>
                  <a:lnTo>
                    <a:pt x="7" y="2"/>
                  </a:lnTo>
                  <a:cubicBezTo>
                    <a:pt x="6" y="3"/>
                    <a:pt x="5" y="4"/>
                    <a:pt x="4" y="5"/>
                  </a:cubicBezTo>
                  <a:cubicBezTo>
                    <a:pt x="3" y="4"/>
                    <a:pt x="2" y="3"/>
                    <a:pt x="0" y="2"/>
                  </a:cubicBezTo>
                  <a:lnTo>
                    <a:pt x="1" y="0"/>
                  </a:lnTo>
                  <a:cubicBezTo>
                    <a:pt x="3" y="0"/>
                    <a:pt x="5" y="1"/>
                    <a:pt x="7" y="2"/>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930" name="Freeform 1155"/>
            <p:cNvSpPr>
              <a:spLocks/>
            </p:cNvSpPr>
            <p:nvPr userDrawn="1"/>
          </p:nvSpPr>
          <p:spPr bwMode="auto">
            <a:xfrm>
              <a:off x="339" y="174"/>
              <a:ext cx="2" cy="4"/>
            </a:xfrm>
            <a:custGeom>
              <a:avLst/>
              <a:gdLst>
                <a:gd name="T0" fmla="*/ 1 w 5"/>
                <a:gd name="T1" fmla="*/ 0 h 8"/>
                <a:gd name="T2" fmla="*/ 1 w 5"/>
                <a:gd name="T3" fmla="*/ 0 h 8"/>
                <a:gd name="T4" fmla="*/ 5 w 5"/>
                <a:gd name="T5" fmla="*/ 3 h 8"/>
                <a:gd name="T6" fmla="*/ 1 w 5"/>
                <a:gd name="T7" fmla="*/ 8 h 8"/>
                <a:gd name="T8" fmla="*/ 0 w 5"/>
                <a:gd name="T9" fmla="*/ 7 h 8"/>
                <a:gd name="T10" fmla="*/ 1 w 5"/>
                <a:gd name="T11" fmla="*/ 0 h 8"/>
              </a:gdLst>
              <a:ahLst/>
              <a:cxnLst>
                <a:cxn ang="0">
                  <a:pos x="T0" y="T1"/>
                </a:cxn>
                <a:cxn ang="0">
                  <a:pos x="T2" y="T3"/>
                </a:cxn>
                <a:cxn ang="0">
                  <a:pos x="T4" y="T5"/>
                </a:cxn>
                <a:cxn ang="0">
                  <a:pos x="T6" y="T7"/>
                </a:cxn>
                <a:cxn ang="0">
                  <a:pos x="T8" y="T9"/>
                </a:cxn>
                <a:cxn ang="0">
                  <a:pos x="T10" y="T11"/>
                </a:cxn>
              </a:cxnLst>
              <a:rect l="0" t="0" r="r" b="b"/>
              <a:pathLst>
                <a:path w="5" h="8">
                  <a:moveTo>
                    <a:pt x="1" y="0"/>
                  </a:moveTo>
                  <a:lnTo>
                    <a:pt x="1" y="0"/>
                  </a:lnTo>
                  <a:cubicBezTo>
                    <a:pt x="2" y="1"/>
                    <a:pt x="4" y="2"/>
                    <a:pt x="5" y="3"/>
                  </a:cubicBezTo>
                  <a:cubicBezTo>
                    <a:pt x="3" y="5"/>
                    <a:pt x="2" y="7"/>
                    <a:pt x="1" y="8"/>
                  </a:cubicBezTo>
                  <a:lnTo>
                    <a:pt x="0" y="7"/>
                  </a:lnTo>
                  <a:lnTo>
                    <a:pt x="1"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931" name="Freeform 1156"/>
            <p:cNvSpPr>
              <a:spLocks/>
            </p:cNvSpPr>
            <p:nvPr userDrawn="1"/>
          </p:nvSpPr>
          <p:spPr bwMode="auto">
            <a:xfrm>
              <a:off x="338" y="178"/>
              <a:ext cx="1" cy="1"/>
            </a:xfrm>
            <a:custGeom>
              <a:avLst/>
              <a:gdLst>
                <a:gd name="T0" fmla="*/ 1 w 1"/>
                <a:gd name="T1" fmla="*/ 0 h 2"/>
                <a:gd name="T2" fmla="*/ 1 w 1"/>
                <a:gd name="T3" fmla="*/ 0 h 2"/>
                <a:gd name="T4" fmla="*/ 1 w 1"/>
                <a:gd name="T5" fmla="*/ 1 h 2"/>
                <a:gd name="T6" fmla="*/ 0 w 1"/>
                <a:gd name="T7" fmla="*/ 2 h 2"/>
                <a:gd name="T8" fmla="*/ 1 w 1"/>
                <a:gd name="T9" fmla="*/ 0 h 2"/>
              </a:gdLst>
              <a:ahLst/>
              <a:cxnLst>
                <a:cxn ang="0">
                  <a:pos x="T0" y="T1"/>
                </a:cxn>
                <a:cxn ang="0">
                  <a:pos x="T2" y="T3"/>
                </a:cxn>
                <a:cxn ang="0">
                  <a:pos x="T4" y="T5"/>
                </a:cxn>
                <a:cxn ang="0">
                  <a:pos x="T6" y="T7"/>
                </a:cxn>
                <a:cxn ang="0">
                  <a:pos x="T8" y="T9"/>
                </a:cxn>
              </a:cxnLst>
              <a:rect l="0" t="0" r="r" b="b"/>
              <a:pathLst>
                <a:path w="1" h="2">
                  <a:moveTo>
                    <a:pt x="1" y="0"/>
                  </a:moveTo>
                  <a:lnTo>
                    <a:pt x="1" y="0"/>
                  </a:lnTo>
                  <a:lnTo>
                    <a:pt x="1" y="1"/>
                  </a:lnTo>
                  <a:lnTo>
                    <a:pt x="0" y="2"/>
                  </a:lnTo>
                  <a:lnTo>
                    <a:pt x="1"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932" name="Freeform 1157"/>
            <p:cNvSpPr>
              <a:spLocks/>
            </p:cNvSpPr>
            <p:nvPr userDrawn="1"/>
          </p:nvSpPr>
          <p:spPr bwMode="auto">
            <a:xfrm>
              <a:off x="338" y="178"/>
              <a:ext cx="3" cy="4"/>
            </a:xfrm>
            <a:custGeom>
              <a:avLst/>
              <a:gdLst>
                <a:gd name="T0" fmla="*/ 1 w 7"/>
                <a:gd name="T1" fmla="*/ 3 h 9"/>
                <a:gd name="T2" fmla="*/ 1 w 7"/>
                <a:gd name="T3" fmla="*/ 3 h 9"/>
                <a:gd name="T4" fmla="*/ 3 w 7"/>
                <a:gd name="T5" fmla="*/ 0 h 9"/>
                <a:gd name="T6" fmla="*/ 7 w 7"/>
                <a:gd name="T7" fmla="*/ 5 h 9"/>
                <a:gd name="T8" fmla="*/ 3 w 7"/>
                <a:gd name="T9" fmla="*/ 9 h 9"/>
                <a:gd name="T10" fmla="*/ 0 w 7"/>
                <a:gd name="T11" fmla="*/ 6 h 9"/>
                <a:gd name="T12" fmla="*/ 1 w 7"/>
                <a:gd name="T13" fmla="*/ 3 h 9"/>
              </a:gdLst>
              <a:ahLst/>
              <a:cxnLst>
                <a:cxn ang="0">
                  <a:pos x="T0" y="T1"/>
                </a:cxn>
                <a:cxn ang="0">
                  <a:pos x="T2" y="T3"/>
                </a:cxn>
                <a:cxn ang="0">
                  <a:pos x="T4" y="T5"/>
                </a:cxn>
                <a:cxn ang="0">
                  <a:pos x="T6" y="T7"/>
                </a:cxn>
                <a:cxn ang="0">
                  <a:pos x="T8" y="T9"/>
                </a:cxn>
                <a:cxn ang="0">
                  <a:pos x="T10" y="T11"/>
                </a:cxn>
                <a:cxn ang="0">
                  <a:pos x="T12" y="T13"/>
                </a:cxn>
              </a:cxnLst>
              <a:rect l="0" t="0" r="r" b="b"/>
              <a:pathLst>
                <a:path w="7" h="9">
                  <a:moveTo>
                    <a:pt x="1" y="3"/>
                  </a:moveTo>
                  <a:lnTo>
                    <a:pt x="1" y="3"/>
                  </a:lnTo>
                  <a:cubicBezTo>
                    <a:pt x="1" y="2"/>
                    <a:pt x="2" y="1"/>
                    <a:pt x="3" y="0"/>
                  </a:cubicBezTo>
                  <a:cubicBezTo>
                    <a:pt x="4" y="2"/>
                    <a:pt x="6" y="4"/>
                    <a:pt x="7" y="5"/>
                  </a:cubicBezTo>
                  <a:cubicBezTo>
                    <a:pt x="6" y="7"/>
                    <a:pt x="5" y="8"/>
                    <a:pt x="3" y="9"/>
                  </a:cubicBezTo>
                  <a:cubicBezTo>
                    <a:pt x="2" y="8"/>
                    <a:pt x="1" y="7"/>
                    <a:pt x="0" y="6"/>
                  </a:cubicBezTo>
                  <a:lnTo>
                    <a:pt x="1" y="3"/>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933" name="Freeform 1158"/>
            <p:cNvSpPr>
              <a:spLocks/>
            </p:cNvSpPr>
            <p:nvPr userDrawn="1"/>
          </p:nvSpPr>
          <p:spPr bwMode="auto">
            <a:xfrm>
              <a:off x="337" y="181"/>
              <a:ext cx="2" cy="4"/>
            </a:xfrm>
            <a:custGeom>
              <a:avLst/>
              <a:gdLst>
                <a:gd name="T0" fmla="*/ 1 w 4"/>
                <a:gd name="T1" fmla="*/ 0 h 7"/>
                <a:gd name="T2" fmla="*/ 1 w 4"/>
                <a:gd name="T3" fmla="*/ 0 h 7"/>
                <a:gd name="T4" fmla="*/ 4 w 4"/>
                <a:gd name="T5" fmla="*/ 3 h 7"/>
                <a:gd name="T6" fmla="*/ 0 w 4"/>
                <a:gd name="T7" fmla="*/ 7 h 7"/>
                <a:gd name="T8" fmla="*/ 1 w 4"/>
                <a:gd name="T9" fmla="*/ 0 h 7"/>
              </a:gdLst>
              <a:ahLst/>
              <a:cxnLst>
                <a:cxn ang="0">
                  <a:pos x="T0" y="T1"/>
                </a:cxn>
                <a:cxn ang="0">
                  <a:pos x="T2" y="T3"/>
                </a:cxn>
                <a:cxn ang="0">
                  <a:pos x="T4" y="T5"/>
                </a:cxn>
                <a:cxn ang="0">
                  <a:pos x="T6" y="T7"/>
                </a:cxn>
                <a:cxn ang="0">
                  <a:pos x="T8" y="T9"/>
                </a:cxn>
              </a:cxnLst>
              <a:rect l="0" t="0" r="r" b="b"/>
              <a:pathLst>
                <a:path w="4" h="7">
                  <a:moveTo>
                    <a:pt x="1" y="0"/>
                  </a:moveTo>
                  <a:lnTo>
                    <a:pt x="1" y="0"/>
                  </a:lnTo>
                  <a:cubicBezTo>
                    <a:pt x="2" y="1"/>
                    <a:pt x="3" y="2"/>
                    <a:pt x="4" y="3"/>
                  </a:cubicBezTo>
                  <a:cubicBezTo>
                    <a:pt x="2" y="4"/>
                    <a:pt x="1" y="6"/>
                    <a:pt x="0" y="7"/>
                  </a:cubicBezTo>
                  <a:lnTo>
                    <a:pt x="1"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934" name="Freeform 1159"/>
            <p:cNvSpPr>
              <a:spLocks/>
            </p:cNvSpPr>
            <p:nvPr userDrawn="1"/>
          </p:nvSpPr>
          <p:spPr bwMode="auto">
            <a:xfrm>
              <a:off x="337" y="185"/>
              <a:ext cx="2" cy="4"/>
            </a:xfrm>
            <a:custGeom>
              <a:avLst/>
              <a:gdLst>
                <a:gd name="T0" fmla="*/ 1 w 5"/>
                <a:gd name="T1" fmla="*/ 1 h 8"/>
                <a:gd name="T2" fmla="*/ 1 w 5"/>
                <a:gd name="T3" fmla="*/ 1 h 8"/>
                <a:gd name="T4" fmla="*/ 2 w 5"/>
                <a:gd name="T5" fmla="*/ 0 h 8"/>
                <a:gd name="T6" fmla="*/ 5 w 5"/>
                <a:gd name="T7" fmla="*/ 5 h 8"/>
                <a:gd name="T8" fmla="*/ 1 w 5"/>
                <a:gd name="T9" fmla="*/ 8 h 8"/>
                <a:gd name="T10" fmla="*/ 1 w 5"/>
                <a:gd name="T11" fmla="*/ 7 h 8"/>
                <a:gd name="T12" fmla="*/ 1 w 5"/>
                <a:gd name="T13" fmla="*/ 7 h 8"/>
                <a:gd name="T14" fmla="*/ 0 w 5"/>
                <a:gd name="T15" fmla="*/ 6 h 8"/>
                <a:gd name="T16" fmla="*/ 1 w 5"/>
                <a:gd name="T17" fmla="*/ 1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8">
                  <a:moveTo>
                    <a:pt x="1" y="1"/>
                  </a:moveTo>
                  <a:lnTo>
                    <a:pt x="1" y="1"/>
                  </a:lnTo>
                  <a:lnTo>
                    <a:pt x="2" y="0"/>
                  </a:lnTo>
                  <a:cubicBezTo>
                    <a:pt x="3" y="2"/>
                    <a:pt x="4" y="3"/>
                    <a:pt x="5" y="5"/>
                  </a:cubicBezTo>
                  <a:cubicBezTo>
                    <a:pt x="4" y="6"/>
                    <a:pt x="3" y="7"/>
                    <a:pt x="1" y="8"/>
                  </a:cubicBezTo>
                  <a:lnTo>
                    <a:pt x="1" y="7"/>
                  </a:lnTo>
                  <a:lnTo>
                    <a:pt x="1" y="7"/>
                  </a:lnTo>
                  <a:cubicBezTo>
                    <a:pt x="1" y="7"/>
                    <a:pt x="0" y="7"/>
                    <a:pt x="0" y="6"/>
                  </a:cubicBezTo>
                  <a:lnTo>
                    <a:pt x="1" y="1"/>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935" name="Freeform 1160"/>
            <p:cNvSpPr>
              <a:spLocks/>
            </p:cNvSpPr>
            <p:nvPr userDrawn="1"/>
          </p:nvSpPr>
          <p:spPr bwMode="auto">
            <a:xfrm>
              <a:off x="337" y="189"/>
              <a:ext cx="0" cy="1"/>
            </a:xfrm>
            <a:custGeom>
              <a:avLst/>
              <a:gdLst>
                <a:gd name="T0" fmla="*/ 1 w 1"/>
                <a:gd name="T1" fmla="*/ 1 h 2"/>
                <a:gd name="T2" fmla="*/ 1 w 1"/>
                <a:gd name="T3" fmla="*/ 1 h 2"/>
                <a:gd name="T4" fmla="*/ 0 w 1"/>
                <a:gd name="T5" fmla="*/ 2 h 2"/>
                <a:gd name="T6" fmla="*/ 0 w 1"/>
                <a:gd name="T7" fmla="*/ 0 h 2"/>
                <a:gd name="T8" fmla="*/ 1 w 1"/>
                <a:gd name="T9" fmla="*/ 1 h 2"/>
              </a:gdLst>
              <a:ahLst/>
              <a:cxnLst>
                <a:cxn ang="0">
                  <a:pos x="T0" y="T1"/>
                </a:cxn>
                <a:cxn ang="0">
                  <a:pos x="T2" y="T3"/>
                </a:cxn>
                <a:cxn ang="0">
                  <a:pos x="T4" y="T5"/>
                </a:cxn>
                <a:cxn ang="0">
                  <a:pos x="T6" y="T7"/>
                </a:cxn>
                <a:cxn ang="0">
                  <a:pos x="T8" y="T9"/>
                </a:cxn>
              </a:cxnLst>
              <a:rect l="0" t="0" r="r" b="b"/>
              <a:pathLst>
                <a:path w="1" h="2">
                  <a:moveTo>
                    <a:pt x="1" y="1"/>
                  </a:moveTo>
                  <a:lnTo>
                    <a:pt x="1" y="1"/>
                  </a:lnTo>
                  <a:cubicBezTo>
                    <a:pt x="0" y="1"/>
                    <a:pt x="0" y="2"/>
                    <a:pt x="0" y="2"/>
                  </a:cubicBezTo>
                  <a:cubicBezTo>
                    <a:pt x="0" y="1"/>
                    <a:pt x="0" y="1"/>
                    <a:pt x="0" y="0"/>
                  </a:cubicBezTo>
                  <a:lnTo>
                    <a:pt x="1" y="1"/>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936" name="Freeform 1161"/>
            <p:cNvSpPr>
              <a:spLocks/>
            </p:cNvSpPr>
            <p:nvPr userDrawn="1"/>
          </p:nvSpPr>
          <p:spPr bwMode="auto">
            <a:xfrm>
              <a:off x="342" y="196"/>
              <a:ext cx="3" cy="2"/>
            </a:xfrm>
            <a:custGeom>
              <a:avLst/>
              <a:gdLst>
                <a:gd name="T0" fmla="*/ 0 w 5"/>
                <a:gd name="T1" fmla="*/ 2 h 4"/>
                <a:gd name="T2" fmla="*/ 0 w 5"/>
                <a:gd name="T3" fmla="*/ 2 h 4"/>
                <a:gd name="T4" fmla="*/ 4 w 5"/>
                <a:gd name="T5" fmla="*/ 0 h 4"/>
                <a:gd name="T6" fmla="*/ 5 w 5"/>
                <a:gd name="T7" fmla="*/ 2 h 4"/>
                <a:gd name="T8" fmla="*/ 4 w 5"/>
                <a:gd name="T9" fmla="*/ 4 h 4"/>
                <a:gd name="T10" fmla="*/ 0 w 5"/>
                <a:gd name="T11" fmla="*/ 2 h 4"/>
              </a:gdLst>
              <a:ahLst/>
              <a:cxnLst>
                <a:cxn ang="0">
                  <a:pos x="T0" y="T1"/>
                </a:cxn>
                <a:cxn ang="0">
                  <a:pos x="T2" y="T3"/>
                </a:cxn>
                <a:cxn ang="0">
                  <a:pos x="T4" y="T5"/>
                </a:cxn>
                <a:cxn ang="0">
                  <a:pos x="T6" y="T7"/>
                </a:cxn>
                <a:cxn ang="0">
                  <a:pos x="T8" y="T9"/>
                </a:cxn>
                <a:cxn ang="0">
                  <a:pos x="T10" y="T11"/>
                </a:cxn>
              </a:cxnLst>
              <a:rect l="0" t="0" r="r" b="b"/>
              <a:pathLst>
                <a:path w="5" h="4">
                  <a:moveTo>
                    <a:pt x="0" y="2"/>
                  </a:moveTo>
                  <a:lnTo>
                    <a:pt x="0" y="2"/>
                  </a:lnTo>
                  <a:cubicBezTo>
                    <a:pt x="2" y="2"/>
                    <a:pt x="3" y="1"/>
                    <a:pt x="4" y="0"/>
                  </a:cubicBezTo>
                  <a:lnTo>
                    <a:pt x="5" y="2"/>
                  </a:lnTo>
                  <a:cubicBezTo>
                    <a:pt x="4" y="3"/>
                    <a:pt x="4" y="3"/>
                    <a:pt x="4" y="4"/>
                  </a:cubicBezTo>
                  <a:cubicBezTo>
                    <a:pt x="3" y="3"/>
                    <a:pt x="2" y="3"/>
                    <a:pt x="0" y="2"/>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937" name="Freeform 1162"/>
            <p:cNvSpPr>
              <a:spLocks/>
            </p:cNvSpPr>
            <p:nvPr userDrawn="1"/>
          </p:nvSpPr>
          <p:spPr bwMode="auto">
            <a:xfrm>
              <a:off x="343" y="195"/>
              <a:ext cx="1" cy="0"/>
            </a:xfrm>
            <a:custGeom>
              <a:avLst/>
              <a:gdLst>
                <a:gd name="T0" fmla="*/ 1 w 1"/>
                <a:gd name="T1" fmla="*/ 1 h 1"/>
                <a:gd name="T2" fmla="*/ 1 w 1"/>
                <a:gd name="T3" fmla="*/ 1 h 1"/>
                <a:gd name="T4" fmla="*/ 0 w 1"/>
                <a:gd name="T5" fmla="*/ 0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lnTo>
                    <a:pt x="1" y="1"/>
                  </a:lnTo>
                  <a:cubicBezTo>
                    <a:pt x="1" y="1"/>
                    <a:pt x="0" y="0"/>
                    <a:pt x="0" y="0"/>
                  </a:cubicBezTo>
                  <a:lnTo>
                    <a:pt x="1" y="0"/>
                  </a:lnTo>
                  <a:lnTo>
                    <a:pt x="1" y="1"/>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938" name="Freeform 1163"/>
            <p:cNvSpPr>
              <a:spLocks/>
            </p:cNvSpPr>
            <p:nvPr userDrawn="1"/>
          </p:nvSpPr>
          <p:spPr bwMode="auto">
            <a:xfrm>
              <a:off x="344" y="193"/>
              <a:ext cx="2" cy="3"/>
            </a:xfrm>
            <a:custGeom>
              <a:avLst/>
              <a:gdLst>
                <a:gd name="T0" fmla="*/ 0 w 6"/>
                <a:gd name="T1" fmla="*/ 3 h 7"/>
                <a:gd name="T2" fmla="*/ 0 w 6"/>
                <a:gd name="T3" fmla="*/ 3 h 7"/>
                <a:gd name="T4" fmla="*/ 6 w 6"/>
                <a:gd name="T5" fmla="*/ 0 h 7"/>
                <a:gd name="T6" fmla="*/ 2 w 6"/>
                <a:gd name="T7" fmla="*/ 7 h 7"/>
                <a:gd name="T8" fmla="*/ 2 w 6"/>
                <a:gd name="T9" fmla="*/ 6 h 7"/>
                <a:gd name="T10" fmla="*/ 2 w 6"/>
                <a:gd name="T11" fmla="*/ 6 h 7"/>
                <a:gd name="T12" fmla="*/ 1 w 6"/>
                <a:gd name="T13" fmla="*/ 5 h 7"/>
                <a:gd name="T14" fmla="*/ 0 w 6"/>
                <a:gd name="T15" fmla="*/ 3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7">
                  <a:moveTo>
                    <a:pt x="0" y="3"/>
                  </a:moveTo>
                  <a:lnTo>
                    <a:pt x="0" y="3"/>
                  </a:lnTo>
                  <a:cubicBezTo>
                    <a:pt x="3" y="2"/>
                    <a:pt x="4" y="1"/>
                    <a:pt x="6" y="0"/>
                  </a:cubicBezTo>
                  <a:cubicBezTo>
                    <a:pt x="4" y="2"/>
                    <a:pt x="3" y="5"/>
                    <a:pt x="2" y="7"/>
                  </a:cubicBezTo>
                  <a:lnTo>
                    <a:pt x="2" y="6"/>
                  </a:lnTo>
                  <a:lnTo>
                    <a:pt x="2" y="6"/>
                  </a:lnTo>
                  <a:lnTo>
                    <a:pt x="1" y="5"/>
                  </a:lnTo>
                  <a:cubicBezTo>
                    <a:pt x="1" y="5"/>
                    <a:pt x="1" y="4"/>
                    <a:pt x="0" y="3"/>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939" name="Freeform 1164"/>
            <p:cNvSpPr>
              <a:spLocks/>
            </p:cNvSpPr>
            <p:nvPr userDrawn="1"/>
          </p:nvSpPr>
          <p:spPr bwMode="auto">
            <a:xfrm>
              <a:off x="345" y="189"/>
              <a:ext cx="3" cy="4"/>
            </a:xfrm>
            <a:custGeom>
              <a:avLst/>
              <a:gdLst>
                <a:gd name="T0" fmla="*/ 3 w 6"/>
                <a:gd name="T1" fmla="*/ 8 h 9"/>
                <a:gd name="T2" fmla="*/ 3 w 6"/>
                <a:gd name="T3" fmla="*/ 8 h 9"/>
                <a:gd name="T4" fmla="*/ 3 w 6"/>
                <a:gd name="T5" fmla="*/ 9 h 9"/>
                <a:gd name="T6" fmla="*/ 0 w 6"/>
                <a:gd name="T7" fmla="*/ 4 h 9"/>
                <a:gd name="T8" fmla="*/ 4 w 6"/>
                <a:gd name="T9" fmla="*/ 0 h 9"/>
                <a:gd name="T10" fmla="*/ 6 w 6"/>
                <a:gd name="T11" fmla="*/ 3 h 9"/>
                <a:gd name="T12" fmla="*/ 3 w 6"/>
                <a:gd name="T13" fmla="*/ 8 h 9"/>
              </a:gdLst>
              <a:ahLst/>
              <a:cxnLst>
                <a:cxn ang="0">
                  <a:pos x="T0" y="T1"/>
                </a:cxn>
                <a:cxn ang="0">
                  <a:pos x="T2" y="T3"/>
                </a:cxn>
                <a:cxn ang="0">
                  <a:pos x="T4" y="T5"/>
                </a:cxn>
                <a:cxn ang="0">
                  <a:pos x="T6" y="T7"/>
                </a:cxn>
                <a:cxn ang="0">
                  <a:pos x="T8" y="T9"/>
                </a:cxn>
                <a:cxn ang="0">
                  <a:pos x="T10" y="T11"/>
                </a:cxn>
                <a:cxn ang="0">
                  <a:pos x="T12" y="T13"/>
                </a:cxn>
              </a:cxnLst>
              <a:rect l="0" t="0" r="r" b="b"/>
              <a:pathLst>
                <a:path w="6" h="9">
                  <a:moveTo>
                    <a:pt x="3" y="8"/>
                  </a:moveTo>
                  <a:lnTo>
                    <a:pt x="3" y="8"/>
                  </a:lnTo>
                  <a:lnTo>
                    <a:pt x="3" y="9"/>
                  </a:lnTo>
                  <a:cubicBezTo>
                    <a:pt x="2" y="7"/>
                    <a:pt x="1" y="5"/>
                    <a:pt x="0" y="4"/>
                  </a:cubicBezTo>
                  <a:cubicBezTo>
                    <a:pt x="1" y="2"/>
                    <a:pt x="3" y="1"/>
                    <a:pt x="4" y="0"/>
                  </a:cubicBezTo>
                  <a:cubicBezTo>
                    <a:pt x="5" y="1"/>
                    <a:pt x="5" y="2"/>
                    <a:pt x="6" y="3"/>
                  </a:cubicBezTo>
                  <a:cubicBezTo>
                    <a:pt x="5" y="5"/>
                    <a:pt x="4" y="6"/>
                    <a:pt x="3" y="8"/>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940" name="Freeform 1165"/>
            <p:cNvSpPr>
              <a:spLocks/>
            </p:cNvSpPr>
            <p:nvPr userDrawn="1"/>
          </p:nvSpPr>
          <p:spPr bwMode="auto">
            <a:xfrm>
              <a:off x="335" y="172"/>
              <a:ext cx="4" cy="14"/>
            </a:xfrm>
            <a:custGeom>
              <a:avLst/>
              <a:gdLst>
                <a:gd name="T0" fmla="*/ 5 w 9"/>
                <a:gd name="T1" fmla="*/ 0 h 32"/>
                <a:gd name="T2" fmla="*/ 5 w 9"/>
                <a:gd name="T3" fmla="*/ 0 h 32"/>
                <a:gd name="T4" fmla="*/ 9 w 9"/>
                <a:gd name="T5" fmla="*/ 1 h 32"/>
                <a:gd name="T6" fmla="*/ 2 w 9"/>
                <a:gd name="T7" fmla="*/ 32 h 32"/>
                <a:gd name="T8" fmla="*/ 2 w 9"/>
                <a:gd name="T9" fmla="*/ 31 h 32"/>
                <a:gd name="T10" fmla="*/ 1 w 9"/>
                <a:gd name="T11" fmla="*/ 32 h 32"/>
                <a:gd name="T12" fmla="*/ 0 w 9"/>
                <a:gd name="T13" fmla="*/ 32 h 32"/>
                <a:gd name="T14" fmla="*/ 5 w 9"/>
                <a:gd name="T15" fmla="*/ 0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32">
                  <a:moveTo>
                    <a:pt x="5" y="0"/>
                  </a:moveTo>
                  <a:lnTo>
                    <a:pt x="5" y="0"/>
                  </a:lnTo>
                  <a:cubicBezTo>
                    <a:pt x="6" y="0"/>
                    <a:pt x="8" y="0"/>
                    <a:pt x="9" y="1"/>
                  </a:cubicBezTo>
                  <a:lnTo>
                    <a:pt x="2" y="32"/>
                  </a:lnTo>
                  <a:cubicBezTo>
                    <a:pt x="2" y="32"/>
                    <a:pt x="2" y="32"/>
                    <a:pt x="2" y="31"/>
                  </a:cubicBezTo>
                  <a:lnTo>
                    <a:pt x="1" y="32"/>
                  </a:lnTo>
                  <a:cubicBezTo>
                    <a:pt x="1" y="32"/>
                    <a:pt x="1" y="32"/>
                    <a:pt x="0" y="32"/>
                  </a:cubicBezTo>
                  <a:lnTo>
                    <a:pt x="5"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941" name="Freeform 1166"/>
            <p:cNvSpPr>
              <a:spLocks/>
            </p:cNvSpPr>
            <p:nvPr userDrawn="1"/>
          </p:nvSpPr>
          <p:spPr bwMode="auto">
            <a:xfrm>
              <a:off x="339" y="176"/>
              <a:ext cx="4" cy="4"/>
            </a:xfrm>
            <a:custGeom>
              <a:avLst/>
              <a:gdLst>
                <a:gd name="T0" fmla="*/ 4 w 8"/>
                <a:gd name="T1" fmla="*/ 0 h 9"/>
                <a:gd name="T2" fmla="*/ 4 w 8"/>
                <a:gd name="T3" fmla="*/ 0 h 9"/>
                <a:gd name="T4" fmla="*/ 8 w 8"/>
                <a:gd name="T5" fmla="*/ 5 h 9"/>
                <a:gd name="T6" fmla="*/ 5 w 8"/>
                <a:gd name="T7" fmla="*/ 9 h 9"/>
                <a:gd name="T8" fmla="*/ 0 w 8"/>
                <a:gd name="T9" fmla="*/ 5 h 9"/>
                <a:gd name="T10" fmla="*/ 4 w 8"/>
                <a:gd name="T11" fmla="*/ 0 h 9"/>
              </a:gdLst>
              <a:ahLst/>
              <a:cxnLst>
                <a:cxn ang="0">
                  <a:pos x="T0" y="T1"/>
                </a:cxn>
                <a:cxn ang="0">
                  <a:pos x="T2" y="T3"/>
                </a:cxn>
                <a:cxn ang="0">
                  <a:pos x="T4" y="T5"/>
                </a:cxn>
                <a:cxn ang="0">
                  <a:pos x="T6" y="T7"/>
                </a:cxn>
                <a:cxn ang="0">
                  <a:pos x="T8" y="T9"/>
                </a:cxn>
                <a:cxn ang="0">
                  <a:pos x="T10" y="T11"/>
                </a:cxn>
              </a:cxnLst>
              <a:rect l="0" t="0" r="r" b="b"/>
              <a:pathLst>
                <a:path w="8" h="9">
                  <a:moveTo>
                    <a:pt x="4" y="0"/>
                  </a:moveTo>
                  <a:lnTo>
                    <a:pt x="4" y="0"/>
                  </a:lnTo>
                  <a:cubicBezTo>
                    <a:pt x="6" y="1"/>
                    <a:pt x="7" y="3"/>
                    <a:pt x="8" y="5"/>
                  </a:cubicBezTo>
                  <a:cubicBezTo>
                    <a:pt x="7" y="6"/>
                    <a:pt x="6" y="8"/>
                    <a:pt x="5" y="9"/>
                  </a:cubicBezTo>
                  <a:cubicBezTo>
                    <a:pt x="3" y="8"/>
                    <a:pt x="2" y="6"/>
                    <a:pt x="0" y="5"/>
                  </a:cubicBezTo>
                  <a:cubicBezTo>
                    <a:pt x="2" y="3"/>
                    <a:pt x="3" y="1"/>
                    <a:pt x="4"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942" name="Freeform 1167"/>
            <p:cNvSpPr>
              <a:spLocks/>
            </p:cNvSpPr>
            <p:nvPr userDrawn="1"/>
          </p:nvSpPr>
          <p:spPr bwMode="auto">
            <a:xfrm>
              <a:off x="343" y="176"/>
              <a:ext cx="4" cy="5"/>
            </a:xfrm>
            <a:custGeom>
              <a:avLst/>
              <a:gdLst>
                <a:gd name="T0" fmla="*/ 4 w 8"/>
                <a:gd name="T1" fmla="*/ 11 h 11"/>
                <a:gd name="T2" fmla="*/ 4 w 8"/>
                <a:gd name="T3" fmla="*/ 11 h 11"/>
                <a:gd name="T4" fmla="*/ 0 w 8"/>
                <a:gd name="T5" fmla="*/ 6 h 11"/>
                <a:gd name="T6" fmla="*/ 4 w 8"/>
                <a:gd name="T7" fmla="*/ 0 h 11"/>
                <a:gd name="T8" fmla="*/ 8 w 8"/>
                <a:gd name="T9" fmla="*/ 5 h 11"/>
                <a:gd name="T10" fmla="*/ 4 w 8"/>
                <a:gd name="T11" fmla="*/ 11 h 11"/>
              </a:gdLst>
              <a:ahLst/>
              <a:cxnLst>
                <a:cxn ang="0">
                  <a:pos x="T0" y="T1"/>
                </a:cxn>
                <a:cxn ang="0">
                  <a:pos x="T2" y="T3"/>
                </a:cxn>
                <a:cxn ang="0">
                  <a:pos x="T4" y="T5"/>
                </a:cxn>
                <a:cxn ang="0">
                  <a:pos x="T6" y="T7"/>
                </a:cxn>
                <a:cxn ang="0">
                  <a:pos x="T8" y="T9"/>
                </a:cxn>
                <a:cxn ang="0">
                  <a:pos x="T10" y="T11"/>
                </a:cxn>
              </a:cxnLst>
              <a:rect l="0" t="0" r="r" b="b"/>
              <a:pathLst>
                <a:path w="8" h="11">
                  <a:moveTo>
                    <a:pt x="4" y="11"/>
                  </a:moveTo>
                  <a:lnTo>
                    <a:pt x="4" y="11"/>
                  </a:lnTo>
                  <a:cubicBezTo>
                    <a:pt x="3" y="9"/>
                    <a:pt x="2" y="7"/>
                    <a:pt x="0" y="6"/>
                  </a:cubicBezTo>
                  <a:cubicBezTo>
                    <a:pt x="2" y="4"/>
                    <a:pt x="3" y="2"/>
                    <a:pt x="4" y="0"/>
                  </a:cubicBezTo>
                  <a:cubicBezTo>
                    <a:pt x="6" y="2"/>
                    <a:pt x="7" y="4"/>
                    <a:pt x="8" y="5"/>
                  </a:cubicBezTo>
                  <a:cubicBezTo>
                    <a:pt x="7" y="7"/>
                    <a:pt x="6" y="9"/>
                    <a:pt x="4" y="1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943" name="Freeform 1168"/>
            <p:cNvSpPr>
              <a:spLocks/>
            </p:cNvSpPr>
            <p:nvPr userDrawn="1"/>
          </p:nvSpPr>
          <p:spPr bwMode="auto">
            <a:xfrm>
              <a:off x="341" y="178"/>
              <a:ext cx="4" cy="5"/>
            </a:xfrm>
            <a:custGeom>
              <a:avLst/>
              <a:gdLst>
                <a:gd name="T0" fmla="*/ 4 w 8"/>
                <a:gd name="T1" fmla="*/ 10 h 10"/>
                <a:gd name="T2" fmla="*/ 4 w 8"/>
                <a:gd name="T3" fmla="*/ 10 h 10"/>
                <a:gd name="T4" fmla="*/ 0 w 8"/>
                <a:gd name="T5" fmla="*/ 5 h 10"/>
                <a:gd name="T6" fmla="*/ 4 w 8"/>
                <a:gd name="T7" fmla="*/ 0 h 10"/>
                <a:gd name="T8" fmla="*/ 8 w 8"/>
                <a:gd name="T9" fmla="*/ 5 h 10"/>
                <a:gd name="T10" fmla="*/ 4 w 8"/>
                <a:gd name="T11" fmla="*/ 10 h 10"/>
              </a:gdLst>
              <a:ahLst/>
              <a:cxnLst>
                <a:cxn ang="0">
                  <a:pos x="T0" y="T1"/>
                </a:cxn>
                <a:cxn ang="0">
                  <a:pos x="T2" y="T3"/>
                </a:cxn>
                <a:cxn ang="0">
                  <a:pos x="T4" y="T5"/>
                </a:cxn>
                <a:cxn ang="0">
                  <a:pos x="T6" y="T7"/>
                </a:cxn>
                <a:cxn ang="0">
                  <a:pos x="T8" y="T9"/>
                </a:cxn>
                <a:cxn ang="0">
                  <a:pos x="T10" y="T11"/>
                </a:cxn>
              </a:cxnLst>
              <a:rect l="0" t="0" r="r" b="b"/>
              <a:pathLst>
                <a:path w="8" h="10">
                  <a:moveTo>
                    <a:pt x="4" y="10"/>
                  </a:moveTo>
                  <a:lnTo>
                    <a:pt x="4" y="10"/>
                  </a:lnTo>
                  <a:cubicBezTo>
                    <a:pt x="3" y="8"/>
                    <a:pt x="2" y="7"/>
                    <a:pt x="0" y="5"/>
                  </a:cubicBezTo>
                  <a:cubicBezTo>
                    <a:pt x="2" y="3"/>
                    <a:pt x="3" y="2"/>
                    <a:pt x="4" y="0"/>
                  </a:cubicBezTo>
                  <a:cubicBezTo>
                    <a:pt x="5" y="2"/>
                    <a:pt x="7" y="4"/>
                    <a:pt x="8" y="5"/>
                  </a:cubicBezTo>
                  <a:cubicBezTo>
                    <a:pt x="7" y="7"/>
                    <a:pt x="5" y="8"/>
                    <a:pt x="4" y="1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944" name="Freeform 1169"/>
            <p:cNvSpPr>
              <a:spLocks/>
            </p:cNvSpPr>
            <p:nvPr userDrawn="1"/>
          </p:nvSpPr>
          <p:spPr bwMode="auto">
            <a:xfrm>
              <a:off x="340" y="181"/>
              <a:ext cx="3" cy="4"/>
            </a:xfrm>
            <a:custGeom>
              <a:avLst/>
              <a:gdLst>
                <a:gd name="T0" fmla="*/ 4 w 8"/>
                <a:gd name="T1" fmla="*/ 9 h 9"/>
                <a:gd name="T2" fmla="*/ 4 w 8"/>
                <a:gd name="T3" fmla="*/ 9 h 9"/>
                <a:gd name="T4" fmla="*/ 0 w 8"/>
                <a:gd name="T5" fmla="*/ 4 h 9"/>
                <a:gd name="T6" fmla="*/ 4 w 8"/>
                <a:gd name="T7" fmla="*/ 0 h 9"/>
                <a:gd name="T8" fmla="*/ 8 w 8"/>
                <a:gd name="T9" fmla="*/ 4 h 9"/>
                <a:gd name="T10" fmla="*/ 4 w 8"/>
                <a:gd name="T11" fmla="*/ 9 h 9"/>
              </a:gdLst>
              <a:ahLst/>
              <a:cxnLst>
                <a:cxn ang="0">
                  <a:pos x="T0" y="T1"/>
                </a:cxn>
                <a:cxn ang="0">
                  <a:pos x="T2" y="T3"/>
                </a:cxn>
                <a:cxn ang="0">
                  <a:pos x="T4" y="T5"/>
                </a:cxn>
                <a:cxn ang="0">
                  <a:pos x="T6" y="T7"/>
                </a:cxn>
                <a:cxn ang="0">
                  <a:pos x="T8" y="T9"/>
                </a:cxn>
                <a:cxn ang="0">
                  <a:pos x="T10" y="T11"/>
                </a:cxn>
              </a:cxnLst>
              <a:rect l="0" t="0" r="r" b="b"/>
              <a:pathLst>
                <a:path w="8" h="9">
                  <a:moveTo>
                    <a:pt x="4" y="9"/>
                  </a:moveTo>
                  <a:lnTo>
                    <a:pt x="4" y="9"/>
                  </a:lnTo>
                  <a:cubicBezTo>
                    <a:pt x="2" y="7"/>
                    <a:pt x="1" y="6"/>
                    <a:pt x="0" y="4"/>
                  </a:cubicBezTo>
                  <a:cubicBezTo>
                    <a:pt x="1" y="3"/>
                    <a:pt x="2" y="1"/>
                    <a:pt x="4" y="0"/>
                  </a:cubicBezTo>
                  <a:cubicBezTo>
                    <a:pt x="5" y="1"/>
                    <a:pt x="6" y="3"/>
                    <a:pt x="8" y="4"/>
                  </a:cubicBezTo>
                  <a:cubicBezTo>
                    <a:pt x="6" y="6"/>
                    <a:pt x="5" y="7"/>
                    <a:pt x="4" y="9"/>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945" name="Freeform 1170"/>
            <p:cNvSpPr>
              <a:spLocks/>
            </p:cNvSpPr>
            <p:nvPr userDrawn="1"/>
          </p:nvSpPr>
          <p:spPr bwMode="auto">
            <a:xfrm>
              <a:off x="337" y="183"/>
              <a:ext cx="4" cy="4"/>
            </a:xfrm>
            <a:custGeom>
              <a:avLst/>
              <a:gdLst>
                <a:gd name="T0" fmla="*/ 4 w 8"/>
                <a:gd name="T1" fmla="*/ 8 h 8"/>
                <a:gd name="T2" fmla="*/ 4 w 8"/>
                <a:gd name="T3" fmla="*/ 8 h 8"/>
                <a:gd name="T4" fmla="*/ 0 w 8"/>
                <a:gd name="T5" fmla="*/ 4 h 8"/>
                <a:gd name="T6" fmla="*/ 4 w 8"/>
                <a:gd name="T7" fmla="*/ 0 h 8"/>
                <a:gd name="T8" fmla="*/ 8 w 8"/>
                <a:gd name="T9" fmla="*/ 4 h 8"/>
                <a:gd name="T10" fmla="*/ 4 w 8"/>
                <a:gd name="T11" fmla="*/ 8 h 8"/>
              </a:gdLst>
              <a:ahLst/>
              <a:cxnLst>
                <a:cxn ang="0">
                  <a:pos x="T0" y="T1"/>
                </a:cxn>
                <a:cxn ang="0">
                  <a:pos x="T2" y="T3"/>
                </a:cxn>
                <a:cxn ang="0">
                  <a:pos x="T4" y="T5"/>
                </a:cxn>
                <a:cxn ang="0">
                  <a:pos x="T6" y="T7"/>
                </a:cxn>
                <a:cxn ang="0">
                  <a:pos x="T8" y="T9"/>
                </a:cxn>
                <a:cxn ang="0">
                  <a:pos x="T10" y="T11"/>
                </a:cxn>
              </a:cxnLst>
              <a:rect l="0" t="0" r="r" b="b"/>
              <a:pathLst>
                <a:path w="8" h="8">
                  <a:moveTo>
                    <a:pt x="4" y="8"/>
                  </a:moveTo>
                  <a:lnTo>
                    <a:pt x="4" y="8"/>
                  </a:lnTo>
                  <a:cubicBezTo>
                    <a:pt x="3" y="7"/>
                    <a:pt x="2" y="5"/>
                    <a:pt x="0" y="4"/>
                  </a:cubicBezTo>
                  <a:cubicBezTo>
                    <a:pt x="2" y="2"/>
                    <a:pt x="3" y="1"/>
                    <a:pt x="4" y="0"/>
                  </a:cubicBezTo>
                  <a:cubicBezTo>
                    <a:pt x="6" y="1"/>
                    <a:pt x="7" y="3"/>
                    <a:pt x="8" y="4"/>
                  </a:cubicBezTo>
                  <a:cubicBezTo>
                    <a:pt x="7" y="6"/>
                    <a:pt x="5" y="7"/>
                    <a:pt x="4" y="8"/>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946" name="Freeform 1171"/>
            <p:cNvSpPr>
              <a:spLocks/>
            </p:cNvSpPr>
            <p:nvPr userDrawn="1"/>
          </p:nvSpPr>
          <p:spPr bwMode="auto">
            <a:xfrm>
              <a:off x="345" y="178"/>
              <a:ext cx="4" cy="5"/>
            </a:xfrm>
            <a:custGeom>
              <a:avLst/>
              <a:gdLst>
                <a:gd name="T0" fmla="*/ 4 w 8"/>
                <a:gd name="T1" fmla="*/ 11 h 11"/>
                <a:gd name="T2" fmla="*/ 4 w 8"/>
                <a:gd name="T3" fmla="*/ 11 h 11"/>
                <a:gd name="T4" fmla="*/ 0 w 8"/>
                <a:gd name="T5" fmla="*/ 5 h 11"/>
                <a:gd name="T6" fmla="*/ 4 w 8"/>
                <a:gd name="T7" fmla="*/ 0 h 11"/>
                <a:gd name="T8" fmla="*/ 8 w 8"/>
                <a:gd name="T9" fmla="*/ 6 h 11"/>
                <a:gd name="T10" fmla="*/ 4 w 8"/>
                <a:gd name="T11" fmla="*/ 11 h 11"/>
              </a:gdLst>
              <a:ahLst/>
              <a:cxnLst>
                <a:cxn ang="0">
                  <a:pos x="T0" y="T1"/>
                </a:cxn>
                <a:cxn ang="0">
                  <a:pos x="T2" y="T3"/>
                </a:cxn>
                <a:cxn ang="0">
                  <a:pos x="T4" y="T5"/>
                </a:cxn>
                <a:cxn ang="0">
                  <a:pos x="T6" y="T7"/>
                </a:cxn>
                <a:cxn ang="0">
                  <a:pos x="T8" y="T9"/>
                </a:cxn>
                <a:cxn ang="0">
                  <a:pos x="T10" y="T11"/>
                </a:cxn>
              </a:cxnLst>
              <a:rect l="0" t="0" r="r" b="b"/>
              <a:pathLst>
                <a:path w="8" h="11">
                  <a:moveTo>
                    <a:pt x="4" y="11"/>
                  </a:moveTo>
                  <a:lnTo>
                    <a:pt x="4" y="11"/>
                  </a:lnTo>
                  <a:cubicBezTo>
                    <a:pt x="3" y="9"/>
                    <a:pt x="1" y="7"/>
                    <a:pt x="0" y="5"/>
                  </a:cubicBezTo>
                  <a:cubicBezTo>
                    <a:pt x="1" y="4"/>
                    <a:pt x="3" y="2"/>
                    <a:pt x="4" y="0"/>
                  </a:cubicBezTo>
                  <a:cubicBezTo>
                    <a:pt x="5" y="2"/>
                    <a:pt x="6" y="4"/>
                    <a:pt x="8" y="6"/>
                  </a:cubicBezTo>
                  <a:cubicBezTo>
                    <a:pt x="6" y="8"/>
                    <a:pt x="5" y="10"/>
                    <a:pt x="4" y="1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947" name="Freeform 1172"/>
            <p:cNvSpPr>
              <a:spLocks/>
            </p:cNvSpPr>
            <p:nvPr userDrawn="1"/>
          </p:nvSpPr>
          <p:spPr bwMode="auto">
            <a:xfrm>
              <a:off x="344" y="181"/>
              <a:ext cx="3" cy="5"/>
            </a:xfrm>
            <a:custGeom>
              <a:avLst/>
              <a:gdLst>
                <a:gd name="T0" fmla="*/ 4 w 7"/>
                <a:gd name="T1" fmla="*/ 10 h 10"/>
                <a:gd name="T2" fmla="*/ 4 w 7"/>
                <a:gd name="T3" fmla="*/ 10 h 10"/>
                <a:gd name="T4" fmla="*/ 0 w 7"/>
                <a:gd name="T5" fmla="*/ 5 h 10"/>
                <a:gd name="T6" fmla="*/ 3 w 7"/>
                <a:gd name="T7" fmla="*/ 0 h 10"/>
                <a:gd name="T8" fmla="*/ 7 w 7"/>
                <a:gd name="T9" fmla="*/ 6 h 10"/>
                <a:gd name="T10" fmla="*/ 4 w 7"/>
                <a:gd name="T11" fmla="*/ 10 h 10"/>
              </a:gdLst>
              <a:ahLst/>
              <a:cxnLst>
                <a:cxn ang="0">
                  <a:pos x="T0" y="T1"/>
                </a:cxn>
                <a:cxn ang="0">
                  <a:pos x="T2" y="T3"/>
                </a:cxn>
                <a:cxn ang="0">
                  <a:pos x="T4" y="T5"/>
                </a:cxn>
                <a:cxn ang="0">
                  <a:pos x="T6" y="T7"/>
                </a:cxn>
                <a:cxn ang="0">
                  <a:pos x="T8" y="T9"/>
                </a:cxn>
                <a:cxn ang="0">
                  <a:pos x="T10" y="T11"/>
                </a:cxn>
              </a:cxnLst>
              <a:rect l="0" t="0" r="r" b="b"/>
              <a:pathLst>
                <a:path w="7" h="10">
                  <a:moveTo>
                    <a:pt x="4" y="10"/>
                  </a:moveTo>
                  <a:lnTo>
                    <a:pt x="4" y="10"/>
                  </a:lnTo>
                  <a:cubicBezTo>
                    <a:pt x="3" y="8"/>
                    <a:pt x="1" y="6"/>
                    <a:pt x="0" y="5"/>
                  </a:cubicBezTo>
                  <a:cubicBezTo>
                    <a:pt x="1" y="3"/>
                    <a:pt x="2" y="2"/>
                    <a:pt x="3" y="0"/>
                  </a:cubicBezTo>
                  <a:cubicBezTo>
                    <a:pt x="5" y="2"/>
                    <a:pt x="6" y="4"/>
                    <a:pt x="7" y="6"/>
                  </a:cubicBezTo>
                  <a:cubicBezTo>
                    <a:pt x="6" y="7"/>
                    <a:pt x="5" y="9"/>
                    <a:pt x="4" y="1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948" name="Freeform 1173"/>
            <p:cNvSpPr>
              <a:spLocks/>
            </p:cNvSpPr>
            <p:nvPr userDrawn="1"/>
          </p:nvSpPr>
          <p:spPr bwMode="auto">
            <a:xfrm>
              <a:off x="341" y="183"/>
              <a:ext cx="4" cy="5"/>
            </a:xfrm>
            <a:custGeom>
              <a:avLst/>
              <a:gdLst>
                <a:gd name="T0" fmla="*/ 4 w 8"/>
                <a:gd name="T1" fmla="*/ 10 h 10"/>
                <a:gd name="T2" fmla="*/ 4 w 8"/>
                <a:gd name="T3" fmla="*/ 10 h 10"/>
                <a:gd name="T4" fmla="*/ 4 w 8"/>
                <a:gd name="T5" fmla="*/ 10 h 10"/>
                <a:gd name="T6" fmla="*/ 4 w 8"/>
                <a:gd name="T7" fmla="*/ 9 h 10"/>
                <a:gd name="T8" fmla="*/ 4 w 8"/>
                <a:gd name="T9" fmla="*/ 9 h 10"/>
                <a:gd name="T10" fmla="*/ 3 w 8"/>
                <a:gd name="T11" fmla="*/ 9 h 10"/>
                <a:gd name="T12" fmla="*/ 0 w 8"/>
                <a:gd name="T13" fmla="*/ 4 h 10"/>
                <a:gd name="T14" fmla="*/ 4 w 8"/>
                <a:gd name="T15" fmla="*/ 0 h 10"/>
                <a:gd name="T16" fmla="*/ 8 w 8"/>
                <a:gd name="T17" fmla="*/ 6 h 10"/>
                <a:gd name="T18" fmla="*/ 4 w 8"/>
                <a:gd name="T1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10">
                  <a:moveTo>
                    <a:pt x="4" y="10"/>
                  </a:moveTo>
                  <a:lnTo>
                    <a:pt x="4" y="10"/>
                  </a:lnTo>
                  <a:lnTo>
                    <a:pt x="4" y="10"/>
                  </a:lnTo>
                  <a:cubicBezTo>
                    <a:pt x="4" y="9"/>
                    <a:pt x="4" y="9"/>
                    <a:pt x="4" y="9"/>
                  </a:cubicBezTo>
                  <a:lnTo>
                    <a:pt x="4" y="9"/>
                  </a:lnTo>
                  <a:cubicBezTo>
                    <a:pt x="4" y="9"/>
                    <a:pt x="4" y="9"/>
                    <a:pt x="3" y="9"/>
                  </a:cubicBezTo>
                  <a:cubicBezTo>
                    <a:pt x="2" y="7"/>
                    <a:pt x="1" y="6"/>
                    <a:pt x="0" y="4"/>
                  </a:cubicBezTo>
                  <a:cubicBezTo>
                    <a:pt x="1" y="3"/>
                    <a:pt x="3" y="2"/>
                    <a:pt x="4" y="0"/>
                  </a:cubicBezTo>
                  <a:cubicBezTo>
                    <a:pt x="6" y="2"/>
                    <a:pt x="7" y="4"/>
                    <a:pt x="8" y="6"/>
                  </a:cubicBezTo>
                  <a:cubicBezTo>
                    <a:pt x="7" y="7"/>
                    <a:pt x="6" y="9"/>
                    <a:pt x="4" y="1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949" name="Freeform 1174"/>
            <p:cNvSpPr>
              <a:spLocks/>
            </p:cNvSpPr>
            <p:nvPr userDrawn="1"/>
          </p:nvSpPr>
          <p:spPr bwMode="auto">
            <a:xfrm>
              <a:off x="340" y="186"/>
              <a:ext cx="2" cy="2"/>
            </a:xfrm>
            <a:custGeom>
              <a:avLst/>
              <a:gdLst>
                <a:gd name="T0" fmla="*/ 6 w 6"/>
                <a:gd name="T1" fmla="*/ 4 h 5"/>
                <a:gd name="T2" fmla="*/ 6 w 6"/>
                <a:gd name="T3" fmla="*/ 4 h 5"/>
                <a:gd name="T4" fmla="*/ 1 w 6"/>
                <a:gd name="T5" fmla="*/ 5 h 5"/>
                <a:gd name="T6" fmla="*/ 0 w 6"/>
                <a:gd name="T7" fmla="*/ 4 h 5"/>
                <a:gd name="T8" fmla="*/ 4 w 6"/>
                <a:gd name="T9" fmla="*/ 0 h 5"/>
                <a:gd name="T10" fmla="*/ 6 w 6"/>
                <a:gd name="T11" fmla="*/ 4 h 5"/>
              </a:gdLst>
              <a:ahLst/>
              <a:cxnLst>
                <a:cxn ang="0">
                  <a:pos x="T0" y="T1"/>
                </a:cxn>
                <a:cxn ang="0">
                  <a:pos x="T2" y="T3"/>
                </a:cxn>
                <a:cxn ang="0">
                  <a:pos x="T4" y="T5"/>
                </a:cxn>
                <a:cxn ang="0">
                  <a:pos x="T6" y="T7"/>
                </a:cxn>
                <a:cxn ang="0">
                  <a:pos x="T8" y="T9"/>
                </a:cxn>
                <a:cxn ang="0">
                  <a:pos x="T10" y="T11"/>
                </a:cxn>
              </a:cxnLst>
              <a:rect l="0" t="0" r="r" b="b"/>
              <a:pathLst>
                <a:path w="6" h="5">
                  <a:moveTo>
                    <a:pt x="6" y="4"/>
                  </a:moveTo>
                  <a:lnTo>
                    <a:pt x="6" y="4"/>
                  </a:lnTo>
                  <a:cubicBezTo>
                    <a:pt x="5" y="4"/>
                    <a:pt x="3" y="4"/>
                    <a:pt x="1" y="5"/>
                  </a:cubicBezTo>
                  <a:cubicBezTo>
                    <a:pt x="0" y="5"/>
                    <a:pt x="0" y="4"/>
                    <a:pt x="0" y="4"/>
                  </a:cubicBezTo>
                  <a:cubicBezTo>
                    <a:pt x="1" y="2"/>
                    <a:pt x="2" y="1"/>
                    <a:pt x="4" y="0"/>
                  </a:cubicBezTo>
                  <a:cubicBezTo>
                    <a:pt x="4" y="1"/>
                    <a:pt x="5" y="2"/>
                    <a:pt x="6" y="4"/>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950" name="Freeform 1175"/>
            <p:cNvSpPr>
              <a:spLocks/>
            </p:cNvSpPr>
            <p:nvPr userDrawn="1"/>
          </p:nvSpPr>
          <p:spPr bwMode="auto">
            <a:xfrm>
              <a:off x="343" y="188"/>
              <a:ext cx="0" cy="0"/>
            </a:xfrm>
            <a:custGeom>
              <a:avLst/>
              <a:gdLst>
                <a:gd name="T0" fmla="*/ 0 w 1"/>
                <a:gd name="T1" fmla="*/ 0 w 1"/>
                <a:gd name="T2" fmla="*/ 1 w 1"/>
                <a:gd name="T3" fmla="*/ 1 w 1"/>
                <a:gd name="T4" fmla="*/ 0 w 1"/>
              </a:gdLst>
              <a:ahLst/>
              <a:cxnLst>
                <a:cxn ang="0">
                  <a:pos x="T0" y="0"/>
                </a:cxn>
                <a:cxn ang="0">
                  <a:pos x="T1" y="0"/>
                </a:cxn>
                <a:cxn ang="0">
                  <a:pos x="T2" y="0"/>
                </a:cxn>
                <a:cxn ang="0">
                  <a:pos x="T3" y="0"/>
                </a:cxn>
                <a:cxn ang="0">
                  <a:pos x="T4" y="0"/>
                </a:cxn>
              </a:cxnLst>
              <a:rect l="0" t="0" r="r" b="b"/>
              <a:pathLst>
                <a:path w="1">
                  <a:moveTo>
                    <a:pt x="0" y="0"/>
                  </a:moveTo>
                  <a:lnTo>
                    <a:pt x="0" y="0"/>
                  </a:lnTo>
                  <a:cubicBezTo>
                    <a:pt x="0" y="0"/>
                    <a:pt x="0" y="0"/>
                    <a:pt x="1" y="0"/>
                  </a:cubicBezTo>
                  <a:lnTo>
                    <a:pt x="1" y="0"/>
                  </a:lnTo>
                  <a:lnTo>
                    <a:pt x="0"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951" name="Freeform 1176"/>
            <p:cNvSpPr>
              <a:spLocks/>
            </p:cNvSpPr>
            <p:nvPr userDrawn="1"/>
          </p:nvSpPr>
          <p:spPr bwMode="auto">
            <a:xfrm>
              <a:off x="337" y="187"/>
              <a:ext cx="3" cy="2"/>
            </a:xfrm>
            <a:custGeom>
              <a:avLst/>
              <a:gdLst>
                <a:gd name="T0" fmla="*/ 5 w 5"/>
                <a:gd name="T1" fmla="*/ 2 h 4"/>
                <a:gd name="T2" fmla="*/ 5 w 5"/>
                <a:gd name="T3" fmla="*/ 2 h 4"/>
                <a:gd name="T4" fmla="*/ 1 w 5"/>
                <a:gd name="T5" fmla="*/ 4 h 4"/>
                <a:gd name="T6" fmla="*/ 0 w 5"/>
                <a:gd name="T7" fmla="*/ 4 h 4"/>
                <a:gd name="T8" fmla="*/ 0 w 5"/>
                <a:gd name="T9" fmla="*/ 4 h 4"/>
                <a:gd name="T10" fmla="*/ 4 w 5"/>
                <a:gd name="T11" fmla="*/ 0 h 4"/>
                <a:gd name="T12" fmla="*/ 5 w 5"/>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5" h="4">
                  <a:moveTo>
                    <a:pt x="5" y="2"/>
                  </a:moveTo>
                  <a:lnTo>
                    <a:pt x="5" y="2"/>
                  </a:lnTo>
                  <a:cubicBezTo>
                    <a:pt x="4" y="2"/>
                    <a:pt x="3" y="3"/>
                    <a:pt x="1" y="4"/>
                  </a:cubicBezTo>
                  <a:cubicBezTo>
                    <a:pt x="1" y="4"/>
                    <a:pt x="1" y="4"/>
                    <a:pt x="0" y="4"/>
                  </a:cubicBezTo>
                  <a:lnTo>
                    <a:pt x="0" y="4"/>
                  </a:lnTo>
                  <a:cubicBezTo>
                    <a:pt x="1" y="2"/>
                    <a:pt x="3" y="1"/>
                    <a:pt x="4" y="0"/>
                  </a:cubicBezTo>
                  <a:cubicBezTo>
                    <a:pt x="4" y="1"/>
                    <a:pt x="5" y="1"/>
                    <a:pt x="5" y="2"/>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952" name="Freeform 1177"/>
            <p:cNvSpPr>
              <a:spLocks/>
            </p:cNvSpPr>
            <p:nvPr userDrawn="1"/>
          </p:nvSpPr>
          <p:spPr bwMode="auto">
            <a:xfrm>
              <a:off x="341" y="191"/>
              <a:ext cx="0" cy="0"/>
            </a:xfrm>
            <a:custGeom>
              <a:avLst/>
              <a:gdLst>
                <a:gd name="T0" fmla="*/ 1 w 1"/>
                <a:gd name="T1" fmla="*/ 1 w 1"/>
                <a:gd name="T2" fmla="*/ 0 w 1"/>
                <a:gd name="T3" fmla="*/ 1 w 1"/>
                <a:gd name="T4" fmla="*/ 1 w 1"/>
              </a:gdLst>
              <a:ahLst/>
              <a:cxnLst>
                <a:cxn ang="0">
                  <a:pos x="T0" y="0"/>
                </a:cxn>
                <a:cxn ang="0">
                  <a:pos x="T1" y="0"/>
                </a:cxn>
                <a:cxn ang="0">
                  <a:pos x="T2" y="0"/>
                </a:cxn>
                <a:cxn ang="0">
                  <a:pos x="T3" y="0"/>
                </a:cxn>
                <a:cxn ang="0">
                  <a:pos x="T4" y="0"/>
                </a:cxn>
              </a:cxnLst>
              <a:rect l="0" t="0" r="r" b="b"/>
              <a:pathLst>
                <a:path w="1">
                  <a:moveTo>
                    <a:pt x="1" y="0"/>
                  </a:moveTo>
                  <a:lnTo>
                    <a:pt x="1" y="0"/>
                  </a:lnTo>
                  <a:lnTo>
                    <a:pt x="0" y="0"/>
                  </a:lnTo>
                  <a:lnTo>
                    <a:pt x="1" y="0"/>
                  </a:lnTo>
                  <a:lnTo>
                    <a:pt x="1"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953" name="Freeform 1178"/>
            <p:cNvSpPr>
              <a:spLocks/>
            </p:cNvSpPr>
            <p:nvPr userDrawn="1"/>
          </p:nvSpPr>
          <p:spPr bwMode="auto">
            <a:xfrm>
              <a:off x="340" y="192"/>
              <a:ext cx="2" cy="2"/>
            </a:xfrm>
            <a:custGeom>
              <a:avLst/>
              <a:gdLst>
                <a:gd name="T0" fmla="*/ 2 w 5"/>
                <a:gd name="T1" fmla="*/ 3 h 3"/>
                <a:gd name="T2" fmla="*/ 2 w 5"/>
                <a:gd name="T3" fmla="*/ 3 h 3"/>
                <a:gd name="T4" fmla="*/ 0 w 5"/>
                <a:gd name="T5" fmla="*/ 3 h 3"/>
                <a:gd name="T6" fmla="*/ 5 w 5"/>
                <a:gd name="T7" fmla="*/ 0 h 3"/>
                <a:gd name="T8" fmla="*/ 5 w 5"/>
                <a:gd name="T9" fmla="*/ 0 h 3"/>
                <a:gd name="T10" fmla="*/ 2 w 5"/>
                <a:gd name="T11" fmla="*/ 3 h 3"/>
              </a:gdLst>
              <a:ahLst/>
              <a:cxnLst>
                <a:cxn ang="0">
                  <a:pos x="T0" y="T1"/>
                </a:cxn>
                <a:cxn ang="0">
                  <a:pos x="T2" y="T3"/>
                </a:cxn>
                <a:cxn ang="0">
                  <a:pos x="T4" y="T5"/>
                </a:cxn>
                <a:cxn ang="0">
                  <a:pos x="T6" y="T7"/>
                </a:cxn>
                <a:cxn ang="0">
                  <a:pos x="T8" y="T9"/>
                </a:cxn>
                <a:cxn ang="0">
                  <a:pos x="T10" y="T11"/>
                </a:cxn>
              </a:cxnLst>
              <a:rect l="0" t="0" r="r" b="b"/>
              <a:pathLst>
                <a:path w="5" h="3">
                  <a:moveTo>
                    <a:pt x="2" y="3"/>
                  </a:moveTo>
                  <a:lnTo>
                    <a:pt x="2" y="3"/>
                  </a:lnTo>
                  <a:cubicBezTo>
                    <a:pt x="1" y="3"/>
                    <a:pt x="1" y="3"/>
                    <a:pt x="0" y="3"/>
                  </a:cubicBezTo>
                  <a:cubicBezTo>
                    <a:pt x="2" y="2"/>
                    <a:pt x="3" y="1"/>
                    <a:pt x="5" y="0"/>
                  </a:cubicBezTo>
                  <a:lnTo>
                    <a:pt x="5" y="0"/>
                  </a:lnTo>
                  <a:cubicBezTo>
                    <a:pt x="4" y="1"/>
                    <a:pt x="3" y="2"/>
                    <a:pt x="2" y="3"/>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954" name="Freeform 1179"/>
            <p:cNvSpPr>
              <a:spLocks/>
            </p:cNvSpPr>
            <p:nvPr userDrawn="1"/>
          </p:nvSpPr>
          <p:spPr bwMode="auto">
            <a:xfrm>
              <a:off x="345" y="184"/>
              <a:ext cx="4" cy="4"/>
            </a:xfrm>
            <a:custGeom>
              <a:avLst/>
              <a:gdLst>
                <a:gd name="T0" fmla="*/ 3 w 7"/>
                <a:gd name="T1" fmla="*/ 9 h 9"/>
                <a:gd name="T2" fmla="*/ 3 w 7"/>
                <a:gd name="T3" fmla="*/ 9 h 9"/>
                <a:gd name="T4" fmla="*/ 0 w 7"/>
                <a:gd name="T5" fmla="*/ 4 h 9"/>
                <a:gd name="T6" fmla="*/ 4 w 7"/>
                <a:gd name="T7" fmla="*/ 0 h 9"/>
                <a:gd name="T8" fmla="*/ 7 w 7"/>
                <a:gd name="T9" fmla="*/ 4 h 9"/>
                <a:gd name="T10" fmla="*/ 3 w 7"/>
                <a:gd name="T11" fmla="*/ 9 h 9"/>
              </a:gdLst>
              <a:ahLst/>
              <a:cxnLst>
                <a:cxn ang="0">
                  <a:pos x="T0" y="T1"/>
                </a:cxn>
                <a:cxn ang="0">
                  <a:pos x="T2" y="T3"/>
                </a:cxn>
                <a:cxn ang="0">
                  <a:pos x="T4" y="T5"/>
                </a:cxn>
                <a:cxn ang="0">
                  <a:pos x="T6" y="T7"/>
                </a:cxn>
                <a:cxn ang="0">
                  <a:pos x="T8" y="T9"/>
                </a:cxn>
                <a:cxn ang="0">
                  <a:pos x="T10" y="T11"/>
                </a:cxn>
              </a:cxnLst>
              <a:rect l="0" t="0" r="r" b="b"/>
              <a:pathLst>
                <a:path w="7" h="9">
                  <a:moveTo>
                    <a:pt x="3" y="9"/>
                  </a:moveTo>
                  <a:lnTo>
                    <a:pt x="3" y="9"/>
                  </a:lnTo>
                  <a:cubicBezTo>
                    <a:pt x="2" y="7"/>
                    <a:pt x="1" y="6"/>
                    <a:pt x="0" y="4"/>
                  </a:cubicBezTo>
                  <a:cubicBezTo>
                    <a:pt x="2" y="3"/>
                    <a:pt x="3" y="1"/>
                    <a:pt x="4" y="0"/>
                  </a:cubicBezTo>
                  <a:cubicBezTo>
                    <a:pt x="5" y="1"/>
                    <a:pt x="6" y="3"/>
                    <a:pt x="7" y="4"/>
                  </a:cubicBezTo>
                  <a:cubicBezTo>
                    <a:pt x="6" y="6"/>
                    <a:pt x="4" y="7"/>
                    <a:pt x="3" y="9"/>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955" name="Freeform 1180"/>
            <p:cNvSpPr>
              <a:spLocks/>
            </p:cNvSpPr>
            <p:nvPr userDrawn="1"/>
          </p:nvSpPr>
          <p:spPr bwMode="auto">
            <a:xfrm>
              <a:off x="344" y="186"/>
              <a:ext cx="3" cy="4"/>
            </a:xfrm>
            <a:custGeom>
              <a:avLst/>
              <a:gdLst>
                <a:gd name="T0" fmla="*/ 3 w 7"/>
                <a:gd name="T1" fmla="*/ 8 h 8"/>
                <a:gd name="T2" fmla="*/ 3 w 7"/>
                <a:gd name="T3" fmla="*/ 8 h 8"/>
                <a:gd name="T4" fmla="*/ 0 w 7"/>
                <a:gd name="T5" fmla="*/ 4 h 8"/>
                <a:gd name="T6" fmla="*/ 4 w 7"/>
                <a:gd name="T7" fmla="*/ 0 h 8"/>
                <a:gd name="T8" fmla="*/ 7 w 7"/>
                <a:gd name="T9" fmla="*/ 4 h 8"/>
                <a:gd name="T10" fmla="*/ 3 w 7"/>
                <a:gd name="T11" fmla="*/ 8 h 8"/>
              </a:gdLst>
              <a:ahLst/>
              <a:cxnLst>
                <a:cxn ang="0">
                  <a:pos x="T0" y="T1"/>
                </a:cxn>
                <a:cxn ang="0">
                  <a:pos x="T2" y="T3"/>
                </a:cxn>
                <a:cxn ang="0">
                  <a:pos x="T4" y="T5"/>
                </a:cxn>
                <a:cxn ang="0">
                  <a:pos x="T6" y="T7"/>
                </a:cxn>
                <a:cxn ang="0">
                  <a:pos x="T8" y="T9"/>
                </a:cxn>
                <a:cxn ang="0">
                  <a:pos x="T10" y="T11"/>
                </a:cxn>
              </a:cxnLst>
              <a:rect l="0" t="0" r="r" b="b"/>
              <a:pathLst>
                <a:path w="7" h="8">
                  <a:moveTo>
                    <a:pt x="3" y="8"/>
                  </a:moveTo>
                  <a:lnTo>
                    <a:pt x="3" y="8"/>
                  </a:lnTo>
                  <a:cubicBezTo>
                    <a:pt x="2" y="7"/>
                    <a:pt x="1" y="5"/>
                    <a:pt x="0" y="4"/>
                  </a:cubicBezTo>
                  <a:cubicBezTo>
                    <a:pt x="1" y="3"/>
                    <a:pt x="2" y="1"/>
                    <a:pt x="4" y="0"/>
                  </a:cubicBezTo>
                  <a:cubicBezTo>
                    <a:pt x="5" y="1"/>
                    <a:pt x="6" y="3"/>
                    <a:pt x="7" y="4"/>
                  </a:cubicBezTo>
                  <a:cubicBezTo>
                    <a:pt x="5" y="6"/>
                    <a:pt x="4" y="7"/>
                    <a:pt x="3" y="8"/>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956" name="Freeform 1181"/>
            <p:cNvSpPr>
              <a:spLocks/>
            </p:cNvSpPr>
            <p:nvPr userDrawn="1"/>
          </p:nvSpPr>
          <p:spPr bwMode="auto">
            <a:xfrm>
              <a:off x="341" y="189"/>
              <a:ext cx="4" cy="3"/>
            </a:xfrm>
            <a:custGeom>
              <a:avLst/>
              <a:gdLst>
                <a:gd name="T0" fmla="*/ 3 w 7"/>
                <a:gd name="T1" fmla="*/ 8 h 8"/>
                <a:gd name="T2" fmla="*/ 3 w 7"/>
                <a:gd name="T3" fmla="*/ 8 h 8"/>
                <a:gd name="T4" fmla="*/ 2 w 7"/>
                <a:gd name="T5" fmla="*/ 7 h 8"/>
                <a:gd name="T6" fmla="*/ 4 w 7"/>
                <a:gd name="T7" fmla="*/ 5 h 8"/>
                <a:gd name="T8" fmla="*/ 3 w 7"/>
                <a:gd name="T9" fmla="*/ 5 h 8"/>
                <a:gd name="T10" fmla="*/ 1 w 7"/>
                <a:gd name="T11" fmla="*/ 4 h 8"/>
                <a:gd name="T12" fmla="*/ 0 w 7"/>
                <a:gd name="T13" fmla="*/ 3 h 8"/>
                <a:gd name="T14" fmla="*/ 4 w 7"/>
                <a:gd name="T15" fmla="*/ 0 h 8"/>
                <a:gd name="T16" fmla="*/ 7 w 7"/>
                <a:gd name="T17" fmla="*/ 4 h 8"/>
                <a:gd name="T18" fmla="*/ 3 w 7"/>
                <a:gd name="T1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8">
                  <a:moveTo>
                    <a:pt x="3" y="8"/>
                  </a:moveTo>
                  <a:lnTo>
                    <a:pt x="3" y="8"/>
                  </a:lnTo>
                  <a:lnTo>
                    <a:pt x="2" y="7"/>
                  </a:lnTo>
                  <a:cubicBezTo>
                    <a:pt x="3" y="6"/>
                    <a:pt x="4" y="6"/>
                    <a:pt x="4" y="5"/>
                  </a:cubicBezTo>
                  <a:lnTo>
                    <a:pt x="3" y="5"/>
                  </a:lnTo>
                  <a:cubicBezTo>
                    <a:pt x="3" y="5"/>
                    <a:pt x="2" y="4"/>
                    <a:pt x="1" y="4"/>
                  </a:cubicBezTo>
                  <a:lnTo>
                    <a:pt x="0" y="3"/>
                  </a:lnTo>
                  <a:cubicBezTo>
                    <a:pt x="2" y="2"/>
                    <a:pt x="3" y="1"/>
                    <a:pt x="4" y="0"/>
                  </a:cubicBezTo>
                  <a:cubicBezTo>
                    <a:pt x="5" y="1"/>
                    <a:pt x="6" y="2"/>
                    <a:pt x="7" y="4"/>
                  </a:cubicBezTo>
                  <a:cubicBezTo>
                    <a:pt x="5" y="5"/>
                    <a:pt x="4" y="6"/>
                    <a:pt x="3" y="8"/>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957" name="Freeform 1182"/>
            <p:cNvSpPr>
              <a:spLocks/>
            </p:cNvSpPr>
            <p:nvPr userDrawn="1"/>
          </p:nvSpPr>
          <p:spPr bwMode="auto">
            <a:xfrm>
              <a:off x="341" y="193"/>
              <a:ext cx="2" cy="2"/>
            </a:xfrm>
            <a:custGeom>
              <a:avLst/>
              <a:gdLst>
                <a:gd name="T0" fmla="*/ 3 w 5"/>
                <a:gd name="T1" fmla="*/ 0 h 5"/>
                <a:gd name="T2" fmla="*/ 3 w 5"/>
                <a:gd name="T3" fmla="*/ 0 h 5"/>
                <a:gd name="T4" fmla="*/ 5 w 5"/>
                <a:gd name="T5" fmla="*/ 4 h 5"/>
                <a:gd name="T6" fmla="*/ 4 w 5"/>
                <a:gd name="T7" fmla="*/ 5 h 5"/>
                <a:gd name="T8" fmla="*/ 0 w 5"/>
                <a:gd name="T9" fmla="*/ 4 h 5"/>
                <a:gd name="T10" fmla="*/ 0 w 5"/>
                <a:gd name="T11" fmla="*/ 4 h 5"/>
                <a:gd name="T12" fmla="*/ 1 w 5"/>
                <a:gd name="T13" fmla="*/ 2 h 5"/>
                <a:gd name="T14" fmla="*/ 1 w 5"/>
                <a:gd name="T15" fmla="*/ 2 h 5"/>
                <a:gd name="T16" fmla="*/ 3 w 5"/>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5">
                  <a:moveTo>
                    <a:pt x="3" y="0"/>
                  </a:moveTo>
                  <a:lnTo>
                    <a:pt x="3" y="0"/>
                  </a:lnTo>
                  <a:cubicBezTo>
                    <a:pt x="4" y="1"/>
                    <a:pt x="5" y="3"/>
                    <a:pt x="5" y="4"/>
                  </a:cubicBezTo>
                  <a:lnTo>
                    <a:pt x="4" y="5"/>
                  </a:lnTo>
                  <a:cubicBezTo>
                    <a:pt x="3" y="5"/>
                    <a:pt x="1" y="4"/>
                    <a:pt x="0" y="4"/>
                  </a:cubicBezTo>
                  <a:lnTo>
                    <a:pt x="0" y="4"/>
                  </a:lnTo>
                  <a:cubicBezTo>
                    <a:pt x="0" y="4"/>
                    <a:pt x="1" y="3"/>
                    <a:pt x="1" y="2"/>
                  </a:cubicBezTo>
                  <a:lnTo>
                    <a:pt x="1" y="2"/>
                  </a:lnTo>
                  <a:lnTo>
                    <a:pt x="3"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grpSp>
      <p:grpSp>
        <p:nvGrpSpPr>
          <p:cNvPr id="984" name="Group 1384"/>
          <p:cNvGrpSpPr>
            <a:grpSpLocks/>
          </p:cNvGrpSpPr>
          <p:nvPr userDrawn="1"/>
        </p:nvGrpSpPr>
        <p:grpSpPr bwMode="auto">
          <a:xfrm>
            <a:off x="369888" y="246063"/>
            <a:ext cx="184150" cy="117475"/>
            <a:chOff x="233" y="155"/>
            <a:chExt cx="116" cy="74"/>
          </a:xfrm>
        </p:grpSpPr>
        <p:sp>
          <p:nvSpPr>
            <p:cNvPr id="1558" name="Freeform 1184"/>
            <p:cNvSpPr>
              <a:spLocks/>
            </p:cNvSpPr>
            <p:nvPr userDrawn="1"/>
          </p:nvSpPr>
          <p:spPr bwMode="auto">
            <a:xfrm>
              <a:off x="343" y="191"/>
              <a:ext cx="3" cy="3"/>
            </a:xfrm>
            <a:custGeom>
              <a:avLst/>
              <a:gdLst>
                <a:gd name="T0" fmla="*/ 4 w 7"/>
                <a:gd name="T1" fmla="*/ 0 h 8"/>
                <a:gd name="T2" fmla="*/ 4 w 7"/>
                <a:gd name="T3" fmla="*/ 0 h 8"/>
                <a:gd name="T4" fmla="*/ 7 w 7"/>
                <a:gd name="T5" fmla="*/ 5 h 8"/>
                <a:gd name="T6" fmla="*/ 2 w 7"/>
                <a:gd name="T7" fmla="*/ 8 h 8"/>
                <a:gd name="T8" fmla="*/ 0 w 7"/>
                <a:gd name="T9" fmla="*/ 4 h 8"/>
                <a:gd name="T10" fmla="*/ 4 w 7"/>
                <a:gd name="T11" fmla="*/ 0 h 8"/>
              </a:gdLst>
              <a:ahLst/>
              <a:cxnLst>
                <a:cxn ang="0">
                  <a:pos x="T0" y="T1"/>
                </a:cxn>
                <a:cxn ang="0">
                  <a:pos x="T2" y="T3"/>
                </a:cxn>
                <a:cxn ang="0">
                  <a:pos x="T4" y="T5"/>
                </a:cxn>
                <a:cxn ang="0">
                  <a:pos x="T6" y="T7"/>
                </a:cxn>
                <a:cxn ang="0">
                  <a:pos x="T8" y="T9"/>
                </a:cxn>
                <a:cxn ang="0">
                  <a:pos x="T10" y="T11"/>
                </a:cxn>
              </a:cxnLst>
              <a:rect l="0" t="0" r="r" b="b"/>
              <a:pathLst>
                <a:path w="7" h="8">
                  <a:moveTo>
                    <a:pt x="4" y="0"/>
                  </a:moveTo>
                  <a:lnTo>
                    <a:pt x="4" y="0"/>
                  </a:lnTo>
                  <a:cubicBezTo>
                    <a:pt x="5" y="2"/>
                    <a:pt x="6" y="4"/>
                    <a:pt x="7" y="5"/>
                  </a:cubicBezTo>
                  <a:cubicBezTo>
                    <a:pt x="6" y="6"/>
                    <a:pt x="4" y="7"/>
                    <a:pt x="2" y="8"/>
                  </a:cubicBezTo>
                  <a:cubicBezTo>
                    <a:pt x="1" y="7"/>
                    <a:pt x="1" y="6"/>
                    <a:pt x="0" y="4"/>
                  </a:cubicBezTo>
                  <a:cubicBezTo>
                    <a:pt x="2" y="3"/>
                    <a:pt x="3" y="2"/>
                    <a:pt x="4"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559" name="Freeform 1185"/>
            <p:cNvSpPr>
              <a:spLocks/>
            </p:cNvSpPr>
            <p:nvPr userDrawn="1"/>
          </p:nvSpPr>
          <p:spPr bwMode="auto">
            <a:xfrm>
              <a:off x="333" y="184"/>
              <a:ext cx="1" cy="2"/>
            </a:xfrm>
            <a:custGeom>
              <a:avLst/>
              <a:gdLst>
                <a:gd name="T0" fmla="*/ 0 w 2"/>
                <a:gd name="T1" fmla="*/ 0 h 3"/>
                <a:gd name="T2" fmla="*/ 0 w 2"/>
                <a:gd name="T3" fmla="*/ 0 h 3"/>
                <a:gd name="T4" fmla="*/ 2 w 2"/>
                <a:gd name="T5" fmla="*/ 1 h 3"/>
                <a:gd name="T6" fmla="*/ 1 w 2"/>
                <a:gd name="T7" fmla="*/ 3 h 3"/>
                <a:gd name="T8" fmla="*/ 0 w 2"/>
                <a:gd name="T9" fmla="*/ 3 h 3"/>
                <a:gd name="T10" fmla="*/ 0 w 2"/>
                <a:gd name="T11" fmla="*/ 0 h 3"/>
              </a:gdLst>
              <a:ahLst/>
              <a:cxnLst>
                <a:cxn ang="0">
                  <a:pos x="T0" y="T1"/>
                </a:cxn>
                <a:cxn ang="0">
                  <a:pos x="T2" y="T3"/>
                </a:cxn>
                <a:cxn ang="0">
                  <a:pos x="T4" y="T5"/>
                </a:cxn>
                <a:cxn ang="0">
                  <a:pos x="T6" y="T7"/>
                </a:cxn>
                <a:cxn ang="0">
                  <a:pos x="T8" y="T9"/>
                </a:cxn>
                <a:cxn ang="0">
                  <a:pos x="T10" y="T11"/>
                </a:cxn>
              </a:cxnLst>
              <a:rect l="0" t="0" r="r" b="b"/>
              <a:pathLst>
                <a:path w="2" h="3">
                  <a:moveTo>
                    <a:pt x="0" y="0"/>
                  </a:moveTo>
                  <a:lnTo>
                    <a:pt x="0" y="0"/>
                  </a:lnTo>
                  <a:lnTo>
                    <a:pt x="2" y="1"/>
                  </a:lnTo>
                  <a:lnTo>
                    <a:pt x="1" y="3"/>
                  </a:lnTo>
                  <a:lnTo>
                    <a:pt x="0" y="3"/>
                  </a:lnTo>
                  <a:lnTo>
                    <a:pt x="0"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560" name="Freeform 1186"/>
            <p:cNvSpPr>
              <a:spLocks/>
            </p:cNvSpPr>
            <p:nvPr userDrawn="1"/>
          </p:nvSpPr>
          <p:spPr bwMode="auto">
            <a:xfrm>
              <a:off x="333" y="182"/>
              <a:ext cx="1" cy="2"/>
            </a:xfrm>
            <a:custGeom>
              <a:avLst/>
              <a:gdLst>
                <a:gd name="T0" fmla="*/ 0 w 2"/>
                <a:gd name="T1" fmla="*/ 0 h 3"/>
                <a:gd name="T2" fmla="*/ 0 w 2"/>
                <a:gd name="T3" fmla="*/ 0 h 3"/>
                <a:gd name="T4" fmla="*/ 2 w 2"/>
                <a:gd name="T5" fmla="*/ 1 h 3"/>
                <a:gd name="T6" fmla="*/ 2 w 2"/>
                <a:gd name="T7" fmla="*/ 3 h 3"/>
                <a:gd name="T8" fmla="*/ 0 w 2"/>
                <a:gd name="T9" fmla="*/ 3 h 3"/>
                <a:gd name="T10" fmla="*/ 0 w 2"/>
                <a:gd name="T11" fmla="*/ 0 h 3"/>
              </a:gdLst>
              <a:ahLst/>
              <a:cxnLst>
                <a:cxn ang="0">
                  <a:pos x="T0" y="T1"/>
                </a:cxn>
                <a:cxn ang="0">
                  <a:pos x="T2" y="T3"/>
                </a:cxn>
                <a:cxn ang="0">
                  <a:pos x="T4" y="T5"/>
                </a:cxn>
                <a:cxn ang="0">
                  <a:pos x="T6" y="T7"/>
                </a:cxn>
                <a:cxn ang="0">
                  <a:pos x="T8" y="T9"/>
                </a:cxn>
                <a:cxn ang="0">
                  <a:pos x="T10" y="T11"/>
                </a:cxn>
              </a:cxnLst>
              <a:rect l="0" t="0" r="r" b="b"/>
              <a:pathLst>
                <a:path w="2" h="3">
                  <a:moveTo>
                    <a:pt x="0" y="0"/>
                  </a:moveTo>
                  <a:lnTo>
                    <a:pt x="0" y="0"/>
                  </a:lnTo>
                  <a:lnTo>
                    <a:pt x="2" y="1"/>
                  </a:lnTo>
                  <a:lnTo>
                    <a:pt x="2" y="3"/>
                  </a:lnTo>
                  <a:lnTo>
                    <a:pt x="0" y="3"/>
                  </a:lnTo>
                  <a:lnTo>
                    <a:pt x="0"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561" name="Freeform 1187"/>
            <p:cNvSpPr>
              <a:spLocks/>
            </p:cNvSpPr>
            <p:nvPr userDrawn="1"/>
          </p:nvSpPr>
          <p:spPr bwMode="auto">
            <a:xfrm>
              <a:off x="333" y="181"/>
              <a:ext cx="2" cy="1"/>
            </a:xfrm>
            <a:custGeom>
              <a:avLst/>
              <a:gdLst>
                <a:gd name="T0" fmla="*/ 0 w 3"/>
                <a:gd name="T1" fmla="*/ 0 h 3"/>
                <a:gd name="T2" fmla="*/ 0 w 3"/>
                <a:gd name="T3" fmla="*/ 0 h 3"/>
                <a:gd name="T4" fmla="*/ 3 w 3"/>
                <a:gd name="T5" fmla="*/ 1 h 3"/>
                <a:gd name="T6" fmla="*/ 2 w 3"/>
                <a:gd name="T7" fmla="*/ 3 h 3"/>
                <a:gd name="T8" fmla="*/ 0 w 3"/>
                <a:gd name="T9" fmla="*/ 3 h 3"/>
                <a:gd name="T10" fmla="*/ 0 w 3"/>
                <a:gd name="T11" fmla="*/ 0 h 3"/>
              </a:gdLst>
              <a:ahLst/>
              <a:cxnLst>
                <a:cxn ang="0">
                  <a:pos x="T0" y="T1"/>
                </a:cxn>
                <a:cxn ang="0">
                  <a:pos x="T2" y="T3"/>
                </a:cxn>
                <a:cxn ang="0">
                  <a:pos x="T4" y="T5"/>
                </a:cxn>
                <a:cxn ang="0">
                  <a:pos x="T6" y="T7"/>
                </a:cxn>
                <a:cxn ang="0">
                  <a:pos x="T8" y="T9"/>
                </a:cxn>
                <a:cxn ang="0">
                  <a:pos x="T10" y="T11"/>
                </a:cxn>
              </a:cxnLst>
              <a:rect l="0" t="0" r="r" b="b"/>
              <a:pathLst>
                <a:path w="3" h="3">
                  <a:moveTo>
                    <a:pt x="0" y="0"/>
                  </a:moveTo>
                  <a:lnTo>
                    <a:pt x="0" y="0"/>
                  </a:lnTo>
                  <a:lnTo>
                    <a:pt x="3" y="1"/>
                  </a:lnTo>
                  <a:lnTo>
                    <a:pt x="2" y="3"/>
                  </a:lnTo>
                  <a:lnTo>
                    <a:pt x="0" y="3"/>
                  </a:lnTo>
                  <a:lnTo>
                    <a:pt x="0"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562" name="Freeform 1188"/>
            <p:cNvSpPr>
              <a:spLocks/>
            </p:cNvSpPr>
            <p:nvPr userDrawn="1"/>
          </p:nvSpPr>
          <p:spPr bwMode="auto">
            <a:xfrm>
              <a:off x="333" y="179"/>
              <a:ext cx="2" cy="1"/>
            </a:xfrm>
            <a:custGeom>
              <a:avLst/>
              <a:gdLst>
                <a:gd name="T0" fmla="*/ 1 w 3"/>
                <a:gd name="T1" fmla="*/ 0 h 3"/>
                <a:gd name="T2" fmla="*/ 1 w 3"/>
                <a:gd name="T3" fmla="*/ 0 h 3"/>
                <a:gd name="T4" fmla="*/ 3 w 3"/>
                <a:gd name="T5" fmla="*/ 1 h 3"/>
                <a:gd name="T6" fmla="*/ 3 w 3"/>
                <a:gd name="T7" fmla="*/ 3 h 3"/>
                <a:gd name="T8" fmla="*/ 0 w 3"/>
                <a:gd name="T9" fmla="*/ 2 h 3"/>
                <a:gd name="T10" fmla="*/ 1 w 3"/>
                <a:gd name="T11" fmla="*/ 0 h 3"/>
              </a:gdLst>
              <a:ahLst/>
              <a:cxnLst>
                <a:cxn ang="0">
                  <a:pos x="T0" y="T1"/>
                </a:cxn>
                <a:cxn ang="0">
                  <a:pos x="T2" y="T3"/>
                </a:cxn>
                <a:cxn ang="0">
                  <a:pos x="T4" y="T5"/>
                </a:cxn>
                <a:cxn ang="0">
                  <a:pos x="T6" y="T7"/>
                </a:cxn>
                <a:cxn ang="0">
                  <a:pos x="T8" y="T9"/>
                </a:cxn>
                <a:cxn ang="0">
                  <a:pos x="T10" y="T11"/>
                </a:cxn>
              </a:cxnLst>
              <a:rect l="0" t="0" r="r" b="b"/>
              <a:pathLst>
                <a:path w="3" h="3">
                  <a:moveTo>
                    <a:pt x="1" y="0"/>
                  </a:moveTo>
                  <a:lnTo>
                    <a:pt x="1" y="0"/>
                  </a:lnTo>
                  <a:lnTo>
                    <a:pt x="3" y="1"/>
                  </a:lnTo>
                  <a:lnTo>
                    <a:pt x="3" y="3"/>
                  </a:lnTo>
                  <a:lnTo>
                    <a:pt x="0" y="2"/>
                  </a:lnTo>
                  <a:lnTo>
                    <a:pt x="1"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563" name="Freeform 1189"/>
            <p:cNvSpPr>
              <a:spLocks/>
            </p:cNvSpPr>
            <p:nvPr userDrawn="1"/>
          </p:nvSpPr>
          <p:spPr bwMode="auto">
            <a:xfrm>
              <a:off x="334" y="177"/>
              <a:ext cx="1" cy="1"/>
            </a:xfrm>
            <a:custGeom>
              <a:avLst/>
              <a:gdLst>
                <a:gd name="T0" fmla="*/ 0 w 3"/>
                <a:gd name="T1" fmla="*/ 0 h 3"/>
                <a:gd name="T2" fmla="*/ 0 w 3"/>
                <a:gd name="T3" fmla="*/ 0 h 3"/>
                <a:gd name="T4" fmla="*/ 3 w 3"/>
                <a:gd name="T5" fmla="*/ 1 h 3"/>
                <a:gd name="T6" fmla="*/ 2 w 3"/>
                <a:gd name="T7" fmla="*/ 3 h 3"/>
                <a:gd name="T8" fmla="*/ 0 w 3"/>
                <a:gd name="T9" fmla="*/ 2 h 3"/>
                <a:gd name="T10" fmla="*/ 0 w 3"/>
                <a:gd name="T11" fmla="*/ 0 h 3"/>
              </a:gdLst>
              <a:ahLst/>
              <a:cxnLst>
                <a:cxn ang="0">
                  <a:pos x="T0" y="T1"/>
                </a:cxn>
                <a:cxn ang="0">
                  <a:pos x="T2" y="T3"/>
                </a:cxn>
                <a:cxn ang="0">
                  <a:pos x="T4" y="T5"/>
                </a:cxn>
                <a:cxn ang="0">
                  <a:pos x="T6" y="T7"/>
                </a:cxn>
                <a:cxn ang="0">
                  <a:pos x="T8" y="T9"/>
                </a:cxn>
                <a:cxn ang="0">
                  <a:pos x="T10" y="T11"/>
                </a:cxn>
              </a:cxnLst>
              <a:rect l="0" t="0" r="r" b="b"/>
              <a:pathLst>
                <a:path w="3" h="3">
                  <a:moveTo>
                    <a:pt x="0" y="0"/>
                  </a:moveTo>
                  <a:lnTo>
                    <a:pt x="0" y="0"/>
                  </a:lnTo>
                  <a:lnTo>
                    <a:pt x="3" y="1"/>
                  </a:lnTo>
                  <a:lnTo>
                    <a:pt x="2" y="3"/>
                  </a:lnTo>
                  <a:lnTo>
                    <a:pt x="0" y="2"/>
                  </a:lnTo>
                  <a:lnTo>
                    <a:pt x="0"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564" name="Freeform 1190"/>
            <p:cNvSpPr>
              <a:spLocks/>
            </p:cNvSpPr>
            <p:nvPr userDrawn="1"/>
          </p:nvSpPr>
          <p:spPr bwMode="auto">
            <a:xfrm>
              <a:off x="334" y="176"/>
              <a:ext cx="1" cy="0"/>
            </a:xfrm>
            <a:custGeom>
              <a:avLst/>
              <a:gdLst>
                <a:gd name="T0" fmla="*/ 0 w 3"/>
                <a:gd name="T1" fmla="*/ 0 h 2"/>
                <a:gd name="T2" fmla="*/ 0 w 3"/>
                <a:gd name="T3" fmla="*/ 0 h 2"/>
                <a:gd name="T4" fmla="*/ 3 w 3"/>
                <a:gd name="T5" fmla="*/ 0 h 2"/>
                <a:gd name="T6" fmla="*/ 3 w 3"/>
                <a:gd name="T7" fmla="*/ 2 h 2"/>
                <a:gd name="T8" fmla="*/ 0 w 3"/>
                <a:gd name="T9" fmla="*/ 1 h 2"/>
                <a:gd name="T10" fmla="*/ 0 w 3"/>
                <a:gd name="T11" fmla="*/ 0 h 2"/>
              </a:gdLst>
              <a:ahLst/>
              <a:cxnLst>
                <a:cxn ang="0">
                  <a:pos x="T0" y="T1"/>
                </a:cxn>
                <a:cxn ang="0">
                  <a:pos x="T2" y="T3"/>
                </a:cxn>
                <a:cxn ang="0">
                  <a:pos x="T4" y="T5"/>
                </a:cxn>
                <a:cxn ang="0">
                  <a:pos x="T6" y="T7"/>
                </a:cxn>
                <a:cxn ang="0">
                  <a:pos x="T8" y="T9"/>
                </a:cxn>
                <a:cxn ang="0">
                  <a:pos x="T10" y="T11"/>
                </a:cxn>
              </a:cxnLst>
              <a:rect l="0" t="0" r="r" b="b"/>
              <a:pathLst>
                <a:path w="3" h="2">
                  <a:moveTo>
                    <a:pt x="0" y="0"/>
                  </a:moveTo>
                  <a:lnTo>
                    <a:pt x="0" y="0"/>
                  </a:lnTo>
                  <a:lnTo>
                    <a:pt x="3" y="0"/>
                  </a:lnTo>
                  <a:lnTo>
                    <a:pt x="3" y="2"/>
                  </a:lnTo>
                  <a:lnTo>
                    <a:pt x="0" y="1"/>
                  </a:lnTo>
                  <a:lnTo>
                    <a:pt x="0"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565" name="Freeform 1191"/>
            <p:cNvSpPr>
              <a:spLocks/>
            </p:cNvSpPr>
            <p:nvPr userDrawn="1"/>
          </p:nvSpPr>
          <p:spPr bwMode="auto">
            <a:xfrm>
              <a:off x="334" y="174"/>
              <a:ext cx="2" cy="1"/>
            </a:xfrm>
            <a:custGeom>
              <a:avLst/>
              <a:gdLst>
                <a:gd name="T0" fmla="*/ 0 w 4"/>
                <a:gd name="T1" fmla="*/ 0 h 2"/>
                <a:gd name="T2" fmla="*/ 0 w 4"/>
                <a:gd name="T3" fmla="*/ 0 h 2"/>
                <a:gd name="T4" fmla="*/ 4 w 4"/>
                <a:gd name="T5" fmla="*/ 0 h 2"/>
                <a:gd name="T6" fmla="*/ 4 w 4"/>
                <a:gd name="T7" fmla="*/ 2 h 2"/>
                <a:gd name="T8" fmla="*/ 0 w 4"/>
                <a:gd name="T9" fmla="*/ 1 h 2"/>
                <a:gd name="T10" fmla="*/ 0 w 4"/>
                <a:gd name="T11" fmla="*/ 0 h 2"/>
              </a:gdLst>
              <a:ahLst/>
              <a:cxnLst>
                <a:cxn ang="0">
                  <a:pos x="T0" y="T1"/>
                </a:cxn>
                <a:cxn ang="0">
                  <a:pos x="T2" y="T3"/>
                </a:cxn>
                <a:cxn ang="0">
                  <a:pos x="T4" y="T5"/>
                </a:cxn>
                <a:cxn ang="0">
                  <a:pos x="T6" y="T7"/>
                </a:cxn>
                <a:cxn ang="0">
                  <a:pos x="T8" y="T9"/>
                </a:cxn>
                <a:cxn ang="0">
                  <a:pos x="T10" y="T11"/>
                </a:cxn>
              </a:cxnLst>
              <a:rect l="0" t="0" r="r" b="b"/>
              <a:pathLst>
                <a:path w="4" h="2">
                  <a:moveTo>
                    <a:pt x="0" y="0"/>
                  </a:moveTo>
                  <a:lnTo>
                    <a:pt x="0" y="0"/>
                  </a:lnTo>
                  <a:lnTo>
                    <a:pt x="4" y="0"/>
                  </a:lnTo>
                  <a:lnTo>
                    <a:pt x="4" y="2"/>
                  </a:lnTo>
                  <a:lnTo>
                    <a:pt x="0" y="1"/>
                  </a:lnTo>
                  <a:lnTo>
                    <a:pt x="0"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566" name="Freeform 1192"/>
            <p:cNvSpPr>
              <a:spLocks/>
            </p:cNvSpPr>
            <p:nvPr userDrawn="1"/>
          </p:nvSpPr>
          <p:spPr bwMode="auto">
            <a:xfrm>
              <a:off x="332" y="198"/>
              <a:ext cx="1" cy="1"/>
            </a:xfrm>
            <a:custGeom>
              <a:avLst/>
              <a:gdLst>
                <a:gd name="T0" fmla="*/ 1 w 2"/>
                <a:gd name="T1" fmla="*/ 1 h 1"/>
                <a:gd name="T2" fmla="*/ 1 w 2"/>
                <a:gd name="T3" fmla="*/ 1 h 1"/>
                <a:gd name="T4" fmla="*/ 0 w 2"/>
                <a:gd name="T5" fmla="*/ 0 h 1"/>
                <a:gd name="T6" fmla="*/ 2 w 2"/>
                <a:gd name="T7" fmla="*/ 0 h 1"/>
                <a:gd name="T8" fmla="*/ 1 w 2"/>
                <a:gd name="T9" fmla="*/ 1 h 1"/>
              </a:gdLst>
              <a:ahLst/>
              <a:cxnLst>
                <a:cxn ang="0">
                  <a:pos x="T0" y="T1"/>
                </a:cxn>
                <a:cxn ang="0">
                  <a:pos x="T2" y="T3"/>
                </a:cxn>
                <a:cxn ang="0">
                  <a:pos x="T4" y="T5"/>
                </a:cxn>
                <a:cxn ang="0">
                  <a:pos x="T6" y="T7"/>
                </a:cxn>
                <a:cxn ang="0">
                  <a:pos x="T8" y="T9"/>
                </a:cxn>
              </a:cxnLst>
              <a:rect l="0" t="0" r="r" b="b"/>
              <a:pathLst>
                <a:path w="2" h="1">
                  <a:moveTo>
                    <a:pt x="1" y="1"/>
                  </a:moveTo>
                  <a:lnTo>
                    <a:pt x="1" y="1"/>
                  </a:lnTo>
                  <a:cubicBezTo>
                    <a:pt x="1" y="0"/>
                    <a:pt x="0" y="0"/>
                    <a:pt x="0" y="0"/>
                  </a:cubicBezTo>
                  <a:lnTo>
                    <a:pt x="2" y="0"/>
                  </a:lnTo>
                  <a:cubicBezTo>
                    <a:pt x="1" y="0"/>
                    <a:pt x="1" y="0"/>
                    <a:pt x="1"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567" name="Freeform 1193"/>
            <p:cNvSpPr>
              <a:spLocks/>
            </p:cNvSpPr>
            <p:nvPr userDrawn="1"/>
          </p:nvSpPr>
          <p:spPr bwMode="auto">
            <a:xfrm>
              <a:off x="332" y="199"/>
              <a:ext cx="1" cy="1"/>
            </a:xfrm>
            <a:custGeom>
              <a:avLst/>
              <a:gdLst>
                <a:gd name="T0" fmla="*/ 2 w 2"/>
                <a:gd name="T1" fmla="*/ 2 h 2"/>
                <a:gd name="T2" fmla="*/ 2 w 2"/>
                <a:gd name="T3" fmla="*/ 2 h 2"/>
                <a:gd name="T4" fmla="*/ 0 w 2"/>
                <a:gd name="T5" fmla="*/ 2 h 2"/>
                <a:gd name="T6" fmla="*/ 1 w 2"/>
                <a:gd name="T7" fmla="*/ 0 h 2"/>
                <a:gd name="T8" fmla="*/ 2 w 2"/>
                <a:gd name="T9" fmla="*/ 2 h 2"/>
              </a:gdLst>
              <a:ahLst/>
              <a:cxnLst>
                <a:cxn ang="0">
                  <a:pos x="T0" y="T1"/>
                </a:cxn>
                <a:cxn ang="0">
                  <a:pos x="T2" y="T3"/>
                </a:cxn>
                <a:cxn ang="0">
                  <a:pos x="T4" y="T5"/>
                </a:cxn>
                <a:cxn ang="0">
                  <a:pos x="T6" y="T7"/>
                </a:cxn>
                <a:cxn ang="0">
                  <a:pos x="T8" y="T9"/>
                </a:cxn>
              </a:cxnLst>
              <a:rect l="0" t="0" r="r" b="b"/>
              <a:pathLst>
                <a:path w="2" h="2">
                  <a:moveTo>
                    <a:pt x="2" y="2"/>
                  </a:moveTo>
                  <a:lnTo>
                    <a:pt x="2" y="2"/>
                  </a:lnTo>
                  <a:lnTo>
                    <a:pt x="0" y="2"/>
                  </a:lnTo>
                  <a:cubicBezTo>
                    <a:pt x="0" y="1"/>
                    <a:pt x="1" y="1"/>
                    <a:pt x="1" y="0"/>
                  </a:cubicBezTo>
                  <a:cubicBezTo>
                    <a:pt x="1" y="1"/>
                    <a:pt x="1" y="1"/>
                    <a:pt x="2" y="2"/>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568" name="Freeform 1194"/>
            <p:cNvSpPr>
              <a:spLocks/>
            </p:cNvSpPr>
            <p:nvPr userDrawn="1"/>
          </p:nvSpPr>
          <p:spPr bwMode="auto">
            <a:xfrm>
              <a:off x="335" y="198"/>
              <a:ext cx="0" cy="1"/>
            </a:xfrm>
            <a:custGeom>
              <a:avLst/>
              <a:gdLst>
                <a:gd name="T0" fmla="*/ 0 w 1"/>
                <a:gd name="T1" fmla="*/ 1 h 1"/>
                <a:gd name="T2" fmla="*/ 0 w 1"/>
                <a:gd name="T3" fmla="*/ 1 h 1"/>
                <a:gd name="T4" fmla="*/ 0 w 1"/>
                <a:gd name="T5" fmla="*/ 0 h 1"/>
                <a:gd name="T6" fmla="*/ 1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lnTo>
                    <a:pt x="0" y="1"/>
                  </a:lnTo>
                  <a:cubicBezTo>
                    <a:pt x="0" y="1"/>
                    <a:pt x="0" y="0"/>
                    <a:pt x="0" y="0"/>
                  </a:cubicBezTo>
                  <a:lnTo>
                    <a:pt x="1" y="0"/>
                  </a:lnTo>
                  <a:cubicBezTo>
                    <a:pt x="1" y="0"/>
                    <a:pt x="1" y="1"/>
                    <a:pt x="0"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569" name="Freeform 1195"/>
            <p:cNvSpPr>
              <a:spLocks/>
            </p:cNvSpPr>
            <p:nvPr userDrawn="1"/>
          </p:nvSpPr>
          <p:spPr bwMode="auto">
            <a:xfrm>
              <a:off x="334" y="200"/>
              <a:ext cx="1" cy="0"/>
            </a:xfrm>
            <a:custGeom>
              <a:avLst/>
              <a:gdLst>
                <a:gd name="T0" fmla="*/ 2 w 2"/>
                <a:gd name="T1" fmla="*/ 1 h 1"/>
                <a:gd name="T2" fmla="*/ 2 w 2"/>
                <a:gd name="T3" fmla="*/ 1 h 1"/>
                <a:gd name="T4" fmla="*/ 0 w 2"/>
                <a:gd name="T5" fmla="*/ 1 h 1"/>
                <a:gd name="T6" fmla="*/ 1 w 2"/>
                <a:gd name="T7" fmla="*/ 0 h 1"/>
                <a:gd name="T8" fmla="*/ 2 w 2"/>
                <a:gd name="T9" fmla="*/ 1 h 1"/>
              </a:gdLst>
              <a:ahLst/>
              <a:cxnLst>
                <a:cxn ang="0">
                  <a:pos x="T0" y="T1"/>
                </a:cxn>
                <a:cxn ang="0">
                  <a:pos x="T2" y="T3"/>
                </a:cxn>
                <a:cxn ang="0">
                  <a:pos x="T4" y="T5"/>
                </a:cxn>
                <a:cxn ang="0">
                  <a:pos x="T6" y="T7"/>
                </a:cxn>
                <a:cxn ang="0">
                  <a:pos x="T8" y="T9"/>
                </a:cxn>
              </a:cxnLst>
              <a:rect l="0" t="0" r="r" b="b"/>
              <a:pathLst>
                <a:path w="2" h="1">
                  <a:moveTo>
                    <a:pt x="2" y="1"/>
                  </a:moveTo>
                  <a:lnTo>
                    <a:pt x="2" y="1"/>
                  </a:lnTo>
                  <a:lnTo>
                    <a:pt x="0" y="1"/>
                  </a:lnTo>
                  <a:cubicBezTo>
                    <a:pt x="1" y="1"/>
                    <a:pt x="1" y="0"/>
                    <a:pt x="1" y="0"/>
                  </a:cubicBezTo>
                  <a:cubicBezTo>
                    <a:pt x="1" y="0"/>
                    <a:pt x="2" y="1"/>
                    <a:pt x="2"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570" name="Freeform 1196"/>
            <p:cNvSpPr>
              <a:spLocks/>
            </p:cNvSpPr>
            <p:nvPr userDrawn="1"/>
          </p:nvSpPr>
          <p:spPr bwMode="auto">
            <a:xfrm>
              <a:off x="337" y="198"/>
              <a:ext cx="0" cy="1"/>
            </a:xfrm>
            <a:custGeom>
              <a:avLst/>
              <a:gdLst>
                <a:gd name="T0" fmla="*/ 0 w 1"/>
                <a:gd name="T1" fmla="*/ 1 h 1"/>
                <a:gd name="T2" fmla="*/ 0 w 1"/>
                <a:gd name="T3" fmla="*/ 1 h 1"/>
                <a:gd name="T4" fmla="*/ 0 w 1"/>
                <a:gd name="T5" fmla="*/ 0 h 1"/>
                <a:gd name="T6" fmla="*/ 1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lnTo>
                    <a:pt x="0" y="1"/>
                  </a:lnTo>
                  <a:cubicBezTo>
                    <a:pt x="0" y="1"/>
                    <a:pt x="0" y="1"/>
                    <a:pt x="0" y="0"/>
                  </a:cubicBezTo>
                  <a:lnTo>
                    <a:pt x="1" y="0"/>
                  </a:lnTo>
                  <a:cubicBezTo>
                    <a:pt x="1" y="1"/>
                    <a:pt x="1" y="1"/>
                    <a:pt x="0"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571" name="Freeform 1197"/>
            <p:cNvSpPr>
              <a:spLocks/>
            </p:cNvSpPr>
            <p:nvPr userDrawn="1"/>
          </p:nvSpPr>
          <p:spPr bwMode="auto">
            <a:xfrm>
              <a:off x="337" y="200"/>
              <a:ext cx="0" cy="0"/>
            </a:xfrm>
            <a:custGeom>
              <a:avLst/>
              <a:gdLst>
                <a:gd name="T0" fmla="*/ 1 w 1"/>
                <a:gd name="T1" fmla="*/ 1 h 1"/>
                <a:gd name="T2" fmla="*/ 1 w 1"/>
                <a:gd name="T3" fmla="*/ 1 h 1"/>
                <a:gd name="T4" fmla="*/ 0 w 1"/>
                <a:gd name="T5" fmla="*/ 1 h 1"/>
                <a:gd name="T6" fmla="*/ 0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lnTo>
                    <a:pt x="1" y="1"/>
                  </a:lnTo>
                  <a:lnTo>
                    <a:pt x="0" y="1"/>
                  </a:lnTo>
                  <a:cubicBezTo>
                    <a:pt x="0" y="1"/>
                    <a:pt x="0" y="1"/>
                    <a:pt x="0" y="0"/>
                  </a:cubicBezTo>
                  <a:cubicBezTo>
                    <a:pt x="0" y="1"/>
                    <a:pt x="1" y="1"/>
                    <a:pt x="1"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572" name="Freeform 1198"/>
            <p:cNvSpPr>
              <a:spLocks/>
            </p:cNvSpPr>
            <p:nvPr userDrawn="1"/>
          </p:nvSpPr>
          <p:spPr bwMode="auto">
            <a:xfrm>
              <a:off x="339" y="199"/>
              <a:ext cx="1" cy="0"/>
            </a:xfrm>
            <a:custGeom>
              <a:avLst/>
              <a:gdLst>
                <a:gd name="T0" fmla="*/ 0 w 1"/>
                <a:gd name="T1" fmla="*/ 1 h 1"/>
                <a:gd name="T2" fmla="*/ 0 w 1"/>
                <a:gd name="T3" fmla="*/ 1 h 1"/>
                <a:gd name="T4" fmla="*/ 0 w 1"/>
                <a:gd name="T5" fmla="*/ 0 h 1"/>
                <a:gd name="T6" fmla="*/ 1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lnTo>
                    <a:pt x="0" y="1"/>
                  </a:lnTo>
                  <a:cubicBezTo>
                    <a:pt x="0" y="1"/>
                    <a:pt x="0" y="0"/>
                    <a:pt x="0" y="0"/>
                  </a:cubicBezTo>
                  <a:lnTo>
                    <a:pt x="1" y="0"/>
                  </a:lnTo>
                  <a:cubicBezTo>
                    <a:pt x="1" y="0"/>
                    <a:pt x="0" y="1"/>
                    <a:pt x="0"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573" name="Freeform 1199"/>
            <p:cNvSpPr>
              <a:spLocks/>
            </p:cNvSpPr>
            <p:nvPr userDrawn="1"/>
          </p:nvSpPr>
          <p:spPr bwMode="auto">
            <a:xfrm>
              <a:off x="339" y="200"/>
              <a:ext cx="0" cy="0"/>
            </a:xfrm>
            <a:custGeom>
              <a:avLst/>
              <a:gdLst>
                <a:gd name="T0" fmla="*/ 1 w 1"/>
                <a:gd name="T1" fmla="*/ 1 h 1"/>
                <a:gd name="T2" fmla="*/ 1 w 1"/>
                <a:gd name="T3" fmla="*/ 1 h 1"/>
                <a:gd name="T4" fmla="*/ 0 w 1"/>
                <a:gd name="T5" fmla="*/ 1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lnTo>
                    <a:pt x="1" y="1"/>
                  </a:lnTo>
                  <a:lnTo>
                    <a:pt x="0" y="1"/>
                  </a:lnTo>
                  <a:cubicBezTo>
                    <a:pt x="0" y="0"/>
                    <a:pt x="1" y="0"/>
                    <a:pt x="1" y="0"/>
                  </a:cubicBezTo>
                  <a:cubicBezTo>
                    <a:pt x="1" y="0"/>
                    <a:pt x="1" y="1"/>
                    <a:pt x="1"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574" name="Freeform 1200"/>
            <p:cNvSpPr>
              <a:spLocks/>
            </p:cNvSpPr>
            <p:nvPr userDrawn="1"/>
          </p:nvSpPr>
          <p:spPr bwMode="auto">
            <a:xfrm>
              <a:off x="341" y="199"/>
              <a:ext cx="0" cy="1"/>
            </a:xfrm>
            <a:custGeom>
              <a:avLst/>
              <a:gdLst>
                <a:gd name="T0" fmla="*/ 1 w 1"/>
                <a:gd name="T1" fmla="*/ 1 h 1"/>
                <a:gd name="T2" fmla="*/ 1 w 1"/>
                <a:gd name="T3" fmla="*/ 1 h 1"/>
                <a:gd name="T4" fmla="*/ 0 w 1"/>
                <a:gd name="T5" fmla="*/ 0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lnTo>
                    <a:pt x="1" y="1"/>
                  </a:lnTo>
                  <a:cubicBezTo>
                    <a:pt x="1" y="1"/>
                    <a:pt x="1" y="0"/>
                    <a:pt x="0" y="0"/>
                  </a:cubicBezTo>
                  <a:lnTo>
                    <a:pt x="1" y="0"/>
                  </a:lnTo>
                  <a:cubicBezTo>
                    <a:pt x="1" y="1"/>
                    <a:pt x="1" y="1"/>
                    <a:pt x="1"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575" name="Freeform 1201"/>
            <p:cNvSpPr>
              <a:spLocks/>
            </p:cNvSpPr>
            <p:nvPr userDrawn="1"/>
          </p:nvSpPr>
          <p:spPr bwMode="auto">
            <a:xfrm>
              <a:off x="341" y="200"/>
              <a:ext cx="0" cy="0"/>
            </a:xfrm>
            <a:custGeom>
              <a:avLst/>
              <a:gdLst/>
              <a:ahLst/>
              <a:cxnLst>
                <a:cxn ang="0">
                  <a:pos x="0" y="0"/>
                </a:cxn>
                <a:cxn ang="0">
                  <a:pos x="0" y="0"/>
                </a:cxn>
                <a:cxn ang="0">
                  <a:pos x="0" y="0"/>
                </a:cxn>
                <a:cxn ang="0">
                  <a:pos x="0" y="0"/>
                </a:cxn>
                <a:cxn ang="0">
                  <a:pos x="0" y="0"/>
                </a:cxn>
              </a:cxnLst>
              <a:rect l="0" t="0" r="r" b="b"/>
              <a:pathLst>
                <a:path>
                  <a:moveTo>
                    <a:pt x="0" y="0"/>
                  </a:moveTo>
                  <a:lnTo>
                    <a:pt x="0" y="0"/>
                  </a:lnTo>
                  <a:lnTo>
                    <a:pt x="0" y="0"/>
                  </a:lnTo>
                  <a:cubicBezTo>
                    <a:pt x="0" y="0"/>
                    <a:pt x="0" y="0"/>
                    <a:pt x="0" y="0"/>
                  </a:cubicBezTo>
                  <a:cubicBezTo>
                    <a:pt x="0" y="0"/>
                    <a:pt x="0" y="0"/>
                    <a:pt x="0"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576" name="Freeform 1202"/>
            <p:cNvSpPr>
              <a:spLocks/>
            </p:cNvSpPr>
            <p:nvPr userDrawn="1"/>
          </p:nvSpPr>
          <p:spPr bwMode="auto">
            <a:xfrm>
              <a:off x="333" y="198"/>
              <a:ext cx="1" cy="2"/>
            </a:xfrm>
            <a:custGeom>
              <a:avLst/>
              <a:gdLst>
                <a:gd name="T0" fmla="*/ 2 w 3"/>
                <a:gd name="T1" fmla="*/ 0 h 3"/>
                <a:gd name="T2" fmla="*/ 2 w 3"/>
                <a:gd name="T3" fmla="*/ 0 h 3"/>
                <a:gd name="T4" fmla="*/ 3 w 3"/>
                <a:gd name="T5" fmla="*/ 2 h 3"/>
                <a:gd name="T6" fmla="*/ 2 w 3"/>
                <a:gd name="T7" fmla="*/ 3 h 3"/>
                <a:gd name="T8" fmla="*/ 0 w 3"/>
                <a:gd name="T9" fmla="*/ 2 h 3"/>
                <a:gd name="T10" fmla="*/ 2 w 3"/>
                <a:gd name="T11" fmla="*/ 0 h 3"/>
              </a:gdLst>
              <a:ahLst/>
              <a:cxnLst>
                <a:cxn ang="0">
                  <a:pos x="T0" y="T1"/>
                </a:cxn>
                <a:cxn ang="0">
                  <a:pos x="T2" y="T3"/>
                </a:cxn>
                <a:cxn ang="0">
                  <a:pos x="T4" y="T5"/>
                </a:cxn>
                <a:cxn ang="0">
                  <a:pos x="T6" y="T7"/>
                </a:cxn>
                <a:cxn ang="0">
                  <a:pos x="T8" y="T9"/>
                </a:cxn>
                <a:cxn ang="0">
                  <a:pos x="T10" y="T11"/>
                </a:cxn>
              </a:cxnLst>
              <a:rect l="0" t="0" r="r" b="b"/>
              <a:pathLst>
                <a:path w="3" h="3">
                  <a:moveTo>
                    <a:pt x="2" y="0"/>
                  </a:moveTo>
                  <a:lnTo>
                    <a:pt x="2" y="0"/>
                  </a:lnTo>
                  <a:cubicBezTo>
                    <a:pt x="2" y="0"/>
                    <a:pt x="3" y="1"/>
                    <a:pt x="3" y="2"/>
                  </a:cubicBezTo>
                  <a:cubicBezTo>
                    <a:pt x="3" y="3"/>
                    <a:pt x="2" y="3"/>
                    <a:pt x="2" y="3"/>
                  </a:cubicBezTo>
                  <a:cubicBezTo>
                    <a:pt x="1" y="3"/>
                    <a:pt x="0" y="3"/>
                    <a:pt x="0" y="2"/>
                  </a:cubicBezTo>
                  <a:cubicBezTo>
                    <a:pt x="0" y="1"/>
                    <a:pt x="1" y="0"/>
                    <a:pt x="2"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577" name="Freeform 1203"/>
            <p:cNvSpPr>
              <a:spLocks/>
            </p:cNvSpPr>
            <p:nvPr userDrawn="1"/>
          </p:nvSpPr>
          <p:spPr bwMode="auto">
            <a:xfrm>
              <a:off x="335" y="199"/>
              <a:ext cx="2" cy="1"/>
            </a:xfrm>
            <a:custGeom>
              <a:avLst/>
              <a:gdLst>
                <a:gd name="T0" fmla="*/ 2 w 3"/>
                <a:gd name="T1" fmla="*/ 0 h 3"/>
                <a:gd name="T2" fmla="*/ 2 w 3"/>
                <a:gd name="T3" fmla="*/ 0 h 3"/>
                <a:gd name="T4" fmla="*/ 3 w 3"/>
                <a:gd name="T5" fmla="*/ 1 h 3"/>
                <a:gd name="T6" fmla="*/ 2 w 3"/>
                <a:gd name="T7" fmla="*/ 3 h 3"/>
                <a:gd name="T8" fmla="*/ 0 w 3"/>
                <a:gd name="T9" fmla="*/ 1 h 3"/>
                <a:gd name="T10" fmla="*/ 2 w 3"/>
                <a:gd name="T11" fmla="*/ 0 h 3"/>
              </a:gdLst>
              <a:ahLst/>
              <a:cxnLst>
                <a:cxn ang="0">
                  <a:pos x="T0" y="T1"/>
                </a:cxn>
                <a:cxn ang="0">
                  <a:pos x="T2" y="T3"/>
                </a:cxn>
                <a:cxn ang="0">
                  <a:pos x="T4" y="T5"/>
                </a:cxn>
                <a:cxn ang="0">
                  <a:pos x="T6" y="T7"/>
                </a:cxn>
                <a:cxn ang="0">
                  <a:pos x="T8" y="T9"/>
                </a:cxn>
                <a:cxn ang="0">
                  <a:pos x="T10" y="T11"/>
                </a:cxn>
              </a:cxnLst>
              <a:rect l="0" t="0" r="r" b="b"/>
              <a:pathLst>
                <a:path w="3" h="3">
                  <a:moveTo>
                    <a:pt x="2" y="0"/>
                  </a:moveTo>
                  <a:lnTo>
                    <a:pt x="2" y="0"/>
                  </a:lnTo>
                  <a:cubicBezTo>
                    <a:pt x="3" y="0"/>
                    <a:pt x="3" y="0"/>
                    <a:pt x="3" y="1"/>
                  </a:cubicBezTo>
                  <a:cubicBezTo>
                    <a:pt x="3" y="2"/>
                    <a:pt x="3" y="3"/>
                    <a:pt x="2" y="3"/>
                  </a:cubicBezTo>
                  <a:cubicBezTo>
                    <a:pt x="1" y="3"/>
                    <a:pt x="0" y="2"/>
                    <a:pt x="0" y="1"/>
                  </a:cubicBezTo>
                  <a:cubicBezTo>
                    <a:pt x="0" y="0"/>
                    <a:pt x="1" y="0"/>
                    <a:pt x="2"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578" name="Freeform 1204"/>
            <p:cNvSpPr>
              <a:spLocks/>
            </p:cNvSpPr>
            <p:nvPr userDrawn="1"/>
          </p:nvSpPr>
          <p:spPr bwMode="auto">
            <a:xfrm>
              <a:off x="337" y="199"/>
              <a:ext cx="2" cy="1"/>
            </a:xfrm>
            <a:custGeom>
              <a:avLst/>
              <a:gdLst>
                <a:gd name="T0" fmla="*/ 2 w 3"/>
                <a:gd name="T1" fmla="*/ 0 h 3"/>
                <a:gd name="T2" fmla="*/ 2 w 3"/>
                <a:gd name="T3" fmla="*/ 0 h 3"/>
                <a:gd name="T4" fmla="*/ 3 w 3"/>
                <a:gd name="T5" fmla="*/ 1 h 3"/>
                <a:gd name="T6" fmla="*/ 2 w 3"/>
                <a:gd name="T7" fmla="*/ 3 h 3"/>
                <a:gd name="T8" fmla="*/ 0 w 3"/>
                <a:gd name="T9" fmla="*/ 1 h 3"/>
                <a:gd name="T10" fmla="*/ 2 w 3"/>
                <a:gd name="T11" fmla="*/ 0 h 3"/>
              </a:gdLst>
              <a:ahLst/>
              <a:cxnLst>
                <a:cxn ang="0">
                  <a:pos x="T0" y="T1"/>
                </a:cxn>
                <a:cxn ang="0">
                  <a:pos x="T2" y="T3"/>
                </a:cxn>
                <a:cxn ang="0">
                  <a:pos x="T4" y="T5"/>
                </a:cxn>
                <a:cxn ang="0">
                  <a:pos x="T6" y="T7"/>
                </a:cxn>
                <a:cxn ang="0">
                  <a:pos x="T8" y="T9"/>
                </a:cxn>
                <a:cxn ang="0">
                  <a:pos x="T10" y="T11"/>
                </a:cxn>
              </a:cxnLst>
              <a:rect l="0" t="0" r="r" b="b"/>
              <a:pathLst>
                <a:path w="3" h="3">
                  <a:moveTo>
                    <a:pt x="2" y="0"/>
                  </a:moveTo>
                  <a:lnTo>
                    <a:pt x="2" y="0"/>
                  </a:lnTo>
                  <a:cubicBezTo>
                    <a:pt x="2" y="0"/>
                    <a:pt x="3" y="1"/>
                    <a:pt x="3" y="1"/>
                  </a:cubicBezTo>
                  <a:cubicBezTo>
                    <a:pt x="3" y="2"/>
                    <a:pt x="2" y="3"/>
                    <a:pt x="2" y="3"/>
                  </a:cubicBezTo>
                  <a:cubicBezTo>
                    <a:pt x="1" y="3"/>
                    <a:pt x="0" y="2"/>
                    <a:pt x="0" y="1"/>
                  </a:cubicBezTo>
                  <a:cubicBezTo>
                    <a:pt x="0" y="1"/>
                    <a:pt x="1" y="0"/>
                    <a:pt x="2"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579" name="Freeform 1205"/>
            <p:cNvSpPr>
              <a:spLocks/>
            </p:cNvSpPr>
            <p:nvPr userDrawn="1"/>
          </p:nvSpPr>
          <p:spPr bwMode="auto">
            <a:xfrm>
              <a:off x="340" y="199"/>
              <a:ext cx="1" cy="1"/>
            </a:xfrm>
            <a:custGeom>
              <a:avLst/>
              <a:gdLst>
                <a:gd name="T0" fmla="*/ 1 w 3"/>
                <a:gd name="T1" fmla="*/ 0 h 3"/>
                <a:gd name="T2" fmla="*/ 1 w 3"/>
                <a:gd name="T3" fmla="*/ 0 h 3"/>
                <a:gd name="T4" fmla="*/ 3 w 3"/>
                <a:gd name="T5" fmla="*/ 1 h 3"/>
                <a:gd name="T6" fmla="*/ 1 w 3"/>
                <a:gd name="T7" fmla="*/ 3 h 3"/>
                <a:gd name="T8" fmla="*/ 0 w 3"/>
                <a:gd name="T9" fmla="*/ 1 h 3"/>
                <a:gd name="T10" fmla="*/ 1 w 3"/>
                <a:gd name="T11" fmla="*/ 0 h 3"/>
              </a:gdLst>
              <a:ahLst/>
              <a:cxnLst>
                <a:cxn ang="0">
                  <a:pos x="T0" y="T1"/>
                </a:cxn>
                <a:cxn ang="0">
                  <a:pos x="T2" y="T3"/>
                </a:cxn>
                <a:cxn ang="0">
                  <a:pos x="T4" y="T5"/>
                </a:cxn>
                <a:cxn ang="0">
                  <a:pos x="T6" y="T7"/>
                </a:cxn>
                <a:cxn ang="0">
                  <a:pos x="T8" y="T9"/>
                </a:cxn>
                <a:cxn ang="0">
                  <a:pos x="T10" y="T11"/>
                </a:cxn>
              </a:cxnLst>
              <a:rect l="0" t="0" r="r" b="b"/>
              <a:pathLst>
                <a:path w="3" h="3">
                  <a:moveTo>
                    <a:pt x="1" y="0"/>
                  </a:moveTo>
                  <a:lnTo>
                    <a:pt x="1" y="0"/>
                  </a:lnTo>
                  <a:cubicBezTo>
                    <a:pt x="2" y="0"/>
                    <a:pt x="3" y="1"/>
                    <a:pt x="3" y="1"/>
                  </a:cubicBezTo>
                  <a:cubicBezTo>
                    <a:pt x="3" y="2"/>
                    <a:pt x="2" y="3"/>
                    <a:pt x="1" y="3"/>
                  </a:cubicBezTo>
                  <a:cubicBezTo>
                    <a:pt x="1" y="3"/>
                    <a:pt x="0" y="2"/>
                    <a:pt x="0" y="1"/>
                  </a:cubicBezTo>
                  <a:cubicBezTo>
                    <a:pt x="0" y="1"/>
                    <a:pt x="1" y="0"/>
                    <a:pt x="1"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580" name="Freeform 1206"/>
            <p:cNvSpPr>
              <a:spLocks/>
            </p:cNvSpPr>
            <p:nvPr userDrawn="1"/>
          </p:nvSpPr>
          <p:spPr bwMode="auto">
            <a:xfrm>
              <a:off x="341" y="200"/>
              <a:ext cx="2" cy="1"/>
            </a:xfrm>
            <a:custGeom>
              <a:avLst/>
              <a:gdLst>
                <a:gd name="T0" fmla="*/ 2 w 3"/>
                <a:gd name="T1" fmla="*/ 0 h 3"/>
                <a:gd name="T2" fmla="*/ 2 w 3"/>
                <a:gd name="T3" fmla="*/ 0 h 3"/>
                <a:gd name="T4" fmla="*/ 3 w 3"/>
                <a:gd name="T5" fmla="*/ 2 h 3"/>
                <a:gd name="T6" fmla="*/ 2 w 3"/>
                <a:gd name="T7" fmla="*/ 3 h 3"/>
                <a:gd name="T8" fmla="*/ 0 w 3"/>
                <a:gd name="T9" fmla="*/ 2 h 3"/>
                <a:gd name="T10" fmla="*/ 2 w 3"/>
                <a:gd name="T11" fmla="*/ 0 h 3"/>
              </a:gdLst>
              <a:ahLst/>
              <a:cxnLst>
                <a:cxn ang="0">
                  <a:pos x="T0" y="T1"/>
                </a:cxn>
                <a:cxn ang="0">
                  <a:pos x="T2" y="T3"/>
                </a:cxn>
                <a:cxn ang="0">
                  <a:pos x="T4" y="T5"/>
                </a:cxn>
                <a:cxn ang="0">
                  <a:pos x="T6" y="T7"/>
                </a:cxn>
                <a:cxn ang="0">
                  <a:pos x="T8" y="T9"/>
                </a:cxn>
                <a:cxn ang="0">
                  <a:pos x="T10" y="T11"/>
                </a:cxn>
              </a:cxnLst>
              <a:rect l="0" t="0" r="r" b="b"/>
              <a:pathLst>
                <a:path w="3" h="3">
                  <a:moveTo>
                    <a:pt x="2" y="0"/>
                  </a:moveTo>
                  <a:lnTo>
                    <a:pt x="2" y="0"/>
                  </a:lnTo>
                  <a:cubicBezTo>
                    <a:pt x="2" y="0"/>
                    <a:pt x="3" y="1"/>
                    <a:pt x="3" y="2"/>
                  </a:cubicBezTo>
                  <a:cubicBezTo>
                    <a:pt x="3" y="2"/>
                    <a:pt x="2" y="3"/>
                    <a:pt x="2" y="3"/>
                  </a:cubicBezTo>
                  <a:cubicBezTo>
                    <a:pt x="1" y="3"/>
                    <a:pt x="0" y="2"/>
                    <a:pt x="0" y="2"/>
                  </a:cubicBezTo>
                  <a:cubicBezTo>
                    <a:pt x="0" y="1"/>
                    <a:pt x="1" y="0"/>
                    <a:pt x="2"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581" name="Freeform 1207"/>
            <p:cNvSpPr>
              <a:spLocks/>
            </p:cNvSpPr>
            <p:nvPr userDrawn="1"/>
          </p:nvSpPr>
          <p:spPr bwMode="auto">
            <a:xfrm>
              <a:off x="341" y="177"/>
              <a:ext cx="1" cy="2"/>
            </a:xfrm>
            <a:custGeom>
              <a:avLst/>
              <a:gdLst>
                <a:gd name="T0" fmla="*/ 0 w 2"/>
                <a:gd name="T1" fmla="*/ 0 h 5"/>
                <a:gd name="T2" fmla="*/ 0 w 2"/>
                <a:gd name="T3" fmla="*/ 0 h 5"/>
                <a:gd name="T4" fmla="*/ 2 w 2"/>
                <a:gd name="T5" fmla="*/ 3 h 5"/>
                <a:gd name="T6" fmla="*/ 1 w 2"/>
                <a:gd name="T7" fmla="*/ 5 h 5"/>
                <a:gd name="T8" fmla="*/ 0 w 2"/>
                <a:gd name="T9" fmla="*/ 0 h 5"/>
              </a:gdLst>
              <a:ahLst/>
              <a:cxnLst>
                <a:cxn ang="0">
                  <a:pos x="T0" y="T1"/>
                </a:cxn>
                <a:cxn ang="0">
                  <a:pos x="T2" y="T3"/>
                </a:cxn>
                <a:cxn ang="0">
                  <a:pos x="T4" y="T5"/>
                </a:cxn>
                <a:cxn ang="0">
                  <a:pos x="T6" y="T7"/>
                </a:cxn>
                <a:cxn ang="0">
                  <a:pos x="T8" y="T9"/>
                </a:cxn>
              </a:cxnLst>
              <a:rect l="0" t="0" r="r" b="b"/>
              <a:pathLst>
                <a:path w="2" h="5">
                  <a:moveTo>
                    <a:pt x="0" y="0"/>
                  </a:moveTo>
                  <a:lnTo>
                    <a:pt x="0" y="0"/>
                  </a:lnTo>
                  <a:lnTo>
                    <a:pt x="2" y="3"/>
                  </a:lnTo>
                  <a:lnTo>
                    <a:pt x="1" y="5"/>
                  </a:lnTo>
                  <a:cubicBezTo>
                    <a:pt x="1" y="3"/>
                    <a:pt x="1" y="2"/>
                    <a:pt x="0"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582" name="Freeform 1208"/>
            <p:cNvSpPr>
              <a:spLocks/>
            </p:cNvSpPr>
            <p:nvPr userDrawn="1"/>
          </p:nvSpPr>
          <p:spPr bwMode="auto">
            <a:xfrm>
              <a:off x="344" y="180"/>
              <a:ext cx="1" cy="1"/>
            </a:xfrm>
            <a:custGeom>
              <a:avLst/>
              <a:gdLst>
                <a:gd name="T0" fmla="*/ 0 w 2"/>
                <a:gd name="T1" fmla="*/ 0 h 4"/>
                <a:gd name="T2" fmla="*/ 0 w 2"/>
                <a:gd name="T3" fmla="*/ 0 h 4"/>
                <a:gd name="T4" fmla="*/ 2 w 2"/>
                <a:gd name="T5" fmla="*/ 2 h 4"/>
                <a:gd name="T6" fmla="*/ 0 w 2"/>
                <a:gd name="T7" fmla="*/ 4 h 4"/>
                <a:gd name="T8" fmla="*/ 0 w 2"/>
                <a:gd name="T9" fmla="*/ 0 h 4"/>
              </a:gdLst>
              <a:ahLst/>
              <a:cxnLst>
                <a:cxn ang="0">
                  <a:pos x="T0" y="T1"/>
                </a:cxn>
                <a:cxn ang="0">
                  <a:pos x="T2" y="T3"/>
                </a:cxn>
                <a:cxn ang="0">
                  <a:pos x="T4" y="T5"/>
                </a:cxn>
                <a:cxn ang="0">
                  <a:pos x="T6" y="T7"/>
                </a:cxn>
                <a:cxn ang="0">
                  <a:pos x="T8" y="T9"/>
                </a:cxn>
              </a:cxnLst>
              <a:rect l="0" t="0" r="r" b="b"/>
              <a:pathLst>
                <a:path w="2" h="4">
                  <a:moveTo>
                    <a:pt x="0" y="0"/>
                  </a:moveTo>
                  <a:lnTo>
                    <a:pt x="0" y="0"/>
                  </a:lnTo>
                  <a:lnTo>
                    <a:pt x="2" y="2"/>
                  </a:lnTo>
                  <a:lnTo>
                    <a:pt x="0" y="4"/>
                  </a:lnTo>
                  <a:cubicBezTo>
                    <a:pt x="1" y="2"/>
                    <a:pt x="1" y="1"/>
                    <a:pt x="0"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583" name="Freeform 1209"/>
            <p:cNvSpPr>
              <a:spLocks/>
            </p:cNvSpPr>
            <p:nvPr userDrawn="1"/>
          </p:nvSpPr>
          <p:spPr bwMode="auto">
            <a:xfrm>
              <a:off x="346" y="182"/>
              <a:ext cx="1" cy="3"/>
            </a:xfrm>
            <a:custGeom>
              <a:avLst/>
              <a:gdLst>
                <a:gd name="T0" fmla="*/ 0 w 2"/>
                <a:gd name="T1" fmla="*/ 0 h 5"/>
                <a:gd name="T2" fmla="*/ 0 w 2"/>
                <a:gd name="T3" fmla="*/ 0 h 5"/>
                <a:gd name="T4" fmla="*/ 2 w 2"/>
                <a:gd name="T5" fmla="*/ 3 h 5"/>
                <a:gd name="T6" fmla="*/ 0 w 2"/>
                <a:gd name="T7" fmla="*/ 5 h 5"/>
                <a:gd name="T8" fmla="*/ 0 w 2"/>
                <a:gd name="T9" fmla="*/ 0 h 5"/>
              </a:gdLst>
              <a:ahLst/>
              <a:cxnLst>
                <a:cxn ang="0">
                  <a:pos x="T0" y="T1"/>
                </a:cxn>
                <a:cxn ang="0">
                  <a:pos x="T2" y="T3"/>
                </a:cxn>
                <a:cxn ang="0">
                  <a:pos x="T4" y="T5"/>
                </a:cxn>
                <a:cxn ang="0">
                  <a:pos x="T6" y="T7"/>
                </a:cxn>
                <a:cxn ang="0">
                  <a:pos x="T8" y="T9"/>
                </a:cxn>
              </a:cxnLst>
              <a:rect l="0" t="0" r="r" b="b"/>
              <a:pathLst>
                <a:path w="2" h="5">
                  <a:moveTo>
                    <a:pt x="0" y="0"/>
                  </a:moveTo>
                  <a:lnTo>
                    <a:pt x="0" y="0"/>
                  </a:lnTo>
                  <a:lnTo>
                    <a:pt x="2" y="3"/>
                  </a:lnTo>
                  <a:lnTo>
                    <a:pt x="0" y="5"/>
                  </a:lnTo>
                  <a:cubicBezTo>
                    <a:pt x="1" y="3"/>
                    <a:pt x="1" y="1"/>
                    <a:pt x="0"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584" name="Freeform 1210"/>
            <p:cNvSpPr>
              <a:spLocks/>
            </p:cNvSpPr>
            <p:nvPr userDrawn="1"/>
          </p:nvSpPr>
          <p:spPr bwMode="auto">
            <a:xfrm>
              <a:off x="347" y="185"/>
              <a:ext cx="1" cy="2"/>
            </a:xfrm>
            <a:custGeom>
              <a:avLst/>
              <a:gdLst>
                <a:gd name="T0" fmla="*/ 0 w 2"/>
                <a:gd name="T1" fmla="*/ 0 h 4"/>
                <a:gd name="T2" fmla="*/ 0 w 2"/>
                <a:gd name="T3" fmla="*/ 0 h 4"/>
                <a:gd name="T4" fmla="*/ 2 w 2"/>
                <a:gd name="T5" fmla="*/ 2 h 4"/>
                <a:gd name="T6" fmla="*/ 0 w 2"/>
                <a:gd name="T7" fmla="*/ 4 h 4"/>
                <a:gd name="T8" fmla="*/ 0 w 2"/>
                <a:gd name="T9" fmla="*/ 0 h 4"/>
              </a:gdLst>
              <a:ahLst/>
              <a:cxnLst>
                <a:cxn ang="0">
                  <a:pos x="T0" y="T1"/>
                </a:cxn>
                <a:cxn ang="0">
                  <a:pos x="T2" y="T3"/>
                </a:cxn>
                <a:cxn ang="0">
                  <a:pos x="T4" y="T5"/>
                </a:cxn>
                <a:cxn ang="0">
                  <a:pos x="T6" y="T7"/>
                </a:cxn>
                <a:cxn ang="0">
                  <a:pos x="T8" y="T9"/>
                </a:cxn>
              </a:cxnLst>
              <a:rect l="0" t="0" r="r" b="b"/>
              <a:pathLst>
                <a:path w="2" h="4">
                  <a:moveTo>
                    <a:pt x="0" y="0"/>
                  </a:moveTo>
                  <a:lnTo>
                    <a:pt x="0" y="0"/>
                  </a:lnTo>
                  <a:lnTo>
                    <a:pt x="2" y="2"/>
                  </a:lnTo>
                  <a:lnTo>
                    <a:pt x="0" y="4"/>
                  </a:lnTo>
                  <a:cubicBezTo>
                    <a:pt x="1" y="2"/>
                    <a:pt x="1" y="1"/>
                    <a:pt x="0"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585" name="Freeform 1211"/>
            <p:cNvSpPr>
              <a:spLocks/>
            </p:cNvSpPr>
            <p:nvPr userDrawn="1"/>
          </p:nvSpPr>
          <p:spPr bwMode="auto">
            <a:xfrm>
              <a:off x="344" y="185"/>
              <a:ext cx="1" cy="2"/>
            </a:xfrm>
            <a:custGeom>
              <a:avLst/>
              <a:gdLst>
                <a:gd name="T0" fmla="*/ 1 w 2"/>
                <a:gd name="T1" fmla="*/ 0 h 5"/>
                <a:gd name="T2" fmla="*/ 1 w 2"/>
                <a:gd name="T3" fmla="*/ 0 h 5"/>
                <a:gd name="T4" fmla="*/ 2 w 2"/>
                <a:gd name="T5" fmla="*/ 3 h 5"/>
                <a:gd name="T6" fmla="*/ 0 w 2"/>
                <a:gd name="T7" fmla="*/ 5 h 5"/>
                <a:gd name="T8" fmla="*/ 1 w 2"/>
                <a:gd name="T9" fmla="*/ 0 h 5"/>
              </a:gdLst>
              <a:ahLst/>
              <a:cxnLst>
                <a:cxn ang="0">
                  <a:pos x="T0" y="T1"/>
                </a:cxn>
                <a:cxn ang="0">
                  <a:pos x="T2" y="T3"/>
                </a:cxn>
                <a:cxn ang="0">
                  <a:pos x="T4" y="T5"/>
                </a:cxn>
                <a:cxn ang="0">
                  <a:pos x="T6" y="T7"/>
                </a:cxn>
                <a:cxn ang="0">
                  <a:pos x="T8" y="T9"/>
                </a:cxn>
              </a:cxnLst>
              <a:rect l="0" t="0" r="r" b="b"/>
              <a:pathLst>
                <a:path w="2" h="5">
                  <a:moveTo>
                    <a:pt x="1" y="0"/>
                  </a:moveTo>
                  <a:lnTo>
                    <a:pt x="1" y="0"/>
                  </a:lnTo>
                  <a:lnTo>
                    <a:pt x="2" y="3"/>
                  </a:lnTo>
                  <a:lnTo>
                    <a:pt x="0" y="5"/>
                  </a:lnTo>
                  <a:cubicBezTo>
                    <a:pt x="1" y="3"/>
                    <a:pt x="1" y="2"/>
                    <a:pt x="1"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586" name="Freeform 1212"/>
            <p:cNvSpPr>
              <a:spLocks/>
            </p:cNvSpPr>
            <p:nvPr userDrawn="1"/>
          </p:nvSpPr>
          <p:spPr bwMode="auto">
            <a:xfrm>
              <a:off x="340" y="184"/>
              <a:ext cx="1" cy="2"/>
            </a:xfrm>
            <a:custGeom>
              <a:avLst/>
              <a:gdLst>
                <a:gd name="T0" fmla="*/ 0 w 2"/>
                <a:gd name="T1" fmla="*/ 0 h 4"/>
                <a:gd name="T2" fmla="*/ 0 w 2"/>
                <a:gd name="T3" fmla="*/ 0 h 4"/>
                <a:gd name="T4" fmla="*/ 2 w 2"/>
                <a:gd name="T5" fmla="*/ 2 h 4"/>
                <a:gd name="T6" fmla="*/ 0 w 2"/>
                <a:gd name="T7" fmla="*/ 4 h 4"/>
                <a:gd name="T8" fmla="*/ 0 w 2"/>
                <a:gd name="T9" fmla="*/ 0 h 4"/>
              </a:gdLst>
              <a:ahLst/>
              <a:cxnLst>
                <a:cxn ang="0">
                  <a:pos x="T0" y="T1"/>
                </a:cxn>
                <a:cxn ang="0">
                  <a:pos x="T2" y="T3"/>
                </a:cxn>
                <a:cxn ang="0">
                  <a:pos x="T4" y="T5"/>
                </a:cxn>
                <a:cxn ang="0">
                  <a:pos x="T6" y="T7"/>
                </a:cxn>
                <a:cxn ang="0">
                  <a:pos x="T8" y="T9"/>
                </a:cxn>
              </a:cxnLst>
              <a:rect l="0" t="0" r="r" b="b"/>
              <a:pathLst>
                <a:path w="2" h="4">
                  <a:moveTo>
                    <a:pt x="0" y="0"/>
                  </a:moveTo>
                  <a:lnTo>
                    <a:pt x="0" y="0"/>
                  </a:lnTo>
                  <a:lnTo>
                    <a:pt x="2" y="2"/>
                  </a:lnTo>
                  <a:lnTo>
                    <a:pt x="0" y="4"/>
                  </a:lnTo>
                  <a:cubicBezTo>
                    <a:pt x="1" y="3"/>
                    <a:pt x="1" y="1"/>
                    <a:pt x="0"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587" name="Freeform 1213"/>
            <p:cNvSpPr>
              <a:spLocks/>
            </p:cNvSpPr>
            <p:nvPr userDrawn="1"/>
          </p:nvSpPr>
          <p:spPr bwMode="auto">
            <a:xfrm>
              <a:off x="342" y="182"/>
              <a:ext cx="1" cy="2"/>
            </a:xfrm>
            <a:custGeom>
              <a:avLst/>
              <a:gdLst>
                <a:gd name="T0" fmla="*/ 0 w 2"/>
                <a:gd name="T1" fmla="*/ 0 h 5"/>
                <a:gd name="T2" fmla="*/ 0 w 2"/>
                <a:gd name="T3" fmla="*/ 0 h 5"/>
                <a:gd name="T4" fmla="*/ 2 w 2"/>
                <a:gd name="T5" fmla="*/ 3 h 5"/>
                <a:gd name="T6" fmla="*/ 0 w 2"/>
                <a:gd name="T7" fmla="*/ 5 h 5"/>
                <a:gd name="T8" fmla="*/ 0 w 2"/>
                <a:gd name="T9" fmla="*/ 0 h 5"/>
              </a:gdLst>
              <a:ahLst/>
              <a:cxnLst>
                <a:cxn ang="0">
                  <a:pos x="T0" y="T1"/>
                </a:cxn>
                <a:cxn ang="0">
                  <a:pos x="T2" y="T3"/>
                </a:cxn>
                <a:cxn ang="0">
                  <a:pos x="T4" y="T5"/>
                </a:cxn>
                <a:cxn ang="0">
                  <a:pos x="T6" y="T7"/>
                </a:cxn>
                <a:cxn ang="0">
                  <a:pos x="T8" y="T9"/>
                </a:cxn>
              </a:cxnLst>
              <a:rect l="0" t="0" r="r" b="b"/>
              <a:pathLst>
                <a:path w="2" h="5">
                  <a:moveTo>
                    <a:pt x="0" y="0"/>
                  </a:moveTo>
                  <a:lnTo>
                    <a:pt x="0" y="0"/>
                  </a:lnTo>
                  <a:lnTo>
                    <a:pt x="2" y="3"/>
                  </a:lnTo>
                  <a:lnTo>
                    <a:pt x="0" y="5"/>
                  </a:lnTo>
                  <a:cubicBezTo>
                    <a:pt x="1" y="3"/>
                    <a:pt x="1" y="1"/>
                    <a:pt x="0"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588" name="Freeform 1214"/>
            <p:cNvSpPr>
              <a:spLocks/>
            </p:cNvSpPr>
            <p:nvPr userDrawn="1"/>
          </p:nvSpPr>
          <p:spPr bwMode="auto">
            <a:xfrm>
              <a:off x="340" y="180"/>
              <a:ext cx="1" cy="1"/>
            </a:xfrm>
            <a:custGeom>
              <a:avLst/>
              <a:gdLst>
                <a:gd name="T0" fmla="*/ 0 w 2"/>
                <a:gd name="T1" fmla="*/ 0 h 4"/>
                <a:gd name="T2" fmla="*/ 0 w 2"/>
                <a:gd name="T3" fmla="*/ 0 h 4"/>
                <a:gd name="T4" fmla="*/ 2 w 2"/>
                <a:gd name="T5" fmla="*/ 2 h 4"/>
                <a:gd name="T6" fmla="*/ 0 w 2"/>
                <a:gd name="T7" fmla="*/ 4 h 4"/>
                <a:gd name="T8" fmla="*/ 0 w 2"/>
                <a:gd name="T9" fmla="*/ 0 h 4"/>
              </a:gdLst>
              <a:ahLst/>
              <a:cxnLst>
                <a:cxn ang="0">
                  <a:pos x="T0" y="T1"/>
                </a:cxn>
                <a:cxn ang="0">
                  <a:pos x="T2" y="T3"/>
                </a:cxn>
                <a:cxn ang="0">
                  <a:pos x="T4" y="T5"/>
                </a:cxn>
                <a:cxn ang="0">
                  <a:pos x="T6" y="T7"/>
                </a:cxn>
                <a:cxn ang="0">
                  <a:pos x="T8" y="T9"/>
                </a:cxn>
              </a:cxnLst>
              <a:rect l="0" t="0" r="r" b="b"/>
              <a:pathLst>
                <a:path w="2" h="4">
                  <a:moveTo>
                    <a:pt x="0" y="0"/>
                  </a:moveTo>
                  <a:lnTo>
                    <a:pt x="0" y="0"/>
                  </a:lnTo>
                  <a:lnTo>
                    <a:pt x="2" y="2"/>
                  </a:lnTo>
                  <a:lnTo>
                    <a:pt x="0" y="4"/>
                  </a:lnTo>
                  <a:cubicBezTo>
                    <a:pt x="1" y="2"/>
                    <a:pt x="1" y="1"/>
                    <a:pt x="0"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589" name="Freeform 1215"/>
            <p:cNvSpPr>
              <a:spLocks/>
            </p:cNvSpPr>
            <p:nvPr userDrawn="1"/>
          </p:nvSpPr>
          <p:spPr bwMode="auto">
            <a:xfrm>
              <a:off x="344" y="174"/>
              <a:ext cx="1" cy="2"/>
            </a:xfrm>
            <a:custGeom>
              <a:avLst/>
              <a:gdLst>
                <a:gd name="T0" fmla="*/ 0 w 2"/>
                <a:gd name="T1" fmla="*/ 0 h 5"/>
                <a:gd name="T2" fmla="*/ 0 w 2"/>
                <a:gd name="T3" fmla="*/ 0 h 5"/>
                <a:gd name="T4" fmla="*/ 2 w 2"/>
                <a:gd name="T5" fmla="*/ 2 h 5"/>
                <a:gd name="T6" fmla="*/ 0 w 2"/>
                <a:gd name="T7" fmla="*/ 5 h 5"/>
                <a:gd name="T8" fmla="*/ 0 w 2"/>
                <a:gd name="T9" fmla="*/ 0 h 5"/>
              </a:gdLst>
              <a:ahLst/>
              <a:cxnLst>
                <a:cxn ang="0">
                  <a:pos x="T0" y="T1"/>
                </a:cxn>
                <a:cxn ang="0">
                  <a:pos x="T2" y="T3"/>
                </a:cxn>
                <a:cxn ang="0">
                  <a:pos x="T4" y="T5"/>
                </a:cxn>
                <a:cxn ang="0">
                  <a:pos x="T6" y="T7"/>
                </a:cxn>
                <a:cxn ang="0">
                  <a:pos x="T8" y="T9"/>
                </a:cxn>
              </a:cxnLst>
              <a:rect l="0" t="0" r="r" b="b"/>
              <a:pathLst>
                <a:path w="2" h="5">
                  <a:moveTo>
                    <a:pt x="0" y="0"/>
                  </a:moveTo>
                  <a:lnTo>
                    <a:pt x="0" y="0"/>
                  </a:lnTo>
                  <a:lnTo>
                    <a:pt x="2" y="2"/>
                  </a:lnTo>
                  <a:lnTo>
                    <a:pt x="0" y="5"/>
                  </a:lnTo>
                  <a:cubicBezTo>
                    <a:pt x="1" y="3"/>
                    <a:pt x="1" y="1"/>
                    <a:pt x="0"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590" name="Freeform 1216"/>
            <p:cNvSpPr>
              <a:spLocks/>
            </p:cNvSpPr>
            <p:nvPr userDrawn="1"/>
          </p:nvSpPr>
          <p:spPr bwMode="auto">
            <a:xfrm>
              <a:off x="346" y="177"/>
              <a:ext cx="1" cy="2"/>
            </a:xfrm>
            <a:custGeom>
              <a:avLst/>
              <a:gdLst>
                <a:gd name="T0" fmla="*/ 0 w 2"/>
                <a:gd name="T1" fmla="*/ 0 h 4"/>
                <a:gd name="T2" fmla="*/ 0 w 2"/>
                <a:gd name="T3" fmla="*/ 0 h 4"/>
                <a:gd name="T4" fmla="*/ 2 w 2"/>
                <a:gd name="T5" fmla="*/ 2 h 4"/>
                <a:gd name="T6" fmla="*/ 0 w 2"/>
                <a:gd name="T7" fmla="*/ 4 h 4"/>
                <a:gd name="T8" fmla="*/ 0 w 2"/>
                <a:gd name="T9" fmla="*/ 0 h 4"/>
              </a:gdLst>
              <a:ahLst/>
              <a:cxnLst>
                <a:cxn ang="0">
                  <a:pos x="T0" y="T1"/>
                </a:cxn>
                <a:cxn ang="0">
                  <a:pos x="T2" y="T3"/>
                </a:cxn>
                <a:cxn ang="0">
                  <a:pos x="T4" y="T5"/>
                </a:cxn>
                <a:cxn ang="0">
                  <a:pos x="T6" y="T7"/>
                </a:cxn>
                <a:cxn ang="0">
                  <a:pos x="T8" y="T9"/>
                </a:cxn>
              </a:cxnLst>
              <a:rect l="0" t="0" r="r" b="b"/>
              <a:pathLst>
                <a:path w="2" h="4">
                  <a:moveTo>
                    <a:pt x="0" y="0"/>
                  </a:moveTo>
                  <a:lnTo>
                    <a:pt x="0" y="0"/>
                  </a:lnTo>
                  <a:lnTo>
                    <a:pt x="2" y="2"/>
                  </a:lnTo>
                  <a:lnTo>
                    <a:pt x="0" y="4"/>
                  </a:lnTo>
                  <a:cubicBezTo>
                    <a:pt x="1" y="3"/>
                    <a:pt x="1" y="1"/>
                    <a:pt x="0"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591" name="Freeform 1217"/>
            <p:cNvSpPr>
              <a:spLocks/>
            </p:cNvSpPr>
            <p:nvPr userDrawn="1"/>
          </p:nvSpPr>
          <p:spPr bwMode="auto">
            <a:xfrm>
              <a:off x="348" y="180"/>
              <a:ext cx="1" cy="2"/>
            </a:xfrm>
            <a:custGeom>
              <a:avLst/>
              <a:gdLst>
                <a:gd name="T0" fmla="*/ 0 w 2"/>
                <a:gd name="T1" fmla="*/ 0 h 5"/>
                <a:gd name="T2" fmla="*/ 0 w 2"/>
                <a:gd name="T3" fmla="*/ 0 h 5"/>
                <a:gd name="T4" fmla="*/ 2 w 2"/>
                <a:gd name="T5" fmla="*/ 2 h 5"/>
                <a:gd name="T6" fmla="*/ 0 w 2"/>
                <a:gd name="T7" fmla="*/ 5 h 5"/>
                <a:gd name="T8" fmla="*/ 0 w 2"/>
                <a:gd name="T9" fmla="*/ 0 h 5"/>
              </a:gdLst>
              <a:ahLst/>
              <a:cxnLst>
                <a:cxn ang="0">
                  <a:pos x="T0" y="T1"/>
                </a:cxn>
                <a:cxn ang="0">
                  <a:pos x="T2" y="T3"/>
                </a:cxn>
                <a:cxn ang="0">
                  <a:pos x="T4" y="T5"/>
                </a:cxn>
                <a:cxn ang="0">
                  <a:pos x="T6" y="T7"/>
                </a:cxn>
                <a:cxn ang="0">
                  <a:pos x="T8" y="T9"/>
                </a:cxn>
              </a:cxnLst>
              <a:rect l="0" t="0" r="r" b="b"/>
              <a:pathLst>
                <a:path w="2" h="5">
                  <a:moveTo>
                    <a:pt x="0" y="0"/>
                  </a:moveTo>
                  <a:lnTo>
                    <a:pt x="0" y="0"/>
                  </a:lnTo>
                  <a:lnTo>
                    <a:pt x="2" y="2"/>
                  </a:lnTo>
                  <a:lnTo>
                    <a:pt x="0" y="5"/>
                  </a:lnTo>
                  <a:cubicBezTo>
                    <a:pt x="1" y="3"/>
                    <a:pt x="1" y="1"/>
                    <a:pt x="0"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592" name="Freeform 1218"/>
            <p:cNvSpPr>
              <a:spLocks/>
            </p:cNvSpPr>
            <p:nvPr userDrawn="1"/>
          </p:nvSpPr>
          <p:spPr bwMode="auto">
            <a:xfrm>
              <a:off x="345" y="187"/>
              <a:ext cx="1" cy="2"/>
            </a:xfrm>
            <a:custGeom>
              <a:avLst/>
              <a:gdLst>
                <a:gd name="T0" fmla="*/ 0 w 2"/>
                <a:gd name="T1" fmla="*/ 0 h 4"/>
                <a:gd name="T2" fmla="*/ 0 w 2"/>
                <a:gd name="T3" fmla="*/ 0 h 4"/>
                <a:gd name="T4" fmla="*/ 2 w 2"/>
                <a:gd name="T5" fmla="*/ 2 h 4"/>
                <a:gd name="T6" fmla="*/ 0 w 2"/>
                <a:gd name="T7" fmla="*/ 4 h 4"/>
                <a:gd name="T8" fmla="*/ 0 w 2"/>
                <a:gd name="T9" fmla="*/ 0 h 4"/>
              </a:gdLst>
              <a:ahLst/>
              <a:cxnLst>
                <a:cxn ang="0">
                  <a:pos x="T0" y="T1"/>
                </a:cxn>
                <a:cxn ang="0">
                  <a:pos x="T2" y="T3"/>
                </a:cxn>
                <a:cxn ang="0">
                  <a:pos x="T4" y="T5"/>
                </a:cxn>
                <a:cxn ang="0">
                  <a:pos x="T6" y="T7"/>
                </a:cxn>
                <a:cxn ang="0">
                  <a:pos x="T8" y="T9"/>
                </a:cxn>
              </a:cxnLst>
              <a:rect l="0" t="0" r="r" b="b"/>
              <a:pathLst>
                <a:path w="2" h="4">
                  <a:moveTo>
                    <a:pt x="0" y="0"/>
                  </a:moveTo>
                  <a:lnTo>
                    <a:pt x="0" y="0"/>
                  </a:lnTo>
                  <a:lnTo>
                    <a:pt x="2" y="2"/>
                  </a:lnTo>
                  <a:lnTo>
                    <a:pt x="0" y="4"/>
                  </a:lnTo>
                  <a:cubicBezTo>
                    <a:pt x="1" y="2"/>
                    <a:pt x="1" y="1"/>
                    <a:pt x="0"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593" name="Freeform 1219"/>
            <p:cNvSpPr>
              <a:spLocks/>
            </p:cNvSpPr>
            <p:nvPr userDrawn="1"/>
          </p:nvSpPr>
          <p:spPr bwMode="auto">
            <a:xfrm>
              <a:off x="345" y="191"/>
              <a:ext cx="0" cy="3"/>
            </a:xfrm>
            <a:custGeom>
              <a:avLst/>
              <a:gdLst>
                <a:gd name="T0" fmla="*/ 1 w 2"/>
                <a:gd name="T1" fmla="*/ 0 h 5"/>
                <a:gd name="T2" fmla="*/ 1 w 2"/>
                <a:gd name="T3" fmla="*/ 0 h 5"/>
                <a:gd name="T4" fmla="*/ 2 w 2"/>
                <a:gd name="T5" fmla="*/ 3 h 5"/>
                <a:gd name="T6" fmla="*/ 0 w 2"/>
                <a:gd name="T7" fmla="*/ 5 h 5"/>
                <a:gd name="T8" fmla="*/ 1 w 2"/>
                <a:gd name="T9" fmla="*/ 0 h 5"/>
              </a:gdLst>
              <a:ahLst/>
              <a:cxnLst>
                <a:cxn ang="0">
                  <a:pos x="T0" y="T1"/>
                </a:cxn>
                <a:cxn ang="0">
                  <a:pos x="T2" y="T3"/>
                </a:cxn>
                <a:cxn ang="0">
                  <a:pos x="T4" y="T5"/>
                </a:cxn>
                <a:cxn ang="0">
                  <a:pos x="T6" y="T7"/>
                </a:cxn>
                <a:cxn ang="0">
                  <a:pos x="T8" y="T9"/>
                </a:cxn>
              </a:cxnLst>
              <a:rect l="0" t="0" r="r" b="b"/>
              <a:pathLst>
                <a:path w="2" h="5">
                  <a:moveTo>
                    <a:pt x="1" y="0"/>
                  </a:moveTo>
                  <a:lnTo>
                    <a:pt x="1" y="0"/>
                  </a:lnTo>
                  <a:lnTo>
                    <a:pt x="2" y="3"/>
                  </a:lnTo>
                  <a:lnTo>
                    <a:pt x="0" y="5"/>
                  </a:lnTo>
                  <a:cubicBezTo>
                    <a:pt x="1" y="3"/>
                    <a:pt x="1" y="2"/>
                    <a:pt x="1"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594" name="Freeform 1220"/>
            <p:cNvSpPr>
              <a:spLocks/>
            </p:cNvSpPr>
            <p:nvPr userDrawn="1"/>
          </p:nvSpPr>
          <p:spPr bwMode="auto">
            <a:xfrm>
              <a:off x="338" y="186"/>
              <a:ext cx="0" cy="2"/>
            </a:xfrm>
            <a:custGeom>
              <a:avLst/>
              <a:gdLst>
                <a:gd name="T0" fmla="*/ 0 w 1"/>
                <a:gd name="T1" fmla="*/ 0 h 3"/>
                <a:gd name="T2" fmla="*/ 0 w 1"/>
                <a:gd name="T3" fmla="*/ 0 h 3"/>
                <a:gd name="T4" fmla="*/ 1 w 1"/>
                <a:gd name="T5" fmla="*/ 2 h 3"/>
                <a:gd name="T6" fmla="*/ 0 w 1"/>
                <a:gd name="T7" fmla="*/ 3 h 3"/>
                <a:gd name="T8" fmla="*/ 0 w 1"/>
                <a:gd name="T9" fmla="*/ 0 h 3"/>
              </a:gdLst>
              <a:ahLst/>
              <a:cxnLst>
                <a:cxn ang="0">
                  <a:pos x="T0" y="T1"/>
                </a:cxn>
                <a:cxn ang="0">
                  <a:pos x="T2" y="T3"/>
                </a:cxn>
                <a:cxn ang="0">
                  <a:pos x="T4" y="T5"/>
                </a:cxn>
                <a:cxn ang="0">
                  <a:pos x="T6" y="T7"/>
                </a:cxn>
                <a:cxn ang="0">
                  <a:pos x="T8" y="T9"/>
                </a:cxn>
              </a:cxnLst>
              <a:rect l="0" t="0" r="r" b="b"/>
              <a:pathLst>
                <a:path w="1" h="3">
                  <a:moveTo>
                    <a:pt x="0" y="0"/>
                  </a:moveTo>
                  <a:lnTo>
                    <a:pt x="0" y="0"/>
                  </a:lnTo>
                  <a:lnTo>
                    <a:pt x="1" y="2"/>
                  </a:lnTo>
                  <a:lnTo>
                    <a:pt x="0" y="3"/>
                  </a:lnTo>
                  <a:cubicBezTo>
                    <a:pt x="1" y="2"/>
                    <a:pt x="1" y="1"/>
                    <a:pt x="0"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595" name="Freeform 1221"/>
            <p:cNvSpPr>
              <a:spLocks/>
            </p:cNvSpPr>
            <p:nvPr userDrawn="1"/>
          </p:nvSpPr>
          <p:spPr bwMode="auto">
            <a:xfrm>
              <a:off x="343" y="189"/>
              <a:ext cx="1" cy="2"/>
            </a:xfrm>
            <a:custGeom>
              <a:avLst/>
              <a:gdLst>
                <a:gd name="T0" fmla="*/ 0 w 2"/>
                <a:gd name="T1" fmla="*/ 0 h 5"/>
                <a:gd name="T2" fmla="*/ 0 w 2"/>
                <a:gd name="T3" fmla="*/ 0 h 5"/>
                <a:gd name="T4" fmla="*/ 2 w 2"/>
                <a:gd name="T5" fmla="*/ 3 h 5"/>
                <a:gd name="T6" fmla="*/ 0 w 2"/>
                <a:gd name="T7" fmla="*/ 5 h 5"/>
                <a:gd name="T8" fmla="*/ 0 w 2"/>
                <a:gd name="T9" fmla="*/ 0 h 5"/>
              </a:gdLst>
              <a:ahLst/>
              <a:cxnLst>
                <a:cxn ang="0">
                  <a:pos x="T0" y="T1"/>
                </a:cxn>
                <a:cxn ang="0">
                  <a:pos x="T2" y="T3"/>
                </a:cxn>
                <a:cxn ang="0">
                  <a:pos x="T4" y="T5"/>
                </a:cxn>
                <a:cxn ang="0">
                  <a:pos x="T6" y="T7"/>
                </a:cxn>
                <a:cxn ang="0">
                  <a:pos x="T8" y="T9"/>
                </a:cxn>
              </a:cxnLst>
              <a:rect l="0" t="0" r="r" b="b"/>
              <a:pathLst>
                <a:path w="2" h="5">
                  <a:moveTo>
                    <a:pt x="0" y="0"/>
                  </a:moveTo>
                  <a:lnTo>
                    <a:pt x="0" y="0"/>
                  </a:lnTo>
                  <a:lnTo>
                    <a:pt x="2" y="3"/>
                  </a:lnTo>
                  <a:lnTo>
                    <a:pt x="0" y="5"/>
                  </a:lnTo>
                  <a:cubicBezTo>
                    <a:pt x="1" y="3"/>
                    <a:pt x="1" y="2"/>
                    <a:pt x="0"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596" name="Freeform 1222"/>
            <p:cNvSpPr>
              <a:spLocks/>
            </p:cNvSpPr>
            <p:nvPr userDrawn="1"/>
          </p:nvSpPr>
          <p:spPr bwMode="auto">
            <a:xfrm>
              <a:off x="339" y="195"/>
              <a:ext cx="5" cy="2"/>
            </a:xfrm>
            <a:custGeom>
              <a:avLst/>
              <a:gdLst>
                <a:gd name="T0" fmla="*/ 11 w 11"/>
                <a:gd name="T1" fmla="*/ 2 h 4"/>
                <a:gd name="T2" fmla="*/ 11 w 11"/>
                <a:gd name="T3" fmla="*/ 2 h 4"/>
                <a:gd name="T4" fmla="*/ 6 w 11"/>
                <a:gd name="T5" fmla="*/ 4 h 4"/>
                <a:gd name="T6" fmla="*/ 0 w 11"/>
                <a:gd name="T7" fmla="*/ 2 h 4"/>
                <a:gd name="T8" fmla="*/ 3 w 11"/>
                <a:gd name="T9" fmla="*/ 0 h 4"/>
                <a:gd name="T10" fmla="*/ 11 w 11"/>
                <a:gd name="T11" fmla="*/ 2 h 4"/>
              </a:gdLst>
              <a:ahLst/>
              <a:cxnLst>
                <a:cxn ang="0">
                  <a:pos x="T0" y="T1"/>
                </a:cxn>
                <a:cxn ang="0">
                  <a:pos x="T2" y="T3"/>
                </a:cxn>
                <a:cxn ang="0">
                  <a:pos x="T4" y="T5"/>
                </a:cxn>
                <a:cxn ang="0">
                  <a:pos x="T6" y="T7"/>
                </a:cxn>
                <a:cxn ang="0">
                  <a:pos x="T8" y="T9"/>
                </a:cxn>
                <a:cxn ang="0">
                  <a:pos x="T10" y="T11"/>
                </a:cxn>
              </a:cxnLst>
              <a:rect l="0" t="0" r="r" b="b"/>
              <a:pathLst>
                <a:path w="11" h="4">
                  <a:moveTo>
                    <a:pt x="11" y="2"/>
                  </a:moveTo>
                  <a:lnTo>
                    <a:pt x="11" y="2"/>
                  </a:lnTo>
                  <a:cubicBezTo>
                    <a:pt x="10" y="3"/>
                    <a:pt x="8" y="3"/>
                    <a:pt x="6" y="4"/>
                  </a:cubicBezTo>
                  <a:cubicBezTo>
                    <a:pt x="4" y="3"/>
                    <a:pt x="2" y="3"/>
                    <a:pt x="0" y="2"/>
                  </a:cubicBezTo>
                  <a:cubicBezTo>
                    <a:pt x="1" y="2"/>
                    <a:pt x="2" y="1"/>
                    <a:pt x="3" y="0"/>
                  </a:cubicBezTo>
                  <a:cubicBezTo>
                    <a:pt x="6" y="0"/>
                    <a:pt x="9" y="1"/>
                    <a:pt x="11" y="2"/>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597" name="Freeform 1223"/>
            <p:cNvSpPr>
              <a:spLocks/>
            </p:cNvSpPr>
            <p:nvPr userDrawn="1"/>
          </p:nvSpPr>
          <p:spPr bwMode="auto">
            <a:xfrm>
              <a:off x="337" y="188"/>
              <a:ext cx="6" cy="3"/>
            </a:xfrm>
            <a:custGeom>
              <a:avLst/>
              <a:gdLst>
                <a:gd name="T0" fmla="*/ 0 w 13"/>
                <a:gd name="T1" fmla="*/ 6 h 7"/>
                <a:gd name="T2" fmla="*/ 0 w 13"/>
                <a:gd name="T3" fmla="*/ 6 h 7"/>
                <a:gd name="T4" fmla="*/ 13 w 13"/>
                <a:gd name="T5" fmla="*/ 0 h 7"/>
                <a:gd name="T6" fmla="*/ 7 w 13"/>
                <a:gd name="T7" fmla="*/ 7 h 7"/>
                <a:gd name="T8" fmla="*/ 4 w 13"/>
                <a:gd name="T9" fmla="*/ 7 h 7"/>
                <a:gd name="T10" fmla="*/ 5 w 13"/>
                <a:gd name="T11" fmla="*/ 5 h 7"/>
                <a:gd name="T12" fmla="*/ 4 w 13"/>
                <a:gd name="T13" fmla="*/ 5 h 7"/>
                <a:gd name="T14" fmla="*/ 0 w 13"/>
                <a:gd name="T15" fmla="*/ 6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7">
                  <a:moveTo>
                    <a:pt x="0" y="6"/>
                  </a:moveTo>
                  <a:lnTo>
                    <a:pt x="0" y="6"/>
                  </a:lnTo>
                  <a:cubicBezTo>
                    <a:pt x="4" y="3"/>
                    <a:pt x="8" y="0"/>
                    <a:pt x="13" y="0"/>
                  </a:cubicBezTo>
                  <a:cubicBezTo>
                    <a:pt x="12" y="2"/>
                    <a:pt x="10" y="5"/>
                    <a:pt x="7" y="7"/>
                  </a:cubicBezTo>
                  <a:cubicBezTo>
                    <a:pt x="6" y="7"/>
                    <a:pt x="5" y="7"/>
                    <a:pt x="4" y="7"/>
                  </a:cubicBezTo>
                  <a:cubicBezTo>
                    <a:pt x="4" y="7"/>
                    <a:pt x="4" y="6"/>
                    <a:pt x="5" y="5"/>
                  </a:cubicBezTo>
                  <a:lnTo>
                    <a:pt x="4" y="5"/>
                  </a:lnTo>
                  <a:cubicBezTo>
                    <a:pt x="4" y="5"/>
                    <a:pt x="2" y="5"/>
                    <a:pt x="0" y="6"/>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598" name="Freeform 1224"/>
            <p:cNvSpPr>
              <a:spLocks/>
            </p:cNvSpPr>
            <p:nvPr userDrawn="1"/>
          </p:nvSpPr>
          <p:spPr bwMode="auto">
            <a:xfrm>
              <a:off x="333" y="187"/>
              <a:ext cx="0" cy="2"/>
            </a:xfrm>
            <a:custGeom>
              <a:avLst/>
              <a:gdLst>
                <a:gd name="T0" fmla="*/ 1 w 2"/>
                <a:gd name="T1" fmla="*/ 0 h 5"/>
                <a:gd name="T2" fmla="*/ 1 w 2"/>
                <a:gd name="T3" fmla="*/ 0 h 5"/>
                <a:gd name="T4" fmla="*/ 2 w 2"/>
                <a:gd name="T5" fmla="*/ 3 h 5"/>
                <a:gd name="T6" fmla="*/ 0 w 2"/>
                <a:gd name="T7" fmla="*/ 5 h 5"/>
                <a:gd name="T8" fmla="*/ 0 w 2"/>
                <a:gd name="T9" fmla="*/ 2 h 5"/>
                <a:gd name="T10" fmla="*/ 1 w 2"/>
                <a:gd name="T11" fmla="*/ 0 h 5"/>
              </a:gdLst>
              <a:ahLst/>
              <a:cxnLst>
                <a:cxn ang="0">
                  <a:pos x="T0" y="T1"/>
                </a:cxn>
                <a:cxn ang="0">
                  <a:pos x="T2" y="T3"/>
                </a:cxn>
                <a:cxn ang="0">
                  <a:pos x="T4" y="T5"/>
                </a:cxn>
                <a:cxn ang="0">
                  <a:pos x="T6" y="T7"/>
                </a:cxn>
                <a:cxn ang="0">
                  <a:pos x="T8" y="T9"/>
                </a:cxn>
                <a:cxn ang="0">
                  <a:pos x="T10" y="T11"/>
                </a:cxn>
              </a:cxnLst>
              <a:rect l="0" t="0" r="r" b="b"/>
              <a:pathLst>
                <a:path w="2" h="5">
                  <a:moveTo>
                    <a:pt x="1" y="0"/>
                  </a:moveTo>
                  <a:lnTo>
                    <a:pt x="1" y="0"/>
                  </a:lnTo>
                  <a:cubicBezTo>
                    <a:pt x="2" y="1"/>
                    <a:pt x="2" y="2"/>
                    <a:pt x="2" y="3"/>
                  </a:cubicBezTo>
                  <a:cubicBezTo>
                    <a:pt x="1" y="3"/>
                    <a:pt x="1" y="4"/>
                    <a:pt x="0" y="5"/>
                  </a:cubicBezTo>
                  <a:cubicBezTo>
                    <a:pt x="0" y="4"/>
                    <a:pt x="0" y="3"/>
                    <a:pt x="0" y="2"/>
                  </a:cubicBezTo>
                  <a:cubicBezTo>
                    <a:pt x="0" y="2"/>
                    <a:pt x="1" y="1"/>
                    <a:pt x="1"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599" name="Freeform 1225"/>
            <p:cNvSpPr>
              <a:spLocks/>
            </p:cNvSpPr>
            <p:nvPr userDrawn="1"/>
          </p:nvSpPr>
          <p:spPr bwMode="auto">
            <a:xfrm>
              <a:off x="335" y="189"/>
              <a:ext cx="2" cy="2"/>
            </a:xfrm>
            <a:custGeom>
              <a:avLst/>
              <a:gdLst>
                <a:gd name="T0" fmla="*/ 4 w 4"/>
                <a:gd name="T1" fmla="*/ 0 h 5"/>
                <a:gd name="T2" fmla="*/ 4 w 4"/>
                <a:gd name="T3" fmla="*/ 0 h 5"/>
                <a:gd name="T4" fmla="*/ 2 w 4"/>
                <a:gd name="T5" fmla="*/ 4 h 5"/>
                <a:gd name="T6" fmla="*/ 0 w 4"/>
                <a:gd name="T7" fmla="*/ 5 h 5"/>
                <a:gd name="T8" fmla="*/ 2 w 4"/>
                <a:gd name="T9" fmla="*/ 1 h 5"/>
                <a:gd name="T10" fmla="*/ 4 w 4"/>
                <a:gd name="T11" fmla="*/ 0 h 5"/>
              </a:gdLst>
              <a:ahLst/>
              <a:cxnLst>
                <a:cxn ang="0">
                  <a:pos x="T0" y="T1"/>
                </a:cxn>
                <a:cxn ang="0">
                  <a:pos x="T2" y="T3"/>
                </a:cxn>
                <a:cxn ang="0">
                  <a:pos x="T4" y="T5"/>
                </a:cxn>
                <a:cxn ang="0">
                  <a:pos x="T6" y="T7"/>
                </a:cxn>
                <a:cxn ang="0">
                  <a:pos x="T8" y="T9"/>
                </a:cxn>
                <a:cxn ang="0">
                  <a:pos x="T10" y="T11"/>
                </a:cxn>
              </a:cxnLst>
              <a:rect l="0" t="0" r="r" b="b"/>
              <a:pathLst>
                <a:path w="4" h="5">
                  <a:moveTo>
                    <a:pt x="4" y="0"/>
                  </a:moveTo>
                  <a:lnTo>
                    <a:pt x="4" y="0"/>
                  </a:lnTo>
                  <a:cubicBezTo>
                    <a:pt x="4" y="1"/>
                    <a:pt x="3" y="3"/>
                    <a:pt x="2" y="4"/>
                  </a:cubicBezTo>
                  <a:cubicBezTo>
                    <a:pt x="2" y="4"/>
                    <a:pt x="1" y="5"/>
                    <a:pt x="0" y="5"/>
                  </a:cubicBezTo>
                  <a:cubicBezTo>
                    <a:pt x="1" y="4"/>
                    <a:pt x="2" y="2"/>
                    <a:pt x="2" y="1"/>
                  </a:cubicBezTo>
                  <a:cubicBezTo>
                    <a:pt x="3" y="0"/>
                    <a:pt x="4" y="0"/>
                    <a:pt x="4"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600" name="Freeform 1226"/>
            <p:cNvSpPr>
              <a:spLocks/>
            </p:cNvSpPr>
            <p:nvPr userDrawn="1"/>
          </p:nvSpPr>
          <p:spPr bwMode="auto">
            <a:xfrm>
              <a:off x="337" y="191"/>
              <a:ext cx="5" cy="3"/>
            </a:xfrm>
            <a:custGeom>
              <a:avLst/>
              <a:gdLst>
                <a:gd name="T0" fmla="*/ 4 w 13"/>
                <a:gd name="T1" fmla="*/ 2 h 6"/>
                <a:gd name="T2" fmla="*/ 4 w 13"/>
                <a:gd name="T3" fmla="*/ 2 h 6"/>
                <a:gd name="T4" fmla="*/ 13 w 13"/>
                <a:gd name="T5" fmla="*/ 1 h 6"/>
                <a:gd name="T6" fmla="*/ 6 w 13"/>
                <a:gd name="T7" fmla="*/ 5 h 6"/>
                <a:gd name="T8" fmla="*/ 0 w 13"/>
                <a:gd name="T9" fmla="*/ 6 h 6"/>
                <a:gd name="T10" fmla="*/ 4 w 13"/>
                <a:gd name="T11" fmla="*/ 2 h 6"/>
              </a:gdLst>
              <a:ahLst/>
              <a:cxnLst>
                <a:cxn ang="0">
                  <a:pos x="T0" y="T1"/>
                </a:cxn>
                <a:cxn ang="0">
                  <a:pos x="T2" y="T3"/>
                </a:cxn>
                <a:cxn ang="0">
                  <a:pos x="T4" y="T5"/>
                </a:cxn>
                <a:cxn ang="0">
                  <a:pos x="T6" y="T7"/>
                </a:cxn>
                <a:cxn ang="0">
                  <a:pos x="T8" y="T9"/>
                </a:cxn>
                <a:cxn ang="0">
                  <a:pos x="T10" y="T11"/>
                </a:cxn>
              </a:cxnLst>
              <a:rect l="0" t="0" r="r" b="b"/>
              <a:pathLst>
                <a:path w="13" h="6">
                  <a:moveTo>
                    <a:pt x="4" y="2"/>
                  </a:moveTo>
                  <a:lnTo>
                    <a:pt x="4" y="2"/>
                  </a:lnTo>
                  <a:cubicBezTo>
                    <a:pt x="7" y="1"/>
                    <a:pt x="10" y="0"/>
                    <a:pt x="13" y="1"/>
                  </a:cubicBezTo>
                  <a:cubicBezTo>
                    <a:pt x="11" y="3"/>
                    <a:pt x="9" y="4"/>
                    <a:pt x="6" y="5"/>
                  </a:cubicBezTo>
                  <a:cubicBezTo>
                    <a:pt x="5" y="5"/>
                    <a:pt x="3" y="6"/>
                    <a:pt x="0" y="6"/>
                  </a:cubicBezTo>
                  <a:cubicBezTo>
                    <a:pt x="2" y="5"/>
                    <a:pt x="3" y="3"/>
                    <a:pt x="4" y="2"/>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601" name="Freeform 1227"/>
            <p:cNvSpPr>
              <a:spLocks/>
            </p:cNvSpPr>
            <p:nvPr userDrawn="1"/>
          </p:nvSpPr>
          <p:spPr bwMode="auto">
            <a:xfrm>
              <a:off x="332" y="187"/>
              <a:ext cx="3" cy="7"/>
            </a:xfrm>
            <a:custGeom>
              <a:avLst/>
              <a:gdLst>
                <a:gd name="T0" fmla="*/ 1 w 7"/>
                <a:gd name="T1" fmla="*/ 7 h 16"/>
                <a:gd name="T2" fmla="*/ 1 w 7"/>
                <a:gd name="T3" fmla="*/ 7 h 16"/>
                <a:gd name="T4" fmla="*/ 7 w 7"/>
                <a:gd name="T5" fmla="*/ 0 h 16"/>
                <a:gd name="T6" fmla="*/ 4 w 7"/>
                <a:gd name="T7" fmla="*/ 11 h 16"/>
                <a:gd name="T8" fmla="*/ 0 w 7"/>
                <a:gd name="T9" fmla="*/ 16 h 16"/>
                <a:gd name="T10" fmla="*/ 1 w 7"/>
                <a:gd name="T11" fmla="*/ 8 h 16"/>
                <a:gd name="T12" fmla="*/ 1 w 7"/>
                <a:gd name="T13" fmla="*/ 7 h 16"/>
              </a:gdLst>
              <a:ahLst/>
              <a:cxnLst>
                <a:cxn ang="0">
                  <a:pos x="T0" y="T1"/>
                </a:cxn>
                <a:cxn ang="0">
                  <a:pos x="T2" y="T3"/>
                </a:cxn>
                <a:cxn ang="0">
                  <a:pos x="T4" y="T5"/>
                </a:cxn>
                <a:cxn ang="0">
                  <a:pos x="T6" y="T7"/>
                </a:cxn>
                <a:cxn ang="0">
                  <a:pos x="T8" y="T9"/>
                </a:cxn>
                <a:cxn ang="0">
                  <a:pos x="T10" y="T11"/>
                </a:cxn>
                <a:cxn ang="0">
                  <a:pos x="T12" y="T13"/>
                </a:cxn>
              </a:cxnLst>
              <a:rect l="0" t="0" r="r" b="b"/>
              <a:pathLst>
                <a:path w="7" h="16">
                  <a:moveTo>
                    <a:pt x="1" y="7"/>
                  </a:moveTo>
                  <a:lnTo>
                    <a:pt x="1" y="7"/>
                  </a:lnTo>
                  <a:cubicBezTo>
                    <a:pt x="3" y="4"/>
                    <a:pt x="5" y="2"/>
                    <a:pt x="7" y="0"/>
                  </a:cubicBezTo>
                  <a:cubicBezTo>
                    <a:pt x="7" y="4"/>
                    <a:pt x="6" y="8"/>
                    <a:pt x="4" y="11"/>
                  </a:cubicBezTo>
                  <a:cubicBezTo>
                    <a:pt x="3" y="13"/>
                    <a:pt x="1" y="14"/>
                    <a:pt x="0" y="16"/>
                  </a:cubicBezTo>
                  <a:cubicBezTo>
                    <a:pt x="1" y="14"/>
                    <a:pt x="1" y="11"/>
                    <a:pt x="1" y="8"/>
                  </a:cubicBezTo>
                  <a:cubicBezTo>
                    <a:pt x="1" y="8"/>
                    <a:pt x="1" y="7"/>
                    <a:pt x="1" y="7"/>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602" name="Freeform 1228"/>
            <p:cNvSpPr>
              <a:spLocks/>
            </p:cNvSpPr>
            <p:nvPr userDrawn="1"/>
          </p:nvSpPr>
          <p:spPr bwMode="auto">
            <a:xfrm>
              <a:off x="333" y="194"/>
              <a:ext cx="8" cy="2"/>
            </a:xfrm>
            <a:custGeom>
              <a:avLst/>
              <a:gdLst>
                <a:gd name="T0" fmla="*/ 16 w 16"/>
                <a:gd name="T1" fmla="*/ 1 h 5"/>
                <a:gd name="T2" fmla="*/ 16 w 16"/>
                <a:gd name="T3" fmla="*/ 1 h 5"/>
                <a:gd name="T4" fmla="*/ 9 w 16"/>
                <a:gd name="T5" fmla="*/ 5 h 5"/>
                <a:gd name="T6" fmla="*/ 0 w 16"/>
                <a:gd name="T7" fmla="*/ 5 h 5"/>
                <a:gd name="T8" fmla="*/ 16 w 16"/>
                <a:gd name="T9" fmla="*/ 1 h 5"/>
              </a:gdLst>
              <a:ahLst/>
              <a:cxnLst>
                <a:cxn ang="0">
                  <a:pos x="T0" y="T1"/>
                </a:cxn>
                <a:cxn ang="0">
                  <a:pos x="T2" y="T3"/>
                </a:cxn>
                <a:cxn ang="0">
                  <a:pos x="T4" y="T5"/>
                </a:cxn>
                <a:cxn ang="0">
                  <a:pos x="T6" y="T7"/>
                </a:cxn>
                <a:cxn ang="0">
                  <a:pos x="T8" y="T9"/>
                </a:cxn>
              </a:cxnLst>
              <a:rect l="0" t="0" r="r" b="b"/>
              <a:pathLst>
                <a:path w="16" h="5">
                  <a:moveTo>
                    <a:pt x="16" y="1"/>
                  </a:moveTo>
                  <a:lnTo>
                    <a:pt x="16" y="1"/>
                  </a:lnTo>
                  <a:cubicBezTo>
                    <a:pt x="14" y="3"/>
                    <a:pt x="12" y="4"/>
                    <a:pt x="9" y="5"/>
                  </a:cubicBezTo>
                  <a:cubicBezTo>
                    <a:pt x="6" y="5"/>
                    <a:pt x="3" y="5"/>
                    <a:pt x="0" y="5"/>
                  </a:cubicBezTo>
                  <a:cubicBezTo>
                    <a:pt x="5" y="1"/>
                    <a:pt x="11" y="0"/>
                    <a:pt x="16"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603" name="Freeform 1229"/>
            <p:cNvSpPr>
              <a:spLocks/>
            </p:cNvSpPr>
            <p:nvPr userDrawn="1"/>
          </p:nvSpPr>
          <p:spPr bwMode="auto">
            <a:xfrm>
              <a:off x="332" y="191"/>
              <a:ext cx="6" cy="4"/>
            </a:xfrm>
            <a:custGeom>
              <a:avLst/>
              <a:gdLst>
                <a:gd name="T0" fmla="*/ 14 w 14"/>
                <a:gd name="T1" fmla="*/ 0 h 11"/>
                <a:gd name="T2" fmla="*/ 14 w 14"/>
                <a:gd name="T3" fmla="*/ 0 h 11"/>
                <a:gd name="T4" fmla="*/ 0 w 14"/>
                <a:gd name="T5" fmla="*/ 11 h 11"/>
                <a:gd name="T6" fmla="*/ 14 w 14"/>
                <a:gd name="T7" fmla="*/ 0 h 11"/>
              </a:gdLst>
              <a:ahLst/>
              <a:cxnLst>
                <a:cxn ang="0">
                  <a:pos x="T0" y="T1"/>
                </a:cxn>
                <a:cxn ang="0">
                  <a:pos x="T2" y="T3"/>
                </a:cxn>
                <a:cxn ang="0">
                  <a:pos x="T4" y="T5"/>
                </a:cxn>
                <a:cxn ang="0">
                  <a:pos x="T6" y="T7"/>
                </a:cxn>
              </a:cxnLst>
              <a:rect l="0" t="0" r="r" b="b"/>
              <a:pathLst>
                <a:path w="14" h="11">
                  <a:moveTo>
                    <a:pt x="14" y="0"/>
                  </a:moveTo>
                  <a:lnTo>
                    <a:pt x="14" y="0"/>
                  </a:lnTo>
                  <a:cubicBezTo>
                    <a:pt x="12" y="6"/>
                    <a:pt x="5" y="10"/>
                    <a:pt x="0" y="11"/>
                  </a:cubicBezTo>
                  <a:cubicBezTo>
                    <a:pt x="2" y="6"/>
                    <a:pt x="8" y="1"/>
                    <a:pt x="14"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604" name="Freeform 1230"/>
            <p:cNvSpPr>
              <a:spLocks/>
            </p:cNvSpPr>
            <p:nvPr userDrawn="1"/>
          </p:nvSpPr>
          <p:spPr bwMode="auto">
            <a:xfrm>
              <a:off x="319" y="200"/>
              <a:ext cx="0" cy="1"/>
            </a:xfrm>
            <a:custGeom>
              <a:avLst/>
              <a:gdLst>
                <a:gd name="T0" fmla="*/ 0 h 2"/>
                <a:gd name="T1" fmla="*/ 0 h 2"/>
                <a:gd name="T2" fmla="*/ 1 h 2"/>
                <a:gd name="T3" fmla="*/ 2 h 2"/>
                <a:gd name="T4" fmla="*/ 0 h 2"/>
              </a:gdLst>
              <a:ahLst/>
              <a:cxnLst>
                <a:cxn ang="0">
                  <a:pos x="0" y="T0"/>
                </a:cxn>
                <a:cxn ang="0">
                  <a:pos x="0" y="T1"/>
                </a:cxn>
                <a:cxn ang="0">
                  <a:pos x="0" y="T2"/>
                </a:cxn>
                <a:cxn ang="0">
                  <a:pos x="0" y="T3"/>
                </a:cxn>
                <a:cxn ang="0">
                  <a:pos x="0" y="T4"/>
                </a:cxn>
              </a:cxnLst>
              <a:rect l="0" t="0" r="r" b="b"/>
              <a:pathLst>
                <a:path h="2">
                  <a:moveTo>
                    <a:pt x="0" y="0"/>
                  </a:moveTo>
                  <a:lnTo>
                    <a:pt x="0" y="0"/>
                  </a:lnTo>
                  <a:cubicBezTo>
                    <a:pt x="0" y="1"/>
                    <a:pt x="0" y="1"/>
                    <a:pt x="0" y="1"/>
                  </a:cubicBezTo>
                  <a:cubicBezTo>
                    <a:pt x="0" y="2"/>
                    <a:pt x="0" y="2"/>
                    <a:pt x="0" y="2"/>
                  </a:cubicBezTo>
                  <a:lnTo>
                    <a:pt x="0"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605" name="Freeform 1231"/>
            <p:cNvSpPr>
              <a:spLocks/>
            </p:cNvSpPr>
            <p:nvPr userDrawn="1"/>
          </p:nvSpPr>
          <p:spPr bwMode="auto">
            <a:xfrm>
              <a:off x="328" y="186"/>
              <a:ext cx="0" cy="1"/>
            </a:xfrm>
            <a:custGeom>
              <a:avLst/>
              <a:gdLst>
                <a:gd name="T0" fmla="*/ 1 w 1"/>
                <a:gd name="T1" fmla="*/ 2 h 2"/>
                <a:gd name="T2" fmla="*/ 1 w 1"/>
                <a:gd name="T3" fmla="*/ 2 h 2"/>
                <a:gd name="T4" fmla="*/ 0 w 1"/>
                <a:gd name="T5" fmla="*/ 0 h 2"/>
                <a:gd name="T6" fmla="*/ 1 w 1"/>
                <a:gd name="T7" fmla="*/ 0 h 2"/>
                <a:gd name="T8" fmla="*/ 1 w 1"/>
                <a:gd name="T9" fmla="*/ 2 h 2"/>
              </a:gdLst>
              <a:ahLst/>
              <a:cxnLst>
                <a:cxn ang="0">
                  <a:pos x="T0" y="T1"/>
                </a:cxn>
                <a:cxn ang="0">
                  <a:pos x="T2" y="T3"/>
                </a:cxn>
                <a:cxn ang="0">
                  <a:pos x="T4" y="T5"/>
                </a:cxn>
                <a:cxn ang="0">
                  <a:pos x="T6" y="T7"/>
                </a:cxn>
                <a:cxn ang="0">
                  <a:pos x="T8" y="T9"/>
                </a:cxn>
              </a:cxnLst>
              <a:rect l="0" t="0" r="r" b="b"/>
              <a:pathLst>
                <a:path w="1" h="2">
                  <a:moveTo>
                    <a:pt x="1" y="2"/>
                  </a:moveTo>
                  <a:lnTo>
                    <a:pt x="1" y="2"/>
                  </a:lnTo>
                  <a:lnTo>
                    <a:pt x="0" y="0"/>
                  </a:lnTo>
                  <a:lnTo>
                    <a:pt x="1" y="0"/>
                  </a:lnTo>
                  <a:cubicBezTo>
                    <a:pt x="1" y="0"/>
                    <a:pt x="1" y="1"/>
                    <a:pt x="1" y="2"/>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606" name="Freeform 1232"/>
            <p:cNvSpPr>
              <a:spLocks/>
            </p:cNvSpPr>
            <p:nvPr userDrawn="1"/>
          </p:nvSpPr>
          <p:spPr bwMode="auto">
            <a:xfrm>
              <a:off x="313" y="186"/>
              <a:ext cx="2" cy="4"/>
            </a:xfrm>
            <a:custGeom>
              <a:avLst/>
              <a:gdLst>
                <a:gd name="T0" fmla="*/ 0 w 4"/>
                <a:gd name="T1" fmla="*/ 2 h 7"/>
                <a:gd name="T2" fmla="*/ 0 w 4"/>
                <a:gd name="T3" fmla="*/ 2 h 7"/>
                <a:gd name="T4" fmla="*/ 0 w 4"/>
                <a:gd name="T5" fmla="*/ 0 h 7"/>
                <a:gd name="T6" fmla="*/ 0 w 4"/>
                <a:gd name="T7" fmla="*/ 0 h 7"/>
                <a:gd name="T8" fmla="*/ 4 w 4"/>
                <a:gd name="T9" fmla="*/ 4 h 7"/>
                <a:gd name="T10" fmla="*/ 2 w 4"/>
                <a:gd name="T11" fmla="*/ 7 h 7"/>
                <a:gd name="T12" fmla="*/ 0 w 4"/>
                <a:gd name="T13" fmla="*/ 2 h 7"/>
              </a:gdLst>
              <a:ahLst/>
              <a:cxnLst>
                <a:cxn ang="0">
                  <a:pos x="T0" y="T1"/>
                </a:cxn>
                <a:cxn ang="0">
                  <a:pos x="T2" y="T3"/>
                </a:cxn>
                <a:cxn ang="0">
                  <a:pos x="T4" y="T5"/>
                </a:cxn>
                <a:cxn ang="0">
                  <a:pos x="T6" y="T7"/>
                </a:cxn>
                <a:cxn ang="0">
                  <a:pos x="T8" y="T9"/>
                </a:cxn>
                <a:cxn ang="0">
                  <a:pos x="T10" y="T11"/>
                </a:cxn>
                <a:cxn ang="0">
                  <a:pos x="T12" y="T13"/>
                </a:cxn>
              </a:cxnLst>
              <a:rect l="0" t="0" r="r" b="b"/>
              <a:pathLst>
                <a:path w="4" h="7">
                  <a:moveTo>
                    <a:pt x="0" y="2"/>
                  </a:moveTo>
                  <a:lnTo>
                    <a:pt x="0" y="2"/>
                  </a:lnTo>
                  <a:cubicBezTo>
                    <a:pt x="0" y="1"/>
                    <a:pt x="0" y="1"/>
                    <a:pt x="0" y="0"/>
                  </a:cubicBezTo>
                  <a:lnTo>
                    <a:pt x="0" y="0"/>
                  </a:lnTo>
                  <a:cubicBezTo>
                    <a:pt x="1" y="2"/>
                    <a:pt x="3" y="3"/>
                    <a:pt x="4" y="4"/>
                  </a:cubicBezTo>
                  <a:cubicBezTo>
                    <a:pt x="3" y="5"/>
                    <a:pt x="3" y="6"/>
                    <a:pt x="2" y="7"/>
                  </a:cubicBezTo>
                  <a:cubicBezTo>
                    <a:pt x="2" y="5"/>
                    <a:pt x="1" y="3"/>
                    <a:pt x="0" y="2"/>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607" name="Freeform 1233"/>
            <p:cNvSpPr>
              <a:spLocks/>
            </p:cNvSpPr>
            <p:nvPr userDrawn="1"/>
          </p:nvSpPr>
          <p:spPr bwMode="auto">
            <a:xfrm>
              <a:off x="312" y="181"/>
              <a:ext cx="3" cy="5"/>
            </a:xfrm>
            <a:custGeom>
              <a:avLst/>
              <a:gdLst>
                <a:gd name="T0" fmla="*/ 1 w 5"/>
                <a:gd name="T1" fmla="*/ 9 h 10"/>
                <a:gd name="T2" fmla="*/ 1 w 5"/>
                <a:gd name="T3" fmla="*/ 9 h 10"/>
                <a:gd name="T4" fmla="*/ 0 w 5"/>
                <a:gd name="T5" fmla="*/ 3 h 10"/>
                <a:gd name="T6" fmla="*/ 1 w 5"/>
                <a:gd name="T7" fmla="*/ 0 h 10"/>
                <a:gd name="T8" fmla="*/ 5 w 5"/>
                <a:gd name="T9" fmla="*/ 5 h 10"/>
                <a:gd name="T10" fmla="*/ 2 w 5"/>
                <a:gd name="T11" fmla="*/ 10 h 10"/>
                <a:gd name="T12" fmla="*/ 1 w 5"/>
                <a:gd name="T13" fmla="*/ 9 h 10"/>
              </a:gdLst>
              <a:ahLst/>
              <a:cxnLst>
                <a:cxn ang="0">
                  <a:pos x="T0" y="T1"/>
                </a:cxn>
                <a:cxn ang="0">
                  <a:pos x="T2" y="T3"/>
                </a:cxn>
                <a:cxn ang="0">
                  <a:pos x="T4" y="T5"/>
                </a:cxn>
                <a:cxn ang="0">
                  <a:pos x="T6" y="T7"/>
                </a:cxn>
                <a:cxn ang="0">
                  <a:pos x="T8" y="T9"/>
                </a:cxn>
                <a:cxn ang="0">
                  <a:pos x="T10" y="T11"/>
                </a:cxn>
                <a:cxn ang="0">
                  <a:pos x="T12" y="T13"/>
                </a:cxn>
              </a:cxnLst>
              <a:rect l="0" t="0" r="r" b="b"/>
              <a:pathLst>
                <a:path w="5" h="10">
                  <a:moveTo>
                    <a:pt x="1" y="9"/>
                  </a:moveTo>
                  <a:lnTo>
                    <a:pt x="1" y="9"/>
                  </a:lnTo>
                  <a:cubicBezTo>
                    <a:pt x="1" y="7"/>
                    <a:pt x="0" y="5"/>
                    <a:pt x="0" y="3"/>
                  </a:cubicBezTo>
                  <a:lnTo>
                    <a:pt x="1" y="0"/>
                  </a:lnTo>
                  <a:cubicBezTo>
                    <a:pt x="3" y="2"/>
                    <a:pt x="4" y="3"/>
                    <a:pt x="5" y="5"/>
                  </a:cubicBezTo>
                  <a:cubicBezTo>
                    <a:pt x="4" y="6"/>
                    <a:pt x="3" y="8"/>
                    <a:pt x="2" y="10"/>
                  </a:cubicBezTo>
                  <a:lnTo>
                    <a:pt x="1" y="9"/>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608" name="Freeform 1234"/>
            <p:cNvSpPr>
              <a:spLocks/>
            </p:cNvSpPr>
            <p:nvPr userDrawn="1"/>
          </p:nvSpPr>
          <p:spPr bwMode="auto">
            <a:xfrm>
              <a:off x="312" y="181"/>
              <a:ext cx="1" cy="1"/>
            </a:xfrm>
            <a:custGeom>
              <a:avLst/>
              <a:gdLst>
                <a:gd name="T0" fmla="*/ 0 w 1"/>
                <a:gd name="T1" fmla="*/ 3 h 3"/>
                <a:gd name="T2" fmla="*/ 0 w 1"/>
                <a:gd name="T3" fmla="*/ 3 h 3"/>
                <a:gd name="T4" fmla="*/ 0 w 1"/>
                <a:gd name="T5" fmla="*/ 0 h 3"/>
                <a:gd name="T6" fmla="*/ 1 w 1"/>
                <a:gd name="T7" fmla="*/ 1 h 3"/>
                <a:gd name="T8" fmla="*/ 0 w 1"/>
                <a:gd name="T9" fmla="*/ 3 h 3"/>
              </a:gdLst>
              <a:ahLst/>
              <a:cxnLst>
                <a:cxn ang="0">
                  <a:pos x="T0" y="T1"/>
                </a:cxn>
                <a:cxn ang="0">
                  <a:pos x="T2" y="T3"/>
                </a:cxn>
                <a:cxn ang="0">
                  <a:pos x="T4" y="T5"/>
                </a:cxn>
                <a:cxn ang="0">
                  <a:pos x="T6" y="T7"/>
                </a:cxn>
                <a:cxn ang="0">
                  <a:pos x="T8" y="T9"/>
                </a:cxn>
              </a:cxnLst>
              <a:rect l="0" t="0" r="r" b="b"/>
              <a:pathLst>
                <a:path w="1" h="3">
                  <a:moveTo>
                    <a:pt x="0" y="3"/>
                  </a:moveTo>
                  <a:lnTo>
                    <a:pt x="0" y="3"/>
                  </a:lnTo>
                  <a:cubicBezTo>
                    <a:pt x="0" y="2"/>
                    <a:pt x="0" y="1"/>
                    <a:pt x="0" y="0"/>
                  </a:cubicBezTo>
                  <a:lnTo>
                    <a:pt x="1" y="1"/>
                  </a:lnTo>
                  <a:lnTo>
                    <a:pt x="0" y="3"/>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609" name="Freeform 1235"/>
            <p:cNvSpPr>
              <a:spLocks/>
            </p:cNvSpPr>
            <p:nvPr userDrawn="1"/>
          </p:nvSpPr>
          <p:spPr bwMode="auto">
            <a:xfrm>
              <a:off x="312" y="177"/>
              <a:ext cx="3" cy="4"/>
            </a:xfrm>
            <a:custGeom>
              <a:avLst/>
              <a:gdLst>
                <a:gd name="T0" fmla="*/ 0 w 5"/>
                <a:gd name="T1" fmla="*/ 7 h 8"/>
                <a:gd name="T2" fmla="*/ 0 w 5"/>
                <a:gd name="T3" fmla="*/ 7 h 8"/>
                <a:gd name="T4" fmla="*/ 4 w 5"/>
                <a:gd name="T5" fmla="*/ 0 h 8"/>
                <a:gd name="T6" fmla="*/ 5 w 5"/>
                <a:gd name="T7" fmla="*/ 2 h 8"/>
                <a:gd name="T8" fmla="*/ 1 w 5"/>
                <a:gd name="T9" fmla="*/ 8 h 8"/>
                <a:gd name="T10" fmla="*/ 0 w 5"/>
                <a:gd name="T11" fmla="*/ 7 h 8"/>
              </a:gdLst>
              <a:ahLst/>
              <a:cxnLst>
                <a:cxn ang="0">
                  <a:pos x="T0" y="T1"/>
                </a:cxn>
                <a:cxn ang="0">
                  <a:pos x="T2" y="T3"/>
                </a:cxn>
                <a:cxn ang="0">
                  <a:pos x="T4" y="T5"/>
                </a:cxn>
                <a:cxn ang="0">
                  <a:pos x="T6" y="T7"/>
                </a:cxn>
                <a:cxn ang="0">
                  <a:pos x="T8" y="T9"/>
                </a:cxn>
                <a:cxn ang="0">
                  <a:pos x="T10" y="T11"/>
                </a:cxn>
              </a:cxnLst>
              <a:rect l="0" t="0" r="r" b="b"/>
              <a:pathLst>
                <a:path w="5" h="8">
                  <a:moveTo>
                    <a:pt x="0" y="7"/>
                  </a:moveTo>
                  <a:lnTo>
                    <a:pt x="0" y="7"/>
                  </a:lnTo>
                  <a:cubicBezTo>
                    <a:pt x="1" y="4"/>
                    <a:pt x="2" y="2"/>
                    <a:pt x="4" y="0"/>
                  </a:cubicBezTo>
                  <a:cubicBezTo>
                    <a:pt x="4" y="1"/>
                    <a:pt x="5" y="2"/>
                    <a:pt x="5" y="2"/>
                  </a:cubicBezTo>
                  <a:cubicBezTo>
                    <a:pt x="4" y="4"/>
                    <a:pt x="3" y="6"/>
                    <a:pt x="1" y="8"/>
                  </a:cubicBezTo>
                  <a:lnTo>
                    <a:pt x="0" y="7"/>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610" name="Freeform 1236"/>
            <p:cNvSpPr>
              <a:spLocks/>
            </p:cNvSpPr>
            <p:nvPr userDrawn="1"/>
          </p:nvSpPr>
          <p:spPr bwMode="auto">
            <a:xfrm>
              <a:off x="314" y="175"/>
              <a:ext cx="3" cy="2"/>
            </a:xfrm>
            <a:custGeom>
              <a:avLst/>
              <a:gdLst>
                <a:gd name="T0" fmla="*/ 0 w 6"/>
                <a:gd name="T1" fmla="*/ 3 h 5"/>
                <a:gd name="T2" fmla="*/ 0 w 6"/>
                <a:gd name="T3" fmla="*/ 3 h 5"/>
                <a:gd name="T4" fmla="*/ 1 w 6"/>
                <a:gd name="T5" fmla="*/ 3 h 5"/>
                <a:gd name="T6" fmla="*/ 6 w 6"/>
                <a:gd name="T7" fmla="*/ 0 h 5"/>
                <a:gd name="T8" fmla="*/ 6 w 6"/>
                <a:gd name="T9" fmla="*/ 0 h 5"/>
                <a:gd name="T10" fmla="*/ 2 w 6"/>
                <a:gd name="T11" fmla="*/ 5 h 5"/>
                <a:gd name="T12" fmla="*/ 0 w 6"/>
                <a:gd name="T13" fmla="*/ 3 h 5"/>
              </a:gdLst>
              <a:ahLst/>
              <a:cxnLst>
                <a:cxn ang="0">
                  <a:pos x="T0" y="T1"/>
                </a:cxn>
                <a:cxn ang="0">
                  <a:pos x="T2" y="T3"/>
                </a:cxn>
                <a:cxn ang="0">
                  <a:pos x="T4" y="T5"/>
                </a:cxn>
                <a:cxn ang="0">
                  <a:pos x="T6" y="T7"/>
                </a:cxn>
                <a:cxn ang="0">
                  <a:pos x="T8" y="T9"/>
                </a:cxn>
                <a:cxn ang="0">
                  <a:pos x="T10" y="T11"/>
                </a:cxn>
                <a:cxn ang="0">
                  <a:pos x="T12" y="T13"/>
                </a:cxn>
              </a:cxnLst>
              <a:rect l="0" t="0" r="r" b="b"/>
              <a:pathLst>
                <a:path w="6" h="5">
                  <a:moveTo>
                    <a:pt x="0" y="3"/>
                  </a:moveTo>
                  <a:lnTo>
                    <a:pt x="0" y="3"/>
                  </a:lnTo>
                  <a:cubicBezTo>
                    <a:pt x="0" y="3"/>
                    <a:pt x="1" y="3"/>
                    <a:pt x="1" y="3"/>
                  </a:cubicBezTo>
                  <a:cubicBezTo>
                    <a:pt x="2" y="2"/>
                    <a:pt x="4" y="1"/>
                    <a:pt x="6" y="0"/>
                  </a:cubicBezTo>
                  <a:lnTo>
                    <a:pt x="6" y="0"/>
                  </a:lnTo>
                  <a:cubicBezTo>
                    <a:pt x="4" y="2"/>
                    <a:pt x="3" y="4"/>
                    <a:pt x="2" y="5"/>
                  </a:cubicBezTo>
                  <a:cubicBezTo>
                    <a:pt x="1" y="5"/>
                    <a:pt x="1" y="4"/>
                    <a:pt x="0" y="3"/>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611" name="Freeform 1237"/>
            <p:cNvSpPr>
              <a:spLocks/>
            </p:cNvSpPr>
            <p:nvPr userDrawn="1"/>
          </p:nvSpPr>
          <p:spPr bwMode="auto">
            <a:xfrm>
              <a:off x="317" y="175"/>
              <a:ext cx="0" cy="0"/>
            </a:xfrm>
            <a:custGeom>
              <a:avLst/>
              <a:gdLst>
                <a:gd name="T0" fmla="*/ 0 w 1"/>
                <a:gd name="T1" fmla="*/ 0 h 1"/>
                <a:gd name="T2" fmla="*/ 0 w 1"/>
                <a:gd name="T3" fmla="*/ 0 h 1"/>
                <a:gd name="T4" fmla="*/ 1 w 1"/>
                <a:gd name="T5" fmla="*/ 0 h 1"/>
                <a:gd name="T6" fmla="*/ 0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lnTo>
                    <a:pt x="0" y="0"/>
                  </a:lnTo>
                  <a:lnTo>
                    <a:pt x="1" y="0"/>
                  </a:lnTo>
                  <a:lnTo>
                    <a:pt x="0" y="1"/>
                  </a:lnTo>
                  <a:lnTo>
                    <a:pt x="0"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612" name="Freeform 1238"/>
            <p:cNvSpPr>
              <a:spLocks/>
            </p:cNvSpPr>
            <p:nvPr userDrawn="1"/>
          </p:nvSpPr>
          <p:spPr bwMode="auto">
            <a:xfrm>
              <a:off x="317" y="174"/>
              <a:ext cx="4" cy="4"/>
            </a:xfrm>
            <a:custGeom>
              <a:avLst/>
              <a:gdLst>
                <a:gd name="T0" fmla="*/ 2 w 8"/>
                <a:gd name="T1" fmla="*/ 1 h 9"/>
                <a:gd name="T2" fmla="*/ 2 w 8"/>
                <a:gd name="T3" fmla="*/ 1 h 9"/>
                <a:gd name="T4" fmla="*/ 5 w 8"/>
                <a:gd name="T5" fmla="*/ 0 h 9"/>
                <a:gd name="T6" fmla="*/ 8 w 8"/>
                <a:gd name="T7" fmla="*/ 4 h 9"/>
                <a:gd name="T8" fmla="*/ 4 w 8"/>
                <a:gd name="T9" fmla="*/ 9 h 9"/>
                <a:gd name="T10" fmla="*/ 0 w 8"/>
                <a:gd name="T11" fmla="*/ 3 h 9"/>
                <a:gd name="T12" fmla="*/ 2 w 8"/>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8" h="9">
                  <a:moveTo>
                    <a:pt x="2" y="1"/>
                  </a:moveTo>
                  <a:lnTo>
                    <a:pt x="2" y="1"/>
                  </a:lnTo>
                  <a:cubicBezTo>
                    <a:pt x="3" y="1"/>
                    <a:pt x="4" y="0"/>
                    <a:pt x="5" y="0"/>
                  </a:cubicBezTo>
                  <a:cubicBezTo>
                    <a:pt x="5" y="1"/>
                    <a:pt x="6" y="2"/>
                    <a:pt x="8" y="4"/>
                  </a:cubicBezTo>
                  <a:cubicBezTo>
                    <a:pt x="6" y="6"/>
                    <a:pt x="5" y="7"/>
                    <a:pt x="4" y="9"/>
                  </a:cubicBezTo>
                  <a:cubicBezTo>
                    <a:pt x="2" y="7"/>
                    <a:pt x="1" y="5"/>
                    <a:pt x="0" y="3"/>
                  </a:cubicBezTo>
                  <a:cubicBezTo>
                    <a:pt x="1" y="3"/>
                    <a:pt x="1" y="2"/>
                    <a:pt x="2"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613" name="Freeform 1239"/>
            <p:cNvSpPr>
              <a:spLocks/>
            </p:cNvSpPr>
            <p:nvPr userDrawn="1"/>
          </p:nvSpPr>
          <p:spPr bwMode="auto">
            <a:xfrm>
              <a:off x="320" y="173"/>
              <a:ext cx="3" cy="2"/>
            </a:xfrm>
            <a:custGeom>
              <a:avLst/>
              <a:gdLst>
                <a:gd name="T0" fmla="*/ 0 w 7"/>
                <a:gd name="T1" fmla="*/ 2 h 5"/>
                <a:gd name="T2" fmla="*/ 0 w 7"/>
                <a:gd name="T3" fmla="*/ 2 h 5"/>
                <a:gd name="T4" fmla="*/ 7 w 7"/>
                <a:gd name="T5" fmla="*/ 0 h 5"/>
                <a:gd name="T6" fmla="*/ 7 w 7"/>
                <a:gd name="T7" fmla="*/ 2 h 5"/>
                <a:gd name="T8" fmla="*/ 3 w 7"/>
                <a:gd name="T9" fmla="*/ 5 h 5"/>
                <a:gd name="T10" fmla="*/ 0 w 7"/>
                <a:gd name="T11" fmla="*/ 2 h 5"/>
              </a:gdLst>
              <a:ahLst/>
              <a:cxnLst>
                <a:cxn ang="0">
                  <a:pos x="T0" y="T1"/>
                </a:cxn>
                <a:cxn ang="0">
                  <a:pos x="T2" y="T3"/>
                </a:cxn>
                <a:cxn ang="0">
                  <a:pos x="T4" y="T5"/>
                </a:cxn>
                <a:cxn ang="0">
                  <a:pos x="T6" y="T7"/>
                </a:cxn>
                <a:cxn ang="0">
                  <a:pos x="T8" y="T9"/>
                </a:cxn>
                <a:cxn ang="0">
                  <a:pos x="T10" y="T11"/>
                </a:cxn>
              </a:cxnLst>
              <a:rect l="0" t="0" r="r" b="b"/>
              <a:pathLst>
                <a:path w="7" h="5">
                  <a:moveTo>
                    <a:pt x="0" y="2"/>
                  </a:moveTo>
                  <a:lnTo>
                    <a:pt x="0" y="2"/>
                  </a:lnTo>
                  <a:cubicBezTo>
                    <a:pt x="3" y="1"/>
                    <a:pt x="5" y="0"/>
                    <a:pt x="7" y="0"/>
                  </a:cubicBezTo>
                  <a:lnTo>
                    <a:pt x="7" y="2"/>
                  </a:lnTo>
                  <a:cubicBezTo>
                    <a:pt x="6" y="3"/>
                    <a:pt x="4" y="4"/>
                    <a:pt x="3" y="5"/>
                  </a:cubicBezTo>
                  <a:cubicBezTo>
                    <a:pt x="2" y="4"/>
                    <a:pt x="1" y="3"/>
                    <a:pt x="0" y="2"/>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614" name="Freeform 1240"/>
            <p:cNvSpPr>
              <a:spLocks/>
            </p:cNvSpPr>
            <p:nvPr userDrawn="1"/>
          </p:nvSpPr>
          <p:spPr bwMode="auto">
            <a:xfrm>
              <a:off x="321" y="174"/>
              <a:ext cx="3" cy="4"/>
            </a:xfrm>
            <a:custGeom>
              <a:avLst/>
              <a:gdLst>
                <a:gd name="T0" fmla="*/ 3 w 5"/>
                <a:gd name="T1" fmla="*/ 0 h 8"/>
                <a:gd name="T2" fmla="*/ 3 w 5"/>
                <a:gd name="T3" fmla="*/ 0 h 8"/>
                <a:gd name="T4" fmla="*/ 5 w 5"/>
                <a:gd name="T5" fmla="*/ 7 h 8"/>
                <a:gd name="T6" fmla="*/ 4 w 5"/>
                <a:gd name="T7" fmla="*/ 8 h 8"/>
                <a:gd name="T8" fmla="*/ 0 w 5"/>
                <a:gd name="T9" fmla="*/ 3 h 8"/>
                <a:gd name="T10" fmla="*/ 3 w 5"/>
                <a:gd name="T11" fmla="*/ 0 h 8"/>
              </a:gdLst>
              <a:ahLst/>
              <a:cxnLst>
                <a:cxn ang="0">
                  <a:pos x="T0" y="T1"/>
                </a:cxn>
                <a:cxn ang="0">
                  <a:pos x="T2" y="T3"/>
                </a:cxn>
                <a:cxn ang="0">
                  <a:pos x="T4" y="T5"/>
                </a:cxn>
                <a:cxn ang="0">
                  <a:pos x="T6" y="T7"/>
                </a:cxn>
                <a:cxn ang="0">
                  <a:pos x="T8" y="T9"/>
                </a:cxn>
                <a:cxn ang="0">
                  <a:pos x="T10" y="T11"/>
                </a:cxn>
              </a:cxnLst>
              <a:rect l="0" t="0" r="r" b="b"/>
              <a:pathLst>
                <a:path w="5" h="8">
                  <a:moveTo>
                    <a:pt x="3" y="0"/>
                  </a:moveTo>
                  <a:lnTo>
                    <a:pt x="3" y="0"/>
                  </a:lnTo>
                  <a:lnTo>
                    <a:pt x="5" y="7"/>
                  </a:lnTo>
                  <a:lnTo>
                    <a:pt x="4" y="8"/>
                  </a:lnTo>
                  <a:cubicBezTo>
                    <a:pt x="2" y="7"/>
                    <a:pt x="1" y="5"/>
                    <a:pt x="0" y="3"/>
                  </a:cubicBezTo>
                  <a:cubicBezTo>
                    <a:pt x="1" y="2"/>
                    <a:pt x="2" y="1"/>
                    <a:pt x="3"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615" name="Freeform 1241"/>
            <p:cNvSpPr>
              <a:spLocks/>
            </p:cNvSpPr>
            <p:nvPr userDrawn="1"/>
          </p:nvSpPr>
          <p:spPr bwMode="auto">
            <a:xfrm>
              <a:off x="323" y="178"/>
              <a:ext cx="1" cy="1"/>
            </a:xfrm>
            <a:custGeom>
              <a:avLst/>
              <a:gdLst>
                <a:gd name="T0" fmla="*/ 1 w 1"/>
                <a:gd name="T1" fmla="*/ 0 h 2"/>
                <a:gd name="T2" fmla="*/ 1 w 1"/>
                <a:gd name="T3" fmla="*/ 0 h 2"/>
                <a:gd name="T4" fmla="*/ 1 w 1"/>
                <a:gd name="T5" fmla="*/ 2 h 2"/>
                <a:gd name="T6" fmla="*/ 0 w 1"/>
                <a:gd name="T7" fmla="*/ 1 h 2"/>
                <a:gd name="T8" fmla="*/ 1 w 1"/>
                <a:gd name="T9" fmla="*/ 0 h 2"/>
              </a:gdLst>
              <a:ahLst/>
              <a:cxnLst>
                <a:cxn ang="0">
                  <a:pos x="T0" y="T1"/>
                </a:cxn>
                <a:cxn ang="0">
                  <a:pos x="T2" y="T3"/>
                </a:cxn>
                <a:cxn ang="0">
                  <a:pos x="T4" y="T5"/>
                </a:cxn>
                <a:cxn ang="0">
                  <a:pos x="T6" y="T7"/>
                </a:cxn>
                <a:cxn ang="0">
                  <a:pos x="T8" y="T9"/>
                </a:cxn>
              </a:cxnLst>
              <a:rect l="0" t="0" r="r" b="b"/>
              <a:pathLst>
                <a:path w="1" h="2">
                  <a:moveTo>
                    <a:pt x="1" y="0"/>
                  </a:moveTo>
                  <a:lnTo>
                    <a:pt x="1" y="0"/>
                  </a:lnTo>
                  <a:lnTo>
                    <a:pt x="1" y="2"/>
                  </a:lnTo>
                  <a:lnTo>
                    <a:pt x="0" y="1"/>
                  </a:lnTo>
                  <a:lnTo>
                    <a:pt x="1"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616" name="Freeform 1242"/>
            <p:cNvSpPr>
              <a:spLocks/>
            </p:cNvSpPr>
            <p:nvPr userDrawn="1"/>
          </p:nvSpPr>
          <p:spPr bwMode="auto">
            <a:xfrm>
              <a:off x="321" y="178"/>
              <a:ext cx="3" cy="4"/>
            </a:xfrm>
            <a:custGeom>
              <a:avLst/>
              <a:gdLst>
                <a:gd name="T0" fmla="*/ 7 w 7"/>
                <a:gd name="T1" fmla="*/ 3 h 9"/>
                <a:gd name="T2" fmla="*/ 7 w 7"/>
                <a:gd name="T3" fmla="*/ 3 h 9"/>
                <a:gd name="T4" fmla="*/ 7 w 7"/>
                <a:gd name="T5" fmla="*/ 6 h 9"/>
                <a:gd name="T6" fmla="*/ 4 w 7"/>
                <a:gd name="T7" fmla="*/ 9 h 9"/>
                <a:gd name="T8" fmla="*/ 0 w 7"/>
                <a:gd name="T9" fmla="*/ 5 h 9"/>
                <a:gd name="T10" fmla="*/ 5 w 7"/>
                <a:gd name="T11" fmla="*/ 0 h 9"/>
                <a:gd name="T12" fmla="*/ 7 w 7"/>
                <a:gd name="T13" fmla="*/ 3 h 9"/>
              </a:gdLst>
              <a:ahLst/>
              <a:cxnLst>
                <a:cxn ang="0">
                  <a:pos x="T0" y="T1"/>
                </a:cxn>
                <a:cxn ang="0">
                  <a:pos x="T2" y="T3"/>
                </a:cxn>
                <a:cxn ang="0">
                  <a:pos x="T4" y="T5"/>
                </a:cxn>
                <a:cxn ang="0">
                  <a:pos x="T6" y="T7"/>
                </a:cxn>
                <a:cxn ang="0">
                  <a:pos x="T8" y="T9"/>
                </a:cxn>
                <a:cxn ang="0">
                  <a:pos x="T10" y="T11"/>
                </a:cxn>
                <a:cxn ang="0">
                  <a:pos x="T12" y="T13"/>
                </a:cxn>
              </a:cxnLst>
              <a:rect l="0" t="0" r="r" b="b"/>
              <a:pathLst>
                <a:path w="7" h="9">
                  <a:moveTo>
                    <a:pt x="7" y="3"/>
                  </a:moveTo>
                  <a:lnTo>
                    <a:pt x="7" y="3"/>
                  </a:lnTo>
                  <a:lnTo>
                    <a:pt x="7" y="6"/>
                  </a:lnTo>
                  <a:cubicBezTo>
                    <a:pt x="6" y="7"/>
                    <a:pt x="5" y="8"/>
                    <a:pt x="4" y="9"/>
                  </a:cubicBezTo>
                  <a:cubicBezTo>
                    <a:pt x="3" y="8"/>
                    <a:pt x="2" y="7"/>
                    <a:pt x="0" y="5"/>
                  </a:cubicBezTo>
                  <a:cubicBezTo>
                    <a:pt x="2" y="4"/>
                    <a:pt x="3" y="2"/>
                    <a:pt x="5" y="0"/>
                  </a:cubicBezTo>
                  <a:cubicBezTo>
                    <a:pt x="5" y="1"/>
                    <a:pt x="6" y="2"/>
                    <a:pt x="7" y="3"/>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617" name="Freeform 1243"/>
            <p:cNvSpPr>
              <a:spLocks/>
            </p:cNvSpPr>
            <p:nvPr userDrawn="1"/>
          </p:nvSpPr>
          <p:spPr bwMode="auto">
            <a:xfrm>
              <a:off x="323" y="181"/>
              <a:ext cx="2" cy="4"/>
            </a:xfrm>
            <a:custGeom>
              <a:avLst/>
              <a:gdLst>
                <a:gd name="T0" fmla="*/ 2 w 4"/>
                <a:gd name="T1" fmla="*/ 0 h 7"/>
                <a:gd name="T2" fmla="*/ 2 w 4"/>
                <a:gd name="T3" fmla="*/ 0 h 7"/>
                <a:gd name="T4" fmla="*/ 4 w 4"/>
                <a:gd name="T5" fmla="*/ 7 h 7"/>
                <a:gd name="T6" fmla="*/ 0 w 4"/>
                <a:gd name="T7" fmla="*/ 3 h 7"/>
                <a:gd name="T8" fmla="*/ 2 w 4"/>
                <a:gd name="T9" fmla="*/ 0 h 7"/>
              </a:gdLst>
              <a:ahLst/>
              <a:cxnLst>
                <a:cxn ang="0">
                  <a:pos x="T0" y="T1"/>
                </a:cxn>
                <a:cxn ang="0">
                  <a:pos x="T2" y="T3"/>
                </a:cxn>
                <a:cxn ang="0">
                  <a:pos x="T4" y="T5"/>
                </a:cxn>
                <a:cxn ang="0">
                  <a:pos x="T6" y="T7"/>
                </a:cxn>
                <a:cxn ang="0">
                  <a:pos x="T8" y="T9"/>
                </a:cxn>
              </a:cxnLst>
              <a:rect l="0" t="0" r="r" b="b"/>
              <a:pathLst>
                <a:path w="4" h="7">
                  <a:moveTo>
                    <a:pt x="2" y="0"/>
                  </a:moveTo>
                  <a:lnTo>
                    <a:pt x="2" y="0"/>
                  </a:lnTo>
                  <a:lnTo>
                    <a:pt x="4" y="7"/>
                  </a:lnTo>
                  <a:cubicBezTo>
                    <a:pt x="2" y="6"/>
                    <a:pt x="1" y="4"/>
                    <a:pt x="0" y="3"/>
                  </a:cubicBezTo>
                  <a:cubicBezTo>
                    <a:pt x="1" y="2"/>
                    <a:pt x="1" y="1"/>
                    <a:pt x="2"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618" name="Freeform 1244"/>
            <p:cNvSpPr>
              <a:spLocks/>
            </p:cNvSpPr>
            <p:nvPr userDrawn="1"/>
          </p:nvSpPr>
          <p:spPr bwMode="auto">
            <a:xfrm>
              <a:off x="323" y="185"/>
              <a:ext cx="2" cy="4"/>
            </a:xfrm>
            <a:custGeom>
              <a:avLst/>
              <a:gdLst>
                <a:gd name="T0" fmla="*/ 4 w 5"/>
                <a:gd name="T1" fmla="*/ 1 h 8"/>
                <a:gd name="T2" fmla="*/ 4 w 5"/>
                <a:gd name="T3" fmla="*/ 1 h 8"/>
                <a:gd name="T4" fmla="*/ 5 w 5"/>
                <a:gd name="T5" fmla="*/ 6 h 8"/>
                <a:gd name="T6" fmla="*/ 4 w 5"/>
                <a:gd name="T7" fmla="*/ 7 h 8"/>
                <a:gd name="T8" fmla="*/ 4 w 5"/>
                <a:gd name="T9" fmla="*/ 7 h 8"/>
                <a:gd name="T10" fmla="*/ 4 w 5"/>
                <a:gd name="T11" fmla="*/ 8 h 8"/>
                <a:gd name="T12" fmla="*/ 0 w 5"/>
                <a:gd name="T13" fmla="*/ 5 h 8"/>
                <a:gd name="T14" fmla="*/ 4 w 5"/>
                <a:gd name="T15" fmla="*/ 0 h 8"/>
                <a:gd name="T16" fmla="*/ 4 w 5"/>
                <a:gd name="T17" fmla="*/ 1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8">
                  <a:moveTo>
                    <a:pt x="4" y="1"/>
                  </a:moveTo>
                  <a:lnTo>
                    <a:pt x="4" y="1"/>
                  </a:lnTo>
                  <a:lnTo>
                    <a:pt x="5" y="6"/>
                  </a:lnTo>
                  <a:cubicBezTo>
                    <a:pt x="5" y="7"/>
                    <a:pt x="5" y="7"/>
                    <a:pt x="4" y="7"/>
                  </a:cubicBezTo>
                  <a:lnTo>
                    <a:pt x="4" y="7"/>
                  </a:lnTo>
                  <a:lnTo>
                    <a:pt x="4" y="8"/>
                  </a:lnTo>
                  <a:cubicBezTo>
                    <a:pt x="3" y="7"/>
                    <a:pt x="1" y="6"/>
                    <a:pt x="0" y="5"/>
                  </a:cubicBezTo>
                  <a:cubicBezTo>
                    <a:pt x="1" y="3"/>
                    <a:pt x="2" y="2"/>
                    <a:pt x="4" y="0"/>
                  </a:cubicBezTo>
                  <a:lnTo>
                    <a:pt x="4" y="1"/>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619" name="Freeform 1245"/>
            <p:cNvSpPr>
              <a:spLocks/>
            </p:cNvSpPr>
            <p:nvPr userDrawn="1"/>
          </p:nvSpPr>
          <p:spPr bwMode="auto">
            <a:xfrm>
              <a:off x="325" y="189"/>
              <a:ext cx="0" cy="1"/>
            </a:xfrm>
            <a:custGeom>
              <a:avLst/>
              <a:gdLst>
                <a:gd name="T0" fmla="*/ 0 w 1"/>
                <a:gd name="T1" fmla="*/ 1 h 2"/>
                <a:gd name="T2" fmla="*/ 0 w 1"/>
                <a:gd name="T3" fmla="*/ 1 h 2"/>
                <a:gd name="T4" fmla="*/ 0 w 1"/>
                <a:gd name="T5" fmla="*/ 0 h 2"/>
                <a:gd name="T6" fmla="*/ 1 w 1"/>
                <a:gd name="T7" fmla="*/ 2 h 2"/>
                <a:gd name="T8" fmla="*/ 0 w 1"/>
                <a:gd name="T9" fmla="*/ 1 h 2"/>
              </a:gdLst>
              <a:ahLst/>
              <a:cxnLst>
                <a:cxn ang="0">
                  <a:pos x="T0" y="T1"/>
                </a:cxn>
                <a:cxn ang="0">
                  <a:pos x="T2" y="T3"/>
                </a:cxn>
                <a:cxn ang="0">
                  <a:pos x="T4" y="T5"/>
                </a:cxn>
                <a:cxn ang="0">
                  <a:pos x="T6" y="T7"/>
                </a:cxn>
                <a:cxn ang="0">
                  <a:pos x="T8" y="T9"/>
                </a:cxn>
              </a:cxnLst>
              <a:rect l="0" t="0" r="r" b="b"/>
              <a:pathLst>
                <a:path w="1" h="2">
                  <a:moveTo>
                    <a:pt x="0" y="1"/>
                  </a:moveTo>
                  <a:lnTo>
                    <a:pt x="0" y="1"/>
                  </a:lnTo>
                  <a:lnTo>
                    <a:pt x="0" y="0"/>
                  </a:lnTo>
                  <a:cubicBezTo>
                    <a:pt x="0" y="1"/>
                    <a:pt x="1" y="1"/>
                    <a:pt x="1" y="2"/>
                  </a:cubicBezTo>
                  <a:cubicBezTo>
                    <a:pt x="0" y="2"/>
                    <a:pt x="0" y="1"/>
                    <a:pt x="0"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620" name="Freeform 1246"/>
            <p:cNvSpPr>
              <a:spLocks/>
            </p:cNvSpPr>
            <p:nvPr userDrawn="1"/>
          </p:nvSpPr>
          <p:spPr bwMode="auto">
            <a:xfrm>
              <a:off x="318" y="196"/>
              <a:ext cx="2" cy="2"/>
            </a:xfrm>
            <a:custGeom>
              <a:avLst/>
              <a:gdLst>
                <a:gd name="T0" fmla="*/ 4 w 4"/>
                <a:gd name="T1" fmla="*/ 2 h 4"/>
                <a:gd name="T2" fmla="*/ 4 w 4"/>
                <a:gd name="T3" fmla="*/ 2 h 4"/>
                <a:gd name="T4" fmla="*/ 1 w 4"/>
                <a:gd name="T5" fmla="*/ 4 h 4"/>
                <a:gd name="T6" fmla="*/ 0 w 4"/>
                <a:gd name="T7" fmla="*/ 2 h 4"/>
                <a:gd name="T8" fmla="*/ 0 w 4"/>
                <a:gd name="T9" fmla="*/ 0 h 4"/>
                <a:gd name="T10" fmla="*/ 4 w 4"/>
                <a:gd name="T11" fmla="*/ 2 h 4"/>
              </a:gdLst>
              <a:ahLst/>
              <a:cxnLst>
                <a:cxn ang="0">
                  <a:pos x="T0" y="T1"/>
                </a:cxn>
                <a:cxn ang="0">
                  <a:pos x="T2" y="T3"/>
                </a:cxn>
                <a:cxn ang="0">
                  <a:pos x="T4" y="T5"/>
                </a:cxn>
                <a:cxn ang="0">
                  <a:pos x="T6" y="T7"/>
                </a:cxn>
                <a:cxn ang="0">
                  <a:pos x="T8" y="T9"/>
                </a:cxn>
                <a:cxn ang="0">
                  <a:pos x="T10" y="T11"/>
                </a:cxn>
              </a:cxnLst>
              <a:rect l="0" t="0" r="r" b="b"/>
              <a:pathLst>
                <a:path w="4" h="4">
                  <a:moveTo>
                    <a:pt x="4" y="2"/>
                  </a:moveTo>
                  <a:lnTo>
                    <a:pt x="4" y="2"/>
                  </a:lnTo>
                  <a:cubicBezTo>
                    <a:pt x="3" y="3"/>
                    <a:pt x="2" y="3"/>
                    <a:pt x="1" y="4"/>
                  </a:cubicBezTo>
                  <a:cubicBezTo>
                    <a:pt x="0" y="3"/>
                    <a:pt x="0" y="3"/>
                    <a:pt x="0" y="2"/>
                  </a:cubicBezTo>
                  <a:lnTo>
                    <a:pt x="0" y="0"/>
                  </a:lnTo>
                  <a:cubicBezTo>
                    <a:pt x="2" y="1"/>
                    <a:pt x="3" y="2"/>
                    <a:pt x="4" y="2"/>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621" name="Freeform 1247"/>
            <p:cNvSpPr>
              <a:spLocks/>
            </p:cNvSpPr>
            <p:nvPr userDrawn="1"/>
          </p:nvSpPr>
          <p:spPr bwMode="auto">
            <a:xfrm>
              <a:off x="318" y="195"/>
              <a:ext cx="1" cy="0"/>
            </a:xfrm>
            <a:custGeom>
              <a:avLst/>
              <a:gdLst>
                <a:gd name="T0" fmla="*/ 0 w 1"/>
                <a:gd name="T1" fmla="*/ 1 h 1"/>
                <a:gd name="T2" fmla="*/ 0 w 1"/>
                <a:gd name="T3" fmla="*/ 1 h 1"/>
                <a:gd name="T4" fmla="*/ 1 w 1"/>
                <a:gd name="T5" fmla="*/ 0 h 1"/>
                <a:gd name="T6" fmla="*/ 1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lnTo>
                    <a:pt x="0" y="1"/>
                  </a:lnTo>
                  <a:lnTo>
                    <a:pt x="1" y="0"/>
                  </a:lnTo>
                  <a:lnTo>
                    <a:pt x="1" y="0"/>
                  </a:lnTo>
                  <a:cubicBezTo>
                    <a:pt x="1" y="0"/>
                    <a:pt x="1" y="1"/>
                    <a:pt x="0"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622" name="Freeform 1248"/>
            <p:cNvSpPr>
              <a:spLocks/>
            </p:cNvSpPr>
            <p:nvPr userDrawn="1"/>
          </p:nvSpPr>
          <p:spPr bwMode="auto">
            <a:xfrm>
              <a:off x="316" y="193"/>
              <a:ext cx="2" cy="3"/>
            </a:xfrm>
            <a:custGeom>
              <a:avLst/>
              <a:gdLst>
                <a:gd name="T0" fmla="*/ 5 w 5"/>
                <a:gd name="T1" fmla="*/ 3 h 7"/>
                <a:gd name="T2" fmla="*/ 5 w 5"/>
                <a:gd name="T3" fmla="*/ 3 h 7"/>
                <a:gd name="T4" fmla="*/ 4 w 5"/>
                <a:gd name="T5" fmla="*/ 5 h 7"/>
                <a:gd name="T6" fmla="*/ 3 w 5"/>
                <a:gd name="T7" fmla="*/ 6 h 7"/>
                <a:gd name="T8" fmla="*/ 4 w 5"/>
                <a:gd name="T9" fmla="*/ 6 h 7"/>
                <a:gd name="T10" fmla="*/ 3 w 5"/>
                <a:gd name="T11" fmla="*/ 7 h 7"/>
                <a:gd name="T12" fmla="*/ 0 w 5"/>
                <a:gd name="T13" fmla="*/ 0 h 7"/>
                <a:gd name="T14" fmla="*/ 5 w 5"/>
                <a:gd name="T15" fmla="*/ 3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7">
                  <a:moveTo>
                    <a:pt x="5" y="3"/>
                  </a:moveTo>
                  <a:lnTo>
                    <a:pt x="5" y="3"/>
                  </a:lnTo>
                  <a:cubicBezTo>
                    <a:pt x="5" y="4"/>
                    <a:pt x="4" y="5"/>
                    <a:pt x="4" y="5"/>
                  </a:cubicBezTo>
                  <a:lnTo>
                    <a:pt x="3" y="6"/>
                  </a:lnTo>
                  <a:lnTo>
                    <a:pt x="4" y="6"/>
                  </a:lnTo>
                  <a:lnTo>
                    <a:pt x="3" y="7"/>
                  </a:lnTo>
                  <a:cubicBezTo>
                    <a:pt x="2" y="5"/>
                    <a:pt x="1" y="2"/>
                    <a:pt x="0" y="0"/>
                  </a:cubicBezTo>
                  <a:cubicBezTo>
                    <a:pt x="1" y="1"/>
                    <a:pt x="3" y="2"/>
                    <a:pt x="5" y="3"/>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623" name="Freeform 1249"/>
            <p:cNvSpPr>
              <a:spLocks/>
            </p:cNvSpPr>
            <p:nvPr userDrawn="1"/>
          </p:nvSpPr>
          <p:spPr bwMode="auto">
            <a:xfrm>
              <a:off x="315" y="189"/>
              <a:ext cx="2" cy="4"/>
            </a:xfrm>
            <a:custGeom>
              <a:avLst/>
              <a:gdLst>
                <a:gd name="T0" fmla="*/ 2 w 5"/>
                <a:gd name="T1" fmla="*/ 8 h 9"/>
                <a:gd name="T2" fmla="*/ 2 w 5"/>
                <a:gd name="T3" fmla="*/ 8 h 9"/>
                <a:gd name="T4" fmla="*/ 0 w 5"/>
                <a:gd name="T5" fmla="*/ 3 h 9"/>
                <a:gd name="T6" fmla="*/ 1 w 5"/>
                <a:gd name="T7" fmla="*/ 0 h 9"/>
                <a:gd name="T8" fmla="*/ 5 w 5"/>
                <a:gd name="T9" fmla="*/ 4 h 9"/>
                <a:gd name="T10" fmla="*/ 3 w 5"/>
                <a:gd name="T11" fmla="*/ 9 h 9"/>
                <a:gd name="T12" fmla="*/ 2 w 5"/>
                <a:gd name="T13" fmla="*/ 8 h 9"/>
              </a:gdLst>
              <a:ahLst/>
              <a:cxnLst>
                <a:cxn ang="0">
                  <a:pos x="T0" y="T1"/>
                </a:cxn>
                <a:cxn ang="0">
                  <a:pos x="T2" y="T3"/>
                </a:cxn>
                <a:cxn ang="0">
                  <a:pos x="T4" y="T5"/>
                </a:cxn>
                <a:cxn ang="0">
                  <a:pos x="T6" y="T7"/>
                </a:cxn>
                <a:cxn ang="0">
                  <a:pos x="T8" y="T9"/>
                </a:cxn>
                <a:cxn ang="0">
                  <a:pos x="T10" y="T11"/>
                </a:cxn>
                <a:cxn ang="0">
                  <a:pos x="T12" y="T13"/>
                </a:cxn>
              </a:cxnLst>
              <a:rect l="0" t="0" r="r" b="b"/>
              <a:pathLst>
                <a:path w="5" h="9">
                  <a:moveTo>
                    <a:pt x="2" y="8"/>
                  </a:moveTo>
                  <a:lnTo>
                    <a:pt x="2" y="8"/>
                  </a:lnTo>
                  <a:cubicBezTo>
                    <a:pt x="1" y="6"/>
                    <a:pt x="0" y="5"/>
                    <a:pt x="0" y="3"/>
                  </a:cubicBezTo>
                  <a:cubicBezTo>
                    <a:pt x="0" y="2"/>
                    <a:pt x="1" y="1"/>
                    <a:pt x="1" y="0"/>
                  </a:cubicBezTo>
                  <a:cubicBezTo>
                    <a:pt x="3" y="1"/>
                    <a:pt x="4" y="2"/>
                    <a:pt x="5" y="4"/>
                  </a:cubicBezTo>
                  <a:cubicBezTo>
                    <a:pt x="4" y="5"/>
                    <a:pt x="4" y="7"/>
                    <a:pt x="3" y="9"/>
                  </a:cubicBezTo>
                  <a:lnTo>
                    <a:pt x="2" y="8"/>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624" name="Freeform 1250"/>
            <p:cNvSpPr>
              <a:spLocks/>
            </p:cNvSpPr>
            <p:nvPr userDrawn="1"/>
          </p:nvSpPr>
          <p:spPr bwMode="auto">
            <a:xfrm>
              <a:off x="324" y="172"/>
              <a:ext cx="3" cy="14"/>
            </a:xfrm>
            <a:custGeom>
              <a:avLst/>
              <a:gdLst>
                <a:gd name="T0" fmla="*/ 4 w 8"/>
                <a:gd name="T1" fmla="*/ 0 h 32"/>
                <a:gd name="T2" fmla="*/ 4 w 8"/>
                <a:gd name="T3" fmla="*/ 0 h 32"/>
                <a:gd name="T4" fmla="*/ 8 w 8"/>
                <a:gd name="T5" fmla="*/ 32 h 32"/>
                <a:gd name="T6" fmla="*/ 7 w 8"/>
                <a:gd name="T7" fmla="*/ 32 h 32"/>
                <a:gd name="T8" fmla="*/ 6 w 8"/>
                <a:gd name="T9" fmla="*/ 31 h 32"/>
                <a:gd name="T10" fmla="*/ 6 w 8"/>
                <a:gd name="T11" fmla="*/ 32 h 32"/>
                <a:gd name="T12" fmla="*/ 0 w 8"/>
                <a:gd name="T13" fmla="*/ 1 h 32"/>
                <a:gd name="T14" fmla="*/ 4 w 8"/>
                <a:gd name="T15" fmla="*/ 0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32">
                  <a:moveTo>
                    <a:pt x="4" y="0"/>
                  </a:moveTo>
                  <a:lnTo>
                    <a:pt x="4" y="0"/>
                  </a:lnTo>
                  <a:lnTo>
                    <a:pt x="8" y="32"/>
                  </a:lnTo>
                  <a:cubicBezTo>
                    <a:pt x="7" y="32"/>
                    <a:pt x="7" y="32"/>
                    <a:pt x="7" y="32"/>
                  </a:cubicBezTo>
                  <a:lnTo>
                    <a:pt x="6" y="31"/>
                  </a:lnTo>
                  <a:cubicBezTo>
                    <a:pt x="6" y="32"/>
                    <a:pt x="6" y="32"/>
                    <a:pt x="6" y="32"/>
                  </a:cubicBezTo>
                  <a:lnTo>
                    <a:pt x="0" y="1"/>
                  </a:lnTo>
                  <a:cubicBezTo>
                    <a:pt x="1" y="0"/>
                    <a:pt x="2" y="0"/>
                    <a:pt x="4"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625" name="Freeform 1251"/>
            <p:cNvSpPr>
              <a:spLocks/>
            </p:cNvSpPr>
            <p:nvPr userDrawn="1"/>
          </p:nvSpPr>
          <p:spPr bwMode="auto">
            <a:xfrm>
              <a:off x="319" y="176"/>
              <a:ext cx="4" cy="4"/>
            </a:xfrm>
            <a:custGeom>
              <a:avLst/>
              <a:gdLst>
                <a:gd name="T0" fmla="*/ 4 w 8"/>
                <a:gd name="T1" fmla="*/ 0 h 9"/>
                <a:gd name="T2" fmla="*/ 4 w 8"/>
                <a:gd name="T3" fmla="*/ 0 h 9"/>
                <a:gd name="T4" fmla="*/ 8 w 8"/>
                <a:gd name="T5" fmla="*/ 5 h 9"/>
                <a:gd name="T6" fmla="*/ 4 w 8"/>
                <a:gd name="T7" fmla="*/ 9 h 9"/>
                <a:gd name="T8" fmla="*/ 0 w 8"/>
                <a:gd name="T9" fmla="*/ 5 h 9"/>
                <a:gd name="T10" fmla="*/ 4 w 8"/>
                <a:gd name="T11" fmla="*/ 0 h 9"/>
              </a:gdLst>
              <a:ahLst/>
              <a:cxnLst>
                <a:cxn ang="0">
                  <a:pos x="T0" y="T1"/>
                </a:cxn>
                <a:cxn ang="0">
                  <a:pos x="T2" y="T3"/>
                </a:cxn>
                <a:cxn ang="0">
                  <a:pos x="T4" y="T5"/>
                </a:cxn>
                <a:cxn ang="0">
                  <a:pos x="T6" y="T7"/>
                </a:cxn>
                <a:cxn ang="0">
                  <a:pos x="T8" y="T9"/>
                </a:cxn>
                <a:cxn ang="0">
                  <a:pos x="T10" y="T11"/>
                </a:cxn>
              </a:cxnLst>
              <a:rect l="0" t="0" r="r" b="b"/>
              <a:pathLst>
                <a:path w="8" h="9">
                  <a:moveTo>
                    <a:pt x="4" y="0"/>
                  </a:moveTo>
                  <a:lnTo>
                    <a:pt x="4" y="0"/>
                  </a:lnTo>
                  <a:cubicBezTo>
                    <a:pt x="5" y="1"/>
                    <a:pt x="7" y="3"/>
                    <a:pt x="8" y="5"/>
                  </a:cubicBezTo>
                  <a:cubicBezTo>
                    <a:pt x="7" y="6"/>
                    <a:pt x="5" y="8"/>
                    <a:pt x="4" y="9"/>
                  </a:cubicBezTo>
                  <a:cubicBezTo>
                    <a:pt x="2" y="8"/>
                    <a:pt x="1" y="6"/>
                    <a:pt x="0" y="5"/>
                  </a:cubicBezTo>
                  <a:cubicBezTo>
                    <a:pt x="1" y="3"/>
                    <a:pt x="3" y="1"/>
                    <a:pt x="4"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626" name="Freeform 1252"/>
            <p:cNvSpPr>
              <a:spLocks/>
            </p:cNvSpPr>
            <p:nvPr userDrawn="1"/>
          </p:nvSpPr>
          <p:spPr bwMode="auto">
            <a:xfrm>
              <a:off x="315" y="176"/>
              <a:ext cx="4" cy="5"/>
            </a:xfrm>
            <a:custGeom>
              <a:avLst/>
              <a:gdLst>
                <a:gd name="T0" fmla="*/ 4 w 8"/>
                <a:gd name="T1" fmla="*/ 11 h 11"/>
                <a:gd name="T2" fmla="*/ 4 w 8"/>
                <a:gd name="T3" fmla="*/ 11 h 11"/>
                <a:gd name="T4" fmla="*/ 0 w 8"/>
                <a:gd name="T5" fmla="*/ 5 h 11"/>
                <a:gd name="T6" fmla="*/ 4 w 8"/>
                <a:gd name="T7" fmla="*/ 0 h 11"/>
                <a:gd name="T8" fmla="*/ 8 w 8"/>
                <a:gd name="T9" fmla="*/ 6 h 11"/>
                <a:gd name="T10" fmla="*/ 4 w 8"/>
                <a:gd name="T11" fmla="*/ 11 h 11"/>
              </a:gdLst>
              <a:ahLst/>
              <a:cxnLst>
                <a:cxn ang="0">
                  <a:pos x="T0" y="T1"/>
                </a:cxn>
                <a:cxn ang="0">
                  <a:pos x="T2" y="T3"/>
                </a:cxn>
                <a:cxn ang="0">
                  <a:pos x="T4" y="T5"/>
                </a:cxn>
                <a:cxn ang="0">
                  <a:pos x="T6" y="T7"/>
                </a:cxn>
                <a:cxn ang="0">
                  <a:pos x="T8" y="T9"/>
                </a:cxn>
                <a:cxn ang="0">
                  <a:pos x="T10" y="T11"/>
                </a:cxn>
              </a:cxnLst>
              <a:rect l="0" t="0" r="r" b="b"/>
              <a:pathLst>
                <a:path w="8" h="11">
                  <a:moveTo>
                    <a:pt x="4" y="11"/>
                  </a:moveTo>
                  <a:lnTo>
                    <a:pt x="4" y="11"/>
                  </a:lnTo>
                  <a:cubicBezTo>
                    <a:pt x="3" y="9"/>
                    <a:pt x="1" y="7"/>
                    <a:pt x="0" y="5"/>
                  </a:cubicBezTo>
                  <a:cubicBezTo>
                    <a:pt x="1" y="4"/>
                    <a:pt x="3" y="2"/>
                    <a:pt x="4" y="0"/>
                  </a:cubicBezTo>
                  <a:cubicBezTo>
                    <a:pt x="5" y="2"/>
                    <a:pt x="7" y="4"/>
                    <a:pt x="8" y="6"/>
                  </a:cubicBezTo>
                  <a:cubicBezTo>
                    <a:pt x="7" y="7"/>
                    <a:pt x="5" y="9"/>
                    <a:pt x="4" y="1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627" name="Freeform 1253"/>
            <p:cNvSpPr>
              <a:spLocks/>
            </p:cNvSpPr>
            <p:nvPr userDrawn="1"/>
          </p:nvSpPr>
          <p:spPr bwMode="auto">
            <a:xfrm>
              <a:off x="317" y="178"/>
              <a:ext cx="3" cy="5"/>
            </a:xfrm>
            <a:custGeom>
              <a:avLst/>
              <a:gdLst>
                <a:gd name="T0" fmla="*/ 4 w 8"/>
                <a:gd name="T1" fmla="*/ 10 h 10"/>
                <a:gd name="T2" fmla="*/ 4 w 8"/>
                <a:gd name="T3" fmla="*/ 10 h 10"/>
                <a:gd name="T4" fmla="*/ 0 w 8"/>
                <a:gd name="T5" fmla="*/ 5 h 10"/>
                <a:gd name="T6" fmla="*/ 4 w 8"/>
                <a:gd name="T7" fmla="*/ 0 h 10"/>
                <a:gd name="T8" fmla="*/ 8 w 8"/>
                <a:gd name="T9" fmla="*/ 5 h 10"/>
                <a:gd name="T10" fmla="*/ 4 w 8"/>
                <a:gd name="T11" fmla="*/ 10 h 10"/>
              </a:gdLst>
              <a:ahLst/>
              <a:cxnLst>
                <a:cxn ang="0">
                  <a:pos x="T0" y="T1"/>
                </a:cxn>
                <a:cxn ang="0">
                  <a:pos x="T2" y="T3"/>
                </a:cxn>
                <a:cxn ang="0">
                  <a:pos x="T4" y="T5"/>
                </a:cxn>
                <a:cxn ang="0">
                  <a:pos x="T6" y="T7"/>
                </a:cxn>
                <a:cxn ang="0">
                  <a:pos x="T8" y="T9"/>
                </a:cxn>
                <a:cxn ang="0">
                  <a:pos x="T10" y="T11"/>
                </a:cxn>
              </a:cxnLst>
              <a:rect l="0" t="0" r="r" b="b"/>
              <a:pathLst>
                <a:path w="8" h="10">
                  <a:moveTo>
                    <a:pt x="4" y="10"/>
                  </a:moveTo>
                  <a:lnTo>
                    <a:pt x="4" y="10"/>
                  </a:lnTo>
                  <a:cubicBezTo>
                    <a:pt x="3" y="8"/>
                    <a:pt x="2" y="7"/>
                    <a:pt x="0" y="5"/>
                  </a:cubicBezTo>
                  <a:cubicBezTo>
                    <a:pt x="2" y="4"/>
                    <a:pt x="3" y="2"/>
                    <a:pt x="4" y="0"/>
                  </a:cubicBezTo>
                  <a:cubicBezTo>
                    <a:pt x="6" y="2"/>
                    <a:pt x="7" y="3"/>
                    <a:pt x="8" y="5"/>
                  </a:cubicBezTo>
                  <a:cubicBezTo>
                    <a:pt x="7" y="7"/>
                    <a:pt x="6" y="8"/>
                    <a:pt x="4" y="1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628" name="Freeform 1254"/>
            <p:cNvSpPr>
              <a:spLocks/>
            </p:cNvSpPr>
            <p:nvPr userDrawn="1"/>
          </p:nvSpPr>
          <p:spPr bwMode="auto">
            <a:xfrm>
              <a:off x="319" y="181"/>
              <a:ext cx="4" cy="4"/>
            </a:xfrm>
            <a:custGeom>
              <a:avLst/>
              <a:gdLst>
                <a:gd name="T0" fmla="*/ 4 w 8"/>
                <a:gd name="T1" fmla="*/ 9 h 9"/>
                <a:gd name="T2" fmla="*/ 4 w 8"/>
                <a:gd name="T3" fmla="*/ 9 h 9"/>
                <a:gd name="T4" fmla="*/ 0 w 8"/>
                <a:gd name="T5" fmla="*/ 4 h 9"/>
                <a:gd name="T6" fmla="*/ 4 w 8"/>
                <a:gd name="T7" fmla="*/ 0 h 9"/>
                <a:gd name="T8" fmla="*/ 8 w 8"/>
                <a:gd name="T9" fmla="*/ 4 h 9"/>
                <a:gd name="T10" fmla="*/ 4 w 8"/>
                <a:gd name="T11" fmla="*/ 9 h 9"/>
              </a:gdLst>
              <a:ahLst/>
              <a:cxnLst>
                <a:cxn ang="0">
                  <a:pos x="T0" y="T1"/>
                </a:cxn>
                <a:cxn ang="0">
                  <a:pos x="T2" y="T3"/>
                </a:cxn>
                <a:cxn ang="0">
                  <a:pos x="T4" y="T5"/>
                </a:cxn>
                <a:cxn ang="0">
                  <a:pos x="T6" y="T7"/>
                </a:cxn>
                <a:cxn ang="0">
                  <a:pos x="T8" y="T9"/>
                </a:cxn>
                <a:cxn ang="0">
                  <a:pos x="T10" y="T11"/>
                </a:cxn>
              </a:cxnLst>
              <a:rect l="0" t="0" r="r" b="b"/>
              <a:pathLst>
                <a:path w="8" h="9">
                  <a:moveTo>
                    <a:pt x="4" y="9"/>
                  </a:moveTo>
                  <a:lnTo>
                    <a:pt x="4" y="9"/>
                  </a:lnTo>
                  <a:cubicBezTo>
                    <a:pt x="2" y="7"/>
                    <a:pt x="1" y="6"/>
                    <a:pt x="0" y="4"/>
                  </a:cubicBezTo>
                  <a:cubicBezTo>
                    <a:pt x="1" y="3"/>
                    <a:pt x="2" y="1"/>
                    <a:pt x="4" y="0"/>
                  </a:cubicBezTo>
                  <a:cubicBezTo>
                    <a:pt x="5" y="1"/>
                    <a:pt x="6" y="3"/>
                    <a:pt x="8" y="4"/>
                  </a:cubicBezTo>
                  <a:cubicBezTo>
                    <a:pt x="6" y="6"/>
                    <a:pt x="5" y="7"/>
                    <a:pt x="4" y="9"/>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629" name="Freeform 1255"/>
            <p:cNvSpPr>
              <a:spLocks/>
            </p:cNvSpPr>
            <p:nvPr userDrawn="1"/>
          </p:nvSpPr>
          <p:spPr bwMode="auto">
            <a:xfrm>
              <a:off x="321" y="183"/>
              <a:ext cx="3" cy="4"/>
            </a:xfrm>
            <a:custGeom>
              <a:avLst/>
              <a:gdLst>
                <a:gd name="T0" fmla="*/ 4 w 8"/>
                <a:gd name="T1" fmla="*/ 8 h 8"/>
                <a:gd name="T2" fmla="*/ 4 w 8"/>
                <a:gd name="T3" fmla="*/ 8 h 8"/>
                <a:gd name="T4" fmla="*/ 0 w 8"/>
                <a:gd name="T5" fmla="*/ 4 h 8"/>
                <a:gd name="T6" fmla="*/ 4 w 8"/>
                <a:gd name="T7" fmla="*/ 0 h 8"/>
                <a:gd name="T8" fmla="*/ 8 w 8"/>
                <a:gd name="T9" fmla="*/ 4 h 8"/>
                <a:gd name="T10" fmla="*/ 4 w 8"/>
                <a:gd name="T11" fmla="*/ 8 h 8"/>
              </a:gdLst>
              <a:ahLst/>
              <a:cxnLst>
                <a:cxn ang="0">
                  <a:pos x="T0" y="T1"/>
                </a:cxn>
                <a:cxn ang="0">
                  <a:pos x="T2" y="T3"/>
                </a:cxn>
                <a:cxn ang="0">
                  <a:pos x="T4" y="T5"/>
                </a:cxn>
                <a:cxn ang="0">
                  <a:pos x="T6" y="T7"/>
                </a:cxn>
                <a:cxn ang="0">
                  <a:pos x="T8" y="T9"/>
                </a:cxn>
                <a:cxn ang="0">
                  <a:pos x="T10" y="T11"/>
                </a:cxn>
              </a:cxnLst>
              <a:rect l="0" t="0" r="r" b="b"/>
              <a:pathLst>
                <a:path w="8" h="8">
                  <a:moveTo>
                    <a:pt x="4" y="8"/>
                  </a:moveTo>
                  <a:lnTo>
                    <a:pt x="4" y="8"/>
                  </a:lnTo>
                  <a:cubicBezTo>
                    <a:pt x="3" y="7"/>
                    <a:pt x="2" y="6"/>
                    <a:pt x="0" y="4"/>
                  </a:cubicBezTo>
                  <a:cubicBezTo>
                    <a:pt x="2" y="3"/>
                    <a:pt x="3" y="1"/>
                    <a:pt x="4" y="0"/>
                  </a:cubicBezTo>
                  <a:cubicBezTo>
                    <a:pt x="5" y="1"/>
                    <a:pt x="7" y="2"/>
                    <a:pt x="8" y="4"/>
                  </a:cubicBezTo>
                  <a:cubicBezTo>
                    <a:pt x="7" y="5"/>
                    <a:pt x="6" y="7"/>
                    <a:pt x="4" y="8"/>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630" name="Freeform 1256"/>
            <p:cNvSpPr>
              <a:spLocks/>
            </p:cNvSpPr>
            <p:nvPr userDrawn="1"/>
          </p:nvSpPr>
          <p:spPr bwMode="auto">
            <a:xfrm>
              <a:off x="313" y="178"/>
              <a:ext cx="3" cy="5"/>
            </a:xfrm>
            <a:custGeom>
              <a:avLst/>
              <a:gdLst>
                <a:gd name="T0" fmla="*/ 3 w 7"/>
                <a:gd name="T1" fmla="*/ 11 h 11"/>
                <a:gd name="T2" fmla="*/ 3 w 7"/>
                <a:gd name="T3" fmla="*/ 11 h 11"/>
                <a:gd name="T4" fmla="*/ 0 w 7"/>
                <a:gd name="T5" fmla="*/ 6 h 11"/>
                <a:gd name="T6" fmla="*/ 4 w 7"/>
                <a:gd name="T7" fmla="*/ 0 h 11"/>
                <a:gd name="T8" fmla="*/ 7 w 7"/>
                <a:gd name="T9" fmla="*/ 5 h 11"/>
                <a:gd name="T10" fmla="*/ 3 w 7"/>
                <a:gd name="T11" fmla="*/ 11 h 11"/>
              </a:gdLst>
              <a:ahLst/>
              <a:cxnLst>
                <a:cxn ang="0">
                  <a:pos x="T0" y="T1"/>
                </a:cxn>
                <a:cxn ang="0">
                  <a:pos x="T2" y="T3"/>
                </a:cxn>
                <a:cxn ang="0">
                  <a:pos x="T4" y="T5"/>
                </a:cxn>
                <a:cxn ang="0">
                  <a:pos x="T6" y="T7"/>
                </a:cxn>
                <a:cxn ang="0">
                  <a:pos x="T8" y="T9"/>
                </a:cxn>
                <a:cxn ang="0">
                  <a:pos x="T10" y="T11"/>
                </a:cxn>
              </a:cxnLst>
              <a:rect l="0" t="0" r="r" b="b"/>
              <a:pathLst>
                <a:path w="7" h="11">
                  <a:moveTo>
                    <a:pt x="3" y="11"/>
                  </a:moveTo>
                  <a:lnTo>
                    <a:pt x="3" y="11"/>
                  </a:lnTo>
                  <a:cubicBezTo>
                    <a:pt x="2" y="10"/>
                    <a:pt x="1" y="8"/>
                    <a:pt x="0" y="6"/>
                  </a:cubicBezTo>
                  <a:cubicBezTo>
                    <a:pt x="1" y="4"/>
                    <a:pt x="2" y="2"/>
                    <a:pt x="4" y="0"/>
                  </a:cubicBezTo>
                  <a:cubicBezTo>
                    <a:pt x="5" y="2"/>
                    <a:pt x="6" y="4"/>
                    <a:pt x="7" y="5"/>
                  </a:cubicBezTo>
                  <a:cubicBezTo>
                    <a:pt x="6" y="7"/>
                    <a:pt x="5" y="9"/>
                    <a:pt x="3" y="1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631" name="Freeform 1257"/>
            <p:cNvSpPr>
              <a:spLocks/>
            </p:cNvSpPr>
            <p:nvPr userDrawn="1"/>
          </p:nvSpPr>
          <p:spPr bwMode="auto">
            <a:xfrm>
              <a:off x="315" y="181"/>
              <a:ext cx="4" cy="5"/>
            </a:xfrm>
            <a:custGeom>
              <a:avLst/>
              <a:gdLst>
                <a:gd name="T0" fmla="*/ 4 w 8"/>
                <a:gd name="T1" fmla="*/ 10 h 10"/>
                <a:gd name="T2" fmla="*/ 4 w 8"/>
                <a:gd name="T3" fmla="*/ 10 h 10"/>
                <a:gd name="T4" fmla="*/ 0 w 8"/>
                <a:gd name="T5" fmla="*/ 6 h 10"/>
                <a:gd name="T6" fmla="*/ 4 w 8"/>
                <a:gd name="T7" fmla="*/ 0 h 10"/>
                <a:gd name="T8" fmla="*/ 8 w 8"/>
                <a:gd name="T9" fmla="*/ 5 h 10"/>
                <a:gd name="T10" fmla="*/ 4 w 8"/>
                <a:gd name="T11" fmla="*/ 10 h 10"/>
              </a:gdLst>
              <a:ahLst/>
              <a:cxnLst>
                <a:cxn ang="0">
                  <a:pos x="T0" y="T1"/>
                </a:cxn>
                <a:cxn ang="0">
                  <a:pos x="T2" y="T3"/>
                </a:cxn>
                <a:cxn ang="0">
                  <a:pos x="T4" y="T5"/>
                </a:cxn>
                <a:cxn ang="0">
                  <a:pos x="T6" y="T7"/>
                </a:cxn>
                <a:cxn ang="0">
                  <a:pos x="T8" y="T9"/>
                </a:cxn>
                <a:cxn ang="0">
                  <a:pos x="T10" y="T11"/>
                </a:cxn>
              </a:cxnLst>
              <a:rect l="0" t="0" r="r" b="b"/>
              <a:pathLst>
                <a:path w="8" h="10">
                  <a:moveTo>
                    <a:pt x="4" y="10"/>
                  </a:moveTo>
                  <a:lnTo>
                    <a:pt x="4" y="10"/>
                  </a:lnTo>
                  <a:cubicBezTo>
                    <a:pt x="2" y="9"/>
                    <a:pt x="1" y="7"/>
                    <a:pt x="0" y="6"/>
                  </a:cubicBezTo>
                  <a:cubicBezTo>
                    <a:pt x="1" y="4"/>
                    <a:pt x="3" y="2"/>
                    <a:pt x="4" y="0"/>
                  </a:cubicBezTo>
                  <a:cubicBezTo>
                    <a:pt x="5" y="2"/>
                    <a:pt x="6" y="3"/>
                    <a:pt x="8" y="5"/>
                  </a:cubicBezTo>
                  <a:cubicBezTo>
                    <a:pt x="6" y="6"/>
                    <a:pt x="5" y="8"/>
                    <a:pt x="4" y="1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632" name="Freeform 1258"/>
            <p:cNvSpPr>
              <a:spLocks/>
            </p:cNvSpPr>
            <p:nvPr userDrawn="1"/>
          </p:nvSpPr>
          <p:spPr bwMode="auto">
            <a:xfrm>
              <a:off x="317" y="183"/>
              <a:ext cx="3" cy="5"/>
            </a:xfrm>
            <a:custGeom>
              <a:avLst/>
              <a:gdLst>
                <a:gd name="T0" fmla="*/ 4 w 8"/>
                <a:gd name="T1" fmla="*/ 10 h 10"/>
                <a:gd name="T2" fmla="*/ 4 w 8"/>
                <a:gd name="T3" fmla="*/ 10 h 10"/>
                <a:gd name="T4" fmla="*/ 0 w 8"/>
                <a:gd name="T5" fmla="*/ 6 h 10"/>
                <a:gd name="T6" fmla="*/ 4 w 8"/>
                <a:gd name="T7" fmla="*/ 0 h 10"/>
                <a:gd name="T8" fmla="*/ 8 w 8"/>
                <a:gd name="T9" fmla="*/ 4 h 10"/>
                <a:gd name="T10" fmla="*/ 5 w 8"/>
                <a:gd name="T11" fmla="*/ 9 h 10"/>
                <a:gd name="T12" fmla="*/ 5 w 8"/>
                <a:gd name="T13" fmla="*/ 9 h 10"/>
                <a:gd name="T14" fmla="*/ 4 w 8"/>
                <a:gd name="T15" fmla="*/ 9 h 10"/>
                <a:gd name="T16" fmla="*/ 4 w 8"/>
                <a:gd name="T17" fmla="*/ 10 h 10"/>
                <a:gd name="T18" fmla="*/ 4 w 8"/>
                <a:gd name="T1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10">
                  <a:moveTo>
                    <a:pt x="4" y="10"/>
                  </a:moveTo>
                  <a:lnTo>
                    <a:pt x="4" y="10"/>
                  </a:lnTo>
                  <a:cubicBezTo>
                    <a:pt x="3" y="9"/>
                    <a:pt x="1" y="7"/>
                    <a:pt x="0" y="6"/>
                  </a:cubicBezTo>
                  <a:cubicBezTo>
                    <a:pt x="1" y="4"/>
                    <a:pt x="3" y="2"/>
                    <a:pt x="4" y="0"/>
                  </a:cubicBezTo>
                  <a:cubicBezTo>
                    <a:pt x="6" y="2"/>
                    <a:pt x="7" y="3"/>
                    <a:pt x="8" y="4"/>
                  </a:cubicBezTo>
                  <a:cubicBezTo>
                    <a:pt x="7" y="6"/>
                    <a:pt x="6" y="7"/>
                    <a:pt x="5" y="9"/>
                  </a:cubicBezTo>
                  <a:cubicBezTo>
                    <a:pt x="5" y="9"/>
                    <a:pt x="5" y="9"/>
                    <a:pt x="5" y="9"/>
                  </a:cubicBezTo>
                  <a:lnTo>
                    <a:pt x="4" y="9"/>
                  </a:lnTo>
                  <a:cubicBezTo>
                    <a:pt x="4" y="9"/>
                    <a:pt x="4" y="9"/>
                    <a:pt x="4" y="10"/>
                  </a:cubicBezTo>
                  <a:lnTo>
                    <a:pt x="4" y="1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633" name="Freeform 1259"/>
            <p:cNvSpPr>
              <a:spLocks/>
            </p:cNvSpPr>
            <p:nvPr userDrawn="1"/>
          </p:nvSpPr>
          <p:spPr bwMode="auto">
            <a:xfrm>
              <a:off x="320" y="186"/>
              <a:ext cx="3" cy="2"/>
            </a:xfrm>
            <a:custGeom>
              <a:avLst/>
              <a:gdLst>
                <a:gd name="T0" fmla="*/ 0 w 7"/>
                <a:gd name="T1" fmla="*/ 4 h 5"/>
                <a:gd name="T2" fmla="*/ 0 w 7"/>
                <a:gd name="T3" fmla="*/ 4 h 5"/>
                <a:gd name="T4" fmla="*/ 3 w 7"/>
                <a:gd name="T5" fmla="*/ 0 h 5"/>
                <a:gd name="T6" fmla="*/ 7 w 7"/>
                <a:gd name="T7" fmla="*/ 4 h 5"/>
                <a:gd name="T8" fmla="*/ 6 w 7"/>
                <a:gd name="T9" fmla="*/ 5 h 5"/>
                <a:gd name="T10" fmla="*/ 0 w 7"/>
                <a:gd name="T11" fmla="*/ 4 h 5"/>
              </a:gdLst>
              <a:ahLst/>
              <a:cxnLst>
                <a:cxn ang="0">
                  <a:pos x="T0" y="T1"/>
                </a:cxn>
                <a:cxn ang="0">
                  <a:pos x="T2" y="T3"/>
                </a:cxn>
                <a:cxn ang="0">
                  <a:pos x="T4" y="T5"/>
                </a:cxn>
                <a:cxn ang="0">
                  <a:pos x="T6" y="T7"/>
                </a:cxn>
                <a:cxn ang="0">
                  <a:pos x="T8" y="T9"/>
                </a:cxn>
                <a:cxn ang="0">
                  <a:pos x="T10" y="T11"/>
                </a:cxn>
              </a:cxnLst>
              <a:rect l="0" t="0" r="r" b="b"/>
              <a:pathLst>
                <a:path w="7" h="5">
                  <a:moveTo>
                    <a:pt x="0" y="4"/>
                  </a:moveTo>
                  <a:lnTo>
                    <a:pt x="0" y="4"/>
                  </a:lnTo>
                  <a:cubicBezTo>
                    <a:pt x="1" y="2"/>
                    <a:pt x="2" y="1"/>
                    <a:pt x="3" y="0"/>
                  </a:cubicBezTo>
                  <a:cubicBezTo>
                    <a:pt x="4" y="1"/>
                    <a:pt x="6" y="2"/>
                    <a:pt x="7" y="4"/>
                  </a:cubicBezTo>
                  <a:cubicBezTo>
                    <a:pt x="6" y="4"/>
                    <a:pt x="6" y="5"/>
                    <a:pt x="6" y="5"/>
                  </a:cubicBezTo>
                  <a:cubicBezTo>
                    <a:pt x="3" y="4"/>
                    <a:pt x="1" y="4"/>
                    <a:pt x="0" y="4"/>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634" name="Freeform 1260"/>
            <p:cNvSpPr>
              <a:spLocks/>
            </p:cNvSpPr>
            <p:nvPr userDrawn="1"/>
          </p:nvSpPr>
          <p:spPr bwMode="auto">
            <a:xfrm>
              <a:off x="319" y="188"/>
              <a:ext cx="0" cy="0"/>
            </a:xfrm>
            <a:custGeom>
              <a:avLst/>
              <a:gdLst/>
              <a:ahLst/>
              <a:cxnLst>
                <a:cxn ang="0">
                  <a:pos x="0" y="0"/>
                </a:cxn>
                <a:cxn ang="0">
                  <a:pos x="0" y="0"/>
                </a:cxn>
                <a:cxn ang="0">
                  <a:pos x="0" y="0"/>
                </a:cxn>
                <a:cxn ang="0">
                  <a:pos x="0" y="0"/>
                </a:cxn>
                <a:cxn ang="0">
                  <a:pos x="0" y="0"/>
                </a:cxn>
              </a:cxnLst>
              <a:rect l="0" t="0" r="r" b="b"/>
              <a:pathLst>
                <a:path>
                  <a:moveTo>
                    <a:pt x="0" y="0"/>
                  </a:moveTo>
                  <a:lnTo>
                    <a:pt x="0" y="0"/>
                  </a:lnTo>
                  <a:lnTo>
                    <a:pt x="0" y="0"/>
                  </a:lnTo>
                  <a:lnTo>
                    <a:pt x="0" y="0"/>
                  </a:lnTo>
                  <a:cubicBezTo>
                    <a:pt x="0" y="0"/>
                    <a:pt x="0" y="0"/>
                    <a:pt x="0"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635" name="Freeform 1261"/>
            <p:cNvSpPr>
              <a:spLocks/>
            </p:cNvSpPr>
            <p:nvPr userDrawn="1"/>
          </p:nvSpPr>
          <p:spPr bwMode="auto">
            <a:xfrm>
              <a:off x="323" y="187"/>
              <a:ext cx="2" cy="2"/>
            </a:xfrm>
            <a:custGeom>
              <a:avLst/>
              <a:gdLst>
                <a:gd name="T0" fmla="*/ 0 w 5"/>
                <a:gd name="T1" fmla="*/ 2 h 4"/>
                <a:gd name="T2" fmla="*/ 0 w 5"/>
                <a:gd name="T3" fmla="*/ 2 h 4"/>
                <a:gd name="T4" fmla="*/ 1 w 5"/>
                <a:gd name="T5" fmla="*/ 0 h 4"/>
                <a:gd name="T6" fmla="*/ 5 w 5"/>
                <a:gd name="T7" fmla="*/ 4 h 4"/>
                <a:gd name="T8" fmla="*/ 4 w 5"/>
                <a:gd name="T9" fmla="*/ 4 h 4"/>
                <a:gd name="T10" fmla="*/ 3 w 5"/>
                <a:gd name="T11" fmla="*/ 4 h 4"/>
                <a:gd name="T12" fmla="*/ 0 w 5"/>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5" h="4">
                  <a:moveTo>
                    <a:pt x="0" y="2"/>
                  </a:moveTo>
                  <a:lnTo>
                    <a:pt x="0" y="2"/>
                  </a:lnTo>
                  <a:cubicBezTo>
                    <a:pt x="0" y="1"/>
                    <a:pt x="0" y="1"/>
                    <a:pt x="1" y="0"/>
                  </a:cubicBezTo>
                  <a:cubicBezTo>
                    <a:pt x="2" y="1"/>
                    <a:pt x="3" y="2"/>
                    <a:pt x="5" y="4"/>
                  </a:cubicBezTo>
                  <a:lnTo>
                    <a:pt x="4" y="4"/>
                  </a:lnTo>
                  <a:cubicBezTo>
                    <a:pt x="4" y="4"/>
                    <a:pt x="3" y="4"/>
                    <a:pt x="3" y="4"/>
                  </a:cubicBezTo>
                  <a:cubicBezTo>
                    <a:pt x="2" y="3"/>
                    <a:pt x="1" y="2"/>
                    <a:pt x="0" y="2"/>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636" name="Rectangle 1262"/>
            <p:cNvSpPr>
              <a:spLocks noChangeArrowheads="1"/>
            </p:cNvSpPr>
            <p:nvPr userDrawn="1"/>
          </p:nvSpPr>
          <p:spPr bwMode="auto">
            <a:xfrm>
              <a:off x="321" y="191"/>
              <a:ext cx="1" cy="1"/>
            </a:xfrm>
            <a:prstGeom prst="rect">
              <a:avLst/>
            </a:prstGeom>
            <a:solidFill>
              <a:srgbClr val="D5A03C"/>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637" name="Freeform 1263"/>
            <p:cNvSpPr>
              <a:spLocks/>
            </p:cNvSpPr>
            <p:nvPr userDrawn="1"/>
          </p:nvSpPr>
          <p:spPr bwMode="auto">
            <a:xfrm>
              <a:off x="320" y="192"/>
              <a:ext cx="2" cy="2"/>
            </a:xfrm>
            <a:custGeom>
              <a:avLst/>
              <a:gdLst>
                <a:gd name="T0" fmla="*/ 3 w 4"/>
                <a:gd name="T1" fmla="*/ 3 h 3"/>
                <a:gd name="T2" fmla="*/ 3 w 4"/>
                <a:gd name="T3" fmla="*/ 3 h 3"/>
                <a:gd name="T4" fmla="*/ 0 w 4"/>
                <a:gd name="T5" fmla="*/ 0 h 3"/>
                <a:gd name="T6" fmla="*/ 0 w 4"/>
                <a:gd name="T7" fmla="*/ 0 h 3"/>
                <a:gd name="T8" fmla="*/ 4 w 4"/>
                <a:gd name="T9" fmla="*/ 3 h 3"/>
                <a:gd name="T10" fmla="*/ 3 w 4"/>
                <a:gd name="T11" fmla="*/ 3 h 3"/>
              </a:gdLst>
              <a:ahLst/>
              <a:cxnLst>
                <a:cxn ang="0">
                  <a:pos x="T0" y="T1"/>
                </a:cxn>
                <a:cxn ang="0">
                  <a:pos x="T2" y="T3"/>
                </a:cxn>
                <a:cxn ang="0">
                  <a:pos x="T4" y="T5"/>
                </a:cxn>
                <a:cxn ang="0">
                  <a:pos x="T6" y="T7"/>
                </a:cxn>
                <a:cxn ang="0">
                  <a:pos x="T8" y="T9"/>
                </a:cxn>
                <a:cxn ang="0">
                  <a:pos x="T10" y="T11"/>
                </a:cxn>
              </a:cxnLst>
              <a:rect l="0" t="0" r="r" b="b"/>
              <a:pathLst>
                <a:path w="4" h="3">
                  <a:moveTo>
                    <a:pt x="3" y="3"/>
                  </a:moveTo>
                  <a:lnTo>
                    <a:pt x="3" y="3"/>
                  </a:lnTo>
                  <a:cubicBezTo>
                    <a:pt x="2" y="2"/>
                    <a:pt x="1" y="1"/>
                    <a:pt x="0" y="0"/>
                  </a:cubicBezTo>
                  <a:lnTo>
                    <a:pt x="0" y="0"/>
                  </a:lnTo>
                  <a:cubicBezTo>
                    <a:pt x="1" y="1"/>
                    <a:pt x="2" y="2"/>
                    <a:pt x="4" y="3"/>
                  </a:cubicBezTo>
                  <a:cubicBezTo>
                    <a:pt x="3" y="3"/>
                    <a:pt x="3" y="3"/>
                    <a:pt x="3" y="3"/>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638" name="Freeform 1264"/>
            <p:cNvSpPr>
              <a:spLocks/>
            </p:cNvSpPr>
            <p:nvPr userDrawn="1"/>
          </p:nvSpPr>
          <p:spPr bwMode="auto">
            <a:xfrm>
              <a:off x="314" y="184"/>
              <a:ext cx="2" cy="4"/>
            </a:xfrm>
            <a:custGeom>
              <a:avLst/>
              <a:gdLst>
                <a:gd name="T0" fmla="*/ 3 w 6"/>
                <a:gd name="T1" fmla="*/ 9 h 9"/>
                <a:gd name="T2" fmla="*/ 3 w 6"/>
                <a:gd name="T3" fmla="*/ 9 h 9"/>
                <a:gd name="T4" fmla="*/ 0 w 6"/>
                <a:gd name="T5" fmla="*/ 4 h 9"/>
                <a:gd name="T6" fmla="*/ 2 w 6"/>
                <a:gd name="T7" fmla="*/ 0 h 9"/>
                <a:gd name="T8" fmla="*/ 6 w 6"/>
                <a:gd name="T9" fmla="*/ 4 h 9"/>
                <a:gd name="T10" fmla="*/ 3 w 6"/>
                <a:gd name="T11" fmla="*/ 9 h 9"/>
              </a:gdLst>
              <a:ahLst/>
              <a:cxnLst>
                <a:cxn ang="0">
                  <a:pos x="T0" y="T1"/>
                </a:cxn>
                <a:cxn ang="0">
                  <a:pos x="T2" y="T3"/>
                </a:cxn>
                <a:cxn ang="0">
                  <a:pos x="T4" y="T5"/>
                </a:cxn>
                <a:cxn ang="0">
                  <a:pos x="T6" y="T7"/>
                </a:cxn>
                <a:cxn ang="0">
                  <a:pos x="T8" y="T9"/>
                </a:cxn>
                <a:cxn ang="0">
                  <a:pos x="T10" y="T11"/>
                </a:cxn>
              </a:cxnLst>
              <a:rect l="0" t="0" r="r" b="b"/>
              <a:pathLst>
                <a:path w="6" h="9">
                  <a:moveTo>
                    <a:pt x="3" y="9"/>
                  </a:moveTo>
                  <a:lnTo>
                    <a:pt x="3" y="9"/>
                  </a:lnTo>
                  <a:cubicBezTo>
                    <a:pt x="2" y="7"/>
                    <a:pt x="1" y="6"/>
                    <a:pt x="0" y="4"/>
                  </a:cubicBezTo>
                  <a:cubicBezTo>
                    <a:pt x="0" y="3"/>
                    <a:pt x="1" y="1"/>
                    <a:pt x="2" y="0"/>
                  </a:cubicBezTo>
                  <a:cubicBezTo>
                    <a:pt x="4" y="1"/>
                    <a:pt x="5" y="3"/>
                    <a:pt x="6" y="4"/>
                  </a:cubicBezTo>
                  <a:cubicBezTo>
                    <a:pt x="5" y="6"/>
                    <a:pt x="4" y="7"/>
                    <a:pt x="3" y="9"/>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639" name="Freeform 1265"/>
            <p:cNvSpPr>
              <a:spLocks/>
            </p:cNvSpPr>
            <p:nvPr userDrawn="1"/>
          </p:nvSpPr>
          <p:spPr bwMode="auto">
            <a:xfrm>
              <a:off x="315" y="186"/>
              <a:ext cx="4" cy="4"/>
            </a:xfrm>
            <a:custGeom>
              <a:avLst/>
              <a:gdLst>
                <a:gd name="T0" fmla="*/ 4 w 7"/>
                <a:gd name="T1" fmla="*/ 8 h 8"/>
                <a:gd name="T2" fmla="*/ 4 w 7"/>
                <a:gd name="T3" fmla="*/ 8 h 8"/>
                <a:gd name="T4" fmla="*/ 0 w 7"/>
                <a:gd name="T5" fmla="*/ 4 h 8"/>
                <a:gd name="T6" fmla="*/ 3 w 7"/>
                <a:gd name="T7" fmla="*/ 0 h 8"/>
                <a:gd name="T8" fmla="*/ 7 w 7"/>
                <a:gd name="T9" fmla="*/ 4 h 8"/>
                <a:gd name="T10" fmla="*/ 4 w 7"/>
                <a:gd name="T11" fmla="*/ 8 h 8"/>
              </a:gdLst>
              <a:ahLst/>
              <a:cxnLst>
                <a:cxn ang="0">
                  <a:pos x="T0" y="T1"/>
                </a:cxn>
                <a:cxn ang="0">
                  <a:pos x="T2" y="T3"/>
                </a:cxn>
                <a:cxn ang="0">
                  <a:pos x="T4" y="T5"/>
                </a:cxn>
                <a:cxn ang="0">
                  <a:pos x="T6" y="T7"/>
                </a:cxn>
                <a:cxn ang="0">
                  <a:pos x="T8" y="T9"/>
                </a:cxn>
                <a:cxn ang="0">
                  <a:pos x="T10" y="T11"/>
                </a:cxn>
              </a:cxnLst>
              <a:rect l="0" t="0" r="r" b="b"/>
              <a:pathLst>
                <a:path w="7" h="8">
                  <a:moveTo>
                    <a:pt x="4" y="8"/>
                  </a:moveTo>
                  <a:lnTo>
                    <a:pt x="4" y="8"/>
                  </a:lnTo>
                  <a:cubicBezTo>
                    <a:pt x="3" y="7"/>
                    <a:pt x="1" y="6"/>
                    <a:pt x="0" y="4"/>
                  </a:cubicBezTo>
                  <a:cubicBezTo>
                    <a:pt x="1" y="3"/>
                    <a:pt x="2" y="1"/>
                    <a:pt x="3" y="0"/>
                  </a:cubicBezTo>
                  <a:cubicBezTo>
                    <a:pt x="4" y="1"/>
                    <a:pt x="5" y="3"/>
                    <a:pt x="7" y="4"/>
                  </a:cubicBezTo>
                  <a:cubicBezTo>
                    <a:pt x="6" y="5"/>
                    <a:pt x="5" y="7"/>
                    <a:pt x="4" y="8"/>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640" name="Freeform 1266"/>
            <p:cNvSpPr>
              <a:spLocks/>
            </p:cNvSpPr>
            <p:nvPr userDrawn="1"/>
          </p:nvSpPr>
          <p:spPr bwMode="auto">
            <a:xfrm>
              <a:off x="318" y="189"/>
              <a:ext cx="2" cy="3"/>
            </a:xfrm>
            <a:custGeom>
              <a:avLst/>
              <a:gdLst>
                <a:gd name="T0" fmla="*/ 4 w 6"/>
                <a:gd name="T1" fmla="*/ 8 h 8"/>
                <a:gd name="T2" fmla="*/ 4 w 6"/>
                <a:gd name="T3" fmla="*/ 8 h 8"/>
                <a:gd name="T4" fmla="*/ 0 w 6"/>
                <a:gd name="T5" fmla="*/ 4 h 8"/>
                <a:gd name="T6" fmla="*/ 2 w 6"/>
                <a:gd name="T7" fmla="*/ 0 h 8"/>
                <a:gd name="T8" fmla="*/ 6 w 6"/>
                <a:gd name="T9" fmla="*/ 3 h 8"/>
                <a:gd name="T10" fmla="*/ 6 w 6"/>
                <a:gd name="T11" fmla="*/ 4 h 8"/>
                <a:gd name="T12" fmla="*/ 3 w 6"/>
                <a:gd name="T13" fmla="*/ 5 h 8"/>
                <a:gd name="T14" fmla="*/ 2 w 6"/>
                <a:gd name="T15" fmla="*/ 5 h 8"/>
                <a:gd name="T16" fmla="*/ 4 w 6"/>
                <a:gd name="T17" fmla="*/ 7 h 8"/>
                <a:gd name="T18" fmla="*/ 4 w 6"/>
                <a:gd name="T1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8">
                  <a:moveTo>
                    <a:pt x="4" y="8"/>
                  </a:moveTo>
                  <a:lnTo>
                    <a:pt x="4" y="8"/>
                  </a:lnTo>
                  <a:cubicBezTo>
                    <a:pt x="2" y="6"/>
                    <a:pt x="1" y="5"/>
                    <a:pt x="0" y="4"/>
                  </a:cubicBezTo>
                  <a:cubicBezTo>
                    <a:pt x="0" y="2"/>
                    <a:pt x="1" y="1"/>
                    <a:pt x="2" y="0"/>
                  </a:cubicBezTo>
                  <a:cubicBezTo>
                    <a:pt x="3" y="1"/>
                    <a:pt x="5" y="2"/>
                    <a:pt x="6" y="3"/>
                  </a:cubicBezTo>
                  <a:lnTo>
                    <a:pt x="6" y="4"/>
                  </a:lnTo>
                  <a:cubicBezTo>
                    <a:pt x="4" y="4"/>
                    <a:pt x="3" y="5"/>
                    <a:pt x="3" y="5"/>
                  </a:cubicBezTo>
                  <a:lnTo>
                    <a:pt x="2" y="5"/>
                  </a:lnTo>
                  <a:cubicBezTo>
                    <a:pt x="3" y="6"/>
                    <a:pt x="3" y="6"/>
                    <a:pt x="4" y="7"/>
                  </a:cubicBezTo>
                  <a:lnTo>
                    <a:pt x="4" y="8"/>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641" name="Freeform 1267"/>
            <p:cNvSpPr>
              <a:spLocks/>
            </p:cNvSpPr>
            <p:nvPr userDrawn="1"/>
          </p:nvSpPr>
          <p:spPr bwMode="auto">
            <a:xfrm>
              <a:off x="319" y="193"/>
              <a:ext cx="2" cy="2"/>
            </a:xfrm>
            <a:custGeom>
              <a:avLst/>
              <a:gdLst>
                <a:gd name="T0" fmla="*/ 2 w 6"/>
                <a:gd name="T1" fmla="*/ 0 h 5"/>
                <a:gd name="T2" fmla="*/ 2 w 6"/>
                <a:gd name="T3" fmla="*/ 0 h 5"/>
                <a:gd name="T4" fmla="*/ 5 w 6"/>
                <a:gd name="T5" fmla="*/ 2 h 5"/>
                <a:gd name="T6" fmla="*/ 4 w 6"/>
                <a:gd name="T7" fmla="*/ 2 h 5"/>
                <a:gd name="T8" fmla="*/ 6 w 6"/>
                <a:gd name="T9" fmla="*/ 4 h 5"/>
                <a:gd name="T10" fmla="*/ 6 w 6"/>
                <a:gd name="T11" fmla="*/ 4 h 5"/>
                <a:gd name="T12" fmla="*/ 2 w 6"/>
                <a:gd name="T13" fmla="*/ 5 h 5"/>
                <a:gd name="T14" fmla="*/ 0 w 6"/>
                <a:gd name="T15" fmla="*/ 4 h 5"/>
                <a:gd name="T16" fmla="*/ 2 w 6"/>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5">
                  <a:moveTo>
                    <a:pt x="2" y="0"/>
                  </a:moveTo>
                  <a:lnTo>
                    <a:pt x="2" y="0"/>
                  </a:lnTo>
                  <a:lnTo>
                    <a:pt x="5" y="2"/>
                  </a:lnTo>
                  <a:lnTo>
                    <a:pt x="4" y="2"/>
                  </a:lnTo>
                  <a:cubicBezTo>
                    <a:pt x="5" y="3"/>
                    <a:pt x="5" y="4"/>
                    <a:pt x="6" y="4"/>
                  </a:cubicBezTo>
                  <a:lnTo>
                    <a:pt x="6" y="4"/>
                  </a:lnTo>
                  <a:cubicBezTo>
                    <a:pt x="4" y="4"/>
                    <a:pt x="3" y="5"/>
                    <a:pt x="2" y="5"/>
                  </a:cubicBezTo>
                  <a:lnTo>
                    <a:pt x="0" y="4"/>
                  </a:lnTo>
                  <a:cubicBezTo>
                    <a:pt x="1" y="3"/>
                    <a:pt x="1" y="1"/>
                    <a:pt x="2"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642" name="Freeform 1268"/>
            <p:cNvSpPr>
              <a:spLocks/>
            </p:cNvSpPr>
            <p:nvPr userDrawn="1"/>
          </p:nvSpPr>
          <p:spPr bwMode="auto">
            <a:xfrm>
              <a:off x="316" y="191"/>
              <a:ext cx="3" cy="3"/>
            </a:xfrm>
            <a:custGeom>
              <a:avLst/>
              <a:gdLst>
                <a:gd name="T0" fmla="*/ 3 w 7"/>
                <a:gd name="T1" fmla="*/ 0 h 8"/>
                <a:gd name="T2" fmla="*/ 3 w 7"/>
                <a:gd name="T3" fmla="*/ 0 h 8"/>
                <a:gd name="T4" fmla="*/ 7 w 7"/>
                <a:gd name="T5" fmla="*/ 4 h 8"/>
                <a:gd name="T6" fmla="*/ 5 w 7"/>
                <a:gd name="T7" fmla="*/ 8 h 8"/>
                <a:gd name="T8" fmla="*/ 0 w 7"/>
                <a:gd name="T9" fmla="*/ 5 h 8"/>
                <a:gd name="T10" fmla="*/ 3 w 7"/>
                <a:gd name="T11" fmla="*/ 0 h 8"/>
              </a:gdLst>
              <a:ahLst/>
              <a:cxnLst>
                <a:cxn ang="0">
                  <a:pos x="T0" y="T1"/>
                </a:cxn>
                <a:cxn ang="0">
                  <a:pos x="T2" y="T3"/>
                </a:cxn>
                <a:cxn ang="0">
                  <a:pos x="T4" y="T5"/>
                </a:cxn>
                <a:cxn ang="0">
                  <a:pos x="T6" y="T7"/>
                </a:cxn>
                <a:cxn ang="0">
                  <a:pos x="T8" y="T9"/>
                </a:cxn>
                <a:cxn ang="0">
                  <a:pos x="T10" y="T11"/>
                </a:cxn>
              </a:cxnLst>
              <a:rect l="0" t="0" r="r" b="b"/>
              <a:pathLst>
                <a:path w="7" h="8">
                  <a:moveTo>
                    <a:pt x="3" y="0"/>
                  </a:moveTo>
                  <a:lnTo>
                    <a:pt x="3" y="0"/>
                  </a:lnTo>
                  <a:cubicBezTo>
                    <a:pt x="4" y="2"/>
                    <a:pt x="6" y="3"/>
                    <a:pt x="7" y="4"/>
                  </a:cubicBezTo>
                  <a:cubicBezTo>
                    <a:pt x="7" y="6"/>
                    <a:pt x="6" y="7"/>
                    <a:pt x="5" y="8"/>
                  </a:cubicBezTo>
                  <a:cubicBezTo>
                    <a:pt x="3" y="7"/>
                    <a:pt x="2" y="6"/>
                    <a:pt x="0" y="5"/>
                  </a:cubicBezTo>
                  <a:cubicBezTo>
                    <a:pt x="1" y="4"/>
                    <a:pt x="2" y="2"/>
                    <a:pt x="3"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643" name="Freeform 1269"/>
            <p:cNvSpPr>
              <a:spLocks/>
            </p:cNvSpPr>
            <p:nvPr userDrawn="1"/>
          </p:nvSpPr>
          <p:spPr bwMode="auto">
            <a:xfrm>
              <a:off x="328" y="184"/>
              <a:ext cx="1" cy="2"/>
            </a:xfrm>
            <a:custGeom>
              <a:avLst/>
              <a:gdLst>
                <a:gd name="T0" fmla="*/ 1 w 2"/>
                <a:gd name="T1" fmla="*/ 0 h 3"/>
                <a:gd name="T2" fmla="*/ 1 w 2"/>
                <a:gd name="T3" fmla="*/ 0 h 3"/>
                <a:gd name="T4" fmla="*/ 2 w 2"/>
                <a:gd name="T5" fmla="*/ 3 h 3"/>
                <a:gd name="T6" fmla="*/ 0 w 2"/>
                <a:gd name="T7" fmla="*/ 3 h 3"/>
                <a:gd name="T8" fmla="*/ 0 w 2"/>
                <a:gd name="T9" fmla="*/ 1 h 3"/>
                <a:gd name="T10" fmla="*/ 1 w 2"/>
                <a:gd name="T11" fmla="*/ 0 h 3"/>
              </a:gdLst>
              <a:ahLst/>
              <a:cxnLst>
                <a:cxn ang="0">
                  <a:pos x="T0" y="T1"/>
                </a:cxn>
                <a:cxn ang="0">
                  <a:pos x="T2" y="T3"/>
                </a:cxn>
                <a:cxn ang="0">
                  <a:pos x="T4" y="T5"/>
                </a:cxn>
                <a:cxn ang="0">
                  <a:pos x="T6" y="T7"/>
                </a:cxn>
                <a:cxn ang="0">
                  <a:pos x="T8" y="T9"/>
                </a:cxn>
                <a:cxn ang="0">
                  <a:pos x="T10" y="T11"/>
                </a:cxn>
              </a:cxnLst>
              <a:rect l="0" t="0" r="r" b="b"/>
              <a:pathLst>
                <a:path w="2" h="3">
                  <a:moveTo>
                    <a:pt x="1" y="0"/>
                  </a:moveTo>
                  <a:lnTo>
                    <a:pt x="1" y="0"/>
                  </a:lnTo>
                  <a:lnTo>
                    <a:pt x="2" y="3"/>
                  </a:lnTo>
                  <a:lnTo>
                    <a:pt x="0" y="3"/>
                  </a:lnTo>
                  <a:lnTo>
                    <a:pt x="0" y="1"/>
                  </a:lnTo>
                  <a:lnTo>
                    <a:pt x="1"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644" name="Freeform 1270"/>
            <p:cNvSpPr>
              <a:spLocks/>
            </p:cNvSpPr>
            <p:nvPr userDrawn="1"/>
          </p:nvSpPr>
          <p:spPr bwMode="auto">
            <a:xfrm>
              <a:off x="328" y="182"/>
              <a:ext cx="0" cy="2"/>
            </a:xfrm>
            <a:custGeom>
              <a:avLst/>
              <a:gdLst>
                <a:gd name="T0" fmla="*/ 2 w 2"/>
                <a:gd name="T1" fmla="*/ 0 h 3"/>
                <a:gd name="T2" fmla="*/ 2 w 2"/>
                <a:gd name="T3" fmla="*/ 0 h 3"/>
                <a:gd name="T4" fmla="*/ 2 w 2"/>
                <a:gd name="T5" fmla="*/ 3 h 3"/>
                <a:gd name="T6" fmla="*/ 1 w 2"/>
                <a:gd name="T7" fmla="*/ 3 h 3"/>
                <a:gd name="T8" fmla="*/ 0 w 2"/>
                <a:gd name="T9" fmla="*/ 1 h 3"/>
                <a:gd name="T10" fmla="*/ 2 w 2"/>
                <a:gd name="T11" fmla="*/ 0 h 3"/>
              </a:gdLst>
              <a:ahLst/>
              <a:cxnLst>
                <a:cxn ang="0">
                  <a:pos x="T0" y="T1"/>
                </a:cxn>
                <a:cxn ang="0">
                  <a:pos x="T2" y="T3"/>
                </a:cxn>
                <a:cxn ang="0">
                  <a:pos x="T4" y="T5"/>
                </a:cxn>
                <a:cxn ang="0">
                  <a:pos x="T6" y="T7"/>
                </a:cxn>
                <a:cxn ang="0">
                  <a:pos x="T8" y="T9"/>
                </a:cxn>
                <a:cxn ang="0">
                  <a:pos x="T10" y="T11"/>
                </a:cxn>
              </a:cxnLst>
              <a:rect l="0" t="0" r="r" b="b"/>
              <a:pathLst>
                <a:path w="2" h="3">
                  <a:moveTo>
                    <a:pt x="2" y="0"/>
                  </a:moveTo>
                  <a:lnTo>
                    <a:pt x="2" y="0"/>
                  </a:lnTo>
                  <a:lnTo>
                    <a:pt x="2" y="3"/>
                  </a:lnTo>
                  <a:lnTo>
                    <a:pt x="1" y="3"/>
                  </a:lnTo>
                  <a:lnTo>
                    <a:pt x="0" y="1"/>
                  </a:lnTo>
                  <a:lnTo>
                    <a:pt x="2"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645" name="Freeform 1271"/>
            <p:cNvSpPr>
              <a:spLocks/>
            </p:cNvSpPr>
            <p:nvPr userDrawn="1"/>
          </p:nvSpPr>
          <p:spPr bwMode="auto">
            <a:xfrm>
              <a:off x="328" y="181"/>
              <a:ext cx="0" cy="1"/>
            </a:xfrm>
            <a:custGeom>
              <a:avLst/>
              <a:gdLst>
                <a:gd name="T0" fmla="*/ 2 w 2"/>
                <a:gd name="T1" fmla="*/ 0 h 3"/>
                <a:gd name="T2" fmla="*/ 2 w 2"/>
                <a:gd name="T3" fmla="*/ 0 h 3"/>
                <a:gd name="T4" fmla="*/ 2 w 2"/>
                <a:gd name="T5" fmla="*/ 3 h 3"/>
                <a:gd name="T6" fmla="*/ 0 w 2"/>
                <a:gd name="T7" fmla="*/ 3 h 3"/>
                <a:gd name="T8" fmla="*/ 0 w 2"/>
                <a:gd name="T9" fmla="*/ 1 h 3"/>
                <a:gd name="T10" fmla="*/ 2 w 2"/>
                <a:gd name="T11" fmla="*/ 0 h 3"/>
              </a:gdLst>
              <a:ahLst/>
              <a:cxnLst>
                <a:cxn ang="0">
                  <a:pos x="T0" y="T1"/>
                </a:cxn>
                <a:cxn ang="0">
                  <a:pos x="T2" y="T3"/>
                </a:cxn>
                <a:cxn ang="0">
                  <a:pos x="T4" y="T5"/>
                </a:cxn>
                <a:cxn ang="0">
                  <a:pos x="T6" y="T7"/>
                </a:cxn>
                <a:cxn ang="0">
                  <a:pos x="T8" y="T9"/>
                </a:cxn>
                <a:cxn ang="0">
                  <a:pos x="T10" y="T11"/>
                </a:cxn>
              </a:cxnLst>
              <a:rect l="0" t="0" r="r" b="b"/>
              <a:pathLst>
                <a:path w="2" h="3">
                  <a:moveTo>
                    <a:pt x="2" y="0"/>
                  </a:moveTo>
                  <a:lnTo>
                    <a:pt x="2" y="0"/>
                  </a:lnTo>
                  <a:lnTo>
                    <a:pt x="2" y="3"/>
                  </a:lnTo>
                  <a:lnTo>
                    <a:pt x="0" y="3"/>
                  </a:lnTo>
                  <a:lnTo>
                    <a:pt x="0" y="1"/>
                  </a:lnTo>
                  <a:lnTo>
                    <a:pt x="2"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646" name="Freeform 1272"/>
            <p:cNvSpPr>
              <a:spLocks/>
            </p:cNvSpPr>
            <p:nvPr userDrawn="1"/>
          </p:nvSpPr>
          <p:spPr bwMode="auto">
            <a:xfrm>
              <a:off x="327" y="179"/>
              <a:ext cx="1" cy="1"/>
            </a:xfrm>
            <a:custGeom>
              <a:avLst/>
              <a:gdLst>
                <a:gd name="T0" fmla="*/ 3 w 3"/>
                <a:gd name="T1" fmla="*/ 0 h 3"/>
                <a:gd name="T2" fmla="*/ 3 w 3"/>
                <a:gd name="T3" fmla="*/ 0 h 3"/>
                <a:gd name="T4" fmla="*/ 3 w 3"/>
                <a:gd name="T5" fmla="*/ 2 h 3"/>
                <a:gd name="T6" fmla="*/ 0 w 3"/>
                <a:gd name="T7" fmla="*/ 3 h 3"/>
                <a:gd name="T8" fmla="*/ 0 w 3"/>
                <a:gd name="T9" fmla="*/ 1 h 3"/>
                <a:gd name="T10" fmla="*/ 3 w 3"/>
                <a:gd name="T11" fmla="*/ 0 h 3"/>
              </a:gdLst>
              <a:ahLst/>
              <a:cxnLst>
                <a:cxn ang="0">
                  <a:pos x="T0" y="T1"/>
                </a:cxn>
                <a:cxn ang="0">
                  <a:pos x="T2" y="T3"/>
                </a:cxn>
                <a:cxn ang="0">
                  <a:pos x="T4" y="T5"/>
                </a:cxn>
                <a:cxn ang="0">
                  <a:pos x="T6" y="T7"/>
                </a:cxn>
                <a:cxn ang="0">
                  <a:pos x="T8" y="T9"/>
                </a:cxn>
                <a:cxn ang="0">
                  <a:pos x="T10" y="T11"/>
                </a:cxn>
              </a:cxnLst>
              <a:rect l="0" t="0" r="r" b="b"/>
              <a:pathLst>
                <a:path w="3" h="3">
                  <a:moveTo>
                    <a:pt x="3" y="0"/>
                  </a:moveTo>
                  <a:lnTo>
                    <a:pt x="3" y="0"/>
                  </a:lnTo>
                  <a:lnTo>
                    <a:pt x="3" y="2"/>
                  </a:lnTo>
                  <a:lnTo>
                    <a:pt x="0" y="3"/>
                  </a:lnTo>
                  <a:lnTo>
                    <a:pt x="0" y="1"/>
                  </a:lnTo>
                  <a:lnTo>
                    <a:pt x="3"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647" name="Freeform 1273"/>
            <p:cNvSpPr>
              <a:spLocks/>
            </p:cNvSpPr>
            <p:nvPr userDrawn="1"/>
          </p:nvSpPr>
          <p:spPr bwMode="auto">
            <a:xfrm>
              <a:off x="327" y="177"/>
              <a:ext cx="1" cy="1"/>
            </a:xfrm>
            <a:custGeom>
              <a:avLst/>
              <a:gdLst>
                <a:gd name="T0" fmla="*/ 3 w 3"/>
                <a:gd name="T1" fmla="*/ 0 h 3"/>
                <a:gd name="T2" fmla="*/ 3 w 3"/>
                <a:gd name="T3" fmla="*/ 0 h 3"/>
                <a:gd name="T4" fmla="*/ 3 w 3"/>
                <a:gd name="T5" fmla="*/ 2 h 3"/>
                <a:gd name="T6" fmla="*/ 0 w 3"/>
                <a:gd name="T7" fmla="*/ 3 h 3"/>
                <a:gd name="T8" fmla="*/ 0 w 3"/>
                <a:gd name="T9" fmla="*/ 1 h 3"/>
                <a:gd name="T10" fmla="*/ 3 w 3"/>
                <a:gd name="T11" fmla="*/ 0 h 3"/>
              </a:gdLst>
              <a:ahLst/>
              <a:cxnLst>
                <a:cxn ang="0">
                  <a:pos x="T0" y="T1"/>
                </a:cxn>
                <a:cxn ang="0">
                  <a:pos x="T2" y="T3"/>
                </a:cxn>
                <a:cxn ang="0">
                  <a:pos x="T4" y="T5"/>
                </a:cxn>
                <a:cxn ang="0">
                  <a:pos x="T6" y="T7"/>
                </a:cxn>
                <a:cxn ang="0">
                  <a:pos x="T8" y="T9"/>
                </a:cxn>
                <a:cxn ang="0">
                  <a:pos x="T10" y="T11"/>
                </a:cxn>
              </a:cxnLst>
              <a:rect l="0" t="0" r="r" b="b"/>
              <a:pathLst>
                <a:path w="3" h="3">
                  <a:moveTo>
                    <a:pt x="3" y="0"/>
                  </a:moveTo>
                  <a:lnTo>
                    <a:pt x="3" y="0"/>
                  </a:lnTo>
                  <a:lnTo>
                    <a:pt x="3" y="2"/>
                  </a:lnTo>
                  <a:lnTo>
                    <a:pt x="0" y="3"/>
                  </a:lnTo>
                  <a:lnTo>
                    <a:pt x="0" y="1"/>
                  </a:lnTo>
                  <a:lnTo>
                    <a:pt x="3"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648" name="Freeform 1274"/>
            <p:cNvSpPr>
              <a:spLocks/>
            </p:cNvSpPr>
            <p:nvPr userDrawn="1"/>
          </p:nvSpPr>
          <p:spPr bwMode="auto">
            <a:xfrm>
              <a:off x="327" y="176"/>
              <a:ext cx="1" cy="0"/>
            </a:xfrm>
            <a:custGeom>
              <a:avLst/>
              <a:gdLst>
                <a:gd name="T0" fmla="*/ 3 w 4"/>
                <a:gd name="T1" fmla="*/ 0 h 2"/>
                <a:gd name="T2" fmla="*/ 3 w 4"/>
                <a:gd name="T3" fmla="*/ 0 h 2"/>
                <a:gd name="T4" fmla="*/ 4 w 4"/>
                <a:gd name="T5" fmla="*/ 1 h 2"/>
                <a:gd name="T6" fmla="*/ 0 w 4"/>
                <a:gd name="T7" fmla="*/ 2 h 2"/>
                <a:gd name="T8" fmla="*/ 0 w 4"/>
                <a:gd name="T9" fmla="*/ 0 h 2"/>
                <a:gd name="T10" fmla="*/ 3 w 4"/>
                <a:gd name="T11" fmla="*/ 0 h 2"/>
              </a:gdLst>
              <a:ahLst/>
              <a:cxnLst>
                <a:cxn ang="0">
                  <a:pos x="T0" y="T1"/>
                </a:cxn>
                <a:cxn ang="0">
                  <a:pos x="T2" y="T3"/>
                </a:cxn>
                <a:cxn ang="0">
                  <a:pos x="T4" y="T5"/>
                </a:cxn>
                <a:cxn ang="0">
                  <a:pos x="T6" y="T7"/>
                </a:cxn>
                <a:cxn ang="0">
                  <a:pos x="T8" y="T9"/>
                </a:cxn>
                <a:cxn ang="0">
                  <a:pos x="T10" y="T11"/>
                </a:cxn>
              </a:cxnLst>
              <a:rect l="0" t="0" r="r" b="b"/>
              <a:pathLst>
                <a:path w="4" h="2">
                  <a:moveTo>
                    <a:pt x="3" y="0"/>
                  </a:moveTo>
                  <a:lnTo>
                    <a:pt x="3" y="0"/>
                  </a:lnTo>
                  <a:lnTo>
                    <a:pt x="4" y="1"/>
                  </a:lnTo>
                  <a:lnTo>
                    <a:pt x="0" y="2"/>
                  </a:lnTo>
                  <a:lnTo>
                    <a:pt x="0" y="0"/>
                  </a:lnTo>
                  <a:lnTo>
                    <a:pt x="3"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649" name="Freeform 1275"/>
            <p:cNvSpPr>
              <a:spLocks/>
            </p:cNvSpPr>
            <p:nvPr userDrawn="1"/>
          </p:nvSpPr>
          <p:spPr bwMode="auto">
            <a:xfrm>
              <a:off x="327" y="174"/>
              <a:ext cx="1" cy="1"/>
            </a:xfrm>
            <a:custGeom>
              <a:avLst/>
              <a:gdLst>
                <a:gd name="T0" fmla="*/ 3 w 3"/>
                <a:gd name="T1" fmla="*/ 0 h 2"/>
                <a:gd name="T2" fmla="*/ 3 w 3"/>
                <a:gd name="T3" fmla="*/ 0 h 2"/>
                <a:gd name="T4" fmla="*/ 3 w 3"/>
                <a:gd name="T5" fmla="*/ 1 h 2"/>
                <a:gd name="T6" fmla="*/ 0 w 3"/>
                <a:gd name="T7" fmla="*/ 2 h 2"/>
                <a:gd name="T8" fmla="*/ 0 w 3"/>
                <a:gd name="T9" fmla="*/ 0 h 2"/>
                <a:gd name="T10" fmla="*/ 3 w 3"/>
                <a:gd name="T11" fmla="*/ 0 h 2"/>
              </a:gdLst>
              <a:ahLst/>
              <a:cxnLst>
                <a:cxn ang="0">
                  <a:pos x="T0" y="T1"/>
                </a:cxn>
                <a:cxn ang="0">
                  <a:pos x="T2" y="T3"/>
                </a:cxn>
                <a:cxn ang="0">
                  <a:pos x="T4" y="T5"/>
                </a:cxn>
                <a:cxn ang="0">
                  <a:pos x="T6" y="T7"/>
                </a:cxn>
                <a:cxn ang="0">
                  <a:pos x="T8" y="T9"/>
                </a:cxn>
                <a:cxn ang="0">
                  <a:pos x="T10" y="T11"/>
                </a:cxn>
              </a:cxnLst>
              <a:rect l="0" t="0" r="r" b="b"/>
              <a:pathLst>
                <a:path w="3" h="2">
                  <a:moveTo>
                    <a:pt x="3" y="0"/>
                  </a:moveTo>
                  <a:lnTo>
                    <a:pt x="3" y="0"/>
                  </a:lnTo>
                  <a:lnTo>
                    <a:pt x="3" y="1"/>
                  </a:lnTo>
                  <a:lnTo>
                    <a:pt x="0" y="2"/>
                  </a:lnTo>
                  <a:lnTo>
                    <a:pt x="0" y="0"/>
                  </a:lnTo>
                  <a:lnTo>
                    <a:pt x="3"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650" name="Freeform 1276"/>
            <p:cNvSpPr>
              <a:spLocks/>
            </p:cNvSpPr>
            <p:nvPr userDrawn="1"/>
          </p:nvSpPr>
          <p:spPr bwMode="auto">
            <a:xfrm>
              <a:off x="329" y="198"/>
              <a:ext cx="1" cy="1"/>
            </a:xfrm>
            <a:custGeom>
              <a:avLst/>
              <a:gdLst>
                <a:gd name="T0" fmla="*/ 1 w 1"/>
                <a:gd name="T1" fmla="*/ 1 h 1"/>
                <a:gd name="T2" fmla="*/ 1 w 1"/>
                <a:gd name="T3" fmla="*/ 1 h 1"/>
                <a:gd name="T4" fmla="*/ 0 w 1"/>
                <a:gd name="T5" fmla="*/ 0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lnTo>
                    <a:pt x="1" y="1"/>
                  </a:lnTo>
                  <a:cubicBezTo>
                    <a:pt x="1" y="0"/>
                    <a:pt x="0" y="0"/>
                    <a:pt x="0" y="0"/>
                  </a:cubicBezTo>
                  <a:lnTo>
                    <a:pt x="1" y="0"/>
                  </a:lnTo>
                  <a:cubicBezTo>
                    <a:pt x="1" y="0"/>
                    <a:pt x="1" y="0"/>
                    <a:pt x="1"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651" name="Freeform 1277"/>
            <p:cNvSpPr>
              <a:spLocks/>
            </p:cNvSpPr>
            <p:nvPr userDrawn="1"/>
          </p:nvSpPr>
          <p:spPr bwMode="auto">
            <a:xfrm>
              <a:off x="329" y="199"/>
              <a:ext cx="1" cy="1"/>
            </a:xfrm>
            <a:custGeom>
              <a:avLst/>
              <a:gdLst>
                <a:gd name="T0" fmla="*/ 0 w 2"/>
                <a:gd name="T1" fmla="*/ 2 h 2"/>
                <a:gd name="T2" fmla="*/ 0 w 2"/>
                <a:gd name="T3" fmla="*/ 2 h 2"/>
                <a:gd name="T4" fmla="*/ 1 w 2"/>
                <a:gd name="T5" fmla="*/ 0 h 2"/>
                <a:gd name="T6" fmla="*/ 2 w 2"/>
                <a:gd name="T7" fmla="*/ 2 h 2"/>
                <a:gd name="T8" fmla="*/ 0 w 2"/>
                <a:gd name="T9" fmla="*/ 2 h 2"/>
              </a:gdLst>
              <a:ahLst/>
              <a:cxnLst>
                <a:cxn ang="0">
                  <a:pos x="T0" y="T1"/>
                </a:cxn>
                <a:cxn ang="0">
                  <a:pos x="T2" y="T3"/>
                </a:cxn>
                <a:cxn ang="0">
                  <a:pos x="T4" y="T5"/>
                </a:cxn>
                <a:cxn ang="0">
                  <a:pos x="T6" y="T7"/>
                </a:cxn>
                <a:cxn ang="0">
                  <a:pos x="T8" y="T9"/>
                </a:cxn>
              </a:cxnLst>
              <a:rect l="0" t="0" r="r" b="b"/>
              <a:pathLst>
                <a:path w="2" h="2">
                  <a:moveTo>
                    <a:pt x="0" y="2"/>
                  </a:moveTo>
                  <a:lnTo>
                    <a:pt x="0" y="2"/>
                  </a:lnTo>
                  <a:cubicBezTo>
                    <a:pt x="0" y="1"/>
                    <a:pt x="1" y="1"/>
                    <a:pt x="1" y="0"/>
                  </a:cubicBezTo>
                  <a:cubicBezTo>
                    <a:pt x="1" y="1"/>
                    <a:pt x="1" y="1"/>
                    <a:pt x="2" y="2"/>
                  </a:cubicBezTo>
                  <a:lnTo>
                    <a:pt x="0" y="2"/>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652" name="Freeform 1278"/>
            <p:cNvSpPr>
              <a:spLocks/>
            </p:cNvSpPr>
            <p:nvPr userDrawn="1"/>
          </p:nvSpPr>
          <p:spPr bwMode="auto">
            <a:xfrm>
              <a:off x="327" y="198"/>
              <a:ext cx="1" cy="1"/>
            </a:xfrm>
            <a:custGeom>
              <a:avLst/>
              <a:gdLst>
                <a:gd name="T0" fmla="*/ 1 w 2"/>
                <a:gd name="T1" fmla="*/ 1 h 1"/>
                <a:gd name="T2" fmla="*/ 1 w 2"/>
                <a:gd name="T3" fmla="*/ 1 h 1"/>
                <a:gd name="T4" fmla="*/ 0 w 2"/>
                <a:gd name="T5" fmla="*/ 0 h 1"/>
                <a:gd name="T6" fmla="*/ 2 w 2"/>
                <a:gd name="T7" fmla="*/ 0 h 1"/>
                <a:gd name="T8" fmla="*/ 1 w 2"/>
                <a:gd name="T9" fmla="*/ 1 h 1"/>
              </a:gdLst>
              <a:ahLst/>
              <a:cxnLst>
                <a:cxn ang="0">
                  <a:pos x="T0" y="T1"/>
                </a:cxn>
                <a:cxn ang="0">
                  <a:pos x="T2" y="T3"/>
                </a:cxn>
                <a:cxn ang="0">
                  <a:pos x="T4" y="T5"/>
                </a:cxn>
                <a:cxn ang="0">
                  <a:pos x="T6" y="T7"/>
                </a:cxn>
                <a:cxn ang="0">
                  <a:pos x="T8" y="T9"/>
                </a:cxn>
              </a:cxnLst>
              <a:rect l="0" t="0" r="r" b="b"/>
              <a:pathLst>
                <a:path w="2" h="1">
                  <a:moveTo>
                    <a:pt x="1" y="1"/>
                  </a:moveTo>
                  <a:lnTo>
                    <a:pt x="1" y="1"/>
                  </a:lnTo>
                  <a:cubicBezTo>
                    <a:pt x="1" y="1"/>
                    <a:pt x="1" y="0"/>
                    <a:pt x="0" y="0"/>
                  </a:cubicBezTo>
                  <a:lnTo>
                    <a:pt x="2" y="0"/>
                  </a:lnTo>
                  <a:cubicBezTo>
                    <a:pt x="1" y="0"/>
                    <a:pt x="1" y="1"/>
                    <a:pt x="1"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653" name="Freeform 1279"/>
            <p:cNvSpPr>
              <a:spLocks/>
            </p:cNvSpPr>
            <p:nvPr userDrawn="1"/>
          </p:nvSpPr>
          <p:spPr bwMode="auto">
            <a:xfrm>
              <a:off x="327" y="200"/>
              <a:ext cx="1" cy="0"/>
            </a:xfrm>
            <a:custGeom>
              <a:avLst/>
              <a:gdLst>
                <a:gd name="T0" fmla="*/ 0 w 1"/>
                <a:gd name="T1" fmla="*/ 1 h 1"/>
                <a:gd name="T2" fmla="*/ 0 w 1"/>
                <a:gd name="T3" fmla="*/ 1 h 1"/>
                <a:gd name="T4" fmla="*/ 0 w 1"/>
                <a:gd name="T5" fmla="*/ 0 h 1"/>
                <a:gd name="T6" fmla="*/ 1 w 1"/>
                <a:gd name="T7" fmla="*/ 1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lnTo>
                    <a:pt x="0" y="1"/>
                  </a:lnTo>
                  <a:cubicBezTo>
                    <a:pt x="0" y="1"/>
                    <a:pt x="0" y="0"/>
                    <a:pt x="0" y="0"/>
                  </a:cubicBezTo>
                  <a:cubicBezTo>
                    <a:pt x="0" y="0"/>
                    <a:pt x="1" y="1"/>
                    <a:pt x="1" y="1"/>
                  </a:cubicBezTo>
                  <a:lnTo>
                    <a:pt x="0" y="1"/>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654" name="Freeform 1280"/>
            <p:cNvSpPr>
              <a:spLocks/>
            </p:cNvSpPr>
            <p:nvPr userDrawn="1"/>
          </p:nvSpPr>
          <p:spPr bwMode="auto">
            <a:xfrm>
              <a:off x="324" y="198"/>
              <a:ext cx="1" cy="1"/>
            </a:xfrm>
            <a:custGeom>
              <a:avLst/>
              <a:gdLst>
                <a:gd name="T0" fmla="*/ 1 w 1"/>
                <a:gd name="T1" fmla="*/ 1 h 1"/>
                <a:gd name="T2" fmla="*/ 1 w 1"/>
                <a:gd name="T3" fmla="*/ 1 h 1"/>
                <a:gd name="T4" fmla="*/ 0 w 1"/>
                <a:gd name="T5" fmla="*/ 0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lnTo>
                    <a:pt x="1" y="1"/>
                  </a:lnTo>
                  <a:cubicBezTo>
                    <a:pt x="1" y="1"/>
                    <a:pt x="1" y="1"/>
                    <a:pt x="0" y="0"/>
                  </a:cubicBezTo>
                  <a:lnTo>
                    <a:pt x="1" y="0"/>
                  </a:lnTo>
                  <a:cubicBezTo>
                    <a:pt x="1" y="1"/>
                    <a:pt x="1" y="1"/>
                    <a:pt x="1"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655" name="Freeform 1281"/>
            <p:cNvSpPr>
              <a:spLocks/>
            </p:cNvSpPr>
            <p:nvPr userDrawn="1"/>
          </p:nvSpPr>
          <p:spPr bwMode="auto">
            <a:xfrm>
              <a:off x="325" y="200"/>
              <a:ext cx="0" cy="0"/>
            </a:xfrm>
            <a:custGeom>
              <a:avLst/>
              <a:gdLst>
                <a:gd name="T0" fmla="*/ 0 w 1"/>
                <a:gd name="T1" fmla="*/ 1 h 1"/>
                <a:gd name="T2" fmla="*/ 0 w 1"/>
                <a:gd name="T3" fmla="*/ 1 h 1"/>
                <a:gd name="T4" fmla="*/ 0 w 1"/>
                <a:gd name="T5" fmla="*/ 0 h 1"/>
                <a:gd name="T6" fmla="*/ 1 w 1"/>
                <a:gd name="T7" fmla="*/ 1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lnTo>
                    <a:pt x="0" y="1"/>
                  </a:lnTo>
                  <a:cubicBezTo>
                    <a:pt x="0" y="1"/>
                    <a:pt x="0" y="1"/>
                    <a:pt x="0" y="0"/>
                  </a:cubicBezTo>
                  <a:cubicBezTo>
                    <a:pt x="0" y="1"/>
                    <a:pt x="1" y="1"/>
                    <a:pt x="1" y="1"/>
                  </a:cubicBezTo>
                  <a:lnTo>
                    <a:pt x="0" y="1"/>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656" name="Freeform 1282"/>
            <p:cNvSpPr>
              <a:spLocks/>
            </p:cNvSpPr>
            <p:nvPr userDrawn="1"/>
          </p:nvSpPr>
          <p:spPr bwMode="auto">
            <a:xfrm>
              <a:off x="322" y="199"/>
              <a:ext cx="1" cy="0"/>
            </a:xfrm>
            <a:custGeom>
              <a:avLst/>
              <a:gdLst>
                <a:gd name="T0" fmla="*/ 1 w 2"/>
                <a:gd name="T1" fmla="*/ 1 h 1"/>
                <a:gd name="T2" fmla="*/ 1 w 2"/>
                <a:gd name="T3" fmla="*/ 1 h 1"/>
                <a:gd name="T4" fmla="*/ 0 w 2"/>
                <a:gd name="T5" fmla="*/ 0 h 1"/>
                <a:gd name="T6" fmla="*/ 2 w 2"/>
                <a:gd name="T7" fmla="*/ 0 h 1"/>
                <a:gd name="T8" fmla="*/ 1 w 2"/>
                <a:gd name="T9" fmla="*/ 1 h 1"/>
              </a:gdLst>
              <a:ahLst/>
              <a:cxnLst>
                <a:cxn ang="0">
                  <a:pos x="T0" y="T1"/>
                </a:cxn>
                <a:cxn ang="0">
                  <a:pos x="T2" y="T3"/>
                </a:cxn>
                <a:cxn ang="0">
                  <a:pos x="T4" y="T5"/>
                </a:cxn>
                <a:cxn ang="0">
                  <a:pos x="T6" y="T7"/>
                </a:cxn>
                <a:cxn ang="0">
                  <a:pos x="T8" y="T9"/>
                </a:cxn>
              </a:cxnLst>
              <a:rect l="0" t="0" r="r" b="b"/>
              <a:pathLst>
                <a:path w="2" h="1">
                  <a:moveTo>
                    <a:pt x="1" y="1"/>
                  </a:moveTo>
                  <a:lnTo>
                    <a:pt x="1" y="1"/>
                  </a:lnTo>
                  <a:cubicBezTo>
                    <a:pt x="1" y="1"/>
                    <a:pt x="1" y="0"/>
                    <a:pt x="0" y="0"/>
                  </a:cubicBezTo>
                  <a:lnTo>
                    <a:pt x="2" y="0"/>
                  </a:lnTo>
                  <a:cubicBezTo>
                    <a:pt x="1" y="0"/>
                    <a:pt x="1" y="1"/>
                    <a:pt x="1"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657" name="Freeform 1283"/>
            <p:cNvSpPr>
              <a:spLocks/>
            </p:cNvSpPr>
            <p:nvPr userDrawn="1"/>
          </p:nvSpPr>
          <p:spPr bwMode="auto">
            <a:xfrm>
              <a:off x="323" y="200"/>
              <a:ext cx="0" cy="0"/>
            </a:xfrm>
            <a:custGeom>
              <a:avLst/>
              <a:gdLst>
                <a:gd name="T0" fmla="*/ 0 w 1"/>
                <a:gd name="T1" fmla="*/ 1 h 1"/>
                <a:gd name="T2" fmla="*/ 0 w 1"/>
                <a:gd name="T3" fmla="*/ 1 h 1"/>
                <a:gd name="T4" fmla="*/ 1 w 1"/>
                <a:gd name="T5" fmla="*/ 0 h 1"/>
                <a:gd name="T6" fmla="*/ 1 w 1"/>
                <a:gd name="T7" fmla="*/ 1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lnTo>
                    <a:pt x="0" y="1"/>
                  </a:lnTo>
                  <a:cubicBezTo>
                    <a:pt x="0" y="1"/>
                    <a:pt x="0" y="0"/>
                    <a:pt x="1" y="0"/>
                  </a:cubicBezTo>
                  <a:cubicBezTo>
                    <a:pt x="1" y="0"/>
                    <a:pt x="1" y="0"/>
                    <a:pt x="1" y="1"/>
                  </a:cubicBezTo>
                  <a:lnTo>
                    <a:pt x="0" y="1"/>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658" name="Freeform 1284"/>
            <p:cNvSpPr>
              <a:spLocks/>
            </p:cNvSpPr>
            <p:nvPr userDrawn="1"/>
          </p:nvSpPr>
          <p:spPr bwMode="auto">
            <a:xfrm>
              <a:off x="320" y="199"/>
              <a:ext cx="1" cy="1"/>
            </a:xfrm>
            <a:custGeom>
              <a:avLst/>
              <a:gdLst>
                <a:gd name="T0" fmla="*/ 1 w 1"/>
                <a:gd name="T1" fmla="*/ 1 h 1"/>
                <a:gd name="T2" fmla="*/ 1 w 1"/>
                <a:gd name="T3" fmla="*/ 1 h 1"/>
                <a:gd name="T4" fmla="*/ 0 w 1"/>
                <a:gd name="T5" fmla="*/ 0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lnTo>
                    <a:pt x="1" y="1"/>
                  </a:lnTo>
                  <a:cubicBezTo>
                    <a:pt x="0" y="1"/>
                    <a:pt x="0" y="1"/>
                    <a:pt x="0" y="0"/>
                  </a:cubicBezTo>
                  <a:lnTo>
                    <a:pt x="1" y="0"/>
                  </a:lnTo>
                  <a:cubicBezTo>
                    <a:pt x="1" y="0"/>
                    <a:pt x="1" y="1"/>
                    <a:pt x="1"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659" name="Freeform 1285"/>
            <p:cNvSpPr>
              <a:spLocks/>
            </p:cNvSpPr>
            <p:nvPr userDrawn="1"/>
          </p:nvSpPr>
          <p:spPr bwMode="auto">
            <a:xfrm>
              <a:off x="321" y="200"/>
              <a:ext cx="0" cy="0"/>
            </a:xfrm>
            <a:custGeom>
              <a:avLst/>
              <a:gdLst>
                <a:gd name="T0" fmla="*/ 0 w 1"/>
                <a:gd name="T1" fmla="*/ 0 w 1"/>
                <a:gd name="T2" fmla="*/ 0 w 1"/>
                <a:gd name="T3" fmla="*/ 1 w 1"/>
                <a:gd name="T4" fmla="*/ 0 w 1"/>
              </a:gdLst>
              <a:ahLst/>
              <a:cxnLst>
                <a:cxn ang="0">
                  <a:pos x="T0" y="0"/>
                </a:cxn>
                <a:cxn ang="0">
                  <a:pos x="T1" y="0"/>
                </a:cxn>
                <a:cxn ang="0">
                  <a:pos x="T2" y="0"/>
                </a:cxn>
                <a:cxn ang="0">
                  <a:pos x="T3" y="0"/>
                </a:cxn>
                <a:cxn ang="0">
                  <a:pos x="T4" y="0"/>
                </a:cxn>
              </a:cxnLst>
              <a:rect l="0" t="0" r="r" b="b"/>
              <a:pathLst>
                <a:path w="1">
                  <a:moveTo>
                    <a:pt x="0" y="0"/>
                  </a:moveTo>
                  <a:lnTo>
                    <a:pt x="0" y="0"/>
                  </a:lnTo>
                  <a:cubicBezTo>
                    <a:pt x="0" y="0"/>
                    <a:pt x="0" y="0"/>
                    <a:pt x="0" y="0"/>
                  </a:cubicBezTo>
                  <a:cubicBezTo>
                    <a:pt x="0" y="0"/>
                    <a:pt x="0" y="0"/>
                    <a:pt x="1" y="0"/>
                  </a:cubicBezTo>
                  <a:lnTo>
                    <a:pt x="0"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660" name="Freeform 1286"/>
            <p:cNvSpPr>
              <a:spLocks/>
            </p:cNvSpPr>
            <p:nvPr userDrawn="1"/>
          </p:nvSpPr>
          <p:spPr bwMode="auto">
            <a:xfrm>
              <a:off x="328" y="198"/>
              <a:ext cx="1" cy="2"/>
            </a:xfrm>
            <a:custGeom>
              <a:avLst/>
              <a:gdLst>
                <a:gd name="T0" fmla="*/ 2 w 4"/>
                <a:gd name="T1" fmla="*/ 0 h 3"/>
                <a:gd name="T2" fmla="*/ 2 w 4"/>
                <a:gd name="T3" fmla="*/ 0 h 3"/>
                <a:gd name="T4" fmla="*/ 4 w 4"/>
                <a:gd name="T5" fmla="*/ 2 h 3"/>
                <a:gd name="T6" fmla="*/ 2 w 4"/>
                <a:gd name="T7" fmla="*/ 3 h 3"/>
                <a:gd name="T8" fmla="*/ 0 w 4"/>
                <a:gd name="T9" fmla="*/ 2 h 3"/>
                <a:gd name="T10" fmla="*/ 2 w 4"/>
                <a:gd name="T11" fmla="*/ 0 h 3"/>
              </a:gdLst>
              <a:ahLst/>
              <a:cxnLst>
                <a:cxn ang="0">
                  <a:pos x="T0" y="T1"/>
                </a:cxn>
                <a:cxn ang="0">
                  <a:pos x="T2" y="T3"/>
                </a:cxn>
                <a:cxn ang="0">
                  <a:pos x="T4" y="T5"/>
                </a:cxn>
                <a:cxn ang="0">
                  <a:pos x="T6" y="T7"/>
                </a:cxn>
                <a:cxn ang="0">
                  <a:pos x="T8" y="T9"/>
                </a:cxn>
                <a:cxn ang="0">
                  <a:pos x="T10" y="T11"/>
                </a:cxn>
              </a:cxnLst>
              <a:rect l="0" t="0" r="r" b="b"/>
              <a:pathLst>
                <a:path w="4" h="3">
                  <a:moveTo>
                    <a:pt x="2" y="0"/>
                  </a:moveTo>
                  <a:lnTo>
                    <a:pt x="2" y="0"/>
                  </a:lnTo>
                  <a:cubicBezTo>
                    <a:pt x="3" y="0"/>
                    <a:pt x="4" y="1"/>
                    <a:pt x="4" y="2"/>
                  </a:cubicBezTo>
                  <a:cubicBezTo>
                    <a:pt x="4" y="3"/>
                    <a:pt x="3" y="3"/>
                    <a:pt x="2" y="3"/>
                  </a:cubicBezTo>
                  <a:cubicBezTo>
                    <a:pt x="1" y="3"/>
                    <a:pt x="0" y="3"/>
                    <a:pt x="0" y="2"/>
                  </a:cubicBezTo>
                  <a:cubicBezTo>
                    <a:pt x="0" y="1"/>
                    <a:pt x="1" y="0"/>
                    <a:pt x="2"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661" name="Freeform 1287"/>
            <p:cNvSpPr>
              <a:spLocks/>
            </p:cNvSpPr>
            <p:nvPr userDrawn="1"/>
          </p:nvSpPr>
          <p:spPr bwMode="auto">
            <a:xfrm>
              <a:off x="325" y="199"/>
              <a:ext cx="2" cy="1"/>
            </a:xfrm>
            <a:custGeom>
              <a:avLst/>
              <a:gdLst>
                <a:gd name="T0" fmla="*/ 2 w 3"/>
                <a:gd name="T1" fmla="*/ 0 h 3"/>
                <a:gd name="T2" fmla="*/ 2 w 3"/>
                <a:gd name="T3" fmla="*/ 0 h 3"/>
                <a:gd name="T4" fmla="*/ 3 w 3"/>
                <a:gd name="T5" fmla="*/ 1 h 3"/>
                <a:gd name="T6" fmla="*/ 2 w 3"/>
                <a:gd name="T7" fmla="*/ 3 h 3"/>
                <a:gd name="T8" fmla="*/ 0 w 3"/>
                <a:gd name="T9" fmla="*/ 1 h 3"/>
                <a:gd name="T10" fmla="*/ 2 w 3"/>
                <a:gd name="T11" fmla="*/ 0 h 3"/>
              </a:gdLst>
              <a:ahLst/>
              <a:cxnLst>
                <a:cxn ang="0">
                  <a:pos x="T0" y="T1"/>
                </a:cxn>
                <a:cxn ang="0">
                  <a:pos x="T2" y="T3"/>
                </a:cxn>
                <a:cxn ang="0">
                  <a:pos x="T4" y="T5"/>
                </a:cxn>
                <a:cxn ang="0">
                  <a:pos x="T6" y="T7"/>
                </a:cxn>
                <a:cxn ang="0">
                  <a:pos x="T8" y="T9"/>
                </a:cxn>
                <a:cxn ang="0">
                  <a:pos x="T10" y="T11"/>
                </a:cxn>
              </a:cxnLst>
              <a:rect l="0" t="0" r="r" b="b"/>
              <a:pathLst>
                <a:path w="3" h="3">
                  <a:moveTo>
                    <a:pt x="2" y="0"/>
                  </a:moveTo>
                  <a:lnTo>
                    <a:pt x="2" y="0"/>
                  </a:lnTo>
                  <a:cubicBezTo>
                    <a:pt x="2" y="0"/>
                    <a:pt x="3" y="0"/>
                    <a:pt x="3" y="1"/>
                  </a:cubicBezTo>
                  <a:cubicBezTo>
                    <a:pt x="3" y="2"/>
                    <a:pt x="2" y="3"/>
                    <a:pt x="2" y="3"/>
                  </a:cubicBezTo>
                  <a:cubicBezTo>
                    <a:pt x="1" y="3"/>
                    <a:pt x="0" y="2"/>
                    <a:pt x="0" y="1"/>
                  </a:cubicBezTo>
                  <a:cubicBezTo>
                    <a:pt x="0" y="0"/>
                    <a:pt x="1" y="0"/>
                    <a:pt x="2"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662" name="Freeform 1288"/>
            <p:cNvSpPr>
              <a:spLocks/>
            </p:cNvSpPr>
            <p:nvPr userDrawn="1"/>
          </p:nvSpPr>
          <p:spPr bwMode="auto">
            <a:xfrm>
              <a:off x="323" y="199"/>
              <a:ext cx="1" cy="1"/>
            </a:xfrm>
            <a:custGeom>
              <a:avLst/>
              <a:gdLst>
                <a:gd name="T0" fmla="*/ 2 w 3"/>
                <a:gd name="T1" fmla="*/ 0 h 3"/>
                <a:gd name="T2" fmla="*/ 2 w 3"/>
                <a:gd name="T3" fmla="*/ 0 h 3"/>
                <a:gd name="T4" fmla="*/ 3 w 3"/>
                <a:gd name="T5" fmla="*/ 1 h 3"/>
                <a:gd name="T6" fmla="*/ 2 w 3"/>
                <a:gd name="T7" fmla="*/ 3 h 3"/>
                <a:gd name="T8" fmla="*/ 0 w 3"/>
                <a:gd name="T9" fmla="*/ 1 h 3"/>
                <a:gd name="T10" fmla="*/ 2 w 3"/>
                <a:gd name="T11" fmla="*/ 0 h 3"/>
              </a:gdLst>
              <a:ahLst/>
              <a:cxnLst>
                <a:cxn ang="0">
                  <a:pos x="T0" y="T1"/>
                </a:cxn>
                <a:cxn ang="0">
                  <a:pos x="T2" y="T3"/>
                </a:cxn>
                <a:cxn ang="0">
                  <a:pos x="T4" y="T5"/>
                </a:cxn>
                <a:cxn ang="0">
                  <a:pos x="T6" y="T7"/>
                </a:cxn>
                <a:cxn ang="0">
                  <a:pos x="T8" y="T9"/>
                </a:cxn>
                <a:cxn ang="0">
                  <a:pos x="T10" y="T11"/>
                </a:cxn>
              </a:cxnLst>
              <a:rect l="0" t="0" r="r" b="b"/>
              <a:pathLst>
                <a:path w="3" h="3">
                  <a:moveTo>
                    <a:pt x="2" y="0"/>
                  </a:moveTo>
                  <a:lnTo>
                    <a:pt x="2" y="0"/>
                  </a:lnTo>
                  <a:cubicBezTo>
                    <a:pt x="3" y="0"/>
                    <a:pt x="3" y="1"/>
                    <a:pt x="3" y="1"/>
                  </a:cubicBezTo>
                  <a:cubicBezTo>
                    <a:pt x="3" y="2"/>
                    <a:pt x="3" y="3"/>
                    <a:pt x="2" y="3"/>
                  </a:cubicBezTo>
                  <a:cubicBezTo>
                    <a:pt x="1" y="3"/>
                    <a:pt x="0" y="2"/>
                    <a:pt x="0" y="1"/>
                  </a:cubicBezTo>
                  <a:cubicBezTo>
                    <a:pt x="0" y="1"/>
                    <a:pt x="1" y="0"/>
                    <a:pt x="2"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663" name="Freeform 1289"/>
            <p:cNvSpPr>
              <a:spLocks/>
            </p:cNvSpPr>
            <p:nvPr userDrawn="1"/>
          </p:nvSpPr>
          <p:spPr bwMode="auto">
            <a:xfrm>
              <a:off x="321" y="199"/>
              <a:ext cx="1" cy="1"/>
            </a:xfrm>
            <a:custGeom>
              <a:avLst/>
              <a:gdLst>
                <a:gd name="T0" fmla="*/ 1 w 2"/>
                <a:gd name="T1" fmla="*/ 0 h 3"/>
                <a:gd name="T2" fmla="*/ 1 w 2"/>
                <a:gd name="T3" fmla="*/ 0 h 3"/>
                <a:gd name="T4" fmla="*/ 2 w 2"/>
                <a:gd name="T5" fmla="*/ 1 h 3"/>
                <a:gd name="T6" fmla="*/ 1 w 2"/>
                <a:gd name="T7" fmla="*/ 3 h 3"/>
                <a:gd name="T8" fmla="*/ 0 w 2"/>
                <a:gd name="T9" fmla="*/ 1 h 3"/>
                <a:gd name="T10" fmla="*/ 1 w 2"/>
                <a:gd name="T11" fmla="*/ 0 h 3"/>
              </a:gdLst>
              <a:ahLst/>
              <a:cxnLst>
                <a:cxn ang="0">
                  <a:pos x="T0" y="T1"/>
                </a:cxn>
                <a:cxn ang="0">
                  <a:pos x="T2" y="T3"/>
                </a:cxn>
                <a:cxn ang="0">
                  <a:pos x="T4" y="T5"/>
                </a:cxn>
                <a:cxn ang="0">
                  <a:pos x="T6" y="T7"/>
                </a:cxn>
                <a:cxn ang="0">
                  <a:pos x="T8" y="T9"/>
                </a:cxn>
                <a:cxn ang="0">
                  <a:pos x="T10" y="T11"/>
                </a:cxn>
              </a:cxnLst>
              <a:rect l="0" t="0" r="r" b="b"/>
              <a:pathLst>
                <a:path w="2" h="3">
                  <a:moveTo>
                    <a:pt x="1" y="0"/>
                  </a:moveTo>
                  <a:lnTo>
                    <a:pt x="1" y="0"/>
                  </a:lnTo>
                  <a:cubicBezTo>
                    <a:pt x="2" y="0"/>
                    <a:pt x="2" y="1"/>
                    <a:pt x="2" y="1"/>
                  </a:cubicBezTo>
                  <a:cubicBezTo>
                    <a:pt x="2" y="2"/>
                    <a:pt x="2" y="3"/>
                    <a:pt x="1" y="3"/>
                  </a:cubicBezTo>
                  <a:cubicBezTo>
                    <a:pt x="0" y="3"/>
                    <a:pt x="0" y="2"/>
                    <a:pt x="0" y="1"/>
                  </a:cubicBezTo>
                  <a:cubicBezTo>
                    <a:pt x="0" y="1"/>
                    <a:pt x="0" y="0"/>
                    <a:pt x="1"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664" name="Freeform 1290"/>
            <p:cNvSpPr>
              <a:spLocks/>
            </p:cNvSpPr>
            <p:nvPr userDrawn="1"/>
          </p:nvSpPr>
          <p:spPr bwMode="auto">
            <a:xfrm>
              <a:off x="320" y="200"/>
              <a:ext cx="0" cy="1"/>
            </a:xfrm>
            <a:custGeom>
              <a:avLst/>
              <a:gdLst>
                <a:gd name="T0" fmla="*/ 1 w 2"/>
                <a:gd name="T1" fmla="*/ 0 h 3"/>
                <a:gd name="T2" fmla="*/ 1 w 2"/>
                <a:gd name="T3" fmla="*/ 0 h 3"/>
                <a:gd name="T4" fmla="*/ 2 w 2"/>
                <a:gd name="T5" fmla="*/ 2 h 3"/>
                <a:gd name="T6" fmla="*/ 1 w 2"/>
                <a:gd name="T7" fmla="*/ 3 h 3"/>
                <a:gd name="T8" fmla="*/ 0 w 2"/>
                <a:gd name="T9" fmla="*/ 2 h 3"/>
                <a:gd name="T10" fmla="*/ 1 w 2"/>
                <a:gd name="T11" fmla="*/ 0 h 3"/>
              </a:gdLst>
              <a:ahLst/>
              <a:cxnLst>
                <a:cxn ang="0">
                  <a:pos x="T0" y="T1"/>
                </a:cxn>
                <a:cxn ang="0">
                  <a:pos x="T2" y="T3"/>
                </a:cxn>
                <a:cxn ang="0">
                  <a:pos x="T4" y="T5"/>
                </a:cxn>
                <a:cxn ang="0">
                  <a:pos x="T6" y="T7"/>
                </a:cxn>
                <a:cxn ang="0">
                  <a:pos x="T8" y="T9"/>
                </a:cxn>
                <a:cxn ang="0">
                  <a:pos x="T10" y="T11"/>
                </a:cxn>
              </a:cxnLst>
              <a:rect l="0" t="0" r="r" b="b"/>
              <a:pathLst>
                <a:path w="2" h="3">
                  <a:moveTo>
                    <a:pt x="1" y="0"/>
                  </a:moveTo>
                  <a:lnTo>
                    <a:pt x="1" y="0"/>
                  </a:lnTo>
                  <a:cubicBezTo>
                    <a:pt x="1" y="0"/>
                    <a:pt x="2" y="1"/>
                    <a:pt x="2" y="2"/>
                  </a:cubicBezTo>
                  <a:cubicBezTo>
                    <a:pt x="2" y="2"/>
                    <a:pt x="1" y="3"/>
                    <a:pt x="1" y="3"/>
                  </a:cubicBezTo>
                  <a:cubicBezTo>
                    <a:pt x="0" y="3"/>
                    <a:pt x="0" y="2"/>
                    <a:pt x="0" y="2"/>
                  </a:cubicBezTo>
                  <a:cubicBezTo>
                    <a:pt x="0" y="1"/>
                    <a:pt x="0" y="0"/>
                    <a:pt x="1"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665" name="Freeform 1291"/>
            <p:cNvSpPr>
              <a:spLocks/>
            </p:cNvSpPr>
            <p:nvPr userDrawn="1"/>
          </p:nvSpPr>
          <p:spPr bwMode="auto">
            <a:xfrm>
              <a:off x="320" y="177"/>
              <a:ext cx="0" cy="2"/>
            </a:xfrm>
            <a:custGeom>
              <a:avLst/>
              <a:gdLst>
                <a:gd name="T0" fmla="*/ 2 w 2"/>
                <a:gd name="T1" fmla="*/ 0 h 5"/>
                <a:gd name="T2" fmla="*/ 2 w 2"/>
                <a:gd name="T3" fmla="*/ 0 h 5"/>
                <a:gd name="T4" fmla="*/ 2 w 2"/>
                <a:gd name="T5" fmla="*/ 5 h 5"/>
                <a:gd name="T6" fmla="*/ 0 w 2"/>
                <a:gd name="T7" fmla="*/ 3 h 5"/>
                <a:gd name="T8" fmla="*/ 2 w 2"/>
                <a:gd name="T9" fmla="*/ 0 h 5"/>
              </a:gdLst>
              <a:ahLst/>
              <a:cxnLst>
                <a:cxn ang="0">
                  <a:pos x="T0" y="T1"/>
                </a:cxn>
                <a:cxn ang="0">
                  <a:pos x="T2" y="T3"/>
                </a:cxn>
                <a:cxn ang="0">
                  <a:pos x="T4" y="T5"/>
                </a:cxn>
                <a:cxn ang="0">
                  <a:pos x="T6" y="T7"/>
                </a:cxn>
                <a:cxn ang="0">
                  <a:pos x="T8" y="T9"/>
                </a:cxn>
              </a:cxnLst>
              <a:rect l="0" t="0" r="r" b="b"/>
              <a:pathLst>
                <a:path w="2" h="5">
                  <a:moveTo>
                    <a:pt x="2" y="0"/>
                  </a:moveTo>
                  <a:lnTo>
                    <a:pt x="2" y="0"/>
                  </a:lnTo>
                  <a:cubicBezTo>
                    <a:pt x="1" y="2"/>
                    <a:pt x="1" y="3"/>
                    <a:pt x="2" y="5"/>
                  </a:cubicBezTo>
                  <a:lnTo>
                    <a:pt x="0" y="3"/>
                  </a:lnTo>
                  <a:lnTo>
                    <a:pt x="2"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666" name="Freeform 1292"/>
            <p:cNvSpPr>
              <a:spLocks/>
            </p:cNvSpPr>
            <p:nvPr userDrawn="1"/>
          </p:nvSpPr>
          <p:spPr bwMode="auto">
            <a:xfrm>
              <a:off x="317" y="180"/>
              <a:ext cx="2" cy="1"/>
            </a:xfrm>
            <a:custGeom>
              <a:avLst/>
              <a:gdLst>
                <a:gd name="T0" fmla="*/ 3 w 3"/>
                <a:gd name="T1" fmla="*/ 0 h 4"/>
                <a:gd name="T2" fmla="*/ 3 w 3"/>
                <a:gd name="T3" fmla="*/ 0 h 4"/>
                <a:gd name="T4" fmla="*/ 2 w 3"/>
                <a:gd name="T5" fmla="*/ 4 h 4"/>
                <a:gd name="T6" fmla="*/ 0 w 3"/>
                <a:gd name="T7" fmla="*/ 2 h 4"/>
                <a:gd name="T8" fmla="*/ 3 w 3"/>
                <a:gd name="T9" fmla="*/ 0 h 4"/>
              </a:gdLst>
              <a:ahLst/>
              <a:cxnLst>
                <a:cxn ang="0">
                  <a:pos x="T0" y="T1"/>
                </a:cxn>
                <a:cxn ang="0">
                  <a:pos x="T2" y="T3"/>
                </a:cxn>
                <a:cxn ang="0">
                  <a:pos x="T4" y="T5"/>
                </a:cxn>
                <a:cxn ang="0">
                  <a:pos x="T6" y="T7"/>
                </a:cxn>
                <a:cxn ang="0">
                  <a:pos x="T8" y="T9"/>
                </a:cxn>
              </a:cxnLst>
              <a:rect l="0" t="0" r="r" b="b"/>
              <a:pathLst>
                <a:path w="3" h="4">
                  <a:moveTo>
                    <a:pt x="3" y="0"/>
                  </a:moveTo>
                  <a:lnTo>
                    <a:pt x="3" y="0"/>
                  </a:lnTo>
                  <a:cubicBezTo>
                    <a:pt x="1" y="1"/>
                    <a:pt x="1" y="2"/>
                    <a:pt x="2" y="4"/>
                  </a:cubicBezTo>
                  <a:lnTo>
                    <a:pt x="0" y="2"/>
                  </a:lnTo>
                  <a:lnTo>
                    <a:pt x="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667" name="Freeform 1293"/>
            <p:cNvSpPr>
              <a:spLocks/>
            </p:cNvSpPr>
            <p:nvPr userDrawn="1"/>
          </p:nvSpPr>
          <p:spPr bwMode="auto">
            <a:xfrm>
              <a:off x="315" y="182"/>
              <a:ext cx="1" cy="3"/>
            </a:xfrm>
            <a:custGeom>
              <a:avLst/>
              <a:gdLst>
                <a:gd name="T0" fmla="*/ 2 w 2"/>
                <a:gd name="T1" fmla="*/ 0 h 5"/>
                <a:gd name="T2" fmla="*/ 2 w 2"/>
                <a:gd name="T3" fmla="*/ 0 h 5"/>
                <a:gd name="T4" fmla="*/ 2 w 2"/>
                <a:gd name="T5" fmla="*/ 5 h 5"/>
                <a:gd name="T6" fmla="*/ 0 w 2"/>
                <a:gd name="T7" fmla="*/ 3 h 5"/>
                <a:gd name="T8" fmla="*/ 2 w 2"/>
                <a:gd name="T9" fmla="*/ 0 h 5"/>
              </a:gdLst>
              <a:ahLst/>
              <a:cxnLst>
                <a:cxn ang="0">
                  <a:pos x="T0" y="T1"/>
                </a:cxn>
                <a:cxn ang="0">
                  <a:pos x="T2" y="T3"/>
                </a:cxn>
                <a:cxn ang="0">
                  <a:pos x="T4" y="T5"/>
                </a:cxn>
                <a:cxn ang="0">
                  <a:pos x="T6" y="T7"/>
                </a:cxn>
                <a:cxn ang="0">
                  <a:pos x="T8" y="T9"/>
                </a:cxn>
              </a:cxnLst>
              <a:rect l="0" t="0" r="r" b="b"/>
              <a:pathLst>
                <a:path w="2" h="5">
                  <a:moveTo>
                    <a:pt x="2" y="0"/>
                  </a:moveTo>
                  <a:lnTo>
                    <a:pt x="2" y="0"/>
                  </a:lnTo>
                  <a:cubicBezTo>
                    <a:pt x="1" y="1"/>
                    <a:pt x="1" y="3"/>
                    <a:pt x="2" y="5"/>
                  </a:cubicBezTo>
                  <a:lnTo>
                    <a:pt x="0" y="3"/>
                  </a:lnTo>
                  <a:lnTo>
                    <a:pt x="2"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668" name="Freeform 1294"/>
            <p:cNvSpPr>
              <a:spLocks/>
            </p:cNvSpPr>
            <p:nvPr userDrawn="1"/>
          </p:nvSpPr>
          <p:spPr bwMode="auto">
            <a:xfrm>
              <a:off x="314" y="185"/>
              <a:ext cx="1" cy="2"/>
            </a:xfrm>
            <a:custGeom>
              <a:avLst/>
              <a:gdLst>
                <a:gd name="T0" fmla="*/ 2 w 2"/>
                <a:gd name="T1" fmla="*/ 0 h 4"/>
                <a:gd name="T2" fmla="*/ 2 w 2"/>
                <a:gd name="T3" fmla="*/ 0 h 4"/>
                <a:gd name="T4" fmla="*/ 2 w 2"/>
                <a:gd name="T5" fmla="*/ 4 h 4"/>
                <a:gd name="T6" fmla="*/ 0 w 2"/>
                <a:gd name="T7" fmla="*/ 2 h 4"/>
                <a:gd name="T8" fmla="*/ 2 w 2"/>
                <a:gd name="T9" fmla="*/ 0 h 4"/>
              </a:gdLst>
              <a:ahLst/>
              <a:cxnLst>
                <a:cxn ang="0">
                  <a:pos x="T0" y="T1"/>
                </a:cxn>
                <a:cxn ang="0">
                  <a:pos x="T2" y="T3"/>
                </a:cxn>
                <a:cxn ang="0">
                  <a:pos x="T4" y="T5"/>
                </a:cxn>
                <a:cxn ang="0">
                  <a:pos x="T6" y="T7"/>
                </a:cxn>
                <a:cxn ang="0">
                  <a:pos x="T8" y="T9"/>
                </a:cxn>
              </a:cxnLst>
              <a:rect l="0" t="0" r="r" b="b"/>
              <a:pathLst>
                <a:path w="2" h="4">
                  <a:moveTo>
                    <a:pt x="2" y="0"/>
                  </a:moveTo>
                  <a:lnTo>
                    <a:pt x="2" y="0"/>
                  </a:lnTo>
                  <a:cubicBezTo>
                    <a:pt x="1" y="1"/>
                    <a:pt x="1" y="2"/>
                    <a:pt x="2" y="4"/>
                  </a:cubicBezTo>
                  <a:lnTo>
                    <a:pt x="0" y="2"/>
                  </a:lnTo>
                  <a:lnTo>
                    <a:pt x="2"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669" name="Freeform 1295"/>
            <p:cNvSpPr>
              <a:spLocks/>
            </p:cNvSpPr>
            <p:nvPr userDrawn="1"/>
          </p:nvSpPr>
          <p:spPr bwMode="auto">
            <a:xfrm>
              <a:off x="317" y="185"/>
              <a:ext cx="1" cy="2"/>
            </a:xfrm>
            <a:custGeom>
              <a:avLst/>
              <a:gdLst>
                <a:gd name="T0" fmla="*/ 2 w 2"/>
                <a:gd name="T1" fmla="*/ 0 h 5"/>
                <a:gd name="T2" fmla="*/ 2 w 2"/>
                <a:gd name="T3" fmla="*/ 0 h 5"/>
                <a:gd name="T4" fmla="*/ 2 w 2"/>
                <a:gd name="T5" fmla="*/ 5 h 5"/>
                <a:gd name="T6" fmla="*/ 0 w 2"/>
                <a:gd name="T7" fmla="*/ 3 h 5"/>
                <a:gd name="T8" fmla="*/ 2 w 2"/>
                <a:gd name="T9" fmla="*/ 0 h 5"/>
              </a:gdLst>
              <a:ahLst/>
              <a:cxnLst>
                <a:cxn ang="0">
                  <a:pos x="T0" y="T1"/>
                </a:cxn>
                <a:cxn ang="0">
                  <a:pos x="T2" y="T3"/>
                </a:cxn>
                <a:cxn ang="0">
                  <a:pos x="T4" y="T5"/>
                </a:cxn>
                <a:cxn ang="0">
                  <a:pos x="T6" y="T7"/>
                </a:cxn>
                <a:cxn ang="0">
                  <a:pos x="T8" y="T9"/>
                </a:cxn>
              </a:cxnLst>
              <a:rect l="0" t="0" r="r" b="b"/>
              <a:pathLst>
                <a:path w="2" h="5">
                  <a:moveTo>
                    <a:pt x="2" y="0"/>
                  </a:moveTo>
                  <a:lnTo>
                    <a:pt x="2" y="0"/>
                  </a:lnTo>
                  <a:cubicBezTo>
                    <a:pt x="1" y="2"/>
                    <a:pt x="1" y="3"/>
                    <a:pt x="2" y="5"/>
                  </a:cubicBezTo>
                  <a:lnTo>
                    <a:pt x="0" y="3"/>
                  </a:lnTo>
                  <a:lnTo>
                    <a:pt x="2"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670" name="Freeform 1296"/>
            <p:cNvSpPr>
              <a:spLocks/>
            </p:cNvSpPr>
            <p:nvPr userDrawn="1"/>
          </p:nvSpPr>
          <p:spPr bwMode="auto">
            <a:xfrm>
              <a:off x="321" y="184"/>
              <a:ext cx="2" cy="2"/>
            </a:xfrm>
            <a:custGeom>
              <a:avLst/>
              <a:gdLst>
                <a:gd name="T0" fmla="*/ 2 w 3"/>
                <a:gd name="T1" fmla="*/ 0 h 4"/>
                <a:gd name="T2" fmla="*/ 2 w 3"/>
                <a:gd name="T3" fmla="*/ 0 h 4"/>
                <a:gd name="T4" fmla="*/ 3 w 3"/>
                <a:gd name="T5" fmla="*/ 4 h 4"/>
                <a:gd name="T6" fmla="*/ 0 w 3"/>
                <a:gd name="T7" fmla="*/ 2 h 4"/>
                <a:gd name="T8" fmla="*/ 2 w 3"/>
                <a:gd name="T9" fmla="*/ 0 h 4"/>
              </a:gdLst>
              <a:ahLst/>
              <a:cxnLst>
                <a:cxn ang="0">
                  <a:pos x="T0" y="T1"/>
                </a:cxn>
                <a:cxn ang="0">
                  <a:pos x="T2" y="T3"/>
                </a:cxn>
                <a:cxn ang="0">
                  <a:pos x="T4" y="T5"/>
                </a:cxn>
                <a:cxn ang="0">
                  <a:pos x="T6" y="T7"/>
                </a:cxn>
                <a:cxn ang="0">
                  <a:pos x="T8" y="T9"/>
                </a:cxn>
              </a:cxnLst>
              <a:rect l="0" t="0" r="r" b="b"/>
              <a:pathLst>
                <a:path w="3" h="4">
                  <a:moveTo>
                    <a:pt x="2" y="0"/>
                  </a:moveTo>
                  <a:lnTo>
                    <a:pt x="2" y="0"/>
                  </a:lnTo>
                  <a:cubicBezTo>
                    <a:pt x="1" y="1"/>
                    <a:pt x="1" y="3"/>
                    <a:pt x="3" y="4"/>
                  </a:cubicBezTo>
                  <a:lnTo>
                    <a:pt x="0" y="2"/>
                  </a:lnTo>
                  <a:lnTo>
                    <a:pt x="2"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671" name="Freeform 1297"/>
            <p:cNvSpPr>
              <a:spLocks/>
            </p:cNvSpPr>
            <p:nvPr userDrawn="1"/>
          </p:nvSpPr>
          <p:spPr bwMode="auto">
            <a:xfrm>
              <a:off x="320" y="182"/>
              <a:ext cx="0" cy="2"/>
            </a:xfrm>
            <a:custGeom>
              <a:avLst/>
              <a:gdLst>
                <a:gd name="T0" fmla="*/ 2 w 2"/>
                <a:gd name="T1" fmla="*/ 0 h 5"/>
                <a:gd name="T2" fmla="*/ 2 w 2"/>
                <a:gd name="T3" fmla="*/ 0 h 5"/>
                <a:gd name="T4" fmla="*/ 2 w 2"/>
                <a:gd name="T5" fmla="*/ 5 h 5"/>
                <a:gd name="T6" fmla="*/ 0 w 2"/>
                <a:gd name="T7" fmla="*/ 3 h 5"/>
                <a:gd name="T8" fmla="*/ 2 w 2"/>
                <a:gd name="T9" fmla="*/ 0 h 5"/>
              </a:gdLst>
              <a:ahLst/>
              <a:cxnLst>
                <a:cxn ang="0">
                  <a:pos x="T0" y="T1"/>
                </a:cxn>
                <a:cxn ang="0">
                  <a:pos x="T2" y="T3"/>
                </a:cxn>
                <a:cxn ang="0">
                  <a:pos x="T4" y="T5"/>
                </a:cxn>
                <a:cxn ang="0">
                  <a:pos x="T6" y="T7"/>
                </a:cxn>
                <a:cxn ang="0">
                  <a:pos x="T8" y="T9"/>
                </a:cxn>
              </a:cxnLst>
              <a:rect l="0" t="0" r="r" b="b"/>
              <a:pathLst>
                <a:path w="2" h="5">
                  <a:moveTo>
                    <a:pt x="2" y="0"/>
                  </a:moveTo>
                  <a:lnTo>
                    <a:pt x="2" y="0"/>
                  </a:lnTo>
                  <a:cubicBezTo>
                    <a:pt x="1" y="1"/>
                    <a:pt x="1" y="3"/>
                    <a:pt x="2" y="5"/>
                  </a:cubicBezTo>
                  <a:lnTo>
                    <a:pt x="0" y="3"/>
                  </a:lnTo>
                  <a:lnTo>
                    <a:pt x="2"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672" name="Freeform 1298"/>
            <p:cNvSpPr>
              <a:spLocks/>
            </p:cNvSpPr>
            <p:nvPr userDrawn="1"/>
          </p:nvSpPr>
          <p:spPr bwMode="auto">
            <a:xfrm>
              <a:off x="321" y="180"/>
              <a:ext cx="1" cy="1"/>
            </a:xfrm>
            <a:custGeom>
              <a:avLst/>
              <a:gdLst>
                <a:gd name="T0" fmla="*/ 2 w 2"/>
                <a:gd name="T1" fmla="*/ 0 h 4"/>
                <a:gd name="T2" fmla="*/ 2 w 2"/>
                <a:gd name="T3" fmla="*/ 0 h 4"/>
                <a:gd name="T4" fmla="*/ 2 w 2"/>
                <a:gd name="T5" fmla="*/ 4 h 4"/>
                <a:gd name="T6" fmla="*/ 0 w 2"/>
                <a:gd name="T7" fmla="*/ 2 h 4"/>
                <a:gd name="T8" fmla="*/ 2 w 2"/>
                <a:gd name="T9" fmla="*/ 0 h 4"/>
              </a:gdLst>
              <a:ahLst/>
              <a:cxnLst>
                <a:cxn ang="0">
                  <a:pos x="T0" y="T1"/>
                </a:cxn>
                <a:cxn ang="0">
                  <a:pos x="T2" y="T3"/>
                </a:cxn>
                <a:cxn ang="0">
                  <a:pos x="T4" y="T5"/>
                </a:cxn>
                <a:cxn ang="0">
                  <a:pos x="T6" y="T7"/>
                </a:cxn>
                <a:cxn ang="0">
                  <a:pos x="T8" y="T9"/>
                </a:cxn>
              </a:cxnLst>
              <a:rect l="0" t="0" r="r" b="b"/>
              <a:pathLst>
                <a:path w="2" h="4">
                  <a:moveTo>
                    <a:pt x="2" y="0"/>
                  </a:moveTo>
                  <a:lnTo>
                    <a:pt x="2" y="0"/>
                  </a:lnTo>
                  <a:cubicBezTo>
                    <a:pt x="1" y="1"/>
                    <a:pt x="1" y="2"/>
                    <a:pt x="2" y="4"/>
                  </a:cubicBezTo>
                  <a:lnTo>
                    <a:pt x="0" y="2"/>
                  </a:lnTo>
                  <a:lnTo>
                    <a:pt x="2"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673" name="Freeform 1299"/>
            <p:cNvSpPr>
              <a:spLocks/>
            </p:cNvSpPr>
            <p:nvPr userDrawn="1"/>
          </p:nvSpPr>
          <p:spPr bwMode="auto">
            <a:xfrm>
              <a:off x="318" y="174"/>
              <a:ext cx="1" cy="2"/>
            </a:xfrm>
            <a:custGeom>
              <a:avLst/>
              <a:gdLst>
                <a:gd name="T0" fmla="*/ 2 w 2"/>
                <a:gd name="T1" fmla="*/ 0 h 5"/>
                <a:gd name="T2" fmla="*/ 2 w 2"/>
                <a:gd name="T3" fmla="*/ 0 h 5"/>
                <a:gd name="T4" fmla="*/ 1 w 2"/>
                <a:gd name="T5" fmla="*/ 5 h 5"/>
                <a:gd name="T6" fmla="*/ 0 w 2"/>
                <a:gd name="T7" fmla="*/ 2 h 5"/>
                <a:gd name="T8" fmla="*/ 2 w 2"/>
                <a:gd name="T9" fmla="*/ 0 h 5"/>
              </a:gdLst>
              <a:ahLst/>
              <a:cxnLst>
                <a:cxn ang="0">
                  <a:pos x="T0" y="T1"/>
                </a:cxn>
                <a:cxn ang="0">
                  <a:pos x="T2" y="T3"/>
                </a:cxn>
                <a:cxn ang="0">
                  <a:pos x="T4" y="T5"/>
                </a:cxn>
                <a:cxn ang="0">
                  <a:pos x="T6" y="T7"/>
                </a:cxn>
                <a:cxn ang="0">
                  <a:pos x="T8" y="T9"/>
                </a:cxn>
              </a:cxnLst>
              <a:rect l="0" t="0" r="r" b="b"/>
              <a:pathLst>
                <a:path w="2" h="5">
                  <a:moveTo>
                    <a:pt x="2" y="0"/>
                  </a:moveTo>
                  <a:lnTo>
                    <a:pt x="2" y="0"/>
                  </a:lnTo>
                  <a:cubicBezTo>
                    <a:pt x="1" y="1"/>
                    <a:pt x="1" y="3"/>
                    <a:pt x="1" y="5"/>
                  </a:cubicBezTo>
                  <a:lnTo>
                    <a:pt x="0" y="2"/>
                  </a:lnTo>
                  <a:lnTo>
                    <a:pt x="2"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674" name="Freeform 1300"/>
            <p:cNvSpPr>
              <a:spLocks/>
            </p:cNvSpPr>
            <p:nvPr userDrawn="1"/>
          </p:nvSpPr>
          <p:spPr bwMode="auto">
            <a:xfrm>
              <a:off x="315" y="177"/>
              <a:ext cx="1" cy="2"/>
            </a:xfrm>
            <a:custGeom>
              <a:avLst/>
              <a:gdLst>
                <a:gd name="T0" fmla="*/ 2 w 2"/>
                <a:gd name="T1" fmla="*/ 0 h 4"/>
                <a:gd name="T2" fmla="*/ 2 w 2"/>
                <a:gd name="T3" fmla="*/ 0 h 4"/>
                <a:gd name="T4" fmla="*/ 2 w 2"/>
                <a:gd name="T5" fmla="*/ 4 h 4"/>
                <a:gd name="T6" fmla="*/ 0 w 2"/>
                <a:gd name="T7" fmla="*/ 2 h 4"/>
                <a:gd name="T8" fmla="*/ 2 w 2"/>
                <a:gd name="T9" fmla="*/ 0 h 4"/>
              </a:gdLst>
              <a:ahLst/>
              <a:cxnLst>
                <a:cxn ang="0">
                  <a:pos x="T0" y="T1"/>
                </a:cxn>
                <a:cxn ang="0">
                  <a:pos x="T2" y="T3"/>
                </a:cxn>
                <a:cxn ang="0">
                  <a:pos x="T4" y="T5"/>
                </a:cxn>
                <a:cxn ang="0">
                  <a:pos x="T6" y="T7"/>
                </a:cxn>
                <a:cxn ang="0">
                  <a:pos x="T8" y="T9"/>
                </a:cxn>
              </a:cxnLst>
              <a:rect l="0" t="0" r="r" b="b"/>
              <a:pathLst>
                <a:path w="2" h="4">
                  <a:moveTo>
                    <a:pt x="2" y="0"/>
                  </a:moveTo>
                  <a:lnTo>
                    <a:pt x="2" y="0"/>
                  </a:lnTo>
                  <a:cubicBezTo>
                    <a:pt x="1" y="1"/>
                    <a:pt x="1" y="3"/>
                    <a:pt x="2" y="4"/>
                  </a:cubicBezTo>
                  <a:lnTo>
                    <a:pt x="0" y="2"/>
                  </a:lnTo>
                  <a:lnTo>
                    <a:pt x="2"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675" name="Freeform 1301"/>
            <p:cNvSpPr>
              <a:spLocks/>
            </p:cNvSpPr>
            <p:nvPr userDrawn="1"/>
          </p:nvSpPr>
          <p:spPr bwMode="auto">
            <a:xfrm>
              <a:off x="314" y="180"/>
              <a:ext cx="0" cy="2"/>
            </a:xfrm>
            <a:custGeom>
              <a:avLst/>
              <a:gdLst>
                <a:gd name="T0" fmla="*/ 1 w 1"/>
                <a:gd name="T1" fmla="*/ 0 h 5"/>
                <a:gd name="T2" fmla="*/ 1 w 1"/>
                <a:gd name="T3" fmla="*/ 0 h 5"/>
                <a:gd name="T4" fmla="*/ 1 w 1"/>
                <a:gd name="T5" fmla="*/ 5 h 5"/>
                <a:gd name="T6" fmla="*/ 0 w 1"/>
                <a:gd name="T7" fmla="*/ 2 h 5"/>
                <a:gd name="T8" fmla="*/ 1 w 1"/>
                <a:gd name="T9" fmla="*/ 0 h 5"/>
              </a:gdLst>
              <a:ahLst/>
              <a:cxnLst>
                <a:cxn ang="0">
                  <a:pos x="T0" y="T1"/>
                </a:cxn>
                <a:cxn ang="0">
                  <a:pos x="T2" y="T3"/>
                </a:cxn>
                <a:cxn ang="0">
                  <a:pos x="T4" y="T5"/>
                </a:cxn>
                <a:cxn ang="0">
                  <a:pos x="T6" y="T7"/>
                </a:cxn>
                <a:cxn ang="0">
                  <a:pos x="T8" y="T9"/>
                </a:cxn>
              </a:cxnLst>
              <a:rect l="0" t="0" r="r" b="b"/>
              <a:pathLst>
                <a:path w="1" h="5">
                  <a:moveTo>
                    <a:pt x="1" y="0"/>
                  </a:moveTo>
                  <a:lnTo>
                    <a:pt x="1" y="0"/>
                  </a:lnTo>
                  <a:cubicBezTo>
                    <a:pt x="0" y="1"/>
                    <a:pt x="0" y="3"/>
                    <a:pt x="1" y="5"/>
                  </a:cubicBezTo>
                  <a:lnTo>
                    <a:pt x="0" y="2"/>
                  </a:lnTo>
                  <a:lnTo>
                    <a:pt x="1"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676" name="Freeform 1302"/>
            <p:cNvSpPr>
              <a:spLocks/>
            </p:cNvSpPr>
            <p:nvPr userDrawn="1"/>
          </p:nvSpPr>
          <p:spPr bwMode="auto">
            <a:xfrm>
              <a:off x="316" y="187"/>
              <a:ext cx="1" cy="2"/>
            </a:xfrm>
            <a:custGeom>
              <a:avLst/>
              <a:gdLst>
                <a:gd name="T0" fmla="*/ 1 w 2"/>
                <a:gd name="T1" fmla="*/ 0 h 4"/>
                <a:gd name="T2" fmla="*/ 1 w 2"/>
                <a:gd name="T3" fmla="*/ 0 h 4"/>
                <a:gd name="T4" fmla="*/ 2 w 2"/>
                <a:gd name="T5" fmla="*/ 4 h 4"/>
                <a:gd name="T6" fmla="*/ 0 w 2"/>
                <a:gd name="T7" fmla="*/ 2 h 4"/>
                <a:gd name="T8" fmla="*/ 1 w 2"/>
                <a:gd name="T9" fmla="*/ 0 h 4"/>
              </a:gdLst>
              <a:ahLst/>
              <a:cxnLst>
                <a:cxn ang="0">
                  <a:pos x="T0" y="T1"/>
                </a:cxn>
                <a:cxn ang="0">
                  <a:pos x="T2" y="T3"/>
                </a:cxn>
                <a:cxn ang="0">
                  <a:pos x="T4" y="T5"/>
                </a:cxn>
                <a:cxn ang="0">
                  <a:pos x="T6" y="T7"/>
                </a:cxn>
                <a:cxn ang="0">
                  <a:pos x="T8" y="T9"/>
                </a:cxn>
              </a:cxnLst>
              <a:rect l="0" t="0" r="r" b="b"/>
              <a:pathLst>
                <a:path w="2" h="4">
                  <a:moveTo>
                    <a:pt x="1" y="0"/>
                  </a:moveTo>
                  <a:lnTo>
                    <a:pt x="1" y="0"/>
                  </a:lnTo>
                  <a:cubicBezTo>
                    <a:pt x="1" y="1"/>
                    <a:pt x="1" y="2"/>
                    <a:pt x="2" y="4"/>
                  </a:cubicBezTo>
                  <a:lnTo>
                    <a:pt x="0" y="2"/>
                  </a:lnTo>
                  <a:lnTo>
                    <a:pt x="1"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677" name="Freeform 1303"/>
            <p:cNvSpPr>
              <a:spLocks/>
            </p:cNvSpPr>
            <p:nvPr userDrawn="1"/>
          </p:nvSpPr>
          <p:spPr bwMode="auto">
            <a:xfrm>
              <a:off x="316" y="191"/>
              <a:ext cx="2" cy="3"/>
            </a:xfrm>
            <a:custGeom>
              <a:avLst/>
              <a:gdLst>
                <a:gd name="T0" fmla="*/ 2 w 3"/>
                <a:gd name="T1" fmla="*/ 0 h 5"/>
                <a:gd name="T2" fmla="*/ 2 w 3"/>
                <a:gd name="T3" fmla="*/ 0 h 5"/>
                <a:gd name="T4" fmla="*/ 3 w 3"/>
                <a:gd name="T5" fmla="*/ 5 h 5"/>
                <a:gd name="T6" fmla="*/ 0 w 3"/>
                <a:gd name="T7" fmla="*/ 3 h 5"/>
                <a:gd name="T8" fmla="*/ 2 w 3"/>
                <a:gd name="T9" fmla="*/ 0 h 5"/>
              </a:gdLst>
              <a:ahLst/>
              <a:cxnLst>
                <a:cxn ang="0">
                  <a:pos x="T0" y="T1"/>
                </a:cxn>
                <a:cxn ang="0">
                  <a:pos x="T2" y="T3"/>
                </a:cxn>
                <a:cxn ang="0">
                  <a:pos x="T4" y="T5"/>
                </a:cxn>
                <a:cxn ang="0">
                  <a:pos x="T6" y="T7"/>
                </a:cxn>
                <a:cxn ang="0">
                  <a:pos x="T8" y="T9"/>
                </a:cxn>
              </a:cxnLst>
              <a:rect l="0" t="0" r="r" b="b"/>
              <a:pathLst>
                <a:path w="3" h="5">
                  <a:moveTo>
                    <a:pt x="2" y="0"/>
                  </a:moveTo>
                  <a:lnTo>
                    <a:pt x="2" y="0"/>
                  </a:lnTo>
                  <a:cubicBezTo>
                    <a:pt x="1" y="2"/>
                    <a:pt x="1" y="3"/>
                    <a:pt x="3" y="5"/>
                  </a:cubicBezTo>
                  <a:lnTo>
                    <a:pt x="0" y="3"/>
                  </a:lnTo>
                  <a:lnTo>
                    <a:pt x="2"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678" name="Freeform 1304"/>
            <p:cNvSpPr>
              <a:spLocks/>
            </p:cNvSpPr>
            <p:nvPr userDrawn="1"/>
          </p:nvSpPr>
          <p:spPr bwMode="auto">
            <a:xfrm>
              <a:off x="324" y="186"/>
              <a:ext cx="0" cy="2"/>
            </a:xfrm>
            <a:custGeom>
              <a:avLst/>
              <a:gdLst>
                <a:gd name="T0" fmla="*/ 1 w 2"/>
                <a:gd name="T1" fmla="*/ 0 h 3"/>
                <a:gd name="T2" fmla="*/ 1 w 2"/>
                <a:gd name="T3" fmla="*/ 0 h 3"/>
                <a:gd name="T4" fmla="*/ 2 w 2"/>
                <a:gd name="T5" fmla="*/ 3 h 3"/>
                <a:gd name="T6" fmla="*/ 0 w 2"/>
                <a:gd name="T7" fmla="*/ 2 h 3"/>
                <a:gd name="T8" fmla="*/ 1 w 2"/>
                <a:gd name="T9" fmla="*/ 0 h 3"/>
              </a:gdLst>
              <a:ahLst/>
              <a:cxnLst>
                <a:cxn ang="0">
                  <a:pos x="T0" y="T1"/>
                </a:cxn>
                <a:cxn ang="0">
                  <a:pos x="T2" y="T3"/>
                </a:cxn>
                <a:cxn ang="0">
                  <a:pos x="T4" y="T5"/>
                </a:cxn>
                <a:cxn ang="0">
                  <a:pos x="T6" y="T7"/>
                </a:cxn>
                <a:cxn ang="0">
                  <a:pos x="T8" y="T9"/>
                </a:cxn>
              </a:cxnLst>
              <a:rect l="0" t="0" r="r" b="b"/>
              <a:pathLst>
                <a:path w="2" h="3">
                  <a:moveTo>
                    <a:pt x="1" y="0"/>
                  </a:moveTo>
                  <a:lnTo>
                    <a:pt x="1" y="0"/>
                  </a:lnTo>
                  <a:cubicBezTo>
                    <a:pt x="1" y="1"/>
                    <a:pt x="1" y="2"/>
                    <a:pt x="2" y="3"/>
                  </a:cubicBezTo>
                  <a:lnTo>
                    <a:pt x="0" y="2"/>
                  </a:lnTo>
                  <a:lnTo>
                    <a:pt x="1"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679" name="Freeform 1305"/>
            <p:cNvSpPr>
              <a:spLocks/>
            </p:cNvSpPr>
            <p:nvPr userDrawn="1"/>
          </p:nvSpPr>
          <p:spPr bwMode="auto">
            <a:xfrm>
              <a:off x="318" y="189"/>
              <a:ext cx="1" cy="2"/>
            </a:xfrm>
            <a:custGeom>
              <a:avLst/>
              <a:gdLst>
                <a:gd name="T0" fmla="*/ 2 w 3"/>
                <a:gd name="T1" fmla="*/ 0 h 5"/>
                <a:gd name="T2" fmla="*/ 2 w 3"/>
                <a:gd name="T3" fmla="*/ 0 h 5"/>
                <a:gd name="T4" fmla="*/ 3 w 3"/>
                <a:gd name="T5" fmla="*/ 5 h 5"/>
                <a:gd name="T6" fmla="*/ 0 w 3"/>
                <a:gd name="T7" fmla="*/ 3 h 5"/>
                <a:gd name="T8" fmla="*/ 2 w 3"/>
                <a:gd name="T9" fmla="*/ 0 h 5"/>
              </a:gdLst>
              <a:ahLst/>
              <a:cxnLst>
                <a:cxn ang="0">
                  <a:pos x="T0" y="T1"/>
                </a:cxn>
                <a:cxn ang="0">
                  <a:pos x="T2" y="T3"/>
                </a:cxn>
                <a:cxn ang="0">
                  <a:pos x="T4" y="T5"/>
                </a:cxn>
                <a:cxn ang="0">
                  <a:pos x="T6" y="T7"/>
                </a:cxn>
                <a:cxn ang="0">
                  <a:pos x="T8" y="T9"/>
                </a:cxn>
              </a:cxnLst>
              <a:rect l="0" t="0" r="r" b="b"/>
              <a:pathLst>
                <a:path w="3" h="5">
                  <a:moveTo>
                    <a:pt x="2" y="0"/>
                  </a:moveTo>
                  <a:lnTo>
                    <a:pt x="2" y="0"/>
                  </a:lnTo>
                  <a:cubicBezTo>
                    <a:pt x="1" y="2"/>
                    <a:pt x="2" y="3"/>
                    <a:pt x="3" y="5"/>
                  </a:cubicBezTo>
                  <a:lnTo>
                    <a:pt x="0" y="3"/>
                  </a:lnTo>
                  <a:lnTo>
                    <a:pt x="2"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680" name="Freeform 1306"/>
            <p:cNvSpPr>
              <a:spLocks/>
            </p:cNvSpPr>
            <p:nvPr userDrawn="1"/>
          </p:nvSpPr>
          <p:spPr bwMode="auto">
            <a:xfrm>
              <a:off x="318" y="195"/>
              <a:ext cx="6" cy="2"/>
            </a:xfrm>
            <a:custGeom>
              <a:avLst/>
              <a:gdLst>
                <a:gd name="T0" fmla="*/ 0 w 12"/>
                <a:gd name="T1" fmla="*/ 2 h 4"/>
                <a:gd name="T2" fmla="*/ 0 w 12"/>
                <a:gd name="T3" fmla="*/ 2 h 4"/>
                <a:gd name="T4" fmla="*/ 8 w 12"/>
                <a:gd name="T5" fmla="*/ 0 h 4"/>
                <a:gd name="T6" fmla="*/ 12 w 12"/>
                <a:gd name="T7" fmla="*/ 2 h 4"/>
                <a:gd name="T8" fmla="*/ 5 w 12"/>
                <a:gd name="T9" fmla="*/ 4 h 4"/>
                <a:gd name="T10" fmla="*/ 0 w 12"/>
                <a:gd name="T11" fmla="*/ 2 h 4"/>
              </a:gdLst>
              <a:ahLst/>
              <a:cxnLst>
                <a:cxn ang="0">
                  <a:pos x="T0" y="T1"/>
                </a:cxn>
                <a:cxn ang="0">
                  <a:pos x="T2" y="T3"/>
                </a:cxn>
                <a:cxn ang="0">
                  <a:pos x="T4" y="T5"/>
                </a:cxn>
                <a:cxn ang="0">
                  <a:pos x="T6" y="T7"/>
                </a:cxn>
                <a:cxn ang="0">
                  <a:pos x="T8" y="T9"/>
                </a:cxn>
                <a:cxn ang="0">
                  <a:pos x="T10" y="T11"/>
                </a:cxn>
              </a:cxnLst>
              <a:rect l="0" t="0" r="r" b="b"/>
              <a:pathLst>
                <a:path w="12" h="4">
                  <a:moveTo>
                    <a:pt x="0" y="2"/>
                  </a:moveTo>
                  <a:lnTo>
                    <a:pt x="0" y="2"/>
                  </a:lnTo>
                  <a:cubicBezTo>
                    <a:pt x="3" y="1"/>
                    <a:pt x="6" y="0"/>
                    <a:pt x="8" y="0"/>
                  </a:cubicBezTo>
                  <a:cubicBezTo>
                    <a:pt x="9" y="1"/>
                    <a:pt x="11" y="2"/>
                    <a:pt x="12" y="2"/>
                  </a:cubicBezTo>
                  <a:cubicBezTo>
                    <a:pt x="9" y="3"/>
                    <a:pt x="7" y="3"/>
                    <a:pt x="5" y="4"/>
                  </a:cubicBezTo>
                  <a:cubicBezTo>
                    <a:pt x="3" y="3"/>
                    <a:pt x="2" y="3"/>
                    <a:pt x="0" y="2"/>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681" name="Freeform 1307"/>
            <p:cNvSpPr>
              <a:spLocks/>
            </p:cNvSpPr>
            <p:nvPr userDrawn="1"/>
          </p:nvSpPr>
          <p:spPr bwMode="auto">
            <a:xfrm>
              <a:off x="320" y="188"/>
              <a:ext cx="5" cy="3"/>
            </a:xfrm>
            <a:custGeom>
              <a:avLst/>
              <a:gdLst>
                <a:gd name="T0" fmla="*/ 12 w 12"/>
                <a:gd name="T1" fmla="*/ 6 h 7"/>
                <a:gd name="T2" fmla="*/ 12 w 12"/>
                <a:gd name="T3" fmla="*/ 6 h 7"/>
                <a:gd name="T4" fmla="*/ 8 w 12"/>
                <a:gd name="T5" fmla="*/ 5 h 7"/>
                <a:gd name="T6" fmla="*/ 8 w 12"/>
                <a:gd name="T7" fmla="*/ 5 h 7"/>
                <a:gd name="T8" fmla="*/ 9 w 12"/>
                <a:gd name="T9" fmla="*/ 7 h 7"/>
                <a:gd name="T10" fmla="*/ 5 w 12"/>
                <a:gd name="T11" fmla="*/ 7 h 7"/>
                <a:gd name="T12" fmla="*/ 0 w 12"/>
                <a:gd name="T13" fmla="*/ 0 h 7"/>
                <a:gd name="T14" fmla="*/ 12 w 12"/>
                <a:gd name="T15" fmla="*/ 6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7">
                  <a:moveTo>
                    <a:pt x="12" y="6"/>
                  </a:moveTo>
                  <a:lnTo>
                    <a:pt x="12" y="6"/>
                  </a:lnTo>
                  <a:cubicBezTo>
                    <a:pt x="10" y="5"/>
                    <a:pt x="9" y="5"/>
                    <a:pt x="8" y="5"/>
                  </a:cubicBezTo>
                  <a:lnTo>
                    <a:pt x="8" y="5"/>
                  </a:lnTo>
                  <a:cubicBezTo>
                    <a:pt x="8" y="6"/>
                    <a:pt x="8" y="7"/>
                    <a:pt x="9" y="7"/>
                  </a:cubicBezTo>
                  <a:cubicBezTo>
                    <a:pt x="7" y="7"/>
                    <a:pt x="6" y="7"/>
                    <a:pt x="5" y="7"/>
                  </a:cubicBezTo>
                  <a:cubicBezTo>
                    <a:pt x="3" y="5"/>
                    <a:pt x="1" y="2"/>
                    <a:pt x="0" y="0"/>
                  </a:cubicBezTo>
                  <a:cubicBezTo>
                    <a:pt x="4" y="0"/>
                    <a:pt x="9" y="3"/>
                    <a:pt x="12" y="6"/>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682" name="Freeform 1308"/>
            <p:cNvSpPr>
              <a:spLocks/>
            </p:cNvSpPr>
            <p:nvPr userDrawn="1"/>
          </p:nvSpPr>
          <p:spPr bwMode="auto">
            <a:xfrm>
              <a:off x="329" y="187"/>
              <a:ext cx="1" cy="2"/>
            </a:xfrm>
            <a:custGeom>
              <a:avLst/>
              <a:gdLst>
                <a:gd name="T0" fmla="*/ 0 w 2"/>
                <a:gd name="T1" fmla="*/ 0 h 5"/>
                <a:gd name="T2" fmla="*/ 0 w 2"/>
                <a:gd name="T3" fmla="*/ 0 h 5"/>
                <a:gd name="T4" fmla="*/ 2 w 2"/>
                <a:gd name="T5" fmla="*/ 2 h 5"/>
                <a:gd name="T6" fmla="*/ 1 w 2"/>
                <a:gd name="T7" fmla="*/ 5 h 5"/>
                <a:gd name="T8" fmla="*/ 0 w 2"/>
                <a:gd name="T9" fmla="*/ 3 h 5"/>
                <a:gd name="T10" fmla="*/ 0 w 2"/>
                <a:gd name="T11" fmla="*/ 0 h 5"/>
              </a:gdLst>
              <a:ahLst/>
              <a:cxnLst>
                <a:cxn ang="0">
                  <a:pos x="T0" y="T1"/>
                </a:cxn>
                <a:cxn ang="0">
                  <a:pos x="T2" y="T3"/>
                </a:cxn>
                <a:cxn ang="0">
                  <a:pos x="T4" y="T5"/>
                </a:cxn>
                <a:cxn ang="0">
                  <a:pos x="T6" y="T7"/>
                </a:cxn>
                <a:cxn ang="0">
                  <a:pos x="T8" y="T9"/>
                </a:cxn>
                <a:cxn ang="0">
                  <a:pos x="T10" y="T11"/>
                </a:cxn>
              </a:cxnLst>
              <a:rect l="0" t="0" r="r" b="b"/>
              <a:pathLst>
                <a:path w="2" h="5">
                  <a:moveTo>
                    <a:pt x="0" y="0"/>
                  </a:moveTo>
                  <a:lnTo>
                    <a:pt x="0" y="0"/>
                  </a:lnTo>
                  <a:cubicBezTo>
                    <a:pt x="1" y="1"/>
                    <a:pt x="1" y="2"/>
                    <a:pt x="2" y="2"/>
                  </a:cubicBezTo>
                  <a:cubicBezTo>
                    <a:pt x="2" y="3"/>
                    <a:pt x="1" y="4"/>
                    <a:pt x="1" y="5"/>
                  </a:cubicBezTo>
                  <a:cubicBezTo>
                    <a:pt x="1" y="4"/>
                    <a:pt x="0" y="3"/>
                    <a:pt x="0" y="3"/>
                  </a:cubicBezTo>
                  <a:cubicBezTo>
                    <a:pt x="0" y="2"/>
                    <a:pt x="0" y="1"/>
                    <a:pt x="0"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683" name="Freeform 1309"/>
            <p:cNvSpPr>
              <a:spLocks/>
            </p:cNvSpPr>
            <p:nvPr userDrawn="1"/>
          </p:nvSpPr>
          <p:spPr bwMode="auto">
            <a:xfrm>
              <a:off x="325" y="189"/>
              <a:ext cx="2" cy="2"/>
            </a:xfrm>
            <a:custGeom>
              <a:avLst/>
              <a:gdLst>
                <a:gd name="T0" fmla="*/ 0 w 4"/>
                <a:gd name="T1" fmla="*/ 0 h 5"/>
                <a:gd name="T2" fmla="*/ 0 w 4"/>
                <a:gd name="T3" fmla="*/ 0 h 5"/>
                <a:gd name="T4" fmla="*/ 3 w 4"/>
                <a:gd name="T5" fmla="*/ 1 h 5"/>
                <a:gd name="T6" fmla="*/ 4 w 4"/>
                <a:gd name="T7" fmla="*/ 5 h 5"/>
                <a:gd name="T8" fmla="*/ 2 w 4"/>
                <a:gd name="T9" fmla="*/ 4 h 5"/>
                <a:gd name="T10" fmla="*/ 0 w 4"/>
                <a:gd name="T11" fmla="*/ 0 h 5"/>
              </a:gdLst>
              <a:ahLst/>
              <a:cxnLst>
                <a:cxn ang="0">
                  <a:pos x="T0" y="T1"/>
                </a:cxn>
                <a:cxn ang="0">
                  <a:pos x="T2" y="T3"/>
                </a:cxn>
                <a:cxn ang="0">
                  <a:pos x="T4" y="T5"/>
                </a:cxn>
                <a:cxn ang="0">
                  <a:pos x="T6" y="T7"/>
                </a:cxn>
                <a:cxn ang="0">
                  <a:pos x="T8" y="T9"/>
                </a:cxn>
                <a:cxn ang="0">
                  <a:pos x="T10" y="T11"/>
                </a:cxn>
              </a:cxnLst>
              <a:rect l="0" t="0" r="r" b="b"/>
              <a:pathLst>
                <a:path w="4" h="5">
                  <a:moveTo>
                    <a:pt x="0" y="0"/>
                  </a:moveTo>
                  <a:lnTo>
                    <a:pt x="0" y="0"/>
                  </a:lnTo>
                  <a:cubicBezTo>
                    <a:pt x="1" y="0"/>
                    <a:pt x="2" y="0"/>
                    <a:pt x="3" y="1"/>
                  </a:cubicBezTo>
                  <a:cubicBezTo>
                    <a:pt x="3" y="2"/>
                    <a:pt x="3" y="4"/>
                    <a:pt x="4" y="5"/>
                  </a:cubicBezTo>
                  <a:cubicBezTo>
                    <a:pt x="3" y="5"/>
                    <a:pt x="3" y="4"/>
                    <a:pt x="2" y="4"/>
                  </a:cubicBezTo>
                  <a:cubicBezTo>
                    <a:pt x="1" y="3"/>
                    <a:pt x="1" y="1"/>
                    <a:pt x="0"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684" name="Freeform 1310"/>
            <p:cNvSpPr>
              <a:spLocks/>
            </p:cNvSpPr>
            <p:nvPr userDrawn="1"/>
          </p:nvSpPr>
          <p:spPr bwMode="auto">
            <a:xfrm>
              <a:off x="320" y="191"/>
              <a:ext cx="5" cy="3"/>
            </a:xfrm>
            <a:custGeom>
              <a:avLst/>
              <a:gdLst>
                <a:gd name="T0" fmla="*/ 9 w 13"/>
                <a:gd name="T1" fmla="*/ 2 h 6"/>
                <a:gd name="T2" fmla="*/ 9 w 13"/>
                <a:gd name="T3" fmla="*/ 2 h 6"/>
                <a:gd name="T4" fmla="*/ 13 w 13"/>
                <a:gd name="T5" fmla="*/ 6 h 6"/>
                <a:gd name="T6" fmla="*/ 7 w 13"/>
                <a:gd name="T7" fmla="*/ 5 h 6"/>
                <a:gd name="T8" fmla="*/ 0 w 13"/>
                <a:gd name="T9" fmla="*/ 1 h 6"/>
                <a:gd name="T10" fmla="*/ 9 w 13"/>
                <a:gd name="T11" fmla="*/ 2 h 6"/>
              </a:gdLst>
              <a:ahLst/>
              <a:cxnLst>
                <a:cxn ang="0">
                  <a:pos x="T0" y="T1"/>
                </a:cxn>
                <a:cxn ang="0">
                  <a:pos x="T2" y="T3"/>
                </a:cxn>
                <a:cxn ang="0">
                  <a:pos x="T4" y="T5"/>
                </a:cxn>
                <a:cxn ang="0">
                  <a:pos x="T6" y="T7"/>
                </a:cxn>
                <a:cxn ang="0">
                  <a:pos x="T8" y="T9"/>
                </a:cxn>
                <a:cxn ang="0">
                  <a:pos x="T10" y="T11"/>
                </a:cxn>
              </a:cxnLst>
              <a:rect l="0" t="0" r="r" b="b"/>
              <a:pathLst>
                <a:path w="13" h="6">
                  <a:moveTo>
                    <a:pt x="9" y="2"/>
                  </a:moveTo>
                  <a:lnTo>
                    <a:pt x="9" y="2"/>
                  </a:lnTo>
                  <a:cubicBezTo>
                    <a:pt x="10" y="3"/>
                    <a:pt x="12" y="5"/>
                    <a:pt x="13" y="6"/>
                  </a:cubicBezTo>
                  <a:cubicBezTo>
                    <a:pt x="11" y="6"/>
                    <a:pt x="9" y="5"/>
                    <a:pt x="7" y="5"/>
                  </a:cubicBezTo>
                  <a:cubicBezTo>
                    <a:pt x="4" y="4"/>
                    <a:pt x="2" y="3"/>
                    <a:pt x="0" y="1"/>
                  </a:cubicBezTo>
                  <a:cubicBezTo>
                    <a:pt x="3" y="0"/>
                    <a:pt x="6" y="1"/>
                    <a:pt x="9" y="2"/>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685" name="Freeform 1311"/>
            <p:cNvSpPr>
              <a:spLocks/>
            </p:cNvSpPr>
            <p:nvPr userDrawn="1"/>
          </p:nvSpPr>
          <p:spPr bwMode="auto">
            <a:xfrm>
              <a:off x="327" y="187"/>
              <a:ext cx="3" cy="7"/>
            </a:xfrm>
            <a:custGeom>
              <a:avLst/>
              <a:gdLst>
                <a:gd name="T0" fmla="*/ 6 w 7"/>
                <a:gd name="T1" fmla="*/ 7 h 16"/>
                <a:gd name="T2" fmla="*/ 6 w 7"/>
                <a:gd name="T3" fmla="*/ 7 h 16"/>
                <a:gd name="T4" fmla="*/ 6 w 7"/>
                <a:gd name="T5" fmla="*/ 8 h 16"/>
                <a:gd name="T6" fmla="*/ 7 w 7"/>
                <a:gd name="T7" fmla="*/ 16 h 16"/>
                <a:gd name="T8" fmla="*/ 3 w 7"/>
                <a:gd name="T9" fmla="*/ 11 h 16"/>
                <a:gd name="T10" fmla="*/ 0 w 7"/>
                <a:gd name="T11" fmla="*/ 0 h 16"/>
                <a:gd name="T12" fmla="*/ 6 w 7"/>
                <a:gd name="T13" fmla="*/ 7 h 16"/>
              </a:gdLst>
              <a:ahLst/>
              <a:cxnLst>
                <a:cxn ang="0">
                  <a:pos x="T0" y="T1"/>
                </a:cxn>
                <a:cxn ang="0">
                  <a:pos x="T2" y="T3"/>
                </a:cxn>
                <a:cxn ang="0">
                  <a:pos x="T4" y="T5"/>
                </a:cxn>
                <a:cxn ang="0">
                  <a:pos x="T6" y="T7"/>
                </a:cxn>
                <a:cxn ang="0">
                  <a:pos x="T8" y="T9"/>
                </a:cxn>
                <a:cxn ang="0">
                  <a:pos x="T10" y="T11"/>
                </a:cxn>
                <a:cxn ang="0">
                  <a:pos x="T12" y="T13"/>
                </a:cxn>
              </a:cxnLst>
              <a:rect l="0" t="0" r="r" b="b"/>
              <a:pathLst>
                <a:path w="7" h="16">
                  <a:moveTo>
                    <a:pt x="6" y="7"/>
                  </a:moveTo>
                  <a:lnTo>
                    <a:pt x="6" y="7"/>
                  </a:lnTo>
                  <a:cubicBezTo>
                    <a:pt x="6" y="7"/>
                    <a:pt x="6" y="8"/>
                    <a:pt x="6" y="8"/>
                  </a:cubicBezTo>
                  <a:cubicBezTo>
                    <a:pt x="6" y="11"/>
                    <a:pt x="7" y="14"/>
                    <a:pt x="7" y="16"/>
                  </a:cubicBezTo>
                  <a:cubicBezTo>
                    <a:pt x="6" y="14"/>
                    <a:pt x="5" y="13"/>
                    <a:pt x="3" y="11"/>
                  </a:cubicBezTo>
                  <a:cubicBezTo>
                    <a:pt x="1" y="8"/>
                    <a:pt x="0" y="4"/>
                    <a:pt x="0" y="0"/>
                  </a:cubicBezTo>
                  <a:cubicBezTo>
                    <a:pt x="3" y="2"/>
                    <a:pt x="5" y="4"/>
                    <a:pt x="6" y="7"/>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686" name="Freeform 1312"/>
            <p:cNvSpPr>
              <a:spLocks/>
            </p:cNvSpPr>
            <p:nvPr userDrawn="1"/>
          </p:nvSpPr>
          <p:spPr bwMode="auto">
            <a:xfrm>
              <a:off x="321" y="194"/>
              <a:ext cx="7" cy="2"/>
            </a:xfrm>
            <a:custGeom>
              <a:avLst/>
              <a:gdLst>
                <a:gd name="T0" fmla="*/ 0 w 16"/>
                <a:gd name="T1" fmla="*/ 1 h 5"/>
                <a:gd name="T2" fmla="*/ 0 w 16"/>
                <a:gd name="T3" fmla="*/ 1 h 5"/>
                <a:gd name="T4" fmla="*/ 16 w 16"/>
                <a:gd name="T5" fmla="*/ 5 h 5"/>
                <a:gd name="T6" fmla="*/ 7 w 16"/>
                <a:gd name="T7" fmla="*/ 5 h 5"/>
                <a:gd name="T8" fmla="*/ 0 w 16"/>
                <a:gd name="T9" fmla="*/ 1 h 5"/>
              </a:gdLst>
              <a:ahLst/>
              <a:cxnLst>
                <a:cxn ang="0">
                  <a:pos x="T0" y="T1"/>
                </a:cxn>
                <a:cxn ang="0">
                  <a:pos x="T2" y="T3"/>
                </a:cxn>
                <a:cxn ang="0">
                  <a:pos x="T4" y="T5"/>
                </a:cxn>
                <a:cxn ang="0">
                  <a:pos x="T6" y="T7"/>
                </a:cxn>
                <a:cxn ang="0">
                  <a:pos x="T8" y="T9"/>
                </a:cxn>
              </a:cxnLst>
              <a:rect l="0" t="0" r="r" b="b"/>
              <a:pathLst>
                <a:path w="16" h="5">
                  <a:moveTo>
                    <a:pt x="0" y="1"/>
                  </a:moveTo>
                  <a:lnTo>
                    <a:pt x="0" y="1"/>
                  </a:lnTo>
                  <a:cubicBezTo>
                    <a:pt x="5" y="0"/>
                    <a:pt x="12" y="1"/>
                    <a:pt x="16" y="5"/>
                  </a:cubicBezTo>
                  <a:cubicBezTo>
                    <a:pt x="13" y="5"/>
                    <a:pt x="10" y="5"/>
                    <a:pt x="7" y="5"/>
                  </a:cubicBezTo>
                  <a:cubicBezTo>
                    <a:pt x="5" y="4"/>
                    <a:pt x="2" y="3"/>
                    <a:pt x="0"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687" name="Freeform 1313"/>
            <p:cNvSpPr>
              <a:spLocks/>
            </p:cNvSpPr>
            <p:nvPr userDrawn="1"/>
          </p:nvSpPr>
          <p:spPr bwMode="auto">
            <a:xfrm>
              <a:off x="324" y="191"/>
              <a:ext cx="6" cy="4"/>
            </a:xfrm>
            <a:custGeom>
              <a:avLst/>
              <a:gdLst>
                <a:gd name="T0" fmla="*/ 0 w 15"/>
                <a:gd name="T1" fmla="*/ 0 h 11"/>
                <a:gd name="T2" fmla="*/ 0 w 15"/>
                <a:gd name="T3" fmla="*/ 0 h 11"/>
                <a:gd name="T4" fmla="*/ 15 w 15"/>
                <a:gd name="T5" fmla="*/ 11 h 11"/>
                <a:gd name="T6" fmla="*/ 0 w 15"/>
                <a:gd name="T7" fmla="*/ 0 h 11"/>
              </a:gdLst>
              <a:ahLst/>
              <a:cxnLst>
                <a:cxn ang="0">
                  <a:pos x="T0" y="T1"/>
                </a:cxn>
                <a:cxn ang="0">
                  <a:pos x="T2" y="T3"/>
                </a:cxn>
                <a:cxn ang="0">
                  <a:pos x="T4" y="T5"/>
                </a:cxn>
                <a:cxn ang="0">
                  <a:pos x="T6" y="T7"/>
                </a:cxn>
              </a:cxnLst>
              <a:rect l="0" t="0" r="r" b="b"/>
              <a:pathLst>
                <a:path w="15" h="11">
                  <a:moveTo>
                    <a:pt x="0" y="0"/>
                  </a:moveTo>
                  <a:lnTo>
                    <a:pt x="0" y="0"/>
                  </a:lnTo>
                  <a:cubicBezTo>
                    <a:pt x="6" y="1"/>
                    <a:pt x="12" y="6"/>
                    <a:pt x="15" y="11"/>
                  </a:cubicBezTo>
                  <a:cubicBezTo>
                    <a:pt x="9" y="10"/>
                    <a:pt x="3" y="6"/>
                    <a:pt x="0"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688" name="Freeform 1314"/>
            <p:cNvSpPr>
              <a:spLocks/>
            </p:cNvSpPr>
            <p:nvPr userDrawn="1"/>
          </p:nvSpPr>
          <p:spPr bwMode="auto">
            <a:xfrm>
              <a:off x="330" y="198"/>
              <a:ext cx="2" cy="2"/>
            </a:xfrm>
            <a:custGeom>
              <a:avLst/>
              <a:gdLst>
                <a:gd name="T0" fmla="*/ 3 w 3"/>
                <a:gd name="T1" fmla="*/ 2 h 3"/>
                <a:gd name="T2" fmla="*/ 3 w 3"/>
                <a:gd name="T3" fmla="*/ 2 h 3"/>
                <a:gd name="T4" fmla="*/ 2 w 3"/>
                <a:gd name="T5" fmla="*/ 3 h 3"/>
                <a:gd name="T6" fmla="*/ 0 w 3"/>
                <a:gd name="T7" fmla="*/ 2 h 3"/>
                <a:gd name="T8" fmla="*/ 2 w 3"/>
                <a:gd name="T9" fmla="*/ 0 h 3"/>
                <a:gd name="T10" fmla="*/ 3 w 3"/>
                <a:gd name="T11" fmla="*/ 2 h 3"/>
              </a:gdLst>
              <a:ahLst/>
              <a:cxnLst>
                <a:cxn ang="0">
                  <a:pos x="T0" y="T1"/>
                </a:cxn>
                <a:cxn ang="0">
                  <a:pos x="T2" y="T3"/>
                </a:cxn>
                <a:cxn ang="0">
                  <a:pos x="T4" y="T5"/>
                </a:cxn>
                <a:cxn ang="0">
                  <a:pos x="T6" y="T7"/>
                </a:cxn>
                <a:cxn ang="0">
                  <a:pos x="T8" y="T9"/>
                </a:cxn>
                <a:cxn ang="0">
                  <a:pos x="T10" y="T11"/>
                </a:cxn>
              </a:cxnLst>
              <a:rect l="0" t="0" r="r" b="b"/>
              <a:pathLst>
                <a:path w="3" h="3">
                  <a:moveTo>
                    <a:pt x="3" y="2"/>
                  </a:moveTo>
                  <a:lnTo>
                    <a:pt x="3" y="2"/>
                  </a:lnTo>
                  <a:cubicBezTo>
                    <a:pt x="3" y="3"/>
                    <a:pt x="3" y="3"/>
                    <a:pt x="2" y="3"/>
                  </a:cubicBezTo>
                  <a:cubicBezTo>
                    <a:pt x="1" y="3"/>
                    <a:pt x="0" y="3"/>
                    <a:pt x="0" y="2"/>
                  </a:cubicBezTo>
                  <a:cubicBezTo>
                    <a:pt x="0" y="1"/>
                    <a:pt x="1" y="0"/>
                    <a:pt x="2" y="0"/>
                  </a:cubicBezTo>
                  <a:cubicBezTo>
                    <a:pt x="3" y="0"/>
                    <a:pt x="3" y="1"/>
                    <a:pt x="3" y="2"/>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689" name="Freeform 1315"/>
            <p:cNvSpPr>
              <a:spLocks/>
            </p:cNvSpPr>
            <p:nvPr userDrawn="1"/>
          </p:nvSpPr>
          <p:spPr bwMode="auto">
            <a:xfrm>
              <a:off x="319" y="197"/>
              <a:ext cx="24" cy="3"/>
            </a:xfrm>
            <a:custGeom>
              <a:avLst/>
              <a:gdLst>
                <a:gd name="T0" fmla="*/ 27 w 54"/>
                <a:gd name="T1" fmla="*/ 1 h 6"/>
                <a:gd name="T2" fmla="*/ 27 w 54"/>
                <a:gd name="T3" fmla="*/ 1 h 6"/>
                <a:gd name="T4" fmla="*/ 0 w 54"/>
                <a:gd name="T5" fmla="*/ 6 h 6"/>
                <a:gd name="T6" fmla="*/ 0 w 54"/>
                <a:gd name="T7" fmla="*/ 4 h 6"/>
                <a:gd name="T8" fmla="*/ 27 w 54"/>
                <a:gd name="T9" fmla="*/ 0 h 6"/>
                <a:gd name="T10" fmla="*/ 54 w 54"/>
                <a:gd name="T11" fmla="*/ 4 h 6"/>
                <a:gd name="T12" fmla="*/ 54 w 54"/>
                <a:gd name="T13" fmla="*/ 6 h 6"/>
                <a:gd name="T14" fmla="*/ 27 w 54"/>
                <a:gd name="T15" fmla="*/ 1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6">
                  <a:moveTo>
                    <a:pt x="27" y="1"/>
                  </a:moveTo>
                  <a:lnTo>
                    <a:pt x="27" y="1"/>
                  </a:lnTo>
                  <a:cubicBezTo>
                    <a:pt x="15" y="1"/>
                    <a:pt x="4" y="3"/>
                    <a:pt x="0" y="6"/>
                  </a:cubicBezTo>
                  <a:lnTo>
                    <a:pt x="0" y="4"/>
                  </a:lnTo>
                  <a:cubicBezTo>
                    <a:pt x="4" y="1"/>
                    <a:pt x="15" y="0"/>
                    <a:pt x="27" y="0"/>
                  </a:cubicBezTo>
                  <a:cubicBezTo>
                    <a:pt x="39" y="0"/>
                    <a:pt x="49" y="1"/>
                    <a:pt x="54" y="4"/>
                  </a:cubicBezTo>
                  <a:lnTo>
                    <a:pt x="54" y="6"/>
                  </a:lnTo>
                  <a:cubicBezTo>
                    <a:pt x="49" y="3"/>
                    <a:pt x="39" y="1"/>
                    <a:pt x="27"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690" name="Freeform 1316"/>
            <p:cNvSpPr>
              <a:spLocks/>
            </p:cNvSpPr>
            <p:nvPr userDrawn="1"/>
          </p:nvSpPr>
          <p:spPr bwMode="auto">
            <a:xfrm>
              <a:off x="329" y="171"/>
              <a:ext cx="2" cy="16"/>
            </a:xfrm>
            <a:custGeom>
              <a:avLst/>
              <a:gdLst>
                <a:gd name="T0" fmla="*/ 4 w 4"/>
                <a:gd name="T1" fmla="*/ 31 h 35"/>
                <a:gd name="T2" fmla="*/ 4 w 4"/>
                <a:gd name="T3" fmla="*/ 31 h 35"/>
                <a:gd name="T4" fmla="*/ 2 w 4"/>
                <a:gd name="T5" fmla="*/ 35 h 35"/>
                <a:gd name="T6" fmla="*/ 0 w 4"/>
                <a:gd name="T7" fmla="*/ 0 h 35"/>
                <a:gd name="T8" fmla="*/ 2 w 4"/>
                <a:gd name="T9" fmla="*/ 1 h 35"/>
                <a:gd name="T10" fmla="*/ 1 w 4"/>
                <a:gd name="T11" fmla="*/ 3 h 35"/>
                <a:gd name="T12" fmla="*/ 2 w 4"/>
                <a:gd name="T13" fmla="*/ 6 h 35"/>
                <a:gd name="T14" fmla="*/ 1 w 4"/>
                <a:gd name="T15" fmla="*/ 9 h 35"/>
                <a:gd name="T16" fmla="*/ 3 w 4"/>
                <a:gd name="T17" fmla="*/ 12 h 35"/>
                <a:gd name="T18" fmla="*/ 1 w 4"/>
                <a:gd name="T19" fmla="*/ 14 h 35"/>
                <a:gd name="T20" fmla="*/ 3 w 4"/>
                <a:gd name="T21" fmla="*/ 17 h 35"/>
                <a:gd name="T22" fmla="*/ 2 w 4"/>
                <a:gd name="T23" fmla="*/ 19 h 35"/>
                <a:gd name="T24" fmla="*/ 3 w 4"/>
                <a:gd name="T25" fmla="*/ 22 h 35"/>
                <a:gd name="T26" fmla="*/ 2 w 4"/>
                <a:gd name="T27" fmla="*/ 24 h 35"/>
                <a:gd name="T28" fmla="*/ 3 w 4"/>
                <a:gd name="T29" fmla="*/ 26 h 35"/>
                <a:gd name="T30" fmla="*/ 2 w 4"/>
                <a:gd name="T31" fmla="*/ 28 h 35"/>
                <a:gd name="T32" fmla="*/ 4 w 4"/>
                <a:gd name="T33" fmla="*/ 3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 h="35">
                  <a:moveTo>
                    <a:pt x="4" y="31"/>
                  </a:moveTo>
                  <a:lnTo>
                    <a:pt x="4" y="31"/>
                  </a:lnTo>
                  <a:cubicBezTo>
                    <a:pt x="3" y="32"/>
                    <a:pt x="3" y="33"/>
                    <a:pt x="2" y="35"/>
                  </a:cubicBezTo>
                  <a:lnTo>
                    <a:pt x="0" y="0"/>
                  </a:lnTo>
                  <a:cubicBezTo>
                    <a:pt x="1" y="1"/>
                    <a:pt x="1" y="1"/>
                    <a:pt x="2" y="1"/>
                  </a:cubicBezTo>
                  <a:cubicBezTo>
                    <a:pt x="1" y="1"/>
                    <a:pt x="1" y="2"/>
                    <a:pt x="1" y="3"/>
                  </a:cubicBezTo>
                  <a:cubicBezTo>
                    <a:pt x="1" y="4"/>
                    <a:pt x="2" y="5"/>
                    <a:pt x="2" y="6"/>
                  </a:cubicBezTo>
                  <a:cubicBezTo>
                    <a:pt x="2" y="7"/>
                    <a:pt x="1" y="8"/>
                    <a:pt x="1" y="9"/>
                  </a:cubicBezTo>
                  <a:cubicBezTo>
                    <a:pt x="1" y="10"/>
                    <a:pt x="2" y="11"/>
                    <a:pt x="3" y="12"/>
                  </a:cubicBezTo>
                  <a:cubicBezTo>
                    <a:pt x="2" y="12"/>
                    <a:pt x="1" y="13"/>
                    <a:pt x="1" y="14"/>
                  </a:cubicBezTo>
                  <a:cubicBezTo>
                    <a:pt x="1" y="15"/>
                    <a:pt x="2" y="16"/>
                    <a:pt x="3" y="17"/>
                  </a:cubicBezTo>
                  <a:cubicBezTo>
                    <a:pt x="2" y="17"/>
                    <a:pt x="2" y="18"/>
                    <a:pt x="2" y="19"/>
                  </a:cubicBezTo>
                  <a:cubicBezTo>
                    <a:pt x="2" y="20"/>
                    <a:pt x="2" y="21"/>
                    <a:pt x="3" y="22"/>
                  </a:cubicBezTo>
                  <a:cubicBezTo>
                    <a:pt x="2" y="22"/>
                    <a:pt x="2" y="23"/>
                    <a:pt x="2" y="24"/>
                  </a:cubicBezTo>
                  <a:cubicBezTo>
                    <a:pt x="2" y="25"/>
                    <a:pt x="2" y="25"/>
                    <a:pt x="3" y="26"/>
                  </a:cubicBezTo>
                  <a:cubicBezTo>
                    <a:pt x="2" y="26"/>
                    <a:pt x="2" y="27"/>
                    <a:pt x="2" y="28"/>
                  </a:cubicBezTo>
                  <a:cubicBezTo>
                    <a:pt x="2" y="29"/>
                    <a:pt x="3" y="30"/>
                    <a:pt x="4" y="3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691" name="Freeform 1317"/>
            <p:cNvSpPr>
              <a:spLocks/>
            </p:cNvSpPr>
            <p:nvPr userDrawn="1"/>
          </p:nvSpPr>
          <p:spPr bwMode="auto">
            <a:xfrm>
              <a:off x="331" y="171"/>
              <a:ext cx="2" cy="16"/>
            </a:xfrm>
            <a:custGeom>
              <a:avLst/>
              <a:gdLst>
                <a:gd name="T0" fmla="*/ 2 w 4"/>
                <a:gd name="T1" fmla="*/ 1 h 35"/>
                <a:gd name="T2" fmla="*/ 2 w 4"/>
                <a:gd name="T3" fmla="*/ 1 h 35"/>
                <a:gd name="T4" fmla="*/ 4 w 4"/>
                <a:gd name="T5" fmla="*/ 0 h 35"/>
                <a:gd name="T6" fmla="*/ 2 w 4"/>
                <a:gd name="T7" fmla="*/ 35 h 35"/>
                <a:gd name="T8" fmla="*/ 0 w 4"/>
                <a:gd name="T9" fmla="*/ 31 h 35"/>
                <a:gd name="T10" fmla="*/ 2 w 4"/>
                <a:gd name="T11" fmla="*/ 28 h 35"/>
                <a:gd name="T12" fmla="*/ 1 w 4"/>
                <a:gd name="T13" fmla="*/ 26 h 35"/>
                <a:gd name="T14" fmla="*/ 2 w 4"/>
                <a:gd name="T15" fmla="*/ 24 h 35"/>
                <a:gd name="T16" fmla="*/ 1 w 4"/>
                <a:gd name="T17" fmla="*/ 22 h 35"/>
                <a:gd name="T18" fmla="*/ 3 w 4"/>
                <a:gd name="T19" fmla="*/ 19 h 35"/>
                <a:gd name="T20" fmla="*/ 2 w 4"/>
                <a:gd name="T21" fmla="*/ 17 h 35"/>
                <a:gd name="T22" fmla="*/ 3 w 4"/>
                <a:gd name="T23" fmla="*/ 14 h 35"/>
                <a:gd name="T24" fmla="*/ 2 w 4"/>
                <a:gd name="T25" fmla="*/ 12 h 35"/>
                <a:gd name="T26" fmla="*/ 3 w 4"/>
                <a:gd name="T27" fmla="*/ 9 h 35"/>
                <a:gd name="T28" fmla="*/ 2 w 4"/>
                <a:gd name="T29" fmla="*/ 6 h 35"/>
                <a:gd name="T30" fmla="*/ 3 w 4"/>
                <a:gd name="T31" fmla="*/ 3 h 35"/>
                <a:gd name="T32" fmla="*/ 2 w 4"/>
                <a:gd name="T33" fmla="*/ 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 h="35">
                  <a:moveTo>
                    <a:pt x="2" y="1"/>
                  </a:moveTo>
                  <a:lnTo>
                    <a:pt x="2" y="1"/>
                  </a:lnTo>
                  <a:cubicBezTo>
                    <a:pt x="3" y="1"/>
                    <a:pt x="3" y="1"/>
                    <a:pt x="4" y="0"/>
                  </a:cubicBezTo>
                  <a:lnTo>
                    <a:pt x="2" y="35"/>
                  </a:lnTo>
                  <a:cubicBezTo>
                    <a:pt x="2" y="33"/>
                    <a:pt x="1" y="32"/>
                    <a:pt x="0" y="31"/>
                  </a:cubicBezTo>
                  <a:cubicBezTo>
                    <a:pt x="1" y="30"/>
                    <a:pt x="2" y="29"/>
                    <a:pt x="2" y="28"/>
                  </a:cubicBezTo>
                  <a:cubicBezTo>
                    <a:pt x="2" y="27"/>
                    <a:pt x="2" y="26"/>
                    <a:pt x="1" y="26"/>
                  </a:cubicBezTo>
                  <a:cubicBezTo>
                    <a:pt x="2" y="25"/>
                    <a:pt x="2" y="25"/>
                    <a:pt x="2" y="24"/>
                  </a:cubicBezTo>
                  <a:cubicBezTo>
                    <a:pt x="2" y="23"/>
                    <a:pt x="2" y="22"/>
                    <a:pt x="1" y="22"/>
                  </a:cubicBezTo>
                  <a:cubicBezTo>
                    <a:pt x="2" y="21"/>
                    <a:pt x="3" y="20"/>
                    <a:pt x="3" y="19"/>
                  </a:cubicBezTo>
                  <a:cubicBezTo>
                    <a:pt x="3" y="18"/>
                    <a:pt x="2" y="17"/>
                    <a:pt x="2" y="17"/>
                  </a:cubicBezTo>
                  <a:cubicBezTo>
                    <a:pt x="2" y="16"/>
                    <a:pt x="3" y="15"/>
                    <a:pt x="3" y="14"/>
                  </a:cubicBezTo>
                  <a:cubicBezTo>
                    <a:pt x="3" y="13"/>
                    <a:pt x="2" y="12"/>
                    <a:pt x="2" y="12"/>
                  </a:cubicBezTo>
                  <a:cubicBezTo>
                    <a:pt x="3" y="11"/>
                    <a:pt x="3" y="10"/>
                    <a:pt x="3" y="9"/>
                  </a:cubicBezTo>
                  <a:cubicBezTo>
                    <a:pt x="3" y="8"/>
                    <a:pt x="3" y="7"/>
                    <a:pt x="2" y="6"/>
                  </a:cubicBezTo>
                  <a:cubicBezTo>
                    <a:pt x="3" y="5"/>
                    <a:pt x="3" y="4"/>
                    <a:pt x="3" y="3"/>
                  </a:cubicBezTo>
                  <a:cubicBezTo>
                    <a:pt x="3" y="2"/>
                    <a:pt x="3" y="1"/>
                    <a:pt x="2"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692" name="Freeform 1318"/>
            <p:cNvSpPr>
              <a:spLocks/>
            </p:cNvSpPr>
            <p:nvPr userDrawn="1"/>
          </p:nvSpPr>
          <p:spPr bwMode="auto">
            <a:xfrm>
              <a:off x="319" y="200"/>
              <a:ext cx="24" cy="2"/>
            </a:xfrm>
            <a:custGeom>
              <a:avLst/>
              <a:gdLst>
                <a:gd name="T0" fmla="*/ 27 w 54"/>
                <a:gd name="T1" fmla="*/ 1 h 4"/>
                <a:gd name="T2" fmla="*/ 27 w 54"/>
                <a:gd name="T3" fmla="*/ 1 h 4"/>
                <a:gd name="T4" fmla="*/ 0 w 54"/>
                <a:gd name="T5" fmla="*/ 4 h 4"/>
                <a:gd name="T6" fmla="*/ 0 w 54"/>
                <a:gd name="T7" fmla="*/ 3 h 4"/>
                <a:gd name="T8" fmla="*/ 27 w 54"/>
                <a:gd name="T9" fmla="*/ 0 h 4"/>
                <a:gd name="T10" fmla="*/ 54 w 54"/>
                <a:gd name="T11" fmla="*/ 3 h 4"/>
                <a:gd name="T12" fmla="*/ 54 w 54"/>
                <a:gd name="T13" fmla="*/ 4 h 4"/>
                <a:gd name="T14" fmla="*/ 27 w 54"/>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4">
                  <a:moveTo>
                    <a:pt x="27" y="1"/>
                  </a:moveTo>
                  <a:lnTo>
                    <a:pt x="27" y="1"/>
                  </a:lnTo>
                  <a:cubicBezTo>
                    <a:pt x="15" y="1"/>
                    <a:pt x="4" y="3"/>
                    <a:pt x="0" y="4"/>
                  </a:cubicBezTo>
                  <a:lnTo>
                    <a:pt x="0" y="3"/>
                  </a:lnTo>
                  <a:cubicBezTo>
                    <a:pt x="4" y="1"/>
                    <a:pt x="15" y="0"/>
                    <a:pt x="27" y="0"/>
                  </a:cubicBezTo>
                  <a:cubicBezTo>
                    <a:pt x="39" y="0"/>
                    <a:pt x="49" y="1"/>
                    <a:pt x="54" y="3"/>
                  </a:cubicBezTo>
                  <a:lnTo>
                    <a:pt x="54" y="4"/>
                  </a:lnTo>
                  <a:cubicBezTo>
                    <a:pt x="49" y="3"/>
                    <a:pt x="39" y="1"/>
                    <a:pt x="27"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693" name="Freeform 1319"/>
            <p:cNvSpPr>
              <a:spLocks/>
            </p:cNvSpPr>
            <p:nvPr userDrawn="1"/>
          </p:nvSpPr>
          <p:spPr bwMode="auto">
            <a:xfrm>
              <a:off x="330" y="186"/>
              <a:ext cx="2" cy="9"/>
            </a:xfrm>
            <a:custGeom>
              <a:avLst/>
              <a:gdLst>
                <a:gd name="T0" fmla="*/ 5 w 5"/>
                <a:gd name="T1" fmla="*/ 10 h 20"/>
                <a:gd name="T2" fmla="*/ 5 w 5"/>
                <a:gd name="T3" fmla="*/ 10 h 20"/>
                <a:gd name="T4" fmla="*/ 3 w 5"/>
                <a:gd name="T5" fmla="*/ 20 h 20"/>
                <a:gd name="T6" fmla="*/ 0 w 5"/>
                <a:gd name="T7" fmla="*/ 10 h 20"/>
                <a:gd name="T8" fmla="*/ 3 w 5"/>
                <a:gd name="T9" fmla="*/ 0 h 20"/>
                <a:gd name="T10" fmla="*/ 5 w 5"/>
                <a:gd name="T11" fmla="*/ 10 h 20"/>
              </a:gdLst>
              <a:ahLst/>
              <a:cxnLst>
                <a:cxn ang="0">
                  <a:pos x="T0" y="T1"/>
                </a:cxn>
                <a:cxn ang="0">
                  <a:pos x="T2" y="T3"/>
                </a:cxn>
                <a:cxn ang="0">
                  <a:pos x="T4" y="T5"/>
                </a:cxn>
                <a:cxn ang="0">
                  <a:pos x="T6" y="T7"/>
                </a:cxn>
                <a:cxn ang="0">
                  <a:pos x="T8" y="T9"/>
                </a:cxn>
                <a:cxn ang="0">
                  <a:pos x="T10" y="T11"/>
                </a:cxn>
              </a:cxnLst>
              <a:rect l="0" t="0" r="r" b="b"/>
              <a:pathLst>
                <a:path w="5" h="20">
                  <a:moveTo>
                    <a:pt x="5" y="10"/>
                  </a:moveTo>
                  <a:lnTo>
                    <a:pt x="5" y="10"/>
                  </a:lnTo>
                  <a:cubicBezTo>
                    <a:pt x="5" y="14"/>
                    <a:pt x="4" y="17"/>
                    <a:pt x="3" y="20"/>
                  </a:cubicBezTo>
                  <a:cubicBezTo>
                    <a:pt x="1" y="17"/>
                    <a:pt x="0" y="14"/>
                    <a:pt x="0" y="10"/>
                  </a:cubicBezTo>
                  <a:cubicBezTo>
                    <a:pt x="0" y="7"/>
                    <a:pt x="1" y="3"/>
                    <a:pt x="3" y="0"/>
                  </a:cubicBezTo>
                  <a:cubicBezTo>
                    <a:pt x="4" y="3"/>
                    <a:pt x="5" y="7"/>
                    <a:pt x="5" y="1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694" name="Freeform 1320"/>
            <p:cNvSpPr>
              <a:spLocks/>
            </p:cNvSpPr>
            <p:nvPr userDrawn="1"/>
          </p:nvSpPr>
          <p:spPr bwMode="auto">
            <a:xfrm>
              <a:off x="327" y="155"/>
              <a:ext cx="8" cy="8"/>
            </a:xfrm>
            <a:custGeom>
              <a:avLst/>
              <a:gdLst>
                <a:gd name="T0" fmla="*/ 11 w 18"/>
                <a:gd name="T1" fmla="*/ 2 h 17"/>
                <a:gd name="T2" fmla="*/ 11 w 18"/>
                <a:gd name="T3" fmla="*/ 2 h 17"/>
                <a:gd name="T4" fmla="*/ 10 w 18"/>
                <a:gd name="T5" fmla="*/ 5 h 17"/>
                <a:gd name="T6" fmla="*/ 18 w 18"/>
                <a:gd name="T7" fmla="*/ 4 h 17"/>
                <a:gd name="T8" fmla="*/ 18 w 18"/>
                <a:gd name="T9" fmla="*/ 12 h 17"/>
                <a:gd name="T10" fmla="*/ 12 w 18"/>
                <a:gd name="T11" fmla="*/ 10 h 17"/>
                <a:gd name="T12" fmla="*/ 13 w 18"/>
                <a:gd name="T13" fmla="*/ 17 h 17"/>
                <a:gd name="T14" fmla="*/ 4 w 18"/>
                <a:gd name="T15" fmla="*/ 17 h 17"/>
                <a:gd name="T16" fmla="*/ 7 w 18"/>
                <a:gd name="T17" fmla="*/ 11 h 17"/>
                <a:gd name="T18" fmla="*/ 0 w 18"/>
                <a:gd name="T19" fmla="*/ 12 h 17"/>
                <a:gd name="T20" fmla="*/ 0 w 18"/>
                <a:gd name="T21" fmla="*/ 4 h 17"/>
                <a:gd name="T22" fmla="*/ 6 w 18"/>
                <a:gd name="T23" fmla="*/ 6 h 17"/>
                <a:gd name="T24" fmla="*/ 4 w 18"/>
                <a:gd name="T25" fmla="*/ 0 h 17"/>
                <a:gd name="T26" fmla="*/ 13 w 18"/>
                <a:gd name="T27" fmla="*/ 0 h 17"/>
                <a:gd name="T28" fmla="*/ 11 w 18"/>
                <a:gd name="T29" fmla="*/ 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 h="17">
                  <a:moveTo>
                    <a:pt x="11" y="2"/>
                  </a:moveTo>
                  <a:lnTo>
                    <a:pt x="11" y="2"/>
                  </a:lnTo>
                  <a:cubicBezTo>
                    <a:pt x="11" y="3"/>
                    <a:pt x="10" y="4"/>
                    <a:pt x="10" y="5"/>
                  </a:cubicBezTo>
                  <a:cubicBezTo>
                    <a:pt x="11" y="9"/>
                    <a:pt x="17" y="4"/>
                    <a:pt x="18" y="4"/>
                  </a:cubicBezTo>
                  <a:lnTo>
                    <a:pt x="18" y="12"/>
                  </a:lnTo>
                  <a:cubicBezTo>
                    <a:pt x="16" y="11"/>
                    <a:pt x="14" y="9"/>
                    <a:pt x="12" y="10"/>
                  </a:cubicBezTo>
                  <a:cubicBezTo>
                    <a:pt x="8" y="10"/>
                    <a:pt x="12" y="16"/>
                    <a:pt x="13" y="17"/>
                  </a:cubicBezTo>
                  <a:lnTo>
                    <a:pt x="4" y="17"/>
                  </a:lnTo>
                  <a:cubicBezTo>
                    <a:pt x="5" y="16"/>
                    <a:pt x="7" y="13"/>
                    <a:pt x="7" y="11"/>
                  </a:cubicBezTo>
                  <a:cubicBezTo>
                    <a:pt x="7" y="7"/>
                    <a:pt x="1" y="12"/>
                    <a:pt x="0" y="12"/>
                  </a:cubicBezTo>
                  <a:lnTo>
                    <a:pt x="0" y="4"/>
                  </a:lnTo>
                  <a:cubicBezTo>
                    <a:pt x="1" y="5"/>
                    <a:pt x="4" y="7"/>
                    <a:pt x="6" y="6"/>
                  </a:cubicBezTo>
                  <a:cubicBezTo>
                    <a:pt x="10" y="6"/>
                    <a:pt x="5" y="1"/>
                    <a:pt x="4" y="0"/>
                  </a:cubicBezTo>
                  <a:lnTo>
                    <a:pt x="13" y="0"/>
                  </a:lnTo>
                  <a:cubicBezTo>
                    <a:pt x="12" y="1"/>
                    <a:pt x="12" y="2"/>
                    <a:pt x="11" y="2"/>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695" name="Freeform 1321"/>
            <p:cNvSpPr>
              <a:spLocks/>
            </p:cNvSpPr>
            <p:nvPr userDrawn="1"/>
          </p:nvSpPr>
          <p:spPr bwMode="auto">
            <a:xfrm>
              <a:off x="328" y="164"/>
              <a:ext cx="6" cy="6"/>
            </a:xfrm>
            <a:custGeom>
              <a:avLst/>
              <a:gdLst>
                <a:gd name="T0" fmla="*/ 7 w 13"/>
                <a:gd name="T1" fmla="*/ 0 h 14"/>
                <a:gd name="T2" fmla="*/ 7 w 13"/>
                <a:gd name="T3" fmla="*/ 0 h 14"/>
                <a:gd name="T4" fmla="*/ 13 w 13"/>
                <a:gd name="T5" fmla="*/ 7 h 14"/>
                <a:gd name="T6" fmla="*/ 7 w 13"/>
                <a:gd name="T7" fmla="*/ 14 h 14"/>
                <a:gd name="T8" fmla="*/ 0 w 13"/>
                <a:gd name="T9" fmla="*/ 7 h 14"/>
                <a:gd name="T10" fmla="*/ 7 w 13"/>
                <a:gd name="T11" fmla="*/ 0 h 14"/>
              </a:gdLst>
              <a:ahLst/>
              <a:cxnLst>
                <a:cxn ang="0">
                  <a:pos x="T0" y="T1"/>
                </a:cxn>
                <a:cxn ang="0">
                  <a:pos x="T2" y="T3"/>
                </a:cxn>
                <a:cxn ang="0">
                  <a:pos x="T4" y="T5"/>
                </a:cxn>
                <a:cxn ang="0">
                  <a:pos x="T6" y="T7"/>
                </a:cxn>
                <a:cxn ang="0">
                  <a:pos x="T8" y="T9"/>
                </a:cxn>
                <a:cxn ang="0">
                  <a:pos x="T10" y="T11"/>
                </a:cxn>
              </a:cxnLst>
              <a:rect l="0" t="0" r="r" b="b"/>
              <a:pathLst>
                <a:path w="13" h="14">
                  <a:moveTo>
                    <a:pt x="7" y="0"/>
                  </a:moveTo>
                  <a:lnTo>
                    <a:pt x="7" y="0"/>
                  </a:lnTo>
                  <a:cubicBezTo>
                    <a:pt x="10" y="0"/>
                    <a:pt x="13" y="3"/>
                    <a:pt x="13" y="7"/>
                  </a:cubicBezTo>
                  <a:cubicBezTo>
                    <a:pt x="13" y="11"/>
                    <a:pt x="10" y="14"/>
                    <a:pt x="7" y="14"/>
                  </a:cubicBezTo>
                  <a:cubicBezTo>
                    <a:pt x="3" y="14"/>
                    <a:pt x="0" y="11"/>
                    <a:pt x="0" y="7"/>
                  </a:cubicBezTo>
                  <a:cubicBezTo>
                    <a:pt x="0" y="3"/>
                    <a:pt x="3" y="0"/>
                    <a:pt x="7"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696" name="Freeform 1322"/>
            <p:cNvSpPr>
              <a:spLocks/>
            </p:cNvSpPr>
            <p:nvPr userDrawn="1"/>
          </p:nvSpPr>
          <p:spPr bwMode="auto">
            <a:xfrm>
              <a:off x="330" y="181"/>
              <a:ext cx="2" cy="2"/>
            </a:xfrm>
            <a:custGeom>
              <a:avLst/>
              <a:gdLst>
                <a:gd name="T0" fmla="*/ 1 w 3"/>
                <a:gd name="T1" fmla="*/ 0 h 3"/>
                <a:gd name="T2" fmla="*/ 1 w 3"/>
                <a:gd name="T3" fmla="*/ 0 h 3"/>
                <a:gd name="T4" fmla="*/ 2 w 3"/>
                <a:gd name="T5" fmla="*/ 0 h 3"/>
                <a:gd name="T6" fmla="*/ 2 w 3"/>
                <a:gd name="T7" fmla="*/ 0 h 3"/>
                <a:gd name="T8" fmla="*/ 3 w 3"/>
                <a:gd name="T9" fmla="*/ 2 h 3"/>
                <a:gd name="T10" fmla="*/ 2 w 3"/>
                <a:gd name="T11" fmla="*/ 3 h 3"/>
                <a:gd name="T12" fmla="*/ 0 w 3"/>
                <a:gd name="T13" fmla="*/ 2 h 3"/>
                <a:gd name="T14" fmla="*/ 1 w 3"/>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3">
                  <a:moveTo>
                    <a:pt x="1" y="0"/>
                  </a:moveTo>
                  <a:lnTo>
                    <a:pt x="1" y="0"/>
                  </a:lnTo>
                  <a:lnTo>
                    <a:pt x="2" y="0"/>
                  </a:lnTo>
                  <a:lnTo>
                    <a:pt x="2" y="0"/>
                  </a:lnTo>
                  <a:cubicBezTo>
                    <a:pt x="3" y="0"/>
                    <a:pt x="3" y="1"/>
                    <a:pt x="3" y="2"/>
                  </a:cubicBezTo>
                  <a:cubicBezTo>
                    <a:pt x="3" y="3"/>
                    <a:pt x="3" y="3"/>
                    <a:pt x="2" y="3"/>
                  </a:cubicBezTo>
                  <a:cubicBezTo>
                    <a:pt x="1" y="3"/>
                    <a:pt x="0" y="3"/>
                    <a:pt x="0" y="2"/>
                  </a:cubicBezTo>
                  <a:cubicBezTo>
                    <a:pt x="0" y="1"/>
                    <a:pt x="1" y="0"/>
                    <a:pt x="1"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697" name="Freeform 1323"/>
            <p:cNvSpPr>
              <a:spLocks/>
            </p:cNvSpPr>
            <p:nvPr userDrawn="1"/>
          </p:nvSpPr>
          <p:spPr bwMode="auto">
            <a:xfrm>
              <a:off x="330" y="183"/>
              <a:ext cx="2" cy="2"/>
            </a:xfrm>
            <a:custGeom>
              <a:avLst/>
              <a:gdLst>
                <a:gd name="T0" fmla="*/ 2 w 3"/>
                <a:gd name="T1" fmla="*/ 0 h 4"/>
                <a:gd name="T2" fmla="*/ 2 w 3"/>
                <a:gd name="T3" fmla="*/ 0 h 4"/>
                <a:gd name="T4" fmla="*/ 3 w 3"/>
                <a:gd name="T5" fmla="*/ 2 h 4"/>
                <a:gd name="T6" fmla="*/ 2 w 3"/>
                <a:gd name="T7" fmla="*/ 4 h 4"/>
                <a:gd name="T8" fmla="*/ 0 w 3"/>
                <a:gd name="T9" fmla="*/ 2 h 4"/>
                <a:gd name="T10" fmla="*/ 1 w 3"/>
                <a:gd name="T11" fmla="*/ 0 h 4"/>
                <a:gd name="T12" fmla="*/ 2 w 3"/>
                <a:gd name="T13" fmla="*/ 1 h 4"/>
                <a:gd name="T14" fmla="*/ 2 w 3"/>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2" y="0"/>
                  </a:moveTo>
                  <a:lnTo>
                    <a:pt x="2" y="0"/>
                  </a:lnTo>
                  <a:cubicBezTo>
                    <a:pt x="3" y="1"/>
                    <a:pt x="3" y="1"/>
                    <a:pt x="3" y="2"/>
                  </a:cubicBezTo>
                  <a:cubicBezTo>
                    <a:pt x="3" y="3"/>
                    <a:pt x="2" y="4"/>
                    <a:pt x="2" y="4"/>
                  </a:cubicBezTo>
                  <a:cubicBezTo>
                    <a:pt x="1" y="4"/>
                    <a:pt x="0" y="3"/>
                    <a:pt x="0" y="2"/>
                  </a:cubicBezTo>
                  <a:cubicBezTo>
                    <a:pt x="0" y="1"/>
                    <a:pt x="1" y="1"/>
                    <a:pt x="1" y="0"/>
                  </a:cubicBezTo>
                  <a:cubicBezTo>
                    <a:pt x="1" y="1"/>
                    <a:pt x="1" y="1"/>
                    <a:pt x="2" y="1"/>
                  </a:cubicBezTo>
                  <a:cubicBezTo>
                    <a:pt x="2" y="1"/>
                    <a:pt x="2" y="1"/>
                    <a:pt x="2"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698" name="Freeform 1324"/>
            <p:cNvSpPr>
              <a:spLocks/>
            </p:cNvSpPr>
            <p:nvPr userDrawn="1"/>
          </p:nvSpPr>
          <p:spPr bwMode="auto">
            <a:xfrm>
              <a:off x="330" y="179"/>
              <a:ext cx="2" cy="2"/>
            </a:xfrm>
            <a:custGeom>
              <a:avLst/>
              <a:gdLst>
                <a:gd name="T0" fmla="*/ 1 w 3"/>
                <a:gd name="T1" fmla="*/ 0 h 4"/>
                <a:gd name="T2" fmla="*/ 1 w 3"/>
                <a:gd name="T3" fmla="*/ 0 h 4"/>
                <a:gd name="T4" fmla="*/ 2 w 3"/>
                <a:gd name="T5" fmla="*/ 0 h 4"/>
                <a:gd name="T6" fmla="*/ 2 w 3"/>
                <a:gd name="T7" fmla="*/ 0 h 4"/>
                <a:gd name="T8" fmla="*/ 3 w 3"/>
                <a:gd name="T9" fmla="*/ 2 h 4"/>
                <a:gd name="T10" fmla="*/ 2 w 3"/>
                <a:gd name="T11" fmla="*/ 4 h 4"/>
                <a:gd name="T12" fmla="*/ 0 w 3"/>
                <a:gd name="T13" fmla="*/ 2 h 4"/>
                <a:gd name="T14" fmla="*/ 1 w 3"/>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0"/>
                  </a:moveTo>
                  <a:lnTo>
                    <a:pt x="1" y="0"/>
                  </a:lnTo>
                  <a:cubicBezTo>
                    <a:pt x="1" y="0"/>
                    <a:pt x="1" y="0"/>
                    <a:pt x="2" y="0"/>
                  </a:cubicBezTo>
                  <a:cubicBezTo>
                    <a:pt x="2" y="0"/>
                    <a:pt x="2" y="0"/>
                    <a:pt x="2" y="0"/>
                  </a:cubicBezTo>
                  <a:cubicBezTo>
                    <a:pt x="3" y="0"/>
                    <a:pt x="3" y="1"/>
                    <a:pt x="3" y="2"/>
                  </a:cubicBezTo>
                  <a:cubicBezTo>
                    <a:pt x="3" y="3"/>
                    <a:pt x="3" y="4"/>
                    <a:pt x="2" y="4"/>
                  </a:cubicBezTo>
                  <a:cubicBezTo>
                    <a:pt x="1" y="4"/>
                    <a:pt x="0" y="3"/>
                    <a:pt x="0" y="2"/>
                  </a:cubicBezTo>
                  <a:cubicBezTo>
                    <a:pt x="0" y="1"/>
                    <a:pt x="0" y="0"/>
                    <a:pt x="1"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699" name="Freeform 1325"/>
            <p:cNvSpPr>
              <a:spLocks/>
            </p:cNvSpPr>
            <p:nvPr userDrawn="1"/>
          </p:nvSpPr>
          <p:spPr bwMode="auto">
            <a:xfrm>
              <a:off x="330" y="177"/>
              <a:ext cx="2" cy="2"/>
            </a:xfrm>
            <a:custGeom>
              <a:avLst/>
              <a:gdLst>
                <a:gd name="T0" fmla="*/ 1 w 4"/>
                <a:gd name="T1" fmla="*/ 0 h 4"/>
                <a:gd name="T2" fmla="*/ 1 w 4"/>
                <a:gd name="T3" fmla="*/ 0 h 4"/>
                <a:gd name="T4" fmla="*/ 2 w 4"/>
                <a:gd name="T5" fmla="*/ 0 h 4"/>
                <a:gd name="T6" fmla="*/ 2 w 4"/>
                <a:gd name="T7" fmla="*/ 0 h 4"/>
                <a:gd name="T8" fmla="*/ 4 w 4"/>
                <a:gd name="T9" fmla="*/ 2 h 4"/>
                <a:gd name="T10" fmla="*/ 2 w 4"/>
                <a:gd name="T11" fmla="*/ 4 h 4"/>
                <a:gd name="T12" fmla="*/ 0 w 4"/>
                <a:gd name="T13" fmla="*/ 2 h 4"/>
                <a:gd name="T14" fmla="*/ 1 w 4"/>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1" y="0"/>
                  </a:moveTo>
                  <a:lnTo>
                    <a:pt x="1" y="0"/>
                  </a:lnTo>
                  <a:cubicBezTo>
                    <a:pt x="1" y="0"/>
                    <a:pt x="1" y="0"/>
                    <a:pt x="2" y="0"/>
                  </a:cubicBezTo>
                  <a:cubicBezTo>
                    <a:pt x="2" y="0"/>
                    <a:pt x="2" y="0"/>
                    <a:pt x="2" y="0"/>
                  </a:cubicBezTo>
                  <a:cubicBezTo>
                    <a:pt x="3" y="0"/>
                    <a:pt x="4" y="1"/>
                    <a:pt x="4" y="2"/>
                  </a:cubicBezTo>
                  <a:cubicBezTo>
                    <a:pt x="4" y="3"/>
                    <a:pt x="3" y="4"/>
                    <a:pt x="2" y="4"/>
                  </a:cubicBezTo>
                  <a:cubicBezTo>
                    <a:pt x="1" y="4"/>
                    <a:pt x="0" y="3"/>
                    <a:pt x="0" y="2"/>
                  </a:cubicBezTo>
                  <a:cubicBezTo>
                    <a:pt x="0" y="1"/>
                    <a:pt x="0" y="0"/>
                    <a:pt x="1"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700" name="Freeform 1326"/>
            <p:cNvSpPr>
              <a:spLocks/>
            </p:cNvSpPr>
            <p:nvPr userDrawn="1"/>
          </p:nvSpPr>
          <p:spPr bwMode="auto">
            <a:xfrm>
              <a:off x="330" y="175"/>
              <a:ext cx="2" cy="1"/>
            </a:xfrm>
            <a:custGeom>
              <a:avLst/>
              <a:gdLst>
                <a:gd name="T0" fmla="*/ 2 w 4"/>
                <a:gd name="T1" fmla="*/ 4 h 4"/>
                <a:gd name="T2" fmla="*/ 2 w 4"/>
                <a:gd name="T3" fmla="*/ 4 h 4"/>
                <a:gd name="T4" fmla="*/ 0 w 4"/>
                <a:gd name="T5" fmla="*/ 2 h 4"/>
                <a:gd name="T6" fmla="*/ 1 w 4"/>
                <a:gd name="T7" fmla="*/ 0 h 4"/>
                <a:gd name="T8" fmla="*/ 2 w 4"/>
                <a:gd name="T9" fmla="*/ 0 h 4"/>
                <a:gd name="T10" fmla="*/ 2 w 4"/>
                <a:gd name="T11" fmla="*/ 0 h 4"/>
                <a:gd name="T12" fmla="*/ 4 w 4"/>
                <a:gd name="T13" fmla="*/ 2 h 4"/>
                <a:gd name="T14" fmla="*/ 2 w 4"/>
                <a:gd name="T15" fmla="*/ 4 h 4"/>
                <a:gd name="T16" fmla="*/ 2 w 4"/>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4">
                  <a:moveTo>
                    <a:pt x="2" y="4"/>
                  </a:moveTo>
                  <a:lnTo>
                    <a:pt x="2" y="4"/>
                  </a:lnTo>
                  <a:cubicBezTo>
                    <a:pt x="1" y="4"/>
                    <a:pt x="0" y="3"/>
                    <a:pt x="0" y="2"/>
                  </a:cubicBezTo>
                  <a:cubicBezTo>
                    <a:pt x="0" y="1"/>
                    <a:pt x="0" y="0"/>
                    <a:pt x="1" y="0"/>
                  </a:cubicBezTo>
                  <a:cubicBezTo>
                    <a:pt x="1" y="0"/>
                    <a:pt x="1" y="0"/>
                    <a:pt x="2" y="0"/>
                  </a:cubicBezTo>
                  <a:cubicBezTo>
                    <a:pt x="2" y="0"/>
                    <a:pt x="2" y="0"/>
                    <a:pt x="2" y="0"/>
                  </a:cubicBezTo>
                  <a:cubicBezTo>
                    <a:pt x="3" y="0"/>
                    <a:pt x="4" y="1"/>
                    <a:pt x="4" y="2"/>
                  </a:cubicBezTo>
                  <a:cubicBezTo>
                    <a:pt x="4" y="3"/>
                    <a:pt x="3" y="4"/>
                    <a:pt x="2" y="4"/>
                  </a:cubicBezTo>
                  <a:lnTo>
                    <a:pt x="2" y="4"/>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701" name="Freeform 1327"/>
            <p:cNvSpPr>
              <a:spLocks/>
            </p:cNvSpPr>
            <p:nvPr userDrawn="1"/>
          </p:nvSpPr>
          <p:spPr bwMode="auto">
            <a:xfrm>
              <a:off x="330" y="172"/>
              <a:ext cx="2" cy="2"/>
            </a:xfrm>
            <a:custGeom>
              <a:avLst/>
              <a:gdLst>
                <a:gd name="T0" fmla="*/ 3 w 5"/>
                <a:gd name="T1" fmla="*/ 0 h 4"/>
                <a:gd name="T2" fmla="*/ 3 w 5"/>
                <a:gd name="T3" fmla="*/ 0 h 4"/>
                <a:gd name="T4" fmla="*/ 5 w 5"/>
                <a:gd name="T5" fmla="*/ 2 h 4"/>
                <a:gd name="T6" fmla="*/ 3 w 5"/>
                <a:gd name="T7" fmla="*/ 4 h 4"/>
                <a:gd name="T8" fmla="*/ 0 w 5"/>
                <a:gd name="T9" fmla="*/ 2 h 4"/>
                <a:gd name="T10" fmla="*/ 3 w 5"/>
                <a:gd name="T11" fmla="*/ 0 h 4"/>
              </a:gdLst>
              <a:ahLst/>
              <a:cxnLst>
                <a:cxn ang="0">
                  <a:pos x="T0" y="T1"/>
                </a:cxn>
                <a:cxn ang="0">
                  <a:pos x="T2" y="T3"/>
                </a:cxn>
                <a:cxn ang="0">
                  <a:pos x="T4" y="T5"/>
                </a:cxn>
                <a:cxn ang="0">
                  <a:pos x="T6" y="T7"/>
                </a:cxn>
                <a:cxn ang="0">
                  <a:pos x="T8" y="T9"/>
                </a:cxn>
                <a:cxn ang="0">
                  <a:pos x="T10" y="T11"/>
                </a:cxn>
              </a:cxnLst>
              <a:rect l="0" t="0" r="r" b="b"/>
              <a:pathLst>
                <a:path w="5" h="4">
                  <a:moveTo>
                    <a:pt x="3" y="0"/>
                  </a:moveTo>
                  <a:lnTo>
                    <a:pt x="3" y="0"/>
                  </a:lnTo>
                  <a:cubicBezTo>
                    <a:pt x="4" y="0"/>
                    <a:pt x="5" y="1"/>
                    <a:pt x="5" y="2"/>
                  </a:cubicBezTo>
                  <a:cubicBezTo>
                    <a:pt x="5" y="3"/>
                    <a:pt x="4" y="4"/>
                    <a:pt x="3" y="4"/>
                  </a:cubicBezTo>
                  <a:cubicBezTo>
                    <a:pt x="1" y="4"/>
                    <a:pt x="0" y="3"/>
                    <a:pt x="0" y="2"/>
                  </a:cubicBezTo>
                  <a:cubicBezTo>
                    <a:pt x="0" y="1"/>
                    <a:pt x="1" y="0"/>
                    <a:pt x="3"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702" name="Freeform 1328"/>
            <p:cNvSpPr>
              <a:spLocks/>
            </p:cNvSpPr>
            <p:nvPr userDrawn="1"/>
          </p:nvSpPr>
          <p:spPr bwMode="auto">
            <a:xfrm>
              <a:off x="233" y="181"/>
              <a:ext cx="98" cy="48"/>
            </a:xfrm>
            <a:custGeom>
              <a:avLst/>
              <a:gdLst>
                <a:gd name="T0" fmla="*/ 208 w 220"/>
                <a:gd name="T1" fmla="*/ 57 h 105"/>
                <a:gd name="T2" fmla="*/ 208 w 220"/>
                <a:gd name="T3" fmla="*/ 57 h 105"/>
                <a:gd name="T4" fmla="*/ 159 w 220"/>
                <a:gd name="T5" fmla="*/ 81 h 105"/>
                <a:gd name="T6" fmla="*/ 99 w 220"/>
                <a:gd name="T7" fmla="*/ 81 h 105"/>
                <a:gd name="T8" fmla="*/ 63 w 220"/>
                <a:gd name="T9" fmla="*/ 68 h 105"/>
                <a:gd name="T10" fmla="*/ 63 w 220"/>
                <a:gd name="T11" fmla="*/ 22 h 105"/>
                <a:gd name="T12" fmla="*/ 41 w 220"/>
                <a:gd name="T13" fmla="*/ 31 h 105"/>
                <a:gd name="T14" fmla="*/ 39 w 220"/>
                <a:gd name="T15" fmla="*/ 39 h 105"/>
                <a:gd name="T16" fmla="*/ 47 w 220"/>
                <a:gd name="T17" fmla="*/ 74 h 105"/>
                <a:gd name="T18" fmla="*/ 38 w 220"/>
                <a:gd name="T19" fmla="*/ 93 h 105"/>
                <a:gd name="T20" fmla="*/ 42 w 220"/>
                <a:gd name="T21" fmla="*/ 105 h 105"/>
                <a:gd name="T22" fmla="*/ 27 w 220"/>
                <a:gd name="T23" fmla="*/ 85 h 105"/>
                <a:gd name="T24" fmla="*/ 33 w 220"/>
                <a:gd name="T25" fmla="*/ 72 h 105"/>
                <a:gd name="T26" fmla="*/ 11 w 220"/>
                <a:gd name="T27" fmla="*/ 77 h 105"/>
                <a:gd name="T28" fmla="*/ 9 w 220"/>
                <a:gd name="T29" fmla="*/ 87 h 105"/>
                <a:gd name="T30" fmla="*/ 0 w 220"/>
                <a:gd name="T31" fmla="*/ 74 h 105"/>
                <a:gd name="T32" fmla="*/ 11 w 220"/>
                <a:gd name="T33" fmla="*/ 65 h 105"/>
                <a:gd name="T34" fmla="*/ 20 w 220"/>
                <a:gd name="T35" fmla="*/ 63 h 105"/>
                <a:gd name="T36" fmla="*/ 9 w 220"/>
                <a:gd name="T37" fmla="*/ 38 h 105"/>
                <a:gd name="T38" fmla="*/ 33 w 220"/>
                <a:gd name="T39" fmla="*/ 23 h 105"/>
                <a:gd name="T40" fmla="*/ 40 w 220"/>
                <a:gd name="T41" fmla="*/ 16 h 105"/>
                <a:gd name="T42" fmla="*/ 61 w 220"/>
                <a:gd name="T43" fmla="*/ 2 h 105"/>
                <a:gd name="T44" fmla="*/ 74 w 220"/>
                <a:gd name="T45" fmla="*/ 10 h 105"/>
                <a:gd name="T46" fmla="*/ 84 w 220"/>
                <a:gd name="T47" fmla="*/ 16 h 105"/>
                <a:gd name="T48" fmla="*/ 81 w 220"/>
                <a:gd name="T49" fmla="*/ 42 h 105"/>
                <a:gd name="T50" fmla="*/ 76 w 220"/>
                <a:gd name="T51" fmla="*/ 63 h 105"/>
                <a:gd name="T52" fmla="*/ 101 w 220"/>
                <a:gd name="T53" fmla="*/ 79 h 105"/>
                <a:gd name="T54" fmla="*/ 143 w 220"/>
                <a:gd name="T55" fmla="*/ 79 h 105"/>
                <a:gd name="T56" fmla="*/ 188 w 220"/>
                <a:gd name="T57" fmla="*/ 51 h 105"/>
                <a:gd name="T58" fmla="*/ 191 w 220"/>
                <a:gd name="T59" fmla="*/ 48 h 105"/>
                <a:gd name="T60" fmla="*/ 220 w 220"/>
                <a:gd name="T61" fmla="*/ 45 h 105"/>
                <a:gd name="T62" fmla="*/ 208 w 220"/>
                <a:gd name="T63" fmla="*/ 57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0" h="105">
                  <a:moveTo>
                    <a:pt x="208" y="57"/>
                  </a:moveTo>
                  <a:lnTo>
                    <a:pt x="208" y="57"/>
                  </a:lnTo>
                  <a:cubicBezTo>
                    <a:pt x="199" y="66"/>
                    <a:pt x="179" y="77"/>
                    <a:pt x="159" y="81"/>
                  </a:cubicBezTo>
                  <a:cubicBezTo>
                    <a:pt x="143" y="84"/>
                    <a:pt x="111" y="82"/>
                    <a:pt x="99" y="81"/>
                  </a:cubicBezTo>
                  <a:cubicBezTo>
                    <a:pt x="84" y="80"/>
                    <a:pt x="70" y="76"/>
                    <a:pt x="63" y="68"/>
                  </a:cubicBezTo>
                  <a:cubicBezTo>
                    <a:pt x="50" y="54"/>
                    <a:pt x="71" y="36"/>
                    <a:pt x="63" y="22"/>
                  </a:cubicBezTo>
                  <a:cubicBezTo>
                    <a:pt x="56" y="26"/>
                    <a:pt x="51" y="30"/>
                    <a:pt x="41" y="31"/>
                  </a:cubicBezTo>
                  <a:cubicBezTo>
                    <a:pt x="40" y="33"/>
                    <a:pt x="39" y="37"/>
                    <a:pt x="39" y="39"/>
                  </a:cubicBezTo>
                  <a:cubicBezTo>
                    <a:pt x="35" y="55"/>
                    <a:pt x="51" y="58"/>
                    <a:pt x="47" y="74"/>
                  </a:cubicBezTo>
                  <a:cubicBezTo>
                    <a:pt x="45" y="82"/>
                    <a:pt x="40" y="84"/>
                    <a:pt x="38" y="93"/>
                  </a:cubicBezTo>
                  <a:cubicBezTo>
                    <a:pt x="38" y="93"/>
                    <a:pt x="37" y="100"/>
                    <a:pt x="42" y="105"/>
                  </a:cubicBezTo>
                  <a:cubicBezTo>
                    <a:pt x="30" y="105"/>
                    <a:pt x="23" y="95"/>
                    <a:pt x="27" y="85"/>
                  </a:cubicBezTo>
                  <a:cubicBezTo>
                    <a:pt x="29" y="81"/>
                    <a:pt x="33" y="77"/>
                    <a:pt x="33" y="72"/>
                  </a:cubicBezTo>
                  <a:cubicBezTo>
                    <a:pt x="27" y="81"/>
                    <a:pt x="21" y="80"/>
                    <a:pt x="11" y="77"/>
                  </a:cubicBezTo>
                  <a:cubicBezTo>
                    <a:pt x="7" y="76"/>
                    <a:pt x="6" y="82"/>
                    <a:pt x="9" y="87"/>
                  </a:cubicBezTo>
                  <a:cubicBezTo>
                    <a:pt x="2" y="83"/>
                    <a:pt x="0" y="77"/>
                    <a:pt x="0" y="74"/>
                  </a:cubicBezTo>
                  <a:cubicBezTo>
                    <a:pt x="0" y="67"/>
                    <a:pt x="6" y="63"/>
                    <a:pt x="11" y="65"/>
                  </a:cubicBezTo>
                  <a:cubicBezTo>
                    <a:pt x="14" y="65"/>
                    <a:pt x="20" y="69"/>
                    <a:pt x="20" y="63"/>
                  </a:cubicBezTo>
                  <a:cubicBezTo>
                    <a:pt x="21" y="53"/>
                    <a:pt x="6" y="54"/>
                    <a:pt x="9" y="38"/>
                  </a:cubicBezTo>
                  <a:cubicBezTo>
                    <a:pt x="11" y="29"/>
                    <a:pt x="20" y="25"/>
                    <a:pt x="33" y="23"/>
                  </a:cubicBezTo>
                  <a:cubicBezTo>
                    <a:pt x="35" y="22"/>
                    <a:pt x="38" y="19"/>
                    <a:pt x="40" y="16"/>
                  </a:cubicBezTo>
                  <a:cubicBezTo>
                    <a:pt x="48" y="3"/>
                    <a:pt x="56" y="0"/>
                    <a:pt x="61" y="2"/>
                  </a:cubicBezTo>
                  <a:cubicBezTo>
                    <a:pt x="66" y="5"/>
                    <a:pt x="69" y="8"/>
                    <a:pt x="74" y="10"/>
                  </a:cubicBezTo>
                  <a:cubicBezTo>
                    <a:pt x="77" y="12"/>
                    <a:pt x="81" y="13"/>
                    <a:pt x="84" y="16"/>
                  </a:cubicBezTo>
                  <a:cubicBezTo>
                    <a:pt x="89" y="24"/>
                    <a:pt x="84" y="35"/>
                    <a:pt x="81" y="42"/>
                  </a:cubicBezTo>
                  <a:cubicBezTo>
                    <a:pt x="79" y="47"/>
                    <a:pt x="74" y="56"/>
                    <a:pt x="76" y="63"/>
                  </a:cubicBezTo>
                  <a:cubicBezTo>
                    <a:pt x="78" y="72"/>
                    <a:pt x="92" y="77"/>
                    <a:pt x="101" y="79"/>
                  </a:cubicBezTo>
                  <a:cubicBezTo>
                    <a:pt x="108" y="81"/>
                    <a:pt x="130" y="82"/>
                    <a:pt x="143" y="79"/>
                  </a:cubicBezTo>
                  <a:cubicBezTo>
                    <a:pt x="155" y="76"/>
                    <a:pt x="182" y="61"/>
                    <a:pt x="188" y="51"/>
                  </a:cubicBezTo>
                  <a:cubicBezTo>
                    <a:pt x="191" y="48"/>
                    <a:pt x="191" y="48"/>
                    <a:pt x="191" y="48"/>
                  </a:cubicBezTo>
                  <a:cubicBezTo>
                    <a:pt x="200" y="44"/>
                    <a:pt x="220" y="45"/>
                    <a:pt x="220" y="45"/>
                  </a:cubicBezTo>
                  <a:cubicBezTo>
                    <a:pt x="220" y="45"/>
                    <a:pt x="216" y="49"/>
                    <a:pt x="208" y="57"/>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703" name="Freeform 1329"/>
            <p:cNvSpPr>
              <a:spLocks/>
            </p:cNvSpPr>
            <p:nvPr userDrawn="1"/>
          </p:nvSpPr>
          <p:spPr bwMode="auto">
            <a:xfrm>
              <a:off x="298" y="203"/>
              <a:ext cx="25" cy="14"/>
            </a:xfrm>
            <a:custGeom>
              <a:avLst/>
              <a:gdLst>
                <a:gd name="T0" fmla="*/ 45 w 55"/>
                <a:gd name="T1" fmla="*/ 3 h 32"/>
                <a:gd name="T2" fmla="*/ 45 w 55"/>
                <a:gd name="T3" fmla="*/ 3 h 32"/>
                <a:gd name="T4" fmla="*/ 55 w 55"/>
                <a:gd name="T5" fmla="*/ 0 h 32"/>
                <a:gd name="T6" fmla="*/ 0 w 55"/>
                <a:gd name="T7" fmla="*/ 32 h 32"/>
                <a:gd name="T8" fmla="*/ 45 w 55"/>
                <a:gd name="T9" fmla="*/ 3 h 32"/>
              </a:gdLst>
              <a:ahLst/>
              <a:cxnLst>
                <a:cxn ang="0">
                  <a:pos x="T0" y="T1"/>
                </a:cxn>
                <a:cxn ang="0">
                  <a:pos x="T2" y="T3"/>
                </a:cxn>
                <a:cxn ang="0">
                  <a:pos x="T4" y="T5"/>
                </a:cxn>
                <a:cxn ang="0">
                  <a:pos x="T6" y="T7"/>
                </a:cxn>
                <a:cxn ang="0">
                  <a:pos x="T8" y="T9"/>
                </a:cxn>
              </a:cxnLst>
              <a:rect l="0" t="0" r="r" b="b"/>
              <a:pathLst>
                <a:path w="55" h="32">
                  <a:moveTo>
                    <a:pt x="45" y="3"/>
                  </a:moveTo>
                  <a:lnTo>
                    <a:pt x="45" y="3"/>
                  </a:lnTo>
                  <a:cubicBezTo>
                    <a:pt x="48" y="1"/>
                    <a:pt x="55" y="0"/>
                    <a:pt x="55" y="0"/>
                  </a:cubicBezTo>
                  <a:cubicBezTo>
                    <a:pt x="49" y="10"/>
                    <a:pt x="21" y="28"/>
                    <a:pt x="0" y="32"/>
                  </a:cubicBezTo>
                  <a:cubicBezTo>
                    <a:pt x="11" y="29"/>
                    <a:pt x="38" y="15"/>
                    <a:pt x="45" y="3"/>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704" name="Freeform 1330"/>
            <p:cNvSpPr>
              <a:spLocks/>
            </p:cNvSpPr>
            <p:nvPr userDrawn="1"/>
          </p:nvSpPr>
          <p:spPr bwMode="auto">
            <a:xfrm>
              <a:off x="302" y="202"/>
              <a:ext cx="26" cy="15"/>
            </a:xfrm>
            <a:custGeom>
              <a:avLst/>
              <a:gdLst>
                <a:gd name="T0" fmla="*/ 59 w 59"/>
                <a:gd name="T1" fmla="*/ 0 h 33"/>
                <a:gd name="T2" fmla="*/ 59 w 59"/>
                <a:gd name="T3" fmla="*/ 0 h 33"/>
                <a:gd name="T4" fmla="*/ 0 w 59"/>
                <a:gd name="T5" fmla="*/ 33 h 33"/>
                <a:gd name="T6" fmla="*/ 50 w 59"/>
                <a:gd name="T7" fmla="*/ 1 h 33"/>
                <a:gd name="T8" fmla="*/ 59 w 59"/>
                <a:gd name="T9" fmla="*/ 0 h 33"/>
              </a:gdLst>
              <a:ahLst/>
              <a:cxnLst>
                <a:cxn ang="0">
                  <a:pos x="T0" y="T1"/>
                </a:cxn>
                <a:cxn ang="0">
                  <a:pos x="T2" y="T3"/>
                </a:cxn>
                <a:cxn ang="0">
                  <a:pos x="T4" y="T5"/>
                </a:cxn>
                <a:cxn ang="0">
                  <a:pos x="T6" y="T7"/>
                </a:cxn>
                <a:cxn ang="0">
                  <a:pos x="T8" y="T9"/>
                </a:cxn>
              </a:cxnLst>
              <a:rect l="0" t="0" r="r" b="b"/>
              <a:pathLst>
                <a:path w="59" h="33">
                  <a:moveTo>
                    <a:pt x="59" y="0"/>
                  </a:moveTo>
                  <a:lnTo>
                    <a:pt x="59" y="0"/>
                  </a:lnTo>
                  <a:cubicBezTo>
                    <a:pt x="52" y="13"/>
                    <a:pt x="25" y="29"/>
                    <a:pt x="0" y="33"/>
                  </a:cubicBezTo>
                  <a:cubicBezTo>
                    <a:pt x="24" y="25"/>
                    <a:pt x="45" y="11"/>
                    <a:pt x="50" y="1"/>
                  </a:cubicBezTo>
                  <a:cubicBezTo>
                    <a:pt x="54" y="0"/>
                    <a:pt x="56" y="0"/>
                    <a:pt x="59"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705" name="Freeform 1331"/>
            <p:cNvSpPr>
              <a:spLocks/>
            </p:cNvSpPr>
            <p:nvPr userDrawn="1"/>
          </p:nvSpPr>
          <p:spPr bwMode="auto">
            <a:xfrm>
              <a:off x="235" y="195"/>
              <a:ext cx="18" cy="32"/>
            </a:xfrm>
            <a:custGeom>
              <a:avLst/>
              <a:gdLst>
                <a:gd name="T0" fmla="*/ 26 w 41"/>
                <a:gd name="T1" fmla="*/ 1 h 70"/>
                <a:gd name="T2" fmla="*/ 26 w 41"/>
                <a:gd name="T3" fmla="*/ 1 h 70"/>
                <a:gd name="T4" fmla="*/ 28 w 41"/>
                <a:gd name="T5" fmla="*/ 0 h 70"/>
                <a:gd name="T6" fmla="*/ 27 w 41"/>
                <a:gd name="T7" fmla="*/ 13 h 70"/>
                <a:gd name="T8" fmla="*/ 30 w 41"/>
                <a:gd name="T9" fmla="*/ 0 h 70"/>
                <a:gd name="T10" fmla="*/ 33 w 41"/>
                <a:gd name="T11" fmla="*/ 0 h 70"/>
                <a:gd name="T12" fmla="*/ 34 w 41"/>
                <a:gd name="T13" fmla="*/ 24 h 70"/>
                <a:gd name="T14" fmla="*/ 36 w 41"/>
                <a:gd name="T15" fmla="*/ 49 h 70"/>
                <a:gd name="T16" fmla="*/ 32 w 41"/>
                <a:gd name="T17" fmla="*/ 70 h 70"/>
                <a:gd name="T18" fmla="*/ 28 w 41"/>
                <a:gd name="T19" fmla="*/ 47 h 70"/>
                <a:gd name="T20" fmla="*/ 28 w 41"/>
                <a:gd name="T21" fmla="*/ 33 h 70"/>
                <a:gd name="T22" fmla="*/ 17 w 41"/>
                <a:gd name="T23" fmla="*/ 45 h 70"/>
                <a:gd name="T24" fmla="*/ 0 w 41"/>
                <a:gd name="T25" fmla="*/ 46 h 70"/>
                <a:gd name="T26" fmla="*/ 11 w 41"/>
                <a:gd name="T27" fmla="*/ 41 h 70"/>
                <a:gd name="T28" fmla="*/ 20 w 41"/>
                <a:gd name="T29" fmla="*/ 21 h 70"/>
                <a:gd name="T30" fmla="*/ 15 w 41"/>
                <a:gd name="T31" fmla="*/ 3 h 70"/>
                <a:gd name="T32" fmla="*/ 16 w 41"/>
                <a:gd name="T33" fmla="*/ 13 h 70"/>
                <a:gd name="T34" fmla="*/ 18 w 41"/>
                <a:gd name="T35" fmla="*/ 2 h 70"/>
                <a:gd name="T36" fmla="*/ 20 w 41"/>
                <a:gd name="T37" fmla="*/ 2 h 70"/>
                <a:gd name="T38" fmla="*/ 20 w 41"/>
                <a:gd name="T39" fmla="*/ 13 h 70"/>
                <a:gd name="T40" fmla="*/ 21 w 41"/>
                <a:gd name="T41" fmla="*/ 1 h 70"/>
                <a:gd name="T42" fmla="*/ 23 w 41"/>
                <a:gd name="T43" fmla="*/ 1 h 70"/>
                <a:gd name="T44" fmla="*/ 24 w 41"/>
                <a:gd name="T45" fmla="*/ 13 h 70"/>
                <a:gd name="T46" fmla="*/ 26 w 41"/>
                <a:gd name="T47" fmla="*/ 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1" h="70">
                  <a:moveTo>
                    <a:pt x="26" y="1"/>
                  </a:moveTo>
                  <a:lnTo>
                    <a:pt x="26" y="1"/>
                  </a:lnTo>
                  <a:lnTo>
                    <a:pt x="28" y="0"/>
                  </a:lnTo>
                  <a:cubicBezTo>
                    <a:pt x="26" y="4"/>
                    <a:pt x="26" y="8"/>
                    <a:pt x="27" y="13"/>
                  </a:cubicBezTo>
                  <a:cubicBezTo>
                    <a:pt x="27" y="7"/>
                    <a:pt x="29" y="2"/>
                    <a:pt x="30" y="0"/>
                  </a:cubicBezTo>
                  <a:cubicBezTo>
                    <a:pt x="31" y="0"/>
                    <a:pt x="33" y="0"/>
                    <a:pt x="33" y="0"/>
                  </a:cubicBezTo>
                  <a:cubicBezTo>
                    <a:pt x="28" y="11"/>
                    <a:pt x="30" y="19"/>
                    <a:pt x="34" y="24"/>
                  </a:cubicBezTo>
                  <a:cubicBezTo>
                    <a:pt x="41" y="32"/>
                    <a:pt x="41" y="40"/>
                    <a:pt x="36" y="49"/>
                  </a:cubicBezTo>
                  <a:cubicBezTo>
                    <a:pt x="34" y="53"/>
                    <a:pt x="26" y="63"/>
                    <a:pt x="32" y="70"/>
                  </a:cubicBezTo>
                  <a:cubicBezTo>
                    <a:pt x="18" y="63"/>
                    <a:pt x="24" y="51"/>
                    <a:pt x="28" y="47"/>
                  </a:cubicBezTo>
                  <a:cubicBezTo>
                    <a:pt x="31" y="43"/>
                    <a:pt x="31" y="36"/>
                    <a:pt x="28" y="33"/>
                  </a:cubicBezTo>
                  <a:cubicBezTo>
                    <a:pt x="28" y="40"/>
                    <a:pt x="22" y="45"/>
                    <a:pt x="17" y="45"/>
                  </a:cubicBezTo>
                  <a:cubicBezTo>
                    <a:pt x="12" y="45"/>
                    <a:pt x="3" y="38"/>
                    <a:pt x="0" y="46"/>
                  </a:cubicBezTo>
                  <a:cubicBezTo>
                    <a:pt x="0" y="38"/>
                    <a:pt x="6" y="40"/>
                    <a:pt x="11" y="41"/>
                  </a:cubicBezTo>
                  <a:cubicBezTo>
                    <a:pt x="26" y="44"/>
                    <a:pt x="26" y="26"/>
                    <a:pt x="20" y="21"/>
                  </a:cubicBezTo>
                  <a:cubicBezTo>
                    <a:pt x="14" y="16"/>
                    <a:pt x="6" y="9"/>
                    <a:pt x="15" y="3"/>
                  </a:cubicBezTo>
                  <a:cubicBezTo>
                    <a:pt x="14" y="6"/>
                    <a:pt x="14" y="10"/>
                    <a:pt x="16" y="13"/>
                  </a:cubicBezTo>
                  <a:cubicBezTo>
                    <a:pt x="15" y="9"/>
                    <a:pt x="17" y="3"/>
                    <a:pt x="18" y="2"/>
                  </a:cubicBezTo>
                  <a:lnTo>
                    <a:pt x="20" y="2"/>
                  </a:lnTo>
                  <a:cubicBezTo>
                    <a:pt x="18" y="5"/>
                    <a:pt x="18" y="9"/>
                    <a:pt x="20" y="13"/>
                  </a:cubicBezTo>
                  <a:cubicBezTo>
                    <a:pt x="19" y="10"/>
                    <a:pt x="20" y="4"/>
                    <a:pt x="21" y="1"/>
                  </a:cubicBezTo>
                  <a:lnTo>
                    <a:pt x="23" y="1"/>
                  </a:lnTo>
                  <a:cubicBezTo>
                    <a:pt x="22" y="4"/>
                    <a:pt x="22" y="8"/>
                    <a:pt x="24" y="13"/>
                  </a:cubicBezTo>
                  <a:cubicBezTo>
                    <a:pt x="23" y="7"/>
                    <a:pt x="25" y="3"/>
                    <a:pt x="26"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706" name="Freeform 1332"/>
            <p:cNvSpPr>
              <a:spLocks/>
            </p:cNvSpPr>
            <p:nvPr userDrawn="1"/>
          </p:nvSpPr>
          <p:spPr bwMode="auto">
            <a:xfrm>
              <a:off x="260" y="190"/>
              <a:ext cx="9" cy="23"/>
            </a:xfrm>
            <a:custGeom>
              <a:avLst/>
              <a:gdLst>
                <a:gd name="T0" fmla="*/ 8 w 21"/>
                <a:gd name="T1" fmla="*/ 0 h 51"/>
                <a:gd name="T2" fmla="*/ 8 w 21"/>
                <a:gd name="T3" fmla="*/ 0 h 51"/>
                <a:gd name="T4" fmla="*/ 10 w 21"/>
                <a:gd name="T5" fmla="*/ 0 h 51"/>
                <a:gd name="T6" fmla="*/ 12 w 21"/>
                <a:gd name="T7" fmla="*/ 11 h 51"/>
                <a:gd name="T8" fmla="*/ 13 w 21"/>
                <a:gd name="T9" fmla="*/ 0 h 51"/>
                <a:gd name="T10" fmla="*/ 8 w 21"/>
                <a:gd name="T11" fmla="*/ 27 h 51"/>
                <a:gd name="T12" fmla="*/ 10 w 21"/>
                <a:gd name="T13" fmla="*/ 51 h 51"/>
                <a:gd name="T14" fmla="*/ 0 w 21"/>
                <a:gd name="T15" fmla="*/ 38 h 51"/>
                <a:gd name="T16" fmla="*/ 3 w 21"/>
                <a:gd name="T17" fmla="*/ 22 h 51"/>
                <a:gd name="T18" fmla="*/ 4 w 21"/>
                <a:gd name="T19" fmla="*/ 1 h 51"/>
                <a:gd name="T20" fmla="*/ 7 w 21"/>
                <a:gd name="T21" fmla="*/ 1 h 51"/>
                <a:gd name="T22" fmla="*/ 9 w 21"/>
                <a:gd name="T23" fmla="*/ 12 h 51"/>
                <a:gd name="T24" fmla="*/ 8 w 21"/>
                <a:gd name="T25"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51">
                  <a:moveTo>
                    <a:pt x="8" y="0"/>
                  </a:moveTo>
                  <a:lnTo>
                    <a:pt x="8" y="0"/>
                  </a:lnTo>
                  <a:cubicBezTo>
                    <a:pt x="9" y="0"/>
                    <a:pt x="10" y="0"/>
                    <a:pt x="10" y="0"/>
                  </a:cubicBezTo>
                  <a:cubicBezTo>
                    <a:pt x="12" y="3"/>
                    <a:pt x="12" y="7"/>
                    <a:pt x="12" y="11"/>
                  </a:cubicBezTo>
                  <a:cubicBezTo>
                    <a:pt x="13" y="7"/>
                    <a:pt x="14" y="4"/>
                    <a:pt x="13" y="0"/>
                  </a:cubicBezTo>
                  <a:cubicBezTo>
                    <a:pt x="21" y="0"/>
                    <a:pt x="12" y="19"/>
                    <a:pt x="8" y="27"/>
                  </a:cubicBezTo>
                  <a:cubicBezTo>
                    <a:pt x="6" y="31"/>
                    <a:pt x="3" y="42"/>
                    <a:pt x="10" y="51"/>
                  </a:cubicBezTo>
                  <a:cubicBezTo>
                    <a:pt x="7" y="49"/>
                    <a:pt x="0" y="42"/>
                    <a:pt x="0" y="38"/>
                  </a:cubicBezTo>
                  <a:cubicBezTo>
                    <a:pt x="0" y="29"/>
                    <a:pt x="2" y="25"/>
                    <a:pt x="3" y="22"/>
                  </a:cubicBezTo>
                  <a:cubicBezTo>
                    <a:pt x="6" y="15"/>
                    <a:pt x="7" y="7"/>
                    <a:pt x="4" y="1"/>
                  </a:cubicBezTo>
                  <a:cubicBezTo>
                    <a:pt x="5" y="1"/>
                    <a:pt x="6" y="1"/>
                    <a:pt x="7" y="1"/>
                  </a:cubicBezTo>
                  <a:cubicBezTo>
                    <a:pt x="8" y="2"/>
                    <a:pt x="9" y="7"/>
                    <a:pt x="9" y="12"/>
                  </a:cubicBezTo>
                  <a:cubicBezTo>
                    <a:pt x="11" y="7"/>
                    <a:pt x="10" y="2"/>
                    <a:pt x="8"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707" name="Freeform 1333"/>
            <p:cNvSpPr>
              <a:spLocks/>
            </p:cNvSpPr>
            <p:nvPr userDrawn="1"/>
          </p:nvSpPr>
          <p:spPr bwMode="auto">
            <a:xfrm>
              <a:off x="234" y="187"/>
              <a:ext cx="40" cy="30"/>
            </a:xfrm>
            <a:custGeom>
              <a:avLst/>
              <a:gdLst>
                <a:gd name="T0" fmla="*/ 66 w 90"/>
                <a:gd name="T1" fmla="*/ 1 h 65"/>
                <a:gd name="T2" fmla="*/ 66 w 90"/>
                <a:gd name="T3" fmla="*/ 1 h 65"/>
                <a:gd name="T4" fmla="*/ 75 w 90"/>
                <a:gd name="T5" fmla="*/ 1 h 65"/>
                <a:gd name="T6" fmla="*/ 69 w 90"/>
                <a:gd name="T7" fmla="*/ 48 h 65"/>
                <a:gd name="T8" fmla="*/ 89 w 90"/>
                <a:gd name="T9" fmla="*/ 65 h 65"/>
                <a:gd name="T10" fmla="*/ 67 w 90"/>
                <a:gd name="T11" fmla="*/ 41 h 65"/>
                <a:gd name="T12" fmla="*/ 72 w 90"/>
                <a:gd name="T13" fmla="*/ 4 h 65"/>
                <a:gd name="T14" fmla="*/ 40 w 90"/>
                <a:gd name="T15" fmla="*/ 14 h 65"/>
                <a:gd name="T16" fmla="*/ 11 w 90"/>
                <a:gd name="T17" fmla="*/ 31 h 65"/>
                <a:gd name="T18" fmla="*/ 21 w 90"/>
                <a:gd name="T19" fmla="*/ 42 h 65"/>
                <a:gd name="T20" fmla="*/ 14 w 90"/>
                <a:gd name="T21" fmla="*/ 57 h 65"/>
                <a:gd name="T22" fmla="*/ 0 w 90"/>
                <a:gd name="T23" fmla="*/ 60 h 65"/>
                <a:gd name="T24" fmla="*/ 19 w 90"/>
                <a:gd name="T25" fmla="*/ 52 h 65"/>
                <a:gd name="T26" fmla="*/ 13 w 90"/>
                <a:gd name="T27" fmla="*/ 38 h 65"/>
                <a:gd name="T28" fmla="*/ 8 w 90"/>
                <a:gd name="T29" fmla="*/ 27 h 65"/>
                <a:gd name="T30" fmla="*/ 42 w 90"/>
                <a:gd name="T31" fmla="*/ 10 h 65"/>
                <a:gd name="T32" fmla="*/ 66 w 90"/>
                <a:gd name="T33" fmla="*/ 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65">
                  <a:moveTo>
                    <a:pt x="66" y="1"/>
                  </a:moveTo>
                  <a:lnTo>
                    <a:pt x="66" y="1"/>
                  </a:lnTo>
                  <a:cubicBezTo>
                    <a:pt x="70" y="0"/>
                    <a:pt x="73" y="0"/>
                    <a:pt x="75" y="1"/>
                  </a:cubicBezTo>
                  <a:cubicBezTo>
                    <a:pt x="90" y="10"/>
                    <a:pt x="68" y="32"/>
                    <a:pt x="69" y="48"/>
                  </a:cubicBezTo>
                  <a:cubicBezTo>
                    <a:pt x="70" y="58"/>
                    <a:pt x="83" y="62"/>
                    <a:pt x="89" y="65"/>
                  </a:cubicBezTo>
                  <a:cubicBezTo>
                    <a:pt x="74" y="63"/>
                    <a:pt x="64" y="55"/>
                    <a:pt x="67" y="41"/>
                  </a:cubicBezTo>
                  <a:cubicBezTo>
                    <a:pt x="68" y="30"/>
                    <a:pt x="85" y="8"/>
                    <a:pt x="72" y="4"/>
                  </a:cubicBezTo>
                  <a:cubicBezTo>
                    <a:pt x="63" y="1"/>
                    <a:pt x="53" y="12"/>
                    <a:pt x="40" y="14"/>
                  </a:cubicBezTo>
                  <a:cubicBezTo>
                    <a:pt x="29" y="16"/>
                    <a:pt x="8" y="16"/>
                    <a:pt x="11" y="31"/>
                  </a:cubicBezTo>
                  <a:cubicBezTo>
                    <a:pt x="12" y="35"/>
                    <a:pt x="18" y="38"/>
                    <a:pt x="21" y="42"/>
                  </a:cubicBezTo>
                  <a:cubicBezTo>
                    <a:pt x="26" y="49"/>
                    <a:pt x="22" y="59"/>
                    <a:pt x="14" y="57"/>
                  </a:cubicBezTo>
                  <a:cubicBezTo>
                    <a:pt x="4" y="54"/>
                    <a:pt x="2" y="55"/>
                    <a:pt x="0" y="60"/>
                  </a:cubicBezTo>
                  <a:cubicBezTo>
                    <a:pt x="1" y="44"/>
                    <a:pt x="16" y="61"/>
                    <a:pt x="19" y="52"/>
                  </a:cubicBezTo>
                  <a:cubicBezTo>
                    <a:pt x="22" y="45"/>
                    <a:pt x="17" y="42"/>
                    <a:pt x="13" y="38"/>
                  </a:cubicBezTo>
                  <a:cubicBezTo>
                    <a:pt x="11" y="36"/>
                    <a:pt x="7" y="32"/>
                    <a:pt x="8" y="27"/>
                  </a:cubicBezTo>
                  <a:cubicBezTo>
                    <a:pt x="10" y="12"/>
                    <a:pt x="30" y="13"/>
                    <a:pt x="42" y="10"/>
                  </a:cubicBezTo>
                  <a:cubicBezTo>
                    <a:pt x="49" y="9"/>
                    <a:pt x="59" y="2"/>
                    <a:pt x="66"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708" name="Freeform 1334"/>
            <p:cNvSpPr>
              <a:spLocks/>
            </p:cNvSpPr>
            <p:nvPr userDrawn="1"/>
          </p:nvSpPr>
          <p:spPr bwMode="auto">
            <a:xfrm>
              <a:off x="249" y="182"/>
              <a:ext cx="16" cy="9"/>
            </a:xfrm>
            <a:custGeom>
              <a:avLst/>
              <a:gdLst>
                <a:gd name="T0" fmla="*/ 21 w 36"/>
                <a:gd name="T1" fmla="*/ 1 h 20"/>
                <a:gd name="T2" fmla="*/ 21 w 36"/>
                <a:gd name="T3" fmla="*/ 1 h 20"/>
                <a:gd name="T4" fmla="*/ 25 w 36"/>
                <a:gd name="T5" fmla="*/ 3 h 20"/>
                <a:gd name="T6" fmla="*/ 15 w 36"/>
                <a:gd name="T7" fmla="*/ 8 h 20"/>
                <a:gd name="T8" fmla="*/ 27 w 36"/>
                <a:gd name="T9" fmla="*/ 4 h 20"/>
                <a:gd name="T10" fmla="*/ 29 w 36"/>
                <a:gd name="T11" fmla="*/ 5 h 20"/>
                <a:gd name="T12" fmla="*/ 19 w 36"/>
                <a:gd name="T13" fmla="*/ 10 h 20"/>
                <a:gd name="T14" fmla="*/ 32 w 36"/>
                <a:gd name="T15" fmla="*/ 7 h 20"/>
                <a:gd name="T16" fmla="*/ 36 w 36"/>
                <a:gd name="T17" fmla="*/ 9 h 20"/>
                <a:gd name="T18" fmla="*/ 17 w 36"/>
                <a:gd name="T19" fmla="*/ 16 h 20"/>
                <a:gd name="T20" fmla="*/ 0 w 36"/>
                <a:gd name="T21" fmla="*/ 20 h 20"/>
                <a:gd name="T22" fmla="*/ 7 w 36"/>
                <a:gd name="T23" fmla="*/ 12 h 20"/>
                <a:gd name="T24" fmla="*/ 21 w 36"/>
                <a:gd name="T25"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20">
                  <a:moveTo>
                    <a:pt x="21" y="1"/>
                  </a:moveTo>
                  <a:lnTo>
                    <a:pt x="21" y="1"/>
                  </a:lnTo>
                  <a:cubicBezTo>
                    <a:pt x="23" y="1"/>
                    <a:pt x="24" y="2"/>
                    <a:pt x="25" y="3"/>
                  </a:cubicBezTo>
                  <a:cubicBezTo>
                    <a:pt x="21" y="3"/>
                    <a:pt x="18" y="5"/>
                    <a:pt x="15" y="8"/>
                  </a:cubicBezTo>
                  <a:cubicBezTo>
                    <a:pt x="17" y="7"/>
                    <a:pt x="24" y="4"/>
                    <a:pt x="27" y="4"/>
                  </a:cubicBezTo>
                  <a:cubicBezTo>
                    <a:pt x="28" y="5"/>
                    <a:pt x="29" y="5"/>
                    <a:pt x="29" y="5"/>
                  </a:cubicBezTo>
                  <a:cubicBezTo>
                    <a:pt x="28" y="6"/>
                    <a:pt x="22" y="6"/>
                    <a:pt x="19" y="10"/>
                  </a:cubicBezTo>
                  <a:cubicBezTo>
                    <a:pt x="24" y="7"/>
                    <a:pt x="29" y="7"/>
                    <a:pt x="32" y="7"/>
                  </a:cubicBezTo>
                  <a:cubicBezTo>
                    <a:pt x="33" y="8"/>
                    <a:pt x="34" y="9"/>
                    <a:pt x="36" y="9"/>
                  </a:cubicBezTo>
                  <a:cubicBezTo>
                    <a:pt x="30" y="9"/>
                    <a:pt x="26" y="10"/>
                    <a:pt x="17" y="16"/>
                  </a:cubicBezTo>
                  <a:cubicBezTo>
                    <a:pt x="11" y="19"/>
                    <a:pt x="0" y="20"/>
                    <a:pt x="0" y="20"/>
                  </a:cubicBezTo>
                  <a:cubicBezTo>
                    <a:pt x="3" y="18"/>
                    <a:pt x="6" y="13"/>
                    <a:pt x="7" y="12"/>
                  </a:cubicBezTo>
                  <a:cubicBezTo>
                    <a:pt x="10" y="7"/>
                    <a:pt x="16" y="0"/>
                    <a:pt x="21"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709" name="Freeform 1335"/>
            <p:cNvSpPr>
              <a:spLocks/>
            </p:cNvSpPr>
            <p:nvPr userDrawn="1"/>
          </p:nvSpPr>
          <p:spPr bwMode="auto">
            <a:xfrm>
              <a:off x="247" y="208"/>
              <a:ext cx="5" cy="8"/>
            </a:xfrm>
            <a:custGeom>
              <a:avLst/>
              <a:gdLst>
                <a:gd name="T0" fmla="*/ 1 w 12"/>
                <a:gd name="T1" fmla="*/ 0 h 19"/>
                <a:gd name="T2" fmla="*/ 1 w 12"/>
                <a:gd name="T3" fmla="*/ 0 h 19"/>
                <a:gd name="T4" fmla="*/ 5 w 12"/>
                <a:gd name="T5" fmla="*/ 19 h 19"/>
                <a:gd name="T6" fmla="*/ 1 w 12"/>
                <a:gd name="T7" fmla="*/ 0 h 19"/>
              </a:gdLst>
              <a:ahLst/>
              <a:cxnLst>
                <a:cxn ang="0">
                  <a:pos x="T0" y="T1"/>
                </a:cxn>
                <a:cxn ang="0">
                  <a:pos x="T2" y="T3"/>
                </a:cxn>
                <a:cxn ang="0">
                  <a:pos x="T4" y="T5"/>
                </a:cxn>
                <a:cxn ang="0">
                  <a:pos x="T6" y="T7"/>
                </a:cxn>
              </a:cxnLst>
              <a:rect l="0" t="0" r="r" b="b"/>
              <a:pathLst>
                <a:path w="12" h="19">
                  <a:moveTo>
                    <a:pt x="1" y="0"/>
                  </a:moveTo>
                  <a:lnTo>
                    <a:pt x="1" y="0"/>
                  </a:lnTo>
                  <a:cubicBezTo>
                    <a:pt x="2" y="4"/>
                    <a:pt x="12" y="8"/>
                    <a:pt x="5" y="19"/>
                  </a:cubicBezTo>
                  <a:cubicBezTo>
                    <a:pt x="9" y="9"/>
                    <a:pt x="0" y="5"/>
                    <a:pt x="1"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710" name="Freeform 1336"/>
            <p:cNvSpPr>
              <a:spLocks/>
            </p:cNvSpPr>
            <p:nvPr userDrawn="1"/>
          </p:nvSpPr>
          <p:spPr bwMode="auto">
            <a:xfrm>
              <a:off x="273" y="186"/>
              <a:ext cx="30" cy="33"/>
            </a:xfrm>
            <a:custGeom>
              <a:avLst/>
              <a:gdLst>
                <a:gd name="T0" fmla="*/ 30 w 68"/>
                <a:gd name="T1" fmla="*/ 25 h 73"/>
                <a:gd name="T2" fmla="*/ 30 w 68"/>
                <a:gd name="T3" fmla="*/ 25 h 73"/>
                <a:gd name="T4" fmla="*/ 28 w 68"/>
                <a:gd name="T5" fmla="*/ 21 h 73"/>
                <a:gd name="T6" fmla="*/ 29 w 68"/>
                <a:gd name="T7" fmla="*/ 16 h 73"/>
                <a:gd name="T8" fmla="*/ 27 w 68"/>
                <a:gd name="T9" fmla="*/ 16 h 73"/>
                <a:gd name="T10" fmla="*/ 28 w 68"/>
                <a:gd name="T11" fmla="*/ 16 h 73"/>
                <a:gd name="T12" fmla="*/ 30 w 68"/>
                <a:gd name="T13" fmla="*/ 13 h 73"/>
                <a:gd name="T14" fmla="*/ 31 w 68"/>
                <a:gd name="T15" fmla="*/ 12 h 73"/>
                <a:gd name="T16" fmla="*/ 30 w 68"/>
                <a:gd name="T17" fmla="*/ 13 h 73"/>
                <a:gd name="T18" fmla="*/ 27 w 68"/>
                <a:gd name="T19" fmla="*/ 15 h 73"/>
                <a:gd name="T20" fmla="*/ 26 w 68"/>
                <a:gd name="T21" fmla="*/ 15 h 73"/>
                <a:gd name="T22" fmla="*/ 26 w 68"/>
                <a:gd name="T23" fmla="*/ 1 h 73"/>
                <a:gd name="T24" fmla="*/ 27 w 68"/>
                <a:gd name="T25" fmla="*/ 2 h 73"/>
                <a:gd name="T26" fmla="*/ 30 w 68"/>
                <a:gd name="T27" fmla="*/ 4 h 73"/>
                <a:gd name="T28" fmla="*/ 31 w 68"/>
                <a:gd name="T29" fmla="*/ 5 h 73"/>
                <a:gd name="T30" fmla="*/ 30 w 68"/>
                <a:gd name="T31" fmla="*/ 4 h 73"/>
                <a:gd name="T32" fmla="*/ 28 w 68"/>
                <a:gd name="T33" fmla="*/ 1 h 73"/>
                <a:gd name="T34" fmla="*/ 27 w 68"/>
                <a:gd name="T35" fmla="*/ 0 h 73"/>
                <a:gd name="T36" fmla="*/ 42 w 68"/>
                <a:gd name="T37" fmla="*/ 0 h 73"/>
                <a:gd name="T38" fmla="*/ 41 w 68"/>
                <a:gd name="T39" fmla="*/ 1 h 73"/>
                <a:gd name="T40" fmla="*/ 39 w 68"/>
                <a:gd name="T41" fmla="*/ 4 h 73"/>
                <a:gd name="T42" fmla="*/ 38 w 68"/>
                <a:gd name="T43" fmla="*/ 5 h 73"/>
                <a:gd name="T44" fmla="*/ 39 w 68"/>
                <a:gd name="T45" fmla="*/ 4 h 73"/>
                <a:gd name="T46" fmla="*/ 42 w 68"/>
                <a:gd name="T47" fmla="*/ 2 h 73"/>
                <a:gd name="T48" fmla="*/ 42 w 68"/>
                <a:gd name="T49" fmla="*/ 1 h 73"/>
                <a:gd name="T50" fmla="*/ 42 w 68"/>
                <a:gd name="T51" fmla="*/ 15 h 73"/>
                <a:gd name="T52" fmla="*/ 42 w 68"/>
                <a:gd name="T53" fmla="*/ 15 h 73"/>
                <a:gd name="T54" fmla="*/ 39 w 68"/>
                <a:gd name="T55" fmla="*/ 13 h 73"/>
                <a:gd name="T56" fmla="*/ 38 w 68"/>
                <a:gd name="T57" fmla="*/ 12 h 73"/>
                <a:gd name="T58" fmla="*/ 39 w 68"/>
                <a:gd name="T59" fmla="*/ 13 h 73"/>
                <a:gd name="T60" fmla="*/ 41 w 68"/>
                <a:gd name="T61" fmla="*/ 16 h 73"/>
                <a:gd name="T62" fmla="*/ 42 w 68"/>
                <a:gd name="T63" fmla="*/ 16 h 73"/>
                <a:gd name="T64" fmla="*/ 40 w 68"/>
                <a:gd name="T65" fmla="*/ 16 h 73"/>
                <a:gd name="T66" fmla="*/ 41 w 68"/>
                <a:gd name="T67" fmla="*/ 21 h 73"/>
                <a:gd name="T68" fmla="*/ 39 w 68"/>
                <a:gd name="T69" fmla="*/ 25 h 73"/>
                <a:gd name="T70" fmla="*/ 39 w 68"/>
                <a:gd name="T71" fmla="*/ 25 h 73"/>
                <a:gd name="T72" fmla="*/ 39 w 68"/>
                <a:gd name="T73" fmla="*/ 28 h 73"/>
                <a:gd name="T74" fmla="*/ 41 w 68"/>
                <a:gd name="T75" fmla="*/ 29 h 73"/>
                <a:gd name="T76" fmla="*/ 41 w 68"/>
                <a:gd name="T77" fmla="*/ 26 h 73"/>
                <a:gd name="T78" fmla="*/ 42 w 68"/>
                <a:gd name="T79" fmla="*/ 26 h 73"/>
                <a:gd name="T80" fmla="*/ 47 w 68"/>
                <a:gd name="T81" fmla="*/ 27 h 73"/>
                <a:gd name="T82" fmla="*/ 63 w 68"/>
                <a:gd name="T83" fmla="*/ 51 h 73"/>
                <a:gd name="T84" fmla="*/ 56 w 68"/>
                <a:gd name="T85" fmla="*/ 66 h 73"/>
                <a:gd name="T86" fmla="*/ 56 w 68"/>
                <a:gd name="T87" fmla="*/ 73 h 73"/>
                <a:gd name="T88" fmla="*/ 34 w 68"/>
                <a:gd name="T89" fmla="*/ 73 h 73"/>
                <a:gd name="T90" fmla="*/ 12 w 68"/>
                <a:gd name="T91" fmla="*/ 73 h 73"/>
                <a:gd name="T92" fmla="*/ 13 w 68"/>
                <a:gd name="T93" fmla="*/ 66 h 73"/>
                <a:gd name="T94" fmla="*/ 6 w 68"/>
                <a:gd name="T95" fmla="*/ 51 h 73"/>
                <a:gd name="T96" fmla="*/ 22 w 68"/>
                <a:gd name="T97" fmla="*/ 27 h 73"/>
                <a:gd name="T98" fmla="*/ 27 w 68"/>
                <a:gd name="T99" fmla="*/ 26 h 73"/>
                <a:gd name="T100" fmla="*/ 27 w 68"/>
                <a:gd name="T101" fmla="*/ 26 h 73"/>
                <a:gd name="T102" fmla="*/ 28 w 68"/>
                <a:gd name="T103" fmla="*/ 29 h 73"/>
                <a:gd name="T104" fmla="*/ 30 w 68"/>
                <a:gd name="T105" fmla="*/ 28 h 73"/>
                <a:gd name="T106" fmla="*/ 29 w 68"/>
                <a:gd name="T107" fmla="*/ 25 h 73"/>
                <a:gd name="T108" fmla="*/ 30 w 68"/>
                <a:gd name="T109" fmla="*/ 2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8" h="73">
                  <a:moveTo>
                    <a:pt x="30" y="25"/>
                  </a:moveTo>
                  <a:lnTo>
                    <a:pt x="30" y="25"/>
                  </a:lnTo>
                  <a:cubicBezTo>
                    <a:pt x="29" y="24"/>
                    <a:pt x="28" y="22"/>
                    <a:pt x="28" y="21"/>
                  </a:cubicBezTo>
                  <a:cubicBezTo>
                    <a:pt x="28" y="19"/>
                    <a:pt x="28" y="17"/>
                    <a:pt x="29" y="16"/>
                  </a:cubicBezTo>
                  <a:lnTo>
                    <a:pt x="27" y="16"/>
                  </a:lnTo>
                  <a:lnTo>
                    <a:pt x="28" y="16"/>
                  </a:lnTo>
                  <a:cubicBezTo>
                    <a:pt x="29" y="15"/>
                    <a:pt x="29" y="14"/>
                    <a:pt x="30" y="13"/>
                  </a:cubicBezTo>
                  <a:cubicBezTo>
                    <a:pt x="30" y="13"/>
                    <a:pt x="31" y="12"/>
                    <a:pt x="31" y="12"/>
                  </a:cubicBezTo>
                  <a:cubicBezTo>
                    <a:pt x="31" y="12"/>
                    <a:pt x="30" y="12"/>
                    <a:pt x="30" y="13"/>
                  </a:cubicBezTo>
                  <a:cubicBezTo>
                    <a:pt x="29" y="13"/>
                    <a:pt x="28" y="14"/>
                    <a:pt x="27" y="15"/>
                  </a:cubicBezTo>
                  <a:lnTo>
                    <a:pt x="26" y="15"/>
                  </a:lnTo>
                  <a:lnTo>
                    <a:pt x="26" y="1"/>
                  </a:lnTo>
                  <a:lnTo>
                    <a:pt x="27" y="2"/>
                  </a:lnTo>
                  <a:cubicBezTo>
                    <a:pt x="28" y="2"/>
                    <a:pt x="29" y="3"/>
                    <a:pt x="30" y="4"/>
                  </a:cubicBezTo>
                  <a:cubicBezTo>
                    <a:pt x="30" y="4"/>
                    <a:pt x="31" y="5"/>
                    <a:pt x="31" y="5"/>
                  </a:cubicBezTo>
                  <a:cubicBezTo>
                    <a:pt x="31" y="5"/>
                    <a:pt x="30" y="4"/>
                    <a:pt x="30" y="4"/>
                  </a:cubicBezTo>
                  <a:cubicBezTo>
                    <a:pt x="29" y="3"/>
                    <a:pt x="29" y="2"/>
                    <a:pt x="28" y="1"/>
                  </a:cubicBezTo>
                  <a:lnTo>
                    <a:pt x="27" y="0"/>
                  </a:lnTo>
                  <a:lnTo>
                    <a:pt x="42" y="0"/>
                  </a:lnTo>
                  <a:lnTo>
                    <a:pt x="41" y="1"/>
                  </a:lnTo>
                  <a:cubicBezTo>
                    <a:pt x="40" y="2"/>
                    <a:pt x="40" y="3"/>
                    <a:pt x="39" y="4"/>
                  </a:cubicBezTo>
                  <a:cubicBezTo>
                    <a:pt x="38" y="4"/>
                    <a:pt x="38" y="5"/>
                    <a:pt x="38" y="5"/>
                  </a:cubicBezTo>
                  <a:cubicBezTo>
                    <a:pt x="38" y="5"/>
                    <a:pt x="39" y="4"/>
                    <a:pt x="39" y="4"/>
                  </a:cubicBezTo>
                  <a:cubicBezTo>
                    <a:pt x="40" y="3"/>
                    <a:pt x="41" y="2"/>
                    <a:pt x="42" y="2"/>
                  </a:cubicBezTo>
                  <a:lnTo>
                    <a:pt x="42" y="1"/>
                  </a:lnTo>
                  <a:lnTo>
                    <a:pt x="42" y="15"/>
                  </a:lnTo>
                  <a:lnTo>
                    <a:pt x="42" y="15"/>
                  </a:lnTo>
                  <a:cubicBezTo>
                    <a:pt x="41" y="14"/>
                    <a:pt x="40" y="13"/>
                    <a:pt x="39" y="13"/>
                  </a:cubicBezTo>
                  <a:cubicBezTo>
                    <a:pt x="39" y="12"/>
                    <a:pt x="38" y="12"/>
                    <a:pt x="38" y="12"/>
                  </a:cubicBezTo>
                  <a:cubicBezTo>
                    <a:pt x="38" y="12"/>
                    <a:pt x="38" y="13"/>
                    <a:pt x="39" y="13"/>
                  </a:cubicBezTo>
                  <a:cubicBezTo>
                    <a:pt x="40" y="14"/>
                    <a:pt x="40" y="15"/>
                    <a:pt x="41" y="16"/>
                  </a:cubicBezTo>
                  <a:lnTo>
                    <a:pt x="42" y="16"/>
                  </a:lnTo>
                  <a:lnTo>
                    <a:pt x="40" y="16"/>
                  </a:lnTo>
                  <a:cubicBezTo>
                    <a:pt x="41" y="17"/>
                    <a:pt x="41" y="19"/>
                    <a:pt x="41" y="21"/>
                  </a:cubicBezTo>
                  <a:cubicBezTo>
                    <a:pt x="41" y="22"/>
                    <a:pt x="40" y="24"/>
                    <a:pt x="39" y="25"/>
                  </a:cubicBezTo>
                  <a:lnTo>
                    <a:pt x="39" y="25"/>
                  </a:lnTo>
                  <a:lnTo>
                    <a:pt x="39" y="28"/>
                  </a:lnTo>
                  <a:lnTo>
                    <a:pt x="41" y="29"/>
                  </a:lnTo>
                  <a:lnTo>
                    <a:pt x="41" y="26"/>
                  </a:lnTo>
                  <a:lnTo>
                    <a:pt x="42" y="26"/>
                  </a:lnTo>
                  <a:cubicBezTo>
                    <a:pt x="44" y="26"/>
                    <a:pt x="46" y="26"/>
                    <a:pt x="47" y="27"/>
                  </a:cubicBezTo>
                  <a:cubicBezTo>
                    <a:pt x="60" y="30"/>
                    <a:pt x="68" y="36"/>
                    <a:pt x="63" y="51"/>
                  </a:cubicBezTo>
                  <a:cubicBezTo>
                    <a:pt x="61" y="56"/>
                    <a:pt x="59" y="61"/>
                    <a:pt x="56" y="66"/>
                  </a:cubicBezTo>
                  <a:lnTo>
                    <a:pt x="56" y="73"/>
                  </a:lnTo>
                  <a:cubicBezTo>
                    <a:pt x="56" y="73"/>
                    <a:pt x="40" y="73"/>
                    <a:pt x="34" y="73"/>
                  </a:cubicBezTo>
                  <a:cubicBezTo>
                    <a:pt x="28" y="73"/>
                    <a:pt x="12" y="73"/>
                    <a:pt x="12" y="73"/>
                  </a:cubicBezTo>
                  <a:lnTo>
                    <a:pt x="13" y="66"/>
                  </a:lnTo>
                  <a:cubicBezTo>
                    <a:pt x="10" y="61"/>
                    <a:pt x="8" y="56"/>
                    <a:pt x="6" y="51"/>
                  </a:cubicBezTo>
                  <a:cubicBezTo>
                    <a:pt x="0" y="36"/>
                    <a:pt x="9" y="30"/>
                    <a:pt x="22" y="27"/>
                  </a:cubicBezTo>
                  <a:cubicBezTo>
                    <a:pt x="23" y="26"/>
                    <a:pt x="25" y="26"/>
                    <a:pt x="27" y="26"/>
                  </a:cubicBezTo>
                  <a:lnTo>
                    <a:pt x="27" y="26"/>
                  </a:lnTo>
                  <a:lnTo>
                    <a:pt x="28" y="29"/>
                  </a:lnTo>
                  <a:lnTo>
                    <a:pt x="30" y="28"/>
                  </a:lnTo>
                  <a:lnTo>
                    <a:pt x="29" y="25"/>
                  </a:lnTo>
                  <a:lnTo>
                    <a:pt x="30" y="25"/>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711" name="Freeform 1337"/>
            <p:cNvSpPr>
              <a:spLocks/>
            </p:cNvSpPr>
            <p:nvPr userDrawn="1"/>
          </p:nvSpPr>
          <p:spPr bwMode="auto">
            <a:xfrm>
              <a:off x="290" y="208"/>
              <a:ext cx="0" cy="1"/>
            </a:xfrm>
            <a:custGeom>
              <a:avLst/>
              <a:gdLst>
                <a:gd name="T0" fmla="*/ 0 w 1"/>
                <a:gd name="T1" fmla="*/ 2 h 2"/>
                <a:gd name="T2" fmla="*/ 0 w 1"/>
                <a:gd name="T3" fmla="*/ 2 h 2"/>
                <a:gd name="T4" fmla="*/ 0 w 1"/>
                <a:gd name="T5" fmla="*/ 0 h 2"/>
                <a:gd name="T6" fmla="*/ 1 w 1"/>
                <a:gd name="T7" fmla="*/ 0 h 2"/>
                <a:gd name="T8" fmla="*/ 0 w 1"/>
                <a:gd name="T9" fmla="*/ 2 h 2"/>
              </a:gdLst>
              <a:ahLst/>
              <a:cxnLst>
                <a:cxn ang="0">
                  <a:pos x="T0" y="T1"/>
                </a:cxn>
                <a:cxn ang="0">
                  <a:pos x="T2" y="T3"/>
                </a:cxn>
                <a:cxn ang="0">
                  <a:pos x="T4" y="T5"/>
                </a:cxn>
                <a:cxn ang="0">
                  <a:pos x="T6" y="T7"/>
                </a:cxn>
                <a:cxn ang="0">
                  <a:pos x="T8" y="T9"/>
                </a:cxn>
              </a:cxnLst>
              <a:rect l="0" t="0" r="r" b="b"/>
              <a:pathLst>
                <a:path w="1" h="2">
                  <a:moveTo>
                    <a:pt x="0" y="2"/>
                  </a:moveTo>
                  <a:lnTo>
                    <a:pt x="0" y="2"/>
                  </a:lnTo>
                  <a:cubicBezTo>
                    <a:pt x="0" y="1"/>
                    <a:pt x="0" y="1"/>
                    <a:pt x="0" y="0"/>
                  </a:cubicBezTo>
                  <a:lnTo>
                    <a:pt x="1" y="0"/>
                  </a:lnTo>
                  <a:lnTo>
                    <a:pt x="0" y="2"/>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712" name="Freeform 1338"/>
            <p:cNvSpPr>
              <a:spLocks/>
            </p:cNvSpPr>
            <p:nvPr userDrawn="1"/>
          </p:nvSpPr>
          <p:spPr bwMode="auto">
            <a:xfrm>
              <a:off x="299" y="208"/>
              <a:ext cx="1" cy="2"/>
            </a:xfrm>
            <a:custGeom>
              <a:avLst/>
              <a:gdLst>
                <a:gd name="T0" fmla="*/ 2 w 2"/>
                <a:gd name="T1" fmla="*/ 2 h 5"/>
                <a:gd name="T2" fmla="*/ 2 w 2"/>
                <a:gd name="T3" fmla="*/ 2 h 5"/>
                <a:gd name="T4" fmla="*/ 1 w 2"/>
                <a:gd name="T5" fmla="*/ 5 h 5"/>
                <a:gd name="T6" fmla="*/ 0 w 2"/>
                <a:gd name="T7" fmla="*/ 3 h 5"/>
                <a:gd name="T8" fmla="*/ 2 w 2"/>
                <a:gd name="T9" fmla="*/ 0 h 5"/>
                <a:gd name="T10" fmla="*/ 2 w 2"/>
                <a:gd name="T11" fmla="*/ 1 h 5"/>
                <a:gd name="T12" fmla="*/ 2 w 2"/>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2" h="5">
                  <a:moveTo>
                    <a:pt x="2" y="2"/>
                  </a:moveTo>
                  <a:lnTo>
                    <a:pt x="2" y="2"/>
                  </a:lnTo>
                  <a:cubicBezTo>
                    <a:pt x="2" y="3"/>
                    <a:pt x="1" y="4"/>
                    <a:pt x="1" y="5"/>
                  </a:cubicBezTo>
                  <a:cubicBezTo>
                    <a:pt x="0" y="4"/>
                    <a:pt x="0" y="4"/>
                    <a:pt x="0" y="3"/>
                  </a:cubicBezTo>
                  <a:cubicBezTo>
                    <a:pt x="0" y="2"/>
                    <a:pt x="1" y="1"/>
                    <a:pt x="2" y="0"/>
                  </a:cubicBezTo>
                  <a:lnTo>
                    <a:pt x="2" y="1"/>
                  </a:lnTo>
                  <a:cubicBezTo>
                    <a:pt x="2" y="1"/>
                    <a:pt x="2" y="1"/>
                    <a:pt x="2" y="2"/>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713" name="Freeform 1339"/>
            <p:cNvSpPr>
              <a:spLocks/>
            </p:cNvSpPr>
            <p:nvPr userDrawn="1"/>
          </p:nvSpPr>
          <p:spPr bwMode="auto">
            <a:xfrm>
              <a:off x="299" y="205"/>
              <a:ext cx="2" cy="2"/>
            </a:xfrm>
            <a:custGeom>
              <a:avLst/>
              <a:gdLst>
                <a:gd name="T0" fmla="*/ 3 w 3"/>
                <a:gd name="T1" fmla="*/ 6 h 6"/>
                <a:gd name="T2" fmla="*/ 3 w 3"/>
                <a:gd name="T3" fmla="*/ 6 h 6"/>
                <a:gd name="T4" fmla="*/ 2 w 3"/>
                <a:gd name="T5" fmla="*/ 6 h 6"/>
                <a:gd name="T6" fmla="*/ 0 w 3"/>
                <a:gd name="T7" fmla="*/ 3 h 6"/>
                <a:gd name="T8" fmla="*/ 3 w 3"/>
                <a:gd name="T9" fmla="*/ 0 h 6"/>
                <a:gd name="T10" fmla="*/ 3 w 3"/>
                <a:gd name="T11" fmla="*/ 2 h 6"/>
                <a:gd name="T12" fmla="*/ 3 w 3"/>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3" h="6">
                  <a:moveTo>
                    <a:pt x="3" y="6"/>
                  </a:moveTo>
                  <a:lnTo>
                    <a:pt x="3" y="6"/>
                  </a:lnTo>
                  <a:lnTo>
                    <a:pt x="2" y="6"/>
                  </a:lnTo>
                  <a:cubicBezTo>
                    <a:pt x="2" y="5"/>
                    <a:pt x="1" y="4"/>
                    <a:pt x="0" y="3"/>
                  </a:cubicBezTo>
                  <a:cubicBezTo>
                    <a:pt x="1" y="2"/>
                    <a:pt x="2" y="1"/>
                    <a:pt x="3" y="0"/>
                  </a:cubicBezTo>
                  <a:lnTo>
                    <a:pt x="3" y="2"/>
                  </a:lnTo>
                  <a:cubicBezTo>
                    <a:pt x="3" y="3"/>
                    <a:pt x="3" y="5"/>
                    <a:pt x="3" y="6"/>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714" name="Freeform 1340"/>
            <p:cNvSpPr>
              <a:spLocks/>
            </p:cNvSpPr>
            <p:nvPr userDrawn="1"/>
          </p:nvSpPr>
          <p:spPr bwMode="auto">
            <a:xfrm>
              <a:off x="301" y="204"/>
              <a:ext cx="0" cy="1"/>
            </a:xfrm>
            <a:custGeom>
              <a:avLst/>
              <a:gdLst>
                <a:gd name="T0" fmla="*/ 1 w 1"/>
                <a:gd name="T1" fmla="*/ 2 h 2"/>
                <a:gd name="T2" fmla="*/ 1 w 1"/>
                <a:gd name="T3" fmla="*/ 2 h 2"/>
                <a:gd name="T4" fmla="*/ 0 w 1"/>
                <a:gd name="T5" fmla="*/ 1 h 2"/>
                <a:gd name="T6" fmla="*/ 0 w 1"/>
                <a:gd name="T7" fmla="*/ 0 h 2"/>
                <a:gd name="T8" fmla="*/ 1 w 1"/>
                <a:gd name="T9" fmla="*/ 2 h 2"/>
              </a:gdLst>
              <a:ahLst/>
              <a:cxnLst>
                <a:cxn ang="0">
                  <a:pos x="T0" y="T1"/>
                </a:cxn>
                <a:cxn ang="0">
                  <a:pos x="T2" y="T3"/>
                </a:cxn>
                <a:cxn ang="0">
                  <a:pos x="T4" y="T5"/>
                </a:cxn>
                <a:cxn ang="0">
                  <a:pos x="T6" y="T7"/>
                </a:cxn>
                <a:cxn ang="0">
                  <a:pos x="T8" y="T9"/>
                </a:cxn>
              </a:cxnLst>
              <a:rect l="0" t="0" r="r" b="b"/>
              <a:pathLst>
                <a:path w="1" h="2">
                  <a:moveTo>
                    <a:pt x="1" y="2"/>
                  </a:moveTo>
                  <a:lnTo>
                    <a:pt x="1" y="2"/>
                  </a:lnTo>
                  <a:lnTo>
                    <a:pt x="0" y="1"/>
                  </a:lnTo>
                  <a:lnTo>
                    <a:pt x="0" y="0"/>
                  </a:lnTo>
                  <a:cubicBezTo>
                    <a:pt x="0" y="0"/>
                    <a:pt x="1" y="1"/>
                    <a:pt x="1" y="2"/>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715" name="Freeform 1341"/>
            <p:cNvSpPr>
              <a:spLocks/>
            </p:cNvSpPr>
            <p:nvPr userDrawn="1"/>
          </p:nvSpPr>
          <p:spPr bwMode="auto">
            <a:xfrm>
              <a:off x="299" y="201"/>
              <a:ext cx="2" cy="3"/>
            </a:xfrm>
            <a:custGeom>
              <a:avLst/>
              <a:gdLst>
                <a:gd name="T0" fmla="*/ 3 w 3"/>
                <a:gd name="T1" fmla="*/ 5 h 6"/>
                <a:gd name="T2" fmla="*/ 3 w 3"/>
                <a:gd name="T3" fmla="*/ 5 h 6"/>
                <a:gd name="T4" fmla="*/ 3 w 3"/>
                <a:gd name="T5" fmla="*/ 6 h 6"/>
                <a:gd name="T6" fmla="*/ 0 w 3"/>
                <a:gd name="T7" fmla="*/ 2 h 6"/>
                <a:gd name="T8" fmla="*/ 1 w 3"/>
                <a:gd name="T9" fmla="*/ 0 h 6"/>
                <a:gd name="T10" fmla="*/ 3 w 3"/>
                <a:gd name="T11" fmla="*/ 5 h 6"/>
              </a:gdLst>
              <a:ahLst/>
              <a:cxnLst>
                <a:cxn ang="0">
                  <a:pos x="T0" y="T1"/>
                </a:cxn>
                <a:cxn ang="0">
                  <a:pos x="T2" y="T3"/>
                </a:cxn>
                <a:cxn ang="0">
                  <a:pos x="T4" y="T5"/>
                </a:cxn>
                <a:cxn ang="0">
                  <a:pos x="T6" y="T7"/>
                </a:cxn>
                <a:cxn ang="0">
                  <a:pos x="T8" y="T9"/>
                </a:cxn>
                <a:cxn ang="0">
                  <a:pos x="T10" y="T11"/>
                </a:cxn>
              </a:cxnLst>
              <a:rect l="0" t="0" r="r" b="b"/>
              <a:pathLst>
                <a:path w="3" h="6">
                  <a:moveTo>
                    <a:pt x="3" y="5"/>
                  </a:moveTo>
                  <a:lnTo>
                    <a:pt x="3" y="5"/>
                  </a:lnTo>
                  <a:lnTo>
                    <a:pt x="3" y="6"/>
                  </a:lnTo>
                  <a:cubicBezTo>
                    <a:pt x="2" y="4"/>
                    <a:pt x="1" y="3"/>
                    <a:pt x="0" y="2"/>
                  </a:cubicBezTo>
                  <a:cubicBezTo>
                    <a:pt x="0" y="1"/>
                    <a:pt x="1" y="1"/>
                    <a:pt x="1" y="0"/>
                  </a:cubicBezTo>
                  <a:cubicBezTo>
                    <a:pt x="2" y="2"/>
                    <a:pt x="3" y="3"/>
                    <a:pt x="3" y="5"/>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716" name="Freeform 1342"/>
            <p:cNvSpPr>
              <a:spLocks/>
            </p:cNvSpPr>
            <p:nvPr userDrawn="1"/>
          </p:nvSpPr>
          <p:spPr bwMode="auto">
            <a:xfrm>
              <a:off x="298" y="200"/>
              <a:ext cx="2" cy="2"/>
            </a:xfrm>
            <a:custGeom>
              <a:avLst/>
              <a:gdLst>
                <a:gd name="T0" fmla="*/ 4 w 4"/>
                <a:gd name="T1" fmla="*/ 3 h 4"/>
                <a:gd name="T2" fmla="*/ 4 w 4"/>
                <a:gd name="T3" fmla="*/ 3 h 4"/>
                <a:gd name="T4" fmla="*/ 3 w 4"/>
                <a:gd name="T5" fmla="*/ 4 h 4"/>
                <a:gd name="T6" fmla="*/ 0 w 4"/>
                <a:gd name="T7" fmla="*/ 1 h 4"/>
                <a:gd name="T8" fmla="*/ 0 w 4"/>
                <a:gd name="T9" fmla="*/ 0 h 4"/>
                <a:gd name="T10" fmla="*/ 3 w 4"/>
                <a:gd name="T11" fmla="*/ 3 h 4"/>
                <a:gd name="T12" fmla="*/ 4 w 4"/>
                <a:gd name="T13" fmla="*/ 3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4" y="3"/>
                  </a:moveTo>
                  <a:lnTo>
                    <a:pt x="4" y="3"/>
                  </a:lnTo>
                  <a:lnTo>
                    <a:pt x="3" y="4"/>
                  </a:lnTo>
                  <a:cubicBezTo>
                    <a:pt x="2" y="3"/>
                    <a:pt x="1" y="2"/>
                    <a:pt x="0" y="1"/>
                  </a:cubicBezTo>
                  <a:lnTo>
                    <a:pt x="0" y="0"/>
                  </a:lnTo>
                  <a:cubicBezTo>
                    <a:pt x="1" y="1"/>
                    <a:pt x="2" y="2"/>
                    <a:pt x="3" y="3"/>
                  </a:cubicBezTo>
                  <a:lnTo>
                    <a:pt x="4" y="3"/>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717" name="Rectangle 1343"/>
            <p:cNvSpPr>
              <a:spLocks noChangeArrowheads="1"/>
            </p:cNvSpPr>
            <p:nvPr userDrawn="1"/>
          </p:nvSpPr>
          <p:spPr bwMode="auto">
            <a:xfrm>
              <a:off x="298" y="200"/>
              <a:ext cx="1" cy="1"/>
            </a:xfrm>
            <a:prstGeom prst="rect">
              <a:avLst/>
            </a:prstGeom>
            <a:solidFill>
              <a:srgbClr val="D5A03C"/>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718" name="Freeform 1344"/>
            <p:cNvSpPr>
              <a:spLocks/>
            </p:cNvSpPr>
            <p:nvPr userDrawn="1"/>
          </p:nvSpPr>
          <p:spPr bwMode="auto">
            <a:xfrm>
              <a:off x="295" y="199"/>
              <a:ext cx="3" cy="3"/>
            </a:xfrm>
            <a:custGeom>
              <a:avLst/>
              <a:gdLst>
                <a:gd name="T0" fmla="*/ 4 w 5"/>
                <a:gd name="T1" fmla="*/ 1 h 6"/>
                <a:gd name="T2" fmla="*/ 4 w 5"/>
                <a:gd name="T3" fmla="*/ 1 h 6"/>
                <a:gd name="T4" fmla="*/ 5 w 5"/>
                <a:gd name="T5" fmla="*/ 3 h 6"/>
                <a:gd name="T6" fmla="*/ 3 w 5"/>
                <a:gd name="T7" fmla="*/ 6 h 6"/>
                <a:gd name="T8" fmla="*/ 0 w 5"/>
                <a:gd name="T9" fmla="*/ 3 h 6"/>
                <a:gd name="T10" fmla="*/ 2 w 5"/>
                <a:gd name="T11" fmla="*/ 0 h 6"/>
                <a:gd name="T12" fmla="*/ 4 w 5"/>
                <a:gd name="T13" fmla="*/ 1 h 6"/>
              </a:gdLst>
              <a:ahLst/>
              <a:cxnLst>
                <a:cxn ang="0">
                  <a:pos x="T0" y="T1"/>
                </a:cxn>
                <a:cxn ang="0">
                  <a:pos x="T2" y="T3"/>
                </a:cxn>
                <a:cxn ang="0">
                  <a:pos x="T4" y="T5"/>
                </a:cxn>
                <a:cxn ang="0">
                  <a:pos x="T6" y="T7"/>
                </a:cxn>
                <a:cxn ang="0">
                  <a:pos x="T8" y="T9"/>
                </a:cxn>
                <a:cxn ang="0">
                  <a:pos x="T10" y="T11"/>
                </a:cxn>
                <a:cxn ang="0">
                  <a:pos x="T12" y="T13"/>
                </a:cxn>
              </a:cxnLst>
              <a:rect l="0" t="0" r="r" b="b"/>
              <a:pathLst>
                <a:path w="5" h="6">
                  <a:moveTo>
                    <a:pt x="4" y="1"/>
                  </a:moveTo>
                  <a:lnTo>
                    <a:pt x="4" y="1"/>
                  </a:lnTo>
                  <a:cubicBezTo>
                    <a:pt x="4" y="2"/>
                    <a:pt x="5" y="2"/>
                    <a:pt x="5" y="3"/>
                  </a:cubicBezTo>
                  <a:cubicBezTo>
                    <a:pt x="4" y="4"/>
                    <a:pt x="4" y="5"/>
                    <a:pt x="3" y="6"/>
                  </a:cubicBezTo>
                  <a:cubicBezTo>
                    <a:pt x="2" y="5"/>
                    <a:pt x="1" y="4"/>
                    <a:pt x="0" y="3"/>
                  </a:cubicBezTo>
                  <a:cubicBezTo>
                    <a:pt x="1" y="2"/>
                    <a:pt x="1" y="1"/>
                    <a:pt x="2" y="0"/>
                  </a:cubicBezTo>
                  <a:cubicBezTo>
                    <a:pt x="3" y="1"/>
                    <a:pt x="3" y="1"/>
                    <a:pt x="4"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719" name="Freeform 1345"/>
            <p:cNvSpPr>
              <a:spLocks/>
            </p:cNvSpPr>
            <p:nvPr userDrawn="1"/>
          </p:nvSpPr>
          <p:spPr bwMode="auto">
            <a:xfrm>
              <a:off x="294" y="199"/>
              <a:ext cx="2" cy="1"/>
            </a:xfrm>
            <a:custGeom>
              <a:avLst/>
              <a:gdLst>
                <a:gd name="T0" fmla="*/ 4 w 4"/>
                <a:gd name="T1" fmla="*/ 1 h 4"/>
                <a:gd name="T2" fmla="*/ 4 w 4"/>
                <a:gd name="T3" fmla="*/ 1 h 4"/>
                <a:gd name="T4" fmla="*/ 3 w 4"/>
                <a:gd name="T5" fmla="*/ 4 h 4"/>
                <a:gd name="T6" fmla="*/ 0 w 4"/>
                <a:gd name="T7" fmla="*/ 1 h 4"/>
                <a:gd name="T8" fmla="*/ 0 w 4"/>
                <a:gd name="T9" fmla="*/ 0 h 4"/>
                <a:gd name="T10" fmla="*/ 4 w 4"/>
                <a:gd name="T11" fmla="*/ 1 h 4"/>
              </a:gdLst>
              <a:ahLst/>
              <a:cxnLst>
                <a:cxn ang="0">
                  <a:pos x="T0" y="T1"/>
                </a:cxn>
                <a:cxn ang="0">
                  <a:pos x="T2" y="T3"/>
                </a:cxn>
                <a:cxn ang="0">
                  <a:pos x="T4" y="T5"/>
                </a:cxn>
                <a:cxn ang="0">
                  <a:pos x="T6" y="T7"/>
                </a:cxn>
                <a:cxn ang="0">
                  <a:pos x="T8" y="T9"/>
                </a:cxn>
                <a:cxn ang="0">
                  <a:pos x="T10" y="T11"/>
                </a:cxn>
              </a:cxnLst>
              <a:rect l="0" t="0" r="r" b="b"/>
              <a:pathLst>
                <a:path w="4" h="4">
                  <a:moveTo>
                    <a:pt x="4" y="1"/>
                  </a:moveTo>
                  <a:lnTo>
                    <a:pt x="4" y="1"/>
                  </a:lnTo>
                  <a:cubicBezTo>
                    <a:pt x="4" y="2"/>
                    <a:pt x="3" y="3"/>
                    <a:pt x="3" y="4"/>
                  </a:cubicBezTo>
                  <a:cubicBezTo>
                    <a:pt x="2" y="3"/>
                    <a:pt x="1" y="2"/>
                    <a:pt x="0" y="1"/>
                  </a:cubicBezTo>
                  <a:lnTo>
                    <a:pt x="0" y="0"/>
                  </a:lnTo>
                  <a:cubicBezTo>
                    <a:pt x="2" y="0"/>
                    <a:pt x="3" y="1"/>
                    <a:pt x="4"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720" name="Freeform 1346"/>
            <p:cNvSpPr>
              <a:spLocks/>
            </p:cNvSpPr>
            <p:nvPr userDrawn="1"/>
          </p:nvSpPr>
          <p:spPr bwMode="auto">
            <a:xfrm>
              <a:off x="294" y="200"/>
              <a:ext cx="1" cy="2"/>
            </a:xfrm>
            <a:custGeom>
              <a:avLst/>
              <a:gdLst>
                <a:gd name="T0" fmla="*/ 1 w 3"/>
                <a:gd name="T1" fmla="*/ 0 h 6"/>
                <a:gd name="T2" fmla="*/ 1 w 3"/>
                <a:gd name="T3" fmla="*/ 0 h 6"/>
                <a:gd name="T4" fmla="*/ 3 w 3"/>
                <a:gd name="T5" fmla="*/ 2 h 6"/>
                <a:gd name="T6" fmla="*/ 1 w 3"/>
                <a:gd name="T7" fmla="*/ 6 h 6"/>
                <a:gd name="T8" fmla="*/ 0 w 3"/>
                <a:gd name="T9" fmla="*/ 5 h 6"/>
                <a:gd name="T10" fmla="*/ 1 w 3"/>
                <a:gd name="T11" fmla="*/ 0 h 6"/>
              </a:gdLst>
              <a:ahLst/>
              <a:cxnLst>
                <a:cxn ang="0">
                  <a:pos x="T0" y="T1"/>
                </a:cxn>
                <a:cxn ang="0">
                  <a:pos x="T2" y="T3"/>
                </a:cxn>
                <a:cxn ang="0">
                  <a:pos x="T4" y="T5"/>
                </a:cxn>
                <a:cxn ang="0">
                  <a:pos x="T6" y="T7"/>
                </a:cxn>
                <a:cxn ang="0">
                  <a:pos x="T8" y="T9"/>
                </a:cxn>
                <a:cxn ang="0">
                  <a:pos x="T10" y="T11"/>
                </a:cxn>
              </a:cxnLst>
              <a:rect l="0" t="0" r="r" b="b"/>
              <a:pathLst>
                <a:path w="3" h="6">
                  <a:moveTo>
                    <a:pt x="1" y="0"/>
                  </a:moveTo>
                  <a:lnTo>
                    <a:pt x="1" y="0"/>
                  </a:lnTo>
                  <a:cubicBezTo>
                    <a:pt x="2" y="1"/>
                    <a:pt x="2" y="2"/>
                    <a:pt x="3" y="2"/>
                  </a:cubicBezTo>
                  <a:cubicBezTo>
                    <a:pt x="2" y="3"/>
                    <a:pt x="1" y="5"/>
                    <a:pt x="1" y="6"/>
                  </a:cubicBezTo>
                  <a:lnTo>
                    <a:pt x="0" y="5"/>
                  </a:lnTo>
                  <a:lnTo>
                    <a:pt x="1"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721" name="Freeform 1347"/>
            <p:cNvSpPr>
              <a:spLocks/>
            </p:cNvSpPr>
            <p:nvPr userDrawn="1"/>
          </p:nvSpPr>
          <p:spPr bwMode="auto">
            <a:xfrm>
              <a:off x="294" y="202"/>
              <a:ext cx="0" cy="1"/>
            </a:xfrm>
            <a:custGeom>
              <a:avLst/>
              <a:gdLst>
                <a:gd name="T0" fmla="*/ 0 h 1"/>
                <a:gd name="T1" fmla="*/ 0 h 1"/>
                <a:gd name="T2" fmla="*/ 0 h 1"/>
                <a:gd name="T3" fmla="*/ 1 h 1"/>
                <a:gd name="T4" fmla="*/ 0 h 1"/>
              </a:gdLst>
              <a:ahLst/>
              <a:cxnLst>
                <a:cxn ang="0">
                  <a:pos x="0" y="T0"/>
                </a:cxn>
                <a:cxn ang="0">
                  <a:pos x="0" y="T1"/>
                </a:cxn>
                <a:cxn ang="0">
                  <a:pos x="0" y="T2"/>
                </a:cxn>
                <a:cxn ang="0">
                  <a:pos x="0" y="T3"/>
                </a:cxn>
                <a:cxn ang="0">
                  <a:pos x="0" y="T4"/>
                </a:cxn>
              </a:cxnLst>
              <a:rect l="0" t="0" r="r" b="b"/>
              <a:pathLst>
                <a:path h="1">
                  <a:moveTo>
                    <a:pt x="0" y="0"/>
                  </a:moveTo>
                  <a:lnTo>
                    <a:pt x="0" y="0"/>
                  </a:lnTo>
                  <a:lnTo>
                    <a:pt x="0" y="0"/>
                  </a:lnTo>
                  <a:lnTo>
                    <a:pt x="0" y="1"/>
                  </a:lnTo>
                  <a:lnTo>
                    <a:pt x="0"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722" name="Freeform 1348"/>
            <p:cNvSpPr>
              <a:spLocks/>
            </p:cNvSpPr>
            <p:nvPr userDrawn="1"/>
          </p:nvSpPr>
          <p:spPr bwMode="auto">
            <a:xfrm>
              <a:off x="293" y="203"/>
              <a:ext cx="2" cy="2"/>
            </a:xfrm>
            <a:custGeom>
              <a:avLst/>
              <a:gdLst>
                <a:gd name="T0" fmla="*/ 0 w 4"/>
                <a:gd name="T1" fmla="*/ 1 h 6"/>
                <a:gd name="T2" fmla="*/ 0 w 4"/>
                <a:gd name="T3" fmla="*/ 1 h 6"/>
                <a:gd name="T4" fmla="*/ 2 w 4"/>
                <a:gd name="T5" fmla="*/ 0 h 6"/>
                <a:gd name="T6" fmla="*/ 4 w 4"/>
                <a:gd name="T7" fmla="*/ 3 h 6"/>
                <a:gd name="T8" fmla="*/ 2 w 4"/>
                <a:gd name="T9" fmla="*/ 6 h 6"/>
                <a:gd name="T10" fmla="*/ 0 w 4"/>
                <a:gd name="T11" fmla="*/ 3 h 6"/>
                <a:gd name="T12" fmla="*/ 0 w 4"/>
                <a:gd name="T13" fmla="*/ 1 h 6"/>
              </a:gdLst>
              <a:ahLst/>
              <a:cxnLst>
                <a:cxn ang="0">
                  <a:pos x="T0" y="T1"/>
                </a:cxn>
                <a:cxn ang="0">
                  <a:pos x="T2" y="T3"/>
                </a:cxn>
                <a:cxn ang="0">
                  <a:pos x="T4" y="T5"/>
                </a:cxn>
                <a:cxn ang="0">
                  <a:pos x="T6" y="T7"/>
                </a:cxn>
                <a:cxn ang="0">
                  <a:pos x="T8" y="T9"/>
                </a:cxn>
                <a:cxn ang="0">
                  <a:pos x="T10" y="T11"/>
                </a:cxn>
                <a:cxn ang="0">
                  <a:pos x="T12" y="T13"/>
                </a:cxn>
              </a:cxnLst>
              <a:rect l="0" t="0" r="r" b="b"/>
              <a:pathLst>
                <a:path w="4" h="6">
                  <a:moveTo>
                    <a:pt x="0" y="1"/>
                  </a:moveTo>
                  <a:lnTo>
                    <a:pt x="0" y="1"/>
                  </a:lnTo>
                  <a:cubicBezTo>
                    <a:pt x="1" y="1"/>
                    <a:pt x="1" y="0"/>
                    <a:pt x="2" y="0"/>
                  </a:cubicBezTo>
                  <a:cubicBezTo>
                    <a:pt x="3" y="1"/>
                    <a:pt x="4" y="2"/>
                    <a:pt x="4" y="3"/>
                  </a:cubicBezTo>
                  <a:cubicBezTo>
                    <a:pt x="4" y="4"/>
                    <a:pt x="3" y="5"/>
                    <a:pt x="2" y="6"/>
                  </a:cubicBezTo>
                  <a:cubicBezTo>
                    <a:pt x="1" y="5"/>
                    <a:pt x="1" y="4"/>
                    <a:pt x="0" y="3"/>
                  </a:cubicBezTo>
                  <a:lnTo>
                    <a:pt x="0" y="1"/>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723" name="Freeform 1349"/>
            <p:cNvSpPr>
              <a:spLocks/>
            </p:cNvSpPr>
            <p:nvPr userDrawn="1"/>
          </p:nvSpPr>
          <p:spPr bwMode="auto">
            <a:xfrm>
              <a:off x="293" y="205"/>
              <a:ext cx="1" cy="2"/>
            </a:xfrm>
            <a:custGeom>
              <a:avLst/>
              <a:gdLst>
                <a:gd name="T0" fmla="*/ 1 w 3"/>
                <a:gd name="T1" fmla="*/ 0 h 5"/>
                <a:gd name="T2" fmla="*/ 1 w 3"/>
                <a:gd name="T3" fmla="*/ 0 h 5"/>
                <a:gd name="T4" fmla="*/ 3 w 3"/>
                <a:gd name="T5" fmla="*/ 2 h 5"/>
                <a:gd name="T6" fmla="*/ 0 w 3"/>
                <a:gd name="T7" fmla="*/ 5 h 5"/>
                <a:gd name="T8" fmla="*/ 1 w 3"/>
                <a:gd name="T9" fmla="*/ 0 h 5"/>
              </a:gdLst>
              <a:ahLst/>
              <a:cxnLst>
                <a:cxn ang="0">
                  <a:pos x="T0" y="T1"/>
                </a:cxn>
                <a:cxn ang="0">
                  <a:pos x="T2" y="T3"/>
                </a:cxn>
                <a:cxn ang="0">
                  <a:pos x="T4" y="T5"/>
                </a:cxn>
                <a:cxn ang="0">
                  <a:pos x="T6" y="T7"/>
                </a:cxn>
                <a:cxn ang="0">
                  <a:pos x="T8" y="T9"/>
                </a:cxn>
              </a:cxnLst>
              <a:rect l="0" t="0" r="r" b="b"/>
              <a:pathLst>
                <a:path w="3" h="5">
                  <a:moveTo>
                    <a:pt x="1" y="0"/>
                  </a:moveTo>
                  <a:lnTo>
                    <a:pt x="1" y="0"/>
                  </a:lnTo>
                  <a:cubicBezTo>
                    <a:pt x="1" y="1"/>
                    <a:pt x="2" y="1"/>
                    <a:pt x="3" y="2"/>
                  </a:cubicBezTo>
                  <a:cubicBezTo>
                    <a:pt x="2" y="3"/>
                    <a:pt x="1" y="4"/>
                    <a:pt x="0" y="5"/>
                  </a:cubicBezTo>
                  <a:lnTo>
                    <a:pt x="1"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724" name="Freeform 1350"/>
            <p:cNvSpPr>
              <a:spLocks/>
            </p:cNvSpPr>
            <p:nvPr userDrawn="1"/>
          </p:nvSpPr>
          <p:spPr bwMode="auto">
            <a:xfrm>
              <a:off x="292" y="207"/>
              <a:ext cx="2" cy="3"/>
            </a:xfrm>
            <a:custGeom>
              <a:avLst/>
              <a:gdLst>
                <a:gd name="T0" fmla="*/ 1 w 3"/>
                <a:gd name="T1" fmla="*/ 0 h 5"/>
                <a:gd name="T2" fmla="*/ 1 w 3"/>
                <a:gd name="T3" fmla="*/ 0 h 5"/>
                <a:gd name="T4" fmla="*/ 1 w 3"/>
                <a:gd name="T5" fmla="*/ 0 h 5"/>
                <a:gd name="T6" fmla="*/ 3 w 3"/>
                <a:gd name="T7" fmla="*/ 2 h 5"/>
                <a:gd name="T8" fmla="*/ 1 w 3"/>
                <a:gd name="T9" fmla="*/ 5 h 5"/>
                <a:gd name="T10" fmla="*/ 1 w 3"/>
                <a:gd name="T11" fmla="*/ 4 h 5"/>
                <a:gd name="T12" fmla="*/ 0 w 3"/>
                <a:gd name="T13" fmla="*/ 4 h 5"/>
                <a:gd name="T14" fmla="*/ 0 w 3"/>
                <a:gd name="T15" fmla="*/ 4 h 5"/>
                <a:gd name="T16" fmla="*/ 1 w 3"/>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5">
                  <a:moveTo>
                    <a:pt x="1" y="0"/>
                  </a:moveTo>
                  <a:lnTo>
                    <a:pt x="1" y="0"/>
                  </a:lnTo>
                  <a:lnTo>
                    <a:pt x="1" y="0"/>
                  </a:lnTo>
                  <a:cubicBezTo>
                    <a:pt x="2" y="0"/>
                    <a:pt x="3" y="1"/>
                    <a:pt x="3" y="2"/>
                  </a:cubicBezTo>
                  <a:cubicBezTo>
                    <a:pt x="2" y="3"/>
                    <a:pt x="2" y="4"/>
                    <a:pt x="1" y="5"/>
                  </a:cubicBezTo>
                  <a:lnTo>
                    <a:pt x="1" y="4"/>
                  </a:lnTo>
                  <a:lnTo>
                    <a:pt x="0" y="4"/>
                  </a:lnTo>
                  <a:lnTo>
                    <a:pt x="0" y="4"/>
                  </a:lnTo>
                  <a:lnTo>
                    <a:pt x="1"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725" name="Freeform 1351"/>
            <p:cNvSpPr>
              <a:spLocks/>
            </p:cNvSpPr>
            <p:nvPr userDrawn="1"/>
          </p:nvSpPr>
          <p:spPr bwMode="auto">
            <a:xfrm>
              <a:off x="292" y="210"/>
              <a:ext cx="1" cy="0"/>
            </a:xfrm>
            <a:custGeom>
              <a:avLst/>
              <a:gdLst>
                <a:gd name="T0" fmla="*/ 1 w 1"/>
                <a:gd name="T1" fmla="*/ 1 h 2"/>
                <a:gd name="T2" fmla="*/ 1 w 1"/>
                <a:gd name="T3" fmla="*/ 1 h 2"/>
                <a:gd name="T4" fmla="*/ 0 w 1"/>
                <a:gd name="T5" fmla="*/ 2 h 2"/>
                <a:gd name="T6" fmla="*/ 1 w 1"/>
                <a:gd name="T7" fmla="*/ 0 h 2"/>
                <a:gd name="T8" fmla="*/ 1 w 1"/>
                <a:gd name="T9" fmla="*/ 1 h 2"/>
              </a:gdLst>
              <a:ahLst/>
              <a:cxnLst>
                <a:cxn ang="0">
                  <a:pos x="T0" y="T1"/>
                </a:cxn>
                <a:cxn ang="0">
                  <a:pos x="T2" y="T3"/>
                </a:cxn>
                <a:cxn ang="0">
                  <a:pos x="T4" y="T5"/>
                </a:cxn>
                <a:cxn ang="0">
                  <a:pos x="T6" y="T7"/>
                </a:cxn>
                <a:cxn ang="0">
                  <a:pos x="T8" y="T9"/>
                </a:cxn>
              </a:cxnLst>
              <a:rect l="0" t="0" r="r" b="b"/>
              <a:pathLst>
                <a:path w="1" h="2">
                  <a:moveTo>
                    <a:pt x="1" y="1"/>
                  </a:moveTo>
                  <a:lnTo>
                    <a:pt x="1" y="1"/>
                  </a:lnTo>
                  <a:cubicBezTo>
                    <a:pt x="1" y="1"/>
                    <a:pt x="0" y="1"/>
                    <a:pt x="0" y="2"/>
                  </a:cubicBezTo>
                  <a:cubicBezTo>
                    <a:pt x="0" y="1"/>
                    <a:pt x="0" y="1"/>
                    <a:pt x="1" y="0"/>
                  </a:cubicBezTo>
                  <a:lnTo>
                    <a:pt x="1" y="1"/>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726" name="Freeform 1352"/>
            <p:cNvSpPr>
              <a:spLocks/>
            </p:cNvSpPr>
            <p:nvPr userDrawn="1"/>
          </p:nvSpPr>
          <p:spPr bwMode="auto">
            <a:xfrm>
              <a:off x="297" y="214"/>
              <a:ext cx="0" cy="0"/>
            </a:xfrm>
            <a:custGeom>
              <a:avLst/>
              <a:gdLst>
                <a:gd name="T0" fmla="*/ 1 w 1"/>
                <a:gd name="T1" fmla="*/ 1 h 1"/>
                <a:gd name="T2" fmla="*/ 1 w 1"/>
                <a:gd name="T3" fmla="*/ 1 h 1"/>
                <a:gd name="T4" fmla="*/ 0 w 1"/>
                <a:gd name="T5" fmla="*/ 0 h 1"/>
                <a:gd name="T6" fmla="*/ 0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lnTo>
                    <a:pt x="1" y="1"/>
                  </a:lnTo>
                  <a:cubicBezTo>
                    <a:pt x="0" y="1"/>
                    <a:pt x="0" y="0"/>
                    <a:pt x="0" y="0"/>
                  </a:cubicBezTo>
                  <a:lnTo>
                    <a:pt x="0" y="0"/>
                  </a:lnTo>
                  <a:lnTo>
                    <a:pt x="1" y="1"/>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727" name="Freeform 1353"/>
            <p:cNvSpPr>
              <a:spLocks/>
            </p:cNvSpPr>
            <p:nvPr userDrawn="1"/>
          </p:nvSpPr>
          <p:spPr bwMode="auto">
            <a:xfrm>
              <a:off x="297" y="213"/>
              <a:ext cx="1" cy="1"/>
            </a:xfrm>
            <a:custGeom>
              <a:avLst/>
              <a:gdLst>
                <a:gd name="T0" fmla="*/ 0 w 3"/>
                <a:gd name="T1" fmla="*/ 2 h 3"/>
                <a:gd name="T2" fmla="*/ 0 w 3"/>
                <a:gd name="T3" fmla="*/ 2 h 3"/>
                <a:gd name="T4" fmla="*/ 3 w 3"/>
                <a:gd name="T5" fmla="*/ 0 h 3"/>
                <a:gd name="T6" fmla="*/ 1 w 3"/>
                <a:gd name="T7" fmla="*/ 3 h 3"/>
                <a:gd name="T8" fmla="*/ 1 w 3"/>
                <a:gd name="T9" fmla="*/ 3 h 3"/>
                <a:gd name="T10" fmla="*/ 0 w 3"/>
                <a:gd name="T11" fmla="*/ 3 h 3"/>
                <a:gd name="T12" fmla="*/ 0 w 3"/>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0" y="2"/>
                  </a:moveTo>
                  <a:lnTo>
                    <a:pt x="0" y="2"/>
                  </a:lnTo>
                  <a:cubicBezTo>
                    <a:pt x="1" y="1"/>
                    <a:pt x="2" y="0"/>
                    <a:pt x="3" y="0"/>
                  </a:cubicBezTo>
                  <a:cubicBezTo>
                    <a:pt x="3" y="1"/>
                    <a:pt x="2" y="2"/>
                    <a:pt x="1" y="3"/>
                  </a:cubicBezTo>
                  <a:lnTo>
                    <a:pt x="1" y="3"/>
                  </a:lnTo>
                  <a:lnTo>
                    <a:pt x="0" y="3"/>
                  </a:lnTo>
                  <a:cubicBezTo>
                    <a:pt x="0" y="3"/>
                    <a:pt x="0" y="2"/>
                    <a:pt x="0" y="2"/>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728" name="Freeform 1354"/>
            <p:cNvSpPr>
              <a:spLocks/>
            </p:cNvSpPr>
            <p:nvPr userDrawn="1"/>
          </p:nvSpPr>
          <p:spPr bwMode="auto">
            <a:xfrm>
              <a:off x="298" y="210"/>
              <a:ext cx="1" cy="2"/>
            </a:xfrm>
            <a:custGeom>
              <a:avLst/>
              <a:gdLst>
                <a:gd name="T0" fmla="*/ 2 w 3"/>
                <a:gd name="T1" fmla="*/ 5 h 6"/>
                <a:gd name="T2" fmla="*/ 2 w 3"/>
                <a:gd name="T3" fmla="*/ 5 h 6"/>
                <a:gd name="T4" fmla="*/ 1 w 3"/>
                <a:gd name="T5" fmla="*/ 6 h 6"/>
                <a:gd name="T6" fmla="*/ 0 w 3"/>
                <a:gd name="T7" fmla="*/ 2 h 6"/>
                <a:gd name="T8" fmla="*/ 2 w 3"/>
                <a:gd name="T9" fmla="*/ 0 h 6"/>
                <a:gd name="T10" fmla="*/ 3 w 3"/>
                <a:gd name="T11" fmla="*/ 2 h 6"/>
                <a:gd name="T12" fmla="*/ 2 w 3"/>
                <a:gd name="T13" fmla="*/ 5 h 6"/>
              </a:gdLst>
              <a:ahLst/>
              <a:cxnLst>
                <a:cxn ang="0">
                  <a:pos x="T0" y="T1"/>
                </a:cxn>
                <a:cxn ang="0">
                  <a:pos x="T2" y="T3"/>
                </a:cxn>
                <a:cxn ang="0">
                  <a:pos x="T4" y="T5"/>
                </a:cxn>
                <a:cxn ang="0">
                  <a:pos x="T6" y="T7"/>
                </a:cxn>
                <a:cxn ang="0">
                  <a:pos x="T8" y="T9"/>
                </a:cxn>
                <a:cxn ang="0">
                  <a:pos x="T10" y="T11"/>
                </a:cxn>
                <a:cxn ang="0">
                  <a:pos x="T12" y="T13"/>
                </a:cxn>
              </a:cxnLst>
              <a:rect l="0" t="0" r="r" b="b"/>
              <a:pathLst>
                <a:path w="3" h="6">
                  <a:moveTo>
                    <a:pt x="2" y="5"/>
                  </a:moveTo>
                  <a:lnTo>
                    <a:pt x="2" y="5"/>
                  </a:lnTo>
                  <a:lnTo>
                    <a:pt x="1" y="6"/>
                  </a:lnTo>
                  <a:cubicBezTo>
                    <a:pt x="1" y="4"/>
                    <a:pt x="0" y="3"/>
                    <a:pt x="0" y="2"/>
                  </a:cubicBezTo>
                  <a:cubicBezTo>
                    <a:pt x="0" y="1"/>
                    <a:pt x="1" y="1"/>
                    <a:pt x="2" y="0"/>
                  </a:cubicBezTo>
                  <a:cubicBezTo>
                    <a:pt x="3" y="0"/>
                    <a:pt x="3" y="1"/>
                    <a:pt x="3" y="2"/>
                  </a:cubicBezTo>
                  <a:cubicBezTo>
                    <a:pt x="3" y="3"/>
                    <a:pt x="2" y="4"/>
                    <a:pt x="2" y="5"/>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729" name="Freeform 1355"/>
            <p:cNvSpPr>
              <a:spLocks/>
            </p:cNvSpPr>
            <p:nvPr userDrawn="1"/>
          </p:nvSpPr>
          <p:spPr bwMode="auto">
            <a:xfrm>
              <a:off x="291" y="198"/>
              <a:ext cx="3" cy="10"/>
            </a:xfrm>
            <a:custGeom>
              <a:avLst/>
              <a:gdLst>
                <a:gd name="T0" fmla="*/ 3 w 6"/>
                <a:gd name="T1" fmla="*/ 0 h 22"/>
                <a:gd name="T2" fmla="*/ 3 w 6"/>
                <a:gd name="T3" fmla="*/ 0 h 22"/>
                <a:gd name="T4" fmla="*/ 6 w 6"/>
                <a:gd name="T5" fmla="*/ 1 h 22"/>
                <a:gd name="T6" fmla="*/ 2 w 6"/>
                <a:gd name="T7" fmla="*/ 22 h 22"/>
                <a:gd name="T8" fmla="*/ 1 w 6"/>
                <a:gd name="T9" fmla="*/ 21 h 22"/>
                <a:gd name="T10" fmla="*/ 1 w 6"/>
                <a:gd name="T11" fmla="*/ 21 h 22"/>
                <a:gd name="T12" fmla="*/ 0 w 6"/>
                <a:gd name="T13" fmla="*/ 22 h 22"/>
                <a:gd name="T14" fmla="*/ 3 w 6"/>
                <a:gd name="T15" fmla="*/ 0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22">
                  <a:moveTo>
                    <a:pt x="3" y="0"/>
                  </a:moveTo>
                  <a:lnTo>
                    <a:pt x="3" y="0"/>
                  </a:lnTo>
                  <a:cubicBezTo>
                    <a:pt x="4" y="0"/>
                    <a:pt x="5" y="0"/>
                    <a:pt x="6" y="1"/>
                  </a:cubicBezTo>
                  <a:lnTo>
                    <a:pt x="2" y="22"/>
                  </a:lnTo>
                  <a:cubicBezTo>
                    <a:pt x="2" y="21"/>
                    <a:pt x="1" y="21"/>
                    <a:pt x="1" y="21"/>
                  </a:cubicBezTo>
                  <a:lnTo>
                    <a:pt x="1" y="21"/>
                  </a:lnTo>
                  <a:cubicBezTo>
                    <a:pt x="1" y="21"/>
                    <a:pt x="1" y="21"/>
                    <a:pt x="0" y="22"/>
                  </a:cubicBezTo>
                  <a:lnTo>
                    <a:pt x="3"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730" name="Freeform 1356"/>
            <p:cNvSpPr>
              <a:spLocks/>
            </p:cNvSpPr>
            <p:nvPr userDrawn="1"/>
          </p:nvSpPr>
          <p:spPr bwMode="auto">
            <a:xfrm>
              <a:off x="294" y="201"/>
              <a:ext cx="2" cy="3"/>
            </a:xfrm>
            <a:custGeom>
              <a:avLst/>
              <a:gdLst>
                <a:gd name="T0" fmla="*/ 3 w 5"/>
                <a:gd name="T1" fmla="*/ 0 h 6"/>
                <a:gd name="T2" fmla="*/ 3 w 5"/>
                <a:gd name="T3" fmla="*/ 0 h 6"/>
                <a:gd name="T4" fmla="*/ 5 w 5"/>
                <a:gd name="T5" fmla="*/ 3 h 6"/>
                <a:gd name="T6" fmla="*/ 3 w 5"/>
                <a:gd name="T7" fmla="*/ 6 h 6"/>
                <a:gd name="T8" fmla="*/ 0 w 5"/>
                <a:gd name="T9" fmla="*/ 3 h 6"/>
                <a:gd name="T10" fmla="*/ 3 w 5"/>
                <a:gd name="T11" fmla="*/ 0 h 6"/>
              </a:gdLst>
              <a:ahLst/>
              <a:cxnLst>
                <a:cxn ang="0">
                  <a:pos x="T0" y="T1"/>
                </a:cxn>
                <a:cxn ang="0">
                  <a:pos x="T2" y="T3"/>
                </a:cxn>
                <a:cxn ang="0">
                  <a:pos x="T4" y="T5"/>
                </a:cxn>
                <a:cxn ang="0">
                  <a:pos x="T6" y="T7"/>
                </a:cxn>
                <a:cxn ang="0">
                  <a:pos x="T8" y="T9"/>
                </a:cxn>
                <a:cxn ang="0">
                  <a:pos x="T10" y="T11"/>
                </a:cxn>
              </a:cxnLst>
              <a:rect l="0" t="0" r="r" b="b"/>
              <a:pathLst>
                <a:path w="5" h="6">
                  <a:moveTo>
                    <a:pt x="3" y="0"/>
                  </a:moveTo>
                  <a:lnTo>
                    <a:pt x="3" y="0"/>
                  </a:lnTo>
                  <a:cubicBezTo>
                    <a:pt x="4" y="1"/>
                    <a:pt x="4" y="2"/>
                    <a:pt x="5" y="3"/>
                  </a:cubicBezTo>
                  <a:cubicBezTo>
                    <a:pt x="5" y="4"/>
                    <a:pt x="4" y="5"/>
                    <a:pt x="3" y="6"/>
                  </a:cubicBezTo>
                  <a:cubicBezTo>
                    <a:pt x="2" y="5"/>
                    <a:pt x="1" y="4"/>
                    <a:pt x="0" y="3"/>
                  </a:cubicBezTo>
                  <a:cubicBezTo>
                    <a:pt x="1" y="2"/>
                    <a:pt x="2" y="1"/>
                    <a:pt x="3"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731" name="Freeform 1357"/>
            <p:cNvSpPr>
              <a:spLocks/>
            </p:cNvSpPr>
            <p:nvPr userDrawn="1"/>
          </p:nvSpPr>
          <p:spPr bwMode="auto">
            <a:xfrm>
              <a:off x="297" y="200"/>
              <a:ext cx="2" cy="4"/>
            </a:xfrm>
            <a:custGeom>
              <a:avLst/>
              <a:gdLst>
                <a:gd name="T0" fmla="*/ 3 w 5"/>
                <a:gd name="T1" fmla="*/ 7 h 7"/>
                <a:gd name="T2" fmla="*/ 3 w 5"/>
                <a:gd name="T3" fmla="*/ 7 h 7"/>
                <a:gd name="T4" fmla="*/ 0 w 5"/>
                <a:gd name="T5" fmla="*/ 4 h 7"/>
                <a:gd name="T6" fmla="*/ 3 w 5"/>
                <a:gd name="T7" fmla="*/ 0 h 7"/>
                <a:gd name="T8" fmla="*/ 5 w 5"/>
                <a:gd name="T9" fmla="*/ 4 h 7"/>
                <a:gd name="T10" fmla="*/ 3 w 5"/>
                <a:gd name="T11" fmla="*/ 7 h 7"/>
              </a:gdLst>
              <a:ahLst/>
              <a:cxnLst>
                <a:cxn ang="0">
                  <a:pos x="T0" y="T1"/>
                </a:cxn>
                <a:cxn ang="0">
                  <a:pos x="T2" y="T3"/>
                </a:cxn>
                <a:cxn ang="0">
                  <a:pos x="T4" y="T5"/>
                </a:cxn>
                <a:cxn ang="0">
                  <a:pos x="T6" y="T7"/>
                </a:cxn>
                <a:cxn ang="0">
                  <a:pos x="T8" y="T9"/>
                </a:cxn>
                <a:cxn ang="0">
                  <a:pos x="T10" y="T11"/>
                </a:cxn>
              </a:cxnLst>
              <a:rect l="0" t="0" r="r" b="b"/>
              <a:pathLst>
                <a:path w="5" h="7">
                  <a:moveTo>
                    <a:pt x="3" y="7"/>
                  </a:moveTo>
                  <a:lnTo>
                    <a:pt x="3" y="7"/>
                  </a:lnTo>
                  <a:cubicBezTo>
                    <a:pt x="2" y="6"/>
                    <a:pt x="1" y="5"/>
                    <a:pt x="0" y="4"/>
                  </a:cubicBezTo>
                  <a:cubicBezTo>
                    <a:pt x="1" y="3"/>
                    <a:pt x="2" y="1"/>
                    <a:pt x="3" y="0"/>
                  </a:cubicBezTo>
                  <a:cubicBezTo>
                    <a:pt x="4" y="2"/>
                    <a:pt x="5" y="3"/>
                    <a:pt x="5" y="4"/>
                  </a:cubicBezTo>
                  <a:cubicBezTo>
                    <a:pt x="5" y="5"/>
                    <a:pt x="4" y="6"/>
                    <a:pt x="3" y="7"/>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732" name="Freeform 1358"/>
            <p:cNvSpPr>
              <a:spLocks/>
            </p:cNvSpPr>
            <p:nvPr userDrawn="1"/>
          </p:nvSpPr>
          <p:spPr bwMode="auto">
            <a:xfrm>
              <a:off x="295" y="202"/>
              <a:ext cx="3" cy="3"/>
            </a:xfrm>
            <a:custGeom>
              <a:avLst/>
              <a:gdLst>
                <a:gd name="T0" fmla="*/ 3 w 5"/>
                <a:gd name="T1" fmla="*/ 7 h 7"/>
                <a:gd name="T2" fmla="*/ 3 w 5"/>
                <a:gd name="T3" fmla="*/ 7 h 7"/>
                <a:gd name="T4" fmla="*/ 0 w 5"/>
                <a:gd name="T5" fmla="*/ 4 h 7"/>
                <a:gd name="T6" fmla="*/ 3 w 5"/>
                <a:gd name="T7" fmla="*/ 0 h 7"/>
                <a:gd name="T8" fmla="*/ 5 w 5"/>
                <a:gd name="T9" fmla="*/ 4 h 7"/>
                <a:gd name="T10" fmla="*/ 3 w 5"/>
                <a:gd name="T11" fmla="*/ 7 h 7"/>
              </a:gdLst>
              <a:ahLst/>
              <a:cxnLst>
                <a:cxn ang="0">
                  <a:pos x="T0" y="T1"/>
                </a:cxn>
                <a:cxn ang="0">
                  <a:pos x="T2" y="T3"/>
                </a:cxn>
                <a:cxn ang="0">
                  <a:pos x="T4" y="T5"/>
                </a:cxn>
                <a:cxn ang="0">
                  <a:pos x="T6" y="T7"/>
                </a:cxn>
                <a:cxn ang="0">
                  <a:pos x="T8" y="T9"/>
                </a:cxn>
                <a:cxn ang="0">
                  <a:pos x="T10" y="T11"/>
                </a:cxn>
              </a:cxnLst>
              <a:rect l="0" t="0" r="r" b="b"/>
              <a:pathLst>
                <a:path w="5" h="7">
                  <a:moveTo>
                    <a:pt x="3" y="7"/>
                  </a:moveTo>
                  <a:lnTo>
                    <a:pt x="3" y="7"/>
                  </a:lnTo>
                  <a:cubicBezTo>
                    <a:pt x="2" y="6"/>
                    <a:pt x="1" y="5"/>
                    <a:pt x="0" y="4"/>
                  </a:cubicBezTo>
                  <a:cubicBezTo>
                    <a:pt x="1" y="3"/>
                    <a:pt x="2" y="1"/>
                    <a:pt x="3" y="0"/>
                  </a:cubicBezTo>
                  <a:cubicBezTo>
                    <a:pt x="4" y="2"/>
                    <a:pt x="5" y="3"/>
                    <a:pt x="5" y="4"/>
                  </a:cubicBezTo>
                  <a:cubicBezTo>
                    <a:pt x="5" y="5"/>
                    <a:pt x="4" y="6"/>
                    <a:pt x="3" y="7"/>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733" name="Freeform 1359"/>
            <p:cNvSpPr>
              <a:spLocks/>
            </p:cNvSpPr>
            <p:nvPr userDrawn="1"/>
          </p:nvSpPr>
          <p:spPr bwMode="auto">
            <a:xfrm>
              <a:off x="294" y="204"/>
              <a:ext cx="2" cy="3"/>
            </a:xfrm>
            <a:custGeom>
              <a:avLst/>
              <a:gdLst>
                <a:gd name="T0" fmla="*/ 3 w 5"/>
                <a:gd name="T1" fmla="*/ 6 h 6"/>
                <a:gd name="T2" fmla="*/ 3 w 5"/>
                <a:gd name="T3" fmla="*/ 6 h 6"/>
                <a:gd name="T4" fmla="*/ 0 w 5"/>
                <a:gd name="T5" fmla="*/ 3 h 6"/>
                <a:gd name="T6" fmla="*/ 3 w 5"/>
                <a:gd name="T7" fmla="*/ 0 h 6"/>
                <a:gd name="T8" fmla="*/ 5 w 5"/>
                <a:gd name="T9" fmla="*/ 3 h 6"/>
                <a:gd name="T10" fmla="*/ 3 w 5"/>
                <a:gd name="T11" fmla="*/ 6 h 6"/>
              </a:gdLst>
              <a:ahLst/>
              <a:cxnLst>
                <a:cxn ang="0">
                  <a:pos x="T0" y="T1"/>
                </a:cxn>
                <a:cxn ang="0">
                  <a:pos x="T2" y="T3"/>
                </a:cxn>
                <a:cxn ang="0">
                  <a:pos x="T4" y="T5"/>
                </a:cxn>
                <a:cxn ang="0">
                  <a:pos x="T6" y="T7"/>
                </a:cxn>
                <a:cxn ang="0">
                  <a:pos x="T8" y="T9"/>
                </a:cxn>
                <a:cxn ang="0">
                  <a:pos x="T10" y="T11"/>
                </a:cxn>
              </a:cxnLst>
              <a:rect l="0" t="0" r="r" b="b"/>
              <a:pathLst>
                <a:path w="5" h="6">
                  <a:moveTo>
                    <a:pt x="3" y="6"/>
                  </a:moveTo>
                  <a:lnTo>
                    <a:pt x="3" y="6"/>
                  </a:lnTo>
                  <a:cubicBezTo>
                    <a:pt x="2" y="5"/>
                    <a:pt x="1" y="4"/>
                    <a:pt x="0" y="3"/>
                  </a:cubicBezTo>
                  <a:cubicBezTo>
                    <a:pt x="1" y="2"/>
                    <a:pt x="2" y="1"/>
                    <a:pt x="3" y="0"/>
                  </a:cubicBezTo>
                  <a:cubicBezTo>
                    <a:pt x="4" y="1"/>
                    <a:pt x="5" y="2"/>
                    <a:pt x="5" y="3"/>
                  </a:cubicBezTo>
                  <a:cubicBezTo>
                    <a:pt x="5" y="4"/>
                    <a:pt x="4" y="5"/>
                    <a:pt x="3" y="6"/>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734" name="Freeform 1360"/>
            <p:cNvSpPr>
              <a:spLocks/>
            </p:cNvSpPr>
            <p:nvPr userDrawn="1"/>
          </p:nvSpPr>
          <p:spPr bwMode="auto">
            <a:xfrm>
              <a:off x="293" y="206"/>
              <a:ext cx="2" cy="2"/>
            </a:xfrm>
            <a:custGeom>
              <a:avLst/>
              <a:gdLst>
                <a:gd name="T0" fmla="*/ 3 w 5"/>
                <a:gd name="T1" fmla="*/ 5 h 5"/>
                <a:gd name="T2" fmla="*/ 3 w 5"/>
                <a:gd name="T3" fmla="*/ 5 h 5"/>
                <a:gd name="T4" fmla="*/ 0 w 5"/>
                <a:gd name="T5" fmla="*/ 2 h 5"/>
                <a:gd name="T6" fmla="*/ 3 w 5"/>
                <a:gd name="T7" fmla="*/ 0 h 5"/>
                <a:gd name="T8" fmla="*/ 5 w 5"/>
                <a:gd name="T9" fmla="*/ 3 h 5"/>
                <a:gd name="T10" fmla="*/ 3 w 5"/>
                <a:gd name="T11" fmla="*/ 5 h 5"/>
              </a:gdLst>
              <a:ahLst/>
              <a:cxnLst>
                <a:cxn ang="0">
                  <a:pos x="T0" y="T1"/>
                </a:cxn>
                <a:cxn ang="0">
                  <a:pos x="T2" y="T3"/>
                </a:cxn>
                <a:cxn ang="0">
                  <a:pos x="T4" y="T5"/>
                </a:cxn>
                <a:cxn ang="0">
                  <a:pos x="T6" y="T7"/>
                </a:cxn>
                <a:cxn ang="0">
                  <a:pos x="T8" y="T9"/>
                </a:cxn>
                <a:cxn ang="0">
                  <a:pos x="T10" y="T11"/>
                </a:cxn>
              </a:cxnLst>
              <a:rect l="0" t="0" r="r" b="b"/>
              <a:pathLst>
                <a:path w="5" h="5">
                  <a:moveTo>
                    <a:pt x="3" y="5"/>
                  </a:moveTo>
                  <a:lnTo>
                    <a:pt x="3" y="5"/>
                  </a:lnTo>
                  <a:cubicBezTo>
                    <a:pt x="2" y="4"/>
                    <a:pt x="1" y="3"/>
                    <a:pt x="0" y="2"/>
                  </a:cubicBezTo>
                  <a:cubicBezTo>
                    <a:pt x="1" y="1"/>
                    <a:pt x="2" y="0"/>
                    <a:pt x="3" y="0"/>
                  </a:cubicBezTo>
                  <a:cubicBezTo>
                    <a:pt x="4" y="1"/>
                    <a:pt x="5" y="2"/>
                    <a:pt x="5" y="3"/>
                  </a:cubicBezTo>
                  <a:cubicBezTo>
                    <a:pt x="5" y="3"/>
                    <a:pt x="4" y="4"/>
                    <a:pt x="3" y="5"/>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735" name="Freeform 1361"/>
            <p:cNvSpPr>
              <a:spLocks/>
            </p:cNvSpPr>
            <p:nvPr userDrawn="1"/>
          </p:nvSpPr>
          <p:spPr bwMode="auto">
            <a:xfrm>
              <a:off x="298" y="202"/>
              <a:ext cx="2" cy="4"/>
            </a:xfrm>
            <a:custGeom>
              <a:avLst/>
              <a:gdLst>
                <a:gd name="T0" fmla="*/ 3 w 5"/>
                <a:gd name="T1" fmla="*/ 8 h 8"/>
                <a:gd name="T2" fmla="*/ 3 w 5"/>
                <a:gd name="T3" fmla="*/ 8 h 8"/>
                <a:gd name="T4" fmla="*/ 0 w 5"/>
                <a:gd name="T5" fmla="*/ 4 h 8"/>
                <a:gd name="T6" fmla="*/ 3 w 5"/>
                <a:gd name="T7" fmla="*/ 0 h 8"/>
                <a:gd name="T8" fmla="*/ 5 w 5"/>
                <a:gd name="T9" fmla="*/ 4 h 8"/>
                <a:gd name="T10" fmla="*/ 3 w 5"/>
                <a:gd name="T11" fmla="*/ 8 h 8"/>
              </a:gdLst>
              <a:ahLst/>
              <a:cxnLst>
                <a:cxn ang="0">
                  <a:pos x="T0" y="T1"/>
                </a:cxn>
                <a:cxn ang="0">
                  <a:pos x="T2" y="T3"/>
                </a:cxn>
                <a:cxn ang="0">
                  <a:pos x="T4" y="T5"/>
                </a:cxn>
                <a:cxn ang="0">
                  <a:pos x="T6" y="T7"/>
                </a:cxn>
                <a:cxn ang="0">
                  <a:pos x="T8" y="T9"/>
                </a:cxn>
                <a:cxn ang="0">
                  <a:pos x="T10" y="T11"/>
                </a:cxn>
              </a:cxnLst>
              <a:rect l="0" t="0" r="r" b="b"/>
              <a:pathLst>
                <a:path w="5" h="8">
                  <a:moveTo>
                    <a:pt x="3" y="8"/>
                  </a:moveTo>
                  <a:lnTo>
                    <a:pt x="3" y="8"/>
                  </a:lnTo>
                  <a:cubicBezTo>
                    <a:pt x="2" y="6"/>
                    <a:pt x="1" y="5"/>
                    <a:pt x="0" y="4"/>
                  </a:cubicBezTo>
                  <a:cubicBezTo>
                    <a:pt x="1" y="3"/>
                    <a:pt x="2" y="2"/>
                    <a:pt x="3" y="0"/>
                  </a:cubicBezTo>
                  <a:cubicBezTo>
                    <a:pt x="4" y="2"/>
                    <a:pt x="4" y="3"/>
                    <a:pt x="5" y="4"/>
                  </a:cubicBezTo>
                  <a:cubicBezTo>
                    <a:pt x="4" y="6"/>
                    <a:pt x="4" y="7"/>
                    <a:pt x="3" y="8"/>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736" name="Freeform 1362"/>
            <p:cNvSpPr>
              <a:spLocks/>
            </p:cNvSpPr>
            <p:nvPr userDrawn="1"/>
          </p:nvSpPr>
          <p:spPr bwMode="auto">
            <a:xfrm>
              <a:off x="297" y="204"/>
              <a:ext cx="2" cy="3"/>
            </a:xfrm>
            <a:custGeom>
              <a:avLst/>
              <a:gdLst>
                <a:gd name="T0" fmla="*/ 3 w 6"/>
                <a:gd name="T1" fmla="*/ 7 h 7"/>
                <a:gd name="T2" fmla="*/ 3 w 6"/>
                <a:gd name="T3" fmla="*/ 7 h 7"/>
                <a:gd name="T4" fmla="*/ 0 w 6"/>
                <a:gd name="T5" fmla="*/ 3 h 7"/>
                <a:gd name="T6" fmla="*/ 3 w 6"/>
                <a:gd name="T7" fmla="*/ 0 h 7"/>
                <a:gd name="T8" fmla="*/ 6 w 6"/>
                <a:gd name="T9" fmla="*/ 4 h 7"/>
                <a:gd name="T10" fmla="*/ 3 w 6"/>
                <a:gd name="T11" fmla="*/ 7 h 7"/>
              </a:gdLst>
              <a:ahLst/>
              <a:cxnLst>
                <a:cxn ang="0">
                  <a:pos x="T0" y="T1"/>
                </a:cxn>
                <a:cxn ang="0">
                  <a:pos x="T2" y="T3"/>
                </a:cxn>
                <a:cxn ang="0">
                  <a:pos x="T4" y="T5"/>
                </a:cxn>
                <a:cxn ang="0">
                  <a:pos x="T6" y="T7"/>
                </a:cxn>
                <a:cxn ang="0">
                  <a:pos x="T8" y="T9"/>
                </a:cxn>
                <a:cxn ang="0">
                  <a:pos x="T10" y="T11"/>
                </a:cxn>
              </a:cxnLst>
              <a:rect l="0" t="0" r="r" b="b"/>
              <a:pathLst>
                <a:path w="6" h="7">
                  <a:moveTo>
                    <a:pt x="3" y="7"/>
                  </a:moveTo>
                  <a:lnTo>
                    <a:pt x="3" y="7"/>
                  </a:lnTo>
                  <a:cubicBezTo>
                    <a:pt x="2" y="6"/>
                    <a:pt x="1" y="5"/>
                    <a:pt x="0" y="3"/>
                  </a:cubicBezTo>
                  <a:cubicBezTo>
                    <a:pt x="1" y="2"/>
                    <a:pt x="2" y="1"/>
                    <a:pt x="3" y="0"/>
                  </a:cubicBezTo>
                  <a:cubicBezTo>
                    <a:pt x="4" y="2"/>
                    <a:pt x="5" y="3"/>
                    <a:pt x="6" y="4"/>
                  </a:cubicBezTo>
                  <a:cubicBezTo>
                    <a:pt x="5" y="5"/>
                    <a:pt x="4" y="6"/>
                    <a:pt x="3" y="7"/>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737" name="Freeform 1363"/>
            <p:cNvSpPr>
              <a:spLocks/>
            </p:cNvSpPr>
            <p:nvPr userDrawn="1"/>
          </p:nvSpPr>
          <p:spPr bwMode="auto">
            <a:xfrm>
              <a:off x="295" y="206"/>
              <a:ext cx="3" cy="3"/>
            </a:xfrm>
            <a:custGeom>
              <a:avLst/>
              <a:gdLst>
                <a:gd name="T0" fmla="*/ 3 w 6"/>
                <a:gd name="T1" fmla="*/ 7 h 7"/>
                <a:gd name="T2" fmla="*/ 3 w 6"/>
                <a:gd name="T3" fmla="*/ 7 h 7"/>
                <a:gd name="T4" fmla="*/ 3 w 6"/>
                <a:gd name="T5" fmla="*/ 6 h 7"/>
                <a:gd name="T6" fmla="*/ 3 w 6"/>
                <a:gd name="T7" fmla="*/ 5 h 7"/>
                <a:gd name="T8" fmla="*/ 3 w 6"/>
                <a:gd name="T9" fmla="*/ 5 h 7"/>
                <a:gd name="T10" fmla="*/ 2 w 6"/>
                <a:gd name="T11" fmla="*/ 5 h 7"/>
                <a:gd name="T12" fmla="*/ 0 w 6"/>
                <a:gd name="T13" fmla="*/ 3 h 7"/>
                <a:gd name="T14" fmla="*/ 3 w 6"/>
                <a:gd name="T15" fmla="*/ 0 h 7"/>
                <a:gd name="T16" fmla="*/ 6 w 6"/>
                <a:gd name="T17" fmla="*/ 4 h 7"/>
                <a:gd name="T18" fmla="*/ 3 w 6"/>
                <a:gd name="T19"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7">
                  <a:moveTo>
                    <a:pt x="3" y="7"/>
                  </a:moveTo>
                  <a:lnTo>
                    <a:pt x="3" y="7"/>
                  </a:lnTo>
                  <a:lnTo>
                    <a:pt x="3" y="6"/>
                  </a:lnTo>
                  <a:cubicBezTo>
                    <a:pt x="3" y="6"/>
                    <a:pt x="3" y="6"/>
                    <a:pt x="3" y="5"/>
                  </a:cubicBezTo>
                  <a:lnTo>
                    <a:pt x="3" y="5"/>
                  </a:lnTo>
                  <a:lnTo>
                    <a:pt x="2" y="5"/>
                  </a:lnTo>
                  <a:cubicBezTo>
                    <a:pt x="2" y="4"/>
                    <a:pt x="1" y="4"/>
                    <a:pt x="0" y="3"/>
                  </a:cubicBezTo>
                  <a:cubicBezTo>
                    <a:pt x="1" y="2"/>
                    <a:pt x="2" y="1"/>
                    <a:pt x="3" y="0"/>
                  </a:cubicBezTo>
                  <a:cubicBezTo>
                    <a:pt x="4" y="1"/>
                    <a:pt x="5" y="2"/>
                    <a:pt x="6" y="4"/>
                  </a:cubicBezTo>
                  <a:cubicBezTo>
                    <a:pt x="5" y="5"/>
                    <a:pt x="4" y="6"/>
                    <a:pt x="3" y="7"/>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738" name="Freeform 1364"/>
            <p:cNvSpPr>
              <a:spLocks/>
            </p:cNvSpPr>
            <p:nvPr userDrawn="1"/>
          </p:nvSpPr>
          <p:spPr bwMode="auto">
            <a:xfrm>
              <a:off x="294" y="207"/>
              <a:ext cx="2" cy="2"/>
            </a:xfrm>
            <a:custGeom>
              <a:avLst/>
              <a:gdLst>
                <a:gd name="T0" fmla="*/ 5 w 5"/>
                <a:gd name="T1" fmla="*/ 3 h 4"/>
                <a:gd name="T2" fmla="*/ 5 w 5"/>
                <a:gd name="T3" fmla="*/ 3 h 4"/>
                <a:gd name="T4" fmla="*/ 1 w 5"/>
                <a:gd name="T5" fmla="*/ 4 h 4"/>
                <a:gd name="T6" fmla="*/ 0 w 5"/>
                <a:gd name="T7" fmla="*/ 2 h 4"/>
                <a:gd name="T8" fmla="*/ 3 w 5"/>
                <a:gd name="T9" fmla="*/ 0 h 4"/>
                <a:gd name="T10" fmla="*/ 5 w 5"/>
                <a:gd name="T11" fmla="*/ 3 h 4"/>
              </a:gdLst>
              <a:ahLst/>
              <a:cxnLst>
                <a:cxn ang="0">
                  <a:pos x="T0" y="T1"/>
                </a:cxn>
                <a:cxn ang="0">
                  <a:pos x="T2" y="T3"/>
                </a:cxn>
                <a:cxn ang="0">
                  <a:pos x="T4" y="T5"/>
                </a:cxn>
                <a:cxn ang="0">
                  <a:pos x="T6" y="T7"/>
                </a:cxn>
                <a:cxn ang="0">
                  <a:pos x="T8" y="T9"/>
                </a:cxn>
                <a:cxn ang="0">
                  <a:pos x="T10" y="T11"/>
                </a:cxn>
              </a:cxnLst>
              <a:rect l="0" t="0" r="r" b="b"/>
              <a:pathLst>
                <a:path w="5" h="4">
                  <a:moveTo>
                    <a:pt x="5" y="3"/>
                  </a:moveTo>
                  <a:lnTo>
                    <a:pt x="5" y="3"/>
                  </a:lnTo>
                  <a:cubicBezTo>
                    <a:pt x="4" y="3"/>
                    <a:pt x="2" y="3"/>
                    <a:pt x="1" y="4"/>
                  </a:cubicBezTo>
                  <a:lnTo>
                    <a:pt x="0" y="2"/>
                  </a:lnTo>
                  <a:cubicBezTo>
                    <a:pt x="1" y="2"/>
                    <a:pt x="2" y="1"/>
                    <a:pt x="3" y="0"/>
                  </a:cubicBezTo>
                  <a:cubicBezTo>
                    <a:pt x="3" y="1"/>
                    <a:pt x="4" y="2"/>
                    <a:pt x="5" y="3"/>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739" name="Rectangle 1365"/>
            <p:cNvSpPr>
              <a:spLocks noChangeArrowheads="1"/>
            </p:cNvSpPr>
            <p:nvPr userDrawn="1"/>
          </p:nvSpPr>
          <p:spPr bwMode="auto">
            <a:xfrm>
              <a:off x="296" y="209"/>
              <a:ext cx="1" cy="1"/>
            </a:xfrm>
            <a:prstGeom prst="rect">
              <a:avLst/>
            </a:prstGeom>
            <a:solidFill>
              <a:srgbClr val="D5A03C"/>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740" name="Freeform 1366"/>
            <p:cNvSpPr>
              <a:spLocks/>
            </p:cNvSpPr>
            <p:nvPr userDrawn="1"/>
          </p:nvSpPr>
          <p:spPr bwMode="auto">
            <a:xfrm>
              <a:off x="293" y="209"/>
              <a:ext cx="1" cy="1"/>
            </a:xfrm>
            <a:custGeom>
              <a:avLst/>
              <a:gdLst>
                <a:gd name="T0" fmla="*/ 3 w 3"/>
                <a:gd name="T1" fmla="*/ 1 h 3"/>
                <a:gd name="T2" fmla="*/ 3 w 3"/>
                <a:gd name="T3" fmla="*/ 1 h 3"/>
                <a:gd name="T4" fmla="*/ 1 w 3"/>
                <a:gd name="T5" fmla="*/ 2 h 3"/>
                <a:gd name="T6" fmla="*/ 0 w 3"/>
                <a:gd name="T7" fmla="*/ 3 h 3"/>
                <a:gd name="T8" fmla="*/ 0 w 3"/>
                <a:gd name="T9" fmla="*/ 2 h 3"/>
                <a:gd name="T10" fmla="*/ 3 w 3"/>
                <a:gd name="T11" fmla="*/ 0 h 3"/>
                <a:gd name="T12" fmla="*/ 3 w 3"/>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3" y="1"/>
                  </a:moveTo>
                  <a:lnTo>
                    <a:pt x="3" y="1"/>
                  </a:lnTo>
                  <a:cubicBezTo>
                    <a:pt x="3" y="1"/>
                    <a:pt x="2" y="2"/>
                    <a:pt x="1" y="2"/>
                  </a:cubicBezTo>
                  <a:lnTo>
                    <a:pt x="0" y="3"/>
                  </a:lnTo>
                  <a:lnTo>
                    <a:pt x="0" y="2"/>
                  </a:lnTo>
                  <a:cubicBezTo>
                    <a:pt x="1" y="1"/>
                    <a:pt x="2" y="1"/>
                    <a:pt x="3" y="0"/>
                  </a:cubicBezTo>
                  <a:lnTo>
                    <a:pt x="3" y="1"/>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741" name="Freeform 1367"/>
            <p:cNvSpPr>
              <a:spLocks/>
            </p:cNvSpPr>
            <p:nvPr userDrawn="1"/>
          </p:nvSpPr>
          <p:spPr bwMode="auto">
            <a:xfrm>
              <a:off x="295" y="210"/>
              <a:ext cx="0" cy="1"/>
            </a:xfrm>
            <a:custGeom>
              <a:avLst/>
              <a:gdLst>
                <a:gd name="T0" fmla="*/ 1 h 1"/>
                <a:gd name="T1" fmla="*/ 1 h 1"/>
                <a:gd name="T2" fmla="*/ 1 h 1"/>
                <a:gd name="T3" fmla="*/ 0 h 1"/>
                <a:gd name="T4" fmla="*/ 1 h 1"/>
              </a:gdLst>
              <a:ahLst/>
              <a:cxnLst>
                <a:cxn ang="0">
                  <a:pos x="0" y="T0"/>
                </a:cxn>
                <a:cxn ang="0">
                  <a:pos x="0" y="T1"/>
                </a:cxn>
                <a:cxn ang="0">
                  <a:pos x="0" y="T2"/>
                </a:cxn>
                <a:cxn ang="0">
                  <a:pos x="0" y="T3"/>
                </a:cxn>
                <a:cxn ang="0">
                  <a:pos x="0" y="T4"/>
                </a:cxn>
              </a:cxnLst>
              <a:rect l="0" t="0" r="r" b="b"/>
              <a:pathLst>
                <a:path h="1">
                  <a:moveTo>
                    <a:pt x="0" y="1"/>
                  </a:moveTo>
                  <a:lnTo>
                    <a:pt x="0" y="1"/>
                  </a:lnTo>
                  <a:lnTo>
                    <a:pt x="0" y="1"/>
                  </a:lnTo>
                  <a:lnTo>
                    <a:pt x="0" y="0"/>
                  </a:lnTo>
                  <a:lnTo>
                    <a:pt x="0" y="1"/>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742" name="Freeform 1368"/>
            <p:cNvSpPr>
              <a:spLocks/>
            </p:cNvSpPr>
            <p:nvPr userDrawn="1"/>
          </p:nvSpPr>
          <p:spPr bwMode="auto">
            <a:xfrm>
              <a:off x="294" y="212"/>
              <a:ext cx="2" cy="1"/>
            </a:xfrm>
            <a:custGeom>
              <a:avLst/>
              <a:gdLst>
                <a:gd name="T0" fmla="*/ 1 w 3"/>
                <a:gd name="T1" fmla="*/ 2 h 2"/>
                <a:gd name="T2" fmla="*/ 1 w 3"/>
                <a:gd name="T3" fmla="*/ 2 h 2"/>
                <a:gd name="T4" fmla="*/ 0 w 3"/>
                <a:gd name="T5" fmla="*/ 2 h 2"/>
                <a:gd name="T6" fmla="*/ 3 w 3"/>
                <a:gd name="T7" fmla="*/ 0 h 2"/>
                <a:gd name="T8" fmla="*/ 3 w 3"/>
                <a:gd name="T9" fmla="*/ 0 h 2"/>
                <a:gd name="T10" fmla="*/ 1 w 3"/>
                <a:gd name="T11" fmla="*/ 2 h 2"/>
              </a:gdLst>
              <a:ahLst/>
              <a:cxnLst>
                <a:cxn ang="0">
                  <a:pos x="T0" y="T1"/>
                </a:cxn>
                <a:cxn ang="0">
                  <a:pos x="T2" y="T3"/>
                </a:cxn>
                <a:cxn ang="0">
                  <a:pos x="T4" y="T5"/>
                </a:cxn>
                <a:cxn ang="0">
                  <a:pos x="T6" y="T7"/>
                </a:cxn>
                <a:cxn ang="0">
                  <a:pos x="T8" y="T9"/>
                </a:cxn>
                <a:cxn ang="0">
                  <a:pos x="T10" y="T11"/>
                </a:cxn>
              </a:cxnLst>
              <a:rect l="0" t="0" r="r" b="b"/>
              <a:pathLst>
                <a:path w="3" h="2">
                  <a:moveTo>
                    <a:pt x="1" y="2"/>
                  </a:moveTo>
                  <a:lnTo>
                    <a:pt x="1" y="2"/>
                  </a:lnTo>
                  <a:cubicBezTo>
                    <a:pt x="1" y="2"/>
                    <a:pt x="1" y="2"/>
                    <a:pt x="0" y="2"/>
                  </a:cubicBezTo>
                  <a:cubicBezTo>
                    <a:pt x="1" y="1"/>
                    <a:pt x="2" y="1"/>
                    <a:pt x="3" y="0"/>
                  </a:cubicBezTo>
                  <a:lnTo>
                    <a:pt x="3" y="0"/>
                  </a:lnTo>
                  <a:lnTo>
                    <a:pt x="1" y="2"/>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743" name="Freeform 1369"/>
            <p:cNvSpPr>
              <a:spLocks/>
            </p:cNvSpPr>
            <p:nvPr userDrawn="1"/>
          </p:nvSpPr>
          <p:spPr bwMode="auto">
            <a:xfrm>
              <a:off x="298" y="206"/>
              <a:ext cx="2" cy="3"/>
            </a:xfrm>
            <a:custGeom>
              <a:avLst/>
              <a:gdLst>
                <a:gd name="T0" fmla="*/ 2 w 5"/>
                <a:gd name="T1" fmla="*/ 6 h 6"/>
                <a:gd name="T2" fmla="*/ 2 w 5"/>
                <a:gd name="T3" fmla="*/ 6 h 6"/>
                <a:gd name="T4" fmla="*/ 0 w 5"/>
                <a:gd name="T5" fmla="*/ 3 h 6"/>
                <a:gd name="T6" fmla="*/ 3 w 5"/>
                <a:gd name="T7" fmla="*/ 0 h 6"/>
                <a:gd name="T8" fmla="*/ 5 w 5"/>
                <a:gd name="T9" fmla="*/ 3 h 6"/>
                <a:gd name="T10" fmla="*/ 2 w 5"/>
                <a:gd name="T11" fmla="*/ 6 h 6"/>
              </a:gdLst>
              <a:ahLst/>
              <a:cxnLst>
                <a:cxn ang="0">
                  <a:pos x="T0" y="T1"/>
                </a:cxn>
                <a:cxn ang="0">
                  <a:pos x="T2" y="T3"/>
                </a:cxn>
                <a:cxn ang="0">
                  <a:pos x="T4" y="T5"/>
                </a:cxn>
                <a:cxn ang="0">
                  <a:pos x="T6" y="T7"/>
                </a:cxn>
                <a:cxn ang="0">
                  <a:pos x="T8" y="T9"/>
                </a:cxn>
                <a:cxn ang="0">
                  <a:pos x="T10" y="T11"/>
                </a:cxn>
              </a:cxnLst>
              <a:rect l="0" t="0" r="r" b="b"/>
              <a:pathLst>
                <a:path w="5" h="6">
                  <a:moveTo>
                    <a:pt x="2" y="6"/>
                  </a:moveTo>
                  <a:lnTo>
                    <a:pt x="2" y="6"/>
                  </a:lnTo>
                  <a:cubicBezTo>
                    <a:pt x="2" y="5"/>
                    <a:pt x="1" y="4"/>
                    <a:pt x="0" y="3"/>
                  </a:cubicBezTo>
                  <a:cubicBezTo>
                    <a:pt x="1" y="2"/>
                    <a:pt x="2" y="1"/>
                    <a:pt x="3" y="0"/>
                  </a:cubicBezTo>
                  <a:cubicBezTo>
                    <a:pt x="4" y="1"/>
                    <a:pt x="4" y="2"/>
                    <a:pt x="5" y="3"/>
                  </a:cubicBezTo>
                  <a:cubicBezTo>
                    <a:pt x="4" y="4"/>
                    <a:pt x="3" y="5"/>
                    <a:pt x="2" y="6"/>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744" name="Freeform 1370"/>
            <p:cNvSpPr>
              <a:spLocks/>
            </p:cNvSpPr>
            <p:nvPr userDrawn="1"/>
          </p:nvSpPr>
          <p:spPr bwMode="auto">
            <a:xfrm>
              <a:off x="297" y="208"/>
              <a:ext cx="2" cy="2"/>
            </a:xfrm>
            <a:custGeom>
              <a:avLst/>
              <a:gdLst>
                <a:gd name="T0" fmla="*/ 2 w 5"/>
                <a:gd name="T1" fmla="*/ 6 h 6"/>
                <a:gd name="T2" fmla="*/ 2 w 5"/>
                <a:gd name="T3" fmla="*/ 6 h 6"/>
                <a:gd name="T4" fmla="*/ 0 w 5"/>
                <a:gd name="T5" fmla="*/ 3 h 6"/>
                <a:gd name="T6" fmla="*/ 3 w 5"/>
                <a:gd name="T7" fmla="*/ 0 h 6"/>
                <a:gd name="T8" fmla="*/ 5 w 5"/>
                <a:gd name="T9" fmla="*/ 3 h 6"/>
                <a:gd name="T10" fmla="*/ 2 w 5"/>
                <a:gd name="T11" fmla="*/ 6 h 6"/>
              </a:gdLst>
              <a:ahLst/>
              <a:cxnLst>
                <a:cxn ang="0">
                  <a:pos x="T0" y="T1"/>
                </a:cxn>
                <a:cxn ang="0">
                  <a:pos x="T2" y="T3"/>
                </a:cxn>
                <a:cxn ang="0">
                  <a:pos x="T4" y="T5"/>
                </a:cxn>
                <a:cxn ang="0">
                  <a:pos x="T6" y="T7"/>
                </a:cxn>
                <a:cxn ang="0">
                  <a:pos x="T8" y="T9"/>
                </a:cxn>
                <a:cxn ang="0">
                  <a:pos x="T10" y="T11"/>
                </a:cxn>
              </a:cxnLst>
              <a:rect l="0" t="0" r="r" b="b"/>
              <a:pathLst>
                <a:path w="5" h="6">
                  <a:moveTo>
                    <a:pt x="2" y="6"/>
                  </a:moveTo>
                  <a:lnTo>
                    <a:pt x="2" y="6"/>
                  </a:lnTo>
                  <a:cubicBezTo>
                    <a:pt x="2" y="5"/>
                    <a:pt x="1" y="4"/>
                    <a:pt x="0" y="3"/>
                  </a:cubicBezTo>
                  <a:cubicBezTo>
                    <a:pt x="1" y="2"/>
                    <a:pt x="2" y="1"/>
                    <a:pt x="3" y="0"/>
                  </a:cubicBezTo>
                  <a:cubicBezTo>
                    <a:pt x="4" y="1"/>
                    <a:pt x="4" y="2"/>
                    <a:pt x="5" y="3"/>
                  </a:cubicBezTo>
                  <a:cubicBezTo>
                    <a:pt x="4" y="4"/>
                    <a:pt x="3" y="5"/>
                    <a:pt x="2" y="6"/>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745" name="Freeform 1371"/>
            <p:cNvSpPr>
              <a:spLocks/>
            </p:cNvSpPr>
            <p:nvPr userDrawn="1"/>
          </p:nvSpPr>
          <p:spPr bwMode="auto">
            <a:xfrm>
              <a:off x="295" y="209"/>
              <a:ext cx="3" cy="3"/>
            </a:xfrm>
            <a:custGeom>
              <a:avLst/>
              <a:gdLst>
                <a:gd name="T0" fmla="*/ 2 w 5"/>
                <a:gd name="T1" fmla="*/ 6 h 6"/>
                <a:gd name="T2" fmla="*/ 2 w 5"/>
                <a:gd name="T3" fmla="*/ 6 h 6"/>
                <a:gd name="T4" fmla="*/ 2 w 5"/>
                <a:gd name="T5" fmla="*/ 6 h 6"/>
                <a:gd name="T6" fmla="*/ 3 w 5"/>
                <a:gd name="T7" fmla="*/ 4 h 6"/>
                <a:gd name="T8" fmla="*/ 2 w 5"/>
                <a:gd name="T9" fmla="*/ 4 h 6"/>
                <a:gd name="T10" fmla="*/ 1 w 5"/>
                <a:gd name="T11" fmla="*/ 4 h 6"/>
                <a:gd name="T12" fmla="*/ 0 w 5"/>
                <a:gd name="T13" fmla="*/ 3 h 6"/>
                <a:gd name="T14" fmla="*/ 3 w 5"/>
                <a:gd name="T15" fmla="*/ 0 h 6"/>
                <a:gd name="T16" fmla="*/ 5 w 5"/>
                <a:gd name="T17" fmla="*/ 3 h 6"/>
                <a:gd name="T18" fmla="*/ 2 w 5"/>
                <a:gd name="T1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6">
                  <a:moveTo>
                    <a:pt x="2" y="6"/>
                  </a:moveTo>
                  <a:lnTo>
                    <a:pt x="2" y="6"/>
                  </a:lnTo>
                  <a:lnTo>
                    <a:pt x="2" y="6"/>
                  </a:lnTo>
                  <a:cubicBezTo>
                    <a:pt x="2" y="5"/>
                    <a:pt x="2" y="5"/>
                    <a:pt x="3" y="4"/>
                  </a:cubicBezTo>
                  <a:lnTo>
                    <a:pt x="2" y="4"/>
                  </a:lnTo>
                  <a:cubicBezTo>
                    <a:pt x="2" y="4"/>
                    <a:pt x="2" y="4"/>
                    <a:pt x="1" y="4"/>
                  </a:cubicBezTo>
                  <a:lnTo>
                    <a:pt x="0" y="3"/>
                  </a:lnTo>
                  <a:cubicBezTo>
                    <a:pt x="1" y="2"/>
                    <a:pt x="2" y="1"/>
                    <a:pt x="3" y="0"/>
                  </a:cubicBezTo>
                  <a:cubicBezTo>
                    <a:pt x="4" y="1"/>
                    <a:pt x="4" y="2"/>
                    <a:pt x="5" y="3"/>
                  </a:cubicBezTo>
                  <a:cubicBezTo>
                    <a:pt x="4" y="4"/>
                    <a:pt x="3" y="5"/>
                    <a:pt x="2" y="6"/>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746" name="Freeform 1372"/>
            <p:cNvSpPr>
              <a:spLocks/>
            </p:cNvSpPr>
            <p:nvPr userDrawn="1"/>
          </p:nvSpPr>
          <p:spPr bwMode="auto">
            <a:xfrm>
              <a:off x="295" y="212"/>
              <a:ext cx="2" cy="2"/>
            </a:xfrm>
            <a:custGeom>
              <a:avLst/>
              <a:gdLst>
                <a:gd name="T0" fmla="*/ 3 w 4"/>
                <a:gd name="T1" fmla="*/ 0 h 3"/>
                <a:gd name="T2" fmla="*/ 3 w 4"/>
                <a:gd name="T3" fmla="*/ 0 h 3"/>
                <a:gd name="T4" fmla="*/ 4 w 4"/>
                <a:gd name="T5" fmla="*/ 2 h 3"/>
                <a:gd name="T6" fmla="*/ 3 w 4"/>
                <a:gd name="T7" fmla="*/ 3 h 3"/>
                <a:gd name="T8" fmla="*/ 0 w 4"/>
                <a:gd name="T9" fmla="*/ 3 h 3"/>
                <a:gd name="T10" fmla="*/ 0 w 4"/>
                <a:gd name="T11" fmla="*/ 3 h 3"/>
                <a:gd name="T12" fmla="*/ 1 w 4"/>
                <a:gd name="T13" fmla="*/ 1 h 3"/>
                <a:gd name="T14" fmla="*/ 1 w 4"/>
                <a:gd name="T15" fmla="*/ 1 h 3"/>
                <a:gd name="T16" fmla="*/ 3 w 4"/>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3">
                  <a:moveTo>
                    <a:pt x="3" y="0"/>
                  </a:moveTo>
                  <a:lnTo>
                    <a:pt x="3" y="0"/>
                  </a:lnTo>
                  <a:cubicBezTo>
                    <a:pt x="3" y="1"/>
                    <a:pt x="4" y="2"/>
                    <a:pt x="4" y="2"/>
                  </a:cubicBezTo>
                  <a:lnTo>
                    <a:pt x="3" y="3"/>
                  </a:lnTo>
                  <a:cubicBezTo>
                    <a:pt x="2" y="3"/>
                    <a:pt x="1" y="3"/>
                    <a:pt x="0" y="3"/>
                  </a:cubicBezTo>
                  <a:lnTo>
                    <a:pt x="0" y="3"/>
                  </a:lnTo>
                  <a:cubicBezTo>
                    <a:pt x="1" y="2"/>
                    <a:pt x="1" y="2"/>
                    <a:pt x="1" y="1"/>
                  </a:cubicBezTo>
                  <a:lnTo>
                    <a:pt x="1" y="1"/>
                  </a:lnTo>
                  <a:lnTo>
                    <a:pt x="3"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747" name="Freeform 1373"/>
            <p:cNvSpPr>
              <a:spLocks/>
            </p:cNvSpPr>
            <p:nvPr userDrawn="1"/>
          </p:nvSpPr>
          <p:spPr bwMode="auto">
            <a:xfrm>
              <a:off x="296" y="211"/>
              <a:ext cx="2" cy="2"/>
            </a:xfrm>
            <a:custGeom>
              <a:avLst/>
              <a:gdLst>
                <a:gd name="T0" fmla="*/ 3 w 5"/>
                <a:gd name="T1" fmla="*/ 0 h 5"/>
                <a:gd name="T2" fmla="*/ 3 w 5"/>
                <a:gd name="T3" fmla="*/ 0 h 5"/>
                <a:gd name="T4" fmla="*/ 5 w 5"/>
                <a:gd name="T5" fmla="*/ 3 h 5"/>
                <a:gd name="T6" fmla="*/ 2 w 5"/>
                <a:gd name="T7" fmla="*/ 5 h 5"/>
                <a:gd name="T8" fmla="*/ 0 w 5"/>
                <a:gd name="T9" fmla="*/ 2 h 5"/>
                <a:gd name="T10" fmla="*/ 3 w 5"/>
                <a:gd name="T11" fmla="*/ 0 h 5"/>
              </a:gdLst>
              <a:ahLst/>
              <a:cxnLst>
                <a:cxn ang="0">
                  <a:pos x="T0" y="T1"/>
                </a:cxn>
                <a:cxn ang="0">
                  <a:pos x="T2" y="T3"/>
                </a:cxn>
                <a:cxn ang="0">
                  <a:pos x="T4" y="T5"/>
                </a:cxn>
                <a:cxn ang="0">
                  <a:pos x="T6" y="T7"/>
                </a:cxn>
                <a:cxn ang="0">
                  <a:pos x="T8" y="T9"/>
                </a:cxn>
                <a:cxn ang="0">
                  <a:pos x="T10" y="T11"/>
                </a:cxn>
              </a:cxnLst>
              <a:rect l="0" t="0" r="r" b="b"/>
              <a:pathLst>
                <a:path w="5" h="5">
                  <a:moveTo>
                    <a:pt x="3" y="0"/>
                  </a:moveTo>
                  <a:lnTo>
                    <a:pt x="3" y="0"/>
                  </a:lnTo>
                  <a:cubicBezTo>
                    <a:pt x="4" y="1"/>
                    <a:pt x="4" y="2"/>
                    <a:pt x="5" y="3"/>
                  </a:cubicBezTo>
                  <a:cubicBezTo>
                    <a:pt x="4" y="4"/>
                    <a:pt x="3" y="4"/>
                    <a:pt x="2" y="5"/>
                  </a:cubicBezTo>
                  <a:cubicBezTo>
                    <a:pt x="1" y="4"/>
                    <a:pt x="1" y="3"/>
                    <a:pt x="0" y="2"/>
                  </a:cubicBezTo>
                  <a:cubicBezTo>
                    <a:pt x="1" y="1"/>
                    <a:pt x="2" y="1"/>
                    <a:pt x="3"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748" name="Freeform 1374"/>
            <p:cNvSpPr>
              <a:spLocks/>
            </p:cNvSpPr>
            <p:nvPr userDrawn="1"/>
          </p:nvSpPr>
          <p:spPr bwMode="auto">
            <a:xfrm>
              <a:off x="290" y="206"/>
              <a:ext cx="0" cy="1"/>
            </a:xfrm>
            <a:custGeom>
              <a:avLst/>
              <a:gdLst>
                <a:gd name="T0" fmla="*/ 0 w 1"/>
                <a:gd name="T1" fmla="*/ 0 h 2"/>
                <a:gd name="T2" fmla="*/ 0 w 1"/>
                <a:gd name="T3" fmla="*/ 0 h 2"/>
                <a:gd name="T4" fmla="*/ 1 w 1"/>
                <a:gd name="T5" fmla="*/ 0 h 2"/>
                <a:gd name="T6" fmla="*/ 1 w 1"/>
                <a:gd name="T7" fmla="*/ 2 h 2"/>
                <a:gd name="T8" fmla="*/ 0 w 1"/>
                <a:gd name="T9" fmla="*/ 2 h 2"/>
                <a:gd name="T10" fmla="*/ 0 w 1"/>
                <a:gd name="T11" fmla="*/ 0 h 2"/>
              </a:gdLst>
              <a:ahLst/>
              <a:cxnLst>
                <a:cxn ang="0">
                  <a:pos x="T0" y="T1"/>
                </a:cxn>
                <a:cxn ang="0">
                  <a:pos x="T2" y="T3"/>
                </a:cxn>
                <a:cxn ang="0">
                  <a:pos x="T4" y="T5"/>
                </a:cxn>
                <a:cxn ang="0">
                  <a:pos x="T6" y="T7"/>
                </a:cxn>
                <a:cxn ang="0">
                  <a:pos x="T8" y="T9"/>
                </a:cxn>
                <a:cxn ang="0">
                  <a:pos x="T10" y="T11"/>
                </a:cxn>
              </a:cxnLst>
              <a:rect l="0" t="0" r="r" b="b"/>
              <a:pathLst>
                <a:path w="1" h="2">
                  <a:moveTo>
                    <a:pt x="0" y="0"/>
                  </a:moveTo>
                  <a:lnTo>
                    <a:pt x="0" y="0"/>
                  </a:lnTo>
                  <a:lnTo>
                    <a:pt x="1" y="0"/>
                  </a:lnTo>
                  <a:lnTo>
                    <a:pt x="1" y="2"/>
                  </a:lnTo>
                  <a:lnTo>
                    <a:pt x="0" y="2"/>
                  </a:lnTo>
                  <a:lnTo>
                    <a:pt x="0"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749" name="Freeform 1375"/>
            <p:cNvSpPr>
              <a:spLocks/>
            </p:cNvSpPr>
            <p:nvPr userDrawn="1"/>
          </p:nvSpPr>
          <p:spPr bwMode="auto">
            <a:xfrm>
              <a:off x="290" y="205"/>
              <a:ext cx="0" cy="1"/>
            </a:xfrm>
            <a:custGeom>
              <a:avLst/>
              <a:gdLst>
                <a:gd name="T0" fmla="*/ 0 w 1"/>
                <a:gd name="T1" fmla="*/ 0 h 2"/>
                <a:gd name="T2" fmla="*/ 0 w 1"/>
                <a:gd name="T3" fmla="*/ 0 h 2"/>
                <a:gd name="T4" fmla="*/ 1 w 1"/>
                <a:gd name="T5" fmla="*/ 1 h 2"/>
                <a:gd name="T6" fmla="*/ 1 w 1"/>
                <a:gd name="T7" fmla="*/ 2 h 2"/>
                <a:gd name="T8" fmla="*/ 0 w 1"/>
                <a:gd name="T9" fmla="*/ 2 h 2"/>
                <a:gd name="T10" fmla="*/ 0 w 1"/>
                <a:gd name="T11" fmla="*/ 0 h 2"/>
              </a:gdLst>
              <a:ahLst/>
              <a:cxnLst>
                <a:cxn ang="0">
                  <a:pos x="T0" y="T1"/>
                </a:cxn>
                <a:cxn ang="0">
                  <a:pos x="T2" y="T3"/>
                </a:cxn>
                <a:cxn ang="0">
                  <a:pos x="T4" y="T5"/>
                </a:cxn>
                <a:cxn ang="0">
                  <a:pos x="T6" y="T7"/>
                </a:cxn>
                <a:cxn ang="0">
                  <a:pos x="T8" y="T9"/>
                </a:cxn>
                <a:cxn ang="0">
                  <a:pos x="T10" y="T11"/>
                </a:cxn>
              </a:cxnLst>
              <a:rect l="0" t="0" r="r" b="b"/>
              <a:pathLst>
                <a:path w="1" h="2">
                  <a:moveTo>
                    <a:pt x="0" y="0"/>
                  </a:moveTo>
                  <a:lnTo>
                    <a:pt x="0" y="0"/>
                  </a:lnTo>
                  <a:lnTo>
                    <a:pt x="1" y="1"/>
                  </a:lnTo>
                  <a:lnTo>
                    <a:pt x="1" y="2"/>
                  </a:lnTo>
                  <a:lnTo>
                    <a:pt x="0" y="2"/>
                  </a:lnTo>
                  <a:lnTo>
                    <a:pt x="0"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750" name="Freeform 1376"/>
            <p:cNvSpPr>
              <a:spLocks/>
            </p:cNvSpPr>
            <p:nvPr userDrawn="1"/>
          </p:nvSpPr>
          <p:spPr bwMode="auto">
            <a:xfrm>
              <a:off x="290" y="204"/>
              <a:ext cx="1" cy="1"/>
            </a:xfrm>
            <a:custGeom>
              <a:avLst/>
              <a:gdLst>
                <a:gd name="T0" fmla="*/ 0 w 2"/>
                <a:gd name="T1" fmla="*/ 0 h 2"/>
                <a:gd name="T2" fmla="*/ 0 w 2"/>
                <a:gd name="T3" fmla="*/ 0 h 2"/>
                <a:gd name="T4" fmla="*/ 2 w 2"/>
                <a:gd name="T5" fmla="*/ 0 h 2"/>
                <a:gd name="T6" fmla="*/ 2 w 2"/>
                <a:gd name="T7" fmla="*/ 2 h 2"/>
                <a:gd name="T8" fmla="*/ 0 w 2"/>
                <a:gd name="T9" fmla="*/ 1 h 2"/>
                <a:gd name="T10" fmla="*/ 0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0" y="0"/>
                  </a:moveTo>
                  <a:lnTo>
                    <a:pt x="0" y="0"/>
                  </a:lnTo>
                  <a:lnTo>
                    <a:pt x="2" y="0"/>
                  </a:lnTo>
                  <a:lnTo>
                    <a:pt x="2" y="2"/>
                  </a:lnTo>
                  <a:lnTo>
                    <a:pt x="0" y="1"/>
                  </a:lnTo>
                  <a:lnTo>
                    <a:pt x="0"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751" name="Freeform 1377"/>
            <p:cNvSpPr>
              <a:spLocks/>
            </p:cNvSpPr>
            <p:nvPr userDrawn="1"/>
          </p:nvSpPr>
          <p:spPr bwMode="auto">
            <a:xfrm>
              <a:off x="290" y="203"/>
              <a:ext cx="1" cy="1"/>
            </a:xfrm>
            <a:custGeom>
              <a:avLst/>
              <a:gdLst>
                <a:gd name="T0" fmla="*/ 0 w 2"/>
                <a:gd name="T1" fmla="*/ 0 h 2"/>
                <a:gd name="T2" fmla="*/ 0 w 2"/>
                <a:gd name="T3" fmla="*/ 0 h 2"/>
                <a:gd name="T4" fmla="*/ 2 w 2"/>
                <a:gd name="T5" fmla="*/ 1 h 2"/>
                <a:gd name="T6" fmla="*/ 2 w 2"/>
                <a:gd name="T7" fmla="*/ 2 h 2"/>
                <a:gd name="T8" fmla="*/ 0 w 2"/>
                <a:gd name="T9" fmla="*/ 2 h 2"/>
                <a:gd name="T10" fmla="*/ 0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0" y="0"/>
                  </a:moveTo>
                  <a:lnTo>
                    <a:pt x="0" y="0"/>
                  </a:lnTo>
                  <a:lnTo>
                    <a:pt x="2" y="1"/>
                  </a:lnTo>
                  <a:lnTo>
                    <a:pt x="2" y="2"/>
                  </a:lnTo>
                  <a:lnTo>
                    <a:pt x="0" y="2"/>
                  </a:lnTo>
                  <a:lnTo>
                    <a:pt x="0"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752" name="Freeform 1378"/>
            <p:cNvSpPr>
              <a:spLocks/>
            </p:cNvSpPr>
            <p:nvPr userDrawn="1"/>
          </p:nvSpPr>
          <p:spPr bwMode="auto">
            <a:xfrm>
              <a:off x="290" y="202"/>
              <a:ext cx="1" cy="0"/>
            </a:xfrm>
            <a:custGeom>
              <a:avLst/>
              <a:gdLst>
                <a:gd name="T0" fmla="*/ 0 w 3"/>
                <a:gd name="T1" fmla="*/ 0 h 1"/>
                <a:gd name="T2" fmla="*/ 0 w 3"/>
                <a:gd name="T3" fmla="*/ 0 h 1"/>
                <a:gd name="T4" fmla="*/ 3 w 3"/>
                <a:gd name="T5" fmla="*/ 0 h 1"/>
                <a:gd name="T6" fmla="*/ 2 w 3"/>
                <a:gd name="T7" fmla="*/ 1 h 1"/>
                <a:gd name="T8" fmla="*/ 0 w 3"/>
                <a:gd name="T9" fmla="*/ 1 h 1"/>
                <a:gd name="T10" fmla="*/ 0 w 3"/>
                <a:gd name="T11" fmla="*/ 0 h 1"/>
              </a:gdLst>
              <a:ahLst/>
              <a:cxnLst>
                <a:cxn ang="0">
                  <a:pos x="T0" y="T1"/>
                </a:cxn>
                <a:cxn ang="0">
                  <a:pos x="T2" y="T3"/>
                </a:cxn>
                <a:cxn ang="0">
                  <a:pos x="T4" y="T5"/>
                </a:cxn>
                <a:cxn ang="0">
                  <a:pos x="T6" y="T7"/>
                </a:cxn>
                <a:cxn ang="0">
                  <a:pos x="T8" y="T9"/>
                </a:cxn>
                <a:cxn ang="0">
                  <a:pos x="T10" y="T11"/>
                </a:cxn>
              </a:cxnLst>
              <a:rect l="0" t="0" r="r" b="b"/>
              <a:pathLst>
                <a:path w="3" h="1">
                  <a:moveTo>
                    <a:pt x="0" y="0"/>
                  </a:moveTo>
                  <a:lnTo>
                    <a:pt x="0" y="0"/>
                  </a:lnTo>
                  <a:lnTo>
                    <a:pt x="3" y="0"/>
                  </a:lnTo>
                  <a:lnTo>
                    <a:pt x="2" y="1"/>
                  </a:lnTo>
                  <a:lnTo>
                    <a:pt x="0" y="1"/>
                  </a:lnTo>
                  <a:lnTo>
                    <a:pt x="0"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753" name="Freeform 1379"/>
            <p:cNvSpPr>
              <a:spLocks/>
            </p:cNvSpPr>
            <p:nvPr userDrawn="1"/>
          </p:nvSpPr>
          <p:spPr bwMode="auto">
            <a:xfrm>
              <a:off x="290" y="200"/>
              <a:ext cx="1" cy="1"/>
            </a:xfrm>
            <a:custGeom>
              <a:avLst/>
              <a:gdLst>
                <a:gd name="T0" fmla="*/ 0 w 2"/>
                <a:gd name="T1" fmla="*/ 0 h 2"/>
                <a:gd name="T2" fmla="*/ 0 w 2"/>
                <a:gd name="T3" fmla="*/ 0 h 2"/>
                <a:gd name="T4" fmla="*/ 2 w 2"/>
                <a:gd name="T5" fmla="*/ 0 h 2"/>
                <a:gd name="T6" fmla="*/ 2 w 2"/>
                <a:gd name="T7" fmla="*/ 2 h 2"/>
                <a:gd name="T8" fmla="*/ 0 w 2"/>
                <a:gd name="T9" fmla="*/ 1 h 2"/>
                <a:gd name="T10" fmla="*/ 0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0" y="0"/>
                  </a:moveTo>
                  <a:lnTo>
                    <a:pt x="0" y="0"/>
                  </a:lnTo>
                  <a:lnTo>
                    <a:pt x="2" y="0"/>
                  </a:lnTo>
                  <a:lnTo>
                    <a:pt x="2" y="2"/>
                  </a:lnTo>
                  <a:lnTo>
                    <a:pt x="0" y="1"/>
                  </a:lnTo>
                  <a:lnTo>
                    <a:pt x="0"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754" name="Freeform 1380"/>
            <p:cNvSpPr>
              <a:spLocks/>
            </p:cNvSpPr>
            <p:nvPr userDrawn="1"/>
          </p:nvSpPr>
          <p:spPr bwMode="auto">
            <a:xfrm>
              <a:off x="290" y="199"/>
              <a:ext cx="1" cy="1"/>
            </a:xfrm>
            <a:custGeom>
              <a:avLst/>
              <a:gdLst>
                <a:gd name="T0" fmla="*/ 0 w 2"/>
                <a:gd name="T1" fmla="*/ 0 h 2"/>
                <a:gd name="T2" fmla="*/ 0 w 2"/>
                <a:gd name="T3" fmla="*/ 0 h 2"/>
                <a:gd name="T4" fmla="*/ 2 w 2"/>
                <a:gd name="T5" fmla="*/ 1 h 2"/>
                <a:gd name="T6" fmla="*/ 2 w 2"/>
                <a:gd name="T7" fmla="*/ 2 h 2"/>
                <a:gd name="T8" fmla="*/ 0 w 2"/>
                <a:gd name="T9" fmla="*/ 1 h 2"/>
                <a:gd name="T10" fmla="*/ 0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0" y="0"/>
                  </a:moveTo>
                  <a:lnTo>
                    <a:pt x="0" y="0"/>
                  </a:lnTo>
                  <a:lnTo>
                    <a:pt x="2" y="1"/>
                  </a:lnTo>
                  <a:lnTo>
                    <a:pt x="2" y="2"/>
                  </a:lnTo>
                  <a:lnTo>
                    <a:pt x="0" y="1"/>
                  </a:lnTo>
                  <a:lnTo>
                    <a:pt x="0"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755" name="Freeform 1381"/>
            <p:cNvSpPr>
              <a:spLocks/>
            </p:cNvSpPr>
            <p:nvPr userDrawn="1"/>
          </p:nvSpPr>
          <p:spPr bwMode="auto">
            <a:xfrm>
              <a:off x="295" y="201"/>
              <a:ext cx="1" cy="2"/>
            </a:xfrm>
            <a:custGeom>
              <a:avLst/>
              <a:gdLst>
                <a:gd name="T0" fmla="*/ 0 w 2"/>
                <a:gd name="T1" fmla="*/ 0 h 3"/>
                <a:gd name="T2" fmla="*/ 0 w 2"/>
                <a:gd name="T3" fmla="*/ 0 h 3"/>
                <a:gd name="T4" fmla="*/ 2 w 2"/>
                <a:gd name="T5" fmla="*/ 2 h 3"/>
                <a:gd name="T6" fmla="*/ 1 w 2"/>
                <a:gd name="T7" fmla="*/ 3 h 3"/>
                <a:gd name="T8" fmla="*/ 0 w 2"/>
                <a:gd name="T9" fmla="*/ 0 h 3"/>
              </a:gdLst>
              <a:ahLst/>
              <a:cxnLst>
                <a:cxn ang="0">
                  <a:pos x="T0" y="T1"/>
                </a:cxn>
                <a:cxn ang="0">
                  <a:pos x="T2" y="T3"/>
                </a:cxn>
                <a:cxn ang="0">
                  <a:pos x="T4" y="T5"/>
                </a:cxn>
                <a:cxn ang="0">
                  <a:pos x="T6" y="T7"/>
                </a:cxn>
                <a:cxn ang="0">
                  <a:pos x="T8" y="T9"/>
                </a:cxn>
              </a:cxnLst>
              <a:rect l="0" t="0" r="r" b="b"/>
              <a:pathLst>
                <a:path w="2" h="3">
                  <a:moveTo>
                    <a:pt x="0" y="0"/>
                  </a:moveTo>
                  <a:lnTo>
                    <a:pt x="0" y="0"/>
                  </a:lnTo>
                  <a:lnTo>
                    <a:pt x="2" y="2"/>
                  </a:lnTo>
                  <a:lnTo>
                    <a:pt x="1" y="3"/>
                  </a:lnTo>
                  <a:cubicBezTo>
                    <a:pt x="1" y="2"/>
                    <a:pt x="1" y="1"/>
                    <a:pt x="0"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756" name="Freeform 1382"/>
            <p:cNvSpPr>
              <a:spLocks/>
            </p:cNvSpPr>
            <p:nvPr userDrawn="1"/>
          </p:nvSpPr>
          <p:spPr bwMode="auto">
            <a:xfrm>
              <a:off x="297" y="203"/>
              <a:ext cx="1" cy="2"/>
            </a:xfrm>
            <a:custGeom>
              <a:avLst/>
              <a:gdLst>
                <a:gd name="T0" fmla="*/ 0 w 2"/>
                <a:gd name="T1" fmla="*/ 0 h 3"/>
                <a:gd name="T2" fmla="*/ 0 w 2"/>
                <a:gd name="T3" fmla="*/ 0 h 3"/>
                <a:gd name="T4" fmla="*/ 2 w 2"/>
                <a:gd name="T5" fmla="*/ 2 h 3"/>
                <a:gd name="T6" fmla="*/ 1 w 2"/>
                <a:gd name="T7" fmla="*/ 3 h 3"/>
                <a:gd name="T8" fmla="*/ 0 w 2"/>
                <a:gd name="T9" fmla="*/ 0 h 3"/>
              </a:gdLst>
              <a:ahLst/>
              <a:cxnLst>
                <a:cxn ang="0">
                  <a:pos x="T0" y="T1"/>
                </a:cxn>
                <a:cxn ang="0">
                  <a:pos x="T2" y="T3"/>
                </a:cxn>
                <a:cxn ang="0">
                  <a:pos x="T4" y="T5"/>
                </a:cxn>
                <a:cxn ang="0">
                  <a:pos x="T6" y="T7"/>
                </a:cxn>
                <a:cxn ang="0">
                  <a:pos x="T8" y="T9"/>
                </a:cxn>
              </a:cxnLst>
              <a:rect l="0" t="0" r="r" b="b"/>
              <a:pathLst>
                <a:path w="2" h="3">
                  <a:moveTo>
                    <a:pt x="0" y="0"/>
                  </a:moveTo>
                  <a:lnTo>
                    <a:pt x="0" y="0"/>
                  </a:lnTo>
                  <a:lnTo>
                    <a:pt x="2" y="2"/>
                  </a:lnTo>
                  <a:lnTo>
                    <a:pt x="1" y="3"/>
                  </a:lnTo>
                  <a:cubicBezTo>
                    <a:pt x="1" y="2"/>
                    <a:pt x="1" y="1"/>
                    <a:pt x="0"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757" name="Freeform 1383"/>
            <p:cNvSpPr>
              <a:spLocks/>
            </p:cNvSpPr>
            <p:nvPr userDrawn="1"/>
          </p:nvSpPr>
          <p:spPr bwMode="auto">
            <a:xfrm>
              <a:off x="298" y="205"/>
              <a:ext cx="1" cy="2"/>
            </a:xfrm>
            <a:custGeom>
              <a:avLst/>
              <a:gdLst>
                <a:gd name="T0" fmla="*/ 0 w 1"/>
                <a:gd name="T1" fmla="*/ 0 h 3"/>
                <a:gd name="T2" fmla="*/ 0 w 1"/>
                <a:gd name="T3" fmla="*/ 0 h 3"/>
                <a:gd name="T4" fmla="*/ 1 w 1"/>
                <a:gd name="T5" fmla="*/ 1 h 3"/>
                <a:gd name="T6" fmla="*/ 0 w 1"/>
                <a:gd name="T7" fmla="*/ 3 h 3"/>
                <a:gd name="T8" fmla="*/ 0 w 1"/>
                <a:gd name="T9" fmla="*/ 0 h 3"/>
              </a:gdLst>
              <a:ahLst/>
              <a:cxnLst>
                <a:cxn ang="0">
                  <a:pos x="T0" y="T1"/>
                </a:cxn>
                <a:cxn ang="0">
                  <a:pos x="T2" y="T3"/>
                </a:cxn>
                <a:cxn ang="0">
                  <a:pos x="T4" y="T5"/>
                </a:cxn>
                <a:cxn ang="0">
                  <a:pos x="T6" y="T7"/>
                </a:cxn>
                <a:cxn ang="0">
                  <a:pos x="T8" y="T9"/>
                </a:cxn>
              </a:cxnLst>
              <a:rect l="0" t="0" r="r" b="b"/>
              <a:pathLst>
                <a:path w="1" h="3">
                  <a:moveTo>
                    <a:pt x="0" y="0"/>
                  </a:moveTo>
                  <a:lnTo>
                    <a:pt x="0" y="0"/>
                  </a:lnTo>
                  <a:lnTo>
                    <a:pt x="1" y="1"/>
                  </a:lnTo>
                  <a:lnTo>
                    <a:pt x="0" y="3"/>
                  </a:lnTo>
                  <a:cubicBezTo>
                    <a:pt x="0" y="1"/>
                    <a:pt x="0" y="0"/>
                    <a:pt x="0"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grpSp>
      <p:grpSp>
        <p:nvGrpSpPr>
          <p:cNvPr id="985" name="Group 1585"/>
          <p:cNvGrpSpPr>
            <a:grpSpLocks/>
          </p:cNvGrpSpPr>
          <p:nvPr userDrawn="1"/>
        </p:nvGrpSpPr>
        <p:grpSpPr bwMode="auto">
          <a:xfrm>
            <a:off x="438151" y="295275"/>
            <a:ext cx="303213" cy="430213"/>
            <a:chOff x="276" y="186"/>
            <a:chExt cx="191" cy="271"/>
          </a:xfrm>
        </p:grpSpPr>
        <p:sp>
          <p:nvSpPr>
            <p:cNvPr id="1358" name="Freeform 1385"/>
            <p:cNvSpPr>
              <a:spLocks/>
            </p:cNvSpPr>
            <p:nvPr userDrawn="1"/>
          </p:nvSpPr>
          <p:spPr bwMode="auto">
            <a:xfrm>
              <a:off x="299" y="207"/>
              <a:ext cx="1" cy="1"/>
            </a:xfrm>
            <a:custGeom>
              <a:avLst/>
              <a:gdLst>
                <a:gd name="T0" fmla="*/ 0 w 1"/>
                <a:gd name="T1" fmla="*/ 0 h 3"/>
                <a:gd name="T2" fmla="*/ 0 w 1"/>
                <a:gd name="T3" fmla="*/ 0 h 3"/>
                <a:gd name="T4" fmla="*/ 1 w 1"/>
                <a:gd name="T5" fmla="*/ 2 h 3"/>
                <a:gd name="T6" fmla="*/ 0 w 1"/>
                <a:gd name="T7" fmla="*/ 3 h 3"/>
                <a:gd name="T8" fmla="*/ 0 w 1"/>
                <a:gd name="T9" fmla="*/ 0 h 3"/>
              </a:gdLst>
              <a:ahLst/>
              <a:cxnLst>
                <a:cxn ang="0">
                  <a:pos x="T0" y="T1"/>
                </a:cxn>
                <a:cxn ang="0">
                  <a:pos x="T2" y="T3"/>
                </a:cxn>
                <a:cxn ang="0">
                  <a:pos x="T4" y="T5"/>
                </a:cxn>
                <a:cxn ang="0">
                  <a:pos x="T6" y="T7"/>
                </a:cxn>
                <a:cxn ang="0">
                  <a:pos x="T8" y="T9"/>
                </a:cxn>
              </a:cxnLst>
              <a:rect l="0" t="0" r="r" b="b"/>
              <a:pathLst>
                <a:path w="1" h="3">
                  <a:moveTo>
                    <a:pt x="0" y="0"/>
                  </a:moveTo>
                  <a:lnTo>
                    <a:pt x="0" y="0"/>
                  </a:lnTo>
                  <a:lnTo>
                    <a:pt x="1" y="2"/>
                  </a:lnTo>
                  <a:lnTo>
                    <a:pt x="0" y="3"/>
                  </a:lnTo>
                  <a:cubicBezTo>
                    <a:pt x="1" y="2"/>
                    <a:pt x="1" y="1"/>
                    <a:pt x="0"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359" name="Freeform 1386"/>
            <p:cNvSpPr>
              <a:spLocks/>
            </p:cNvSpPr>
            <p:nvPr userDrawn="1"/>
          </p:nvSpPr>
          <p:spPr bwMode="auto">
            <a:xfrm>
              <a:off x="297" y="207"/>
              <a:ext cx="1" cy="1"/>
            </a:xfrm>
            <a:custGeom>
              <a:avLst/>
              <a:gdLst>
                <a:gd name="T0" fmla="*/ 0 w 1"/>
                <a:gd name="T1" fmla="*/ 0 h 3"/>
                <a:gd name="T2" fmla="*/ 0 w 1"/>
                <a:gd name="T3" fmla="*/ 0 h 3"/>
                <a:gd name="T4" fmla="*/ 1 w 1"/>
                <a:gd name="T5" fmla="*/ 2 h 3"/>
                <a:gd name="T6" fmla="*/ 0 w 1"/>
                <a:gd name="T7" fmla="*/ 3 h 3"/>
                <a:gd name="T8" fmla="*/ 0 w 1"/>
                <a:gd name="T9" fmla="*/ 0 h 3"/>
              </a:gdLst>
              <a:ahLst/>
              <a:cxnLst>
                <a:cxn ang="0">
                  <a:pos x="T0" y="T1"/>
                </a:cxn>
                <a:cxn ang="0">
                  <a:pos x="T2" y="T3"/>
                </a:cxn>
                <a:cxn ang="0">
                  <a:pos x="T4" y="T5"/>
                </a:cxn>
                <a:cxn ang="0">
                  <a:pos x="T6" y="T7"/>
                </a:cxn>
                <a:cxn ang="0">
                  <a:pos x="T8" y="T9"/>
                </a:cxn>
              </a:cxnLst>
              <a:rect l="0" t="0" r="r" b="b"/>
              <a:pathLst>
                <a:path w="1" h="3">
                  <a:moveTo>
                    <a:pt x="0" y="0"/>
                  </a:moveTo>
                  <a:lnTo>
                    <a:pt x="0" y="0"/>
                  </a:lnTo>
                  <a:lnTo>
                    <a:pt x="1" y="2"/>
                  </a:lnTo>
                  <a:lnTo>
                    <a:pt x="0" y="3"/>
                  </a:lnTo>
                  <a:cubicBezTo>
                    <a:pt x="0" y="2"/>
                    <a:pt x="0" y="1"/>
                    <a:pt x="0"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360" name="Freeform 1387"/>
            <p:cNvSpPr>
              <a:spLocks/>
            </p:cNvSpPr>
            <p:nvPr userDrawn="1"/>
          </p:nvSpPr>
          <p:spPr bwMode="auto">
            <a:xfrm>
              <a:off x="294" y="206"/>
              <a:ext cx="1" cy="2"/>
            </a:xfrm>
            <a:custGeom>
              <a:avLst/>
              <a:gdLst>
                <a:gd name="T0" fmla="*/ 1 w 2"/>
                <a:gd name="T1" fmla="*/ 0 h 3"/>
                <a:gd name="T2" fmla="*/ 1 w 2"/>
                <a:gd name="T3" fmla="*/ 0 h 3"/>
                <a:gd name="T4" fmla="*/ 2 w 2"/>
                <a:gd name="T5" fmla="*/ 2 h 3"/>
                <a:gd name="T6" fmla="*/ 0 w 2"/>
                <a:gd name="T7" fmla="*/ 3 h 3"/>
                <a:gd name="T8" fmla="*/ 1 w 2"/>
                <a:gd name="T9" fmla="*/ 0 h 3"/>
              </a:gdLst>
              <a:ahLst/>
              <a:cxnLst>
                <a:cxn ang="0">
                  <a:pos x="T0" y="T1"/>
                </a:cxn>
                <a:cxn ang="0">
                  <a:pos x="T2" y="T3"/>
                </a:cxn>
                <a:cxn ang="0">
                  <a:pos x="T4" y="T5"/>
                </a:cxn>
                <a:cxn ang="0">
                  <a:pos x="T6" y="T7"/>
                </a:cxn>
                <a:cxn ang="0">
                  <a:pos x="T8" y="T9"/>
                </a:cxn>
              </a:cxnLst>
              <a:rect l="0" t="0" r="r" b="b"/>
              <a:pathLst>
                <a:path w="2" h="3">
                  <a:moveTo>
                    <a:pt x="1" y="0"/>
                  </a:moveTo>
                  <a:lnTo>
                    <a:pt x="1" y="0"/>
                  </a:lnTo>
                  <a:lnTo>
                    <a:pt x="2" y="2"/>
                  </a:lnTo>
                  <a:lnTo>
                    <a:pt x="0" y="3"/>
                  </a:lnTo>
                  <a:cubicBezTo>
                    <a:pt x="1" y="2"/>
                    <a:pt x="1" y="1"/>
                    <a:pt x="1"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361" name="Freeform 1388"/>
            <p:cNvSpPr>
              <a:spLocks/>
            </p:cNvSpPr>
            <p:nvPr userDrawn="1"/>
          </p:nvSpPr>
          <p:spPr bwMode="auto">
            <a:xfrm>
              <a:off x="296" y="205"/>
              <a:ext cx="0" cy="1"/>
            </a:xfrm>
            <a:custGeom>
              <a:avLst/>
              <a:gdLst>
                <a:gd name="T0" fmla="*/ 0 w 1"/>
                <a:gd name="T1" fmla="*/ 0 h 3"/>
                <a:gd name="T2" fmla="*/ 0 w 1"/>
                <a:gd name="T3" fmla="*/ 0 h 3"/>
                <a:gd name="T4" fmla="*/ 1 w 1"/>
                <a:gd name="T5" fmla="*/ 1 h 3"/>
                <a:gd name="T6" fmla="*/ 0 w 1"/>
                <a:gd name="T7" fmla="*/ 3 h 3"/>
                <a:gd name="T8" fmla="*/ 0 w 1"/>
                <a:gd name="T9" fmla="*/ 0 h 3"/>
              </a:gdLst>
              <a:ahLst/>
              <a:cxnLst>
                <a:cxn ang="0">
                  <a:pos x="T0" y="T1"/>
                </a:cxn>
                <a:cxn ang="0">
                  <a:pos x="T2" y="T3"/>
                </a:cxn>
                <a:cxn ang="0">
                  <a:pos x="T4" y="T5"/>
                </a:cxn>
                <a:cxn ang="0">
                  <a:pos x="T6" y="T7"/>
                </a:cxn>
                <a:cxn ang="0">
                  <a:pos x="T8" y="T9"/>
                </a:cxn>
              </a:cxnLst>
              <a:rect l="0" t="0" r="r" b="b"/>
              <a:pathLst>
                <a:path w="1" h="3">
                  <a:moveTo>
                    <a:pt x="0" y="0"/>
                  </a:moveTo>
                  <a:lnTo>
                    <a:pt x="0" y="0"/>
                  </a:lnTo>
                  <a:lnTo>
                    <a:pt x="1" y="1"/>
                  </a:lnTo>
                  <a:lnTo>
                    <a:pt x="0" y="3"/>
                  </a:lnTo>
                  <a:cubicBezTo>
                    <a:pt x="0" y="2"/>
                    <a:pt x="0" y="1"/>
                    <a:pt x="0"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362" name="Freeform 1389"/>
            <p:cNvSpPr>
              <a:spLocks/>
            </p:cNvSpPr>
            <p:nvPr userDrawn="1"/>
          </p:nvSpPr>
          <p:spPr bwMode="auto">
            <a:xfrm>
              <a:off x="294" y="203"/>
              <a:ext cx="1" cy="2"/>
            </a:xfrm>
            <a:custGeom>
              <a:avLst/>
              <a:gdLst>
                <a:gd name="T0" fmla="*/ 0 w 1"/>
                <a:gd name="T1" fmla="*/ 0 h 3"/>
                <a:gd name="T2" fmla="*/ 0 w 1"/>
                <a:gd name="T3" fmla="*/ 0 h 3"/>
                <a:gd name="T4" fmla="*/ 1 w 1"/>
                <a:gd name="T5" fmla="*/ 2 h 3"/>
                <a:gd name="T6" fmla="*/ 0 w 1"/>
                <a:gd name="T7" fmla="*/ 3 h 3"/>
                <a:gd name="T8" fmla="*/ 0 w 1"/>
                <a:gd name="T9" fmla="*/ 0 h 3"/>
              </a:gdLst>
              <a:ahLst/>
              <a:cxnLst>
                <a:cxn ang="0">
                  <a:pos x="T0" y="T1"/>
                </a:cxn>
                <a:cxn ang="0">
                  <a:pos x="T2" y="T3"/>
                </a:cxn>
                <a:cxn ang="0">
                  <a:pos x="T4" y="T5"/>
                </a:cxn>
                <a:cxn ang="0">
                  <a:pos x="T6" y="T7"/>
                </a:cxn>
                <a:cxn ang="0">
                  <a:pos x="T8" y="T9"/>
                </a:cxn>
              </a:cxnLst>
              <a:rect l="0" t="0" r="r" b="b"/>
              <a:pathLst>
                <a:path w="1" h="3">
                  <a:moveTo>
                    <a:pt x="0" y="0"/>
                  </a:moveTo>
                  <a:lnTo>
                    <a:pt x="0" y="0"/>
                  </a:lnTo>
                  <a:lnTo>
                    <a:pt x="1" y="2"/>
                  </a:lnTo>
                  <a:lnTo>
                    <a:pt x="0" y="3"/>
                  </a:lnTo>
                  <a:cubicBezTo>
                    <a:pt x="0" y="2"/>
                    <a:pt x="0" y="1"/>
                    <a:pt x="0"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363" name="Freeform 1390"/>
            <p:cNvSpPr>
              <a:spLocks/>
            </p:cNvSpPr>
            <p:nvPr userDrawn="1"/>
          </p:nvSpPr>
          <p:spPr bwMode="auto">
            <a:xfrm>
              <a:off x="297" y="200"/>
              <a:ext cx="1" cy="1"/>
            </a:xfrm>
            <a:custGeom>
              <a:avLst/>
              <a:gdLst>
                <a:gd name="T0" fmla="*/ 0 w 2"/>
                <a:gd name="T1" fmla="*/ 0 h 3"/>
                <a:gd name="T2" fmla="*/ 0 w 2"/>
                <a:gd name="T3" fmla="*/ 0 h 3"/>
                <a:gd name="T4" fmla="*/ 2 w 2"/>
                <a:gd name="T5" fmla="*/ 2 h 3"/>
                <a:gd name="T6" fmla="*/ 0 w 2"/>
                <a:gd name="T7" fmla="*/ 3 h 3"/>
                <a:gd name="T8" fmla="*/ 0 w 2"/>
                <a:gd name="T9" fmla="*/ 0 h 3"/>
              </a:gdLst>
              <a:ahLst/>
              <a:cxnLst>
                <a:cxn ang="0">
                  <a:pos x="T0" y="T1"/>
                </a:cxn>
                <a:cxn ang="0">
                  <a:pos x="T2" y="T3"/>
                </a:cxn>
                <a:cxn ang="0">
                  <a:pos x="T4" y="T5"/>
                </a:cxn>
                <a:cxn ang="0">
                  <a:pos x="T6" y="T7"/>
                </a:cxn>
                <a:cxn ang="0">
                  <a:pos x="T8" y="T9"/>
                </a:cxn>
              </a:cxnLst>
              <a:rect l="0" t="0" r="r" b="b"/>
              <a:pathLst>
                <a:path w="2" h="3">
                  <a:moveTo>
                    <a:pt x="0" y="0"/>
                  </a:moveTo>
                  <a:lnTo>
                    <a:pt x="0" y="0"/>
                  </a:lnTo>
                  <a:lnTo>
                    <a:pt x="2" y="2"/>
                  </a:lnTo>
                  <a:lnTo>
                    <a:pt x="0" y="3"/>
                  </a:lnTo>
                  <a:cubicBezTo>
                    <a:pt x="1" y="2"/>
                    <a:pt x="1" y="1"/>
                    <a:pt x="0"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364" name="Freeform 1391"/>
            <p:cNvSpPr>
              <a:spLocks/>
            </p:cNvSpPr>
            <p:nvPr userDrawn="1"/>
          </p:nvSpPr>
          <p:spPr bwMode="auto">
            <a:xfrm>
              <a:off x="298" y="201"/>
              <a:ext cx="1" cy="2"/>
            </a:xfrm>
            <a:custGeom>
              <a:avLst/>
              <a:gdLst>
                <a:gd name="T0" fmla="*/ 0 w 1"/>
                <a:gd name="T1" fmla="*/ 0 h 3"/>
                <a:gd name="T2" fmla="*/ 0 w 1"/>
                <a:gd name="T3" fmla="*/ 0 h 3"/>
                <a:gd name="T4" fmla="*/ 1 w 1"/>
                <a:gd name="T5" fmla="*/ 2 h 3"/>
                <a:gd name="T6" fmla="*/ 0 w 1"/>
                <a:gd name="T7" fmla="*/ 3 h 3"/>
                <a:gd name="T8" fmla="*/ 0 w 1"/>
                <a:gd name="T9" fmla="*/ 0 h 3"/>
              </a:gdLst>
              <a:ahLst/>
              <a:cxnLst>
                <a:cxn ang="0">
                  <a:pos x="T0" y="T1"/>
                </a:cxn>
                <a:cxn ang="0">
                  <a:pos x="T2" y="T3"/>
                </a:cxn>
                <a:cxn ang="0">
                  <a:pos x="T4" y="T5"/>
                </a:cxn>
                <a:cxn ang="0">
                  <a:pos x="T6" y="T7"/>
                </a:cxn>
                <a:cxn ang="0">
                  <a:pos x="T8" y="T9"/>
                </a:cxn>
              </a:cxnLst>
              <a:rect l="0" t="0" r="r" b="b"/>
              <a:pathLst>
                <a:path w="1" h="3">
                  <a:moveTo>
                    <a:pt x="0" y="0"/>
                  </a:moveTo>
                  <a:lnTo>
                    <a:pt x="0" y="0"/>
                  </a:lnTo>
                  <a:lnTo>
                    <a:pt x="1" y="2"/>
                  </a:lnTo>
                  <a:lnTo>
                    <a:pt x="0" y="3"/>
                  </a:lnTo>
                  <a:cubicBezTo>
                    <a:pt x="0" y="2"/>
                    <a:pt x="0" y="1"/>
                    <a:pt x="0"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365" name="Freeform 1392"/>
            <p:cNvSpPr>
              <a:spLocks/>
            </p:cNvSpPr>
            <p:nvPr userDrawn="1"/>
          </p:nvSpPr>
          <p:spPr bwMode="auto">
            <a:xfrm>
              <a:off x="300" y="204"/>
              <a:ext cx="0" cy="1"/>
            </a:xfrm>
            <a:custGeom>
              <a:avLst/>
              <a:gdLst>
                <a:gd name="T0" fmla="*/ 0 w 1"/>
                <a:gd name="T1" fmla="*/ 0 h 3"/>
                <a:gd name="T2" fmla="*/ 0 w 1"/>
                <a:gd name="T3" fmla="*/ 0 h 3"/>
                <a:gd name="T4" fmla="*/ 1 w 1"/>
                <a:gd name="T5" fmla="*/ 1 h 3"/>
                <a:gd name="T6" fmla="*/ 0 w 1"/>
                <a:gd name="T7" fmla="*/ 3 h 3"/>
                <a:gd name="T8" fmla="*/ 0 w 1"/>
                <a:gd name="T9" fmla="*/ 0 h 3"/>
              </a:gdLst>
              <a:ahLst/>
              <a:cxnLst>
                <a:cxn ang="0">
                  <a:pos x="T0" y="T1"/>
                </a:cxn>
                <a:cxn ang="0">
                  <a:pos x="T2" y="T3"/>
                </a:cxn>
                <a:cxn ang="0">
                  <a:pos x="T4" y="T5"/>
                </a:cxn>
                <a:cxn ang="0">
                  <a:pos x="T6" y="T7"/>
                </a:cxn>
                <a:cxn ang="0">
                  <a:pos x="T8" y="T9"/>
                </a:cxn>
              </a:cxnLst>
              <a:rect l="0" t="0" r="r" b="b"/>
              <a:pathLst>
                <a:path w="1" h="3">
                  <a:moveTo>
                    <a:pt x="0" y="0"/>
                  </a:moveTo>
                  <a:lnTo>
                    <a:pt x="0" y="0"/>
                  </a:lnTo>
                  <a:lnTo>
                    <a:pt x="1" y="1"/>
                  </a:lnTo>
                  <a:lnTo>
                    <a:pt x="0" y="3"/>
                  </a:lnTo>
                  <a:cubicBezTo>
                    <a:pt x="0" y="2"/>
                    <a:pt x="0" y="1"/>
                    <a:pt x="0"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366" name="Freeform 1393"/>
            <p:cNvSpPr>
              <a:spLocks/>
            </p:cNvSpPr>
            <p:nvPr userDrawn="1"/>
          </p:nvSpPr>
          <p:spPr bwMode="auto">
            <a:xfrm>
              <a:off x="298" y="208"/>
              <a:ext cx="0" cy="2"/>
            </a:xfrm>
            <a:custGeom>
              <a:avLst/>
              <a:gdLst>
                <a:gd name="T0" fmla="*/ 0 w 1"/>
                <a:gd name="T1" fmla="*/ 0 h 3"/>
                <a:gd name="T2" fmla="*/ 0 w 1"/>
                <a:gd name="T3" fmla="*/ 0 h 3"/>
                <a:gd name="T4" fmla="*/ 1 w 1"/>
                <a:gd name="T5" fmla="*/ 2 h 3"/>
                <a:gd name="T6" fmla="*/ 0 w 1"/>
                <a:gd name="T7" fmla="*/ 3 h 3"/>
                <a:gd name="T8" fmla="*/ 0 w 1"/>
                <a:gd name="T9" fmla="*/ 0 h 3"/>
              </a:gdLst>
              <a:ahLst/>
              <a:cxnLst>
                <a:cxn ang="0">
                  <a:pos x="T0" y="T1"/>
                </a:cxn>
                <a:cxn ang="0">
                  <a:pos x="T2" y="T3"/>
                </a:cxn>
                <a:cxn ang="0">
                  <a:pos x="T4" y="T5"/>
                </a:cxn>
                <a:cxn ang="0">
                  <a:pos x="T6" y="T7"/>
                </a:cxn>
                <a:cxn ang="0">
                  <a:pos x="T8" y="T9"/>
                </a:cxn>
              </a:cxnLst>
              <a:rect l="0" t="0" r="r" b="b"/>
              <a:pathLst>
                <a:path w="1" h="3">
                  <a:moveTo>
                    <a:pt x="0" y="0"/>
                  </a:moveTo>
                  <a:lnTo>
                    <a:pt x="0" y="0"/>
                  </a:lnTo>
                  <a:lnTo>
                    <a:pt x="1" y="2"/>
                  </a:lnTo>
                  <a:lnTo>
                    <a:pt x="0" y="3"/>
                  </a:lnTo>
                  <a:cubicBezTo>
                    <a:pt x="1" y="2"/>
                    <a:pt x="1" y="2"/>
                    <a:pt x="0"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367" name="Freeform 1394"/>
            <p:cNvSpPr>
              <a:spLocks/>
            </p:cNvSpPr>
            <p:nvPr userDrawn="1"/>
          </p:nvSpPr>
          <p:spPr bwMode="auto">
            <a:xfrm>
              <a:off x="298" y="211"/>
              <a:ext cx="0" cy="2"/>
            </a:xfrm>
            <a:custGeom>
              <a:avLst/>
              <a:gdLst>
                <a:gd name="T0" fmla="*/ 0 w 1"/>
                <a:gd name="T1" fmla="*/ 0 h 3"/>
                <a:gd name="T2" fmla="*/ 0 w 1"/>
                <a:gd name="T3" fmla="*/ 0 h 3"/>
                <a:gd name="T4" fmla="*/ 1 w 1"/>
                <a:gd name="T5" fmla="*/ 2 h 3"/>
                <a:gd name="T6" fmla="*/ 0 w 1"/>
                <a:gd name="T7" fmla="*/ 3 h 3"/>
                <a:gd name="T8" fmla="*/ 0 w 1"/>
                <a:gd name="T9" fmla="*/ 0 h 3"/>
              </a:gdLst>
              <a:ahLst/>
              <a:cxnLst>
                <a:cxn ang="0">
                  <a:pos x="T0" y="T1"/>
                </a:cxn>
                <a:cxn ang="0">
                  <a:pos x="T2" y="T3"/>
                </a:cxn>
                <a:cxn ang="0">
                  <a:pos x="T4" y="T5"/>
                </a:cxn>
                <a:cxn ang="0">
                  <a:pos x="T6" y="T7"/>
                </a:cxn>
                <a:cxn ang="0">
                  <a:pos x="T8" y="T9"/>
                </a:cxn>
              </a:cxnLst>
              <a:rect l="0" t="0" r="r" b="b"/>
              <a:pathLst>
                <a:path w="1" h="3">
                  <a:moveTo>
                    <a:pt x="0" y="0"/>
                  </a:moveTo>
                  <a:lnTo>
                    <a:pt x="0" y="0"/>
                  </a:lnTo>
                  <a:lnTo>
                    <a:pt x="1" y="2"/>
                  </a:lnTo>
                  <a:lnTo>
                    <a:pt x="0" y="3"/>
                  </a:lnTo>
                  <a:cubicBezTo>
                    <a:pt x="1" y="2"/>
                    <a:pt x="1" y="1"/>
                    <a:pt x="0"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368" name="Freeform 1395"/>
            <p:cNvSpPr>
              <a:spLocks/>
            </p:cNvSpPr>
            <p:nvPr userDrawn="1"/>
          </p:nvSpPr>
          <p:spPr bwMode="auto">
            <a:xfrm>
              <a:off x="293" y="208"/>
              <a:ext cx="1" cy="1"/>
            </a:xfrm>
            <a:custGeom>
              <a:avLst/>
              <a:gdLst>
                <a:gd name="T0" fmla="*/ 0 w 1"/>
                <a:gd name="T1" fmla="*/ 0 h 2"/>
                <a:gd name="T2" fmla="*/ 0 w 1"/>
                <a:gd name="T3" fmla="*/ 0 h 2"/>
                <a:gd name="T4" fmla="*/ 1 w 1"/>
                <a:gd name="T5" fmla="*/ 1 h 2"/>
                <a:gd name="T6" fmla="*/ 0 w 1"/>
                <a:gd name="T7" fmla="*/ 2 h 2"/>
                <a:gd name="T8" fmla="*/ 0 w 1"/>
                <a:gd name="T9" fmla="*/ 0 h 2"/>
              </a:gdLst>
              <a:ahLst/>
              <a:cxnLst>
                <a:cxn ang="0">
                  <a:pos x="T0" y="T1"/>
                </a:cxn>
                <a:cxn ang="0">
                  <a:pos x="T2" y="T3"/>
                </a:cxn>
                <a:cxn ang="0">
                  <a:pos x="T4" y="T5"/>
                </a:cxn>
                <a:cxn ang="0">
                  <a:pos x="T6" y="T7"/>
                </a:cxn>
                <a:cxn ang="0">
                  <a:pos x="T8" y="T9"/>
                </a:cxn>
              </a:cxnLst>
              <a:rect l="0" t="0" r="r" b="b"/>
              <a:pathLst>
                <a:path w="1" h="2">
                  <a:moveTo>
                    <a:pt x="0" y="0"/>
                  </a:moveTo>
                  <a:lnTo>
                    <a:pt x="0" y="0"/>
                  </a:lnTo>
                  <a:lnTo>
                    <a:pt x="1" y="1"/>
                  </a:lnTo>
                  <a:lnTo>
                    <a:pt x="0" y="2"/>
                  </a:lnTo>
                  <a:cubicBezTo>
                    <a:pt x="0" y="2"/>
                    <a:pt x="0" y="1"/>
                    <a:pt x="0"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369" name="Freeform 1396"/>
            <p:cNvSpPr>
              <a:spLocks/>
            </p:cNvSpPr>
            <p:nvPr userDrawn="1"/>
          </p:nvSpPr>
          <p:spPr bwMode="auto">
            <a:xfrm>
              <a:off x="297" y="210"/>
              <a:ext cx="0" cy="1"/>
            </a:xfrm>
            <a:custGeom>
              <a:avLst/>
              <a:gdLst>
                <a:gd name="T0" fmla="*/ 0 w 1"/>
                <a:gd name="T1" fmla="*/ 0 h 3"/>
                <a:gd name="T2" fmla="*/ 0 w 1"/>
                <a:gd name="T3" fmla="*/ 0 h 3"/>
                <a:gd name="T4" fmla="*/ 1 w 1"/>
                <a:gd name="T5" fmla="*/ 2 h 3"/>
                <a:gd name="T6" fmla="*/ 0 w 1"/>
                <a:gd name="T7" fmla="*/ 3 h 3"/>
                <a:gd name="T8" fmla="*/ 0 w 1"/>
                <a:gd name="T9" fmla="*/ 0 h 3"/>
              </a:gdLst>
              <a:ahLst/>
              <a:cxnLst>
                <a:cxn ang="0">
                  <a:pos x="T0" y="T1"/>
                </a:cxn>
                <a:cxn ang="0">
                  <a:pos x="T2" y="T3"/>
                </a:cxn>
                <a:cxn ang="0">
                  <a:pos x="T4" y="T5"/>
                </a:cxn>
                <a:cxn ang="0">
                  <a:pos x="T6" y="T7"/>
                </a:cxn>
                <a:cxn ang="0">
                  <a:pos x="T8" y="T9"/>
                </a:cxn>
              </a:cxnLst>
              <a:rect l="0" t="0" r="r" b="b"/>
              <a:pathLst>
                <a:path w="1" h="3">
                  <a:moveTo>
                    <a:pt x="0" y="0"/>
                  </a:moveTo>
                  <a:lnTo>
                    <a:pt x="0" y="0"/>
                  </a:lnTo>
                  <a:lnTo>
                    <a:pt x="1" y="2"/>
                  </a:lnTo>
                  <a:lnTo>
                    <a:pt x="0" y="3"/>
                  </a:lnTo>
                  <a:cubicBezTo>
                    <a:pt x="0" y="2"/>
                    <a:pt x="1" y="2"/>
                    <a:pt x="0"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370" name="Freeform 1397"/>
            <p:cNvSpPr>
              <a:spLocks/>
            </p:cNvSpPr>
            <p:nvPr userDrawn="1"/>
          </p:nvSpPr>
          <p:spPr bwMode="auto">
            <a:xfrm>
              <a:off x="294" y="214"/>
              <a:ext cx="3" cy="0"/>
            </a:xfrm>
            <a:custGeom>
              <a:avLst/>
              <a:gdLst>
                <a:gd name="T0" fmla="*/ 0 w 6"/>
                <a:gd name="T1" fmla="*/ 1 h 1"/>
                <a:gd name="T2" fmla="*/ 0 w 6"/>
                <a:gd name="T3" fmla="*/ 1 h 1"/>
                <a:gd name="T4" fmla="*/ 1 w 6"/>
                <a:gd name="T5" fmla="*/ 0 h 1"/>
                <a:gd name="T6" fmla="*/ 6 w 6"/>
                <a:gd name="T7" fmla="*/ 1 h 1"/>
                <a:gd name="T8" fmla="*/ 0 w 6"/>
                <a:gd name="T9" fmla="*/ 1 h 1"/>
              </a:gdLst>
              <a:ahLst/>
              <a:cxnLst>
                <a:cxn ang="0">
                  <a:pos x="T0" y="T1"/>
                </a:cxn>
                <a:cxn ang="0">
                  <a:pos x="T2" y="T3"/>
                </a:cxn>
                <a:cxn ang="0">
                  <a:pos x="T4" y="T5"/>
                </a:cxn>
                <a:cxn ang="0">
                  <a:pos x="T6" y="T7"/>
                </a:cxn>
                <a:cxn ang="0">
                  <a:pos x="T8" y="T9"/>
                </a:cxn>
              </a:cxnLst>
              <a:rect l="0" t="0" r="r" b="b"/>
              <a:pathLst>
                <a:path w="6" h="1">
                  <a:moveTo>
                    <a:pt x="0" y="1"/>
                  </a:moveTo>
                  <a:lnTo>
                    <a:pt x="0" y="1"/>
                  </a:lnTo>
                  <a:cubicBezTo>
                    <a:pt x="1" y="1"/>
                    <a:pt x="1" y="1"/>
                    <a:pt x="1" y="0"/>
                  </a:cubicBezTo>
                  <a:cubicBezTo>
                    <a:pt x="3" y="0"/>
                    <a:pt x="4" y="1"/>
                    <a:pt x="6" y="1"/>
                  </a:cubicBezTo>
                  <a:cubicBezTo>
                    <a:pt x="4" y="1"/>
                    <a:pt x="2" y="1"/>
                    <a:pt x="0"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371" name="Freeform 1398"/>
            <p:cNvSpPr>
              <a:spLocks/>
            </p:cNvSpPr>
            <p:nvPr userDrawn="1"/>
          </p:nvSpPr>
          <p:spPr bwMode="auto">
            <a:xfrm>
              <a:off x="293" y="209"/>
              <a:ext cx="3" cy="2"/>
            </a:xfrm>
            <a:custGeom>
              <a:avLst/>
              <a:gdLst>
                <a:gd name="T0" fmla="*/ 0 w 8"/>
                <a:gd name="T1" fmla="*/ 4 h 5"/>
                <a:gd name="T2" fmla="*/ 0 w 8"/>
                <a:gd name="T3" fmla="*/ 4 h 5"/>
                <a:gd name="T4" fmla="*/ 8 w 8"/>
                <a:gd name="T5" fmla="*/ 0 h 5"/>
                <a:gd name="T6" fmla="*/ 4 w 8"/>
                <a:gd name="T7" fmla="*/ 5 h 5"/>
                <a:gd name="T8" fmla="*/ 2 w 8"/>
                <a:gd name="T9" fmla="*/ 5 h 5"/>
                <a:gd name="T10" fmla="*/ 3 w 8"/>
                <a:gd name="T11" fmla="*/ 4 h 5"/>
                <a:gd name="T12" fmla="*/ 2 w 8"/>
                <a:gd name="T13" fmla="*/ 4 h 5"/>
                <a:gd name="T14" fmla="*/ 0 w 8"/>
                <a:gd name="T15" fmla="*/ 4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5">
                  <a:moveTo>
                    <a:pt x="0" y="4"/>
                  </a:moveTo>
                  <a:lnTo>
                    <a:pt x="0" y="4"/>
                  </a:lnTo>
                  <a:cubicBezTo>
                    <a:pt x="2" y="2"/>
                    <a:pt x="5" y="1"/>
                    <a:pt x="8" y="0"/>
                  </a:cubicBezTo>
                  <a:cubicBezTo>
                    <a:pt x="7" y="2"/>
                    <a:pt x="6" y="4"/>
                    <a:pt x="4" y="5"/>
                  </a:cubicBezTo>
                  <a:cubicBezTo>
                    <a:pt x="4" y="5"/>
                    <a:pt x="3" y="5"/>
                    <a:pt x="2" y="5"/>
                  </a:cubicBezTo>
                  <a:cubicBezTo>
                    <a:pt x="2" y="5"/>
                    <a:pt x="2" y="4"/>
                    <a:pt x="3" y="4"/>
                  </a:cubicBezTo>
                  <a:lnTo>
                    <a:pt x="2" y="4"/>
                  </a:lnTo>
                  <a:cubicBezTo>
                    <a:pt x="2" y="4"/>
                    <a:pt x="1" y="4"/>
                    <a:pt x="0" y="4"/>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372" name="Freeform 1399"/>
            <p:cNvSpPr>
              <a:spLocks/>
            </p:cNvSpPr>
            <p:nvPr userDrawn="1"/>
          </p:nvSpPr>
          <p:spPr bwMode="auto">
            <a:xfrm>
              <a:off x="289" y="208"/>
              <a:ext cx="1" cy="2"/>
            </a:xfrm>
            <a:custGeom>
              <a:avLst/>
              <a:gdLst>
                <a:gd name="T0" fmla="*/ 2 w 2"/>
                <a:gd name="T1" fmla="*/ 0 h 3"/>
                <a:gd name="T2" fmla="*/ 2 w 2"/>
                <a:gd name="T3" fmla="*/ 0 h 3"/>
                <a:gd name="T4" fmla="*/ 2 w 2"/>
                <a:gd name="T5" fmla="*/ 2 h 3"/>
                <a:gd name="T6" fmla="*/ 1 w 2"/>
                <a:gd name="T7" fmla="*/ 3 h 3"/>
                <a:gd name="T8" fmla="*/ 0 w 2"/>
                <a:gd name="T9" fmla="*/ 2 h 3"/>
                <a:gd name="T10" fmla="*/ 2 w 2"/>
                <a:gd name="T11" fmla="*/ 0 h 3"/>
              </a:gdLst>
              <a:ahLst/>
              <a:cxnLst>
                <a:cxn ang="0">
                  <a:pos x="T0" y="T1"/>
                </a:cxn>
                <a:cxn ang="0">
                  <a:pos x="T2" y="T3"/>
                </a:cxn>
                <a:cxn ang="0">
                  <a:pos x="T4" y="T5"/>
                </a:cxn>
                <a:cxn ang="0">
                  <a:pos x="T6" y="T7"/>
                </a:cxn>
                <a:cxn ang="0">
                  <a:pos x="T8" y="T9"/>
                </a:cxn>
                <a:cxn ang="0">
                  <a:pos x="T10" y="T11"/>
                </a:cxn>
              </a:cxnLst>
              <a:rect l="0" t="0" r="r" b="b"/>
              <a:pathLst>
                <a:path w="2" h="3">
                  <a:moveTo>
                    <a:pt x="2" y="0"/>
                  </a:moveTo>
                  <a:lnTo>
                    <a:pt x="2" y="0"/>
                  </a:lnTo>
                  <a:cubicBezTo>
                    <a:pt x="2" y="1"/>
                    <a:pt x="2" y="1"/>
                    <a:pt x="2" y="2"/>
                  </a:cubicBezTo>
                  <a:cubicBezTo>
                    <a:pt x="1" y="2"/>
                    <a:pt x="1" y="3"/>
                    <a:pt x="1" y="3"/>
                  </a:cubicBezTo>
                  <a:cubicBezTo>
                    <a:pt x="1" y="3"/>
                    <a:pt x="1" y="2"/>
                    <a:pt x="0" y="2"/>
                  </a:cubicBezTo>
                  <a:cubicBezTo>
                    <a:pt x="1" y="1"/>
                    <a:pt x="1" y="1"/>
                    <a:pt x="2"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373" name="Freeform 1400"/>
            <p:cNvSpPr>
              <a:spLocks/>
            </p:cNvSpPr>
            <p:nvPr userDrawn="1"/>
          </p:nvSpPr>
          <p:spPr bwMode="auto">
            <a:xfrm>
              <a:off x="291" y="210"/>
              <a:ext cx="1" cy="1"/>
            </a:xfrm>
            <a:custGeom>
              <a:avLst/>
              <a:gdLst>
                <a:gd name="T0" fmla="*/ 3 w 3"/>
                <a:gd name="T1" fmla="*/ 0 h 4"/>
                <a:gd name="T2" fmla="*/ 3 w 3"/>
                <a:gd name="T3" fmla="*/ 0 h 4"/>
                <a:gd name="T4" fmla="*/ 2 w 3"/>
                <a:gd name="T5" fmla="*/ 3 h 4"/>
                <a:gd name="T6" fmla="*/ 0 w 3"/>
                <a:gd name="T7" fmla="*/ 4 h 4"/>
                <a:gd name="T8" fmla="*/ 1 w 3"/>
                <a:gd name="T9" fmla="*/ 1 h 4"/>
                <a:gd name="T10" fmla="*/ 3 w 3"/>
                <a:gd name="T11" fmla="*/ 0 h 4"/>
              </a:gdLst>
              <a:ahLst/>
              <a:cxnLst>
                <a:cxn ang="0">
                  <a:pos x="T0" y="T1"/>
                </a:cxn>
                <a:cxn ang="0">
                  <a:pos x="T2" y="T3"/>
                </a:cxn>
                <a:cxn ang="0">
                  <a:pos x="T4" y="T5"/>
                </a:cxn>
                <a:cxn ang="0">
                  <a:pos x="T6" y="T7"/>
                </a:cxn>
                <a:cxn ang="0">
                  <a:pos x="T8" y="T9"/>
                </a:cxn>
                <a:cxn ang="0">
                  <a:pos x="T10" y="T11"/>
                </a:cxn>
              </a:cxnLst>
              <a:rect l="0" t="0" r="r" b="b"/>
              <a:pathLst>
                <a:path w="3" h="4">
                  <a:moveTo>
                    <a:pt x="3" y="0"/>
                  </a:moveTo>
                  <a:lnTo>
                    <a:pt x="3" y="0"/>
                  </a:lnTo>
                  <a:cubicBezTo>
                    <a:pt x="2" y="1"/>
                    <a:pt x="2" y="2"/>
                    <a:pt x="2" y="3"/>
                  </a:cubicBezTo>
                  <a:cubicBezTo>
                    <a:pt x="1" y="3"/>
                    <a:pt x="1" y="4"/>
                    <a:pt x="0" y="4"/>
                  </a:cubicBezTo>
                  <a:cubicBezTo>
                    <a:pt x="1" y="3"/>
                    <a:pt x="1" y="2"/>
                    <a:pt x="1" y="1"/>
                  </a:cubicBezTo>
                  <a:cubicBezTo>
                    <a:pt x="2" y="1"/>
                    <a:pt x="2" y="0"/>
                    <a:pt x="3"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374" name="Freeform 1401"/>
            <p:cNvSpPr>
              <a:spLocks/>
            </p:cNvSpPr>
            <p:nvPr userDrawn="1"/>
          </p:nvSpPr>
          <p:spPr bwMode="auto">
            <a:xfrm>
              <a:off x="292" y="211"/>
              <a:ext cx="4" cy="2"/>
            </a:xfrm>
            <a:custGeom>
              <a:avLst/>
              <a:gdLst>
                <a:gd name="T0" fmla="*/ 2 w 8"/>
                <a:gd name="T1" fmla="*/ 1 h 4"/>
                <a:gd name="T2" fmla="*/ 2 w 8"/>
                <a:gd name="T3" fmla="*/ 1 h 4"/>
                <a:gd name="T4" fmla="*/ 8 w 8"/>
                <a:gd name="T5" fmla="*/ 1 h 4"/>
                <a:gd name="T6" fmla="*/ 4 w 8"/>
                <a:gd name="T7" fmla="*/ 4 h 4"/>
                <a:gd name="T8" fmla="*/ 0 w 8"/>
                <a:gd name="T9" fmla="*/ 4 h 4"/>
                <a:gd name="T10" fmla="*/ 2 w 8"/>
                <a:gd name="T11" fmla="*/ 1 h 4"/>
              </a:gdLst>
              <a:ahLst/>
              <a:cxnLst>
                <a:cxn ang="0">
                  <a:pos x="T0" y="T1"/>
                </a:cxn>
                <a:cxn ang="0">
                  <a:pos x="T2" y="T3"/>
                </a:cxn>
                <a:cxn ang="0">
                  <a:pos x="T4" y="T5"/>
                </a:cxn>
                <a:cxn ang="0">
                  <a:pos x="T6" y="T7"/>
                </a:cxn>
                <a:cxn ang="0">
                  <a:pos x="T8" y="T9"/>
                </a:cxn>
                <a:cxn ang="0">
                  <a:pos x="T10" y="T11"/>
                </a:cxn>
              </a:cxnLst>
              <a:rect l="0" t="0" r="r" b="b"/>
              <a:pathLst>
                <a:path w="8" h="4">
                  <a:moveTo>
                    <a:pt x="2" y="1"/>
                  </a:moveTo>
                  <a:lnTo>
                    <a:pt x="2" y="1"/>
                  </a:lnTo>
                  <a:cubicBezTo>
                    <a:pt x="4" y="1"/>
                    <a:pt x="7" y="0"/>
                    <a:pt x="8" y="1"/>
                  </a:cubicBezTo>
                  <a:cubicBezTo>
                    <a:pt x="7" y="2"/>
                    <a:pt x="6" y="3"/>
                    <a:pt x="4" y="4"/>
                  </a:cubicBezTo>
                  <a:cubicBezTo>
                    <a:pt x="3" y="4"/>
                    <a:pt x="1" y="4"/>
                    <a:pt x="0" y="4"/>
                  </a:cubicBezTo>
                  <a:cubicBezTo>
                    <a:pt x="1" y="3"/>
                    <a:pt x="2" y="2"/>
                    <a:pt x="2"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375" name="Freeform 1402"/>
            <p:cNvSpPr>
              <a:spLocks/>
            </p:cNvSpPr>
            <p:nvPr userDrawn="1"/>
          </p:nvSpPr>
          <p:spPr bwMode="auto">
            <a:xfrm>
              <a:off x="289" y="208"/>
              <a:ext cx="2" cy="5"/>
            </a:xfrm>
            <a:custGeom>
              <a:avLst/>
              <a:gdLst>
                <a:gd name="T0" fmla="*/ 1 w 5"/>
                <a:gd name="T1" fmla="*/ 5 h 11"/>
                <a:gd name="T2" fmla="*/ 1 w 5"/>
                <a:gd name="T3" fmla="*/ 5 h 11"/>
                <a:gd name="T4" fmla="*/ 5 w 5"/>
                <a:gd name="T5" fmla="*/ 0 h 11"/>
                <a:gd name="T6" fmla="*/ 3 w 5"/>
                <a:gd name="T7" fmla="*/ 8 h 11"/>
                <a:gd name="T8" fmla="*/ 0 w 5"/>
                <a:gd name="T9" fmla="*/ 11 h 11"/>
                <a:gd name="T10" fmla="*/ 1 w 5"/>
                <a:gd name="T11" fmla="*/ 6 h 11"/>
                <a:gd name="T12" fmla="*/ 1 w 5"/>
                <a:gd name="T13" fmla="*/ 5 h 11"/>
              </a:gdLst>
              <a:ahLst/>
              <a:cxnLst>
                <a:cxn ang="0">
                  <a:pos x="T0" y="T1"/>
                </a:cxn>
                <a:cxn ang="0">
                  <a:pos x="T2" y="T3"/>
                </a:cxn>
                <a:cxn ang="0">
                  <a:pos x="T4" y="T5"/>
                </a:cxn>
                <a:cxn ang="0">
                  <a:pos x="T6" y="T7"/>
                </a:cxn>
                <a:cxn ang="0">
                  <a:pos x="T8" y="T9"/>
                </a:cxn>
                <a:cxn ang="0">
                  <a:pos x="T10" y="T11"/>
                </a:cxn>
                <a:cxn ang="0">
                  <a:pos x="T12" y="T13"/>
                </a:cxn>
              </a:cxnLst>
              <a:rect l="0" t="0" r="r" b="b"/>
              <a:pathLst>
                <a:path w="5" h="11">
                  <a:moveTo>
                    <a:pt x="1" y="5"/>
                  </a:moveTo>
                  <a:lnTo>
                    <a:pt x="1" y="5"/>
                  </a:lnTo>
                  <a:cubicBezTo>
                    <a:pt x="2" y="3"/>
                    <a:pt x="3" y="1"/>
                    <a:pt x="5" y="0"/>
                  </a:cubicBezTo>
                  <a:cubicBezTo>
                    <a:pt x="5" y="3"/>
                    <a:pt x="4" y="5"/>
                    <a:pt x="3" y="8"/>
                  </a:cubicBezTo>
                  <a:cubicBezTo>
                    <a:pt x="2" y="9"/>
                    <a:pt x="1" y="10"/>
                    <a:pt x="0" y="11"/>
                  </a:cubicBezTo>
                  <a:cubicBezTo>
                    <a:pt x="1" y="9"/>
                    <a:pt x="1" y="7"/>
                    <a:pt x="1" y="6"/>
                  </a:cubicBezTo>
                  <a:lnTo>
                    <a:pt x="1" y="5"/>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376" name="Freeform 1403"/>
            <p:cNvSpPr>
              <a:spLocks/>
            </p:cNvSpPr>
            <p:nvPr userDrawn="1"/>
          </p:nvSpPr>
          <p:spPr bwMode="auto">
            <a:xfrm>
              <a:off x="290" y="213"/>
              <a:ext cx="5" cy="1"/>
            </a:xfrm>
            <a:custGeom>
              <a:avLst/>
              <a:gdLst>
                <a:gd name="T0" fmla="*/ 11 w 11"/>
                <a:gd name="T1" fmla="*/ 1 h 3"/>
                <a:gd name="T2" fmla="*/ 11 w 11"/>
                <a:gd name="T3" fmla="*/ 1 h 3"/>
                <a:gd name="T4" fmla="*/ 7 w 11"/>
                <a:gd name="T5" fmla="*/ 3 h 3"/>
                <a:gd name="T6" fmla="*/ 1 w 11"/>
                <a:gd name="T7" fmla="*/ 3 h 3"/>
                <a:gd name="T8" fmla="*/ 0 w 11"/>
                <a:gd name="T9" fmla="*/ 3 h 3"/>
                <a:gd name="T10" fmla="*/ 11 w 11"/>
                <a:gd name="T11" fmla="*/ 1 h 3"/>
              </a:gdLst>
              <a:ahLst/>
              <a:cxnLst>
                <a:cxn ang="0">
                  <a:pos x="T0" y="T1"/>
                </a:cxn>
                <a:cxn ang="0">
                  <a:pos x="T2" y="T3"/>
                </a:cxn>
                <a:cxn ang="0">
                  <a:pos x="T4" y="T5"/>
                </a:cxn>
                <a:cxn ang="0">
                  <a:pos x="T6" y="T7"/>
                </a:cxn>
                <a:cxn ang="0">
                  <a:pos x="T8" y="T9"/>
                </a:cxn>
                <a:cxn ang="0">
                  <a:pos x="T10" y="T11"/>
                </a:cxn>
              </a:cxnLst>
              <a:rect l="0" t="0" r="r" b="b"/>
              <a:pathLst>
                <a:path w="11" h="3">
                  <a:moveTo>
                    <a:pt x="11" y="1"/>
                  </a:moveTo>
                  <a:lnTo>
                    <a:pt x="11" y="1"/>
                  </a:lnTo>
                  <a:cubicBezTo>
                    <a:pt x="10" y="2"/>
                    <a:pt x="9" y="3"/>
                    <a:pt x="7" y="3"/>
                  </a:cubicBezTo>
                  <a:cubicBezTo>
                    <a:pt x="5" y="3"/>
                    <a:pt x="3" y="3"/>
                    <a:pt x="1" y="3"/>
                  </a:cubicBezTo>
                  <a:lnTo>
                    <a:pt x="0" y="3"/>
                  </a:lnTo>
                  <a:cubicBezTo>
                    <a:pt x="3" y="1"/>
                    <a:pt x="7" y="0"/>
                    <a:pt x="11"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377" name="Freeform 1404"/>
            <p:cNvSpPr>
              <a:spLocks/>
            </p:cNvSpPr>
            <p:nvPr userDrawn="1"/>
          </p:nvSpPr>
          <p:spPr bwMode="auto">
            <a:xfrm>
              <a:off x="289" y="211"/>
              <a:ext cx="4" cy="3"/>
            </a:xfrm>
            <a:custGeom>
              <a:avLst/>
              <a:gdLst>
                <a:gd name="T0" fmla="*/ 9 w 9"/>
                <a:gd name="T1" fmla="*/ 0 h 7"/>
                <a:gd name="T2" fmla="*/ 9 w 9"/>
                <a:gd name="T3" fmla="*/ 0 h 7"/>
                <a:gd name="T4" fmla="*/ 0 w 9"/>
                <a:gd name="T5" fmla="*/ 7 h 7"/>
                <a:gd name="T6" fmla="*/ 9 w 9"/>
                <a:gd name="T7" fmla="*/ 0 h 7"/>
              </a:gdLst>
              <a:ahLst/>
              <a:cxnLst>
                <a:cxn ang="0">
                  <a:pos x="T0" y="T1"/>
                </a:cxn>
                <a:cxn ang="0">
                  <a:pos x="T2" y="T3"/>
                </a:cxn>
                <a:cxn ang="0">
                  <a:pos x="T4" y="T5"/>
                </a:cxn>
                <a:cxn ang="0">
                  <a:pos x="T6" y="T7"/>
                </a:cxn>
              </a:cxnLst>
              <a:rect l="0" t="0" r="r" b="b"/>
              <a:pathLst>
                <a:path w="9" h="7">
                  <a:moveTo>
                    <a:pt x="9" y="0"/>
                  </a:moveTo>
                  <a:lnTo>
                    <a:pt x="9" y="0"/>
                  </a:lnTo>
                  <a:cubicBezTo>
                    <a:pt x="8" y="3"/>
                    <a:pt x="4" y="6"/>
                    <a:pt x="0" y="7"/>
                  </a:cubicBezTo>
                  <a:cubicBezTo>
                    <a:pt x="1" y="3"/>
                    <a:pt x="5" y="0"/>
                    <a:pt x="9"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378" name="Freeform 1405"/>
            <p:cNvSpPr>
              <a:spLocks/>
            </p:cNvSpPr>
            <p:nvPr userDrawn="1"/>
          </p:nvSpPr>
          <p:spPr bwMode="auto">
            <a:xfrm>
              <a:off x="286" y="208"/>
              <a:ext cx="1" cy="1"/>
            </a:xfrm>
            <a:custGeom>
              <a:avLst/>
              <a:gdLst>
                <a:gd name="T0" fmla="*/ 0 w 1"/>
                <a:gd name="T1" fmla="*/ 2 h 2"/>
                <a:gd name="T2" fmla="*/ 0 w 1"/>
                <a:gd name="T3" fmla="*/ 2 h 2"/>
                <a:gd name="T4" fmla="*/ 0 w 1"/>
                <a:gd name="T5" fmla="*/ 0 h 2"/>
                <a:gd name="T6" fmla="*/ 1 w 1"/>
                <a:gd name="T7" fmla="*/ 0 h 2"/>
                <a:gd name="T8" fmla="*/ 0 w 1"/>
                <a:gd name="T9" fmla="*/ 2 h 2"/>
              </a:gdLst>
              <a:ahLst/>
              <a:cxnLst>
                <a:cxn ang="0">
                  <a:pos x="T0" y="T1"/>
                </a:cxn>
                <a:cxn ang="0">
                  <a:pos x="T2" y="T3"/>
                </a:cxn>
                <a:cxn ang="0">
                  <a:pos x="T4" y="T5"/>
                </a:cxn>
                <a:cxn ang="0">
                  <a:pos x="T6" y="T7"/>
                </a:cxn>
                <a:cxn ang="0">
                  <a:pos x="T8" y="T9"/>
                </a:cxn>
              </a:cxnLst>
              <a:rect l="0" t="0" r="r" b="b"/>
              <a:pathLst>
                <a:path w="1" h="2">
                  <a:moveTo>
                    <a:pt x="0" y="2"/>
                  </a:moveTo>
                  <a:lnTo>
                    <a:pt x="0" y="2"/>
                  </a:lnTo>
                  <a:lnTo>
                    <a:pt x="0" y="0"/>
                  </a:lnTo>
                  <a:lnTo>
                    <a:pt x="1" y="0"/>
                  </a:lnTo>
                  <a:cubicBezTo>
                    <a:pt x="1" y="1"/>
                    <a:pt x="0" y="1"/>
                    <a:pt x="0" y="2"/>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379" name="Freeform 1406"/>
            <p:cNvSpPr>
              <a:spLocks/>
            </p:cNvSpPr>
            <p:nvPr userDrawn="1"/>
          </p:nvSpPr>
          <p:spPr bwMode="auto">
            <a:xfrm>
              <a:off x="277" y="208"/>
              <a:ext cx="0" cy="2"/>
            </a:xfrm>
            <a:custGeom>
              <a:avLst/>
              <a:gdLst>
                <a:gd name="T0" fmla="*/ 0 w 2"/>
                <a:gd name="T1" fmla="*/ 2 h 5"/>
                <a:gd name="T2" fmla="*/ 0 w 2"/>
                <a:gd name="T3" fmla="*/ 2 h 5"/>
                <a:gd name="T4" fmla="*/ 0 w 2"/>
                <a:gd name="T5" fmla="*/ 1 h 5"/>
                <a:gd name="T6" fmla="*/ 0 w 2"/>
                <a:gd name="T7" fmla="*/ 0 h 5"/>
                <a:gd name="T8" fmla="*/ 2 w 2"/>
                <a:gd name="T9" fmla="*/ 3 h 5"/>
                <a:gd name="T10" fmla="*/ 1 w 2"/>
                <a:gd name="T11" fmla="*/ 5 h 5"/>
                <a:gd name="T12" fmla="*/ 0 w 2"/>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2" h="5">
                  <a:moveTo>
                    <a:pt x="0" y="2"/>
                  </a:moveTo>
                  <a:lnTo>
                    <a:pt x="0" y="2"/>
                  </a:lnTo>
                  <a:cubicBezTo>
                    <a:pt x="0" y="1"/>
                    <a:pt x="0" y="1"/>
                    <a:pt x="0" y="1"/>
                  </a:cubicBezTo>
                  <a:lnTo>
                    <a:pt x="0" y="0"/>
                  </a:lnTo>
                  <a:cubicBezTo>
                    <a:pt x="1" y="1"/>
                    <a:pt x="1" y="2"/>
                    <a:pt x="2" y="3"/>
                  </a:cubicBezTo>
                  <a:cubicBezTo>
                    <a:pt x="2" y="4"/>
                    <a:pt x="2" y="4"/>
                    <a:pt x="1" y="5"/>
                  </a:cubicBezTo>
                  <a:cubicBezTo>
                    <a:pt x="1" y="4"/>
                    <a:pt x="0" y="3"/>
                    <a:pt x="0" y="2"/>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380" name="Freeform 1407"/>
            <p:cNvSpPr>
              <a:spLocks/>
            </p:cNvSpPr>
            <p:nvPr userDrawn="1"/>
          </p:nvSpPr>
          <p:spPr bwMode="auto">
            <a:xfrm>
              <a:off x="276" y="205"/>
              <a:ext cx="1" cy="2"/>
            </a:xfrm>
            <a:custGeom>
              <a:avLst/>
              <a:gdLst>
                <a:gd name="T0" fmla="*/ 1 w 4"/>
                <a:gd name="T1" fmla="*/ 6 h 6"/>
                <a:gd name="T2" fmla="*/ 1 w 4"/>
                <a:gd name="T3" fmla="*/ 6 h 6"/>
                <a:gd name="T4" fmla="*/ 0 w 4"/>
                <a:gd name="T5" fmla="*/ 2 h 6"/>
                <a:gd name="T6" fmla="*/ 1 w 4"/>
                <a:gd name="T7" fmla="*/ 0 h 6"/>
                <a:gd name="T8" fmla="*/ 4 w 4"/>
                <a:gd name="T9" fmla="*/ 3 h 6"/>
                <a:gd name="T10" fmla="*/ 2 w 4"/>
                <a:gd name="T11" fmla="*/ 6 h 6"/>
                <a:gd name="T12" fmla="*/ 1 w 4"/>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4" h="6">
                  <a:moveTo>
                    <a:pt x="1" y="6"/>
                  </a:moveTo>
                  <a:lnTo>
                    <a:pt x="1" y="6"/>
                  </a:lnTo>
                  <a:cubicBezTo>
                    <a:pt x="1" y="5"/>
                    <a:pt x="0" y="3"/>
                    <a:pt x="0" y="2"/>
                  </a:cubicBezTo>
                  <a:lnTo>
                    <a:pt x="1" y="0"/>
                  </a:lnTo>
                  <a:cubicBezTo>
                    <a:pt x="2" y="1"/>
                    <a:pt x="3" y="2"/>
                    <a:pt x="4" y="3"/>
                  </a:cubicBezTo>
                  <a:cubicBezTo>
                    <a:pt x="3" y="4"/>
                    <a:pt x="2" y="5"/>
                    <a:pt x="2" y="6"/>
                  </a:cubicBezTo>
                  <a:lnTo>
                    <a:pt x="1" y="6"/>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381" name="Freeform 1408"/>
            <p:cNvSpPr>
              <a:spLocks/>
            </p:cNvSpPr>
            <p:nvPr userDrawn="1"/>
          </p:nvSpPr>
          <p:spPr bwMode="auto">
            <a:xfrm>
              <a:off x="276" y="204"/>
              <a:ext cx="0" cy="1"/>
            </a:xfrm>
            <a:custGeom>
              <a:avLst/>
              <a:gdLst>
                <a:gd name="T0" fmla="*/ 0 w 1"/>
                <a:gd name="T1" fmla="*/ 2 h 2"/>
                <a:gd name="T2" fmla="*/ 0 w 1"/>
                <a:gd name="T3" fmla="*/ 2 h 2"/>
                <a:gd name="T4" fmla="*/ 0 w 1"/>
                <a:gd name="T5" fmla="*/ 0 h 2"/>
                <a:gd name="T6" fmla="*/ 1 w 1"/>
                <a:gd name="T7" fmla="*/ 1 h 2"/>
                <a:gd name="T8" fmla="*/ 0 w 1"/>
                <a:gd name="T9" fmla="*/ 2 h 2"/>
              </a:gdLst>
              <a:ahLst/>
              <a:cxnLst>
                <a:cxn ang="0">
                  <a:pos x="T0" y="T1"/>
                </a:cxn>
                <a:cxn ang="0">
                  <a:pos x="T2" y="T3"/>
                </a:cxn>
                <a:cxn ang="0">
                  <a:pos x="T4" y="T5"/>
                </a:cxn>
                <a:cxn ang="0">
                  <a:pos x="T6" y="T7"/>
                </a:cxn>
                <a:cxn ang="0">
                  <a:pos x="T8" y="T9"/>
                </a:cxn>
              </a:cxnLst>
              <a:rect l="0" t="0" r="r" b="b"/>
              <a:pathLst>
                <a:path w="1" h="2">
                  <a:moveTo>
                    <a:pt x="0" y="2"/>
                  </a:moveTo>
                  <a:lnTo>
                    <a:pt x="0" y="2"/>
                  </a:lnTo>
                  <a:cubicBezTo>
                    <a:pt x="0" y="1"/>
                    <a:pt x="0" y="0"/>
                    <a:pt x="0" y="0"/>
                  </a:cubicBezTo>
                  <a:lnTo>
                    <a:pt x="1" y="1"/>
                  </a:lnTo>
                  <a:lnTo>
                    <a:pt x="0" y="2"/>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382" name="Freeform 1409"/>
            <p:cNvSpPr>
              <a:spLocks/>
            </p:cNvSpPr>
            <p:nvPr userDrawn="1"/>
          </p:nvSpPr>
          <p:spPr bwMode="auto">
            <a:xfrm>
              <a:off x="276" y="201"/>
              <a:ext cx="1" cy="3"/>
            </a:xfrm>
            <a:custGeom>
              <a:avLst/>
              <a:gdLst>
                <a:gd name="T0" fmla="*/ 0 w 3"/>
                <a:gd name="T1" fmla="*/ 5 h 6"/>
                <a:gd name="T2" fmla="*/ 0 w 3"/>
                <a:gd name="T3" fmla="*/ 5 h 6"/>
                <a:gd name="T4" fmla="*/ 2 w 3"/>
                <a:gd name="T5" fmla="*/ 0 h 6"/>
                <a:gd name="T6" fmla="*/ 3 w 3"/>
                <a:gd name="T7" fmla="*/ 2 h 6"/>
                <a:gd name="T8" fmla="*/ 0 w 3"/>
                <a:gd name="T9" fmla="*/ 6 h 6"/>
                <a:gd name="T10" fmla="*/ 0 w 3"/>
                <a:gd name="T11" fmla="*/ 5 h 6"/>
              </a:gdLst>
              <a:ahLst/>
              <a:cxnLst>
                <a:cxn ang="0">
                  <a:pos x="T0" y="T1"/>
                </a:cxn>
                <a:cxn ang="0">
                  <a:pos x="T2" y="T3"/>
                </a:cxn>
                <a:cxn ang="0">
                  <a:pos x="T4" y="T5"/>
                </a:cxn>
                <a:cxn ang="0">
                  <a:pos x="T6" y="T7"/>
                </a:cxn>
                <a:cxn ang="0">
                  <a:pos x="T8" y="T9"/>
                </a:cxn>
                <a:cxn ang="0">
                  <a:pos x="T10" y="T11"/>
                </a:cxn>
              </a:cxnLst>
              <a:rect l="0" t="0" r="r" b="b"/>
              <a:pathLst>
                <a:path w="3" h="6">
                  <a:moveTo>
                    <a:pt x="0" y="5"/>
                  </a:moveTo>
                  <a:lnTo>
                    <a:pt x="0" y="5"/>
                  </a:lnTo>
                  <a:cubicBezTo>
                    <a:pt x="0" y="3"/>
                    <a:pt x="1" y="2"/>
                    <a:pt x="2" y="0"/>
                  </a:cubicBezTo>
                  <a:cubicBezTo>
                    <a:pt x="2" y="1"/>
                    <a:pt x="2" y="1"/>
                    <a:pt x="3" y="2"/>
                  </a:cubicBezTo>
                  <a:cubicBezTo>
                    <a:pt x="2" y="3"/>
                    <a:pt x="1" y="4"/>
                    <a:pt x="0" y="6"/>
                  </a:cubicBezTo>
                  <a:lnTo>
                    <a:pt x="0" y="5"/>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383" name="Freeform 1410"/>
            <p:cNvSpPr>
              <a:spLocks/>
            </p:cNvSpPr>
            <p:nvPr userDrawn="1"/>
          </p:nvSpPr>
          <p:spPr bwMode="auto">
            <a:xfrm>
              <a:off x="277" y="200"/>
              <a:ext cx="2" cy="2"/>
            </a:xfrm>
            <a:custGeom>
              <a:avLst/>
              <a:gdLst>
                <a:gd name="T0" fmla="*/ 0 w 4"/>
                <a:gd name="T1" fmla="*/ 3 h 4"/>
                <a:gd name="T2" fmla="*/ 0 w 4"/>
                <a:gd name="T3" fmla="*/ 3 h 4"/>
                <a:gd name="T4" fmla="*/ 1 w 4"/>
                <a:gd name="T5" fmla="*/ 3 h 4"/>
                <a:gd name="T6" fmla="*/ 4 w 4"/>
                <a:gd name="T7" fmla="*/ 0 h 4"/>
                <a:gd name="T8" fmla="*/ 4 w 4"/>
                <a:gd name="T9" fmla="*/ 1 h 4"/>
                <a:gd name="T10" fmla="*/ 1 w 4"/>
                <a:gd name="T11" fmla="*/ 4 h 4"/>
                <a:gd name="T12" fmla="*/ 0 w 4"/>
                <a:gd name="T13" fmla="*/ 3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0" y="3"/>
                  </a:moveTo>
                  <a:lnTo>
                    <a:pt x="0" y="3"/>
                  </a:lnTo>
                  <a:lnTo>
                    <a:pt x="1" y="3"/>
                  </a:lnTo>
                  <a:cubicBezTo>
                    <a:pt x="2" y="2"/>
                    <a:pt x="3" y="1"/>
                    <a:pt x="4" y="0"/>
                  </a:cubicBezTo>
                  <a:lnTo>
                    <a:pt x="4" y="1"/>
                  </a:lnTo>
                  <a:cubicBezTo>
                    <a:pt x="3" y="2"/>
                    <a:pt x="2" y="3"/>
                    <a:pt x="1" y="4"/>
                  </a:cubicBezTo>
                  <a:lnTo>
                    <a:pt x="0" y="3"/>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384" name="Freeform 1411"/>
            <p:cNvSpPr>
              <a:spLocks/>
            </p:cNvSpPr>
            <p:nvPr userDrawn="1"/>
          </p:nvSpPr>
          <p:spPr bwMode="auto">
            <a:xfrm>
              <a:off x="279" y="200"/>
              <a:ext cx="0" cy="0"/>
            </a:xfrm>
            <a:custGeom>
              <a:avLst/>
              <a:gdLst>
                <a:gd name="T0" fmla="*/ 0 w 1"/>
                <a:gd name="T1" fmla="*/ 0 w 1"/>
                <a:gd name="T2" fmla="*/ 1 w 1"/>
                <a:gd name="T3" fmla="*/ 0 w 1"/>
                <a:gd name="T4" fmla="*/ 0 w 1"/>
              </a:gdLst>
              <a:ahLst/>
              <a:cxnLst>
                <a:cxn ang="0">
                  <a:pos x="T0" y="0"/>
                </a:cxn>
                <a:cxn ang="0">
                  <a:pos x="T1" y="0"/>
                </a:cxn>
                <a:cxn ang="0">
                  <a:pos x="T2" y="0"/>
                </a:cxn>
                <a:cxn ang="0">
                  <a:pos x="T3" y="0"/>
                </a:cxn>
                <a:cxn ang="0">
                  <a:pos x="T4" y="0"/>
                </a:cxn>
              </a:cxnLst>
              <a:rect l="0" t="0" r="r" b="b"/>
              <a:pathLst>
                <a:path w="1">
                  <a:moveTo>
                    <a:pt x="0" y="0"/>
                  </a:moveTo>
                  <a:lnTo>
                    <a:pt x="0" y="0"/>
                  </a:lnTo>
                  <a:lnTo>
                    <a:pt x="1" y="0"/>
                  </a:lnTo>
                  <a:lnTo>
                    <a:pt x="0" y="0"/>
                  </a:lnTo>
                  <a:lnTo>
                    <a:pt x="0"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385" name="Freeform 1412"/>
            <p:cNvSpPr>
              <a:spLocks/>
            </p:cNvSpPr>
            <p:nvPr userDrawn="1"/>
          </p:nvSpPr>
          <p:spPr bwMode="auto">
            <a:xfrm>
              <a:off x="279" y="199"/>
              <a:ext cx="2" cy="3"/>
            </a:xfrm>
            <a:custGeom>
              <a:avLst/>
              <a:gdLst>
                <a:gd name="T0" fmla="*/ 1 w 5"/>
                <a:gd name="T1" fmla="*/ 1 h 6"/>
                <a:gd name="T2" fmla="*/ 1 w 5"/>
                <a:gd name="T3" fmla="*/ 1 h 6"/>
                <a:gd name="T4" fmla="*/ 3 w 5"/>
                <a:gd name="T5" fmla="*/ 0 h 6"/>
                <a:gd name="T6" fmla="*/ 5 w 5"/>
                <a:gd name="T7" fmla="*/ 3 h 6"/>
                <a:gd name="T8" fmla="*/ 2 w 5"/>
                <a:gd name="T9" fmla="*/ 6 h 6"/>
                <a:gd name="T10" fmla="*/ 0 w 5"/>
                <a:gd name="T11" fmla="*/ 3 h 6"/>
                <a:gd name="T12" fmla="*/ 1 w 5"/>
                <a:gd name="T13" fmla="*/ 1 h 6"/>
              </a:gdLst>
              <a:ahLst/>
              <a:cxnLst>
                <a:cxn ang="0">
                  <a:pos x="T0" y="T1"/>
                </a:cxn>
                <a:cxn ang="0">
                  <a:pos x="T2" y="T3"/>
                </a:cxn>
                <a:cxn ang="0">
                  <a:pos x="T4" y="T5"/>
                </a:cxn>
                <a:cxn ang="0">
                  <a:pos x="T6" y="T7"/>
                </a:cxn>
                <a:cxn ang="0">
                  <a:pos x="T8" y="T9"/>
                </a:cxn>
                <a:cxn ang="0">
                  <a:pos x="T10" y="T11"/>
                </a:cxn>
                <a:cxn ang="0">
                  <a:pos x="T12" y="T13"/>
                </a:cxn>
              </a:cxnLst>
              <a:rect l="0" t="0" r="r" b="b"/>
              <a:pathLst>
                <a:path w="5" h="6">
                  <a:moveTo>
                    <a:pt x="1" y="1"/>
                  </a:moveTo>
                  <a:lnTo>
                    <a:pt x="1" y="1"/>
                  </a:lnTo>
                  <a:cubicBezTo>
                    <a:pt x="2" y="1"/>
                    <a:pt x="2" y="1"/>
                    <a:pt x="3" y="0"/>
                  </a:cubicBezTo>
                  <a:cubicBezTo>
                    <a:pt x="3" y="1"/>
                    <a:pt x="4" y="2"/>
                    <a:pt x="5" y="3"/>
                  </a:cubicBezTo>
                  <a:cubicBezTo>
                    <a:pt x="4" y="4"/>
                    <a:pt x="3" y="5"/>
                    <a:pt x="2" y="6"/>
                  </a:cubicBezTo>
                  <a:cubicBezTo>
                    <a:pt x="1" y="5"/>
                    <a:pt x="0" y="4"/>
                    <a:pt x="0" y="3"/>
                  </a:cubicBezTo>
                  <a:cubicBezTo>
                    <a:pt x="0" y="2"/>
                    <a:pt x="1" y="2"/>
                    <a:pt x="1"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386" name="Freeform 1413"/>
            <p:cNvSpPr>
              <a:spLocks/>
            </p:cNvSpPr>
            <p:nvPr userDrawn="1"/>
          </p:nvSpPr>
          <p:spPr bwMode="auto">
            <a:xfrm>
              <a:off x="281" y="199"/>
              <a:ext cx="2" cy="1"/>
            </a:xfrm>
            <a:custGeom>
              <a:avLst/>
              <a:gdLst>
                <a:gd name="T0" fmla="*/ 0 w 5"/>
                <a:gd name="T1" fmla="*/ 1 h 4"/>
                <a:gd name="T2" fmla="*/ 0 w 5"/>
                <a:gd name="T3" fmla="*/ 1 h 4"/>
                <a:gd name="T4" fmla="*/ 5 w 5"/>
                <a:gd name="T5" fmla="*/ 0 h 4"/>
                <a:gd name="T6" fmla="*/ 5 w 5"/>
                <a:gd name="T7" fmla="*/ 1 h 4"/>
                <a:gd name="T8" fmla="*/ 2 w 5"/>
                <a:gd name="T9" fmla="*/ 4 h 4"/>
                <a:gd name="T10" fmla="*/ 0 w 5"/>
                <a:gd name="T11" fmla="*/ 1 h 4"/>
              </a:gdLst>
              <a:ahLst/>
              <a:cxnLst>
                <a:cxn ang="0">
                  <a:pos x="T0" y="T1"/>
                </a:cxn>
                <a:cxn ang="0">
                  <a:pos x="T2" y="T3"/>
                </a:cxn>
                <a:cxn ang="0">
                  <a:pos x="T4" y="T5"/>
                </a:cxn>
                <a:cxn ang="0">
                  <a:pos x="T6" y="T7"/>
                </a:cxn>
                <a:cxn ang="0">
                  <a:pos x="T8" y="T9"/>
                </a:cxn>
                <a:cxn ang="0">
                  <a:pos x="T10" y="T11"/>
                </a:cxn>
              </a:cxnLst>
              <a:rect l="0" t="0" r="r" b="b"/>
              <a:pathLst>
                <a:path w="5" h="4">
                  <a:moveTo>
                    <a:pt x="0" y="1"/>
                  </a:moveTo>
                  <a:lnTo>
                    <a:pt x="0" y="1"/>
                  </a:lnTo>
                  <a:cubicBezTo>
                    <a:pt x="2" y="1"/>
                    <a:pt x="3" y="0"/>
                    <a:pt x="5" y="0"/>
                  </a:cubicBezTo>
                  <a:lnTo>
                    <a:pt x="5" y="1"/>
                  </a:lnTo>
                  <a:cubicBezTo>
                    <a:pt x="4" y="2"/>
                    <a:pt x="3" y="3"/>
                    <a:pt x="2" y="4"/>
                  </a:cubicBezTo>
                  <a:cubicBezTo>
                    <a:pt x="2" y="3"/>
                    <a:pt x="1" y="2"/>
                    <a:pt x="0"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387" name="Freeform 1414"/>
            <p:cNvSpPr>
              <a:spLocks/>
            </p:cNvSpPr>
            <p:nvPr userDrawn="1"/>
          </p:nvSpPr>
          <p:spPr bwMode="auto">
            <a:xfrm>
              <a:off x="282" y="200"/>
              <a:ext cx="1" cy="2"/>
            </a:xfrm>
            <a:custGeom>
              <a:avLst/>
              <a:gdLst>
                <a:gd name="T0" fmla="*/ 2 w 3"/>
                <a:gd name="T1" fmla="*/ 0 h 6"/>
                <a:gd name="T2" fmla="*/ 2 w 3"/>
                <a:gd name="T3" fmla="*/ 0 h 6"/>
                <a:gd name="T4" fmla="*/ 3 w 3"/>
                <a:gd name="T5" fmla="*/ 5 h 6"/>
                <a:gd name="T6" fmla="*/ 2 w 3"/>
                <a:gd name="T7" fmla="*/ 6 h 6"/>
                <a:gd name="T8" fmla="*/ 0 w 3"/>
                <a:gd name="T9" fmla="*/ 2 h 6"/>
                <a:gd name="T10" fmla="*/ 2 w 3"/>
                <a:gd name="T11" fmla="*/ 0 h 6"/>
              </a:gdLst>
              <a:ahLst/>
              <a:cxnLst>
                <a:cxn ang="0">
                  <a:pos x="T0" y="T1"/>
                </a:cxn>
                <a:cxn ang="0">
                  <a:pos x="T2" y="T3"/>
                </a:cxn>
                <a:cxn ang="0">
                  <a:pos x="T4" y="T5"/>
                </a:cxn>
                <a:cxn ang="0">
                  <a:pos x="T6" y="T7"/>
                </a:cxn>
                <a:cxn ang="0">
                  <a:pos x="T8" y="T9"/>
                </a:cxn>
                <a:cxn ang="0">
                  <a:pos x="T10" y="T11"/>
                </a:cxn>
              </a:cxnLst>
              <a:rect l="0" t="0" r="r" b="b"/>
              <a:pathLst>
                <a:path w="3" h="6">
                  <a:moveTo>
                    <a:pt x="2" y="0"/>
                  </a:moveTo>
                  <a:lnTo>
                    <a:pt x="2" y="0"/>
                  </a:lnTo>
                  <a:lnTo>
                    <a:pt x="3" y="5"/>
                  </a:lnTo>
                  <a:lnTo>
                    <a:pt x="2" y="6"/>
                  </a:lnTo>
                  <a:cubicBezTo>
                    <a:pt x="1" y="5"/>
                    <a:pt x="0" y="3"/>
                    <a:pt x="0" y="2"/>
                  </a:cubicBezTo>
                  <a:cubicBezTo>
                    <a:pt x="0" y="2"/>
                    <a:pt x="1" y="1"/>
                    <a:pt x="2"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388" name="Freeform 1415"/>
            <p:cNvSpPr>
              <a:spLocks/>
            </p:cNvSpPr>
            <p:nvPr userDrawn="1"/>
          </p:nvSpPr>
          <p:spPr bwMode="auto">
            <a:xfrm>
              <a:off x="283" y="202"/>
              <a:ext cx="0" cy="1"/>
            </a:xfrm>
            <a:custGeom>
              <a:avLst/>
              <a:gdLst>
                <a:gd name="T0" fmla="*/ 0 h 1"/>
                <a:gd name="T1" fmla="*/ 0 h 1"/>
                <a:gd name="T2" fmla="*/ 1 h 1"/>
                <a:gd name="T3" fmla="*/ 0 h 1"/>
                <a:gd name="T4" fmla="*/ 0 h 1"/>
              </a:gdLst>
              <a:ahLst/>
              <a:cxnLst>
                <a:cxn ang="0">
                  <a:pos x="0" y="T0"/>
                </a:cxn>
                <a:cxn ang="0">
                  <a:pos x="0" y="T1"/>
                </a:cxn>
                <a:cxn ang="0">
                  <a:pos x="0" y="T2"/>
                </a:cxn>
                <a:cxn ang="0">
                  <a:pos x="0" y="T3"/>
                </a:cxn>
                <a:cxn ang="0">
                  <a:pos x="0" y="T4"/>
                </a:cxn>
              </a:cxnLst>
              <a:rect l="0" t="0" r="r" b="b"/>
              <a:pathLst>
                <a:path h="1">
                  <a:moveTo>
                    <a:pt x="0" y="0"/>
                  </a:moveTo>
                  <a:lnTo>
                    <a:pt x="0" y="0"/>
                  </a:lnTo>
                  <a:lnTo>
                    <a:pt x="0" y="1"/>
                  </a:lnTo>
                  <a:lnTo>
                    <a:pt x="0" y="0"/>
                  </a:lnTo>
                  <a:lnTo>
                    <a:pt x="0"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389" name="Freeform 1416"/>
            <p:cNvSpPr>
              <a:spLocks/>
            </p:cNvSpPr>
            <p:nvPr userDrawn="1"/>
          </p:nvSpPr>
          <p:spPr bwMode="auto">
            <a:xfrm>
              <a:off x="281" y="203"/>
              <a:ext cx="3" cy="2"/>
            </a:xfrm>
            <a:custGeom>
              <a:avLst/>
              <a:gdLst>
                <a:gd name="T0" fmla="*/ 5 w 5"/>
                <a:gd name="T1" fmla="*/ 1 h 6"/>
                <a:gd name="T2" fmla="*/ 5 w 5"/>
                <a:gd name="T3" fmla="*/ 1 h 6"/>
                <a:gd name="T4" fmla="*/ 5 w 5"/>
                <a:gd name="T5" fmla="*/ 3 h 6"/>
                <a:gd name="T6" fmla="*/ 3 w 5"/>
                <a:gd name="T7" fmla="*/ 6 h 6"/>
                <a:gd name="T8" fmla="*/ 0 w 5"/>
                <a:gd name="T9" fmla="*/ 3 h 6"/>
                <a:gd name="T10" fmla="*/ 3 w 5"/>
                <a:gd name="T11" fmla="*/ 0 h 6"/>
                <a:gd name="T12" fmla="*/ 5 w 5"/>
                <a:gd name="T13" fmla="*/ 1 h 6"/>
              </a:gdLst>
              <a:ahLst/>
              <a:cxnLst>
                <a:cxn ang="0">
                  <a:pos x="T0" y="T1"/>
                </a:cxn>
                <a:cxn ang="0">
                  <a:pos x="T2" y="T3"/>
                </a:cxn>
                <a:cxn ang="0">
                  <a:pos x="T4" y="T5"/>
                </a:cxn>
                <a:cxn ang="0">
                  <a:pos x="T6" y="T7"/>
                </a:cxn>
                <a:cxn ang="0">
                  <a:pos x="T8" y="T9"/>
                </a:cxn>
                <a:cxn ang="0">
                  <a:pos x="T10" y="T11"/>
                </a:cxn>
                <a:cxn ang="0">
                  <a:pos x="T12" y="T13"/>
                </a:cxn>
              </a:cxnLst>
              <a:rect l="0" t="0" r="r" b="b"/>
              <a:pathLst>
                <a:path w="5" h="6">
                  <a:moveTo>
                    <a:pt x="5" y="1"/>
                  </a:moveTo>
                  <a:lnTo>
                    <a:pt x="5" y="1"/>
                  </a:lnTo>
                  <a:lnTo>
                    <a:pt x="5" y="3"/>
                  </a:lnTo>
                  <a:cubicBezTo>
                    <a:pt x="4" y="4"/>
                    <a:pt x="4" y="5"/>
                    <a:pt x="3" y="6"/>
                  </a:cubicBezTo>
                  <a:cubicBezTo>
                    <a:pt x="2" y="5"/>
                    <a:pt x="1" y="4"/>
                    <a:pt x="0" y="3"/>
                  </a:cubicBezTo>
                  <a:cubicBezTo>
                    <a:pt x="1" y="2"/>
                    <a:pt x="2" y="1"/>
                    <a:pt x="3" y="0"/>
                  </a:cubicBezTo>
                  <a:cubicBezTo>
                    <a:pt x="4" y="0"/>
                    <a:pt x="4" y="1"/>
                    <a:pt x="5"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390" name="Freeform 1417"/>
            <p:cNvSpPr>
              <a:spLocks/>
            </p:cNvSpPr>
            <p:nvPr userDrawn="1"/>
          </p:nvSpPr>
          <p:spPr bwMode="auto">
            <a:xfrm>
              <a:off x="283" y="205"/>
              <a:ext cx="1" cy="2"/>
            </a:xfrm>
            <a:custGeom>
              <a:avLst/>
              <a:gdLst>
                <a:gd name="T0" fmla="*/ 2 w 3"/>
                <a:gd name="T1" fmla="*/ 0 h 5"/>
                <a:gd name="T2" fmla="*/ 2 w 3"/>
                <a:gd name="T3" fmla="*/ 0 h 5"/>
                <a:gd name="T4" fmla="*/ 3 w 3"/>
                <a:gd name="T5" fmla="*/ 5 h 5"/>
                <a:gd name="T6" fmla="*/ 0 w 3"/>
                <a:gd name="T7" fmla="*/ 2 h 5"/>
                <a:gd name="T8" fmla="*/ 2 w 3"/>
                <a:gd name="T9" fmla="*/ 0 h 5"/>
              </a:gdLst>
              <a:ahLst/>
              <a:cxnLst>
                <a:cxn ang="0">
                  <a:pos x="T0" y="T1"/>
                </a:cxn>
                <a:cxn ang="0">
                  <a:pos x="T2" y="T3"/>
                </a:cxn>
                <a:cxn ang="0">
                  <a:pos x="T4" y="T5"/>
                </a:cxn>
                <a:cxn ang="0">
                  <a:pos x="T6" y="T7"/>
                </a:cxn>
                <a:cxn ang="0">
                  <a:pos x="T8" y="T9"/>
                </a:cxn>
              </a:cxnLst>
              <a:rect l="0" t="0" r="r" b="b"/>
              <a:pathLst>
                <a:path w="3" h="5">
                  <a:moveTo>
                    <a:pt x="2" y="0"/>
                  </a:moveTo>
                  <a:lnTo>
                    <a:pt x="2" y="0"/>
                  </a:lnTo>
                  <a:lnTo>
                    <a:pt x="3" y="5"/>
                  </a:lnTo>
                  <a:cubicBezTo>
                    <a:pt x="2" y="4"/>
                    <a:pt x="1" y="3"/>
                    <a:pt x="0" y="2"/>
                  </a:cubicBezTo>
                  <a:cubicBezTo>
                    <a:pt x="1" y="1"/>
                    <a:pt x="2" y="1"/>
                    <a:pt x="2"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391" name="Freeform 1418"/>
            <p:cNvSpPr>
              <a:spLocks/>
            </p:cNvSpPr>
            <p:nvPr userDrawn="1"/>
          </p:nvSpPr>
          <p:spPr bwMode="auto">
            <a:xfrm>
              <a:off x="283" y="207"/>
              <a:ext cx="2" cy="3"/>
            </a:xfrm>
            <a:custGeom>
              <a:avLst/>
              <a:gdLst>
                <a:gd name="T0" fmla="*/ 2 w 3"/>
                <a:gd name="T1" fmla="*/ 0 h 5"/>
                <a:gd name="T2" fmla="*/ 2 w 3"/>
                <a:gd name="T3" fmla="*/ 0 h 5"/>
                <a:gd name="T4" fmla="*/ 3 w 3"/>
                <a:gd name="T5" fmla="*/ 4 h 5"/>
                <a:gd name="T6" fmla="*/ 3 w 3"/>
                <a:gd name="T7" fmla="*/ 4 h 5"/>
                <a:gd name="T8" fmla="*/ 2 w 3"/>
                <a:gd name="T9" fmla="*/ 4 h 5"/>
                <a:gd name="T10" fmla="*/ 2 w 3"/>
                <a:gd name="T11" fmla="*/ 5 h 5"/>
                <a:gd name="T12" fmla="*/ 0 w 3"/>
                <a:gd name="T13" fmla="*/ 2 h 5"/>
                <a:gd name="T14" fmla="*/ 2 w 3"/>
                <a:gd name="T15" fmla="*/ 0 h 5"/>
                <a:gd name="T16" fmla="*/ 2 w 3"/>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5">
                  <a:moveTo>
                    <a:pt x="2" y="0"/>
                  </a:moveTo>
                  <a:lnTo>
                    <a:pt x="2" y="0"/>
                  </a:lnTo>
                  <a:lnTo>
                    <a:pt x="3" y="4"/>
                  </a:lnTo>
                  <a:lnTo>
                    <a:pt x="3" y="4"/>
                  </a:lnTo>
                  <a:lnTo>
                    <a:pt x="2" y="4"/>
                  </a:lnTo>
                  <a:lnTo>
                    <a:pt x="2" y="5"/>
                  </a:lnTo>
                  <a:cubicBezTo>
                    <a:pt x="1" y="4"/>
                    <a:pt x="0" y="3"/>
                    <a:pt x="0" y="2"/>
                  </a:cubicBezTo>
                  <a:cubicBezTo>
                    <a:pt x="0" y="1"/>
                    <a:pt x="1" y="0"/>
                    <a:pt x="2" y="0"/>
                  </a:cubicBezTo>
                  <a:lnTo>
                    <a:pt x="2"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392" name="Freeform 1419"/>
            <p:cNvSpPr>
              <a:spLocks/>
            </p:cNvSpPr>
            <p:nvPr userDrawn="1"/>
          </p:nvSpPr>
          <p:spPr bwMode="auto">
            <a:xfrm>
              <a:off x="284" y="210"/>
              <a:ext cx="1" cy="0"/>
            </a:xfrm>
            <a:custGeom>
              <a:avLst/>
              <a:gdLst>
                <a:gd name="T0" fmla="*/ 0 w 1"/>
                <a:gd name="T1" fmla="*/ 1 h 2"/>
                <a:gd name="T2" fmla="*/ 0 w 1"/>
                <a:gd name="T3" fmla="*/ 1 h 2"/>
                <a:gd name="T4" fmla="*/ 0 w 1"/>
                <a:gd name="T5" fmla="*/ 0 h 2"/>
                <a:gd name="T6" fmla="*/ 1 w 1"/>
                <a:gd name="T7" fmla="*/ 2 h 2"/>
                <a:gd name="T8" fmla="*/ 0 w 1"/>
                <a:gd name="T9" fmla="*/ 1 h 2"/>
              </a:gdLst>
              <a:ahLst/>
              <a:cxnLst>
                <a:cxn ang="0">
                  <a:pos x="T0" y="T1"/>
                </a:cxn>
                <a:cxn ang="0">
                  <a:pos x="T2" y="T3"/>
                </a:cxn>
                <a:cxn ang="0">
                  <a:pos x="T4" y="T5"/>
                </a:cxn>
                <a:cxn ang="0">
                  <a:pos x="T6" y="T7"/>
                </a:cxn>
                <a:cxn ang="0">
                  <a:pos x="T8" y="T9"/>
                </a:cxn>
              </a:cxnLst>
              <a:rect l="0" t="0" r="r" b="b"/>
              <a:pathLst>
                <a:path w="1" h="2">
                  <a:moveTo>
                    <a:pt x="0" y="1"/>
                  </a:moveTo>
                  <a:lnTo>
                    <a:pt x="0" y="1"/>
                  </a:lnTo>
                  <a:lnTo>
                    <a:pt x="0" y="0"/>
                  </a:lnTo>
                  <a:cubicBezTo>
                    <a:pt x="0" y="1"/>
                    <a:pt x="1" y="1"/>
                    <a:pt x="1" y="2"/>
                  </a:cubicBezTo>
                  <a:cubicBezTo>
                    <a:pt x="1" y="1"/>
                    <a:pt x="0" y="1"/>
                    <a:pt x="0"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393" name="Freeform 1420"/>
            <p:cNvSpPr>
              <a:spLocks/>
            </p:cNvSpPr>
            <p:nvPr userDrawn="1"/>
          </p:nvSpPr>
          <p:spPr bwMode="auto">
            <a:xfrm>
              <a:off x="280" y="214"/>
              <a:ext cx="0" cy="0"/>
            </a:xfrm>
            <a:custGeom>
              <a:avLst/>
              <a:gdLst>
                <a:gd name="T0" fmla="*/ 0 w 1"/>
                <a:gd name="T1" fmla="*/ 1 h 1"/>
                <a:gd name="T2" fmla="*/ 0 w 1"/>
                <a:gd name="T3" fmla="*/ 1 h 1"/>
                <a:gd name="T4" fmla="*/ 1 w 1"/>
                <a:gd name="T5" fmla="*/ 0 h 1"/>
                <a:gd name="T6" fmla="*/ 1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lnTo>
                    <a:pt x="0" y="1"/>
                  </a:lnTo>
                  <a:lnTo>
                    <a:pt x="1" y="0"/>
                  </a:lnTo>
                  <a:lnTo>
                    <a:pt x="1" y="0"/>
                  </a:lnTo>
                  <a:cubicBezTo>
                    <a:pt x="1" y="0"/>
                    <a:pt x="0" y="1"/>
                    <a:pt x="0"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394" name="Freeform 1421"/>
            <p:cNvSpPr>
              <a:spLocks/>
            </p:cNvSpPr>
            <p:nvPr userDrawn="1"/>
          </p:nvSpPr>
          <p:spPr bwMode="auto">
            <a:xfrm>
              <a:off x="278" y="213"/>
              <a:ext cx="2" cy="1"/>
            </a:xfrm>
            <a:custGeom>
              <a:avLst/>
              <a:gdLst>
                <a:gd name="T0" fmla="*/ 3 w 3"/>
                <a:gd name="T1" fmla="*/ 2 h 3"/>
                <a:gd name="T2" fmla="*/ 3 w 3"/>
                <a:gd name="T3" fmla="*/ 2 h 3"/>
                <a:gd name="T4" fmla="*/ 2 w 3"/>
                <a:gd name="T5" fmla="*/ 3 h 3"/>
                <a:gd name="T6" fmla="*/ 2 w 3"/>
                <a:gd name="T7" fmla="*/ 3 h 3"/>
                <a:gd name="T8" fmla="*/ 1 w 3"/>
                <a:gd name="T9" fmla="*/ 3 h 3"/>
                <a:gd name="T10" fmla="*/ 0 w 3"/>
                <a:gd name="T11" fmla="*/ 0 h 3"/>
                <a:gd name="T12" fmla="*/ 3 w 3"/>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3" y="2"/>
                  </a:moveTo>
                  <a:lnTo>
                    <a:pt x="3" y="2"/>
                  </a:lnTo>
                  <a:cubicBezTo>
                    <a:pt x="3" y="2"/>
                    <a:pt x="3" y="3"/>
                    <a:pt x="2" y="3"/>
                  </a:cubicBezTo>
                  <a:lnTo>
                    <a:pt x="2" y="3"/>
                  </a:lnTo>
                  <a:lnTo>
                    <a:pt x="1" y="3"/>
                  </a:lnTo>
                  <a:cubicBezTo>
                    <a:pt x="1" y="2"/>
                    <a:pt x="0" y="1"/>
                    <a:pt x="0" y="0"/>
                  </a:cubicBezTo>
                  <a:cubicBezTo>
                    <a:pt x="1" y="0"/>
                    <a:pt x="2" y="1"/>
                    <a:pt x="3" y="2"/>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395" name="Freeform 1422"/>
            <p:cNvSpPr>
              <a:spLocks/>
            </p:cNvSpPr>
            <p:nvPr userDrawn="1"/>
          </p:nvSpPr>
          <p:spPr bwMode="auto">
            <a:xfrm>
              <a:off x="277" y="210"/>
              <a:ext cx="2" cy="2"/>
            </a:xfrm>
            <a:custGeom>
              <a:avLst/>
              <a:gdLst>
                <a:gd name="T0" fmla="*/ 1 w 3"/>
                <a:gd name="T1" fmla="*/ 5 h 6"/>
                <a:gd name="T2" fmla="*/ 1 w 3"/>
                <a:gd name="T3" fmla="*/ 5 h 6"/>
                <a:gd name="T4" fmla="*/ 0 w 3"/>
                <a:gd name="T5" fmla="*/ 2 h 6"/>
                <a:gd name="T6" fmla="*/ 1 w 3"/>
                <a:gd name="T7" fmla="*/ 0 h 6"/>
                <a:gd name="T8" fmla="*/ 3 w 3"/>
                <a:gd name="T9" fmla="*/ 2 h 6"/>
                <a:gd name="T10" fmla="*/ 2 w 3"/>
                <a:gd name="T11" fmla="*/ 6 h 6"/>
                <a:gd name="T12" fmla="*/ 1 w 3"/>
                <a:gd name="T13" fmla="*/ 5 h 6"/>
              </a:gdLst>
              <a:ahLst/>
              <a:cxnLst>
                <a:cxn ang="0">
                  <a:pos x="T0" y="T1"/>
                </a:cxn>
                <a:cxn ang="0">
                  <a:pos x="T2" y="T3"/>
                </a:cxn>
                <a:cxn ang="0">
                  <a:pos x="T4" y="T5"/>
                </a:cxn>
                <a:cxn ang="0">
                  <a:pos x="T6" y="T7"/>
                </a:cxn>
                <a:cxn ang="0">
                  <a:pos x="T8" y="T9"/>
                </a:cxn>
                <a:cxn ang="0">
                  <a:pos x="T10" y="T11"/>
                </a:cxn>
                <a:cxn ang="0">
                  <a:pos x="T12" y="T13"/>
                </a:cxn>
              </a:cxnLst>
              <a:rect l="0" t="0" r="r" b="b"/>
              <a:pathLst>
                <a:path w="3" h="6">
                  <a:moveTo>
                    <a:pt x="1" y="5"/>
                  </a:moveTo>
                  <a:lnTo>
                    <a:pt x="1" y="5"/>
                  </a:lnTo>
                  <a:cubicBezTo>
                    <a:pt x="1" y="4"/>
                    <a:pt x="0" y="3"/>
                    <a:pt x="0" y="2"/>
                  </a:cubicBezTo>
                  <a:cubicBezTo>
                    <a:pt x="0" y="1"/>
                    <a:pt x="0" y="0"/>
                    <a:pt x="1" y="0"/>
                  </a:cubicBezTo>
                  <a:cubicBezTo>
                    <a:pt x="2" y="1"/>
                    <a:pt x="2" y="1"/>
                    <a:pt x="3" y="2"/>
                  </a:cubicBezTo>
                  <a:cubicBezTo>
                    <a:pt x="3" y="3"/>
                    <a:pt x="2" y="4"/>
                    <a:pt x="2" y="6"/>
                  </a:cubicBezTo>
                  <a:lnTo>
                    <a:pt x="1" y="5"/>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396" name="Freeform 1423"/>
            <p:cNvSpPr>
              <a:spLocks/>
            </p:cNvSpPr>
            <p:nvPr userDrawn="1"/>
          </p:nvSpPr>
          <p:spPr bwMode="auto">
            <a:xfrm>
              <a:off x="283" y="198"/>
              <a:ext cx="3" cy="10"/>
            </a:xfrm>
            <a:custGeom>
              <a:avLst/>
              <a:gdLst>
                <a:gd name="T0" fmla="*/ 3 w 6"/>
                <a:gd name="T1" fmla="*/ 0 h 22"/>
                <a:gd name="T2" fmla="*/ 3 w 6"/>
                <a:gd name="T3" fmla="*/ 0 h 22"/>
                <a:gd name="T4" fmla="*/ 6 w 6"/>
                <a:gd name="T5" fmla="*/ 22 h 22"/>
                <a:gd name="T6" fmla="*/ 5 w 6"/>
                <a:gd name="T7" fmla="*/ 21 h 22"/>
                <a:gd name="T8" fmla="*/ 4 w 6"/>
                <a:gd name="T9" fmla="*/ 21 h 22"/>
                <a:gd name="T10" fmla="*/ 4 w 6"/>
                <a:gd name="T11" fmla="*/ 22 h 22"/>
                <a:gd name="T12" fmla="*/ 0 w 6"/>
                <a:gd name="T13" fmla="*/ 1 h 22"/>
                <a:gd name="T14" fmla="*/ 3 w 6"/>
                <a:gd name="T15" fmla="*/ 0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22">
                  <a:moveTo>
                    <a:pt x="3" y="0"/>
                  </a:moveTo>
                  <a:lnTo>
                    <a:pt x="3" y="0"/>
                  </a:lnTo>
                  <a:lnTo>
                    <a:pt x="6" y="22"/>
                  </a:lnTo>
                  <a:cubicBezTo>
                    <a:pt x="5" y="21"/>
                    <a:pt x="5" y="21"/>
                    <a:pt x="5" y="21"/>
                  </a:cubicBezTo>
                  <a:lnTo>
                    <a:pt x="4" y="21"/>
                  </a:lnTo>
                  <a:cubicBezTo>
                    <a:pt x="4" y="21"/>
                    <a:pt x="4" y="21"/>
                    <a:pt x="4" y="22"/>
                  </a:cubicBezTo>
                  <a:lnTo>
                    <a:pt x="0" y="1"/>
                  </a:lnTo>
                  <a:cubicBezTo>
                    <a:pt x="1" y="0"/>
                    <a:pt x="2" y="0"/>
                    <a:pt x="3"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397" name="Freeform 1424"/>
            <p:cNvSpPr>
              <a:spLocks/>
            </p:cNvSpPr>
            <p:nvPr userDrawn="1"/>
          </p:nvSpPr>
          <p:spPr bwMode="auto">
            <a:xfrm>
              <a:off x="281" y="201"/>
              <a:ext cx="2" cy="3"/>
            </a:xfrm>
            <a:custGeom>
              <a:avLst/>
              <a:gdLst>
                <a:gd name="T0" fmla="*/ 2 w 5"/>
                <a:gd name="T1" fmla="*/ 0 h 6"/>
                <a:gd name="T2" fmla="*/ 2 w 5"/>
                <a:gd name="T3" fmla="*/ 0 h 6"/>
                <a:gd name="T4" fmla="*/ 5 w 5"/>
                <a:gd name="T5" fmla="*/ 3 h 6"/>
                <a:gd name="T6" fmla="*/ 2 w 5"/>
                <a:gd name="T7" fmla="*/ 6 h 6"/>
                <a:gd name="T8" fmla="*/ 0 w 5"/>
                <a:gd name="T9" fmla="*/ 3 h 6"/>
                <a:gd name="T10" fmla="*/ 2 w 5"/>
                <a:gd name="T11" fmla="*/ 0 h 6"/>
              </a:gdLst>
              <a:ahLst/>
              <a:cxnLst>
                <a:cxn ang="0">
                  <a:pos x="T0" y="T1"/>
                </a:cxn>
                <a:cxn ang="0">
                  <a:pos x="T2" y="T3"/>
                </a:cxn>
                <a:cxn ang="0">
                  <a:pos x="T4" y="T5"/>
                </a:cxn>
                <a:cxn ang="0">
                  <a:pos x="T6" y="T7"/>
                </a:cxn>
                <a:cxn ang="0">
                  <a:pos x="T8" y="T9"/>
                </a:cxn>
                <a:cxn ang="0">
                  <a:pos x="T10" y="T11"/>
                </a:cxn>
              </a:cxnLst>
              <a:rect l="0" t="0" r="r" b="b"/>
              <a:pathLst>
                <a:path w="5" h="6">
                  <a:moveTo>
                    <a:pt x="2" y="0"/>
                  </a:moveTo>
                  <a:lnTo>
                    <a:pt x="2" y="0"/>
                  </a:lnTo>
                  <a:cubicBezTo>
                    <a:pt x="3" y="1"/>
                    <a:pt x="4" y="2"/>
                    <a:pt x="5" y="3"/>
                  </a:cubicBezTo>
                  <a:cubicBezTo>
                    <a:pt x="4" y="4"/>
                    <a:pt x="3" y="5"/>
                    <a:pt x="2" y="6"/>
                  </a:cubicBezTo>
                  <a:cubicBezTo>
                    <a:pt x="1" y="5"/>
                    <a:pt x="0" y="4"/>
                    <a:pt x="0" y="3"/>
                  </a:cubicBezTo>
                  <a:cubicBezTo>
                    <a:pt x="0" y="2"/>
                    <a:pt x="1" y="1"/>
                    <a:pt x="2"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398" name="Freeform 1425"/>
            <p:cNvSpPr>
              <a:spLocks/>
            </p:cNvSpPr>
            <p:nvPr userDrawn="1"/>
          </p:nvSpPr>
          <p:spPr bwMode="auto">
            <a:xfrm>
              <a:off x="277" y="200"/>
              <a:ext cx="3" cy="4"/>
            </a:xfrm>
            <a:custGeom>
              <a:avLst/>
              <a:gdLst>
                <a:gd name="T0" fmla="*/ 3 w 6"/>
                <a:gd name="T1" fmla="*/ 7 h 7"/>
                <a:gd name="T2" fmla="*/ 3 w 6"/>
                <a:gd name="T3" fmla="*/ 7 h 7"/>
                <a:gd name="T4" fmla="*/ 0 w 6"/>
                <a:gd name="T5" fmla="*/ 4 h 7"/>
                <a:gd name="T6" fmla="*/ 3 w 6"/>
                <a:gd name="T7" fmla="*/ 0 h 7"/>
                <a:gd name="T8" fmla="*/ 6 w 6"/>
                <a:gd name="T9" fmla="*/ 4 h 7"/>
                <a:gd name="T10" fmla="*/ 3 w 6"/>
                <a:gd name="T11" fmla="*/ 7 h 7"/>
              </a:gdLst>
              <a:ahLst/>
              <a:cxnLst>
                <a:cxn ang="0">
                  <a:pos x="T0" y="T1"/>
                </a:cxn>
                <a:cxn ang="0">
                  <a:pos x="T2" y="T3"/>
                </a:cxn>
                <a:cxn ang="0">
                  <a:pos x="T4" y="T5"/>
                </a:cxn>
                <a:cxn ang="0">
                  <a:pos x="T6" y="T7"/>
                </a:cxn>
                <a:cxn ang="0">
                  <a:pos x="T8" y="T9"/>
                </a:cxn>
                <a:cxn ang="0">
                  <a:pos x="T10" y="T11"/>
                </a:cxn>
              </a:cxnLst>
              <a:rect l="0" t="0" r="r" b="b"/>
              <a:pathLst>
                <a:path w="6" h="7">
                  <a:moveTo>
                    <a:pt x="3" y="7"/>
                  </a:moveTo>
                  <a:lnTo>
                    <a:pt x="3" y="7"/>
                  </a:lnTo>
                  <a:cubicBezTo>
                    <a:pt x="2" y="6"/>
                    <a:pt x="1" y="5"/>
                    <a:pt x="0" y="4"/>
                  </a:cubicBezTo>
                  <a:cubicBezTo>
                    <a:pt x="1" y="3"/>
                    <a:pt x="2" y="2"/>
                    <a:pt x="3" y="0"/>
                  </a:cubicBezTo>
                  <a:cubicBezTo>
                    <a:pt x="4" y="1"/>
                    <a:pt x="5" y="3"/>
                    <a:pt x="6" y="4"/>
                  </a:cubicBezTo>
                  <a:cubicBezTo>
                    <a:pt x="5" y="5"/>
                    <a:pt x="4" y="6"/>
                    <a:pt x="3" y="7"/>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399" name="Freeform 1426"/>
            <p:cNvSpPr>
              <a:spLocks/>
            </p:cNvSpPr>
            <p:nvPr userDrawn="1"/>
          </p:nvSpPr>
          <p:spPr bwMode="auto">
            <a:xfrm>
              <a:off x="279" y="202"/>
              <a:ext cx="2" cy="3"/>
            </a:xfrm>
            <a:custGeom>
              <a:avLst/>
              <a:gdLst>
                <a:gd name="T0" fmla="*/ 3 w 6"/>
                <a:gd name="T1" fmla="*/ 7 h 7"/>
                <a:gd name="T2" fmla="*/ 3 w 6"/>
                <a:gd name="T3" fmla="*/ 7 h 7"/>
                <a:gd name="T4" fmla="*/ 0 w 6"/>
                <a:gd name="T5" fmla="*/ 4 h 7"/>
                <a:gd name="T6" fmla="*/ 3 w 6"/>
                <a:gd name="T7" fmla="*/ 0 h 7"/>
                <a:gd name="T8" fmla="*/ 6 w 6"/>
                <a:gd name="T9" fmla="*/ 4 h 7"/>
                <a:gd name="T10" fmla="*/ 3 w 6"/>
                <a:gd name="T11" fmla="*/ 7 h 7"/>
              </a:gdLst>
              <a:ahLst/>
              <a:cxnLst>
                <a:cxn ang="0">
                  <a:pos x="T0" y="T1"/>
                </a:cxn>
                <a:cxn ang="0">
                  <a:pos x="T2" y="T3"/>
                </a:cxn>
                <a:cxn ang="0">
                  <a:pos x="T4" y="T5"/>
                </a:cxn>
                <a:cxn ang="0">
                  <a:pos x="T6" y="T7"/>
                </a:cxn>
                <a:cxn ang="0">
                  <a:pos x="T8" y="T9"/>
                </a:cxn>
                <a:cxn ang="0">
                  <a:pos x="T10" y="T11"/>
                </a:cxn>
              </a:cxnLst>
              <a:rect l="0" t="0" r="r" b="b"/>
              <a:pathLst>
                <a:path w="6" h="7">
                  <a:moveTo>
                    <a:pt x="3" y="7"/>
                  </a:moveTo>
                  <a:lnTo>
                    <a:pt x="3" y="7"/>
                  </a:lnTo>
                  <a:cubicBezTo>
                    <a:pt x="2" y="6"/>
                    <a:pt x="1" y="5"/>
                    <a:pt x="0" y="4"/>
                  </a:cubicBezTo>
                  <a:cubicBezTo>
                    <a:pt x="1" y="3"/>
                    <a:pt x="2" y="2"/>
                    <a:pt x="3" y="0"/>
                  </a:cubicBezTo>
                  <a:cubicBezTo>
                    <a:pt x="4" y="1"/>
                    <a:pt x="5" y="3"/>
                    <a:pt x="6" y="4"/>
                  </a:cubicBezTo>
                  <a:cubicBezTo>
                    <a:pt x="5" y="5"/>
                    <a:pt x="4" y="6"/>
                    <a:pt x="3" y="7"/>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400" name="Freeform 1427"/>
            <p:cNvSpPr>
              <a:spLocks/>
            </p:cNvSpPr>
            <p:nvPr userDrawn="1"/>
          </p:nvSpPr>
          <p:spPr bwMode="auto">
            <a:xfrm>
              <a:off x="280" y="204"/>
              <a:ext cx="3" cy="3"/>
            </a:xfrm>
            <a:custGeom>
              <a:avLst/>
              <a:gdLst>
                <a:gd name="T0" fmla="*/ 3 w 6"/>
                <a:gd name="T1" fmla="*/ 6 h 6"/>
                <a:gd name="T2" fmla="*/ 3 w 6"/>
                <a:gd name="T3" fmla="*/ 6 h 6"/>
                <a:gd name="T4" fmla="*/ 0 w 6"/>
                <a:gd name="T5" fmla="*/ 3 h 6"/>
                <a:gd name="T6" fmla="*/ 3 w 6"/>
                <a:gd name="T7" fmla="*/ 0 h 6"/>
                <a:gd name="T8" fmla="*/ 6 w 6"/>
                <a:gd name="T9" fmla="*/ 3 h 6"/>
                <a:gd name="T10" fmla="*/ 3 w 6"/>
                <a:gd name="T11" fmla="*/ 6 h 6"/>
              </a:gdLst>
              <a:ahLst/>
              <a:cxnLst>
                <a:cxn ang="0">
                  <a:pos x="T0" y="T1"/>
                </a:cxn>
                <a:cxn ang="0">
                  <a:pos x="T2" y="T3"/>
                </a:cxn>
                <a:cxn ang="0">
                  <a:pos x="T4" y="T5"/>
                </a:cxn>
                <a:cxn ang="0">
                  <a:pos x="T6" y="T7"/>
                </a:cxn>
                <a:cxn ang="0">
                  <a:pos x="T8" y="T9"/>
                </a:cxn>
                <a:cxn ang="0">
                  <a:pos x="T10" y="T11"/>
                </a:cxn>
              </a:cxnLst>
              <a:rect l="0" t="0" r="r" b="b"/>
              <a:pathLst>
                <a:path w="6" h="6">
                  <a:moveTo>
                    <a:pt x="3" y="6"/>
                  </a:moveTo>
                  <a:lnTo>
                    <a:pt x="3" y="6"/>
                  </a:lnTo>
                  <a:cubicBezTo>
                    <a:pt x="2" y="5"/>
                    <a:pt x="1" y="4"/>
                    <a:pt x="0" y="3"/>
                  </a:cubicBezTo>
                  <a:cubicBezTo>
                    <a:pt x="1" y="2"/>
                    <a:pt x="2" y="1"/>
                    <a:pt x="3" y="0"/>
                  </a:cubicBezTo>
                  <a:cubicBezTo>
                    <a:pt x="4" y="1"/>
                    <a:pt x="5" y="2"/>
                    <a:pt x="6" y="3"/>
                  </a:cubicBezTo>
                  <a:cubicBezTo>
                    <a:pt x="5" y="4"/>
                    <a:pt x="4" y="5"/>
                    <a:pt x="3" y="6"/>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401" name="Freeform 1428"/>
            <p:cNvSpPr>
              <a:spLocks/>
            </p:cNvSpPr>
            <p:nvPr userDrawn="1"/>
          </p:nvSpPr>
          <p:spPr bwMode="auto">
            <a:xfrm>
              <a:off x="281" y="206"/>
              <a:ext cx="3" cy="2"/>
            </a:xfrm>
            <a:custGeom>
              <a:avLst/>
              <a:gdLst>
                <a:gd name="T0" fmla="*/ 3 w 6"/>
                <a:gd name="T1" fmla="*/ 5 h 5"/>
                <a:gd name="T2" fmla="*/ 3 w 6"/>
                <a:gd name="T3" fmla="*/ 5 h 5"/>
                <a:gd name="T4" fmla="*/ 0 w 6"/>
                <a:gd name="T5" fmla="*/ 3 h 5"/>
                <a:gd name="T6" fmla="*/ 3 w 6"/>
                <a:gd name="T7" fmla="*/ 0 h 5"/>
                <a:gd name="T8" fmla="*/ 6 w 6"/>
                <a:gd name="T9" fmla="*/ 2 h 5"/>
                <a:gd name="T10" fmla="*/ 3 w 6"/>
                <a:gd name="T11" fmla="*/ 5 h 5"/>
              </a:gdLst>
              <a:ahLst/>
              <a:cxnLst>
                <a:cxn ang="0">
                  <a:pos x="T0" y="T1"/>
                </a:cxn>
                <a:cxn ang="0">
                  <a:pos x="T2" y="T3"/>
                </a:cxn>
                <a:cxn ang="0">
                  <a:pos x="T4" y="T5"/>
                </a:cxn>
                <a:cxn ang="0">
                  <a:pos x="T6" y="T7"/>
                </a:cxn>
                <a:cxn ang="0">
                  <a:pos x="T8" y="T9"/>
                </a:cxn>
                <a:cxn ang="0">
                  <a:pos x="T10" y="T11"/>
                </a:cxn>
              </a:cxnLst>
              <a:rect l="0" t="0" r="r" b="b"/>
              <a:pathLst>
                <a:path w="6" h="5">
                  <a:moveTo>
                    <a:pt x="3" y="5"/>
                  </a:moveTo>
                  <a:lnTo>
                    <a:pt x="3" y="5"/>
                  </a:lnTo>
                  <a:cubicBezTo>
                    <a:pt x="2" y="4"/>
                    <a:pt x="1" y="3"/>
                    <a:pt x="0" y="3"/>
                  </a:cubicBezTo>
                  <a:cubicBezTo>
                    <a:pt x="1" y="2"/>
                    <a:pt x="2" y="1"/>
                    <a:pt x="3" y="0"/>
                  </a:cubicBezTo>
                  <a:cubicBezTo>
                    <a:pt x="4" y="0"/>
                    <a:pt x="5" y="1"/>
                    <a:pt x="6" y="2"/>
                  </a:cubicBezTo>
                  <a:cubicBezTo>
                    <a:pt x="5" y="3"/>
                    <a:pt x="4" y="4"/>
                    <a:pt x="3" y="5"/>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402" name="Freeform 1429"/>
            <p:cNvSpPr>
              <a:spLocks/>
            </p:cNvSpPr>
            <p:nvPr userDrawn="1"/>
          </p:nvSpPr>
          <p:spPr bwMode="auto">
            <a:xfrm>
              <a:off x="277" y="202"/>
              <a:ext cx="2" cy="4"/>
            </a:xfrm>
            <a:custGeom>
              <a:avLst/>
              <a:gdLst>
                <a:gd name="T0" fmla="*/ 2 w 5"/>
                <a:gd name="T1" fmla="*/ 8 h 8"/>
                <a:gd name="T2" fmla="*/ 2 w 5"/>
                <a:gd name="T3" fmla="*/ 8 h 8"/>
                <a:gd name="T4" fmla="*/ 0 w 5"/>
                <a:gd name="T5" fmla="*/ 4 h 8"/>
                <a:gd name="T6" fmla="*/ 2 w 5"/>
                <a:gd name="T7" fmla="*/ 0 h 8"/>
                <a:gd name="T8" fmla="*/ 5 w 5"/>
                <a:gd name="T9" fmla="*/ 4 h 8"/>
                <a:gd name="T10" fmla="*/ 2 w 5"/>
                <a:gd name="T11" fmla="*/ 8 h 8"/>
              </a:gdLst>
              <a:ahLst/>
              <a:cxnLst>
                <a:cxn ang="0">
                  <a:pos x="T0" y="T1"/>
                </a:cxn>
                <a:cxn ang="0">
                  <a:pos x="T2" y="T3"/>
                </a:cxn>
                <a:cxn ang="0">
                  <a:pos x="T4" y="T5"/>
                </a:cxn>
                <a:cxn ang="0">
                  <a:pos x="T6" y="T7"/>
                </a:cxn>
                <a:cxn ang="0">
                  <a:pos x="T8" y="T9"/>
                </a:cxn>
                <a:cxn ang="0">
                  <a:pos x="T10" y="T11"/>
                </a:cxn>
              </a:cxnLst>
              <a:rect l="0" t="0" r="r" b="b"/>
              <a:pathLst>
                <a:path w="5" h="8">
                  <a:moveTo>
                    <a:pt x="2" y="8"/>
                  </a:moveTo>
                  <a:lnTo>
                    <a:pt x="2" y="8"/>
                  </a:lnTo>
                  <a:cubicBezTo>
                    <a:pt x="1" y="7"/>
                    <a:pt x="0" y="6"/>
                    <a:pt x="0" y="4"/>
                  </a:cubicBezTo>
                  <a:cubicBezTo>
                    <a:pt x="1" y="3"/>
                    <a:pt x="1" y="2"/>
                    <a:pt x="2" y="0"/>
                  </a:cubicBezTo>
                  <a:cubicBezTo>
                    <a:pt x="3" y="2"/>
                    <a:pt x="4" y="3"/>
                    <a:pt x="5" y="4"/>
                  </a:cubicBezTo>
                  <a:cubicBezTo>
                    <a:pt x="4" y="5"/>
                    <a:pt x="3" y="6"/>
                    <a:pt x="2" y="8"/>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403" name="Freeform 1430"/>
            <p:cNvSpPr>
              <a:spLocks/>
            </p:cNvSpPr>
            <p:nvPr userDrawn="1"/>
          </p:nvSpPr>
          <p:spPr bwMode="auto">
            <a:xfrm>
              <a:off x="277" y="204"/>
              <a:ext cx="3" cy="3"/>
            </a:xfrm>
            <a:custGeom>
              <a:avLst/>
              <a:gdLst>
                <a:gd name="T0" fmla="*/ 3 w 6"/>
                <a:gd name="T1" fmla="*/ 7 h 7"/>
                <a:gd name="T2" fmla="*/ 3 w 6"/>
                <a:gd name="T3" fmla="*/ 7 h 7"/>
                <a:gd name="T4" fmla="*/ 0 w 6"/>
                <a:gd name="T5" fmla="*/ 4 h 7"/>
                <a:gd name="T6" fmla="*/ 3 w 6"/>
                <a:gd name="T7" fmla="*/ 0 h 7"/>
                <a:gd name="T8" fmla="*/ 6 w 6"/>
                <a:gd name="T9" fmla="*/ 3 h 7"/>
                <a:gd name="T10" fmla="*/ 3 w 6"/>
                <a:gd name="T11" fmla="*/ 7 h 7"/>
              </a:gdLst>
              <a:ahLst/>
              <a:cxnLst>
                <a:cxn ang="0">
                  <a:pos x="T0" y="T1"/>
                </a:cxn>
                <a:cxn ang="0">
                  <a:pos x="T2" y="T3"/>
                </a:cxn>
                <a:cxn ang="0">
                  <a:pos x="T4" y="T5"/>
                </a:cxn>
                <a:cxn ang="0">
                  <a:pos x="T6" y="T7"/>
                </a:cxn>
                <a:cxn ang="0">
                  <a:pos x="T8" y="T9"/>
                </a:cxn>
                <a:cxn ang="0">
                  <a:pos x="T10" y="T11"/>
                </a:cxn>
              </a:cxnLst>
              <a:rect l="0" t="0" r="r" b="b"/>
              <a:pathLst>
                <a:path w="6" h="7">
                  <a:moveTo>
                    <a:pt x="3" y="7"/>
                  </a:moveTo>
                  <a:lnTo>
                    <a:pt x="3" y="7"/>
                  </a:lnTo>
                  <a:cubicBezTo>
                    <a:pt x="2" y="6"/>
                    <a:pt x="1" y="5"/>
                    <a:pt x="0" y="4"/>
                  </a:cubicBezTo>
                  <a:cubicBezTo>
                    <a:pt x="1" y="3"/>
                    <a:pt x="2" y="2"/>
                    <a:pt x="3" y="0"/>
                  </a:cubicBezTo>
                  <a:cubicBezTo>
                    <a:pt x="4" y="1"/>
                    <a:pt x="5" y="2"/>
                    <a:pt x="6" y="3"/>
                  </a:cubicBezTo>
                  <a:cubicBezTo>
                    <a:pt x="5" y="5"/>
                    <a:pt x="4" y="6"/>
                    <a:pt x="3" y="7"/>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404" name="Freeform 1431"/>
            <p:cNvSpPr>
              <a:spLocks/>
            </p:cNvSpPr>
            <p:nvPr userDrawn="1"/>
          </p:nvSpPr>
          <p:spPr bwMode="auto">
            <a:xfrm>
              <a:off x="279" y="206"/>
              <a:ext cx="2" cy="3"/>
            </a:xfrm>
            <a:custGeom>
              <a:avLst/>
              <a:gdLst>
                <a:gd name="T0" fmla="*/ 3 w 6"/>
                <a:gd name="T1" fmla="*/ 7 h 7"/>
                <a:gd name="T2" fmla="*/ 3 w 6"/>
                <a:gd name="T3" fmla="*/ 7 h 7"/>
                <a:gd name="T4" fmla="*/ 0 w 6"/>
                <a:gd name="T5" fmla="*/ 4 h 7"/>
                <a:gd name="T6" fmla="*/ 3 w 6"/>
                <a:gd name="T7" fmla="*/ 0 h 7"/>
                <a:gd name="T8" fmla="*/ 6 w 6"/>
                <a:gd name="T9" fmla="*/ 3 h 7"/>
                <a:gd name="T10" fmla="*/ 4 w 6"/>
                <a:gd name="T11" fmla="*/ 5 h 7"/>
                <a:gd name="T12" fmla="*/ 3 w 6"/>
                <a:gd name="T13" fmla="*/ 5 h 7"/>
                <a:gd name="T14" fmla="*/ 3 w 6"/>
                <a:gd name="T15" fmla="*/ 5 h 7"/>
                <a:gd name="T16" fmla="*/ 3 w 6"/>
                <a:gd name="T17" fmla="*/ 6 h 7"/>
                <a:gd name="T18" fmla="*/ 3 w 6"/>
                <a:gd name="T19"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7">
                  <a:moveTo>
                    <a:pt x="3" y="7"/>
                  </a:moveTo>
                  <a:lnTo>
                    <a:pt x="3" y="7"/>
                  </a:lnTo>
                  <a:cubicBezTo>
                    <a:pt x="2" y="6"/>
                    <a:pt x="1" y="5"/>
                    <a:pt x="0" y="4"/>
                  </a:cubicBezTo>
                  <a:cubicBezTo>
                    <a:pt x="1" y="2"/>
                    <a:pt x="2" y="1"/>
                    <a:pt x="3" y="0"/>
                  </a:cubicBezTo>
                  <a:cubicBezTo>
                    <a:pt x="4" y="1"/>
                    <a:pt x="5" y="2"/>
                    <a:pt x="6" y="3"/>
                  </a:cubicBezTo>
                  <a:cubicBezTo>
                    <a:pt x="5" y="4"/>
                    <a:pt x="4" y="4"/>
                    <a:pt x="4" y="5"/>
                  </a:cubicBezTo>
                  <a:lnTo>
                    <a:pt x="3" y="5"/>
                  </a:lnTo>
                  <a:lnTo>
                    <a:pt x="3" y="5"/>
                  </a:lnTo>
                  <a:cubicBezTo>
                    <a:pt x="3" y="6"/>
                    <a:pt x="3" y="6"/>
                    <a:pt x="3" y="6"/>
                  </a:cubicBezTo>
                  <a:lnTo>
                    <a:pt x="3" y="7"/>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405" name="Freeform 1432"/>
            <p:cNvSpPr>
              <a:spLocks/>
            </p:cNvSpPr>
            <p:nvPr userDrawn="1"/>
          </p:nvSpPr>
          <p:spPr bwMode="auto">
            <a:xfrm>
              <a:off x="281" y="207"/>
              <a:ext cx="2" cy="2"/>
            </a:xfrm>
            <a:custGeom>
              <a:avLst/>
              <a:gdLst>
                <a:gd name="T0" fmla="*/ 0 w 5"/>
                <a:gd name="T1" fmla="*/ 3 h 4"/>
                <a:gd name="T2" fmla="*/ 0 w 5"/>
                <a:gd name="T3" fmla="*/ 3 h 4"/>
                <a:gd name="T4" fmla="*/ 2 w 5"/>
                <a:gd name="T5" fmla="*/ 0 h 4"/>
                <a:gd name="T6" fmla="*/ 5 w 5"/>
                <a:gd name="T7" fmla="*/ 2 h 4"/>
                <a:gd name="T8" fmla="*/ 4 w 5"/>
                <a:gd name="T9" fmla="*/ 4 h 4"/>
                <a:gd name="T10" fmla="*/ 0 w 5"/>
                <a:gd name="T11" fmla="*/ 3 h 4"/>
              </a:gdLst>
              <a:ahLst/>
              <a:cxnLst>
                <a:cxn ang="0">
                  <a:pos x="T0" y="T1"/>
                </a:cxn>
                <a:cxn ang="0">
                  <a:pos x="T2" y="T3"/>
                </a:cxn>
                <a:cxn ang="0">
                  <a:pos x="T4" y="T5"/>
                </a:cxn>
                <a:cxn ang="0">
                  <a:pos x="T6" y="T7"/>
                </a:cxn>
                <a:cxn ang="0">
                  <a:pos x="T8" y="T9"/>
                </a:cxn>
                <a:cxn ang="0">
                  <a:pos x="T10" y="T11"/>
                </a:cxn>
              </a:cxnLst>
              <a:rect l="0" t="0" r="r" b="b"/>
              <a:pathLst>
                <a:path w="5" h="4">
                  <a:moveTo>
                    <a:pt x="0" y="3"/>
                  </a:moveTo>
                  <a:lnTo>
                    <a:pt x="0" y="3"/>
                  </a:lnTo>
                  <a:cubicBezTo>
                    <a:pt x="1" y="2"/>
                    <a:pt x="1" y="1"/>
                    <a:pt x="2" y="0"/>
                  </a:cubicBezTo>
                  <a:cubicBezTo>
                    <a:pt x="3" y="1"/>
                    <a:pt x="4" y="2"/>
                    <a:pt x="5" y="2"/>
                  </a:cubicBezTo>
                  <a:lnTo>
                    <a:pt x="4" y="4"/>
                  </a:lnTo>
                  <a:cubicBezTo>
                    <a:pt x="2" y="3"/>
                    <a:pt x="1" y="3"/>
                    <a:pt x="0" y="3"/>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406" name="Rectangle 1433"/>
            <p:cNvSpPr>
              <a:spLocks noChangeArrowheads="1"/>
            </p:cNvSpPr>
            <p:nvPr userDrawn="1"/>
          </p:nvSpPr>
          <p:spPr bwMode="auto">
            <a:xfrm>
              <a:off x="280" y="209"/>
              <a:ext cx="1" cy="1"/>
            </a:xfrm>
            <a:prstGeom prst="rect">
              <a:avLst/>
            </a:prstGeom>
            <a:solidFill>
              <a:srgbClr val="D5A03C"/>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407" name="Freeform 1434"/>
            <p:cNvSpPr>
              <a:spLocks/>
            </p:cNvSpPr>
            <p:nvPr userDrawn="1"/>
          </p:nvSpPr>
          <p:spPr bwMode="auto">
            <a:xfrm>
              <a:off x="283" y="209"/>
              <a:ext cx="1" cy="1"/>
            </a:xfrm>
            <a:custGeom>
              <a:avLst/>
              <a:gdLst>
                <a:gd name="T0" fmla="*/ 0 w 3"/>
                <a:gd name="T1" fmla="*/ 1 h 3"/>
                <a:gd name="T2" fmla="*/ 0 w 3"/>
                <a:gd name="T3" fmla="*/ 1 h 3"/>
                <a:gd name="T4" fmla="*/ 0 w 3"/>
                <a:gd name="T5" fmla="*/ 0 h 3"/>
                <a:gd name="T6" fmla="*/ 3 w 3"/>
                <a:gd name="T7" fmla="*/ 2 h 3"/>
                <a:gd name="T8" fmla="*/ 2 w 3"/>
                <a:gd name="T9" fmla="*/ 3 h 3"/>
                <a:gd name="T10" fmla="*/ 2 w 3"/>
                <a:gd name="T11" fmla="*/ 2 h 3"/>
                <a:gd name="T12" fmla="*/ 0 w 3"/>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0" y="1"/>
                  </a:moveTo>
                  <a:lnTo>
                    <a:pt x="0" y="1"/>
                  </a:lnTo>
                  <a:lnTo>
                    <a:pt x="0" y="0"/>
                  </a:lnTo>
                  <a:cubicBezTo>
                    <a:pt x="1" y="1"/>
                    <a:pt x="2" y="1"/>
                    <a:pt x="3" y="2"/>
                  </a:cubicBezTo>
                  <a:lnTo>
                    <a:pt x="2" y="3"/>
                  </a:lnTo>
                  <a:lnTo>
                    <a:pt x="2" y="2"/>
                  </a:lnTo>
                  <a:cubicBezTo>
                    <a:pt x="1" y="2"/>
                    <a:pt x="0" y="1"/>
                    <a:pt x="0"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408" name="Freeform 1435"/>
            <p:cNvSpPr>
              <a:spLocks/>
            </p:cNvSpPr>
            <p:nvPr userDrawn="1"/>
          </p:nvSpPr>
          <p:spPr bwMode="auto">
            <a:xfrm>
              <a:off x="281" y="210"/>
              <a:ext cx="0" cy="1"/>
            </a:xfrm>
            <a:custGeom>
              <a:avLst/>
              <a:gdLst>
                <a:gd name="T0" fmla="*/ 1 h 1"/>
                <a:gd name="T1" fmla="*/ 1 h 1"/>
                <a:gd name="T2" fmla="*/ 0 h 1"/>
                <a:gd name="T3" fmla="*/ 1 h 1"/>
                <a:gd name="T4" fmla="*/ 1 h 1"/>
              </a:gdLst>
              <a:ahLst/>
              <a:cxnLst>
                <a:cxn ang="0">
                  <a:pos x="0" y="T0"/>
                </a:cxn>
                <a:cxn ang="0">
                  <a:pos x="0" y="T1"/>
                </a:cxn>
                <a:cxn ang="0">
                  <a:pos x="0" y="T2"/>
                </a:cxn>
                <a:cxn ang="0">
                  <a:pos x="0" y="T3"/>
                </a:cxn>
                <a:cxn ang="0">
                  <a:pos x="0" y="T4"/>
                </a:cxn>
              </a:cxnLst>
              <a:rect l="0" t="0" r="r" b="b"/>
              <a:pathLst>
                <a:path h="1">
                  <a:moveTo>
                    <a:pt x="0" y="1"/>
                  </a:moveTo>
                  <a:lnTo>
                    <a:pt x="0" y="1"/>
                  </a:lnTo>
                  <a:lnTo>
                    <a:pt x="0" y="0"/>
                  </a:lnTo>
                  <a:lnTo>
                    <a:pt x="0" y="1"/>
                  </a:lnTo>
                  <a:lnTo>
                    <a:pt x="0" y="1"/>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409" name="Freeform 1436"/>
            <p:cNvSpPr>
              <a:spLocks/>
            </p:cNvSpPr>
            <p:nvPr userDrawn="1"/>
          </p:nvSpPr>
          <p:spPr bwMode="auto">
            <a:xfrm>
              <a:off x="281" y="212"/>
              <a:ext cx="1" cy="1"/>
            </a:xfrm>
            <a:custGeom>
              <a:avLst/>
              <a:gdLst>
                <a:gd name="T0" fmla="*/ 3 w 3"/>
                <a:gd name="T1" fmla="*/ 2 h 2"/>
                <a:gd name="T2" fmla="*/ 3 w 3"/>
                <a:gd name="T3" fmla="*/ 2 h 2"/>
                <a:gd name="T4" fmla="*/ 0 w 3"/>
                <a:gd name="T5" fmla="*/ 0 h 2"/>
                <a:gd name="T6" fmla="*/ 1 w 3"/>
                <a:gd name="T7" fmla="*/ 0 h 2"/>
                <a:gd name="T8" fmla="*/ 3 w 3"/>
                <a:gd name="T9" fmla="*/ 2 h 2"/>
                <a:gd name="T10" fmla="*/ 3 w 3"/>
                <a:gd name="T11" fmla="*/ 2 h 2"/>
              </a:gdLst>
              <a:ahLst/>
              <a:cxnLst>
                <a:cxn ang="0">
                  <a:pos x="T0" y="T1"/>
                </a:cxn>
                <a:cxn ang="0">
                  <a:pos x="T2" y="T3"/>
                </a:cxn>
                <a:cxn ang="0">
                  <a:pos x="T4" y="T5"/>
                </a:cxn>
                <a:cxn ang="0">
                  <a:pos x="T6" y="T7"/>
                </a:cxn>
                <a:cxn ang="0">
                  <a:pos x="T8" y="T9"/>
                </a:cxn>
                <a:cxn ang="0">
                  <a:pos x="T10" y="T11"/>
                </a:cxn>
              </a:cxnLst>
              <a:rect l="0" t="0" r="r" b="b"/>
              <a:pathLst>
                <a:path w="3" h="2">
                  <a:moveTo>
                    <a:pt x="3" y="2"/>
                  </a:moveTo>
                  <a:lnTo>
                    <a:pt x="3" y="2"/>
                  </a:lnTo>
                  <a:lnTo>
                    <a:pt x="0" y="0"/>
                  </a:lnTo>
                  <a:lnTo>
                    <a:pt x="1" y="0"/>
                  </a:lnTo>
                  <a:cubicBezTo>
                    <a:pt x="1" y="1"/>
                    <a:pt x="2" y="1"/>
                    <a:pt x="3" y="2"/>
                  </a:cubicBezTo>
                  <a:cubicBezTo>
                    <a:pt x="3" y="2"/>
                    <a:pt x="3" y="2"/>
                    <a:pt x="3" y="2"/>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410" name="Freeform 1437"/>
            <p:cNvSpPr>
              <a:spLocks/>
            </p:cNvSpPr>
            <p:nvPr userDrawn="1"/>
          </p:nvSpPr>
          <p:spPr bwMode="auto">
            <a:xfrm>
              <a:off x="277" y="206"/>
              <a:ext cx="1" cy="3"/>
            </a:xfrm>
            <a:custGeom>
              <a:avLst/>
              <a:gdLst>
                <a:gd name="T0" fmla="*/ 3 w 4"/>
                <a:gd name="T1" fmla="*/ 6 h 6"/>
                <a:gd name="T2" fmla="*/ 3 w 4"/>
                <a:gd name="T3" fmla="*/ 6 h 6"/>
                <a:gd name="T4" fmla="*/ 0 w 4"/>
                <a:gd name="T5" fmla="*/ 3 h 6"/>
                <a:gd name="T6" fmla="*/ 2 w 4"/>
                <a:gd name="T7" fmla="*/ 0 h 6"/>
                <a:gd name="T8" fmla="*/ 4 w 4"/>
                <a:gd name="T9" fmla="*/ 3 h 6"/>
                <a:gd name="T10" fmla="*/ 3 w 4"/>
                <a:gd name="T11" fmla="*/ 6 h 6"/>
              </a:gdLst>
              <a:ahLst/>
              <a:cxnLst>
                <a:cxn ang="0">
                  <a:pos x="T0" y="T1"/>
                </a:cxn>
                <a:cxn ang="0">
                  <a:pos x="T2" y="T3"/>
                </a:cxn>
                <a:cxn ang="0">
                  <a:pos x="T4" y="T5"/>
                </a:cxn>
                <a:cxn ang="0">
                  <a:pos x="T6" y="T7"/>
                </a:cxn>
                <a:cxn ang="0">
                  <a:pos x="T8" y="T9"/>
                </a:cxn>
                <a:cxn ang="0">
                  <a:pos x="T10" y="T11"/>
                </a:cxn>
              </a:cxnLst>
              <a:rect l="0" t="0" r="r" b="b"/>
              <a:pathLst>
                <a:path w="4" h="6">
                  <a:moveTo>
                    <a:pt x="3" y="6"/>
                  </a:moveTo>
                  <a:lnTo>
                    <a:pt x="3" y="6"/>
                  </a:lnTo>
                  <a:cubicBezTo>
                    <a:pt x="2" y="5"/>
                    <a:pt x="1" y="4"/>
                    <a:pt x="0" y="3"/>
                  </a:cubicBezTo>
                  <a:cubicBezTo>
                    <a:pt x="1" y="2"/>
                    <a:pt x="1" y="1"/>
                    <a:pt x="2" y="0"/>
                  </a:cubicBezTo>
                  <a:cubicBezTo>
                    <a:pt x="3" y="1"/>
                    <a:pt x="4" y="2"/>
                    <a:pt x="4" y="3"/>
                  </a:cubicBezTo>
                  <a:cubicBezTo>
                    <a:pt x="4" y="4"/>
                    <a:pt x="3" y="5"/>
                    <a:pt x="3" y="6"/>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411" name="Freeform 1438"/>
            <p:cNvSpPr>
              <a:spLocks/>
            </p:cNvSpPr>
            <p:nvPr userDrawn="1"/>
          </p:nvSpPr>
          <p:spPr bwMode="auto">
            <a:xfrm>
              <a:off x="278" y="208"/>
              <a:ext cx="2" cy="2"/>
            </a:xfrm>
            <a:custGeom>
              <a:avLst/>
              <a:gdLst>
                <a:gd name="T0" fmla="*/ 3 w 4"/>
                <a:gd name="T1" fmla="*/ 6 h 6"/>
                <a:gd name="T2" fmla="*/ 3 w 4"/>
                <a:gd name="T3" fmla="*/ 6 h 6"/>
                <a:gd name="T4" fmla="*/ 0 w 4"/>
                <a:gd name="T5" fmla="*/ 3 h 6"/>
                <a:gd name="T6" fmla="*/ 2 w 4"/>
                <a:gd name="T7" fmla="*/ 0 h 6"/>
                <a:gd name="T8" fmla="*/ 4 w 4"/>
                <a:gd name="T9" fmla="*/ 3 h 6"/>
                <a:gd name="T10" fmla="*/ 3 w 4"/>
                <a:gd name="T11" fmla="*/ 6 h 6"/>
              </a:gdLst>
              <a:ahLst/>
              <a:cxnLst>
                <a:cxn ang="0">
                  <a:pos x="T0" y="T1"/>
                </a:cxn>
                <a:cxn ang="0">
                  <a:pos x="T2" y="T3"/>
                </a:cxn>
                <a:cxn ang="0">
                  <a:pos x="T4" y="T5"/>
                </a:cxn>
                <a:cxn ang="0">
                  <a:pos x="T6" y="T7"/>
                </a:cxn>
                <a:cxn ang="0">
                  <a:pos x="T8" y="T9"/>
                </a:cxn>
                <a:cxn ang="0">
                  <a:pos x="T10" y="T11"/>
                </a:cxn>
              </a:cxnLst>
              <a:rect l="0" t="0" r="r" b="b"/>
              <a:pathLst>
                <a:path w="4" h="6">
                  <a:moveTo>
                    <a:pt x="3" y="6"/>
                  </a:moveTo>
                  <a:lnTo>
                    <a:pt x="3" y="6"/>
                  </a:lnTo>
                  <a:cubicBezTo>
                    <a:pt x="2" y="5"/>
                    <a:pt x="1" y="4"/>
                    <a:pt x="0" y="3"/>
                  </a:cubicBezTo>
                  <a:cubicBezTo>
                    <a:pt x="1" y="2"/>
                    <a:pt x="1" y="1"/>
                    <a:pt x="2" y="0"/>
                  </a:cubicBezTo>
                  <a:cubicBezTo>
                    <a:pt x="3" y="1"/>
                    <a:pt x="4" y="2"/>
                    <a:pt x="4" y="3"/>
                  </a:cubicBezTo>
                  <a:cubicBezTo>
                    <a:pt x="4" y="4"/>
                    <a:pt x="3" y="5"/>
                    <a:pt x="3" y="6"/>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412" name="Freeform 1439"/>
            <p:cNvSpPr>
              <a:spLocks/>
            </p:cNvSpPr>
            <p:nvPr userDrawn="1"/>
          </p:nvSpPr>
          <p:spPr bwMode="auto">
            <a:xfrm>
              <a:off x="279" y="209"/>
              <a:ext cx="2" cy="3"/>
            </a:xfrm>
            <a:custGeom>
              <a:avLst/>
              <a:gdLst>
                <a:gd name="T0" fmla="*/ 3 w 5"/>
                <a:gd name="T1" fmla="*/ 6 h 6"/>
                <a:gd name="T2" fmla="*/ 3 w 5"/>
                <a:gd name="T3" fmla="*/ 6 h 6"/>
                <a:gd name="T4" fmla="*/ 0 w 5"/>
                <a:gd name="T5" fmla="*/ 3 h 6"/>
                <a:gd name="T6" fmla="*/ 2 w 5"/>
                <a:gd name="T7" fmla="*/ 0 h 6"/>
                <a:gd name="T8" fmla="*/ 5 w 5"/>
                <a:gd name="T9" fmla="*/ 3 h 6"/>
                <a:gd name="T10" fmla="*/ 4 w 5"/>
                <a:gd name="T11" fmla="*/ 4 h 6"/>
                <a:gd name="T12" fmla="*/ 3 w 5"/>
                <a:gd name="T13" fmla="*/ 4 h 6"/>
                <a:gd name="T14" fmla="*/ 2 w 5"/>
                <a:gd name="T15" fmla="*/ 4 h 6"/>
                <a:gd name="T16" fmla="*/ 3 w 5"/>
                <a:gd name="T17" fmla="*/ 6 h 6"/>
                <a:gd name="T18" fmla="*/ 3 w 5"/>
                <a:gd name="T1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6">
                  <a:moveTo>
                    <a:pt x="3" y="6"/>
                  </a:moveTo>
                  <a:lnTo>
                    <a:pt x="3" y="6"/>
                  </a:lnTo>
                  <a:cubicBezTo>
                    <a:pt x="2" y="5"/>
                    <a:pt x="1" y="4"/>
                    <a:pt x="0" y="3"/>
                  </a:cubicBezTo>
                  <a:cubicBezTo>
                    <a:pt x="1" y="2"/>
                    <a:pt x="1" y="1"/>
                    <a:pt x="2" y="0"/>
                  </a:cubicBezTo>
                  <a:cubicBezTo>
                    <a:pt x="3" y="1"/>
                    <a:pt x="4" y="2"/>
                    <a:pt x="5" y="3"/>
                  </a:cubicBezTo>
                  <a:lnTo>
                    <a:pt x="4" y="4"/>
                  </a:lnTo>
                  <a:cubicBezTo>
                    <a:pt x="3" y="4"/>
                    <a:pt x="3" y="4"/>
                    <a:pt x="3" y="4"/>
                  </a:cubicBezTo>
                  <a:lnTo>
                    <a:pt x="2" y="4"/>
                  </a:lnTo>
                  <a:cubicBezTo>
                    <a:pt x="2" y="5"/>
                    <a:pt x="3" y="5"/>
                    <a:pt x="3" y="6"/>
                  </a:cubicBezTo>
                  <a:lnTo>
                    <a:pt x="3" y="6"/>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413" name="Freeform 1440"/>
            <p:cNvSpPr>
              <a:spLocks/>
            </p:cNvSpPr>
            <p:nvPr userDrawn="1"/>
          </p:nvSpPr>
          <p:spPr bwMode="auto">
            <a:xfrm>
              <a:off x="280" y="212"/>
              <a:ext cx="2" cy="2"/>
            </a:xfrm>
            <a:custGeom>
              <a:avLst/>
              <a:gdLst>
                <a:gd name="T0" fmla="*/ 1 w 4"/>
                <a:gd name="T1" fmla="*/ 0 h 3"/>
                <a:gd name="T2" fmla="*/ 1 w 4"/>
                <a:gd name="T3" fmla="*/ 0 h 3"/>
                <a:gd name="T4" fmla="*/ 3 w 4"/>
                <a:gd name="T5" fmla="*/ 1 h 3"/>
                <a:gd name="T6" fmla="*/ 3 w 4"/>
                <a:gd name="T7" fmla="*/ 1 h 3"/>
                <a:gd name="T8" fmla="*/ 4 w 4"/>
                <a:gd name="T9" fmla="*/ 3 h 3"/>
                <a:gd name="T10" fmla="*/ 4 w 4"/>
                <a:gd name="T11" fmla="*/ 3 h 3"/>
                <a:gd name="T12" fmla="*/ 1 w 4"/>
                <a:gd name="T13" fmla="*/ 3 h 3"/>
                <a:gd name="T14" fmla="*/ 0 w 4"/>
                <a:gd name="T15" fmla="*/ 2 h 3"/>
                <a:gd name="T16" fmla="*/ 1 w 4"/>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3">
                  <a:moveTo>
                    <a:pt x="1" y="0"/>
                  </a:moveTo>
                  <a:lnTo>
                    <a:pt x="1" y="0"/>
                  </a:lnTo>
                  <a:lnTo>
                    <a:pt x="3" y="1"/>
                  </a:lnTo>
                  <a:lnTo>
                    <a:pt x="3" y="1"/>
                  </a:lnTo>
                  <a:cubicBezTo>
                    <a:pt x="3" y="2"/>
                    <a:pt x="3" y="2"/>
                    <a:pt x="4" y="3"/>
                  </a:cubicBezTo>
                  <a:lnTo>
                    <a:pt x="4" y="3"/>
                  </a:lnTo>
                  <a:cubicBezTo>
                    <a:pt x="2" y="3"/>
                    <a:pt x="2" y="3"/>
                    <a:pt x="1" y="3"/>
                  </a:cubicBezTo>
                  <a:lnTo>
                    <a:pt x="0" y="2"/>
                  </a:lnTo>
                  <a:cubicBezTo>
                    <a:pt x="0" y="2"/>
                    <a:pt x="1" y="1"/>
                    <a:pt x="1"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414" name="Freeform 1441"/>
            <p:cNvSpPr>
              <a:spLocks/>
            </p:cNvSpPr>
            <p:nvPr userDrawn="1"/>
          </p:nvSpPr>
          <p:spPr bwMode="auto">
            <a:xfrm>
              <a:off x="278" y="211"/>
              <a:ext cx="3" cy="2"/>
            </a:xfrm>
            <a:custGeom>
              <a:avLst/>
              <a:gdLst>
                <a:gd name="T0" fmla="*/ 2 w 5"/>
                <a:gd name="T1" fmla="*/ 0 h 5"/>
                <a:gd name="T2" fmla="*/ 2 w 5"/>
                <a:gd name="T3" fmla="*/ 0 h 5"/>
                <a:gd name="T4" fmla="*/ 5 w 5"/>
                <a:gd name="T5" fmla="*/ 2 h 5"/>
                <a:gd name="T6" fmla="*/ 3 w 5"/>
                <a:gd name="T7" fmla="*/ 5 h 5"/>
                <a:gd name="T8" fmla="*/ 0 w 5"/>
                <a:gd name="T9" fmla="*/ 3 h 5"/>
                <a:gd name="T10" fmla="*/ 2 w 5"/>
                <a:gd name="T11" fmla="*/ 0 h 5"/>
              </a:gdLst>
              <a:ahLst/>
              <a:cxnLst>
                <a:cxn ang="0">
                  <a:pos x="T0" y="T1"/>
                </a:cxn>
                <a:cxn ang="0">
                  <a:pos x="T2" y="T3"/>
                </a:cxn>
                <a:cxn ang="0">
                  <a:pos x="T4" y="T5"/>
                </a:cxn>
                <a:cxn ang="0">
                  <a:pos x="T6" y="T7"/>
                </a:cxn>
                <a:cxn ang="0">
                  <a:pos x="T8" y="T9"/>
                </a:cxn>
                <a:cxn ang="0">
                  <a:pos x="T10" y="T11"/>
                </a:cxn>
              </a:cxnLst>
              <a:rect l="0" t="0" r="r" b="b"/>
              <a:pathLst>
                <a:path w="5" h="5">
                  <a:moveTo>
                    <a:pt x="2" y="0"/>
                  </a:moveTo>
                  <a:lnTo>
                    <a:pt x="2" y="0"/>
                  </a:lnTo>
                  <a:cubicBezTo>
                    <a:pt x="3" y="1"/>
                    <a:pt x="4" y="1"/>
                    <a:pt x="5" y="2"/>
                  </a:cubicBezTo>
                  <a:cubicBezTo>
                    <a:pt x="4" y="3"/>
                    <a:pt x="4" y="4"/>
                    <a:pt x="3" y="5"/>
                  </a:cubicBezTo>
                  <a:cubicBezTo>
                    <a:pt x="2" y="4"/>
                    <a:pt x="1" y="4"/>
                    <a:pt x="0" y="3"/>
                  </a:cubicBezTo>
                  <a:cubicBezTo>
                    <a:pt x="1" y="2"/>
                    <a:pt x="1" y="1"/>
                    <a:pt x="2"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415" name="Freeform 1442"/>
            <p:cNvSpPr>
              <a:spLocks/>
            </p:cNvSpPr>
            <p:nvPr userDrawn="1"/>
          </p:nvSpPr>
          <p:spPr bwMode="auto">
            <a:xfrm>
              <a:off x="286" y="206"/>
              <a:ext cx="1" cy="1"/>
            </a:xfrm>
            <a:custGeom>
              <a:avLst/>
              <a:gdLst>
                <a:gd name="T0" fmla="*/ 1 w 1"/>
                <a:gd name="T1" fmla="*/ 0 h 2"/>
                <a:gd name="T2" fmla="*/ 1 w 1"/>
                <a:gd name="T3" fmla="*/ 0 h 2"/>
                <a:gd name="T4" fmla="*/ 1 w 1"/>
                <a:gd name="T5" fmla="*/ 2 h 2"/>
                <a:gd name="T6" fmla="*/ 0 w 1"/>
                <a:gd name="T7" fmla="*/ 2 h 2"/>
                <a:gd name="T8" fmla="*/ 0 w 1"/>
                <a:gd name="T9" fmla="*/ 0 h 2"/>
                <a:gd name="T10" fmla="*/ 1 w 1"/>
                <a:gd name="T11" fmla="*/ 0 h 2"/>
              </a:gdLst>
              <a:ahLst/>
              <a:cxnLst>
                <a:cxn ang="0">
                  <a:pos x="T0" y="T1"/>
                </a:cxn>
                <a:cxn ang="0">
                  <a:pos x="T2" y="T3"/>
                </a:cxn>
                <a:cxn ang="0">
                  <a:pos x="T4" y="T5"/>
                </a:cxn>
                <a:cxn ang="0">
                  <a:pos x="T6" y="T7"/>
                </a:cxn>
                <a:cxn ang="0">
                  <a:pos x="T8" y="T9"/>
                </a:cxn>
                <a:cxn ang="0">
                  <a:pos x="T10" y="T11"/>
                </a:cxn>
              </a:cxnLst>
              <a:rect l="0" t="0" r="r" b="b"/>
              <a:pathLst>
                <a:path w="1" h="2">
                  <a:moveTo>
                    <a:pt x="1" y="0"/>
                  </a:moveTo>
                  <a:lnTo>
                    <a:pt x="1" y="0"/>
                  </a:lnTo>
                  <a:lnTo>
                    <a:pt x="1" y="2"/>
                  </a:lnTo>
                  <a:lnTo>
                    <a:pt x="0" y="2"/>
                  </a:lnTo>
                  <a:lnTo>
                    <a:pt x="0" y="0"/>
                  </a:lnTo>
                  <a:lnTo>
                    <a:pt x="1"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416" name="Freeform 1443"/>
            <p:cNvSpPr>
              <a:spLocks/>
            </p:cNvSpPr>
            <p:nvPr userDrawn="1"/>
          </p:nvSpPr>
          <p:spPr bwMode="auto">
            <a:xfrm>
              <a:off x="286" y="205"/>
              <a:ext cx="1" cy="1"/>
            </a:xfrm>
            <a:custGeom>
              <a:avLst/>
              <a:gdLst>
                <a:gd name="T0" fmla="*/ 2 w 2"/>
                <a:gd name="T1" fmla="*/ 0 h 2"/>
                <a:gd name="T2" fmla="*/ 2 w 2"/>
                <a:gd name="T3" fmla="*/ 0 h 2"/>
                <a:gd name="T4" fmla="*/ 2 w 2"/>
                <a:gd name="T5" fmla="*/ 2 h 2"/>
                <a:gd name="T6" fmla="*/ 1 w 2"/>
                <a:gd name="T7" fmla="*/ 2 h 2"/>
                <a:gd name="T8" fmla="*/ 0 w 2"/>
                <a:gd name="T9" fmla="*/ 1 h 2"/>
                <a:gd name="T10" fmla="*/ 2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2" y="0"/>
                  </a:moveTo>
                  <a:lnTo>
                    <a:pt x="2" y="0"/>
                  </a:lnTo>
                  <a:lnTo>
                    <a:pt x="2" y="2"/>
                  </a:lnTo>
                  <a:lnTo>
                    <a:pt x="1" y="2"/>
                  </a:lnTo>
                  <a:lnTo>
                    <a:pt x="0" y="1"/>
                  </a:lnTo>
                  <a:lnTo>
                    <a:pt x="2"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417" name="Freeform 1444"/>
            <p:cNvSpPr>
              <a:spLocks/>
            </p:cNvSpPr>
            <p:nvPr userDrawn="1"/>
          </p:nvSpPr>
          <p:spPr bwMode="auto">
            <a:xfrm>
              <a:off x="286" y="204"/>
              <a:ext cx="1" cy="1"/>
            </a:xfrm>
            <a:custGeom>
              <a:avLst/>
              <a:gdLst>
                <a:gd name="T0" fmla="*/ 2 w 2"/>
                <a:gd name="T1" fmla="*/ 0 h 2"/>
                <a:gd name="T2" fmla="*/ 2 w 2"/>
                <a:gd name="T3" fmla="*/ 0 h 2"/>
                <a:gd name="T4" fmla="*/ 2 w 2"/>
                <a:gd name="T5" fmla="*/ 1 h 2"/>
                <a:gd name="T6" fmla="*/ 0 w 2"/>
                <a:gd name="T7" fmla="*/ 2 h 2"/>
                <a:gd name="T8" fmla="*/ 0 w 2"/>
                <a:gd name="T9" fmla="*/ 0 h 2"/>
                <a:gd name="T10" fmla="*/ 2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2" y="0"/>
                  </a:moveTo>
                  <a:lnTo>
                    <a:pt x="2" y="0"/>
                  </a:lnTo>
                  <a:lnTo>
                    <a:pt x="2" y="1"/>
                  </a:lnTo>
                  <a:lnTo>
                    <a:pt x="0" y="2"/>
                  </a:lnTo>
                  <a:lnTo>
                    <a:pt x="0" y="0"/>
                  </a:lnTo>
                  <a:lnTo>
                    <a:pt x="2"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418" name="Freeform 1445"/>
            <p:cNvSpPr>
              <a:spLocks/>
            </p:cNvSpPr>
            <p:nvPr userDrawn="1"/>
          </p:nvSpPr>
          <p:spPr bwMode="auto">
            <a:xfrm>
              <a:off x="286" y="203"/>
              <a:ext cx="1" cy="1"/>
            </a:xfrm>
            <a:custGeom>
              <a:avLst/>
              <a:gdLst>
                <a:gd name="T0" fmla="*/ 1 w 2"/>
                <a:gd name="T1" fmla="*/ 0 h 2"/>
                <a:gd name="T2" fmla="*/ 1 w 2"/>
                <a:gd name="T3" fmla="*/ 0 h 2"/>
                <a:gd name="T4" fmla="*/ 2 w 2"/>
                <a:gd name="T5" fmla="*/ 2 h 2"/>
                <a:gd name="T6" fmla="*/ 0 w 2"/>
                <a:gd name="T7" fmla="*/ 2 h 2"/>
                <a:gd name="T8" fmla="*/ 0 w 2"/>
                <a:gd name="T9" fmla="*/ 1 h 2"/>
                <a:gd name="T10" fmla="*/ 1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1" y="0"/>
                  </a:moveTo>
                  <a:lnTo>
                    <a:pt x="1" y="0"/>
                  </a:lnTo>
                  <a:lnTo>
                    <a:pt x="2" y="2"/>
                  </a:lnTo>
                  <a:lnTo>
                    <a:pt x="0" y="2"/>
                  </a:lnTo>
                  <a:lnTo>
                    <a:pt x="0" y="1"/>
                  </a:lnTo>
                  <a:lnTo>
                    <a:pt x="1"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419" name="Freeform 1446"/>
            <p:cNvSpPr>
              <a:spLocks/>
            </p:cNvSpPr>
            <p:nvPr userDrawn="1"/>
          </p:nvSpPr>
          <p:spPr bwMode="auto">
            <a:xfrm>
              <a:off x="285" y="202"/>
              <a:ext cx="1" cy="0"/>
            </a:xfrm>
            <a:custGeom>
              <a:avLst/>
              <a:gdLst>
                <a:gd name="T0" fmla="*/ 2 w 2"/>
                <a:gd name="T1" fmla="*/ 0 h 1"/>
                <a:gd name="T2" fmla="*/ 2 w 2"/>
                <a:gd name="T3" fmla="*/ 0 h 1"/>
                <a:gd name="T4" fmla="*/ 2 w 2"/>
                <a:gd name="T5" fmla="*/ 1 h 1"/>
                <a:gd name="T6" fmla="*/ 1 w 2"/>
                <a:gd name="T7" fmla="*/ 1 h 1"/>
                <a:gd name="T8" fmla="*/ 0 w 2"/>
                <a:gd name="T9" fmla="*/ 0 h 1"/>
                <a:gd name="T10" fmla="*/ 2 w 2"/>
                <a:gd name="T11" fmla="*/ 0 h 1"/>
              </a:gdLst>
              <a:ahLst/>
              <a:cxnLst>
                <a:cxn ang="0">
                  <a:pos x="T0" y="T1"/>
                </a:cxn>
                <a:cxn ang="0">
                  <a:pos x="T2" y="T3"/>
                </a:cxn>
                <a:cxn ang="0">
                  <a:pos x="T4" y="T5"/>
                </a:cxn>
                <a:cxn ang="0">
                  <a:pos x="T6" y="T7"/>
                </a:cxn>
                <a:cxn ang="0">
                  <a:pos x="T8" y="T9"/>
                </a:cxn>
                <a:cxn ang="0">
                  <a:pos x="T10" y="T11"/>
                </a:cxn>
              </a:cxnLst>
              <a:rect l="0" t="0" r="r" b="b"/>
              <a:pathLst>
                <a:path w="2" h="1">
                  <a:moveTo>
                    <a:pt x="2" y="0"/>
                  </a:moveTo>
                  <a:lnTo>
                    <a:pt x="2" y="0"/>
                  </a:lnTo>
                  <a:lnTo>
                    <a:pt x="2" y="1"/>
                  </a:lnTo>
                  <a:lnTo>
                    <a:pt x="1" y="1"/>
                  </a:lnTo>
                  <a:lnTo>
                    <a:pt x="0" y="0"/>
                  </a:lnTo>
                  <a:lnTo>
                    <a:pt x="2"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420" name="Freeform 1447"/>
            <p:cNvSpPr>
              <a:spLocks/>
            </p:cNvSpPr>
            <p:nvPr userDrawn="1"/>
          </p:nvSpPr>
          <p:spPr bwMode="auto">
            <a:xfrm>
              <a:off x="285" y="200"/>
              <a:ext cx="1" cy="1"/>
            </a:xfrm>
            <a:custGeom>
              <a:avLst/>
              <a:gdLst>
                <a:gd name="T0" fmla="*/ 2 w 2"/>
                <a:gd name="T1" fmla="*/ 0 h 2"/>
                <a:gd name="T2" fmla="*/ 2 w 2"/>
                <a:gd name="T3" fmla="*/ 0 h 2"/>
                <a:gd name="T4" fmla="*/ 2 w 2"/>
                <a:gd name="T5" fmla="*/ 1 h 2"/>
                <a:gd name="T6" fmla="*/ 0 w 2"/>
                <a:gd name="T7" fmla="*/ 2 h 2"/>
                <a:gd name="T8" fmla="*/ 0 w 2"/>
                <a:gd name="T9" fmla="*/ 0 h 2"/>
                <a:gd name="T10" fmla="*/ 2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2" y="0"/>
                  </a:moveTo>
                  <a:lnTo>
                    <a:pt x="2" y="0"/>
                  </a:lnTo>
                  <a:lnTo>
                    <a:pt x="2" y="1"/>
                  </a:lnTo>
                  <a:lnTo>
                    <a:pt x="0" y="2"/>
                  </a:lnTo>
                  <a:lnTo>
                    <a:pt x="0" y="0"/>
                  </a:lnTo>
                  <a:lnTo>
                    <a:pt x="2"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421" name="Freeform 1448"/>
            <p:cNvSpPr>
              <a:spLocks/>
            </p:cNvSpPr>
            <p:nvPr userDrawn="1"/>
          </p:nvSpPr>
          <p:spPr bwMode="auto">
            <a:xfrm>
              <a:off x="285" y="199"/>
              <a:ext cx="1" cy="1"/>
            </a:xfrm>
            <a:custGeom>
              <a:avLst/>
              <a:gdLst>
                <a:gd name="T0" fmla="*/ 2 w 2"/>
                <a:gd name="T1" fmla="*/ 0 h 2"/>
                <a:gd name="T2" fmla="*/ 2 w 2"/>
                <a:gd name="T3" fmla="*/ 0 h 2"/>
                <a:gd name="T4" fmla="*/ 2 w 2"/>
                <a:gd name="T5" fmla="*/ 1 h 2"/>
                <a:gd name="T6" fmla="*/ 0 w 2"/>
                <a:gd name="T7" fmla="*/ 2 h 2"/>
                <a:gd name="T8" fmla="*/ 0 w 2"/>
                <a:gd name="T9" fmla="*/ 1 h 2"/>
                <a:gd name="T10" fmla="*/ 2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2" y="0"/>
                  </a:moveTo>
                  <a:lnTo>
                    <a:pt x="2" y="0"/>
                  </a:lnTo>
                  <a:lnTo>
                    <a:pt x="2" y="1"/>
                  </a:lnTo>
                  <a:lnTo>
                    <a:pt x="0" y="2"/>
                  </a:lnTo>
                  <a:lnTo>
                    <a:pt x="0" y="1"/>
                  </a:lnTo>
                  <a:lnTo>
                    <a:pt x="2"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422" name="Freeform 1449"/>
            <p:cNvSpPr>
              <a:spLocks/>
            </p:cNvSpPr>
            <p:nvPr userDrawn="1"/>
          </p:nvSpPr>
          <p:spPr bwMode="auto">
            <a:xfrm>
              <a:off x="281" y="201"/>
              <a:ext cx="0" cy="2"/>
            </a:xfrm>
            <a:custGeom>
              <a:avLst/>
              <a:gdLst>
                <a:gd name="T0" fmla="*/ 2 w 2"/>
                <a:gd name="T1" fmla="*/ 0 h 3"/>
                <a:gd name="T2" fmla="*/ 2 w 2"/>
                <a:gd name="T3" fmla="*/ 0 h 3"/>
                <a:gd name="T4" fmla="*/ 1 w 2"/>
                <a:gd name="T5" fmla="*/ 3 h 3"/>
                <a:gd name="T6" fmla="*/ 0 w 2"/>
                <a:gd name="T7" fmla="*/ 2 h 3"/>
                <a:gd name="T8" fmla="*/ 2 w 2"/>
                <a:gd name="T9" fmla="*/ 0 h 3"/>
              </a:gdLst>
              <a:ahLst/>
              <a:cxnLst>
                <a:cxn ang="0">
                  <a:pos x="T0" y="T1"/>
                </a:cxn>
                <a:cxn ang="0">
                  <a:pos x="T2" y="T3"/>
                </a:cxn>
                <a:cxn ang="0">
                  <a:pos x="T4" y="T5"/>
                </a:cxn>
                <a:cxn ang="0">
                  <a:pos x="T6" y="T7"/>
                </a:cxn>
                <a:cxn ang="0">
                  <a:pos x="T8" y="T9"/>
                </a:cxn>
              </a:cxnLst>
              <a:rect l="0" t="0" r="r" b="b"/>
              <a:pathLst>
                <a:path w="2" h="3">
                  <a:moveTo>
                    <a:pt x="2" y="0"/>
                  </a:moveTo>
                  <a:lnTo>
                    <a:pt x="2" y="0"/>
                  </a:lnTo>
                  <a:cubicBezTo>
                    <a:pt x="1" y="1"/>
                    <a:pt x="1" y="2"/>
                    <a:pt x="1" y="3"/>
                  </a:cubicBezTo>
                  <a:lnTo>
                    <a:pt x="0" y="2"/>
                  </a:lnTo>
                  <a:lnTo>
                    <a:pt x="2"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423" name="Freeform 1450"/>
            <p:cNvSpPr>
              <a:spLocks/>
            </p:cNvSpPr>
            <p:nvPr userDrawn="1"/>
          </p:nvSpPr>
          <p:spPr bwMode="auto">
            <a:xfrm>
              <a:off x="279" y="203"/>
              <a:ext cx="1" cy="2"/>
            </a:xfrm>
            <a:custGeom>
              <a:avLst/>
              <a:gdLst>
                <a:gd name="T0" fmla="*/ 1 w 1"/>
                <a:gd name="T1" fmla="*/ 0 h 3"/>
                <a:gd name="T2" fmla="*/ 1 w 1"/>
                <a:gd name="T3" fmla="*/ 0 h 3"/>
                <a:gd name="T4" fmla="*/ 1 w 1"/>
                <a:gd name="T5" fmla="*/ 3 h 3"/>
                <a:gd name="T6" fmla="*/ 0 w 1"/>
                <a:gd name="T7" fmla="*/ 2 h 3"/>
                <a:gd name="T8" fmla="*/ 1 w 1"/>
                <a:gd name="T9" fmla="*/ 0 h 3"/>
              </a:gdLst>
              <a:ahLst/>
              <a:cxnLst>
                <a:cxn ang="0">
                  <a:pos x="T0" y="T1"/>
                </a:cxn>
                <a:cxn ang="0">
                  <a:pos x="T2" y="T3"/>
                </a:cxn>
                <a:cxn ang="0">
                  <a:pos x="T4" y="T5"/>
                </a:cxn>
                <a:cxn ang="0">
                  <a:pos x="T6" y="T7"/>
                </a:cxn>
                <a:cxn ang="0">
                  <a:pos x="T8" y="T9"/>
                </a:cxn>
              </a:cxnLst>
              <a:rect l="0" t="0" r="r" b="b"/>
              <a:pathLst>
                <a:path w="1" h="3">
                  <a:moveTo>
                    <a:pt x="1" y="0"/>
                  </a:moveTo>
                  <a:lnTo>
                    <a:pt x="1" y="0"/>
                  </a:lnTo>
                  <a:cubicBezTo>
                    <a:pt x="1" y="1"/>
                    <a:pt x="1" y="2"/>
                    <a:pt x="1" y="3"/>
                  </a:cubicBezTo>
                  <a:lnTo>
                    <a:pt x="0" y="2"/>
                  </a:lnTo>
                  <a:lnTo>
                    <a:pt x="1"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424" name="Freeform 1451"/>
            <p:cNvSpPr>
              <a:spLocks/>
            </p:cNvSpPr>
            <p:nvPr userDrawn="1"/>
          </p:nvSpPr>
          <p:spPr bwMode="auto">
            <a:xfrm>
              <a:off x="278" y="205"/>
              <a:ext cx="0" cy="2"/>
            </a:xfrm>
            <a:custGeom>
              <a:avLst/>
              <a:gdLst>
                <a:gd name="T0" fmla="*/ 1 w 1"/>
                <a:gd name="T1" fmla="*/ 0 h 3"/>
                <a:gd name="T2" fmla="*/ 1 w 1"/>
                <a:gd name="T3" fmla="*/ 0 h 3"/>
                <a:gd name="T4" fmla="*/ 1 w 1"/>
                <a:gd name="T5" fmla="*/ 3 h 3"/>
                <a:gd name="T6" fmla="*/ 0 w 1"/>
                <a:gd name="T7" fmla="*/ 1 h 3"/>
                <a:gd name="T8" fmla="*/ 1 w 1"/>
                <a:gd name="T9" fmla="*/ 0 h 3"/>
              </a:gdLst>
              <a:ahLst/>
              <a:cxnLst>
                <a:cxn ang="0">
                  <a:pos x="T0" y="T1"/>
                </a:cxn>
                <a:cxn ang="0">
                  <a:pos x="T2" y="T3"/>
                </a:cxn>
                <a:cxn ang="0">
                  <a:pos x="T4" y="T5"/>
                </a:cxn>
                <a:cxn ang="0">
                  <a:pos x="T6" y="T7"/>
                </a:cxn>
                <a:cxn ang="0">
                  <a:pos x="T8" y="T9"/>
                </a:cxn>
              </a:cxnLst>
              <a:rect l="0" t="0" r="r" b="b"/>
              <a:pathLst>
                <a:path w="1" h="3">
                  <a:moveTo>
                    <a:pt x="1" y="0"/>
                  </a:moveTo>
                  <a:lnTo>
                    <a:pt x="1" y="0"/>
                  </a:lnTo>
                  <a:cubicBezTo>
                    <a:pt x="0" y="0"/>
                    <a:pt x="1" y="1"/>
                    <a:pt x="1" y="3"/>
                  </a:cubicBezTo>
                  <a:lnTo>
                    <a:pt x="0" y="1"/>
                  </a:lnTo>
                  <a:lnTo>
                    <a:pt x="1"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425" name="Freeform 1452"/>
            <p:cNvSpPr>
              <a:spLocks/>
            </p:cNvSpPr>
            <p:nvPr userDrawn="1"/>
          </p:nvSpPr>
          <p:spPr bwMode="auto">
            <a:xfrm>
              <a:off x="277" y="207"/>
              <a:ext cx="0" cy="1"/>
            </a:xfrm>
            <a:custGeom>
              <a:avLst/>
              <a:gdLst>
                <a:gd name="T0" fmla="*/ 1 w 1"/>
                <a:gd name="T1" fmla="*/ 0 h 3"/>
                <a:gd name="T2" fmla="*/ 1 w 1"/>
                <a:gd name="T3" fmla="*/ 0 h 3"/>
                <a:gd name="T4" fmla="*/ 1 w 1"/>
                <a:gd name="T5" fmla="*/ 3 h 3"/>
                <a:gd name="T6" fmla="*/ 0 w 1"/>
                <a:gd name="T7" fmla="*/ 2 h 3"/>
                <a:gd name="T8" fmla="*/ 1 w 1"/>
                <a:gd name="T9" fmla="*/ 0 h 3"/>
              </a:gdLst>
              <a:ahLst/>
              <a:cxnLst>
                <a:cxn ang="0">
                  <a:pos x="T0" y="T1"/>
                </a:cxn>
                <a:cxn ang="0">
                  <a:pos x="T2" y="T3"/>
                </a:cxn>
                <a:cxn ang="0">
                  <a:pos x="T4" y="T5"/>
                </a:cxn>
                <a:cxn ang="0">
                  <a:pos x="T6" y="T7"/>
                </a:cxn>
                <a:cxn ang="0">
                  <a:pos x="T8" y="T9"/>
                </a:cxn>
              </a:cxnLst>
              <a:rect l="0" t="0" r="r" b="b"/>
              <a:pathLst>
                <a:path w="1" h="3">
                  <a:moveTo>
                    <a:pt x="1" y="0"/>
                  </a:moveTo>
                  <a:lnTo>
                    <a:pt x="1" y="0"/>
                  </a:lnTo>
                  <a:cubicBezTo>
                    <a:pt x="0" y="1"/>
                    <a:pt x="0" y="2"/>
                    <a:pt x="1" y="3"/>
                  </a:cubicBezTo>
                  <a:lnTo>
                    <a:pt x="0" y="2"/>
                  </a:lnTo>
                  <a:lnTo>
                    <a:pt x="1"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426" name="Freeform 1453"/>
            <p:cNvSpPr>
              <a:spLocks/>
            </p:cNvSpPr>
            <p:nvPr userDrawn="1"/>
          </p:nvSpPr>
          <p:spPr bwMode="auto">
            <a:xfrm>
              <a:off x="279" y="207"/>
              <a:ext cx="1" cy="1"/>
            </a:xfrm>
            <a:custGeom>
              <a:avLst/>
              <a:gdLst>
                <a:gd name="T0" fmla="*/ 1 w 1"/>
                <a:gd name="T1" fmla="*/ 0 h 3"/>
                <a:gd name="T2" fmla="*/ 1 w 1"/>
                <a:gd name="T3" fmla="*/ 0 h 3"/>
                <a:gd name="T4" fmla="*/ 1 w 1"/>
                <a:gd name="T5" fmla="*/ 3 h 3"/>
                <a:gd name="T6" fmla="*/ 0 w 1"/>
                <a:gd name="T7" fmla="*/ 2 h 3"/>
                <a:gd name="T8" fmla="*/ 1 w 1"/>
                <a:gd name="T9" fmla="*/ 0 h 3"/>
              </a:gdLst>
              <a:ahLst/>
              <a:cxnLst>
                <a:cxn ang="0">
                  <a:pos x="T0" y="T1"/>
                </a:cxn>
                <a:cxn ang="0">
                  <a:pos x="T2" y="T3"/>
                </a:cxn>
                <a:cxn ang="0">
                  <a:pos x="T4" y="T5"/>
                </a:cxn>
                <a:cxn ang="0">
                  <a:pos x="T6" y="T7"/>
                </a:cxn>
                <a:cxn ang="0">
                  <a:pos x="T8" y="T9"/>
                </a:cxn>
              </a:cxnLst>
              <a:rect l="0" t="0" r="r" b="b"/>
              <a:pathLst>
                <a:path w="1" h="3">
                  <a:moveTo>
                    <a:pt x="1" y="0"/>
                  </a:moveTo>
                  <a:lnTo>
                    <a:pt x="1" y="0"/>
                  </a:lnTo>
                  <a:cubicBezTo>
                    <a:pt x="0" y="1"/>
                    <a:pt x="1" y="2"/>
                    <a:pt x="1" y="3"/>
                  </a:cubicBezTo>
                  <a:lnTo>
                    <a:pt x="0" y="2"/>
                  </a:lnTo>
                  <a:lnTo>
                    <a:pt x="1"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427" name="Freeform 1454"/>
            <p:cNvSpPr>
              <a:spLocks/>
            </p:cNvSpPr>
            <p:nvPr userDrawn="1"/>
          </p:nvSpPr>
          <p:spPr bwMode="auto">
            <a:xfrm>
              <a:off x="282" y="206"/>
              <a:ext cx="1" cy="2"/>
            </a:xfrm>
            <a:custGeom>
              <a:avLst/>
              <a:gdLst>
                <a:gd name="T0" fmla="*/ 1 w 2"/>
                <a:gd name="T1" fmla="*/ 0 h 3"/>
                <a:gd name="T2" fmla="*/ 1 w 2"/>
                <a:gd name="T3" fmla="*/ 0 h 3"/>
                <a:gd name="T4" fmla="*/ 2 w 2"/>
                <a:gd name="T5" fmla="*/ 3 h 3"/>
                <a:gd name="T6" fmla="*/ 0 w 2"/>
                <a:gd name="T7" fmla="*/ 2 h 3"/>
                <a:gd name="T8" fmla="*/ 1 w 2"/>
                <a:gd name="T9" fmla="*/ 0 h 3"/>
              </a:gdLst>
              <a:ahLst/>
              <a:cxnLst>
                <a:cxn ang="0">
                  <a:pos x="T0" y="T1"/>
                </a:cxn>
                <a:cxn ang="0">
                  <a:pos x="T2" y="T3"/>
                </a:cxn>
                <a:cxn ang="0">
                  <a:pos x="T4" y="T5"/>
                </a:cxn>
                <a:cxn ang="0">
                  <a:pos x="T6" y="T7"/>
                </a:cxn>
                <a:cxn ang="0">
                  <a:pos x="T8" y="T9"/>
                </a:cxn>
              </a:cxnLst>
              <a:rect l="0" t="0" r="r" b="b"/>
              <a:pathLst>
                <a:path w="2" h="3">
                  <a:moveTo>
                    <a:pt x="1" y="0"/>
                  </a:moveTo>
                  <a:lnTo>
                    <a:pt x="1" y="0"/>
                  </a:lnTo>
                  <a:cubicBezTo>
                    <a:pt x="1" y="1"/>
                    <a:pt x="1" y="2"/>
                    <a:pt x="2" y="3"/>
                  </a:cubicBezTo>
                  <a:lnTo>
                    <a:pt x="0" y="2"/>
                  </a:lnTo>
                  <a:lnTo>
                    <a:pt x="1"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428" name="Freeform 1455"/>
            <p:cNvSpPr>
              <a:spLocks/>
            </p:cNvSpPr>
            <p:nvPr userDrawn="1"/>
          </p:nvSpPr>
          <p:spPr bwMode="auto">
            <a:xfrm>
              <a:off x="281" y="205"/>
              <a:ext cx="0" cy="1"/>
            </a:xfrm>
            <a:custGeom>
              <a:avLst/>
              <a:gdLst>
                <a:gd name="T0" fmla="*/ 1 w 1"/>
                <a:gd name="T1" fmla="*/ 0 h 3"/>
                <a:gd name="T2" fmla="*/ 1 w 1"/>
                <a:gd name="T3" fmla="*/ 0 h 3"/>
                <a:gd name="T4" fmla="*/ 1 w 1"/>
                <a:gd name="T5" fmla="*/ 3 h 3"/>
                <a:gd name="T6" fmla="*/ 0 w 1"/>
                <a:gd name="T7" fmla="*/ 1 h 3"/>
                <a:gd name="T8" fmla="*/ 1 w 1"/>
                <a:gd name="T9" fmla="*/ 0 h 3"/>
              </a:gdLst>
              <a:ahLst/>
              <a:cxnLst>
                <a:cxn ang="0">
                  <a:pos x="T0" y="T1"/>
                </a:cxn>
                <a:cxn ang="0">
                  <a:pos x="T2" y="T3"/>
                </a:cxn>
                <a:cxn ang="0">
                  <a:pos x="T4" y="T5"/>
                </a:cxn>
                <a:cxn ang="0">
                  <a:pos x="T6" y="T7"/>
                </a:cxn>
                <a:cxn ang="0">
                  <a:pos x="T8" y="T9"/>
                </a:cxn>
              </a:cxnLst>
              <a:rect l="0" t="0" r="r" b="b"/>
              <a:pathLst>
                <a:path w="1" h="3">
                  <a:moveTo>
                    <a:pt x="1" y="0"/>
                  </a:moveTo>
                  <a:lnTo>
                    <a:pt x="1" y="0"/>
                  </a:lnTo>
                  <a:cubicBezTo>
                    <a:pt x="1" y="1"/>
                    <a:pt x="1" y="2"/>
                    <a:pt x="1" y="3"/>
                  </a:cubicBezTo>
                  <a:lnTo>
                    <a:pt x="0" y="1"/>
                  </a:lnTo>
                  <a:lnTo>
                    <a:pt x="1"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429" name="Freeform 1456"/>
            <p:cNvSpPr>
              <a:spLocks/>
            </p:cNvSpPr>
            <p:nvPr userDrawn="1"/>
          </p:nvSpPr>
          <p:spPr bwMode="auto">
            <a:xfrm>
              <a:off x="282" y="203"/>
              <a:ext cx="0" cy="2"/>
            </a:xfrm>
            <a:custGeom>
              <a:avLst/>
              <a:gdLst>
                <a:gd name="T0" fmla="*/ 1 w 1"/>
                <a:gd name="T1" fmla="*/ 0 h 3"/>
                <a:gd name="T2" fmla="*/ 1 w 1"/>
                <a:gd name="T3" fmla="*/ 0 h 3"/>
                <a:gd name="T4" fmla="*/ 1 w 1"/>
                <a:gd name="T5" fmla="*/ 3 h 3"/>
                <a:gd name="T6" fmla="*/ 0 w 1"/>
                <a:gd name="T7" fmla="*/ 2 h 3"/>
                <a:gd name="T8" fmla="*/ 1 w 1"/>
                <a:gd name="T9" fmla="*/ 0 h 3"/>
              </a:gdLst>
              <a:ahLst/>
              <a:cxnLst>
                <a:cxn ang="0">
                  <a:pos x="T0" y="T1"/>
                </a:cxn>
                <a:cxn ang="0">
                  <a:pos x="T2" y="T3"/>
                </a:cxn>
                <a:cxn ang="0">
                  <a:pos x="T4" y="T5"/>
                </a:cxn>
                <a:cxn ang="0">
                  <a:pos x="T6" y="T7"/>
                </a:cxn>
                <a:cxn ang="0">
                  <a:pos x="T8" y="T9"/>
                </a:cxn>
              </a:cxnLst>
              <a:rect l="0" t="0" r="r" b="b"/>
              <a:pathLst>
                <a:path w="1" h="3">
                  <a:moveTo>
                    <a:pt x="1" y="0"/>
                  </a:moveTo>
                  <a:lnTo>
                    <a:pt x="1" y="0"/>
                  </a:lnTo>
                  <a:cubicBezTo>
                    <a:pt x="1" y="1"/>
                    <a:pt x="1" y="2"/>
                    <a:pt x="1" y="3"/>
                  </a:cubicBezTo>
                  <a:lnTo>
                    <a:pt x="0" y="2"/>
                  </a:lnTo>
                  <a:lnTo>
                    <a:pt x="1"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430" name="Freeform 1457"/>
            <p:cNvSpPr>
              <a:spLocks/>
            </p:cNvSpPr>
            <p:nvPr userDrawn="1"/>
          </p:nvSpPr>
          <p:spPr bwMode="auto">
            <a:xfrm>
              <a:off x="279" y="200"/>
              <a:ext cx="1" cy="1"/>
            </a:xfrm>
            <a:custGeom>
              <a:avLst/>
              <a:gdLst>
                <a:gd name="T0" fmla="*/ 2 w 2"/>
                <a:gd name="T1" fmla="*/ 0 h 3"/>
                <a:gd name="T2" fmla="*/ 2 w 2"/>
                <a:gd name="T3" fmla="*/ 0 h 3"/>
                <a:gd name="T4" fmla="*/ 1 w 2"/>
                <a:gd name="T5" fmla="*/ 3 h 3"/>
                <a:gd name="T6" fmla="*/ 0 w 2"/>
                <a:gd name="T7" fmla="*/ 2 h 3"/>
                <a:gd name="T8" fmla="*/ 2 w 2"/>
                <a:gd name="T9" fmla="*/ 0 h 3"/>
              </a:gdLst>
              <a:ahLst/>
              <a:cxnLst>
                <a:cxn ang="0">
                  <a:pos x="T0" y="T1"/>
                </a:cxn>
                <a:cxn ang="0">
                  <a:pos x="T2" y="T3"/>
                </a:cxn>
                <a:cxn ang="0">
                  <a:pos x="T4" y="T5"/>
                </a:cxn>
                <a:cxn ang="0">
                  <a:pos x="T6" y="T7"/>
                </a:cxn>
                <a:cxn ang="0">
                  <a:pos x="T8" y="T9"/>
                </a:cxn>
              </a:cxnLst>
              <a:rect l="0" t="0" r="r" b="b"/>
              <a:pathLst>
                <a:path w="2" h="3">
                  <a:moveTo>
                    <a:pt x="2" y="0"/>
                  </a:moveTo>
                  <a:lnTo>
                    <a:pt x="2" y="0"/>
                  </a:lnTo>
                  <a:cubicBezTo>
                    <a:pt x="1" y="1"/>
                    <a:pt x="1" y="2"/>
                    <a:pt x="1" y="3"/>
                  </a:cubicBezTo>
                  <a:lnTo>
                    <a:pt x="0" y="2"/>
                  </a:lnTo>
                  <a:lnTo>
                    <a:pt x="2"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431" name="Freeform 1458"/>
            <p:cNvSpPr>
              <a:spLocks/>
            </p:cNvSpPr>
            <p:nvPr userDrawn="1"/>
          </p:nvSpPr>
          <p:spPr bwMode="auto">
            <a:xfrm>
              <a:off x="278" y="201"/>
              <a:ext cx="0" cy="2"/>
            </a:xfrm>
            <a:custGeom>
              <a:avLst/>
              <a:gdLst>
                <a:gd name="T0" fmla="*/ 1 w 1"/>
                <a:gd name="T1" fmla="*/ 0 h 3"/>
                <a:gd name="T2" fmla="*/ 1 w 1"/>
                <a:gd name="T3" fmla="*/ 0 h 3"/>
                <a:gd name="T4" fmla="*/ 1 w 1"/>
                <a:gd name="T5" fmla="*/ 3 h 3"/>
                <a:gd name="T6" fmla="*/ 0 w 1"/>
                <a:gd name="T7" fmla="*/ 2 h 3"/>
                <a:gd name="T8" fmla="*/ 1 w 1"/>
                <a:gd name="T9" fmla="*/ 0 h 3"/>
              </a:gdLst>
              <a:ahLst/>
              <a:cxnLst>
                <a:cxn ang="0">
                  <a:pos x="T0" y="T1"/>
                </a:cxn>
                <a:cxn ang="0">
                  <a:pos x="T2" y="T3"/>
                </a:cxn>
                <a:cxn ang="0">
                  <a:pos x="T4" y="T5"/>
                </a:cxn>
                <a:cxn ang="0">
                  <a:pos x="T6" y="T7"/>
                </a:cxn>
                <a:cxn ang="0">
                  <a:pos x="T8" y="T9"/>
                </a:cxn>
              </a:cxnLst>
              <a:rect l="0" t="0" r="r" b="b"/>
              <a:pathLst>
                <a:path w="1" h="3">
                  <a:moveTo>
                    <a:pt x="1" y="0"/>
                  </a:moveTo>
                  <a:lnTo>
                    <a:pt x="1" y="0"/>
                  </a:lnTo>
                  <a:cubicBezTo>
                    <a:pt x="1" y="1"/>
                    <a:pt x="1" y="2"/>
                    <a:pt x="1" y="3"/>
                  </a:cubicBezTo>
                  <a:lnTo>
                    <a:pt x="0" y="2"/>
                  </a:lnTo>
                  <a:lnTo>
                    <a:pt x="1"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432" name="Freeform 1459"/>
            <p:cNvSpPr>
              <a:spLocks/>
            </p:cNvSpPr>
            <p:nvPr userDrawn="1"/>
          </p:nvSpPr>
          <p:spPr bwMode="auto">
            <a:xfrm>
              <a:off x="277" y="204"/>
              <a:ext cx="0" cy="1"/>
            </a:xfrm>
            <a:custGeom>
              <a:avLst/>
              <a:gdLst>
                <a:gd name="T0" fmla="*/ 1 w 1"/>
                <a:gd name="T1" fmla="*/ 0 h 3"/>
                <a:gd name="T2" fmla="*/ 1 w 1"/>
                <a:gd name="T3" fmla="*/ 0 h 3"/>
                <a:gd name="T4" fmla="*/ 1 w 1"/>
                <a:gd name="T5" fmla="*/ 3 h 3"/>
                <a:gd name="T6" fmla="*/ 0 w 1"/>
                <a:gd name="T7" fmla="*/ 1 h 3"/>
                <a:gd name="T8" fmla="*/ 1 w 1"/>
                <a:gd name="T9" fmla="*/ 0 h 3"/>
              </a:gdLst>
              <a:ahLst/>
              <a:cxnLst>
                <a:cxn ang="0">
                  <a:pos x="T0" y="T1"/>
                </a:cxn>
                <a:cxn ang="0">
                  <a:pos x="T2" y="T3"/>
                </a:cxn>
                <a:cxn ang="0">
                  <a:pos x="T4" y="T5"/>
                </a:cxn>
                <a:cxn ang="0">
                  <a:pos x="T6" y="T7"/>
                </a:cxn>
                <a:cxn ang="0">
                  <a:pos x="T8" y="T9"/>
                </a:cxn>
              </a:cxnLst>
              <a:rect l="0" t="0" r="r" b="b"/>
              <a:pathLst>
                <a:path w="1" h="3">
                  <a:moveTo>
                    <a:pt x="1" y="0"/>
                  </a:moveTo>
                  <a:lnTo>
                    <a:pt x="1" y="0"/>
                  </a:lnTo>
                  <a:cubicBezTo>
                    <a:pt x="1" y="1"/>
                    <a:pt x="1" y="2"/>
                    <a:pt x="1" y="3"/>
                  </a:cubicBezTo>
                  <a:lnTo>
                    <a:pt x="0" y="1"/>
                  </a:lnTo>
                  <a:lnTo>
                    <a:pt x="1"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433" name="Freeform 1460"/>
            <p:cNvSpPr>
              <a:spLocks/>
            </p:cNvSpPr>
            <p:nvPr userDrawn="1"/>
          </p:nvSpPr>
          <p:spPr bwMode="auto">
            <a:xfrm>
              <a:off x="278" y="208"/>
              <a:ext cx="1" cy="2"/>
            </a:xfrm>
            <a:custGeom>
              <a:avLst/>
              <a:gdLst>
                <a:gd name="T0" fmla="*/ 1 w 1"/>
                <a:gd name="T1" fmla="*/ 0 h 3"/>
                <a:gd name="T2" fmla="*/ 1 w 1"/>
                <a:gd name="T3" fmla="*/ 0 h 3"/>
                <a:gd name="T4" fmla="*/ 1 w 1"/>
                <a:gd name="T5" fmla="*/ 3 h 3"/>
                <a:gd name="T6" fmla="*/ 0 w 1"/>
                <a:gd name="T7" fmla="*/ 2 h 3"/>
                <a:gd name="T8" fmla="*/ 1 w 1"/>
                <a:gd name="T9" fmla="*/ 0 h 3"/>
              </a:gdLst>
              <a:ahLst/>
              <a:cxnLst>
                <a:cxn ang="0">
                  <a:pos x="T0" y="T1"/>
                </a:cxn>
                <a:cxn ang="0">
                  <a:pos x="T2" y="T3"/>
                </a:cxn>
                <a:cxn ang="0">
                  <a:pos x="T4" y="T5"/>
                </a:cxn>
                <a:cxn ang="0">
                  <a:pos x="T6" y="T7"/>
                </a:cxn>
                <a:cxn ang="0">
                  <a:pos x="T8" y="T9"/>
                </a:cxn>
              </a:cxnLst>
              <a:rect l="0" t="0" r="r" b="b"/>
              <a:pathLst>
                <a:path w="1" h="3">
                  <a:moveTo>
                    <a:pt x="1" y="0"/>
                  </a:moveTo>
                  <a:lnTo>
                    <a:pt x="1" y="0"/>
                  </a:lnTo>
                  <a:cubicBezTo>
                    <a:pt x="0" y="2"/>
                    <a:pt x="0" y="2"/>
                    <a:pt x="1" y="3"/>
                  </a:cubicBezTo>
                  <a:lnTo>
                    <a:pt x="0" y="2"/>
                  </a:lnTo>
                  <a:lnTo>
                    <a:pt x="1"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434" name="Freeform 1461"/>
            <p:cNvSpPr>
              <a:spLocks/>
            </p:cNvSpPr>
            <p:nvPr userDrawn="1"/>
          </p:nvSpPr>
          <p:spPr bwMode="auto">
            <a:xfrm>
              <a:off x="279" y="211"/>
              <a:ext cx="0" cy="2"/>
            </a:xfrm>
            <a:custGeom>
              <a:avLst/>
              <a:gdLst>
                <a:gd name="T0" fmla="*/ 1 w 1"/>
                <a:gd name="T1" fmla="*/ 0 h 3"/>
                <a:gd name="T2" fmla="*/ 1 w 1"/>
                <a:gd name="T3" fmla="*/ 0 h 3"/>
                <a:gd name="T4" fmla="*/ 1 w 1"/>
                <a:gd name="T5" fmla="*/ 3 h 3"/>
                <a:gd name="T6" fmla="*/ 0 w 1"/>
                <a:gd name="T7" fmla="*/ 2 h 3"/>
                <a:gd name="T8" fmla="*/ 1 w 1"/>
                <a:gd name="T9" fmla="*/ 0 h 3"/>
              </a:gdLst>
              <a:ahLst/>
              <a:cxnLst>
                <a:cxn ang="0">
                  <a:pos x="T0" y="T1"/>
                </a:cxn>
                <a:cxn ang="0">
                  <a:pos x="T2" y="T3"/>
                </a:cxn>
                <a:cxn ang="0">
                  <a:pos x="T4" y="T5"/>
                </a:cxn>
                <a:cxn ang="0">
                  <a:pos x="T6" y="T7"/>
                </a:cxn>
                <a:cxn ang="0">
                  <a:pos x="T8" y="T9"/>
                </a:cxn>
              </a:cxnLst>
              <a:rect l="0" t="0" r="r" b="b"/>
              <a:pathLst>
                <a:path w="1" h="3">
                  <a:moveTo>
                    <a:pt x="1" y="0"/>
                  </a:moveTo>
                  <a:lnTo>
                    <a:pt x="1" y="0"/>
                  </a:lnTo>
                  <a:cubicBezTo>
                    <a:pt x="0" y="1"/>
                    <a:pt x="0" y="2"/>
                    <a:pt x="1" y="3"/>
                  </a:cubicBezTo>
                  <a:lnTo>
                    <a:pt x="0" y="2"/>
                  </a:lnTo>
                  <a:lnTo>
                    <a:pt x="1"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435" name="Freeform 1462"/>
            <p:cNvSpPr>
              <a:spLocks/>
            </p:cNvSpPr>
            <p:nvPr userDrawn="1"/>
          </p:nvSpPr>
          <p:spPr bwMode="auto">
            <a:xfrm>
              <a:off x="283" y="208"/>
              <a:ext cx="1" cy="1"/>
            </a:xfrm>
            <a:custGeom>
              <a:avLst/>
              <a:gdLst>
                <a:gd name="T0" fmla="*/ 1 w 1"/>
                <a:gd name="T1" fmla="*/ 0 h 2"/>
                <a:gd name="T2" fmla="*/ 1 w 1"/>
                <a:gd name="T3" fmla="*/ 0 h 2"/>
                <a:gd name="T4" fmla="*/ 1 w 1"/>
                <a:gd name="T5" fmla="*/ 2 h 2"/>
                <a:gd name="T6" fmla="*/ 0 w 1"/>
                <a:gd name="T7" fmla="*/ 1 h 2"/>
                <a:gd name="T8" fmla="*/ 1 w 1"/>
                <a:gd name="T9" fmla="*/ 0 h 2"/>
              </a:gdLst>
              <a:ahLst/>
              <a:cxnLst>
                <a:cxn ang="0">
                  <a:pos x="T0" y="T1"/>
                </a:cxn>
                <a:cxn ang="0">
                  <a:pos x="T2" y="T3"/>
                </a:cxn>
                <a:cxn ang="0">
                  <a:pos x="T4" y="T5"/>
                </a:cxn>
                <a:cxn ang="0">
                  <a:pos x="T6" y="T7"/>
                </a:cxn>
                <a:cxn ang="0">
                  <a:pos x="T8" y="T9"/>
                </a:cxn>
              </a:cxnLst>
              <a:rect l="0" t="0" r="r" b="b"/>
              <a:pathLst>
                <a:path w="1" h="2">
                  <a:moveTo>
                    <a:pt x="1" y="0"/>
                  </a:moveTo>
                  <a:lnTo>
                    <a:pt x="1" y="0"/>
                  </a:lnTo>
                  <a:cubicBezTo>
                    <a:pt x="1" y="1"/>
                    <a:pt x="1" y="2"/>
                    <a:pt x="1" y="2"/>
                  </a:cubicBezTo>
                  <a:lnTo>
                    <a:pt x="0" y="1"/>
                  </a:lnTo>
                  <a:lnTo>
                    <a:pt x="1"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436" name="Freeform 1463"/>
            <p:cNvSpPr>
              <a:spLocks/>
            </p:cNvSpPr>
            <p:nvPr userDrawn="1"/>
          </p:nvSpPr>
          <p:spPr bwMode="auto">
            <a:xfrm>
              <a:off x="280" y="210"/>
              <a:ext cx="0" cy="1"/>
            </a:xfrm>
            <a:custGeom>
              <a:avLst/>
              <a:gdLst>
                <a:gd name="T0" fmla="*/ 1 w 1"/>
                <a:gd name="T1" fmla="*/ 0 h 3"/>
                <a:gd name="T2" fmla="*/ 1 w 1"/>
                <a:gd name="T3" fmla="*/ 0 h 3"/>
                <a:gd name="T4" fmla="*/ 1 w 1"/>
                <a:gd name="T5" fmla="*/ 3 h 3"/>
                <a:gd name="T6" fmla="*/ 0 w 1"/>
                <a:gd name="T7" fmla="*/ 2 h 3"/>
                <a:gd name="T8" fmla="*/ 1 w 1"/>
                <a:gd name="T9" fmla="*/ 0 h 3"/>
              </a:gdLst>
              <a:ahLst/>
              <a:cxnLst>
                <a:cxn ang="0">
                  <a:pos x="T0" y="T1"/>
                </a:cxn>
                <a:cxn ang="0">
                  <a:pos x="T2" y="T3"/>
                </a:cxn>
                <a:cxn ang="0">
                  <a:pos x="T4" y="T5"/>
                </a:cxn>
                <a:cxn ang="0">
                  <a:pos x="T6" y="T7"/>
                </a:cxn>
                <a:cxn ang="0">
                  <a:pos x="T8" y="T9"/>
                </a:cxn>
              </a:cxnLst>
              <a:rect l="0" t="0" r="r" b="b"/>
              <a:pathLst>
                <a:path w="1" h="3">
                  <a:moveTo>
                    <a:pt x="1" y="0"/>
                  </a:moveTo>
                  <a:lnTo>
                    <a:pt x="1" y="0"/>
                  </a:lnTo>
                  <a:cubicBezTo>
                    <a:pt x="0" y="2"/>
                    <a:pt x="0" y="2"/>
                    <a:pt x="1" y="3"/>
                  </a:cubicBezTo>
                  <a:lnTo>
                    <a:pt x="0" y="2"/>
                  </a:lnTo>
                  <a:lnTo>
                    <a:pt x="1"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437" name="Freeform 1464"/>
            <p:cNvSpPr>
              <a:spLocks/>
            </p:cNvSpPr>
            <p:nvPr userDrawn="1"/>
          </p:nvSpPr>
          <p:spPr bwMode="auto">
            <a:xfrm>
              <a:off x="280" y="214"/>
              <a:ext cx="3" cy="0"/>
            </a:xfrm>
            <a:custGeom>
              <a:avLst/>
              <a:gdLst>
                <a:gd name="T0" fmla="*/ 0 w 6"/>
                <a:gd name="T1" fmla="*/ 1 h 1"/>
                <a:gd name="T2" fmla="*/ 0 w 6"/>
                <a:gd name="T3" fmla="*/ 1 h 1"/>
                <a:gd name="T4" fmla="*/ 5 w 6"/>
                <a:gd name="T5" fmla="*/ 0 h 1"/>
                <a:gd name="T6" fmla="*/ 6 w 6"/>
                <a:gd name="T7" fmla="*/ 1 h 1"/>
                <a:gd name="T8" fmla="*/ 0 w 6"/>
                <a:gd name="T9" fmla="*/ 1 h 1"/>
              </a:gdLst>
              <a:ahLst/>
              <a:cxnLst>
                <a:cxn ang="0">
                  <a:pos x="T0" y="T1"/>
                </a:cxn>
                <a:cxn ang="0">
                  <a:pos x="T2" y="T3"/>
                </a:cxn>
                <a:cxn ang="0">
                  <a:pos x="T4" y="T5"/>
                </a:cxn>
                <a:cxn ang="0">
                  <a:pos x="T6" y="T7"/>
                </a:cxn>
                <a:cxn ang="0">
                  <a:pos x="T8" y="T9"/>
                </a:cxn>
              </a:cxnLst>
              <a:rect l="0" t="0" r="r" b="b"/>
              <a:pathLst>
                <a:path w="6" h="1">
                  <a:moveTo>
                    <a:pt x="0" y="1"/>
                  </a:moveTo>
                  <a:lnTo>
                    <a:pt x="0" y="1"/>
                  </a:lnTo>
                  <a:cubicBezTo>
                    <a:pt x="2" y="1"/>
                    <a:pt x="3" y="0"/>
                    <a:pt x="5" y="0"/>
                  </a:cubicBezTo>
                  <a:cubicBezTo>
                    <a:pt x="5" y="1"/>
                    <a:pt x="5" y="1"/>
                    <a:pt x="6" y="1"/>
                  </a:cubicBezTo>
                  <a:cubicBezTo>
                    <a:pt x="4" y="1"/>
                    <a:pt x="2" y="1"/>
                    <a:pt x="0"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438" name="Freeform 1465"/>
            <p:cNvSpPr>
              <a:spLocks/>
            </p:cNvSpPr>
            <p:nvPr userDrawn="1"/>
          </p:nvSpPr>
          <p:spPr bwMode="auto">
            <a:xfrm>
              <a:off x="281" y="209"/>
              <a:ext cx="3" cy="2"/>
            </a:xfrm>
            <a:custGeom>
              <a:avLst/>
              <a:gdLst>
                <a:gd name="T0" fmla="*/ 8 w 8"/>
                <a:gd name="T1" fmla="*/ 4 h 5"/>
                <a:gd name="T2" fmla="*/ 8 w 8"/>
                <a:gd name="T3" fmla="*/ 4 h 5"/>
                <a:gd name="T4" fmla="*/ 6 w 8"/>
                <a:gd name="T5" fmla="*/ 4 h 5"/>
                <a:gd name="T6" fmla="*/ 5 w 8"/>
                <a:gd name="T7" fmla="*/ 4 h 5"/>
                <a:gd name="T8" fmla="*/ 6 w 8"/>
                <a:gd name="T9" fmla="*/ 5 h 5"/>
                <a:gd name="T10" fmla="*/ 4 w 8"/>
                <a:gd name="T11" fmla="*/ 5 h 5"/>
                <a:gd name="T12" fmla="*/ 0 w 8"/>
                <a:gd name="T13" fmla="*/ 0 h 5"/>
                <a:gd name="T14" fmla="*/ 8 w 8"/>
                <a:gd name="T15" fmla="*/ 4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5">
                  <a:moveTo>
                    <a:pt x="8" y="4"/>
                  </a:moveTo>
                  <a:lnTo>
                    <a:pt x="8" y="4"/>
                  </a:lnTo>
                  <a:cubicBezTo>
                    <a:pt x="7" y="4"/>
                    <a:pt x="6" y="4"/>
                    <a:pt x="6" y="4"/>
                  </a:cubicBezTo>
                  <a:lnTo>
                    <a:pt x="5" y="4"/>
                  </a:lnTo>
                  <a:cubicBezTo>
                    <a:pt x="5" y="4"/>
                    <a:pt x="6" y="5"/>
                    <a:pt x="6" y="5"/>
                  </a:cubicBezTo>
                  <a:cubicBezTo>
                    <a:pt x="5" y="5"/>
                    <a:pt x="4" y="5"/>
                    <a:pt x="4" y="5"/>
                  </a:cubicBezTo>
                  <a:cubicBezTo>
                    <a:pt x="2" y="4"/>
                    <a:pt x="1" y="2"/>
                    <a:pt x="0" y="0"/>
                  </a:cubicBezTo>
                  <a:cubicBezTo>
                    <a:pt x="3" y="1"/>
                    <a:pt x="6" y="2"/>
                    <a:pt x="8" y="4"/>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439" name="Freeform 1466"/>
            <p:cNvSpPr>
              <a:spLocks/>
            </p:cNvSpPr>
            <p:nvPr userDrawn="1"/>
          </p:nvSpPr>
          <p:spPr bwMode="auto">
            <a:xfrm>
              <a:off x="287" y="208"/>
              <a:ext cx="0" cy="2"/>
            </a:xfrm>
            <a:custGeom>
              <a:avLst/>
              <a:gdLst>
                <a:gd name="T0" fmla="*/ 0 w 1"/>
                <a:gd name="T1" fmla="*/ 0 h 3"/>
                <a:gd name="T2" fmla="*/ 0 w 1"/>
                <a:gd name="T3" fmla="*/ 0 h 3"/>
                <a:gd name="T4" fmla="*/ 1 w 1"/>
                <a:gd name="T5" fmla="*/ 2 h 3"/>
                <a:gd name="T6" fmla="*/ 1 w 1"/>
                <a:gd name="T7" fmla="*/ 3 h 3"/>
                <a:gd name="T8" fmla="*/ 0 w 1"/>
                <a:gd name="T9" fmla="*/ 2 h 3"/>
                <a:gd name="T10" fmla="*/ 0 w 1"/>
                <a:gd name="T11" fmla="*/ 0 h 3"/>
              </a:gdLst>
              <a:ahLst/>
              <a:cxnLst>
                <a:cxn ang="0">
                  <a:pos x="T0" y="T1"/>
                </a:cxn>
                <a:cxn ang="0">
                  <a:pos x="T2" y="T3"/>
                </a:cxn>
                <a:cxn ang="0">
                  <a:pos x="T4" y="T5"/>
                </a:cxn>
                <a:cxn ang="0">
                  <a:pos x="T6" y="T7"/>
                </a:cxn>
                <a:cxn ang="0">
                  <a:pos x="T8" y="T9"/>
                </a:cxn>
                <a:cxn ang="0">
                  <a:pos x="T10" y="T11"/>
                </a:cxn>
              </a:cxnLst>
              <a:rect l="0" t="0" r="r" b="b"/>
              <a:pathLst>
                <a:path w="1" h="3">
                  <a:moveTo>
                    <a:pt x="0" y="0"/>
                  </a:moveTo>
                  <a:lnTo>
                    <a:pt x="0" y="0"/>
                  </a:lnTo>
                  <a:cubicBezTo>
                    <a:pt x="1" y="1"/>
                    <a:pt x="1" y="1"/>
                    <a:pt x="1" y="2"/>
                  </a:cubicBezTo>
                  <a:cubicBezTo>
                    <a:pt x="1" y="2"/>
                    <a:pt x="1" y="3"/>
                    <a:pt x="1" y="3"/>
                  </a:cubicBezTo>
                  <a:cubicBezTo>
                    <a:pt x="1" y="3"/>
                    <a:pt x="0" y="2"/>
                    <a:pt x="0" y="2"/>
                  </a:cubicBezTo>
                  <a:cubicBezTo>
                    <a:pt x="0" y="1"/>
                    <a:pt x="0" y="1"/>
                    <a:pt x="0"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440" name="Freeform 1467"/>
            <p:cNvSpPr>
              <a:spLocks/>
            </p:cNvSpPr>
            <p:nvPr userDrawn="1"/>
          </p:nvSpPr>
          <p:spPr bwMode="auto">
            <a:xfrm>
              <a:off x="285" y="210"/>
              <a:ext cx="1" cy="1"/>
            </a:xfrm>
            <a:custGeom>
              <a:avLst/>
              <a:gdLst>
                <a:gd name="T0" fmla="*/ 0 w 3"/>
                <a:gd name="T1" fmla="*/ 0 h 4"/>
                <a:gd name="T2" fmla="*/ 0 w 3"/>
                <a:gd name="T3" fmla="*/ 0 h 4"/>
                <a:gd name="T4" fmla="*/ 2 w 3"/>
                <a:gd name="T5" fmla="*/ 1 h 4"/>
                <a:gd name="T6" fmla="*/ 3 w 3"/>
                <a:gd name="T7" fmla="*/ 4 h 4"/>
                <a:gd name="T8" fmla="*/ 1 w 3"/>
                <a:gd name="T9" fmla="*/ 3 h 4"/>
                <a:gd name="T10" fmla="*/ 0 w 3"/>
                <a:gd name="T11" fmla="*/ 0 h 4"/>
              </a:gdLst>
              <a:ahLst/>
              <a:cxnLst>
                <a:cxn ang="0">
                  <a:pos x="T0" y="T1"/>
                </a:cxn>
                <a:cxn ang="0">
                  <a:pos x="T2" y="T3"/>
                </a:cxn>
                <a:cxn ang="0">
                  <a:pos x="T4" y="T5"/>
                </a:cxn>
                <a:cxn ang="0">
                  <a:pos x="T6" y="T7"/>
                </a:cxn>
                <a:cxn ang="0">
                  <a:pos x="T8" y="T9"/>
                </a:cxn>
                <a:cxn ang="0">
                  <a:pos x="T10" y="T11"/>
                </a:cxn>
              </a:cxnLst>
              <a:rect l="0" t="0" r="r" b="b"/>
              <a:pathLst>
                <a:path w="3" h="4">
                  <a:moveTo>
                    <a:pt x="0" y="0"/>
                  </a:moveTo>
                  <a:lnTo>
                    <a:pt x="0" y="0"/>
                  </a:lnTo>
                  <a:cubicBezTo>
                    <a:pt x="0" y="0"/>
                    <a:pt x="1" y="1"/>
                    <a:pt x="2" y="1"/>
                  </a:cubicBezTo>
                  <a:cubicBezTo>
                    <a:pt x="2" y="2"/>
                    <a:pt x="2" y="3"/>
                    <a:pt x="3" y="4"/>
                  </a:cubicBezTo>
                  <a:cubicBezTo>
                    <a:pt x="2" y="4"/>
                    <a:pt x="2" y="3"/>
                    <a:pt x="1" y="3"/>
                  </a:cubicBezTo>
                  <a:cubicBezTo>
                    <a:pt x="1" y="2"/>
                    <a:pt x="0" y="1"/>
                    <a:pt x="0"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441" name="Freeform 1468"/>
            <p:cNvSpPr>
              <a:spLocks/>
            </p:cNvSpPr>
            <p:nvPr userDrawn="1"/>
          </p:nvSpPr>
          <p:spPr bwMode="auto">
            <a:xfrm>
              <a:off x="281" y="211"/>
              <a:ext cx="4" cy="2"/>
            </a:xfrm>
            <a:custGeom>
              <a:avLst/>
              <a:gdLst>
                <a:gd name="T0" fmla="*/ 6 w 9"/>
                <a:gd name="T1" fmla="*/ 1 h 4"/>
                <a:gd name="T2" fmla="*/ 6 w 9"/>
                <a:gd name="T3" fmla="*/ 1 h 4"/>
                <a:gd name="T4" fmla="*/ 9 w 9"/>
                <a:gd name="T5" fmla="*/ 4 h 4"/>
                <a:gd name="T6" fmla="*/ 5 w 9"/>
                <a:gd name="T7" fmla="*/ 4 h 4"/>
                <a:gd name="T8" fmla="*/ 0 w 9"/>
                <a:gd name="T9" fmla="*/ 1 h 4"/>
                <a:gd name="T10" fmla="*/ 6 w 9"/>
                <a:gd name="T11" fmla="*/ 1 h 4"/>
              </a:gdLst>
              <a:ahLst/>
              <a:cxnLst>
                <a:cxn ang="0">
                  <a:pos x="T0" y="T1"/>
                </a:cxn>
                <a:cxn ang="0">
                  <a:pos x="T2" y="T3"/>
                </a:cxn>
                <a:cxn ang="0">
                  <a:pos x="T4" y="T5"/>
                </a:cxn>
                <a:cxn ang="0">
                  <a:pos x="T6" y="T7"/>
                </a:cxn>
                <a:cxn ang="0">
                  <a:pos x="T8" y="T9"/>
                </a:cxn>
                <a:cxn ang="0">
                  <a:pos x="T10" y="T11"/>
                </a:cxn>
              </a:cxnLst>
              <a:rect l="0" t="0" r="r" b="b"/>
              <a:pathLst>
                <a:path w="9" h="4">
                  <a:moveTo>
                    <a:pt x="6" y="1"/>
                  </a:moveTo>
                  <a:lnTo>
                    <a:pt x="6" y="1"/>
                  </a:lnTo>
                  <a:cubicBezTo>
                    <a:pt x="7" y="2"/>
                    <a:pt x="8" y="3"/>
                    <a:pt x="9" y="4"/>
                  </a:cubicBezTo>
                  <a:cubicBezTo>
                    <a:pt x="7" y="4"/>
                    <a:pt x="6" y="4"/>
                    <a:pt x="5" y="4"/>
                  </a:cubicBezTo>
                  <a:cubicBezTo>
                    <a:pt x="3" y="3"/>
                    <a:pt x="2" y="2"/>
                    <a:pt x="0" y="1"/>
                  </a:cubicBezTo>
                  <a:cubicBezTo>
                    <a:pt x="2" y="0"/>
                    <a:pt x="4" y="1"/>
                    <a:pt x="6"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442" name="Freeform 1469"/>
            <p:cNvSpPr>
              <a:spLocks/>
            </p:cNvSpPr>
            <p:nvPr userDrawn="1"/>
          </p:nvSpPr>
          <p:spPr bwMode="auto">
            <a:xfrm>
              <a:off x="285" y="208"/>
              <a:ext cx="3" cy="5"/>
            </a:xfrm>
            <a:custGeom>
              <a:avLst/>
              <a:gdLst>
                <a:gd name="T0" fmla="*/ 4 w 5"/>
                <a:gd name="T1" fmla="*/ 5 h 11"/>
                <a:gd name="T2" fmla="*/ 4 w 5"/>
                <a:gd name="T3" fmla="*/ 5 h 11"/>
                <a:gd name="T4" fmla="*/ 4 w 5"/>
                <a:gd name="T5" fmla="*/ 6 h 11"/>
                <a:gd name="T6" fmla="*/ 5 w 5"/>
                <a:gd name="T7" fmla="*/ 11 h 11"/>
                <a:gd name="T8" fmla="*/ 2 w 5"/>
                <a:gd name="T9" fmla="*/ 8 h 11"/>
                <a:gd name="T10" fmla="*/ 0 w 5"/>
                <a:gd name="T11" fmla="*/ 0 h 11"/>
                <a:gd name="T12" fmla="*/ 4 w 5"/>
                <a:gd name="T13" fmla="*/ 5 h 11"/>
              </a:gdLst>
              <a:ahLst/>
              <a:cxnLst>
                <a:cxn ang="0">
                  <a:pos x="T0" y="T1"/>
                </a:cxn>
                <a:cxn ang="0">
                  <a:pos x="T2" y="T3"/>
                </a:cxn>
                <a:cxn ang="0">
                  <a:pos x="T4" y="T5"/>
                </a:cxn>
                <a:cxn ang="0">
                  <a:pos x="T6" y="T7"/>
                </a:cxn>
                <a:cxn ang="0">
                  <a:pos x="T8" y="T9"/>
                </a:cxn>
                <a:cxn ang="0">
                  <a:pos x="T10" y="T11"/>
                </a:cxn>
                <a:cxn ang="0">
                  <a:pos x="T12" y="T13"/>
                </a:cxn>
              </a:cxnLst>
              <a:rect l="0" t="0" r="r" b="b"/>
              <a:pathLst>
                <a:path w="5" h="11">
                  <a:moveTo>
                    <a:pt x="4" y="5"/>
                  </a:moveTo>
                  <a:lnTo>
                    <a:pt x="4" y="5"/>
                  </a:lnTo>
                  <a:lnTo>
                    <a:pt x="4" y="6"/>
                  </a:lnTo>
                  <a:cubicBezTo>
                    <a:pt x="4" y="7"/>
                    <a:pt x="4" y="9"/>
                    <a:pt x="5" y="11"/>
                  </a:cubicBezTo>
                  <a:cubicBezTo>
                    <a:pt x="4" y="10"/>
                    <a:pt x="3" y="9"/>
                    <a:pt x="2" y="8"/>
                  </a:cubicBezTo>
                  <a:cubicBezTo>
                    <a:pt x="1" y="5"/>
                    <a:pt x="0" y="3"/>
                    <a:pt x="0" y="0"/>
                  </a:cubicBezTo>
                  <a:cubicBezTo>
                    <a:pt x="2" y="1"/>
                    <a:pt x="3" y="3"/>
                    <a:pt x="4" y="5"/>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443" name="Freeform 1470"/>
            <p:cNvSpPr>
              <a:spLocks/>
            </p:cNvSpPr>
            <p:nvPr userDrawn="1"/>
          </p:nvSpPr>
          <p:spPr bwMode="auto">
            <a:xfrm>
              <a:off x="282" y="213"/>
              <a:ext cx="5" cy="1"/>
            </a:xfrm>
            <a:custGeom>
              <a:avLst/>
              <a:gdLst>
                <a:gd name="T0" fmla="*/ 0 w 11"/>
                <a:gd name="T1" fmla="*/ 1 h 3"/>
                <a:gd name="T2" fmla="*/ 0 w 11"/>
                <a:gd name="T3" fmla="*/ 1 h 3"/>
                <a:gd name="T4" fmla="*/ 11 w 11"/>
                <a:gd name="T5" fmla="*/ 3 h 3"/>
                <a:gd name="T6" fmla="*/ 10 w 11"/>
                <a:gd name="T7" fmla="*/ 3 h 3"/>
                <a:gd name="T8" fmla="*/ 3 w 11"/>
                <a:gd name="T9" fmla="*/ 3 h 3"/>
                <a:gd name="T10" fmla="*/ 0 w 11"/>
                <a:gd name="T11" fmla="*/ 1 h 3"/>
              </a:gdLst>
              <a:ahLst/>
              <a:cxnLst>
                <a:cxn ang="0">
                  <a:pos x="T0" y="T1"/>
                </a:cxn>
                <a:cxn ang="0">
                  <a:pos x="T2" y="T3"/>
                </a:cxn>
                <a:cxn ang="0">
                  <a:pos x="T4" y="T5"/>
                </a:cxn>
                <a:cxn ang="0">
                  <a:pos x="T6" y="T7"/>
                </a:cxn>
                <a:cxn ang="0">
                  <a:pos x="T8" y="T9"/>
                </a:cxn>
                <a:cxn ang="0">
                  <a:pos x="T10" y="T11"/>
                </a:cxn>
              </a:cxnLst>
              <a:rect l="0" t="0" r="r" b="b"/>
              <a:pathLst>
                <a:path w="11" h="3">
                  <a:moveTo>
                    <a:pt x="0" y="1"/>
                  </a:moveTo>
                  <a:lnTo>
                    <a:pt x="0" y="1"/>
                  </a:lnTo>
                  <a:cubicBezTo>
                    <a:pt x="3" y="0"/>
                    <a:pt x="8" y="1"/>
                    <a:pt x="11" y="3"/>
                  </a:cubicBezTo>
                  <a:lnTo>
                    <a:pt x="10" y="3"/>
                  </a:lnTo>
                  <a:cubicBezTo>
                    <a:pt x="8" y="3"/>
                    <a:pt x="5" y="3"/>
                    <a:pt x="3" y="3"/>
                  </a:cubicBezTo>
                  <a:cubicBezTo>
                    <a:pt x="2" y="3"/>
                    <a:pt x="1" y="2"/>
                    <a:pt x="0"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444" name="Freeform 1471"/>
            <p:cNvSpPr>
              <a:spLocks/>
            </p:cNvSpPr>
            <p:nvPr userDrawn="1"/>
          </p:nvSpPr>
          <p:spPr bwMode="auto">
            <a:xfrm>
              <a:off x="283" y="211"/>
              <a:ext cx="5" cy="3"/>
            </a:xfrm>
            <a:custGeom>
              <a:avLst/>
              <a:gdLst>
                <a:gd name="T0" fmla="*/ 0 w 10"/>
                <a:gd name="T1" fmla="*/ 0 h 7"/>
                <a:gd name="T2" fmla="*/ 0 w 10"/>
                <a:gd name="T3" fmla="*/ 0 h 7"/>
                <a:gd name="T4" fmla="*/ 10 w 10"/>
                <a:gd name="T5" fmla="*/ 7 h 7"/>
                <a:gd name="T6" fmla="*/ 0 w 10"/>
                <a:gd name="T7" fmla="*/ 0 h 7"/>
              </a:gdLst>
              <a:ahLst/>
              <a:cxnLst>
                <a:cxn ang="0">
                  <a:pos x="T0" y="T1"/>
                </a:cxn>
                <a:cxn ang="0">
                  <a:pos x="T2" y="T3"/>
                </a:cxn>
                <a:cxn ang="0">
                  <a:pos x="T4" y="T5"/>
                </a:cxn>
                <a:cxn ang="0">
                  <a:pos x="T6" y="T7"/>
                </a:cxn>
              </a:cxnLst>
              <a:rect l="0" t="0" r="r" b="b"/>
              <a:pathLst>
                <a:path w="10" h="7">
                  <a:moveTo>
                    <a:pt x="0" y="0"/>
                  </a:moveTo>
                  <a:lnTo>
                    <a:pt x="0" y="0"/>
                  </a:lnTo>
                  <a:cubicBezTo>
                    <a:pt x="4" y="0"/>
                    <a:pt x="8" y="3"/>
                    <a:pt x="10" y="7"/>
                  </a:cubicBezTo>
                  <a:cubicBezTo>
                    <a:pt x="6" y="6"/>
                    <a:pt x="2" y="3"/>
                    <a:pt x="0"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445" name="Freeform 1472"/>
            <p:cNvSpPr>
              <a:spLocks/>
            </p:cNvSpPr>
            <p:nvPr userDrawn="1"/>
          </p:nvSpPr>
          <p:spPr bwMode="auto">
            <a:xfrm>
              <a:off x="287" y="198"/>
              <a:ext cx="3" cy="11"/>
            </a:xfrm>
            <a:custGeom>
              <a:avLst/>
              <a:gdLst>
                <a:gd name="T0" fmla="*/ 2 w 5"/>
                <a:gd name="T1" fmla="*/ 20 h 24"/>
                <a:gd name="T2" fmla="*/ 2 w 5"/>
                <a:gd name="T3" fmla="*/ 20 h 24"/>
                <a:gd name="T4" fmla="*/ 1 w 5"/>
                <a:gd name="T5" fmla="*/ 24 h 24"/>
                <a:gd name="T6" fmla="*/ 0 w 5"/>
                <a:gd name="T7" fmla="*/ 0 h 24"/>
                <a:gd name="T8" fmla="*/ 2 w 5"/>
                <a:gd name="T9" fmla="*/ 1 h 24"/>
                <a:gd name="T10" fmla="*/ 5 w 5"/>
                <a:gd name="T11" fmla="*/ 0 h 24"/>
                <a:gd name="T12" fmla="*/ 4 w 5"/>
                <a:gd name="T13" fmla="*/ 24 h 24"/>
                <a:gd name="T14" fmla="*/ 2 w 5"/>
                <a:gd name="T15" fmla="*/ 20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24">
                  <a:moveTo>
                    <a:pt x="2" y="20"/>
                  </a:moveTo>
                  <a:lnTo>
                    <a:pt x="2" y="20"/>
                  </a:lnTo>
                  <a:cubicBezTo>
                    <a:pt x="2" y="21"/>
                    <a:pt x="1" y="22"/>
                    <a:pt x="1" y="24"/>
                  </a:cubicBezTo>
                  <a:lnTo>
                    <a:pt x="0" y="0"/>
                  </a:lnTo>
                  <a:cubicBezTo>
                    <a:pt x="0" y="1"/>
                    <a:pt x="1" y="1"/>
                    <a:pt x="2" y="1"/>
                  </a:cubicBezTo>
                  <a:cubicBezTo>
                    <a:pt x="4" y="1"/>
                    <a:pt x="4" y="1"/>
                    <a:pt x="5" y="0"/>
                  </a:cubicBezTo>
                  <a:lnTo>
                    <a:pt x="4" y="24"/>
                  </a:lnTo>
                  <a:cubicBezTo>
                    <a:pt x="4" y="22"/>
                    <a:pt x="3" y="21"/>
                    <a:pt x="2" y="2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446" name="Freeform 1473"/>
            <p:cNvSpPr>
              <a:spLocks/>
            </p:cNvSpPr>
            <p:nvPr userDrawn="1"/>
          </p:nvSpPr>
          <p:spPr bwMode="auto">
            <a:xfrm>
              <a:off x="288" y="208"/>
              <a:ext cx="1" cy="6"/>
            </a:xfrm>
            <a:custGeom>
              <a:avLst/>
              <a:gdLst>
                <a:gd name="T0" fmla="*/ 3 w 3"/>
                <a:gd name="T1" fmla="*/ 7 h 13"/>
                <a:gd name="T2" fmla="*/ 3 w 3"/>
                <a:gd name="T3" fmla="*/ 7 h 13"/>
                <a:gd name="T4" fmla="*/ 1 w 3"/>
                <a:gd name="T5" fmla="*/ 13 h 13"/>
                <a:gd name="T6" fmla="*/ 0 w 3"/>
                <a:gd name="T7" fmla="*/ 7 h 13"/>
                <a:gd name="T8" fmla="*/ 1 w 3"/>
                <a:gd name="T9" fmla="*/ 0 h 13"/>
                <a:gd name="T10" fmla="*/ 3 w 3"/>
                <a:gd name="T11" fmla="*/ 7 h 13"/>
              </a:gdLst>
              <a:ahLst/>
              <a:cxnLst>
                <a:cxn ang="0">
                  <a:pos x="T0" y="T1"/>
                </a:cxn>
                <a:cxn ang="0">
                  <a:pos x="T2" y="T3"/>
                </a:cxn>
                <a:cxn ang="0">
                  <a:pos x="T4" y="T5"/>
                </a:cxn>
                <a:cxn ang="0">
                  <a:pos x="T6" y="T7"/>
                </a:cxn>
                <a:cxn ang="0">
                  <a:pos x="T8" y="T9"/>
                </a:cxn>
                <a:cxn ang="0">
                  <a:pos x="T10" y="T11"/>
                </a:cxn>
              </a:cxnLst>
              <a:rect l="0" t="0" r="r" b="b"/>
              <a:pathLst>
                <a:path w="3" h="13">
                  <a:moveTo>
                    <a:pt x="3" y="7"/>
                  </a:moveTo>
                  <a:lnTo>
                    <a:pt x="3" y="7"/>
                  </a:lnTo>
                  <a:cubicBezTo>
                    <a:pt x="3" y="9"/>
                    <a:pt x="3" y="11"/>
                    <a:pt x="1" y="13"/>
                  </a:cubicBezTo>
                  <a:cubicBezTo>
                    <a:pt x="0" y="11"/>
                    <a:pt x="0" y="9"/>
                    <a:pt x="0" y="7"/>
                  </a:cubicBezTo>
                  <a:cubicBezTo>
                    <a:pt x="0" y="4"/>
                    <a:pt x="0" y="2"/>
                    <a:pt x="1" y="0"/>
                  </a:cubicBezTo>
                  <a:cubicBezTo>
                    <a:pt x="3" y="2"/>
                    <a:pt x="3" y="4"/>
                    <a:pt x="3" y="7"/>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447" name="Freeform 1474"/>
            <p:cNvSpPr>
              <a:spLocks/>
            </p:cNvSpPr>
            <p:nvPr userDrawn="1"/>
          </p:nvSpPr>
          <p:spPr bwMode="auto">
            <a:xfrm>
              <a:off x="285" y="186"/>
              <a:ext cx="6" cy="6"/>
            </a:xfrm>
            <a:custGeom>
              <a:avLst/>
              <a:gdLst>
                <a:gd name="T0" fmla="*/ 8 w 13"/>
                <a:gd name="T1" fmla="*/ 2 h 12"/>
                <a:gd name="T2" fmla="*/ 8 w 13"/>
                <a:gd name="T3" fmla="*/ 2 h 12"/>
                <a:gd name="T4" fmla="*/ 7 w 13"/>
                <a:gd name="T5" fmla="*/ 4 h 12"/>
                <a:gd name="T6" fmla="*/ 13 w 13"/>
                <a:gd name="T7" fmla="*/ 3 h 12"/>
                <a:gd name="T8" fmla="*/ 13 w 13"/>
                <a:gd name="T9" fmla="*/ 9 h 12"/>
                <a:gd name="T10" fmla="*/ 8 w 13"/>
                <a:gd name="T11" fmla="*/ 7 h 12"/>
                <a:gd name="T12" fmla="*/ 9 w 13"/>
                <a:gd name="T13" fmla="*/ 12 h 12"/>
                <a:gd name="T14" fmla="*/ 3 w 13"/>
                <a:gd name="T15" fmla="*/ 12 h 12"/>
                <a:gd name="T16" fmla="*/ 5 w 13"/>
                <a:gd name="T17" fmla="*/ 8 h 12"/>
                <a:gd name="T18" fmla="*/ 0 w 13"/>
                <a:gd name="T19" fmla="*/ 9 h 12"/>
                <a:gd name="T20" fmla="*/ 0 w 13"/>
                <a:gd name="T21" fmla="*/ 3 h 12"/>
                <a:gd name="T22" fmla="*/ 4 w 13"/>
                <a:gd name="T23" fmla="*/ 5 h 12"/>
                <a:gd name="T24" fmla="*/ 3 w 13"/>
                <a:gd name="T25" fmla="*/ 0 h 12"/>
                <a:gd name="T26" fmla="*/ 9 w 13"/>
                <a:gd name="T27" fmla="*/ 0 h 12"/>
                <a:gd name="T28" fmla="*/ 8 w 13"/>
                <a:gd name="T29" fmla="*/ 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 h="12">
                  <a:moveTo>
                    <a:pt x="8" y="2"/>
                  </a:moveTo>
                  <a:lnTo>
                    <a:pt x="8" y="2"/>
                  </a:lnTo>
                  <a:cubicBezTo>
                    <a:pt x="8" y="3"/>
                    <a:pt x="7" y="4"/>
                    <a:pt x="7" y="4"/>
                  </a:cubicBezTo>
                  <a:cubicBezTo>
                    <a:pt x="8" y="7"/>
                    <a:pt x="12" y="4"/>
                    <a:pt x="13" y="3"/>
                  </a:cubicBezTo>
                  <a:lnTo>
                    <a:pt x="13" y="9"/>
                  </a:lnTo>
                  <a:cubicBezTo>
                    <a:pt x="12" y="9"/>
                    <a:pt x="10" y="7"/>
                    <a:pt x="8" y="7"/>
                  </a:cubicBezTo>
                  <a:cubicBezTo>
                    <a:pt x="6" y="8"/>
                    <a:pt x="9" y="12"/>
                    <a:pt x="9" y="12"/>
                  </a:cubicBezTo>
                  <a:lnTo>
                    <a:pt x="3" y="12"/>
                  </a:lnTo>
                  <a:cubicBezTo>
                    <a:pt x="4" y="12"/>
                    <a:pt x="6" y="10"/>
                    <a:pt x="5" y="8"/>
                  </a:cubicBezTo>
                  <a:cubicBezTo>
                    <a:pt x="5" y="6"/>
                    <a:pt x="1" y="9"/>
                    <a:pt x="0" y="9"/>
                  </a:cubicBezTo>
                  <a:lnTo>
                    <a:pt x="0" y="3"/>
                  </a:lnTo>
                  <a:cubicBezTo>
                    <a:pt x="1" y="4"/>
                    <a:pt x="3" y="6"/>
                    <a:pt x="4" y="5"/>
                  </a:cubicBezTo>
                  <a:cubicBezTo>
                    <a:pt x="7" y="5"/>
                    <a:pt x="4" y="1"/>
                    <a:pt x="3" y="0"/>
                  </a:cubicBezTo>
                  <a:lnTo>
                    <a:pt x="9" y="0"/>
                  </a:lnTo>
                  <a:cubicBezTo>
                    <a:pt x="9" y="1"/>
                    <a:pt x="8" y="2"/>
                    <a:pt x="8" y="2"/>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448" name="Freeform 1475"/>
            <p:cNvSpPr>
              <a:spLocks/>
            </p:cNvSpPr>
            <p:nvPr userDrawn="1"/>
          </p:nvSpPr>
          <p:spPr bwMode="auto">
            <a:xfrm>
              <a:off x="286" y="193"/>
              <a:ext cx="4" cy="4"/>
            </a:xfrm>
            <a:custGeom>
              <a:avLst/>
              <a:gdLst>
                <a:gd name="T0" fmla="*/ 4 w 9"/>
                <a:gd name="T1" fmla="*/ 0 h 9"/>
                <a:gd name="T2" fmla="*/ 4 w 9"/>
                <a:gd name="T3" fmla="*/ 0 h 9"/>
                <a:gd name="T4" fmla="*/ 9 w 9"/>
                <a:gd name="T5" fmla="*/ 5 h 9"/>
                <a:gd name="T6" fmla="*/ 4 w 9"/>
                <a:gd name="T7" fmla="*/ 9 h 9"/>
                <a:gd name="T8" fmla="*/ 0 w 9"/>
                <a:gd name="T9" fmla="*/ 5 h 9"/>
                <a:gd name="T10" fmla="*/ 4 w 9"/>
                <a:gd name="T11" fmla="*/ 0 h 9"/>
              </a:gdLst>
              <a:ahLst/>
              <a:cxnLst>
                <a:cxn ang="0">
                  <a:pos x="T0" y="T1"/>
                </a:cxn>
                <a:cxn ang="0">
                  <a:pos x="T2" y="T3"/>
                </a:cxn>
                <a:cxn ang="0">
                  <a:pos x="T4" y="T5"/>
                </a:cxn>
                <a:cxn ang="0">
                  <a:pos x="T6" y="T7"/>
                </a:cxn>
                <a:cxn ang="0">
                  <a:pos x="T8" y="T9"/>
                </a:cxn>
                <a:cxn ang="0">
                  <a:pos x="T10" y="T11"/>
                </a:cxn>
              </a:cxnLst>
              <a:rect l="0" t="0" r="r" b="b"/>
              <a:pathLst>
                <a:path w="9" h="9">
                  <a:moveTo>
                    <a:pt x="4" y="0"/>
                  </a:moveTo>
                  <a:lnTo>
                    <a:pt x="4" y="0"/>
                  </a:lnTo>
                  <a:cubicBezTo>
                    <a:pt x="7" y="0"/>
                    <a:pt x="9" y="2"/>
                    <a:pt x="9" y="5"/>
                  </a:cubicBezTo>
                  <a:cubicBezTo>
                    <a:pt x="9" y="7"/>
                    <a:pt x="7" y="9"/>
                    <a:pt x="4" y="9"/>
                  </a:cubicBezTo>
                  <a:cubicBezTo>
                    <a:pt x="2" y="9"/>
                    <a:pt x="0" y="7"/>
                    <a:pt x="0" y="5"/>
                  </a:cubicBezTo>
                  <a:cubicBezTo>
                    <a:pt x="0" y="2"/>
                    <a:pt x="2" y="0"/>
                    <a:pt x="4"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449" name="Freeform 1476"/>
            <p:cNvSpPr>
              <a:spLocks/>
            </p:cNvSpPr>
            <p:nvPr userDrawn="1"/>
          </p:nvSpPr>
          <p:spPr bwMode="auto">
            <a:xfrm>
              <a:off x="297" y="216"/>
              <a:ext cx="0" cy="1"/>
            </a:xfrm>
            <a:custGeom>
              <a:avLst/>
              <a:gdLst>
                <a:gd name="T0" fmla="*/ 1 w 1"/>
                <a:gd name="T1" fmla="*/ 0 h 1"/>
                <a:gd name="T2" fmla="*/ 1 w 1"/>
                <a:gd name="T3" fmla="*/ 0 h 1"/>
                <a:gd name="T4" fmla="*/ 1 w 1"/>
                <a:gd name="T5" fmla="*/ 1 h 1"/>
                <a:gd name="T6" fmla="*/ 0 w 1"/>
                <a:gd name="T7" fmla="*/ 1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lnTo>
                    <a:pt x="1" y="0"/>
                  </a:lnTo>
                  <a:lnTo>
                    <a:pt x="1" y="1"/>
                  </a:lnTo>
                  <a:cubicBezTo>
                    <a:pt x="1" y="1"/>
                    <a:pt x="1" y="1"/>
                    <a:pt x="0" y="1"/>
                  </a:cubicBezTo>
                  <a:cubicBezTo>
                    <a:pt x="1" y="1"/>
                    <a:pt x="1" y="0"/>
                    <a:pt x="1"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450" name="Freeform 1477"/>
            <p:cNvSpPr>
              <a:spLocks/>
            </p:cNvSpPr>
            <p:nvPr userDrawn="1"/>
          </p:nvSpPr>
          <p:spPr bwMode="auto">
            <a:xfrm>
              <a:off x="289" y="215"/>
              <a:ext cx="1" cy="1"/>
            </a:xfrm>
            <a:custGeom>
              <a:avLst/>
              <a:gdLst>
                <a:gd name="T0" fmla="*/ 1 w 1"/>
                <a:gd name="T1" fmla="*/ 1 h 1"/>
                <a:gd name="T2" fmla="*/ 1 w 1"/>
                <a:gd name="T3" fmla="*/ 1 h 1"/>
                <a:gd name="T4" fmla="*/ 0 w 1"/>
                <a:gd name="T5" fmla="*/ 0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lnTo>
                    <a:pt x="1" y="1"/>
                  </a:lnTo>
                  <a:cubicBezTo>
                    <a:pt x="1" y="1"/>
                    <a:pt x="0" y="1"/>
                    <a:pt x="0" y="0"/>
                  </a:cubicBezTo>
                  <a:cubicBezTo>
                    <a:pt x="0" y="0"/>
                    <a:pt x="1" y="0"/>
                    <a:pt x="1" y="0"/>
                  </a:cubicBezTo>
                  <a:cubicBezTo>
                    <a:pt x="1" y="1"/>
                    <a:pt x="1" y="1"/>
                    <a:pt x="1"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451" name="Freeform 1478"/>
            <p:cNvSpPr>
              <a:spLocks/>
            </p:cNvSpPr>
            <p:nvPr userDrawn="1"/>
          </p:nvSpPr>
          <p:spPr bwMode="auto">
            <a:xfrm>
              <a:off x="289" y="216"/>
              <a:ext cx="1" cy="1"/>
            </a:xfrm>
            <a:custGeom>
              <a:avLst/>
              <a:gdLst>
                <a:gd name="T0" fmla="*/ 1 w 1"/>
                <a:gd name="T1" fmla="*/ 1 h 1"/>
                <a:gd name="T2" fmla="*/ 1 w 1"/>
                <a:gd name="T3" fmla="*/ 1 h 1"/>
                <a:gd name="T4" fmla="*/ 0 w 1"/>
                <a:gd name="T5" fmla="*/ 1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lnTo>
                    <a:pt x="1" y="1"/>
                  </a:lnTo>
                  <a:lnTo>
                    <a:pt x="0" y="1"/>
                  </a:lnTo>
                  <a:cubicBezTo>
                    <a:pt x="0" y="1"/>
                    <a:pt x="0" y="1"/>
                    <a:pt x="1" y="0"/>
                  </a:cubicBezTo>
                  <a:cubicBezTo>
                    <a:pt x="1" y="1"/>
                    <a:pt x="1" y="1"/>
                    <a:pt x="1"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452" name="Freeform 1479"/>
            <p:cNvSpPr>
              <a:spLocks/>
            </p:cNvSpPr>
            <p:nvPr userDrawn="1"/>
          </p:nvSpPr>
          <p:spPr bwMode="auto">
            <a:xfrm>
              <a:off x="291" y="215"/>
              <a:ext cx="0" cy="1"/>
            </a:xfrm>
            <a:custGeom>
              <a:avLst/>
              <a:gdLst>
                <a:gd name="T0" fmla="*/ 1 w 1"/>
                <a:gd name="T1" fmla="*/ 1 h 1"/>
                <a:gd name="T2" fmla="*/ 1 w 1"/>
                <a:gd name="T3" fmla="*/ 1 h 1"/>
                <a:gd name="T4" fmla="*/ 0 w 1"/>
                <a:gd name="T5" fmla="*/ 0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lnTo>
                    <a:pt x="1" y="1"/>
                  </a:lnTo>
                  <a:cubicBezTo>
                    <a:pt x="1" y="1"/>
                    <a:pt x="0" y="1"/>
                    <a:pt x="0" y="0"/>
                  </a:cubicBezTo>
                  <a:cubicBezTo>
                    <a:pt x="1" y="0"/>
                    <a:pt x="1" y="0"/>
                    <a:pt x="1" y="0"/>
                  </a:cubicBezTo>
                  <a:cubicBezTo>
                    <a:pt x="1" y="1"/>
                    <a:pt x="1" y="1"/>
                    <a:pt x="1"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453" name="Freeform 1480"/>
            <p:cNvSpPr>
              <a:spLocks/>
            </p:cNvSpPr>
            <p:nvPr userDrawn="1"/>
          </p:nvSpPr>
          <p:spPr bwMode="auto">
            <a:xfrm>
              <a:off x="291" y="216"/>
              <a:ext cx="0" cy="1"/>
            </a:xfrm>
            <a:custGeom>
              <a:avLst/>
              <a:gdLst>
                <a:gd name="T0" fmla="*/ 1 w 1"/>
                <a:gd name="T1" fmla="*/ 1 h 1"/>
                <a:gd name="T2" fmla="*/ 1 w 1"/>
                <a:gd name="T3" fmla="*/ 1 h 1"/>
                <a:gd name="T4" fmla="*/ 0 w 1"/>
                <a:gd name="T5" fmla="*/ 1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lnTo>
                    <a:pt x="1" y="1"/>
                  </a:lnTo>
                  <a:cubicBezTo>
                    <a:pt x="1" y="1"/>
                    <a:pt x="0" y="1"/>
                    <a:pt x="0" y="1"/>
                  </a:cubicBezTo>
                  <a:cubicBezTo>
                    <a:pt x="0" y="1"/>
                    <a:pt x="0" y="1"/>
                    <a:pt x="1" y="0"/>
                  </a:cubicBezTo>
                  <a:cubicBezTo>
                    <a:pt x="1" y="1"/>
                    <a:pt x="1" y="1"/>
                    <a:pt x="1"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454" name="Freeform 1481"/>
            <p:cNvSpPr>
              <a:spLocks/>
            </p:cNvSpPr>
            <p:nvPr userDrawn="1"/>
          </p:nvSpPr>
          <p:spPr bwMode="auto">
            <a:xfrm>
              <a:off x="293" y="215"/>
              <a:ext cx="0" cy="1"/>
            </a:xfrm>
            <a:custGeom>
              <a:avLst/>
              <a:gdLst>
                <a:gd name="T0" fmla="*/ 0 w 1"/>
                <a:gd name="T1" fmla="*/ 1 h 1"/>
                <a:gd name="T2" fmla="*/ 0 w 1"/>
                <a:gd name="T3" fmla="*/ 1 h 1"/>
                <a:gd name="T4" fmla="*/ 0 w 1"/>
                <a:gd name="T5" fmla="*/ 0 h 1"/>
                <a:gd name="T6" fmla="*/ 1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lnTo>
                    <a:pt x="0" y="1"/>
                  </a:lnTo>
                  <a:lnTo>
                    <a:pt x="0" y="0"/>
                  </a:lnTo>
                  <a:lnTo>
                    <a:pt x="1" y="0"/>
                  </a:lnTo>
                  <a:lnTo>
                    <a:pt x="0" y="1"/>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455" name="Freeform 1482"/>
            <p:cNvSpPr>
              <a:spLocks/>
            </p:cNvSpPr>
            <p:nvPr userDrawn="1"/>
          </p:nvSpPr>
          <p:spPr bwMode="auto">
            <a:xfrm>
              <a:off x="293" y="216"/>
              <a:ext cx="0" cy="1"/>
            </a:xfrm>
            <a:custGeom>
              <a:avLst/>
              <a:gdLst>
                <a:gd name="T0" fmla="*/ 1 w 1"/>
                <a:gd name="T1" fmla="*/ 1 h 1"/>
                <a:gd name="T2" fmla="*/ 1 w 1"/>
                <a:gd name="T3" fmla="*/ 1 h 1"/>
                <a:gd name="T4" fmla="*/ 0 w 1"/>
                <a:gd name="T5" fmla="*/ 1 h 1"/>
                <a:gd name="T6" fmla="*/ 0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lnTo>
                    <a:pt x="1" y="1"/>
                  </a:lnTo>
                  <a:lnTo>
                    <a:pt x="0" y="1"/>
                  </a:lnTo>
                  <a:lnTo>
                    <a:pt x="0" y="0"/>
                  </a:lnTo>
                  <a:lnTo>
                    <a:pt x="1" y="1"/>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456" name="Rectangle 1483"/>
            <p:cNvSpPr>
              <a:spLocks noChangeArrowheads="1"/>
            </p:cNvSpPr>
            <p:nvPr userDrawn="1"/>
          </p:nvSpPr>
          <p:spPr bwMode="auto">
            <a:xfrm>
              <a:off x="294" y="215"/>
              <a:ext cx="1" cy="1"/>
            </a:xfrm>
            <a:prstGeom prst="rect">
              <a:avLst/>
            </a:prstGeom>
            <a:solidFill>
              <a:srgbClr val="D5A03C"/>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457" name="Freeform 1484"/>
            <p:cNvSpPr>
              <a:spLocks/>
            </p:cNvSpPr>
            <p:nvPr userDrawn="1"/>
          </p:nvSpPr>
          <p:spPr bwMode="auto">
            <a:xfrm>
              <a:off x="294" y="216"/>
              <a:ext cx="0" cy="1"/>
            </a:xfrm>
            <a:custGeom>
              <a:avLst/>
              <a:gdLst>
                <a:gd name="T0" fmla="*/ 1 w 1"/>
                <a:gd name="T1" fmla="*/ 1 h 1"/>
                <a:gd name="T2" fmla="*/ 1 w 1"/>
                <a:gd name="T3" fmla="*/ 1 h 1"/>
                <a:gd name="T4" fmla="*/ 0 w 1"/>
                <a:gd name="T5" fmla="*/ 1 h 1"/>
                <a:gd name="T6" fmla="*/ 0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lnTo>
                    <a:pt x="1" y="1"/>
                  </a:lnTo>
                  <a:lnTo>
                    <a:pt x="0" y="1"/>
                  </a:lnTo>
                  <a:cubicBezTo>
                    <a:pt x="0" y="1"/>
                    <a:pt x="0" y="0"/>
                    <a:pt x="0" y="0"/>
                  </a:cubicBezTo>
                  <a:lnTo>
                    <a:pt x="1" y="1"/>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458" name="Freeform 1485"/>
            <p:cNvSpPr>
              <a:spLocks/>
            </p:cNvSpPr>
            <p:nvPr userDrawn="1"/>
          </p:nvSpPr>
          <p:spPr bwMode="auto">
            <a:xfrm>
              <a:off x="296" y="215"/>
              <a:ext cx="0" cy="1"/>
            </a:xfrm>
            <a:custGeom>
              <a:avLst/>
              <a:gdLst>
                <a:gd name="T0" fmla="*/ 0 w 1"/>
                <a:gd name="T1" fmla="*/ 1 h 1"/>
                <a:gd name="T2" fmla="*/ 0 w 1"/>
                <a:gd name="T3" fmla="*/ 1 h 1"/>
                <a:gd name="T4" fmla="*/ 0 w 1"/>
                <a:gd name="T5" fmla="*/ 0 h 1"/>
                <a:gd name="T6" fmla="*/ 1 w 1"/>
                <a:gd name="T7" fmla="*/ 1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lnTo>
                    <a:pt x="0" y="1"/>
                  </a:lnTo>
                  <a:cubicBezTo>
                    <a:pt x="0" y="1"/>
                    <a:pt x="0" y="1"/>
                    <a:pt x="0" y="0"/>
                  </a:cubicBezTo>
                  <a:cubicBezTo>
                    <a:pt x="0" y="0"/>
                    <a:pt x="0" y="0"/>
                    <a:pt x="1" y="1"/>
                  </a:cubicBezTo>
                  <a:lnTo>
                    <a:pt x="0" y="1"/>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459" name="Freeform 1486"/>
            <p:cNvSpPr>
              <a:spLocks/>
            </p:cNvSpPr>
            <p:nvPr userDrawn="1"/>
          </p:nvSpPr>
          <p:spPr bwMode="auto">
            <a:xfrm>
              <a:off x="295" y="216"/>
              <a:ext cx="1" cy="1"/>
            </a:xfrm>
            <a:custGeom>
              <a:avLst/>
              <a:gdLst>
                <a:gd name="T0" fmla="*/ 1 w 1"/>
                <a:gd name="T1" fmla="*/ 1 h 1"/>
                <a:gd name="T2" fmla="*/ 1 w 1"/>
                <a:gd name="T3" fmla="*/ 1 h 1"/>
                <a:gd name="T4" fmla="*/ 0 w 1"/>
                <a:gd name="T5" fmla="*/ 1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lnTo>
                    <a:pt x="1" y="1"/>
                  </a:lnTo>
                  <a:cubicBezTo>
                    <a:pt x="1" y="1"/>
                    <a:pt x="0" y="1"/>
                    <a:pt x="0" y="1"/>
                  </a:cubicBezTo>
                  <a:lnTo>
                    <a:pt x="1" y="0"/>
                  </a:lnTo>
                  <a:lnTo>
                    <a:pt x="1" y="1"/>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460" name="Freeform 1487"/>
            <p:cNvSpPr>
              <a:spLocks/>
            </p:cNvSpPr>
            <p:nvPr userDrawn="1"/>
          </p:nvSpPr>
          <p:spPr bwMode="auto">
            <a:xfrm>
              <a:off x="290" y="216"/>
              <a:ext cx="1" cy="1"/>
            </a:xfrm>
            <a:custGeom>
              <a:avLst/>
              <a:gdLst>
                <a:gd name="T0" fmla="*/ 2 w 3"/>
                <a:gd name="T1" fmla="*/ 0 h 2"/>
                <a:gd name="T2" fmla="*/ 2 w 3"/>
                <a:gd name="T3" fmla="*/ 0 h 2"/>
                <a:gd name="T4" fmla="*/ 3 w 3"/>
                <a:gd name="T5" fmla="*/ 1 h 2"/>
                <a:gd name="T6" fmla="*/ 2 w 3"/>
                <a:gd name="T7" fmla="*/ 2 h 2"/>
                <a:gd name="T8" fmla="*/ 0 w 3"/>
                <a:gd name="T9" fmla="*/ 1 h 2"/>
                <a:gd name="T10" fmla="*/ 2 w 3"/>
                <a:gd name="T11" fmla="*/ 0 h 2"/>
              </a:gdLst>
              <a:ahLst/>
              <a:cxnLst>
                <a:cxn ang="0">
                  <a:pos x="T0" y="T1"/>
                </a:cxn>
                <a:cxn ang="0">
                  <a:pos x="T2" y="T3"/>
                </a:cxn>
                <a:cxn ang="0">
                  <a:pos x="T4" y="T5"/>
                </a:cxn>
                <a:cxn ang="0">
                  <a:pos x="T6" y="T7"/>
                </a:cxn>
                <a:cxn ang="0">
                  <a:pos x="T8" y="T9"/>
                </a:cxn>
                <a:cxn ang="0">
                  <a:pos x="T10" y="T11"/>
                </a:cxn>
              </a:cxnLst>
              <a:rect l="0" t="0" r="r" b="b"/>
              <a:pathLst>
                <a:path w="3" h="2">
                  <a:moveTo>
                    <a:pt x="2" y="0"/>
                  </a:moveTo>
                  <a:lnTo>
                    <a:pt x="2" y="0"/>
                  </a:lnTo>
                  <a:cubicBezTo>
                    <a:pt x="2" y="0"/>
                    <a:pt x="3" y="0"/>
                    <a:pt x="3" y="1"/>
                  </a:cubicBezTo>
                  <a:cubicBezTo>
                    <a:pt x="3" y="1"/>
                    <a:pt x="2" y="2"/>
                    <a:pt x="2" y="2"/>
                  </a:cubicBezTo>
                  <a:cubicBezTo>
                    <a:pt x="1" y="2"/>
                    <a:pt x="0" y="1"/>
                    <a:pt x="0" y="1"/>
                  </a:cubicBezTo>
                  <a:cubicBezTo>
                    <a:pt x="0" y="0"/>
                    <a:pt x="1" y="0"/>
                    <a:pt x="2"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461" name="Freeform 1488"/>
            <p:cNvSpPr>
              <a:spLocks/>
            </p:cNvSpPr>
            <p:nvPr userDrawn="1"/>
          </p:nvSpPr>
          <p:spPr bwMode="auto">
            <a:xfrm>
              <a:off x="291" y="216"/>
              <a:ext cx="2" cy="1"/>
            </a:xfrm>
            <a:custGeom>
              <a:avLst/>
              <a:gdLst>
                <a:gd name="T0" fmla="*/ 1 w 3"/>
                <a:gd name="T1" fmla="*/ 0 h 2"/>
                <a:gd name="T2" fmla="*/ 1 w 3"/>
                <a:gd name="T3" fmla="*/ 0 h 2"/>
                <a:gd name="T4" fmla="*/ 3 w 3"/>
                <a:gd name="T5" fmla="*/ 1 h 2"/>
                <a:gd name="T6" fmla="*/ 1 w 3"/>
                <a:gd name="T7" fmla="*/ 2 h 2"/>
                <a:gd name="T8" fmla="*/ 0 w 3"/>
                <a:gd name="T9" fmla="*/ 1 h 2"/>
                <a:gd name="T10" fmla="*/ 1 w 3"/>
                <a:gd name="T11" fmla="*/ 0 h 2"/>
              </a:gdLst>
              <a:ahLst/>
              <a:cxnLst>
                <a:cxn ang="0">
                  <a:pos x="T0" y="T1"/>
                </a:cxn>
                <a:cxn ang="0">
                  <a:pos x="T2" y="T3"/>
                </a:cxn>
                <a:cxn ang="0">
                  <a:pos x="T4" y="T5"/>
                </a:cxn>
                <a:cxn ang="0">
                  <a:pos x="T6" y="T7"/>
                </a:cxn>
                <a:cxn ang="0">
                  <a:pos x="T8" y="T9"/>
                </a:cxn>
                <a:cxn ang="0">
                  <a:pos x="T10" y="T11"/>
                </a:cxn>
              </a:cxnLst>
              <a:rect l="0" t="0" r="r" b="b"/>
              <a:pathLst>
                <a:path w="3" h="2">
                  <a:moveTo>
                    <a:pt x="1" y="0"/>
                  </a:moveTo>
                  <a:lnTo>
                    <a:pt x="1" y="0"/>
                  </a:lnTo>
                  <a:cubicBezTo>
                    <a:pt x="2" y="0"/>
                    <a:pt x="3" y="0"/>
                    <a:pt x="3" y="1"/>
                  </a:cubicBezTo>
                  <a:cubicBezTo>
                    <a:pt x="3" y="1"/>
                    <a:pt x="2" y="2"/>
                    <a:pt x="1" y="2"/>
                  </a:cubicBezTo>
                  <a:cubicBezTo>
                    <a:pt x="1" y="2"/>
                    <a:pt x="0" y="1"/>
                    <a:pt x="0" y="1"/>
                  </a:cubicBezTo>
                  <a:cubicBezTo>
                    <a:pt x="0" y="0"/>
                    <a:pt x="1" y="0"/>
                    <a:pt x="1"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462" name="Freeform 1489"/>
            <p:cNvSpPr>
              <a:spLocks/>
            </p:cNvSpPr>
            <p:nvPr userDrawn="1"/>
          </p:nvSpPr>
          <p:spPr bwMode="auto">
            <a:xfrm>
              <a:off x="293" y="216"/>
              <a:ext cx="1" cy="1"/>
            </a:xfrm>
            <a:custGeom>
              <a:avLst/>
              <a:gdLst>
                <a:gd name="T0" fmla="*/ 1 w 2"/>
                <a:gd name="T1" fmla="*/ 0 h 2"/>
                <a:gd name="T2" fmla="*/ 1 w 2"/>
                <a:gd name="T3" fmla="*/ 0 h 2"/>
                <a:gd name="T4" fmla="*/ 2 w 2"/>
                <a:gd name="T5" fmla="*/ 0 h 2"/>
                <a:gd name="T6" fmla="*/ 1 w 2"/>
                <a:gd name="T7" fmla="*/ 2 h 2"/>
                <a:gd name="T8" fmla="*/ 0 w 2"/>
                <a:gd name="T9" fmla="*/ 1 h 2"/>
                <a:gd name="T10" fmla="*/ 1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1" y="0"/>
                  </a:moveTo>
                  <a:lnTo>
                    <a:pt x="1" y="0"/>
                  </a:lnTo>
                  <a:cubicBezTo>
                    <a:pt x="2" y="0"/>
                    <a:pt x="2" y="0"/>
                    <a:pt x="2" y="0"/>
                  </a:cubicBezTo>
                  <a:cubicBezTo>
                    <a:pt x="2" y="1"/>
                    <a:pt x="1" y="1"/>
                    <a:pt x="1" y="2"/>
                  </a:cubicBezTo>
                  <a:cubicBezTo>
                    <a:pt x="0" y="2"/>
                    <a:pt x="0" y="1"/>
                    <a:pt x="0" y="1"/>
                  </a:cubicBezTo>
                  <a:cubicBezTo>
                    <a:pt x="0" y="0"/>
                    <a:pt x="0" y="0"/>
                    <a:pt x="1"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463" name="Freeform 1490"/>
            <p:cNvSpPr>
              <a:spLocks/>
            </p:cNvSpPr>
            <p:nvPr userDrawn="1"/>
          </p:nvSpPr>
          <p:spPr bwMode="auto">
            <a:xfrm>
              <a:off x="294" y="216"/>
              <a:ext cx="1" cy="1"/>
            </a:xfrm>
            <a:custGeom>
              <a:avLst/>
              <a:gdLst>
                <a:gd name="T0" fmla="*/ 1 w 2"/>
                <a:gd name="T1" fmla="*/ 0 h 2"/>
                <a:gd name="T2" fmla="*/ 1 w 2"/>
                <a:gd name="T3" fmla="*/ 0 h 2"/>
                <a:gd name="T4" fmla="*/ 2 w 2"/>
                <a:gd name="T5" fmla="*/ 0 h 2"/>
                <a:gd name="T6" fmla="*/ 1 w 2"/>
                <a:gd name="T7" fmla="*/ 2 h 2"/>
                <a:gd name="T8" fmla="*/ 0 w 2"/>
                <a:gd name="T9" fmla="*/ 1 h 2"/>
                <a:gd name="T10" fmla="*/ 1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1" y="0"/>
                  </a:moveTo>
                  <a:lnTo>
                    <a:pt x="1" y="0"/>
                  </a:lnTo>
                  <a:cubicBezTo>
                    <a:pt x="2" y="0"/>
                    <a:pt x="2" y="0"/>
                    <a:pt x="2" y="0"/>
                  </a:cubicBezTo>
                  <a:cubicBezTo>
                    <a:pt x="2" y="1"/>
                    <a:pt x="2" y="1"/>
                    <a:pt x="1" y="2"/>
                  </a:cubicBezTo>
                  <a:cubicBezTo>
                    <a:pt x="1" y="2"/>
                    <a:pt x="0" y="1"/>
                    <a:pt x="0" y="1"/>
                  </a:cubicBezTo>
                  <a:cubicBezTo>
                    <a:pt x="0" y="0"/>
                    <a:pt x="1" y="0"/>
                    <a:pt x="1"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464" name="Freeform 1491"/>
            <p:cNvSpPr>
              <a:spLocks/>
            </p:cNvSpPr>
            <p:nvPr userDrawn="1"/>
          </p:nvSpPr>
          <p:spPr bwMode="auto">
            <a:xfrm>
              <a:off x="296" y="216"/>
              <a:ext cx="1" cy="1"/>
            </a:xfrm>
            <a:custGeom>
              <a:avLst/>
              <a:gdLst>
                <a:gd name="T0" fmla="*/ 1 w 2"/>
                <a:gd name="T1" fmla="*/ 0 h 2"/>
                <a:gd name="T2" fmla="*/ 1 w 2"/>
                <a:gd name="T3" fmla="*/ 0 h 2"/>
                <a:gd name="T4" fmla="*/ 2 w 2"/>
                <a:gd name="T5" fmla="*/ 1 h 2"/>
                <a:gd name="T6" fmla="*/ 1 w 2"/>
                <a:gd name="T7" fmla="*/ 2 h 2"/>
                <a:gd name="T8" fmla="*/ 0 w 2"/>
                <a:gd name="T9" fmla="*/ 1 h 2"/>
                <a:gd name="T10" fmla="*/ 1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1" y="0"/>
                  </a:moveTo>
                  <a:lnTo>
                    <a:pt x="1" y="0"/>
                  </a:lnTo>
                  <a:cubicBezTo>
                    <a:pt x="2" y="0"/>
                    <a:pt x="2" y="0"/>
                    <a:pt x="2" y="1"/>
                  </a:cubicBezTo>
                  <a:cubicBezTo>
                    <a:pt x="2" y="1"/>
                    <a:pt x="2" y="1"/>
                    <a:pt x="1" y="2"/>
                  </a:cubicBezTo>
                  <a:cubicBezTo>
                    <a:pt x="1" y="2"/>
                    <a:pt x="0" y="1"/>
                    <a:pt x="0" y="1"/>
                  </a:cubicBezTo>
                  <a:cubicBezTo>
                    <a:pt x="1" y="1"/>
                    <a:pt x="1" y="0"/>
                    <a:pt x="1"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465" name="Freeform 1492"/>
            <p:cNvSpPr>
              <a:spLocks/>
            </p:cNvSpPr>
            <p:nvPr userDrawn="1"/>
          </p:nvSpPr>
          <p:spPr bwMode="auto">
            <a:xfrm>
              <a:off x="280" y="216"/>
              <a:ext cx="0" cy="1"/>
            </a:xfrm>
            <a:custGeom>
              <a:avLst/>
              <a:gdLst>
                <a:gd name="T0" fmla="*/ 0 w 1"/>
                <a:gd name="T1" fmla="*/ 0 h 1"/>
                <a:gd name="T2" fmla="*/ 0 w 1"/>
                <a:gd name="T3" fmla="*/ 0 h 1"/>
                <a:gd name="T4" fmla="*/ 1 w 1"/>
                <a:gd name="T5" fmla="*/ 1 h 1"/>
                <a:gd name="T6" fmla="*/ 0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lnTo>
                    <a:pt x="0" y="0"/>
                  </a:lnTo>
                  <a:cubicBezTo>
                    <a:pt x="0" y="0"/>
                    <a:pt x="0" y="1"/>
                    <a:pt x="1" y="1"/>
                  </a:cubicBezTo>
                  <a:cubicBezTo>
                    <a:pt x="0" y="1"/>
                    <a:pt x="0" y="1"/>
                    <a:pt x="0" y="1"/>
                  </a:cubicBezTo>
                  <a:lnTo>
                    <a:pt x="0"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466" name="Freeform 1493"/>
            <p:cNvSpPr>
              <a:spLocks/>
            </p:cNvSpPr>
            <p:nvPr userDrawn="1"/>
          </p:nvSpPr>
          <p:spPr bwMode="auto">
            <a:xfrm>
              <a:off x="287" y="215"/>
              <a:ext cx="1" cy="1"/>
            </a:xfrm>
            <a:custGeom>
              <a:avLst/>
              <a:gdLst>
                <a:gd name="T0" fmla="*/ 0 w 1"/>
                <a:gd name="T1" fmla="*/ 1 h 1"/>
                <a:gd name="T2" fmla="*/ 0 w 1"/>
                <a:gd name="T3" fmla="*/ 1 h 1"/>
                <a:gd name="T4" fmla="*/ 0 w 1"/>
                <a:gd name="T5" fmla="*/ 0 h 1"/>
                <a:gd name="T6" fmla="*/ 1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lnTo>
                    <a:pt x="0" y="1"/>
                  </a:lnTo>
                  <a:cubicBezTo>
                    <a:pt x="0" y="1"/>
                    <a:pt x="0" y="1"/>
                    <a:pt x="0" y="0"/>
                  </a:cubicBezTo>
                  <a:cubicBezTo>
                    <a:pt x="0" y="0"/>
                    <a:pt x="0" y="0"/>
                    <a:pt x="1" y="0"/>
                  </a:cubicBezTo>
                  <a:cubicBezTo>
                    <a:pt x="1" y="1"/>
                    <a:pt x="0" y="1"/>
                    <a:pt x="0"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467" name="Freeform 1494"/>
            <p:cNvSpPr>
              <a:spLocks/>
            </p:cNvSpPr>
            <p:nvPr userDrawn="1"/>
          </p:nvSpPr>
          <p:spPr bwMode="auto">
            <a:xfrm>
              <a:off x="287" y="216"/>
              <a:ext cx="1" cy="1"/>
            </a:xfrm>
            <a:custGeom>
              <a:avLst/>
              <a:gdLst>
                <a:gd name="T0" fmla="*/ 0 w 1"/>
                <a:gd name="T1" fmla="*/ 1 h 1"/>
                <a:gd name="T2" fmla="*/ 0 w 1"/>
                <a:gd name="T3" fmla="*/ 1 h 1"/>
                <a:gd name="T4" fmla="*/ 0 w 1"/>
                <a:gd name="T5" fmla="*/ 0 h 1"/>
                <a:gd name="T6" fmla="*/ 1 w 1"/>
                <a:gd name="T7" fmla="*/ 1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lnTo>
                    <a:pt x="0" y="1"/>
                  </a:lnTo>
                  <a:cubicBezTo>
                    <a:pt x="0" y="1"/>
                    <a:pt x="0" y="1"/>
                    <a:pt x="0" y="0"/>
                  </a:cubicBezTo>
                  <a:cubicBezTo>
                    <a:pt x="0" y="1"/>
                    <a:pt x="1" y="1"/>
                    <a:pt x="1" y="1"/>
                  </a:cubicBezTo>
                  <a:lnTo>
                    <a:pt x="0" y="1"/>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468" name="Freeform 1495"/>
            <p:cNvSpPr>
              <a:spLocks/>
            </p:cNvSpPr>
            <p:nvPr userDrawn="1"/>
          </p:nvSpPr>
          <p:spPr bwMode="auto">
            <a:xfrm>
              <a:off x="285" y="215"/>
              <a:ext cx="1" cy="1"/>
            </a:xfrm>
            <a:custGeom>
              <a:avLst/>
              <a:gdLst>
                <a:gd name="T0" fmla="*/ 0 w 1"/>
                <a:gd name="T1" fmla="*/ 1 h 1"/>
                <a:gd name="T2" fmla="*/ 0 w 1"/>
                <a:gd name="T3" fmla="*/ 1 h 1"/>
                <a:gd name="T4" fmla="*/ 0 w 1"/>
                <a:gd name="T5" fmla="*/ 0 h 1"/>
                <a:gd name="T6" fmla="*/ 1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lnTo>
                    <a:pt x="0" y="1"/>
                  </a:lnTo>
                  <a:cubicBezTo>
                    <a:pt x="0" y="1"/>
                    <a:pt x="0" y="1"/>
                    <a:pt x="0" y="0"/>
                  </a:cubicBezTo>
                  <a:cubicBezTo>
                    <a:pt x="0" y="0"/>
                    <a:pt x="0" y="0"/>
                    <a:pt x="1" y="0"/>
                  </a:cubicBezTo>
                  <a:cubicBezTo>
                    <a:pt x="0" y="1"/>
                    <a:pt x="0" y="1"/>
                    <a:pt x="0"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469" name="Freeform 1496"/>
            <p:cNvSpPr>
              <a:spLocks/>
            </p:cNvSpPr>
            <p:nvPr userDrawn="1"/>
          </p:nvSpPr>
          <p:spPr bwMode="auto">
            <a:xfrm>
              <a:off x="285" y="216"/>
              <a:ext cx="1" cy="1"/>
            </a:xfrm>
            <a:custGeom>
              <a:avLst/>
              <a:gdLst>
                <a:gd name="T0" fmla="*/ 0 w 1"/>
                <a:gd name="T1" fmla="*/ 1 h 1"/>
                <a:gd name="T2" fmla="*/ 0 w 1"/>
                <a:gd name="T3" fmla="*/ 1 h 1"/>
                <a:gd name="T4" fmla="*/ 0 w 1"/>
                <a:gd name="T5" fmla="*/ 0 h 1"/>
                <a:gd name="T6" fmla="*/ 1 w 1"/>
                <a:gd name="T7" fmla="*/ 1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lnTo>
                    <a:pt x="0" y="1"/>
                  </a:lnTo>
                  <a:cubicBezTo>
                    <a:pt x="0" y="1"/>
                    <a:pt x="0" y="1"/>
                    <a:pt x="0" y="0"/>
                  </a:cubicBezTo>
                  <a:cubicBezTo>
                    <a:pt x="0" y="1"/>
                    <a:pt x="1" y="1"/>
                    <a:pt x="1" y="1"/>
                  </a:cubicBezTo>
                  <a:cubicBezTo>
                    <a:pt x="1" y="1"/>
                    <a:pt x="0" y="1"/>
                    <a:pt x="0"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470" name="Freeform 1497"/>
            <p:cNvSpPr>
              <a:spLocks/>
            </p:cNvSpPr>
            <p:nvPr userDrawn="1"/>
          </p:nvSpPr>
          <p:spPr bwMode="auto">
            <a:xfrm>
              <a:off x="284" y="215"/>
              <a:ext cx="0" cy="1"/>
            </a:xfrm>
            <a:custGeom>
              <a:avLst/>
              <a:gdLst>
                <a:gd name="T0" fmla="*/ 1 w 1"/>
                <a:gd name="T1" fmla="*/ 1 h 1"/>
                <a:gd name="T2" fmla="*/ 1 w 1"/>
                <a:gd name="T3" fmla="*/ 1 h 1"/>
                <a:gd name="T4" fmla="*/ 0 w 1"/>
                <a:gd name="T5" fmla="*/ 0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lnTo>
                    <a:pt x="1" y="1"/>
                  </a:lnTo>
                  <a:lnTo>
                    <a:pt x="0" y="0"/>
                  </a:lnTo>
                  <a:lnTo>
                    <a:pt x="1" y="0"/>
                  </a:lnTo>
                  <a:lnTo>
                    <a:pt x="1" y="1"/>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471" name="Freeform 1498"/>
            <p:cNvSpPr>
              <a:spLocks/>
            </p:cNvSpPr>
            <p:nvPr userDrawn="1"/>
          </p:nvSpPr>
          <p:spPr bwMode="auto">
            <a:xfrm>
              <a:off x="284" y="216"/>
              <a:ext cx="0" cy="1"/>
            </a:xfrm>
            <a:custGeom>
              <a:avLst/>
              <a:gdLst>
                <a:gd name="T0" fmla="*/ 0 w 1"/>
                <a:gd name="T1" fmla="*/ 1 h 1"/>
                <a:gd name="T2" fmla="*/ 0 w 1"/>
                <a:gd name="T3" fmla="*/ 1 h 1"/>
                <a:gd name="T4" fmla="*/ 1 w 1"/>
                <a:gd name="T5" fmla="*/ 0 h 1"/>
                <a:gd name="T6" fmla="*/ 1 w 1"/>
                <a:gd name="T7" fmla="*/ 1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lnTo>
                    <a:pt x="0" y="1"/>
                  </a:lnTo>
                  <a:lnTo>
                    <a:pt x="1" y="0"/>
                  </a:lnTo>
                  <a:lnTo>
                    <a:pt x="1" y="1"/>
                  </a:lnTo>
                  <a:lnTo>
                    <a:pt x="0" y="1"/>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472" name="Rectangle 1499"/>
            <p:cNvSpPr>
              <a:spLocks noChangeArrowheads="1"/>
            </p:cNvSpPr>
            <p:nvPr userDrawn="1"/>
          </p:nvSpPr>
          <p:spPr bwMode="auto">
            <a:xfrm>
              <a:off x="282" y="215"/>
              <a:ext cx="1" cy="1"/>
            </a:xfrm>
            <a:prstGeom prst="rect">
              <a:avLst/>
            </a:prstGeom>
            <a:solidFill>
              <a:srgbClr val="D5A03C"/>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473" name="Freeform 1500"/>
            <p:cNvSpPr>
              <a:spLocks/>
            </p:cNvSpPr>
            <p:nvPr userDrawn="1"/>
          </p:nvSpPr>
          <p:spPr bwMode="auto">
            <a:xfrm>
              <a:off x="282" y="216"/>
              <a:ext cx="1" cy="1"/>
            </a:xfrm>
            <a:custGeom>
              <a:avLst/>
              <a:gdLst>
                <a:gd name="T0" fmla="*/ 0 w 1"/>
                <a:gd name="T1" fmla="*/ 1 h 1"/>
                <a:gd name="T2" fmla="*/ 0 w 1"/>
                <a:gd name="T3" fmla="*/ 1 h 1"/>
                <a:gd name="T4" fmla="*/ 0 w 1"/>
                <a:gd name="T5" fmla="*/ 0 h 1"/>
                <a:gd name="T6" fmla="*/ 1 w 1"/>
                <a:gd name="T7" fmla="*/ 1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lnTo>
                    <a:pt x="0" y="1"/>
                  </a:lnTo>
                  <a:lnTo>
                    <a:pt x="0" y="0"/>
                  </a:lnTo>
                  <a:lnTo>
                    <a:pt x="1" y="1"/>
                  </a:lnTo>
                  <a:lnTo>
                    <a:pt x="0" y="1"/>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474" name="Freeform 1501"/>
            <p:cNvSpPr>
              <a:spLocks/>
            </p:cNvSpPr>
            <p:nvPr userDrawn="1"/>
          </p:nvSpPr>
          <p:spPr bwMode="auto">
            <a:xfrm>
              <a:off x="281" y="215"/>
              <a:ext cx="0" cy="1"/>
            </a:xfrm>
            <a:custGeom>
              <a:avLst/>
              <a:gdLst>
                <a:gd name="T0" fmla="*/ 1 w 1"/>
                <a:gd name="T1" fmla="*/ 1 h 1"/>
                <a:gd name="T2" fmla="*/ 1 w 1"/>
                <a:gd name="T3" fmla="*/ 1 h 1"/>
                <a:gd name="T4" fmla="*/ 0 w 1"/>
                <a:gd name="T5" fmla="*/ 1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lnTo>
                    <a:pt x="1" y="1"/>
                  </a:lnTo>
                  <a:lnTo>
                    <a:pt x="0" y="1"/>
                  </a:lnTo>
                  <a:lnTo>
                    <a:pt x="1" y="0"/>
                  </a:lnTo>
                  <a:lnTo>
                    <a:pt x="1" y="1"/>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475" name="Freeform 1502"/>
            <p:cNvSpPr>
              <a:spLocks/>
            </p:cNvSpPr>
            <p:nvPr userDrawn="1"/>
          </p:nvSpPr>
          <p:spPr bwMode="auto">
            <a:xfrm>
              <a:off x="281" y="216"/>
              <a:ext cx="0" cy="1"/>
            </a:xfrm>
            <a:custGeom>
              <a:avLst/>
              <a:gdLst>
                <a:gd name="T0" fmla="*/ 0 w 1"/>
                <a:gd name="T1" fmla="*/ 1 h 1"/>
                <a:gd name="T2" fmla="*/ 0 w 1"/>
                <a:gd name="T3" fmla="*/ 1 h 1"/>
                <a:gd name="T4" fmla="*/ 0 w 1"/>
                <a:gd name="T5" fmla="*/ 0 h 1"/>
                <a:gd name="T6" fmla="*/ 1 w 1"/>
                <a:gd name="T7" fmla="*/ 1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lnTo>
                    <a:pt x="0" y="1"/>
                  </a:lnTo>
                  <a:lnTo>
                    <a:pt x="0" y="0"/>
                  </a:lnTo>
                  <a:cubicBezTo>
                    <a:pt x="0" y="1"/>
                    <a:pt x="0" y="1"/>
                    <a:pt x="1" y="1"/>
                  </a:cubicBezTo>
                  <a:lnTo>
                    <a:pt x="0" y="1"/>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476" name="Freeform 1503"/>
            <p:cNvSpPr>
              <a:spLocks/>
            </p:cNvSpPr>
            <p:nvPr userDrawn="1"/>
          </p:nvSpPr>
          <p:spPr bwMode="auto">
            <a:xfrm>
              <a:off x="286" y="216"/>
              <a:ext cx="1" cy="1"/>
            </a:xfrm>
            <a:custGeom>
              <a:avLst/>
              <a:gdLst>
                <a:gd name="T0" fmla="*/ 1 w 2"/>
                <a:gd name="T1" fmla="*/ 0 h 2"/>
                <a:gd name="T2" fmla="*/ 1 w 2"/>
                <a:gd name="T3" fmla="*/ 0 h 2"/>
                <a:gd name="T4" fmla="*/ 2 w 2"/>
                <a:gd name="T5" fmla="*/ 1 h 2"/>
                <a:gd name="T6" fmla="*/ 1 w 2"/>
                <a:gd name="T7" fmla="*/ 2 h 2"/>
                <a:gd name="T8" fmla="*/ 0 w 2"/>
                <a:gd name="T9" fmla="*/ 1 h 2"/>
                <a:gd name="T10" fmla="*/ 1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1" y="0"/>
                  </a:moveTo>
                  <a:lnTo>
                    <a:pt x="1" y="0"/>
                  </a:lnTo>
                  <a:cubicBezTo>
                    <a:pt x="2" y="0"/>
                    <a:pt x="2" y="0"/>
                    <a:pt x="2" y="1"/>
                  </a:cubicBezTo>
                  <a:cubicBezTo>
                    <a:pt x="2" y="1"/>
                    <a:pt x="2" y="2"/>
                    <a:pt x="1" y="2"/>
                  </a:cubicBezTo>
                  <a:cubicBezTo>
                    <a:pt x="1" y="2"/>
                    <a:pt x="0" y="1"/>
                    <a:pt x="0" y="1"/>
                  </a:cubicBezTo>
                  <a:cubicBezTo>
                    <a:pt x="0" y="0"/>
                    <a:pt x="1" y="0"/>
                    <a:pt x="1"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477" name="Freeform 1504"/>
            <p:cNvSpPr>
              <a:spLocks/>
            </p:cNvSpPr>
            <p:nvPr userDrawn="1"/>
          </p:nvSpPr>
          <p:spPr bwMode="auto">
            <a:xfrm>
              <a:off x="284" y="216"/>
              <a:ext cx="1" cy="1"/>
            </a:xfrm>
            <a:custGeom>
              <a:avLst/>
              <a:gdLst>
                <a:gd name="T0" fmla="*/ 1 w 2"/>
                <a:gd name="T1" fmla="*/ 0 h 2"/>
                <a:gd name="T2" fmla="*/ 1 w 2"/>
                <a:gd name="T3" fmla="*/ 0 h 2"/>
                <a:gd name="T4" fmla="*/ 2 w 2"/>
                <a:gd name="T5" fmla="*/ 1 h 2"/>
                <a:gd name="T6" fmla="*/ 1 w 2"/>
                <a:gd name="T7" fmla="*/ 2 h 2"/>
                <a:gd name="T8" fmla="*/ 0 w 2"/>
                <a:gd name="T9" fmla="*/ 1 h 2"/>
                <a:gd name="T10" fmla="*/ 1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1" y="0"/>
                  </a:moveTo>
                  <a:lnTo>
                    <a:pt x="1" y="0"/>
                  </a:lnTo>
                  <a:cubicBezTo>
                    <a:pt x="2" y="0"/>
                    <a:pt x="2" y="0"/>
                    <a:pt x="2" y="1"/>
                  </a:cubicBezTo>
                  <a:cubicBezTo>
                    <a:pt x="2" y="1"/>
                    <a:pt x="2" y="2"/>
                    <a:pt x="1" y="2"/>
                  </a:cubicBezTo>
                  <a:cubicBezTo>
                    <a:pt x="1" y="2"/>
                    <a:pt x="0" y="1"/>
                    <a:pt x="0" y="1"/>
                  </a:cubicBezTo>
                  <a:cubicBezTo>
                    <a:pt x="0" y="0"/>
                    <a:pt x="1" y="0"/>
                    <a:pt x="1"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478" name="Freeform 1505"/>
            <p:cNvSpPr>
              <a:spLocks/>
            </p:cNvSpPr>
            <p:nvPr userDrawn="1"/>
          </p:nvSpPr>
          <p:spPr bwMode="auto">
            <a:xfrm>
              <a:off x="283" y="216"/>
              <a:ext cx="1" cy="1"/>
            </a:xfrm>
            <a:custGeom>
              <a:avLst/>
              <a:gdLst>
                <a:gd name="T0" fmla="*/ 1 w 2"/>
                <a:gd name="T1" fmla="*/ 0 h 2"/>
                <a:gd name="T2" fmla="*/ 1 w 2"/>
                <a:gd name="T3" fmla="*/ 0 h 2"/>
                <a:gd name="T4" fmla="*/ 2 w 2"/>
                <a:gd name="T5" fmla="*/ 1 h 2"/>
                <a:gd name="T6" fmla="*/ 1 w 2"/>
                <a:gd name="T7" fmla="*/ 2 h 2"/>
                <a:gd name="T8" fmla="*/ 0 w 2"/>
                <a:gd name="T9" fmla="*/ 0 h 2"/>
                <a:gd name="T10" fmla="*/ 1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1" y="0"/>
                  </a:moveTo>
                  <a:lnTo>
                    <a:pt x="1" y="0"/>
                  </a:lnTo>
                  <a:cubicBezTo>
                    <a:pt x="1" y="0"/>
                    <a:pt x="2" y="0"/>
                    <a:pt x="2" y="1"/>
                  </a:cubicBezTo>
                  <a:cubicBezTo>
                    <a:pt x="2" y="1"/>
                    <a:pt x="1" y="2"/>
                    <a:pt x="1" y="2"/>
                  </a:cubicBezTo>
                  <a:cubicBezTo>
                    <a:pt x="0" y="1"/>
                    <a:pt x="0" y="1"/>
                    <a:pt x="0" y="0"/>
                  </a:cubicBezTo>
                  <a:cubicBezTo>
                    <a:pt x="0" y="0"/>
                    <a:pt x="0" y="0"/>
                    <a:pt x="1"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479" name="Freeform 1506"/>
            <p:cNvSpPr>
              <a:spLocks/>
            </p:cNvSpPr>
            <p:nvPr userDrawn="1"/>
          </p:nvSpPr>
          <p:spPr bwMode="auto">
            <a:xfrm>
              <a:off x="281" y="216"/>
              <a:ext cx="1" cy="1"/>
            </a:xfrm>
            <a:custGeom>
              <a:avLst/>
              <a:gdLst>
                <a:gd name="T0" fmla="*/ 1 w 2"/>
                <a:gd name="T1" fmla="*/ 0 h 2"/>
                <a:gd name="T2" fmla="*/ 1 w 2"/>
                <a:gd name="T3" fmla="*/ 0 h 2"/>
                <a:gd name="T4" fmla="*/ 2 w 2"/>
                <a:gd name="T5" fmla="*/ 1 h 2"/>
                <a:gd name="T6" fmla="*/ 1 w 2"/>
                <a:gd name="T7" fmla="*/ 2 h 2"/>
                <a:gd name="T8" fmla="*/ 0 w 2"/>
                <a:gd name="T9" fmla="*/ 0 h 2"/>
                <a:gd name="T10" fmla="*/ 1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1" y="0"/>
                  </a:moveTo>
                  <a:lnTo>
                    <a:pt x="1" y="0"/>
                  </a:lnTo>
                  <a:cubicBezTo>
                    <a:pt x="1" y="0"/>
                    <a:pt x="2" y="0"/>
                    <a:pt x="2" y="1"/>
                  </a:cubicBezTo>
                  <a:cubicBezTo>
                    <a:pt x="2" y="1"/>
                    <a:pt x="1" y="2"/>
                    <a:pt x="1" y="2"/>
                  </a:cubicBezTo>
                  <a:cubicBezTo>
                    <a:pt x="0" y="1"/>
                    <a:pt x="0" y="1"/>
                    <a:pt x="0" y="0"/>
                  </a:cubicBezTo>
                  <a:cubicBezTo>
                    <a:pt x="0" y="0"/>
                    <a:pt x="0" y="0"/>
                    <a:pt x="1"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480" name="Freeform 1507"/>
            <p:cNvSpPr>
              <a:spLocks/>
            </p:cNvSpPr>
            <p:nvPr userDrawn="1"/>
          </p:nvSpPr>
          <p:spPr bwMode="auto">
            <a:xfrm>
              <a:off x="280" y="216"/>
              <a:ext cx="1" cy="1"/>
            </a:xfrm>
            <a:custGeom>
              <a:avLst/>
              <a:gdLst>
                <a:gd name="T0" fmla="*/ 1 w 1"/>
                <a:gd name="T1" fmla="*/ 0 h 2"/>
                <a:gd name="T2" fmla="*/ 1 w 1"/>
                <a:gd name="T3" fmla="*/ 0 h 2"/>
                <a:gd name="T4" fmla="*/ 1 w 1"/>
                <a:gd name="T5" fmla="*/ 1 h 2"/>
                <a:gd name="T6" fmla="*/ 1 w 1"/>
                <a:gd name="T7" fmla="*/ 2 h 2"/>
                <a:gd name="T8" fmla="*/ 0 w 1"/>
                <a:gd name="T9" fmla="*/ 1 h 2"/>
                <a:gd name="T10" fmla="*/ 1 w 1"/>
                <a:gd name="T11" fmla="*/ 0 h 2"/>
              </a:gdLst>
              <a:ahLst/>
              <a:cxnLst>
                <a:cxn ang="0">
                  <a:pos x="T0" y="T1"/>
                </a:cxn>
                <a:cxn ang="0">
                  <a:pos x="T2" y="T3"/>
                </a:cxn>
                <a:cxn ang="0">
                  <a:pos x="T4" y="T5"/>
                </a:cxn>
                <a:cxn ang="0">
                  <a:pos x="T6" y="T7"/>
                </a:cxn>
                <a:cxn ang="0">
                  <a:pos x="T8" y="T9"/>
                </a:cxn>
                <a:cxn ang="0">
                  <a:pos x="T10" y="T11"/>
                </a:cxn>
              </a:cxnLst>
              <a:rect l="0" t="0" r="r" b="b"/>
              <a:pathLst>
                <a:path w="1" h="2">
                  <a:moveTo>
                    <a:pt x="1" y="0"/>
                  </a:moveTo>
                  <a:lnTo>
                    <a:pt x="1" y="0"/>
                  </a:lnTo>
                  <a:cubicBezTo>
                    <a:pt x="1" y="0"/>
                    <a:pt x="1" y="1"/>
                    <a:pt x="1" y="1"/>
                  </a:cubicBezTo>
                  <a:cubicBezTo>
                    <a:pt x="1" y="1"/>
                    <a:pt x="1" y="2"/>
                    <a:pt x="1" y="2"/>
                  </a:cubicBezTo>
                  <a:cubicBezTo>
                    <a:pt x="0" y="1"/>
                    <a:pt x="0" y="1"/>
                    <a:pt x="0" y="1"/>
                  </a:cubicBezTo>
                  <a:cubicBezTo>
                    <a:pt x="0" y="0"/>
                    <a:pt x="0" y="0"/>
                    <a:pt x="1"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481" name="Freeform 1508"/>
            <p:cNvSpPr>
              <a:spLocks/>
            </p:cNvSpPr>
            <p:nvPr userDrawn="1"/>
          </p:nvSpPr>
          <p:spPr bwMode="auto">
            <a:xfrm>
              <a:off x="288" y="216"/>
              <a:ext cx="1" cy="1"/>
            </a:xfrm>
            <a:custGeom>
              <a:avLst/>
              <a:gdLst>
                <a:gd name="T0" fmla="*/ 3 w 3"/>
                <a:gd name="T1" fmla="*/ 1 h 2"/>
                <a:gd name="T2" fmla="*/ 3 w 3"/>
                <a:gd name="T3" fmla="*/ 1 h 2"/>
                <a:gd name="T4" fmla="*/ 1 w 3"/>
                <a:gd name="T5" fmla="*/ 2 h 2"/>
                <a:gd name="T6" fmla="*/ 0 w 3"/>
                <a:gd name="T7" fmla="*/ 1 h 2"/>
                <a:gd name="T8" fmla="*/ 1 w 3"/>
                <a:gd name="T9" fmla="*/ 0 h 2"/>
                <a:gd name="T10" fmla="*/ 3 w 3"/>
                <a:gd name="T11" fmla="*/ 1 h 2"/>
              </a:gdLst>
              <a:ahLst/>
              <a:cxnLst>
                <a:cxn ang="0">
                  <a:pos x="T0" y="T1"/>
                </a:cxn>
                <a:cxn ang="0">
                  <a:pos x="T2" y="T3"/>
                </a:cxn>
                <a:cxn ang="0">
                  <a:pos x="T4" y="T5"/>
                </a:cxn>
                <a:cxn ang="0">
                  <a:pos x="T6" y="T7"/>
                </a:cxn>
                <a:cxn ang="0">
                  <a:pos x="T8" y="T9"/>
                </a:cxn>
                <a:cxn ang="0">
                  <a:pos x="T10" y="T11"/>
                </a:cxn>
              </a:cxnLst>
              <a:rect l="0" t="0" r="r" b="b"/>
              <a:pathLst>
                <a:path w="3" h="2">
                  <a:moveTo>
                    <a:pt x="3" y="1"/>
                  </a:moveTo>
                  <a:lnTo>
                    <a:pt x="3" y="1"/>
                  </a:lnTo>
                  <a:cubicBezTo>
                    <a:pt x="3" y="1"/>
                    <a:pt x="2" y="2"/>
                    <a:pt x="1" y="2"/>
                  </a:cubicBezTo>
                  <a:cubicBezTo>
                    <a:pt x="1" y="2"/>
                    <a:pt x="0" y="1"/>
                    <a:pt x="0" y="1"/>
                  </a:cubicBezTo>
                  <a:cubicBezTo>
                    <a:pt x="0" y="0"/>
                    <a:pt x="1" y="0"/>
                    <a:pt x="1" y="0"/>
                  </a:cubicBezTo>
                  <a:cubicBezTo>
                    <a:pt x="2" y="0"/>
                    <a:pt x="3" y="0"/>
                    <a:pt x="3"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482" name="Freeform 1509"/>
            <p:cNvSpPr>
              <a:spLocks/>
            </p:cNvSpPr>
            <p:nvPr userDrawn="1"/>
          </p:nvSpPr>
          <p:spPr bwMode="auto">
            <a:xfrm>
              <a:off x="280" y="215"/>
              <a:ext cx="17" cy="0"/>
            </a:xfrm>
            <a:custGeom>
              <a:avLst/>
              <a:gdLst>
                <a:gd name="T0" fmla="*/ 19 w 39"/>
                <a:gd name="T1" fmla="*/ 2 h 2"/>
                <a:gd name="T2" fmla="*/ 19 w 39"/>
                <a:gd name="T3" fmla="*/ 2 h 2"/>
                <a:gd name="T4" fmla="*/ 0 w 39"/>
                <a:gd name="T5" fmla="*/ 2 h 2"/>
                <a:gd name="T6" fmla="*/ 0 w 39"/>
                <a:gd name="T7" fmla="*/ 1 h 2"/>
                <a:gd name="T8" fmla="*/ 19 w 39"/>
                <a:gd name="T9" fmla="*/ 1 h 2"/>
                <a:gd name="T10" fmla="*/ 39 w 39"/>
                <a:gd name="T11" fmla="*/ 1 h 2"/>
                <a:gd name="T12" fmla="*/ 39 w 39"/>
                <a:gd name="T13" fmla="*/ 2 h 2"/>
                <a:gd name="T14" fmla="*/ 19 w 39"/>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2">
                  <a:moveTo>
                    <a:pt x="19" y="2"/>
                  </a:moveTo>
                  <a:lnTo>
                    <a:pt x="19" y="2"/>
                  </a:lnTo>
                  <a:cubicBezTo>
                    <a:pt x="11" y="2"/>
                    <a:pt x="3" y="1"/>
                    <a:pt x="0" y="2"/>
                  </a:cubicBezTo>
                  <a:lnTo>
                    <a:pt x="0" y="1"/>
                  </a:lnTo>
                  <a:cubicBezTo>
                    <a:pt x="3" y="0"/>
                    <a:pt x="11" y="1"/>
                    <a:pt x="19" y="1"/>
                  </a:cubicBezTo>
                  <a:cubicBezTo>
                    <a:pt x="28" y="1"/>
                    <a:pt x="35" y="0"/>
                    <a:pt x="39" y="1"/>
                  </a:cubicBezTo>
                  <a:lnTo>
                    <a:pt x="39" y="2"/>
                  </a:lnTo>
                  <a:cubicBezTo>
                    <a:pt x="35" y="1"/>
                    <a:pt x="28" y="2"/>
                    <a:pt x="19" y="2"/>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483" name="Freeform 1510"/>
            <p:cNvSpPr>
              <a:spLocks/>
            </p:cNvSpPr>
            <p:nvPr userDrawn="1"/>
          </p:nvSpPr>
          <p:spPr bwMode="auto">
            <a:xfrm>
              <a:off x="280" y="217"/>
              <a:ext cx="17" cy="1"/>
            </a:xfrm>
            <a:custGeom>
              <a:avLst/>
              <a:gdLst>
                <a:gd name="T0" fmla="*/ 19 w 39"/>
                <a:gd name="T1" fmla="*/ 2 h 2"/>
                <a:gd name="T2" fmla="*/ 19 w 39"/>
                <a:gd name="T3" fmla="*/ 2 h 2"/>
                <a:gd name="T4" fmla="*/ 0 w 39"/>
                <a:gd name="T5" fmla="*/ 2 h 2"/>
                <a:gd name="T6" fmla="*/ 0 w 39"/>
                <a:gd name="T7" fmla="*/ 1 h 2"/>
                <a:gd name="T8" fmla="*/ 19 w 39"/>
                <a:gd name="T9" fmla="*/ 1 h 2"/>
                <a:gd name="T10" fmla="*/ 39 w 39"/>
                <a:gd name="T11" fmla="*/ 1 h 2"/>
                <a:gd name="T12" fmla="*/ 39 w 39"/>
                <a:gd name="T13" fmla="*/ 2 h 2"/>
                <a:gd name="T14" fmla="*/ 19 w 39"/>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2">
                  <a:moveTo>
                    <a:pt x="19" y="2"/>
                  </a:moveTo>
                  <a:lnTo>
                    <a:pt x="19" y="2"/>
                  </a:lnTo>
                  <a:cubicBezTo>
                    <a:pt x="11" y="2"/>
                    <a:pt x="3" y="1"/>
                    <a:pt x="0" y="2"/>
                  </a:cubicBezTo>
                  <a:lnTo>
                    <a:pt x="0" y="1"/>
                  </a:lnTo>
                  <a:cubicBezTo>
                    <a:pt x="3" y="0"/>
                    <a:pt x="11" y="1"/>
                    <a:pt x="19" y="1"/>
                  </a:cubicBezTo>
                  <a:cubicBezTo>
                    <a:pt x="28" y="1"/>
                    <a:pt x="35" y="0"/>
                    <a:pt x="39" y="1"/>
                  </a:cubicBezTo>
                  <a:lnTo>
                    <a:pt x="39" y="2"/>
                  </a:lnTo>
                  <a:cubicBezTo>
                    <a:pt x="35" y="1"/>
                    <a:pt x="28" y="2"/>
                    <a:pt x="19" y="2"/>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484" name="Freeform 1511"/>
            <p:cNvSpPr>
              <a:spLocks noEditPoints="1"/>
            </p:cNvSpPr>
            <p:nvPr userDrawn="1"/>
          </p:nvSpPr>
          <p:spPr bwMode="auto">
            <a:xfrm>
              <a:off x="287" y="198"/>
              <a:ext cx="3" cy="9"/>
            </a:xfrm>
            <a:custGeom>
              <a:avLst/>
              <a:gdLst>
                <a:gd name="T0" fmla="*/ 2 w 5"/>
                <a:gd name="T1" fmla="*/ 1 h 21"/>
                <a:gd name="T2" fmla="*/ 2 w 5"/>
                <a:gd name="T3" fmla="*/ 4 h 21"/>
                <a:gd name="T4" fmla="*/ 2 w 5"/>
                <a:gd name="T5" fmla="*/ 1 h 21"/>
                <a:gd name="T6" fmla="*/ 2 w 5"/>
                <a:gd name="T7" fmla="*/ 8 h 21"/>
                <a:gd name="T8" fmla="*/ 4 w 5"/>
                <a:gd name="T9" fmla="*/ 7 h 21"/>
                <a:gd name="T10" fmla="*/ 2 w 5"/>
                <a:gd name="T11" fmla="*/ 5 h 21"/>
                <a:gd name="T12" fmla="*/ 1 w 5"/>
                <a:gd name="T13" fmla="*/ 7 h 21"/>
                <a:gd name="T14" fmla="*/ 2 w 5"/>
                <a:gd name="T15" fmla="*/ 9 h 21"/>
                <a:gd name="T16" fmla="*/ 1 w 5"/>
                <a:gd name="T17" fmla="*/ 10 h 21"/>
                <a:gd name="T18" fmla="*/ 4 w 5"/>
                <a:gd name="T19" fmla="*/ 10 h 21"/>
                <a:gd name="T20" fmla="*/ 2 w 5"/>
                <a:gd name="T21" fmla="*/ 9 h 21"/>
                <a:gd name="T22" fmla="*/ 2 w 5"/>
                <a:gd name="T23" fmla="*/ 12 h 21"/>
                <a:gd name="T24" fmla="*/ 1 w 5"/>
                <a:gd name="T25" fmla="*/ 13 h 21"/>
                <a:gd name="T26" fmla="*/ 3 w 5"/>
                <a:gd name="T27" fmla="*/ 13 h 21"/>
                <a:gd name="T28" fmla="*/ 2 w 5"/>
                <a:gd name="T29" fmla="*/ 12 h 21"/>
                <a:gd name="T30" fmla="*/ 3 w 5"/>
                <a:gd name="T31" fmla="*/ 18 h 21"/>
                <a:gd name="T32" fmla="*/ 2 w 5"/>
                <a:gd name="T33" fmla="*/ 18 h 21"/>
                <a:gd name="T34" fmla="*/ 1 w 5"/>
                <a:gd name="T35" fmla="*/ 19 h 21"/>
                <a:gd name="T36" fmla="*/ 3 w 5"/>
                <a:gd name="T37" fmla="*/ 19 h 21"/>
                <a:gd name="T38" fmla="*/ 3 w 5"/>
                <a:gd name="T39" fmla="*/ 15 h 21"/>
                <a:gd name="T40" fmla="*/ 4 w 5"/>
                <a:gd name="T41" fmla="*/ 16 h 21"/>
                <a:gd name="T42" fmla="*/ 4 w 5"/>
                <a:gd name="T43" fmla="*/ 19 h 21"/>
                <a:gd name="T44" fmla="*/ 1 w 5"/>
                <a:gd name="T45" fmla="*/ 19 h 21"/>
                <a:gd name="T46" fmla="*/ 0 w 5"/>
                <a:gd name="T47" fmla="*/ 16 h 21"/>
                <a:gd name="T48" fmla="*/ 0 w 5"/>
                <a:gd name="T49" fmla="*/ 13 h 21"/>
                <a:gd name="T50" fmla="*/ 0 w 5"/>
                <a:gd name="T51" fmla="*/ 10 h 21"/>
                <a:gd name="T52" fmla="*/ 0 w 5"/>
                <a:gd name="T53" fmla="*/ 7 h 21"/>
                <a:gd name="T54" fmla="*/ 0 w 5"/>
                <a:gd name="T55" fmla="*/ 3 h 21"/>
                <a:gd name="T56" fmla="*/ 5 w 5"/>
                <a:gd name="T57" fmla="*/ 3 h 21"/>
                <a:gd name="T58" fmla="*/ 5 w 5"/>
                <a:gd name="T59" fmla="*/ 7 h 21"/>
                <a:gd name="T60" fmla="*/ 4 w 5"/>
                <a:gd name="T61" fmla="*/ 10 h 21"/>
                <a:gd name="T62" fmla="*/ 4 w 5"/>
                <a:gd name="T63" fmla="*/ 13 h 21"/>
                <a:gd name="T64" fmla="*/ 2 w 5"/>
                <a:gd name="T65" fmla="*/ 15 h 21"/>
                <a:gd name="T66" fmla="*/ 1 w 5"/>
                <a:gd name="T67" fmla="*/ 16 h 21"/>
                <a:gd name="T68" fmla="*/ 3 w 5"/>
                <a:gd name="T69" fmla="*/ 16 h 21"/>
                <a:gd name="T70" fmla="*/ 2 w 5"/>
                <a:gd name="T71" fmla="*/ 1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 h="21">
                  <a:moveTo>
                    <a:pt x="2" y="1"/>
                  </a:moveTo>
                  <a:lnTo>
                    <a:pt x="2" y="1"/>
                  </a:lnTo>
                  <a:cubicBezTo>
                    <a:pt x="2" y="1"/>
                    <a:pt x="1" y="2"/>
                    <a:pt x="1" y="3"/>
                  </a:cubicBezTo>
                  <a:cubicBezTo>
                    <a:pt x="1" y="4"/>
                    <a:pt x="2" y="4"/>
                    <a:pt x="2" y="4"/>
                  </a:cubicBezTo>
                  <a:cubicBezTo>
                    <a:pt x="3" y="4"/>
                    <a:pt x="4" y="4"/>
                    <a:pt x="4" y="3"/>
                  </a:cubicBezTo>
                  <a:cubicBezTo>
                    <a:pt x="4" y="2"/>
                    <a:pt x="3" y="1"/>
                    <a:pt x="2" y="1"/>
                  </a:cubicBezTo>
                  <a:close/>
                  <a:moveTo>
                    <a:pt x="2" y="8"/>
                  </a:moveTo>
                  <a:lnTo>
                    <a:pt x="2" y="8"/>
                  </a:lnTo>
                  <a:lnTo>
                    <a:pt x="2" y="8"/>
                  </a:lnTo>
                  <a:cubicBezTo>
                    <a:pt x="3" y="8"/>
                    <a:pt x="4" y="7"/>
                    <a:pt x="4" y="7"/>
                  </a:cubicBezTo>
                  <a:cubicBezTo>
                    <a:pt x="4" y="6"/>
                    <a:pt x="3" y="5"/>
                    <a:pt x="3" y="5"/>
                  </a:cubicBezTo>
                  <a:cubicBezTo>
                    <a:pt x="3" y="5"/>
                    <a:pt x="2" y="5"/>
                    <a:pt x="2" y="5"/>
                  </a:cubicBezTo>
                  <a:cubicBezTo>
                    <a:pt x="2" y="5"/>
                    <a:pt x="2" y="5"/>
                    <a:pt x="2" y="5"/>
                  </a:cubicBezTo>
                  <a:cubicBezTo>
                    <a:pt x="1" y="5"/>
                    <a:pt x="1" y="6"/>
                    <a:pt x="1" y="7"/>
                  </a:cubicBezTo>
                  <a:cubicBezTo>
                    <a:pt x="1" y="7"/>
                    <a:pt x="2" y="8"/>
                    <a:pt x="2" y="8"/>
                  </a:cubicBezTo>
                  <a:close/>
                  <a:moveTo>
                    <a:pt x="2" y="9"/>
                  </a:moveTo>
                  <a:lnTo>
                    <a:pt x="2" y="9"/>
                  </a:lnTo>
                  <a:cubicBezTo>
                    <a:pt x="1" y="9"/>
                    <a:pt x="1" y="9"/>
                    <a:pt x="1" y="10"/>
                  </a:cubicBezTo>
                  <a:cubicBezTo>
                    <a:pt x="1" y="11"/>
                    <a:pt x="2" y="11"/>
                    <a:pt x="2" y="11"/>
                  </a:cubicBezTo>
                  <a:cubicBezTo>
                    <a:pt x="3" y="11"/>
                    <a:pt x="4" y="11"/>
                    <a:pt x="4" y="10"/>
                  </a:cubicBezTo>
                  <a:cubicBezTo>
                    <a:pt x="4" y="9"/>
                    <a:pt x="3" y="9"/>
                    <a:pt x="3" y="9"/>
                  </a:cubicBezTo>
                  <a:cubicBezTo>
                    <a:pt x="3" y="9"/>
                    <a:pt x="2" y="9"/>
                    <a:pt x="2" y="9"/>
                  </a:cubicBezTo>
                  <a:cubicBezTo>
                    <a:pt x="2" y="9"/>
                    <a:pt x="2" y="9"/>
                    <a:pt x="2" y="9"/>
                  </a:cubicBezTo>
                  <a:close/>
                  <a:moveTo>
                    <a:pt x="2" y="12"/>
                  </a:moveTo>
                  <a:lnTo>
                    <a:pt x="2" y="12"/>
                  </a:lnTo>
                  <a:cubicBezTo>
                    <a:pt x="2" y="12"/>
                    <a:pt x="1" y="13"/>
                    <a:pt x="1" y="13"/>
                  </a:cubicBezTo>
                  <a:cubicBezTo>
                    <a:pt x="1" y="14"/>
                    <a:pt x="2" y="14"/>
                    <a:pt x="2" y="14"/>
                  </a:cubicBezTo>
                  <a:cubicBezTo>
                    <a:pt x="3" y="14"/>
                    <a:pt x="3" y="14"/>
                    <a:pt x="3" y="13"/>
                  </a:cubicBezTo>
                  <a:cubicBezTo>
                    <a:pt x="3" y="13"/>
                    <a:pt x="3" y="12"/>
                    <a:pt x="3" y="12"/>
                  </a:cubicBezTo>
                  <a:lnTo>
                    <a:pt x="2" y="12"/>
                  </a:lnTo>
                  <a:lnTo>
                    <a:pt x="2" y="12"/>
                  </a:lnTo>
                  <a:close/>
                  <a:moveTo>
                    <a:pt x="3" y="18"/>
                  </a:moveTo>
                  <a:lnTo>
                    <a:pt x="3" y="18"/>
                  </a:lnTo>
                  <a:lnTo>
                    <a:pt x="2" y="18"/>
                  </a:lnTo>
                  <a:lnTo>
                    <a:pt x="2" y="18"/>
                  </a:lnTo>
                  <a:cubicBezTo>
                    <a:pt x="2" y="18"/>
                    <a:pt x="1" y="19"/>
                    <a:pt x="1" y="19"/>
                  </a:cubicBezTo>
                  <a:cubicBezTo>
                    <a:pt x="1" y="20"/>
                    <a:pt x="2" y="20"/>
                    <a:pt x="2" y="20"/>
                  </a:cubicBezTo>
                  <a:cubicBezTo>
                    <a:pt x="3" y="20"/>
                    <a:pt x="3" y="20"/>
                    <a:pt x="3" y="19"/>
                  </a:cubicBezTo>
                  <a:cubicBezTo>
                    <a:pt x="3" y="19"/>
                    <a:pt x="3" y="18"/>
                    <a:pt x="3" y="18"/>
                  </a:cubicBezTo>
                  <a:close/>
                  <a:moveTo>
                    <a:pt x="3" y="15"/>
                  </a:moveTo>
                  <a:lnTo>
                    <a:pt x="3" y="15"/>
                  </a:lnTo>
                  <a:cubicBezTo>
                    <a:pt x="4" y="15"/>
                    <a:pt x="4" y="16"/>
                    <a:pt x="4" y="16"/>
                  </a:cubicBezTo>
                  <a:cubicBezTo>
                    <a:pt x="4" y="17"/>
                    <a:pt x="4" y="17"/>
                    <a:pt x="3" y="18"/>
                  </a:cubicBezTo>
                  <a:cubicBezTo>
                    <a:pt x="4" y="18"/>
                    <a:pt x="4" y="19"/>
                    <a:pt x="4" y="19"/>
                  </a:cubicBezTo>
                  <a:cubicBezTo>
                    <a:pt x="4" y="20"/>
                    <a:pt x="3" y="21"/>
                    <a:pt x="2" y="21"/>
                  </a:cubicBezTo>
                  <a:cubicBezTo>
                    <a:pt x="1" y="21"/>
                    <a:pt x="1" y="20"/>
                    <a:pt x="1" y="19"/>
                  </a:cubicBezTo>
                  <a:cubicBezTo>
                    <a:pt x="1" y="19"/>
                    <a:pt x="1" y="18"/>
                    <a:pt x="1" y="18"/>
                  </a:cubicBezTo>
                  <a:cubicBezTo>
                    <a:pt x="1" y="17"/>
                    <a:pt x="0" y="17"/>
                    <a:pt x="0" y="16"/>
                  </a:cubicBezTo>
                  <a:cubicBezTo>
                    <a:pt x="0" y="16"/>
                    <a:pt x="1" y="15"/>
                    <a:pt x="1" y="15"/>
                  </a:cubicBezTo>
                  <a:cubicBezTo>
                    <a:pt x="1" y="14"/>
                    <a:pt x="0" y="14"/>
                    <a:pt x="0" y="13"/>
                  </a:cubicBezTo>
                  <a:cubicBezTo>
                    <a:pt x="0" y="13"/>
                    <a:pt x="1" y="12"/>
                    <a:pt x="1" y="12"/>
                  </a:cubicBezTo>
                  <a:cubicBezTo>
                    <a:pt x="1" y="11"/>
                    <a:pt x="0" y="11"/>
                    <a:pt x="0" y="10"/>
                  </a:cubicBezTo>
                  <a:cubicBezTo>
                    <a:pt x="0" y="9"/>
                    <a:pt x="0" y="9"/>
                    <a:pt x="1" y="8"/>
                  </a:cubicBezTo>
                  <a:cubicBezTo>
                    <a:pt x="0" y="8"/>
                    <a:pt x="0" y="7"/>
                    <a:pt x="0" y="7"/>
                  </a:cubicBezTo>
                  <a:cubicBezTo>
                    <a:pt x="0" y="6"/>
                    <a:pt x="0" y="5"/>
                    <a:pt x="1" y="5"/>
                  </a:cubicBezTo>
                  <a:cubicBezTo>
                    <a:pt x="0" y="4"/>
                    <a:pt x="0" y="4"/>
                    <a:pt x="0" y="3"/>
                  </a:cubicBezTo>
                  <a:cubicBezTo>
                    <a:pt x="0" y="2"/>
                    <a:pt x="1" y="0"/>
                    <a:pt x="2" y="0"/>
                  </a:cubicBezTo>
                  <a:cubicBezTo>
                    <a:pt x="4" y="0"/>
                    <a:pt x="5" y="2"/>
                    <a:pt x="5" y="3"/>
                  </a:cubicBezTo>
                  <a:cubicBezTo>
                    <a:pt x="5" y="4"/>
                    <a:pt x="4" y="4"/>
                    <a:pt x="4" y="5"/>
                  </a:cubicBezTo>
                  <a:cubicBezTo>
                    <a:pt x="4" y="5"/>
                    <a:pt x="5" y="6"/>
                    <a:pt x="5" y="7"/>
                  </a:cubicBezTo>
                  <a:cubicBezTo>
                    <a:pt x="5" y="7"/>
                    <a:pt x="4" y="8"/>
                    <a:pt x="4" y="8"/>
                  </a:cubicBezTo>
                  <a:cubicBezTo>
                    <a:pt x="4" y="9"/>
                    <a:pt x="4" y="9"/>
                    <a:pt x="4" y="10"/>
                  </a:cubicBezTo>
                  <a:cubicBezTo>
                    <a:pt x="4" y="11"/>
                    <a:pt x="4" y="11"/>
                    <a:pt x="4" y="12"/>
                  </a:cubicBezTo>
                  <a:cubicBezTo>
                    <a:pt x="4" y="12"/>
                    <a:pt x="4" y="13"/>
                    <a:pt x="4" y="13"/>
                  </a:cubicBezTo>
                  <a:cubicBezTo>
                    <a:pt x="4" y="14"/>
                    <a:pt x="4" y="14"/>
                    <a:pt x="3" y="15"/>
                  </a:cubicBezTo>
                  <a:close/>
                  <a:moveTo>
                    <a:pt x="2" y="15"/>
                  </a:moveTo>
                  <a:lnTo>
                    <a:pt x="2" y="15"/>
                  </a:lnTo>
                  <a:cubicBezTo>
                    <a:pt x="2" y="15"/>
                    <a:pt x="1" y="16"/>
                    <a:pt x="1" y="16"/>
                  </a:cubicBezTo>
                  <a:cubicBezTo>
                    <a:pt x="1" y="17"/>
                    <a:pt x="2" y="17"/>
                    <a:pt x="2" y="17"/>
                  </a:cubicBezTo>
                  <a:cubicBezTo>
                    <a:pt x="3" y="17"/>
                    <a:pt x="3" y="17"/>
                    <a:pt x="3" y="16"/>
                  </a:cubicBezTo>
                  <a:cubicBezTo>
                    <a:pt x="3" y="16"/>
                    <a:pt x="3" y="15"/>
                    <a:pt x="2" y="15"/>
                  </a:cubicBezTo>
                  <a:lnTo>
                    <a:pt x="2" y="15"/>
                  </a:lnTo>
                  <a:lnTo>
                    <a:pt x="2" y="15"/>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485" name="Freeform 1512"/>
            <p:cNvSpPr>
              <a:spLocks/>
            </p:cNvSpPr>
            <p:nvPr userDrawn="1"/>
          </p:nvSpPr>
          <p:spPr bwMode="auto">
            <a:xfrm>
              <a:off x="404" y="362"/>
              <a:ext cx="40" cy="47"/>
            </a:xfrm>
            <a:custGeom>
              <a:avLst/>
              <a:gdLst>
                <a:gd name="T0" fmla="*/ 3 w 88"/>
                <a:gd name="T1" fmla="*/ 61 h 104"/>
                <a:gd name="T2" fmla="*/ 3 w 88"/>
                <a:gd name="T3" fmla="*/ 61 h 104"/>
                <a:gd name="T4" fmla="*/ 3 w 88"/>
                <a:gd name="T5" fmla="*/ 60 h 104"/>
                <a:gd name="T6" fmla="*/ 5 w 88"/>
                <a:gd name="T7" fmla="*/ 57 h 104"/>
                <a:gd name="T8" fmla="*/ 35 w 88"/>
                <a:gd name="T9" fmla="*/ 25 h 104"/>
                <a:gd name="T10" fmla="*/ 34 w 88"/>
                <a:gd name="T11" fmla="*/ 25 h 104"/>
                <a:gd name="T12" fmla="*/ 40 w 88"/>
                <a:gd name="T13" fmla="*/ 16 h 104"/>
                <a:gd name="T14" fmla="*/ 32 w 88"/>
                <a:gd name="T15" fmla="*/ 22 h 104"/>
                <a:gd name="T16" fmla="*/ 32 w 88"/>
                <a:gd name="T17" fmla="*/ 2 h 104"/>
                <a:gd name="T18" fmla="*/ 40 w 88"/>
                <a:gd name="T19" fmla="*/ 8 h 104"/>
                <a:gd name="T20" fmla="*/ 34 w 88"/>
                <a:gd name="T21" fmla="*/ 0 h 104"/>
                <a:gd name="T22" fmla="*/ 54 w 88"/>
                <a:gd name="T23" fmla="*/ 0 h 104"/>
                <a:gd name="T24" fmla="*/ 48 w 88"/>
                <a:gd name="T25" fmla="*/ 8 h 104"/>
                <a:gd name="T26" fmla="*/ 57 w 88"/>
                <a:gd name="T27" fmla="*/ 2 h 104"/>
                <a:gd name="T28" fmla="*/ 57 w 88"/>
                <a:gd name="T29" fmla="*/ 22 h 104"/>
                <a:gd name="T30" fmla="*/ 48 w 88"/>
                <a:gd name="T31" fmla="*/ 16 h 104"/>
                <a:gd name="T32" fmla="*/ 53 w 88"/>
                <a:gd name="T33" fmla="*/ 24 h 104"/>
                <a:gd name="T34" fmla="*/ 54 w 88"/>
                <a:gd name="T35" fmla="*/ 25 h 104"/>
                <a:gd name="T36" fmla="*/ 54 w 88"/>
                <a:gd name="T37" fmla="*/ 25 h 104"/>
                <a:gd name="T38" fmla="*/ 54 w 88"/>
                <a:gd name="T39" fmla="*/ 25 h 104"/>
                <a:gd name="T40" fmla="*/ 83 w 88"/>
                <a:gd name="T41" fmla="*/ 57 h 104"/>
                <a:gd name="T42" fmla="*/ 85 w 88"/>
                <a:gd name="T43" fmla="*/ 60 h 104"/>
                <a:gd name="T44" fmla="*/ 85 w 88"/>
                <a:gd name="T45" fmla="*/ 61 h 104"/>
                <a:gd name="T46" fmla="*/ 88 w 88"/>
                <a:gd name="T47" fmla="*/ 67 h 104"/>
                <a:gd name="T48" fmla="*/ 85 w 88"/>
                <a:gd name="T49" fmla="*/ 73 h 104"/>
                <a:gd name="T50" fmla="*/ 85 w 88"/>
                <a:gd name="T51" fmla="*/ 73 h 104"/>
                <a:gd name="T52" fmla="*/ 82 w 88"/>
                <a:gd name="T53" fmla="*/ 77 h 104"/>
                <a:gd name="T54" fmla="*/ 44 w 88"/>
                <a:gd name="T55" fmla="*/ 104 h 104"/>
                <a:gd name="T56" fmla="*/ 6 w 88"/>
                <a:gd name="T57" fmla="*/ 77 h 104"/>
                <a:gd name="T58" fmla="*/ 3 w 88"/>
                <a:gd name="T59" fmla="*/ 73 h 104"/>
                <a:gd name="T60" fmla="*/ 3 w 88"/>
                <a:gd name="T61" fmla="*/ 73 h 104"/>
                <a:gd name="T62" fmla="*/ 0 w 88"/>
                <a:gd name="T63" fmla="*/ 67 h 104"/>
                <a:gd name="T64" fmla="*/ 3 w 88"/>
                <a:gd name="T65" fmla="*/ 61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8" h="104">
                  <a:moveTo>
                    <a:pt x="3" y="61"/>
                  </a:moveTo>
                  <a:lnTo>
                    <a:pt x="3" y="61"/>
                  </a:lnTo>
                  <a:cubicBezTo>
                    <a:pt x="3" y="61"/>
                    <a:pt x="3" y="60"/>
                    <a:pt x="3" y="60"/>
                  </a:cubicBezTo>
                  <a:cubicBezTo>
                    <a:pt x="3" y="59"/>
                    <a:pt x="3" y="57"/>
                    <a:pt x="5" y="57"/>
                  </a:cubicBezTo>
                  <a:cubicBezTo>
                    <a:pt x="7" y="41"/>
                    <a:pt x="19" y="29"/>
                    <a:pt x="35" y="25"/>
                  </a:cubicBezTo>
                  <a:lnTo>
                    <a:pt x="34" y="25"/>
                  </a:lnTo>
                  <a:cubicBezTo>
                    <a:pt x="36" y="23"/>
                    <a:pt x="40" y="19"/>
                    <a:pt x="40" y="16"/>
                  </a:cubicBezTo>
                  <a:cubicBezTo>
                    <a:pt x="38" y="17"/>
                    <a:pt x="34" y="21"/>
                    <a:pt x="32" y="22"/>
                  </a:cubicBezTo>
                  <a:lnTo>
                    <a:pt x="32" y="2"/>
                  </a:lnTo>
                  <a:cubicBezTo>
                    <a:pt x="34" y="4"/>
                    <a:pt x="38" y="8"/>
                    <a:pt x="40" y="8"/>
                  </a:cubicBezTo>
                  <a:cubicBezTo>
                    <a:pt x="40" y="6"/>
                    <a:pt x="36" y="2"/>
                    <a:pt x="34" y="0"/>
                  </a:cubicBezTo>
                  <a:lnTo>
                    <a:pt x="54" y="0"/>
                  </a:lnTo>
                  <a:cubicBezTo>
                    <a:pt x="53" y="2"/>
                    <a:pt x="49" y="6"/>
                    <a:pt x="48" y="8"/>
                  </a:cubicBezTo>
                  <a:cubicBezTo>
                    <a:pt x="51" y="8"/>
                    <a:pt x="55" y="4"/>
                    <a:pt x="57" y="2"/>
                  </a:cubicBezTo>
                  <a:lnTo>
                    <a:pt x="57" y="22"/>
                  </a:lnTo>
                  <a:cubicBezTo>
                    <a:pt x="55" y="21"/>
                    <a:pt x="51" y="17"/>
                    <a:pt x="48" y="16"/>
                  </a:cubicBezTo>
                  <a:cubicBezTo>
                    <a:pt x="49" y="18"/>
                    <a:pt x="51" y="21"/>
                    <a:pt x="53" y="24"/>
                  </a:cubicBezTo>
                  <a:cubicBezTo>
                    <a:pt x="54" y="24"/>
                    <a:pt x="54" y="24"/>
                    <a:pt x="54" y="25"/>
                  </a:cubicBezTo>
                  <a:lnTo>
                    <a:pt x="54" y="25"/>
                  </a:lnTo>
                  <a:cubicBezTo>
                    <a:pt x="54" y="25"/>
                    <a:pt x="54" y="25"/>
                    <a:pt x="54" y="25"/>
                  </a:cubicBezTo>
                  <a:cubicBezTo>
                    <a:pt x="69" y="29"/>
                    <a:pt x="81" y="42"/>
                    <a:pt x="83" y="57"/>
                  </a:cubicBezTo>
                  <a:cubicBezTo>
                    <a:pt x="84" y="58"/>
                    <a:pt x="85" y="59"/>
                    <a:pt x="85" y="60"/>
                  </a:cubicBezTo>
                  <a:cubicBezTo>
                    <a:pt x="85" y="60"/>
                    <a:pt x="85" y="61"/>
                    <a:pt x="85" y="61"/>
                  </a:cubicBezTo>
                  <a:cubicBezTo>
                    <a:pt x="87" y="62"/>
                    <a:pt x="88" y="65"/>
                    <a:pt x="88" y="67"/>
                  </a:cubicBezTo>
                  <a:cubicBezTo>
                    <a:pt x="88" y="69"/>
                    <a:pt x="87" y="71"/>
                    <a:pt x="85" y="73"/>
                  </a:cubicBezTo>
                  <a:cubicBezTo>
                    <a:pt x="85" y="73"/>
                    <a:pt x="85" y="73"/>
                    <a:pt x="85" y="73"/>
                  </a:cubicBezTo>
                  <a:cubicBezTo>
                    <a:pt x="85" y="75"/>
                    <a:pt x="83" y="77"/>
                    <a:pt x="82" y="77"/>
                  </a:cubicBezTo>
                  <a:cubicBezTo>
                    <a:pt x="76" y="93"/>
                    <a:pt x="62" y="104"/>
                    <a:pt x="44" y="104"/>
                  </a:cubicBezTo>
                  <a:cubicBezTo>
                    <a:pt x="26" y="104"/>
                    <a:pt x="11" y="93"/>
                    <a:pt x="6" y="77"/>
                  </a:cubicBezTo>
                  <a:cubicBezTo>
                    <a:pt x="4" y="77"/>
                    <a:pt x="3" y="76"/>
                    <a:pt x="3" y="73"/>
                  </a:cubicBezTo>
                  <a:cubicBezTo>
                    <a:pt x="3" y="73"/>
                    <a:pt x="3" y="73"/>
                    <a:pt x="3" y="73"/>
                  </a:cubicBezTo>
                  <a:cubicBezTo>
                    <a:pt x="1" y="71"/>
                    <a:pt x="0" y="69"/>
                    <a:pt x="0" y="67"/>
                  </a:cubicBezTo>
                  <a:cubicBezTo>
                    <a:pt x="0" y="65"/>
                    <a:pt x="1" y="62"/>
                    <a:pt x="3" y="61"/>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486" name="Freeform 1513"/>
            <p:cNvSpPr>
              <a:spLocks/>
            </p:cNvSpPr>
            <p:nvPr userDrawn="1"/>
          </p:nvSpPr>
          <p:spPr bwMode="auto">
            <a:xfrm>
              <a:off x="408" y="396"/>
              <a:ext cx="32" cy="11"/>
            </a:xfrm>
            <a:custGeom>
              <a:avLst/>
              <a:gdLst>
                <a:gd name="T0" fmla="*/ 70 w 70"/>
                <a:gd name="T1" fmla="*/ 2 h 26"/>
                <a:gd name="T2" fmla="*/ 70 w 70"/>
                <a:gd name="T3" fmla="*/ 2 h 26"/>
                <a:gd name="T4" fmla="*/ 35 w 70"/>
                <a:gd name="T5" fmla="*/ 26 h 26"/>
                <a:gd name="T6" fmla="*/ 0 w 70"/>
                <a:gd name="T7" fmla="*/ 2 h 26"/>
                <a:gd name="T8" fmla="*/ 70 w 70"/>
                <a:gd name="T9" fmla="*/ 2 h 26"/>
              </a:gdLst>
              <a:ahLst/>
              <a:cxnLst>
                <a:cxn ang="0">
                  <a:pos x="T0" y="T1"/>
                </a:cxn>
                <a:cxn ang="0">
                  <a:pos x="T2" y="T3"/>
                </a:cxn>
                <a:cxn ang="0">
                  <a:pos x="T4" y="T5"/>
                </a:cxn>
                <a:cxn ang="0">
                  <a:pos x="T6" y="T7"/>
                </a:cxn>
                <a:cxn ang="0">
                  <a:pos x="T8" y="T9"/>
                </a:cxn>
              </a:cxnLst>
              <a:rect l="0" t="0" r="r" b="b"/>
              <a:pathLst>
                <a:path w="70" h="26">
                  <a:moveTo>
                    <a:pt x="70" y="2"/>
                  </a:moveTo>
                  <a:lnTo>
                    <a:pt x="70" y="2"/>
                  </a:lnTo>
                  <a:cubicBezTo>
                    <a:pt x="64" y="16"/>
                    <a:pt x="51" y="26"/>
                    <a:pt x="35" y="26"/>
                  </a:cubicBezTo>
                  <a:cubicBezTo>
                    <a:pt x="19" y="26"/>
                    <a:pt x="6" y="16"/>
                    <a:pt x="0" y="2"/>
                  </a:cubicBezTo>
                  <a:cubicBezTo>
                    <a:pt x="24" y="0"/>
                    <a:pt x="46" y="0"/>
                    <a:pt x="70" y="2"/>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487" name="Freeform 1514"/>
            <p:cNvSpPr>
              <a:spLocks/>
            </p:cNvSpPr>
            <p:nvPr userDrawn="1"/>
          </p:nvSpPr>
          <p:spPr bwMode="auto">
            <a:xfrm>
              <a:off x="429" y="375"/>
              <a:ext cx="11" cy="12"/>
            </a:xfrm>
            <a:custGeom>
              <a:avLst/>
              <a:gdLst>
                <a:gd name="T0" fmla="*/ 0 w 25"/>
                <a:gd name="T1" fmla="*/ 0 h 27"/>
                <a:gd name="T2" fmla="*/ 0 w 25"/>
                <a:gd name="T3" fmla="*/ 0 h 27"/>
                <a:gd name="T4" fmla="*/ 25 w 25"/>
                <a:gd name="T5" fmla="*/ 27 h 27"/>
                <a:gd name="T6" fmla="*/ 0 w 25"/>
                <a:gd name="T7" fmla="*/ 25 h 27"/>
                <a:gd name="T8" fmla="*/ 0 w 25"/>
                <a:gd name="T9" fmla="*/ 0 h 27"/>
              </a:gdLst>
              <a:ahLst/>
              <a:cxnLst>
                <a:cxn ang="0">
                  <a:pos x="T0" y="T1"/>
                </a:cxn>
                <a:cxn ang="0">
                  <a:pos x="T2" y="T3"/>
                </a:cxn>
                <a:cxn ang="0">
                  <a:pos x="T4" y="T5"/>
                </a:cxn>
                <a:cxn ang="0">
                  <a:pos x="T6" y="T7"/>
                </a:cxn>
                <a:cxn ang="0">
                  <a:pos x="T8" y="T9"/>
                </a:cxn>
              </a:cxnLst>
              <a:rect l="0" t="0" r="r" b="b"/>
              <a:pathLst>
                <a:path w="25" h="27">
                  <a:moveTo>
                    <a:pt x="0" y="0"/>
                  </a:moveTo>
                  <a:lnTo>
                    <a:pt x="0" y="0"/>
                  </a:lnTo>
                  <a:cubicBezTo>
                    <a:pt x="12" y="4"/>
                    <a:pt x="22" y="14"/>
                    <a:pt x="25" y="27"/>
                  </a:cubicBezTo>
                  <a:cubicBezTo>
                    <a:pt x="17" y="26"/>
                    <a:pt x="8" y="26"/>
                    <a:pt x="0" y="25"/>
                  </a:cubicBezTo>
                  <a:cubicBezTo>
                    <a:pt x="0" y="17"/>
                    <a:pt x="0" y="9"/>
                    <a:pt x="0"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488" name="Freeform 1515"/>
            <p:cNvSpPr>
              <a:spLocks/>
            </p:cNvSpPr>
            <p:nvPr userDrawn="1"/>
          </p:nvSpPr>
          <p:spPr bwMode="auto">
            <a:xfrm>
              <a:off x="408" y="374"/>
              <a:ext cx="11" cy="13"/>
            </a:xfrm>
            <a:custGeom>
              <a:avLst/>
              <a:gdLst>
                <a:gd name="T0" fmla="*/ 0 w 26"/>
                <a:gd name="T1" fmla="*/ 28 h 28"/>
                <a:gd name="T2" fmla="*/ 0 w 26"/>
                <a:gd name="T3" fmla="*/ 28 h 28"/>
                <a:gd name="T4" fmla="*/ 26 w 26"/>
                <a:gd name="T5" fmla="*/ 0 h 28"/>
                <a:gd name="T6" fmla="*/ 26 w 26"/>
                <a:gd name="T7" fmla="*/ 26 h 28"/>
                <a:gd name="T8" fmla="*/ 0 w 26"/>
                <a:gd name="T9" fmla="*/ 28 h 28"/>
              </a:gdLst>
              <a:ahLst/>
              <a:cxnLst>
                <a:cxn ang="0">
                  <a:pos x="T0" y="T1"/>
                </a:cxn>
                <a:cxn ang="0">
                  <a:pos x="T2" y="T3"/>
                </a:cxn>
                <a:cxn ang="0">
                  <a:pos x="T4" y="T5"/>
                </a:cxn>
                <a:cxn ang="0">
                  <a:pos x="T6" y="T7"/>
                </a:cxn>
                <a:cxn ang="0">
                  <a:pos x="T8" y="T9"/>
                </a:cxn>
              </a:cxnLst>
              <a:rect l="0" t="0" r="r" b="b"/>
              <a:pathLst>
                <a:path w="26" h="28">
                  <a:moveTo>
                    <a:pt x="0" y="28"/>
                  </a:moveTo>
                  <a:lnTo>
                    <a:pt x="0" y="28"/>
                  </a:lnTo>
                  <a:cubicBezTo>
                    <a:pt x="3" y="15"/>
                    <a:pt x="13" y="4"/>
                    <a:pt x="26" y="0"/>
                  </a:cubicBezTo>
                  <a:cubicBezTo>
                    <a:pt x="26" y="9"/>
                    <a:pt x="26" y="18"/>
                    <a:pt x="26" y="26"/>
                  </a:cubicBezTo>
                  <a:cubicBezTo>
                    <a:pt x="17" y="27"/>
                    <a:pt x="9" y="27"/>
                    <a:pt x="0" y="28"/>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489" name="Freeform 1516"/>
            <p:cNvSpPr>
              <a:spLocks/>
            </p:cNvSpPr>
            <p:nvPr userDrawn="1"/>
          </p:nvSpPr>
          <p:spPr bwMode="auto">
            <a:xfrm>
              <a:off x="406" y="393"/>
              <a:ext cx="35" cy="3"/>
            </a:xfrm>
            <a:custGeom>
              <a:avLst/>
              <a:gdLst>
                <a:gd name="T0" fmla="*/ 77 w 77"/>
                <a:gd name="T1" fmla="*/ 2 h 5"/>
                <a:gd name="T2" fmla="*/ 77 w 77"/>
                <a:gd name="T3" fmla="*/ 2 h 5"/>
                <a:gd name="T4" fmla="*/ 77 w 77"/>
                <a:gd name="T5" fmla="*/ 3 h 5"/>
                <a:gd name="T6" fmla="*/ 76 w 77"/>
                <a:gd name="T7" fmla="*/ 5 h 5"/>
                <a:gd name="T8" fmla="*/ 2 w 77"/>
                <a:gd name="T9" fmla="*/ 5 h 5"/>
                <a:gd name="T10" fmla="*/ 0 w 77"/>
                <a:gd name="T11" fmla="*/ 3 h 5"/>
                <a:gd name="T12" fmla="*/ 1 w 77"/>
                <a:gd name="T13" fmla="*/ 2 h 5"/>
                <a:gd name="T14" fmla="*/ 3 w 77"/>
                <a:gd name="T15" fmla="*/ 2 h 5"/>
                <a:gd name="T16" fmla="*/ 74 w 77"/>
                <a:gd name="T17" fmla="*/ 2 h 5"/>
                <a:gd name="T18" fmla="*/ 77 w 77"/>
                <a:gd name="T1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 h="5">
                  <a:moveTo>
                    <a:pt x="77" y="2"/>
                  </a:moveTo>
                  <a:lnTo>
                    <a:pt x="77" y="2"/>
                  </a:lnTo>
                  <a:cubicBezTo>
                    <a:pt x="77" y="3"/>
                    <a:pt x="77" y="3"/>
                    <a:pt x="77" y="3"/>
                  </a:cubicBezTo>
                  <a:cubicBezTo>
                    <a:pt x="77" y="4"/>
                    <a:pt x="77" y="5"/>
                    <a:pt x="76" y="5"/>
                  </a:cubicBezTo>
                  <a:cubicBezTo>
                    <a:pt x="51" y="2"/>
                    <a:pt x="27" y="2"/>
                    <a:pt x="2" y="5"/>
                  </a:cubicBezTo>
                  <a:cubicBezTo>
                    <a:pt x="1" y="5"/>
                    <a:pt x="0" y="4"/>
                    <a:pt x="0" y="3"/>
                  </a:cubicBezTo>
                  <a:cubicBezTo>
                    <a:pt x="0" y="3"/>
                    <a:pt x="0" y="3"/>
                    <a:pt x="1" y="2"/>
                  </a:cubicBezTo>
                  <a:cubicBezTo>
                    <a:pt x="1" y="2"/>
                    <a:pt x="2" y="2"/>
                    <a:pt x="3" y="2"/>
                  </a:cubicBezTo>
                  <a:cubicBezTo>
                    <a:pt x="27" y="0"/>
                    <a:pt x="50" y="0"/>
                    <a:pt x="74" y="2"/>
                  </a:cubicBezTo>
                  <a:cubicBezTo>
                    <a:pt x="75" y="2"/>
                    <a:pt x="76" y="2"/>
                    <a:pt x="77" y="2"/>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490" name="Freeform 1517"/>
            <p:cNvSpPr>
              <a:spLocks/>
            </p:cNvSpPr>
            <p:nvPr userDrawn="1"/>
          </p:nvSpPr>
          <p:spPr bwMode="auto">
            <a:xfrm>
              <a:off x="427" y="373"/>
              <a:ext cx="14" cy="16"/>
            </a:xfrm>
            <a:custGeom>
              <a:avLst/>
              <a:gdLst>
                <a:gd name="T0" fmla="*/ 0 w 32"/>
                <a:gd name="T1" fmla="*/ 1 h 36"/>
                <a:gd name="T2" fmla="*/ 0 w 32"/>
                <a:gd name="T3" fmla="*/ 1 h 36"/>
                <a:gd name="T4" fmla="*/ 1 w 32"/>
                <a:gd name="T5" fmla="*/ 0 h 36"/>
                <a:gd name="T6" fmla="*/ 2 w 32"/>
                <a:gd name="T7" fmla="*/ 2 h 36"/>
                <a:gd name="T8" fmla="*/ 3 w 32"/>
                <a:gd name="T9" fmla="*/ 32 h 36"/>
                <a:gd name="T10" fmla="*/ 31 w 32"/>
                <a:gd name="T11" fmla="*/ 33 h 36"/>
                <a:gd name="T12" fmla="*/ 32 w 32"/>
                <a:gd name="T13" fmla="*/ 35 h 36"/>
                <a:gd name="T14" fmla="*/ 32 w 32"/>
                <a:gd name="T15" fmla="*/ 36 h 36"/>
                <a:gd name="T16" fmla="*/ 30 w 32"/>
                <a:gd name="T17" fmla="*/ 35 h 36"/>
                <a:gd name="T18" fmla="*/ 1 w 32"/>
                <a:gd name="T19" fmla="*/ 34 h 36"/>
                <a:gd name="T20" fmla="*/ 0 w 32"/>
                <a:gd name="T21" fmla="*/ 3 h 36"/>
                <a:gd name="T22" fmla="*/ 0 w 32"/>
                <a:gd name="T23"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 h="36">
                  <a:moveTo>
                    <a:pt x="0" y="1"/>
                  </a:moveTo>
                  <a:lnTo>
                    <a:pt x="0" y="1"/>
                  </a:lnTo>
                  <a:cubicBezTo>
                    <a:pt x="0" y="0"/>
                    <a:pt x="1" y="0"/>
                    <a:pt x="1" y="0"/>
                  </a:cubicBezTo>
                  <a:cubicBezTo>
                    <a:pt x="2" y="0"/>
                    <a:pt x="2" y="1"/>
                    <a:pt x="2" y="2"/>
                  </a:cubicBezTo>
                  <a:cubicBezTo>
                    <a:pt x="2" y="12"/>
                    <a:pt x="3" y="22"/>
                    <a:pt x="3" y="32"/>
                  </a:cubicBezTo>
                  <a:cubicBezTo>
                    <a:pt x="12" y="32"/>
                    <a:pt x="21" y="33"/>
                    <a:pt x="31" y="33"/>
                  </a:cubicBezTo>
                  <a:cubicBezTo>
                    <a:pt x="32" y="34"/>
                    <a:pt x="32" y="34"/>
                    <a:pt x="32" y="35"/>
                  </a:cubicBezTo>
                  <a:cubicBezTo>
                    <a:pt x="32" y="35"/>
                    <a:pt x="32" y="36"/>
                    <a:pt x="32" y="36"/>
                  </a:cubicBezTo>
                  <a:cubicBezTo>
                    <a:pt x="31" y="36"/>
                    <a:pt x="30" y="35"/>
                    <a:pt x="30" y="35"/>
                  </a:cubicBezTo>
                  <a:cubicBezTo>
                    <a:pt x="20" y="35"/>
                    <a:pt x="10" y="34"/>
                    <a:pt x="1" y="34"/>
                  </a:cubicBezTo>
                  <a:cubicBezTo>
                    <a:pt x="1" y="24"/>
                    <a:pt x="1" y="14"/>
                    <a:pt x="0" y="3"/>
                  </a:cubicBezTo>
                  <a:cubicBezTo>
                    <a:pt x="0" y="2"/>
                    <a:pt x="0" y="2"/>
                    <a:pt x="0"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491" name="Freeform 1518"/>
            <p:cNvSpPr>
              <a:spLocks/>
            </p:cNvSpPr>
            <p:nvPr userDrawn="1"/>
          </p:nvSpPr>
          <p:spPr bwMode="auto">
            <a:xfrm>
              <a:off x="406" y="373"/>
              <a:ext cx="16" cy="16"/>
            </a:xfrm>
            <a:custGeom>
              <a:avLst/>
              <a:gdLst>
                <a:gd name="T0" fmla="*/ 1 w 34"/>
                <a:gd name="T1" fmla="*/ 36 h 36"/>
                <a:gd name="T2" fmla="*/ 1 w 34"/>
                <a:gd name="T3" fmla="*/ 36 h 36"/>
                <a:gd name="T4" fmla="*/ 0 w 34"/>
                <a:gd name="T5" fmla="*/ 35 h 36"/>
                <a:gd name="T6" fmla="*/ 2 w 34"/>
                <a:gd name="T7" fmla="*/ 33 h 36"/>
                <a:gd name="T8" fmla="*/ 32 w 34"/>
                <a:gd name="T9" fmla="*/ 32 h 36"/>
                <a:gd name="T10" fmla="*/ 32 w 34"/>
                <a:gd name="T11" fmla="*/ 2 h 36"/>
                <a:gd name="T12" fmla="*/ 33 w 34"/>
                <a:gd name="T13" fmla="*/ 0 h 36"/>
                <a:gd name="T14" fmla="*/ 34 w 34"/>
                <a:gd name="T15" fmla="*/ 1 h 36"/>
                <a:gd name="T16" fmla="*/ 34 w 34"/>
                <a:gd name="T17" fmla="*/ 3 h 36"/>
                <a:gd name="T18" fmla="*/ 34 w 34"/>
                <a:gd name="T19" fmla="*/ 34 h 36"/>
                <a:gd name="T20" fmla="*/ 3 w 34"/>
                <a:gd name="T21" fmla="*/ 35 h 36"/>
                <a:gd name="T22" fmla="*/ 1 w 34"/>
                <a:gd name="T23"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 h="36">
                  <a:moveTo>
                    <a:pt x="1" y="36"/>
                  </a:moveTo>
                  <a:lnTo>
                    <a:pt x="1" y="36"/>
                  </a:lnTo>
                  <a:cubicBezTo>
                    <a:pt x="0" y="36"/>
                    <a:pt x="0" y="35"/>
                    <a:pt x="0" y="35"/>
                  </a:cubicBezTo>
                  <a:cubicBezTo>
                    <a:pt x="0" y="34"/>
                    <a:pt x="1" y="34"/>
                    <a:pt x="2" y="33"/>
                  </a:cubicBezTo>
                  <a:cubicBezTo>
                    <a:pt x="12" y="33"/>
                    <a:pt x="21" y="32"/>
                    <a:pt x="32" y="32"/>
                  </a:cubicBezTo>
                  <a:cubicBezTo>
                    <a:pt x="32" y="22"/>
                    <a:pt x="32" y="12"/>
                    <a:pt x="32" y="2"/>
                  </a:cubicBezTo>
                  <a:cubicBezTo>
                    <a:pt x="32" y="1"/>
                    <a:pt x="32" y="0"/>
                    <a:pt x="33" y="0"/>
                  </a:cubicBezTo>
                  <a:cubicBezTo>
                    <a:pt x="34" y="0"/>
                    <a:pt x="34" y="0"/>
                    <a:pt x="34" y="1"/>
                  </a:cubicBezTo>
                  <a:cubicBezTo>
                    <a:pt x="34" y="2"/>
                    <a:pt x="34" y="2"/>
                    <a:pt x="34" y="3"/>
                  </a:cubicBezTo>
                  <a:cubicBezTo>
                    <a:pt x="34" y="14"/>
                    <a:pt x="34" y="24"/>
                    <a:pt x="34" y="34"/>
                  </a:cubicBezTo>
                  <a:cubicBezTo>
                    <a:pt x="23" y="34"/>
                    <a:pt x="13" y="34"/>
                    <a:pt x="3" y="35"/>
                  </a:cubicBezTo>
                  <a:cubicBezTo>
                    <a:pt x="2" y="35"/>
                    <a:pt x="1" y="36"/>
                    <a:pt x="1" y="36"/>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492" name="Freeform 1519"/>
            <p:cNvSpPr>
              <a:spLocks noEditPoints="1"/>
            </p:cNvSpPr>
            <p:nvPr userDrawn="1"/>
          </p:nvSpPr>
          <p:spPr bwMode="auto">
            <a:xfrm>
              <a:off x="406" y="373"/>
              <a:ext cx="36" cy="21"/>
            </a:xfrm>
            <a:custGeom>
              <a:avLst/>
              <a:gdLst>
                <a:gd name="T0" fmla="*/ 47 w 81"/>
                <a:gd name="T1" fmla="*/ 36 h 47"/>
                <a:gd name="T2" fmla="*/ 46 w 81"/>
                <a:gd name="T3" fmla="*/ 36 h 47"/>
                <a:gd name="T4" fmla="*/ 55 w 81"/>
                <a:gd name="T5" fmla="*/ 39 h 47"/>
                <a:gd name="T6" fmla="*/ 66 w 81"/>
                <a:gd name="T7" fmla="*/ 37 h 47"/>
                <a:gd name="T8" fmla="*/ 71 w 81"/>
                <a:gd name="T9" fmla="*/ 38 h 47"/>
                <a:gd name="T10" fmla="*/ 75 w 81"/>
                <a:gd name="T11" fmla="*/ 47 h 47"/>
                <a:gd name="T12" fmla="*/ 75 w 81"/>
                <a:gd name="T13" fmla="*/ 47 h 47"/>
                <a:gd name="T14" fmla="*/ 64 w 81"/>
                <a:gd name="T15" fmla="*/ 43 h 47"/>
                <a:gd name="T16" fmla="*/ 52 w 81"/>
                <a:gd name="T17" fmla="*/ 45 h 47"/>
                <a:gd name="T18" fmla="*/ 48 w 81"/>
                <a:gd name="T19" fmla="*/ 45 h 47"/>
                <a:gd name="T20" fmla="*/ 40 w 81"/>
                <a:gd name="T21" fmla="*/ 45 h 47"/>
                <a:gd name="T22" fmla="*/ 40 w 81"/>
                <a:gd name="T23" fmla="*/ 45 h 47"/>
                <a:gd name="T24" fmla="*/ 27 w 81"/>
                <a:gd name="T25" fmla="*/ 43 h 47"/>
                <a:gd name="T26" fmla="*/ 16 w 81"/>
                <a:gd name="T27" fmla="*/ 46 h 47"/>
                <a:gd name="T28" fmla="*/ 11 w 81"/>
                <a:gd name="T29" fmla="*/ 46 h 47"/>
                <a:gd name="T30" fmla="*/ 6 w 81"/>
                <a:gd name="T31" fmla="*/ 38 h 47"/>
                <a:gd name="T32" fmla="*/ 6 w 81"/>
                <a:gd name="T33" fmla="*/ 38 h 47"/>
                <a:gd name="T34" fmla="*/ 18 w 81"/>
                <a:gd name="T35" fmla="*/ 39 h 47"/>
                <a:gd name="T36" fmla="*/ 29 w 81"/>
                <a:gd name="T37" fmla="*/ 37 h 47"/>
                <a:gd name="T38" fmla="*/ 34 w 81"/>
                <a:gd name="T39" fmla="*/ 37 h 47"/>
                <a:gd name="T40" fmla="*/ 39 w 81"/>
                <a:gd name="T41" fmla="*/ 35 h 47"/>
                <a:gd name="T42" fmla="*/ 37 w 81"/>
                <a:gd name="T43" fmla="*/ 28 h 47"/>
                <a:gd name="T44" fmla="*/ 37 w 81"/>
                <a:gd name="T45" fmla="*/ 19 h 47"/>
                <a:gd name="T46" fmla="*/ 37 w 81"/>
                <a:gd name="T47" fmla="*/ 19 h 47"/>
                <a:gd name="T48" fmla="*/ 39 w 81"/>
                <a:gd name="T49" fmla="*/ 8 h 47"/>
                <a:gd name="T50" fmla="*/ 46 w 81"/>
                <a:gd name="T51" fmla="*/ 10 h 47"/>
                <a:gd name="T52" fmla="*/ 46 w 81"/>
                <a:gd name="T53" fmla="*/ 15 h 47"/>
                <a:gd name="T54" fmla="*/ 46 w 81"/>
                <a:gd name="T55" fmla="*/ 24 h 47"/>
                <a:gd name="T56" fmla="*/ 46 w 81"/>
                <a:gd name="T57" fmla="*/ 24 h 47"/>
                <a:gd name="T58" fmla="*/ 4 w 81"/>
                <a:gd name="T59" fmla="*/ 39 h 47"/>
                <a:gd name="T60" fmla="*/ 0 w 81"/>
                <a:gd name="T61" fmla="*/ 42 h 47"/>
                <a:gd name="T62" fmla="*/ 6 w 81"/>
                <a:gd name="T63" fmla="*/ 42 h 47"/>
                <a:gd name="T64" fmla="*/ 81 w 81"/>
                <a:gd name="T65" fmla="*/ 44 h 47"/>
                <a:gd name="T66" fmla="*/ 80 w 81"/>
                <a:gd name="T67" fmla="*/ 39 h 47"/>
                <a:gd name="T68" fmla="*/ 80 w 81"/>
                <a:gd name="T69" fmla="*/ 42 h 47"/>
                <a:gd name="T70" fmla="*/ 44 w 81"/>
                <a:gd name="T71" fmla="*/ 31 h 47"/>
                <a:gd name="T72" fmla="*/ 41 w 81"/>
                <a:gd name="T73" fmla="*/ 35 h 47"/>
                <a:gd name="T74" fmla="*/ 44 w 81"/>
                <a:gd name="T75" fmla="*/ 22 h 47"/>
                <a:gd name="T76" fmla="*/ 41 w 81"/>
                <a:gd name="T77" fmla="*/ 18 h 47"/>
                <a:gd name="T78" fmla="*/ 41 w 81"/>
                <a:gd name="T79" fmla="*/ 18 h 47"/>
                <a:gd name="T80" fmla="*/ 44 w 81"/>
                <a:gd name="T81" fmla="*/ 13 h 47"/>
                <a:gd name="T82" fmla="*/ 41 w 81"/>
                <a:gd name="T83" fmla="*/ 17 h 47"/>
                <a:gd name="T84" fmla="*/ 44 w 81"/>
                <a:gd name="T85" fmla="*/ 3 h 47"/>
                <a:gd name="T86" fmla="*/ 41 w 81"/>
                <a:gd name="T87" fmla="*/ 0 h 47"/>
                <a:gd name="T88" fmla="*/ 41 w 81"/>
                <a:gd name="T89" fmla="*/ 0 h 47"/>
                <a:gd name="T90" fmla="*/ 34 w 81"/>
                <a:gd name="T91" fmla="*/ 41 h 47"/>
                <a:gd name="T92" fmla="*/ 32 w 81"/>
                <a:gd name="T93" fmla="*/ 44 h 47"/>
                <a:gd name="T94" fmla="*/ 25 w 81"/>
                <a:gd name="T95" fmla="*/ 41 h 47"/>
                <a:gd name="T96" fmla="*/ 22 w 81"/>
                <a:gd name="T97" fmla="*/ 37 h 47"/>
                <a:gd name="T98" fmla="*/ 22 w 81"/>
                <a:gd name="T99" fmla="*/ 37 h 47"/>
                <a:gd name="T100" fmla="*/ 16 w 81"/>
                <a:gd name="T101" fmla="*/ 42 h 47"/>
                <a:gd name="T102" fmla="*/ 13 w 81"/>
                <a:gd name="T103" fmla="*/ 45 h 47"/>
                <a:gd name="T104" fmla="*/ 71 w 81"/>
                <a:gd name="T105" fmla="*/ 42 h 47"/>
                <a:gd name="T106" fmla="*/ 69 w 81"/>
                <a:gd name="T107" fmla="*/ 38 h 47"/>
                <a:gd name="T108" fmla="*/ 69 w 81"/>
                <a:gd name="T109" fmla="*/ 38 h 47"/>
                <a:gd name="T110" fmla="*/ 62 w 81"/>
                <a:gd name="T111" fmla="*/ 41 h 47"/>
                <a:gd name="T112" fmla="*/ 59 w 81"/>
                <a:gd name="T113" fmla="*/ 45 h 47"/>
                <a:gd name="T114" fmla="*/ 53 w 81"/>
                <a:gd name="T115" fmla="*/ 40 h 47"/>
                <a:gd name="T116" fmla="*/ 50 w 81"/>
                <a:gd name="T117" fmla="*/ 37 h 47"/>
                <a:gd name="T118" fmla="*/ 50 w 81"/>
                <a:gd name="T119" fmla="*/ 37 h 47"/>
                <a:gd name="T120" fmla="*/ 43 w 81"/>
                <a:gd name="T121" fmla="*/ 40 h 47"/>
                <a:gd name="T122" fmla="*/ 41 w 81"/>
                <a:gd name="T123" fmla="*/ 4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1" h="47">
                  <a:moveTo>
                    <a:pt x="46" y="36"/>
                  </a:moveTo>
                  <a:lnTo>
                    <a:pt x="46" y="36"/>
                  </a:lnTo>
                  <a:cubicBezTo>
                    <a:pt x="46" y="36"/>
                    <a:pt x="46" y="36"/>
                    <a:pt x="47" y="36"/>
                  </a:cubicBezTo>
                  <a:lnTo>
                    <a:pt x="47" y="36"/>
                  </a:lnTo>
                  <a:cubicBezTo>
                    <a:pt x="46" y="37"/>
                    <a:pt x="46" y="38"/>
                    <a:pt x="46" y="38"/>
                  </a:cubicBezTo>
                  <a:cubicBezTo>
                    <a:pt x="45" y="37"/>
                    <a:pt x="44" y="36"/>
                    <a:pt x="43" y="36"/>
                  </a:cubicBezTo>
                  <a:cubicBezTo>
                    <a:pt x="45" y="35"/>
                    <a:pt x="46" y="34"/>
                    <a:pt x="46" y="33"/>
                  </a:cubicBezTo>
                  <a:lnTo>
                    <a:pt x="46" y="36"/>
                  </a:lnTo>
                  <a:close/>
                  <a:moveTo>
                    <a:pt x="53" y="37"/>
                  </a:moveTo>
                  <a:lnTo>
                    <a:pt x="53" y="37"/>
                  </a:lnTo>
                  <a:lnTo>
                    <a:pt x="57" y="37"/>
                  </a:lnTo>
                  <a:cubicBezTo>
                    <a:pt x="56" y="37"/>
                    <a:pt x="55" y="38"/>
                    <a:pt x="55" y="39"/>
                  </a:cubicBezTo>
                  <a:cubicBezTo>
                    <a:pt x="55" y="38"/>
                    <a:pt x="54" y="37"/>
                    <a:pt x="53" y="37"/>
                  </a:cubicBezTo>
                  <a:close/>
                  <a:moveTo>
                    <a:pt x="62" y="37"/>
                  </a:moveTo>
                  <a:lnTo>
                    <a:pt x="62" y="37"/>
                  </a:lnTo>
                  <a:cubicBezTo>
                    <a:pt x="64" y="37"/>
                    <a:pt x="65" y="37"/>
                    <a:pt x="66" y="37"/>
                  </a:cubicBezTo>
                  <a:cubicBezTo>
                    <a:pt x="65" y="38"/>
                    <a:pt x="65" y="38"/>
                    <a:pt x="64" y="39"/>
                  </a:cubicBezTo>
                  <a:cubicBezTo>
                    <a:pt x="64" y="38"/>
                    <a:pt x="63" y="38"/>
                    <a:pt x="62" y="37"/>
                  </a:cubicBezTo>
                  <a:close/>
                  <a:moveTo>
                    <a:pt x="71" y="38"/>
                  </a:moveTo>
                  <a:lnTo>
                    <a:pt x="71" y="38"/>
                  </a:lnTo>
                  <a:cubicBezTo>
                    <a:pt x="73" y="38"/>
                    <a:pt x="74" y="38"/>
                    <a:pt x="76" y="38"/>
                  </a:cubicBezTo>
                  <a:cubicBezTo>
                    <a:pt x="75" y="38"/>
                    <a:pt x="74" y="39"/>
                    <a:pt x="73" y="40"/>
                  </a:cubicBezTo>
                  <a:cubicBezTo>
                    <a:pt x="73" y="39"/>
                    <a:pt x="72" y="38"/>
                    <a:pt x="71" y="38"/>
                  </a:cubicBezTo>
                  <a:close/>
                  <a:moveTo>
                    <a:pt x="75" y="47"/>
                  </a:moveTo>
                  <a:lnTo>
                    <a:pt x="75" y="47"/>
                  </a:lnTo>
                  <a:cubicBezTo>
                    <a:pt x="73" y="46"/>
                    <a:pt x="72" y="46"/>
                    <a:pt x="71" y="46"/>
                  </a:cubicBezTo>
                  <a:cubicBezTo>
                    <a:pt x="72" y="46"/>
                    <a:pt x="72" y="45"/>
                    <a:pt x="73" y="44"/>
                  </a:cubicBezTo>
                  <a:cubicBezTo>
                    <a:pt x="73" y="45"/>
                    <a:pt x="74" y="46"/>
                    <a:pt x="75" y="47"/>
                  </a:cubicBezTo>
                  <a:close/>
                  <a:moveTo>
                    <a:pt x="65" y="46"/>
                  </a:moveTo>
                  <a:lnTo>
                    <a:pt x="65" y="46"/>
                  </a:lnTo>
                  <a:cubicBezTo>
                    <a:pt x="64" y="46"/>
                    <a:pt x="63" y="46"/>
                    <a:pt x="62" y="46"/>
                  </a:cubicBezTo>
                  <a:cubicBezTo>
                    <a:pt x="63" y="45"/>
                    <a:pt x="63" y="44"/>
                    <a:pt x="64" y="43"/>
                  </a:cubicBezTo>
                  <a:cubicBezTo>
                    <a:pt x="64" y="44"/>
                    <a:pt x="65" y="45"/>
                    <a:pt x="65" y="46"/>
                  </a:cubicBezTo>
                  <a:close/>
                  <a:moveTo>
                    <a:pt x="56" y="45"/>
                  </a:moveTo>
                  <a:lnTo>
                    <a:pt x="56" y="45"/>
                  </a:lnTo>
                  <a:cubicBezTo>
                    <a:pt x="55" y="45"/>
                    <a:pt x="54" y="45"/>
                    <a:pt x="52" y="45"/>
                  </a:cubicBezTo>
                  <a:cubicBezTo>
                    <a:pt x="53" y="45"/>
                    <a:pt x="54" y="44"/>
                    <a:pt x="55" y="43"/>
                  </a:cubicBezTo>
                  <a:cubicBezTo>
                    <a:pt x="55" y="44"/>
                    <a:pt x="56" y="45"/>
                    <a:pt x="56" y="45"/>
                  </a:cubicBezTo>
                  <a:close/>
                  <a:moveTo>
                    <a:pt x="48" y="45"/>
                  </a:moveTo>
                  <a:lnTo>
                    <a:pt x="48" y="45"/>
                  </a:lnTo>
                  <a:cubicBezTo>
                    <a:pt x="46" y="45"/>
                    <a:pt x="44" y="45"/>
                    <a:pt x="42" y="45"/>
                  </a:cubicBezTo>
                  <a:cubicBezTo>
                    <a:pt x="43" y="45"/>
                    <a:pt x="45" y="44"/>
                    <a:pt x="45" y="42"/>
                  </a:cubicBezTo>
                  <a:cubicBezTo>
                    <a:pt x="46" y="43"/>
                    <a:pt x="47" y="44"/>
                    <a:pt x="48" y="45"/>
                  </a:cubicBezTo>
                  <a:close/>
                  <a:moveTo>
                    <a:pt x="40" y="45"/>
                  </a:moveTo>
                  <a:lnTo>
                    <a:pt x="40" y="45"/>
                  </a:lnTo>
                  <a:cubicBezTo>
                    <a:pt x="38" y="45"/>
                    <a:pt x="36" y="45"/>
                    <a:pt x="34" y="45"/>
                  </a:cubicBezTo>
                  <a:cubicBezTo>
                    <a:pt x="35" y="44"/>
                    <a:pt x="36" y="43"/>
                    <a:pt x="36" y="42"/>
                  </a:cubicBezTo>
                  <a:cubicBezTo>
                    <a:pt x="37" y="44"/>
                    <a:pt x="38" y="45"/>
                    <a:pt x="40" y="45"/>
                  </a:cubicBezTo>
                  <a:close/>
                  <a:moveTo>
                    <a:pt x="29" y="45"/>
                  </a:moveTo>
                  <a:lnTo>
                    <a:pt x="29" y="45"/>
                  </a:lnTo>
                  <a:cubicBezTo>
                    <a:pt x="28" y="45"/>
                    <a:pt x="27" y="45"/>
                    <a:pt x="25" y="45"/>
                  </a:cubicBezTo>
                  <a:cubicBezTo>
                    <a:pt x="26" y="45"/>
                    <a:pt x="27" y="44"/>
                    <a:pt x="27" y="43"/>
                  </a:cubicBezTo>
                  <a:cubicBezTo>
                    <a:pt x="28" y="44"/>
                    <a:pt x="28" y="45"/>
                    <a:pt x="29" y="45"/>
                  </a:cubicBezTo>
                  <a:close/>
                  <a:moveTo>
                    <a:pt x="20" y="46"/>
                  </a:moveTo>
                  <a:lnTo>
                    <a:pt x="20" y="46"/>
                  </a:lnTo>
                  <a:cubicBezTo>
                    <a:pt x="19" y="46"/>
                    <a:pt x="17" y="46"/>
                    <a:pt x="16" y="46"/>
                  </a:cubicBezTo>
                  <a:cubicBezTo>
                    <a:pt x="17" y="45"/>
                    <a:pt x="17" y="44"/>
                    <a:pt x="18" y="43"/>
                  </a:cubicBezTo>
                  <a:cubicBezTo>
                    <a:pt x="18" y="44"/>
                    <a:pt x="19" y="45"/>
                    <a:pt x="20" y="46"/>
                  </a:cubicBezTo>
                  <a:close/>
                  <a:moveTo>
                    <a:pt x="11" y="46"/>
                  </a:moveTo>
                  <a:lnTo>
                    <a:pt x="11" y="46"/>
                  </a:lnTo>
                  <a:cubicBezTo>
                    <a:pt x="10" y="46"/>
                    <a:pt x="8" y="46"/>
                    <a:pt x="7" y="47"/>
                  </a:cubicBezTo>
                  <a:cubicBezTo>
                    <a:pt x="8" y="46"/>
                    <a:pt x="8" y="45"/>
                    <a:pt x="9" y="44"/>
                  </a:cubicBezTo>
                  <a:cubicBezTo>
                    <a:pt x="9" y="45"/>
                    <a:pt x="10" y="46"/>
                    <a:pt x="11" y="46"/>
                  </a:cubicBezTo>
                  <a:close/>
                  <a:moveTo>
                    <a:pt x="6" y="38"/>
                  </a:moveTo>
                  <a:lnTo>
                    <a:pt x="6" y="38"/>
                  </a:lnTo>
                  <a:cubicBezTo>
                    <a:pt x="7" y="38"/>
                    <a:pt x="9" y="38"/>
                    <a:pt x="10" y="38"/>
                  </a:cubicBezTo>
                  <a:cubicBezTo>
                    <a:pt x="9" y="38"/>
                    <a:pt x="9" y="39"/>
                    <a:pt x="8" y="40"/>
                  </a:cubicBezTo>
                  <a:cubicBezTo>
                    <a:pt x="8" y="39"/>
                    <a:pt x="7" y="38"/>
                    <a:pt x="6" y="38"/>
                  </a:cubicBezTo>
                  <a:close/>
                  <a:moveTo>
                    <a:pt x="16" y="37"/>
                  </a:moveTo>
                  <a:lnTo>
                    <a:pt x="16" y="37"/>
                  </a:lnTo>
                  <a:cubicBezTo>
                    <a:pt x="17" y="37"/>
                    <a:pt x="18" y="37"/>
                    <a:pt x="20" y="37"/>
                  </a:cubicBezTo>
                  <a:cubicBezTo>
                    <a:pt x="19" y="38"/>
                    <a:pt x="18" y="38"/>
                    <a:pt x="18" y="39"/>
                  </a:cubicBezTo>
                  <a:cubicBezTo>
                    <a:pt x="17" y="38"/>
                    <a:pt x="16" y="38"/>
                    <a:pt x="16" y="37"/>
                  </a:cubicBezTo>
                  <a:close/>
                  <a:moveTo>
                    <a:pt x="25" y="37"/>
                  </a:moveTo>
                  <a:lnTo>
                    <a:pt x="25" y="37"/>
                  </a:lnTo>
                  <a:lnTo>
                    <a:pt x="29" y="37"/>
                  </a:lnTo>
                  <a:cubicBezTo>
                    <a:pt x="28" y="37"/>
                    <a:pt x="27" y="38"/>
                    <a:pt x="27" y="39"/>
                  </a:cubicBezTo>
                  <a:cubicBezTo>
                    <a:pt x="26" y="38"/>
                    <a:pt x="26" y="37"/>
                    <a:pt x="25" y="37"/>
                  </a:cubicBezTo>
                  <a:close/>
                  <a:moveTo>
                    <a:pt x="34" y="37"/>
                  </a:moveTo>
                  <a:lnTo>
                    <a:pt x="34" y="37"/>
                  </a:lnTo>
                  <a:lnTo>
                    <a:pt x="36" y="36"/>
                  </a:lnTo>
                  <a:cubicBezTo>
                    <a:pt x="37" y="36"/>
                    <a:pt x="37" y="36"/>
                    <a:pt x="37" y="36"/>
                  </a:cubicBezTo>
                  <a:lnTo>
                    <a:pt x="37" y="34"/>
                  </a:lnTo>
                  <a:cubicBezTo>
                    <a:pt x="38" y="34"/>
                    <a:pt x="38" y="35"/>
                    <a:pt x="39" y="35"/>
                  </a:cubicBezTo>
                  <a:cubicBezTo>
                    <a:pt x="38" y="36"/>
                    <a:pt x="37" y="37"/>
                    <a:pt x="36" y="38"/>
                  </a:cubicBezTo>
                  <a:cubicBezTo>
                    <a:pt x="36" y="38"/>
                    <a:pt x="35" y="37"/>
                    <a:pt x="34" y="37"/>
                  </a:cubicBezTo>
                  <a:close/>
                  <a:moveTo>
                    <a:pt x="37" y="28"/>
                  </a:moveTo>
                  <a:lnTo>
                    <a:pt x="37" y="28"/>
                  </a:lnTo>
                  <a:lnTo>
                    <a:pt x="37" y="24"/>
                  </a:lnTo>
                  <a:cubicBezTo>
                    <a:pt x="38" y="25"/>
                    <a:pt x="38" y="26"/>
                    <a:pt x="39" y="26"/>
                  </a:cubicBezTo>
                  <a:cubicBezTo>
                    <a:pt x="38" y="27"/>
                    <a:pt x="38" y="27"/>
                    <a:pt x="37" y="28"/>
                  </a:cubicBezTo>
                  <a:close/>
                  <a:moveTo>
                    <a:pt x="37" y="19"/>
                  </a:moveTo>
                  <a:lnTo>
                    <a:pt x="37" y="19"/>
                  </a:lnTo>
                  <a:lnTo>
                    <a:pt x="37" y="15"/>
                  </a:lnTo>
                  <a:cubicBezTo>
                    <a:pt x="38" y="16"/>
                    <a:pt x="38" y="17"/>
                    <a:pt x="39" y="17"/>
                  </a:cubicBezTo>
                  <a:cubicBezTo>
                    <a:pt x="38" y="18"/>
                    <a:pt x="38" y="18"/>
                    <a:pt x="37" y="19"/>
                  </a:cubicBezTo>
                  <a:close/>
                  <a:moveTo>
                    <a:pt x="37" y="10"/>
                  </a:moveTo>
                  <a:lnTo>
                    <a:pt x="37" y="10"/>
                  </a:lnTo>
                  <a:lnTo>
                    <a:pt x="37" y="6"/>
                  </a:lnTo>
                  <a:cubicBezTo>
                    <a:pt x="38" y="7"/>
                    <a:pt x="38" y="8"/>
                    <a:pt x="39" y="8"/>
                  </a:cubicBezTo>
                  <a:cubicBezTo>
                    <a:pt x="38" y="9"/>
                    <a:pt x="38" y="9"/>
                    <a:pt x="37" y="10"/>
                  </a:cubicBezTo>
                  <a:close/>
                  <a:moveTo>
                    <a:pt x="46" y="6"/>
                  </a:moveTo>
                  <a:lnTo>
                    <a:pt x="46" y="6"/>
                  </a:lnTo>
                  <a:lnTo>
                    <a:pt x="46" y="10"/>
                  </a:lnTo>
                  <a:cubicBezTo>
                    <a:pt x="45" y="9"/>
                    <a:pt x="45" y="9"/>
                    <a:pt x="44" y="8"/>
                  </a:cubicBezTo>
                  <a:cubicBezTo>
                    <a:pt x="45" y="8"/>
                    <a:pt x="45" y="7"/>
                    <a:pt x="46" y="6"/>
                  </a:cubicBezTo>
                  <a:close/>
                  <a:moveTo>
                    <a:pt x="46" y="15"/>
                  </a:moveTo>
                  <a:lnTo>
                    <a:pt x="46" y="15"/>
                  </a:lnTo>
                  <a:lnTo>
                    <a:pt x="46" y="20"/>
                  </a:lnTo>
                  <a:cubicBezTo>
                    <a:pt x="45" y="19"/>
                    <a:pt x="45" y="18"/>
                    <a:pt x="44" y="17"/>
                  </a:cubicBezTo>
                  <a:cubicBezTo>
                    <a:pt x="45" y="17"/>
                    <a:pt x="45" y="16"/>
                    <a:pt x="46" y="15"/>
                  </a:cubicBezTo>
                  <a:close/>
                  <a:moveTo>
                    <a:pt x="46" y="24"/>
                  </a:moveTo>
                  <a:lnTo>
                    <a:pt x="46" y="24"/>
                  </a:lnTo>
                  <a:lnTo>
                    <a:pt x="46" y="29"/>
                  </a:lnTo>
                  <a:cubicBezTo>
                    <a:pt x="46" y="28"/>
                    <a:pt x="45" y="27"/>
                    <a:pt x="44" y="26"/>
                  </a:cubicBezTo>
                  <a:cubicBezTo>
                    <a:pt x="45" y="26"/>
                    <a:pt x="46" y="25"/>
                    <a:pt x="46" y="24"/>
                  </a:cubicBezTo>
                  <a:close/>
                  <a:moveTo>
                    <a:pt x="0" y="42"/>
                  </a:moveTo>
                  <a:lnTo>
                    <a:pt x="0" y="42"/>
                  </a:lnTo>
                  <a:cubicBezTo>
                    <a:pt x="0" y="41"/>
                    <a:pt x="1" y="41"/>
                    <a:pt x="1" y="40"/>
                  </a:cubicBezTo>
                  <a:cubicBezTo>
                    <a:pt x="2" y="39"/>
                    <a:pt x="3" y="39"/>
                    <a:pt x="4" y="39"/>
                  </a:cubicBezTo>
                  <a:cubicBezTo>
                    <a:pt x="6" y="39"/>
                    <a:pt x="8" y="41"/>
                    <a:pt x="8" y="43"/>
                  </a:cubicBezTo>
                  <a:cubicBezTo>
                    <a:pt x="8" y="45"/>
                    <a:pt x="6" y="46"/>
                    <a:pt x="4" y="46"/>
                  </a:cubicBezTo>
                  <a:cubicBezTo>
                    <a:pt x="2" y="46"/>
                    <a:pt x="0" y="45"/>
                    <a:pt x="0" y="43"/>
                  </a:cubicBezTo>
                  <a:cubicBezTo>
                    <a:pt x="0" y="43"/>
                    <a:pt x="0" y="42"/>
                    <a:pt x="0" y="42"/>
                  </a:cubicBezTo>
                  <a:close/>
                  <a:moveTo>
                    <a:pt x="6" y="42"/>
                  </a:moveTo>
                  <a:lnTo>
                    <a:pt x="6" y="42"/>
                  </a:lnTo>
                  <a:cubicBezTo>
                    <a:pt x="6" y="44"/>
                    <a:pt x="5" y="45"/>
                    <a:pt x="4" y="45"/>
                  </a:cubicBezTo>
                  <a:cubicBezTo>
                    <a:pt x="6" y="45"/>
                    <a:pt x="7" y="44"/>
                    <a:pt x="6" y="42"/>
                  </a:cubicBezTo>
                  <a:close/>
                  <a:moveTo>
                    <a:pt x="80" y="39"/>
                  </a:moveTo>
                  <a:lnTo>
                    <a:pt x="80" y="39"/>
                  </a:lnTo>
                  <a:cubicBezTo>
                    <a:pt x="81" y="40"/>
                    <a:pt x="81" y="42"/>
                    <a:pt x="81" y="43"/>
                  </a:cubicBezTo>
                  <a:cubicBezTo>
                    <a:pt x="81" y="43"/>
                    <a:pt x="81" y="44"/>
                    <a:pt x="81" y="44"/>
                  </a:cubicBezTo>
                  <a:cubicBezTo>
                    <a:pt x="81" y="45"/>
                    <a:pt x="79" y="46"/>
                    <a:pt x="78" y="46"/>
                  </a:cubicBezTo>
                  <a:cubicBezTo>
                    <a:pt x="76" y="46"/>
                    <a:pt x="74" y="45"/>
                    <a:pt x="74" y="43"/>
                  </a:cubicBezTo>
                  <a:cubicBezTo>
                    <a:pt x="74" y="41"/>
                    <a:pt x="76" y="39"/>
                    <a:pt x="78" y="39"/>
                  </a:cubicBezTo>
                  <a:cubicBezTo>
                    <a:pt x="79" y="39"/>
                    <a:pt x="79" y="39"/>
                    <a:pt x="80" y="39"/>
                  </a:cubicBezTo>
                  <a:close/>
                  <a:moveTo>
                    <a:pt x="80" y="42"/>
                  </a:moveTo>
                  <a:lnTo>
                    <a:pt x="80" y="42"/>
                  </a:lnTo>
                  <a:cubicBezTo>
                    <a:pt x="80" y="44"/>
                    <a:pt x="79" y="45"/>
                    <a:pt x="78" y="45"/>
                  </a:cubicBezTo>
                  <a:cubicBezTo>
                    <a:pt x="80" y="45"/>
                    <a:pt x="81" y="44"/>
                    <a:pt x="80" y="42"/>
                  </a:cubicBezTo>
                  <a:close/>
                  <a:moveTo>
                    <a:pt x="44" y="31"/>
                  </a:moveTo>
                  <a:lnTo>
                    <a:pt x="44" y="31"/>
                  </a:lnTo>
                  <a:cubicBezTo>
                    <a:pt x="43" y="32"/>
                    <a:pt x="43" y="33"/>
                    <a:pt x="42" y="34"/>
                  </a:cubicBezTo>
                  <a:cubicBezTo>
                    <a:pt x="44" y="34"/>
                    <a:pt x="44" y="32"/>
                    <a:pt x="44" y="31"/>
                  </a:cubicBezTo>
                  <a:close/>
                  <a:moveTo>
                    <a:pt x="41" y="27"/>
                  </a:moveTo>
                  <a:lnTo>
                    <a:pt x="41" y="27"/>
                  </a:lnTo>
                  <a:cubicBezTo>
                    <a:pt x="44" y="27"/>
                    <a:pt x="45" y="29"/>
                    <a:pt x="45" y="31"/>
                  </a:cubicBezTo>
                  <a:cubicBezTo>
                    <a:pt x="45" y="33"/>
                    <a:pt x="44" y="35"/>
                    <a:pt x="41" y="35"/>
                  </a:cubicBezTo>
                  <a:cubicBezTo>
                    <a:pt x="39" y="35"/>
                    <a:pt x="38" y="33"/>
                    <a:pt x="38" y="31"/>
                  </a:cubicBezTo>
                  <a:cubicBezTo>
                    <a:pt x="38" y="29"/>
                    <a:pt x="39" y="27"/>
                    <a:pt x="41" y="27"/>
                  </a:cubicBezTo>
                  <a:close/>
                  <a:moveTo>
                    <a:pt x="44" y="22"/>
                  </a:moveTo>
                  <a:lnTo>
                    <a:pt x="44" y="22"/>
                  </a:lnTo>
                  <a:cubicBezTo>
                    <a:pt x="43" y="23"/>
                    <a:pt x="43" y="24"/>
                    <a:pt x="42" y="24"/>
                  </a:cubicBezTo>
                  <a:cubicBezTo>
                    <a:pt x="44" y="25"/>
                    <a:pt x="44" y="23"/>
                    <a:pt x="44" y="22"/>
                  </a:cubicBezTo>
                  <a:close/>
                  <a:moveTo>
                    <a:pt x="41" y="18"/>
                  </a:moveTo>
                  <a:lnTo>
                    <a:pt x="41" y="18"/>
                  </a:lnTo>
                  <a:cubicBezTo>
                    <a:pt x="44" y="18"/>
                    <a:pt x="45" y="20"/>
                    <a:pt x="45" y="22"/>
                  </a:cubicBezTo>
                  <a:cubicBezTo>
                    <a:pt x="45" y="24"/>
                    <a:pt x="44" y="26"/>
                    <a:pt x="41" y="26"/>
                  </a:cubicBezTo>
                  <a:cubicBezTo>
                    <a:pt x="39" y="26"/>
                    <a:pt x="38" y="24"/>
                    <a:pt x="38" y="22"/>
                  </a:cubicBezTo>
                  <a:cubicBezTo>
                    <a:pt x="38" y="20"/>
                    <a:pt x="39" y="18"/>
                    <a:pt x="41" y="18"/>
                  </a:cubicBezTo>
                  <a:close/>
                  <a:moveTo>
                    <a:pt x="44" y="13"/>
                  </a:moveTo>
                  <a:lnTo>
                    <a:pt x="44" y="13"/>
                  </a:lnTo>
                  <a:cubicBezTo>
                    <a:pt x="43" y="14"/>
                    <a:pt x="43" y="15"/>
                    <a:pt x="42" y="15"/>
                  </a:cubicBezTo>
                  <a:cubicBezTo>
                    <a:pt x="44" y="15"/>
                    <a:pt x="44" y="14"/>
                    <a:pt x="44" y="13"/>
                  </a:cubicBezTo>
                  <a:close/>
                  <a:moveTo>
                    <a:pt x="41" y="9"/>
                  </a:moveTo>
                  <a:lnTo>
                    <a:pt x="41" y="9"/>
                  </a:lnTo>
                  <a:cubicBezTo>
                    <a:pt x="44" y="9"/>
                    <a:pt x="45" y="11"/>
                    <a:pt x="45" y="13"/>
                  </a:cubicBezTo>
                  <a:cubicBezTo>
                    <a:pt x="45" y="15"/>
                    <a:pt x="44" y="17"/>
                    <a:pt x="41" y="17"/>
                  </a:cubicBezTo>
                  <a:cubicBezTo>
                    <a:pt x="39" y="17"/>
                    <a:pt x="38" y="15"/>
                    <a:pt x="38" y="13"/>
                  </a:cubicBezTo>
                  <a:cubicBezTo>
                    <a:pt x="38" y="11"/>
                    <a:pt x="39" y="9"/>
                    <a:pt x="41" y="9"/>
                  </a:cubicBezTo>
                  <a:close/>
                  <a:moveTo>
                    <a:pt x="44" y="3"/>
                  </a:moveTo>
                  <a:lnTo>
                    <a:pt x="44" y="3"/>
                  </a:lnTo>
                  <a:cubicBezTo>
                    <a:pt x="43" y="5"/>
                    <a:pt x="43" y="6"/>
                    <a:pt x="42" y="6"/>
                  </a:cubicBezTo>
                  <a:cubicBezTo>
                    <a:pt x="44" y="6"/>
                    <a:pt x="44" y="5"/>
                    <a:pt x="44" y="3"/>
                  </a:cubicBezTo>
                  <a:close/>
                  <a:moveTo>
                    <a:pt x="41" y="0"/>
                  </a:moveTo>
                  <a:lnTo>
                    <a:pt x="41" y="0"/>
                  </a:lnTo>
                  <a:cubicBezTo>
                    <a:pt x="44" y="0"/>
                    <a:pt x="45" y="2"/>
                    <a:pt x="45" y="4"/>
                  </a:cubicBezTo>
                  <a:cubicBezTo>
                    <a:pt x="45" y="6"/>
                    <a:pt x="44" y="7"/>
                    <a:pt x="41" y="7"/>
                  </a:cubicBezTo>
                  <a:cubicBezTo>
                    <a:pt x="39" y="7"/>
                    <a:pt x="38" y="6"/>
                    <a:pt x="38" y="4"/>
                  </a:cubicBezTo>
                  <a:cubicBezTo>
                    <a:pt x="38" y="2"/>
                    <a:pt x="39" y="0"/>
                    <a:pt x="41" y="0"/>
                  </a:cubicBezTo>
                  <a:close/>
                  <a:moveTo>
                    <a:pt x="34" y="41"/>
                  </a:moveTo>
                  <a:lnTo>
                    <a:pt x="34" y="41"/>
                  </a:lnTo>
                  <a:cubicBezTo>
                    <a:pt x="34" y="42"/>
                    <a:pt x="33" y="43"/>
                    <a:pt x="32" y="43"/>
                  </a:cubicBezTo>
                  <a:cubicBezTo>
                    <a:pt x="34" y="43"/>
                    <a:pt x="34" y="42"/>
                    <a:pt x="34" y="41"/>
                  </a:cubicBezTo>
                  <a:close/>
                  <a:moveTo>
                    <a:pt x="32" y="37"/>
                  </a:moveTo>
                  <a:lnTo>
                    <a:pt x="32" y="37"/>
                  </a:lnTo>
                  <a:cubicBezTo>
                    <a:pt x="34" y="37"/>
                    <a:pt x="35" y="39"/>
                    <a:pt x="35" y="41"/>
                  </a:cubicBezTo>
                  <a:cubicBezTo>
                    <a:pt x="35" y="43"/>
                    <a:pt x="34" y="44"/>
                    <a:pt x="32" y="44"/>
                  </a:cubicBezTo>
                  <a:cubicBezTo>
                    <a:pt x="30" y="44"/>
                    <a:pt x="28" y="43"/>
                    <a:pt x="28" y="41"/>
                  </a:cubicBezTo>
                  <a:cubicBezTo>
                    <a:pt x="28" y="39"/>
                    <a:pt x="30" y="37"/>
                    <a:pt x="32" y="37"/>
                  </a:cubicBezTo>
                  <a:close/>
                  <a:moveTo>
                    <a:pt x="25" y="41"/>
                  </a:moveTo>
                  <a:lnTo>
                    <a:pt x="25" y="41"/>
                  </a:lnTo>
                  <a:cubicBezTo>
                    <a:pt x="24" y="42"/>
                    <a:pt x="24" y="43"/>
                    <a:pt x="23" y="44"/>
                  </a:cubicBezTo>
                  <a:cubicBezTo>
                    <a:pt x="24" y="44"/>
                    <a:pt x="25" y="42"/>
                    <a:pt x="25" y="41"/>
                  </a:cubicBezTo>
                  <a:close/>
                  <a:moveTo>
                    <a:pt x="22" y="37"/>
                  </a:moveTo>
                  <a:lnTo>
                    <a:pt x="22" y="37"/>
                  </a:lnTo>
                  <a:cubicBezTo>
                    <a:pt x="24" y="37"/>
                    <a:pt x="26" y="39"/>
                    <a:pt x="26" y="41"/>
                  </a:cubicBezTo>
                  <a:cubicBezTo>
                    <a:pt x="26" y="43"/>
                    <a:pt x="24" y="45"/>
                    <a:pt x="22" y="45"/>
                  </a:cubicBezTo>
                  <a:cubicBezTo>
                    <a:pt x="20" y="45"/>
                    <a:pt x="19" y="43"/>
                    <a:pt x="19" y="41"/>
                  </a:cubicBezTo>
                  <a:cubicBezTo>
                    <a:pt x="19" y="39"/>
                    <a:pt x="20" y="37"/>
                    <a:pt x="22" y="37"/>
                  </a:cubicBezTo>
                  <a:close/>
                  <a:moveTo>
                    <a:pt x="16" y="42"/>
                  </a:moveTo>
                  <a:lnTo>
                    <a:pt x="16" y="42"/>
                  </a:lnTo>
                  <a:cubicBezTo>
                    <a:pt x="15" y="43"/>
                    <a:pt x="14" y="44"/>
                    <a:pt x="13" y="44"/>
                  </a:cubicBezTo>
                  <a:cubicBezTo>
                    <a:pt x="15" y="44"/>
                    <a:pt x="16" y="43"/>
                    <a:pt x="16" y="42"/>
                  </a:cubicBezTo>
                  <a:close/>
                  <a:moveTo>
                    <a:pt x="13" y="38"/>
                  </a:moveTo>
                  <a:lnTo>
                    <a:pt x="13" y="38"/>
                  </a:lnTo>
                  <a:cubicBezTo>
                    <a:pt x="15" y="38"/>
                    <a:pt x="17" y="40"/>
                    <a:pt x="17" y="42"/>
                  </a:cubicBezTo>
                  <a:cubicBezTo>
                    <a:pt x="17" y="44"/>
                    <a:pt x="15" y="45"/>
                    <a:pt x="13" y="45"/>
                  </a:cubicBezTo>
                  <a:cubicBezTo>
                    <a:pt x="11" y="45"/>
                    <a:pt x="9" y="44"/>
                    <a:pt x="9" y="42"/>
                  </a:cubicBezTo>
                  <a:cubicBezTo>
                    <a:pt x="9" y="40"/>
                    <a:pt x="11" y="38"/>
                    <a:pt x="13" y="38"/>
                  </a:cubicBezTo>
                  <a:close/>
                  <a:moveTo>
                    <a:pt x="71" y="42"/>
                  </a:moveTo>
                  <a:lnTo>
                    <a:pt x="71" y="42"/>
                  </a:lnTo>
                  <a:cubicBezTo>
                    <a:pt x="70" y="43"/>
                    <a:pt x="70" y="44"/>
                    <a:pt x="69" y="44"/>
                  </a:cubicBezTo>
                  <a:cubicBezTo>
                    <a:pt x="71" y="45"/>
                    <a:pt x="71" y="43"/>
                    <a:pt x="71" y="42"/>
                  </a:cubicBezTo>
                  <a:close/>
                  <a:moveTo>
                    <a:pt x="69" y="38"/>
                  </a:moveTo>
                  <a:lnTo>
                    <a:pt x="69" y="38"/>
                  </a:lnTo>
                  <a:cubicBezTo>
                    <a:pt x="71" y="38"/>
                    <a:pt x="72" y="40"/>
                    <a:pt x="72" y="42"/>
                  </a:cubicBezTo>
                  <a:cubicBezTo>
                    <a:pt x="72" y="44"/>
                    <a:pt x="71" y="46"/>
                    <a:pt x="69" y="46"/>
                  </a:cubicBezTo>
                  <a:cubicBezTo>
                    <a:pt x="66" y="46"/>
                    <a:pt x="65" y="44"/>
                    <a:pt x="65" y="42"/>
                  </a:cubicBezTo>
                  <a:cubicBezTo>
                    <a:pt x="65" y="40"/>
                    <a:pt x="66" y="38"/>
                    <a:pt x="69" y="38"/>
                  </a:cubicBezTo>
                  <a:close/>
                  <a:moveTo>
                    <a:pt x="62" y="41"/>
                  </a:moveTo>
                  <a:lnTo>
                    <a:pt x="62" y="41"/>
                  </a:lnTo>
                  <a:cubicBezTo>
                    <a:pt x="61" y="42"/>
                    <a:pt x="61" y="43"/>
                    <a:pt x="59" y="44"/>
                  </a:cubicBezTo>
                  <a:cubicBezTo>
                    <a:pt x="61" y="44"/>
                    <a:pt x="62" y="42"/>
                    <a:pt x="62" y="41"/>
                  </a:cubicBezTo>
                  <a:close/>
                  <a:moveTo>
                    <a:pt x="59" y="37"/>
                  </a:moveTo>
                  <a:lnTo>
                    <a:pt x="59" y="37"/>
                  </a:lnTo>
                  <a:cubicBezTo>
                    <a:pt x="61" y="37"/>
                    <a:pt x="63" y="39"/>
                    <a:pt x="63" y="41"/>
                  </a:cubicBezTo>
                  <a:cubicBezTo>
                    <a:pt x="63" y="43"/>
                    <a:pt x="61" y="45"/>
                    <a:pt x="59" y="45"/>
                  </a:cubicBezTo>
                  <a:cubicBezTo>
                    <a:pt x="57" y="45"/>
                    <a:pt x="56" y="43"/>
                    <a:pt x="56" y="41"/>
                  </a:cubicBezTo>
                  <a:cubicBezTo>
                    <a:pt x="56" y="39"/>
                    <a:pt x="57" y="37"/>
                    <a:pt x="59" y="37"/>
                  </a:cubicBezTo>
                  <a:close/>
                  <a:moveTo>
                    <a:pt x="53" y="40"/>
                  </a:moveTo>
                  <a:lnTo>
                    <a:pt x="53" y="40"/>
                  </a:lnTo>
                  <a:cubicBezTo>
                    <a:pt x="52" y="42"/>
                    <a:pt x="51" y="42"/>
                    <a:pt x="50" y="43"/>
                  </a:cubicBezTo>
                  <a:cubicBezTo>
                    <a:pt x="52" y="43"/>
                    <a:pt x="53" y="42"/>
                    <a:pt x="53" y="40"/>
                  </a:cubicBezTo>
                  <a:close/>
                  <a:moveTo>
                    <a:pt x="50" y="37"/>
                  </a:moveTo>
                  <a:lnTo>
                    <a:pt x="50" y="37"/>
                  </a:lnTo>
                  <a:cubicBezTo>
                    <a:pt x="52" y="37"/>
                    <a:pt x="54" y="38"/>
                    <a:pt x="54" y="41"/>
                  </a:cubicBezTo>
                  <a:cubicBezTo>
                    <a:pt x="54" y="43"/>
                    <a:pt x="52" y="44"/>
                    <a:pt x="50" y="44"/>
                  </a:cubicBezTo>
                  <a:cubicBezTo>
                    <a:pt x="48" y="44"/>
                    <a:pt x="46" y="43"/>
                    <a:pt x="46" y="41"/>
                  </a:cubicBezTo>
                  <a:cubicBezTo>
                    <a:pt x="46" y="38"/>
                    <a:pt x="48" y="37"/>
                    <a:pt x="50" y="37"/>
                  </a:cubicBezTo>
                  <a:close/>
                  <a:moveTo>
                    <a:pt x="43" y="40"/>
                  </a:moveTo>
                  <a:lnTo>
                    <a:pt x="43" y="40"/>
                  </a:lnTo>
                  <a:cubicBezTo>
                    <a:pt x="43" y="41"/>
                    <a:pt x="42" y="42"/>
                    <a:pt x="41" y="43"/>
                  </a:cubicBezTo>
                  <a:cubicBezTo>
                    <a:pt x="43" y="43"/>
                    <a:pt x="44" y="41"/>
                    <a:pt x="43" y="40"/>
                  </a:cubicBezTo>
                  <a:close/>
                  <a:moveTo>
                    <a:pt x="41" y="36"/>
                  </a:moveTo>
                  <a:lnTo>
                    <a:pt x="41" y="36"/>
                  </a:lnTo>
                  <a:cubicBezTo>
                    <a:pt x="43" y="36"/>
                    <a:pt x="45" y="38"/>
                    <a:pt x="45" y="40"/>
                  </a:cubicBezTo>
                  <a:cubicBezTo>
                    <a:pt x="45" y="42"/>
                    <a:pt x="43" y="44"/>
                    <a:pt x="41" y="44"/>
                  </a:cubicBezTo>
                  <a:cubicBezTo>
                    <a:pt x="39" y="44"/>
                    <a:pt x="37" y="42"/>
                    <a:pt x="37" y="40"/>
                  </a:cubicBezTo>
                  <a:cubicBezTo>
                    <a:pt x="37" y="38"/>
                    <a:pt x="39" y="36"/>
                    <a:pt x="41" y="36"/>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493" name="Freeform 1520"/>
            <p:cNvSpPr>
              <a:spLocks/>
            </p:cNvSpPr>
            <p:nvPr userDrawn="1"/>
          </p:nvSpPr>
          <p:spPr bwMode="auto">
            <a:xfrm>
              <a:off x="419" y="363"/>
              <a:ext cx="9" cy="9"/>
            </a:xfrm>
            <a:custGeom>
              <a:avLst/>
              <a:gdLst>
                <a:gd name="T0" fmla="*/ 13 w 20"/>
                <a:gd name="T1" fmla="*/ 4 h 21"/>
                <a:gd name="T2" fmla="*/ 13 w 20"/>
                <a:gd name="T3" fmla="*/ 4 h 21"/>
                <a:gd name="T4" fmla="*/ 12 w 20"/>
                <a:gd name="T5" fmla="*/ 7 h 21"/>
                <a:gd name="T6" fmla="*/ 20 w 20"/>
                <a:gd name="T7" fmla="*/ 5 h 21"/>
                <a:gd name="T8" fmla="*/ 20 w 20"/>
                <a:gd name="T9" fmla="*/ 15 h 21"/>
                <a:gd name="T10" fmla="*/ 14 w 20"/>
                <a:gd name="T11" fmla="*/ 12 h 21"/>
                <a:gd name="T12" fmla="*/ 15 w 20"/>
                <a:gd name="T13" fmla="*/ 21 h 21"/>
                <a:gd name="T14" fmla="*/ 5 w 20"/>
                <a:gd name="T15" fmla="*/ 21 h 21"/>
                <a:gd name="T16" fmla="*/ 9 w 20"/>
                <a:gd name="T17" fmla="*/ 14 h 21"/>
                <a:gd name="T18" fmla="*/ 0 w 20"/>
                <a:gd name="T19" fmla="*/ 15 h 21"/>
                <a:gd name="T20" fmla="*/ 0 w 20"/>
                <a:gd name="T21" fmla="*/ 5 h 21"/>
                <a:gd name="T22" fmla="*/ 7 w 20"/>
                <a:gd name="T23" fmla="*/ 9 h 21"/>
                <a:gd name="T24" fmla="*/ 5 w 20"/>
                <a:gd name="T25" fmla="*/ 0 h 21"/>
                <a:gd name="T26" fmla="*/ 15 w 20"/>
                <a:gd name="T27" fmla="*/ 0 h 21"/>
                <a:gd name="T28" fmla="*/ 13 w 20"/>
                <a:gd name="T29" fmla="*/ 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21">
                  <a:moveTo>
                    <a:pt x="13" y="4"/>
                  </a:moveTo>
                  <a:lnTo>
                    <a:pt x="13" y="4"/>
                  </a:lnTo>
                  <a:cubicBezTo>
                    <a:pt x="12" y="5"/>
                    <a:pt x="12" y="6"/>
                    <a:pt x="12" y="7"/>
                  </a:cubicBezTo>
                  <a:cubicBezTo>
                    <a:pt x="13" y="11"/>
                    <a:pt x="19" y="6"/>
                    <a:pt x="20" y="5"/>
                  </a:cubicBezTo>
                  <a:lnTo>
                    <a:pt x="20" y="15"/>
                  </a:lnTo>
                  <a:cubicBezTo>
                    <a:pt x="19" y="14"/>
                    <a:pt x="16" y="12"/>
                    <a:pt x="14" y="12"/>
                  </a:cubicBezTo>
                  <a:cubicBezTo>
                    <a:pt x="9" y="13"/>
                    <a:pt x="14" y="19"/>
                    <a:pt x="15" y="21"/>
                  </a:cubicBezTo>
                  <a:lnTo>
                    <a:pt x="5" y="21"/>
                  </a:lnTo>
                  <a:cubicBezTo>
                    <a:pt x="6" y="19"/>
                    <a:pt x="9" y="16"/>
                    <a:pt x="9" y="14"/>
                  </a:cubicBezTo>
                  <a:cubicBezTo>
                    <a:pt x="8" y="9"/>
                    <a:pt x="1" y="14"/>
                    <a:pt x="0" y="15"/>
                  </a:cubicBezTo>
                  <a:lnTo>
                    <a:pt x="0" y="5"/>
                  </a:lnTo>
                  <a:cubicBezTo>
                    <a:pt x="1" y="6"/>
                    <a:pt x="5" y="9"/>
                    <a:pt x="7" y="9"/>
                  </a:cubicBezTo>
                  <a:cubicBezTo>
                    <a:pt x="11" y="8"/>
                    <a:pt x="6" y="1"/>
                    <a:pt x="5" y="0"/>
                  </a:cubicBezTo>
                  <a:lnTo>
                    <a:pt x="15" y="0"/>
                  </a:lnTo>
                  <a:cubicBezTo>
                    <a:pt x="14" y="1"/>
                    <a:pt x="13" y="3"/>
                    <a:pt x="13" y="4"/>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494" name="Freeform 1521"/>
            <p:cNvSpPr>
              <a:spLocks/>
            </p:cNvSpPr>
            <p:nvPr userDrawn="1"/>
          </p:nvSpPr>
          <p:spPr bwMode="auto">
            <a:xfrm>
              <a:off x="361" y="388"/>
              <a:ext cx="74" cy="28"/>
            </a:xfrm>
            <a:custGeom>
              <a:avLst/>
              <a:gdLst>
                <a:gd name="T0" fmla="*/ 109 w 164"/>
                <a:gd name="T1" fmla="*/ 25 h 62"/>
                <a:gd name="T2" fmla="*/ 109 w 164"/>
                <a:gd name="T3" fmla="*/ 25 h 62"/>
                <a:gd name="T4" fmla="*/ 127 w 164"/>
                <a:gd name="T5" fmla="*/ 40 h 62"/>
                <a:gd name="T6" fmla="*/ 133 w 164"/>
                <a:gd name="T7" fmla="*/ 29 h 62"/>
                <a:gd name="T8" fmla="*/ 131 w 164"/>
                <a:gd name="T9" fmla="*/ 24 h 62"/>
                <a:gd name="T10" fmla="*/ 139 w 164"/>
                <a:gd name="T11" fmla="*/ 30 h 62"/>
                <a:gd name="T12" fmla="*/ 144 w 164"/>
                <a:gd name="T13" fmla="*/ 41 h 62"/>
                <a:gd name="T14" fmla="*/ 149 w 164"/>
                <a:gd name="T15" fmla="*/ 41 h 62"/>
                <a:gd name="T16" fmla="*/ 152 w 164"/>
                <a:gd name="T17" fmla="*/ 33 h 62"/>
                <a:gd name="T18" fmla="*/ 151 w 164"/>
                <a:gd name="T19" fmla="*/ 26 h 62"/>
                <a:gd name="T20" fmla="*/ 157 w 164"/>
                <a:gd name="T21" fmla="*/ 32 h 62"/>
                <a:gd name="T22" fmla="*/ 163 w 164"/>
                <a:gd name="T23" fmla="*/ 36 h 62"/>
                <a:gd name="T24" fmla="*/ 161 w 164"/>
                <a:gd name="T25" fmla="*/ 45 h 62"/>
                <a:gd name="T26" fmla="*/ 149 w 164"/>
                <a:gd name="T27" fmla="*/ 50 h 62"/>
                <a:gd name="T28" fmla="*/ 142 w 164"/>
                <a:gd name="T29" fmla="*/ 56 h 62"/>
                <a:gd name="T30" fmla="*/ 128 w 164"/>
                <a:gd name="T31" fmla="*/ 56 h 62"/>
                <a:gd name="T32" fmla="*/ 115 w 164"/>
                <a:gd name="T33" fmla="*/ 62 h 62"/>
                <a:gd name="T34" fmla="*/ 103 w 164"/>
                <a:gd name="T35" fmla="*/ 57 h 62"/>
                <a:gd name="T36" fmla="*/ 85 w 164"/>
                <a:gd name="T37" fmla="*/ 47 h 62"/>
                <a:gd name="T38" fmla="*/ 56 w 164"/>
                <a:gd name="T39" fmla="*/ 41 h 62"/>
                <a:gd name="T40" fmla="*/ 30 w 164"/>
                <a:gd name="T41" fmla="*/ 35 h 62"/>
                <a:gd name="T42" fmla="*/ 2 w 164"/>
                <a:gd name="T43" fmla="*/ 31 h 62"/>
                <a:gd name="T44" fmla="*/ 7 w 164"/>
                <a:gd name="T45" fmla="*/ 14 h 62"/>
                <a:gd name="T46" fmla="*/ 8 w 164"/>
                <a:gd name="T47" fmla="*/ 3 h 62"/>
                <a:gd name="T48" fmla="*/ 36 w 164"/>
                <a:gd name="T49" fmla="*/ 0 h 62"/>
                <a:gd name="T50" fmla="*/ 39 w 164"/>
                <a:gd name="T51" fmla="*/ 15 h 62"/>
                <a:gd name="T52" fmla="*/ 56 w 164"/>
                <a:gd name="T53" fmla="*/ 26 h 62"/>
                <a:gd name="T54" fmla="*/ 95 w 164"/>
                <a:gd name="T55" fmla="*/ 34 h 62"/>
                <a:gd name="T56" fmla="*/ 104 w 164"/>
                <a:gd name="T57" fmla="*/ 25 h 62"/>
                <a:gd name="T58" fmla="*/ 109 w 164"/>
                <a:gd name="T59" fmla="*/ 2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4" h="62">
                  <a:moveTo>
                    <a:pt x="109" y="25"/>
                  </a:moveTo>
                  <a:lnTo>
                    <a:pt x="109" y="25"/>
                  </a:lnTo>
                  <a:cubicBezTo>
                    <a:pt x="112" y="31"/>
                    <a:pt x="118" y="40"/>
                    <a:pt x="127" y="40"/>
                  </a:cubicBezTo>
                  <a:cubicBezTo>
                    <a:pt x="126" y="35"/>
                    <a:pt x="128" y="31"/>
                    <a:pt x="133" y="29"/>
                  </a:cubicBezTo>
                  <a:cubicBezTo>
                    <a:pt x="133" y="28"/>
                    <a:pt x="133" y="25"/>
                    <a:pt x="131" y="24"/>
                  </a:cubicBezTo>
                  <a:cubicBezTo>
                    <a:pt x="136" y="23"/>
                    <a:pt x="138" y="26"/>
                    <a:pt x="139" y="30"/>
                  </a:cubicBezTo>
                  <a:cubicBezTo>
                    <a:pt x="145" y="31"/>
                    <a:pt x="146" y="37"/>
                    <a:pt x="144" y="41"/>
                  </a:cubicBezTo>
                  <a:cubicBezTo>
                    <a:pt x="146" y="42"/>
                    <a:pt x="149" y="41"/>
                    <a:pt x="149" y="41"/>
                  </a:cubicBezTo>
                  <a:cubicBezTo>
                    <a:pt x="147" y="36"/>
                    <a:pt x="150" y="34"/>
                    <a:pt x="152" y="33"/>
                  </a:cubicBezTo>
                  <a:cubicBezTo>
                    <a:pt x="153" y="30"/>
                    <a:pt x="152" y="28"/>
                    <a:pt x="151" y="26"/>
                  </a:cubicBezTo>
                  <a:cubicBezTo>
                    <a:pt x="156" y="26"/>
                    <a:pt x="157" y="31"/>
                    <a:pt x="157" y="32"/>
                  </a:cubicBezTo>
                  <a:cubicBezTo>
                    <a:pt x="160" y="33"/>
                    <a:pt x="161" y="33"/>
                    <a:pt x="163" y="36"/>
                  </a:cubicBezTo>
                  <a:cubicBezTo>
                    <a:pt x="164" y="37"/>
                    <a:pt x="164" y="43"/>
                    <a:pt x="161" y="45"/>
                  </a:cubicBezTo>
                  <a:cubicBezTo>
                    <a:pt x="158" y="47"/>
                    <a:pt x="153" y="47"/>
                    <a:pt x="149" y="50"/>
                  </a:cubicBezTo>
                  <a:cubicBezTo>
                    <a:pt x="147" y="51"/>
                    <a:pt x="146" y="55"/>
                    <a:pt x="142" y="56"/>
                  </a:cubicBezTo>
                  <a:cubicBezTo>
                    <a:pt x="138" y="57"/>
                    <a:pt x="133" y="55"/>
                    <a:pt x="128" y="56"/>
                  </a:cubicBezTo>
                  <a:cubicBezTo>
                    <a:pt x="122" y="58"/>
                    <a:pt x="120" y="62"/>
                    <a:pt x="115" y="62"/>
                  </a:cubicBezTo>
                  <a:cubicBezTo>
                    <a:pt x="110" y="62"/>
                    <a:pt x="111" y="58"/>
                    <a:pt x="103" y="57"/>
                  </a:cubicBezTo>
                  <a:cubicBezTo>
                    <a:pt x="97" y="54"/>
                    <a:pt x="91" y="49"/>
                    <a:pt x="85" y="47"/>
                  </a:cubicBezTo>
                  <a:cubicBezTo>
                    <a:pt x="76" y="44"/>
                    <a:pt x="66" y="43"/>
                    <a:pt x="56" y="41"/>
                  </a:cubicBezTo>
                  <a:cubicBezTo>
                    <a:pt x="47" y="40"/>
                    <a:pt x="39" y="36"/>
                    <a:pt x="30" y="35"/>
                  </a:cubicBezTo>
                  <a:cubicBezTo>
                    <a:pt x="24" y="34"/>
                    <a:pt x="5" y="35"/>
                    <a:pt x="2" y="31"/>
                  </a:cubicBezTo>
                  <a:cubicBezTo>
                    <a:pt x="0" y="27"/>
                    <a:pt x="6" y="25"/>
                    <a:pt x="7" y="14"/>
                  </a:cubicBezTo>
                  <a:cubicBezTo>
                    <a:pt x="7" y="12"/>
                    <a:pt x="8" y="4"/>
                    <a:pt x="8" y="3"/>
                  </a:cubicBezTo>
                  <a:cubicBezTo>
                    <a:pt x="8" y="3"/>
                    <a:pt x="34" y="0"/>
                    <a:pt x="36" y="0"/>
                  </a:cubicBezTo>
                  <a:cubicBezTo>
                    <a:pt x="36" y="7"/>
                    <a:pt x="38" y="13"/>
                    <a:pt x="39" y="15"/>
                  </a:cubicBezTo>
                  <a:cubicBezTo>
                    <a:pt x="43" y="21"/>
                    <a:pt x="50" y="23"/>
                    <a:pt x="56" y="26"/>
                  </a:cubicBezTo>
                  <a:cubicBezTo>
                    <a:pt x="69" y="30"/>
                    <a:pt x="82" y="35"/>
                    <a:pt x="95" y="34"/>
                  </a:cubicBezTo>
                  <a:cubicBezTo>
                    <a:pt x="96" y="34"/>
                    <a:pt x="103" y="30"/>
                    <a:pt x="104" y="25"/>
                  </a:cubicBezTo>
                  <a:cubicBezTo>
                    <a:pt x="105" y="23"/>
                    <a:pt x="108" y="23"/>
                    <a:pt x="109" y="25"/>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495" name="Freeform 1522"/>
            <p:cNvSpPr>
              <a:spLocks/>
            </p:cNvSpPr>
            <p:nvPr userDrawn="1"/>
          </p:nvSpPr>
          <p:spPr bwMode="auto">
            <a:xfrm>
              <a:off x="363" y="388"/>
              <a:ext cx="62" cy="27"/>
            </a:xfrm>
            <a:custGeom>
              <a:avLst/>
              <a:gdLst>
                <a:gd name="T0" fmla="*/ 29 w 138"/>
                <a:gd name="T1" fmla="*/ 0 h 59"/>
                <a:gd name="T2" fmla="*/ 29 w 138"/>
                <a:gd name="T3" fmla="*/ 0 h 59"/>
                <a:gd name="T4" fmla="*/ 32 w 138"/>
                <a:gd name="T5" fmla="*/ 16 h 59"/>
                <a:gd name="T6" fmla="*/ 35 w 138"/>
                <a:gd name="T7" fmla="*/ 20 h 59"/>
                <a:gd name="T8" fmla="*/ 35 w 138"/>
                <a:gd name="T9" fmla="*/ 24 h 59"/>
                <a:gd name="T10" fmla="*/ 40 w 138"/>
                <a:gd name="T11" fmla="*/ 22 h 59"/>
                <a:gd name="T12" fmla="*/ 39 w 138"/>
                <a:gd name="T13" fmla="*/ 26 h 59"/>
                <a:gd name="T14" fmla="*/ 46 w 138"/>
                <a:gd name="T15" fmla="*/ 25 h 59"/>
                <a:gd name="T16" fmla="*/ 45 w 138"/>
                <a:gd name="T17" fmla="*/ 28 h 59"/>
                <a:gd name="T18" fmla="*/ 50 w 138"/>
                <a:gd name="T19" fmla="*/ 28 h 59"/>
                <a:gd name="T20" fmla="*/ 53 w 138"/>
                <a:gd name="T21" fmla="*/ 28 h 59"/>
                <a:gd name="T22" fmla="*/ 73 w 138"/>
                <a:gd name="T23" fmla="*/ 34 h 59"/>
                <a:gd name="T24" fmla="*/ 102 w 138"/>
                <a:gd name="T25" fmla="*/ 27 h 59"/>
                <a:gd name="T26" fmla="*/ 106 w 138"/>
                <a:gd name="T27" fmla="*/ 31 h 59"/>
                <a:gd name="T28" fmla="*/ 102 w 138"/>
                <a:gd name="T29" fmla="*/ 32 h 59"/>
                <a:gd name="T30" fmla="*/ 108 w 138"/>
                <a:gd name="T31" fmla="*/ 38 h 59"/>
                <a:gd name="T32" fmla="*/ 103 w 138"/>
                <a:gd name="T33" fmla="*/ 37 h 59"/>
                <a:gd name="T34" fmla="*/ 107 w 138"/>
                <a:gd name="T35" fmla="*/ 39 h 59"/>
                <a:gd name="T36" fmla="*/ 103 w 138"/>
                <a:gd name="T37" fmla="*/ 39 h 59"/>
                <a:gd name="T38" fmla="*/ 104 w 138"/>
                <a:gd name="T39" fmla="*/ 42 h 59"/>
                <a:gd name="T40" fmla="*/ 120 w 138"/>
                <a:gd name="T41" fmla="*/ 43 h 59"/>
                <a:gd name="T42" fmla="*/ 108 w 138"/>
                <a:gd name="T43" fmla="*/ 47 h 59"/>
                <a:gd name="T44" fmla="*/ 110 w 138"/>
                <a:gd name="T45" fmla="*/ 50 h 59"/>
                <a:gd name="T46" fmla="*/ 112 w 138"/>
                <a:gd name="T47" fmla="*/ 50 h 59"/>
                <a:gd name="T48" fmla="*/ 115 w 138"/>
                <a:gd name="T49" fmla="*/ 53 h 59"/>
                <a:gd name="T50" fmla="*/ 116 w 138"/>
                <a:gd name="T51" fmla="*/ 49 h 59"/>
                <a:gd name="T52" fmla="*/ 119 w 138"/>
                <a:gd name="T53" fmla="*/ 52 h 59"/>
                <a:gd name="T54" fmla="*/ 120 w 138"/>
                <a:gd name="T55" fmla="*/ 47 h 59"/>
                <a:gd name="T56" fmla="*/ 122 w 138"/>
                <a:gd name="T57" fmla="*/ 50 h 59"/>
                <a:gd name="T58" fmla="*/ 123 w 138"/>
                <a:gd name="T59" fmla="*/ 44 h 59"/>
                <a:gd name="T60" fmla="*/ 125 w 138"/>
                <a:gd name="T61" fmla="*/ 46 h 59"/>
                <a:gd name="T62" fmla="*/ 124 w 138"/>
                <a:gd name="T63" fmla="*/ 42 h 59"/>
                <a:gd name="T64" fmla="*/ 127 w 138"/>
                <a:gd name="T65" fmla="*/ 43 h 59"/>
                <a:gd name="T66" fmla="*/ 128 w 138"/>
                <a:gd name="T67" fmla="*/ 32 h 59"/>
                <a:gd name="T68" fmla="*/ 138 w 138"/>
                <a:gd name="T69" fmla="*/ 35 h 59"/>
                <a:gd name="T70" fmla="*/ 136 w 138"/>
                <a:gd name="T71" fmla="*/ 41 h 59"/>
                <a:gd name="T72" fmla="*/ 131 w 138"/>
                <a:gd name="T73" fmla="*/ 45 h 59"/>
                <a:gd name="T74" fmla="*/ 114 w 138"/>
                <a:gd name="T75" fmla="*/ 58 h 59"/>
                <a:gd name="T76" fmla="*/ 102 w 138"/>
                <a:gd name="T77" fmla="*/ 54 h 59"/>
                <a:gd name="T78" fmla="*/ 84 w 138"/>
                <a:gd name="T79" fmla="*/ 44 h 59"/>
                <a:gd name="T80" fmla="*/ 67 w 138"/>
                <a:gd name="T81" fmla="*/ 39 h 59"/>
                <a:gd name="T82" fmla="*/ 64 w 138"/>
                <a:gd name="T83" fmla="*/ 37 h 59"/>
                <a:gd name="T84" fmla="*/ 63 w 138"/>
                <a:gd name="T85" fmla="*/ 39 h 59"/>
                <a:gd name="T86" fmla="*/ 59 w 138"/>
                <a:gd name="T87" fmla="*/ 36 h 59"/>
                <a:gd name="T88" fmla="*/ 58 w 138"/>
                <a:gd name="T89" fmla="*/ 38 h 59"/>
                <a:gd name="T90" fmla="*/ 54 w 138"/>
                <a:gd name="T91" fmla="*/ 34 h 59"/>
                <a:gd name="T92" fmla="*/ 53 w 138"/>
                <a:gd name="T93" fmla="*/ 37 h 59"/>
                <a:gd name="T94" fmla="*/ 49 w 138"/>
                <a:gd name="T95" fmla="*/ 33 h 59"/>
                <a:gd name="T96" fmla="*/ 48 w 138"/>
                <a:gd name="T97" fmla="*/ 36 h 59"/>
                <a:gd name="T98" fmla="*/ 44 w 138"/>
                <a:gd name="T99" fmla="*/ 31 h 59"/>
                <a:gd name="T100" fmla="*/ 43 w 138"/>
                <a:gd name="T101" fmla="*/ 35 h 59"/>
                <a:gd name="T102" fmla="*/ 38 w 138"/>
                <a:gd name="T103" fmla="*/ 29 h 59"/>
                <a:gd name="T104" fmla="*/ 37 w 138"/>
                <a:gd name="T105" fmla="*/ 33 h 59"/>
                <a:gd name="T106" fmla="*/ 33 w 138"/>
                <a:gd name="T107" fmla="*/ 27 h 59"/>
                <a:gd name="T108" fmla="*/ 32 w 138"/>
                <a:gd name="T109" fmla="*/ 32 h 59"/>
                <a:gd name="T110" fmla="*/ 29 w 138"/>
                <a:gd name="T111" fmla="*/ 25 h 59"/>
                <a:gd name="T112" fmla="*/ 27 w 138"/>
                <a:gd name="T113" fmla="*/ 31 h 59"/>
                <a:gd name="T114" fmla="*/ 2 w 138"/>
                <a:gd name="T115" fmla="*/ 28 h 59"/>
                <a:gd name="T116" fmla="*/ 7 w 138"/>
                <a:gd name="T117" fmla="*/ 3 h 59"/>
                <a:gd name="T118" fmla="*/ 29 w 138"/>
                <a:gd name="T119"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8" h="59">
                  <a:moveTo>
                    <a:pt x="29" y="0"/>
                  </a:moveTo>
                  <a:lnTo>
                    <a:pt x="29" y="0"/>
                  </a:lnTo>
                  <a:cubicBezTo>
                    <a:pt x="30" y="5"/>
                    <a:pt x="28" y="6"/>
                    <a:pt x="32" y="16"/>
                  </a:cubicBezTo>
                  <a:cubicBezTo>
                    <a:pt x="33" y="17"/>
                    <a:pt x="34" y="19"/>
                    <a:pt x="35" y="20"/>
                  </a:cubicBezTo>
                  <a:cubicBezTo>
                    <a:pt x="35" y="20"/>
                    <a:pt x="34" y="23"/>
                    <a:pt x="35" y="24"/>
                  </a:cubicBezTo>
                  <a:cubicBezTo>
                    <a:pt x="35" y="22"/>
                    <a:pt x="37" y="20"/>
                    <a:pt x="40" y="22"/>
                  </a:cubicBezTo>
                  <a:cubicBezTo>
                    <a:pt x="40" y="23"/>
                    <a:pt x="38" y="24"/>
                    <a:pt x="39" y="26"/>
                  </a:cubicBezTo>
                  <a:cubicBezTo>
                    <a:pt x="40" y="25"/>
                    <a:pt x="43" y="22"/>
                    <a:pt x="46" y="25"/>
                  </a:cubicBezTo>
                  <a:cubicBezTo>
                    <a:pt x="45" y="26"/>
                    <a:pt x="45" y="27"/>
                    <a:pt x="45" y="28"/>
                  </a:cubicBezTo>
                  <a:cubicBezTo>
                    <a:pt x="45" y="27"/>
                    <a:pt x="48" y="25"/>
                    <a:pt x="50" y="28"/>
                  </a:cubicBezTo>
                  <a:cubicBezTo>
                    <a:pt x="51" y="28"/>
                    <a:pt x="50" y="27"/>
                    <a:pt x="53" y="28"/>
                  </a:cubicBezTo>
                  <a:cubicBezTo>
                    <a:pt x="55" y="29"/>
                    <a:pt x="70" y="34"/>
                    <a:pt x="73" y="34"/>
                  </a:cubicBezTo>
                  <a:cubicBezTo>
                    <a:pt x="84" y="37"/>
                    <a:pt x="96" y="38"/>
                    <a:pt x="102" y="27"/>
                  </a:cubicBezTo>
                  <a:cubicBezTo>
                    <a:pt x="104" y="28"/>
                    <a:pt x="104" y="29"/>
                    <a:pt x="106" y="31"/>
                  </a:cubicBezTo>
                  <a:cubicBezTo>
                    <a:pt x="107" y="33"/>
                    <a:pt x="103" y="31"/>
                    <a:pt x="102" y="32"/>
                  </a:cubicBezTo>
                  <a:cubicBezTo>
                    <a:pt x="104" y="33"/>
                    <a:pt x="111" y="34"/>
                    <a:pt x="108" y="38"/>
                  </a:cubicBezTo>
                  <a:cubicBezTo>
                    <a:pt x="107" y="37"/>
                    <a:pt x="106" y="35"/>
                    <a:pt x="103" y="37"/>
                  </a:cubicBezTo>
                  <a:cubicBezTo>
                    <a:pt x="105" y="37"/>
                    <a:pt x="107" y="39"/>
                    <a:pt x="107" y="39"/>
                  </a:cubicBezTo>
                  <a:cubicBezTo>
                    <a:pt x="106" y="39"/>
                    <a:pt x="104" y="39"/>
                    <a:pt x="103" y="39"/>
                  </a:cubicBezTo>
                  <a:cubicBezTo>
                    <a:pt x="102" y="39"/>
                    <a:pt x="102" y="42"/>
                    <a:pt x="104" y="42"/>
                  </a:cubicBezTo>
                  <a:cubicBezTo>
                    <a:pt x="108" y="42"/>
                    <a:pt x="116" y="41"/>
                    <a:pt x="120" y="43"/>
                  </a:cubicBezTo>
                  <a:cubicBezTo>
                    <a:pt x="118" y="46"/>
                    <a:pt x="116" y="47"/>
                    <a:pt x="108" y="47"/>
                  </a:cubicBezTo>
                  <a:cubicBezTo>
                    <a:pt x="106" y="47"/>
                    <a:pt x="109" y="49"/>
                    <a:pt x="110" y="50"/>
                  </a:cubicBezTo>
                  <a:cubicBezTo>
                    <a:pt x="111" y="50"/>
                    <a:pt x="111" y="50"/>
                    <a:pt x="112" y="50"/>
                  </a:cubicBezTo>
                  <a:cubicBezTo>
                    <a:pt x="113" y="50"/>
                    <a:pt x="113" y="52"/>
                    <a:pt x="115" y="53"/>
                  </a:cubicBezTo>
                  <a:cubicBezTo>
                    <a:pt x="114" y="51"/>
                    <a:pt x="114" y="50"/>
                    <a:pt x="116" y="49"/>
                  </a:cubicBezTo>
                  <a:cubicBezTo>
                    <a:pt x="117" y="50"/>
                    <a:pt x="117" y="52"/>
                    <a:pt x="119" y="52"/>
                  </a:cubicBezTo>
                  <a:cubicBezTo>
                    <a:pt x="118" y="50"/>
                    <a:pt x="117" y="48"/>
                    <a:pt x="120" y="47"/>
                  </a:cubicBezTo>
                  <a:cubicBezTo>
                    <a:pt x="121" y="47"/>
                    <a:pt x="121" y="49"/>
                    <a:pt x="122" y="50"/>
                  </a:cubicBezTo>
                  <a:cubicBezTo>
                    <a:pt x="122" y="48"/>
                    <a:pt x="121" y="46"/>
                    <a:pt x="123" y="44"/>
                  </a:cubicBezTo>
                  <a:cubicBezTo>
                    <a:pt x="123" y="46"/>
                    <a:pt x="124" y="46"/>
                    <a:pt x="125" y="46"/>
                  </a:cubicBezTo>
                  <a:cubicBezTo>
                    <a:pt x="124" y="44"/>
                    <a:pt x="124" y="43"/>
                    <a:pt x="124" y="42"/>
                  </a:cubicBezTo>
                  <a:cubicBezTo>
                    <a:pt x="125" y="42"/>
                    <a:pt x="127" y="43"/>
                    <a:pt x="127" y="43"/>
                  </a:cubicBezTo>
                  <a:cubicBezTo>
                    <a:pt x="125" y="38"/>
                    <a:pt x="126" y="35"/>
                    <a:pt x="128" y="32"/>
                  </a:cubicBezTo>
                  <a:cubicBezTo>
                    <a:pt x="131" y="30"/>
                    <a:pt x="137" y="31"/>
                    <a:pt x="138" y="35"/>
                  </a:cubicBezTo>
                  <a:cubicBezTo>
                    <a:pt x="138" y="37"/>
                    <a:pt x="138" y="39"/>
                    <a:pt x="136" y="41"/>
                  </a:cubicBezTo>
                  <a:cubicBezTo>
                    <a:pt x="135" y="43"/>
                    <a:pt x="133" y="43"/>
                    <a:pt x="131" y="45"/>
                  </a:cubicBezTo>
                  <a:cubicBezTo>
                    <a:pt x="125" y="49"/>
                    <a:pt x="121" y="54"/>
                    <a:pt x="114" y="58"/>
                  </a:cubicBezTo>
                  <a:cubicBezTo>
                    <a:pt x="109" y="59"/>
                    <a:pt x="108" y="55"/>
                    <a:pt x="102" y="54"/>
                  </a:cubicBezTo>
                  <a:cubicBezTo>
                    <a:pt x="96" y="51"/>
                    <a:pt x="90" y="47"/>
                    <a:pt x="84" y="44"/>
                  </a:cubicBezTo>
                  <a:cubicBezTo>
                    <a:pt x="75" y="40"/>
                    <a:pt x="69" y="41"/>
                    <a:pt x="67" y="39"/>
                  </a:cubicBezTo>
                  <a:cubicBezTo>
                    <a:pt x="65" y="41"/>
                    <a:pt x="64" y="38"/>
                    <a:pt x="64" y="37"/>
                  </a:cubicBezTo>
                  <a:cubicBezTo>
                    <a:pt x="63" y="38"/>
                    <a:pt x="63" y="39"/>
                    <a:pt x="63" y="39"/>
                  </a:cubicBezTo>
                  <a:cubicBezTo>
                    <a:pt x="59" y="40"/>
                    <a:pt x="58" y="37"/>
                    <a:pt x="59" y="36"/>
                  </a:cubicBezTo>
                  <a:cubicBezTo>
                    <a:pt x="58" y="36"/>
                    <a:pt x="58" y="38"/>
                    <a:pt x="58" y="38"/>
                  </a:cubicBezTo>
                  <a:cubicBezTo>
                    <a:pt x="54" y="39"/>
                    <a:pt x="53" y="35"/>
                    <a:pt x="54" y="34"/>
                  </a:cubicBezTo>
                  <a:cubicBezTo>
                    <a:pt x="52" y="35"/>
                    <a:pt x="52" y="37"/>
                    <a:pt x="53" y="37"/>
                  </a:cubicBezTo>
                  <a:cubicBezTo>
                    <a:pt x="49" y="38"/>
                    <a:pt x="48" y="34"/>
                    <a:pt x="49" y="33"/>
                  </a:cubicBezTo>
                  <a:cubicBezTo>
                    <a:pt x="48" y="34"/>
                    <a:pt x="48" y="36"/>
                    <a:pt x="48" y="36"/>
                  </a:cubicBezTo>
                  <a:cubicBezTo>
                    <a:pt x="44" y="36"/>
                    <a:pt x="44" y="32"/>
                    <a:pt x="44" y="31"/>
                  </a:cubicBezTo>
                  <a:cubicBezTo>
                    <a:pt x="43" y="32"/>
                    <a:pt x="43" y="34"/>
                    <a:pt x="43" y="35"/>
                  </a:cubicBezTo>
                  <a:cubicBezTo>
                    <a:pt x="39" y="35"/>
                    <a:pt x="38" y="31"/>
                    <a:pt x="38" y="29"/>
                  </a:cubicBezTo>
                  <a:cubicBezTo>
                    <a:pt x="37" y="30"/>
                    <a:pt x="37" y="33"/>
                    <a:pt x="37" y="33"/>
                  </a:cubicBezTo>
                  <a:cubicBezTo>
                    <a:pt x="32" y="33"/>
                    <a:pt x="33" y="29"/>
                    <a:pt x="33" y="27"/>
                  </a:cubicBezTo>
                  <a:cubicBezTo>
                    <a:pt x="31" y="29"/>
                    <a:pt x="32" y="32"/>
                    <a:pt x="32" y="32"/>
                  </a:cubicBezTo>
                  <a:cubicBezTo>
                    <a:pt x="28" y="32"/>
                    <a:pt x="27" y="28"/>
                    <a:pt x="29" y="25"/>
                  </a:cubicBezTo>
                  <a:cubicBezTo>
                    <a:pt x="27" y="27"/>
                    <a:pt x="27" y="31"/>
                    <a:pt x="27" y="31"/>
                  </a:cubicBezTo>
                  <a:cubicBezTo>
                    <a:pt x="18" y="31"/>
                    <a:pt x="3" y="30"/>
                    <a:pt x="2" y="28"/>
                  </a:cubicBezTo>
                  <a:cubicBezTo>
                    <a:pt x="0" y="27"/>
                    <a:pt x="7" y="21"/>
                    <a:pt x="7" y="3"/>
                  </a:cubicBezTo>
                  <a:cubicBezTo>
                    <a:pt x="8" y="2"/>
                    <a:pt x="28" y="2"/>
                    <a:pt x="29"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496" name="Freeform 1523"/>
            <p:cNvSpPr>
              <a:spLocks/>
            </p:cNvSpPr>
            <p:nvPr userDrawn="1"/>
          </p:nvSpPr>
          <p:spPr bwMode="auto">
            <a:xfrm>
              <a:off x="365" y="396"/>
              <a:ext cx="6" cy="6"/>
            </a:xfrm>
            <a:custGeom>
              <a:avLst/>
              <a:gdLst>
                <a:gd name="T0" fmla="*/ 5 w 15"/>
                <a:gd name="T1" fmla="*/ 0 h 13"/>
                <a:gd name="T2" fmla="*/ 5 w 15"/>
                <a:gd name="T3" fmla="*/ 0 h 13"/>
                <a:gd name="T4" fmla="*/ 3 w 15"/>
                <a:gd name="T5" fmla="*/ 8 h 13"/>
                <a:gd name="T6" fmla="*/ 15 w 15"/>
                <a:gd name="T7" fmla="*/ 12 h 13"/>
                <a:gd name="T8" fmla="*/ 0 w 15"/>
                <a:gd name="T9" fmla="*/ 10 h 13"/>
                <a:gd name="T10" fmla="*/ 5 w 15"/>
                <a:gd name="T11" fmla="*/ 0 h 13"/>
              </a:gdLst>
              <a:ahLst/>
              <a:cxnLst>
                <a:cxn ang="0">
                  <a:pos x="T0" y="T1"/>
                </a:cxn>
                <a:cxn ang="0">
                  <a:pos x="T2" y="T3"/>
                </a:cxn>
                <a:cxn ang="0">
                  <a:pos x="T4" y="T5"/>
                </a:cxn>
                <a:cxn ang="0">
                  <a:pos x="T6" y="T7"/>
                </a:cxn>
                <a:cxn ang="0">
                  <a:pos x="T8" y="T9"/>
                </a:cxn>
                <a:cxn ang="0">
                  <a:pos x="T10" y="T11"/>
                </a:cxn>
              </a:cxnLst>
              <a:rect l="0" t="0" r="r" b="b"/>
              <a:pathLst>
                <a:path w="15" h="13">
                  <a:moveTo>
                    <a:pt x="5" y="0"/>
                  </a:moveTo>
                  <a:lnTo>
                    <a:pt x="5" y="0"/>
                  </a:lnTo>
                  <a:cubicBezTo>
                    <a:pt x="5" y="2"/>
                    <a:pt x="3" y="7"/>
                    <a:pt x="3" y="8"/>
                  </a:cubicBezTo>
                  <a:cubicBezTo>
                    <a:pt x="4" y="11"/>
                    <a:pt x="12" y="11"/>
                    <a:pt x="15" y="12"/>
                  </a:cubicBezTo>
                  <a:cubicBezTo>
                    <a:pt x="11" y="13"/>
                    <a:pt x="1" y="11"/>
                    <a:pt x="0" y="10"/>
                  </a:cubicBezTo>
                  <a:cubicBezTo>
                    <a:pt x="0" y="9"/>
                    <a:pt x="3" y="5"/>
                    <a:pt x="5"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497" name="Freeform 1524"/>
            <p:cNvSpPr>
              <a:spLocks/>
            </p:cNvSpPr>
            <p:nvPr userDrawn="1"/>
          </p:nvSpPr>
          <p:spPr bwMode="auto">
            <a:xfrm>
              <a:off x="367" y="397"/>
              <a:ext cx="3" cy="2"/>
            </a:xfrm>
            <a:custGeom>
              <a:avLst/>
              <a:gdLst>
                <a:gd name="T0" fmla="*/ 4 w 6"/>
                <a:gd name="T1" fmla="*/ 0 h 6"/>
                <a:gd name="T2" fmla="*/ 4 w 6"/>
                <a:gd name="T3" fmla="*/ 0 h 6"/>
                <a:gd name="T4" fmla="*/ 3 w 6"/>
                <a:gd name="T5" fmla="*/ 4 h 6"/>
                <a:gd name="T6" fmla="*/ 6 w 6"/>
                <a:gd name="T7" fmla="*/ 6 h 6"/>
                <a:gd name="T8" fmla="*/ 1 w 6"/>
                <a:gd name="T9" fmla="*/ 5 h 6"/>
                <a:gd name="T10" fmla="*/ 4 w 6"/>
                <a:gd name="T11" fmla="*/ 0 h 6"/>
              </a:gdLst>
              <a:ahLst/>
              <a:cxnLst>
                <a:cxn ang="0">
                  <a:pos x="T0" y="T1"/>
                </a:cxn>
                <a:cxn ang="0">
                  <a:pos x="T2" y="T3"/>
                </a:cxn>
                <a:cxn ang="0">
                  <a:pos x="T4" y="T5"/>
                </a:cxn>
                <a:cxn ang="0">
                  <a:pos x="T6" y="T7"/>
                </a:cxn>
                <a:cxn ang="0">
                  <a:pos x="T8" y="T9"/>
                </a:cxn>
                <a:cxn ang="0">
                  <a:pos x="T10" y="T11"/>
                </a:cxn>
              </a:cxnLst>
              <a:rect l="0" t="0" r="r" b="b"/>
              <a:pathLst>
                <a:path w="6" h="6">
                  <a:moveTo>
                    <a:pt x="4" y="0"/>
                  </a:moveTo>
                  <a:lnTo>
                    <a:pt x="4" y="0"/>
                  </a:lnTo>
                  <a:cubicBezTo>
                    <a:pt x="4" y="1"/>
                    <a:pt x="2" y="3"/>
                    <a:pt x="3" y="4"/>
                  </a:cubicBezTo>
                  <a:cubicBezTo>
                    <a:pt x="3" y="5"/>
                    <a:pt x="6" y="6"/>
                    <a:pt x="6" y="6"/>
                  </a:cubicBezTo>
                  <a:cubicBezTo>
                    <a:pt x="5" y="6"/>
                    <a:pt x="2" y="5"/>
                    <a:pt x="1" y="5"/>
                  </a:cubicBezTo>
                  <a:cubicBezTo>
                    <a:pt x="0" y="2"/>
                    <a:pt x="3" y="1"/>
                    <a:pt x="4"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498" name="Freeform 1525"/>
            <p:cNvSpPr>
              <a:spLocks/>
            </p:cNvSpPr>
            <p:nvPr userDrawn="1"/>
          </p:nvSpPr>
          <p:spPr bwMode="auto">
            <a:xfrm>
              <a:off x="430" y="401"/>
              <a:ext cx="1" cy="2"/>
            </a:xfrm>
            <a:custGeom>
              <a:avLst/>
              <a:gdLst>
                <a:gd name="T0" fmla="*/ 0 w 1"/>
                <a:gd name="T1" fmla="*/ 0 h 3"/>
                <a:gd name="T2" fmla="*/ 0 w 1"/>
                <a:gd name="T3" fmla="*/ 0 h 3"/>
                <a:gd name="T4" fmla="*/ 1 w 1"/>
                <a:gd name="T5" fmla="*/ 3 h 3"/>
                <a:gd name="T6" fmla="*/ 0 w 1"/>
                <a:gd name="T7" fmla="*/ 3 h 3"/>
                <a:gd name="T8" fmla="*/ 0 w 1"/>
                <a:gd name="T9" fmla="*/ 0 h 3"/>
              </a:gdLst>
              <a:ahLst/>
              <a:cxnLst>
                <a:cxn ang="0">
                  <a:pos x="T0" y="T1"/>
                </a:cxn>
                <a:cxn ang="0">
                  <a:pos x="T2" y="T3"/>
                </a:cxn>
                <a:cxn ang="0">
                  <a:pos x="T4" y="T5"/>
                </a:cxn>
                <a:cxn ang="0">
                  <a:pos x="T6" y="T7"/>
                </a:cxn>
                <a:cxn ang="0">
                  <a:pos x="T8" y="T9"/>
                </a:cxn>
              </a:cxnLst>
              <a:rect l="0" t="0" r="r" b="b"/>
              <a:pathLst>
                <a:path w="1" h="3">
                  <a:moveTo>
                    <a:pt x="0" y="0"/>
                  </a:moveTo>
                  <a:lnTo>
                    <a:pt x="0" y="0"/>
                  </a:lnTo>
                  <a:cubicBezTo>
                    <a:pt x="1" y="1"/>
                    <a:pt x="1" y="3"/>
                    <a:pt x="1" y="3"/>
                  </a:cubicBezTo>
                  <a:cubicBezTo>
                    <a:pt x="1" y="3"/>
                    <a:pt x="0" y="3"/>
                    <a:pt x="0" y="3"/>
                  </a:cubicBezTo>
                  <a:cubicBezTo>
                    <a:pt x="0" y="3"/>
                    <a:pt x="0" y="1"/>
                    <a:pt x="0"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499" name="Freeform 1526"/>
            <p:cNvSpPr>
              <a:spLocks/>
            </p:cNvSpPr>
            <p:nvPr userDrawn="1"/>
          </p:nvSpPr>
          <p:spPr bwMode="auto">
            <a:xfrm>
              <a:off x="428" y="404"/>
              <a:ext cx="6" cy="5"/>
            </a:xfrm>
            <a:custGeom>
              <a:avLst/>
              <a:gdLst>
                <a:gd name="T0" fmla="*/ 7 w 13"/>
                <a:gd name="T1" fmla="*/ 0 h 12"/>
                <a:gd name="T2" fmla="*/ 7 w 13"/>
                <a:gd name="T3" fmla="*/ 0 h 12"/>
                <a:gd name="T4" fmla="*/ 9 w 13"/>
                <a:gd name="T5" fmla="*/ 9 h 12"/>
                <a:gd name="T6" fmla="*/ 0 w 13"/>
                <a:gd name="T7" fmla="*/ 12 h 12"/>
                <a:gd name="T8" fmla="*/ 0 w 13"/>
                <a:gd name="T9" fmla="*/ 9 h 12"/>
                <a:gd name="T10" fmla="*/ 5 w 13"/>
                <a:gd name="T11" fmla="*/ 9 h 12"/>
                <a:gd name="T12" fmla="*/ 7 w 13"/>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3" h="12">
                  <a:moveTo>
                    <a:pt x="7" y="0"/>
                  </a:moveTo>
                  <a:lnTo>
                    <a:pt x="7" y="0"/>
                  </a:lnTo>
                  <a:cubicBezTo>
                    <a:pt x="11" y="0"/>
                    <a:pt x="13" y="7"/>
                    <a:pt x="9" y="9"/>
                  </a:cubicBezTo>
                  <a:cubicBezTo>
                    <a:pt x="7" y="10"/>
                    <a:pt x="2" y="11"/>
                    <a:pt x="0" y="12"/>
                  </a:cubicBezTo>
                  <a:cubicBezTo>
                    <a:pt x="0" y="11"/>
                    <a:pt x="0" y="9"/>
                    <a:pt x="0" y="9"/>
                  </a:cubicBezTo>
                  <a:cubicBezTo>
                    <a:pt x="1" y="9"/>
                    <a:pt x="4" y="9"/>
                    <a:pt x="5" y="9"/>
                  </a:cubicBezTo>
                  <a:cubicBezTo>
                    <a:pt x="2" y="7"/>
                    <a:pt x="1" y="0"/>
                    <a:pt x="7"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500" name="Freeform 1527"/>
            <p:cNvSpPr>
              <a:spLocks/>
            </p:cNvSpPr>
            <p:nvPr userDrawn="1"/>
          </p:nvSpPr>
          <p:spPr bwMode="auto">
            <a:xfrm>
              <a:off x="419" y="408"/>
              <a:ext cx="9" cy="5"/>
            </a:xfrm>
            <a:custGeom>
              <a:avLst/>
              <a:gdLst>
                <a:gd name="T0" fmla="*/ 15 w 19"/>
                <a:gd name="T1" fmla="*/ 1 h 11"/>
                <a:gd name="T2" fmla="*/ 15 w 19"/>
                <a:gd name="T3" fmla="*/ 1 h 11"/>
                <a:gd name="T4" fmla="*/ 18 w 19"/>
                <a:gd name="T5" fmla="*/ 3 h 11"/>
                <a:gd name="T6" fmla="*/ 14 w 19"/>
                <a:gd name="T7" fmla="*/ 8 h 11"/>
                <a:gd name="T8" fmla="*/ 0 w 19"/>
                <a:gd name="T9" fmla="*/ 9 h 11"/>
                <a:gd name="T10" fmla="*/ 11 w 19"/>
                <a:gd name="T11" fmla="*/ 5 h 11"/>
                <a:gd name="T12" fmla="*/ 13 w 19"/>
                <a:gd name="T13" fmla="*/ 2 h 11"/>
                <a:gd name="T14" fmla="*/ 15 w 19"/>
                <a:gd name="T15" fmla="*/ 4 h 11"/>
                <a:gd name="T16" fmla="*/ 15 w 19"/>
                <a:gd name="T17"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1">
                  <a:moveTo>
                    <a:pt x="15" y="1"/>
                  </a:moveTo>
                  <a:lnTo>
                    <a:pt x="15" y="1"/>
                  </a:lnTo>
                  <a:cubicBezTo>
                    <a:pt x="17" y="0"/>
                    <a:pt x="19" y="2"/>
                    <a:pt x="18" y="3"/>
                  </a:cubicBezTo>
                  <a:cubicBezTo>
                    <a:pt x="17" y="4"/>
                    <a:pt x="15" y="6"/>
                    <a:pt x="14" y="8"/>
                  </a:cubicBezTo>
                  <a:cubicBezTo>
                    <a:pt x="11" y="11"/>
                    <a:pt x="6" y="9"/>
                    <a:pt x="0" y="9"/>
                  </a:cubicBezTo>
                  <a:cubicBezTo>
                    <a:pt x="5" y="5"/>
                    <a:pt x="6" y="4"/>
                    <a:pt x="11" y="5"/>
                  </a:cubicBezTo>
                  <a:cubicBezTo>
                    <a:pt x="12" y="4"/>
                    <a:pt x="12" y="3"/>
                    <a:pt x="13" y="2"/>
                  </a:cubicBezTo>
                  <a:cubicBezTo>
                    <a:pt x="14" y="1"/>
                    <a:pt x="15" y="4"/>
                    <a:pt x="15" y="4"/>
                  </a:cubicBezTo>
                  <a:cubicBezTo>
                    <a:pt x="16" y="3"/>
                    <a:pt x="16" y="2"/>
                    <a:pt x="15"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501" name="Freeform 1528"/>
            <p:cNvSpPr>
              <a:spLocks/>
            </p:cNvSpPr>
            <p:nvPr userDrawn="1"/>
          </p:nvSpPr>
          <p:spPr bwMode="auto">
            <a:xfrm>
              <a:off x="422" y="400"/>
              <a:ext cx="0" cy="1"/>
            </a:xfrm>
            <a:custGeom>
              <a:avLst/>
              <a:gdLst>
                <a:gd name="T0" fmla="*/ 0 w 1"/>
                <a:gd name="T1" fmla="*/ 0 h 3"/>
                <a:gd name="T2" fmla="*/ 0 w 1"/>
                <a:gd name="T3" fmla="*/ 0 h 3"/>
                <a:gd name="T4" fmla="*/ 1 w 1"/>
                <a:gd name="T5" fmla="*/ 3 h 3"/>
                <a:gd name="T6" fmla="*/ 0 w 1"/>
                <a:gd name="T7" fmla="*/ 3 h 3"/>
                <a:gd name="T8" fmla="*/ 0 w 1"/>
                <a:gd name="T9" fmla="*/ 0 h 3"/>
              </a:gdLst>
              <a:ahLst/>
              <a:cxnLst>
                <a:cxn ang="0">
                  <a:pos x="T0" y="T1"/>
                </a:cxn>
                <a:cxn ang="0">
                  <a:pos x="T2" y="T3"/>
                </a:cxn>
                <a:cxn ang="0">
                  <a:pos x="T4" y="T5"/>
                </a:cxn>
                <a:cxn ang="0">
                  <a:pos x="T6" y="T7"/>
                </a:cxn>
                <a:cxn ang="0">
                  <a:pos x="T8" y="T9"/>
                </a:cxn>
              </a:cxnLst>
              <a:rect l="0" t="0" r="r" b="b"/>
              <a:pathLst>
                <a:path w="1" h="3">
                  <a:moveTo>
                    <a:pt x="0" y="0"/>
                  </a:moveTo>
                  <a:lnTo>
                    <a:pt x="0" y="0"/>
                  </a:lnTo>
                  <a:cubicBezTo>
                    <a:pt x="1" y="1"/>
                    <a:pt x="1" y="3"/>
                    <a:pt x="1" y="3"/>
                  </a:cubicBezTo>
                  <a:cubicBezTo>
                    <a:pt x="1" y="3"/>
                    <a:pt x="0" y="3"/>
                    <a:pt x="0" y="3"/>
                  </a:cubicBezTo>
                  <a:cubicBezTo>
                    <a:pt x="0" y="3"/>
                    <a:pt x="0" y="1"/>
                    <a:pt x="0"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502" name="Freeform 1529"/>
            <p:cNvSpPr>
              <a:spLocks/>
            </p:cNvSpPr>
            <p:nvPr userDrawn="1"/>
          </p:nvSpPr>
          <p:spPr bwMode="auto">
            <a:xfrm>
              <a:off x="434" y="398"/>
              <a:ext cx="3" cy="4"/>
            </a:xfrm>
            <a:custGeom>
              <a:avLst/>
              <a:gdLst>
                <a:gd name="T0" fmla="*/ 7 w 7"/>
                <a:gd name="T1" fmla="*/ 0 h 9"/>
                <a:gd name="T2" fmla="*/ 7 w 7"/>
                <a:gd name="T3" fmla="*/ 0 h 9"/>
                <a:gd name="T4" fmla="*/ 0 w 7"/>
                <a:gd name="T5" fmla="*/ 9 h 9"/>
                <a:gd name="T6" fmla="*/ 7 w 7"/>
                <a:gd name="T7" fmla="*/ 0 h 9"/>
              </a:gdLst>
              <a:ahLst/>
              <a:cxnLst>
                <a:cxn ang="0">
                  <a:pos x="T0" y="T1"/>
                </a:cxn>
                <a:cxn ang="0">
                  <a:pos x="T2" y="T3"/>
                </a:cxn>
                <a:cxn ang="0">
                  <a:pos x="T4" y="T5"/>
                </a:cxn>
                <a:cxn ang="0">
                  <a:pos x="T6" y="T7"/>
                </a:cxn>
              </a:cxnLst>
              <a:rect l="0" t="0" r="r" b="b"/>
              <a:pathLst>
                <a:path w="7" h="9">
                  <a:moveTo>
                    <a:pt x="7" y="0"/>
                  </a:moveTo>
                  <a:lnTo>
                    <a:pt x="7" y="0"/>
                  </a:lnTo>
                  <a:cubicBezTo>
                    <a:pt x="7" y="4"/>
                    <a:pt x="4" y="9"/>
                    <a:pt x="0" y="9"/>
                  </a:cubicBezTo>
                  <a:cubicBezTo>
                    <a:pt x="3" y="7"/>
                    <a:pt x="6" y="4"/>
                    <a:pt x="7"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503" name="Freeform 1530"/>
            <p:cNvSpPr>
              <a:spLocks/>
            </p:cNvSpPr>
            <p:nvPr userDrawn="1"/>
          </p:nvSpPr>
          <p:spPr bwMode="auto">
            <a:xfrm>
              <a:off x="433" y="398"/>
              <a:ext cx="3" cy="3"/>
            </a:xfrm>
            <a:custGeom>
              <a:avLst/>
              <a:gdLst>
                <a:gd name="T0" fmla="*/ 6 w 6"/>
                <a:gd name="T1" fmla="*/ 0 h 7"/>
                <a:gd name="T2" fmla="*/ 6 w 6"/>
                <a:gd name="T3" fmla="*/ 0 h 7"/>
                <a:gd name="T4" fmla="*/ 0 w 6"/>
                <a:gd name="T5" fmla="*/ 7 h 7"/>
                <a:gd name="T6" fmla="*/ 6 w 6"/>
                <a:gd name="T7" fmla="*/ 0 h 7"/>
              </a:gdLst>
              <a:ahLst/>
              <a:cxnLst>
                <a:cxn ang="0">
                  <a:pos x="T0" y="T1"/>
                </a:cxn>
                <a:cxn ang="0">
                  <a:pos x="T2" y="T3"/>
                </a:cxn>
                <a:cxn ang="0">
                  <a:pos x="T4" y="T5"/>
                </a:cxn>
                <a:cxn ang="0">
                  <a:pos x="T6" y="T7"/>
                </a:cxn>
              </a:cxnLst>
              <a:rect l="0" t="0" r="r" b="b"/>
              <a:pathLst>
                <a:path w="6" h="7">
                  <a:moveTo>
                    <a:pt x="6" y="0"/>
                  </a:moveTo>
                  <a:lnTo>
                    <a:pt x="6" y="0"/>
                  </a:lnTo>
                  <a:cubicBezTo>
                    <a:pt x="6" y="3"/>
                    <a:pt x="3" y="6"/>
                    <a:pt x="0" y="7"/>
                  </a:cubicBezTo>
                  <a:cubicBezTo>
                    <a:pt x="2" y="6"/>
                    <a:pt x="5" y="3"/>
                    <a:pt x="6"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504" name="Freeform 1531"/>
            <p:cNvSpPr>
              <a:spLocks/>
            </p:cNvSpPr>
            <p:nvPr userDrawn="1"/>
          </p:nvSpPr>
          <p:spPr bwMode="auto">
            <a:xfrm>
              <a:off x="432" y="398"/>
              <a:ext cx="2" cy="1"/>
            </a:xfrm>
            <a:custGeom>
              <a:avLst/>
              <a:gdLst>
                <a:gd name="T0" fmla="*/ 3 w 3"/>
                <a:gd name="T1" fmla="*/ 0 h 3"/>
                <a:gd name="T2" fmla="*/ 3 w 3"/>
                <a:gd name="T3" fmla="*/ 0 h 3"/>
                <a:gd name="T4" fmla="*/ 0 w 3"/>
                <a:gd name="T5" fmla="*/ 3 h 3"/>
                <a:gd name="T6" fmla="*/ 3 w 3"/>
                <a:gd name="T7" fmla="*/ 0 h 3"/>
              </a:gdLst>
              <a:ahLst/>
              <a:cxnLst>
                <a:cxn ang="0">
                  <a:pos x="T0" y="T1"/>
                </a:cxn>
                <a:cxn ang="0">
                  <a:pos x="T2" y="T3"/>
                </a:cxn>
                <a:cxn ang="0">
                  <a:pos x="T4" y="T5"/>
                </a:cxn>
                <a:cxn ang="0">
                  <a:pos x="T6" y="T7"/>
                </a:cxn>
              </a:cxnLst>
              <a:rect l="0" t="0" r="r" b="b"/>
              <a:pathLst>
                <a:path w="3" h="3">
                  <a:moveTo>
                    <a:pt x="3" y="0"/>
                  </a:moveTo>
                  <a:lnTo>
                    <a:pt x="3" y="0"/>
                  </a:lnTo>
                  <a:cubicBezTo>
                    <a:pt x="3" y="1"/>
                    <a:pt x="2" y="3"/>
                    <a:pt x="0" y="3"/>
                  </a:cubicBezTo>
                  <a:cubicBezTo>
                    <a:pt x="1" y="3"/>
                    <a:pt x="3" y="1"/>
                    <a:pt x="3"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505" name="Freeform 1532"/>
            <p:cNvSpPr>
              <a:spLocks noEditPoints="1"/>
            </p:cNvSpPr>
            <p:nvPr userDrawn="1"/>
          </p:nvSpPr>
          <p:spPr bwMode="auto">
            <a:xfrm>
              <a:off x="331" y="196"/>
              <a:ext cx="136" cy="261"/>
            </a:xfrm>
            <a:custGeom>
              <a:avLst/>
              <a:gdLst>
                <a:gd name="T0" fmla="*/ 14 w 304"/>
                <a:gd name="T1" fmla="*/ 489 h 573"/>
                <a:gd name="T2" fmla="*/ 5 w 304"/>
                <a:gd name="T3" fmla="*/ 439 h 573"/>
                <a:gd name="T4" fmla="*/ 36 w 304"/>
                <a:gd name="T5" fmla="*/ 473 h 573"/>
                <a:gd name="T6" fmla="*/ 19 w 304"/>
                <a:gd name="T7" fmla="*/ 451 h 573"/>
                <a:gd name="T8" fmla="*/ 59 w 304"/>
                <a:gd name="T9" fmla="*/ 514 h 573"/>
                <a:gd name="T10" fmla="*/ 0 w 304"/>
                <a:gd name="T11" fmla="*/ 153 h 573"/>
                <a:gd name="T12" fmla="*/ 9 w 304"/>
                <a:gd name="T13" fmla="*/ 82 h 573"/>
                <a:gd name="T14" fmla="*/ 52 w 304"/>
                <a:gd name="T15" fmla="*/ 61 h 573"/>
                <a:gd name="T16" fmla="*/ 118 w 304"/>
                <a:gd name="T17" fmla="*/ 47 h 573"/>
                <a:gd name="T18" fmla="*/ 152 w 304"/>
                <a:gd name="T19" fmla="*/ 83 h 573"/>
                <a:gd name="T20" fmla="*/ 130 w 304"/>
                <a:gd name="T21" fmla="*/ 95 h 573"/>
                <a:gd name="T22" fmla="*/ 155 w 304"/>
                <a:gd name="T23" fmla="*/ 111 h 573"/>
                <a:gd name="T24" fmla="*/ 119 w 304"/>
                <a:gd name="T25" fmla="*/ 122 h 573"/>
                <a:gd name="T26" fmla="*/ 83 w 304"/>
                <a:gd name="T27" fmla="*/ 108 h 573"/>
                <a:gd name="T28" fmla="*/ 61 w 304"/>
                <a:gd name="T29" fmla="*/ 167 h 573"/>
                <a:gd name="T30" fmla="*/ 74 w 304"/>
                <a:gd name="T31" fmla="*/ 193 h 573"/>
                <a:gd name="T32" fmla="*/ 127 w 304"/>
                <a:gd name="T33" fmla="*/ 216 h 573"/>
                <a:gd name="T34" fmla="*/ 168 w 304"/>
                <a:gd name="T35" fmla="*/ 113 h 573"/>
                <a:gd name="T36" fmla="*/ 202 w 304"/>
                <a:gd name="T37" fmla="*/ 87 h 573"/>
                <a:gd name="T38" fmla="*/ 238 w 304"/>
                <a:gd name="T39" fmla="*/ 93 h 573"/>
                <a:gd name="T40" fmla="*/ 297 w 304"/>
                <a:gd name="T41" fmla="*/ 105 h 573"/>
                <a:gd name="T42" fmla="*/ 270 w 304"/>
                <a:gd name="T43" fmla="*/ 178 h 573"/>
                <a:gd name="T44" fmla="*/ 296 w 304"/>
                <a:gd name="T45" fmla="*/ 225 h 573"/>
                <a:gd name="T46" fmla="*/ 239 w 304"/>
                <a:gd name="T47" fmla="*/ 262 h 573"/>
                <a:gd name="T48" fmla="*/ 211 w 304"/>
                <a:gd name="T49" fmla="*/ 275 h 573"/>
                <a:gd name="T50" fmla="*/ 218 w 304"/>
                <a:gd name="T51" fmla="*/ 318 h 573"/>
                <a:gd name="T52" fmla="*/ 207 w 304"/>
                <a:gd name="T53" fmla="*/ 339 h 573"/>
                <a:gd name="T54" fmla="*/ 179 w 304"/>
                <a:gd name="T55" fmla="*/ 330 h 573"/>
                <a:gd name="T56" fmla="*/ 139 w 304"/>
                <a:gd name="T57" fmla="*/ 301 h 573"/>
                <a:gd name="T58" fmla="*/ 113 w 304"/>
                <a:gd name="T59" fmla="*/ 332 h 573"/>
                <a:gd name="T60" fmla="*/ 95 w 304"/>
                <a:gd name="T61" fmla="*/ 297 h 573"/>
                <a:gd name="T62" fmla="*/ 85 w 304"/>
                <a:gd name="T63" fmla="*/ 344 h 573"/>
                <a:gd name="T64" fmla="*/ 136 w 304"/>
                <a:gd name="T65" fmla="*/ 375 h 573"/>
                <a:gd name="T66" fmla="*/ 123 w 304"/>
                <a:gd name="T67" fmla="*/ 416 h 573"/>
                <a:gd name="T68" fmla="*/ 111 w 304"/>
                <a:gd name="T69" fmla="*/ 433 h 573"/>
                <a:gd name="T70" fmla="*/ 90 w 304"/>
                <a:gd name="T71" fmla="*/ 427 h 573"/>
                <a:gd name="T72" fmla="*/ 60 w 304"/>
                <a:gd name="T73" fmla="*/ 433 h 573"/>
                <a:gd name="T74" fmla="*/ 46 w 304"/>
                <a:gd name="T75" fmla="*/ 395 h 573"/>
                <a:gd name="T76" fmla="*/ 30 w 304"/>
                <a:gd name="T77" fmla="*/ 446 h 573"/>
                <a:gd name="T78" fmla="*/ 96 w 304"/>
                <a:gd name="T79" fmla="*/ 466 h 573"/>
                <a:gd name="T80" fmla="*/ 119 w 304"/>
                <a:gd name="T81" fmla="*/ 521 h 573"/>
                <a:gd name="T82" fmla="*/ 97 w 304"/>
                <a:gd name="T83" fmla="*/ 522 h 573"/>
                <a:gd name="T84" fmla="*/ 32 w 304"/>
                <a:gd name="T85" fmla="*/ 559 h 573"/>
                <a:gd name="T86" fmla="*/ 0 w 304"/>
                <a:gd name="T87" fmla="*/ 153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04" h="573">
                  <a:moveTo>
                    <a:pt x="5" y="439"/>
                  </a:moveTo>
                  <a:lnTo>
                    <a:pt x="5" y="439"/>
                  </a:lnTo>
                  <a:cubicBezTo>
                    <a:pt x="3" y="445"/>
                    <a:pt x="11" y="480"/>
                    <a:pt x="14" y="489"/>
                  </a:cubicBezTo>
                  <a:cubicBezTo>
                    <a:pt x="18" y="505"/>
                    <a:pt x="21" y="530"/>
                    <a:pt x="19" y="540"/>
                  </a:cubicBezTo>
                  <a:cubicBezTo>
                    <a:pt x="34" y="533"/>
                    <a:pt x="26" y="504"/>
                    <a:pt x="20" y="491"/>
                  </a:cubicBezTo>
                  <a:cubicBezTo>
                    <a:pt x="13" y="474"/>
                    <a:pt x="7" y="452"/>
                    <a:pt x="5" y="439"/>
                  </a:cubicBezTo>
                  <a:close/>
                  <a:moveTo>
                    <a:pt x="19" y="451"/>
                  </a:moveTo>
                  <a:lnTo>
                    <a:pt x="19" y="451"/>
                  </a:lnTo>
                  <a:cubicBezTo>
                    <a:pt x="23" y="457"/>
                    <a:pt x="32" y="467"/>
                    <a:pt x="36" y="473"/>
                  </a:cubicBezTo>
                  <a:cubicBezTo>
                    <a:pt x="43" y="481"/>
                    <a:pt x="48" y="488"/>
                    <a:pt x="52" y="499"/>
                  </a:cubicBezTo>
                  <a:cubicBezTo>
                    <a:pt x="59" y="498"/>
                    <a:pt x="58" y="489"/>
                    <a:pt x="55" y="484"/>
                  </a:cubicBezTo>
                  <a:cubicBezTo>
                    <a:pt x="50" y="475"/>
                    <a:pt x="30" y="463"/>
                    <a:pt x="19" y="451"/>
                  </a:cubicBezTo>
                  <a:close/>
                  <a:moveTo>
                    <a:pt x="70" y="509"/>
                  </a:moveTo>
                  <a:lnTo>
                    <a:pt x="70" y="509"/>
                  </a:lnTo>
                  <a:cubicBezTo>
                    <a:pt x="67" y="513"/>
                    <a:pt x="63" y="514"/>
                    <a:pt x="59" y="514"/>
                  </a:cubicBezTo>
                  <a:cubicBezTo>
                    <a:pt x="60" y="518"/>
                    <a:pt x="60" y="519"/>
                    <a:pt x="60" y="522"/>
                  </a:cubicBezTo>
                  <a:cubicBezTo>
                    <a:pt x="68" y="522"/>
                    <a:pt x="74" y="517"/>
                    <a:pt x="70" y="509"/>
                  </a:cubicBezTo>
                  <a:close/>
                  <a:moveTo>
                    <a:pt x="0" y="153"/>
                  </a:moveTo>
                  <a:lnTo>
                    <a:pt x="0" y="153"/>
                  </a:lnTo>
                  <a:cubicBezTo>
                    <a:pt x="2" y="126"/>
                    <a:pt x="13" y="106"/>
                    <a:pt x="24" y="88"/>
                  </a:cubicBezTo>
                  <a:cubicBezTo>
                    <a:pt x="18" y="89"/>
                    <a:pt x="12" y="86"/>
                    <a:pt x="9" y="82"/>
                  </a:cubicBezTo>
                  <a:cubicBezTo>
                    <a:pt x="23" y="83"/>
                    <a:pt x="37" y="78"/>
                    <a:pt x="44" y="69"/>
                  </a:cubicBezTo>
                  <a:cubicBezTo>
                    <a:pt x="37" y="67"/>
                    <a:pt x="33" y="63"/>
                    <a:pt x="30" y="58"/>
                  </a:cubicBezTo>
                  <a:cubicBezTo>
                    <a:pt x="36" y="61"/>
                    <a:pt x="44" y="62"/>
                    <a:pt x="52" y="61"/>
                  </a:cubicBezTo>
                  <a:cubicBezTo>
                    <a:pt x="42" y="59"/>
                    <a:pt x="27" y="50"/>
                    <a:pt x="26" y="43"/>
                  </a:cubicBezTo>
                  <a:cubicBezTo>
                    <a:pt x="29" y="46"/>
                    <a:pt x="49" y="47"/>
                    <a:pt x="60" y="47"/>
                  </a:cubicBezTo>
                  <a:lnTo>
                    <a:pt x="118" y="47"/>
                  </a:lnTo>
                  <a:cubicBezTo>
                    <a:pt x="120" y="47"/>
                    <a:pt x="121" y="49"/>
                    <a:pt x="121" y="51"/>
                  </a:cubicBezTo>
                  <a:cubicBezTo>
                    <a:pt x="125" y="50"/>
                    <a:pt x="128" y="52"/>
                    <a:pt x="127" y="56"/>
                  </a:cubicBezTo>
                  <a:cubicBezTo>
                    <a:pt x="142" y="56"/>
                    <a:pt x="155" y="65"/>
                    <a:pt x="152" y="83"/>
                  </a:cubicBezTo>
                  <a:cubicBezTo>
                    <a:pt x="151" y="89"/>
                    <a:pt x="149" y="92"/>
                    <a:pt x="145" y="95"/>
                  </a:cubicBezTo>
                  <a:cubicBezTo>
                    <a:pt x="138" y="85"/>
                    <a:pt x="120" y="84"/>
                    <a:pt x="108" y="91"/>
                  </a:cubicBezTo>
                  <a:cubicBezTo>
                    <a:pt x="115" y="91"/>
                    <a:pt x="124" y="92"/>
                    <a:pt x="130" y="95"/>
                  </a:cubicBezTo>
                  <a:cubicBezTo>
                    <a:pt x="137" y="98"/>
                    <a:pt x="145" y="101"/>
                    <a:pt x="154" y="100"/>
                  </a:cubicBezTo>
                  <a:cubicBezTo>
                    <a:pt x="160" y="100"/>
                    <a:pt x="163" y="96"/>
                    <a:pt x="164" y="91"/>
                  </a:cubicBezTo>
                  <a:cubicBezTo>
                    <a:pt x="167" y="94"/>
                    <a:pt x="165" y="106"/>
                    <a:pt x="155" y="111"/>
                  </a:cubicBezTo>
                  <a:cubicBezTo>
                    <a:pt x="149" y="114"/>
                    <a:pt x="140" y="115"/>
                    <a:pt x="134" y="110"/>
                  </a:cubicBezTo>
                  <a:cubicBezTo>
                    <a:pt x="131" y="109"/>
                    <a:pt x="122" y="98"/>
                    <a:pt x="110" y="98"/>
                  </a:cubicBezTo>
                  <a:cubicBezTo>
                    <a:pt x="127" y="103"/>
                    <a:pt x="132" y="115"/>
                    <a:pt x="119" y="122"/>
                  </a:cubicBezTo>
                  <a:cubicBezTo>
                    <a:pt x="119" y="118"/>
                    <a:pt x="119" y="112"/>
                    <a:pt x="111" y="107"/>
                  </a:cubicBezTo>
                  <a:cubicBezTo>
                    <a:pt x="106" y="104"/>
                    <a:pt x="99" y="102"/>
                    <a:pt x="91" y="105"/>
                  </a:cubicBezTo>
                  <a:cubicBezTo>
                    <a:pt x="89" y="105"/>
                    <a:pt x="85" y="107"/>
                    <a:pt x="83" y="108"/>
                  </a:cubicBezTo>
                  <a:cubicBezTo>
                    <a:pt x="79" y="108"/>
                    <a:pt x="78" y="106"/>
                    <a:pt x="77" y="105"/>
                  </a:cubicBezTo>
                  <a:cubicBezTo>
                    <a:pt x="69" y="111"/>
                    <a:pt x="58" y="128"/>
                    <a:pt x="56" y="139"/>
                  </a:cubicBezTo>
                  <a:cubicBezTo>
                    <a:pt x="53" y="152"/>
                    <a:pt x="55" y="160"/>
                    <a:pt x="61" y="167"/>
                  </a:cubicBezTo>
                  <a:cubicBezTo>
                    <a:pt x="63" y="169"/>
                    <a:pt x="74" y="178"/>
                    <a:pt x="83" y="169"/>
                  </a:cubicBezTo>
                  <a:cubicBezTo>
                    <a:pt x="85" y="182"/>
                    <a:pt x="74" y="189"/>
                    <a:pt x="62" y="185"/>
                  </a:cubicBezTo>
                  <a:cubicBezTo>
                    <a:pt x="64" y="188"/>
                    <a:pt x="69" y="191"/>
                    <a:pt x="74" y="193"/>
                  </a:cubicBezTo>
                  <a:cubicBezTo>
                    <a:pt x="83" y="197"/>
                    <a:pt x="92" y="193"/>
                    <a:pt x="96" y="186"/>
                  </a:cubicBezTo>
                  <a:cubicBezTo>
                    <a:pt x="105" y="197"/>
                    <a:pt x="101" y="216"/>
                    <a:pt x="85" y="217"/>
                  </a:cubicBezTo>
                  <a:cubicBezTo>
                    <a:pt x="92" y="231"/>
                    <a:pt x="116" y="231"/>
                    <a:pt x="127" y="216"/>
                  </a:cubicBezTo>
                  <a:cubicBezTo>
                    <a:pt x="134" y="206"/>
                    <a:pt x="126" y="199"/>
                    <a:pt x="122" y="195"/>
                  </a:cubicBezTo>
                  <a:cubicBezTo>
                    <a:pt x="112" y="185"/>
                    <a:pt x="112" y="176"/>
                    <a:pt x="119" y="165"/>
                  </a:cubicBezTo>
                  <a:cubicBezTo>
                    <a:pt x="128" y="152"/>
                    <a:pt x="157" y="129"/>
                    <a:pt x="168" y="113"/>
                  </a:cubicBezTo>
                  <a:cubicBezTo>
                    <a:pt x="170" y="116"/>
                    <a:pt x="171" y="119"/>
                    <a:pt x="171" y="120"/>
                  </a:cubicBezTo>
                  <a:cubicBezTo>
                    <a:pt x="181" y="112"/>
                    <a:pt x="193" y="96"/>
                    <a:pt x="197" y="83"/>
                  </a:cubicBezTo>
                  <a:cubicBezTo>
                    <a:pt x="199" y="84"/>
                    <a:pt x="200" y="86"/>
                    <a:pt x="202" y="87"/>
                  </a:cubicBezTo>
                  <a:cubicBezTo>
                    <a:pt x="218" y="67"/>
                    <a:pt x="247" y="19"/>
                    <a:pt x="255" y="0"/>
                  </a:cubicBezTo>
                  <a:cubicBezTo>
                    <a:pt x="273" y="8"/>
                    <a:pt x="272" y="33"/>
                    <a:pt x="267" y="47"/>
                  </a:cubicBezTo>
                  <a:cubicBezTo>
                    <a:pt x="262" y="60"/>
                    <a:pt x="254" y="74"/>
                    <a:pt x="238" y="93"/>
                  </a:cubicBezTo>
                  <a:cubicBezTo>
                    <a:pt x="243" y="89"/>
                    <a:pt x="275" y="56"/>
                    <a:pt x="283" y="52"/>
                  </a:cubicBezTo>
                  <a:cubicBezTo>
                    <a:pt x="295" y="69"/>
                    <a:pt x="286" y="99"/>
                    <a:pt x="263" y="112"/>
                  </a:cubicBezTo>
                  <a:cubicBezTo>
                    <a:pt x="271" y="109"/>
                    <a:pt x="288" y="102"/>
                    <a:pt x="297" y="105"/>
                  </a:cubicBezTo>
                  <a:cubicBezTo>
                    <a:pt x="299" y="124"/>
                    <a:pt x="283" y="137"/>
                    <a:pt x="273" y="144"/>
                  </a:cubicBezTo>
                  <a:cubicBezTo>
                    <a:pt x="283" y="142"/>
                    <a:pt x="293" y="140"/>
                    <a:pt x="304" y="143"/>
                  </a:cubicBezTo>
                  <a:cubicBezTo>
                    <a:pt x="303" y="156"/>
                    <a:pt x="290" y="171"/>
                    <a:pt x="270" y="178"/>
                  </a:cubicBezTo>
                  <a:cubicBezTo>
                    <a:pt x="282" y="177"/>
                    <a:pt x="295" y="178"/>
                    <a:pt x="303" y="183"/>
                  </a:cubicBezTo>
                  <a:cubicBezTo>
                    <a:pt x="301" y="196"/>
                    <a:pt x="286" y="208"/>
                    <a:pt x="267" y="211"/>
                  </a:cubicBezTo>
                  <a:cubicBezTo>
                    <a:pt x="279" y="212"/>
                    <a:pt x="291" y="218"/>
                    <a:pt x="296" y="225"/>
                  </a:cubicBezTo>
                  <a:cubicBezTo>
                    <a:pt x="290" y="234"/>
                    <a:pt x="280" y="241"/>
                    <a:pt x="264" y="240"/>
                  </a:cubicBezTo>
                  <a:cubicBezTo>
                    <a:pt x="272" y="243"/>
                    <a:pt x="280" y="250"/>
                    <a:pt x="284" y="259"/>
                  </a:cubicBezTo>
                  <a:cubicBezTo>
                    <a:pt x="275" y="266"/>
                    <a:pt x="264" y="271"/>
                    <a:pt x="239" y="262"/>
                  </a:cubicBezTo>
                  <a:cubicBezTo>
                    <a:pt x="268" y="274"/>
                    <a:pt x="262" y="280"/>
                    <a:pt x="267" y="292"/>
                  </a:cubicBezTo>
                  <a:cubicBezTo>
                    <a:pt x="261" y="294"/>
                    <a:pt x="257" y="299"/>
                    <a:pt x="243" y="296"/>
                  </a:cubicBezTo>
                  <a:cubicBezTo>
                    <a:pt x="235" y="294"/>
                    <a:pt x="222" y="282"/>
                    <a:pt x="211" y="275"/>
                  </a:cubicBezTo>
                  <a:cubicBezTo>
                    <a:pt x="215" y="278"/>
                    <a:pt x="231" y="290"/>
                    <a:pt x="238" y="297"/>
                  </a:cubicBezTo>
                  <a:cubicBezTo>
                    <a:pt x="246" y="305"/>
                    <a:pt x="241" y="312"/>
                    <a:pt x="241" y="319"/>
                  </a:cubicBezTo>
                  <a:cubicBezTo>
                    <a:pt x="235" y="319"/>
                    <a:pt x="225" y="324"/>
                    <a:pt x="218" y="318"/>
                  </a:cubicBezTo>
                  <a:cubicBezTo>
                    <a:pt x="215" y="316"/>
                    <a:pt x="186" y="279"/>
                    <a:pt x="182" y="275"/>
                  </a:cubicBezTo>
                  <a:cubicBezTo>
                    <a:pt x="183" y="278"/>
                    <a:pt x="202" y="302"/>
                    <a:pt x="210" y="316"/>
                  </a:cubicBezTo>
                  <a:cubicBezTo>
                    <a:pt x="217" y="326"/>
                    <a:pt x="208" y="333"/>
                    <a:pt x="207" y="339"/>
                  </a:cubicBezTo>
                  <a:cubicBezTo>
                    <a:pt x="200" y="337"/>
                    <a:pt x="191" y="341"/>
                    <a:pt x="186" y="332"/>
                  </a:cubicBezTo>
                  <a:cubicBezTo>
                    <a:pt x="181" y="325"/>
                    <a:pt x="167" y="297"/>
                    <a:pt x="161" y="289"/>
                  </a:cubicBezTo>
                  <a:cubicBezTo>
                    <a:pt x="163" y="295"/>
                    <a:pt x="178" y="327"/>
                    <a:pt x="179" y="330"/>
                  </a:cubicBezTo>
                  <a:cubicBezTo>
                    <a:pt x="183" y="340"/>
                    <a:pt x="174" y="342"/>
                    <a:pt x="170" y="349"/>
                  </a:cubicBezTo>
                  <a:cubicBezTo>
                    <a:pt x="165" y="346"/>
                    <a:pt x="155" y="349"/>
                    <a:pt x="151" y="339"/>
                  </a:cubicBezTo>
                  <a:cubicBezTo>
                    <a:pt x="148" y="331"/>
                    <a:pt x="142" y="307"/>
                    <a:pt x="139" y="301"/>
                  </a:cubicBezTo>
                  <a:cubicBezTo>
                    <a:pt x="139" y="308"/>
                    <a:pt x="142" y="317"/>
                    <a:pt x="143" y="328"/>
                  </a:cubicBezTo>
                  <a:cubicBezTo>
                    <a:pt x="145" y="339"/>
                    <a:pt x="135" y="339"/>
                    <a:pt x="129" y="345"/>
                  </a:cubicBezTo>
                  <a:cubicBezTo>
                    <a:pt x="124" y="340"/>
                    <a:pt x="115" y="341"/>
                    <a:pt x="113" y="332"/>
                  </a:cubicBezTo>
                  <a:cubicBezTo>
                    <a:pt x="112" y="323"/>
                    <a:pt x="112" y="303"/>
                    <a:pt x="112" y="303"/>
                  </a:cubicBezTo>
                  <a:cubicBezTo>
                    <a:pt x="110" y="304"/>
                    <a:pt x="109" y="304"/>
                    <a:pt x="108" y="306"/>
                  </a:cubicBezTo>
                  <a:cubicBezTo>
                    <a:pt x="104" y="302"/>
                    <a:pt x="97" y="302"/>
                    <a:pt x="95" y="297"/>
                  </a:cubicBezTo>
                  <a:cubicBezTo>
                    <a:pt x="94" y="297"/>
                    <a:pt x="93" y="298"/>
                    <a:pt x="92" y="298"/>
                  </a:cubicBezTo>
                  <a:cubicBezTo>
                    <a:pt x="84" y="312"/>
                    <a:pt x="84" y="337"/>
                    <a:pt x="95" y="346"/>
                  </a:cubicBezTo>
                  <a:cubicBezTo>
                    <a:pt x="92" y="346"/>
                    <a:pt x="88" y="345"/>
                    <a:pt x="85" y="344"/>
                  </a:cubicBezTo>
                  <a:cubicBezTo>
                    <a:pt x="90" y="354"/>
                    <a:pt x="101" y="358"/>
                    <a:pt x="113" y="353"/>
                  </a:cubicBezTo>
                  <a:cubicBezTo>
                    <a:pt x="113" y="356"/>
                    <a:pt x="113" y="357"/>
                    <a:pt x="112" y="359"/>
                  </a:cubicBezTo>
                  <a:cubicBezTo>
                    <a:pt x="125" y="361"/>
                    <a:pt x="131" y="366"/>
                    <a:pt x="136" y="375"/>
                  </a:cubicBezTo>
                  <a:cubicBezTo>
                    <a:pt x="142" y="386"/>
                    <a:pt x="135" y="401"/>
                    <a:pt x="137" y="407"/>
                  </a:cubicBezTo>
                  <a:cubicBezTo>
                    <a:pt x="139" y="411"/>
                    <a:pt x="143" y="414"/>
                    <a:pt x="151" y="411"/>
                  </a:cubicBezTo>
                  <a:cubicBezTo>
                    <a:pt x="147" y="427"/>
                    <a:pt x="128" y="425"/>
                    <a:pt x="123" y="416"/>
                  </a:cubicBezTo>
                  <a:cubicBezTo>
                    <a:pt x="121" y="423"/>
                    <a:pt x="123" y="431"/>
                    <a:pt x="126" y="435"/>
                  </a:cubicBezTo>
                  <a:cubicBezTo>
                    <a:pt x="120" y="435"/>
                    <a:pt x="115" y="432"/>
                    <a:pt x="112" y="428"/>
                  </a:cubicBezTo>
                  <a:cubicBezTo>
                    <a:pt x="111" y="429"/>
                    <a:pt x="111" y="431"/>
                    <a:pt x="111" y="433"/>
                  </a:cubicBezTo>
                  <a:cubicBezTo>
                    <a:pt x="108" y="431"/>
                    <a:pt x="106" y="429"/>
                    <a:pt x="104" y="427"/>
                  </a:cubicBezTo>
                  <a:cubicBezTo>
                    <a:pt x="104" y="430"/>
                    <a:pt x="103" y="435"/>
                    <a:pt x="104" y="439"/>
                  </a:cubicBezTo>
                  <a:cubicBezTo>
                    <a:pt x="98" y="440"/>
                    <a:pt x="92" y="436"/>
                    <a:pt x="90" y="427"/>
                  </a:cubicBezTo>
                  <a:cubicBezTo>
                    <a:pt x="87" y="431"/>
                    <a:pt x="86" y="432"/>
                    <a:pt x="84" y="438"/>
                  </a:cubicBezTo>
                  <a:cubicBezTo>
                    <a:pt x="81" y="436"/>
                    <a:pt x="80" y="434"/>
                    <a:pt x="80" y="430"/>
                  </a:cubicBezTo>
                  <a:cubicBezTo>
                    <a:pt x="73" y="436"/>
                    <a:pt x="64" y="435"/>
                    <a:pt x="60" y="433"/>
                  </a:cubicBezTo>
                  <a:cubicBezTo>
                    <a:pt x="57" y="432"/>
                    <a:pt x="50" y="427"/>
                    <a:pt x="50" y="419"/>
                  </a:cubicBezTo>
                  <a:cubicBezTo>
                    <a:pt x="56" y="422"/>
                    <a:pt x="69" y="426"/>
                    <a:pt x="70" y="412"/>
                  </a:cubicBezTo>
                  <a:cubicBezTo>
                    <a:pt x="72" y="400"/>
                    <a:pt x="61" y="391"/>
                    <a:pt x="46" y="395"/>
                  </a:cubicBezTo>
                  <a:cubicBezTo>
                    <a:pt x="34" y="398"/>
                    <a:pt x="18" y="421"/>
                    <a:pt x="33" y="431"/>
                  </a:cubicBezTo>
                  <a:cubicBezTo>
                    <a:pt x="40" y="436"/>
                    <a:pt x="51" y="441"/>
                    <a:pt x="50" y="454"/>
                  </a:cubicBezTo>
                  <a:cubicBezTo>
                    <a:pt x="45" y="448"/>
                    <a:pt x="39" y="445"/>
                    <a:pt x="30" y="446"/>
                  </a:cubicBezTo>
                  <a:cubicBezTo>
                    <a:pt x="42" y="455"/>
                    <a:pt x="52" y="456"/>
                    <a:pt x="64" y="463"/>
                  </a:cubicBezTo>
                  <a:cubicBezTo>
                    <a:pt x="75" y="469"/>
                    <a:pt x="84" y="480"/>
                    <a:pt x="92" y="480"/>
                  </a:cubicBezTo>
                  <a:cubicBezTo>
                    <a:pt x="99" y="480"/>
                    <a:pt x="102" y="472"/>
                    <a:pt x="96" y="466"/>
                  </a:cubicBezTo>
                  <a:cubicBezTo>
                    <a:pt x="103" y="465"/>
                    <a:pt x="111" y="470"/>
                    <a:pt x="113" y="477"/>
                  </a:cubicBezTo>
                  <a:cubicBezTo>
                    <a:pt x="117" y="486"/>
                    <a:pt x="114" y="493"/>
                    <a:pt x="108" y="496"/>
                  </a:cubicBezTo>
                  <a:cubicBezTo>
                    <a:pt x="116" y="500"/>
                    <a:pt x="122" y="509"/>
                    <a:pt x="119" y="521"/>
                  </a:cubicBezTo>
                  <a:cubicBezTo>
                    <a:pt x="117" y="530"/>
                    <a:pt x="107" y="530"/>
                    <a:pt x="111" y="542"/>
                  </a:cubicBezTo>
                  <a:cubicBezTo>
                    <a:pt x="105" y="541"/>
                    <a:pt x="102" y="537"/>
                    <a:pt x="100" y="532"/>
                  </a:cubicBezTo>
                  <a:cubicBezTo>
                    <a:pt x="99" y="528"/>
                    <a:pt x="99" y="524"/>
                    <a:pt x="97" y="522"/>
                  </a:cubicBezTo>
                  <a:cubicBezTo>
                    <a:pt x="98" y="530"/>
                    <a:pt x="94" y="541"/>
                    <a:pt x="83" y="546"/>
                  </a:cubicBezTo>
                  <a:cubicBezTo>
                    <a:pt x="77" y="549"/>
                    <a:pt x="66" y="550"/>
                    <a:pt x="58" y="542"/>
                  </a:cubicBezTo>
                  <a:cubicBezTo>
                    <a:pt x="55" y="551"/>
                    <a:pt x="43" y="560"/>
                    <a:pt x="32" y="559"/>
                  </a:cubicBezTo>
                  <a:cubicBezTo>
                    <a:pt x="26" y="559"/>
                    <a:pt x="21" y="557"/>
                    <a:pt x="17" y="555"/>
                  </a:cubicBezTo>
                  <a:cubicBezTo>
                    <a:pt x="14" y="562"/>
                    <a:pt x="7" y="569"/>
                    <a:pt x="0" y="573"/>
                  </a:cubicBezTo>
                  <a:lnTo>
                    <a:pt x="0" y="153"/>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506" name="Freeform 1533"/>
            <p:cNvSpPr>
              <a:spLocks/>
            </p:cNvSpPr>
            <p:nvPr userDrawn="1"/>
          </p:nvSpPr>
          <p:spPr bwMode="auto">
            <a:xfrm>
              <a:off x="331" y="447"/>
              <a:ext cx="7" cy="7"/>
            </a:xfrm>
            <a:custGeom>
              <a:avLst/>
              <a:gdLst>
                <a:gd name="T0" fmla="*/ 0 w 15"/>
                <a:gd name="T1" fmla="*/ 13 h 17"/>
                <a:gd name="T2" fmla="*/ 0 w 15"/>
                <a:gd name="T3" fmla="*/ 13 h 17"/>
                <a:gd name="T4" fmla="*/ 0 w 15"/>
                <a:gd name="T5" fmla="*/ 17 h 17"/>
                <a:gd name="T6" fmla="*/ 15 w 15"/>
                <a:gd name="T7" fmla="*/ 2 h 17"/>
                <a:gd name="T8" fmla="*/ 13 w 15"/>
                <a:gd name="T9" fmla="*/ 0 h 17"/>
                <a:gd name="T10" fmla="*/ 0 w 15"/>
                <a:gd name="T11" fmla="*/ 13 h 17"/>
              </a:gdLst>
              <a:ahLst/>
              <a:cxnLst>
                <a:cxn ang="0">
                  <a:pos x="T0" y="T1"/>
                </a:cxn>
                <a:cxn ang="0">
                  <a:pos x="T2" y="T3"/>
                </a:cxn>
                <a:cxn ang="0">
                  <a:pos x="T4" y="T5"/>
                </a:cxn>
                <a:cxn ang="0">
                  <a:pos x="T6" y="T7"/>
                </a:cxn>
                <a:cxn ang="0">
                  <a:pos x="T8" y="T9"/>
                </a:cxn>
                <a:cxn ang="0">
                  <a:pos x="T10" y="T11"/>
                </a:cxn>
              </a:cxnLst>
              <a:rect l="0" t="0" r="r" b="b"/>
              <a:pathLst>
                <a:path w="15" h="17">
                  <a:moveTo>
                    <a:pt x="0" y="13"/>
                  </a:moveTo>
                  <a:lnTo>
                    <a:pt x="0" y="13"/>
                  </a:lnTo>
                  <a:lnTo>
                    <a:pt x="0" y="17"/>
                  </a:lnTo>
                  <a:cubicBezTo>
                    <a:pt x="4" y="16"/>
                    <a:pt x="13" y="8"/>
                    <a:pt x="15" y="2"/>
                  </a:cubicBezTo>
                  <a:cubicBezTo>
                    <a:pt x="14" y="1"/>
                    <a:pt x="13" y="0"/>
                    <a:pt x="13" y="0"/>
                  </a:cubicBezTo>
                  <a:cubicBezTo>
                    <a:pt x="11" y="5"/>
                    <a:pt x="5" y="13"/>
                    <a:pt x="0" y="13"/>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507" name="Freeform 1534"/>
            <p:cNvSpPr>
              <a:spLocks/>
            </p:cNvSpPr>
            <p:nvPr userDrawn="1"/>
          </p:nvSpPr>
          <p:spPr bwMode="auto">
            <a:xfrm>
              <a:off x="331" y="398"/>
              <a:ext cx="8" cy="53"/>
            </a:xfrm>
            <a:custGeom>
              <a:avLst/>
              <a:gdLst>
                <a:gd name="T0" fmla="*/ 0 w 18"/>
                <a:gd name="T1" fmla="*/ 108 h 116"/>
                <a:gd name="T2" fmla="*/ 0 w 18"/>
                <a:gd name="T3" fmla="*/ 108 h 116"/>
                <a:gd name="T4" fmla="*/ 0 w 18"/>
                <a:gd name="T5" fmla="*/ 116 h 116"/>
                <a:gd name="T6" fmla="*/ 11 w 18"/>
                <a:gd name="T7" fmla="*/ 104 h 116"/>
                <a:gd name="T8" fmla="*/ 6 w 18"/>
                <a:gd name="T9" fmla="*/ 94 h 116"/>
                <a:gd name="T10" fmla="*/ 12 w 18"/>
                <a:gd name="T11" fmla="*/ 96 h 116"/>
                <a:gd name="T12" fmla="*/ 12 w 18"/>
                <a:gd name="T13" fmla="*/ 71 h 116"/>
                <a:gd name="T14" fmla="*/ 15 w 18"/>
                <a:gd name="T15" fmla="*/ 96 h 116"/>
                <a:gd name="T16" fmla="*/ 16 w 18"/>
                <a:gd name="T17" fmla="*/ 96 h 116"/>
                <a:gd name="T18" fmla="*/ 12 w 18"/>
                <a:gd name="T19" fmla="*/ 45 h 116"/>
                <a:gd name="T20" fmla="*/ 3 w 18"/>
                <a:gd name="T21" fmla="*/ 0 h 116"/>
                <a:gd name="T22" fmla="*/ 1 w 18"/>
                <a:gd name="T23" fmla="*/ 54 h 116"/>
                <a:gd name="T24" fmla="*/ 0 w 18"/>
                <a:gd name="T25" fmla="*/ 10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116">
                  <a:moveTo>
                    <a:pt x="0" y="108"/>
                  </a:moveTo>
                  <a:lnTo>
                    <a:pt x="0" y="108"/>
                  </a:lnTo>
                  <a:lnTo>
                    <a:pt x="0" y="116"/>
                  </a:lnTo>
                  <a:cubicBezTo>
                    <a:pt x="5" y="114"/>
                    <a:pt x="10" y="107"/>
                    <a:pt x="11" y="104"/>
                  </a:cubicBezTo>
                  <a:cubicBezTo>
                    <a:pt x="9" y="101"/>
                    <a:pt x="7" y="97"/>
                    <a:pt x="6" y="94"/>
                  </a:cubicBezTo>
                  <a:cubicBezTo>
                    <a:pt x="9" y="96"/>
                    <a:pt x="10" y="96"/>
                    <a:pt x="12" y="96"/>
                  </a:cubicBezTo>
                  <a:cubicBezTo>
                    <a:pt x="13" y="90"/>
                    <a:pt x="13" y="79"/>
                    <a:pt x="12" y="71"/>
                  </a:cubicBezTo>
                  <a:cubicBezTo>
                    <a:pt x="14" y="76"/>
                    <a:pt x="16" y="89"/>
                    <a:pt x="15" y="96"/>
                  </a:cubicBezTo>
                  <a:cubicBezTo>
                    <a:pt x="15" y="96"/>
                    <a:pt x="16" y="96"/>
                    <a:pt x="16" y="96"/>
                  </a:cubicBezTo>
                  <a:cubicBezTo>
                    <a:pt x="18" y="82"/>
                    <a:pt x="15" y="61"/>
                    <a:pt x="12" y="45"/>
                  </a:cubicBezTo>
                  <a:cubicBezTo>
                    <a:pt x="8" y="28"/>
                    <a:pt x="4" y="17"/>
                    <a:pt x="3" y="0"/>
                  </a:cubicBezTo>
                  <a:cubicBezTo>
                    <a:pt x="0" y="14"/>
                    <a:pt x="0" y="36"/>
                    <a:pt x="1" y="54"/>
                  </a:cubicBezTo>
                  <a:cubicBezTo>
                    <a:pt x="1" y="60"/>
                    <a:pt x="1" y="99"/>
                    <a:pt x="0" y="108"/>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508" name="Freeform 1535"/>
            <p:cNvSpPr>
              <a:spLocks/>
            </p:cNvSpPr>
            <p:nvPr userDrawn="1"/>
          </p:nvSpPr>
          <p:spPr bwMode="auto">
            <a:xfrm>
              <a:off x="334" y="393"/>
              <a:ext cx="22" cy="57"/>
            </a:xfrm>
            <a:custGeom>
              <a:avLst/>
              <a:gdLst>
                <a:gd name="T0" fmla="*/ 2 w 50"/>
                <a:gd name="T1" fmla="*/ 0 h 125"/>
                <a:gd name="T2" fmla="*/ 2 w 50"/>
                <a:gd name="T3" fmla="*/ 0 h 125"/>
                <a:gd name="T4" fmla="*/ 13 w 50"/>
                <a:gd name="T5" fmla="*/ 47 h 125"/>
                <a:gd name="T6" fmla="*/ 25 w 50"/>
                <a:gd name="T7" fmla="*/ 84 h 125"/>
                <a:gd name="T8" fmla="*/ 5 w 50"/>
                <a:gd name="T9" fmla="*/ 111 h 125"/>
                <a:gd name="T10" fmla="*/ 19 w 50"/>
                <a:gd name="T11" fmla="*/ 122 h 125"/>
                <a:gd name="T12" fmla="*/ 46 w 50"/>
                <a:gd name="T13" fmla="*/ 112 h 125"/>
                <a:gd name="T14" fmla="*/ 48 w 50"/>
                <a:gd name="T15" fmla="*/ 107 h 125"/>
                <a:gd name="T16" fmla="*/ 39 w 50"/>
                <a:gd name="T17" fmla="*/ 108 h 125"/>
                <a:gd name="T18" fmla="*/ 50 w 50"/>
                <a:gd name="T19" fmla="*/ 89 h 125"/>
                <a:gd name="T20" fmla="*/ 49 w 50"/>
                <a:gd name="T21" fmla="*/ 81 h 125"/>
                <a:gd name="T22" fmla="*/ 38 w 50"/>
                <a:gd name="T23" fmla="*/ 65 h 125"/>
                <a:gd name="T24" fmla="*/ 42 w 50"/>
                <a:gd name="T25" fmla="*/ 66 h 125"/>
                <a:gd name="T26" fmla="*/ 21 w 50"/>
                <a:gd name="T27" fmla="*/ 33 h 125"/>
                <a:gd name="T28" fmla="*/ 2 w 50"/>
                <a:gd name="T29"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 h="125">
                  <a:moveTo>
                    <a:pt x="2" y="0"/>
                  </a:moveTo>
                  <a:lnTo>
                    <a:pt x="2" y="0"/>
                  </a:lnTo>
                  <a:cubicBezTo>
                    <a:pt x="0" y="12"/>
                    <a:pt x="8" y="34"/>
                    <a:pt x="13" y="47"/>
                  </a:cubicBezTo>
                  <a:cubicBezTo>
                    <a:pt x="17" y="59"/>
                    <a:pt x="24" y="69"/>
                    <a:pt x="25" y="84"/>
                  </a:cubicBezTo>
                  <a:cubicBezTo>
                    <a:pt x="26" y="101"/>
                    <a:pt x="20" y="113"/>
                    <a:pt x="5" y="111"/>
                  </a:cubicBezTo>
                  <a:cubicBezTo>
                    <a:pt x="8" y="117"/>
                    <a:pt x="13" y="120"/>
                    <a:pt x="19" y="122"/>
                  </a:cubicBezTo>
                  <a:cubicBezTo>
                    <a:pt x="31" y="125"/>
                    <a:pt x="41" y="119"/>
                    <a:pt x="46" y="112"/>
                  </a:cubicBezTo>
                  <a:cubicBezTo>
                    <a:pt x="47" y="110"/>
                    <a:pt x="48" y="109"/>
                    <a:pt x="48" y="107"/>
                  </a:cubicBezTo>
                  <a:cubicBezTo>
                    <a:pt x="45" y="104"/>
                    <a:pt x="41" y="106"/>
                    <a:pt x="39" y="108"/>
                  </a:cubicBezTo>
                  <a:cubicBezTo>
                    <a:pt x="34" y="97"/>
                    <a:pt x="40" y="91"/>
                    <a:pt x="50" y="89"/>
                  </a:cubicBezTo>
                  <a:cubicBezTo>
                    <a:pt x="50" y="86"/>
                    <a:pt x="50" y="83"/>
                    <a:pt x="49" y="81"/>
                  </a:cubicBezTo>
                  <a:cubicBezTo>
                    <a:pt x="40" y="80"/>
                    <a:pt x="37" y="70"/>
                    <a:pt x="38" y="65"/>
                  </a:cubicBezTo>
                  <a:cubicBezTo>
                    <a:pt x="39" y="66"/>
                    <a:pt x="41" y="66"/>
                    <a:pt x="42" y="66"/>
                  </a:cubicBezTo>
                  <a:cubicBezTo>
                    <a:pt x="39" y="56"/>
                    <a:pt x="29" y="43"/>
                    <a:pt x="21" y="33"/>
                  </a:cubicBezTo>
                  <a:cubicBezTo>
                    <a:pt x="15" y="25"/>
                    <a:pt x="5" y="13"/>
                    <a:pt x="2"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509" name="Freeform 1536"/>
            <p:cNvSpPr>
              <a:spLocks/>
            </p:cNvSpPr>
            <p:nvPr userDrawn="1"/>
          </p:nvSpPr>
          <p:spPr bwMode="auto">
            <a:xfrm>
              <a:off x="335" y="388"/>
              <a:ext cx="49" cy="58"/>
            </a:xfrm>
            <a:custGeom>
              <a:avLst/>
              <a:gdLst>
                <a:gd name="T0" fmla="*/ 4 w 109"/>
                <a:gd name="T1" fmla="*/ 0 h 127"/>
                <a:gd name="T2" fmla="*/ 4 w 109"/>
                <a:gd name="T3" fmla="*/ 0 h 127"/>
                <a:gd name="T4" fmla="*/ 8 w 109"/>
                <a:gd name="T5" fmla="*/ 20 h 127"/>
                <a:gd name="T6" fmla="*/ 36 w 109"/>
                <a:gd name="T7" fmla="*/ 48 h 127"/>
                <a:gd name="T8" fmla="*/ 50 w 109"/>
                <a:gd name="T9" fmla="*/ 61 h 127"/>
                <a:gd name="T10" fmla="*/ 44 w 109"/>
                <a:gd name="T11" fmla="*/ 81 h 127"/>
                <a:gd name="T12" fmla="*/ 38 w 109"/>
                <a:gd name="T13" fmla="*/ 80 h 127"/>
                <a:gd name="T14" fmla="*/ 43 w 109"/>
                <a:gd name="T15" fmla="*/ 87 h 127"/>
                <a:gd name="T16" fmla="*/ 62 w 109"/>
                <a:gd name="T17" fmla="*/ 82 h 127"/>
                <a:gd name="T18" fmla="*/ 57 w 109"/>
                <a:gd name="T19" fmla="*/ 103 h 127"/>
                <a:gd name="T20" fmla="*/ 38 w 109"/>
                <a:gd name="T21" fmla="*/ 114 h 127"/>
                <a:gd name="T22" fmla="*/ 52 w 109"/>
                <a:gd name="T23" fmla="*/ 118 h 127"/>
                <a:gd name="T24" fmla="*/ 82 w 109"/>
                <a:gd name="T25" fmla="*/ 110 h 127"/>
                <a:gd name="T26" fmla="*/ 84 w 109"/>
                <a:gd name="T27" fmla="*/ 93 h 127"/>
                <a:gd name="T28" fmla="*/ 97 w 109"/>
                <a:gd name="T29" fmla="*/ 114 h 127"/>
                <a:gd name="T30" fmla="*/ 107 w 109"/>
                <a:gd name="T31" fmla="*/ 97 h 127"/>
                <a:gd name="T32" fmla="*/ 87 w 109"/>
                <a:gd name="T33" fmla="*/ 74 h 127"/>
                <a:gd name="T34" fmla="*/ 102 w 109"/>
                <a:gd name="T35" fmla="*/ 65 h 127"/>
                <a:gd name="T36" fmla="*/ 94 w 109"/>
                <a:gd name="T37" fmla="*/ 48 h 127"/>
                <a:gd name="T38" fmla="*/ 75 w 109"/>
                <a:gd name="T39" fmla="*/ 60 h 127"/>
                <a:gd name="T40" fmla="*/ 54 w 109"/>
                <a:gd name="T41" fmla="*/ 43 h 127"/>
                <a:gd name="T42" fmla="*/ 20 w 109"/>
                <a:gd name="T43" fmla="*/ 26 h 127"/>
                <a:gd name="T44" fmla="*/ 4 w 109"/>
                <a:gd name="T45"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9" h="127">
                  <a:moveTo>
                    <a:pt x="4" y="0"/>
                  </a:moveTo>
                  <a:lnTo>
                    <a:pt x="4" y="0"/>
                  </a:lnTo>
                  <a:cubicBezTo>
                    <a:pt x="0" y="8"/>
                    <a:pt x="4" y="15"/>
                    <a:pt x="8" y="20"/>
                  </a:cubicBezTo>
                  <a:cubicBezTo>
                    <a:pt x="15" y="31"/>
                    <a:pt x="26" y="40"/>
                    <a:pt x="36" y="48"/>
                  </a:cubicBezTo>
                  <a:cubicBezTo>
                    <a:pt x="41" y="52"/>
                    <a:pt x="47" y="55"/>
                    <a:pt x="50" y="61"/>
                  </a:cubicBezTo>
                  <a:cubicBezTo>
                    <a:pt x="54" y="68"/>
                    <a:pt x="52" y="80"/>
                    <a:pt x="44" y="81"/>
                  </a:cubicBezTo>
                  <a:cubicBezTo>
                    <a:pt x="41" y="81"/>
                    <a:pt x="40" y="80"/>
                    <a:pt x="38" y="80"/>
                  </a:cubicBezTo>
                  <a:cubicBezTo>
                    <a:pt x="38" y="82"/>
                    <a:pt x="41" y="86"/>
                    <a:pt x="43" y="87"/>
                  </a:cubicBezTo>
                  <a:cubicBezTo>
                    <a:pt x="50" y="92"/>
                    <a:pt x="59" y="86"/>
                    <a:pt x="62" y="82"/>
                  </a:cubicBezTo>
                  <a:cubicBezTo>
                    <a:pt x="70" y="90"/>
                    <a:pt x="66" y="101"/>
                    <a:pt x="57" y="103"/>
                  </a:cubicBezTo>
                  <a:cubicBezTo>
                    <a:pt x="48" y="104"/>
                    <a:pt x="37" y="104"/>
                    <a:pt x="38" y="114"/>
                  </a:cubicBezTo>
                  <a:cubicBezTo>
                    <a:pt x="44" y="111"/>
                    <a:pt x="48" y="115"/>
                    <a:pt x="52" y="118"/>
                  </a:cubicBezTo>
                  <a:cubicBezTo>
                    <a:pt x="64" y="127"/>
                    <a:pt x="77" y="121"/>
                    <a:pt x="82" y="110"/>
                  </a:cubicBezTo>
                  <a:cubicBezTo>
                    <a:pt x="84" y="107"/>
                    <a:pt x="85" y="97"/>
                    <a:pt x="84" y="93"/>
                  </a:cubicBezTo>
                  <a:cubicBezTo>
                    <a:pt x="96" y="98"/>
                    <a:pt x="92" y="109"/>
                    <a:pt x="97" y="114"/>
                  </a:cubicBezTo>
                  <a:cubicBezTo>
                    <a:pt x="98" y="106"/>
                    <a:pt x="106" y="103"/>
                    <a:pt x="107" y="97"/>
                  </a:cubicBezTo>
                  <a:cubicBezTo>
                    <a:pt x="109" y="87"/>
                    <a:pt x="101" y="74"/>
                    <a:pt x="87" y="74"/>
                  </a:cubicBezTo>
                  <a:cubicBezTo>
                    <a:pt x="95" y="74"/>
                    <a:pt x="101" y="71"/>
                    <a:pt x="102" y="65"/>
                  </a:cubicBezTo>
                  <a:cubicBezTo>
                    <a:pt x="103" y="55"/>
                    <a:pt x="98" y="50"/>
                    <a:pt x="94" y="48"/>
                  </a:cubicBezTo>
                  <a:cubicBezTo>
                    <a:pt x="97" y="56"/>
                    <a:pt x="88" y="67"/>
                    <a:pt x="75" y="60"/>
                  </a:cubicBezTo>
                  <a:cubicBezTo>
                    <a:pt x="70" y="57"/>
                    <a:pt x="61" y="47"/>
                    <a:pt x="54" y="43"/>
                  </a:cubicBezTo>
                  <a:cubicBezTo>
                    <a:pt x="41" y="37"/>
                    <a:pt x="33" y="35"/>
                    <a:pt x="20" y="26"/>
                  </a:cubicBezTo>
                  <a:cubicBezTo>
                    <a:pt x="12" y="21"/>
                    <a:pt x="4" y="12"/>
                    <a:pt x="4"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510" name="Freeform 1537"/>
            <p:cNvSpPr>
              <a:spLocks/>
            </p:cNvSpPr>
            <p:nvPr userDrawn="1"/>
          </p:nvSpPr>
          <p:spPr bwMode="auto">
            <a:xfrm>
              <a:off x="338" y="383"/>
              <a:ext cx="14" cy="16"/>
            </a:xfrm>
            <a:custGeom>
              <a:avLst/>
              <a:gdLst>
                <a:gd name="T0" fmla="*/ 9 w 30"/>
                <a:gd name="T1" fmla="*/ 0 h 34"/>
                <a:gd name="T2" fmla="*/ 9 w 30"/>
                <a:gd name="T3" fmla="*/ 0 h 34"/>
                <a:gd name="T4" fmla="*/ 14 w 30"/>
                <a:gd name="T5" fmla="*/ 30 h 34"/>
                <a:gd name="T6" fmla="*/ 30 w 30"/>
                <a:gd name="T7" fmla="*/ 34 h 34"/>
                <a:gd name="T8" fmla="*/ 16 w 30"/>
                <a:gd name="T9" fmla="*/ 22 h 34"/>
                <a:gd name="T10" fmla="*/ 9 w 30"/>
                <a:gd name="T11" fmla="*/ 0 h 34"/>
              </a:gdLst>
              <a:ahLst/>
              <a:cxnLst>
                <a:cxn ang="0">
                  <a:pos x="T0" y="T1"/>
                </a:cxn>
                <a:cxn ang="0">
                  <a:pos x="T2" y="T3"/>
                </a:cxn>
                <a:cxn ang="0">
                  <a:pos x="T4" y="T5"/>
                </a:cxn>
                <a:cxn ang="0">
                  <a:pos x="T6" y="T7"/>
                </a:cxn>
                <a:cxn ang="0">
                  <a:pos x="T8" y="T9"/>
                </a:cxn>
                <a:cxn ang="0">
                  <a:pos x="T10" y="T11"/>
                </a:cxn>
              </a:cxnLst>
              <a:rect l="0" t="0" r="r" b="b"/>
              <a:pathLst>
                <a:path w="30" h="34">
                  <a:moveTo>
                    <a:pt x="9" y="0"/>
                  </a:moveTo>
                  <a:lnTo>
                    <a:pt x="9" y="0"/>
                  </a:lnTo>
                  <a:cubicBezTo>
                    <a:pt x="0" y="15"/>
                    <a:pt x="5" y="31"/>
                    <a:pt x="14" y="30"/>
                  </a:cubicBezTo>
                  <a:cubicBezTo>
                    <a:pt x="22" y="30"/>
                    <a:pt x="24" y="30"/>
                    <a:pt x="30" y="34"/>
                  </a:cubicBezTo>
                  <a:cubicBezTo>
                    <a:pt x="27" y="27"/>
                    <a:pt x="18" y="24"/>
                    <a:pt x="16" y="22"/>
                  </a:cubicBezTo>
                  <a:cubicBezTo>
                    <a:pt x="10" y="18"/>
                    <a:pt x="7" y="14"/>
                    <a:pt x="9"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511" name="Freeform 1538"/>
            <p:cNvSpPr>
              <a:spLocks/>
            </p:cNvSpPr>
            <p:nvPr userDrawn="1"/>
          </p:nvSpPr>
          <p:spPr bwMode="auto">
            <a:xfrm>
              <a:off x="377" y="377"/>
              <a:ext cx="4" cy="14"/>
            </a:xfrm>
            <a:custGeom>
              <a:avLst/>
              <a:gdLst>
                <a:gd name="T0" fmla="*/ 5 w 10"/>
                <a:gd name="T1" fmla="*/ 0 h 31"/>
                <a:gd name="T2" fmla="*/ 5 w 10"/>
                <a:gd name="T3" fmla="*/ 0 h 31"/>
                <a:gd name="T4" fmla="*/ 5 w 10"/>
                <a:gd name="T5" fmla="*/ 12 h 31"/>
                <a:gd name="T6" fmla="*/ 0 w 10"/>
                <a:gd name="T7" fmla="*/ 8 h 31"/>
                <a:gd name="T8" fmla="*/ 1 w 10"/>
                <a:gd name="T9" fmla="*/ 25 h 31"/>
                <a:gd name="T10" fmla="*/ 7 w 10"/>
                <a:gd name="T11" fmla="*/ 31 h 31"/>
                <a:gd name="T12" fmla="*/ 8 w 10"/>
                <a:gd name="T13" fmla="*/ 26 h 31"/>
                <a:gd name="T14" fmla="*/ 10 w 10"/>
                <a:gd name="T15" fmla="*/ 9 h 31"/>
                <a:gd name="T16" fmla="*/ 5 w 10"/>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31">
                  <a:moveTo>
                    <a:pt x="5" y="0"/>
                  </a:moveTo>
                  <a:lnTo>
                    <a:pt x="5" y="0"/>
                  </a:lnTo>
                  <a:cubicBezTo>
                    <a:pt x="6" y="5"/>
                    <a:pt x="6" y="8"/>
                    <a:pt x="5" y="12"/>
                  </a:cubicBezTo>
                  <a:cubicBezTo>
                    <a:pt x="4" y="11"/>
                    <a:pt x="2" y="9"/>
                    <a:pt x="0" y="8"/>
                  </a:cubicBezTo>
                  <a:cubicBezTo>
                    <a:pt x="1" y="12"/>
                    <a:pt x="1" y="20"/>
                    <a:pt x="1" y="25"/>
                  </a:cubicBezTo>
                  <a:cubicBezTo>
                    <a:pt x="2" y="26"/>
                    <a:pt x="4" y="29"/>
                    <a:pt x="7" y="31"/>
                  </a:cubicBezTo>
                  <a:cubicBezTo>
                    <a:pt x="7" y="31"/>
                    <a:pt x="7" y="28"/>
                    <a:pt x="8" y="26"/>
                  </a:cubicBezTo>
                  <a:cubicBezTo>
                    <a:pt x="5" y="20"/>
                    <a:pt x="6" y="14"/>
                    <a:pt x="10" y="9"/>
                  </a:cubicBezTo>
                  <a:cubicBezTo>
                    <a:pt x="9" y="8"/>
                    <a:pt x="6" y="2"/>
                    <a:pt x="5"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512" name="Freeform 1539"/>
            <p:cNvSpPr>
              <a:spLocks/>
            </p:cNvSpPr>
            <p:nvPr userDrawn="1"/>
          </p:nvSpPr>
          <p:spPr bwMode="auto">
            <a:xfrm>
              <a:off x="371" y="377"/>
              <a:ext cx="6" cy="17"/>
            </a:xfrm>
            <a:custGeom>
              <a:avLst/>
              <a:gdLst>
                <a:gd name="T0" fmla="*/ 5 w 15"/>
                <a:gd name="T1" fmla="*/ 1 h 37"/>
                <a:gd name="T2" fmla="*/ 5 w 15"/>
                <a:gd name="T3" fmla="*/ 1 h 37"/>
                <a:gd name="T4" fmla="*/ 0 w 15"/>
                <a:gd name="T5" fmla="*/ 0 h 37"/>
                <a:gd name="T6" fmla="*/ 4 w 15"/>
                <a:gd name="T7" fmla="*/ 12 h 37"/>
                <a:gd name="T8" fmla="*/ 13 w 15"/>
                <a:gd name="T9" fmla="*/ 37 h 37"/>
                <a:gd name="T10" fmla="*/ 13 w 15"/>
                <a:gd name="T11" fmla="*/ 31 h 37"/>
                <a:gd name="T12" fmla="*/ 13 w 15"/>
                <a:gd name="T13" fmla="*/ 6 h 37"/>
                <a:gd name="T14" fmla="*/ 8 w 15"/>
                <a:gd name="T15" fmla="*/ 2 h 37"/>
                <a:gd name="T16" fmla="*/ 9 w 15"/>
                <a:gd name="T17" fmla="*/ 19 h 37"/>
                <a:gd name="T18" fmla="*/ 5 w 15"/>
                <a:gd name="T19" fmla="*/ 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37">
                  <a:moveTo>
                    <a:pt x="5" y="1"/>
                  </a:moveTo>
                  <a:lnTo>
                    <a:pt x="5" y="1"/>
                  </a:lnTo>
                  <a:cubicBezTo>
                    <a:pt x="3" y="0"/>
                    <a:pt x="1" y="0"/>
                    <a:pt x="0" y="0"/>
                  </a:cubicBezTo>
                  <a:cubicBezTo>
                    <a:pt x="2" y="4"/>
                    <a:pt x="4" y="8"/>
                    <a:pt x="4" y="12"/>
                  </a:cubicBezTo>
                  <a:cubicBezTo>
                    <a:pt x="6" y="23"/>
                    <a:pt x="2" y="33"/>
                    <a:pt x="13" y="37"/>
                  </a:cubicBezTo>
                  <a:cubicBezTo>
                    <a:pt x="13" y="37"/>
                    <a:pt x="13" y="32"/>
                    <a:pt x="13" y="31"/>
                  </a:cubicBezTo>
                  <a:cubicBezTo>
                    <a:pt x="15" y="21"/>
                    <a:pt x="14" y="12"/>
                    <a:pt x="13" y="6"/>
                  </a:cubicBezTo>
                  <a:cubicBezTo>
                    <a:pt x="11" y="5"/>
                    <a:pt x="9" y="3"/>
                    <a:pt x="8" y="2"/>
                  </a:cubicBezTo>
                  <a:cubicBezTo>
                    <a:pt x="10" y="7"/>
                    <a:pt x="11" y="14"/>
                    <a:pt x="9" y="19"/>
                  </a:cubicBezTo>
                  <a:cubicBezTo>
                    <a:pt x="8" y="12"/>
                    <a:pt x="8" y="7"/>
                    <a:pt x="5"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513" name="Freeform 1540"/>
            <p:cNvSpPr>
              <a:spLocks/>
            </p:cNvSpPr>
            <p:nvPr userDrawn="1"/>
          </p:nvSpPr>
          <p:spPr bwMode="auto">
            <a:xfrm>
              <a:off x="365" y="374"/>
              <a:ext cx="7" cy="19"/>
            </a:xfrm>
            <a:custGeom>
              <a:avLst/>
              <a:gdLst>
                <a:gd name="T0" fmla="*/ 0 w 16"/>
                <a:gd name="T1" fmla="*/ 0 h 42"/>
                <a:gd name="T2" fmla="*/ 0 w 16"/>
                <a:gd name="T3" fmla="*/ 0 h 42"/>
                <a:gd name="T4" fmla="*/ 9 w 16"/>
                <a:gd name="T5" fmla="*/ 24 h 42"/>
                <a:gd name="T6" fmla="*/ 7 w 16"/>
                <a:gd name="T7" fmla="*/ 42 h 42"/>
                <a:gd name="T8" fmla="*/ 15 w 16"/>
                <a:gd name="T9" fmla="*/ 27 h 42"/>
                <a:gd name="T10" fmla="*/ 0 w 16"/>
                <a:gd name="T11" fmla="*/ 0 h 42"/>
              </a:gdLst>
              <a:ahLst/>
              <a:cxnLst>
                <a:cxn ang="0">
                  <a:pos x="T0" y="T1"/>
                </a:cxn>
                <a:cxn ang="0">
                  <a:pos x="T2" y="T3"/>
                </a:cxn>
                <a:cxn ang="0">
                  <a:pos x="T4" y="T5"/>
                </a:cxn>
                <a:cxn ang="0">
                  <a:pos x="T6" y="T7"/>
                </a:cxn>
                <a:cxn ang="0">
                  <a:pos x="T8" y="T9"/>
                </a:cxn>
                <a:cxn ang="0">
                  <a:pos x="T10" y="T11"/>
                </a:cxn>
              </a:cxnLst>
              <a:rect l="0" t="0" r="r" b="b"/>
              <a:pathLst>
                <a:path w="16" h="42">
                  <a:moveTo>
                    <a:pt x="0" y="0"/>
                  </a:moveTo>
                  <a:lnTo>
                    <a:pt x="0" y="0"/>
                  </a:lnTo>
                  <a:cubicBezTo>
                    <a:pt x="7" y="7"/>
                    <a:pt x="10" y="15"/>
                    <a:pt x="9" y="24"/>
                  </a:cubicBezTo>
                  <a:cubicBezTo>
                    <a:pt x="8" y="31"/>
                    <a:pt x="4" y="33"/>
                    <a:pt x="7" y="42"/>
                  </a:cubicBezTo>
                  <a:cubicBezTo>
                    <a:pt x="8" y="37"/>
                    <a:pt x="14" y="34"/>
                    <a:pt x="15" y="27"/>
                  </a:cubicBezTo>
                  <a:cubicBezTo>
                    <a:pt x="16" y="14"/>
                    <a:pt x="9" y="4"/>
                    <a:pt x="0"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514" name="Freeform 1541"/>
            <p:cNvSpPr>
              <a:spLocks/>
            </p:cNvSpPr>
            <p:nvPr userDrawn="1"/>
          </p:nvSpPr>
          <p:spPr bwMode="auto">
            <a:xfrm>
              <a:off x="337" y="372"/>
              <a:ext cx="9" cy="21"/>
            </a:xfrm>
            <a:custGeom>
              <a:avLst/>
              <a:gdLst>
                <a:gd name="T0" fmla="*/ 21 w 21"/>
                <a:gd name="T1" fmla="*/ 0 h 46"/>
                <a:gd name="T2" fmla="*/ 21 w 21"/>
                <a:gd name="T3" fmla="*/ 0 h 46"/>
                <a:gd name="T4" fmla="*/ 7 w 21"/>
                <a:gd name="T5" fmla="*/ 16 h 46"/>
                <a:gd name="T6" fmla="*/ 5 w 21"/>
                <a:gd name="T7" fmla="*/ 46 h 46"/>
                <a:gd name="T8" fmla="*/ 15 w 21"/>
                <a:gd name="T9" fmla="*/ 21 h 46"/>
                <a:gd name="T10" fmla="*/ 21 w 21"/>
                <a:gd name="T11" fmla="*/ 0 h 46"/>
              </a:gdLst>
              <a:ahLst/>
              <a:cxnLst>
                <a:cxn ang="0">
                  <a:pos x="T0" y="T1"/>
                </a:cxn>
                <a:cxn ang="0">
                  <a:pos x="T2" y="T3"/>
                </a:cxn>
                <a:cxn ang="0">
                  <a:pos x="T4" y="T5"/>
                </a:cxn>
                <a:cxn ang="0">
                  <a:pos x="T6" y="T7"/>
                </a:cxn>
                <a:cxn ang="0">
                  <a:pos x="T8" y="T9"/>
                </a:cxn>
                <a:cxn ang="0">
                  <a:pos x="T10" y="T11"/>
                </a:cxn>
              </a:cxnLst>
              <a:rect l="0" t="0" r="r" b="b"/>
              <a:pathLst>
                <a:path w="21" h="46">
                  <a:moveTo>
                    <a:pt x="21" y="0"/>
                  </a:moveTo>
                  <a:lnTo>
                    <a:pt x="21" y="0"/>
                  </a:lnTo>
                  <a:cubicBezTo>
                    <a:pt x="16" y="9"/>
                    <a:pt x="9" y="15"/>
                    <a:pt x="7" y="16"/>
                  </a:cubicBezTo>
                  <a:cubicBezTo>
                    <a:pt x="2" y="30"/>
                    <a:pt x="0" y="37"/>
                    <a:pt x="5" y="46"/>
                  </a:cubicBezTo>
                  <a:cubicBezTo>
                    <a:pt x="5" y="33"/>
                    <a:pt x="9" y="27"/>
                    <a:pt x="15" y="21"/>
                  </a:cubicBezTo>
                  <a:cubicBezTo>
                    <a:pt x="16" y="18"/>
                    <a:pt x="20" y="5"/>
                    <a:pt x="21"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515" name="Freeform 1542"/>
            <p:cNvSpPr>
              <a:spLocks/>
            </p:cNvSpPr>
            <p:nvPr userDrawn="1"/>
          </p:nvSpPr>
          <p:spPr bwMode="auto">
            <a:xfrm>
              <a:off x="352" y="372"/>
              <a:ext cx="19" cy="21"/>
            </a:xfrm>
            <a:custGeom>
              <a:avLst/>
              <a:gdLst>
                <a:gd name="T0" fmla="*/ 18 w 44"/>
                <a:gd name="T1" fmla="*/ 0 h 47"/>
                <a:gd name="T2" fmla="*/ 18 w 44"/>
                <a:gd name="T3" fmla="*/ 0 h 47"/>
                <a:gd name="T4" fmla="*/ 0 w 44"/>
                <a:gd name="T5" fmla="*/ 4 h 47"/>
                <a:gd name="T6" fmla="*/ 28 w 44"/>
                <a:gd name="T7" fmla="*/ 21 h 47"/>
                <a:gd name="T8" fmla="*/ 12 w 44"/>
                <a:gd name="T9" fmla="*/ 38 h 47"/>
                <a:gd name="T10" fmla="*/ 23 w 44"/>
                <a:gd name="T11" fmla="*/ 40 h 47"/>
                <a:gd name="T12" fmla="*/ 9 w 44"/>
                <a:gd name="T13" fmla="*/ 37 h 47"/>
                <a:gd name="T14" fmla="*/ 33 w 44"/>
                <a:gd name="T15" fmla="*/ 38 h 47"/>
                <a:gd name="T16" fmla="*/ 18 w 44"/>
                <a:gd name="T1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47">
                  <a:moveTo>
                    <a:pt x="18" y="0"/>
                  </a:moveTo>
                  <a:lnTo>
                    <a:pt x="18" y="0"/>
                  </a:lnTo>
                  <a:cubicBezTo>
                    <a:pt x="13" y="0"/>
                    <a:pt x="5" y="1"/>
                    <a:pt x="0" y="4"/>
                  </a:cubicBezTo>
                  <a:cubicBezTo>
                    <a:pt x="17" y="2"/>
                    <a:pt x="26" y="9"/>
                    <a:pt x="28" y="21"/>
                  </a:cubicBezTo>
                  <a:cubicBezTo>
                    <a:pt x="29" y="29"/>
                    <a:pt x="24" y="39"/>
                    <a:pt x="12" y="38"/>
                  </a:cubicBezTo>
                  <a:cubicBezTo>
                    <a:pt x="13" y="39"/>
                    <a:pt x="17" y="41"/>
                    <a:pt x="23" y="40"/>
                  </a:cubicBezTo>
                  <a:cubicBezTo>
                    <a:pt x="17" y="43"/>
                    <a:pt x="12" y="40"/>
                    <a:pt x="9" y="37"/>
                  </a:cubicBezTo>
                  <a:cubicBezTo>
                    <a:pt x="12" y="45"/>
                    <a:pt x="26" y="47"/>
                    <a:pt x="33" y="38"/>
                  </a:cubicBezTo>
                  <a:cubicBezTo>
                    <a:pt x="44" y="24"/>
                    <a:pt x="33" y="2"/>
                    <a:pt x="18"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516" name="Freeform 1543"/>
            <p:cNvSpPr>
              <a:spLocks/>
            </p:cNvSpPr>
            <p:nvPr userDrawn="1"/>
          </p:nvSpPr>
          <p:spPr bwMode="auto">
            <a:xfrm>
              <a:off x="331" y="370"/>
              <a:ext cx="10" cy="27"/>
            </a:xfrm>
            <a:custGeom>
              <a:avLst/>
              <a:gdLst>
                <a:gd name="T0" fmla="*/ 0 w 21"/>
                <a:gd name="T1" fmla="*/ 50 h 60"/>
                <a:gd name="T2" fmla="*/ 0 w 21"/>
                <a:gd name="T3" fmla="*/ 50 h 60"/>
                <a:gd name="T4" fmla="*/ 0 w 21"/>
                <a:gd name="T5" fmla="*/ 60 h 60"/>
                <a:gd name="T6" fmla="*/ 21 w 21"/>
                <a:gd name="T7" fmla="*/ 0 h 60"/>
                <a:gd name="T8" fmla="*/ 10 w 21"/>
                <a:gd name="T9" fmla="*/ 26 h 60"/>
                <a:gd name="T10" fmla="*/ 1 w 21"/>
                <a:gd name="T11" fmla="*/ 41 h 60"/>
                <a:gd name="T12" fmla="*/ 0 w 21"/>
                <a:gd name="T13" fmla="*/ 50 h 60"/>
              </a:gdLst>
              <a:ahLst/>
              <a:cxnLst>
                <a:cxn ang="0">
                  <a:pos x="T0" y="T1"/>
                </a:cxn>
                <a:cxn ang="0">
                  <a:pos x="T2" y="T3"/>
                </a:cxn>
                <a:cxn ang="0">
                  <a:pos x="T4" y="T5"/>
                </a:cxn>
                <a:cxn ang="0">
                  <a:pos x="T6" y="T7"/>
                </a:cxn>
                <a:cxn ang="0">
                  <a:pos x="T8" y="T9"/>
                </a:cxn>
                <a:cxn ang="0">
                  <a:pos x="T10" y="T11"/>
                </a:cxn>
                <a:cxn ang="0">
                  <a:pos x="T12" y="T13"/>
                </a:cxn>
              </a:cxnLst>
              <a:rect l="0" t="0" r="r" b="b"/>
              <a:pathLst>
                <a:path w="21" h="60">
                  <a:moveTo>
                    <a:pt x="0" y="50"/>
                  </a:moveTo>
                  <a:lnTo>
                    <a:pt x="0" y="50"/>
                  </a:lnTo>
                  <a:lnTo>
                    <a:pt x="0" y="60"/>
                  </a:lnTo>
                  <a:cubicBezTo>
                    <a:pt x="8" y="44"/>
                    <a:pt x="21" y="27"/>
                    <a:pt x="21" y="0"/>
                  </a:cubicBezTo>
                  <a:cubicBezTo>
                    <a:pt x="19" y="10"/>
                    <a:pt x="15" y="18"/>
                    <a:pt x="10" y="26"/>
                  </a:cubicBezTo>
                  <a:cubicBezTo>
                    <a:pt x="8" y="30"/>
                    <a:pt x="2" y="35"/>
                    <a:pt x="1" y="41"/>
                  </a:cubicBezTo>
                  <a:cubicBezTo>
                    <a:pt x="0" y="44"/>
                    <a:pt x="1" y="47"/>
                    <a:pt x="0" y="5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517" name="Freeform 1544"/>
            <p:cNvSpPr>
              <a:spLocks/>
            </p:cNvSpPr>
            <p:nvPr userDrawn="1"/>
          </p:nvSpPr>
          <p:spPr bwMode="auto">
            <a:xfrm>
              <a:off x="367" y="369"/>
              <a:ext cx="12" cy="11"/>
            </a:xfrm>
            <a:custGeom>
              <a:avLst/>
              <a:gdLst>
                <a:gd name="T0" fmla="*/ 5 w 25"/>
                <a:gd name="T1" fmla="*/ 0 h 24"/>
                <a:gd name="T2" fmla="*/ 5 w 25"/>
                <a:gd name="T3" fmla="*/ 0 h 24"/>
                <a:gd name="T4" fmla="*/ 17 w 25"/>
                <a:gd name="T5" fmla="*/ 12 h 24"/>
                <a:gd name="T6" fmla="*/ 0 w 25"/>
                <a:gd name="T7" fmla="*/ 3 h 24"/>
                <a:gd name="T8" fmla="*/ 9 w 25"/>
                <a:gd name="T9" fmla="*/ 15 h 24"/>
                <a:gd name="T10" fmla="*/ 25 w 25"/>
                <a:gd name="T11" fmla="*/ 24 h 24"/>
                <a:gd name="T12" fmla="*/ 5 w 25"/>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25" h="24">
                  <a:moveTo>
                    <a:pt x="5" y="0"/>
                  </a:moveTo>
                  <a:lnTo>
                    <a:pt x="5" y="0"/>
                  </a:lnTo>
                  <a:cubicBezTo>
                    <a:pt x="7" y="2"/>
                    <a:pt x="14" y="8"/>
                    <a:pt x="17" y="12"/>
                  </a:cubicBezTo>
                  <a:cubicBezTo>
                    <a:pt x="12" y="10"/>
                    <a:pt x="6" y="5"/>
                    <a:pt x="0" y="3"/>
                  </a:cubicBezTo>
                  <a:cubicBezTo>
                    <a:pt x="1" y="4"/>
                    <a:pt x="8" y="14"/>
                    <a:pt x="9" y="15"/>
                  </a:cubicBezTo>
                  <a:cubicBezTo>
                    <a:pt x="15" y="17"/>
                    <a:pt x="21" y="20"/>
                    <a:pt x="25" y="24"/>
                  </a:cubicBezTo>
                  <a:cubicBezTo>
                    <a:pt x="25" y="7"/>
                    <a:pt x="18" y="2"/>
                    <a:pt x="5"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518" name="Freeform 1545"/>
            <p:cNvSpPr>
              <a:spLocks/>
            </p:cNvSpPr>
            <p:nvPr userDrawn="1"/>
          </p:nvSpPr>
          <p:spPr bwMode="auto">
            <a:xfrm>
              <a:off x="376" y="369"/>
              <a:ext cx="4" cy="3"/>
            </a:xfrm>
            <a:custGeom>
              <a:avLst/>
              <a:gdLst>
                <a:gd name="T0" fmla="*/ 5 w 8"/>
                <a:gd name="T1" fmla="*/ 1 h 6"/>
                <a:gd name="T2" fmla="*/ 5 w 8"/>
                <a:gd name="T3" fmla="*/ 1 h 6"/>
                <a:gd name="T4" fmla="*/ 0 w 8"/>
                <a:gd name="T5" fmla="*/ 0 h 6"/>
                <a:gd name="T6" fmla="*/ 8 w 8"/>
                <a:gd name="T7" fmla="*/ 6 h 6"/>
                <a:gd name="T8" fmla="*/ 5 w 8"/>
                <a:gd name="T9" fmla="*/ 1 h 6"/>
              </a:gdLst>
              <a:ahLst/>
              <a:cxnLst>
                <a:cxn ang="0">
                  <a:pos x="T0" y="T1"/>
                </a:cxn>
                <a:cxn ang="0">
                  <a:pos x="T2" y="T3"/>
                </a:cxn>
                <a:cxn ang="0">
                  <a:pos x="T4" y="T5"/>
                </a:cxn>
                <a:cxn ang="0">
                  <a:pos x="T6" y="T7"/>
                </a:cxn>
                <a:cxn ang="0">
                  <a:pos x="T8" y="T9"/>
                </a:cxn>
              </a:cxnLst>
              <a:rect l="0" t="0" r="r" b="b"/>
              <a:pathLst>
                <a:path w="8" h="6">
                  <a:moveTo>
                    <a:pt x="5" y="1"/>
                  </a:moveTo>
                  <a:lnTo>
                    <a:pt x="5" y="1"/>
                  </a:lnTo>
                  <a:lnTo>
                    <a:pt x="0" y="0"/>
                  </a:lnTo>
                  <a:lnTo>
                    <a:pt x="8" y="6"/>
                  </a:lnTo>
                  <a:lnTo>
                    <a:pt x="5" y="1"/>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519" name="Freeform 1546"/>
            <p:cNvSpPr>
              <a:spLocks/>
            </p:cNvSpPr>
            <p:nvPr userDrawn="1"/>
          </p:nvSpPr>
          <p:spPr bwMode="auto">
            <a:xfrm>
              <a:off x="375" y="370"/>
              <a:ext cx="11" cy="12"/>
            </a:xfrm>
            <a:custGeom>
              <a:avLst/>
              <a:gdLst>
                <a:gd name="T0" fmla="*/ 20 w 24"/>
                <a:gd name="T1" fmla="*/ 3 h 27"/>
                <a:gd name="T2" fmla="*/ 20 w 24"/>
                <a:gd name="T3" fmla="*/ 3 h 27"/>
                <a:gd name="T4" fmla="*/ 10 w 24"/>
                <a:gd name="T5" fmla="*/ 0 h 27"/>
                <a:gd name="T6" fmla="*/ 16 w 24"/>
                <a:gd name="T7" fmla="*/ 10 h 27"/>
                <a:gd name="T8" fmla="*/ 5 w 24"/>
                <a:gd name="T9" fmla="*/ 0 h 27"/>
                <a:gd name="T10" fmla="*/ 0 w 24"/>
                <a:gd name="T11" fmla="*/ 1 h 27"/>
                <a:gd name="T12" fmla="*/ 16 w 24"/>
                <a:gd name="T13" fmla="*/ 27 h 27"/>
                <a:gd name="T14" fmla="*/ 20 w 24"/>
                <a:gd name="T15" fmla="*/ 3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27">
                  <a:moveTo>
                    <a:pt x="20" y="3"/>
                  </a:moveTo>
                  <a:lnTo>
                    <a:pt x="20" y="3"/>
                  </a:lnTo>
                  <a:cubicBezTo>
                    <a:pt x="17" y="2"/>
                    <a:pt x="10" y="0"/>
                    <a:pt x="10" y="0"/>
                  </a:cubicBezTo>
                  <a:cubicBezTo>
                    <a:pt x="12" y="1"/>
                    <a:pt x="14" y="5"/>
                    <a:pt x="16" y="10"/>
                  </a:cubicBezTo>
                  <a:cubicBezTo>
                    <a:pt x="13" y="6"/>
                    <a:pt x="7" y="2"/>
                    <a:pt x="5" y="0"/>
                  </a:cubicBezTo>
                  <a:cubicBezTo>
                    <a:pt x="3" y="1"/>
                    <a:pt x="1" y="0"/>
                    <a:pt x="0" y="1"/>
                  </a:cubicBezTo>
                  <a:cubicBezTo>
                    <a:pt x="10" y="9"/>
                    <a:pt x="14" y="18"/>
                    <a:pt x="16" y="27"/>
                  </a:cubicBezTo>
                  <a:cubicBezTo>
                    <a:pt x="24" y="19"/>
                    <a:pt x="23" y="11"/>
                    <a:pt x="20" y="3"/>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520" name="Freeform 1547"/>
            <p:cNvSpPr>
              <a:spLocks/>
            </p:cNvSpPr>
            <p:nvPr userDrawn="1"/>
          </p:nvSpPr>
          <p:spPr bwMode="auto">
            <a:xfrm>
              <a:off x="380" y="368"/>
              <a:ext cx="10" cy="24"/>
            </a:xfrm>
            <a:custGeom>
              <a:avLst/>
              <a:gdLst>
                <a:gd name="T0" fmla="*/ 11 w 22"/>
                <a:gd name="T1" fmla="*/ 0 h 53"/>
                <a:gd name="T2" fmla="*/ 11 w 22"/>
                <a:gd name="T3" fmla="*/ 0 h 53"/>
                <a:gd name="T4" fmla="*/ 11 w 22"/>
                <a:gd name="T5" fmla="*/ 7 h 53"/>
                <a:gd name="T6" fmla="*/ 5 w 22"/>
                <a:gd name="T7" fmla="*/ 34 h 53"/>
                <a:gd name="T8" fmla="*/ 3 w 22"/>
                <a:gd name="T9" fmla="*/ 30 h 53"/>
                <a:gd name="T10" fmla="*/ 1 w 22"/>
                <a:gd name="T11" fmla="*/ 41 h 53"/>
                <a:gd name="T12" fmla="*/ 11 w 22"/>
                <a:gd name="T13" fmla="*/ 53 h 53"/>
                <a:gd name="T14" fmla="*/ 13 w 22"/>
                <a:gd name="T15" fmla="*/ 32 h 53"/>
                <a:gd name="T16" fmla="*/ 11 w 22"/>
                <a:gd name="T17"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53">
                  <a:moveTo>
                    <a:pt x="11" y="0"/>
                  </a:moveTo>
                  <a:lnTo>
                    <a:pt x="11" y="0"/>
                  </a:lnTo>
                  <a:cubicBezTo>
                    <a:pt x="11" y="0"/>
                    <a:pt x="11" y="4"/>
                    <a:pt x="11" y="7"/>
                  </a:cubicBezTo>
                  <a:cubicBezTo>
                    <a:pt x="13" y="15"/>
                    <a:pt x="15" y="26"/>
                    <a:pt x="5" y="34"/>
                  </a:cubicBezTo>
                  <a:cubicBezTo>
                    <a:pt x="4" y="32"/>
                    <a:pt x="4" y="31"/>
                    <a:pt x="3" y="30"/>
                  </a:cubicBezTo>
                  <a:cubicBezTo>
                    <a:pt x="1" y="32"/>
                    <a:pt x="0" y="38"/>
                    <a:pt x="1" y="41"/>
                  </a:cubicBezTo>
                  <a:cubicBezTo>
                    <a:pt x="3" y="47"/>
                    <a:pt x="6" y="51"/>
                    <a:pt x="11" y="53"/>
                  </a:cubicBezTo>
                  <a:cubicBezTo>
                    <a:pt x="7" y="45"/>
                    <a:pt x="12" y="33"/>
                    <a:pt x="13" y="32"/>
                  </a:cubicBezTo>
                  <a:cubicBezTo>
                    <a:pt x="17" y="21"/>
                    <a:pt x="22" y="9"/>
                    <a:pt x="11"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521" name="Freeform 1548"/>
            <p:cNvSpPr>
              <a:spLocks/>
            </p:cNvSpPr>
            <p:nvPr userDrawn="1"/>
          </p:nvSpPr>
          <p:spPr bwMode="auto">
            <a:xfrm>
              <a:off x="331" y="368"/>
              <a:ext cx="9" cy="19"/>
            </a:xfrm>
            <a:custGeom>
              <a:avLst/>
              <a:gdLst>
                <a:gd name="T0" fmla="*/ 0 w 20"/>
                <a:gd name="T1" fmla="*/ 32 h 42"/>
                <a:gd name="T2" fmla="*/ 0 w 20"/>
                <a:gd name="T3" fmla="*/ 32 h 42"/>
                <a:gd name="T4" fmla="*/ 0 w 20"/>
                <a:gd name="T5" fmla="*/ 42 h 42"/>
                <a:gd name="T6" fmla="*/ 20 w 20"/>
                <a:gd name="T7" fmla="*/ 0 h 42"/>
                <a:gd name="T8" fmla="*/ 0 w 20"/>
                <a:gd name="T9" fmla="*/ 32 h 42"/>
              </a:gdLst>
              <a:ahLst/>
              <a:cxnLst>
                <a:cxn ang="0">
                  <a:pos x="T0" y="T1"/>
                </a:cxn>
                <a:cxn ang="0">
                  <a:pos x="T2" y="T3"/>
                </a:cxn>
                <a:cxn ang="0">
                  <a:pos x="T4" y="T5"/>
                </a:cxn>
                <a:cxn ang="0">
                  <a:pos x="T6" y="T7"/>
                </a:cxn>
                <a:cxn ang="0">
                  <a:pos x="T8" y="T9"/>
                </a:cxn>
              </a:cxnLst>
              <a:rect l="0" t="0" r="r" b="b"/>
              <a:pathLst>
                <a:path w="20" h="42">
                  <a:moveTo>
                    <a:pt x="0" y="32"/>
                  </a:moveTo>
                  <a:lnTo>
                    <a:pt x="0" y="32"/>
                  </a:lnTo>
                  <a:lnTo>
                    <a:pt x="0" y="42"/>
                  </a:lnTo>
                  <a:cubicBezTo>
                    <a:pt x="8" y="31"/>
                    <a:pt x="18" y="17"/>
                    <a:pt x="20" y="0"/>
                  </a:cubicBezTo>
                  <a:cubicBezTo>
                    <a:pt x="6" y="3"/>
                    <a:pt x="1" y="14"/>
                    <a:pt x="0" y="32"/>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522" name="Freeform 1549"/>
            <p:cNvSpPr>
              <a:spLocks/>
            </p:cNvSpPr>
            <p:nvPr userDrawn="1"/>
          </p:nvSpPr>
          <p:spPr bwMode="auto">
            <a:xfrm>
              <a:off x="365" y="368"/>
              <a:ext cx="7" cy="5"/>
            </a:xfrm>
            <a:custGeom>
              <a:avLst/>
              <a:gdLst>
                <a:gd name="T0" fmla="*/ 9 w 16"/>
                <a:gd name="T1" fmla="*/ 4 h 11"/>
                <a:gd name="T2" fmla="*/ 9 w 16"/>
                <a:gd name="T3" fmla="*/ 4 h 11"/>
                <a:gd name="T4" fmla="*/ 0 w 16"/>
                <a:gd name="T5" fmla="*/ 0 h 11"/>
                <a:gd name="T6" fmla="*/ 5 w 16"/>
                <a:gd name="T7" fmla="*/ 5 h 11"/>
                <a:gd name="T8" fmla="*/ 16 w 16"/>
                <a:gd name="T9" fmla="*/ 11 h 11"/>
                <a:gd name="T10" fmla="*/ 9 w 16"/>
                <a:gd name="T11" fmla="*/ 4 h 11"/>
              </a:gdLst>
              <a:ahLst/>
              <a:cxnLst>
                <a:cxn ang="0">
                  <a:pos x="T0" y="T1"/>
                </a:cxn>
                <a:cxn ang="0">
                  <a:pos x="T2" y="T3"/>
                </a:cxn>
                <a:cxn ang="0">
                  <a:pos x="T4" y="T5"/>
                </a:cxn>
                <a:cxn ang="0">
                  <a:pos x="T6" y="T7"/>
                </a:cxn>
                <a:cxn ang="0">
                  <a:pos x="T8" y="T9"/>
                </a:cxn>
                <a:cxn ang="0">
                  <a:pos x="T10" y="T11"/>
                </a:cxn>
              </a:cxnLst>
              <a:rect l="0" t="0" r="r" b="b"/>
              <a:pathLst>
                <a:path w="16" h="11">
                  <a:moveTo>
                    <a:pt x="9" y="4"/>
                  </a:moveTo>
                  <a:lnTo>
                    <a:pt x="9" y="4"/>
                  </a:lnTo>
                  <a:cubicBezTo>
                    <a:pt x="6" y="3"/>
                    <a:pt x="3" y="2"/>
                    <a:pt x="0" y="0"/>
                  </a:cubicBezTo>
                  <a:cubicBezTo>
                    <a:pt x="2" y="2"/>
                    <a:pt x="4" y="4"/>
                    <a:pt x="5" y="5"/>
                  </a:cubicBezTo>
                  <a:cubicBezTo>
                    <a:pt x="8" y="6"/>
                    <a:pt x="14" y="9"/>
                    <a:pt x="16" y="11"/>
                  </a:cubicBezTo>
                  <a:cubicBezTo>
                    <a:pt x="16" y="10"/>
                    <a:pt x="10" y="5"/>
                    <a:pt x="9" y="4"/>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523" name="Freeform 1550"/>
            <p:cNvSpPr>
              <a:spLocks/>
            </p:cNvSpPr>
            <p:nvPr userDrawn="1"/>
          </p:nvSpPr>
          <p:spPr bwMode="auto">
            <a:xfrm>
              <a:off x="344" y="368"/>
              <a:ext cx="1" cy="2"/>
            </a:xfrm>
            <a:custGeom>
              <a:avLst/>
              <a:gdLst>
                <a:gd name="T0" fmla="*/ 3 w 3"/>
                <a:gd name="T1" fmla="*/ 0 h 5"/>
                <a:gd name="T2" fmla="*/ 3 w 3"/>
                <a:gd name="T3" fmla="*/ 0 h 5"/>
                <a:gd name="T4" fmla="*/ 1 w 3"/>
                <a:gd name="T5" fmla="*/ 0 h 5"/>
                <a:gd name="T6" fmla="*/ 0 w 3"/>
                <a:gd name="T7" fmla="*/ 5 h 5"/>
                <a:gd name="T8" fmla="*/ 3 w 3"/>
                <a:gd name="T9" fmla="*/ 0 h 5"/>
              </a:gdLst>
              <a:ahLst/>
              <a:cxnLst>
                <a:cxn ang="0">
                  <a:pos x="T0" y="T1"/>
                </a:cxn>
                <a:cxn ang="0">
                  <a:pos x="T2" y="T3"/>
                </a:cxn>
                <a:cxn ang="0">
                  <a:pos x="T4" y="T5"/>
                </a:cxn>
                <a:cxn ang="0">
                  <a:pos x="T6" y="T7"/>
                </a:cxn>
                <a:cxn ang="0">
                  <a:pos x="T8" y="T9"/>
                </a:cxn>
              </a:cxnLst>
              <a:rect l="0" t="0" r="r" b="b"/>
              <a:pathLst>
                <a:path w="3" h="5">
                  <a:moveTo>
                    <a:pt x="3" y="0"/>
                  </a:moveTo>
                  <a:lnTo>
                    <a:pt x="3" y="0"/>
                  </a:lnTo>
                  <a:lnTo>
                    <a:pt x="1" y="0"/>
                  </a:lnTo>
                  <a:lnTo>
                    <a:pt x="0" y="5"/>
                  </a:lnTo>
                  <a:lnTo>
                    <a:pt x="3"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524" name="Freeform 1551"/>
            <p:cNvSpPr>
              <a:spLocks/>
            </p:cNvSpPr>
            <p:nvPr userDrawn="1"/>
          </p:nvSpPr>
          <p:spPr bwMode="auto">
            <a:xfrm>
              <a:off x="341" y="367"/>
              <a:ext cx="6" cy="11"/>
            </a:xfrm>
            <a:custGeom>
              <a:avLst/>
              <a:gdLst>
                <a:gd name="T0" fmla="*/ 15 w 15"/>
                <a:gd name="T1" fmla="*/ 1 h 23"/>
                <a:gd name="T2" fmla="*/ 15 w 15"/>
                <a:gd name="T3" fmla="*/ 1 h 23"/>
                <a:gd name="T4" fmla="*/ 11 w 15"/>
                <a:gd name="T5" fmla="*/ 1 h 23"/>
                <a:gd name="T6" fmla="*/ 5 w 15"/>
                <a:gd name="T7" fmla="*/ 12 h 23"/>
                <a:gd name="T8" fmla="*/ 7 w 15"/>
                <a:gd name="T9" fmla="*/ 1 h 23"/>
                <a:gd name="T10" fmla="*/ 1 w 15"/>
                <a:gd name="T11" fmla="*/ 1 h 23"/>
                <a:gd name="T12" fmla="*/ 0 w 15"/>
                <a:gd name="T13" fmla="*/ 23 h 23"/>
                <a:gd name="T14" fmla="*/ 8 w 15"/>
                <a:gd name="T15" fmla="*/ 15 h 23"/>
                <a:gd name="T16" fmla="*/ 15 w 15"/>
                <a:gd name="T17"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23">
                  <a:moveTo>
                    <a:pt x="15" y="1"/>
                  </a:moveTo>
                  <a:lnTo>
                    <a:pt x="15" y="1"/>
                  </a:lnTo>
                  <a:lnTo>
                    <a:pt x="11" y="1"/>
                  </a:lnTo>
                  <a:cubicBezTo>
                    <a:pt x="10" y="3"/>
                    <a:pt x="9" y="6"/>
                    <a:pt x="5" y="12"/>
                  </a:cubicBezTo>
                  <a:cubicBezTo>
                    <a:pt x="6" y="6"/>
                    <a:pt x="7" y="1"/>
                    <a:pt x="7" y="1"/>
                  </a:cubicBezTo>
                  <a:cubicBezTo>
                    <a:pt x="7" y="1"/>
                    <a:pt x="3" y="0"/>
                    <a:pt x="1" y="1"/>
                  </a:cubicBezTo>
                  <a:cubicBezTo>
                    <a:pt x="2" y="10"/>
                    <a:pt x="1" y="16"/>
                    <a:pt x="0" y="23"/>
                  </a:cubicBezTo>
                  <a:cubicBezTo>
                    <a:pt x="3" y="22"/>
                    <a:pt x="7" y="16"/>
                    <a:pt x="8" y="15"/>
                  </a:cubicBezTo>
                  <a:cubicBezTo>
                    <a:pt x="11" y="11"/>
                    <a:pt x="14" y="5"/>
                    <a:pt x="15"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525" name="Freeform 1552"/>
            <p:cNvSpPr>
              <a:spLocks/>
            </p:cNvSpPr>
            <p:nvPr userDrawn="1"/>
          </p:nvSpPr>
          <p:spPr bwMode="auto">
            <a:xfrm>
              <a:off x="345" y="367"/>
              <a:ext cx="9" cy="12"/>
            </a:xfrm>
            <a:custGeom>
              <a:avLst/>
              <a:gdLst>
                <a:gd name="T0" fmla="*/ 22 w 22"/>
                <a:gd name="T1" fmla="*/ 0 h 27"/>
                <a:gd name="T2" fmla="*/ 22 w 22"/>
                <a:gd name="T3" fmla="*/ 0 h 27"/>
                <a:gd name="T4" fmla="*/ 17 w 22"/>
                <a:gd name="T5" fmla="*/ 1 h 27"/>
                <a:gd name="T6" fmla="*/ 9 w 22"/>
                <a:gd name="T7" fmla="*/ 12 h 27"/>
                <a:gd name="T8" fmla="*/ 13 w 22"/>
                <a:gd name="T9" fmla="*/ 1 h 27"/>
                <a:gd name="T10" fmla="*/ 9 w 22"/>
                <a:gd name="T11" fmla="*/ 1 h 27"/>
                <a:gd name="T12" fmla="*/ 0 w 22"/>
                <a:gd name="T13" fmla="*/ 27 h 27"/>
                <a:gd name="T14" fmla="*/ 22 w 22"/>
                <a:gd name="T15" fmla="*/ 0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7">
                  <a:moveTo>
                    <a:pt x="22" y="0"/>
                  </a:moveTo>
                  <a:lnTo>
                    <a:pt x="22" y="0"/>
                  </a:lnTo>
                  <a:cubicBezTo>
                    <a:pt x="20" y="1"/>
                    <a:pt x="17" y="1"/>
                    <a:pt x="17" y="1"/>
                  </a:cubicBezTo>
                  <a:cubicBezTo>
                    <a:pt x="17" y="2"/>
                    <a:pt x="11" y="11"/>
                    <a:pt x="9" y="12"/>
                  </a:cubicBezTo>
                  <a:cubicBezTo>
                    <a:pt x="11" y="7"/>
                    <a:pt x="12" y="3"/>
                    <a:pt x="13" y="1"/>
                  </a:cubicBezTo>
                  <a:lnTo>
                    <a:pt x="9" y="1"/>
                  </a:lnTo>
                  <a:cubicBezTo>
                    <a:pt x="8" y="2"/>
                    <a:pt x="1" y="27"/>
                    <a:pt x="0" y="27"/>
                  </a:cubicBezTo>
                  <a:cubicBezTo>
                    <a:pt x="4" y="24"/>
                    <a:pt x="19" y="7"/>
                    <a:pt x="22"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526" name="Freeform 1553"/>
            <p:cNvSpPr>
              <a:spLocks/>
            </p:cNvSpPr>
            <p:nvPr userDrawn="1"/>
          </p:nvSpPr>
          <p:spPr bwMode="auto">
            <a:xfrm>
              <a:off x="355" y="367"/>
              <a:ext cx="4" cy="1"/>
            </a:xfrm>
            <a:custGeom>
              <a:avLst/>
              <a:gdLst>
                <a:gd name="T0" fmla="*/ 2 w 10"/>
                <a:gd name="T1" fmla="*/ 0 h 3"/>
                <a:gd name="T2" fmla="*/ 2 w 10"/>
                <a:gd name="T3" fmla="*/ 0 h 3"/>
                <a:gd name="T4" fmla="*/ 0 w 10"/>
                <a:gd name="T5" fmla="*/ 0 h 3"/>
                <a:gd name="T6" fmla="*/ 0 w 10"/>
                <a:gd name="T7" fmla="*/ 1 h 3"/>
                <a:gd name="T8" fmla="*/ 10 w 10"/>
                <a:gd name="T9" fmla="*/ 3 h 3"/>
                <a:gd name="T10" fmla="*/ 2 w 10"/>
                <a:gd name="T11" fmla="*/ 0 h 3"/>
              </a:gdLst>
              <a:ahLst/>
              <a:cxnLst>
                <a:cxn ang="0">
                  <a:pos x="T0" y="T1"/>
                </a:cxn>
                <a:cxn ang="0">
                  <a:pos x="T2" y="T3"/>
                </a:cxn>
                <a:cxn ang="0">
                  <a:pos x="T4" y="T5"/>
                </a:cxn>
                <a:cxn ang="0">
                  <a:pos x="T6" y="T7"/>
                </a:cxn>
                <a:cxn ang="0">
                  <a:pos x="T8" y="T9"/>
                </a:cxn>
                <a:cxn ang="0">
                  <a:pos x="T10" y="T11"/>
                </a:cxn>
              </a:cxnLst>
              <a:rect l="0" t="0" r="r" b="b"/>
              <a:pathLst>
                <a:path w="10" h="3">
                  <a:moveTo>
                    <a:pt x="2" y="0"/>
                  </a:moveTo>
                  <a:lnTo>
                    <a:pt x="2" y="0"/>
                  </a:lnTo>
                  <a:lnTo>
                    <a:pt x="0" y="0"/>
                  </a:lnTo>
                  <a:lnTo>
                    <a:pt x="0" y="1"/>
                  </a:lnTo>
                  <a:lnTo>
                    <a:pt x="10" y="3"/>
                  </a:lnTo>
                  <a:lnTo>
                    <a:pt x="2"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527" name="Freeform 1554"/>
            <p:cNvSpPr>
              <a:spLocks/>
            </p:cNvSpPr>
            <p:nvPr userDrawn="1"/>
          </p:nvSpPr>
          <p:spPr bwMode="auto">
            <a:xfrm>
              <a:off x="352" y="365"/>
              <a:ext cx="18" cy="11"/>
            </a:xfrm>
            <a:custGeom>
              <a:avLst/>
              <a:gdLst>
                <a:gd name="T0" fmla="*/ 19 w 41"/>
                <a:gd name="T1" fmla="*/ 0 h 24"/>
                <a:gd name="T2" fmla="*/ 19 w 41"/>
                <a:gd name="T3" fmla="*/ 0 h 24"/>
                <a:gd name="T4" fmla="*/ 11 w 41"/>
                <a:gd name="T5" fmla="*/ 4 h 24"/>
                <a:gd name="T6" fmla="*/ 25 w 41"/>
                <a:gd name="T7" fmla="*/ 10 h 24"/>
                <a:gd name="T8" fmla="*/ 6 w 41"/>
                <a:gd name="T9" fmla="*/ 7 h 24"/>
                <a:gd name="T10" fmla="*/ 0 w 41"/>
                <a:gd name="T11" fmla="*/ 17 h 24"/>
                <a:gd name="T12" fmla="*/ 41 w 41"/>
                <a:gd name="T13" fmla="*/ 24 h 24"/>
                <a:gd name="T14" fmla="*/ 19 w 41"/>
                <a:gd name="T15" fmla="*/ 0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24">
                  <a:moveTo>
                    <a:pt x="19" y="0"/>
                  </a:moveTo>
                  <a:lnTo>
                    <a:pt x="19" y="0"/>
                  </a:lnTo>
                  <a:cubicBezTo>
                    <a:pt x="18" y="1"/>
                    <a:pt x="14" y="3"/>
                    <a:pt x="11" y="4"/>
                  </a:cubicBezTo>
                  <a:cubicBezTo>
                    <a:pt x="15" y="5"/>
                    <a:pt x="21" y="7"/>
                    <a:pt x="25" y="10"/>
                  </a:cubicBezTo>
                  <a:cubicBezTo>
                    <a:pt x="22" y="10"/>
                    <a:pt x="11" y="7"/>
                    <a:pt x="6" y="7"/>
                  </a:cubicBezTo>
                  <a:cubicBezTo>
                    <a:pt x="5" y="10"/>
                    <a:pt x="1" y="16"/>
                    <a:pt x="0" y="17"/>
                  </a:cubicBezTo>
                  <a:cubicBezTo>
                    <a:pt x="12" y="10"/>
                    <a:pt x="28" y="12"/>
                    <a:pt x="41" y="24"/>
                  </a:cubicBezTo>
                  <a:cubicBezTo>
                    <a:pt x="37" y="15"/>
                    <a:pt x="22" y="1"/>
                    <a:pt x="19"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528" name="Freeform 1555"/>
            <p:cNvSpPr>
              <a:spLocks/>
            </p:cNvSpPr>
            <p:nvPr userDrawn="1"/>
          </p:nvSpPr>
          <p:spPr bwMode="auto">
            <a:xfrm>
              <a:off x="369" y="362"/>
              <a:ext cx="6" cy="2"/>
            </a:xfrm>
            <a:custGeom>
              <a:avLst/>
              <a:gdLst>
                <a:gd name="T0" fmla="*/ 0 w 14"/>
                <a:gd name="T1" fmla="*/ 0 h 5"/>
                <a:gd name="T2" fmla="*/ 0 w 14"/>
                <a:gd name="T3" fmla="*/ 0 h 5"/>
                <a:gd name="T4" fmla="*/ 5 w 14"/>
                <a:gd name="T5" fmla="*/ 4 h 5"/>
                <a:gd name="T6" fmla="*/ 14 w 14"/>
                <a:gd name="T7" fmla="*/ 5 h 5"/>
                <a:gd name="T8" fmla="*/ 8 w 14"/>
                <a:gd name="T9" fmla="*/ 2 h 5"/>
                <a:gd name="T10" fmla="*/ 0 w 14"/>
                <a:gd name="T11" fmla="*/ 0 h 5"/>
              </a:gdLst>
              <a:ahLst/>
              <a:cxnLst>
                <a:cxn ang="0">
                  <a:pos x="T0" y="T1"/>
                </a:cxn>
                <a:cxn ang="0">
                  <a:pos x="T2" y="T3"/>
                </a:cxn>
                <a:cxn ang="0">
                  <a:pos x="T4" y="T5"/>
                </a:cxn>
                <a:cxn ang="0">
                  <a:pos x="T6" y="T7"/>
                </a:cxn>
                <a:cxn ang="0">
                  <a:pos x="T8" y="T9"/>
                </a:cxn>
                <a:cxn ang="0">
                  <a:pos x="T10" y="T11"/>
                </a:cxn>
              </a:cxnLst>
              <a:rect l="0" t="0" r="r" b="b"/>
              <a:pathLst>
                <a:path w="14" h="5">
                  <a:moveTo>
                    <a:pt x="0" y="0"/>
                  </a:moveTo>
                  <a:lnTo>
                    <a:pt x="0" y="0"/>
                  </a:lnTo>
                  <a:cubicBezTo>
                    <a:pt x="1" y="1"/>
                    <a:pt x="3" y="3"/>
                    <a:pt x="5" y="4"/>
                  </a:cubicBezTo>
                  <a:cubicBezTo>
                    <a:pt x="7" y="4"/>
                    <a:pt x="10" y="5"/>
                    <a:pt x="14" y="5"/>
                  </a:cubicBezTo>
                  <a:cubicBezTo>
                    <a:pt x="13" y="5"/>
                    <a:pt x="8" y="2"/>
                    <a:pt x="8" y="2"/>
                  </a:cubicBezTo>
                  <a:cubicBezTo>
                    <a:pt x="5" y="2"/>
                    <a:pt x="2" y="1"/>
                    <a:pt x="0"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529" name="Freeform 1556"/>
            <p:cNvSpPr>
              <a:spLocks/>
            </p:cNvSpPr>
            <p:nvPr userDrawn="1"/>
          </p:nvSpPr>
          <p:spPr bwMode="auto">
            <a:xfrm>
              <a:off x="371" y="362"/>
              <a:ext cx="13" cy="8"/>
            </a:xfrm>
            <a:custGeom>
              <a:avLst/>
              <a:gdLst>
                <a:gd name="T0" fmla="*/ 15 w 29"/>
                <a:gd name="T1" fmla="*/ 0 h 18"/>
                <a:gd name="T2" fmla="*/ 15 w 29"/>
                <a:gd name="T3" fmla="*/ 0 h 18"/>
                <a:gd name="T4" fmla="*/ 4 w 29"/>
                <a:gd name="T5" fmla="*/ 2 h 18"/>
                <a:gd name="T6" fmla="*/ 19 w 29"/>
                <a:gd name="T7" fmla="*/ 9 h 18"/>
                <a:gd name="T8" fmla="*/ 0 w 29"/>
                <a:gd name="T9" fmla="*/ 5 h 18"/>
                <a:gd name="T10" fmla="*/ 8 w 29"/>
                <a:gd name="T11" fmla="*/ 11 h 18"/>
                <a:gd name="T12" fmla="*/ 29 w 29"/>
                <a:gd name="T13" fmla="*/ 18 h 18"/>
                <a:gd name="T14" fmla="*/ 15 w 29"/>
                <a:gd name="T15" fmla="*/ 0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18">
                  <a:moveTo>
                    <a:pt x="15" y="0"/>
                  </a:moveTo>
                  <a:lnTo>
                    <a:pt x="15" y="0"/>
                  </a:lnTo>
                  <a:cubicBezTo>
                    <a:pt x="12" y="1"/>
                    <a:pt x="9" y="2"/>
                    <a:pt x="4" y="2"/>
                  </a:cubicBezTo>
                  <a:cubicBezTo>
                    <a:pt x="10" y="4"/>
                    <a:pt x="14" y="5"/>
                    <a:pt x="19" y="9"/>
                  </a:cubicBezTo>
                  <a:cubicBezTo>
                    <a:pt x="12" y="6"/>
                    <a:pt x="6" y="6"/>
                    <a:pt x="0" y="5"/>
                  </a:cubicBezTo>
                  <a:cubicBezTo>
                    <a:pt x="3" y="7"/>
                    <a:pt x="6" y="10"/>
                    <a:pt x="8" y="11"/>
                  </a:cubicBezTo>
                  <a:cubicBezTo>
                    <a:pt x="15" y="15"/>
                    <a:pt x="22" y="17"/>
                    <a:pt x="29" y="18"/>
                  </a:cubicBezTo>
                  <a:cubicBezTo>
                    <a:pt x="28" y="10"/>
                    <a:pt x="24" y="3"/>
                    <a:pt x="15"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530" name="Freeform 1557"/>
            <p:cNvSpPr>
              <a:spLocks/>
            </p:cNvSpPr>
            <p:nvPr userDrawn="1"/>
          </p:nvSpPr>
          <p:spPr bwMode="auto">
            <a:xfrm>
              <a:off x="379" y="360"/>
              <a:ext cx="16" cy="27"/>
            </a:xfrm>
            <a:custGeom>
              <a:avLst/>
              <a:gdLst>
                <a:gd name="T0" fmla="*/ 3 w 36"/>
                <a:gd name="T1" fmla="*/ 0 h 59"/>
                <a:gd name="T2" fmla="*/ 3 w 36"/>
                <a:gd name="T3" fmla="*/ 0 h 59"/>
                <a:gd name="T4" fmla="*/ 0 w 36"/>
                <a:gd name="T5" fmla="*/ 3 h 59"/>
                <a:gd name="T6" fmla="*/ 12 w 36"/>
                <a:gd name="T7" fmla="*/ 14 h 59"/>
                <a:gd name="T8" fmla="*/ 21 w 36"/>
                <a:gd name="T9" fmla="*/ 25 h 59"/>
                <a:gd name="T10" fmla="*/ 19 w 36"/>
                <a:gd name="T11" fmla="*/ 43 h 59"/>
                <a:gd name="T12" fmla="*/ 30 w 36"/>
                <a:gd name="T13" fmla="*/ 55 h 59"/>
                <a:gd name="T14" fmla="*/ 18 w 36"/>
                <a:gd name="T15" fmla="*/ 46 h 59"/>
                <a:gd name="T16" fmla="*/ 23 w 36"/>
                <a:gd name="T17" fmla="*/ 58 h 59"/>
                <a:gd name="T18" fmla="*/ 36 w 36"/>
                <a:gd name="T19" fmla="*/ 55 h 59"/>
                <a:gd name="T20" fmla="*/ 27 w 36"/>
                <a:gd name="T21" fmla="*/ 15 h 59"/>
                <a:gd name="T22" fmla="*/ 3 w 36"/>
                <a:gd name="T23"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59">
                  <a:moveTo>
                    <a:pt x="3" y="0"/>
                  </a:moveTo>
                  <a:lnTo>
                    <a:pt x="3" y="0"/>
                  </a:lnTo>
                  <a:cubicBezTo>
                    <a:pt x="2" y="1"/>
                    <a:pt x="2" y="2"/>
                    <a:pt x="0" y="3"/>
                  </a:cubicBezTo>
                  <a:cubicBezTo>
                    <a:pt x="7" y="5"/>
                    <a:pt x="11" y="12"/>
                    <a:pt x="12" y="14"/>
                  </a:cubicBezTo>
                  <a:cubicBezTo>
                    <a:pt x="15" y="15"/>
                    <a:pt x="19" y="19"/>
                    <a:pt x="21" y="25"/>
                  </a:cubicBezTo>
                  <a:cubicBezTo>
                    <a:pt x="23" y="31"/>
                    <a:pt x="22" y="36"/>
                    <a:pt x="19" y="43"/>
                  </a:cubicBezTo>
                  <a:cubicBezTo>
                    <a:pt x="19" y="49"/>
                    <a:pt x="23" y="55"/>
                    <a:pt x="30" y="55"/>
                  </a:cubicBezTo>
                  <a:cubicBezTo>
                    <a:pt x="23" y="56"/>
                    <a:pt x="19" y="52"/>
                    <a:pt x="18" y="46"/>
                  </a:cubicBezTo>
                  <a:cubicBezTo>
                    <a:pt x="16" y="51"/>
                    <a:pt x="19" y="56"/>
                    <a:pt x="23" y="58"/>
                  </a:cubicBezTo>
                  <a:cubicBezTo>
                    <a:pt x="28" y="59"/>
                    <a:pt x="33" y="59"/>
                    <a:pt x="36" y="55"/>
                  </a:cubicBezTo>
                  <a:cubicBezTo>
                    <a:pt x="18" y="52"/>
                    <a:pt x="34" y="29"/>
                    <a:pt x="27" y="15"/>
                  </a:cubicBezTo>
                  <a:cubicBezTo>
                    <a:pt x="23" y="9"/>
                    <a:pt x="16" y="2"/>
                    <a:pt x="3"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531" name="Freeform 1558"/>
            <p:cNvSpPr>
              <a:spLocks/>
            </p:cNvSpPr>
            <p:nvPr userDrawn="1"/>
          </p:nvSpPr>
          <p:spPr bwMode="auto">
            <a:xfrm>
              <a:off x="361" y="360"/>
              <a:ext cx="15" cy="9"/>
            </a:xfrm>
            <a:custGeom>
              <a:avLst/>
              <a:gdLst>
                <a:gd name="T0" fmla="*/ 7 w 34"/>
                <a:gd name="T1" fmla="*/ 0 h 20"/>
                <a:gd name="T2" fmla="*/ 7 w 34"/>
                <a:gd name="T3" fmla="*/ 0 h 20"/>
                <a:gd name="T4" fmla="*/ 6 w 34"/>
                <a:gd name="T5" fmla="*/ 4 h 20"/>
                <a:gd name="T6" fmla="*/ 18 w 34"/>
                <a:gd name="T7" fmla="*/ 13 h 20"/>
                <a:gd name="T8" fmla="*/ 3 w 34"/>
                <a:gd name="T9" fmla="*/ 7 h 20"/>
                <a:gd name="T10" fmla="*/ 0 w 34"/>
                <a:gd name="T11" fmla="*/ 10 h 20"/>
                <a:gd name="T12" fmla="*/ 34 w 34"/>
                <a:gd name="T13" fmla="*/ 20 h 20"/>
                <a:gd name="T14" fmla="*/ 7 w 34"/>
                <a:gd name="T15" fmla="*/ 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20">
                  <a:moveTo>
                    <a:pt x="7" y="0"/>
                  </a:moveTo>
                  <a:lnTo>
                    <a:pt x="7" y="0"/>
                  </a:lnTo>
                  <a:cubicBezTo>
                    <a:pt x="7" y="1"/>
                    <a:pt x="6" y="2"/>
                    <a:pt x="6" y="4"/>
                  </a:cubicBezTo>
                  <a:cubicBezTo>
                    <a:pt x="9" y="6"/>
                    <a:pt x="14" y="10"/>
                    <a:pt x="18" y="13"/>
                  </a:cubicBezTo>
                  <a:cubicBezTo>
                    <a:pt x="13" y="11"/>
                    <a:pt x="8" y="8"/>
                    <a:pt x="3" y="7"/>
                  </a:cubicBezTo>
                  <a:cubicBezTo>
                    <a:pt x="3" y="8"/>
                    <a:pt x="2" y="9"/>
                    <a:pt x="0" y="10"/>
                  </a:cubicBezTo>
                  <a:cubicBezTo>
                    <a:pt x="14" y="19"/>
                    <a:pt x="27" y="20"/>
                    <a:pt x="34" y="20"/>
                  </a:cubicBezTo>
                  <a:cubicBezTo>
                    <a:pt x="28" y="11"/>
                    <a:pt x="14" y="3"/>
                    <a:pt x="7"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532" name="Freeform 1559"/>
            <p:cNvSpPr>
              <a:spLocks/>
            </p:cNvSpPr>
            <p:nvPr userDrawn="1"/>
          </p:nvSpPr>
          <p:spPr bwMode="auto">
            <a:xfrm>
              <a:off x="364" y="348"/>
              <a:ext cx="16" cy="16"/>
            </a:xfrm>
            <a:custGeom>
              <a:avLst/>
              <a:gdLst>
                <a:gd name="T0" fmla="*/ 1 w 35"/>
                <a:gd name="T1" fmla="*/ 0 h 35"/>
                <a:gd name="T2" fmla="*/ 1 w 35"/>
                <a:gd name="T3" fmla="*/ 0 h 35"/>
                <a:gd name="T4" fmla="*/ 1 w 35"/>
                <a:gd name="T5" fmla="*/ 7 h 35"/>
                <a:gd name="T6" fmla="*/ 9 w 35"/>
                <a:gd name="T7" fmla="*/ 19 h 35"/>
                <a:gd name="T8" fmla="*/ 1 w 35"/>
                <a:gd name="T9" fmla="*/ 11 h 35"/>
                <a:gd name="T10" fmla="*/ 0 w 35"/>
                <a:gd name="T11" fmla="*/ 25 h 35"/>
                <a:gd name="T12" fmla="*/ 7 w 35"/>
                <a:gd name="T13" fmla="*/ 29 h 35"/>
                <a:gd name="T14" fmla="*/ 35 w 35"/>
                <a:gd name="T15" fmla="*/ 23 h 35"/>
                <a:gd name="T16" fmla="*/ 9 w 35"/>
                <a:gd name="T17" fmla="*/ 26 h 35"/>
                <a:gd name="T18" fmla="*/ 30 w 35"/>
                <a:gd name="T19" fmla="*/ 24 h 35"/>
                <a:gd name="T20" fmla="*/ 8 w 35"/>
                <a:gd name="T21" fmla="*/ 8 h 35"/>
                <a:gd name="T22" fmla="*/ 1 w 35"/>
                <a:gd name="T23"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35">
                  <a:moveTo>
                    <a:pt x="1" y="0"/>
                  </a:moveTo>
                  <a:lnTo>
                    <a:pt x="1" y="0"/>
                  </a:lnTo>
                  <a:lnTo>
                    <a:pt x="1" y="7"/>
                  </a:lnTo>
                  <a:cubicBezTo>
                    <a:pt x="2" y="12"/>
                    <a:pt x="7" y="17"/>
                    <a:pt x="9" y="19"/>
                  </a:cubicBezTo>
                  <a:cubicBezTo>
                    <a:pt x="6" y="18"/>
                    <a:pt x="2" y="13"/>
                    <a:pt x="1" y="11"/>
                  </a:cubicBezTo>
                  <a:cubicBezTo>
                    <a:pt x="1" y="18"/>
                    <a:pt x="1" y="21"/>
                    <a:pt x="0" y="25"/>
                  </a:cubicBezTo>
                  <a:cubicBezTo>
                    <a:pt x="1" y="26"/>
                    <a:pt x="5" y="28"/>
                    <a:pt x="7" y="29"/>
                  </a:cubicBezTo>
                  <a:cubicBezTo>
                    <a:pt x="20" y="35"/>
                    <a:pt x="32" y="30"/>
                    <a:pt x="35" y="23"/>
                  </a:cubicBezTo>
                  <a:cubicBezTo>
                    <a:pt x="30" y="27"/>
                    <a:pt x="19" y="32"/>
                    <a:pt x="9" y="26"/>
                  </a:cubicBezTo>
                  <a:cubicBezTo>
                    <a:pt x="17" y="29"/>
                    <a:pt x="25" y="28"/>
                    <a:pt x="30" y="24"/>
                  </a:cubicBezTo>
                  <a:cubicBezTo>
                    <a:pt x="23" y="24"/>
                    <a:pt x="11" y="21"/>
                    <a:pt x="8" y="8"/>
                  </a:cubicBezTo>
                  <a:cubicBezTo>
                    <a:pt x="6" y="6"/>
                    <a:pt x="2" y="3"/>
                    <a:pt x="1"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533" name="Freeform 1560"/>
            <p:cNvSpPr>
              <a:spLocks/>
            </p:cNvSpPr>
            <p:nvPr userDrawn="1"/>
          </p:nvSpPr>
          <p:spPr bwMode="auto">
            <a:xfrm>
              <a:off x="365" y="332"/>
              <a:ext cx="6" cy="19"/>
            </a:xfrm>
            <a:custGeom>
              <a:avLst/>
              <a:gdLst>
                <a:gd name="T0" fmla="*/ 0 w 13"/>
                <a:gd name="T1" fmla="*/ 0 h 41"/>
                <a:gd name="T2" fmla="*/ 0 w 13"/>
                <a:gd name="T3" fmla="*/ 0 h 41"/>
                <a:gd name="T4" fmla="*/ 0 w 13"/>
                <a:gd name="T5" fmla="*/ 30 h 41"/>
                <a:gd name="T6" fmla="*/ 11 w 13"/>
                <a:gd name="T7" fmla="*/ 41 h 41"/>
                <a:gd name="T8" fmla="*/ 13 w 13"/>
                <a:gd name="T9" fmla="*/ 1 h 41"/>
                <a:gd name="T10" fmla="*/ 6 w 13"/>
                <a:gd name="T11" fmla="*/ 5 h 41"/>
                <a:gd name="T12" fmla="*/ 4 w 13"/>
                <a:gd name="T13" fmla="*/ 25 h 41"/>
                <a:gd name="T14" fmla="*/ 4 w 13"/>
                <a:gd name="T15" fmla="*/ 5 h 41"/>
                <a:gd name="T16" fmla="*/ 0 w 13"/>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41">
                  <a:moveTo>
                    <a:pt x="0" y="0"/>
                  </a:moveTo>
                  <a:lnTo>
                    <a:pt x="0" y="0"/>
                  </a:lnTo>
                  <a:lnTo>
                    <a:pt x="0" y="30"/>
                  </a:lnTo>
                  <a:cubicBezTo>
                    <a:pt x="2" y="34"/>
                    <a:pt x="6" y="40"/>
                    <a:pt x="11" y="41"/>
                  </a:cubicBezTo>
                  <a:cubicBezTo>
                    <a:pt x="7" y="30"/>
                    <a:pt x="6" y="15"/>
                    <a:pt x="13" y="1"/>
                  </a:cubicBezTo>
                  <a:cubicBezTo>
                    <a:pt x="12" y="2"/>
                    <a:pt x="7" y="4"/>
                    <a:pt x="6" y="5"/>
                  </a:cubicBezTo>
                  <a:cubicBezTo>
                    <a:pt x="6" y="8"/>
                    <a:pt x="4" y="18"/>
                    <a:pt x="4" y="25"/>
                  </a:cubicBezTo>
                  <a:cubicBezTo>
                    <a:pt x="2" y="18"/>
                    <a:pt x="3" y="7"/>
                    <a:pt x="4" y="5"/>
                  </a:cubicBezTo>
                  <a:cubicBezTo>
                    <a:pt x="3" y="3"/>
                    <a:pt x="3" y="2"/>
                    <a:pt x="0"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534" name="Freeform 1561"/>
            <p:cNvSpPr>
              <a:spLocks/>
            </p:cNvSpPr>
            <p:nvPr userDrawn="1"/>
          </p:nvSpPr>
          <p:spPr bwMode="auto">
            <a:xfrm>
              <a:off x="383" y="331"/>
              <a:ext cx="11" cy="20"/>
            </a:xfrm>
            <a:custGeom>
              <a:avLst/>
              <a:gdLst>
                <a:gd name="T0" fmla="*/ 11 w 26"/>
                <a:gd name="T1" fmla="*/ 1 h 44"/>
                <a:gd name="T2" fmla="*/ 11 w 26"/>
                <a:gd name="T3" fmla="*/ 1 h 44"/>
                <a:gd name="T4" fmla="*/ 12 w 26"/>
                <a:gd name="T5" fmla="*/ 28 h 44"/>
                <a:gd name="T6" fmla="*/ 6 w 26"/>
                <a:gd name="T7" fmla="*/ 0 h 44"/>
                <a:gd name="T8" fmla="*/ 0 w 26"/>
                <a:gd name="T9" fmla="*/ 5 h 44"/>
                <a:gd name="T10" fmla="*/ 0 w 26"/>
                <a:gd name="T11" fmla="*/ 32 h 44"/>
                <a:gd name="T12" fmla="*/ 13 w 26"/>
                <a:gd name="T13" fmla="*/ 44 h 44"/>
                <a:gd name="T14" fmla="*/ 25 w 26"/>
                <a:gd name="T15" fmla="*/ 33 h 44"/>
                <a:gd name="T16" fmla="*/ 21 w 26"/>
                <a:gd name="T17" fmla="*/ 4 h 44"/>
                <a:gd name="T18" fmla="*/ 11 w 26"/>
                <a:gd name="T19" fmla="*/ 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44">
                  <a:moveTo>
                    <a:pt x="11" y="1"/>
                  </a:moveTo>
                  <a:lnTo>
                    <a:pt x="11" y="1"/>
                  </a:lnTo>
                  <a:cubicBezTo>
                    <a:pt x="11" y="6"/>
                    <a:pt x="13" y="20"/>
                    <a:pt x="12" y="28"/>
                  </a:cubicBezTo>
                  <a:cubicBezTo>
                    <a:pt x="10" y="23"/>
                    <a:pt x="6" y="2"/>
                    <a:pt x="6" y="0"/>
                  </a:cubicBezTo>
                  <a:cubicBezTo>
                    <a:pt x="5" y="3"/>
                    <a:pt x="2" y="3"/>
                    <a:pt x="0" y="5"/>
                  </a:cubicBezTo>
                  <a:cubicBezTo>
                    <a:pt x="0" y="9"/>
                    <a:pt x="0" y="30"/>
                    <a:pt x="0" y="32"/>
                  </a:cubicBezTo>
                  <a:cubicBezTo>
                    <a:pt x="2" y="43"/>
                    <a:pt x="10" y="41"/>
                    <a:pt x="13" y="44"/>
                  </a:cubicBezTo>
                  <a:cubicBezTo>
                    <a:pt x="18" y="41"/>
                    <a:pt x="26" y="39"/>
                    <a:pt x="25" y="33"/>
                  </a:cubicBezTo>
                  <a:cubicBezTo>
                    <a:pt x="24" y="22"/>
                    <a:pt x="22" y="13"/>
                    <a:pt x="21" y="4"/>
                  </a:cubicBezTo>
                  <a:cubicBezTo>
                    <a:pt x="17" y="2"/>
                    <a:pt x="14" y="3"/>
                    <a:pt x="11"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535" name="Freeform 1562"/>
            <p:cNvSpPr>
              <a:spLocks/>
            </p:cNvSpPr>
            <p:nvPr userDrawn="1"/>
          </p:nvSpPr>
          <p:spPr bwMode="auto">
            <a:xfrm>
              <a:off x="395" y="327"/>
              <a:ext cx="16" cy="26"/>
            </a:xfrm>
            <a:custGeom>
              <a:avLst/>
              <a:gdLst>
                <a:gd name="T0" fmla="*/ 9 w 37"/>
                <a:gd name="T1" fmla="*/ 0 h 57"/>
                <a:gd name="T2" fmla="*/ 9 w 37"/>
                <a:gd name="T3" fmla="*/ 0 h 57"/>
                <a:gd name="T4" fmla="*/ 19 w 37"/>
                <a:gd name="T5" fmla="*/ 36 h 57"/>
                <a:gd name="T6" fmla="*/ 4 w 37"/>
                <a:gd name="T7" fmla="*/ 1 h 57"/>
                <a:gd name="T8" fmla="*/ 0 w 37"/>
                <a:gd name="T9" fmla="*/ 8 h 57"/>
                <a:gd name="T10" fmla="*/ 12 w 37"/>
                <a:gd name="T11" fmla="*/ 50 h 57"/>
                <a:gd name="T12" fmla="*/ 27 w 37"/>
                <a:gd name="T13" fmla="*/ 57 h 57"/>
                <a:gd name="T14" fmla="*/ 35 w 37"/>
                <a:gd name="T15" fmla="*/ 43 h 57"/>
                <a:gd name="T16" fmla="*/ 16 w 37"/>
                <a:gd name="T17" fmla="*/ 1 h 57"/>
                <a:gd name="T18" fmla="*/ 9 w 37"/>
                <a:gd name="T1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57">
                  <a:moveTo>
                    <a:pt x="9" y="0"/>
                  </a:moveTo>
                  <a:lnTo>
                    <a:pt x="9" y="0"/>
                  </a:lnTo>
                  <a:cubicBezTo>
                    <a:pt x="11" y="8"/>
                    <a:pt x="18" y="32"/>
                    <a:pt x="19" y="36"/>
                  </a:cubicBezTo>
                  <a:cubicBezTo>
                    <a:pt x="15" y="29"/>
                    <a:pt x="7" y="8"/>
                    <a:pt x="4" y="1"/>
                  </a:cubicBezTo>
                  <a:cubicBezTo>
                    <a:pt x="3" y="4"/>
                    <a:pt x="1" y="6"/>
                    <a:pt x="0" y="8"/>
                  </a:cubicBezTo>
                  <a:cubicBezTo>
                    <a:pt x="2" y="19"/>
                    <a:pt x="11" y="46"/>
                    <a:pt x="12" y="50"/>
                  </a:cubicBezTo>
                  <a:cubicBezTo>
                    <a:pt x="14" y="56"/>
                    <a:pt x="23" y="54"/>
                    <a:pt x="27" y="57"/>
                  </a:cubicBezTo>
                  <a:cubicBezTo>
                    <a:pt x="29" y="54"/>
                    <a:pt x="37" y="50"/>
                    <a:pt x="35" y="43"/>
                  </a:cubicBezTo>
                  <a:cubicBezTo>
                    <a:pt x="32" y="34"/>
                    <a:pt x="21" y="9"/>
                    <a:pt x="16" y="1"/>
                  </a:cubicBezTo>
                  <a:cubicBezTo>
                    <a:pt x="15" y="1"/>
                    <a:pt x="11" y="1"/>
                    <a:pt x="9"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536" name="Freeform 1563"/>
            <p:cNvSpPr>
              <a:spLocks/>
            </p:cNvSpPr>
            <p:nvPr userDrawn="1"/>
          </p:nvSpPr>
          <p:spPr bwMode="auto">
            <a:xfrm>
              <a:off x="405" y="320"/>
              <a:ext cx="21" cy="29"/>
            </a:xfrm>
            <a:custGeom>
              <a:avLst/>
              <a:gdLst>
                <a:gd name="T0" fmla="*/ 14 w 47"/>
                <a:gd name="T1" fmla="*/ 2 h 63"/>
                <a:gd name="T2" fmla="*/ 14 w 47"/>
                <a:gd name="T3" fmla="*/ 2 h 63"/>
                <a:gd name="T4" fmla="*/ 3 w 47"/>
                <a:gd name="T5" fmla="*/ 0 h 63"/>
                <a:gd name="T6" fmla="*/ 28 w 47"/>
                <a:gd name="T7" fmla="*/ 40 h 63"/>
                <a:gd name="T8" fmla="*/ 2 w 47"/>
                <a:gd name="T9" fmla="*/ 8 h 63"/>
                <a:gd name="T10" fmla="*/ 0 w 47"/>
                <a:gd name="T11" fmla="*/ 15 h 63"/>
                <a:gd name="T12" fmla="*/ 25 w 47"/>
                <a:gd name="T13" fmla="*/ 59 h 63"/>
                <a:gd name="T14" fmla="*/ 40 w 47"/>
                <a:gd name="T15" fmla="*/ 62 h 63"/>
                <a:gd name="T16" fmla="*/ 45 w 47"/>
                <a:gd name="T17" fmla="*/ 48 h 63"/>
                <a:gd name="T18" fmla="*/ 14 w 47"/>
                <a:gd name="T19" fmla="*/ 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63">
                  <a:moveTo>
                    <a:pt x="14" y="2"/>
                  </a:moveTo>
                  <a:lnTo>
                    <a:pt x="14" y="2"/>
                  </a:lnTo>
                  <a:cubicBezTo>
                    <a:pt x="11" y="2"/>
                    <a:pt x="7" y="2"/>
                    <a:pt x="3" y="0"/>
                  </a:cubicBezTo>
                  <a:cubicBezTo>
                    <a:pt x="4" y="1"/>
                    <a:pt x="24" y="31"/>
                    <a:pt x="28" y="40"/>
                  </a:cubicBezTo>
                  <a:cubicBezTo>
                    <a:pt x="23" y="36"/>
                    <a:pt x="7" y="14"/>
                    <a:pt x="2" y="8"/>
                  </a:cubicBezTo>
                  <a:cubicBezTo>
                    <a:pt x="2" y="10"/>
                    <a:pt x="0" y="12"/>
                    <a:pt x="0" y="15"/>
                  </a:cubicBezTo>
                  <a:cubicBezTo>
                    <a:pt x="3" y="21"/>
                    <a:pt x="23" y="57"/>
                    <a:pt x="25" y="59"/>
                  </a:cubicBezTo>
                  <a:cubicBezTo>
                    <a:pt x="30" y="63"/>
                    <a:pt x="35" y="60"/>
                    <a:pt x="40" y="62"/>
                  </a:cubicBezTo>
                  <a:cubicBezTo>
                    <a:pt x="42" y="58"/>
                    <a:pt x="47" y="55"/>
                    <a:pt x="45" y="48"/>
                  </a:cubicBezTo>
                  <a:cubicBezTo>
                    <a:pt x="44" y="42"/>
                    <a:pt x="18" y="7"/>
                    <a:pt x="14" y="2"/>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537" name="Freeform 1564"/>
            <p:cNvSpPr>
              <a:spLocks/>
            </p:cNvSpPr>
            <p:nvPr userDrawn="1"/>
          </p:nvSpPr>
          <p:spPr bwMode="auto">
            <a:xfrm>
              <a:off x="363" y="314"/>
              <a:ext cx="11" cy="19"/>
            </a:xfrm>
            <a:custGeom>
              <a:avLst/>
              <a:gdLst>
                <a:gd name="T0" fmla="*/ 1 w 24"/>
                <a:gd name="T1" fmla="*/ 30 h 43"/>
                <a:gd name="T2" fmla="*/ 1 w 24"/>
                <a:gd name="T3" fmla="*/ 30 h 43"/>
                <a:gd name="T4" fmla="*/ 9 w 24"/>
                <a:gd name="T5" fmla="*/ 43 h 43"/>
                <a:gd name="T6" fmla="*/ 21 w 24"/>
                <a:gd name="T7" fmla="*/ 35 h 43"/>
                <a:gd name="T8" fmla="*/ 24 w 24"/>
                <a:gd name="T9" fmla="*/ 4 h 43"/>
                <a:gd name="T10" fmla="*/ 19 w 24"/>
                <a:gd name="T11" fmla="*/ 6 h 43"/>
                <a:gd name="T12" fmla="*/ 11 w 24"/>
                <a:gd name="T13" fmla="*/ 27 h 43"/>
                <a:gd name="T14" fmla="*/ 14 w 24"/>
                <a:gd name="T15" fmla="*/ 4 h 43"/>
                <a:gd name="T16" fmla="*/ 10 w 24"/>
                <a:gd name="T17" fmla="*/ 0 h 43"/>
                <a:gd name="T18" fmla="*/ 1 w 24"/>
                <a:gd name="T19" fmla="*/ 3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43">
                  <a:moveTo>
                    <a:pt x="1" y="30"/>
                  </a:moveTo>
                  <a:lnTo>
                    <a:pt x="1" y="30"/>
                  </a:lnTo>
                  <a:cubicBezTo>
                    <a:pt x="0" y="37"/>
                    <a:pt x="6" y="38"/>
                    <a:pt x="9" y="43"/>
                  </a:cubicBezTo>
                  <a:cubicBezTo>
                    <a:pt x="13" y="40"/>
                    <a:pt x="21" y="39"/>
                    <a:pt x="21" y="35"/>
                  </a:cubicBezTo>
                  <a:cubicBezTo>
                    <a:pt x="22" y="29"/>
                    <a:pt x="24" y="11"/>
                    <a:pt x="24" y="4"/>
                  </a:cubicBezTo>
                  <a:cubicBezTo>
                    <a:pt x="22" y="5"/>
                    <a:pt x="20" y="5"/>
                    <a:pt x="19" y="6"/>
                  </a:cubicBezTo>
                  <a:cubicBezTo>
                    <a:pt x="17" y="11"/>
                    <a:pt x="13" y="23"/>
                    <a:pt x="11" y="27"/>
                  </a:cubicBezTo>
                  <a:cubicBezTo>
                    <a:pt x="12" y="21"/>
                    <a:pt x="14" y="4"/>
                    <a:pt x="14" y="4"/>
                  </a:cubicBezTo>
                  <a:cubicBezTo>
                    <a:pt x="14" y="4"/>
                    <a:pt x="11" y="1"/>
                    <a:pt x="10" y="0"/>
                  </a:cubicBezTo>
                  <a:cubicBezTo>
                    <a:pt x="7" y="8"/>
                    <a:pt x="4" y="19"/>
                    <a:pt x="1" y="3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538" name="Freeform 1565"/>
            <p:cNvSpPr>
              <a:spLocks/>
            </p:cNvSpPr>
            <p:nvPr userDrawn="1"/>
          </p:nvSpPr>
          <p:spPr bwMode="auto">
            <a:xfrm>
              <a:off x="375" y="313"/>
              <a:ext cx="10" cy="20"/>
            </a:xfrm>
            <a:custGeom>
              <a:avLst/>
              <a:gdLst>
                <a:gd name="T0" fmla="*/ 8 w 23"/>
                <a:gd name="T1" fmla="*/ 3 h 46"/>
                <a:gd name="T2" fmla="*/ 8 w 23"/>
                <a:gd name="T3" fmla="*/ 3 h 46"/>
                <a:gd name="T4" fmla="*/ 6 w 23"/>
                <a:gd name="T5" fmla="*/ 0 h 46"/>
                <a:gd name="T6" fmla="*/ 2 w 23"/>
                <a:gd name="T7" fmla="*/ 6 h 46"/>
                <a:gd name="T8" fmla="*/ 0 w 23"/>
                <a:gd name="T9" fmla="*/ 36 h 46"/>
                <a:gd name="T10" fmla="*/ 11 w 23"/>
                <a:gd name="T11" fmla="*/ 46 h 46"/>
                <a:gd name="T12" fmla="*/ 23 w 23"/>
                <a:gd name="T13" fmla="*/ 35 h 46"/>
                <a:gd name="T14" fmla="*/ 19 w 23"/>
                <a:gd name="T15" fmla="*/ 8 h 46"/>
                <a:gd name="T16" fmla="*/ 17 w 23"/>
                <a:gd name="T17" fmla="*/ 10 h 46"/>
                <a:gd name="T18" fmla="*/ 13 w 23"/>
                <a:gd name="T19" fmla="*/ 6 h 46"/>
                <a:gd name="T20" fmla="*/ 11 w 23"/>
                <a:gd name="T21" fmla="*/ 29 h 46"/>
                <a:gd name="T22" fmla="*/ 8 w 23"/>
                <a:gd name="T23" fmla="*/ 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46">
                  <a:moveTo>
                    <a:pt x="8" y="3"/>
                  </a:moveTo>
                  <a:lnTo>
                    <a:pt x="8" y="3"/>
                  </a:lnTo>
                  <a:cubicBezTo>
                    <a:pt x="7" y="2"/>
                    <a:pt x="6" y="2"/>
                    <a:pt x="6" y="0"/>
                  </a:cubicBezTo>
                  <a:cubicBezTo>
                    <a:pt x="5" y="3"/>
                    <a:pt x="3" y="5"/>
                    <a:pt x="2" y="6"/>
                  </a:cubicBezTo>
                  <a:cubicBezTo>
                    <a:pt x="2" y="11"/>
                    <a:pt x="0" y="33"/>
                    <a:pt x="0" y="36"/>
                  </a:cubicBezTo>
                  <a:cubicBezTo>
                    <a:pt x="0" y="42"/>
                    <a:pt x="6" y="43"/>
                    <a:pt x="11" y="46"/>
                  </a:cubicBezTo>
                  <a:cubicBezTo>
                    <a:pt x="16" y="42"/>
                    <a:pt x="23" y="41"/>
                    <a:pt x="23" y="35"/>
                  </a:cubicBezTo>
                  <a:cubicBezTo>
                    <a:pt x="22" y="27"/>
                    <a:pt x="20" y="14"/>
                    <a:pt x="19" y="8"/>
                  </a:cubicBezTo>
                  <a:cubicBezTo>
                    <a:pt x="19" y="8"/>
                    <a:pt x="18" y="9"/>
                    <a:pt x="17" y="10"/>
                  </a:cubicBezTo>
                  <a:cubicBezTo>
                    <a:pt x="15" y="7"/>
                    <a:pt x="14" y="7"/>
                    <a:pt x="13" y="6"/>
                  </a:cubicBezTo>
                  <a:cubicBezTo>
                    <a:pt x="12" y="9"/>
                    <a:pt x="12" y="21"/>
                    <a:pt x="11" y="29"/>
                  </a:cubicBezTo>
                  <a:cubicBezTo>
                    <a:pt x="9" y="21"/>
                    <a:pt x="9" y="11"/>
                    <a:pt x="8" y="3"/>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539" name="Freeform 1566"/>
            <p:cNvSpPr>
              <a:spLocks/>
            </p:cNvSpPr>
            <p:nvPr userDrawn="1"/>
          </p:nvSpPr>
          <p:spPr bwMode="auto">
            <a:xfrm>
              <a:off x="387" y="313"/>
              <a:ext cx="1" cy="6"/>
            </a:xfrm>
            <a:custGeom>
              <a:avLst/>
              <a:gdLst>
                <a:gd name="T0" fmla="*/ 1 w 4"/>
                <a:gd name="T1" fmla="*/ 0 h 12"/>
                <a:gd name="T2" fmla="*/ 1 w 4"/>
                <a:gd name="T3" fmla="*/ 0 h 12"/>
                <a:gd name="T4" fmla="*/ 0 w 4"/>
                <a:gd name="T5" fmla="*/ 1 h 12"/>
                <a:gd name="T6" fmla="*/ 4 w 4"/>
                <a:gd name="T7" fmla="*/ 12 h 12"/>
                <a:gd name="T8" fmla="*/ 1 w 4"/>
                <a:gd name="T9" fmla="*/ 0 h 12"/>
              </a:gdLst>
              <a:ahLst/>
              <a:cxnLst>
                <a:cxn ang="0">
                  <a:pos x="T0" y="T1"/>
                </a:cxn>
                <a:cxn ang="0">
                  <a:pos x="T2" y="T3"/>
                </a:cxn>
                <a:cxn ang="0">
                  <a:pos x="T4" y="T5"/>
                </a:cxn>
                <a:cxn ang="0">
                  <a:pos x="T6" y="T7"/>
                </a:cxn>
                <a:cxn ang="0">
                  <a:pos x="T8" y="T9"/>
                </a:cxn>
              </a:cxnLst>
              <a:rect l="0" t="0" r="r" b="b"/>
              <a:pathLst>
                <a:path w="4" h="12">
                  <a:moveTo>
                    <a:pt x="1" y="0"/>
                  </a:moveTo>
                  <a:lnTo>
                    <a:pt x="1" y="0"/>
                  </a:lnTo>
                  <a:lnTo>
                    <a:pt x="0" y="1"/>
                  </a:lnTo>
                  <a:lnTo>
                    <a:pt x="4" y="12"/>
                  </a:lnTo>
                  <a:lnTo>
                    <a:pt x="1"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540" name="Freeform 1567"/>
            <p:cNvSpPr>
              <a:spLocks/>
            </p:cNvSpPr>
            <p:nvPr userDrawn="1"/>
          </p:nvSpPr>
          <p:spPr bwMode="auto">
            <a:xfrm>
              <a:off x="384" y="312"/>
              <a:ext cx="13" cy="19"/>
            </a:xfrm>
            <a:custGeom>
              <a:avLst/>
              <a:gdLst>
                <a:gd name="T0" fmla="*/ 8 w 29"/>
                <a:gd name="T1" fmla="*/ 0 h 42"/>
                <a:gd name="T2" fmla="*/ 8 w 29"/>
                <a:gd name="T3" fmla="*/ 0 h 42"/>
                <a:gd name="T4" fmla="*/ 13 w 29"/>
                <a:gd name="T5" fmla="*/ 24 h 42"/>
                <a:gd name="T6" fmla="*/ 4 w 29"/>
                <a:gd name="T7" fmla="*/ 4 h 42"/>
                <a:gd name="T8" fmla="*/ 0 w 29"/>
                <a:gd name="T9" fmla="*/ 7 h 42"/>
                <a:gd name="T10" fmla="*/ 5 w 29"/>
                <a:gd name="T11" fmla="*/ 35 h 42"/>
                <a:gd name="T12" fmla="*/ 19 w 29"/>
                <a:gd name="T13" fmla="*/ 42 h 42"/>
                <a:gd name="T14" fmla="*/ 25 w 29"/>
                <a:gd name="T15" fmla="*/ 25 h 42"/>
                <a:gd name="T16" fmla="*/ 15 w 29"/>
                <a:gd name="T17" fmla="*/ 3 h 42"/>
                <a:gd name="T18" fmla="*/ 8 w 29"/>
                <a:gd name="T19"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42">
                  <a:moveTo>
                    <a:pt x="8" y="0"/>
                  </a:moveTo>
                  <a:lnTo>
                    <a:pt x="8" y="0"/>
                  </a:lnTo>
                  <a:cubicBezTo>
                    <a:pt x="10" y="7"/>
                    <a:pt x="13" y="19"/>
                    <a:pt x="13" y="24"/>
                  </a:cubicBezTo>
                  <a:cubicBezTo>
                    <a:pt x="10" y="18"/>
                    <a:pt x="6" y="9"/>
                    <a:pt x="4" y="4"/>
                  </a:cubicBezTo>
                  <a:lnTo>
                    <a:pt x="0" y="7"/>
                  </a:lnTo>
                  <a:cubicBezTo>
                    <a:pt x="1" y="14"/>
                    <a:pt x="4" y="31"/>
                    <a:pt x="5" y="35"/>
                  </a:cubicBezTo>
                  <a:cubicBezTo>
                    <a:pt x="7" y="41"/>
                    <a:pt x="14" y="40"/>
                    <a:pt x="19" y="42"/>
                  </a:cubicBezTo>
                  <a:cubicBezTo>
                    <a:pt x="22" y="37"/>
                    <a:pt x="29" y="34"/>
                    <a:pt x="25" y="25"/>
                  </a:cubicBezTo>
                  <a:cubicBezTo>
                    <a:pt x="23" y="20"/>
                    <a:pt x="16" y="6"/>
                    <a:pt x="15" y="3"/>
                  </a:cubicBezTo>
                  <a:cubicBezTo>
                    <a:pt x="13" y="2"/>
                    <a:pt x="11" y="3"/>
                    <a:pt x="8"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541" name="Freeform 1568"/>
            <p:cNvSpPr>
              <a:spLocks/>
            </p:cNvSpPr>
            <p:nvPr userDrawn="1"/>
          </p:nvSpPr>
          <p:spPr bwMode="auto">
            <a:xfrm>
              <a:off x="365" y="311"/>
              <a:ext cx="2" cy="9"/>
            </a:xfrm>
            <a:custGeom>
              <a:avLst/>
              <a:gdLst>
                <a:gd name="T0" fmla="*/ 5 w 5"/>
                <a:gd name="T1" fmla="*/ 3 h 20"/>
                <a:gd name="T2" fmla="*/ 5 w 5"/>
                <a:gd name="T3" fmla="*/ 3 h 20"/>
                <a:gd name="T4" fmla="*/ 5 w 5"/>
                <a:gd name="T5" fmla="*/ 0 h 20"/>
                <a:gd name="T6" fmla="*/ 0 w 5"/>
                <a:gd name="T7" fmla="*/ 2 h 20"/>
                <a:gd name="T8" fmla="*/ 0 w 5"/>
                <a:gd name="T9" fmla="*/ 20 h 20"/>
                <a:gd name="T10" fmla="*/ 5 w 5"/>
                <a:gd name="T11" fmla="*/ 3 h 20"/>
              </a:gdLst>
              <a:ahLst/>
              <a:cxnLst>
                <a:cxn ang="0">
                  <a:pos x="T0" y="T1"/>
                </a:cxn>
                <a:cxn ang="0">
                  <a:pos x="T2" y="T3"/>
                </a:cxn>
                <a:cxn ang="0">
                  <a:pos x="T4" y="T5"/>
                </a:cxn>
                <a:cxn ang="0">
                  <a:pos x="T6" y="T7"/>
                </a:cxn>
                <a:cxn ang="0">
                  <a:pos x="T8" y="T9"/>
                </a:cxn>
                <a:cxn ang="0">
                  <a:pos x="T10" y="T11"/>
                </a:cxn>
              </a:cxnLst>
              <a:rect l="0" t="0" r="r" b="b"/>
              <a:pathLst>
                <a:path w="5" h="20">
                  <a:moveTo>
                    <a:pt x="5" y="3"/>
                  </a:moveTo>
                  <a:lnTo>
                    <a:pt x="5" y="3"/>
                  </a:lnTo>
                  <a:cubicBezTo>
                    <a:pt x="5" y="2"/>
                    <a:pt x="4" y="1"/>
                    <a:pt x="5" y="0"/>
                  </a:cubicBezTo>
                  <a:cubicBezTo>
                    <a:pt x="4" y="1"/>
                    <a:pt x="2" y="2"/>
                    <a:pt x="0" y="2"/>
                  </a:cubicBezTo>
                  <a:lnTo>
                    <a:pt x="0" y="20"/>
                  </a:lnTo>
                  <a:lnTo>
                    <a:pt x="5" y="3"/>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542" name="Freeform 1569"/>
            <p:cNvSpPr>
              <a:spLocks/>
            </p:cNvSpPr>
            <p:nvPr userDrawn="1"/>
          </p:nvSpPr>
          <p:spPr bwMode="auto">
            <a:xfrm>
              <a:off x="392" y="309"/>
              <a:ext cx="14" cy="18"/>
            </a:xfrm>
            <a:custGeom>
              <a:avLst/>
              <a:gdLst>
                <a:gd name="T0" fmla="*/ 13 w 32"/>
                <a:gd name="T1" fmla="*/ 0 h 39"/>
                <a:gd name="T2" fmla="*/ 13 w 32"/>
                <a:gd name="T3" fmla="*/ 0 h 39"/>
                <a:gd name="T4" fmla="*/ 9 w 32"/>
                <a:gd name="T5" fmla="*/ 5 h 39"/>
                <a:gd name="T6" fmla="*/ 18 w 32"/>
                <a:gd name="T7" fmla="*/ 25 h 39"/>
                <a:gd name="T8" fmla="*/ 6 w 32"/>
                <a:gd name="T9" fmla="*/ 8 h 39"/>
                <a:gd name="T10" fmla="*/ 0 w 32"/>
                <a:gd name="T11" fmla="*/ 9 h 39"/>
                <a:gd name="T12" fmla="*/ 11 w 32"/>
                <a:gd name="T13" fmla="*/ 34 h 39"/>
                <a:gd name="T14" fmla="*/ 26 w 32"/>
                <a:gd name="T15" fmla="*/ 39 h 39"/>
                <a:gd name="T16" fmla="*/ 29 w 32"/>
                <a:gd name="T17" fmla="*/ 25 h 39"/>
                <a:gd name="T18" fmla="*/ 13 w 32"/>
                <a:gd name="T19"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9">
                  <a:moveTo>
                    <a:pt x="13" y="0"/>
                  </a:moveTo>
                  <a:lnTo>
                    <a:pt x="13" y="0"/>
                  </a:lnTo>
                  <a:cubicBezTo>
                    <a:pt x="12" y="2"/>
                    <a:pt x="10" y="3"/>
                    <a:pt x="9" y="5"/>
                  </a:cubicBezTo>
                  <a:cubicBezTo>
                    <a:pt x="12" y="11"/>
                    <a:pt x="16" y="20"/>
                    <a:pt x="18" y="25"/>
                  </a:cubicBezTo>
                  <a:cubicBezTo>
                    <a:pt x="15" y="23"/>
                    <a:pt x="8" y="11"/>
                    <a:pt x="6" y="8"/>
                  </a:cubicBezTo>
                  <a:cubicBezTo>
                    <a:pt x="4" y="8"/>
                    <a:pt x="2" y="9"/>
                    <a:pt x="0" y="9"/>
                  </a:cubicBezTo>
                  <a:cubicBezTo>
                    <a:pt x="2" y="15"/>
                    <a:pt x="6" y="24"/>
                    <a:pt x="11" y="34"/>
                  </a:cubicBezTo>
                  <a:cubicBezTo>
                    <a:pt x="14" y="39"/>
                    <a:pt x="21" y="38"/>
                    <a:pt x="26" y="39"/>
                  </a:cubicBezTo>
                  <a:cubicBezTo>
                    <a:pt x="28" y="33"/>
                    <a:pt x="32" y="30"/>
                    <a:pt x="29" y="25"/>
                  </a:cubicBezTo>
                  <a:cubicBezTo>
                    <a:pt x="26" y="18"/>
                    <a:pt x="17" y="6"/>
                    <a:pt x="13"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543" name="Freeform 1570"/>
            <p:cNvSpPr>
              <a:spLocks/>
            </p:cNvSpPr>
            <p:nvPr userDrawn="1"/>
          </p:nvSpPr>
          <p:spPr bwMode="auto">
            <a:xfrm>
              <a:off x="397" y="305"/>
              <a:ext cx="18" cy="15"/>
            </a:xfrm>
            <a:custGeom>
              <a:avLst/>
              <a:gdLst>
                <a:gd name="T0" fmla="*/ 14 w 40"/>
                <a:gd name="T1" fmla="*/ 0 h 33"/>
                <a:gd name="T2" fmla="*/ 14 w 40"/>
                <a:gd name="T3" fmla="*/ 0 h 33"/>
                <a:gd name="T4" fmla="*/ 10 w 40"/>
                <a:gd name="T5" fmla="*/ 2 h 33"/>
                <a:gd name="T6" fmla="*/ 24 w 40"/>
                <a:gd name="T7" fmla="*/ 19 h 33"/>
                <a:gd name="T8" fmla="*/ 5 w 40"/>
                <a:gd name="T9" fmla="*/ 3 h 33"/>
                <a:gd name="T10" fmla="*/ 0 w 40"/>
                <a:gd name="T11" fmla="*/ 1 h 33"/>
                <a:gd name="T12" fmla="*/ 1 w 40"/>
                <a:gd name="T13" fmla="*/ 6 h 33"/>
                <a:gd name="T14" fmla="*/ 18 w 40"/>
                <a:gd name="T15" fmla="*/ 28 h 33"/>
                <a:gd name="T16" fmla="*/ 35 w 40"/>
                <a:gd name="T17" fmla="*/ 33 h 33"/>
                <a:gd name="T18" fmla="*/ 35 w 40"/>
                <a:gd name="T19" fmla="*/ 15 h 33"/>
                <a:gd name="T20" fmla="*/ 14 w 40"/>
                <a:gd name="T21"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33">
                  <a:moveTo>
                    <a:pt x="14" y="0"/>
                  </a:moveTo>
                  <a:lnTo>
                    <a:pt x="14" y="0"/>
                  </a:lnTo>
                  <a:cubicBezTo>
                    <a:pt x="12" y="1"/>
                    <a:pt x="11" y="1"/>
                    <a:pt x="10" y="2"/>
                  </a:cubicBezTo>
                  <a:cubicBezTo>
                    <a:pt x="15" y="6"/>
                    <a:pt x="19" y="13"/>
                    <a:pt x="24" y="19"/>
                  </a:cubicBezTo>
                  <a:cubicBezTo>
                    <a:pt x="19" y="15"/>
                    <a:pt x="6" y="4"/>
                    <a:pt x="5" y="3"/>
                  </a:cubicBezTo>
                  <a:cubicBezTo>
                    <a:pt x="3" y="3"/>
                    <a:pt x="2" y="2"/>
                    <a:pt x="0" y="1"/>
                  </a:cubicBezTo>
                  <a:cubicBezTo>
                    <a:pt x="1" y="3"/>
                    <a:pt x="1" y="5"/>
                    <a:pt x="1" y="6"/>
                  </a:cubicBezTo>
                  <a:cubicBezTo>
                    <a:pt x="4" y="11"/>
                    <a:pt x="14" y="24"/>
                    <a:pt x="18" y="28"/>
                  </a:cubicBezTo>
                  <a:cubicBezTo>
                    <a:pt x="22" y="32"/>
                    <a:pt x="28" y="32"/>
                    <a:pt x="35" y="33"/>
                  </a:cubicBezTo>
                  <a:cubicBezTo>
                    <a:pt x="37" y="26"/>
                    <a:pt x="40" y="20"/>
                    <a:pt x="35" y="15"/>
                  </a:cubicBezTo>
                  <a:cubicBezTo>
                    <a:pt x="32" y="11"/>
                    <a:pt x="16" y="1"/>
                    <a:pt x="14"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544" name="Freeform 1571"/>
            <p:cNvSpPr>
              <a:spLocks/>
            </p:cNvSpPr>
            <p:nvPr userDrawn="1"/>
          </p:nvSpPr>
          <p:spPr bwMode="auto">
            <a:xfrm>
              <a:off x="405" y="299"/>
              <a:ext cx="18" cy="13"/>
            </a:xfrm>
            <a:custGeom>
              <a:avLst/>
              <a:gdLst>
                <a:gd name="T0" fmla="*/ 31 w 40"/>
                <a:gd name="T1" fmla="*/ 6 h 27"/>
                <a:gd name="T2" fmla="*/ 31 w 40"/>
                <a:gd name="T3" fmla="*/ 6 h 27"/>
                <a:gd name="T4" fmla="*/ 4 w 40"/>
                <a:gd name="T5" fmla="*/ 0 h 27"/>
                <a:gd name="T6" fmla="*/ 5 w 40"/>
                <a:gd name="T7" fmla="*/ 5 h 27"/>
                <a:gd name="T8" fmla="*/ 25 w 40"/>
                <a:gd name="T9" fmla="*/ 14 h 27"/>
                <a:gd name="T10" fmla="*/ 5 w 40"/>
                <a:gd name="T11" fmla="*/ 10 h 27"/>
                <a:gd name="T12" fmla="*/ 0 w 40"/>
                <a:gd name="T13" fmla="*/ 12 h 27"/>
                <a:gd name="T14" fmla="*/ 21 w 40"/>
                <a:gd name="T15" fmla="*/ 23 h 27"/>
                <a:gd name="T16" fmla="*/ 40 w 40"/>
                <a:gd name="T17" fmla="*/ 21 h 27"/>
                <a:gd name="T18" fmla="*/ 31 w 40"/>
                <a:gd name="T19" fmla="*/ 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27">
                  <a:moveTo>
                    <a:pt x="31" y="6"/>
                  </a:moveTo>
                  <a:lnTo>
                    <a:pt x="31" y="6"/>
                  </a:lnTo>
                  <a:cubicBezTo>
                    <a:pt x="28" y="5"/>
                    <a:pt x="4" y="0"/>
                    <a:pt x="4" y="0"/>
                  </a:cubicBezTo>
                  <a:cubicBezTo>
                    <a:pt x="4" y="2"/>
                    <a:pt x="4" y="3"/>
                    <a:pt x="5" y="5"/>
                  </a:cubicBezTo>
                  <a:cubicBezTo>
                    <a:pt x="12" y="8"/>
                    <a:pt x="19" y="12"/>
                    <a:pt x="25" y="14"/>
                  </a:cubicBezTo>
                  <a:cubicBezTo>
                    <a:pt x="17" y="14"/>
                    <a:pt x="6" y="10"/>
                    <a:pt x="5" y="10"/>
                  </a:cubicBezTo>
                  <a:cubicBezTo>
                    <a:pt x="3" y="10"/>
                    <a:pt x="0" y="12"/>
                    <a:pt x="0" y="12"/>
                  </a:cubicBezTo>
                  <a:cubicBezTo>
                    <a:pt x="5" y="14"/>
                    <a:pt x="13" y="20"/>
                    <a:pt x="21" y="23"/>
                  </a:cubicBezTo>
                  <a:cubicBezTo>
                    <a:pt x="28" y="27"/>
                    <a:pt x="37" y="23"/>
                    <a:pt x="40" y="21"/>
                  </a:cubicBezTo>
                  <a:cubicBezTo>
                    <a:pt x="40" y="15"/>
                    <a:pt x="38" y="8"/>
                    <a:pt x="31" y="6"/>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545" name="Freeform 1572"/>
            <p:cNvSpPr>
              <a:spLocks/>
            </p:cNvSpPr>
            <p:nvPr userDrawn="1"/>
          </p:nvSpPr>
          <p:spPr bwMode="auto">
            <a:xfrm>
              <a:off x="429" y="298"/>
              <a:ext cx="10" cy="1"/>
            </a:xfrm>
            <a:custGeom>
              <a:avLst/>
              <a:gdLst>
                <a:gd name="T0" fmla="*/ 23 w 23"/>
                <a:gd name="T1" fmla="*/ 2 h 3"/>
                <a:gd name="T2" fmla="*/ 23 w 23"/>
                <a:gd name="T3" fmla="*/ 2 h 3"/>
                <a:gd name="T4" fmla="*/ 0 w 23"/>
                <a:gd name="T5" fmla="*/ 0 h 3"/>
                <a:gd name="T6" fmla="*/ 0 w 23"/>
                <a:gd name="T7" fmla="*/ 2 h 3"/>
                <a:gd name="T8" fmla="*/ 23 w 23"/>
                <a:gd name="T9" fmla="*/ 2 h 3"/>
              </a:gdLst>
              <a:ahLst/>
              <a:cxnLst>
                <a:cxn ang="0">
                  <a:pos x="T0" y="T1"/>
                </a:cxn>
                <a:cxn ang="0">
                  <a:pos x="T2" y="T3"/>
                </a:cxn>
                <a:cxn ang="0">
                  <a:pos x="T4" y="T5"/>
                </a:cxn>
                <a:cxn ang="0">
                  <a:pos x="T6" y="T7"/>
                </a:cxn>
                <a:cxn ang="0">
                  <a:pos x="T8" y="T9"/>
                </a:cxn>
              </a:cxnLst>
              <a:rect l="0" t="0" r="r" b="b"/>
              <a:pathLst>
                <a:path w="23" h="3">
                  <a:moveTo>
                    <a:pt x="23" y="2"/>
                  </a:moveTo>
                  <a:lnTo>
                    <a:pt x="23" y="2"/>
                  </a:lnTo>
                  <a:cubicBezTo>
                    <a:pt x="12" y="0"/>
                    <a:pt x="4" y="0"/>
                    <a:pt x="0" y="0"/>
                  </a:cubicBezTo>
                  <a:cubicBezTo>
                    <a:pt x="1" y="1"/>
                    <a:pt x="0" y="2"/>
                    <a:pt x="0" y="2"/>
                  </a:cubicBezTo>
                  <a:cubicBezTo>
                    <a:pt x="7" y="3"/>
                    <a:pt x="12" y="2"/>
                    <a:pt x="23" y="2"/>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546" name="Freeform 1573"/>
            <p:cNvSpPr>
              <a:spLocks/>
            </p:cNvSpPr>
            <p:nvPr userDrawn="1"/>
          </p:nvSpPr>
          <p:spPr bwMode="auto">
            <a:xfrm>
              <a:off x="424" y="293"/>
              <a:ext cx="38" cy="12"/>
            </a:xfrm>
            <a:custGeom>
              <a:avLst/>
              <a:gdLst>
                <a:gd name="T0" fmla="*/ 84 w 84"/>
                <a:gd name="T1" fmla="*/ 12 h 27"/>
                <a:gd name="T2" fmla="*/ 84 w 84"/>
                <a:gd name="T3" fmla="*/ 12 h 27"/>
                <a:gd name="T4" fmla="*/ 49 w 84"/>
                <a:gd name="T5" fmla="*/ 0 h 27"/>
                <a:gd name="T6" fmla="*/ 5 w 84"/>
                <a:gd name="T7" fmla="*/ 2 h 27"/>
                <a:gd name="T8" fmla="*/ 10 w 84"/>
                <a:gd name="T9" fmla="*/ 9 h 27"/>
                <a:gd name="T10" fmla="*/ 50 w 84"/>
                <a:gd name="T11" fmla="*/ 13 h 27"/>
                <a:gd name="T12" fmla="*/ 9 w 84"/>
                <a:gd name="T13" fmla="*/ 14 h 27"/>
                <a:gd name="T14" fmla="*/ 0 w 84"/>
                <a:gd name="T15" fmla="*/ 20 h 27"/>
                <a:gd name="T16" fmla="*/ 50 w 84"/>
                <a:gd name="T17" fmla="*/ 26 h 27"/>
                <a:gd name="T18" fmla="*/ 84 w 84"/>
                <a:gd name="T19" fmla="*/ 1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27">
                  <a:moveTo>
                    <a:pt x="84" y="12"/>
                  </a:moveTo>
                  <a:lnTo>
                    <a:pt x="84" y="12"/>
                  </a:lnTo>
                  <a:cubicBezTo>
                    <a:pt x="77" y="5"/>
                    <a:pt x="64" y="0"/>
                    <a:pt x="49" y="0"/>
                  </a:cubicBezTo>
                  <a:cubicBezTo>
                    <a:pt x="34" y="1"/>
                    <a:pt x="20" y="1"/>
                    <a:pt x="5" y="2"/>
                  </a:cubicBezTo>
                  <a:cubicBezTo>
                    <a:pt x="7" y="4"/>
                    <a:pt x="9" y="7"/>
                    <a:pt x="10" y="9"/>
                  </a:cubicBezTo>
                  <a:cubicBezTo>
                    <a:pt x="24" y="10"/>
                    <a:pt x="34" y="10"/>
                    <a:pt x="50" y="13"/>
                  </a:cubicBezTo>
                  <a:cubicBezTo>
                    <a:pt x="36" y="15"/>
                    <a:pt x="13" y="15"/>
                    <a:pt x="9" y="14"/>
                  </a:cubicBezTo>
                  <a:cubicBezTo>
                    <a:pt x="7" y="17"/>
                    <a:pt x="4" y="19"/>
                    <a:pt x="0" y="20"/>
                  </a:cubicBezTo>
                  <a:cubicBezTo>
                    <a:pt x="21" y="23"/>
                    <a:pt x="36" y="25"/>
                    <a:pt x="50" y="26"/>
                  </a:cubicBezTo>
                  <a:cubicBezTo>
                    <a:pt x="66" y="27"/>
                    <a:pt x="77" y="23"/>
                    <a:pt x="84" y="12"/>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547" name="Freeform 1574"/>
            <p:cNvSpPr>
              <a:spLocks/>
            </p:cNvSpPr>
            <p:nvPr userDrawn="1"/>
          </p:nvSpPr>
          <p:spPr bwMode="auto">
            <a:xfrm>
              <a:off x="405" y="292"/>
              <a:ext cx="22" cy="10"/>
            </a:xfrm>
            <a:custGeom>
              <a:avLst/>
              <a:gdLst>
                <a:gd name="T0" fmla="*/ 38 w 51"/>
                <a:gd name="T1" fmla="*/ 2 h 22"/>
                <a:gd name="T2" fmla="*/ 38 w 51"/>
                <a:gd name="T3" fmla="*/ 2 h 22"/>
                <a:gd name="T4" fmla="*/ 9 w 51"/>
                <a:gd name="T5" fmla="*/ 1 h 22"/>
                <a:gd name="T6" fmla="*/ 5 w 51"/>
                <a:gd name="T7" fmla="*/ 5 h 22"/>
                <a:gd name="T8" fmla="*/ 28 w 51"/>
                <a:gd name="T9" fmla="*/ 10 h 22"/>
                <a:gd name="T10" fmla="*/ 0 w 51"/>
                <a:gd name="T11" fmla="*/ 9 h 22"/>
                <a:gd name="T12" fmla="*/ 4 w 51"/>
                <a:gd name="T13" fmla="*/ 15 h 22"/>
                <a:gd name="T14" fmla="*/ 33 w 51"/>
                <a:gd name="T15" fmla="*/ 20 h 22"/>
                <a:gd name="T16" fmla="*/ 51 w 51"/>
                <a:gd name="T17" fmla="*/ 13 h 22"/>
                <a:gd name="T18" fmla="*/ 38 w 51"/>
                <a:gd name="T19"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22">
                  <a:moveTo>
                    <a:pt x="38" y="2"/>
                  </a:moveTo>
                  <a:lnTo>
                    <a:pt x="38" y="2"/>
                  </a:lnTo>
                  <a:cubicBezTo>
                    <a:pt x="31" y="1"/>
                    <a:pt x="15" y="0"/>
                    <a:pt x="9" y="1"/>
                  </a:cubicBezTo>
                  <a:cubicBezTo>
                    <a:pt x="8" y="2"/>
                    <a:pt x="6" y="4"/>
                    <a:pt x="5" y="5"/>
                  </a:cubicBezTo>
                  <a:cubicBezTo>
                    <a:pt x="10" y="7"/>
                    <a:pt x="21" y="8"/>
                    <a:pt x="28" y="10"/>
                  </a:cubicBezTo>
                  <a:cubicBezTo>
                    <a:pt x="21" y="11"/>
                    <a:pt x="7" y="9"/>
                    <a:pt x="0" y="9"/>
                  </a:cubicBezTo>
                  <a:cubicBezTo>
                    <a:pt x="2" y="11"/>
                    <a:pt x="3" y="13"/>
                    <a:pt x="4" y="15"/>
                  </a:cubicBezTo>
                  <a:cubicBezTo>
                    <a:pt x="10" y="17"/>
                    <a:pt x="33" y="20"/>
                    <a:pt x="33" y="20"/>
                  </a:cubicBezTo>
                  <a:cubicBezTo>
                    <a:pt x="44" y="22"/>
                    <a:pt x="48" y="18"/>
                    <a:pt x="51" y="13"/>
                  </a:cubicBezTo>
                  <a:cubicBezTo>
                    <a:pt x="49" y="7"/>
                    <a:pt x="44" y="2"/>
                    <a:pt x="38" y="2"/>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548" name="Freeform 1575"/>
            <p:cNvSpPr>
              <a:spLocks/>
            </p:cNvSpPr>
            <p:nvPr userDrawn="1"/>
          </p:nvSpPr>
          <p:spPr bwMode="auto">
            <a:xfrm>
              <a:off x="298" y="287"/>
              <a:ext cx="66" cy="89"/>
            </a:xfrm>
            <a:custGeom>
              <a:avLst/>
              <a:gdLst>
                <a:gd name="T0" fmla="*/ 73 w 146"/>
                <a:gd name="T1" fmla="*/ 0 h 196"/>
                <a:gd name="T2" fmla="*/ 73 w 146"/>
                <a:gd name="T3" fmla="*/ 0 h 196"/>
                <a:gd name="T4" fmla="*/ 0 w 146"/>
                <a:gd name="T5" fmla="*/ 0 h 196"/>
                <a:gd name="T6" fmla="*/ 0 w 146"/>
                <a:gd name="T7" fmla="*/ 148 h 196"/>
                <a:gd name="T8" fmla="*/ 24 w 146"/>
                <a:gd name="T9" fmla="*/ 175 h 196"/>
                <a:gd name="T10" fmla="*/ 48 w 146"/>
                <a:gd name="T11" fmla="*/ 175 h 196"/>
                <a:gd name="T12" fmla="*/ 73 w 146"/>
                <a:gd name="T13" fmla="*/ 196 h 196"/>
                <a:gd name="T14" fmla="*/ 98 w 146"/>
                <a:gd name="T15" fmla="*/ 175 h 196"/>
                <a:gd name="T16" fmla="*/ 122 w 146"/>
                <a:gd name="T17" fmla="*/ 175 h 196"/>
                <a:gd name="T18" fmla="*/ 146 w 146"/>
                <a:gd name="T19" fmla="*/ 148 h 196"/>
                <a:gd name="T20" fmla="*/ 146 w 146"/>
                <a:gd name="T21" fmla="*/ 0 h 196"/>
                <a:gd name="T22" fmla="*/ 73 w 146"/>
                <a:gd name="T23" fmla="*/ 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6" h="196">
                  <a:moveTo>
                    <a:pt x="73" y="0"/>
                  </a:moveTo>
                  <a:lnTo>
                    <a:pt x="73" y="0"/>
                  </a:lnTo>
                  <a:lnTo>
                    <a:pt x="0" y="0"/>
                  </a:lnTo>
                  <a:lnTo>
                    <a:pt x="0" y="148"/>
                  </a:lnTo>
                  <a:cubicBezTo>
                    <a:pt x="0" y="166"/>
                    <a:pt x="8" y="175"/>
                    <a:pt x="24" y="175"/>
                  </a:cubicBezTo>
                  <a:lnTo>
                    <a:pt x="48" y="175"/>
                  </a:lnTo>
                  <a:cubicBezTo>
                    <a:pt x="61" y="175"/>
                    <a:pt x="69" y="184"/>
                    <a:pt x="73" y="196"/>
                  </a:cubicBezTo>
                  <a:cubicBezTo>
                    <a:pt x="76" y="184"/>
                    <a:pt x="85" y="175"/>
                    <a:pt x="98" y="175"/>
                  </a:cubicBezTo>
                  <a:lnTo>
                    <a:pt x="122" y="175"/>
                  </a:lnTo>
                  <a:cubicBezTo>
                    <a:pt x="138" y="175"/>
                    <a:pt x="146" y="166"/>
                    <a:pt x="146" y="148"/>
                  </a:cubicBezTo>
                  <a:lnTo>
                    <a:pt x="146" y="0"/>
                  </a:lnTo>
                  <a:lnTo>
                    <a:pt x="73" y="0"/>
                  </a:lnTo>
                  <a:close/>
                </a:path>
              </a:pathLst>
            </a:custGeom>
            <a:solidFill>
              <a:srgbClr val="00793B"/>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549" name="Freeform 1576"/>
            <p:cNvSpPr>
              <a:spLocks/>
            </p:cNvSpPr>
            <p:nvPr userDrawn="1"/>
          </p:nvSpPr>
          <p:spPr bwMode="auto">
            <a:xfrm>
              <a:off x="410" y="286"/>
              <a:ext cx="7" cy="2"/>
            </a:xfrm>
            <a:custGeom>
              <a:avLst/>
              <a:gdLst>
                <a:gd name="T0" fmla="*/ 15 w 15"/>
                <a:gd name="T1" fmla="*/ 0 h 3"/>
                <a:gd name="T2" fmla="*/ 15 w 15"/>
                <a:gd name="T3" fmla="*/ 0 h 3"/>
                <a:gd name="T4" fmla="*/ 0 w 15"/>
                <a:gd name="T5" fmla="*/ 1 h 3"/>
                <a:gd name="T6" fmla="*/ 2 w 15"/>
                <a:gd name="T7" fmla="*/ 3 h 3"/>
                <a:gd name="T8" fmla="*/ 15 w 15"/>
                <a:gd name="T9" fmla="*/ 0 h 3"/>
              </a:gdLst>
              <a:ahLst/>
              <a:cxnLst>
                <a:cxn ang="0">
                  <a:pos x="T0" y="T1"/>
                </a:cxn>
                <a:cxn ang="0">
                  <a:pos x="T2" y="T3"/>
                </a:cxn>
                <a:cxn ang="0">
                  <a:pos x="T4" y="T5"/>
                </a:cxn>
                <a:cxn ang="0">
                  <a:pos x="T6" y="T7"/>
                </a:cxn>
                <a:cxn ang="0">
                  <a:pos x="T8" y="T9"/>
                </a:cxn>
              </a:cxnLst>
              <a:rect l="0" t="0" r="r" b="b"/>
              <a:pathLst>
                <a:path w="15" h="3">
                  <a:moveTo>
                    <a:pt x="15" y="0"/>
                  </a:moveTo>
                  <a:lnTo>
                    <a:pt x="15" y="0"/>
                  </a:lnTo>
                  <a:cubicBezTo>
                    <a:pt x="10" y="0"/>
                    <a:pt x="5" y="1"/>
                    <a:pt x="0" y="1"/>
                  </a:cubicBezTo>
                  <a:cubicBezTo>
                    <a:pt x="0" y="1"/>
                    <a:pt x="1" y="2"/>
                    <a:pt x="2" y="3"/>
                  </a:cubicBezTo>
                  <a:cubicBezTo>
                    <a:pt x="7" y="2"/>
                    <a:pt x="12" y="1"/>
                    <a:pt x="15"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550" name="Freeform 1577"/>
            <p:cNvSpPr>
              <a:spLocks/>
            </p:cNvSpPr>
            <p:nvPr userDrawn="1"/>
          </p:nvSpPr>
          <p:spPr bwMode="auto">
            <a:xfrm>
              <a:off x="431" y="286"/>
              <a:ext cx="9" cy="2"/>
            </a:xfrm>
            <a:custGeom>
              <a:avLst/>
              <a:gdLst>
                <a:gd name="T0" fmla="*/ 21 w 21"/>
                <a:gd name="T1" fmla="*/ 0 h 4"/>
                <a:gd name="T2" fmla="*/ 21 w 21"/>
                <a:gd name="T3" fmla="*/ 0 h 4"/>
                <a:gd name="T4" fmla="*/ 2 w 21"/>
                <a:gd name="T5" fmla="*/ 2 h 4"/>
                <a:gd name="T6" fmla="*/ 0 w 21"/>
                <a:gd name="T7" fmla="*/ 4 h 4"/>
                <a:gd name="T8" fmla="*/ 21 w 21"/>
                <a:gd name="T9" fmla="*/ 0 h 4"/>
              </a:gdLst>
              <a:ahLst/>
              <a:cxnLst>
                <a:cxn ang="0">
                  <a:pos x="T0" y="T1"/>
                </a:cxn>
                <a:cxn ang="0">
                  <a:pos x="T2" y="T3"/>
                </a:cxn>
                <a:cxn ang="0">
                  <a:pos x="T4" y="T5"/>
                </a:cxn>
                <a:cxn ang="0">
                  <a:pos x="T6" y="T7"/>
                </a:cxn>
                <a:cxn ang="0">
                  <a:pos x="T8" y="T9"/>
                </a:cxn>
              </a:cxnLst>
              <a:rect l="0" t="0" r="r" b="b"/>
              <a:pathLst>
                <a:path w="21" h="4">
                  <a:moveTo>
                    <a:pt x="21" y="0"/>
                  </a:moveTo>
                  <a:lnTo>
                    <a:pt x="21" y="0"/>
                  </a:lnTo>
                  <a:cubicBezTo>
                    <a:pt x="17" y="0"/>
                    <a:pt x="2" y="2"/>
                    <a:pt x="2" y="2"/>
                  </a:cubicBezTo>
                  <a:cubicBezTo>
                    <a:pt x="1" y="3"/>
                    <a:pt x="1" y="4"/>
                    <a:pt x="0" y="4"/>
                  </a:cubicBezTo>
                  <a:cubicBezTo>
                    <a:pt x="0" y="4"/>
                    <a:pt x="18" y="1"/>
                    <a:pt x="21"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551" name="Freeform 1578"/>
            <p:cNvSpPr>
              <a:spLocks/>
            </p:cNvSpPr>
            <p:nvPr userDrawn="1"/>
          </p:nvSpPr>
          <p:spPr bwMode="auto">
            <a:xfrm>
              <a:off x="365" y="284"/>
              <a:ext cx="12" cy="11"/>
            </a:xfrm>
            <a:custGeom>
              <a:avLst/>
              <a:gdLst>
                <a:gd name="T0" fmla="*/ 20 w 27"/>
                <a:gd name="T1" fmla="*/ 0 h 24"/>
                <a:gd name="T2" fmla="*/ 20 w 27"/>
                <a:gd name="T3" fmla="*/ 0 h 24"/>
                <a:gd name="T4" fmla="*/ 0 w 27"/>
                <a:gd name="T5" fmla="*/ 3 h 24"/>
                <a:gd name="T6" fmla="*/ 0 w 27"/>
                <a:gd name="T7" fmla="*/ 22 h 24"/>
                <a:gd name="T8" fmla="*/ 20 w 27"/>
                <a:gd name="T9" fmla="*/ 0 h 24"/>
              </a:gdLst>
              <a:ahLst/>
              <a:cxnLst>
                <a:cxn ang="0">
                  <a:pos x="T0" y="T1"/>
                </a:cxn>
                <a:cxn ang="0">
                  <a:pos x="T2" y="T3"/>
                </a:cxn>
                <a:cxn ang="0">
                  <a:pos x="T4" y="T5"/>
                </a:cxn>
                <a:cxn ang="0">
                  <a:pos x="T6" y="T7"/>
                </a:cxn>
                <a:cxn ang="0">
                  <a:pos x="T8" y="T9"/>
                </a:cxn>
              </a:cxnLst>
              <a:rect l="0" t="0" r="r" b="b"/>
              <a:pathLst>
                <a:path w="27" h="24">
                  <a:moveTo>
                    <a:pt x="20" y="0"/>
                  </a:moveTo>
                  <a:lnTo>
                    <a:pt x="20" y="0"/>
                  </a:lnTo>
                  <a:cubicBezTo>
                    <a:pt x="14" y="5"/>
                    <a:pt x="8" y="5"/>
                    <a:pt x="0" y="3"/>
                  </a:cubicBezTo>
                  <a:lnTo>
                    <a:pt x="0" y="22"/>
                  </a:lnTo>
                  <a:cubicBezTo>
                    <a:pt x="14" y="24"/>
                    <a:pt x="27" y="14"/>
                    <a:pt x="20"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552" name="Freeform 1579"/>
            <p:cNvSpPr>
              <a:spLocks/>
            </p:cNvSpPr>
            <p:nvPr userDrawn="1"/>
          </p:nvSpPr>
          <p:spPr bwMode="auto">
            <a:xfrm>
              <a:off x="337" y="280"/>
              <a:ext cx="1" cy="5"/>
            </a:xfrm>
            <a:custGeom>
              <a:avLst/>
              <a:gdLst>
                <a:gd name="T0" fmla="*/ 0 w 4"/>
                <a:gd name="T1" fmla="*/ 0 h 11"/>
                <a:gd name="T2" fmla="*/ 0 w 4"/>
                <a:gd name="T3" fmla="*/ 0 h 11"/>
                <a:gd name="T4" fmla="*/ 0 w 4"/>
                <a:gd name="T5" fmla="*/ 11 h 11"/>
                <a:gd name="T6" fmla="*/ 4 w 4"/>
                <a:gd name="T7" fmla="*/ 11 h 11"/>
                <a:gd name="T8" fmla="*/ 0 w 4"/>
                <a:gd name="T9" fmla="*/ 0 h 11"/>
              </a:gdLst>
              <a:ahLst/>
              <a:cxnLst>
                <a:cxn ang="0">
                  <a:pos x="T0" y="T1"/>
                </a:cxn>
                <a:cxn ang="0">
                  <a:pos x="T2" y="T3"/>
                </a:cxn>
                <a:cxn ang="0">
                  <a:pos x="T4" y="T5"/>
                </a:cxn>
                <a:cxn ang="0">
                  <a:pos x="T6" y="T7"/>
                </a:cxn>
                <a:cxn ang="0">
                  <a:pos x="T8" y="T9"/>
                </a:cxn>
              </a:cxnLst>
              <a:rect l="0" t="0" r="r" b="b"/>
              <a:pathLst>
                <a:path w="4" h="11">
                  <a:moveTo>
                    <a:pt x="0" y="0"/>
                  </a:moveTo>
                  <a:lnTo>
                    <a:pt x="0" y="0"/>
                  </a:lnTo>
                  <a:cubicBezTo>
                    <a:pt x="0" y="3"/>
                    <a:pt x="0" y="7"/>
                    <a:pt x="0" y="11"/>
                  </a:cubicBezTo>
                  <a:lnTo>
                    <a:pt x="4" y="11"/>
                  </a:lnTo>
                  <a:cubicBezTo>
                    <a:pt x="3" y="8"/>
                    <a:pt x="1" y="4"/>
                    <a:pt x="0"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553" name="Freeform 1580"/>
            <p:cNvSpPr>
              <a:spLocks/>
            </p:cNvSpPr>
            <p:nvPr userDrawn="1"/>
          </p:nvSpPr>
          <p:spPr bwMode="auto">
            <a:xfrm>
              <a:off x="407" y="280"/>
              <a:ext cx="23" cy="11"/>
            </a:xfrm>
            <a:custGeom>
              <a:avLst/>
              <a:gdLst>
                <a:gd name="T0" fmla="*/ 52 w 52"/>
                <a:gd name="T1" fmla="*/ 11 h 24"/>
                <a:gd name="T2" fmla="*/ 52 w 52"/>
                <a:gd name="T3" fmla="*/ 11 h 24"/>
                <a:gd name="T4" fmla="*/ 28 w 52"/>
                <a:gd name="T5" fmla="*/ 2 h 24"/>
                <a:gd name="T6" fmla="*/ 0 w 52"/>
                <a:gd name="T7" fmla="*/ 8 h 24"/>
                <a:gd name="T8" fmla="*/ 6 w 52"/>
                <a:gd name="T9" fmla="*/ 13 h 24"/>
                <a:gd name="T10" fmla="*/ 31 w 52"/>
                <a:gd name="T11" fmla="*/ 13 h 24"/>
                <a:gd name="T12" fmla="*/ 9 w 52"/>
                <a:gd name="T13" fmla="*/ 17 h 24"/>
                <a:gd name="T14" fmla="*/ 6 w 52"/>
                <a:gd name="T15" fmla="*/ 23 h 24"/>
                <a:gd name="T16" fmla="*/ 35 w 52"/>
                <a:gd name="T17" fmla="*/ 23 h 24"/>
                <a:gd name="T18" fmla="*/ 52 w 52"/>
                <a:gd name="T19" fmla="*/ 1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24">
                  <a:moveTo>
                    <a:pt x="52" y="11"/>
                  </a:moveTo>
                  <a:lnTo>
                    <a:pt x="52" y="11"/>
                  </a:lnTo>
                  <a:cubicBezTo>
                    <a:pt x="48" y="2"/>
                    <a:pt x="39" y="0"/>
                    <a:pt x="28" y="2"/>
                  </a:cubicBezTo>
                  <a:cubicBezTo>
                    <a:pt x="18" y="5"/>
                    <a:pt x="10" y="6"/>
                    <a:pt x="0" y="8"/>
                  </a:cubicBezTo>
                  <a:cubicBezTo>
                    <a:pt x="2" y="9"/>
                    <a:pt x="3" y="10"/>
                    <a:pt x="6" y="13"/>
                  </a:cubicBezTo>
                  <a:cubicBezTo>
                    <a:pt x="12" y="13"/>
                    <a:pt x="22" y="11"/>
                    <a:pt x="31" y="13"/>
                  </a:cubicBezTo>
                  <a:cubicBezTo>
                    <a:pt x="25" y="15"/>
                    <a:pt x="15" y="17"/>
                    <a:pt x="9" y="17"/>
                  </a:cubicBezTo>
                  <a:cubicBezTo>
                    <a:pt x="8" y="19"/>
                    <a:pt x="6" y="23"/>
                    <a:pt x="6" y="23"/>
                  </a:cubicBezTo>
                  <a:cubicBezTo>
                    <a:pt x="12" y="23"/>
                    <a:pt x="27" y="24"/>
                    <a:pt x="35" y="23"/>
                  </a:cubicBezTo>
                  <a:cubicBezTo>
                    <a:pt x="44" y="22"/>
                    <a:pt x="50" y="16"/>
                    <a:pt x="52" y="1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554" name="Freeform 1581"/>
            <p:cNvSpPr>
              <a:spLocks/>
            </p:cNvSpPr>
            <p:nvPr userDrawn="1"/>
          </p:nvSpPr>
          <p:spPr bwMode="auto">
            <a:xfrm>
              <a:off x="345" y="278"/>
              <a:ext cx="3" cy="7"/>
            </a:xfrm>
            <a:custGeom>
              <a:avLst/>
              <a:gdLst>
                <a:gd name="T0" fmla="*/ 0 w 6"/>
                <a:gd name="T1" fmla="*/ 0 h 16"/>
                <a:gd name="T2" fmla="*/ 0 w 6"/>
                <a:gd name="T3" fmla="*/ 0 h 16"/>
                <a:gd name="T4" fmla="*/ 1 w 6"/>
                <a:gd name="T5" fmla="*/ 16 h 16"/>
                <a:gd name="T6" fmla="*/ 6 w 6"/>
                <a:gd name="T7" fmla="*/ 16 h 16"/>
                <a:gd name="T8" fmla="*/ 0 w 6"/>
                <a:gd name="T9" fmla="*/ 0 h 16"/>
              </a:gdLst>
              <a:ahLst/>
              <a:cxnLst>
                <a:cxn ang="0">
                  <a:pos x="T0" y="T1"/>
                </a:cxn>
                <a:cxn ang="0">
                  <a:pos x="T2" y="T3"/>
                </a:cxn>
                <a:cxn ang="0">
                  <a:pos x="T4" y="T5"/>
                </a:cxn>
                <a:cxn ang="0">
                  <a:pos x="T6" y="T7"/>
                </a:cxn>
                <a:cxn ang="0">
                  <a:pos x="T8" y="T9"/>
                </a:cxn>
              </a:cxnLst>
              <a:rect l="0" t="0" r="r" b="b"/>
              <a:pathLst>
                <a:path w="6" h="16">
                  <a:moveTo>
                    <a:pt x="0" y="0"/>
                  </a:moveTo>
                  <a:lnTo>
                    <a:pt x="0" y="0"/>
                  </a:lnTo>
                  <a:cubicBezTo>
                    <a:pt x="0" y="6"/>
                    <a:pt x="1" y="12"/>
                    <a:pt x="1" y="16"/>
                  </a:cubicBezTo>
                  <a:lnTo>
                    <a:pt x="6" y="16"/>
                  </a:lnTo>
                  <a:cubicBezTo>
                    <a:pt x="4" y="11"/>
                    <a:pt x="2" y="7"/>
                    <a:pt x="0"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555" name="Freeform 1582"/>
            <p:cNvSpPr>
              <a:spLocks/>
            </p:cNvSpPr>
            <p:nvPr userDrawn="1"/>
          </p:nvSpPr>
          <p:spPr bwMode="auto">
            <a:xfrm>
              <a:off x="350" y="276"/>
              <a:ext cx="5" cy="9"/>
            </a:xfrm>
            <a:custGeom>
              <a:avLst/>
              <a:gdLst>
                <a:gd name="T0" fmla="*/ 0 w 11"/>
                <a:gd name="T1" fmla="*/ 0 h 20"/>
                <a:gd name="T2" fmla="*/ 0 w 11"/>
                <a:gd name="T3" fmla="*/ 0 h 20"/>
                <a:gd name="T4" fmla="*/ 5 w 11"/>
                <a:gd name="T5" fmla="*/ 20 h 20"/>
                <a:gd name="T6" fmla="*/ 11 w 11"/>
                <a:gd name="T7" fmla="*/ 20 h 20"/>
                <a:gd name="T8" fmla="*/ 0 w 11"/>
                <a:gd name="T9" fmla="*/ 0 h 20"/>
              </a:gdLst>
              <a:ahLst/>
              <a:cxnLst>
                <a:cxn ang="0">
                  <a:pos x="T0" y="T1"/>
                </a:cxn>
                <a:cxn ang="0">
                  <a:pos x="T2" y="T3"/>
                </a:cxn>
                <a:cxn ang="0">
                  <a:pos x="T4" y="T5"/>
                </a:cxn>
                <a:cxn ang="0">
                  <a:pos x="T6" y="T7"/>
                </a:cxn>
                <a:cxn ang="0">
                  <a:pos x="T8" y="T9"/>
                </a:cxn>
              </a:cxnLst>
              <a:rect l="0" t="0" r="r" b="b"/>
              <a:pathLst>
                <a:path w="11" h="20">
                  <a:moveTo>
                    <a:pt x="0" y="0"/>
                  </a:moveTo>
                  <a:lnTo>
                    <a:pt x="0" y="0"/>
                  </a:lnTo>
                  <a:cubicBezTo>
                    <a:pt x="1" y="7"/>
                    <a:pt x="4" y="16"/>
                    <a:pt x="5" y="20"/>
                  </a:cubicBezTo>
                  <a:lnTo>
                    <a:pt x="11" y="20"/>
                  </a:lnTo>
                  <a:cubicBezTo>
                    <a:pt x="9" y="16"/>
                    <a:pt x="1" y="7"/>
                    <a:pt x="0"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556" name="Freeform 1583"/>
            <p:cNvSpPr>
              <a:spLocks/>
            </p:cNvSpPr>
            <p:nvPr userDrawn="1"/>
          </p:nvSpPr>
          <p:spPr bwMode="auto">
            <a:xfrm>
              <a:off x="425" y="278"/>
              <a:ext cx="40" cy="14"/>
            </a:xfrm>
            <a:custGeom>
              <a:avLst/>
              <a:gdLst>
                <a:gd name="T0" fmla="*/ 89 w 89"/>
                <a:gd name="T1" fmla="*/ 6 h 32"/>
                <a:gd name="T2" fmla="*/ 89 w 89"/>
                <a:gd name="T3" fmla="*/ 6 h 32"/>
                <a:gd name="T4" fmla="*/ 47 w 89"/>
                <a:gd name="T5" fmla="*/ 4 h 32"/>
                <a:gd name="T6" fmla="*/ 13 w 89"/>
                <a:gd name="T7" fmla="*/ 12 h 32"/>
                <a:gd name="T8" fmla="*/ 16 w 89"/>
                <a:gd name="T9" fmla="*/ 17 h 32"/>
                <a:gd name="T10" fmla="*/ 16 w 89"/>
                <a:gd name="T11" fmla="*/ 19 h 32"/>
                <a:gd name="T12" fmla="*/ 56 w 89"/>
                <a:gd name="T13" fmla="*/ 15 h 32"/>
                <a:gd name="T14" fmla="*/ 12 w 89"/>
                <a:gd name="T15" fmla="*/ 24 h 32"/>
                <a:gd name="T16" fmla="*/ 0 w 89"/>
                <a:gd name="T17" fmla="*/ 31 h 32"/>
                <a:gd name="T18" fmla="*/ 52 w 89"/>
                <a:gd name="T19" fmla="*/ 30 h 32"/>
                <a:gd name="T20" fmla="*/ 89 w 89"/>
                <a:gd name="T21" fmla="*/ 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9" h="32">
                  <a:moveTo>
                    <a:pt x="89" y="6"/>
                  </a:moveTo>
                  <a:lnTo>
                    <a:pt x="89" y="6"/>
                  </a:lnTo>
                  <a:cubicBezTo>
                    <a:pt x="78" y="0"/>
                    <a:pt x="59" y="1"/>
                    <a:pt x="47" y="4"/>
                  </a:cubicBezTo>
                  <a:cubicBezTo>
                    <a:pt x="38" y="6"/>
                    <a:pt x="20" y="10"/>
                    <a:pt x="13" y="12"/>
                  </a:cubicBezTo>
                  <a:cubicBezTo>
                    <a:pt x="15" y="13"/>
                    <a:pt x="16" y="15"/>
                    <a:pt x="16" y="17"/>
                  </a:cubicBezTo>
                  <a:cubicBezTo>
                    <a:pt x="16" y="18"/>
                    <a:pt x="16" y="18"/>
                    <a:pt x="16" y="19"/>
                  </a:cubicBezTo>
                  <a:cubicBezTo>
                    <a:pt x="17" y="19"/>
                    <a:pt x="42" y="14"/>
                    <a:pt x="56" y="15"/>
                  </a:cubicBezTo>
                  <a:cubicBezTo>
                    <a:pt x="42" y="20"/>
                    <a:pt x="13" y="24"/>
                    <a:pt x="12" y="24"/>
                  </a:cubicBezTo>
                  <a:cubicBezTo>
                    <a:pt x="8" y="28"/>
                    <a:pt x="4" y="30"/>
                    <a:pt x="0" y="31"/>
                  </a:cubicBezTo>
                  <a:cubicBezTo>
                    <a:pt x="3" y="32"/>
                    <a:pt x="43" y="31"/>
                    <a:pt x="52" y="30"/>
                  </a:cubicBezTo>
                  <a:cubicBezTo>
                    <a:pt x="65" y="28"/>
                    <a:pt x="85" y="20"/>
                    <a:pt x="89" y="6"/>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557" name="Freeform 1584"/>
            <p:cNvSpPr>
              <a:spLocks/>
            </p:cNvSpPr>
            <p:nvPr userDrawn="1"/>
          </p:nvSpPr>
          <p:spPr bwMode="auto">
            <a:xfrm>
              <a:off x="341" y="277"/>
              <a:ext cx="4" cy="8"/>
            </a:xfrm>
            <a:custGeom>
              <a:avLst/>
              <a:gdLst>
                <a:gd name="T0" fmla="*/ 1 w 8"/>
                <a:gd name="T1" fmla="*/ 0 h 19"/>
                <a:gd name="T2" fmla="*/ 1 w 8"/>
                <a:gd name="T3" fmla="*/ 0 h 19"/>
                <a:gd name="T4" fmla="*/ 1 w 8"/>
                <a:gd name="T5" fmla="*/ 19 h 19"/>
                <a:gd name="T6" fmla="*/ 8 w 8"/>
                <a:gd name="T7" fmla="*/ 19 h 19"/>
                <a:gd name="T8" fmla="*/ 1 w 8"/>
                <a:gd name="T9" fmla="*/ 0 h 19"/>
              </a:gdLst>
              <a:ahLst/>
              <a:cxnLst>
                <a:cxn ang="0">
                  <a:pos x="T0" y="T1"/>
                </a:cxn>
                <a:cxn ang="0">
                  <a:pos x="T2" y="T3"/>
                </a:cxn>
                <a:cxn ang="0">
                  <a:pos x="T4" y="T5"/>
                </a:cxn>
                <a:cxn ang="0">
                  <a:pos x="T6" y="T7"/>
                </a:cxn>
                <a:cxn ang="0">
                  <a:pos x="T8" y="T9"/>
                </a:cxn>
              </a:cxnLst>
              <a:rect l="0" t="0" r="r" b="b"/>
              <a:pathLst>
                <a:path w="8" h="19">
                  <a:moveTo>
                    <a:pt x="1" y="0"/>
                  </a:moveTo>
                  <a:lnTo>
                    <a:pt x="1" y="0"/>
                  </a:lnTo>
                  <a:cubicBezTo>
                    <a:pt x="0" y="5"/>
                    <a:pt x="0" y="13"/>
                    <a:pt x="1" y="19"/>
                  </a:cubicBezTo>
                  <a:lnTo>
                    <a:pt x="8" y="19"/>
                  </a:lnTo>
                  <a:cubicBezTo>
                    <a:pt x="8" y="12"/>
                    <a:pt x="4" y="6"/>
                    <a:pt x="1"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grpSp>
      <p:grpSp>
        <p:nvGrpSpPr>
          <p:cNvPr id="986" name="Group 1786"/>
          <p:cNvGrpSpPr>
            <a:grpSpLocks/>
          </p:cNvGrpSpPr>
          <p:nvPr userDrawn="1"/>
        </p:nvGrpSpPr>
        <p:grpSpPr bwMode="auto">
          <a:xfrm>
            <a:off x="525463" y="287338"/>
            <a:ext cx="212725" cy="417513"/>
            <a:chOff x="331" y="181"/>
            <a:chExt cx="134" cy="263"/>
          </a:xfrm>
        </p:grpSpPr>
        <p:sp>
          <p:nvSpPr>
            <p:cNvPr id="1158" name="Freeform 1586"/>
            <p:cNvSpPr>
              <a:spLocks/>
            </p:cNvSpPr>
            <p:nvPr userDrawn="1"/>
          </p:nvSpPr>
          <p:spPr bwMode="auto">
            <a:xfrm>
              <a:off x="331" y="276"/>
              <a:ext cx="4" cy="9"/>
            </a:xfrm>
            <a:custGeom>
              <a:avLst/>
              <a:gdLst>
                <a:gd name="T0" fmla="*/ 1 w 9"/>
                <a:gd name="T1" fmla="*/ 0 h 20"/>
                <a:gd name="T2" fmla="*/ 1 w 9"/>
                <a:gd name="T3" fmla="*/ 0 h 20"/>
                <a:gd name="T4" fmla="*/ 1 w 9"/>
                <a:gd name="T5" fmla="*/ 20 h 20"/>
                <a:gd name="T6" fmla="*/ 9 w 9"/>
                <a:gd name="T7" fmla="*/ 20 h 20"/>
                <a:gd name="T8" fmla="*/ 1 w 9"/>
                <a:gd name="T9" fmla="*/ 0 h 20"/>
              </a:gdLst>
              <a:ahLst/>
              <a:cxnLst>
                <a:cxn ang="0">
                  <a:pos x="T0" y="T1"/>
                </a:cxn>
                <a:cxn ang="0">
                  <a:pos x="T2" y="T3"/>
                </a:cxn>
                <a:cxn ang="0">
                  <a:pos x="T4" y="T5"/>
                </a:cxn>
                <a:cxn ang="0">
                  <a:pos x="T6" y="T7"/>
                </a:cxn>
                <a:cxn ang="0">
                  <a:pos x="T8" y="T9"/>
                </a:cxn>
              </a:cxnLst>
              <a:rect l="0" t="0" r="r" b="b"/>
              <a:pathLst>
                <a:path w="9" h="20">
                  <a:moveTo>
                    <a:pt x="1" y="0"/>
                  </a:moveTo>
                  <a:lnTo>
                    <a:pt x="1" y="0"/>
                  </a:lnTo>
                  <a:cubicBezTo>
                    <a:pt x="0" y="6"/>
                    <a:pt x="2" y="15"/>
                    <a:pt x="1" y="20"/>
                  </a:cubicBezTo>
                  <a:lnTo>
                    <a:pt x="9" y="20"/>
                  </a:lnTo>
                  <a:cubicBezTo>
                    <a:pt x="7" y="13"/>
                    <a:pt x="3" y="8"/>
                    <a:pt x="1"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159" name="Freeform 1587"/>
            <p:cNvSpPr>
              <a:spLocks/>
            </p:cNvSpPr>
            <p:nvPr userDrawn="1"/>
          </p:nvSpPr>
          <p:spPr bwMode="auto">
            <a:xfrm>
              <a:off x="430" y="274"/>
              <a:ext cx="10" cy="4"/>
            </a:xfrm>
            <a:custGeom>
              <a:avLst/>
              <a:gdLst>
                <a:gd name="T0" fmla="*/ 23 w 23"/>
                <a:gd name="T1" fmla="*/ 0 h 9"/>
                <a:gd name="T2" fmla="*/ 23 w 23"/>
                <a:gd name="T3" fmla="*/ 0 h 9"/>
                <a:gd name="T4" fmla="*/ 1 w 23"/>
                <a:gd name="T5" fmla="*/ 6 h 9"/>
                <a:gd name="T6" fmla="*/ 0 w 23"/>
                <a:gd name="T7" fmla="*/ 9 h 9"/>
                <a:gd name="T8" fmla="*/ 23 w 23"/>
                <a:gd name="T9" fmla="*/ 0 h 9"/>
              </a:gdLst>
              <a:ahLst/>
              <a:cxnLst>
                <a:cxn ang="0">
                  <a:pos x="T0" y="T1"/>
                </a:cxn>
                <a:cxn ang="0">
                  <a:pos x="T2" y="T3"/>
                </a:cxn>
                <a:cxn ang="0">
                  <a:pos x="T4" y="T5"/>
                </a:cxn>
                <a:cxn ang="0">
                  <a:pos x="T6" y="T7"/>
                </a:cxn>
                <a:cxn ang="0">
                  <a:pos x="T8" y="T9"/>
                </a:cxn>
              </a:cxnLst>
              <a:rect l="0" t="0" r="r" b="b"/>
              <a:pathLst>
                <a:path w="23" h="9">
                  <a:moveTo>
                    <a:pt x="23" y="0"/>
                  </a:moveTo>
                  <a:lnTo>
                    <a:pt x="23" y="0"/>
                  </a:lnTo>
                  <a:cubicBezTo>
                    <a:pt x="16" y="2"/>
                    <a:pt x="4" y="5"/>
                    <a:pt x="1" y="6"/>
                  </a:cubicBezTo>
                  <a:cubicBezTo>
                    <a:pt x="1" y="7"/>
                    <a:pt x="0" y="8"/>
                    <a:pt x="0" y="9"/>
                  </a:cubicBezTo>
                  <a:cubicBezTo>
                    <a:pt x="1" y="8"/>
                    <a:pt x="17" y="3"/>
                    <a:pt x="23"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160" name="Freeform 1588"/>
            <p:cNvSpPr>
              <a:spLocks/>
            </p:cNvSpPr>
            <p:nvPr userDrawn="1"/>
          </p:nvSpPr>
          <p:spPr bwMode="auto">
            <a:xfrm>
              <a:off x="337" y="268"/>
              <a:ext cx="4" cy="17"/>
            </a:xfrm>
            <a:custGeom>
              <a:avLst/>
              <a:gdLst>
                <a:gd name="T0" fmla="*/ 5 w 11"/>
                <a:gd name="T1" fmla="*/ 0 h 38"/>
                <a:gd name="T2" fmla="*/ 5 w 11"/>
                <a:gd name="T3" fmla="*/ 0 h 38"/>
                <a:gd name="T4" fmla="*/ 1 w 11"/>
                <a:gd name="T5" fmla="*/ 24 h 38"/>
                <a:gd name="T6" fmla="*/ 6 w 11"/>
                <a:gd name="T7" fmla="*/ 38 h 38"/>
                <a:gd name="T8" fmla="*/ 10 w 11"/>
                <a:gd name="T9" fmla="*/ 38 h 38"/>
                <a:gd name="T10" fmla="*/ 11 w 11"/>
                <a:gd name="T11" fmla="*/ 17 h 38"/>
                <a:gd name="T12" fmla="*/ 9 w 11"/>
                <a:gd name="T13" fmla="*/ 6 h 38"/>
                <a:gd name="T14" fmla="*/ 7 w 11"/>
                <a:gd name="T15" fmla="*/ 25 h 38"/>
                <a:gd name="T16" fmla="*/ 5 w 11"/>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38">
                  <a:moveTo>
                    <a:pt x="5" y="0"/>
                  </a:moveTo>
                  <a:lnTo>
                    <a:pt x="5" y="0"/>
                  </a:lnTo>
                  <a:cubicBezTo>
                    <a:pt x="5" y="0"/>
                    <a:pt x="0" y="18"/>
                    <a:pt x="1" y="24"/>
                  </a:cubicBezTo>
                  <a:cubicBezTo>
                    <a:pt x="3" y="29"/>
                    <a:pt x="4" y="34"/>
                    <a:pt x="6" y="38"/>
                  </a:cubicBezTo>
                  <a:lnTo>
                    <a:pt x="10" y="38"/>
                  </a:lnTo>
                  <a:cubicBezTo>
                    <a:pt x="10" y="33"/>
                    <a:pt x="10" y="24"/>
                    <a:pt x="11" y="17"/>
                  </a:cubicBezTo>
                  <a:cubicBezTo>
                    <a:pt x="10" y="13"/>
                    <a:pt x="10" y="9"/>
                    <a:pt x="9" y="6"/>
                  </a:cubicBezTo>
                  <a:cubicBezTo>
                    <a:pt x="7" y="13"/>
                    <a:pt x="7" y="16"/>
                    <a:pt x="7" y="25"/>
                  </a:cubicBezTo>
                  <a:cubicBezTo>
                    <a:pt x="6" y="16"/>
                    <a:pt x="5" y="7"/>
                    <a:pt x="5"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161" name="Freeform 1589"/>
            <p:cNvSpPr>
              <a:spLocks/>
            </p:cNvSpPr>
            <p:nvPr userDrawn="1"/>
          </p:nvSpPr>
          <p:spPr bwMode="auto">
            <a:xfrm>
              <a:off x="345" y="269"/>
              <a:ext cx="6" cy="16"/>
            </a:xfrm>
            <a:custGeom>
              <a:avLst/>
              <a:gdLst>
                <a:gd name="T0" fmla="*/ 5 w 15"/>
                <a:gd name="T1" fmla="*/ 0 h 36"/>
                <a:gd name="T2" fmla="*/ 5 w 15"/>
                <a:gd name="T3" fmla="*/ 0 h 36"/>
                <a:gd name="T4" fmla="*/ 10 w 15"/>
                <a:gd name="T5" fmla="*/ 36 h 36"/>
                <a:gd name="T6" fmla="*/ 15 w 15"/>
                <a:gd name="T7" fmla="*/ 36 h 36"/>
                <a:gd name="T8" fmla="*/ 9 w 15"/>
                <a:gd name="T9" fmla="*/ 1 h 36"/>
                <a:gd name="T10" fmla="*/ 8 w 15"/>
                <a:gd name="T11" fmla="*/ 21 h 36"/>
                <a:gd name="T12" fmla="*/ 5 w 15"/>
                <a:gd name="T13" fmla="*/ 0 h 36"/>
              </a:gdLst>
              <a:ahLst/>
              <a:cxnLst>
                <a:cxn ang="0">
                  <a:pos x="T0" y="T1"/>
                </a:cxn>
                <a:cxn ang="0">
                  <a:pos x="T2" y="T3"/>
                </a:cxn>
                <a:cxn ang="0">
                  <a:pos x="T4" y="T5"/>
                </a:cxn>
                <a:cxn ang="0">
                  <a:pos x="T6" y="T7"/>
                </a:cxn>
                <a:cxn ang="0">
                  <a:pos x="T8" y="T9"/>
                </a:cxn>
                <a:cxn ang="0">
                  <a:pos x="T10" y="T11"/>
                </a:cxn>
                <a:cxn ang="0">
                  <a:pos x="T12" y="T13"/>
                </a:cxn>
              </a:cxnLst>
              <a:rect l="0" t="0" r="r" b="b"/>
              <a:pathLst>
                <a:path w="15" h="36">
                  <a:moveTo>
                    <a:pt x="5" y="0"/>
                  </a:moveTo>
                  <a:lnTo>
                    <a:pt x="5" y="0"/>
                  </a:lnTo>
                  <a:cubicBezTo>
                    <a:pt x="0" y="20"/>
                    <a:pt x="4" y="27"/>
                    <a:pt x="10" y="36"/>
                  </a:cubicBezTo>
                  <a:lnTo>
                    <a:pt x="15" y="36"/>
                  </a:lnTo>
                  <a:cubicBezTo>
                    <a:pt x="12" y="30"/>
                    <a:pt x="9" y="12"/>
                    <a:pt x="9" y="1"/>
                  </a:cubicBezTo>
                  <a:cubicBezTo>
                    <a:pt x="9" y="2"/>
                    <a:pt x="8" y="13"/>
                    <a:pt x="8" y="21"/>
                  </a:cubicBezTo>
                  <a:cubicBezTo>
                    <a:pt x="6" y="13"/>
                    <a:pt x="5" y="8"/>
                    <a:pt x="5"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162" name="Freeform 1590"/>
            <p:cNvSpPr>
              <a:spLocks/>
            </p:cNvSpPr>
            <p:nvPr userDrawn="1"/>
          </p:nvSpPr>
          <p:spPr bwMode="auto">
            <a:xfrm>
              <a:off x="354" y="267"/>
              <a:ext cx="13" cy="14"/>
            </a:xfrm>
            <a:custGeom>
              <a:avLst/>
              <a:gdLst>
                <a:gd name="T0" fmla="*/ 0 w 29"/>
                <a:gd name="T1" fmla="*/ 0 h 31"/>
                <a:gd name="T2" fmla="*/ 0 w 29"/>
                <a:gd name="T3" fmla="*/ 0 h 31"/>
                <a:gd name="T4" fmla="*/ 12 w 29"/>
                <a:gd name="T5" fmla="*/ 23 h 31"/>
                <a:gd name="T6" fmla="*/ 1 w 29"/>
                <a:gd name="T7" fmla="*/ 13 h 31"/>
                <a:gd name="T8" fmla="*/ 4 w 29"/>
                <a:gd name="T9" fmla="*/ 24 h 31"/>
                <a:gd name="T10" fmla="*/ 29 w 29"/>
                <a:gd name="T11" fmla="*/ 20 h 31"/>
                <a:gd name="T12" fmla="*/ 0 w 29"/>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29" h="31">
                  <a:moveTo>
                    <a:pt x="0" y="0"/>
                  </a:moveTo>
                  <a:lnTo>
                    <a:pt x="0" y="0"/>
                  </a:lnTo>
                  <a:cubicBezTo>
                    <a:pt x="0" y="10"/>
                    <a:pt x="5" y="20"/>
                    <a:pt x="12" y="23"/>
                  </a:cubicBezTo>
                  <a:cubicBezTo>
                    <a:pt x="5" y="21"/>
                    <a:pt x="1" y="13"/>
                    <a:pt x="1" y="13"/>
                  </a:cubicBezTo>
                  <a:cubicBezTo>
                    <a:pt x="2" y="15"/>
                    <a:pt x="3" y="21"/>
                    <a:pt x="4" y="24"/>
                  </a:cubicBezTo>
                  <a:cubicBezTo>
                    <a:pt x="12" y="31"/>
                    <a:pt x="26" y="29"/>
                    <a:pt x="29" y="20"/>
                  </a:cubicBezTo>
                  <a:cubicBezTo>
                    <a:pt x="14" y="26"/>
                    <a:pt x="4" y="15"/>
                    <a:pt x="0"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163" name="Freeform 1591"/>
            <p:cNvSpPr>
              <a:spLocks/>
            </p:cNvSpPr>
            <p:nvPr userDrawn="1"/>
          </p:nvSpPr>
          <p:spPr bwMode="auto">
            <a:xfrm>
              <a:off x="405" y="268"/>
              <a:ext cx="26" cy="15"/>
            </a:xfrm>
            <a:custGeom>
              <a:avLst/>
              <a:gdLst>
                <a:gd name="T0" fmla="*/ 59 w 59"/>
                <a:gd name="T1" fmla="*/ 7 h 34"/>
                <a:gd name="T2" fmla="*/ 59 w 59"/>
                <a:gd name="T3" fmla="*/ 7 h 34"/>
                <a:gd name="T4" fmla="*/ 34 w 59"/>
                <a:gd name="T5" fmla="*/ 4 h 34"/>
                <a:gd name="T6" fmla="*/ 12 w 59"/>
                <a:gd name="T7" fmla="*/ 15 h 34"/>
                <a:gd name="T8" fmla="*/ 10 w 59"/>
                <a:gd name="T9" fmla="*/ 21 h 34"/>
                <a:gd name="T10" fmla="*/ 34 w 59"/>
                <a:gd name="T11" fmla="*/ 15 h 34"/>
                <a:gd name="T12" fmla="*/ 8 w 59"/>
                <a:gd name="T13" fmla="*/ 25 h 34"/>
                <a:gd name="T14" fmla="*/ 0 w 59"/>
                <a:gd name="T15" fmla="*/ 34 h 34"/>
                <a:gd name="T16" fmla="*/ 45 w 59"/>
                <a:gd name="T17" fmla="*/ 24 h 34"/>
                <a:gd name="T18" fmla="*/ 59 w 59"/>
                <a:gd name="T19"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 h="34">
                  <a:moveTo>
                    <a:pt x="59" y="7"/>
                  </a:moveTo>
                  <a:lnTo>
                    <a:pt x="59" y="7"/>
                  </a:lnTo>
                  <a:cubicBezTo>
                    <a:pt x="52" y="2"/>
                    <a:pt x="43" y="0"/>
                    <a:pt x="34" y="4"/>
                  </a:cubicBezTo>
                  <a:cubicBezTo>
                    <a:pt x="32" y="5"/>
                    <a:pt x="18" y="12"/>
                    <a:pt x="12" y="15"/>
                  </a:cubicBezTo>
                  <a:cubicBezTo>
                    <a:pt x="11" y="17"/>
                    <a:pt x="11" y="20"/>
                    <a:pt x="10" y="21"/>
                  </a:cubicBezTo>
                  <a:cubicBezTo>
                    <a:pt x="16" y="19"/>
                    <a:pt x="25" y="16"/>
                    <a:pt x="34" y="15"/>
                  </a:cubicBezTo>
                  <a:cubicBezTo>
                    <a:pt x="25" y="21"/>
                    <a:pt x="13" y="24"/>
                    <a:pt x="8" y="25"/>
                  </a:cubicBezTo>
                  <a:cubicBezTo>
                    <a:pt x="7" y="28"/>
                    <a:pt x="4" y="31"/>
                    <a:pt x="0" y="34"/>
                  </a:cubicBezTo>
                  <a:cubicBezTo>
                    <a:pt x="14" y="31"/>
                    <a:pt x="33" y="29"/>
                    <a:pt x="45" y="24"/>
                  </a:cubicBezTo>
                  <a:cubicBezTo>
                    <a:pt x="49" y="22"/>
                    <a:pt x="58" y="15"/>
                    <a:pt x="59" y="7"/>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164" name="Freeform 1592"/>
            <p:cNvSpPr>
              <a:spLocks/>
            </p:cNvSpPr>
            <p:nvPr userDrawn="1"/>
          </p:nvSpPr>
          <p:spPr bwMode="auto">
            <a:xfrm>
              <a:off x="406" y="268"/>
              <a:ext cx="6" cy="3"/>
            </a:xfrm>
            <a:custGeom>
              <a:avLst/>
              <a:gdLst>
                <a:gd name="T0" fmla="*/ 14 w 14"/>
                <a:gd name="T1" fmla="*/ 0 h 8"/>
                <a:gd name="T2" fmla="*/ 14 w 14"/>
                <a:gd name="T3" fmla="*/ 0 h 8"/>
                <a:gd name="T4" fmla="*/ 0 w 14"/>
                <a:gd name="T5" fmla="*/ 8 h 8"/>
                <a:gd name="T6" fmla="*/ 2 w 14"/>
                <a:gd name="T7" fmla="*/ 8 h 8"/>
                <a:gd name="T8" fmla="*/ 14 w 14"/>
                <a:gd name="T9" fmla="*/ 0 h 8"/>
              </a:gdLst>
              <a:ahLst/>
              <a:cxnLst>
                <a:cxn ang="0">
                  <a:pos x="T0" y="T1"/>
                </a:cxn>
                <a:cxn ang="0">
                  <a:pos x="T2" y="T3"/>
                </a:cxn>
                <a:cxn ang="0">
                  <a:pos x="T4" y="T5"/>
                </a:cxn>
                <a:cxn ang="0">
                  <a:pos x="T6" y="T7"/>
                </a:cxn>
                <a:cxn ang="0">
                  <a:pos x="T8" y="T9"/>
                </a:cxn>
              </a:cxnLst>
              <a:rect l="0" t="0" r="r" b="b"/>
              <a:pathLst>
                <a:path w="14" h="8">
                  <a:moveTo>
                    <a:pt x="14" y="0"/>
                  </a:moveTo>
                  <a:lnTo>
                    <a:pt x="14" y="0"/>
                  </a:lnTo>
                  <a:cubicBezTo>
                    <a:pt x="9" y="2"/>
                    <a:pt x="4" y="6"/>
                    <a:pt x="0" y="8"/>
                  </a:cubicBezTo>
                  <a:lnTo>
                    <a:pt x="2" y="8"/>
                  </a:lnTo>
                  <a:cubicBezTo>
                    <a:pt x="6" y="6"/>
                    <a:pt x="9" y="3"/>
                    <a:pt x="14"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165" name="Freeform 1593"/>
            <p:cNvSpPr>
              <a:spLocks/>
            </p:cNvSpPr>
            <p:nvPr userDrawn="1"/>
          </p:nvSpPr>
          <p:spPr bwMode="auto">
            <a:xfrm>
              <a:off x="348" y="263"/>
              <a:ext cx="17" cy="22"/>
            </a:xfrm>
            <a:custGeom>
              <a:avLst/>
              <a:gdLst>
                <a:gd name="T0" fmla="*/ 3 w 37"/>
                <a:gd name="T1" fmla="*/ 0 h 50"/>
                <a:gd name="T2" fmla="*/ 3 w 37"/>
                <a:gd name="T3" fmla="*/ 0 h 50"/>
                <a:gd name="T4" fmla="*/ 18 w 37"/>
                <a:gd name="T5" fmla="*/ 50 h 50"/>
                <a:gd name="T6" fmla="*/ 37 w 37"/>
                <a:gd name="T7" fmla="*/ 50 h 50"/>
                <a:gd name="T8" fmla="*/ 34 w 37"/>
                <a:gd name="T9" fmla="*/ 49 h 50"/>
                <a:gd name="T10" fmla="*/ 5 w 37"/>
                <a:gd name="T11" fmla="*/ 0 h 50"/>
                <a:gd name="T12" fmla="*/ 6 w 37"/>
                <a:gd name="T13" fmla="*/ 19 h 50"/>
                <a:gd name="T14" fmla="*/ 3 w 37"/>
                <a:gd name="T15" fmla="*/ 0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50">
                  <a:moveTo>
                    <a:pt x="3" y="0"/>
                  </a:moveTo>
                  <a:lnTo>
                    <a:pt x="3" y="0"/>
                  </a:lnTo>
                  <a:cubicBezTo>
                    <a:pt x="0" y="21"/>
                    <a:pt x="5" y="38"/>
                    <a:pt x="18" y="50"/>
                  </a:cubicBezTo>
                  <a:lnTo>
                    <a:pt x="37" y="50"/>
                  </a:lnTo>
                  <a:lnTo>
                    <a:pt x="34" y="49"/>
                  </a:lnTo>
                  <a:cubicBezTo>
                    <a:pt x="15" y="42"/>
                    <a:pt x="8" y="25"/>
                    <a:pt x="5" y="0"/>
                  </a:cubicBezTo>
                  <a:cubicBezTo>
                    <a:pt x="4" y="5"/>
                    <a:pt x="4" y="14"/>
                    <a:pt x="6" y="19"/>
                  </a:cubicBezTo>
                  <a:cubicBezTo>
                    <a:pt x="3" y="13"/>
                    <a:pt x="3" y="6"/>
                    <a:pt x="3"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166" name="Freeform 1594"/>
            <p:cNvSpPr>
              <a:spLocks/>
            </p:cNvSpPr>
            <p:nvPr userDrawn="1"/>
          </p:nvSpPr>
          <p:spPr bwMode="auto">
            <a:xfrm>
              <a:off x="426" y="261"/>
              <a:ext cx="39" cy="21"/>
            </a:xfrm>
            <a:custGeom>
              <a:avLst/>
              <a:gdLst>
                <a:gd name="T0" fmla="*/ 87 w 87"/>
                <a:gd name="T1" fmla="*/ 3 h 45"/>
                <a:gd name="T2" fmla="*/ 87 w 87"/>
                <a:gd name="T3" fmla="*/ 3 h 45"/>
                <a:gd name="T4" fmla="*/ 47 w 87"/>
                <a:gd name="T5" fmla="*/ 8 h 45"/>
                <a:gd name="T6" fmla="*/ 15 w 87"/>
                <a:gd name="T7" fmla="*/ 23 h 45"/>
                <a:gd name="T8" fmla="*/ 11 w 87"/>
                <a:gd name="T9" fmla="*/ 31 h 45"/>
                <a:gd name="T10" fmla="*/ 59 w 87"/>
                <a:gd name="T11" fmla="*/ 17 h 45"/>
                <a:gd name="T12" fmla="*/ 4 w 87"/>
                <a:gd name="T13" fmla="*/ 38 h 45"/>
                <a:gd name="T14" fmla="*/ 0 w 87"/>
                <a:gd name="T15" fmla="*/ 42 h 45"/>
                <a:gd name="T16" fmla="*/ 8 w 87"/>
                <a:gd name="T17" fmla="*/ 45 h 45"/>
                <a:gd name="T18" fmla="*/ 44 w 87"/>
                <a:gd name="T19" fmla="*/ 37 h 45"/>
                <a:gd name="T20" fmla="*/ 87 w 87"/>
                <a:gd name="T21"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45">
                  <a:moveTo>
                    <a:pt x="87" y="3"/>
                  </a:moveTo>
                  <a:lnTo>
                    <a:pt x="87" y="3"/>
                  </a:lnTo>
                  <a:cubicBezTo>
                    <a:pt x="77" y="0"/>
                    <a:pt x="58" y="4"/>
                    <a:pt x="47" y="8"/>
                  </a:cubicBezTo>
                  <a:cubicBezTo>
                    <a:pt x="41" y="11"/>
                    <a:pt x="21" y="19"/>
                    <a:pt x="15" y="23"/>
                  </a:cubicBezTo>
                  <a:cubicBezTo>
                    <a:pt x="14" y="26"/>
                    <a:pt x="13" y="28"/>
                    <a:pt x="11" y="31"/>
                  </a:cubicBezTo>
                  <a:cubicBezTo>
                    <a:pt x="20" y="28"/>
                    <a:pt x="38" y="21"/>
                    <a:pt x="59" y="17"/>
                  </a:cubicBezTo>
                  <a:cubicBezTo>
                    <a:pt x="44" y="24"/>
                    <a:pt x="19" y="33"/>
                    <a:pt x="4" y="38"/>
                  </a:cubicBezTo>
                  <a:cubicBezTo>
                    <a:pt x="4" y="39"/>
                    <a:pt x="2" y="41"/>
                    <a:pt x="0" y="42"/>
                  </a:cubicBezTo>
                  <a:cubicBezTo>
                    <a:pt x="3" y="42"/>
                    <a:pt x="5" y="44"/>
                    <a:pt x="8" y="45"/>
                  </a:cubicBezTo>
                  <a:cubicBezTo>
                    <a:pt x="12" y="45"/>
                    <a:pt x="38" y="39"/>
                    <a:pt x="44" y="37"/>
                  </a:cubicBezTo>
                  <a:cubicBezTo>
                    <a:pt x="64" y="31"/>
                    <a:pt x="85" y="18"/>
                    <a:pt x="87" y="3"/>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167" name="Freeform 1595"/>
            <p:cNvSpPr>
              <a:spLocks/>
            </p:cNvSpPr>
            <p:nvPr userDrawn="1"/>
          </p:nvSpPr>
          <p:spPr bwMode="auto">
            <a:xfrm>
              <a:off x="427" y="260"/>
              <a:ext cx="13" cy="8"/>
            </a:xfrm>
            <a:custGeom>
              <a:avLst/>
              <a:gdLst>
                <a:gd name="T0" fmla="*/ 29 w 29"/>
                <a:gd name="T1" fmla="*/ 0 h 16"/>
                <a:gd name="T2" fmla="*/ 29 w 29"/>
                <a:gd name="T3" fmla="*/ 0 h 16"/>
                <a:gd name="T4" fmla="*/ 0 w 29"/>
                <a:gd name="T5" fmla="*/ 15 h 16"/>
                <a:gd name="T6" fmla="*/ 4 w 29"/>
                <a:gd name="T7" fmla="*/ 16 h 16"/>
                <a:gd name="T8" fmla="*/ 29 w 29"/>
                <a:gd name="T9" fmla="*/ 0 h 16"/>
              </a:gdLst>
              <a:ahLst/>
              <a:cxnLst>
                <a:cxn ang="0">
                  <a:pos x="T0" y="T1"/>
                </a:cxn>
                <a:cxn ang="0">
                  <a:pos x="T2" y="T3"/>
                </a:cxn>
                <a:cxn ang="0">
                  <a:pos x="T4" y="T5"/>
                </a:cxn>
                <a:cxn ang="0">
                  <a:pos x="T6" y="T7"/>
                </a:cxn>
                <a:cxn ang="0">
                  <a:pos x="T8" y="T9"/>
                </a:cxn>
              </a:cxnLst>
              <a:rect l="0" t="0" r="r" b="b"/>
              <a:pathLst>
                <a:path w="29" h="16">
                  <a:moveTo>
                    <a:pt x="29" y="0"/>
                  </a:moveTo>
                  <a:lnTo>
                    <a:pt x="29" y="0"/>
                  </a:lnTo>
                  <a:cubicBezTo>
                    <a:pt x="20" y="5"/>
                    <a:pt x="3" y="14"/>
                    <a:pt x="0" y="15"/>
                  </a:cubicBezTo>
                  <a:cubicBezTo>
                    <a:pt x="2" y="15"/>
                    <a:pt x="2" y="15"/>
                    <a:pt x="4" y="16"/>
                  </a:cubicBezTo>
                  <a:cubicBezTo>
                    <a:pt x="5" y="16"/>
                    <a:pt x="22" y="6"/>
                    <a:pt x="29"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168" name="Freeform 1596"/>
            <p:cNvSpPr>
              <a:spLocks/>
            </p:cNvSpPr>
            <p:nvPr userDrawn="1"/>
          </p:nvSpPr>
          <p:spPr bwMode="auto">
            <a:xfrm>
              <a:off x="341" y="257"/>
              <a:ext cx="5" cy="25"/>
            </a:xfrm>
            <a:custGeom>
              <a:avLst/>
              <a:gdLst>
                <a:gd name="T0" fmla="*/ 9 w 12"/>
                <a:gd name="T1" fmla="*/ 0 h 55"/>
                <a:gd name="T2" fmla="*/ 9 w 12"/>
                <a:gd name="T3" fmla="*/ 0 h 55"/>
                <a:gd name="T4" fmla="*/ 0 w 12"/>
                <a:gd name="T5" fmla="*/ 27 h 55"/>
                <a:gd name="T6" fmla="*/ 9 w 12"/>
                <a:gd name="T7" fmla="*/ 55 h 55"/>
                <a:gd name="T8" fmla="*/ 12 w 12"/>
                <a:gd name="T9" fmla="*/ 24 h 55"/>
                <a:gd name="T10" fmla="*/ 11 w 12"/>
                <a:gd name="T11" fmla="*/ 1 h 55"/>
                <a:gd name="T12" fmla="*/ 6 w 12"/>
                <a:gd name="T13" fmla="*/ 28 h 55"/>
                <a:gd name="T14" fmla="*/ 9 w 12"/>
                <a:gd name="T15" fmla="*/ 0 h 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55">
                  <a:moveTo>
                    <a:pt x="9" y="0"/>
                  </a:moveTo>
                  <a:lnTo>
                    <a:pt x="9" y="0"/>
                  </a:lnTo>
                  <a:cubicBezTo>
                    <a:pt x="6" y="6"/>
                    <a:pt x="1" y="22"/>
                    <a:pt x="0" y="27"/>
                  </a:cubicBezTo>
                  <a:cubicBezTo>
                    <a:pt x="1" y="39"/>
                    <a:pt x="6" y="48"/>
                    <a:pt x="9" y="55"/>
                  </a:cubicBezTo>
                  <a:cubicBezTo>
                    <a:pt x="9" y="45"/>
                    <a:pt x="10" y="33"/>
                    <a:pt x="12" y="24"/>
                  </a:cubicBezTo>
                  <a:cubicBezTo>
                    <a:pt x="11" y="17"/>
                    <a:pt x="11" y="8"/>
                    <a:pt x="11" y="1"/>
                  </a:cubicBezTo>
                  <a:cubicBezTo>
                    <a:pt x="10" y="4"/>
                    <a:pt x="6" y="19"/>
                    <a:pt x="6" y="28"/>
                  </a:cubicBezTo>
                  <a:cubicBezTo>
                    <a:pt x="6" y="20"/>
                    <a:pt x="8" y="6"/>
                    <a:pt x="9"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169" name="Freeform 1597"/>
            <p:cNvSpPr>
              <a:spLocks/>
            </p:cNvSpPr>
            <p:nvPr userDrawn="1"/>
          </p:nvSpPr>
          <p:spPr bwMode="auto">
            <a:xfrm>
              <a:off x="333" y="257"/>
              <a:ext cx="6" cy="27"/>
            </a:xfrm>
            <a:custGeom>
              <a:avLst/>
              <a:gdLst>
                <a:gd name="T0" fmla="*/ 15 w 15"/>
                <a:gd name="T1" fmla="*/ 0 h 60"/>
                <a:gd name="T2" fmla="*/ 15 w 15"/>
                <a:gd name="T3" fmla="*/ 0 h 60"/>
                <a:gd name="T4" fmla="*/ 7 w 15"/>
                <a:gd name="T5" fmla="*/ 29 h 60"/>
                <a:gd name="T6" fmla="*/ 13 w 15"/>
                <a:gd name="T7" fmla="*/ 1 h 60"/>
                <a:gd name="T8" fmla="*/ 7 w 15"/>
                <a:gd name="T9" fmla="*/ 15 h 60"/>
                <a:gd name="T10" fmla="*/ 0 w 15"/>
                <a:gd name="T11" fmla="*/ 42 h 60"/>
                <a:gd name="T12" fmla="*/ 7 w 15"/>
                <a:gd name="T13" fmla="*/ 60 h 60"/>
                <a:gd name="T14" fmla="*/ 11 w 15"/>
                <a:gd name="T15" fmla="*/ 31 h 60"/>
                <a:gd name="T16" fmla="*/ 14 w 15"/>
                <a:gd name="T17" fmla="*/ 20 h 60"/>
                <a:gd name="T18" fmla="*/ 15 w 15"/>
                <a:gd name="T19"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60">
                  <a:moveTo>
                    <a:pt x="15" y="0"/>
                  </a:moveTo>
                  <a:lnTo>
                    <a:pt x="15" y="0"/>
                  </a:lnTo>
                  <a:cubicBezTo>
                    <a:pt x="13" y="6"/>
                    <a:pt x="8" y="26"/>
                    <a:pt x="7" y="29"/>
                  </a:cubicBezTo>
                  <a:cubicBezTo>
                    <a:pt x="9" y="19"/>
                    <a:pt x="10" y="10"/>
                    <a:pt x="13" y="1"/>
                  </a:cubicBezTo>
                  <a:cubicBezTo>
                    <a:pt x="13" y="1"/>
                    <a:pt x="8" y="12"/>
                    <a:pt x="7" y="15"/>
                  </a:cubicBezTo>
                  <a:cubicBezTo>
                    <a:pt x="6" y="22"/>
                    <a:pt x="1" y="35"/>
                    <a:pt x="0" y="42"/>
                  </a:cubicBezTo>
                  <a:cubicBezTo>
                    <a:pt x="1" y="49"/>
                    <a:pt x="5" y="54"/>
                    <a:pt x="7" y="60"/>
                  </a:cubicBezTo>
                  <a:cubicBezTo>
                    <a:pt x="7" y="50"/>
                    <a:pt x="9" y="41"/>
                    <a:pt x="11" y="31"/>
                  </a:cubicBezTo>
                  <a:cubicBezTo>
                    <a:pt x="11" y="28"/>
                    <a:pt x="13" y="24"/>
                    <a:pt x="14" y="20"/>
                  </a:cubicBezTo>
                  <a:cubicBezTo>
                    <a:pt x="14" y="14"/>
                    <a:pt x="15" y="4"/>
                    <a:pt x="15"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170" name="Freeform 1598"/>
            <p:cNvSpPr>
              <a:spLocks/>
            </p:cNvSpPr>
            <p:nvPr userDrawn="1"/>
          </p:nvSpPr>
          <p:spPr bwMode="auto">
            <a:xfrm>
              <a:off x="401" y="256"/>
              <a:ext cx="26" cy="18"/>
            </a:xfrm>
            <a:custGeom>
              <a:avLst/>
              <a:gdLst>
                <a:gd name="T0" fmla="*/ 58 w 59"/>
                <a:gd name="T1" fmla="*/ 0 h 39"/>
                <a:gd name="T2" fmla="*/ 58 w 59"/>
                <a:gd name="T3" fmla="*/ 0 h 39"/>
                <a:gd name="T4" fmla="*/ 0 w 59"/>
                <a:gd name="T5" fmla="*/ 34 h 39"/>
                <a:gd name="T6" fmla="*/ 7 w 59"/>
                <a:gd name="T7" fmla="*/ 34 h 39"/>
                <a:gd name="T8" fmla="*/ 36 w 59"/>
                <a:gd name="T9" fmla="*/ 18 h 39"/>
                <a:gd name="T10" fmla="*/ 14 w 59"/>
                <a:gd name="T11" fmla="*/ 35 h 39"/>
                <a:gd name="T12" fmla="*/ 20 w 59"/>
                <a:gd name="T13" fmla="*/ 39 h 39"/>
                <a:gd name="T14" fmla="*/ 46 w 59"/>
                <a:gd name="T15" fmla="*/ 26 h 39"/>
                <a:gd name="T16" fmla="*/ 58 w 59"/>
                <a:gd name="T17"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39">
                  <a:moveTo>
                    <a:pt x="58" y="0"/>
                  </a:moveTo>
                  <a:lnTo>
                    <a:pt x="58" y="0"/>
                  </a:lnTo>
                  <a:cubicBezTo>
                    <a:pt x="31" y="2"/>
                    <a:pt x="18" y="22"/>
                    <a:pt x="0" y="34"/>
                  </a:cubicBezTo>
                  <a:cubicBezTo>
                    <a:pt x="2" y="34"/>
                    <a:pt x="5" y="34"/>
                    <a:pt x="7" y="34"/>
                  </a:cubicBezTo>
                  <a:cubicBezTo>
                    <a:pt x="10" y="33"/>
                    <a:pt x="25" y="22"/>
                    <a:pt x="36" y="18"/>
                  </a:cubicBezTo>
                  <a:cubicBezTo>
                    <a:pt x="31" y="25"/>
                    <a:pt x="21" y="29"/>
                    <a:pt x="14" y="35"/>
                  </a:cubicBezTo>
                  <a:cubicBezTo>
                    <a:pt x="16" y="36"/>
                    <a:pt x="18" y="37"/>
                    <a:pt x="20" y="39"/>
                  </a:cubicBezTo>
                  <a:cubicBezTo>
                    <a:pt x="24" y="37"/>
                    <a:pt x="40" y="28"/>
                    <a:pt x="46" y="26"/>
                  </a:cubicBezTo>
                  <a:cubicBezTo>
                    <a:pt x="53" y="18"/>
                    <a:pt x="59" y="8"/>
                    <a:pt x="58"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171" name="Freeform 1599"/>
            <p:cNvSpPr>
              <a:spLocks/>
            </p:cNvSpPr>
            <p:nvPr userDrawn="1"/>
          </p:nvSpPr>
          <p:spPr bwMode="auto">
            <a:xfrm>
              <a:off x="408" y="255"/>
              <a:ext cx="4" cy="4"/>
            </a:xfrm>
            <a:custGeom>
              <a:avLst/>
              <a:gdLst>
                <a:gd name="T0" fmla="*/ 8 w 8"/>
                <a:gd name="T1" fmla="*/ 0 h 10"/>
                <a:gd name="T2" fmla="*/ 8 w 8"/>
                <a:gd name="T3" fmla="*/ 0 h 10"/>
                <a:gd name="T4" fmla="*/ 0 w 8"/>
                <a:gd name="T5" fmla="*/ 7 h 10"/>
                <a:gd name="T6" fmla="*/ 0 w 8"/>
                <a:gd name="T7" fmla="*/ 10 h 10"/>
                <a:gd name="T8" fmla="*/ 8 w 8"/>
                <a:gd name="T9" fmla="*/ 0 h 10"/>
              </a:gdLst>
              <a:ahLst/>
              <a:cxnLst>
                <a:cxn ang="0">
                  <a:pos x="T0" y="T1"/>
                </a:cxn>
                <a:cxn ang="0">
                  <a:pos x="T2" y="T3"/>
                </a:cxn>
                <a:cxn ang="0">
                  <a:pos x="T4" y="T5"/>
                </a:cxn>
                <a:cxn ang="0">
                  <a:pos x="T6" y="T7"/>
                </a:cxn>
                <a:cxn ang="0">
                  <a:pos x="T8" y="T9"/>
                </a:cxn>
              </a:cxnLst>
              <a:rect l="0" t="0" r="r" b="b"/>
              <a:pathLst>
                <a:path w="8" h="10">
                  <a:moveTo>
                    <a:pt x="8" y="0"/>
                  </a:moveTo>
                  <a:lnTo>
                    <a:pt x="8" y="0"/>
                  </a:lnTo>
                  <a:cubicBezTo>
                    <a:pt x="5" y="2"/>
                    <a:pt x="3" y="5"/>
                    <a:pt x="0" y="7"/>
                  </a:cubicBezTo>
                  <a:cubicBezTo>
                    <a:pt x="1" y="8"/>
                    <a:pt x="1" y="9"/>
                    <a:pt x="0" y="10"/>
                  </a:cubicBezTo>
                  <a:cubicBezTo>
                    <a:pt x="2" y="7"/>
                    <a:pt x="6" y="2"/>
                    <a:pt x="8"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172" name="Freeform 1600"/>
            <p:cNvSpPr>
              <a:spLocks/>
            </p:cNvSpPr>
            <p:nvPr userDrawn="1"/>
          </p:nvSpPr>
          <p:spPr bwMode="auto">
            <a:xfrm>
              <a:off x="365" y="251"/>
              <a:ext cx="45" cy="64"/>
            </a:xfrm>
            <a:custGeom>
              <a:avLst/>
              <a:gdLst>
                <a:gd name="T0" fmla="*/ 88 w 100"/>
                <a:gd name="T1" fmla="*/ 95 h 142"/>
                <a:gd name="T2" fmla="*/ 88 w 100"/>
                <a:gd name="T3" fmla="*/ 95 h 142"/>
                <a:gd name="T4" fmla="*/ 100 w 100"/>
                <a:gd name="T5" fmla="*/ 82 h 142"/>
                <a:gd name="T6" fmla="*/ 85 w 100"/>
                <a:gd name="T7" fmla="*/ 74 h 142"/>
                <a:gd name="T8" fmla="*/ 70 w 100"/>
                <a:gd name="T9" fmla="*/ 78 h 142"/>
                <a:gd name="T10" fmla="*/ 69 w 100"/>
                <a:gd name="T11" fmla="*/ 76 h 142"/>
                <a:gd name="T12" fmla="*/ 98 w 100"/>
                <a:gd name="T13" fmla="*/ 51 h 142"/>
                <a:gd name="T14" fmla="*/ 64 w 100"/>
                <a:gd name="T15" fmla="*/ 61 h 142"/>
                <a:gd name="T16" fmla="*/ 63 w 100"/>
                <a:gd name="T17" fmla="*/ 60 h 142"/>
                <a:gd name="T18" fmla="*/ 87 w 100"/>
                <a:gd name="T19" fmla="*/ 36 h 142"/>
                <a:gd name="T20" fmla="*/ 92 w 100"/>
                <a:gd name="T21" fmla="*/ 0 h 142"/>
                <a:gd name="T22" fmla="*/ 45 w 100"/>
                <a:gd name="T23" fmla="*/ 52 h 142"/>
                <a:gd name="T24" fmla="*/ 58 w 100"/>
                <a:gd name="T25" fmla="*/ 83 h 142"/>
                <a:gd name="T26" fmla="*/ 38 w 100"/>
                <a:gd name="T27" fmla="*/ 110 h 142"/>
                <a:gd name="T28" fmla="*/ 7 w 100"/>
                <a:gd name="T29" fmla="*/ 98 h 142"/>
                <a:gd name="T30" fmla="*/ 0 w 100"/>
                <a:gd name="T31" fmla="*/ 98 h 142"/>
                <a:gd name="T32" fmla="*/ 0 w 100"/>
                <a:gd name="T33" fmla="*/ 110 h 142"/>
                <a:gd name="T34" fmla="*/ 2 w 100"/>
                <a:gd name="T35" fmla="*/ 112 h 142"/>
                <a:gd name="T36" fmla="*/ 0 w 100"/>
                <a:gd name="T37" fmla="*/ 120 h 142"/>
                <a:gd name="T38" fmla="*/ 0 w 100"/>
                <a:gd name="T39" fmla="*/ 129 h 142"/>
                <a:gd name="T40" fmla="*/ 4 w 100"/>
                <a:gd name="T41" fmla="*/ 126 h 142"/>
                <a:gd name="T42" fmla="*/ 0 w 100"/>
                <a:gd name="T43" fmla="*/ 131 h 142"/>
                <a:gd name="T44" fmla="*/ 0 w 100"/>
                <a:gd name="T45" fmla="*/ 133 h 142"/>
                <a:gd name="T46" fmla="*/ 4 w 100"/>
                <a:gd name="T47" fmla="*/ 131 h 142"/>
                <a:gd name="T48" fmla="*/ 9 w 100"/>
                <a:gd name="T49" fmla="*/ 115 h 142"/>
                <a:gd name="T50" fmla="*/ 11 w 100"/>
                <a:gd name="T51" fmla="*/ 116 h 142"/>
                <a:gd name="T52" fmla="*/ 7 w 100"/>
                <a:gd name="T53" fmla="*/ 130 h 142"/>
                <a:gd name="T54" fmla="*/ 14 w 100"/>
                <a:gd name="T55" fmla="*/ 142 h 142"/>
                <a:gd name="T56" fmla="*/ 27 w 100"/>
                <a:gd name="T57" fmla="*/ 134 h 142"/>
                <a:gd name="T58" fmla="*/ 29 w 100"/>
                <a:gd name="T59" fmla="*/ 120 h 142"/>
                <a:gd name="T60" fmla="*/ 30 w 100"/>
                <a:gd name="T61" fmla="*/ 120 h 142"/>
                <a:gd name="T62" fmla="*/ 29 w 100"/>
                <a:gd name="T63" fmla="*/ 133 h 142"/>
                <a:gd name="T64" fmla="*/ 39 w 100"/>
                <a:gd name="T65" fmla="*/ 142 h 142"/>
                <a:gd name="T66" fmla="*/ 49 w 100"/>
                <a:gd name="T67" fmla="*/ 132 h 142"/>
                <a:gd name="T68" fmla="*/ 45 w 100"/>
                <a:gd name="T69" fmla="*/ 119 h 142"/>
                <a:gd name="T70" fmla="*/ 46 w 100"/>
                <a:gd name="T71" fmla="*/ 118 h 142"/>
                <a:gd name="T72" fmla="*/ 52 w 100"/>
                <a:gd name="T73" fmla="*/ 133 h 142"/>
                <a:gd name="T74" fmla="*/ 67 w 100"/>
                <a:gd name="T75" fmla="*/ 134 h 142"/>
                <a:gd name="T76" fmla="*/ 71 w 100"/>
                <a:gd name="T77" fmla="*/ 121 h 142"/>
                <a:gd name="T78" fmla="*/ 62 w 100"/>
                <a:gd name="T79" fmla="*/ 111 h 142"/>
                <a:gd name="T80" fmla="*/ 64 w 100"/>
                <a:gd name="T81" fmla="*/ 110 h 142"/>
                <a:gd name="T82" fmla="*/ 75 w 100"/>
                <a:gd name="T83" fmla="*/ 120 h 142"/>
                <a:gd name="T84" fmla="*/ 92 w 100"/>
                <a:gd name="T85" fmla="*/ 116 h 142"/>
                <a:gd name="T86" fmla="*/ 86 w 100"/>
                <a:gd name="T87" fmla="*/ 100 h 142"/>
                <a:gd name="T88" fmla="*/ 73 w 100"/>
                <a:gd name="T89" fmla="*/ 97 h 142"/>
                <a:gd name="T90" fmla="*/ 73 w 100"/>
                <a:gd name="T91" fmla="*/ 95 h 142"/>
                <a:gd name="T92" fmla="*/ 88 w 100"/>
                <a:gd name="T93" fmla="*/ 9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0" h="142">
                  <a:moveTo>
                    <a:pt x="88" y="95"/>
                  </a:moveTo>
                  <a:lnTo>
                    <a:pt x="88" y="95"/>
                  </a:lnTo>
                  <a:cubicBezTo>
                    <a:pt x="96" y="94"/>
                    <a:pt x="98" y="86"/>
                    <a:pt x="100" y="82"/>
                  </a:cubicBezTo>
                  <a:cubicBezTo>
                    <a:pt x="98" y="80"/>
                    <a:pt x="92" y="72"/>
                    <a:pt x="85" y="74"/>
                  </a:cubicBezTo>
                  <a:cubicBezTo>
                    <a:pt x="80" y="75"/>
                    <a:pt x="75" y="76"/>
                    <a:pt x="70" y="78"/>
                  </a:cubicBezTo>
                  <a:cubicBezTo>
                    <a:pt x="70" y="77"/>
                    <a:pt x="69" y="77"/>
                    <a:pt x="69" y="76"/>
                  </a:cubicBezTo>
                  <a:cubicBezTo>
                    <a:pt x="86" y="72"/>
                    <a:pt x="98" y="65"/>
                    <a:pt x="98" y="51"/>
                  </a:cubicBezTo>
                  <a:cubicBezTo>
                    <a:pt x="86" y="42"/>
                    <a:pt x="73" y="50"/>
                    <a:pt x="64" y="61"/>
                  </a:cubicBezTo>
                  <a:lnTo>
                    <a:pt x="63" y="60"/>
                  </a:lnTo>
                  <a:cubicBezTo>
                    <a:pt x="69" y="49"/>
                    <a:pt x="79" y="44"/>
                    <a:pt x="87" y="36"/>
                  </a:cubicBezTo>
                  <a:cubicBezTo>
                    <a:pt x="94" y="28"/>
                    <a:pt x="96" y="12"/>
                    <a:pt x="92" y="0"/>
                  </a:cubicBezTo>
                  <a:cubicBezTo>
                    <a:pt x="77" y="19"/>
                    <a:pt x="52" y="37"/>
                    <a:pt x="45" y="52"/>
                  </a:cubicBezTo>
                  <a:cubicBezTo>
                    <a:pt x="38" y="68"/>
                    <a:pt x="55" y="72"/>
                    <a:pt x="58" y="83"/>
                  </a:cubicBezTo>
                  <a:cubicBezTo>
                    <a:pt x="62" y="96"/>
                    <a:pt x="53" y="105"/>
                    <a:pt x="38" y="110"/>
                  </a:cubicBezTo>
                  <a:cubicBezTo>
                    <a:pt x="26" y="114"/>
                    <a:pt x="12" y="110"/>
                    <a:pt x="7" y="98"/>
                  </a:cubicBezTo>
                  <a:cubicBezTo>
                    <a:pt x="4" y="98"/>
                    <a:pt x="3" y="99"/>
                    <a:pt x="0" y="98"/>
                  </a:cubicBezTo>
                  <a:lnTo>
                    <a:pt x="0" y="110"/>
                  </a:lnTo>
                  <a:cubicBezTo>
                    <a:pt x="3" y="111"/>
                    <a:pt x="1" y="110"/>
                    <a:pt x="2" y="112"/>
                  </a:cubicBezTo>
                  <a:cubicBezTo>
                    <a:pt x="1" y="115"/>
                    <a:pt x="0" y="118"/>
                    <a:pt x="0" y="120"/>
                  </a:cubicBezTo>
                  <a:lnTo>
                    <a:pt x="0" y="129"/>
                  </a:lnTo>
                  <a:cubicBezTo>
                    <a:pt x="2" y="129"/>
                    <a:pt x="3" y="129"/>
                    <a:pt x="4" y="126"/>
                  </a:cubicBezTo>
                  <a:cubicBezTo>
                    <a:pt x="4" y="129"/>
                    <a:pt x="2" y="130"/>
                    <a:pt x="0" y="131"/>
                  </a:cubicBezTo>
                  <a:lnTo>
                    <a:pt x="0" y="133"/>
                  </a:lnTo>
                  <a:cubicBezTo>
                    <a:pt x="1" y="133"/>
                    <a:pt x="4" y="132"/>
                    <a:pt x="4" y="131"/>
                  </a:cubicBezTo>
                  <a:cubicBezTo>
                    <a:pt x="6" y="127"/>
                    <a:pt x="8" y="119"/>
                    <a:pt x="9" y="115"/>
                  </a:cubicBezTo>
                  <a:cubicBezTo>
                    <a:pt x="10" y="114"/>
                    <a:pt x="12" y="114"/>
                    <a:pt x="11" y="116"/>
                  </a:cubicBezTo>
                  <a:cubicBezTo>
                    <a:pt x="10" y="118"/>
                    <a:pt x="7" y="128"/>
                    <a:pt x="7" y="130"/>
                  </a:cubicBezTo>
                  <a:cubicBezTo>
                    <a:pt x="5" y="137"/>
                    <a:pt x="11" y="138"/>
                    <a:pt x="14" y="142"/>
                  </a:cubicBezTo>
                  <a:cubicBezTo>
                    <a:pt x="19" y="139"/>
                    <a:pt x="25" y="141"/>
                    <a:pt x="27" y="134"/>
                  </a:cubicBezTo>
                  <a:cubicBezTo>
                    <a:pt x="28" y="129"/>
                    <a:pt x="28" y="125"/>
                    <a:pt x="29" y="120"/>
                  </a:cubicBezTo>
                  <a:cubicBezTo>
                    <a:pt x="29" y="119"/>
                    <a:pt x="31" y="119"/>
                    <a:pt x="30" y="120"/>
                  </a:cubicBezTo>
                  <a:cubicBezTo>
                    <a:pt x="30" y="125"/>
                    <a:pt x="29" y="132"/>
                    <a:pt x="29" y="133"/>
                  </a:cubicBezTo>
                  <a:cubicBezTo>
                    <a:pt x="29" y="139"/>
                    <a:pt x="36" y="139"/>
                    <a:pt x="39" y="142"/>
                  </a:cubicBezTo>
                  <a:cubicBezTo>
                    <a:pt x="43" y="139"/>
                    <a:pt x="50" y="138"/>
                    <a:pt x="49" y="132"/>
                  </a:cubicBezTo>
                  <a:cubicBezTo>
                    <a:pt x="48" y="130"/>
                    <a:pt x="46" y="122"/>
                    <a:pt x="45" y="119"/>
                  </a:cubicBezTo>
                  <a:cubicBezTo>
                    <a:pt x="45" y="118"/>
                    <a:pt x="46" y="118"/>
                    <a:pt x="46" y="118"/>
                  </a:cubicBezTo>
                  <a:cubicBezTo>
                    <a:pt x="48" y="122"/>
                    <a:pt x="50" y="129"/>
                    <a:pt x="52" y="133"/>
                  </a:cubicBezTo>
                  <a:cubicBezTo>
                    <a:pt x="55" y="138"/>
                    <a:pt x="61" y="134"/>
                    <a:pt x="67" y="134"/>
                  </a:cubicBezTo>
                  <a:cubicBezTo>
                    <a:pt x="68" y="130"/>
                    <a:pt x="74" y="126"/>
                    <a:pt x="71" y="121"/>
                  </a:cubicBezTo>
                  <a:cubicBezTo>
                    <a:pt x="70" y="119"/>
                    <a:pt x="63" y="111"/>
                    <a:pt x="62" y="111"/>
                  </a:cubicBezTo>
                  <a:cubicBezTo>
                    <a:pt x="62" y="110"/>
                    <a:pt x="63" y="109"/>
                    <a:pt x="64" y="110"/>
                  </a:cubicBezTo>
                  <a:cubicBezTo>
                    <a:pt x="66" y="111"/>
                    <a:pt x="69" y="115"/>
                    <a:pt x="75" y="120"/>
                  </a:cubicBezTo>
                  <a:cubicBezTo>
                    <a:pt x="79" y="124"/>
                    <a:pt x="90" y="116"/>
                    <a:pt x="92" y="116"/>
                  </a:cubicBezTo>
                  <a:cubicBezTo>
                    <a:pt x="91" y="111"/>
                    <a:pt x="92" y="103"/>
                    <a:pt x="86" y="100"/>
                  </a:cubicBezTo>
                  <a:cubicBezTo>
                    <a:pt x="82" y="98"/>
                    <a:pt x="75" y="97"/>
                    <a:pt x="73" y="97"/>
                  </a:cubicBezTo>
                  <a:cubicBezTo>
                    <a:pt x="72" y="96"/>
                    <a:pt x="73" y="95"/>
                    <a:pt x="73" y="95"/>
                  </a:cubicBezTo>
                  <a:cubicBezTo>
                    <a:pt x="78" y="96"/>
                    <a:pt x="83" y="96"/>
                    <a:pt x="88" y="95"/>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173" name="Freeform 1601"/>
            <p:cNvSpPr>
              <a:spLocks/>
            </p:cNvSpPr>
            <p:nvPr userDrawn="1"/>
          </p:nvSpPr>
          <p:spPr bwMode="auto">
            <a:xfrm>
              <a:off x="428" y="248"/>
              <a:ext cx="10" cy="7"/>
            </a:xfrm>
            <a:custGeom>
              <a:avLst/>
              <a:gdLst>
                <a:gd name="T0" fmla="*/ 21 w 21"/>
                <a:gd name="T1" fmla="*/ 0 h 16"/>
                <a:gd name="T2" fmla="*/ 21 w 21"/>
                <a:gd name="T3" fmla="*/ 0 h 16"/>
                <a:gd name="T4" fmla="*/ 0 w 21"/>
                <a:gd name="T5" fmla="*/ 14 h 16"/>
                <a:gd name="T6" fmla="*/ 1 w 21"/>
                <a:gd name="T7" fmla="*/ 14 h 16"/>
                <a:gd name="T8" fmla="*/ 1 w 21"/>
                <a:gd name="T9" fmla="*/ 16 h 16"/>
                <a:gd name="T10" fmla="*/ 21 w 21"/>
                <a:gd name="T11" fmla="*/ 0 h 16"/>
              </a:gdLst>
              <a:ahLst/>
              <a:cxnLst>
                <a:cxn ang="0">
                  <a:pos x="T0" y="T1"/>
                </a:cxn>
                <a:cxn ang="0">
                  <a:pos x="T2" y="T3"/>
                </a:cxn>
                <a:cxn ang="0">
                  <a:pos x="T4" y="T5"/>
                </a:cxn>
                <a:cxn ang="0">
                  <a:pos x="T6" y="T7"/>
                </a:cxn>
                <a:cxn ang="0">
                  <a:pos x="T8" y="T9"/>
                </a:cxn>
                <a:cxn ang="0">
                  <a:pos x="T10" y="T11"/>
                </a:cxn>
              </a:cxnLst>
              <a:rect l="0" t="0" r="r" b="b"/>
              <a:pathLst>
                <a:path w="21" h="16">
                  <a:moveTo>
                    <a:pt x="21" y="0"/>
                  </a:moveTo>
                  <a:lnTo>
                    <a:pt x="21" y="0"/>
                  </a:lnTo>
                  <a:cubicBezTo>
                    <a:pt x="16" y="3"/>
                    <a:pt x="3" y="11"/>
                    <a:pt x="0" y="14"/>
                  </a:cubicBezTo>
                  <a:cubicBezTo>
                    <a:pt x="0" y="14"/>
                    <a:pt x="1" y="14"/>
                    <a:pt x="1" y="14"/>
                  </a:cubicBezTo>
                  <a:cubicBezTo>
                    <a:pt x="1" y="15"/>
                    <a:pt x="1" y="16"/>
                    <a:pt x="1" y="16"/>
                  </a:cubicBezTo>
                  <a:cubicBezTo>
                    <a:pt x="6" y="12"/>
                    <a:pt x="17" y="4"/>
                    <a:pt x="21"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174" name="Freeform 1602"/>
            <p:cNvSpPr>
              <a:spLocks/>
            </p:cNvSpPr>
            <p:nvPr userDrawn="1"/>
          </p:nvSpPr>
          <p:spPr bwMode="auto">
            <a:xfrm>
              <a:off x="339" y="243"/>
              <a:ext cx="8" cy="31"/>
            </a:xfrm>
            <a:custGeom>
              <a:avLst/>
              <a:gdLst>
                <a:gd name="T0" fmla="*/ 15 w 18"/>
                <a:gd name="T1" fmla="*/ 0 h 68"/>
                <a:gd name="T2" fmla="*/ 15 w 18"/>
                <a:gd name="T3" fmla="*/ 0 h 68"/>
                <a:gd name="T4" fmla="*/ 8 w 18"/>
                <a:gd name="T5" fmla="*/ 14 h 68"/>
                <a:gd name="T6" fmla="*/ 1 w 18"/>
                <a:gd name="T7" fmla="*/ 68 h 68"/>
                <a:gd name="T8" fmla="*/ 18 w 18"/>
                <a:gd name="T9" fmla="*/ 16 h 68"/>
                <a:gd name="T10" fmla="*/ 4 w 18"/>
                <a:gd name="T11" fmla="*/ 42 h 68"/>
                <a:gd name="T12" fmla="*/ 15 w 18"/>
                <a:gd name="T13" fmla="*/ 0 h 68"/>
              </a:gdLst>
              <a:ahLst/>
              <a:cxnLst>
                <a:cxn ang="0">
                  <a:pos x="T0" y="T1"/>
                </a:cxn>
                <a:cxn ang="0">
                  <a:pos x="T2" y="T3"/>
                </a:cxn>
                <a:cxn ang="0">
                  <a:pos x="T4" y="T5"/>
                </a:cxn>
                <a:cxn ang="0">
                  <a:pos x="T6" y="T7"/>
                </a:cxn>
                <a:cxn ang="0">
                  <a:pos x="T8" y="T9"/>
                </a:cxn>
                <a:cxn ang="0">
                  <a:pos x="T10" y="T11"/>
                </a:cxn>
                <a:cxn ang="0">
                  <a:pos x="T12" y="T13"/>
                </a:cxn>
              </a:cxnLst>
              <a:rect l="0" t="0" r="r" b="b"/>
              <a:pathLst>
                <a:path w="18" h="68">
                  <a:moveTo>
                    <a:pt x="15" y="0"/>
                  </a:moveTo>
                  <a:lnTo>
                    <a:pt x="15" y="0"/>
                  </a:lnTo>
                  <a:cubicBezTo>
                    <a:pt x="15" y="0"/>
                    <a:pt x="9" y="12"/>
                    <a:pt x="8" y="14"/>
                  </a:cubicBezTo>
                  <a:cubicBezTo>
                    <a:pt x="2" y="25"/>
                    <a:pt x="0" y="44"/>
                    <a:pt x="1" y="68"/>
                  </a:cubicBezTo>
                  <a:cubicBezTo>
                    <a:pt x="5" y="44"/>
                    <a:pt x="16" y="26"/>
                    <a:pt x="18" y="16"/>
                  </a:cubicBezTo>
                  <a:cubicBezTo>
                    <a:pt x="12" y="22"/>
                    <a:pt x="7" y="31"/>
                    <a:pt x="4" y="42"/>
                  </a:cubicBezTo>
                  <a:cubicBezTo>
                    <a:pt x="4" y="36"/>
                    <a:pt x="13" y="7"/>
                    <a:pt x="15"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175" name="Freeform 1603"/>
            <p:cNvSpPr>
              <a:spLocks/>
            </p:cNvSpPr>
            <p:nvPr userDrawn="1"/>
          </p:nvSpPr>
          <p:spPr bwMode="auto">
            <a:xfrm>
              <a:off x="423" y="245"/>
              <a:ext cx="40" cy="25"/>
            </a:xfrm>
            <a:custGeom>
              <a:avLst/>
              <a:gdLst>
                <a:gd name="T0" fmla="*/ 87 w 88"/>
                <a:gd name="T1" fmla="*/ 1 h 55"/>
                <a:gd name="T2" fmla="*/ 87 w 88"/>
                <a:gd name="T3" fmla="*/ 1 h 55"/>
                <a:gd name="T4" fmla="*/ 43 w 88"/>
                <a:gd name="T5" fmla="*/ 15 h 55"/>
                <a:gd name="T6" fmla="*/ 9 w 88"/>
                <a:gd name="T7" fmla="*/ 37 h 55"/>
                <a:gd name="T8" fmla="*/ 0 w 88"/>
                <a:gd name="T9" fmla="*/ 49 h 55"/>
                <a:gd name="T10" fmla="*/ 6 w 88"/>
                <a:gd name="T11" fmla="*/ 49 h 55"/>
                <a:gd name="T12" fmla="*/ 56 w 88"/>
                <a:gd name="T13" fmla="*/ 23 h 55"/>
                <a:gd name="T14" fmla="*/ 14 w 88"/>
                <a:gd name="T15" fmla="*/ 51 h 55"/>
                <a:gd name="T16" fmla="*/ 20 w 88"/>
                <a:gd name="T17" fmla="*/ 55 h 55"/>
                <a:gd name="T18" fmla="*/ 61 w 88"/>
                <a:gd name="T19" fmla="*/ 37 h 55"/>
                <a:gd name="T20" fmla="*/ 87 w 88"/>
                <a:gd name="T21"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55">
                  <a:moveTo>
                    <a:pt x="87" y="1"/>
                  </a:moveTo>
                  <a:lnTo>
                    <a:pt x="87" y="1"/>
                  </a:lnTo>
                  <a:cubicBezTo>
                    <a:pt x="72" y="0"/>
                    <a:pt x="55" y="8"/>
                    <a:pt x="43" y="15"/>
                  </a:cubicBezTo>
                  <a:cubicBezTo>
                    <a:pt x="35" y="20"/>
                    <a:pt x="20" y="29"/>
                    <a:pt x="9" y="37"/>
                  </a:cubicBezTo>
                  <a:cubicBezTo>
                    <a:pt x="6" y="42"/>
                    <a:pt x="5" y="41"/>
                    <a:pt x="0" y="49"/>
                  </a:cubicBezTo>
                  <a:cubicBezTo>
                    <a:pt x="4" y="48"/>
                    <a:pt x="4" y="49"/>
                    <a:pt x="6" y="49"/>
                  </a:cubicBezTo>
                  <a:cubicBezTo>
                    <a:pt x="12" y="45"/>
                    <a:pt x="41" y="29"/>
                    <a:pt x="56" y="23"/>
                  </a:cubicBezTo>
                  <a:cubicBezTo>
                    <a:pt x="43" y="34"/>
                    <a:pt x="20" y="48"/>
                    <a:pt x="14" y="51"/>
                  </a:cubicBezTo>
                  <a:cubicBezTo>
                    <a:pt x="18" y="52"/>
                    <a:pt x="19" y="54"/>
                    <a:pt x="20" y="55"/>
                  </a:cubicBezTo>
                  <a:cubicBezTo>
                    <a:pt x="30" y="52"/>
                    <a:pt x="53" y="43"/>
                    <a:pt x="61" y="37"/>
                  </a:cubicBezTo>
                  <a:cubicBezTo>
                    <a:pt x="73" y="29"/>
                    <a:pt x="88" y="18"/>
                    <a:pt x="87"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176" name="Freeform 1604"/>
            <p:cNvSpPr>
              <a:spLocks/>
            </p:cNvSpPr>
            <p:nvPr userDrawn="1"/>
          </p:nvSpPr>
          <p:spPr bwMode="auto">
            <a:xfrm>
              <a:off x="331" y="243"/>
              <a:ext cx="14" cy="32"/>
            </a:xfrm>
            <a:custGeom>
              <a:avLst/>
              <a:gdLst>
                <a:gd name="T0" fmla="*/ 32 w 32"/>
                <a:gd name="T1" fmla="*/ 0 h 72"/>
                <a:gd name="T2" fmla="*/ 32 w 32"/>
                <a:gd name="T3" fmla="*/ 0 h 72"/>
                <a:gd name="T4" fmla="*/ 4 w 32"/>
                <a:gd name="T5" fmla="*/ 38 h 72"/>
                <a:gd name="T6" fmla="*/ 2 w 32"/>
                <a:gd name="T7" fmla="*/ 72 h 72"/>
                <a:gd name="T8" fmla="*/ 32 w 32"/>
                <a:gd name="T9" fmla="*/ 0 h 72"/>
              </a:gdLst>
              <a:ahLst/>
              <a:cxnLst>
                <a:cxn ang="0">
                  <a:pos x="T0" y="T1"/>
                </a:cxn>
                <a:cxn ang="0">
                  <a:pos x="T2" y="T3"/>
                </a:cxn>
                <a:cxn ang="0">
                  <a:pos x="T4" y="T5"/>
                </a:cxn>
                <a:cxn ang="0">
                  <a:pos x="T6" y="T7"/>
                </a:cxn>
                <a:cxn ang="0">
                  <a:pos x="T8" y="T9"/>
                </a:cxn>
              </a:cxnLst>
              <a:rect l="0" t="0" r="r" b="b"/>
              <a:pathLst>
                <a:path w="32" h="72">
                  <a:moveTo>
                    <a:pt x="32" y="0"/>
                  </a:moveTo>
                  <a:lnTo>
                    <a:pt x="32" y="0"/>
                  </a:lnTo>
                  <a:cubicBezTo>
                    <a:pt x="21" y="12"/>
                    <a:pt x="8" y="29"/>
                    <a:pt x="4" y="38"/>
                  </a:cubicBezTo>
                  <a:cubicBezTo>
                    <a:pt x="0" y="52"/>
                    <a:pt x="1" y="64"/>
                    <a:pt x="2" y="72"/>
                  </a:cubicBezTo>
                  <a:cubicBezTo>
                    <a:pt x="6" y="46"/>
                    <a:pt x="16" y="23"/>
                    <a:pt x="32"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177" name="Freeform 1605"/>
            <p:cNvSpPr>
              <a:spLocks/>
            </p:cNvSpPr>
            <p:nvPr userDrawn="1"/>
          </p:nvSpPr>
          <p:spPr bwMode="auto">
            <a:xfrm>
              <a:off x="346" y="243"/>
              <a:ext cx="11" cy="33"/>
            </a:xfrm>
            <a:custGeom>
              <a:avLst/>
              <a:gdLst>
                <a:gd name="T0" fmla="*/ 14 w 24"/>
                <a:gd name="T1" fmla="*/ 0 h 74"/>
                <a:gd name="T2" fmla="*/ 14 w 24"/>
                <a:gd name="T3" fmla="*/ 0 h 74"/>
                <a:gd name="T4" fmla="*/ 2 w 24"/>
                <a:gd name="T5" fmla="*/ 16 h 74"/>
                <a:gd name="T6" fmla="*/ 3 w 24"/>
                <a:gd name="T7" fmla="*/ 69 h 74"/>
                <a:gd name="T8" fmla="*/ 11 w 24"/>
                <a:gd name="T9" fmla="*/ 29 h 74"/>
                <a:gd name="T10" fmla="*/ 19 w 24"/>
                <a:gd name="T11" fmla="*/ 74 h 74"/>
                <a:gd name="T12" fmla="*/ 18 w 24"/>
                <a:gd name="T13" fmla="*/ 20 h 74"/>
                <a:gd name="T14" fmla="*/ 24 w 24"/>
                <a:gd name="T15" fmla="*/ 8 h 74"/>
                <a:gd name="T16" fmla="*/ 5 w 24"/>
                <a:gd name="T17" fmla="*/ 30 h 74"/>
                <a:gd name="T18" fmla="*/ 14 w 24"/>
                <a:gd name="T19"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74">
                  <a:moveTo>
                    <a:pt x="14" y="0"/>
                  </a:moveTo>
                  <a:lnTo>
                    <a:pt x="14" y="0"/>
                  </a:lnTo>
                  <a:cubicBezTo>
                    <a:pt x="11" y="4"/>
                    <a:pt x="3" y="11"/>
                    <a:pt x="2" y="16"/>
                  </a:cubicBezTo>
                  <a:cubicBezTo>
                    <a:pt x="0" y="30"/>
                    <a:pt x="0" y="56"/>
                    <a:pt x="3" y="69"/>
                  </a:cubicBezTo>
                  <a:cubicBezTo>
                    <a:pt x="4" y="56"/>
                    <a:pt x="5" y="37"/>
                    <a:pt x="11" y="29"/>
                  </a:cubicBezTo>
                  <a:cubicBezTo>
                    <a:pt x="8" y="43"/>
                    <a:pt x="11" y="58"/>
                    <a:pt x="19" y="74"/>
                  </a:cubicBezTo>
                  <a:cubicBezTo>
                    <a:pt x="14" y="60"/>
                    <a:pt x="13" y="34"/>
                    <a:pt x="18" y="20"/>
                  </a:cubicBezTo>
                  <a:cubicBezTo>
                    <a:pt x="19" y="16"/>
                    <a:pt x="22" y="11"/>
                    <a:pt x="24" y="8"/>
                  </a:cubicBezTo>
                  <a:cubicBezTo>
                    <a:pt x="18" y="11"/>
                    <a:pt x="7" y="23"/>
                    <a:pt x="5" y="30"/>
                  </a:cubicBezTo>
                  <a:cubicBezTo>
                    <a:pt x="7" y="18"/>
                    <a:pt x="10" y="10"/>
                    <a:pt x="14"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178" name="Freeform 1606"/>
            <p:cNvSpPr>
              <a:spLocks/>
            </p:cNvSpPr>
            <p:nvPr userDrawn="1"/>
          </p:nvSpPr>
          <p:spPr bwMode="auto">
            <a:xfrm>
              <a:off x="372" y="241"/>
              <a:ext cx="15" cy="8"/>
            </a:xfrm>
            <a:custGeom>
              <a:avLst/>
              <a:gdLst>
                <a:gd name="T0" fmla="*/ 26 w 32"/>
                <a:gd name="T1" fmla="*/ 6 h 16"/>
                <a:gd name="T2" fmla="*/ 26 w 32"/>
                <a:gd name="T3" fmla="*/ 6 h 16"/>
                <a:gd name="T4" fmla="*/ 0 w 32"/>
                <a:gd name="T5" fmla="*/ 2 h 16"/>
                <a:gd name="T6" fmla="*/ 29 w 32"/>
                <a:gd name="T7" fmla="*/ 16 h 16"/>
                <a:gd name="T8" fmla="*/ 26 w 32"/>
                <a:gd name="T9" fmla="*/ 6 h 16"/>
              </a:gdLst>
              <a:ahLst/>
              <a:cxnLst>
                <a:cxn ang="0">
                  <a:pos x="T0" y="T1"/>
                </a:cxn>
                <a:cxn ang="0">
                  <a:pos x="T2" y="T3"/>
                </a:cxn>
                <a:cxn ang="0">
                  <a:pos x="T4" y="T5"/>
                </a:cxn>
                <a:cxn ang="0">
                  <a:pos x="T6" y="T7"/>
                </a:cxn>
                <a:cxn ang="0">
                  <a:pos x="T8" y="T9"/>
                </a:cxn>
              </a:cxnLst>
              <a:rect l="0" t="0" r="r" b="b"/>
              <a:pathLst>
                <a:path w="32" h="16">
                  <a:moveTo>
                    <a:pt x="26" y="6"/>
                  </a:moveTo>
                  <a:lnTo>
                    <a:pt x="26" y="6"/>
                  </a:lnTo>
                  <a:cubicBezTo>
                    <a:pt x="19" y="1"/>
                    <a:pt x="12" y="0"/>
                    <a:pt x="0" y="2"/>
                  </a:cubicBezTo>
                  <a:cubicBezTo>
                    <a:pt x="9" y="2"/>
                    <a:pt x="25" y="0"/>
                    <a:pt x="29" y="16"/>
                  </a:cubicBezTo>
                  <a:cubicBezTo>
                    <a:pt x="32" y="13"/>
                    <a:pt x="30" y="8"/>
                    <a:pt x="26" y="6"/>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179" name="Freeform 1607"/>
            <p:cNvSpPr>
              <a:spLocks/>
            </p:cNvSpPr>
            <p:nvPr userDrawn="1"/>
          </p:nvSpPr>
          <p:spPr bwMode="auto">
            <a:xfrm>
              <a:off x="377" y="238"/>
              <a:ext cx="26" cy="9"/>
            </a:xfrm>
            <a:custGeom>
              <a:avLst/>
              <a:gdLst>
                <a:gd name="T0" fmla="*/ 14 w 58"/>
                <a:gd name="T1" fmla="*/ 2 h 20"/>
                <a:gd name="T2" fmla="*/ 14 w 58"/>
                <a:gd name="T3" fmla="*/ 2 h 20"/>
                <a:gd name="T4" fmla="*/ 0 w 58"/>
                <a:gd name="T5" fmla="*/ 3 h 20"/>
                <a:gd name="T6" fmla="*/ 37 w 58"/>
                <a:gd name="T7" fmla="*/ 18 h 20"/>
                <a:gd name="T8" fmla="*/ 58 w 58"/>
                <a:gd name="T9" fmla="*/ 9 h 20"/>
                <a:gd name="T10" fmla="*/ 39 w 58"/>
                <a:gd name="T11" fmla="*/ 10 h 20"/>
                <a:gd name="T12" fmla="*/ 14 w 58"/>
                <a:gd name="T13" fmla="*/ 2 h 20"/>
              </a:gdLst>
              <a:ahLst/>
              <a:cxnLst>
                <a:cxn ang="0">
                  <a:pos x="T0" y="T1"/>
                </a:cxn>
                <a:cxn ang="0">
                  <a:pos x="T2" y="T3"/>
                </a:cxn>
                <a:cxn ang="0">
                  <a:pos x="T4" y="T5"/>
                </a:cxn>
                <a:cxn ang="0">
                  <a:pos x="T6" y="T7"/>
                </a:cxn>
                <a:cxn ang="0">
                  <a:pos x="T8" y="T9"/>
                </a:cxn>
                <a:cxn ang="0">
                  <a:pos x="T10" y="T11"/>
                </a:cxn>
                <a:cxn ang="0">
                  <a:pos x="T12" y="T13"/>
                </a:cxn>
              </a:cxnLst>
              <a:rect l="0" t="0" r="r" b="b"/>
              <a:pathLst>
                <a:path w="58" h="20">
                  <a:moveTo>
                    <a:pt x="14" y="2"/>
                  </a:moveTo>
                  <a:lnTo>
                    <a:pt x="14" y="2"/>
                  </a:lnTo>
                  <a:cubicBezTo>
                    <a:pt x="11" y="1"/>
                    <a:pt x="5" y="0"/>
                    <a:pt x="0" y="3"/>
                  </a:cubicBezTo>
                  <a:cubicBezTo>
                    <a:pt x="25" y="3"/>
                    <a:pt x="26" y="15"/>
                    <a:pt x="37" y="18"/>
                  </a:cubicBezTo>
                  <a:cubicBezTo>
                    <a:pt x="44" y="20"/>
                    <a:pt x="55" y="17"/>
                    <a:pt x="58" y="9"/>
                  </a:cubicBezTo>
                  <a:cubicBezTo>
                    <a:pt x="53" y="12"/>
                    <a:pt x="46" y="12"/>
                    <a:pt x="39" y="10"/>
                  </a:cubicBezTo>
                  <a:cubicBezTo>
                    <a:pt x="31" y="8"/>
                    <a:pt x="24" y="3"/>
                    <a:pt x="14" y="2"/>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180" name="Freeform 1608"/>
            <p:cNvSpPr>
              <a:spLocks/>
            </p:cNvSpPr>
            <p:nvPr userDrawn="1"/>
          </p:nvSpPr>
          <p:spPr bwMode="auto">
            <a:xfrm>
              <a:off x="343" y="236"/>
              <a:ext cx="11" cy="19"/>
            </a:xfrm>
            <a:custGeom>
              <a:avLst/>
              <a:gdLst>
                <a:gd name="T0" fmla="*/ 25 w 25"/>
                <a:gd name="T1" fmla="*/ 0 h 42"/>
                <a:gd name="T2" fmla="*/ 25 w 25"/>
                <a:gd name="T3" fmla="*/ 0 h 42"/>
                <a:gd name="T4" fmla="*/ 11 w 25"/>
                <a:gd name="T5" fmla="*/ 20 h 42"/>
                <a:gd name="T6" fmla="*/ 24 w 25"/>
                <a:gd name="T7" fmla="*/ 0 h 42"/>
                <a:gd name="T8" fmla="*/ 11 w 25"/>
                <a:gd name="T9" fmla="*/ 9 h 42"/>
                <a:gd name="T10" fmla="*/ 0 w 25"/>
                <a:gd name="T11" fmla="*/ 42 h 42"/>
                <a:gd name="T12" fmla="*/ 22 w 25"/>
                <a:gd name="T13" fmla="*/ 13 h 42"/>
                <a:gd name="T14" fmla="*/ 25 w 25"/>
                <a:gd name="T15" fmla="*/ 0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42">
                  <a:moveTo>
                    <a:pt x="25" y="0"/>
                  </a:moveTo>
                  <a:lnTo>
                    <a:pt x="25" y="0"/>
                  </a:lnTo>
                  <a:cubicBezTo>
                    <a:pt x="22" y="4"/>
                    <a:pt x="14" y="16"/>
                    <a:pt x="11" y="20"/>
                  </a:cubicBezTo>
                  <a:cubicBezTo>
                    <a:pt x="14" y="13"/>
                    <a:pt x="20" y="6"/>
                    <a:pt x="24" y="0"/>
                  </a:cubicBezTo>
                  <a:cubicBezTo>
                    <a:pt x="21" y="3"/>
                    <a:pt x="14" y="7"/>
                    <a:pt x="11" y="9"/>
                  </a:cubicBezTo>
                  <a:cubicBezTo>
                    <a:pt x="7" y="16"/>
                    <a:pt x="2" y="33"/>
                    <a:pt x="0" y="42"/>
                  </a:cubicBezTo>
                  <a:cubicBezTo>
                    <a:pt x="7" y="30"/>
                    <a:pt x="17" y="18"/>
                    <a:pt x="22" y="13"/>
                  </a:cubicBezTo>
                  <a:cubicBezTo>
                    <a:pt x="22" y="9"/>
                    <a:pt x="24" y="4"/>
                    <a:pt x="25"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181" name="Freeform 1609"/>
            <p:cNvSpPr>
              <a:spLocks/>
            </p:cNvSpPr>
            <p:nvPr userDrawn="1"/>
          </p:nvSpPr>
          <p:spPr bwMode="auto">
            <a:xfrm>
              <a:off x="407" y="237"/>
              <a:ext cx="17" cy="28"/>
            </a:xfrm>
            <a:custGeom>
              <a:avLst/>
              <a:gdLst>
                <a:gd name="T0" fmla="*/ 30 w 38"/>
                <a:gd name="T1" fmla="*/ 0 h 62"/>
                <a:gd name="T2" fmla="*/ 30 w 38"/>
                <a:gd name="T3" fmla="*/ 0 h 62"/>
                <a:gd name="T4" fmla="*/ 3 w 38"/>
                <a:gd name="T5" fmla="*/ 34 h 62"/>
                <a:gd name="T6" fmla="*/ 4 w 38"/>
                <a:gd name="T7" fmla="*/ 44 h 62"/>
                <a:gd name="T8" fmla="*/ 19 w 38"/>
                <a:gd name="T9" fmla="*/ 28 h 62"/>
                <a:gd name="T10" fmla="*/ 3 w 38"/>
                <a:gd name="T11" fmla="*/ 51 h 62"/>
                <a:gd name="T12" fmla="*/ 0 w 38"/>
                <a:gd name="T13" fmla="*/ 62 h 62"/>
                <a:gd name="T14" fmla="*/ 23 w 38"/>
                <a:gd name="T15" fmla="*/ 42 h 62"/>
                <a:gd name="T16" fmla="*/ 30 w 38"/>
                <a:gd name="T17"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62">
                  <a:moveTo>
                    <a:pt x="30" y="0"/>
                  </a:moveTo>
                  <a:lnTo>
                    <a:pt x="30" y="0"/>
                  </a:lnTo>
                  <a:cubicBezTo>
                    <a:pt x="24" y="14"/>
                    <a:pt x="10" y="28"/>
                    <a:pt x="3" y="34"/>
                  </a:cubicBezTo>
                  <a:cubicBezTo>
                    <a:pt x="3" y="38"/>
                    <a:pt x="4" y="41"/>
                    <a:pt x="4" y="44"/>
                  </a:cubicBezTo>
                  <a:cubicBezTo>
                    <a:pt x="5" y="42"/>
                    <a:pt x="12" y="34"/>
                    <a:pt x="19" y="28"/>
                  </a:cubicBezTo>
                  <a:cubicBezTo>
                    <a:pt x="15" y="38"/>
                    <a:pt x="7" y="47"/>
                    <a:pt x="3" y="51"/>
                  </a:cubicBezTo>
                  <a:cubicBezTo>
                    <a:pt x="2" y="54"/>
                    <a:pt x="1" y="58"/>
                    <a:pt x="0" y="62"/>
                  </a:cubicBezTo>
                  <a:cubicBezTo>
                    <a:pt x="5" y="57"/>
                    <a:pt x="18" y="47"/>
                    <a:pt x="23" y="42"/>
                  </a:cubicBezTo>
                  <a:cubicBezTo>
                    <a:pt x="33" y="31"/>
                    <a:pt x="38" y="14"/>
                    <a:pt x="30"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182" name="Freeform 1610"/>
            <p:cNvSpPr>
              <a:spLocks/>
            </p:cNvSpPr>
            <p:nvPr userDrawn="1"/>
          </p:nvSpPr>
          <p:spPr bwMode="auto">
            <a:xfrm>
              <a:off x="424" y="231"/>
              <a:ext cx="10" cy="14"/>
            </a:xfrm>
            <a:custGeom>
              <a:avLst/>
              <a:gdLst>
                <a:gd name="T0" fmla="*/ 22 w 22"/>
                <a:gd name="T1" fmla="*/ 0 h 30"/>
                <a:gd name="T2" fmla="*/ 22 w 22"/>
                <a:gd name="T3" fmla="*/ 0 h 30"/>
                <a:gd name="T4" fmla="*/ 0 w 22"/>
                <a:gd name="T5" fmla="*/ 26 h 30"/>
                <a:gd name="T6" fmla="*/ 0 w 22"/>
                <a:gd name="T7" fmla="*/ 30 h 30"/>
                <a:gd name="T8" fmla="*/ 22 w 22"/>
                <a:gd name="T9" fmla="*/ 0 h 30"/>
              </a:gdLst>
              <a:ahLst/>
              <a:cxnLst>
                <a:cxn ang="0">
                  <a:pos x="T0" y="T1"/>
                </a:cxn>
                <a:cxn ang="0">
                  <a:pos x="T2" y="T3"/>
                </a:cxn>
                <a:cxn ang="0">
                  <a:pos x="T4" y="T5"/>
                </a:cxn>
                <a:cxn ang="0">
                  <a:pos x="T6" y="T7"/>
                </a:cxn>
                <a:cxn ang="0">
                  <a:pos x="T8" y="T9"/>
                </a:cxn>
              </a:cxnLst>
              <a:rect l="0" t="0" r="r" b="b"/>
              <a:pathLst>
                <a:path w="22" h="30">
                  <a:moveTo>
                    <a:pt x="22" y="0"/>
                  </a:moveTo>
                  <a:lnTo>
                    <a:pt x="22" y="0"/>
                  </a:lnTo>
                  <a:cubicBezTo>
                    <a:pt x="15" y="10"/>
                    <a:pt x="2" y="25"/>
                    <a:pt x="0" y="26"/>
                  </a:cubicBezTo>
                  <a:cubicBezTo>
                    <a:pt x="0" y="27"/>
                    <a:pt x="0" y="28"/>
                    <a:pt x="0" y="30"/>
                  </a:cubicBezTo>
                  <a:cubicBezTo>
                    <a:pt x="6" y="23"/>
                    <a:pt x="18" y="9"/>
                    <a:pt x="22"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183" name="Freeform 1611"/>
            <p:cNvSpPr>
              <a:spLocks/>
            </p:cNvSpPr>
            <p:nvPr userDrawn="1"/>
          </p:nvSpPr>
          <p:spPr bwMode="auto">
            <a:xfrm>
              <a:off x="334" y="233"/>
              <a:ext cx="17" cy="24"/>
            </a:xfrm>
            <a:custGeom>
              <a:avLst/>
              <a:gdLst>
                <a:gd name="T0" fmla="*/ 39 w 39"/>
                <a:gd name="T1" fmla="*/ 0 h 52"/>
                <a:gd name="T2" fmla="*/ 39 w 39"/>
                <a:gd name="T3" fmla="*/ 0 h 52"/>
                <a:gd name="T4" fmla="*/ 20 w 39"/>
                <a:gd name="T5" fmla="*/ 19 h 52"/>
                <a:gd name="T6" fmla="*/ 37 w 39"/>
                <a:gd name="T7" fmla="*/ 0 h 52"/>
                <a:gd name="T8" fmla="*/ 23 w 39"/>
                <a:gd name="T9" fmla="*/ 6 h 52"/>
                <a:gd name="T10" fmla="*/ 0 w 39"/>
                <a:gd name="T11" fmla="*/ 52 h 52"/>
                <a:gd name="T12" fmla="*/ 39 w 39"/>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39" h="52">
                  <a:moveTo>
                    <a:pt x="39" y="0"/>
                  </a:moveTo>
                  <a:lnTo>
                    <a:pt x="39" y="0"/>
                  </a:lnTo>
                  <a:cubicBezTo>
                    <a:pt x="35" y="3"/>
                    <a:pt x="23" y="17"/>
                    <a:pt x="20" y="19"/>
                  </a:cubicBezTo>
                  <a:cubicBezTo>
                    <a:pt x="22" y="13"/>
                    <a:pt x="34" y="4"/>
                    <a:pt x="37" y="0"/>
                  </a:cubicBezTo>
                  <a:cubicBezTo>
                    <a:pt x="33" y="2"/>
                    <a:pt x="27" y="5"/>
                    <a:pt x="23" y="6"/>
                  </a:cubicBezTo>
                  <a:cubicBezTo>
                    <a:pt x="20" y="10"/>
                    <a:pt x="4" y="34"/>
                    <a:pt x="0" y="52"/>
                  </a:cubicBezTo>
                  <a:cubicBezTo>
                    <a:pt x="14" y="29"/>
                    <a:pt x="29" y="21"/>
                    <a:pt x="39"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184" name="Freeform 1612"/>
            <p:cNvSpPr>
              <a:spLocks/>
            </p:cNvSpPr>
            <p:nvPr userDrawn="1"/>
          </p:nvSpPr>
          <p:spPr bwMode="auto">
            <a:xfrm>
              <a:off x="350" y="231"/>
              <a:ext cx="20" cy="21"/>
            </a:xfrm>
            <a:custGeom>
              <a:avLst/>
              <a:gdLst>
                <a:gd name="T0" fmla="*/ 33 w 45"/>
                <a:gd name="T1" fmla="*/ 0 h 47"/>
                <a:gd name="T2" fmla="*/ 33 w 45"/>
                <a:gd name="T3" fmla="*/ 0 h 47"/>
                <a:gd name="T4" fmla="*/ 9 w 45"/>
                <a:gd name="T5" fmla="*/ 22 h 47"/>
                <a:gd name="T6" fmla="*/ 0 w 45"/>
                <a:gd name="T7" fmla="*/ 47 h 47"/>
                <a:gd name="T8" fmla="*/ 18 w 45"/>
                <a:gd name="T9" fmla="*/ 32 h 47"/>
                <a:gd name="T10" fmla="*/ 35 w 45"/>
                <a:gd name="T11" fmla="*/ 18 h 47"/>
                <a:gd name="T12" fmla="*/ 45 w 45"/>
                <a:gd name="T13" fmla="*/ 6 h 47"/>
                <a:gd name="T14" fmla="*/ 12 w 45"/>
                <a:gd name="T15" fmla="*/ 29 h 47"/>
                <a:gd name="T16" fmla="*/ 33 w 45"/>
                <a:gd name="T1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47">
                  <a:moveTo>
                    <a:pt x="33" y="0"/>
                  </a:moveTo>
                  <a:lnTo>
                    <a:pt x="33" y="0"/>
                  </a:lnTo>
                  <a:cubicBezTo>
                    <a:pt x="26" y="4"/>
                    <a:pt x="13" y="15"/>
                    <a:pt x="9" y="22"/>
                  </a:cubicBezTo>
                  <a:cubicBezTo>
                    <a:pt x="6" y="28"/>
                    <a:pt x="1" y="45"/>
                    <a:pt x="0" y="47"/>
                  </a:cubicBezTo>
                  <a:cubicBezTo>
                    <a:pt x="5" y="41"/>
                    <a:pt x="11" y="35"/>
                    <a:pt x="18" y="32"/>
                  </a:cubicBezTo>
                  <a:cubicBezTo>
                    <a:pt x="22" y="27"/>
                    <a:pt x="30" y="21"/>
                    <a:pt x="35" y="18"/>
                  </a:cubicBezTo>
                  <a:cubicBezTo>
                    <a:pt x="38" y="15"/>
                    <a:pt x="43" y="9"/>
                    <a:pt x="45" y="6"/>
                  </a:cubicBezTo>
                  <a:cubicBezTo>
                    <a:pt x="39" y="11"/>
                    <a:pt x="22" y="24"/>
                    <a:pt x="12" y="29"/>
                  </a:cubicBezTo>
                  <a:cubicBezTo>
                    <a:pt x="18" y="18"/>
                    <a:pt x="27" y="7"/>
                    <a:pt x="33"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185" name="Freeform 1613"/>
            <p:cNvSpPr>
              <a:spLocks/>
            </p:cNvSpPr>
            <p:nvPr userDrawn="1"/>
          </p:nvSpPr>
          <p:spPr bwMode="auto">
            <a:xfrm>
              <a:off x="348" y="227"/>
              <a:ext cx="13" cy="12"/>
            </a:xfrm>
            <a:custGeom>
              <a:avLst/>
              <a:gdLst>
                <a:gd name="T0" fmla="*/ 29 w 29"/>
                <a:gd name="T1" fmla="*/ 0 h 26"/>
                <a:gd name="T2" fmla="*/ 29 w 29"/>
                <a:gd name="T3" fmla="*/ 0 h 26"/>
                <a:gd name="T4" fmla="*/ 17 w 29"/>
                <a:gd name="T5" fmla="*/ 2 h 26"/>
                <a:gd name="T6" fmla="*/ 0 w 29"/>
                <a:gd name="T7" fmla="*/ 26 h 26"/>
                <a:gd name="T8" fmla="*/ 29 w 29"/>
                <a:gd name="T9" fmla="*/ 0 h 26"/>
              </a:gdLst>
              <a:ahLst/>
              <a:cxnLst>
                <a:cxn ang="0">
                  <a:pos x="T0" y="T1"/>
                </a:cxn>
                <a:cxn ang="0">
                  <a:pos x="T2" y="T3"/>
                </a:cxn>
                <a:cxn ang="0">
                  <a:pos x="T4" y="T5"/>
                </a:cxn>
                <a:cxn ang="0">
                  <a:pos x="T6" y="T7"/>
                </a:cxn>
                <a:cxn ang="0">
                  <a:pos x="T8" y="T9"/>
                </a:cxn>
              </a:cxnLst>
              <a:rect l="0" t="0" r="r" b="b"/>
              <a:pathLst>
                <a:path w="29" h="26">
                  <a:moveTo>
                    <a:pt x="29" y="0"/>
                  </a:moveTo>
                  <a:lnTo>
                    <a:pt x="29" y="0"/>
                  </a:lnTo>
                  <a:cubicBezTo>
                    <a:pt x="26" y="1"/>
                    <a:pt x="20" y="2"/>
                    <a:pt x="17" y="2"/>
                  </a:cubicBezTo>
                  <a:cubicBezTo>
                    <a:pt x="13" y="6"/>
                    <a:pt x="7" y="15"/>
                    <a:pt x="0" y="26"/>
                  </a:cubicBezTo>
                  <a:cubicBezTo>
                    <a:pt x="12" y="19"/>
                    <a:pt x="23" y="6"/>
                    <a:pt x="29"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186" name="Freeform 1614"/>
            <p:cNvSpPr>
              <a:spLocks/>
            </p:cNvSpPr>
            <p:nvPr userDrawn="1"/>
          </p:nvSpPr>
          <p:spPr bwMode="auto">
            <a:xfrm>
              <a:off x="339" y="228"/>
              <a:ext cx="16" cy="8"/>
            </a:xfrm>
            <a:custGeom>
              <a:avLst/>
              <a:gdLst>
                <a:gd name="T0" fmla="*/ 29 w 35"/>
                <a:gd name="T1" fmla="*/ 0 h 18"/>
                <a:gd name="T2" fmla="*/ 29 w 35"/>
                <a:gd name="T3" fmla="*/ 0 h 18"/>
                <a:gd name="T4" fmla="*/ 0 w 35"/>
                <a:gd name="T5" fmla="*/ 15 h 18"/>
                <a:gd name="T6" fmla="*/ 35 w 35"/>
                <a:gd name="T7" fmla="*/ 0 h 18"/>
                <a:gd name="T8" fmla="*/ 29 w 35"/>
                <a:gd name="T9" fmla="*/ 0 h 18"/>
              </a:gdLst>
              <a:ahLst/>
              <a:cxnLst>
                <a:cxn ang="0">
                  <a:pos x="T0" y="T1"/>
                </a:cxn>
                <a:cxn ang="0">
                  <a:pos x="T2" y="T3"/>
                </a:cxn>
                <a:cxn ang="0">
                  <a:pos x="T4" y="T5"/>
                </a:cxn>
                <a:cxn ang="0">
                  <a:pos x="T6" y="T7"/>
                </a:cxn>
                <a:cxn ang="0">
                  <a:pos x="T8" y="T9"/>
                </a:cxn>
              </a:cxnLst>
              <a:rect l="0" t="0" r="r" b="b"/>
              <a:pathLst>
                <a:path w="35" h="18">
                  <a:moveTo>
                    <a:pt x="29" y="0"/>
                  </a:moveTo>
                  <a:lnTo>
                    <a:pt x="29" y="0"/>
                  </a:lnTo>
                  <a:cubicBezTo>
                    <a:pt x="26" y="6"/>
                    <a:pt x="13" y="14"/>
                    <a:pt x="0" y="15"/>
                  </a:cubicBezTo>
                  <a:cubicBezTo>
                    <a:pt x="15" y="18"/>
                    <a:pt x="30" y="8"/>
                    <a:pt x="35" y="0"/>
                  </a:cubicBezTo>
                  <a:cubicBezTo>
                    <a:pt x="33" y="0"/>
                    <a:pt x="29" y="0"/>
                    <a:pt x="29"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187" name="Freeform 1615"/>
            <p:cNvSpPr>
              <a:spLocks/>
            </p:cNvSpPr>
            <p:nvPr userDrawn="1"/>
          </p:nvSpPr>
          <p:spPr bwMode="auto">
            <a:xfrm>
              <a:off x="371" y="224"/>
              <a:ext cx="2" cy="1"/>
            </a:xfrm>
            <a:custGeom>
              <a:avLst/>
              <a:gdLst>
                <a:gd name="T0" fmla="*/ 0 w 6"/>
                <a:gd name="T1" fmla="*/ 0 h 3"/>
                <a:gd name="T2" fmla="*/ 0 w 6"/>
                <a:gd name="T3" fmla="*/ 0 h 3"/>
                <a:gd name="T4" fmla="*/ 6 w 6"/>
                <a:gd name="T5" fmla="*/ 3 h 3"/>
                <a:gd name="T6" fmla="*/ 0 w 6"/>
                <a:gd name="T7" fmla="*/ 0 h 3"/>
              </a:gdLst>
              <a:ahLst/>
              <a:cxnLst>
                <a:cxn ang="0">
                  <a:pos x="T0" y="T1"/>
                </a:cxn>
                <a:cxn ang="0">
                  <a:pos x="T2" y="T3"/>
                </a:cxn>
                <a:cxn ang="0">
                  <a:pos x="T4" y="T5"/>
                </a:cxn>
                <a:cxn ang="0">
                  <a:pos x="T6" y="T7"/>
                </a:cxn>
              </a:cxnLst>
              <a:rect l="0" t="0" r="r" b="b"/>
              <a:pathLst>
                <a:path w="6" h="3">
                  <a:moveTo>
                    <a:pt x="0" y="0"/>
                  </a:moveTo>
                  <a:lnTo>
                    <a:pt x="0" y="0"/>
                  </a:lnTo>
                  <a:cubicBezTo>
                    <a:pt x="1" y="1"/>
                    <a:pt x="4" y="3"/>
                    <a:pt x="6" y="3"/>
                  </a:cubicBezTo>
                  <a:cubicBezTo>
                    <a:pt x="3" y="1"/>
                    <a:pt x="1" y="0"/>
                    <a:pt x="0"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188" name="Freeform 1616"/>
            <p:cNvSpPr>
              <a:spLocks/>
            </p:cNvSpPr>
            <p:nvPr userDrawn="1"/>
          </p:nvSpPr>
          <p:spPr bwMode="auto">
            <a:xfrm>
              <a:off x="372" y="223"/>
              <a:ext cx="3" cy="2"/>
            </a:xfrm>
            <a:custGeom>
              <a:avLst/>
              <a:gdLst>
                <a:gd name="T0" fmla="*/ 8 w 8"/>
                <a:gd name="T1" fmla="*/ 0 h 5"/>
                <a:gd name="T2" fmla="*/ 8 w 8"/>
                <a:gd name="T3" fmla="*/ 0 h 5"/>
                <a:gd name="T4" fmla="*/ 0 w 8"/>
                <a:gd name="T5" fmla="*/ 1 h 5"/>
                <a:gd name="T6" fmla="*/ 8 w 8"/>
                <a:gd name="T7" fmla="*/ 5 h 5"/>
                <a:gd name="T8" fmla="*/ 8 w 8"/>
                <a:gd name="T9" fmla="*/ 0 h 5"/>
              </a:gdLst>
              <a:ahLst/>
              <a:cxnLst>
                <a:cxn ang="0">
                  <a:pos x="T0" y="T1"/>
                </a:cxn>
                <a:cxn ang="0">
                  <a:pos x="T2" y="T3"/>
                </a:cxn>
                <a:cxn ang="0">
                  <a:pos x="T4" y="T5"/>
                </a:cxn>
                <a:cxn ang="0">
                  <a:pos x="T6" y="T7"/>
                </a:cxn>
                <a:cxn ang="0">
                  <a:pos x="T8" y="T9"/>
                </a:cxn>
              </a:cxnLst>
              <a:rect l="0" t="0" r="r" b="b"/>
              <a:pathLst>
                <a:path w="8" h="5">
                  <a:moveTo>
                    <a:pt x="8" y="0"/>
                  </a:moveTo>
                  <a:lnTo>
                    <a:pt x="8" y="0"/>
                  </a:lnTo>
                  <a:cubicBezTo>
                    <a:pt x="6" y="0"/>
                    <a:pt x="0" y="1"/>
                    <a:pt x="0" y="1"/>
                  </a:cubicBezTo>
                  <a:cubicBezTo>
                    <a:pt x="2" y="2"/>
                    <a:pt x="6" y="4"/>
                    <a:pt x="8" y="5"/>
                  </a:cubicBezTo>
                  <a:cubicBezTo>
                    <a:pt x="6" y="3"/>
                    <a:pt x="7" y="1"/>
                    <a:pt x="8" y="0"/>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189" name="Freeform 1617"/>
            <p:cNvSpPr>
              <a:spLocks/>
            </p:cNvSpPr>
            <p:nvPr userDrawn="1"/>
          </p:nvSpPr>
          <p:spPr bwMode="auto">
            <a:xfrm>
              <a:off x="377" y="223"/>
              <a:ext cx="2" cy="3"/>
            </a:xfrm>
            <a:custGeom>
              <a:avLst/>
              <a:gdLst>
                <a:gd name="T0" fmla="*/ 3 w 3"/>
                <a:gd name="T1" fmla="*/ 0 h 6"/>
                <a:gd name="T2" fmla="*/ 3 w 3"/>
                <a:gd name="T3" fmla="*/ 0 h 6"/>
                <a:gd name="T4" fmla="*/ 1 w 3"/>
                <a:gd name="T5" fmla="*/ 3 h 6"/>
                <a:gd name="T6" fmla="*/ 0 w 3"/>
                <a:gd name="T7" fmla="*/ 6 h 6"/>
                <a:gd name="T8" fmla="*/ 3 w 3"/>
                <a:gd name="T9" fmla="*/ 3 h 6"/>
                <a:gd name="T10" fmla="*/ 3 w 3"/>
                <a:gd name="T11" fmla="*/ 0 h 6"/>
              </a:gdLst>
              <a:ahLst/>
              <a:cxnLst>
                <a:cxn ang="0">
                  <a:pos x="T0" y="T1"/>
                </a:cxn>
                <a:cxn ang="0">
                  <a:pos x="T2" y="T3"/>
                </a:cxn>
                <a:cxn ang="0">
                  <a:pos x="T4" y="T5"/>
                </a:cxn>
                <a:cxn ang="0">
                  <a:pos x="T6" y="T7"/>
                </a:cxn>
                <a:cxn ang="0">
                  <a:pos x="T8" y="T9"/>
                </a:cxn>
                <a:cxn ang="0">
                  <a:pos x="T10" y="T11"/>
                </a:cxn>
              </a:cxnLst>
              <a:rect l="0" t="0" r="r" b="b"/>
              <a:pathLst>
                <a:path w="3" h="6">
                  <a:moveTo>
                    <a:pt x="3" y="0"/>
                  </a:moveTo>
                  <a:lnTo>
                    <a:pt x="3" y="0"/>
                  </a:lnTo>
                  <a:cubicBezTo>
                    <a:pt x="3" y="0"/>
                    <a:pt x="2" y="1"/>
                    <a:pt x="1" y="3"/>
                  </a:cubicBezTo>
                  <a:cubicBezTo>
                    <a:pt x="0" y="3"/>
                    <a:pt x="0" y="6"/>
                    <a:pt x="0" y="6"/>
                  </a:cubicBezTo>
                  <a:cubicBezTo>
                    <a:pt x="0" y="6"/>
                    <a:pt x="2" y="5"/>
                    <a:pt x="3" y="3"/>
                  </a:cubicBezTo>
                  <a:cubicBezTo>
                    <a:pt x="3" y="1"/>
                    <a:pt x="3" y="0"/>
                    <a:pt x="3" y="0"/>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190" name="Freeform 1618"/>
            <p:cNvSpPr>
              <a:spLocks/>
            </p:cNvSpPr>
            <p:nvPr userDrawn="1"/>
          </p:nvSpPr>
          <p:spPr bwMode="auto">
            <a:xfrm>
              <a:off x="377" y="223"/>
              <a:ext cx="3" cy="5"/>
            </a:xfrm>
            <a:custGeom>
              <a:avLst/>
              <a:gdLst>
                <a:gd name="T0" fmla="*/ 8 w 8"/>
                <a:gd name="T1" fmla="*/ 0 h 10"/>
                <a:gd name="T2" fmla="*/ 8 w 8"/>
                <a:gd name="T3" fmla="*/ 0 h 10"/>
                <a:gd name="T4" fmla="*/ 5 w 8"/>
                <a:gd name="T5" fmla="*/ 0 h 10"/>
                <a:gd name="T6" fmla="*/ 0 w 8"/>
                <a:gd name="T7" fmla="*/ 7 h 10"/>
                <a:gd name="T8" fmla="*/ 3 w 8"/>
                <a:gd name="T9" fmla="*/ 10 h 10"/>
                <a:gd name="T10" fmla="*/ 8 w 8"/>
                <a:gd name="T11" fmla="*/ 0 h 10"/>
              </a:gdLst>
              <a:ahLst/>
              <a:cxnLst>
                <a:cxn ang="0">
                  <a:pos x="T0" y="T1"/>
                </a:cxn>
                <a:cxn ang="0">
                  <a:pos x="T2" y="T3"/>
                </a:cxn>
                <a:cxn ang="0">
                  <a:pos x="T4" y="T5"/>
                </a:cxn>
                <a:cxn ang="0">
                  <a:pos x="T6" y="T7"/>
                </a:cxn>
                <a:cxn ang="0">
                  <a:pos x="T8" y="T9"/>
                </a:cxn>
                <a:cxn ang="0">
                  <a:pos x="T10" y="T11"/>
                </a:cxn>
              </a:cxnLst>
              <a:rect l="0" t="0" r="r" b="b"/>
              <a:pathLst>
                <a:path w="8" h="10">
                  <a:moveTo>
                    <a:pt x="8" y="0"/>
                  </a:moveTo>
                  <a:lnTo>
                    <a:pt x="8" y="0"/>
                  </a:lnTo>
                  <a:cubicBezTo>
                    <a:pt x="7" y="0"/>
                    <a:pt x="6" y="0"/>
                    <a:pt x="5" y="0"/>
                  </a:cubicBezTo>
                  <a:cubicBezTo>
                    <a:pt x="6" y="4"/>
                    <a:pt x="4" y="6"/>
                    <a:pt x="0" y="7"/>
                  </a:cubicBezTo>
                  <a:cubicBezTo>
                    <a:pt x="1" y="8"/>
                    <a:pt x="2" y="9"/>
                    <a:pt x="3" y="10"/>
                  </a:cubicBezTo>
                  <a:cubicBezTo>
                    <a:pt x="5" y="8"/>
                    <a:pt x="8" y="2"/>
                    <a:pt x="8" y="0"/>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191" name="Freeform 1619"/>
            <p:cNvSpPr>
              <a:spLocks/>
            </p:cNvSpPr>
            <p:nvPr userDrawn="1"/>
          </p:nvSpPr>
          <p:spPr bwMode="auto">
            <a:xfrm>
              <a:off x="367" y="223"/>
              <a:ext cx="32" cy="22"/>
            </a:xfrm>
            <a:custGeom>
              <a:avLst/>
              <a:gdLst>
                <a:gd name="T0" fmla="*/ 69 w 71"/>
                <a:gd name="T1" fmla="*/ 12 h 47"/>
                <a:gd name="T2" fmla="*/ 69 w 71"/>
                <a:gd name="T3" fmla="*/ 12 h 47"/>
                <a:gd name="T4" fmla="*/ 47 w 71"/>
                <a:gd name="T5" fmla="*/ 0 h 47"/>
                <a:gd name="T6" fmla="*/ 0 w 71"/>
                <a:gd name="T7" fmla="*/ 44 h 47"/>
                <a:gd name="T8" fmla="*/ 12 w 71"/>
                <a:gd name="T9" fmla="*/ 39 h 47"/>
                <a:gd name="T10" fmla="*/ 45 w 71"/>
                <a:gd name="T11" fmla="*/ 25 h 47"/>
                <a:gd name="T12" fmla="*/ 65 w 71"/>
                <a:gd name="T13" fmla="*/ 32 h 47"/>
                <a:gd name="T14" fmla="*/ 69 w 71"/>
                <a:gd name="T15" fmla="*/ 12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 h="47">
                  <a:moveTo>
                    <a:pt x="69" y="12"/>
                  </a:moveTo>
                  <a:lnTo>
                    <a:pt x="69" y="12"/>
                  </a:lnTo>
                  <a:cubicBezTo>
                    <a:pt x="66" y="6"/>
                    <a:pt x="57" y="0"/>
                    <a:pt x="47" y="0"/>
                  </a:cubicBezTo>
                  <a:cubicBezTo>
                    <a:pt x="33" y="19"/>
                    <a:pt x="20" y="32"/>
                    <a:pt x="0" y="44"/>
                  </a:cubicBezTo>
                  <a:cubicBezTo>
                    <a:pt x="1" y="47"/>
                    <a:pt x="8" y="41"/>
                    <a:pt x="12" y="39"/>
                  </a:cubicBezTo>
                  <a:cubicBezTo>
                    <a:pt x="21" y="33"/>
                    <a:pt x="33" y="25"/>
                    <a:pt x="45" y="25"/>
                  </a:cubicBezTo>
                  <a:cubicBezTo>
                    <a:pt x="53" y="24"/>
                    <a:pt x="61" y="27"/>
                    <a:pt x="65" y="32"/>
                  </a:cubicBezTo>
                  <a:cubicBezTo>
                    <a:pt x="70" y="28"/>
                    <a:pt x="71" y="18"/>
                    <a:pt x="69" y="12"/>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192" name="Freeform 1620"/>
            <p:cNvSpPr>
              <a:spLocks/>
            </p:cNvSpPr>
            <p:nvPr userDrawn="1"/>
          </p:nvSpPr>
          <p:spPr bwMode="auto">
            <a:xfrm>
              <a:off x="418" y="222"/>
              <a:ext cx="43" cy="38"/>
            </a:xfrm>
            <a:custGeom>
              <a:avLst/>
              <a:gdLst>
                <a:gd name="T0" fmla="*/ 87 w 94"/>
                <a:gd name="T1" fmla="*/ 0 h 83"/>
                <a:gd name="T2" fmla="*/ 87 w 94"/>
                <a:gd name="T3" fmla="*/ 0 h 83"/>
                <a:gd name="T4" fmla="*/ 0 w 94"/>
                <a:gd name="T5" fmla="*/ 75 h 83"/>
                <a:gd name="T6" fmla="*/ 19 w 94"/>
                <a:gd name="T7" fmla="*/ 71 h 83"/>
                <a:gd name="T8" fmla="*/ 61 w 94"/>
                <a:gd name="T9" fmla="*/ 41 h 83"/>
                <a:gd name="T10" fmla="*/ 23 w 94"/>
                <a:gd name="T11" fmla="*/ 76 h 83"/>
                <a:gd name="T12" fmla="*/ 21 w 94"/>
                <a:gd name="T13" fmla="*/ 83 h 83"/>
                <a:gd name="T14" fmla="*/ 75 w 94"/>
                <a:gd name="T15" fmla="*/ 46 h 83"/>
                <a:gd name="T16" fmla="*/ 87 w 94"/>
                <a:gd name="T17"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 h="83">
                  <a:moveTo>
                    <a:pt x="87" y="0"/>
                  </a:moveTo>
                  <a:lnTo>
                    <a:pt x="87" y="0"/>
                  </a:lnTo>
                  <a:cubicBezTo>
                    <a:pt x="77" y="6"/>
                    <a:pt x="37" y="50"/>
                    <a:pt x="0" y="75"/>
                  </a:cubicBezTo>
                  <a:cubicBezTo>
                    <a:pt x="6" y="73"/>
                    <a:pt x="13" y="71"/>
                    <a:pt x="19" y="71"/>
                  </a:cubicBezTo>
                  <a:cubicBezTo>
                    <a:pt x="21" y="69"/>
                    <a:pt x="48" y="49"/>
                    <a:pt x="61" y="41"/>
                  </a:cubicBezTo>
                  <a:cubicBezTo>
                    <a:pt x="51" y="54"/>
                    <a:pt x="28" y="71"/>
                    <a:pt x="23" y="76"/>
                  </a:cubicBezTo>
                  <a:cubicBezTo>
                    <a:pt x="22" y="77"/>
                    <a:pt x="22" y="80"/>
                    <a:pt x="21" y="83"/>
                  </a:cubicBezTo>
                  <a:cubicBezTo>
                    <a:pt x="34" y="74"/>
                    <a:pt x="58" y="62"/>
                    <a:pt x="75" y="46"/>
                  </a:cubicBezTo>
                  <a:cubicBezTo>
                    <a:pt x="86" y="35"/>
                    <a:pt x="94" y="17"/>
                    <a:pt x="87"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193" name="Freeform 1621"/>
            <p:cNvSpPr>
              <a:spLocks/>
            </p:cNvSpPr>
            <p:nvPr userDrawn="1"/>
          </p:nvSpPr>
          <p:spPr bwMode="auto">
            <a:xfrm>
              <a:off x="354" y="220"/>
              <a:ext cx="34" cy="40"/>
            </a:xfrm>
            <a:custGeom>
              <a:avLst/>
              <a:gdLst>
                <a:gd name="T0" fmla="*/ 73 w 75"/>
                <a:gd name="T1" fmla="*/ 6 h 89"/>
                <a:gd name="T2" fmla="*/ 73 w 75"/>
                <a:gd name="T3" fmla="*/ 6 h 89"/>
                <a:gd name="T4" fmla="*/ 69 w 75"/>
                <a:gd name="T5" fmla="*/ 3 h 89"/>
                <a:gd name="T6" fmla="*/ 53 w 75"/>
                <a:gd name="T7" fmla="*/ 28 h 89"/>
                <a:gd name="T8" fmla="*/ 31 w 75"/>
                <a:gd name="T9" fmla="*/ 42 h 89"/>
                <a:gd name="T10" fmla="*/ 7 w 75"/>
                <a:gd name="T11" fmla="*/ 62 h 89"/>
                <a:gd name="T12" fmla="*/ 1 w 75"/>
                <a:gd name="T13" fmla="*/ 89 h 89"/>
                <a:gd name="T14" fmla="*/ 29 w 75"/>
                <a:gd name="T15" fmla="*/ 48 h 89"/>
                <a:gd name="T16" fmla="*/ 58 w 75"/>
                <a:gd name="T17" fmla="*/ 25 h 89"/>
                <a:gd name="T18" fmla="*/ 73 w 75"/>
                <a:gd name="T19" fmla="*/ 6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5" h="89">
                  <a:moveTo>
                    <a:pt x="73" y="6"/>
                  </a:moveTo>
                  <a:lnTo>
                    <a:pt x="73" y="6"/>
                  </a:lnTo>
                  <a:cubicBezTo>
                    <a:pt x="75" y="2"/>
                    <a:pt x="70" y="0"/>
                    <a:pt x="69" y="3"/>
                  </a:cubicBezTo>
                  <a:cubicBezTo>
                    <a:pt x="64" y="13"/>
                    <a:pt x="59" y="22"/>
                    <a:pt x="53" y="28"/>
                  </a:cubicBezTo>
                  <a:cubicBezTo>
                    <a:pt x="47" y="33"/>
                    <a:pt x="38" y="39"/>
                    <a:pt x="31" y="42"/>
                  </a:cubicBezTo>
                  <a:cubicBezTo>
                    <a:pt x="23" y="46"/>
                    <a:pt x="11" y="55"/>
                    <a:pt x="7" y="62"/>
                  </a:cubicBezTo>
                  <a:cubicBezTo>
                    <a:pt x="3" y="69"/>
                    <a:pt x="0" y="79"/>
                    <a:pt x="1" y="89"/>
                  </a:cubicBezTo>
                  <a:cubicBezTo>
                    <a:pt x="4" y="75"/>
                    <a:pt x="16" y="56"/>
                    <a:pt x="29" y="48"/>
                  </a:cubicBezTo>
                  <a:cubicBezTo>
                    <a:pt x="41" y="41"/>
                    <a:pt x="51" y="34"/>
                    <a:pt x="58" y="25"/>
                  </a:cubicBezTo>
                  <a:cubicBezTo>
                    <a:pt x="63" y="19"/>
                    <a:pt x="69" y="13"/>
                    <a:pt x="73" y="6"/>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194" name="Freeform 1622"/>
            <p:cNvSpPr>
              <a:spLocks/>
            </p:cNvSpPr>
            <p:nvPr userDrawn="1"/>
          </p:nvSpPr>
          <p:spPr bwMode="auto">
            <a:xfrm>
              <a:off x="346" y="218"/>
              <a:ext cx="38" cy="24"/>
            </a:xfrm>
            <a:custGeom>
              <a:avLst/>
              <a:gdLst>
                <a:gd name="T0" fmla="*/ 84 w 86"/>
                <a:gd name="T1" fmla="*/ 1 h 53"/>
                <a:gd name="T2" fmla="*/ 84 w 86"/>
                <a:gd name="T3" fmla="*/ 1 h 53"/>
                <a:gd name="T4" fmla="*/ 7 w 86"/>
                <a:gd name="T5" fmla="*/ 2 h 53"/>
                <a:gd name="T6" fmla="*/ 0 w 86"/>
                <a:gd name="T7" fmla="*/ 0 h 53"/>
                <a:gd name="T8" fmla="*/ 8 w 86"/>
                <a:gd name="T9" fmla="*/ 6 h 53"/>
                <a:gd name="T10" fmla="*/ 55 w 86"/>
                <a:gd name="T11" fmla="*/ 12 h 53"/>
                <a:gd name="T12" fmla="*/ 79 w 86"/>
                <a:gd name="T13" fmla="*/ 10 h 53"/>
                <a:gd name="T14" fmla="*/ 72 w 86"/>
                <a:gd name="T15" fmla="*/ 23 h 53"/>
                <a:gd name="T16" fmla="*/ 55 w 86"/>
                <a:gd name="T17" fmla="*/ 16 h 53"/>
                <a:gd name="T18" fmla="*/ 27 w 86"/>
                <a:gd name="T19" fmla="*/ 14 h 53"/>
                <a:gd name="T20" fmla="*/ 4 w 86"/>
                <a:gd name="T21" fmla="*/ 15 h 53"/>
                <a:gd name="T22" fmla="*/ 39 w 86"/>
                <a:gd name="T23" fmla="*/ 18 h 53"/>
                <a:gd name="T24" fmla="*/ 16 w 86"/>
                <a:gd name="T25" fmla="*/ 50 h 53"/>
                <a:gd name="T26" fmla="*/ 50 w 86"/>
                <a:gd name="T27" fmla="*/ 21 h 53"/>
                <a:gd name="T28" fmla="*/ 26 w 86"/>
                <a:gd name="T29" fmla="*/ 53 h 53"/>
                <a:gd name="T30" fmla="*/ 59 w 86"/>
                <a:gd name="T31" fmla="*/ 27 h 53"/>
                <a:gd name="T32" fmla="*/ 46 w 86"/>
                <a:gd name="T33" fmla="*/ 45 h 53"/>
                <a:gd name="T34" fmla="*/ 67 w 86"/>
                <a:gd name="T35" fmla="*/ 32 h 53"/>
                <a:gd name="T36" fmla="*/ 85 w 86"/>
                <a:gd name="T37" fmla="*/ 4 h 53"/>
                <a:gd name="T38" fmla="*/ 84 w 86"/>
                <a:gd name="T39"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6" h="53">
                  <a:moveTo>
                    <a:pt x="84" y="1"/>
                  </a:moveTo>
                  <a:lnTo>
                    <a:pt x="84" y="1"/>
                  </a:lnTo>
                  <a:cubicBezTo>
                    <a:pt x="70" y="1"/>
                    <a:pt x="25" y="2"/>
                    <a:pt x="7" y="2"/>
                  </a:cubicBezTo>
                  <a:cubicBezTo>
                    <a:pt x="5" y="2"/>
                    <a:pt x="2" y="1"/>
                    <a:pt x="0" y="0"/>
                  </a:cubicBezTo>
                  <a:cubicBezTo>
                    <a:pt x="2" y="2"/>
                    <a:pt x="6" y="4"/>
                    <a:pt x="8" y="6"/>
                  </a:cubicBezTo>
                  <a:cubicBezTo>
                    <a:pt x="22" y="12"/>
                    <a:pt x="38" y="14"/>
                    <a:pt x="55" y="12"/>
                  </a:cubicBezTo>
                  <a:cubicBezTo>
                    <a:pt x="59" y="11"/>
                    <a:pt x="70" y="7"/>
                    <a:pt x="79" y="10"/>
                  </a:cubicBezTo>
                  <a:cubicBezTo>
                    <a:pt x="79" y="14"/>
                    <a:pt x="74" y="21"/>
                    <a:pt x="72" y="23"/>
                  </a:cubicBezTo>
                  <a:cubicBezTo>
                    <a:pt x="67" y="19"/>
                    <a:pt x="62" y="18"/>
                    <a:pt x="55" y="16"/>
                  </a:cubicBezTo>
                  <a:cubicBezTo>
                    <a:pt x="47" y="13"/>
                    <a:pt x="37" y="13"/>
                    <a:pt x="27" y="14"/>
                  </a:cubicBezTo>
                  <a:cubicBezTo>
                    <a:pt x="20" y="15"/>
                    <a:pt x="11" y="16"/>
                    <a:pt x="4" y="15"/>
                  </a:cubicBezTo>
                  <a:cubicBezTo>
                    <a:pt x="12" y="21"/>
                    <a:pt x="26" y="22"/>
                    <a:pt x="39" y="18"/>
                  </a:cubicBezTo>
                  <a:cubicBezTo>
                    <a:pt x="29" y="25"/>
                    <a:pt x="18" y="37"/>
                    <a:pt x="16" y="50"/>
                  </a:cubicBezTo>
                  <a:cubicBezTo>
                    <a:pt x="25" y="38"/>
                    <a:pt x="37" y="28"/>
                    <a:pt x="50" y="21"/>
                  </a:cubicBezTo>
                  <a:cubicBezTo>
                    <a:pt x="40" y="30"/>
                    <a:pt x="30" y="45"/>
                    <a:pt x="26" y="53"/>
                  </a:cubicBezTo>
                  <a:cubicBezTo>
                    <a:pt x="36" y="47"/>
                    <a:pt x="51" y="36"/>
                    <a:pt x="59" y="27"/>
                  </a:cubicBezTo>
                  <a:cubicBezTo>
                    <a:pt x="57" y="32"/>
                    <a:pt x="51" y="40"/>
                    <a:pt x="46" y="45"/>
                  </a:cubicBezTo>
                  <a:cubicBezTo>
                    <a:pt x="49" y="44"/>
                    <a:pt x="59" y="39"/>
                    <a:pt x="67" y="32"/>
                  </a:cubicBezTo>
                  <a:cubicBezTo>
                    <a:pt x="73" y="26"/>
                    <a:pt x="82" y="13"/>
                    <a:pt x="85" y="4"/>
                  </a:cubicBezTo>
                  <a:cubicBezTo>
                    <a:pt x="86" y="2"/>
                    <a:pt x="85" y="1"/>
                    <a:pt x="84"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195" name="Freeform 1623"/>
            <p:cNvSpPr>
              <a:spLocks/>
            </p:cNvSpPr>
            <p:nvPr userDrawn="1"/>
          </p:nvSpPr>
          <p:spPr bwMode="auto">
            <a:xfrm>
              <a:off x="420" y="199"/>
              <a:ext cx="32" cy="55"/>
            </a:xfrm>
            <a:custGeom>
              <a:avLst/>
              <a:gdLst>
                <a:gd name="T0" fmla="*/ 57 w 71"/>
                <a:gd name="T1" fmla="*/ 0 h 121"/>
                <a:gd name="T2" fmla="*/ 57 w 71"/>
                <a:gd name="T3" fmla="*/ 0 h 121"/>
                <a:gd name="T4" fmla="*/ 4 w 71"/>
                <a:gd name="T5" fmla="*/ 84 h 121"/>
                <a:gd name="T6" fmla="*/ 7 w 71"/>
                <a:gd name="T7" fmla="*/ 95 h 121"/>
                <a:gd name="T8" fmla="*/ 46 w 71"/>
                <a:gd name="T9" fmla="*/ 47 h 121"/>
                <a:gd name="T10" fmla="*/ 8 w 71"/>
                <a:gd name="T11" fmla="*/ 104 h 121"/>
                <a:gd name="T12" fmla="*/ 0 w 71"/>
                <a:gd name="T13" fmla="*/ 121 h 121"/>
                <a:gd name="T14" fmla="*/ 64 w 71"/>
                <a:gd name="T15" fmla="*/ 40 h 121"/>
                <a:gd name="T16" fmla="*/ 57 w 71"/>
                <a:gd name="T17"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121">
                  <a:moveTo>
                    <a:pt x="57" y="0"/>
                  </a:moveTo>
                  <a:lnTo>
                    <a:pt x="57" y="0"/>
                  </a:lnTo>
                  <a:cubicBezTo>
                    <a:pt x="52" y="12"/>
                    <a:pt x="23" y="63"/>
                    <a:pt x="4" y="84"/>
                  </a:cubicBezTo>
                  <a:cubicBezTo>
                    <a:pt x="6" y="87"/>
                    <a:pt x="7" y="91"/>
                    <a:pt x="7" y="95"/>
                  </a:cubicBezTo>
                  <a:cubicBezTo>
                    <a:pt x="19" y="83"/>
                    <a:pt x="33" y="62"/>
                    <a:pt x="46" y="47"/>
                  </a:cubicBezTo>
                  <a:cubicBezTo>
                    <a:pt x="38" y="67"/>
                    <a:pt x="18" y="94"/>
                    <a:pt x="8" y="104"/>
                  </a:cubicBezTo>
                  <a:cubicBezTo>
                    <a:pt x="7" y="108"/>
                    <a:pt x="4" y="116"/>
                    <a:pt x="0" y="121"/>
                  </a:cubicBezTo>
                  <a:cubicBezTo>
                    <a:pt x="26" y="101"/>
                    <a:pt x="56" y="64"/>
                    <a:pt x="64" y="40"/>
                  </a:cubicBezTo>
                  <a:cubicBezTo>
                    <a:pt x="71" y="17"/>
                    <a:pt x="65" y="6"/>
                    <a:pt x="57"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196" name="Freeform 1624"/>
            <p:cNvSpPr>
              <a:spLocks/>
            </p:cNvSpPr>
            <p:nvPr userDrawn="1"/>
          </p:nvSpPr>
          <p:spPr bwMode="auto">
            <a:xfrm>
              <a:off x="353" y="278"/>
              <a:ext cx="4" cy="5"/>
            </a:xfrm>
            <a:custGeom>
              <a:avLst/>
              <a:gdLst>
                <a:gd name="T0" fmla="*/ 0 w 9"/>
                <a:gd name="T1" fmla="*/ 0 h 11"/>
                <a:gd name="T2" fmla="*/ 0 w 9"/>
                <a:gd name="T3" fmla="*/ 0 h 11"/>
                <a:gd name="T4" fmla="*/ 9 w 9"/>
                <a:gd name="T5" fmla="*/ 11 h 11"/>
                <a:gd name="T6" fmla="*/ 0 w 9"/>
                <a:gd name="T7" fmla="*/ 0 h 11"/>
              </a:gdLst>
              <a:ahLst/>
              <a:cxnLst>
                <a:cxn ang="0">
                  <a:pos x="T0" y="T1"/>
                </a:cxn>
                <a:cxn ang="0">
                  <a:pos x="T2" y="T3"/>
                </a:cxn>
                <a:cxn ang="0">
                  <a:pos x="T4" y="T5"/>
                </a:cxn>
                <a:cxn ang="0">
                  <a:pos x="T6" y="T7"/>
                </a:cxn>
              </a:cxnLst>
              <a:rect l="0" t="0" r="r" b="b"/>
              <a:pathLst>
                <a:path w="9" h="11">
                  <a:moveTo>
                    <a:pt x="0" y="0"/>
                  </a:moveTo>
                  <a:lnTo>
                    <a:pt x="0" y="0"/>
                  </a:lnTo>
                  <a:cubicBezTo>
                    <a:pt x="2" y="4"/>
                    <a:pt x="4" y="8"/>
                    <a:pt x="9" y="11"/>
                  </a:cubicBezTo>
                  <a:cubicBezTo>
                    <a:pt x="5" y="7"/>
                    <a:pt x="4" y="5"/>
                    <a:pt x="0"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197" name="Freeform 1625"/>
            <p:cNvSpPr>
              <a:spLocks/>
            </p:cNvSpPr>
            <p:nvPr userDrawn="1"/>
          </p:nvSpPr>
          <p:spPr bwMode="auto">
            <a:xfrm>
              <a:off x="368" y="285"/>
              <a:ext cx="6" cy="7"/>
            </a:xfrm>
            <a:custGeom>
              <a:avLst/>
              <a:gdLst>
                <a:gd name="T0" fmla="*/ 11 w 13"/>
                <a:gd name="T1" fmla="*/ 0 h 15"/>
                <a:gd name="T2" fmla="*/ 11 w 13"/>
                <a:gd name="T3" fmla="*/ 0 h 15"/>
                <a:gd name="T4" fmla="*/ 0 w 13"/>
                <a:gd name="T5" fmla="*/ 4 h 15"/>
                <a:gd name="T6" fmla="*/ 9 w 13"/>
                <a:gd name="T7" fmla="*/ 4 h 15"/>
                <a:gd name="T8" fmla="*/ 3 w 13"/>
                <a:gd name="T9" fmla="*/ 15 h 15"/>
                <a:gd name="T10" fmla="*/ 11 w 13"/>
                <a:gd name="T11" fmla="*/ 0 h 15"/>
              </a:gdLst>
              <a:ahLst/>
              <a:cxnLst>
                <a:cxn ang="0">
                  <a:pos x="T0" y="T1"/>
                </a:cxn>
                <a:cxn ang="0">
                  <a:pos x="T2" y="T3"/>
                </a:cxn>
                <a:cxn ang="0">
                  <a:pos x="T4" y="T5"/>
                </a:cxn>
                <a:cxn ang="0">
                  <a:pos x="T6" y="T7"/>
                </a:cxn>
                <a:cxn ang="0">
                  <a:pos x="T8" y="T9"/>
                </a:cxn>
                <a:cxn ang="0">
                  <a:pos x="T10" y="T11"/>
                </a:cxn>
              </a:cxnLst>
              <a:rect l="0" t="0" r="r" b="b"/>
              <a:pathLst>
                <a:path w="13" h="15">
                  <a:moveTo>
                    <a:pt x="11" y="0"/>
                  </a:moveTo>
                  <a:lnTo>
                    <a:pt x="11" y="0"/>
                  </a:lnTo>
                  <a:cubicBezTo>
                    <a:pt x="9" y="2"/>
                    <a:pt x="4" y="4"/>
                    <a:pt x="0" y="4"/>
                  </a:cubicBezTo>
                  <a:cubicBezTo>
                    <a:pt x="4" y="5"/>
                    <a:pt x="6" y="5"/>
                    <a:pt x="9" y="4"/>
                  </a:cubicBezTo>
                  <a:cubicBezTo>
                    <a:pt x="9" y="6"/>
                    <a:pt x="8" y="12"/>
                    <a:pt x="3" y="15"/>
                  </a:cubicBezTo>
                  <a:cubicBezTo>
                    <a:pt x="9" y="13"/>
                    <a:pt x="13" y="4"/>
                    <a:pt x="11"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198" name="Freeform 1626"/>
            <p:cNvSpPr>
              <a:spLocks/>
            </p:cNvSpPr>
            <p:nvPr userDrawn="1"/>
          </p:nvSpPr>
          <p:spPr bwMode="auto">
            <a:xfrm>
              <a:off x="390" y="230"/>
              <a:ext cx="3" cy="4"/>
            </a:xfrm>
            <a:custGeom>
              <a:avLst/>
              <a:gdLst>
                <a:gd name="T0" fmla="*/ 3 w 8"/>
                <a:gd name="T1" fmla="*/ 1 h 7"/>
                <a:gd name="T2" fmla="*/ 3 w 8"/>
                <a:gd name="T3" fmla="*/ 1 h 7"/>
                <a:gd name="T4" fmla="*/ 3 w 8"/>
                <a:gd name="T5" fmla="*/ 4 h 7"/>
                <a:gd name="T6" fmla="*/ 1 w 8"/>
                <a:gd name="T7" fmla="*/ 5 h 7"/>
                <a:gd name="T8" fmla="*/ 8 w 8"/>
                <a:gd name="T9" fmla="*/ 7 h 7"/>
                <a:gd name="T10" fmla="*/ 3 w 8"/>
                <a:gd name="T11" fmla="*/ 1 h 7"/>
              </a:gdLst>
              <a:ahLst/>
              <a:cxnLst>
                <a:cxn ang="0">
                  <a:pos x="T0" y="T1"/>
                </a:cxn>
                <a:cxn ang="0">
                  <a:pos x="T2" y="T3"/>
                </a:cxn>
                <a:cxn ang="0">
                  <a:pos x="T4" y="T5"/>
                </a:cxn>
                <a:cxn ang="0">
                  <a:pos x="T6" y="T7"/>
                </a:cxn>
                <a:cxn ang="0">
                  <a:pos x="T8" y="T9"/>
                </a:cxn>
                <a:cxn ang="0">
                  <a:pos x="T10" y="T11"/>
                </a:cxn>
              </a:cxnLst>
              <a:rect l="0" t="0" r="r" b="b"/>
              <a:pathLst>
                <a:path w="8" h="7">
                  <a:moveTo>
                    <a:pt x="3" y="1"/>
                  </a:moveTo>
                  <a:lnTo>
                    <a:pt x="3" y="1"/>
                  </a:lnTo>
                  <a:cubicBezTo>
                    <a:pt x="1" y="0"/>
                    <a:pt x="3" y="3"/>
                    <a:pt x="3" y="4"/>
                  </a:cubicBezTo>
                  <a:cubicBezTo>
                    <a:pt x="0" y="3"/>
                    <a:pt x="1" y="4"/>
                    <a:pt x="1" y="5"/>
                  </a:cubicBezTo>
                  <a:cubicBezTo>
                    <a:pt x="4" y="5"/>
                    <a:pt x="6" y="6"/>
                    <a:pt x="8" y="7"/>
                  </a:cubicBezTo>
                  <a:cubicBezTo>
                    <a:pt x="7" y="5"/>
                    <a:pt x="7" y="2"/>
                    <a:pt x="3" y="1"/>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199" name="Freeform 1627"/>
            <p:cNvSpPr>
              <a:spLocks/>
            </p:cNvSpPr>
            <p:nvPr userDrawn="1"/>
          </p:nvSpPr>
          <p:spPr bwMode="auto">
            <a:xfrm>
              <a:off x="414" y="221"/>
              <a:ext cx="2" cy="3"/>
            </a:xfrm>
            <a:custGeom>
              <a:avLst/>
              <a:gdLst>
                <a:gd name="T0" fmla="*/ 0 w 4"/>
                <a:gd name="T1" fmla="*/ 0 h 6"/>
                <a:gd name="T2" fmla="*/ 0 w 4"/>
                <a:gd name="T3" fmla="*/ 0 h 6"/>
                <a:gd name="T4" fmla="*/ 2 w 4"/>
                <a:gd name="T5" fmla="*/ 6 h 6"/>
                <a:gd name="T6" fmla="*/ 0 w 4"/>
                <a:gd name="T7" fmla="*/ 0 h 6"/>
              </a:gdLst>
              <a:ahLst/>
              <a:cxnLst>
                <a:cxn ang="0">
                  <a:pos x="T0" y="T1"/>
                </a:cxn>
                <a:cxn ang="0">
                  <a:pos x="T2" y="T3"/>
                </a:cxn>
                <a:cxn ang="0">
                  <a:pos x="T4" y="T5"/>
                </a:cxn>
                <a:cxn ang="0">
                  <a:pos x="T6" y="T7"/>
                </a:cxn>
              </a:cxnLst>
              <a:rect l="0" t="0" r="r" b="b"/>
              <a:pathLst>
                <a:path w="4" h="6">
                  <a:moveTo>
                    <a:pt x="0" y="0"/>
                  </a:moveTo>
                  <a:lnTo>
                    <a:pt x="0" y="0"/>
                  </a:lnTo>
                  <a:cubicBezTo>
                    <a:pt x="2" y="2"/>
                    <a:pt x="2" y="3"/>
                    <a:pt x="2" y="6"/>
                  </a:cubicBezTo>
                  <a:cubicBezTo>
                    <a:pt x="4" y="4"/>
                    <a:pt x="2" y="0"/>
                    <a:pt x="0"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200" name="Freeform 1628"/>
            <p:cNvSpPr>
              <a:spLocks/>
            </p:cNvSpPr>
            <p:nvPr userDrawn="1"/>
          </p:nvSpPr>
          <p:spPr bwMode="auto">
            <a:xfrm>
              <a:off x="437" y="201"/>
              <a:ext cx="16" cy="29"/>
            </a:xfrm>
            <a:custGeom>
              <a:avLst/>
              <a:gdLst>
                <a:gd name="T0" fmla="*/ 20 w 36"/>
                <a:gd name="T1" fmla="*/ 0 h 63"/>
                <a:gd name="T2" fmla="*/ 20 w 36"/>
                <a:gd name="T3" fmla="*/ 0 h 63"/>
                <a:gd name="T4" fmla="*/ 0 w 36"/>
                <a:gd name="T5" fmla="*/ 36 h 63"/>
                <a:gd name="T6" fmla="*/ 20 w 36"/>
                <a:gd name="T7" fmla="*/ 5 h 63"/>
                <a:gd name="T8" fmla="*/ 9 w 36"/>
                <a:gd name="T9" fmla="*/ 63 h 63"/>
                <a:gd name="T10" fmla="*/ 20 w 36"/>
                <a:gd name="T11" fmla="*/ 0 h 63"/>
              </a:gdLst>
              <a:ahLst/>
              <a:cxnLst>
                <a:cxn ang="0">
                  <a:pos x="T0" y="T1"/>
                </a:cxn>
                <a:cxn ang="0">
                  <a:pos x="T2" y="T3"/>
                </a:cxn>
                <a:cxn ang="0">
                  <a:pos x="T4" y="T5"/>
                </a:cxn>
                <a:cxn ang="0">
                  <a:pos x="T6" y="T7"/>
                </a:cxn>
                <a:cxn ang="0">
                  <a:pos x="T8" y="T9"/>
                </a:cxn>
                <a:cxn ang="0">
                  <a:pos x="T10" y="T11"/>
                </a:cxn>
              </a:cxnLst>
              <a:rect l="0" t="0" r="r" b="b"/>
              <a:pathLst>
                <a:path w="36" h="63">
                  <a:moveTo>
                    <a:pt x="20" y="0"/>
                  </a:moveTo>
                  <a:lnTo>
                    <a:pt x="20" y="0"/>
                  </a:lnTo>
                  <a:cubicBezTo>
                    <a:pt x="17" y="5"/>
                    <a:pt x="6" y="25"/>
                    <a:pt x="0" y="36"/>
                  </a:cubicBezTo>
                  <a:cubicBezTo>
                    <a:pt x="7" y="26"/>
                    <a:pt x="17" y="12"/>
                    <a:pt x="20" y="5"/>
                  </a:cubicBezTo>
                  <a:cubicBezTo>
                    <a:pt x="30" y="20"/>
                    <a:pt x="15" y="48"/>
                    <a:pt x="9" y="63"/>
                  </a:cubicBezTo>
                  <a:cubicBezTo>
                    <a:pt x="18" y="49"/>
                    <a:pt x="36" y="15"/>
                    <a:pt x="20"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201" name="Freeform 1629"/>
            <p:cNvSpPr>
              <a:spLocks/>
            </p:cNvSpPr>
            <p:nvPr userDrawn="1"/>
          </p:nvSpPr>
          <p:spPr bwMode="auto">
            <a:xfrm>
              <a:off x="444" y="247"/>
              <a:ext cx="17" cy="15"/>
            </a:xfrm>
            <a:custGeom>
              <a:avLst/>
              <a:gdLst>
                <a:gd name="T0" fmla="*/ 38 w 39"/>
                <a:gd name="T1" fmla="*/ 0 h 34"/>
                <a:gd name="T2" fmla="*/ 38 w 39"/>
                <a:gd name="T3" fmla="*/ 0 h 34"/>
                <a:gd name="T4" fmla="*/ 0 w 39"/>
                <a:gd name="T5" fmla="*/ 14 h 34"/>
                <a:gd name="T6" fmla="*/ 35 w 39"/>
                <a:gd name="T7" fmla="*/ 3 h 34"/>
                <a:gd name="T8" fmla="*/ 9 w 39"/>
                <a:gd name="T9" fmla="*/ 34 h 34"/>
                <a:gd name="T10" fmla="*/ 38 w 39"/>
                <a:gd name="T11" fmla="*/ 0 h 34"/>
              </a:gdLst>
              <a:ahLst/>
              <a:cxnLst>
                <a:cxn ang="0">
                  <a:pos x="T0" y="T1"/>
                </a:cxn>
                <a:cxn ang="0">
                  <a:pos x="T2" y="T3"/>
                </a:cxn>
                <a:cxn ang="0">
                  <a:pos x="T4" y="T5"/>
                </a:cxn>
                <a:cxn ang="0">
                  <a:pos x="T6" y="T7"/>
                </a:cxn>
                <a:cxn ang="0">
                  <a:pos x="T8" y="T9"/>
                </a:cxn>
                <a:cxn ang="0">
                  <a:pos x="T10" y="T11"/>
                </a:cxn>
              </a:cxnLst>
              <a:rect l="0" t="0" r="r" b="b"/>
              <a:pathLst>
                <a:path w="39" h="34">
                  <a:moveTo>
                    <a:pt x="38" y="0"/>
                  </a:moveTo>
                  <a:lnTo>
                    <a:pt x="38" y="0"/>
                  </a:lnTo>
                  <a:cubicBezTo>
                    <a:pt x="26" y="1"/>
                    <a:pt x="10" y="7"/>
                    <a:pt x="0" y="14"/>
                  </a:cubicBezTo>
                  <a:cubicBezTo>
                    <a:pt x="7" y="10"/>
                    <a:pt x="25" y="4"/>
                    <a:pt x="35" y="3"/>
                  </a:cubicBezTo>
                  <a:cubicBezTo>
                    <a:pt x="31" y="21"/>
                    <a:pt x="19" y="27"/>
                    <a:pt x="9" y="34"/>
                  </a:cubicBezTo>
                  <a:cubicBezTo>
                    <a:pt x="20" y="28"/>
                    <a:pt x="39" y="14"/>
                    <a:pt x="38"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202" name="Freeform 1630"/>
            <p:cNvSpPr>
              <a:spLocks/>
            </p:cNvSpPr>
            <p:nvPr userDrawn="1"/>
          </p:nvSpPr>
          <p:spPr bwMode="auto">
            <a:xfrm>
              <a:off x="442" y="225"/>
              <a:ext cx="17" cy="21"/>
            </a:xfrm>
            <a:custGeom>
              <a:avLst/>
              <a:gdLst>
                <a:gd name="T0" fmla="*/ 33 w 39"/>
                <a:gd name="T1" fmla="*/ 0 h 48"/>
                <a:gd name="T2" fmla="*/ 33 w 39"/>
                <a:gd name="T3" fmla="*/ 0 h 48"/>
                <a:gd name="T4" fmla="*/ 0 w 39"/>
                <a:gd name="T5" fmla="*/ 31 h 48"/>
                <a:gd name="T6" fmla="*/ 31 w 39"/>
                <a:gd name="T7" fmla="*/ 5 h 48"/>
                <a:gd name="T8" fmla="*/ 12 w 39"/>
                <a:gd name="T9" fmla="*/ 48 h 48"/>
                <a:gd name="T10" fmla="*/ 33 w 39"/>
                <a:gd name="T11" fmla="*/ 0 h 48"/>
              </a:gdLst>
              <a:ahLst/>
              <a:cxnLst>
                <a:cxn ang="0">
                  <a:pos x="T0" y="T1"/>
                </a:cxn>
                <a:cxn ang="0">
                  <a:pos x="T2" y="T3"/>
                </a:cxn>
                <a:cxn ang="0">
                  <a:pos x="T4" y="T5"/>
                </a:cxn>
                <a:cxn ang="0">
                  <a:pos x="T6" y="T7"/>
                </a:cxn>
                <a:cxn ang="0">
                  <a:pos x="T8" y="T9"/>
                </a:cxn>
                <a:cxn ang="0">
                  <a:pos x="T10" y="T11"/>
                </a:cxn>
              </a:cxnLst>
              <a:rect l="0" t="0" r="r" b="b"/>
              <a:pathLst>
                <a:path w="39" h="48">
                  <a:moveTo>
                    <a:pt x="33" y="0"/>
                  </a:moveTo>
                  <a:lnTo>
                    <a:pt x="33" y="0"/>
                  </a:lnTo>
                  <a:cubicBezTo>
                    <a:pt x="28" y="3"/>
                    <a:pt x="7" y="24"/>
                    <a:pt x="0" y="31"/>
                  </a:cubicBezTo>
                  <a:cubicBezTo>
                    <a:pt x="9" y="24"/>
                    <a:pt x="23" y="10"/>
                    <a:pt x="31" y="5"/>
                  </a:cubicBezTo>
                  <a:cubicBezTo>
                    <a:pt x="34" y="24"/>
                    <a:pt x="17" y="42"/>
                    <a:pt x="12" y="48"/>
                  </a:cubicBezTo>
                  <a:cubicBezTo>
                    <a:pt x="22" y="40"/>
                    <a:pt x="39" y="20"/>
                    <a:pt x="33"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203" name="Freeform 1631"/>
            <p:cNvSpPr>
              <a:spLocks/>
            </p:cNvSpPr>
            <p:nvPr userDrawn="1"/>
          </p:nvSpPr>
          <p:spPr bwMode="auto">
            <a:xfrm>
              <a:off x="414" y="239"/>
              <a:ext cx="9" cy="19"/>
            </a:xfrm>
            <a:custGeom>
              <a:avLst/>
              <a:gdLst>
                <a:gd name="T0" fmla="*/ 15 w 20"/>
                <a:gd name="T1" fmla="*/ 0 h 41"/>
                <a:gd name="T2" fmla="*/ 15 w 20"/>
                <a:gd name="T3" fmla="*/ 0 h 41"/>
                <a:gd name="T4" fmla="*/ 5 w 20"/>
                <a:gd name="T5" fmla="*/ 16 h 41"/>
                <a:gd name="T6" fmla="*/ 14 w 20"/>
                <a:gd name="T7" fmla="*/ 8 h 41"/>
                <a:gd name="T8" fmla="*/ 0 w 20"/>
                <a:gd name="T9" fmla="*/ 41 h 41"/>
                <a:gd name="T10" fmla="*/ 15 w 20"/>
                <a:gd name="T11" fmla="*/ 0 h 41"/>
              </a:gdLst>
              <a:ahLst/>
              <a:cxnLst>
                <a:cxn ang="0">
                  <a:pos x="T0" y="T1"/>
                </a:cxn>
                <a:cxn ang="0">
                  <a:pos x="T2" y="T3"/>
                </a:cxn>
                <a:cxn ang="0">
                  <a:pos x="T4" y="T5"/>
                </a:cxn>
                <a:cxn ang="0">
                  <a:pos x="T6" y="T7"/>
                </a:cxn>
                <a:cxn ang="0">
                  <a:pos x="T8" y="T9"/>
                </a:cxn>
                <a:cxn ang="0">
                  <a:pos x="T10" y="T11"/>
                </a:cxn>
              </a:cxnLst>
              <a:rect l="0" t="0" r="r" b="b"/>
              <a:pathLst>
                <a:path w="20" h="41">
                  <a:moveTo>
                    <a:pt x="15" y="0"/>
                  </a:moveTo>
                  <a:lnTo>
                    <a:pt x="15" y="0"/>
                  </a:lnTo>
                  <a:cubicBezTo>
                    <a:pt x="12" y="6"/>
                    <a:pt x="9" y="11"/>
                    <a:pt x="5" y="16"/>
                  </a:cubicBezTo>
                  <a:cubicBezTo>
                    <a:pt x="8" y="14"/>
                    <a:pt x="13" y="9"/>
                    <a:pt x="14" y="8"/>
                  </a:cubicBezTo>
                  <a:cubicBezTo>
                    <a:pt x="16" y="17"/>
                    <a:pt x="7" y="34"/>
                    <a:pt x="0" y="41"/>
                  </a:cubicBezTo>
                  <a:cubicBezTo>
                    <a:pt x="15" y="29"/>
                    <a:pt x="20" y="11"/>
                    <a:pt x="15"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204" name="Freeform 1632"/>
            <p:cNvSpPr>
              <a:spLocks/>
            </p:cNvSpPr>
            <p:nvPr userDrawn="1"/>
          </p:nvSpPr>
          <p:spPr bwMode="auto">
            <a:xfrm>
              <a:off x="415" y="257"/>
              <a:ext cx="11" cy="11"/>
            </a:xfrm>
            <a:custGeom>
              <a:avLst/>
              <a:gdLst>
                <a:gd name="T0" fmla="*/ 22 w 23"/>
                <a:gd name="T1" fmla="*/ 0 h 23"/>
                <a:gd name="T2" fmla="*/ 22 w 23"/>
                <a:gd name="T3" fmla="*/ 0 h 23"/>
                <a:gd name="T4" fmla="*/ 0 w 23"/>
                <a:gd name="T5" fmla="*/ 10 h 23"/>
                <a:gd name="T6" fmla="*/ 19 w 23"/>
                <a:gd name="T7" fmla="*/ 3 h 23"/>
                <a:gd name="T8" fmla="*/ 8 w 23"/>
                <a:gd name="T9" fmla="*/ 23 h 23"/>
                <a:gd name="T10" fmla="*/ 22 w 23"/>
                <a:gd name="T11" fmla="*/ 0 h 23"/>
              </a:gdLst>
              <a:ahLst/>
              <a:cxnLst>
                <a:cxn ang="0">
                  <a:pos x="T0" y="T1"/>
                </a:cxn>
                <a:cxn ang="0">
                  <a:pos x="T2" y="T3"/>
                </a:cxn>
                <a:cxn ang="0">
                  <a:pos x="T4" y="T5"/>
                </a:cxn>
                <a:cxn ang="0">
                  <a:pos x="T6" y="T7"/>
                </a:cxn>
                <a:cxn ang="0">
                  <a:pos x="T8" y="T9"/>
                </a:cxn>
                <a:cxn ang="0">
                  <a:pos x="T10" y="T11"/>
                </a:cxn>
              </a:cxnLst>
              <a:rect l="0" t="0" r="r" b="b"/>
              <a:pathLst>
                <a:path w="23" h="23">
                  <a:moveTo>
                    <a:pt x="22" y="0"/>
                  </a:moveTo>
                  <a:lnTo>
                    <a:pt x="22" y="0"/>
                  </a:lnTo>
                  <a:cubicBezTo>
                    <a:pt x="16" y="0"/>
                    <a:pt x="2" y="7"/>
                    <a:pt x="0" y="10"/>
                  </a:cubicBezTo>
                  <a:cubicBezTo>
                    <a:pt x="6" y="7"/>
                    <a:pt x="12" y="4"/>
                    <a:pt x="19" y="3"/>
                  </a:cubicBezTo>
                  <a:cubicBezTo>
                    <a:pt x="19" y="8"/>
                    <a:pt x="13" y="17"/>
                    <a:pt x="8" y="23"/>
                  </a:cubicBezTo>
                  <a:cubicBezTo>
                    <a:pt x="17" y="17"/>
                    <a:pt x="23" y="6"/>
                    <a:pt x="22"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205" name="Freeform 1633"/>
            <p:cNvSpPr>
              <a:spLocks/>
            </p:cNvSpPr>
            <p:nvPr userDrawn="1"/>
          </p:nvSpPr>
          <p:spPr bwMode="auto">
            <a:xfrm>
              <a:off x="448" y="263"/>
              <a:ext cx="15" cy="13"/>
            </a:xfrm>
            <a:custGeom>
              <a:avLst/>
              <a:gdLst>
                <a:gd name="T0" fmla="*/ 35 w 35"/>
                <a:gd name="T1" fmla="*/ 1 h 28"/>
                <a:gd name="T2" fmla="*/ 35 w 35"/>
                <a:gd name="T3" fmla="*/ 1 h 28"/>
                <a:gd name="T4" fmla="*/ 0 w 35"/>
                <a:gd name="T5" fmla="*/ 8 h 28"/>
                <a:gd name="T6" fmla="*/ 30 w 35"/>
                <a:gd name="T7" fmla="*/ 4 h 28"/>
                <a:gd name="T8" fmla="*/ 1 w 35"/>
                <a:gd name="T9" fmla="*/ 28 h 28"/>
                <a:gd name="T10" fmla="*/ 35 w 35"/>
                <a:gd name="T11" fmla="*/ 1 h 28"/>
              </a:gdLst>
              <a:ahLst/>
              <a:cxnLst>
                <a:cxn ang="0">
                  <a:pos x="T0" y="T1"/>
                </a:cxn>
                <a:cxn ang="0">
                  <a:pos x="T2" y="T3"/>
                </a:cxn>
                <a:cxn ang="0">
                  <a:pos x="T4" y="T5"/>
                </a:cxn>
                <a:cxn ang="0">
                  <a:pos x="T6" y="T7"/>
                </a:cxn>
                <a:cxn ang="0">
                  <a:pos x="T8" y="T9"/>
                </a:cxn>
                <a:cxn ang="0">
                  <a:pos x="T10" y="T11"/>
                </a:cxn>
              </a:cxnLst>
              <a:rect l="0" t="0" r="r" b="b"/>
              <a:pathLst>
                <a:path w="35" h="28">
                  <a:moveTo>
                    <a:pt x="35" y="1"/>
                  </a:moveTo>
                  <a:lnTo>
                    <a:pt x="35" y="1"/>
                  </a:lnTo>
                  <a:cubicBezTo>
                    <a:pt x="23" y="0"/>
                    <a:pt x="7" y="4"/>
                    <a:pt x="0" y="8"/>
                  </a:cubicBezTo>
                  <a:cubicBezTo>
                    <a:pt x="11" y="6"/>
                    <a:pt x="16" y="3"/>
                    <a:pt x="30" y="4"/>
                  </a:cubicBezTo>
                  <a:cubicBezTo>
                    <a:pt x="27" y="11"/>
                    <a:pt x="13" y="23"/>
                    <a:pt x="1" y="28"/>
                  </a:cubicBezTo>
                  <a:cubicBezTo>
                    <a:pt x="20" y="22"/>
                    <a:pt x="33" y="9"/>
                    <a:pt x="35" y="1"/>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206" name="Freeform 1634"/>
            <p:cNvSpPr>
              <a:spLocks/>
            </p:cNvSpPr>
            <p:nvPr userDrawn="1"/>
          </p:nvSpPr>
          <p:spPr bwMode="auto">
            <a:xfrm>
              <a:off x="420" y="269"/>
              <a:ext cx="10" cy="9"/>
            </a:xfrm>
            <a:custGeom>
              <a:avLst/>
              <a:gdLst>
                <a:gd name="T0" fmla="*/ 0 w 22"/>
                <a:gd name="T1" fmla="*/ 5 h 20"/>
                <a:gd name="T2" fmla="*/ 0 w 22"/>
                <a:gd name="T3" fmla="*/ 5 h 20"/>
                <a:gd name="T4" fmla="*/ 19 w 22"/>
                <a:gd name="T5" fmla="*/ 6 h 20"/>
                <a:gd name="T6" fmla="*/ 5 w 22"/>
                <a:gd name="T7" fmla="*/ 20 h 20"/>
                <a:gd name="T8" fmla="*/ 22 w 22"/>
                <a:gd name="T9" fmla="*/ 5 h 20"/>
                <a:gd name="T10" fmla="*/ 0 w 22"/>
                <a:gd name="T11" fmla="*/ 5 h 20"/>
              </a:gdLst>
              <a:ahLst/>
              <a:cxnLst>
                <a:cxn ang="0">
                  <a:pos x="T0" y="T1"/>
                </a:cxn>
                <a:cxn ang="0">
                  <a:pos x="T2" y="T3"/>
                </a:cxn>
                <a:cxn ang="0">
                  <a:pos x="T4" y="T5"/>
                </a:cxn>
                <a:cxn ang="0">
                  <a:pos x="T6" y="T7"/>
                </a:cxn>
                <a:cxn ang="0">
                  <a:pos x="T8" y="T9"/>
                </a:cxn>
                <a:cxn ang="0">
                  <a:pos x="T10" y="T11"/>
                </a:cxn>
              </a:cxnLst>
              <a:rect l="0" t="0" r="r" b="b"/>
              <a:pathLst>
                <a:path w="22" h="20">
                  <a:moveTo>
                    <a:pt x="0" y="5"/>
                  </a:moveTo>
                  <a:lnTo>
                    <a:pt x="0" y="5"/>
                  </a:lnTo>
                  <a:cubicBezTo>
                    <a:pt x="6" y="3"/>
                    <a:pt x="11" y="2"/>
                    <a:pt x="19" y="6"/>
                  </a:cubicBezTo>
                  <a:cubicBezTo>
                    <a:pt x="17" y="12"/>
                    <a:pt x="10" y="18"/>
                    <a:pt x="5" y="20"/>
                  </a:cubicBezTo>
                  <a:cubicBezTo>
                    <a:pt x="12" y="19"/>
                    <a:pt x="20" y="13"/>
                    <a:pt x="22" y="5"/>
                  </a:cubicBezTo>
                  <a:cubicBezTo>
                    <a:pt x="14" y="0"/>
                    <a:pt x="5" y="2"/>
                    <a:pt x="0" y="5"/>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207" name="Freeform 1635"/>
            <p:cNvSpPr>
              <a:spLocks/>
            </p:cNvSpPr>
            <p:nvPr userDrawn="1"/>
          </p:nvSpPr>
          <p:spPr bwMode="auto">
            <a:xfrm>
              <a:off x="409" y="276"/>
              <a:ext cx="7" cy="3"/>
            </a:xfrm>
            <a:custGeom>
              <a:avLst/>
              <a:gdLst>
                <a:gd name="T0" fmla="*/ 15 w 15"/>
                <a:gd name="T1" fmla="*/ 0 h 6"/>
                <a:gd name="T2" fmla="*/ 15 w 15"/>
                <a:gd name="T3" fmla="*/ 0 h 6"/>
                <a:gd name="T4" fmla="*/ 1 w 15"/>
                <a:gd name="T5" fmla="*/ 4 h 6"/>
                <a:gd name="T6" fmla="*/ 0 w 15"/>
                <a:gd name="T7" fmla="*/ 6 h 6"/>
                <a:gd name="T8" fmla="*/ 15 w 15"/>
                <a:gd name="T9" fmla="*/ 0 h 6"/>
              </a:gdLst>
              <a:ahLst/>
              <a:cxnLst>
                <a:cxn ang="0">
                  <a:pos x="T0" y="T1"/>
                </a:cxn>
                <a:cxn ang="0">
                  <a:pos x="T2" y="T3"/>
                </a:cxn>
                <a:cxn ang="0">
                  <a:pos x="T4" y="T5"/>
                </a:cxn>
                <a:cxn ang="0">
                  <a:pos x="T6" y="T7"/>
                </a:cxn>
                <a:cxn ang="0">
                  <a:pos x="T8" y="T9"/>
                </a:cxn>
              </a:cxnLst>
              <a:rect l="0" t="0" r="r" b="b"/>
              <a:pathLst>
                <a:path w="15" h="6">
                  <a:moveTo>
                    <a:pt x="15" y="0"/>
                  </a:moveTo>
                  <a:lnTo>
                    <a:pt x="15" y="0"/>
                  </a:lnTo>
                  <a:cubicBezTo>
                    <a:pt x="10" y="1"/>
                    <a:pt x="5" y="2"/>
                    <a:pt x="1" y="4"/>
                  </a:cubicBezTo>
                  <a:lnTo>
                    <a:pt x="0" y="6"/>
                  </a:lnTo>
                  <a:cubicBezTo>
                    <a:pt x="4" y="4"/>
                    <a:pt x="10" y="3"/>
                    <a:pt x="15"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208" name="Freeform 1636"/>
            <p:cNvSpPr>
              <a:spLocks/>
            </p:cNvSpPr>
            <p:nvPr userDrawn="1"/>
          </p:nvSpPr>
          <p:spPr bwMode="auto">
            <a:xfrm>
              <a:off x="399" y="273"/>
              <a:ext cx="9" cy="8"/>
            </a:xfrm>
            <a:custGeom>
              <a:avLst/>
              <a:gdLst>
                <a:gd name="T0" fmla="*/ 0 w 19"/>
                <a:gd name="T1" fmla="*/ 4 h 19"/>
                <a:gd name="T2" fmla="*/ 0 w 19"/>
                <a:gd name="T3" fmla="*/ 4 h 19"/>
                <a:gd name="T4" fmla="*/ 15 w 19"/>
                <a:gd name="T5" fmla="*/ 5 h 19"/>
                <a:gd name="T6" fmla="*/ 9 w 19"/>
                <a:gd name="T7" fmla="*/ 19 h 19"/>
                <a:gd name="T8" fmla="*/ 18 w 19"/>
                <a:gd name="T9" fmla="*/ 4 h 19"/>
                <a:gd name="T10" fmla="*/ 0 w 19"/>
                <a:gd name="T11" fmla="*/ 4 h 19"/>
              </a:gdLst>
              <a:ahLst/>
              <a:cxnLst>
                <a:cxn ang="0">
                  <a:pos x="T0" y="T1"/>
                </a:cxn>
                <a:cxn ang="0">
                  <a:pos x="T2" y="T3"/>
                </a:cxn>
                <a:cxn ang="0">
                  <a:pos x="T4" y="T5"/>
                </a:cxn>
                <a:cxn ang="0">
                  <a:pos x="T6" y="T7"/>
                </a:cxn>
                <a:cxn ang="0">
                  <a:pos x="T8" y="T9"/>
                </a:cxn>
                <a:cxn ang="0">
                  <a:pos x="T10" y="T11"/>
                </a:cxn>
              </a:cxnLst>
              <a:rect l="0" t="0" r="r" b="b"/>
              <a:pathLst>
                <a:path w="19" h="19">
                  <a:moveTo>
                    <a:pt x="0" y="4"/>
                  </a:moveTo>
                  <a:lnTo>
                    <a:pt x="0" y="4"/>
                  </a:lnTo>
                  <a:cubicBezTo>
                    <a:pt x="6" y="3"/>
                    <a:pt x="12" y="3"/>
                    <a:pt x="15" y="5"/>
                  </a:cubicBezTo>
                  <a:cubicBezTo>
                    <a:pt x="15" y="10"/>
                    <a:pt x="12" y="16"/>
                    <a:pt x="9" y="19"/>
                  </a:cubicBezTo>
                  <a:cubicBezTo>
                    <a:pt x="14" y="17"/>
                    <a:pt x="19" y="9"/>
                    <a:pt x="18" y="4"/>
                  </a:cubicBezTo>
                  <a:cubicBezTo>
                    <a:pt x="14" y="2"/>
                    <a:pt x="7" y="0"/>
                    <a:pt x="0" y="4"/>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209" name="Freeform 1637"/>
            <p:cNvSpPr>
              <a:spLocks/>
            </p:cNvSpPr>
            <p:nvPr userDrawn="1"/>
          </p:nvSpPr>
          <p:spPr bwMode="auto">
            <a:xfrm>
              <a:off x="399" y="253"/>
              <a:ext cx="8" cy="16"/>
            </a:xfrm>
            <a:custGeom>
              <a:avLst/>
              <a:gdLst>
                <a:gd name="T0" fmla="*/ 15 w 18"/>
                <a:gd name="T1" fmla="*/ 0 h 34"/>
                <a:gd name="T2" fmla="*/ 15 w 18"/>
                <a:gd name="T3" fmla="*/ 0 h 34"/>
                <a:gd name="T4" fmla="*/ 0 w 18"/>
                <a:gd name="T5" fmla="*/ 15 h 34"/>
                <a:gd name="T6" fmla="*/ 13 w 18"/>
                <a:gd name="T7" fmla="*/ 6 h 34"/>
                <a:gd name="T8" fmla="*/ 4 w 18"/>
                <a:gd name="T9" fmla="*/ 34 h 34"/>
                <a:gd name="T10" fmla="*/ 15 w 18"/>
                <a:gd name="T11" fmla="*/ 0 h 34"/>
              </a:gdLst>
              <a:ahLst/>
              <a:cxnLst>
                <a:cxn ang="0">
                  <a:pos x="T0" y="T1"/>
                </a:cxn>
                <a:cxn ang="0">
                  <a:pos x="T2" y="T3"/>
                </a:cxn>
                <a:cxn ang="0">
                  <a:pos x="T4" y="T5"/>
                </a:cxn>
                <a:cxn ang="0">
                  <a:pos x="T6" y="T7"/>
                </a:cxn>
                <a:cxn ang="0">
                  <a:pos x="T8" y="T9"/>
                </a:cxn>
                <a:cxn ang="0">
                  <a:pos x="T10" y="T11"/>
                </a:cxn>
              </a:cxnLst>
              <a:rect l="0" t="0" r="r" b="b"/>
              <a:pathLst>
                <a:path w="18" h="34">
                  <a:moveTo>
                    <a:pt x="15" y="0"/>
                  </a:moveTo>
                  <a:lnTo>
                    <a:pt x="15" y="0"/>
                  </a:lnTo>
                  <a:cubicBezTo>
                    <a:pt x="12" y="4"/>
                    <a:pt x="4" y="12"/>
                    <a:pt x="0" y="15"/>
                  </a:cubicBezTo>
                  <a:cubicBezTo>
                    <a:pt x="5" y="12"/>
                    <a:pt x="9" y="10"/>
                    <a:pt x="13" y="6"/>
                  </a:cubicBezTo>
                  <a:cubicBezTo>
                    <a:pt x="14" y="16"/>
                    <a:pt x="7" y="31"/>
                    <a:pt x="4" y="34"/>
                  </a:cubicBezTo>
                  <a:cubicBezTo>
                    <a:pt x="13" y="26"/>
                    <a:pt x="18" y="13"/>
                    <a:pt x="15"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210" name="Freeform 1638"/>
            <p:cNvSpPr>
              <a:spLocks/>
            </p:cNvSpPr>
            <p:nvPr userDrawn="1"/>
          </p:nvSpPr>
          <p:spPr bwMode="auto">
            <a:xfrm>
              <a:off x="390" y="264"/>
              <a:ext cx="10" cy="9"/>
            </a:xfrm>
            <a:custGeom>
              <a:avLst/>
              <a:gdLst>
                <a:gd name="T0" fmla="*/ 21 w 21"/>
                <a:gd name="T1" fmla="*/ 0 h 21"/>
                <a:gd name="T2" fmla="*/ 21 w 21"/>
                <a:gd name="T3" fmla="*/ 0 h 21"/>
                <a:gd name="T4" fmla="*/ 0 w 21"/>
                <a:gd name="T5" fmla="*/ 18 h 21"/>
                <a:gd name="T6" fmla="*/ 0 w 21"/>
                <a:gd name="T7" fmla="*/ 20 h 21"/>
                <a:gd name="T8" fmla="*/ 2 w 21"/>
                <a:gd name="T9" fmla="*/ 21 h 21"/>
                <a:gd name="T10" fmla="*/ 21 w 21"/>
                <a:gd name="T11" fmla="*/ 0 h 21"/>
              </a:gdLst>
              <a:ahLst/>
              <a:cxnLst>
                <a:cxn ang="0">
                  <a:pos x="T0" y="T1"/>
                </a:cxn>
                <a:cxn ang="0">
                  <a:pos x="T2" y="T3"/>
                </a:cxn>
                <a:cxn ang="0">
                  <a:pos x="T4" y="T5"/>
                </a:cxn>
                <a:cxn ang="0">
                  <a:pos x="T6" y="T7"/>
                </a:cxn>
                <a:cxn ang="0">
                  <a:pos x="T8" y="T9"/>
                </a:cxn>
                <a:cxn ang="0">
                  <a:pos x="T10" y="T11"/>
                </a:cxn>
              </a:cxnLst>
              <a:rect l="0" t="0" r="r" b="b"/>
              <a:pathLst>
                <a:path w="21" h="21">
                  <a:moveTo>
                    <a:pt x="21" y="0"/>
                  </a:moveTo>
                  <a:lnTo>
                    <a:pt x="21" y="0"/>
                  </a:lnTo>
                  <a:cubicBezTo>
                    <a:pt x="12" y="5"/>
                    <a:pt x="0" y="18"/>
                    <a:pt x="0" y="18"/>
                  </a:cubicBezTo>
                  <a:lnTo>
                    <a:pt x="0" y="20"/>
                  </a:lnTo>
                  <a:lnTo>
                    <a:pt x="2" y="21"/>
                  </a:lnTo>
                  <a:cubicBezTo>
                    <a:pt x="2" y="21"/>
                    <a:pt x="17" y="7"/>
                    <a:pt x="21"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211" name="Freeform 1639"/>
            <p:cNvSpPr>
              <a:spLocks/>
            </p:cNvSpPr>
            <p:nvPr userDrawn="1"/>
          </p:nvSpPr>
          <p:spPr bwMode="auto">
            <a:xfrm>
              <a:off x="391" y="268"/>
              <a:ext cx="4" cy="5"/>
            </a:xfrm>
            <a:custGeom>
              <a:avLst/>
              <a:gdLst>
                <a:gd name="T0" fmla="*/ 10 w 10"/>
                <a:gd name="T1" fmla="*/ 0 h 11"/>
                <a:gd name="T2" fmla="*/ 10 w 10"/>
                <a:gd name="T3" fmla="*/ 0 h 11"/>
                <a:gd name="T4" fmla="*/ 0 w 10"/>
                <a:gd name="T5" fmla="*/ 10 h 11"/>
                <a:gd name="T6" fmla="*/ 1 w 10"/>
                <a:gd name="T7" fmla="*/ 11 h 11"/>
                <a:gd name="T8" fmla="*/ 10 w 10"/>
                <a:gd name="T9" fmla="*/ 0 h 11"/>
              </a:gdLst>
              <a:ahLst/>
              <a:cxnLst>
                <a:cxn ang="0">
                  <a:pos x="T0" y="T1"/>
                </a:cxn>
                <a:cxn ang="0">
                  <a:pos x="T2" y="T3"/>
                </a:cxn>
                <a:cxn ang="0">
                  <a:pos x="T4" y="T5"/>
                </a:cxn>
                <a:cxn ang="0">
                  <a:pos x="T6" y="T7"/>
                </a:cxn>
                <a:cxn ang="0">
                  <a:pos x="T8" y="T9"/>
                </a:cxn>
              </a:cxnLst>
              <a:rect l="0" t="0" r="r" b="b"/>
              <a:pathLst>
                <a:path w="10" h="11">
                  <a:moveTo>
                    <a:pt x="10" y="0"/>
                  </a:moveTo>
                  <a:lnTo>
                    <a:pt x="10" y="0"/>
                  </a:lnTo>
                  <a:cubicBezTo>
                    <a:pt x="9" y="0"/>
                    <a:pt x="0" y="10"/>
                    <a:pt x="0" y="10"/>
                  </a:cubicBezTo>
                  <a:lnTo>
                    <a:pt x="1" y="11"/>
                  </a:lnTo>
                  <a:cubicBezTo>
                    <a:pt x="1" y="11"/>
                    <a:pt x="10" y="1"/>
                    <a:pt x="10"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212" name="Freeform 1640"/>
            <p:cNvSpPr>
              <a:spLocks/>
            </p:cNvSpPr>
            <p:nvPr userDrawn="1"/>
          </p:nvSpPr>
          <p:spPr bwMode="auto">
            <a:xfrm>
              <a:off x="394" y="278"/>
              <a:ext cx="7" cy="5"/>
            </a:xfrm>
            <a:custGeom>
              <a:avLst/>
              <a:gdLst>
                <a:gd name="T0" fmla="*/ 15 w 15"/>
                <a:gd name="T1" fmla="*/ 0 h 11"/>
                <a:gd name="T2" fmla="*/ 15 w 15"/>
                <a:gd name="T3" fmla="*/ 0 h 11"/>
                <a:gd name="T4" fmla="*/ 1 w 15"/>
                <a:gd name="T5" fmla="*/ 8 h 11"/>
                <a:gd name="T6" fmla="*/ 0 w 15"/>
                <a:gd name="T7" fmla="*/ 10 h 11"/>
                <a:gd name="T8" fmla="*/ 2 w 15"/>
                <a:gd name="T9" fmla="*/ 11 h 11"/>
                <a:gd name="T10" fmla="*/ 15 w 15"/>
                <a:gd name="T11" fmla="*/ 0 h 11"/>
              </a:gdLst>
              <a:ahLst/>
              <a:cxnLst>
                <a:cxn ang="0">
                  <a:pos x="T0" y="T1"/>
                </a:cxn>
                <a:cxn ang="0">
                  <a:pos x="T2" y="T3"/>
                </a:cxn>
                <a:cxn ang="0">
                  <a:pos x="T4" y="T5"/>
                </a:cxn>
                <a:cxn ang="0">
                  <a:pos x="T6" y="T7"/>
                </a:cxn>
                <a:cxn ang="0">
                  <a:pos x="T8" y="T9"/>
                </a:cxn>
                <a:cxn ang="0">
                  <a:pos x="T10" y="T11"/>
                </a:cxn>
              </a:cxnLst>
              <a:rect l="0" t="0" r="r" b="b"/>
              <a:pathLst>
                <a:path w="15" h="11">
                  <a:moveTo>
                    <a:pt x="15" y="0"/>
                  </a:moveTo>
                  <a:lnTo>
                    <a:pt x="15" y="0"/>
                  </a:lnTo>
                  <a:cubicBezTo>
                    <a:pt x="8" y="3"/>
                    <a:pt x="3" y="6"/>
                    <a:pt x="1" y="8"/>
                  </a:cubicBezTo>
                  <a:cubicBezTo>
                    <a:pt x="0" y="8"/>
                    <a:pt x="0" y="10"/>
                    <a:pt x="0" y="10"/>
                  </a:cubicBezTo>
                  <a:lnTo>
                    <a:pt x="2" y="11"/>
                  </a:lnTo>
                  <a:cubicBezTo>
                    <a:pt x="5" y="9"/>
                    <a:pt x="10" y="5"/>
                    <a:pt x="15"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213" name="Freeform 1641"/>
            <p:cNvSpPr>
              <a:spLocks/>
            </p:cNvSpPr>
            <p:nvPr userDrawn="1"/>
          </p:nvSpPr>
          <p:spPr bwMode="auto">
            <a:xfrm>
              <a:off x="395" y="280"/>
              <a:ext cx="3" cy="2"/>
            </a:xfrm>
            <a:custGeom>
              <a:avLst/>
              <a:gdLst>
                <a:gd name="T0" fmla="*/ 6 w 6"/>
                <a:gd name="T1" fmla="*/ 0 h 4"/>
                <a:gd name="T2" fmla="*/ 6 w 6"/>
                <a:gd name="T3" fmla="*/ 0 h 4"/>
                <a:gd name="T4" fmla="*/ 0 w 6"/>
                <a:gd name="T5" fmla="*/ 3 h 4"/>
                <a:gd name="T6" fmla="*/ 0 w 6"/>
                <a:gd name="T7" fmla="*/ 4 h 4"/>
                <a:gd name="T8" fmla="*/ 6 w 6"/>
                <a:gd name="T9" fmla="*/ 0 h 4"/>
              </a:gdLst>
              <a:ahLst/>
              <a:cxnLst>
                <a:cxn ang="0">
                  <a:pos x="T0" y="T1"/>
                </a:cxn>
                <a:cxn ang="0">
                  <a:pos x="T2" y="T3"/>
                </a:cxn>
                <a:cxn ang="0">
                  <a:pos x="T4" y="T5"/>
                </a:cxn>
                <a:cxn ang="0">
                  <a:pos x="T6" y="T7"/>
                </a:cxn>
                <a:cxn ang="0">
                  <a:pos x="T8" y="T9"/>
                </a:cxn>
              </a:cxnLst>
              <a:rect l="0" t="0" r="r" b="b"/>
              <a:pathLst>
                <a:path w="6" h="4">
                  <a:moveTo>
                    <a:pt x="6" y="0"/>
                  </a:moveTo>
                  <a:lnTo>
                    <a:pt x="6" y="0"/>
                  </a:lnTo>
                  <a:cubicBezTo>
                    <a:pt x="4" y="0"/>
                    <a:pt x="0" y="3"/>
                    <a:pt x="0" y="3"/>
                  </a:cubicBezTo>
                  <a:lnTo>
                    <a:pt x="0" y="4"/>
                  </a:lnTo>
                  <a:cubicBezTo>
                    <a:pt x="0" y="4"/>
                    <a:pt x="5" y="1"/>
                    <a:pt x="6"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214" name="Freeform 1642"/>
            <p:cNvSpPr>
              <a:spLocks/>
            </p:cNvSpPr>
            <p:nvPr userDrawn="1"/>
          </p:nvSpPr>
          <p:spPr bwMode="auto">
            <a:xfrm>
              <a:off x="414" y="314"/>
              <a:ext cx="25" cy="28"/>
            </a:xfrm>
            <a:custGeom>
              <a:avLst/>
              <a:gdLst>
                <a:gd name="T0" fmla="*/ 2 w 55"/>
                <a:gd name="T1" fmla="*/ 0 h 63"/>
                <a:gd name="T2" fmla="*/ 2 w 55"/>
                <a:gd name="T3" fmla="*/ 0 h 63"/>
                <a:gd name="T4" fmla="*/ 2 w 55"/>
                <a:gd name="T5" fmla="*/ 5 h 63"/>
                <a:gd name="T6" fmla="*/ 32 w 55"/>
                <a:gd name="T7" fmla="*/ 40 h 63"/>
                <a:gd name="T8" fmla="*/ 1 w 55"/>
                <a:gd name="T9" fmla="*/ 11 h 63"/>
                <a:gd name="T10" fmla="*/ 0 w 55"/>
                <a:gd name="T11" fmla="*/ 17 h 63"/>
                <a:gd name="T12" fmla="*/ 32 w 55"/>
                <a:gd name="T13" fmla="*/ 56 h 63"/>
                <a:gd name="T14" fmla="*/ 52 w 55"/>
                <a:gd name="T15" fmla="*/ 58 h 63"/>
                <a:gd name="T16" fmla="*/ 49 w 55"/>
                <a:gd name="T17" fmla="*/ 40 h 63"/>
                <a:gd name="T18" fmla="*/ 2 w 55"/>
                <a:gd name="T19"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63">
                  <a:moveTo>
                    <a:pt x="2" y="0"/>
                  </a:moveTo>
                  <a:lnTo>
                    <a:pt x="2" y="0"/>
                  </a:lnTo>
                  <a:cubicBezTo>
                    <a:pt x="2" y="2"/>
                    <a:pt x="2" y="4"/>
                    <a:pt x="2" y="5"/>
                  </a:cubicBezTo>
                  <a:cubicBezTo>
                    <a:pt x="5" y="9"/>
                    <a:pt x="25" y="30"/>
                    <a:pt x="32" y="40"/>
                  </a:cubicBezTo>
                  <a:cubicBezTo>
                    <a:pt x="24" y="33"/>
                    <a:pt x="7" y="17"/>
                    <a:pt x="1" y="11"/>
                  </a:cubicBezTo>
                  <a:cubicBezTo>
                    <a:pt x="1" y="11"/>
                    <a:pt x="0" y="14"/>
                    <a:pt x="0" y="17"/>
                  </a:cubicBezTo>
                  <a:cubicBezTo>
                    <a:pt x="0" y="17"/>
                    <a:pt x="28" y="50"/>
                    <a:pt x="32" y="56"/>
                  </a:cubicBezTo>
                  <a:cubicBezTo>
                    <a:pt x="38" y="63"/>
                    <a:pt x="46" y="58"/>
                    <a:pt x="52" y="58"/>
                  </a:cubicBezTo>
                  <a:cubicBezTo>
                    <a:pt x="53" y="52"/>
                    <a:pt x="55" y="47"/>
                    <a:pt x="49" y="40"/>
                  </a:cubicBezTo>
                  <a:cubicBezTo>
                    <a:pt x="46" y="37"/>
                    <a:pt x="7" y="4"/>
                    <a:pt x="2"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215" name="Freeform 1643"/>
            <p:cNvSpPr>
              <a:spLocks/>
            </p:cNvSpPr>
            <p:nvPr userDrawn="1"/>
          </p:nvSpPr>
          <p:spPr bwMode="auto">
            <a:xfrm>
              <a:off x="415" y="310"/>
              <a:ext cx="34" cy="22"/>
            </a:xfrm>
            <a:custGeom>
              <a:avLst/>
              <a:gdLst>
                <a:gd name="T0" fmla="*/ 76 w 76"/>
                <a:gd name="T1" fmla="*/ 39 h 47"/>
                <a:gd name="T2" fmla="*/ 76 w 76"/>
                <a:gd name="T3" fmla="*/ 39 h 47"/>
                <a:gd name="T4" fmla="*/ 57 w 76"/>
                <a:gd name="T5" fmla="*/ 15 h 47"/>
                <a:gd name="T6" fmla="*/ 19 w 76"/>
                <a:gd name="T7" fmla="*/ 0 h 47"/>
                <a:gd name="T8" fmla="*/ 14 w 76"/>
                <a:gd name="T9" fmla="*/ 1 h 47"/>
                <a:gd name="T10" fmla="*/ 48 w 76"/>
                <a:gd name="T11" fmla="*/ 23 h 47"/>
                <a:gd name="T12" fmla="*/ 8 w 76"/>
                <a:gd name="T13" fmla="*/ 3 h 47"/>
                <a:gd name="T14" fmla="*/ 0 w 76"/>
                <a:gd name="T15" fmla="*/ 2 h 47"/>
                <a:gd name="T16" fmla="*/ 51 w 76"/>
                <a:gd name="T17" fmla="*/ 39 h 47"/>
                <a:gd name="T18" fmla="*/ 76 w 76"/>
                <a:gd name="T19" fmla="*/ 39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47">
                  <a:moveTo>
                    <a:pt x="76" y="39"/>
                  </a:moveTo>
                  <a:lnTo>
                    <a:pt x="76" y="39"/>
                  </a:lnTo>
                  <a:cubicBezTo>
                    <a:pt x="74" y="33"/>
                    <a:pt x="74" y="22"/>
                    <a:pt x="57" y="15"/>
                  </a:cubicBezTo>
                  <a:cubicBezTo>
                    <a:pt x="51" y="13"/>
                    <a:pt x="24" y="1"/>
                    <a:pt x="19" y="0"/>
                  </a:cubicBezTo>
                  <a:cubicBezTo>
                    <a:pt x="17" y="0"/>
                    <a:pt x="14" y="1"/>
                    <a:pt x="14" y="1"/>
                  </a:cubicBezTo>
                  <a:cubicBezTo>
                    <a:pt x="18" y="3"/>
                    <a:pt x="37" y="15"/>
                    <a:pt x="48" y="23"/>
                  </a:cubicBezTo>
                  <a:cubicBezTo>
                    <a:pt x="34" y="19"/>
                    <a:pt x="10" y="4"/>
                    <a:pt x="8" y="3"/>
                  </a:cubicBezTo>
                  <a:cubicBezTo>
                    <a:pt x="7" y="3"/>
                    <a:pt x="4" y="4"/>
                    <a:pt x="0" y="2"/>
                  </a:cubicBezTo>
                  <a:cubicBezTo>
                    <a:pt x="7" y="7"/>
                    <a:pt x="41" y="34"/>
                    <a:pt x="51" y="39"/>
                  </a:cubicBezTo>
                  <a:cubicBezTo>
                    <a:pt x="66" y="47"/>
                    <a:pt x="70" y="41"/>
                    <a:pt x="76" y="39"/>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216" name="Freeform 1644"/>
            <p:cNvSpPr>
              <a:spLocks/>
            </p:cNvSpPr>
            <p:nvPr userDrawn="1"/>
          </p:nvSpPr>
          <p:spPr bwMode="auto">
            <a:xfrm>
              <a:off x="422" y="302"/>
              <a:ext cx="35" cy="15"/>
            </a:xfrm>
            <a:custGeom>
              <a:avLst/>
              <a:gdLst>
                <a:gd name="T0" fmla="*/ 0 w 78"/>
                <a:gd name="T1" fmla="*/ 0 h 33"/>
                <a:gd name="T2" fmla="*/ 0 w 78"/>
                <a:gd name="T3" fmla="*/ 0 h 33"/>
                <a:gd name="T4" fmla="*/ 3 w 78"/>
                <a:gd name="T5" fmla="*/ 6 h 33"/>
                <a:gd name="T6" fmla="*/ 43 w 78"/>
                <a:gd name="T7" fmla="*/ 17 h 33"/>
                <a:gd name="T8" fmla="*/ 4 w 78"/>
                <a:gd name="T9" fmla="*/ 11 h 33"/>
                <a:gd name="T10" fmla="*/ 5 w 78"/>
                <a:gd name="T11" fmla="*/ 15 h 33"/>
                <a:gd name="T12" fmla="*/ 46 w 78"/>
                <a:gd name="T13" fmla="*/ 29 h 33"/>
                <a:gd name="T14" fmla="*/ 78 w 78"/>
                <a:gd name="T15" fmla="*/ 25 h 33"/>
                <a:gd name="T16" fmla="*/ 54 w 78"/>
                <a:gd name="T17" fmla="*/ 8 h 33"/>
                <a:gd name="T18" fmla="*/ 0 w 78"/>
                <a:gd name="T19"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 h="33">
                  <a:moveTo>
                    <a:pt x="0" y="0"/>
                  </a:moveTo>
                  <a:lnTo>
                    <a:pt x="0" y="0"/>
                  </a:lnTo>
                  <a:cubicBezTo>
                    <a:pt x="1" y="2"/>
                    <a:pt x="2" y="4"/>
                    <a:pt x="3" y="6"/>
                  </a:cubicBezTo>
                  <a:cubicBezTo>
                    <a:pt x="5" y="7"/>
                    <a:pt x="30" y="12"/>
                    <a:pt x="43" y="17"/>
                  </a:cubicBezTo>
                  <a:cubicBezTo>
                    <a:pt x="30" y="17"/>
                    <a:pt x="4" y="11"/>
                    <a:pt x="4" y="11"/>
                  </a:cubicBezTo>
                  <a:cubicBezTo>
                    <a:pt x="4" y="12"/>
                    <a:pt x="5" y="14"/>
                    <a:pt x="5" y="15"/>
                  </a:cubicBezTo>
                  <a:cubicBezTo>
                    <a:pt x="14" y="20"/>
                    <a:pt x="40" y="27"/>
                    <a:pt x="46" y="29"/>
                  </a:cubicBezTo>
                  <a:cubicBezTo>
                    <a:pt x="55" y="33"/>
                    <a:pt x="73" y="31"/>
                    <a:pt x="78" y="25"/>
                  </a:cubicBezTo>
                  <a:cubicBezTo>
                    <a:pt x="74" y="15"/>
                    <a:pt x="63" y="9"/>
                    <a:pt x="54" y="8"/>
                  </a:cubicBezTo>
                  <a:cubicBezTo>
                    <a:pt x="42" y="6"/>
                    <a:pt x="13" y="2"/>
                    <a:pt x="0"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217" name="Freeform 1645"/>
            <p:cNvSpPr>
              <a:spLocks/>
            </p:cNvSpPr>
            <p:nvPr userDrawn="1"/>
          </p:nvSpPr>
          <p:spPr bwMode="auto">
            <a:xfrm>
              <a:off x="444" y="294"/>
              <a:ext cx="16" cy="10"/>
            </a:xfrm>
            <a:custGeom>
              <a:avLst/>
              <a:gdLst>
                <a:gd name="T0" fmla="*/ 7 w 36"/>
                <a:gd name="T1" fmla="*/ 0 h 22"/>
                <a:gd name="T2" fmla="*/ 7 w 36"/>
                <a:gd name="T3" fmla="*/ 0 h 22"/>
                <a:gd name="T4" fmla="*/ 31 w 36"/>
                <a:gd name="T5" fmla="*/ 10 h 22"/>
                <a:gd name="T6" fmla="*/ 0 w 36"/>
                <a:gd name="T7" fmla="*/ 20 h 22"/>
                <a:gd name="T8" fmla="*/ 36 w 36"/>
                <a:gd name="T9" fmla="*/ 10 h 22"/>
                <a:gd name="T10" fmla="*/ 7 w 36"/>
                <a:gd name="T11" fmla="*/ 0 h 22"/>
              </a:gdLst>
              <a:ahLst/>
              <a:cxnLst>
                <a:cxn ang="0">
                  <a:pos x="T0" y="T1"/>
                </a:cxn>
                <a:cxn ang="0">
                  <a:pos x="T2" y="T3"/>
                </a:cxn>
                <a:cxn ang="0">
                  <a:pos x="T4" y="T5"/>
                </a:cxn>
                <a:cxn ang="0">
                  <a:pos x="T6" y="T7"/>
                </a:cxn>
                <a:cxn ang="0">
                  <a:pos x="T8" y="T9"/>
                </a:cxn>
                <a:cxn ang="0">
                  <a:pos x="T10" y="T11"/>
                </a:cxn>
              </a:cxnLst>
              <a:rect l="0" t="0" r="r" b="b"/>
              <a:pathLst>
                <a:path w="36" h="22">
                  <a:moveTo>
                    <a:pt x="7" y="0"/>
                  </a:moveTo>
                  <a:lnTo>
                    <a:pt x="7" y="0"/>
                  </a:lnTo>
                  <a:cubicBezTo>
                    <a:pt x="15" y="1"/>
                    <a:pt x="27" y="5"/>
                    <a:pt x="31" y="10"/>
                  </a:cubicBezTo>
                  <a:cubicBezTo>
                    <a:pt x="28" y="17"/>
                    <a:pt x="10" y="20"/>
                    <a:pt x="0" y="20"/>
                  </a:cubicBezTo>
                  <a:cubicBezTo>
                    <a:pt x="17" y="22"/>
                    <a:pt x="31" y="18"/>
                    <a:pt x="36" y="10"/>
                  </a:cubicBezTo>
                  <a:cubicBezTo>
                    <a:pt x="29" y="3"/>
                    <a:pt x="15" y="0"/>
                    <a:pt x="7"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218" name="Freeform 1646"/>
            <p:cNvSpPr>
              <a:spLocks/>
            </p:cNvSpPr>
            <p:nvPr userDrawn="1"/>
          </p:nvSpPr>
          <p:spPr bwMode="auto">
            <a:xfrm>
              <a:off x="447" y="279"/>
              <a:ext cx="15" cy="11"/>
            </a:xfrm>
            <a:custGeom>
              <a:avLst/>
              <a:gdLst>
                <a:gd name="T0" fmla="*/ 0 w 35"/>
                <a:gd name="T1" fmla="*/ 3 h 23"/>
                <a:gd name="T2" fmla="*/ 0 w 35"/>
                <a:gd name="T3" fmla="*/ 3 h 23"/>
                <a:gd name="T4" fmla="*/ 30 w 35"/>
                <a:gd name="T5" fmla="*/ 6 h 23"/>
                <a:gd name="T6" fmla="*/ 1 w 35"/>
                <a:gd name="T7" fmla="*/ 23 h 23"/>
                <a:gd name="T8" fmla="*/ 35 w 35"/>
                <a:gd name="T9" fmla="*/ 4 h 23"/>
                <a:gd name="T10" fmla="*/ 0 w 35"/>
                <a:gd name="T11" fmla="*/ 3 h 23"/>
              </a:gdLst>
              <a:ahLst/>
              <a:cxnLst>
                <a:cxn ang="0">
                  <a:pos x="T0" y="T1"/>
                </a:cxn>
                <a:cxn ang="0">
                  <a:pos x="T2" y="T3"/>
                </a:cxn>
                <a:cxn ang="0">
                  <a:pos x="T4" y="T5"/>
                </a:cxn>
                <a:cxn ang="0">
                  <a:pos x="T6" y="T7"/>
                </a:cxn>
                <a:cxn ang="0">
                  <a:pos x="T8" y="T9"/>
                </a:cxn>
                <a:cxn ang="0">
                  <a:pos x="T10" y="T11"/>
                </a:cxn>
              </a:cxnLst>
              <a:rect l="0" t="0" r="r" b="b"/>
              <a:pathLst>
                <a:path w="35" h="23">
                  <a:moveTo>
                    <a:pt x="0" y="3"/>
                  </a:moveTo>
                  <a:lnTo>
                    <a:pt x="0" y="3"/>
                  </a:lnTo>
                  <a:cubicBezTo>
                    <a:pt x="9" y="2"/>
                    <a:pt x="21" y="2"/>
                    <a:pt x="30" y="6"/>
                  </a:cubicBezTo>
                  <a:cubicBezTo>
                    <a:pt x="27" y="11"/>
                    <a:pt x="15" y="20"/>
                    <a:pt x="1" y="23"/>
                  </a:cubicBezTo>
                  <a:cubicBezTo>
                    <a:pt x="12" y="22"/>
                    <a:pt x="32" y="14"/>
                    <a:pt x="35" y="4"/>
                  </a:cubicBezTo>
                  <a:cubicBezTo>
                    <a:pt x="26" y="0"/>
                    <a:pt x="6" y="0"/>
                    <a:pt x="0" y="3"/>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219" name="Freeform 1647"/>
            <p:cNvSpPr>
              <a:spLocks/>
            </p:cNvSpPr>
            <p:nvPr userDrawn="1"/>
          </p:nvSpPr>
          <p:spPr bwMode="auto">
            <a:xfrm>
              <a:off x="420" y="281"/>
              <a:ext cx="9" cy="9"/>
            </a:xfrm>
            <a:custGeom>
              <a:avLst/>
              <a:gdLst>
                <a:gd name="T0" fmla="*/ 0 w 20"/>
                <a:gd name="T1" fmla="*/ 3 h 19"/>
                <a:gd name="T2" fmla="*/ 0 w 20"/>
                <a:gd name="T3" fmla="*/ 3 h 19"/>
                <a:gd name="T4" fmla="*/ 17 w 20"/>
                <a:gd name="T5" fmla="*/ 9 h 19"/>
                <a:gd name="T6" fmla="*/ 4 w 20"/>
                <a:gd name="T7" fmla="*/ 19 h 19"/>
                <a:gd name="T8" fmla="*/ 20 w 20"/>
                <a:gd name="T9" fmla="*/ 8 h 19"/>
                <a:gd name="T10" fmla="*/ 0 w 20"/>
                <a:gd name="T11" fmla="*/ 3 h 19"/>
              </a:gdLst>
              <a:ahLst/>
              <a:cxnLst>
                <a:cxn ang="0">
                  <a:pos x="T0" y="T1"/>
                </a:cxn>
                <a:cxn ang="0">
                  <a:pos x="T2" y="T3"/>
                </a:cxn>
                <a:cxn ang="0">
                  <a:pos x="T4" y="T5"/>
                </a:cxn>
                <a:cxn ang="0">
                  <a:pos x="T6" y="T7"/>
                </a:cxn>
                <a:cxn ang="0">
                  <a:pos x="T8" y="T9"/>
                </a:cxn>
                <a:cxn ang="0">
                  <a:pos x="T10" y="T11"/>
                </a:cxn>
              </a:cxnLst>
              <a:rect l="0" t="0" r="r" b="b"/>
              <a:pathLst>
                <a:path w="20" h="19">
                  <a:moveTo>
                    <a:pt x="0" y="3"/>
                  </a:moveTo>
                  <a:lnTo>
                    <a:pt x="0" y="3"/>
                  </a:lnTo>
                  <a:cubicBezTo>
                    <a:pt x="9" y="2"/>
                    <a:pt x="15" y="5"/>
                    <a:pt x="17" y="9"/>
                  </a:cubicBezTo>
                  <a:cubicBezTo>
                    <a:pt x="15" y="14"/>
                    <a:pt x="9" y="18"/>
                    <a:pt x="4" y="19"/>
                  </a:cubicBezTo>
                  <a:cubicBezTo>
                    <a:pt x="11" y="19"/>
                    <a:pt x="18" y="14"/>
                    <a:pt x="20" y="8"/>
                  </a:cubicBezTo>
                  <a:cubicBezTo>
                    <a:pt x="17" y="3"/>
                    <a:pt x="7" y="0"/>
                    <a:pt x="0" y="3"/>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220" name="Freeform 1648"/>
            <p:cNvSpPr>
              <a:spLocks/>
            </p:cNvSpPr>
            <p:nvPr userDrawn="1"/>
          </p:nvSpPr>
          <p:spPr bwMode="auto">
            <a:xfrm>
              <a:off x="401" y="284"/>
              <a:ext cx="7" cy="9"/>
            </a:xfrm>
            <a:custGeom>
              <a:avLst/>
              <a:gdLst>
                <a:gd name="T0" fmla="*/ 0 w 15"/>
                <a:gd name="T1" fmla="*/ 2 h 19"/>
                <a:gd name="T2" fmla="*/ 0 w 15"/>
                <a:gd name="T3" fmla="*/ 2 h 19"/>
                <a:gd name="T4" fmla="*/ 12 w 15"/>
                <a:gd name="T5" fmla="*/ 8 h 19"/>
                <a:gd name="T6" fmla="*/ 4 w 15"/>
                <a:gd name="T7" fmla="*/ 19 h 19"/>
                <a:gd name="T8" fmla="*/ 15 w 15"/>
                <a:gd name="T9" fmla="*/ 8 h 19"/>
                <a:gd name="T10" fmla="*/ 0 w 15"/>
                <a:gd name="T11" fmla="*/ 2 h 19"/>
              </a:gdLst>
              <a:ahLst/>
              <a:cxnLst>
                <a:cxn ang="0">
                  <a:pos x="T0" y="T1"/>
                </a:cxn>
                <a:cxn ang="0">
                  <a:pos x="T2" y="T3"/>
                </a:cxn>
                <a:cxn ang="0">
                  <a:pos x="T4" y="T5"/>
                </a:cxn>
                <a:cxn ang="0">
                  <a:pos x="T6" y="T7"/>
                </a:cxn>
                <a:cxn ang="0">
                  <a:pos x="T8" y="T9"/>
                </a:cxn>
                <a:cxn ang="0">
                  <a:pos x="T10" y="T11"/>
                </a:cxn>
              </a:cxnLst>
              <a:rect l="0" t="0" r="r" b="b"/>
              <a:pathLst>
                <a:path w="15" h="19">
                  <a:moveTo>
                    <a:pt x="0" y="2"/>
                  </a:moveTo>
                  <a:lnTo>
                    <a:pt x="0" y="2"/>
                  </a:lnTo>
                  <a:cubicBezTo>
                    <a:pt x="5" y="2"/>
                    <a:pt x="9" y="5"/>
                    <a:pt x="12" y="8"/>
                  </a:cubicBezTo>
                  <a:cubicBezTo>
                    <a:pt x="11" y="12"/>
                    <a:pt x="9" y="17"/>
                    <a:pt x="4" y="19"/>
                  </a:cubicBezTo>
                  <a:cubicBezTo>
                    <a:pt x="10" y="18"/>
                    <a:pt x="13" y="13"/>
                    <a:pt x="15" y="8"/>
                  </a:cubicBezTo>
                  <a:cubicBezTo>
                    <a:pt x="12" y="5"/>
                    <a:pt x="7" y="0"/>
                    <a:pt x="0" y="2"/>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221" name="Freeform 1649"/>
            <p:cNvSpPr>
              <a:spLocks/>
            </p:cNvSpPr>
            <p:nvPr userDrawn="1"/>
          </p:nvSpPr>
          <p:spPr bwMode="auto">
            <a:xfrm>
              <a:off x="423" y="305"/>
              <a:ext cx="10" cy="3"/>
            </a:xfrm>
            <a:custGeom>
              <a:avLst/>
              <a:gdLst>
                <a:gd name="T0" fmla="*/ 21 w 21"/>
                <a:gd name="T1" fmla="*/ 6 h 6"/>
                <a:gd name="T2" fmla="*/ 21 w 21"/>
                <a:gd name="T3" fmla="*/ 6 h 6"/>
                <a:gd name="T4" fmla="*/ 0 w 21"/>
                <a:gd name="T5" fmla="*/ 0 h 6"/>
                <a:gd name="T6" fmla="*/ 0 w 21"/>
                <a:gd name="T7" fmla="*/ 2 h 6"/>
                <a:gd name="T8" fmla="*/ 21 w 21"/>
                <a:gd name="T9" fmla="*/ 6 h 6"/>
              </a:gdLst>
              <a:ahLst/>
              <a:cxnLst>
                <a:cxn ang="0">
                  <a:pos x="T0" y="T1"/>
                </a:cxn>
                <a:cxn ang="0">
                  <a:pos x="T2" y="T3"/>
                </a:cxn>
                <a:cxn ang="0">
                  <a:pos x="T4" y="T5"/>
                </a:cxn>
                <a:cxn ang="0">
                  <a:pos x="T6" y="T7"/>
                </a:cxn>
                <a:cxn ang="0">
                  <a:pos x="T8" y="T9"/>
                </a:cxn>
              </a:cxnLst>
              <a:rect l="0" t="0" r="r" b="b"/>
              <a:pathLst>
                <a:path w="21" h="6">
                  <a:moveTo>
                    <a:pt x="21" y="6"/>
                  </a:moveTo>
                  <a:lnTo>
                    <a:pt x="21" y="6"/>
                  </a:lnTo>
                  <a:cubicBezTo>
                    <a:pt x="11" y="3"/>
                    <a:pt x="5" y="1"/>
                    <a:pt x="0" y="0"/>
                  </a:cubicBezTo>
                  <a:lnTo>
                    <a:pt x="0" y="2"/>
                  </a:lnTo>
                  <a:cubicBezTo>
                    <a:pt x="6" y="4"/>
                    <a:pt x="12" y="4"/>
                    <a:pt x="21" y="6"/>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222" name="Freeform 1650"/>
            <p:cNvSpPr>
              <a:spLocks/>
            </p:cNvSpPr>
            <p:nvPr userDrawn="1"/>
          </p:nvSpPr>
          <p:spPr bwMode="auto">
            <a:xfrm>
              <a:off x="442" y="307"/>
              <a:ext cx="13" cy="9"/>
            </a:xfrm>
            <a:custGeom>
              <a:avLst/>
              <a:gdLst>
                <a:gd name="T0" fmla="*/ 6 w 29"/>
                <a:gd name="T1" fmla="*/ 0 h 21"/>
                <a:gd name="T2" fmla="*/ 6 w 29"/>
                <a:gd name="T3" fmla="*/ 0 h 21"/>
                <a:gd name="T4" fmla="*/ 25 w 29"/>
                <a:gd name="T5" fmla="*/ 13 h 21"/>
                <a:gd name="T6" fmla="*/ 0 w 29"/>
                <a:gd name="T7" fmla="*/ 17 h 21"/>
                <a:gd name="T8" fmla="*/ 29 w 29"/>
                <a:gd name="T9" fmla="*/ 14 h 21"/>
                <a:gd name="T10" fmla="*/ 6 w 29"/>
                <a:gd name="T11" fmla="*/ 0 h 21"/>
              </a:gdLst>
              <a:ahLst/>
              <a:cxnLst>
                <a:cxn ang="0">
                  <a:pos x="T0" y="T1"/>
                </a:cxn>
                <a:cxn ang="0">
                  <a:pos x="T2" y="T3"/>
                </a:cxn>
                <a:cxn ang="0">
                  <a:pos x="T4" y="T5"/>
                </a:cxn>
                <a:cxn ang="0">
                  <a:pos x="T6" y="T7"/>
                </a:cxn>
                <a:cxn ang="0">
                  <a:pos x="T8" y="T9"/>
                </a:cxn>
                <a:cxn ang="0">
                  <a:pos x="T10" y="T11"/>
                </a:cxn>
              </a:cxnLst>
              <a:rect l="0" t="0" r="r" b="b"/>
              <a:pathLst>
                <a:path w="29" h="21">
                  <a:moveTo>
                    <a:pt x="6" y="0"/>
                  </a:moveTo>
                  <a:lnTo>
                    <a:pt x="6" y="0"/>
                  </a:lnTo>
                  <a:cubicBezTo>
                    <a:pt x="14" y="1"/>
                    <a:pt x="21" y="7"/>
                    <a:pt x="25" y="13"/>
                  </a:cubicBezTo>
                  <a:cubicBezTo>
                    <a:pt x="17" y="20"/>
                    <a:pt x="6" y="18"/>
                    <a:pt x="0" y="17"/>
                  </a:cubicBezTo>
                  <a:cubicBezTo>
                    <a:pt x="8" y="20"/>
                    <a:pt x="20" y="21"/>
                    <a:pt x="29" y="14"/>
                  </a:cubicBezTo>
                  <a:cubicBezTo>
                    <a:pt x="24" y="5"/>
                    <a:pt x="14" y="0"/>
                    <a:pt x="6"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223" name="Freeform 1651"/>
            <p:cNvSpPr>
              <a:spLocks/>
            </p:cNvSpPr>
            <p:nvPr userDrawn="1"/>
          </p:nvSpPr>
          <p:spPr bwMode="auto">
            <a:xfrm>
              <a:off x="366" y="428"/>
              <a:ext cx="10" cy="14"/>
            </a:xfrm>
            <a:custGeom>
              <a:avLst/>
              <a:gdLst>
                <a:gd name="T0" fmla="*/ 12 w 24"/>
                <a:gd name="T1" fmla="*/ 2 h 31"/>
                <a:gd name="T2" fmla="*/ 12 w 24"/>
                <a:gd name="T3" fmla="*/ 2 h 31"/>
                <a:gd name="T4" fmla="*/ 0 w 24"/>
                <a:gd name="T5" fmla="*/ 31 h 31"/>
                <a:gd name="T6" fmla="*/ 14 w 24"/>
                <a:gd name="T7" fmla="*/ 3 h 31"/>
                <a:gd name="T8" fmla="*/ 24 w 24"/>
                <a:gd name="T9" fmla="*/ 8 h 31"/>
                <a:gd name="T10" fmla="*/ 12 w 24"/>
                <a:gd name="T11" fmla="*/ 2 h 31"/>
              </a:gdLst>
              <a:ahLst/>
              <a:cxnLst>
                <a:cxn ang="0">
                  <a:pos x="T0" y="T1"/>
                </a:cxn>
                <a:cxn ang="0">
                  <a:pos x="T2" y="T3"/>
                </a:cxn>
                <a:cxn ang="0">
                  <a:pos x="T4" y="T5"/>
                </a:cxn>
                <a:cxn ang="0">
                  <a:pos x="T6" y="T7"/>
                </a:cxn>
                <a:cxn ang="0">
                  <a:pos x="T8" y="T9"/>
                </a:cxn>
                <a:cxn ang="0">
                  <a:pos x="T10" y="T11"/>
                </a:cxn>
              </a:cxnLst>
              <a:rect l="0" t="0" r="r" b="b"/>
              <a:pathLst>
                <a:path w="24" h="31">
                  <a:moveTo>
                    <a:pt x="12" y="2"/>
                  </a:moveTo>
                  <a:lnTo>
                    <a:pt x="12" y="2"/>
                  </a:lnTo>
                  <a:cubicBezTo>
                    <a:pt x="13" y="8"/>
                    <a:pt x="13" y="26"/>
                    <a:pt x="0" y="31"/>
                  </a:cubicBezTo>
                  <a:cubicBezTo>
                    <a:pt x="13" y="28"/>
                    <a:pt x="16" y="13"/>
                    <a:pt x="14" y="3"/>
                  </a:cubicBezTo>
                  <a:cubicBezTo>
                    <a:pt x="16" y="3"/>
                    <a:pt x="20" y="5"/>
                    <a:pt x="24" y="8"/>
                  </a:cubicBezTo>
                  <a:cubicBezTo>
                    <a:pt x="22" y="3"/>
                    <a:pt x="18" y="0"/>
                    <a:pt x="12" y="2"/>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224" name="Freeform 1652"/>
            <p:cNvSpPr>
              <a:spLocks/>
            </p:cNvSpPr>
            <p:nvPr userDrawn="1"/>
          </p:nvSpPr>
          <p:spPr bwMode="auto">
            <a:xfrm>
              <a:off x="373" y="424"/>
              <a:ext cx="8" cy="9"/>
            </a:xfrm>
            <a:custGeom>
              <a:avLst/>
              <a:gdLst>
                <a:gd name="T0" fmla="*/ 0 w 18"/>
                <a:gd name="T1" fmla="*/ 0 h 21"/>
                <a:gd name="T2" fmla="*/ 0 w 18"/>
                <a:gd name="T3" fmla="*/ 0 h 21"/>
                <a:gd name="T4" fmla="*/ 14 w 18"/>
                <a:gd name="T5" fmla="*/ 21 h 21"/>
                <a:gd name="T6" fmla="*/ 0 w 18"/>
                <a:gd name="T7" fmla="*/ 0 h 21"/>
              </a:gdLst>
              <a:ahLst/>
              <a:cxnLst>
                <a:cxn ang="0">
                  <a:pos x="T0" y="T1"/>
                </a:cxn>
                <a:cxn ang="0">
                  <a:pos x="T2" y="T3"/>
                </a:cxn>
                <a:cxn ang="0">
                  <a:pos x="T4" y="T5"/>
                </a:cxn>
                <a:cxn ang="0">
                  <a:pos x="T6" y="T7"/>
                </a:cxn>
              </a:cxnLst>
              <a:rect l="0" t="0" r="r" b="b"/>
              <a:pathLst>
                <a:path w="18" h="21">
                  <a:moveTo>
                    <a:pt x="0" y="0"/>
                  </a:moveTo>
                  <a:lnTo>
                    <a:pt x="0" y="0"/>
                  </a:lnTo>
                  <a:cubicBezTo>
                    <a:pt x="14" y="4"/>
                    <a:pt x="14" y="15"/>
                    <a:pt x="14" y="21"/>
                  </a:cubicBezTo>
                  <a:cubicBezTo>
                    <a:pt x="18" y="9"/>
                    <a:pt x="11" y="2"/>
                    <a:pt x="0"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225" name="Freeform 1653"/>
            <p:cNvSpPr>
              <a:spLocks/>
            </p:cNvSpPr>
            <p:nvPr userDrawn="1"/>
          </p:nvSpPr>
          <p:spPr bwMode="auto">
            <a:xfrm>
              <a:off x="370" y="418"/>
              <a:ext cx="4" cy="1"/>
            </a:xfrm>
            <a:custGeom>
              <a:avLst/>
              <a:gdLst>
                <a:gd name="T0" fmla="*/ 5 w 10"/>
                <a:gd name="T1" fmla="*/ 0 h 2"/>
                <a:gd name="T2" fmla="*/ 5 w 10"/>
                <a:gd name="T3" fmla="*/ 0 h 2"/>
                <a:gd name="T4" fmla="*/ 6 w 10"/>
                <a:gd name="T5" fmla="*/ 2 h 2"/>
                <a:gd name="T6" fmla="*/ 10 w 10"/>
                <a:gd name="T7" fmla="*/ 1 h 2"/>
                <a:gd name="T8" fmla="*/ 5 w 10"/>
                <a:gd name="T9" fmla="*/ 0 h 2"/>
              </a:gdLst>
              <a:ahLst/>
              <a:cxnLst>
                <a:cxn ang="0">
                  <a:pos x="T0" y="T1"/>
                </a:cxn>
                <a:cxn ang="0">
                  <a:pos x="T2" y="T3"/>
                </a:cxn>
                <a:cxn ang="0">
                  <a:pos x="T4" y="T5"/>
                </a:cxn>
                <a:cxn ang="0">
                  <a:pos x="T6" y="T7"/>
                </a:cxn>
                <a:cxn ang="0">
                  <a:pos x="T8" y="T9"/>
                </a:cxn>
              </a:cxnLst>
              <a:rect l="0" t="0" r="r" b="b"/>
              <a:pathLst>
                <a:path w="10" h="2">
                  <a:moveTo>
                    <a:pt x="5" y="0"/>
                  </a:moveTo>
                  <a:lnTo>
                    <a:pt x="5" y="0"/>
                  </a:lnTo>
                  <a:cubicBezTo>
                    <a:pt x="0" y="0"/>
                    <a:pt x="5" y="2"/>
                    <a:pt x="6" y="2"/>
                  </a:cubicBezTo>
                  <a:cubicBezTo>
                    <a:pt x="9" y="2"/>
                    <a:pt x="10" y="1"/>
                    <a:pt x="10" y="1"/>
                  </a:cubicBezTo>
                  <a:cubicBezTo>
                    <a:pt x="8" y="1"/>
                    <a:pt x="6" y="0"/>
                    <a:pt x="5"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226" name="Freeform 1654"/>
            <p:cNvSpPr>
              <a:spLocks/>
            </p:cNvSpPr>
            <p:nvPr userDrawn="1"/>
          </p:nvSpPr>
          <p:spPr bwMode="auto">
            <a:xfrm>
              <a:off x="375" y="413"/>
              <a:ext cx="6" cy="8"/>
            </a:xfrm>
            <a:custGeom>
              <a:avLst/>
              <a:gdLst>
                <a:gd name="T0" fmla="*/ 10 w 14"/>
                <a:gd name="T1" fmla="*/ 0 h 16"/>
                <a:gd name="T2" fmla="*/ 10 w 14"/>
                <a:gd name="T3" fmla="*/ 0 h 16"/>
                <a:gd name="T4" fmla="*/ 0 w 14"/>
                <a:gd name="T5" fmla="*/ 15 h 16"/>
                <a:gd name="T6" fmla="*/ 10 w 14"/>
                <a:gd name="T7" fmla="*/ 0 h 16"/>
              </a:gdLst>
              <a:ahLst/>
              <a:cxnLst>
                <a:cxn ang="0">
                  <a:pos x="T0" y="T1"/>
                </a:cxn>
                <a:cxn ang="0">
                  <a:pos x="T2" y="T3"/>
                </a:cxn>
                <a:cxn ang="0">
                  <a:pos x="T4" y="T5"/>
                </a:cxn>
                <a:cxn ang="0">
                  <a:pos x="T6" y="T7"/>
                </a:cxn>
              </a:cxnLst>
              <a:rect l="0" t="0" r="r" b="b"/>
              <a:pathLst>
                <a:path w="14" h="16">
                  <a:moveTo>
                    <a:pt x="10" y="0"/>
                  </a:moveTo>
                  <a:lnTo>
                    <a:pt x="10" y="0"/>
                  </a:lnTo>
                  <a:cubicBezTo>
                    <a:pt x="10" y="5"/>
                    <a:pt x="8" y="12"/>
                    <a:pt x="0" y="15"/>
                  </a:cubicBezTo>
                  <a:cubicBezTo>
                    <a:pt x="7" y="16"/>
                    <a:pt x="14" y="8"/>
                    <a:pt x="10"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227" name="Freeform 1655"/>
            <p:cNvSpPr>
              <a:spLocks/>
            </p:cNvSpPr>
            <p:nvPr userDrawn="1"/>
          </p:nvSpPr>
          <p:spPr bwMode="auto">
            <a:xfrm>
              <a:off x="339" y="407"/>
              <a:ext cx="13" cy="37"/>
            </a:xfrm>
            <a:custGeom>
              <a:avLst/>
              <a:gdLst>
                <a:gd name="T0" fmla="*/ 0 w 29"/>
                <a:gd name="T1" fmla="*/ 0 h 83"/>
                <a:gd name="T2" fmla="*/ 0 w 29"/>
                <a:gd name="T3" fmla="*/ 0 h 83"/>
                <a:gd name="T4" fmla="*/ 22 w 29"/>
                <a:gd name="T5" fmla="*/ 45 h 83"/>
                <a:gd name="T6" fmla="*/ 12 w 29"/>
                <a:gd name="T7" fmla="*/ 83 h 83"/>
                <a:gd name="T8" fmla="*/ 24 w 29"/>
                <a:gd name="T9" fmla="*/ 45 h 83"/>
                <a:gd name="T10" fmla="*/ 0 w 29"/>
                <a:gd name="T11" fmla="*/ 0 h 83"/>
              </a:gdLst>
              <a:ahLst/>
              <a:cxnLst>
                <a:cxn ang="0">
                  <a:pos x="T0" y="T1"/>
                </a:cxn>
                <a:cxn ang="0">
                  <a:pos x="T2" y="T3"/>
                </a:cxn>
                <a:cxn ang="0">
                  <a:pos x="T4" y="T5"/>
                </a:cxn>
                <a:cxn ang="0">
                  <a:pos x="T6" y="T7"/>
                </a:cxn>
                <a:cxn ang="0">
                  <a:pos x="T8" y="T9"/>
                </a:cxn>
                <a:cxn ang="0">
                  <a:pos x="T10" y="T11"/>
                </a:cxn>
              </a:cxnLst>
              <a:rect l="0" t="0" r="r" b="b"/>
              <a:pathLst>
                <a:path w="29" h="83">
                  <a:moveTo>
                    <a:pt x="0" y="0"/>
                  </a:moveTo>
                  <a:lnTo>
                    <a:pt x="0" y="0"/>
                  </a:lnTo>
                  <a:cubicBezTo>
                    <a:pt x="6" y="12"/>
                    <a:pt x="19" y="28"/>
                    <a:pt x="22" y="45"/>
                  </a:cubicBezTo>
                  <a:cubicBezTo>
                    <a:pt x="26" y="61"/>
                    <a:pt x="21" y="77"/>
                    <a:pt x="12" y="83"/>
                  </a:cubicBezTo>
                  <a:cubicBezTo>
                    <a:pt x="21" y="78"/>
                    <a:pt x="29" y="64"/>
                    <a:pt x="24" y="45"/>
                  </a:cubicBezTo>
                  <a:cubicBezTo>
                    <a:pt x="20" y="28"/>
                    <a:pt x="9" y="14"/>
                    <a:pt x="0"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228" name="Freeform 1656"/>
            <p:cNvSpPr>
              <a:spLocks/>
            </p:cNvSpPr>
            <p:nvPr userDrawn="1"/>
          </p:nvSpPr>
          <p:spPr bwMode="auto">
            <a:xfrm>
              <a:off x="345" y="403"/>
              <a:ext cx="27" cy="36"/>
            </a:xfrm>
            <a:custGeom>
              <a:avLst/>
              <a:gdLst>
                <a:gd name="T0" fmla="*/ 0 w 59"/>
                <a:gd name="T1" fmla="*/ 0 h 80"/>
                <a:gd name="T2" fmla="*/ 0 w 59"/>
                <a:gd name="T3" fmla="*/ 0 h 80"/>
                <a:gd name="T4" fmla="*/ 25 w 59"/>
                <a:gd name="T5" fmla="*/ 16 h 80"/>
                <a:gd name="T6" fmla="*/ 51 w 59"/>
                <a:gd name="T7" fmla="*/ 59 h 80"/>
                <a:gd name="T8" fmla="*/ 34 w 59"/>
                <a:gd name="T9" fmla="*/ 78 h 80"/>
                <a:gd name="T10" fmla="*/ 50 w 59"/>
                <a:gd name="T11" fmla="*/ 71 h 80"/>
                <a:gd name="T12" fmla="*/ 32 w 59"/>
                <a:gd name="T13" fmla="*/ 18 h 80"/>
                <a:gd name="T14" fmla="*/ 0 w 59"/>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80">
                  <a:moveTo>
                    <a:pt x="0" y="0"/>
                  </a:moveTo>
                  <a:lnTo>
                    <a:pt x="0" y="0"/>
                  </a:lnTo>
                  <a:cubicBezTo>
                    <a:pt x="7" y="6"/>
                    <a:pt x="20" y="13"/>
                    <a:pt x="25" y="16"/>
                  </a:cubicBezTo>
                  <a:cubicBezTo>
                    <a:pt x="35" y="23"/>
                    <a:pt x="53" y="36"/>
                    <a:pt x="51" y="59"/>
                  </a:cubicBezTo>
                  <a:cubicBezTo>
                    <a:pt x="49" y="78"/>
                    <a:pt x="39" y="78"/>
                    <a:pt x="34" y="78"/>
                  </a:cubicBezTo>
                  <a:cubicBezTo>
                    <a:pt x="41" y="80"/>
                    <a:pt x="47" y="77"/>
                    <a:pt x="50" y="71"/>
                  </a:cubicBezTo>
                  <a:cubicBezTo>
                    <a:pt x="59" y="54"/>
                    <a:pt x="51" y="31"/>
                    <a:pt x="32" y="18"/>
                  </a:cubicBezTo>
                  <a:cubicBezTo>
                    <a:pt x="23" y="12"/>
                    <a:pt x="12" y="7"/>
                    <a:pt x="0"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229" name="Freeform 1657"/>
            <p:cNvSpPr>
              <a:spLocks/>
            </p:cNvSpPr>
            <p:nvPr userDrawn="1"/>
          </p:nvSpPr>
          <p:spPr bwMode="auto">
            <a:xfrm>
              <a:off x="354" y="424"/>
              <a:ext cx="8" cy="4"/>
            </a:xfrm>
            <a:custGeom>
              <a:avLst/>
              <a:gdLst>
                <a:gd name="T0" fmla="*/ 18 w 18"/>
                <a:gd name="T1" fmla="*/ 0 h 9"/>
                <a:gd name="T2" fmla="*/ 18 w 18"/>
                <a:gd name="T3" fmla="*/ 0 h 9"/>
                <a:gd name="T4" fmla="*/ 0 w 18"/>
                <a:gd name="T5" fmla="*/ 4 h 9"/>
                <a:gd name="T6" fmla="*/ 18 w 18"/>
                <a:gd name="T7" fmla="*/ 0 h 9"/>
              </a:gdLst>
              <a:ahLst/>
              <a:cxnLst>
                <a:cxn ang="0">
                  <a:pos x="T0" y="T1"/>
                </a:cxn>
                <a:cxn ang="0">
                  <a:pos x="T2" y="T3"/>
                </a:cxn>
                <a:cxn ang="0">
                  <a:pos x="T4" y="T5"/>
                </a:cxn>
                <a:cxn ang="0">
                  <a:pos x="T6" y="T7"/>
                </a:cxn>
              </a:cxnLst>
              <a:rect l="0" t="0" r="r" b="b"/>
              <a:pathLst>
                <a:path w="18" h="9">
                  <a:moveTo>
                    <a:pt x="18" y="0"/>
                  </a:moveTo>
                  <a:lnTo>
                    <a:pt x="18" y="0"/>
                  </a:lnTo>
                  <a:cubicBezTo>
                    <a:pt x="15" y="4"/>
                    <a:pt x="6" y="6"/>
                    <a:pt x="0" y="4"/>
                  </a:cubicBezTo>
                  <a:cubicBezTo>
                    <a:pt x="5" y="9"/>
                    <a:pt x="15" y="7"/>
                    <a:pt x="18"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230" name="Freeform 1658"/>
            <p:cNvSpPr>
              <a:spLocks/>
            </p:cNvSpPr>
            <p:nvPr userDrawn="1"/>
          </p:nvSpPr>
          <p:spPr bwMode="auto">
            <a:xfrm>
              <a:off x="350" y="368"/>
              <a:ext cx="2" cy="2"/>
            </a:xfrm>
            <a:custGeom>
              <a:avLst/>
              <a:gdLst>
                <a:gd name="T0" fmla="*/ 4 w 4"/>
                <a:gd name="T1" fmla="*/ 0 h 5"/>
                <a:gd name="T2" fmla="*/ 4 w 4"/>
                <a:gd name="T3" fmla="*/ 0 h 5"/>
                <a:gd name="T4" fmla="*/ 2 w 4"/>
                <a:gd name="T5" fmla="*/ 0 h 5"/>
                <a:gd name="T6" fmla="*/ 0 w 4"/>
                <a:gd name="T7" fmla="*/ 5 h 5"/>
                <a:gd name="T8" fmla="*/ 4 w 4"/>
                <a:gd name="T9" fmla="*/ 0 h 5"/>
              </a:gdLst>
              <a:ahLst/>
              <a:cxnLst>
                <a:cxn ang="0">
                  <a:pos x="T0" y="T1"/>
                </a:cxn>
                <a:cxn ang="0">
                  <a:pos x="T2" y="T3"/>
                </a:cxn>
                <a:cxn ang="0">
                  <a:pos x="T4" y="T5"/>
                </a:cxn>
                <a:cxn ang="0">
                  <a:pos x="T6" y="T7"/>
                </a:cxn>
                <a:cxn ang="0">
                  <a:pos x="T8" y="T9"/>
                </a:cxn>
              </a:cxnLst>
              <a:rect l="0" t="0" r="r" b="b"/>
              <a:pathLst>
                <a:path w="4" h="5">
                  <a:moveTo>
                    <a:pt x="4" y="0"/>
                  </a:moveTo>
                  <a:lnTo>
                    <a:pt x="4" y="0"/>
                  </a:lnTo>
                  <a:lnTo>
                    <a:pt x="2" y="0"/>
                  </a:lnTo>
                  <a:lnTo>
                    <a:pt x="0" y="5"/>
                  </a:lnTo>
                  <a:lnTo>
                    <a:pt x="4"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231" name="Freeform 1659"/>
            <p:cNvSpPr>
              <a:spLocks/>
            </p:cNvSpPr>
            <p:nvPr userDrawn="1"/>
          </p:nvSpPr>
          <p:spPr bwMode="auto">
            <a:xfrm>
              <a:off x="363" y="363"/>
              <a:ext cx="3" cy="1"/>
            </a:xfrm>
            <a:custGeom>
              <a:avLst/>
              <a:gdLst>
                <a:gd name="T0" fmla="*/ 0 w 8"/>
                <a:gd name="T1" fmla="*/ 1 h 4"/>
                <a:gd name="T2" fmla="*/ 0 w 8"/>
                <a:gd name="T3" fmla="*/ 1 h 4"/>
                <a:gd name="T4" fmla="*/ 8 w 8"/>
                <a:gd name="T5" fmla="*/ 4 h 4"/>
                <a:gd name="T6" fmla="*/ 1 w 8"/>
                <a:gd name="T7" fmla="*/ 0 h 4"/>
                <a:gd name="T8" fmla="*/ 0 w 8"/>
                <a:gd name="T9" fmla="*/ 1 h 4"/>
              </a:gdLst>
              <a:ahLst/>
              <a:cxnLst>
                <a:cxn ang="0">
                  <a:pos x="T0" y="T1"/>
                </a:cxn>
                <a:cxn ang="0">
                  <a:pos x="T2" y="T3"/>
                </a:cxn>
                <a:cxn ang="0">
                  <a:pos x="T4" y="T5"/>
                </a:cxn>
                <a:cxn ang="0">
                  <a:pos x="T6" y="T7"/>
                </a:cxn>
                <a:cxn ang="0">
                  <a:pos x="T8" y="T9"/>
                </a:cxn>
              </a:cxnLst>
              <a:rect l="0" t="0" r="r" b="b"/>
              <a:pathLst>
                <a:path w="8" h="4">
                  <a:moveTo>
                    <a:pt x="0" y="1"/>
                  </a:moveTo>
                  <a:lnTo>
                    <a:pt x="0" y="1"/>
                  </a:lnTo>
                  <a:lnTo>
                    <a:pt x="8" y="4"/>
                  </a:lnTo>
                  <a:lnTo>
                    <a:pt x="1" y="0"/>
                  </a:lnTo>
                  <a:lnTo>
                    <a:pt x="0" y="1"/>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232" name="Freeform 1660"/>
            <p:cNvSpPr>
              <a:spLocks/>
            </p:cNvSpPr>
            <p:nvPr userDrawn="1"/>
          </p:nvSpPr>
          <p:spPr bwMode="auto">
            <a:xfrm>
              <a:off x="439" y="319"/>
              <a:ext cx="9" cy="10"/>
            </a:xfrm>
            <a:custGeom>
              <a:avLst/>
              <a:gdLst>
                <a:gd name="T0" fmla="*/ 7 w 19"/>
                <a:gd name="T1" fmla="*/ 0 h 22"/>
                <a:gd name="T2" fmla="*/ 7 w 19"/>
                <a:gd name="T3" fmla="*/ 0 h 22"/>
                <a:gd name="T4" fmla="*/ 16 w 19"/>
                <a:gd name="T5" fmla="*/ 16 h 22"/>
                <a:gd name="T6" fmla="*/ 0 w 19"/>
                <a:gd name="T7" fmla="*/ 18 h 22"/>
                <a:gd name="T8" fmla="*/ 19 w 19"/>
                <a:gd name="T9" fmla="*/ 18 h 22"/>
                <a:gd name="T10" fmla="*/ 7 w 19"/>
                <a:gd name="T11" fmla="*/ 0 h 22"/>
              </a:gdLst>
              <a:ahLst/>
              <a:cxnLst>
                <a:cxn ang="0">
                  <a:pos x="T0" y="T1"/>
                </a:cxn>
                <a:cxn ang="0">
                  <a:pos x="T2" y="T3"/>
                </a:cxn>
                <a:cxn ang="0">
                  <a:pos x="T4" y="T5"/>
                </a:cxn>
                <a:cxn ang="0">
                  <a:pos x="T6" y="T7"/>
                </a:cxn>
                <a:cxn ang="0">
                  <a:pos x="T8" y="T9"/>
                </a:cxn>
                <a:cxn ang="0">
                  <a:pos x="T10" y="T11"/>
                </a:cxn>
              </a:cxnLst>
              <a:rect l="0" t="0" r="r" b="b"/>
              <a:pathLst>
                <a:path w="19" h="22">
                  <a:moveTo>
                    <a:pt x="7" y="0"/>
                  </a:moveTo>
                  <a:lnTo>
                    <a:pt x="7" y="0"/>
                  </a:lnTo>
                  <a:cubicBezTo>
                    <a:pt x="15" y="4"/>
                    <a:pt x="15" y="11"/>
                    <a:pt x="16" y="16"/>
                  </a:cubicBezTo>
                  <a:cubicBezTo>
                    <a:pt x="10" y="16"/>
                    <a:pt x="7" y="20"/>
                    <a:pt x="0" y="18"/>
                  </a:cubicBezTo>
                  <a:cubicBezTo>
                    <a:pt x="9" y="22"/>
                    <a:pt x="11" y="19"/>
                    <a:pt x="19" y="18"/>
                  </a:cubicBezTo>
                  <a:cubicBezTo>
                    <a:pt x="17" y="10"/>
                    <a:pt x="17" y="5"/>
                    <a:pt x="7"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233" name="Freeform 1661"/>
            <p:cNvSpPr>
              <a:spLocks/>
            </p:cNvSpPr>
            <p:nvPr userDrawn="1"/>
          </p:nvSpPr>
          <p:spPr bwMode="auto">
            <a:xfrm>
              <a:off x="419" y="311"/>
              <a:ext cx="9" cy="5"/>
            </a:xfrm>
            <a:custGeom>
              <a:avLst/>
              <a:gdLst>
                <a:gd name="T0" fmla="*/ 20 w 20"/>
                <a:gd name="T1" fmla="*/ 11 h 11"/>
                <a:gd name="T2" fmla="*/ 20 w 20"/>
                <a:gd name="T3" fmla="*/ 11 h 11"/>
                <a:gd name="T4" fmla="*/ 3 w 20"/>
                <a:gd name="T5" fmla="*/ 0 h 11"/>
                <a:gd name="T6" fmla="*/ 0 w 20"/>
                <a:gd name="T7" fmla="*/ 0 h 11"/>
                <a:gd name="T8" fmla="*/ 20 w 20"/>
                <a:gd name="T9" fmla="*/ 11 h 11"/>
              </a:gdLst>
              <a:ahLst/>
              <a:cxnLst>
                <a:cxn ang="0">
                  <a:pos x="T0" y="T1"/>
                </a:cxn>
                <a:cxn ang="0">
                  <a:pos x="T2" y="T3"/>
                </a:cxn>
                <a:cxn ang="0">
                  <a:pos x="T4" y="T5"/>
                </a:cxn>
                <a:cxn ang="0">
                  <a:pos x="T6" y="T7"/>
                </a:cxn>
                <a:cxn ang="0">
                  <a:pos x="T8" y="T9"/>
                </a:cxn>
              </a:cxnLst>
              <a:rect l="0" t="0" r="r" b="b"/>
              <a:pathLst>
                <a:path w="20" h="11">
                  <a:moveTo>
                    <a:pt x="20" y="11"/>
                  </a:moveTo>
                  <a:lnTo>
                    <a:pt x="20" y="11"/>
                  </a:lnTo>
                  <a:lnTo>
                    <a:pt x="3" y="0"/>
                  </a:lnTo>
                  <a:lnTo>
                    <a:pt x="0" y="0"/>
                  </a:lnTo>
                  <a:lnTo>
                    <a:pt x="20" y="11"/>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234" name="Freeform 1662"/>
            <p:cNvSpPr>
              <a:spLocks/>
            </p:cNvSpPr>
            <p:nvPr userDrawn="1"/>
          </p:nvSpPr>
          <p:spPr bwMode="auto">
            <a:xfrm>
              <a:off x="415" y="317"/>
              <a:ext cx="7" cy="8"/>
            </a:xfrm>
            <a:custGeom>
              <a:avLst/>
              <a:gdLst>
                <a:gd name="T0" fmla="*/ 16 w 16"/>
                <a:gd name="T1" fmla="*/ 18 h 18"/>
                <a:gd name="T2" fmla="*/ 16 w 16"/>
                <a:gd name="T3" fmla="*/ 18 h 18"/>
                <a:gd name="T4" fmla="*/ 1 w 16"/>
                <a:gd name="T5" fmla="*/ 0 h 18"/>
                <a:gd name="T6" fmla="*/ 0 w 16"/>
                <a:gd name="T7" fmla="*/ 2 h 18"/>
                <a:gd name="T8" fmla="*/ 16 w 16"/>
                <a:gd name="T9" fmla="*/ 18 h 18"/>
              </a:gdLst>
              <a:ahLst/>
              <a:cxnLst>
                <a:cxn ang="0">
                  <a:pos x="T0" y="T1"/>
                </a:cxn>
                <a:cxn ang="0">
                  <a:pos x="T2" y="T3"/>
                </a:cxn>
                <a:cxn ang="0">
                  <a:pos x="T4" y="T5"/>
                </a:cxn>
                <a:cxn ang="0">
                  <a:pos x="T6" y="T7"/>
                </a:cxn>
                <a:cxn ang="0">
                  <a:pos x="T8" y="T9"/>
                </a:cxn>
              </a:cxnLst>
              <a:rect l="0" t="0" r="r" b="b"/>
              <a:pathLst>
                <a:path w="16" h="18">
                  <a:moveTo>
                    <a:pt x="16" y="18"/>
                  </a:moveTo>
                  <a:lnTo>
                    <a:pt x="16" y="18"/>
                  </a:lnTo>
                  <a:lnTo>
                    <a:pt x="1" y="0"/>
                  </a:lnTo>
                  <a:lnTo>
                    <a:pt x="0" y="2"/>
                  </a:lnTo>
                  <a:lnTo>
                    <a:pt x="16" y="18"/>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235" name="Freeform 1663"/>
            <p:cNvSpPr>
              <a:spLocks/>
            </p:cNvSpPr>
            <p:nvPr userDrawn="1"/>
          </p:nvSpPr>
          <p:spPr bwMode="auto">
            <a:xfrm>
              <a:off x="428" y="331"/>
              <a:ext cx="10" cy="10"/>
            </a:xfrm>
            <a:custGeom>
              <a:avLst/>
              <a:gdLst>
                <a:gd name="T0" fmla="*/ 12 w 21"/>
                <a:gd name="T1" fmla="*/ 0 h 21"/>
                <a:gd name="T2" fmla="*/ 12 w 21"/>
                <a:gd name="T3" fmla="*/ 0 h 21"/>
                <a:gd name="T4" fmla="*/ 17 w 21"/>
                <a:gd name="T5" fmla="*/ 16 h 21"/>
                <a:gd name="T6" fmla="*/ 0 w 21"/>
                <a:gd name="T7" fmla="*/ 12 h 21"/>
                <a:gd name="T8" fmla="*/ 19 w 21"/>
                <a:gd name="T9" fmla="*/ 18 h 21"/>
                <a:gd name="T10" fmla="*/ 12 w 21"/>
                <a:gd name="T11" fmla="*/ 0 h 21"/>
              </a:gdLst>
              <a:ahLst/>
              <a:cxnLst>
                <a:cxn ang="0">
                  <a:pos x="T0" y="T1"/>
                </a:cxn>
                <a:cxn ang="0">
                  <a:pos x="T2" y="T3"/>
                </a:cxn>
                <a:cxn ang="0">
                  <a:pos x="T4" y="T5"/>
                </a:cxn>
                <a:cxn ang="0">
                  <a:pos x="T6" y="T7"/>
                </a:cxn>
                <a:cxn ang="0">
                  <a:pos x="T8" y="T9"/>
                </a:cxn>
                <a:cxn ang="0">
                  <a:pos x="T10" y="T11"/>
                </a:cxn>
              </a:cxnLst>
              <a:rect l="0" t="0" r="r" b="b"/>
              <a:pathLst>
                <a:path w="21" h="21">
                  <a:moveTo>
                    <a:pt x="12" y="0"/>
                  </a:moveTo>
                  <a:lnTo>
                    <a:pt x="12" y="0"/>
                  </a:lnTo>
                  <a:cubicBezTo>
                    <a:pt x="19" y="6"/>
                    <a:pt x="17" y="11"/>
                    <a:pt x="17" y="16"/>
                  </a:cubicBezTo>
                  <a:cubicBezTo>
                    <a:pt x="11" y="16"/>
                    <a:pt x="6" y="18"/>
                    <a:pt x="0" y="12"/>
                  </a:cubicBezTo>
                  <a:cubicBezTo>
                    <a:pt x="7" y="21"/>
                    <a:pt x="12" y="17"/>
                    <a:pt x="19" y="18"/>
                  </a:cubicBezTo>
                  <a:cubicBezTo>
                    <a:pt x="20" y="9"/>
                    <a:pt x="21" y="7"/>
                    <a:pt x="12"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236" name="Freeform 1664"/>
            <p:cNvSpPr>
              <a:spLocks/>
            </p:cNvSpPr>
            <p:nvPr userDrawn="1"/>
          </p:nvSpPr>
          <p:spPr bwMode="auto">
            <a:xfrm>
              <a:off x="406" y="322"/>
              <a:ext cx="6" cy="9"/>
            </a:xfrm>
            <a:custGeom>
              <a:avLst/>
              <a:gdLst>
                <a:gd name="T0" fmla="*/ 13 w 13"/>
                <a:gd name="T1" fmla="*/ 19 h 19"/>
                <a:gd name="T2" fmla="*/ 13 w 13"/>
                <a:gd name="T3" fmla="*/ 19 h 19"/>
                <a:gd name="T4" fmla="*/ 0 w 13"/>
                <a:gd name="T5" fmla="*/ 0 h 19"/>
                <a:gd name="T6" fmla="*/ 0 w 13"/>
                <a:gd name="T7" fmla="*/ 2 h 19"/>
                <a:gd name="T8" fmla="*/ 13 w 13"/>
                <a:gd name="T9" fmla="*/ 19 h 19"/>
              </a:gdLst>
              <a:ahLst/>
              <a:cxnLst>
                <a:cxn ang="0">
                  <a:pos x="T0" y="T1"/>
                </a:cxn>
                <a:cxn ang="0">
                  <a:pos x="T2" y="T3"/>
                </a:cxn>
                <a:cxn ang="0">
                  <a:pos x="T4" y="T5"/>
                </a:cxn>
                <a:cxn ang="0">
                  <a:pos x="T6" y="T7"/>
                </a:cxn>
                <a:cxn ang="0">
                  <a:pos x="T8" y="T9"/>
                </a:cxn>
              </a:cxnLst>
              <a:rect l="0" t="0" r="r" b="b"/>
              <a:pathLst>
                <a:path w="13" h="19">
                  <a:moveTo>
                    <a:pt x="13" y="19"/>
                  </a:moveTo>
                  <a:lnTo>
                    <a:pt x="13" y="19"/>
                  </a:lnTo>
                  <a:lnTo>
                    <a:pt x="0" y="0"/>
                  </a:lnTo>
                  <a:lnTo>
                    <a:pt x="0" y="2"/>
                  </a:lnTo>
                  <a:lnTo>
                    <a:pt x="13" y="19"/>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237" name="Freeform 1665"/>
            <p:cNvSpPr>
              <a:spLocks/>
            </p:cNvSpPr>
            <p:nvPr userDrawn="1"/>
          </p:nvSpPr>
          <p:spPr bwMode="auto">
            <a:xfrm>
              <a:off x="414" y="339"/>
              <a:ext cx="11" cy="9"/>
            </a:xfrm>
            <a:custGeom>
              <a:avLst/>
              <a:gdLst>
                <a:gd name="T0" fmla="*/ 16 w 24"/>
                <a:gd name="T1" fmla="*/ 0 h 20"/>
                <a:gd name="T2" fmla="*/ 16 w 24"/>
                <a:gd name="T3" fmla="*/ 0 h 20"/>
                <a:gd name="T4" fmla="*/ 15 w 24"/>
                <a:gd name="T5" fmla="*/ 16 h 20"/>
                <a:gd name="T6" fmla="*/ 0 w 24"/>
                <a:gd name="T7" fmla="*/ 7 h 20"/>
                <a:gd name="T8" fmla="*/ 17 w 24"/>
                <a:gd name="T9" fmla="*/ 18 h 20"/>
                <a:gd name="T10" fmla="*/ 16 w 24"/>
                <a:gd name="T11" fmla="*/ 0 h 20"/>
              </a:gdLst>
              <a:ahLst/>
              <a:cxnLst>
                <a:cxn ang="0">
                  <a:pos x="T0" y="T1"/>
                </a:cxn>
                <a:cxn ang="0">
                  <a:pos x="T2" y="T3"/>
                </a:cxn>
                <a:cxn ang="0">
                  <a:pos x="T4" y="T5"/>
                </a:cxn>
                <a:cxn ang="0">
                  <a:pos x="T6" y="T7"/>
                </a:cxn>
                <a:cxn ang="0">
                  <a:pos x="T8" y="T9"/>
                </a:cxn>
                <a:cxn ang="0">
                  <a:pos x="T10" y="T11"/>
                </a:cxn>
              </a:cxnLst>
              <a:rect l="0" t="0" r="r" b="b"/>
              <a:pathLst>
                <a:path w="24" h="20">
                  <a:moveTo>
                    <a:pt x="16" y="0"/>
                  </a:moveTo>
                  <a:lnTo>
                    <a:pt x="16" y="0"/>
                  </a:lnTo>
                  <a:cubicBezTo>
                    <a:pt x="21" y="9"/>
                    <a:pt x="17" y="11"/>
                    <a:pt x="15" y="16"/>
                  </a:cubicBezTo>
                  <a:cubicBezTo>
                    <a:pt x="9" y="14"/>
                    <a:pt x="4" y="17"/>
                    <a:pt x="0" y="7"/>
                  </a:cubicBezTo>
                  <a:cubicBezTo>
                    <a:pt x="4" y="20"/>
                    <a:pt x="10" y="16"/>
                    <a:pt x="17" y="18"/>
                  </a:cubicBezTo>
                  <a:cubicBezTo>
                    <a:pt x="20" y="10"/>
                    <a:pt x="24" y="10"/>
                    <a:pt x="16"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238" name="Freeform 1666"/>
            <p:cNvSpPr>
              <a:spLocks/>
            </p:cNvSpPr>
            <p:nvPr userDrawn="1"/>
          </p:nvSpPr>
          <p:spPr bwMode="auto">
            <a:xfrm>
              <a:off x="397" y="326"/>
              <a:ext cx="4" cy="11"/>
            </a:xfrm>
            <a:custGeom>
              <a:avLst/>
              <a:gdLst>
                <a:gd name="T0" fmla="*/ 10 w 10"/>
                <a:gd name="T1" fmla="*/ 24 h 24"/>
                <a:gd name="T2" fmla="*/ 10 w 10"/>
                <a:gd name="T3" fmla="*/ 24 h 24"/>
                <a:gd name="T4" fmla="*/ 3 w 10"/>
                <a:gd name="T5" fmla="*/ 2 h 24"/>
                <a:gd name="T6" fmla="*/ 0 w 10"/>
                <a:gd name="T7" fmla="*/ 0 h 24"/>
                <a:gd name="T8" fmla="*/ 0 w 10"/>
                <a:gd name="T9" fmla="*/ 2 h 24"/>
                <a:gd name="T10" fmla="*/ 10 w 10"/>
                <a:gd name="T11" fmla="*/ 24 h 24"/>
              </a:gdLst>
              <a:ahLst/>
              <a:cxnLst>
                <a:cxn ang="0">
                  <a:pos x="T0" y="T1"/>
                </a:cxn>
                <a:cxn ang="0">
                  <a:pos x="T2" y="T3"/>
                </a:cxn>
                <a:cxn ang="0">
                  <a:pos x="T4" y="T5"/>
                </a:cxn>
                <a:cxn ang="0">
                  <a:pos x="T6" y="T7"/>
                </a:cxn>
                <a:cxn ang="0">
                  <a:pos x="T8" y="T9"/>
                </a:cxn>
                <a:cxn ang="0">
                  <a:pos x="T10" y="T11"/>
                </a:cxn>
              </a:cxnLst>
              <a:rect l="0" t="0" r="r" b="b"/>
              <a:pathLst>
                <a:path w="10" h="24">
                  <a:moveTo>
                    <a:pt x="10" y="24"/>
                  </a:moveTo>
                  <a:lnTo>
                    <a:pt x="10" y="24"/>
                  </a:lnTo>
                  <a:lnTo>
                    <a:pt x="3" y="2"/>
                  </a:lnTo>
                  <a:cubicBezTo>
                    <a:pt x="2" y="2"/>
                    <a:pt x="1" y="1"/>
                    <a:pt x="0" y="0"/>
                  </a:cubicBezTo>
                  <a:lnTo>
                    <a:pt x="0" y="2"/>
                  </a:lnTo>
                  <a:lnTo>
                    <a:pt x="10" y="24"/>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239" name="Freeform 1667"/>
            <p:cNvSpPr>
              <a:spLocks/>
            </p:cNvSpPr>
            <p:nvPr userDrawn="1"/>
          </p:nvSpPr>
          <p:spPr bwMode="auto">
            <a:xfrm>
              <a:off x="400" y="344"/>
              <a:ext cx="11" cy="8"/>
            </a:xfrm>
            <a:custGeom>
              <a:avLst/>
              <a:gdLst>
                <a:gd name="T0" fmla="*/ 19 w 25"/>
                <a:gd name="T1" fmla="*/ 0 h 17"/>
                <a:gd name="T2" fmla="*/ 19 w 25"/>
                <a:gd name="T3" fmla="*/ 0 h 17"/>
                <a:gd name="T4" fmla="*/ 15 w 25"/>
                <a:gd name="T5" fmla="*/ 15 h 17"/>
                <a:gd name="T6" fmla="*/ 0 w 25"/>
                <a:gd name="T7" fmla="*/ 4 h 17"/>
                <a:gd name="T8" fmla="*/ 15 w 25"/>
                <a:gd name="T9" fmla="*/ 17 h 17"/>
                <a:gd name="T10" fmla="*/ 19 w 25"/>
                <a:gd name="T11" fmla="*/ 0 h 17"/>
              </a:gdLst>
              <a:ahLst/>
              <a:cxnLst>
                <a:cxn ang="0">
                  <a:pos x="T0" y="T1"/>
                </a:cxn>
                <a:cxn ang="0">
                  <a:pos x="T2" y="T3"/>
                </a:cxn>
                <a:cxn ang="0">
                  <a:pos x="T4" y="T5"/>
                </a:cxn>
                <a:cxn ang="0">
                  <a:pos x="T6" y="T7"/>
                </a:cxn>
                <a:cxn ang="0">
                  <a:pos x="T8" y="T9"/>
                </a:cxn>
                <a:cxn ang="0">
                  <a:pos x="T10" y="T11"/>
                </a:cxn>
              </a:cxnLst>
              <a:rect l="0" t="0" r="r" b="b"/>
              <a:pathLst>
                <a:path w="25" h="17">
                  <a:moveTo>
                    <a:pt x="19" y="0"/>
                  </a:moveTo>
                  <a:lnTo>
                    <a:pt x="19" y="0"/>
                  </a:lnTo>
                  <a:cubicBezTo>
                    <a:pt x="22" y="10"/>
                    <a:pt x="17" y="10"/>
                    <a:pt x="15" y="15"/>
                  </a:cubicBezTo>
                  <a:cubicBezTo>
                    <a:pt x="9" y="12"/>
                    <a:pt x="3" y="14"/>
                    <a:pt x="0" y="4"/>
                  </a:cubicBezTo>
                  <a:cubicBezTo>
                    <a:pt x="2" y="17"/>
                    <a:pt x="9" y="14"/>
                    <a:pt x="15" y="17"/>
                  </a:cubicBezTo>
                  <a:cubicBezTo>
                    <a:pt x="20" y="10"/>
                    <a:pt x="25" y="12"/>
                    <a:pt x="19"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240" name="Freeform 1668"/>
            <p:cNvSpPr>
              <a:spLocks/>
            </p:cNvSpPr>
            <p:nvPr userDrawn="1"/>
          </p:nvSpPr>
          <p:spPr bwMode="auto">
            <a:xfrm>
              <a:off x="386" y="329"/>
              <a:ext cx="2" cy="9"/>
            </a:xfrm>
            <a:custGeom>
              <a:avLst/>
              <a:gdLst>
                <a:gd name="T0" fmla="*/ 4 w 4"/>
                <a:gd name="T1" fmla="*/ 19 h 19"/>
                <a:gd name="T2" fmla="*/ 4 w 4"/>
                <a:gd name="T3" fmla="*/ 19 h 19"/>
                <a:gd name="T4" fmla="*/ 3 w 4"/>
                <a:gd name="T5" fmla="*/ 3 h 19"/>
                <a:gd name="T6" fmla="*/ 0 w 4"/>
                <a:gd name="T7" fmla="*/ 0 h 19"/>
                <a:gd name="T8" fmla="*/ 4 w 4"/>
                <a:gd name="T9" fmla="*/ 19 h 19"/>
              </a:gdLst>
              <a:ahLst/>
              <a:cxnLst>
                <a:cxn ang="0">
                  <a:pos x="T0" y="T1"/>
                </a:cxn>
                <a:cxn ang="0">
                  <a:pos x="T2" y="T3"/>
                </a:cxn>
                <a:cxn ang="0">
                  <a:pos x="T4" y="T5"/>
                </a:cxn>
                <a:cxn ang="0">
                  <a:pos x="T6" y="T7"/>
                </a:cxn>
                <a:cxn ang="0">
                  <a:pos x="T8" y="T9"/>
                </a:cxn>
              </a:cxnLst>
              <a:rect l="0" t="0" r="r" b="b"/>
              <a:pathLst>
                <a:path w="4" h="19">
                  <a:moveTo>
                    <a:pt x="4" y="19"/>
                  </a:moveTo>
                  <a:lnTo>
                    <a:pt x="4" y="19"/>
                  </a:lnTo>
                  <a:lnTo>
                    <a:pt x="3" y="3"/>
                  </a:lnTo>
                  <a:cubicBezTo>
                    <a:pt x="2" y="2"/>
                    <a:pt x="1" y="1"/>
                    <a:pt x="0" y="0"/>
                  </a:cubicBezTo>
                  <a:lnTo>
                    <a:pt x="4" y="19"/>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241" name="Freeform 1669"/>
            <p:cNvSpPr>
              <a:spLocks/>
            </p:cNvSpPr>
            <p:nvPr userDrawn="1"/>
          </p:nvSpPr>
          <p:spPr bwMode="auto">
            <a:xfrm>
              <a:off x="383" y="343"/>
              <a:ext cx="10" cy="6"/>
            </a:xfrm>
            <a:custGeom>
              <a:avLst/>
              <a:gdLst>
                <a:gd name="T0" fmla="*/ 21 w 23"/>
                <a:gd name="T1" fmla="*/ 0 h 14"/>
                <a:gd name="T2" fmla="*/ 21 w 23"/>
                <a:gd name="T3" fmla="*/ 0 h 14"/>
                <a:gd name="T4" fmla="*/ 12 w 23"/>
                <a:gd name="T5" fmla="*/ 12 h 14"/>
                <a:gd name="T6" fmla="*/ 1 w 23"/>
                <a:gd name="T7" fmla="*/ 0 h 14"/>
                <a:gd name="T8" fmla="*/ 12 w 23"/>
                <a:gd name="T9" fmla="*/ 14 h 14"/>
                <a:gd name="T10" fmla="*/ 21 w 23"/>
                <a:gd name="T11" fmla="*/ 0 h 14"/>
              </a:gdLst>
              <a:ahLst/>
              <a:cxnLst>
                <a:cxn ang="0">
                  <a:pos x="T0" y="T1"/>
                </a:cxn>
                <a:cxn ang="0">
                  <a:pos x="T2" y="T3"/>
                </a:cxn>
                <a:cxn ang="0">
                  <a:pos x="T4" y="T5"/>
                </a:cxn>
                <a:cxn ang="0">
                  <a:pos x="T6" y="T7"/>
                </a:cxn>
                <a:cxn ang="0">
                  <a:pos x="T8" y="T9"/>
                </a:cxn>
                <a:cxn ang="0">
                  <a:pos x="T10" y="T11"/>
                </a:cxn>
              </a:cxnLst>
              <a:rect l="0" t="0" r="r" b="b"/>
              <a:pathLst>
                <a:path w="23" h="14">
                  <a:moveTo>
                    <a:pt x="21" y="0"/>
                  </a:moveTo>
                  <a:lnTo>
                    <a:pt x="21" y="0"/>
                  </a:lnTo>
                  <a:cubicBezTo>
                    <a:pt x="21" y="10"/>
                    <a:pt x="16" y="8"/>
                    <a:pt x="12" y="12"/>
                  </a:cubicBezTo>
                  <a:cubicBezTo>
                    <a:pt x="7" y="8"/>
                    <a:pt x="1" y="11"/>
                    <a:pt x="1" y="0"/>
                  </a:cubicBezTo>
                  <a:cubicBezTo>
                    <a:pt x="0" y="14"/>
                    <a:pt x="7" y="10"/>
                    <a:pt x="12" y="14"/>
                  </a:cubicBezTo>
                  <a:cubicBezTo>
                    <a:pt x="19" y="8"/>
                    <a:pt x="23" y="12"/>
                    <a:pt x="21"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242" name="Freeform 1670"/>
            <p:cNvSpPr>
              <a:spLocks/>
            </p:cNvSpPr>
            <p:nvPr userDrawn="1"/>
          </p:nvSpPr>
          <p:spPr bwMode="auto">
            <a:xfrm>
              <a:off x="404" y="294"/>
              <a:ext cx="9" cy="2"/>
            </a:xfrm>
            <a:custGeom>
              <a:avLst/>
              <a:gdLst>
                <a:gd name="T0" fmla="*/ 20 w 20"/>
                <a:gd name="T1" fmla="*/ 3 h 3"/>
                <a:gd name="T2" fmla="*/ 20 w 20"/>
                <a:gd name="T3" fmla="*/ 3 h 3"/>
                <a:gd name="T4" fmla="*/ 5 w 20"/>
                <a:gd name="T5" fmla="*/ 0 h 3"/>
                <a:gd name="T6" fmla="*/ 0 w 20"/>
                <a:gd name="T7" fmla="*/ 2 h 3"/>
                <a:gd name="T8" fmla="*/ 20 w 20"/>
                <a:gd name="T9" fmla="*/ 3 h 3"/>
              </a:gdLst>
              <a:ahLst/>
              <a:cxnLst>
                <a:cxn ang="0">
                  <a:pos x="T0" y="T1"/>
                </a:cxn>
                <a:cxn ang="0">
                  <a:pos x="T2" y="T3"/>
                </a:cxn>
                <a:cxn ang="0">
                  <a:pos x="T4" y="T5"/>
                </a:cxn>
                <a:cxn ang="0">
                  <a:pos x="T6" y="T7"/>
                </a:cxn>
                <a:cxn ang="0">
                  <a:pos x="T8" y="T9"/>
                </a:cxn>
              </a:cxnLst>
              <a:rect l="0" t="0" r="r" b="b"/>
              <a:pathLst>
                <a:path w="20" h="3">
                  <a:moveTo>
                    <a:pt x="20" y="3"/>
                  </a:moveTo>
                  <a:lnTo>
                    <a:pt x="20" y="3"/>
                  </a:lnTo>
                  <a:cubicBezTo>
                    <a:pt x="20" y="3"/>
                    <a:pt x="7" y="1"/>
                    <a:pt x="5" y="0"/>
                  </a:cubicBezTo>
                  <a:cubicBezTo>
                    <a:pt x="4" y="1"/>
                    <a:pt x="0" y="2"/>
                    <a:pt x="0" y="2"/>
                  </a:cubicBezTo>
                  <a:lnTo>
                    <a:pt x="20" y="3"/>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243" name="Freeform 1671"/>
            <p:cNvSpPr>
              <a:spLocks/>
            </p:cNvSpPr>
            <p:nvPr userDrawn="1"/>
          </p:nvSpPr>
          <p:spPr bwMode="auto">
            <a:xfrm>
              <a:off x="418" y="293"/>
              <a:ext cx="9" cy="7"/>
            </a:xfrm>
            <a:custGeom>
              <a:avLst/>
              <a:gdLst>
                <a:gd name="T0" fmla="*/ 1 w 18"/>
                <a:gd name="T1" fmla="*/ 0 h 16"/>
                <a:gd name="T2" fmla="*/ 1 w 18"/>
                <a:gd name="T3" fmla="*/ 0 h 16"/>
                <a:gd name="T4" fmla="*/ 15 w 18"/>
                <a:gd name="T5" fmla="*/ 9 h 16"/>
                <a:gd name="T6" fmla="*/ 0 w 18"/>
                <a:gd name="T7" fmla="*/ 15 h 16"/>
                <a:gd name="T8" fmla="*/ 18 w 18"/>
                <a:gd name="T9" fmla="*/ 10 h 16"/>
                <a:gd name="T10" fmla="*/ 1 w 18"/>
                <a:gd name="T11" fmla="*/ 0 h 16"/>
              </a:gdLst>
              <a:ahLst/>
              <a:cxnLst>
                <a:cxn ang="0">
                  <a:pos x="T0" y="T1"/>
                </a:cxn>
                <a:cxn ang="0">
                  <a:pos x="T2" y="T3"/>
                </a:cxn>
                <a:cxn ang="0">
                  <a:pos x="T4" y="T5"/>
                </a:cxn>
                <a:cxn ang="0">
                  <a:pos x="T6" y="T7"/>
                </a:cxn>
                <a:cxn ang="0">
                  <a:pos x="T8" y="T9"/>
                </a:cxn>
                <a:cxn ang="0">
                  <a:pos x="T10" y="T11"/>
                </a:cxn>
              </a:cxnLst>
              <a:rect l="0" t="0" r="r" b="b"/>
              <a:pathLst>
                <a:path w="18" h="16">
                  <a:moveTo>
                    <a:pt x="1" y="0"/>
                  </a:moveTo>
                  <a:lnTo>
                    <a:pt x="1" y="0"/>
                  </a:lnTo>
                  <a:cubicBezTo>
                    <a:pt x="9" y="2"/>
                    <a:pt x="12" y="4"/>
                    <a:pt x="15" y="9"/>
                  </a:cubicBezTo>
                  <a:cubicBezTo>
                    <a:pt x="12" y="13"/>
                    <a:pt x="5" y="15"/>
                    <a:pt x="0" y="15"/>
                  </a:cubicBezTo>
                  <a:cubicBezTo>
                    <a:pt x="8" y="16"/>
                    <a:pt x="14" y="14"/>
                    <a:pt x="18" y="10"/>
                  </a:cubicBezTo>
                  <a:cubicBezTo>
                    <a:pt x="14" y="3"/>
                    <a:pt x="9" y="0"/>
                    <a:pt x="1"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244" name="Freeform 1672"/>
            <p:cNvSpPr>
              <a:spLocks/>
            </p:cNvSpPr>
            <p:nvPr userDrawn="1"/>
          </p:nvSpPr>
          <p:spPr bwMode="auto">
            <a:xfrm>
              <a:off x="407" y="303"/>
              <a:ext cx="4" cy="1"/>
            </a:xfrm>
            <a:custGeom>
              <a:avLst/>
              <a:gdLst>
                <a:gd name="T0" fmla="*/ 9 w 9"/>
                <a:gd name="T1" fmla="*/ 4 h 4"/>
                <a:gd name="T2" fmla="*/ 9 w 9"/>
                <a:gd name="T3" fmla="*/ 4 h 4"/>
                <a:gd name="T4" fmla="*/ 0 w 9"/>
                <a:gd name="T5" fmla="*/ 0 h 4"/>
                <a:gd name="T6" fmla="*/ 0 w 9"/>
                <a:gd name="T7" fmla="*/ 1 h 4"/>
                <a:gd name="T8" fmla="*/ 9 w 9"/>
                <a:gd name="T9" fmla="*/ 4 h 4"/>
              </a:gdLst>
              <a:ahLst/>
              <a:cxnLst>
                <a:cxn ang="0">
                  <a:pos x="T0" y="T1"/>
                </a:cxn>
                <a:cxn ang="0">
                  <a:pos x="T2" y="T3"/>
                </a:cxn>
                <a:cxn ang="0">
                  <a:pos x="T4" y="T5"/>
                </a:cxn>
                <a:cxn ang="0">
                  <a:pos x="T6" y="T7"/>
                </a:cxn>
                <a:cxn ang="0">
                  <a:pos x="T8" y="T9"/>
                </a:cxn>
              </a:cxnLst>
              <a:rect l="0" t="0" r="r" b="b"/>
              <a:pathLst>
                <a:path w="9" h="4">
                  <a:moveTo>
                    <a:pt x="9" y="4"/>
                  </a:moveTo>
                  <a:lnTo>
                    <a:pt x="9" y="4"/>
                  </a:lnTo>
                  <a:lnTo>
                    <a:pt x="0" y="0"/>
                  </a:lnTo>
                  <a:lnTo>
                    <a:pt x="0" y="1"/>
                  </a:lnTo>
                  <a:lnTo>
                    <a:pt x="9" y="4"/>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245" name="Freeform 1673"/>
            <p:cNvSpPr>
              <a:spLocks/>
            </p:cNvSpPr>
            <p:nvPr userDrawn="1"/>
          </p:nvSpPr>
          <p:spPr bwMode="auto">
            <a:xfrm>
              <a:off x="414" y="303"/>
              <a:ext cx="8" cy="8"/>
            </a:xfrm>
            <a:custGeom>
              <a:avLst/>
              <a:gdLst>
                <a:gd name="T0" fmla="*/ 4 w 16"/>
                <a:gd name="T1" fmla="*/ 0 h 18"/>
                <a:gd name="T2" fmla="*/ 4 w 16"/>
                <a:gd name="T3" fmla="*/ 0 h 18"/>
                <a:gd name="T4" fmla="*/ 13 w 16"/>
                <a:gd name="T5" fmla="*/ 11 h 18"/>
                <a:gd name="T6" fmla="*/ 0 w 16"/>
                <a:gd name="T7" fmla="*/ 14 h 18"/>
                <a:gd name="T8" fmla="*/ 16 w 16"/>
                <a:gd name="T9" fmla="*/ 12 h 18"/>
                <a:gd name="T10" fmla="*/ 4 w 16"/>
                <a:gd name="T11" fmla="*/ 0 h 18"/>
              </a:gdLst>
              <a:ahLst/>
              <a:cxnLst>
                <a:cxn ang="0">
                  <a:pos x="T0" y="T1"/>
                </a:cxn>
                <a:cxn ang="0">
                  <a:pos x="T2" y="T3"/>
                </a:cxn>
                <a:cxn ang="0">
                  <a:pos x="T4" y="T5"/>
                </a:cxn>
                <a:cxn ang="0">
                  <a:pos x="T6" y="T7"/>
                </a:cxn>
                <a:cxn ang="0">
                  <a:pos x="T8" y="T9"/>
                </a:cxn>
                <a:cxn ang="0">
                  <a:pos x="T10" y="T11"/>
                </a:cxn>
              </a:cxnLst>
              <a:rect l="0" t="0" r="r" b="b"/>
              <a:pathLst>
                <a:path w="16" h="18">
                  <a:moveTo>
                    <a:pt x="4" y="0"/>
                  </a:moveTo>
                  <a:lnTo>
                    <a:pt x="4" y="0"/>
                  </a:lnTo>
                  <a:cubicBezTo>
                    <a:pt x="11" y="2"/>
                    <a:pt x="12" y="6"/>
                    <a:pt x="13" y="11"/>
                  </a:cubicBezTo>
                  <a:cubicBezTo>
                    <a:pt x="9" y="14"/>
                    <a:pt x="4" y="16"/>
                    <a:pt x="0" y="14"/>
                  </a:cubicBezTo>
                  <a:cubicBezTo>
                    <a:pt x="6" y="18"/>
                    <a:pt x="11" y="14"/>
                    <a:pt x="16" y="12"/>
                  </a:cubicBezTo>
                  <a:cubicBezTo>
                    <a:pt x="14" y="5"/>
                    <a:pt x="12" y="1"/>
                    <a:pt x="4"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246" name="Freeform 1674"/>
            <p:cNvSpPr>
              <a:spLocks/>
            </p:cNvSpPr>
            <p:nvPr userDrawn="1"/>
          </p:nvSpPr>
          <p:spPr bwMode="auto">
            <a:xfrm>
              <a:off x="406" y="311"/>
              <a:ext cx="8" cy="8"/>
            </a:xfrm>
            <a:custGeom>
              <a:avLst/>
              <a:gdLst>
                <a:gd name="T0" fmla="*/ 11 w 19"/>
                <a:gd name="T1" fmla="*/ 0 h 18"/>
                <a:gd name="T2" fmla="*/ 11 w 19"/>
                <a:gd name="T3" fmla="*/ 0 h 18"/>
                <a:gd name="T4" fmla="*/ 13 w 19"/>
                <a:gd name="T5" fmla="*/ 14 h 18"/>
                <a:gd name="T6" fmla="*/ 0 w 19"/>
                <a:gd name="T7" fmla="*/ 11 h 18"/>
                <a:gd name="T8" fmla="*/ 15 w 19"/>
                <a:gd name="T9" fmla="*/ 17 h 18"/>
                <a:gd name="T10" fmla="*/ 11 w 19"/>
                <a:gd name="T11" fmla="*/ 0 h 18"/>
              </a:gdLst>
              <a:ahLst/>
              <a:cxnLst>
                <a:cxn ang="0">
                  <a:pos x="T0" y="T1"/>
                </a:cxn>
                <a:cxn ang="0">
                  <a:pos x="T2" y="T3"/>
                </a:cxn>
                <a:cxn ang="0">
                  <a:pos x="T4" y="T5"/>
                </a:cxn>
                <a:cxn ang="0">
                  <a:pos x="T6" y="T7"/>
                </a:cxn>
                <a:cxn ang="0">
                  <a:pos x="T8" y="T9"/>
                </a:cxn>
                <a:cxn ang="0">
                  <a:pos x="T10" y="T11"/>
                </a:cxn>
              </a:cxnLst>
              <a:rect l="0" t="0" r="r" b="b"/>
              <a:pathLst>
                <a:path w="19" h="18">
                  <a:moveTo>
                    <a:pt x="11" y="0"/>
                  </a:moveTo>
                  <a:lnTo>
                    <a:pt x="11" y="0"/>
                  </a:lnTo>
                  <a:cubicBezTo>
                    <a:pt x="16" y="5"/>
                    <a:pt x="15" y="9"/>
                    <a:pt x="13" y="14"/>
                  </a:cubicBezTo>
                  <a:cubicBezTo>
                    <a:pt x="8" y="14"/>
                    <a:pt x="3" y="15"/>
                    <a:pt x="0" y="11"/>
                  </a:cubicBezTo>
                  <a:cubicBezTo>
                    <a:pt x="4" y="18"/>
                    <a:pt x="10" y="16"/>
                    <a:pt x="15" y="17"/>
                  </a:cubicBezTo>
                  <a:cubicBezTo>
                    <a:pt x="17" y="8"/>
                    <a:pt x="19" y="5"/>
                    <a:pt x="11"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247" name="Freeform 1675"/>
            <p:cNvSpPr>
              <a:spLocks/>
            </p:cNvSpPr>
            <p:nvPr userDrawn="1"/>
          </p:nvSpPr>
          <p:spPr bwMode="auto">
            <a:xfrm>
              <a:off x="401" y="306"/>
              <a:ext cx="4" cy="4"/>
            </a:xfrm>
            <a:custGeom>
              <a:avLst/>
              <a:gdLst>
                <a:gd name="T0" fmla="*/ 9 w 9"/>
                <a:gd name="T1" fmla="*/ 8 h 8"/>
                <a:gd name="T2" fmla="*/ 9 w 9"/>
                <a:gd name="T3" fmla="*/ 8 h 8"/>
                <a:gd name="T4" fmla="*/ 2 w 9"/>
                <a:gd name="T5" fmla="*/ 0 h 8"/>
                <a:gd name="T6" fmla="*/ 0 w 9"/>
                <a:gd name="T7" fmla="*/ 1 h 8"/>
                <a:gd name="T8" fmla="*/ 9 w 9"/>
                <a:gd name="T9" fmla="*/ 8 h 8"/>
              </a:gdLst>
              <a:ahLst/>
              <a:cxnLst>
                <a:cxn ang="0">
                  <a:pos x="T0" y="T1"/>
                </a:cxn>
                <a:cxn ang="0">
                  <a:pos x="T2" y="T3"/>
                </a:cxn>
                <a:cxn ang="0">
                  <a:pos x="T4" y="T5"/>
                </a:cxn>
                <a:cxn ang="0">
                  <a:pos x="T6" y="T7"/>
                </a:cxn>
                <a:cxn ang="0">
                  <a:pos x="T8" y="T9"/>
                </a:cxn>
              </a:cxnLst>
              <a:rect l="0" t="0" r="r" b="b"/>
              <a:pathLst>
                <a:path w="9" h="8">
                  <a:moveTo>
                    <a:pt x="9" y="8"/>
                  </a:moveTo>
                  <a:lnTo>
                    <a:pt x="9" y="8"/>
                  </a:lnTo>
                  <a:lnTo>
                    <a:pt x="2" y="0"/>
                  </a:lnTo>
                  <a:lnTo>
                    <a:pt x="0" y="1"/>
                  </a:lnTo>
                  <a:lnTo>
                    <a:pt x="9" y="8"/>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248" name="Freeform 1676"/>
            <p:cNvSpPr>
              <a:spLocks/>
            </p:cNvSpPr>
            <p:nvPr userDrawn="1"/>
          </p:nvSpPr>
          <p:spPr bwMode="auto">
            <a:xfrm>
              <a:off x="395" y="312"/>
              <a:ext cx="2" cy="4"/>
            </a:xfrm>
            <a:custGeom>
              <a:avLst/>
              <a:gdLst>
                <a:gd name="T0" fmla="*/ 5 w 5"/>
                <a:gd name="T1" fmla="*/ 10 h 10"/>
                <a:gd name="T2" fmla="*/ 5 w 5"/>
                <a:gd name="T3" fmla="*/ 10 h 10"/>
                <a:gd name="T4" fmla="*/ 0 w 5"/>
                <a:gd name="T5" fmla="*/ 0 h 10"/>
                <a:gd name="T6" fmla="*/ 0 w 5"/>
                <a:gd name="T7" fmla="*/ 2 h 10"/>
                <a:gd name="T8" fmla="*/ 5 w 5"/>
                <a:gd name="T9" fmla="*/ 10 h 10"/>
              </a:gdLst>
              <a:ahLst/>
              <a:cxnLst>
                <a:cxn ang="0">
                  <a:pos x="T0" y="T1"/>
                </a:cxn>
                <a:cxn ang="0">
                  <a:pos x="T2" y="T3"/>
                </a:cxn>
                <a:cxn ang="0">
                  <a:pos x="T4" y="T5"/>
                </a:cxn>
                <a:cxn ang="0">
                  <a:pos x="T6" y="T7"/>
                </a:cxn>
                <a:cxn ang="0">
                  <a:pos x="T8" y="T9"/>
                </a:cxn>
              </a:cxnLst>
              <a:rect l="0" t="0" r="r" b="b"/>
              <a:pathLst>
                <a:path w="5" h="10">
                  <a:moveTo>
                    <a:pt x="5" y="10"/>
                  </a:moveTo>
                  <a:lnTo>
                    <a:pt x="5" y="10"/>
                  </a:lnTo>
                  <a:lnTo>
                    <a:pt x="0" y="0"/>
                  </a:lnTo>
                  <a:lnTo>
                    <a:pt x="0" y="2"/>
                  </a:lnTo>
                  <a:lnTo>
                    <a:pt x="5" y="1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249" name="Freeform 1677"/>
            <p:cNvSpPr>
              <a:spLocks/>
            </p:cNvSpPr>
            <p:nvPr userDrawn="1"/>
          </p:nvSpPr>
          <p:spPr bwMode="auto">
            <a:xfrm>
              <a:off x="397" y="319"/>
              <a:ext cx="9" cy="7"/>
            </a:xfrm>
            <a:custGeom>
              <a:avLst/>
              <a:gdLst>
                <a:gd name="T0" fmla="*/ 14 w 20"/>
                <a:gd name="T1" fmla="*/ 0 h 16"/>
                <a:gd name="T2" fmla="*/ 14 w 20"/>
                <a:gd name="T3" fmla="*/ 0 h 16"/>
                <a:gd name="T4" fmla="*/ 12 w 20"/>
                <a:gd name="T5" fmla="*/ 12 h 16"/>
                <a:gd name="T6" fmla="*/ 0 w 20"/>
                <a:gd name="T7" fmla="*/ 8 h 16"/>
                <a:gd name="T8" fmla="*/ 14 w 20"/>
                <a:gd name="T9" fmla="*/ 14 h 16"/>
                <a:gd name="T10" fmla="*/ 14 w 20"/>
                <a:gd name="T11" fmla="*/ 0 h 16"/>
              </a:gdLst>
              <a:ahLst/>
              <a:cxnLst>
                <a:cxn ang="0">
                  <a:pos x="T0" y="T1"/>
                </a:cxn>
                <a:cxn ang="0">
                  <a:pos x="T2" y="T3"/>
                </a:cxn>
                <a:cxn ang="0">
                  <a:pos x="T4" y="T5"/>
                </a:cxn>
                <a:cxn ang="0">
                  <a:pos x="T6" y="T7"/>
                </a:cxn>
                <a:cxn ang="0">
                  <a:pos x="T8" y="T9"/>
                </a:cxn>
                <a:cxn ang="0">
                  <a:pos x="T10" y="T11"/>
                </a:cxn>
              </a:cxnLst>
              <a:rect l="0" t="0" r="r" b="b"/>
              <a:pathLst>
                <a:path w="20" h="16">
                  <a:moveTo>
                    <a:pt x="14" y="0"/>
                  </a:moveTo>
                  <a:lnTo>
                    <a:pt x="14" y="0"/>
                  </a:lnTo>
                  <a:cubicBezTo>
                    <a:pt x="17" y="5"/>
                    <a:pt x="14" y="8"/>
                    <a:pt x="12" y="12"/>
                  </a:cubicBezTo>
                  <a:cubicBezTo>
                    <a:pt x="7" y="12"/>
                    <a:pt x="4" y="12"/>
                    <a:pt x="0" y="8"/>
                  </a:cubicBezTo>
                  <a:cubicBezTo>
                    <a:pt x="4" y="16"/>
                    <a:pt x="8" y="13"/>
                    <a:pt x="14" y="14"/>
                  </a:cubicBezTo>
                  <a:cubicBezTo>
                    <a:pt x="15" y="9"/>
                    <a:pt x="20" y="7"/>
                    <a:pt x="14"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250" name="Freeform 1678"/>
            <p:cNvSpPr>
              <a:spLocks/>
            </p:cNvSpPr>
            <p:nvPr userDrawn="1"/>
          </p:nvSpPr>
          <p:spPr bwMode="auto">
            <a:xfrm>
              <a:off x="387" y="324"/>
              <a:ext cx="9" cy="6"/>
            </a:xfrm>
            <a:custGeom>
              <a:avLst/>
              <a:gdLst>
                <a:gd name="T0" fmla="*/ 16 w 21"/>
                <a:gd name="T1" fmla="*/ 0 h 14"/>
                <a:gd name="T2" fmla="*/ 16 w 21"/>
                <a:gd name="T3" fmla="*/ 0 h 14"/>
                <a:gd name="T4" fmla="*/ 12 w 21"/>
                <a:gd name="T5" fmla="*/ 11 h 14"/>
                <a:gd name="T6" fmla="*/ 0 w 21"/>
                <a:gd name="T7" fmla="*/ 4 h 14"/>
                <a:gd name="T8" fmla="*/ 13 w 21"/>
                <a:gd name="T9" fmla="*/ 14 h 14"/>
                <a:gd name="T10" fmla="*/ 16 w 21"/>
                <a:gd name="T11" fmla="*/ 0 h 14"/>
              </a:gdLst>
              <a:ahLst/>
              <a:cxnLst>
                <a:cxn ang="0">
                  <a:pos x="T0" y="T1"/>
                </a:cxn>
                <a:cxn ang="0">
                  <a:pos x="T2" y="T3"/>
                </a:cxn>
                <a:cxn ang="0">
                  <a:pos x="T4" y="T5"/>
                </a:cxn>
                <a:cxn ang="0">
                  <a:pos x="T6" y="T7"/>
                </a:cxn>
                <a:cxn ang="0">
                  <a:pos x="T8" y="T9"/>
                </a:cxn>
                <a:cxn ang="0">
                  <a:pos x="T10" y="T11"/>
                </a:cxn>
              </a:cxnLst>
              <a:rect l="0" t="0" r="r" b="b"/>
              <a:pathLst>
                <a:path w="21" h="14">
                  <a:moveTo>
                    <a:pt x="16" y="0"/>
                  </a:moveTo>
                  <a:lnTo>
                    <a:pt x="16" y="0"/>
                  </a:lnTo>
                  <a:cubicBezTo>
                    <a:pt x="18" y="6"/>
                    <a:pt x="14" y="7"/>
                    <a:pt x="12" y="11"/>
                  </a:cubicBezTo>
                  <a:cubicBezTo>
                    <a:pt x="7" y="9"/>
                    <a:pt x="2" y="9"/>
                    <a:pt x="0" y="4"/>
                  </a:cubicBezTo>
                  <a:cubicBezTo>
                    <a:pt x="1" y="12"/>
                    <a:pt x="8" y="11"/>
                    <a:pt x="13" y="14"/>
                  </a:cubicBezTo>
                  <a:cubicBezTo>
                    <a:pt x="15" y="9"/>
                    <a:pt x="21" y="7"/>
                    <a:pt x="16"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251" name="Freeform 1679"/>
            <p:cNvSpPr>
              <a:spLocks/>
            </p:cNvSpPr>
            <p:nvPr userDrawn="1"/>
          </p:nvSpPr>
          <p:spPr bwMode="auto">
            <a:xfrm>
              <a:off x="375" y="327"/>
              <a:ext cx="9" cy="5"/>
            </a:xfrm>
            <a:custGeom>
              <a:avLst/>
              <a:gdLst>
                <a:gd name="T0" fmla="*/ 19 w 21"/>
                <a:gd name="T1" fmla="*/ 0 h 12"/>
                <a:gd name="T2" fmla="*/ 19 w 21"/>
                <a:gd name="T3" fmla="*/ 0 h 12"/>
                <a:gd name="T4" fmla="*/ 10 w 21"/>
                <a:gd name="T5" fmla="*/ 9 h 12"/>
                <a:gd name="T6" fmla="*/ 1 w 21"/>
                <a:gd name="T7" fmla="*/ 1 h 12"/>
                <a:gd name="T8" fmla="*/ 10 w 21"/>
                <a:gd name="T9" fmla="*/ 12 h 12"/>
                <a:gd name="T10" fmla="*/ 19 w 21"/>
                <a:gd name="T11" fmla="*/ 0 h 12"/>
              </a:gdLst>
              <a:ahLst/>
              <a:cxnLst>
                <a:cxn ang="0">
                  <a:pos x="T0" y="T1"/>
                </a:cxn>
                <a:cxn ang="0">
                  <a:pos x="T2" y="T3"/>
                </a:cxn>
                <a:cxn ang="0">
                  <a:pos x="T4" y="T5"/>
                </a:cxn>
                <a:cxn ang="0">
                  <a:pos x="T6" y="T7"/>
                </a:cxn>
                <a:cxn ang="0">
                  <a:pos x="T8" y="T9"/>
                </a:cxn>
                <a:cxn ang="0">
                  <a:pos x="T10" y="T11"/>
                </a:cxn>
              </a:cxnLst>
              <a:rect l="0" t="0" r="r" b="b"/>
              <a:pathLst>
                <a:path w="21" h="12">
                  <a:moveTo>
                    <a:pt x="19" y="0"/>
                  </a:moveTo>
                  <a:lnTo>
                    <a:pt x="19" y="0"/>
                  </a:lnTo>
                  <a:cubicBezTo>
                    <a:pt x="19" y="6"/>
                    <a:pt x="13" y="6"/>
                    <a:pt x="10" y="9"/>
                  </a:cubicBezTo>
                  <a:cubicBezTo>
                    <a:pt x="5" y="7"/>
                    <a:pt x="1" y="7"/>
                    <a:pt x="1" y="1"/>
                  </a:cubicBezTo>
                  <a:cubicBezTo>
                    <a:pt x="0" y="10"/>
                    <a:pt x="6" y="8"/>
                    <a:pt x="10" y="12"/>
                  </a:cubicBezTo>
                  <a:cubicBezTo>
                    <a:pt x="14" y="8"/>
                    <a:pt x="21" y="9"/>
                    <a:pt x="19"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252" name="Freeform 1680"/>
            <p:cNvSpPr>
              <a:spLocks/>
            </p:cNvSpPr>
            <p:nvPr userDrawn="1"/>
          </p:nvSpPr>
          <p:spPr bwMode="auto">
            <a:xfrm>
              <a:off x="379" y="314"/>
              <a:ext cx="1" cy="7"/>
            </a:xfrm>
            <a:custGeom>
              <a:avLst/>
              <a:gdLst>
                <a:gd name="T0" fmla="*/ 2 w 2"/>
                <a:gd name="T1" fmla="*/ 1 h 15"/>
                <a:gd name="T2" fmla="*/ 2 w 2"/>
                <a:gd name="T3" fmla="*/ 1 h 15"/>
                <a:gd name="T4" fmla="*/ 0 w 2"/>
                <a:gd name="T5" fmla="*/ 0 h 15"/>
                <a:gd name="T6" fmla="*/ 2 w 2"/>
                <a:gd name="T7" fmla="*/ 15 h 15"/>
                <a:gd name="T8" fmla="*/ 2 w 2"/>
                <a:gd name="T9" fmla="*/ 1 h 15"/>
              </a:gdLst>
              <a:ahLst/>
              <a:cxnLst>
                <a:cxn ang="0">
                  <a:pos x="T0" y="T1"/>
                </a:cxn>
                <a:cxn ang="0">
                  <a:pos x="T2" y="T3"/>
                </a:cxn>
                <a:cxn ang="0">
                  <a:pos x="T4" y="T5"/>
                </a:cxn>
                <a:cxn ang="0">
                  <a:pos x="T6" y="T7"/>
                </a:cxn>
                <a:cxn ang="0">
                  <a:pos x="T8" y="T9"/>
                </a:cxn>
              </a:cxnLst>
              <a:rect l="0" t="0" r="r" b="b"/>
              <a:pathLst>
                <a:path w="2" h="15">
                  <a:moveTo>
                    <a:pt x="2" y="1"/>
                  </a:moveTo>
                  <a:lnTo>
                    <a:pt x="2" y="1"/>
                  </a:lnTo>
                  <a:lnTo>
                    <a:pt x="0" y="0"/>
                  </a:lnTo>
                  <a:lnTo>
                    <a:pt x="2" y="15"/>
                  </a:lnTo>
                  <a:lnTo>
                    <a:pt x="2" y="1"/>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253" name="Freeform 1681"/>
            <p:cNvSpPr>
              <a:spLocks/>
            </p:cNvSpPr>
            <p:nvPr userDrawn="1"/>
          </p:nvSpPr>
          <p:spPr bwMode="auto">
            <a:xfrm>
              <a:off x="364" y="326"/>
              <a:ext cx="8" cy="6"/>
            </a:xfrm>
            <a:custGeom>
              <a:avLst/>
              <a:gdLst>
                <a:gd name="T0" fmla="*/ 3 w 19"/>
                <a:gd name="T1" fmla="*/ 0 h 12"/>
                <a:gd name="T2" fmla="*/ 3 w 19"/>
                <a:gd name="T3" fmla="*/ 0 h 12"/>
                <a:gd name="T4" fmla="*/ 8 w 19"/>
                <a:gd name="T5" fmla="*/ 12 h 12"/>
                <a:gd name="T6" fmla="*/ 19 w 19"/>
                <a:gd name="T7" fmla="*/ 2 h 12"/>
                <a:gd name="T8" fmla="*/ 8 w 19"/>
                <a:gd name="T9" fmla="*/ 10 h 12"/>
                <a:gd name="T10" fmla="*/ 3 w 19"/>
                <a:gd name="T11" fmla="*/ 0 h 12"/>
              </a:gdLst>
              <a:ahLst/>
              <a:cxnLst>
                <a:cxn ang="0">
                  <a:pos x="T0" y="T1"/>
                </a:cxn>
                <a:cxn ang="0">
                  <a:pos x="T2" y="T3"/>
                </a:cxn>
                <a:cxn ang="0">
                  <a:pos x="T4" y="T5"/>
                </a:cxn>
                <a:cxn ang="0">
                  <a:pos x="T6" y="T7"/>
                </a:cxn>
                <a:cxn ang="0">
                  <a:pos x="T8" y="T9"/>
                </a:cxn>
                <a:cxn ang="0">
                  <a:pos x="T10" y="T11"/>
                </a:cxn>
              </a:cxnLst>
              <a:rect l="0" t="0" r="r" b="b"/>
              <a:pathLst>
                <a:path w="19" h="12">
                  <a:moveTo>
                    <a:pt x="3" y="0"/>
                  </a:moveTo>
                  <a:lnTo>
                    <a:pt x="3" y="0"/>
                  </a:lnTo>
                  <a:cubicBezTo>
                    <a:pt x="0" y="7"/>
                    <a:pt x="5" y="8"/>
                    <a:pt x="8" y="12"/>
                  </a:cubicBezTo>
                  <a:cubicBezTo>
                    <a:pt x="13" y="9"/>
                    <a:pt x="19" y="10"/>
                    <a:pt x="19" y="2"/>
                  </a:cubicBezTo>
                  <a:cubicBezTo>
                    <a:pt x="18" y="7"/>
                    <a:pt x="13" y="7"/>
                    <a:pt x="8" y="10"/>
                  </a:cubicBezTo>
                  <a:cubicBezTo>
                    <a:pt x="6" y="6"/>
                    <a:pt x="2" y="6"/>
                    <a:pt x="3"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254" name="Freeform 1682"/>
            <p:cNvSpPr>
              <a:spLocks/>
            </p:cNvSpPr>
            <p:nvPr userDrawn="1"/>
          </p:nvSpPr>
          <p:spPr bwMode="auto">
            <a:xfrm>
              <a:off x="369" y="316"/>
              <a:ext cx="2" cy="6"/>
            </a:xfrm>
            <a:custGeom>
              <a:avLst/>
              <a:gdLst>
                <a:gd name="T0" fmla="*/ 4 w 4"/>
                <a:gd name="T1" fmla="*/ 1 h 14"/>
                <a:gd name="T2" fmla="*/ 4 w 4"/>
                <a:gd name="T3" fmla="*/ 1 h 14"/>
                <a:gd name="T4" fmla="*/ 3 w 4"/>
                <a:gd name="T5" fmla="*/ 2 h 14"/>
                <a:gd name="T6" fmla="*/ 2 w 4"/>
                <a:gd name="T7" fmla="*/ 0 h 14"/>
                <a:gd name="T8" fmla="*/ 0 w 4"/>
                <a:gd name="T9" fmla="*/ 14 h 14"/>
                <a:gd name="T10" fmla="*/ 4 w 4"/>
                <a:gd name="T11" fmla="*/ 1 h 14"/>
              </a:gdLst>
              <a:ahLst/>
              <a:cxnLst>
                <a:cxn ang="0">
                  <a:pos x="T0" y="T1"/>
                </a:cxn>
                <a:cxn ang="0">
                  <a:pos x="T2" y="T3"/>
                </a:cxn>
                <a:cxn ang="0">
                  <a:pos x="T4" y="T5"/>
                </a:cxn>
                <a:cxn ang="0">
                  <a:pos x="T6" y="T7"/>
                </a:cxn>
                <a:cxn ang="0">
                  <a:pos x="T8" y="T9"/>
                </a:cxn>
                <a:cxn ang="0">
                  <a:pos x="T10" y="T11"/>
                </a:cxn>
              </a:cxnLst>
              <a:rect l="0" t="0" r="r" b="b"/>
              <a:pathLst>
                <a:path w="4" h="14">
                  <a:moveTo>
                    <a:pt x="4" y="1"/>
                  </a:moveTo>
                  <a:lnTo>
                    <a:pt x="4" y="1"/>
                  </a:lnTo>
                  <a:lnTo>
                    <a:pt x="3" y="2"/>
                  </a:lnTo>
                  <a:lnTo>
                    <a:pt x="2" y="0"/>
                  </a:lnTo>
                  <a:lnTo>
                    <a:pt x="0" y="14"/>
                  </a:lnTo>
                  <a:lnTo>
                    <a:pt x="4" y="1"/>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255" name="Freeform 1683"/>
            <p:cNvSpPr>
              <a:spLocks/>
            </p:cNvSpPr>
            <p:nvPr userDrawn="1"/>
          </p:nvSpPr>
          <p:spPr bwMode="auto">
            <a:xfrm>
              <a:off x="398" y="297"/>
              <a:ext cx="8" cy="9"/>
            </a:xfrm>
            <a:custGeom>
              <a:avLst/>
              <a:gdLst>
                <a:gd name="T0" fmla="*/ 8 w 17"/>
                <a:gd name="T1" fmla="*/ 0 h 21"/>
                <a:gd name="T2" fmla="*/ 8 w 17"/>
                <a:gd name="T3" fmla="*/ 0 h 21"/>
                <a:gd name="T4" fmla="*/ 14 w 17"/>
                <a:gd name="T5" fmla="*/ 12 h 21"/>
                <a:gd name="T6" fmla="*/ 0 w 17"/>
                <a:gd name="T7" fmla="*/ 15 h 21"/>
                <a:gd name="T8" fmla="*/ 16 w 17"/>
                <a:gd name="T9" fmla="*/ 13 h 21"/>
                <a:gd name="T10" fmla="*/ 8 w 17"/>
                <a:gd name="T11" fmla="*/ 0 h 21"/>
              </a:gdLst>
              <a:ahLst/>
              <a:cxnLst>
                <a:cxn ang="0">
                  <a:pos x="T0" y="T1"/>
                </a:cxn>
                <a:cxn ang="0">
                  <a:pos x="T2" y="T3"/>
                </a:cxn>
                <a:cxn ang="0">
                  <a:pos x="T4" y="T5"/>
                </a:cxn>
                <a:cxn ang="0">
                  <a:pos x="T6" y="T7"/>
                </a:cxn>
                <a:cxn ang="0">
                  <a:pos x="T8" y="T9"/>
                </a:cxn>
                <a:cxn ang="0">
                  <a:pos x="T10" y="T11"/>
                </a:cxn>
              </a:cxnLst>
              <a:rect l="0" t="0" r="r" b="b"/>
              <a:pathLst>
                <a:path w="17" h="21">
                  <a:moveTo>
                    <a:pt x="8" y="0"/>
                  </a:moveTo>
                  <a:lnTo>
                    <a:pt x="8" y="0"/>
                  </a:lnTo>
                  <a:cubicBezTo>
                    <a:pt x="14" y="2"/>
                    <a:pt x="12" y="6"/>
                    <a:pt x="14" y="12"/>
                  </a:cubicBezTo>
                  <a:cubicBezTo>
                    <a:pt x="9" y="14"/>
                    <a:pt x="5" y="18"/>
                    <a:pt x="0" y="15"/>
                  </a:cubicBezTo>
                  <a:cubicBezTo>
                    <a:pt x="5" y="21"/>
                    <a:pt x="11" y="15"/>
                    <a:pt x="16" y="13"/>
                  </a:cubicBezTo>
                  <a:cubicBezTo>
                    <a:pt x="14" y="5"/>
                    <a:pt x="17" y="3"/>
                    <a:pt x="8"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256" name="Freeform 1684"/>
            <p:cNvSpPr>
              <a:spLocks noEditPoints="1"/>
            </p:cNvSpPr>
            <p:nvPr userDrawn="1"/>
          </p:nvSpPr>
          <p:spPr bwMode="auto">
            <a:xfrm>
              <a:off x="396" y="289"/>
              <a:ext cx="7" cy="2"/>
            </a:xfrm>
            <a:custGeom>
              <a:avLst/>
              <a:gdLst>
                <a:gd name="T0" fmla="*/ 8 w 17"/>
                <a:gd name="T1" fmla="*/ 2 h 5"/>
                <a:gd name="T2" fmla="*/ 8 w 17"/>
                <a:gd name="T3" fmla="*/ 2 h 5"/>
                <a:gd name="T4" fmla="*/ 1 w 17"/>
                <a:gd name="T5" fmla="*/ 4 h 5"/>
                <a:gd name="T6" fmla="*/ 1 w 17"/>
                <a:gd name="T7" fmla="*/ 3 h 5"/>
                <a:gd name="T8" fmla="*/ 8 w 17"/>
                <a:gd name="T9" fmla="*/ 2 h 5"/>
                <a:gd name="T10" fmla="*/ 17 w 17"/>
                <a:gd name="T11" fmla="*/ 1 h 5"/>
                <a:gd name="T12" fmla="*/ 17 w 17"/>
                <a:gd name="T13" fmla="*/ 1 h 5"/>
                <a:gd name="T14" fmla="*/ 1 w 17"/>
                <a:gd name="T15" fmla="*/ 2 h 5"/>
                <a:gd name="T16" fmla="*/ 0 w 17"/>
                <a:gd name="T17" fmla="*/ 4 h 5"/>
                <a:gd name="T18" fmla="*/ 1 w 17"/>
                <a:gd name="T19" fmla="*/ 5 h 5"/>
                <a:gd name="T20" fmla="*/ 17 w 17"/>
                <a:gd name="T21"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5">
                  <a:moveTo>
                    <a:pt x="8" y="2"/>
                  </a:moveTo>
                  <a:lnTo>
                    <a:pt x="8" y="2"/>
                  </a:lnTo>
                  <a:cubicBezTo>
                    <a:pt x="7" y="3"/>
                    <a:pt x="1" y="4"/>
                    <a:pt x="1" y="4"/>
                  </a:cubicBezTo>
                  <a:lnTo>
                    <a:pt x="1" y="3"/>
                  </a:lnTo>
                  <a:cubicBezTo>
                    <a:pt x="1" y="3"/>
                    <a:pt x="7" y="2"/>
                    <a:pt x="8" y="2"/>
                  </a:cubicBezTo>
                  <a:close/>
                  <a:moveTo>
                    <a:pt x="17" y="1"/>
                  </a:moveTo>
                  <a:lnTo>
                    <a:pt x="17" y="1"/>
                  </a:lnTo>
                  <a:cubicBezTo>
                    <a:pt x="9" y="0"/>
                    <a:pt x="1" y="2"/>
                    <a:pt x="1" y="2"/>
                  </a:cubicBezTo>
                  <a:lnTo>
                    <a:pt x="0" y="4"/>
                  </a:lnTo>
                  <a:lnTo>
                    <a:pt x="1" y="5"/>
                  </a:lnTo>
                  <a:cubicBezTo>
                    <a:pt x="5" y="5"/>
                    <a:pt x="10" y="3"/>
                    <a:pt x="17" y="1"/>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257" name="Freeform 1685"/>
            <p:cNvSpPr>
              <a:spLocks noEditPoints="1"/>
            </p:cNvSpPr>
            <p:nvPr userDrawn="1"/>
          </p:nvSpPr>
          <p:spPr bwMode="auto">
            <a:xfrm>
              <a:off x="394" y="297"/>
              <a:ext cx="7" cy="4"/>
            </a:xfrm>
            <a:custGeom>
              <a:avLst/>
              <a:gdLst>
                <a:gd name="T0" fmla="*/ 7 w 15"/>
                <a:gd name="T1" fmla="*/ 5 h 10"/>
                <a:gd name="T2" fmla="*/ 7 w 15"/>
                <a:gd name="T3" fmla="*/ 5 h 10"/>
                <a:gd name="T4" fmla="*/ 1 w 15"/>
                <a:gd name="T5" fmla="*/ 2 h 10"/>
                <a:gd name="T6" fmla="*/ 2 w 15"/>
                <a:gd name="T7" fmla="*/ 1 h 10"/>
                <a:gd name="T8" fmla="*/ 7 w 15"/>
                <a:gd name="T9" fmla="*/ 5 h 10"/>
                <a:gd name="T10" fmla="*/ 15 w 15"/>
                <a:gd name="T11" fmla="*/ 10 h 10"/>
                <a:gd name="T12" fmla="*/ 15 w 15"/>
                <a:gd name="T13" fmla="*/ 10 h 10"/>
                <a:gd name="T14" fmla="*/ 2 w 15"/>
                <a:gd name="T15" fmla="*/ 0 h 10"/>
                <a:gd name="T16" fmla="*/ 0 w 15"/>
                <a:gd name="T17" fmla="*/ 1 h 10"/>
                <a:gd name="T18" fmla="*/ 0 w 15"/>
                <a:gd name="T19" fmla="*/ 3 h 10"/>
                <a:gd name="T20" fmla="*/ 15 w 15"/>
                <a:gd name="T21"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10">
                  <a:moveTo>
                    <a:pt x="7" y="5"/>
                  </a:moveTo>
                  <a:lnTo>
                    <a:pt x="7" y="5"/>
                  </a:lnTo>
                  <a:cubicBezTo>
                    <a:pt x="6" y="5"/>
                    <a:pt x="1" y="2"/>
                    <a:pt x="1" y="2"/>
                  </a:cubicBezTo>
                  <a:lnTo>
                    <a:pt x="2" y="1"/>
                  </a:lnTo>
                  <a:cubicBezTo>
                    <a:pt x="2" y="1"/>
                    <a:pt x="6" y="4"/>
                    <a:pt x="7" y="5"/>
                  </a:cubicBezTo>
                  <a:close/>
                  <a:moveTo>
                    <a:pt x="15" y="10"/>
                  </a:moveTo>
                  <a:lnTo>
                    <a:pt x="15" y="10"/>
                  </a:lnTo>
                  <a:cubicBezTo>
                    <a:pt x="9" y="4"/>
                    <a:pt x="2" y="0"/>
                    <a:pt x="2" y="0"/>
                  </a:cubicBezTo>
                  <a:lnTo>
                    <a:pt x="0" y="1"/>
                  </a:lnTo>
                  <a:lnTo>
                    <a:pt x="0" y="3"/>
                  </a:lnTo>
                  <a:cubicBezTo>
                    <a:pt x="0" y="3"/>
                    <a:pt x="8" y="8"/>
                    <a:pt x="15" y="1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258" name="Freeform 1686"/>
            <p:cNvSpPr>
              <a:spLocks/>
            </p:cNvSpPr>
            <p:nvPr userDrawn="1"/>
          </p:nvSpPr>
          <p:spPr bwMode="auto">
            <a:xfrm>
              <a:off x="388" y="305"/>
              <a:ext cx="9" cy="8"/>
            </a:xfrm>
            <a:custGeom>
              <a:avLst/>
              <a:gdLst>
                <a:gd name="T0" fmla="*/ 16 w 21"/>
                <a:gd name="T1" fmla="*/ 0 h 16"/>
                <a:gd name="T2" fmla="*/ 16 w 21"/>
                <a:gd name="T3" fmla="*/ 0 h 16"/>
                <a:gd name="T4" fmla="*/ 12 w 21"/>
                <a:gd name="T5" fmla="*/ 10 h 16"/>
                <a:gd name="T6" fmla="*/ 0 w 21"/>
                <a:gd name="T7" fmla="*/ 10 h 16"/>
                <a:gd name="T8" fmla="*/ 13 w 21"/>
                <a:gd name="T9" fmla="*/ 12 h 16"/>
                <a:gd name="T10" fmla="*/ 16 w 21"/>
                <a:gd name="T11" fmla="*/ 0 h 16"/>
              </a:gdLst>
              <a:ahLst/>
              <a:cxnLst>
                <a:cxn ang="0">
                  <a:pos x="T0" y="T1"/>
                </a:cxn>
                <a:cxn ang="0">
                  <a:pos x="T2" y="T3"/>
                </a:cxn>
                <a:cxn ang="0">
                  <a:pos x="T4" y="T5"/>
                </a:cxn>
                <a:cxn ang="0">
                  <a:pos x="T6" y="T7"/>
                </a:cxn>
                <a:cxn ang="0">
                  <a:pos x="T8" y="T9"/>
                </a:cxn>
                <a:cxn ang="0">
                  <a:pos x="T10" y="T11"/>
                </a:cxn>
              </a:cxnLst>
              <a:rect l="0" t="0" r="r" b="b"/>
              <a:pathLst>
                <a:path w="21" h="16">
                  <a:moveTo>
                    <a:pt x="16" y="0"/>
                  </a:moveTo>
                  <a:lnTo>
                    <a:pt x="16" y="0"/>
                  </a:lnTo>
                  <a:cubicBezTo>
                    <a:pt x="19" y="5"/>
                    <a:pt x="13" y="6"/>
                    <a:pt x="12" y="10"/>
                  </a:cubicBezTo>
                  <a:cubicBezTo>
                    <a:pt x="7" y="9"/>
                    <a:pt x="3" y="14"/>
                    <a:pt x="0" y="10"/>
                  </a:cubicBezTo>
                  <a:cubicBezTo>
                    <a:pt x="4" y="16"/>
                    <a:pt x="8" y="11"/>
                    <a:pt x="13" y="12"/>
                  </a:cubicBezTo>
                  <a:cubicBezTo>
                    <a:pt x="14" y="8"/>
                    <a:pt x="21" y="6"/>
                    <a:pt x="16"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259" name="Freeform 1687"/>
            <p:cNvSpPr>
              <a:spLocks noEditPoints="1"/>
            </p:cNvSpPr>
            <p:nvPr userDrawn="1"/>
          </p:nvSpPr>
          <p:spPr bwMode="auto">
            <a:xfrm>
              <a:off x="388" y="302"/>
              <a:ext cx="4" cy="5"/>
            </a:xfrm>
            <a:custGeom>
              <a:avLst/>
              <a:gdLst>
                <a:gd name="T0" fmla="*/ 4 w 7"/>
                <a:gd name="T1" fmla="*/ 5 h 12"/>
                <a:gd name="T2" fmla="*/ 4 w 7"/>
                <a:gd name="T3" fmla="*/ 5 h 12"/>
                <a:gd name="T4" fmla="*/ 1 w 7"/>
                <a:gd name="T5" fmla="*/ 1 h 12"/>
                <a:gd name="T6" fmla="*/ 2 w 7"/>
                <a:gd name="T7" fmla="*/ 1 h 12"/>
                <a:gd name="T8" fmla="*/ 4 w 7"/>
                <a:gd name="T9" fmla="*/ 5 h 12"/>
                <a:gd name="T10" fmla="*/ 7 w 7"/>
                <a:gd name="T11" fmla="*/ 12 h 12"/>
                <a:gd name="T12" fmla="*/ 7 w 7"/>
                <a:gd name="T13" fmla="*/ 12 h 12"/>
                <a:gd name="T14" fmla="*/ 2 w 7"/>
                <a:gd name="T15" fmla="*/ 0 h 12"/>
                <a:gd name="T16" fmla="*/ 0 w 7"/>
                <a:gd name="T17" fmla="*/ 0 h 12"/>
                <a:gd name="T18" fmla="*/ 0 w 7"/>
                <a:gd name="T19" fmla="*/ 1 h 12"/>
                <a:gd name="T20" fmla="*/ 7 w 7"/>
                <a:gd name="T21"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12">
                  <a:moveTo>
                    <a:pt x="4" y="5"/>
                  </a:moveTo>
                  <a:lnTo>
                    <a:pt x="4" y="5"/>
                  </a:lnTo>
                  <a:cubicBezTo>
                    <a:pt x="3" y="4"/>
                    <a:pt x="1" y="1"/>
                    <a:pt x="1" y="1"/>
                  </a:cubicBezTo>
                  <a:lnTo>
                    <a:pt x="2" y="1"/>
                  </a:lnTo>
                  <a:cubicBezTo>
                    <a:pt x="2" y="1"/>
                    <a:pt x="3" y="4"/>
                    <a:pt x="4" y="5"/>
                  </a:cubicBezTo>
                  <a:close/>
                  <a:moveTo>
                    <a:pt x="7" y="12"/>
                  </a:moveTo>
                  <a:lnTo>
                    <a:pt x="7" y="12"/>
                  </a:lnTo>
                  <a:cubicBezTo>
                    <a:pt x="5" y="4"/>
                    <a:pt x="2" y="0"/>
                    <a:pt x="2" y="0"/>
                  </a:cubicBezTo>
                  <a:lnTo>
                    <a:pt x="0" y="0"/>
                  </a:lnTo>
                  <a:lnTo>
                    <a:pt x="0" y="1"/>
                  </a:lnTo>
                  <a:cubicBezTo>
                    <a:pt x="0" y="1"/>
                    <a:pt x="2" y="7"/>
                    <a:pt x="7" y="12"/>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260" name="Freeform 1688"/>
            <p:cNvSpPr>
              <a:spLocks noEditPoints="1"/>
            </p:cNvSpPr>
            <p:nvPr userDrawn="1"/>
          </p:nvSpPr>
          <p:spPr bwMode="auto">
            <a:xfrm>
              <a:off x="381" y="304"/>
              <a:ext cx="1" cy="6"/>
            </a:xfrm>
            <a:custGeom>
              <a:avLst/>
              <a:gdLst>
                <a:gd name="T0" fmla="*/ 2 w 3"/>
                <a:gd name="T1" fmla="*/ 6 h 12"/>
                <a:gd name="T2" fmla="*/ 2 w 3"/>
                <a:gd name="T3" fmla="*/ 6 h 12"/>
                <a:gd name="T4" fmla="*/ 1 w 3"/>
                <a:gd name="T5" fmla="*/ 1 h 12"/>
                <a:gd name="T6" fmla="*/ 2 w 3"/>
                <a:gd name="T7" fmla="*/ 1 h 12"/>
                <a:gd name="T8" fmla="*/ 2 w 3"/>
                <a:gd name="T9" fmla="*/ 6 h 12"/>
                <a:gd name="T10" fmla="*/ 3 w 3"/>
                <a:gd name="T11" fmla="*/ 12 h 12"/>
                <a:gd name="T12" fmla="*/ 3 w 3"/>
                <a:gd name="T13" fmla="*/ 12 h 12"/>
                <a:gd name="T14" fmla="*/ 3 w 3"/>
                <a:gd name="T15" fmla="*/ 1 h 12"/>
                <a:gd name="T16" fmla="*/ 1 w 3"/>
                <a:gd name="T17" fmla="*/ 0 h 12"/>
                <a:gd name="T18" fmla="*/ 0 w 3"/>
                <a:gd name="T19" fmla="*/ 1 h 12"/>
                <a:gd name="T20" fmla="*/ 3 w 3"/>
                <a:gd name="T21"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12">
                  <a:moveTo>
                    <a:pt x="2" y="6"/>
                  </a:moveTo>
                  <a:lnTo>
                    <a:pt x="2" y="6"/>
                  </a:lnTo>
                  <a:cubicBezTo>
                    <a:pt x="2" y="5"/>
                    <a:pt x="1" y="1"/>
                    <a:pt x="1" y="1"/>
                  </a:cubicBezTo>
                  <a:lnTo>
                    <a:pt x="2" y="1"/>
                  </a:lnTo>
                  <a:cubicBezTo>
                    <a:pt x="2" y="1"/>
                    <a:pt x="2" y="5"/>
                    <a:pt x="2" y="6"/>
                  </a:cubicBezTo>
                  <a:close/>
                  <a:moveTo>
                    <a:pt x="3" y="12"/>
                  </a:moveTo>
                  <a:lnTo>
                    <a:pt x="3" y="12"/>
                  </a:lnTo>
                  <a:cubicBezTo>
                    <a:pt x="3" y="7"/>
                    <a:pt x="3" y="1"/>
                    <a:pt x="3" y="1"/>
                  </a:cubicBezTo>
                  <a:lnTo>
                    <a:pt x="1" y="0"/>
                  </a:lnTo>
                  <a:lnTo>
                    <a:pt x="0" y="1"/>
                  </a:lnTo>
                  <a:cubicBezTo>
                    <a:pt x="0" y="1"/>
                    <a:pt x="1" y="7"/>
                    <a:pt x="3" y="12"/>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261" name="Freeform 1689"/>
            <p:cNvSpPr>
              <a:spLocks/>
            </p:cNvSpPr>
            <p:nvPr userDrawn="1"/>
          </p:nvSpPr>
          <p:spPr bwMode="auto">
            <a:xfrm>
              <a:off x="379" y="310"/>
              <a:ext cx="7" cy="4"/>
            </a:xfrm>
            <a:custGeom>
              <a:avLst/>
              <a:gdLst>
                <a:gd name="T0" fmla="*/ 16 w 17"/>
                <a:gd name="T1" fmla="*/ 0 h 10"/>
                <a:gd name="T2" fmla="*/ 16 w 17"/>
                <a:gd name="T3" fmla="*/ 0 h 10"/>
                <a:gd name="T4" fmla="*/ 8 w 17"/>
                <a:gd name="T5" fmla="*/ 8 h 10"/>
                <a:gd name="T6" fmla="*/ 0 w 17"/>
                <a:gd name="T7" fmla="*/ 1 h 10"/>
                <a:gd name="T8" fmla="*/ 8 w 17"/>
                <a:gd name="T9" fmla="*/ 10 h 10"/>
                <a:gd name="T10" fmla="*/ 16 w 17"/>
                <a:gd name="T11" fmla="*/ 0 h 10"/>
              </a:gdLst>
              <a:ahLst/>
              <a:cxnLst>
                <a:cxn ang="0">
                  <a:pos x="T0" y="T1"/>
                </a:cxn>
                <a:cxn ang="0">
                  <a:pos x="T2" y="T3"/>
                </a:cxn>
                <a:cxn ang="0">
                  <a:pos x="T4" y="T5"/>
                </a:cxn>
                <a:cxn ang="0">
                  <a:pos x="T6" y="T7"/>
                </a:cxn>
                <a:cxn ang="0">
                  <a:pos x="T8" y="T9"/>
                </a:cxn>
                <a:cxn ang="0">
                  <a:pos x="T10" y="T11"/>
                </a:cxn>
              </a:cxnLst>
              <a:rect l="0" t="0" r="r" b="b"/>
              <a:pathLst>
                <a:path w="17" h="10">
                  <a:moveTo>
                    <a:pt x="16" y="0"/>
                  </a:moveTo>
                  <a:lnTo>
                    <a:pt x="16" y="0"/>
                  </a:lnTo>
                  <a:cubicBezTo>
                    <a:pt x="16" y="6"/>
                    <a:pt x="11" y="5"/>
                    <a:pt x="8" y="8"/>
                  </a:cubicBezTo>
                  <a:cubicBezTo>
                    <a:pt x="5" y="4"/>
                    <a:pt x="0" y="6"/>
                    <a:pt x="0" y="1"/>
                  </a:cubicBezTo>
                  <a:cubicBezTo>
                    <a:pt x="0" y="9"/>
                    <a:pt x="5" y="6"/>
                    <a:pt x="8" y="10"/>
                  </a:cubicBezTo>
                  <a:cubicBezTo>
                    <a:pt x="11" y="6"/>
                    <a:pt x="17" y="8"/>
                    <a:pt x="16"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262" name="Freeform 1690"/>
            <p:cNvSpPr>
              <a:spLocks noEditPoints="1"/>
            </p:cNvSpPr>
            <p:nvPr userDrawn="1"/>
          </p:nvSpPr>
          <p:spPr bwMode="auto">
            <a:xfrm>
              <a:off x="372" y="304"/>
              <a:ext cx="2" cy="6"/>
            </a:xfrm>
            <a:custGeom>
              <a:avLst/>
              <a:gdLst>
                <a:gd name="T0" fmla="*/ 1 w 4"/>
                <a:gd name="T1" fmla="*/ 8 h 14"/>
                <a:gd name="T2" fmla="*/ 1 w 4"/>
                <a:gd name="T3" fmla="*/ 8 h 14"/>
                <a:gd name="T4" fmla="*/ 2 w 4"/>
                <a:gd name="T5" fmla="*/ 1 h 14"/>
                <a:gd name="T6" fmla="*/ 3 w 4"/>
                <a:gd name="T7" fmla="*/ 2 h 14"/>
                <a:gd name="T8" fmla="*/ 1 w 4"/>
                <a:gd name="T9" fmla="*/ 8 h 14"/>
                <a:gd name="T10" fmla="*/ 0 w 4"/>
                <a:gd name="T11" fmla="*/ 14 h 14"/>
                <a:gd name="T12" fmla="*/ 0 w 4"/>
                <a:gd name="T13" fmla="*/ 14 h 14"/>
                <a:gd name="T14" fmla="*/ 4 w 4"/>
                <a:gd name="T15" fmla="*/ 2 h 14"/>
                <a:gd name="T16" fmla="*/ 3 w 4"/>
                <a:gd name="T17" fmla="*/ 0 h 14"/>
                <a:gd name="T18" fmla="*/ 1 w 4"/>
                <a:gd name="T19" fmla="*/ 1 h 14"/>
                <a:gd name="T20" fmla="*/ 0 w 4"/>
                <a:gd name="T21"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14">
                  <a:moveTo>
                    <a:pt x="1" y="8"/>
                  </a:moveTo>
                  <a:lnTo>
                    <a:pt x="1" y="8"/>
                  </a:lnTo>
                  <a:cubicBezTo>
                    <a:pt x="1" y="7"/>
                    <a:pt x="2" y="1"/>
                    <a:pt x="2" y="1"/>
                  </a:cubicBezTo>
                  <a:lnTo>
                    <a:pt x="3" y="2"/>
                  </a:lnTo>
                  <a:cubicBezTo>
                    <a:pt x="3" y="2"/>
                    <a:pt x="2" y="7"/>
                    <a:pt x="1" y="8"/>
                  </a:cubicBezTo>
                  <a:close/>
                  <a:moveTo>
                    <a:pt x="0" y="14"/>
                  </a:moveTo>
                  <a:lnTo>
                    <a:pt x="0" y="14"/>
                  </a:lnTo>
                  <a:cubicBezTo>
                    <a:pt x="4" y="6"/>
                    <a:pt x="4" y="2"/>
                    <a:pt x="4" y="2"/>
                  </a:cubicBezTo>
                  <a:lnTo>
                    <a:pt x="3" y="0"/>
                  </a:lnTo>
                  <a:lnTo>
                    <a:pt x="1" y="1"/>
                  </a:lnTo>
                  <a:cubicBezTo>
                    <a:pt x="1" y="1"/>
                    <a:pt x="0" y="6"/>
                    <a:pt x="0" y="14"/>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263" name="Freeform 1691"/>
            <p:cNvSpPr>
              <a:spLocks/>
            </p:cNvSpPr>
            <p:nvPr userDrawn="1"/>
          </p:nvSpPr>
          <p:spPr bwMode="auto">
            <a:xfrm>
              <a:off x="367" y="309"/>
              <a:ext cx="9" cy="5"/>
            </a:xfrm>
            <a:custGeom>
              <a:avLst/>
              <a:gdLst>
                <a:gd name="T0" fmla="*/ 20 w 20"/>
                <a:gd name="T1" fmla="*/ 4 h 12"/>
                <a:gd name="T2" fmla="*/ 20 w 20"/>
                <a:gd name="T3" fmla="*/ 4 h 12"/>
                <a:gd name="T4" fmla="*/ 9 w 20"/>
                <a:gd name="T5" fmla="*/ 9 h 12"/>
                <a:gd name="T6" fmla="*/ 3 w 20"/>
                <a:gd name="T7" fmla="*/ 0 h 12"/>
                <a:gd name="T8" fmla="*/ 8 w 20"/>
                <a:gd name="T9" fmla="*/ 11 h 12"/>
                <a:gd name="T10" fmla="*/ 20 w 20"/>
                <a:gd name="T11" fmla="*/ 4 h 12"/>
              </a:gdLst>
              <a:ahLst/>
              <a:cxnLst>
                <a:cxn ang="0">
                  <a:pos x="T0" y="T1"/>
                </a:cxn>
                <a:cxn ang="0">
                  <a:pos x="T2" y="T3"/>
                </a:cxn>
                <a:cxn ang="0">
                  <a:pos x="T4" y="T5"/>
                </a:cxn>
                <a:cxn ang="0">
                  <a:pos x="T6" y="T7"/>
                </a:cxn>
                <a:cxn ang="0">
                  <a:pos x="T8" y="T9"/>
                </a:cxn>
                <a:cxn ang="0">
                  <a:pos x="T10" y="T11"/>
                </a:cxn>
              </a:cxnLst>
              <a:rect l="0" t="0" r="r" b="b"/>
              <a:pathLst>
                <a:path w="20" h="12">
                  <a:moveTo>
                    <a:pt x="20" y="4"/>
                  </a:moveTo>
                  <a:lnTo>
                    <a:pt x="20" y="4"/>
                  </a:lnTo>
                  <a:cubicBezTo>
                    <a:pt x="18" y="10"/>
                    <a:pt x="13" y="7"/>
                    <a:pt x="9" y="9"/>
                  </a:cubicBezTo>
                  <a:cubicBezTo>
                    <a:pt x="6" y="5"/>
                    <a:pt x="2" y="5"/>
                    <a:pt x="3" y="0"/>
                  </a:cubicBezTo>
                  <a:cubicBezTo>
                    <a:pt x="0" y="8"/>
                    <a:pt x="6" y="7"/>
                    <a:pt x="8" y="11"/>
                  </a:cubicBezTo>
                  <a:cubicBezTo>
                    <a:pt x="13" y="9"/>
                    <a:pt x="18" y="12"/>
                    <a:pt x="20" y="4"/>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264" name="Freeform 1692"/>
            <p:cNvSpPr>
              <a:spLocks/>
            </p:cNvSpPr>
            <p:nvPr userDrawn="1"/>
          </p:nvSpPr>
          <p:spPr bwMode="auto">
            <a:xfrm>
              <a:off x="365" y="302"/>
              <a:ext cx="0" cy="2"/>
            </a:xfrm>
            <a:custGeom>
              <a:avLst/>
              <a:gdLst>
                <a:gd name="T0" fmla="*/ 0 w 1"/>
                <a:gd name="T1" fmla="*/ 4 h 4"/>
                <a:gd name="T2" fmla="*/ 0 w 1"/>
                <a:gd name="T3" fmla="*/ 4 h 4"/>
                <a:gd name="T4" fmla="*/ 1 w 1"/>
                <a:gd name="T5" fmla="*/ 0 h 4"/>
                <a:gd name="T6" fmla="*/ 0 w 1"/>
                <a:gd name="T7" fmla="*/ 0 h 4"/>
                <a:gd name="T8" fmla="*/ 0 w 1"/>
                <a:gd name="T9" fmla="*/ 4 h 4"/>
              </a:gdLst>
              <a:ahLst/>
              <a:cxnLst>
                <a:cxn ang="0">
                  <a:pos x="T0" y="T1"/>
                </a:cxn>
                <a:cxn ang="0">
                  <a:pos x="T2" y="T3"/>
                </a:cxn>
                <a:cxn ang="0">
                  <a:pos x="T4" y="T5"/>
                </a:cxn>
                <a:cxn ang="0">
                  <a:pos x="T6" y="T7"/>
                </a:cxn>
                <a:cxn ang="0">
                  <a:pos x="T8" y="T9"/>
                </a:cxn>
              </a:cxnLst>
              <a:rect l="0" t="0" r="r" b="b"/>
              <a:pathLst>
                <a:path w="1" h="4">
                  <a:moveTo>
                    <a:pt x="0" y="4"/>
                  </a:moveTo>
                  <a:lnTo>
                    <a:pt x="0" y="4"/>
                  </a:lnTo>
                  <a:cubicBezTo>
                    <a:pt x="1" y="3"/>
                    <a:pt x="1" y="0"/>
                    <a:pt x="1" y="0"/>
                  </a:cubicBezTo>
                  <a:lnTo>
                    <a:pt x="0" y="0"/>
                  </a:lnTo>
                  <a:lnTo>
                    <a:pt x="0" y="4"/>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265" name="Freeform 1693"/>
            <p:cNvSpPr>
              <a:spLocks/>
            </p:cNvSpPr>
            <p:nvPr userDrawn="1"/>
          </p:nvSpPr>
          <p:spPr bwMode="auto">
            <a:xfrm>
              <a:off x="331" y="181"/>
              <a:ext cx="98" cy="48"/>
            </a:xfrm>
            <a:custGeom>
              <a:avLst/>
              <a:gdLst>
                <a:gd name="T0" fmla="*/ 12 w 219"/>
                <a:gd name="T1" fmla="*/ 57 h 105"/>
                <a:gd name="T2" fmla="*/ 12 w 219"/>
                <a:gd name="T3" fmla="*/ 57 h 105"/>
                <a:gd name="T4" fmla="*/ 60 w 219"/>
                <a:gd name="T5" fmla="*/ 81 h 105"/>
                <a:gd name="T6" fmla="*/ 120 w 219"/>
                <a:gd name="T7" fmla="*/ 81 h 105"/>
                <a:gd name="T8" fmla="*/ 156 w 219"/>
                <a:gd name="T9" fmla="*/ 68 h 105"/>
                <a:gd name="T10" fmla="*/ 156 w 219"/>
                <a:gd name="T11" fmla="*/ 22 h 105"/>
                <a:gd name="T12" fmla="*/ 179 w 219"/>
                <a:gd name="T13" fmla="*/ 31 h 105"/>
                <a:gd name="T14" fmla="*/ 181 w 219"/>
                <a:gd name="T15" fmla="*/ 39 h 105"/>
                <a:gd name="T16" fmla="*/ 172 w 219"/>
                <a:gd name="T17" fmla="*/ 74 h 105"/>
                <a:gd name="T18" fmla="*/ 182 w 219"/>
                <a:gd name="T19" fmla="*/ 93 h 105"/>
                <a:gd name="T20" fmla="*/ 177 w 219"/>
                <a:gd name="T21" fmla="*/ 105 h 105"/>
                <a:gd name="T22" fmla="*/ 192 w 219"/>
                <a:gd name="T23" fmla="*/ 85 h 105"/>
                <a:gd name="T24" fmla="*/ 186 w 219"/>
                <a:gd name="T25" fmla="*/ 72 h 105"/>
                <a:gd name="T26" fmla="*/ 208 w 219"/>
                <a:gd name="T27" fmla="*/ 77 h 105"/>
                <a:gd name="T28" fmla="*/ 211 w 219"/>
                <a:gd name="T29" fmla="*/ 87 h 105"/>
                <a:gd name="T30" fmla="*/ 219 w 219"/>
                <a:gd name="T31" fmla="*/ 74 h 105"/>
                <a:gd name="T32" fmla="*/ 209 w 219"/>
                <a:gd name="T33" fmla="*/ 65 h 105"/>
                <a:gd name="T34" fmla="*/ 199 w 219"/>
                <a:gd name="T35" fmla="*/ 63 h 105"/>
                <a:gd name="T36" fmla="*/ 210 w 219"/>
                <a:gd name="T37" fmla="*/ 38 h 105"/>
                <a:gd name="T38" fmla="*/ 186 w 219"/>
                <a:gd name="T39" fmla="*/ 23 h 105"/>
                <a:gd name="T40" fmla="*/ 179 w 219"/>
                <a:gd name="T41" fmla="*/ 16 h 105"/>
                <a:gd name="T42" fmla="*/ 159 w 219"/>
                <a:gd name="T43" fmla="*/ 2 h 105"/>
                <a:gd name="T44" fmla="*/ 146 w 219"/>
                <a:gd name="T45" fmla="*/ 10 h 105"/>
                <a:gd name="T46" fmla="*/ 136 w 219"/>
                <a:gd name="T47" fmla="*/ 16 h 105"/>
                <a:gd name="T48" fmla="*/ 139 w 219"/>
                <a:gd name="T49" fmla="*/ 42 h 105"/>
                <a:gd name="T50" fmla="*/ 144 w 219"/>
                <a:gd name="T51" fmla="*/ 63 h 105"/>
                <a:gd name="T52" fmla="*/ 118 w 219"/>
                <a:gd name="T53" fmla="*/ 79 h 105"/>
                <a:gd name="T54" fmla="*/ 76 w 219"/>
                <a:gd name="T55" fmla="*/ 79 h 105"/>
                <a:gd name="T56" fmla="*/ 31 w 219"/>
                <a:gd name="T57" fmla="*/ 51 h 105"/>
                <a:gd name="T58" fmla="*/ 28 w 219"/>
                <a:gd name="T59" fmla="*/ 48 h 105"/>
                <a:gd name="T60" fmla="*/ 0 w 219"/>
                <a:gd name="T61" fmla="*/ 45 h 105"/>
                <a:gd name="T62" fmla="*/ 12 w 219"/>
                <a:gd name="T63" fmla="*/ 57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9" h="105">
                  <a:moveTo>
                    <a:pt x="12" y="57"/>
                  </a:moveTo>
                  <a:lnTo>
                    <a:pt x="12" y="57"/>
                  </a:lnTo>
                  <a:cubicBezTo>
                    <a:pt x="20" y="66"/>
                    <a:pt x="40" y="77"/>
                    <a:pt x="60" y="81"/>
                  </a:cubicBezTo>
                  <a:cubicBezTo>
                    <a:pt x="76" y="84"/>
                    <a:pt x="108" y="82"/>
                    <a:pt x="120" y="81"/>
                  </a:cubicBezTo>
                  <a:cubicBezTo>
                    <a:pt x="135" y="80"/>
                    <a:pt x="149" y="76"/>
                    <a:pt x="156" y="68"/>
                  </a:cubicBezTo>
                  <a:cubicBezTo>
                    <a:pt x="170" y="54"/>
                    <a:pt x="149" y="36"/>
                    <a:pt x="156" y="22"/>
                  </a:cubicBezTo>
                  <a:cubicBezTo>
                    <a:pt x="163" y="26"/>
                    <a:pt x="169" y="30"/>
                    <a:pt x="179" y="31"/>
                  </a:cubicBezTo>
                  <a:cubicBezTo>
                    <a:pt x="180" y="33"/>
                    <a:pt x="180" y="37"/>
                    <a:pt x="181" y="39"/>
                  </a:cubicBezTo>
                  <a:cubicBezTo>
                    <a:pt x="184" y="55"/>
                    <a:pt x="169" y="58"/>
                    <a:pt x="172" y="74"/>
                  </a:cubicBezTo>
                  <a:cubicBezTo>
                    <a:pt x="174" y="82"/>
                    <a:pt x="180" y="84"/>
                    <a:pt x="182" y="93"/>
                  </a:cubicBezTo>
                  <a:cubicBezTo>
                    <a:pt x="182" y="93"/>
                    <a:pt x="183" y="100"/>
                    <a:pt x="177" y="105"/>
                  </a:cubicBezTo>
                  <a:cubicBezTo>
                    <a:pt x="190" y="105"/>
                    <a:pt x="196" y="95"/>
                    <a:pt x="192" y="85"/>
                  </a:cubicBezTo>
                  <a:cubicBezTo>
                    <a:pt x="191" y="81"/>
                    <a:pt x="186" y="77"/>
                    <a:pt x="186" y="72"/>
                  </a:cubicBezTo>
                  <a:cubicBezTo>
                    <a:pt x="193" y="81"/>
                    <a:pt x="198" y="80"/>
                    <a:pt x="208" y="77"/>
                  </a:cubicBezTo>
                  <a:cubicBezTo>
                    <a:pt x="213" y="76"/>
                    <a:pt x="213" y="82"/>
                    <a:pt x="211" y="87"/>
                  </a:cubicBezTo>
                  <a:cubicBezTo>
                    <a:pt x="217" y="83"/>
                    <a:pt x="219" y="77"/>
                    <a:pt x="219" y="74"/>
                  </a:cubicBezTo>
                  <a:cubicBezTo>
                    <a:pt x="219" y="67"/>
                    <a:pt x="214" y="63"/>
                    <a:pt x="209" y="65"/>
                  </a:cubicBezTo>
                  <a:cubicBezTo>
                    <a:pt x="206" y="65"/>
                    <a:pt x="200" y="69"/>
                    <a:pt x="199" y="63"/>
                  </a:cubicBezTo>
                  <a:cubicBezTo>
                    <a:pt x="198" y="53"/>
                    <a:pt x="214" y="54"/>
                    <a:pt x="210" y="38"/>
                  </a:cubicBezTo>
                  <a:cubicBezTo>
                    <a:pt x="209" y="29"/>
                    <a:pt x="200" y="25"/>
                    <a:pt x="186" y="23"/>
                  </a:cubicBezTo>
                  <a:cubicBezTo>
                    <a:pt x="184" y="22"/>
                    <a:pt x="181" y="19"/>
                    <a:pt x="179" y="16"/>
                  </a:cubicBezTo>
                  <a:cubicBezTo>
                    <a:pt x="171" y="3"/>
                    <a:pt x="163" y="0"/>
                    <a:pt x="159" y="2"/>
                  </a:cubicBezTo>
                  <a:cubicBezTo>
                    <a:pt x="153" y="5"/>
                    <a:pt x="151" y="8"/>
                    <a:pt x="146" y="10"/>
                  </a:cubicBezTo>
                  <a:cubicBezTo>
                    <a:pt x="142" y="12"/>
                    <a:pt x="138" y="13"/>
                    <a:pt x="136" y="16"/>
                  </a:cubicBezTo>
                  <a:cubicBezTo>
                    <a:pt x="130" y="24"/>
                    <a:pt x="135" y="35"/>
                    <a:pt x="139" y="42"/>
                  </a:cubicBezTo>
                  <a:cubicBezTo>
                    <a:pt x="141" y="47"/>
                    <a:pt x="146" y="56"/>
                    <a:pt x="144" y="63"/>
                  </a:cubicBezTo>
                  <a:cubicBezTo>
                    <a:pt x="141" y="72"/>
                    <a:pt x="127" y="77"/>
                    <a:pt x="118" y="79"/>
                  </a:cubicBezTo>
                  <a:cubicBezTo>
                    <a:pt x="111" y="81"/>
                    <a:pt x="89" y="82"/>
                    <a:pt x="76" y="79"/>
                  </a:cubicBezTo>
                  <a:cubicBezTo>
                    <a:pt x="65" y="76"/>
                    <a:pt x="38" y="61"/>
                    <a:pt x="31" y="51"/>
                  </a:cubicBezTo>
                  <a:cubicBezTo>
                    <a:pt x="28" y="48"/>
                    <a:pt x="28" y="48"/>
                    <a:pt x="28" y="48"/>
                  </a:cubicBezTo>
                  <a:cubicBezTo>
                    <a:pt x="19" y="44"/>
                    <a:pt x="0" y="45"/>
                    <a:pt x="0" y="45"/>
                  </a:cubicBezTo>
                  <a:cubicBezTo>
                    <a:pt x="0" y="45"/>
                    <a:pt x="4" y="49"/>
                    <a:pt x="12" y="57"/>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266" name="Freeform 1694"/>
            <p:cNvSpPr>
              <a:spLocks/>
            </p:cNvSpPr>
            <p:nvPr userDrawn="1"/>
          </p:nvSpPr>
          <p:spPr bwMode="auto">
            <a:xfrm>
              <a:off x="339" y="203"/>
              <a:ext cx="25" cy="14"/>
            </a:xfrm>
            <a:custGeom>
              <a:avLst/>
              <a:gdLst>
                <a:gd name="T0" fmla="*/ 9 w 55"/>
                <a:gd name="T1" fmla="*/ 3 h 32"/>
                <a:gd name="T2" fmla="*/ 9 w 55"/>
                <a:gd name="T3" fmla="*/ 3 h 32"/>
                <a:gd name="T4" fmla="*/ 0 w 55"/>
                <a:gd name="T5" fmla="*/ 0 h 32"/>
                <a:gd name="T6" fmla="*/ 55 w 55"/>
                <a:gd name="T7" fmla="*/ 32 h 32"/>
                <a:gd name="T8" fmla="*/ 9 w 55"/>
                <a:gd name="T9" fmla="*/ 3 h 32"/>
              </a:gdLst>
              <a:ahLst/>
              <a:cxnLst>
                <a:cxn ang="0">
                  <a:pos x="T0" y="T1"/>
                </a:cxn>
                <a:cxn ang="0">
                  <a:pos x="T2" y="T3"/>
                </a:cxn>
                <a:cxn ang="0">
                  <a:pos x="T4" y="T5"/>
                </a:cxn>
                <a:cxn ang="0">
                  <a:pos x="T6" y="T7"/>
                </a:cxn>
                <a:cxn ang="0">
                  <a:pos x="T8" y="T9"/>
                </a:cxn>
              </a:cxnLst>
              <a:rect l="0" t="0" r="r" b="b"/>
              <a:pathLst>
                <a:path w="55" h="32">
                  <a:moveTo>
                    <a:pt x="9" y="3"/>
                  </a:moveTo>
                  <a:lnTo>
                    <a:pt x="9" y="3"/>
                  </a:lnTo>
                  <a:cubicBezTo>
                    <a:pt x="6" y="1"/>
                    <a:pt x="0" y="0"/>
                    <a:pt x="0" y="0"/>
                  </a:cubicBezTo>
                  <a:cubicBezTo>
                    <a:pt x="5" y="10"/>
                    <a:pt x="33" y="28"/>
                    <a:pt x="55" y="32"/>
                  </a:cubicBezTo>
                  <a:cubicBezTo>
                    <a:pt x="44" y="29"/>
                    <a:pt x="17" y="15"/>
                    <a:pt x="9" y="3"/>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267" name="Freeform 1695"/>
            <p:cNvSpPr>
              <a:spLocks/>
            </p:cNvSpPr>
            <p:nvPr userDrawn="1"/>
          </p:nvSpPr>
          <p:spPr bwMode="auto">
            <a:xfrm>
              <a:off x="334" y="202"/>
              <a:ext cx="27" cy="15"/>
            </a:xfrm>
            <a:custGeom>
              <a:avLst/>
              <a:gdLst>
                <a:gd name="T0" fmla="*/ 0 w 59"/>
                <a:gd name="T1" fmla="*/ 0 h 33"/>
                <a:gd name="T2" fmla="*/ 0 w 59"/>
                <a:gd name="T3" fmla="*/ 0 h 33"/>
                <a:gd name="T4" fmla="*/ 59 w 59"/>
                <a:gd name="T5" fmla="*/ 33 h 33"/>
                <a:gd name="T6" fmla="*/ 8 w 59"/>
                <a:gd name="T7" fmla="*/ 1 h 33"/>
                <a:gd name="T8" fmla="*/ 0 w 59"/>
                <a:gd name="T9" fmla="*/ 0 h 33"/>
              </a:gdLst>
              <a:ahLst/>
              <a:cxnLst>
                <a:cxn ang="0">
                  <a:pos x="T0" y="T1"/>
                </a:cxn>
                <a:cxn ang="0">
                  <a:pos x="T2" y="T3"/>
                </a:cxn>
                <a:cxn ang="0">
                  <a:pos x="T4" y="T5"/>
                </a:cxn>
                <a:cxn ang="0">
                  <a:pos x="T6" y="T7"/>
                </a:cxn>
                <a:cxn ang="0">
                  <a:pos x="T8" y="T9"/>
                </a:cxn>
              </a:cxnLst>
              <a:rect l="0" t="0" r="r" b="b"/>
              <a:pathLst>
                <a:path w="59" h="33">
                  <a:moveTo>
                    <a:pt x="0" y="0"/>
                  </a:moveTo>
                  <a:lnTo>
                    <a:pt x="0" y="0"/>
                  </a:lnTo>
                  <a:cubicBezTo>
                    <a:pt x="7" y="13"/>
                    <a:pt x="33" y="29"/>
                    <a:pt x="59" y="33"/>
                  </a:cubicBezTo>
                  <a:cubicBezTo>
                    <a:pt x="34" y="25"/>
                    <a:pt x="14" y="11"/>
                    <a:pt x="8" y="1"/>
                  </a:cubicBezTo>
                  <a:cubicBezTo>
                    <a:pt x="5" y="0"/>
                    <a:pt x="2" y="0"/>
                    <a:pt x="0"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268" name="Freeform 1696"/>
            <p:cNvSpPr>
              <a:spLocks/>
            </p:cNvSpPr>
            <p:nvPr userDrawn="1"/>
          </p:nvSpPr>
          <p:spPr bwMode="auto">
            <a:xfrm>
              <a:off x="409" y="195"/>
              <a:ext cx="18" cy="32"/>
            </a:xfrm>
            <a:custGeom>
              <a:avLst/>
              <a:gdLst>
                <a:gd name="T0" fmla="*/ 16 w 41"/>
                <a:gd name="T1" fmla="*/ 1 h 70"/>
                <a:gd name="T2" fmla="*/ 16 w 41"/>
                <a:gd name="T3" fmla="*/ 1 h 70"/>
                <a:gd name="T4" fmla="*/ 13 w 41"/>
                <a:gd name="T5" fmla="*/ 0 h 70"/>
                <a:gd name="T6" fmla="*/ 14 w 41"/>
                <a:gd name="T7" fmla="*/ 13 h 70"/>
                <a:gd name="T8" fmla="*/ 11 w 41"/>
                <a:gd name="T9" fmla="*/ 0 h 70"/>
                <a:gd name="T10" fmla="*/ 9 w 41"/>
                <a:gd name="T11" fmla="*/ 0 h 70"/>
                <a:gd name="T12" fmla="*/ 7 w 41"/>
                <a:gd name="T13" fmla="*/ 24 h 70"/>
                <a:gd name="T14" fmla="*/ 5 w 41"/>
                <a:gd name="T15" fmla="*/ 49 h 70"/>
                <a:gd name="T16" fmla="*/ 10 w 41"/>
                <a:gd name="T17" fmla="*/ 70 h 70"/>
                <a:gd name="T18" fmla="*/ 13 w 41"/>
                <a:gd name="T19" fmla="*/ 47 h 70"/>
                <a:gd name="T20" fmla="*/ 14 w 41"/>
                <a:gd name="T21" fmla="*/ 33 h 70"/>
                <a:gd name="T22" fmla="*/ 25 w 41"/>
                <a:gd name="T23" fmla="*/ 45 h 70"/>
                <a:gd name="T24" fmla="*/ 41 w 41"/>
                <a:gd name="T25" fmla="*/ 46 h 70"/>
                <a:gd name="T26" fmla="*/ 31 w 41"/>
                <a:gd name="T27" fmla="*/ 41 h 70"/>
                <a:gd name="T28" fmla="*/ 22 w 41"/>
                <a:gd name="T29" fmla="*/ 21 h 70"/>
                <a:gd name="T30" fmla="*/ 26 w 41"/>
                <a:gd name="T31" fmla="*/ 3 h 70"/>
                <a:gd name="T32" fmla="*/ 26 w 41"/>
                <a:gd name="T33" fmla="*/ 13 h 70"/>
                <a:gd name="T34" fmla="*/ 24 w 41"/>
                <a:gd name="T35" fmla="*/ 2 h 70"/>
                <a:gd name="T36" fmla="*/ 22 w 41"/>
                <a:gd name="T37" fmla="*/ 2 h 70"/>
                <a:gd name="T38" fmla="*/ 22 w 41"/>
                <a:gd name="T39" fmla="*/ 13 h 70"/>
                <a:gd name="T40" fmla="*/ 20 w 41"/>
                <a:gd name="T41" fmla="*/ 1 h 70"/>
                <a:gd name="T42" fmla="*/ 18 w 41"/>
                <a:gd name="T43" fmla="*/ 1 h 70"/>
                <a:gd name="T44" fmla="*/ 18 w 41"/>
                <a:gd name="T45" fmla="*/ 13 h 70"/>
                <a:gd name="T46" fmla="*/ 16 w 41"/>
                <a:gd name="T47" fmla="*/ 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1" h="70">
                  <a:moveTo>
                    <a:pt x="16" y="1"/>
                  </a:moveTo>
                  <a:lnTo>
                    <a:pt x="16" y="1"/>
                  </a:lnTo>
                  <a:lnTo>
                    <a:pt x="13" y="0"/>
                  </a:lnTo>
                  <a:cubicBezTo>
                    <a:pt x="15" y="4"/>
                    <a:pt x="16" y="8"/>
                    <a:pt x="14" y="13"/>
                  </a:cubicBezTo>
                  <a:cubicBezTo>
                    <a:pt x="14" y="7"/>
                    <a:pt x="12" y="2"/>
                    <a:pt x="11" y="0"/>
                  </a:cubicBezTo>
                  <a:cubicBezTo>
                    <a:pt x="11" y="0"/>
                    <a:pt x="9" y="0"/>
                    <a:pt x="9" y="0"/>
                  </a:cubicBezTo>
                  <a:cubicBezTo>
                    <a:pt x="13" y="11"/>
                    <a:pt x="11" y="19"/>
                    <a:pt x="7" y="24"/>
                  </a:cubicBezTo>
                  <a:cubicBezTo>
                    <a:pt x="0" y="32"/>
                    <a:pt x="1" y="40"/>
                    <a:pt x="5" y="49"/>
                  </a:cubicBezTo>
                  <a:cubicBezTo>
                    <a:pt x="7" y="53"/>
                    <a:pt x="16" y="63"/>
                    <a:pt x="10" y="70"/>
                  </a:cubicBezTo>
                  <a:cubicBezTo>
                    <a:pt x="23" y="63"/>
                    <a:pt x="17" y="51"/>
                    <a:pt x="13" y="47"/>
                  </a:cubicBezTo>
                  <a:cubicBezTo>
                    <a:pt x="10" y="43"/>
                    <a:pt x="10" y="36"/>
                    <a:pt x="14" y="33"/>
                  </a:cubicBezTo>
                  <a:cubicBezTo>
                    <a:pt x="14" y="40"/>
                    <a:pt x="19" y="45"/>
                    <a:pt x="25" y="45"/>
                  </a:cubicBezTo>
                  <a:cubicBezTo>
                    <a:pt x="30" y="45"/>
                    <a:pt x="39" y="38"/>
                    <a:pt x="41" y="46"/>
                  </a:cubicBezTo>
                  <a:cubicBezTo>
                    <a:pt x="41" y="38"/>
                    <a:pt x="36" y="40"/>
                    <a:pt x="31" y="41"/>
                  </a:cubicBezTo>
                  <a:cubicBezTo>
                    <a:pt x="15" y="44"/>
                    <a:pt x="16" y="26"/>
                    <a:pt x="22" y="21"/>
                  </a:cubicBezTo>
                  <a:cubicBezTo>
                    <a:pt x="28" y="16"/>
                    <a:pt x="36" y="9"/>
                    <a:pt x="26" y="3"/>
                  </a:cubicBezTo>
                  <a:cubicBezTo>
                    <a:pt x="27" y="6"/>
                    <a:pt x="27" y="10"/>
                    <a:pt x="26" y="13"/>
                  </a:cubicBezTo>
                  <a:cubicBezTo>
                    <a:pt x="26" y="9"/>
                    <a:pt x="25" y="3"/>
                    <a:pt x="24" y="2"/>
                  </a:cubicBezTo>
                  <a:lnTo>
                    <a:pt x="22" y="2"/>
                  </a:lnTo>
                  <a:cubicBezTo>
                    <a:pt x="23" y="5"/>
                    <a:pt x="24" y="9"/>
                    <a:pt x="22" y="13"/>
                  </a:cubicBezTo>
                  <a:cubicBezTo>
                    <a:pt x="22" y="10"/>
                    <a:pt x="22" y="4"/>
                    <a:pt x="20" y="1"/>
                  </a:cubicBezTo>
                  <a:lnTo>
                    <a:pt x="18" y="1"/>
                  </a:lnTo>
                  <a:cubicBezTo>
                    <a:pt x="19" y="4"/>
                    <a:pt x="19" y="8"/>
                    <a:pt x="18" y="13"/>
                  </a:cubicBezTo>
                  <a:cubicBezTo>
                    <a:pt x="18" y="7"/>
                    <a:pt x="17" y="3"/>
                    <a:pt x="16"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269" name="Freeform 1697"/>
            <p:cNvSpPr>
              <a:spLocks/>
            </p:cNvSpPr>
            <p:nvPr userDrawn="1"/>
          </p:nvSpPr>
          <p:spPr bwMode="auto">
            <a:xfrm>
              <a:off x="393" y="190"/>
              <a:ext cx="9" cy="23"/>
            </a:xfrm>
            <a:custGeom>
              <a:avLst/>
              <a:gdLst>
                <a:gd name="T0" fmla="*/ 13 w 22"/>
                <a:gd name="T1" fmla="*/ 0 h 51"/>
                <a:gd name="T2" fmla="*/ 13 w 22"/>
                <a:gd name="T3" fmla="*/ 0 h 51"/>
                <a:gd name="T4" fmla="*/ 11 w 22"/>
                <a:gd name="T5" fmla="*/ 0 h 51"/>
                <a:gd name="T6" fmla="*/ 10 w 22"/>
                <a:gd name="T7" fmla="*/ 11 h 51"/>
                <a:gd name="T8" fmla="*/ 9 w 22"/>
                <a:gd name="T9" fmla="*/ 0 h 51"/>
                <a:gd name="T10" fmla="*/ 13 w 22"/>
                <a:gd name="T11" fmla="*/ 27 h 51"/>
                <a:gd name="T12" fmla="*/ 12 w 22"/>
                <a:gd name="T13" fmla="*/ 51 h 51"/>
                <a:gd name="T14" fmla="*/ 21 w 22"/>
                <a:gd name="T15" fmla="*/ 38 h 51"/>
                <a:gd name="T16" fmla="*/ 18 w 22"/>
                <a:gd name="T17" fmla="*/ 22 h 51"/>
                <a:gd name="T18" fmla="*/ 17 w 22"/>
                <a:gd name="T19" fmla="*/ 1 h 51"/>
                <a:gd name="T20" fmla="*/ 15 w 22"/>
                <a:gd name="T21" fmla="*/ 1 h 51"/>
                <a:gd name="T22" fmla="*/ 13 w 22"/>
                <a:gd name="T23" fmla="*/ 12 h 51"/>
                <a:gd name="T24" fmla="*/ 13 w 22"/>
                <a:gd name="T25"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51">
                  <a:moveTo>
                    <a:pt x="13" y="0"/>
                  </a:moveTo>
                  <a:lnTo>
                    <a:pt x="13" y="0"/>
                  </a:lnTo>
                  <a:cubicBezTo>
                    <a:pt x="12" y="0"/>
                    <a:pt x="11" y="0"/>
                    <a:pt x="11" y="0"/>
                  </a:cubicBezTo>
                  <a:cubicBezTo>
                    <a:pt x="9" y="3"/>
                    <a:pt x="9" y="7"/>
                    <a:pt x="10" y="11"/>
                  </a:cubicBezTo>
                  <a:cubicBezTo>
                    <a:pt x="8" y="7"/>
                    <a:pt x="8" y="4"/>
                    <a:pt x="9" y="0"/>
                  </a:cubicBezTo>
                  <a:cubicBezTo>
                    <a:pt x="0" y="0"/>
                    <a:pt x="10" y="19"/>
                    <a:pt x="13" y="27"/>
                  </a:cubicBezTo>
                  <a:cubicBezTo>
                    <a:pt x="15" y="31"/>
                    <a:pt x="19" y="42"/>
                    <a:pt x="12" y="51"/>
                  </a:cubicBezTo>
                  <a:cubicBezTo>
                    <a:pt x="15" y="49"/>
                    <a:pt x="22" y="42"/>
                    <a:pt x="21" y="38"/>
                  </a:cubicBezTo>
                  <a:cubicBezTo>
                    <a:pt x="21" y="29"/>
                    <a:pt x="19" y="25"/>
                    <a:pt x="18" y="22"/>
                  </a:cubicBezTo>
                  <a:cubicBezTo>
                    <a:pt x="15" y="15"/>
                    <a:pt x="14" y="7"/>
                    <a:pt x="17" y="1"/>
                  </a:cubicBezTo>
                  <a:cubicBezTo>
                    <a:pt x="16" y="1"/>
                    <a:pt x="16" y="1"/>
                    <a:pt x="15" y="1"/>
                  </a:cubicBezTo>
                  <a:cubicBezTo>
                    <a:pt x="14" y="2"/>
                    <a:pt x="12" y="7"/>
                    <a:pt x="13" y="12"/>
                  </a:cubicBezTo>
                  <a:cubicBezTo>
                    <a:pt x="10" y="7"/>
                    <a:pt x="12" y="2"/>
                    <a:pt x="13"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270" name="Freeform 1698"/>
            <p:cNvSpPr>
              <a:spLocks/>
            </p:cNvSpPr>
            <p:nvPr userDrawn="1"/>
          </p:nvSpPr>
          <p:spPr bwMode="auto">
            <a:xfrm>
              <a:off x="388" y="187"/>
              <a:ext cx="40" cy="30"/>
            </a:xfrm>
            <a:custGeom>
              <a:avLst/>
              <a:gdLst>
                <a:gd name="T0" fmla="*/ 24 w 90"/>
                <a:gd name="T1" fmla="*/ 1 h 65"/>
                <a:gd name="T2" fmla="*/ 24 w 90"/>
                <a:gd name="T3" fmla="*/ 1 h 65"/>
                <a:gd name="T4" fmla="*/ 15 w 90"/>
                <a:gd name="T5" fmla="*/ 1 h 65"/>
                <a:gd name="T6" fmla="*/ 21 w 90"/>
                <a:gd name="T7" fmla="*/ 48 h 65"/>
                <a:gd name="T8" fmla="*/ 1 w 90"/>
                <a:gd name="T9" fmla="*/ 65 h 65"/>
                <a:gd name="T10" fmla="*/ 24 w 90"/>
                <a:gd name="T11" fmla="*/ 41 h 65"/>
                <a:gd name="T12" fmla="*/ 18 w 90"/>
                <a:gd name="T13" fmla="*/ 4 h 65"/>
                <a:gd name="T14" fmla="*/ 50 w 90"/>
                <a:gd name="T15" fmla="*/ 14 h 65"/>
                <a:gd name="T16" fmla="*/ 80 w 90"/>
                <a:gd name="T17" fmla="*/ 31 h 65"/>
                <a:gd name="T18" fmla="*/ 70 w 90"/>
                <a:gd name="T19" fmla="*/ 42 h 65"/>
                <a:gd name="T20" fmla="*/ 76 w 90"/>
                <a:gd name="T21" fmla="*/ 57 h 65"/>
                <a:gd name="T22" fmla="*/ 90 w 90"/>
                <a:gd name="T23" fmla="*/ 60 h 65"/>
                <a:gd name="T24" fmla="*/ 71 w 90"/>
                <a:gd name="T25" fmla="*/ 52 h 65"/>
                <a:gd name="T26" fmla="*/ 77 w 90"/>
                <a:gd name="T27" fmla="*/ 38 h 65"/>
                <a:gd name="T28" fmla="*/ 82 w 90"/>
                <a:gd name="T29" fmla="*/ 27 h 65"/>
                <a:gd name="T30" fmla="*/ 48 w 90"/>
                <a:gd name="T31" fmla="*/ 10 h 65"/>
                <a:gd name="T32" fmla="*/ 24 w 90"/>
                <a:gd name="T33" fmla="*/ 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65">
                  <a:moveTo>
                    <a:pt x="24" y="1"/>
                  </a:moveTo>
                  <a:lnTo>
                    <a:pt x="24" y="1"/>
                  </a:lnTo>
                  <a:cubicBezTo>
                    <a:pt x="21" y="0"/>
                    <a:pt x="17" y="0"/>
                    <a:pt x="15" y="1"/>
                  </a:cubicBezTo>
                  <a:cubicBezTo>
                    <a:pt x="0" y="10"/>
                    <a:pt x="23" y="32"/>
                    <a:pt x="21" y="48"/>
                  </a:cubicBezTo>
                  <a:cubicBezTo>
                    <a:pt x="20" y="58"/>
                    <a:pt x="8" y="62"/>
                    <a:pt x="1" y="65"/>
                  </a:cubicBezTo>
                  <a:cubicBezTo>
                    <a:pt x="17" y="63"/>
                    <a:pt x="27" y="55"/>
                    <a:pt x="24" y="41"/>
                  </a:cubicBezTo>
                  <a:cubicBezTo>
                    <a:pt x="22" y="30"/>
                    <a:pt x="6" y="8"/>
                    <a:pt x="18" y="4"/>
                  </a:cubicBezTo>
                  <a:cubicBezTo>
                    <a:pt x="27" y="1"/>
                    <a:pt x="38" y="12"/>
                    <a:pt x="50" y="14"/>
                  </a:cubicBezTo>
                  <a:cubicBezTo>
                    <a:pt x="62" y="16"/>
                    <a:pt x="83" y="16"/>
                    <a:pt x="80" y="31"/>
                  </a:cubicBezTo>
                  <a:cubicBezTo>
                    <a:pt x="79" y="35"/>
                    <a:pt x="72" y="38"/>
                    <a:pt x="70" y="42"/>
                  </a:cubicBezTo>
                  <a:cubicBezTo>
                    <a:pt x="65" y="49"/>
                    <a:pt x="68" y="59"/>
                    <a:pt x="76" y="57"/>
                  </a:cubicBezTo>
                  <a:cubicBezTo>
                    <a:pt x="86" y="54"/>
                    <a:pt x="88" y="55"/>
                    <a:pt x="90" y="60"/>
                  </a:cubicBezTo>
                  <a:cubicBezTo>
                    <a:pt x="89" y="44"/>
                    <a:pt x="74" y="61"/>
                    <a:pt x="71" y="52"/>
                  </a:cubicBezTo>
                  <a:cubicBezTo>
                    <a:pt x="68" y="45"/>
                    <a:pt x="73" y="42"/>
                    <a:pt x="77" y="38"/>
                  </a:cubicBezTo>
                  <a:cubicBezTo>
                    <a:pt x="80" y="36"/>
                    <a:pt x="83" y="32"/>
                    <a:pt x="82" y="27"/>
                  </a:cubicBezTo>
                  <a:cubicBezTo>
                    <a:pt x="81" y="12"/>
                    <a:pt x="61" y="13"/>
                    <a:pt x="48" y="10"/>
                  </a:cubicBezTo>
                  <a:cubicBezTo>
                    <a:pt x="41" y="9"/>
                    <a:pt x="32" y="2"/>
                    <a:pt x="24"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271" name="Freeform 1699"/>
            <p:cNvSpPr>
              <a:spLocks/>
            </p:cNvSpPr>
            <p:nvPr userDrawn="1"/>
          </p:nvSpPr>
          <p:spPr bwMode="auto">
            <a:xfrm>
              <a:off x="397" y="182"/>
              <a:ext cx="16" cy="9"/>
            </a:xfrm>
            <a:custGeom>
              <a:avLst/>
              <a:gdLst>
                <a:gd name="T0" fmla="*/ 15 w 37"/>
                <a:gd name="T1" fmla="*/ 1 h 20"/>
                <a:gd name="T2" fmla="*/ 15 w 37"/>
                <a:gd name="T3" fmla="*/ 1 h 20"/>
                <a:gd name="T4" fmla="*/ 12 w 37"/>
                <a:gd name="T5" fmla="*/ 3 h 20"/>
                <a:gd name="T6" fmla="*/ 21 w 37"/>
                <a:gd name="T7" fmla="*/ 8 h 20"/>
                <a:gd name="T8" fmla="*/ 9 w 37"/>
                <a:gd name="T9" fmla="*/ 4 h 20"/>
                <a:gd name="T10" fmla="*/ 8 w 37"/>
                <a:gd name="T11" fmla="*/ 5 h 20"/>
                <a:gd name="T12" fmla="*/ 18 w 37"/>
                <a:gd name="T13" fmla="*/ 10 h 20"/>
                <a:gd name="T14" fmla="*/ 5 w 37"/>
                <a:gd name="T15" fmla="*/ 7 h 20"/>
                <a:gd name="T16" fmla="*/ 0 w 37"/>
                <a:gd name="T17" fmla="*/ 9 h 20"/>
                <a:gd name="T18" fmla="*/ 20 w 37"/>
                <a:gd name="T19" fmla="*/ 16 h 20"/>
                <a:gd name="T20" fmla="*/ 37 w 37"/>
                <a:gd name="T21" fmla="*/ 20 h 20"/>
                <a:gd name="T22" fmla="*/ 29 w 37"/>
                <a:gd name="T23" fmla="*/ 12 h 20"/>
                <a:gd name="T24" fmla="*/ 15 w 37"/>
                <a:gd name="T25"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20">
                  <a:moveTo>
                    <a:pt x="15" y="1"/>
                  </a:moveTo>
                  <a:lnTo>
                    <a:pt x="15" y="1"/>
                  </a:lnTo>
                  <a:cubicBezTo>
                    <a:pt x="14" y="1"/>
                    <a:pt x="12" y="2"/>
                    <a:pt x="12" y="3"/>
                  </a:cubicBezTo>
                  <a:cubicBezTo>
                    <a:pt x="16" y="3"/>
                    <a:pt x="19" y="5"/>
                    <a:pt x="21" y="8"/>
                  </a:cubicBezTo>
                  <a:cubicBezTo>
                    <a:pt x="19" y="7"/>
                    <a:pt x="13" y="4"/>
                    <a:pt x="9" y="4"/>
                  </a:cubicBezTo>
                  <a:cubicBezTo>
                    <a:pt x="8" y="5"/>
                    <a:pt x="8" y="5"/>
                    <a:pt x="8" y="5"/>
                  </a:cubicBezTo>
                  <a:cubicBezTo>
                    <a:pt x="9" y="6"/>
                    <a:pt x="14" y="6"/>
                    <a:pt x="18" y="10"/>
                  </a:cubicBezTo>
                  <a:cubicBezTo>
                    <a:pt x="13" y="7"/>
                    <a:pt x="7" y="7"/>
                    <a:pt x="5" y="7"/>
                  </a:cubicBezTo>
                  <a:cubicBezTo>
                    <a:pt x="3" y="8"/>
                    <a:pt x="3" y="9"/>
                    <a:pt x="0" y="9"/>
                  </a:cubicBezTo>
                  <a:cubicBezTo>
                    <a:pt x="7" y="9"/>
                    <a:pt x="11" y="10"/>
                    <a:pt x="20" y="16"/>
                  </a:cubicBezTo>
                  <a:cubicBezTo>
                    <a:pt x="26" y="19"/>
                    <a:pt x="37" y="20"/>
                    <a:pt x="37" y="20"/>
                  </a:cubicBezTo>
                  <a:cubicBezTo>
                    <a:pt x="34" y="18"/>
                    <a:pt x="31" y="13"/>
                    <a:pt x="29" y="12"/>
                  </a:cubicBezTo>
                  <a:cubicBezTo>
                    <a:pt x="26" y="7"/>
                    <a:pt x="21" y="0"/>
                    <a:pt x="15"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272" name="Freeform 1700"/>
            <p:cNvSpPr>
              <a:spLocks/>
            </p:cNvSpPr>
            <p:nvPr userDrawn="1"/>
          </p:nvSpPr>
          <p:spPr bwMode="auto">
            <a:xfrm>
              <a:off x="410" y="208"/>
              <a:ext cx="5" cy="8"/>
            </a:xfrm>
            <a:custGeom>
              <a:avLst/>
              <a:gdLst>
                <a:gd name="T0" fmla="*/ 10 w 12"/>
                <a:gd name="T1" fmla="*/ 0 h 19"/>
                <a:gd name="T2" fmla="*/ 10 w 12"/>
                <a:gd name="T3" fmla="*/ 0 h 19"/>
                <a:gd name="T4" fmla="*/ 6 w 12"/>
                <a:gd name="T5" fmla="*/ 19 h 19"/>
                <a:gd name="T6" fmla="*/ 10 w 12"/>
                <a:gd name="T7" fmla="*/ 0 h 19"/>
              </a:gdLst>
              <a:ahLst/>
              <a:cxnLst>
                <a:cxn ang="0">
                  <a:pos x="T0" y="T1"/>
                </a:cxn>
                <a:cxn ang="0">
                  <a:pos x="T2" y="T3"/>
                </a:cxn>
                <a:cxn ang="0">
                  <a:pos x="T4" y="T5"/>
                </a:cxn>
                <a:cxn ang="0">
                  <a:pos x="T6" y="T7"/>
                </a:cxn>
              </a:cxnLst>
              <a:rect l="0" t="0" r="r" b="b"/>
              <a:pathLst>
                <a:path w="12" h="19">
                  <a:moveTo>
                    <a:pt x="10" y="0"/>
                  </a:moveTo>
                  <a:lnTo>
                    <a:pt x="10" y="0"/>
                  </a:lnTo>
                  <a:cubicBezTo>
                    <a:pt x="9" y="4"/>
                    <a:pt x="0" y="8"/>
                    <a:pt x="6" y="19"/>
                  </a:cubicBezTo>
                  <a:cubicBezTo>
                    <a:pt x="3" y="9"/>
                    <a:pt x="12" y="5"/>
                    <a:pt x="10"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273" name="Freeform 1701"/>
            <p:cNvSpPr>
              <a:spLocks/>
            </p:cNvSpPr>
            <p:nvPr userDrawn="1"/>
          </p:nvSpPr>
          <p:spPr bwMode="auto">
            <a:xfrm>
              <a:off x="358" y="186"/>
              <a:ext cx="31" cy="33"/>
            </a:xfrm>
            <a:custGeom>
              <a:avLst/>
              <a:gdLst>
                <a:gd name="T0" fmla="*/ 39 w 68"/>
                <a:gd name="T1" fmla="*/ 25 h 73"/>
                <a:gd name="T2" fmla="*/ 39 w 68"/>
                <a:gd name="T3" fmla="*/ 25 h 73"/>
                <a:gd name="T4" fmla="*/ 41 w 68"/>
                <a:gd name="T5" fmla="*/ 21 h 73"/>
                <a:gd name="T6" fmla="*/ 39 w 68"/>
                <a:gd name="T7" fmla="*/ 16 h 73"/>
                <a:gd name="T8" fmla="*/ 41 w 68"/>
                <a:gd name="T9" fmla="*/ 16 h 73"/>
                <a:gd name="T10" fmla="*/ 40 w 68"/>
                <a:gd name="T11" fmla="*/ 16 h 73"/>
                <a:gd name="T12" fmla="*/ 38 w 68"/>
                <a:gd name="T13" fmla="*/ 13 h 73"/>
                <a:gd name="T14" fmla="*/ 37 w 68"/>
                <a:gd name="T15" fmla="*/ 12 h 73"/>
                <a:gd name="T16" fmla="*/ 39 w 68"/>
                <a:gd name="T17" fmla="*/ 13 h 73"/>
                <a:gd name="T18" fmla="*/ 41 w 68"/>
                <a:gd name="T19" fmla="*/ 15 h 73"/>
                <a:gd name="T20" fmla="*/ 42 w 68"/>
                <a:gd name="T21" fmla="*/ 15 h 73"/>
                <a:gd name="T22" fmla="*/ 42 w 68"/>
                <a:gd name="T23" fmla="*/ 1 h 73"/>
                <a:gd name="T24" fmla="*/ 41 w 68"/>
                <a:gd name="T25" fmla="*/ 2 h 73"/>
                <a:gd name="T26" fmla="*/ 39 w 68"/>
                <a:gd name="T27" fmla="*/ 4 h 73"/>
                <a:gd name="T28" fmla="*/ 37 w 68"/>
                <a:gd name="T29" fmla="*/ 5 h 73"/>
                <a:gd name="T30" fmla="*/ 38 w 68"/>
                <a:gd name="T31" fmla="*/ 4 h 73"/>
                <a:gd name="T32" fmla="*/ 40 w 68"/>
                <a:gd name="T33" fmla="*/ 1 h 73"/>
                <a:gd name="T34" fmla="*/ 41 w 68"/>
                <a:gd name="T35" fmla="*/ 0 h 73"/>
                <a:gd name="T36" fmla="*/ 27 w 68"/>
                <a:gd name="T37" fmla="*/ 0 h 73"/>
                <a:gd name="T38" fmla="*/ 28 w 68"/>
                <a:gd name="T39" fmla="*/ 1 h 73"/>
                <a:gd name="T40" fmla="*/ 30 w 68"/>
                <a:gd name="T41" fmla="*/ 4 h 73"/>
                <a:gd name="T42" fmla="*/ 31 w 68"/>
                <a:gd name="T43" fmla="*/ 5 h 73"/>
                <a:gd name="T44" fmla="*/ 29 w 68"/>
                <a:gd name="T45" fmla="*/ 4 h 73"/>
                <a:gd name="T46" fmla="*/ 27 w 68"/>
                <a:gd name="T47" fmla="*/ 2 h 73"/>
                <a:gd name="T48" fmla="*/ 26 w 68"/>
                <a:gd name="T49" fmla="*/ 1 h 73"/>
                <a:gd name="T50" fmla="*/ 26 w 68"/>
                <a:gd name="T51" fmla="*/ 15 h 73"/>
                <a:gd name="T52" fmla="*/ 27 w 68"/>
                <a:gd name="T53" fmla="*/ 15 h 73"/>
                <a:gd name="T54" fmla="*/ 29 w 68"/>
                <a:gd name="T55" fmla="*/ 13 h 73"/>
                <a:gd name="T56" fmla="*/ 31 w 68"/>
                <a:gd name="T57" fmla="*/ 12 h 73"/>
                <a:gd name="T58" fmla="*/ 30 w 68"/>
                <a:gd name="T59" fmla="*/ 13 h 73"/>
                <a:gd name="T60" fmla="*/ 28 w 68"/>
                <a:gd name="T61" fmla="*/ 16 h 73"/>
                <a:gd name="T62" fmla="*/ 27 w 68"/>
                <a:gd name="T63" fmla="*/ 16 h 73"/>
                <a:gd name="T64" fmla="*/ 29 w 68"/>
                <a:gd name="T65" fmla="*/ 16 h 73"/>
                <a:gd name="T66" fmla="*/ 27 w 68"/>
                <a:gd name="T67" fmla="*/ 21 h 73"/>
                <a:gd name="T68" fmla="*/ 29 w 68"/>
                <a:gd name="T69" fmla="*/ 25 h 73"/>
                <a:gd name="T70" fmla="*/ 29 w 68"/>
                <a:gd name="T71" fmla="*/ 25 h 73"/>
                <a:gd name="T72" fmla="*/ 29 w 68"/>
                <a:gd name="T73" fmla="*/ 28 h 73"/>
                <a:gd name="T74" fmla="*/ 27 w 68"/>
                <a:gd name="T75" fmla="*/ 29 h 73"/>
                <a:gd name="T76" fmla="*/ 27 w 68"/>
                <a:gd name="T77" fmla="*/ 26 h 73"/>
                <a:gd name="T78" fmla="*/ 27 w 68"/>
                <a:gd name="T79" fmla="*/ 26 h 73"/>
                <a:gd name="T80" fmla="*/ 21 w 68"/>
                <a:gd name="T81" fmla="*/ 27 h 73"/>
                <a:gd name="T82" fmla="*/ 6 w 68"/>
                <a:gd name="T83" fmla="*/ 51 h 73"/>
                <a:gd name="T84" fmla="*/ 12 w 68"/>
                <a:gd name="T85" fmla="*/ 66 h 73"/>
                <a:gd name="T86" fmla="*/ 12 w 68"/>
                <a:gd name="T87" fmla="*/ 73 h 73"/>
                <a:gd name="T88" fmla="*/ 34 w 68"/>
                <a:gd name="T89" fmla="*/ 73 h 73"/>
                <a:gd name="T90" fmla="*/ 56 w 68"/>
                <a:gd name="T91" fmla="*/ 73 h 73"/>
                <a:gd name="T92" fmla="*/ 56 w 68"/>
                <a:gd name="T93" fmla="*/ 66 h 73"/>
                <a:gd name="T94" fmla="*/ 62 w 68"/>
                <a:gd name="T95" fmla="*/ 51 h 73"/>
                <a:gd name="T96" fmla="*/ 47 w 68"/>
                <a:gd name="T97" fmla="*/ 27 h 73"/>
                <a:gd name="T98" fmla="*/ 41 w 68"/>
                <a:gd name="T99" fmla="*/ 26 h 73"/>
                <a:gd name="T100" fmla="*/ 41 w 68"/>
                <a:gd name="T101" fmla="*/ 26 h 73"/>
                <a:gd name="T102" fmla="*/ 41 w 68"/>
                <a:gd name="T103" fmla="*/ 29 h 73"/>
                <a:gd name="T104" fmla="*/ 39 w 68"/>
                <a:gd name="T105" fmla="*/ 28 h 73"/>
                <a:gd name="T106" fmla="*/ 39 w 68"/>
                <a:gd name="T107" fmla="*/ 25 h 73"/>
                <a:gd name="T108" fmla="*/ 39 w 68"/>
                <a:gd name="T109" fmla="*/ 2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8" h="73">
                  <a:moveTo>
                    <a:pt x="39" y="25"/>
                  </a:moveTo>
                  <a:lnTo>
                    <a:pt x="39" y="25"/>
                  </a:lnTo>
                  <a:cubicBezTo>
                    <a:pt x="40" y="24"/>
                    <a:pt x="41" y="22"/>
                    <a:pt x="41" y="21"/>
                  </a:cubicBezTo>
                  <a:cubicBezTo>
                    <a:pt x="41" y="19"/>
                    <a:pt x="40" y="17"/>
                    <a:pt x="39" y="16"/>
                  </a:cubicBezTo>
                  <a:lnTo>
                    <a:pt x="41" y="16"/>
                  </a:lnTo>
                  <a:lnTo>
                    <a:pt x="40" y="16"/>
                  </a:lnTo>
                  <a:cubicBezTo>
                    <a:pt x="40" y="15"/>
                    <a:pt x="39" y="14"/>
                    <a:pt x="38" y="13"/>
                  </a:cubicBezTo>
                  <a:cubicBezTo>
                    <a:pt x="38" y="13"/>
                    <a:pt x="38" y="12"/>
                    <a:pt x="37" y="12"/>
                  </a:cubicBezTo>
                  <a:cubicBezTo>
                    <a:pt x="38" y="12"/>
                    <a:pt x="38" y="12"/>
                    <a:pt x="39" y="13"/>
                  </a:cubicBezTo>
                  <a:cubicBezTo>
                    <a:pt x="40" y="13"/>
                    <a:pt x="41" y="14"/>
                    <a:pt x="41" y="15"/>
                  </a:cubicBezTo>
                  <a:lnTo>
                    <a:pt x="42" y="15"/>
                  </a:lnTo>
                  <a:lnTo>
                    <a:pt x="42" y="1"/>
                  </a:lnTo>
                  <a:lnTo>
                    <a:pt x="41" y="2"/>
                  </a:lnTo>
                  <a:cubicBezTo>
                    <a:pt x="41" y="2"/>
                    <a:pt x="40" y="3"/>
                    <a:pt x="39" y="4"/>
                  </a:cubicBezTo>
                  <a:cubicBezTo>
                    <a:pt x="38" y="4"/>
                    <a:pt x="38" y="5"/>
                    <a:pt x="37" y="5"/>
                  </a:cubicBezTo>
                  <a:cubicBezTo>
                    <a:pt x="38" y="5"/>
                    <a:pt x="38" y="4"/>
                    <a:pt x="38" y="4"/>
                  </a:cubicBezTo>
                  <a:cubicBezTo>
                    <a:pt x="39" y="3"/>
                    <a:pt x="40" y="2"/>
                    <a:pt x="40" y="1"/>
                  </a:cubicBezTo>
                  <a:lnTo>
                    <a:pt x="41" y="0"/>
                  </a:lnTo>
                  <a:lnTo>
                    <a:pt x="27" y="0"/>
                  </a:lnTo>
                  <a:lnTo>
                    <a:pt x="28" y="1"/>
                  </a:lnTo>
                  <a:cubicBezTo>
                    <a:pt x="28" y="2"/>
                    <a:pt x="29" y="3"/>
                    <a:pt x="30" y="4"/>
                  </a:cubicBezTo>
                  <a:cubicBezTo>
                    <a:pt x="30" y="4"/>
                    <a:pt x="30" y="5"/>
                    <a:pt x="31" y="5"/>
                  </a:cubicBezTo>
                  <a:cubicBezTo>
                    <a:pt x="30" y="5"/>
                    <a:pt x="30" y="4"/>
                    <a:pt x="29" y="4"/>
                  </a:cubicBezTo>
                  <a:cubicBezTo>
                    <a:pt x="28" y="3"/>
                    <a:pt x="27" y="2"/>
                    <a:pt x="27" y="2"/>
                  </a:cubicBezTo>
                  <a:lnTo>
                    <a:pt x="26" y="1"/>
                  </a:lnTo>
                  <a:lnTo>
                    <a:pt x="26" y="15"/>
                  </a:lnTo>
                  <a:lnTo>
                    <a:pt x="27" y="15"/>
                  </a:lnTo>
                  <a:cubicBezTo>
                    <a:pt x="27" y="14"/>
                    <a:pt x="28" y="13"/>
                    <a:pt x="29" y="13"/>
                  </a:cubicBezTo>
                  <a:cubicBezTo>
                    <a:pt x="30" y="12"/>
                    <a:pt x="30" y="12"/>
                    <a:pt x="31" y="12"/>
                  </a:cubicBezTo>
                  <a:cubicBezTo>
                    <a:pt x="30" y="12"/>
                    <a:pt x="30" y="13"/>
                    <a:pt x="30" y="13"/>
                  </a:cubicBezTo>
                  <a:cubicBezTo>
                    <a:pt x="29" y="14"/>
                    <a:pt x="28" y="15"/>
                    <a:pt x="28" y="16"/>
                  </a:cubicBezTo>
                  <a:lnTo>
                    <a:pt x="27" y="16"/>
                  </a:lnTo>
                  <a:lnTo>
                    <a:pt x="29" y="16"/>
                  </a:lnTo>
                  <a:cubicBezTo>
                    <a:pt x="28" y="17"/>
                    <a:pt x="27" y="19"/>
                    <a:pt x="27" y="21"/>
                  </a:cubicBezTo>
                  <a:cubicBezTo>
                    <a:pt x="27" y="22"/>
                    <a:pt x="28" y="24"/>
                    <a:pt x="29" y="25"/>
                  </a:cubicBezTo>
                  <a:lnTo>
                    <a:pt x="29" y="25"/>
                  </a:lnTo>
                  <a:lnTo>
                    <a:pt x="29" y="28"/>
                  </a:lnTo>
                  <a:lnTo>
                    <a:pt x="27" y="29"/>
                  </a:lnTo>
                  <a:lnTo>
                    <a:pt x="27" y="26"/>
                  </a:lnTo>
                  <a:lnTo>
                    <a:pt x="27" y="26"/>
                  </a:lnTo>
                  <a:cubicBezTo>
                    <a:pt x="25" y="26"/>
                    <a:pt x="23" y="26"/>
                    <a:pt x="21" y="27"/>
                  </a:cubicBezTo>
                  <a:cubicBezTo>
                    <a:pt x="9" y="30"/>
                    <a:pt x="0" y="36"/>
                    <a:pt x="6" y="51"/>
                  </a:cubicBezTo>
                  <a:cubicBezTo>
                    <a:pt x="7" y="56"/>
                    <a:pt x="10" y="61"/>
                    <a:pt x="12" y="66"/>
                  </a:cubicBezTo>
                  <a:lnTo>
                    <a:pt x="12" y="73"/>
                  </a:lnTo>
                  <a:cubicBezTo>
                    <a:pt x="12" y="73"/>
                    <a:pt x="28" y="73"/>
                    <a:pt x="34" y="73"/>
                  </a:cubicBezTo>
                  <a:cubicBezTo>
                    <a:pt x="40" y="73"/>
                    <a:pt x="56" y="73"/>
                    <a:pt x="56" y="73"/>
                  </a:cubicBezTo>
                  <a:lnTo>
                    <a:pt x="56" y="66"/>
                  </a:lnTo>
                  <a:cubicBezTo>
                    <a:pt x="58" y="61"/>
                    <a:pt x="61" y="56"/>
                    <a:pt x="62" y="51"/>
                  </a:cubicBezTo>
                  <a:cubicBezTo>
                    <a:pt x="68" y="36"/>
                    <a:pt x="60" y="30"/>
                    <a:pt x="47" y="27"/>
                  </a:cubicBezTo>
                  <a:cubicBezTo>
                    <a:pt x="45" y="26"/>
                    <a:pt x="43" y="26"/>
                    <a:pt x="41" y="26"/>
                  </a:cubicBezTo>
                  <a:lnTo>
                    <a:pt x="41" y="26"/>
                  </a:lnTo>
                  <a:lnTo>
                    <a:pt x="41" y="29"/>
                  </a:lnTo>
                  <a:lnTo>
                    <a:pt x="39" y="28"/>
                  </a:lnTo>
                  <a:lnTo>
                    <a:pt x="39" y="25"/>
                  </a:lnTo>
                  <a:lnTo>
                    <a:pt x="39" y="25"/>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274" name="Freeform 1702"/>
            <p:cNvSpPr>
              <a:spLocks/>
            </p:cNvSpPr>
            <p:nvPr userDrawn="1"/>
          </p:nvSpPr>
          <p:spPr bwMode="auto">
            <a:xfrm>
              <a:off x="372" y="208"/>
              <a:ext cx="0" cy="1"/>
            </a:xfrm>
            <a:custGeom>
              <a:avLst/>
              <a:gdLst>
                <a:gd name="T0" fmla="*/ 2 h 2"/>
                <a:gd name="T1" fmla="*/ 2 h 2"/>
                <a:gd name="T2" fmla="*/ 0 h 2"/>
                <a:gd name="T3" fmla="*/ 0 h 2"/>
                <a:gd name="T4" fmla="*/ 2 h 2"/>
              </a:gdLst>
              <a:ahLst/>
              <a:cxnLst>
                <a:cxn ang="0">
                  <a:pos x="0" y="T0"/>
                </a:cxn>
                <a:cxn ang="0">
                  <a:pos x="0" y="T1"/>
                </a:cxn>
                <a:cxn ang="0">
                  <a:pos x="0" y="T2"/>
                </a:cxn>
                <a:cxn ang="0">
                  <a:pos x="0" y="T3"/>
                </a:cxn>
                <a:cxn ang="0">
                  <a:pos x="0" y="T4"/>
                </a:cxn>
              </a:cxnLst>
              <a:rect l="0" t="0" r="r" b="b"/>
              <a:pathLst>
                <a:path h="2">
                  <a:moveTo>
                    <a:pt x="0" y="2"/>
                  </a:moveTo>
                  <a:lnTo>
                    <a:pt x="0" y="2"/>
                  </a:lnTo>
                  <a:cubicBezTo>
                    <a:pt x="0" y="1"/>
                    <a:pt x="0" y="1"/>
                    <a:pt x="0" y="0"/>
                  </a:cubicBezTo>
                  <a:lnTo>
                    <a:pt x="0" y="0"/>
                  </a:lnTo>
                  <a:lnTo>
                    <a:pt x="0" y="2"/>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275" name="Freeform 1703"/>
            <p:cNvSpPr>
              <a:spLocks/>
            </p:cNvSpPr>
            <p:nvPr userDrawn="1"/>
          </p:nvSpPr>
          <p:spPr bwMode="auto">
            <a:xfrm>
              <a:off x="362" y="208"/>
              <a:ext cx="1" cy="2"/>
            </a:xfrm>
            <a:custGeom>
              <a:avLst/>
              <a:gdLst>
                <a:gd name="T0" fmla="*/ 1 w 3"/>
                <a:gd name="T1" fmla="*/ 2 h 5"/>
                <a:gd name="T2" fmla="*/ 1 w 3"/>
                <a:gd name="T3" fmla="*/ 2 h 5"/>
                <a:gd name="T4" fmla="*/ 2 w 3"/>
                <a:gd name="T5" fmla="*/ 5 h 5"/>
                <a:gd name="T6" fmla="*/ 3 w 3"/>
                <a:gd name="T7" fmla="*/ 3 h 5"/>
                <a:gd name="T8" fmla="*/ 0 w 3"/>
                <a:gd name="T9" fmla="*/ 0 h 5"/>
                <a:gd name="T10" fmla="*/ 0 w 3"/>
                <a:gd name="T11" fmla="*/ 1 h 5"/>
                <a:gd name="T12" fmla="*/ 1 w 3"/>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3" h="5">
                  <a:moveTo>
                    <a:pt x="1" y="2"/>
                  </a:moveTo>
                  <a:lnTo>
                    <a:pt x="1" y="2"/>
                  </a:lnTo>
                  <a:cubicBezTo>
                    <a:pt x="1" y="3"/>
                    <a:pt x="1" y="4"/>
                    <a:pt x="2" y="5"/>
                  </a:cubicBezTo>
                  <a:cubicBezTo>
                    <a:pt x="2" y="4"/>
                    <a:pt x="3" y="4"/>
                    <a:pt x="3" y="3"/>
                  </a:cubicBezTo>
                  <a:cubicBezTo>
                    <a:pt x="2" y="2"/>
                    <a:pt x="1" y="1"/>
                    <a:pt x="0" y="0"/>
                  </a:cubicBezTo>
                  <a:lnTo>
                    <a:pt x="0" y="1"/>
                  </a:lnTo>
                  <a:cubicBezTo>
                    <a:pt x="0" y="1"/>
                    <a:pt x="0" y="1"/>
                    <a:pt x="1" y="2"/>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276" name="Freeform 1704"/>
            <p:cNvSpPr>
              <a:spLocks/>
            </p:cNvSpPr>
            <p:nvPr userDrawn="1"/>
          </p:nvSpPr>
          <p:spPr bwMode="auto">
            <a:xfrm>
              <a:off x="361" y="205"/>
              <a:ext cx="2" cy="2"/>
            </a:xfrm>
            <a:custGeom>
              <a:avLst/>
              <a:gdLst>
                <a:gd name="T0" fmla="*/ 1 w 3"/>
                <a:gd name="T1" fmla="*/ 6 h 6"/>
                <a:gd name="T2" fmla="*/ 1 w 3"/>
                <a:gd name="T3" fmla="*/ 6 h 6"/>
                <a:gd name="T4" fmla="*/ 1 w 3"/>
                <a:gd name="T5" fmla="*/ 6 h 6"/>
                <a:gd name="T6" fmla="*/ 3 w 3"/>
                <a:gd name="T7" fmla="*/ 3 h 6"/>
                <a:gd name="T8" fmla="*/ 1 w 3"/>
                <a:gd name="T9" fmla="*/ 0 h 6"/>
                <a:gd name="T10" fmla="*/ 0 w 3"/>
                <a:gd name="T11" fmla="*/ 2 h 6"/>
                <a:gd name="T12" fmla="*/ 1 w 3"/>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3" h="6">
                  <a:moveTo>
                    <a:pt x="1" y="6"/>
                  </a:moveTo>
                  <a:lnTo>
                    <a:pt x="1" y="6"/>
                  </a:lnTo>
                  <a:lnTo>
                    <a:pt x="1" y="6"/>
                  </a:lnTo>
                  <a:cubicBezTo>
                    <a:pt x="2" y="5"/>
                    <a:pt x="3" y="4"/>
                    <a:pt x="3" y="3"/>
                  </a:cubicBezTo>
                  <a:cubicBezTo>
                    <a:pt x="2" y="2"/>
                    <a:pt x="2" y="1"/>
                    <a:pt x="1" y="0"/>
                  </a:cubicBezTo>
                  <a:lnTo>
                    <a:pt x="0" y="2"/>
                  </a:lnTo>
                  <a:cubicBezTo>
                    <a:pt x="0" y="3"/>
                    <a:pt x="0" y="5"/>
                    <a:pt x="1" y="6"/>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277" name="Freeform 1705"/>
            <p:cNvSpPr>
              <a:spLocks/>
            </p:cNvSpPr>
            <p:nvPr userDrawn="1"/>
          </p:nvSpPr>
          <p:spPr bwMode="auto">
            <a:xfrm>
              <a:off x="361" y="204"/>
              <a:ext cx="1" cy="1"/>
            </a:xfrm>
            <a:custGeom>
              <a:avLst/>
              <a:gdLst>
                <a:gd name="T0" fmla="*/ 0 w 1"/>
                <a:gd name="T1" fmla="*/ 2 h 2"/>
                <a:gd name="T2" fmla="*/ 0 w 1"/>
                <a:gd name="T3" fmla="*/ 2 h 2"/>
                <a:gd name="T4" fmla="*/ 1 w 1"/>
                <a:gd name="T5" fmla="*/ 1 h 2"/>
                <a:gd name="T6" fmla="*/ 0 w 1"/>
                <a:gd name="T7" fmla="*/ 0 h 2"/>
                <a:gd name="T8" fmla="*/ 0 w 1"/>
                <a:gd name="T9" fmla="*/ 2 h 2"/>
              </a:gdLst>
              <a:ahLst/>
              <a:cxnLst>
                <a:cxn ang="0">
                  <a:pos x="T0" y="T1"/>
                </a:cxn>
                <a:cxn ang="0">
                  <a:pos x="T2" y="T3"/>
                </a:cxn>
                <a:cxn ang="0">
                  <a:pos x="T4" y="T5"/>
                </a:cxn>
                <a:cxn ang="0">
                  <a:pos x="T6" y="T7"/>
                </a:cxn>
                <a:cxn ang="0">
                  <a:pos x="T8" y="T9"/>
                </a:cxn>
              </a:cxnLst>
              <a:rect l="0" t="0" r="r" b="b"/>
              <a:pathLst>
                <a:path w="1" h="2">
                  <a:moveTo>
                    <a:pt x="0" y="2"/>
                  </a:moveTo>
                  <a:lnTo>
                    <a:pt x="0" y="2"/>
                  </a:lnTo>
                  <a:lnTo>
                    <a:pt x="1" y="1"/>
                  </a:lnTo>
                  <a:lnTo>
                    <a:pt x="0" y="0"/>
                  </a:lnTo>
                  <a:cubicBezTo>
                    <a:pt x="0" y="0"/>
                    <a:pt x="0" y="1"/>
                    <a:pt x="0" y="2"/>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278" name="Freeform 1706"/>
            <p:cNvSpPr>
              <a:spLocks/>
            </p:cNvSpPr>
            <p:nvPr userDrawn="1"/>
          </p:nvSpPr>
          <p:spPr bwMode="auto">
            <a:xfrm>
              <a:off x="361" y="201"/>
              <a:ext cx="2" cy="3"/>
            </a:xfrm>
            <a:custGeom>
              <a:avLst/>
              <a:gdLst>
                <a:gd name="T0" fmla="*/ 0 w 3"/>
                <a:gd name="T1" fmla="*/ 5 h 6"/>
                <a:gd name="T2" fmla="*/ 0 w 3"/>
                <a:gd name="T3" fmla="*/ 5 h 6"/>
                <a:gd name="T4" fmla="*/ 1 w 3"/>
                <a:gd name="T5" fmla="*/ 6 h 6"/>
                <a:gd name="T6" fmla="*/ 3 w 3"/>
                <a:gd name="T7" fmla="*/ 2 h 6"/>
                <a:gd name="T8" fmla="*/ 2 w 3"/>
                <a:gd name="T9" fmla="*/ 0 h 6"/>
                <a:gd name="T10" fmla="*/ 0 w 3"/>
                <a:gd name="T11" fmla="*/ 5 h 6"/>
              </a:gdLst>
              <a:ahLst/>
              <a:cxnLst>
                <a:cxn ang="0">
                  <a:pos x="T0" y="T1"/>
                </a:cxn>
                <a:cxn ang="0">
                  <a:pos x="T2" y="T3"/>
                </a:cxn>
                <a:cxn ang="0">
                  <a:pos x="T4" y="T5"/>
                </a:cxn>
                <a:cxn ang="0">
                  <a:pos x="T6" y="T7"/>
                </a:cxn>
                <a:cxn ang="0">
                  <a:pos x="T8" y="T9"/>
                </a:cxn>
                <a:cxn ang="0">
                  <a:pos x="T10" y="T11"/>
                </a:cxn>
              </a:cxnLst>
              <a:rect l="0" t="0" r="r" b="b"/>
              <a:pathLst>
                <a:path w="3" h="6">
                  <a:moveTo>
                    <a:pt x="0" y="5"/>
                  </a:moveTo>
                  <a:lnTo>
                    <a:pt x="0" y="5"/>
                  </a:lnTo>
                  <a:lnTo>
                    <a:pt x="1" y="6"/>
                  </a:lnTo>
                  <a:cubicBezTo>
                    <a:pt x="2" y="4"/>
                    <a:pt x="2" y="3"/>
                    <a:pt x="3" y="2"/>
                  </a:cubicBezTo>
                  <a:cubicBezTo>
                    <a:pt x="3" y="1"/>
                    <a:pt x="3" y="1"/>
                    <a:pt x="2" y="0"/>
                  </a:cubicBezTo>
                  <a:cubicBezTo>
                    <a:pt x="1" y="2"/>
                    <a:pt x="0" y="3"/>
                    <a:pt x="0" y="5"/>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279" name="Freeform 1707"/>
            <p:cNvSpPr>
              <a:spLocks/>
            </p:cNvSpPr>
            <p:nvPr userDrawn="1"/>
          </p:nvSpPr>
          <p:spPr bwMode="auto">
            <a:xfrm>
              <a:off x="363" y="200"/>
              <a:ext cx="1" cy="2"/>
            </a:xfrm>
            <a:custGeom>
              <a:avLst/>
              <a:gdLst>
                <a:gd name="T0" fmla="*/ 0 w 4"/>
                <a:gd name="T1" fmla="*/ 3 h 4"/>
                <a:gd name="T2" fmla="*/ 0 w 4"/>
                <a:gd name="T3" fmla="*/ 3 h 4"/>
                <a:gd name="T4" fmla="*/ 1 w 4"/>
                <a:gd name="T5" fmla="*/ 4 h 4"/>
                <a:gd name="T6" fmla="*/ 4 w 4"/>
                <a:gd name="T7" fmla="*/ 1 h 4"/>
                <a:gd name="T8" fmla="*/ 3 w 4"/>
                <a:gd name="T9" fmla="*/ 0 h 4"/>
                <a:gd name="T10" fmla="*/ 0 w 4"/>
                <a:gd name="T11" fmla="*/ 3 h 4"/>
                <a:gd name="T12" fmla="*/ 0 w 4"/>
                <a:gd name="T13" fmla="*/ 3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0" y="3"/>
                  </a:moveTo>
                  <a:lnTo>
                    <a:pt x="0" y="3"/>
                  </a:lnTo>
                  <a:lnTo>
                    <a:pt x="1" y="4"/>
                  </a:lnTo>
                  <a:cubicBezTo>
                    <a:pt x="1" y="3"/>
                    <a:pt x="2" y="2"/>
                    <a:pt x="4" y="1"/>
                  </a:cubicBezTo>
                  <a:lnTo>
                    <a:pt x="3" y="0"/>
                  </a:lnTo>
                  <a:cubicBezTo>
                    <a:pt x="2" y="1"/>
                    <a:pt x="1" y="2"/>
                    <a:pt x="0" y="3"/>
                  </a:cubicBezTo>
                  <a:lnTo>
                    <a:pt x="0" y="3"/>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280" name="Rectangle 1708"/>
            <p:cNvSpPr>
              <a:spLocks noChangeArrowheads="1"/>
            </p:cNvSpPr>
            <p:nvPr userDrawn="1"/>
          </p:nvSpPr>
          <p:spPr bwMode="auto">
            <a:xfrm>
              <a:off x="364" y="200"/>
              <a:ext cx="1" cy="1"/>
            </a:xfrm>
            <a:prstGeom prst="rect">
              <a:avLst/>
            </a:prstGeom>
            <a:solidFill>
              <a:srgbClr val="D5A03C"/>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281" name="Freeform 1709"/>
            <p:cNvSpPr>
              <a:spLocks/>
            </p:cNvSpPr>
            <p:nvPr userDrawn="1"/>
          </p:nvSpPr>
          <p:spPr bwMode="auto">
            <a:xfrm>
              <a:off x="364" y="199"/>
              <a:ext cx="3" cy="3"/>
            </a:xfrm>
            <a:custGeom>
              <a:avLst/>
              <a:gdLst>
                <a:gd name="T0" fmla="*/ 2 w 6"/>
                <a:gd name="T1" fmla="*/ 1 h 6"/>
                <a:gd name="T2" fmla="*/ 2 w 6"/>
                <a:gd name="T3" fmla="*/ 1 h 6"/>
                <a:gd name="T4" fmla="*/ 0 w 6"/>
                <a:gd name="T5" fmla="*/ 3 h 6"/>
                <a:gd name="T6" fmla="*/ 3 w 6"/>
                <a:gd name="T7" fmla="*/ 6 h 6"/>
                <a:gd name="T8" fmla="*/ 6 w 6"/>
                <a:gd name="T9" fmla="*/ 3 h 6"/>
                <a:gd name="T10" fmla="*/ 4 w 6"/>
                <a:gd name="T11" fmla="*/ 0 h 6"/>
                <a:gd name="T12" fmla="*/ 2 w 6"/>
                <a:gd name="T13" fmla="*/ 1 h 6"/>
              </a:gdLst>
              <a:ahLst/>
              <a:cxnLst>
                <a:cxn ang="0">
                  <a:pos x="T0" y="T1"/>
                </a:cxn>
                <a:cxn ang="0">
                  <a:pos x="T2" y="T3"/>
                </a:cxn>
                <a:cxn ang="0">
                  <a:pos x="T4" y="T5"/>
                </a:cxn>
                <a:cxn ang="0">
                  <a:pos x="T6" y="T7"/>
                </a:cxn>
                <a:cxn ang="0">
                  <a:pos x="T8" y="T9"/>
                </a:cxn>
                <a:cxn ang="0">
                  <a:pos x="T10" y="T11"/>
                </a:cxn>
                <a:cxn ang="0">
                  <a:pos x="T12" y="T13"/>
                </a:cxn>
              </a:cxnLst>
              <a:rect l="0" t="0" r="r" b="b"/>
              <a:pathLst>
                <a:path w="6" h="6">
                  <a:moveTo>
                    <a:pt x="2" y="1"/>
                  </a:moveTo>
                  <a:lnTo>
                    <a:pt x="2" y="1"/>
                  </a:lnTo>
                  <a:cubicBezTo>
                    <a:pt x="1" y="2"/>
                    <a:pt x="1" y="2"/>
                    <a:pt x="0" y="3"/>
                  </a:cubicBezTo>
                  <a:cubicBezTo>
                    <a:pt x="1" y="4"/>
                    <a:pt x="2" y="5"/>
                    <a:pt x="3" y="6"/>
                  </a:cubicBezTo>
                  <a:cubicBezTo>
                    <a:pt x="4" y="5"/>
                    <a:pt x="5" y="4"/>
                    <a:pt x="6" y="3"/>
                  </a:cubicBezTo>
                  <a:cubicBezTo>
                    <a:pt x="5" y="2"/>
                    <a:pt x="4" y="1"/>
                    <a:pt x="4" y="0"/>
                  </a:cubicBezTo>
                  <a:cubicBezTo>
                    <a:pt x="3" y="1"/>
                    <a:pt x="2" y="1"/>
                    <a:pt x="2"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282" name="Freeform 1710"/>
            <p:cNvSpPr>
              <a:spLocks/>
            </p:cNvSpPr>
            <p:nvPr userDrawn="1"/>
          </p:nvSpPr>
          <p:spPr bwMode="auto">
            <a:xfrm>
              <a:off x="366" y="199"/>
              <a:ext cx="2" cy="1"/>
            </a:xfrm>
            <a:custGeom>
              <a:avLst/>
              <a:gdLst>
                <a:gd name="T0" fmla="*/ 0 w 4"/>
                <a:gd name="T1" fmla="*/ 1 h 4"/>
                <a:gd name="T2" fmla="*/ 0 w 4"/>
                <a:gd name="T3" fmla="*/ 1 h 4"/>
                <a:gd name="T4" fmla="*/ 2 w 4"/>
                <a:gd name="T5" fmla="*/ 4 h 4"/>
                <a:gd name="T6" fmla="*/ 4 w 4"/>
                <a:gd name="T7" fmla="*/ 1 h 4"/>
                <a:gd name="T8" fmla="*/ 4 w 4"/>
                <a:gd name="T9" fmla="*/ 0 h 4"/>
                <a:gd name="T10" fmla="*/ 0 w 4"/>
                <a:gd name="T11" fmla="*/ 1 h 4"/>
              </a:gdLst>
              <a:ahLst/>
              <a:cxnLst>
                <a:cxn ang="0">
                  <a:pos x="T0" y="T1"/>
                </a:cxn>
                <a:cxn ang="0">
                  <a:pos x="T2" y="T3"/>
                </a:cxn>
                <a:cxn ang="0">
                  <a:pos x="T4" y="T5"/>
                </a:cxn>
                <a:cxn ang="0">
                  <a:pos x="T6" y="T7"/>
                </a:cxn>
                <a:cxn ang="0">
                  <a:pos x="T8" y="T9"/>
                </a:cxn>
                <a:cxn ang="0">
                  <a:pos x="T10" y="T11"/>
                </a:cxn>
              </a:cxnLst>
              <a:rect l="0" t="0" r="r" b="b"/>
              <a:pathLst>
                <a:path w="4" h="4">
                  <a:moveTo>
                    <a:pt x="0" y="1"/>
                  </a:moveTo>
                  <a:lnTo>
                    <a:pt x="0" y="1"/>
                  </a:lnTo>
                  <a:cubicBezTo>
                    <a:pt x="1" y="2"/>
                    <a:pt x="1" y="3"/>
                    <a:pt x="2" y="4"/>
                  </a:cubicBezTo>
                  <a:cubicBezTo>
                    <a:pt x="3" y="3"/>
                    <a:pt x="4" y="2"/>
                    <a:pt x="4" y="1"/>
                  </a:cubicBezTo>
                  <a:lnTo>
                    <a:pt x="4" y="0"/>
                  </a:lnTo>
                  <a:cubicBezTo>
                    <a:pt x="3" y="0"/>
                    <a:pt x="1" y="1"/>
                    <a:pt x="0"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283" name="Freeform 1711"/>
            <p:cNvSpPr>
              <a:spLocks/>
            </p:cNvSpPr>
            <p:nvPr userDrawn="1"/>
          </p:nvSpPr>
          <p:spPr bwMode="auto">
            <a:xfrm>
              <a:off x="367" y="200"/>
              <a:ext cx="2" cy="2"/>
            </a:xfrm>
            <a:custGeom>
              <a:avLst/>
              <a:gdLst>
                <a:gd name="T0" fmla="*/ 3 w 4"/>
                <a:gd name="T1" fmla="*/ 0 h 6"/>
                <a:gd name="T2" fmla="*/ 3 w 4"/>
                <a:gd name="T3" fmla="*/ 0 h 6"/>
                <a:gd name="T4" fmla="*/ 0 w 4"/>
                <a:gd name="T5" fmla="*/ 2 h 6"/>
                <a:gd name="T6" fmla="*/ 3 w 4"/>
                <a:gd name="T7" fmla="*/ 6 h 6"/>
                <a:gd name="T8" fmla="*/ 4 w 4"/>
                <a:gd name="T9" fmla="*/ 5 h 6"/>
                <a:gd name="T10" fmla="*/ 3 w 4"/>
                <a:gd name="T11" fmla="*/ 0 h 6"/>
              </a:gdLst>
              <a:ahLst/>
              <a:cxnLst>
                <a:cxn ang="0">
                  <a:pos x="T0" y="T1"/>
                </a:cxn>
                <a:cxn ang="0">
                  <a:pos x="T2" y="T3"/>
                </a:cxn>
                <a:cxn ang="0">
                  <a:pos x="T4" y="T5"/>
                </a:cxn>
                <a:cxn ang="0">
                  <a:pos x="T6" y="T7"/>
                </a:cxn>
                <a:cxn ang="0">
                  <a:pos x="T8" y="T9"/>
                </a:cxn>
                <a:cxn ang="0">
                  <a:pos x="T10" y="T11"/>
                </a:cxn>
              </a:cxnLst>
              <a:rect l="0" t="0" r="r" b="b"/>
              <a:pathLst>
                <a:path w="4" h="6">
                  <a:moveTo>
                    <a:pt x="3" y="0"/>
                  </a:moveTo>
                  <a:lnTo>
                    <a:pt x="3" y="0"/>
                  </a:lnTo>
                  <a:cubicBezTo>
                    <a:pt x="2" y="1"/>
                    <a:pt x="1" y="2"/>
                    <a:pt x="0" y="2"/>
                  </a:cubicBezTo>
                  <a:cubicBezTo>
                    <a:pt x="1" y="3"/>
                    <a:pt x="2" y="5"/>
                    <a:pt x="3" y="6"/>
                  </a:cubicBezTo>
                  <a:lnTo>
                    <a:pt x="4" y="5"/>
                  </a:lnTo>
                  <a:lnTo>
                    <a:pt x="3"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284" name="Freeform 1712"/>
            <p:cNvSpPr>
              <a:spLocks/>
            </p:cNvSpPr>
            <p:nvPr userDrawn="1"/>
          </p:nvSpPr>
          <p:spPr bwMode="auto">
            <a:xfrm>
              <a:off x="368" y="202"/>
              <a:ext cx="1" cy="1"/>
            </a:xfrm>
            <a:custGeom>
              <a:avLst/>
              <a:gdLst>
                <a:gd name="T0" fmla="*/ 1 w 1"/>
                <a:gd name="T1" fmla="*/ 0 h 1"/>
                <a:gd name="T2" fmla="*/ 1 w 1"/>
                <a:gd name="T3" fmla="*/ 0 h 1"/>
                <a:gd name="T4" fmla="*/ 0 w 1"/>
                <a:gd name="T5" fmla="*/ 0 h 1"/>
                <a:gd name="T6" fmla="*/ 1 w 1"/>
                <a:gd name="T7" fmla="*/ 1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lnTo>
                    <a:pt x="1" y="0"/>
                  </a:lnTo>
                  <a:lnTo>
                    <a:pt x="0" y="0"/>
                  </a:lnTo>
                  <a:lnTo>
                    <a:pt x="1" y="1"/>
                  </a:lnTo>
                  <a:lnTo>
                    <a:pt x="1"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285" name="Freeform 1713"/>
            <p:cNvSpPr>
              <a:spLocks/>
            </p:cNvSpPr>
            <p:nvPr userDrawn="1"/>
          </p:nvSpPr>
          <p:spPr bwMode="auto">
            <a:xfrm>
              <a:off x="367" y="203"/>
              <a:ext cx="2" cy="2"/>
            </a:xfrm>
            <a:custGeom>
              <a:avLst/>
              <a:gdLst>
                <a:gd name="T0" fmla="*/ 4 w 5"/>
                <a:gd name="T1" fmla="*/ 1 h 6"/>
                <a:gd name="T2" fmla="*/ 4 w 5"/>
                <a:gd name="T3" fmla="*/ 1 h 6"/>
                <a:gd name="T4" fmla="*/ 3 w 5"/>
                <a:gd name="T5" fmla="*/ 0 h 6"/>
                <a:gd name="T6" fmla="*/ 0 w 5"/>
                <a:gd name="T7" fmla="*/ 3 h 6"/>
                <a:gd name="T8" fmla="*/ 3 w 5"/>
                <a:gd name="T9" fmla="*/ 6 h 6"/>
                <a:gd name="T10" fmla="*/ 5 w 5"/>
                <a:gd name="T11" fmla="*/ 3 h 6"/>
                <a:gd name="T12" fmla="*/ 4 w 5"/>
                <a:gd name="T13" fmla="*/ 1 h 6"/>
              </a:gdLst>
              <a:ahLst/>
              <a:cxnLst>
                <a:cxn ang="0">
                  <a:pos x="T0" y="T1"/>
                </a:cxn>
                <a:cxn ang="0">
                  <a:pos x="T2" y="T3"/>
                </a:cxn>
                <a:cxn ang="0">
                  <a:pos x="T4" y="T5"/>
                </a:cxn>
                <a:cxn ang="0">
                  <a:pos x="T6" y="T7"/>
                </a:cxn>
                <a:cxn ang="0">
                  <a:pos x="T8" y="T9"/>
                </a:cxn>
                <a:cxn ang="0">
                  <a:pos x="T10" y="T11"/>
                </a:cxn>
                <a:cxn ang="0">
                  <a:pos x="T12" y="T13"/>
                </a:cxn>
              </a:cxnLst>
              <a:rect l="0" t="0" r="r" b="b"/>
              <a:pathLst>
                <a:path w="5" h="6">
                  <a:moveTo>
                    <a:pt x="4" y="1"/>
                  </a:moveTo>
                  <a:lnTo>
                    <a:pt x="4" y="1"/>
                  </a:lnTo>
                  <a:cubicBezTo>
                    <a:pt x="4" y="1"/>
                    <a:pt x="3" y="0"/>
                    <a:pt x="3" y="0"/>
                  </a:cubicBezTo>
                  <a:cubicBezTo>
                    <a:pt x="2" y="1"/>
                    <a:pt x="1" y="2"/>
                    <a:pt x="0" y="3"/>
                  </a:cubicBezTo>
                  <a:cubicBezTo>
                    <a:pt x="1" y="4"/>
                    <a:pt x="2" y="5"/>
                    <a:pt x="3" y="6"/>
                  </a:cubicBezTo>
                  <a:cubicBezTo>
                    <a:pt x="3" y="5"/>
                    <a:pt x="4" y="4"/>
                    <a:pt x="5" y="3"/>
                  </a:cubicBezTo>
                  <a:lnTo>
                    <a:pt x="4" y="1"/>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286" name="Freeform 1714"/>
            <p:cNvSpPr>
              <a:spLocks/>
            </p:cNvSpPr>
            <p:nvPr userDrawn="1"/>
          </p:nvSpPr>
          <p:spPr bwMode="auto">
            <a:xfrm>
              <a:off x="368" y="205"/>
              <a:ext cx="2" cy="2"/>
            </a:xfrm>
            <a:custGeom>
              <a:avLst/>
              <a:gdLst>
                <a:gd name="T0" fmla="*/ 2 w 3"/>
                <a:gd name="T1" fmla="*/ 0 h 5"/>
                <a:gd name="T2" fmla="*/ 2 w 3"/>
                <a:gd name="T3" fmla="*/ 0 h 5"/>
                <a:gd name="T4" fmla="*/ 0 w 3"/>
                <a:gd name="T5" fmla="*/ 2 h 5"/>
                <a:gd name="T6" fmla="*/ 3 w 3"/>
                <a:gd name="T7" fmla="*/ 5 h 5"/>
                <a:gd name="T8" fmla="*/ 2 w 3"/>
                <a:gd name="T9" fmla="*/ 0 h 5"/>
              </a:gdLst>
              <a:ahLst/>
              <a:cxnLst>
                <a:cxn ang="0">
                  <a:pos x="T0" y="T1"/>
                </a:cxn>
                <a:cxn ang="0">
                  <a:pos x="T2" y="T3"/>
                </a:cxn>
                <a:cxn ang="0">
                  <a:pos x="T4" y="T5"/>
                </a:cxn>
                <a:cxn ang="0">
                  <a:pos x="T6" y="T7"/>
                </a:cxn>
                <a:cxn ang="0">
                  <a:pos x="T8" y="T9"/>
                </a:cxn>
              </a:cxnLst>
              <a:rect l="0" t="0" r="r" b="b"/>
              <a:pathLst>
                <a:path w="3" h="5">
                  <a:moveTo>
                    <a:pt x="2" y="0"/>
                  </a:moveTo>
                  <a:lnTo>
                    <a:pt x="2" y="0"/>
                  </a:lnTo>
                  <a:cubicBezTo>
                    <a:pt x="1" y="1"/>
                    <a:pt x="1" y="1"/>
                    <a:pt x="0" y="2"/>
                  </a:cubicBezTo>
                  <a:cubicBezTo>
                    <a:pt x="1" y="3"/>
                    <a:pt x="2" y="4"/>
                    <a:pt x="3" y="5"/>
                  </a:cubicBezTo>
                  <a:lnTo>
                    <a:pt x="2"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287" name="Freeform 1715"/>
            <p:cNvSpPr>
              <a:spLocks/>
            </p:cNvSpPr>
            <p:nvPr userDrawn="1"/>
          </p:nvSpPr>
          <p:spPr bwMode="auto">
            <a:xfrm>
              <a:off x="368" y="207"/>
              <a:ext cx="2" cy="3"/>
            </a:xfrm>
            <a:custGeom>
              <a:avLst/>
              <a:gdLst>
                <a:gd name="T0" fmla="*/ 3 w 4"/>
                <a:gd name="T1" fmla="*/ 0 h 5"/>
                <a:gd name="T2" fmla="*/ 3 w 4"/>
                <a:gd name="T3" fmla="*/ 0 h 5"/>
                <a:gd name="T4" fmla="*/ 3 w 4"/>
                <a:gd name="T5" fmla="*/ 0 h 5"/>
                <a:gd name="T6" fmla="*/ 0 w 4"/>
                <a:gd name="T7" fmla="*/ 2 h 5"/>
                <a:gd name="T8" fmla="*/ 3 w 4"/>
                <a:gd name="T9" fmla="*/ 5 h 5"/>
                <a:gd name="T10" fmla="*/ 3 w 4"/>
                <a:gd name="T11" fmla="*/ 4 h 5"/>
                <a:gd name="T12" fmla="*/ 3 w 4"/>
                <a:gd name="T13" fmla="*/ 4 h 5"/>
                <a:gd name="T14" fmla="*/ 4 w 4"/>
                <a:gd name="T15" fmla="*/ 4 h 5"/>
                <a:gd name="T16" fmla="*/ 3 w 4"/>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5">
                  <a:moveTo>
                    <a:pt x="3" y="0"/>
                  </a:moveTo>
                  <a:lnTo>
                    <a:pt x="3" y="0"/>
                  </a:lnTo>
                  <a:lnTo>
                    <a:pt x="3" y="0"/>
                  </a:lnTo>
                  <a:cubicBezTo>
                    <a:pt x="2" y="0"/>
                    <a:pt x="1" y="1"/>
                    <a:pt x="0" y="2"/>
                  </a:cubicBezTo>
                  <a:cubicBezTo>
                    <a:pt x="1" y="3"/>
                    <a:pt x="2" y="4"/>
                    <a:pt x="3" y="5"/>
                  </a:cubicBezTo>
                  <a:lnTo>
                    <a:pt x="3" y="4"/>
                  </a:lnTo>
                  <a:lnTo>
                    <a:pt x="3" y="4"/>
                  </a:lnTo>
                  <a:lnTo>
                    <a:pt x="4" y="4"/>
                  </a:lnTo>
                  <a:lnTo>
                    <a:pt x="3"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288" name="Freeform 1716"/>
            <p:cNvSpPr>
              <a:spLocks/>
            </p:cNvSpPr>
            <p:nvPr userDrawn="1"/>
          </p:nvSpPr>
          <p:spPr bwMode="auto">
            <a:xfrm>
              <a:off x="370" y="210"/>
              <a:ext cx="0" cy="0"/>
            </a:xfrm>
            <a:custGeom>
              <a:avLst/>
              <a:gdLst>
                <a:gd name="T0" fmla="*/ 1 h 2"/>
                <a:gd name="T1" fmla="*/ 1 h 2"/>
                <a:gd name="T2" fmla="*/ 2 h 2"/>
                <a:gd name="T3" fmla="*/ 0 h 2"/>
                <a:gd name="T4" fmla="*/ 1 h 2"/>
              </a:gdLst>
              <a:ahLst/>
              <a:cxnLst>
                <a:cxn ang="0">
                  <a:pos x="0" y="T0"/>
                </a:cxn>
                <a:cxn ang="0">
                  <a:pos x="0" y="T1"/>
                </a:cxn>
                <a:cxn ang="0">
                  <a:pos x="0" y="T2"/>
                </a:cxn>
                <a:cxn ang="0">
                  <a:pos x="0" y="T3"/>
                </a:cxn>
                <a:cxn ang="0">
                  <a:pos x="0" y="T4"/>
                </a:cxn>
              </a:cxnLst>
              <a:rect l="0" t="0" r="r" b="b"/>
              <a:pathLst>
                <a:path h="2">
                  <a:moveTo>
                    <a:pt x="0" y="1"/>
                  </a:moveTo>
                  <a:lnTo>
                    <a:pt x="0" y="1"/>
                  </a:lnTo>
                  <a:cubicBezTo>
                    <a:pt x="0" y="1"/>
                    <a:pt x="0" y="1"/>
                    <a:pt x="0" y="2"/>
                  </a:cubicBezTo>
                  <a:cubicBezTo>
                    <a:pt x="0" y="1"/>
                    <a:pt x="0" y="1"/>
                    <a:pt x="0" y="0"/>
                  </a:cubicBezTo>
                  <a:lnTo>
                    <a:pt x="0" y="1"/>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289" name="Freeform 1717"/>
            <p:cNvSpPr>
              <a:spLocks/>
            </p:cNvSpPr>
            <p:nvPr userDrawn="1"/>
          </p:nvSpPr>
          <p:spPr bwMode="auto">
            <a:xfrm>
              <a:off x="365" y="214"/>
              <a:ext cx="1" cy="0"/>
            </a:xfrm>
            <a:custGeom>
              <a:avLst/>
              <a:gdLst>
                <a:gd name="T0" fmla="*/ 0 w 1"/>
                <a:gd name="T1" fmla="*/ 1 h 1"/>
                <a:gd name="T2" fmla="*/ 0 w 1"/>
                <a:gd name="T3" fmla="*/ 1 h 1"/>
                <a:gd name="T4" fmla="*/ 1 w 1"/>
                <a:gd name="T5" fmla="*/ 0 h 1"/>
                <a:gd name="T6" fmla="*/ 0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lnTo>
                    <a:pt x="0" y="1"/>
                  </a:lnTo>
                  <a:cubicBezTo>
                    <a:pt x="0" y="1"/>
                    <a:pt x="0" y="0"/>
                    <a:pt x="1" y="0"/>
                  </a:cubicBezTo>
                  <a:lnTo>
                    <a:pt x="0" y="0"/>
                  </a:lnTo>
                  <a:lnTo>
                    <a:pt x="0" y="1"/>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290" name="Freeform 1718"/>
            <p:cNvSpPr>
              <a:spLocks/>
            </p:cNvSpPr>
            <p:nvPr userDrawn="1"/>
          </p:nvSpPr>
          <p:spPr bwMode="auto">
            <a:xfrm>
              <a:off x="363" y="213"/>
              <a:ext cx="2" cy="1"/>
            </a:xfrm>
            <a:custGeom>
              <a:avLst/>
              <a:gdLst>
                <a:gd name="T0" fmla="*/ 4 w 4"/>
                <a:gd name="T1" fmla="*/ 2 h 3"/>
                <a:gd name="T2" fmla="*/ 4 w 4"/>
                <a:gd name="T3" fmla="*/ 2 h 3"/>
                <a:gd name="T4" fmla="*/ 0 w 4"/>
                <a:gd name="T5" fmla="*/ 0 h 3"/>
                <a:gd name="T6" fmla="*/ 2 w 4"/>
                <a:gd name="T7" fmla="*/ 3 h 3"/>
                <a:gd name="T8" fmla="*/ 3 w 4"/>
                <a:gd name="T9" fmla="*/ 3 h 3"/>
                <a:gd name="T10" fmla="*/ 3 w 4"/>
                <a:gd name="T11" fmla="*/ 3 h 3"/>
                <a:gd name="T12" fmla="*/ 4 w 4"/>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4" h="3">
                  <a:moveTo>
                    <a:pt x="4" y="2"/>
                  </a:moveTo>
                  <a:lnTo>
                    <a:pt x="4" y="2"/>
                  </a:lnTo>
                  <a:cubicBezTo>
                    <a:pt x="2" y="1"/>
                    <a:pt x="1" y="0"/>
                    <a:pt x="0" y="0"/>
                  </a:cubicBezTo>
                  <a:cubicBezTo>
                    <a:pt x="1" y="1"/>
                    <a:pt x="1" y="2"/>
                    <a:pt x="2" y="3"/>
                  </a:cubicBezTo>
                  <a:lnTo>
                    <a:pt x="3" y="3"/>
                  </a:lnTo>
                  <a:lnTo>
                    <a:pt x="3" y="3"/>
                  </a:lnTo>
                  <a:cubicBezTo>
                    <a:pt x="3" y="3"/>
                    <a:pt x="3" y="2"/>
                    <a:pt x="4" y="2"/>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291" name="Freeform 1719"/>
            <p:cNvSpPr>
              <a:spLocks/>
            </p:cNvSpPr>
            <p:nvPr userDrawn="1"/>
          </p:nvSpPr>
          <p:spPr bwMode="auto">
            <a:xfrm>
              <a:off x="363" y="210"/>
              <a:ext cx="1" cy="2"/>
            </a:xfrm>
            <a:custGeom>
              <a:avLst/>
              <a:gdLst>
                <a:gd name="T0" fmla="*/ 2 w 4"/>
                <a:gd name="T1" fmla="*/ 5 h 6"/>
                <a:gd name="T2" fmla="*/ 2 w 4"/>
                <a:gd name="T3" fmla="*/ 5 h 6"/>
                <a:gd name="T4" fmla="*/ 2 w 4"/>
                <a:gd name="T5" fmla="*/ 6 h 6"/>
                <a:gd name="T6" fmla="*/ 4 w 4"/>
                <a:gd name="T7" fmla="*/ 2 h 6"/>
                <a:gd name="T8" fmla="*/ 1 w 4"/>
                <a:gd name="T9" fmla="*/ 0 h 6"/>
                <a:gd name="T10" fmla="*/ 0 w 4"/>
                <a:gd name="T11" fmla="*/ 2 h 6"/>
                <a:gd name="T12" fmla="*/ 2 w 4"/>
                <a:gd name="T13" fmla="*/ 5 h 6"/>
              </a:gdLst>
              <a:ahLst/>
              <a:cxnLst>
                <a:cxn ang="0">
                  <a:pos x="T0" y="T1"/>
                </a:cxn>
                <a:cxn ang="0">
                  <a:pos x="T2" y="T3"/>
                </a:cxn>
                <a:cxn ang="0">
                  <a:pos x="T4" y="T5"/>
                </a:cxn>
                <a:cxn ang="0">
                  <a:pos x="T6" y="T7"/>
                </a:cxn>
                <a:cxn ang="0">
                  <a:pos x="T8" y="T9"/>
                </a:cxn>
                <a:cxn ang="0">
                  <a:pos x="T10" y="T11"/>
                </a:cxn>
                <a:cxn ang="0">
                  <a:pos x="T12" y="T13"/>
                </a:cxn>
              </a:cxnLst>
              <a:rect l="0" t="0" r="r" b="b"/>
              <a:pathLst>
                <a:path w="4" h="6">
                  <a:moveTo>
                    <a:pt x="2" y="5"/>
                  </a:moveTo>
                  <a:lnTo>
                    <a:pt x="2" y="5"/>
                  </a:lnTo>
                  <a:lnTo>
                    <a:pt x="2" y="6"/>
                  </a:lnTo>
                  <a:cubicBezTo>
                    <a:pt x="3" y="4"/>
                    <a:pt x="3" y="3"/>
                    <a:pt x="4" y="2"/>
                  </a:cubicBezTo>
                  <a:cubicBezTo>
                    <a:pt x="3" y="1"/>
                    <a:pt x="2" y="1"/>
                    <a:pt x="1" y="0"/>
                  </a:cubicBezTo>
                  <a:cubicBezTo>
                    <a:pt x="1" y="0"/>
                    <a:pt x="1" y="1"/>
                    <a:pt x="0" y="2"/>
                  </a:cubicBezTo>
                  <a:cubicBezTo>
                    <a:pt x="1" y="3"/>
                    <a:pt x="1" y="4"/>
                    <a:pt x="2" y="5"/>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292" name="Freeform 1720"/>
            <p:cNvSpPr>
              <a:spLocks/>
            </p:cNvSpPr>
            <p:nvPr userDrawn="1"/>
          </p:nvSpPr>
          <p:spPr bwMode="auto">
            <a:xfrm>
              <a:off x="369" y="198"/>
              <a:ext cx="2" cy="10"/>
            </a:xfrm>
            <a:custGeom>
              <a:avLst/>
              <a:gdLst>
                <a:gd name="T0" fmla="*/ 2 w 5"/>
                <a:gd name="T1" fmla="*/ 0 h 22"/>
                <a:gd name="T2" fmla="*/ 2 w 5"/>
                <a:gd name="T3" fmla="*/ 0 h 22"/>
                <a:gd name="T4" fmla="*/ 0 w 5"/>
                <a:gd name="T5" fmla="*/ 1 h 22"/>
                <a:gd name="T6" fmla="*/ 4 w 5"/>
                <a:gd name="T7" fmla="*/ 22 h 22"/>
                <a:gd name="T8" fmla="*/ 4 w 5"/>
                <a:gd name="T9" fmla="*/ 21 h 22"/>
                <a:gd name="T10" fmla="*/ 4 w 5"/>
                <a:gd name="T11" fmla="*/ 21 h 22"/>
                <a:gd name="T12" fmla="*/ 5 w 5"/>
                <a:gd name="T13" fmla="*/ 22 h 22"/>
                <a:gd name="T14" fmla="*/ 2 w 5"/>
                <a:gd name="T15" fmla="*/ 0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22">
                  <a:moveTo>
                    <a:pt x="2" y="0"/>
                  </a:moveTo>
                  <a:lnTo>
                    <a:pt x="2" y="0"/>
                  </a:lnTo>
                  <a:cubicBezTo>
                    <a:pt x="1" y="0"/>
                    <a:pt x="0" y="0"/>
                    <a:pt x="0" y="1"/>
                  </a:cubicBezTo>
                  <a:lnTo>
                    <a:pt x="4" y="22"/>
                  </a:lnTo>
                  <a:cubicBezTo>
                    <a:pt x="4" y="21"/>
                    <a:pt x="4" y="21"/>
                    <a:pt x="4" y="21"/>
                  </a:cubicBezTo>
                  <a:lnTo>
                    <a:pt x="4" y="21"/>
                  </a:lnTo>
                  <a:cubicBezTo>
                    <a:pt x="4" y="21"/>
                    <a:pt x="5" y="21"/>
                    <a:pt x="5" y="22"/>
                  </a:cubicBezTo>
                  <a:lnTo>
                    <a:pt x="2"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293" name="Freeform 1721"/>
            <p:cNvSpPr>
              <a:spLocks/>
            </p:cNvSpPr>
            <p:nvPr userDrawn="1"/>
          </p:nvSpPr>
          <p:spPr bwMode="auto">
            <a:xfrm>
              <a:off x="366" y="201"/>
              <a:ext cx="2" cy="3"/>
            </a:xfrm>
            <a:custGeom>
              <a:avLst/>
              <a:gdLst>
                <a:gd name="T0" fmla="*/ 3 w 5"/>
                <a:gd name="T1" fmla="*/ 0 h 6"/>
                <a:gd name="T2" fmla="*/ 3 w 5"/>
                <a:gd name="T3" fmla="*/ 0 h 6"/>
                <a:gd name="T4" fmla="*/ 0 w 5"/>
                <a:gd name="T5" fmla="*/ 3 h 6"/>
                <a:gd name="T6" fmla="*/ 3 w 5"/>
                <a:gd name="T7" fmla="*/ 6 h 6"/>
                <a:gd name="T8" fmla="*/ 5 w 5"/>
                <a:gd name="T9" fmla="*/ 3 h 6"/>
                <a:gd name="T10" fmla="*/ 3 w 5"/>
                <a:gd name="T11" fmla="*/ 0 h 6"/>
              </a:gdLst>
              <a:ahLst/>
              <a:cxnLst>
                <a:cxn ang="0">
                  <a:pos x="T0" y="T1"/>
                </a:cxn>
                <a:cxn ang="0">
                  <a:pos x="T2" y="T3"/>
                </a:cxn>
                <a:cxn ang="0">
                  <a:pos x="T4" y="T5"/>
                </a:cxn>
                <a:cxn ang="0">
                  <a:pos x="T6" y="T7"/>
                </a:cxn>
                <a:cxn ang="0">
                  <a:pos x="T8" y="T9"/>
                </a:cxn>
                <a:cxn ang="0">
                  <a:pos x="T10" y="T11"/>
                </a:cxn>
              </a:cxnLst>
              <a:rect l="0" t="0" r="r" b="b"/>
              <a:pathLst>
                <a:path w="5" h="6">
                  <a:moveTo>
                    <a:pt x="3" y="0"/>
                  </a:moveTo>
                  <a:lnTo>
                    <a:pt x="3" y="0"/>
                  </a:lnTo>
                  <a:cubicBezTo>
                    <a:pt x="2" y="1"/>
                    <a:pt x="1" y="2"/>
                    <a:pt x="0" y="3"/>
                  </a:cubicBezTo>
                  <a:cubicBezTo>
                    <a:pt x="1" y="4"/>
                    <a:pt x="2" y="5"/>
                    <a:pt x="3" y="6"/>
                  </a:cubicBezTo>
                  <a:cubicBezTo>
                    <a:pt x="3" y="5"/>
                    <a:pt x="4" y="4"/>
                    <a:pt x="5" y="3"/>
                  </a:cubicBezTo>
                  <a:cubicBezTo>
                    <a:pt x="5" y="2"/>
                    <a:pt x="4" y="1"/>
                    <a:pt x="3"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294" name="Freeform 1722"/>
            <p:cNvSpPr>
              <a:spLocks/>
            </p:cNvSpPr>
            <p:nvPr userDrawn="1"/>
          </p:nvSpPr>
          <p:spPr bwMode="auto">
            <a:xfrm>
              <a:off x="363" y="200"/>
              <a:ext cx="2" cy="4"/>
            </a:xfrm>
            <a:custGeom>
              <a:avLst/>
              <a:gdLst>
                <a:gd name="T0" fmla="*/ 3 w 5"/>
                <a:gd name="T1" fmla="*/ 7 h 7"/>
                <a:gd name="T2" fmla="*/ 3 w 5"/>
                <a:gd name="T3" fmla="*/ 7 h 7"/>
                <a:gd name="T4" fmla="*/ 5 w 5"/>
                <a:gd name="T5" fmla="*/ 4 h 7"/>
                <a:gd name="T6" fmla="*/ 3 w 5"/>
                <a:gd name="T7" fmla="*/ 0 h 7"/>
                <a:gd name="T8" fmla="*/ 0 w 5"/>
                <a:gd name="T9" fmla="*/ 4 h 7"/>
                <a:gd name="T10" fmla="*/ 3 w 5"/>
                <a:gd name="T11" fmla="*/ 7 h 7"/>
              </a:gdLst>
              <a:ahLst/>
              <a:cxnLst>
                <a:cxn ang="0">
                  <a:pos x="T0" y="T1"/>
                </a:cxn>
                <a:cxn ang="0">
                  <a:pos x="T2" y="T3"/>
                </a:cxn>
                <a:cxn ang="0">
                  <a:pos x="T4" y="T5"/>
                </a:cxn>
                <a:cxn ang="0">
                  <a:pos x="T6" y="T7"/>
                </a:cxn>
                <a:cxn ang="0">
                  <a:pos x="T8" y="T9"/>
                </a:cxn>
                <a:cxn ang="0">
                  <a:pos x="T10" y="T11"/>
                </a:cxn>
              </a:cxnLst>
              <a:rect l="0" t="0" r="r" b="b"/>
              <a:pathLst>
                <a:path w="5" h="7">
                  <a:moveTo>
                    <a:pt x="3" y="7"/>
                  </a:moveTo>
                  <a:lnTo>
                    <a:pt x="3" y="7"/>
                  </a:lnTo>
                  <a:cubicBezTo>
                    <a:pt x="4" y="6"/>
                    <a:pt x="4" y="5"/>
                    <a:pt x="5" y="4"/>
                  </a:cubicBezTo>
                  <a:cubicBezTo>
                    <a:pt x="4" y="3"/>
                    <a:pt x="4" y="1"/>
                    <a:pt x="3" y="0"/>
                  </a:cubicBezTo>
                  <a:cubicBezTo>
                    <a:pt x="2" y="2"/>
                    <a:pt x="1" y="3"/>
                    <a:pt x="0" y="4"/>
                  </a:cubicBezTo>
                  <a:cubicBezTo>
                    <a:pt x="1" y="5"/>
                    <a:pt x="2" y="6"/>
                    <a:pt x="3" y="7"/>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295" name="Freeform 1723"/>
            <p:cNvSpPr>
              <a:spLocks/>
            </p:cNvSpPr>
            <p:nvPr userDrawn="1"/>
          </p:nvSpPr>
          <p:spPr bwMode="auto">
            <a:xfrm>
              <a:off x="364" y="202"/>
              <a:ext cx="3" cy="3"/>
            </a:xfrm>
            <a:custGeom>
              <a:avLst/>
              <a:gdLst>
                <a:gd name="T0" fmla="*/ 3 w 5"/>
                <a:gd name="T1" fmla="*/ 7 h 7"/>
                <a:gd name="T2" fmla="*/ 3 w 5"/>
                <a:gd name="T3" fmla="*/ 7 h 7"/>
                <a:gd name="T4" fmla="*/ 5 w 5"/>
                <a:gd name="T5" fmla="*/ 4 h 7"/>
                <a:gd name="T6" fmla="*/ 3 w 5"/>
                <a:gd name="T7" fmla="*/ 0 h 7"/>
                <a:gd name="T8" fmla="*/ 0 w 5"/>
                <a:gd name="T9" fmla="*/ 4 h 7"/>
                <a:gd name="T10" fmla="*/ 3 w 5"/>
                <a:gd name="T11" fmla="*/ 7 h 7"/>
              </a:gdLst>
              <a:ahLst/>
              <a:cxnLst>
                <a:cxn ang="0">
                  <a:pos x="T0" y="T1"/>
                </a:cxn>
                <a:cxn ang="0">
                  <a:pos x="T2" y="T3"/>
                </a:cxn>
                <a:cxn ang="0">
                  <a:pos x="T4" y="T5"/>
                </a:cxn>
                <a:cxn ang="0">
                  <a:pos x="T6" y="T7"/>
                </a:cxn>
                <a:cxn ang="0">
                  <a:pos x="T8" y="T9"/>
                </a:cxn>
                <a:cxn ang="0">
                  <a:pos x="T10" y="T11"/>
                </a:cxn>
              </a:cxnLst>
              <a:rect l="0" t="0" r="r" b="b"/>
              <a:pathLst>
                <a:path w="5" h="7">
                  <a:moveTo>
                    <a:pt x="3" y="7"/>
                  </a:moveTo>
                  <a:lnTo>
                    <a:pt x="3" y="7"/>
                  </a:lnTo>
                  <a:cubicBezTo>
                    <a:pt x="3" y="6"/>
                    <a:pt x="4" y="5"/>
                    <a:pt x="5" y="4"/>
                  </a:cubicBezTo>
                  <a:cubicBezTo>
                    <a:pt x="4" y="3"/>
                    <a:pt x="3" y="1"/>
                    <a:pt x="3" y="0"/>
                  </a:cubicBezTo>
                  <a:cubicBezTo>
                    <a:pt x="2" y="2"/>
                    <a:pt x="1" y="3"/>
                    <a:pt x="0" y="4"/>
                  </a:cubicBezTo>
                  <a:cubicBezTo>
                    <a:pt x="1" y="5"/>
                    <a:pt x="2" y="6"/>
                    <a:pt x="3" y="7"/>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296" name="Freeform 1724"/>
            <p:cNvSpPr>
              <a:spLocks/>
            </p:cNvSpPr>
            <p:nvPr userDrawn="1"/>
          </p:nvSpPr>
          <p:spPr bwMode="auto">
            <a:xfrm>
              <a:off x="366" y="204"/>
              <a:ext cx="2" cy="3"/>
            </a:xfrm>
            <a:custGeom>
              <a:avLst/>
              <a:gdLst>
                <a:gd name="T0" fmla="*/ 3 w 5"/>
                <a:gd name="T1" fmla="*/ 6 h 6"/>
                <a:gd name="T2" fmla="*/ 3 w 5"/>
                <a:gd name="T3" fmla="*/ 6 h 6"/>
                <a:gd name="T4" fmla="*/ 5 w 5"/>
                <a:gd name="T5" fmla="*/ 3 h 6"/>
                <a:gd name="T6" fmla="*/ 3 w 5"/>
                <a:gd name="T7" fmla="*/ 0 h 6"/>
                <a:gd name="T8" fmla="*/ 0 w 5"/>
                <a:gd name="T9" fmla="*/ 3 h 6"/>
                <a:gd name="T10" fmla="*/ 3 w 5"/>
                <a:gd name="T11" fmla="*/ 6 h 6"/>
              </a:gdLst>
              <a:ahLst/>
              <a:cxnLst>
                <a:cxn ang="0">
                  <a:pos x="T0" y="T1"/>
                </a:cxn>
                <a:cxn ang="0">
                  <a:pos x="T2" y="T3"/>
                </a:cxn>
                <a:cxn ang="0">
                  <a:pos x="T4" y="T5"/>
                </a:cxn>
                <a:cxn ang="0">
                  <a:pos x="T6" y="T7"/>
                </a:cxn>
                <a:cxn ang="0">
                  <a:pos x="T8" y="T9"/>
                </a:cxn>
                <a:cxn ang="0">
                  <a:pos x="T10" y="T11"/>
                </a:cxn>
              </a:cxnLst>
              <a:rect l="0" t="0" r="r" b="b"/>
              <a:pathLst>
                <a:path w="5" h="6">
                  <a:moveTo>
                    <a:pt x="3" y="6"/>
                  </a:moveTo>
                  <a:lnTo>
                    <a:pt x="3" y="6"/>
                  </a:lnTo>
                  <a:cubicBezTo>
                    <a:pt x="3" y="5"/>
                    <a:pt x="4" y="4"/>
                    <a:pt x="5" y="3"/>
                  </a:cubicBezTo>
                  <a:cubicBezTo>
                    <a:pt x="4" y="2"/>
                    <a:pt x="3" y="1"/>
                    <a:pt x="3" y="0"/>
                  </a:cubicBezTo>
                  <a:cubicBezTo>
                    <a:pt x="2" y="1"/>
                    <a:pt x="1" y="2"/>
                    <a:pt x="0" y="3"/>
                  </a:cubicBezTo>
                  <a:cubicBezTo>
                    <a:pt x="1" y="4"/>
                    <a:pt x="2" y="5"/>
                    <a:pt x="3" y="6"/>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297" name="Freeform 1725"/>
            <p:cNvSpPr>
              <a:spLocks/>
            </p:cNvSpPr>
            <p:nvPr userDrawn="1"/>
          </p:nvSpPr>
          <p:spPr bwMode="auto">
            <a:xfrm>
              <a:off x="367" y="206"/>
              <a:ext cx="2" cy="2"/>
            </a:xfrm>
            <a:custGeom>
              <a:avLst/>
              <a:gdLst>
                <a:gd name="T0" fmla="*/ 3 w 5"/>
                <a:gd name="T1" fmla="*/ 5 h 5"/>
                <a:gd name="T2" fmla="*/ 3 w 5"/>
                <a:gd name="T3" fmla="*/ 5 h 5"/>
                <a:gd name="T4" fmla="*/ 5 w 5"/>
                <a:gd name="T5" fmla="*/ 2 h 5"/>
                <a:gd name="T6" fmla="*/ 3 w 5"/>
                <a:gd name="T7" fmla="*/ 0 h 5"/>
                <a:gd name="T8" fmla="*/ 0 w 5"/>
                <a:gd name="T9" fmla="*/ 3 h 5"/>
                <a:gd name="T10" fmla="*/ 3 w 5"/>
                <a:gd name="T11" fmla="*/ 5 h 5"/>
              </a:gdLst>
              <a:ahLst/>
              <a:cxnLst>
                <a:cxn ang="0">
                  <a:pos x="T0" y="T1"/>
                </a:cxn>
                <a:cxn ang="0">
                  <a:pos x="T2" y="T3"/>
                </a:cxn>
                <a:cxn ang="0">
                  <a:pos x="T4" y="T5"/>
                </a:cxn>
                <a:cxn ang="0">
                  <a:pos x="T6" y="T7"/>
                </a:cxn>
                <a:cxn ang="0">
                  <a:pos x="T8" y="T9"/>
                </a:cxn>
                <a:cxn ang="0">
                  <a:pos x="T10" y="T11"/>
                </a:cxn>
              </a:cxnLst>
              <a:rect l="0" t="0" r="r" b="b"/>
              <a:pathLst>
                <a:path w="5" h="5">
                  <a:moveTo>
                    <a:pt x="3" y="5"/>
                  </a:moveTo>
                  <a:lnTo>
                    <a:pt x="3" y="5"/>
                  </a:lnTo>
                  <a:cubicBezTo>
                    <a:pt x="3" y="4"/>
                    <a:pt x="4" y="3"/>
                    <a:pt x="5" y="2"/>
                  </a:cubicBezTo>
                  <a:cubicBezTo>
                    <a:pt x="4" y="1"/>
                    <a:pt x="3" y="0"/>
                    <a:pt x="3" y="0"/>
                  </a:cubicBezTo>
                  <a:cubicBezTo>
                    <a:pt x="2" y="1"/>
                    <a:pt x="1" y="2"/>
                    <a:pt x="0" y="3"/>
                  </a:cubicBezTo>
                  <a:cubicBezTo>
                    <a:pt x="1" y="3"/>
                    <a:pt x="2" y="4"/>
                    <a:pt x="3" y="5"/>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298" name="Freeform 1726"/>
            <p:cNvSpPr>
              <a:spLocks/>
            </p:cNvSpPr>
            <p:nvPr userDrawn="1"/>
          </p:nvSpPr>
          <p:spPr bwMode="auto">
            <a:xfrm>
              <a:off x="362" y="202"/>
              <a:ext cx="2" cy="4"/>
            </a:xfrm>
            <a:custGeom>
              <a:avLst/>
              <a:gdLst>
                <a:gd name="T0" fmla="*/ 3 w 5"/>
                <a:gd name="T1" fmla="*/ 8 h 8"/>
                <a:gd name="T2" fmla="*/ 3 w 5"/>
                <a:gd name="T3" fmla="*/ 8 h 8"/>
                <a:gd name="T4" fmla="*/ 5 w 5"/>
                <a:gd name="T5" fmla="*/ 4 h 8"/>
                <a:gd name="T6" fmla="*/ 3 w 5"/>
                <a:gd name="T7" fmla="*/ 0 h 8"/>
                <a:gd name="T8" fmla="*/ 0 w 5"/>
                <a:gd name="T9" fmla="*/ 4 h 8"/>
                <a:gd name="T10" fmla="*/ 3 w 5"/>
                <a:gd name="T11" fmla="*/ 8 h 8"/>
              </a:gdLst>
              <a:ahLst/>
              <a:cxnLst>
                <a:cxn ang="0">
                  <a:pos x="T0" y="T1"/>
                </a:cxn>
                <a:cxn ang="0">
                  <a:pos x="T2" y="T3"/>
                </a:cxn>
                <a:cxn ang="0">
                  <a:pos x="T4" y="T5"/>
                </a:cxn>
                <a:cxn ang="0">
                  <a:pos x="T6" y="T7"/>
                </a:cxn>
                <a:cxn ang="0">
                  <a:pos x="T8" y="T9"/>
                </a:cxn>
                <a:cxn ang="0">
                  <a:pos x="T10" y="T11"/>
                </a:cxn>
              </a:cxnLst>
              <a:rect l="0" t="0" r="r" b="b"/>
              <a:pathLst>
                <a:path w="5" h="8">
                  <a:moveTo>
                    <a:pt x="3" y="8"/>
                  </a:moveTo>
                  <a:lnTo>
                    <a:pt x="3" y="8"/>
                  </a:lnTo>
                  <a:cubicBezTo>
                    <a:pt x="3" y="6"/>
                    <a:pt x="4" y="5"/>
                    <a:pt x="5" y="4"/>
                  </a:cubicBezTo>
                  <a:cubicBezTo>
                    <a:pt x="4" y="3"/>
                    <a:pt x="4" y="2"/>
                    <a:pt x="3" y="0"/>
                  </a:cubicBezTo>
                  <a:cubicBezTo>
                    <a:pt x="2" y="2"/>
                    <a:pt x="1" y="3"/>
                    <a:pt x="0" y="4"/>
                  </a:cubicBezTo>
                  <a:cubicBezTo>
                    <a:pt x="1" y="6"/>
                    <a:pt x="2" y="7"/>
                    <a:pt x="3" y="8"/>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299" name="Freeform 1727"/>
            <p:cNvSpPr>
              <a:spLocks/>
            </p:cNvSpPr>
            <p:nvPr userDrawn="1"/>
          </p:nvSpPr>
          <p:spPr bwMode="auto">
            <a:xfrm>
              <a:off x="363" y="204"/>
              <a:ext cx="2" cy="3"/>
            </a:xfrm>
            <a:custGeom>
              <a:avLst/>
              <a:gdLst>
                <a:gd name="T0" fmla="*/ 2 w 5"/>
                <a:gd name="T1" fmla="*/ 7 h 7"/>
                <a:gd name="T2" fmla="*/ 2 w 5"/>
                <a:gd name="T3" fmla="*/ 7 h 7"/>
                <a:gd name="T4" fmla="*/ 5 w 5"/>
                <a:gd name="T5" fmla="*/ 3 h 7"/>
                <a:gd name="T6" fmla="*/ 3 w 5"/>
                <a:gd name="T7" fmla="*/ 0 h 7"/>
                <a:gd name="T8" fmla="*/ 0 w 5"/>
                <a:gd name="T9" fmla="*/ 4 h 7"/>
                <a:gd name="T10" fmla="*/ 2 w 5"/>
                <a:gd name="T11" fmla="*/ 7 h 7"/>
              </a:gdLst>
              <a:ahLst/>
              <a:cxnLst>
                <a:cxn ang="0">
                  <a:pos x="T0" y="T1"/>
                </a:cxn>
                <a:cxn ang="0">
                  <a:pos x="T2" y="T3"/>
                </a:cxn>
                <a:cxn ang="0">
                  <a:pos x="T4" y="T5"/>
                </a:cxn>
                <a:cxn ang="0">
                  <a:pos x="T6" y="T7"/>
                </a:cxn>
                <a:cxn ang="0">
                  <a:pos x="T8" y="T9"/>
                </a:cxn>
                <a:cxn ang="0">
                  <a:pos x="T10" y="T11"/>
                </a:cxn>
              </a:cxnLst>
              <a:rect l="0" t="0" r="r" b="b"/>
              <a:pathLst>
                <a:path w="5" h="7">
                  <a:moveTo>
                    <a:pt x="2" y="7"/>
                  </a:moveTo>
                  <a:lnTo>
                    <a:pt x="2" y="7"/>
                  </a:lnTo>
                  <a:cubicBezTo>
                    <a:pt x="3" y="6"/>
                    <a:pt x="4" y="5"/>
                    <a:pt x="5" y="3"/>
                  </a:cubicBezTo>
                  <a:cubicBezTo>
                    <a:pt x="4" y="2"/>
                    <a:pt x="3" y="1"/>
                    <a:pt x="3" y="0"/>
                  </a:cubicBezTo>
                  <a:cubicBezTo>
                    <a:pt x="2" y="2"/>
                    <a:pt x="1" y="3"/>
                    <a:pt x="0" y="4"/>
                  </a:cubicBezTo>
                  <a:cubicBezTo>
                    <a:pt x="1" y="5"/>
                    <a:pt x="2" y="6"/>
                    <a:pt x="2" y="7"/>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300" name="Freeform 1728"/>
            <p:cNvSpPr>
              <a:spLocks/>
            </p:cNvSpPr>
            <p:nvPr userDrawn="1"/>
          </p:nvSpPr>
          <p:spPr bwMode="auto">
            <a:xfrm>
              <a:off x="364" y="206"/>
              <a:ext cx="3" cy="3"/>
            </a:xfrm>
            <a:custGeom>
              <a:avLst/>
              <a:gdLst>
                <a:gd name="T0" fmla="*/ 2 w 5"/>
                <a:gd name="T1" fmla="*/ 7 h 7"/>
                <a:gd name="T2" fmla="*/ 2 w 5"/>
                <a:gd name="T3" fmla="*/ 7 h 7"/>
                <a:gd name="T4" fmla="*/ 3 w 5"/>
                <a:gd name="T5" fmla="*/ 6 h 7"/>
                <a:gd name="T6" fmla="*/ 2 w 5"/>
                <a:gd name="T7" fmla="*/ 5 h 7"/>
                <a:gd name="T8" fmla="*/ 3 w 5"/>
                <a:gd name="T9" fmla="*/ 5 h 7"/>
                <a:gd name="T10" fmla="*/ 3 w 5"/>
                <a:gd name="T11" fmla="*/ 5 h 7"/>
                <a:gd name="T12" fmla="*/ 5 w 5"/>
                <a:gd name="T13" fmla="*/ 3 h 7"/>
                <a:gd name="T14" fmla="*/ 3 w 5"/>
                <a:gd name="T15" fmla="*/ 0 h 7"/>
                <a:gd name="T16" fmla="*/ 0 w 5"/>
                <a:gd name="T17" fmla="*/ 4 h 7"/>
                <a:gd name="T18" fmla="*/ 2 w 5"/>
                <a:gd name="T19"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7">
                  <a:moveTo>
                    <a:pt x="2" y="7"/>
                  </a:moveTo>
                  <a:lnTo>
                    <a:pt x="2" y="7"/>
                  </a:lnTo>
                  <a:lnTo>
                    <a:pt x="3" y="6"/>
                  </a:lnTo>
                  <a:cubicBezTo>
                    <a:pt x="3" y="6"/>
                    <a:pt x="2" y="6"/>
                    <a:pt x="2" y="5"/>
                  </a:cubicBezTo>
                  <a:lnTo>
                    <a:pt x="3" y="5"/>
                  </a:lnTo>
                  <a:lnTo>
                    <a:pt x="3" y="5"/>
                  </a:lnTo>
                  <a:cubicBezTo>
                    <a:pt x="4" y="4"/>
                    <a:pt x="5" y="4"/>
                    <a:pt x="5" y="3"/>
                  </a:cubicBezTo>
                  <a:cubicBezTo>
                    <a:pt x="4" y="2"/>
                    <a:pt x="3" y="1"/>
                    <a:pt x="3" y="0"/>
                  </a:cubicBezTo>
                  <a:cubicBezTo>
                    <a:pt x="2" y="1"/>
                    <a:pt x="1" y="2"/>
                    <a:pt x="0" y="4"/>
                  </a:cubicBezTo>
                  <a:cubicBezTo>
                    <a:pt x="1" y="5"/>
                    <a:pt x="2" y="6"/>
                    <a:pt x="2" y="7"/>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301" name="Freeform 1729"/>
            <p:cNvSpPr>
              <a:spLocks/>
            </p:cNvSpPr>
            <p:nvPr userDrawn="1"/>
          </p:nvSpPr>
          <p:spPr bwMode="auto">
            <a:xfrm>
              <a:off x="366" y="207"/>
              <a:ext cx="2" cy="2"/>
            </a:xfrm>
            <a:custGeom>
              <a:avLst/>
              <a:gdLst>
                <a:gd name="T0" fmla="*/ 0 w 4"/>
                <a:gd name="T1" fmla="*/ 3 h 4"/>
                <a:gd name="T2" fmla="*/ 0 w 4"/>
                <a:gd name="T3" fmla="*/ 3 h 4"/>
                <a:gd name="T4" fmla="*/ 4 w 4"/>
                <a:gd name="T5" fmla="*/ 4 h 4"/>
                <a:gd name="T6" fmla="*/ 4 w 4"/>
                <a:gd name="T7" fmla="*/ 2 h 4"/>
                <a:gd name="T8" fmla="*/ 2 w 4"/>
                <a:gd name="T9" fmla="*/ 0 h 4"/>
                <a:gd name="T10" fmla="*/ 0 w 4"/>
                <a:gd name="T11" fmla="*/ 3 h 4"/>
              </a:gdLst>
              <a:ahLst/>
              <a:cxnLst>
                <a:cxn ang="0">
                  <a:pos x="T0" y="T1"/>
                </a:cxn>
                <a:cxn ang="0">
                  <a:pos x="T2" y="T3"/>
                </a:cxn>
                <a:cxn ang="0">
                  <a:pos x="T4" y="T5"/>
                </a:cxn>
                <a:cxn ang="0">
                  <a:pos x="T6" y="T7"/>
                </a:cxn>
                <a:cxn ang="0">
                  <a:pos x="T8" y="T9"/>
                </a:cxn>
                <a:cxn ang="0">
                  <a:pos x="T10" y="T11"/>
                </a:cxn>
              </a:cxnLst>
              <a:rect l="0" t="0" r="r" b="b"/>
              <a:pathLst>
                <a:path w="4" h="4">
                  <a:moveTo>
                    <a:pt x="0" y="3"/>
                  </a:moveTo>
                  <a:lnTo>
                    <a:pt x="0" y="3"/>
                  </a:lnTo>
                  <a:cubicBezTo>
                    <a:pt x="1" y="3"/>
                    <a:pt x="2" y="3"/>
                    <a:pt x="4" y="4"/>
                  </a:cubicBezTo>
                  <a:lnTo>
                    <a:pt x="4" y="2"/>
                  </a:lnTo>
                  <a:cubicBezTo>
                    <a:pt x="3" y="2"/>
                    <a:pt x="3" y="1"/>
                    <a:pt x="2" y="0"/>
                  </a:cubicBezTo>
                  <a:cubicBezTo>
                    <a:pt x="1" y="1"/>
                    <a:pt x="0" y="2"/>
                    <a:pt x="0" y="3"/>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302" name="Rectangle 1730"/>
            <p:cNvSpPr>
              <a:spLocks noChangeArrowheads="1"/>
            </p:cNvSpPr>
            <p:nvPr userDrawn="1"/>
          </p:nvSpPr>
          <p:spPr bwMode="auto">
            <a:xfrm>
              <a:off x="366" y="209"/>
              <a:ext cx="1" cy="1"/>
            </a:xfrm>
            <a:prstGeom prst="rect">
              <a:avLst/>
            </a:prstGeom>
            <a:solidFill>
              <a:srgbClr val="D5A03C"/>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303" name="Freeform 1731"/>
            <p:cNvSpPr>
              <a:spLocks/>
            </p:cNvSpPr>
            <p:nvPr userDrawn="1"/>
          </p:nvSpPr>
          <p:spPr bwMode="auto">
            <a:xfrm>
              <a:off x="368" y="209"/>
              <a:ext cx="1" cy="1"/>
            </a:xfrm>
            <a:custGeom>
              <a:avLst/>
              <a:gdLst>
                <a:gd name="T0" fmla="*/ 0 w 3"/>
                <a:gd name="T1" fmla="*/ 1 h 3"/>
                <a:gd name="T2" fmla="*/ 0 w 3"/>
                <a:gd name="T3" fmla="*/ 1 h 3"/>
                <a:gd name="T4" fmla="*/ 2 w 3"/>
                <a:gd name="T5" fmla="*/ 2 h 3"/>
                <a:gd name="T6" fmla="*/ 3 w 3"/>
                <a:gd name="T7" fmla="*/ 3 h 3"/>
                <a:gd name="T8" fmla="*/ 3 w 3"/>
                <a:gd name="T9" fmla="*/ 2 h 3"/>
                <a:gd name="T10" fmla="*/ 1 w 3"/>
                <a:gd name="T11" fmla="*/ 0 h 3"/>
                <a:gd name="T12" fmla="*/ 0 w 3"/>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0" y="1"/>
                  </a:moveTo>
                  <a:lnTo>
                    <a:pt x="0" y="1"/>
                  </a:lnTo>
                  <a:cubicBezTo>
                    <a:pt x="1" y="1"/>
                    <a:pt x="2" y="2"/>
                    <a:pt x="2" y="2"/>
                  </a:cubicBezTo>
                  <a:lnTo>
                    <a:pt x="3" y="3"/>
                  </a:lnTo>
                  <a:lnTo>
                    <a:pt x="3" y="2"/>
                  </a:lnTo>
                  <a:cubicBezTo>
                    <a:pt x="3" y="1"/>
                    <a:pt x="2" y="1"/>
                    <a:pt x="1" y="0"/>
                  </a:cubicBezTo>
                  <a:lnTo>
                    <a:pt x="0" y="1"/>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304" name="Freeform 1732"/>
            <p:cNvSpPr>
              <a:spLocks/>
            </p:cNvSpPr>
            <p:nvPr userDrawn="1"/>
          </p:nvSpPr>
          <p:spPr bwMode="auto">
            <a:xfrm>
              <a:off x="367" y="210"/>
              <a:ext cx="0" cy="1"/>
            </a:xfrm>
            <a:custGeom>
              <a:avLst/>
              <a:gdLst>
                <a:gd name="T0" fmla="*/ 1 h 1"/>
                <a:gd name="T1" fmla="*/ 1 h 1"/>
                <a:gd name="T2" fmla="*/ 1 h 1"/>
                <a:gd name="T3" fmla="*/ 0 h 1"/>
                <a:gd name="T4" fmla="*/ 1 h 1"/>
              </a:gdLst>
              <a:ahLst/>
              <a:cxnLst>
                <a:cxn ang="0">
                  <a:pos x="0" y="T0"/>
                </a:cxn>
                <a:cxn ang="0">
                  <a:pos x="0" y="T1"/>
                </a:cxn>
                <a:cxn ang="0">
                  <a:pos x="0" y="T2"/>
                </a:cxn>
                <a:cxn ang="0">
                  <a:pos x="0" y="T3"/>
                </a:cxn>
                <a:cxn ang="0">
                  <a:pos x="0" y="T4"/>
                </a:cxn>
              </a:cxnLst>
              <a:rect l="0" t="0" r="r" b="b"/>
              <a:pathLst>
                <a:path h="1">
                  <a:moveTo>
                    <a:pt x="0" y="1"/>
                  </a:moveTo>
                  <a:lnTo>
                    <a:pt x="0" y="1"/>
                  </a:lnTo>
                  <a:lnTo>
                    <a:pt x="0" y="1"/>
                  </a:lnTo>
                  <a:lnTo>
                    <a:pt x="0" y="0"/>
                  </a:lnTo>
                  <a:lnTo>
                    <a:pt x="0" y="1"/>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305" name="Freeform 1733"/>
            <p:cNvSpPr>
              <a:spLocks/>
            </p:cNvSpPr>
            <p:nvPr userDrawn="1"/>
          </p:nvSpPr>
          <p:spPr bwMode="auto">
            <a:xfrm>
              <a:off x="366" y="212"/>
              <a:ext cx="1" cy="1"/>
            </a:xfrm>
            <a:custGeom>
              <a:avLst/>
              <a:gdLst>
                <a:gd name="T0" fmla="*/ 2 w 3"/>
                <a:gd name="T1" fmla="*/ 2 h 2"/>
                <a:gd name="T2" fmla="*/ 2 w 3"/>
                <a:gd name="T3" fmla="*/ 2 h 2"/>
                <a:gd name="T4" fmla="*/ 3 w 3"/>
                <a:gd name="T5" fmla="*/ 2 h 2"/>
                <a:gd name="T6" fmla="*/ 0 w 3"/>
                <a:gd name="T7" fmla="*/ 0 h 2"/>
                <a:gd name="T8" fmla="*/ 0 w 3"/>
                <a:gd name="T9" fmla="*/ 0 h 2"/>
                <a:gd name="T10" fmla="*/ 2 w 3"/>
                <a:gd name="T11" fmla="*/ 2 h 2"/>
              </a:gdLst>
              <a:ahLst/>
              <a:cxnLst>
                <a:cxn ang="0">
                  <a:pos x="T0" y="T1"/>
                </a:cxn>
                <a:cxn ang="0">
                  <a:pos x="T2" y="T3"/>
                </a:cxn>
                <a:cxn ang="0">
                  <a:pos x="T4" y="T5"/>
                </a:cxn>
                <a:cxn ang="0">
                  <a:pos x="T6" y="T7"/>
                </a:cxn>
                <a:cxn ang="0">
                  <a:pos x="T8" y="T9"/>
                </a:cxn>
                <a:cxn ang="0">
                  <a:pos x="T10" y="T11"/>
                </a:cxn>
              </a:cxnLst>
              <a:rect l="0" t="0" r="r" b="b"/>
              <a:pathLst>
                <a:path w="3" h="2">
                  <a:moveTo>
                    <a:pt x="2" y="2"/>
                  </a:moveTo>
                  <a:lnTo>
                    <a:pt x="2" y="2"/>
                  </a:lnTo>
                  <a:cubicBezTo>
                    <a:pt x="2" y="2"/>
                    <a:pt x="3" y="2"/>
                    <a:pt x="3" y="2"/>
                  </a:cubicBezTo>
                  <a:cubicBezTo>
                    <a:pt x="2" y="1"/>
                    <a:pt x="1" y="1"/>
                    <a:pt x="0" y="0"/>
                  </a:cubicBezTo>
                  <a:lnTo>
                    <a:pt x="0" y="0"/>
                  </a:lnTo>
                  <a:lnTo>
                    <a:pt x="2" y="2"/>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306" name="Freeform 1734"/>
            <p:cNvSpPr>
              <a:spLocks/>
            </p:cNvSpPr>
            <p:nvPr userDrawn="1"/>
          </p:nvSpPr>
          <p:spPr bwMode="auto">
            <a:xfrm>
              <a:off x="362" y="206"/>
              <a:ext cx="2" cy="3"/>
            </a:xfrm>
            <a:custGeom>
              <a:avLst/>
              <a:gdLst>
                <a:gd name="T0" fmla="*/ 2 w 4"/>
                <a:gd name="T1" fmla="*/ 6 h 6"/>
                <a:gd name="T2" fmla="*/ 2 w 4"/>
                <a:gd name="T3" fmla="*/ 6 h 6"/>
                <a:gd name="T4" fmla="*/ 4 w 4"/>
                <a:gd name="T5" fmla="*/ 3 h 6"/>
                <a:gd name="T6" fmla="*/ 2 w 4"/>
                <a:gd name="T7" fmla="*/ 0 h 6"/>
                <a:gd name="T8" fmla="*/ 0 w 4"/>
                <a:gd name="T9" fmla="*/ 3 h 6"/>
                <a:gd name="T10" fmla="*/ 2 w 4"/>
                <a:gd name="T11" fmla="*/ 6 h 6"/>
              </a:gdLst>
              <a:ahLst/>
              <a:cxnLst>
                <a:cxn ang="0">
                  <a:pos x="T0" y="T1"/>
                </a:cxn>
                <a:cxn ang="0">
                  <a:pos x="T2" y="T3"/>
                </a:cxn>
                <a:cxn ang="0">
                  <a:pos x="T4" y="T5"/>
                </a:cxn>
                <a:cxn ang="0">
                  <a:pos x="T6" y="T7"/>
                </a:cxn>
                <a:cxn ang="0">
                  <a:pos x="T8" y="T9"/>
                </a:cxn>
                <a:cxn ang="0">
                  <a:pos x="T10" y="T11"/>
                </a:cxn>
              </a:cxnLst>
              <a:rect l="0" t="0" r="r" b="b"/>
              <a:pathLst>
                <a:path w="4" h="6">
                  <a:moveTo>
                    <a:pt x="2" y="6"/>
                  </a:moveTo>
                  <a:lnTo>
                    <a:pt x="2" y="6"/>
                  </a:lnTo>
                  <a:cubicBezTo>
                    <a:pt x="3" y="5"/>
                    <a:pt x="3" y="4"/>
                    <a:pt x="4" y="3"/>
                  </a:cubicBezTo>
                  <a:cubicBezTo>
                    <a:pt x="3" y="2"/>
                    <a:pt x="2" y="1"/>
                    <a:pt x="2" y="0"/>
                  </a:cubicBezTo>
                  <a:cubicBezTo>
                    <a:pt x="1" y="1"/>
                    <a:pt x="0" y="2"/>
                    <a:pt x="0" y="3"/>
                  </a:cubicBezTo>
                  <a:cubicBezTo>
                    <a:pt x="1" y="4"/>
                    <a:pt x="1" y="5"/>
                    <a:pt x="2" y="6"/>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307" name="Freeform 1735"/>
            <p:cNvSpPr>
              <a:spLocks/>
            </p:cNvSpPr>
            <p:nvPr userDrawn="1"/>
          </p:nvSpPr>
          <p:spPr bwMode="auto">
            <a:xfrm>
              <a:off x="363" y="208"/>
              <a:ext cx="2" cy="2"/>
            </a:xfrm>
            <a:custGeom>
              <a:avLst/>
              <a:gdLst>
                <a:gd name="T0" fmla="*/ 2 w 4"/>
                <a:gd name="T1" fmla="*/ 6 h 6"/>
                <a:gd name="T2" fmla="*/ 2 w 4"/>
                <a:gd name="T3" fmla="*/ 6 h 6"/>
                <a:gd name="T4" fmla="*/ 4 w 4"/>
                <a:gd name="T5" fmla="*/ 3 h 6"/>
                <a:gd name="T6" fmla="*/ 1 w 4"/>
                <a:gd name="T7" fmla="*/ 0 h 6"/>
                <a:gd name="T8" fmla="*/ 0 w 4"/>
                <a:gd name="T9" fmla="*/ 3 h 6"/>
                <a:gd name="T10" fmla="*/ 2 w 4"/>
                <a:gd name="T11" fmla="*/ 6 h 6"/>
              </a:gdLst>
              <a:ahLst/>
              <a:cxnLst>
                <a:cxn ang="0">
                  <a:pos x="T0" y="T1"/>
                </a:cxn>
                <a:cxn ang="0">
                  <a:pos x="T2" y="T3"/>
                </a:cxn>
                <a:cxn ang="0">
                  <a:pos x="T4" y="T5"/>
                </a:cxn>
                <a:cxn ang="0">
                  <a:pos x="T6" y="T7"/>
                </a:cxn>
                <a:cxn ang="0">
                  <a:pos x="T8" y="T9"/>
                </a:cxn>
                <a:cxn ang="0">
                  <a:pos x="T10" y="T11"/>
                </a:cxn>
              </a:cxnLst>
              <a:rect l="0" t="0" r="r" b="b"/>
              <a:pathLst>
                <a:path w="4" h="6">
                  <a:moveTo>
                    <a:pt x="2" y="6"/>
                  </a:moveTo>
                  <a:lnTo>
                    <a:pt x="2" y="6"/>
                  </a:lnTo>
                  <a:cubicBezTo>
                    <a:pt x="3" y="5"/>
                    <a:pt x="3" y="4"/>
                    <a:pt x="4" y="3"/>
                  </a:cubicBezTo>
                  <a:cubicBezTo>
                    <a:pt x="3" y="2"/>
                    <a:pt x="2" y="1"/>
                    <a:pt x="1" y="0"/>
                  </a:cubicBezTo>
                  <a:cubicBezTo>
                    <a:pt x="1" y="1"/>
                    <a:pt x="0" y="2"/>
                    <a:pt x="0" y="3"/>
                  </a:cubicBezTo>
                  <a:cubicBezTo>
                    <a:pt x="0" y="4"/>
                    <a:pt x="1" y="5"/>
                    <a:pt x="2" y="6"/>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308" name="Freeform 1736"/>
            <p:cNvSpPr>
              <a:spLocks/>
            </p:cNvSpPr>
            <p:nvPr userDrawn="1"/>
          </p:nvSpPr>
          <p:spPr bwMode="auto">
            <a:xfrm>
              <a:off x="365" y="209"/>
              <a:ext cx="2" cy="3"/>
            </a:xfrm>
            <a:custGeom>
              <a:avLst/>
              <a:gdLst>
                <a:gd name="T0" fmla="*/ 3 w 4"/>
                <a:gd name="T1" fmla="*/ 6 h 6"/>
                <a:gd name="T2" fmla="*/ 3 w 4"/>
                <a:gd name="T3" fmla="*/ 6 h 6"/>
                <a:gd name="T4" fmla="*/ 3 w 4"/>
                <a:gd name="T5" fmla="*/ 6 h 6"/>
                <a:gd name="T6" fmla="*/ 2 w 4"/>
                <a:gd name="T7" fmla="*/ 4 h 6"/>
                <a:gd name="T8" fmla="*/ 2 w 4"/>
                <a:gd name="T9" fmla="*/ 4 h 6"/>
                <a:gd name="T10" fmla="*/ 4 w 4"/>
                <a:gd name="T11" fmla="*/ 4 h 6"/>
                <a:gd name="T12" fmla="*/ 4 w 4"/>
                <a:gd name="T13" fmla="*/ 3 h 6"/>
                <a:gd name="T14" fmla="*/ 1 w 4"/>
                <a:gd name="T15" fmla="*/ 0 h 6"/>
                <a:gd name="T16" fmla="*/ 0 w 4"/>
                <a:gd name="T17" fmla="*/ 3 h 6"/>
                <a:gd name="T18" fmla="*/ 3 w 4"/>
                <a:gd name="T1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6">
                  <a:moveTo>
                    <a:pt x="3" y="6"/>
                  </a:moveTo>
                  <a:lnTo>
                    <a:pt x="3" y="6"/>
                  </a:lnTo>
                  <a:lnTo>
                    <a:pt x="3" y="6"/>
                  </a:lnTo>
                  <a:cubicBezTo>
                    <a:pt x="2" y="5"/>
                    <a:pt x="2" y="5"/>
                    <a:pt x="2" y="4"/>
                  </a:cubicBezTo>
                  <a:lnTo>
                    <a:pt x="2" y="4"/>
                  </a:lnTo>
                  <a:cubicBezTo>
                    <a:pt x="2" y="4"/>
                    <a:pt x="3" y="4"/>
                    <a:pt x="4" y="4"/>
                  </a:cubicBezTo>
                  <a:lnTo>
                    <a:pt x="4" y="3"/>
                  </a:lnTo>
                  <a:cubicBezTo>
                    <a:pt x="3" y="2"/>
                    <a:pt x="2" y="1"/>
                    <a:pt x="1" y="0"/>
                  </a:cubicBezTo>
                  <a:cubicBezTo>
                    <a:pt x="1" y="1"/>
                    <a:pt x="0" y="2"/>
                    <a:pt x="0" y="3"/>
                  </a:cubicBezTo>
                  <a:cubicBezTo>
                    <a:pt x="1" y="4"/>
                    <a:pt x="2" y="5"/>
                    <a:pt x="3" y="6"/>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309" name="Freeform 1737"/>
            <p:cNvSpPr>
              <a:spLocks/>
            </p:cNvSpPr>
            <p:nvPr userDrawn="1"/>
          </p:nvSpPr>
          <p:spPr bwMode="auto">
            <a:xfrm>
              <a:off x="365" y="212"/>
              <a:ext cx="2" cy="2"/>
            </a:xfrm>
            <a:custGeom>
              <a:avLst/>
              <a:gdLst>
                <a:gd name="T0" fmla="*/ 2 w 4"/>
                <a:gd name="T1" fmla="*/ 0 h 3"/>
                <a:gd name="T2" fmla="*/ 2 w 4"/>
                <a:gd name="T3" fmla="*/ 0 h 3"/>
                <a:gd name="T4" fmla="*/ 0 w 4"/>
                <a:gd name="T5" fmla="*/ 2 h 3"/>
                <a:gd name="T6" fmla="*/ 1 w 4"/>
                <a:gd name="T7" fmla="*/ 3 h 3"/>
                <a:gd name="T8" fmla="*/ 4 w 4"/>
                <a:gd name="T9" fmla="*/ 3 h 3"/>
                <a:gd name="T10" fmla="*/ 4 w 4"/>
                <a:gd name="T11" fmla="*/ 3 h 3"/>
                <a:gd name="T12" fmla="*/ 3 w 4"/>
                <a:gd name="T13" fmla="*/ 1 h 3"/>
                <a:gd name="T14" fmla="*/ 4 w 4"/>
                <a:gd name="T15" fmla="*/ 1 h 3"/>
                <a:gd name="T16" fmla="*/ 2 w 4"/>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3">
                  <a:moveTo>
                    <a:pt x="2" y="0"/>
                  </a:moveTo>
                  <a:lnTo>
                    <a:pt x="2" y="0"/>
                  </a:lnTo>
                  <a:cubicBezTo>
                    <a:pt x="1" y="1"/>
                    <a:pt x="1" y="2"/>
                    <a:pt x="0" y="2"/>
                  </a:cubicBezTo>
                  <a:lnTo>
                    <a:pt x="1" y="3"/>
                  </a:lnTo>
                  <a:cubicBezTo>
                    <a:pt x="2" y="3"/>
                    <a:pt x="3" y="3"/>
                    <a:pt x="4" y="3"/>
                  </a:cubicBezTo>
                  <a:lnTo>
                    <a:pt x="4" y="3"/>
                  </a:lnTo>
                  <a:cubicBezTo>
                    <a:pt x="4" y="2"/>
                    <a:pt x="3" y="2"/>
                    <a:pt x="3" y="1"/>
                  </a:cubicBezTo>
                  <a:lnTo>
                    <a:pt x="4" y="1"/>
                  </a:lnTo>
                  <a:lnTo>
                    <a:pt x="2"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310" name="Freeform 1738"/>
            <p:cNvSpPr>
              <a:spLocks/>
            </p:cNvSpPr>
            <p:nvPr userDrawn="1"/>
          </p:nvSpPr>
          <p:spPr bwMode="auto">
            <a:xfrm>
              <a:off x="364" y="211"/>
              <a:ext cx="2" cy="2"/>
            </a:xfrm>
            <a:custGeom>
              <a:avLst/>
              <a:gdLst>
                <a:gd name="T0" fmla="*/ 1 w 4"/>
                <a:gd name="T1" fmla="*/ 0 h 5"/>
                <a:gd name="T2" fmla="*/ 1 w 4"/>
                <a:gd name="T3" fmla="*/ 0 h 5"/>
                <a:gd name="T4" fmla="*/ 0 w 4"/>
                <a:gd name="T5" fmla="*/ 3 h 5"/>
                <a:gd name="T6" fmla="*/ 3 w 4"/>
                <a:gd name="T7" fmla="*/ 5 h 5"/>
                <a:gd name="T8" fmla="*/ 4 w 4"/>
                <a:gd name="T9" fmla="*/ 2 h 5"/>
                <a:gd name="T10" fmla="*/ 1 w 4"/>
                <a:gd name="T11" fmla="*/ 0 h 5"/>
              </a:gdLst>
              <a:ahLst/>
              <a:cxnLst>
                <a:cxn ang="0">
                  <a:pos x="T0" y="T1"/>
                </a:cxn>
                <a:cxn ang="0">
                  <a:pos x="T2" y="T3"/>
                </a:cxn>
                <a:cxn ang="0">
                  <a:pos x="T4" y="T5"/>
                </a:cxn>
                <a:cxn ang="0">
                  <a:pos x="T6" y="T7"/>
                </a:cxn>
                <a:cxn ang="0">
                  <a:pos x="T8" y="T9"/>
                </a:cxn>
                <a:cxn ang="0">
                  <a:pos x="T10" y="T11"/>
                </a:cxn>
              </a:cxnLst>
              <a:rect l="0" t="0" r="r" b="b"/>
              <a:pathLst>
                <a:path w="4" h="5">
                  <a:moveTo>
                    <a:pt x="1" y="0"/>
                  </a:moveTo>
                  <a:lnTo>
                    <a:pt x="1" y="0"/>
                  </a:lnTo>
                  <a:cubicBezTo>
                    <a:pt x="1" y="1"/>
                    <a:pt x="0" y="2"/>
                    <a:pt x="0" y="3"/>
                  </a:cubicBezTo>
                  <a:cubicBezTo>
                    <a:pt x="0" y="4"/>
                    <a:pt x="2" y="4"/>
                    <a:pt x="3" y="5"/>
                  </a:cubicBezTo>
                  <a:cubicBezTo>
                    <a:pt x="3" y="4"/>
                    <a:pt x="4" y="3"/>
                    <a:pt x="4" y="2"/>
                  </a:cubicBezTo>
                  <a:cubicBezTo>
                    <a:pt x="3" y="1"/>
                    <a:pt x="2" y="1"/>
                    <a:pt x="1"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311" name="Freeform 1739"/>
            <p:cNvSpPr>
              <a:spLocks/>
            </p:cNvSpPr>
            <p:nvPr userDrawn="1"/>
          </p:nvSpPr>
          <p:spPr bwMode="auto">
            <a:xfrm>
              <a:off x="371" y="206"/>
              <a:ext cx="1" cy="1"/>
            </a:xfrm>
            <a:custGeom>
              <a:avLst/>
              <a:gdLst>
                <a:gd name="T0" fmla="*/ 1 w 2"/>
                <a:gd name="T1" fmla="*/ 0 h 2"/>
                <a:gd name="T2" fmla="*/ 1 w 2"/>
                <a:gd name="T3" fmla="*/ 0 h 2"/>
                <a:gd name="T4" fmla="*/ 0 w 2"/>
                <a:gd name="T5" fmla="*/ 0 h 2"/>
                <a:gd name="T6" fmla="*/ 1 w 2"/>
                <a:gd name="T7" fmla="*/ 2 h 2"/>
                <a:gd name="T8" fmla="*/ 2 w 2"/>
                <a:gd name="T9" fmla="*/ 2 h 2"/>
                <a:gd name="T10" fmla="*/ 1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1" y="0"/>
                  </a:moveTo>
                  <a:lnTo>
                    <a:pt x="1" y="0"/>
                  </a:lnTo>
                  <a:lnTo>
                    <a:pt x="0" y="0"/>
                  </a:lnTo>
                  <a:lnTo>
                    <a:pt x="1" y="2"/>
                  </a:lnTo>
                  <a:lnTo>
                    <a:pt x="2" y="2"/>
                  </a:lnTo>
                  <a:lnTo>
                    <a:pt x="1"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312" name="Freeform 1740"/>
            <p:cNvSpPr>
              <a:spLocks/>
            </p:cNvSpPr>
            <p:nvPr userDrawn="1"/>
          </p:nvSpPr>
          <p:spPr bwMode="auto">
            <a:xfrm>
              <a:off x="371" y="205"/>
              <a:ext cx="1" cy="1"/>
            </a:xfrm>
            <a:custGeom>
              <a:avLst/>
              <a:gdLst>
                <a:gd name="T0" fmla="*/ 1 w 1"/>
                <a:gd name="T1" fmla="*/ 0 h 2"/>
                <a:gd name="T2" fmla="*/ 1 w 1"/>
                <a:gd name="T3" fmla="*/ 0 h 2"/>
                <a:gd name="T4" fmla="*/ 0 w 1"/>
                <a:gd name="T5" fmla="*/ 1 h 2"/>
                <a:gd name="T6" fmla="*/ 0 w 1"/>
                <a:gd name="T7" fmla="*/ 2 h 2"/>
                <a:gd name="T8" fmla="*/ 1 w 1"/>
                <a:gd name="T9" fmla="*/ 2 h 2"/>
                <a:gd name="T10" fmla="*/ 1 w 1"/>
                <a:gd name="T11" fmla="*/ 0 h 2"/>
              </a:gdLst>
              <a:ahLst/>
              <a:cxnLst>
                <a:cxn ang="0">
                  <a:pos x="T0" y="T1"/>
                </a:cxn>
                <a:cxn ang="0">
                  <a:pos x="T2" y="T3"/>
                </a:cxn>
                <a:cxn ang="0">
                  <a:pos x="T4" y="T5"/>
                </a:cxn>
                <a:cxn ang="0">
                  <a:pos x="T6" y="T7"/>
                </a:cxn>
                <a:cxn ang="0">
                  <a:pos x="T8" y="T9"/>
                </a:cxn>
                <a:cxn ang="0">
                  <a:pos x="T10" y="T11"/>
                </a:cxn>
              </a:cxnLst>
              <a:rect l="0" t="0" r="r" b="b"/>
              <a:pathLst>
                <a:path w="1" h="2">
                  <a:moveTo>
                    <a:pt x="1" y="0"/>
                  </a:moveTo>
                  <a:lnTo>
                    <a:pt x="1" y="0"/>
                  </a:lnTo>
                  <a:lnTo>
                    <a:pt x="0" y="1"/>
                  </a:lnTo>
                  <a:lnTo>
                    <a:pt x="0" y="2"/>
                  </a:lnTo>
                  <a:lnTo>
                    <a:pt x="1" y="2"/>
                  </a:lnTo>
                  <a:lnTo>
                    <a:pt x="1"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313" name="Freeform 1741"/>
            <p:cNvSpPr>
              <a:spLocks/>
            </p:cNvSpPr>
            <p:nvPr userDrawn="1"/>
          </p:nvSpPr>
          <p:spPr bwMode="auto">
            <a:xfrm>
              <a:off x="371" y="204"/>
              <a:ext cx="1" cy="1"/>
            </a:xfrm>
            <a:custGeom>
              <a:avLst/>
              <a:gdLst>
                <a:gd name="T0" fmla="*/ 1 w 1"/>
                <a:gd name="T1" fmla="*/ 0 h 2"/>
                <a:gd name="T2" fmla="*/ 1 w 1"/>
                <a:gd name="T3" fmla="*/ 0 h 2"/>
                <a:gd name="T4" fmla="*/ 0 w 1"/>
                <a:gd name="T5" fmla="*/ 0 h 2"/>
                <a:gd name="T6" fmla="*/ 0 w 1"/>
                <a:gd name="T7" fmla="*/ 2 h 2"/>
                <a:gd name="T8" fmla="*/ 1 w 1"/>
                <a:gd name="T9" fmla="*/ 1 h 2"/>
                <a:gd name="T10" fmla="*/ 1 w 1"/>
                <a:gd name="T11" fmla="*/ 0 h 2"/>
              </a:gdLst>
              <a:ahLst/>
              <a:cxnLst>
                <a:cxn ang="0">
                  <a:pos x="T0" y="T1"/>
                </a:cxn>
                <a:cxn ang="0">
                  <a:pos x="T2" y="T3"/>
                </a:cxn>
                <a:cxn ang="0">
                  <a:pos x="T4" y="T5"/>
                </a:cxn>
                <a:cxn ang="0">
                  <a:pos x="T6" y="T7"/>
                </a:cxn>
                <a:cxn ang="0">
                  <a:pos x="T8" y="T9"/>
                </a:cxn>
                <a:cxn ang="0">
                  <a:pos x="T10" y="T11"/>
                </a:cxn>
              </a:cxnLst>
              <a:rect l="0" t="0" r="r" b="b"/>
              <a:pathLst>
                <a:path w="1" h="2">
                  <a:moveTo>
                    <a:pt x="1" y="0"/>
                  </a:moveTo>
                  <a:lnTo>
                    <a:pt x="1" y="0"/>
                  </a:lnTo>
                  <a:lnTo>
                    <a:pt x="0" y="0"/>
                  </a:lnTo>
                  <a:lnTo>
                    <a:pt x="0" y="2"/>
                  </a:lnTo>
                  <a:lnTo>
                    <a:pt x="1" y="1"/>
                  </a:lnTo>
                  <a:lnTo>
                    <a:pt x="1"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314" name="Freeform 1742"/>
            <p:cNvSpPr>
              <a:spLocks/>
            </p:cNvSpPr>
            <p:nvPr userDrawn="1"/>
          </p:nvSpPr>
          <p:spPr bwMode="auto">
            <a:xfrm>
              <a:off x="371" y="203"/>
              <a:ext cx="1" cy="1"/>
            </a:xfrm>
            <a:custGeom>
              <a:avLst/>
              <a:gdLst>
                <a:gd name="T0" fmla="*/ 2 w 2"/>
                <a:gd name="T1" fmla="*/ 0 h 2"/>
                <a:gd name="T2" fmla="*/ 2 w 2"/>
                <a:gd name="T3" fmla="*/ 0 h 2"/>
                <a:gd name="T4" fmla="*/ 0 w 2"/>
                <a:gd name="T5" fmla="*/ 1 h 2"/>
                <a:gd name="T6" fmla="*/ 0 w 2"/>
                <a:gd name="T7" fmla="*/ 2 h 2"/>
                <a:gd name="T8" fmla="*/ 2 w 2"/>
                <a:gd name="T9" fmla="*/ 2 h 2"/>
                <a:gd name="T10" fmla="*/ 2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2" y="0"/>
                  </a:moveTo>
                  <a:lnTo>
                    <a:pt x="2" y="0"/>
                  </a:lnTo>
                  <a:lnTo>
                    <a:pt x="0" y="1"/>
                  </a:lnTo>
                  <a:lnTo>
                    <a:pt x="0" y="2"/>
                  </a:lnTo>
                  <a:lnTo>
                    <a:pt x="2" y="2"/>
                  </a:lnTo>
                  <a:lnTo>
                    <a:pt x="2"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315" name="Freeform 1743"/>
            <p:cNvSpPr>
              <a:spLocks/>
            </p:cNvSpPr>
            <p:nvPr userDrawn="1"/>
          </p:nvSpPr>
          <p:spPr bwMode="auto">
            <a:xfrm>
              <a:off x="371" y="202"/>
              <a:ext cx="1" cy="0"/>
            </a:xfrm>
            <a:custGeom>
              <a:avLst/>
              <a:gdLst>
                <a:gd name="T0" fmla="*/ 2 w 2"/>
                <a:gd name="T1" fmla="*/ 0 h 1"/>
                <a:gd name="T2" fmla="*/ 2 w 2"/>
                <a:gd name="T3" fmla="*/ 0 h 1"/>
                <a:gd name="T4" fmla="*/ 0 w 2"/>
                <a:gd name="T5" fmla="*/ 0 h 1"/>
                <a:gd name="T6" fmla="*/ 0 w 2"/>
                <a:gd name="T7" fmla="*/ 1 h 1"/>
                <a:gd name="T8" fmla="*/ 2 w 2"/>
                <a:gd name="T9" fmla="*/ 1 h 1"/>
                <a:gd name="T10" fmla="*/ 2 w 2"/>
                <a:gd name="T11" fmla="*/ 0 h 1"/>
              </a:gdLst>
              <a:ahLst/>
              <a:cxnLst>
                <a:cxn ang="0">
                  <a:pos x="T0" y="T1"/>
                </a:cxn>
                <a:cxn ang="0">
                  <a:pos x="T2" y="T3"/>
                </a:cxn>
                <a:cxn ang="0">
                  <a:pos x="T4" y="T5"/>
                </a:cxn>
                <a:cxn ang="0">
                  <a:pos x="T6" y="T7"/>
                </a:cxn>
                <a:cxn ang="0">
                  <a:pos x="T8" y="T9"/>
                </a:cxn>
                <a:cxn ang="0">
                  <a:pos x="T10" y="T11"/>
                </a:cxn>
              </a:cxnLst>
              <a:rect l="0" t="0" r="r" b="b"/>
              <a:pathLst>
                <a:path w="2" h="1">
                  <a:moveTo>
                    <a:pt x="2" y="0"/>
                  </a:moveTo>
                  <a:lnTo>
                    <a:pt x="2" y="0"/>
                  </a:lnTo>
                  <a:lnTo>
                    <a:pt x="0" y="0"/>
                  </a:lnTo>
                  <a:lnTo>
                    <a:pt x="0" y="1"/>
                  </a:lnTo>
                  <a:lnTo>
                    <a:pt x="2" y="1"/>
                  </a:lnTo>
                  <a:lnTo>
                    <a:pt x="2"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316" name="Freeform 1744"/>
            <p:cNvSpPr>
              <a:spLocks/>
            </p:cNvSpPr>
            <p:nvPr userDrawn="1"/>
          </p:nvSpPr>
          <p:spPr bwMode="auto">
            <a:xfrm>
              <a:off x="371" y="200"/>
              <a:ext cx="1" cy="1"/>
            </a:xfrm>
            <a:custGeom>
              <a:avLst/>
              <a:gdLst>
                <a:gd name="T0" fmla="*/ 2 w 2"/>
                <a:gd name="T1" fmla="*/ 0 h 2"/>
                <a:gd name="T2" fmla="*/ 2 w 2"/>
                <a:gd name="T3" fmla="*/ 0 h 2"/>
                <a:gd name="T4" fmla="*/ 0 w 2"/>
                <a:gd name="T5" fmla="*/ 0 h 2"/>
                <a:gd name="T6" fmla="*/ 0 w 2"/>
                <a:gd name="T7" fmla="*/ 2 h 2"/>
                <a:gd name="T8" fmla="*/ 2 w 2"/>
                <a:gd name="T9" fmla="*/ 1 h 2"/>
                <a:gd name="T10" fmla="*/ 2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2" y="0"/>
                  </a:moveTo>
                  <a:lnTo>
                    <a:pt x="2" y="0"/>
                  </a:lnTo>
                  <a:lnTo>
                    <a:pt x="0" y="0"/>
                  </a:lnTo>
                  <a:lnTo>
                    <a:pt x="0" y="2"/>
                  </a:lnTo>
                  <a:lnTo>
                    <a:pt x="2" y="1"/>
                  </a:lnTo>
                  <a:lnTo>
                    <a:pt x="2"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317" name="Freeform 1745"/>
            <p:cNvSpPr>
              <a:spLocks/>
            </p:cNvSpPr>
            <p:nvPr userDrawn="1"/>
          </p:nvSpPr>
          <p:spPr bwMode="auto">
            <a:xfrm>
              <a:off x="371" y="199"/>
              <a:ext cx="1" cy="1"/>
            </a:xfrm>
            <a:custGeom>
              <a:avLst/>
              <a:gdLst>
                <a:gd name="T0" fmla="*/ 3 w 3"/>
                <a:gd name="T1" fmla="*/ 0 h 2"/>
                <a:gd name="T2" fmla="*/ 3 w 3"/>
                <a:gd name="T3" fmla="*/ 0 h 2"/>
                <a:gd name="T4" fmla="*/ 0 w 3"/>
                <a:gd name="T5" fmla="*/ 1 h 2"/>
                <a:gd name="T6" fmla="*/ 0 w 3"/>
                <a:gd name="T7" fmla="*/ 2 h 2"/>
                <a:gd name="T8" fmla="*/ 3 w 3"/>
                <a:gd name="T9" fmla="*/ 1 h 2"/>
                <a:gd name="T10" fmla="*/ 3 w 3"/>
                <a:gd name="T11" fmla="*/ 0 h 2"/>
              </a:gdLst>
              <a:ahLst/>
              <a:cxnLst>
                <a:cxn ang="0">
                  <a:pos x="T0" y="T1"/>
                </a:cxn>
                <a:cxn ang="0">
                  <a:pos x="T2" y="T3"/>
                </a:cxn>
                <a:cxn ang="0">
                  <a:pos x="T4" y="T5"/>
                </a:cxn>
                <a:cxn ang="0">
                  <a:pos x="T6" y="T7"/>
                </a:cxn>
                <a:cxn ang="0">
                  <a:pos x="T8" y="T9"/>
                </a:cxn>
                <a:cxn ang="0">
                  <a:pos x="T10" y="T11"/>
                </a:cxn>
              </a:cxnLst>
              <a:rect l="0" t="0" r="r" b="b"/>
              <a:pathLst>
                <a:path w="3" h="2">
                  <a:moveTo>
                    <a:pt x="3" y="0"/>
                  </a:moveTo>
                  <a:lnTo>
                    <a:pt x="3" y="0"/>
                  </a:lnTo>
                  <a:lnTo>
                    <a:pt x="0" y="1"/>
                  </a:lnTo>
                  <a:lnTo>
                    <a:pt x="0" y="2"/>
                  </a:lnTo>
                  <a:lnTo>
                    <a:pt x="3" y="1"/>
                  </a:lnTo>
                  <a:lnTo>
                    <a:pt x="3"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318" name="Freeform 1746"/>
            <p:cNvSpPr>
              <a:spLocks/>
            </p:cNvSpPr>
            <p:nvPr userDrawn="1"/>
          </p:nvSpPr>
          <p:spPr bwMode="auto">
            <a:xfrm>
              <a:off x="366" y="201"/>
              <a:ext cx="1" cy="2"/>
            </a:xfrm>
            <a:custGeom>
              <a:avLst/>
              <a:gdLst>
                <a:gd name="T0" fmla="*/ 1 w 1"/>
                <a:gd name="T1" fmla="*/ 0 h 3"/>
                <a:gd name="T2" fmla="*/ 1 w 1"/>
                <a:gd name="T3" fmla="*/ 0 h 3"/>
                <a:gd name="T4" fmla="*/ 0 w 1"/>
                <a:gd name="T5" fmla="*/ 2 h 3"/>
                <a:gd name="T6" fmla="*/ 1 w 1"/>
                <a:gd name="T7" fmla="*/ 3 h 3"/>
                <a:gd name="T8" fmla="*/ 1 w 1"/>
                <a:gd name="T9" fmla="*/ 0 h 3"/>
              </a:gdLst>
              <a:ahLst/>
              <a:cxnLst>
                <a:cxn ang="0">
                  <a:pos x="T0" y="T1"/>
                </a:cxn>
                <a:cxn ang="0">
                  <a:pos x="T2" y="T3"/>
                </a:cxn>
                <a:cxn ang="0">
                  <a:pos x="T4" y="T5"/>
                </a:cxn>
                <a:cxn ang="0">
                  <a:pos x="T6" y="T7"/>
                </a:cxn>
                <a:cxn ang="0">
                  <a:pos x="T8" y="T9"/>
                </a:cxn>
              </a:cxnLst>
              <a:rect l="0" t="0" r="r" b="b"/>
              <a:pathLst>
                <a:path w="1" h="3">
                  <a:moveTo>
                    <a:pt x="1" y="0"/>
                  </a:moveTo>
                  <a:lnTo>
                    <a:pt x="1" y="0"/>
                  </a:lnTo>
                  <a:lnTo>
                    <a:pt x="0" y="2"/>
                  </a:lnTo>
                  <a:lnTo>
                    <a:pt x="1" y="3"/>
                  </a:lnTo>
                  <a:cubicBezTo>
                    <a:pt x="0" y="2"/>
                    <a:pt x="0" y="1"/>
                    <a:pt x="1"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319" name="Freeform 1747"/>
            <p:cNvSpPr>
              <a:spLocks/>
            </p:cNvSpPr>
            <p:nvPr userDrawn="1"/>
          </p:nvSpPr>
          <p:spPr bwMode="auto">
            <a:xfrm>
              <a:off x="365" y="203"/>
              <a:ext cx="0" cy="2"/>
            </a:xfrm>
            <a:custGeom>
              <a:avLst/>
              <a:gdLst>
                <a:gd name="T0" fmla="*/ 1 w 1"/>
                <a:gd name="T1" fmla="*/ 0 h 3"/>
                <a:gd name="T2" fmla="*/ 1 w 1"/>
                <a:gd name="T3" fmla="*/ 0 h 3"/>
                <a:gd name="T4" fmla="*/ 0 w 1"/>
                <a:gd name="T5" fmla="*/ 2 h 3"/>
                <a:gd name="T6" fmla="*/ 1 w 1"/>
                <a:gd name="T7" fmla="*/ 3 h 3"/>
                <a:gd name="T8" fmla="*/ 1 w 1"/>
                <a:gd name="T9" fmla="*/ 0 h 3"/>
              </a:gdLst>
              <a:ahLst/>
              <a:cxnLst>
                <a:cxn ang="0">
                  <a:pos x="T0" y="T1"/>
                </a:cxn>
                <a:cxn ang="0">
                  <a:pos x="T2" y="T3"/>
                </a:cxn>
                <a:cxn ang="0">
                  <a:pos x="T4" y="T5"/>
                </a:cxn>
                <a:cxn ang="0">
                  <a:pos x="T6" y="T7"/>
                </a:cxn>
                <a:cxn ang="0">
                  <a:pos x="T8" y="T9"/>
                </a:cxn>
              </a:cxnLst>
              <a:rect l="0" t="0" r="r" b="b"/>
              <a:pathLst>
                <a:path w="1" h="3">
                  <a:moveTo>
                    <a:pt x="1" y="0"/>
                  </a:moveTo>
                  <a:lnTo>
                    <a:pt x="1" y="0"/>
                  </a:lnTo>
                  <a:lnTo>
                    <a:pt x="0" y="2"/>
                  </a:lnTo>
                  <a:lnTo>
                    <a:pt x="1" y="3"/>
                  </a:lnTo>
                  <a:cubicBezTo>
                    <a:pt x="0" y="2"/>
                    <a:pt x="0" y="1"/>
                    <a:pt x="1"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320" name="Freeform 1748"/>
            <p:cNvSpPr>
              <a:spLocks/>
            </p:cNvSpPr>
            <p:nvPr userDrawn="1"/>
          </p:nvSpPr>
          <p:spPr bwMode="auto">
            <a:xfrm>
              <a:off x="363" y="205"/>
              <a:ext cx="1" cy="2"/>
            </a:xfrm>
            <a:custGeom>
              <a:avLst/>
              <a:gdLst>
                <a:gd name="T0" fmla="*/ 2 w 2"/>
                <a:gd name="T1" fmla="*/ 0 h 3"/>
                <a:gd name="T2" fmla="*/ 2 w 2"/>
                <a:gd name="T3" fmla="*/ 0 h 3"/>
                <a:gd name="T4" fmla="*/ 0 w 2"/>
                <a:gd name="T5" fmla="*/ 1 h 3"/>
                <a:gd name="T6" fmla="*/ 2 w 2"/>
                <a:gd name="T7" fmla="*/ 3 h 3"/>
                <a:gd name="T8" fmla="*/ 2 w 2"/>
                <a:gd name="T9" fmla="*/ 0 h 3"/>
              </a:gdLst>
              <a:ahLst/>
              <a:cxnLst>
                <a:cxn ang="0">
                  <a:pos x="T0" y="T1"/>
                </a:cxn>
                <a:cxn ang="0">
                  <a:pos x="T2" y="T3"/>
                </a:cxn>
                <a:cxn ang="0">
                  <a:pos x="T4" y="T5"/>
                </a:cxn>
                <a:cxn ang="0">
                  <a:pos x="T6" y="T7"/>
                </a:cxn>
                <a:cxn ang="0">
                  <a:pos x="T8" y="T9"/>
                </a:cxn>
              </a:cxnLst>
              <a:rect l="0" t="0" r="r" b="b"/>
              <a:pathLst>
                <a:path w="2" h="3">
                  <a:moveTo>
                    <a:pt x="2" y="0"/>
                  </a:moveTo>
                  <a:lnTo>
                    <a:pt x="2" y="0"/>
                  </a:lnTo>
                  <a:lnTo>
                    <a:pt x="0" y="1"/>
                  </a:lnTo>
                  <a:lnTo>
                    <a:pt x="2" y="3"/>
                  </a:lnTo>
                  <a:cubicBezTo>
                    <a:pt x="1" y="1"/>
                    <a:pt x="1" y="0"/>
                    <a:pt x="2"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321" name="Freeform 1749"/>
            <p:cNvSpPr>
              <a:spLocks/>
            </p:cNvSpPr>
            <p:nvPr userDrawn="1"/>
          </p:nvSpPr>
          <p:spPr bwMode="auto">
            <a:xfrm>
              <a:off x="362" y="207"/>
              <a:ext cx="1" cy="1"/>
            </a:xfrm>
            <a:custGeom>
              <a:avLst/>
              <a:gdLst>
                <a:gd name="T0" fmla="*/ 1 w 2"/>
                <a:gd name="T1" fmla="*/ 0 h 3"/>
                <a:gd name="T2" fmla="*/ 1 w 2"/>
                <a:gd name="T3" fmla="*/ 0 h 3"/>
                <a:gd name="T4" fmla="*/ 0 w 2"/>
                <a:gd name="T5" fmla="*/ 2 h 3"/>
                <a:gd name="T6" fmla="*/ 2 w 2"/>
                <a:gd name="T7" fmla="*/ 3 h 3"/>
                <a:gd name="T8" fmla="*/ 1 w 2"/>
                <a:gd name="T9" fmla="*/ 0 h 3"/>
              </a:gdLst>
              <a:ahLst/>
              <a:cxnLst>
                <a:cxn ang="0">
                  <a:pos x="T0" y="T1"/>
                </a:cxn>
                <a:cxn ang="0">
                  <a:pos x="T2" y="T3"/>
                </a:cxn>
                <a:cxn ang="0">
                  <a:pos x="T4" y="T5"/>
                </a:cxn>
                <a:cxn ang="0">
                  <a:pos x="T6" y="T7"/>
                </a:cxn>
                <a:cxn ang="0">
                  <a:pos x="T8" y="T9"/>
                </a:cxn>
              </a:cxnLst>
              <a:rect l="0" t="0" r="r" b="b"/>
              <a:pathLst>
                <a:path w="2" h="3">
                  <a:moveTo>
                    <a:pt x="1" y="0"/>
                  </a:moveTo>
                  <a:lnTo>
                    <a:pt x="1" y="0"/>
                  </a:lnTo>
                  <a:lnTo>
                    <a:pt x="0" y="2"/>
                  </a:lnTo>
                  <a:lnTo>
                    <a:pt x="2" y="3"/>
                  </a:lnTo>
                  <a:cubicBezTo>
                    <a:pt x="1" y="2"/>
                    <a:pt x="1" y="1"/>
                    <a:pt x="1"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322" name="Freeform 1750"/>
            <p:cNvSpPr>
              <a:spLocks/>
            </p:cNvSpPr>
            <p:nvPr userDrawn="1"/>
          </p:nvSpPr>
          <p:spPr bwMode="auto">
            <a:xfrm>
              <a:off x="364" y="207"/>
              <a:ext cx="1" cy="1"/>
            </a:xfrm>
            <a:custGeom>
              <a:avLst/>
              <a:gdLst>
                <a:gd name="T0" fmla="*/ 2 w 2"/>
                <a:gd name="T1" fmla="*/ 0 h 3"/>
                <a:gd name="T2" fmla="*/ 2 w 2"/>
                <a:gd name="T3" fmla="*/ 0 h 3"/>
                <a:gd name="T4" fmla="*/ 0 w 2"/>
                <a:gd name="T5" fmla="*/ 2 h 3"/>
                <a:gd name="T6" fmla="*/ 2 w 2"/>
                <a:gd name="T7" fmla="*/ 3 h 3"/>
                <a:gd name="T8" fmla="*/ 2 w 2"/>
                <a:gd name="T9" fmla="*/ 0 h 3"/>
              </a:gdLst>
              <a:ahLst/>
              <a:cxnLst>
                <a:cxn ang="0">
                  <a:pos x="T0" y="T1"/>
                </a:cxn>
                <a:cxn ang="0">
                  <a:pos x="T2" y="T3"/>
                </a:cxn>
                <a:cxn ang="0">
                  <a:pos x="T4" y="T5"/>
                </a:cxn>
                <a:cxn ang="0">
                  <a:pos x="T6" y="T7"/>
                </a:cxn>
                <a:cxn ang="0">
                  <a:pos x="T8" y="T9"/>
                </a:cxn>
              </a:cxnLst>
              <a:rect l="0" t="0" r="r" b="b"/>
              <a:pathLst>
                <a:path w="2" h="3">
                  <a:moveTo>
                    <a:pt x="2" y="0"/>
                  </a:moveTo>
                  <a:lnTo>
                    <a:pt x="2" y="0"/>
                  </a:lnTo>
                  <a:lnTo>
                    <a:pt x="0" y="2"/>
                  </a:lnTo>
                  <a:lnTo>
                    <a:pt x="2" y="3"/>
                  </a:lnTo>
                  <a:cubicBezTo>
                    <a:pt x="1" y="2"/>
                    <a:pt x="1" y="1"/>
                    <a:pt x="2"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323" name="Freeform 1751"/>
            <p:cNvSpPr>
              <a:spLocks/>
            </p:cNvSpPr>
            <p:nvPr userDrawn="1"/>
          </p:nvSpPr>
          <p:spPr bwMode="auto">
            <a:xfrm>
              <a:off x="367" y="206"/>
              <a:ext cx="1" cy="2"/>
            </a:xfrm>
            <a:custGeom>
              <a:avLst/>
              <a:gdLst>
                <a:gd name="T0" fmla="*/ 1 w 1"/>
                <a:gd name="T1" fmla="*/ 0 h 3"/>
                <a:gd name="T2" fmla="*/ 1 w 1"/>
                <a:gd name="T3" fmla="*/ 0 h 3"/>
                <a:gd name="T4" fmla="*/ 0 w 1"/>
                <a:gd name="T5" fmla="*/ 2 h 3"/>
                <a:gd name="T6" fmla="*/ 1 w 1"/>
                <a:gd name="T7" fmla="*/ 3 h 3"/>
                <a:gd name="T8" fmla="*/ 1 w 1"/>
                <a:gd name="T9" fmla="*/ 0 h 3"/>
              </a:gdLst>
              <a:ahLst/>
              <a:cxnLst>
                <a:cxn ang="0">
                  <a:pos x="T0" y="T1"/>
                </a:cxn>
                <a:cxn ang="0">
                  <a:pos x="T2" y="T3"/>
                </a:cxn>
                <a:cxn ang="0">
                  <a:pos x="T4" y="T5"/>
                </a:cxn>
                <a:cxn ang="0">
                  <a:pos x="T6" y="T7"/>
                </a:cxn>
                <a:cxn ang="0">
                  <a:pos x="T8" y="T9"/>
                </a:cxn>
              </a:cxnLst>
              <a:rect l="0" t="0" r="r" b="b"/>
              <a:pathLst>
                <a:path w="1" h="3">
                  <a:moveTo>
                    <a:pt x="1" y="0"/>
                  </a:moveTo>
                  <a:lnTo>
                    <a:pt x="1" y="0"/>
                  </a:lnTo>
                  <a:lnTo>
                    <a:pt x="0" y="2"/>
                  </a:lnTo>
                  <a:lnTo>
                    <a:pt x="1" y="3"/>
                  </a:lnTo>
                  <a:cubicBezTo>
                    <a:pt x="0" y="2"/>
                    <a:pt x="0" y="1"/>
                    <a:pt x="1"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324" name="Freeform 1752"/>
            <p:cNvSpPr>
              <a:spLocks/>
            </p:cNvSpPr>
            <p:nvPr userDrawn="1"/>
          </p:nvSpPr>
          <p:spPr bwMode="auto">
            <a:xfrm>
              <a:off x="366" y="205"/>
              <a:ext cx="1" cy="1"/>
            </a:xfrm>
            <a:custGeom>
              <a:avLst/>
              <a:gdLst>
                <a:gd name="T0" fmla="*/ 1 w 1"/>
                <a:gd name="T1" fmla="*/ 0 h 3"/>
                <a:gd name="T2" fmla="*/ 1 w 1"/>
                <a:gd name="T3" fmla="*/ 0 h 3"/>
                <a:gd name="T4" fmla="*/ 0 w 1"/>
                <a:gd name="T5" fmla="*/ 1 h 3"/>
                <a:gd name="T6" fmla="*/ 1 w 1"/>
                <a:gd name="T7" fmla="*/ 3 h 3"/>
                <a:gd name="T8" fmla="*/ 1 w 1"/>
                <a:gd name="T9" fmla="*/ 0 h 3"/>
              </a:gdLst>
              <a:ahLst/>
              <a:cxnLst>
                <a:cxn ang="0">
                  <a:pos x="T0" y="T1"/>
                </a:cxn>
                <a:cxn ang="0">
                  <a:pos x="T2" y="T3"/>
                </a:cxn>
                <a:cxn ang="0">
                  <a:pos x="T4" y="T5"/>
                </a:cxn>
                <a:cxn ang="0">
                  <a:pos x="T6" y="T7"/>
                </a:cxn>
                <a:cxn ang="0">
                  <a:pos x="T8" y="T9"/>
                </a:cxn>
              </a:cxnLst>
              <a:rect l="0" t="0" r="r" b="b"/>
              <a:pathLst>
                <a:path w="1" h="3">
                  <a:moveTo>
                    <a:pt x="1" y="0"/>
                  </a:moveTo>
                  <a:lnTo>
                    <a:pt x="1" y="0"/>
                  </a:lnTo>
                  <a:lnTo>
                    <a:pt x="0" y="1"/>
                  </a:lnTo>
                  <a:lnTo>
                    <a:pt x="1" y="3"/>
                  </a:lnTo>
                  <a:cubicBezTo>
                    <a:pt x="0" y="2"/>
                    <a:pt x="0" y="1"/>
                    <a:pt x="1"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325" name="Freeform 1753"/>
            <p:cNvSpPr>
              <a:spLocks/>
            </p:cNvSpPr>
            <p:nvPr userDrawn="1"/>
          </p:nvSpPr>
          <p:spPr bwMode="auto">
            <a:xfrm>
              <a:off x="367" y="203"/>
              <a:ext cx="1" cy="2"/>
            </a:xfrm>
            <a:custGeom>
              <a:avLst/>
              <a:gdLst>
                <a:gd name="T0" fmla="*/ 1 w 1"/>
                <a:gd name="T1" fmla="*/ 0 h 3"/>
                <a:gd name="T2" fmla="*/ 1 w 1"/>
                <a:gd name="T3" fmla="*/ 0 h 3"/>
                <a:gd name="T4" fmla="*/ 0 w 1"/>
                <a:gd name="T5" fmla="*/ 2 h 3"/>
                <a:gd name="T6" fmla="*/ 1 w 1"/>
                <a:gd name="T7" fmla="*/ 3 h 3"/>
                <a:gd name="T8" fmla="*/ 1 w 1"/>
                <a:gd name="T9" fmla="*/ 0 h 3"/>
              </a:gdLst>
              <a:ahLst/>
              <a:cxnLst>
                <a:cxn ang="0">
                  <a:pos x="T0" y="T1"/>
                </a:cxn>
                <a:cxn ang="0">
                  <a:pos x="T2" y="T3"/>
                </a:cxn>
                <a:cxn ang="0">
                  <a:pos x="T4" y="T5"/>
                </a:cxn>
                <a:cxn ang="0">
                  <a:pos x="T6" y="T7"/>
                </a:cxn>
                <a:cxn ang="0">
                  <a:pos x="T8" y="T9"/>
                </a:cxn>
              </a:cxnLst>
              <a:rect l="0" t="0" r="r" b="b"/>
              <a:pathLst>
                <a:path w="1" h="3">
                  <a:moveTo>
                    <a:pt x="1" y="0"/>
                  </a:moveTo>
                  <a:lnTo>
                    <a:pt x="1" y="0"/>
                  </a:lnTo>
                  <a:lnTo>
                    <a:pt x="0" y="2"/>
                  </a:lnTo>
                  <a:lnTo>
                    <a:pt x="1" y="3"/>
                  </a:lnTo>
                  <a:cubicBezTo>
                    <a:pt x="0" y="2"/>
                    <a:pt x="0" y="1"/>
                    <a:pt x="1"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326" name="Freeform 1754"/>
            <p:cNvSpPr>
              <a:spLocks/>
            </p:cNvSpPr>
            <p:nvPr userDrawn="1"/>
          </p:nvSpPr>
          <p:spPr bwMode="auto">
            <a:xfrm>
              <a:off x="365" y="200"/>
              <a:ext cx="0" cy="1"/>
            </a:xfrm>
            <a:custGeom>
              <a:avLst/>
              <a:gdLst>
                <a:gd name="T0" fmla="*/ 1 w 1"/>
                <a:gd name="T1" fmla="*/ 0 h 3"/>
                <a:gd name="T2" fmla="*/ 1 w 1"/>
                <a:gd name="T3" fmla="*/ 0 h 3"/>
                <a:gd name="T4" fmla="*/ 0 w 1"/>
                <a:gd name="T5" fmla="*/ 2 h 3"/>
                <a:gd name="T6" fmla="*/ 1 w 1"/>
                <a:gd name="T7" fmla="*/ 3 h 3"/>
                <a:gd name="T8" fmla="*/ 1 w 1"/>
                <a:gd name="T9" fmla="*/ 0 h 3"/>
              </a:gdLst>
              <a:ahLst/>
              <a:cxnLst>
                <a:cxn ang="0">
                  <a:pos x="T0" y="T1"/>
                </a:cxn>
                <a:cxn ang="0">
                  <a:pos x="T2" y="T3"/>
                </a:cxn>
                <a:cxn ang="0">
                  <a:pos x="T4" y="T5"/>
                </a:cxn>
                <a:cxn ang="0">
                  <a:pos x="T6" y="T7"/>
                </a:cxn>
                <a:cxn ang="0">
                  <a:pos x="T8" y="T9"/>
                </a:cxn>
              </a:cxnLst>
              <a:rect l="0" t="0" r="r" b="b"/>
              <a:pathLst>
                <a:path w="1" h="3">
                  <a:moveTo>
                    <a:pt x="1" y="0"/>
                  </a:moveTo>
                  <a:lnTo>
                    <a:pt x="1" y="0"/>
                  </a:lnTo>
                  <a:lnTo>
                    <a:pt x="0" y="2"/>
                  </a:lnTo>
                  <a:lnTo>
                    <a:pt x="1" y="3"/>
                  </a:lnTo>
                  <a:cubicBezTo>
                    <a:pt x="0" y="2"/>
                    <a:pt x="1" y="1"/>
                    <a:pt x="1"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327" name="Freeform 1755"/>
            <p:cNvSpPr>
              <a:spLocks/>
            </p:cNvSpPr>
            <p:nvPr userDrawn="1"/>
          </p:nvSpPr>
          <p:spPr bwMode="auto">
            <a:xfrm>
              <a:off x="363" y="201"/>
              <a:ext cx="1" cy="2"/>
            </a:xfrm>
            <a:custGeom>
              <a:avLst/>
              <a:gdLst>
                <a:gd name="T0" fmla="*/ 1 w 1"/>
                <a:gd name="T1" fmla="*/ 0 h 3"/>
                <a:gd name="T2" fmla="*/ 1 w 1"/>
                <a:gd name="T3" fmla="*/ 0 h 3"/>
                <a:gd name="T4" fmla="*/ 0 w 1"/>
                <a:gd name="T5" fmla="*/ 2 h 3"/>
                <a:gd name="T6" fmla="*/ 1 w 1"/>
                <a:gd name="T7" fmla="*/ 3 h 3"/>
                <a:gd name="T8" fmla="*/ 1 w 1"/>
                <a:gd name="T9" fmla="*/ 0 h 3"/>
              </a:gdLst>
              <a:ahLst/>
              <a:cxnLst>
                <a:cxn ang="0">
                  <a:pos x="T0" y="T1"/>
                </a:cxn>
                <a:cxn ang="0">
                  <a:pos x="T2" y="T3"/>
                </a:cxn>
                <a:cxn ang="0">
                  <a:pos x="T4" y="T5"/>
                </a:cxn>
                <a:cxn ang="0">
                  <a:pos x="T6" y="T7"/>
                </a:cxn>
                <a:cxn ang="0">
                  <a:pos x="T8" y="T9"/>
                </a:cxn>
              </a:cxnLst>
              <a:rect l="0" t="0" r="r" b="b"/>
              <a:pathLst>
                <a:path w="1" h="3">
                  <a:moveTo>
                    <a:pt x="1" y="0"/>
                  </a:moveTo>
                  <a:lnTo>
                    <a:pt x="1" y="0"/>
                  </a:lnTo>
                  <a:lnTo>
                    <a:pt x="0" y="2"/>
                  </a:lnTo>
                  <a:lnTo>
                    <a:pt x="1" y="3"/>
                  </a:lnTo>
                  <a:cubicBezTo>
                    <a:pt x="0" y="2"/>
                    <a:pt x="0" y="1"/>
                    <a:pt x="1"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328" name="Freeform 1756"/>
            <p:cNvSpPr>
              <a:spLocks/>
            </p:cNvSpPr>
            <p:nvPr userDrawn="1"/>
          </p:nvSpPr>
          <p:spPr bwMode="auto">
            <a:xfrm>
              <a:off x="362" y="204"/>
              <a:ext cx="1" cy="1"/>
            </a:xfrm>
            <a:custGeom>
              <a:avLst/>
              <a:gdLst>
                <a:gd name="T0" fmla="*/ 1 w 1"/>
                <a:gd name="T1" fmla="*/ 0 h 3"/>
                <a:gd name="T2" fmla="*/ 1 w 1"/>
                <a:gd name="T3" fmla="*/ 0 h 3"/>
                <a:gd name="T4" fmla="*/ 0 w 1"/>
                <a:gd name="T5" fmla="*/ 1 h 3"/>
                <a:gd name="T6" fmla="*/ 1 w 1"/>
                <a:gd name="T7" fmla="*/ 3 h 3"/>
                <a:gd name="T8" fmla="*/ 1 w 1"/>
                <a:gd name="T9" fmla="*/ 0 h 3"/>
              </a:gdLst>
              <a:ahLst/>
              <a:cxnLst>
                <a:cxn ang="0">
                  <a:pos x="T0" y="T1"/>
                </a:cxn>
                <a:cxn ang="0">
                  <a:pos x="T2" y="T3"/>
                </a:cxn>
                <a:cxn ang="0">
                  <a:pos x="T4" y="T5"/>
                </a:cxn>
                <a:cxn ang="0">
                  <a:pos x="T6" y="T7"/>
                </a:cxn>
                <a:cxn ang="0">
                  <a:pos x="T8" y="T9"/>
                </a:cxn>
              </a:cxnLst>
              <a:rect l="0" t="0" r="r" b="b"/>
              <a:pathLst>
                <a:path w="1" h="3">
                  <a:moveTo>
                    <a:pt x="1" y="0"/>
                  </a:moveTo>
                  <a:lnTo>
                    <a:pt x="1" y="0"/>
                  </a:lnTo>
                  <a:lnTo>
                    <a:pt x="0" y="1"/>
                  </a:lnTo>
                  <a:lnTo>
                    <a:pt x="1" y="3"/>
                  </a:lnTo>
                  <a:cubicBezTo>
                    <a:pt x="0" y="2"/>
                    <a:pt x="0" y="1"/>
                    <a:pt x="1"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329" name="Freeform 1757"/>
            <p:cNvSpPr>
              <a:spLocks/>
            </p:cNvSpPr>
            <p:nvPr userDrawn="1"/>
          </p:nvSpPr>
          <p:spPr bwMode="auto">
            <a:xfrm>
              <a:off x="363" y="208"/>
              <a:ext cx="1" cy="2"/>
            </a:xfrm>
            <a:custGeom>
              <a:avLst/>
              <a:gdLst>
                <a:gd name="T0" fmla="*/ 1 w 2"/>
                <a:gd name="T1" fmla="*/ 0 h 3"/>
                <a:gd name="T2" fmla="*/ 1 w 2"/>
                <a:gd name="T3" fmla="*/ 0 h 3"/>
                <a:gd name="T4" fmla="*/ 0 w 2"/>
                <a:gd name="T5" fmla="*/ 2 h 3"/>
                <a:gd name="T6" fmla="*/ 2 w 2"/>
                <a:gd name="T7" fmla="*/ 3 h 3"/>
                <a:gd name="T8" fmla="*/ 1 w 2"/>
                <a:gd name="T9" fmla="*/ 0 h 3"/>
              </a:gdLst>
              <a:ahLst/>
              <a:cxnLst>
                <a:cxn ang="0">
                  <a:pos x="T0" y="T1"/>
                </a:cxn>
                <a:cxn ang="0">
                  <a:pos x="T2" y="T3"/>
                </a:cxn>
                <a:cxn ang="0">
                  <a:pos x="T4" y="T5"/>
                </a:cxn>
                <a:cxn ang="0">
                  <a:pos x="T6" y="T7"/>
                </a:cxn>
                <a:cxn ang="0">
                  <a:pos x="T8" y="T9"/>
                </a:cxn>
              </a:cxnLst>
              <a:rect l="0" t="0" r="r" b="b"/>
              <a:pathLst>
                <a:path w="2" h="3">
                  <a:moveTo>
                    <a:pt x="1" y="0"/>
                  </a:moveTo>
                  <a:lnTo>
                    <a:pt x="1" y="0"/>
                  </a:lnTo>
                  <a:lnTo>
                    <a:pt x="0" y="2"/>
                  </a:lnTo>
                  <a:lnTo>
                    <a:pt x="2" y="3"/>
                  </a:lnTo>
                  <a:cubicBezTo>
                    <a:pt x="1" y="2"/>
                    <a:pt x="1" y="2"/>
                    <a:pt x="1"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330" name="Freeform 1758"/>
            <p:cNvSpPr>
              <a:spLocks/>
            </p:cNvSpPr>
            <p:nvPr userDrawn="1"/>
          </p:nvSpPr>
          <p:spPr bwMode="auto">
            <a:xfrm>
              <a:off x="364" y="211"/>
              <a:ext cx="1" cy="2"/>
            </a:xfrm>
            <a:custGeom>
              <a:avLst/>
              <a:gdLst>
                <a:gd name="T0" fmla="*/ 1 w 2"/>
                <a:gd name="T1" fmla="*/ 0 h 3"/>
                <a:gd name="T2" fmla="*/ 1 w 2"/>
                <a:gd name="T3" fmla="*/ 0 h 3"/>
                <a:gd name="T4" fmla="*/ 0 w 2"/>
                <a:gd name="T5" fmla="*/ 2 h 3"/>
                <a:gd name="T6" fmla="*/ 2 w 2"/>
                <a:gd name="T7" fmla="*/ 3 h 3"/>
                <a:gd name="T8" fmla="*/ 1 w 2"/>
                <a:gd name="T9" fmla="*/ 0 h 3"/>
              </a:gdLst>
              <a:ahLst/>
              <a:cxnLst>
                <a:cxn ang="0">
                  <a:pos x="T0" y="T1"/>
                </a:cxn>
                <a:cxn ang="0">
                  <a:pos x="T2" y="T3"/>
                </a:cxn>
                <a:cxn ang="0">
                  <a:pos x="T4" y="T5"/>
                </a:cxn>
                <a:cxn ang="0">
                  <a:pos x="T6" y="T7"/>
                </a:cxn>
                <a:cxn ang="0">
                  <a:pos x="T8" y="T9"/>
                </a:cxn>
              </a:cxnLst>
              <a:rect l="0" t="0" r="r" b="b"/>
              <a:pathLst>
                <a:path w="2" h="3">
                  <a:moveTo>
                    <a:pt x="1" y="0"/>
                  </a:moveTo>
                  <a:lnTo>
                    <a:pt x="1" y="0"/>
                  </a:lnTo>
                  <a:lnTo>
                    <a:pt x="0" y="2"/>
                  </a:lnTo>
                  <a:lnTo>
                    <a:pt x="2" y="3"/>
                  </a:lnTo>
                  <a:cubicBezTo>
                    <a:pt x="1" y="2"/>
                    <a:pt x="1" y="1"/>
                    <a:pt x="1"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331" name="Freeform 1759"/>
            <p:cNvSpPr>
              <a:spLocks/>
            </p:cNvSpPr>
            <p:nvPr userDrawn="1"/>
          </p:nvSpPr>
          <p:spPr bwMode="auto">
            <a:xfrm>
              <a:off x="369" y="208"/>
              <a:ext cx="0" cy="1"/>
            </a:xfrm>
            <a:custGeom>
              <a:avLst/>
              <a:gdLst>
                <a:gd name="T0" fmla="*/ 1 w 1"/>
                <a:gd name="T1" fmla="*/ 0 h 2"/>
                <a:gd name="T2" fmla="*/ 1 w 1"/>
                <a:gd name="T3" fmla="*/ 0 h 2"/>
                <a:gd name="T4" fmla="*/ 0 w 1"/>
                <a:gd name="T5" fmla="*/ 1 h 2"/>
                <a:gd name="T6" fmla="*/ 1 w 1"/>
                <a:gd name="T7" fmla="*/ 2 h 2"/>
                <a:gd name="T8" fmla="*/ 1 w 1"/>
                <a:gd name="T9" fmla="*/ 0 h 2"/>
              </a:gdLst>
              <a:ahLst/>
              <a:cxnLst>
                <a:cxn ang="0">
                  <a:pos x="T0" y="T1"/>
                </a:cxn>
                <a:cxn ang="0">
                  <a:pos x="T2" y="T3"/>
                </a:cxn>
                <a:cxn ang="0">
                  <a:pos x="T4" y="T5"/>
                </a:cxn>
                <a:cxn ang="0">
                  <a:pos x="T6" y="T7"/>
                </a:cxn>
                <a:cxn ang="0">
                  <a:pos x="T8" y="T9"/>
                </a:cxn>
              </a:cxnLst>
              <a:rect l="0" t="0" r="r" b="b"/>
              <a:pathLst>
                <a:path w="1" h="2">
                  <a:moveTo>
                    <a:pt x="1" y="0"/>
                  </a:moveTo>
                  <a:lnTo>
                    <a:pt x="1" y="0"/>
                  </a:lnTo>
                  <a:lnTo>
                    <a:pt x="0" y="1"/>
                  </a:lnTo>
                  <a:lnTo>
                    <a:pt x="1" y="2"/>
                  </a:lnTo>
                  <a:cubicBezTo>
                    <a:pt x="0" y="2"/>
                    <a:pt x="0" y="1"/>
                    <a:pt x="1"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332" name="Freeform 1760"/>
            <p:cNvSpPr>
              <a:spLocks/>
            </p:cNvSpPr>
            <p:nvPr userDrawn="1"/>
          </p:nvSpPr>
          <p:spPr bwMode="auto">
            <a:xfrm>
              <a:off x="365" y="210"/>
              <a:ext cx="1" cy="1"/>
            </a:xfrm>
            <a:custGeom>
              <a:avLst/>
              <a:gdLst>
                <a:gd name="T0" fmla="*/ 1 w 2"/>
                <a:gd name="T1" fmla="*/ 0 h 3"/>
                <a:gd name="T2" fmla="*/ 1 w 2"/>
                <a:gd name="T3" fmla="*/ 0 h 3"/>
                <a:gd name="T4" fmla="*/ 0 w 2"/>
                <a:gd name="T5" fmla="*/ 2 h 3"/>
                <a:gd name="T6" fmla="*/ 2 w 2"/>
                <a:gd name="T7" fmla="*/ 3 h 3"/>
                <a:gd name="T8" fmla="*/ 1 w 2"/>
                <a:gd name="T9" fmla="*/ 0 h 3"/>
              </a:gdLst>
              <a:ahLst/>
              <a:cxnLst>
                <a:cxn ang="0">
                  <a:pos x="T0" y="T1"/>
                </a:cxn>
                <a:cxn ang="0">
                  <a:pos x="T2" y="T3"/>
                </a:cxn>
                <a:cxn ang="0">
                  <a:pos x="T4" y="T5"/>
                </a:cxn>
                <a:cxn ang="0">
                  <a:pos x="T6" y="T7"/>
                </a:cxn>
                <a:cxn ang="0">
                  <a:pos x="T8" y="T9"/>
                </a:cxn>
              </a:cxnLst>
              <a:rect l="0" t="0" r="r" b="b"/>
              <a:pathLst>
                <a:path w="2" h="3">
                  <a:moveTo>
                    <a:pt x="1" y="0"/>
                  </a:moveTo>
                  <a:lnTo>
                    <a:pt x="1" y="0"/>
                  </a:lnTo>
                  <a:lnTo>
                    <a:pt x="0" y="2"/>
                  </a:lnTo>
                  <a:lnTo>
                    <a:pt x="2" y="3"/>
                  </a:lnTo>
                  <a:cubicBezTo>
                    <a:pt x="1" y="2"/>
                    <a:pt x="1" y="2"/>
                    <a:pt x="1"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333" name="Freeform 1761"/>
            <p:cNvSpPr>
              <a:spLocks/>
            </p:cNvSpPr>
            <p:nvPr userDrawn="1"/>
          </p:nvSpPr>
          <p:spPr bwMode="auto">
            <a:xfrm>
              <a:off x="366" y="214"/>
              <a:ext cx="2" cy="0"/>
            </a:xfrm>
            <a:custGeom>
              <a:avLst/>
              <a:gdLst>
                <a:gd name="T0" fmla="*/ 5 w 5"/>
                <a:gd name="T1" fmla="*/ 1 h 1"/>
                <a:gd name="T2" fmla="*/ 5 w 5"/>
                <a:gd name="T3" fmla="*/ 1 h 1"/>
                <a:gd name="T4" fmla="*/ 4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cubicBezTo>
                    <a:pt x="5" y="1"/>
                    <a:pt x="5" y="1"/>
                    <a:pt x="4" y="0"/>
                  </a:cubicBezTo>
                  <a:cubicBezTo>
                    <a:pt x="3" y="0"/>
                    <a:pt x="1" y="1"/>
                    <a:pt x="0" y="1"/>
                  </a:cubicBezTo>
                  <a:cubicBezTo>
                    <a:pt x="2" y="1"/>
                    <a:pt x="3" y="1"/>
                    <a:pt x="5"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334" name="Freeform 1762"/>
            <p:cNvSpPr>
              <a:spLocks/>
            </p:cNvSpPr>
            <p:nvPr userDrawn="1"/>
          </p:nvSpPr>
          <p:spPr bwMode="auto">
            <a:xfrm>
              <a:off x="366" y="209"/>
              <a:ext cx="4" cy="2"/>
            </a:xfrm>
            <a:custGeom>
              <a:avLst/>
              <a:gdLst>
                <a:gd name="T0" fmla="*/ 9 w 9"/>
                <a:gd name="T1" fmla="*/ 4 h 5"/>
                <a:gd name="T2" fmla="*/ 9 w 9"/>
                <a:gd name="T3" fmla="*/ 4 h 5"/>
                <a:gd name="T4" fmla="*/ 0 w 9"/>
                <a:gd name="T5" fmla="*/ 0 h 5"/>
                <a:gd name="T6" fmla="*/ 4 w 9"/>
                <a:gd name="T7" fmla="*/ 5 h 5"/>
                <a:gd name="T8" fmla="*/ 6 w 9"/>
                <a:gd name="T9" fmla="*/ 5 h 5"/>
                <a:gd name="T10" fmla="*/ 6 w 9"/>
                <a:gd name="T11" fmla="*/ 4 h 5"/>
                <a:gd name="T12" fmla="*/ 6 w 9"/>
                <a:gd name="T13" fmla="*/ 4 h 5"/>
                <a:gd name="T14" fmla="*/ 9 w 9"/>
                <a:gd name="T15" fmla="*/ 4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5">
                  <a:moveTo>
                    <a:pt x="9" y="4"/>
                  </a:moveTo>
                  <a:lnTo>
                    <a:pt x="9" y="4"/>
                  </a:lnTo>
                  <a:cubicBezTo>
                    <a:pt x="6" y="2"/>
                    <a:pt x="3" y="1"/>
                    <a:pt x="0" y="0"/>
                  </a:cubicBezTo>
                  <a:cubicBezTo>
                    <a:pt x="1" y="2"/>
                    <a:pt x="3" y="4"/>
                    <a:pt x="4" y="5"/>
                  </a:cubicBezTo>
                  <a:cubicBezTo>
                    <a:pt x="5" y="5"/>
                    <a:pt x="6" y="5"/>
                    <a:pt x="6" y="5"/>
                  </a:cubicBezTo>
                  <a:cubicBezTo>
                    <a:pt x="6" y="5"/>
                    <a:pt x="6" y="4"/>
                    <a:pt x="6" y="4"/>
                  </a:cubicBezTo>
                  <a:lnTo>
                    <a:pt x="6" y="4"/>
                  </a:lnTo>
                  <a:cubicBezTo>
                    <a:pt x="6" y="4"/>
                    <a:pt x="7" y="4"/>
                    <a:pt x="9" y="4"/>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335" name="Freeform 1763"/>
            <p:cNvSpPr>
              <a:spLocks/>
            </p:cNvSpPr>
            <p:nvPr userDrawn="1"/>
          </p:nvSpPr>
          <p:spPr bwMode="auto">
            <a:xfrm>
              <a:off x="372" y="208"/>
              <a:ext cx="1" cy="2"/>
            </a:xfrm>
            <a:custGeom>
              <a:avLst/>
              <a:gdLst>
                <a:gd name="T0" fmla="*/ 0 w 1"/>
                <a:gd name="T1" fmla="*/ 0 h 3"/>
                <a:gd name="T2" fmla="*/ 0 w 1"/>
                <a:gd name="T3" fmla="*/ 0 h 3"/>
                <a:gd name="T4" fmla="*/ 0 w 1"/>
                <a:gd name="T5" fmla="*/ 2 h 3"/>
                <a:gd name="T6" fmla="*/ 1 w 1"/>
                <a:gd name="T7" fmla="*/ 3 h 3"/>
                <a:gd name="T8" fmla="*/ 1 w 1"/>
                <a:gd name="T9" fmla="*/ 2 h 3"/>
                <a:gd name="T10" fmla="*/ 0 w 1"/>
                <a:gd name="T11" fmla="*/ 0 h 3"/>
              </a:gdLst>
              <a:ahLst/>
              <a:cxnLst>
                <a:cxn ang="0">
                  <a:pos x="T0" y="T1"/>
                </a:cxn>
                <a:cxn ang="0">
                  <a:pos x="T2" y="T3"/>
                </a:cxn>
                <a:cxn ang="0">
                  <a:pos x="T4" y="T5"/>
                </a:cxn>
                <a:cxn ang="0">
                  <a:pos x="T6" y="T7"/>
                </a:cxn>
                <a:cxn ang="0">
                  <a:pos x="T8" y="T9"/>
                </a:cxn>
                <a:cxn ang="0">
                  <a:pos x="T10" y="T11"/>
                </a:cxn>
              </a:cxnLst>
              <a:rect l="0" t="0" r="r" b="b"/>
              <a:pathLst>
                <a:path w="1" h="3">
                  <a:moveTo>
                    <a:pt x="0" y="0"/>
                  </a:moveTo>
                  <a:lnTo>
                    <a:pt x="0" y="0"/>
                  </a:lnTo>
                  <a:cubicBezTo>
                    <a:pt x="0" y="1"/>
                    <a:pt x="0" y="1"/>
                    <a:pt x="0" y="2"/>
                  </a:cubicBezTo>
                  <a:cubicBezTo>
                    <a:pt x="0" y="2"/>
                    <a:pt x="0" y="3"/>
                    <a:pt x="1" y="3"/>
                  </a:cubicBezTo>
                  <a:cubicBezTo>
                    <a:pt x="1" y="3"/>
                    <a:pt x="1" y="2"/>
                    <a:pt x="1" y="2"/>
                  </a:cubicBezTo>
                  <a:cubicBezTo>
                    <a:pt x="1" y="1"/>
                    <a:pt x="0" y="1"/>
                    <a:pt x="0"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336" name="Freeform 1764"/>
            <p:cNvSpPr>
              <a:spLocks/>
            </p:cNvSpPr>
            <p:nvPr userDrawn="1"/>
          </p:nvSpPr>
          <p:spPr bwMode="auto">
            <a:xfrm>
              <a:off x="370" y="210"/>
              <a:ext cx="1" cy="1"/>
            </a:xfrm>
            <a:custGeom>
              <a:avLst/>
              <a:gdLst>
                <a:gd name="T0" fmla="*/ 0 w 2"/>
                <a:gd name="T1" fmla="*/ 0 h 4"/>
                <a:gd name="T2" fmla="*/ 0 w 2"/>
                <a:gd name="T3" fmla="*/ 0 h 4"/>
                <a:gd name="T4" fmla="*/ 1 w 2"/>
                <a:gd name="T5" fmla="*/ 3 h 4"/>
                <a:gd name="T6" fmla="*/ 2 w 2"/>
                <a:gd name="T7" fmla="*/ 4 h 4"/>
                <a:gd name="T8" fmla="*/ 1 w 2"/>
                <a:gd name="T9" fmla="*/ 1 h 4"/>
                <a:gd name="T10" fmla="*/ 0 w 2"/>
                <a:gd name="T11" fmla="*/ 0 h 4"/>
              </a:gdLst>
              <a:ahLst/>
              <a:cxnLst>
                <a:cxn ang="0">
                  <a:pos x="T0" y="T1"/>
                </a:cxn>
                <a:cxn ang="0">
                  <a:pos x="T2" y="T3"/>
                </a:cxn>
                <a:cxn ang="0">
                  <a:pos x="T4" y="T5"/>
                </a:cxn>
                <a:cxn ang="0">
                  <a:pos x="T6" y="T7"/>
                </a:cxn>
                <a:cxn ang="0">
                  <a:pos x="T8" y="T9"/>
                </a:cxn>
                <a:cxn ang="0">
                  <a:pos x="T10" y="T11"/>
                </a:cxn>
              </a:cxnLst>
              <a:rect l="0" t="0" r="r" b="b"/>
              <a:pathLst>
                <a:path w="2" h="4">
                  <a:moveTo>
                    <a:pt x="0" y="0"/>
                  </a:moveTo>
                  <a:lnTo>
                    <a:pt x="0" y="0"/>
                  </a:lnTo>
                  <a:cubicBezTo>
                    <a:pt x="0" y="1"/>
                    <a:pt x="0" y="2"/>
                    <a:pt x="1" y="3"/>
                  </a:cubicBezTo>
                  <a:cubicBezTo>
                    <a:pt x="1" y="3"/>
                    <a:pt x="2" y="4"/>
                    <a:pt x="2" y="4"/>
                  </a:cubicBezTo>
                  <a:cubicBezTo>
                    <a:pt x="2" y="3"/>
                    <a:pt x="1" y="2"/>
                    <a:pt x="1" y="1"/>
                  </a:cubicBezTo>
                  <a:cubicBezTo>
                    <a:pt x="1" y="1"/>
                    <a:pt x="0" y="0"/>
                    <a:pt x="0"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337" name="Freeform 1765"/>
            <p:cNvSpPr>
              <a:spLocks/>
            </p:cNvSpPr>
            <p:nvPr userDrawn="1"/>
          </p:nvSpPr>
          <p:spPr bwMode="auto">
            <a:xfrm>
              <a:off x="366" y="211"/>
              <a:ext cx="4" cy="2"/>
            </a:xfrm>
            <a:custGeom>
              <a:avLst/>
              <a:gdLst>
                <a:gd name="T0" fmla="*/ 6 w 9"/>
                <a:gd name="T1" fmla="*/ 1 h 4"/>
                <a:gd name="T2" fmla="*/ 6 w 9"/>
                <a:gd name="T3" fmla="*/ 1 h 4"/>
                <a:gd name="T4" fmla="*/ 0 w 9"/>
                <a:gd name="T5" fmla="*/ 1 h 4"/>
                <a:gd name="T6" fmla="*/ 5 w 9"/>
                <a:gd name="T7" fmla="*/ 4 h 4"/>
                <a:gd name="T8" fmla="*/ 9 w 9"/>
                <a:gd name="T9" fmla="*/ 4 h 4"/>
                <a:gd name="T10" fmla="*/ 6 w 9"/>
                <a:gd name="T11" fmla="*/ 1 h 4"/>
              </a:gdLst>
              <a:ahLst/>
              <a:cxnLst>
                <a:cxn ang="0">
                  <a:pos x="T0" y="T1"/>
                </a:cxn>
                <a:cxn ang="0">
                  <a:pos x="T2" y="T3"/>
                </a:cxn>
                <a:cxn ang="0">
                  <a:pos x="T4" y="T5"/>
                </a:cxn>
                <a:cxn ang="0">
                  <a:pos x="T6" y="T7"/>
                </a:cxn>
                <a:cxn ang="0">
                  <a:pos x="T8" y="T9"/>
                </a:cxn>
                <a:cxn ang="0">
                  <a:pos x="T10" y="T11"/>
                </a:cxn>
              </a:cxnLst>
              <a:rect l="0" t="0" r="r" b="b"/>
              <a:pathLst>
                <a:path w="9" h="4">
                  <a:moveTo>
                    <a:pt x="6" y="1"/>
                  </a:moveTo>
                  <a:lnTo>
                    <a:pt x="6" y="1"/>
                  </a:lnTo>
                  <a:cubicBezTo>
                    <a:pt x="4" y="1"/>
                    <a:pt x="2" y="0"/>
                    <a:pt x="0" y="1"/>
                  </a:cubicBezTo>
                  <a:cubicBezTo>
                    <a:pt x="1" y="2"/>
                    <a:pt x="3" y="3"/>
                    <a:pt x="5" y="4"/>
                  </a:cubicBezTo>
                  <a:cubicBezTo>
                    <a:pt x="6" y="4"/>
                    <a:pt x="7" y="4"/>
                    <a:pt x="9" y="4"/>
                  </a:cubicBezTo>
                  <a:cubicBezTo>
                    <a:pt x="8" y="3"/>
                    <a:pt x="7" y="2"/>
                    <a:pt x="6"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338" name="Freeform 1766"/>
            <p:cNvSpPr>
              <a:spLocks/>
            </p:cNvSpPr>
            <p:nvPr userDrawn="1"/>
          </p:nvSpPr>
          <p:spPr bwMode="auto">
            <a:xfrm>
              <a:off x="371" y="208"/>
              <a:ext cx="2" cy="5"/>
            </a:xfrm>
            <a:custGeom>
              <a:avLst/>
              <a:gdLst>
                <a:gd name="T0" fmla="*/ 5 w 5"/>
                <a:gd name="T1" fmla="*/ 5 h 11"/>
                <a:gd name="T2" fmla="*/ 5 w 5"/>
                <a:gd name="T3" fmla="*/ 5 h 11"/>
                <a:gd name="T4" fmla="*/ 1 w 5"/>
                <a:gd name="T5" fmla="*/ 0 h 11"/>
                <a:gd name="T6" fmla="*/ 2 w 5"/>
                <a:gd name="T7" fmla="*/ 8 h 11"/>
                <a:gd name="T8" fmla="*/ 5 w 5"/>
                <a:gd name="T9" fmla="*/ 11 h 11"/>
                <a:gd name="T10" fmla="*/ 5 w 5"/>
                <a:gd name="T11" fmla="*/ 6 h 11"/>
                <a:gd name="T12" fmla="*/ 5 w 5"/>
                <a:gd name="T13" fmla="*/ 5 h 11"/>
              </a:gdLst>
              <a:ahLst/>
              <a:cxnLst>
                <a:cxn ang="0">
                  <a:pos x="T0" y="T1"/>
                </a:cxn>
                <a:cxn ang="0">
                  <a:pos x="T2" y="T3"/>
                </a:cxn>
                <a:cxn ang="0">
                  <a:pos x="T4" y="T5"/>
                </a:cxn>
                <a:cxn ang="0">
                  <a:pos x="T6" y="T7"/>
                </a:cxn>
                <a:cxn ang="0">
                  <a:pos x="T8" y="T9"/>
                </a:cxn>
                <a:cxn ang="0">
                  <a:pos x="T10" y="T11"/>
                </a:cxn>
                <a:cxn ang="0">
                  <a:pos x="T12" y="T13"/>
                </a:cxn>
              </a:cxnLst>
              <a:rect l="0" t="0" r="r" b="b"/>
              <a:pathLst>
                <a:path w="5" h="11">
                  <a:moveTo>
                    <a:pt x="5" y="5"/>
                  </a:moveTo>
                  <a:lnTo>
                    <a:pt x="5" y="5"/>
                  </a:lnTo>
                  <a:cubicBezTo>
                    <a:pt x="4" y="3"/>
                    <a:pt x="2" y="1"/>
                    <a:pt x="1" y="0"/>
                  </a:cubicBezTo>
                  <a:cubicBezTo>
                    <a:pt x="0" y="3"/>
                    <a:pt x="1" y="5"/>
                    <a:pt x="2" y="8"/>
                  </a:cubicBezTo>
                  <a:cubicBezTo>
                    <a:pt x="4" y="9"/>
                    <a:pt x="5" y="10"/>
                    <a:pt x="5" y="11"/>
                  </a:cubicBezTo>
                  <a:cubicBezTo>
                    <a:pt x="5" y="9"/>
                    <a:pt x="5" y="7"/>
                    <a:pt x="5" y="6"/>
                  </a:cubicBezTo>
                  <a:lnTo>
                    <a:pt x="5" y="5"/>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339" name="Freeform 1767"/>
            <p:cNvSpPr>
              <a:spLocks/>
            </p:cNvSpPr>
            <p:nvPr userDrawn="1"/>
          </p:nvSpPr>
          <p:spPr bwMode="auto">
            <a:xfrm>
              <a:off x="367" y="213"/>
              <a:ext cx="5" cy="1"/>
            </a:xfrm>
            <a:custGeom>
              <a:avLst/>
              <a:gdLst>
                <a:gd name="T0" fmla="*/ 0 w 10"/>
                <a:gd name="T1" fmla="*/ 1 h 3"/>
                <a:gd name="T2" fmla="*/ 0 w 10"/>
                <a:gd name="T3" fmla="*/ 1 h 3"/>
                <a:gd name="T4" fmla="*/ 3 w 10"/>
                <a:gd name="T5" fmla="*/ 3 h 3"/>
                <a:gd name="T6" fmla="*/ 10 w 10"/>
                <a:gd name="T7" fmla="*/ 3 h 3"/>
                <a:gd name="T8" fmla="*/ 10 w 10"/>
                <a:gd name="T9" fmla="*/ 3 h 3"/>
                <a:gd name="T10" fmla="*/ 0 w 10"/>
                <a:gd name="T11" fmla="*/ 1 h 3"/>
              </a:gdLst>
              <a:ahLst/>
              <a:cxnLst>
                <a:cxn ang="0">
                  <a:pos x="T0" y="T1"/>
                </a:cxn>
                <a:cxn ang="0">
                  <a:pos x="T2" y="T3"/>
                </a:cxn>
                <a:cxn ang="0">
                  <a:pos x="T4" y="T5"/>
                </a:cxn>
                <a:cxn ang="0">
                  <a:pos x="T6" y="T7"/>
                </a:cxn>
                <a:cxn ang="0">
                  <a:pos x="T8" y="T9"/>
                </a:cxn>
                <a:cxn ang="0">
                  <a:pos x="T10" y="T11"/>
                </a:cxn>
              </a:cxnLst>
              <a:rect l="0" t="0" r="r" b="b"/>
              <a:pathLst>
                <a:path w="10" h="3">
                  <a:moveTo>
                    <a:pt x="0" y="1"/>
                  </a:moveTo>
                  <a:lnTo>
                    <a:pt x="0" y="1"/>
                  </a:lnTo>
                  <a:cubicBezTo>
                    <a:pt x="1" y="2"/>
                    <a:pt x="2" y="3"/>
                    <a:pt x="3" y="3"/>
                  </a:cubicBezTo>
                  <a:cubicBezTo>
                    <a:pt x="5" y="3"/>
                    <a:pt x="7" y="3"/>
                    <a:pt x="10" y="3"/>
                  </a:cubicBezTo>
                  <a:lnTo>
                    <a:pt x="10" y="3"/>
                  </a:lnTo>
                  <a:cubicBezTo>
                    <a:pt x="7" y="1"/>
                    <a:pt x="3" y="0"/>
                    <a:pt x="0"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340" name="Freeform 1768"/>
            <p:cNvSpPr>
              <a:spLocks/>
            </p:cNvSpPr>
            <p:nvPr userDrawn="1"/>
          </p:nvSpPr>
          <p:spPr bwMode="auto">
            <a:xfrm>
              <a:off x="369" y="211"/>
              <a:ext cx="4" cy="3"/>
            </a:xfrm>
            <a:custGeom>
              <a:avLst/>
              <a:gdLst>
                <a:gd name="T0" fmla="*/ 0 w 10"/>
                <a:gd name="T1" fmla="*/ 0 h 7"/>
                <a:gd name="T2" fmla="*/ 0 w 10"/>
                <a:gd name="T3" fmla="*/ 0 h 7"/>
                <a:gd name="T4" fmla="*/ 10 w 10"/>
                <a:gd name="T5" fmla="*/ 7 h 7"/>
                <a:gd name="T6" fmla="*/ 0 w 10"/>
                <a:gd name="T7" fmla="*/ 0 h 7"/>
              </a:gdLst>
              <a:ahLst/>
              <a:cxnLst>
                <a:cxn ang="0">
                  <a:pos x="T0" y="T1"/>
                </a:cxn>
                <a:cxn ang="0">
                  <a:pos x="T2" y="T3"/>
                </a:cxn>
                <a:cxn ang="0">
                  <a:pos x="T4" y="T5"/>
                </a:cxn>
                <a:cxn ang="0">
                  <a:pos x="T6" y="T7"/>
                </a:cxn>
              </a:cxnLst>
              <a:rect l="0" t="0" r="r" b="b"/>
              <a:pathLst>
                <a:path w="10" h="7">
                  <a:moveTo>
                    <a:pt x="0" y="0"/>
                  </a:moveTo>
                  <a:lnTo>
                    <a:pt x="0" y="0"/>
                  </a:lnTo>
                  <a:cubicBezTo>
                    <a:pt x="2" y="3"/>
                    <a:pt x="6" y="6"/>
                    <a:pt x="10" y="7"/>
                  </a:cubicBezTo>
                  <a:cubicBezTo>
                    <a:pt x="8" y="3"/>
                    <a:pt x="4" y="0"/>
                    <a:pt x="0"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341" name="Freeform 1769"/>
            <p:cNvSpPr>
              <a:spLocks/>
            </p:cNvSpPr>
            <p:nvPr userDrawn="1"/>
          </p:nvSpPr>
          <p:spPr bwMode="auto">
            <a:xfrm>
              <a:off x="375" y="208"/>
              <a:ext cx="0" cy="1"/>
            </a:xfrm>
            <a:custGeom>
              <a:avLst/>
              <a:gdLst>
                <a:gd name="T0" fmla="*/ 2 h 2"/>
                <a:gd name="T1" fmla="*/ 2 h 2"/>
                <a:gd name="T2" fmla="*/ 0 h 2"/>
                <a:gd name="T3" fmla="*/ 0 h 2"/>
                <a:gd name="T4" fmla="*/ 2 h 2"/>
              </a:gdLst>
              <a:ahLst/>
              <a:cxnLst>
                <a:cxn ang="0">
                  <a:pos x="0" y="T0"/>
                </a:cxn>
                <a:cxn ang="0">
                  <a:pos x="0" y="T1"/>
                </a:cxn>
                <a:cxn ang="0">
                  <a:pos x="0" y="T2"/>
                </a:cxn>
                <a:cxn ang="0">
                  <a:pos x="0" y="T3"/>
                </a:cxn>
                <a:cxn ang="0">
                  <a:pos x="0" y="T4"/>
                </a:cxn>
              </a:cxnLst>
              <a:rect l="0" t="0" r="r" b="b"/>
              <a:pathLst>
                <a:path h="2">
                  <a:moveTo>
                    <a:pt x="0" y="2"/>
                  </a:moveTo>
                  <a:lnTo>
                    <a:pt x="0" y="2"/>
                  </a:lnTo>
                  <a:lnTo>
                    <a:pt x="0" y="0"/>
                  </a:lnTo>
                  <a:lnTo>
                    <a:pt x="0" y="0"/>
                  </a:lnTo>
                  <a:cubicBezTo>
                    <a:pt x="0" y="1"/>
                    <a:pt x="0" y="1"/>
                    <a:pt x="0" y="2"/>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342" name="Freeform 1770"/>
            <p:cNvSpPr>
              <a:spLocks/>
            </p:cNvSpPr>
            <p:nvPr userDrawn="1"/>
          </p:nvSpPr>
          <p:spPr bwMode="auto">
            <a:xfrm>
              <a:off x="384" y="208"/>
              <a:ext cx="2" cy="2"/>
            </a:xfrm>
            <a:custGeom>
              <a:avLst/>
              <a:gdLst>
                <a:gd name="T0" fmla="*/ 2 w 3"/>
                <a:gd name="T1" fmla="*/ 2 h 5"/>
                <a:gd name="T2" fmla="*/ 2 w 3"/>
                <a:gd name="T3" fmla="*/ 2 h 5"/>
                <a:gd name="T4" fmla="*/ 3 w 3"/>
                <a:gd name="T5" fmla="*/ 1 h 5"/>
                <a:gd name="T6" fmla="*/ 3 w 3"/>
                <a:gd name="T7" fmla="*/ 0 h 5"/>
                <a:gd name="T8" fmla="*/ 0 w 3"/>
                <a:gd name="T9" fmla="*/ 3 h 5"/>
                <a:gd name="T10" fmla="*/ 1 w 3"/>
                <a:gd name="T11" fmla="*/ 5 h 5"/>
                <a:gd name="T12" fmla="*/ 2 w 3"/>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3" h="5">
                  <a:moveTo>
                    <a:pt x="2" y="2"/>
                  </a:moveTo>
                  <a:lnTo>
                    <a:pt x="2" y="2"/>
                  </a:lnTo>
                  <a:cubicBezTo>
                    <a:pt x="3" y="1"/>
                    <a:pt x="3" y="1"/>
                    <a:pt x="3" y="1"/>
                  </a:cubicBezTo>
                  <a:lnTo>
                    <a:pt x="3" y="0"/>
                  </a:lnTo>
                  <a:cubicBezTo>
                    <a:pt x="2" y="1"/>
                    <a:pt x="1" y="2"/>
                    <a:pt x="0" y="3"/>
                  </a:cubicBezTo>
                  <a:cubicBezTo>
                    <a:pt x="1" y="4"/>
                    <a:pt x="1" y="4"/>
                    <a:pt x="1" y="5"/>
                  </a:cubicBezTo>
                  <a:cubicBezTo>
                    <a:pt x="2" y="4"/>
                    <a:pt x="2" y="3"/>
                    <a:pt x="2" y="2"/>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343" name="Freeform 1771"/>
            <p:cNvSpPr>
              <a:spLocks/>
            </p:cNvSpPr>
            <p:nvPr userDrawn="1"/>
          </p:nvSpPr>
          <p:spPr bwMode="auto">
            <a:xfrm>
              <a:off x="385" y="205"/>
              <a:ext cx="1" cy="2"/>
            </a:xfrm>
            <a:custGeom>
              <a:avLst/>
              <a:gdLst>
                <a:gd name="T0" fmla="*/ 2 w 3"/>
                <a:gd name="T1" fmla="*/ 6 h 6"/>
                <a:gd name="T2" fmla="*/ 2 w 3"/>
                <a:gd name="T3" fmla="*/ 6 h 6"/>
                <a:gd name="T4" fmla="*/ 3 w 3"/>
                <a:gd name="T5" fmla="*/ 2 h 6"/>
                <a:gd name="T6" fmla="*/ 2 w 3"/>
                <a:gd name="T7" fmla="*/ 0 h 6"/>
                <a:gd name="T8" fmla="*/ 0 w 3"/>
                <a:gd name="T9" fmla="*/ 3 h 6"/>
                <a:gd name="T10" fmla="*/ 2 w 3"/>
                <a:gd name="T11" fmla="*/ 6 h 6"/>
                <a:gd name="T12" fmla="*/ 2 w 3"/>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3" h="6">
                  <a:moveTo>
                    <a:pt x="2" y="6"/>
                  </a:moveTo>
                  <a:lnTo>
                    <a:pt x="2" y="6"/>
                  </a:lnTo>
                  <a:cubicBezTo>
                    <a:pt x="3" y="5"/>
                    <a:pt x="3" y="3"/>
                    <a:pt x="3" y="2"/>
                  </a:cubicBezTo>
                  <a:lnTo>
                    <a:pt x="2" y="0"/>
                  </a:lnTo>
                  <a:cubicBezTo>
                    <a:pt x="1" y="1"/>
                    <a:pt x="1" y="2"/>
                    <a:pt x="0" y="3"/>
                  </a:cubicBezTo>
                  <a:cubicBezTo>
                    <a:pt x="0" y="4"/>
                    <a:pt x="1" y="5"/>
                    <a:pt x="2" y="6"/>
                  </a:cubicBezTo>
                  <a:lnTo>
                    <a:pt x="2" y="6"/>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344" name="Freeform 1772"/>
            <p:cNvSpPr>
              <a:spLocks/>
            </p:cNvSpPr>
            <p:nvPr userDrawn="1"/>
          </p:nvSpPr>
          <p:spPr bwMode="auto">
            <a:xfrm>
              <a:off x="386" y="204"/>
              <a:ext cx="0" cy="1"/>
            </a:xfrm>
            <a:custGeom>
              <a:avLst/>
              <a:gdLst>
                <a:gd name="T0" fmla="*/ 1 w 1"/>
                <a:gd name="T1" fmla="*/ 2 h 2"/>
                <a:gd name="T2" fmla="*/ 1 w 1"/>
                <a:gd name="T3" fmla="*/ 2 h 2"/>
                <a:gd name="T4" fmla="*/ 1 w 1"/>
                <a:gd name="T5" fmla="*/ 0 h 2"/>
                <a:gd name="T6" fmla="*/ 0 w 1"/>
                <a:gd name="T7" fmla="*/ 1 h 2"/>
                <a:gd name="T8" fmla="*/ 1 w 1"/>
                <a:gd name="T9" fmla="*/ 2 h 2"/>
              </a:gdLst>
              <a:ahLst/>
              <a:cxnLst>
                <a:cxn ang="0">
                  <a:pos x="T0" y="T1"/>
                </a:cxn>
                <a:cxn ang="0">
                  <a:pos x="T2" y="T3"/>
                </a:cxn>
                <a:cxn ang="0">
                  <a:pos x="T4" y="T5"/>
                </a:cxn>
                <a:cxn ang="0">
                  <a:pos x="T6" y="T7"/>
                </a:cxn>
                <a:cxn ang="0">
                  <a:pos x="T8" y="T9"/>
                </a:cxn>
              </a:cxnLst>
              <a:rect l="0" t="0" r="r" b="b"/>
              <a:pathLst>
                <a:path w="1" h="2">
                  <a:moveTo>
                    <a:pt x="1" y="2"/>
                  </a:moveTo>
                  <a:lnTo>
                    <a:pt x="1" y="2"/>
                  </a:lnTo>
                  <a:cubicBezTo>
                    <a:pt x="1" y="1"/>
                    <a:pt x="1" y="0"/>
                    <a:pt x="1" y="0"/>
                  </a:cubicBezTo>
                  <a:lnTo>
                    <a:pt x="0" y="1"/>
                  </a:lnTo>
                  <a:lnTo>
                    <a:pt x="1" y="2"/>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345" name="Freeform 1773"/>
            <p:cNvSpPr>
              <a:spLocks/>
            </p:cNvSpPr>
            <p:nvPr userDrawn="1"/>
          </p:nvSpPr>
          <p:spPr bwMode="auto">
            <a:xfrm>
              <a:off x="385" y="201"/>
              <a:ext cx="1" cy="3"/>
            </a:xfrm>
            <a:custGeom>
              <a:avLst/>
              <a:gdLst>
                <a:gd name="T0" fmla="*/ 3 w 3"/>
                <a:gd name="T1" fmla="*/ 5 h 6"/>
                <a:gd name="T2" fmla="*/ 3 w 3"/>
                <a:gd name="T3" fmla="*/ 5 h 6"/>
                <a:gd name="T4" fmla="*/ 1 w 3"/>
                <a:gd name="T5" fmla="*/ 0 h 6"/>
                <a:gd name="T6" fmla="*/ 0 w 3"/>
                <a:gd name="T7" fmla="*/ 2 h 6"/>
                <a:gd name="T8" fmla="*/ 2 w 3"/>
                <a:gd name="T9" fmla="*/ 6 h 6"/>
                <a:gd name="T10" fmla="*/ 3 w 3"/>
                <a:gd name="T11" fmla="*/ 5 h 6"/>
              </a:gdLst>
              <a:ahLst/>
              <a:cxnLst>
                <a:cxn ang="0">
                  <a:pos x="T0" y="T1"/>
                </a:cxn>
                <a:cxn ang="0">
                  <a:pos x="T2" y="T3"/>
                </a:cxn>
                <a:cxn ang="0">
                  <a:pos x="T4" y="T5"/>
                </a:cxn>
                <a:cxn ang="0">
                  <a:pos x="T6" y="T7"/>
                </a:cxn>
                <a:cxn ang="0">
                  <a:pos x="T8" y="T9"/>
                </a:cxn>
                <a:cxn ang="0">
                  <a:pos x="T10" y="T11"/>
                </a:cxn>
              </a:cxnLst>
              <a:rect l="0" t="0" r="r" b="b"/>
              <a:pathLst>
                <a:path w="3" h="6">
                  <a:moveTo>
                    <a:pt x="3" y="5"/>
                  </a:moveTo>
                  <a:lnTo>
                    <a:pt x="3" y="5"/>
                  </a:lnTo>
                  <a:cubicBezTo>
                    <a:pt x="3" y="3"/>
                    <a:pt x="2" y="2"/>
                    <a:pt x="1" y="0"/>
                  </a:cubicBezTo>
                  <a:cubicBezTo>
                    <a:pt x="0" y="1"/>
                    <a:pt x="0" y="1"/>
                    <a:pt x="0" y="2"/>
                  </a:cubicBezTo>
                  <a:cubicBezTo>
                    <a:pt x="1" y="3"/>
                    <a:pt x="1" y="4"/>
                    <a:pt x="2" y="6"/>
                  </a:cubicBezTo>
                  <a:lnTo>
                    <a:pt x="3" y="5"/>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346" name="Freeform 1774"/>
            <p:cNvSpPr>
              <a:spLocks/>
            </p:cNvSpPr>
            <p:nvPr userDrawn="1"/>
          </p:nvSpPr>
          <p:spPr bwMode="auto">
            <a:xfrm>
              <a:off x="383" y="200"/>
              <a:ext cx="2" cy="2"/>
            </a:xfrm>
            <a:custGeom>
              <a:avLst/>
              <a:gdLst>
                <a:gd name="T0" fmla="*/ 4 w 4"/>
                <a:gd name="T1" fmla="*/ 3 h 4"/>
                <a:gd name="T2" fmla="*/ 4 w 4"/>
                <a:gd name="T3" fmla="*/ 3 h 4"/>
                <a:gd name="T4" fmla="*/ 4 w 4"/>
                <a:gd name="T5" fmla="*/ 3 h 4"/>
                <a:gd name="T6" fmla="*/ 1 w 4"/>
                <a:gd name="T7" fmla="*/ 0 h 4"/>
                <a:gd name="T8" fmla="*/ 0 w 4"/>
                <a:gd name="T9" fmla="*/ 1 h 4"/>
                <a:gd name="T10" fmla="*/ 3 w 4"/>
                <a:gd name="T11" fmla="*/ 4 h 4"/>
                <a:gd name="T12" fmla="*/ 4 w 4"/>
                <a:gd name="T13" fmla="*/ 3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4" y="3"/>
                  </a:moveTo>
                  <a:lnTo>
                    <a:pt x="4" y="3"/>
                  </a:lnTo>
                  <a:lnTo>
                    <a:pt x="4" y="3"/>
                  </a:lnTo>
                  <a:cubicBezTo>
                    <a:pt x="3" y="2"/>
                    <a:pt x="2" y="1"/>
                    <a:pt x="1" y="0"/>
                  </a:cubicBezTo>
                  <a:lnTo>
                    <a:pt x="0" y="1"/>
                  </a:lnTo>
                  <a:cubicBezTo>
                    <a:pt x="2" y="2"/>
                    <a:pt x="3" y="3"/>
                    <a:pt x="3" y="4"/>
                  </a:cubicBezTo>
                  <a:lnTo>
                    <a:pt x="4" y="3"/>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347" name="Rectangle 1775"/>
            <p:cNvSpPr>
              <a:spLocks noChangeArrowheads="1"/>
            </p:cNvSpPr>
            <p:nvPr userDrawn="1"/>
          </p:nvSpPr>
          <p:spPr bwMode="auto">
            <a:xfrm>
              <a:off x="383" y="200"/>
              <a:ext cx="1" cy="1"/>
            </a:xfrm>
            <a:prstGeom prst="rect">
              <a:avLst/>
            </a:prstGeom>
            <a:solidFill>
              <a:srgbClr val="D5A03C"/>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348" name="Freeform 1776"/>
            <p:cNvSpPr>
              <a:spLocks/>
            </p:cNvSpPr>
            <p:nvPr userDrawn="1"/>
          </p:nvSpPr>
          <p:spPr bwMode="auto">
            <a:xfrm>
              <a:off x="381" y="199"/>
              <a:ext cx="2" cy="3"/>
            </a:xfrm>
            <a:custGeom>
              <a:avLst/>
              <a:gdLst>
                <a:gd name="T0" fmla="*/ 3 w 5"/>
                <a:gd name="T1" fmla="*/ 1 h 6"/>
                <a:gd name="T2" fmla="*/ 3 w 5"/>
                <a:gd name="T3" fmla="*/ 1 h 6"/>
                <a:gd name="T4" fmla="*/ 2 w 5"/>
                <a:gd name="T5" fmla="*/ 0 h 6"/>
                <a:gd name="T6" fmla="*/ 0 w 5"/>
                <a:gd name="T7" fmla="*/ 3 h 6"/>
                <a:gd name="T8" fmla="*/ 2 w 5"/>
                <a:gd name="T9" fmla="*/ 6 h 6"/>
                <a:gd name="T10" fmla="*/ 5 w 5"/>
                <a:gd name="T11" fmla="*/ 3 h 6"/>
                <a:gd name="T12" fmla="*/ 3 w 5"/>
                <a:gd name="T13" fmla="*/ 1 h 6"/>
              </a:gdLst>
              <a:ahLst/>
              <a:cxnLst>
                <a:cxn ang="0">
                  <a:pos x="T0" y="T1"/>
                </a:cxn>
                <a:cxn ang="0">
                  <a:pos x="T2" y="T3"/>
                </a:cxn>
                <a:cxn ang="0">
                  <a:pos x="T4" y="T5"/>
                </a:cxn>
                <a:cxn ang="0">
                  <a:pos x="T6" y="T7"/>
                </a:cxn>
                <a:cxn ang="0">
                  <a:pos x="T8" y="T9"/>
                </a:cxn>
                <a:cxn ang="0">
                  <a:pos x="T10" y="T11"/>
                </a:cxn>
                <a:cxn ang="0">
                  <a:pos x="T12" y="T13"/>
                </a:cxn>
              </a:cxnLst>
              <a:rect l="0" t="0" r="r" b="b"/>
              <a:pathLst>
                <a:path w="5" h="6">
                  <a:moveTo>
                    <a:pt x="3" y="1"/>
                  </a:moveTo>
                  <a:lnTo>
                    <a:pt x="3" y="1"/>
                  </a:lnTo>
                  <a:cubicBezTo>
                    <a:pt x="3" y="1"/>
                    <a:pt x="2" y="1"/>
                    <a:pt x="2" y="0"/>
                  </a:cubicBezTo>
                  <a:cubicBezTo>
                    <a:pt x="1" y="1"/>
                    <a:pt x="0" y="2"/>
                    <a:pt x="0" y="3"/>
                  </a:cubicBezTo>
                  <a:cubicBezTo>
                    <a:pt x="0" y="4"/>
                    <a:pt x="1" y="5"/>
                    <a:pt x="2" y="6"/>
                  </a:cubicBezTo>
                  <a:cubicBezTo>
                    <a:pt x="3" y="5"/>
                    <a:pt x="4" y="4"/>
                    <a:pt x="5" y="3"/>
                  </a:cubicBezTo>
                  <a:cubicBezTo>
                    <a:pt x="4" y="2"/>
                    <a:pt x="4" y="2"/>
                    <a:pt x="3"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349" name="Freeform 1777"/>
            <p:cNvSpPr>
              <a:spLocks/>
            </p:cNvSpPr>
            <p:nvPr userDrawn="1"/>
          </p:nvSpPr>
          <p:spPr bwMode="auto">
            <a:xfrm>
              <a:off x="380" y="199"/>
              <a:ext cx="1" cy="1"/>
            </a:xfrm>
            <a:custGeom>
              <a:avLst/>
              <a:gdLst>
                <a:gd name="T0" fmla="*/ 4 w 4"/>
                <a:gd name="T1" fmla="*/ 1 h 4"/>
                <a:gd name="T2" fmla="*/ 4 w 4"/>
                <a:gd name="T3" fmla="*/ 1 h 4"/>
                <a:gd name="T4" fmla="*/ 0 w 4"/>
                <a:gd name="T5" fmla="*/ 0 h 4"/>
                <a:gd name="T6" fmla="*/ 0 w 4"/>
                <a:gd name="T7" fmla="*/ 1 h 4"/>
                <a:gd name="T8" fmla="*/ 2 w 4"/>
                <a:gd name="T9" fmla="*/ 4 h 4"/>
                <a:gd name="T10" fmla="*/ 4 w 4"/>
                <a:gd name="T11" fmla="*/ 1 h 4"/>
              </a:gdLst>
              <a:ahLst/>
              <a:cxnLst>
                <a:cxn ang="0">
                  <a:pos x="T0" y="T1"/>
                </a:cxn>
                <a:cxn ang="0">
                  <a:pos x="T2" y="T3"/>
                </a:cxn>
                <a:cxn ang="0">
                  <a:pos x="T4" y="T5"/>
                </a:cxn>
                <a:cxn ang="0">
                  <a:pos x="T6" y="T7"/>
                </a:cxn>
                <a:cxn ang="0">
                  <a:pos x="T8" y="T9"/>
                </a:cxn>
                <a:cxn ang="0">
                  <a:pos x="T10" y="T11"/>
                </a:cxn>
              </a:cxnLst>
              <a:rect l="0" t="0" r="r" b="b"/>
              <a:pathLst>
                <a:path w="4" h="4">
                  <a:moveTo>
                    <a:pt x="4" y="1"/>
                  </a:moveTo>
                  <a:lnTo>
                    <a:pt x="4" y="1"/>
                  </a:lnTo>
                  <a:cubicBezTo>
                    <a:pt x="3" y="1"/>
                    <a:pt x="1" y="0"/>
                    <a:pt x="0" y="0"/>
                  </a:cubicBezTo>
                  <a:lnTo>
                    <a:pt x="0" y="1"/>
                  </a:lnTo>
                  <a:cubicBezTo>
                    <a:pt x="1" y="2"/>
                    <a:pt x="1" y="3"/>
                    <a:pt x="2" y="4"/>
                  </a:cubicBezTo>
                  <a:cubicBezTo>
                    <a:pt x="3" y="3"/>
                    <a:pt x="4" y="2"/>
                    <a:pt x="4"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350" name="Freeform 1778"/>
            <p:cNvSpPr>
              <a:spLocks/>
            </p:cNvSpPr>
            <p:nvPr userDrawn="1"/>
          </p:nvSpPr>
          <p:spPr bwMode="auto">
            <a:xfrm>
              <a:off x="379" y="200"/>
              <a:ext cx="1" cy="2"/>
            </a:xfrm>
            <a:custGeom>
              <a:avLst/>
              <a:gdLst>
                <a:gd name="T0" fmla="*/ 1 w 3"/>
                <a:gd name="T1" fmla="*/ 0 h 6"/>
                <a:gd name="T2" fmla="*/ 1 w 3"/>
                <a:gd name="T3" fmla="*/ 0 h 6"/>
                <a:gd name="T4" fmla="*/ 0 w 3"/>
                <a:gd name="T5" fmla="*/ 5 h 6"/>
                <a:gd name="T6" fmla="*/ 0 w 3"/>
                <a:gd name="T7" fmla="*/ 6 h 6"/>
                <a:gd name="T8" fmla="*/ 3 w 3"/>
                <a:gd name="T9" fmla="*/ 2 h 6"/>
                <a:gd name="T10" fmla="*/ 1 w 3"/>
                <a:gd name="T11" fmla="*/ 0 h 6"/>
              </a:gdLst>
              <a:ahLst/>
              <a:cxnLst>
                <a:cxn ang="0">
                  <a:pos x="T0" y="T1"/>
                </a:cxn>
                <a:cxn ang="0">
                  <a:pos x="T2" y="T3"/>
                </a:cxn>
                <a:cxn ang="0">
                  <a:pos x="T4" y="T5"/>
                </a:cxn>
                <a:cxn ang="0">
                  <a:pos x="T6" y="T7"/>
                </a:cxn>
                <a:cxn ang="0">
                  <a:pos x="T8" y="T9"/>
                </a:cxn>
                <a:cxn ang="0">
                  <a:pos x="T10" y="T11"/>
                </a:cxn>
              </a:cxnLst>
              <a:rect l="0" t="0" r="r" b="b"/>
              <a:pathLst>
                <a:path w="3" h="6">
                  <a:moveTo>
                    <a:pt x="1" y="0"/>
                  </a:moveTo>
                  <a:lnTo>
                    <a:pt x="1" y="0"/>
                  </a:lnTo>
                  <a:lnTo>
                    <a:pt x="0" y="5"/>
                  </a:lnTo>
                  <a:lnTo>
                    <a:pt x="0" y="6"/>
                  </a:lnTo>
                  <a:cubicBezTo>
                    <a:pt x="1" y="5"/>
                    <a:pt x="2" y="3"/>
                    <a:pt x="3" y="2"/>
                  </a:cubicBezTo>
                  <a:cubicBezTo>
                    <a:pt x="2" y="2"/>
                    <a:pt x="1" y="1"/>
                    <a:pt x="1"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351" name="Freeform 1779"/>
            <p:cNvSpPr>
              <a:spLocks/>
            </p:cNvSpPr>
            <p:nvPr userDrawn="1"/>
          </p:nvSpPr>
          <p:spPr bwMode="auto">
            <a:xfrm>
              <a:off x="379" y="202"/>
              <a:ext cx="0" cy="1"/>
            </a:xfrm>
            <a:custGeom>
              <a:avLst/>
              <a:gdLst>
                <a:gd name="T0" fmla="*/ 0 w 1"/>
                <a:gd name="T1" fmla="*/ 0 h 1"/>
                <a:gd name="T2" fmla="*/ 0 w 1"/>
                <a:gd name="T3" fmla="*/ 0 h 1"/>
                <a:gd name="T4" fmla="*/ 0 w 1"/>
                <a:gd name="T5" fmla="*/ 1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lnTo>
                    <a:pt x="0" y="0"/>
                  </a:lnTo>
                  <a:lnTo>
                    <a:pt x="0" y="1"/>
                  </a:lnTo>
                  <a:lnTo>
                    <a:pt x="1" y="0"/>
                  </a:lnTo>
                  <a:lnTo>
                    <a:pt x="0"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352" name="Freeform 1780"/>
            <p:cNvSpPr>
              <a:spLocks/>
            </p:cNvSpPr>
            <p:nvPr userDrawn="1"/>
          </p:nvSpPr>
          <p:spPr bwMode="auto">
            <a:xfrm>
              <a:off x="378" y="203"/>
              <a:ext cx="2" cy="2"/>
            </a:xfrm>
            <a:custGeom>
              <a:avLst/>
              <a:gdLst>
                <a:gd name="T0" fmla="*/ 1 w 5"/>
                <a:gd name="T1" fmla="*/ 1 h 6"/>
                <a:gd name="T2" fmla="*/ 1 w 5"/>
                <a:gd name="T3" fmla="*/ 1 h 6"/>
                <a:gd name="T4" fmla="*/ 0 w 5"/>
                <a:gd name="T5" fmla="*/ 3 h 6"/>
                <a:gd name="T6" fmla="*/ 3 w 5"/>
                <a:gd name="T7" fmla="*/ 6 h 6"/>
                <a:gd name="T8" fmla="*/ 5 w 5"/>
                <a:gd name="T9" fmla="*/ 3 h 6"/>
                <a:gd name="T10" fmla="*/ 2 w 5"/>
                <a:gd name="T11" fmla="*/ 0 h 6"/>
                <a:gd name="T12" fmla="*/ 1 w 5"/>
                <a:gd name="T13" fmla="*/ 1 h 6"/>
              </a:gdLst>
              <a:ahLst/>
              <a:cxnLst>
                <a:cxn ang="0">
                  <a:pos x="T0" y="T1"/>
                </a:cxn>
                <a:cxn ang="0">
                  <a:pos x="T2" y="T3"/>
                </a:cxn>
                <a:cxn ang="0">
                  <a:pos x="T4" y="T5"/>
                </a:cxn>
                <a:cxn ang="0">
                  <a:pos x="T6" y="T7"/>
                </a:cxn>
                <a:cxn ang="0">
                  <a:pos x="T8" y="T9"/>
                </a:cxn>
                <a:cxn ang="0">
                  <a:pos x="T10" y="T11"/>
                </a:cxn>
                <a:cxn ang="0">
                  <a:pos x="T12" y="T13"/>
                </a:cxn>
              </a:cxnLst>
              <a:rect l="0" t="0" r="r" b="b"/>
              <a:pathLst>
                <a:path w="5" h="6">
                  <a:moveTo>
                    <a:pt x="1" y="1"/>
                  </a:moveTo>
                  <a:lnTo>
                    <a:pt x="1" y="1"/>
                  </a:lnTo>
                  <a:lnTo>
                    <a:pt x="0" y="3"/>
                  </a:lnTo>
                  <a:cubicBezTo>
                    <a:pt x="1" y="4"/>
                    <a:pt x="2" y="5"/>
                    <a:pt x="3" y="6"/>
                  </a:cubicBezTo>
                  <a:cubicBezTo>
                    <a:pt x="3" y="5"/>
                    <a:pt x="4" y="4"/>
                    <a:pt x="5" y="3"/>
                  </a:cubicBezTo>
                  <a:cubicBezTo>
                    <a:pt x="4" y="2"/>
                    <a:pt x="3" y="1"/>
                    <a:pt x="2" y="0"/>
                  </a:cubicBezTo>
                  <a:cubicBezTo>
                    <a:pt x="2" y="0"/>
                    <a:pt x="1" y="1"/>
                    <a:pt x="1"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353" name="Freeform 1781"/>
            <p:cNvSpPr>
              <a:spLocks/>
            </p:cNvSpPr>
            <p:nvPr userDrawn="1"/>
          </p:nvSpPr>
          <p:spPr bwMode="auto">
            <a:xfrm>
              <a:off x="378" y="205"/>
              <a:ext cx="1" cy="2"/>
            </a:xfrm>
            <a:custGeom>
              <a:avLst/>
              <a:gdLst>
                <a:gd name="T0" fmla="*/ 1 w 3"/>
                <a:gd name="T1" fmla="*/ 0 h 5"/>
                <a:gd name="T2" fmla="*/ 1 w 3"/>
                <a:gd name="T3" fmla="*/ 0 h 5"/>
                <a:gd name="T4" fmla="*/ 0 w 3"/>
                <a:gd name="T5" fmla="*/ 5 h 5"/>
                <a:gd name="T6" fmla="*/ 3 w 3"/>
                <a:gd name="T7" fmla="*/ 2 h 5"/>
                <a:gd name="T8" fmla="*/ 1 w 3"/>
                <a:gd name="T9" fmla="*/ 0 h 5"/>
              </a:gdLst>
              <a:ahLst/>
              <a:cxnLst>
                <a:cxn ang="0">
                  <a:pos x="T0" y="T1"/>
                </a:cxn>
                <a:cxn ang="0">
                  <a:pos x="T2" y="T3"/>
                </a:cxn>
                <a:cxn ang="0">
                  <a:pos x="T4" y="T5"/>
                </a:cxn>
                <a:cxn ang="0">
                  <a:pos x="T6" y="T7"/>
                </a:cxn>
                <a:cxn ang="0">
                  <a:pos x="T8" y="T9"/>
                </a:cxn>
              </a:cxnLst>
              <a:rect l="0" t="0" r="r" b="b"/>
              <a:pathLst>
                <a:path w="3" h="5">
                  <a:moveTo>
                    <a:pt x="1" y="0"/>
                  </a:moveTo>
                  <a:lnTo>
                    <a:pt x="1" y="0"/>
                  </a:lnTo>
                  <a:lnTo>
                    <a:pt x="0" y="5"/>
                  </a:lnTo>
                  <a:cubicBezTo>
                    <a:pt x="1" y="4"/>
                    <a:pt x="2" y="3"/>
                    <a:pt x="3" y="2"/>
                  </a:cubicBezTo>
                  <a:cubicBezTo>
                    <a:pt x="3" y="1"/>
                    <a:pt x="2" y="1"/>
                    <a:pt x="1"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354" name="Freeform 1782"/>
            <p:cNvSpPr>
              <a:spLocks/>
            </p:cNvSpPr>
            <p:nvPr userDrawn="1"/>
          </p:nvSpPr>
          <p:spPr bwMode="auto">
            <a:xfrm>
              <a:off x="377" y="207"/>
              <a:ext cx="2" cy="3"/>
            </a:xfrm>
            <a:custGeom>
              <a:avLst/>
              <a:gdLst>
                <a:gd name="T0" fmla="*/ 1 w 4"/>
                <a:gd name="T1" fmla="*/ 0 h 5"/>
                <a:gd name="T2" fmla="*/ 1 w 4"/>
                <a:gd name="T3" fmla="*/ 0 h 5"/>
                <a:gd name="T4" fmla="*/ 0 w 4"/>
                <a:gd name="T5" fmla="*/ 4 h 5"/>
                <a:gd name="T6" fmla="*/ 1 w 4"/>
                <a:gd name="T7" fmla="*/ 4 h 5"/>
                <a:gd name="T8" fmla="*/ 1 w 4"/>
                <a:gd name="T9" fmla="*/ 4 h 5"/>
                <a:gd name="T10" fmla="*/ 1 w 4"/>
                <a:gd name="T11" fmla="*/ 5 h 5"/>
                <a:gd name="T12" fmla="*/ 4 w 4"/>
                <a:gd name="T13" fmla="*/ 2 h 5"/>
                <a:gd name="T14" fmla="*/ 1 w 4"/>
                <a:gd name="T15" fmla="*/ 0 h 5"/>
                <a:gd name="T16" fmla="*/ 1 w 4"/>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5">
                  <a:moveTo>
                    <a:pt x="1" y="0"/>
                  </a:moveTo>
                  <a:lnTo>
                    <a:pt x="1" y="0"/>
                  </a:lnTo>
                  <a:lnTo>
                    <a:pt x="0" y="4"/>
                  </a:lnTo>
                  <a:lnTo>
                    <a:pt x="1" y="4"/>
                  </a:lnTo>
                  <a:lnTo>
                    <a:pt x="1" y="4"/>
                  </a:lnTo>
                  <a:lnTo>
                    <a:pt x="1" y="5"/>
                  </a:lnTo>
                  <a:cubicBezTo>
                    <a:pt x="2" y="4"/>
                    <a:pt x="3" y="3"/>
                    <a:pt x="4" y="2"/>
                  </a:cubicBezTo>
                  <a:cubicBezTo>
                    <a:pt x="3" y="1"/>
                    <a:pt x="2" y="0"/>
                    <a:pt x="1" y="0"/>
                  </a:cubicBezTo>
                  <a:lnTo>
                    <a:pt x="1"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355" name="Freeform 1783"/>
            <p:cNvSpPr>
              <a:spLocks/>
            </p:cNvSpPr>
            <p:nvPr userDrawn="1"/>
          </p:nvSpPr>
          <p:spPr bwMode="auto">
            <a:xfrm>
              <a:off x="378" y="210"/>
              <a:ext cx="0" cy="0"/>
            </a:xfrm>
            <a:custGeom>
              <a:avLst/>
              <a:gdLst>
                <a:gd name="T0" fmla="*/ 1 w 1"/>
                <a:gd name="T1" fmla="*/ 1 h 2"/>
                <a:gd name="T2" fmla="*/ 1 w 1"/>
                <a:gd name="T3" fmla="*/ 1 h 2"/>
                <a:gd name="T4" fmla="*/ 0 w 1"/>
                <a:gd name="T5" fmla="*/ 0 h 2"/>
                <a:gd name="T6" fmla="*/ 0 w 1"/>
                <a:gd name="T7" fmla="*/ 2 h 2"/>
                <a:gd name="T8" fmla="*/ 1 w 1"/>
                <a:gd name="T9" fmla="*/ 1 h 2"/>
              </a:gdLst>
              <a:ahLst/>
              <a:cxnLst>
                <a:cxn ang="0">
                  <a:pos x="T0" y="T1"/>
                </a:cxn>
                <a:cxn ang="0">
                  <a:pos x="T2" y="T3"/>
                </a:cxn>
                <a:cxn ang="0">
                  <a:pos x="T4" y="T5"/>
                </a:cxn>
                <a:cxn ang="0">
                  <a:pos x="T6" y="T7"/>
                </a:cxn>
                <a:cxn ang="0">
                  <a:pos x="T8" y="T9"/>
                </a:cxn>
              </a:cxnLst>
              <a:rect l="0" t="0" r="r" b="b"/>
              <a:pathLst>
                <a:path w="1" h="2">
                  <a:moveTo>
                    <a:pt x="1" y="1"/>
                  </a:moveTo>
                  <a:lnTo>
                    <a:pt x="1" y="1"/>
                  </a:lnTo>
                  <a:lnTo>
                    <a:pt x="0" y="0"/>
                  </a:lnTo>
                  <a:cubicBezTo>
                    <a:pt x="0" y="1"/>
                    <a:pt x="0" y="1"/>
                    <a:pt x="0" y="2"/>
                  </a:cubicBezTo>
                  <a:cubicBezTo>
                    <a:pt x="0" y="1"/>
                    <a:pt x="0" y="1"/>
                    <a:pt x="1"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356" name="Freeform 1784"/>
            <p:cNvSpPr>
              <a:spLocks/>
            </p:cNvSpPr>
            <p:nvPr userDrawn="1"/>
          </p:nvSpPr>
          <p:spPr bwMode="auto">
            <a:xfrm>
              <a:off x="382" y="214"/>
              <a:ext cx="0" cy="0"/>
            </a:xfrm>
            <a:custGeom>
              <a:avLst/>
              <a:gdLst>
                <a:gd name="T0" fmla="*/ 1 w 1"/>
                <a:gd name="T1" fmla="*/ 1 h 1"/>
                <a:gd name="T2" fmla="*/ 1 w 1"/>
                <a:gd name="T3" fmla="*/ 1 h 1"/>
                <a:gd name="T4" fmla="*/ 1 w 1"/>
                <a:gd name="T5" fmla="*/ 0 h 1"/>
                <a:gd name="T6" fmla="*/ 0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lnTo>
                    <a:pt x="1" y="1"/>
                  </a:lnTo>
                  <a:lnTo>
                    <a:pt x="1" y="0"/>
                  </a:lnTo>
                  <a:lnTo>
                    <a:pt x="0" y="0"/>
                  </a:lnTo>
                  <a:cubicBezTo>
                    <a:pt x="1" y="0"/>
                    <a:pt x="1" y="1"/>
                    <a:pt x="1"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357" name="Freeform 1785"/>
            <p:cNvSpPr>
              <a:spLocks/>
            </p:cNvSpPr>
            <p:nvPr userDrawn="1"/>
          </p:nvSpPr>
          <p:spPr bwMode="auto">
            <a:xfrm>
              <a:off x="382" y="213"/>
              <a:ext cx="2" cy="1"/>
            </a:xfrm>
            <a:custGeom>
              <a:avLst/>
              <a:gdLst>
                <a:gd name="T0" fmla="*/ 0 w 4"/>
                <a:gd name="T1" fmla="*/ 2 h 3"/>
                <a:gd name="T2" fmla="*/ 0 w 4"/>
                <a:gd name="T3" fmla="*/ 2 h 3"/>
                <a:gd name="T4" fmla="*/ 1 w 4"/>
                <a:gd name="T5" fmla="*/ 3 h 3"/>
                <a:gd name="T6" fmla="*/ 1 w 4"/>
                <a:gd name="T7" fmla="*/ 3 h 3"/>
                <a:gd name="T8" fmla="*/ 2 w 4"/>
                <a:gd name="T9" fmla="*/ 3 h 3"/>
                <a:gd name="T10" fmla="*/ 4 w 4"/>
                <a:gd name="T11" fmla="*/ 0 h 3"/>
                <a:gd name="T12" fmla="*/ 0 w 4"/>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4" h="3">
                  <a:moveTo>
                    <a:pt x="0" y="2"/>
                  </a:moveTo>
                  <a:lnTo>
                    <a:pt x="0" y="2"/>
                  </a:lnTo>
                  <a:cubicBezTo>
                    <a:pt x="1" y="2"/>
                    <a:pt x="1" y="3"/>
                    <a:pt x="1" y="3"/>
                  </a:cubicBezTo>
                  <a:lnTo>
                    <a:pt x="1" y="3"/>
                  </a:lnTo>
                  <a:lnTo>
                    <a:pt x="2" y="3"/>
                  </a:lnTo>
                  <a:cubicBezTo>
                    <a:pt x="3" y="2"/>
                    <a:pt x="3" y="1"/>
                    <a:pt x="4" y="0"/>
                  </a:cubicBezTo>
                  <a:cubicBezTo>
                    <a:pt x="3" y="0"/>
                    <a:pt x="2" y="1"/>
                    <a:pt x="0" y="2"/>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grpSp>
      <p:sp>
        <p:nvSpPr>
          <p:cNvPr id="987" name="Freeform 1787"/>
          <p:cNvSpPr>
            <a:spLocks/>
          </p:cNvSpPr>
          <p:nvPr userDrawn="1"/>
        </p:nvSpPr>
        <p:spPr bwMode="auto">
          <a:xfrm>
            <a:off x="608013" y="333375"/>
            <a:ext cx="3175" cy="3175"/>
          </a:xfrm>
          <a:custGeom>
            <a:avLst/>
            <a:gdLst>
              <a:gd name="T0" fmla="*/ 2 w 4"/>
              <a:gd name="T1" fmla="*/ 5 h 6"/>
              <a:gd name="T2" fmla="*/ 2 w 4"/>
              <a:gd name="T3" fmla="*/ 5 h 6"/>
              <a:gd name="T4" fmla="*/ 4 w 4"/>
              <a:gd name="T5" fmla="*/ 2 h 6"/>
              <a:gd name="T6" fmla="*/ 3 w 4"/>
              <a:gd name="T7" fmla="*/ 0 h 6"/>
              <a:gd name="T8" fmla="*/ 0 w 4"/>
              <a:gd name="T9" fmla="*/ 2 h 6"/>
              <a:gd name="T10" fmla="*/ 2 w 4"/>
              <a:gd name="T11" fmla="*/ 6 h 6"/>
              <a:gd name="T12" fmla="*/ 2 w 4"/>
              <a:gd name="T13" fmla="*/ 5 h 6"/>
            </a:gdLst>
            <a:ahLst/>
            <a:cxnLst>
              <a:cxn ang="0">
                <a:pos x="T0" y="T1"/>
              </a:cxn>
              <a:cxn ang="0">
                <a:pos x="T2" y="T3"/>
              </a:cxn>
              <a:cxn ang="0">
                <a:pos x="T4" y="T5"/>
              </a:cxn>
              <a:cxn ang="0">
                <a:pos x="T6" y="T7"/>
              </a:cxn>
              <a:cxn ang="0">
                <a:pos x="T8" y="T9"/>
              </a:cxn>
              <a:cxn ang="0">
                <a:pos x="T10" y="T11"/>
              </a:cxn>
              <a:cxn ang="0">
                <a:pos x="T12" y="T13"/>
              </a:cxn>
            </a:cxnLst>
            <a:rect l="0" t="0" r="r" b="b"/>
            <a:pathLst>
              <a:path w="4" h="6">
                <a:moveTo>
                  <a:pt x="2" y="5"/>
                </a:moveTo>
                <a:lnTo>
                  <a:pt x="2" y="5"/>
                </a:lnTo>
                <a:cubicBezTo>
                  <a:pt x="3" y="4"/>
                  <a:pt x="3" y="3"/>
                  <a:pt x="4" y="2"/>
                </a:cubicBezTo>
                <a:cubicBezTo>
                  <a:pt x="4" y="1"/>
                  <a:pt x="3" y="0"/>
                  <a:pt x="3" y="0"/>
                </a:cubicBezTo>
                <a:cubicBezTo>
                  <a:pt x="2" y="1"/>
                  <a:pt x="1" y="1"/>
                  <a:pt x="0" y="2"/>
                </a:cubicBezTo>
                <a:cubicBezTo>
                  <a:pt x="1" y="3"/>
                  <a:pt x="1" y="4"/>
                  <a:pt x="2" y="6"/>
                </a:cubicBezTo>
                <a:lnTo>
                  <a:pt x="2" y="5"/>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988" name="Freeform 1788"/>
          <p:cNvSpPr>
            <a:spLocks/>
          </p:cNvSpPr>
          <p:nvPr userDrawn="1"/>
        </p:nvSpPr>
        <p:spPr bwMode="auto">
          <a:xfrm>
            <a:off x="596901" y="314325"/>
            <a:ext cx="4763" cy="15875"/>
          </a:xfrm>
          <a:custGeom>
            <a:avLst/>
            <a:gdLst>
              <a:gd name="T0" fmla="*/ 3 w 5"/>
              <a:gd name="T1" fmla="*/ 0 h 22"/>
              <a:gd name="T2" fmla="*/ 3 w 5"/>
              <a:gd name="T3" fmla="*/ 0 h 22"/>
              <a:gd name="T4" fmla="*/ 0 w 5"/>
              <a:gd name="T5" fmla="*/ 22 h 22"/>
              <a:gd name="T6" fmla="*/ 1 w 5"/>
              <a:gd name="T7" fmla="*/ 21 h 22"/>
              <a:gd name="T8" fmla="*/ 1 w 5"/>
              <a:gd name="T9" fmla="*/ 21 h 22"/>
              <a:gd name="T10" fmla="*/ 1 w 5"/>
              <a:gd name="T11" fmla="*/ 22 h 22"/>
              <a:gd name="T12" fmla="*/ 5 w 5"/>
              <a:gd name="T13" fmla="*/ 1 h 22"/>
              <a:gd name="T14" fmla="*/ 3 w 5"/>
              <a:gd name="T15" fmla="*/ 0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22">
                <a:moveTo>
                  <a:pt x="3" y="0"/>
                </a:moveTo>
                <a:lnTo>
                  <a:pt x="3" y="0"/>
                </a:lnTo>
                <a:lnTo>
                  <a:pt x="0" y="22"/>
                </a:lnTo>
                <a:cubicBezTo>
                  <a:pt x="0" y="21"/>
                  <a:pt x="1" y="21"/>
                  <a:pt x="1" y="21"/>
                </a:cubicBezTo>
                <a:lnTo>
                  <a:pt x="1" y="21"/>
                </a:lnTo>
                <a:cubicBezTo>
                  <a:pt x="1" y="21"/>
                  <a:pt x="1" y="21"/>
                  <a:pt x="1" y="22"/>
                </a:cubicBezTo>
                <a:lnTo>
                  <a:pt x="5" y="1"/>
                </a:lnTo>
                <a:cubicBezTo>
                  <a:pt x="5" y="0"/>
                  <a:pt x="4" y="0"/>
                  <a:pt x="3"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989" name="Freeform 1789"/>
          <p:cNvSpPr>
            <a:spLocks/>
          </p:cNvSpPr>
          <p:nvPr userDrawn="1"/>
        </p:nvSpPr>
        <p:spPr bwMode="auto">
          <a:xfrm>
            <a:off x="603251" y="319088"/>
            <a:ext cx="3175" cy="4763"/>
          </a:xfrm>
          <a:custGeom>
            <a:avLst/>
            <a:gdLst>
              <a:gd name="T0" fmla="*/ 2 w 5"/>
              <a:gd name="T1" fmla="*/ 0 h 6"/>
              <a:gd name="T2" fmla="*/ 2 w 5"/>
              <a:gd name="T3" fmla="*/ 0 h 6"/>
              <a:gd name="T4" fmla="*/ 0 w 5"/>
              <a:gd name="T5" fmla="*/ 3 h 6"/>
              <a:gd name="T6" fmla="*/ 2 w 5"/>
              <a:gd name="T7" fmla="*/ 6 h 6"/>
              <a:gd name="T8" fmla="*/ 5 w 5"/>
              <a:gd name="T9" fmla="*/ 3 h 6"/>
              <a:gd name="T10" fmla="*/ 2 w 5"/>
              <a:gd name="T11" fmla="*/ 0 h 6"/>
            </a:gdLst>
            <a:ahLst/>
            <a:cxnLst>
              <a:cxn ang="0">
                <a:pos x="T0" y="T1"/>
              </a:cxn>
              <a:cxn ang="0">
                <a:pos x="T2" y="T3"/>
              </a:cxn>
              <a:cxn ang="0">
                <a:pos x="T4" y="T5"/>
              </a:cxn>
              <a:cxn ang="0">
                <a:pos x="T6" y="T7"/>
              </a:cxn>
              <a:cxn ang="0">
                <a:pos x="T8" y="T9"/>
              </a:cxn>
              <a:cxn ang="0">
                <a:pos x="T10" y="T11"/>
              </a:cxn>
            </a:cxnLst>
            <a:rect l="0" t="0" r="r" b="b"/>
            <a:pathLst>
              <a:path w="5" h="6">
                <a:moveTo>
                  <a:pt x="2" y="0"/>
                </a:moveTo>
                <a:lnTo>
                  <a:pt x="2" y="0"/>
                </a:lnTo>
                <a:cubicBezTo>
                  <a:pt x="1" y="1"/>
                  <a:pt x="0" y="2"/>
                  <a:pt x="0" y="3"/>
                </a:cubicBezTo>
                <a:cubicBezTo>
                  <a:pt x="1" y="4"/>
                  <a:pt x="2" y="5"/>
                  <a:pt x="2" y="6"/>
                </a:cubicBezTo>
                <a:cubicBezTo>
                  <a:pt x="3" y="5"/>
                  <a:pt x="4" y="4"/>
                  <a:pt x="5" y="3"/>
                </a:cubicBezTo>
                <a:cubicBezTo>
                  <a:pt x="4" y="2"/>
                  <a:pt x="3" y="1"/>
                  <a:pt x="2"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990" name="Freeform 1790"/>
          <p:cNvSpPr>
            <a:spLocks/>
          </p:cNvSpPr>
          <p:nvPr userDrawn="1"/>
        </p:nvSpPr>
        <p:spPr bwMode="auto">
          <a:xfrm>
            <a:off x="606426" y="317500"/>
            <a:ext cx="3175" cy="6350"/>
          </a:xfrm>
          <a:custGeom>
            <a:avLst/>
            <a:gdLst>
              <a:gd name="T0" fmla="*/ 2 w 5"/>
              <a:gd name="T1" fmla="*/ 7 h 7"/>
              <a:gd name="T2" fmla="*/ 2 w 5"/>
              <a:gd name="T3" fmla="*/ 7 h 7"/>
              <a:gd name="T4" fmla="*/ 5 w 5"/>
              <a:gd name="T5" fmla="*/ 4 h 7"/>
              <a:gd name="T6" fmla="*/ 2 w 5"/>
              <a:gd name="T7" fmla="*/ 0 h 7"/>
              <a:gd name="T8" fmla="*/ 0 w 5"/>
              <a:gd name="T9" fmla="*/ 4 h 7"/>
              <a:gd name="T10" fmla="*/ 2 w 5"/>
              <a:gd name="T11" fmla="*/ 7 h 7"/>
            </a:gdLst>
            <a:ahLst/>
            <a:cxnLst>
              <a:cxn ang="0">
                <a:pos x="T0" y="T1"/>
              </a:cxn>
              <a:cxn ang="0">
                <a:pos x="T2" y="T3"/>
              </a:cxn>
              <a:cxn ang="0">
                <a:pos x="T4" y="T5"/>
              </a:cxn>
              <a:cxn ang="0">
                <a:pos x="T6" y="T7"/>
              </a:cxn>
              <a:cxn ang="0">
                <a:pos x="T8" y="T9"/>
              </a:cxn>
              <a:cxn ang="0">
                <a:pos x="T10" y="T11"/>
              </a:cxn>
            </a:cxnLst>
            <a:rect l="0" t="0" r="r" b="b"/>
            <a:pathLst>
              <a:path w="5" h="7">
                <a:moveTo>
                  <a:pt x="2" y="7"/>
                </a:moveTo>
                <a:lnTo>
                  <a:pt x="2" y="7"/>
                </a:lnTo>
                <a:cubicBezTo>
                  <a:pt x="3" y="6"/>
                  <a:pt x="4" y="5"/>
                  <a:pt x="5" y="4"/>
                </a:cubicBezTo>
                <a:cubicBezTo>
                  <a:pt x="4" y="3"/>
                  <a:pt x="3" y="2"/>
                  <a:pt x="2" y="0"/>
                </a:cubicBezTo>
                <a:cubicBezTo>
                  <a:pt x="1" y="1"/>
                  <a:pt x="1" y="3"/>
                  <a:pt x="0" y="4"/>
                </a:cubicBezTo>
                <a:cubicBezTo>
                  <a:pt x="1" y="5"/>
                  <a:pt x="2" y="6"/>
                  <a:pt x="2" y="7"/>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991" name="Freeform 1791"/>
          <p:cNvSpPr>
            <a:spLocks/>
          </p:cNvSpPr>
          <p:nvPr userDrawn="1"/>
        </p:nvSpPr>
        <p:spPr bwMode="auto">
          <a:xfrm>
            <a:off x="604838" y="320675"/>
            <a:ext cx="3175" cy="4763"/>
          </a:xfrm>
          <a:custGeom>
            <a:avLst/>
            <a:gdLst>
              <a:gd name="T0" fmla="*/ 2 w 5"/>
              <a:gd name="T1" fmla="*/ 7 h 7"/>
              <a:gd name="T2" fmla="*/ 2 w 5"/>
              <a:gd name="T3" fmla="*/ 7 h 7"/>
              <a:gd name="T4" fmla="*/ 5 w 5"/>
              <a:gd name="T5" fmla="*/ 4 h 7"/>
              <a:gd name="T6" fmla="*/ 2 w 5"/>
              <a:gd name="T7" fmla="*/ 0 h 7"/>
              <a:gd name="T8" fmla="*/ 0 w 5"/>
              <a:gd name="T9" fmla="*/ 4 h 7"/>
              <a:gd name="T10" fmla="*/ 2 w 5"/>
              <a:gd name="T11" fmla="*/ 7 h 7"/>
            </a:gdLst>
            <a:ahLst/>
            <a:cxnLst>
              <a:cxn ang="0">
                <a:pos x="T0" y="T1"/>
              </a:cxn>
              <a:cxn ang="0">
                <a:pos x="T2" y="T3"/>
              </a:cxn>
              <a:cxn ang="0">
                <a:pos x="T4" y="T5"/>
              </a:cxn>
              <a:cxn ang="0">
                <a:pos x="T6" y="T7"/>
              </a:cxn>
              <a:cxn ang="0">
                <a:pos x="T8" y="T9"/>
              </a:cxn>
              <a:cxn ang="0">
                <a:pos x="T10" y="T11"/>
              </a:cxn>
            </a:cxnLst>
            <a:rect l="0" t="0" r="r" b="b"/>
            <a:pathLst>
              <a:path w="5" h="7">
                <a:moveTo>
                  <a:pt x="2" y="7"/>
                </a:moveTo>
                <a:lnTo>
                  <a:pt x="2" y="7"/>
                </a:lnTo>
                <a:cubicBezTo>
                  <a:pt x="3" y="6"/>
                  <a:pt x="4" y="5"/>
                  <a:pt x="5" y="4"/>
                </a:cubicBezTo>
                <a:cubicBezTo>
                  <a:pt x="4" y="3"/>
                  <a:pt x="3" y="2"/>
                  <a:pt x="2" y="0"/>
                </a:cubicBezTo>
                <a:cubicBezTo>
                  <a:pt x="2" y="1"/>
                  <a:pt x="1" y="3"/>
                  <a:pt x="0" y="4"/>
                </a:cubicBezTo>
                <a:cubicBezTo>
                  <a:pt x="1" y="5"/>
                  <a:pt x="2" y="6"/>
                  <a:pt x="2" y="7"/>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992" name="Freeform 1792"/>
          <p:cNvSpPr>
            <a:spLocks/>
          </p:cNvSpPr>
          <p:nvPr userDrawn="1"/>
        </p:nvSpPr>
        <p:spPr bwMode="auto">
          <a:xfrm>
            <a:off x="603251" y="323850"/>
            <a:ext cx="3175" cy="4763"/>
          </a:xfrm>
          <a:custGeom>
            <a:avLst/>
            <a:gdLst>
              <a:gd name="T0" fmla="*/ 2 w 5"/>
              <a:gd name="T1" fmla="*/ 6 h 6"/>
              <a:gd name="T2" fmla="*/ 2 w 5"/>
              <a:gd name="T3" fmla="*/ 6 h 6"/>
              <a:gd name="T4" fmla="*/ 5 w 5"/>
              <a:gd name="T5" fmla="*/ 3 h 6"/>
              <a:gd name="T6" fmla="*/ 2 w 5"/>
              <a:gd name="T7" fmla="*/ 0 h 6"/>
              <a:gd name="T8" fmla="*/ 0 w 5"/>
              <a:gd name="T9" fmla="*/ 3 h 6"/>
              <a:gd name="T10" fmla="*/ 2 w 5"/>
              <a:gd name="T11" fmla="*/ 6 h 6"/>
            </a:gdLst>
            <a:ahLst/>
            <a:cxnLst>
              <a:cxn ang="0">
                <a:pos x="T0" y="T1"/>
              </a:cxn>
              <a:cxn ang="0">
                <a:pos x="T2" y="T3"/>
              </a:cxn>
              <a:cxn ang="0">
                <a:pos x="T4" y="T5"/>
              </a:cxn>
              <a:cxn ang="0">
                <a:pos x="T6" y="T7"/>
              </a:cxn>
              <a:cxn ang="0">
                <a:pos x="T8" y="T9"/>
              </a:cxn>
              <a:cxn ang="0">
                <a:pos x="T10" y="T11"/>
              </a:cxn>
            </a:cxnLst>
            <a:rect l="0" t="0" r="r" b="b"/>
            <a:pathLst>
              <a:path w="5" h="6">
                <a:moveTo>
                  <a:pt x="2" y="6"/>
                </a:moveTo>
                <a:lnTo>
                  <a:pt x="2" y="6"/>
                </a:lnTo>
                <a:cubicBezTo>
                  <a:pt x="3" y="5"/>
                  <a:pt x="4" y="4"/>
                  <a:pt x="5" y="3"/>
                </a:cubicBezTo>
                <a:cubicBezTo>
                  <a:pt x="4" y="2"/>
                  <a:pt x="3" y="1"/>
                  <a:pt x="2" y="0"/>
                </a:cubicBezTo>
                <a:cubicBezTo>
                  <a:pt x="2" y="1"/>
                  <a:pt x="1" y="2"/>
                  <a:pt x="0" y="3"/>
                </a:cubicBezTo>
                <a:cubicBezTo>
                  <a:pt x="1" y="4"/>
                  <a:pt x="2" y="5"/>
                  <a:pt x="2" y="6"/>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993" name="Freeform 1793"/>
          <p:cNvSpPr>
            <a:spLocks/>
          </p:cNvSpPr>
          <p:nvPr userDrawn="1"/>
        </p:nvSpPr>
        <p:spPr bwMode="auto">
          <a:xfrm>
            <a:off x="600076" y="327025"/>
            <a:ext cx="3175" cy="3175"/>
          </a:xfrm>
          <a:custGeom>
            <a:avLst/>
            <a:gdLst>
              <a:gd name="T0" fmla="*/ 2 w 5"/>
              <a:gd name="T1" fmla="*/ 5 h 5"/>
              <a:gd name="T2" fmla="*/ 2 w 5"/>
              <a:gd name="T3" fmla="*/ 5 h 5"/>
              <a:gd name="T4" fmla="*/ 5 w 5"/>
              <a:gd name="T5" fmla="*/ 3 h 5"/>
              <a:gd name="T6" fmla="*/ 2 w 5"/>
              <a:gd name="T7" fmla="*/ 0 h 5"/>
              <a:gd name="T8" fmla="*/ 0 w 5"/>
              <a:gd name="T9" fmla="*/ 2 h 5"/>
              <a:gd name="T10" fmla="*/ 2 w 5"/>
              <a:gd name="T11" fmla="*/ 5 h 5"/>
            </a:gdLst>
            <a:ahLst/>
            <a:cxnLst>
              <a:cxn ang="0">
                <a:pos x="T0" y="T1"/>
              </a:cxn>
              <a:cxn ang="0">
                <a:pos x="T2" y="T3"/>
              </a:cxn>
              <a:cxn ang="0">
                <a:pos x="T4" y="T5"/>
              </a:cxn>
              <a:cxn ang="0">
                <a:pos x="T6" y="T7"/>
              </a:cxn>
              <a:cxn ang="0">
                <a:pos x="T8" y="T9"/>
              </a:cxn>
              <a:cxn ang="0">
                <a:pos x="T10" y="T11"/>
              </a:cxn>
            </a:cxnLst>
            <a:rect l="0" t="0" r="r" b="b"/>
            <a:pathLst>
              <a:path w="5" h="5">
                <a:moveTo>
                  <a:pt x="2" y="5"/>
                </a:moveTo>
                <a:lnTo>
                  <a:pt x="2" y="5"/>
                </a:lnTo>
                <a:cubicBezTo>
                  <a:pt x="3" y="4"/>
                  <a:pt x="4" y="3"/>
                  <a:pt x="5" y="3"/>
                </a:cubicBezTo>
                <a:cubicBezTo>
                  <a:pt x="4" y="2"/>
                  <a:pt x="3" y="1"/>
                  <a:pt x="2" y="0"/>
                </a:cubicBezTo>
                <a:cubicBezTo>
                  <a:pt x="2" y="0"/>
                  <a:pt x="1" y="1"/>
                  <a:pt x="0" y="2"/>
                </a:cubicBezTo>
                <a:cubicBezTo>
                  <a:pt x="1" y="3"/>
                  <a:pt x="2" y="4"/>
                  <a:pt x="2" y="5"/>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994" name="Freeform 1794"/>
          <p:cNvSpPr>
            <a:spLocks/>
          </p:cNvSpPr>
          <p:nvPr userDrawn="1"/>
        </p:nvSpPr>
        <p:spPr bwMode="auto">
          <a:xfrm>
            <a:off x="609601" y="320675"/>
            <a:ext cx="3175" cy="6350"/>
          </a:xfrm>
          <a:custGeom>
            <a:avLst/>
            <a:gdLst>
              <a:gd name="T0" fmla="*/ 2 w 5"/>
              <a:gd name="T1" fmla="*/ 8 h 8"/>
              <a:gd name="T2" fmla="*/ 2 w 5"/>
              <a:gd name="T3" fmla="*/ 8 h 8"/>
              <a:gd name="T4" fmla="*/ 5 w 5"/>
              <a:gd name="T5" fmla="*/ 4 h 8"/>
              <a:gd name="T6" fmla="*/ 2 w 5"/>
              <a:gd name="T7" fmla="*/ 0 h 8"/>
              <a:gd name="T8" fmla="*/ 0 w 5"/>
              <a:gd name="T9" fmla="*/ 4 h 8"/>
              <a:gd name="T10" fmla="*/ 2 w 5"/>
              <a:gd name="T11" fmla="*/ 8 h 8"/>
            </a:gdLst>
            <a:ahLst/>
            <a:cxnLst>
              <a:cxn ang="0">
                <a:pos x="T0" y="T1"/>
              </a:cxn>
              <a:cxn ang="0">
                <a:pos x="T2" y="T3"/>
              </a:cxn>
              <a:cxn ang="0">
                <a:pos x="T4" y="T5"/>
              </a:cxn>
              <a:cxn ang="0">
                <a:pos x="T6" y="T7"/>
              </a:cxn>
              <a:cxn ang="0">
                <a:pos x="T8" y="T9"/>
              </a:cxn>
              <a:cxn ang="0">
                <a:pos x="T10" y="T11"/>
              </a:cxn>
            </a:cxnLst>
            <a:rect l="0" t="0" r="r" b="b"/>
            <a:pathLst>
              <a:path w="5" h="8">
                <a:moveTo>
                  <a:pt x="2" y="8"/>
                </a:moveTo>
                <a:lnTo>
                  <a:pt x="2" y="8"/>
                </a:lnTo>
                <a:cubicBezTo>
                  <a:pt x="3" y="7"/>
                  <a:pt x="4" y="6"/>
                  <a:pt x="5" y="4"/>
                </a:cubicBezTo>
                <a:cubicBezTo>
                  <a:pt x="4" y="3"/>
                  <a:pt x="3" y="2"/>
                  <a:pt x="2" y="0"/>
                </a:cubicBezTo>
                <a:cubicBezTo>
                  <a:pt x="1" y="2"/>
                  <a:pt x="1" y="3"/>
                  <a:pt x="0" y="4"/>
                </a:cubicBezTo>
                <a:cubicBezTo>
                  <a:pt x="1" y="5"/>
                  <a:pt x="2" y="6"/>
                  <a:pt x="2" y="8"/>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995" name="Freeform 1795"/>
          <p:cNvSpPr>
            <a:spLocks/>
          </p:cNvSpPr>
          <p:nvPr userDrawn="1"/>
        </p:nvSpPr>
        <p:spPr bwMode="auto">
          <a:xfrm>
            <a:off x="606426" y="323850"/>
            <a:ext cx="3175" cy="4763"/>
          </a:xfrm>
          <a:custGeom>
            <a:avLst/>
            <a:gdLst>
              <a:gd name="T0" fmla="*/ 3 w 5"/>
              <a:gd name="T1" fmla="*/ 7 h 7"/>
              <a:gd name="T2" fmla="*/ 3 w 5"/>
              <a:gd name="T3" fmla="*/ 7 h 7"/>
              <a:gd name="T4" fmla="*/ 5 w 5"/>
              <a:gd name="T5" fmla="*/ 4 h 7"/>
              <a:gd name="T6" fmla="*/ 2 w 5"/>
              <a:gd name="T7" fmla="*/ 0 h 7"/>
              <a:gd name="T8" fmla="*/ 0 w 5"/>
              <a:gd name="T9" fmla="*/ 3 h 7"/>
              <a:gd name="T10" fmla="*/ 3 w 5"/>
              <a:gd name="T11" fmla="*/ 7 h 7"/>
            </a:gdLst>
            <a:ahLst/>
            <a:cxnLst>
              <a:cxn ang="0">
                <a:pos x="T0" y="T1"/>
              </a:cxn>
              <a:cxn ang="0">
                <a:pos x="T2" y="T3"/>
              </a:cxn>
              <a:cxn ang="0">
                <a:pos x="T4" y="T5"/>
              </a:cxn>
              <a:cxn ang="0">
                <a:pos x="T6" y="T7"/>
              </a:cxn>
              <a:cxn ang="0">
                <a:pos x="T8" y="T9"/>
              </a:cxn>
              <a:cxn ang="0">
                <a:pos x="T10" y="T11"/>
              </a:cxn>
            </a:cxnLst>
            <a:rect l="0" t="0" r="r" b="b"/>
            <a:pathLst>
              <a:path w="5" h="7">
                <a:moveTo>
                  <a:pt x="3" y="7"/>
                </a:moveTo>
                <a:lnTo>
                  <a:pt x="3" y="7"/>
                </a:lnTo>
                <a:cubicBezTo>
                  <a:pt x="3" y="6"/>
                  <a:pt x="4" y="5"/>
                  <a:pt x="5" y="4"/>
                </a:cubicBezTo>
                <a:cubicBezTo>
                  <a:pt x="4" y="3"/>
                  <a:pt x="3" y="2"/>
                  <a:pt x="2" y="0"/>
                </a:cubicBezTo>
                <a:cubicBezTo>
                  <a:pt x="2" y="1"/>
                  <a:pt x="1" y="2"/>
                  <a:pt x="0" y="3"/>
                </a:cubicBezTo>
                <a:cubicBezTo>
                  <a:pt x="1" y="5"/>
                  <a:pt x="2" y="6"/>
                  <a:pt x="3" y="7"/>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996" name="Freeform 1796"/>
          <p:cNvSpPr>
            <a:spLocks/>
          </p:cNvSpPr>
          <p:nvPr userDrawn="1"/>
        </p:nvSpPr>
        <p:spPr bwMode="auto">
          <a:xfrm>
            <a:off x="604838" y="327025"/>
            <a:ext cx="3175" cy="4763"/>
          </a:xfrm>
          <a:custGeom>
            <a:avLst/>
            <a:gdLst>
              <a:gd name="T0" fmla="*/ 3 w 5"/>
              <a:gd name="T1" fmla="*/ 7 h 7"/>
              <a:gd name="T2" fmla="*/ 3 w 5"/>
              <a:gd name="T3" fmla="*/ 7 h 7"/>
              <a:gd name="T4" fmla="*/ 5 w 5"/>
              <a:gd name="T5" fmla="*/ 4 h 7"/>
              <a:gd name="T6" fmla="*/ 2 w 5"/>
              <a:gd name="T7" fmla="*/ 0 h 7"/>
              <a:gd name="T8" fmla="*/ 0 w 5"/>
              <a:gd name="T9" fmla="*/ 3 h 7"/>
              <a:gd name="T10" fmla="*/ 2 w 5"/>
              <a:gd name="T11" fmla="*/ 5 h 7"/>
              <a:gd name="T12" fmla="*/ 2 w 5"/>
              <a:gd name="T13" fmla="*/ 5 h 7"/>
              <a:gd name="T14" fmla="*/ 3 w 5"/>
              <a:gd name="T15" fmla="*/ 5 h 7"/>
              <a:gd name="T16" fmla="*/ 2 w 5"/>
              <a:gd name="T17" fmla="*/ 6 h 7"/>
              <a:gd name="T18" fmla="*/ 3 w 5"/>
              <a:gd name="T19"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7">
                <a:moveTo>
                  <a:pt x="3" y="7"/>
                </a:moveTo>
                <a:lnTo>
                  <a:pt x="3" y="7"/>
                </a:lnTo>
                <a:cubicBezTo>
                  <a:pt x="4" y="6"/>
                  <a:pt x="4" y="5"/>
                  <a:pt x="5" y="4"/>
                </a:cubicBezTo>
                <a:cubicBezTo>
                  <a:pt x="4" y="2"/>
                  <a:pt x="3" y="1"/>
                  <a:pt x="2" y="0"/>
                </a:cubicBezTo>
                <a:cubicBezTo>
                  <a:pt x="2" y="1"/>
                  <a:pt x="1" y="2"/>
                  <a:pt x="0" y="3"/>
                </a:cubicBezTo>
                <a:cubicBezTo>
                  <a:pt x="1" y="4"/>
                  <a:pt x="1" y="4"/>
                  <a:pt x="2" y="5"/>
                </a:cubicBezTo>
                <a:lnTo>
                  <a:pt x="2" y="5"/>
                </a:lnTo>
                <a:lnTo>
                  <a:pt x="3" y="5"/>
                </a:lnTo>
                <a:cubicBezTo>
                  <a:pt x="3" y="6"/>
                  <a:pt x="2" y="6"/>
                  <a:pt x="2" y="6"/>
                </a:cubicBezTo>
                <a:lnTo>
                  <a:pt x="3" y="7"/>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997" name="Freeform 1797"/>
          <p:cNvSpPr>
            <a:spLocks/>
          </p:cNvSpPr>
          <p:nvPr userDrawn="1"/>
        </p:nvSpPr>
        <p:spPr bwMode="auto">
          <a:xfrm>
            <a:off x="603251" y="328613"/>
            <a:ext cx="1588" cy="3175"/>
          </a:xfrm>
          <a:custGeom>
            <a:avLst/>
            <a:gdLst>
              <a:gd name="T0" fmla="*/ 4 w 4"/>
              <a:gd name="T1" fmla="*/ 3 h 4"/>
              <a:gd name="T2" fmla="*/ 4 w 4"/>
              <a:gd name="T3" fmla="*/ 3 h 4"/>
              <a:gd name="T4" fmla="*/ 2 w 4"/>
              <a:gd name="T5" fmla="*/ 0 h 4"/>
              <a:gd name="T6" fmla="*/ 0 w 4"/>
              <a:gd name="T7" fmla="*/ 2 h 4"/>
              <a:gd name="T8" fmla="*/ 0 w 4"/>
              <a:gd name="T9" fmla="*/ 4 h 4"/>
              <a:gd name="T10" fmla="*/ 4 w 4"/>
              <a:gd name="T11" fmla="*/ 3 h 4"/>
            </a:gdLst>
            <a:ahLst/>
            <a:cxnLst>
              <a:cxn ang="0">
                <a:pos x="T0" y="T1"/>
              </a:cxn>
              <a:cxn ang="0">
                <a:pos x="T2" y="T3"/>
              </a:cxn>
              <a:cxn ang="0">
                <a:pos x="T4" y="T5"/>
              </a:cxn>
              <a:cxn ang="0">
                <a:pos x="T6" y="T7"/>
              </a:cxn>
              <a:cxn ang="0">
                <a:pos x="T8" y="T9"/>
              </a:cxn>
              <a:cxn ang="0">
                <a:pos x="T10" y="T11"/>
              </a:cxn>
            </a:cxnLst>
            <a:rect l="0" t="0" r="r" b="b"/>
            <a:pathLst>
              <a:path w="4" h="4">
                <a:moveTo>
                  <a:pt x="4" y="3"/>
                </a:moveTo>
                <a:lnTo>
                  <a:pt x="4" y="3"/>
                </a:lnTo>
                <a:cubicBezTo>
                  <a:pt x="4" y="2"/>
                  <a:pt x="3" y="1"/>
                  <a:pt x="2" y="0"/>
                </a:cubicBezTo>
                <a:cubicBezTo>
                  <a:pt x="1" y="1"/>
                  <a:pt x="1" y="2"/>
                  <a:pt x="0" y="2"/>
                </a:cubicBezTo>
                <a:lnTo>
                  <a:pt x="0" y="4"/>
                </a:lnTo>
                <a:cubicBezTo>
                  <a:pt x="2" y="3"/>
                  <a:pt x="3" y="3"/>
                  <a:pt x="4" y="3"/>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998" name="Rectangle 1798"/>
          <p:cNvSpPr>
            <a:spLocks noChangeArrowheads="1"/>
          </p:cNvSpPr>
          <p:nvPr userDrawn="1"/>
        </p:nvSpPr>
        <p:spPr bwMode="auto">
          <a:xfrm>
            <a:off x="606426" y="331788"/>
            <a:ext cx="1588" cy="1588"/>
          </a:xfrm>
          <a:prstGeom prst="rect">
            <a:avLst/>
          </a:prstGeom>
          <a:solidFill>
            <a:srgbClr val="D5A03C"/>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999" name="Freeform 1799"/>
          <p:cNvSpPr>
            <a:spLocks/>
          </p:cNvSpPr>
          <p:nvPr userDrawn="1"/>
        </p:nvSpPr>
        <p:spPr bwMode="auto">
          <a:xfrm>
            <a:off x="600076" y="331788"/>
            <a:ext cx="3175" cy="1588"/>
          </a:xfrm>
          <a:custGeom>
            <a:avLst/>
            <a:gdLst>
              <a:gd name="T0" fmla="*/ 3 w 3"/>
              <a:gd name="T1" fmla="*/ 1 h 3"/>
              <a:gd name="T2" fmla="*/ 3 w 3"/>
              <a:gd name="T3" fmla="*/ 1 h 3"/>
              <a:gd name="T4" fmla="*/ 2 w 3"/>
              <a:gd name="T5" fmla="*/ 0 h 3"/>
              <a:gd name="T6" fmla="*/ 0 w 3"/>
              <a:gd name="T7" fmla="*/ 2 h 3"/>
              <a:gd name="T8" fmla="*/ 0 w 3"/>
              <a:gd name="T9" fmla="*/ 3 h 3"/>
              <a:gd name="T10" fmla="*/ 1 w 3"/>
              <a:gd name="T11" fmla="*/ 2 h 3"/>
              <a:gd name="T12" fmla="*/ 3 w 3"/>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3" y="1"/>
                </a:moveTo>
                <a:lnTo>
                  <a:pt x="3" y="1"/>
                </a:lnTo>
                <a:lnTo>
                  <a:pt x="2" y="0"/>
                </a:lnTo>
                <a:cubicBezTo>
                  <a:pt x="1" y="1"/>
                  <a:pt x="0" y="1"/>
                  <a:pt x="0" y="2"/>
                </a:cubicBezTo>
                <a:lnTo>
                  <a:pt x="0" y="3"/>
                </a:lnTo>
                <a:lnTo>
                  <a:pt x="1" y="2"/>
                </a:lnTo>
                <a:cubicBezTo>
                  <a:pt x="1" y="2"/>
                  <a:pt x="2" y="1"/>
                  <a:pt x="3"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000" name="Freeform 1800"/>
          <p:cNvSpPr>
            <a:spLocks/>
          </p:cNvSpPr>
          <p:nvPr userDrawn="1"/>
        </p:nvSpPr>
        <p:spPr bwMode="auto">
          <a:xfrm>
            <a:off x="603251" y="333375"/>
            <a:ext cx="0" cy="1588"/>
          </a:xfrm>
          <a:custGeom>
            <a:avLst/>
            <a:gdLst>
              <a:gd name="T0" fmla="*/ 1 h 1"/>
              <a:gd name="T1" fmla="*/ 1 h 1"/>
              <a:gd name="T2" fmla="*/ 0 h 1"/>
              <a:gd name="T3" fmla="*/ 1 h 1"/>
              <a:gd name="T4" fmla="*/ 1 h 1"/>
            </a:gdLst>
            <a:ahLst/>
            <a:cxnLst>
              <a:cxn ang="0">
                <a:pos x="0" y="T0"/>
              </a:cxn>
              <a:cxn ang="0">
                <a:pos x="0" y="T1"/>
              </a:cxn>
              <a:cxn ang="0">
                <a:pos x="0" y="T2"/>
              </a:cxn>
              <a:cxn ang="0">
                <a:pos x="0" y="T3"/>
              </a:cxn>
              <a:cxn ang="0">
                <a:pos x="0" y="T4"/>
              </a:cxn>
            </a:cxnLst>
            <a:rect l="0" t="0" r="r" b="b"/>
            <a:pathLst>
              <a:path h="1">
                <a:moveTo>
                  <a:pt x="0" y="1"/>
                </a:moveTo>
                <a:lnTo>
                  <a:pt x="0" y="1"/>
                </a:lnTo>
                <a:lnTo>
                  <a:pt x="0" y="0"/>
                </a:lnTo>
                <a:lnTo>
                  <a:pt x="0" y="1"/>
                </a:lnTo>
                <a:lnTo>
                  <a:pt x="0" y="1"/>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001" name="Freeform 1801"/>
          <p:cNvSpPr>
            <a:spLocks/>
          </p:cNvSpPr>
          <p:nvPr userDrawn="1"/>
        </p:nvSpPr>
        <p:spPr bwMode="auto">
          <a:xfrm>
            <a:off x="603251" y="336550"/>
            <a:ext cx="1588" cy="1588"/>
          </a:xfrm>
          <a:custGeom>
            <a:avLst/>
            <a:gdLst>
              <a:gd name="T0" fmla="*/ 1 w 3"/>
              <a:gd name="T1" fmla="*/ 2 h 2"/>
              <a:gd name="T2" fmla="*/ 1 w 3"/>
              <a:gd name="T3" fmla="*/ 2 h 2"/>
              <a:gd name="T4" fmla="*/ 3 w 3"/>
              <a:gd name="T5" fmla="*/ 0 h 2"/>
              <a:gd name="T6" fmla="*/ 3 w 3"/>
              <a:gd name="T7" fmla="*/ 0 h 2"/>
              <a:gd name="T8" fmla="*/ 0 w 3"/>
              <a:gd name="T9" fmla="*/ 2 h 2"/>
              <a:gd name="T10" fmla="*/ 1 w 3"/>
              <a:gd name="T11" fmla="*/ 2 h 2"/>
            </a:gdLst>
            <a:ahLst/>
            <a:cxnLst>
              <a:cxn ang="0">
                <a:pos x="T0" y="T1"/>
              </a:cxn>
              <a:cxn ang="0">
                <a:pos x="T2" y="T3"/>
              </a:cxn>
              <a:cxn ang="0">
                <a:pos x="T4" y="T5"/>
              </a:cxn>
              <a:cxn ang="0">
                <a:pos x="T6" y="T7"/>
              </a:cxn>
              <a:cxn ang="0">
                <a:pos x="T8" y="T9"/>
              </a:cxn>
              <a:cxn ang="0">
                <a:pos x="T10" y="T11"/>
              </a:cxn>
            </a:cxnLst>
            <a:rect l="0" t="0" r="r" b="b"/>
            <a:pathLst>
              <a:path w="3" h="2">
                <a:moveTo>
                  <a:pt x="1" y="2"/>
                </a:moveTo>
                <a:lnTo>
                  <a:pt x="1" y="2"/>
                </a:lnTo>
                <a:lnTo>
                  <a:pt x="3" y="0"/>
                </a:lnTo>
                <a:lnTo>
                  <a:pt x="3" y="0"/>
                </a:lnTo>
                <a:cubicBezTo>
                  <a:pt x="2" y="1"/>
                  <a:pt x="1" y="1"/>
                  <a:pt x="0" y="2"/>
                </a:cubicBezTo>
                <a:cubicBezTo>
                  <a:pt x="0" y="2"/>
                  <a:pt x="1" y="2"/>
                  <a:pt x="1" y="2"/>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002" name="Freeform 1802"/>
          <p:cNvSpPr>
            <a:spLocks/>
          </p:cNvSpPr>
          <p:nvPr userDrawn="1"/>
        </p:nvSpPr>
        <p:spPr bwMode="auto">
          <a:xfrm>
            <a:off x="609601" y="327025"/>
            <a:ext cx="1588" cy="4763"/>
          </a:xfrm>
          <a:custGeom>
            <a:avLst/>
            <a:gdLst>
              <a:gd name="T0" fmla="*/ 2 w 4"/>
              <a:gd name="T1" fmla="*/ 6 h 6"/>
              <a:gd name="T2" fmla="*/ 2 w 4"/>
              <a:gd name="T3" fmla="*/ 6 h 6"/>
              <a:gd name="T4" fmla="*/ 4 w 4"/>
              <a:gd name="T5" fmla="*/ 3 h 6"/>
              <a:gd name="T6" fmla="*/ 2 w 4"/>
              <a:gd name="T7" fmla="*/ 0 h 6"/>
              <a:gd name="T8" fmla="*/ 0 w 4"/>
              <a:gd name="T9" fmla="*/ 3 h 6"/>
              <a:gd name="T10" fmla="*/ 2 w 4"/>
              <a:gd name="T11" fmla="*/ 6 h 6"/>
            </a:gdLst>
            <a:ahLst/>
            <a:cxnLst>
              <a:cxn ang="0">
                <a:pos x="T0" y="T1"/>
              </a:cxn>
              <a:cxn ang="0">
                <a:pos x="T2" y="T3"/>
              </a:cxn>
              <a:cxn ang="0">
                <a:pos x="T4" y="T5"/>
              </a:cxn>
              <a:cxn ang="0">
                <a:pos x="T6" y="T7"/>
              </a:cxn>
              <a:cxn ang="0">
                <a:pos x="T8" y="T9"/>
              </a:cxn>
              <a:cxn ang="0">
                <a:pos x="T10" y="T11"/>
              </a:cxn>
            </a:cxnLst>
            <a:rect l="0" t="0" r="r" b="b"/>
            <a:pathLst>
              <a:path w="4" h="6">
                <a:moveTo>
                  <a:pt x="2" y="6"/>
                </a:moveTo>
                <a:lnTo>
                  <a:pt x="2" y="6"/>
                </a:lnTo>
                <a:cubicBezTo>
                  <a:pt x="3" y="5"/>
                  <a:pt x="4" y="4"/>
                  <a:pt x="4" y="3"/>
                </a:cubicBezTo>
                <a:cubicBezTo>
                  <a:pt x="4" y="2"/>
                  <a:pt x="3" y="1"/>
                  <a:pt x="2" y="0"/>
                </a:cubicBezTo>
                <a:cubicBezTo>
                  <a:pt x="2" y="1"/>
                  <a:pt x="1" y="2"/>
                  <a:pt x="0" y="3"/>
                </a:cubicBezTo>
                <a:cubicBezTo>
                  <a:pt x="1" y="4"/>
                  <a:pt x="1" y="5"/>
                  <a:pt x="2" y="6"/>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003" name="Freeform 1803"/>
          <p:cNvSpPr>
            <a:spLocks/>
          </p:cNvSpPr>
          <p:nvPr userDrawn="1"/>
        </p:nvSpPr>
        <p:spPr bwMode="auto">
          <a:xfrm>
            <a:off x="606426" y="330200"/>
            <a:ext cx="3175" cy="3175"/>
          </a:xfrm>
          <a:custGeom>
            <a:avLst/>
            <a:gdLst>
              <a:gd name="T0" fmla="*/ 2 w 4"/>
              <a:gd name="T1" fmla="*/ 6 h 6"/>
              <a:gd name="T2" fmla="*/ 2 w 4"/>
              <a:gd name="T3" fmla="*/ 6 h 6"/>
              <a:gd name="T4" fmla="*/ 4 w 4"/>
              <a:gd name="T5" fmla="*/ 3 h 6"/>
              <a:gd name="T6" fmla="*/ 3 w 4"/>
              <a:gd name="T7" fmla="*/ 0 h 6"/>
              <a:gd name="T8" fmla="*/ 0 w 4"/>
              <a:gd name="T9" fmla="*/ 3 h 6"/>
              <a:gd name="T10" fmla="*/ 2 w 4"/>
              <a:gd name="T11" fmla="*/ 6 h 6"/>
            </a:gdLst>
            <a:ahLst/>
            <a:cxnLst>
              <a:cxn ang="0">
                <a:pos x="T0" y="T1"/>
              </a:cxn>
              <a:cxn ang="0">
                <a:pos x="T2" y="T3"/>
              </a:cxn>
              <a:cxn ang="0">
                <a:pos x="T4" y="T5"/>
              </a:cxn>
              <a:cxn ang="0">
                <a:pos x="T6" y="T7"/>
              </a:cxn>
              <a:cxn ang="0">
                <a:pos x="T8" y="T9"/>
              </a:cxn>
              <a:cxn ang="0">
                <a:pos x="T10" y="T11"/>
              </a:cxn>
            </a:cxnLst>
            <a:rect l="0" t="0" r="r" b="b"/>
            <a:pathLst>
              <a:path w="4" h="6">
                <a:moveTo>
                  <a:pt x="2" y="6"/>
                </a:moveTo>
                <a:lnTo>
                  <a:pt x="2" y="6"/>
                </a:lnTo>
                <a:cubicBezTo>
                  <a:pt x="3" y="5"/>
                  <a:pt x="4" y="4"/>
                  <a:pt x="4" y="3"/>
                </a:cubicBezTo>
                <a:cubicBezTo>
                  <a:pt x="4" y="2"/>
                  <a:pt x="3" y="1"/>
                  <a:pt x="3" y="0"/>
                </a:cubicBezTo>
                <a:cubicBezTo>
                  <a:pt x="2" y="1"/>
                  <a:pt x="1" y="2"/>
                  <a:pt x="0" y="3"/>
                </a:cubicBezTo>
                <a:cubicBezTo>
                  <a:pt x="1" y="4"/>
                  <a:pt x="1" y="5"/>
                  <a:pt x="2" y="6"/>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004" name="Freeform 1804"/>
          <p:cNvSpPr>
            <a:spLocks/>
          </p:cNvSpPr>
          <p:nvPr userDrawn="1"/>
        </p:nvSpPr>
        <p:spPr bwMode="auto">
          <a:xfrm>
            <a:off x="604838" y="331788"/>
            <a:ext cx="3175" cy="4763"/>
          </a:xfrm>
          <a:custGeom>
            <a:avLst/>
            <a:gdLst>
              <a:gd name="T0" fmla="*/ 1 w 4"/>
              <a:gd name="T1" fmla="*/ 6 h 6"/>
              <a:gd name="T2" fmla="*/ 1 w 4"/>
              <a:gd name="T3" fmla="*/ 6 h 6"/>
              <a:gd name="T4" fmla="*/ 4 w 4"/>
              <a:gd name="T5" fmla="*/ 3 h 6"/>
              <a:gd name="T6" fmla="*/ 3 w 4"/>
              <a:gd name="T7" fmla="*/ 0 h 6"/>
              <a:gd name="T8" fmla="*/ 0 w 4"/>
              <a:gd name="T9" fmla="*/ 3 h 6"/>
              <a:gd name="T10" fmla="*/ 0 w 4"/>
              <a:gd name="T11" fmla="*/ 4 h 6"/>
              <a:gd name="T12" fmla="*/ 2 w 4"/>
              <a:gd name="T13" fmla="*/ 4 h 6"/>
              <a:gd name="T14" fmla="*/ 2 w 4"/>
              <a:gd name="T15" fmla="*/ 4 h 6"/>
              <a:gd name="T16" fmla="*/ 1 w 4"/>
              <a:gd name="T17" fmla="*/ 6 h 6"/>
              <a:gd name="T18" fmla="*/ 1 w 4"/>
              <a:gd name="T1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6">
                <a:moveTo>
                  <a:pt x="1" y="6"/>
                </a:moveTo>
                <a:lnTo>
                  <a:pt x="1" y="6"/>
                </a:lnTo>
                <a:cubicBezTo>
                  <a:pt x="2" y="5"/>
                  <a:pt x="3" y="4"/>
                  <a:pt x="4" y="3"/>
                </a:cubicBezTo>
                <a:cubicBezTo>
                  <a:pt x="4" y="2"/>
                  <a:pt x="3" y="1"/>
                  <a:pt x="3" y="0"/>
                </a:cubicBezTo>
                <a:cubicBezTo>
                  <a:pt x="2" y="1"/>
                  <a:pt x="1" y="2"/>
                  <a:pt x="0" y="3"/>
                </a:cubicBezTo>
                <a:lnTo>
                  <a:pt x="0" y="4"/>
                </a:lnTo>
                <a:cubicBezTo>
                  <a:pt x="1" y="4"/>
                  <a:pt x="2" y="4"/>
                  <a:pt x="2" y="4"/>
                </a:cubicBezTo>
                <a:lnTo>
                  <a:pt x="2" y="4"/>
                </a:lnTo>
                <a:cubicBezTo>
                  <a:pt x="2" y="5"/>
                  <a:pt x="2" y="5"/>
                  <a:pt x="1" y="6"/>
                </a:cubicBezTo>
                <a:lnTo>
                  <a:pt x="1" y="6"/>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005" name="Freeform 1805"/>
          <p:cNvSpPr>
            <a:spLocks/>
          </p:cNvSpPr>
          <p:nvPr userDrawn="1"/>
        </p:nvSpPr>
        <p:spPr bwMode="auto">
          <a:xfrm>
            <a:off x="603251" y="336550"/>
            <a:ext cx="3175" cy="3175"/>
          </a:xfrm>
          <a:custGeom>
            <a:avLst/>
            <a:gdLst>
              <a:gd name="T0" fmla="*/ 2 w 4"/>
              <a:gd name="T1" fmla="*/ 0 h 3"/>
              <a:gd name="T2" fmla="*/ 2 w 4"/>
              <a:gd name="T3" fmla="*/ 0 h 3"/>
              <a:gd name="T4" fmla="*/ 0 w 4"/>
              <a:gd name="T5" fmla="*/ 1 h 3"/>
              <a:gd name="T6" fmla="*/ 1 w 4"/>
              <a:gd name="T7" fmla="*/ 1 h 3"/>
              <a:gd name="T8" fmla="*/ 0 w 4"/>
              <a:gd name="T9" fmla="*/ 3 h 3"/>
              <a:gd name="T10" fmla="*/ 0 w 4"/>
              <a:gd name="T11" fmla="*/ 3 h 3"/>
              <a:gd name="T12" fmla="*/ 3 w 4"/>
              <a:gd name="T13" fmla="*/ 3 h 3"/>
              <a:gd name="T14" fmla="*/ 4 w 4"/>
              <a:gd name="T15" fmla="*/ 2 h 3"/>
              <a:gd name="T16" fmla="*/ 2 w 4"/>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3">
                <a:moveTo>
                  <a:pt x="2" y="0"/>
                </a:moveTo>
                <a:lnTo>
                  <a:pt x="2" y="0"/>
                </a:lnTo>
                <a:lnTo>
                  <a:pt x="0" y="1"/>
                </a:lnTo>
                <a:lnTo>
                  <a:pt x="1" y="1"/>
                </a:lnTo>
                <a:cubicBezTo>
                  <a:pt x="1" y="2"/>
                  <a:pt x="0" y="2"/>
                  <a:pt x="0" y="3"/>
                </a:cubicBezTo>
                <a:lnTo>
                  <a:pt x="0" y="3"/>
                </a:lnTo>
                <a:cubicBezTo>
                  <a:pt x="1" y="3"/>
                  <a:pt x="2" y="3"/>
                  <a:pt x="3" y="3"/>
                </a:cubicBezTo>
                <a:lnTo>
                  <a:pt x="4" y="2"/>
                </a:lnTo>
                <a:cubicBezTo>
                  <a:pt x="3" y="2"/>
                  <a:pt x="3" y="1"/>
                  <a:pt x="2"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006" name="Freeform 1806"/>
          <p:cNvSpPr>
            <a:spLocks/>
          </p:cNvSpPr>
          <p:nvPr userDrawn="1"/>
        </p:nvSpPr>
        <p:spPr bwMode="auto">
          <a:xfrm>
            <a:off x="606426" y="334963"/>
            <a:ext cx="3175" cy="3175"/>
          </a:xfrm>
          <a:custGeom>
            <a:avLst/>
            <a:gdLst>
              <a:gd name="T0" fmla="*/ 3 w 4"/>
              <a:gd name="T1" fmla="*/ 0 h 5"/>
              <a:gd name="T2" fmla="*/ 3 w 4"/>
              <a:gd name="T3" fmla="*/ 0 h 5"/>
              <a:gd name="T4" fmla="*/ 0 w 4"/>
              <a:gd name="T5" fmla="*/ 2 h 5"/>
              <a:gd name="T6" fmla="*/ 1 w 4"/>
              <a:gd name="T7" fmla="*/ 5 h 5"/>
              <a:gd name="T8" fmla="*/ 4 w 4"/>
              <a:gd name="T9" fmla="*/ 3 h 5"/>
              <a:gd name="T10" fmla="*/ 3 w 4"/>
              <a:gd name="T11" fmla="*/ 0 h 5"/>
            </a:gdLst>
            <a:ahLst/>
            <a:cxnLst>
              <a:cxn ang="0">
                <a:pos x="T0" y="T1"/>
              </a:cxn>
              <a:cxn ang="0">
                <a:pos x="T2" y="T3"/>
              </a:cxn>
              <a:cxn ang="0">
                <a:pos x="T4" y="T5"/>
              </a:cxn>
              <a:cxn ang="0">
                <a:pos x="T6" y="T7"/>
              </a:cxn>
              <a:cxn ang="0">
                <a:pos x="T8" y="T9"/>
              </a:cxn>
              <a:cxn ang="0">
                <a:pos x="T10" y="T11"/>
              </a:cxn>
            </a:cxnLst>
            <a:rect l="0" t="0" r="r" b="b"/>
            <a:pathLst>
              <a:path w="4" h="5">
                <a:moveTo>
                  <a:pt x="3" y="0"/>
                </a:moveTo>
                <a:lnTo>
                  <a:pt x="3" y="0"/>
                </a:lnTo>
                <a:cubicBezTo>
                  <a:pt x="2" y="1"/>
                  <a:pt x="1" y="1"/>
                  <a:pt x="0" y="2"/>
                </a:cubicBezTo>
                <a:cubicBezTo>
                  <a:pt x="0" y="3"/>
                  <a:pt x="1" y="4"/>
                  <a:pt x="1" y="5"/>
                </a:cubicBezTo>
                <a:cubicBezTo>
                  <a:pt x="2" y="4"/>
                  <a:pt x="4" y="4"/>
                  <a:pt x="4" y="3"/>
                </a:cubicBezTo>
                <a:cubicBezTo>
                  <a:pt x="4" y="2"/>
                  <a:pt x="3" y="1"/>
                  <a:pt x="3"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007" name="Freeform 1807"/>
          <p:cNvSpPr>
            <a:spLocks/>
          </p:cNvSpPr>
          <p:nvPr userDrawn="1"/>
        </p:nvSpPr>
        <p:spPr bwMode="auto">
          <a:xfrm>
            <a:off x="595313" y="327025"/>
            <a:ext cx="1588" cy="1588"/>
          </a:xfrm>
          <a:custGeom>
            <a:avLst/>
            <a:gdLst>
              <a:gd name="T0" fmla="*/ 1 w 2"/>
              <a:gd name="T1" fmla="*/ 0 h 2"/>
              <a:gd name="T2" fmla="*/ 1 w 2"/>
              <a:gd name="T3" fmla="*/ 0 h 2"/>
              <a:gd name="T4" fmla="*/ 0 w 2"/>
              <a:gd name="T5" fmla="*/ 2 h 2"/>
              <a:gd name="T6" fmla="*/ 1 w 2"/>
              <a:gd name="T7" fmla="*/ 2 h 2"/>
              <a:gd name="T8" fmla="*/ 2 w 2"/>
              <a:gd name="T9" fmla="*/ 0 h 2"/>
              <a:gd name="T10" fmla="*/ 1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1" y="0"/>
                </a:moveTo>
                <a:lnTo>
                  <a:pt x="1" y="0"/>
                </a:lnTo>
                <a:lnTo>
                  <a:pt x="0" y="2"/>
                </a:lnTo>
                <a:lnTo>
                  <a:pt x="1" y="2"/>
                </a:lnTo>
                <a:lnTo>
                  <a:pt x="2" y="0"/>
                </a:lnTo>
                <a:lnTo>
                  <a:pt x="1"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008" name="Freeform 1808"/>
          <p:cNvSpPr>
            <a:spLocks/>
          </p:cNvSpPr>
          <p:nvPr userDrawn="1"/>
        </p:nvSpPr>
        <p:spPr bwMode="auto">
          <a:xfrm>
            <a:off x="595313" y="325438"/>
            <a:ext cx="1588" cy="1588"/>
          </a:xfrm>
          <a:custGeom>
            <a:avLst/>
            <a:gdLst>
              <a:gd name="T0" fmla="*/ 0 w 1"/>
              <a:gd name="T1" fmla="*/ 0 h 2"/>
              <a:gd name="T2" fmla="*/ 0 w 1"/>
              <a:gd name="T3" fmla="*/ 0 h 2"/>
              <a:gd name="T4" fmla="*/ 0 w 1"/>
              <a:gd name="T5" fmla="*/ 2 h 2"/>
              <a:gd name="T6" fmla="*/ 1 w 1"/>
              <a:gd name="T7" fmla="*/ 2 h 2"/>
              <a:gd name="T8" fmla="*/ 1 w 1"/>
              <a:gd name="T9" fmla="*/ 1 h 2"/>
              <a:gd name="T10" fmla="*/ 0 w 1"/>
              <a:gd name="T11" fmla="*/ 0 h 2"/>
            </a:gdLst>
            <a:ahLst/>
            <a:cxnLst>
              <a:cxn ang="0">
                <a:pos x="T0" y="T1"/>
              </a:cxn>
              <a:cxn ang="0">
                <a:pos x="T2" y="T3"/>
              </a:cxn>
              <a:cxn ang="0">
                <a:pos x="T4" y="T5"/>
              </a:cxn>
              <a:cxn ang="0">
                <a:pos x="T6" y="T7"/>
              </a:cxn>
              <a:cxn ang="0">
                <a:pos x="T8" y="T9"/>
              </a:cxn>
              <a:cxn ang="0">
                <a:pos x="T10" y="T11"/>
              </a:cxn>
            </a:cxnLst>
            <a:rect l="0" t="0" r="r" b="b"/>
            <a:pathLst>
              <a:path w="1" h="2">
                <a:moveTo>
                  <a:pt x="0" y="0"/>
                </a:moveTo>
                <a:lnTo>
                  <a:pt x="0" y="0"/>
                </a:lnTo>
                <a:lnTo>
                  <a:pt x="0" y="2"/>
                </a:lnTo>
                <a:lnTo>
                  <a:pt x="1" y="2"/>
                </a:lnTo>
                <a:lnTo>
                  <a:pt x="1" y="1"/>
                </a:lnTo>
                <a:lnTo>
                  <a:pt x="0"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009" name="Freeform 1809"/>
          <p:cNvSpPr>
            <a:spLocks/>
          </p:cNvSpPr>
          <p:nvPr userDrawn="1"/>
        </p:nvSpPr>
        <p:spPr bwMode="auto">
          <a:xfrm>
            <a:off x="595313" y="323850"/>
            <a:ext cx="1588" cy="1588"/>
          </a:xfrm>
          <a:custGeom>
            <a:avLst/>
            <a:gdLst>
              <a:gd name="T0" fmla="*/ 0 w 1"/>
              <a:gd name="T1" fmla="*/ 0 h 2"/>
              <a:gd name="T2" fmla="*/ 0 w 1"/>
              <a:gd name="T3" fmla="*/ 0 h 2"/>
              <a:gd name="T4" fmla="*/ 0 w 1"/>
              <a:gd name="T5" fmla="*/ 1 h 2"/>
              <a:gd name="T6" fmla="*/ 1 w 1"/>
              <a:gd name="T7" fmla="*/ 2 h 2"/>
              <a:gd name="T8" fmla="*/ 1 w 1"/>
              <a:gd name="T9" fmla="*/ 0 h 2"/>
              <a:gd name="T10" fmla="*/ 0 w 1"/>
              <a:gd name="T11" fmla="*/ 0 h 2"/>
            </a:gdLst>
            <a:ahLst/>
            <a:cxnLst>
              <a:cxn ang="0">
                <a:pos x="T0" y="T1"/>
              </a:cxn>
              <a:cxn ang="0">
                <a:pos x="T2" y="T3"/>
              </a:cxn>
              <a:cxn ang="0">
                <a:pos x="T4" y="T5"/>
              </a:cxn>
              <a:cxn ang="0">
                <a:pos x="T6" y="T7"/>
              </a:cxn>
              <a:cxn ang="0">
                <a:pos x="T8" y="T9"/>
              </a:cxn>
              <a:cxn ang="0">
                <a:pos x="T10" y="T11"/>
              </a:cxn>
            </a:cxnLst>
            <a:rect l="0" t="0" r="r" b="b"/>
            <a:pathLst>
              <a:path w="1" h="2">
                <a:moveTo>
                  <a:pt x="0" y="0"/>
                </a:moveTo>
                <a:lnTo>
                  <a:pt x="0" y="0"/>
                </a:lnTo>
                <a:lnTo>
                  <a:pt x="0" y="1"/>
                </a:lnTo>
                <a:lnTo>
                  <a:pt x="1" y="2"/>
                </a:lnTo>
                <a:lnTo>
                  <a:pt x="1" y="0"/>
                </a:lnTo>
                <a:lnTo>
                  <a:pt x="0"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010" name="Freeform 1810"/>
          <p:cNvSpPr>
            <a:spLocks/>
          </p:cNvSpPr>
          <p:nvPr userDrawn="1"/>
        </p:nvSpPr>
        <p:spPr bwMode="auto">
          <a:xfrm>
            <a:off x="595313" y="322263"/>
            <a:ext cx="1588" cy="1588"/>
          </a:xfrm>
          <a:custGeom>
            <a:avLst/>
            <a:gdLst>
              <a:gd name="T0" fmla="*/ 0 w 2"/>
              <a:gd name="T1" fmla="*/ 0 h 2"/>
              <a:gd name="T2" fmla="*/ 0 w 2"/>
              <a:gd name="T3" fmla="*/ 0 h 2"/>
              <a:gd name="T4" fmla="*/ 0 w 2"/>
              <a:gd name="T5" fmla="*/ 2 h 2"/>
              <a:gd name="T6" fmla="*/ 2 w 2"/>
              <a:gd name="T7" fmla="*/ 2 h 2"/>
              <a:gd name="T8" fmla="*/ 2 w 2"/>
              <a:gd name="T9" fmla="*/ 1 h 2"/>
              <a:gd name="T10" fmla="*/ 0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0" y="0"/>
                </a:moveTo>
                <a:lnTo>
                  <a:pt x="0" y="0"/>
                </a:lnTo>
                <a:lnTo>
                  <a:pt x="0" y="2"/>
                </a:lnTo>
                <a:lnTo>
                  <a:pt x="2" y="2"/>
                </a:lnTo>
                <a:lnTo>
                  <a:pt x="2" y="1"/>
                </a:lnTo>
                <a:lnTo>
                  <a:pt x="0"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011" name="Freeform 1811"/>
          <p:cNvSpPr>
            <a:spLocks/>
          </p:cNvSpPr>
          <p:nvPr userDrawn="1"/>
        </p:nvSpPr>
        <p:spPr bwMode="auto">
          <a:xfrm>
            <a:off x="595313" y="320675"/>
            <a:ext cx="1588" cy="0"/>
          </a:xfrm>
          <a:custGeom>
            <a:avLst/>
            <a:gdLst>
              <a:gd name="T0" fmla="*/ 0 w 2"/>
              <a:gd name="T1" fmla="*/ 0 h 1"/>
              <a:gd name="T2" fmla="*/ 0 w 2"/>
              <a:gd name="T3" fmla="*/ 0 h 1"/>
              <a:gd name="T4" fmla="*/ 0 w 2"/>
              <a:gd name="T5" fmla="*/ 1 h 1"/>
              <a:gd name="T6" fmla="*/ 2 w 2"/>
              <a:gd name="T7" fmla="*/ 1 h 1"/>
              <a:gd name="T8" fmla="*/ 2 w 2"/>
              <a:gd name="T9" fmla="*/ 0 h 1"/>
              <a:gd name="T10" fmla="*/ 0 w 2"/>
              <a:gd name="T11" fmla="*/ 0 h 1"/>
            </a:gdLst>
            <a:ahLst/>
            <a:cxnLst>
              <a:cxn ang="0">
                <a:pos x="T0" y="T1"/>
              </a:cxn>
              <a:cxn ang="0">
                <a:pos x="T2" y="T3"/>
              </a:cxn>
              <a:cxn ang="0">
                <a:pos x="T4" y="T5"/>
              </a:cxn>
              <a:cxn ang="0">
                <a:pos x="T6" y="T7"/>
              </a:cxn>
              <a:cxn ang="0">
                <a:pos x="T8" y="T9"/>
              </a:cxn>
              <a:cxn ang="0">
                <a:pos x="T10" y="T11"/>
              </a:cxn>
            </a:cxnLst>
            <a:rect l="0" t="0" r="r" b="b"/>
            <a:pathLst>
              <a:path w="2" h="1">
                <a:moveTo>
                  <a:pt x="0" y="0"/>
                </a:moveTo>
                <a:lnTo>
                  <a:pt x="0" y="0"/>
                </a:lnTo>
                <a:lnTo>
                  <a:pt x="0" y="1"/>
                </a:lnTo>
                <a:lnTo>
                  <a:pt x="2" y="1"/>
                </a:lnTo>
                <a:lnTo>
                  <a:pt x="2" y="0"/>
                </a:lnTo>
                <a:lnTo>
                  <a:pt x="0"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012" name="Freeform 1812"/>
          <p:cNvSpPr>
            <a:spLocks/>
          </p:cNvSpPr>
          <p:nvPr userDrawn="1"/>
        </p:nvSpPr>
        <p:spPr bwMode="auto">
          <a:xfrm>
            <a:off x="595313" y="317500"/>
            <a:ext cx="1588" cy="1588"/>
          </a:xfrm>
          <a:custGeom>
            <a:avLst/>
            <a:gdLst>
              <a:gd name="T0" fmla="*/ 0 w 2"/>
              <a:gd name="T1" fmla="*/ 0 h 2"/>
              <a:gd name="T2" fmla="*/ 0 w 2"/>
              <a:gd name="T3" fmla="*/ 0 h 2"/>
              <a:gd name="T4" fmla="*/ 0 w 2"/>
              <a:gd name="T5" fmla="*/ 1 h 2"/>
              <a:gd name="T6" fmla="*/ 2 w 2"/>
              <a:gd name="T7" fmla="*/ 2 h 2"/>
              <a:gd name="T8" fmla="*/ 2 w 2"/>
              <a:gd name="T9" fmla="*/ 0 h 2"/>
              <a:gd name="T10" fmla="*/ 0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0" y="0"/>
                </a:moveTo>
                <a:lnTo>
                  <a:pt x="0" y="0"/>
                </a:lnTo>
                <a:lnTo>
                  <a:pt x="0" y="1"/>
                </a:lnTo>
                <a:lnTo>
                  <a:pt x="2" y="2"/>
                </a:lnTo>
                <a:lnTo>
                  <a:pt x="2" y="0"/>
                </a:lnTo>
                <a:lnTo>
                  <a:pt x="0"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013" name="Freeform 1813"/>
          <p:cNvSpPr>
            <a:spLocks/>
          </p:cNvSpPr>
          <p:nvPr userDrawn="1"/>
        </p:nvSpPr>
        <p:spPr bwMode="auto">
          <a:xfrm>
            <a:off x="595313" y="315913"/>
            <a:ext cx="3175" cy="1588"/>
          </a:xfrm>
          <a:custGeom>
            <a:avLst/>
            <a:gdLst>
              <a:gd name="T0" fmla="*/ 0 w 3"/>
              <a:gd name="T1" fmla="*/ 0 h 2"/>
              <a:gd name="T2" fmla="*/ 0 w 3"/>
              <a:gd name="T3" fmla="*/ 0 h 2"/>
              <a:gd name="T4" fmla="*/ 0 w 3"/>
              <a:gd name="T5" fmla="*/ 1 h 2"/>
              <a:gd name="T6" fmla="*/ 3 w 3"/>
              <a:gd name="T7" fmla="*/ 2 h 2"/>
              <a:gd name="T8" fmla="*/ 3 w 3"/>
              <a:gd name="T9" fmla="*/ 1 h 2"/>
              <a:gd name="T10" fmla="*/ 0 w 3"/>
              <a:gd name="T11" fmla="*/ 0 h 2"/>
            </a:gdLst>
            <a:ahLst/>
            <a:cxnLst>
              <a:cxn ang="0">
                <a:pos x="T0" y="T1"/>
              </a:cxn>
              <a:cxn ang="0">
                <a:pos x="T2" y="T3"/>
              </a:cxn>
              <a:cxn ang="0">
                <a:pos x="T4" y="T5"/>
              </a:cxn>
              <a:cxn ang="0">
                <a:pos x="T6" y="T7"/>
              </a:cxn>
              <a:cxn ang="0">
                <a:pos x="T8" y="T9"/>
              </a:cxn>
              <a:cxn ang="0">
                <a:pos x="T10" y="T11"/>
              </a:cxn>
            </a:cxnLst>
            <a:rect l="0" t="0" r="r" b="b"/>
            <a:pathLst>
              <a:path w="3" h="2">
                <a:moveTo>
                  <a:pt x="0" y="0"/>
                </a:moveTo>
                <a:lnTo>
                  <a:pt x="0" y="0"/>
                </a:lnTo>
                <a:lnTo>
                  <a:pt x="0" y="1"/>
                </a:lnTo>
                <a:lnTo>
                  <a:pt x="3" y="2"/>
                </a:lnTo>
                <a:lnTo>
                  <a:pt x="3" y="1"/>
                </a:lnTo>
                <a:lnTo>
                  <a:pt x="0"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014" name="Freeform 1814"/>
          <p:cNvSpPr>
            <a:spLocks/>
          </p:cNvSpPr>
          <p:nvPr userDrawn="1"/>
        </p:nvSpPr>
        <p:spPr bwMode="auto">
          <a:xfrm>
            <a:off x="604838" y="319088"/>
            <a:ext cx="0" cy="3175"/>
          </a:xfrm>
          <a:custGeom>
            <a:avLst/>
            <a:gdLst>
              <a:gd name="T0" fmla="*/ 0 w 1"/>
              <a:gd name="T1" fmla="*/ 0 h 3"/>
              <a:gd name="T2" fmla="*/ 0 w 1"/>
              <a:gd name="T3" fmla="*/ 0 h 3"/>
              <a:gd name="T4" fmla="*/ 0 w 1"/>
              <a:gd name="T5" fmla="*/ 3 h 3"/>
              <a:gd name="T6" fmla="*/ 1 w 1"/>
              <a:gd name="T7" fmla="*/ 2 h 3"/>
              <a:gd name="T8" fmla="*/ 0 w 1"/>
              <a:gd name="T9" fmla="*/ 0 h 3"/>
            </a:gdLst>
            <a:ahLst/>
            <a:cxnLst>
              <a:cxn ang="0">
                <a:pos x="T0" y="T1"/>
              </a:cxn>
              <a:cxn ang="0">
                <a:pos x="T2" y="T3"/>
              </a:cxn>
              <a:cxn ang="0">
                <a:pos x="T4" y="T5"/>
              </a:cxn>
              <a:cxn ang="0">
                <a:pos x="T6" y="T7"/>
              </a:cxn>
              <a:cxn ang="0">
                <a:pos x="T8" y="T9"/>
              </a:cxn>
            </a:cxnLst>
            <a:rect l="0" t="0" r="r" b="b"/>
            <a:pathLst>
              <a:path w="1" h="3">
                <a:moveTo>
                  <a:pt x="0" y="0"/>
                </a:moveTo>
                <a:lnTo>
                  <a:pt x="0" y="0"/>
                </a:lnTo>
                <a:cubicBezTo>
                  <a:pt x="1" y="1"/>
                  <a:pt x="1" y="2"/>
                  <a:pt x="0" y="3"/>
                </a:cubicBezTo>
                <a:lnTo>
                  <a:pt x="1" y="2"/>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015" name="Freeform 1815"/>
          <p:cNvSpPr>
            <a:spLocks/>
          </p:cNvSpPr>
          <p:nvPr userDrawn="1"/>
        </p:nvSpPr>
        <p:spPr bwMode="auto">
          <a:xfrm>
            <a:off x="606426" y="322263"/>
            <a:ext cx="1588" cy="3175"/>
          </a:xfrm>
          <a:custGeom>
            <a:avLst/>
            <a:gdLst>
              <a:gd name="T0" fmla="*/ 0 w 1"/>
              <a:gd name="T1" fmla="*/ 0 h 3"/>
              <a:gd name="T2" fmla="*/ 0 w 1"/>
              <a:gd name="T3" fmla="*/ 0 h 3"/>
              <a:gd name="T4" fmla="*/ 0 w 1"/>
              <a:gd name="T5" fmla="*/ 3 h 3"/>
              <a:gd name="T6" fmla="*/ 1 w 1"/>
              <a:gd name="T7" fmla="*/ 2 h 3"/>
              <a:gd name="T8" fmla="*/ 0 w 1"/>
              <a:gd name="T9" fmla="*/ 0 h 3"/>
            </a:gdLst>
            <a:ahLst/>
            <a:cxnLst>
              <a:cxn ang="0">
                <a:pos x="T0" y="T1"/>
              </a:cxn>
              <a:cxn ang="0">
                <a:pos x="T2" y="T3"/>
              </a:cxn>
              <a:cxn ang="0">
                <a:pos x="T4" y="T5"/>
              </a:cxn>
              <a:cxn ang="0">
                <a:pos x="T6" y="T7"/>
              </a:cxn>
              <a:cxn ang="0">
                <a:pos x="T8" y="T9"/>
              </a:cxn>
            </a:cxnLst>
            <a:rect l="0" t="0" r="r" b="b"/>
            <a:pathLst>
              <a:path w="1" h="3">
                <a:moveTo>
                  <a:pt x="0" y="0"/>
                </a:moveTo>
                <a:lnTo>
                  <a:pt x="0" y="0"/>
                </a:lnTo>
                <a:cubicBezTo>
                  <a:pt x="1" y="1"/>
                  <a:pt x="1" y="2"/>
                  <a:pt x="0" y="3"/>
                </a:cubicBezTo>
                <a:lnTo>
                  <a:pt x="1" y="2"/>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016" name="Freeform 1816"/>
          <p:cNvSpPr>
            <a:spLocks/>
          </p:cNvSpPr>
          <p:nvPr userDrawn="1"/>
        </p:nvSpPr>
        <p:spPr bwMode="auto">
          <a:xfrm>
            <a:off x="609601" y="325438"/>
            <a:ext cx="0" cy="3175"/>
          </a:xfrm>
          <a:custGeom>
            <a:avLst/>
            <a:gdLst>
              <a:gd name="T0" fmla="*/ 0 w 2"/>
              <a:gd name="T1" fmla="*/ 0 h 3"/>
              <a:gd name="T2" fmla="*/ 0 w 2"/>
              <a:gd name="T3" fmla="*/ 0 h 3"/>
              <a:gd name="T4" fmla="*/ 0 w 2"/>
              <a:gd name="T5" fmla="*/ 3 h 3"/>
              <a:gd name="T6" fmla="*/ 2 w 2"/>
              <a:gd name="T7" fmla="*/ 1 h 3"/>
              <a:gd name="T8" fmla="*/ 0 w 2"/>
              <a:gd name="T9" fmla="*/ 0 h 3"/>
            </a:gdLst>
            <a:ahLst/>
            <a:cxnLst>
              <a:cxn ang="0">
                <a:pos x="T0" y="T1"/>
              </a:cxn>
              <a:cxn ang="0">
                <a:pos x="T2" y="T3"/>
              </a:cxn>
              <a:cxn ang="0">
                <a:pos x="T4" y="T5"/>
              </a:cxn>
              <a:cxn ang="0">
                <a:pos x="T6" y="T7"/>
              </a:cxn>
              <a:cxn ang="0">
                <a:pos x="T8" y="T9"/>
              </a:cxn>
            </a:cxnLst>
            <a:rect l="0" t="0" r="r" b="b"/>
            <a:pathLst>
              <a:path w="2" h="3">
                <a:moveTo>
                  <a:pt x="0" y="0"/>
                </a:moveTo>
                <a:lnTo>
                  <a:pt x="0" y="0"/>
                </a:lnTo>
                <a:cubicBezTo>
                  <a:pt x="1" y="0"/>
                  <a:pt x="1" y="1"/>
                  <a:pt x="0" y="3"/>
                </a:cubicBezTo>
                <a:lnTo>
                  <a:pt x="2" y="1"/>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017" name="Freeform 1817"/>
          <p:cNvSpPr>
            <a:spLocks/>
          </p:cNvSpPr>
          <p:nvPr userDrawn="1"/>
        </p:nvSpPr>
        <p:spPr bwMode="auto">
          <a:xfrm>
            <a:off x="611188" y="328613"/>
            <a:ext cx="0" cy="1588"/>
          </a:xfrm>
          <a:custGeom>
            <a:avLst/>
            <a:gdLst>
              <a:gd name="T0" fmla="*/ 0 w 1"/>
              <a:gd name="T1" fmla="*/ 0 h 3"/>
              <a:gd name="T2" fmla="*/ 0 w 1"/>
              <a:gd name="T3" fmla="*/ 0 h 3"/>
              <a:gd name="T4" fmla="*/ 0 w 1"/>
              <a:gd name="T5" fmla="*/ 3 h 3"/>
              <a:gd name="T6" fmla="*/ 1 w 1"/>
              <a:gd name="T7" fmla="*/ 2 h 3"/>
              <a:gd name="T8" fmla="*/ 0 w 1"/>
              <a:gd name="T9" fmla="*/ 0 h 3"/>
            </a:gdLst>
            <a:ahLst/>
            <a:cxnLst>
              <a:cxn ang="0">
                <a:pos x="T0" y="T1"/>
              </a:cxn>
              <a:cxn ang="0">
                <a:pos x="T2" y="T3"/>
              </a:cxn>
              <a:cxn ang="0">
                <a:pos x="T4" y="T5"/>
              </a:cxn>
              <a:cxn ang="0">
                <a:pos x="T6" y="T7"/>
              </a:cxn>
              <a:cxn ang="0">
                <a:pos x="T8" y="T9"/>
              </a:cxn>
            </a:cxnLst>
            <a:rect l="0" t="0" r="r" b="b"/>
            <a:pathLst>
              <a:path w="1" h="3">
                <a:moveTo>
                  <a:pt x="0" y="0"/>
                </a:moveTo>
                <a:lnTo>
                  <a:pt x="0" y="0"/>
                </a:lnTo>
                <a:cubicBezTo>
                  <a:pt x="0" y="1"/>
                  <a:pt x="0" y="2"/>
                  <a:pt x="0" y="3"/>
                </a:cubicBezTo>
                <a:lnTo>
                  <a:pt x="1" y="2"/>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018" name="Freeform 1818"/>
          <p:cNvSpPr>
            <a:spLocks/>
          </p:cNvSpPr>
          <p:nvPr userDrawn="1"/>
        </p:nvSpPr>
        <p:spPr bwMode="auto">
          <a:xfrm>
            <a:off x="606426" y="328613"/>
            <a:ext cx="1588" cy="1588"/>
          </a:xfrm>
          <a:custGeom>
            <a:avLst/>
            <a:gdLst>
              <a:gd name="T0" fmla="*/ 0 w 2"/>
              <a:gd name="T1" fmla="*/ 0 h 3"/>
              <a:gd name="T2" fmla="*/ 0 w 2"/>
              <a:gd name="T3" fmla="*/ 0 h 3"/>
              <a:gd name="T4" fmla="*/ 0 w 2"/>
              <a:gd name="T5" fmla="*/ 3 h 3"/>
              <a:gd name="T6" fmla="*/ 2 w 2"/>
              <a:gd name="T7" fmla="*/ 2 h 3"/>
              <a:gd name="T8" fmla="*/ 0 w 2"/>
              <a:gd name="T9" fmla="*/ 0 h 3"/>
            </a:gdLst>
            <a:ahLst/>
            <a:cxnLst>
              <a:cxn ang="0">
                <a:pos x="T0" y="T1"/>
              </a:cxn>
              <a:cxn ang="0">
                <a:pos x="T2" y="T3"/>
              </a:cxn>
              <a:cxn ang="0">
                <a:pos x="T4" y="T5"/>
              </a:cxn>
              <a:cxn ang="0">
                <a:pos x="T6" y="T7"/>
              </a:cxn>
              <a:cxn ang="0">
                <a:pos x="T8" y="T9"/>
              </a:cxn>
            </a:cxnLst>
            <a:rect l="0" t="0" r="r" b="b"/>
            <a:pathLst>
              <a:path w="2" h="3">
                <a:moveTo>
                  <a:pt x="0" y="0"/>
                </a:moveTo>
                <a:lnTo>
                  <a:pt x="0" y="0"/>
                </a:lnTo>
                <a:cubicBezTo>
                  <a:pt x="1" y="1"/>
                  <a:pt x="1" y="2"/>
                  <a:pt x="0" y="3"/>
                </a:cubicBezTo>
                <a:lnTo>
                  <a:pt x="2" y="2"/>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019" name="Freeform 1819"/>
          <p:cNvSpPr>
            <a:spLocks/>
          </p:cNvSpPr>
          <p:nvPr userDrawn="1"/>
        </p:nvSpPr>
        <p:spPr bwMode="auto">
          <a:xfrm>
            <a:off x="603251" y="327025"/>
            <a:ext cx="0" cy="3175"/>
          </a:xfrm>
          <a:custGeom>
            <a:avLst/>
            <a:gdLst>
              <a:gd name="T0" fmla="*/ 0 w 1"/>
              <a:gd name="T1" fmla="*/ 0 h 3"/>
              <a:gd name="T2" fmla="*/ 0 w 1"/>
              <a:gd name="T3" fmla="*/ 0 h 3"/>
              <a:gd name="T4" fmla="*/ 0 w 1"/>
              <a:gd name="T5" fmla="*/ 3 h 3"/>
              <a:gd name="T6" fmla="*/ 1 w 1"/>
              <a:gd name="T7" fmla="*/ 2 h 3"/>
              <a:gd name="T8" fmla="*/ 0 w 1"/>
              <a:gd name="T9" fmla="*/ 0 h 3"/>
            </a:gdLst>
            <a:ahLst/>
            <a:cxnLst>
              <a:cxn ang="0">
                <a:pos x="T0" y="T1"/>
              </a:cxn>
              <a:cxn ang="0">
                <a:pos x="T2" y="T3"/>
              </a:cxn>
              <a:cxn ang="0">
                <a:pos x="T4" y="T5"/>
              </a:cxn>
              <a:cxn ang="0">
                <a:pos x="T6" y="T7"/>
              </a:cxn>
              <a:cxn ang="0">
                <a:pos x="T8" y="T9"/>
              </a:cxn>
            </a:cxnLst>
            <a:rect l="0" t="0" r="r" b="b"/>
            <a:pathLst>
              <a:path w="1" h="3">
                <a:moveTo>
                  <a:pt x="0" y="0"/>
                </a:moveTo>
                <a:lnTo>
                  <a:pt x="0" y="0"/>
                </a:lnTo>
                <a:cubicBezTo>
                  <a:pt x="1" y="1"/>
                  <a:pt x="1" y="2"/>
                  <a:pt x="0" y="3"/>
                </a:cubicBezTo>
                <a:lnTo>
                  <a:pt x="1" y="2"/>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020" name="Freeform 1820"/>
          <p:cNvSpPr>
            <a:spLocks/>
          </p:cNvSpPr>
          <p:nvPr userDrawn="1"/>
        </p:nvSpPr>
        <p:spPr bwMode="auto">
          <a:xfrm>
            <a:off x="604838" y="325438"/>
            <a:ext cx="0" cy="1588"/>
          </a:xfrm>
          <a:custGeom>
            <a:avLst/>
            <a:gdLst>
              <a:gd name="T0" fmla="*/ 0 w 1"/>
              <a:gd name="T1" fmla="*/ 0 h 3"/>
              <a:gd name="T2" fmla="*/ 0 w 1"/>
              <a:gd name="T3" fmla="*/ 0 h 3"/>
              <a:gd name="T4" fmla="*/ 0 w 1"/>
              <a:gd name="T5" fmla="*/ 3 h 3"/>
              <a:gd name="T6" fmla="*/ 1 w 1"/>
              <a:gd name="T7" fmla="*/ 1 h 3"/>
              <a:gd name="T8" fmla="*/ 0 w 1"/>
              <a:gd name="T9" fmla="*/ 0 h 3"/>
            </a:gdLst>
            <a:ahLst/>
            <a:cxnLst>
              <a:cxn ang="0">
                <a:pos x="T0" y="T1"/>
              </a:cxn>
              <a:cxn ang="0">
                <a:pos x="T2" y="T3"/>
              </a:cxn>
              <a:cxn ang="0">
                <a:pos x="T4" y="T5"/>
              </a:cxn>
              <a:cxn ang="0">
                <a:pos x="T6" y="T7"/>
              </a:cxn>
              <a:cxn ang="0">
                <a:pos x="T8" y="T9"/>
              </a:cxn>
            </a:cxnLst>
            <a:rect l="0" t="0" r="r" b="b"/>
            <a:pathLst>
              <a:path w="1" h="3">
                <a:moveTo>
                  <a:pt x="0" y="0"/>
                </a:moveTo>
                <a:lnTo>
                  <a:pt x="0" y="0"/>
                </a:lnTo>
                <a:cubicBezTo>
                  <a:pt x="1" y="1"/>
                  <a:pt x="1" y="2"/>
                  <a:pt x="0" y="3"/>
                </a:cubicBezTo>
                <a:lnTo>
                  <a:pt x="1" y="1"/>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021" name="Freeform 1821"/>
          <p:cNvSpPr>
            <a:spLocks/>
          </p:cNvSpPr>
          <p:nvPr userDrawn="1"/>
        </p:nvSpPr>
        <p:spPr bwMode="auto">
          <a:xfrm>
            <a:off x="603251" y="322263"/>
            <a:ext cx="0" cy="3175"/>
          </a:xfrm>
          <a:custGeom>
            <a:avLst/>
            <a:gdLst>
              <a:gd name="T0" fmla="*/ 0 w 1"/>
              <a:gd name="T1" fmla="*/ 0 h 3"/>
              <a:gd name="T2" fmla="*/ 0 w 1"/>
              <a:gd name="T3" fmla="*/ 0 h 3"/>
              <a:gd name="T4" fmla="*/ 0 w 1"/>
              <a:gd name="T5" fmla="*/ 3 h 3"/>
              <a:gd name="T6" fmla="*/ 1 w 1"/>
              <a:gd name="T7" fmla="*/ 2 h 3"/>
              <a:gd name="T8" fmla="*/ 0 w 1"/>
              <a:gd name="T9" fmla="*/ 0 h 3"/>
            </a:gdLst>
            <a:ahLst/>
            <a:cxnLst>
              <a:cxn ang="0">
                <a:pos x="T0" y="T1"/>
              </a:cxn>
              <a:cxn ang="0">
                <a:pos x="T2" y="T3"/>
              </a:cxn>
              <a:cxn ang="0">
                <a:pos x="T4" y="T5"/>
              </a:cxn>
              <a:cxn ang="0">
                <a:pos x="T6" y="T7"/>
              </a:cxn>
              <a:cxn ang="0">
                <a:pos x="T8" y="T9"/>
              </a:cxn>
            </a:cxnLst>
            <a:rect l="0" t="0" r="r" b="b"/>
            <a:pathLst>
              <a:path w="1" h="3">
                <a:moveTo>
                  <a:pt x="0" y="0"/>
                </a:moveTo>
                <a:lnTo>
                  <a:pt x="0" y="0"/>
                </a:lnTo>
                <a:cubicBezTo>
                  <a:pt x="1" y="1"/>
                  <a:pt x="1" y="2"/>
                  <a:pt x="0" y="3"/>
                </a:cubicBezTo>
                <a:lnTo>
                  <a:pt x="1" y="2"/>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022" name="Freeform 1822"/>
          <p:cNvSpPr>
            <a:spLocks/>
          </p:cNvSpPr>
          <p:nvPr userDrawn="1"/>
        </p:nvSpPr>
        <p:spPr bwMode="auto">
          <a:xfrm>
            <a:off x="606426" y="317500"/>
            <a:ext cx="1588" cy="1588"/>
          </a:xfrm>
          <a:custGeom>
            <a:avLst/>
            <a:gdLst>
              <a:gd name="T0" fmla="*/ 0 w 1"/>
              <a:gd name="T1" fmla="*/ 0 h 3"/>
              <a:gd name="T2" fmla="*/ 0 w 1"/>
              <a:gd name="T3" fmla="*/ 0 h 3"/>
              <a:gd name="T4" fmla="*/ 0 w 1"/>
              <a:gd name="T5" fmla="*/ 3 h 3"/>
              <a:gd name="T6" fmla="*/ 1 w 1"/>
              <a:gd name="T7" fmla="*/ 2 h 3"/>
              <a:gd name="T8" fmla="*/ 0 w 1"/>
              <a:gd name="T9" fmla="*/ 0 h 3"/>
            </a:gdLst>
            <a:ahLst/>
            <a:cxnLst>
              <a:cxn ang="0">
                <a:pos x="T0" y="T1"/>
              </a:cxn>
              <a:cxn ang="0">
                <a:pos x="T2" y="T3"/>
              </a:cxn>
              <a:cxn ang="0">
                <a:pos x="T4" y="T5"/>
              </a:cxn>
              <a:cxn ang="0">
                <a:pos x="T6" y="T7"/>
              </a:cxn>
              <a:cxn ang="0">
                <a:pos x="T8" y="T9"/>
              </a:cxn>
            </a:cxnLst>
            <a:rect l="0" t="0" r="r" b="b"/>
            <a:pathLst>
              <a:path w="1" h="3">
                <a:moveTo>
                  <a:pt x="0" y="0"/>
                </a:moveTo>
                <a:lnTo>
                  <a:pt x="0" y="0"/>
                </a:lnTo>
                <a:cubicBezTo>
                  <a:pt x="0" y="1"/>
                  <a:pt x="1" y="2"/>
                  <a:pt x="0" y="3"/>
                </a:cubicBezTo>
                <a:lnTo>
                  <a:pt x="1" y="2"/>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023" name="Freeform 1823"/>
          <p:cNvSpPr>
            <a:spLocks/>
          </p:cNvSpPr>
          <p:nvPr userDrawn="1"/>
        </p:nvSpPr>
        <p:spPr bwMode="auto">
          <a:xfrm>
            <a:off x="609601" y="319088"/>
            <a:ext cx="0" cy="3175"/>
          </a:xfrm>
          <a:custGeom>
            <a:avLst/>
            <a:gdLst>
              <a:gd name="T0" fmla="*/ 0 w 1"/>
              <a:gd name="T1" fmla="*/ 0 h 3"/>
              <a:gd name="T2" fmla="*/ 0 w 1"/>
              <a:gd name="T3" fmla="*/ 0 h 3"/>
              <a:gd name="T4" fmla="*/ 0 w 1"/>
              <a:gd name="T5" fmla="*/ 3 h 3"/>
              <a:gd name="T6" fmla="*/ 1 w 1"/>
              <a:gd name="T7" fmla="*/ 2 h 3"/>
              <a:gd name="T8" fmla="*/ 0 w 1"/>
              <a:gd name="T9" fmla="*/ 0 h 3"/>
            </a:gdLst>
            <a:ahLst/>
            <a:cxnLst>
              <a:cxn ang="0">
                <a:pos x="T0" y="T1"/>
              </a:cxn>
              <a:cxn ang="0">
                <a:pos x="T2" y="T3"/>
              </a:cxn>
              <a:cxn ang="0">
                <a:pos x="T4" y="T5"/>
              </a:cxn>
              <a:cxn ang="0">
                <a:pos x="T6" y="T7"/>
              </a:cxn>
              <a:cxn ang="0">
                <a:pos x="T8" y="T9"/>
              </a:cxn>
            </a:cxnLst>
            <a:rect l="0" t="0" r="r" b="b"/>
            <a:pathLst>
              <a:path w="1" h="3">
                <a:moveTo>
                  <a:pt x="0" y="0"/>
                </a:moveTo>
                <a:lnTo>
                  <a:pt x="0" y="0"/>
                </a:lnTo>
                <a:cubicBezTo>
                  <a:pt x="1" y="1"/>
                  <a:pt x="1" y="2"/>
                  <a:pt x="0" y="3"/>
                </a:cubicBezTo>
                <a:lnTo>
                  <a:pt x="1" y="2"/>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024" name="Freeform 1824"/>
          <p:cNvSpPr>
            <a:spLocks/>
          </p:cNvSpPr>
          <p:nvPr userDrawn="1"/>
        </p:nvSpPr>
        <p:spPr bwMode="auto">
          <a:xfrm>
            <a:off x="611188" y="323850"/>
            <a:ext cx="0" cy="1588"/>
          </a:xfrm>
          <a:custGeom>
            <a:avLst/>
            <a:gdLst>
              <a:gd name="T0" fmla="*/ 0 w 1"/>
              <a:gd name="T1" fmla="*/ 0 h 3"/>
              <a:gd name="T2" fmla="*/ 0 w 1"/>
              <a:gd name="T3" fmla="*/ 0 h 3"/>
              <a:gd name="T4" fmla="*/ 0 w 1"/>
              <a:gd name="T5" fmla="*/ 3 h 3"/>
              <a:gd name="T6" fmla="*/ 1 w 1"/>
              <a:gd name="T7" fmla="*/ 1 h 3"/>
              <a:gd name="T8" fmla="*/ 0 w 1"/>
              <a:gd name="T9" fmla="*/ 0 h 3"/>
            </a:gdLst>
            <a:ahLst/>
            <a:cxnLst>
              <a:cxn ang="0">
                <a:pos x="T0" y="T1"/>
              </a:cxn>
              <a:cxn ang="0">
                <a:pos x="T2" y="T3"/>
              </a:cxn>
              <a:cxn ang="0">
                <a:pos x="T4" y="T5"/>
              </a:cxn>
              <a:cxn ang="0">
                <a:pos x="T6" y="T7"/>
              </a:cxn>
              <a:cxn ang="0">
                <a:pos x="T8" y="T9"/>
              </a:cxn>
            </a:cxnLst>
            <a:rect l="0" t="0" r="r" b="b"/>
            <a:pathLst>
              <a:path w="1" h="3">
                <a:moveTo>
                  <a:pt x="0" y="0"/>
                </a:moveTo>
                <a:lnTo>
                  <a:pt x="0" y="0"/>
                </a:lnTo>
                <a:cubicBezTo>
                  <a:pt x="1" y="1"/>
                  <a:pt x="1" y="2"/>
                  <a:pt x="0" y="3"/>
                </a:cubicBezTo>
                <a:lnTo>
                  <a:pt x="1" y="1"/>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025" name="Freeform 1825"/>
          <p:cNvSpPr>
            <a:spLocks/>
          </p:cNvSpPr>
          <p:nvPr userDrawn="1"/>
        </p:nvSpPr>
        <p:spPr bwMode="auto">
          <a:xfrm>
            <a:off x="608013" y="330200"/>
            <a:ext cx="1588" cy="3175"/>
          </a:xfrm>
          <a:custGeom>
            <a:avLst/>
            <a:gdLst>
              <a:gd name="T0" fmla="*/ 1 w 2"/>
              <a:gd name="T1" fmla="*/ 0 h 3"/>
              <a:gd name="T2" fmla="*/ 1 w 2"/>
              <a:gd name="T3" fmla="*/ 0 h 3"/>
              <a:gd name="T4" fmla="*/ 0 w 2"/>
              <a:gd name="T5" fmla="*/ 3 h 3"/>
              <a:gd name="T6" fmla="*/ 2 w 2"/>
              <a:gd name="T7" fmla="*/ 2 h 3"/>
              <a:gd name="T8" fmla="*/ 1 w 2"/>
              <a:gd name="T9" fmla="*/ 0 h 3"/>
            </a:gdLst>
            <a:ahLst/>
            <a:cxnLst>
              <a:cxn ang="0">
                <a:pos x="T0" y="T1"/>
              </a:cxn>
              <a:cxn ang="0">
                <a:pos x="T2" y="T3"/>
              </a:cxn>
              <a:cxn ang="0">
                <a:pos x="T4" y="T5"/>
              </a:cxn>
              <a:cxn ang="0">
                <a:pos x="T6" y="T7"/>
              </a:cxn>
              <a:cxn ang="0">
                <a:pos x="T8" y="T9"/>
              </a:cxn>
            </a:cxnLst>
            <a:rect l="0" t="0" r="r" b="b"/>
            <a:pathLst>
              <a:path w="2" h="3">
                <a:moveTo>
                  <a:pt x="1" y="0"/>
                </a:moveTo>
                <a:lnTo>
                  <a:pt x="1" y="0"/>
                </a:lnTo>
                <a:cubicBezTo>
                  <a:pt x="1" y="2"/>
                  <a:pt x="1" y="2"/>
                  <a:pt x="0" y="3"/>
                </a:cubicBezTo>
                <a:lnTo>
                  <a:pt x="2" y="2"/>
                </a:lnTo>
                <a:lnTo>
                  <a:pt x="1"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026" name="Freeform 1826"/>
          <p:cNvSpPr>
            <a:spLocks/>
          </p:cNvSpPr>
          <p:nvPr userDrawn="1"/>
        </p:nvSpPr>
        <p:spPr bwMode="auto">
          <a:xfrm>
            <a:off x="608013" y="334963"/>
            <a:ext cx="1588" cy="3175"/>
          </a:xfrm>
          <a:custGeom>
            <a:avLst/>
            <a:gdLst>
              <a:gd name="T0" fmla="*/ 1 w 2"/>
              <a:gd name="T1" fmla="*/ 0 h 3"/>
              <a:gd name="T2" fmla="*/ 1 w 2"/>
              <a:gd name="T3" fmla="*/ 0 h 3"/>
              <a:gd name="T4" fmla="*/ 0 w 2"/>
              <a:gd name="T5" fmla="*/ 3 h 3"/>
              <a:gd name="T6" fmla="*/ 2 w 2"/>
              <a:gd name="T7" fmla="*/ 2 h 3"/>
              <a:gd name="T8" fmla="*/ 1 w 2"/>
              <a:gd name="T9" fmla="*/ 0 h 3"/>
            </a:gdLst>
            <a:ahLst/>
            <a:cxnLst>
              <a:cxn ang="0">
                <a:pos x="T0" y="T1"/>
              </a:cxn>
              <a:cxn ang="0">
                <a:pos x="T2" y="T3"/>
              </a:cxn>
              <a:cxn ang="0">
                <a:pos x="T4" y="T5"/>
              </a:cxn>
              <a:cxn ang="0">
                <a:pos x="T6" y="T7"/>
              </a:cxn>
              <a:cxn ang="0">
                <a:pos x="T8" y="T9"/>
              </a:cxn>
            </a:cxnLst>
            <a:rect l="0" t="0" r="r" b="b"/>
            <a:pathLst>
              <a:path w="2" h="3">
                <a:moveTo>
                  <a:pt x="1" y="0"/>
                </a:moveTo>
                <a:lnTo>
                  <a:pt x="1" y="0"/>
                </a:lnTo>
                <a:cubicBezTo>
                  <a:pt x="1" y="1"/>
                  <a:pt x="1" y="2"/>
                  <a:pt x="0" y="3"/>
                </a:cubicBezTo>
                <a:lnTo>
                  <a:pt x="2" y="2"/>
                </a:lnTo>
                <a:lnTo>
                  <a:pt x="1"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027" name="Freeform 1827"/>
          <p:cNvSpPr>
            <a:spLocks/>
          </p:cNvSpPr>
          <p:nvPr userDrawn="1"/>
        </p:nvSpPr>
        <p:spPr bwMode="auto">
          <a:xfrm>
            <a:off x="600076" y="330200"/>
            <a:ext cx="1588" cy="1588"/>
          </a:xfrm>
          <a:custGeom>
            <a:avLst/>
            <a:gdLst>
              <a:gd name="T0" fmla="*/ 0 w 1"/>
              <a:gd name="T1" fmla="*/ 0 h 2"/>
              <a:gd name="T2" fmla="*/ 0 w 1"/>
              <a:gd name="T3" fmla="*/ 0 h 2"/>
              <a:gd name="T4" fmla="*/ 0 w 1"/>
              <a:gd name="T5" fmla="*/ 2 h 2"/>
              <a:gd name="T6" fmla="*/ 1 w 1"/>
              <a:gd name="T7" fmla="*/ 1 h 2"/>
              <a:gd name="T8" fmla="*/ 0 w 1"/>
              <a:gd name="T9" fmla="*/ 0 h 2"/>
            </a:gdLst>
            <a:ahLst/>
            <a:cxnLst>
              <a:cxn ang="0">
                <a:pos x="T0" y="T1"/>
              </a:cxn>
              <a:cxn ang="0">
                <a:pos x="T2" y="T3"/>
              </a:cxn>
              <a:cxn ang="0">
                <a:pos x="T4" y="T5"/>
              </a:cxn>
              <a:cxn ang="0">
                <a:pos x="T6" y="T7"/>
              </a:cxn>
              <a:cxn ang="0">
                <a:pos x="T8" y="T9"/>
              </a:cxn>
            </a:cxnLst>
            <a:rect l="0" t="0" r="r" b="b"/>
            <a:pathLst>
              <a:path w="1" h="2">
                <a:moveTo>
                  <a:pt x="0" y="0"/>
                </a:moveTo>
                <a:lnTo>
                  <a:pt x="0" y="0"/>
                </a:lnTo>
                <a:cubicBezTo>
                  <a:pt x="1" y="1"/>
                  <a:pt x="1" y="2"/>
                  <a:pt x="0" y="2"/>
                </a:cubicBezTo>
                <a:lnTo>
                  <a:pt x="1" y="1"/>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028" name="Freeform 1828"/>
          <p:cNvSpPr>
            <a:spLocks/>
          </p:cNvSpPr>
          <p:nvPr userDrawn="1"/>
        </p:nvSpPr>
        <p:spPr bwMode="auto">
          <a:xfrm>
            <a:off x="606426" y="333375"/>
            <a:ext cx="1588" cy="1588"/>
          </a:xfrm>
          <a:custGeom>
            <a:avLst/>
            <a:gdLst>
              <a:gd name="T0" fmla="*/ 1 w 2"/>
              <a:gd name="T1" fmla="*/ 0 h 3"/>
              <a:gd name="T2" fmla="*/ 1 w 2"/>
              <a:gd name="T3" fmla="*/ 0 h 3"/>
              <a:gd name="T4" fmla="*/ 0 w 2"/>
              <a:gd name="T5" fmla="*/ 3 h 3"/>
              <a:gd name="T6" fmla="*/ 2 w 2"/>
              <a:gd name="T7" fmla="*/ 2 h 3"/>
              <a:gd name="T8" fmla="*/ 1 w 2"/>
              <a:gd name="T9" fmla="*/ 0 h 3"/>
            </a:gdLst>
            <a:ahLst/>
            <a:cxnLst>
              <a:cxn ang="0">
                <a:pos x="T0" y="T1"/>
              </a:cxn>
              <a:cxn ang="0">
                <a:pos x="T2" y="T3"/>
              </a:cxn>
              <a:cxn ang="0">
                <a:pos x="T4" y="T5"/>
              </a:cxn>
              <a:cxn ang="0">
                <a:pos x="T6" y="T7"/>
              </a:cxn>
              <a:cxn ang="0">
                <a:pos x="T8" y="T9"/>
              </a:cxn>
            </a:cxnLst>
            <a:rect l="0" t="0" r="r" b="b"/>
            <a:pathLst>
              <a:path w="2" h="3">
                <a:moveTo>
                  <a:pt x="1" y="0"/>
                </a:moveTo>
                <a:lnTo>
                  <a:pt x="1" y="0"/>
                </a:lnTo>
                <a:cubicBezTo>
                  <a:pt x="1" y="2"/>
                  <a:pt x="1" y="2"/>
                  <a:pt x="0" y="3"/>
                </a:cubicBezTo>
                <a:lnTo>
                  <a:pt x="2" y="2"/>
                </a:lnTo>
                <a:lnTo>
                  <a:pt x="1"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029" name="Freeform 1829"/>
          <p:cNvSpPr>
            <a:spLocks/>
          </p:cNvSpPr>
          <p:nvPr userDrawn="1"/>
        </p:nvSpPr>
        <p:spPr bwMode="auto">
          <a:xfrm>
            <a:off x="603251" y="339725"/>
            <a:ext cx="3175" cy="0"/>
          </a:xfrm>
          <a:custGeom>
            <a:avLst/>
            <a:gdLst>
              <a:gd name="T0" fmla="*/ 5 w 5"/>
              <a:gd name="T1" fmla="*/ 1 h 1"/>
              <a:gd name="T2" fmla="*/ 5 w 5"/>
              <a:gd name="T3" fmla="*/ 1 h 1"/>
              <a:gd name="T4" fmla="*/ 1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cubicBezTo>
                  <a:pt x="4" y="1"/>
                  <a:pt x="2" y="0"/>
                  <a:pt x="1" y="0"/>
                </a:cubicBezTo>
                <a:cubicBezTo>
                  <a:pt x="0" y="1"/>
                  <a:pt x="0" y="1"/>
                  <a:pt x="0" y="1"/>
                </a:cubicBezTo>
                <a:cubicBezTo>
                  <a:pt x="2" y="1"/>
                  <a:pt x="3" y="1"/>
                  <a:pt x="5"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030" name="Freeform 1830"/>
          <p:cNvSpPr>
            <a:spLocks/>
          </p:cNvSpPr>
          <p:nvPr userDrawn="1"/>
        </p:nvSpPr>
        <p:spPr bwMode="auto">
          <a:xfrm>
            <a:off x="600076" y="331788"/>
            <a:ext cx="6350" cy="3175"/>
          </a:xfrm>
          <a:custGeom>
            <a:avLst/>
            <a:gdLst>
              <a:gd name="T0" fmla="*/ 0 w 9"/>
              <a:gd name="T1" fmla="*/ 4 h 5"/>
              <a:gd name="T2" fmla="*/ 0 w 9"/>
              <a:gd name="T3" fmla="*/ 4 h 5"/>
              <a:gd name="T4" fmla="*/ 3 w 9"/>
              <a:gd name="T5" fmla="*/ 4 h 5"/>
              <a:gd name="T6" fmla="*/ 3 w 9"/>
              <a:gd name="T7" fmla="*/ 4 h 5"/>
              <a:gd name="T8" fmla="*/ 3 w 9"/>
              <a:gd name="T9" fmla="*/ 5 h 5"/>
              <a:gd name="T10" fmla="*/ 5 w 9"/>
              <a:gd name="T11" fmla="*/ 5 h 5"/>
              <a:gd name="T12" fmla="*/ 9 w 9"/>
              <a:gd name="T13" fmla="*/ 0 h 5"/>
              <a:gd name="T14" fmla="*/ 0 w 9"/>
              <a:gd name="T15" fmla="*/ 4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5">
                <a:moveTo>
                  <a:pt x="0" y="4"/>
                </a:moveTo>
                <a:lnTo>
                  <a:pt x="0" y="4"/>
                </a:lnTo>
                <a:cubicBezTo>
                  <a:pt x="2" y="4"/>
                  <a:pt x="3" y="4"/>
                  <a:pt x="3" y="4"/>
                </a:cubicBezTo>
                <a:lnTo>
                  <a:pt x="3" y="4"/>
                </a:lnTo>
                <a:cubicBezTo>
                  <a:pt x="3" y="4"/>
                  <a:pt x="3" y="5"/>
                  <a:pt x="3" y="5"/>
                </a:cubicBezTo>
                <a:cubicBezTo>
                  <a:pt x="3" y="5"/>
                  <a:pt x="4" y="5"/>
                  <a:pt x="5" y="5"/>
                </a:cubicBezTo>
                <a:cubicBezTo>
                  <a:pt x="6" y="4"/>
                  <a:pt x="8" y="2"/>
                  <a:pt x="9" y="0"/>
                </a:cubicBezTo>
                <a:cubicBezTo>
                  <a:pt x="6" y="1"/>
                  <a:pt x="3" y="2"/>
                  <a:pt x="0" y="4"/>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031" name="Freeform 1831"/>
          <p:cNvSpPr>
            <a:spLocks/>
          </p:cNvSpPr>
          <p:nvPr userDrawn="1"/>
        </p:nvSpPr>
        <p:spPr bwMode="auto">
          <a:xfrm>
            <a:off x="595313" y="330200"/>
            <a:ext cx="0" cy="3175"/>
          </a:xfrm>
          <a:custGeom>
            <a:avLst/>
            <a:gdLst>
              <a:gd name="T0" fmla="*/ 1 w 1"/>
              <a:gd name="T1" fmla="*/ 0 h 3"/>
              <a:gd name="T2" fmla="*/ 1 w 1"/>
              <a:gd name="T3" fmla="*/ 0 h 3"/>
              <a:gd name="T4" fmla="*/ 0 w 1"/>
              <a:gd name="T5" fmla="*/ 2 h 3"/>
              <a:gd name="T6" fmla="*/ 0 w 1"/>
              <a:gd name="T7" fmla="*/ 3 h 3"/>
              <a:gd name="T8" fmla="*/ 1 w 1"/>
              <a:gd name="T9" fmla="*/ 2 h 3"/>
              <a:gd name="T10" fmla="*/ 1 w 1"/>
              <a:gd name="T11" fmla="*/ 0 h 3"/>
            </a:gdLst>
            <a:ahLst/>
            <a:cxnLst>
              <a:cxn ang="0">
                <a:pos x="T0" y="T1"/>
              </a:cxn>
              <a:cxn ang="0">
                <a:pos x="T2" y="T3"/>
              </a:cxn>
              <a:cxn ang="0">
                <a:pos x="T4" y="T5"/>
              </a:cxn>
              <a:cxn ang="0">
                <a:pos x="T6" y="T7"/>
              </a:cxn>
              <a:cxn ang="0">
                <a:pos x="T8" y="T9"/>
              </a:cxn>
              <a:cxn ang="0">
                <a:pos x="T10" y="T11"/>
              </a:cxn>
            </a:cxnLst>
            <a:rect l="0" t="0" r="r" b="b"/>
            <a:pathLst>
              <a:path w="1" h="3">
                <a:moveTo>
                  <a:pt x="1" y="0"/>
                </a:moveTo>
                <a:lnTo>
                  <a:pt x="1" y="0"/>
                </a:lnTo>
                <a:cubicBezTo>
                  <a:pt x="1" y="1"/>
                  <a:pt x="0" y="1"/>
                  <a:pt x="0" y="2"/>
                </a:cubicBezTo>
                <a:cubicBezTo>
                  <a:pt x="0" y="2"/>
                  <a:pt x="0" y="3"/>
                  <a:pt x="0" y="3"/>
                </a:cubicBezTo>
                <a:cubicBezTo>
                  <a:pt x="1" y="3"/>
                  <a:pt x="1" y="2"/>
                  <a:pt x="1" y="2"/>
                </a:cubicBezTo>
                <a:cubicBezTo>
                  <a:pt x="1" y="1"/>
                  <a:pt x="1" y="1"/>
                  <a:pt x="1"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032" name="Freeform 1832"/>
          <p:cNvSpPr>
            <a:spLocks/>
          </p:cNvSpPr>
          <p:nvPr userDrawn="1"/>
        </p:nvSpPr>
        <p:spPr bwMode="auto">
          <a:xfrm>
            <a:off x="596901" y="333375"/>
            <a:ext cx="1588" cy="1588"/>
          </a:xfrm>
          <a:custGeom>
            <a:avLst/>
            <a:gdLst>
              <a:gd name="T0" fmla="*/ 2 w 2"/>
              <a:gd name="T1" fmla="*/ 0 h 4"/>
              <a:gd name="T2" fmla="*/ 2 w 2"/>
              <a:gd name="T3" fmla="*/ 0 h 4"/>
              <a:gd name="T4" fmla="*/ 1 w 2"/>
              <a:gd name="T5" fmla="*/ 1 h 4"/>
              <a:gd name="T6" fmla="*/ 0 w 2"/>
              <a:gd name="T7" fmla="*/ 4 h 4"/>
              <a:gd name="T8" fmla="*/ 1 w 2"/>
              <a:gd name="T9" fmla="*/ 3 h 4"/>
              <a:gd name="T10" fmla="*/ 2 w 2"/>
              <a:gd name="T11" fmla="*/ 0 h 4"/>
            </a:gdLst>
            <a:ahLst/>
            <a:cxnLst>
              <a:cxn ang="0">
                <a:pos x="T0" y="T1"/>
              </a:cxn>
              <a:cxn ang="0">
                <a:pos x="T2" y="T3"/>
              </a:cxn>
              <a:cxn ang="0">
                <a:pos x="T4" y="T5"/>
              </a:cxn>
              <a:cxn ang="0">
                <a:pos x="T6" y="T7"/>
              </a:cxn>
              <a:cxn ang="0">
                <a:pos x="T8" y="T9"/>
              </a:cxn>
              <a:cxn ang="0">
                <a:pos x="T10" y="T11"/>
              </a:cxn>
            </a:cxnLst>
            <a:rect l="0" t="0" r="r" b="b"/>
            <a:pathLst>
              <a:path w="2" h="4">
                <a:moveTo>
                  <a:pt x="2" y="0"/>
                </a:moveTo>
                <a:lnTo>
                  <a:pt x="2" y="0"/>
                </a:lnTo>
                <a:cubicBezTo>
                  <a:pt x="2" y="0"/>
                  <a:pt x="1" y="1"/>
                  <a:pt x="1" y="1"/>
                </a:cubicBezTo>
                <a:cubicBezTo>
                  <a:pt x="1" y="2"/>
                  <a:pt x="0" y="3"/>
                  <a:pt x="0" y="4"/>
                </a:cubicBezTo>
                <a:cubicBezTo>
                  <a:pt x="0" y="4"/>
                  <a:pt x="1" y="3"/>
                  <a:pt x="1" y="3"/>
                </a:cubicBezTo>
                <a:cubicBezTo>
                  <a:pt x="2" y="2"/>
                  <a:pt x="2" y="1"/>
                  <a:pt x="2"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033" name="Freeform 1833"/>
          <p:cNvSpPr>
            <a:spLocks/>
          </p:cNvSpPr>
          <p:nvPr userDrawn="1"/>
        </p:nvSpPr>
        <p:spPr bwMode="auto">
          <a:xfrm>
            <a:off x="600076" y="334963"/>
            <a:ext cx="4763" cy="3175"/>
          </a:xfrm>
          <a:custGeom>
            <a:avLst/>
            <a:gdLst>
              <a:gd name="T0" fmla="*/ 2 w 8"/>
              <a:gd name="T1" fmla="*/ 1 h 4"/>
              <a:gd name="T2" fmla="*/ 2 w 8"/>
              <a:gd name="T3" fmla="*/ 1 h 4"/>
              <a:gd name="T4" fmla="*/ 0 w 8"/>
              <a:gd name="T5" fmla="*/ 4 h 4"/>
              <a:gd name="T6" fmla="*/ 4 w 8"/>
              <a:gd name="T7" fmla="*/ 4 h 4"/>
              <a:gd name="T8" fmla="*/ 8 w 8"/>
              <a:gd name="T9" fmla="*/ 1 h 4"/>
              <a:gd name="T10" fmla="*/ 2 w 8"/>
              <a:gd name="T11" fmla="*/ 1 h 4"/>
            </a:gdLst>
            <a:ahLst/>
            <a:cxnLst>
              <a:cxn ang="0">
                <a:pos x="T0" y="T1"/>
              </a:cxn>
              <a:cxn ang="0">
                <a:pos x="T2" y="T3"/>
              </a:cxn>
              <a:cxn ang="0">
                <a:pos x="T4" y="T5"/>
              </a:cxn>
              <a:cxn ang="0">
                <a:pos x="T6" y="T7"/>
              </a:cxn>
              <a:cxn ang="0">
                <a:pos x="T8" y="T9"/>
              </a:cxn>
              <a:cxn ang="0">
                <a:pos x="T10" y="T11"/>
              </a:cxn>
            </a:cxnLst>
            <a:rect l="0" t="0" r="r" b="b"/>
            <a:pathLst>
              <a:path w="8" h="4">
                <a:moveTo>
                  <a:pt x="2" y="1"/>
                </a:moveTo>
                <a:lnTo>
                  <a:pt x="2" y="1"/>
                </a:lnTo>
                <a:cubicBezTo>
                  <a:pt x="1" y="2"/>
                  <a:pt x="0" y="3"/>
                  <a:pt x="0" y="4"/>
                </a:cubicBezTo>
                <a:cubicBezTo>
                  <a:pt x="1" y="4"/>
                  <a:pt x="2" y="4"/>
                  <a:pt x="4" y="4"/>
                </a:cubicBezTo>
                <a:cubicBezTo>
                  <a:pt x="5" y="3"/>
                  <a:pt x="7" y="2"/>
                  <a:pt x="8" y="1"/>
                </a:cubicBezTo>
                <a:cubicBezTo>
                  <a:pt x="6" y="0"/>
                  <a:pt x="4" y="1"/>
                  <a:pt x="2"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034" name="Freeform 1834"/>
          <p:cNvSpPr>
            <a:spLocks/>
          </p:cNvSpPr>
          <p:nvPr userDrawn="1"/>
        </p:nvSpPr>
        <p:spPr bwMode="auto">
          <a:xfrm>
            <a:off x="595313" y="330200"/>
            <a:ext cx="3175" cy="7938"/>
          </a:xfrm>
          <a:custGeom>
            <a:avLst/>
            <a:gdLst>
              <a:gd name="T0" fmla="*/ 0 w 5"/>
              <a:gd name="T1" fmla="*/ 5 h 11"/>
              <a:gd name="T2" fmla="*/ 0 w 5"/>
              <a:gd name="T3" fmla="*/ 5 h 11"/>
              <a:gd name="T4" fmla="*/ 0 w 5"/>
              <a:gd name="T5" fmla="*/ 6 h 11"/>
              <a:gd name="T6" fmla="*/ 0 w 5"/>
              <a:gd name="T7" fmla="*/ 11 h 11"/>
              <a:gd name="T8" fmla="*/ 3 w 5"/>
              <a:gd name="T9" fmla="*/ 8 h 11"/>
              <a:gd name="T10" fmla="*/ 4 w 5"/>
              <a:gd name="T11" fmla="*/ 0 h 11"/>
              <a:gd name="T12" fmla="*/ 0 w 5"/>
              <a:gd name="T13" fmla="*/ 5 h 11"/>
            </a:gdLst>
            <a:ahLst/>
            <a:cxnLst>
              <a:cxn ang="0">
                <a:pos x="T0" y="T1"/>
              </a:cxn>
              <a:cxn ang="0">
                <a:pos x="T2" y="T3"/>
              </a:cxn>
              <a:cxn ang="0">
                <a:pos x="T4" y="T5"/>
              </a:cxn>
              <a:cxn ang="0">
                <a:pos x="T6" y="T7"/>
              </a:cxn>
              <a:cxn ang="0">
                <a:pos x="T8" y="T9"/>
              </a:cxn>
              <a:cxn ang="0">
                <a:pos x="T10" y="T11"/>
              </a:cxn>
              <a:cxn ang="0">
                <a:pos x="T12" y="T13"/>
              </a:cxn>
            </a:cxnLst>
            <a:rect l="0" t="0" r="r" b="b"/>
            <a:pathLst>
              <a:path w="5" h="11">
                <a:moveTo>
                  <a:pt x="0" y="5"/>
                </a:moveTo>
                <a:lnTo>
                  <a:pt x="0" y="5"/>
                </a:lnTo>
                <a:lnTo>
                  <a:pt x="0" y="6"/>
                </a:lnTo>
                <a:cubicBezTo>
                  <a:pt x="0" y="7"/>
                  <a:pt x="0" y="9"/>
                  <a:pt x="0" y="11"/>
                </a:cubicBezTo>
                <a:cubicBezTo>
                  <a:pt x="0" y="10"/>
                  <a:pt x="1" y="9"/>
                  <a:pt x="3" y="8"/>
                </a:cubicBezTo>
                <a:cubicBezTo>
                  <a:pt x="4" y="5"/>
                  <a:pt x="5" y="3"/>
                  <a:pt x="4" y="0"/>
                </a:cubicBezTo>
                <a:cubicBezTo>
                  <a:pt x="3" y="1"/>
                  <a:pt x="1" y="3"/>
                  <a:pt x="0" y="5"/>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035" name="Freeform 1835"/>
          <p:cNvSpPr>
            <a:spLocks/>
          </p:cNvSpPr>
          <p:nvPr userDrawn="1"/>
        </p:nvSpPr>
        <p:spPr bwMode="auto">
          <a:xfrm>
            <a:off x="595313" y="338138"/>
            <a:ext cx="7938" cy="1588"/>
          </a:xfrm>
          <a:custGeom>
            <a:avLst/>
            <a:gdLst>
              <a:gd name="T0" fmla="*/ 11 w 11"/>
              <a:gd name="T1" fmla="*/ 1 h 3"/>
              <a:gd name="T2" fmla="*/ 11 w 11"/>
              <a:gd name="T3" fmla="*/ 1 h 3"/>
              <a:gd name="T4" fmla="*/ 0 w 11"/>
              <a:gd name="T5" fmla="*/ 3 h 3"/>
              <a:gd name="T6" fmla="*/ 1 w 11"/>
              <a:gd name="T7" fmla="*/ 3 h 3"/>
              <a:gd name="T8" fmla="*/ 7 w 11"/>
              <a:gd name="T9" fmla="*/ 3 h 3"/>
              <a:gd name="T10" fmla="*/ 11 w 11"/>
              <a:gd name="T11" fmla="*/ 1 h 3"/>
            </a:gdLst>
            <a:ahLst/>
            <a:cxnLst>
              <a:cxn ang="0">
                <a:pos x="T0" y="T1"/>
              </a:cxn>
              <a:cxn ang="0">
                <a:pos x="T2" y="T3"/>
              </a:cxn>
              <a:cxn ang="0">
                <a:pos x="T4" y="T5"/>
              </a:cxn>
              <a:cxn ang="0">
                <a:pos x="T6" y="T7"/>
              </a:cxn>
              <a:cxn ang="0">
                <a:pos x="T8" y="T9"/>
              </a:cxn>
              <a:cxn ang="0">
                <a:pos x="T10" y="T11"/>
              </a:cxn>
            </a:cxnLst>
            <a:rect l="0" t="0" r="r" b="b"/>
            <a:pathLst>
              <a:path w="11" h="3">
                <a:moveTo>
                  <a:pt x="11" y="1"/>
                </a:moveTo>
                <a:lnTo>
                  <a:pt x="11" y="1"/>
                </a:lnTo>
                <a:cubicBezTo>
                  <a:pt x="7" y="0"/>
                  <a:pt x="3" y="1"/>
                  <a:pt x="0" y="3"/>
                </a:cubicBezTo>
                <a:lnTo>
                  <a:pt x="1" y="3"/>
                </a:lnTo>
                <a:cubicBezTo>
                  <a:pt x="3" y="3"/>
                  <a:pt x="5" y="3"/>
                  <a:pt x="7" y="3"/>
                </a:cubicBezTo>
                <a:cubicBezTo>
                  <a:pt x="8" y="3"/>
                  <a:pt x="10" y="2"/>
                  <a:pt x="11"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036" name="Freeform 1836"/>
          <p:cNvSpPr>
            <a:spLocks/>
          </p:cNvSpPr>
          <p:nvPr userDrawn="1"/>
        </p:nvSpPr>
        <p:spPr bwMode="auto">
          <a:xfrm>
            <a:off x="593726" y="334963"/>
            <a:ext cx="7938" cy="4763"/>
          </a:xfrm>
          <a:custGeom>
            <a:avLst/>
            <a:gdLst>
              <a:gd name="T0" fmla="*/ 10 w 10"/>
              <a:gd name="T1" fmla="*/ 0 h 7"/>
              <a:gd name="T2" fmla="*/ 10 w 10"/>
              <a:gd name="T3" fmla="*/ 0 h 7"/>
              <a:gd name="T4" fmla="*/ 0 w 10"/>
              <a:gd name="T5" fmla="*/ 7 h 7"/>
              <a:gd name="T6" fmla="*/ 10 w 10"/>
              <a:gd name="T7" fmla="*/ 0 h 7"/>
            </a:gdLst>
            <a:ahLst/>
            <a:cxnLst>
              <a:cxn ang="0">
                <a:pos x="T0" y="T1"/>
              </a:cxn>
              <a:cxn ang="0">
                <a:pos x="T2" y="T3"/>
              </a:cxn>
              <a:cxn ang="0">
                <a:pos x="T4" y="T5"/>
              </a:cxn>
              <a:cxn ang="0">
                <a:pos x="T6" y="T7"/>
              </a:cxn>
            </a:cxnLst>
            <a:rect l="0" t="0" r="r" b="b"/>
            <a:pathLst>
              <a:path w="10" h="7">
                <a:moveTo>
                  <a:pt x="10" y="0"/>
                </a:moveTo>
                <a:lnTo>
                  <a:pt x="10" y="0"/>
                </a:lnTo>
                <a:cubicBezTo>
                  <a:pt x="6" y="0"/>
                  <a:pt x="2" y="3"/>
                  <a:pt x="0" y="7"/>
                </a:cubicBezTo>
                <a:cubicBezTo>
                  <a:pt x="4" y="6"/>
                  <a:pt x="8" y="3"/>
                  <a:pt x="10"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037" name="Freeform 1837"/>
          <p:cNvSpPr>
            <a:spLocks/>
          </p:cNvSpPr>
          <p:nvPr userDrawn="1"/>
        </p:nvSpPr>
        <p:spPr bwMode="auto">
          <a:xfrm>
            <a:off x="590551" y="314325"/>
            <a:ext cx="4763" cy="17463"/>
          </a:xfrm>
          <a:custGeom>
            <a:avLst/>
            <a:gdLst>
              <a:gd name="T0" fmla="*/ 3 w 6"/>
              <a:gd name="T1" fmla="*/ 20 h 24"/>
              <a:gd name="T2" fmla="*/ 3 w 6"/>
              <a:gd name="T3" fmla="*/ 20 h 24"/>
              <a:gd name="T4" fmla="*/ 5 w 6"/>
              <a:gd name="T5" fmla="*/ 24 h 24"/>
              <a:gd name="T6" fmla="*/ 6 w 6"/>
              <a:gd name="T7" fmla="*/ 0 h 24"/>
              <a:gd name="T8" fmla="*/ 3 w 6"/>
              <a:gd name="T9" fmla="*/ 1 h 24"/>
              <a:gd name="T10" fmla="*/ 0 w 6"/>
              <a:gd name="T11" fmla="*/ 0 h 24"/>
              <a:gd name="T12" fmla="*/ 1 w 6"/>
              <a:gd name="T13" fmla="*/ 24 h 24"/>
              <a:gd name="T14" fmla="*/ 3 w 6"/>
              <a:gd name="T15" fmla="*/ 20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24">
                <a:moveTo>
                  <a:pt x="3" y="20"/>
                </a:moveTo>
                <a:lnTo>
                  <a:pt x="3" y="20"/>
                </a:lnTo>
                <a:cubicBezTo>
                  <a:pt x="4" y="21"/>
                  <a:pt x="4" y="22"/>
                  <a:pt x="5" y="24"/>
                </a:cubicBezTo>
                <a:lnTo>
                  <a:pt x="6" y="0"/>
                </a:lnTo>
                <a:cubicBezTo>
                  <a:pt x="5" y="1"/>
                  <a:pt x="4" y="1"/>
                  <a:pt x="3" y="1"/>
                </a:cubicBezTo>
                <a:cubicBezTo>
                  <a:pt x="2" y="1"/>
                  <a:pt x="1" y="1"/>
                  <a:pt x="0" y="0"/>
                </a:cubicBezTo>
                <a:lnTo>
                  <a:pt x="1" y="24"/>
                </a:lnTo>
                <a:cubicBezTo>
                  <a:pt x="2" y="22"/>
                  <a:pt x="2" y="21"/>
                  <a:pt x="3" y="2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038" name="Freeform 1838"/>
          <p:cNvSpPr>
            <a:spLocks/>
          </p:cNvSpPr>
          <p:nvPr userDrawn="1"/>
        </p:nvSpPr>
        <p:spPr bwMode="auto">
          <a:xfrm>
            <a:off x="592138" y="330200"/>
            <a:ext cx="3175" cy="9525"/>
          </a:xfrm>
          <a:custGeom>
            <a:avLst/>
            <a:gdLst>
              <a:gd name="T0" fmla="*/ 0 w 4"/>
              <a:gd name="T1" fmla="*/ 7 h 13"/>
              <a:gd name="T2" fmla="*/ 0 w 4"/>
              <a:gd name="T3" fmla="*/ 7 h 13"/>
              <a:gd name="T4" fmla="*/ 2 w 4"/>
              <a:gd name="T5" fmla="*/ 13 h 13"/>
              <a:gd name="T6" fmla="*/ 4 w 4"/>
              <a:gd name="T7" fmla="*/ 7 h 13"/>
              <a:gd name="T8" fmla="*/ 2 w 4"/>
              <a:gd name="T9" fmla="*/ 0 h 13"/>
              <a:gd name="T10" fmla="*/ 0 w 4"/>
              <a:gd name="T11" fmla="*/ 7 h 13"/>
            </a:gdLst>
            <a:ahLst/>
            <a:cxnLst>
              <a:cxn ang="0">
                <a:pos x="T0" y="T1"/>
              </a:cxn>
              <a:cxn ang="0">
                <a:pos x="T2" y="T3"/>
              </a:cxn>
              <a:cxn ang="0">
                <a:pos x="T4" y="T5"/>
              </a:cxn>
              <a:cxn ang="0">
                <a:pos x="T6" y="T7"/>
              </a:cxn>
              <a:cxn ang="0">
                <a:pos x="T8" y="T9"/>
              </a:cxn>
              <a:cxn ang="0">
                <a:pos x="T10" y="T11"/>
              </a:cxn>
            </a:cxnLst>
            <a:rect l="0" t="0" r="r" b="b"/>
            <a:pathLst>
              <a:path w="4" h="13">
                <a:moveTo>
                  <a:pt x="0" y="7"/>
                </a:moveTo>
                <a:lnTo>
                  <a:pt x="0" y="7"/>
                </a:lnTo>
                <a:cubicBezTo>
                  <a:pt x="0" y="9"/>
                  <a:pt x="1" y="11"/>
                  <a:pt x="2" y="13"/>
                </a:cubicBezTo>
                <a:cubicBezTo>
                  <a:pt x="3" y="11"/>
                  <a:pt x="4" y="9"/>
                  <a:pt x="4" y="7"/>
                </a:cubicBezTo>
                <a:cubicBezTo>
                  <a:pt x="4" y="4"/>
                  <a:pt x="3" y="2"/>
                  <a:pt x="2" y="0"/>
                </a:cubicBezTo>
                <a:cubicBezTo>
                  <a:pt x="1" y="2"/>
                  <a:pt x="0" y="4"/>
                  <a:pt x="0" y="7"/>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039" name="Freeform 1839"/>
          <p:cNvSpPr>
            <a:spLocks/>
          </p:cNvSpPr>
          <p:nvPr userDrawn="1"/>
        </p:nvSpPr>
        <p:spPr bwMode="auto">
          <a:xfrm>
            <a:off x="588963" y="295275"/>
            <a:ext cx="7938" cy="9525"/>
          </a:xfrm>
          <a:custGeom>
            <a:avLst/>
            <a:gdLst>
              <a:gd name="T0" fmla="*/ 4 w 12"/>
              <a:gd name="T1" fmla="*/ 2 h 12"/>
              <a:gd name="T2" fmla="*/ 4 w 12"/>
              <a:gd name="T3" fmla="*/ 2 h 12"/>
              <a:gd name="T4" fmla="*/ 5 w 12"/>
              <a:gd name="T5" fmla="*/ 4 h 12"/>
              <a:gd name="T6" fmla="*/ 0 w 12"/>
              <a:gd name="T7" fmla="*/ 3 h 12"/>
              <a:gd name="T8" fmla="*/ 0 w 12"/>
              <a:gd name="T9" fmla="*/ 9 h 12"/>
              <a:gd name="T10" fmla="*/ 4 w 12"/>
              <a:gd name="T11" fmla="*/ 7 h 12"/>
              <a:gd name="T12" fmla="*/ 3 w 12"/>
              <a:gd name="T13" fmla="*/ 12 h 12"/>
              <a:gd name="T14" fmla="*/ 9 w 12"/>
              <a:gd name="T15" fmla="*/ 12 h 12"/>
              <a:gd name="T16" fmla="*/ 7 w 12"/>
              <a:gd name="T17" fmla="*/ 8 h 12"/>
              <a:gd name="T18" fmla="*/ 12 w 12"/>
              <a:gd name="T19" fmla="*/ 9 h 12"/>
              <a:gd name="T20" fmla="*/ 12 w 12"/>
              <a:gd name="T21" fmla="*/ 3 h 12"/>
              <a:gd name="T22" fmla="*/ 8 w 12"/>
              <a:gd name="T23" fmla="*/ 5 h 12"/>
              <a:gd name="T24" fmla="*/ 9 w 12"/>
              <a:gd name="T25" fmla="*/ 0 h 12"/>
              <a:gd name="T26" fmla="*/ 3 w 12"/>
              <a:gd name="T27" fmla="*/ 0 h 12"/>
              <a:gd name="T28" fmla="*/ 4 w 12"/>
              <a:gd name="T29" fmla="*/ 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 h="12">
                <a:moveTo>
                  <a:pt x="4" y="2"/>
                </a:moveTo>
                <a:lnTo>
                  <a:pt x="4" y="2"/>
                </a:lnTo>
                <a:cubicBezTo>
                  <a:pt x="5" y="3"/>
                  <a:pt x="5" y="4"/>
                  <a:pt x="5" y="4"/>
                </a:cubicBezTo>
                <a:cubicBezTo>
                  <a:pt x="5" y="7"/>
                  <a:pt x="1" y="4"/>
                  <a:pt x="0" y="3"/>
                </a:cubicBezTo>
                <a:lnTo>
                  <a:pt x="0" y="9"/>
                </a:lnTo>
                <a:cubicBezTo>
                  <a:pt x="1" y="9"/>
                  <a:pt x="3" y="7"/>
                  <a:pt x="4" y="7"/>
                </a:cubicBezTo>
                <a:cubicBezTo>
                  <a:pt x="7" y="8"/>
                  <a:pt x="4" y="12"/>
                  <a:pt x="3" y="12"/>
                </a:cubicBezTo>
                <a:lnTo>
                  <a:pt x="9" y="12"/>
                </a:lnTo>
                <a:cubicBezTo>
                  <a:pt x="8" y="12"/>
                  <a:pt x="7" y="10"/>
                  <a:pt x="7" y="8"/>
                </a:cubicBezTo>
                <a:cubicBezTo>
                  <a:pt x="7" y="6"/>
                  <a:pt x="11" y="9"/>
                  <a:pt x="12" y="9"/>
                </a:cubicBezTo>
                <a:lnTo>
                  <a:pt x="12" y="3"/>
                </a:lnTo>
                <a:cubicBezTo>
                  <a:pt x="11" y="4"/>
                  <a:pt x="9" y="6"/>
                  <a:pt x="8" y="5"/>
                </a:cubicBezTo>
                <a:cubicBezTo>
                  <a:pt x="5" y="5"/>
                  <a:pt x="8" y="1"/>
                  <a:pt x="9" y="0"/>
                </a:cubicBezTo>
                <a:lnTo>
                  <a:pt x="3" y="0"/>
                </a:lnTo>
                <a:cubicBezTo>
                  <a:pt x="4" y="1"/>
                  <a:pt x="4" y="2"/>
                  <a:pt x="4" y="2"/>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040" name="Freeform 1840"/>
          <p:cNvSpPr>
            <a:spLocks/>
          </p:cNvSpPr>
          <p:nvPr userDrawn="1"/>
        </p:nvSpPr>
        <p:spPr bwMode="auto">
          <a:xfrm>
            <a:off x="588963" y="306388"/>
            <a:ext cx="7938" cy="6350"/>
          </a:xfrm>
          <a:custGeom>
            <a:avLst/>
            <a:gdLst>
              <a:gd name="T0" fmla="*/ 5 w 10"/>
              <a:gd name="T1" fmla="*/ 0 h 9"/>
              <a:gd name="T2" fmla="*/ 5 w 10"/>
              <a:gd name="T3" fmla="*/ 0 h 9"/>
              <a:gd name="T4" fmla="*/ 0 w 10"/>
              <a:gd name="T5" fmla="*/ 5 h 9"/>
              <a:gd name="T6" fmla="*/ 5 w 10"/>
              <a:gd name="T7" fmla="*/ 9 h 9"/>
              <a:gd name="T8" fmla="*/ 10 w 10"/>
              <a:gd name="T9" fmla="*/ 5 h 9"/>
              <a:gd name="T10" fmla="*/ 5 w 10"/>
              <a:gd name="T11" fmla="*/ 0 h 9"/>
            </a:gdLst>
            <a:ahLst/>
            <a:cxnLst>
              <a:cxn ang="0">
                <a:pos x="T0" y="T1"/>
              </a:cxn>
              <a:cxn ang="0">
                <a:pos x="T2" y="T3"/>
              </a:cxn>
              <a:cxn ang="0">
                <a:pos x="T4" y="T5"/>
              </a:cxn>
              <a:cxn ang="0">
                <a:pos x="T6" y="T7"/>
              </a:cxn>
              <a:cxn ang="0">
                <a:pos x="T8" y="T9"/>
              </a:cxn>
              <a:cxn ang="0">
                <a:pos x="T10" y="T11"/>
              </a:cxn>
            </a:cxnLst>
            <a:rect l="0" t="0" r="r" b="b"/>
            <a:pathLst>
              <a:path w="10" h="9">
                <a:moveTo>
                  <a:pt x="5" y="0"/>
                </a:moveTo>
                <a:lnTo>
                  <a:pt x="5" y="0"/>
                </a:lnTo>
                <a:cubicBezTo>
                  <a:pt x="2" y="0"/>
                  <a:pt x="0" y="2"/>
                  <a:pt x="0" y="5"/>
                </a:cubicBezTo>
                <a:cubicBezTo>
                  <a:pt x="0" y="7"/>
                  <a:pt x="2" y="9"/>
                  <a:pt x="5" y="9"/>
                </a:cubicBezTo>
                <a:cubicBezTo>
                  <a:pt x="8" y="9"/>
                  <a:pt x="10" y="7"/>
                  <a:pt x="10" y="5"/>
                </a:cubicBezTo>
                <a:cubicBezTo>
                  <a:pt x="10" y="2"/>
                  <a:pt x="8" y="0"/>
                  <a:pt x="5"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041" name="Freeform 1841"/>
          <p:cNvSpPr>
            <a:spLocks/>
          </p:cNvSpPr>
          <p:nvPr userDrawn="1"/>
        </p:nvSpPr>
        <p:spPr bwMode="auto">
          <a:xfrm>
            <a:off x="579438" y="342900"/>
            <a:ext cx="0" cy="1588"/>
          </a:xfrm>
          <a:custGeom>
            <a:avLst/>
            <a:gdLst>
              <a:gd name="T0" fmla="*/ 0 h 1"/>
              <a:gd name="T1" fmla="*/ 0 h 1"/>
              <a:gd name="T2" fmla="*/ 1 h 1"/>
              <a:gd name="T3" fmla="*/ 1 h 1"/>
              <a:gd name="T4" fmla="*/ 0 h 1"/>
            </a:gdLst>
            <a:ahLst/>
            <a:cxnLst>
              <a:cxn ang="0">
                <a:pos x="0" y="T0"/>
              </a:cxn>
              <a:cxn ang="0">
                <a:pos x="0" y="T1"/>
              </a:cxn>
              <a:cxn ang="0">
                <a:pos x="0" y="T2"/>
              </a:cxn>
              <a:cxn ang="0">
                <a:pos x="0" y="T3"/>
              </a:cxn>
              <a:cxn ang="0">
                <a:pos x="0" y="T4"/>
              </a:cxn>
            </a:cxnLst>
            <a:rect l="0" t="0" r="r" b="b"/>
            <a:pathLst>
              <a:path h="1">
                <a:moveTo>
                  <a:pt x="0" y="0"/>
                </a:moveTo>
                <a:lnTo>
                  <a:pt x="0" y="0"/>
                </a:lnTo>
                <a:lnTo>
                  <a:pt x="0" y="1"/>
                </a:lnTo>
                <a:cubicBezTo>
                  <a:pt x="0" y="1"/>
                  <a:pt x="0" y="1"/>
                  <a:pt x="0" y="1"/>
                </a:cubicBezTo>
                <a:cubicBezTo>
                  <a:pt x="0" y="1"/>
                  <a:pt x="0" y="0"/>
                  <a:pt x="0"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042" name="Freeform 1842"/>
          <p:cNvSpPr>
            <a:spLocks/>
          </p:cNvSpPr>
          <p:nvPr userDrawn="1"/>
        </p:nvSpPr>
        <p:spPr bwMode="auto">
          <a:xfrm>
            <a:off x="590551" y="341313"/>
            <a:ext cx="1588" cy="1588"/>
          </a:xfrm>
          <a:custGeom>
            <a:avLst/>
            <a:gdLst>
              <a:gd name="T0" fmla="*/ 1 w 1"/>
              <a:gd name="T1" fmla="*/ 1 h 1"/>
              <a:gd name="T2" fmla="*/ 1 w 1"/>
              <a:gd name="T3" fmla="*/ 1 h 1"/>
              <a:gd name="T4" fmla="*/ 1 w 1"/>
              <a:gd name="T5" fmla="*/ 0 h 1"/>
              <a:gd name="T6" fmla="*/ 0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lnTo>
                  <a:pt x="1" y="1"/>
                </a:lnTo>
                <a:cubicBezTo>
                  <a:pt x="1" y="1"/>
                  <a:pt x="1" y="1"/>
                  <a:pt x="1" y="0"/>
                </a:cubicBezTo>
                <a:cubicBezTo>
                  <a:pt x="1" y="0"/>
                  <a:pt x="1" y="0"/>
                  <a:pt x="0" y="0"/>
                </a:cubicBezTo>
                <a:cubicBezTo>
                  <a:pt x="1" y="1"/>
                  <a:pt x="1" y="1"/>
                  <a:pt x="1"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043" name="Freeform 1843"/>
          <p:cNvSpPr>
            <a:spLocks/>
          </p:cNvSpPr>
          <p:nvPr userDrawn="1"/>
        </p:nvSpPr>
        <p:spPr bwMode="auto">
          <a:xfrm>
            <a:off x="590551" y="342900"/>
            <a:ext cx="1588" cy="1588"/>
          </a:xfrm>
          <a:custGeom>
            <a:avLst/>
            <a:gdLst>
              <a:gd name="T0" fmla="*/ 0 w 1"/>
              <a:gd name="T1" fmla="*/ 1 h 1"/>
              <a:gd name="T2" fmla="*/ 0 w 1"/>
              <a:gd name="T3" fmla="*/ 1 h 1"/>
              <a:gd name="T4" fmla="*/ 1 w 1"/>
              <a:gd name="T5" fmla="*/ 1 h 1"/>
              <a:gd name="T6" fmla="*/ 1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lnTo>
                  <a:pt x="0" y="1"/>
                </a:lnTo>
                <a:lnTo>
                  <a:pt x="1" y="1"/>
                </a:lnTo>
                <a:cubicBezTo>
                  <a:pt x="1" y="1"/>
                  <a:pt x="1" y="1"/>
                  <a:pt x="1" y="0"/>
                </a:cubicBezTo>
                <a:cubicBezTo>
                  <a:pt x="1" y="1"/>
                  <a:pt x="1" y="1"/>
                  <a:pt x="0"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044" name="Freeform 1844"/>
          <p:cNvSpPr>
            <a:spLocks/>
          </p:cNvSpPr>
          <p:nvPr userDrawn="1"/>
        </p:nvSpPr>
        <p:spPr bwMode="auto">
          <a:xfrm>
            <a:off x="588963" y="341313"/>
            <a:ext cx="0" cy="1588"/>
          </a:xfrm>
          <a:custGeom>
            <a:avLst/>
            <a:gdLst>
              <a:gd name="T0" fmla="*/ 1 w 1"/>
              <a:gd name="T1" fmla="*/ 1 h 1"/>
              <a:gd name="T2" fmla="*/ 1 w 1"/>
              <a:gd name="T3" fmla="*/ 1 h 1"/>
              <a:gd name="T4" fmla="*/ 1 w 1"/>
              <a:gd name="T5" fmla="*/ 0 h 1"/>
              <a:gd name="T6" fmla="*/ 0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lnTo>
                  <a:pt x="1" y="1"/>
                </a:lnTo>
                <a:cubicBezTo>
                  <a:pt x="1" y="1"/>
                  <a:pt x="1" y="1"/>
                  <a:pt x="1" y="0"/>
                </a:cubicBezTo>
                <a:cubicBezTo>
                  <a:pt x="1" y="0"/>
                  <a:pt x="1" y="0"/>
                  <a:pt x="0" y="0"/>
                </a:cubicBezTo>
                <a:cubicBezTo>
                  <a:pt x="0" y="1"/>
                  <a:pt x="1" y="1"/>
                  <a:pt x="1"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045" name="Freeform 1845"/>
          <p:cNvSpPr>
            <a:spLocks/>
          </p:cNvSpPr>
          <p:nvPr userDrawn="1"/>
        </p:nvSpPr>
        <p:spPr bwMode="auto">
          <a:xfrm>
            <a:off x="588963" y="342900"/>
            <a:ext cx="0" cy="1588"/>
          </a:xfrm>
          <a:custGeom>
            <a:avLst/>
            <a:gdLst>
              <a:gd name="T0" fmla="*/ 0 w 1"/>
              <a:gd name="T1" fmla="*/ 1 h 1"/>
              <a:gd name="T2" fmla="*/ 0 w 1"/>
              <a:gd name="T3" fmla="*/ 1 h 1"/>
              <a:gd name="T4" fmla="*/ 1 w 1"/>
              <a:gd name="T5" fmla="*/ 1 h 1"/>
              <a:gd name="T6" fmla="*/ 1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lnTo>
                  <a:pt x="0" y="1"/>
                </a:lnTo>
                <a:cubicBezTo>
                  <a:pt x="1" y="1"/>
                  <a:pt x="1" y="1"/>
                  <a:pt x="1" y="1"/>
                </a:cubicBezTo>
                <a:cubicBezTo>
                  <a:pt x="1" y="1"/>
                  <a:pt x="1" y="1"/>
                  <a:pt x="1" y="0"/>
                </a:cubicBezTo>
                <a:cubicBezTo>
                  <a:pt x="1" y="1"/>
                  <a:pt x="1" y="1"/>
                  <a:pt x="0"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046" name="Rectangle 1846"/>
          <p:cNvSpPr>
            <a:spLocks noChangeArrowheads="1"/>
          </p:cNvSpPr>
          <p:nvPr userDrawn="1"/>
        </p:nvSpPr>
        <p:spPr bwMode="auto">
          <a:xfrm>
            <a:off x="585788" y="341313"/>
            <a:ext cx="1588" cy="1588"/>
          </a:xfrm>
          <a:prstGeom prst="rect">
            <a:avLst/>
          </a:prstGeom>
          <a:solidFill>
            <a:srgbClr val="D5A03C"/>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047" name="Freeform 1847"/>
          <p:cNvSpPr>
            <a:spLocks/>
          </p:cNvSpPr>
          <p:nvPr userDrawn="1"/>
        </p:nvSpPr>
        <p:spPr bwMode="auto">
          <a:xfrm>
            <a:off x="585788" y="342900"/>
            <a:ext cx="1588" cy="1588"/>
          </a:xfrm>
          <a:custGeom>
            <a:avLst/>
            <a:gdLst>
              <a:gd name="T0" fmla="*/ 0 w 1"/>
              <a:gd name="T1" fmla="*/ 1 h 1"/>
              <a:gd name="T2" fmla="*/ 0 w 1"/>
              <a:gd name="T3" fmla="*/ 1 h 1"/>
              <a:gd name="T4" fmla="*/ 1 w 1"/>
              <a:gd name="T5" fmla="*/ 1 h 1"/>
              <a:gd name="T6" fmla="*/ 0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lnTo>
                  <a:pt x="0" y="1"/>
                </a:lnTo>
                <a:lnTo>
                  <a:pt x="1" y="1"/>
                </a:lnTo>
                <a:lnTo>
                  <a:pt x="0" y="0"/>
                </a:lnTo>
                <a:lnTo>
                  <a:pt x="0" y="1"/>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048" name="Freeform 1848"/>
          <p:cNvSpPr>
            <a:spLocks/>
          </p:cNvSpPr>
          <p:nvPr userDrawn="1"/>
        </p:nvSpPr>
        <p:spPr bwMode="auto">
          <a:xfrm>
            <a:off x="582613" y="341313"/>
            <a:ext cx="1588" cy="1588"/>
          </a:xfrm>
          <a:custGeom>
            <a:avLst/>
            <a:gdLst>
              <a:gd name="T0" fmla="*/ 1 w 1"/>
              <a:gd name="T1" fmla="*/ 1 h 1"/>
              <a:gd name="T2" fmla="*/ 1 w 1"/>
              <a:gd name="T3" fmla="*/ 1 h 1"/>
              <a:gd name="T4" fmla="*/ 1 w 1"/>
              <a:gd name="T5" fmla="*/ 0 h 1"/>
              <a:gd name="T6" fmla="*/ 0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lnTo>
                  <a:pt x="1" y="1"/>
                </a:lnTo>
                <a:lnTo>
                  <a:pt x="1" y="0"/>
                </a:lnTo>
                <a:lnTo>
                  <a:pt x="0" y="0"/>
                </a:lnTo>
                <a:lnTo>
                  <a:pt x="1" y="1"/>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049" name="Freeform 1849"/>
          <p:cNvSpPr>
            <a:spLocks/>
          </p:cNvSpPr>
          <p:nvPr userDrawn="1"/>
        </p:nvSpPr>
        <p:spPr bwMode="auto">
          <a:xfrm>
            <a:off x="584201" y="342900"/>
            <a:ext cx="0" cy="1588"/>
          </a:xfrm>
          <a:custGeom>
            <a:avLst/>
            <a:gdLst>
              <a:gd name="T0" fmla="*/ 1 h 1"/>
              <a:gd name="T1" fmla="*/ 1 h 1"/>
              <a:gd name="T2" fmla="*/ 1 h 1"/>
              <a:gd name="T3" fmla="*/ 0 h 1"/>
              <a:gd name="T4" fmla="*/ 1 h 1"/>
            </a:gdLst>
            <a:ahLst/>
            <a:cxnLst>
              <a:cxn ang="0">
                <a:pos x="0" y="T0"/>
              </a:cxn>
              <a:cxn ang="0">
                <a:pos x="0" y="T1"/>
              </a:cxn>
              <a:cxn ang="0">
                <a:pos x="0" y="T2"/>
              </a:cxn>
              <a:cxn ang="0">
                <a:pos x="0" y="T3"/>
              </a:cxn>
              <a:cxn ang="0">
                <a:pos x="0" y="T4"/>
              </a:cxn>
            </a:cxnLst>
            <a:rect l="0" t="0" r="r" b="b"/>
            <a:pathLst>
              <a:path h="1">
                <a:moveTo>
                  <a:pt x="0" y="1"/>
                </a:moveTo>
                <a:lnTo>
                  <a:pt x="0" y="1"/>
                </a:lnTo>
                <a:lnTo>
                  <a:pt x="0" y="1"/>
                </a:lnTo>
                <a:cubicBezTo>
                  <a:pt x="0" y="1"/>
                  <a:pt x="0" y="0"/>
                  <a:pt x="0" y="0"/>
                </a:cubicBezTo>
                <a:lnTo>
                  <a:pt x="0" y="1"/>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050" name="Freeform 1850"/>
          <p:cNvSpPr>
            <a:spLocks/>
          </p:cNvSpPr>
          <p:nvPr userDrawn="1"/>
        </p:nvSpPr>
        <p:spPr bwMode="auto">
          <a:xfrm>
            <a:off x="581026" y="341313"/>
            <a:ext cx="1588" cy="1588"/>
          </a:xfrm>
          <a:custGeom>
            <a:avLst/>
            <a:gdLst>
              <a:gd name="T0" fmla="*/ 0 w 1"/>
              <a:gd name="T1" fmla="*/ 1 h 1"/>
              <a:gd name="T2" fmla="*/ 0 w 1"/>
              <a:gd name="T3" fmla="*/ 1 h 1"/>
              <a:gd name="T4" fmla="*/ 1 w 1"/>
              <a:gd name="T5" fmla="*/ 0 h 1"/>
              <a:gd name="T6" fmla="*/ 0 w 1"/>
              <a:gd name="T7" fmla="*/ 1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lnTo>
                  <a:pt x="0" y="1"/>
                </a:lnTo>
                <a:cubicBezTo>
                  <a:pt x="1" y="1"/>
                  <a:pt x="1" y="1"/>
                  <a:pt x="1" y="0"/>
                </a:cubicBezTo>
                <a:cubicBezTo>
                  <a:pt x="0" y="0"/>
                  <a:pt x="0" y="0"/>
                  <a:pt x="0" y="1"/>
                </a:cubicBezTo>
                <a:lnTo>
                  <a:pt x="0" y="1"/>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051" name="Freeform 1851"/>
          <p:cNvSpPr>
            <a:spLocks/>
          </p:cNvSpPr>
          <p:nvPr userDrawn="1"/>
        </p:nvSpPr>
        <p:spPr bwMode="auto">
          <a:xfrm>
            <a:off x="582613" y="342900"/>
            <a:ext cx="0" cy="1588"/>
          </a:xfrm>
          <a:custGeom>
            <a:avLst/>
            <a:gdLst>
              <a:gd name="T0" fmla="*/ 1 h 1"/>
              <a:gd name="T1" fmla="*/ 1 h 1"/>
              <a:gd name="T2" fmla="*/ 1 h 1"/>
              <a:gd name="T3" fmla="*/ 0 h 1"/>
              <a:gd name="T4" fmla="*/ 1 h 1"/>
            </a:gdLst>
            <a:ahLst/>
            <a:cxnLst>
              <a:cxn ang="0">
                <a:pos x="0" y="T0"/>
              </a:cxn>
              <a:cxn ang="0">
                <a:pos x="0" y="T1"/>
              </a:cxn>
              <a:cxn ang="0">
                <a:pos x="0" y="T2"/>
              </a:cxn>
              <a:cxn ang="0">
                <a:pos x="0" y="T3"/>
              </a:cxn>
              <a:cxn ang="0">
                <a:pos x="0" y="T4"/>
              </a:cxn>
            </a:cxnLst>
            <a:rect l="0" t="0" r="r" b="b"/>
            <a:pathLst>
              <a:path h="1">
                <a:moveTo>
                  <a:pt x="0" y="1"/>
                </a:moveTo>
                <a:lnTo>
                  <a:pt x="0" y="1"/>
                </a:lnTo>
                <a:cubicBezTo>
                  <a:pt x="0" y="1"/>
                  <a:pt x="0" y="1"/>
                  <a:pt x="0" y="1"/>
                </a:cubicBezTo>
                <a:lnTo>
                  <a:pt x="0" y="0"/>
                </a:lnTo>
                <a:lnTo>
                  <a:pt x="0" y="1"/>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052" name="Freeform 1852"/>
          <p:cNvSpPr>
            <a:spLocks/>
          </p:cNvSpPr>
          <p:nvPr userDrawn="1"/>
        </p:nvSpPr>
        <p:spPr bwMode="auto">
          <a:xfrm>
            <a:off x="588963" y="342900"/>
            <a:ext cx="1588" cy="1588"/>
          </a:xfrm>
          <a:custGeom>
            <a:avLst/>
            <a:gdLst>
              <a:gd name="T0" fmla="*/ 1 w 2"/>
              <a:gd name="T1" fmla="*/ 0 h 2"/>
              <a:gd name="T2" fmla="*/ 1 w 2"/>
              <a:gd name="T3" fmla="*/ 0 h 2"/>
              <a:gd name="T4" fmla="*/ 0 w 2"/>
              <a:gd name="T5" fmla="*/ 1 h 2"/>
              <a:gd name="T6" fmla="*/ 1 w 2"/>
              <a:gd name="T7" fmla="*/ 2 h 2"/>
              <a:gd name="T8" fmla="*/ 2 w 2"/>
              <a:gd name="T9" fmla="*/ 1 h 2"/>
              <a:gd name="T10" fmla="*/ 1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1" y="0"/>
                </a:moveTo>
                <a:lnTo>
                  <a:pt x="1" y="0"/>
                </a:lnTo>
                <a:cubicBezTo>
                  <a:pt x="0" y="0"/>
                  <a:pt x="0" y="0"/>
                  <a:pt x="0" y="1"/>
                </a:cubicBezTo>
                <a:cubicBezTo>
                  <a:pt x="0" y="1"/>
                  <a:pt x="0" y="2"/>
                  <a:pt x="1" y="2"/>
                </a:cubicBezTo>
                <a:cubicBezTo>
                  <a:pt x="2" y="2"/>
                  <a:pt x="2" y="1"/>
                  <a:pt x="2" y="1"/>
                </a:cubicBezTo>
                <a:cubicBezTo>
                  <a:pt x="2" y="0"/>
                  <a:pt x="2" y="0"/>
                  <a:pt x="1"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053" name="Freeform 1853"/>
          <p:cNvSpPr>
            <a:spLocks/>
          </p:cNvSpPr>
          <p:nvPr userDrawn="1"/>
        </p:nvSpPr>
        <p:spPr bwMode="auto">
          <a:xfrm>
            <a:off x="587376" y="342900"/>
            <a:ext cx="1588" cy="1588"/>
          </a:xfrm>
          <a:custGeom>
            <a:avLst/>
            <a:gdLst>
              <a:gd name="T0" fmla="*/ 1 w 2"/>
              <a:gd name="T1" fmla="*/ 0 h 2"/>
              <a:gd name="T2" fmla="*/ 1 w 2"/>
              <a:gd name="T3" fmla="*/ 0 h 2"/>
              <a:gd name="T4" fmla="*/ 0 w 2"/>
              <a:gd name="T5" fmla="*/ 1 h 2"/>
              <a:gd name="T6" fmla="*/ 1 w 2"/>
              <a:gd name="T7" fmla="*/ 2 h 2"/>
              <a:gd name="T8" fmla="*/ 2 w 2"/>
              <a:gd name="T9" fmla="*/ 1 h 2"/>
              <a:gd name="T10" fmla="*/ 1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1" y="0"/>
                </a:moveTo>
                <a:lnTo>
                  <a:pt x="1" y="0"/>
                </a:lnTo>
                <a:cubicBezTo>
                  <a:pt x="0" y="0"/>
                  <a:pt x="0" y="0"/>
                  <a:pt x="0" y="1"/>
                </a:cubicBezTo>
                <a:cubicBezTo>
                  <a:pt x="0" y="1"/>
                  <a:pt x="0" y="2"/>
                  <a:pt x="1" y="2"/>
                </a:cubicBezTo>
                <a:cubicBezTo>
                  <a:pt x="2" y="2"/>
                  <a:pt x="2" y="1"/>
                  <a:pt x="2" y="1"/>
                </a:cubicBezTo>
                <a:cubicBezTo>
                  <a:pt x="2" y="0"/>
                  <a:pt x="2" y="0"/>
                  <a:pt x="1"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054" name="Freeform 1854"/>
          <p:cNvSpPr>
            <a:spLocks/>
          </p:cNvSpPr>
          <p:nvPr userDrawn="1"/>
        </p:nvSpPr>
        <p:spPr bwMode="auto">
          <a:xfrm>
            <a:off x="584201" y="342900"/>
            <a:ext cx="1588" cy="1588"/>
          </a:xfrm>
          <a:custGeom>
            <a:avLst/>
            <a:gdLst>
              <a:gd name="T0" fmla="*/ 1 w 2"/>
              <a:gd name="T1" fmla="*/ 0 h 2"/>
              <a:gd name="T2" fmla="*/ 1 w 2"/>
              <a:gd name="T3" fmla="*/ 0 h 2"/>
              <a:gd name="T4" fmla="*/ 0 w 2"/>
              <a:gd name="T5" fmla="*/ 0 h 2"/>
              <a:gd name="T6" fmla="*/ 1 w 2"/>
              <a:gd name="T7" fmla="*/ 2 h 2"/>
              <a:gd name="T8" fmla="*/ 2 w 2"/>
              <a:gd name="T9" fmla="*/ 1 h 2"/>
              <a:gd name="T10" fmla="*/ 1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1" y="0"/>
                </a:moveTo>
                <a:lnTo>
                  <a:pt x="1" y="0"/>
                </a:lnTo>
                <a:cubicBezTo>
                  <a:pt x="0" y="0"/>
                  <a:pt x="0" y="0"/>
                  <a:pt x="0" y="0"/>
                </a:cubicBezTo>
                <a:cubicBezTo>
                  <a:pt x="0" y="1"/>
                  <a:pt x="0" y="1"/>
                  <a:pt x="1" y="2"/>
                </a:cubicBezTo>
                <a:cubicBezTo>
                  <a:pt x="1" y="2"/>
                  <a:pt x="2" y="1"/>
                  <a:pt x="2" y="1"/>
                </a:cubicBezTo>
                <a:cubicBezTo>
                  <a:pt x="2" y="0"/>
                  <a:pt x="1" y="0"/>
                  <a:pt x="1"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055" name="Freeform 1855"/>
          <p:cNvSpPr>
            <a:spLocks/>
          </p:cNvSpPr>
          <p:nvPr userDrawn="1"/>
        </p:nvSpPr>
        <p:spPr bwMode="auto">
          <a:xfrm>
            <a:off x="582613" y="342900"/>
            <a:ext cx="0" cy="1588"/>
          </a:xfrm>
          <a:custGeom>
            <a:avLst/>
            <a:gdLst>
              <a:gd name="T0" fmla="*/ 1 w 2"/>
              <a:gd name="T1" fmla="*/ 0 h 2"/>
              <a:gd name="T2" fmla="*/ 1 w 2"/>
              <a:gd name="T3" fmla="*/ 0 h 2"/>
              <a:gd name="T4" fmla="*/ 0 w 2"/>
              <a:gd name="T5" fmla="*/ 0 h 2"/>
              <a:gd name="T6" fmla="*/ 1 w 2"/>
              <a:gd name="T7" fmla="*/ 2 h 2"/>
              <a:gd name="T8" fmla="*/ 2 w 2"/>
              <a:gd name="T9" fmla="*/ 1 h 2"/>
              <a:gd name="T10" fmla="*/ 1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1" y="0"/>
                </a:moveTo>
                <a:lnTo>
                  <a:pt x="1" y="0"/>
                </a:lnTo>
                <a:cubicBezTo>
                  <a:pt x="1" y="0"/>
                  <a:pt x="0" y="0"/>
                  <a:pt x="0" y="0"/>
                </a:cubicBezTo>
                <a:cubicBezTo>
                  <a:pt x="0" y="1"/>
                  <a:pt x="1" y="1"/>
                  <a:pt x="1" y="2"/>
                </a:cubicBezTo>
                <a:cubicBezTo>
                  <a:pt x="2" y="2"/>
                  <a:pt x="2" y="1"/>
                  <a:pt x="2" y="1"/>
                </a:cubicBezTo>
                <a:cubicBezTo>
                  <a:pt x="2" y="0"/>
                  <a:pt x="2" y="0"/>
                  <a:pt x="1"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056" name="Freeform 1856"/>
          <p:cNvSpPr>
            <a:spLocks/>
          </p:cNvSpPr>
          <p:nvPr userDrawn="1"/>
        </p:nvSpPr>
        <p:spPr bwMode="auto">
          <a:xfrm>
            <a:off x="579438" y="342900"/>
            <a:ext cx="1588" cy="1588"/>
          </a:xfrm>
          <a:custGeom>
            <a:avLst/>
            <a:gdLst>
              <a:gd name="T0" fmla="*/ 1 w 2"/>
              <a:gd name="T1" fmla="*/ 0 h 2"/>
              <a:gd name="T2" fmla="*/ 1 w 2"/>
              <a:gd name="T3" fmla="*/ 0 h 2"/>
              <a:gd name="T4" fmla="*/ 0 w 2"/>
              <a:gd name="T5" fmla="*/ 1 h 2"/>
              <a:gd name="T6" fmla="*/ 1 w 2"/>
              <a:gd name="T7" fmla="*/ 2 h 2"/>
              <a:gd name="T8" fmla="*/ 2 w 2"/>
              <a:gd name="T9" fmla="*/ 1 h 2"/>
              <a:gd name="T10" fmla="*/ 1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1" y="0"/>
                </a:moveTo>
                <a:lnTo>
                  <a:pt x="1" y="0"/>
                </a:lnTo>
                <a:cubicBezTo>
                  <a:pt x="1" y="0"/>
                  <a:pt x="0" y="0"/>
                  <a:pt x="0" y="1"/>
                </a:cubicBezTo>
                <a:cubicBezTo>
                  <a:pt x="0" y="1"/>
                  <a:pt x="1" y="1"/>
                  <a:pt x="1" y="2"/>
                </a:cubicBezTo>
                <a:cubicBezTo>
                  <a:pt x="2" y="2"/>
                  <a:pt x="2" y="1"/>
                  <a:pt x="2" y="1"/>
                </a:cubicBezTo>
                <a:cubicBezTo>
                  <a:pt x="2" y="1"/>
                  <a:pt x="2" y="0"/>
                  <a:pt x="1"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057" name="Freeform 1857"/>
          <p:cNvSpPr>
            <a:spLocks/>
          </p:cNvSpPr>
          <p:nvPr userDrawn="1"/>
        </p:nvSpPr>
        <p:spPr bwMode="auto">
          <a:xfrm>
            <a:off x="606426" y="342900"/>
            <a:ext cx="1588" cy="1588"/>
          </a:xfrm>
          <a:custGeom>
            <a:avLst/>
            <a:gdLst>
              <a:gd name="T0" fmla="*/ 1 w 1"/>
              <a:gd name="T1" fmla="*/ 0 h 1"/>
              <a:gd name="T2" fmla="*/ 1 w 1"/>
              <a:gd name="T3" fmla="*/ 0 h 1"/>
              <a:gd name="T4" fmla="*/ 0 w 1"/>
              <a:gd name="T5" fmla="*/ 1 h 1"/>
              <a:gd name="T6" fmla="*/ 1 w 1"/>
              <a:gd name="T7" fmla="*/ 1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lnTo>
                  <a:pt x="1" y="0"/>
                </a:lnTo>
                <a:cubicBezTo>
                  <a:pt x="0" y="0"/>
                  <a:pt x="0" y="1"/>
                  <a:pt x="0" y="1"/>
                </a:cubicBezTo>
                <a:cubicBezTo>
                  <a:pt x="0" y="1"/>
                  <a:pt x="0" y="1"/>
                  <a:pt x="1" y="1"/>
                </a:cubicBezTo>
                <a:lnTo>
                  <a:pt x="1"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058" name="Freeform 1858"/>
          <p:cNvSpPr>
            <a:spLocks/>
          </p:cNvSpPr>
          <p:nvPr userDrawn="1"/>
        </p:nvSpPr>
        <p:spPr bwMode="auto">
          <a:xfrm>
            <a:off x="595313" y="341313"/>
            <a:ext cx="0" cy="1588"/>
          </a:xfrm>
          <a:custGeom>
            <a:avLst/>
            <a:gdLst>
              <a:gd name="T0" fmla="*/ 0 w 1"/>
              <a:gd name="T1" fmla="*/ 1 h 1"/>
              <a:gd name="T2" fmla="*/ 0 w 1"/>
              <a:gd name="T3" fmla="*/ 1 h 1"/>
              <a:gd name="T4" fmla="*/ 1 w 1"/>
              <a:gd name="T5" fmla="*/ 0 h 1"/>
              <a:gd name="T6" fmla="*/ 0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lnTo>
                  <a:pt x="0" y="1"/>
                </a:lnTo>
                <a:cubicBezTo>
                  <a:pt x="0" y="1"/>
                  <a:pt x="0" y="1"/>
                  <a:pt x="1" y="0"/>
                </a:cubicBezTo>
                <a:cubicBezTo>
                  <a:pt x="0" y="0"/>
                  <a:pt x="0" y="0"/>
                  <a:pt x="0" y="0"/>
                </a:cubicBezTo>
                <a:cubicBezTo>
                  <a:pt x="0" y="1"/>
                  <a:pt x="0" y="1"/>
                  <a:pt x="0"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059" name="Freeform 1859"/>
          <p:cNvSpPr>
            <a:spLocks/>
          </p:cNvSpPr>
          <p:nvPr userDrawn="1"/>
        </p:nvSpPr>
        <p:spPr bwMode="auto">
          <a:xfrm>
            <a:off x="595313" y="342900"/>
            <a:ext cx="0" cy="1588"/>
          </a:xfrm>
          <a:custGeom>
            <a:avLst/>
            <a:gdLst>
              <a:gd name="T0" fmla="*/ 1 w 1"/>
              <a:gd name="T1" fmla="*/ 1 h 1"/>
              <a:gd name="T2" fmla="*/ 1 w 1"/>
              <a:gd name="T3" fmla="*/ 1 h 1"/>
              <a:gd name="T4" fmla="*/ 0 w 1"/>
              <a:gd name="T5" fmla="*/ 0 h 1"/>
              <a:gd name="T6" fmla="*/ 0 w 1"/>
              <a:gd name="T7" fmla="*/ 1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lnTo>
                  <a:pt x="1" y="1"/>
                </a:lnTo>
                <a:cubicBezTo>
                  <a:pt x="0" y="1"/>
                  <a:pt x="0" y="1"/>
                  <a:pt x="0" y="0"/>
                </a:cubicBezTo>
                <a:cubicBezTo>
                  <a:pt x="0" y="1"/>
                  <a:pt x="0" y="1"/>
                  <a:pt x="0" y="1"/>
                </a:cubicBezTo>
                <a:lnTo>
                  <a:pt x="1" y="1"/>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060" name="Freeform 1860"/>
          <p:cNvSpPr>
            <a:spLocks/>
          </p:cNvSpPr>
          <p:nvPr userDrawn="1"/>
        </p:nvSpPr>
        <p:spPr bwMode="auto">
          <a:xfrm>
            <a:off x="596901" y="341313"/>
            <a:ext cx="1588" cy="1588"/>
          </a:xfrm>
          <a:custGeom>
            <a:avLst/>
            <a:gdLst>
              <a:gd name="T0" fmla="*/ 0 w 1"/>
              <a:gd name="T1" fmla="*/ 1 h 1"/>
              <a:gd name="T2" fmla="*/ 0 w 1"/>
              <a:gd name="T3" fmla="*/ 1 h 1"/>
              <a:gd name="T4" fmla="*/ 1 w 1"/>
              <a:gd name="T5" fmla="*/ 0 h 1"/>
              <a:gd name="T6" fmla="*/ 0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lnTo>
                  <a:pt x="0" y="1"/>
                </a:lnTo>
                <a:cubicBezTo>
                  <a:pt x="0" y="1"/>
                  <a:pt x="1" y="1"/>
                  <a:pt x="1" y="0"/>
                </a:cubicBezTo>
                <a:cubicBezTo>
                  <a:pt x="0" y="0"/>
                  <a:pt x="0" y="0"/>
                  <a:pt x="0" y="0"/>
                </a:cubicBezTo>
                <a:cubicBezTo>
                  <a:pt x="0" y="1"/>
                  <a:pt x="0" y="1"/>
                  <a:pt x="0"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061" name="Freeform 1861"/>
          <p:cNvSpPr>
            <a:spLocks/>
          </p:cNvSpPr>
          <p:nvPr userDrawn="1"/>
        </p:nvSpPr>
        <p:spPr bwMode="auto">
          <a:xfrm>
            <a:off x="596901" y="342900"/>
            <a:ext cx="1588" cy="1588"/>
          </a:xfrm>
          <a:custGeom>
            <a:avLst/>
            <a:gdLst>
              <a:gd name="T0" fmla="*/ 1 w 1"/>
              <a:gd name="T1" fmla="*/ 1 h 1"/>
              <a:gd name="T2" fmla="*/ 1 w 1"/>
              <a:gd name="T3" fmla="*/ 1 h 1"/>
              <a:gd name="T4" fmla="*/ 0 w 1"/>
              <a:gd name="T5" fmla="*/ 0 h 1"/>
              <a:gd name="T6" fmla="*/ 0 w 1"/>
              <a:gd name="T7" fmla="*/ 1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lnTo>
                  <a:pt x="1" y="1"/>
                </a:lnTo>
                <a:cubicBezTo>
                  <a:pt x="0" y="1"/>
                  <a:pt x="0" y="1"/>
                  <a:pt x="0" y="0"/>
                </a:cubicBezTo>
                <a:cubicBezTo>
                  <a:pt x="0" y="1"/>
                  <a:pt x="0" y="1"/>
                  <a:pt x="0" y="1"/>
                </a:cubicBezTo>
                <a:cubicBezTo>
                  <a:pt x="0" y="1"/>
                  <a:pt x="0" y="1"/>
                  <a:pt x="1"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062" name="Rectangle 1862"/>
          <p:cNvSpPr>
            <a:spLocks noChangeArrowheads="1"/>
          </p:cNvSpPr>
          <p:nvPr userDrawn="1"/>
        </p:nvSpPr>
        <p:spPr bwMode="auto">
          <a:xfrm>
            <a:off x="600076" y="341313"/>
            <a:ext cx="1588" cy="1588"/>
          </a:xfrm>
          <a:prstGeom prst="rect">
            <a:avLst/>
          </a:prstGeom>
          <a:solidFill>
            <a:srgbClr val="D5A03C"/>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063" name="Freeform 1863"/>
          <p:cNvSpPr>
            <a:spLocks/>
          </p:cNvSpPr>
          <p:nvPr userDrawn="1"/>
        </p:nvSpPr>
        <p:spPr bwMode="auto">
          <a:xfrm>
            <a:off x="600076" y="342900"/>
            <a:ext cx="0" cy="1588"/>
          </a:xfrm>
          <a:custGeom>
            <a:avLst/>
            <a:gdLst>
              <a:gd name="T0" fmla="*/ 1 w 1"/>
              <a:gd name="T1" fmla="*/ 1 h 1"/>
              <a:gd name="T2" fmla="*/ 1 w 1"/>
              <a:gd name="T3" fmla="*/ 1 h 1"/>
              <a:gd name="T4" fmla="*/ 1 w 1"/>
              <a:gd name="T5" fmla="*/ 0 h 1"/>
              <a:gd name="T6" fmla="*/ 0 w 1"/>
              <a:gd name="T7" fmla="*/ 1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lnTo>
                  <a:pt x="1" y="1"/>
                </a:lnTo>
                <a:lnTo>
                  <a:pt x="1" y="0"/>
                </a:lnTo>
                <a:lnTo>
                  <a:pt x="0" y="1"/>
                </a:lnTo>
                <a:lnTo>
                  <a:pt x="1" y="1"/>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064" name="Freeform 1864"/>
          <p:cNvSpPr>
            <a:spLocks/>
          </p:cNvSpPr>
          <p:nvPr userDrawn="1"/>
        </p:nvSpPr>
        <p:spPr bwMode="auto">
          <a:xfrm>
            <a:off x="603251" y="341313"/>
            <a:ext cx="0" cy="1588"/>
          </a:xfrm>
          <a:custGeom>
            <a:avLst/>
            <a:gdLst>
              <a:gd name="T0" fmla="*/ 0 w 1"/>
              <a:gd name="T1" fmla="*/ 1 h 1"/>
              <a:gd name="T2" fmla="*/ 0 w 1"/>
              <a:gd name="T3" fmla="*/ 1 h 1"/>
              <a:gd name="T4" fmla="*/ 1 w 1"/>
              <a:gd name="T5" fmla="*/ 0 h 1"/>
              <a:gd name="T6" fmla="*/ 0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lnTo>
                  <a:pt x="0" y="1"/>
                </a:lnTo>
                <a:lnTo>
                  <a:pt x="1" y="0"/>
                </a:lnTo>
                <a:lnTo>
                  <a:pt x="0" y="0"/>
                </a:lnTo>
                <a:lnTo>
                  <a:pt x="0" y="1"/>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065" name="Freeform 1865"/>
          <p:cNvSpPr>
            <a:spLocks/>
          </p:cNvSpPr>
          <p:nvPr userDrawn="1"/>
        </p:nvSpPr>
        <p:spPr bwMode="auto">
          <a:xfrm>
            <a:off x="603251" y="342900"/>
            <a:ext cx="0" cy="1588"/>
          </a:xfrm>
          <a:custGeom>
            <a:avLst/>
            <a:gdLst>
              <a:gd name="T0" fmla="*/ 1 h 1"/>
              <a:gd name="T1" fmla="*/ 1 h 1"/>
              <a:gd name="T2" fmla="*/ 0 h 1"/>
              <a:gd name="T3" fmla="*/ 1 h 1"/>
              <a:gd name="T4" fmla="*/ 1 h 1"/>
            </a:gdLst>
            <a:ahLst/>
            <a:cxnLst>
              <a:cxn ang="0">
                <a:pos x="0" y="T0"/>
              </a:cxn>
              <a:cxn ang="0">
                <a:pos x="0" y="T1"/>
              </a:cxn>
              <a:cxn ang="0">
                <a:pos x="0" y="T2"/>
              </a:cxn>
              <a:cxn ang="0">
                <a:pos x="0" y="T3"/>
              </a:cxn>
              <a:cxn ang="0">
                <a:pos x="0" y="T4"/>
              </a:cxn>
            </a:cxnLst>
            <a:rect l="0" t="0" r="r" b="b"/>
            <a:pathLst>
              <a:path h="1">
                <a:moveTo>
                  <a:pt x="0" y="1"/>
                </a:moveTo>
                <a:lnTo>
                  <a:pt x="0" y="1"/>
                </a:lnTo>
                <a:lnTo>
                  <a:pt x="0" y="0"/>
                </a:lnTo>
                <a:lnTo>
                  <a:pt x="0" y="1"/>
                </a:lnTo>
                <a:lnTo>
                  <a:pt x="0" y="1"/>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066" name="Freeform 1866"/>
          <p:cNvSpPr>
            <a:spLocks/>
          </p:cNvSpPr>
          <p:nvPr userDrawn="1"/>
        </p:nvSpPr>
        <p:spPr bwMode="auto">
          <a:xfrm>
            <a:off x="604838" y="341313"/>
            <a:ext cx="0" cy="1588"/>
          </a:xfrm>
          <a:custGeom>
            <a:avLst/>
            <a:gdLst>
              <a:gd name="T0" fmla="*/ 1 w 1"/>
              <a:gd name="T1" fmla="*/ 1 h 1"/>
              <a:gd name="T2" fmla="*/ 1 w 1"/>
              <a:gd name="T3" fmla="*/ 1 h 1"/>
              <a:gd name="T4" fmla="*/ 1 w 1"/>
              <a:gd name="T5" fmla="*/ 1 h 1"/>
              <a:gd name="T6" fmla="*/ 0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lnTo>
                  <a:pt x="1" y="1"/>
                </a:lnTo>
                <a:lnTo>
                  <a:pt x="1" y="1"/>
                </a:lnTo>
                <a:lnTo>
                  <a:pt x="0" y="0"/>
                </a:lnTo>
                <a:lnTo>
                  <a:pt x="1" y="1"/>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067" name="Freeform 1867"/>
          <p:cNvSpPr>
            <a:spLocks/>
          </p:cNvSpPr>
          <p:nvPr userDrawn="1"/>
        </p:nvSpPr>
        <p:spPr bwMode="auto">
          <a:xfrm>
            <a:off x="604838" y="342900"/>
            <a:ext cx="0" cy="1588"/>
          </a:xfrm>
          <a:custGeom>
            <a:avLst/>
            <a:gdLst>
              <a:gd name="T0" fmla="*/ 1 h 1"/>
              <a:gd name="T1" fmla="*/ 1 h 1"/>
              <a:gd name="T2" fmla="*/ 0 h 1"/>
              <a:gd name="T3" fmla="*/ 1 h 1"/>
              <a:gd name="T4" fmla="*/ 1 h 1"/>
            </a:gdLst>
            <a:ahLst/>
            <a:cxnLst>
              <a:cxn ang="0">
                <a:pos x="0" y="T0"/>
              </a:cxn>
              <a:cxn ang="0">
                <a:pos x="0" y="T1"/>
              </a:cxn>
              <a:cxn ang="0">
                <a:pos x="0" y="T2"/>
              </a:cxn>
              <a:cxn ang="0">
                <a:pos x="0" y="T3"/>
              </a:cxn>
              <a:cxn ang="0">
                <a:pos x="0" y="T4"/>
              </a:cxn>
            </a:cxnLst>
            <a:rect l="0" t="0" r="r" b="b"/>
            <a:pathLst>
              <a:path h="1">
                <a:moveTo>
                  <a:pt x="0" y="1"/>
                </a:moveTo>
                <a:lnTo>
                  <a:pt x="0" y="1"/>
                </a:lnTo>
                <a:lnTo>
                  <a:pt x="0" y="0"/>
                </a:lnTo>
                <a:cubicBezTo>
                  <a:pt x="0" y="1"/>
                  <a:pt x="0" y="1"/>
                  <a:pt x="0" y="1"/>
                </a:cubicBezTo>
                <a:lnTo>
                  <a:pt x="0" y="1"/>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068" name="Freeform 1868"/>
          <p:cNvSpPr>
            <a:spLocks/>
          </p:cNvSpPr>
          <p:nvPr userDrawn="1"/>
        </p:nvSpPr>
        <p:spPr bwMode="auto">
          <a:xfrm>
            <a:off x="595313" y="342900"/>
            <a:ext cx="1588" cy="1588"/>
          </a:xfrm>
          <a:custGeom>
            <a:avLst/>
            <a:gdLst>
              <a:gd name="T0" fmla="*/ 1 w 2"/>
              <a:gd name="T1" fmla="*/ 0 h 2"/>
              <a:gd name="T2" fmla="*/ 1 w 2"/>
              <a:gd name="T3" fmla="*/ 0 h 2"/>
              <a:gd name="T4" fmla="*/ 0 w 2"/>
              <a:gd name="T5" fmla="*/ 1 h 2"/>
              <a:gd name="T6" fmla="*/ 1 w 2"/>
              <a:gd name="T7" fmla="*/ 2 h 2"/>
              <a:gd name="T8" fmla="*/ 2 w 2"/>
              <a:gd name="T9" fmla="*/ 1 h 2"/>
              <a:gd name="T10" fmla="*/ 1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1" y="0"/>
                </a:moveTo>
                <a:lnTo>
                  <a:pt x="1" y="0"/>
                </a:lnTo>
                <a:cubicBezTo>
                  <a:pt x="1" y="0"/>
                  <a:pt x="0" y="0"/>
                  <a:pt x="0" y="1"/>
                </a:cubicBezTo>
                <a:cubicBezTo>
                  <a:pt x="0" y="1"/>
                  <a:pt x="1" y="2"/>
                  <a:pt x="1" y="2"/>
                </a:cubicBezTo>
                <a:cubicBezTo>
                  <a:pt x="2" y="2"/>
                  <a:pt x="2" y="1"/>
                  <a:pt x="2" y="1"/>
                </a:cubicBezTo>
                <a:cubicBezTo>
                  <a:pt x="2" y="0"/>
                  <a:pt x="2" y="0"/>
                  <a:pt x="1"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069" name="Freeform 1869"/>
          <p:cNvSpPr>
            <a:spLocks/>
          </p:cNvSpPr>
          <p:nvPr userDrawn="1"/>
        </p:nvSpPr>
        <p:spPr bwMode="auto">
          <a:xfrm>
            <a:off x="598488" y="342900"/>
            <a:ext cx="1588" cy="1588"/>
          </a:xfrm>
          <a:custGeom>
            <a:avLst/>
            <a:gdLst>
              <a:gd name="T0" fmla="*/ 1 w 2"/>
              <a:gd name="T1" fmla="*/ 0 h 2"/>
              <a:gd name="T2" fmla="*/ 1 w 2"/>
              <a:gd name="T3" fmla="*/ 0 h 2"/>
              <a:gd name="T4" fmla="*/ 0 w 2"/>
              <a:gd name="T5" fmla="*/ 1 h 2"/>
              <a:gd name="T6" fmla="*/ 1 w 2"/>
              <a:gd name="T7" fmla="*/ 2 h 2"/>
              <a:gd name="T8" fmla="*/ 2 w 2"/>
              <a:gd name="T9" fmla="*/ 1 h 2"/>
              <a:gd name="T10" fmla="*/ 1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1" y="0"/>
                </a:moveTo>
                <a:lnTo>
                  <a:pt x="1" y="0"/>
                </a:lnTo>
                <a:cubicBezTo>
                  <a:pt x="0" y="0"/>
                  <a:pt x="0" y="0"/>
                  <a:pt x="0" y="1"/>
                </a:cubicBezTo>
                <a:cubicBezTo>
                  <a:pt x="0" y="1"/>
                  <a:pt x="0" y="2"/>
                  <a:pt x="1" y="2"/>
                </a:cubicBezTo>
                <a:cubicBezTo>
                  <a:pt x="2" y="2"/>
                  <a:pt x="2" y="1"/>
                  <a:pt x="2" y="1"/>
                </a:cubicBezTo>
                <a:cubicBezTo>
                  <a:pt x="2" y="0"/>
                  <a:pt x="2" y="0"/>
                  <a:pt x="1"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070" name="Freeform 1870"/>
          <p:cNvSpPr>
            <a:spLocks/>
          </p:cNvSpPr>
          <p:nvPr userDrawn="1"/>
        </p:nvSpPr>
        <p:spPr bwMode="auto">
          <a:xfrm>
            <a:off x="601663" y="342900"/>
            <a:ext cx="1588" cy="1588"/>
          </a:xfrm>
          <a:custGeom>
            <a:avLst/>
            <a:gdLst>
              <a:gd name="T0" fmla="*/ 1 w 2"/>
              <a:gd name="T1" fmla="*/ 0 h 2"/>
              <a:gd name="T2" fmla="*/ 1 w 2"/>
              <a:gd name="T3" fmla="*/ 0 h 2"/>
              <a:gd name="T4" fmla="*/ 0 w 2"/>
              <a:gd name="T5" fmla="*/ 1 h 2"/>
              <a:gd name="T6" fmla="*/ 1 w 2"/>
              <a:gd name="T7" fmla="*/ 2 h 2"/>
              <a:gd name="T8" fmla="*/ 2 w 2"/>
              <a:gd name="T9" fmla="*/ 0 h 2"/>
              <a:gd name="T10" fmla="*/ 1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1" y="0"/>
                </a:moveTo>
                <a:lnTo>
                  <a:pt x="1" y="0"/>
                </a:lnTo>
                <a:cubicBezTo>
                  <a:pt x="0" y="0"/>
                  <a:pt x="0" y="0"/>
                  <a:pt x="0" y="1"/>
                </a:cubicBezTo>
                <a:cubicBezTo>
                  <a:pt x="0" y="1"/>
                  <a:pt x="0" y="2"/>
                  <a:pt x="1" y="2"/>
                </a:cubicBezTo>
                <a:cubicBezTo>
                  <a:pt x="1" y="1"/>
                  <a:pt x="2" y="1"/>
                  <a:pt x="2" y="0"/>
                </a:cubicBezTo>
                <a:cubicBezTo>
                  <a:pt x="2" y="0"/>
                  <a:pt x="1" y="0"/>
                  <a:pt x="1"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071" name="Freeform 1871"/>
          <p:cNvSpPr>
            <a:spLocks/>
          </p:cNvSpPr>
          <p:nvPr userDrawn="1"/>
        </p:nvSpPr>
        <p:spPr bwMode="auto">
          <a:xfrm>
            <a:off x="603251" y="342900"/>
            <a:ext cx="1588" cy="1588"/>
          </a:xfrm>
          <a:custGeom>
            <a:avLst/>
            <a:gdLst>
              <a:gd name="T0" fmla="*/ 1 w 2"/>
              <a:gd name="T1" fmla="*/ 0 h 2"/>
              <a:gd name="T2" fmla="*/ 1 w 2"/>
              <a:gd name="T3" fmla="*/ 0 h 2"/>
              <a:gd name="T4" fmla="*/ 0 w 2"/>
              <a:gd name="T5" fmla="*/ 1 h 2"/>
              <a:gd name="T6" fmla="*/ 1 w 2"/>
              <a:gd name="T7" fmla="*/ 2 h 2"/>
              <a:gd name="T8" fmla="*/ 2 w 2"/>
              <a:gd name="T9" fmla="*/ 0 h 2"/>
              <a:gd name="T10" fmla="*/ 1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1" y="0"/>
                </a:moveTo>
                <a:lnTo>
                  <a:pt x="1" y="0"/>
                </a:lnTo>
                <a:cubicBezTo>
                  <a:pt x="0" y="0"/>
                  <a:pt x="0" y="0"/>
                  <a:pt x="0" y="1"/>
                </a:cubicBezTo>
                <a:cubicBezTo>
                  <a:pt x="0" y="1"/>
                  <a:pt x="0" y="2"/>
                  <a:pt x="1" y="2"/>
                </a:cubicBezTo>
                <a:cubicBezTo>
                  <a:pt x="1" y="1"/>
                  <a:pt x="2" y="1"/>
                  <a:pt x="2" y="0"/>
                </a:cubicBezTo>
                <a:cubicBezTo>
                  <a:pt x="2" y="0"/>
                  <a:pt x="1" y="0"/>
                  <a:pt x="1"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072" name="Freeform 1872"/>
          <p:cNvSpPr>
            <a:spLocks/>
          </p:cNvSpPr>
          <p:nvPr userDrawn="1"/>
        </p:nvSpPr>
        <p:spPr bwMode="auto">
          <a:xfrm>
            <a:off x="604838" y="342900"/>
            <a:ext cx="1588" cy="1588"/>
          </a:xfrm>
          <a:custGeom>
            <a:avLst/>
            <a:gdLst>
              <a:gd name="T0" fmla="*/ 1 w 2"/>
              <a:gd name="T1" fmla="*/ 0 h 2"/>
              <a:gd name="T2" fmla="*/ 1 w 2"/>
              <a:gd name="T3" fmla="*/ 0 h 2"/>
              <a:gd name="T4" fmla="*/ 0 w 2"/>
              <a:gd name="T5" fmla="*/ 1 h 2"/>
              <a:gd name="T6" fmla="*/ 1 w 2"/>
              <a:gd name="T7" fmla="*/ 2 h 2"/>
              <a:gd name="T8" fmla="*/ 2 w 2"/>
              <a:gd name="T9" fmla="*/ 1 h 2"/>
              <a:gd name="T10" fmla="*/ 1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1" y="0"/>
                </a:moveTo>
                <a:lnTo>
                  <a:pt x="1" y="0"/>
                </a:lnTo>
                <a:cubicBezTo>
                  <a:pt x="0" y="0"/>
                  <a:pt x="0" y="1"/>
                  <a:pt x="0" y="1"/>
                </a:cubicBezTo>
                <a:cubicBezTo>
                  <a:pt x="0" y="1"/>
                  <a:pt x="0" y="2"/>
                  <a:pt x="1" y="2"/>
                </a:cubicBezTo>
                <a:cubicBezTo>
                  <a:pt x="1" y="1"/>
                  <a:pt x="2" y="1"/>
                  <a:pt x="2" y="1"/>
                </a:cubicBezTo>
                <a:cubicBezTo>
                  <a:pt x="2" y="0"/>
                  <a:pt x="1" y="0"/>
                  <a:pt x="1"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073" name="Freeform 1873"/>
          <p:cNvSpPr>
            <a:spLocks/>
          </p:cNvSpPr>
          <p:nvPr userDrawn="1"/>
        </p:nvSpPr>
        <p:spPr bwMode="auto">
          <a:xfrm>
            <a:off x="592138" y="342900"/>
            <a:ext cx="1588" cy="1588"/>
          </a:xfrm>
          <a:custGeom>
            <a:avLst/>
            <a:gdLst>
              <a:gd name="T0" fmla="*/ 0 w 2"/>
              <a:gd name="T1" fmla="*/ 1 h 2"/>
              <a:gd name="T2" fmla="*/ 0 w 2"/>
              <a:gd name="T3" fmla="*/ 1 h 2"/>
              <a:gd name="T4" fmla="*/ 1 w 2"/>
              <a:gd name="T5" fmla="*/ 2 h 2"/>
              <a:gd name="T6" fmla="*/ 2 w 2"/>
              <a:gd name="T7" fmla="*/ 1 h 2"/>
              <a:gd name="T8" fmla="*/ 1 w 2"/>
              <a:gd name="T9" fmla="*/ 0 h 2"/>
              <a:gd name="T10" fmla="*/ 0 w 2"/>
              <a:gd name="T11" fmla="*/ 1 h 2"/>
            </a:gdLst>
            <a:ahLst/>
            <a:cxnLst>
              <a:cxn ang="0">
                <a:pos x="T0" y="T1"/>
              </a:cxn>
              <a:cxn ang="0">
                <a:pos x="T2" y="T3"/>
              </a:cxn>
              <a:cxn ang="0">
                <a:pos x="T4" y="T5"/>
              </a:cxn>
              <a:cxn ang="0">
                <a:pos x="T6" y="T7"/>
              </a:cxn>
              <a:cxn ang="0">
                <a:pos x="T8" y="T9"/>
              </a:cxn>
              <a:cxn ang="0">
                <a:pos x="T10" y="T11"/>
              </a:cxn>
            </a:cxnLst>
            <a:rect l="0" t="0" r="r" b="b"/>
            <a:pathLst>
              <a:path w="2" h="2">
                <a:moveTo>
                  <a:pt x="0" y="1"/>
                </a:moveTo>
                <a:lnTo>
                  <a:pt x="0" y="1"/>
                </a:lnTo>
                <a:cubicBezTo>
                  <a:pt x="0" y="1"/>
                  <a:pt x="0" y="2"/>
                  <a:pt x="1" y="2"/>
                </a:cubicBezTo>
                <a:cubicBezTo>
                  <a:pt x="2" y="2"/>
                  <a:pt x="2" y="1"/>
                  <a:pt x="2" y="1"/>
                </a:cubicBezTo>
                <a:cubicBezTo>
                  <a:pt x="2" y="0"/>
                  <a:pt x="2" y="0"/>
                  <a:pt x="1" y="0"/>
                </a:cubicBezTo>
                <a:cubicBezTo>
                  <a:pt x="0" y="0"/>
                  <a:pt x="0" y="0"/>
                  <a:pt x="0"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074" name="Freeform 1874"/>
          <p:cNvSpPr>
            <a:spLocks/>
          </p:cNvSpPr>
          <p:nvPr userDrawn="1"/>
        </p:nvSpPr>
        <p:spPr bwMode="auto">
          <a:xfrm>
            <a:off x="579438" y="341313"/>
            <a:ext cx="28575" cy="0"/>
          </a:xfrm>
          <a:custGeom>
            <a:avLst/>
            <a:gdLst>
              <a:gd name="T0" fmla="*/ 19 w 39"/>
              <a:gd name="T1" fmla="*/ 2 h 2"/>
              <a:gd name="T2" fmla="*/ 19 w 39"/>
              <a:gd name="T3" fmla="*/ 2 h 2"/>
              <a:gd name="T4" fmla="*/ 39 w 39"/>
              <a:gd name="T5" fmla="*/ 2 h 2"/>
              <a:gd name="T6" fmla="*/ 39 w 39"/>
              <a:gd name="T7" fmla="*/ 1 h 2"/>
              <a:gd name="T8" fmla="*/ 19 w 39"/>
              <a:gd name="T9" fmla="*/ 1 h 2"/>
              <a:gd name="T10" fmla="*/ 0 w 39"/>
              <a:gd name="T11" fmla="*/ 1 h 2"/>
              <a:gd name="T12" fmla="*/ 0 w 39"/>
              <a:gd name="T13" fmla="*/ 2 h 2"/>
              <a:gd name="T14" fmla="*/ 19 w 39"/>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2">
                <a:moveTo>
                  <a:pt x="19" y="2"/>
                </a:moveTo>
                <a:lnTo>
                  <a:pt x="19" y="2"/>
                </a:lnTo>
                <a:cubicBezTo>
                  <a:pt x="28" y="2"/>
                  <a:pt x="35" y="1"/>
                  <a:pt x="39" y="2"/>
                </a:cubicBezTo>
                <a:lnTo>
                  <a:pt x="39" y="1"/>
                </a:lnTo>
                <a:cubicBezTo>
                  <a:pt x="35" y="0"/>
                  <a:pt x="28" y="1"/>
                  <a:pt x="19" y="1"/>
                </a:cubicBezTo>
                <a:cubicBezTo>
                  <a:pt x="10" y="1"/>
                  <a:pt x="3" y="0"/>
                  <a:pt x="0" y="1"/>
                </a:cubicBezTo>
                <a:lnTo>
                  <a:pt x="0" y="2"/>
                </a:lnTo>
                <a:cubicBezTo>
                  <a:pt x="3" y="1"/>
                  <a:pt x="10" y="2"/>
                  <a:pt x="19" y="2"/>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075" name="Freeform 1875"/>
          <p:cNvSpPr>
            <a:spLocks/>
          </p:cNvSpPr>
          <p:nvPr userDrawn="1"/>
        </p:nvSpPr>
        <p:spPr bwMode="auto">
          <a:xfrm>
            <a:off x="579438" y="344488"/>
            <a:ext cx="28575" cy="1588"/>
          </a:xfrm>
          <a:custGeom>
            <a:avLst/>
            <a:gdLst>
              <a:gd name="T0" fmla="*/ 19 w 39"/>
              <a:gd name="T1" fmla="*/ 2 h 2"/>
              <a:gd name="T2" fmla="*/ 19 w 39"/>
              <a:gd name="T3" fmla="*/ 2 h 2"/>
              <a:gd name="T4" fmla="*/ 39 w 39"/>
              <a:gd name="T5" fmla="*/ 2 h 2"/>
              <a:gd name="T6" fmla="*/ 39 w 39"/>
              <a:gd name="T7" fmla="*/ 1 h 2"/>
              <a:gd name="T8" fmla="*/ 19 w 39"/>
              <a:gd name="T9" fmla="*/ 1 h 2"/>
              <a:gd name="T10" fmla="*/ 0 w 39"/>
              <a:gd name="T11" fmla="*/ 1 h 2"/>
              <a:gd name="T12" fmla="*/ 0 w 39"/>
              <a:gd name="T13" fmla="*/ 2 h 2"/>
              <a:gd name="T14" fmla="*/ 19 w 39"/>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2">
                <a:moveTo>
                  <a:pt x="19" y="2"/>
                </a:moveTo>
                <a:lnTo>
                  <a:pt x="19" y="2"/>
                </a:lnTo>
                <a:cubicBezTo>
                  <a:pt x="28" y="2"/>
                  <a:pt x="35" y="1"/>
                  <a:pt x="39" y="2"/>
                </a:cubicBezTo>
                <a:lnTo>
                  <a:pt x="39" y="1"/>
                </a:lnTo>
                <a:cubicBezTo>
                  <a:pt x="35" y="0"/>
                  <a:pt x="28" y="1"/>
                  <a:pt x="19" y="1"/>
                </a:cubicBezTo>
                <a:cubicBezTo>
                  <a:pt x="10" y="1"/>
                  <a:pt x="3" y="0"/>
                  <a:pt x="0" y="1"/>
                </a:cubicBezTo>
                <a:lnTo>
                  <a:pt x="0" y="2"/>
                </a:lnTo>
                <a:cubicBezTo>
                  <a:pt x="3" y="1"/>
                  <a:pt x="10" y="2"/>
                  <a:pt x="19" y="2"/>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076" name="Freeform 1876"/>
          <p:cNvSpPr>
            <a:spLocks noEditPoints="1"/>
          </p:cNvSpPr>
          <p:nvPr userDrawn="1"/>
        </p:nvSpPr>
        <p:spPr bwMode="auto">
          <a:xfrm>
            <a:off x="592138" y="314325"/>
            <a:ext cx="3175" cy="14288"/>
          </a:xfrm>
          <a:custGeom>
            <a:avLst/>
            <a:gdLst>
              <a:gd name="T0" fmla="*/ 2 w 5"/>
              <a:gd name="T1" fmla="*/ 1 h 21"/>
              <a:gd name="T2" fmla="*/ 2 w 5"/>
              <a:gd name="T3" fmla="*/ 4 h 21"/>
              <a:gd name="T4" fmla="*/ 2 w 5"/>
              <a:gd name="T5" fmla="*/ 1 h 21"/>
              <a:gd name="T6" fmla="*/ 2 w 5"/>
              <a:gd name="T7" fmla="*/ 8 h 21"/>
              <a:gd name="T8" fmla="*/ 1 w 5"/>
              <a:gd name="T9" fmla="*/ 7 h 21"/>
              <a:gd name="T10" fmla="*/ 2 w 5"/>
              <a:gd name="T11" fmla="*/ 5 h 21"/>
              <a:gd name="T12" fmla="*/ 3 w 5"/>
              <a:gd name="T13" fmla="*/ 7 h 21"/>
              <a:gd name="T14" fmla="*/ 2 w 5"/>
              <a:gd name="T15" fmla="*/ 9 h 21"/>
              <a:gd name="T16" fmla="*/ 3 w 5"/>
              <a:gd name="T17" fmla="*/ 10 h 21"/>
              <a:gd name="T18" fmla="*/ 1 w 5"/>
              <a:gd name="T19" fmla="*/ 10 h 21"/>
              <a:gd name="T20" fmla="*/ 2 w 5"/>
              <a:gd name="T21" fmla="*/ 9 h 21"/>
              <a:gd name="T22" fmla="*/ 2 w 5"/>
              <a:gd name="T23" fmla="*/ 12 h 21"/>
              <a:gd name="T24" fmla="*/ 3 w 5"/>
              <a:gd name="T25" fmla="*/ 13 h 21"/>
              <a:gd name="T26" fmla="*/ 1 w 5"/>
              <a:gd name="T27" fmla="*/ 13 h 21"/>
              <a:gd name="T28" fmla="*/ 2 w 5"/>
              <a:gd name="T29" fmla="*/ 12 h 21"/>
              <a:gd name="T30" fmla="*/ 2 w 5"/>
              <a:gd name="T31" fmla="*/ 18 h 21"/>
              <a:gd name="T32" fmla="*/ 2 w 5"/>
              <a:gd name="T33" fmla="*/ 18 h 21"/>
              <a:gd name="T34" fmla="*/ 3 w 5"/>
              <a:gd name="T35" fmla="*/ 19 h 21"/>
              <a:gd name="T36" fmla="*/ 1 w 5"/>
              <a:gd name="T37" fmla="*/ 19 h 21"/>
              <a:gd name="T38" fmla="*/ 1 w 5"/>
              <a:gd name="T39" fmla="*/ 15 h 21"/>
              <a:gd name="T40" fmla="*/ 0 w 5"/>
              <a:gd name="T41" fmla="*/ 16 h 21"/>
              <a:gd name="T42" fmla="*/ 0 w 5"/>
              <a:gd name="T43" fmla="*/ 19 h 21"/>
              <a:gd name="T44" fmla="*/ 4 w 5"/>
              <a:gd name="T45" fmla="*/ 19 h 21"/>
              <a:gd name="T46" fmla="*/ 4 w 5"/>
              <a:gd name="T47" fmla="*/ 16 h 21"/>
              <a:gd name="T48" fmla="*/ 4 w 5"/>
              <a:gd name="T49" fmla="*/ 13 h 21"/>
              <a:gd name="T50" fmla="*/ 4 w 5"/>
              <a:gd name="T51" fmla="*/ 10 h 21"/>
              <a:gd name="T52" fmla="*/ 4 w 5"/>
              <a:gd name="T53" fmla="*/ 7 h 21"/>
              <a:gd name="T54" fmla="*/ 5 w 5"/>
              <a:gd name="T55" fmla="*/ 3 h 21"/>
              <a:gd name="T56" fmla="*/ 0 w 5"/>
              <a:gd name="T57" fmla="*/ 3 h 21"/>
              <a:gd name="T58" fmla="*/ 0 w 5"/>
              <a:gd name="T59" fmla="*/ 7 h 21"/>
              <a:gd name="T60" fmla="*/ 0 w 5"/>
              <a:gd name="T61" fmla="*/ 10 h 21"/>
              <a:gd name="T62" fmla="*/ 0 w 5"/>
              <a:gd name="T63" fmla="*/ 13 h 21"/>
              <a:gd name="T64" fmla="*/ 2 w 5"/>
              <a:gd name="T65" fmla="*/ 15 h 21"/>
              <a:gd name="T66" fmla="*/ 3 w 5"/>
              <a:gd name="T67" fmla="*/ 16 h 21"/>
              <a:gd name="T68" fmla="*/ 1 w 5"/>
              <a:gd name="T69" fmla="*/ 16 h 21"/>
              <a:gd name="T70" fmla="*/ 2 w 5"/>
              <a:gd name="T71" fmla="*/ 1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 h="21">
                <a:moveTo>
                  <a:pt x="2" y="1"/>
                </a:moveTo>
                <a:lnTo>
                  <a:pt x="2" y="1"/>
                </a:lnTo>
                <a:cubicBezTo>
                  <a:pt x="3" y="1"/>
                  <a:pt x="4" y="2"/>
                  <a:pt x="4" y="3"/>
                </a:cubicBezTo>
                <a:cubicBezTo>
                  <a:pt x="4" y="4"/>
                  <a:pt x="3" y="4"/>
                  <a:pt x="2" y="4"/>
                </a:cubicBezTo>
                <a:cubicBezTo>
                  <a:pt x="1" y="4"/>
                  <a:pt x="1" y="4"/>
                  <a:pt x="1" y="3"/>
                </a:cubicBezTo>
                <a:cubicBezTo>
                  <a:pt x="1" y="2"/>
                  <a:pt x="1" y="1"/>
                  <a:pt x="2" y="1"/>
                </a:cubicBezTo>
                <a:close/>
                <a:moveTo>
                  <a:pt x="2" y="8"/>
                </a:moveTo>
                <a:lnTo>
                  <a:pt x="2" y="8"/>
                </a:lnTo>
                <a:lnTo>
                  <a:pt x="2" y="8"/>
                </a:lnTo>
                <a:cubicBezTo>
                  <a:pt x="1" y="8"/>
                  <a:pt x="1" y="7"/>
                  <a:pt x="1" y="7"/>
                </a:cubicBezTo>
                <a:cubicBezTo>
                  <a:pt x="1" y="6"/>
                  <a:pt x="1" y="5"/>
                  <a:pt x="2" y="5"/>
                </a:cubicBezTo>
                <a:cubicBezTo>
                  <a:pt x="2" y="5"/>
                  <a:pt x="2" y="5"/>
                  <a:pt x="2" y="5"/>
                </a:cubicBezTo>
                <a:cubicBezTo>
                  <a:pt x="2" y="5"/>
                  <a:pt x="2" y="5"/>
                  <a:pt x="2" y="5"/>
                </a:cubicBezTo>
                <a:cubicBezTo>
                  <a:pt x="3" y="5"/>
                  <a:pt x="3" y="6"/>
                  <a:pt x="3" y="7"/>
                </a:cubicBezTo>
                <a:cubicBezTo>
                  <a:pt x="3" y="7"/>
                  <a:pt x="3" y="8"/>
                  <a:pt x="2" y="8"/>
                </a:cubicBezTo>
                <a:close/>
                <a:moveTo>
                  <a:pt x="2" y="9"/>
                </a:moveTo>
                <a:lnTo>
                  <a:pt x="2" y="9"/>
                </a:lnTo>
                <a:cubicBezTo>
                  <a:pt x="3" y="9"/>
                  <a:pt x="3" y="9"/>
                  <a:pt x="3" y="10"/>
                </a:cubicBezTo>
                <a:cubicBezTo>
                  <a:pt x="3" y="11"/>
                  <a:pt x="3" y="11"/>
                  <a:pt x="2" y="11"/>
                </a:cubicBezTo>
                <a:cubicBezTo>
                  <a:pt x="1" y="11"/>
                  <a:pt x="1" y="11"/>
                  <a:pt x="1" y="10"/>
                </a:cubicBezTo>
                <a:cubicBezTo>
                  <a:pt x="1" y="9"/>
                  <a:pt x="1" y="9"/>
                  <a:pt x="2" y="9"/>
                </a:cubicBezTo>
                <a:cubicBezTo>
                  <a:pt x="2" y="9"/>
                  <a:pt x="2" y="9"/>
                  <a:pt x="2" y="9"/>
                </a:cubicBezTo>
                <a:cubicBezTo>
                  <a:pt x="2" y="9"/>
                  <a:pt x="2" y="9"/>
                  <a:pt x="2" y="9"/>
                </a:cubicBezTo>
                <a:close/>
                <a:moveTo>
                  <a:pt x="2" y="12"/>
                </a:moveTo>
                <a:lnTo>
                  <a:pt x="2" y="12"/>
                </a:lnTo>
                <a:cubicBezTo>
                  <a:pt x="3" y="12"/>
                  <a:pt x="3" y="13"/>
                  <a:pt x="3" y="13"/>
                </a:cubicBezTo>
                <a:cubicBezTo>
                  <a:pt x="3" y="14"/>
                  <a:pt x="3" y="14"/>
                  <a:pt x="2" y="14"/>
                </a:cubicBezTo>
                <a:cubicBezTo>
                  <a:pt x="1" y="14"/>
                  <a:pt x="1" y="14"/>
                  <a:pt x="1" y="13"/>
                </a:cubicBezTo>
                <a:cubicBezTo>
                  <a:pt x="1" y="13"/>
                  <a:pt x="1" y="12"/>
                  <a:pt x="2" y="12"/>
                </a:cubicBezTo>
                <a:lnTo>
                  <a:pt x="2" y="12"/>
                </a:lnTo>
                <a:lnTo>
                  <a:pt x="2" y="12"/>
                </a:lnTo>
                <a:close/>
                <a:moveTo>
                  <a:pt x="2" y="18"/>
                </a:moveTo>
                <a:lnTo>
                  <a:pt x="2" y="18"/>
                </a:lnTo>
                <a:lnTo>
                  <a:pt x="2" y="18"/>
                </a:lnTo>
                <a:lnTo>
                  <a:pt x="2" y="18"/>
                </a:lnTo>
                <a:cubicBezTo>
                  <a:pt x="3" y="18"/>
                  <a:pt x="3" y="19"/>
                  <a:pt x="3" y="19"/>
                </a:cubicBezTo>
                <a:cubicBezTo>
                  <a:pt x="3" y="20"/>
                  <a:pt x="3" y="20"/>
                  <a:pt x="2" y="20"/>
                </a:cubicBezTo>
                <a:cubicBezTo>
                  <a:pt x="2" y="20"/>
                  <a:pt x="1" y="20"/>
                  <a:pt x="1" y="19"/>
                </a:cubicBezTo>
                <a:cubicBezTo>
                  <a:pt x="1" y="19"/>
                  <a:pt x="1" y="18"/>
                  <a:pt x="2" y="18"/>
                </a:cubicBezTo>
                <a:close/>
                <a:moveTo>
                  <a:pt x="1" y="15"/>
                </a:moveTo>
                <a:lnTo>
                  <a:pt x="1" y="15"/>
                </a:lnTo>
                <a:cubicBezTo>
                  <a:pt x="1" y="15"/>
                  <a:pt x="0" y="16"/>
                  <a:pt x="0" y="16"/>
                </a:cubicBezTo>
                <a:cubicBezTo>
                  <a:pt x="0" y="17"/>
                  <a:pt x="1" y="17"/>
                  <a:pt x="1" y="18"/>
                </a:cubicBezTo>
                <a:cubicBezTo>
                  <a:pt x="1" y="18"/>
                  <a:pt x="0" y="19"/>
                  <a:pt x="0" y="19"/>
                </a:cubicBezTo>
                <a:cubicBezTo>
                  <a:pt x="0" y="20"/>
                  <a:pt x="1" y="21"/>
                  <a:pt x="2" y="21"/>
                </a:cubicBezTo>
                <a:cubicBezTo>
                  <a:pt x="3" y="21"/>
                  <a:pt x="4" y="20"/>
                  <a:pt x="4" y="19"/>
                </a:cubicBezTo>
                <a:cubicBezTo>
                  <a:pt x="4" y="19"/>
                  <a:pt x="4" y="18"/>
                  <a:pt x="3" y="18"/>
                </a:cubicBezTo>
                <a:cubicBezTo>
                  <a:pt x="4" y="17"/>
                  <a:pt x="4" y="17"/>
                  <a:pt x="4" y="16"/>
                </a:cubicBezTo>
                <a:cubicBezTo>
                  <a:pt x="4" y="16"/>
                  <a:pt x="4" y="15"/>
                  <a:pt x="3" y="15"/>
                </a:cubicBezTo>
                <a:cubicBezTo>
                  <a:pt x="4" y="14"/>
                  <a:pt x="4" y="14"/>
                  <a:pt x="4" y="13"/>
                </a:cubicBezTo>
                <a:cubicBezTo>
                  <a:pt x="4" y="13"/>
                  <a:pt x="4" y="12"/>
                  <a:pt x="3" y="12"/>
                </a:cubicBezTo>
                <a:cubicBezTo>
                  <a:pt x="4" y="11"/>
                  <a:pt x="4" y="11"/>
                  <a:pt x="4" y="10"/>
                </a:cubicBezTo>
                <a:cubicBezTo>
                  <a:pt x="4" y="9"/>
                  <a:pt x="4" y="9"/>
                  <a:pt x="3" y="8"/>
                </a:cubicBezTo>
                <a:cubicBezTo>
                  <a:pt x="4" y="8"/>
                  <a:pt x="4" y="7"/>
                  <a:pt x="4" y="7"/>
                </a:cubicBezTo>
                <a:cubicBezTo>
                  <a:pt x="4" y="6"/>
                  <a:pt x="4" y="5"/>
                  <a:pt x="4" y="5"/>
                </a:cubicBezTo>
                <a:cubicBezTo>
                  <a:pt x="4" y="4"/>
                  <a:pt x="5" y="4"/>
                  <a:pt x="5" y="3"/>
                </a:cubicBezTo>
                <a:cubicBezTo>
                  <a:pt x="5" y="2"/>
                  <a:pt x="3" y="0"/>
                  <a:pt x="2" y="0"/>
                </a:cubicBezTo>
                <a:cubicBezTo>
                  <a:pt x="1" y="0"/>
                  <a:pt x="0" y="2"/>
                  <a:pt x="0" y="3"/>
                </a:cubicBezTo>
                <a:cubicBezTo>
                  <a:pt x="0" y="4"/>
                  <a:pt x="0" y="4"/>
                  <a:pt x="1" y="5"/>
                </a:cubicBezTo>
                <a:cubicBezTo>
                  <a:pt x="0" y="5"/>
                  <a:pt x="0" y="6"/>
                  <a:pt x="0" y="7"/>
                </a:cubicBezTo>
                <a:cubicBezTo>
                  <a:pt x="0" y="7"/>
                  <a:pt x="0" y="8"/>
                  <a:pt x="1" y="8"/>
                </a:cubicBezTo>
                <a:cubicBezTo>
                  <a:pt x="0" y="9"/>
                  <a:pt x="0" y="9"/>
                  <a:pt x="0" y="10"/>
                </a:cubicBezTo>
                <a:cubicBezTo>
                  <a:pt x="0" y="11"/>
                  <a:pt x="0" y="11"/>
                  <a:pt x="1" y="12"/>
                </a:cubicBezTo>
                <a:cubicBezTo>
                  <a:pt x="0" y="12"/>
                  <a:pt x="0" y="13"/>
                  <a:pt x="0" y="13"/>
                </a:cubicBezTo>
                <a:cubicBezTo>
                  <a:pt x="0" y="14"/>
                  <a:pt x="0" y="14"/>
                  <a:pt x="1" y="15"/>
                </a:cubicBezTo>
                <a:close/>
                <a:moveTo>
                  <a:pt x="2" y="15"/>
                </a:moveTo>
                <a:lnTo>
                  <a:pt x="2" y="15"/>
                </a:lnTo>
                <a:cubicBezTo>
                  <a:pt x="3" y="15"/>
                  <a:pt x="3" y="16"/>
                  <a:pt x="3" y="16"/>
                </a:cubicBezTo>
                <a:cubicBezTo>
                  <a:pt x="3" y="17"/>
                  <a:pt x="3" y="17"/>
                  <a:pt x="2" y="17"/>
                </a:cubicBezTo>
                <a:cubicBezTo>
                  <a:pt x="2" y="17"/>
                  <a:pt x="1" y="17"/>
                  <a:pt x="1" y="16"/>
                </a:cubicBezTo>
                <a:cubicBezTo>
                  <a:pt x="1" y="16"/>
                  <a:pt x="1" y="15"/>
                  <a:pt x="2" y="15"/>
                </a:cubicBezTo>
                <a:lnTo>
                  <a:pt x="2" y="15"/>
                </a:lnTo>
                <a:lnTo>
                  <a:pt x="2" y="15"/>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077" name="Freeform 1877"/>
          <p:cNvSpPr>
            <a:spLocks noEditPoints="1"/>
          </p:cNvSpPr>
          <p:nvPr userDrawn="1"/>
        </p:nvSpPr>
        <p:spPr bwMode="auto">
          <a:xfrm>
            <a:off x="315913" y="490538"/>
            <a:ext cx="165100" cy="193675"/>
          </a:xfrm>
          <a:custGeom>
            <a:avLst/>
            <a:gdLst>
              <a:gd name="T0" fmla="*/ 180 w 231"/>
              <a:gd name="T1" fmla="*/ 195 h 269"/>
              <a:gd name="T2" fmla="*/ 192 w 231"/>
              <a:gd name="T3" fmla="*/ 189 h 269"/>
              <a:gd name="T4" fmla="*/ 197 w 231"/>
              <a:gd name="T5" fmla="*/ 187 h 269"/>
              <a:gd name="T6" fmla="*/ 204 w 231"/>
              <a:gd name="T7" fmla="*/ 178 h 269"/>
              <a:gd name="T8" fmla="*/ 208 w 231"/>
              <a:gd name="T9" fmla="*/ 183 h 269"/>
              <a:gd name="T10" fmla="*/ 208 w 231"/>
              <a:gd name="T11" fmla="*/ 185 h 269"/>
              <a:gd name="T12" fmla="*/ 212 w 231"/>
              <a:gd name="T13" fmla="*/ 186 h 269"/>
              <a:gd name="T14" fmla="*/ 213 w 231"/>
              <a:gd name="T15" fmla="*/ 179 h 269"/>
              <a:gd name="T16" fmla="*/ 221 w 231"/>
              <a:gd name="T17" fmla="*/ 184 h 269"/>
              <a:gd name="T18" fmla="*/ 231 w 231"/>
              <a:gd name="T19" fmla="*/ 202 h 269"/>
              <a:gd name="T20" fmla="*/ 208 w 231"/>
              <a:gd name="T21" fmla="*/ 208 h 269"/>
              <a:gd name="T22" fmla="*/ 150 w 231"/>
              <a:gd name="T23" fmla="*/ 226 h 269"/>
              <a:gd name="T24" fmla="*/ 138 w 231"/>
              <a:gd name="T25" fmla="*/ 242 h 269"/>
              <a:gd name="T26" fmla="*/ 140 w 231"/>
              <a:gd name="T27" fmla="*/ 259 h 269"/>
              <a:gd name="T28" fmla="*/ 131 w 231"/>
              <a:gd name="T29" fmla="*/ 265 h 269"/>
              <a:gd name="T30" fmla="*/ 119 w 231"/>
              <a:gd name="T31" fmla="*/ 248 h 269"/>
              <a:gd name="T32" fmla="*/ 102 w 231"/>
              <a:gd name="T33" fmla="*/ 235 h 269"/>
              <a:gd name="T34" fmla="*/ 86 w 231"/>
              <a:gd name="T35" fmla="*/ 216 h 269"/>
              <a:gd name="T36" fmla="*/ 92 w 231"/>
              <a:gd name="T37" fmla="*/ 190 h 269"/>
              <a:gd name="T38" fmla="*/ 83 w 231"/>
              <a:gd name="T39" fmla="*/ 166 h 269"/>
              <a:gd name="T40" fmla="*/ 81 w 231"/>
              <a:gd name="T41" fmla="*/ 161 h 269"/>
              <a:gd name="T42" fmla="*/ 41 w 231"/>
              <a:gd name="T43" fmla="*/ 63 h 269"/>
              <a:gd name="T44" fmla="*/ 30 w 231"/>
              <a:gd name="T45" fmla="*/ 48 h 269"/>
              <a:gd name="T46" fmla="*/ 22 w 231"/>
              <a:gd name="T47" fmla="*/ 45 h 269"/>
              <a:gd name="T48" fmla="*/ 7 w 231"/>
              <a:gd name="T49" fmla="*/ 35 h 269"/>
              <a:gd name="T50" fmla="*/ 10 w 231"/>
              <a:gd name="T51" fmla="*/ 20 h 269"/>
              <a:gd name="T52" fmla="*/ 14 w 231"/>
              <a:gd name="T53" fmla="*/ 9 h 269"/>
              <a:gd name="T54" fmla="*/ 16 w 231"/>
              <a:gd name="T55" fmla="*/ 2 h 269"/>
              <a:gd name="T56" fmla="*/ 18 w 231"/>
              <a:gd name="T57" fmla="*/ 1 h 269"/>
              <a:gd name="T58" fmla="*/ 24 w 231"/>
              <a:gd name="T59" fmla="*/ 4 h 269"/>
              <a:gd name="T60" fmla="*/ 35 w 231"/>
              <a:gd name="T61" fmla="*/ 9 h 269"/>
              <a:gd name="T62" fmla="*/ 49 w 231"/>
              <a:gd name="T63" fmla="*/ 16 h 269"/>
              <a:gd name="T64" fmla="*/ 47 w 231"/>
              <a:gd name="T65" fmla="*/ 32 h 269"/>
              <a:gd name="T66" fmla="*/ 43 w 231"/>
              <a:gd name="T67" fmla="*/ 42 h 269"/>
              <a:gd name="T68" fmla="*/ 46 w 231"/>
              <a:gd name="T69" fmla="*/ 51 h 269"/>
              <a:gd name="T70" fmla="*/ 48 w 231"/>
              <a:gd name="T71" fmla="*/ 60 h 269"/>
              <a:gd name="T72" fmla="*/ 94 w 231"/>
              <a:gd name="T73" fmla="*/ 155 h 269"/>
              <a:gd name="T74" fmla="*/ 96 w 231"/>
              <a:gd name="T75" fmla="*/ 161 h 269"/>
              <a:gd name="T76" fmla="*/ 107 w 231"/>
              <a:gd name="T77" fmla="*/ 183 h 269"/>
              <a:gd name="T78" fmla="*/ 118 w 231"/>
              <a:gd name="T79" fmla="*/ 188 h 269"/>
              <a:gd name="T80" fmla="*/ 152 w 231"/>
              <a:gd name="T81" fmla="*/ 205 h 269"/>
              <a:gd name="T82" fmla="*/ 22 w 231"/>
              <a:gd name="T83" fmla="*/ 40 h 269"/>
              <a:gd name="T84" fmla="*/ 26 w 231"/>
              <a:gd name="T85" fmla="*/ 42 h 269"/>
              <a:gd name="T86" fmla="*/ 22 w 231"/>
              <a:gd name="T87" fmla="*/ 40 h 269"/>
              <a:gd name="T88" fmla="*/ 35 w 231"/>
              <a:gd name="T89" fmla="*/ 20 h 269"/>
              <a:gd name="T90" fmla="*/ 33 w 231"/>
              <a:gd name="T91" fmla="*/ 15 h 269"/>
              <a:gd name="T92" fmla="*/ 31 w 231"/>
              <a:gd name="T93" fmla="*/ 17 h 269"/>
              <a:gd name="T94" fmla="*/ 35 w 231"/>
              <a:gd name="T95" fmla="*/ 20 h 269"/>
              <a:gd name="T96" fmla="*/ 23 w 231"/>
              <a:gd name="T97" fmla="*/ 15 h 269"/>
              <a:gd name="T98" fmla="*/ 23 w 231"/>
              <a:gd name="T99" fmla="*/ 13 h 269"/>
              <a:gd name="T100" fmla="*/ 23 w 231"/>
              <a:gd name="T101" fmla="*/ 10 h 269"/>
              <a:gd name="T102" fmla="*/ 19 w 231"/>
              <a:gd name="T103" fmla="*/ 13 h 269"/>
              <a:gd name="T104" fmla="*/ 21 w 231"/>
              <a:gd name="T105" fmla="*/ 15 h 269"/>
              <a:gd name="T106" fmla="*/ 19 w 231"/>
              <a:gd name="T107" fmla="*/ 27 h 269"/>
              <a:gd name="T108" fmla="*/ 18 w 231"/>
              <a:gd name="T109" fmla="*/ 23 h 269"/>
              <a:gd name="T110" fmla="*/ 19 w 231"/>
              <a:gd name="T111" fmla="*/ 22 h 269"/>
              <a:gd name="T112" fmla="*/ 18 w 231"/>
              <a:gd name="T113" fmla="*/ 28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1" h="269">
                <a:moveTo>
                  <a:pt x="180" y="195"/>
                </a:moveTo>
                <a:lnTo>
                  <a:pt x="180" y="195"/>
                </a:lnTo>
                <a:cubicBezTo>
                  <a:pt x="185" y="192"/>
                  <a:pt x="188" y="191"/>
                  <a:pt x="192" y="188"/>
                </a:cubicBezTo>
                <a:lnTo>
                  <a:pt x="192" y="189"/>
                </a:lnTo>
                <a:cubicBezTo>
                  <a:pt x="194" y="189"/>
                  <a:pt x="194" y="189"/>
                  <a:pt x="195" y="189"/>
                </a:cubicBezTo>
                <a:cubicBezTo>
                  <a:pt x="195" y="189"/>
                  <a:pt x="196" y="188"/>
                  <a:pt x="197" y="187"/>
                </a:cubicBezTo>
                <a:cubicBezTo>
                  <a:pt x="200" y="185"/>
                  <a:pt x="201" y="182"/>
                  <a:pt x="203" y="179"/>
                </a:cubicBezTo>
                <a:lnTo>
                  <a:pt x="204" y="178"/>
                </a:lnTo>
                <a:cubicBezTo>
                  <a:pt x="206" y="179"/>
                  <a:pt x="207" y="180"/>
                  <a:pt x="208" y="182"/>
                </a:cubicBezTo>
                <a:cubicBezTo>
                  <a:pt x="208" y="182"/>
                  <a:pt x="208" y="183"/>
                  <a:pt x="208" y="183"/>
                </a:cubicBezTo>
                <a:lnTo>
                  <a:pt x="208" y="184"/>
                </a:lnTo>
                <a:cubicBezTo>
                  <a:pt x="208" y="184"/>
                  <a:pt x="208" y="185"/>
                  <a:pt x="208" y="185"/>
                </a:cubicBezTo>
                <a:cubicBezTo>
                  <a:pt x="209" y="187"/>
                  <a:pt x="210" y="188"/>
                  <a:pt x="211" y="187"/>
                </a:cubicBezTo>
                <a:cubicBezTo>
                  <a:pt x="211" y="187"/>
                  <a:pt x="211" y="186"/>
                  <a:pt x="212" y="186"/>
                </a:cubicBezTo>
                <a:cubicBezTo>
                  <a:pt x="212" y="186"/>
                  <a:pt x="212" y="185"/>
                  <a:pt x="212" y="185"/>
                </a:cubicBezTo>
                <a:cubicBezTo>
                  <a:pt x="212" y="183"/>
                  <a:pt x="212" y="181"/>
                  <a:pt x="213" y="179"/>
                </a:cubicBezTo>
                <a:lnTo>
                  <a:pt x="214" y="180"/>
                </a:lnTo>
                <a:cubicBezTo>
                  <a:pt x="216" y="181"/>
                  <a:pt x="218" y="183"/>
                  <a:pt x="221" y="184"/>
                </a:cubicBezTo>
                <a:cubicBezTo>
                  <a:pt x="222" y="185"/>
                  <a:pt x="223" y="189"/>
                  <a:pt x="224" y="191"/>
                </a:cubicBezTo>
                <a:cubicBezTo>
                  <a:pt x="226" y="195"/>
                  <a:pt x="230" y="198"/>
                  <a:pt x="231" y="202"/>
                </a:cubicBezTo>
                <a:cubicBezTo>
                  <a:pt x="231" y="204"/>
                  <a:pt x="230" y="206"/>
                  <a:pt x="229" y="207"/>
                </a:cubicBezTo>
                <a:cubicBezTo>
                  <a:pt x="223" y="211"/>
                  <a:pt x="214" y="209"/>
                  <a:pt x="208" y="208"/>
                </a:cubicBezTo>
                <a:cubicBezTo>
                  <a:pt x="203" y="208"/>
                  <a:pt x="196" y="208"/>
                  <a:pt x="192" y="209"/>
                </a:cubicBezTo>
                <a:cubicBezTo>
                  <a:pt x="176" y="210"/>
                  <a:pt x="162" y="217"/>
                  <a:pt x="150" y="226"/>
                </a:cubicBezTo>
                <a:cubicBezTo>
                  <a:pt x="148" y="228"/>
                  <a:pt x="141" y="232"/>
                  <a:pt x="136" y="235"/>
                </a:cubicBezTo>
                <a:cubicBezTo>
                  <a:pt x="137" y="237"/>
                  <a:pt x="138" y="240"/>
                  <a:pt x="138" y="242"/>
                </a:cubicBezTo>
                <a:cubicBezTo>
                  <a:pt x="140" y="244"/>
                  <a:pt x="142" y="248"/>
                  <a:pt x="140" y="252"/>
                </a:cubicBezTo>
                <a:cubicBezTo>
                  <a:pt x="141" y="255"/>
                  <a:pt x="142" y="258"/>
                  <a:pt x="140" y="259"/>
                </a:cubicBezTo>
                <a:cubicBezTo>
                  <a:pt x="143" y="263"/>
                  <a:pt x="140" y="267"/>
                  <a:pt x="139" y="268"/>
                </a:cubicBezTo>
                <a:cubicBezTo>
                  <a:pt x="137" y="269"/>
                  <a:pt x="133" y="269"/>
                  <a:pt x="131" y="265"/>
                </a:cubicBezTo>
                <a:cubicBezTo>
                  <a:pt x="127" y="265"/>
                  <a:pt x="125" y="262"/>
                  <a:pt x="124" y="260"/>
                </a:cubicBezTo>
                <a:cubicBezTo>
                  <a:pt x="118" y="258"/>
                  <a:pt x="116" y="253"/>
                  <a:pt x="119" y="248"/>
                </a:cubicBezTo>
                <a:cubicBezTo>
                  <a:pt x="115" y="247"/>
                  <a:pt x="114" y="246"/>
                  <a:pt x="111" y="243"/>
                </a:cubicBezTo>
                <a:cubicBezTo>
                  <a:pt x="107" y="243"/>
                  <a:pt x="102" y="241"/>
                  <a:pt x="102" y="235"/>
                </a:cubicBezTo>
                <a:cubicBezTo>
                  <a:pt x="95" y="235"/>
                  <a:pt x="91" y="231"/>
                  <a:pt x="92" y="223"/>
                </a:cubicBezTo>
                <a:cubicBezTo>
                  <a:pt x="89" y="222"/>
                  <a:pt x="87" y="221"/>
                  <a:pt x="86" y="216"/>
                </a:cubicBezTo>
                <a:cubicBezTo>
                  <a:pt x="85" y="210"/>
                  <a:pt x="91" y="205"/>
                  <a:pt x="94" y="201"/>
                </a:cubicBezTo>
                <a:cubicBezTo>
                  <a:pt x="94" y="199"/>
                  <a:pt x="92" y="192"/>
                  <a:pt x="92" y="190"/>
                </a:cubicBezTo>
                <a:cubicBezTo>
                  <a:pt x="87" y="188"/>
                  <a:pt x="86" y="184"/>
                  <a:pt x="86" y="180"/>
                </a:cubicBezTo>
                <a:cubicBezTo>
                  <a:pt x="80" y="175"/>
                  <a:pt x="84" y="169"/>
                  <a:pt x="83" y="166"/>
                </a:cubicBezTo>
                <a:cubicBezTo>
                  <a:pt x="82" y="164"/>
                  <a:pt x="80" y="164"/>
                  <a:pt x="79" y="165"/>
                </a:cubicBezTo>
                <a:cubicBezTo>
                  <a:pt x="79" y="163"/>
                  <a:pt x="80" y="162"/>
                  <a:pt x="81" y="161"/>
                </a:cubicBezTo>
                <a:cubicBezTo>
                  <a:pt x="77" y="159"/>
                  <a:pt x="76" y="156"/>
                  <a:pt x="77" y="152"/>
                </a:cubicBezTo>
                <a:lnTo>
                  <a:pt x="41" y="63"/>
                </a:lnTo>
                <a:cubicBezTo>
                  <a:pt x="36" y="62"/>
                  <a:pt x="35" y="60"/>
                  <a:pt x="36" y="57"/>
                </a:cubicBezTo>
                <a:cubicBezTo>
                  <a:pt x="32" y="56"/>
                  <a:pt x="30" y="52"/>
                  <a:pt x="30" y="48"/>
                </a:cubicBezTo>
                <a:cubicBezTo>
                  <a:pt x="30" y="48"/>
                  <a:pt x="30" y="48"/>
                  <a:pt x="30" y="48"/>
                </a:cubicBezTo>
                <a:cubicBezTo>
                  <a:pt x="27" y="49"/>
                  <a:pt x="24" y="49"/>
                  <a:pt x="22" y="45"/>
                </a:cubicBezTo>
                <a:lnTo>
                  <a:pt x="12" y="39"/>
                </a:lnTo>
                <a:cubicBezTo>
                  <a:pt x="13" y="38"/>
                  <a:pt x="10" y="39"/>
                  <a:pt x="7" y="35"/>
                </a:cubicBezTo>
                <a:cubicBezTo>
                  <a:pt x="0" y="29"/>
                  <a:pt x="1" y="18"/>
                  <a:pt x="1" y="16"/>
                </a:cubicBezTo>
                <a:lnTo>
                  <a:pt x="10" y="20"/>
                </a:lnTo>
                <a:cubicBezTo>
                  <a:pt x="10" y="19"/>
                  <a:pt x="11" y="18"/>
                  <a:pt x="12" y="17"/>
                </a:cubicBezTo>
                <a:cubicBezTo>
                  <a:pt x="9" y="13"/>
                  <a:pt x="11" y="10"/>
                  <a:pt x="14" y="9"/>
                </a:cubicBezTo>
                <a:cubicBezTo>
                  <a:pt x="13" y="6"/>
                  <a:pt x="13" y="4"/>
                  <a:pt x="16" y="2"/>
                </a:cubicBezTo>
                <a:cubicBezTo>
                  <a:pt x="16" y="2"/>
                  <a:pt x="16" y="2"/>
                  <a:pt x="16" y="2"/>
                </a:cubicBezTo>
                <a:cubicBezTo>
                  <a:pt x="15" y="1"/>
                  <a:pt x="16" y="0"/>
                  <a:pt x="16" y="0"/>
                </a:cubicBezTo>
                <a:cubicBezTo>
                  <a:pt x="17" y="0"/>
                  <a:pt x="18" y="0"/>
                  <a:pt x="18" y="1"/>
                </a:cubicBezTo>
                <a:cubicBezTo>
                  <a:pt x="18" y="1"/>
                  <a:pt x="18" y="1"/>
                  <a:pt x="18" y="1"/>
                </a:cubicBezTo>
                <a:cubicBezTo>
                  <a:pt x="21" y="0"/>
                  <a:pt x="23" y="1"/>
                  <a:pt x="24" y="4"/>
                </a:cubicBezTo>
                <a:cubicBezTo>
                  <a:pt x="27" y="3"/>
                  <a:pt x="31" y="4"/>
                  <a:pt x="32" y="8"/>
                </a:cubicBezTo>
                <a:cubicBezTo>
                  <a:pt x="33" y="8"/>
                  <a:pt x="34" y="8"/>
                  <a:pt x="35" y="9"/>
                </a:cubicBezTo>
                <a:lnTo>
                  <a:pt x="38" y="0"/>
                </a:lnTo>
                <a:cubicBezTo>
                  <a:pt x="40" y="0"/>
                  <a:pt x="48" y="7"/>
                  <a:pt x="49" y="16"/>
                </a:cubicBezTo>
                <a:cubicBezTo>
                  <a:pt x="49" y="21"/>
                  <a:pt x="46" y="27"/>
                  <a:pt x="44" y="30"/>
                </a:cubicBezTo>
                <a:cubicBezTo>
                  <a:pt x="46" y="30"/>
                  <a:pt x="47" y="31"/>
                  <a:pt x="47" y="32"/>
                </a:cubicBezTo>
                <a:cubicBezTo>
                  <a:pt x="48" y="34"/>
                  <a:pt x="48" y="35"/>
                  <a:pt x="47" y="37"/>
                </a:cubicBezTo>
                <a:cubicBezTo>
                  <a:pt x="47" y="39"/>
                  <a:pt x="45" y="41"/>
                  <a:pt x="43" y="42"/>
                </a:cubicBezTo>
                <a:cubicBezTo>
                  <a:pt x="45" y="43"/>
                  <a:pt x="47" y="46"/>
                  <a:pt x="47" y="48"/>
                </a:cubicBezTo>
                <a:cubicBezTo>
                  <a:pt x="47" y="49"/>
                  <a:pt x="46" y="50"/>
                  <a:pt x="46" y="51"/>
                </a:cubicBezTo>
                <a:cubicBezTo>
                  <a:pt x="46" y="52"/>
                  <a:pt x="46" y="52"/>
                  <a:pt x="46" y="52"/>
                </a:cubicBezTo>
                <a:cubicBezTo>
                  <a:pt x="49" y="53"/>
                  <a:pt x="50" y="57"/>
                  <a:pt x="48" y="60"/>
                </a:cubicBezTo>
                <a:lnTo>
                  <a:pt x="89" y="146"/>
                </a:lnTo>
                <a:cubicBezTo>
                  <a:pt x="94" y="147"/>
                  <a:pt x="95" y="151"/>
                  <a:pt x="94" y="155"/>
                </a:cubicBezTo>
                <a:cubicBezTo>
                  <a:pt x="95" y="155"/>
                  <a:pt x="97" y="155"/>
                  <a:pt x="98" y="157"/>
                </a:cubicBezTo>
                <a:cubicBezTo>
                  <a:pt x="96" y="157"/>
                  <a:pt x="95" y="159"/>
                  <a:pt x="96" y="161"/>
                </a:cubicBezTo>
                <a:cubicBezTo>
                  <a:pt x="98" y="164"/>
                  <a:pt x="103" y="164"/>
                  <a:pt x="104" y="172"/>
                </a:cubicBezTo>
                <a:cubicBezTo>
                  <a:pt x="107" y="174"/>
                  <a:pt x="109" y="179"/>
                  <a:pt x="107" y="183"/>
                </a:cubicBezTo>
                <a:cubicBezTo>
                  <a:pt x="109" y="185"/>
                  <a:pt x="111" y="189"/>
                  <a:pt x="111" y="189"/>
                </a:cubicBezTo>
                <a:cubicBezTo>
                  <a:pt x="112" y="186"/>
                  <a:pt x="116" y="187"/>
                  <a:pt x="118" y="188"/>
                </a:cubicBezTo>
                <a:cubicBezTo>
                  <a:pt x="123" y="183"/>
                  <a:pt x="130" y="186"/>
                  <a:pt x="132" y="194"/>
                </a:cubicBezTo>
                <a:cubicBezTo>
                  <a:pt x="135" y="202"/>
                  <a:pt x="146" y="206"/>
                  <a:pt x="152" y="205"/>
                </a:cubicBezTo>
                <a:cubicBezTo>
                  <a:pt x="160" y="204"/>
                  <a:pt x="173" y="199"/>
                  <a:pt x="180" y="195"/>
                </a:cubicBezTo>
                <a:close/>
                <a:moveTo>
                  <a:pt x="22" y="40"/>
                </a:moveTo>
                <a:lnTo>
                  <a:pt x="22" y="40"/>
                </a:lnTo>
                <a:lnTo>
                  <a:pt x="26" y="42"/>
                </a:lnTo>
                <a:cubicBezTo>
                  <a:pt x="26" y="41"/>
                  <a:pt x="26" y="40"/>
                  <a:pt x="26" y="39"/>
                </a:cubicBezTo>
                <a:cubicBezTo>
                  <a:pt x="25" y="38"/>
                  <a:pt x="23" y="38"/>
                  <a:pt x="22" y="40"/>
                </a:cubicBezTo>
                <a:close/>
                <a:moveTo>
                  <a:pt x="35" y="20"/>
                </a:moveTo>
                <a:lnTo>
                  <a:pt x="35" y="20"/>
                </a:lnTo>
                <a:cubicBezTo>
                  <a:pt x="35" y="20"/>
                  <a:pt x="35" y="20"/>
                  <a:pt x="36" y="20"/>
                </a:cubicBezTo>
                <a:cubicBezTo>
                  <a:pt x="37" y="18"/>
                  <a:pt x="35" y="17"/>
                  <a:pt x="33" y="15"/>
                </a:cubicBezTo>
                <a:cubicBezTo>
                  <a:pt x="33" y="16"/>
                  <a:pt x="32" y="16"/>
                  <a:pt x="31" y="16"/>
                </a:cubicBezTo>
                <a:cubicBezTo>
                  <a:pt x="31" y="17"/>
                  <a:pt x="31" y="17"/>
                  <a:pt x="31" y="17"/>
                </a:cubicBezTo>
                <a:lnTo>
                  <a:pt x="32" y="17"/>
                </a:lnTo>
                <a:cubicBezTo>
                  <a:pt x="33" y="18"/>
                  <a:pt x="34" y="19"/>
                  <a:pt x="35" y="20"/>
                </a:cubicBezTo>
                <a:close/>
                <a:moveTo>
                  <a:pt x="23" y="15"/>
                </a:moveTo>
                <a:lnTo>
                  <a:pt x="23" y="15"/>
                </a:lnTo>
                <a:cubicBezTo>
                  <a:pt x="23" y="15"/>
                  <a:pt x="24" y="14"/>
                  <a:pt x="24" y="13"/>
                </a:cubicBezTo>
                <a:cubicBezTo>
                  <a:pt x="24" y="13"/>
                  <a:pt x="23" y="13"/>
                  <a:pt x="23" y="13"/>
                </a:cubicBezTo>
                <a:lnTo>
                  <a:pt x="24" y="11"/>
                </a:lnTo>
                <a:lnTo>
                  <a:pt x="23" y="10"/>
                </a:lnTo>
                <a:lnTo>
                  <a:pt x="19" y="12"/>
                </a:lnTo>
                <a:lnTo>
                  <a:pt x="19" y="13"/>
                </a:lnTo>
                <a:lnTo>
                  <a:pt x="21" y="14"/>
                </a:lnTo>
                <a:cubicBezTo>
                  <a:pt x="21" y="14"/>
                  <a:pt x="21" y="14"/>
                  <a:pt x="21" y="15"/>
                </a:cubicBezTo>
                <a:cubicBezTo>
                  <a:pt x="21" y="15"/>
                  <a:pt x="23" y="15"/>
                  <a:pt x="23" y="15"/>
                </a:cubicBezTo>
                <a:close/>
                <a:moveTo>
                  <a:pt x="19" y="27"/>
                </a:moveTo>
                <a:lnTo>
                  <a:pt x="19" y="27"/>
                </a:lnTo>
                <a:cubicBezTo>
                  <a:pt x="19" y="26"/>
                  <a:pt x="18" y="24"/>
                  <a:pt x="18" y="23"/>
                </a:cubicBezTo>
                <a:lnTo>
                  <a:pt x="19" y="22"/>
                </a:lnTo>
                <a:cubicBezTo>
                  <a:pt x="19" y="22"/>
                  <a:pt x="19" y="22"/>
                  <a:pt x="19" y="22"/>
                </a:cubicBezTo>
                <a:cubicBezTo>
                  <a:pt x="18" y="23"/>
                  <a:pt x="17" y="23"/>
                  <a:pt x="16" y="23"/>
                </a:cubicBezTo>
                <a:cubicBezTo>
                  <a:pt x="16" y="25"/>
                  <a:pt x="16" y="27"/>
                  <a:pt x="18" y="28"/>
                </a:cubicBezTo>
                <a:cubicBezTo>
                  <a:pt x="18" y="28"/>
                  <a:pt x="19" y="27"/>
                  <a:pt x="19" y="27"/>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078" name="Freeform 1878"/>
          <p:cNvSpPr>
            <a:spLocks/>
          </p:cNvSpPr>
          <p:nvPr userDrawn="1"/>
        </p:nvSpPr>
        <p:spPr bwMode="auto">
          <a:xfrm>
            <a:off x="339726" y="520700"/>
            <a:ext cx="7938" cy="7938"/>
          </a:xfrm>
          <a:custGeom>
            <a:avLst/>
            <a:gdLst>
              <a:gd name="T0" fmla="*/ 0 w 11"/>
              <a:gd name="T1" fmla="*/ 5 h 11"/>
              <a:gd name="T2" fmla="*/ 0 w 11"/>
              <a:gd name="T3" fmla="*/ 5 h 11"/>
              <a:gd name="T4" fmla="*/ 5 w 11"/>
              <a:gd name="T5" fmla="*/ 0 h 11"/>
              <a:gd name="T6" fmla="*/ 11 w 11"/>
              <a:gd name="T7" fmla="*/ 5 h 11"/>
              <a:gd name="T8" fmla="*/ 5 w 11"/>
              <a:gd name="T9" fmla="*/ 11 h 11"/>
              <a:gd name="T10" fmla="*/ 0 w 11"/>
              <a:gd name="T11" fmla="*/ 5 h 11"/>
            </a:gdLst>
            <a:ahLst/>
            <a:cxnLst>
              <a:cxn ang="0">
                <a:pos x="T0" y="T1"/>
              </a:cxn>
              <a:cxn ang="0">
                <a:pos x="T2" y="T3"/>
              </a:cxn>
              <a:cxn ang="0">
                <a:pos x="T4" y="T5"/>
              </a:cxn>
              <a:cxn ang="0">
                <a:pos x="T6" y="T7"/>
              </a:cxn>
              <a:cxn ang="0">
                <a:pos x="T8" y="T9"/>
              </a:cxn>
              <a:cxn ang="0">
                <a:pos x="T10" y="T11"/>
              </a:cxn>
            </a:cxnLst>
            <a:rect l="0" t="0" r="r" b="b"/>
            <a:pathLst>
              <a:path w="11" h="11">
                <a:moveTo>
                  <a:pt x="0" y="5"/>
                </a:moveTo>
                <a:lnTo>
                  <a:pt x="0" y="5"/>
                </a:lnTo>
                <a:cubicBezTo>
                  <a:pt x="0" y="2"/>
                  <a:pt x="2" y="0"/>
                  <a:pt x="5" y="0"/>
                </a:cubicBezTo>
                <a:cubicBezTo>
                  <a:pt x="8" y="0"/>
                  <a:pt x="11" y="2"/>
                  <a:pt x="11" y="5"/>
                </a:cubicBezTo>
                <a:cubicBezTo>
                  <a:pt x="11" y="8"/>
                  <a:pt x="8" y="11"/>
                  <a:pt x="5" y="11"/>
                </a:cubicBezTo>
                <a:cubicBezTo>
                  <a:pt x="2" y="11"/>
                  <a:pt x="0" y="8"/>
                  <a:pt x="0" y="5"/>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079" name="Freeform 1879"/>
          <p:cNvSpPr>
            <a:spLocks/>
          </p:cNvSpPr>
          <p:nvPr userDrawn="1"/>
        </p:nvSpPr>
        <p:spPr bwMode="auto">
          <a:xfrm>
            <a:off x="407988" y="674688"/>
            <a:ext cx="7938" cy="4763"/>
          </a:xfrm>
          <a:custGeom>
            <a:avLst/>
            <a:gdLst>
              <a:gd name="T0" fmla="*/ 10 w 11"/>
              <a:gd name="T1" fmla="*/ 0 h 7"/>
              <a:gd name="T2" fmla="*/ 10 w 11"/>
              <a:gd name="T3" fmla="*/ 0 h 7"/>
              <a:gd name="T4" fmla="*/ 8 w 11"/>
              <a:gd name="T5" fmla="*/ 6 h 7"/>
              <a:gd name="T6" fmla="*/ 0 w 11"/>
              <a:gd name="T7" fmla="*/ 4 h 7"/>
              <a:gd name="T8" fmla="*/ 10 w 11"/>
              <a:gd name="T9" fmla="*/ 0 h 7"/>
            </a:gdLst>
            <a:ahLst/>
            <a:cxnLst>
              <a:cxn ang="0">
                <a:pos x="T0" y="T1"/>
              </a:cxn>
              <a:cxn ang="0">
                <a:pos x="T2" y="T3"/>
              </a:cxn>
              <a:cxn ang="0">
                <a:pos x="T4" y="T5"/>
              </a:cxn>
              <a:cxn ang="0">
                <a:pos x="T6" y="T7"/>
              </a:cxn>
              <a:cxn ang="0">
                <a:pos x="T8" y="T9"/>
              </a:cxn>
            </a:cxnLst>
            <a:rect l="0" t="0" r="r" b="b"/>
            <a:pathLst>
              <a:path w="11" h="7">
                <a:moveTo>
                  <a:pt x="10" y="0"/>
                </a:moveTo>
                <a:lnTo>
                  <a:pt x="10" y="0"/>
                </a:lnTo>
                <a:cubicBezTo>
                  <a:pt x="11" y="2"/>
                  <a:pt x="10" y="5"/>
                  <a:pt x="8" y="6"/>
                </a:cubicBezTo>
                <a:cubicBezTo>
                  <a:pt x="6" y="7"/>
                  <a:pt x="2" y="7"/>
                  <a:pt x="0" y="4"/>
                </a:cubicBezTo>
                <a:cubicBezTo>
                  <a:pt x="4" y="5"/>
                  <a:pt x="8" y="2"/>
                  <a:pt x="10"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080" name="Freeform 1880"/>
          <p:cNvSpPr>
            <a:spLocks/>
          </p:cNvSpPr>
          <p:nvPr userDrawn="1"/>
        </p:nvSpPr>
        <p:spPr bwMode="auto">
          <a:xfrm>
            <a:off x="395288" y="660400"/>
            <a:ext cx="14288" cy="7938"/>
          </a:xfrm>
          <a:custGeom>
            <a:avLst/>
            <a:gdLst>
              <a:gd name="T0" fmla="*/ 10 w 20"/>
              <a:gd name="T1" fmla="*/ 1 h 12"/>
              <a:gd name="T2" fmla="*/ 10 w 20"/>
              <a:gd name="T3" fmla="*/ 1 h 12"/>
              <a:gd name="T4" fmla="*/ 16 w 20"/>
              <a:gd name="T5" fmla="*/ 9 h 12"/>
              <a:gd name="T6" fmla="*/ 4 w 20"/>
              <a:gd name="T7" fmla="*/ 6 h 12"/>
              <a:gd name="T8" fmla="*/ 1 w 20"/>
              <a:gd name="T9" fmla="*/ 4 h 12"/>
              <a:gd name="T10" fmla="*/ 1 w 20"/>
              <a:gd name="T11" fmla="*/ 3 h 12"/>
              <a:gd name="T12" fmla="*/ 3 w 20"/>
              <a:gd name="T13" fmla="*/ 3 h 12"/>
              <a:gd name="T14" fmla="*/ 4 w 20"/>
              <a:gd name="T15" fmla="*/ 5 h 12"/>
              <a:gd name="T16" fmla="*/ 6 w 20"/>
              <a:gd name="T17" fmla="*/ 4 h 12"/>
              <a:gd name="T18" fmla="*/ 7 w 20"/>
              <a:gd name="T19" fmla="*/ 6 h 12"/>
              <a:gd name="T20" fmla="*/ 8 w 20"/>
              <a:gd name="T21" fmla="*/ 3 h 12"/>
              <a:gd name="T22" fmla="*/ 10 w 20"/>
              <a:gd name="T23" fmla="*/ 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12">
                <a:moveTo>
                  <a:pt x="10" y="1"/>
                </a:moveTo>
                <a:lnTo>
                  <a:pt x="10" y="1"/>
                </a:lnTo>
                <a:cubicBezTo>
                  <a:pt x="15" y="0"/>
                  <a:pt x="20" y="4"/>
                  <a:pt x="16" y="9"/>
                </a:cubicBezTo>
                <a:cubicBezTo>
                  <a:pt x="13" y="12"/>
                  <a:pt x="6" y="8"/>
                  <a:pt x="4" y="6"/>
                </a:cubicBezTo>
                <a:lnTo>
                  <a:pt x="1" y="4"/>
                </a:lnTo>
                <a:cubicBezTo>
                  <a:pt x="1" y="4"/>
                  <a:pt x="0" y="3"/>
                  <a:pt x="1" y="3"/>
                </a:cubicBezTo>
                <a:lnTo>
                  <a:pt x="3" y="3"/>
                </a:lnTo>
                <a:cubicBezTo>
                  <a:pt x="3" y="4"/>
                  <a:pt x="3" y="4"/>
                  <a:pt x="4" y="5"/>
                </a:cubicBezTo>
                <a:cubicBezTo>
                  <a:pt x="4" y="4"/>
                  <a:pt x="5" y="3"/>
                  <a:pt x="6" y="4"/>
                </a:cubicBezTo>
                <a:cubicBezTo>
                  <a:pt x="6" y="5"/>
                  <a:pt x="6" y="6"/>
                  <a:pt x="7" y="6"/>
                </a:cubicBezTo>
                <a:cubicBezTo>
                  <a:pt x="7" y="6"/>
                  <a:pt x="7" y="4"/>
                  <a:pt x="8" y="3"/>
                </a:cubicBezTo>
                <a:cubicBezTo>
                  <a:pt x="9" y="3"/>
                  <a:pt x="10" y="2"/>
                  <a:pt x="10"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081" name="Freeform 1881"/>
          <p:cNvSpPr>
            <a:spLocks/>
          </p:cNvSpPr>
          <p:nvPr userDrawn="1"/>
        </p:nvSpPr>
        <p:spPr bwMode="auto">
          <a:xfrm>
            <a:off x="401638" y="652463"/>
            <a:ext cx="3175" cy="3175"/>
          </a:xfrm>
          <a:custGeom>
            <a:avLst/>
            <a:gdLst>
              <a:gd name="T0" fmla="*/ 3 w 3"/>
              <a:gd name="T1" fmla="*/ 0 h 4"/>
              <a:gd name="T2" fmla="*/ 3 w 3"/>
              <a:gd name="T3" fmla="*/ 0 h 4"/>
              <a:gd name="T4" fmla="*/ 1 w 3"/>
              <a:gd name="T5" fmla="*/ 4 h 4"/>
              <a:gd name="T6" fmla="*/ 0 w 3"/>
              <a:gd name="T7" fmla="*/ 2 h 4"/>
              <a:gd name="T8" fmla="*/ 3 w 3"/>
              <a:gd name="T9" fmla="*/ 0 h 4"/>
            </a:gdLst>
            <a:ahLst/>
            <a:cxnLst>
              <a:cxn ang="0">
                <a:pos x="T0" y="T1"/>
              </a:cxn>
              <a:cxn ang="0">
                <a:pos x="T2" y="T3"/>
              </a:cxn>
              <a:cxn ang="0">
                <a:pos x="T4" y="T5"/>
              </a:cxn>
              <a:cxn ang="0">
                <a:pos x="T6" y="T7"/>
              </a:cxn>
              <a:cxn ang="0">
                <a:pos x="T8" y="T9"/>
              </a:cxn>
            </a:cxnLst>
            <a:rect l="0" t="0" r="r" b="b"/>
            <a:pathLst>
              <a:path w="3" h="4">
                <a:moveTo>
                  <a:pt x="3" y="0"/>
                </a:moveTo>
                <a:lnTo>
                  <a:pt x="3" y="0"/>
                </a:lnTo>
                <a:cubicBezTo>
                  <a:pt x="3" y="1"/>
                  <a:pt x="3" y="3"/>
                  <a:pt x="1" y="4"/>
                </a:cubicBezTo>
                <a:cubicBezTo>
                  <a:pt x="1" y="3"/>
                  <a:pt x="1" y="3"/>
                  <a:pt x="0" y="2"/>
                </a:cubicBezTo>
                <a:cubicBezTo>
                  <a:pt x="1" y="2"/>
                  <a:pt x="2" y="0"/>
                  <a:pt x="3"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082" name="Freeform 1882"/>
          <p:cNvSpPr>
            <a:spLocks/>
          </p:cNvSpPr>
          <p:nvPr userDrawn="1"/>
        </p:nvSpPr>
        <p:spPr bwMode="auto">
          <a:xfrm>
            <a:off x="384176" y="650875"/>
            <a:ext cx="17463" cy="9525"/>
          </a:xfrm>
          <a:custGeom>
            <a:avLst/>
            <a:gdLst>
              <a:gd name="T0" fmla="*/ 1 w 25"/>
              <a:gd name="T1" fmla="*/ 0 h 14"/>
              <a:gd name="T2" fmla="*/ 1 w 25"/>
              <a:gd name="T3" fmla="*/ 0 h 14"/>
              <a:gd name="T4" fmla="*/ 5 w 25"/>
              <a:gd name="T5" fmla="*/ 1 h 14"/>
              <a:gd name="T6" fmla="*/ 5 w 25"/>
              <a:gd name="T7" fmla="*/ 5 h 14"/>
              <a:gd name="T8" fmla="*/ 8 w 25"/>
              <a:gd name="T9" fmla="*/ 3 h 14"/>
              <a:gd name="T10" fmla="*/ 8 w 25"/>
              <a:gd name="T11" fmla="*/ 7 h 14"/>
              <a:gd name="T12" fmla="*/ 11 w 25"/>
              <a:gd name="T13" fmla="*/ 6 h 14"/>
              <a:gd name="T14" fmla="*/ 11 w 25"/>
              <a:gd name="T15" fmla="*/ 8 h 14"/>
              <a:gd name="T16" fmla="*/ 14 w 25"/>
              <a:gd name="T17" fmla="*/ 7 h 14"/>
              <a:gd name="T18" fmla="*/ 22 w 25"/>
              <a:gd name="T19" fmla="*/ 5 h 14"/>
              <a:gd name="T20" fmla="*/ 25 w 25"/>
              <a:gd name="T21" fmla="*/ 10 h 14"/>
              <a:gd name="T22" fmla="*/ 17 w 25"/>
              <a:gd name="T23" fmla="*/ 12 h 14"/>
              <a:gd name="T24" fmla="*/ 3 w 25"/>
              <a:gd name="T25" fmla="*/ 7 h 14"/>
              <a:gd name="T26" fmla="*/ 1 w 25"/>
              <a:gd name="T2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 h="14">
                <a:moveTo>
                  <a:pt x="1" y="0"/>
                </a:moveTo>
                <a:lnTo>
                  <a:pt x="1" y="0"/>
                </a:lnTo>
                <a:cubicBezTo>
                  <a:pt x="4" y="0"/>
                  <a:pt x="5" y="1"/>
                  <a:pt x="5" y="1"/>
                </a:cubicBezTo>
                <a:cubicBezTo>
                  <a:pt x="5" y="1"/>
                  <a:pt x="4" y="4"/>
                  <a:pt x="5" y="5"/>
                </a:cubicBezTo>
                <a:cubicBezTo>
                  <a:pt x="5" y="3"/>
                  <a:pt x="7" y="2"/>
                  <a:pt x="8" y="3"/>
                </a:cubicBezTo>
                <a:cubicBezTo>
                  <a:pt x="7" y="4"/>
                  <a:pt x="7" y="6"/>
                  <a:pt x="8" y="7"/>
                </a:cubicBezTo>
                <a:cubicBezTo>
                  <a:pt x="8" y="5"/>
                  <a:pt x="10" y="4"/>
                  <a:pt x="11" y="6"/>
                </a:cubicBezTo>
                <a:cubicBezTo>
                  <a:pt x="11" y="6"/>
                  <a:pt x="10" y="7"/>
                  <a:pt x="11" y="8"/>
                </a:cubicBezTo>
                <a:cubicBezTo>
                  <a:pt x="12" y="6"/>
                  <a:pt x="13" y="6"/>
                  <a:pt x="14" y="7"/>
                </a:cubicBezTo>
                <a:cubicBezTo>
                  <a:pt x="14" y="7"/>
                  <a:pt x="17" y="8"/>
                  <a:pt x="22" y="5"/>
                </a:cubicBezTo>
                <a:cubicBezTo>
                  <a:pt x="24" y="6"/>
                  <a:pt x="25" y="8"/>
                  <a:pt x="25" y="10"/>
                </a:cubicBezTo>
                <a:cubicBezTo>
                  <a:pt x="24" y="14"/>
                  <a:pt x="20" y="14"/>
                  <a:pt x="17" y="12"/>
                </a:cubicBezTo>
                <a:cubicBezTo>
                  <a:pt x="11" y="8"/>
                  <a:pt x="5" y="10"/>
                  <a:pt x="3" y="7"/>
                </a:cubicBezTo>
                <a:cubicBezTo>
                  <a:pt x="1" y="6"/>
                  <a:pt x="0" y="3"/>
                  <a:pt x="1"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083" name="Freeform 1883"/>
          <p:cNvSpPr>
            <a:spLocks/>
          </p:cNvSpPr>
          <p:nvPr userDrawn="1"/>
        </p:nvSpPr>
        <p:spPr bwMode="auto">
          <a:xfrm>
            <a:off x="398463" y="642938"/>
            <a:ext cx="3175" cy="3175"/>
          </a:xfrm>
          <a:custGeom>
            <a:avLst/>
            <a:gdLst>
              <a:gd name="T0" fmla="*/ 2 w 4"/>
              <a:gd name="T1" fmla="*/ 0 h 4"/>
              <a:gd name="T2" fmla="*/ 2 w 4"/>
              <a:gd name="T3" fmla="*/ 0 h 4"/>
              <a:gd name="T4" fmla="*/ 4 w 4"/>
              <a:gd name="T5" fmla="*/ 4 h 4"/>
              <a:gd name="T6" fmla="*/ 0 w 4"/>
              <a:gd name="T7" fmla="*/ 0 h 4"/>
              <a:gd name="T8" fmla="*/ 2 w 4"/>
              <a:gd name="T9" fmla="*/ 0 h 4"/>
            </a:gdLst>
            <a:ahLst/>
            <a:cxnLst>
              <a:cxn ang="0">
                <a:pos x="T0" y="T1"/>
              </a:cxn>
              <a:cxn ang="0">
                <a:pos x="T2" y="T3"/>
              </a:cxn>
              <a:cxn ang="0">
                <a:pos x="T4" y="T5"/>
              </a:cxn>
              <a:cxn ang="0">
                <a:pos x="T6" y="T7"/>
              </a:cxn>
              <a:cxn ang="0">
                <a:pos x="T8" y="T9"/>
              </a:cxn>
            </a:cxnLst>
            <a:rect l="0" t="0" r="r" b="b"/>
            <a:pathLst>
              <a:path w="4" h="4">
                <a:moveTo>
                  <a:pt x="2" y="0"/>
                </a:moveTo>
                <a:lnTo>
                  <a:pt x="2" y="0"/>
                </a:lnTo>
                <a:cubicBezTo>
                  <a:pt x="2" y="1"/>
                  <a:pt x="3" y="2"/>
                  <a:pt x="4" y="4"/>
                </a:cubicBezTo>
                <a:cubicBezTo>
                  <a:pt x="2" y="3"/>
                  <a:pt x="0" y="2"/>
                  <a:pt x="0" y="0"/>
                </a:cubicBezTo>
                <a:lnTo>
                  <a:pt x="2"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084" name="Freeform 1884"/>
          <p:cNvSpPr>
            <a:spLocks/>
          </p:cNvSpPr>
          <p:nvPr userDrawn="1"/>
        </p:nvSpPr>
        <p:spPr bwMode="auto">
          <a:xfrm>
            <a:off x="400051" y="641350"/>
            <a:ext cx="12700" cy="30163"/>
          </a:xfrm>
          <a:custGeom>
            <a:avLst/>
            <a:gdLst>
              <a:gd name="T0" fmla="*/ 4 w 19"/>
              <a:gd name="T1" fmla="*/ 0 h 42"/>
              <a:gd name="T2" fmla="*/ 4 w 19"/>
              <a:gd name="T3" fmla="*/ 0 h 42"/>
              <a:gd name="T4" fmla="*/ 18 w 19"/>
              <a:gd name="T5" fmla="*/ 33 h 42"/>
              <a:gd name="T6" fmla="*/ 12 w 19"/>
              <a:gd name="T7" fmla="*/ 40 h 42"/>
              <a:gd name="T8" fmla="*/ 4 w 19"/>
              <a:gd name="T9" fmla="*/ 38 h 42"/>
              <a:gd name="T10" fmla="*/ 13 w 19"/>
              <a:gd name="T11" fmla="*/ 28 h 42"/>
              <a:gd name="T12" fmla="*/ 11 w 19"/>
              <a:gd name="T13" fmla="*/ 18 h 42"/>
              <a:gd name="T14" fmla="*/ 9 w 19"/>
              <a:gd name="T15" fmla="*/ 24 h 42"/>
              <a:gd name="T16" fmla="*/ 4 w 19"/>
              <a:gd name="T17" fmla="*/ 23 h 42"/>
              <a:gd name="T18" fmla="*/ 5 w 19"/>
              <a:gd name="T19" fmla="*/ 21 h 42"/>
              <a:gd name="T20" fmla="*/ 6 w 19"/>
              <a:gd name="T21" fmla="*/ 10 h 42"/>
              <a:gd name="T22" fmla="*/ 2 w 19"/>
              <a:gd name="T23" fmla="*/ 15 h 42"/>
              <a:gd name="T24" fmla="*/ 0 w 19"/>
              <a:gd name="T25" fmla="*/ 15 h 42"/>
              <a:gd name="T26" fmla="*/ 0 w 19"/>
              <a:gd name="T27" fmla="*/ 6 h 42"/>
              <a:gd name="T28" fmla="*/ 6 w 19"/>
              <a:gd name="T29" fmla="*/ 8 h 42"/>
              <a:gd name="T30" fmla="*/ 4 w 19"/>
              <a:gd name="T31"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42">
                <a:moveTo>
                  <a:pt x="4" y="0"/>
                </a:moveTo>
                <a:lnTo>
                  <a:pt x="4" y="0"/>
                </a:lnTo>
                <a:cubicBezTo>
                  <a:pt x="9" y="4"/>
                  <a:pt x="19" y="26"/>
                  <a:pt x="18" y="33"/>
                </a:cubicBezTo>
                <a:cubicBezTo>
                  <a:pt x="17" y="36"/>
                  <a:pt x="15" y="39"/>
                  <a:pt x="12" y="40"/>
                </a:cubicBezTo>
                <a:cubicBezTo>
                  <a:pt x="8" y="42"/>
                  <a:pt x="4" y="40"/>
                  <a:pt x="4" y="38"/>
                </a:cubicBezTo>
                <a:cubicBezTo>
                  <a:pt x="11" y="39"/>
                  <a:pt x="15" y="33"/>
                  <a:pt x="13" y="28"/>
                </a:cubicBezTo>
                <a:cubicBezTo>
                  <a:pt x="14" y="24"/>
                  <a:pt x="14" y="22"/>
                  <a:pt x="11" y="18"/>
                </a:cubicBezTo>
                <a:cubicBezTo>
                  <a:pt x="11" y="21"/>
                  <a:pt x="10" y="23"/>
                  <a:pt x="9" y="24"/>
                </a:cubicBezTo>
                <a:cubicBezTo>
                  <a:pt x="8" y="23"/>
                  <a:pt x="6" y="23"/>
                  <a:pt x="4" y="23"/>
                </a:cubicBezTo>
                <a:cubicBezTo>
                  <a:pt x="5" y="23"/>
                  <a:pt x="5" y="21"/>
                  <a:pt x="5" y="21"/>
                </a:cubicBezTo>
                <a:cubicBezTo>
                  <a:pt x="8" y="19"/>
                  <a:pt x="8" y="14"/>
                  <a:pt x="6" y="10"/>
                </a:cubicBezTo>
                <a:cubicBezTo>
                  <a:pt x="5" y="13"/>
                  <a:pt x="4" y="14"/>
                  <a:pt x="2" y="15"/>
                </a:cubicBezTo>
                <a:lnTo>
                  <a:pt x="0" y="15"/>
                </a:lnTo>
                <a:cubicBezTo>
                  <a:pt x="2" y="12"/>
                  <a:pt x="1" y="10"/>
                  <a:pt x="0" y="6"/>
                </a:cubicBezTo>
                <a:cubicBezTo>
                  <a:pt x="2" y="8"/>
                  <a:pt x="4" y="9"/>
                  <a:pt x="6" y="8"/>
                </a:cubicBezTo>
                <a:cubicBezTo>
                  <a:pt x="4" y="6"/>
                  <a:pt x="3" y="2"/>
                  <a:pt x="4"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085" name="Freeform 1885"/>
          <p:cNvSpPr>
            <a:spLocks/>
          </p:cNvSpPr>
          <p:nvPr userDrawn="1"/>
        </p:nvSpPr>
        <p:spPr bwMode="auto">
          <a:xfrm>
            <a:off x="377826" y="638175"/>
            <a:ext cx="20638" cy="15875"/>
          </a:xfrm>
          <a:custGeom>
            <a:avLst/>
            <a:gdLst>
              <a:gd name="T0" fmla="*/ 9 w 31"/>
              <a:gd name="T1" fmla="*/ 0 h 22"/>
              <a:gd name="T2" fmla="*/ 9 w 31"/>
              <a:gd name="T3" fmla="*/ 0 h 22"/>
              <a:gd name="T4" fmla="*/ 7 w 31"/>
              <a:gd name="T5" fmla="*/ 10 h 22"/>
              <a:gd name="T6" fmla="*/ 7 w 31"/>
              <a:gd name="T7" fmla="*/ 10 h 22"/>
              <a:gd name="T8" fmla="*/ 7 w 31"/>
              <a:gd name="T9" fmla="*/ 11 h 22"/>
              <a:gd name="T10" fmla="*/ 8 w 31"/>
              <a:gd name="T11" fmla="*/ 11 h 22"/>
              <a:gd name="T12" fmla="*/ 9 w 31"/>
              <a:gd name="T13" fmla="*/ 8 h 22"/>
              <a:gd name="T14" fmla="*/ 11 w 31"/>
              <a:gd name="T15" fmla="*/ 10 h 22"/>
              <a:gd name="T16" fmla="*/ 11 w 31"/>
              <a:gd name="T17" fmla="*/ 11 h 22"/>
              <a:gd name="T18" fmla="*/ 10 w 31"/>
              <a:gd name="T19" fmla="*/ 12 h 22"/>
              <a:gd name="T20" fmla="*/ 11 w 31"/>
              <a:gd name="T21" fmla="*/ 12 h 22"/>
              <a:gd name="T22" fmla="*/ 13 w 31"/>
              <a:gd name="T23" fmla="*/ 10 h 22"/>
              <a:gd name="T24" fmla="*/ 15 w 31"/>
              <a:gd name="T25" fmla="*/ 13 h 22"/>
              <a:gd name="T26" fmla="*/ 15 w 31"/>
              <a:gd name="T27" fmla="*/ 13 h 22"/>
              <a:gd name="T28" fmla="*/ 16 w 31"/>
              <a:gd name="T29" fmla="*/ 13 h 22"/>
              <a:gd name="T30" fmla="*/ 16 w 31"/>
              <a:gd name="T31" fmla="*/ 12 h 22"/>
              <a:gd name="T32" fmla="*/ 16 w 31"/>
              <a:gd name="T33" fmla="*/ 11 h 22"/>
              <a:gd name="T34" fmla="*/ 20 w 31"/>
              <a:gd name="T35" fmla="*/ 14 h 22"/>
              <a:gd name="T36" fmla="*/ 26 w 31"/>
              <a:gd name="T37" fmla="*/ 11 h 22"/>
              <a:gd name="T38" fmla="*/ 30 w 31"/>
              <a:gd name="T39" fmla="*/ 14 h 22"/>
              <a:gd name="T40" fmla="*/ 26 w 31"/>
              <a:gd name="T41" fmla="*/ 21 h 22"/>
              <a:gd name="T42" fmla="*/ 14 w 31"/>
              <a:gd name="T43" fmla="*/ 15 h 22"/>
              <a:gd name="T44" fmla="*/ 7 w 31"/>
              <a:gd name="T45" fmla="*/ 13 h 22"/>
              <a:gd name="T46" fmla="*/ 9 w 31"/>
              <a:gd name="T4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1" h="22">
                <a:moveTo>
                  <a:pt x="9" y="0"/>
                </a:moveTo>
                <a:lnTo>
                  <a:pt x="9" y="0"/>
                </a:lnTo>
                <a:cubicBezTo>
                  <a:pt x="14" y="4"/>
                  <a:pt x="8" y="6"/>
                  <a:pt x="7" y="10"/>
                </a:cubicBezTo>
                <a:lnTo>
                  <a:pt x="7" y="10"/>
                </a:lnTo>
                <a:lnTo>
                  <a:pt x="7" y="11"/>
                </a:lnTo>
                <a:lnTo>
                  <a:pt x="8" y="11"/>
                </a:lnTo>
                <a:cubicBezTo>
                  <a:pt x="8" y="9"/>
                  <a:pt x="9" y="8"/>
                  <a:pt x="9" y="8"/>
                </a:cubicBezTo>
                <a:cubicBezTo>
                  <a:pt x="9" y="7"/>
                  <a:pt x="11" y="10"/>
                  <a:pt x="11" y="10"/>
                </a:cubicBezTo>
                <a:cubicBezTo>
                  <a:pt x="11" y="10"/>
                  <a:pt x="11" y="10"/>
                  <a:pt x="11" y="11"/>
                </a:cubicBezTo>
                <a:cubicBezTo>
                  <a:pt x="10" y="11"/>
                  <a:pt x="10" y="11"/>
                  <a:pt x="10" y="12"/>
                </a:cubicBezTo>
                <a:lnTo>
                  <a:pt x="11" y="12"/>
                </a:lnTo>
                <a:cubicBezTo>
                  <a:pt x="11" y="11"/>
                  <a:pt x="12" y="11"/>
                  <a:pt x="13" y="10"/>
                </a:cubicBezTo>
                <a:cubicBezTo>
                  <a:pt x="14" y="10"/>
                  <a:pt x="14" y="12"/>
                  <a:pt x="15" y="13"/>
                </a:cubicBezTo>
                <a:lnTo>
                  <a:pt x="15" y="13"/>
                </a:lnTo>
                <a:lnTo>
                  <a:pt x="16" y="13"/>
                </a:lnTo>
                <a:cubicBezTo>
                  <a:pt x="16" y="13"/>
                  <a:pt x="16" y="12"/>
                  <a:pt x="16" y="12"/>
                </a:cubicBezTo>
                <a:lnTo>
                  <a:pt x="16" y="11"/>
                </a:lnTo>
                <a:cubicBezTo>
                  <a:pt x="18" y="11"/>
                  <a:pt x="19" y="13"/>
                  <a:pt x="20" y="14"/>
                </a:cubicBezTo>
                <a:cubicBezTo>
                  <a:pt x="22" y="14"/>
                  <a:pt x="23" y="10"/>
                  <a:pt x="26" y="11"/>
                </a:cubicBezTo>
                <a:cubicBezTo>
                  <a:pt x="26" y="11"/>
                  <a:pt x="29" y="12"/>
                  <a:pt x="30" y="14"/>
                </a:cubicBezTo>
                <a:cubicBezTo>
                  <a:pt x="31" y="19"/>
                  <a:pt x="29" y="20"/>
                  <a:pt x="26" y="21"/>
                </a:cubicBezTo>
                <a:cubicBezTo>
                  <a:pt x="21" y="22"/>
                  <a:pt x="18" y="17"/>
                  <a:pt x="14" y="15"/>
                </a:cubicBezTo>
                <a:cubicBezTo>
                  <a:pt x="12" y="14"/>
                  <a:pt x="9" y="14"/>
                  <a:pt x="7" y="13"/>
                </a:cubicBezTo>
                <a:cubicBezTo>
                  <a:pt x="0" y="10"/>
                  <a:pt x="7" y="3"/>
                  <a:pt x="9"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086" name="Freeform 1886"/>
          <p:cNvSpPr>
            <a:spLocks/>
          </p:cNvSpPr>
          <p:nvPr userDrawn="1"/>
        </p:nvSpPr>
        <p:spPr bwMode="auto">
          <a:xfrm>
            <a:off x="396876" y="625475"/>
            <a:ext cx="3175" cy="4763"/>
          </a:xfrm>
          <a:custGeom>
            <a:avLst/>
            <a:gdLst>
              <a:gd name="T0" fmla="*/ 5 w 5"/>
              <a:gd name="T1" fmla="*/ 1 h 5"/>
              <a:gd name="T2" fmla="*/ 5 w 5"/>
              <a:gd name="T3" fmla="*/ 1 h 5"/>
              <a:gd name="T4" fmla="*/ 2 w 5"/>
              <a:gd name="T5" fmla="*/ 5 h 5"/>
              <a:gd name="T6" fmla="*/ 0 w 5"/>
              <a:gd name="T7" fmla="*/ 2 h 5"/>
              <a:gd name="T8" fmla="*/ 5 w 5"/>
              <a:gd name="T9" fmla="*/ 1 h 5"/>
            </a:gdLst>
            <a:ahLst/>
            <a:cxnLst>
              <a:cxn ang="0">
                <a:pos x="T0" y="T1"/>
              </a:cxn>
              <a:cxn ang="0">
                <a:pos x="T2" y="T3"/>
              </a:cxn>
              <a:cxn ang="0">
                <a:pos x="T4" y="T5"/>
              </a:cxn>
              <a:cxn ang="0">
                <a:pos x="T6" y="T7"/>
              </a:cxn>
              <a:cxn ang="0">
                <a:pos x="T8" y="T9"/>
              </a:cxn>
            </a:cxnLst>
            <a:rect l="0" t="0" r="r" b="b"/>
            <a:pathLst>
              <a:path w="5" h="5">
                <a:moveTo>
                  <a:pt x="5" y="1"/>
                </a:moveTo>
                <a:lnTo>
                  <a:pt x="5" y="1"/>
                </a:lnTo>
                <a:cubicBezTo>
                  <a:pt x="4" y="3"/>
                  <a:pt x="3" y="4"/>
                  <a:pt x="2" y="5"/>
                </a:cubicBezTo>
                <a:cubicBezTo>
                  <a:pt x="2" y="5"/>
                  <a:pt x="1" y="3"/>
                  <a:pt x="0" y="2"/>
                </a:cubicBezTo>
                <a:cubicBezTo>
                  <a:pt x="2" y="0"/>
                  <a:pt x="3" y="0"/>
                  <a:pt x="5" y="1"/>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087" name="Freeform 1887"/>
          <p:cNvSpPr>
            <a:spLocks/>
          </p:cNvSpPr>
          <p:nvPr userDrawn="1"/>
        </p:nvSpPr>
        <p:spPr bwMode="auto">
          <a:xfrm>
            <a:off x="384176" y="623888"/>
            <a:ext cx="11113" cy="22225"/>
          </a:xfrm>
          <a:custGeom>
            <a:avLst/>
            <a:gdLst>
              <a:gd name="T0" fmla="*/ 10 w 16"/>
              <a:gd name="T1" fmla="*/ 0 h 31"/>
              <a:gd name="T2" fmla="*/ 10 w 16"/>
              <a:gd name="T3" fmla="*/ 0 h 31"/>
              <a:gd name="T4" fmla="*/ 16 w 16"/>
              <a:gd name="T5" fmla="*/ 11 h 31"/>
              <a:gd name="T6" fmla="*/ 12 w 16"/>
              <a:gd name="T7" fmla="*/ 15 h 31"/>
              <a:gd name="T8" fmla="*/ 15 w 16"/>
              <a:gd name="T9" fmla="*/ 28 h 31"/>
              <a:gd name="T10" fmla="*/ 9 w 16"/>
              <a:gd name="T11" fmla="*/ 30 h 31"/>
              <a:gd name="T12" fmla="*/ 0 w 16"/>
              <a:gd name="T13" fmla="*/ 5 h 31"/>
              <a:gd name="T14" fmla="*/ 10 w 16"/>
              <a:gd name="T15" fmla="*/ 0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31">
                <a:moveTo>
                  <a:pt x="10" y="0"/>
                </a:moveTo>
                <a:lnTo>
                  <a:pt x="10" y="0"/>
                </a:lnTo>
                <a:cubicBezTo>
                  <a:pt x="13" y="4"/>
                  <a:pt x="14" y="8"/>
                  <a:pt x="16" y="11"/>
                </a:cubicBezTo>
                <a:cubicBezTo>
                  <a:pt x="16" y="11"/>
                  <a:pt x="13" y="14"/>
                  <a:pt x="12" y="15"/>
                </a:cubicBezTo>
                <a:cubicBezTo>
                  <a:pt x="10" y="20"/>
                  <a:pt x="12" y="25"/>
                  <a:pt x="15" y="28"/>
                </a:cubicBezTo>
                <a:cubicBezTo>
                  <a:pt x="15" y="28"/>
                  <a:pt x="11" y="31"/>
                  <a:pt x="9" y="30"/>
                </a:cubicBezTo>
                <a:cubicBezTo>
                  <a:pt x="6" y="29"/>
                  <a:pt x="0" y="9"/>
                  <a:pt x="0" y="5"/>
                </a:cubicBezTo>
                <a:cubicBezTo>
                  <a:pt x="4" y="4"/>
                  <a:pt x="7" y="3"/>
                  <a:pt x="10"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088" name="Freeform 1888"/>
          <p:cNvSpPr>
            <a:spLocks/>
          </p:cNvSpPr>
          <p:nvPr userDrawn="1"/>
        </p:nvSpPr>
        <p:spPr bwMode="auto">
          <a:xfrm>
            <a:off x="393701" y="619125"/>
            <a:ext cx="85725" cy="38100"/>
          </a:xfrm>
          <a:custGeom>
            <a:avLst/>
            <a:gdLst>
              <a:gd name="T0" fmla="*/ 110 w 119"/>
              <a:gd name="T1" fmla="*/ 6 h 52"/>
              <a:gd name="T2" fmla="*/ 110 w 119"/>
              <a:gd name="T3" fmla="*/ 6 h 52"/>
              <a:gd name="T4" fmla="*/ 112 w 119"/>
              <a:gd name="T5" fmla="*/ 13 h 52"/>
              <a:gd name="T6" fmla="*/ 117 w 119"/>
              <a:gd name="T7" fmla="*/ 20 h 52"/>
              <a:gd name="T8" fmla="*/ 113 w 119"/>
              <a:gd name="T9" fmla="*/ 26 h 52"/>
              <a:gd name="T10" fmla="*/ 89 w 119"/>
              <a:gd name="T11" fmla="*/ 25 h 52"/>
              <a:gd name="T12" fmla="*/ 83 w 119"/>
              <a:gd name="T13" fmla="*/ 25 h 52"/>
              <a:gd name="T14" fmla="*/ 81 w 119"/>
              <a:gd name="T15" fmla="*/ 21 h 52"/>
              <a:gd name="T16" fmla="*/ 77 w 119"/>
              <a:gd name="T17" fmla="*/ 27 h 52"/>
              <a:gd name="T18" fmla="*/ 75 w 119"/>
              <a:gd name="T19" fmla="*/ 22 h 52"/>
              <a:gd name="T20" fmla="*/ 71 w 119"/>
              <a:gd name="T21" fmla="*/ 28 h 52"/>
              <a:gd name="T22" fmla="*/ 70 w 119"/>
              <a:gd name="T23" fmla="*/ 23 h 52"/>
              <a:gd name="T24" fmla="*/ 66 w 119"/>
              <a:gd name="T25" fmla="*/ 30 h 52"/>
              <a:gd name="T26" fmla="*/ 64 w 119"/>
              <a:gd name="T27" fmla="*/ 25 h 52"/>
              <a:gd name="T28" fmla="*/ 60 w 119"/>
              <a:gd name="T29" fmla="*/ 32 h 52"/>
              <a:gd name="T30" fmla="*/ 58 w 119"/>
              <a:gd name="T31" fmla="*/ 27 h 52"/>
              <a:gd name="T32" fmla="*/ 55 w 119"/>
              <a:gd name="T33" fmla="*/ 34 h 52"/>
              <a:gd name="T34" fmla="*/ 53 w 119"/>
              <a:gd name="T35" fmla="*/ 30 h 52"/>
              <a:gd name="T36" fmla="*/ 49 w 119"/>
              <a:gd name="T37" fmla="*/ 37 h 52"/>
              <a:gd name="T38" fmla="*/ 48 w 119"/>
              <a:gd name="T39" fmla="*/ 32 h 52"/>
              <a:gd name="T40" fmla="*/ 43 w 119"/>
              <a:gd name="T41" fmla="*/ 42 h 52"/>
              <a:gd name="T42" fmla="*/ 26 w 119"/>
              <a:gd name="T43" fmla="*/ 52 h 52"/>
              <a:gd name="T44" fmla="*/ 21 w 119"/>
              <a:gd name="T45" fmla="*/ 39 h 52"/>
              <a:gd name="T46" fmla="*/ 31 w 119"/>
              <a:gd name="T47" fmla="*/ 39 h 52"/>
              <a:gd name="T48" fmla="*/ 39 w 119"/>
              <a:gd name="T49" fmla="*/ 35 h 52"/>
              <a:gd name="T50" fmla="*/ 31 w 119"/>
              <a:gd name="T51" fmla="*/ 37 h 52"/>
              <a:gd name="T52" fmla="*/ 15 w 119"/>
              <a:gd name="T53" fmla="*/ 29 h 52"/>
              <a:gd name="T54" fmla="*/ 16 w 119"/>
              <a:gd name="T55" fmla="*/ 28 h 52"/>
              <a:gd name="T56" fmla="*/ 27 w 119"/>
              <a:gd name="T57" fmla="*/ 31 h 52"/>
              <a:gd name="T58" fmla="*/ 16 w 119"/>
              <a:gd name="T59" fmla="*/ 23 h 52"/>
              <a:gd name="T60" fmla="*/ 15 w 119"/>
              <a:gd name="T61" fmla="*/ 17 h 52"/>
              <a:gd name="T62" fmla="*/ 15 w 119"/>
              <a:gd name="T63" fmla="*/ 22 h 52"/>
              <a:gd name="T64" fmla="*/ 10 w 119"/>
              <a:gd name="T65" fmla="*/ 18 h 52"/>
              <a:gd name="T66" fmla="*/ 10 w 119"/>
              <a:gd name="T67" fmla="*/ 20 h 52"/>
              <a:gd name="T68" fmla="*/ 7 w 119"/>
              <a:gd name="T69" fmla="*/ 20 h 52"/>
              <a:gd name="T70" fmla="*/ 11 w 119"/>
              <a:gd name="T71" fmla="*/ 23 h 52"/>
              <a:gd name="T72" fmla="*/ 2 w 119"/>
              <a:gd name="T73" fmla="*/ 29 h 52"/>
              <a:gd name="T74" fmla="*/ 2 w 119"/>
              <a:gd name="T75" fmla="*/ 20 h 52"/>
              <a:gd name="T76" fmla="*/ 11 w 119"/>
              <a:gd name="T77" fmla="*/ 11 h 52"/>
              <a:gd name="T78" fmla="*/ 19 w 119"/>
              <a:gd name="T79" fmla="*/ 13 h 52"/>
              <a:gd name="T80" fmla="*/ 36 w 119"/>
              <a:gd name="T81" fmla="*/ 27 h 52"/>
              <a:gd name="T82" fmla="*/ 63 w 119"/>
              <a:gd name="T83" fmla="*/ 21 h 52"/>
              <a:gd name="T84" fmla="*/ 69 w 119"/>
              <a:gd name="T85" fmla="*/ 22 h 52"/>
              <a:gd name="T86" fmla="*/ 69 w 119"/>
              <a:gd name="T87" fmla="*/ 19 h 52"/>
              <a:gd name="T88" fmla="*/ 73 w 119"/>
              <a:gd name="T89" fmla="*/ 19 h 52"/>
              <a:gd name="T90" fmla="*/ 74 w 119"/>
              <a:gd name="T91" fmla="*/ 17 h 52"/>
              <a:gd name="T92" fmla="*/ 78 w 119"/>
              <a:gd name="T93" fmla="*/ 17 h 52"/>
              <a:gd name="T94" fmla="*/ 79 w 119"/>
              <a:gd name="T95" fmla="*/ 14 h 52"/>
              <a:gd name="T96" fmla="*/ 82 w 119"/>
              <a:gd name="T97" fmla="*/ 12 h 52"/>
              <a:gd name="T98" fmla="*/ 95 w 119"/>
              <a:gd name="T99" fmla="*/ 0 h 52"/>
              <a:gd name="T100" fmla="*/ 100 w 119"/>
              <a:gd name="T101" fmla="*/ 11 h 52"/>
              <a:gd name="T102" fmla="*/ 105 w 119"/>
              <a:gd name="T103" fmla="*/ 3 h 52"/>
              <a:gd name="T104" fmla="*/ 110 w 119"/>
              <a:gd name="T105" fmla="*/ 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9" h="52">
                <a:moveTo>
                  <a:pt x="110" y="6"/>
                </a:moveTo>
                <a:lnTo>
                  <a:pt x="110" y="6"/>
                </a:lnTo>
                <a:cubicBezTo>
                  <a:pt x="111" y="8"/>
                  <a:pt x="112" y="11"/>
                  <a:pt x="112" y="13"/>
                </a:cubicBezTo>
                <a:cubicBezTo>
                  <a:pt x="113" y="15"/>
                  <a:pt x="116" y="19"/>
                  <a:pt x="117" y="20"/>
                </a:cubicBezTo>
                <a:cubicBezTo>
                  <a:pt x="119" y="23"/>
                  <a:pt x="117" y="26"/>
                  <a:pt x="113" y="26"/>
                </a:cubicBezTo>
                <a:cubicBezTo>
                  <a:pt x="101" y="26"/>
                  <a:pt x="97" y="25"/>
                  <a:pt x="89" y="25"/>
                </a:cubicBezTo>
                <a:cubicBezTo>
                  <a:pt x="87" y="26"/>
                  <a:pt x="83" y="25"/>
                  <a:pt x="83" y="25"/>
                </a:cubicBezTo>
                <a:cubicBezTo>
                  <a:pt x="83" y="24"/>
                  <a:pt x="83" y="22"/>
                  <a:pt x="81" y="21"/>
                </a:cubicBezTo>
                <a:cubicBezTo>
                  <a:pt x="82" y="24"/>
                  <a:pt x="80" y="27"/>
                  <a:pt x="77" y="27"/>
                </a:cubicBezTo>
                <a:cubicBezTo>
                  <a:pt x="77" y="27"/>
                  <a:pt x="78" y="24"/>
                  <a:pt x="75" y="22"/>
                </a:cubicBezTo>
                <a:cubicBezTo>
                  <a:pt x="76" y="25"/>
                  <a:pt x="74" y="28"/>
                  <a:pt x="71" y="28"/>
                </a:cubicBezTo>
                <a:cubicBezTo>
                  <a:pt x="72" y="26"/>
                  <a:pt x="71" y="24"/>
                  <a:pt x="70" y="23"/>
                </a:cubicBezTo>
                <a:cubicBezTo>
                  <a:pt x="70" y="27"/>
                  <a:pt x="69" y="29"/>
                  <a:pt x="66" y="30"/>
                </a:cubicBezTo>
                <a:cubicBezTo>
                  <a:pt x="66" y="28"/>
                  <a:pt x="65" y="26"/>
                  <a:pt x="64" y="25"/>
                </a:cubicBezTo>
                <a:cubicBezTo>
                  <a:pt x="65" y="28"/>
                  <a:pt x="63" y="32"/>
                  <a:pt x="60" y="32"/>
                </a:cubicBezTo>
                <a:cubicBezTo>
                  <a:pt x="60" y="31"/>
                  <a:pt x="60" y="29"/>
                  <a:pt x="58" y="27"/>
                </a:cubicBezTo>
                <a:cubicBezTo>
                  <a:pt x="59" y="33"/>
                  <a:pt x="57" y="34"/>
                  <a:pt x="55" y="34"/>
                </a:cubicBezTo>
                <a:cubicBezTo>
                  <a:pt x="55" y="32"/>
                  <a:pt x="54" y="31"/>
                  <a:pt x="53" y="30"/>
                </a:cubicBezTo>
                <a:cubicBezTo>
                  <a:pt x="54" y="33"/>
                  <a:pt x="53" y="37"/>
                  <a:pt x="49" y="37"/>
                </a:cubicBezTo>
                <a:cubicBezTo>
                  <a:pt x="49" y="37"/>
                  <a:pt x="50" y="34"/>
                  <a:pt x="48" y="32"/>
                </a:cubicBezTo>
                <a:cubicBezTo>
                  <a:pt x="48" y="36"/>
                  <a:pt x="46" y="39"/>
                  <a:pt x="43" y="42"/>
                </a:cubicBezTo>
                <a:cubicBezTo>
                  <a:pt x="37" y="46"/>
                  <a:pt x="32" y="49"/>
                  <a:pt x="26" y="52"/>
                </a:cubicBezTo>
                <a:cubicBezTo>
                  <a:pt x="24" y="48"/>
                  <a:pt x="23" y="43"/>
                  <a:pt x="21" y="39"/>
                </a:cubicBezTo>
                <a:cubicBezTo>
                  <a:pt x="25" y="39"/>
                  <a:pt x="28" y="40"/>
                  <a:pt x="31" y="39"/>
                </a:cubicBezTo>
                <a:cubicBezTo>
                  <a:pt x="34" y="39"/>
                  <a:pt x="39" y="37"/>
                  <a:pt x="39" y="35"/>
                </a:cubicBezTo>
                <a:cubicBezTo>
                  <a:pt x="36" y="37"/>
                  <a:pt x="32" y="37"/>
                  <a:pt x="31" y="37"/>
                </a:cubicBezTo>
                <a:cubicBezTo>
                  <a:pt x="23" y="37"/>
                  <a:pt x="18" y="35"/>
                  <a:pt x="15" y="29"/>
                </a:cubicBezTo>
                <a:cubicBezTo>
                  <a:pt x="15" y="29"/>
                  <a:pt x="15" y="28"/>
                  <a:pt x="16" y="28"/>
                </a:cubicBezTo>
                <a:cubicBezTo>
                  <a:pt x="18" y="31"/>
                  <a:pt x="23" y="33"/>
                  <a:pt x="27" y="31"/>
                </a:cubicBezTo>
                <a:cubicBezTo>
                  <a:pt x="23" y="31"/>
                  <a:pt x="16" y="28"/>
                  <a:pt x="16" y="23"/>
                </a:cubicBezTo>
                <a:cubicBezTo>
                  <a:pt x="17" y="21"/>
                  <a:pt x="18" y="18"/>
                  <a:pt x="15" y="17"/>
                </a:cubicBezTo>
                <a:cubicBezTo>
                  <a:pt x="16" y="19"/>
                  <a:pt x="16" y="19"/>
                  <a:pt x="15" y="22"/>
                </a:cubicBezTo>
                <a:cubicBezTo>
                  <a:pt x="13" y="20"/>
                  <a:pt x="12" y="18"/>
                  <a:pt x="10" y="18"/>
                </a:cubicBezTo>
                <a:cubicBezTo>
                  <a:pt x="10" y="19"/>
                  <a:pt x="10" y="19"/>
                  <a:pt x="10" y="20"/>
                </a:cubicBezTo>
                <a:cubicBezTo>
                  <a:pt x="9" y="20"/>
                  <a:pt x="8" y="20"/>
                  <a:pt x="7" y="20"/>
                </a:cubicBezTo>
                <a:cubicBezTo>
                  <a:pt x="7" y="21"/>
                  <a:pt x="11" y="21"/>
                  <a:pt x="11" y="23"/>
                </a:cubicBezTo>
                <a:cubicBezTo>
                  <a:pt x="14" y="30"/>
                  <a:pt x="6" y="33"/>
                  <a:pt x="2" y="29"/>
                </a:cubicBezTo>
                <a:cubicBezTo>
                  <a:pt x="0" y="26"/>
                  <a:pt x="0" y="22"/>
                  <a:pt x="2" y="20"/>
                </a:cubicBezTo>
                <a:cubicBezTo>
                  <a:pt x="7" y="16"/>
                  <a:pt x="8" y="14"/>
                  <a:pt x="11" y="11"/>
                </a:cubicBezTo>
                <a:cubicBezTo>
                  <a:pt x="14" y="7"/>
                  <a:pt x="18" y="10"/>
                  <a:pt x="19" y="13"/>
                </a:cubicBezTo>
                <a:cubicBezTo>
                  <a:pt x="23" y="22"/>
                  <a:pt x="29" y="26"/>
                  <a:pt x="36" y="27"/>
                </a:cubicBezTo>
                <a:cubicBezTo>
                  <a:pt x="44" y="29"/>
                  <a:pt x="53" y="25"/>
                  <a:pt x="63" y="21"/>
                </a:cubicBezTo>
                <a:cubicBezTo>
                  <a:pt x="67" y="20"/>
                  <a:pt x="68" y="19"/>
                  <a:pt x="69" y="22"/>
                </a:cubicBezTo>
                <a:cubicBezTo>
                  <a:pt x="70" y="20"/>
                  <a:pt x="69" y="19"/>
                  <a:pt x="69" y="19"/>
                </a:cubicBezTo>
                <a:cubicBezTo>
                  <a:pt x="70" y="17"/>
                  <a:pt x="73" y="17"/>
                  <a:pt x="73" y="19"/>
                </a:cubicBezTo>
                <a:cubicBezTo>
                  <a:pt x="74" y="18"/>
                  <a:pt x="74" y="17"/>
                  <a:pt x="74" y="17"/>
                </a:cubicBezTo>
                <a:cubicBezTo>
                  <a:pt x="76" y="14"/>
                  <a:pt x="78" y="16"/>
                  <a:pt x="78" y="17"/>
                </a:cubicBezTo>
                <a:cubicBezTo>
                  <a:pt x="80" y="16"/>
                  <a:pt x="79" y="14"/>
                  <a:pt x="79" y="14"/>
                </a:cubicBezTo>
                <a:cubicBezTo>
                  <a:pt x="80" y="13"/>
                  <a:pt x="81" y="13"/>
                  <a:pt x="82" y="12"/>
                </a:cubicBezTo>
                <a:cubicBezTo>
                  <a:pt x="88" y="12"/>
                  <a:pt x="93" y="8"/>
                  <a:pt x="95" y="0"/>
                </a:cubicBezTo>
                <a:cubicBezTo>
                  <a:pt x="98" y="4"/>
                  <a:pt x="99" y="5"/>
                  <a:pt x="100" y="11"/>
                </a:cubicBezTo>
                <a:cubicBezTo>
                  <a:pt x="103" y="9"/>
                  <a:pt x="104" y="7"/>
                  <a:pt x="105" y="3"/>
                </a:cubicBezTo>
                <a:cubicBezTo>
                  <a:pt x="106" y="4"/>
                  <a:pt x="108" y="5"/>
                  <a:pt x="110" y="6"/>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089" name="Freeform 1889"/>
          <p:cNvSpPr>
            <a:spLocks/>
          </p:cNvSpPr>
          <p:nvPr userDrawn="1"/>
        </p:nvSpPr>
        <p:spPr bwMode="auto">
          <a:xfrm>
            <a:off x="379413" y="615950"/>
            <a:ext cx="12700" cy="7938"/>
          </a:xfrm>
          <a:custGeom>
            <a:avLst/>
            <a:gdLst>
              <a:gd name="T0" fmla="*/ 0 w 17"/>
              <a:gd name="T1" fmla="*/ 6 h 11"/>
              <a:gd name="T2" fmla="*/ 0 w 17"/>
              <a:gd name="T3" fmla="*/ 6 h 11"/>
              <a:gd name="T4" fmla="*/ 9 w 17"/>
              <a:gd name="T5" fmla="*/ 6 h 11"/>
              <a:gd name="T6" fmla="*/ 15 w 17"/>
              <a:gd name="T7" fmla="*/ 0 h 11"/>
              <a:gd name="T8" fmla="*/ 10 w 17"/>
              <a:gd name="T9" fmla="*/ 9 h 11"/>
              <a:gd name="T10" fmla="*/ 0 w 17"/>
              <a:gd name="T11" fmla="*/ 6 h 11"/>
            </a:gdLst>
            <a:ahLst/>
            <a:cxnLst>
              <a:cxn ang="0">
                <a:pos x="T0" y="T1"/>
              </a:cxn>
              <a:cxn ang="0">
                <a:pos x="T2" y="T3"/>
              </a:cxn>
              <a:cxn ang="0">
                <a:pos x="T4" y="T5"/>
              </a:cxn>
              <a:cxn ang="0">
                <a:pos x="T6" y="T7"/>
              </a:cxn>
              <a:cxn ang="0">
                <a:pos x="T8" y="T9"/>
              </a:cxn>
              <a:cxn ang="0">
                <a:pos x="T10" y="T11"/>
              </a:cxn>
            </a:cxnLst>
            <a:rect l="0" t="0" r="r" b="b"/>
            <a:pathLst>
              <a:path w="17" h="11">
                <a:moveTo>
                  <a:pt x="0" y="6"/>
                </a:moveTo>
                <a:lnTo>
                  <a:pt x="0" y="6"/>
                </a:lnTo>
                <a:cubicBezTo>
                  <a:pt x="1" y="7"/>
                  <a:pt x="6" y="8"/>
                  <a:pt x="9" y="6"/>
                </a:cubicBezTo>
                <a:cubicBezTo>
                  <a:pt x="13" y="5"/>
                  <a:pt x="15" y="2"/>
                  <a:pt x="15" y="0"/>
                </a:cubicBezTo>
                <a:cubicBezTo>
                  <a:pt x="17" y="3"/>
                  <a:pt x="14" y="7"/>
                  <a:pt x="10" y="9"/>
                </a:cubicBezTo>
                <a:cubicBezTo>
                  <a:pt x="7" y="11"/>
                  <a:pt x="1" y="11"/>
                  <a:pt x="0" y="6"/>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090" name="Freeform 1890"/>
          <p:cNvSpPr>
            <a:spLocks/>
          </p:cNvSpPr>
          <p:nvPr userDrawn="1"/>
        </p:nvSpPr>
        <p:spPr bwMode="auto">
          <a:xfrm>
            <a:off x="377826" y="604838"/>
            <a:ext cx="11113" cy="15875"/>
          </a:xfrm>
          <a:custGeom>
            <a:avLst/>
            <a:gdLst>
              <a:gd name="T0" fmla="*/ 8 w 17"/>
              <a:gd name="T1" fmla="*/ 0 h 21"/>
              <a:gd name="T2" fmla="*/ 8 w 17"/>
              <a:gd name="T3" fmla="*/ 0 h 21"/>
              <a:gd name="T4" fmla="*/ 14 w 17"/>
              <a:gd name="T5" fmla="*/ 8 h 21"/>
              <a:gd name="T6" fmla="*/ 12 w 17"/>
              <a:gd name="T7" fmla="*/ 19 h 21"/>
              <a:gd name="T8" fmla="*/ 1 w 17"/>
              <a:gd name="T9" fmla="*/ 14 h 21"/>
              <a:gd name="T10" fmla="*/ 0 w 17"/>
              <a:gd name="T11" fmla="*/ 3 h 21"/>
              <a:gd name="T12" fmla="*/ 6 w 17"/>
              <a:gd name="T13" fmla="*/ 7 h 21"/>
              <a:gd name="T14" fmla="*/ 8 w 17"/>
              <a:gd name="T15" fmla="*/ 0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21">
                <a:moveTo>
                  <a:pt x="8" y="0"/>
                </a:moveTo>
                <a:lnTo>
                  <a:pt x="8" y="0"/>
                </a:lnTo>
                <a:cubicBezTo>
                  <a:pt x="9" y="4"/>
                  <a:pt x="12" y="5"/>
                  <a:pt x="14" y="8"/>
                </a:cubicBezTo>
                <a:cubicBezTo>
                  <a:pt x="17" y="12"/>
                  <a:pt x="16" y="17"/>
                  <a:pt x="12" y="19"/>
                </a:cubicBezTo>
                <a:cubicBezTo>
                  <a:pt x="8" y="21"/>
                  <a:pt x="3" y="19"/>
                  <a:pt x="1" y="14"/>
                </a:cubicBezTo>
                <a:cubicBezTo>
                  <a:pt x="0" y="11"/>
                  <a:pt x="3" y="8"/>
                  <a:pt x="0" y="3"/>
                </a:cubicBezTo>
                <a:cubicBezTo>
                  <a:pt x="2" y="6"/>
                  <a:pt x="5" y="7"/>
                  <a:pt x="6" y="7"/>
                </a:cubicBezTo>
                <a:cubicBezTo>
                  <a:pt x="7" y="6"/>
                  <a:pt x="8" y="2"/>
                  <a:pt x="8"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091" name="Freeform 1891"/>
          <p:cNvSpPr>
            <a:spLocks/>
          </p:cNvSpPr>
          <p:nvPr userDrawn="1"/>
        </p:nvSpPr>
        <p:spPr bwMode="auto">
          <a:xfrm>
            <a:off x="377826" y="604838"/>
            <a:ext cx="3175" cy="3175"/>
          </a:xfrm>
          <a:custGeom>
            <a:avLst/>
            <a:gdLst>
              <a:gd name="T0" fmla="*/ 4 w 4"/>
              <a:gd name="T1" fmla="*/ 0 h 3"/>
              <a:gd name="T2" fmla="*/ 4 w 4"/>
              <a:gd name="T3" fmla="*/ 0 h 3"/>
              <a:gd name="T4" fmla="*/ 4 w 4"/>
              <a:gd name="T5" fmla="*/ 3 h 3"/>
              <a:gd name="T6" fmla="*/ 0 w 4"/>
              <a:gd name="T7" fmla="*/ 1 h 3"/>
              <a:gd name="T8" fmla="*/ 4 w 4"/>
              <a:gd name="T9" fmla="*/ 0 h 3"/>
            </a:gdLst>
            <a:ahLst/>
            <a:cxnLst>
              <a:cxn ang="0">
                <a:pos x="T0" y="T1"/>
              </a:cxn>
              <a:cxn ang="0">
                <a:pos x="T2" y="T3"/>
              </a:cxn>
              <a:cxn ang="0">
                <a:pos x="T4" y="T5"/>
              </a:cxn>
              <a:cxn ang="0">
                <a:pos x="T6" y="T7"/>
              </a:cxn>
              <a:cxn ang="0">
                <a:pos x="T8" y="T9"/>
              </a:cxn>
            </a:cxnLst>
            <a:rect l="0" t="0" r="r" b="b"/>
            <a:pathLst>
              <a:path w="4" h="3">
                <a:moveTo>
                  <a:pt x="4" y="0"/>
                </a:moveTo>
                <a:lnTo>
                  <a:pt x="4" y="0"/>
                </a:lnTo>
                <a:cubicBezTo>
                  <a:pt x="4" y="1"/>
                  <a:pt x="4" y="2"/>
                  <a:pt x="4" y="3"/>
                </a:cubicBezTo>
                <a:cubicBezTo>
                  <a:pt x="2" y="3"/>
                  <a:pt x="1" y="2"/>
                  <a:pt x="0" y="1"/>
                </a:cubicBezTo>
                <a:cubicBezTo>
                  <a:pt x="2" y="1"/>
                  <a:pt x="3" y="0"/>
                  <a:pt x="4"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092" name="Freeform 1892"/>
          <p:cNvSpPr>
            <a:spLocks/>
          </p:cNvSpPr>
          <p:nvPr userDrawn="1"/>
        </p:nvSpPr>
        <p:spPr bwMode="auto">
          <a:xfrm>
            <a:off x="347663" y="534988"/>
            <a:ext cx="31750" cy="66675"/>
          </a:xfrm>
          <a:custGeom>
            <a:avLst/>
            <a:gdLst>
              <a:gd name="T0" fmla="*/ 0 w 46"/>
              <a:gd name="T1" fmla="*/ 1 h 93"/>
              <a:gd name="T2" fmla="*/ 0 w 46"/>
              <a:gd name="T3" fmla="*/ 1 h 93"/>
              <a:gd name="T4" fmla="*/ 3 w 46"/>
              <a:gd name="T5" fmla="*/ 0 h 93"/>
              <a:gd name="T6" fmla="*/ 45 w 46"/>
              <a:gd name="T7" fmla="*/ 87 h 93"/>
              <a:gd name="T8" fmla="*/ 43 w 46"/>
              <a:gd name="T9" fmla="*/ 92 h 93"/>
              <a:gd name="T10" fmla="*/ 37 w 46"/>
              <a:gd name="T11" fmla="*/ 90 h 93"/>
              <a:gd name="T12" fmla="*/ 0 w 46"/>
              <a:gd name="T13" fmla="*/ 1 h 93"/>
            </a:gdLst>
            <a:ahLst/>
            <a:cxnLst>
              <a:cxn ang="0">
                <a:pos x="T0" y="T1"/>
              </a:cxn>
              <a:cxn ang="0">
                <a:pos x="T2" y="T3"/>
              </a:cxn>
              <a:cxn ang="0">
                <a:pos x="T4" y="T5"/>
              </a:cxn>
              <a:cxn ang="0">
                <a:pos x="T6" y="T7"/>
              </a:cxn>
              <a:cxn ang="0">
                <a:pos x="T8" y="T9"/>
              </a:cxn>
              <a:cxn ang="0">
                <a:pos x="T10" y="T11"/>
              </a:cxn>
              <a:cxn ang="0">
                <a:pos x="T12" y="T13"/>
              </a:cxn>
            </a:cxnLst>
            <a:rect l="0" t="0" r="r" b="b"/>
            <a:pathLst>
              <a:path w="46" h="93">
                <a:moveTo>
                  <a:pt x="0" y="1"/>
                </a:moveTo>
                <a:lnTo>
                  <a:pt x="0" y="1"/>
                </a:lnTo>
                <a:lnTo>
                  <a:pt x="3" y="0"/>
                </a:lnTo>
                <a:lnTo>
                  <a:pt x="45" y="87"/>
                </a:lnTo>
                <a:cubicBezTo>
                  <a:pt x="46" y="89"/>
                  <a:pt x="45" y="91"/>
                  <a:pt x="43" y="92"/>
                </a:cubicBezTo>
                <a:cubicBezTo>
                  <a:pt x="41" y="93"/>
                  <a:pt x="38" y="92"/>
                  <a:pt x="37" y="90"/>
                </a:cubicBezTo>
                <a:lnTo>
                  <a:pt x="0" y="1"/>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093" name="Freeform 1893"/>
          <p:cNvSpPr>
            <a:spLocks/>
          </p:cNvSpPr>
          <p:nvPr userDrawn="1"/>
        </p:nvSpPr>
        <p:spPr bwMode="auto">
          <a:xfrm>
            <a:off x="411163" y="679450"/>
            <a:ext cx="4763" cy="1588"/>
          </a:xfrm>
          <a:custGeom>
            <a:avLst/>
            <a:gdLst>
              <a:gd name="T0" fmla="*/ 5 w 5"/>
              <a:gd name="T1" fmla="*/ 0 h 3"/>
              <a:gd name="T2" fmla="*/ 5 w 5"/>
              <a:gd name="T3" fmla="*/ 0 h 3"/>
              <a:gd name="T4" fmla="*/ 4 w 5"/>
              <a:gd name="T5" fmla="*/ 3 h 3"/>
              <a:gd name="T6" fmla="*/ 0 w 5"/>
              <a:gd name="T7" fmla="*/ 2 h 3"/>
              <a:gd name="T8" fmla="*/ 5 w 5"/>
              <a:gd name="T9" fmla="*/ 0 h 3"/>
            </a:gdLst>
            <a:ahLst/>
            <a:cxnLst>
              <a:cxn ang="0">
                <a:pos x="T0" y="T1"/>
              </a:cxn>
              <a:cxn ang="0">
                <a:pos x="T2" y="T3"/>
              </a:cxn>
              <a:cxn ang="0">
                <a:pos x="T4" y="T5"/>
              </a:cxn>
              <a:cxn ang="0">
                <a:pos x="T6" y="T7"/>
              </a:cxn>
              <a:cxn ang="0">
                <a:pos x="T8" y="T9"/>
              </a:cxn>
            </a:cxnLst>
            <a:rect l="0" t="0" r="r" b="b"/>
            <a:pathLst>
              <a:path w="5" h="3">
                <a:moveTo>
                  <a:pt x="5" y="0"/>
                </a:moveTo>
                <a:lnTo>
                  <a:pt x="5" y="0"/>
                </a:lnTo>
                <a:cubicBezTo>
                  <a:pt x="5" y="1"/>
                  <a:pt x="4" y="2"/>
                  <a:pt x="4" y="3"/>
                </a:cubicBezTo>
                <a:cubicBezTo>
                  <a:pt x="3" y="3"/>
                  <a:pt x="1" y="3"/>
                  <a:pt x="0" y="2"/>
                </a:cubicBezTo>
                <a:cubicBezTo>
                  <a:pt x="2" y="2"/>
                  <a:pt x="4" y="1"/>
                  <a:pt x="5"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094" name="Freeform 1894"/>
          <p:cNvSpPr>
            <a:spLocks/>
          </p:cNvSpPr>
          <p:nvPr userDrawn="1"/>
        </p:nvSpPr>
        <p:spPr bwMode="auto">
          <a:xfrm>
            <a:off x="373063" y="598488"/>
            <a:ext cx="9525" cy="6350"/>
          </a:xfrm>
          <a:custGeom>
            <a:avLst/>
            <a:gdLst>
              <a:gd name="T0" fmla="*/ 0 w 13"/>
              <a:gd name="T1" fmla="*/ 5 h 9"/>
              <a:gd name="T2" fmla="*/ 0 w 13"/>
              <a:gd name="T3" fmla="*/ 5 h 9"/>
              <a:gd name="T4" fmla="*/ 7 w 13"/>
              <a:gd name="T5" fmla="*/ 6 h 9"/>
              <a:gd name="T6" fmla="*/ 11 w 13"/>
              <a:gd name="T7" fmla="*/ 0 h 9"/>
              <a:gd name="T8" fmla="*/ 8 w 13"/>
              <a:gd name="T9" fmla="*/ 8 h 9"/>
              <a:gd name="T10" fmla="*/ 0 w 13"/>
              <a:gd name="T11" fmla="*/ 5 h 9"/>
            </a:gdLst>
            <a:ahLst/>
            <a:cxnLst>
              <a:cxn ang="0">
                <a:pos x="T0" y="T1"/>
              </a:cxn>
              <a:cxn ang="0">
                <a:pos x="T2" y="T3"/>
              </a:cxn>
              <a:cxn ang="0">
                <a:pos x="T4" y="T5"/>
              </a:cxn>
              <a:cxn ang="0">
                <a:pos x="T6" y="T7"/>
              </a:cxn>
              <a:cxn ang="0">
                <a:pos x="T8" y="T9"/>
              </a:cxn>
              <a:cxn ang="0">
                <a:pos x="T10" y="T11"/>
              </a:cxn>
            </a:cxnLst>
            <a:rect l="0" t="0" r="r" b="b"/>
            <a:pathLst>
              <a:path w="13" h="9">
                <a:moveTo>
                  <a:pt x="0" y="5"/>
                </a:moveTo>
                <a:lnTo>
                  <a:pt x="0" y="5"/>
                </a:lnTo>
                <a:cubicBezTo>
                  <a:pt x="1" y="7"/>
                  <a:pt x="4" y="7"/>
                  <a:pt x="7" y="6"/>
                </a:cubicBezTo>
                <a:cubicBezTo>
                  <a:pt x="10" y="4"/>
                  <a:pt x="11" y="2"/>
                  <a:pt x="11" y="0"/>
                </a:cubicBezTo>
                <a:cubicBezTo>
                  <a:pt x="13" y="3"/>
                  <a:pt x="11" y="7"/>
                  <a:pt x="8" y="8"/>
                </a:cubicBezTo>
                <a:cubicBezTo>
                  <a:pt x="5" y="9"/>
                  <a:pt x="0" y="9"/>
                  <a:pt x="0" y="5"/>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095" name="Freeform 1895"/>
          <p:cNvSpPr>
            <a:spLocks/>
          </p:cNvSpPr>
          <p:nvPr userDrawn="1"/>
        </p:nvSpPr>
        <p:spPr bwMode="auto">
          <a:xfrm>
            <a:off x="406401" y="657225"/>
            <a:ext cx="3175" cy="3175"/>
          </a:xfrm>
          <a:custGeom>
            <a:avLst/>
            <a:gdLst>
              <a:gd name="T0" fmla="*/ 2 w 3"/>
              <a:gd name="T1" fmla="*/ 0 h 4"/>
              <a:gd name="T2" fmla="*/ 2 w 3"/>
              <a:gd name="T3" fmla="*/ 0 h 4"/>
              <a:gd name="T4" fmla="*/ 2 w 3"/>
              <a:gd name="T5" fmla="*/ 4 h 4"/>
              <a:gd name="T6" fmla="*/ 0 w 3"/>
              <a:gd name="T7" fmla="*/ 3 h 4"/>
              <a:gd name="T8" fmla="*/ 2 w 3"/>
              <a:gd name="T9" fmla="*/ 0 h 4"/>
            </a:gdLst>
            <a:ahLst/>
            <a:cxnLst>
              <a:cxn ang="0">
                <a:pos x="T0" y="T1"/>
              </a:cxn>
              <a:cxn ang="0">
                <a:pos x="T2" y="T3"/>
              </a:cxn>
              <a:cxn ang="0">
                <a:pos x="T4" y="T5"/>
              </a:cxn>
              <a:cxn ang="0">
                <a:pos x="T6" y="T7"/>
              </a:cxn>
              <a:cxn ang="0">
                <a:pos x="T8" y="T9"/>
              </a:cxn>
            </a:cxnLst>
            <a:rect l="0" t="0" r="r" b="b"/>
            <a:pathLst>
              <a:path w="3" h="4">
                <a:moveTo>
                  <a:pt x="2" y="0"/>
                </a:moveTo>
                <a:lnTo>
                  <a:pt x="2" y="0"/>
                </a:lnTo>
                <a:cubicBezTo>
                  <a:pt x="2" y="1"/>
                  <a:pt x="3" y="3"/>
                  <a:pt x="2" y="4"/>
                </a:cubicBezTo>
                <a:cubicBezTo>
                  <a:pt x="2" y="4"/>
                  <a:pt x="1" y="3"/>
                  <a:pt x="0" y="3"/>
                </a:cubicBezTo>
                <a:cubicBezTo>
                  <a:pt x="1" y="2"/>
                  <a:pt x="2" y="1"/>
                  <a:pt x="2"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096" name="Freeform 1896"/>
          <p:cNvSpPr>
            <a:spLocks/>
          </p:cNvSpPr>
          <p:nvPr userDrawn="1"/>
        </p:nvSpPr>
        <p:spPr bwMode="auto">
          <a:xfrm>
            <a:off x="392113" y="660400"/>
            <a:ext cx="3175" cy="1588"/>
          </a:xfrm>
          <a:custGeom>
            <a:avLst/>
            <a:gdLst>
              <a:gd name="T0" fmla="*/ 0 w 5"/>
              <a:gd name="T1" fmla="*/ 0 h 4"/>
              <a:gd name="T2" fmla="*/ 0 w 5"/>
              <a:gd name="T3" fmla="*/ 0 h 4"/>
              <a:gd name="T4" fmla="*/ 4 w 5"/>
              <a:gd name="T5" fmla="*/ 2 h 4"/>
              <a:gd name="T6" fmla="*/ 5 w 5"/>
              <a:gd name="T7" fmla="*/ 4 h 4"/>
              <a:gd name="T8" fmla="*/ 0 w 5"/>
              <a:gd name="T9" fmla="*/ 0 h 4"/>
            </a:gdLst>
            <a:ahLst/>
            <a:cxnLst>
              <a:cxn ang="0">
                <a:pos x="T0" y="T1"/>
              </a:cxn>
              <a:cxn ang="0">
                <a:pos x="T2" y="T3"/>
              </a:cxn>
              <a:cxn ang="0">
                <a:pos x="T4" y="T5"/>
              </a:cxn>
              <a:cxn ang="0">
                <a:pos x="T6" y="T7"/>
              </a:cxn>
              <a:cxn ang="0">
                <a:pos x="T8" y="T9"/>
              </a:cxn>
            </a:cxnLst>
            <a:rect l="0" t="0" r="r" b="b"/>
            <a:pathLst>
              <a:path w="5" h="4">
                <a:moveTo>
                  <a:pt x="0" y="0"/>
                </a:moveTo>
                <a:lnTo>
                  <a:pt x="0" y="0"/>
                </a:lnTo>
                <a:cubicBezTo>
                  <a:pt x="2" y="0"/>
                  <a:pt x="4" y="2"/>
                  <a:pt x="4" y="2"/>
                </a:cubicBezTo>
                <a:cubicBezTo>
                  <a:pt x="4" y="3"/>
                  <a:pt x="5" y="4"/>
                  <a:pt x="5" y="4"/>
                </a:cubicBezTo>
                <a:cubicBezTo>
                  <a:pt x="4" y="4"/>
                  <a:pt x="0" y="2"/>
                  <a:pt x="0"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097" name="Freeform 1897"/>
          <p:cNvSpPr>
            <a:spLocks/>
          </p:cNvSpPr>
          <p:nvPr userDrawn="1"/>
        </p:nvSpPr>
        <p:spPr bwMode="auto">
          <a:xfrm>
            <a:off x="403226" y="666750"/>
            <a:ext cx="12700" cy="9525"/>
          </a:xfrm>
          <a:custGeom>
            <a:avLst/>
            <a:gdLst>
              <a:gd name="T0" fmla="*/ 0 w 19"/>
              <a:gd name="T1" fmla="*/ 7 h 12"/>
              <a:gd name="T2" fmla="*/ 0 w 19"/>
              <a:gd name="T3" fmla="*/ 7 h 12"/>
              <a:gd name="T4" fmla="*/ 10 w 19"/>
              <a:gd name="T5" fmla="*/ 7 h 12"/>
              <a:gd name="T6" fmla="*/ 16 w 19"/>
              <a:gd name="T7" fmla="*/ 0 h 12"/>
              <a:gd name="T8" fmla="*/ 12 w 19"/>
              <a:gd name="T9" fmla="*/ 10 h 12"/>
              <a:gd name="T10" fmla="*/ 0 w 19"/>
              <a:gd name="T11" fmla="*/ 7 h 12"/>
            </a:gdLst>
            <a:ahLst/>
            <a:cxnLst>
              <a:cxn ang="0">
                <a:pos x="T0" y="T1"/>
              </a:cxn>
              <a:cxn ang="0">
                <a:pos x="T2" y="T3"/>
              </a:cxn>
              <a:cxn ang="0">
                <a:pos x="T4" y="T5"/>
              </a:cxn>
              <a:cxn ang="0">
                <a:pos x="T6" y="T7"/>
              </a:cxn>
              <a:cxn ang="0">
                <a:pos x="T8" y="T9"/>
              </a:cxn>
              <a:cxn ang="0">
                <a:pos x="T10" y="T11"/>
              </a:cxn>
            </a:cxnLst>
            <a:rect l="0" t="0" r="r" b="b"/>
            <a:pathLst>
              <a:path w="19" h="12">
                <a:moveTo>
                  <a:pt x="0" y="7"/>
                </a:moveTo>
                <a:lnTo>
                  <a:pt x="0" y="7"/>
                </a:lnTo>
                <a:cubicBezTo>
                  <a:pt x="1" y="8"/>
                  <a:pt x="6" y="9"/>
                  <a:pt x="10" y="7"/>
                </a:cubicBezTo>
                <a:cubicBezTo>
                  <a:pt x="15" y="5"/>
                  <a:pt x="16" y="2"/>
                  <a:pt x="16" y="0"/>
                </a:cubicBezTo>
                <a:cubicBezTo>
                  <a:pt x="19" y="4"/>
                  <a:pt x="16" y="8"/>
                  <a:pt x="12" y="10"/>
                </a:cubicBezTo>
                <a:cubicBezTo>
                  <a:pt x="8" y="12"/>
                  <a:pt x="1" y="12"/>
                  <a:pt x="0" y="7"/>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098" name="Freeform 1898"/>
          <p:cNvSpPr>
            <a:spLocks/>
          </p:cNvSpPr>
          <p:nvPr userDrawn="1"/>
        </p:nvSpPr>
        <p:spPr bwMode="auto">
          <a:xfrm>
            <a:off x="461963" y="633413"/>
            <a:ext cx="12700" cy="4763"/>
          </a:xfrm>
          <a:custGeom>
            <a:avLst/>
            <a:gdLst>
              <a:gd name="T0" fmla="*/ 16 w 18"/>
              <a:gd name="T1" fmla="*/ 0 h 6"/>
              <a:gd name="T2" fmla="*/ 16 w 18"/>
              <a:gd name="T3" fmla="*/ 0 h 6"/>
              <a:gd name="T4" fmla="*/ 17 w 18"/>
              <a:gd name="T5" fmla="*/ 4 h 6"/>
              <a:gd name="T6" fmla="*/ 0 w 18"/>
              <a:gd name="T7" fmla="*/ 4 h 6"/>
              <a:gd name="T8" fmla="*/ 16 w 18"/>
              <a:gd name="T9" fmla="*/ 0 h 6"/>
            </a:gdLst>
            <a:ahLst/>
            <a:cxnLst>
              <a:cxn ang="0">
                <a:pos x="T0" y="T1"/>
              </a:cxn>
              <a:cxn ang="0">
                <a:pos x="T2" y="T3"/>
              </a:cxn>
              <a:cxn ang="0">
                <a:pos x="T4" y="T5"/>
              </a:cxn>
              <a:cxn ang="0">
                <a:pos x="T6" y="T7"/>
              </a:cxn>
              <a:cxn ang="0">
                <a:pos x="T8" y="T9"/>
              </a:cxn>
            </a:cxnLst>
            <a:rect l="0" t="0" r="r" b="b"/>
            <a:pathLst>
              <a:path w="18" h="6">
                <a:moveTo>
                  <a:pt x="16" y="0"/>
                </a:moveTo>
                <a:lnTo>
                  <a:pt x="16" y="0"/>
                </a:lnTo>
                <a:cubicBezTo>
                  <a:pt x="18" y="1"/>
                  <a:pt x="18" y="3"/>
                  <a:pt x="17" y="4"/>
                </a:cubicBezTo>
                <a:cubicBezTo>
                  <a:pt x="15" y="6"/>
                  <a:pt x="9" y="4"/>
                  <a:pt x="0" y="4"/>
                </a:cubicBezTo>
                <a:cubicBezTo>
                  <a:pt x="6" y="2"/>
                  <a:pt x="16" y="6"/>
                  <a:pt x="16"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099" name="Freeform 1899"/>
          <p:cNvSpPr>
            <a:spLocks/>
          </p:cNvSpPr>
          <p:nvPr userDrawn="1"/>
        </p:nvSpPr>
        <p:spPr bwMode="auto">
          <a:xfrm>
            <a:off x="458788" y="633413"/>
            <a:ext cx="0" cy="1588"/>
          </a:xfrm>
          <a:custGeom>
            <a:avLst/>
            <a:gdLst>
              <a:gd name="T0" fmla="*/ 0 w 1"/>
              <a:gd name="T1" fmla="*/ 0 h 2"/>
              <a:gd name="T2" fmla="*/ 0 w 1"/>
              <a:gd name="T3" fmla="*/ 0 h 2"/>
              <a:gd name="T4" fmla="*/ 0 w 1"/>
              <a:gd name="T5" fmla="*/ 2 h 2"/>
              <a:gd name="T6" fmla="*/ 0 w 1"/>
              <a:gd name="T7" fmla="*/ 0 h 2"/>
            </a:gdLst>
            <a:ahLst/>
            <a:cxnLst>
              <a:cxn ang="0">
                <a:pos x="T0" y="T1"/>
              </a:cxn>
              <a:cxn ang="0">
                <a:pos x="T2" y="T3"/>
              </a:cxn>
              <a:cxn ang="0">
                <a:pos x="T4" y="T5"/>
              </a:cxn>
              <a:cxn ang="0">
                <a:pos x="T6" y="T7"/>
              </a:cxn>
            </a:cxnLst>
            <a:rect l="0" t="0" r="r" b="b"/>
            <a:pathLst>
              <a:path w="1" h="2">
                <a:moveTo>
                  <a:pt x="0" y="0"/>
                </a:moveTo>
                <a:lnTo>
                  <a:pt x="0" y="0"/>
                </a:lnTo>
                <a:cubicBezTo>
                  <a:pt x="1" y="0"/>
                  <a:pt x="1" y="2"/>
                  <a:pt x="0" y="2"/>
                </a:cubicBezTo>
                <a:cubicBezTo>
                  <a:pt x="0" y="2"/>
                  <a:pt x="0" y="0"/>
                  <a:pt x="0"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100" name="Freeform 1900"/>
          <p:cNvSpPr>
            <a:spLocks/>
          </p:cNvSpPr>
          <p:nvPr userDrawn="1"/>
        </p:nvSpPr>
        <p:spPr bwMode="auto">
          <a:xfrm>
            <a:off x="455613" y="633413"/>
            <a:ext cx="1588" cy="3175"/>
          </a:xfrm>
          <a:custGeom>
            <a:avLst/>
            <a:gdLst>
              <a:gd name="T0" fmla="*/ 0 w 2"/>
              <a:gd name="T1" fmla="*/ 0 h 4"/>
              <a:gd name="T2" fmla="*/ 0 w 2"/>
              <a:gd name="T3" fmla="*/ 0 h 4"/>
              <a:gd name="T4" fmla="*/ 0 w 2"/>
              <a:gd name="T5" fmla="*/ 4 h 4"/>
              <a:gd name="T6" fmla="*/ 0 w 2"/>
              <a:gd name="T7" fmla="*/ 0 h 4"/>
            </a:gdLst>
            <a:ahLst/>
            <a:cxnLst>
              <a:cxn ang="0">
                <a:pos x="T0" y="T1"/>
              </a:cxn>
              <a:cxn ang="0">
                <a:pos x="T2" y="T3"/>
              </a:cxn>
              <a:cxn ang="0">
                <a:pos x="T4" y="T5"/>
              </a:cxn>
              <a:cxn ang="0">
                <a:pos x="T6" y="T7"/>
              </a:cxn>
            </a:cxnLst>
            <a:rect l="0" t="0" r="r" b="b"/>
            <a:pathLst>
              <a:path w="2" h="4">
                <a:moveTo>
                  <a:pt x="0" y="0"/>
                </a:moveTo>
                <a:lnTo>
                  <a:pt x="0" y="0"/>
                </a:lnTo>
                <a:cubicBezTo>
                  <a:pt x="2" y="1"/>
                  <a:pt x="2" y="3"/>
                  <a:pt x="0" y="4"/>
                </a:cubicBezTo>
                <a:cubicBezTo>
                  <a:pt x="1" y="3"/>
                  <a:pt x="0" y="0"/>
                  <a:pt x="0"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101" name="Freeform 1901"/>
          <p:cNvSpPr>
            <a:spLocks/>
          </p:cNvSpPr>
          <p:nvPr userDrawn="1"/>
        </p:nvSpPr>
        <p:spPr bwMode="auto">
          <a:xfrm>
            <a:off x="468313" y="630238"/>
            <a:ext cx="4763" cy="4763"/>
          </a:xfrm>
          <a:custGeom>
            <a:avLst/>
            <a:gdLst>
              <a:gd name="T0" fmla="*/ 3 w 7"/>
              <a:gd name="T1" fmla="*/ 0 h 7"/>
              <a:gd name="T2" fmla="*/ 3 w 7"/>
              <a:gd name="T3" fmla="*/ 0 h 7"/>
              <a:gd name="T4" fmla="*/ 0 w 7"/>
              <a:gd name="T5" fmla="*/ 5 h 7"/>
              <a:gd name="T6" fmla="*/ 3 w 7"/>
              <a:gd name="T7" fmla="*/ 0 h 7"/>
            </a:gdLst>
            <a:ahLst/>
            <a:cxnLst>
              <a:cxn ang="0">
                <a:pos x="T0" y="T1"/>
              </a:cxn>
              <a:cxn ang="0">
                <a:pos x="T2" y="T3"/>
              </a:cxn>
              <a:cxn ang="0">
                <a:pos x="T4" y="T5"/>
              </a:cxn>
              <a:cxn ang="0">
                <a:pos x="T6" y="T7"/>
              </a:cxn>
            </a:cxnLst>
            <a:rect l="0" t="0" r="r" b="b"/>
            <a:pathLst>
              <a:path w="7" h="7">
                <a:moveTo>
                  <a:pt x="3" y="0"/>
                </a:moveTo>
                <a:lnTo>
                  <a:pt x="3" y="0"/>
                </a:lnTo>
                <a:cubicBezTo>
                  <a:pt x="7" y="4"/>
                  <a:pt x="4" y="7"/>
                  <a:pt x="0" y="5"/>
                </a:cubicBezTo>
                <a:cubicBezTo>
                  <a:pt x="4" y="4"/>
                  <a:pt x="4" y="2"/>
                  <a:pt x="3"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102" name="Freeform 1902"/>
          <p:cNvSpPr>
            <a:spLocks/>
          </p:cNvSpPr>
          <p:nvPr userDrawn="1"/>
        </p:nvSpPr>
        <p:spPr bwMode="auto">
          <a:xfrm>
            <a:off x="384176" y="614363"/>
            <a:ext cx="3175" cy="3175"/>
          </a:xfrm>
          <a:custGeom>
            <a:avLst/>
            <a:gdLst>
              <a:gd name="T0" fmla="*/ 3 w 4"/>
              <a:gd name="T1" fmla="*/ 0 h 6"/>
              <a:gd name="T2" fmla="*/ 3 w 4"/>
              <a:gd name="T3" fmla="*/ 0 h 6"/>
              <a:gd name="T4" fmla="*/ 3 w 4"/>
              <a:gd name="T5" fmla="*/ 4 h 6"/>
              <a:gd name="T6" fmla="*/ 0 w 4"/>
              <a:gd name="T7" fmla="*/ 6 h 6"/>
              <a:gd name="T8" fmla="*/ 3 w 4"/>
              <a:gd name="T9" fmla="*/ 0 h 6"/>
            </a:gdLst>
            <a:ahLst/>
            <a:cxnLst>
              <a:cxn ang="0">
                <a:pos x="T0" y="T1"/>
              </a:cxn>
              <a:cxn ang="0">
                <a:pos x="T2" y="T3"/>
              </a:cxn>
              <a:cxn ang="0">
                <a:pos x="T4" y="T5"/>
              </a:cxn>
              <a:cxn ang="0">
                <a:pos x="T6" y="T7"/>
              </a:cxn>
              <a:cxn ang="0">
                <a:pos x="T8" y="T9"/>
              </a:cxn>
            </a:cxnLst>
            <a:rect l="0" t="0" r="r" b="b"/>
            <a:pathLst>
              <a:path w="4" h="6">
                <a:moveTo>
                  <a:pt x="3" y="0"/>
                </a:moveTo>
                <a:lnTo>
                  <a:pt x="3" y="0"/>
                </a:lnTo>
                <a:cubicBezTo>
                  <a:pt x="4" y="1"/>
                  <a:pt x="4" y="3"/>
                  <a:pt x="3" y="4"/>
                </a:cubicBezTo>
                <a:cubicBezTo>
                  <a:pt x="3" y="5"/>
                  <a:pt x="1" y="6"/>
                  <a:pt x="0" y="6"/>
                </a:cubicBezTo>
                <a:cubicBezTo>
                  <a:pt x="1" y="5"/>
                  <a:pt x="3" y="3"/>
                  <a:pt x="3"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103" name="Freeform 1903"/>
          <p:cNvSpPr>
            <a:spLocks/>
          </p:cNvSpPr>
          <p:nvPr userDrawn="1"/>
        </p:nvSpPr>
        <p:spPr bwMode="auto">
          <a:xfrm>
            <a:off x="409576" y="671513"/>
            <a:ext cx="3175" cy="3175"/>
          </a:xfrm>
          <a:custGeom>
            <a:avLst/>
            <a:gdLst>
              <a:gd name="T0" fmla="*/ 5 w 5"/>
              <a:gd name="T1" fmla="*/ 0 h 4"/>
              <a:gd name="T2" fmla="*/ 5 w 5"/>
              <a:gd name="T3" fmla="*/ 0 h 4"/>
              <a:gd name="T4" fmla="*/ 0 w 5"/>
              <a:gd name="T5" fmla="*/ 3 h 4"/>
              <a:gd name="T6" fmla="*/ 5 w 5"/>
              <a:gd name="T7" fmla="*/ 0 h 4"/>
            </a:gdLst>
            <a:ahLst/>
            <a:cxnLst>
              <a:cxn ang="0">
                <a:pos x="T0" y="T1"/>
              </a:cxn>
              <a:cxn ang="0">
                <a:pos x="T2" y="T3"/>
              </a:cxn>
              <a:cxn ang="0">
                <a:pos x="T4" y="T5"/>
              </a:cxn>
              <a:cxn ang="0">
                <a:pos x="T6" y="T7"/>
              </a:cxn>
            </a:cxnLst>
            <a:rect l="0" t="0" r="r" b="b"/>
            <a:pathLst>
              <a:path w="5" h="4">
                <a:moveTo>
                  <a:pt x="5" y="0"/>
                </a:moveTo>
                <a:lnTo>
                  <a:pt x="5" y="0"/>
                </a:lnTo>
                <a:cubicBezTo>
                  <a:pt x="5" y="2"/>
                  <a:pt x="2" y="4"/>
                  <a:pt x="0" y="3"/>
                </a:cubicBezTo>
                <a:cubicBezTo>
                  <a:pt x="2" y="2"/>
                  <a:pt x="4" y="1"/>
                  <a:pt x="5"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104" name="Freeform 1904"/>
          <p:cNvSpPr>
            <a:spLocks/>
          </p:cNvSpPr>
          <p:nvPr userDrawn="1"/>
        </p:nvSpPr>
        <p:spPr bwMode="auto">
          <a:xfrm>
            <a:off x="342901" y="528638"/>
            <a:ext cx="7938" cy="4763"/>
          </a:xfrm>
          <a:custGeom>
            <a:avLst/>
            <a:gdLst>
              <a:gd name="T0" fmla="*/ 1 w 9"/>
              <a:gd name="T1" fmla="*/ 5 h 7"/>
              <a:gd name="T2" fmla="*/ 1 w 9"/>
              <a:gd name="T3" fmla="*/ 5 h 7"/>
              <a:gd name="T4" fmla="*/ 1 w 9"/>
              <a:gd name="T5" fmla="*/ 3 h 7"/>
              <a:gd name="T6" fmla="*/ 7 w 9"/>
              <a:gd name="T7" fmla="*/ 0 h 7"/>
              <a:gd name="T8" fmla="*/ 8 w 9"/>
              <a:gd name="T9" fmla="*/ 2 h 7"/>
              <a:gd name="T10" fmla="*/ 6 w 9"/>
              <a:gd name="T11" fmla="*/ 6 h 7"/>
              <a:gd name="T12" fmla="*/ 1 w 9"/>
              <a:gd name="T13" fmla="*/ 5 h 7"/>
            </a:gdLst>
            <a:ahLst/>
            <a:cxnLst>
              <a:cxn ang="0">
                <a:pos x="T0" y="T1"/>
              </a:cxn>
              <a:cxn ang="0">
                <a:pos x="T2" y="T3"/>
              </a:cxn>
              <a:cxn ang="0">
                <a:pos x="T4" y="T5"/>
              </a:cxn>
              <a:cxn ang="0">
                <a:pos x="T6" y="T7"/>
              </a:cxn>
              <a:cxn ang="0">
                <a:pos x="T8" y="T9"/>
              </a:cxn>
              <a:cxn ang="0">
                <a:pos x="T10" y="T11"/>
              </a:cxn>
              <a:cxn ang="0">
                <a:pos x="T12" y="T13"/>
              </a:cxn>
            </a:cxnLst>
            <a:rect l="0" t="0" r="r" b="b"/>
            <a:pathLst>
              <a:path w="9" h="7">
                <a:moveTo>
                  <a:pt x="1" y="5"/>
                </a:moveTo>
                <a:lnTo>
                  <a:pt x="1" y="5"/>
                </a:lnTo>
                <a:cubicBezTo>
                  <a:pt x="0" y="5"/>
                  <a:pt x="0" y="4"/>
                  <a:pt x="1" y="3"/>
                </a:cubicBezTo>
                <a:cubicBezTo>
                  <a:pt x="3" y="3"/>
                  <a:pt x="5" y="2"/>
                  <a:pt x="7" y="0"/>
                </a:cubicBezTo>
                <a:cubicBezTo>
                  <a:pt x="7" y="0"/>
                  <a:pt x="8" y="1"/>
                  <a:pt x="8" y="2"/>
                </a:cubicBezTo>
                <a:cubicBezTo>
                  <a:pt x="9" y="3"/>
                  <a:pt x="8" y="5"/>
                  <a:pt x="6" y="6"/>
                </a:cubicBezTo>
                <a:cubicBezTo>
                  <a:pt x="4" y="7"/>
                  <a:pt x="1" y="7"/>
                  <a:pt x="1" y="5"/>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105" name="Freeform 1905"/>
          <p:cNvSpPr>
            <a:spLocks/>
          </p:cNvSpPr>
          <p:nvPr userDrawn="1"/>
        </p:nvSpPr>
        <p:spPr bwMode="auto">
          <a:xfrm>
            <a:off x="341313" y="492125"/>
            <a:ext cx="7938" cy="22225"/>
          </a:xfrm>
          <a:custGeom>
            <a:avLst/>
            <a:gdLst>
              <a:gd name="T0" fmla="*/ 6 w 12"/>
              <a:gd name="T1" fmla="*/ 0 h 29"/>
              <a:gd name="T2" fmla="*/ 6 w 12"/>
              <a:gd name="T3" fmla="*/ 0 h 29"/>
              <a:gd name="T4" fmla="*/ 8 w 12"/>
              <a:gd name="T5" fmla="*/ 3 h 29"/>
              <a:gd name="T6" fmla="*/ 5 w 12"/>
              <a:gd name="T7" fmla="*/ 9 h 29"/>
              <a:gd name="T8" fmla="*/ 9 w 12"/>
              <a:gd name="T9" fmla="*/ 4 h 29"/>
              <a:gd name="T10" fmla="*/ 10 w 12"/>
              <a:gd name="T11" fmla="*/ 6 h 29"/>
              <a:gd name="T12" fmla="*/ 6 w 12"/>
              <a:gd name="T13" fmla="*/ 12 h 29"/>
              <a:gd name="T14" fmla="*/ 11 w 12"/>
              <a:gd name="T15" fmla="*/ 7 h 29"/>
              <a:gd name="T16" fmla="*/ 12 w 12"/>
              <a:gd name="T17" fmla="*/ 9 h 29"/>
              <a:gd name="T18" fmla="*/ 12 w 12"/>
              <a:gd name="T19" fmla="*/ 10 h 29"/>
              <a:gd name="T20" fmla="*/ 7 w 12"/>
              <a:gd name="T21" fmla="*/ 14 h 29"/>
              <a:gd name="T22" fmla="*/ 12 w 12"/>
              <a:gd name="T23" fmla="*/ 12 h 29"/>
              <a:gd name="T24" fmla="*/ 12 w 12"/>
              <a:gd name="T25" fmla="*/ 15 h 29"/>
              <a:gd name="T26" fmla="*/ 7 w 12"/>
              <a:gd name="T27" fmla="*/ 17 h 29"/>
              <a:gd name="T28" fmla="*/ 12 w 12"/>
              <a:gd name="T29" fmla="*/ 16 h 29"/>
              <a:gd name="T30" fmla="*/ 11 w 12"/>
              <a:gd name="T31" fmla="*/ 18 h 29"/>
              <a:gd name="T32" fmla="*/ 6 w 12"/>
              <a:gd name="T33" fmla="*/ 19 h 29"/>
              <a:gd name="T34" fmla="*/ 10 w 12"/>
              <a:gd name="T35" fmla="*/ 20 h 29"/>
              <a:gd name="T36" fmla="*/ 10 w 12"/>
              <a:gd name="T37" fmla="*/ 21 h 29"/>
              <a:gd name="T38" fmla="*/ 4 w 12"/>
              <a:gd name="T39" fmla="*/ 21 h 29"/>
              <a:gd name="T40" fmla="*/ 9 w 12"/>
              <a:gd name="T41" fmla="*/ 23 h 29"/>
              <a:gd name="T42" fmla="*/ 7 w 12"/>
              <a:gd name="T43" fmla="*/ 24 h 29"/>
              <a:gd name="T44" fmla="*/ 2 w 12"/>
              <a:gd name="T45" fmla="*/ 29 h 29"/>
              <a:gd name="T46" fmla="*/ 0 w 12"/>
              <a:gd name="T47" fmla="*/ 28 h 29"/>
              <a:gd name="T48" fmla="*/ 2 w 12"/>
              <a:gd name="T49" fmla="*/ 24 h 29"/>
              <a:gd name="T50" fmla="*/ 0 w 12"/>
              <a:gd name="T51" fmla="*/ 19 h 29"/>
              <a:gd name="T52" fmla="*/ 0 w 12"/>
              <a:gd name="T53" fmla="*/ 19 h 29"/>
              <a:gd name="T54" fmla="*/ 3 w 12"/>
              <a:gd name="T55" fmla="*/ 19 h 29"/>
              <a:gd name="T56" fmla="*/ 2 w 12"/>
              <a:gd name="T57" fmla="*/ 10 h 29"/>
              <a:gd name="T58" fmla="*/ 6 w 12"/>
              <a:gd name="T59"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 h="29">
                <a:moveTo>
                  <a:pt x="6" y="0"/>
                </a:moveTo>
                <a:lnTo>
                  <a:pt x="6" y="0"/>
                </a:lnTo>
                <a:cubicBezTo>
                  <a:pt x="6" y="0"/>
                  <a:pt x="6" y="1"/>
                  <a:pt x="8" y="3"/>
                </a:cubicBezTo>
                <a:lnTo>
                  <a:pt x="5" y="9"/>
                </a:lnTo>
                <a:lnTo>
                  <a:pt x="9" y="4"/>
                </a:lnTo>
                <a:cubicBezTo>
                  <a:pt x="9" y="4"/>
                  <a:pt x="9" y="5"/>
                  <a:pt x="10" y="6"/>
                </a:cubicBezTo>
                <a:lnTo>
                  <a:pt x="6" y="12"/>
                </a:lnTo>
                <a:lnTo>
                  <a:pt x="11" y="7"/>
                </a:lnTo>
                <a:cubicBezTo>
                  <a:pt x="11" y="8"/>
                  <a:pt x="11" y="9"/>
                  <a:pt x="12" y="9"/>
                </a:cubicBezTo>
                <a:cubicBezTo>
                  <a:pt x="12" y="9"/>
                  <a:pt x="12" y="10"/>
                  <a:pt x="12" y="10"/>
                </a:cubicBezTo>
                <a:lnTo>
                  <a:pt x="7" y="14"/>
                </a:lnTo>
                <a:lnTo>
                  <a:pt x="12" y="12"/>
                </a:lnTo>
                <a:cubicBezTo>
                  <a:pt x="12" y="13"/>
                  <a:pt x="12" y="14"/>
                  <a:pt x="12" y="15"/>
                </a:cubicBezTo>
                <a:lnTo>
                  <a:pt x="7" y="17"/>
                </a:lnTo>
                <a:lnTo>
                  <a:pt x="12" y="16"/>
                </a:lnTo>
                <a:cubicBezTo>
                  <a:pt x="11" y="17"/>
                  <a:pt x="11" y="18"/>
                  <a:pt x="11" y="18"/>
                </a:cubicBezTo>
                <a:lnTo>
                  <a:pt x="6" y="19"/>
                </a:lnTo>
                <a:lnTo>
                  <a:pt x="10" y="20"/>
                </a:lnTo>
                <a:cubicBezTo>
                  <a:pt x="10" y="20"/>
                  <a:pt x="10" y="21"/>
                  <a:pt x="10" y="21"/>
                </a:cubicBezTo>
                <a:lnTo>
                  <a:pt x="4" y="21"/>
                </a:lnTo>
                <a:lnTo>
                  <a:pt x="9" y="23"/>
                </a:lnTo>
                <a:cubicBezTo>
                  <a:pt x="8" y="23"/>
                  <a:pt x="8" y="24"/>
                  <a:pt x="7" y="24"/>
                </a:cubicBezTo>
                <a:cubicBezTo>
                  <a:pt x="5" y="25"/>
                  <a:pt x="3" y="26"/>
                  <a:pt x="2" y="29"/>
                </a:cubicBezTo>
                <a:cubicBezTo>
                  <a:pt x="2" y="29"/>
                  <a:pt x="1" y="28"/>
                  <a:pt x="0" y="28"/>
                </a:cubicBezTo>
                <a:cubicBezTo>
                  <a:pt x="1" y="27"/>
                  <a:pt x="2" y="26"/>
                  <a:pt x="2" y="24"/>
                </a:cubicBezTo>
                <a:cubicBezTo>
                  <a:pt x="2" y="22"/>
                  <a:pt x="1" y="20"/>
                  <a:pt x="0" y="19"/>
                </a:cubicBezTo>
                <a:lnTo>
                  <a:pt x="0" y="19"/>
                </a:lnTo>
                <a:cubicBezTo>
                  <a:pt x="1" y="19"/>
                  <a:pt x="2" y="19"/>
                  <a:pt x="3" y="19"/>
                </a:cubicBezTo>
                <a:cubicBezTo>
                  <a:pt x="7" y="16"/>
                  <a:pt x="4" y="12"/>
                  <a:pt x="2" y="10"/>
                </a:cubicBezTo>
                <a:lnTo>
                  <a:pt x="6"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106" name="Freeform 1906"/>
          <p:cNvSpPr>
            <a:spLocks/>
          </p:cNvSpPr>
          <p:nvPr userDrawn="1"/>
        </p:nvSpPr>
        <p:spPr bwMode="auto">
          <a:xfrm>
            <a:off x="327026" y="490538"/>
            <a:ext cx="4763" cy="6350"/>
          </a:xfrm>
          <a:custGeom>
            <a:avLst/>
            <a:gdLst>
              <a:gd name="T0" fmla="*/ 5 w 8"/>
              <a:gd name="T1" fmla="*/ 8 h 8"/>
              <a:gd name="T2" fmla="*/ 5 w 8"/>
              <a:gd name="T3" fmla="*/ 8 h 8"/>
              <a:gd name="T4" fmla="*/ 4 w 8"/>
              <a:gd name="T5" fmla="*/ 2 h 8"/>
              <a:gd name="T6" fmla="*/ 8 w 8"/>
              <a:gd name="T7" fmla="*/ 6 h 8"/>
              <a:gd name="T8" fmla="*/ 5 w 8"/>
              <a:gd name="T9" fmla="*/ 8 h 8"/>
            </a:gdLst>
            <a:ahLst/>
            <a:cxnLst>
              <a:cxn ang="0">
                <a:pos x="T0" y="T1"/>
              </a:cxn>
              <a:cxn ang="0">
                <a:pos x="T2" y="T3"/>
              </a:cxn>
              <a:cxn ang="0">
                <a:pos x="T4" y="T5"/>
              </a:cxn>
              <a:cxn ang="0">
                <a:pos x="T6" y="T7"/>
              </a:cxn>
              <a:cxn ang="0">
                <a:pos x="T8" y="T9"/>
              </a:cxn>
            </a:cxnLst>
            <a:rect l="0" t="0" r="r" b="b"/>
            <a:pathLst>
              <a:path w="8" h="8">
                <a:moveTo>
                  <a:pt x="5" y="8"/>
                </a:moveTo>
                <a:lnTo>
                  <a:pt x="5" y="8"/>
                </a:lnTo>
                <a:cubicBezTo>
                  <a:pt x="0" y="4"/>
                  <a:pt x="4" y="3"/>
                  <a:pt x="4" y="2"/>
                </a:cubicBezTo>
                <a:cubicBezTo>
                  <a:pt x="5" y="2"/>
                  <a:pt x="8" y="0"/>
                  <a:pt x="8" y="6"/>
                </a:cubicBezTo>
                <a:lnTo>
                  <a:pt x="5" y="8"/>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107" name="Freeform 1907"/>
          <p:cNvSpPr>
            <a:spLocks/>
          </p:cNvSpPr>
          <p:nvPr userDrawn="1"/>
        </p:nvSpPr>
        <p:spPr bwMode="auto">
          <a:xfrm>
            <a:off x="319088" y="504825"/>
            <a:ext cx="17463" cy="12700"/>
          </a:xfrm>
          <a:custGeom>
            <a:avLst/>
            <a:gdLst>
              <a:gd name="T0" fmla="*/ 0 w 24"/>
              <a:gd name="T1" fmla="*/ 0 h 18"/>
              <a:gd name="T2" fmla="*/ 0 w 24"/>
              <a:gd name="T3" fmla="*/ 0 h 18"/>
              <a:gd name="T4" fmla="*/ 9 w 24"/>
              <a:gd name="T5" fmla="*/ 4 h 18"/>
              <a:gd name="T6" fmla="*/ 15 w 24"/>
              <a:gd name="T7" fmla="*/ 11 h 18"/>
              <a:gd name="T8" fmla="*/ 17 w 24"/>
              <a:gd name="T9" fmla="*/ 8 h 18"/>
              <a:gd name="T10" fmla="*/ 17 w 24"/>
              <a:gd name="T11" fmla="*/ 9 h 18"/>
              <a:gd name="T12" fmla="*/ 20 w 24"/>
              <a:gd name="T13" fmla="*/ 13 h 18"/>
              <a:gd name="T14" fmla="*/ 24 w 24"/>
              <a:gd name="T15" fmla="*/ 15 h 18"/>
              <a:gd name="T16" fmla="*/ 23 w 24"/>
              <a:gd name="T17" fmla="*/ 17 h 18"/>
              <a:gd name="T18" fmla="*/ 17 w 24"/>
              <a:gd name="T19" fmla="*/ 18 h 18"/>
              <a:gd name="T20" fmla="*/ 14 w 24"/>
              <a:gd name="T21" fmla="*/ 18 h 18"/>
              <a:gd name="T22" fmla="*/ 16 w 24"/>
              <a:gd name="T23" fmla="*/ 13 h 18"/>
              <a:gd name="T24" fmla="*/ 13 w 24"/>
              <a:gd name="T25" fmla="*/ 17 h 18"/>
              <a:gd name="T26" fmla="*/ 11 w 24"/>
              <a:gd name="T27" fmla="*/ 17 h 18"/>
              <a:gd name="T28" fmla="*/ 13 w 24"/>
              <a:gd name="T29" fmla="*/ 13 h 18"/>
              <a:gd name="T30" fmla="*/ 10 w 24"/>
              <a:gd name="T31" fmla="*/ 16 h 18"/>
              <a:gd name="T32" fmla="*/ 8 w 24"/>
              <a:gd name="T33" fmla="*/ 15 h 18"/>
              <a:gd name="T34" fmla="*/ 11 w 24"/>
              <a:gd name="T35" fmla="*/ 12 h 18"/>
              <a:gd name="T36" fmla="*/ 6 w 24"/>
              <a:gd name="T37" fmla="*/ 15 h 18"/>
              <a:gd name="T38" fmla="*/ 4 w 24"/>
              <a:gd name="T39" fmla="*/ 13 h 18"/>
              <a:gd name="T40" fmla="*/ 9 w 24"/>
              <a:gd name="T41" fmla="*/ 11 h 18"/>
              <a:gd name="T42" fmla="*/ 3 w 24"/>
              <a:gd name="T43" fmla="*/ 11 h 18"/>
              <a:gd name="T44" fmla="*/ 2 w 24"/>
              <a:gd name="T45" fmla="*/ 11 h 18"/>
              <a:gd name="T46" fmla="*/ 2 w 24"/>
              <a:gd name="T47" fmla="*/ 9 h 18"/>
              <a:gd name="T48" fmla="*/ 8 w 24"/>
              <a:gd name="T49" fmla="*/ 9 h 18"/>
              <a:gd name="T50" fmla="*/ 1 w 24"/>
              <a:gd name="T51" fmla="*/ 7 h 18"/>
              <a:gd name="T52" fmla="*/ 0 w 24"/>
              <a:gd name="T53" fmla="*/ 5 h 18"/>
              <a:gd name="T54" fmla="*/ 7 w 24"/>
              <a:gd name="T55" fmla="*/ 6 h 18"/>
              <a:gd name="T56" fmla="*/ 0 w 24"/>
              <a:gd name="T57" fmla="*/ 3 h 18"/>
              <a:gd name="T58" fmla="*/ 0 w 24"/>
              <a:gd name="T5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 h="18">
                <a:moveTo>
                  <a:pt x="0" y="0"/>
                </a:moveTo>
                <a:lnTo>
                  <a:pt x="0" y="0"/>
                </a:lnTo>
                <a:lnTo>
                  <a:pt x="9" y="4"/>
                </a:lnTo>
                <a:cubicBezTo>
                  <a:pt x="9" y="7"/>
                  <a:pt x="11" y="11"/>
                  <a:pt x="15" y="11"/>
                </a:cubicBezTo>
                <a:cubicBezTo>
                  <a:pt x="16" y="10"/>
                  <a:pt x="17" y="9"/>
                  <a:pt x="17" y="8"/>
                </a:cubicBezTo>
                <a:lnTo>
                  <a:pt x="17" y="9"/>
                </a:lnTo>
                <a:cubicBezTo>
                  <a:pt x="18" y="10"/>
                  <a:pt x="18" y="12"/>
                  <a:pt x="20" y="13"/>
                </a:cubicBezTo>
                <a:cubicBezTo>
                  <a:pt x="21" y="14"/>
                  <a:pt x="23" y="15"/>
                  <a:pt x="24" y="15"/>
                </a:cubicBezTo>
                <a:cubicBezTo>
                  <a:pt x="24" y="15"/>
                  <a:pt x="23" y="16"/>
                  <a:pt x="23" y="17"/>
                </a:cubicBezTo>
                <a:cubicBezTo>
                  <a:pt x="21" y="15"/>
                  <a:pt x="19" y="16"/>
                  <a:pt x="17" y="18"/>
                </a:cubicBezTo>
                <a:cubicBezTo>
                  <a:pt x="16" y="18"/>
                  <a:pt x="15" y="18"/>
                  <a:pt x="14" y="18"/>
                </a:cubicBezTo>
                <a:lnTo>
                  <a:pt x="16" y="13"/>
                </a:lnTo>
                <a:lnTo>
                  <a:pt x="13" y="17"/>
                </a:lnTo>
                <a:cubicBezTo>
                  <a:pt x="12" y="17"/>
                  <a:pt x="12" y="17"/>
                  <a:pt x="11" y="17"/>
                </a:cubicBezTo>
                <a:lnTo>
                  <a:pt x="13" y="13"/>
                </a:lnTo>
                <a:lnTo>
                  <a:pt x="10" y="16"/>
                </a:lnTo>
                <a:cubicBezTo>
                  <a:pt x="9" y="16"/>
                  <a:pt x="8" y="16"/>
                  <a:pt x="8" y="15"/>
                </a:cubicBezTo>
                <a:lnTo>
                  <a:pt x="11" y="12"/>
                </a:lnTo>
                <a:lnTo>
                  <a:pt x="6" y="15"/>
                </a:lnTo>
                <a:cubicBezTo>
                  <a:pt x="6" y="14"/>
                  <a:pt x="5" y="13"/>
                  <a:pt x="4" y="13"/>
                </a:cubicBezTo>
                <a:lnTo>
                  <a:pt x="9" y="11"/>
                </a:lnTo>
                <a:lnTo>
                  <a:pt x="3" y="11"/>
                </a:lnTo>
                <a:cubicBezTo>
                  <a:pt x="3" y="11"/>
                  <a:pt x="3" y="11"/>
                  <a:pt x="2" y="11"/>
                </a:cubicBezTo>
                <a:cubicBezTo>
                  <a:pt x="2" y="10"/>
                  <a:pt x="2" y="9"/>
                  <a:pt x="2" y="9"/>
                </a:cubicBezTo>
                <a:lnTo>
                  <a:pt x="8" y="9"/>
                </a:lnTo>
                <a:lnTo>
                  <a:pt x="1" y="7"/>
                </a:lnTo>
                <a:cubicBezTo>
                  <a:pt x="1" y="6"/>
                  <a:pt x="1" y="5"/>
                  <a:pt x="0" y="5"/>
                </a:cubicBezTo>
                <a:lnTo>
                  <a:pt x="7" y="6"/>
                </a:lnTo>
                <a:lnTo>
                  <a:pt x="0" y="3"/>
                </a:lnTo>
                <a:cubicBezTo>
                  <a:pt x="0" y="1"/>
                  <a:pt x="0" y="0"/>
                  <a:pt x="0"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108" name="Freeform 1908"/>
          <p:cNvSpPr>
            <a:spLocks/>
          </p:cNvSpPr>
          <p:nvPr userDrawn="1"/>
        </p:nvSpPr>
        <p:spPr bwMode="auto">
          <a:xfrm>
            <a:off x="327026" y="517525"/>
            <a:ext cx="7938" cy="4763"/>
          </a:xfrm>
          <a:custGeom>
            <a:avLst/>
            <a:gdLst>
              <a:gd name="T0" fmla="*/ 1 w 10"/>
              <a:gd name="T1" fmla="*/ 0 h 7"/>
              <a:gd name="T2" fmla="*/ 1 w 10"/>
              <a:gd name="T3" fmla="*/ 0 h 7"/>
              <a:gd name="T4" fmla="*/ 10 w 10"/>
              <a:gd name="T5" fmla="*/ 6 h 7"/>
              <a:gd name="T6" fmla="*/ 10 w 10"/>
              <a:gd name="T7" fmla="*/ 7 h 7"/>
              <a:gd name="T8" fmla="*/ 0 w 10"/>
              <a:gd name="T9" fmla="*/ 1 h 7"/>
              <a:gd name="T10" fmla="*/ 1 w 10"/>
              <a:gd name="T11" fmla="*/ 0 h 7"/>
            </a:gdLst>
            <a:ahLst/>
            <a:cxnLst>
              <a:cxn ang="0">
                <a:pos x="T0" y="T1"/>
              </a:cxn>
              <a:cxn ang="0">
                <a:pos x="T2" y="T3"/>
              </a:cxn>
              <a:cxn ang="0">
                <a:pos x="T4" y="T5"/>
              </a:cxn>
              <a:cxn ang="0">
                <a:pos x="T6" y="T7"/>
              </a:cxn>
              <a:cxn ang="0">
                <a:pos x="T8" y="T9"/>
              </a:cxn>
              <a:cxn ang="0">
                <a:pos x="T10" y="T11"/>
              </a:cxn>
            </a:cxnLst>
            <a:rect l="0" t="0" r="r" b="b"/>
            <a:pathLst>
              <a:path w="10" h="7">
                <a:moveTo>
                  <a:pt x="1" y="0"/>
                </a:moveTo>
                <a:lnTo>
                  <a:pt x="1" y="0"/>
                </a:lnTo>
                <a:lnTo>
                  <a:pt x="10" y="6"/>
                </a:lnTo>
                <a:lnTo>
                  <a:pt x="10" y="7"/>
                </a:lnTo>
                <a:lnTo>
                  <a:pt x="0" y="1"/>
                </a:lnTo>
                <a:lnTo>
                  <a:pt x="1"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109" name="Freeform 1909"/>
          <p:cNvSpPr>
            <a:spLocks/>
          </p:cNvSpPr>
          <p:nvPr userDrawn="1"/>
        </p:nvSpPr>
        <p:spPr bwMode="auto">
          <a:xfrm>
            <a:off x="344488" y="512763"/>
            <a:ext cx="4763" cy="3175"/>
          </a:xfrm>
          <a:custGeom>
            <a:avLst/>
            <a:gdLst>
              <a:gd name="T0" fmla="*/ 1 w 5"/>
              <a:gd name="T1" fmla="*/ 3 h 5"/>
              <a:gd name="T2" fmla="*/ 1 w 5"/>
              <a:gd name="T3" fmla="*/ 3 h 5"/>
              <a:gd name="T4" fmla="*/ 2 w 5"/>
              <a:gd name="T5" fmla="*/ 0 h 5"/>
              <a:gd name="T6" fmla="*/ 4 w 5"/>
              <a:gd name="T7" fmla="*/ 1 h 5"/>
              <a:gd name="T8" fmla="*/ 3 w 5"/>
              <a:gd name="T9" fmla="*/ 4 h 5"/>
              <a:gd name="T10" fmla="*/ 1 w 5"/>
              <a:gd name="T11" fmla="*/ 3 h 5"/>
            </a:gdLst>
            <a:ahLst/>
            <a:cxnLst>
              <a:cxn ang="0">
                <a:pos x="T0" y="T1"/>
              </a:cxn>
              <a:cxn ang="0">
                <a:pos x="T2" y="T3"/>
              </a:cxn>
              <a:cxn ang="0">
                <a:pos x="T4" y="T5"/>
              </a:cxn>
              <a:cxn ang="0">
                <a:pos x="T6" y="T7"/>
              </a:cxn>
              <a:cxn ang="0">
                <a:pos x="T8" y="T9"/>
              </a:cxn>
              <a:cxn ang="0">
                <a:pos x="T10" y="T11"/>
              </a:cxn>
            </a:cxnLst>
            <a:rect l="0" t="0" r="r" b="b"/>
            <a:pathLst>
              <a:path w="5" h="5">
                <a:moveTo>
                  <a:pt x="1" y="3"/>
                </a:moveTo>
                <a:lnTo>
                  <a:pt x="1" y="3"/>
                </a:lnTo>
                <a:cubicBezTo>
                  <a:pt x="0" y="2"/>
                  <a:pt x="1" y="1"/>
                  <a:pt x="2" y="0"/>
                </a:cubicBezTo>
                <a:cubicBezTo>
                  <a:pt x="3" y="0"/>
                  <a:pt x="4" y="0"/>
                  <a:pt x="4" y="1"/>
                </a:cubicBezTo>
                <a:cubicBezTo>
                  <a:pt x="5" y="3"/>
                  <a:pt x="4" y="4"/>
                  <a:pt x="3" y="4"/>
                </a:cubicBezTo>
                <a:cubicBezTo>
                  <a:pt x="2" y="5"/>
                  <a:pt x="1" y="4"/>
                  <a:pt x="1" y="3"/>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110" name="Freeform 1910"/>
          <p:cNvSpPr>
            <a:spLocks/>
          </p:cNvSpPr>
          <p:nvPr userDrawn="1"/>
        </p:nvSpPr>
        <p:spPr bwMode="auto">
          <a:xfrm>
            <a:off x="334963" y="514350"/>
            <a:ext cx="12700" cy="7938"/>
          </a:xfrm>
          <a:custGeom>
            <a:avLst/>
            <a:gdLst>
              <a:gd name="T0" fmla="*/ 9 w 19"/>
              <a:gd name="T1" fmla="*/ 0 h 13"/>
              <a:gd name="T2" fmla="*/ 9 w 19"/>
              <a:gd name="T3" fmla="*/ 0 h 13"/>
              <a:gd name="T4" fmla="*/ 11 w 19"/>
              <a:gd name="T5" fmla="*/ 1 h 13"/>
              <a:gd name="T6" fmla="*/ 19 w 19"/>
              <a:gd name="T7" fmla="*/ 4 h 13"/>
              <a:gd name="T8" fmla="*/ 15 w 19"/>
              <a:gd name="T9" fmla="*/ 7 h 13"/>
              <a:gd name="T10" fmla="*/ 8 w 19"/>
              <a:gd name="T11" fmla="*/ 4 h 13"/>
              <a:gd name="T12" fmla="*/ 5 w 19"/>
              <a:gd name="T13" fmla="*/ 11 h 13"/>
              <a:gd name="T14" fmla="*/ 0 w 19"/>
              <a:gd name="T15" fmla="*/ 12 h 13"/>
              <a:gd name="T16" fmla="*/ 3 w 19"/>
              <a:gd name="T17" fmla="*/ 5 h 13"/>
              <a:gd name="T18" fmla="*/ 4 w 19"/>
              <a:gd name="T19" fmla="*/ 2 h 13"/>
              <a:gd name="T20" fmla="*/ 5 w 19"/>
              <a:gd name="T21" fmla="*/ 2 h 13"/>
              <a:gd name="T22" fmla="*/ 6 w 19"/>
              <a:gd name="T23" fmla="*/ 2 h 13"/>
              <a:gd name="T24" fmla="*/ 7 w 19"/>
              <a:gd name="T25" fmla="*/ 3 h 13"/>
              <a:gd name="T26" fmla="*/ 7 w 19"/>
              <a:gd name="T27" fmla="*/ 2 h 13"/>
              <a:gd name="T28" fmla="*/ 8 w 19"/>
              <a:gd name="T29" fmla="*/ 0 h 13"/>
              <a:gd name="T30" fmla="*/ 9 w 19"/>
              <a:gd name="T31"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13">
                <a:moveTo>
                  <a:pt x="9" y="0"/>
                </a:moveTo>
                <a:lnTo>
                  <a:pt x="9" y="0"/>
                </a:lnTo>
                <a:lnTo>
                  <a:pt x="11" y="1"/>
                </a:lnTo>
                <a:cubicBezTo>
                  <a:pt x="11" y="1"/>
                  <a:pt x="14" y="6"/>
                  <a:pt x="19" y="4"/>
                </a:cubicBezTo>
                <a:cubicBezTo>
                  <a:pt x="19" y="5"/>
                  <a:pt x="17" y="7"/>
                  <a:pt x="15" y="7"/>
                </a:cubicBezTo>
                <a:cubicBezTo>
                  <a:pt x="11" y="7"/>
                  <a:pt x="8" y="4"/>
                  <a:pt x="8" y="4"/>
                </a:cubicBezTo>
                <a:cubicBezTo>
                  <a:pt x="8" y="4"/>
                  <a:pt x="8" y="8"/>
                  <a:pt x="5" y="11"/>
                </a:cubicBezTo>
                <a:cubicBezTo>
                  <a:pt x="4" y="13"/>
                  <a:pt x="1" y="13"/>
                  <a:pt x="0" y="12"/>
                </a:cubicBezTo>
                <a:cubicBezTo>
                  <a:pt x="5" y="10"/>
                  <a:pt x="3" y="5"/>
                  <a:pt x="3" y="5"/>
                </a:cubicBezTo>
                <a:lnTo>
                  <a:pt x="4" y="2"/>
                </a:lnTo>
                <a:cubicBezTo>
                  <a:pt x="4" y="2"/>
                  <a:pt x="4" y="2"/>
                  <a:pt x="5" y="2"/>
                </a:cubicBezTo>
                <a:cubicBezTo>
                  <a:pt x="5" y="2"/>
                  <a:pt x="6" y="2"/>
                  <a:pt x="6" y="2"/>
                </a:cubicBezTo>
                <a:lnTo>
                  <a:pt x="7" y="3"/>
                </a:lnTo>
                <a:lnTo>
                  <a:pt x="7" y="2"/>
                </a:lnTo>
                <a:cubicBezTo>
                  <a:pt x="7" y="1"/>
                  <a:pt x="8" y="1"/>
                  <a:pt x="8" y="0"/>
                </a:cubicBezTo>
                <a:cubicBezTo>
                  <a:pt x="8" y="0"/>
                  <a:pt x="8" y="0"/>
                  <a:pt x="9" y="0"/>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111" name="Freeform 1911"/>
          <p:cNvSpPr>
            <a:spLocks/>
          </p:cNvSpPr>
          <p:nvPr userDrawn="1"/>
        </p:nvSpPr>
        <p:spPr bwMode="auto">
          <a:xfrm>
            <a:off x="325438" y="496888"/>
            <a:ext cx="15875" cy="9525"/>
          </a:xfrm>
          <a:custGeom>
            <a:avLst/>
            <a:gdLst>
              <a:gd name="T0" fmla="*/ 9 w 21"/>
              <a:gd name="T1" fmla="*/ 13 h 13"/>
              <a:gd name="T2" fmla="*/ 9 w 21"/>
              <a:gd name="T3" fmla="*/ 13 h 13"/>
              <a:gd name="T4" fmla="*/ 9 w 21"/>
              <a:gd name="T5" fmla="*/ 10 h 13"/>
              <a:gd name="T6" fmla="*/ 4 w 21"/>
              <a:gd name="T7" fmla="*/ 9 h 13"/>
              <a:gd name="T8" fmla="*/ 0 w 21"/>
              <a:gd name="T9" fmla="*/ 11 h 13"/>
              <a:gd name="T10" fmla="*/ 2 w 21"/>
              <a:gd name="T11" fmla="*/ 8 h 13"/>
              <a:gd name="T12" fmla="*/ 2 w 21"/>
              <a:gd name="T13" fmla="*/ 7 h 13"/>
              <a:gd name="T14" fmla="*/ 7 w 21"/>
              <a:gd name="T15" fmla="*/ 5 h 13"/>
              <a:gd name="T16" fmla="*/ 6 w 21"/>
              <a:gd name="T17" fmla="*/ 6 h 13"/>
              <a:gd name="T18" fmla="*/ 11 w 21"/>
              <a:gd name="T19" fmla="*/ 8 h 13"/>
              <a:gd name="T20" fmla="*/ 14 w 21"/>
              <a:gd name="T21" fmla="*/ 3 h 13"/>
              <a:gd name="T22" fmla="*/ 12 w 21"/>
              <a:gd name="T23" fmla="*/ 2 h 13"/>
              <a:gd name="T24" fmla="*/ 16 w 21"/>
              <a:gd name="T25" fmla="*/ 0 h 13"/>
              <a:gd name="T26" fmla="*/ 18 w 21"/>
              <a:gd name="T27" fmla="*/ 1 h 13"/>
              <a:gd name="T28" fmla="*/ 21 w 21"/>
              <a:gd name="T29" fmla="*/ 2 h 13"/>
              <a:gd name="T30" fmla="*/ 17 w 21"/>
              <a:gd name="T31" fmla="*/ 3 h 13"/>
              <a:gd name="T32" fmla="*/ 15 w 21"/>
              <a:gd name="T33" fmla="*/ 8 h 13"/>
              <a:gd name="T34" fmla="*/ 16 w 21"/>
              <a:gd name="T35" fmla="*/ 10 h 13"/>
              <a:gd name="T36" fmla="*/ 9 w 21"/>
              <a:gd name="T3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 h="13">
                <a:moveTo>
                  <a:pt x="9" y="13"/>
                </a:moveTo>
                <a:lnTo>
                  <a:pt x="9" y="13"/>
                </a:lnTo>
                <a:lnTo>
                  <a:pt x="9" y="10"/>
                </a:lnTo>
                <a:cubicBezTo>
                  <a:pt x="7" y="9"/>
                  <a:pt x="5" y="9"/>
                  <a:pt x="4" y="9"/>
                </a:cubicBezTo>
                <a:cubicBezTo>
                  <a:pt x="3" y="11"/>
                  <a:pt x="2" y="10"/>
                  <a:pt x="0" y="11"/>
                </a:cubicBezTo>
                <a:cubicBezTo>
                  <a:pt x="0" y="10"/>
                  <a:pt x="0" y="9"/>
                  <a:pt x="2" y="8"/>
                </a:cubicBezTo>
                <a:cubicBezTo>
                  <a:pt x="1" y="8"/>
                  <a:pt x="2" y="7"/>
                  <a:pt x="2" y="7"/>
                </a:cubicBezTo>
                <a:lnTo>
                  <a:pt x="7" y="5"/>
                </a:lnTo>
                <a:cubicBezTo>
                  <a:pt x="6" y="5"/>
                  <a:pt x="6" y="6"/>
                  <a:pt x="6" y="6"/>
                </a:cubicBezTo>
                <a:cubicBezTo>
                  <a:pt x="9" y="6"/>
                  <a:pt x="11" y="8"/>
                  <a:pt x="11" y="8"/>
                </a:cubicBezTo>
                <a:cubicBezTo>
                  <a:pt x="11" y="8"/>
                  <a:pt x="11" y="5"/>
                  <a:pt x="14" y="3"/>
                </a:cubicBezTo>
                <a:cubicBezTo>
                  <a:pt x="13" y="2"/>
                  <a:pt x="13" y="2"/>
                  <a:pt x="12" y="2"/>
                </a:cubicBezTo>
                <a:lnTo>
                  <a:pt x="16" y="0"/>
                </a:lnTo>
                <a:cubicBezTo>
                  <a:pt x="17" y="0"/>
                  <a:pt x="18" y="0"/>
                  <a:pt x="18" y="1"/>
                </a:cubicBezTo>
                <a:cubicBezTo>
                  <a:pt x="19" y="1"/>
                  <a:pt x="20" y="1"/>
                  <a:pt x="21" y="2"/>
                </a:cubicBezTo>
                <a:cubicBezTo>
                  <a:pt x="19" y="2"/>
                  <a:pt x="19" y="4"/>
                  <a:pt x="17" y="3"/>
                </a:cubicBezTo>
                <a:cubicBezTo>
                  <a:pt x="16" y="4"/>
                  <a:pt x="14" y="6"/>
                  <a:pt x="15" y="8"/>
                </a:cubicBezTo>
                <a:lnTo>
                  <a:pt x="16" y="10"/>
                </a:lnTo>
                <a:lnTo>
                  <a:pt x="9" y="13"/>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112" name="Freeform 1912"/>
          <p:cNvSpPr>
            <a:spLocks/>
          </p:cNvSpPr>
          <p:nvPr userDrawn="1"/>
        </p:nvSpPr>
        <p:spPr bwMode="auto">
          <a:xfrm>
            <a:off x="331788" y="504825"/>
            <a:ext cx="9525" cy="9525"/>
          </a:xfrm>
          <a:custGeom>
            <a:avLst/>
            <a:gdLst>
              <a:gd name="T0" fmla="*/ 10 w 14"/>
              <a:gd name="T1" fmla="*/ 0 h 15"/>
              <a:gd name="T2" fmla="*/ 10 w 14"/>
              <a:gd name="T3" fmla="*/ 0 h 15"/>
              <a:gd name="T4" fmla="*/ 14 w 14"/>
              <a:gd name="T5" fmla="*/ 8 h 15"/>
              <a:gd name="T6" fmla="*/ 11 w 14"/>
              <a:gd name="T7" fmla="*/ 14 h 15"/>
              <a:gd name="T8" fmla="*/ 3 w 14"/>
              <a:gd name="T9" fmla="*/ 13 h 15"/>
              <a:gd name="T10" fmla="*/ 0 w 14"/>
              <a:gd name="T11" fmla="*/ 4 h 15"/>
              <a:gd name="T12" fmla="*/ 10 w 14"/>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4" h="15">
                <a:moveTo>
                  <a:pt x="10" y="0"/>
                </a:moveTo>
                <a:lnTo>
                  <a:pt x="10" y="0"/>
                </a:lnTo>
                <a:cubicBezTo>
                  <a:pt x="11" y="2"/>
                  <a:pt x="14" y="5"/>
                  <a:pt x="14" y="8"/>
                </a:cubicBezTo>
                <a:cubicBezTo>
                  <a:pt x="14" y="12"/>
                  <a:pt x="12" y="12"/>
                  <a:pt x="11" y="14"/>
                </a:cubicBezTo>
                <a:cubicBezTo>
                  <a:pt x="8" y="13"/>
                  <a:pt x="7" y="15"/>
                  <a:pt x="3" y="13"/>
                </a:cubicBezTo>
                <a:cubicBezTo>
                  <a:pt x="1" y="11"/>
                  <a:pt x="1" y="7"/>
                  <a:pt x="0" y="4"/>
                </a:cubicBezTo>
                <a:lnTo>
                  <a:pt x="10" y="0"/>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113" name="Freeform 1913"/>
          <p:cNvSpPr>
            <a:spLocks/>
          </p:cNvSpPr>
          <p:nvPr userDrawn="1"/>
        </p:nvSpPr>
        <p:spPr bwMode="auto">
          <a:xfrm>
            <a:off x="325438" y="496888"/>
            <a:ext cx="4763" cy="4763"/>
          </a:xfrm>
          <a:custGeom>
            <a:avLst/>
            <a:gdLst>
              <a:gd name="T0" fmla="*/ 5 w 6"/>
              <a:gd name="T1" fmla="*/ 5 h 6"/>
              <a:gd name="T2" fmla="*/ 5 w 6"/>
              <a:gd name="T3" fmla="*/ 5 h 6"/>
              <a:gd name="T4" fmla="*/ 3 w 6"/>
              <a:gd name="T5" fmla="*/ 6 h 6"/>
              <a:gd name="T6" fmla="*/ 2 w 6"/>
              <a:gd name="T7" fmla="*/ 1 h 6"/>
              <a:gd name="T8" fmla="*/ 5 w 6"/>
              <a:gd name="T9" fmla="*/ 5 h 6"/>
            </a:gdLst>
            <a:ahLst/>
            <a:cxnLst>
              <a:cxn ang="0">
                <a:pos x="T0" y="T1"/>
              </a:cxn>
              <a:cxn ang="0">
                <a:pos x="T2" y="T3"/>
              </a:cxn>
              <a:cxn ang="0">
                <a:pos x="T4" y="T5"/>
              </a:cxn>
              <a:cxn ang="0">
                <a:pos x="T6" y="T7"/>
              </a:cxn>
              <a:cxn ang="0">
                <a:pos x="T8" y="T9"/>
              </a:cxn>
            </a:cxnLst>
            <a:rect l="0" t="0" r="r" b="b"/>
            <a:pathLst>
              <a:path w="6" h="6">
                <a:moveTo>
                  <a:pt x="5" y="5"/>
                </a:moveTo>
                <a:lnTo>
                  <a:pt x="5" y="5"/>
                </a:lnTo>
                <a:lnTo>
                  <a:pt x="3" y="6"/>
                </a:lnTo>
                <a:cubicBezTo>
                  <a:pt x="0" y="3"/>
                  <a:pt x="2" y="2"/>
                  <a:pt x="2" y="1"/>
                </a:cubicBezTo>
                <a:cubicBezTo>
                  <a:pt x="3" y="2"/>
                  <a:pt x="6" y="0"/>
                  <a:pt x="5" y="5"/>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114" name="Freeform 1914"/>
          <p:cNvSpPr>
            <a:spLocks/>
          </p:cNvSpPr>
          <p:nvPr userDrawn="1"/>
        </p:nvSpPr>
        <p:spPr bwMode="auto">
          <a:xfrm>
            <a:off x="333376" y="493713"/>
            <a:ext cx="3175" cy="4763"/>
          </a:xfrm>
          <a:custGeom>
            <a:avLst/>
            <a:gdLst>
              <a:gd name="T0" fmla="*/ 3 w 6"/>
              <a:gd name="T1" fmla="*/ 6 h 6"/>
              <a:gd name="T2" fmla="*/ 3 w 6"/>
              <a:gd name="T3" fmla="*/ 6 h 6"/>
              <a:gd name="T4" fmla="*/ 3 w 6"/>
              <a:gd name="T5" fmla="*/ 1 h 6"/>
              <a:gd name="T6" fmla="*/ 6 w 6"/>
              <a:gd name="T7" fmla="*/ 5 h 6"/>
              <a:gd name="T8" fmla="*/ 3 w 6"/>
              <a:gd name="T9" fmla="*/ 6 h 6"/>
            </a:gdLst>
            <a:ahLst/>
            <a:cxnLst>
              <a:cxn ang="0">
                <a:pos x="T0" y="T1"/>
              </a:cxn>
              <a:cxn ang="0">
                <a:pos x="T2" y="T3"/>
              </a:cxn>
              <a:cxn ang="0">
                <a:pos x="T4" y="T5"/>
              </a:cxn>
              <a:cxn ang="0">
                <a:pos x="T6" y="T7"/>
              </a:cxn>
              <a:cxn ang="0">
                <a:pos x="T8" y="T9"/>
              </a:cxn>
            </a:cxnLst>
            <a:rect l="0" t="0" r="r" b="b"/>
            <a:pathLst>
              <a:path w="6" h="6">
                <a:moveTo>
                  <a:pt x="3" y="6"/>
                </a:moveTo>
                <a:lnTo>
                  <a:pt x="3" y="6"/>
                </a:lnTo>
                <a:cubicBezTo>
                  <a:pt x="0" y="3"/>
                  <a:pt x="3" y="2"/>
                  <a:pt x="3" y="1"/>
                </a:cubicBezTo>
                <a:cubicBezTo>
                  <a:pt x="4" y="2"/>
                  <a:pt x="6" y="0"/>
                  <a:pt x="6" y="5"/>
                </a:cubicBezTo>
                <a:lnTo>
                  <a:pt x="3" y="6"/>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115" name="Freeform 1915"/>
          <p:cNvSpPr>
            <a:spLocks noEditPoints="1"/>
          </p:cNvSpPr>
          <p:nvPr userDrawn="1"/>
        </p:nvSpPr>
        <p:spPr bwMode="auto">
          <a:xfrm>
            <a:off x="484188" y="476250"/>
            <a:ext cx="82550" cy="87313"/>
          </a:xfrm>
          <a:custGeom>
            <a:avLst/>
            <a:gdLst>
              <a:gd name="T0" fmla="*/ 81 w 116"/>
              <a:gd name="T1" fmla="*/ 68 h 121"/>
              <a:gd name="T2" fmla="*/ 79 w 116"/>
              <a:gd name="T3" fmla="*/ 61 h 121"/>
              <a:gd name="T4" fmla="*/ 82 w 116"/>
              <a:gd name="T5" fmla="*/ 25 h 121"/>
              <a:gd name="T6" fmla="*/ 71 w 116"/>
              <a:gd name="T7" fmla="*/ 67 h 121"/>
              <a:gd name="T8" fmla="*/ 64 w 116"/>
              <a:gd name="T9" fmla="*/ 29 h 121"/>
              <a:gd name="T10" fmla="*/ 90 w 116"/>
              <a:gd name="T11" fmla="*/ 27 h 121"/>
              <a:gd name="T12" fmla="*/ 89 w 116"/>
              <a:gd name="T13" fmla="*/ 67 h 121"/>
              <a:gd name="T14" fmla="*/ 97 w 116"/>
              <a:gd name="T15" fmla="*/ 60 h 121"/>
              <a:gd name="T16" fmla="*/ 102 w 116"/>
              <a:gd name="T17" fmla="*/ 46 h 121"/>
              <a:gd name="T18" fmla="*/ 65 w 116"/>
              <a:gd name="T19" fmla="*/ 93 h 121"/>
              <a:gd name="T20" fmla="*/ 64 w 116"/>
              <a:gd name="T21" fmla="*/ 89 h 121"/>
              <a:gd name="T22" fmla="*/ 69 w 116"/>
              <a:gd name="T23" fmla="*/ 75 h 121"/>
              <a:gd name="T24" fmla="*/ 53 w 116"/>
              <a:gd name="T25" fmla="*/ 99 h 121"/>
              <a:gd name="T26" fmla="*/ 63 w 116"/>
              <a:gd name="T27" fmla="*/ 99 h 121"/>
              <a:gd name="T28" fmla="*/ 53 w 116"/>
              <a:gd name="T29" fmla="*/ 99 h 121"/>
              <a:gd name="T30" fmla="*/ 52 w 116"/>
              <a:gd name="T31" fmla="*/ 72 h 121"/>
              <a:gd name="T32" fmla="*/ 51 w 116"/>
              <a:gd name="T33" fmla="*/ 93 h 121"/>
              <a:gd name="T34" fmla="*/ 52 w 116"/>
              <a:gd name="T35" fmla="*/ 72 h 121"/>
              <a:gd name="T36" fmla="*/ 34 w 116"/>
              <a:gd name="T37" fmla="*/ 68 h 121"/>
              <a:gd name="T38" fmla="*/ 18 w 116"/>
              <a:gd name="T39" fmla="*/ 34 h 121"/>
              <a:gd name="T40" fmla="*/ 22 w 116"/>
              <a:gd name="T41" fmla="*/ 64 h 121"/>
              <a:gd name="T42" fmla="*/ 28 w 116"/>
              <a:gd name="T43" fmla="*/ 58 h 121"/>
              <a:gd name="T44" fmla="*/ 34 w 116"/>
              <a:gd name="T45" fmla="*/ 25 h 121"/>
              <a:gd name="T46" fmla="*/ 52 w 116"/>
              <a:gd name="T47" fmla="*/ 64 h 121"/>
              <a:gd name="T48" fmla="*/ 36 w 116"/>
              <a:gd name="T49" fmla="*/ 34 h 121"/>
              <a:gd name="T50" fmla="*/ 27 w 116"/>
              <a:gd name="T51" fmla="*/ 27 h 121"/>
              <a:gd name="T52" fmla="*/ 38 w 116"/>
              <a:gd name="T53" fmla="*/ 68 h 121"/>
              <a:gd name="T54" fmla="*/ 24 w 116"/>
              <a:gd name="T55" fmla="*/ 18 h 121"/>
              <a:gd name="T56" fmla="*/ 25 w 116"/>
              <a:gd name="T57" fmla="*/ 18 h 121"/>
              <a:gd name="T58" fmla="*/ 24 w 116"/>
              <a:gd name="T59" fmla="*/ 18 h 121"/>
              <a:gd name="T60" fmla="*/ 48 w 116"/>
              <a:gd name="T61" fmla="*/ 96 h 121"/>
              <a:gd name="T62" fmla="*/ 48 w 116"/>
              <a:gd name="T63" fmla="*/ 96 h 121"/>
              <a:gd name="T64" fmla="*/ 68 w 116"/>
              <a:gd name="T65" fmla="*/ 96 h 121"/>
              <a:gd name="T66" fmla="*/ 68 w 116"/>
              <a:gd name="T67" fmla="*/ 96 h 121"/>
              <a:gd name="T68" fmla="*/ 91 w 116"/>
              <a:gd name="T69" fmla="*/ 18 h 121"/>
              <a:gd name="T70" fmla="*/ 91 w 116"/>
              <a:gd name="T71" fmla="*/ 18 h 121"/>
              <a:gd name="T72" fmla="*/ 113 w 116"/>
              <a:gd name="T73" fmla="*/ 103 h 121"/>
              <a:gd name="T74" fmla="*/ 104 w 116"/>
              <a:gd name="T75" fmla="*/ 90 h 121"/>
              <a:gd name="T76" fmla="*/ 113 w 116"/>
              <a:gd name="T77" fmla="*/ 46 h 121"/>
              <a:gd name="T78" fmla="*/ 106 w 116"/>
              <a:gd name="T79" fmla="*/ 3 h 121"/>
              <a:gd name="T80" fmla="*/ 92 w 116"/>
              <a:gd name="T81" fmla="*/ 1 h 121"/>
              <a:gd name="T82" fmla="*/ 64 w 116"/>
              <a:gd name="T83" fmla="*/ 21 h 121"/>
              <a:gd name="T84" fmla="*/ 52 w 116"/>
              <a:gd name="T85" fmla="*/ 1 h 121"/>
              <a:gd name="T86" fmla="*/ 30 w 116"/>
              <a:gd name="T87" fmla="*/ 17 h 121"/>
              <a:gd name="T88" fmla="*/ 10 w 116"/>
              <a:gd name="T89" fmla="*/ 1 h 121"/>
              <a:gd name="T90" fmla="*/ 17 w 116"/>
              <a:gd name="T91" fmla="*/ 22 h 121"/>
              <a:gd name="T92" fmla="*/ 17 w 116"/>
              <a:gd name="T93" fmla="*/ 72 h 121"/>
              <a:gd name="T94" fmla="*/ 2 w 116"/>
              <a:gd name="T95" fmla="*/ 103 h 121"/>
              <a:gd name="T96" fmla="*/ 21 w 116"/>
              <a:gd name="T97" fmla="*/ 105 h 121"/>
              <a:gd name="T98" fmla="*/ 30 w 116"/>
              <a:gd name="T99" fmla="*/ 76 h 121"/>
              <a:gd name="T100" fmla="*/ 58 w 116"/>
              <a:gd name="T101" fmla="*/ 121 h 121"/>
              <a:gd name="T102" fmla="*/ 85 w 116"/>
              <a:gd name="T103" fmla="*/ 76 h 121"/>
              <a:gd name="T104" fmla="*/ 95 w 116"/>
              <a:gd name="T105" fmla="*/ 105 h 121"/>
              <a:gd name="T106" fmla="*/ 113 w 116"/>
              <a:gd name="T107" fmla="*/ 10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121">
                <a:moveTo>
                  <a:pt x="81" y="68"/>
                </a:moveTo>
                <a:lnTo>
                  <a:pt x="81" y="68"/>
                </a:lnTo>
                <a:cubicBezTo>
                  <a:pt x="80" y="68"/>
                  <a:pt x="79" y="68"/>
                  <a:pt x="78" y="68"/>
                </a:cubicBezTo>
                <a:cubicBezTo>
                  <a:pt x="78" y="66"/>
                  <a:pt x="79" y="63"/>
                  <a:pt x="79" y="61"/>
                </a:cubicBezTo>
                <a:cubicBezTo>
                  <a:pt x="81" y="49"/>
                  <a:pt x="85" y="35"/>
                  <a:pt x="88" y="27"/>
                </a:cubicBezTo>
                <a:lnTo>
                  <a:pt x="82" y="25"/>
                </a:lnTo>
                <a:cubicBezTo>
                  <a:pt x="81" y="28"/>
                  <a:pt x="80" y="31"/>
                  <a:pt x="79" y="34"/>
                </a:cubicBezTo>
                <a:cubicBezTo>
                  <a:pt x="76" y="45"/>
                  <a:pt x="73" y="56"/>
                  <a:pt x="71" y="67"/>
                </a:cubicBezTo>
                <a:cubicBezTo>
                  <a:pt x="66" y="66"/>
                  <a:pt x="64" y="64"/>
                  <a:pt x="64" y="64"/>
                </a:cubicBezTo>
                <a:lnTo>
                  <a:pt x="64" y="29"/>
                </a:lnTo>
                <a:cubicBezTo>
                  <a:pt x="64" y="29"/>
                  <a:pt x="68" y="25"/>
                  <a:pt x="81" y="25"/>
                </a:cubicBezTo>
                <a:cubicBezTo>
                  <a:pt x="84" y="25"/>
                  <a:pt x="87" y="26"/>
                  <a:pt x="90" y="27"/>
                </a:cubicBezTo>
                <a:cubicBezTo>
                  <a:pt x="89" y="34"/>
                  <a:pt x="88" y="45"/>
                  <a:pt x="88" y="58"/>
                </a:cubicBezTo>
                <a:cubicBezTo>
                  <a:pt x="88" y="61"/>
                  <a:pt x="88" y="64"/>
                  <a:pt x="89" y="67"/>
                </a:cubicBezTo>
                <a:lnTo>
                  <a:pt x="93" y="64"/>
                </a:lnTo>
                <a:lnTo>
                  <a:pt x="97" y="60"/>
                </a:lnTo>
                <a:cubicBezTo>
                  <a:pt x="97" y="53"/>
                  <a:pt x="97" y="44"/>
                  <a:pt x="97" y="34"/>
                </a:cubicBezTo>
                <a:cubicBezTo>
                  <a:pt x="100" y="37"/>
                  <a:pt x="102" y="42"/>
                  <a:pt x="102" y="46"/>
                </a:cubicBezTo>
                <a:cubicBezTo>
                  <a:pt x="102" y="57"/>
                  <a:pt x="94" y="68"/>
                  <a:pt x="81" y="68"/>
                </a:cubicBezTo>
                <a:close/>
                <a:moveTo>
                  <a:pt x="65" y="93"/>
                </a:moveTo>
                <a:lnTo>
                  <a:pt x="65" y="93"/>
                </a:lnTo>
                <a:cubicBezTo>
                  <a:pt x="64" y="91"/>
                  <a:pt x="64" y="90"/>
                  <a:pt x="64" y="89"/>
                </a:cubicBezTo>
                <a:lnTo>
                  <a:pt x="64" y="72"/>
                </a:lnTo>
                <a:cubicBezTo>
                  <a:pt x="64" y="72"/>
                  <a:pt x="65" y="74"/>
                  <a:pt x="69" y="75"/>
                </a:cubicBezTo>
                <a:cubicBezTo>
                  <a:pt x="68" y="81"/>
                  <a:pt x="66" y="87"/>
                  <a:pt x="65" y="93"/>
                </a:cubicBezTo>
                <a:close/>
                <a:moveTo>
                  <a:pt x="53" y="99"/>
                </a:moveTo>
                <a:lnTo>
                  <a:pt x="53" y="99"/>
                </a:lnTo>
                <a:lnTo>
                  <a:pt x="63" y="99"/>
                </a:lnTo>
                <a:cubicBezTo>
                  <a:pt x="61" y="104"/>
                  <a:pt x="60" y="107"/>
                  <a:pt x="58" y="109"/>
                </a:cubicBezTo>
                <a:cubicBezTo>
                  <a:pt x="56" y="107"/>
                  <a:pt x="54" y="104"/>
                  <a:pt x="53" y="99"/>
                </a:cubicBezTo>
                <a:close/>
                <a:moveTo>
                  <a:pt x="52" y="72"/>
                </a:moveTo>
                <a:lnTo>
                  <a:pt x="52" y="72"/>
                </a:lnTo>
                <a:lnTo>
                  <a:pt x="52" y="89"/>
                </a:lnTo>
                <a:cubicBezTo>
                  <a:pt x="52" y="90"/>
                  <a:pt x="51" y="91"/>
                  <a:pt x="51" y="93"/>
                </a:cubicBezTo>
                <a:cubicBezTo>
                  <a:pt x="49" y="87"/>
                  <a:pt x="48" y="81"/>
                  <a:pt x="46" y="75"/>
                </a:cubicBezTo>
                <a:cubicBezTo>
                  <a:pt x="50" y="74"/>
                  <a:pt x="52" y="72"/>
                  <a:pt x="52" y="72"/>
                </a:cubicBezTo>
                <a:close/>
                <a:moveTo>
                  <a:pt x="34" y="68"/>
                </a:moveTo>
                <a:lnTo>
                  <a:pt x="34" y="68"/>
                </a:lnTo>
                <a:cubicBezTo>
                  <a:pt x="21" y="68"/>
                  <a:pt x="13" y="57"/>
                  <a:pt x="13" y="46"/>
                </a:cubicBezTo>
                <a:cubicBezTo>
                  <a:pt x="13" y="42"/>
                  <a:pt x="15" y="37"/>
                  <a:pt x="18" y="34"/>
                </a:cubicBezTo>
                <a:cubicBezTo>
                  <a:pt x="19" y="44"/>
                  <a:pt x="19" y="53"/>
                  <a:pt x="18" y="60"/>
                </a:cubicBezTo>
                <a:lnTo>
                  <a:pt x="22" y="64"/>
                </a:lnTo>
                <a:lnTo>
                  <a:pt x="27" y="67"/>
                </a:lnTo>
                <a:cubicBezTo>
                  <a:pt x="27" y="64"/>
                  <a:pt x="28" y="61"/>
                  <a:pt x="28" y="58"/>
                </a:cubicBezTo>
                <a:cubicBezTo>
                  <a:pt x="28" y="45"/>
                  <a:pt x="27" y="34"/>
                  <a:pt x="26" y="27"/>
                </a:cubicBezTo>
                <a:cubicBezTo>
                  <a:pt x="28" y="26"/>
                  <a:pt x="31" y="25"/>
                  <a:pt x="34" y="25"/>
                </a:cubicBezTo>
                <a:cubicBezTo>
                  <a:pt x="48" y="25"/>
                  <a:pt x="52" y="29"/>
                  <a:pt x="52" y="29"/>
                </a:cubicBezTo>
                <a:lnTo>
                  <a:pt x="52" y="64"/>
                </a:lnTo>
                <a:cubicBezTo>
                  <a:pt x="52" y="64"/>
                  <a:pt x="50" y="66"/>
                  <a:pt x="44" y="67"/>
                </a:cubicBezTo>
                <a:cubicBezTo>
                  <a:pt x="42" y="56"/>
                  <a:pt x="40" y="45"/>
                  <a:pt x="36" y="34"/>
                </a:cubicBezTo>
                <a:cubicBezTo>
                  <a:pt x="35" y="31"/>
                  <a:pt x="34" y="28"/>
                  <a:pt x="33" y="25"/>
                </a:cubicBezTo>
                <a:lnTo>
                  <a:pt x="27" y="27"/>
                </a:lnTo>
                <a:cubicBezTo>
                  <a:pt x="30" y="35"/>
                  <a:pt x="35" y="49"/>
                  <a:pt x="36" y="61"/>
                </a:cubicBezTo>
                <a:cubicBezTo>
                  <a:pt x="37" y="63"/>
                  <a:pt x="37" y="66"/>
                  <a:pt x="38" y="68"/>
                </a:cubicBezTo>
                <a:cubicBezTo>
                  <a:pt x="37" y="68"/>
                  <a:pt x="36" y="68"/>
                  <a:pt x="34" y="68"/>
                </a:cubicBezTo>
                <a:close/>
                <a:moveTo>
                  <a:pt x="24" y="18"/>
                </a:moveTo>
                <a:lnTo>
                  <a:pt x="24" y="18"/>
                </a:lnTo>
                <a:cubicBezTo>
                  <a:pt x="24" y="18"/>
                  <a:pt x="24" y="18"/>
                  <a:pt x="25" y="18"/>
                </a:cubicBezTo>
                <a:cubicBezTo>
                  <a:pt x="25" y="18"/>
                  <a:pt x="25" y="18"/>
                  <a:pt x="25" y="18"/>
                </a:cubicBezTo>
                <a:cubicBezTo>
                  <a:pt x="24" y="18"/>
                  <a:pt x="24" y="18"/>
                  <a:pt x="24" y="18"/>
                </a:cubicBezTo>
                <a:close/>
                <a:moveTo>
                  <a:pt x="48" y="96"/>
                </a:moveTo>
                <a:lnTo>
                  <a:pt x="48" y="96"/>
                </a:lnTo>
                <a:cubicBezTo>
                  <a:pt x="48" y="96"/>
                  <a:pt x="48" y="96"/>
                  <a:pt x="48" y="96"/>
                </a:cubicBezTo>
                <a:cubicBezTo>
                  <a:pt x="48" y="96"/>
                  <a:pt x="48" y="96"/>
                  <a:pt x="48" y="96"/>
                </a:cubicBezTo>
                <a:close/>
                <a:moveTo>
                  <a:pt x="68" y="96"/>
                </a:moveTo>
                <a:lnTo>
                  <a:pt x="68" y="96"/>
                </a:lnTo>
                <a:cubicBezTo>
                  <a:pt x="68" y="96"/>
                  <a:pt x="68" y="96"/>
                  <a:pt x="68" y="96"/>
                </a:cubicBezTo>
                <a:cubicBezTo>
                  <a:pt x="68" y="96"/>
                  <a:pt x="68" y="96"/>
                  <a:pt x="68" y="96"/>
                </a:cubicBezTo>
                <a:close/>
                <a:moveTo>
                  <a:pt x="91" y="18"/>
                </a:moveTo>
                <a:lnTo>
                  <a:pt x="91" y="18"/>
                </a:lnTo>
                <a:cubicBezTo>
                  <a:pt x="91" y="18"/>
                  <a:pt x="91" y="18"/>
                  <a:pt x="91" y="18"/>
                </a:cubicBezTo>
                <a:cubicBezTo>
                  <a:pt x="91" y="18"/>
                  <a:pt x="91" y="18"/>
                  <a:pt x="91" y="18"/>
                </a:cubicBezTo>
                <a:cubicBezTo>
                  <a:pt x="91" y="18"/>
                  <a:pt x="91" y="18"/>
                  <a:pt x="91" y="18"/>
                </a:cubicBezTo>
                <a:close/>
                <a:moveTo>
                  <a:pt x="113" y="103"/>
                </a:moveTo>
                <a:lnTo>
                  <a:pt x="113" y="103"/>
                </a:lnTo>
                <a:cubicBezTo>
                  <a:pt x="111" y="102"/>
                  <a:pt x="106" y="98"/>
                  <a:pt x="104" y="90"/>
                </a:cubicBezTo>
                <a:cubicBezTo>
                  <a:pt x="103" y="86"/>
                  <a:pt x="101" y="81"/>
                  <a:pt x="99" y="72"/>
                </a:cubicBezTo>
                <a:cubicBezTo>
                  <a:pt x="108" y="66"/>
                  <a:pt x="113" y="56"/>
                  <a:pt x="113" y="46"/>
                </a:cubicBezTo>
                <a:cubicBezTo>
                  <a:pt x="113" y="37"/>
                  <a:pt x="107" y="27"/>
                  <a:pt x="98" y="22"/>
                </a:cubicBezTo>
                <a:cubicBezTo>
                  <a:pt x="100" y="11"/>
                  <a:pt x="102" y="7"/>
                  <a:pt x="106" y="3"/>
                </a:cubicBezTo>
                <a:cubicBezTo>
                  <a:pt x="109" y="0"/>
                  <a:pt x="107" y="1"/>
                  <a:pt x="105" y="1"/>
                </a:cubicBezTo>
                <a:lnTo>
                  <a:pt x="92" y="1"/>
                </a:lnTo>
                <a:cubicBezTo>
                  <a:pt x="92" y="1"/>
                  <a:pt x="89" y="8"/>
                  <a:pt x="85" y="17"/>
                </a:cubicBezTo>
                <a:cubicBezTo>
                  <a:pt x="68" y="17"/>
                  <a:pt x="64" y="21"/>
                  <a:pt x="64" y="21"/>
                </a:cubicBezTo>
                <a:lnTo>
                  <a:pt x="64" y="1"/>
                </a:lnTo>
                <a:lnTo>
                  <a:pt x="52" y="1"/>
                </a:lnTo>
                <a:lnTo>
                  <a:pt x="52" y="21"/>
                </a:lnTo>
                <a:cubicBezTo>
                  <a:pt x="52" y="21"/>
                  <a:pt x="48" y="17"/>
                  <a:pt x="30" y="17"/>
                </a:cubicBezTo>
                <a:cubicBezTo>
                  <a:pt x="27" y="8"/>
                  <a:pt x="23" y="1"/>
                  <a:pt x="23" y="1"/>
                </a:cubicBezTo>
                <a:lnTo>
                  <a:pt x="10" y="1"/>
                </a:lnTo>
                <a:cubicBezTo>
                  <a:pt x="8" y="1"/>
                  <a:pt x="7" y="0"/>
                  <a:pt x="10" y="3"/>
                </a:cubicBezTo>
                <a:cubicBezTo>
                  <a:pt x="14" y="7"/>
                  <a:pt x="16" y="11"/>
                  <a:pt x="17" y="22"/>
                </a:cubicBezTo>
                <a:cubicBezTo>
                  <a:pt x="9" y="27"/>
                  <a:pt x="2" y="37"/>
                  <a:pt x="2" y="46"/>
                </a:cubicBezTo>
                <a:cubicBezTo>
                  <a:pt x="2" y="56"/>
                  <a:pt x="8" y="66"/>
                  <a:pt x="17" y="72"/>
                </a:cubicBezTo>
                <a:cubicBezTo>
                  <a:pt x="15" y="81"/>
                  <a:pt x="13" y="86"/>
                  <a:pt x="12" y="90"/>
                </a:cubicBezTo>
                <a:cubicBezTo>
                  <a:pt x="9" y="98"/>
                  <a:pt x="5" y="102"/>
                  <a:pt x="2" y="103"/>
                </a:cubicBezTo>
                <a:cubicBezTo>
                  <a:pt x="0" y="104"/>
                  <a:pt x="0" y="105"/>
                  <a:pt x="2" y="105"/>
                </a:cubicBezTo>
                <a:lnTo>
                  <a:pt x="21" y="105"/>
                </a:lnTo>
                <a:cubicBezTo>
                  <a:pt x="21" y="105"/>
                  <a:pt x="24" y="90"/>
                  <a:pt x="26" y="76"/>
                </a:cubicBezTo>
                <a:cubicBezTo>
                  <a:pt x="27" y="76"/>
                  <a:pt x="29" y="76"/>
                  <a:pt x="30" y="76"/>
                </a:cubicBezTo>
                <a:cubicBezTo>
                  <a:pt x="34" y="76"/>
                  <a:pt x="37" y="76"/>
                  <a:pt x="40" y="76"/>
                </a:cubicBezTo>
                <a:cubicBezTo>
                  <a:pt x="44" y="94"/>
                  <a:pt x="51" y="115"/>
                  <a:pt x="58" y="121"/>
                </a:cubicBezTo>
                <a:cubicBezTo>
                  <a:pt x="64" y="115"/>
                  <a:pt x="71" y="94"/>
                  <a:pt x="76" y="76"/>
                </a:cubicBezTo>
                <a:cubicBezTo>
                  <a:pt x="78" y="76"/>
                  <a:pt x="81" y="76"/>
                  <a:pt x="85" y="76"/>
                </a:cubicBezTo>
                <a:cubicBezTo>
                  <a:pt x="87" y="76"/>
                  <a:pt x="88" y="76"/>
                  <a:pt x="90" y="76"/>
                </a:cubicBezTo>
                <a:cubicBezTo>
                  <a:pt x="91" y="90"/>
                  <a:pt x="95" y="105"/>
                  <a:pt x="95" y="105"/>
                </a:cubicBezTo>
                <a:lnTo>
                  <a:pt x="114" y="105"/>
                </a:lnTo>
                <a:cubicBezTo>
                  <a:pt x="116" y="105"/>
                  <a:pt x="115" y="104"/>
                  <a:pt x="113" y="103"/>
                </a:cubicBez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116" name="Freeform 1916"/>
          <p:cNvSpPr>
            <a:spLocks noEditPoints="1"/>
          </p:cNvSpPr>
          <p:nvPr userDrawn="1"/>
        </p:nvSpPr>
        <p:spPr bwMode="auto">
          <a:xfrm>
            <a:off x="484188" y="476250"/>
            <a:ext cx="82550" cy="87313"/>
          </a:xfrm>
          <a:custGeom>
            <a:avLst/>
            <a:gdLst>
              <a:gd name="T0" fmla="*/ 81 w 116"/>
              <a:gd name="T1" fmla="*/ 68 h 121"/>
              <a:gd name="T2" fmla="*/ 79 w 116"/>
              <a:gd name="T3" fmla="*/ 61 h 121"/>
              <a:gd name="T4" fmla="*/ 82 w 116"/>
              <a:gd name="T5" fmla="*/ 25 h 121"/>
              <a:gd name="T6" fmla="*/ 71 w 116"/>
              <a:gd name="T7" fmla="*/ 67 h 121"/>
              <a:gd name="T8" fmla="*/ 64 w 116"/>
              <a:gd name="T9" fmla="*/ 29 h 121"/>
              <a:gd name="T10" fmla="*/ 90 w 116"/>
              <a:gd name="T11" fmla="*/ 27 h 121"/>
              <a:gd name="T12" fmla="*/ 89 w 116"/>
              <a:gd name="T13" fmla="*/ 67 h 121"/>
              <a:gd name="T14" fmla="*/ 97 w 116"/>
              <a:gd name="T15" fmla="*/ 60 h 121"/>
              <a:gd name="T16" fmla="*/ 102 w 116"/>
              <a:gd name="T17" fmla="*/ 46 h 121"/>
              <a:gd name="T18" fmla="*/ 81 w 116"/>
              <a:gd name="T19" fmla="*/ 68 h 121"/>
              <a:gd name="T20" fmla="*/ 65 w 116"/>
              <a:gd name="T21" fmla="*/ 93 h 121"/>
              <a:gd name="T22" fmla="*/ 64 w 116"/>
              <a:gd name="T23" fmla="*/ 72 h 121"/>
              <a:gd name="T24" fmla="*/ 65 w 116"/>
              <a:gd name="T25" fmla="*/ 93 h 121"/>
              <a:gd name="T26" fmla="*/ 53 w 116"/>
              <a:gd name="T27" fmla="*/ 99 h 121"/>
              <a:gd name="T28" fmla="*/ 63 w 116"/>
              <a:gd name="T29" fmla="*/ 99 h 121"/>
              <a:gd name="T30" fmla="*/ 53 w 116"/>
              <a:gd name="T31" fmla="*/ 99 h 121"/>
              <a:gd name="T32" fmla="*/ 52 w 116"/>
              <a:gd name="T33" fmla="*/ 72 h 121"/>
              <a:gd name="T34" fmla="*/ 52 w 116"/>
              <a:gd name="T35" fmla="*/ 89 h 121"/>
              <a:gd name="T36" fmla="*/ 46 w 116"/>
              <a:gd name="T37" fmla="*/ 75 h 121"/>
              <a:gd name="T38" fmla="*/ 52 w 116"/>
              <a:gd name="T39" fmla="*/ 72 h 121"/>
              <a:gd name="T40" fmla="*/ 34 w 116"/>
              <a:gd name="T41" fmla="*/ 68 h 121"/>
              <a:gd name="T42" fmla="*/ 18 w 116"/>
              <a:gd name="T43" fmla="*/ 34 h 121"/>
              <a:gd name="T44" fmla="*/ 22 w 116"/>
              <a:gd name="T45" fmla="*/ 64 h 121"/>
              <a:gd name="T46" fmla="*/ 28 w 116"/>
              <a:gd name="T47" fmla="*/ 58 h 121"/>
              <a:gd name="T48" fmla="*/ 34 w 116"/>
              <a:gd name="T49" fmla="*/ 25 h 121"/>
              <a:gd name="T50" fmla="*/ 52 w 116"/>
              <a:gd name="T51" fmla="*/ 64 h 121"/>
              <a:gd name="T52" fmla="*/ 36 w 116"/>
              <a:gd name="T53" fmla="*/ 34 h 121"/>
              <a:gd name="T54" fmla="*/ 27 w 116"/>
              <a:gd name="T55" fmla="*/ 27 h 121"/>
              <a:gd name="T56" fmla="*/ 38 w 116"/>
              <a:gd name="T57" fmla="*/ 68 h 121"/>
              <a:gd name="T58" fmla="*/ 34 w 116"/>
              <a:gd name="T59" fmla="*/ 68 h 121"/>
              <a:gd name="T60" fmla="*/ 24 w 116"/>
              <a:gd name="T61" fmla="*/ 18 h 121"/>
              <a:gd name="T62" fmla="*/ 25 w 116"/>
              <a:gd name="T63" fmla="*/ 18 h 121"/>
              <a:gd name="T64" fmla="*/ 24 w 116"/>
              <a:gd name="T65" fmla="*/ 18 h 121"/>
              <a:gd name="T66" fmla="*/ 48 w 116"/>
              <a:gd name="T67" fmla="*/ 96 h 121"/>
              <a:gd name="T68" fmla="*/ 48 w 116"/>
              <a:gd name="T69" fmla="*/ 96 h 121"/>
              <a:gd name="T70" fmla="*/ 68 w 116"/>
              <a:gd name="T71" fmla="*/ 96 h 121"/>
              <a:gd name="T72" fmla="*/ 68 w 116"/>
              <a:gd name="T73" fmla="*/ 96 h 121"/>
              <a:gd name="T74" fmla="*/ 68 w 116"/>
              <a:gd name="T75" fmla="*/ 96 h 121"/>
              <a:gd name="T76" fmla="*/ 91 w 116"/>
              <a:gd name="T77" fmla="*/ 18 h 121"/>
              <a:gd name="T78" fmla="*/ 91 w 116"/>
              <a:gd name="T79" fmla="*/ 18 h 121"/>
              <a:gd name="T80" fmla="*/ 91 w 116"/>
              <a:gd name="T81" fmla="*/ 18 h 121"/>
              <a:gd name="T82" fmla="*/ 113 w 116"/>
              <a:gd name="T83" fmla="*/ 103 h 121"/>
              <a:gd name="T84" fmla="*/ 99 w 116"/>
              <a:gd name="T85" fmla="*/ 72 h 121"/>
              <a:gd name="T86" fmla="*/ 98 w 116"/>
              <a:gd name="T87" fmla="*/ 22 h 121"/>
              <a:gd name="T88" fmla="*/ 105 w 116"/>
              <a:gd name="T89" fmla="*/ 1 h 121"/>
              <a:gd name="T90" fmla="*/ 85 w 116"/>
              <a:gd name="T91" fmla="*/ 17 h 121"/>
              <a:gd name="T92" fmla="*/ 64 w 116"/>
              <a:gd name="T93" fmla="*/ 1 h 121"/>
              <a:gd name="T94" fmla="*/ 52 w 116"/>
              <a:gd name="T95" fmla="*/ 21 h 121"/>
              <a:gd name="T96" fmla="*/ 23 w 116"/>
              <a:gd name="T97" fmla="*/ 1 h 121"/>
              <a:gd name="T98" fmla="*/ 10 w 116"/>
              <a:gd name="T99" fmla="*/ 3 h 121"/>
              <a:gd name="T100" fmla="*/ 2 w 116"/>
              <a:gd name="T101" fmla="*/ 46 h 121"/>
              <a:gd name="T102" fmla="*/ 12 w 116"/>
              <a:gd name="T103" fmla="*/ 90 h 121"/>
              <a:gd name="T104" fmla="*/ 2 w 116"/>
              <a:gd name="T105" fmla="*/ 105 h 121"/>
              <a:gd name="T106" fmla="*/ 26 w 116"/>
              <a:gd name="T107" fmla="*/ 76 h 121"/>
              <a:gd name="T108" fmla="*/ 40 w 116"/>
              <a:gd name="T109" fmla="*/ 76 h 121"/>
              <a:gd name="T110" fmla="*/ 76 w 116"/>
              <a:gd name="T111" fmla="*/ 76 h 121"/>
              <a:gd name="T112" fmla="*/ 90 w 116"/>
              <a:gd name="T113" fmla="*/ 76 h 121"/>
              <a:gd name="T114" fmla="*/ 114 w 116"/>
              <a:gd name="T115" fmla="*/ 105 h 121"/>
              <a:gd name="T116" fmla="*/ 113 w 116"/>
              <a:gd name="T117" fmla="*/ 10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6" h="121">
                <a:moveTo>
                  <a:pt x="81" y="68"/>
                </a:moveTo>
                <a:lnTo>
                  <a:pt x="81" y="68"/>
                </a:lnTo>
                <a:cubicBezTo>
                  <a:pt x="80" y="68"/>
                  <a:pt x="79" y="68"/>
                  <a:pt x="78" y="68"/>
                </a:cubicBezTo>
                <a:cubicBezTo>
                  <a:pt x="78" y="66"/>
                  <a:pt x="79" y="63"/>
                  <a:pt x="79" y="61"/>
                </a:cubicBezTo>
                <a:cubicBezTo>
                  <a:pt x="81" y="49"/>
                  <a:pt x="85" y="35"/>
                  <a:pt x="88" y="27"/>
                </a:cubicBezTo>
                <a:lnTo>
                  <a:pt x="82" y="25"/>
                </a:lnTo>
                <a:cubicBezTo>
                  <a:pt x="81" y="28"/>
                  <a:pt x="80" y="31"/>
                  <a:pt x="79" y="34"/>
                </a:cubicBezTo>
                <a:cubicBezTo>
                  <a:pt x="76" y="45"/>
                  <a:pt x="73" y="56"/>
                  <a:pt x="71" y="67"/>
                </a:cubicBezTo>
                <a:cubicBezTo>
                  <a:pt x="66" y="66"/>
                  <a:pt x="64" y="64"/>
                  <a:pt x="64" y="64"/>
                </a:cubicBezTo>
                <a:lnTo>
                  <a:pt x="64" y="29"/>
                </a:lnTo>
                <a:cubicBezTo>
                  <a:pt x="64" y="29"/>
                  <a:pt x="68" y="25"/>
                  <a:pt x="81" y="25"/>
                </a:cubicBezTo>
                <a:cubicBezTo>
                  <a:pt x="84" y="25"/>
                  <a:pt x="87" y="26"/>
                  <a:pt x="90" y="27"/>
                </a:cubicBezTo>
                <a:cubicBezTo>
                  <a:pt x="89" y="34"/>
                  <a:pt x="88" y="45"/>
                  <a:pt x="88" y="58"/>
                </a:cubicBezTo>
                <a:cubicBezTo>
                  <a:pt x="88" y="61"/>
                  <a:pt x="88" y="64"/>
                  <a:pt x="89" y="67"/>
                </a:cubicBezTo>
                <a:lnTo>
                  <a:pt x="93" y="64"/>
                </a:lnTo>
                <a:lnTo>
                  <a:pt x="97" y="60"/>
                </a:lnTo>
                <a:cubicBezTo>
                  <a:pt x="97" y="53"/>
                  <a:pt x="97" y="44"/>
                  <a:pt x="97" y="34"/>
                </a:cubicBezTo>
                <a:cubicBezTo>
                  <a:pt x="100" y="37"/>
                  <a:pt x="102" y="42"/>
                  <a:pt x="102" y="46"/>
                </a:cubicBezTo>
                <a:cubicBezTo>
                  <a:pt x="102" y="57"/>
                  <a:pt x="94" y="68"/>
                  <a:pt x="81" y="68"/>
                </a:cubicBezTo>
                <a:lnTo>
                  <a:pt x="81" y="68"/>
                </a:lnTo>
                <a:close/>
                <a:moveTo>
                  <a:pt x="65" y="93"/>
                </a:moveTo>
                <a:lnTo>
                  <a:pt x="65" y="93"/>
                </a:lnTo>
                <a:cubicBezTo>
                  <a:pt x="64" y="91"/>
                  <a:pt x="64" y="90"/>
                  <a:pt x="64" y="89"/>
                </a:cubicBezTo>
                <a:lnTo>
                  <a:pt x="64" y="72"/>
                </a:lnTo>
                <a:cubicBezTo>
                  <a:pt x="64" y="72"/>
                  <a:pt x="65" y="74"/>
                  <a:pt x="69" y="75"/>
                </a:cubicBezTo>
                <a:cubicBezTo>
                  <a:pt x="68" y="81"/>
                  <a:pt x="66" y="87"/>
                  <a:pt x="65" y="93"/>
                </a:cubicBezTo>
                <a:lnTo>
                  <a:pt x="65" y="93"/>
                </a:lnTo>
                <a:close/>
                <a:moveTo>
                  <a:pt x="53" y="99"/>
                </a:moveTo>
                <a:lnTo>
                  <a:pt x="53" y="99"/>
                </a:lnTo>
                <a:lnTo>
                  <a:pt x="63" y="99"/>
                </a:lnTo>
                <a:cubicBezTo>
                  <a:pt x="61" y="104"/>
                  <a:pt x="60" y="107"/>
                  <a:pt x="58" y="109"/>
                </a:cubicBezTo>
                <a:cubicBezTo>
                  <a:pt x="56" y="107"/>
                  <a:pt x="54" y="104"/>
                  <a:pt x="53" y="99"/>
                </a:cubicBezTo>
                <a:lnTo>
                  <a:pt x="53" y="99"/>
                </a:lnTo>
                <a:close/>
                <a:moveTo>
                  <a:pt x="52" y="72"/>
                </a:moveTo>
                <a:lnTo>
                  <a:pt x="52" y="72"/>
                </a:lnTo>
                <a:lnTo>
                  <a:pt x="52" y="89"/>
                </a:lnTo>
                <a:cubicBezTo>
                  <a:pt x="52" y="90"/>
                  <a:pt x="51" y="91"/>
                  <a:pt x="51" y="93"/>
                </a:cubicBezTo>
                <a:cubicBezTo>
                  <a:pt x="49" y="87"/>
                  <a:pt x="48" y="81"/>
                  <a:pt x="46" y="75"/>
                </a:cubicBezTo>
                <a:cubicBezTo>
                  <a:pt x="50" y="74"/>
                  <a:pt x="52" y="72"/>
                  <a:pt x="52" y="72"/>
                </a:cubicBezTo>
                <a:lnTo>
                  <a:pt x="52" y="72"/>
                </a:lnTo>
                <a:close/>
                <a:moveTo>
                  <a:pt x="34" y="68"/>
                </a:moveTo>
                <a:lnTo>
                  <a:pt x="34" y="68"/>
                </a:lnTo>
                <a:cubicBezTo>
                  <a:pt x="21" y="68"/>
                  <a:pt x="13" y="57"/>
                  <a:pt x="13" y="46"/>
                </a:cubicBezTo>
                <a:cubicBezTo>
                  <a:pt x="13" y="42"/>
                  <a:pt x="15" y="37"/>
                  <a:pt x="18" y="34"/>
                </a:cubicBezTo>
                <a:cubicBezTo>
                  <a:pt x="19" y="44"/>
                  <a:pt x="19" y="53"/>
                  <a:pt x="18" y="60"/>
                </a:cubicBezTo>
                <a:lnTo>
                  <a:pt x="22" y="64"/>
                </a:lnTo>
                <a:lnTo>
                  <a:pt x="27" y="67"/>
                </a:lnTo>
                <a:cubicBezTo>
                  <a:pt x="27" y="64"/>
                  <a:pt x="28" y="61"/>
                  <a:pt x="28" y="58"/>
                </a:cubicBezTo>
                <a:cubicBezTo>
                  <a:pt x="28" y="45"/>
                  <a:pt x="27" y="34"/>
                  <a:pt x="26" y="27"/>
                </a:cubicBezTo>
                <a:cubicBezTo>
                  <a:pt x="28" y="26"/>
                  <a:pt x="31" y="25"/>
                  <a:pt x="34" y="25"/>
                </a:cubicBezTo>
                <a:cubicBezTo>
                  <a:pt x="48" y="25"/>
                  <a:pt x="52" y="29"/>
                  <a:pt x="52" y="29"/>
                </a:cubicBezTo>
                <a:lnTo>
                  <a:pt x="52" y="64"/>
                </a:lnTo>
                <a:cubicBezTo>
                  <a:pt x="52" y="64"/>
                  <a:pt x="50" y="66"/>
                  <a:pt x="44" y="67"/>
                </a:cubicBezTo>
                <a:cubicBezTo>
                  <a:pt x="42" y="56"/>
                  <a:pt x="40" y="45"/>
                  <a:pt x="36" y="34"/>
                </a:cubicBezTo>
                <a:cubicBezTo>
                  <a:pt x="35" y="31"/>
                  <a:pt x="34" y="28"/>
                  <a:pt x="33" y="25"/>
                </a:cubicBezTo>
                <a:lnTo>
                  <a:pt x="27" y="27"/>
                </a:lnTo>
                <a:cubicBezTo>
                  <a:pt x="30" y="35"/>
                  <a:pt x="35" y="49"/>
                  <a:pt x="36" y="61"/>
                </a:cubicBezTo>
                <a:cubicBezTo>
                  <a:pt x="37" y="63"/>
                  <a:pt x="37" y="66"/>
                  <a:pt x="38" y="68"/>
                </a:cubicBezTo>
                <a:cubicBezTo>
                  <a:pt x="37" y="68"/>
                  <a:pt x="36" y="68"/>
                  <a:pt x="34" y="68"/>
                </a:cubicBezTo>
                <a:lnTo>
                  <a:pt x="34" y="68"/>
                </a:lnTo>
                <a:close/>
                <a:moveTo>
                  <a:pt x="24" y="18"/>
                </a:moveTo>
                <a:lnTo>
                  <a:pt x="24" y="18"/>
                </a:lnTo>
                <a:cubicBezTo>
                  <a:pt x="24" y="18"/>
                  <a:pt x="24" y="18"/>
                  <a:pt x="25" y="18"/>
                </a:cubicBezTo>
                <a:cubicBezTo>
                  <a:pt x="25" y="18"/>
                  <a:pt x="25" y="18"/>
                  <a:pt x="25" y="18"/>
                </a:cubicBezTo>
                <a:cubicBezTo>
                  <a:pt x="24" y="18"/>
                  <a:pt x="24" y="18"/>
                  <a:pt x="24" y="18"/>
                </a:cubicBezTo>
                <a:lnTo>
                  <a:pt x="24" y="18"/>
                </a:lnTo>
                <a:close/>
                <a:moveTo>
                  <a:pt x="48" y="96"/>
                </a:moveTo>
                <a:lnTo>
                  <a:pt x="48" y="96"/>
                </a:lnTo>
                <a:cubicBezTo>
                  <a:pt x="48" y="96"/>
                  <a:pt x="48" y="96"/>
                  <a:pt x="48" y="96"/>
                </a:cubicBezTo>
                <a:cubicBezTo>
                  <a:pt x="48" y="96"/>
                  <a:pt x="48" y="96"/>
                  <a:pt x="48" y="96"/>
                </a:cubicBezTo>
                <a:lnTo>
                  <a:pt x="48" y="96"/>
                </a:lnTo>
                <a:close/>
                <a:moveTo>
                  <a:pt x="68" y="96"/>
                </a:moveTo>
                <a:lnTo>
                  <a:pt x="68" y="96"/>
                </a:lnTo>
                <a:cubicBezTo>
                  <a:pt x="68" y="96"/>
                  <a:pt x="68" y="96"/>
                  <a:pt x="68" y="96"/>
                </a:cubicBezTo>
                <a:cubicBezTo>
                  <a:pt x="68" y="96"/>
                  <a:pt x="68" y="96"/>
                  <a:pt x="68" y="96"/>
                </a:cubicBezTo>
                <a:lnTo>
                  <a:pt x="68" y="96"/>
                </a:lnTo>
                <a:close/>
                <a:moveTo>
                  <a:pt x="91" y="18"/>
                </a:moveTo>
                <a:lnTo>
                  <a:pt x="91" y="18"/>
                </a:lnTo>
                <a:cubicBezTo>
                  <a:pt x="91" y="18"/>
                  <a:pt x="91" y="18"/>
                  <a:pt x="91" y="18"/>
                </a:cubicBezTo>
                <a:cubicBezTo>
                  <a:pt x="91" y="18"/>
                  <a:pt x="91" y="18"/>
                  <a:pt x="91" y="18"/>
                </a:cubicBezTo>
                <a:cubicBezTo>
                  <a:pt x="91" y="18"/>
                  <a:pt x="91" y="18"/>
                  <a:pt x="91" y="18"/>
                </a:cubicBezTo>
                <a:lnTo>
                  <a:pt x="91" y="18"/>
                </a:lnTo>
                <a:close/>
                <a:moveTo>
                  <a:pt x="113" y="103"/>
                </a:moveTo>
                <a:lnTo>
                  <a:pt x="113" y="103"/>
                </a:lnTo>
                <a:cubicBezTo>
                  <a:pt x="111" y="102"/>
                  <a:pt x="106" y="98"/>
                  <a:pt x="104" y="90"/>
                </a:cubicBezTo>
                <a:cubicBezTo>
                  <a:pt x="103" y="86"/>
                  <a:pt x="101" y="81"/>
                  <a:pt x="99" y="72"/>
                </a:cubicBezTo>
                <a:cubicBezTo>
                  <a:pt x="108" y="66"/>
                  <a:pt x="113" y="56"/>
                  <a:pt x="113" y="46"/>
                </a:cubicBezTo>
                <a:cubicBezTo>
                  <a:pt x="113" y="37"/>
                  <a:pt x="107" y="27"/>
                  <a:pt x="98" y="22"/>
                </a:cubicBezTo>
                <a:cubicBezTo>
                  <a:pt x="100" y="11"/>
                  <a:pt x="102" y="7"/>
                  <a:pt x="106" y="3"/>
                </a:cubicBezTo>
                <a:cubicBezTo>
                  <a:pt x="109" y="0"/>
                  <a:pt x="107" y="1"/>
                  <a:pt x="105" y="1"/>
                </a:cubicBezTo>
                <a:lnTo>
                  <a:pt x="92" y="1"/>
                </a:lnTo>
                <a:cubicBezTo>
                  <a:pt x="92" y="1"/>
                  <a:pt x="89" y="8"/>
                  <a:pt x="85" y="17"/>
                </a:cubicBezTo>
                <a:cubicBezTo>
                  <a:pt x="68" y="17"/>
                  <a:pt x="64" y="21"/>
                  <a:pt x="64" y="21"/>
                </a:cubicBezTo>
                <a:lnTo>
                  <a:pt x="64" y="1"/>
                </a:lnTo>
                <a:lnTo>
                  <a:pt x="52" y="1"/>
                </a:lnTo>
                <a:lnTo>
                  <a:pt x="52" y="21"/>
                </a:lnTo>
                <a:cubicBezTo>
                  <a:pt x="52" y="21"/>
                  <a:pt x="48" y="17"/>
                  <a:pt x="30" y="17"/>
                </a:cubicBezTo>
                <a:cubicBezTo>
                  <a:pt x="27" y="8"/>
                  <a:pt x="23" y="1"/>
                  <a:pt x="23" y="1"/>
                </a:cubicBezTo>
                <a:lnTo>
                  <a:pt x="10" y="1"/>
                </a:lnTo>
                <a:cubicBezTo>
                  <a:pt x="8" y="1"/>
                  <a:pt x="7" y="0"/>
                  <a:pt x="10" y="3"/>
                </a:cubicBezTo>
                <a:cubicBezTo>
                  <a:pt x="14" y="7"/>
                  <a:pt x="16" y="11"/>
                  <a:pt x="17" y="22"/>
                </a:cubicBezTo>
                <a:cubicBezTo>
                  <a:pt x="9" y="27"/>
                  <a:pt x="2" y="37"/>
                  <a:pt x="2" y="46"/>
                </a:cubicBezTo>
                <a:cubicBezTo>
                  <a:pt x="2" y="56"/>
                  <a:pt x="8" y="66"/>
                  <a:pt x="17" y="72"/>
                </a:cubicBezTo>
                <a:cubicBezTo>
                  <a:pt x="15" y="81"/>
                  <a:pt x="13" y="86"/>
                  <a:pt x="12" y="90"/>
                </a:cubicBezTo>
                <a:cubicBezTo>
                  <a:pt x="9" y="98"/>
                  <a:pt x="5" y="102"/>
                  <a:pt x="2" y="103"/>
                </a:cubicBezTo>
                <a:cubicBezTo>
                  <a:pt x="0" y="104"/>
                  <a:pt x="0" y="105"/>
                  <a:pt x="2" y="105"/>
                </a:cubicBezTo>
                <a:lnTo>
                  <a:pt x="21" y="105"/>
                </a:lnTo>
                <a:cubicBezTo>
                  <a:pt x="21" y="105"/>
                  <a:pt x="24" y="90"/>
                  <a:pt x="26" y="76"/>
                </a:cubicBezTo>
                <a:cubicBezTo>
                  <a:pt x="27" y="76"/>
                  <a:pt x="29" y="76"/>
                  <a:pt x="30" y="76"/>
                </a:cubicBezTo>
                <a:cubicBezTo>
                  <a:pt x="34" y="76"/>
                  <a:pt x="37" y="76"/>
                  <a:pt x="40" y="76"/>
                </a:cubicBezTo>
                <a:cubicBezTo>
                  <a:pt x="44" y="94"/>
                  <a:pt x="51" y="115"/>
                  <a:pt x="58" y="121"/>
                </a:cubicBezTo>
                <a:cubicBezTo>
                  <a:pt x="64" y="115"/>
                  <a:pt x="71" y="94"/>
                  <a:pt x="76" y="76"/>
                </a:cubicBezTo>
                <a:cubicBezTo>
                  <a:pt x="78" y="76"/>
                  <a:pt x="81" y="76"/>
                  <a:pt x="85" y="76"/>
                </a:cubicBezTo>
                <a:cubicBezTo>
                  <a:pt x="87" y="76"/>
                  <a:pt x="88" y="76"/>
                  <a:pt x="90" y="76"/>
                </a:cubicBezTo>
                <a:cubicBezTo>
                  <a:pt x="91" y="90"/>
                  <a:pt x="95" y="105"/>
                  <a:pt x="95" y="105"/>
                </a:cubicBezTo>
                <a:lnTo>
                  <a:pt x="114" y="105"/>
                </a:lnTo>
                <a:cubicBezTo>
                  <a:pt x="116" y="105"/>
                  <a:pt x="115" y="104"/>
                  <a:pt x="113" y="103"/>
                </a:cubicBezTo>
                <a:lnTo>
                  <a:pt x="113" y="103"/>
                </a:lnTo>
                <a:close/>
              </a:path>
            </a:pathLst>
          </a:custGeom>
          <a:noFill/>
          <a:ln w="0"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117" name="Freeform 1917"/>
          <p:cNvSpPr>
            <a:spLocks noEditPoints="1"/>
          </p:cNvSpPr>
          <p:nvPr userDrawn="1"/>
        </p:nvSpPr>
        <p:spPr bwMode="auto">
          <a:xfrm>
            <a:off x="485776" y="477838"/>
            <a:ext cx="79375" cy="69850"/>
          </a:xfrm>
          <a:custGeom>
            <a:avLst/>
            <a:gdLst>
              <a:gd name="T0" fmla="*/ 62 w 111"/>
              <a:gd name="T1" fmla="*/ 63 h 98"/>
              <a:gd name="T2" fmla="*/ 62 w 111"/>
              <a:gd name="T3" fmla="*/ 63 h 98"/>
              <a:gd name="T4" fmla="*/ 79 w 111"/>
              <a:gd name="T5" fmla="*/ 67 h 98"/>
              <a:gd name="T6" fmla="*/ 100 w 111"/>
              <a:gd name="T7" fmla="*/ 45 h 98"/>
              <a:gd name="T8" fmla="*/ 79 w 111"/>
              <a:gd name="T9" fmla="*/ 24 h 98"/>
              <a:gd name="T10" fmla="*/ 62 w 111"/>
              <a:gd name="T11" fmla="*/ 28 h 98"/>
              <a:gd name="T12" fmla="*/ 62 w 111"/>
              <a:gd name="T13" fmla="*/ 63 h 98"/>
              <a:gd name="T14" fmla="*/ 50 w 111"/>
              <a:gd name="T15" fmla="*/ 28 h 98"/>
              <a:gd name="T16" fmla="*/ 50 w 111"/>
              <a:gd name="T17" fmla="*/ 28 h 98"/>
              <a:gd name="T18" fmla="*/ 32 w 111"/>
              <a:gd name="T19" fmla="*/ 24 h 98"/>
              <a:gd name="T20" fmla="*/ 11 w 111"/>
              <a:gd name="T21" fmla="*/ 45 h 98"/>
              <a:gd name="T22" fmla="*/ 32 w 111"/>
              <a:gd name="T23" fmla="*/ 67 h 98"/>
              <a:gd name="T24" fmla="*/ 50 w 111"/>
              <a:gd name="T25" fmla="*/ 63 h 98"/>
              <a:gd name="T26" fmla="*/ 50 w 111"/>
              <a:gd name="T27" fmla="*/ 28 h 98"/>
              <a:gd name="T28" fmla="*/ 47 w 111"/>
              <a:gd name="T29" fmla="*/ 98 h 98"/>
              <a:gd name="T30" fmla="*/ 47 w 111"/>
              <a:gd name="T31" fmla="*/ 98 h 98"/>
              <a:gd name="T32" fmla="*/ 47 w 111"/>
              <a:gd name="T33" fmla="*/ 94 h 98"/>
              <a:gd name="T34" fmla="*/ 50 w 111"/>
              <a:gd name="T35" fmla="*/ 88 h 98"/>
              <a:gd name="T36" fmla="*/ 50 w 111"/>
              <a:gd name="T37" fmla="*/ 71 h 98"/>
              <a:gd name="T38" fmla="*/ 28 w 111"/>
              <a:gd name="T39" fmla="*/ 75 h 98"/>
              <a:gd name="T40" fmla="*/ 0 w 111"/>
              <a:gd name="T41" fmla="*/ 45 h 98"/>
              <a:gd name="T42" fmla="*/ 28 w 111"/>
              <a:gd name="T43" fmla="*/ 16 h 98"/>
              <a:gd name="T44" fmla="*/ 50 w 111"/>
              <a:gd name="T45" fmla="*/ 20 h 98"/>
              <a:gd name="T46" fmla="*/ 50 w 111"/>
              <a:gd name="T47" fmla="*/ 0 h 98"/>
              <a:gd name="T48" fmla="*/ 62 w 111"/>
              <a:gd name="T49" fmla="*/ 0 h 98"/>
              <a:gd name="T50" fmla="*/ 62 w 111"/>
              <a:gd name="T51" fmla="*/ 20 h 98"/>
              <a:gd name="T52" fmla="*/ 83 w 111"/>
              <a:gd name="T53" fmla="*/ 16 h 98"/>
              <a:gd name="T54" fmla="*/ 111 w 111"/>
              <a:gd name="T55" fmla="*/ 45 h 98"/>
              <a:gd name="T56" fmla="*/ 83 w 111"/>
              <a:gd name="T57" fmla="*/ 75 h 98"/>
              <a:gd name="T58" fmla="*/ 62 w 111"/>
              <a:gd name="T59" fmla="*/ 71 h 98"/>
              <a:gd name="T60" fmla="*/ 62 w 111"/>
              <a:gd name="T61" fmla="*/ 88 h 98"/>
              <a:gd name="T62" fmla="*/ 65 w 111"/>
              <a:gd name="T63" fmla="*/ 94 h 98"/>
              <a:gd name="T64" fmla="*/ 64 w 111"/>
              <a:gd name="T65" fmla="*/ 98 h 98"/>
              <a:gd name="T66" fmla="*/ 47 w 111"/>
              <a:gd name="T67" fmla="*/ 9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1" h="98">
                <a:moveTo>
                  <a:pt x="62" y="63"/>
                </a:moveTo>
                <a:lnTo>
                  <a:pt x="62" y="63"/>
                </a:lnTo>
                <a:cubicBezTo>
                  <a:pt x="62" y="63"/>
                  <a:pt x="67" y="67"/>
                  <a:pt x="79" y="67"/>
                </a:cubicBezTo>
                <a:cubicBezTo>
                  <a:pt x="92" y="67"/>
                  <a:pt x="100" y="56"/>
                  <a:pt x="100" y="45"/>
                </a:cubicBezTo>
                <a:cubicBezTo>
                  <a:pt x="100" y="36"/>
                  <a:pt x="91" y="24"/>
                  <a:pt x="79" y="24"/>
                </a:cubicBezTo>
                <a:cubicBezTo>
                  <a:pt x="66" y="24"/>
                  <a:pt x="62" y="28"/>
                  <a:pt x="62" y="28"/>
                </a:cubicBezTo>
                <a:lnTo>
                  <a:pt x="62" y="63"/>
                </a:lnTo>
                <a:close/>
                <a:moveTo>
                  <a:pt x="50" y="28"/>
                </a:moveTo>
                <a:lnTo>
                  <a:pt x="50" y="28"/>
                </a:lnTo>
                <a:cubicBezTo>
                  <a:pt x="50" y="28"/>
                  <a:pt x="46" y="24"/>
                  <a:pt x="32" y="24"/>
                </a:cubicBezTo>
                <a:cubicBezTo>
                  <a:pt x="20" y="24"/>
                  <a:pt x="11" y="36"/>
                  <a:pt x="11" y="45"/>
                </a:cubicBezTo>
                <a:cubicBezTo>
                  <a:pt x="11" y="56"/>
                  <a:pt x="19" y="67"/>
                  <a:pt x="32" y="67"/>
                </a:cubicBezTo>
                <a:cubicBezTo>
                  <a:pt x="45" y="67"/>
                  <a:pt x="50" y="63"/>
                  <a:pt x="50" y="63"/>
                </a:cubicBezTo>
                <a:lnTo>
                  <a:pt x="50" y="28"/>
                </a:lnTo>
                <a:close/>
                <a:moveTo>
                  <a:pt x="47" y="98"/>
                </a:moveTo>
                <a:lnTo>
                  <a:pt x="47" y="98"/>
                </a:lnTo>
                <a:cubicBezTo>
                  <a:pt x="43" y="98"/>
                  <a:pt x="46" y="95"/>
                  <a:pt x="47" y="94"/>
                </a:cubicBezTo>
                <a:cubicBezTo>
                  <a:pt x="48" y="92"/>
                  <a:pt x="50" y="90"/>
                  <a:pt x="50" y="88"/>
                </a:cubicBezTo>
                <a:lnTo>
                  <a:pt x="50" y="71"/>
                </a:lnTo>
                <a:cubicBezTo>
                  <a:pt x="50" y="71"/>
                  <a:pt x="45" y="75"/>
                  <a:pt x="28" y="75"/>
                </a:cubicBezTo>
                <a:cubicBezTo>
                  <a:pt x="12" y="75"/>
                  <a:pt x="0" y="59"/>
                  <a:pt x="0" y="45"/>
                </a:cubicBezTo>
                <a:cubicBezTo>
                  <a:pt x="0" y="32"/>
                  <a:pt x="14" y="16"/>
                  <a:pt x="28" y="16"/>
                </a:cubicBezTo>
                <a:cubicBezTo>
                  <a:pt x="46" y="16"/>
                  <a:pt x="50" y="20"/>
                  <a:pt x="50" y="20"/>
                </a:cubicBezTo>
                <a:lnTo>
                  <a:pt x="50" y="0"/>
                </a:lnTo>
                <a:lnTo>
                  <a:pt x="62" y="0"/>
                </a:lnTo>
                <a:lnTo>
                  <a:pt x="62" y="20"/>
                </a:lnTo>
                <a:cubicBezTo>
                  <a:pt x="62" y="20"/>
                  <a:pt x="66" y="16"/>
                  <a:pt x="83" y="16"/>
                </a:cubicBezTo>
                <a:cubicBezTo>
                  <a:pt x="97" y="16"/>
                  <a:pt x="111" y="32"/>
                  <a:pt x="111" y="45"/>
                </a:cubicBezTo>
                <a:cubicBezTo>
                  <a:pt x="111" y="59"/>
                  <a:pt x="100" y="75"/>
                  <a:pt x="83" y="75"/>
                </a:cubicBezTo>
                <a:cubicBezTo>
                  <a:pt x="66" y="75"/>
                  <a:pt x="62" y="71"/>
                  <a:pt x="62" y="71"/>
                </a:cubicBezTo>
                <a:lnTo>
                  <a:pt x="62" y="88"/>
                </a:lnTo>
                <a:cubicBezTo>
                  <a:pt x="62" y="90"/>
                  <a:pt x="63" y="92"/>
                  <a:pt x="65" y="94"/>
                </a:cubicBezTo>
                <a:cubicBezTo>
                  <a:pt x="66" y="95"/>
                  <a:pt x="68" y="98"/>
                  <a:pt x="64" y="98"/>
                </a:cubicBezTo>
                <a:lnTo>
                  <a:pt x="47" y="98"/>
                </a:lnTo>
                <a:close/>
              </a:path>
            </a:pathLst>
          </a:custGeom>
          <a:solidFill>
            <a:srgbClr val="D5A03C"/>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118" name="Freeform 1918"/>
          <p:cNvSpPr>
            <a:spLocks noEditPoints="1"/>
          </p:cNvSpPr>
          <p:nvPr userDrawn="1"/>
        </p:nvSpPr>
        <p:spPr bwMode="auto">
          <a:xfrm>
            <a:off x="485776" y="477838"/>
            <a:ext cx="79375" cy="69850"/>
          </a:xfrm>
          <a:custGeom>
            <a:avLst/>
            <a:gdLst>
              <a:gd name="T0" fmla="*/ 62 w 111"/>
              <a:gd name="T1" fmla="*/ 63 h 98"/>
              <a:gd name="T2" fmla="*/ 62 w 111"/>
              <a:gd name="T3" fmla="*/ 63 h 98"/>
              <a:gd name="T4" fmla="*/ 79 w 111"/>
              <a:gd name="T5" fmla="*/ 67 h 98"/>
              <a:gd name="T6" fmla="*/ 100 w 111"/>
              <a:gd name="T7" fmla="*/ 45 h 98"/>
              <a:gd name="T8" fmla="*/ 79 w 111"/>
              <a:gd name="T9" fmla="*/ 24 h 98"/>
              <a:gd name="T10" fmla="*/ 62 w 111"/>
              <a:gd name="T11" fmla="*/ 28 h 98"/>
              <a:gd name="T12" fmla="*/ 62 w 111"/>
              <a:gd name="T13" fmla="*/ 63 h 98"/>
              <a:gd name="T14" fmla="*/ 62 w 111"/>
              <a:gd name="T15" fmla="*/ 63 h 98"/>
              <a:gd name="T16" fmla="*/ 50 w 111"/>
              <a:gd name="T17" fmla="*/ 28 h 98"/>
              <a:gd name="T18" fmla="*/ 50 w 111"/>
              <a:gd name="T19" fmla="*/ 28 h 98"/>
              <a:gd name="T20" fmla="*/ 32 w 111"/>
              <a:gd name="T21" fmla="*/ 24 h 98"/>
              <a:gd name="T22" fmla="*/ 11 w 111"/>
              <a:gd name="T23" fmla="*/ 45 h 98"/>
              <a:gd name="T24" fmla="*/ 32 w 111"/>
              <a:gd name="T25" fmla="*/ 67 h 98"/>
              <a:gd name="T26" fmla="*/ 50 w 111"/>
              <a:gd name="T27" fmla="*/ 63 h 98"/>
              <a:gd name="T28" fmla="*/ 50 w 111"/>
              <a:gd name="T29" fmla="*/ 28 h 98"/>
              <a:gd name="T30" fmla="*/ 50 w 111"/>
              <a:gd name="T31" fmla="*/ 28 h 98"/>
              <a:gd name="T32" fmla="*/ 47 w 111"/>
              <a:gd name="T33" fmla="*/ 98 h 98"/>
              <a:gd name="T34" fmla="*/ 47 w 111"/>
              <a:gd name="T35" fmla="*/ 98 h 98"/>
              <a:gd name="T36" fmla="*/ 47 w 111"/>
              <a:gd name="T37" fmla="*/ 94 h 98"/>
              <a:gd name="T38" fmla="*/ 50 w 111"/>
              <a:gd name="T39" fmla="*/ 88 h 98"/>
              <a:gd name="T40" fmla="*/ 50 w 111"/>
              <a:gd name="T41" fmla="*/ 71 h 98"/>
              <a:gd name="T42" fmla="*/ 28 w 111"/>
              <a:gd name="T43" fmla="*/ 75 h 98"/>
              <a:gd name="T44" fmla="*/ 0 w 111"/>
              <a:gd name="T45" fmla="*/ 45 h 98"/>
              <a:gd name="T46" fmla="*/ 28 w 111"/>
              <a:gd name="T47" fmla="*/ 16 h 98"/>
              <a:gd name="T48" fmla="*/ 50 w 111"/>
              <a:gd name="T49" fmla="*/ 20 h 98"/>
              <a:gd name="T50" fmla="*/ 50 w 111"/>
              <a:gd name="T51" fmla="*/ 0 h 98"/>
              <a:gd name="T52" fmla="*/ 62 w 111"/>
              <a:gd name="T53" fmla="*/ 0 h 98"/>
              <a:gd name="T54" fmla="*/ 62 w 111"/>
              <a:gd name="T55" fmla="*/ 20 h 98"/>
              <a:gd name="T56" fmla="*/ 83 w 111"/>
              <a:gd name="T57" fmla="*/ 16 h 98"/>
              <a:gd name="T58" fmla="*/ 111 w 111"/>
              <a:gd name="T59" fmla="*/ 45 h 98"/>
              <a:gd name="T60" fmla="*/ 83 w 111"/>
              <a:gd name="T61" fmla="*/ 75 h 98"/>
              <a:gd name="T62" fmla="*/ 62 w 111"/>
              <a:gd name="T63" fmla="*/ 71 h 98"/>
              <a:gd name="T64" fmla="*/ 62 w 111"/>
              <a:gd name="T65" fmla="*/ 88 h 98"/>
              <a:gd name="T66" fmla="*/ 65 w 111"/>
              <a:gd name="T67" fmla="*/ 94 h 98"/>
              <a:gd name="T68" fmla="*/ 64 w 111"/>
              <a:gd name="T69" fmla="*/ 98 h 98"/>
              <a:gd name="T70" fmla="*/ 47 w 111"/>
              <a:gd name="T71" fmla="*/ 98 h 98"/>
              <a:gd name="T72" fmla="*/ 47 w 111"/>
              <a:gd name="T73" fmla="*/ 9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1" h="98">
                <a:moveTo>
                  <a:pt x="62" y="63"/>
                </a:moveTo>
                <a:lnTo>
                  <a:pt x="62" y="63"/>
                </a:lnTo>
                <a:cubicBezTo>
                  <a:pt x="62" y="63"/>
                  <a:pt x="67" y="67"/>
                  <a:pt x="79" y="67"/>
                </a:cubicBezTo>
                <a:cubicBezTo>
                  <a:pt x="92" y="67"/>
                  <a:pt x="100" y="56"/>
                  <a:pt x="100" y="45"/>
                </a:cubicBezTo>
                <a:cubicBezTo>
                  <a:pt x="100" y="36"/>
                  <a:pt x="91" y="24"/>
                  <a:pt x="79" y="24"/>
                </a:cubicBezTo>
                <a:cubicBezTo>
                  <a:pt x="66" y="24"/>
                  <a:pt x="62" y="28"/>
                  <a:pt x="62" y="28"/>
                </a:cubicBezTo>
                <a:lnTo>
                  <a:pt x="62" y="63"/>
                </a:lnTo>
                <a:lnTo>
                  <a:pt x="62" y="63"/>
                </a:lnTo>
                <a:close/>
                <a:moveTo>
                  <a:pt x="50" y="28"/>
                </a:moveTo>
                <a:lnTo>
                  <a:pt x="50" y="28"/>
                </a:lnTo>
                <a:cubicBezTo>
                  <a:pt x="50" y="28"/>
                  <a:pt x="46" y="24"/>
                  <a:pt x="32" y="24"/>
                </a:cubicBezTo>
                <a:cubicBezTo>
                  <a:pt x="20" y="24"/>
                  <a:pt x="11" y="36"/>
                  <a:pt x="11" y="45"/>
                </a:cubicBezTo>
                <a:cubicBezTo>
                  <a:pt x="11" y="56"/>
                  <a:pt x="19" y="67"/>
                  <a:pt x="32" y="67"/>
                </a:cubicBezTo>
                <a:cubicBezTo>
                  <a:pt x="45" y="67"/>
                  <a:pt x="50" y="63"/>
                  <a:pt x="50" y="63"/>
                </a:cubicBezTo>
                <a:lnTo>
                  <a:pt x="50" y="28"/>
                </a:lnTo>
                <a:lnTo>
                  <a:pt x="50" y="28"/>
                </a:lnTo>
                <a:close/>
                <a:moveTo>
                  <a:pt x="47" y="98"/>
                </a:moveTo>
                <a:lnTo>
                  <a:pt x="47" y="98"/>
                </a:lnTo>
                <a:cubicBezTo>
                  <a:pt x="43" y="98"/>
                  <a:pt x="46" y="95"/>
                  <a:pt x="47" y="94"/>
                </a:cubicBezTo>
                <a:cubicBezTo>
                  <a:pt x="48" y="92"/>
                  <a:pt x="50" y="90"/>
                  <a:pt x="50" y="88"/>
                </a:cubicBezTo>
                <a:lnTo>
                  <a:pt x="50" y="71"/>
                </a:lnTo>
                <a:cubicBezTo>
                  <a:pt x="50" y="71"/>
                  <a:pt x="45" y="75"/>
                  <a:pt x="28" y="75"/>
                </a:cubicBezTo>
                <a:cubicBezTo>
                  <a:pt x="12" y="75"/>
                  <a:pt x="0" y="59"/>
                  <a:pt x="0" y="45"/>
                </a:cubicBezTo>
                <a:cubicBezTo>
                  <a:pt x="0" y="32"/>
                  <a:pt x="14" y="16"/>
                  <a:pt x="28" y="16"/>
                </a:cubicBezTo>
                <a:cubicBezTo>
                  <a:pt x="46" y="16"/>
                  <a:pt x="50" y="20"/>
                  <a:pt x="50" y="20"/>
                </a:cubicBezTo>
                <a:lnTo>
                  <a:pt x="50" y="0"/>
                </a:lnTo>
                <a:lnTo>
                  <a:pt x="62" y="0"/>
                </a:lnTo>
                <a:lnTo>
                  <a:pt x="62" y="20"/>
                </a:lnTo>
                <a:cubicBezTo>
                  <a:pt x="62" y="20"/>
                  <a:pt x="66" y="16"/>
                  <a:pt x="83" y="16"/>
                </a:cubicBezTo>
                <a:cubicBezTo>
                  <a:pt x="97" y="16"/>
                  <a:pt x="111" y="32"/>
                  <a:pt x="111" y="45"/>
                </a:cubicBezTo>
                <a:cubicBezTo>
                  <a:pt x="111" y="59"/>
                  <a:pt x="100" y="75"/>
                  <a:pt x="83" y="75"/>
                </a:cubicBezTo>
                <a:cubicBezTo>
                  <a:pt x="66" y="75"/>
                  <a:pt x="62" y="71"/>
                  <a:pt x="62" y="71"/>
                </a:cubicBezTo>
                <a:lnTo>
                  <a:pt x="62" y="88"/>
                </a:lnTo>
                <a:cubicBezTo>
                  <a:pt x="62" y="90"/>
                  <a:pt x="63" y="92"/>
                  <a:pt x="65" y="94"/>
                </a:cubicBezTo>
                <a:cubicBezTo>
                  <a:pt x="66" y="95"/>
                  <a:pt x="68" y="98"/>
                  <a:pt x="64" y="98"/>
                </a:cubicBezTo>
                <a:lnTo>
                  <a:pt x="47" y="98"/>
                </a:lnTo>
                <a:lnTo>
                  <a:pt x="47" y="98"/>
                </a:lnTo>
                <a:close/>
              </a:path>
            </a:pathLst>
          </a:custGeom>
          <a:noFill/>
          <a:ln w="1588"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119" name="Freeform 1919"/>
          <p:cNvSpPr>
            <a:spLocks/>
          </p:cNvSpPr>
          <p:nvPr userDrawn="1"/>
        </p:nvSpPr>
        <p:spPr bwMode="auto">
          <a:xfrm>
            <a:off x="857251" y="284163"/>
            <a:ext cx="101600" cy="115888"/>
          </a:xfrm>
          <a:custGeom>
            <a:avLst/>
            <a:gdLst>
              <a:gd name="T0" fmla="*/ 123 w 142"/>
              <a:gd name="T1" fmla="*/ 53 h 161"/>
              <a:gd name="T2" fmla="*/ 123 w 142"/>
              <a:gd name="T3" fmla="*/ 53 h 161"/>
              <a:gd name="T4" fmla="*/ 125 w 142"/>
              <a:gd name="T5" fmla="*/ 29 h 161"/>
              <a:gd name="T6" fmla="*/ 124 w 142"/>
              <a:gd name="T7" fmla="*/ 29 h 161"/>
              <a:gd name="T8" fmla="*/ 116 w 142"/>
              <a:gd name="T9" fmla="*/ 51 h 161"/>
              <a:gd name="T10" fmla="*/ 74 w 142"/>
              <a:gd name="T11" fmla="*/ 123 h 161"/>
              <a:gd name="T12" fmla="*/ 68 w 142"/>
              <a:gd name="T13" fmla="*/ 123 h 161"/>
              <a:gd name="T14" fmla="*/ 24 w 142"/>
              <a:gd name="T15" fmla="*/ 51 h 161"/>
              <a:gd name="T16" fmla="*/ 16 w 142"/>
              <a:gd name="T17" fmla="*/ 29 h 161"/>
              <a:gd name="T18" fmla="*/ 14 w 142"/>
              <a:gd name="T19" fmla="*/ 29 h 161"/>
              <a:gd name="T20" fmla="*/ 18 w 142"/>
              <a:gd name="T21" fmla="*/ 53 h 161"/>
              <a:gd name="T22" fmla="*/ 18 w 142"/>
              <a:gd name="T23" fmla="*/ 161 h 161"/>
              <a:gd name="T24" fmla="*/ 0 w 142"/>
              <a:gd name="T25" fmla="*/ 161 h 161"/>
              <a:gd name="T26" fmla="*/ 0 w 142"/>
              <a:gd name="T27" fmla="*/ 0 h 161"/>
              <a:gd name="T28" fmla="*/ 14 w 142"/>
              <a:gd name="T29" fmla="*/ 0 h 161"/>
              <a:gd name="T30" fmla="*/ 64 w 142"/>
              <a:gd name="T31" fmla="*/ 82 h 161"/>
              <a:gd name="T32" fmla="*/ 72 w 142"/>
              <a:gd name="T33" fmla="*/ 100 h 161"/>
              <a:gd name="T34" fmla="*/ 72 w 142"/>
              <a:gd name="T35" fmla="*/ 100 h 161"/>
              <a:gd name="T36" fmla="*/ 79 w 142"/>
              <a:gd name="T37" fmla="*/ 82 h 161"/>
              <a:gd name="T38" fmla="*/ 127 w 142"/>
              <a:gd name="T39" fmla="*/ 0 h 161"/>
              <a:gd name="T40" fmla="*/ 142 w 142"/>
              <a:gd name="T41" fmla="*/ 0 h 161"/>
              <a:gd name="T42" fmla="*/ 142 w 142"/>
              <a:gd name="T43" fmla="*/ 161 h 161"/>
              <a:gd name="T44" fmla="*/ 123 w 142"/>
              <a:gd name="T45" fmla="*/ 161 h 161"/>
              <a:gd name="T46" fmla="*/ 123 w 142"/>
              <a:gd name="T47" fmla="*/ 5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2" h="161">
                <a:moveTo>
                  <a:pt x="123" y="53"/>
                </a:moveTo>
                <a:lnTo>
                  <a:pt x="123" y="53"/>
                </a:lnTo>
                <a:lnTo>
                  <a:pt x="125" y="29"/>
                </a:lnTo>
                <a:lnTo>
                  <a:pt x="124" y="29"/>
                </a:lnTo>
                <a:lnTo>
                  <a:pt x="116" y="51"/>
                </a:lnTo>
                <a:lnTo>
                  <a:pt x="74" y="123"/>
                </a:lnTo>
                <a:lnTo>
                  <a:pt x="68" y="123"/>
                </a:lnTo>
                <a:lnTo>
                  <a:pt x="24" y="51"/>
                </a:lnTo>
                <a:lnTo>
                  <a:pt x="16" y="29"/>
                </a:lnTo>
                <a:lnTo>
                  <a:pt x="14" y="29"/>
                </a:lnTo>
                <a:lnTo>
                  <a:pt x="18" y="53"/>
                </a:lnTo>
                <a:lnTo>
                  <a:pt x="18" y="161"/>
                </a:lnTo>
                <a:lnTo>
                  <a:pt x="0" y="161"/>
                </a:lnTo>
                <a:lnTo>
                  <a:pt x="0" y="0"/>
                </a:lnTo>
                <a:lnTo>
                  <a:pt x="14" y="0"/>
                </a:lnTo>
                <a:lnTo>
                  <a:pt x="64" y="82"/>
                </a:lnTo>
                <a:lnTo>
                  <a:pt x="72" y="100"/>
                </a:lnTo>
                <a:lnTo>
                  <a:pt x="72" y="100"/>
                </a:lnTo>
                <a:lnTo>
                  <a:pt x="79" y="82"/>
                </a:lnTo>
                <a:lnTo>
                  <a:pt x="127" y="0"/>
                </a:lnTo>
                <a:lnTo>
                  <a:pt x="142" y="0"/>
                </a:lnTo>
                <a:lnTo>
                  <a:pt x="142" y="161"/>
                </a:lnTo>
                <a:lnTo>
                  <a:pt x="123" y="161"/>
                </a:lnTo>
                <a:lnTo>
                  <a:pt x="123" y="53"/>
                </a:lnTo>
                <a:close/>
              </a:path>
            </a:pathLst>
          </a:custGeom>
          <a:solidFill>
            <a:srgbClr val="1E5D2F"/>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120" name="Freeform 1920"/>
          <p:cNvSpPr>
            <a:spLocks/>
          </p:cNvSpPr>
          <p:nvPr userDrawn="1"/>
        </p:nvSpPr>
        <p:spPr bwMode="auto">
          <a:xfrm>
            <a:off x="987426" y="284163"/>
            <a:ext cx="84138" cy="115888"/>
          </a:xfrm>
          <a:custGeom>
            <a:avLst/>
            <a:gdLst>
              <a:gd name="T0" fmla="*/ 99 w 118"/>
              <a:gd name="T1" fmla="*/ 52 h 161"/>
              <a:gd name="T2" fmla="*/ 99 w 118"/>
              <a:gd name="T3" fmla="*/ 52 h 161"/>
              <a:gd name="T4" fmla="*/ 100 w 118"/>
              <a:gd name="T5" fmla="*/ 34 h 161"/>
              <a:gd name="T6" fmla="*/ 99 w 118"/>
              <a:gd name="T7" fmla="*/ 34 h 161"/>
              <a:gd name="T8" fmla="*/ 89 w 118"/>
              <a:gd name="T9" fmla="*/ 53 h 161"/>
              <a:gd name="T10" fmla="*/ 12 w 118"/>
              <a:gd name="T11" fmla="*/ 161 h 161"/>
              <a:gd name="T12" fmla="*/ 0 w 118"/>
              <a:gd name="T13" fmla="*/ 161 h 161"/>
              <a:gd name="T14" fmla="*/ 0 w 118"/>
              <a:gd name="T15" fmla="*/ 0 h 161"/>
              <a:gd name="T16" fmla="*/ 19 w 118"/>
              <a:gd name="T17" fmla="*/ 0 h 161"/>
              <a:gd name="T18" fmla="*/ 19 w 118"/>
              <a:gd name="T19" fmla="*/ 110 h 161"/>
              <a:gd name="T20" fmla="*/ 18 w 118"/>
              <a:gd name="T21" fmla="*/ 128 h 161"/>
              <a:gd name="T22" fmla="*/ 19 w 118"/>
              <a:gd name="T23" fmla="*/ 128 h 161"/>
              <a:gd name="T24" fmla="*/ 29 w 118"/>
              <a:gd name="T25" fmla="*/ 110 h 161"/>
              <a:gd name="T26" fmla="*/ 106 w 118"/>
              <a:gd name="T27" fmla="*/ 0 h 161"/>
              <a:gd name="T28" fmla="*/ 118 w 118"/>
              <a:gd name="T29" fmla="*/ 0 h 161"/>
              <a:gd name="T30" fmla="*/ 118 w 118"/>
              <a:gd name="T31" fmla="*/ 161 h 161"/>
              <a:gd name="T32" fmla="*/ 99 w 118"/>
              <a:gd name="T33" fmla="*/ 161 h 161"/>
              <a:gd name="T34" fmla="*/ 99 w 118"/>
              <a:gd name="T35" fmla="*/ 52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8" h="161">
                <a:moveTo>
                  <a:pt x="99" y="52"/>
                </a:moveTo>
                <a:lnTo>
                  <a:pt x="99" y="52"/>
                </a:lnTo>
                <a:lnTo>
                  <a:pt x="100" y="34"/>
                </a:lnTo>
                <a:lnTo>
                  <a:pt x="99" y="34"/>
                </a:lnTo>
                <a:lnTo>
                  <a:pt x="89" y="53"/>
                </a:lnTo>
                <a:lnTo>
                  <a:pt x="12" y="161"/>
                </a:lnTo>
                <a:lnTo>
                  <a:pt x="0" y="161"/>
                </a:lnTo>
                <a:lnTo>
                  <a:pt x="0" y="0"/>
                </a:lnTo>
                <a:lnTo>
                  <a:pt x="19" y="0"/>
                </a:lnTo>
                <a:lnTo>
                  <a:pt x="19" y="110"/>
                </a:lnTo>
                <a:lnTo>
                  <a:pt x="18" y="128"/>
                </a:lnTo>
                <a:lnTo>
                  <a:pt x="19" y="128"/>
                </a:lnTo>
                <a:lnTo>
                  <a:pt x="29" y="110"/>
                </a:lnTo>
                <a:lnTo>
                  <a:pt x="106" y="0"/>
                </a:lnTo>
                <a:lnTo>
                  <a:pt x="118" y="0"/>
                </a:lnTo>
                <a:lnTo>
                  <a:pt x="118" y="161"/>
                </a:lnTo>
                <a:lnTo>
                  <a:pt x="99" y="161"/>
                </a:lnTo>
                <a:lnTo>
                  <a:pt x="99" y="52"/>
                </a:lnTo>
                <a:close/>
              </a:path>
            </a:pathLst>
          </a:custGeom>
          <a:solidFill>
            <a:srgbClr val="1E5D2F"/>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121" name="Freeform 1921"/>
          <p:cNvSpPr>
            <a:spLocks/>
          </p:cNvSpPr>
          <p:nvPr userDrawn="1"/>
        </p:nvSpPr>
        <p:spPr bwMode="auto">
          <a:xfrm>
            <a:off x="1100138" y="284163"/>
            <a:ext cx="80963" cy="115888"/>
          </a:xfrm>
          <a:custGeom>
            <a:avLst/>
            <a:gdLst>
              <a:gd name="T0" fmla="*/ 96 w 115"/>
              <a:gd name="T1" fmla="*/ 87 h 161"/>
              <a:gd name="T2" fmla="*/ 96 w 115"/>
              <a:gd name="T3" fmla="*/ 87 h 161"/>
              <a:gd name="T4" fmla="*/ 19 w 115"/>
              <a:gd name="T5" fmla="*/ 87 h 161"/>
              <a:gd name="T6" fmla="*/ 19 w 115"/>
              <a:gd name="T7" fmla="*/ 161 h 161"/>
              <a:gd name="T8" fmla="*/ 0 w 115"/>
              <a:gd name="T9" fmla="*/ 161 h 161"/>
              <a:gd name="T10" fmla="*/ 0 w 115"/>
              <a:gd name="T11" fmla="*/ 0 h 161"/>
              <a:gd name="T12" fmla="*/ 19 w 115"/>
              <a:gd name="T13" fmla="*/ 0 h 161"/>
              <a:gd name="T14" fmla="*/ 19 w 115"/>
              <a:gd name="T15" fmla="*/ 70 h 161"/>
              <a:gd name="T16" fmla="*/ 96 w 115"/>
              <a:gd name="T17" fmla="*/ 70 h 161"/>
              <a:gd name="T18" fmla="*/ 96 w 115"/>
              <a:gd name="T19" fmla="*/ 0 h 161"/>
              <a:gd name="T20" fmla="*/ 115 w 115"/>
              <a:gd name="T21" fmla="*/ 0 h 161"/>
              <a:gd name="T22" fmla="*/ 115 w 115"/>
              <a:gd name="T23" fmla="*/ 161 h 161"/>
              <a:gd name="T24" fmla="*/ 96 w 115"/>
              <a:gd name="T25" fmla="*/ 161 h 161"/>
              <a:gd name="T26" fmla="*/ 96 w 115"/>
              <a:gd name="T27" fmla="*/ 87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5" h="161">
                <a:moveTo>
                  <a:pt x="96" y="87"/>
                </a:moveTo>
                <a:lnTo>
                  <a:pt x="96" y="87"/>
                </a:lnTo>
                <a:lnTo>
                  <a:pt x="19" y="87"/>
                </a:lnTo>
                <a:lnTo>
                  <a:pt x="19" y="161"/>
                </a:lnTo>
                <a:lnTo>
                  <a:pt x="0" y="161"/>
                </a:lnTo>
                <a:lnTo>
                  <a:pt x="0" y="0"/>
                </a:lnTo>
                <a:lnTo>
                  <a:pt x="19" y="0"/>
                </a:lnTo>
                <a:lnTo>
                  <a:pt x="19" y="70"/>
                </a:lnTo>
                <a:lnTo>
                  <a:pt x="96" y="70"/>
                </a:lnTo>
                <a:lnTo>
                  <a:pt x="96" y="0"/>
                </a:lnTo>
                <a:lnTo>
                  <a:pt x="115" y="0"/>
                </a:lnTo>
                <a:lnTo>
                  <a:pt x="115" y="161"/>
                </a:lnTo>
                <a:lnTo>
                  <a:pt x="96" y="161"/>
                </a:lnTo>
                <a:lnTo>
                  <a:pt x="96" y="87"/>
                </a:lnTo>
                <a:close/>
              </a:path>
            </a:pathLst>
          </a:custGeom>
          <a:solidFill>
            <a:srgbClr val="1E5D2F"/>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122" name="Freeform 1922"/>
          <p:cNvSpPr>
            <a:spLocks/>
          </p:cNvSpPr>
          <p:nvPr userDrawn="1"/>
        </p:nvSpPr>
        <p:spPr bwMode="auto">
          <a:xfrm>
            <a:off x="1209676" y="284163"/>
            <a:ext cx="82550" cy="115888"/>
          </a:xfrm>
          <a:custGeom>
            <a:avLst/>
            <a:gdLst>
              <a:gd name="T0" fmla="*/ 98 w 117"/>
              <a:gd name="T1" fmla="*/ 52 h 161"/>
              <a:gd name="T2" fmla="*/ 98 w 117"/>
              <a:gd name="T3" fmla="*/ 52 h 161"/>
              <a:gd name="T4" fmla="*/ 100 w 117"/>
              <a:gd name="T5" fmla="*/ 34 h 161"/>
              <a:gd name="T6" fmla="*/ 99 w 117"/>
              <a:gd name="T7" fmla="*/ 34 h 161"/>
              <a:gd name="T8" fmla="*/ 89 w 117"/>
              <a:gd name="T9" fmla="*/ 53 h 161"/>
              <a:gd name="T10" fmla="*/ 11 w 117"/>
              <a:gd name="T11" fmla="*/ 161 h 161"/>
              <a:gd name="T12" fmla="*/ 0 w 117"/>
              <a:gd name="T13" fmla="*/ 161 h 161"/>
              <a:gd name="T14" fmla="*/ 0 w 117"/>
              <a:gd name="T15" fmla="*/ 0 h 161"/>
              <a:gd name="T16" fmla="*/ 19 w 117"/>
              <a:gd name="T17" fmla="*/ 0 h 161"/>
              <a:gd name="T18" fmla="*/ 19 w 117"/>
              <a:gd name="T19" fmla="*/ 110 h 161"/>
              <a:gd name="T20" fmla="*/ 18 w 117"/>
              <a:gd name="T21" fmla="*/ 128 h 161"/>
              <a:gd name="T22" fmla="*/ 18 w 117"/>
              <a:gd name="T23" fmla="*/ 128 h 161"/>
              <a:gd name="T24" fmla="*/ 29 w 117"/>
              <a:gd name="T25" fmla="*/ 110 h 161"/>
              <a:gd name="T26" fmla="*/ 106 w 117"/>
              <a:gd name="T27" fmla="*/ 0 h 161"/>
              <a:gd name="T28" fmla="*/ 117 w 117"/>
              <a:gd name="T29" fmla="*/ 0 h 161"/>
              <a:gd name="T30" fmla="*/ 117 w 117"/>
              <a:gd name="T31" fmla="*/ 161 h 161"/>
              <a:gd name="T32" fmla="*/ 98 w 117"/>
              <a:gd name="T33" fmla="*/ 161 h 161"/>
              <a:gd name="T34" fmla="*/ 98 w 117"/>
              <a:gd name="T35" fmla="*/ 52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7" h="161">
                <a:moveTo>
                  <a:pt x="98" y="52"/>
                </a:moveTo>
                <a:lnTo>
                  <a:pt x="98" y="52"/>
                </a:lnTo>
                <a:lnTo>
                  <a:pt x="100" y="34"/>
                </a:lnTo>
                <a:lnTo>
                  <a:pt x="99" y="34"/>
                </a:lnTo>
                <a:lnTo>
                  <a:pt x="89" y="53"/>
                </a:lnTo>
                <a:lnTo>
                  <a:pt x="11" y="161"/>
                </a:lnTo>
                <a:lnTo>
                  <a:pt x="0" y="161"/>
                </a:lnTo>
                <a:lnTo>
                  <a:pt x="0" y="0"/>
                </a:lnTo>
                <a:lnTo>
                  <a:pt x="19" y="0"/>
                </a:lnTo>
                <a:lnTo>
                  <a:pt x="19" y="110"/>
                </a:lnTo>
                <a:lnTo>
                  <a:pt x="18" y="128"/>
                </a:lnTo>
                <a:lnTo>
                  <a:pt x="18" y="128"/>
                </a:lnTo>
                <a:lnTo>
                  <a:pt x="29" y="110"/>
                </a:lnTo>
                <a:lnTo>
                  <a:pt x="106" y="0"/>
                </a:lnTo>
                <a:lnTo>
                  <a:pt x="117" y="0"/>
                </a:lnTo>
                <a:lnTo>
                  <a:pt x="117" y="161"/>
                </a:lnTo>
                <a:lnTo>
                  <a:pt x="98" y="161"/>
                </a:lnTo>
                <a:lnTo>
                  <a:pt x="98" y="52"/>
                </a:lnTo>
                <a:close/>
              </a:path>
            </a:pathLst>
          </a:custGeom>
          <a:solidFill>
            <a:srgbClr val="1E5D2F"/>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123" name="Freeform 1923"/>
          <p:cNvSpPr>
            <a:spLocks/>
          </p:cNvSpPr>
          <p:nvPr userDrawn="1"/>
        </p:nvSpPr>
        <p:spPr bwMode="auto">
          <a:xfrm>
            <a:off x="1317626" y="282575"/>
            <a:ext cx="76200" cy="120650"/>
          </a:xfrm>
          <a:custGeom>
            <a:avLst/>
            <a:gdLst>
              <a:gd name="T0" fmla="*/ 109 w 109"/>
              <a:gd name="T1" fmla="*/ 157 h 167"/>
              <a:gd name="T2" fmla="*/ 109 w 109"/>
              <a:gd name="T3" fmla="*/ 157 h 167"/>
              <a:gd name="T4" fmla="*/ 92 w 109"/>
              <a:gd name="T5" fmla="*/ 165 h 167"/>
              <a:gd name="T6" fmla="*/ 69 w 109"/>
              <a:gd name="T7" fmla="*/ 167 h 167"/>
              <a:gd name="T8" fmla="*/ 42 w 109"/>
              <a:gd name="T9" fmla="*/ 162 h 167"/>
              <a:gd name="T10" fmla="*/ 20 w 109"/>
              <a:gd name="T11" fmla="*/ 147 h 167"/>
              <a:gd name="T12" fmla="*/ 5 w 109"/>
              <a:gd name="T13" fmla="*/ 121 h 167"/>
              <a:gd name="T14" fmla="*/ 0 w 109"/>
              <a:gd name="T15" fmla="*/ 84 h 167"/>
              <a:gd name="T16" fmla="*/ 6 w 109"/>
              <a:gd name="T17" fmla="*/ 45 h 167"/>
              <a:gd name="T18" fmla="*/ 22 w 109"/>
              <a:gd name="T19" fmla="*/ 20 h 167"/>
              <a:gd name="T20" fmla="*/ 44 w 109"/>
              <a:gd name="T21" fmla="*/ 5 h 167"/>
              <a:gd name="T22" fmla="*/ 70 w 109"/>
              <a:gd name="T23" fmla="*/ 0 h 167"/>
              <a:gd name="T24" fmla="*/ 92 w 109"/>
              <a:gd name="T25" fmla="*/ 2 h 167"/>
              <a:gd name="T26" fmla="*/ 107 w 109"/>
              <a:gd name="T27" fmla="*/ 6 h 167"/>
              <a:gd name="T28" fmla="*/ 102 w 109"/>
              <a:gd name="T29" fmla="*/ 23 h 167"/>
              <a:gd name="T30" fmla="*/ 71 w 109"/>
              <a:gd name="T31" fmla="*/ 17 h 167"/>
              <a:gd name="T32" fmla="*/ 52 w 109"/>
              <a:gd name="T33" fmla="*/ 21 h 167"/>
              <a:gd name="T34" fmla="*/ 36 w 109"/>
              <a:gd name="T35" fmla="*/ 32 h 167"/>
              <a:gd name="T36" fmla="*/ 24 w 109"/>
              <a:gd name="T37" fmla="*/ 53 h 167"/>
              <a:gd name="T38" fmla="*/ 20 w 109"/>
              <a:gd name="T39" fmla="*/ 84 h 167"/>
              <a:gd name="T40" fmla="*/ 24 w 109"/>
              <a:gd name="T41" fmla="*/ 112 h 167"/>
              <a:gd name="T42" fmla="*/ 36 w 109"/>
              <a:gd name="T43" fmla="*/ 133 h 167"/>
              <a:gd name="T44" fmla="*/ 53 w 109"/>
              <a:gd name="T45" fmla="*/ 145 h 167"/>
              <a:gd name="T46" fmla="*/ 74 w 109"/>
              <a:gd name="T47" fmla="*/ 150 h 167"/>
              <a:gd name="T48" fmla="*/ 92 w 109"/>
              <a:gd name="T49" fmla="*/ 148 h 167"/>
              <a:gd name="T50" fmla="*/ 105 w 109"/>
              <a:gd name="T51" fmla="*/ 142 h 167"/>
              <a:gd name="T52" fmla="*/ 109 w 109"/>
              <a:gd name="T53" fmla="*/ 15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9" h="167">
                <a:moveTo>
                  <a:pt x="109" y="157"/>
                </a:moveTo>
                <a:lnTo>
                  <a:pt x="109" y="157"/>
                </a:lnTo>
                <a:cubicBezTo>
                  <a:pt x="105" y="161"/>
                  <a:pt x="99" y="163"/>
                  <a:pt x="92" y="165"/>
                </a:cubicBezTo>
                <a:cubicBezTo>
                  <a:pt x="85" y="166"/>
                  <a:pt x="77" y="167"/>
                  <a:pt x="69" y="167"/>
                </a:cubicBezTo>
                <a:cubicBezTo>
                  <a:pt x="60" y="167"/>
                  <a:pt x="51" y="165"/>
                  <a:pt x="42" y="162"/>
                </a:cubicBezTo>
                <a:cubicBezTo>
                  <a:pt x="34" y="158"/>
                  <a:pt x="27" y="153"/>
                  <a:pt x="20" y="147"/>
                </a:cubicBezTo>
                <a:cubicBezTo>
                  <a:pt x="14" y="140"/>
                  <a:pt x="9" y="131"/>
                  <a:pt x="5" y="121"/>
                </a:cubicBezTo>
                <a:cubicBezTo>
                  <a:pt x="2" y="110"/>
                  <a:pt x="0" y="98"/>
                  <a:pt x="0" y="84"/>
                </a:cubicBezTo>
                <a:cubicBezTo>
                  <a:pt x="0" y="69"/>
                  <a:pt x="2" y="56"/>
                  <a:pt x="6" y="45"/>
                </a:cubicBezTo>
                <a:cubicBezTo>
                  <a:pt x="10" y="35"/>
                  <a:pt x="15" y="26"/>
                  <a:pt x="22" y="20"/>
                </a:cubicBezTo>
                <a:cubicBezTo>
                  <a:pt x="29" y="13"/>
                  <a:pt x="36" y="8"/>
                  <a:pt x="44" y="5"/>
                </a:cubicBezTo>
                <a:cubicBezTo>
                  <a:pt x="53" y="2"/>
                  <a:pt x="61" y="0"/>
                  <a:pt x="70" y="0"/>
                </a:cubicBezTo>
                <a:cubicBezTo>
                  <a:pt x="79" y="0"/>
                  <a:pt x="86" y="1"/>
                  <a:pt x="92" y="2"/>
                </a:cubicBezTo>
                <a:cubicBezTo>
                  <a:pt x="98" y="3"/>
                  <a:pt x="103" y="4"/>
                  <a:pt x="107" y="6"/>
                </a:cubicBezTo>
                <a:lnTo>
                  <a:pt x="102" y="23"/>
                </a:lnTo>
                <a:cubicBezTo>
                  <a:pt x="95" y="19"/>
                  <a:pt x="85" y="17"/>
                  <a:pt x="71" y="17"/>
                </a:cubicBezTo>
                <a:cubicBezTo>
                  <a:pt x="65" y="17"/>
                  <a:pt x="59" y="19"/>
                  <a:pt x="52" y="21"/>
                </a:cubicBezTo>
                <a:cubicBezTo>
                  <a:pt x="46" y="23"/>
                  <a:pt x="41" y="27"/>
                  <a:pt x="36" y="32"/>
                </a:cubicBezTo>
                <a:cubicBezTo>
                  <a:pt x="31" y="37"/>
                  <a:pt x="27" y="44"/>
                  <a:pt x="24" y="53"/>
                </a:cubicBezTo>
                <a:cubicBezTo>
                  <a:pt x="22" y="61"/>
                  <a:pt x="20" y="71"/>
                  <a:pt x="20" y="84"/>
                </a:cubicBezTo>
                <a:cubicBezTo>
                  <a:pt x="20" y="95"/>
                  <a:pt x="21" y="104"/>
                  <a:pt x="24" y="112"/>
                </a:cubicBezTo>
                <a:cubicBezTo>
                  <a:pt x="27" y="121"/>
                  <a:pt x="31" y="128"/>
                  <a:pt x="36" y="133"/>
                </a:cubicBezTo>
                <a:cubicBezTo>
                  <a:pt x="40" y="139"/>
                  <a:pt x="46" y="143"/>
                  <a:pt x="53" y="145"/>
                </a:cubicBezTo>
                <a:cubicBezTo>
                  <a:pt x="59" y="148"/>
                  <a:pt x="66" y="150"/>
                  <a:pt x="74" y="150"/>
                </a:cubicBezTo>
                <a:cubicBezTo>
                  <a:pt x="81" y="150"/>
                  <a:pt x="87" y="149"/>
                  <a:pt x="92" y="148"/>
                </a:cubicBezTo>
                <a:cubicBezTo>
                  <a:pt x="97" y="146"/>
                  <a:pt x="101" y="144"/>
                  <a:pt x="105" y="142"/>
                </a:cubicBezTo>
                <a:lnTo>
                  <a:pt x="109" y="157"/>
                </a:lnTo>
                <a:close/>
              </a:path>
            </a:pathLst>
          </a:custGeom>
          <a:solidFill>
            <a:srgbClr val="1E5D2F"/>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124" name="Freeform 1924"/>
          <p:cNvSpPr>
            <a:spLocks/>
          </p:cNvSpPr>
          <p:nvPr userDrawn="1"/>
        </p:nvSpPr>
        <p:spPr bwMode="auto">
          <a:xfrm>
            <a:off x="1403351" y="284163"/>
            <a:ext cx="84138" cy="115888"/>
          </a:xfrm>
          <a:custGeom>
            <a:avLst/>
            <a:gdLst>
              <a:gd name="T0" fmla="*/ 119 w 119"/>
              <a:gd name="T1" fmla="*/ 17 h 161"/>
              <a:gd name="T2" fmla="*/ 119 w 119"/>
              <a:gd name="T3" fmla="*/ 17 h 161"/>
              <a:gd name="T4" fmla="*/ 69 w 119"/>
              <a:gd name="T5" fmla="*/ 17 h 161"/>
              <a:gd name="T6" fmla="*/ 69 w 119"/>
              <a:gd name="T7" fmla="*/ 161 h 161"/>
              <a:gd name="T8" fmla="*/ 50 w 119"/>
              <a:gd name="T9" fmla="*/ 161 h 161"/>
              <a:gd name="T10" fmla="*/ 50 w 119"/>
              <a:gd name="T11" fmla="*/ 17 h 161"/>
              <a:gd name="T12" fmla="*/ 0 w 119"/>
              <a:gd name="T13" fmla="*/ 17 h 161"/>
              <a:gd name="T14" fmla="*/ 0 w 119"/>
              <a:gd name="T15" fmla="*/ 0 h 161"/>
              <a:gd name="T16" fmla="*/ 119 w 119"/>
              <a:gd name="T17" fmla="*/ 0 h 161"/>
              <a:gd name="T18" fmla="*/ 119 w 119"/>
              <a:gd name="T19" fmla="*/ 17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9" h="161">
                <a:moveTo>
                  <a:pt x="119" y="17"/>
                </a:moveTo>
                <a:lnTo>
                  <a:pt x="119" y="17"/>
                </a:lnTo>
                <a:lnTo>
                  <a:pt x="69" y="17"/>
                </a:lnTo>
                <a:lnTo>
                  <a:pt x="69" y="161"/>
                </a:lnTo>
                <a:lnTo>
                  <a:pt x="50" y="161"/>
                </a:lnTo>
                <a:lnTo>
                  <a:pt x="50" y="17"/>
                </a:lnTo>
                <a:lnTo>
                  <a:pt x="0" y="17"/>
                </a:lnTo>
                <a:lnTo>
                  <a:pt x="0" y="0"/>
                </a:lnTo>
                <a:lnTo>
                  <a:pt x="119" y="0"/>
                </a:lnTo>
                <a:lnTo>
                  <a:pt x="119" y="17"/>
                </a:lnTo>
                <a:close/>
              </a:path>
            </a:pathLst>
          </a:custGeom>
          <a:solidFill>
            <a:srgbClr val="1E5D2F"/>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125" name="Freeform 1925"/>
          <p:cNvSpPr>
            <a:spLocks/>
          </p:cNvSpPr>
          <p:nvPr userDrawn="1"/>
        </p:nvSpPr>
        <p:spPr bwMode="auto">
          <a:xfrm>
            <a:off x="1504951" y="284163"/>
            <a:ext cx="63500" cy="115888"/>
          </a:xfrm>
          <a:custGeom>
            <a:avLst/>
            <a:gdLst>
              <a:gd name="T0" fmla="*/ 0 w 89"/>
              <a:gd name="T1" fmla="*/ 0 h 161"/>
              <a:gd name="T2" fmla="*/ 0 w 89"/>
              <a:gd name="T3" fmla="*/ 0 h 161"/>
              <a:gd name="T4" fmla="*/ 88 w 89"/>
              <a:gd name="T5" fmla="*/ 0 h 161"/>
              <a:gd name="T6" fmla="*/ 88 w 89"/>
              <a:gd name="T7" fmla="*/ 17 h 161"/>
              <a:gd name="T8" fmla="*/ 20 w 89"/>
              <a:gd name="T9" fmla="*/ 17 h 161"/>
              <a:gd name="T10" fmla="*/ 20 w 89"/>
              <a:gd name="T11" fmla="*/ 70 h 161"/>
              <a:gd name="T12" fmla="*/ 82 w 89"/>
              <a:gd name="T13" fmla="*/ 70 h 161"/>
              <a:gd name="T14" fmla="*/ 82 w 89"/>
              <a:gd name="T15" fmla="*/ 87 h 161"/>
              <a:gd name="T16" fmla="*/ 20 w 89"/>
              <a:gd name="T17" fmla="*/ 87 h 161"/>
              <a:gd name="T18" fmla="*/ 20 w 89"/>
              <a:gd name="T19" fmla="*/ 144 h 161"/>
              <a:gd name="T20" fmla="*/ 89 w 89"/>
              <a:gd name="T21" fmla="*/ 144 h 161"/>
              <a:gd name="T22" fmla="*/ 89 w 89"/>
              <a:gd name="T23" fmla="*/ 161 h 161"/>
              <a:gd name="T24" fmla="*/ 0 w 89"/>
              <a:gd name="T25" fmla="*/ 161 h 161"/>
              <a:gd name="T26" fmla="*/ 0 w 89"/>
              <a:gd name="T2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9" h="161">
                <a:moveTo>
                  <a:pt x="0" y="0"/>
                </a:moveTo>
                <a:lnTo>
                  <a:pt x="0" y="0"/>
                </a:lnTo>
                <a:lnTo>
                  <a:pt x="88" y="0"/>
                </a:lnTo>
                <a:lnTo>
                  <a:pt x="88" y="17"/>
                </a:lnTo>
                <a:lnTo>
                  <a:pt x="20" y="17"/>
                </a:lnTo>
                <a:lnTo>
                  <a:pt x="20" y="70"/>
                </a:lnTo>
                <a:lnTo>
                  <a:pt x="82" y="70"/>
                </a:lnTo>
                <a:lnTo>
                  <a:pt x="82" y="87"/>
                </a:lnTo>
                <a:lnTo>
                  <a:pt x="20" y="87"/>
                </a:lnTo>
                <a:lnTo>
                  <a:pt x="20" y="144"/>
                </a:lnTo>
                <a:lnTo>
                  <a:pt x="89" y="144"/>
                </a:lnTo>
                <a:lnTo>
                  <a:pt x="89" y="161"/>
                </a:lnTo>
                <a:lnTo>
                  <a:pt x="0" y="161"/>
                </a:lnTo>
                <a:lnTo>
                  <a:pt x="0" y="0"/>
                </a:lnTo>
                <a:close/>
              </a:path>
            </a:pathLst>
          </a:custGeom>
          <a:solidFill>
            <a:srgbClr val="1E5D2F"/>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126" name="Freeform 1926"/>
          <p:cNvSpPr>
            <a:spLocks noEditPoints="1"/>
          </p:cNvSpPr>
          <p:nvPr userDrawn="1"/>
        </p:nvSpPr>
        <p:spPr bwMode="auto">
          <a:xfrm>
            <a:off x="1593851" y="282575"/>
            <a:ext cx="71438" cy="117475"/>
          </a:xfrm>
          <a:custGeom>
            <a:avLst/>
            <a:gdLst>
              <a:gd name="T0" fmla="*/ 39 w 100"/>
              <a:gd name="T1" fmla="*/ 17 h 163"/>
              <a:gd name="T2" fmla="*/ 39 w 100"/>
              <a:gd name="T3" fmla="*/ 17 h 163"/>
              <a:gd name="T4" fmla="*/ 27 w 100"/>
              <a:gd name="T5" fmla="*/ 17 h 163"/>
              <a:gd name="T6" fmla="*/ 19 w 100"/>
              <a:gd name="T7" fmla="*/ 18 h 163"/>
              <a:gd name="T8" fmla="*/ 19 w 100"/>
              <a:gd name="T9" fmla="*/ 85 h 163"/>
              <a:gd name="T10" fmla="*/ 22 w 100"/>
              <a:gd name="T11" fmla="*/ 85 h 163"/>
              <a:gd name="T12" fmla="*/ 28 w 100"/>
              <a:gd name="T13" fmla="*/ 86 h 163"/>
              <a:gd name="T14" fmla="*/ 33 w 100"/>
              <a:gd name="T15" fmla="*/ 86 h 163"/>
              <a:gd name="T16" fmla="*/ 37 w 100"/>
              <a:gd name="T17" fmla="*/ 86 h 163"/>
              <a:gd name="T18" fmla="*/ 52 w 100"/>
              <a:gd name="T19" fmla="*/ 84 h 163"/>
              <a:gd name="T20" fmla="*/ 66 w 100"/>
              <a:gd name="T21" fmla="*/ 79 h 163"/>
              <a:gd name="T22" fmla="*/ 76 w 100"/>
              <a:gd name="T23" fmla="*/ 68 h 163"/>
              <a:gd name="T24" fmla="*/ 80 w 100"/>
              <a:gd name="T25" fmla="*/ 50 h 163"/>
              <a:gd name="T26" fmla="*/ 76 w 100"/>
              <a:gd name="T27" fmla="*/ 34 h 163"/>
              <a:gd name="T28" fmla="*/ 67 w 100"/>
              <a:gd name="T29" fmla="*/ 24 h 163"/>
              <a:gd name="T30" fmla="*/ 54 w 100"/>
              <a:gd name="T31" fmla="*/ 19 h 163"/>
              <a:gd name="T32" fmla="*/ 39 w 100"/>
              <a:gd name="T33" fmla="*/ 17 h 163"/>
              <a:gd name="T34" fmla="*/ 0 w 100"/>
              <a:gd name="T35" fmla="*/ 4 h 163"/>
              <a:gd name="T36" fmla="*/ 0 w 100"/>
              <a:gd name="T37" fmla="*/ 4 h 163"/>
              <a:gd name="T38" fmla="*/ 18 w 100"/>
              <a:gd name="T39" fmla="*/ 1 h 163"/>
              <a:gd name="T40" fmla="*/ 38 w 100"/>
              <a:gd name="T41" fmla="*/ 0 h 163"/>
              <a:gd name="T42" fmla="*/ 60 w 100"/>
              <a:gd name="T43" fmla="*/ 2 h 163"/>
              <a:gd name="T44" fmla="*/ 80 w 100"/>
              <a:gd name="T45" fmla="*/ 10 h 163"/>
              <a:gd name="T46" fmla="*/ 94 w 100"/>
              <a:gd name="T47" fmla="*/ 25 h 163"/>
              <a:gd name="T48" fmla="*/ 100 w 100"/>
              <a:gd name="T49" fmla="*/ 50 h 163"/>
              <a:gd name="T50" fmla="*/ 95 w 100"/>
              <a:gd name="T51" fmla="*/ 74 h 163"/>
              <a:gd name="T52" fmla="*/ 81 w 100"/>
              <a:gd name="T53" fmla="*/ 91 h 163"/>
              <a:gd name="T54" fmla="*/ 61 w 100"/>
              <a:gd name="T55" fmla="*/ 100 h 163"/>
              <a:gd name="T56" fmla="*/ 37 w 100"/>
              <a:gd name="T57" fmla="*/ 103 h 163"/>
              <a:gd name="T58" fmla="*/ 34 w 100"/>
              <a:gd name="T59" fmla="*/ 103 h 163"/>
              <a:gd name="T60" fmla="*/ 28 w 100"/>
              <a:gd name="T61" fmla="*/ 103 h 163"/>
              <a:gd name="T62" fmla="*/ 23 w 100"/>
              <a:gd name="T63" fmla="*/ 102 h 163"/>
              <a:gd name="T64" fmla="*/ 19 w 100"/>
              <a:gd name="T65" fmla="*/ 102 h 163"/>
              <a:gd name="T66" fmla="*/ 19 w 100"/>
              <a:gd name="T67" fmla="*/ 163 h 163"/>
              <a:gd name="T68" fmla="*/ 0 w 100"/>
              <a:gd name="T69" fmla="*/ 163 h 163"/>
              <a:gd name="T70" fmla="*/ 0 w 100"/>
              <a:gd name="T71" fmla="*/ 4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0" h="163">
                <a:moveTo>
                  <a:pt x="39" y="17"/>
                </a:moveTo>
                <a:lnTo>
                  <a:pt x="39" y="17"/>
                </a:lnTo>
                <a:cubicBezTo>
                  <a:pt x="35" y="17"/>
                  <a:pt x="31" y="17"/>
                  <a:pt x="27" y="17"/>
                </a:cubicBezTo>
                <a:cubicBezTo>
                  <a:pt x="24" y="17"/>
                  <a:pt x="21" y="18"/>
                  <a:pt x="19" y="18"/>
                </a:cubicBezTo>
                <a:lnTo>
                  <a:pt x="19" y="85"/>
                </a:lnTo>
                <a:cubicBezTo>
                  <a:pt x="19" y="85"/>
                  <a:pt x="21" y="85"/>
                  <a:pt x="22" y="85"/>
                </a:cubicBezTo>
                <a:cubicBezTo>
                  <a:pt x="24" y="85"/>
                  <a:pt x="26" y="86"/>
                  <a:pt x="28" y="86"/>
                </a:cubicBezTo>
                <a:cubicBezTo>
                  <a:pt x="29" y="86"/>
                  <a:pt x="31" y="86"/>
                  <a:pt x="33" y="86"/>
                </a:cubicBezTo>
                <a:lnTo>
                  <a:pt x="37" y="86"/>
                </a:lnTo>
                <a:cubicBezTo>
                  <a:pt x="42" y="86"/>
                  <a:pt x="47" y="85"/>
                  <a:pt x="52" y="84"/>
                </a:cubicBezTo>
                <a:cubicBezTo>
                  <a:pt x="57" y="83"/>
                  <a:pt x="62" y="81"/>
                  <a:pt x="66" y="79"/>
                </a:cubicBezTo>
                <a:cubicBezTo>
                  <a:pt x="70" y="76"/>
                  <a:pt x="73" y="73"/>
                  <a:pt x="76" y="68"/>
                </a:cubicBezTo>
                <a:cubicBezTo>
                  <a:pt x="78" y="63"/>
                  <a:pt x="80" y="57"/>
                  <a:pt x="80" y="50"/>
                </a:cubicBezTo>
                <a:cubicBezTo>
                  <a:pt x="80" y="43"/>
                  <a:pt x="78" y="38"/>
                  <a:pt x="76" y="34"/>
                </a:cubicBezTo>
                <a:cubicBezTo>
                  <a:pt x="74" y="30"/>
                  <a:pt x="71" y="26"/>
                  <a:pt x="67" y="24"/>
                </a:cubicBezTo>
                <a:cubicBezTo>
                  <a:pt x="63" y="21"/>
                  <a:pt x="58" y="20"/>
                  <a:pt x="54" y="19"/>
                </a:cubicBezTo>
                <a:cubicBezTo>
                  <a:pt x="49" y="17"/>
                  <a:pt x="44" y="17"/>
                  <a:pt x="39" y="17"/>
                </a:cubicBezTo>
                <a:close/>
                <a:moveTo>
                  <a:pt x="0" y="4"/>
                </a:moveTo>
                <a:lnTo>
                  <a:pt x="0" y="4"/>
                </a:lnTo>
                <a:cubicBezTo>
                  <a:pt x="5" y="2"/>
                  <a:pt x="12" y="2"/>
                  <a:pt x="18" y="1"/>
                </a:cubicBezTo>
                <a:cubicBezTo>
                  <a:pt x="25" y="1"/>
                  <a:pt x="32" y="0"/>
                  <a:pt x="38" y="0"/>
                </a:cubicBezTo>
                <a:cubicBezTo>
                  <a:pt x="45" y="0"/>
                  <a:pt x="53" y="1"/>
                  <a:pt x="60" y="2"/>
                </a:cubicBezTo>
                <a:cubicBezTo>
                  <a:pt x="67" y="4"/>
                  <a:pt x="74" y="6"/>
                  <a:pt x="80" y="10"/>
                </a:cubicBezTo>
                <a:cubicBezTo>
                  <a:pt x="86" y="14"/>
                  <a:pt x="91" y="19"/>
                  <a:pt x="94" y="25"/>
                </a:cubicBezTo>
                <a:cubicBezTo>
                  <a:pt x="98" y="32"/>
                  <a:pt x="100" y="40"/>
                  <a:pt x="100" y="50"/>
                </a:cubicBezTo>
                <a:cubicBezTo>
                  <a:pt x="100" y="60"/>
                  <a:pt x="98" y="68"/>
                  <a:pt x="95" y="74"/>
                </a:cubicBezTo>
                <a:cubicBezTo>
                  <a:pt x="91" y="81"/>
                  <a:pt x="86" y="87"/>
                  <a:pt x="81" y="91"/>
                </a:cubicBezTo>
                <a:cubicBezTo>
                  <a:pt x="75" y="95"/>
                  <a:pt x="68" y="98"/>
                  <a:pt x="61" y="100"/>
                </a:cubicBezTo>
                <a:cubicBezTo>
                  <a:pt x="53" y="102"/>
                  <a:pt x="45" y="103"/>
                  <a:pt x="37" y="103"/>
                </a:cubicBezTo>
                <a:lnTo>
                  <a:pt x="34" y="103"/>
                </a:lnTo>
                <a:cubicBezTo>
                  <a:pt x="32" y="103"/>
                  <a:pt x="30" y="103"/>
                  <a:pt x="28" y="103"/>
                </a:cubicBezTo>
                <a:cubicBezTo>
                  <a:pt x="26" y="103"/>
                  <a:pt x="24" y="102"/>
                  <a:pt x="23" y="102"/>
                </a:cubicBezTo>
                <a:cubicBezTo>
                  <a:pt x="21" y="102"/>
                  <a:pt x="19" y="102"/>
                  <a:pt x="19" y="102"/>
                </a:cubicBezTo>
                <a:lnTo>
                  <a:pt x="19" y="163"/>
                </a:lnTo>
                <a:lnTo>
                  <a:pt x="0" y="163"/>
                </a:lnTo>
                <a:lnTo>
                  <a:pt x="0" y="4"/>
                </a:lnTo>
                <a:close/>
              </a:path>
            </a:pathLst>
          </a:custGeom>
          <a:solidFill>
            <a:srgbClr val="1E5D2F"/>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127" name="Freeform 1927"/>
          <p:cNvSpPr>
            <a:spLocks/>
          </p:cNvSpPr>
          <p:nvPr userDrawn="1"/>
        </p:nvSpPr>
        <p:spPr bwMode="auto">
          <a:xfrm>
            <a:off x="1677988" y="282575"/>
            <a:ext cx="77788" cy="120650"/>
          </a:xfrm>
          <a:custGeom>
            <a:avLst/>
            <a:gdLst>
              <a:gd name="T0" fmla="*/ 110 w 110"/>
              <a:gd name="T1" fmla="*/ 157 h 167"/>
              <a:gd name="T2" fmla="*/ 110 w 110"/>
              <a:gd name="T3" fmla="*/ 157 h 167"/>
              <a:gd name="T4" fmla="*/ 92 w 110"/>
              <a:gd name="T5" fmla="*/ 165 h 167"/>
              <a:gd name="T6" fmla="*/ 70 w 110"/>
              <a:gd name="T7" fmla="*/ 167 h 167"/>
              <a:gd name="T8" fmla="*/ 43 w 110"/>
              <a:gd name="T9" fmla="*/ 162 h 167"/>
              <a:gd name="T10" fmla="*/ 21 w 110"/>
              <a:gd name="T11" fmla="*/ 147 h 167"/>
              <a:gd name="T12" fmla="*/ 6 w 110"/>
              <a:gd name="T13" fmla="*/ 121 h 167"/>
              <a:gd name="T14" fmla="*/ 0 w 110"/>
              <a:gd name="T15" fmla="*/ 84 h 167"/>
              <a:gd name="T16" fmla="*/ 7 w 110"/>
              <a:gd name="T17" fmla="*/ 45 h 167"/>
              <a:gd name="T18" fmla="*/ 23 w 110"/>
              <a:gd name="T19" fmla="*/ 20 h 167"/>
              <a:gd name="T20" fmla="*/ 45 w 110"/>
              <a:gd name="T21" fmla="*/ 5 h 167"/>
              <a:gd name="T22" fmla="*/ 70 w 110"/>
              <a:gd name="T23" fmla="*/ 0 h 167"/>
              <a:gd name="T24" fmla="*/ 93 w 110"/>
              <a:gd name="T25" fmla="*/ 2 h 167"/>
              <a:gd name="T26" fmla="*/ 108 w 110"/>
              <a:gd name="T27" fmla="*/ 6 h 167"/>
              <a:gd name="T28" fmla="*/ 103 w 110"/>
              <a:gd name="T29" fmla="*/ 23 h 167"/>
              <a:gd name="T30" fmla="*/ 72 w 110"/>
              <a:gd name="T31" fmla="*/ 17 h 167"/>
              <a:gd name="T32" fmla="*/ 53 w 110"/>
              <a:gd name="T33" fmla="*/ 21 h 167"/>
              <a:gd name="T34" fmla="*/ 37 w 110"/>
              <a:gd name="T35" fmla="*/ 32 h 167"/>
              <a:gd name="T36" fmla="*/ 25 w 110"/>
              <a:gd name="T37" fmla="*/ 53 h 167"/>
              <a:gd name="T38" fmla="*/ 21 w 110"/>
              <a:gd name="T39" fmla="*/ 84 h 167"/>
              <a:gd name="T40" fmla="*/ 25 w 110"/>
              <a:gd name="T41" fmla="*/ 112 h 167"/>
              <a:gd name="T42" fmla="*/ 36 w 110"/>
              <a:gd name="T43" fmla="*/ 133 h 167"/>
              <a:gd name="T44" fmla="*/ 53 w 110"/>
              <a:gd name="T45" fmla="*/ 145 h 167"/>
              <a:gd name="T46" fmla="*/ 74 w 110"/>
              <a:gd name="T47" fmla="*/ 150 h 167"/>
              <a:gd name="T48" fmla="*/ 92 w 110"/>
              <a:gd name="T49" fmla="*/ 148 h 167"/>
              <a:gd name="T50" fmla="*/ 105 w 110"/>
              <a:gd name="T51" fmla="*/ 142 h 167"/>
              <a:gd name="T52" fmla="*/ 110 w 110"/>
              <a:gd name="T53" fmla="*/ 15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0" h="167">
                <a:moveTo>
                  <a:pt x="110" y="157"/>
                </a:moveTo>
                <a:lnTo>
                  <a:pt x="110" y="157"/>
                </a:lnTo>
                <a:cubicBezTo>
                  <a:pt x="105" y="161"/>
                  <a:pt x="100" y="163"/>
                  <a:pt x="92" y="165"/>
                </a:cubicBezTo>
                <a:cubicBezTo>
                  <a:pt x="85" y="166"/>
                  <a:pt x="78" y="167"/>
                  <a:pt x="70" y="167"/>
                </a:cubicBezTo>
                <a:cubicBezTo>
                  <a:pt x="60" y="167"/>
                  <a:pt x="51" y="165"/>
                  <a:pt x="43" y="162"/>
                </a:cubicBezTo>
                <a:cubicBezTo>
                  <a:pt x="35" y="158"/>
                  <a:pt x="27" y="153"/>
                  <a:pt x="21" y="147"/>
                </a:cubicBezTo>
                <a:cubicBezTo>
                  <a:pt x="15" y="140"/>
                  <a:pt x="10" y="131"/>
                  <a:pt x="6" y="121"/>
                </a:cubicBezTo>
                <a:cubicBezTo>
                  <a:pt x="2" y="110"/>
                  <a:pt x="0" y="98"/>
                  <a:pt x="0" y="84"/>
                </a:cubicBezTo>
                <a:cubicBezTo>
                  <a:pt x="0" y="69"/>
                  <a:pt x="2" y="56"/>
                  <a:pt x="7" y="45"/>
                </a:cubicBezTo>
                <a:cubicBezTo>
                  <a:pt x="11" y="35"/>
                  <a:pt x="16" y="26"/>
                  <a:pt x="23" y="20"/>
                </a:cubicBezTo>
                <a:cubicBezTo>
                  <a:pt x="29" y="13"/>
                  <a:pt x="37" y="8"/>
                  <a:pt x="45" y="5"/>
                </a:cubicBezTo>
                <a:cubicBezTo>
                  <a:pt x="53" y="2"/>
                  <a:pt x="62" y="0"/>
                  <a:pt x="70" y="0"/>
                </a:cubicBezTo>
                <a:cubicBezTo>
                  <a:pt x="79" y="0"/>
                  <a:pt x="87" y="1"/>
                  <a:pt x="93" y="2"/>
                </a:cubicBezTo>
                <a:cubicBezTo>
                  <a:pt x="99" y="3"/>
                  <a:pt x="104" y="4"/>
                  <a:pt x="108" y="6"/>
                </a:cubicBezTo>
                <a:lnTo>
                  <a:pt x="103" y="23"/>
                </a:lnTo>
                <a:cubicBezTo>
                  <a:pt x="96" y="19"/>
                  <a:pt x="85" y="17"/>
                  <a:pt x="72" y="17"/>
                </a:cubicBezTo>
                <a:cubicBezTo>
                  <a:pt x="65" y="17"/>
                  <a:pt x="59" y="19"/>
                  <a:pt x="53" y="21"/>
                </a:cubicBezTo>
                <a:cubicBezTo>
                  <a:pt x="47" y="23"/>
                  <a:pt x="41" y="27"/>
                  <a:pt x="37" y="32"/>
                </a:cubicBezTo>
                <a:cubicBezTo>
                  <a:pt x="32" y="37"/>
                  <a:pt x="28" y="44"/>
                  <a:pt x="25" y="53"/>
                </a:cubicBezTo>
                <a:cubicBezTo>
                  <a:pt x="22" y="61"/>
                  <a:pt x="21" y="71"/>
                  <a:pt x="21" y="84"/>
                </a:cubicBezTo>
                <a:cubicBezTo>
                  <a:pt x="21" y="95"/>
                  <a:pt x="22" y="104"/>
                  <a:pt x="25" y="112"/>
                </a:cubicBezTo>
                <a:cubicBezTo>
                  <a:pt x="28" y="121"/>
                  <a:pt x="31" y="128"/>
                  <a:pt x="36" y="133"/>
                </a:cubicBezTo>
                <a:cubicBezTo>
                  <a:pt x="41" y="139"/>
                  <a:pt x="47" y="143"/>
                  <a:pt x="53" y="145"/>
                </a:cubicBezTo>
                <a:cubicBezTo>
                  <a:pt x="60" y="148"/>
                  <a:pt x="67" y="150"/>
                  <a:pt x="74" y="150"/>
                </a:cubicBezTo>
                <a:cubicBezTo>
                  <a:pt x="81" y="150"/>
                  <a:pt x="87" y="149"/>
                  <a:pt x="92" y="148"/>
                </a:cubicBezTo>
                <a:cubicBezTo>
                  <a:pt x="97" y="146"/>
                  <a:pt x="102" y="144"/>
                  <a:pt x="105" y="142"/>
                </a:cubicBezTo>
                <a:lnTo>
                  <a:pt x="110" y="157"/>
                </a:lnTo>
                <a:close/>
              </a:path>
            </a:pathLst>
          </a:custGeom>
          <a:solidFill>
            <a:srgbClr val="1E5D2F"/>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128" name="Freeform 1928"/>
          <p:cNvSpPr>
            <a:spLocks/>
          </p:cNvSpPr>
          <p:nvPr userDrawn="1"/>
        </p:nvSpPr>
        <p:spPr bwMode="auto">
          <a:xfrm>
            <a:off x="1763713" y="284163"/>
            <a:ext cx="84138" cy="115888"/>
          </a:xfrm>
          <a:custGeom>
            <a:avLst/>
            <a:gdLst>
              <a:gd name="T0" fmla="*/ 119 w 119"/>
              <a:gd name="T1" fmla="*/ 17 h 161"/>
              <a:gd name="T2" fmla="*/ 119 w 119"/>
              <a:gd name="T3" fmla="*/ 17 h 161"/>
              <a:gd name="T4" fmla="*/ 69 w 119"/>
              <a:gd name="T5" fmla="*/ 17 h 161"/>
              <a:gd name="T6" fmla="*/ 69 w 119"/>
              <a:gd name="T7" fmla="*/ 161 h 161"/>
              <a:gd name="T8" fmla="*/ 50 w 119"/>
              <a:gd name="T9" fmla="*/ 161 h 161"/>
              <a:gd name="T10" fmla="*/ 50 w 119"/>
              <a:gd name="T11" fmla="*/ 17 h 161"/>
              <a:gd name="T12" fmla="*/ 0 w 119"/>
              <a:gd name="T13" fmla="*/ 17 h 161"/>
              <a:gd name="T14" fmla="*/ 0 w 119"/>
              <a:gd name="T15" fmla="*/ 0 h 161"/>
              <a:gd name="T16" fmla="*/ 119 w 119"/>
              <a:gd name="T17" fmla="*/ 0 h 161"/>
              <a:gd name="T18" fmla="*/ 119 w 119"/>
              <a:gd name="T19" fmla="*/ 17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9" h="161">
                <a:moveTo>
                  <a:pt x="119" y="17"/>
                </a:moveTo>
                <a:lnTo>
                  <a:pt x="119" y="17"/>
                </a:lnTo>
                <a:lnTo>
                  <a:pt x="69" y="17"/>
                </a:lnTo>
                <a:lnTo>
                  <a:pt x="69" y="161"/>
                </a:lnTo>
                <a:lnTo>
                  <a:pt x="50" y="161"/>
                </a:lnTo>
                <a:lnTo>
                  <a:pt x="50" y="17"/>
                </a:lnTo>
                <a:lnTo>
                  <a:pt x="0" y="17"/>
                </a:lnTo>
                <a:lnTo>
                  <a:pt x="0" y="0"/>
                </a:lnTo>
                <a:lnTo>
                  <a:pt x="119" y="0"/>
                </a:lnTo>
                <a:lnTo>
                  <a:pt x="119" y="17"/>
                </a:lnTo>
                <a:close/>
              </a:path>
            </a:pathLst>
          </a:custGeom>
          <a:solidFill>
            <a:srgbClr val="1E5D2F"/>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129" name="Freeform 1929"/>
          <p:cNvSpPr>
            <a:spLocks noEditPoints="1"/>
          </p:cNvSpPr>
          <p:nvPr userDrawn="1"/>
        </p:nvSpPr>
        <p:spPr bwMode="auto">
          <a:xfrm>
            <a:off x="1865313" y="282575"/>
            <a:ext cx="73025" cy="119063"/>
          </a:xfrm>
          <a:custGeom>
            <a:avLst/>
            <a:gdLst>
              <a:gd name="T0" fmla="*/ 44 w 102"/>
              <a:gd name="T1" fmla="*/ 148 h 165"/>
              <a:gd name="T2" fmla="*/ 44 w 102"/>
              <a:gd name="T3" fmla="*/ 148 h 165"/>
              <a:gd name="T4" fmla="*/ 58 w 102"/>
              <a:gd name="T5" fmla="*/ 146 h 165"/>
              <a:gd name="T6" fmla="*/ 70 w 102"/>
              <a:gd name="T7" fmla="*/ 141 h 165"/>
              <a:gd name="T8" fmla="*/ 78 w 102"/>
              <a:gd name="T9" fmla="*/ 132 h 165"/>
              <a:gd name="T10" fmla="*/ 82 w 102"/>
              <a:gd name="T11" fmla="*/ 119 h 165"/>
              <a:gd name="T12" fmla="*/ 78 w 102"/>
              <a:gd name="T13" fmla="*/ 103 h 165"/>
              <a:gd name="T14" fmla="*/ 68 w 102"/>
              <a:gd name="T15" fmla="*/ 94 h 165"/>
              <a:gd name="T16" fmla="*/ 54 w 102"/>
              <a:gd name="T17" fmla="*/ 90 h 165"/>
              <a:gd name="T18" fmla="*/ 39 w 102"/>
              <a:gd name="T19" fmla="*/ 89 h 165"/>
              <a:gd name="T20" fmla="*/ 19 w 102"/>
              <a:gd name="T21" fmla="*/ 89 h 165"/>
              <a:gd name="T22" fmla="*/ 19 w 102"/>
              <a:gd name="T23" fmla="*/ 147 h 165"/>
              <a:gd name="T24" fmla="*/ 24 w 102"/>
              <a:gd name="T25" fmla="*/ 147 h 165"/>
              <a:gd name="T26" fmla="*/ 30 w 102"/>
              <a:gd name="T27" fmla="*/ 148 h 165"/>
              <a:gd name="T28" fmla="*/ 37 w 102"/>
              <a:gd name="T29" fmla="*/ 148 h 165"/>
              <a:gd name="T30" fmla="*/ 44 w 102"/>
              <a:gd name="T31" fmla="*/ 148 h 165"/>
              <a:gd name="T32" fmla="*/ 31 w 102"/>
              <a:gd name="T33" fmla="*/ 73 h 165"/>
              <a:gd name="T34" fmla="*/ 31 w 102"/>
              <a:gd name="T35" fmla="*/ 73 h 165"/>
              <a:gd name="T36" fmla="*/ 40 w 102"/>
              <a:gd name="T37" fmla="*/ 73 h 165"/>
              <a:gd name="T38" fmla="*/ 50 w 102"/>
              <a:gd name="T39" fmla="*/ 72 h 165"/>
              <a:gd name="T40" fmla="*/ 60 w 102"/>
              <a:gd name="T41" fmla="*/ 67 h 165"/>
              <a:gd name="T42" fmla="*/ 69 w 102"/>
              <a:gd name="T43" fmla="*/ 61 h 165"/>
              <a:gd name="T44" fmla="*/ 75 w 102"/>
              <a:gd name="T45" fmla="*/ 53 h 165"/>
              <a:gd name="T46" fmla="*/ 77 w 102"/>
              <a:gd name="T47" fmla="*/ 43 h 165"/>
              <a:gd name="T48" fmla="*/ 74 w 102"/>
              <a:gd name="T49" fmla="*/ 30 h 165"/>
              <a:gd name="T50" fmla="*/ 66 w 102"/>
              <a:gd name="T51" fmla="*/ 22 h 165"/>
              <a:gd name="T52" fmla="*/ 55 w 102"/>
              <a:gd name="T53" fmla="*/ 18 h 165"/>
              <a:gd name="T54" fmla="*/ 42 w 102"/>
              <a:gd name="T55" fmla="*/ 17 h 165"/>
              <a:gd name="T56" fmla="*/ 29 w 102"/>
              <a:gd name="T57" fmla="*/ 17 h 165"/>
              <a:gd name="T58" fmla="*/ 19 w 102"/>
              <a:gd name="T59" fmla="*/ 18 h 165"/>
              <a:gd name="T60" fmla="*/ 19 w 102"/>
              <a:gd name="T61" fmla="*/ 73 h 165"/>
              <a:gd name="T62" fmla="*/ 31 w 102"/>
              <a:gd name="T63" fmla="*/ 73 h 165"/>
              <a:gd name="T64" fmla="*/ 97 w 102"/>
              <a:gd name="T65" fmla="*/ 39 h 165"/>
              <a:gd name="T66" fmla="*/ 97 w 102"/>
              <a:gd name="T67" fmla="*/ 39 h 165"/>
              <a:gd name="T68" fmla="*/ 95 w 102"/>
              <a:gd name="T69" fmla="*/ 51 h 165"/>
              <a:gd name="T70" fmla="*/ 90 w 102"/>
              <a:gd name="T71" fmla="*/ 62 h 165"/>
              <a:gd name="T72" fmla="*/ 80 w 102"/>
              <a:gd name="T73" fmla="*/ 71 h 165"/>
              <a:gd name="T74" fmla="*/ 67 w 102"/>
              <a:gd name="T75" fmla="*/ 77 h 165"/>
              <a:gd name="T76" fmla="*/ 67 w 102"/>
              <a:gd name="T77" fmla="*/ 78 h 165"/>
              <a:gd name="T78" fmla="*/ 80 w 102"/>
              <a:gd name="T79" fmla="*/ 82 h 165"/>
              <a:gd name="T80" fmla="*/ 91 w 102"/>
              <a:gd name="T81" fmla="*/ 89 h 165"/>
              <a:gd name="T82" fmla="*/ 99 w 102"/>
              <a:gd name="T83" fmla="*/ 101 h 165"/>
              <a:gd name="T84" fmla="*/ 102 w 102"/>
              <a:gd name="T85" fmla="*/ 117 h 165"/>
              <a:gd name="T86" fmla="*/ 97 w 102"/>
              <a:gd name="T87" fmla="*/ 139 h 165"/>
              <a:gd name="T88" fmla="*/ 83 w 102"/>
              <a:gd name="T89" fmla="*/ 153 h 165"/>
              <a:gd name="T90" fmla="*/ 64 w 102"/>
              <a:gd name="T91" fmla="*/ 162 h 165"/>
              <a:gd name="T92" fmla="*/ 42 w 102"/>
              <a:gd name="T93" fmla="*/ 165 h 165"/>
              <a:gd name="T94" fmla="*/ 33 w 102"/>
              <a:gd name="T95" fmla="*/ 165 h 165"/>
              <a:gd name="T96" fmla="*/ 22 w 102"/>
              <a:gd name="T97" fmla="*/ 164 h 165"/>
              <a:gd name="T98" fmla="*/ 10 w 102"/>
              <a:gd name="T99" fmla="*/ 163 h 165"/>
              <a:gd name="T100" fmla="*/ 0 w 102"/>
              <a:gd name="T101" fmla="*/ 162 h 165"/>
              <a:gd name="T102" fmla="*/ 0 w 102"/>
              <a:gd name="T103" fmla="*/ 4 h 165"/>
              <a:gd name="T104" fmla="*/ 20 w 102"/>
              <a:gd name="T105" fmla="*/ 1 h 165"/>
              <a:gd name="T106" fmla="*/ 44 w 102"/>
              <a:gd name="T107" fmla="*/ 0 h 165"/>
              <a:gd name="T108" fmla="*/ 63 w 102"/>
              <a:gd name="T109" fmla="*/ 2 h 165"/>
              <a:gd name="T110" fmla="*/ 79 w 102"/>
              <a:gd name="T111" fmla="*/ 8 h 165"/>
              <a:gd name="T112" fmla="*/ 92 w 102"/>
              <a:gd name="T113" fmla="*/ 19 h 165"/>
              <a:gd name="T114" fmla="*/ 97 w 102"/>
              <a:gd name="T115" fmla="*/ 39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2" h="165">
                <a:moveTo>
                  <a:pt x="44" y="148"/>
                </a:moveTo>
                <a:lnTo>
                  <a:pt x="44" y="148"/>
                </a:lnTo>
                <a:cubicBezTo>
                  <a:pt x="49" y="148"/>
                  <a:pt x="53" y="148"/>
                  <a:pt x="58" y="146"/>
                </a:cubicBezTo>
                <a:cubicBezTo>
                  <a:pt x="62" y="145"/>
                  <a:pt x="67" y="143"/>
                  <a:pt x="70" y="141"/>
                </a:cubicBezTo>
                <a:cubicBezTo>
                  <a:pt x="74" y="138"/>
                  <a:pt x="76" y="135"/>
                  <a:pt x="78" y="132"/>
                </a:cubicBezTo>
                <a:cubicBezTo>
                  <a:pt x="80" y="128"/>
                  <a:pt x="82" y="124"/>
                  <a:pt x="82" y="119"/>
                </a:cubicBezTo>
                <a:cubicBezTo>
                  <a:pt x="82" y="112"/>
                  <a:pt x="80" y="107"/>
                  <a:pt x="78" y="103"/>
                </a:cubicBezTo>
                <a:cubicBezTo>
                  <a:pt x="75" y="100"/>
                  <a:pt x="72" y="97"/>
                  <a:pt x="68" y="94"/>
                </a:cubicBezTo>
                <a:cubicBezTo>
                  <a:pt x="64" y="92"/>
                  <a:pt x="59" y="91"/>
                  <a:pt x="54" y="90"/>
                </a:cubicBezTo>
                <a:cubicBezTo>
                  <a:pt x="49" y="89"/>
                  <a:pt x="44" y="89"/>
                  <a:pt x="39" y="89"/>
                </a:cubicBezTo>
                <a:lnTo>
                  <a:pt x="19" y="89"/>
                </a:lnTo>
                <a:lnTo>
                  <a:pt x="19" y="147"/>
                </a:lnTo>
                <a:cubicBezTo>
                  <a:pt x="20" y="147"/>
                  <a:pt x="22" y="147"/>
                  <a:pt x="24" y="147"/>
                </a:cubicBezTo>
                <a:cubicBezTo>
                  <a:pt x="26" y="147"/>
                  <a:pt x="28" y="148"/>
                  <a:pt x="30" y="148"/>
                </a:cubicBezTo>
                <a:cubicBezTo>
                  <a:pt x="32" y="148"/>
                  <a:pt x="35" y="148"/>
                  <a:pt x="37" y="148"/>
                </a:cubicBezTo>
                <a:cubicBezTo>
                  <a:pt x="40" y="148"/>
                  <a:pt x="42" y="148"/>
                  <a:pt x="44" y="148"/>
                </a:cubicBezTo>
                <a:close/>
                <a:moveTo>
                  <a:pt x="31" y="73"/>
                </a:moveTo>
                <a:lnTo>
                  <a:pt x="31" y="73"/>
                </a:lnTo>
                <a:cubicBezTo>
                  <a:pt x="34" y="73"/>
                  <a:pt x="37" y="73"/>
                  <a:pt x="40" y="73"/>
                </a:cubicBezTo>
                <a:cubicBezTo>
                  <a:pt x="44" y="72"/>
                  <a:pt x="47" y="72"/>
                  <a:pt x="50" y="72"/>
                </a:cubicBezTo>
                <a:cubicBezTo>
                  <a:pt x="53" y="71"/>
                  <a:pt x="57" y="69"/>
                  <a:pt x="60" y="67"/>
                </a:cubicBezTo>
                <a:cubicBezTo>
                  <a:pt x="63" y="66"/>
                  <a:pt x="66" y="64"/>
                  <a:pt x="69" y="61"/>
                </a:cubicBezTo>
                <a:cubicBezTo>
                  <a:pt x="71" y="59"/>
                  <a:pt x="73" y="56"/>
                  <a:pt x="75" y="53"/>
                </a:cubicBezTo>
                <a:cubicBezTo>
                  <a:pt x="76" y="50"/>
                  <a:pt x="77" y="46"/>
                  <a:pt x="77" y="43"/>
                </a:cubicBezTo>
                <a:cubicBezTo>
                  <a:pt x="77" y="38"/>
                  <a:pt x="76" y="34"/>
                  <a:pt x="74" y="30"/>
                </a:cubicBezTo>
                <a:cubicBezTo>
                  <a:pt x="72" y="27"/>
                  <a:pt x="69" y="24"/>
                  <a:pt x="66" y="22"/>
                </a:cubicBezTo>
                <a:cubicBezTo>
                  <a:pt x="63" y="20"/>
                  <a:pt x="59" y="19"/>
                  <a:pt x="55" y="18"/>
                </a:cubicBezTo>
                <a:cubicBezTo>
                  <a:pt x="51" y="17"/>
                  <a:pt x="47" y="17"/>
                  <a:pt x="42" y="17"/>
                </a:cubicBezTo>
                <a:cubicBezTo>
                  <a:pt x="37" y="17"/>
                  <a:pt x="33" y="17"/>
                  <a:pt x="29" y="17"/>
                </a:cubicBezTo>
                <a:cubicBezTo>
                  <a:pt x="24" y="17"/>
                  <a:pt x="21" y="18"/>
                  <a:pt x="19" y="18"/>
                </a:cubicBezTo>
                <a:lnTo>
                  <a:pt x="19" y="73"/>
                </a:lnTo>
                <a:lnTo>
                  <a:pt x="31" y="73"/>
                </a:lnTo>
                <a:close/>
                <a:moveTo>
                  <a:pt x="97" y="39"/>
                </a:moveTo>
                <a:lnTo>
                  <a:pt x="97" y="39"/>
                </a:lnTo>
                <a:cubicBezTo>
                  <a:pt x="97" y="43"/>
                  <a:pt x="96" y="47"/>
                  <a:pt x="95" y="51"/>
                </a:cubicBezTo>
                <a:cubicBezTo>
                  <a:pt x="94" y="55"/>
                  <a:pt x="92" y="58"/>
                  <a:pt x="90" y="62"/>
                </a:cubicBezTo>
                <a:cubicBezTo>
                  <a:pt x="87" y="65"/>
                  <a:pt x="84" y="68"/>
                  <a:pt x="80" y="71"/>
                </a:cubicBezTo>
                <a:cubicBezTo>
                  <a:pt x="76" y="73"/>
                  <a:pt x="72" y="75"/>
                  <a:pt x="67" y="77"/>
                </a:cubicBezTo>
                <a:lnTo>
                  <a:pt x="67" y="78"/>
                </a:lnTo>
                <a:cubicBezTo>
                  <a:pt x="71" y="78"/>
                  <a:pt x="76" y="80"/>
                  <a:pt x="80" y="82"/>
                </a:cubicBezTo>
                <a:cubicBezTo>
                  <a:pt x="84" y="83"/>
                  <a:pt x="88" y="86"/>
                  <a:pt x="91" y="89"/>
                </a:cubicBezTo>
                <a:cubicBezTo>
                  <a:pt x="94" y="92"/>
                  <a:pt x="97" y="96"/>
                  <a:pt x="99" y="101"/>
                </a:cubicBezTo>
                <a:cubicBezTo>
                  <a:pt x="101" y="105"/>
                  <a:pt x="102" y="111"/>
                  <a:pt x="102" y="117"/>
                </a:cubicBezTo>
                <a:cubicBezTo>
                  <a:pt x="102" y="125"/>
                  <a:pt x="100" y="133"/>
                  <a:pt x="97" y="139"/>
                </a:cubicBezTo>
                <a:cubicBezTo>
                  <a:pt x="93" y="145"/>
                  <a:pt x="89" y="150"/>
                  <a:pt x="83" y="153"/>
                </a:cubicBezTo>
                <a:cubicBezTo>
                  <a:pt x="77" y="157"/>
                  <a:pt x="71" y="160"/>
                  <a:pt x="64" y="162"/>
                </a:cubicBezTo>
                <a:cubicBezTo>
                  <a:pt x="57" y="164"/>
                  <a:pt x="49" y="165"/>
                  <a:pt x="42" y="165"/>
                </a:cubicBezTo>
                <a:lnTo>
                  <a:pt x="33" y="165"/>
                </a:lnTo>
                <a:cubicBezTo>
                  <a:pt x="29" y="165"/>
                  <a:pt x="25" y="165"/>
                  <a:pt x="22" y="164"/>
                </a:cubicBezTo>
                <a:cubicBezTo>
                  <a:pt x="18" y="164"/>
                  <a:pt x="14" y="164"/>
                  <a:pt x="10" y="163"/>
                </a:cubicBezTo>
                <a:cubicBezTo>
                  <a:pt x="6" y="163"/>
                  <a:pt x="3" y="162"/>
                  <a:pt x="0" y="162"/>
                </a:cubicBezTo>
                <a:lnTo>
                  <a:pt x="0" y="4"/>
                </a:lnTo>
                <a:cubicBezTo>
                  <a:pt x="6" y="3"/>
                  <a:pt x="12" y="2"/>
                  <a:pt x="20" y="1"/>
                </a:cubicBezTo>
                <a:cubicBezTo>
                  <a:pt x="27" y="1"/>
                  <a:pt x="35" y="0"/>
                  <a:pt x="44" y="0"/>
                </a:cubicBezTo>
                <a:cubicBezTo>
                  <a:pt x="50" y="0"/>
                  <a:pt x="56" y="1"/>
                  <a:pt x="63" y="2"/>
                </a:cubicBezTo>
                <a:cubicBezTo>
                  <a:pt x="69" y="3"/>
                  <a:pt x="74" y="5"/>
                  <a:pt x="79" y="8"/>
                </a:cubicBezTo>
                <a:cubicBezTo>
                  <a:pt x="84" y="10"/>
                  <a:pt x="89" y="14"/>
                  <a:pt x="92" y="19"/>
                </a:cubicBezTo>
                <a:cubicBezTo>
                  <a:pt x="95" y="24"/>
                  <a:pt x="97" y="31"/>
                  <a:pt x="97" y="39"/>
                </a:cubicBezTo>
                <a:close/>
              </a:path>
            </a:pathLst>
          </a:custGeom>
          <a:solidFill>
            <a:srgbClr val="1E5D2F"/>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130" name="Freeform 1930"/>
          <p:cNvSpPr>
            <a:spLocks noEditPoints="1"/>
          </p:cNvSpPr>
          <p:nvPr userDrawn="1"/>
        </p:nvSpPr>
        <p:spPr bwMode="auto">
          <a:xfrm>
            <a:off x="1957388" y="282575"/>
            <a:ext cx="93663" cy="120650"/>
          </a:xfrm>
          <a:custGeom>
            <a:avLst/>
            <a:gdLst>
              <a:gd name="T0" fmla="*/ 20 w 131"/>
              <a:gd name="T1" fmla="*/ 84 h 167"/>
              <a:gd name="T2" fmla="*/ 20 w 131"/>
              <a:gd name="T3" fmla="*/ 84 h 167"/>
              <a:gd name="T4" fmla="*/ 22 w 131"/>
              <a:gd name="T5" fmla="*/ 109 h 167"/>
              <a:gd name="T6" fmla="*/ 31 w 131"/>
              <a:gd name="T7" fmla="*/ 130 h 167"/>
              <a:gd name="T8" fmla="*/ 45 w 131"/>
              <a:gd name="T9" fmla="*/ 144 h 167"/>
              <a:gd name="T10" fmla="*/ 65 w 131"/>
              <a:gd name="T11" fmla="*/ 150 h 167"/>
              <a:gd name="T12" fmla="*/ 98 w 131"/>
              <a:gd name="T13" fmla="*/ 133 h 167"/>
              <a:gd name="T14" fmla="*/ 111 w 131"/>
              <a:gd name="T15" fmla="*/ 84 h 167"/>
              <a:gd name="T16" fmla="*/ 108 w 131"/>
              <a:gd name="T17" fmla="*/ 58 h 167"/>
              <a:gd name="T18" fmla="*/ 100 w 131"/>
              <a:gd name="T19" fmla="*/ 37 h 167"/>
              <a:gd name="T20" fmla="*/ 85 w 131"/>
              <a:gd name="T21" fmla="*/ 23 h 167"/>
              <a:gd name="T22" fmla="*/ 65 w 131"/>
              <a:gd name="T23" fmla="*/ 17 h 167"/>
              <a:gd name="T24" fmla="*/ 32 w 131"/>
              <a:gd name="T25" fmla="*/ 34 h 167"/>
              <a:gd name="T26" fmla="*/ 20 w 131"/>
              <a:gd name="T27" fmla="*/ 84 h 167"/>
              <a:gd name="T28" fmla="*/ 0 w 131"/>
              <a:gd name="T29" fmla="*/ 84 h 167"/>
              <a:gd name="T30" fmla="*/ 0 w 131"/>
              <a:gd name="T31" fmla="*/ 84 h 167"/>
              <a:gd name="T32" fmla="*/ 17 w 131"/>
              <a:gd name="T33" fmla="*/ 22 h 167"/>
              <a:gd name="T34" fmla="*/ 65 w 131"/>
              <a:gd name="T35" fmla="*/ 0 h 167"/>
              <a:gd name="T36" fmla="*/ 94 w 131"/>
              <a:gd name="T37" fmla="*/ 6 h 167"/>
              <a:gd name="T38" fmla="*/ 115 w 131"/>
              <a:gd name="T39" fmla="*/ 23 h 167"/>
              <a:gd name="T40" fmla="*/ 127 w 131"/>
              <a:gd name="T41" fmla="*/ 49 h 167"/>
              <a:gd name="T42" fmla="*/ 131 w 131"/>
              <a:gd name="T43" fmla="*/ 84 h 167"/>
              <a:gd name="T44" fmla="*/ 114 w 131"/>
              <a:gd name="T45" fmla="*/ 145 h 167"/>
              <a:gd name="T46" fmla="*/ 65 w 131"/>
              <a:gd name="T47" fmla="*/ 167 h 167"/>
              <a:gd name="T48" fmla="*/ 36 w 131"/>
              <a:gd name="T49" fmla="*/ 161 h 167"/>
              <a:gd name="T50" fmla="*/ 16 w 131"/>
              <a:gd name="T51" fmla="*/ 144 h 167"/>
              <a:gd name="T52" fmla="*/ 3 w 131"/>
              <a:gd name="T53" fmla="*/ 118 h 167"/>
              <a:gd name="T54" fmla="*/ 0 w 131"/>
              <a:gd name="T55" fmla="*/ 84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1" h="167">
                <a:moveTo>
                  <a:pt x="20" y="84"/>
                </a:moveTo>
                <a:lnTo>
                  <a:pt x="20" y="84"/>
                </a:lnTo>
                <a:cubicBezTo>
                  <a:pt x="20" y="92"/>
                  <a:pt x="21" y="101"/>
                  <a:pt x="22" y="109"/>
                </a:cubicBezTo>
                <a:cubicBezTo>
                  <a:pt x="24" y="117"/>
                  <a:pt x="27" y="124"/>
                  <a:pt x="31" y="130"/>
                </a:cubicBezTo>
                <a:cubicBezTo>
                  <a:pt x="34" y="136"/>
                  <a:pt x="39" y="141"/>
                  <a:pt x="45" y="144"/>
                </a:cubicBezTo>
                <a:cubicBezTo>
                  <a:pt x="50" y="148"/>
                  <a:pt x="57" y="150"/>
                  <a:pt x="65" y="150"/>
                </a:cubicBezTo>
                <a:cubicBezTo>
                  <a:pt x="79" y="150"/>
                  <a:pt x="90" y="144"/>
                  <a:pt x="98" y="133"/>
                </a:cubicBezTo>
                <a:cubicBezTo>
                  <a:pt x="107" y="123"/>
                  <a:pt x="111" y="106"/>
                  <a:pt x="111" y="84"/>
                </a:cubicBezTo>
                <a:cubicBezTo>
                  <a:pt x="111" y="75"/>
                  <a:pt x="110" y="66"/>
                  <a:pt x="108" y="58"/>
                </a:cubicBezTo>
                <a:cubicBezTo>
                  <a:pt x="106" y="50"/>
                  <a:pt x="103" y="43"/>
                  <a:pt x="100" y="37"/>
                </a:cubicBezTo>
                <a:cubicBezTo>
                  <a:pt x="96" y="31"/>
                  <a:pt x="91" y="26"/>
                  <a:pt x="85" y="23"/>
                </a:cubicBezTo>
                <a:cubicBezTo>
                  <a:pt x="80" y="19"/>
                  <a:pt x="73" y="17"/>
                  <a:pt x="65" y="17"/>
                </a:cubicBezTo>
                <a:cubicBezTo>
                  <a:pt x="51" y="17"/>
                  <a:pt x="40" y="23"/>
                  <a:pt x="32" y="34"/>
                </a:cubicBezTo>
                <a:cubicBezTo>
                  <a:pt x="24" y="44"/>
                  <a:pt x="20" y="61"/>
                  <a:pt x="20" y="84"/>
                </a:cubicBezTo>
                <a:close/>
                <a:moveTo>
                  <a:pt x="0" y="84"/>
                </a:moveTo>
                <a:lnTo>
                  <a:pt x="0" y="84"/>
                </a:lnTo>
                <a:cubicBezTo>
                  <a:pt x="0" y="57"/>
                  <a:pt x="5" y="36"/>
                  <a:pt x="17" y="22"/>
                </a:cubicBezTo>
                <a:cubicBezTo>
                  <a:pt x="28" y="8"/>
                  <a:pt x="44" y="0"/>
                  <a:pt x="65" y="0"/>
                </a:cubicBezTo>
                <a:cubicBezTo>
                  <a:pt x="76" y="0"/>
                  <a:pt x="86" y="2"/>
                  <a:pt x="94" y="6"/>
                </a:cubicBezTo>
                <a:cubicBezTo>
                  <a:pt x="103" y="10"/>
                  <a:pt x="109" y="16"/>
                  <a:pt x="115" y="23"/>
                </a:cubicBezTo>
                <a:cubicBezTo>
                  <a:pt x="120" y="31"/>
                  <a:pt x="124" y="39"/>
                  <a:pt x="127" y="49"/>
                </a:cubicBezTo>
                <a:cubicBezTo>
                  <a:pt x="130" y="60"/>
                  <a:pt x="131" y="71"/>
                  <a:pt x="131" y="84"/>
                </a:cubicBezTo>
                <a:cubicBezTo>
                  <a:pt x="131" y="110"/>
                  <a:pt x="125" y="131"/>
                  <a:pt x="114" y="145"/>
                </a:cubicBezTo>
                <a:cubicBezTo>
                  <a:pt x="102" y="159"/>
                  <a:pt x="86" y="167"/>
                  <a:pt x="65" y="167"/>
                </a:cubicBezTo>
                <a:cubicBezTo>
                  <a:pt x="54" y="167"/>
                  <a:pt x="44" y="165"/>
                  <a:pt x="36" y="161"/>
                </a:cubicBezTo>
                <a:cubicBezTo>
                  <a:pt x="28" y="157"/>
                  <a:pt x="21" y="151"/>
                  <a:pt x="16" y="144"/>
                </a:cubicBezTo>
                <a:cubicBezTo>
                  <a:pt x="10" y="137"/>
                  <a:pt x="6" y="128"/>
                  <a:pt x="3" y="118"/>
                </a:cubicBezTo>
                <a:cubicBezTo>
                  <a:pt x="1" y="107"/>
                  <a:pt x="0" y="96"/>
                  <a:pt x="0" y="84"/>
                </a:cubicBezTo>
                <a:close/>
              </a:path>
            </a:pathLst>
          </a:custGeom>
          <a:solidFill>
            <a:srgbClr val="1E5D2F"/>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131" name="Freeform 1931"/>
          <p:cNvSpPr>
            <a:spLocks noEditPoints="1"/>
          </p:cNvSpPr>
          <p:nvPr userDrawn="1"/>
        </p:nvSpPr>
        <p:spPr bwMode="auto">
          <a:xfrm>
            <a:off x="850901" y="434975"/>
            <a:ext cx="114300" cy="122238"/>
          </a:xfrm>
          <a:custGeom>
            <a:avLst/>
            <a:gdLst>
              <a:gd name="T0" fmla="*/ 106 w 160"/>
              <a:gd name="T1" fmla="*/ 35 h 170"/>
              <a:gd name="T2" fmla="*/ 89 w 160"/>
              <a:gd name="T3" fmla="*/ 37 h 170"/>
              <a:gd name="T4" fmla="*/ 95 w 160"/>
              <a:gd name="T5" fmla="*/ 132 h 170"/>
              <a:gd name="T6" fmla="*/ 117 w 160"/>
              <a:gd name="T7" fmla="*/ 129 h 170"/>
              <a:gd name="T8" fmla="*/ 137 w 160"/>
              <a:gd name="T9" fmla="*/ 105 h 170"/>
              <a:gd name="T10" fmla="*/ 138 w 160"/>
              <a:gd name="T11" fmla="*/ 63 h 170"/>
              <a:gd name="T12" fmla="*/ 120 w 160"/>
              <a:gd name="T13" fmla="*/ 38 h 170"/>
              <a:gd name="T14" fmla="*/ 55 w 160"/>
              <a:gd name="T15" fmla="*/ 132 h 170"/>
              <a:gd name="T16" fmla="*/ 58 w 160"/>
              <a:gd name="T17" fmla="*/ 132 h 170"/>
              <a:gd name="T18" fmla="*/ 67 w 160"/>
              <a:gd name="T19" fmla="*/ 132 h 170"/>
              <a:gd name="T20" fmla="*/ 70 w 160"/>
              <a:gd name="T21" fmla="*/ 36 h 170"/>
              <a:gd name="T22" fmla="*/ 56 w 160"/>
              <a:gd name="T23" fmla="*/ 35 h 170"/>
              <a:gd name="T24" fmla="*/ 30 w 160"/>
              <a:gd name="T25" fmla="*/ 47 h 170"/>
              <a:gd name="T26" fmla="*/ 19 w 160"/>
              <a:gd name="T27" fmla="*/ 85 h 170"/>
              <a:gd name="T28" fmla="*/ 29 w 160"/>
              <a:gd name="T29" fmla="*/ 120 h 170"/>
              <a:gd name="T30" fmla="*/ 55 w 160"/>
              <a:gd name="T31" fmla="*/ 132 h 170"/>
              <a:gd name="T32" fmla="*/ 70 w 160"/>
              <a:gd name="T33" fmla="*/ 147 h 170"/>
              <a:gd name="T34" fmla="*/ 51 w 160"/>
              <a:gd name="T35" fmla="*/ 148 h 170"/>
              <a:gd name="T36" fmla="*/ 15 w 160"/>
              <a:gd name="T37" fmla="*/ 133 h 170"/>
              <a:gd name="T38" fmla="*/ 0 w 160"/>
              <a:gd name="T39" fmla="*/ 85 h 170"/>
              <a:gd name="T40" fmla="*/ 15 w 160"/>
              <a:gd name="T41" fmla="*/ 36 h 170"/>
              <a:gd name="T42" fmla="*/ 56 w 160"/>
              <a:gd name="T43" fmla="*/ 19 h 170"/>
              <a:gd name="T44" fmla="*/ 70 w 160"/>
              <a:gd name="T45" fmla="*/ 20 h 170"/>
              <a:gd name="T46" fmla="*/ 89 w 160"/>
              <a:gd name="T47" fmla="*/ 0 h 170"/>
              <a:gd name="T48" fmla="*/ 99 w 160"/>
              <a:gd name="T49" fmla="*/ 19 h 170"/>
              <a:gd name="T50" fmla="*/ 129 w 160"/>
              <a:gd name="T51" fmla="*/ 23 h 170"/>
              <a:gd name="T52" fmla="*/ 156 w 160"/>
              <a:gd name="T53" fmla="*/ 55 h 170"/>
              <a:gd name="T54" fmla="*/ 156 w 160"/>
              <a:gd name="T55" fmla="*/ 111 h 170"/>
              <a:gd name="T56" fmla="*/ 126 w 160"/>
              <a:gd name="T57" fmla="*/ 144 h 170"/>
              <a:gd name="T58" fmla="*/ 97 w 160"/>
              <a:gd name="T59" fmla="*/ 148 h 170"/>
              <a:gd name="T60" fmla="*/ 89 w 160"/>
              <a:gd name="T61" fmla="*/ 170 h 170"/>
              <a:gd name="T62" fmla="*/ 70 w 160"/>
              <a:gd name="T63" fmla="*/ 147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0" h="170">
                <a:moveTo>
                  <a:pt x="106" y="35"/>
                </a:moveTo>
                <a:lnTo>
                  <a:pt x="106" y="35"/>
                </a:lnTo>
                <a:cubicBezTo>
                  <a:pt x="103" y="35"/>
                  <a:pt x="101" y="35"/>
                  <a:pt x="97" y="35"/>
                </a:cubicBezTo>
                <a:cubicBezTo>
                  <a:pt x="94" y="35"/>
                  <a:pt x="91" y="36"/>
                  <a:pt x="89" y="37"/>
                </a:cubicBezTo>
                <a:lnTo>
                  <a:pt x="89" y="132"/>
                </a:lnTo>
                <a:cubicBezTo>
                  <a:pt x="91" y="132"/>
                  <a:pt x="93" y="132"/>
                  <a:pt x="95" y="132"/>
                </a:cubicBezTo>
                <a:cubicBezTo>
                  <a:pt x="98" y="132"/>
                  <a:pt x="100" y="132"/>
                  <a:pt x="103" y="132"/>
                </a:cubicBezTo>
                <a:cubicBezTo>
                  <a:pt x="108" y="132"/>
                  <a:pt x="113" y="131"/>
                  <a:pt x="117" y="129"/>
                </a:cubicBezTo>
                <a:cubicBezTo>
                  <a:pt x="122" y="127"/>
                  <a:pt x="126" y="124"/>
                  <a:pt x="129" y="120"/>
                </a:cubicBezTo>
                <a:cubicBezTo>
                  <a:pt x="133" y="116"/>
                  <a:pt x="135" y="111"/>
                  <a:pt x="137" y="105"/>
                </a:cubicBezTo>
                <a:cubicBezTo>
                  <a:pt x="139" y="98"/>
                  <a:pt x="140" y="91"/>
                  <a:pt x="140" y="83"/>
                </a:cubicBezTo>
                <a:cubicBezTo>
                  <a:pt x="140" y="76"/>
                  <a:pt x="139" y="69"/>
                  <a:pt x="138" y="63"/>
                </a:cubicBezTo>
                <a:cubicBezTo>
                  <a:pt x="136" y="57"/>
                  <a:pt x="134" y="52"/>
                  <a:pt x="131" y="48"/>
                </a:cubicBezTo>
                <a:cubicBezTo>
                  <a:pt x="128" y="44"/>
                  <a:pt x="124" y="40"/>
                  <a:pt x="120" y="38"/>
                </a:cubicBezTo>
                <a:cubicBezTo>
                  <a:pt x="116" y="36"/>
                  <a:pt x="111" y="35"/>
                  <a:pt x="106" y="35"/>
                </a:cubicBezTo>
                <a:close/>
                <a:moveTo>
                  <a:pt x="55" y="132"/>
                </a:moveTo>
                <a:lnTo>
                  <a:pt x="55" y="132"/>
                </a:lnTo>
                <a:lnTo>
                  <a:pt x="58" y="132"/>
                </a:lnTo>
                <a:cubicBezTo>
                  <a:pt x="59" y="132"/>
                  <a:pt x="61" y="132"/>
                  <a:pt x="62" y="132"/>
                </a:cubicBezTo>
                <a:cubicBezTo>
                  <a:pt x="64" y="132"/>
                  <a:pt x="65" y="132"/>
                  <a:pt x="67" y="132"/>
                </a:cubicBezTo>
                <a:cubicBezTo>
                  <a:pt x="68" y="132"/>
                  <a:pt x="69" y="131"/>
                  <a:pt x="70" y="131"/>
                </a:cubicBezTo>
                <a:lnTo>
                  <a:pt x="70" y="36"/>
                </a:lnTo>
                <a:cubicBezTo>
                  <a:pt x="69" y="36"/>
                  <a:pt x="66" y="35"/>
                  <a:pt x="64" y="35"/>
                </a:cubicBezTo>
                <a:cubicBezTo>
                  <a:pt x="61" y="35"/>
                  <a:pt x="59" y="35"/>
                  <a:pt x="56" y="35"/>
                </a:cubicBezTo>
                <a:cubicBezTo>
                  <a:pt x="51" y="35"/>
                  <a:pt x="46" y="36"/>
                  <a:pt x="42" y="38"/>
                </a:cubicBezTo>
                <a:cubicBezTo>
                  <a:pt x="37" y="40"/>
                  <a:pt x="33" y="43"/>
                  <a:pt x="30" y="47"/>
                </a:cubicBezTo>
                <a:cubicBezTo>
                  <a:pt x="27" y="52"/>
                  <a:pt x="24" y="57"/>
                  <a:pt x="22" y="63"/>
                </a:cubicBezTo>
                <a:cubicBezTo>
                  <a:pt x="20" y="69"/>
                  <a:pt x="19" y="77"/>
                  <a:pt x="19" y="85"/>
                </a:cubicBezTo>
                <a:cubicBezTo>
                  <a:pt x="19" y="92"/>
                  <a:pt x="20" y="99"/>
                  <a:pt x="22" y="105"/>
                </a:cubicBezTo>
                <a:cubicBezTo>
                  <a:pt x="24" y="111"/>
                  <a:pt x="26" y="116"/>
                  <a:pt x="29" y="120"/>
                </a:cubicBezTo>
                <a:cubicBezTo>
                  <a:pt x="32" y="124"/>
                  <a:pt x="36" y="127"/>
                  <a:pt x="40" y="129"/>
                </a:cubicBezTo>
                <a:cubicBezTo>
                  <a:pt x="45" y="131"/>
                  <a:pt x="50" y="132"/>
                  <a:pt x="55" y="132"/>
                </a:cubicBezTo>
                <a:close/>
                <a:moveTo>
                  <a:pt x="70" y="147"/>
                </a:moveTo>
                <a:lnTo>
                  <a:pt x="70" y="147"/>
                </a:lnTo>
                <a:cubicBezTo>
                  <a:pt x="68" y="148"/>
                  <a:pt x="65" y="148"/>
                  <a:pt x="61" y="148"/>
                </a:cubicBezTo>
                <a:cubicBezTo>
                  <a:pt x="58" y="148"/>
                  <a:pt x="54" y="148"/>
                  <a:pt x="51" y="148"/>
                </a:cubicBezTo>
                <a:cubicBezTo>
                  <a:pt x="44" y="148"/>
                  <a:pt x="37" y="147"/>
                  <a:pt x="31" y="145"/>
                </a:cubicBezTo>
                <a:cubicBezTo>
                  <a:pt x="25" y="142"/>
                  <a:pt x="19" y="139"/>
                  <a:pt x="15" y="133"/>
                </a:cubicBezTo>
                <a:cubicBezTo>
                  <a:pt x="10" y="128"/>
                  <a:pt x="6" y="122"/>
                  <a:pt x="4" y="114"/>
                </a:cubicBezTo>
                <a:cubicBezTo>
                  <a:pt x="1" y="105"/>
                  <a:pt x="0" y="96"/>
                  <a:pt x="0" y="85"/>
                </a:cubicBezTo>
                <a:cubicBezTo>
                  <a:pt x="0" y="75"/>
                  <a:pt x="1" y="65"/>
                  <a:pt x="4" y="57"/>
                </a:cubicBezTo>
                <a:cubicBezTo>
                  <a:pt x="6" y="49"/>
                  <a:pt x="10" y="42"/>
                  <a:pt x="15" y="36"/>
                </a:cubicBezTo>
                <a:cubicBezTo>
                  <a:pt x="20" y="31"/>
                  <a:pt x="26" y="26"/>
                  <a:pt x="33" y="23"/>
                </a:cubicBezTo>
                <a:cubicBezTo>
                  <a:pt x="40" y="20"/>
                  <a:pt x="47" y="19"/>
                  <a:pt x="56" y="19"/>
                </a:cubicBezTo>
                <a:cubicBezTo>
                  <a:pt x="58" y="19"/>
                  <a:pt x="60" y="19"/>
                  <a:pt x="63" y="19"/>
                </a:cubicBezTo>
                <a:cubicBezTo>
                  <a:pt x="66" y="19"/>
                  <a:pt x="69" y="19"/>
                  <a:pt x="70" y="20"/>
                </a:cubicBezTo>
                <a:lnTo>
                  <a:pt x="70" y="0"/>
                </a:lnTo>
                <a:lnTo>
                  <a:pt x="89" y="0"/>
                </a:lnTo>
                <a:lnTo>
                  <a:pt x="89" y="20"/>
                </a:lnTo>
                <a:cubicBezTo>
                  <a:pt x="92" y="20"/>
                  <a:pt x="95" y="19"/>
                  <a:pt x="99" y="19"/>
                </a:cubicBezTo>
                <a:cubicBezTo>
                  <a:pt x="103" y="19"/>
                  <a:pt x="106" y="19"/>
                  <a:pt x="108" y="19"/>
                </a:cubicBezTo>
                <a:cubicBezTo>
                  <a:pt x="116" y="19"/>
                  <a:pt x="123" y="20"/>
                  <a:pt x="129" y="23"/>
                </a:cubicBezTo>
                <a:cubicBezTo>
                  <a:pt x="135" y="26"/>
                  <a:pt x="141" y="30"/>
                  <a:pt x="145" y="35"/>
                </a:cubicBezTo>
                <a:cubicBezTo>
                  <a:pt x="150" y="40"/>
                  <a:pt x="153" y="47"/>
                  <a:pt x="156" y="55"/>
                </a:cubicBezTo>
                <a:cubicBezTo>
                  <a:pt x="159" y="63"/>
                  <a:pt x="160" y="72"/>
                  <a:pt x="160" y="83"/>
                </a:cubicBezTo>
                <a:cubicBezTo>
                  <a:pt x="160" y="94"/>
                  <a:pt x="158" y="103"/>
                  <a:pt x="156" y="111"/>
                </a:cubicBezTo>
                <a:cubicBezTo>
                  <a:pt x="153" y="120"/>
                  <a:pt x="149" y="126"/>
                  <a:pt x="143" y="132"/>
                </a:cubicBezTo>
                <a:cubicBezTo>
                  <a:pt x="138" y="137"/>
                  <a:pt x="133" y="142"/>
                  <a:pt x="126" y="144"/>
                </a:cubicBezTo>
                <a:cubicBezTo>
                  <a:pt x="119" y="147"/>
                  <a:pt x="112" y="148"/>
                  <a:pt x="104" y="148"/>
                </a:cubicBezTo>
                <a:cubicBezTo>
                  <a:pt x="103" y="148"/>
                  <a:pt x="100" y="148"/>
                  <a:pt x="97" y="148"/>
                </a:cubicBezTo>
                <a:cubicBezTo>
                  <a:pt x="93" y="148"/>
                  <a:pt x="91" y="147"/>
                  <a:pt x="89" y="147"/>
                </a:cubicBezTo>
                <a:lnTo>
                  <a:pt x="89" y="170"/>
                </a:lnTo>
                <a:lnTo>
                  <a:pt x="70" y="170"/>
                </a:lnTo>
                <a:lnTo>
                  <a:pt x="70" y="147"/>
                </a:lnTo>
                <a:close/>
              </a:path>
            </a:pathLst>
          </a:custGeom>
          <a:solidFill>
            <a:srgbClr val="1E5D2F"/>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132" name="Freeform 1932"/>
          <p:cNvSpPr>
            <a:spLocks/>
          </p:cNvSpPr>
          <p:nvPr userDrawn="1"/>
        </p:nvSpPr>
        <p:spPr bwMode="auto">
          <a:xfrm>
            <a:off x="985838" y="438150"/>
            <a:ext cx="82550" cy="115888"/>
          </a:xfrm>
          <a:custGeom>
            <a:avLst/>
            <a:gdLst>
              <a:gd name="T0" fmla="*/ 98 w 117"/>
              <a:gd name="T1" fmla="*/ 51 h 160"/>
              <a:gd name="T2" fmla="*/ 98 w 117"/>
              <a:gd name="T3" fmla="*/ 51 h 160"/>
              <a:gd name="T4" fmla="*/ 99 w 117"/>
              <a:gd name="T5" fmla="*/ 33 h 160"/>
              <a:gd name="T6" fmla="*/ 98 w 117"/>
              <a:gd name="T7" fmla="*/ 33 h 160"/>
              <a:gd name="T8" fmla="*/ 89 w 117"/>
              <a:gd name="T9" fmla="*/ 52 h 160"/>
              <a:gd name="T10" fmla="*/ 11 w 117"/>
              <a:gd name="T11" fmla="*/ 160 h 160"/>
              <a:gd name="T12" fmla="*/ 0 w 117"/>
              <a:gd name="T13" fmla="*/ 160 h 160"/>
              <a:gd name="T14" fmla="*/ 0 w 117"/>
              <a:gd name="T15" fmla="*/ 0 h 160"/>
              <a:gd name="T16" fmla="*/ 19 w 117"/>
              <a:gd name="T17" fmla="*/ 0 h 160"/>
              <a:gd name="T18" fmla="*/ 19 w 117"/>
              <a:gd name="T19" fmla="*/ 110 h 160"/>
              <a:gd name="T20" fmla="*/ 17 w 117"/>
              <a:gd name="T21" fmla="*/ 128 h 160"/>
              <a:gd name="T22" fmla="*/ 18 w 117"/>
              <a:gd name="T23" fmla="*/ 128 h 160"/>
              <a:gd name="T24" fmla="*/ 28 w 117"/>
              <a:gd name="T25" fmla="*/ 109 h 160"/>
              <a:gd name="T26" fmla="*/ 106 w 117"/>
              <a:gd name="T27" fmla="*/ 0 h 160"/>
              <a:gd name="T28" fmla="*/ 117 w 117"/>
              <a:gd name="T29" fmla="*/ 0 h 160"/>
              <a:gd name="T30" fmla="*/ 117 w 117"/>
              <a:gd name="T31" fmla="*/ 160 h 160"/>
              <a:gd name="T32" fmla="*/ 98 w 117"/>
              <a:gd name="T33" fmla="*/ 160 h 160"/>
              <a:gd name="T34" fmla="*/ 98 w 117"/>
              <a:gd name="T35" fmla="*/ 51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7" h="160">
                <a:moveTo>
                  <a:pt x="98" y="51"/>
                </a:moveTo>
                <a:lnTo>
                  <a:pt x="98" y="51"/>
                </a:lnTo>
                <a:lnTo>
                  <a:pt x="99" y="33"/>
                </a:lnTo>
                <a:lnTo>
                  <a:pt x="98" y="33"/>
                </a:lnTo>
                <a:lnTo>
                  <a:pt x="89" y="52"/>
                </a:lnTo>
                <a:lnTo>
                  <a:pt x="11" y="160"/>
                </a:lnTo>
                <a:lnTo>
                  <a:pt x="0" y="160"/>
                </a:lnTo>
                <a:lnTo>
                  <a:pt x="0" y="0"/>
                </a:lnTo>
                <a:lnTo>
                  <a:pt x="19" y="0"/>
                </a:lnTo>
                <a:lnTo>
                  <a:pt x="19" y="110"/>
                </a:lnTo>
                <a:lnTo>
                  <a:pt x="17" y="128"/>
                </a:lnTo>
                <a:lnTo>
                  <a:pt x="18" y="128"/>
                </a:lnTo>
                <a:lnTo>
                  <a:pt x="28" y="109"/>
                </a:lnTo>
                <a:lnTo>
                  <a:pt x="106" y="0"/>
                </a:lnTo>
                <a:lnTo>
                  <a:pt x="117" y="0"/>
                </a:lnTo>
                <a:lnTo>
                  <a:pt x="117" y="160"/>
                </a:lnTo>
                <a:lnTo>
                  <a:pt x="98" y="160"/>
                </a:lnTo>
                <a:lnTo>
                  <a:pt x="98" y="51"/>
                </a:lnTo>
                <a:close/>
              </a:path>
            </a:pathLst>
          </a:custGeom>
          <a:solidFill>
            <a:srgbClr val="1E5D2F"/>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133" name="Freeform 1933"/>
          <p:cNvSpPr>
            <a:spLocks/>
          </p:cNvSpPr>
          <p:nvPr userDrawn="1"/>
        </p:nvSpPr>
        <p:spPr bwMode="auto">
          <a:xfrm>
            <a:off x="1096963" y="438150"/>
            <a:ext cx="82550" cy="115888"/>
          </a:xfrm>
          <a:custGeom>
            <a:avLst/>
            <a:gdLst>
              <a:gd name="T0" fmla="*/ 96 w 115"/>
              <a:gd name="T1" fmla="*/ 87 h 160"/>
              <a:gd name="T2" fmla="*/ 96 w 115"/>
              <a:gd name="T3" fmla="*/ 87 h 160"/>
              <a:gd name="T4" fmla="*/ 19 w 115"/>
              <a:gd name="T5" fmla="*/ 87 h 160"/>
              <a:gd name="T6" fmla="*/ 19 w 115"/>
              <a:gd name="T7" fmla="*/ 160 h 160"/>
              <a:gd name="T8" fmla="*/ 0 w 115"/>
              <a:gd name="T9" fmla="*/ 160 h 160"/>
              <a:gd name="T10" fmla="*/ 0 w 115"/>
              <a:gd name="T11" fmla="*/ 0 h 160"/>
              <a:gd name="T12" fmla="*/ 19 w 115"/>
              <a:gd name="T13" fmla="*/ 0 h 160"/>
              <a:gd name="T14" fmla="*/ 19 w 115"/>
              <a:gd name="T15" fmla="*/ 70 h 160"/>
              <a:gd name="T16" fmla="*/ 96 w 115"/>
              <a:gd name="T17" fmla="*/ 70 h 160"/>
              <a:gd name="T18" fmla="*/ 96 w 115"/>
              <a:gd name="T19" fmla="*/ 0 h 160"/>
              <a:gd name="T20" fmla="*/ 115 w 115"/>
              <a:gd name="T21" fmla="*/ 0 h 160"/>
              <a:gd name="T22" fmla="*/ 115 w 115"/>
              <a:gd name="T23" fmla="*/ 160 h 160"/>
              <a:gd name="T24" fmla="*/ 96 w 115"/>
              <a:gd name="T25" fmla="*/ 160 h 160"/>
              <a:gd name="T26" fmla="*/ 96 w 115"/>
              <a:gd name="T27" fmla="*/ 87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5" h="160">
                <a:moveTo>
                  <a:pt x="96" y="87"/>
                </a:moveTo>
                <a:lnTo>
                  <a:pt x="96" y="87"/>
                </a:lnTo>
                <a:lnTo>
                  <a:pt x="19" y="87"/>
                </a:lnTo>
                <a:lnTo>
                  <a:pt x="19" y="160"/>
                </a:lnTo>
                <a:lnTo>
                  <a:pt x="0" y="160"/>
                </a:lnTo>
                <a:lnTo>
                  <a:pt x="0" y="0"/>
                </a:lnTo>
                <a:lnTo>
                  <a:pt x="19" y="0"/>
                </a:lnTo>
                <a:lnTo>
                  <a:pt x="19" y="70"/>
                </a:lnTo>
                <a:lnTo>
                  <a:pt x="96" y="70"/>
                </a:lnTo>
                <a:lnTo>
                  <a:pt x="96" y="0"/>
                </a:lnTo>
                <a:lnTo>
                  <a:pt x="115" y="0"/>
                </a:lnTo>
                <a:lnTo>
                  <a:pt x="115" y="160"/>
                </a:lnTo>
                <a:lnTo>
                  <a:pt x="96" y="160"/>
                </a:lnTo>
                <a:lnTo>
                  <a:pt x="96" y="87"/>
                </a:lnTo>
                <a:close/>
              </a:path>
            </a:pathLst>
          </a:custGeom>
          <a:solidFill>
            <a:srgbClr val="1E5D2F"/>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134" name="Freeform 1934"/>
          <p:cNvSpPr>
            <a:spLocks noEditPoints="1"/>
          </p:cNvSpPr>
          <p:nvPr userDrawn="1"/>
        </p:nvSpPr>
        <p:spPr bwMode="auto">
          <a:xfrm>
            <a:off x="1195388" y="436563"/>
            <a:ext cx="92075" cy="117475"/>
          </a:xfrm>
          <a:custGeom>
            <a:avLst/>
            <a:gdLst>
              <a:gd name="T0" fmla="*/ 41 w 130"/>
              <a:gd name="T1" fmla="*/ 102 h 163"/>
              <a:gd name="T2" fmla="*/ 41 w 130"/>
              <a:gd name="T3" fmla="*/ 102 h 163"/>
              <a:gd name="T4" fmla="*/ 88 w 130"/>
              <a:gd name="T5" fmla="*/ 102 h 163"/>
              <a:gd name="T6" fmla="*/ 70 w 130"/>
              <a:gd name="T7" fmla="*/ 53 h 163"/>
              <a:gd name="T8" fmla="*/ 65 w 130"/>
              <a:gd name="T9" fmla="*/ 29 h 163"/>
              <a:gd name="T10" fmla="*/ 64 w 130"/>
              <a:gd name="T11" fmla="*/ 29 h 163"/>
              <a:gd name="T12" fmla="*/ 59 w 130"/>
              <a:gd name="T13" fmla="*/ 54 h 163"/>
              <a:gd name="T14" fmla="*/ 41 w 130"/>
              <a:gd name="T15" fmla="*/ 102 h 163"/>
              <a:gd name="T16" fmla="*/ 94 w 130"/>
              <a:gd name="T17" fmla="*/ 119 h 163"/>
              <a:gd name="T18" fmla="*/ 94 w 130"/>
              <a:gd name="T19" fmla="*/ 119 h 163"/>
              <a:gd name="T20" fmla="*/ 35 w 130"/>
              <a:gd name="T21" fmla="*/ 119 h 163"/>
              <a:gd name="T22" fmla="*/ 19 w 130"/>
              <a:gd name="T23" fmla="*/ 163 h 163"/>
              <a:gd name="T24" fmla="*/ 0 w 130"/>
              <a:gd name="T25" fmla="*/ 163 h 163"/>
              <a:gd name="T26" fmla="*/ 61 w 130"/>
              <a:gd name="T27" fmla="*/ 0 h 163"/>
              <a:gd name="T28" fmla="*/ 69 w 130"/>
              <a:gd name="T29" fmla="*/ 0 h 163"/>
              <a:gd name="T30" fmla="*/ 130 w 130"/>
              <a:gd name="T31" fmla="*/ 163 h 163"/>
              <a:gd name="T32" fmla="*/ 110 w 130"/>
              <a:gd name="T33" fmla="*/ 163 h 163"/>
              <a:gd name="T34" fmla="*/ 94 w 130"/>
              <a:gd name="T35" fmla="*/ 119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0" h="163">
                <a:moveTo>
                  <a:pt x="41" y="102"/>
                </a:moveTo>
                <a:lnTo>
                  <a:pt x="41" y="102"/>
                </a:lnTo>
                <a:lnTo>
                  <a:pt x="88" y="102"/>
                </a:lnTo>
                <a:lnTo>
                  <a:pt x="70" y="53"/>
                </a:lnTo>
                <a:lnTo>
                  <a:pt x="65" y="29"/>
                </a:lnTo>
                <a:lnTo>
                  <a:pt x="64" y="29"/>
                </a:lnTo>
                <a:lnTo>
                  <a:pt x="59" y="54"/>
                </a:lnTo>
                <a:lnTo>
                  <a:pt x="41" y="102"/>
                </a:lnTo>
                <a:close/>
                <a:moveTo>
                  <a:pt x="94" y="119"/>
                </a:moveTo>
                <a:lnTo>
                  <a:pt x="94" y="119"/>
                </a:lnTo>
                <a:lnTo>
                  <a:pt x="35" y="119"/>
                </a:lnTo>
                <a:lnTo>
                  <a:pt x="19" y="163"/>
                </a:lnTo>
                <a:lnTo>
                  <a:pt x="0" y="163"/>
                </a:lnTo>
                <a:lnTo>
                  <a:pt x="61" y="0"/>
                </a:lnTo>
                <a:lnTo>
                  <a:pt x="69" y="0"/>
                </a:lnTo>
                <a:lnTo>
                  <a:pt x="130" y="163"/>
                </a:lnTo>
                <a:lnTo>
                  <a:pt x="110" y="163"/>
                </a:lnTo>
                <a:lnTo>
                  <a:pt x="94" y="119"/>
                </a:lnTo>
                <a:close/>
              </a:path>
            </a:pathLst>
          </a:custGeom>
          <a:solidFill>
            <a:srgbClr val="1E5D2F"/>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135" name="Freeform 1935"/>
          <p:cNvSpPr>
            <a:spLocks/>
          </p:cNvSpPr>
          <p:nvPr userDrawn="1"/>
        </p:nvSpPr>
        <p:spPr bwMode="auto">
          <a:xfrm>
            <a:off x="1304926" y="438150"/>
            <a:ext cx="80963" cy="115888"/>
          </a:xfrm>
          <a:custGeom>
            <a:avLst/>
            <a:gdLst>
              <a:gd name="T0" fmla="*/ 96 w 115"/>
              <a:gd name="T1" fmla="*/ 87 h 160"/>
              <a:gd name="T2" fmla="*/ 96 w 115"/>
              <a:gd name="T3" fmla="*/ 87 h 160"/>
              <a:gd name="T4" fmla="*/ 19 w 115"/>
              <a:gd name="T5" fmla="*/ 87 h 160"/>
              <a:gd name="T6" fmla="*/ 19 w 115"/>
              <a:gd name="T7" fmla="*/ 160 h 160"/>
              <a:gd name="T8" fmla="*/ 0 w 115"/>
              <a:gd name="T9" fmla="*/ 160 h 160"/>
              <a:gd name="T10" fmla="*/ 0 w 115"/>
              <a:gd name="T11" fmla="*/ 0 h 160"/>
              <a:gd name="T12" fmla="*/ 19 w 115"/>
              <a:gd name="T13" fmla="*/ 0 h 160"/>
              <a:gd name="T14" fmla="*/ 19 w 115"/>
              <a:gd name="T15" fmla="*/ 70 h 160"/>
              <a:gd name="T16" fmla="*/ 96 w 115"/>
              <a:gd name="T17" fmla="*/ 70 h 160"/>
              <a:gd name="T18" fmla="*/ 96 w 115"/>
              <a:gd name="T19" fmla="*/ 0 h 160"/>
              <a:gd name="T20" fmla="*/ 115 w 115"/>
              <a:gd name="T21" fmla="*/ 0 h 160"/>
              <a:gd name="T22" fmla="*/ 115 w 115"/>
              <a:gd name="T23" fmla="*/ 160 h 160"/>
              <a:gd name="T24" fmla="*/ 96 w 115"/>
              <a:gd name="T25" fmla="*/ 160 h 160"/>
              <a:gd name="T26" fmla="*/ 96 w 115"/>
              <a:gd name="T27" fmla="*/ 87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5" h="160">
                <a:moveTo>
                  <a:pt x="96" y="87"/>
                </a:moveTo>
                <a:lnTo>
                  <a:pt x="96" y="87"/>
                </a:lnTo>
                <a:lnTo>
                  <a:pt x="19" y="87"/>
                </a:lnTo>
                <a:lnTo>
                  <a:pt x="19" y="160"/>
                </a:lnTo>
                <a:lnTo>
                  <a:pt x="0" y="160"/>
                </a:lnTo>
                <a:lnTo>
                  <a:pt x="0" y="0"/>
                </a:lnTo>
                <a:lnTo>
                  <a:pt x="19" y="0"/>
                </a:lnTo>
                <a:lnTo>
                  <a:pt x="19" y="70"/>
                </a:lnTo>
                <a:lnTo>
                  <a:pt x="96" y="70"/>
                </a:lnTo>
                <a:lnTo>
                  <a:pt x="96" y="0"/>
                </a:lnTo>
                <a:lnTo>
                  <a:pt x="115" y="0"/>
                </a:lnTo>
                <a:lnTo>
                  <a:pt x="115" y="160"/>
                </a:lnTo>
                <a:lnTo>
                  <a:pt x="96" y="160"/>
                </a:lnTo>
                <a:lnTo>
                  <a:pt x="96" y="87"/>
                </a:lnTo>
                <a:close/>
              </a:path>
            </a:pathLst>
          </a:custGeom>
          <a:solidFill>
            <a:srgbClr val="1E5D2F"/>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136" name="Freeform 1936"/>
          <p:cNvSpPr>
            <a:spLocks/>
          </p:cNvSpPr>
          <p:nvPr userDrawn="1"/>
        </p:nvSpPr>
        <p:spPr bwMode="auto">
          <a:xfrm>
            <a:off x="1409701" y="436563"/>
            <a:ext cx="77788" cy="119063"/>
          </a:xfrm>
          <a:custGeom>
            <a:avLst/>
            <a:gdLst>
              <a:gd name="T0" fmla="*/ 109 w 109"/>
              <a:gd name="T1" fmla="*/ 157 h 166"/>
              <a:gd name="T2" fmla="*/ 109 w 109"/>
              <a:gd name="T3" fmla="*/ 157 h 166"/>
              <a:gd name="T4" fmla="*/ 92 w 109"/>
              <a:gd name="T5" fmla="*/ 164 h 166"/>
              <a:gd name="T6" fmla="*/ 69 w 109"/>
              <a:gd name="T7" fmla="*/ 166 h 166"/>
              <a:gd name="T8" fmla="*/ 42 w 109"/>
              <a:gd name="T9" fmla="*/ 161 h 166"/>
              <a:gd name="T10" fmla="*/ 20 w 109"/>
              <a:gd name="T11" fmla="*/ 146 h 166"/>
              <a:gd name="T12" fmla="*/ 5 w 109"/>
              <a:gd name="T13" fmla="*/ 120 h 166"/>
              <a:gd name="T14" fmla="*/ 0 w 109"/>
              <a:gd name="T15" fmla="*/ 83 h 166"/>
              <a:gd name="T16" fmla="*/ 6 w 109"/>
              <a:gd name="T17" fmla="*/ 45 h 166"/>
              <a:gd name="T18" fmla="*/ 22 w 109"/>
              <a:gd name="T19" fmla="*/ 19 h 166"/>
              <a:gd name="T20" fmla="*/ 44 w 109"/>
              <a:gd name="T21" fmla="*/ 4 h 166"/>
              <a:gd name="T22" fmla="*/ 69 w 109"/>
              <a:gd name="T23" fmla="*/ 0 h 166"/>
              <a:gd name="T24" fmla="*/ 92 w 109"/>
              <a:gd name="T25" fmla="*/ 1 h 166"/>
              <a:gd name="T26" fmla="*/ 107 w 109"/>
              <a:gd name="T27" fmla="*/ 5 h 166"/>
              <a:gd name="T28" fmla="*/ 102 w 109"/>
              <a:gd name="T29" fmla="*/ 22 h 166"/>
              <a:gd name="T30" fmla="*/ 71 w 109"/>
              <a:gd name="T31" fmla="*/ 17 h 166"/>
              <a:gd name="T32" fmla="*/ 52 w 109"/>
              <a:gd name="T33" fmla="*/ 20 h 166"/>
              <a:gd name="T34" fmla="*/ 36 w 109"/>
              <a:gd name="T35" fmla="*/ 32 h 166"/>
              <a:gd name="T36" fmla="*/ 24 w 109"/>
              <a:gd name="T37" fmla="*/ 52 h 166"/>
              <a:gd name="T38" fmla="*/ 20 w 109"/>
              <a:gd name="T39" fmla="*/ 83 h 166"/>
              <a:gd name="T40" fmla="*/ 24 w 109"/>
              <a:gd name="T41" fmla="*/ 112 h 166"/>
              <a:gd name="T42" fmla="*/ 35 w 109"/>
              <a:gd name="T43" fmla="*/ 132 h 166"/>
              <a:gd name="T44" fmla="*/ 52 w 109"/>
              <a:gd name="T45" fmla="*/ 145 h 166"/>
              <a:gd name="T46" fmla="*/ 74 w 109"/>
              <a:gd name="T47" fmla="*/ 149 h 166"/>
              <a:gd name="T48" fmla="*/ 92 w 109"/>
              <a:gd name="T49" fmla="*/ 147 h 166"/>
              <a:gd name="T50" fmla="*/ 105 w 109"/>
              <a:gd name="T51" fmla="*/ 142 h 166"/>
              <a:gd name="T52" fmla="*/ 109 w 109"/>
              <a:gd name="T53" fmla="*/ 157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9" h="166">
                <a:moveTo>
                  <a:pt x="109" y="157"/>
                </a:moveTo>
                <a:lnTo>
                  <a:pt x="109" y="157"/>
                </a:lnTo>
                <a:cubicBezTo>
                  <a:pt x="105" y="160"/>
                  <a:pt x="99" y="163"/>
                  <a:pt x="92" y="164"/>
                </a:cubicBezTo>
                <a:cubicBezTo>
                  <a:pt x="85" y="165"/>
                  <a:pt x="77" y="166"/>
                  <a:pt x="69" y="166"/>
                </a:cubicBezTo>
                <a:cubicBezTo>
                  <a:pt x="60" y="166"/>
                  <a:pt x="51" y="164"/>
                  <a:pt x="42" y="161"/>
                </a:cubicBezTo>
                <a:cubicBezTo>
                  <a:pt x="34" y="158"/>
                  <a:pt x="26" y="153"/>
                  <a:pt x="20" y="146"/>
                </a:cubicBezTo>
                <a:cubicBezTo>
                  <a:pt x="14" y="139"/>
                  <a:pt x="9" y="131"/>
                  <a:pt x="5" y="120"/>
                </a:cubicBezTo>
                <a:cubicBezTo>
                  <a:pt x="2" y="110"/>
                  <a:pt x="0" y="97"/>
                  <a:pt x="0" y="83"/>
                </a:cubicBezTo>
                <a:cubicBezTo>
                  <a:pt x="0" y="68"/>
                  <a:pt x="2" y="55"/>
                  <a:pt x="6" y="45"/>
                </a:cubicBezTo>
                <a:cubicBezTo>
                  <a:pt x="10" y="34"/>
                  <a:pt x="15" y="26"/>
                  <a:pt x="22" y="19"/>
                </a:cubicBezTo>
                <a:cubicBezTo>
                  <a:pt x="28" y="12"/>
                  <a:pt x="36" y="8"/>
                  <a:pt x="44" y="4"/>
                </a:cubicBezTo>
                <a:cubicBezTo>
                  <a:pt x="52" y="1"/>
                  <a:pt x="61" y="0"/>
                  <a:pt x="69" y="0"/>
                </a:cubicBezTo>
                <a:cubicBezTo>
                  <a:pt x="79" y="0"/>
                  <a:pt x="86" y="0"/>
                  <a:pt x="92" y="1"/>
                </a:cubicBezTo>
                <a:cubicBezTo>
                  <a:pt x="98" y="2"/>
                  <a:pt x="103" y="4"/>
                  <a:pt x="107" y="5"/>
                </a:cubicBezTo>
                <a:lnTo>
                  <a:pt x="102" y="22"/>
                </a:lnTo>
                <a:cubicBezTo>
                  <a:pt x="95" y="19"/>
                  <a:pt x="84" y="17"/>
                  <a:pt x="71" y="17"/>
                </a:cubicBezTo>
                <a:cubicBezTo>
                  <a:pt x="65" y="17"/>
                  <a:pt x="58" y="18"/>
                  <a:pt x="52" y="20"/>
                </a:cubicBezTo>
                <a:cubicBezTo>
                  <a:pt x="46" y="23"/>
                  <a:pt x="41" y="26"/>
                  <a:pt x="36" y="32"/>
                </a:cubicBezTo>
                <a:cubicBezTo>
                  <a:pt x="31" y="37"/>
                  <a:pt x="27" y="44"/>
                  <a:pt x="24" y="52"/>
                </a:cubicBezTo>
                <a:cubicBezTo>
                  <a:pt x="21" y="60"/>
                  <a:pt x="20" y="71"/>
                  <a:pt x="20" y="83"/>
                </a:cubicBezTo>
                <a:cubicBezTo>
                  <a:pt x="20" y="94"/>
                  <a:pt x="21" y="104"/>
                  <a:pt x="24" y="112"/>
                </a:cubicBezTo>
                <a:cubicBezTo>
                  <a:pt x="27" y="120"/>
                  <a:pt x="31" y="127"/>
                  <a:pt x="35" y="132"/>
                </a:cubicBezTo>
                <a:cubicBezTo>
                  <a:pt x="40" y="138"/>
                  <a:pt x="46" y="142"/>
                  <a:pt x="52" y="145"/>
                </a:cubicBezTo>
                <a:cubicBezTo>
                  <a:pt x="59" y="148"/>
                  <a:pt x="66" y="149"/>
                  <a:pt x="74" y="149"/>
                </a:cubicBezTo>
                <a:cubicBezTo>
                  <a:pt x="80" y="149"/>
                  <a:pt x="86" y="148"/>
                  <a:pt x="92" y="147"/>
                </a:cubicBezTo>
                <a:cubicBezTo>
                  <a:pt x="97" y="146"/>
                  <a:pt x="101" y="144"/>
                  <a:pt x="105" y="142"/>
                </a:cubicBezTo>
                <a:lnTo>
                  <a:pt x="109" y="157"/>
                </a:lnTo>
                <a:close/>
              </a:path>
            </a:pathLst>
          </a:custGeom>
          <a:solidFill>
            <a:srgbClr val="1E5D2F"/>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137" name="Freeform 1937"/>
          <p:cNvSpPr>
            <a:spLocks noEditPoints="1"/>
          </p:cNvSpPr>
          <p:nvPr userDrawn="1"/>
        </p:nvSpPr>
        <p:spPr bwMode="auto">
          <a:xfrm>
            <a:off x="1500188" y="436563"/>
            <a:ext cx="92075" cy="119063"/>
          </a:xfrm>
          <a:custGeom>
            <a:avLst/>
            <a:gdLst>
              <a:gd name="T0" fmla="*/ 20 w 131"/>
              <a:gd name="T1" fmla="*/ 83 h 166"/>
              <a:gd name="T2" fmla="*/ 20 w 131"/>
              <a:gd name="T3" fmla="*/ 83 h 166"/>
              <a:gd name="T4" fmla="*/ 23 w 131"/>
              <a:gd name="T5" fmla="*/ 108 h 166"/>
              <a:gd name="T6" fmla="*/ 31 w 131"/>
              <a:gd name="T7" fmla="*/ 129 h 166"/>
              <a:gd name="T8" fmla="*/ 45 w 131"/>
              <a:gd name="T9" fmla="*/ 144 h 166"/>
              <a:gd name="T10" fmla="*/ 65 w 131"/>
              <a:gd name="T11" fmla="*/ 149 h 166"/>
              <a:gd name="T12" fmla="*/ 99 w 131"/>
              <a:gd name="T13" fmla="*/ 133 h 166"/>
              <a:gd name="T14" fmla="*/ 111 w 131"/>
              <a:gd name="T15" fmla="*/ 83 h 166"/>
              <a:gd name="T16" fmla="*/ 108 w 131"/>
              <a:gd name="T17" fmla="*/ 58 h 166"/>
              <a:gd name="T18" fmla="*/ 100 w 131"/>
              <a:gd name="T19" fmla="*/ 37 h 166"/>
              <a:gd name="T20" fmla="*/ 86 w 131"/>
              <a:gd name="T21" fmla="*/ 22 h 166"/>
              <a:gd name="T22" fmla="*/ 65 w 131"/>
              <a:gd name="T23" fmla="*/ 17 h 166"/>
              <a:gd name="T24" fmla="*/ 32 w 131"/>
              <a:gd name="T25" fmla="*/ 33 h 166"/>
              <a:gd name="T26" fmla="*/ 20 w 131"/>
              <a:gd name="T27" fmla="*/ 83 h 166"/>
              <a:gd name="T28" fmla="*/ 0 w 131"/>
              <a:gd name="T29" fmla="*/ 83 h 166"/>
              <a:gd name="T30" fmla="*/ 0 w 131"/>
              <a:gd name="T31" fmla="*/ 83 h 166"/>
              <a:gd name="T32" fmla="*/ 17 w 131"/>
              <a:gd name="T33" fmla="*/ 21 h 166"/>
              <a:gd name="T34" fmla="*/ 65 w 131"/>
              <a:gd name="T35" fmla="*/ 0 h 166"/>
              <a:gd name="T36" fmla="*/ 95 w 131"/>
              <a:gd name="T37" fmla="*/ 6 h 166"/>
              <a:gd name="T38" fmla="*/ 115 w 131"/>
              <a:gd name="T39" fmla="*/ 23 h 166"/>
              <a:gd name="T40" fmla="*/ 127 w 131"/>
              <a:gd name="T41" fmla="*/ 49 h 166"/>
              <a:gd name="T42" fmla="*/ 131 w 131"/>
              <a:gd name="T43" fmla="*/ 83 h 166"/>
              <a:gd name="T44" fmla="*/ 114 w 131"/>
              <a:gd name="T45" fmla="*/ 145 h 166"/>
              <a:gd name="T46" fmla="*/ 65 w 131"/>
              <a:gd name="T47" fmla="*/ 166 h 166"/>
              <a:gd name="T48" fmla="*/ 36 w 131"/>
              <a:gd name="T49" fmla="*/ 160 h 166"/>
              <a:gd name="T50" fmla="*/ 16 w 131"/>
              <a:gd name="T51" fmla="*/ 143 h 166"/>
              <a:gd name="T52" fmla="*/ 4 w 131"/>
              <a:gd name="T53" fmla="*/ 117 h 166"/>
              <a:gd name="T54" fmla="*/ 0 w 131"/>
              <a:gd name="T55" fmla="*/ 83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1" h="166">
                <a:moveTo>
                  <a:pt x="20" y="83"/>
                </a:moveTo>
                <a:lnTo>
                  <a:pt x="20" y="83"/>
                </a:lnTo>
                <a:cubicBezTo>
                  <a:pt x="20" y="92"/>
                  <a:pt x="21" y="100"/>
                  <a:pt x="23" y="108"/>
                </a:cubicBezTo>
                <a:cubicBezTo>
                  <a:pt x="24" y="116"/>
                  <a:pt x="27" y="123"/>
                  <a:pt x="31" y="129"/>
                </a:cubicBezTo>
                <a:cubicBezTo>
                  <a:pt x="35" y="135"/>
                  <a:pt x="39" y="140"/>
                  <a:pt x="45" y="144"/>
                </a:cubicBezTo>
                <a:cubicBezTo>
                  <a:pt x="51" y="147"/>
                  <a:pt x="57" y="149"/>
                  <a:pt x="65" y="149"/>
                </a:cubicBezTo>
                <a:cubicBezTo>
                  <a:pt x="79" y="149"/>
                  <a:pt x="91" y="144"/>
                  <a:pt x="99" y="133"/>
                </a:cubicBezTo>
                <a:cubicBezTo>
                  <a:pt x="107" y="122"/>
                  <a:pt x="111" y="105"/>
                  <a:pt x="111" y="83"/>
                </a:cubicBezTo>
                <a:cubicBezTo>
                  <a:pt x="111" y="74"/>
                  <a:pt x="110" y="66"/>
                  <a:pt x="108" y="58"/>
                </a:cubicBezTo>
                <a:cubicBezTo>
                  <a:pt x="107" y="50"/>
                  <a:pt x="104" y="43"/>
                  <a:pt x="100" y="37"/>
                </a:cubicBezTo>
                <a:cubicBezTo>
                  <a:pt x="96" y="31"/>
                  <a:pt x="92" y="26"/>
                  <a:pt x="86" y="22"/>
                </a:cubicBezTo>
                <a:cubicBezTo>
                  <a:pt x="80" y="19"/>
                  <a:pt x="73" y="17"/>
                  <a:pt x="65" y="17"/>
                </a:cubicBezTo>
                <a:cubicBezTo>
                  <a:pt x="51" y="17"/>
                  <a:pt x="40" y="22"/>
                  <a:pt x="32" y="33"/>
                </a:cubicBezTo>
                <a:cubicBezTo>
                  <a:pt x="24" y="44"/>
                  <a:pt x="20" y="60"/>
                  <a:pt x="20" y="83"/>
                </a:cubicBezTo>
                <a:close/>
                <a:moveTo>
                  <a:pt x="0" y="83"/>
                </a:moveTo>
                <a:lnTo>
                  <a:pt x="0" y="83"/>
                </a:lnTo>
                <a:cubicBezTo>
                  <a:pt x="0" y="56"/>
                  <a:pt x="6" y="36"/>
                  <a:pt x="17" y="21"/>
                </a:cubicBezTo>
                <a:cubicBezTo>
                  <a:pt x="28" y="7"/>
                  <a:pt x="44" y="0"/>
                  <a:pt x="65" y="0"/>
                </a:cubicBezTo>
                <a:cubicBezTo>
                  <a:pt x="77" y="0"/>
                  <a:pt x="86" y="2"/>
                  <a:pt x="95" y="6"/>
                </a:cubicBezTo>
                <a:cubicBezTo>
                  <a:pt x="103" y="10"/>
                  <a:pt x="110" y="15"/>
                  <a:pt x="115" y="23"/>
                </a:cubicBezTo>
                <a:cubicBezTo>
                  <a:pt x="121" y="30"/>
                  <a:pt x="125" y="39"/>
                  <a:pt x="127" y="49"/>
                </a:cubicBezTo>
                <a:cubicBezTo>
                  <a:pt x="130" y="59"/>
                  <a:pt x="131" y="70"/>
                  <a:pt x="131" y="83"/>
                </a:cubicBezTo>
                <a:cubicBezTo>
                  <a:pt x="131" y="110"/>
                  <a:pt x="125" y="130"/>
                  <a:pt x="114" y="145"/>
                </a:cubicBezTo>
                <a:cubicBezTo>
                  <a:pt x="103" y="159"/>
                  <a:pt x="86" y="166"/>
                  <a:pt x="65" y="166"/>
                </a:cubicBezTo>
                <a:cubicBezTo>
                  <a:pt x="54" y="166"/>
                  <a:pt x="44" y="164"/>
                  <a:pt x="36" y="160"/>
                </a:cubicBezTo>
                <a:cubicBezTo>
                  <a:pt x="28" y="156"/>
                  <a:pt x="21" y="150"/>
                  <a:pt x="16" y="143"/>
                </a:cubicBezTo>
                <a:cubicBezTo>
                  <a:pt x="10" y="136"/>
                  <a:pt x="6" y="127"/>
                  <a:pt x="4" y="117"/>
                </a:cubicBezTo>
                <a:cubicBezTo>
                  <a:pt x="1" y="107"/>
                  <a:pt x="0" y="95"/>
                  <a:pt x="0" y="83"/>
                </a:cubicBezTo>
                <a:close/>
              </a:path>
            </a:pathLst>
          </a:custGeom>
          <a:solidFill>
            <a:srgbClr val="1E5D2F"/>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138" name="Freeform 1938"/>
          <p:cNvSpPr>
            <a:spLocks noEditPoints="1"/>
          </p:cNvSpPr>
          <p:nvPr userDrawn="1"/>
        </p:nvSpPr>
        <p:spPr bwMode="auto">
          <a:xfrm>
            <a:off x="1617663" y="436563"/>
            <a:ext cx="71438" cy="119063"/>
          </a:xfrm>
          <a:custGeom>
            <a:avLst/>
            <a:gdLst>
              <a:gd name="T0" fmla="*/ 43 w 101"/>
              <a:gd name="T1" fmla="*/ 148 h 164"/>
              <a:gd name="T2" fmla="*/ 43 w 101"/>
              <a:gd name="T3" fmla="*/ 148 h 164"/>
              <a:gd name="T4" fmla="*/ 57 w 101"/>
              <a:gd name="T5" fmla="*/ 146 h 164"/>
              <a:gd name="T6" fmla="*/ 70 w 101"/>
              <a:gd name="T7" fmla="*/ 140 h 164"/>
              <a:gd name="T8" fmla="*/ 78 w 101"/>
              <a:gd name="T9" fmla="*/ 131 h 164"/>
              <a:gd name="T10" fmla="*/ 81 w 101"/>
              <a:gd name="T11" fmla="*/ 118 h 164"/>
              <a:gd name="T12" fmla="*/ 77 w 101"/>
              <a:gd name="T13" fmla="*/ 103 h 164"/>
              <a:gd name="T14" fmla="*/ 67 w 101"/>
              <a:gd name="T15" fmla="*/ 94 h 164"/>
              <a:gd name="T16" fmla="*/ 54 w 101"/>
              <a:gd name="T17" fmla="*/ 90 h 164"/>
              <a:gd name="T18" fmla="*/ 39 w 101"/>
              <a:gd name="T19" fmla="*/ 88 h 164"/>
              <a:gd name="T20" fmla="*/ 19 w 101"/>
              <a:gd name="T21" fmla="*/ 88 h 164"/>
              <a:gd name="T22" fmla="*/ 19 w 101"/>
              <a:gd name="T23" fmla="*/ 146 h 164"/>
              <a:gd name="T24" fmla="*/ 23 w 101"/>
              <a:gd name="T25" fmla="*/ 147 h 164"/>
              <a:gd name="T26" fmla="*/ 30 w 101"/>
              <a:gd name="T27" fmla="*/ 147 h 164"/>
              <a:gd name="T28" fmla="*/ 37 w 101"/>
              <a:gd name="T29" fmla="*/ 147 h 164"/>
              <a:gd name="T30" fmla="*/ 43 w 101"/>
              <a:gd name="T31" fmla="*/ 148 h 164"/>
              <a:gd name="T32" fmla="*/ 31 w 101"/>
              <a:gd name="T33" fmla="*/ 72 h 164"/>
              <a:gd name="T34" fmla="*/ 31 w 101"/>
              <a:gd name="T35" fmla="*/ 72 h 164"/>
              <a:gd name="T36" fmla="*/ 40 w 101"/>
              <a:gd name="T37" fmla="*/ 72 h 164"/>
              <a:gd name="T38" fmla="*/ 49 w 101"/>
              <a:gd name="T39" fmla="*/ 71 h 164"/>
              <a:gd name="T40" fmla="*/ 60 w 101"/>
              <a:gd name="T41" fmla="*/ 67 h 164"/>
              <a:gd name="T42" fmla="*/ 68 w 101"/>
              <a:gd name="T43" fmla="*/ 61 h 164"/>
              <a:gd name="T44" fmla="*/ 74 w 101"/>
              <a:gd name="T45" fmla="*/ 52 h 164"/>
              <a:gd name="T46" fmla="*/ 76 w 101"/>
              <a:gd name="T47" fmla="*/ 42 h 164"/>
              <a:gd name="T48" fmla="*/ 73 w 101"/>
              <a:gd name="T49" fmla="*/ 30 h 164"/>
              <a:gd name="T50" fmla="*/ 66 w 101"/>
              <a:gd name="T51" fmla="*/ 22 h 164"/>
              <a:gd name="T52" fmla="*/ 55 w 101"/>
              <a:gd name="T53" fmla="*/ 18 h 164"/>
              <a:gd name="T54" fmla="*/ 42 w 101"/>
              <a:gd name="T55" fmla="*/ 16 h 164"/>
              <a:gd name="T56" fmla="*/ 28 w 101"/>
              <a:gd name="T57" fmla="*/ 17 h 164"/>
              <a:gd name="T58" fmla="*/ 19 w 101"/>
              <a:gd name="T59" fmla="*/ 18 h 164"/>
              <a:gd name="T60" fmla="*/ 19 w 101"/>
              <a:gd name="T61" fmla="*/ 72 h 164"/>
              <a:gd name="T62" fmla="*/ 31 w 101"/>
              <a:gd name="T63" fmla="*/ 72 h 164"/>
              <a:gd name="T64" fmla="*/ 96 w 101"/>
              <a:gd name="T65" fmla="*/ 38 h 164"/>
              <a:gd name="T66" fmla="*/ 96 w 101"/>
              <a:gd name="T67" fmla="*/ 38 h 164"/>
              <a:gd name="T68" fmla="*/ 95 w 101"/>
              <a:gd name="T69" fmla="*/ 50 h 164"/>
              <a:gd name="T70" fmla="*/ 89 w 101"/>
              <a:gd name="T71" fmla="*/ 61 h 164"/>
              <a:gd name="T72" fmla="*/ 80 w 101"/>
              <a:gd name="T73" fmla="*/ 70 h 164"/>
              <a:gd name="T74" fmla="*/ 66 w 101"/>
              <a:gd name="T75" fmla="*/ 76 h 164"/>
              <a:gd name="T76" fmla="*/ 66 w 101"/>
              <a:gd name="T77" fmla="*/ 77 h 164"/>
              <a:gd name="T78" fmla="*/ 79 w 101"/>
              <a:gd name="T79" fmla="*/ 81 h 164"/>
              <a:gd name="T80" fmla="*/ 91 w 101"/>
              <a:gd name="T81" fmla="*/ 89 h 164"/>
              <a:gd name="T82" fmla="*/ 98 w 101"/>
              <a:gd name="T83" fmla="*/ 100 h 164"/>
              <a:gd name="T84" fmla="*/ 101 w 101"/>
              <a:gd name="T85" fmla="*/ 117 h 164"/>
              <a:gd name="T86" fmla="*/ 96 w 101"/>
              <a:gd name="T87" fmla="*/ 138 h 164"/>
              <a:gd name="T88" fmla="*/ 83 w 101"/>
              <a:gd name="T89" fmla="*/ 153 h 164"/>
              <a:gd name="T90" fmla="*/ 63 w 101"/>
              <a:gd name="T91" fmla="*/ 161 h 164"/>
              <a:gd name="T92" fmla="*/ 41 w 101"/>
              <a:gd name="T93" fmla="*/ 164 h 164"/>
              <a:gd name="T94" fmla="*/ 32 w 101"/>
              <a:gd name="T95" fmla="*/ 164 h 164"/>
              <a:gd name="T96" fmla="*/ 21 w 101"/>
              <a:gd name="T97" fmla="*/ 164 h 164"/>
              <a:gd name="T98" fmla="*/ 10 w 101"/>
              <a:gd name="T99" fmla="*/ 163 h 164"/>
              <a:gd name="T100" fmla="*/ 0 w 101"/>
              <a:gd name="T101" fmla="*/ 161 h 164"/>
              <a:gd name="T102" fmla="*/ 0 w 101"/>
              <a:gd name="T103" fmla="*/ 3 h 164"/>
              <a:gd name="T104" fmla="*/ 19 w 101"/>
              <a:gd name="T105" fmla="*/ 1 h 164"/>
              <a:gd name="T106" fmla="*/ 44 w 101"/>
              <a:gd name="T107" fmla="*/ 0 h 164"/>
              <a:gd name="T108" fmla="*/ 62 w 101"/>
              <a:gd name="T109" fmla="*/ 1 h 164"/>
              <a:gd name="T110" fmla="*/ 79 w 101"/>
              <a:gd name="T111" fmla="*/ 7 h 164"/>
              <a:gd name="T112" fmla="*/ 92 w 101"/>
              <a:gd name="T113" fmla="*/ 19 h 164"/>
              <a:gd name="T114" fmla="*/ 96 w 101"/>
              <a:gd name="T115" fmla="*/ 38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1" h="164">
                <a:moveTo>
                  <a:pt x="43" y="148"/>
                </a:moveTo>
                <a:lnTo>
                  <a:pt x="43" y="148"/>
                </a:lnTo>
                <a:cubicBezTo>
                  <a:pt x="48" y="148"/>
                  <a:pt x="53" y="147"/>
                  <a:pt x="57" y="146"/>
                </a:cubicBezTo>
                <a:cubicBezTo>
                  <a:pt x="62" y="145"/>
                  <a:pt x="66" y="143"/>
                  <a:pt x="70" y="140"/>
                </a:cubicBezTo>
                <a:cubicBezTo>
                  <a:pt x="73" y="138"/>
                  <a:pt x="76" y="135"/>
                  <a:pt x="78" y="131"/>
                </a:cubicBezTo>
                <a:cubicBezTo>
                  <a:pt x="80" y="127"/>
                  <a:pt x="81" y="123"/>
                  <a:pt x="81" y="118"/>
                </a:cubicBezTo>
                <a:cubicBezTo>
                  <a:pt x="81" y="112"/>
                  <a:pt x="80" y="107"/>
                  <a:pt x="77" y="103"/>
                </a:cubicBezTo>
                <a:cubicBezTo>
                  <a:pt x="75" y="99"/>
                  <a:pt x="72" y="96"/>
                  <a:pt x="67" y="94"/>
                </a:cubicBezTo>
                <a:cubicBezTo>
                  <a:pt x="63" y="92"/>
                  <a:pt x="59" y="90"/>
                  <a:pt x="54" y="90"/>
                </a:cubicBezTo>
                <a:cubicBezTo>
                  <a:pt x="49" y="89"/>
                  <a:pt x="44" y="88"/>
                  <a:pt x="39" y="88"/>
                </a:cubicBezTo>
                <a:lnTo>
                  <a:pt x="19" y="88"/>
                </a:lnTo>
                <a:lnTo>
                  <a:pt x="19" y="146"/>
                </a:lnTo>
                <a:cubicBezTo>
                  <a:pt x="20" y="146"/>
                  <a:pt x="21" y="146"/>
                  <a:pt x="23" y="147"/>
                </a:cubicBezTo>
                <a:cubicBezTo>
                  <a:pt x="25" y="147"/>
                  <a:pt x="27" y="147"/>
                  <a:pt x="30" y="147"/>
                </a:cubicBezTo>
                <a:cubicBezTo>
                  <a:pt x="32" y="147"/>
                  <a:pt x="34" y="147"/>
                  <a:pt x="37" y="147"/>
                </a:cubicBezTo>
                <a:cubicBezTo>
                  <a:pt x="39" y="148"/>
                  <a:pt x="41" y="148"/>
                  <a:pt x="43" y="148"/>
                </a:cubicBezTo>
                <a:close/>
                <a:moveTo>
                  <a:pt x="31" y="72"/>
                </a:moveTo>
                <a:lnTo>
                  <a:pt x="31" y="72"/>
                </a:lnTo>
                <a:cubicBezTo>
                  <a:pt x="33" y="72"/>
                  <a:pt x="36" y="72"/>
                  <a:pt x="40" y="72"/>
                </a:cubicBezTo>
                <a:cubicBezTo>
                  <a:pt x="44" y="72"/>
                  <a:pt x="47" y="72"/>
                  <a:pt x="49" y="71"/>
                </a:cubicBezTo>
                <a:cubicBezTo>
                  <a:pt x="53" y="70"/>
                  <a:pt x="56" y="69"/>
                  <a:pt x="60" y="67"/>
                </a:cubicBezTo>
                <a:cubicBezTo>
                  <a:pt x="63" y="65"/>
                  <a:pt x="66" y="63"/>
                  <a:pt x="68" y="61"/>
                </a:cubicBezTo>
                <a:cubicBezTo>
                  <a:pt x="71" y="58"/>
                  <a:pt x="73" y="56"/>
                  <a:pt x="74" y="52"/>
                </a:cubicBezTo>
                <a:cubicBezTo>
                  <a:pt x="76" y="49"/>
                  <a:pt x="76" y="46"/>
                  <a:pt x="76" y="42"/>
                </a:cubicBezTo>
                <a:cubicBezTo>
                  <a:pt x="76" y="37"/>
                  <a:pt x="75" y="33"/>
                  <a:pt x="73" y="30"/>
                </a:cubicBezTo>
                <a:cubicBezTo>
                  <a:pt x="72" y="26"/>
                  <a:pt x="69" y="24"/>
                  <a:pt x="66" y="22"/>
                </a:cubicBezTo>
                <a:cubicBezTo>
                  <a:pt x="63" y="20"/>
                  <a:pt x="59" y="18"/>
                  <a:pt x="55" y="18"/>
                </a:cubicBezTo>
                <a:cubicBezTo>
                  <a:pt x="51" y="17"/>
                  <a:pt x="46" y="16"/>
                  <a:pt x="42" y="16"/>
                </a:cubicBezTo>
                <a:cubicBezTo>
                  <a:pt x="37" y="16"/>
                  <a:pt x="32" y="16"/>
                  <a:pt x="28" y="17"/>
                </a:cubicBezTo>
                <a:cubicBezTo>
                  <a:pt x="24" y="17"/>
                  <a:pt x="21" y="17"/>
                  <a:pt x="19" y="18"/>
                </a:cubicBezTo>
                <a:lnTo>
                  <a:pt x="19" y="72"/>
                </a:lnTo>
                <a:lnTo>
                  <a:pt x="31" y="72"/>
                </a:lnTo>
                <a:close/>
                <a:moveTo>
                  <a:pt x="96" y="38"/>
                </a:moveTo>
                <a:lnTo>
                  <a:pt x="96" y="38"/>
                </a:lnTo>
                <a:cubicBezTo>
                  <a:pt x="96" y="42"/>
                  <a:pt x="96" y="46"/>
                  <a:pt x="95" y="50"/>
                </a:cubicBezTo>
                <a:cubicBezTo>
                  <a:pt x="93" y="54"/>
                  <a:pt x="92" y="58"/>
                  <a:pt x="89" y="61"/>
                </a:cubicBezTo>
                <a:cubicBezTo>
                  <a:pt x="87" y="65"/>
                  <a:pt x="84" y="68"/>
                  <a:pt x="80" y="70"/>
                </a:cubicBezTo>
                <a:cubicBezTo>
                  <a:pt x="76" y="73"/>
                  <a:pt x="71" y="75"/>
                  <a:pt x="66" y="76"/>
                </a:cubicBezTo>
                <a:lnTo>
                  <a:pt x="66" y="77"/>
                </a:lnTo>
                <a:cubicBezTo>
                  <a:pt x="71" y="78"/>
                  <a:pt x="75" y="79"/>
                  <a:pt x="79" y="81"/>
                </a:cubicBezTo>
                <a:cubicBezTo>
                  <a:pt x="84" y="83"/>
                  <a:pt x="87" y="85"/>
                  <a:pt x="91" y="89"/>
                </a:cubicBezTo>
                <a:cubicBezTo>
                  <a:pt x="94" y="92"/>
                  <a:pt x="96" y="96"/>
                  <a:pt x="98" y="100"/>
                </a:cubicBezTo>
                <a:cubicBezTo>
                  <a:pt x="100" y="105"/>
                  <a:pt x="101" y="110"/>
                  <a:pt x="101" y="117"/>
                </a:cubicBezTo>
                <a:cubicBezTo>
                  <a:pt x="101" y="125"/>
                  <a:pt x="100" y="132"/>
                  <a:pt x="96" y="138"/>
                </a:cubicBezTo>
                <a:cubicBezTo>
                  <a:pt x="93" y="144"/>
                  <a:pt x="88" y="149"/>
                  <a:pt x="83" y="153"/>
                </a:cubicBezTo>
                <a:cubicBezTo>
                  <a:pt x="77" y="157"/>
                  <a:pt x="71" y="160"/>
                  <a:pt x="63" y="161"/>
                </a:cubicBezTo>
                <a:cubicBezTo>
                  <a:pt x="56" y="163"/>
                  <a:pt x="49" y="164"/>
                  <a:pt x="41" y="164"/>
                </a:cubicBezTo>
                <a:lnTo>
                  <a:pt x="32" y="164"/>
                </a:lnTo>
                <a:cubicBezTo>
                  <a:pt x="29" y="164"/>
                  <a:pt x="25" y="164"/>
                  <a:pt x="21" y="164"/>
                </a:cubicBezTo>
                <a:cubicBezTo>
                  <a:pt x="17" y="164"/>
                  <a:pt x="14" y="163"/>
                  <a:pt x="10" y="163"/>
                </a:cubicBezTo>
                <a:cubicBezTo>
                  <a:pt x="6" y="162"/>
                  <a:pt x="3" y="162"/>
                  <a:pt x="0" y="161"/>
                </a:cubicBezTo>
                <a:lnTo>
                  <a:pt x="0" y="3"/>
                </a:lnTo>
                <a:cubicBezTo>
                  <a:pt x="5" y="2"/>
                  <a:pt x="12" y="1"/>
                  <a:pt x="19" y="1"/>
                </a:cubicBezTo>
                <a:cubicBezTo>
                  <a:pt x="27" y="0"/>
                  <a:pt x="35" y="0"/>
                  <a:pt x="44" y="0"/>
                </a:cubicBezTo>
                <a:cubicBezTo>
                  <a:pt x="50" y="0"/>
                  <a:pt x="56" y="0"/>
                  <a:pt x="62" y="1"/>
                </a:cubicBezTo>
                <a:cubicBezTo>
                  <a:pt x="68" y="2"/>
                  <a:pt x="74" y="4"/>
                  <a:pt x="79" y="7"/>
                </a:cubicBezTo>
                <a:cubicBezTo>
                  <a:pt x="84" y="10"/>
                  <a:pt x="88" y="14"/>
                  <a:pt x="92" y="19"/>
                </a:cubicBezTo>
                <a:cubicBezTo>
                  <a:pt x="95" y="24"/>
                  <a:pt x="96" y="30"/>
                  <a:pt x="96" y="38"/>
                </a:cubicBezTo>
                <a:close/>
              </a:path>
            </a:pathLst>
          </a:custGeom>
          <a:solidFill>
            <a:srgbClr val="1E5D2F"/>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139" name="Freeform 1939"/>
          <p:cNvSpPr>
            <a:spLocks noEditPoints="1"/>
          </p:cNvSpPr>
          <p:nvPr userDrawn="1"/>
        </p:nvSpPr>
        <p:spPr bwMode="auto">
          <a:xfrm>
            <a:off x="852488" y="623888"/>
            <a:ext cx="44450" cy="74613"/>
          </a:xfrm>
          <a:custGeom>
            <a:avLst/>
            <a:gdLst>
              <a:gd name="T0" fmla="*/ 25 w 63"/>
              <a:gd name="T1" fmla="*/ 10 h 102"/>
              <a:gd name="T2" fmla="*/ 25 w 63"/>
              <a:gd name="T3" fmla="*/ 10 h 102"/>
              <a:gd name="T4" fmla="*/ 18 w 63"/>
              <a:gd name="T5" fmla="*/ 10 h 102"/>
              <a:gd name="T6" fmla="*/ 12 w 63"/>
              <a:gd name="T7" fmla="*/ 11 h 102"/>
              <a:gd name="T8" fmla="*/ 12 w 63"/>
              <a:gd name="T9" fmla="*/ 53 h 102"/>
              <a:gd name="T10" fmla="*/ 15 w 63"/>
              <a:gd name="T11" fmla="*/ 53 h 102"/>
              <a:gd name="T12" fmla="*/ 18 w 63"/>
              <a:gd name="T13" fmla="*/ 53 h 102"/>
              <a:gd name="T14" fmla="*/ 21 w 63"/>
              <a:gd name="T15" fmla="*/ 53 h 102"/>
              <a:gd name="T16" fmla="*/ 24 w 63"/>
              <a:gd name="T17" fmla="*/ 53 h 102"/>
              <a:gd name="T18" fmla="*/ 33 w 63"/>
              <a:gd name="T19" fmla="*/ 52 h 102"/>
              <a:gd name="T20" fmla="*/ 42 w 63"/>
              <a:gd name="T21" fmla="*/ 49 h 102"/>
              <a:gd name="T22" fmla="*/ 48 w 63"/>
              <a:gd name="T23" fmla="*/ 42 h 102"/>
              <a:gd name="T24" fmla="*/ 51 w 63"/>
              <a:gd name="T25" fmla="*/ 31 h 102"/>
              <a:gd name="T26" fmla="*/ 48 w 63"/>
              <a:gd name="T27" fmla="*/ 21 h 102"/>
              <a:gd name="T28" fmla="*/ 43 w 63"/>
              <a:gd name="T29" fmla="*/ 14 h 102"/>
              <a:gd name="T30" fmla="*/ 34 w 63"/>
              <a:gd name="T31" fmla="*/ 11 h 102"/>
              <a:gd name="T32" fmla="*/ 25 w 63"/>
              <a:gd name="T33" fmla="*/ 10 h 102"/>
              <a:gd name="T34" fmla="*/ 0 w 63"/>
              <a:gd name="T35" fmla="*/ 2 h 102"/>
              <a:gd name="T36" fmla="*/ 0 w 63"/>
              <a:gd name="T37" fmla="*/ 2 h 102"/>
              <a:gd name="T38" fmla="*/ 12 w 63"/>
              <a:gd name="T39" fmla="*/ 0 h 102"/>
              <a:gd name="T40" fmla="*/ 25 w 63"/>
              <a:gd name="T41" fmla="*/ 0 h 102"/>
              <a:gd name="T42" fmla="*/ 38 w 63"/>
              <a:gd name="T43" fmla="*/ 1 h 102"/>
              <a:gd name="T44" fmla="*/ 51 w 63"/>
              <a:gd name="T45" fmla="*/ 6 h 102"/>
              <a:gd name="T46" fmla="*/ 60 w 63"/>
              <a:gd name="T47" fmla="*/ 15 h 102"/>
              <a:gd name="T48" fmla="*/ 63 w 63"/>
              <a:gd name="T49" fmla="*/ 31 h 102"/>
              <a:gd name="T50" fmla="*/ 60 w 63"/>
              <a:gd name="T51" fmla="*/ 46 h 102"/>
              <a:gd name="T52" fmla="*/ 51 w 63"/>
              <a:gd name="T53" fmla="*/ 56 h 102"/>
              <a:gd name="T54" fmla="*/ 39 w 63"/>
              <a:gd name="T55" fmla="*/ 62 h 102"/>
              <a:gd name="T56" fmla="*/ 24 w 63"/>
              <a:gd name="T57" fmla="*/ 64 h 102"/>
              <a:gd name="T58" fmla="*/ 22 w 63"/>
              <a:gd name="T59" fmla="*/ 64 h 102"/>
              <a:gd name="T60" fmla="*/ 18 w 63"/>
              <a:gd name="T61" fmla="*/ 64 h 102"/>
              <a:gd name="T62" fmla="*/ 15 w 63"/>
              <a:gd name="T63" fmla="*/ 64 h 102"/>
              <a:gd name="T64" fmla="*/ 12 w 63"/>
              <a:gd name="T65" fmla="*/ 63 h 102"/>
              <a:gd name="T66" fmla="*/ 12 w 63"/>
              <a:gd name="T67" fmla="*/ 102 h 102"/>
              <a:gd name="T68" fmla="*/ 0 w 63"/>
              <a:gd name="T69" fmla="*/ 102 h 102"/>
              <a:gd name="T70" fmla="*/ 0 w 63"/>
              <a:gd name="T71" fmla="*/ 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3" h="102">
                <a:moveTo>
                  <a:pt x="25" y="10"/>
                </a:moveTo>
                <a:lnTo>
                  <a:pt x="25" y="10"/>
                </a:lnTo>
                <a:cubicBezTo>
                  <a:pt x="23" y="10"/>
                  <a:pt x="20" y="10"/>
                  <a:pt x="18" y="10"/>
                </a:cubicBezTo>
                <a:cubicBezTo>
                  <a:pt x="16" y="10"/>
                  <a:pt x="14" y="10"/>
                  <a:pt x="12" y="11"/>
                </a:cubicBezTo>
                <a:lnTo>
                  <a:pt x="12" y="53"/>
                </a:lnTo>
                <a:cubicBezTo>
                  <a:pt x="13" y="53"/>
                  <a:pt x="14" y="53"/>
                  <a:pt x="15" y="53"/>
                </a:cubicBezTo>
                <a:cubicBezTo>
                  <a:pt x="16" y="53"/>
                  <a:pt x="17" y="53"/>
                  <a:pt x="18" y="53"/>
                </a:cubicBezTo>
                <a:cubicBezTo>
                  <a:pt x="19" y="53"/>
                  <a:pt x="20" y="53"/>
                  <a:pt x="21" y="53"/>
                </a:cubicBezTo>
                <a:lnTo>
                  <a:pt x="24" y="53"/>
                </a:lnTo>
                <a:cubicBezTo>
                  <a:pt x="27" y="53"/>
                  <a:pt x="30" y="53"/>
                  <a:pt x="33" y="52"/>
                </a:cubicBezTo>
                <a:cubicBezTo>
                  <a:pt x="37" y="52"/>
                  <a:pt x="39" y="50"/>
                  <a:pt x="42" y="49"/>
                </a:cubicBezTo>
                <a:cubicBezTo>
                  <a:pt x="45" y="47"/>
                  <a:pt x="47" y="45"/>
                  <a:pt x="48" y="42"/>
                </a:cubicBezTo>
                <a:cubicBezTo>
                  <a:pt x="50" y="39"/>
                  <a:pt x="51" y="35"/>
                  <a:pt x="51" y="31"/>
                </a:cubicBezTo>
                <a:cubicBezTo>
                  <a:pt x="51" y="27"/>
                  <a:pt x="50" y="23"/>
                  <a:pt x="48" y="21"/>
                </a:cubicBezTo>
                <a:cubicBezTo>
                  <a:pt x="47" y="18"/>
                  <a:pt x="45" y="16"/>
                  <a:pt x="43" y="14"/>
                </a:cubicBezTo>
                <a:cubicBezTo>
                  <a:pt x="40" y="13"/>
                  <a:pt x="37" y="12"/>
                  <a:pt x="34" y="11"/>
                </a:cubicBezTo>
                <a:cubicBezTo>
                  <a:pt x="31" y="10"/>
                  <a:pt x="28" y="10"/>
                  <a:pt x="25" y="10"/>
                </a:cubicBezTo>
                <a:close/>
                <a:moveTo>
                  <a:pt x="0" y="2"/>
                </a:moveTo>
                <a:lnTo>
                  <a:pt x="0" y="2"/>
                </a:lnTo>
                <a:cubicBezTo>
                  <a:pt x="4" y="1"/>
                  <a:pt x="8" y="0"/>
                  <a:pt x="12" y="0"/>
                </a:cubicBezTo>
                <a:cubicBezTo>
                  <a:pt x="16" y="0"/>
                  <a:pt x="21" y="0"/>
                  <a:pt x="25" y="0"/>
                </a:cubicBezTo>
                <a:cubicBezTo>
                  <a:pt x="29" y="0"/>
                  <a:pt x="34" y="0"/>
                  <a:pt x="38" y="1"/>
                </a:cubicBezTo>
                <a:cubicBezTo>
                  <a:pt x="43" y="2"/>
                  <a:pt x="47" y="3"/>
                  <a:pt x="51" y="6"/>
                </a:cubicBezTo>
                <a:cubicBezTo>
                  <a:pt x="54" y="8"/>
                  <a:pt x="57" y="11"/>
                  <a:pt x="60" y="15"/>
                </a:cubicBezTo>
                <a:cubicBezTo>
                  <a:pt x="62" y="19"/>
                  <a:pt x="63" y="24"/>
                  <a:pt x="63" y="31"/>
                </a:cubicBezTo>
                <a:cubicBezTo>
                  <a:pt x="63" y="37"/>
                  <a:pt x="62" y="42"/>
                  <a:pt x="60" y="46"/>
                </a:cubicBezTo>
                <a:cubicBezTo>
                  <a:pt x="58" y="50"/>
                  <a:pt x="55" y="54"/>
                  <a:pt x="51" y="56"/>
                </a:cubicBezTo>
                <a:cubicBezTo>
                  <a:pt x="48" y="59"/>
                  <a:pt x="43" y="61"/>
                  <a:pt x="39" y="62"/>
                </a:cubicBezTo>
                <a:cubicBezTo>
                  <a:pt x="34" y="63"/>
                  <a:pt x="29" y="64"/>
                  <a:pt x="24" y="64"/>
                </a:cubicBezTo>
                <a:lnTo>
                  <a:pt x="22" y="64"/>
                </a:lnTo>
                <a:cubicBezTo>
                  <a:pt x="21" y="64"/>
                  <a:pt x="20" y="64"/>
                  <a:pt x="18" y="64"/>
                </a:cubicBezTo>
                <a:cubicBezTo>
                  <a:pt x="17" y="64"/>
                  <a:pt x="16" y="64"/>
                  <a:pt x="15" y="64"/>
                </a:cubicBezTo>
                <a:cubicBezTo>
                  <a:pt x="14" y="63"/>
                  <a:pt x="13" y="63"/>
                  <a:pt x="12" y="63"/>
                </a:cubicBezTo>
                <a:lnTo>
                  <a:pt x="12" y="102"/>
                </a:lnTo>
                <a:lnTo>
                  <a:pt x="0" y="102"/>
                </a:lnTo>
                <a:lnTo>
                  <a:pt x="0" y="2"/>
                </a:lnTo>
                <a:close/>
              </a:path>
            </a:pathLst>
          </a:custGeom>
          <a:solidFill>
            <a:srgbClr val="1E5D2F"/>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140" name="Freeform 1940"/>
          <p:cNvSpPr>
            <a:spLocks noEditPoints="1"/>
          </p:cNvSpPr>
          <p:nvPr userDrawn="1"/>
        </p:nvSpPr>
        <p:spPr bwMode="auto">
          <a:xfrm>
            <a:off x="906463" y="623888"/>
            <a:ext cx="58738" cy="74613"/>
          </a:xfrm>
          <a:custGeom>
            <a:avLst/>
            <a:gdLst>
              <a:gd name="T0" fmla="*/ 12 w 82"/>
              <a:gd name="T1" fmla="*/ 52 h 104"/>
              <a:gd name="T2" fmla="*/ 12 w 82"/>
              <a:gd name="T3" fmla="*/ 52 h 104"/>
              <a:gd name="T4" fmla="*/ 14 w 82"/>
              <a:gd name="T5" fmla="*/ 68 h 104"/>
              <a:gd name="T6" fmla="*/ 19 w 82"/>
              <a:gd name="T7" fmla="*/ 81 h 104"/>
              <a:gd name="T8" fmla="*/ 28 w 82"/>
              <a:gd name="T9" fmla="*/ 90 h 104"/>
              <a:gd name="T10" fmla="*/ 41 w 82"/>
              <a:gd name="T11" fmla="*/ 94 h 104"/>
              <a:gd name="T12" fmla="*/ 62 w 82"/>
              <a:gd name="T13" fmla="*/ 83 h 104"/>
              <a:gd name="T14" fmla="*/ 69 w 82"/>
              <a:gd name="T15" fmla="*/ 52 h 104"/>
              <a:gd name="T16" fmla="*/ 68 w 82"/>
              <a:gd name="T17" fmla="*/ 36 h 104"/>
              <a:gd name="T18" fmla="*/ 62 w 82"/>
              <a:gd name="T19" fmla="*/ 23 h 104"/>
              <a:gd name="T20" fmla="*/ 53 w 82"/>
              <a:gd name="T21" fmla="*/ 14 h 104"/>
              <a:gd name="T22" fmla="*/ 41 w 82"/>
              <a:gd name="T23" fmla="*/ 11 h 104"/>
              <a:gd name="T24" fmla="*/ 20 w 82"/>
              <a:gd name="T25" fmla="*/ 21 h 104"/>
              <a:gd name="T26" fmla="*/ 12 w 82"/>
              <a:gd name="T27" fmla="*/ 52 h 104"/>
              <a:gd name="T28" fmla="*/ 0 w 82"/>
              <a:gd name="T29" fmla="*/ 52 h 104"/>
              <a:gd name="T30" fmla="*/ 0 w 82"/>
              <a:gd name="T31" fmla="*/ 52 h 104"/>
              <a:gd name="T32" fmla="*/ 10 w 82"/>
              <a:gd name="T33" fmla="*/ 13 h 104"/>
              <a:gd name="T34" fmla="*/ 41 w 82"/>
              <a:gd name="T35" fmla="*/ 0 h 104"/>
              <a:gd name="T36" fmla="*/ 59 w 82"/>
              <a:gd name="T37" fmla="*/ 4 h 104"/>
              <a:gd name="T38" fmla="*/ 72 w 82"/>
              <a:gd name="T39" fmla="*/ 14 h 104"/>
              <a:gd name="T40" fmla="*/ 79 w 82"/>
              <a:gd name="T41" fmla="*/ 31 h 104"/>
              <a:gd name="T42" fmla="*/ 82 w 82"/>
              <a:gd name="T43" fmla="*/ 52 h 104"/>
              <a:gd name="T44" fmla="*/ 71 w 82"/>
              <a:gd name="T45" fmla="*/ 91 h 104"/>
              <a:gd name="T46" fmla="*/ 41 w 82"/>
              <a:gd name="T47" fmla="*/ 104 h 104"/>
              <a:gd name="T48" fmla="*/ 22 w 82"/>
              <a:gd name="T49" fmla="*/ 101 h 104"/>
              <a:gd name="T50" fmla="*/ 10 w 82"/>
              <a:gd name="T51" fmla="*/ 90 h 104"/>
              <a:gd name="T52" fmla="*/ 2 w 82"/>
              <a:gd name="T53" fmla="*/ 74 h 104"/>
              <a:gd name="T54" fmla="*/ 0 w 82"/>
              <a:gd name="T55" fmla="*/ 5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2" h="104">
                <a:moveTo>
                  <a:pt x="12" y="52"/>
                </a:moveTo>
                <a:lnTo>
                  <a:pt x="12" y="52"/>
                </a:lnTo>
                <a:cubicBezTo>
                  <a:pt x="12" y="58"/>
                  <a:pt x="13" y="63"/>
                  <a:pt x="14" y="68"/>
                </a:cubicBezTo>
                <a:cubicBezTo>
                  <a:pt x="15" y="73"/>
                  <a:pt x="17" y="77"/>
                  <a:pt x="19" y="81"/>
                </a:cubicBezTo>
                <a:cubicBezTo>
                  <a:pt x="21" y="85"/>
                  <a:pt x="24" y="88"/>
                  <a:pt x="28" y="90"/>
                </a:cubicBezTo>
                <a:cubicBezTo>
                  <a:pt x="31" y="92"/>
                  <a:pt x="36" y="94"/>
                  <a:pt x="41" y="94"/>
                </a:cubicBezTo>
                <a:cubicBezTo>
                  <a:pt x="50" y="94"/>
                  <a:pt x="57" y="90"/>
                  <a:pt x="62" y="83"/>
                </a:cubicBezTo>
                <a:cubicBezTo>
                  <a:pt x="67" y="77"/>
                  <a:pt x="69" y="66"/>
                  <a:pt x="69" y="52"/>
                </a:cubicBezTo>
                <a:cubicBezTo>
                  <a:pt x="69" y="47"/>
                  <a:pt x="69" y="41"/>
                  <a:pt x="68" y="36"/>
                </a:cubicBezTo>
                <a:cubicBezTo>
                  <a:pt x="66" y="31"/>
                  <a:pt x="65" y="27"/>
                  <a:pt x="62" y="23"/>
                </a:cubicBezTo>
                <a:cubicBezTo>
                  <a:pt x="60" y="19"/>
                  <a:pt x="57" y="16"/>
                  <a:pt x="53" y="14"/>
                </a:cubicBezTo>
                <a:cubicBezTo>
                  <a:pt x="50" y="12"/>
                  <a:pt x="46" y="11"/>
                  <a:pt x="41" y="11"/>
                </a:cubicBezTo>
                <a:cubicBezTo>
                  <a:pt x="32" y="11"/>
                  <a:pt x="25" y="14"/>
                  <a:pt x="20" y="21"/>
                </a:cubicBezTo>
                <a:cubicBezTo>
                  <a:pt x="15" y="28"/>
                  <a:pt x="12" y="38"/>
                  <a:pt x="12" y="52"/>
                </a:cubicBezTo>
                <a:close/>
                <a:moveTo>
                  <a:pt x="0" y="52"/>
                </a:moveTo>
                <a:lnTo>
                  <a:pt x="0" y="52"/>
                </a:lnTo>
                <a:cubicBezTo>
                  <a:pt x="0" y="35"/>
                  <a:pt x="3" y="22"/>
                  <a:pt x="10" y="13"/>
                </a:cubicBezTo>
                <a:cubicBezTo>
                  <a:pt x="17" y="4"/>
                  <a:pt x="27" y="0"/>
                  <a:pt x="41" y="0"/>
                </a:cubicBezTo>
                <a:cubicBezTo>
                  <a:pt x="48" y="0"/>
                  <a:pt x="54" y="1"/>
                  <a:pt x="59" y="4"/>
                </a:cubicBezTo>
                <a:cubicBezTo>
                  <a:pt x="64" y="6"/>
                  <a:pt x="68" y="10"/>
                  <a:pt x="72" y="14"/>
                </a:cubicBezTo>
                <a:cubicBezTo>
                  <a:pt x="75" y="19"/>
                  <a:pt x="78" y="24"/>
                  <a:pt x="79" y="31"/>
                </a:cubicBezTo>
                <a:cubicBezTo>
                  <a:pt x="81" y="37"/>
                  <a:pt x="82" y="44"/>
                  <a:pt x="82" y="52"/>
                </a:cubicBezTo>
                <a:cubicBezTo>
                  <a:pt x="82" y="69"/>
                  <a:pt x="78" y="82"/>
                  <a:pt x="71" y="91"/>
                </a:cubicBezTo>
                <a:cubicBezTo>
                  <a:pt x="64" y="100"/>
                  <a:pt x="54" y="104"/>
                  <a:pt x="41" y="104"/>
                </a:cubicBezTo>
                <a:cubicBezTo>
                  <a:pt x="34" y="104"/>
                  <a:pt x="27" y="103"/>
                  <a:pt x="22" y="101"/>
                </a:cubicBezTo>
                <a:cubicBezTo>
                  <a:pt x="17" y="98"/>
                  <a:pt x="13" y="95"/>
                  <a:pt x="10" y="90"/>
                </a:cubicBezTo>
                <a:cubicBezTo>
                  <a:pt x="6" y="85"/>
                  <a:pt x="4" y="80"/>
                  <a:pt x="2" y="74"/>
                </a:cubicBezTo>
                <a:cubicBezTo>
                  <a:pt x="0" y="67"/>
                  <a:pt x="0" y="60"/>
                  <a:pt x="0" y="52"/>
                </a:cubicBezTo>
                <a:close/>
              </a:path>
            </a:pathLst>
          </a:custGeom>
          <a:solidFill>
            <a:srgbClr val="1E5D2F"/>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141" name="Freeform 1941"/>
          <p:cNvSpPr>
            <a:spLocks/>
          </p:cNvSpPr>
          <p:nvPr userDrawn="1"/>
        </p:nvSpPr>
        <p:spPr bwMode="auto">
          <a:xfrm>
            <a:off x="977901" y="623888"/>
            <a:ext cx="49213" cy="74613"/>
          </a:xfrm>
          <a:custGeom>
            <a:avLst/>
            <a:gdLst>
              <a:gd name="T0" fmla="*/ 69 w 69"/>
              <a:gd name="T1" fmla="*/ 98 h 104"/>
              <a:gd name="T2" fmla="*/ 69 w 69"/>
              <a:gd name="T3" fmla="*/ 98 h 104"/>
              <a:gd name="T4" fmla="*/ 58 w 69"/>
              <a:gd name="T5" fmla="*/ 103 h 104"/>
              <a:gd name="T6" fmla="*/ 44 w 69"/>
              <a:gd name="T7" fmla="*/ 104 h 104"/>
              <a:gd name="T8" fmla="*/ 27 w 69"/>
              <a:gd name="T9" fmla="*/ 101 h 104"/>
              <a:gd name="T10" fmla="*/ 13 w 69"/>
              <a:gd name="T11" fmla="*/ 92 h 104"/>
              <a:gd name="T12" fmla="*/ 4 w 69"/>
              <a:gd name="T13" fmla="*/ 76 h 104"/>
              <a:gd name="T14" fmla="*/ 0 w 69"/>
              <a:gd name="T15" fmla="*/ 52 h 104"/>
              <a:gd name="T16" fmla="*/ 4 w 69"/>
              <a:gd name="T17" fmla="*/ 28 h 104"/>
              <a:gd name="T18" fmla="*/ 14 w 69"/>
              <a:gd name="T19" fmla="*/ 12 h 104"/>
              <a:gd name="T20" fmla="*/ 28 w 69"/>
              <a:gd name="T21" fmla="*/ 3 h 104"/>
              <a:gd name="T22" fmla="*/ 44 w 69"/>
              <a:gd name="T23" fmla="*/ 0 h 104"/>
              <a:gd name="T24" fmla="*/ 58 w 69"/>
              <a:gd name="T25" fmla="*/ 1 h 104"/>
              <a:gd name="T26" fmla="*/ 67 w 69"/>
              <a:gd name="T27" fmla="*/ 3 h 104"/>
              <a:gd name="T28" fmla="*/ 65 w 69"/>
              <a:gd name="T29" fmla="*/ 14 h 104"/>
              <a:gd name="T30" fmla="*/ 45 w 69"/>
              <a:gd name="T31" fmla="*/ 11 h 104"/>
              <a:gd name="T32" fmla="*/ 33 w 69"/>
              <a:gd name="T33" fmla="*/ 13 h 104"/>
              <a:gd name="T34" fmla="*/ 23 w 69"/>
              <a:gd name="T35" fmla="*/ 20 h 104"/>
              <a:gd name="T36" fmla="*/ 16 w 69"/>
              <a:gd name="T37" fmla="*/ 33 h 104"/>
              <a:gd name="T38" fmla="*/ 13 w 69"/>
              <a:gd name="T39" fmla="*/ 52 h 104"/>
              <a:gd name="T40" fmla="*/ 15 w 69"/>
              <a:gd name="T41" fmla="*/ 70 h 104"/>
              <a:gd name="T42" fmla="*/ 23 w 69"/>
              <a:gd name="T43" fmla="*/ 83 h 104"/>
              <a:gd name="T44" fmla="*/ 33 w 69"/>
              <a:gd name="T45" fmla="*/ 91 h 104"/>
              <a:gd name="T46" fmla="*/ 47 w 69"/>
              <a:gd name="T47" fmla="*/ 94 h 104"/>
              <a:gd name="T48" fmla="*/ 58 w 69"/>
              <a:gd name="T49" fmla="*/ 92 h 104"/>
              <a:gd name="T50" fmla="*/ 66 w 69"/>
              <a:gd name="T51" fmla="*/ 89 h 104"/>
              <a:gd name="T52" fmla="*/ 69 w 69"/>
              <a:gd name="T53" fmla="*/ 98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9" h="104">
                <a:moveTo>
                  <a:pt x="69" y="98"/>
                </a:moveTo>
                <a:lnTo>
                  <a:pt x="69" y="98"/>
                </a:lnTo>
                <a:cubicBezTo>
                  <a:pt x="66" y="101"/>
                  <a:pt x="62" y="102"/>
                  <a:pt x="58" y="103"/>
                </a:cubicBezTo>
                <a:cubicBezTo>
                  <a:pt x="54" y="104"/>
                  <a:pt x="49" y="104"/>
                  <a:pt x="44" y="104"/>
                </a:cubicBezTo>
                <a:cubicBezTo>
                  <a:pt x="38" y="104"/>
                  <a:pt x="32" y="103"/>
                  <a:pt x="27" y="101"/>
                </a:cubicBezTo>
                <a:cubicBezTo>
                  <a:pt x="22" y="99"/>
                  <a:pt x="17" y="96"/>
                  <a:pt x="13" y="92"/>
                </a:cubicBezTo>
                <a:cubicBezTo>
                  <a:pt x="9" y="88"/>
                  <a:pt x="6" y="82"/>
                  <a:pt x="4" y="76"/>
                </a:cubicBezTo>
                <a:cubicBezTo>
                  <a:pt x="1" y="69"/>
                  <a:pt x="0" y="61"/>
                  <a:pt x="0" y="52"/>
                </a:cubicBezTo>
                <a:cubicBezTo>
                  <a:pt x="0" y="43"/>
                  <a:pt x="1" y="35"/>
                  <a:pt x="4" y="28"/>
                </a:cubicBezTo>
                <a:cubicBezTo>
                  <a:pt x="7" y="22"/>
                  <a:pt x="10" y="16"/>
                  <a:pt x="14" y="12"/>
                </a:cubicBezTo>
                <a:cubicBezTo>
                  <a:pt x="18" y="8"/>
                  <a:pt x="23" y="5"/>
                  <a:pt x="28" y="3"/>
                </a:cubicBezTo>
                <a:cubicBezTo>
                  <a:pt x="33" y="1"/>
                  <a:pt x="39" y="0"/>
                  <a:pt x="44" y="0"/>
                </a:cubicBezTo>
                <a:cubicBezTo>
                  <a:pt x="50" y="0"/>
                  <a:pt x="54" y="0"/>
                  <a:pt x="58" y="1"/>
                </a:cubicBezTo>
                <a:cubicBezTo>
                  <a:pt x="62" y="2"/>
                  <a:pt x="65" y="2"/>
                  <a:pt x="67" y="3"/>
                </a:cubicBezTo>
                <a:lnTo>
                  <a:pt x="65" y="14"/>
                </a:lnTo>
                <a:cubicBezTo>
                  <a:pt x="60" y="12"/>
                  <a:pt x="53" y="11"/>
                  <a:pt x="45" y="11"/>
                </a:cubicBezTo>
                <a:cubicBezTo>
                  <a:pt x="41" y="11"/>
                  <a:pt x="37" y="11"/>
                  <a:pt x="33" y="13"/>
                </a:cubicBezTo>
                <a:cubicBezTo>
                  <a:pt x="29" y="14"/>
                  <a:pt x="26" y="17"/>
                  <a:pt x="23" y="20"/>
                </a:cubicBezTo>
                <a:cubicBezTo>
                  <a:pt x="20" y="23"/>
                  <a:pt x="17" y="27"/>
                  <a:pt x="16" y="33"/>
                </a:cubicBezTo>
                <a:cubicBezTo>
                  <a:pt x="14" y="38"/>
                  <a:pt x="13" y="44"/>
                  <a:pt x="13" y="52"/>
                </a:cubicBezTo>
                <a:cubicBezTo>
                  <a:pt x="13" y="59"/>
                  <a:pt x="14" y="65"/>
                  <a:pt x="15" y="70"/>
                </a:cubicBezTo>
                <a:cubicBezTo>
                  <a:pt x="17" y="75"/>
                  <a:pt x="20" y="80"/>
                  <a:pt x="23" y="83"/>
                </a:cubicBezTo>
                <a:cubicBezTo>
                  <a:pt x="26" y="87"/>
                  <a:pt x="29" y="89"/>
                  <a:pt x="33" y="91"/>
                </a:cubicBezTo>
                <a:cubicBezTo>
                  <a:pt x="37" y="93"/>
                  <a:pt x="42" y="94"/>
                  <a:pt x="47" y="94"/>
                </a:cubicBezTo>
                <a:cubicBezTo>
                  <a:pt x="51" y="94"/>
                  <a:pt x="55" y="93"/>
                  <a:pt x="58" y="92"/>
                </a:cubicBezTo>
                <a:cubicBezTo>
                  <a:pt x="61" y="91"/>
                  <a:pt x="64" y="90"/>
                  <a:pt x="66" y="89"/>
                </a:cubicBezTo>
                <a:lnTo>
                  <a:pt x="69" y="98"/>
                </a:lnTo>
                <a:close/>
              </a:path>
            </a:pathLst>
          </a:custGeom>
          <a:solidFill>
            <a:srgbClr val="1E5D2F"/>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142" name="Freeform 1942"/>
          <p:cNvSpPr>
            <a:spLocks/>
          </p:cNvSpPr>
          <p:nvPr userDrawn="1"/>
        </p:nvSpPr>
        <p:spPr bwMode="auto">
          <a:xfrm>
            <a:off x="1035051" y="623888"/>
            <a:ext cx="49213" cy="74613"/>
          </a:xfrm>
          <a:custGeom>
            <a:avLst/>
            <a:gdLst>
              <a:gd name="T0" fmla="*/ 69 w 69"/>
              <a:gd name="T1" fmla="*/ 98 h 104"/>
              <a:gd name="T2" fmla="*/ 69 w 69"/>
              <a:gd name="T3" fmla="*/ 98 h 104"/>
              <a:gd name="T4" fmla="*/ 58 w 69"/>
              <a:gd name="T5" fmla="*/ 103 h 104"/>
              <a:gd name="T6" fmla="*/ 44 w 69"/>
              <a:gd name="T7" fmla="*/ 104 h 104"/>
              <a:gd name="T8" fmla="*/ 27 w 69"/>
              <a:gd name="T9" fmla="*/ 101 h 104"/>
              <a:gd name="T10" fmla="*/ 13 w 69"/>
              <a:gd name="T11" fmla="*/ 92 h 104"/>
              <a:gd name="T12" fmla="*/ 3 w 69"/>
              <a:gd name="T13" fmla="*/ 76 h 104"/>
              <a:gd name="T14" fmla="*/ 0 w 69"/>
              <a:gd name="T15" fmla="*/ 52 h 104"/>
              <a:gd name="T16" fmla="*/ 4 w 69"/>
              <a:gd name="T17" fmla="*/ 28 h 104"/>
              <a:gd name="T18" fmla="*/ 14 w 69"/>
              <a:gd name="T19" fmla="*/ 12 h 104"/>
              <a:gd name="T20" fmla="*/ 28 w 69"/>
              <a:gd name="T21" fmla="*/ 3 h 104"/>
              <a:gd name="T22" fmla="*/ 44 w 69"/>
              <a:gd name="T23" fmla="*/ 0 h 104"/>
              <a:gd name="T24" fmla="*/ 58 w 69"/>
              <a:gd name="T25" fmla="*/ 1 h 104"/>
              <a:gd name="T26" fmla="*/ 67 w 69"/>
              <a:gd name="T27" fmla="*/ 3 h 104"/>
              <a:gd name="T28" fmla="*/ 64 w 69"/>
              <a:gd name="T29" fmla="*/ 14 h 104"/>
              <a:gd name="T30" fmla="*/ 45 w 69"/>
              <a:gd name="T31" fmla="*/ 11 h 104"/>
              <a:gd name="T32" fmla="*/ 33 w 69"/>
              <a:gd name="T33" fmla="*/ 13 h 104"/>
              <a:gd name="T34" fmla="*/ 23 w 69"/>
              <a:gd name="T35" fmla="*/ 20 h 104"/>
              <a:gd name="T36" fmla="*/ 15 w 69"/>
              <a:gd name="T37" fmla="*/ 33 h 104"/>
              <a:gd name="T38" fmla="*/ 13 w 69"/>
              <a:gd name="T39" fmla="*/ 52 h 104"/>
              <a:gd name="T40" fmla="*/ 15 w 69"/>
              <a:gd name="T41" fmla="*/ 70 h 104"/>
              <a:gd name="T42" fmla="*/ 22 w 69"/>
              <a:gd name="T43" fmla="*/ 83 h 104"/>
              <a:gd name="T44" fmla="*/ 33 w 69"/>
              <a:gd name="T45" fmla="*/ 91 h 104"/>
              <a:gd name="T46" fmla="*/ 46 w 69"/>
              <a:gd name="T47" fmla="*/ 94 h 104"/>
              <a:gd name="T48" fmla="*/ 58 w 69"/>
              <a:gd name="T49" fmla="*/ 92 h 104"/>
              <a:gd name="T50" fmla="*/ 66 w 69"/>
              <a:gd name="T51" fmla="*/ 89 h 104"/>
              <a:gd name="T52" fmla="*/ 69 w 69"/>
              <a:gd name="T53" fmla="*/ 98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9" h="104">
                <a:moveTo>
                  <a:pt x="69" y="98"/>
                </a:moveTo>
                <a:lnTo>
                  <a:pt x="69" y="98"/>
                </a:lnTo>
                <a:cubicBezTo>
                  <a:pt x="66" y="101"/>
                  <a:pt x="62" y="102"/>
                  <a:pt x="58" y="103"/>
                </a:cubicBezTo>
                <a:cubicBezTo>
                  <a:pt x="53" y="104"/>
                  <a:pt x="49" y="104"/>
                  <a:pt x="44" y="104"/>
                </a:cubicBezTo>
                <a:cubicBezTo>
                  <a:pt x="37" y="104"/>
                  <a:pt x="32" y="103"/>
                  <a:pt x="27" y="101"/>
                </a:cubicBezTo>
                <a:cubicBezTo>
                  <a:pt x="21" y="99"/>
                  <a:pt x="17" y="96"/>
                  <a:pt x="13" y="92"/>
                </a:cubicBezTo>
                <a:cubicBezTo>
                  <a:pt x="9" y="88"/>
                  <a:pt x="6" y="82"/>
                  <a:pt x="3" y="76"/>
                </a:cubicBezTo>
                <a:cubicBezTo>
                  <a:pt x="1" y="69"/>
                  <a:pt x="0" y="61"/>
                  <a:pt x="0" y="52"/>
                </a:cubicBezTo>
                <a:cubicBezTo>
                  <a:pt x="0" y="43"/>
                  <a:pt x="1" y="35"/>
                  <a:pt x="4" y="28"/>
                </a:cubicBezTo>
                <a:cubicBezTo>
                  <a:pt x="6" y="22"/>
                  <a:pt x="10" y="16"/>
                  <a:pt x="14" y="12"/>
                </a:cubicBezTo>
                <a:cubicBezTo>
                  <a:pt x="18" y="8"/>
                  <a:pt x="23" y="5"/>
                  <a:pt x="28" y="3"/>
                </a:cubicBezTo>
                <a:cubicBezTo>
                  <a:pt x="33" y="1"/>
                  <a:pt x="38" y="0"/>
                  <a:pt x="44" y="0"/>
                </a:cubicBezTo>
                <a:cubicBezTo>
                  <a:pt x="49" y="0"/>
                  <a:pt x="54" y="0"/>
                  <a:pt x="58" y="1"/>
                </a:cubicBezTo>
                <a:cubicBezTo>
                  <a:pt x="61" y="2"/>
                  <a:pt x="65" y="2"/>
                  <a:pt x="67" y="3"/>
                </a:cubicBezTo>
                <a:lnTo>
                  <a:pt x="64" y="14"/>
                </a:lnTo>
                <a:cubicBezTo>
                  <a:pt x="60" y="12"/>
                  <a:pt x="53" y="11"/>
                  <a:pt x="45" y="11"/>
                </a:cubicBezTo>
                <a:cubicBezTo>
                  <a:pt x="41" y="11"/>
                  <a:pt x="37" y="11"/>
                  <a:pt x="33" y="13"/>
                </a:cubicBezTo>
                <a:cubicBezTo>
                  <a:pt x="29" y="14"/>
                  <a:pt x="26" y="17"/>
                  <a:pt x="23" y="20"/>
                </a:cubicBezTo>
                <a:cubicBezTo>
                  <a:pt x="20" y="23"/>
                  <a:pt x="17" y="27"/>
                  <a:pt x="15" y="33"/>
                </a:cubicBezTo>
                <a:cubicBezTo>
                  <a:pt x="13" y="38"/>
                  <a:pt x="13" y="44"/>
                  <a:pt x="13" y="52"/>
                </a:cubicBezTo>
                <a:cubicBezTo>
                  <a:pt x="13" y="59"/>
                  <a:pt x="13" y="65"/>
                  <a:pt x="15" y="70"/>
                </a:cubicBezTo>
                <a:cubicBezTo>
                  <a:pt x="17" y="75"/>
                  <a:pt x="19" y="80"/>
                  <a:pt x="22" y="83"/>
                </a:cubicBezTo>
                <a:cubicBezTo>
                  <a:pt x="25" y="87"/>
                  <a:pt x="29" y="89"/>
                  <a:pt x="33" y="91"/>
                </a:cubicBezTo>
                <a:cubicBezTo>
                  <a:pt x="37" y="93"/>
                  <a:pt x="41" y="94"/>
                  <a:pt x="46" y="94"/>
                </a:cubicBezTo>
                <a:cubicBezTo>
                  <a:pt x="51" y="94"/>
                  <a:pt x="54" y="93"/>
                  <a:pt x="58" y="92"/>
                </a:cubicBezTo>
                <a:cubicBezTo>
                  <a:pt x="61" y="91"/>
                  <a:pt x="64" y="90"/>
                  <a:pt x="66" y="89"/>
                </a:cubicBezTo>
                <a:lnTo>
                  <a:pt x="69" y="98"/>
                </a:lnTo>
                <a:close/>
              </a:path>
            </a:pathLst>
          </a:custGeom>
          <a:solidFill>
            <a:srgbClr val="1E5D2F"/>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143" name="Freeform 1943"/>
          <p:cNvSpPr>
            <a:spLocks/>
          </p:cNvSpPr>
          <p:nvPr userDrawn="1"/>
        </p:nvSpPr>
        <p:spPr bwMode="auto">
          <a:xfrm>
            <a:off x="1098551" y="625475"/>
            <a:ext cx="52388" cy="73025"/>
          </a:xfrm>
          <a:custGeom>
            <a:avLst/>
            <a:gdLst>
              <a:gd name="T0" fmla="*/ 61 w 73"/>
              <a:gd name="T1" fmla="*/ 32 h 101"/>
              <a:gd name="T2" fmla="*/ 61 w 73"/>
              <a:gd name="T3" fmla="*/ 32 h 101"/>
              <a:gd name="T4" fmla="*/ 62 w 73"/>
              <a:gd name="T5" fmla="*/ 21 h 101"/>
              <a:gd name="T6" fmla="*/ 61 w 73"/>
              <a:gd name="T7" fmla="*/ 21 h 101"/>
              <a:gd name="T8" fmla="*/ 55 w 73"/>
              <a:gd name="T9" fmla="*/ 33 h 101"/>
              <a:gd name="T10" fmla="*/ 7 w 73"/>
              <a:gd name="T11" fmla="*/ 101 h 101"/>
              <a:gd name="T12" fmla="*/ 0 w 73"/>
              <a:gd name="T13" fmla="*/ 101 h 101"/>
              <a:gd name="T14" fmla="*/ 0 w 73"/>
              <a:gd name="T15" fmla="*/ 0 h 101"/>
              <a:gd name="T16" fmla="*/ 11 w 73"/>
              <a:gd name="T17" fmla="*/ 0 h 101"/>
              <a:gd name="T18" fmla="*/ 11 w 73"/>
              <a:gd name="T19" fmla="*/ 69 h 101"/>
              <a:gd name="T20" fmla="*/ 10 w 73"/>
              <a:gd name="T21" fmla="*/ 80 h 101"/>
              <a:gd name="T22" fmla="*/ 11 w 73"/>
              <a:gd name="T23" fmla="*/ 80 h 101"/>
              <a:gd name="T24" fmla="*/ 17 w 73"/>
              <a:gd name="T25" fmla="*/ 68 h 101"/>
              <a:gd name="T26" fmla="*/ 66 w 73"/>
              <a:gd name="T27" fmla="*/ 0 h 101"/>
              <a:gd name="T28" fmla="*/ 73 w 73"/>
              <a:gd name="T29" fmla="*/ 0 h 101"/>
              <a:gd name="T30" fmla="*/ 73 w 73"/>
              <a:gd name="T31" fmla="*/ 101 h 101"/>
              <a:gd name="T32" fmla="*/ 61 w 73"/>
              <a:gd name="T33" fmla="*/ 101 h 101"/>
              <a:gd name="T34" fmla="*/ 61 w 73"/>
              <a:gd name="T35" fmla="*/ 32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101">
                <a:moveTo>
                  <a:pt x="61" y="32"/>
                </a:moveTo>
                <a:lnTo>
                  <a:pt x="61" y="32"/>
                </a:lnTo>
                <a:lnTo>
                  <a:pt x="62" y="21"/>
                </a:lnTo>
                <a:lnTo>
                  <a:pt x="61" y="21"/>
                </a:lnTo>
                <a:lnTo>
                  <a:pt x="55" y="33"/>
                </a:lnTo>
                <a:lnTo>
                  <a:pt x="7" y="101"/>
                </a:lnTo>
                <a:lnTo>
                  <a:pt x="0" y="101"/>
                </a:lnTo>
                <a:lnTo>
                  <a:pt x="0" y="0"/>
                </a:lnTo>
                <a:lnTo>
                  <a:pt x="11" y="0"/>
                </a:lnTo>
                <a:lnTo>
                  <a:pt x="11" y="69"/>
                </a:lnTo>
                <a:lnTo>
                  <a:pt x="10" y="80"/>
                </a:lnTo>
                <a:lnTo>
                  <a:pt x="11" y="80"/>
                </a:lnTo>
                <a:lnTo>
                  <a:pt x="17" y="68"/>
                </a:lnTo>
                <a:lnTo>
                  <a:pt x="66" y="0"/>
                </a:lnTo>
                <a:lnTo>
                  <a:pt x="73" y="0"/>
                </a:lnTo>
                <a:lnTo>
                  <a:pt x="73" y="101"/>
                </a:lnTo>
                <a:lnTo>
                  <a:pt x="61" y="101"/>
                </a:lnTo>
                <a:lnTo>
                  <a:pt x="61" y="32"/>
                </a:lnTo>
                <a:close/>
              </a:path>
            </a:pathLst>
          </a:custGeom>
          <a:solidFill>
            <a:srgbClr val="1E5D2F"/>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144" name="Freeform 1944"/>
          <p:cNvSpPr>
            <a:spLocks noEditPoints="1"/>
          </p:cNvSpPr>
          <p:nvPr userDrawn="1"/>
        </p:nvSpPr>
        <p:spPr bwMode="auto">
          <a:xfrm>
            <a:off x="1169988" y="608013"/>
            <a:ext cx="52388" cy="90488"/>
          </a:xfrm>
          <a:custGeom>
            <a:avLst/>
            <a:gdLst>
              <a:gd name="T0" fmla="*/ 25 w 73"/>
              <a:gd name="T1" fmla="*/ 0 h 126"/>
              <a:gd name="T2" fmla="*/ 25 w 73"/>
              <a:gd name="T3" fmla="*/ 0 h 126"/>
              <a:gd name="T4" fmla="*/ 29 w 73"/>
              <a:gd name="T5" fmla="*/ 8 h 126"/>
              <a:gd name="T6" fmla="*/ 38 w 73"/>
              <a:gd name="T7" fmla="*/ 11 h 126"/>
              <a:gd name="T8" fmla="*/ 47 w 73"/>
              <a:gd name="T9" fmla="*/ 8 h 126"/>
              <a:gd name="T10" fmla="*/ 51 w 73"/>
              <a:gd name="T11" fmla="*/ 0 h 126"/>
              <a:gd name="T12" fmla="*/ 61 w 73"/>
              <a:gd name="T13" fmla="*/ 3 h 126"/>
              <a:gd name="T14" fmla="*/ 54 w 73"/>
              <a:gd name="T15" fmla="*/ 15 h 126"/>
              <a:gd name="T16" fmla="*/ 38 w 73"/>
              <a:gd name="T17" fmla="*/ 20 h 126"/>
              <a:gd name="T18" fmla="*/ 21 w 73"/>
              <a:gd name="T19" fmla="*/ 16 h 126"/>
              <a:gd name="T20" fmla="*/ 13 w 73"/>
              <a:gd name="T21" fmla="*/ 3 h 126"/>
              <a:gd name="T22" fmla="*/ 25 w 73"/>
              <a:gd name="T23" fmla="*/ 0 h 126"/>
              <a:gd name="T24" fmla="*/ 61 w 73"/>
              <a:gd name="T25" fmla="*/ 57 h 126"/>
              <a:gd name="T26" fmla="*/ 61 w 73"/>
              <a:gd name="T27" fmla="*/ 57 h 126"/>
              <a:gd name="T28" fmla="*/ 62 w 73"/>
              <a:gd name="T29" fmla="*/ 46 h 126"/>
              <a:gd name="T30" fmla="*/ 62 w 73"/>
              <a:gd name="T31" fmla="*/ 46 h 126"/>
              <a:gd name="T32" fmla="*/ 56 w 73"/>
              <a:gd name="T33" fmla="*/ 58 h 126"/>
              <a:gd name="T34" fmla="*/ 7 w 73"/>
              <a:gd name="T35" fmla="*/ 126 h 126"/>
              <a:gd name="T36" fmla="*/ 0 w 73"/>
              <a:gd name="T37" fmla="*/ 126 h 126"/>
              <a:gd name="T38" fmla="*/ 0 w 73"/>
              <a:gd name="T39" fmla="*/ 25 h 126"/>
              <a:gd name="T40" fmla="*/ 12 w 73"/>
              <a:gd name="T41" fmla="*/ 25 h 126"/>
              <a:gd name="T42" fmla="*/ 12 w 73"/>
              <a:gd name="T43" fmla="*/ 94 h 126"/>
              <a:gd name="T44" fmla="*/ 11 w 73"/>
              <a:gd name="T45" fmla="*/ 105 h 126"/>
              <a:gd name="T46" fmla="*/ 11 w 73"/>
              <a:gd name="T47" fmla="*/ 105 h 126"/>
              <a:gd name="T48" fmla="*/ 18 w 73"/>
              <a:gd name="T49" fmla="*/ 93 h 126"/>
              <a:gd name="T50" fmla="*/ 66 w 73"/>
              <a:gd name="T51" fmla="*/ 25 h 126"/>
              <a:gd name="T52" fmla="*/ 73 w 73"/>
              <a:gd name="T53" fmla="*/ 25 h 126"/>
              <a:gd name="T54" fmla="*/ 73 w 73"/>
              <a:gd name="T55" fmla="*/ 126 h 126"/>
              <a:gd name="T56" fmla="*/ 61 w 73"/>
              <a:gd name="T57" fmla="*/ 126 h 126"/>
              <a:gd name="T58" fmla="*/ 61 w 73"/>
              <a:gd name="T59" fmla="*/ 57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3" h="126">
                <a:moveTo>
                  <a:pt x="25" y="0"/>
                </a:moveTo>
                <a:lnTo>
                  <a:pt x="25" y="0"/>
                </a:lnTo>
                <a:cubicBezTo>
                  <a:pt x="25" y="4"/>
                  <a:pt x="26" y="7"/>
                  <a:pt x="29" y="8"/>
                </a:cubicBezTo>
                <a:cubicBezTo>
                  <a:pt x="31" y="10"/>
                  <a:pt x="34" y="11"/>
                  <a:pt x="38" y="11"/>
                </a:cubicBezTo>
                <a:cubicBezTo>
                  <a:pt x="42" y="11"/>
                  <a:pt x="45" y="10"/>
                  <a:pt x="47" y="8"/>
                </a:cubicBezTo>
                <a:cubicBezTo>
                  <a:pt x="49" y="7"/>
                  <a:pt x="51" y="4"/>
                  <a:pt x="51" y="0"/>
                </a:cubicBezTo>
                <a:lnTo>
                  <a:pt x="61" y="3"/>
                </a:lnTo>
                <a:cubicBezTo>
                  <a:pt x="60" y="8"/>
                  <a:pt x="58" y="12"/>
                  <a:pt x="54" y="15"/>
                </a:cubicBezTo>
                <a:cubicBezTo>
                  <a:pt x="50" y="18"/>
                  <a:pt x="45" y="20"/>
                  <a:pt x="38" y="20"/>
                </a:cubicBezTo>
                <a:cubicBezTo>
                  <a:pt x="31" y="20"/>
                  <a:pt x="25" y="18"/>
                  <a:pt x="21" y="16"/>
                </a:cubicBezTo>
                <a:cubicBezTo>
                  <a:pt x="17" y="13"/>
                  <a:pt x="14" y="9"/>
                  <a:pt x="13" y="3"/>
                </a:cubicBezTo>
                <a:lnTo>
                  <a:pt x="25" y="0"/>
                </a:lnTo>
                <a:close/>
                <a:moveTo>
                  <a:pt x="61" y="57"/>
                </a:moveTo>
                <a:lnTo>
                  <a:pt x="61" y="57"/>
                </a:lnTo>
                <a:lnTo>
                  <a:pt x="62" y="46"/>
                </a:lnTo>
                <a:lnTo>
                  <a:pt x="62" y="46"/>
                </a:lnTo>
                <a:lnTo>
                  <a:pt x="56" y="58"/>
                </a:lnTo>
                <a:lnTo>
                  <a:pt x="7" y="126"/>
                </a:lnTo>
                <a:lnTo>
                  <a:pt x="0" y="126"/>
                </a:lnTo>
                <a:lnTo>
                  <a:pt x="0" y="25"/>
                </a:lnTo>
                <a:lnTo>
                  <a:pt x="12" y="25"/>
                </a:lnTo>
                <a:lnTo>
                  <a:pt x="12" y="94"/>
                </a:lnTo>
                <a:lnTo>
                  <a:pt x="11" y="105"/>
                </a:lnTo>
                <a:lnTo>
                  <a:pt x="11" y="105"/>
                </a:lnTo>
                <a:lnTo>
                  <a:pt x="18" y="93"/>
                </a:lnTo>
                <a:lnTo>
                  <a:pt x="66" y="25"/>
                </a:lnTo>
                <a:lnTo>
                  <a:pt x="73" y="25"/>
                </a:lnTo>
                <a:lnTo>
                  <a:pt x="73" y="126"/>
                </a:lnTo>
                <a:lnTo>
                  <a:pt x="61" y="126"/>
                </a:lnTo>
                <a:lnTo>
                  <a:pt x="61" y="57"/>
                </a:lnTo>
                <a:close/>
              </a:path>
            </a:pathLst>
          </a:custGeom>
          <a:solidFill>
            <a:srgbClr val="1E5D2F"/>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145" name="Freeform 1945"/>
          <p:cNvSpPr>
            <a:spLocks/>
          </p:cNvSpPr>
          <p:nvPr userDrawn="1"/>
        </p:nvSpPr>
        <p:spPr bwMode="auto">
          <a:xfrm>
            <a:off x="1238251" y="623888"/>
            <a:ext cx="49213" cy="74613"/>
          </a:xfrm>
          <a:custGeom>
            <a:avLst/>
            <a:gdLst>
              <a:gd name="T0" fmla="*/ 69 w 69"/>
              <a:gd name="T1" fmla="*/ 98 h 104"/>
              <a:gd name="T2" fmla="*/ 69 w 69"/>
              <a:gd name="T3" fmla="*/ 98 h 104"/>
              <a:gd name="T4" fmla="*/ 58 w 69"/>
              <a:gd name="T5" fmla="*/ 103 h 104"/>
              <a:gd name="T6" fmla="*/ 44 w 69"/>
              <a:gd name="T7" fmla="*/ 104 h 104"/>
              <a:gd name="T8" fmla="*/ 27 w 69"/>
              <a:gd name="T9" fmla="*/ 101 h 104"/>
              <a:gd name="T10" fmla="*/ 13 w 69"/>
              <a:gd name="T11" fmla="*/ 92 h 104"/>
              <a:gd name="T12" fmla="*/ 3 w 69"/>
              <a:gd name="T13" fmla="*/ 76 h 104"/>
              <a:gd name="T14" fmla="*/ 0 w 69"/>
              <a:gd name="T15" fmla="*/ 52 h 104"/>
              <a:gd name="T16" fmla="*/ 4 w 69"/>
              <a:gd name="T17" fmla="*/ 28 h 104"/>
              <a:gd name="T18" fmla="*/ 14 w 69"/>
              <a:gd name="T19" fmla="*/ 12 h 104"/>
              <a:gd name="T20" fmla="*/ 28 w 69"/>
              <a:gd name="T21" fmla="*/ 3 h 104"/>
              <a:gd name="T22" fmla="*/ 44 w 69"/>
              <a:gd name="T23" fmla="*/ 0 h 104"/>
              <a:gd name="T24" fmla="*/ 58 w 69"/>
              <a:gd name="T25" fmla="*/ 1 h 104"/>
              <a:gd name="T26" fmla="*/ 67 w 69"/>
              <a:gd name="T27" fmla="*/ 3 h 104"/>
              <a:gd name="T28" fmla="*/ 64 w 69"/>
              <a:gd name="T29" fmla="*/ 14 h 104"/>
              <a:gd name="T30" fmla="*/ 45 w 69"/>
              <a:gd name="T31" fmla="*/ 11 h 104"/>
              <a:gd name="T32" fmla="*/ 33 w 69"/>
              <a:gd name="T33" fmla="*/ 13 h 104"/>
              <a:gd name="T34" fmla="*/ 23 w 69"/>
              <a:gd name="T35" fmla="*/ 20 h 104"/>
              <a:gd name="T36" fmla="*/ 15 w 69"/>
              <a:gd name="T37" fmla="*/ 33 h 104"/>
              <a:gd name="T38" fmla="*/ 13 w 69"/>
              <a:gd name="T39" fmla="*/ 52 h 104"/>
              <a:gd name="T40" fmla="*/ 15 w 69"/>
              <a:gd name="T41" fmla="*/ 70 h 104"/>
              <a:gd name="T42" fmla="*/ 22 w 69"/>
              <a:gd name="T43" fmla="*/ 83 h 104"/>
              <a:gd name="T44" fmla="*/ 33 w 69"/>
              <a:gd name="T45" fmla="*/ 91 h 104"/>
              <a:gd name="T46" fmla="*/ 46 w 69"/>
              <a:gd name="T47" fmla="*/ 94 h 104"/>
              <a:gd name="T48" fmla="*/ 58 w 69"/>
              <a:gd name="T49" fmla="*/ 92 h 104"/>
              <a:gd name="T50" fmla="*/ 66 w 69"/>
              <a:gd name="T51" fmla="*/ 89 h 104"/>
              <a:gd name="T52" fmla="*/ 69 w 69"/>
              <a:gd name="T53" fmla="*/ 98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9" h="104">
                <a:moveTo>
                  <a:pt x="69" y="98"/>
                </a:moveTo>
                <a:lnTo>
                  <a:pt x="69" y="98"/>
                </a:lnTo>
                <a:cubicBezTo>
                  <a:pt x="66" y="101"/>
                  <a:pt x="62" y="102"/>
                  <a:pt x="58" y="103"/>
                </a:cubicBezTo>
                <a:cubicBezTo>
                  <a:pt x="53" y="104"/>
                  <a:pt x="49" y="104"/>
                  <a:pt x="44" y="104"/>
                </a:cubicBezTo>
                <a:cubicBezTo>
                  <a:pt x="37" y="104"/>
                  <a:pt x="32" y="103"/>
                  <a:pt x="27" y="101"/>
                </a:cubicBezTo>
                <a:cubicBezTo>
                  <a:pt x="21" y="99"/>
                  <a:pt x="17" y="96"/>
                  <a:pt x="13" y="92"/>
                </a:cubicBezTo>
                <a:cubicBezTo>
                  <a:pt x="9" y="88"/>
                  <a:pt x="6" y="82"/>
                  <a:pt x="3" y="76"/>
                </a:cubicBezTo>
                <a:cubicBezTo>
                  <a:pt x="1" y="69"/>
                  <a:pt x="0" y="61"/>
                  <a:pt x="0" y="52"/>
                </a:cubicBezTo>
                <a:cubicBezTo>
                  <a:pt x="0" y="43"/>
                  <a:pt x="1" y="35"/>
                  <a:pt x="4" y="28"/>
                </a:cubicBezTo>
                <a:cubicBezTo>
                  <a:pt x="6" y="22"/>
                  <a:pt x="10" y="16"/>
                  <a:pt x="14" y="12"/>
                </a:cubicBezTo>
                <a:cubicBezTo>
                  <a:pt x="18" y="8"/>
                  <a:pt x="23" y="5"/>
                  <a:pt x="28" y="3"/>
                </a:cubicBezTo>
                <a:cubicBezTo>
                  <a:pt x="33" y="1"/>
                  <a:pt x="38" y="0"/>
                  <a:pt x="44" y="0"/>
                </a:cubicBezTo>
                <a:cubicBezTo>
                  <a:pt x="49" y="0"/>
                  <a:pt x="54" y="0"/>
                  <a:pt x="58" y="1"/>
                </a:cubicBezTo>
                <a:cubicBezTo>
                  <a:pt x="61" y="2"/>
                  <a:pt x="65" y="2"/>
                  <a:pt x="67" y="3"/>
                </a:cubicBezTo>
                <a:lnTo>
                  <a:pt x="64" y="14"/>
                </a:lnTo>
                <a:cubicBezTo>
                  <a:pt x="60" y="12"/>
                  <a:pt x="53" y="11"/>
                  <a:pt x="45" y="11"/>
                </a:cubicBezTo>
                <a:cubicBezTo>
                  <a:pt x="41" y="11"/>
                  <a:pt x="37" y="11"/>
                  <a:pt x="33" y="13"/>
                </a:cubicBezTo>
                <a:cubicBezTo>
                  <a:pt x="29" y="14"/>
                  <a:pt x="26" y="17"/>
                  <a:pt x="23" y="20"/>
                </a:cubicBezTo>
                <a:cubicBezTo>
                  <a:pt x="20" y="23"/>
                  <a:pt x="17" y="27"/>
                  <a:pt x="15" y="33"/>
                </a:cubicBezTo>
                <a:cubicBezTo>
                  <a:pt x="13" y="38"/>
                  <a:pt x="13" y="44"/>
                  <a:pt x="13" y="52"/>
                </a:cubicBezTo>
                <a:cubicBezTo>
                  <a:pt x="13" y="59"/>
                  <a:pt x="13" y="65"/>
                  <a:pt x="15" y="70"/>
                </a:cubicBezTo>
                <a:cubicBezTo>
                  <a:pt x="17" y="75"/>
                  <a:pt x="19" y="80"/>
                  <a:pt x="22" y="83"/>
                </a:cubicBezTo>
                <a:cubicBezTo>
                  <a:pt x="25" y="87"/>
                  <a:pt x="29" y="89"/>
                  <a:pt x="33" y="91"/>
                </a:cubicBezTo>
                <a:cubicBezTo>
                  <a:pt x="37" y="93"/>
                  <a:pt x="41" y="94"/>
                  <a:pt x="46" y="94"/>
                </a:cubicBezTo>
                <a:cubicBezTo>
                  <a:pt x="51" y="94"/>
                  <a:pt x="54" y="93"/>
                  <a:pt x="58" y="92"/>
                </a:cubicBezTo>
                <a:cubicBezTo>
                  <a:pt x="61" y="91"/>
                  <a:pt x="64" y="90"/>
                  <a:pt x="66" y="89"/>
                </a:cubicBezTo>
                <a:lnTo>
                  <a:pt x="69" y="98"/>
                </a:lnTo>
                <a:close/>
              </a:path>
            </a:pathLst>
          </a:custGeom>
          <a:solidFill>
            <a:srgbClr val="1E5D2F"/>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146" name="Freeform 1946"/>
          <p:cNvSpPr>
            <a:spLocks/>
          </p:cNvSpPr>
          <p:nvPr userDrawn="1"/>
        </p:nvSpPr>
        <p:spPr bwMode="auto">
          <a:xfrm>
            <a:off x="1301751" y="625475"/>
            <a:ext cx="49213" cy="73025"/>
          </a:xfrm>
          <a:custGeom>
            <a:avLst/>
            <a:gdLst>
              <a:gd name="T0" fmla="*/ 18 w 70"/>
              <a:gd name="T1" fmla="*/ 54 h 101"/>
              <a:gd name="T2" fmla="*/ 18 w 70"/>
              <a:gd name="T3" fmla="*/ 54 h 101"/>
              <a:gd name="T4" fmla="*/ 11 w 70"/>
              <a:gd name="T5" fmla="*/ 54 h 101"/>
              <a:gd name="T6" fmla="*/ 11 w 70"/>
              <a:gd name="T7" fmla="*/ 101 h 101"/>
              <a:gd name="T8" fmla="*/ 0 w 70"/>
              <a:gd name="T9" fmla="*/ 101 h 101"/>
              <a:gd name="T10" fmla="*/ 0 w 70"/>
              <a:gd name="T11" fmla="*/ 0 h 101"/>
              <a:gd name="T12" fmla="*/ 11 w 70"/>
              <a:gd name="T13" fmla="*/ 0 h 101"/>
              <a:gd name="T14" fmla="*/ 11 w 70"/>
              <a:gd name="T15" fmla="*/ 47 h 101"/>
              <a:gd name="T16" fmla="*/ 18 w 70"/>
              <a:gd name="T17" fmla="*/ 45 h 101"/>
              <a:gd name="T18" fmla="*/ 52 w 70"/>
              <a:gd name="T19" fmla="*/ 0 h 101"/>
              <a:gd name="T20" fmla="*/ 66 w 70"/>
              <a:gd name="T21" fmla="*/ 0 h 101"/>
              <a:gd name="T22" fmla="*/ 32 w 70"/>
              <a:gd name="T23" fmla="*/ 43 h 101"/>
              <a:gd name="T24" fmla="*/ 26 w 70"/>
              <a:gd name="T25" fmla="*/ 48 h 101"/>
              <a:gd name="T26" fmla="*/ 33 w 70"/>
              <a:gd name="T27" fmla="*/ 54 h 101"/>
              <a:gd name="T28" fmla="*/ 70 w 70"/>
              <a:gd name="T29" fmla="*/ 101 h 101"/>
              <a:gd name="T30" fmla="*/ 55 w 70"/>
              <a:gd name="T31" fmla="*/ 101 h 101"/>
              <a:gd name="T32" fmla="*/ 18 w 70"/>
              <a:gd name="T33" fmla="*/ 54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 h="101">
                <a:moveTo>
                  <a:pt x="18" y="54"/>
                </a:moveTo>
                <a:lnTo>
                  <a:pt x="18" y="54"/>
                </a:lnTo>
                <a:lnTo>
                  <a:pt x="11" y="54"/>
                </a:lnTo>
                <a:lnTo>
                  <a:pt x="11" y="101"/>
                </a:lnTo>
                <a:lnTo>
                  <a:pt x="0" y="101"/>
                </a:lnTo>
                <a:lnTo>
                  <a:pt x="0" y="0"/>
                </a:lnTo>
                <a:lnTo>
                  <a:pt x="11" y="0"/>
                </a:lnTo>
                <a:lnTo>
                  <a:pt x="11" y="47"/>
                </a:lnTo>
                <a:lnTo>
                  <a:pt x="18" y="45"/>
                </a:lnTo>
                <a:lnTo>
                  <a:pt x="52" y="0"/>
                </a:lnTo>
                <a:lnTo>
                  <a:pt x="66" y="0"/>
                </a:lnTo>
                <a:lnTo>
                  <a:pt x="32" y="43"/>
                </a:lnTo>
                <a:lnTo>
                  <a:pt x="26" y="48"/>
                </a:lnTo>
                <a:lnTo>
                  <a:pt x="33" y="54"/>
                </a:lnTo>
                <a:lnTo>
                  <a:pt x="70" y="101"/>
                </a:lnTo>
                <a:lnTo>
                  <a:pt x="55" y="101"/>
                </a:lnTo>
                <a:lnTo>
                  <a:pt x="18" y="54"/>
                </a:lnTo>
                <a:close/>
              </a:path>
            </a:pathLst>
          </a:custGeom>
          <a:solidFill>
            <a:srgbClr val="1E5D2F"/>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147" name="Freeform 1947"/>
          <p:cNvSpPr>
            <a:spLocks noEditPoints="1"/>
          </p:cNvSpPr>
          <p:nvPr userDrawn="1"/>
        </p:nvSpPr>
        <p:spPr bwMode="auto">
          <a:xfrm>
            <a:off x="1360488" y="623888"/>
            <a:ext cx="58738" cy="74613"/>
          </a:xfrm>
          <a:custGeom>
            <a:avLst/>
            <a:gdLst>
              <a:gd name="T0" fmla="*/ 12 w 82"/>
              <a:gd name="T1" fmla="*/ 52 h 104"/>
              <a:gd name="T2" fmla="*/ 12 w 82"/>
              <a:gd name="T3" fmla="*/ 52 h 104"/>
              <a:gd name="T4" fmla="*/ 14 w 82"/>
              <a:gd name="T5" fmla="*/ 68 h 104"/>
              <a:gd name="T6" fmla="*/ 19 w 82"/>
              <a:gd name="T7" fmla="*/ 81 h 104"/>
              <a:gd name="T8" fmla="*/ 28 w 82"/>
              <a:gd name="T9" fmla="*/ 90 h 104"/>
              <a:gd name="T10" fmla="*/ 41 w 82"/>
              <a:gd name="T11" fmla="*/ 94 h 104"/>
              <a:gd name="T12" fmla="*/ 62 w 82"/>
              <a:gd name="T13" fmla="*/ 83 h 104"/>
              <a:gd name="T14" fmla="*/ 69 w 82"/>
              <a:gd name="T15" fmla="*/ 52 h 104"/>
              <a:gd name="T16" fmla="*/ 68 w 82"/>
              <a:gd name="T17" fmla="*/ 36 h 104"/>
              <a:gd name="T18" fmla="*/ 62 w 82"/>
              <a:gd name="T19" fmla="*/ 23 h 104"/>
              <a:gd name="T20" fmla="*/ 53 w 82"/>
              <a:gd name="T21" fmla="*/ 14 h 104"/>
              <a:gd name="T22" fmla="*/ 41 w 82"/>
              <a:gd name="T23" fmla="*/ 11 h 104"/>
              <a:gd name="T24" fmla="*/ 20 w 82"/>
              <a:gd name="T25" fmla="*/ 21 h 104"/>
              <a:gd name="T26" fmla="*/ 12 w 82"/>
              <a:gd name="T27" fmla="*/ 52 h 104"/>
              <a:gd name="T28" fmla="*/ 0 w 82"/>
              <a:gd name="T29" fmla="*/ 52 h 104"/>
              <a:gd name="T30" fmla="*/ 0 w 82"/>
              <a:gd name="T31" fmla="*/ 52 h 104"/>
              <a:gd name="T32" fmla="*/ 10 w 82"/>
              <a:gd name="T33" fmla="*/ 13 h 104"/>
              <a:gd name="T34" fmla="*/ 41 w 82"/>
              <a:gd name="T35" fmla="*/ 0 h 104"/>
              <a:gd name="T36" fmla="*/ 59 w 82"/>
              <a:gd name="T37" fmla="*/ 4 h 104"/>
              <a:gd name="T38" fmla="*/ 72 w 82"/>
              <a:gd name="T39" fmla="*/ 14 h 104"/>
              <a:gd name="T40" fmla="*/ 79 w 82"/>
              <a:gd name="T41" fmla="*/ 31 h 104"/>
              <a:gd name="T42" fmla="*/ 82 w 82"/>
              <a:gd name="T43" fmla="*/ 52 h 104"/>
              <a:gd name="T44" fmla="*/ 71 w 82"/>
              <a:gd name="T45" fmla="*/ 91 h 104"/>
              <a:gd name="T46" fmla="*/ 41 w 82"/>
              <a:gd name="T47" fmla="*/ 104 h 104"/>
              <a:gd name="T48" fmla="*/ 22 w 82"/>
              <a:gd name="T49" fmla="*/ 101 h 104"/>
              <a:gd name="T50" fmla="*/ 10 w 82"/>
              <a:gd name="T51" fmla="*/ 90 h 104"/>
              <a:gd name="T52" fmla="*/ 2 w 82"/>
              <a:gd name="T53" fmla="*/ 74 h 104"/>
              <a:gd name="T54" fmla="*/ 0 w 82"/>
              <a:gd name="T55" fmla="*/ 5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2" h="104">
                <a:moveTo>
                  <a:pt x="12" y="52"/>
                </a:moveTo>
                <a:lnTo>
                  <a:pt x="12" y="52"/>
                </a:lnTo>
                <a:cubicBezTo>
                  <a:pt x="12" y="58"/>
                  <a:pt x="13" y="63"/>
                  <a:pt x="14" y="68"/>
                </a:cubicBezTo>
                <a:cubicBezTo>
                  <a:pt x="15" y="73"/>
                  <a:pt x="17" y="77"/>
                  <a:pt x="19" y="81"/>
                </a:cubicBezTo>
                <a:cubicBezTo>
                  <a:pt x="21" y="85"/>
                  <a:pt x="24" y="88"/>
                  <a:pt x="28" y="90"/>
                </a:cubicBezTo>
                <a:cubicBezTo>
                  <a:pt x="31" y="92"/>
                  <a:pt x="36" y="94"/>
                  <a:pt x="41" y="94"/>
                </a:cubicBezTo>
                <a:cubicBezTo>
                  <a:pt x="50" y="94"/>
                  <a:pt x="57" y="90"/>
                  <a:pt x="62" y="83"/>
                </a:cubicBezTo>
                <a:cubicBezTo>
                  <a:pt x="67" y="77"/>
                  <a:pt x="69" y="66"/>
                  <a:pt x="69" y="52"/>
                </a:cubicBezTo>
                <a:cubicBezTo>
                  <a:pt x="69" y="47"/>
                  <a:pt x="69" y="41"/>
                  <a:pt x="68" y="36"/>
                </a:cubicBezTo>
                <a:cubicBezTo>
                  <a:pt x="66" y="31"/>
                  <a:pt x="65" y="27"/>
                  <a:pt x="62" y="23"/>
                </a:cubicBezTo>
                <a:cubicBezTo>
                  <a:pt x="60" y="19"/>
                  <a:pt x="57" y="16"/>
                  <a:pt x="53" y="14"/>
                </a:cubicBezTo>
                <a:cubicBezTo>
                  <a:pt x="50" y="12"/>
                  <a:pt x="46" y="11"/>
                  <a:pt x="41" y="11"/>
                </a:cubicBezTo>
                <a:cubicBezTo>
                  <a:pt x="32" y="11"/>
                  <a:pt x="25" y="14"/>
                  <a:pt x="20" y="21"/>
                </a:cubicBezTo>
                <a:cubicBezTo>
                  <a:pt x="15" y="28"/>
                  <a:pt x="12" y="38"/>
                  <a:pt x="12" y="52"/>
                </a:cubicBezTo>
                <a:close/>
                <a:moveTo>
                  <a:pt x="0" y="52"/>
                </a:moveTo>
                <a:lnTo>
                  <a:pt x="0" y="52"/>
                </a:lnTo>
                <a:cubicBezTo>
                  <a:pt x="0" y="35"/>
                  <a:pt x="3" y="22"/>
                  <a:pt x="10" y="13"/>
                </a:cubicBezTo>
                <a:cubicBezTo>
                  <a:pt x="17" y="4"/>
                  <a:pt x="27" y="0"/>
                  <a:pt x="41" y="0"/>
                </a:cubicBezTo>
                <a:cubicBezTo>
                  <a:pt x="48" y="0"/>
                  <a:pt x="54" y="1"/>
                  <a:pt x="59" y="4"/>
                </a:cubicBezTo>
                <a:cubicBezTo>
                  <a:pt x="64" y="6"/>
                  <a:pt x="68" y="10"/>
                  <a:pt x="72" y="14"/>
                </a:cubicBezTo>
                <a:cubicBezTo>
                  <a:pt x="75" y="19"/>
                  <a:pt x="78" y="24"/>
                  <a:pt x="79" y="31"/>
                </a:cubicBezTo>
                <a:cubicBezTo>
                  <a:pt x="81" y="37"/>
                  <a:pt x="82" y="44"/>
                  <a:pt x="82" y="52"/>
                </a:cubicBezTo>
                <a:cubicBezTo>
                  <a:pt x="82" y="69"/>
                  <a:pt x="78" y="82"/>
                  <a:pt x="71" y="91"/>
                </a:cubicBezTo>
                <a:cubicBezTo>
                  <a:pt x="64" y="100"/>
                  <a:pt x="54" y="104"/>
                  <a:pt x="41" y="104"/>
                </a:cubicBezTo>
                <a:cubicBezTo>
                  <a:pt x="34" y="104"/>
                  <a:pt x="27" y="103"/>
                  <a:pt x="22" y="101"/>
                </a:cubicBezTo>
                <a:cubicBezTo>
                  <a:pt x="17" y="98"/>
                  <a:pt x="13" y="95"/>
                  <a:pt x="10" y="90"/>
                </a:cubicBezTo>
                <a:cubicBezTo>
                  <a:pt x="6" y="85"/>
                  <a:pt x="4" y="80"/>
                  <a:pt x="2" y="74"/>
                </a:cubicBezTo>
                <a:cubicBezTo>
                  <a:pt x="0" y="67"/>
                  <a:pt x="0" y="60"/>
                  <a:pt x="0" y="52"/>
                </a:cubicBezTo>
                <a:close/>
              </a:path>
            </a:pathLst>
          </a:custGeom>
          <a:solidFill>
            <a:srgbClr val="1E5D2F"/>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148" name="Freeform 1948"/>
          <p:cNvSpPr>
            <a:spLocks noEditPoints="1"/>
          </p:cNvSpPr>
          <p:nvPr userDrawn="1"/>
        </p:nvSpPr>
        <p:spPr bwMode="auto">
          <a:xfrm>
            <a:off x="1435101" y="608013"/>
            <a:ext cx="52388" cy="90488"/>
          </a:xfrm>
          <a:custGeom>
            <a:avLst/>
            <a:gdLst>
              <a:gd name="T0" fmla="*/ 25 w 74"/>
              <a:gd name="T1" fmla="*/ 0 h 126"/>
              <a:gd name="T2" fmla="*/ 25 w 74"/>
              <a:gd name="T3" fmla="*/ 0 h 126"/>
              <a:gd name="T4" fmla="*/ 29 w 74"/>
              <a:gd name="T5" fmla="*/ 8 h 126"/>
              <a:gd name="T6" fmla="*/ 38 w 74"/>
              <a:gd name="T7" fmla="*/ 11 h 126"/>
              <a:gd name="T8" fmla="*/ 48 w 74"/>
              <a:gd name="T9" fmla="*/ 8 h 126"/>
              <a:gd name="T10" fmla="*/ 52 w 74"/>
              <a:gd name="T11" fmla="*/ 0 h 126"/>
              <a:gd name="T12" fmla="*/ 62 w 74"/>
              <a:gd name="T13" fmla="*/ 3 h 126"/>
              <a:gd name="T14" fmla="*/ 55 w 74"/>
              <a:gd name="T15" fmla="*/ 15 h 126"/>
              <a:gd name="T16" fmla="*/ 38 w 74"/>
              <a:gd name="T17" fmla="*/ 20 h 126"/>
              <a:gd name="T18" fmla="*/ 22 w 74"/>
              <a:gd name="T19" fmla="*/ 16 h 126"/>
              <a:gd name="T20" fmla="*/ 14 w 74"/>
              <a:gd name="T21" fmla="*/ 3 h 126"/>
              <a:gd name="T22" fmla="*/ 25 w 74"/>
              <a:gd name="T23" fmla="*/ 0 h 126"/>
              <a:gd name="T24" fmla="*/ 62 w 74"/>
              <a:gd name="T25" fmla="*/ 57 h 126"/>
              <a:gd name="T26" fmla="*/ 62 w 74"/>
              <a:gd name="T27" fmla="*/ 57 h 126"/>
              <a:gd name="T28" fmla="*/ 63 w 74"/>
              <a:gd name="T29" fmla="*/ 46 h 126"/>
              <a:gd name="T30" fmla="*/ 62 w 74"/>
              <a:gd name="T31" fmla="*/ 46 h 126"/>
              <a:gd name="T32" fmla="*/ 56 w 74"/>
              <a:gd name="T33" fmla="*/ 58 h 126"/>
              <a:gd name="T34" fmla="*/ 7 w 74"/>
              <a:gd name="T35" fmla="*/ 126 h 126"/>
              <a:gd name="T36" fmla="*/ 0 w 74"/>
              <a:gd name="T37" fmla="*/ 126 h 126"/>
              <a:gd name="T38" fmla="*/ 0 w 74"/>
              <a:gd name="T39" fmla="*/ 25 h 126"/>
              <a:gd name="T40" fmla="*/ 12 w 74"/>
              <a:gd name="T41" fmla="*/ 25 h 126"/>
              <a:gd name="T42" fmla="*/ 12 w 74"/>
              <a:gd name="T43" fmla="*/ 94 h 126"/>
              <a:gd name="T44" fmla="*/ 11 w 74"/>
              <a:gd name="T45" fmla="*/ 105 h 126"/>
              <a:gd name="T46" fmla="*/ 12 w 74"/>
              <a:gd name="T47" fmla="*/ 105 h 126"/>
              <a:gd name="T48" fmla="*/ 18 w 74"/>
              <a:gd name="T49" fmla="*/ 93 h 126"/>
              <a:gd name="T50" fmla="*/ 67 w 74"/>
              <a:gd name="T51" fmla="*/ 25 h 126"/>
              <a:gd name="T52" fmla="*/ 74 w 74"/>
              <a:gd name="T53" fmla="*/ 25 h 126"/>
              <a:gd name="T54" fmla="*/ 74 w 74"/>
              <a:gd name="T55" fmla="*/ 126 h 126"/>
              <a:gd name="T56" fmla="*/ 62 w 74"/>
              <a:gd name="T57" fmla="*/ 126 h 126"/>
              <a:gd name="T58" fmla="*/ 62 w 74"/>
              <a:gd name="T59" fmla="*/ 57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4" h="126">
                <a:moveTo>
                  <a:pt x="25" y="0"/>
                </a:moveTo>
                <a:lnTo>
                  <a:pt x="25" y="0"/>
                </a:lnTo>
                <a:cubicBezTo>
                  <a:pt x="26" y="4"/>
                  <a:pt x="27" y="7"/>
                  <a:pt x="29" y="8"/>
                </a:cubicBezTo>
                <a:cubicBezTo>
                  <a:pt x="32" y="10"/>
                  <a:pt x="35" y="11"/>
                  <a:pt x="38" y="11"/>
                </a:cubicBezTo>
                <a:cubicBezTo>
                  <a:pt x="42" y="11"/>
                  <a:pt x="45" y="10"/>
                  <a:pt x="48" y="8"/>
                </a:cubicBezTo>
                <a:cubicBezTo>
                  <a:pt x="50" y="7"/>
                  <a:pt x="51" y="4"/>
                  <a:pt x="52" y="0"/>
                </a:cubicBezTo>
                <a:lnTo>
                  <a:pt x="62" y="3"/>
                </a:lnTo>
                <a:cubicBezTo>
                  <a:pt x="61" y="8"/>
                  <a:pt x="59" y="12"/>
                  <a:pt x="55" y="15"/>
                </a:cubicBezTo>
                <a:cubicBezTo>
                  <a:pt x="51" y="18"/>
                  <a:pt x="46" y="20"/>
                  <a:pt x="38" y="20"/>
                </a:cubicBezTo>
                <a:cubicBezTo>
                  <a:pt x="32" y="20"/>
                  <a:pt x="26" y="18"/>
                  <a:pt x="22" y="16"/>
                </a:cubicBezTo>
                <a:cubicBezTo>
                  <a:pt x="17" y="13"/>
                  <a:pt x="15" y="9"/>
                  <a:pt x="14" y="3"/>
                </a:cubicBezTo>
                <a:lnTo>
                  <a:pt x="25" y="0"/>
                </a:lnTo>
                <a:close/>
                <a:moveTo>
                  <a:pt x="62" y="57"/>
                </a:moveTo>
                <a:lnTo>
                  <a:pt x="62" y="57"/>
                </a:lnTo>
                <a:lnTo>
                  <a:pt x="63" y="46"/>
                </a:lnTo>
                <a:lnTo>
                  <a:pt x="62" y="46"/>
                </a:lnTo>
                <a:lnTo>
                  <a:pt x="56" y="58"/>
                </a:lnTo>
                <a:lnTo>
                  <a:pt x="7" y="126"/>
                </a:lnTo>
                <a:lnTo>
                  <a:pt x="0" y="126"/>
                </a:lnTo>
                <a:lnTo>
                  <a:pt x="0" y="25"/>
                </a:lnTo>
                <a:lnTo>
                  <a:pt x="12" y="25"/>
                </a:lnTo>
                <a:lnTo>
                  <a:pt x="12" y="94"/>
                </a:lnTo>
                <a:lnTo>
                  <a:pt x="11" y="105"/>
                </a:lnTo>
                <a:lnTo>
                  <a:pt x="12" y="105"/>
                </a:lnTo>
                <a:lnTo>
                  <a:pt x="18" y="93"/>
                </a:lnTo>
                <a:lnTo>
                  <a:pt x="67" y="25"/>
                </a:lnTo>
                <a:lnTo>
                  <a:pt x="74" y="25"/>
                </a:lnTo>
                <a:lnTo>
                  <a:pt x="74" y="126"/>
                </a:lnTo>
                <a:lnTo>
                  <a:pt x="62" y="126"/>
                </a:lnTo>
                <a:lnTo>
                  <a:pt x="62" y="57"/>
                </a:lnTo>
                <a:close/>
              </a:path>
            </a:pathLst>
          </a:custGeom>
          <a:solidFill>
            <a:srgbClr val="1E5D2F"/>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149" name="Freeform 1949"/>
          <p:cNvSpPr>
            <a:spLocks noEditPoints="1"/>
          </p:cNvSpPr>
          <p:nvPr userDrawn="1"/>
        </p:nvSpPr>
        <p:spPr bwMode="auto">
          <a:xfrm>
            <a:off x="1530351" y="623888"/>
            <a:ext cx="71438" cy="76200"/>
          </a:xfrm>
          <a:custGeom>
            <a:avLst/>
            <a:gdLst>
              <a:gd name="T0" fmla="*/ 67 w 101"/>
              <a:gd name="T1" fmla="*/ 22 h 106"/>
              <a:gd name="T2" fmla="*/ 56 w 101"/>
              <a:gd name="T3" fmla="*/ 23 h 106"/>
              <a:gd name="T4" fmla="*/ 60 w 101"/>
              <a:gd name="T5" fmla="*/ 83 h 106"/>
              <a:gd name="T6" fmla="*/ 74 w 101"/>
              <a:gd name="T7" fmla="*/ 81 h 106"/>
              <a:gd name="T8" fmla="*/ 86 w 101"/>
              <a:gd name="T9" fmla="*/ 66 h 106"/>
              <a:gd name="T10" fmla="*/ 87 w 101"/>
              <a:gd name="T11" fmla="*/ 40 h 106"/>
              <a:gd name="T12" fmla="*/ 76 w 101"/>
              <a:gd name="T13" fmla="*/ 24 h 106"/>
              <a:gd name="T14" fmla="*/ 35 w 101"/>
              <a:gd name="T15" fmla="*/ 83 h 106"/>
              <a:gd name="T16" fmla="*/ 37 w 101"/>
              <a:gd name="T17" fmla="*/ 83 h 106"/>
              <a:gd name="T18" fmla="*/ 42 w 101"/>
              <a:gd name="T19" fmla="*/ 83 h 106"/>
              <a:gd name="T20" fmla="*/ 44 w 101"/>
              <a:gd name="T21" fmla="*/ 22 h 106"/>
              <a:gd name="T22" fmla="*/ 36 w 101"/>
              <a:gd name="T23" fmla="*/ 22 h 106"/>
              <a:gd name="T24" fmla="*/ 19 w 101"/>
              <a:gd name="T25" fmla="*/ 30 h 106"/>
              <a:gd name="T26" fmla="*/ 12 w 101"/>
              <a:gd name="T27" fmla="*/ 53 h 106"/>
              <a:gd name="T28" fmla="*/ 18 w 101"/>
              <a:gd name="T29" fmla="*/ 75 h 106"/>
              <a:gd name="T30" fmla="*/ 35 w 101"/>
              <a:gd name="T31" fmla="*/ 83 h 106"/>
              <a:gd name="T32" fmla="*/ 44 w 101"/>
              <a:gd name="T33" fmla="*/ 92 h 106"/>
              <a:gd name="T34" fmla="*/ 33 w 101"/>
              <a:gd name="T35" fmla="*/ 93 h 106"/>
              <a:gd name="T36" fmla="*/ 9 w 101"/>
              <a:gd name="T37" fmla="*/ 84 h 106"/>
              <a:gd name="T38" fmla="*/ 0 w 101"/>
              <a:gd name="T39" fmla="*/ 53 h 106"/>
              <a:gd name="T40" fmla="*/ 10 w 101"/>
              <a:gd name="T41" fmla="*/ 23 h 106"/>
              <a:gd name="T42" fmla="*/ 35 w 101"/>
              <a:gd name="T43" fmla="*/ 12 h 106"/>
              <a:gd name="T44" fmla="*/ 44 w 101"/>
              <a:gd name="T45" fmla="*/ 12 h 106"/>
              <a:gd name="T46" fmla="*/ 56 w 101"/>
              <a:gd name="T47" fmla="*/ 0 h 106"/>
              <a:gd name="T48" fmla="*/ 62 w 101"/>
              <a:gd name="T49" fmla="*/ 12 h 106"/>
              <a:gd name="T50" fmla="*/ 81 w 101"/>
              <a:gd name="T51" fmla="*/ 14 h 106"/>
              <a:gd name="T52" fmla="*/ 98 w 101"/>
              <a:gd name="T53" fmla="*/ 34 h 106"/>
              <a:gd name="T54" fmla="*/ 98 w 101"/>
              <a:gd name="T55" fmla="*/ 70 h 106"/>
              <a:gd name="T56" fmla="*/ 79 w 101"/>
              <a:gd name="T57" fmla="*/ 90 h 106"/>
              <a:gd name="T58" fmla="*/ 61 w 101"/>
              <a:gd name="T59" fmla="*/ 93 h 106"/>
              <a:gd name="T60" fmla="*/ 56 w 101"/>
              <a:gd name="T61" fmla="*/ 106 h 106"/>
              <a:gd name="T62" fmla="*/ 44 w 101"/>
              <a:gd name="T63" fmla="*/ 9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1" h="106">
                <a:moveTo>
                  <a:pt x="67" y="22"/>
                </a:moveTo>
                <a:lnTo>
                  <a:pt x="67" y="22"/>
                </a:lnTo>
                <a:cubicBezTo>
                  <a:pt x="65" y="22"/>
                  <a:pt x="63" y="22"/>
                  <a:pt x="61" y="22"/>
                </a:cubicBezTo>
                <a:cubicBezTo>
                  <a:pt x="59" y="22"/>
                  <a:pt x="58" y="22"/>
                  <a:pt x="56" y="23"/>
                </a:cubicBezTo>
                <a:lnTo>
                  <a:pt x="56" y="83"/>
                </a:lnTo>
                <a:cubicBezTo>
                  <a:pt x="57" y="83"/>
                  <a:pt x="58" y="83"/>
                  <a:pt x="60" y="83"/>
                </a:cubicBezTo>
                <a:cubicBezTo>
                  <a:pt x="62" y="83"/>
                  <a:pt x="63" y="83"/>
                  <a:pt x="65" y="83"/>
                </a:cubicBezTo>
                <a:cubicBezTo>
                  <a:pt x="68" y="83"/>
                  <a:pt x="71" y="82"/>
                  <a:pt x="74" y="81"/>
                </a:cubicBezTo>
                <a:cubicBezTo>
                  <a:pt x="77" y="80"/>
                  <a:pt x="79" y="78"/>
                  <a:pt x="81" y="75"/>
                </a:cubicBezTo>
                <a:cubicBezTo>
                  <a:pt x="83" y="73"/>
                  <a:pt x="85" y="69"/>
                  <a:pt x="86" y="66"/>
                </a:cubicBezTo>
                <a:cubicBezTo>
                  <a:pt x="88" y="62"/>
                  <a:pt x="88" y="57"/>
                  <a:pt x="88" y="52"/>
                </a:cubicBezTo>
                <a:cubicBezTo>
                  <a:pt x="88" y="47"/>
                  <a:pt x="88" y="43"/>
                  <a:pt x="87" y="40"/>
                </a:cubicBezTo>
                <a:cubicBezTo>
                  <a:pt x="86" y="36"/>
                  <a:pt x="84" y="33"/>
                  <a:pt x="82" y="30"/>
                </a:cubicBezTo>
                <a:cubicBezTo>
                  <a:pt x="81" y="27"/>
                  <a:pt x="78" y="25"/>
                  <a:pt x="76" y="24"/>
                </a:cubicBezTo>
                <a:cubicBezTo>
                  <a:pt x="73" y="22"/>
                  <a:pt x="70" y="22"/>
                  <a:pt x="67" y="22"/>
                </a:cubicBezTo>
                <a:close/>
                <a:moveTo>
                  <a:pt x="35" y="83"/>
                </a:moveTo>
                <a:lnTo>
                  <a:pt x="35" y="83"/>
                </a:lnTo>
                <a:lnTo>
                  <a:pt x="37" y="83"/>
                </a:lnTo>
                <a:cubicBezTo>
                  <a:pt x="37" y="83"/>
                  <a:pt x="38" y="83"/>
                  <a:pt x="39" y="83"/>
                </a:cubicBezTo>
                <a:cubicBezTo>
                  <a:pt x="40" y="83"/>
                  <a:pt x="41" y="83"/>
                  <a:pt x="42" y="83"/>
                </a:cubicBezTo>
                <a:cubicBezTo>
                  <a:pt x="43" y="82"/>
                  <a:pt x="44" y="82"/>
                  <a:pt x="44" y="82"/>
                </a:cubicBezTo>
                <a:lnTo>
                  <a:pt x="44" y="22"/>
                </a:lnTo>
                <a:cubicBezTo>
                  <a:pt x="43" y="22"/>
                  <a:pt x="42" y="22"/>
                  <a:pt x="40" y="22"/>
                </a:cubicBezTo>
                <a:cubicBezTo>
                  <a:pt x="39" y="22"/>
                  <a:pt x="37" y="22"/>
                  <a:pt x="36" y="22"/>
                </a:cubicBezTo>
                <a:cubicBezTo>
                  <a:pt x="32" y="22"/>
                  <a:pt x="29" y="22"/>
                  <a:pt x="27" y="24"/>
                </a:cubicBezTo>
                <a:cubicBezTo>
                  <a:pt x="24" y="25"/>
                  <a:pt x="21" y="27"/>
                  <a:pt x="19" y="30"/>
                </a:cubicBezTo>
                <a:cubicBezTo>
                  <a:pt x="17" y="32"/>
                  <a:pt x="15" y="35"/>
                  <a:pt x="14" y="39"/>
                </a:cubicBezTo>
                <a:cubicBezTo>
                  <a:pt x="13" y="43"/>
                  <a:pt x="12" y="48"/>
                  <a:pt x="12" y="53"/>
                </a:cubicBezTo>
                <a:cubicBezTo>
                  <a:pt x="12" y="58"/>
                  <a:pt x="13" y="62"/>
                  <a:pt x="14" y="66"/>
                </a:cubicBezTo>
                <a:cubicBezTo>
                  <a:pt x="15" y="69"/>
                  <a:pt x="17" y="72"/>
                  <a:pt x="18" y="75"/>
                </a:cubicBezTo>
                <a:cubicBezTo>
                  <a:pt x="20" y="78"/>
                  <a:pt x="23" y="80"/>
                  <a:pt x="26" y="81"/>
                </a:cubicBezTo>
                <a:cubicBezTo>
                  <a:pt x="28" y="82"/>
                  <a:pt x="31" y="83"/>
                  <a:pt x="35" y="83"/>
                </a:cubicBezTo>
                <a:close/>
                <a:moveTo>
                  <a:pt x="44" y="92"/>
                </a:moveTo>
                <a:lnTo>
                  <a:pt x="44" y="92"/>
                </a:lnTo>
                <a:cubicBezTo>
                  <a:pt x="43" y="93"/>
                  <a:pt x="41" y="93"/>
                  <a:pt x="39" y="93"/>
                </a:cubicBezTo>
                <a:cubicBezTo>
                  <a:pt x="36" y="93"/>
                  <a:pt x="34" y="93"/>
                  <a:pt x="33" y="93"/>
                </a:cubicBezTo>
                <a:cubicBezTo>
                  <a:pt x="28" y="93"/>
                  <a:pt x="24" y="92"/>
                  <a:pt x="20" y="91"/>
                </a:cubicBezTo>
                <a:cubicBezTo>
                  <a:pt x="16" y="89"/>
                  <a:pt x="12" y="87"/>
                  <a:pt x="9" y="84"/>
                </a:cubicBezTo>
                <a:cubicBezTo>
                  <a:pt x="6" y="80"/>
                  <a:pt x="4" y="76"/>
                  <a:pt x="2" y="71"/>
                </a:cubicBezTo>
                <a:cubicBezTo>
                  <a:pt x="1" y="66"/>
                  <a:pt x="0" y="60"/>
                  <a:pt x="0" y="53"/>
                </a:cubicBezTo>
                <a:cubicBezTo>
                  <a:pt x="0" y="47"/>
                  <a:pt x="1" y="41"/>
                  <a:pt x="2" y="36"/>
                </a:cubicBezTo>
                <a:cubicBezTo>
                  <a:pt x="4" y="30"/>
                  <a:pt x="7" y="26"/>
                  <a:pt x="10" y="23"/>
                </a:cubicBezTo>
                <a:cubicBezTo>
                  <a:pt x="13" y="19"/>
                  <a:pt x="17" y="16"/>
                  <a:pt x="21" y="14"/>
                </a:cubicBezTo>
                <a:cubicBezTo>
                  <a:pt x="25" y="13"/>
                  <a:pt x="30" y="12"/>
                  <a:pt x="35" y="12"/>
                </a:cubicBezTo>
                <a:cubicBezTo>
                  <a:pt x="37" y="12"/>
                  <a:pt x="38" y="12"/>
                  <a:pt x="40" y="12"/>
                </a:cubicBezTo>
                <a:cubicBezTo>
                  <a:pt x="42" y="12"/>
                  <a:pt x="43" y="12"/>
                  <a:pt x="44" y="12"/>
                </a:cubicBezTo>
                <a:lnTo>
                  <a:pt x="44" y="0"/>
                </a:lnTo>
                <a:lnTo>
                  <a:pt x="56" y="0"/>
                </a:lnTo>
                <a:lnTo>
                  <a:pt x="56" y="13"/>
                </a:lnTo>
                <a:cubicBezTo>
                  <a:pt x="58" y="12"/>
                  <a:pt x="60" y="12"/>
                  <a:pt x="62" y="12"/>
                </a:cubicBezTo>
                <a:cubicBezTo>
                  <a:pt x="65" y="12"/>
                  <a:pt x="67" y="12"/>
                  <a:pt x="68" y="12"/>
                </a:cubicBezTo>
                <a:cubicBezTo>
                  <a:pt x="73" y="12"/>
                  <a:pt x="77" y="12"/>
                  <a:pt x="81" y="14"/>
                </a:cubicBezTo>
                <a:cubicBezTo>
                  <a:pt x="85" y="16"/>
                  <a:pt x="88" y="18"/>
                  <a:pt x="91" y="22"/>
                </a:cubicBezTo>
                <a:cubicBezTo>
                  <a:pt x="94" y="25"/>
                  <a:pt x="97" y="29"/>
                  <a:pt x="98" y="34"/>
                </a:cubicBezTo>
                <a:cubicBezTo>
                  <a:pt x="100" y="39"/>
                  <a:pt x="101" y="45"/>
                  <a:pt x="101" y="52"/>
                </a:cubicBezTo>
                <a:cubicBezTo>
                  <a:pt x="101" y="59"/>
                  <a:pt x="100" y="65"/>
                  <a:pt x="98" y="70"/>
                </a:cubicBezTo>
                <a:cubicBezTo>
                  <a:pt x="96" y="75"/>
                  <a:pt x="93" y="79"/>
                  <a:pt x="90" y="83"/>
                </a:cubicBezTo>
                <a:cubicBezTo>
                  <a:pt x="87" y="86"/>
                  <a:pt x="83" y="89"/>
                  <a:pt x="79" y="90"/>
                </a:cubicBezTo>
                <a:cubicBezTo>
                  <a:pt x="75" y="92"/>
                  <a:pt x="70" y="93"/>
                  <a:pt x="66" y="93"/>
                </a:cubicBezTo>
                <a:cubicBezTo>
                  <a:pt x="65" y="93"/>
                  <a:pt x="63" y="93"/>
                  <a:pt x="61" y="93"/>
                </a:cubicBezTo>
                <a:cubicBezTo>
                  <a:pt x="59" y="93"/>
                  <a:pt x="57" y="92"/>
                  <a:pt x="56" y="92"/>
                </a:cubicBezTo>
                <a:lnTo>
                  <a:pt x="56" y="106"/>
                </a:lnTo>
                <a:lnTo>
                  <a:pt x="44" y="106"/>
                </a:lnTo>
                <a:lnTo>
                  <a:pt x="44" y="92"/>
                </a:lnTo>
                <a:close/>
              </a:path>
            </a:pathLst>
          </a:custGeom>
          <a:solidFill>
            <a:srgbClr val="1E5D2F"/>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150" name="Freeform 1950"/>
          <p:cNvSpPr>
            <a:spLocks/>
          </p:cNvSpPr>
          <p:nvPr userDrawn="1"/>
        </p:nvSpPr>
        <p:spPr bwMode="auto">
          <a:xfrm>
            <a:off x="1616076" y="625475"/>
            <a:ext cx="39688" cy="73025"/>
          </a:xfrm>
          <a:custGeom>
            <a:avLst/>
            <a:gdLst>
              <a:gd name="T0" fmla="*/ 0 w 55"/>
              <a:gd name="T1" fmla="*/ 0 h 101"/>
              <a:gd name="T2" fmla="*/ 0 w 55"/>
              <a:gd name="T3" fmla="*/ 0 h 101"/>
              <a:gd name="T4" fmla="*/ 55 w 55"/>
              <a:gd name="T5" fmla="*/ 0 h 101"/>
              <a:gd name="T6" fmla="*/ 55 w 55"/>
              <a:gd name="T7" fmla="*/ 10 h 101"/>
              <a:gd name="T8" fmla="*/ 12 w 55"/>
              <a:gd name="T9" fmla="*/ 10 h 101"/>
              <a:gd name="T10" fmla="*/ 12 w 55"/>
              <a:gd name="T11" fmla="*/ 43 h 101"/>
              <a:gd name="T12" fmla="*/ 51 w 55"/>
              <a:gd name="T13" fmla="*/ 43 h 101"/>
              <a:gd name="T14" fmla="*/ 51 w 55"/>
              <a:gd name="T15" fmla="*/ 54 h 101"/>
              <a:gd name="T16" fmla="*/ 12 w 55"/>
              <a:gd name="T17" fmla="*/ 54 h 101"/>
              <a:gd name="T18" fmla="*/ 12 w 55"/>
              <a:gd name="T19" fmla="*/ 90 h 101"/>
              <a:gd name="T20" fmla="*/ 55 w 55"/>
              <a:gd name="T21" fmla="*/ 90 h 101"/>
              <a:gd name="T22" fmla="*/ 55 w 55"/>
              <a:gd name="T23" fmla="*/ 101 h 101"/>
              <a:gd name="T24" fmla="*/ 0 w 55"/>
              <a:gd name="T25" fmla="*/ 101 h 101"/>
              <a:gd name="T26" fmla="*/ 0 w 55"/>
              <a:gd name="T27"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101">
                <a:moveTo>
                  <a:pt x="0" y="0"/>
                </a:moveTo>
                <a:lnTo>
                  <a:pt x="0" y="0"/>
                </a:lnTo>
                <a:lnTo>
                  <a:pt x="55" y="0"/>
                </a:lnTo>
                <a:lnTo>
                  <a:pt x="55" y="10"/>
                </a:lnTo>
                <a:lnTo>
                  <a:pt x="12" y="10"/>
                </a:lnTo>
                <a:lnTo>
                  <a:pt x="12" y="43"/>
                </a:lnTo>
                <a:lnTo>
                  <a:pt x="51" y="43"/>
                </a:lnTo>
                <a:lnTo>
                  <a:pt x="51" y="54"/>
                </a:lnTo>
                <a:lnTo>
                  <a:pt x="12" y="54"/>
                </a:lnTo>
                <a:lnTo>
                  <a:pt x="12" y="90"/>
                </a:lnTo>
                <a:lnTo>
                  <a:pt x="55" y="90"/>
                </a:lnTo>
                <a:lnTo>
                  <a:pt x="55" y="101"/>
                </a:lnTo>
                <a:lnTo>
                  <a:pt x="0" y="101"/>
                </a:lnTo>
                <a:lnTo>
                  <a:pt x="0" y="0"/>
                </a:lnTo>
                <a:close/>
              </a:path>
            </a:pathLst>
          </a:custGeom>
          <a:solidFill>
            <a:srgbClr val="1E5D2F"/>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151" name="Freeform 1951"/>
          <p:cNvSpPr>
            <a:spLocks noEditPoints="1"/>
          </p:cNvSpPr>
          <p:nvPr userDrawn="1"/>
        </p:nvSpPr>
        <p:spPr bwMode="auto">
          <a:xfrm>
            <a:off x="1665288" y="625475"/>
            <a:ext cx="63500" cy="85725"/>
          </a:xfrm>
          <a:custGeom>
            <a:avLst/>
            <a:gdLst>
              <a:gd name="T0" fmla="*/ 66 w 91"/>
              <a:gd name="T1" fmla="*/ 90 h 119"/>
              <a:gd name="T2" fmla="*/ 66 w 91"/>
              <a:gd name="T3" fmla="*/ 90 h 119"/>
              <a:gd name="T4" fmla="*/ 66 w 91"/>
              <a:gd name="T5" fmla="*/ 10 h 119"/>
              <a:gd name="T6" fmla="*/ 36 w 91"/>
              <a:gd name="T7" fmla="*/ 10 h 119"/>
              <a:gd name="T8" fmla="*/ 34 w 91"/>
              <a:gd name="T9" fmla="*/ 39 h 119"/>
              <a:gd name="T10" fmla="*/ 31 w 91"/>
              <a:gd name="T11" fmla="*/ 61 h 119"/>
              <a:gd name="T12" fmla="*/ 27 w 91"/>
              <a:gd name="T13" fmla="*/ 78 h 119"/>
              <a:gd name="T14" fmla="*/ 23 w 91"/>
              <a:gd name="T15" fmla="*/ 90 h 119"/>
              <a:gd name="T16" fmla="*/ 66 w 91"/>
              <a:gd name="T17" fmla="*/ 90 h 119"/>
              <a:gd name="T18" fmla="*/ 91 w 91"/>
              <a:gd name="T19" fmla="*/ 119 h 119"/>
              <a:gd name="T20" fmla="*/ 91 w 91"/>
              <a:gd name="T21" fmla="*/ 119 h 119"/>
              <a:gd name="T22" fmla="*/ 83 w 91"/>
              <a:gd name="T23" fmla="*/ 119 h 119"/>
              <a:gd name="T24" fmla="*/ 81 w 91"/>
              <a:gd name="T25" fmla="*/ 101 h 119"/>
              <a:gd name="T26" fmla="*/ 10 w 91"/>
              <a:gd name="T27" fmla="*/ 101 h 119"/>
              <a:gd name="T28" fmla="*/ 8 w 91"/>
              <a:gd name="T29" fmla="*/ 119 h 119"/>
              <a:gd name="T30" fmla="*/ 0 w 91"/>
              <a:gd name="T31" fmla="*/ 119 h 119"/>
              <a:gd name="T32" fmla="*/ 0 w 91"/>
              <a:gd name="T33" fmla="*/ 90 h 119"/>
              <a:gd name="T34" fmla="*/ 10 w 91"/>
              <a:gd name="T35" fmla="*/ 90 h 119"/>
              <a:gd name="T36" fmla="*/ 13 w 91"/>
              <a:gd name="T37" fmla="*/ 82 h 119"/>
              <a:gd name="T38" fmla="*/ 18 w 91"/>
              <a:gd name="T39" fmla="*/ 66 h 119"/>
              <a:gd name="T40" fmla="*/ 22 w 91"/>
              <a:gd name="T41" fmla="*/ 39 h 119"/>
              <a:gd name="T42" fmla="*/ 24 w 91"/>
              <a:gd name="T43" fmla="*/ 0 h 119"/>
              <a:gd name="T44" fmla="*/ 78 w 91"/>
              <a:gd name="T45" fmla="*/ 0 h 119"/>
              <a:gd name="T46" fmla="*/ 78 w 91"/>
              <a:gd name="T47" fmla="*/ 90 h 119"/>
              <a:gd name="T48" fmla="*/ 91 w 91"/>
              <a:gd name="T49" fmla="*/ 90 h 119"/>
              <a:gd name="T50" fmla="*/ 91 w 91"/>
              <a:gd name="T51"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1" h="119">
                <a:moveTo>
                  <a:pt x="66" y="90"/>
                </a:moveTo>
                <a:lnTo>
                  <a:pt x="66" y="90"/>
                </a:lnTo>
                <a:lnTo>
                  <a:pt x="66" y="10"/>
                </a:lnTo>
                <a:lnTo>
                  <a:pt x="36" y="10"/>
                </a:lnTo>
                <a:cubicBezTo>
                  <a:pt x="35" y="21"/>
                  <a:pt x="35" y="30"/>
                  <a:pt x="34" y="39"/>
                </a:cubicBezTo>
                <a:cubicBezTo>
                  <a:pt x="33" y="47"/>
                  <a:pt x="32" y="55"/>
                  <a:pt x="31" y="61"/>
                </a:cubicBezTo>
                <a:cubicBezTo>
                  <a:pt x="30" y="68"/>
                  <a:pt x="29" y="73"/>
                  <a:pt x="27" y="78"/>
                </a:cubicBezTo>
                <a:cubicBezTo>
                  <a:pt x="26" y="83"/>
                  <a:pt x="24" y="87"/>
                  <a:pt x="23" y="90"/>
                </a:cubicBezTo>
                <a:lnTo>
                  <a:pt x="66" y="90"/>
                </a:lnTo>
                <a:close/>
                <a:moveTo>
                  <a:pt x="91" y="119"/>
                </a:moveTo>
                <a:lnTo>
                  <a:pt x="91" y="119"/>
                </a:lnTo>
                <a:lnTo>
                  <a:pt x="83" y="119"/>
                </a:lnTo>
                <a:lnTo>
                  <a:pt x="81" y="101"/>
                </a:lnTo>
                <a:lnTo>
                  <a:pt x="10" y="101"/>
                </a:lnTo>
                <a:lnTo>
                  <a:pt x="8" y="119"/>
                </a:lnTo>
                <a:lnTo>
                  <a:pt x="0" y="119"/>
                </a:lnTo>
                <a:lnTo>
                  <a:pt x="0" y="90"/>
                </a:lnTo>
                <a:lnTo>
                  <a:pt x="10" y="90"/>
                </a:lnTo>
                <a:cubicBezTo>
                  <a:pt x="11" y="89"/>
                  <a:pt x="12" y="86"/>
                  <a:pt x="13" y="82"/>
                </a:cubicBezTo>
                <a:cubicBezTo>
                  <a:pt x="15" y="79"/>
                  <a:pt x="17" y="73"/>
                  <a:pt x="18" y="66"/>
                </a:cubicBezTo>
                <a:cubicBezTo>
                  <a:pt x="20" y="59"/>
                  <a:pt x="21" y="49"/>
                  <a:pt x="22" y="39"/>
                </a:cubicBezTo>
                <a:cubicBezTo>
                  <a:pt x="24" y="28"/>
                  <a:pt x="24" y="15"/>
                  <a:pt x="24" y="0"/>
                </a:cubicBezTo>
                <a:lnTo>
                  <a:pt x="78" y="0"/>
                </a:lnTo>
                <a:lnTo>
                  <a:pt x="78" y="90"/>
                </a:lnTo>
                <a:lnTo>
                  <a:pt x="91" y="90"/>
                </a:lnTo>
                <a:lnTo>
                  <a:pt x="91" y="119"/>
                </a:lnTo>
                <a:close/>
              </a:path>
            </a:pathLst>
          </a:custGeom>
          <a:solidFill>
            <a:srgbClr val="1E5D2F"/>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152" name="Freeform 1952"/>
          <p:cNvSpPr>
            <a:spLocks/>
          </p:cNvSpPr>
          <p:nvPr userDrawn="1"/>
        </p:nvSpPr>
        <p:spPr bwMode="auto">
          <a:xfrm>
            <a:off x="1743076" y="625475"/>
            <a:ext cx="39688" cy="73025"/>
          </a:xfrm>
          <a:custGeom>
            <a:avLst/>
            <a:gdLst>
              <a:gd name="T0" fmla="*/ 0 w 55"/>
              <a:gd name="T1" fmla="*/ 0 h 101"/>
              <a:gd name="T2" fmla="*/ 0 w 55"/>
              <a:gd name="T3" fmla="*/ 0 h 101"/>
              <a:gd name="T4" fmla="*/ 55 w 55"/>
              <a:gd name="T5" fmla="*/ 0 h 101"/>
              <a:gd name="T6" fmla="*/ 55 w 55"/>
              <a:gd name="T7" fmla="*/ 10 h 101"/>
              <a:gd name="T8" fmla="*/ 12 w 55"/>
              <a:gd name="T9" fmla="*/ 10 h 101"/>
              <a:gd name="T10" fmla="*/ 12 w 55"/>
              <a:gd name="T11" fmla="*/ 43 h 101"/>
              <a:gd name="T12" fmla="*/ 51 w 55"/>
              <a:gd name="T13" fmla="*/ 43 h 101"/>
              <a:gd name="T14" fmla="*/ 51 w 55"/>
              <a:gd name="T15" fmla="*/ 54 h 101"/>
              <a:gd name="T16" fmla="*/ 12 w 55"/>
              <a:gd name="T17" fmla="*/ 54 h 101"/>
              <a:gd name="T18" fmla="*/ 12 w 55"/>
              <a:gd name="T19" fmla="*/ 90 h 101"/>
              <a:gd name="T20" fmla="*/ 55 w 55"/>
              <a:gd name="T21" fmla="*/ 90 h 101"/>
              <a:gd name="T22" fmla="*/ 55 w 55"/>
              <a:gd name="T23" fmla="*/ 101 h 101"/>
              <a:gd name="T24" fmla="*/ 0 w 55"/>
              <a:gd name="T25" fmla="*/ 101 h 101"/>
              <a:gd name="T26" fmla="*/ 0 w 55"/>
              <a:gd name="T27"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101">
                <a:moveTo>
                  <a:pt x="0" y="0"/>
                </a:moveTo>
                <a:lnTo>
                  <a:pt x="0" y="0"/>
                </a:lnTo>
                <a:lnTo>
                  <a:pt x="55" y="0"/>
                </a:lnTo>
                <a:lnTo>
                  <a:pt x="55" y="10"/>
                </a:lnTo>
                <a:lnTo>
                  <a:pt x="12" y="10"/>
                </a:lnTo>
                <a:lnTo>
                  <a:pt x="12" y="43"/>
                </a:lnTo>
                <a:lnTo>
                  <a:pt x="51" y="43"/>
                </a:lnTo>
                <a:lnTo>
                  <a:pt x="51" y="54"/>
                </a:lnTo>
                <a:lnTo>
                  <a:pt x="12" y="54"/>
                </a:lnTo>
                <a:lnTo>
                  <a:pt x="12" y="90"/>
                </a:lnTo>
                <a:lnTo>
                  <a:pt x="55" y="90"/>
                </a:lnTo>
                <a:lnTo>
                  <a:pt x="55" y="101"/>
                </a:lnTo>
                <a:lnTo>
                  <a:pt x="0" y="101"/>
                </a:lnTo>
                <a:lnTo>
                  <a:pt x="0" y="0"/>
                </a:lnTo>
                <a:close/>
              </a:path>
            </a:pathLst>
          </a:custGeom>
          <a:solidFill>
            <a:srgbClr val="1E5D2F"/>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153" name="Freeform 1953"/>
          <p:cNvSpPr>
            <a:spLocks noEditPoints="1"/>
          </p:cNvSpPr>
          <p:nvPr userDrawn="1"/>
        </p:nvSpPr>
        <p:spPr bwMode="auto">
          <a:xfrm>
            <a:off x="1798638" y="623888"/>
            <a:ext cx="46038" cy="74613"/>
          </a:xfrm>
          <a:custGeom>
            <a:avLst/>
            <a:gdLst>
              <a:gd name="T0" fmla="*/ 25 w 63"/>
              <a:gd name="T1" fmla="*/ 10 h 102"/>
              <a:gd name="T2" fmla="*/ 25 w 63"/>
              <a:gd name="T3" fmla="*/ 10 h 102"/>
              <a:gd name="T4" fmla="*/ 18 w 63"/>
              <a:gd name="T5" fmla="*/ 10 h 102"/>
              <a:gd name="T6" fmla="*/ 12 w 63"/>
              <a:gd name="T7" fmla="*/ 11 h 102"/>
              <a:gd name="T8" fmla="*/ 12 w 63"/>
              <a:gd name="T9" fmla="*/ 53 h 102"/>
              <a:gd name="T10" fmla="*/ 14 w 63"/>
              <a:gd name="T11" fmla="*/ 53 h 102"/>
              <a:gd name="T12" fmla="*/ 18 w 63"/>
              <a:gd name="T13" fmla="*/ 53 h 102"/>
              <a:gd name="T14" fmla="*/ 21 w 63"/>
              <a:gd name="T15" fmla="*/ 53 h 102"/>
              <a:gd name="T16" fmla="*/ 23 w 63"/>
              <a:gd name="T17" fmla="*/ 53 h 102"/>
              <a:gd name="T18" fmla="*/ 33 w 63"/>
              <a:gd name="T19" fmla="*/ 52 h 102"/>
              <a:gd name="T20" fmla="*/ 42 w 63"/>
              <a:gd name="T21" fmla="*/ 49 h 102"/>
              <a:gd name="T22" fmla="*/ 48 w 63"/>
              <a:gd name="T23" fmla="*/ 42 h 102"/>
              <a:gd name="T24" fmla="*/ 50 w 63"/>
              <a:gd name="T25" fmla="*/ 31 h 102"/>
              <a:gd name="T26" fmla="*/ 48 w 63"/>
              <a:gd name="T27" fmla="*/ 21 h 102"/>
              <a:gd name="T28" fmla="*/ 42 w 63"/>
              <a:gd name="T29" fmla="*/ 14 h 102"/>
              <a:gd name="T30" fmla="*/ 34 w 63"/>
              <a:gd name="T31" fmla="*/ 11 h 102"/>
              <a:gd name="T32" fmla="*/ 25 w 63"/>
              <a:gd name="T33" fmla="*/ 10 h 102"/>
              <a:gd name="T34" fmla="*/ 0 w 63"/>
              <a:gd name="T35" fmla="*/ 2 h 102"/>
              <a:gd name="T36" fmla="*/ 0 w 63"/>
              <a:gd name="T37" fmla="*/ 2 h 102"/>
              <a:gd name="T38" fmla="*/ 12 w 63"/>
              <a:gd name="T39" fmla="*/ 0 h 102"/>
              <a:gd name="T40" fmla="*/ 25 w 63"/>
              <a:gd name="T41" fmla="*/ 0 h 102"/>
              <a:gd name="T42" fmla="*/ 38 w 63"/>
              <a:gd name="T43" fmla="*/ 1 h 102"/>
              <a:gd name="T44" fmla="*/ 50 w 63"/>
              <a:gd name="T45" fmla="*/ 6 h 102"/>
              <a:gd name="T46" fmla="*/ 60 w 63"/>
              <a:gd name="T47" fmla="*/ 15 h 102"/>
              <a:gd name="T48" fmla="*/ 63 w 63"/>
              <a:gd name="T49" fmla="*/ 31 h 102"/>
              <a:gd name="T50" fmla="*/ 60 w 63"/>
              <a:gd name="T51" fmla="*/ 46 h 102"/>
              <a:gd name="T52" fmla="*/ 51 w 63"/>
              <a:gd name="T53" fmla="*/ 56 h 102"/>
              <a:gd name="T54" fmla="*/ 39 w 63"/>
              <a:gd name="T55" fmla="*/ 62 h 102"/>
              <a:gd name="T56" fmla="*/ 24 w 63"/>
              <a:gd name="T57" fmla="*/ 64 h 102"/>
              <a:gd name="T58" fmla="*/ 22 w 63"/>
              <a:gd name="T59" fmla="*/ 64 h 102"/>
              <a:gd name="T60" fmla="*/ 18 w 63"/>
              <a:gd name="T61" fmla="*/ 64 h 102"/>
              <a:gd name="T62" fmla="*/ 15 w 63"/>
              <a:gd name="T63" fmla="*/ 64 h 102"/>
              <a:gd name="T64" fmla="*/ 12 w 63"/>
              <a:gd name="T65" fmla="*/ 63 h 102"/>
              <a:gd name="T66" fmla="*/ 12 w 63"/>
              <a:gd name="T67" fmla="*/ 102 h 102"/>
              <a:gd name="T68" fmla="*/ 0 w 63"/>
              <a:gd name="T69" fmla="*/ 102 h 102"/>
              <a:gd name="T70" fmla="*/ 0 w 63"/>
              <a:gd name="T71" fmla="*/ 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3" h="102">
                <a:moveTo>
                  <a:pt x="25" y="10"/>
                </a:moveTo>
                <a:lnTo>
                  <a:pt x="25" y="10"/>
                </a:lnTo>
                <a:cubicBezTo>
                  <a:pt x="22" y="10"/>
                  <a:pt x="20" y="10"/>
                  <a:pt x="18" y="10"/>
                </a:cubicBezTo>
                <a:cubicBezTo>
                  <a:pt x="15" y="10"/>
                  <a:pt x="13" y="10"/>
                  <a:pt x="12" y="11"/>
                </a:cubicBezTo>
                <a:lnTo>
                  <a:pt x="12" y="53"/>
                </a:lnTo>
                <a:cubicBezTo>
                  <a:pt x="13" y="53"/>
                  <a:pt x="13" y="53"/>
                  <a:pt x="14" y="53"/>
                </a:cubicBezTo>
                <a:cubicBezTo>
                  <a:pt x="16" y="53"/>
                  <a:pt x="17" y="53"/>
                  <a:pt x="18" y="53"/>
                </a:cubicBezTo>
                <a:cubicBezTo>
                  <a:pt x="19" y="53"/>
                  <a:pt x="20" y="53"/>
                  <a:pt x="21" y="53"/>
                </a:cubicBezTo>
                <a:lnTo>
                  <a:pt x="23" y="53"/>
                </a:lnTo>
                <a:cubicBezTo>
                  <a:pt x="27" y="53"/>
                  <a:pt x="30" y="53"/>
                  <a:pt x="33" y="52"/>
                </a:cubicBezTo>
                <a:cubicBezTo>
                  <a:pt x="36" y="52"/>
                  <a:pt x="39" y="50"/>
                  <a:pt x="42" y="49"/>
                </a:cubicBezTo>
                <a:cubicBezTo>
                  <a:pt x="44" y="47"/>
                  <a:pt x="47" y="45"/>
                  <a:pt x="48" y="42"/>
                </a:cubicBezTo>
                <a:cubicBezTo>
                  <a:pt x="50" y="39"/>
                  <a:pt x="50" y="35"/>
                  <a:pt x="50" y="31"/>
                </a:cubicBezTo>
                <a:cubicBezTo>
                  <a:pt x="50" y="27"/>
                  <a:pt x="50" y="23"/>
                  <a:pt x="48" y="21"/>
                </a:cubicBezTo>
                <a:cubicBezTo>
                  <a:pt x="47" y="18"/>
                  <a:pt x="45" y="16"/>
                  <a:pt x="42" y="14"/>
                </a:cubicBezTo>
                <a:cubicBezTo>
                  <a:pt x="40" y="13"/>
                  <a:pt x="37" y="12"/>
                  <a:pt x="34" y="11"/>
                </a:cubicBezTo>
                <a:cubicBezTo>
                  <a:pt x="31" y="10"/>
                  <a:pt x="28" y="10"/>
                  <a:pt x="25" y="10"/>
                </a:cubicBezTo>
                <a:close/>
                <a:moveTo>
                  <a:pt x="0" y="2"/>
                </a:moveTo>
                <a:lnTo>
                  <a:pt x="0" y="2"/>
                </a:lnTo>
                <a:cubicBezTo>
                  <a:pt x="4" y="1"/>
                  <a:pt x="8" y="0"/>
                  <a:pt x="12" y="0"/>
                </a:cubicBezTo>
                <a:cubicBezTo>
                  <a:pt x="16" y="0"/>
                  <a:pt x="20" y="0"/>
                  <a:pt x="25" y="0"/>
                </a:cubicBezTo>
                <a:cubicBezTo>
                  <a:pt x="29" y="0"/>
                  <a:pt x="33" y="0"/>
                  <a:pt x="38" y="1"/>
                </a:cubicBezTo>
                <a:cubicBezTo>
                  <a:pt x="43" y="2"/>
                  <a:pt x="47" y="3"/>
                  <a:pt x="50" y="6"/>
                </a:cubicBezTo>
                <a:cubicBezTo>
                  <a:pt x="54" y="8"/>
                  <a:pt x="57" y="11"/>
                  <a:pt x="60" y="15"/>
                </a:cubicBezTo>
                <a:cubicBezTo>
                  <a:pt x="62" y="19"/>
                  <a:pt x="63" y="24"/>
                  <a:pt x="63" y="31"/>
                </a:cubicBezTo>
                <a:cubicBezTo>
                  <a:pt x="63" y="37"/>
                  <a:pt x="62" y="42"/>
                  <a:pt x="60" y="46"/>
                </a:cubicBezTo>
                <a:cubicBezTo>
                  <a:pt x="58" y="50"/>
                  <a:pt x="55" y="54"/>
                  <a:pt x="51" y="56"/>
                </a:cubicBezTo>
                <a:cubicBezTo>
                  <a:pt x="47" y="59"/>
                  <a:pt x="43" y="61"/>
                  <a:pt x="39" y="62"/>
                </a:cubicBezTo>
                <a:cubicBezTo>
                  <a:pt x="34" y="63"/>
                  <a:pt x="29" y="64"/>
                  <a:pt x="24" y="64"/>
                </a:cubicBezTo>
                <a:lnTo>
                  <a:pt x="22" y="64"/>
                </a:lnTo>
                <a:cubicBezTo>
                  <a:pt x="20" y="64"/>
                  <a:pt x="19" y="64"/>
                  <a:pt x="18" y="64"/>
                </a:cubicBezTo>
                <a:cubicBezTo>
                  <a:pt x="17" y="64"/>
                  <a:pt x="16" y="64"/>
                  <a:pt x="15" y="64"/>
                </a:cubicBezTo>
                <a:cubicBezTo>
                  <a:pt x="13" y="63"/>
                  <a:pt x="13" y="63"/>
                  <a:pt x="12" y="63"/>
                </a:cubicBezTo>
                <a:lnTo>
                  <a:pt x="12" y="102"/>
                </a:lnTo>
                <a:lnTo>
                  <a:pt x="0" y="102"/>
                </a:lnTo>
                <a:lnTo>
                  <a:pt x="0" y="2"/>
                </a:lnTo>
                <a:close/>
              </a:path>
            </a:pathLst>
          </a:custGeom>
          <a:solidFill>
            <a:srgbClr val="1E5D2F"/>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154" name="Freeform 1954"/>
          <p:cNvSpPr>
            <a:spLocks noEditPoints="1"/>
          </p:cNvSpPr>
          <p:nvPr userDrawn="1"/>
        </p:nvSpPr>
        <p:spPr bwMode="auto">
          <a:xfrm>
            <a:off x="1844676" y="623888"/>
            <a:ext cx="57150" cy="74613"/>
          </a:xfrm>
          <a:custGeom>
            <a:avLst/>
            <a:gdLst>
              <a:gd name="T0" fmla="*/ 26 w 82"/>
              <a:gd name="T1" fmla="*/ 64 h 103"/>
              <a:gd name="T2" fmla="*/ 26 w 82"/>
              <a:gd name="T3" fmla="*/ 64 h 103"/>
              <a:gd name="T4" fmla="*/ 55 w 82"/>
              <a:gd name="T5" fmla="*/ 64 h 103"/>
              <a:gd name="T6" fmla="*/ 44 w 82"/>
              <a:gd name="T7" fmla="*/ 34 h 103"/>
              <a:gd name="T8" fmla="*/ 40 w 82"/>
              <a:gd name="T9" fmla="*/ 18 h 103"/>
              <a:gd name="T10" fmla="*/ 40 w 82"/>
              <a:gd name="T11" fmla="*/ 18 h 103"/>
              <a:gd name="T12" fmla="*/ 37 w 82"/>
              <a:gd name="T13" fmla="*/ 34 h 103"/>
              <a:gd name="T14" fmla="*/ 26 w 82"/>
              <a:gd name="T15" fmla="*/ 64 h 103"/>
              <a:gd name="T16" fmla="*/ 59 w 82"/>
              <a:gd name="T17" fmla="*/ 75 h 103"/>
              <a:gd name="T18" fmla="*/ 59 w 82"/>
              <a:gd name="T19" fmla="*/ 75 h 103"/>
              <a:gd name="T20" fmla="*/ 22 w 82"/>
              <a:gd name="T21" fmla="*/ 75 h 103"/>
              <a:gd name="T22" fmla="*/ 12 w 82"/>
              <a:gd name="T23" fmla="*/ 103 h 103"/>
              <a:gd name="T24" fmla="*/ 0 w 82"/>
              <a:gd name="T25" fmla="*/ 103 h 103"/>
              <a:gd name="T26" fmla="*/ 38 w 82"/>
              <a:gd name="T27" fmla="*/ 0 h 103"/>
              <a:gd name="T28" fmla="*/ 43 w 82"/>
              <a:gd name="T29" fmla="*/ 0 h 103"/>
              <a:gd name="T30" fmla="*/ 82 w 82"/>
              <a:gd name="T31" fmla="*/ 103 h 103"/>
              <a:gd name="T32" fmla="*/ 69 w 82"/>
              <a:gd name="T33" fmla="*/ 103 h 103"/>
              <a:gd name="T34" fmla="*/ 59 w 82"/>
              <a:gd name="T35" fmla="*/ 7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 h="103">
                <a:moveTo>
                  <a:pt x="26" y="64"/>
                </a:moveTo>
                <a:lnTo>
                  <a:pt x="26" y="64"/>
                </a:lnTo>
                <a:lnTo>
                  <a:pt x="55" y="64"/>
                </a:lnTo>
                <a:lnTo>
                  <a:pt x="44" y="34"/>
                </a:lnTo>
                <a:lnTo>
                  <a:pt x="40" y="18"/>
                </a:lnTo>
                <a:lnTo>
                  <a:pt x="40" y="18"/>
                </a:lnTo>
                <a:lnTo>
                  <a:pt x="37" y="34"/>
                </a:lnTo>
                <a:lnTo>
                  <a:pt x="26" y="64"/>
                </a:lnTo>
                <a:close/>
                <a:moveTo>
                  <a:pt x="59" y="75"/>
                </a:moveTo>
                <a:lnTo>
                  <a:pt x="59" y="75"/>
                </a:lnTo>
                <a:lnTo>
                  <a:pt x="22" y="75"/>
                </a:lnTo>
                <a:lnTo>
                  <a:pt x="12" y="103"/>
                </a:lnTo>
                <a:lnTo>
                  <a:pt x="0" y="103"/>
                </a:lnTo>
                <a:lnTo>
                  <a:pt x="38" y="0"/>
                </a:lnTo>
                <a:lnTo>
                  <a:pt x="43" y="0"/>
                </a:lnTo>
                <a:lnTo>
                  <a:pt x="82" y="103"/>
                </a:lnTo>
                <a:lnTo>
                  <a:pt x="69" y="103"/>
                </a:lnTo>
                <a:lnTo>
                  <a:pt x="59" y="75"/>
                </a:lnTo>
                <a:close/>
              </a:path>
            </a:pathLst>
          </a:custGeom>
          <a:solidFill>
            <a:srgbClr val="1E5D2F"/>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155" name="Freeform 1955"/>
          <p:cNvSpPr>
            <a:spLocks/>
          </p:cNvSpPr>
          <p:nvPr userDrawn="1"/>
        </p:nvSpPr>
        <p:spPr bwMode="auto">
          <a:xfrm>
            <a:off x="1912938" y="625475"/>
            <a:ext cx="58738" cy="85725"/>
          </a:xfrm>
          <a:custGeom>
            <a:avLst/>
            <a:gdLst>
              <a:gd name="T0" fmla="*/ 83 w 83"/>
              <a:gd name="T1" fmla="*/ 119 h 119"/>
              <a:gd name="T2" fmla="*/ 83 w 83"/>
              <a:gd name="T3" fmla="*/ 119 h 119"/>
              <a:gd name="T4" fmla="*/ 75 w 83"/>
              <a:gd name="T5" fmla="*/ 119 h 119"/>
              <a:gd name="T6" fmla="*/ 73 w 83"/>
              <a:gd name="T7" fmla="*/ 101 h 119"/>
              <a:gd name="T8" fmla="*/ 0 w 83"/>
              <a:gd name="T9" fmla="*/ 101 h 119"/>
              <a:gd name="T10" fmla="*/ 0 w 83"/>
              <a:gd name="T11" fmla="*/ 0 h 119"/>
              <a:gd name="T12" fmla="*/ 12 w 83"/>
              <a:gd name="T13" fmla="*/ 0 h 119"/>
              <a:gd name="T14" fmla="*/ 12 w 83"/>
              <a:gd name="T15" fmla="*/ 90 h 119"/>
              <a:gd name="T16" fmla="*/ 58 w 83"/>
              <a:gd name="T17" fmla="*/ 90 h 119"/>
              <a:gd name="T18" fmla="*/ 58 w 83"/>
              <a:gd name="T19" fmla="*/ 0 h 119"/>
              <a:gd name="T20" fmla="*/ 70 w 83"/>
              <a:gd name="T21" fmla="*/ 0 h 119"/>
              <a:gd name="T22" fmla="*/ 70 w 83"/>
              <a:gd name="T23" fmla="*/ 90 h 119"/>
              <a:gd name="T24" fmla="*/ 83 w 83"/>
              <a:gd name="T25" fmla="*/ 90 h 119"/>
              <a:gd name="T26" fmla="*/ 83 w 83"/>
              <a:gd name="T27"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3" h="119">
                <a:moveTo>
                  <a:pt x="83" y="119"/>
                </a:moveTo>
                <a:lnTo>
                  <a:pt x="83" y="119"/>
                </a:lnTo>
                <a:lnTo>
                  <a:pt x="75" y="119"/>
                </a:lnTo>
                <a:lnTo>
                  <a:pt x="73" y="101"/>
                </a:lnTo>
                <a:lnTo>
                  <a:pt x="0" y="101"/>
                </a:lnTo>
                <a:lnTo>
                  <a:pt x="0" y="0"/>
                </a:lnTo>
                <a:lnTo>
                  <a:pt x="12" y="0"/>
                </a:lnTo>
                <a:lnTo>
                  <a:pt x="12" y="90"/>
                </a:lnTo>
                <a:lnTo>
                  <a:pt x="58" y="90"/>
                </a:lnTo>
                <a:lnTo>
                  <a:pt x="58" y="0"/>
                </a:lnTo>
                <a:lnTo>
                  <a:pt x="70" y="0"/>
                </a:lnTo>
                <a:lnTo>
                  <a:pt x="70" y="90"/>
                </a:lnTo>
                <a:lnTo>
                  <a:pt x="83" y="90"/>
                </a:lnTo>
                <a:lnTo>
                  <a:pt x="83" y="119"/>
                </a:lnTo>
                <a:close/>
              </a:path>
            </a:pathLst>
          </a:custGeom>
          <a:solidFill>
            <a:srgbClr val="1E5D2F"/>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156" name="Freeform 1956"/>
          <p:cNvSpPr>
            <a:spLocks/>
          </p:cNvSpPr>
          <p:nvPr userDrawn="1"/>
        </p:nvSpPr>
        <p:spPr bwMode="auto">
          <a:xfrm>
            <a:off x="1984376" y="625475"/>
            <a:ext cx="52388" cy="73025"/>
          </a:xfrm>
          <a:custGeom>
            <a:avLst/>
            <a:gdLst>
              <a:gd name="T0" fmla="*/ 62 w 74"/>
              <a:gd name="T1" fmla="*/ 32 h 101"/>
              <a:gd name="T2" fmla="*/ 62 w 74"/>
              <a:gd name="T3" fmla="*/ 32 h 101"/>
              <a:gd name="T4" fmla="*/ 63 w 74"/>
              <a:gd name="T5" fmla="*/ 21 h 101"/>
              <a:gd name="T6" fmla="*/ 62 w 74"/>
              <a:gd name="T7" fmla="*/ 21 h 101"/>
              <a:gd name="T8" fmla="*/ 56 w 74"/>
              <a:gd name="T9" fmla="*/ 33 h 101"/>
              <a:gd name="T10" fmla="*/ 7 w 74"/>
              <a:gd name="T11" fmla="*/ 101 h 101"/>
              <a:gd name="T12" fmla="*/ 0 w 74"/>
              <a:gd name="T13" fmla="*/ 101 h 101"/>
              <a:gd name="T14" fmla="*/ 0 w 74"/>
              <a:gd name="T15" fmla="*/ 0 h 101"/>
              <a:gd name="T16" fmla="*/ 12 w 74"/>
              <a:gd name="T17" fmla="*/ 0 h 101"/>
              <a:gd name="T18" fmla="*/ 12 w 74"/>
              <a:gd name="T19" fmla="*/ 69 h 101"/>
              <a:gd name="T20" fmla="*/ 11 w 74"/>
              <a:gd name="T21" fmla="*/ 80 h 101"/>
              <a:gd name="T22" fmla="*/ 12 w 74"/>
              <a:gd name="T23" fmla="*/ 80 h 101"/>
              <a:gd name="T24" fmla="*/ 18 w 74"/>
              <a:gd name="T25" fmla="*/ 68 h 101"/>
              <a:gd name="T26" fmla="*/ 67 w 74"/>
              <a:gd name="T27" fmla="*/ 0 h 101"/>
              <a:gd name="T28" fmla="*/ 74 w 74"/>
              <a:gd name="T29" fmla="*/ 0 h 101"/>
              <a:gd name="T30" fmla="*/ 74 w 74"/>
              <a:gd name="T31" fmla="*/ 101 h 101"/>
              <a:gd name="T32" fmla="*/ 62 w 74"/>
              <a:gd name="T33" fmla="*/ 101 h 101"/>
              <a:gd name="T34" fmla="*/ 62 w 74"/>
              <a:gd name="T35" fmla="*/ 32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4" h="101">
                <a:moveTo>
                  <a:pt x="62" y="32"/>
                </a:moveTo>
                <a:lnTo>
                  <a:pt x="62" y="32"/>
                </a:lnTo>
                <a:lnTo>
                  <a:pt x="63" y="21"/>
                </a:lnTo>
                <a:lnTo>
                  <a:pt x="62" y="21"/>
                </a:lnTo>
                <a:lnTo>
                  <a:pt x="56" y="33"/>
                </a:lnTo>
                <a:lnTo>
                  <a:pt x="7" y="101"/>
                </a:lnTo>
                <a:lnTo>
                  <a:pt x="0" y="101"/>
                </a:lnTo>
                <a:lnTo>
                  <a:pt x="0" y="0"/>
                </a:lnTo>
                <a:lnTo>
                  <a:pt x="12" y="0"/>
                </a:lnTo>
                <a:lnTo>
                  <a:pt x="12" y="69"/>
                </a:lnTo>
                <a:lnTo>
                  <a:pt x="11" y="80"/>
                </a:lnTo>
                <a:lnTo>
                  <a:pt x="12" y="80"/>
                </a:lnTo>
                <a:lnTo>
                  <a:pt x="18" y="68"/>
                </a:lnTo>
                <a:lnTo>
                  <a:pt x="67" y="0"/>
                </a:lnTo>
                <a:lnTo>
                  <a:pt x="74" y="0"/>
                </a:lnTo>
                <a:lnTo>
                  <a:pt x="74" y="101"/>
                </a:lnTo>
                <a:lnTo>
                  <a:pt x="62" y="101"/>
                </a:lnTo>
                <a:lnTo>
                  <a:pt x="62" y="32"/>
                </a:lnTo>
                <a:close/>
              </a:path>
            </a:pathLst>
          </a:custGeom>
          <a:solidFill>
            <a:srgbClr val="1E5D2F"/>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
        <p:nvSpPr>
          <p:cNvPr id="1157" name="Freeform 1957"/>
          <p:cNvSpPr>
            <a:spLocks/>
          </p:cNvSpPr>
          <p:nvPr userDrawn="1"/>
        </p:nvSpPr>
        <p:spPr bwMode="auto">
          <a:xfrm>
            <a:off x="2055813" y="625475"/>
            <a:ext cx="52388" cy="73025"/>
          </a:xfrm>
          <a:custGeom>
            <a:avLst/>
            <a:gdLst>
              <a:gd name="T0" fmla="*/ 61 w 73"/>
              <a:gd name="T1" fmla="*/ 32 h 101"/>
              <a:gd name="T2" fmla="*/ 61 w 73"/>
              <a:gd name="T3" fmla="*/ 32 h 101"/>
              <a:gd name="T4" fmla="*/ 62 w 73"/>
              <a:gd name="T5" fmla="*/ 21 h 101"/>
              <a:gd name="T6" fmla="*/ 62 w 73"/>
              <a:gd name="T7" fmla="*/ 21 h 101"/>
              <a:gd name="T8" fmla="*/ 55 w 73"/>
              <a:gd name="T9" fmla="*/ 33 h 101"/>
              <a:gd name="T10" fmla="*/ 7 w 73"/>
              <a:gd name="T11" fmla="*/ 101 h 101"/>
              <a:gd name="T12" fmla="*/ 0 w 73"/>
              <a:gd name="T13" fmla="*/ 101 h 101"/>
              <a:gd name="T14" fmla="*/ 0 w 73"/>
              <a:gd name="T15" fmla="*/ 0 h 101"/>
              <a:gd name="T16" fmla="*/ 12 w 73"/>
              <a:gd name="T17" fmla="*/ 0 h 101"/>
              <a:gd name="T18" fmla="*/ 12 w 73"/>
              <a:gd name="T19" fmla="*/ 69 h 101"/>
              <a:gd name="T20" fmla="*/ 11 w 73"/>
              <a:gd name="T21" fmla="*/ 80 h 101"/>
              <a:gd name="T22" fmla="*/ 11 w 73"/>
              <a:gd name="T23" fmla="*/ 80 h 101"/>
              <a:gd name="T24" fmla="*/ 18 w 73"/>
              <a:gd name="T25" fmla="*/ 68 h 101"/>
              <a:gd name="T26" fmla="*/ 66 w 73"/>
              <a:gd name="T27" fmla="*/ 0 h 101"/>
              <a:gd name="T28" fmla="*/ 73 w 73"/>
              <a:gd name="T29" fmla="*/ 0 h 101"/>
              <a:gd name="T30" fmla="*/ 73 w 73"/>
              <a:gd name="T31" fmla="*/ 101 h 101"/>
              <a:gd name="T32" fmla="*/ 61 w 73"/>
              <a:gd name="T33" fmla="*/ 101 h 101"/>
              <a:gd name="T34" fmla="*/ 61 w 73"/>
              <a:gd name="T35" fmla="*/ 32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101">
                <a:moveTo>
                  <a:pt x="61" y="32"/>
                </a:moveTo>
                <a:lnTo>
                  <a:pt x="61" y="32"/>
                </a:lnTo>
                <a:lnTo>
                  <a:pt x="62" y="21"/>
                </a:lnTo>
                <a:lnTo>
                  <a:pt x="62" y="21"/>
                </a:lnTo>
                <a:lnTo>
                  <a:pt x="55" y="33"/>
                </a:lnTo>
                <a:lnTo>
                  <a:pt x="7" y="101"/>
                </a:lnTo>
                <a:lnTo>
                  <a:pt x="0" y="101"/>
                </a:lnTo>
                <a:lnTo>
                  <a:pt x="0" y="0"/>
                </a:lnTo>
                <a:lnTo>
                  <a:pt x="12" y="0"/>
                </a:lnTo>
                <a:lnTo>
                  <a:pt x="12" y="69"/>
                </a:lnTo>
                <a:lnTo>
                  <a:pt x="11" y="80"/>
                </a:lnTo>
                <a:lnTo>
                  <a:pt x="11" y="80"/>
                </a:lnTo>
                <a:lnTo>
                  <a:pt x="18" y="68"/>
                </a:lnTo>
                <a:lnTo>
                  <a:pt x="66" y="0"/>
                </a:lnTo>
                <a:lnTo>
                  <a:pt x="73" y="0"/>
                </a:lnTo>
                <a:lnTo>
                  <a:pt x="73" y="101"/>
                </a:lnTo>
                <a:lnTo>
                  <a:pt x="61" y="101"/>
                </a:lnTo>
                <a:lnTo>
                  <a:pt x="61" y="32"/>
                </a:lnTo>
                <a:close/>
              </a:path>
            </a:pathLst>
          </a:custGeom>
          <a:solidFill>
            <a:srgbClr val="1E5D2F"/>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ru-RU" dirty="0">
              <a:solidFill>
                <a:prstClr val="black"/>
              </a:solidFill>
            </a:endParaRPr>
          </a:p>
        </p:txBody>
      </p:sp>
    </p:spTree>
    <p:extLst>
      <p:ext uri="{BB962C8B-B14F-4D97-AF65-F5344CB8AC3E}">
        <p14:creationId xmlns:p14="http://schemas.microsoft.com/office/powerpoint/2010/main" val="2044341335"/>
      </p:ext>
    </p:extLst>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573578" y="6131859"/>
            <a:ext cx="7996844" cy="153296"/>
          </a:xfrm>
          <a:prstGeom prst="rect">
            <a:avLst/>
          </a:prstGeom>
          <a:blipFill>
            <a:blip r:embed="rId7" cstate="print"/>
            <a:stretch>
              <a:fillRect/>
            </a:stretch>
          </a:blipFill>
        </p:spPr>
        <p:txBody>
          <a:bodyPr wrap="square" lIns="0" tIns="0" rIns="0" bIns="0" rtlCol="0"/>
          <a:lstStyle/>
          <a:p>
            <a:endParaRPr sz="1588">
              <a:solidFill>
                <a:prstClr val="black"/>
              </a:solidFill>
            </a:endParaRPr>
          </a:p>
        </p:txBody>
      </p:sp>
      <p:sp>
        <p:nvSpPr>
          <p:cNvPr id="17" name="bk object 17"/>
          <p:cNvSpPr/>
          <p:nvPr/>
        </p:nvSpPr>
        <p:spPr>
          <a:xfrm>
            <a:off x="573578" y="915745"/>
            <a:ext cx="7996844" cy="153296"/>
          </a:xfrm>
          <a:prstGeom prst="rect">
            <a:avLst/>
          </a:prstGeom>
          <a:blipFill>
            <a:blip r:embed="rId7" cstate="print"/>
            <a:stretch>
              <a:fillRect/>
            </a:stretch>
          </a:blipFill>
        </p:spPr>
        <p:txBody>
          <a:bodyPr wrap="square" lIns="0" tIns="0" rIns="0" bIns="0" rtlCol="0"/>
          <a:lstStyle/>
          <a:p>
            <a:endParaRPr sz="1588">
              <a:solidFill>
                <a:prstClr val="black"/>
              </a:solidFill>
            </a:endParaRPr>
          </a:p>
        </p:txBody>
      </p:sp>
      <p:sp>
        <p:nvSpPr>
          <p:cNvPr id="18" name="bk object 18"/>
          <p:cNvSpPr/>
          <p:nvPr/>
        </p:nvSpPr>
        <p:spPr>
          <a:xfrm>
            <a:off x="8174182" y="6233149"/>
            <a:ext cx="346364" cy="409709"/>
          </a:xfrm>
          <a:prstGeom prst="rect">
            <a:avLst/>
          </a:prstGeom>
          <a:blipFill>
            <a:blip r:embed="rId8" cstate="print"/>
            <a:stretch>
              <a:fillRect/>
            </a:stretch>
          </a:blipFill>
        </p:spPr>
        <p:txBody>
          <a:bodyPr wrap="square" lIns="0" tIns="0" rIns="0" bIns="0" rtlCol="0"/>
          <a:lstStyle/>
          <a:p>
            <a:endParaRPr sz="1588">
              <a:solidFill>
                <a:prstClr val="black"/>
              </a:solidFill>
            </a:endParaRPr>
          </a:p>
        </p:txBody>
      </p:sp>
      <p:sp>
        <p:nvSpPr>
          <p:cNvPr id="2" name="Holder 2"/>
          <p:cNvSpPr>
            <a:spLocks noGrp="1"/>
          </p:cNvSpPr>
          <p:nvPr>
            <p:ph type="title"/>
          </p:nvPr>
        </p:nvSpPr>
        <p:spPr>
          <a:xfrm>
            <a:off x="611909" y="207421"/>
            <a:ext cx="7920182" cy="430887"/>
          </a:xfrm>
          <a:prstGeom prst="rect">
            <a:avLst/>
          </a:prstGeom>
        </p:spPr>
        <p:txBody>
          <a:bodyPr wrap="square" lIns="0" tIns="0" rIns="0" bIns="0">
            <a:spAutoFit/>
          </a:bodyPr>
          <a:lstStyle>
            <a:lvl1pPr>
              <a:defRPr sz="2800" b="1" i="0">
                <a:solidFill>
                  <a:srgbClr val="252523"/>
                </a:solidFill>
                <a:latin typeface="Times New Roman"/>
                <a:cs typeface="Times New Roman"/>
              </a:defRPr>
            </a:lvl1pPr>
          </a:lstStyle>
          <a:p>
            <a:endParaRPr/>
          </a:p>
        </p:txBody>
      </p:sp>
      <p:sp>
        <p:nvSpPr>
          <p:cNvPr id="3" name="Holder 3"/>
          <p:cNvSpPr>
            <a:spLocks noGrp="1"/>
          </p:cNvSpPr>
          <p:nvPr>
            <p:ph type="body" idx="1"/>
          </p:nvPr>
        </p:nvSpPr>
        <p:spPr>
          <a:xfrm>
            <a:off x="216338" y="1172023"/>
            <a:ext cx="8711322" cy="276999"/>
          </a:xfrm>
          <a:prstGeom prst="rect">
            <a:avLst/>
          </a:prstGeom>
        </p:spPr>
        <p:txBody>
          <a:bodyPr wrap="square" lIns="0" tIns="0" rIns="0" bIns="0">
            <a:spAutoFit/>
          </a:bodyPr>
          <a:lstStyle>
            <a:lvl1pPr>
              <a:defRPr sz="1800" b="0" i="0">
                <a:solidFill>
                  <a:schemeClr val="tx1"/>
                </a:solidFill>
                <a:latin typeface="Times New Roman"/>
                <a:cs typeface="Times New Roman"/>
              </a:defRPr>
            </a:lvl1pPr>
          </a:lstStyle>
          <a:p>
            <a:endParaRPr/>
          </a:p>
        </p:txBody>
      </p:sp>
      <p:sp>
        <p:nvSpPr>
          <p:cNvPr id="4" name="Holder 4"/>
          <p:cNvSpPr>
            <a:spLocks noGrp="1"/>
          </p:cNvSpPr>
          <p:nvPr>
            <p:ph type="ftr" sz="quarter" idx="5"/>
          </p:nvPr>
        </p:nvSpPr>
        <p:spPr>
          <a:xfrm>
            <a:off x="3108960" y="6377940"/>
            <a:ext cx="2926080" cy="276999"/>
          </a:xfrm>
          <a:prstGeom prst="rect">
            <a:avLst/>
          </a:prstGeom>
        </p:spPr>
        <p:txBody>
          <a:bodyPr wrap="square" lIns="0" tIns="0" rIns="0" bIns="0">
            <a:spAutoFit/>
          </a:bodyPr>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a:xfrm>
            <a:off x="457200" y="6377940"/>
            <a:ext cx="210312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12/21/2018</a:t>
            </a:fld>
            <a:endParaRPr lang="en-US">
              <a:solidFill>
                <a:prstClr val="black">
                  <a:tint val="75000"/>
                </a:prstClr>
              </a:solidFill>
            </a:endParaRPr>
          </a:p>
        </p:txBody>
      </p:sp>
      <p:sp>
        <p:nvSpPr>
          <p:cNvPr id="6" name="Holder 6"/>
          <p:cNvSpPr>
            <a:spLocks noGrp="1"/>
          </p:cNvSpPr>
          <p:nvPr>
            <p:ph type="sldNum" sz="quarter" idx="7"/>
          </p:nvPr>
        </p:nvSpPr>
        <p:spPr>
          <a:xfrm>
            <a:off x="71581" y="6411604"/>
            <a:ext cx="4715741" cy="153888"/>
          </a:xfrm>
          <a:prstGeom prst="rect">
            <a:avLst/>
          </a:prstGeom>
        </p:spPr>
        <p:txBody>
          <a:bodyPr wrap="square" lIns="0" tIns="0" rIns="0" bIns="0">
            <a:spAutoFit/>
          </a:bodyPr>
          <a:lstStyle>
            <a:lvl1pPr>
              <a:defRPr sz="1059" b="0" i="0">
                <a:solidFill>
                  <a:srgbClr val="252523"/>
                </a:solidFill>
                <a:latin typeface="Times New Roman"/>
                <a:cs typeface="Times New Roman"/>
              </a:defRPr>
            </a:lvl1pPr>
          </a:lstStyle>
          <a:p>
            <a:pPr marL="4334666">
              <a:lnSpc>
                <a:spcPts val="1156"/>
              </a:lnSpc>
            </a:pPr>
            <a:fld id="{81D60167-4931-47E6-BA6A-407CBD079E47}" type="slidenum">
              <a:rPr lang="ru-RU" spc="-4" smtClean="0">
                <a:latin typeface="Arial"/>
                <a:cs typeface="Arial"/>
              </a:rPr>
              <a:pPr marL="4334666">
                <a:lnSpc>
                  <a:spcPts val="1156"/>
                </a:lnSpc>
              </a:pPr>
              <a:t>‹#›</a:t>
            </a:fld>
            <a:endParaRPr lang="ru-RU" spc="-4" dirty="0">
              <a:latin typeface="Arial"/>
              <a:cs typeface="Arial"/>
            </a:endParaRPr>
          </a:p>
        </p:txBody>
      </p:sp>
    </p:spTree>
    <p:extLst>
      <p:ext uri="{BB962C8B-B14F-4D97-AF65-F5344CB8AC3E}">
        <p14:creationId xmlns:p14="http://schemas.microsoft.com/office/powerpoint/2010/main" val="3857329738"/>
      </p:ext>
    </p:extLst>
  </p:cSld>
  <p:clrMap bg1="lt1" tx1="dk1" bg2="lt2" tx2="dk2" accent1="accent1" accent2="accent2" accent3="accent3" accent4="accent4" accent5="accent5" accent6="accent6" hlink="hlink" folHlink="folHlink"/>
  <p:sldLayoutIdLst>
    <p:sldLayoutId id="2147483911" r:id="rId1"/>
    <p:sldLayoutId id="2147483912" r:id="rId2"/>
    <p:sldLayoutId id="2147483913" r:id="rId3"/>
    <p:sldLayoutId id="2147483914" r:id="rId4"/>
    <p:sldLayoutId id="2147483915" r:id="rId5"/>
  </p:sldLayoutIdLst>
  <p:txStyles>
    <p:titleStyle>
      <a:lvl1pPr>
        <a:defRPr>
          <a:latin typeface="+mj-lt"/>
          <a:ea typeface="+mj-ea"/>
          <a:cs typeface="+mj-cs"/>
        </a:defRPr>
      </a:lvl1pPr>
    </p:titleStyle>
    <p:bodyStyle>
      <a:lvl1pPr marL="0">
        <a:defRPr>
          <a:latin typeface="+mn-lt"/>
          <a:ea typeface="+mn-ea"/>
          <a:cs typeface="+mn-cs"/>
        </a:defRPr>
      </a:lvl1pPr>
      <a:lvl2pPr marL="403433">
        <a:defRPr>
          <a:latin typeface="+mn-lt"/>
          <a:ea typeface="+mn-ea"/>
          <a:cs typeface="+mn-cs"/>
        </a:defRPr>
      </a:lvl2pPr>
      <a:lvl3pPr marL="806867">
        <a:defRPr>
          <a:latin typeface="+mn-lt"/>
          <a:ea typeface="+mn-ea"/>
          <a:cs typeface="+mn-cs"/>
        </a:defRPr>
      </a:lvl3pPr>
      <a:lvl4pPr marL="1210300">
        <a:defRPr>
          <a:latin typeface="+mn-lt"/>
          <a:ea typeface="+mn-ea"/>
          <a:cs typeface="+mn-cs"/>
        </a:defRPr>
      </a:lvl4pPr>
      <a:lvl5pPr marL="1613733">
        <a:defRPr>
          <a:latin typeface="+mn-lt"/>
          <a:ea typeface="+mn-ea"/>
          <a:cs typeface="+mn-cs"/>
        </a:defRPr>
      </a:lvl5pPr>
      <a:lvl6pPr marL="2017166">
        <a:defRPr>
          <a:latin typeface="+mn-lt"/>
          <a:ea typeface="+mn-ea"/>
          <a:cs typeface="+mn-cs"/>
        </a:defRPr>
      </a:lvl6pPr>
      <a:lvl7pPr marL="2420600">
        <a:defRPr>
          <a:latin typeface="+mn-lt"/>
          <a:ea typeface="+mn-ea"/>
          <a:cs typeface="+mn-cs"/>
        </a:defRPr>
      </a:lvl7pPr>
      <a:lvl8pPr marL="2824033">
        <a:defRPr>
          <a:latin typeface="+mn-lt"/>
          <a:ea typeface="+mn-ea"/>
          <a:cs typeface="+mn-cs"/>
        </a:defRPr>
      </a:lvl8pPr>
      <a:lvl9pPr marL="3227466">
        <a:defRPr>
          <a:latin typeface="+mn-lt"/>
          <a:ea typeface="+mn-ea"/>
          <a:cs typeface="+mn-cs"/>
        </a:defRPr>
      </a:lvl9pPr>
    </p:bodyStyle>
    <p:otherStyle>
      <a:lvl1pPr marL="0">
        <a:defRPr>
          <a:latin typeface="+mn-lt"/>
          <a:ea typeface="+mn-ea"/>
          <a:cs typeface="+mn-cs"/>
        </a:defRPr>
      </a:lvl1pPr>
      <a:lvl2pPr marL="403433">
        <a:defRPr>
          <a:latin typeface="+mn-lt"/>
          <a:ea typeface="+mn-ea"/>
          <a:cs typeface="+mn-cs"/>
        </a:defRPr>
      </a:lvl2pPr>
      <a:lvl3pPr marL="806867">
        <a:defRPr>
          <a:latin typeface="+mn-lt"/>
          <a:ea typeface="+mn-ea"/>
          <a:cs typeface="+mn-cs"/>
        </a:defRPr>
      </a:lvl3pPr>
      <a:lvl4pPr marL="1210300">
        <a:defRPr>
          <a:latin typeface="+mn-lt"/>
          <a:ea typeface="+mn-ea"/>
          <a:cs typeface="+mn-cs"/>
        </a:defRPr>
      </a:lvl4pPr>
      <a:lvl5pPr marL="1613733">
        <a:defRPr>
          <a:latin typeface="+mn-lt"/>
          <a:ea typeface="+mn-ea"/>
          <a:cs typeface="+mn-cs"/>
        </a:defRPr>
      </a:lvl5pPr>
      <a:lvl6pPr marL="2017166">
        <a:defRPr>
          <a:latin typeface="+mn-lt"/>
          <a:ea typeface="+mn-ea"/>
          <a:cs typeface="+mn-cs"/>
        </a:defRPr>
      </a:lvl6pPr>
      <a:lvl7pPr marL="2420600">
        <a:defRPr>
          <a:latin typeface="+mn-lt"/>
          <a:ea typeface="+mn-ea"/>
          <a:cs typeface="+mn-cs"/>
        </a:defRPr>
      </a:lvl7pPr>
      <a:lvl8pPr marL="2824033">
        <a:defRPr>
          <a:latin typeface="+mn-lt"/>
          <a:ea typeface="+mn-ea"/>
          <a:cs typeface="+mn-cs"/>
        </a:defRPr>
      </a:lvl8pPr>
      <a:lvl9pPr marL="3227466">
        <a:defRPr>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573088" y="6132513"/>
            <a:ext cx="7997825" cy="152400"/>
          </a:xfrm>
          <a:prstGeom prst="rect">
            <a:avLst/>
          </a:prstGeom>
          <a:blipFill>
            <a:blip r:embed="rId11" cstate="print"/>
            <a:stretch>
              <a:fillRect/>
            </a:stretch>
          </a:blipFill>
        </p:spPr>
        <p:txBody>
          <a:bodyPr lIns="0" tIns="0" rIns="0" bIns="0"/>
          <a:lstStyle/>
          <a:p>
            <a:pPr>
              <a:defRPr/>
            </a:pPr>
            <a:endParaRPr sz="1588">
              <a:solidFill>
                <a:prstClr val="black"/>
              </a:solidFill>
              <a:cs typeface="Arial" panose="020B0604020202020204" pitchFamily="34" charset="0"/>
            </a:endParaRPr>
          </a:p>
        </p:txBody>
      </p:sp>
      <p:sp>
        <p:nvSpPr>
          <p:cNvPr id="17" name="bk object 17"/>
          <p:cNvSpPr/>
          <p:nvPr/>
        </p:nvSpPr>
        <p:spPr>
          <a:xfrm>
            <a:off x="573088" y="915988"/>
            <a:ext cx="7997825" cy="152400"/>
          </a:xfrm>
          <a:prstGeom prst="rect">
            <a:avLst/>
          </a:prstGeom>
          <a:blipFill>
            <a:blip r:embed="rId11" cstate="print"/>
            <a:stretch>
              <a:fillRect/>
            </a:stretch>
          </a:blipFill>
        </p:spPr>
        <p:txBody>
          <a:bodyPr lIns="0" tIns="0" rIns="0" bIns="0"/>
          <a:lstStyle/>
          <a:p>
            <a:pPr>
              <a:defRPr/>
            </a:pPr>
            <a:endParaRPr sz="1588">
              <a:solidFill>
                <a:prstClr val="black"/>
              </a:solidFill>
              <a:cs typeface="Arial" panose="020B0604020202020204" pitchFamily="34" charset="0"/>
            </a:endParaRPr>
          </a:p>
        </p:txBody>
      </p:sp>
      <p:sp>
        <p:nvSpPr>
          <p:cNvPr id="18" name="bk object 18"/>
          <p:cNvSpPr/>
          <p:nvPr/>
        </p:nvSpPr>
        <p:spPr>
          <a:xfrm>
            <a:off x="8174038" y="6232525"/>
            <a:ext cx="346075" cy="409575"/>
          </a:xfrm>
          <a:prstGeom prst="rect">
            <a:avLst/>
          </a:prstGeom>
          <a:blipFill>
            <a:blip r:embed="rId12" cstate="print"/>
            <a:stretch>
              <a:fillRect/>
            </a:stretch>
          </a:blipFill>
        </p:spPr>
        <p:txBody>
          <a:bodyPr lIns="0" tIns="0" rIns="0" bIns="0"/>
          <a:lstStyle/>
          <a:p>
            <a:pPr>
              <a:defRPr/>
            </a:pPr>
            <a:endParaRPr sz="1588">
              <a:solidFill>
                <a:prstClr val="black"/>
              </a:solidFill>
              <a:cs typeface="Arial" panose="020B0604020202020204" pitchFamily="34" charset="0"/>
            </a:endParaRPr>
          </a:p>
        </p:txBody>
      </p:sp>
      <p:sp>
        <p:nvSpPr>
          <p:cNvPr id="1029" name="Holder 2"/>
          <p:cNvSpPr>
            <a:spLocks noGrp="1"/>
          </p:cNvSpPr>
          <p:nvPr>
            <p:ph type="title"/>
          </p:nvPr>
        </p:nvSpPr>
        <p:spPr bwMode="auto">
          <a:xfrm>
            <a:off x="611188" y="207963"/>
            <a:ext cx="79216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endParaRPr lang="ru-RU" altLang="ru-RU" smtClean="0"/>
          </a:p>
        </p:txBody>
      </p:sp>
      <p:sp>
        <p:nvSpPr>
          <p:cNvPr id="1030" name="Holder 3"/>
          <p:cNvSpPr>
            <a:spLocks noGrp="1"/>
          </p:cNvSpPr>
          <p:nvPr>
            <p:ph type="body" idx="1"/>
          </p:nvPr>
        </p:nvSpPr>
        <p:spPr bwMode="auto">
          <a:xfrm>
            <a:off x="215900" y="1171575"/>
            <a:ext cx="87122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endParaRPr lang="ru-RU" altLang="ru-RU" smtClean="0"/>
          </a:p>
        </p:txBody>
      </p:sp>
      <p:sp>
        <p:nvSpPr>
          <p:cNvPr id="4" name="Holder 4"/>
          <p:cNvSpPr>
            <a:spLocks noGrp="1"/>
          </p:cNvSpPr>
          <p:nvPr>
            <p:ph type="ftr" sz="quarter" idx="5"/>
          </p:nvPr>
        </p:nvSpPr>
        <p:spPr>
          <a:xfrm>
            <a:off x="3108325" y="6378575"/>
            <a:ext cx="2927350" cy="276225"/>
          </a:xfrm>
          <a:prstGeom prst="rect">
            <a:avLst/>
          </a:prstGeom>
        </p:spPr>
        <p:txBody>
          <a:bodyPr wrap="square" lIns="0" tIns="0" rIns="0" bIns="0">
            <a:spAutoFit/>
          </a:bodyPr>
          <a:lstStyle>
            <a:lvl1pPr algn="ctr" fontAlgn="auto">
              <a:spcBef>
                <a:spcPts val="0"/>
              </a:spcBef>
              <a:spcAft>
                <a:spcPts val="0"/>
              </a:spcAft>
              <a:defRPr>
                <a:solidFill>
                  <a:schemeClr val="tx1">
                    <a:tint val="75000"/>
                  </a:schemeClr>
                </a:solidFill>
                <a:latin typeface="+mn-lt"/>
                <a:cs typeface="+mn-cs"/>
              </a:defRPr>
            </a:lvl1pPr>
          </a:lstStyle>
          <a:p>
            <a:pPr>
              <a:defRPr/>
            </a:pPr>
            <a:endParaRPr>
              <a:solidFill>
                <a:prstClr val="black">
                  <a:tint val="75000"/>
                </a:prstClr>
              </a:solidFill>
            </a:endParaRPr>
          </a:p>
        </p:txBody>
      </p:sp>
      <p:sp>
        <p:nvSpPr>
          <p:cNvPr id="5" name="Holder 5"/>
          <p:cNvSpPr>
            <a:spLocks noGrp="1"/>
          </p:cNvSpPr>
          <p:nvPr>
            <p:ph type="dt" sz="half" idx="6"/>
          </p:nvPr>
        </p:nvSpPr>
        <p:spPr>
          <a:xfrm>
            <a:off x="457200" y="6378575"/>
            <a:ext cx="2103438" cy="276225"/>
          </a:xfrm>
          <a:prstGeom prst="rect">
            <a:avLst/>
          </a:prstGeom>
        </p:spPr>
        <p:txBody>
          <a:bodyPr wrap="square" lIns="0" tIns="0" rIns="0" bIns="0">
            <a:spAutoFit/>
          </a:bodyPr>
          <a:lstStyle>
            <a:lvl1pPr algn="l" fontAlgn="auto">
              <a:spcBef>
                <a:spcPts val="0"/>
              </a:spcBef>
              <a:spcAft>
                <a:spcPts val="0"/>
              </a:spcAft>
              <a:defRPr>
                <a:solidFill>
                  <a:schemeClr val="tx1">
                    <a:tint val="75000"/>
                  </a:schemeClr>
                </a:solidFill>
                <a:latin typeface="+mn-lt"/>
                <a:cs typeface="+mn-cs"/>
              </a:defRPr>
            </a:lvl1pPr>
          </a:lstStyle>
          <a:p>
            <a:pPr>
              <a:defRPr/>
            </a:pPr>
            <a:fld id="{F7EF9A5A-9271-4900-B9C2-88984DF19E82}" type="datetimeFigureOut">
              <a:rPr lang="en-US">
                <a:solidFill>
                  <a:prstClr val="black">
                    <a:tint val="75000"/>
                  </a:prstClr>
                </a:solidFill>
              </a:rPr>
              <a:pPr>
                <a:defRPr/>
              </a:pPr>
              <a:t>12/21/2018</a:t>
            </a:fld>
            <a:endParaRPr lang="en-US">
              <a:solidFill>
                <a:prstClr val="black">
                  <a:tint val="75000"/>
                </a:prstClr>
              </a:solidFill>
            </a:endParaRPr>
          </a:p>
        </p:txBody>
      </p:sp>
      <p:sp>
        <p:nvSpPr>
          <p:cNvPr id="6" name="Holder 6"/>
          <p:cNvSpPr>
            <a:spLocks noGrp="1"/>
          </p:cNvSpPr>
          <p:nvPr>
            <p:ph type="sldNum" sz="quarter" idx="7"/>
          </p:nvPr>
        </p:nvSpPr>
        <p:spPr>
          <a:xfrm>
            <a:off x="71438" y="6411913"/>
            <a:ext cx="4716462" cy="153987"/>
          </a:xfrm>
          <a:prstGeom prst="rect">
            <a:avLst/>
          </a:prstGeom>
        </p:spPr>
        <p:txBody>
          <a:bodyPr vert="horz" wrap="square" lIns="0" tIns="0" rIns="0" bIns="0" numCol="1" anchor="t" anchorCtr="0" compatLnSpc="1">
            <a:prstTxWarp prst="textNoShape">
              <a:avLst/>
            </a:prstTxWarp>
            <a:spAutoFit/>
          </a:bodyPr>
          <a:lstStyle>
            <a:lvl1pPr>
              <a:lnSpc>
                <a:spcPts val="1150"/>
              </a:lnSpc>
              <a:defRPr sz="1000">
                <a:solidFill>
                  <a:srgbClr val="252523"/>
                </a:solidFill>
              </a:defRPr>
            </a:lvl1pPr>
          </a:lstStyle>
          <a:p>
            <a:pPr fontAlgn="base">
              <a:spcBef>
                <a:spcPct val="0"/>
              </a:spcBef>
              <a:spcAft>
                <a:spcPct val="0"/>
              </a:spcAft>
            </a:pPr>
            <a:fld id="{22EBCDB0-4FDC-43E1-B22C-1471D6A6BD22}" type="slidenum">
              <a:rPr lang="ru-RU" altLang="ru-RU" smtClean="0">
                <a:latin typeface="Arial" panose="020B0604020202020204" pitchFamily="34" charset="0"/>
                <a:cs typeface="Arial" panose="020B0604020202020204" pitchFamily="34" charset="0"/>
              </a:rPr>
              <a:pPr fontAlgn="base">
                <a:spcBef>
                  <a:spcPct val="0"/>
                </a:spcBef>
                <a:spcAft>
                  <a:spcPct val="0"/>
                </a:spcAft>
              </a:pPr>
              <a:t>‹#›</a:t>
            </a:fld>
            <a:endParaRPr lang="ru-RU" altLang="ru-RU"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8364629"/>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Lst>
  <p:txStyles>
    <p:titleStyle>
      <a:lvl1pPr algn="ctr" rtl="0" eaLnBrk="0" fontAlgn="base" hangingPunct="0">
        <a:spcBef>
          <a:spcPct val="0"/>
        </a:spcBef>
        <a:spcAft>
          <a:spcPct val="0"/>
        </a:spcAft>
        <a:defRPr>
          <a:solidFill>
            <a:schemeClr val="tx2"/>
          </a:solidFill>
          <a:latin typeface="+mj-lt"/>
          <a:ea typeface="+mj-ea"/>
          <a:cs typeface="+mj-cs"/>
        </a:defRPr>
      </a:lvl1pPr>
      <a:lvl2pPr algn="ctr" rtl="0" eaLnBrk="0" fontAlgn="base" hangingPunct="0">
        <a:spcBef>
          <a:spcPct val="0"/>
        </a:spcBef>
        <a:spcAft>
          <a:spcPct val="0"/>
        </a:spcAft>
        <a:defRPr>
          <a:solidFill>
            <a:schemeClr val="tx2"/>
          </a:solidFill>
          <a:latin typeface="Calibri" pitchFamily="34" charset="0"/>
        </a:defRPr>
      </a:lvl2pPr>
      <a:lvl3pPr algn="ctr" rtl="0" eaLnBrk="0" fontAlgn="base" hangingPunct="0">
        <a:spcBef>
          <a:spcPct val="0"/>
        </a:spcBef>
        <a:spcAft>
          <a:spcPct val="0"/>
        </a:spcAft>
        <a:defRPr>
          <a:solidFill>
            <a:schemeClr val="tx2"/>
          </a:solidFill>
          <a:latin typeface="Calibri" pitchFamily="34" charset="0"/>
        </a:defRPr>
      </a:lvl3pPr>
      <a:lvl4pPr algn="ctr" rtl="0" eaLnBrk="0" fontAlgn="base" hangingPunct="0">
        <a:spcBef>
          <a:spcPct val="0"/>
        </a:spcBef>
        <a:spcAft>
          <a:spcPct val="0"/>
        </a:spcAft>
        <a:defRPr>
          <a:solidFill>
            <a:schemeClr val="tx2"/>
          </a:solidFill>
          <a:latin typeface="Calibri" pitchFamily="34" charset="0"/>
        </a:defRPr>
      </a:lvl4pPr>
      <a:lvl5pPr algn="ctr" rtl="0" eaLnBrk="0" fontAlgn="base" hangingPunct="0">
        <a:spcBef>
          <a:spcPct val="0"/>
        </a:spcBef>
        <a:spcAft>
          <a:spcPct val="0"/>
        </a:spcAft>
        <a:defRPr>
          <a:solidFill>
            <a:schemeClr val="tx2"/>
          </a:solidFill>
          <a:latin typeface="Calibri" pitchFamily="34" charset="0"/>
        </a:defRPr>
      </a:lvl5pPr>
      <a:lvl6pPr marL="457200" algn="ctr" rtl="0" eaLnBrk="0" fontAlgn="base" hangingPunct="0">
        <a:spcBef>
          <a:spcPct val="0"/>
        </a:spcBef>
        <a:spcAft>
          <a:spcPct val="0"/>
        </a:spcAft>
        <a:defRPr>
          <a:solidFill>
            <a:schemeClr val="tx2"/>
          </a:solidFill>
          <a:latin typeface="Calibri" pitchFamily="34" charset="0"/>
        </a:defRPr>
      </a:lvl6pPr>
      <a:lvl7pPr marL="914400" algn="ctr" rtl="0" eaLnBrk="0" fontAlgn="base" hangingPunct="0">
        <a:spcBef>
          <a:spcPct val="0"/>
        </a:spcBef>
        <a:spcAft>
          <a:spcPct val="0"/>
        </a:spcAft>
        <a:defRPr>
          <a:solidFill>
            <a:schemeClr val="tx2"/>
          </a:solidFill>
          <a:latin typeface="Calibri" pitchFamily="34" charset="0"/>
        </a:defRPr>
      </a:lvl7pPr>
      <a:lvl8pPr marL="1371600" algn="ctr" rtl="0" eaLnBrk="0" fontAlgn="base" hangingPunct="0">
        <a:spcBef>
          <a:spcPct val="0"/>
        </a:spcBef>
        <a:spcAft>
          <a:spcPct val="0"/>
        </a:spcAft>
        <a:defRPr>
          <a:solidFill>
            <a:schemeClr val="tx2"/>
          </a:solidFill>
          <a:latin typeface="Calibri" pitchFamily="34" charset="0"/>
        </a:defRPr>
      </a:lvl8pPr>
      <a:lvl9pPr marL="1828800" algn="ctr" rtl="0" eaLnBrk="0" fontAlgn="base" hangingPunct="0">
        <a:spcBef>
          <a:spcPct val="0"/>
        </a:spcBef>
        <a:spcAft>
          <a:spcPct val="0"/>
        </a:spcAft>
        <a:defRPr>
          <a:solidFill>
            <a:schemeClr val="tx2"/>
          </a:solidFill>
          <a:latin typeface="Calibri" pitchFamily="34" charset="0"/>
        </a:defRPr>
      </a:lvl9pPr>
    </p:titleStyle>
    <p:bodyStyle>
      <a:lvl1pPr algn="l" rtl="0" eaLnBrk="0" fontAlgn="base" hangingPunct="0">
        <a:spcBef>
          <a:spcPct val="20000"/>
        </a:spcBef>
        <a:spcAft>
          <a:spcPct val="0"/>
        </a:spcAft>
        <a:defRPr>
          <a:solidFill>
            <a:schemeClr val="tx1"/>
          </a:solidFill>
          <a:latin typeface="+mn-lt"/>
          <a:ea typeface="+mn-ea"/>
          <a:cs typeface="+mn-cs"/>
        </a:defRPr>
      </a:lvl1pPr>
      <a:lvl2pPr marL="403225" algn="l" rtl="0" eaLnBrk="0" fontAlgn="base" hangingPunct="0">
        <a:spcBef>
          <a:spcPct val="20000"/>
        </a:spcBef>
        <a:spcAft>
          <a:spcPct val="0"/>
        </a:spcAft>
        <a:defRPr>
          <a:solidFill>
            <a:schemeClr val="tx1"/>
          </a:solidFill>
          <a:latin typeface="+mn-lt"/>
          <a:ea typeface="+mn-ea"/>
          <a:cs typeface="+mn-cs"/>
        </a:defRPr>
      </a:lvl2pPr>
      <a:lvl3pPr marL="806450" algn="l" rtl="0" eaLnBrk="0" fontAlgn="base" hangingPunct="0">
        <a:spcBef>
          <a:spcPct val="20000"/>
        </a:spcBef>
        <a:spcAft>
          <a:spcPct val="0"/>
        </a:spcAft>
        <a:defRPr>
          <a:solidFill>
            <a:schemeClr val="tx1"/>
          </a:solidFill>
          <a:latin typeface="+mn-lt"/>
          <a:ea typeface="+mn-ea"/>
          <a:cs typeface="+mn-cs"/>
        </a:defRPr>
      </a:lvl3pPr>
      <a:lvl4pPr marL="1209675" algn="l" rtl="0" eaLnBrk="0" fontAlgn="base" hangingPunct="0">
        <a:spcBef>
          <a:spcPct val="20000"/>
        </a:spcBef>
        <a:spcAft>
          <a:spcPct val="0"/>
        </a:spcAft>
        <a:defRPr>
          <a:solidFill>
            <a:schemeClr val="tx1"/>
          </a:solidFill>
          <a:latin typeface="+mn-lt"/>
          <a:ea typeface="+mn-ea"/>
          <a:cs typeface="+mn-cs"/>
        </a:defRPr>
      </a:lvl4pPr>
      <a:lvl5pPr marL="1612900" algn="l" rtl="0" eaLnBrk="0" fontAlgn="base" hangingPunct="0">
        <a:spcBef>
          <a:spcPct val="20000"/>
        </a:spcBef>
        <a:spcAft>
          <a:spcPct val="0"/>
        </a:spcAft>
        <a:defRPr>
          <a:solidFill>
            <a:schemeClr val="tx1"/>
          </a:solidFill>
          <a:latin typeface="+mn-lt"/>
          <a:ea typeface="+mn-ea"/>
          <a:cs typeface="+mn-cs"/>
        </a:defRPr>
      </a:lvl5pPr>
      <a:lvl6pPr marL="2017166">
        <a:defRPr>
          <a:latin typeface="+mn-lt"/>
          <a:ea typeface="+mn-ea"/>
          <a:cs typeface="+mn-cs"/>
        </a:defRPr>
      </a:lvl6pPr>
      <a:lvl7pPr marL="2420600">
        <a:defRPr>
          <a:latin typeface="+mn-lt"/>
          <a:ea typeface="+mn-ea"/>
          <a:cs typeface="+mn-cs"/>
        </a:defRPr>
      </a:lvl7pPr>
      <a:lvl8pPr marL="2824033">
        <a:defRPr>
          <a:latin typeface="+mn-lt"/>
          <a:ea typeface="+mn-ea"/>
          <a:cs typeface="+mn-cs"/>
        </a:defRPr>
      </a:lvl8pPr>
      <a:lvl9pPr marL="3227466">
        <a:defRPr>
          <a:latin typeface="+mn-lt"/>
          <a:ea typeface="+mn-ea"/>
          <a:cs typeface="+mn-cs"/>
        </a:defRPr>
      </a:lvl9pPr>
    </p:bodyStyle>
    <p:otherStyle>
      <a:lvl1pPr marL="0">
        <a:defRPr>
          <a:latin typeface="+mn-lt"/>
          <a:ea typeface="+mn-ea"/>
          <a:cs typeface="+mn-cs"/>
        </a:defRPr>
      </a:lvl1pPr>
      <a:lvl2pPr marL="403433">
        <a:defRPr>
          <a:latin typeface="+mn-lt"/>
          <a:ea typeface="+mn-ea"/>
          <a:cs typeface="+mn-cs"/>
        </a:defRPr>
      </a:lvl2pPr>
      <a:lvl3pPr marL="806867">
        <a:defRPr>
          <a:latin typeface="+mn-lt"/>
          <a:ea typeface="+mn-ea"/>
          <a:cs typeface="+mn-cs"/>
        </a:defRPr>
      </a:lvl3pPr>
      <a:lvl4pPr marL="1210300">
        <a:defRPr>
          <a:latin typeface="+mn-lt"/>
          <a:ea typeface="+mn-ea"/>
          <a:cs typeface="+mn-cs"/>
        </a:defRPr>
      </a:lvl4pPr>
      <a:lvl5pPr marL="1613733">
        <a:defRPr>
          <a:latin typeface="+mn-lt"/>
          <a:ea typeface="+mn-ea"/>
          <a:cs typeface="+mn-cs"/>
        </a:defRPr>
      </a:lvl5pPr>
      <a:lvl6pPr marL="2017166">
        <a:defRPr>
          <a:latin typeface="+mn-lt"/>
          <a:ea typeface="+mn-ea"/>
          <a:cs typeface="+mn-cs"/>
        </a:defRPr>
      </a:lvl6pPr>
      <a:lvl7pPr marL="2420600">
        <a:defRPr>
          <a:latin typeface="+mn-lt"/>
          <a:ea typeface="+mn-ea"/>
          <a:cs typeface="+mn-cs"/>
        </a:defRPr>
      </a:lvl7pPr>
      <a:lvl8pPr marL="2824033">
        <a:defRPr>
          <a:latin typeface="+mn-lt"/>
          <a:ea typeface="+mn-ea"/>
          <a:cs typeface="+mn-cs"/>
        </a:defRPr>
      </a:lvl8pPr>
      <a:lvl9pPr marL="3227466">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573578" y="6131859"/>
            <a:ext cx="7996844" cy="153296"/>
          </a:xfrm>
          <a:prstGeom prst="rect">
            <a:avLst/>
          </a:prstGeom>
          <a:blipFill>
            <a:blip r:embed="rId7" cstate="print"/>
            <a:stretch>
              <a:fillRect/>
            </a:stretch>
          </a:blipFill>
        </p:spPr>
        <p:txBody>
          <a:bodyPr wrap="square" lIns="0" tIns="0" rIns="0" bIns="0" rtlCol="0"/>
          <a:lstStyle/>
          <a:p>
            <a:endParaRPr sz="1588"/>
          </a:p>
        </p:txBody>
      </p:sp>
      <p:sp>
        <p:nvSpPr>
          <p:cNvPr id="17" name="bk object 17"/>
          <p:cNvSpPr/>
          <p:nvPr/>
        </p:nvSpPr>
        <p:spPr>
          <a:xfrm>
            <a:off x="573578" y="915745"/>
            <a:ext cx="7996844" cy="153296"/>
          </a:xfrm>
          <a:prstGeom prst="rect">
            <a:avLst/>
          </a:prstGeom>
          <a:blipFill>
            <a:blip r:embed="rId7" cstate="print"/>
            <a:stretch>
              <a:fillRect/>
            </a:stretch>
          </a:blipFill>
        </p:spPr>
        <p:txBody>
          <a:bodyPr wrap="square" lIns="0" tIns="0" rIns="0" bIns="0" rtlCol="0"/>
          <a:lstStyle/>
          <a:p>
            <a:endParaRPr sz="1588"/>
          </a:p>
        </p:txBody>
      </p:sp>
      <p:sp>
        <p:nvSpPr>
          <p:cNvPr id="18" name="bk object 18"/>
          <p:cNvSpPr/>
          <p:nvPr/>
        </p:nvSpPr>
        <p:spPr>
          <a:xfrm>
            <a:off x="8174182" y="6233149"/>
            <a:ext cx="346364" cy="409709"/>
          </a:xfrm>
          <a:prstGeom prst="rect">
            <a:avLst/>
          </a:prstGeom>
          <a:blipFill>
            <a:blip r:embed="rId8" cstate="print"/>
            <a:stretch>
              <a:fillRect/>
            </a:stretch>
          </a:blipFill>
        </p:spPr>
        <p:txBody>
          <a:bodyPr wrap="square" lIns="0" tIns="0" rIns="0" bIns="0" rtlCol="0"/>
          <a:lstStyle/>
          <a:p>
            <a:endParaRPr sz="1588"/>
          </a:p>
        </p:txBody>
      </p:sp>
      <p:sp>
        <p:nvSpPr>
          <p:cNvPr id="2" name="Holder 2"/>
          <p:cNvSpPr>
            <a:spLocks noGrp="1"/>
          </p:cNvSpPr>
          <p:nvPr>
            <p:ph type="title"/>
          </p:nvPr>
        </p:nvSpPr>
        <p:spPr>
          <a:xfrm>
            <a:off x="611909" y="207421"/>
            <a:ext cx="7920182" cy="430887"/>
          </a:xfrm>
          <a:prstGeom prst="rect">
            <a:avLst/>
          </a:prstGeom>
        </p:spPr>
        <p:txBody>
          <a:bodyPr wrap="square" lIns="0" tIns="0" rIns="0" bIns="0">
            <a:spAutoFit/>
          </a:bodyPr>
          <a:lstStyle>
            <a:lvl1pPr>
              <a:defRPr sz="2800" b="1" i="0">
                <a:solidFill>
                  <a:srgbClr val="252523"/>
                </a:solidFill>
                <a:latin typeface="Times New Roman"/>
                <a:cs typeface="Times New Roman"/>
              </a:defRPr>
            </a:lvl1pPr>
          </a:lstStyle>
          <a:p>
            <a:endParaRPr/>
          </a:p>
        </p:txBody>
      </p:sp>
      <p:sp>
        <p:nvSpPr>
          <p:cNvPr id="3" name="Holder 3"/>
          <p:cNvSpPr>
            <a:spLocks noGrp="1"/>
          </p:cNvSpPr>
          <p:nvPr>
            <p:ph type="body" idx="1"/>
          </p:nvPr>
        </p:nvSpPr>
        <p:spPr>
          <a:xfrm>
            <a:off x="216338" y="1172023"/>
            <a:ext cx="8711322" cy="276999"/>
          </a:xfrm>
          <a:prstGeom prst="rect">
            <a:avLst/>
          </a:prstGeom>
        </p:spPr>
        <p:txBody>
          <a:bodyPr wrap="square" lIns="0" tIns="0" rIns="0" bIns="0">
            <a:spAutoFit/>
          </a:bodyPr>
          <a:lstStyle>
            <a:lvl1pPr>
              <a:defRPr sz="1800" b="0" i="0">
                <a:solidFill>
                  <a:schemeClr val="tx1"/>
                </a:solidFill>
                <a:latin typeface="Times New Roman"/>
                <a:cs typeface="Times New Roman"/>
              </a:defRPr>
            </a:lvl1pPr>
          </a:lstStyle>
          <a:p>
            <a:endParaRPr/>
          </a:p>
        </p:txBody>
      </p:sp>
      <p:sp>
        <p:nvSpPr>
          <p:cNvPr id="4" name="Holder 4"/>
          <p:cNvSpPr>
            <a:spLocks noGrp="1"/>
          </p:cNvSpPr>
          <p:nvPr>
            <p:ph type="ftr" sz="quarter" idx="5"/>
          </p:nvPr>
        </p:nvSpPr>
        <p:spPr>
          <a:xfrm>
            <a:off x="3108960" y="6377940"/>
            <a:ext cx="292608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276999"/>
          </a:xfrm>
          <a:prstGeom prst="rect">
            <a:avLst/>
          </a:prstGeom>
        </p:spPr>
        <p:txBody>
          <a:bodyPr wrap="square" lIns="0" tIns="0" rIns="0" bIns="0">
            <a:spAutoFit/>
          </a:bodyPr>
          <a:lstStyle>
            <a:lvl1pPr algn="l">
              <a:defRPr>
                <a:solidFill>
                  <a:schemeClr val="tx1">
                    <a:tint val="75000"/>
                  </a:schemeClr>
                </a:solidFill>
              </a:defRPr>
            </a:lvl1pPr>
          </a:lstStyle>
          <a:p>
            <a:fld id="{0F81F90C-E58B-4403-B786-CFC33F0231EE}" type="datetime1">
              <a:rPr lang="en-US" smtClean="0"/>
              <a:t>12/21/2018</a:t>
            </a:fld>
            <a:endParaRPr lang="en-US"/>
          </a:p>
        </p:txBody>
      </p:sp>
      <p:sp>
        <p:nvSpPr>
          <p:cNvPr id="6" name="Holder 6"/>
          <p:cNvSpPr>
            <a:spLocks noGrp="1"/>
          </p:cNvSpPr>
          <p:nvPr>
            <p:ph type="sldNum" sz="quarter" idx="7"/>
          </p:nvPr>
        </p:nvSpPr>
        <p:spPr>
          <a:xfrm>
            <a:off x="71581" y="6411604"/>
            <a:ext cx="4715741" cy="153888"/>
          </a:xfrm>
          <a:prstGeom prst="rect">
            <a:avLst/>
          </a:prstGeom>
        </p:spPr>
        <p:txBody>
          <a:bodyPr wrap="square" lIns="0" tIns="0" rIns="0" bIns="0">
            <a:spAutoFit/>
          </a:bodyPr>
          <a:lstStyle>
            <a:lvl1pPr>
              <a:defRPr sz="1059" b="0" i="0">
                <a:solidFill>
                  <a:srgbClr val="252523"/>
                </a:solidFill>
                <a:latin typeface="Times New Roman"/>
                <a:cs typeface="Times New Roman"/>
              </a:defRPr>
            </a:lvl1pPr>
          </a:lstStyle>
          <a:p>
            <a:pPr marL="4334666">
              <a:lnSpc>
                <a:spcPts val="1156"/>
              </a:lnSpc>
            </a:pPr>
            <a:fld id="{81D60167-4931-47E6-BA6A-407CBD079E47}" type="slidenum">
              <a:rPr lang="ru-RU" spc="-4" smtClean="0">
                <a:latin typeface="Arial"/>
                <a:cs typeface="Arial"/>
              </a:rPr>
              <a:pPr marL="4334666">
                <a:lnSpc>
                  <a:spcPts val="1156"/>
                </a:lnSpc>
              </a:pPr>
              <a:t>‹#›</a:t>
            </a:fld>
            <a:endParaRPr lang="ru-RU" spc="-4" dirty="0">
              <a:latin typeface="Arial"/>
              <a:cs typeface="Arial"/>
            </a:endParaRPr>
          </a:p>
        </p:txBody>
      </p:sp>
    </p:spTree>
    <p:extLst>
      <p:ext uri="{BB962C8B-B14F-4D97-AF65-F5344CB8AC3E}">
        <p14:creationId xmlns:p14="http://schemas.microsoft.com/office/powerpoint/2010/main" val="30221392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ftr="0" dt="0"/>
  <p:txStyles>
    <p:titleStyle>
      <a:lvl1pPr>
        <a:defRPr>
          <a:latin typeface="+mj-lt"/>
          <a:ea typeface="+mj-ea"/>
          <a:cs typeface="+mj-cs"/>
        </a:defRPr>
      </a:lvl1pPr>
    </p:titleStyle>
    <p:bodyStyle>
      <a:lvl1pPr marL="0">
        <a:defRPr>
          <a:latin typeface="+mn-lt"/>
          <a:ea typeface="+mn-ea"/>
          <a:cs typeface="+mn-cs"/>
        </a:defRPr>
      </a:lvl1pPr>
      <a:lvl2pPr marL="403433">
        <a:defRPr>
          <a:latin typeface="+mn-lt"/>
          <a:ea typeface="+mn-ea"/>
          <a:cs typeface="+mn-cs"/>
        </a:defRPr>
      </a:lvl2pPr>
      <a:lvl3pPr marL="806867">
        <a:defRPr>
          <a:latin typeface="+mn-lt"/>
          <a:ea typeface="+mn-ea"/>
          <a:cs typeface="+mn-cs"/>
        </a:defRPr>
      </a:lvl3pPr>
      <a:lvl4pPr marL="1210300">
        <a:defRPr>
          <a:latin typeface="+mn-lt"/>
          <a:ea typeface="+mn-ea"/>
          <a:cs typeface="+mn-cs"/>
        </a:defRPr>
      </a:lvl4pPr>
      <a:lvl5pPr marL="1613733">
        <a:defRPr>
          <a:latin typeface="+mn-lt"/>
          <a:ea typeface="+mn-ea"/>
          <a:cs typeface="+mn-cs"/>
        </a:defRPr>
      </a:lvl5pPr>
      <a:lvl6pPr marL="2017166">
        <a:defRPr>
          <a:latin typeface="+mn-lt"/>
          <a:ea typeface="+mn-ea"/>
          <a:cs typeface="+mn-cs"/>
        </a:defRPr>
      </a:lvl6pPr>
      <a:lvl7pPr marL="2420600">
        <a:defRPr>
          <a:latin typeface="+mn-lt"/>
          <a:ea typeface="+mn-ea"/>
          <a:cs typeface="+mn-cs"/>
        </a:defRPr>
      </a:lvl7pPr>
      <a:lvl8pPr marL="2824033">
        <a:defRPr>
          <a:latin typeface="+mn-lt"/>
          <a:ea typeface="+mn-ea"/>
          <a:cs typeface="+mn-cs"/>
        </a:defRPr>
      </a:lvl8pPr>
      <a:lvl9pPr marL="3227466">
        <a:defRPr>
          <a:latin typeface="+mn-lt"/>
          <a:ea typeface="+mn-ea"/>
          <a:cs typeface="+mn-cs"/>
        </a:defRPr>
      </a:lvl9pPr>
    </p:bodyStyle>
    <p:otherStyle>
      <a:lvl1pPr marL="0">
        <a:defRPr>
          <a:latin typeface="+mn-lt"/>
          <a:ea typeface="+mn-ea"/>
          <a:cs typeface="+mn-cs"/>
        </a:defRPr>
      </a:lvl1pPr>
      <a:lvl2pPr marL="403433">
        <a:defRPr>
          <a:latin typeface="+mn-lt"/>
          <a:ea typeface="+mn-ea"/>
          <a:cs typeface="+mn-cs"/>
        </a:defRPr>
      </a:lvl2pPr>
      <a:lvl3pPr marL="806867">
        <a:defRPr>
          <a:latin typeface="+mn-lt"/>
          <a:ea typeface="+mn-ea"/>
          <a:cs typeface="+mn-cs"/>
        </a:defRPr>
      </a:lvl3pPr>
      <a:lvl4pPr marL="1210300">
        <a:defRPr>
          <a:latin typeface="+mn-lt"/>
          <a:ea typeface="+mn-ea"/>
          <a:cs typeface="+mn-cs"/>
        </a:defRPr>
      </a:lvl4pPr>
      <a:lvl5pPr marL="1613733">
        <a:defRPr>
          <a:latin typeface="+mn-lt"/>
          <a:ea typeface="+mn-ea"/>
          <a:cs typeface="+mn-cs"/>
        </a:defRPr>
      </a:lvl5pPr>
      <a:lvl6pPr marL="2017166">
        <a:defRPr>
          <a:latin typeface="+mn-lt"/>
          <a:ea typeface="+mn-ea"/>
          <a:cs typeface="+mn-cs"/>
        </a:defRPr>
      </a:lvl6pPr>
      <a:lvl7pPr marL="2420600">
        <a:defRPr>
          <a:latin typeface="+mn-lt"/>
          <a:ea typeface="+mn-ea"/>
          <a:cs typeface="+mn-cs"/>
        </a:defRPr>
      </a:lvl7pPr>
      <a:lvl8pPr marL="2824033">
        <a:defRPr>
          <a:latin typeface="+mn-lt"/>
          <a:ea typeface="+mn-ea"/>
          <a:cs typeface="+mn-cs"/>
        </a:defRPr>
      </a:lvl8pPr>
      <a:lvl9pPr marL="3227466">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573088" y="6132513"/>
            <a:ext cx="7997825" cy="152400"/>
          </a:xfrm>
          <a:prstGeom prst="rect">
            <a:avLst/>
          </a:prstGeom>
          <a:blipFill>
            <a:blip r:embed="rId11" cstate="print"/>
            <a:stretch>
              <a:fillRect/>
            </a:stretch>
          </a:blipFill>
        </p:spPr>
        <p:txBody>
          <a:bodyPr lIns="0" tIns="0" rIns="0" bIns="0"/>
          <a:lstStyle/>
          <a:p>
            <a:pPr>
              <a:defRPr/>
            </a:pPr>
            <a:endParaRPr sz="1588">
              <a:solidFill>
                <a:prstClr val="black"/>
              </a:solidFill>
              <a:cs typeface="Arial" panose="020B0604020202020204" pitchFamily="34" charset="0"/>
            </a:endParaRPr>
          </a:p>
        </p:txBody>
      </p:sp>
      <p:sp>
        <p:nvSpPr>
          <p:cNvPr id="17" name="bk object 17"/>
          <p:cNvSpPr/>
          <p:nvPr/>
        </p:nvSpPr>
        <p:spPr>
          <a:xfrm>
            <a:off x="573088" y="915988"/>
            <a:ext cx="7997825" cy="152400"/>
          </a:xfrm>
          <a:prstGeom prst="rect">
            <a:avLst/>
          </a:prstGeom>
          <a:blipFill>
            <a:blip r:embed="rId11" cstate="print"/>
            <a:stretch>
              <a:fillRect/>
            </a:stretch>
          </a:blipFill>
        </p:spPr>
        <p:txBody>
          <a:bodyPr lIns="0" tIns="0" rIns="0" bIns="0"/>
          <a:lstStyle/>
          <a:p>
            <a:pPr>
              <a:defRPr/>
            </a:pPr>
            <a:endParaRPr sz="1588">
              <a:solidFill>
                <a:prstClr val="black"/>
              </a:solidFill>
              <a:cs typeface="Arial" panose="020B0604020202020204" pitchFamily="34" charset="0"/>
            </a:endParaRPr>
          </a:p>
        </p:txBody>
      </p:sp>
      <p:sp>
        <p:nvSpPr>
          <p:cNvPr id="18" name="bk object 18"/>
          <p:cNvSpPr/>
          <p:nvPr/>
        </p:nvSpPr>
        <p:spPr>
          <a:xfrm>
            <a:off x="8174038" y="6232525"/>
            <a:ext cx="346075" cy="409575"/>
          </a:xfrm>
          <a:prstGeom prst="rect">
            <a:avLst/>
          </a:prstGeom>
          <a:blipFill>
            <a:blip r:embed="rId12" cstate="print"/>
            <a:stretch>
              <a:fillRect/>
            </a:stretch>
          </a:blipFill>
        </p:spPr>
        <p:txBody>
          <a:bodyPr lIns="0" tIns="0" rIns="0" bIns="0"/>
          <a:lstStyle/>
          <a:p>
            <a:pPr>
              <a:defRPr/>
            </a:pPr>
            <a:endParaRPr sz="1588">
              <a:solidFill>
                <a:prstClr val="black"/>
              </a:solidFill>
              <a:cs typeface="Arial" panose="020B0604020202020204" pitchFamily="34" charset="0"/>
            </a:endParaRPr>
          </a:p>
        </p:txBody>
      </p:sp>
      <p:sp>
        <p:nvSpPr>
          <p:cNvPr id="1029" name="Holder 2"/>
          <p:cNvSpPr>
            <a:spLocks noGrp="1"/>
          </p:cNvSpPr>
          <p:nvPr>
            <p:ph type="title"/>
          </p:nvPr>
        </p:nvSpPr>
        <p:spPr bwMode="auto">
          <a:xfrm>
            <a:off x="611188" y="207963"/>
            <a:ext cx="79216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endParaRPr lang="ru-RU" altLang="ru-RU" smtClean="0"/>
          </a:p>
        </p:txBody>
      </p:sp>
      <p:sp>
        <p:nvSpPr>
          <p:cNvPr id="1030" name="Holder 3"/>
          <p:cNvSpPr>
            <a:spLocks noGrp="1"/>
          </p:cNvSpPr>
          <p:nvPr>
            <p:ph type="body" idx="1"/>
          </p:nvPr>
        </p:nvSpPr>
        <p:spPr bwMode="auto">
          <a:xfrm>
            <a:off x="215900" y="1171575"/>
            <a:ext cx="87122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endParaRPr lang="ru-RU" altLang="ru-RU" smtClean="0"/>
          </a:p>
        </p:txBody>
      </p:sp>
      <p:sp>
        <p:nvSpPr>
          <p:cNvPr id="4" name="Holder 4"/>
          <p:cNvSpPr>
            <a:spLocks noGrp="1"/>
          </p:cNvSpPr>
          <p:nvPr>
            <p:ph type="ftr" sz="quarter" idx="5"/>
          </p:nvPr>
        </p:nvSpPr>
        <p:spPr>
          <a:xfrm>
            <a:off x="3108325" y="6378575"/>
            <a:ext cx="2927350" cy="276225"/>
          </a:xfrm>
          <a:prstGeom prst="rect">
            <a:avLst/>
          </a:prstGeom>
        </p:spPr>
        <p:txBody>
          <a:bodyPr wrap="square" lIns="0" tIns="0" rIns="0" bIns="0">
            <a:spAutoFit/>
          </a:bodyPr>
          <a:lstStyle>
            <a:lvl1pPr algn="ctr" fontAlgn="auto">
              <a:spcBef>
                <a:spcPts val="0"/>
              </a:spcBef>
              <a:spcAft>
                <a:spcPts val="0"/>
              </a:spcAft>
              <a:defRPr>
                <a:solidFill>
                  <a:schemeClr val="tx1">
                    <a:tint val="75000"/>
                  </a:schemeClr>
                </a:solidFill>
                <a:latin typeface="+mn-lt"/>
                <a:cs typeface="+mn-cs"/>
              </a:defRPr>
            </a:lvl1pPr>
          </a:lstStyle>
          <a:p>
            <a:pPr>
              <a:defRPr/>
            </a:pPr>
            <a:endParaRPr>
              <a:solidFill>
                <a:prstClr val="black">
                  <a:tint val="75000"/>
                </a:prstClr>
              </a:solidFill>
            </a:endParaRPr>
          </a:p>
        </p:txBody>
      </p:sp>
      <p:sp>
        <p:nvSpPr>
          <p:cNvPr id="5" name="Holder 5"/>
          <p:cNvSpPr>
            <a:spLocks noGrp="1"/>
          </p:cNvSpPr>
          <p:nvPr>
            <p:ph type="dt" sz="half" idx="6"/>
          </p:nvPr>
        </p:nvSpPr>
        <p:spPr>
          <a:xfrm>
            <a:off x="457200" y="6378575"/>
            <a:ext cx="2103438" cy="276225"/>
          </a:xfrm>
          <a:prstGeom prst="rect">
            <a:avLst/>
          </a:prstGeom>
        </p:spPr>
        <p:txBody>
          <a:bodyPr wrap="square" lIns="0" tIns="0" rIns="0" bIns="0">
            <a:spAutoFit/>
          </a:bodyPr>
          <a:lstStyle>
            <a:lvl1pPr algn="l" fontAlgn="auto">
              <a:spcBef>
                <a:spcPts val="0"/>
              </a:spcBef>
              <a:spcAft>
                <a:spcPts val="0"/>
              </a:spcAft>
              <a:defRPr>
                <a:solidFill>
                  <a:schemeClr val="tx1">
                    <a:tint val="75000"/>
                  </a:schemeClr>
                </a:solidFill>
                <a:latin typeface="+mn-lt"/>
                <a:cs typeface="+mn-cs"/>
              </a:defRPr>
            </a:lvl1pPr>
          </a:lstStyle>
          <a:p>
            <a:pPr>
              <a:defRPr/>
            </a:pPr>
            <a:fld id="{A031F597-794C-434E-B447-5C4C6CE14715}" type="datetime1">
              <a:rPr lang="en-US" smtClean="0">
                <a:solidFill>
                  <a:prstClr val="black">
                    <a:tint val="75000"/>
                  </a:prstClr>
                </a:solidFill>
              </a:rPr>
              <a:t>12/21/2018</a:t>
            </a:fld>
            <a:endParaRPr lang="en-US">
              <a:solidFill>
                <a:prstClr val="black">
                  <a:tint val="75000"/>
                </a:prstClr>
              </a:solidFill>
            </a:endParaRPr>
          </a:p>
        </p:txBody>
      </p:sp>
      <p:sp>
        <p:nvSpPr>
          <p:cNvPr id="6" name="Holder 6"/>
          <p:cNvSpPr>
            <a:spLocks noGrp="1"/>
          </p:cNvSpPr>
          <p:nvPr>
            <p:ph type="sldNum" sz="quarter" idx="7"/>
          </p:nvPr>
        </p:nvSpPr>
        <p:spPr>
          <a:xfrm>
            <a:off x="71438" y="6411913"/>
            <a:ext cx="4716462" cy="153987"/>
          </a:xfrm>
          <a:prstGeom prst="rect">
            <a:avLst/>
          </a:prstGeom>
        </p:spPr>
        <p:txBody>
          <a:bodyPr vert="horz" wrap="square" lIns="0" tIns="0" rIns="0" bIns="0" numCol="1" anchor="t" anchorCtr="0" compatLnSpc="1">
            <a:prstTxWarp prst="textNoShape">
              <a:avLst/>
            </a:prstTxWarp>
            <a:spAutoFit/>
          </a:bodyPr>
          <a:lstStyle>
            <a:lvl1pPr>
              <a:lnSpc>
                <a:spcPts val="1150"/>
              </a:lnSpc>
              <a:defRPr sz="1000">
                <a:solidFill>
                  <a:srgbClr val="252523"/>
                </a:solidFill>
              </a:defRPr>
            </a:lvl1pPr>
          </a:lstStyle>
          <a:p>
            <a:pPr fontAlgn="base">
              <a:spcBef>
                <a:spcPct val="0"/>
              </a:spcBef>
              <a:spcAft>
                <a:spcPct val="0"/>
              </a:spcAft>
            </a:pPr>
            <a:fld id="{22EBCDB0-4FDC-43E1-B22C-1471D6A6BD22}" type="slidenum">
              <a:rPr lang="ru-RU" altLang="ru-RU" smtClean="0">
                <a:latin typeface="Arial" panose="020B0604020202020204" pitchFamily="34" charset="0"/>
                <a:cs typeface="Arial" panose="020B0604020202020204" pitchFamily="34" charset="0"/>
              </a:rPr>
              <a:pPr fontAlgn="base">
                <a:spcBef>
                  <a:spcPct val="0"/>
                </a:spcBef>
                <a:spcAft>
                  <a:spcPct val="0"/>
                </a:spcAft>
              </a:pPr>
              <a:t>‹#›</a:t>
            </a:fld>
            <a:endParaRPr lang="ru-RU" altLang="ru-RU"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47784462"/>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Lst>
  <p:hf hdr="0" ftr="0" dt="0"/>
  <p:txStyles>
    <p:titleStyle>
      <a:lvl1pPr algn="ctr" rtl="0" eaLnBrk="0" fontAlgn="base" hangingPunct="0">
        <a:spcBef>
          <a:spcPct val="0"/>
        </a:spcBef>
        <a:spcAft>
          <a:spcPct val="0"/>
        </a:spcAft>
        <a:defRPr>
          <a:solidFill>
            <a:schemeClr val="tx2"/>
          </a:solidFill>
          <a:latin typeface="+mj-lt"/>
          <a:ea typeface="+mj-ea"/>
          <a:cs typeface="+mj-cs"/>
        </a:defRPr>
      </a:lvl1pPr>
      <a:lvl2pPr algn="ctr" rtl="0" eaLnBrk="0" fontAlgn="base" hangingPunct="0">
        <a:spcBef>
          <a:spcPct val="0"/>
        </a:spcBef>
        <a:spcAft>
          <a:spcPct val="0"/>
        </a:spcAft>
        <a:defRPr>
          <a:solidFill>
            <a:schemeClr val="tx2"/>
          </a:solidFill>
          <a:latin typeface="Calibri" pitchFamily="34" charset="0"/>
        </a:defRPr>
      </a:lvl2pPr>
      <a:lvl3pPr algn="ctr" rtl="0" eaLnBrk="0" fontAlgn="base" hangingPunct="0">
        <a:spcBef>
          <a:spcPct val="0"/>
        </a:spcBef>
        <a:spcAft>
          <a:spcPct val="0"/>
        </a:spcAft>
        <a:defRPr>
          <a:solidFill>
            <a:schemeClr val="tx2"/>
          </a:solidFill>
          <a:latin typeface="Calibri" pitchFamily="34" charset="0"/>
        </a:defRPr>
      </a:lvl3pPr>
      <a:lvl4pPr algn="ctr" rtl="0" eaLnBrk="0" fontAlgn="base" hangingPunct="0">
        <a:spcBef>
          <a:spcPct val="0"/>
        </a:spcBef>
        <a:spcAft>
          <a:spcPct val="0"/>
        </a:spcAft>
        <a:defRPr>
          <a:solidFill>
            <a:schemeClr val="tx2"/>
          </a:solidFill>
          <a:latin typeface="Calibri" pitchFamily="34" charset="0"/>
        </a:defRPr>
      </a:lvl4pPr>
      <a:lvl5pPr algn="ctr" rtl="0" eaLnBrk="0" fontAlgn="base" hangingPunct="0">
        <a:spcBef>
          <a:spcPct val="0"/>
        </a:spcBef>
        <a:spcAft>
          <a:spcPct val="0"/>
        </a:spcAft>
        <a:defRPr>
          <a:solidFill>
            <a:schemeClr val="tx2"/>
          </a:solidFill>
          <a:latin typeface="Calibri" pitchFamily="34" charset="0"/>
        </a:defRPr>
      </a:lvl5pPr>
      <a:lvl6pPr marL="457200" algn="ctr" rtl="0" eaLnBrk="0" fontAlgn="base" hangingPunct="0">
        <a:spcBef>
          <a:spcPct val="0"/>
        </a:spcBef>
        <a:spcAft>
          <a:spcPct val="0"/>
        </a:spcAft>
        <a:defRPr>
          <a:solidFill>
            <a:schemeClr val="tx2"/>
          </a:solidFill>
          <a:latin typeface="Calibri" pitchFamily="34" charset="0"/>
        </a:defRPr>
      </a:lvl6pPr>
      <a:lvl7pPr marL="914400" algn="ctr" rtl="0" eaLnBrk="0" fontAlgn="base" hangingPunct="0">
        <a:spcBef>
          <a:spcPct val="0"/>
        </a:spcBef>
        <a:spcAft>
          <a:spcPct val="0"/>
        </a:spcAft>
        <a:defRPr>
          <a:solidFill>
            <a:schemeClr val="tx2"/>
          </a:solidFill>
          <a:latin typeface="Calibri" pitchFamily="34" charset="0"/>
        </a:defRPr>
      </a:lvl7pPr>
      <a:lvl8pPr marL="1371600" algn="ctr" rtl="0" eaLnBrk="0" fontAlgn="base" hangingPunct="0">
        <a:spcBef>
          <a:spcPct val="0"/>
        </a:spcBef>
        <a:spcAft>
          <a:spcPct val="0"/>
        </a:spcAft>
        <a:defRPr>
          <a:solidFill>
            <a:schemeClr val="tx2"/>
          </a:solidFill>
          <a:latin typeface="Calibri" pitchFamily="34" charset="0"/>
        </a:defRPr>
      </a:lvl8pPr>
      <a:lvl9pPr marL="1828800" algn="ctr" rtl="0" eaLnBrk="0" fontAlgn="base" hangingPunct="0">
        <a:spcBef>
          <a:spcPct val="0"/>
        </a:spcBef>
        <a:spcAft>
          <a:spcPct val="0"/>
        </a:spcAft>
        <a:defRPr>
          <a:solidFill>
            <a:schemeClr val="tx2"/>
          </a:solidFill>
          <a:latin typeface="Calibri" pitchFamily="34" charset="0"/>
        </a:defRPr>
      </a:lvl9pPr>
    </p:titleStyle>
    <p:bodyStyle>
      <a:lvl1pPr algn="l" rtl="0" eaLnBrk="0" fontAlgn="base" hangingPunct="0">
        <a:spcBef>
          <a:spcPct val="20000"/>
        </a:spcBef>
        <a:spcAft>
          <a:spcPct val="0"/>
        </a:spcAft>
        <a:defRPr>
          <a:solidFill>
            <a:schemeClr val="tx1"/>
          </a:solidFill>
          <a:latin typeface="+mn-lt"/>
          <a:ea typeface="+mn-ea"/>
          <a:cs typeface="+mn-cs"/>
        </a:defRPr>
      </a:lvl1pPr>
      <a:lvl2pPr marL="403225" algn="l" rtl="0" eaLnBrk="0" fontAlgn="base" hangingPunct="0">
        <a:spcBef>
          <a:spcPct val="20000"/>
        </a:spcBef>
        <a:spcAft>
          <a:spcPct val="0"/>
        </a:spcAft>
        <a:defRPr>
          <a:solidFill>
            <a:schemeClr val="tx1"/>
          </a:solidFill>
          <a:latin typeface="+mn-lt"/>
          <a:ea typeface="+mn-ea"/>
          <a:cs typeface="+mn-cs"/>
        </a:defRPr>
      </a:lvl2pPr>
      <a:lvl3pPr marL="806450" algn="l" rtl="0" eaLnBrk="0" fontAlgn="base" hangingPunct="0">
        <a:spcBef>
          <a:spcPct val="20000"/>
        </a:spcBef>
        <a:spcAft>
          <a:spcPct val="0"/>
        </a:spcAft>
        <a:defRPr>
          <a:solidFill>
            <a:schemeClr val="tx1"/>
          </a:solidFill>
          <a:latin typeface="+mn-lt"/>
          <a:ea typeface="+mn-ea"/>
          <a:cs typeface="+mn-cs"/>
        </a:defRPr>
      </a:lvl3pPr>
      <a:lvl4pPr marL="1209675" algn="l" rtl="0" eaLnBrk="0" fontAlgn="base" hangingPunct="0">
        <a:spcBef>
          <a:spcPct val="20000"/>
        </a:spcBef>
        <a:spcAft>
          <a:spcPct val="0"/>
        </a:spcAft>
        <a:defRPr>
          <a:solidFill>
            <a:schemeClr val="tx1"/>
          </a:solidFill>
          <a:latin typeface="+mn-lt"/>
          <a:ea typeface="+mn-ea"/>
          <a:cs typeface="+mn-cs"/>
        </a:defRPr>
      </a:lvl4pPr>
      <a:lvl5pPr marL="1612900" algn="l" rtl="0" eaLnBrk="0" fontAlgn="base" hangingPunct="0">
        <a:spcBef>
          <a:spcPct val="20000"/>
        </a:spcBef>
        <a:spcAft>
          <a:spcPct val="0"/>
        </a:spcAft>
        <a:defRPr>
          <a:solidFill>
            <a:schemeClr val="tx1"/>
          </a:solidFill>
          <a:latin typeface="+mn-lt"/>
          <a:ea typeface="+mn-ea"/>
          <a:cs typeface="+mn-cs"/>
        </a:defRPr>
      </a:lvl5pPr>
      <a:lvl6pPr marL="2017166">
        <a:defRPr>
          <a:latin typeface="+mn-lt"/>
          <a:ea typeface="+mn-ea"/>
          <a:cs typeface="+mn-cs"/>
        </a:defRPr>
      </a:lvl6pPr>
      <a:lvl7pPr marL="2420600">
        <a:defRPr>
          <a:latin typeface="+mn-lt"/>
          <a:ea typeface="+mn-ea"/>
          <a:cs typeface="+mn-cs"/>
        </a:defRPr>
      </a:lvl7pPr>
      <a:lvl8pPr marL="2824033">
        <a:defRPr>
          <a:latin typeface="+mn-lt"/>
          <a:ea typeface="+mn-ea"/>
          <a:cs typeface="+mn-cs"/>
        </a:defRPr>
      </a:lvl8pPr>
      <a:lvl9pPr marL="3227466">
        <a:defRPr>
          <a:latin typeface="+mn-lt"/>
          <a:ea typeface="+mn-ea"/>
          <a:cs typeface="+mn-cs"/>
        </a:defRPr>
      </a:lvl9pPr>
    </p:bodyStyle>
    <p:otherStyle>
      <a:lvl1pPr marL="0">
        <a:defRPr>
          <a:latin typeface="+mn-lt"/>
          <a:ea typeface="+mn-ea"/>
          <a:cs typeface="+mn-cs"/>
        </a:defRPr>
      </a:lvl1pPr>
      <a:lvl2pPr marL="403433">
        <a:defRPr>
          <a:latin typeface="+mn-lt"/>
          <a:ea typeface="+mn-ea"/>
          <a:cs typeface="+mn-cs"/>
        </a:defRPr>
      </a:lvl2pPr>
      <a:lvl3pPr marL="806867">
        <a:defRPr>
          <a:latin typeface="+mn-lt"/>
          <a:ea typeface="+mn-ea"/>
          <a:cs typeface="+mn-cs"/>
        </a:defRPr>
      </a:lvl3pPr>
      <a:lvl4pPr marL="1210300">
        <a:defRPr>
          <a:latin typeface="+mn-lt"/>
          <a:ea typeface="+mn-ea"/>
          <a:cs typeface="+mn-cs"/>
        </a:defRPr>
      </a:lvl4pPr>
      <a:lvl5pPr marL="1613733">
        <a:defRPr>
          <a:latin typeface="+mn-lt"/>
          <a:ea typeface="+mn-ea"/>
          <a:cs typeface="+mn-cs"/>
        </a:defRPr>
      </a:lvl5pPr>
      <a:lvl6pPr marL="2017166">
        <a:defRPr>
          <a:latin typeface="+mn-lt"/>
          <a:ea typeface="+mn-ea"/>
          <a:cs typeface="+mn-cs"/>
        </a:defRPr>
      </a:lvl6pPr>
      <a:lvl7pPr marL="2420600">
        <a:defRPr>
          <a:latin typeface="+mn-lt"/>
          <a:ea typeface="+mn-ea"/>
          <a:cs typeface="+mn-cs"/>
        </a:defRPr>
      </a:lvl7pPr>
      <a:lvl8pPr marL="2824033">
        <a:defRPr>
          <a:latin typeface="+mn-lt"/>
          <a:ea typeface="+mn-ea"/>
          <a:cs typeface="+mn-cs"/>
        </a:defRPr>
      </a:lvl8pPr>
      <a:lvl9pPr marL="3227466">
        <a:defRPr>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573578" y="6131859"/>
            <a:ext cx="7996844" cy="153296"/>
          </a:xfrm>
          <a:prstGeom prst="rect">
            <a:avLst/>
          </a:prstGeom>
          <a:blipFill>
            <a:blip r:embed="rId7" cstate="print"/>
            <a:stretch>
              <a:fillRect/>
            </a:stretch>
          </a:blipFill>
        </p:spPr>
        <p:txBody>
          <a:bodyPr wrap="square" lIns="0" tIns="0" rIns="0" bIns="0" rtlCol="0"/>
          <a:lstStyle/>
          <a:p>
            <a:endParaRPr sz="1588">
              <a:solidFill>
                <a:prstClr val="black"/>
              </a:solidFill>
            </a:endParaRPr>
          </a:p>
        </p:txBody>
      </p:sp>
      <p:sp>
        <p:nvSpPr>
          <p:cNvPr id="17" name="bk object 17"/>
          <p:cNvSpPr/>
          <p:nvPr/>
        </p:nvSpPr>
        <p:spPr>
          <a:xfrm>
            <a:off x="573578" y="915745"/>
            <a:ext cx="7996844" cy="153296"/>
          </a:xfrm>
          <a:prstGeom prst="rect">
            <a:avLst/>
          </a:prstGeom>
          <a:blipFill>
            <a:blip r:embed="rId7" cstate="print"/>
            <a:stretch>
              <a:fillRect/>
            </a:stretch>
          </a:blipFill>
        </p:spPr>
        <p:txBody>
          <a:bodyPr wrap="square" lIns="0" tIns="0" rIns="0" bIns="0" rtlCol="0"/>
          <a:lstStyle/>
          <a:p>
            <a:endParaRPr sz="1588">
              <a:solidFill>
                <a:prstClr val="black"/>
              </a:solidFill>
            </a:endParaRPr>
          </a:p>
        </p:txBody>
      </p:sp>
      <p:sp>
        <p:nvSpPr>
          <p:cNvPr id="18" name="bk object 18"/>
          <p:cNvSpPr/>
          <p:nvPr/>
        </p:nvSpPr>
        <p:spPr>
          <a:xfrm>
            <a:off x="8174182" y="6233149"/>
            <a:ext cx="346364" cy="409709"/>
          </a:xfrm>
          <a:prstGeom prst="rect">
            <a:avLst/>
          </a:prstGeom>
          <a:blipFill>
            <a:blip r:embed="rId8" cstate="print"/>
            <a:stretch>
              <a:fillRect/>
            </a:stretch>
          </a:blipFill>
        </p:spPr>
        <p:txBody>
          <a:bodyPr wrap="square" lIns="0" tIns="0" rIns="0" bIns="0" rtlCol="0"/>
          <a:lstStyle/>
          <a:p>
            <a:endParaRPr sz="1588">
              <a:solidFill>
                <a:prstClr val="black"/>
              </a:solidFill>
            </a:endParaRPr>
          </a:p>
        </p:txBody>
      </p:sp>
      <p:sp>
        <p:nvSpPr>
          <p:cNvPr id="2" name="Holder 2"/>
          <p:cNvSpPr>
            <a:spLocks noGrp="1"/>
          </p:cNvSpPr>
          <p:nvPr>
            <p:ph type="title"/>
          </p:nvPr>
        </p:nvSpPr>
        <p:spPr>
          <a:xfrm>
            <a:off x="611909" y="207421"/>
            <a:ext cx="7920182" cy="430887"/>
          </a:xfrm>
          <a:prstGeom prst="rect">
            <a:avLst/>
          </a:prstGeom>
        </p:spPr>
        <p:txBody>
          <a:bodyPr wrap="square" lIns="0" tIns="0" rIns="0" bIns="0">
            <a:spAutoFit/>
          </a:bodyPr>
          <a:lstStyle>
            <a:lvl1pPr>
              <a:defRPr sz="2800" b="1" i="0">
                <a:solidFill>
                  <a:srgbClr val="252523"/>
                </a:solidFill>
                <a:latin typeface="Times New Roman"/>
                <a:cs typeface="Times New Roman"/>
              </a:defRPr>
            </a:lvl1pPr>
          </a:lstStyle>
          <a:p>
            <a:endParaRPr/>
          </a:p>
        </p:txBody>
      </p:sp>
      <p:sp>
        <p:nvSpPr>
          <p:cNvPr id="3" name="Holder 3"/>
          <p:cNvSpPr>
            <a:spLocks noGrp="1"/>
          </p:cNvSpPr>
          <p:nvPr>
            <p:ph type="body" idx="1"/>
          </p:nvPr>
        </p:nvSpPr>
        <p:spPr>
          <a:xfrm>
            <a:off x="216338" y="1172023"/>
            <a:ext cx="8711322" cy="276999"/>
          </a:xfrm>
          <a:prstGeom prst="rect">
            <a:avLst/>
          </a:prstGeom>
        </p:spPr>
        <p:txBody>
          <a:bodyPr wrap="square" lIns="0" tIns="0" rIns="0" bIns="0">
            <a:spAutoFit/>
          </a:bodyPr>
          <a:lstStyle>
            <a:lvl1pPr>
              <a:defRPr sz="1800" b="0" i="0">
                <a:solidFill>
                  <a:schemeClr val="tx1"/>
                </a:solidFill>
                <a:latin typeface="Times New Roman"/>
                <a:cs typeface="Times New Roman"/>
              </a:defRPr>
            </a:lvl1pPr>
          </a:lstStyle>
          <a:p>
            <a:endParaRPr/>
          </a:p>
        </p:txBody>
      </p:sp>
      <p:sp>
        <p:nvSpPr>
          <p:cNvPr id="4" name="Holder 4"/>
          <p:cNvSpPr>
            <a:spLocks noGrp="1"/>
          </p:cNvSpPr>
          <p:nvPr>
            <p:ph type="ftr" sz="quarter" idx="5"/>
          </p:nvPr>
        </p:nvSpPr>
        <p:spPr>
          <a:xfrm>
            <a:off x="3108960" y="6377940"/>
            <a:ext cx="2926080" cy="276999"/>
          </a:xfrm>
          <a:prstGeom prst="rect">
            <a:avLst/>
          </a:prstGeom>
        </p:spPr>
        <p:txBody>
          <a:bodyPr wrap="square" lIns="0" tIns="0" rIns="0" bIns="0">
            <a:spAutoFit/>
          </a:bodyPr>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a:xfrm>
            <a:off x="457200" y="6377940"/>
            <a:ext cx="2103120" cy="276999"/>
          </a:xfrm>
          <a:prstGeom prst="rect">
            <a:avLst/>
          </a:prstGeom>
        </p:spPr>
        <p:txBody>
          <a:bodyPr wrap="square" lIns="0" tIns="0" rIns="0" bIns="0">
            <a:spAutoFit/>
          </a:bodyPr>
          <a:lstStyle>
            <a:lvl1pPr algn="l">
              <a:defRPr>
                <a:solidFill>
                  <a:schemeClr val="tx1">
                    <a:tint val="75000"/>
                  </a:schemeClr>
                </a:solidFill>
              </a:defRPr>
            </a:lvl1pPr>
          </a:lstStyle>
          <a:p>
            <a:fld id="{2B6331AA-7E04-4CAD-AAE3-6A7CAB61DFE3}" type="datetime1">
              <a:rPr lang="en-US" smtClean="0">
                <a:solidFill>
                  <a:prstClr val="black">
                    <a:tint val="75000"/>
                  </a:prstClr>
                </a:solidFill>
              </a:rPr>
              <a:t>12/21/2018</a:t>
            </a:fld>
            <a:endParaRPr lang="en-US">
              <a:solidFill>
                <a:prstClr val="black">
                  <a:tint val="75000"/>
                </a:prstClr>
              </a:solidFill>
            </a:endParaRPr>
          </a:p>
        </p:txBody>
      </p:sp>
      <p:sp>
        <p:nvSpPr>
          <p:cNvPr id="6" name="Holder 6"/>
          <p:cNvSpPr>
            <a:spLocks noGrp="1"/>
          </p:cNvSpPr>
          <p:nvPr>
            <p:ph type="sldNum" sz="quarter" idx="7"/>
          </p:nvPr>
        </p:nvSpPr>
        <p:spPr>
          <a:xfrm>
            <a:off x="71581" y="6411604"/>
            <a:ext cx="4715741" cy="153888"/>
          </a:xfrm>
          <a:prstGeom prst="rect">
            <a:avLst/>
          </a:prstGeom>
        </p:spPr>
        <p:txBody>
          <a:bodyPr wrap="square" lIns="0" tIns="0" rIns="0" bIns="0">
            <a:spAutoFit/>
          </a:bodyPr>
          <a:lstStyle>
            <a:lvl1pPr>
              <a:defRPr sz="1059" b="0" i="0">
                <a:solidFill>
                  <a:srgbClr val="252523"/>
                </a:solidFill>
                <a:latin typeface="Times New Roman"/>
                <a:cs typeface="Times New Roman"/>
              </a:defRPr>
            </a:lvl1pPr>
          </a:lstStyle>
          <a:p>
            <a:pPr marL="4334666">
              <a:lnSpc>
                <a:spcPts val="1156"/>
              </a:lnSpc>
            </a:pPr>
            <a:fld id="{81D60167-4931-47E6-BA6A-407CBD079E47}" type="slidenum">
              <a:rPr lang="ru-RU" spc="-4" smtClean="0">
                <a:latin typeface="Arial"/>
                <a:cs typeface="Arial"/>
              </a:rPr>
              <a:pPr marL="4334666">
                <a:lnSpc>
                  <a:spcPts val="1156"/>
                </a:lnSpc>
              </a:pPr>
              <a:t>‹#›</a:t>
            </a:fld>
            <a:endParaRPr lang="ru-RU" spc="-4" dirty="0">
              <a:latin typeface="Arial"/>
              <a:cs typeface="Arial"/>
            </a:endParaRPr>
          </a:p>
        </p:txBody>
      </p:sp>
    </p:spTree>
    <p:extLst>
      <p:ext uri="{BB962C8B-B14F-4D97-AF65-F5344CB8AC3E}">
        <p14:creationId xmlns:p14="http://schemas.microsoft.com/office/powerpoint/2010/main" val="2573383481"/>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Lst>
  <p:hf hdr="0" ftr="0" dt="0"/>
  <p:txStyles>
    <p:titleStyle>
      <a:lvl1pPr>
        <a:defRPr>
          <a:latin typeface="+mj-lt"/>
          <a:ea typeface="+mj-ea"/>
          <a:cs typeface="+mj-cs"/>
        </a:defRPr>
      </a:lvl1pPr>
    </p:titleStyle>
    <p:bodyStyle>
      <a:lvl1pPr marL="0">
        <a:defRPr>
          <a:latin typeface="+mn-lt"/>
          <a:ea typeface="+mn-ea"/>
          <a:cs typeface="+mn-cs"/>
        </a:defRPr>
      </a:lvl1pPr>
      <a:lvl2pPr marL="403433">
        <a:defRPr>
          <a:latin typeface="+mn-lt"/>
          <a:ea typeface="+mn-ea"/>
          <a:cs typeface="+mn-cs"/>
        </a:defRPr>
      </a:lvl2pPr>
      <a:lvl3pPr marL="806867">
        <a:defRPr>
          <a:latin typeface="+mn-lt"/>
          <a:ea typeface="+mn-ea"/>
          <a:cs typeface="+mn-cs"/>
        </a:defRPr>
      </a:lvl3pPr>
      <a:lvl4pPr marL="1210300">
        <a:defRPr>
          <a:latin typeface="+mn-lt"/>
          <a:ea typeface="+mn-ea"/>
          <a:cs typeface="+mn-cs"/>
        </a:defRPr>
      </a:lvl4pPr>
      <a:lvl5pPr marL="1613733">
        <a:defRPr>
          <a:latin typeface="+mn-lt"/>
          <a:ea typeface="+mn-ea"/>
          <a:cs typeface="+mn-cs"/>
        </a:defRPr>
      </a:lvl5pPr>
      <a:lvl6pPr marL="2017166">
        <a:defRPr>
          <a:latin typeface="+mn-lt"/>
          <a:ea typeface="+mn-ea"/>
          <a:cs typeface="+mn-cs"/>
        </a:defRPr>
      </a:lvl6pPr>
      <a:lvl7pPr marL="2420600">
        <a:defRPr>
          <a:latin typeface="+mn-lt"/>
          <a:ea typeface="+mn-ea"/>
          <a:cs typeface="+mn-cs"/>
        </a:defRPr>
      </a:lvl7pPr>
      <a:lvl8pPr marL="2824033">
        <a:defRPr>
          <a:latin typeface="+mn-lt"/>
          <a:ea typeface="+mn-ea"/>
          <a:cs typeface="+mn-cs"/>
        </a:defRPr>
      </a:lvl8pPr>
      <a:lvl9pPr marL="3227466">
        <a:defRPr>
          <a:latin typeface="+mn-lt"/>
          <a:ea typeface="+mn-ea"/>
          <a:cs typeface="+mn-cs"/>
        </a:defRPr>
      </a:lvl9pPr>
    </p:bodyStyle>
    <p:otherStyle>
      <a:lvl1pPr marL="0">
        <a:defRPr>
          <a:latin typeface="+mn-lt"/>
          <a:ea typeface="+mn-ea"/>
          <a:cs typeface="+mn-cs"/>
        </a:defRPr>
      </a:lvl1pPr>
      <a:lvl2pPr marL="403433">
        <a:defRPr>
          <a:latin typeface="+mn-lt"/>
          <a:ea typeface="+mn-ea"/>
          <a:cs typeface="+mn-cs"/>
        </a:defRPr>
      </a:lvl2pPr>
      <a:lvl3pPr marL="806867">
        <a:defRPr>
          <a:latin typeface="+mn-lt"/>
          <a:ea typeface="+mn-ea"/>
          <a:cs typeface="+mn-cs"/>
        </a:defRPr>
      </a:lvl3pPr>
      <a:lvl4pPr marL="1210300">
        <a:defRPr>
          <a:latin typeface="+mn-lt"/>
          <a:ea typeface="+mn-ea"/>
          <a:cs typeface="+mn-cs"/>
        </a:defRPr>
      </a:lvl4pPr>
      <a:lvl5pPr marL="1613733">
        <a:defRPr>
          <a:latin typeface="+mn-lt"/>
          <a:ea typeface="+mn-ea"/>
          <a:cs typeface="+mn-cs"/>
        </a:defRPr>
      </a:lvl5pPr>
      <a:lvl6pPr marL="2017166">
        <a:defRPr>
          <a:latin typeface="+mn-lt"/>
          <a:ea typeface="+mn-ea"/>
          <a:cs typeface="+mn-cs"/>
        </a:defRPr>
      </a:lvl6pPr>
      <a:lvl7pPr marL="2420600">
        <a:defRPr>
          <a:latin typeface="+mn-lt"/>
          <a:ea typeface="+mn-ea"/>
          <a:cs typeface="+mn-cs"/>
        </a:defRPr>
      </a:lvl7pPr>
      <a:lvl8pPr marL="2824033">
        <a:defRPr>
          <a:latin typeface="+mn-lt"/>
          <a:ea typeface="+mn-ea"/>
          <a:cs typeface="+mn-cs"/>
        </a:defRPr>
      </a:lvl8pPr>
      <a:lvl9pPr marL="3227466">
        <a:defRPr>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573578" y="6131859"/>
            <a:ext cx="7996844" cy="153296"/>
          </a:xfrm>
          <a:prstGeom prst="rect">
            <a:avLst/>
          </a:prstGeom>
          <a:blipFill>
            <a:blip r:embed="rId7" cstate="print"/>
            <a:stretch>
              <a:fillRect/>
            </a:stretch>
          </a:blipFill>
        </p:spPr>
        <p:txBody>
          <a:bodyPr wrap="square" lIns="0" tIns="0" rIns="0" bIns="0" rtlCol="0"/>
          <a:lstStyle/>
          <a:p>
            <a:endParaRPr sz="1588">
              <a:solidFill>
                <a:prstClr val="black"/>
              </a:solidFill>
            </a:endParaRPr>
          </a:p>
        </p:txBody>
      </p:sp>
      <p:sp>
        <p:nvSpPr>
          <p:cNvPr id="17" name="bk object 17"/>
          <p:cNvSpPr/>
          <p:nvPr/>
        </p:nvSpPr>
        <p:spPr>
          <a:xfrm>
            <a:off x="573578" y="915745"/>
            <a:ext cx="7996844" cy="153296"/>
          </a:xfrm>
          <a:prstGeom prst="rect">
            <a:avLst/>
          </a:prstGeom>
          <a:blipFill>
            <a:blip r:embed="rId7" cstate="print"/>
            <a:stretch>
              <a:fillRect/>
            </a:stretch>
          </a:blipFill>
        </p:spPr>
        <p:txBody>
          <a:bodyPr wrap="square" lIns="0" tIns="0" rIns="0" bIns="0" rtlCol="0"/>
          <a:lstStyle/>
          <a:p>
            <a:endParaRPr sz="1588">
              <a:solidFill>
                <a:prstClr val="black"/>
              </a:solidFill>
            </a:endParaRPr>
          </a:p>
        </p:txBody>
      </p:sp>
      <p:sp>
        <p:nvSpPr>
          <p:cNvPr id="18" name="bk object 18"/>
          <p:cNvSpPr/>
          <p:nvPr/>
        </p:nvSpPr>
        <p:spPr>
          <a:xfrm>
            <a:off x="8174182" y="6233149"/>
            <a:ext cx="346364" cy="409709"/>
          </a:xfrm>
          <a:prstGeom prst="rect">
            <a:avLst/>
          </a:prstGeom>
          <a:blipFill>
            <a:blip r:embed="rId8" cstate="print"/>
            <a:stretch>
              <a:fillRect/>
            </a:stretch>
          </a:blipFill>
        </p:spPr>
        <p:txBody>
          <a:bodyPr wrap="square" lIns="0" tIns="0" rIns="0" bIns="0" rtlCol="0"/>
          <a:lstStyle/>
          <a:p>
            <a:endParaRPr sz="1588">
              <a:solidFill>
                <a:prstClr val="black"/>
              </a:solidFill>
            </a:endParaRPr>
          </a:p>
        </p:txBody>
      </p:sp>
      <p:sp>
        <p:nvSpPr>
          <p:cNvPr id="2" name="Holder 2"/>
          <p:cNvSpPr>
            <a:spLocks noGrp="1"/>
          </p:cNvSpPr>
          <p:nvPr>
            <p:ph type="title"/>
          </p:nvPr>
        </p:nvSpPr>
        <p:spPr>
          <a:xfrm>
            <a:off x="611909" y="207421"/>
            <a:ext cx="7920182" cy="430887"/>
          </a:xfrm>
          <a:prstGeom prst="rect">
            <a:avLst/>
          </a:prstGeom>
        </p:spPr>
        <p:txBody>
          <a:bodyPr wrap="square" lIns="0" tIns="0" rIns="0" bIns="0">
            <a:spAutoFit/>
          </a:bodyPr>
          <a:lstStyle>
            <a:lvl1pPr>
              <a:defRPr sz="2800" b="1" i="0">
                <a:solidFill>
                  <a:srgbClr val="252523"/>
                </a:solidFill>
                <a:latin typeface="Times New Roman"/>
                <a:cs typeface="Times New Roman"/>
              </a:defRPr>
            </a:lvl1pPr>
          </a:lstStyle>
          <a:p>
            <a:endParaRPr/>
          </a:p>
        </p:txBody>
      </p:sp>
      <p:sp>
        <p:nvSpPr>
          <p:cNvPr id="3" name="Holder 3"/>
          <p:cNvSpPr>
            <a:spLocks noGrp="1"/>
          </p:cNvSpPr>
          <p:nvPr>
            <p:ph type="body" idx="1"/>
          </p:nvPr>
        </p:nvSpPr>
        <p:spPr>
          <a:xfrm>
            <a:off x="216338" y="1172023"/>
            <a:ext cx="8711322" cy="276999"/>
          </a:xfrm>
          <a:prstGeom prst="rect">
            <a:avLst/>
          </a:prstGeom>
        </p:spPr>
        <p:txBody>
          <a:bodyPr wrap="square" lIns="0" tIns="0" rIns="0" bIns="0">
            <a:spAutoFit/>
          </a:bodyPr>
          <a:lstStyle>
            <a:lvl1pPr>
              <a:defRPr sz="1800" b="0" i="0">
                <a:solidFill>
                  <a:schemeClr val="tx1"/>
                </a:solidFill>
                <a:latin typeface="Times New Roman"/>
                <a:cs typeface="Times New Roman"/>
              </a:defRPr>
            </a:lvl1pPr>
          </a:lstStyle>
          <a:p>
            <a:endParaRPr/>
          </a:p>
        </p:txBody>
      </p:sp>
      <p:sp>
        <p:nvSpPr>
          <p:cNvPr id="4" name="Holder 4"/>
          <p:cNvSpPr>
            <a:spLocks noGrp="1"/>
          </p:cNvSpPr>
          <p:nvPr>
            <p:ph type="ftr" sz="quarter" idx="5"/>
          </p:nvPr>
        </p:nvSpPr>
        <p:spPr>
          <a:xfrm>
            <a:off x="3108960" y="6377940"/>
            <a:ext cx="2926080" cy="276999"/>
          </a:xfrm>
          <a:prstGeom prst="rect">
            <a:avLst/>
          </a:prstGeom>
        </p:spPr>
        <p:txBody>
          <a:bodyPr wrap="square" lIns="0" tIns="0" rIns="0" bIns="0">
            <a:spAutoFit/>
          </a:bodyPr>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a:xfrm>
            <a:off x="457200" y="6377940"/>
            <a:ext cx="2103120" cy="276999"/>
          </a:xfrm>
          <a:prstGeom prst="rect">
            <a:avLst/>
          </a:prstGeom>
        </p:spPr>
        <p:txBody>
          <a:bodyPr wrap="square" lIns="0" tIns="0" rIns="0" bIns="0">
            <a:spAutoFit/>
          </a:bodyPr>
          <a:lstStyle>
            <a:lvl1pPr algn="l">
              <a:defRPr>
                <a:solidFill>
                  <a:schemeClr val="tx1">
                    <a:tint val="75000"/>
                  </a:schemeClr>
                </a:solidFill>
              </a:defRPr>
            </a:lvl1pPr>
          </a:lstStyle>
          <a:p>
            <a:fld id="{FB9EE5FD-5FAE-403C-928F-7995267CC3F6}" type="datetime1">
              <a:rPr lang="en-US" smtClean="0">
                <a:solidFill>
                  <a:prstClr val="black">
                    <a:tint val="75000"/>
                  </a:prstClr>
                </a:solidFill>
              </a:rPr>
              <a:t>12/21/2018</a:t>
            </a:fld>
            <a:endParaRPr lang="en-US">
              <a:solidFill>
                <a:prstClr val="black">
                  <a:tint val="75000"/>
                </a:prstClr>
              </a:solidFill>
            </a:endParaRPr>
          </a:p>
        </p:txBody>
      </p:sp>
      <p:sp>
        <p:nvSpPr>
          <p:cNvPr id="6" name="Holder 6"/>
          <p:cNvSpPr>
            <a:spLocks noGrp="1"/>
          </p:cNvSpPr>
          <p:nvPr>
            <p:ph type="sldNum" sz="quarter" idx="7"/>
          </p:nvPr>
        </p:nvSpPr>
        <p:spPr>
          <a:xfrm>
            <a:off x="71581" y="6411604"/>
            <a:ext cx="4715741" cy="153888"/>
          </a:xfrm>
          <a:prstGeom prst="rect">
            <a:avLst/>
          </a:prstGeom>
        </p:spPr>
        <p:txBody>
          <a:bodyPr wrap="square" lIns="0" tIns="0" rIns="0" bIns="0">
            <a:spAutoFit/>
          </a:bodyPr>
          <a:lstStyle>
            <a:lvl1pPr>
              <a:defRPr sz="1059" b="0" i="0">
                <a:solidFill>
                  <a:srgbClr val="252523"/>
                </a:solidFill>
                <a:latin typeface="Times New Roman"/>
                <a:cs typeface="Times New Roman"/>
              </a:defRPr>
            </a:lvl1pPr>
          </a:lstStyle>
          <a:p>
            <a:pPr marL="4334666">
              <a:lnSpc>
                <a:spcPts val="1156"/>
              </a:lnSpc>
            </a:pPr>
            <a:fld id="{81D60167-4931-47E6-BA6A-407CBD079E47}" type="slidenum">
              <a:rPr lang="ru-RU" spc="-4" smtClean="0">
                <a:latin typeface="Arial"/>
                <a:cs typeface="Arial"/>
              </a:rPr>
              <a:pPr marL="4334666">
                <a:lnSpc>
                  <a:spcPts val="1156"/>
                </a:lnSpc>
              </a:pPr>
              <a:t>‹#›</a:t>
            </a:fld>
            <a:endParaRPr lang="ru-RU" spc="-4" dirty="0">
              <a:latin typeface="Arial"/>
              <a:cs typeface="Arial"/>
            </a:endParaRPr>
          </a:p>
        </p:txBody>
      </p:sp>
    </p:spTree>
    <p:extLst>
      <p:ext uri="{BB962C8B-B14F-4D97-AF65-F5344CB8AC3E}">
        <p14:creationId xmlns:p14="http://schemas.microsoft.com/office/powerpoint/2010/main" val="3467576038"/>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Lst>
  <p:hf hdr="0" ftr="0" dt="0"/>
  <p:txStyles>
    <p:titleStyle>
      <a:lvl1pPr>
        <a:defRPr>
          <a:latin typeface="+mj-lt"/>
          <a:ea typeface="+mj-ea"/>
          <a:cs typeface="+mj-cs"/>
        </a:defRPr>
      </a:lvl1pPr>
    </p:titleStyle>
    <p:bodyStyle>
      <a:lvl1pPr marL="0">
        <a:defRPr>
          <a:latin typeface="+mn-lt"/>
          <a:ea typeface="+mn-ea"/>
          <a:cs typeface="+mn-cs"/>
        </a:defRPr>
      </a:lvl1pPr>
      <a:lvl2pPr marL="403433">
        <a:defRPr>
          <a:latin typeface="+mn-lt"/>
          <a:ea typeface="+mn-ea"/>
          <a:cs typeface="+mn-cs"/>
        </a:defRPr>
      </a:lvl2pPr>
      <a:lvl3pPr marL="806867">
        <a:defRPr>
          <a:latin typeface="+mn-lt"/>
          <a:ea typeface="+mn-ea"/>
          <a:cs typeface="+mn-cs"/>
        </a:defRPr>
      </a:lvl3pPr>
      <a:lvl4pPr marL="1210300">
        <a:defRPr>
          <a:latin typeface="+mn-lt"/>
          <a:ea typeface="+mn-ea"/>
          <a:cs typeface="+mn-cs"/>
        </a:defRPr>
      </a:lvl4pPr>
      <a:lvl5pPr marL="1613733">
        <a:defRPr>
          <a:latin typeface="+mn-lt"/>
          <a:ea typeface="+mn-ea"/>
          <a:cs typeface="+mn-cs"/>
        </a:defRPr>
      </a:lvl5pPr>
      <a:lvl6pPr marL="2017166">
        <a:defRPr>
          <a:latin typeface="+mn-lt"/>
          <a:ea typeface="+mn-ea"/>
          <a:cs typeface="+mn-cs"/>
        </a:defRPr>
      </a:lvl6pPr>
      <a:lvl7pPr marL="2420600">
        <a:defRPr>
          <a:latin typeface="+mn-lt"/>
          <a:ea typeface="+mn-ea"/>
          <a:cs typeface="+mn-cs"/>
        </a:defRPr>
      </a:lvl7pPr>
      <a:lvl8pPr marL="2824033">
        <a:defRPr>
          <a:latin typeface="+mn-lt"/>
          <a:ea typeface="+mn-ea"/>
          <a:cs typeface="+mn-cs"/>
        </a:defRPr>
      </a:lvl8pPr>
      <a:lvl9pPr marL="3227466">
        <a:defRPr>
          <a:latin typeface="+mn-lt"/>
          <a:ea typeface="+mn-ea"/>
          <a:cs typeface="+mn-cs"/>
        </a:defRPr>
      </a:lvl9pPr>
    </p:bodyStyle>
    <p:otherStyle>
      <a:lvl1pPr marL="0">
        <a:defRPr>
          <a:latin typeface="+mn-lt"/>
          <a:ea typeface="+mn-ea"/>
          <a:cs typeface="+mn-cs"/>
        </a:defRPr>
      </a:lvl1pPr>
      <a:lvl2pPr marL="403433">
        <a:defRPr>
          <a:latin typeface="+mn-lt"/>
          <a:ea typeface="+mn-ea"/>
          <a:cs typeface="+mn-cs"/>
        </a:defRPr>
      </a:lvl2pPr>
      <a:lvl3pPr marL="806867">
        <a:defRPr>
          <a:latin typeface="+mn-lt"/>
          <a:ea typeface="+mn-ea"/>
          <a:cs typeface="+mn-cs"/>
        </a:defRPr>
      </a:lvl3pPr>
      <a:lvl4pPr marL="1210300">
        <a:defRPr>
          <a:latin typeface="+mn-lt"/>
          <a:ea typeface="+mn-ea"/>
          <a:cs typeface="+mn-cs"/>
        </a:defRPr>
      </a:lvl4pPr>
      <a:lvl5pPr marL="1613733">
        <a:defRPr>
          <a:latin typeface="+mn-lt"/>
          <a:ea typeface="+mn-ea"/>
          <a:cs typeface="+mn-cs"/>
        </a:defRPr>
      </a:lvl5pPr>
      <a:lvl6pPr marL="2017166">
        <a:defRPr>
          <a:latin typeface="+mn-lt"/>
          <a:ea typeface="+mn-ea"/>
          <a:cs typeface="+mn-cs"/>
        </a:defRPr>
      </a:lvl6pPr>
      <a:lvl7pPr marL="2420600">
        <a:defRPr>
          <a:latin typeface="+mn-lt"/>
          <a:ea typeface="+mn-ea"/>
          <a:cs typeface="+mn-cs"/>
        </a:defRPr>
      </a:lvl7pPr>
      <a:lvl8pPr marL="2824033">
        <a:defRPr>
          <a:latin typeface="+mn-lt"/>
          <a:ea typeface="+mn-ea"/>
          <a:cs typeface="+mn-cs"/>
        </a:defRPr>
      </a:lvl8pPr>
      <a:lvl9pPr marL="3227466">
        <a:defRPr>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573578" y="6131859"/>
            <a:ext cx="7996844" cy="153296"/>
          </a:xfrm>
          <a:prstGeom prst="rect">
            <a:avLst/>
          </a:prstGeom>
          <a:blipFill>
            <a:blip r:embed="rId7" cstate="print"/>
            <a:stretch>
              <a:fillRect/>
            </a:stretch>
          </a:blipFill>
        </p:spPr>
        <p:txBody>
          <a:bodyPr wrap="square" lIns="0" tIns="0" rIns="0" bIns="0" rtlCol="0"/>
          <a:lstStyle/>
          <a:p>
            <a:endParaRPr sz="1588">
              <a:solidFill>
                <a:prstClr val="black"/>
              </a:solidFill>
            </a:endParaRPr>
          </a:p>
        </p:txBody>
      </p:sp>
      <p:sp>
        <p:nvSpPr>
          <p:cNvPr id="17" name="bk object 17"/>
          <p:cNvSpPr/>
          <p:nvPr/>
        </p:nvSpPr>
        <p:spPr>
          <a:xfrm>
            <a:off x="573578" y="915745"/>
            <a:ext cx="7996844" cy="153296"/>
          </a:xfrm>
          <a:prstGeom prst="rect">
            <a:avLst/>
          </a:prstGeom>
          <a:blipFill>
            <a:blip r:embed="rId7" cstate="print"/>
            <a:stretch>
              <a:fillRect/>
            </a:stretch>
          </a:blipFill>
        </p:spPr>
        <p:txBody>
          <a:bodyPr wrap="square" lIns="0" tIns="0" rIns="0" bIns="0" rtlCol="0"/>
          <a:lstStyle/>
          <a:p>
            <a:endParaRPr sz="1588">
              <a:solidFill>
                <a:prstClr val="black"/>
              </a:solidFill>
            </a:endParaRPr>
          </a:p>
        </p:txBody>
      </p:sp>
      <p:sp>
        <p:nvSpPr>
          <p:cNvPr id="18" name="bk object 18"/>
          <p:cNvSpPr/>
          <p:nvPr/>
        </p:nvSpPr>
        <p:spPr>
          <a:xfrm>
            <a:off x="8174182" y="6233149"/>
            <a:ext cx="346364" cy="409709"/>
          </a:xfrm>
          <a:prstGeom prst="rect">
            <a:avLst/>
          </a:prstGeom>
          <a:blipFill>
            <a:blip r:embed="rId8" cstate="print"/>
            <a:stretch>
              <a:fillRect/>
            </a:stretch>
          </a:blipFill>
        </p:spPr>
        <p:txBody>
          <a:bodyPr wrap="square" lIns="0" tIns="0" rIns="0" bIns="0" rtlCol="0"/>
          <a:lstStyle/>
          <a:p>
            <a:endParaRPr sz="1588">
              <a:solidFill>
                <a:prstClr val="black"/>
              </a:solidFill>
            </a:endParaRPr>
          </a:p>
        </p:txBody>
      </p:sp>
      <p:sp>
        <p:nvSpPr>
          <p:cNvPr id="2" name="Holder 2"/>
          <p:cNvSpPr>
            <a:spLocks noGrp="1"/>
          </p:cNvSpPr>
          <p:nvPr>
            <p:ph type="title"/>
          </p:nvPr>
        </p:nvSpPr>
        <p:spPr>
          <a:xfrm>
            <a:off x="611909" y="207421"/>
            <a:ext cx="7920182" cy="430887"/>
          </a:xfrm>
          <a:prstGeom prst="rect">
            <a:avLst/>
          </a:prstGeom>
        </p:spPr>
        <p:txBody>
          <a:bodyPr wrap="square" lIns="0" tIns="0" rIns="0" bIns="0">
            <a:spAutoFit/>
          </a:bodyPr>
          <a:lstStyle>
            <a:lvl1pPr>
              <a:defRPr sz="2800" b="1" i="0">
                <a:solidFill>
                  <a:srgbClr val="252523"/>
                </a:solidFill>
                <a:latin typeface="Times New Roman"/>
                <a:cs typeface="Times New Roman"/>
              </a:defRPr>
            </a:lvl1pPr>
          </a:lstStyle>
          <a:p>
            <a:endParaRPr/>
          </a:p>
        </p:txBody>
      </p:sp>
      <p:sp>
        <p:nvSpPr>
          <p:cNvPr id="3" name="Holder 3"/>
          <p:cNvSpPr>
            <a:spLocks noGrp="1"/>
          </p:cNvSpPr>
          <p:nvPr>
            <p:ph type="body" idx="1"/>
          </p:nvPr>
        </p:nvSpPr>
        <p:spPr>
          <a:xfrm>
            <a:off x="216338" y="1172023"/>
            <a:ext cx="8711322" cy="276999"/>
          </a:xfrm>
          <a:prstGeom prst="rect">
            <a:avLst/>
          </a:prstGeom>
        </p:spPr>
        <p:txBody>
          <a:bodyPr wrap="square" lIns="0" tIns="0" rIns="0" bIns="0">
            <a:spAutoFit/>
          </a:bodyPr>
          <a:lstStyle>
            <a:lvl1pPr>
              <a:defRPr sz="1800" b="0" i="0">
                <a:solidFill>
                  <a:schemeClr val="tx1"/>
                </a:solidFill>
                <a:latin typeface="Times New Roman"/>
                <a:cs typeface="Times New Roman"/>
              </a:defRPr>
            </a:lvl1pPr>
          </a:lstStyle>
          <a:p>
            <a:endParaRPr/>
          </a:p>
        </p:txBody>
      </p:sp>
      <p:sp>
        <p:nvSpPr>
          <p:cNvPr id="4" name="Holder 4"/>
          <p:cNvSpPr>
            <a:spLocks noGrp="1"/>
          </p:cNvSpPr>
          <p:nvPr>
            <p:ph type="ftr" sz="quarter" idx="5"/>
          </p:nvPr>
        </p:nvSpPr>
        <p:spPr>
          <a:xfrm>
            <a:off x="3108960" y="6377940"/>
            <a:ext cx="2926080" cy="276999"/>
          </a:xfrm>
          <a:prstGeom prst="rect">
            <a:avLst/>
          </a:prstGeom>
        </p:spPr>
        <p:txBody>
          <a:bodyPr wrap="square" lIns="0" tIns="0" rIns="0" bIns="0">
            <a:spAutoFit/>
          </a:bodyPr>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a:xfrm>
            <a:off x="457200" y="6377940"/>
            <a:ext cx="2103120" cy="276999"/>
          </a:xfrm>
          <a:prstGeom prst="rect">
            <a:avLst/>
          </a:prstGeom>
        </p:spPr>
        <p:txBody>
          <a:bodyPr wrap="square" lIns="0" tIns="0" rIns="0" bIns="0">
            <a:spAutoFit/>
          </a:bodyPr>
          <a:lstStyle>
            <a:lvl1pPr algn="l">
              <a:defRPr>
                <a:solidFill>
                  <a:schemeClr val="tx1">
                    <a:tint val="75000"/>
                  </a:schemeClr>
                </a:solidFill>
              </a:defRPr>
            </a:lvl1pPr>
          </a:lstStyle>
          <a:p>
            <a:fld id="{32AEC288-AD12-4770-9B04-BA63BBE8E864}" type="datetime1">
              <a:rPr lang="en-US" smtClean="0">
                <a:solidFill>
                  <a:prstClr val="black">
                    <a:tint val="75000"/>
                  </a:prstClr>
                </a:solidFill>
              </a:rPr>
              <a:t>12/21/2018</a:t>
            </a:fld>
            <a:endParaRPr lang="en-US">
              <a:solidFill>
                <a:prstClr val="black">
                  <a:tint val="75000"/>
                </a:prstClr>
              </a:solidFill>
            </a:endParaRPr>
          </a:p>
        </p:txBody>
      </p:sp>
      <p:sp>
        <p:nvSpPr>
          <p:cNvPr id="6" name="Holder 6"/>
          <p:cNvSpPr>
            <a:spLocks noGrp="1"/>
          </p:cNvSpPr>
          <p:nvPr>
            <p:ph type="sldNum" sz="quarter" idx="7"/>
          </p:nvPr>
        </p:nvSpPr>
        <p:spPr>
          <a:xfrm>
            <a:off x="71581" y="6411604"/>
            <a:ext cx="4715741" cy="153888"/>
          </a:xfrm>
          <a:prstGeom prst="rect">
            <a:avLst/>
          </a:prstGeom>
        </p:spPr>
        <p:txBody>
          <a:bodyPr wrap="square" lIns="0" tIns="0" rIns="0" bIns="0">
            <a:spAutoFit/>
          </a:bodyPr>
          <a:lstStyle>
            <a:lvl1pPr>
              <a:defRPr sz="1059" b="0" i="0">
                <a:solidFill>
                  <a:srgbClr val="252523"/>
                </a:solidFill>
                <a:latin typeface="Times New Roman"/>
                <a:cs typeface="Times New Roman"/>
              </a:defRPr>
            </a:lvl1pPr>
          </a:lstStyle>
          <a:p>
            <a:pPr marL="4334666">
              <a:lnSpc>
                <a:spcPts val="1156"/>
              </a:lnSpc>
            </a:pPr>
            <a:fld id="{81D60167-4931-47E6-BA6A-407CBD079E47}" type="slidenum">
              <a:rPr lang="ru-RU" spc="-4" smtClean="0">
                <a:latin typeface="Arial"/>
                <a:cs typeface="Arial"/>
              </a:rPr>
              <a:pPr marL="4334666">
                <a:lnSpc>
                  <a:spcPts val="1156"/>
                </a:lnSpc>
              </a:pPr>
              <a:t>‹#›</a:t>
            </a:fld>
            <a:endParaRPr lang="ru-RU" spc="-4" dirty="0">
              <a:latin typeface="Arial"/>
              <a:cs typeface="Arial"/>
            </a:endParaRPr>
          </a:p>
        </p:txBody>
      </p:sp>
    </p:spTree>
    <p:extLst>
      <p:ext uri="{BB962C8B-B14F-4D97-AF65-F5344CB8AC3E}">
        <p14:creationId xmlns:p14="http://schemas.microsoft.com/office/powerpoint/2010/main" val="3363725135"/>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Lst>
  <p:hf hdr="0" ftr="0" dt="0"/>
  <p:txStyles>
    <p:titleStyle>
      <a:lvl1pPr>
        <a:defRPr>
          <a:latin typeface="+mj-lt"/>
          <a:ea typeface="+mj-ea"/>
          <a:cs typeface="+mj-cs"/>
        </a:defRPr>
      </a:lvl1pPr>
    </p:titleStyle>
    <p:bodyStyle>
      <a:lvl1pPr marL="0">
        <a:defRPr>
          <a:latin typeface="+mn-lt"/>
          <a:ea typeface="+mn-ea"/>
          <a:cs typeface="+mn-cs"/>
        </a:defRPr>
      </a:lvl1pPr>
      <a:lvl2pPr marL="403433">
        <a:defRPr>
          <a:latin typeface="+mn-lt"/>
          <a:ea typeface="+mn-ea"/>
          <a:cs typeface="+mn-cs"/>
        </a:defRPr>
      </a:lvl2pPr>
      <a:lvl3pPr marL="806867">
        <a:defRPr>
          <a:latin typeface="+mn-lt"/>
          <a:ea typeface="+mn-ea"/>
          <a:cs typeface="+mn-cs"/>
        </a:defRPr>
      </a:lvl3pPr>
      <a:lvl4pPr marL="1210300">
        <a:defRPr>
          <a:latin typeface="+mn-lt"/>
          <a:ea typeface="+mn-ea"/>
          <a:cs typeface="+mn-cs"/>
        </a:defRPr>
      </a:lvl4pPr>
      <a:lvl5pPr marL="1613733">
        <a:defRPr>
          <a:latin typeface="+mn-lt"/>
          <a:ea typeface="+mn-ea"/>
          <a:cs typeface="+mn-cs"/>
        </a:defRPr>
      </a:lvl5pPr>
      <a:lvl6pPr marL="2017166">
        <a:defRPr>
          <a:latin typeface="+mn-lt"/>
          <a:ea typeface="+mn-ea"/>
          <a:cs typeface="+mn-cs"/>
        </a:defRPr>
      </a:lvl6pPr>
      <a:lvl7pPr marL="2420600">
        <a:defRPr>
          <a:latin typeface="+mn-lt"/>
          <a:ea typeface="+mn-ea"/>
          <a:cs typeface="+mn-cs"/>
        </a:defRPr>
      </a:lvl7pPr>
      <a:lvl8pPr marL="2824033">
        <a:defRPr>
          <a:latin typeface="+mn-lt"/>
          <a:ea typeface="+mn-ea"/>
          <a:cs typeface="+mn-cs"/>
        </a:defRPr>
      </a:lvl8pPr>
      <a:lvl9pPr marL="3227466">
        <a:defRPr>
          <a:latin typeface="+mn-lt"/>
          <a:ea typeface="+mn-ea"/>
          <a:cs typeface="+mn-cs"/>
        </a:defRPr>
      </a:lvl9pPr>
    </p:bodyStyle>
    <p:otherStyle>
      <a:lvl1pPr marL="0">
        <a:defRPr>
          <a:latin typeface="+mn-lt"/>
          <a:ea typeface="+mn-ea"/>
          <a:cs typeface="+mn-cs"/>
        </a:defRPr>
      </a:lvl1pPr>
      <a:lvl2pPr marL="403433">
        <a:defRPr>
          <a:latin typeface="+mn-lt"/>
          <a:ea typeface="+mn-ea"/>
          <a:cs typeface="+mn-cs"/>
        </a:defRPr>
      </a:lvl2pPr>
      <a:lvl3pPr marL="806867">
        <a:defRPr>
          <a:latin typeface="+mn-lt"/>
          <a:ea typeface="+mn-ea"/>
          <a:cs typeface="+mn-cs"/>
        </a:defRPr>
      </a:lvl3pPr>
      <a:lvl4pPr marL="1210300">
        <a:defRPr>
          <a:latin typeface="+mn-lt"/>
          <a:ea typeface="+mn-ea"/>
          <a:cs typeface="+mn-cs"/>
        </a:defRPr>
      </a:lvl4pPr>
      <a:lvl5pPr marL="1613733">
        <a:defRPr>
          <a:latin typeface="+mn-lt"/>
          <a:ea typeface="+mn-ea"/>
          <a:cs typeface="+mn-cs"/>
        </a:defRPr>
      </a:lvl5pPr>
      <a:lvl6pPr marL="2017166">
        <a:defRPr>
          <a:latin typeface="+mn-lt"/>
          <a:ea typeface="+mn-ea"/>
          <a:cs typeface="+mn-cs"/>
        </a:defRPr>
      </a:lvl6pPr>
      <a:lvl7pPr marL="2420600">
        <a:defRPr>
          <a:latin typeface="+mn-lt"/>
          <a:ea typeface="+mn-ea"/>
          <a:cs typeface="+mn-cs"/>
        </a:defRPr>
      </a:lvl7pPr>
      <a:lvl8pPr marL="2824033">
        <a:defRPr>
          <a:latin typeface="+mn-lt"/>
          <a:ea typeface="+mn-ea"/>
          <a:cs typeface="+mn-cs"/>
        </a:defRPr>
      </a:lvl8pPr>
      <a:lvl9pPr marL="3227466">
        <a:defRPr>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D92BBF-3330-4D3E-BFD1-CE962420F371}" type="datetime1">
              <a:rPr lang="en-US" smtClean="0">
                <a:solidFill>
                  <a:prstClr val="black">
                    <a:tint val="75000"/>
                  </a:prstClr>
                </a:solidFill>
              </a:rPr>
              <a:t>12/21/2018</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18D0E1-6172-4638-BCC1-0B70ED483AF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114271054"/>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ADD967-82B4-430C-897D-739670535502}" type="datetime1">
              <a:rPr lang="en-US" smtClean="0">
                <a:solidFill>
                  <a:prstClr val="black">
                    <a:tint val="75000"/>
                  </a:prstClr>
                </a:solidFill>
              </a:rPr>
              <a:t>12/21/2018</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18D0E1-6172-4638-BCC1-0B70ED483AF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191050703"/>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76D7DA-45DD-4D34-A48B-1C3796D20448}" type="datetimeFigureOut">
              <a:rPr lang="ru-RU" smtClean="0">
                <a:solidFill>
                  <a:prstClr val="black">
                    <a:tint val="75000"/>
                  </a:prstClr>
                </a:solidFill>
              </a:rPr>
              <a:pPr/>
              <a:t>21.12.2018</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18D0E1-6172-4638-BCC1-0B70ED483AF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823161881"/>
      </p:ext>
    </p:extLst>
  </p:cSld>
  <p:clrMap bg1="lt1" tx1="dk1" bg2="lt2" tx2="dk2" accent1="accent1" accent2="accent2" accent3="accent3" accent4="accent4" accent5="accent5" accent6="accent6" hlink="hlink" folHlink="folHlink"/>
  <p:sldLayoutIdLst>
    <p:sldLayoutId id="2147483875" r:id="rId1"/>
    <p:sldLayoutId id="2147483876" r:id="rId2"/>
    <p:sldLayoutId id="2147483877" r:id="rId3"/>
    <p:sldLayoutId id="2147483878" r:id="rId4"/>
    <p:sldLayoutId id="2147483879" r:id="rId5"/>
    <p:sldLayoutId id="2147483880" r:id="rId6"/>
    <p:sldLayoutId id="2147483881" r:id="rId7"/>
    <p:sldLayoutId id="2147483882" r:id="rId8"/>
    <p:sldLayoutId id="2147483883" r:id="rId9"/>
    <p:sldLayoutId id="2147483884" r:id="rId10"/>
    <p:sldLayoutId id="214748388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97.xml"/><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hyperlink" Target="http://mobileonline.garant.ru/#/document/70408460/entry/100503" TargetMode="External"/><Relationship Id="rId1" Type="http://schemas.openxmlformats.org/officeDocument/2006/relationships/slideLayout" Target="../slideLayouts/slideLayout101.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_rels/slide10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37.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0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110.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13.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11.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53.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12.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13.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13.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13.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14.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13.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115.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7.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116.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7.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19.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13.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1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121.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13.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1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123.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13.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124.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13.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125.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13.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hyperlink" Target="http://mobileonline.garant.ru/#/document/70408460/entry/100504" TargetMode="External"/><Relationship Id="rId1" Type="http://schemas.openxmlformats.org/officeDocument/2006/relationships/slideLayout" Target="../slideLayouts/slideLayout9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5.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13.xml"/></Relationships>
</file>

<file path=ppt/slides/_rels/slide136.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13.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9.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13.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1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55.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4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7.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64.xml"/></Relationships>
</file>

<file path=ppt/slides/_rels/slide158.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74.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hyperlink" Target="http://mobileonline.garant.ru/#/document/70408460/entry/100505" TargetMode="External"/><Relationship Id="rId1" Type="http://schemas.openxmlformats.org/officeDocument/2006/relationships/slideLayout" Target="../slideLayouts/slideLayout97.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66.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4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17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8.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2.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18.xml"/></Relationships>
</file>

<file path=ppt/slides/_rels/slide173.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18.xml"/><Relationship Id="rId5" Type="http://schemas.openxmlformats.org/officeDocument/2006/relationships/image" Target="../media/image33.emf"/><Relationship Id="rId4" Type="http://schemas.openxmlformats.org/officeDocument/2006/relationships/image" Target="../media/image32.emf"/></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18.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1.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9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9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4.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9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6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5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5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7.xml"/></Relationships>
</file>

<file path=ppt/slides/_rels/slide5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6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4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4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7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4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7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4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78.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6.xml"/><Relationship Id="rId1" Type="http://schemas.openxmlformats.org/officeDocument/2006/relationships/slideLayout" Target="../slideLayouts/slideLayout4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80.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4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8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18.png"/><Relationship Id="rId1" Type="http://schemas.openxmlformats.org/officeDocument/2006/relationships/slideLayout" Target="../slideLayouts/slideLayout89.xml"/></Relationships>
</file>

<file path=ppt/slides/_rels/slide8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7.xml"/><Relationship Id="rId4" Type="http://schemas.openxmlformats.org/officeDocument/2006/relationships/image" Target="../media/image20.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9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18.png"/><Relationship Id="rId1" Type="http://schemas.openxmlformats.org/officeDocument/2006/relationships/slideLayout" Target="../slideLayouts/slideLayout89.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9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9.xml"/><Relationship Id="rId5" Type="http://schemas.openxmlformats.org/officeDocument/2006/relationships/image" Target="../media/image7.svg"/></Relationships>
</file>

<file path=ppt/slides/_rels/slide9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7.pn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981634" y="839152"/>
            <a:ext cx="2017059" cy="359989"/>
          </a:xfrm>
          <a:prstGeom prst="rect">
            <a:avLst/>
          </a:prstGeom>
          <a:blipFill>
            <a:blip r:embed="rId2" cstate="print"/>
            <a:stretch>
              <a:fillRect/>
            </a:stretch>
          </a:blipFill>
        </p:spPr>
        <p:txBody>
          <a:bodyPr wrap="square" lIns="0" tIns="0" rIns="0" bIns="0" rtlCol="0"/>
          <a:lstStyle/>
          <a:p>
            <a:pPr defTabSz="806867">
              <a:defRPr/>
            </a:pPr>
            <a:endParaRPr sz="1588" dirty="0">
              <a:solidFill>
                <a:prstClr val="black"/>
              </a:solidFill>
            </a:endParaRPr>
          </a:p>
        </p:txBody>
      </p:sp>
      <p:sp>
        <p:nvSpPr>
          <p:cNvPr id="3" name="object 3"/>
          <p:cNvSpPr/>
          <p:nvPr/>
        </p:nvSpPr>
        <p:spPr>
          <a:xfrm>
            <a:off x="403412" y="672353"/>
            <a:ext cx="3092824" cy="672353"/>
          </a:xfrm>
          <a:custGeom>
            <a:avLst/>
            <a:gdLst/>
            <a:ahLst/>
            <a:cxnLst/>
            <a:rect l="l" t="t" r="r" b="b"/>
            <a:pathLst>
              <a:path w="3505200" h="762000">
                <a:moveTo>
                  <a:pt x="0" y="762000"/>
                </a:moveTo>
                <a:lnTo>
                  <a:pt x="3505200" y="762000"/>
                </a:lnTo>
                <a:lnTo>
                  <a:pt x="3505200" y="0"/>
                </a:lnTo>
                <a:lnTo>
                  <a:pt x="0" y="0"/>
                </a:lnTo>
                <a:lnTo>
                  <a:pt x="0" y="762000"/>
                </a:lnTo>
                <a:close/>
              </a:path>
            </a:pathLst>
          </a:custGeom>
          <a:solidFill>
            <a:srgbClr val="FFFFFF"/>
          </a:solidFill>
        </p:spPr>
        <p:txBody>
          <a:bodyPr wrap="square" lIns="0" tIns="0" rIns="0" bIns="0" rtlCol="0"/>
          <a:lstStyle/>
          <a:p>
            <a:pPr defTabSz="806867">
              <a:defRPr/>
            </a:pPr>
            <a:endParaRPr sz="1588" dirty="0">
              <a:solidFill>
                <a:prstClr val="black"/>
              </a:solidFill>
            </a:endParaRPr>
          </a:p>
        </p:txBody>
      </p:sp>
      <p:sp>
        <p:nvSpPr>
          <p:cNvPr id="4" name="object 4"/>
          <p:cNvSpPr/>
          <p:nvPr/>
        </p:nvSpPr>
        <p:spPr>
          <a:xfrm>
            <a:off x="982912" y="1997896"/>
            <a:ext cx="0" cy="1985122"/>
          </a:xfrm>
          <a:custGeom>
            <a:avLst/>
            <a:gdLst/>
            <a:ahLst/>
            <a:cxnLst/>
            <a:rect l="l" t="t" r="r" b="b"/>
            <a:pathLst>
              <a:path h="2249804">
                <a:moveTo>
                  <a:pt x="0" y="0"/>
                </a:moveTo>
                <a:lnTo>
                  <a:pt x="0" y="2249424"/>
                </a:lnTo>
              </a:path>
            </a:pathLst>
          </a:custGeom>
          <a:ln w="76200">
            <a:solidFill>
              <a:srgbClr val="096234"/>
            </a:solidFill>
          </a:ln>
        </p:spPr>
        <p:txBody>
          <a:bodyPr wrap="square" lIns="0" tIns="0" rIns="0" bIns="0" rtlCol="0"/>
          <a:lstStyle/>
          <a:p>
            <a:pPr defTabSz="806867">
              <a:defRPr/>
            </a:pPr>
            <a:endParaRPr sz="1588" dirty="0">
              <a:solidFill>
                <a:prstClr val="black"/>
              </a:solidFill>
            </a:endParaRPr>
          </a:p>
        </p:txBody>
      </p:sp>
      <p:sp>
        <p:nvSpPr>
          <p:cNvPr id="5" name="object 5"/>
          <p:cNvSpPr/>
          <p:nvPr/>
        </p:nvSpPr>
        <p:spPr>
          <a:xfrm>
            <a:off x="6320118" y="2017059"/>
            <a:ext cx="0" cy="1985122"/>
          </a:xfrm>
          <a:custGeom>
            <a:avLst/>
            <a:gdLst/>
            <a:ahLst/>
            <a:cxnLst/>
            <a:rect l="l" t="t" r="r" b="b"/>
            <a:pathLst>
              <a:path h="2249804">
                <a:moveTo>
                  <a:pt x="0" y="0"/>
                </a:moveTo>
                <a:lnTo>
                  <a:pt x="0" y="2249424"/>
                </a:lnTo>
              </a:path>
            </a:pathLst>
          </a:custGeom>
          <a:ln w="76200">
            <a:solidFill>
              <a:srgbClr val="096234"/>
            </a:solidFill>
          </a:ln>
        </p:spPr>
        <p:txBody>
          <a:bodyPr wrap="square" lIns="0" tIns="0" rIns="0" bIns="0" rtlCol="0"/>
          <a:lstStyle/>
          <a:p>
            <a:pPr defTabSz="806867">
              <a:defRPr/>
            </a:pPr>
            <a:endParaRPr sz="1588" dirty="0">
              <a:solidFill>
                <a:prstClr val="black"/>
              </a:solidFill>
            </a:endParaRPr>
          </a:p>
        </p:txBody>
      </p:sp>
      <p:sp>
        <p:nvSpPr>
          <p:cNvPr id="6" name="object 6"/>
          <p:cNvSpPr txBox="1">
            <a:spLocks noGrp="1"/>
          </p:cNvSpPr>
          <p:nvPr>
            <p:ph type="title"/>
          </p:nvPr>
        </p:nvSpPr>
        <p:spPr>
          <a:xfrm>
            <a:off x="1052994" y="2128558"/>
            <a:ext cx="4895290" cy="2607637"/>
          </a:xfrm>
          <a:prstGeom prst="rect">
            <a:avLst/>
          </a:prstGeom>
        </p:spPr>
        <p:txBody>
          <a:bodyPr vert="horz" wrap="square" lIns="0" tIns="0" rIns="0" bIns="0" rtlCol="0">
            <a:spAutoFit/>
          </a:bodyPr>
          <a:lstStyle/>
          <a:p>
            <a:pPr marL="11206" marR="4483" algn="l"/>
            <a:r>
              <a:rPr lang="ru-RU" sz="2824" b="0" dirty="0" smtClean="0">
                <a:solidFill>
                  <a:srgbClr val="000000"/>
                </a:solidFill>
              </a:rPr>
              <a:t>«Актуальные </a:t>
            </a:r>
            <a:r>
              <a:rPr lang="ru-RU" sz="2824" b="0" dirty="0">
                <a:solidFill>
                  <a:srgbClr val="000000"/>
                </a:solidFill>
              </a:rPr>
              <a:t>вопросы методологии бухгалтерского учета </a:t>
            </a:r>
            <a:r>
              <a:rPr lang="ru-RU" sz="2824" b="0" dirty="0" smtClean="0">
                <a:solidFill>
                  <a:srgbClr val="000000"/>
                </a:solidFill>
              </a:rPr>
              <a:t>при переходе на федеральные стандарты в 2018 </a:t>
            </a:r>
            <a:r>
              <a:rPr lang="ru-RU" sz="2824" b="0" dirty="0">
                <a:solidFill>
                  <a:srgbClr val="000000"/>
                </a:solidFill>
              </a:rPr>
              <a:t>-  </a:t>
            </a:r>
            <a:r>
              <a:rPr lang="ru-RU" sz="2824" b="0" dirty="0" smtClean="0">
                <a:solidFill>
                  <a:srgbClr val="000000"/>
                </a:solidFill>
              </a:rPr>
              <a:t>2019 </a:t>
            </a:r>
            <a:r>
              <a:rPr lang="ru-RU" sz="2824" b="0" dirty="0">
                <a:solidFill>
                  <a:srgbClr val="000000"/>
                </a:solidFill>
              </a:rPr>
              <a:t>годах</a:t>
            </a:r>
            <a:br>
              <a:rPr lang="ru-RU" sz="2824" b="0" dirty="0">
                <a:solidFill>
                  <a:srgbClr val="000000"/>
                </a:solidFill>
              </a:rPr>
            </a:br>
            <a:endParaRPr sz="2824" dirty="0"/>
          </a:p>
        </p:txBody>
      </p:sp>
      <p:sp>
        <p:nvSpPr>
          <p:cNvPr id="8" name="object 8"/>
          <p:cNvSpPr/>
          <p:nvPr/>
        </p:nvSpPr>
        <p:spPr>
          <a:xfrm>
            <a:off x="7463118" y="1042147"/>
            <a:ext cx="773206" cy="437029"/>
          </a:xfrm>
          <a:prstGeom prst="rect">
            <a:avLst/>
          </a:prstGeom>
          <a:blipFill>
            <a:blip r:embed="rId3" cstate="print"/>
            <a:stretch>
              <a:fillRect/>
            </a:stretch>
          </a:blipFill>
        </p:spPr>
        <p:txBody>
          <a:bodyPr wrap="square" lIns="0" tIns="0" rIns="0" bIns="0" rtlCol="0"/>
          <a:lstStyle/>
          <a:p>
            <a:pPr defTabSz="806867">
              <a:defRPr/>
            </a:pPr>
            <a:endParaRPr sz="1588" dirty="0">
              <a:solidFill>
                <a:prstClr val="black"/>
              </a:solidFill>
            </a:endParaRPr>
          </a:p>
        </p:txBody>
      </p:sp>
      <p:sp>
        <p:nvSpPr>
          <p:cNvPr id="9" name="object 9"/>
          <p:cNvSpPr/>
          <p:nvPr/>
        </p:nvSpPr>
        <p:spPr>
          <a:xfrm>
            <a:off x="1205618" y="403412"/>
            <a:ext cx="1024173" cy="1364651"/>
          </a:xfrm>
          <a:prstGeom prst="rect">
            <a:avLst/>
          </a:prstGeom>
          <a:blipFill>
            <a:blip r:embed="rId4" cstate="print"/>
            <a:stretch>
              <a:fillRect/>
            </a:stretch>
          </a:blipFill>
        </p:spPr>
        <p:txBody>
          <a:bodyPr wrap="square" lIns="0" tIns="0" rIns="0" bIns="0" rtlCol="0"/>
          <a:lstStyle/>
          <a:p>
            <a:pPr defTabSz="806867">
              <a:defRPr/>
            </a:pPr>
            <a:endParaRPr sz="1588" dirty="0">
              <a:solidFill>
                <a:prstClr val="black"/>
              </a:solidFill>
            </a:endParaRPr>
          </a:p>
        </p:txBody>
      </p:sp>
      <p:sp>
        <p:nvSpPr>
          <p:cNvPr id="10" name="object 10"/>
          <p:cNvSpPr/>
          <p:nvPr/>
        </p:nvSpPr>
        <p:spPr>
          <a:xfrm>
            <a:off x="6485517" y="2400299"/>
            <a:ext cx="2271208" cy="2197249"/>
          </a:xfrm>
          <a:prstGeom prst="rect">
            <a:avLst/>
          </a:prstGeom>
          <a:blipFill>
            <a:blip r:embed="rId5" cstate="print"/>
            <a:stretch>
              <a:fillRect/>
            </a:stretch>
          </a:blipFill>
        </p:spPr>
        <p:txBody>
          <a:bodyPr wrap="square" lIns="0" tIns="0" rIns="0" bIns="0" rtlCol="0"/>
          <a:lstStyle/>
          <a:p>
            <a:pPr defTabSz="806867">
              <a:defRPr/>
            </a:pPr>
            <a:endParaRPr sz="1588" dirty="0">
              <a:solidFill>
                <a:prstClr val="black"/>
              </a:solidFill>
            </a:endParaRPr>
          </a:p>
        </p:txBody>
      </p:sp>
    </p:spTree>
    <p:extLst>
      <p:ext uri="{BB962C8B-B14F-4D97-AF65-F5344CB8AC3E}">
        <p14:creationId xmlns:p14="http://schemas.microsoft.com/office/powerpoint/2010/main" val="4015500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3" y="207963"/>
            <a:ext cx="7128791" cy="430887"/>
          </a:xfrm>
        </p:spPr>
        <p:txBody>
          <a:bodyPr/>
          <a:lstStyle/>
          <a:p>
            <a:pPr>
              <a:defRPr/>
            </a:pPr>
            <a:r>
              <a:rPr lang="ru-RU" sz="28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ДЕТАЛИЗАЦИЯ КОСГУ ПО СНС 2014</a:t>
            </a:r>
            <a:endParaRPr lang="ru-RU" sz="28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4" name="Номер слайда 3"/>
          <p:cNvSpPr>
            <a:spLocks noGrp="1"/>
          </p:cNvSpPr>
          <p:nvPr>
            <p:ph type="sldNum" sz="quarter" idx="12"/>
          </p:nvPr>
        </p:nvSpPr>
        <p:spPr>
          <a:xfrm>
            <a:off x="71438" y="6411913"/>
            <a:ext cx="4716462" cy="255587"/>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CB2C213-974C-4C7F-AAF1-14A01BA16BD7}" type="slidenum">
              <a:rPr lang="ru-RU" altLang="ru-RU">
                <a:solidFill>
                  <a:srgbClr val="252523"/>
                </a:solidFill>
              </a:rPr>
              <a:pPr eaLnBrk="1" hangingPunct="1"/>
              <a:t>10</a:t>
            </a:fld>
            <a:endParaRPr lang="ru-RU" altLang="ru-RU">
              <a:solidFill>
                <a:srgbClr val="252523"/>
              </a:solidFill>
            </a:endParaRPr>
          </a:p>
        </p:txBody>
      </p:sp>
      <p:graphicFrame>
        <p:nvGraphicFramePr>
          <p:cNvPr id="11" name="Таблица 10"/>
          <p:cNvGraphicFramePr>
            <a:graphicFrameLocks noGrp="1"/>
          </p:cNvGraphicFramePr>
          <p:nvPr>
            <p:extLst/>
          </p:nvPr>
        </p:nvGraphicFramePr>
        <p:xfrm>
          <a:off x="611560" y="1163431"/>
          <a:ext cx="7992888" cy="4713837"/>
        </p:xfrm>
        <a:graphic>
          <a:graphicData uri="http://schemas.openxmlformats.org/drawingml/2006/table">
            <a:tbl>
              <a:tblPr firstRow="1" firstCol="1" bandRow="1">
                <a:tableStyleId>{5C22544A-7EE6-4342-B048-85BDC9FD1C3A}</a:tableStyleId>
              </a:tblPr>
              <a:tblGrid>
                <a:gridCol w="765151"/>
                <a:gridCol w="7227737"/>
              </a:tblGrid>
              <a:tr h="396092">
                <a:tc>
                  <a:txBody>
                    <a:bodyPr/>
                    <a:lstStyle/>
                    <a:p>
                      <a:pPr algn="ctr">
                        <a:lnSpc>
                          <a:spcPct val="115000"/>
                        </a:lnSpc>
                        <a:spcAft>
                          <a:spcPts val="1000"/>
                        </a:spcAft>
                      </a:pPr>
                      <a:r>
                        <a:rPr lang="ru-RU" sz="2000" u="sng" dirty="0">
                          <a:solidFill>
                            <a:schemeClr val="tx2">
                              <a:lumMod val="50000"/>
                            </a:schemeClr>
                          </a:solidFill>
                          <a:effectLst/>
                          <a:latin typeface="Times New Roman" panose="02020603050405020304" pitchFamily="18" charset="0"/>
                          <a:cs typeface="Times New Roman" panose="02020603050405020304" pitchFamily="18" charset="0"/>
                          <a:hlinkClick r:id="rId2"/>
                        </a:rPr>
                        <a:t>120</a:t>
                      </a:r>
                      <a:endParaRPr lang="ru-RU" sz="2000" dirty="0">
                        <a:solidFill>
                          <a:schemeClr val="tx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16" marR="916" marT="916" marB="916">
                    <a:solidFill>
                      <a:srgbClr val="FFFFFF"/>
                    </a:solidFill>
                  </a:tcPr>
                </a:tc>
                <a:tc>
                  <a:txBody>
                    <a:bodyPr/>
                    <a:lstStyle/>
                    <a:p>
                      <a:pPr>
                        <a:lnSpc>
                          <a:spcPct val="115000"/>
                        </a:lnSpc>
                        <a:spcAft>
                          <a:spcPts val="1000"/>
                        </a:spcAft>
                      </a:pPr>
                      <a:r>
                        <a:rPr lang="ru-RU" sz="2000" dirty="0">
                          <a:solidFill>
                            <a:schemeClr val="tx2">
                              <a:lumMod val="50000"/>
                            </a:schemeClr>
                          </a:solidFill>
                          <a:effectLst/>
                          <a:latin typeface="Times New Roman" panose="02020603050405020304" pitchFamily="18" charset="0"/>
                          <a:cs typeface="Times New Roman" panose="02020603050405020304" pitchFamily="18" charset="0"/>
                        </a:rPr>
                        <a:t>Доходы от собственности</a:t>
                      </a:r>
                      <a:endParaRPr lang="ru-RU" sz="2000" dirty="0">
                        <a:solidFill>
                          <a:schemeClr val="tx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16" marR="916" marT="916" marB="916">
                    <a:solidFill>
                      <a:srgbClr val="FFFFFF"/>
                    </a:solidFill>
                  </a:tcPr>
                </a:tc>
              </a:tr>
              <a:tr h="396092">
                <a:tc>
                  <a:txBody>
                    <a:bodyPr/>
                    <a:lstStyle/>
                    <a:p>
                      <a:pPr algn="ctr">
                        <a:lnSpc>
                          <a:spcPct val="115000"/>
                        </a:lnSpc>
                        <a:spcAft>
                          <a:spcPts val="1000"/>
                        </a:spcAft>
                      </a:pPr>
                      <a:r>
                        <a:rPr lang="ru-RU" sz="2000" dirty="0">
                          <a:solidFill>
                            <a:srgbClr val="FF0000"/>
                          </a:solidFill>
                          <a:effectLst/>
                          <a:latin typeface="Times New Roman" panose="02020603050405020304" pitchFamily="18" charset="0"/>
                          <a:cs typeface="Times New Roman" panose="02020603050405020304" pitchFamily="18" charset="0"/>
                        </a:rPr>
                        <a:t>121</a:t>
                      </a:r>
                      <a:endParaRPr lang="ru-RU" sz="2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16" marR="916" marT="916" marB="916">
                    <a:solidFill>
                      <a:srgbClr val="FFFFFF"/>
                    </a:solidFill>
                  </a:tcPr>
                </a:tc>
                <a:tc>
                  <a:txBody>
                    <a:bodyPr/>
                    <a:lstStyle/>
                    <a:p>
                      <a:pPr>
                        <a:lnSpc>
                          <a:spcPct val="115000"/>
                        </a:lnSpc>
                        <a:spcAft>
                          <a:spcPts val="1000"/>
                        </a:spcAft>
                      </a:pPr>
                      <a:r>
                        <a:rPr lang="ru-RU" sz="2000" dirty="0">
                          <a:solidFill>
                            <a:srgbClr val="FF0000"/>
                          </a:solidFill>
                          <a:effectLst/>
                          <a:latin typeface="Times New Roman" panose="02020603050405020304" pitchFamily="18" charset="0"/>
                          <a:cs typeface="Times New Roman" panose="02020603050405020304" pitchFamily="18" charset="0"/>
                        </a:rPr>
                        <a:t>Доходы от операционной аренды</a:t>
                      </a:r>
                      <a:endParaRPr lang="ru-RU" sz="2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16" marR="916" marT="916" marB="916">
                    <a:solidFill>
                      <a:srgbClr val="FFFFFF"/>
                    </a:solidFill>
                  </a:tcPr>
                </a:tc>
              </a:tr>
              <a:tr h="396092">
                <a:tc>
                  <a:txBody>
                    <a:bodyPr/>
                    <a:lstStyle/>
                    <a:p>
                      <a:pPr algn="ctr">
                        <a:lnSpc>
                          <a:spcPct val="115000"/>
                        </a:lnSpc>
                        <a:spcAft>
                          <a:spcPts val="1000"/>
                        </a:spcAft>
                      </a:pPr>
                      <a:r>
                        <a:rPr lang="ru-RU" sz="2000" dirty="0">
                          <a:solidFill>
                            <a:srgbClr val="FF0000"/>
                          </a:solidFill>
                          <a:effectLst/>
                          <a:latin typeface="Times New Roman" panose="02020603050405020304" pitchFamily="18" charset="0"/>
                          <a:cs typeface="Times New Roman" panose="02020603050405020304" pitchFamily="18" charset="0"/>
                        </a:rPr>
                        <a:t>122</a:t>
                      </a:r>
                      <a:endParaRPr lang="ru-RU" sz="2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16" marR="916" marT="916" marB="916">
                    <a:solidFill>
                      <a:srgbClr val="FFFFFF"/>
                    </a:solidFill>
                  </a:tcPr>
                </a:tc>
                <a:tc>
                  <a:txBody>
                    <a:bodyPr/>
                    <a:lstStyle/>
                    <a:p>
                      <a:pPr>
                        <a:lnSpc>
                          <a:spcPct val="115000"/>
                        </a:lnSpc>
                        <a:spcAft>
                          <a:spcPts val="1000"/>
                        </a:spcAft>
                      </a:pPr>
                      <a:r>
                        <a:rPr lang="ru-RU" sz="2000" dirty="0">
                          <a:solidFill>
                            <a:srgbClr val="FF0000"/>
                          </a:solidFill>
                          <a:effectLst/>
                          <a:latin typeface="Times New Roman" panose="02020603050405020304" pitchFamily="18" charset="0"/>
                          <a:cs typeface="Times New Roman" panose="02020603050405020304" pitchFamily="18" charset="0"/>
                        </a:rPr>
                        <a:t>Доходы от финансовой аренды</a:t>
                      </a:r>
                      <a:endParaRPr lang="ru-RU" sz="2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16" marR="916" marT="916" marB="916">
                    <a:solidFill>
                      <a:srgbClr val="FFFFFF"/>
                    </a:solidFill>
                  </a:tcPr>
                </a:tc>
              </a:tr>
              <a:tr h="396092">
                <a:tc>
                  <a:txBody>
                    <a:bodyPr/>
                    <a:lstStyle/>
                    <a:p>
                      <a:pPr algn="ctr">
                        <a:lnSpc>
                          <a:spcPct val="115000"/>
                        </a:lnSpc>
                        <a:spcAft>
                          <a:spcPts val="1000"/>
                        </a:spcAft>
                      </a:pPr>
                      <a:r>
                        <a:rPr lang="ru-RU" sz="2000" dirty="0">
                          <a:solidFill>
                            <a:srgbClr val="FF0000"/>
                          </a:solidFill>
                          <a:effectLst/>
                          <a:latin typeface="Times New Roman" panose="02020603050405020304" pitchFamily="18" charset="0"/>
                          <a:cs typeface="Times New Roman" panose="02020603050405020304" pitchFamily="18" charset="0"/>
                        </a:rPr>
                        <a:t>123</a:t>
                      </a:r>
                      <a:endParaRPr lang="ru-RU" sz="2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16" marR="916" marT="916" marB="916">
                    <a:solidFill>
                      <a:srgbClr val="FFFFFF"/>
                    </a:solidFill>
                  </a:tcPr>
                </a:tc>
                <a:tc>
                  <a:txBody>
                    <a:bodyPr/>
                    <a:lstStyle/>
                    <a:p>
                      <a:pPr>
                        <a:lnSpc>
                          <a:spcPct val="115000"/>
                        </a:lnSpc>
                        <a:spcAft>
                          <a:spcPts val="1000"/>
                        </a:spcAft>
                      </a:pPr>
                      <a:r>
                        <a:rPr lang="ru-RU" sz="2000" dirty="0">
                          <a:solidFill>
                            <a:srgbClr val="FF0000"/>
                          </a:solidFill>
                          <a:effectLst/>
                          <a:latin typeface="Times New Roman" panose="02020603050405020304" pitchFamily="18" charset="0"/>
                          <a:cs typeface="Times New Roman" panose="02020603050405020304" pitchFamily="18" charset="0"/>
                        </a:rPr>
                        <a:t>Платежи при пользовании природными ресурсами</a:t>
                      </a:r>
                      <a:endParaRPr lang="ru-RU" sz="2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16" marR="916" marT="916" marB="916">
                    <a:solidFill>
                      <a:srgbClr val="FFFFFF"/>
                    </a:solidFill>
                  </a:tcPr>
                </a:tc>
              </a:tr>
              <a:tr h="396092">
                <a:tc>
                  <a:txBody>
                    <a:bodyPr/>
                    <a:lstStyle/>
                    <a:p>
                      <a:pPr algn="ctr">
                        <a:lnSpc>
                          <a:spcPct val="115000"/>
                        </a:lnSpc>
                        <a:spcAft>
                          <a:spcPts val="1000"/>
                        </a:spcAft>
                      </a:pPr>
                      <a:r>
                        <a:rPr lang="ru-RU" sz="2000">
                          <a:solidFill>
                            <a:schemeClr val="tx2">
                              <a:lumMod val="50000"/>
                            </a:schemeClr>
                          </a:solidFill>
                          <a:effectLst/>
                          <a:latin typeface="Times New Roman" panose="02020603050405020304" pitchFamily="18" charset="0"/>
                          <a:cs typeface="Times New Roman" panose="02020603050405020304" pitchFamily="18" charset="0"/>
                        </a:rPr>
                        <a:t>124</a:t>
                      </a:r>
                      <a:endParaRPr lang="ru-RU" sz="2000">
                        <a:solidFill>
                          <a:schemeClr val="tx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16" marR="916" marT="916" marB="916">
                    <a:solidFill>
                      <a:srgbClr val="FFFFFF"/>
                    </a:solidFill>
                  </a:tcPr>
                </a:tc>
                <a:tc>
                  <a:txBody>
                    <a:bodyPr/>
                    <a:lstStyle/>
                    <a:p>
                      <a:pPr>
                        <a:lnSpc>
                          <a:spcPct val="115000"/>
                        </a:lnSpc>
                        <a:spcAft>
                          <a:spcPts val="1000"/>
                        </a:spcAft>
                      </a:pPr>
                      <a:r>
                        <a:rPr lang="ru-RU" sz="2000">
                          <a:solidFill>
                            <a:schemeClr val="tx2">
                              <a:lumMod val="50000"/>
                            </a:schemeClr>
                          </a:solidFill>
                          <a:effectLst/>
                          <a:latin typeface="Times New Roman" panose="02020603050405020304" pitchFamily="18" charset="0"/>
                          <a:cs typeface="Times New Roman" panose="02020603050405020304" pitchFamily="18" charset="0"/>
                        </a:rPr>
                        <a:t>Проценты по депозитам, остаткам денежных средств</a:t>
                      </a:r>
                      <a:endParaRPr lang="ru-RU" sz="2000">
                        <a:solidFill>
                          <a:schemeClr val="tx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16" marR="916" marT="916" marB="916">
                    <a:solidFill>
                      <a:srgbClr val="FFFFFF"/>
                    </a:solidFill>
                  </a:tcPr>
                </a:tc>
              </a:tr>
              <a:tr h="396092">
                <a:tc>
                  <a:txBody>
                    <a:bodyPr/>
                    <a:lstStyle/>
                    <a:p>
                      <a:pPr algn="ctr">
                        <a:lnSpc>
                          <a:spcPct val="115000"/>
                        </a:lnSpc>
                        <a:spcAft>
                          <a:spcPts val="1000"/>
                        </a:spcAft>
                      </a:pPr>
                      <a:r>
                        <a:rPr lang="ru-RU" sz="2000" dirty="0">
                          <a:solidFill>
                            <a:schemeClr val="tx1"/>
                          </a:solidFill>
                          <a:effectLst/>
                          <a:latin typeface="Times New Roman" panose="02020603050405020304" pitchFamily="18" charset="0"/>
                          <a:cs typeface="Times New Roman" panose="02020603050405020304" pitchFamily="18" charset="0"/>
                        </a:rPr>
                        <a:t>125</a:t>
                      </a:r>
                      <a:endParaRPr lang="ru-RU"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16" marR="916" marT="916" marB="916">
                    <a:solidFill>
                      <a:srgbClr val="FFFFFF"/>
                    </a:solidFill>
                  </a:tcPr>
                </a:tc>
                <a:tc>
                  <a:txBody>
                    <a:bodyPr/>
                    <a:lstStyle/>
                    <a:p>
                      <a:pPr>
                        <a:lnSpc>
                          <a:spcPct val="115000"/>
                        </a:lnSpc>
                        <a:spcAft>
                          <a:spcPts val="1000"/>
                        </a:spcAft>
                      </a:pPr>
                      <a:r>
                        <a:rPr lang="ru-RU" sz="2000" dirty="0">
                          <a:solidFill>
                            <a:schemeClr val="tx1"/>
                          </a:solidFill>
                          <a:effectLst/>
                          <a:latin typeface="Times New Roman" panose="02020603050405020304" pitchFamily="18" charset="0"/>
                          <a:cs typeface="Times New Roman" panose="02020603050405020304" pitchFamily="18" charset="0"/>
                        </a:rPr>
                        <a:t>Проценты по предоставленным заимствованиям</a:t>
                      </a:r>
                      <a:endParaRPr lang="ru-RU"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16" marR="916" marT="916" marB="916">
                    <a:solidFill>
                      <a:srgbClr val="FFFFFF"/>
                    </a:solidFill>
                  </a:tcPr>
                </a:tc>
              </a:tr>
              <a:tr h="396092">
                <a:tc>
                  <a:txBody>
                    <a:bodyPr/>
                    <a:lstStyle/>
                    <a:p>
                      <a:pPr algn="ctr">
                        <a:lnSpc>
                          <a:spcPct val="115000"/>
                        </a:lnSpc>
                        <a:spcAft>
                          <a:spcPts val="1000"/>
                        </a:spcAft>
                      </a:pPr>
                      <a:r>
                        <a:rPr lang="ru-RU" sz="2000">
                          <a:solidFill>
                            <a:schemeClr val="tx2">
                              <a:lumMod val="50000"/>
                            </a:schemeClr>
                          </a:solidFill>
                          <a:effectLst/>
                          <a:latin typeface="Times New Roman" panose="02020603050405020304" pitchFamily="18" charset="0"/>
                          <a:cs typeface="Times New Roman" panose="02020603050405020304" pitchFamily="18" charset="0"/>
                        </a:rPr>
                        <a:t>126</a:t>
                      </a:r>
                      <a:endParaRPr lang="ru-RU" sz="2000">
                        <a:solidFill>
                          <a:schemeClr val="tx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16" marR="916" marT="916" marB="916">
                    <a:solidFill>
                      <a:srgbClr val="FFFFFF"/>
                    </a:solidFill>
                  </a:tcPr>
                </a:tc>
                <a:tc>
                  <a:txBody>
                    <a:bodyPr/>
                    <a:lstStyle/>
                    <a:p>
                      <a:pPr>
                        <a:lnSpc>
                          <a:spcPct val="115000"/>
                        </a:lnSpc>
                        <a:spcAft>
                          <a:spcPts val="1000"/>
                        </a:spcAft>
                      </a:pPr>
                      <a:r>
                        <a:rPr lang="ru-RU" sz="2000" dirty="0">
                          <a:solidFill>
                            <a:schemeClr val="tx2">
                              <a:lumMod val="50000"/>
                            </a:schemeClr>
                          </a:solidFill>
                          <a:effectLst/>
                          <a:latin typeface="Times New Roman" panose="02020603050405020304" pitchFamily="18" charset="0"/>
                          <a:cs typeface="Times New Roman" panose="02020603050405020304" pitchFamily="18" charset="0"/>
                        </a:rPr>
                        <a:t>Проценты по иным финансовым инструментам</a:t>
                      </a:r>
                      <a:endParaRPr lang="ru-RU" sz="2000" dirty="0">
                        <a:solidFill>
                          <a:schemeClr val="tx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16" marR="916" marT="916" marB="916">
                    <a:solidFill>
                      <a:srgbClr val="FFFFFF"/>
                    </a:solidFill>
                  </a:tcPr>
                </a:tc>
              </a:tr>
              <a:tr h="396092">
                <a:tc>
                  <a:txBody>
                    <a:bodyPr/>
                    <a:lstStyle/>
                    <a:p>
                      <a:pPr algn="ctr">
                        <a:lnSpc>
                          <a:spcPct val="115000"/>
                        </a:lnSpc>
                        <a:spcAft>
                          <a:spcPts val="1000"/>
                        </a:spcAft>
                      </a:pPr>
                      <a:r>
                        <a:rPr lang="ru-RU" sz="2000">
                          <a:solidFill>
                            <a:schemeClr val="tx2">
                              <a:lumMod val="50000"/>
                            </a:schemeClr>
                          </a:solidFill>
                          <a:effectLst/>
                          <a:latin typeface="Times New Roman" panose="02020603050405020304" pitchFamily="18" charset="0"/>
                          <a:cs typeface="Times New Roman" panose="02020603050405020304" pitchFamily="18" charset="0"/>
                        </a:rPr>
                        <a:t>127</a:t>
                      </a:r>
                      <a:endParaRPr lang="ru-RU" sz="2000">
                        <a:solidFill>
                          <a:schemeClr val="tx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16" marR="916" marT="916" marB="916">
                    <a:solidFill>
                      <a:srgbClr val="FFFFFF"/>
                    </a:solidFill>
                  </a:tcPr>
                </a:tc>
                <a:tc>
                  <a:txBody>
                    <a:bodyPr/>
                    <a:lstStyle/>
                    <a:p>
                      <a:pPr>
                        <a:lnSpc>
                          <a:spcPct val="115000"/>
                        </a:lnSpc>
                        <a:spcAft>
                          <a:spcPts val="1000"/>
                        </a:spcAft>
                      </a:pPr>
                      <a:r>
                        <a:rPr lang="ru-RU" sz="2000" dirty="0">
                          <a:solidFill>
                            <a:schemeClr val="tx2">
                              <a:lumMod val="50000"/>
                            </a:schemeClr>
                          </a:solidFill>
                          <a:effectLst/>
                          <a:latin typeface="Times New Roman" panose="02020603050405020304" pitchFamily="18" charset="0"/>
                          <a:cs typeface="Times New Roman" panose="02020603050405020304" pitchFamily="18" charset="0"/>
                        </a:rPr>
                        <a:t>Дивиденды от объектов инвестирования</a:t>
                      </a:r>
                      <a:endParaRPr lang="ru-RU" sz="2000" dirty="0">
                        <a:solidFill>
                          <a:schemeClr val="tx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16" marR="916" marT="916" marB="916">
                    <a:solidFill>
                      <a:srgbClr val="FFFFFF"/>
                    </a:solidFill>
                  </a:tcPr>
                </a:tc>
              </a:tr>
              <a:tr h="1149009">
                <a:tc>
                  <a:txBody>
                    <a:bodyPr/>
                    <a:lstStyle/>
                    <a:p>
                      <a:pPr algn="ctr">
                        <a:lnSpc>
                          <a:spcPct val="115000"/>
                        </a:lnSpc>
                        <a:spcAft>
                          <a:spcPts val="1000"/>
                        </a:spcAft>
                      </a:pPr>
                      <a:r>
                        <a:rPr lang="ru-RU" sz="2000" dirty="0">
                          <a:solidFill>
                            <a:schemeClr val="tx2">
                              <a:lumMod val="50000"/>
                            </a:schemeClr>
                          </a:solidFill>
                          <a:effectLst/>
                          <a:latin typeface="Times New Roman" panose="02020603050405020304" pitchFamily="18" charset="0"/>
                          <a:cs typeface="Times New Roman" panose="02020603050405020304" pitchFamily="18" charset="0"/>
                        </a:rPr>
                        <a:t>128</a:t>
                      </a:r>
                      <a:endParaRPr lang="ru-RU" sz="2000" dirty="0">
                        <a:solidFill>
                          <a:schemeClr val="tx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16" marR="916" marT="916" marB="916">
                    <a:solidFill>
                      <a:srgbClr val="FFFFFF"/>
                    </a:solidFill>
                  </a:tcPr>
                </a:tc>
                <a:tc>
                  <a:txBody>
                    <a:bodyPr/>
                    <a:lstStyle/>
                    <a:p>
                      <a:pPr>
                        <a:lnSpc>
                          <a:spcPct val="115000"/>
                        </a:lnSpc>
                        <a:spcAft>
                          <a:spcPts val="1000"/>
                        </a:spcAft>
                      </a:pPr>
                      <a:r>
                        <a:rPr lang="ru-RU" sz="2000">
                          <a:solidFill>
                            <a:schemeClr val="tx2">
                              <a:lumMod val="50000"/>
                            </a:schemeClr>
                          </a:solidFill>
                          <a:effectLst/>
                          <a:latin typeface="Times New Roman" panose="02020603050405020304" pitchFamily="18" charset="0"/>
                          <a:cs typeface="Times New Roman" panose="02020603050405020304" pitchFamily="18" charset="0"/>
                        </a:rPr>
                        <a:t>Доходы от предоставления неисключительных прав на результаты интеллектуальной деятельности и средства индивидуализации</a:t>
                      </a:r>
                      <a:endParaRPr lang="ru-RU" sz="2000">
                        <a:solidFill>
                          <a:schemeClr val="tx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16" marR="916" marT="916" marB="916">
                    <a:solidFill>
                      <a:srgbClr val="FFFFFF"/>
                    </a:solidFill>
                  </a:tcPr>
                </a:tc>
              </a:tr>
              <a:tr h="396092">
                <a:tc>
                  <a:txBody>
                    <a:bodyPr/>
                    <a:lstStyle/>
                    <a:p>
                      <a:pPr algn="ctr">
                        <a:lnSpc>
                          <a:spcPct val="115000"/>
                        </a:lnSpc>
                        <a:spcAft>
                          <a:spcPts val="1000"/>
                        </a:spcAft>
                      </a:pPr>
                      <a:r>
                        <a:rPr lang="ru-RU" sz="2000">
                          <a:solidFill>
                            <a:schemeClr val="tx2">
                              <a:lumMod val="50000"/>
                            </a:schemeClr>
                          </a:solidFill>
                          <a:effectLst/>
                          <a:latin typeface="Times New Roman" panose="02020603050405020304" pitchFamily="18" charset="0"/>
                          <a:cs typeface="Times New Roman" panose="02020603050405020304" pitchFamily="18" charset="0"/>
                        </a:rPr>
                        <a:t>129</a:t>
                      </a:r>
                      <a:endParaRPr lang="ru-RU" sz="2000">
                        <a:solidFill>
                          <a:schemeClr val="tx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16" marR="916" marT="916" marB="916">
                    <a:solidFill>
                      <a:srgbClr val="FFFFFF"/>
                    </a:solidFill>
                  </a:tcPr>
                </a:tc>
                <a:tc>
                  <a:txBody>
                    <a:bodyPr/>
                    <a:lstStyle/>
                    <a:p>
                      <a:pPr>
                        <a:lnSpc>
                          <a:spcPct val="115000"/>
                        </a:lnSpc>
                        <a:spcAft>
                          <a:spcPts val="1000"/>
                        </a:spcAft>
                      </a:pPr>
                      <a:r>
                        <a:rPr lang="ru-RU" sz="2000" dirty="0">
                          <a:solidFill>
                            <a:schemeClr val="tx2">
                              <a:lumMod val="50000"/>
                            </a:schemeClr>
                          </a:solidFill>
                          <a:effectLst/>
                          <a:latin typeface="Times New Roman" panose="02020603050405020304" pitchFamily="18" charset="0"/>
                          <a:cs typeface="Times New Roman" panose="02020603050405020304" pitchFamily="18" charset="0"/>
                        </a:rPr>
                        <a:t>Иные доходы от собственности</a:t>
                      </a:r>
                      <a:endParaRPr lang="ru-RU" sz="2000" dirty="0">
                        <a:solidFill>
                          <a:schemeClr val="tx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16" marR="916" marT="916" marB="916">
                    <a:solidFill>
                      <a:srgbClr val="FFFFFF"/>
                    </a:solidFill>
                  </a:tcPr>
                </a:tc>
              </a:tr>
            </a:tbl>
          </a:graphicData>
        </a:graphic>
      </p:graphicFrame>
    </p:spTree>
    <p:extLst>
      <p:ext uri="{BB962C8B-B14F-4D97-AF65-F5344CB8AC3E}">
        <p14:creationId xmlns:p14="http://schemas.microsoft.com/office/powerpoint/2010/main" val="23316485"/>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837442" y="116632"/>
            <a:ext cx="7622989" cy="95410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ru-RU" sz="2800" kern="0" dirty="0">
                <a:solidFill>
                  <a:srgbClr val="000000"/>
                </a:solidFill>
                <a:latin typeface="Times New Roman" panose="02020603050405020304" pitchFamily="18" charset="0"/>
                <a:ea typeface="Times New Roman" panose="02020603050405020304" pitchFamily="18" charset="0"/>
                <a:cs typeface="Times New Roman"/>
              </a:rPr>
              <a:t>СГС «Учетная политика, оценочные значения и ошибки» </a:t>
            </a:r>
            <a:r>
              <a:rPr lang="ru-RU" sz="2800" kern="0" dirty="0" smtClean="0">
                <a:solidFill>
                  <a:srgbClr val="000000"/>
                </a:solidFill>
                <a:latin typeface="Times New Roman" panose="02020603050405020304" pitchFamily="18" charset="0"/>
                <a:ea typeface="Times New Roman" panose="02020603050405020304" pitchFamily="18" charset="0"/>
                <a:cs typeface="Times New Roman"/>
              </a:rPr>
              <a:t>устанавливает</a:t>
            </a:r>
            <a:endParaRPr lang="ru-RU" sz="2800" dirty="0">
              <a:solidFill>
                <a:prstClr val="black"/>
              </a:solidFill>
            </a:endParaRPr>
          </a:p>
        </p:txBody>
      </p:sp>
      <p:sp>
        <p:nvSpPr>
          <p:cNvPr id="7" name="TextBox 6"/>
          <p:cNvSpPr txBox="1"/>
          <p:nvPr/>
        </p:nvSpPr>
        <p:spPr>
          <a:xfrm>
            <a:off x="223700" y="1411257"/>
            <a:ext cx="3234788" cy="400110"/>
          </a:xfrm>
          <a:prstGeom prst="rect">
            <a:avLst/>
          </a:prstGeom>
          <a:ln w="38100"/>
        </p:spPr>
        <p:style>
          <a:lnRef idx="2">
            <a:schemeClr val="accent2"/>
          </a:lnRef>
          <a:fillRef idx="1">
            <a:schemeClr val="lt1"/>
          </a:fillRef>
          <a:effectRef idx="0">
            <a:schemeClr val="accent2"/>
          </a:effectRef>
          <a:fontRef idx="minor">
            <a:schemeClr val="dk1"/>
          </a:fontRef>
        </p:style>
        <p:txBody>
          <a:bodyPr wrap="square" rtlCol="0">
            <a:spAutoFit/>
          </a:bodyPr>
          <a:lstStyle/>
          <a:p>
            <a:pPr marR="12700">
              <a:buClr>
                <a:srgbClr val="000000"/>
              </a:buClr>
              <a:buSzPts val="1400"/>
            </a:pPr>
            <a:r>
              <a:rPr lang="ru-RU" sz="2000" b="1" dirty="0">
                <a:solidFill>
                  <a:srgbClr val="000000"/>
                </a:solidFill>
                <a:latin typeface="Times New Roman" panose="02020603050405020304" pitchFamily="18" charset="0"/>
                <a:ea typeface="Times New Roman" panose="02020603050405020304" pitchFamily="18" charset="0"/>
              </a:rPr>
              <a:t>Единые </a:t>
            </a:r>
            <a:r>
              <a:rPr lang="ru-RU" sz="2000" b="1" dirty="0" smtClean="0">
                <a:solidFill>
                  <a:srgbClr val="000000"/>
                </a:solidFill>
                <a:latin typeface="Times New Roman" panose="02020603050405020304" pitchFamily="18" charset="0"/>
                <a:ea typeface="Times New Roman" panose="02020603050405020304" pitchFamily="18" charset="0"/>
              </a:rPr>
              <a:t>требования</a:t>
            </a:r>
            <a:endParaRPr lang="ru-RU" dirty="0">
              <a:solidFill>
                <a:prstClr val="black"/>
              </a:solidFill>
            </a:endParaRPr>
          </a:p>
        </p:txBody>
      </p:sp>
      <p:sp>
        <p:nvSpPr>
          <p:cNvPr id="8" name="TextBox 7"/>
          <p:cNvSpPr txBox="1"/>
          <p:nvPr/>
        </p:nvSpPr>
        <p:spPr>
          <a:xfrm>
            <a:off x="32988" y="3062525"/>
            <a:ext cx="2019887"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ru-RU" dirty="0">
                <a:solidFill>
                  <a:srgbClr val="000000"/>
                </a:solidFill>
                <a:latin typeface="Times New Roman" panose="02020603050405020304" pitchFamily="18" charset="0"/>
                <a:ea typeface="Times New Roman" panose="02020603050405020304" pitchFamily="18" charset="0"/>
              </a:rPr>
              <a:t>к </a:t>
            </a:r>
            <a:r>
              <a:rPr lang="ru-RU" dirty="0" smtClean="0">
                <a:solidFill>
                  <a:srgbClr val="000000"/>
                </a:solidFill>
                <a:latin typeface="Times New Roman" panose="02020603050405020304" pitchFamily="18" charset="0"/>
                <a:ea typeface="Times New Roman" panose="02020603050405020304" pitchFamily="18" charset="0"/>
              </a:rPr>
              <a:t>формированию</a:t>
            </a:r>
            <a:endParaRPr lang="ru-RU" dirty="0">
              <a:solidFill>
                <a:prstClr val="black"/>
              </a:solidFill>
            </a:endParaRPr>
          </a:p>
        </p:txBody>
      </p:sp>
      <p:sp>
        <p:nvSpPr>
          <p:cNvPr id="10" name="TextBox 9"/>
          <p:cNvSpPr txBox="1"/>
          <p:nvPr/>
        </p:nvSpPr>
        <p:spPr>
          <a:xfrm>
            <a:off x="1025160" y="3611491"/>
            <a:ext cx="1631868"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ru-RU" dirty="0">
                <a:solidFill>
                  <a:srgbClr val="000000"/>
                </a:solidFill>
                <a:latin typeface="Times New Roman" panose="02020603050405020304" pitchFamily="18" charset="0"/>
                <a:ea typeface="Times New Roman" panose="02020603050405020304" pitchFamily="18" charset="0"/>
              </a:rPr>
              <a:t>утверждению</a:t>
            </a:r>
            <a:endParaRPr lang="ru-RU" dirty="0">
              <a:solidFill>
                <a:prstClr val="black"/>
              </a:solidFill>
            </a:endParaRPr>
          </a:p>
        </p:txBody>
      </p:sp>
      <p:sp>
        <p:nvSpPr>
          <p:cNvPr id="14" name="TextBox 13"/>
          <p:cNvSpPr txBox="1"/>
          <p:nvPr/>
        </p:nvSpPr>
        <p:spPr>
          <a:xfrm>
            <a:off x="2089366" y="4158142"/>
            <a:ext cx="1384201" cy="9233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ru-RU" dirty="0">
                <a:solidFill>
                  <a:srgbClr val="000000"/>
                </a:solidFill>
                <a:latin typeface="Times New Roman" panose="02020603050405020304" pitchFamily="18" charset="0"/>
                <a:ea typeface="Times New Roman" panose="02020603050405020304" pitchFamily="18" charset="0"/>
              </a:rPr>
              <a:t>изменению учетной политики</a:t>
            </a:r>
            <a:endParaRPr lang="ru-RU" dirty="0">
              <a:solidFill>
                <a:prstClr val="black"/>
              </a:solidFill>
            </a:endParaRPr>
          </a:p>
        </p:txBody>
      </p:sp>
      <p:cxnSp>
        <p:nvCxnSpPr>
          <p:cNvPr id="16" name="Прямая со стрелкой 15"/>
          <p:cNvCxnSpPr/>
          <p:nvPr/>
        </p:nvCxnSpPr>
        <p:spPr>
          <a:xfrm flipH="1">
            <a:off x="837443" y="1894382"/>
            <a:ext cx="1010722" cy="1126369"/>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9" name="Прямая со стрелкой 18"/>
          <p:cNvCxnSpPr/>
          <p:nvPr/>
        </p:nvCxnSpPr>
        <p:spPr>
          <a:xfrm>
            <a:off x="1841094" y="1948896"/>
            <a:ext cx="779431" cy="1661731"/>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5" name="Прямая со стрелкой 24"/>
          <p:cNvCxnSpPr/>
          <p:nvPr/>
        </p:nvCxnSpPr>
        <p:spPr>
          <a:xfrm>
            <a:off x="1887119" y="1894382"/>
            <a:ext cx="1586448" cy="2216285"/>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28" name="TextBox 27"/>
          <p:cNvSpPr txBox="1"/>
          <p:nvPr/>
        </p:nvSpPr>
        <p:spPr>
          <a:xfrm>
            <a:off x="5148064" y="1411257"/>
            <a:ext cx="3312368" cy="1323439"/>
          </a:xfrm>
          <a:prstGeom prst="rect">
            <a:avLst/>
          </a:prstGeom>
          <a:ln w="38100"/>
        </p:spPr>
        <p:style>
          <a:lnRef idx="2">
            <a:schemeClr val="accent2"/>
          </a:lnRef>
          <a:fillRef idx="1">
            <a:schemeClr val="lt1"/>
          </a:fillRef>
          <a:effectRef idx="0">
            <a:schemeClr val="accent2"/>
          </a:effectRef>
          <a:fontRef idx="minor">
            <a:schemeClr val="dk1"/>
          </a:fontRef>
        </p:style>
        <p:txBody>
          <a:bodyPr wrap="square" rtlCol="0">
            <a:spAutoFit/>
          </a:bodyPr>
          <a:lstStyle/>
          <a:p>
            <a:r>
              <a:rPr lang="ru-RU" sz="2000" b="1" dirty="0" smtClean="0">
                <a:solidFill>
                  <a:srgbClr val="000000"/>
                </a:solidFill>
                <a:latin typeface="Times New Roman" panose="02020603050405020304" pitchFamily="18" charset="0"/>
                <a:ea typeface="Times New Roman" panose="02020603050405020304" pitchFamily="18" charset="0"/>
              </a:rPr>
              <a:t>Единые правила </a:t>
            </a:r>
            <a:r>
              <a:rPr lang="ru-RU" sz="2000" dirty="0">
                <a:solidFill>
                  <a:srgbClr val="000000"/>
                </a:solidFill>
                <a:latin typeface="Times New Roman" panose="02020603050405020304" pitchFamily="18" charset="0"/>
                <a:ea typeface="Times New Roman" panose="02020603050405020304" pitchFamily="18" charset="0"/>
              </a:rPr>
              <a:t>отражения в бухгалтерской (финансовой) </a:t>
            </a:r>
            <a:r>
              <a:rPr lang="ru-RU" sz="2000" dirty="0" smtClean="0">
                <a:solidFill>
                  <a:srgbClr val="000000"/>
                </a:solidFill>
                <a:latin typeface="Times New Roman" panose="02020603050405020304" pitchFamily="18" charset="0"/>
                <a:ea typeface="Times New Roman" panose="02020603050405020304" pitchFamily="18" charset="0"/>
              </a:rPr>
              <a:t>отчетности</a:t>
            </a:r>
          </a:p>
          <a:p>
            <a:endParaRPr lang="ru-RU" sz="2000" dirty="0">
              <a:solidFill>
                <a:prstClr val="black"/>
              </a:solidFill>
            </a:endParaRPr>
          </a:p>
        </p:txBody>
      </p:sp>
      <p:sp>
        <p:nvSpPr>
          <p:cNvPr id="29" name="TextBox 28"/>
          <p:cNvSpPr txBox="1"/>
          <p:nvPr/>
        </p:nvSpPr>
        <p:spPr>
          <a:xfrm>
            <a:off x="4067944" y="3036370"/>
            <a:ext cx="2520280"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ru-RU" dirty="0">
                <a:solidFill>
                  <a:srgbClr val="000000"/>
                </a:solidFill>
                <a:latin typeface="Times New Roman" panose="02020603050405020304" pitchFamily="18" charset="0"/>
                <a:ea typeface="Times New Roman" panose="02020603050405020304" pitchFamily="18" charset="0"/>
              </a:rPr>
              <a:t>последствий изменения учетной политики</a:t>
            </a:r>
            <a:endParaRPr lang="ru-RU" dirty="0">
              <a:solidFill>
                <a:prstClr val="black"/>
              </a:solidFill>
            </a:endParaRPr>
          </a:p>
        </p:txBody>
      </p:sp>
      <p:sp>
        <p:nvSpPr>
          <p:cNvPr id="31" name="TextBox 30"/>
          <p:cNvSpPr txBox="1"/>
          <p:nvPr/>
        </p:nvSpPr>
        <p:spPr>
          <a:xfrm>
            <a:off x="4401369" y="4291651"/>
            <a:ext cx="3064750" cy="510845"/>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pPr marR="12700" indent="469900" algn="just">
              <a:lnSpc>
                <a:spcPts val="1620"/>
              </a:lnSpc>
            </a:pPr>
            <a:r>
              <a:rPr lang="ru-RU" dirty="0">
                <a:solidFill>
                  <a:srgbClr val="000000"/>
                </a:solidFill>
                <a:latin typeface="Times New Roman" panose="02020603050405020304" pitchFamily="18" charset="0"/>
                <a:ea typeface="Times New Roman" panose="02020603050405020304" pitchFamily="18" charset="0"/>
              </a:rPr>
              <a:t>последствий изменения </a:t>
            </a:r>
            <a:endParaRPr lang="ru-RU" dirty="0" smtClean="0">
              <a:solidFill>
                <a:srgbClr val="000000"/>
              </a:solidFill>
              <a:latin typeface="Times New Roman" panose="02020603050405020304" pitchFamily="18" charset="0"/>
              <a:ea typeface="Times New Roman" panose="02020603050405020304" pitchFamily="18" charset="0"/>
            </a:endParaRPr>
          </a:p>
          <a:p>
            <a:pPr marR="12700" indent="469900" algn="just">
              <a:lnSpc>
                <a:spcPts val="1620"/>
              </a:lnSpc>
            </a:pPr>
            <a:r>
              <a:rPr lang="ru-RU" dirty="0" smtClean="0">
                <a:solidFill>
                  <a:srgbClr val="000000"/>
                </a:solidFill>
                <a:latin typeface="Times New Roman" panose="02020603050405020304" pitchFamily="18" charset="0"/>
                <a:ea typeface="Times New Roman" panose="02020603050405020304" pitchFamily="18" charset="0"/>
              </a:rPr>
              <a:t>оценочных </a:t>
            </a:r>
            <a:r>
              <a:rPr lang="ru-RU" dirty="0">
                <a:solidFill>
                  <a:srgbClr val="000000"/>
                </a:solidFill>
                <a:latin typeface="Times New Roman" panose="02020603050405020304" pitchFamily="18" charset="0"/>
                <a:ea typeface="Times New Roman" panose="02020603050405020304" pitchFamily="18" charset="0"/>
              </a:rPr>
              <a:t>значений</a:t>
            </a:r>
            <a:endParaRPr lang="ru-RU" dirty="0">
              <a:solidFill>
                <a:prstClr val="black"/>
              </a:solidFill>
            </a:endParaRPr>
          </a:p>
        </p:txBody>
      </p:sp>
      <p:sp>
        <p:nvSpPr>
          <p:cNvPr id="32" name="TextBox 31"/>
          <p:cNvSpPr txBox="1"/>
          <p:nvPr/>
        </p:nvSpPr>
        <p:spPr>
          <a:xfrm>
            <a:off x="6884495" y="5025212"/>
            <a:ext cx="2265557"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ru-RU" dirty="0">
                <a:solidFill>
                  <a:srgbClr val="000000"/>
                </a:solidFill>
                <a:latin typeface="Times New Roman" panose="02020603050405020304" pitchFamily="18" charset="0"/>
                <a:ea typeface="Times New Roman" panose="02020603050405020304" pitchFamily="18" charset="0"/>
              </a:rPr>
              <a:t>исправлений ошибок</a:t>
            </a:r>
            <a:endParaRPr lang="ru-RU" dirty="0">
              <a:solidFill>
                <a:prstClr val="black"/>
              </a:solidFill>
            </a:endParaRPr>
          </a:p>
        </p:txBody>
      </p:sp>
      <p:cxnSp>
        <p:nvCxnSpPr>
          <p:cNvPr id="47" name="Прямая со стрелкой 46"/>
          <p:cNvCxnSpPr>
            <a:stCxn id="28" idx="2"/>
          </p:cNvCxnSpPr>
          <p:nvPr/>
        </p:nvCxnSpPr>
        <p:spPr>
          <a:xfrm flipH="1">
            <a:off x="5904148" y="2734696"/>
            <a:ext cx="900100" cy="284488"/>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49" name="Прямая со стрелкой 48"/>
          <p:cNvCxnSpPr/>
          <p:nvPr/>
        </p:nvCxnSpPr>
        <p:spPr>
          <a:xfrm>
            <a:off x="6804248" y="2659263"/>
            <a:ext cx="296271" cy="1659177"/>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51" name="Прямая со стрелкой 50"/>
          <p:cNvCxnSpPr>
            <a:stCxn id="28" idx="2"/>
          </p:cNvCxnSpPr>
          <p:nvPr/>
        </p:nvCxnSpPr>
        <p:spPr>
          <a:xfrm>
            <a:off x="6804248" y="2734696"/>
            <a:ext cx="1638099" cy="2282321"/>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53" name="Прямая со стрелкой 52"/>
          <p:cNvCxnSpPr>
            <a:stCxn id="5" idx="2"/>
          </p:cNvCxnSpPr>
          <p:nvPr/>
        </p:nvCxnSpPr>
        <p:spPr>
          <a:xfrm flipH="1">
            <a:off x="3156779" y="1070739"/>
            <a:ext cx="1492158" cy="256246"/>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55" name="Прямая со стрелкой 54"/>
          <p:cNvCxnSpPr/>
          <p:nvPr/>
        </p:nvCxnSpPr>
        <p:spPr>
          <a:xfrm>
            <a:off x="4659688" y="1070739"/>
            <a:ext cx="1643146" cy="340518"/>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2" name="Номер слайда 1"/>
          <p:cNvSpPr>
            <a:spLocks noGrp="1"/>
          </p:cNvSpPr>
          <p:nvPr>
            <p:ph type="sldNum" sz="quarter" idx="7"/>
          </p:nvPr>
        </p:nvSpPr>
        <p:spPr/>
        <p:txBody>
          <a:bodyPr/>
          <a:lstStyle/>
          <a:p>
            <a:pPr marL="4334666">
              <a:lnSpc>
                <a:spcPts val="1156"/>
              </a:lnSpc>
            </a:pPr>
            <a:fld id="{81D60167-4931-47E6-BA6A-407CBD079E47}" type="slidenum">
              <a:rPr lang="ru-RU" spc="-4" smtClean="0">
                <a:latin typeface="Arial"/>
                <a:cs typeface="Arial"/>
              </a:rPr>
              <a:pPr marL="4334666">
                <a:lnSpc>
                  <a:spcPts val="1156"/>
                </a:lnSpc>
              </a:pPr>
              <a:t>100</a:t>
            </a:fld>
            <a:endParaRPr lang="ru-RU" spc="-4" dirty="0">
              <a:latin typeface="Arial"/>
              <a:cs typeface="Arial"/>
            </a:endParaRPr>
          </a:p>
        </p:txBody>
      </p:sp>
    </p:spTree>
    <p:extLst>
      <p:ext uri="{BB962C8B-B14F-4D97-AF65-F5344CB8AC3E}">
        <p14:creationId xmlns:p14="http://schemas.microsoft.com/office/powerpoint/2010/main" val="4249390933"/>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981634" y="839152"/>
            <a:ext cx="2017059" cy="359989"/>
          </a:xfrm>
          <a:prstGeom prst="rect">
            <a:avLst/>
          </a:prstGeom>
          <a:blipFill>
            <a:blip r:embed="rId2" cstate="print"/>
            <a:stretch>
              <a:fillRect/>
            </a:stretch>
          </a:blipFill>
        </p:spPr>
        <p:txBody>
          <a:bodyPr wrap="square" lIns="0" tIns="0" rIns="0" bIns="0" rtlCol="0"/>
          <a:lstStyle/>
          <a:p>
            <a:pPr defTabSz="806867">
              <a:defRPr/>
            </a:pPr>
            <a:endParaRPr sz="1588" dirty="0">
              <a:solidFill>
                <a:prstClr val="black"/>
              </a:solidFill>
              <a:latin typeface="Calibri"/>
            </a:endParaRPr>
          </a:p>
        </p:txBody>
      </p:sp>
      <p:sp>
        <p:nvSpPr>
          <p:cNvPr id="3" name="object 3"/>
          <p:cNvSpPr/>
          <p:nvPr/>
        </p:nvSpPr>
        <p:spPr>
          <a:xfrm>
            <a:off x="539552" y="647967"/>
            <a:ext cx="3092824" cy="1225388"/>
          </a:xfrm>
          <a:custGeom>
            <a:avLst/>
            <a:gdLst/>
            <a:ahLst/>
            <a:cxnLst/>
            <a:rect l="l" t="t" r="r" b="b"/>
            <a:pathLst>
              <a:path w="3505200" h="762000">
                <a:moveTo>
                  <a:pt x="0" y="762000"/>
                </a:moveTo>
                <a:lnTo>
                  <a:pt x="3505200" y="762000"/>
                </a:lnTo>
                <a:lnTo>
                  <a:pt x="3505200" y="0"/>
                </a:lnTo>
                <a:lnTo>
                  <a:pt x="0" y="0"/>
                </a:lnTo>
                <a:lnTo>
                  <a:pt x="0" y="762000"/>
                </a:lnTo>
                <a:close/>
              </a:path>
            </a:pathLst>
          </a:custGeom>
          <a:solidFill>
            <a:srgbClr val="FFFFFF"/>
          </a:solidFill>
        </p:spPr>
        <p:txBody>
          <a:bodyPr wrap="square" lIns="0" tIns="0" rIns="0" bIns="0" rtlCol="0"/>
          <a:lstStyle/>
          <a:p>
            <a:pPr defTabSz="806867">
              <a:defRPr/>
            </a:pPr>
            <a:endParaRPr sz="1588" dirty="0">
              <a:solidFill>
                <a:prstClr val="black"/>
              </a:solidFill>
              <a:latin typeface="Calibri"/>
            </a:endParaRPr>
          </a:p>
        </p:txBody>
      </p:sp>
      <p:sp>
        <p:nvSpPr>
          <p:cNvPr id="4" name="object 4"/>
          <p:cNvSpPr/>
          <p:nvPr/>
        </p:nvSpPr>
        <p:spPr>
          <a:xfrm flipH="1">
            <a:off x="1737398" y="1873355"/>
            <a:ext cx="45719" cy="2419740"/>
          </a:xfrm>
          <a:custGeom>
            <a:avLst/>
            <a:gdLst/>
            <a:ahLst/>
            <a:cxnLst/>
            <a:rect l="l" t="t" r="r" b="b"/>
            <a:pathLst>
              <a:path h="2249804">
                <a:moveTo>
                  <a:pt x="0" y="0"/>
                </a:moveTo>
                <a:lnTo>
                  <a:pt x="0" y="2249424"/>
                </a:lnTo>
              </a:path>
            </a:pathLst>
          </a:custGeom>
          <a:ln w="76200">
            <a:solidFill>
              <a:srgbClr val="096234"/>
            </a:solidFill>
          </a:ln>
        </p:spPr>
        <p:txBody>
          <a:bodyPr wrap="square" lIns="0" tIns="0" rIns="0" bIns="0" rtlCol="0"/>
          <a:lstStyle/>
          <a:p>
            <a:pPr defTabSz="806867">
              <a:defRPr/>
            </a:pPr>
            <a:endParaRPr sz="1588" dirty="0">
              <a:solidFill>
                <a:prstClr val="black"/>
              </a:solidFill>
              <a:latin typeface="Calibri"/>
            </a:endParaRPr>
          </a:p>
        </p:txBody>
      </p:sp>
      <p:sp>
        <p:nvSpPr>
          <p:cNvPr id="5" name="object 5"/>
          <p:cNvSpPr/>
          <p:nvPr/>
        </p:nvSpPr>
        <p:spPr>
          <a:xfrm>
            <a:off x="7236295" y="1873354"/>
            <a:ext cx="45719" cy="2419741"/>
          </a:xfrm>
          <a:custGeom>
            <a:avLst/>
            <a:gdLst/>
            <a:ahLst/>
            <a:cxnLst/>
            <a:rect l="l" t="t" r="r" b="b"/>
            <a:pathLst>
              <a:path h="2249804">
                <a:moveTo>
                  <a:pt x="0" y="0"/>
                </a:moveTo>
                <a:lnTo>
                  <a:pt x="0" y="2249424"/>
                </a:lnTo>
              </a:path>
            </a:pathLst>
          </a:custGeom>
          <a:ln w="76200">
            <a:solidFill>
              <a:srgbClr val="096234"/>
            </a:solidFill>
          </a:ln>
        </p:spPr>
        <p:txBody>
          <a:bodyPr wrap="square" lIns="0" tIns="0" rIns="0" bIns="0" rtlCol="0"/>
          <a:lstStyle/>
          <a:p>
            <a:pPr defTabSz="806867">
              <a:defRPr/>
            </a:pPr>
            <a:endParaRPr sz="1588" dirty="0">
              <a:solidFill>
                <a:prstClr val="black"/>
              </a:solidFill>
              <a:latin typeface="Calibri"/>
            </a:endParaRPr>
          </a:p>
        </p:txBody>
      </p:sp>
      <p:sp>
        <p:nvSpPr>
          <p:cNvPr id="6" name="object 6"/>
          <p:cNvSpPr txBox="1">
            <a:spLocks noGrp="1"/>
          </p:cNvSpPr>
          <p:nvPr>
            <p:ph type="title"/>
          </p:nvPr>
        </p:nvSpPr>
        <p:spPr>
          <a:xfrm>
            <a:off x="1990163" y="1876653"/>
            <a:ext cx="5056430" cy="2462213"/>
          </a:xfrm>
          <a:prstGeom prst="rect">
            <a:avLst/>
          </a:prstGeom>
          <a:solidFill>
            <a:schemeClr val="accent3">
              <a:lumMod val="20000"/>
              <a:lumOff val="80000"/>
            </a:schemeClr>
          </a:solidFill>
        </p:spPr>
        <p:txBody>
          <a:bodyPr vert="horz" wrap="square" lIns="0" tIns="0" rIns="0" bIns="0" rtlCol="0">
            <a:spAutoFit/>
          </a:bodyPr>
          <a:lstStyle/>
          <a:p>
            <a:pPr algn="ctr">
              <a:spcAft>
                <a:spcPts val="0"/>
              </a:spcAft>
            </a:pPr>
            <a:r>
              <a:rPr lang="ru-RU" sz="2800" b="0" dirty="0" smtClean="0">
                <a:solidFill>
                  <a:schemeClr val="tx1"/>
                </a:solidFill>
                <a:latin typeface="Times New Roman" panose="02020603050405020304" pitchFamily="18" charset="0"/>
                <a:ea typeface="Times New Roman" panose="02020603050405020304" pitchFamily="18" charset="0"/>
              </a:rPr>
              <a:t/>
            </a:r>
            <a:br>
              <a:rPr lang="ru-RU" sz="2800" b="0" dirty="0" smtClean="0">
                <a:solidFill>
                  <a:schemeClr val="tx1"/>
                </a:solidFill>
                <a:latin typeface="Times New Roman" panose="02020603050405020304" pitchFamily="18" charset="0"/>
                <a:ea typeface="Times New Roman" panose="02020603050405020304" pitchFamily="18" charset="0"/>
              </a:rPr>
            </a:br>
            <a:r>
              <a:rPr lang="ru-RU" sz="6600" b="0" dirty="0" smtClean="0">
                <a:solidFill>
                  <a:schemeClr val="tx1"/>
                </a:solidFill>
                <a:latin typeface="Times New Roman" panose="02020603050405020304" pitchFamily="18" charset="0"/>
                <a:ea typeface="Times New Roman" panose="02020603050405020304" pitchFamily="18" charset="0"/>
              </a:rPr>
              <a:t>Учетная политика</a:t>
            </a:r>
            <a:endParaRPr sz="6600" dirty="0"/>
          </a:p>
        </p:txBody>
      </p:sp>
      <p:sp>
        <p:nvSpPr>
          <p:cNvPr id="9" name="object 9"/>
          <p:cNvSpPr/>
          <p:nvPr/>
        </p:nvSpPr>
        <p:spPr>
          <a:xfrm>
            <a:off x="7796303" y="5877272"/>
            <a:ext cx="1008112" cy="720081"/>
          </a:xfrm>
          <a:prstGeom prst="rect">
            <a:avLst/>
          </a:prstGeom>
          <a:blipFill>
            <a:blip r:embed="rId3" cstate="print"/>
            <a:stretch>
              <a:fillRect/>
            </a:stretch>
          </a:blipFill>
        </p:spPr>
        <p:txBody>
          <a:bodyPr wrap="square" lIns="0" tIns="0" rIns="0" bIns="0" rtlCol="0"/>
          <a:lstStyle/>
          <a:p>
            <a:pPr defTabSz="806867">
              <a:defRPr/>
            </a:pPr>
            <a:endParaRPr sz="1588" dirty="0">
              <a:solidFill>
                <a:prstClr val="black"/>
              </a:solidFill>
              <a:latin typeface="Calibri"/>
            </a:endParaRPr>
          </a:p>
        </p:txBody>
      </p:sp>
      <p:sp>
        <p:nvSpPr>
          <p:cNvPr id="7" name="Номер слайда 6"/>
          <p:cNvSpPr>
            <a:spLocks noGrp="1"/>
          </p:cNvSpPr>
          <p:nvPr>
            <p:ph type="sldNum" sz="quarter" idx="7"/>
          </p:nvPr>
        </p:nvSpPr>
        <p:spPr/>
        <p:txBody>
          <a:bodyPr/>
          <a:lstStyle/>
          <a:p>
            <a:pPr marL="4334666">
              <a:lnSpc>
                <a:spcPts val="1156"/>
              </a:lnSpc>
            </a:pPr>
            <a:fld id="{81D60167-4931-47E6-BA6A-407CBD079E47}" type="slidenum">
              <a:rPr lang="ru-RU" spc="-4" smtClean="0">
                <a:latin typeface="Arial"/>
                <a:cs typeface="Arial"/>
              </a:rPr>
              <a:pPr marL="4334666">
                <a:lnSpc>
                  <a:spcPts val="1156"/>
                </a:lnSpc>
              </a:pPr>
              <a:t>101</a:t>
            </a:fld>
            <a:endParaRPr lang="ru-RU" spc="-4" dirty="0">
              <a:latin typeface="Arial"/>
              <a:cs typeface="Arial"/>
            </a:endParaRPr>
          </a:p>
        </p:txBody>
      </p:sp>
    </p:spTree>
    <p:extLst>
      <p:ext uri="{BB962C8B-B14F-4D97-AF65-F5344CB8AC3E}">
        <p14:creationId xmlns:p14="http://schemas.microsoft.com/office/powerpoint/2010/main" val="2120579146"/>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981634" y="839152"/>
            <a:ext cx="2017059" cy="359989"/>
          </a:xfrm>
          <a:prstGeom prst="rect">
            <a:avLst/>
          </a:prstGeom>
          <a:blipFill>
            <a:blip r:embed="rId2" cstate="print"/>
            <a:stretch>
              <a:fillRect/>
            </a:stretch>
          </a:blipFill>
        </p:spPr>
        <p:txBody>
          <a:bodyPr wrap="square" lIns="0" tIns="0" rIns="0" bIns="0" rtlCol="0"/>
          <a:lstStyle/>
          <a:p>
            <a:pPr defTabSz="806867">
              <a:defRPr/>
            </a:pPr>
            <a:endParaRPr sz="1588" dirty="0">
              <a:solidFill>
                <a:prstClr val="black"/>
              </a:solidFill>
              <a:latin typeface="Calibri"/>
            </a:endParaRPr>
          </a:p>
        </p:txBody>
      </p:sp>
      <p:sp>
        <p:nvSpPr>
          <p:cNvPr id="3" name="object 3"/>
          <p:cNvSpPr/>
          <p:nvPr/>
        </p:nvSpPr>
        <p:spPr>
          <a:xfrm>
            <a:off x="539552" y="647967"/>
            <a:ext cx="3092824" cy="1225388"/>
          </a:xfrm>
          <a:custGeom>
            <a:avLst/>
            <a:gdLst/>
            <a:ahLst/>
            <a:cxnLst/>
            <a:rect l="l" t="t" r="r" b="b"/>
            <a:pathLst>
              <a:path w="3505200" h="762000">
                <a:moveTo>
                  <a:pt x="0" y="762000"/>
                </a:moveTo>
                <a:lnTo>
                  <a:pt x="3505200" y="762000"/>
                </a:lnTo>
                <a:lnTo>
                  <a:pt x="3505200" y="0"/>
                </a:lnTo>
                <a:lnTo>
                  <a:pt x="0" y="0"/>
                </a:lnTo>
                <a:lnTo>
                  <a:pt x="0" y="762000"/>
                </a:lnTo>
                <a:close/>
              </a:path>
            </a:pathLst>
          </a:custGeom>
          <a:solidFill>
            <a:srgbClr val="FFFFFF"/>
          </a:solidFill>
        </p:spPr>
        <p:txBody>
          <a:bodyPr wrap="square" lIns="0" tIns="0" rIns="0" bIns="0" rtlCol="0"/>
          <a:lstStyle/>
          <a:p>
            <a:pPr defTabSz="806867">
              <a:defRPr/>
            </a:pPr>
            <a:endParaRPr sz="1588" dirty="0">
              <a:solidFill>
                <a:prstClr val="black"/>
              </a:solidFill>
              <a:latin typeface="Calibri"/>
            </a:endParaRPr>
          </a:p>
        </p:txBody>
      </p:sp>
      <p:sp>
        <p:nvSpPr>
          <p:cNvPr id="4" name="object 4"/>
          <p:cNvSpPr/>
          <p:nvPr/>
        </p:nvSpPr>
        <p:spPr>
          <a:xfrm flipH="1">
            <a:off x="1737398" y="1873355"/>
            <a:ext cx="45719" cy="2419740"/>
          </a:xfrm>
          <a:custGeom>
            <a:avLst/>
            <a:gdLst/>
            <a:ahLst/>
            <a:cxnLst/>
            <a:rect l="l" t="t" r="r" b="b"/>
            <a:pathLst>
              <a:path h="2249804">
                <a:moveTo>
                  <a:pt x="0" y="0"/>
                </a:moveTo>
                <a:lnTo>
                  <a:pt x="0" y="2249424"/>
                </a:lnTo>
              </a:path>
            </a:pathLst>
          </a:custGeom>
          <a:ln w="76200">
            <a:solidFill>
              <a:srgbClr val="096234"/>
            </a:solidFill>
          </a:ln>
        </p:spPr>
        <p:txBody>
          <a:bodyPr wrap="square" lIns="0" tIns="0" rIns="0" bIns="0" rtlCol="0"/>
          <a:lstStyle/>
          <a:p>
            <a:pPr defTabSz="806867">
              <a:defRPr/>
            </a:pPr>
            <a:endParaRPr sz="1588" dirty="0">
              <a:solidFill>
                <a:prstClr val="black"/>
              </a:solidFill>
              <a:latin typeface="Calibri"/>
            </a:endParaRPr>
          </a:p>
        </p:txBody>
      </p:sp>
      <p:sp>
        <p:nvSpPr>
          <p:cNvPr id="5" name="object 5"/>
          <p:cNvSpPr/>
          <p:nvPr/>
        </p:nvSpPr>
        <p:spPr>
          <a:xfrm>
            <a:off x="7236295" y="1873354"/>
            <a:ext cx="45719" cy="2419741"/>
          </a:xfrm>
          <a:custGeom>
            <a:avLst/>
            <a:gdLst/>
            <a:ahLst/>
            <a:cxnLst/>
            <a:rect l="l" t="t" r="r" b="b"/>
            <a:pathLst>
              <a:path h="2249804">
                <a:moveTo>
                  <a:pt x="0" y="0"/>
                </a:moveTo>
                <a:lnTo>
                  <a:pt x="0" y="2249424"/>
                </a:lnTo>
              </a:path>
            </a:pathLst>
          </a:custGeom>
          <a:ln w="76200">
            <a:solidFill>
              <a:srgbClr val="096234"/>
            </a:solidFill>
          </a:ln>
        </p:spPr>
        <p:txBody>
          <a:bodyPr wrap="square" lIns="0" tIns="0" rIns="0" bIns="0" rtlCol="0"/>
          <a:lstStyle/>
          <a:p>
            <a:pPr defTabSz="806867">
              <a:defRPr/>
            </a:pPr>
            <a:endParaRPr sz="1588" dirty="0">
              <a:solidFill>
                <a:prstClr val="black"/>
              </a:solidFill>
              <a:latin typeface="Calibri"/>
            </a:endParaRPr>
          </a:p>
        </p:txBody>
      </p:sp>
      <p:sp>
        <p:nvSpPr>
          <p:cNvPr id="6" name="object 6"/>
          <p:cNvSpPr txBox="1">
            <a:spLocks noGrp="1"/>
          </p:cNvSpPr>
          <p:nvPr>
            <p:ph type="title"/>
          </p:nvPr>
        </p:nvSpPr>
        <p:spPr>
          <a:xfrm>
            <a:off x="1990163" y="1876653"/>
            <a:ext cx="5056430" cy="2462213"/>
          </a:xfrm>
          <a:prstGeom prst="rect">
            <a:avLst/>
          </a:prstGeom>
          <a:solidFill>
            <a:schemeClr val="accent3">
              <a:lumMod val="20000"/>
              <a:lumOff val="80000"/>
            </a:schemeClr>
          </a:solidFill>
        </p:spPr>
        <p:txBody>
          <a:bodyPr vert="horz" wrap="square" lIns="0" tIns="0" rIns="0" bIns="0" rtlCol="0">
            <a:spAutoFit/>
          </a:bodyPr>
          <a:lstStyle/>
          <a:p>
            <a:pPr algn="ctr">
              <a:spcAft>
                <a:spcPts val="0"/>
              </a:spcAft>
            </a:pPr>
            <a:r>
              <a:rPr lang="ru-RU" sz="2800" b="0" dirty="0" smtClean="0">
                <a:solidFill>
                  <a:schemeClr val="tx1"/>
                </a:solidFill>
                <a:latin typeface="Times New Roman" panose="02020603050405020304" pitchFamily="18" charset="0"/>
                <a:ea typeface="Times New Roman" panose="02020603050405020304" pitchFamily="18" charset="0"/>
              </a:rPr>
              <a:t/>
            </a:r>
            <a:br>
              <a:rPr lang="ru-RU" sz="2800" b="0" dirty="0" smtClean="0">
                <a:solidFill>
                  <a:schemeClr val="tx1"/>
                </a:solidFill>
                <a:latin typeface="Times New Roman" panose="02020603050405020304" pitchFamily="18" charset="0"/>
                <a:ea typeface="Times New Roman" panose="02020603050405020304" pitchFamily="18" charset="0"/>
              </a:rPr>
            </a:br>
            <a:r>
              <a:rPr lang="ru-RU" sz="6600" b="0" dirty="0" smtClean="0">
                <a:solidFill>
                  <a:schemeClr val="tx1"/>
                </a:solidFill>
                <a:latin typeface="Times New Roman" panose="02020603050405020304" pitchFamily="18" charset="0"/>
                <a:ea typeface="Times New Roman" panose="02020603050405020304" pitchFamily="18" charset="0"/>
              </a:rPr>
              <a:t>Учетная политика</a:t>
            </a:r>
            <a:endParaRPr sz="6600" dirty="0"/>
          </a:p>
        </p:txBody>
      </p:sp>
      <p:sp>
        <p:nvSpPr>
          <p:cNvPr id="9" name="object 9"/>
          <p:cNvSpPr/>
          <p:nvPr/>
        </p:nvSpPr>
        <p:spPr>
          <a:xfrm>
            <a:off x="7796303" y="5877272"/>
            <a:ext cx="1008112" cy="720081"/>
          </a:xfrm>
          <a:prstGeom prst="rect">
            <a:avLst/>
          </a:prstGeom>
          <a:blipFill>
            <a:blip r:embed="rId3" cstate="print"/>
            <a:stretch>
              <a:fillRect/>
            </a:stretch>
          </a:blipFill>
        </p:spPr>
        <p:txBody>
          <a:bodyPr wrap="square" lIns="0" tIns="0" rIns="0" bIns="0" rtlCol="0"/>
          <a:lstStyle/>
          <a:p>
            <a:pPr defTabSz="806867">
              <a:defRPr/>
            </a:pPr>
            <a:endParaRPr sz="1588" dirty="0">
              <a:solidFill>
                <a:prstClr val="black"/>
              </a:solidFill>
              <a:latin typeface="Calibri"/>
            </a:endParaRPr>
          </a:p>
        </p:txBody>
      </p:sp>
      <p:sp>
        <p:nvSpPr>
          <p:cNvPr id="7" name="Номер слайда 6"/>
          <p:cNvSpPr>
            <a:spLocks noGrp="1"/>
          </p:cNvSpPr>
          <p:nvPr>
            <p:ph type="sldNum" sz="quarter" idx="7"/>
          </p:nvPr>
        </p:nvSpPr>
        <p:spPr/>
        <p:txBody>
          <a:bodyPr/>
          <a:lstStyle/>
          <a:p>
            <a:pPr marL="4334666">
              <a:lnSpc>
                <a:spcPts val="1156"/>
              </a:lnSpc>
            </a:pPr>
            <a:fld id="{81D60167-4931-47E6-BA6A-407CBD079E47}" type="slidenum">
              <a:rPr lang="ru-RU" spc="-4" smtClean="0">
                <a:latin typeface="Arial"/>
                <a:cs typeface="Arial"/>
              </a:rPr>
              <a:pPr marL="4334666">
                <a:lnSpc>
                  <a:spcPts val="1156"/>
                </a:lnSpc>
              </a:pPr>
              <a:t>102</a:t>
            </a:fld>
            <a:endParaRPr lang="ru-RU" spc="-4" dirty="0">
              <a:latin typeface="Arial"/>
              <a:cs typeface="Arial"/>
            </a:endParaRPr>
          </a:p>
        </p:txBody>
      </p:sp>
    </p:spTree>
    <p:extLst>
      <p:ext uri="{BB962C8B-B14F-4D97-AF65-F5344CB8AC3E}">
        <p14:creationId xmlns:p14="http://schemas.microsoft.com/office/powerpoint/2010/main" val="3060383847"/>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extLst>
              <p:ext uri="{D42A27DB-BD31-4B8C-83A1-F6EECF244321}">
                <p14:modId xmlns:p14="http://schemas.microsoft.com/office/powerpoint/2010/main" val="3783217886"/>
              </p:ext>
            </p:extLst>
          </p:nvPr>
        </p:nvGraphicFramePr>
        <p:xfrm>
          <a:off x="216338" y="1172022"/>
          <a:ext cx="8711322" cy="40571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Номер слайда 1"/>
          <p:cNvSpPr>
            <a:spLocks noGrp="1"/>
          </p:cNvSpPr>
          <p:nvPr>
            <p:ph type="sldNum" sz="quarter" idx="7"/>
          </p:nvPr>
        </p:nvSpPr>
        <p:spPr/>
        <p:txBody>
          <a:bodyPr/>
          <a:lstStyle/>
          <a:p>
            <a:pPr marL="4334666">
              <a:lnSpc>
                <a:spcPts val="1156"/>
              </a:lnSpc>
            </a:pPr>
            <a:fld id="{81D60167-4931-47E6-BA6A-407CBD079E47}" type="slidenum">
              <a:rPr lang="ru-RU" spc="-4" smtClean="0">
                <a:latin typeface="Arial"/>
                <a:cs typeface="Arial"/>
              </a:rPr>
              <a:pPr marL="4334666">
                <a:lnSpc>
                  <a:spcPts val="1156"/>
                </a:lnSpc>
              </a:pPr>
              <a:t>103</a:t>
            </a:fld>
            <a:endParaRPr lang="ru-RU" spc="-4" dirty="0">
              <a:latin typeface="Arial"/>
              <a:cs typeface="Arial"/>
            </a:endParaRPr>
          </a:p>
        </p:txBody>
      </p:sp>
    </p:spTree>
    <p:extLst>
      <p:ext uri="{BB962C8B-B14F-4D97-AF65-F5344CB8AC3E}">
        <p14:creationId xmlns:p14="http://schemas.microsoft.com/office/powerpoint/2010/main" val="2362839129"/>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28" name="Picture 4" descr="http://rujazi.com/images/classified/9146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476" y="-23763"/>
            <a:ext cx="4968552" cy="252028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tribuna.md/wp-content/uploads/2016/11/documen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64768" y="2262541"/>
            <a:ext cx="3960441" cy="2457438"/>
          </a:xfrm>
          <a:prstGeom prst="rect">
            <a:avLst/>
          </a:prstGeom>
          <a:noFill/>
          <a:extLst>
            <a:ext uri="{909E8E84-426E-40DD-AFC4-6F175D3DCCD1}">
              <a14:hiddenFill xmlns:a14="http://schemas.microsoft.com/office/drawing/2010/main">
                <a:solidFill>
                  <a:srgbClr val="FFFFFF"/>
                </a:solidFill>
              </a14:hiddenFill>
            </a:ext>
          </a:extLst>
        </p:spPr>
      </p:pic>
      <p:sp>
        <p:nvSpPr>
          <p:cNvPr id="3" name="Текст 2"/>
          <p:cNvSpPr>
            <a:spLocks noGrp="1"/>
          </p:cNvSpPr>
          <p:nvPr>
            <p:ph type="body" idx="1"/>
          </p:nvPr>
        </p:nvSpPr>
        <p:spPr>
          <a:xfrm>
            <a:off x="107504" y="3246898"/>
            <a:ext cx="6120680" cy="244362"/>
          </a:xfrm>
        </p:spPr>
        <p:txBody>
          <a:bodyPr/>
          <a:lstStyle/>
          <a:p>
            <a:pPr algn="ctr"/>
            <a:r>
              <a:rPr lang="ru-RU" dirty="0"/>
              <a:t>	</a:t>
            </a:r>
            <a:endParaRPr lang="ru-RU" sz="2400" dirty="0"/>
          </a:p>
        </p:txBody>
      </p:sp>
      <p:sp>
        <p:nvSpPr>
          <p:cNvPr id="4" name="TextBox 3"/>
          <p:cNvSpPr txBox="1"/>
          <p:nvPr/>
        </p:nvSpPr>
        <p:spPr>
          <a:xfrm>
            <a:off x="5572718" y="1321431"/>
            <a:ext cx="4194738" cy="923330"/>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ru-RU" dirty="0" smtClean="0"/>
              <a:t>Единым документом (правовым актом) ,</a:t>
            </a:r>
          </a:p>
          <a:p>
            <a:r>
              <a:rPr lang="ru-RU" dirty="0" smtClean="0"/>
              <a:t> включающий всю совокупность</a:t>
            </a:r>
          </a:p>
          <a:p>
            <a:r>
              <a:rPr lang="ru-RU" dirty="0" smtClean="0"/>
              <a:t> способов ведения учета </a:t>
            </a:r>
            <a:endParaRPr lang="ru-RU" dirty="0"/>
          </a:p>
        </p:txBody>
      </p:sp>
      <p:sp>
        <p:nvSpPr>
          <p:cNvPr id="5" name="TextBox 4"/>
          <p:cNvSpPr txBox="1"/>
          <p:nvPr/>
        </p:nvSpPr>
        <p:spPr>
          <a:xfrm>
            <a:off x="1331640" y="4048230"/>
            <a:ext cx="3456384"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ru-RU" dirty="0" smtClean="0"/>
              <a:t>Отдельными правовыми актами, </a:t>
            </a:r>
          </a:p>
        </p:txBody>
      </p:sp>
      <p:cxnSp>
        <p:nvCxnSpPr>
          <p:cNvPr id="12" name="Прямая со стрелкой 11"/>
          <p:cNvCxnSpPr>
            <a:stCxn id="5" idx="3"/>
          </p:cNvCxnSpPr>
          <p:nvPr/>
        </p:nvCxnSpPr>
        <p:spPr>
          <a:xfrm flipV="1">
            <a:off x="4788024" y="3281179"/>
            <a:ext cx="1827829" cy="951717"/>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4" name="Прямая со стрелкой 13"/>
          <p:cNvCxnSpPr>
            <a:stCxn id="4" idx="1"/>
          </p:cNvCxnSpPr>
          <p:nvPr/>
        </p:nvCxnSpPr>
        <p:spPr>
          <a:xfrm flipH="1" flipV="1">
            <a:off x="4572000" y="818838"/>
            <a:ext cx="1000718" cy="964258"/>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8" name="Прямоугольник 17"/>
          <p:cNvSpPr/>
          <p:nvPr/>
        </p:nvSpPr>
        <p:spPr>
          <a:xfrm>
            <a:off x="1187624" y="5035424"/>
            <a:ext cx="3816424" cy="64633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a:r>
              <a:rPr lang="ru-RU" dirty="0">
                <a:solidFill>
                  <a:prstClr val="black"/>
                </a:solidFill>
              </a:rPr>
              <a:t>либо включением способов ведения учета в </a:t>
            </a:r>
            <a:r>
              <a:rPr lang="ru-RU" dirty="0" smtClean="0">
                <a:solidFill>
                  <a:prstClr val="black"/>
                </a:solidFill>
              </a:rPr>
              <a:t>отдельные </a:t>
            </a:r>
            <a:r>
              <a:rPr lang="ru-RU" dirty="0">
                <a:solidFill>
                  <a:prstClr val="black"/>
                </a:solidFill>
              </a:rPr>
              <a:t>правовые акты</a:t>
            </a:r>
          </a:p>
        </p:txBody>
      </p:sp>
      <p:cxnSp>
        <p:nvCxnSpPr>
          <p:cNvPr id="20" name="Прямая со стрелкой 19"/>
          <p:cNvCxnSpPr>
            <a:endCxn id="5" idx="2"/>
          </p:cNvCxnSpPr>
          <p:nvPr/>
        </p:nvCxnSpPr>
        <p:spPr>
          <a:xfrm flipV="1">
            <a:off x="3059832" y="4417562"/>
            <a:ext cx="0" cy="617862"/>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
        <p:nvSpPr>
          <p:cNvPr id="6" name="Номер слайда 5"/>
          <p:cNvSpPr>
            <a:spLocks noGrp="1"/>
          </p:cNvSpPr>
          <p:nvPr>
            <p:ph type="sldNum" sz="quarter" idx="7"/>
          </p:nvPr>
        </p:nvSpPr>
        <p:spPr/>
        <p:txBody>
          <a:bodyPr/>
          <a:lstStyle/>
          <a:p>
            <a:pPr marL="4334666">
              <a:lnSpc>
                <a:spcPts val="1156"/>
              </a:lnSpc>
            </a:pPr>
            <a:fld id="{81D60167-4931-47E6-BA6A-407CBD079E47}" type="slidenum">
              <a:rPr lang="ru-RU" spc="-4" smtClean="0">
                <a:latin typeface="Arial"/>
                <a:cs typeface="Arial"/>
              </a:rPr>
              <a:pPr marL="4334666">
                <a:lnSpc>
                  <a:spcPts val="1156"/>
                </a:lnSpc>
              </a:pPr>
              <a:t>104</a:t>
            </a:fld>
            <a:endParaRPr lang="ru-RU" spc="-4" dirty="0">
              <a:latin typeface="Arial"/>
              <a:cs typeface="Arial"/>
            </a:endParaRPr>
          </a:p>
        </p:txBody>
      </p:sp>
    </p:spTree>
    <p:extLst>
      <p:ext uri="{BB962C8B-B14F-4D97-AF65-F5344CB8AC3E}">
        <p14:creationId xmlns:p14="http://schemas.microsoft.com/office/powerpoint/2010/main" val="1977703499"/>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909" y="207421"/>
            <a:ext cx="7920182" cy="553998"/>
          </a:xfrm>
        </p:spPr>
        <p:txBody>
          <a:bodyPr/>
          <a:lstStyle/>
          <a:p>
            <a:pPr algn="ctr"/>
            <a:r>
              <a:rPr lang="ru-RU" sz="3600" b="0"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t>например</a:t>
            </a:r>
            <a:endParaRPr lang="ru-RU" sz="3600" b="0" dirty="0">
              <a:ln w="0"/>
              <a:solidFill>
                <a:schemeClr val="accent1"/>
              </a:solidFill>
              <a:effectLst>
                <a:outerShdw blurRad="38100" dist="25400" dir="5400000" algn="ctr" rotWithShape="0">
                  <a:srgbClr val="6E747A">
                    <a:alpha val="43000"/>
                  </a:srgbClr>
                </a:outerShdw>
              </a:effectLst>
            </a:endParaRPr>
          </a:p>
        </p:txBody>
      </p:sp>
      <p:sp>
        <p:nvSpPr>
          <p:cNvPr id="3" name="Текст 2"/>
          <p:cNvSpPr>
            <a:spLocks noGrp="1"/>
          </p:cNvSpPr>
          <p:nvPr>
            <p:ph type="body" idx="1"/>
          </p:nvPr>
        </p:nvSpPr>
        <p:spPr>
          <a:xfrm>
            <a:off x="216338" y="1172023"/>
            <a:ext cx="8711322" cy="4431983"/>
          </a:xfrm>
        </p:spPr>
        <p:txBody>
          <a:bodyPr/>
          <a:lstStyle/>
          <a:p>
            <a:pPr indent="431800" algn="just">
              <a:spcAft>
                <a:spcPts val="5"/>
              </a:spcAft>
            </a:pPr>
            <a:r>
              <a:rPr lang="ru-RU" sz="3200" dirty="0" smtClean="0">
                <a:solidFill>
                  <a:srgbClr val="000000"/>
                </a:solidFill>
                <a:latin typeface="Times New Roman" panose="02020603050405020304" pitchFamily="18" charset="0"/>
                <a:ea typeface="Times New Roman" panose="02020603050405020304" pitchFamily="18" charset="0"/>
              </a:rPr>
              <a:t>в </a:t>
            </a:r>
            <a:r>
              <a:rPr lang="ru-RU" sz="3200" dirty="0">
                <a:solidFill>
                  <a:srgbClr val="000000"/>
                </a:solidFill>
                <a:latin typeface="Times New Roman" panose="02020603050405020304" pitchFamily="18" charset="0"/>
                <a:ea typeface="Times New Roman" panose="02020603050405020304" pitchFamily="18" charset="0"/>
              </a:rPr>
              <a:t>правовой акт об организации выполнения полномочий администратора доходов бюджета могут быть включены положения, устанавливающие </a:t>
            </a:r>
            <a:r>
              <a:rPr lang="ru-RU" sz="3200" b="1" i="1" dirty="0">
                <a:solidFill>
                  <a:srgbClr val="FF0000"/>
                </a:solidFill>
                <a:latin typeface="Times New Roman" panose="02020603050405020304" pitchFamily="18" charset="0"/>
                <a:ea typeface="Times New Roman" panose="02020603050405020304" pitchFamily="18" charset="0"/>
              </a:rPr>
              <a:t>особенности ведения учета в части порядка заполнения (составления) и отражения в бюджетном учете первичных документов по администрируемым доходам бюджетов) </a:t>
            </a:r>
          </a:p>
          <a:p>
            <a:endParaRPr lang="ru-RU" sz="3200" dirty="0"/>
          </a:p>
        </p:txBody>
      </p:sp>
      <p:sp>
        <p:nvSpPr>
          <p:cNvPr id="4" name="Номер слайда 3"/>
          <p:cNvSpPr>
            <a:spLocks noGrp="1"/>
          </p:cNvSpPr>
          <p:nvPr>
            <p:ph type="sldNum" sz="quarter" idx="7"/>
          </p:nvPr>
        </p:nvSpPr>
        <p:spPr/>
        <p:txBody>
          <a:bodyPr/>
          <a:lstStyle/>
          <a:p>
            <a:pPr marL="4334666">
              <a:lnSpc>
                <a:spcPts val="1156"/>
              </a:lnSpc>
            </a:pPr>
            <a:fld id="{81D60167-4931-47E6-BA6A-407CBD079E47}" type="slidenum">
              <a:rPr lang="ru-RU" spc="-4" smtClean="0">
                <a:latin typeface="Arial"/>
                <a:cs typeface="Arial"/>
              </a:rPr>
              <a:pPr marL="4334666">
                <a:lnSpc>
                  <a:spcPts val="1156"/>
                </a:lnSpc>
              </a:pPr>
              <a:t>105</a:t>
            </a:fld>
            <a:endParaRPr lang="ru-RU" spc="-4" dirty="0">
              <a:latin typeface="Arial"/>
              <a:cs typeface="Arial"/>
            </a:endParaRPr>
          </a:p>
        </p:txBody>
      </p:sp>
    </p:spTree>
    <p:extLst>
      <p:ext uri="{BB962C8B-B14F-4D97-AF65-F5344CB8AC3E}">
        <p14:creationId xmlns:p14="http://schemas.microsoft.com/office/powerpoint/2010/main" val="3135010904"/>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709581" y="821405"/>
            <a:ext cx="6051550" cy="4538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Прямоугольник 4"/>
          <p:cNvSpPr/>
          <p:nvPr/>
        </p:nvSpPr>
        <p:spPr>
          <a:xfrm>
            <a:off x="248614" y="4547007"/>
            <a:ext cx="8002217" cy="707886"/>
          </a:xfrm>
          <a:prstGeom prst="rect">
            <a:avLst/>
          </a:prstGeom>
        </p:spPr>
        <p:txBody>
          <a:bodyPr wrap="square">
            <a:spAutoFit/>
          </a:bodyPr>
          <a:lstStyle/>
          <a:p>
            <a:r>
              <a:rPr lang="ru-RU" sz="40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способ их издания (утверждения)</a:t>
            </a:r>
            <a:r>
              <a:rPr lang="ru-RU" dirty="0">
                <a:ln w="0"/>
                <a:solidFill>
                  <a:schemeClr val="accent1"/>
                </a:solidFill>
                <a:effectLst>
                  <a:outerShdw blurRad="38100" dist="25400" dir="5400000" algn="ctr" rotWithShape="0">
                    <a:srgbClr val="6E747A">
                      <a:alpha val="43000"/>
                    </a:srgbClr>
                  </a:outerShdw>
                </a:effectLst>
              </a:rPr>
              <a:t> </a:t>
            </a:r>
          </a:p>
        </p:txBody>
      </p:sp>
      <p:sp>
        <p:nvSpPr>
          <p:cNvPr id="7" name="Прямоугольник 6"/>
          <p:cNvSpPr/>
          <p:nvPr/>
        </p:nvSpPr>
        <p:spPr>
          <a:xfrm>
            <a:off x="179511" y="98691"/>
            <a:ext cx="9036895" cy="1323439"/>
          </a:xfrm>
          <a:prstGeom prst="rect">
            <a:avLst/>
          </a:prstGeom>
        </p:spPr>
        <p:txBody>
          <a:bodyPr wrap="square">
            <a:spAutoFit/>
          </a:bodyPr>
          <a:lstStyle/>
          <a:p>
            <a:pPr algn="ctr"/>
            <a:r>
              <a:rPr lang="ru-RU" sz="40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выбор формы оформления правовых актов </a:t>
            </a:r>
          </a:p>
        </p:txBody>
      </p:sp>
      <p:sp>
        <p:nvSpPr>
          <p:cNvPr id="8" name="TextBox 7"/>
          <p:cNvSpPr txBox="1"/>
          <p:nvPr/>
        </p:nvSpPr>
        <p:spPr>
          <a:xfrm>
            <a:off x="410719" y="1536513"/>
            <a:ext cx="1641988" cy="584775"/>
          </a:xfrm>
          <a:prstGeom prst="rect">
            <a:avLst/>
          </a:prstGeom>
          <a:noFill/>
        </p:spPr>
        <p:txBody>
          <a:bodyPr wrap="none" rtlCol="0">
            <a:spAutoFit/>
          </a:bodyPr>
          <a:lstStyle/>
          <a:p>
            <a:r>
              <a:rPr lang="ru-RU" sz="3200" dirty="0">
                <a:latin typeface="Times New Roman" panose="02020603050405020304" pitchFamily="18" charset="0"/>
                <a:cs typeface="Times New Roman" panose="02020603050405020304" pitchFamily="18" charset="0"/>
              </a:rPr>
              <a:t>приказы</a:t>
            </a:r>
          </a:p>
        </p:txBody>
      </p:sp>
      <p:sp>
        <p:nvSpPr>
          <p:cNvPr id="9" name="TextBox 8"/>
          <p:cNvSpPr txBox="1"/>
          <p:nvPr/>
        </p:nvSpPr>
        <p:spPr>
          <a:xfrm>
            <a:off x="1187624" y="2798350"/>
            <a:ext cx="3032755" cy="584775"/>
          </a:xfrm>
          <a:prstGeom prst="rect">
            <a:avLst/>
          </a:prstGeom>
          <a:noFill/>
        </p:spPr>
        <p:txBody>
          <a:bodyPr wrap="square" rtlCol="0">
            <a:spAutoFit/>
          </a:bodyPr>
          <a:lstStyle/>
          <a:p>
            <a:r>
              <a:rPr lang="ru-RU" sz="3200" dirty="0" smtClean="0">
                <a:latin typeface="Times New Roman" panose="02020603050405020304" pitchFamily="18" charset="0"/>
                <a:cs typeface="Times New Roman" panose="02020603050405020304" pitchFamily="18" charset="0"/>
              </a:rPr>
              <a:t>постановления</a:t>
            </a:r>
            <a:endParaRPr lang="ru-RU" sz="3200" dirty="0">
              <a:latin typeface="Times New Roman" panose="02020603050405020304" pitchFamily="18" charset="0"/>
              <a:cs typeface="Times New Roman" panose="02020603050405020304" pitchFamily="18" charset="0"/>
            </a:endParaRPr>
          </a:p>
        </p:txBody>
      </p:sp>
      <p:sp>
        <p:nvSpPr>
          <p:cNvPr id="10" name="Прямоугольник 9"/>
          <p:cNvSpPr/>
          <p:nvPr/>
        </p:nvSpPr>
        <p:spPr>
          <a:xfrm>
            <a:off x="642899" y="2213575"/>
            <a:ext cx="3209021" cy="584775"/>
          </a:xfrm>
          <a:prstGeom prst="rect">
            <a:avLst/>
          </a:prstGeom>
        </p:spPr>
        <p:txBody>
          <a:bodyPr wrap="square">
            <a:spAutoFit/>
          </a:bodyPr>
          <a:lstStyle/>
          <a:p>
            <a:r>
              <a:rPr lang="ru-RU" dirty="0" smtClean="0"/>
              <a:t> </a:t>
            </a:r>
            <a:r>
              <a:rPr lang="ru-RU" sz="3200" dirty="0">
                <a:latin typeface="Times New Roman" panose="02020603050405020304" pitchFamily="18" charset="0"/>
                <a:cs typeface="Times New Roman" panose="02020603050405020304" pitchFamily="18" charset="0"/>
              </a:rPr>
              <a:t>распоряжения</a:t>
            </a:r>
          </a:p>
        </p:txBody>
      </p:sp>
      <p:sp>
        <p:nvSpPr>
          <p:cNvPr id="13" name="Прямоугольник 12"/>
          <p:cNvSpPr/>
          <p:nvPr/>
        </p:nvSpPr>
        <p:spPr>
          <a:xfrm>
            <a:off x="2499412" y="3415034"/>
            <a:ext cx="1630575" cy="584775"/>
          </a:xfrm>
          <a:prstGeom prst="rect">
            <a:avLst/>
          </a:prstGeom>
        </p:spPr>
        <p:txBody>
          <a:bodyPr wrap="none">
            <a:spAutoFit/>
          </a:bodyPr>
          <a:lstStyle/>
          <a:p>
            <a:r>
              <a:rPr lang="ru-RU" sz="3200" dirty="0" smtClean="0">
                <a:latin typeface="Times New Roman" panose="02020603050405020304" pitchFamily="18" charset="0"/>
                <a:cs typeface="Times New Roman" panose="02020603050405020304" pitchFamily="18" charset="0"/>
              </a:rPr>
              <a:t>порядки</a:t>
            </a:r>
            <a:endParaRPr lang="ru-RU" sz="3200" dirty="0">
              <a:latin typeface="Times New Roman" panose="02020603050405020304" pitchFamily="18" charset="0"/>
              <a:cs typeface="Times New Roman" panose="02020603050405020304" pitchFamily="18" charset="0"/>
            </a:endParaRPr>
          </a:p>
        </p:txBody>
      </p:sp>
      <p:sp>
        <p:nvSpPr>
          <p:cNvPr id="15" name="Прямоугольник 14"/>
          <p:cNvSpPr/>
          <p:nvPr/>
        </p:nvSpPr>
        <p:spPr>
          <a:xfrm>
            <a:off x="4355976" y="5392486"/>
            <a:ext cx="4536504" cy="46166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ru-RU" dirty="0" smtClean="0"/>
              <a:t>  </a:t>
            </a:r>
            <a:r>
              <a:rPr lang="ru-RU" sz="2400" dirty="0">
                <a:latin typeface="Times New Roman" panose="02020603050405020304" pitchFamily="18" charset="0"/>
                <a:cs typeface="Times New Roman" panose="02020603050405020304" pitchFamily="18" charset="0"/>
              </a:rPr>
              <a:t>принятием отдельного </a:t>
            </a:r>
            <a:r>
              <a:rPr lang="ru-RU" sz="2400" dirty="0" smtClean="0">
                <a:latin typeface="Times New Roman" panose="02020603050405020304" pitchFamily="18" charset="0"/>
                <a:cs typeface="Times New Roman" panose="02020603050405020304" pitchFamily="18" charset="0"/>
              </a:rPr>
              <a:t>акта</a:t>
            </a:r>
            <a:endParaRPr lang="ru-RU" sz="2400" dirty="0">
              <a:latin typeface="Times New Roman" panose="02020603050405020304" pitchFamily="18" charset="0"/>
              <a:cs typeface="Times New Roman" panose="02020603050405020304" pitchFamily="18" charset="0"/>
            </a:endParaRPr>
          </a:p>
        </p:txBody>
      </p:sp>
      <p:sp>
        <p:nvSpPr>
          <p:cNvPr id="17" name="Прямоугольник 16"/>
          <p:cNvSpPr/>
          <p:nvPr/>
        </p:nvSpPr>
        <p:spPr>
          <a:xfrm>
            <a:off x="268379" y="5421623"/>
            <a:ext cx="3441202" cy="46166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ru-RU" sz="2400" dirty="0">
                <a:latin typeface="Times New Roman" panose="02020603050405020304" pitchFamily="18" charset="0"/>
                <a:cs typeface="Times New Roman" panose="02020603050405020304" pitchFamily="18" charset="0"/>
              </a:rPr>
              <a:t>грифом «</a:t>
            </a:r>
            <a:r>
              <a:rPr lang="ru-RU" sz="2400" dirty="0" smtClean="0">
                <a:latin typeface="Times New Roman" panose="02020603050405020304" pitchFamily="18" charset="0"/>
                <a:cs typeface="Times New Roman" panose="02020603050405020304" pitchFamily="18" charset="0"/>
              </a:rPr>
              <a:t>Утверждено»</a:t>
            </a:r>
            <a:endParaRPr lang="ru-RU" sz="2400" dirty="0">
              <a:latin typeface="Times New Roman" panose="02020603050405020304" pitchFamily="18" charset="0"/>
              <a:cs typeface="Times New Roman" panose="02020603050405020304" pitchFamily="18" charset="0"/>
            </a:endParaRPr>
          </a:p>
        </p:txBody>
      </p:sp>
      <p:sp>
        <p:nvSpPr>
          <p:cNvPr id="18" name="TextBox 17"/>
          <p:cNvSpPr txBox="1"/>
          <p:nvPr/>
        </p:nvSpPr>
        <p:spPr>
          <a:xfrm>
            <a:off x="457077" y="6050018"/>
            <a:ext cx="8481761" cy="830997"/>
          </a:xfrm>
          <a:prstGeom prst="rect">
            <a:avLst/>
          </a:prstGeom>
          <a:noFill/>
        </p:spPr>
        <p:txBody>
          <a:bodyPr wrap="square" rtlCol="0">
            <a:spAutoFit/>
          </a:bodyPr>
          <a:lstStyle/>
          <a:p>
            <a:r>
              <a:rPr lang="ru-RU" sz="2400" b="1" dirty="0">
                <a:solidFill>
                  <a:prstClr val="black"/>
                </a:solidFill>
                <a:latin typeface="Times New Roman" panose="02020603050405020304" pitchFamily="18" charset="0"/>
                <a:cs typeface="Times New Roman" panose="02020603050405020304" pitchFamily="18" charset="0"/>
              </a:rPr>
              <a:t>находится в компетенции субъекта </a:t>
            </a:r>
            <a:r>
              <a:rPr lang="ru-RU" sz="2400" b="1" dirty="0" smtClean="0">
                <a:solidFill>
                  <a:prstClr val="black"/>
                </a:solidFill>
                <a:latin typeface="Times New Roman" panose="02020603050405020304" pitchFamily="18" charset="0"/>
                <a:cs typeface="Times New Roman" panose="02020603050405020304" pitchFamily="18" charset="0"/>
              </a:rPr>
              <a:t>учета (из сложившейся практики делопроизводства)</a:t>
            </a:r>
            <a:endParaRPr lang="ru-RU" sz="2400" b="1" dirty="0">
              <a:latin typeface="Times New Roman" panose="02020603050405020304" pitchFamily="18" charset="0"/>
              <a:cs typeface="Times New Roman" panose="02020603050405020304" pitchFamily="18" charset="0"/>
            </a:endParaRPr>
          </a:p>
        </p:txBody>
      </p:sp>
      <p:sp>
        <p:nvSpPr>
          <p:cNvPr id="2" name="Номер слайда 1"/>
          <p:cNvSpPr>
            <a:spLocks noGrp="1"/>
          </p:cNvSpPr>
          <p:nvPr>
            <p:ph type="sldNum" sz="quarter" idx="12"/>
          </p:nvPr>
        </p:nvSpPr>
        <p:spPr/>
        <p:txBody>
          <a:bodyPr/>
          <a:lstStyle/>
          <a:p>
            <a:fld id="{C318D0E1-6172-4638-BCC1-0B70ED483AF8}" type="slidenum">
              <a:rPr lang="ru-RU" smtClean="0"/>
              <a:t>106</a:t>
            </a:fld>
            <a:endParaRPr lang="ru-RU"/>
          </a:p>
        </p:txBody>
      </p:sp>
    </p:spTree>
    <p:extLst>
      <p:ext uri="{BB962C8B-B14F-4D97-AF65-F5344CB8AC3E}">
        <p14:creationId xmlns:p14="http://schemas.microsoft.com/office/powerpoint/2010/main" val="214905898"/>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216338" y="1172023"/>
            <a:ext cx="8711322" cy="2954655"/>
          </a:xfrm>
        </p:spPr>
        <p:txBody>
          <a:bodyPr/>
          <a:lstStyle/>
          <a:p>
            <a:pPr algn="just"/>
            <a:r>
              <a:rPr lang="ru-RU" sz="3200" dirty="0">
                <a:solidFill>
                  <a:srgbClr val="000000"/>
                </a:solidFill>
                <a:latin typeface="Times New Roman" panose="02020603050405020304" pitchFamily="18" charset="0"/>
                <a:ea typeface="Times New Roman" panose="02020603050405020304" pitchFamily="18" charset="0"/>
              </a:rPr>
              <a:t>При организации ведения бухгалтерского учета и подготовке бухгалтерской (финансовой) отчетности предполагается, что однажды принятые учетные принципы не будут меняться, а однотипные факты хозяйственной жизни будут учитываться одинаковыми методами</a:t>
            </a:r>
            <a:endParaRPr lang="ru-RU" sz="3200" dirty="0"/>
          </a:p>
        </p:txBody>
      </p:sp>
      <p:sp>
        <p:nvSpPr>
          <p:cNvPr id="2" name="Номер слайда 1"/>
          <p:cNvSpPr>
            <a:spLocks noGrp="1"/>
          </p:cNvSpPr>
          <p:nvPr>
            <p:ph type="sldNum" sz="quarter" idx="7"/>
          </p:nvPr>
        </p:nvSpPr>
        <p:spPr/>
        <p:txBody>
          <a:bodyPr/>
          <a:lstStyle/>
          <a:p>
            <a:pPr marL="4334666">
              <a:lnSpc>
                <a:spcPts val="1156"/>
              </a:lnSpc>
            </a:pPr>
            <a:fld id="{81D60167-4931-47E6-BA6A-407CBD079E47}" type="slidenum">
              <a:rPr lang="ru-RU" spc="-4" smtClean="0">
                <a:latin typeface="Arial"/>
                <a:cs typeface="Arial"/>
              </a:rPr>
              <a:pPr marL="4334666">
                <a:lnSpc>
                  <a:spcPts val="1156"/>
                </a:lnSpc>
              </a:pPr>
              <a:t>107</a:t>
            </a:fld>
            <a:endParaRPr lang="ru-RU" spc="-4" dirty="0">
              <a:latin typeface="Arial"/>
              <a:cs typeface="Arial"/>
            </a:endParaRPr>
          </a:p>
        </p:txBody>
      </p:sp>
    </p:spTree>
    <p:extLst>
      <p:ext uri="{BB962C8B-B14F-4D97-AF65-F5344CB8AC3E}">
        <p14:creationId xmlns:p14="http://schemas.microsoft.com/office/powerpoint/2010/main" val="1352586379"/>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444882" y="1196752"/>
            <a:ext cx="8711322" cy="2772598"/>
          </a:xfrm>
        </p:spPr>
        <p:txBody>
          <a:bodyPr/>
          <a:lstStyle/>
          <a:p>
            <a:r>
              <a:rPr lang="ru-RU" sz="3600" dirty="0">
                <a:solidFill>
                  <a:srgbClr val="000000"/>
                </a:solidFill>
                <a:latin typeface="Times New Roman" panose="02020603050405020304" pitchFamily="18" charset="0"/>
                <a:ea typeface="Times New Roman" panose="02020603050405020304" pitchFamily="18" charset="0"/>
              </a:rPr>
              <a:t>Субъект учета формирует учетную политику исходя </a:t>
            </a:r>
            <a:r>
              <a:rPr lang="ru-RU" sz="3600" b="1" i="1" dirty="0">
                <a:solidFill>
                  <a:srgbClr val="000000"/>
                </a:solidFill>
                <a:latin typeface="Times New Roman" panose="02020603050405020304" pitchFamily="18" charset="0"/>
                <a:ea typeface="Times New Roman" panose="02020603050405020304" pitchFamily="18" charset="0"/>
              </a:rPr>
              <a:t>из особенностей своей структуры, отраслевых и иных особенностей </a:t>
            </a:r>
            <a:r>
              <a:rPr lang="ru-RU" sz="3600" b="1" i="1" dirty="0" smtClean="0">
                <a:solidFill>
                  <a:srgbClr val="000000"/>
                </a:solidFill>
                <a:latin typeface="Times New Roman" panose="02020603050405020304" pitchFamily="18" charset="0"/>
                <a:ea typeface="Times New Roman" panose="02020603050405020304" pitchFamily="18" charset="0"/>
              </a:rPr>
              <a:t>деятельности</a:t>
            </a:r>
            <a:r>
              <a:rPr lang="ru-RU" sz="1600" dirty="0">
                <a:solidFill>
                  <a:srgbClr val="000000"/>
                </a:solidFill>
                <a:latin typeface="Times New Roman" panose="02020603050405020304" pitchFamily="18" charset="0"/>
                <a:ea typeface="Times New Roman" panose="02020603050405020304" pitchFamily="18" charset="0"/>
              </a:rPr>
              <a:t> </a:t>
            </a:r>
            <a:r>
              <a:rPr lang="ru-RU" sz="3600" b="1" i="1" dirty="0">
                <a:solidFill>
                  <a:srgbClr val="000000"/>
                </a:solidFill>
                <a:latin typeface="Times New Roman" panose="02020603050405020304" pitchFamily="18" charset="0"/>
                <a:ea typeface="Times New Roman" panose="02020603050405020304" pitchFamily="18" charset="0"/>
              </a:rPr>
              <a:t>руководствуясь</a:t>
            </a:r>
          </a:p>
          <a:p>
            <a:endParaRPr lang="ru-RU" sz="1600" dirty="0" smtClean="0">
              <a:solidFill>
                <a:srgbClr val="000000"/>
              </a:solidFill>
              <a:latin typeface="Times New Roman" panose="02020603050405020304" pitchFamily="18" charset="0"/>
              <a:ea typeface="Times New Roman" panose="02020603050405020304" pitchFamily="18" charset="0"/>
            </a:endParaRPr>
          </a:p>
          <a:p>
            <a:endParaRPr lang="ru-RU" dirty="0"/>
          </a:p>
        </p:txBody>
      </p:sp>
      <p:sp>
        <p:nvSpPr>
          <p:cNvPr id="6" name="Прямоугольник 5"/>
          <p:cNvSpPr/>
          <p:nvPr/>
        </p:nvSpPr>
        <p:spPr>
          <a:xfrm>
            <a:off x="683569" y="5251536"/>
            <a:ext cx="4176464" cy="101566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algn="ctr"/>
            <a:r>
              <a:rPr lang="ru-RU" sz="1600" kern="0" dirty="0" smtClean="0">
                <a:solidFill>
                  <a:srgbClr val="000000"/>
                </a:solidFill>
                <a:latin typeface="Times New Roman" panose="02020603050405020304" pitchFamily="18" charset="0"/>
                <a:ea typeface="Times New Roman" panose="02020603050405020304" pitchFamily="18" charset="0"/>
                <a:cs typeface="Times New Roman"/>
              </a:rPr>
              <a:t> </a:t>
            </a:r>
            <a:r>
              <a:rPr lang="ru-RU" sz="2000" kern="0" dirty="0">
                <a:solidFill>
                  <a:srgbClr val="000000"/>
                </a:solidFill>
                <a:latin typeface="Times New Roman" panose="02020603050405020304" pitchFamily="18" charset="0"/>
                <a:ea typeface="Times New Roman" panose="02020603050405020304" pitchFamily="18" charset="0"/>
                <a:cs typeface="Times New Roman"/>
              </a:rPr>
              <a:t>учетной политикой органа, осуществляющего полномочия и функции учредителя</a:t>
            </a:r>
            <a:endParaRPr lang="ru-RU" sz="2000" kern="0" dirty="0">
              <a:solidFill>
                <a:prstClr val="black"/>
              </a:solidFill>
              <a:latin typeface="Times New Roman"/>
              <a:cs typeface="Times New Roman"/>
            </a:endParaRPr>
          </a:p>
        </p:txBody>
      </p:sp>
      <p:sp>
        <p:nvSpPr>
          <p:cNvPr id="8" name="TextBox 7"/>
          <p:cNvSpPr txBox="1"/>
          <p:nvPr/>
        </p:nvSpPr>
        <p:spPr>
          <a:xfrm>
            <a:off x="4981352" y="3530843"/>
            <a:ext cx="2686958"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ru-RU" sz="2000" kern="0" dirty="0" smtClean="0">
                <a:solidFill>
                  <a:srgbClr val="000000"/>
                </a:solidFill>
                <a:latin typeface="Times New Roman" panose="02020603050405020304" pitchFamily="18" charset="0"/>
                <a:ea typeface="Times New Roman" panose="02020603050405020304" pitchFamily="18" charset="0"/>
                <a:cs typeface="Times New Roman"/>
              </a:rPr>
              <a:t>Законодательством РФ</a:t>
            </a:r>
            <a:endParaRPr lang="ru-RU" sz="2000" dirty="0"/>
          </a:p>
        </p:txBody>
      </p:sp>
      <p:sp>
        <p:nvSpPr>
          <p:cNvPr id="10" name="Прямоугольник 9"/>
          <p:cNvSpPr/>
          <p:nvPr/>
        </p:nvSpPr>
        <p:spPr>
          <a:xfrm>
            <a:off x="444882" y="4238982"/>
            <a:ext cx="3751348" cy="707886"/>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lvl="0" algn="ctr"/>
            <a:r>
              <a:rPr lang="ru-RU" sz="2000" kern="0" dirty="0">
                <a:solidFill>
                  <a:srgbClr val="000000"/>
                </a:solidFill>
                <a:latin typeface="Times New Roman" panose="02020603050405020304" pitchFamily="18" charset="0"/>
                <a:ea typeface="Times New Roman" panose="02020603050405020304" pitchFamily="18" charset="0"/>
                <a:cs typeface="Times New Roman"/>
              </a:rPr>
              <a:t>СГС «Учетная политика</a:t>
            </a:r>
            <a:r>
              <a:rPr lang="ru-RU" sz="2000" kern="0" dirty="0" smtClean="0">
                <a:solidFill>
                  <a:srgbClr val="000000"/>
                </a:solidFill>
                <a:latin typeface="Times New Roman" panose="02020603050405020304" pitchFamily="18" charset="0"/>
                <a:ea typeface="Times New Roman" panose="02020603050405020304" pitchFamily="18" charset="0"/>
                <a:cs typeface="Times New Roman"/>
              </a:rPr>
              <a:t>,</a:t>
            </a:r>
          </a:p>
          <a:p>
            <a:pPr lvl="0"/>
            <a:r>
              <a:rPr lang="ru-RU" sz="2000" kern="0" dirty="0" smtClean="0">
                <a:solidFill>
                  <a:srgbClr val="000000"/>
                </a:solidFill>
                <a:latin typeface="Times New Roman" panose="02020603050405020304" pitchFamily="18" charset="0"/>
                <a:ea typeface="Times New Roman" panose="02020603050405020304" pitchFamily="18" charset="0"/>
                <a:cs typeface="Times New Roman"/>
              </a:rPr>
              <a:t> </a:t>
            </a:r>
            <a:r>
              <a:rPr lang="ru-RU" sz="2000" kern="0" dirty="0">
                <a:solidFill>
                  <a:srgbClr val="000000"/>
                </a:solidFill>
                <a:latin typeface="Times New Roman" panose="02020603050405020304" pitchFamily="18" charset="0"/>
                <a:ea typeface="Times New Roman" panose="02020603050405020304" pitchFamily="18" charset="0"/>
                <a:cs typeface="Times New Roman"/>
              </a:rPr>
              <a:t>оценочные значения и ошибки»</a:t>
            </a:r>
            <a:endParaRPr lang="ru-RU" sz="2000" kern="0" dirty="0">
              <a:solidFill>
                <a:prstClr val="black"/>
              </a:solidFill>
              <a:latin typeface="Times New Roman"/>
              <a:cs typeface="Times New Roman"/>
            </a:endParaRPr>
          </a:p>
        </p:txBody>
      </p:sp>
      <p:sp>
        <p:nvSpPr>
          <p:cNvPr id="12" name="Прямоугольник 11"/>
          <p:cNvSpPr/>
          <p:nvPr/>
        </p:nvSpPr>
        <p:spPr>
          <a:xfrm>
            <a:off x="5364088" y="4168029"/>
            <a:ext cx="3528392" cy="132343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ru-RU" sz="2000" kern="0" dirty="0">
                <a:solidFill>
                  <a:srgbClr val="000000"/>
                </a:solidFill>
                <a:latin typeface="Times New Roman" panose="02020603050405020304" pitchFamily="18" charset="0"/>
                <a:ea typeface="Times New Roman" panose="02020603050405020304" pitchFamily="18" charset="0"/>
                <a:cs typeface="Times New Roman"/>
              </a:rPr>
              <a:t>иными </a:t>
            </a:r>
            <a:r>
              <a:rPr lang="ru-RU" sz="2000" kern="0" dirty="0" smtClean="0">
                <a:solidFill>
                  <a:srgbClr val="000000"/>
                </a:solidFill>
                <a:latin typeface="Times New Roman" panose="02020603050405020304" pitchFamily="18" charset="0"/>
                <a:ea typeface="Times New Roman" panose="02020603050405020304" pitchFamily="18" charset="0"/>
                <a:cs typeface="Times New Roman"/>
              </a:rPr>
              <a:t>НПА, </a:t>
            </a:r>
            <a:r>
              <a:rPr lang="ru-RU" sz="2000" kern="0" dirty="0">
                <a:solidFill>
                  <a:srgbClr val="000000"/>
                </a:solidFill>
                <a:latin typeface="Times New Roman" panose="02020603050405020304" pitchFamily="18" charset="0"/>
                <a:ea typeface="Times New Roman" panose="02020603050405020304" pitchFamily="18" charset="0"/>
                <a:cs typeface="Times New Roman"/>
              </a:rPr>
              <a:t>регулирующими ведение бухгалтерского учета и составление бухгалтерской (финансовой) отчетности</a:t>
            </a:r>
            <a:endParaRPr lang="ru-RU" sz="2000" dirty="0"/>
          </a:p>
        </p:txBody>
      </p:sp>
      <p:sp>
        <p:nvSpPr>
          <p:cNvPr id="2" name="Номер слайда 1"/>
          <p:cNvSpPr>
            <a:spLocks noGrp="1"/>
          </p:cNvSpPr>
          <p:nvPr>
            <p:ph type="sldNum" sz="quarter" idx="7"/>
          </p:nvPr>
        </p:nvSpPr>
        <p:spPr/>
        <p:txBody>
          <a:bodyPr/>
          <a:lstStyle/>
          <a:p>
            <a:pPr marL="4334666">
              <a:lnSpc>
                <a:spcPts val="1156"/>
              </a:lnSpc>
            </a:pPr>
            <a:fld id="{81D60167-4931-47E6-BA6A-407CBD079E47}" type="slidenum">
              <a:rPr lang="ru-RU" spc="-4" smtClean="0">
                <a:latin typeface="Arial"/>
                <a:cs typeface="Arial"/>
              </a:rPr>
              <a:pPr marL="4334666">
                <a:lnSpc>
                  <a:spcPts val="1156"/>
                </a:lnSpc>
              </a:pPr>
              <a:t>108</a:t>
            </a:fld>
            <a:endParaRPr lang="ru-RU" spc="-4" dirty="0">
              <a:latin typeface="Arial"/>
              <a:cs typeface="Arial"/>
            </a:endParaRPr>
          </a:p>
        </p:txBody>
      </p:sp>
    </p:spTree>
    <p:extLst>
      <p:ext uri="{BB962C8B-B14F-4D97-AF65-F5344CB8AC3E}">
        <p14:creationId xmlns:p14="http://schemas.microsoft.com/office/powerpoint/2010/main" val="2868929617"/>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323528" y="404664"/>
            <a:ext cx="8711322" cy="5663089"/>
          </a:xfrm>
        </p:spPr>
        <p:txBody>
          <a:bodyPr/>
          <a:lstStyle/>
          <a:p>
            <a:pPr algn="just"/>
            <a:r>
              <a:rPr lang="ru-RU" sz="3200" dirty="0" smtClean="0">
                <a:solidFill>
                  <a:srgbClr val="000000"/>
                </a:solidFill>
                <a:latin typeface="Times New Roman" panose="02020603050405020304" pitchFamily="18" charset="0"/>
                <a:ea typeface="Times New Roman" panose="02020603050405020304" pitchFamily="18" charset="0"/>
              </a:rPr>
              <a:t>При </a:t>
            </a:r>
            <a:r>
              <a:rPr lang="ru-RU" sz="3200" dirty="0">
                <a:solidFill>
                  <a:srgbClr val="000000"/>
                </a:solidFill>
                <a:latin typeface="Times New Roman" panose="02020603050405020304" pitchFamily="18" charset="0"/>
                <a:ea typeface="Times New Roman" panose="02020603050405020304" pitchFamily="18" charset="0"/>
              </a:rPr>
              <a:t>передаче </a:t>
            </a:r>
            <a:r>
              <a:rPr lang="ru-RU" sz="3200" dirty="0" smtClean="0">
                <a:solidFill>
                  <a:srgbClr val="000000"/>
                </a:solidFill>
                <a:latin typeface="Times New Roman" panose="02020603050405020304" pitchFamily="18" charset="0"/>
                <a:ea typeface="Times New Roman" panose="02020603050405020304" pitchFamily="18" charset="0"/>
              </a:rPr>
              <a:t>ведения бухгалтерского учета  и составления отчетности </a:t>
            </a:r>
            <a:r>
              <a:rPr lang="ru-RU" sz="4000" b="1" dirty="0" smtClean="0">
                <a:solidFill>
                  <a:srgbClr val="000000"/>
                </a:solidFill>
                <a:latin typeface="Times New Roman" panose="02020603050405020304" pitchFamily="18" charset="0"/>
                <a:ea typeface="Times New Roman" panose="02020603050405020304" pitchFamily="18" charset="0"/>
              </a:rPr>
              <a:t>централизованной бухгалтерии</a:t>
            </a:r>
            <a:r>
              <a:rPr lang="ru-RU" sz="3200" dirty="0" smtClean="0">
                <a:solidFill>
                  <a:srgbClr val="000000"/>
                </a:solidFill>
                <a:latin typeface="Times New Roman" panose="02020603050405020304" pitchFamily="18" charset="0"/>
                <a:ea typeface="Times New Roman" panose="02020603050405020304" pitchFamily="18" charset="0"/>
              </a:rPr>
              <a:t>, </a:t>
            </a:r>
            <a:r>
              <a:rPr lang="ru-RU" sz="3200" dirty="0">
                <a:solidFill>
                  <a:srgbClr val="000000"/>
                </a:solidFill>
                <a:latin typeface="Times New Roman" panose="02020603050405020304" pitchFamily="18" charset="0"/>
                <a:ea typeface="Times New Roman" panose="02020603050405020304" pitchFamily="18" charset="0"/>
              </a:rPr>
              <a:t>особенности </a:t>
            </a:r>
            <a:r>
              <a:rPr lang="ru-RU" sz="4000" b="1" dirty="0">
                <a:solidFill>
                  <a:srgbClr val="FF0000"/>
                </a:solidFill>
                <a:latin typeface="Times New Roman" panose="02020603050405020304" pitchFamily="18" charset="0"/>
                <a:ea typeface="Times New Roman" panose="02020603050405020304" pitchFamily="18" charset="0"/>
              </a:rPr>
              <a:t>организации</a:t>
            </a:r>
            <a:r>
              <a:rPr lang="ru-RU" sz="3200" b="1" dirty="0">
                <a:solidFill>
                  <a:srgbClr val="FF0000"/>
                </a:solidFill>
                <a:latin typeface="Times New Roman" panose="02020603050405020304" pitchFamily="18" charset="0"/>
                <a:ea typeface="Times New Roman" panose="02020603050405020304" pitchFamily="18" charset="0"/>
              </a:rPr>
              <a:t> </a:t>
            </a:r>
            <a:r>
              <a:rPr lang="ru-RU" sz="3200" dirty="0">
                <a:solidFill>
                  <a:srgbClr val="000000"/>
                </a:solidFill>
                <a:latin typeface="Times New Roman" panose="02020603050405020304" pitchFamily="18" charset="0"/>
                <a:ea typeface="Times New Roman" panose="02020603050405020304" pitchFamily="18" charset="0"/>
              </a:rPr>
              <a:t>ведения </a:t>
            </a:r>
            <a:r>
              <a:rPr lang="ru-RU" sz="3200" dirty="0" smtClean="0">
                <a:solidFill>
                  <a:srgbClr val="000000"/>
                </a:solidFill>
                <a:latin typeface="Times New Roman" panose="02020603050405020304" pitchFamily="18" charset="0"/>
                <a:ea typeface="Times New Roman" panose="02020603050405020304" pitchFamily="18" charset="0"/>
              </a:rPr>
              <a:t>учета </a:t>
            </a:r>
            <a:r>
              <a:rPr lang="ru-RU" sz="3200" dirty="0">
                <a:solidFill>
                  <a:srgbClr val="000000"/>
                </a:solidFill>
                <a:latin typeface="Times New Roman" panose="02020603050405020304" pitchFamily="18" charset="0"/>
                <a:ea typeface="Times New Roman" panose="02020603050405020304" pitchFamily="18" charset="0"/>
              </a:rPr>
              <a:t>и (или) составления бухгалтерской (финансовой) отчетности </a:t>
            </a:r>
            <a:r>
              <a:rPr lang="ru-RU" sz="3200" dirty="0" smtClean="0">
                <a:solidFill>
                  <a:srgbClr val="000000"/>
                </a:solidFill>
                <a:latin typeface="Times New Roman" panose="02020603050405020304" pitchFamily="18" charset="0"/>
                <a:ea typeface="Times New Roman" panose="02020603050405020304" pitchFamily="18" charset="0"/>
              </a:rPr>
              <a:t>устанавливаются договором </a:t>
            </a:r>
            <a:r>
              <a:rPr lang="ru-RU" sz="3200" dirty="0">
                <a:solidFill>
                  <a:srgbClr val="000000"/>
                </a:solidFill>
                <a:latin typeface="Times New Roman" panose="02020603050405020304" pitchFamily="18" charset="0"/>
                <a:ea typeface="Times New Roman" panose="02020603050405020304" pitchFamily="18" charset="0"/>
              </a:rPr>
              <a:t>(соглашением) с учетом положений СГС «Учетная политика, оценочные значения и ошибки», иных нормативных правовых актов, регулирующих ведение бухгалтерского учета и составление бухгалтерской (финансовой) отчетности</a:t>
            </a:r>
            <a:endParaRPr lang="ru-RU" sz="3200" dirty="0"/>
          </a:p>
        </p:txBody>
      </p:sp>
      <p:sp>
        <p:nvSpPr>
          <p:cNvPr id="2" name="Номер слайда 1"/>
          <p:cNvSpPr>
            <a:spLocks noGrp="1"/>
          </p:cNvSpPr>
          <p:nvPr>
            <p:ph type="sldNum" sz="quarter" idx="7"/>
          </p:nvPr>
        </p:nvSpPr>
        <p:spPr/>
        <p:txBody>
          <a:bodyPr/>
          <a:lstStyle/>
          <a:p>
            <a:pPr marL="4334666">
              <a:lnSpc>
                <a:spcPts val="1156"/>
              </a:lnSpc>
            </a:pPr>
            <a:fld id="{81D60167-4931-47E6-BA6A-407CBD079E47}" type="slidenum">
              <a:rPr lang="ru-RU" spc="-4" smtClean="0">
                <a:latin typeface="Arial"/>
                <a:cs typeface="Arial"/>
              </a:rPr>
              <a:pPr marL="4334666">
                <a:lnSpc>
                  <a:spcPts val="1156"/>
                </a:lnSpc>
              </a:pPr>
              <a:t>109</a:t>
            </a:fld>
            <a:endParaRPr lang="ru-RU" spc="-4" dirty="0">
              <a:latin typeface="Arial"/>
              <a:cs typeface="Arial"/>
            </a:endParaRPr>
          </a:p>
        </p:txBody>
      </p:sp>
    </p:spTree>
    <p:extLst>
      <p:ext uri="{BB962C8B-B14F-4D97-AF65-F5344CB8AC3E}">
        <p14:creationId xmlns:p14="http://schemas.microsoft.com/office/powerpoint/2010/main" val="24564580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2125663"/>
            <a:ext cx="7772400" cy="431800"/>
          </a:xfrm>
        </p:spPr>
        <p:txBody>
          <a:bodyPr/>
          <a:lstStyle/>
          <a:p>
            <a:pPr>
              <a:defRPr/>
            </a:pPr>
            <a:r>
              <a:rPr lang="ru-RU" sz="2000" dirty="0" smtClean="0">
                <a:solidFill>
                  <a:schemeClr val="accent5">
                    <a:lumMod val="75000"/>
                  </a:schemeClr>
                </a:solidFill>
              </a:rPr>
              <a:t>ЕДИНЫЙ ПЛАН СЧЕТОВ</a:t>
            </a:r>
            <a:br>
              <a:rPr lang="ru-RU" sz="2000" dirty="0" smtClean="0">
                <a:solidFill>
                  <a:schemeClr val="accent5">
                    <a:lumMod val="75000"/>
                  </a:schemeClr>
                </a:solidFill>
              </a:rPr>
            </a:br>
            <a:r>
              <a:rPr lang="ru-RU" sz="2000" dirty="0" smtClean="0">
                <a:solidFill>
                  <a:schemeClr val="accent5">
                    <a:lumMod val="75000"/>
                  </a:schemeClr>
                </a:solidFill>
              </a:rPr>
              <a:t>10100 ОСНОВНЫЕ СРЕДСТВА</a:t>
            </a:r>
            <a:endParaRPr lang="ru-RU" sz="2000" dirty="0"/>
          </a:p>
        </p:txBody>
      </p:sp>
      <p:sp>
        <p:nvSpPr>
          <p:cNvPr id="76803" name="Текст 2"/>
          <p:cNvSpPr>
            <a:spLocks noGrp="1"/>
          </p:cNvSpPr>
          <p:nvPr>
            <p:ph type="body" idx="4294967295"/>
          </p:nvPr>
        </p:nvSpPr>
        <p:spPr>
          <a:xfrm>
            <a:off x="215900" y="1171575"/>
            <a:ext cx="8712200" cy="4089400"/>
          </a:xfrm>
        </p:spPr>
        <p:txBody>
          <a:bodyPr/>
          <a:lstStyle/>
          <a:p>
            <a:endParaRPr lang="ru-RU" altLang="ru-RU" smtClean="0"/>
          </a:p>
        </p:txBody>
      </p:sp>
      <p:sp>
        <p:nvSpPr>
          <p:cNvPr id="4" name="Номер слайда 3"/>
          <p:cNvSpPr>
            <a:spLocks noGrp="1"/>
          </p:cNvSpPr>
          <p:nvPr>
            <p:ph type="sldNum" sz="quarter" idx="12"/>
          </p:nvPr>
        </p:nvSpPr>
        <p:spPr>
          <a:xfrm>
            <a:off x="71438" y="6411913"/>
            <a:ext cx="4716462" cy="255587"/>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7A488FC-9AA9-47D9-A593-D604263FCE16}" type="slidenum">
              <a:rPr lang="ru-RU" altLang="ru-RU">
                <a:solidFill>
                  <a:srgbClr val="252523"/>
                </a:solidFill>
              </a:rPr>
              <a:pPr eaLnBrk="1" hangingPunct="1"/>
              <a:t>11</a:t>
            </a:fld>
            <a:endParaRPr lang="ru-RU" altLang="ru-RU">
              <a:solidFill>
                <a:srgbClr val="252523"/>
              </a:solidFill>
            </a:endParaRPr>
          </a:p>
        </p:txBody>
      </p:sp>
      <p:graphicFrame>
        <p:nvGraphicFramePr>
          <p:cNvPr id="6" name="Таблица 5"/>
          <p:cNvGraphicFramePr>
            <a:graphicFrameLocks noGrp="1"/>
          </p:cNvGraphicFramePr>
          <p:nvPr>
            <p:extLst/>
          </p:nvPr>
        </p:nvGraphicFramePr>
        <p:xfrm>
          <a:off x="-180527" y="135360"/>
          <a:ext cx="9324528" cy="6332029"/>
        </p:xfrm>
        <a:graphic>
          <a:graphicData uri="http://schemas.openxmlformats.org/drawingml/2006/table">
            <a:tbl>
              <a:tblPr/>
              <a:tblGrid>
                <a:gridCol w="260733"/>
                <a:gridCol w="302516"/>
                <a:gridCol w="345973"/>
                <a:gridCol w="279117"/>
                <a:gridCol w="323828"/>
                <a:gridCol w="1714320"/>
                <a:gridCol w="75812"/>
                <a:gridCol w="226092"/>
                <a:gridCol w="432048"/>
                <a:gridCol w="360040"/>
                <a:gridCol w="288032"/>
                <a:gridCol w="288032"/>
                <a:gridCol w="4427985"/>
              </a:tblGrid>
              <a:tr h="341312">
                <a:tc gridSpan="5">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2000" b="1" i="1" u="none" strike="noStrike" cap="none" normalizeH="0" baseline="0" dirty="0" smtClean="0">
                          <a:ln>
                            <a:solidFill>
                              <a:schemeClr val="tx2"/>
                            </a:solidFill>
                          </a:ln>
                          <a:solidFill>
                            <a:srgbClr val="000000"/>
                          </a:solidFill>
                          <a:effectLst/>
                          <a:latin typeface="Times New Roman" pitchFamily="18" charset="0"/>
                          <a:cs typeface="Arial" pitchFamily="34" charset="0"/>
                        </a:rPr>
                        <a:t>2 0 1 7 </a:t>
                      </a:r>
                      <a:r>
                        <a:rPr kumimoji="0" lang="ru-RU" sz="2000" b="0" i="1" u="none" strike="noStrike" cap="none" normalizeH="0" baseline="0" dirty="0" smtClean="0">
                          <a:ln>
                            <a:solidFill>
                              <a:schemeClr val="tx2"/>
                            </a:solidFill>
                          </a:ln>
                          <a:solidFill>
                            <a:srgbClr val="000000"/>
                          </a:solidFill>
                          <a:effectLst/>
                          <a:latin typeface="Times New Roman" pitchFamily="18" charset="0"/>
                          <a:cs typeface="Arial" pitchFamily="34" charset="0"/>
                        </a:rPr>
                        <a:t>г</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BCF9D"/>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ru-RU" sz="2000" b="1" i="0" u="none" strike="noStrike" cap="none" normalizeH="0" baseline="0" dirty="0" smtClean="0">
                        <a:ln>
                          <a:solidFill>
                            <a:schemeClr val="tx2"/>
                          </a:solidFill>
                        </a:ln>
                        <a:solidFill>
                          <a:srgbClr val="000000"/>
                        </a:solidFill>
                        <a:effectLst/>
                        <a:latin typeface="Times New Roman" pitchFamily="18"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BCF9D"/>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2000" b="1" i="1" u="none" strike="noStrike" cap="none" normalizeH="0" baseline="0" dirty="0" smtClean="0">
                          <a:ln>
                            <a:solidFill>
                              <a:schemeClr val="tx2"/>
                            </a:solidFill>
                          </a:ln>
                          <a:solidFill>
                            <a:srgbClr val="CCC1DA"/>
                          </a:solidFill>
                          <a:effectLst/>
                          <a:latin typeface="Times New Roman" pitchFamily="18" charset="0"/>
                          <a:cs typeface="Arial" pitchFamily="34" charset="0"/>
                        </a:rPr>
                        <a:t> </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BCF9D"/>
                    </a:solidFill>
                  </a:tcPr>
                </a:tc>
                <a:tc gridSpan="5">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2000" b="1" i="1" u="none" strike="noStrike" cap="none" normalizeH="0" baseline="0" dirty="0" smtClean="0">
                          <a:ln>
                            <a:solidFill>
                              <a:schemeClr val="tx2"/>
                            </a:solidFill>
                          </a:ln>
                          <a:solidFill>
                            <a:srgbClr val="000000"/>
                          </a:solidFill>
                          <a:effectLst/>
                          <a:latin typeface="Times New Roman" pitchFamily="18" charset="0"/>
                          <a:cs typeface="Arial" pitchFamily="34" charset="0"/>
                        </a:rPr>
                        <a:t>2018 </a:t>
                      </a:r>
                      <a:r>
                        <a:rPr kumimoji="0" lang="ru-RU" sz="2000" b="0" i="1" u="none" strike="noStrike" cap="none" normalizeH="0" baseline="0" dirty="0" smtClean="0">
                          <a:ln>
                            <a:solidFill>
                              <a:schemeClr val="tx2"/>
                            </a:solidFill>
                          </a:ln>
                          <a:solidFill>
                            <a:srgbClr val="000000"/>
                          </a:solidFill>
                          <a:effectLst/>
                          <a:latin typeface="Times New Roman" pitchFamily="18" charset="0"/>
                          <a:cs typeface="Arial" pitchFamily="34" charset="0"/>
                        </a:rPr>
                        <a:t>г</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BCF9D"/>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ru-RU" sz="2000" b="1" i="0" u="none" strike="noStrike" cap="none" normalizeH="0" baseline="0" dirty="0" smtClean="0">
                        <a:ln>
                          <a:solidFill>
                            <a:schemeClr val="tx2"/>
                          </a:solidFill>
                        </a:ln>
                        <a:solidFill>
                          <a:srgbClr val="000000"/>
                        </a:solidFill>
                        <a:effectLst/>
                        <a:latin typeface="Times New Roman" pitchFamily="18"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BCF9D"/>
                    </a:solidFill>
                  </a:tcPr>
                </a:tc>
              </a:tr>
              <a:tr h="654050">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latin typeface="Times New Roman" pitchFamily="18" charset="0"/>
                          <a:cs typeface="Arial" pitchFamily="34" charset="0"/>
                        </a:rPr>
                        <a:t>2</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latin typeface="Times New Roman" pitchFamily="18" charset="0"/>
                          <a:cs typeface="Arial" pitchFamily="34" charset="0"/>
                        </a:rPr>
                        <a:t>0</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latin typeface="Times New Roman" pitchFamily="18" charset="0"/>
                          <a:cs typeface="Arial" pitchFamily="34" charset="0"/>
                        </a:rPr>
                        <a:t>5</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latin typeface="Times New Roman" pitchFamily="18" charset="0"/>
                          <a:cs typeface="Arial" pitchFamily="34" charset="0"/>
                        </a:rPr>
                        <a:t>2</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latin typeface="Times New Roman" pitchFamily="18" charset="0"/>
                          <a:cs typeface="Arial" pitchFamily="34" charset="0"/>
                        </a:rPr>
                        <a:t>1</a:t>
                      </a:r>
                      <a:endParaRPr kumimoji="0" lang="en-US" sz="1800" b="1" i="1" u="none" strike="noStrike" cap="none" normalizeH="0" baseline="0" dirty="0" smtClean="0">
                        <a:ln>
                          <a:noFill/>
                        </a:ln>
                        <a:solidFill>
                          <a:srgbClr val="000000"/>
                        </a:solidFill>
                        <a:effectLst/>
                        <a:latin typeface="Times New Roman" pitchFamily="18"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lang="ru-RU" sz="1800" dirty="0" smtClean="0">
                          <a:effectLst/>
                          <a:latin typeface="Times New Roman" panose="02020603050405020304" pitchFamily="18" charset="0"/>
                          <a:ea typeface="Times New Roman" panose="02020603050405020304" pitchFamily="18" charset="0"/>
                        </a:rPr>
                        <a:t>Расчеты по доходам от собственности</a:t>
                      </a:r>
                      <a:endParaRPr kumimoji="0" lang="ru-RU" sz="1800" b="1" i="1" u="none" strike="noStrike" cap="none" normalizeH="0" baseline="0" dirty="0" smtClean="0">
                        <a:ln>
                          <a:noFill/>
                        </a:ln>
                        <a:solidFill>
                          <a:srgbClr val="000000"/>
                        </a:solidFill>
                        <a:effectLst/>
                        <a:latin typeface="Times New Roman" pitchFamily="18"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CCC1DA"/>
                          </a:solidFill>
                          <a:effectLst/>
                          <a:latin typeface="Times New Roman" pitchFamily="18" charset="0"/>
                          <a:cs typeface="Arial" pitchFamily="34" charset="0"/>
                        </a:rPr>
                        <a:t> </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0EC"/>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latin typeface="Times New Roman" pitchFamily="18" charset="0"/>
                          <a:cs typeface="Arial" pitchFamily="34" charset="0"/>
                        </a:rPr>
                        <a:t>2</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latin typeface="Times New Roman" pitchFamily="18" charset="0"/>
                          <a:cs typeface="Arial" pitchFamily="34" charset="0"/>
                        </a:rPr>
                        <a:t>0</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latin typeface="Times New Roman" pitchFamily="18" charset="0"/>
                          <a:cs typeface="Arial" pitchFamily="34" charset="0"/>
                        </a:rPr>
                        <a:t>5</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latin typeface="Times New Roman" pitchFamily="18" charset="0"/>
                          <a:cs typeface="Arial" pitchFamily="34" charset="0"/>
                        </a:rPr>
                        <a:t>2</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latin typeface="Times New Roman" pitchFamily="18" charset="0"/>
                          <a:cs typeface="Arial" pitchFamily="34" charset="0"/>
                        </a:rPr>
                        <a:t>1</a:t>
                      </a:r>
                      <a:endParaRPr kumimoji="0" lang="en-US" sz="1800" b="1" i="1" u="none" strike="noStrike" cap="none" normalizeH="0" baseline="0" dirty="0" smtClean="0">
                        <a:ln>
                          <a:noFill/>
                        </a:ln>
                        <a:solidFill>
                          <a:srgbClr val="000000"/>
                        </a:solidFill>
                        <a:effectLst/>
                        <a:latin typeface="Times New Roman" pitchFamily="18"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lang="ru-RU" sz="1800" b="1" i="1" dirty="0" smtClean="0">
                          <a:effectLst/>
                          <a:latin typeface="Times New Roman" panose="02020603050405020304" pitchFamily="18" charset="0"/>
                          <a:ea typeface="Times New Roman" panose="02020603050405020304" pitchFamily="18" charset="0"/>
                        </a:rPr>
                        <a:t>Расчеты по доходам от операционной аренды</a:t>
                      </a:r>
                      <a:endParaRPr kumimoji="0" lang="ru-RU" sz="1800" b="1" i="1" u="none" strike="noStrike" cap="none" normalizeH="0" baseline="0" dirty="0" smtClean="0">
                        <a:ln>
                          <a:noFill/>
                        </a:ln>
                        <a:solidFill>
                          <a:srgbClr val="000000"/>
                        </a:solidFill>
                        <a:effectLst/>
                        <a:latin typeface="Times New Roman" pitchFamily="18"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2921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rgbClr val="000000"/>
                        </a:solidFill>
                        <a:effectLst/>
                        <a:latin typeface="Calibri" pitchFamily="34"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rgbClr val="000000"/>
                        </a:solidFill>
                        <a:effectLst/>
                        <a:latin typeface="Calibri" pitchFamily="34"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rgbClr val="000000"/>
                        </a:solidFill>
                        <a:effectLst/>
                        <a:latin typeface="Calibri" pitchFamily="34"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rgbClr val="000000"/>
                        </a:solidFill>
                        <a:effectLst/>
                        <a:latin typeface="Calibri" pitchFamily="34"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rgbClr val="000000"/>
                        </a:solidFill>
                        <a:effectLst/>
                        <a:latin typeface="Calibri" pitchFamily="34"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rgbClr val="000000"/>
                          </a:solidFill>
                          <a:effectLst/>
                          <a:latin typeface="Times New Roman" pitchFamily="18" charset="0"/>
                          <a:cs typeface="Arial" pitchFamily="34" charset="0"/>
                        </a:rPr>
                        <a:t> </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rgbClr val="000000"/>
                          </a:solidFill>
                          <a:effectLst/>
                          <a:latin typeface="Times New Roman" pitchFamily="18" charset="0"/>
                          <a:cs typeface="Arial" pitchFamily="34" charset="0"/>
                        </a:rPr>
                        <a:t> </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0EC"/>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latin typeface="Times New Roman" pitchFamily="18" charset="0"/>
                          <a:cs typeface="Arial" pitchFamily="34" charset="0"/>
                        </a:rPr>
                        <a:t>2</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latin typeface="Times New Roman" pitchFamily="18" charset="0"/>
                          <a:cs typeface="Arial" pitchFamily="34" charset="0"/>
                        </a:rPr>
                        <a:t>0</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latin typeface="Times New Roman" pitchFamily="18" charset="0"/>
                          <a:cs typeface="Arial" pitchFamily="34" charset="0"/>
                        </a:rPr>
                        <a:t>5</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latin typeface="Times New Roman" pitchFamily="18" charset="0"/>
                          <a:cs typeface="Arial" pitchFamily="34" charset="0"/>
                        </a:rPr>
                        <a:t>2</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latin typeface="Times New Roman" pitchFamily="18" charset="0"/>
                          <a:cs typeface="Arial" pitchFamily="34" charset="0"/>
                        </a:rPr>
                        <a:t>2</a:t>
                      </a:r>
                      <a:endParaRPr kumimoji="0" lang="en-US" sz="1800" b="1" i="1" u="none" strike="noStrike" cap="none" normalizeH="0" baseline="0" dirty="0" smtClean="0">
                        <a:ln>
                          <a:noFill/>
                        </a:ln>
                        <a:solidFill>
                          <a:srgbClr val="000000"/>
                        </a:solidFill>
                        <a:effectLst/>
                        <a:latin typeface="Times New Roman" pitchFamily="18"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a:lnSpc>
                          <a:spcPct val="115000"/>
                        </a:lnSpc>
                        <a:spcAft>
                          <a:spcPts val="0"/>
                        </a:spcAft>
                      </a:pPr>
                      <a:r>
                        <a:rPr lang="ru-RU" sz="1800" b="1" i="1" dirty="0">
                          <a:solidFill>
                            <a:schemeClr val="tx1"/>
                          </a:solidFill>
                          <a:effectLst/>
                          <a:latin typeface="Times New Roman" panose="02020603050405020304" pitchFamily="18" charset="0"/>
                          <a:ea typeface="Times New Roman" panose="02020603050405020304" pitchFamily="18" charset="0"/>
                          <a:cs typeface="+mn-cs"/>
                        </a:rPr>
                        <a:t>Расчеты по доходам от финансовой аренды</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595318">
                <a:tc>
                  <a:txBody>
                    <a:bodyPr/>
                    <a:lstStyle/>
                    <a:p>
                      <a:pPr marL="0" marR="0" lvl="0" indent="0" algn="l" defTabSz="4572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dirty="0" smtClean="0">
                        <a:ln>
                          <a:noFill/>
                        </a:ln>
                        <a:solidFill>
                          <a:srgbClr val="000000"/>
                        </a:solidFill>
                        <a:effectLst/>
                        <a:latin typeface="Times New Roman" pitchFamily="18"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dirty="0" smtClean="0">
                        <a:ln>
                          <a:noFill/>
                        </a:ln>
                        <a:solidFill>
                          <a:srgbClr val="000000"/>
                        </a:solidFill>
                        <a:effectLst/>
                        <a:latin typeface="Times New Roman" pitchFamily="18"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dirty="0" smtClean="0">
                        <a:ln>
                          <a:noFill/>
                        </a:ln>
                        <a:solidFill>
                          <a:srgbClr val="000000"/>
                        </a:solidFill>
                        <a:effectLst/>
                        <a:latin typeface="Times New Roman" pitchFamily="18"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dirty="0" smtClean="0">
                        <a:ln>
                          <a:noFill/>
                        </a:ln>
                        <a:solidFill>
                          <a:srgbClr val="000000"/>
                        </a:solidFill>
                        <a:effectLst/>
                        <a:latin typeface="Times New Roman" pitchFamily="18"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dirty="0" smtClean="0">
                        <a:ln>
                          <a:noFill/>
                        </a:ln>
                        <a:solidFill>
                          <a:srgbClr val="000000"/>
                        </a:solidFill>
                        <a:effectLst/>
                        <a:latin typeface="Times New Roman" pitchFamily="18"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dirty="0" smtClean="0">
                        <a:ln>
                          <a:noFill/>
                        </a:ln>
                        <a:solidFill>
                          <a:srgbClr val="000000"/>
                        </a:solidFill>
                        <a:effectLst/>
                        <a:latin typeface="Times New Roman" pitchFamily="18"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rgbClr val="000000"/>
                          </a:solidFill>
                          <a:effectLst/>
                          <a:latin typeface="Times New Roman" pitchFamily="18" charset="0"/>
                          <a:cs typeface="Arial" pitchFamily="34" charset="0"/>
                        </a:rPr>
                        <a:t> </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0EC"/>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FF0000"/>
                          </a:solidFill>
                          <a:effectLst/>
                          <a:latin typeface="Times New Roman" pitchFamily="18" charset="0"/>
                          <a:cs typeface="Arial" pitchFamily="34" charset="0"/>
                        </a:rPr>
                        <a:t>2</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FF0000"/>
                          </a:solidFill>
                          <a:effectLst/>
                          <a:latin typeface="Times New Roman" pitchFamily="18" charset="0"/>
                          <a:cs typeface="Arial" pitchFamily="34" charset="0"/>
                        </a:rPr>
                        <a:t>0</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FF0000"/>
                          </a:solidFill>
                          <a:effectLst/>
                          <a:latin typeface="Times New Roman" pitchFamily="18" charset="0"/>
                          <a:cs typeface="Arial" pitchFamily="34" charset="0"/>
                        </a:rPr>
                        <a:t>5</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FF0000"/>
                          </a:solidFill>
                          <a:effectLst/>
                          <a:latin typeface="Times New Roman" pitchFamily="18" charset="0"/>
                          <a:cs typeface="Arial" pitchFamily="34" charset="0"/>
                        </a:rPr>
                        <a:t>2</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FF0000"/>
                          </a:solidFill>
                          <a:effectLst/>
                          <a:latin typeface="Times New Roman" pitchFamily="18" charset="0"/>
                          <a:cs typeface="Arial" pitchFamily="34" charset="0"/>
                        </a:rPr>
                        <a:t>3</a:t>
                      </a:r>
                      <a:endParaRPr kumimoji="0" lang="en-US" sz="1800" b="1" i="1" u="none" strike="noStrike" cap="none" normalizeH="0" baseline="0" dirty="0" smtClean="0">
                        <a:ln>
                          <a:noFill/>
                        </a:ln>
                        <a:solidFill>
                          <a:srgbClr val="FF0000"/>
                        </a:solidFill>
                        <a:effectLst/>
                        <a:latin typeface="Times New Roman" pitchFamily="18"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defTabSz="914400" eaLnBrk="1" fontAlgn="auto" latinLnBrk="0" hangingPunct="1">
                        <a:lnSpc>
                          <a:spcPct val="115000"/>
                        </a:lnSpc>
                        <a:spcBef>
                          <a:spcPts val="0"/>
                        </a:spcBef>
                        <a:spcAft>
                          <a:spcPts val="0"/>
                        </a:spcAft>
                        <a:buClrTx/>
                        <a:buSzTx/>
                        <a:buFontTx/>
                        <a:buNone/>
                        <a:tabLst/>
                        <a:defRPr/>
                      </a:pPr>
                      <a:r>
                        <a:rPr lang="ru-RU" sz="1800" b="1" i="1" noProof="0" dirty="0" smtClean="0">
                          <a:solidFill>
                            <a:srgbClr val="FF0000"/>
                          </a:solidFill>
                          <a:effectLst/>
                          <a:latin typeface="Times New Roman" panose="02020603050405020304" pitchFamily="18" charset="0"/>
                          <a:ea typeface="Times New Roman" panose="02020603050405020304" pitchFamily="18" charset="0"/>
                          <a:cs typeface="+mn-cs"/>
                        </a:rPr>
                        <a:t>Расчеты по доходам от платежей при пользовании природными ресурсами</a:t>
                      </a:r>
                      <a:endParaRPr lang="ru-RU" sz="1800" b="1" i="1" dirty="0">
                        <a:solidFill>
                          <a:srgbClr val="FF0000"/>
                        </a:solidFill>
                        <a:effectLst/>
                        <a:latin typeface="Times New Roman" panose="02020603050405020304" pitchFamily="18" charset="0"/>
                        <a:ea typeface="Times New Roman" panose="02020603050405020304" pitchFamily="18" charset="0"/>
                        <a:cs typeface="+mn-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438150">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rgbClr val="000000"/>
                        </a:solidFill>
                        <a:effectLst/>
                        <a:latin typeface="Calibri" pitchFamily="34"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dirty="0" smtClean="0">
                        <a:ln>
                          <a:noFill/>
                        </a:ln>
                        <a:solidFill>
                          <a:srgbClr val="000000"/>
                        </a:solidFill>
                        <a:effectLst/>
                        <a:latin typeface="Times New Roman" pitchFamily="18"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dirty="0" smtClean="0">
                        <a:ln>
                          <a:noFill/>
                        </a:ln>
                        <a:solidFill>
                          <a:srgbClr val="000000"/>
                        </a:solidFill>
                        <a:effectLst/>
                        <a:latin typeface="Times New Roman" pitchFamily="18"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dirty="0" smtClean="0">
                        <a:ln>
                          <a:noFill/>
                        </a:ln>
                        <a:solidFill>
                          <a:srgbClr val="000000"/>
                        </a:solidFill>
                        <a:effectLst/>
                        <a:latin typeface="Times New Roman" pitchFamily="18"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dirty="0" smtClean="0">
                        <a:ln>
                          <a:noFill/>
                        </a:ln>
                        <a:solidFill>
                          <a:srgbClr val="000000"/>
                        </a:solidFill>
                        <a:effectLst/>
                        <a:latin typeface="Times New Roman" pitchFamily="18"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dirty="0" smtClean="0">
                        <a:ln>
                          <a:noFill/>
                        </a:ln>
                        <a:solidFill>
                          <a:srgbClr val="000000"/>
                        </a:solidFill>
                        <a:effectLst/>
                        <a:latin typeface="Times New Roman" pitchFamily="18"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rgbClr val="000000"/>
                          </a:solidFill>
                          <a:effectLst/>
                          <a:latin typeface="Times New Roman" pitchFamily="18" charset="0"/>
                          <a:cs typeface="Arial" pitchFamily="34" charset="0"/>
                        </a:rPr>
                        <a:t> </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0EC"/>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latin typeface="Times New Roman" pitchFamily="18" charset="0"/>
                          <a:cs typeface="Arial" pitchFamily="34" charset="0"/>
                        </a:rPr>
                        <a:t>2</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latin typeface="Times New Roman" pitchFamily="18" charset="0"/>
                          <a:cs typeface="Arial" pitchFamily="34" charset="0"/>
                        </a:rPr>
                        <a:t>0</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latin typeface="Times New Roman" pitchFamily="18" charset="0"/>
                          <a:cs typeface="Arial" pitchFamily="34" charset="0"/>
                        </a:rPr>
                        <a:t>5</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latin typeface="Times New Roman" pitchFamily="18" charset="0"/>
                          <a:cs typeface="Arial" pitchFamily="34" charset="0"/>
                        </a:rPr>
                        <a:t>2</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latin typeface="Times New Roman" pitchFamily="18" charset="0"/>
                          <a:cs typeface="Arial" pitchFamily="34" charset="0"/>
                        </a:rPr>
                        <a:t>4</a:t>
                      </a:r>
                      <a:endParaRPr kumimoji="0" lang="en-US" sz="1800" b="1" i="1" u="none" strike="noStrike" cap="none" normalizeH="0" baseline="0" dirty="0" smtClean="0">
                        <a:ln>
                          <a:noFill/>
                        </a:ln>
                        <a:solidFill>
                          <a:srgbClr val="000000"/>
                        </a:solidFill>
                        <a:effectLst/>
                        <a:latin typeface="Times New Roman" pitchFamily="18"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a:lnSpc>
                          <a:spcPct val="115000"/>
                        </a:lnSpc>
                        <a:spcAft>
                          <a:spcPts val="0"/>
                        </a:spcAft>
                      </a:pPr>
                      <a:r>
                        <a:rPr lang="ru-RU" sz="1800" b="1" i="1" dirty="0" smtClean="0">
                          <a:solidFill>
                            <a:schemeClr val="tx1"/>
                          </a:solidFill>
                          <a:effectLst/>
                          <a:latin typeface="Times New Roman" panose="02020603050405020304" pitchFamily="18" charset="0"/>
                          <a:ea typeface="Times New Roman" panose="02020603050405020304" pitchFamily="18" charset="0"/>
                          <a:cs typeface="+mn-cs"/>
                        </a:rPr>
                        <a:t>Расчеты по доходам от процентов по депозитам, остаткам денежных средств</a:t>
                      </a:r>
                      <a:endParaRPr lang="ru-RU" sz="1800" b="1" i="1" dirty="0">
                        <a:solidFill>
                          <a:schemeClr val="tx1"/>
                        </a:solidFill>
                        <a:effectLst/>
                        <a:latin typeface="Times New Roman" panose="02020603050405020304" pitchFamily="18" charset="0"/>
                        <a:ea typeface="Times New Roman" panose="02020603050405020304" pitchFamily="18" charset="0"/>
                        <a:cs typeface="+mn-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43815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rgbClr val="000000"/>
                        </a:solidFill>
                        <a:effectLst/>
                        <a:latin typeface="Calibri" pitchFamily="34"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dirty="0" smtClean="0">
                        <a:ln>
                          <a:noFill/>
                        </a:ln>
                        <a:solidFill>
                          <a:srgbClr val="000000"/>
                        </a:solidFill>
                        <a:effectLst/>
                        <a:latin typeface="Times New Roman" pitchFamily="18"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dirty="0" smtClean="0">
                        <a:ln>
                          <a:noFill/>
                        </a:ln>
                        <a:solidFill>
                          <a:srgbClr val="000000"/>
                        </a:solidFill>
                        <a:effectLst/>
                        <a:latin typeface="Times New Roman" pitchFamily="18"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dirty="0" smtClean="0">
                        <a:ln>
                          <a:noFill/>
                        </a:ln>
                        <a:solidFill>
                          <a:srgbClr val="000000"/>
                        </a:solidFill>
                        <a:effectLst/>
                        <a:latin typeface="Times New Roman" pitchFamily="18"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dirty="0" smtClean="0">
                        <a:ln>
                          <a:noFill/>
                        </a:ln>
                        <a:solidFill>
                          <a:srgbClr val="000000"/>
                        </a:solidFill>
                        <a:effectLst/>
                        <a:latin typeface="Times New Roman" pitchFamily="18"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dirty="0" smtClean="0">
                        <a:ln>
                          <a:noFill/>
                        </a:ln>
                        <a:solidFill>
                          <a:srgbClr val="000000"/>
                        </a:solidFill>
                        <a:effectLst/>
                        <a:latin typeface="Times New Roman" pitchFamily="18"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rgbClr val="000000"/>
                          </a:solidFill>
                          <a:effectLst/>
                          <a:latin typeface="Times New Roman" pitchFamily="18" charset="0"/>
                          <a:cs typeface="Arial" pitchFamily="34" charset="0"/>
                        </a:rPr>
                        <a:t> </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0EC"/>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latin typeface="Times New Roman" pitchFamily="18" charset="0"/>
                          <a:cs typeface="Arial" pitchFamily="34" charset="0"/>
                        </a:rPr>
                        <a:t>2</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latin typeface="Times New Roman" pitchFamily="18" charset="0"/>
                          <a:cs typeface="Arial" pitchFamily="34" charset="0"/>
                        </a:rPr>
                        <a:t>0</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latin typeface="Times New Roman" pitchFamily="18" charset="0"/>
                          <a:cs typeface="Arial" pitchFamily="34" charset="0"/>
                        </a:rPr>
                        <a:t>5</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latin typeface="Times New Roman" pitchFamily="18" charset="0"/>
                          <a:cs typeface="Arial" pitchFamily="34" charset="0"/>
                        </a:rPr>
                        <a:t>2</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latin typeface="Times New Roman" pitchFamily="18" charset="0"/>
                          <a:cs typeface="Arial" pitchFamily="34" charset="0"/>
                        </a:rPr>
                        <a:t>6</a:t>
                      </a:r>
                      <a:endParaRPr kumimoji="0" lang="en-US" sz="1800" b="1" i="1" u="none" strike="noStrike" cap="none" normalizeH="0" baseline="0" dirty="0" smtClean="0">
                        <a:ln>
                          <a:noFill/>
                        </a:ln>
                        <a:solidFill>
                          <a:srgbClr val="000000"/>
                        </a:solidFill>
                        <a:effectLst/>
                        <a:latin typeface="Times New Roman" pitchFamily="18"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a:lnSpc>
                          <a:spcPct val="115000"/>
                        </a:lnSpc>
                        <a:spcAft>
                          <a:spcPts val="0"/>
                        </a:spcAft>
                      </a:pPr>
                      <a:r>
                        <a:rPr lang="ru-RU" sz="1800" b="1" i="1" dirty="0" smtClean="0">
                          <a:solidFill>
                            <a:schemeClr val="tx1"/>
                          </a:solidFill>
                          <a:effectLst/>
                          <a:latin typeface="Times New Roman" panose="02020603050405020304" pitchFamily="18" charset="0"/>
                          <a:ea typeface="Times New Roman" panose="02020603050405020304" pitchFamily="18" charset="0"/>
                          <a:cs typeface="+mn-cs"/>
                        </a:rPr>
                        <a:t>Расчеты по доходам от процентов по иным финансовым инструментам</a:t>
                      </a:r>
                      <a:endParaRPr lang="ru-RU" sz="1800" b="1" i="1" dirty="0">
                        <a:solidFill>
                          <a:schemeClr val="tx1"/>
                        </a:solidFill>
                        <a:effectLst/>
                        <a:latin typeface="Times New Roman" panose="02020603050405020304" pitchFamily="18" charset="0"/>
                        <a:ea typeface="Times New Roman" panose="02020603050405020304" pitchFamily="18" charset="0"/>
                        <a:cs typeface="+mn-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2921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rgbClr val="000000"/>
                        </a:solidFill>
                        <a:effectLst/>
                        <a:latin typeface="Calibri" pitchFamily="34"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dirty="0" smtClean="0">
                        <a:ln>
                          <a:noFill/>
                        </a:ln>
                        <a:solidFill>
                          <a:srgbClr val="000000"/>
                        </a:solidFill>
                        <a:effectLst/>
                        <a:latin typeface="Times New Roman" pitchFamily="18"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dirty="0" smtClean="0">
                        <a:ln>
                          <a:noFill/>
                        </a:ln>
                        <a:solidFill>
                          <a:srgbClr val="000000"/>
                        </a:solidFill>
                        <a:effectLst/>
                        <a:latin typeface="Times New Roman" pitchFamily="18"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dirty="0" smtClean="0">
                        <a:ln>
                          <a:noFill/>
                        </a:ln>
                        <a:solidFill>
                          <a:srgbClr val="000000"/>
                        </a:solidFill>
                        <a:effectLst/>
                        <a:latin typeface="Times New Roman" pitchFamily="18"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dirty="0" smtClean="0">
                        <a:ln>
                          <a:noFill/>
                        </a:ln>
                        <a:solidFill>
                          <a:srgbClr val="000000"/>
                        </a:solidFill>
                        <a:effectLst/>
                        <a:latin typeface="Times New Roman" pitchFamily="18"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dirty="0" smtClean="0">
                        <a:ln>
                          <a:noFill/>
                        </a:ln>
                        <a:solidFill>
                          <a:srgbClr val="000000"/>
                        </a:solidFill>
                        <a:effectLst/>
                        <a:latin typeface="Times New Roman" pitchFamily="18"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rgbClr val="000000"/>
                          </a:solidFill>
                          <a:effectLst/>
                          <a:latin typeface="Times New Roman" pitchFamily="18" charset="0"/>
                          <a:cs typeface="Arial" pitchFamily="34" charset="0"/>
                        </a:rPr>
                        <a:t> </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0EC"/>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latin typeface="Times New Roman" pitchFamily="18" charset="0"/>
                          <a:cs typeface="Arial" pitchFamily="34" charset="0"/>
                        </a:rPr>
                        <a:t>2</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latin typeface="Times New Roman" pitchFamily="18" charset="0"/>
                          <a:cs typeface="Arial" pitchFamily="34" charset="0"/>
                        </a:rPr>
                        <a:t>0</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latin typeface="Times New Roman" pitchFamily="18" charset="0"/>
                          <a:cs typeface="Arial" pitchFamily="34" charset="0"/>
                        </a:rPr>
                        <a:t>5</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latin typeface="Times New Roman" pitchFamily="18" charset="0"/>
                          <a:cs typeface="Arial" pitchFamily="34" charset="0"/>
                        </a:rPr>
                        <a:t>2</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latin typeface="Times New Roman" pitchFamily="18" charset="0"/>
                          <a:cs typeface="Arial" pitchFamily="34" charset="0"/>
                        </a:rPr>
                        <a:t>7</a:t>
                      </a:r>
                      <a:endParaRPr kumimoji="0" lang="en-US" sz="1800" b="1" i="1" u="none" strike="noStrike" cap="none" normalizeH="0" baseline="0" dirty="0" smtClean="0">
                        <a:ln>
                          <a:noFill/>
                        </a:ln>
                        <a:solidFill>
                          <a:srgbClr val="000000"/>
                        </a:solidFill>
                        <a:effectLst/>
                        <a:latin typeface="Times New Roman" pitchFamily="18"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t" latinLnBrk="0" hangingPunct="1">
                        <a:lnSpc>
                          <a:spcPct val="100000"/>
                        </a:lnSpc>
                        <a:spcBef>
                          <a:spcPct val="0"/>
                        </a:spcBef>
                        <a:spcAft>
                          <a:spcPct val="0"/>
                        </a:spcAft>
                        <a:buClrTx/>
                        <a:buSzTx/>
                        <a:buFontTx/>
                        <a:buNone/>
                        <a:tabLst/>
                      </a:pPr>
                      <a:r>
                        <a:rPr lang="ru-RU" sz="1800" b="1" i="1" dirty="0" smtClean="0">
                          <a:solidFill>
                            <a:schemeClr val="tx1"/>
                          </a:solidFill>
                          <a:effectLst/>
                          <a:latin typeface="Times New Roman" panose="02020603050405020304" pitchFamily="18" charset="0"/>
                          <a:ea typeface="Times New Roman" panose="02020603050405020304" pitchFamily="18" charset="0"/>
                          <a:cs typeface="+mn-cs"/>
                        </a:rPr>
                        <a:t>Расчеты по доходам от дивидендов от объектов инвестирования</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2921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rgbClr val="000000"/>
                        </a:solidFill>
                        <a:effectLst/>
                        <a:latin typeface="Calibri" pitchFamily="34"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smtClean="0">
                        <a:ln>
                          <a:noFill/>
                        </a:ln>
                        <a:solidFill>
                          <a:srgbClr val="000000"/>
                        </a:solidFill>
                        <a:effectLst/>
                        <a:latin typeface="Times New Roman" pitchFamily="18"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smtClean="0">
                        <a:ln>
                          <a:noFill/>
                        </a:ln>
                        <a:solidFill>
                          <a:srgbClr val="000000"/>
                        </a:solidFill>
                        <a:effectLst/>
                        <a:latin typeface="Times New Roman" pitchFamily="18"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smtClean="0">
                        <a:ln>
                          <a:noFill/>
                        </a:ln>
                        <a:solidFill>
                          <a:srgbClr val="000000"/>
                        </a:solidFill>
                        <a:effectLst/>
                        <a:latin typeface="Times New Roman" pitchFamily="18"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smtClean="0">
                        <a:ln>
                          <a:noFill/>
                        </a:ln>
                        <a:solidFill>
                          <a:srgbClr val="000000"/>
                        </a:solidFill>
                        <a:effectLst/>
                        <a:latin typeface="Times New Roman" pitchFamily="18"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dirty="0" smtClean="0">
                        <a:ln>
                          <a:noFill/>
                        </a:ln>
                        <a:solidFill>
                          <a:srgbClr val="000000"/>
                        </a:solidFill>
                        <a:effectLst/>
                        <a:latin typeface="Times New Roman" pitchFamily="18"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rgbClr val="000000"/>
                          </a:solidFill>
                          <a:effectLst/>
                          <a:latin typeface="Times New Roman" pitchFamily="18" charset="0"/>
                          <a:cs typeface="Arial" pitchFamily="34" charset="0"/>
                        </a:rPr>
                        <a:t> </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0EC"/>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latin typeface="Times New Roman" pitchFamily="18" charset="0"/>
                          <a:cs typeface="Arial" pitchFamily="34" charset="0"/>
                        </a:rPr>
                        <a:t>2</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latin typeface="Times New Roman" pitchFamily="18" charset="0"/>
                          <a:cs typeface="Arial" pitchFamily="34" charset="0"/>
                        </a:rPr>
                        <a:t>0</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latin typeface="Times New Roman" pitchFamily="18" charset="0"/>
                          <a:cs typeface="Arial" pitchFamily="34" charset="0"/>
                        </a:rPr>
                        <a:t>5</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latin typeface="Times New Roman" pitchFamily="18" charset="0"/>
                          <a:cs typeface="Arial" pitchFamily="34" charset="0"/>
                        </a:rPr>
                        <a:t>2</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latin typeface="Times New Roman" pitchFamily="18" charset="0"/>
                          <a:cs typeface="Arial" pitchFamily="34" charset="0"/>
                        </a:rPr>
                        <a:t>8</a:t>
                      </a:r>
                      <a:endParaRPr kumimoji="0" lang="en-US" sz="1800" b="1" i="1" u="none" strike="noStrike" cap="none" normalizeH="0" baseline="0" dirty="0" smtClean="0">
                        <a:ln>
                          <a:noFill/>
                        </a:ln>
                        <a:solidFill>
                          <a:srgbClr val="000000"/>
                        </a:solidFill>
                        <a:effectLst/>
                        <a:latin typeface="Times New Roman" pitchFamily="18"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t" latinLnBrk="0" hangingPunct="1">
                        <a:lnSpc>
                          <a:spcPct val="100000"/>
                        </a:lnSpc>
                        <a:spcBef>
                          <a:spcPct val="0"/>
                        </a:spcBef>
                        <a:spcAft>
                          <a:spcPct val="0"/>
                        </a:spcAft>
                        <a:buClrTx/>
                        <a:buSzTx/>
                        <a:buFontTx/>
                        <a:buNone/>
                        <a:tabLst/>
                      </a:pPr>
                      <a:r>
                        <a:rPr lang="ru-RU" sz="1800" b="1" i="1" dirty="0" smtClean="0">
                          <a:solidFill>
                            <a:schemeClr val="tx1"/>
                          </a:solidFill>
                          <a:effectLst/>
                          <a:latin typeface="Times New Roman" panose="02020603050405020304" pitchFamily="18" charset="0"/>
                          <a:ea typeface="Times New Roman" panose="02020603050405020304" pitchFamily="18" charset="0"/>
                          <a:cs typeface="+mn-cs"/>
                        </a:rPr>
                        <a:t>Расчеты по доходам от предоставления неисключительных прав на результаты интеллектуальной деятельности и средства индивидуализации</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654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rgbClr val="000000"/>
                        </a:solidFill>
                        <a:effectLst/>
                        <a:latin typeface="Calibri" pitchFamily="34"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smtClean="0">
                        <a:ln>
                          <a:noFill/>
                        </a:ln>
                        <a:solidFill>
                          <a:srgbClr val="000000"/>
                        </a:solidFill>
                        <a:effectLst/>
                        <a:latin typeface="Times New Roman" pitchFamily="18"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smtClean="0">
                        <a:ln>
                          <a:noFill/>
                        </a:ln>
                        <a:solidFill>
                          <a:srgbClr val="000000"/>
                        </a:solidFill>
                        <a:effectLst/>
                        <a:latin typeface="Times New Roman" pitchFamily="18"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smtClean="0">
                        <a:ln>
                          <a:noFill/>
                        </a:ln>
                        <a:solidFill>
                          <a:srgbClr val="000000"/>
                        </a:solidFill>
                        <a:effectLst/>
                        <a:latin typeface="Times New Roman" pitchFamily="18"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smtClean="0">
                        <a:ln>
                          <a:noFill/>
                        </a:ln>
                        <a:solidFill>
                          <a:srgbClr val="000000"/>
                        </a:solidFill>
                        <a:effectLst/>
                        <a:latin typeface="Times New Roman" pitchFamily="18"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dirty="0" smtClean="0">
                        <a:ln>
                          <a:noFill/>
                        </a:ln>
                        <a:solidFill>
                          <a:srgbClr val="000000"/>
                        </a:solidFill>
                        <a:effectLst/>
                        <a:latin typeface="Times New Roman" pitchFamily="18"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rgbClr val="000000"/>
                          </a:solidFill>
                          <a:effectLst/>
                          <a:latin typeface="Times New Roman" pitchFamily="18" charset="0"/>
                          <a:cs typeface="Arial" pitchFamily="34" charset="0"/>
                        </a:rPr>
                        <a:t> </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0EC"/>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latin typeface="Times New Roman" pitchFamily="18" charset="0"/>
                          <a:cs typeface="Arial" pitchFamily="34" charset="0"/>
                        </a:rPr>
                        <a:t>2</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latin typeface="Times New Roman" pitchFamily="18" charset="0"/>
                          <a:cs typeface="Arial" pitchFamily="34" charset="0"/>
                        </a:rPr>
                        <a:t>0</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latin typeface="Times New Roman" pitchFamily="18" charset="0"/>
                          <a:cs typeface="Arial" pitchFamily="34" charset="0"/>
                        </a:rPr>
                        <a:t>5</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latin typeface="Times New Roman" pitchFamily="18" charset="0"/>
                          <a:cs typeface="Arial" pitchFamily="34" charset="0"/>
                        </a:rPr>
                        <a:t>2</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latin typeface="Times New Roman" pitchFamily="18" charset="0"/>
                          <a:cs typeface="Arial" pitchFamily="34" charset="0"/>
                        </a:rPr>
                        <a:t>9</a:t>
                      </a:r>
                      <a:endParaRPr kumimoji="0" lang="en-US" sz="1800" b="1" i="1" u="none" strike="noStrike" cap="none" normalizeH="0" baseline="0" dirty="0" smtClean="0">
                        <a:ln>
                          <a:noFill/>
                        </a:ln>
                        <a:solidFill>
                          <a:srgbClr val="000000"/>
                        </a:solidFill>
                        <a:effectLst/>
                        <a:latin typeface="Times New Roman" pitchFamily="18"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t" latinLnBrk="0" hangingPunct="1">
                        <a:lnSpc>
                          <a:spcPct val="100000"/>
                        </a:lnSpc>
                        <a:spcBef>
                          <a:spcPct val="0"/>
                        </a:spcBef>
                        <a:spcAft>
                          <a:spcPct val="0"/>
                        </a:spcAft>
                        <a:buClrTx/>
                        <a:buSzTx/>
                        <a:buFontTx/>
                        <a:buNone/>
                        <a:tabLst/>
                      </a:pPr>
                      <a:r>
                        <a:rPr lang="ru-RU" sz="1800" b="1" i="1" dirty="0" smtClean="0">
                          <a:solidFill>
                            <a:schemeClr val="tx1"/>
                          </a:solidFill>
                          <a:effectLst/>
                          <a:latin typeface="Times New Roman" panose="02020603050405020304" pitchFamily="18" charset="0"/>
                          <a:ea typeface="Times New Roman" panose="02020603050405020304" pitchFamily="18" charset="0"/>
                          <a:cs typeface="+mn-cs"/>
                        </a:rPr>
                        <a:t>Расчеты по иным доходам от собственности</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spTree>
    <p:extLst>
      <p:ext uri="{BB962C8B-B14F-4D97-AF65-F5344CB8AC3E}">
        <p14:creationId xmlns:p14="http://schemas.microsoft.com/office/powerpoint/2010/main" val="2447071068"/>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extLst>
              <p:ext uri="{D42A27DB-BD31-4B8C-83A1-F6EECF244321}">
                <p14:modId xmlns:p14="http://schemas.microsoft.com/office/powerpoint/2010/main" val="669854254"/>
              </p:ext>
            </p:extLst>
          </p:nvPr>
        </p:nvGraphicFramePr>
        <p:xfrm>
          <a:off x="344446" y="1172022"/>
          <a:ext cx="8455106" cy="45429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Заголовок 2"/>
          <p:cNvSpPr>
            <a:spLocks noGrp="1"/>
          </p:cNvSpPr>
          <p:nvPr>
            <p:ph type="title"/>
          </p:nvPr>
        </p:nvSpPr>
        <p:spPr>
          <a:xfrm>
            <a:off x="451702" y="-38100"/>
            <a:ext cx="8692050" cy="1661993"/>
          </a:xfrm>
        </p:spPr>
        <p:txBody>
          <a:bodyPr/>
          <a:lstStyle/>
          <a:p>
            <a:pPr algn="ctr"/>
            <a:r>
              <a:rPr lang="ru-RU" sz="2800"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В рамках учетной политики  устанавливается </a:t>
            </a:r>
            <a:r>
              <a:rPr lang="ru-RU" sz="4000" dirty="0" smtClean="0">
                <a:ln w="22225">
                  <a:solidFill>
                    <a:schemeClr val="accent2"/>
                  </a:solidFill>
                  <a:prstDash val="solid"/>
                </a:ln>
                <a:solidFill>
                  <a:schemeClr val="accent2">
                    <a:lumMod val="40000"/>
                    <a:lumOff val="60000"/>
                  </a:schemeClr>
                </a:solidFill>
              </a:rPr>
              <a:t>однозначно</a:t>
            </a:r>
            <a:r>
              <a:rPr lang="ru-RU" sz="4000" dirty="0">
                <a:ln w="22225">
                  <a:solidFill>
                    <a:schemeClr val="accent2"/>
                  </a:solidFill>
                  <a:prstDash val="solid"/>
                </a:ln>
                <a:solidFill>
                  <a:schemeClr val="accent2">
                    <a:lumMod val="40000"/>
                    <a:lumOff val="60000"/>
                  </a:schemeClr>
                </a:solidFill>
              </a:rPr>
              <a:t/>
            </a:r>
            <a:br>
              <a:rPr lang="ru-RU" sz="4000" dirty="0">
                <a:ln w="22225">
                  <a:solidFill>
                    <a:schemeClr val="accent2"/>
                  </a:solidFill>
                  <a:prstDash val="solid"/>
                </a:ln>
                <a:solidFill>
                  <a:schemeClr val="accent2">
                    <a:lumMod val="40000"/>
                    <a:lumOff val="60000"/>
                  </a:schemeClr>
                </a:solidFill>
              </a:rPr>
            </a:br>
            <a:endParaRPr lang="ru-RU" sz="4000" dirty="0">
              <a:ln w="22225">
                <a:solidFill>
                  <a:schemeClr val="accent2"/>
                </a:solidFill>
                <a:prstDash val="solid"/>
              </a:ln>
              <a:solidFill>
                <a:schemeClr val="accent2">
                  <a:lumMod val="40000"/>
                  <a:lumOff val="60000"/>
                </a:schemeClr>
              </a:solidFill>
            </a:endParaRPr>
          </a:p>
        </p:txBody>
      </p:sp>
      <p:sp>
        <p:nvSpPr>
          <p:cNvPr id="5" name="TextBox 4"/>
          <p:cNvSpPr txBox="1"/>
          <p:nvPr/>
        </p:nvSpPr>
        <p:spPr>
          <a:xfrm>
            <a:off x="971600" y="3933056"/>
            <a:ext cx="6822671" cy="461665"/>
          </a:xfrm>
          <a:prstGeom prst="rect">
            <a:avLst/>
          </a:prstGeom>
          <a:noFill/>
        </p:spPr>
        <p:txBody>
          <a:bodyPr wrap="square" rtlCol="0">
            <a:spAutoFit/>
          </a:bodyPr>
          <a:lstStyle/>
          <a:p>
            <a:r>
              <a:rPr lang="ru-RU" sz="2400" kern="0" dirty="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порядок проведения инвентаризации </a:t>
            </a:r>
            <a:r>
              <a:rPr lang="ru-RU" sz="2400" kern="0" dirty="0" smtClean="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активов </a:t>
            </a:r>
            <a:endParaRPr lang="ru-RU" sz="2400" dirty="0">
              <a:solidFill>
                <a:prstClr val="black"/>
              </a:solidFill>
            </a:endParaRPr>
          </a:p>
        </p:txBody>
      </p:sp>
      <p:sp>
        <p:nvSpPr>
          <p:cNvPr id="2" name="Номер слайда 1"/>
          <p:cNvSpPr>
            <a:spLocks noGrp="1"/>
          </p:cNvSpPr>
          <p:nvPr>
            <p:ph type="sldNum" sz="quarter" idx="7"/>
          </p:nvPr>
        </p:nvSpPr>
        <p:spPr/>
        <p:txBody>
          <a:bodyPr/>
          <a:lstStyle/>
          <a:p>
            <a:pPr marL="4334666">
              <a:lnSpc>
                <a:spcPts val="1156"/>
              </a:lnSpc>
            </a:pPr>
            <a:fld id="{81D60167-4931-47E6-BA6A-407CBD079E47}" type="slidenum">
              <a:rPr lang="ru-RU" spc="-4" smtClean="0">
                <a:latin typeface="Arial"/>
                <a:cs typeface="Arial"/>
              </a:rPr>
              <a:pPr marL="4334666">
                <a:lnSpc>
                  <a:spcPts val="1156"/>
                </a:lnSpc>
              </a:pPr>
              <a:t>110</a:t>
            </a:fld>
            <a:endParaRPr lang="ru-RU" spc="-4" dirty="0">
              <a:latin typeface="Arial"/>
              <a:cs typeface="Arial"/>
            </a:endParaRPr>
          </a:p>
        </p:txBody>
      </p:sp>
    </p:spTree>
    <p:extLst>
      <p:ext uri="{BB962C8B-B14F-4D97-AF65-F5344CB8AC3E}">
        <p14:creationId xmlns:p14="http://schemas.microsoft.com/office/powerpoint/2010/main" val="961082837"/>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20688"/>
            <a:ext cx="8229600" cy="432048"/>
          </a:xfrm>
          <a:solidFill>
            <a:srgbClr val="E6E6E6"/>
          </a:solidFill>
          <a:ln>
            <a:solidFill>
              <a:schemeClr val="accent5">
                <a:lumMod val="75000"/>
              </a:schemeClr>
            </a:solidFill>
          </a:ln>
          <a:effectLst>
            <a:glow rad="228600">
              <a:schemeClr val="accent4">
                <a:satMod val="175000"/>
                <a:alpha val="40000"/>
              </a:schemeClr>
            </a:glow>
          </a:effectLst>
        </p:spPr>
        <p:txBody>
          <a:bodyPr>
            <a:normAutofit fontScale="90000"/>
          </a:bodyPr>
          <a:lstStyle/>
          <a:p>
            <a:pPr algn="ctr"/>
            <a:r>
              <a:rPr lang="ru-RU" sz="3200" dirty="0" smtClean="0">
                <a:ln>
                  <a:solidFill>
                    <a:schemeClr val="accent5">
                      <a:lumMod val="75000"/>
                    </a:schemeClr>
                  </a:solidFill>
                </a:ln>
              </a:rPr>
              <a:t/>
            </a:r>
            <a:br>
              <a:rPr lang="ru-RU" sz="3200" dirty="0" smtClean="0">
                <a:ln>
                  <a:solidFill>
                    <a:schemeClr val="accent5">
                      <a:lumMod val="75000"/>
                    </a:schemeClr>
                  </a:solidFill>
                </a:ln>
              </a:rPr>
            </a:br>
            <a:r>
              <a:rPr lang="ru-RU" sz="2800" dirty="0" smtClean="0">
                <a:ln>
                  <a:solidFill>
                    <a:schemeClr val="accent5">
                      <a:lumMod val="75000"/>
                    </a:schemeClr>
                  </a:solidFill>
                </a:ln>
              </a:rPr>
              <a:t>Проведение </a:t>
            </a:r>
            <a:r>
              <a:rPr lang="ru-RU" sz="2800" dirty="0">
                <a:ln>
                  <a:solidFill>
                    <a:schemeClr val="accent5">
                      <a:lumMod val="75000"/>
                    </a:schemeClr>
                  </a:solidFill>
                </a:ln>
              </a:rPr>
              <a:t>инвентаризации обязательно</a:t>
            </a:r>
            <a:r>
              <a:rPr lang="ru-RU" sz="2800" dirty="0" smtClean="0">
                <a:ln>
                  <a:solidFill>
                    <a:schemeClr val="accent5">
                      <a:lumMod val="75000"/>
                    </a:schemeClr>
                  </a:solidFill>
                </a:ln>
              </a:rPr>
              <a:t>:</a:t>
            </a:r>
            <a:r>
              <a:rPr lang="ru-RU" sz="2800" dirty="0">
                <a:ln>
                  <a:solidFill>
                    <a:schemeClr val="accent5">
                      <a:lumMod val="75000"/>
                    </a:schemeClr>
                  </a:solidFill>
                </a:ln>
              </a:rPr>
              <a:t/>
            </a:r>
            <a:br>
              <a:rPr lang="ru-RU" sz="2800" dirty="0">
                <a:ln>
                  <a:solidFill>
                    <a:schemeClr val="accent5">
                      <a:lumMod val="75000"/>
                    </a:schemeClr>
                  </a:solidFill>
                </a:ln>
              </a:rPr>
            </a:br>
            <a:endParaRPr lang="ru-RU" sz="2800" dirty="0">
              <a:ln>
                <a:solidFill>
                  <a:schemeClr val="accent5">
                    <a:lumMod val="75000"/>
                  </a:schemeClr>
                </a:solidFill>
              </a:ln>
            </a:endParaRPr>
          </a:p>
        </p:txBody>
      </p:sp>
      <p:graphicFrame>
        <p:nvGraphicFramePr>
          <p:cNvPr id="5" name="Объект 4"/>
          <p:cNvGraphicFramePr>
            <a:graphicFrameLocks noGrp="1"/>
          </p:cNvGraphicFramePr>
          <p:nvPr>
            <p:ph idx="1"/>
            <p:extLst/>
          </p:nvPr>
        </p:nvGraphicFramePr>
        <p:xfrm>
          <a:off x="539552" y="1196752"/>
          <a:ext cx="8496944" cy="5472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Номер слайда 3"/>
          <p:cNvSpPr>
            <a:spLocks noGrp="1"/>
          </p:cNvSpPr>
          <p:nvPr>
            <p:ph type="sldNum" sz="quarter" idx="12"/>
          </p:nvPr>
        </p:nvSpPr>
        <p:spPr/>
        <p:txBody>
          <a:bodyPr/>
          <a:lstStyle/>
          <a:p>
            <a:pPr>
              <a:defRPr/>
            </a:pPr>
            <a:r>
              <a:rPr lang="ru-RU" smtClean="0">
                <a:solidFill>
                  <a:prstClr val="black">
                    <a:tint val="75000"/>
                  </a:prstClr>
                </a:solidFill>
              </a:rPr>
              <a:t>СЛАЙД</a:t>
            </a:r>
            <a:r>
              <a:rPr lang="ru-RU" sz="1400" smtClean="0">
                <a:solidFill>
                  <a:prstClr val="black">
                    <a:tint val="75000"/>
                  </a:prstClr>
                </a:solidFill>
              </a:rPr>
              <a:t> </a:t>
            </a:r>
            <a:fld id="{CCDF69E5-509E-4D59-AF9B-AD19640FD1F2}" type="slidenum">
              <a:rPr lang="ru-RU" sz="1400" smtClean="0">
                <a:solidFill>
                  <a:prstClr val="black">
                    <a:tint val="75000"/>
                  </a:prstClr>
                </a:solidFill>
              </a:rPr>
              <a:pPr>
                <a:defRPr/>
              </a:pPr>
              <a:t>111</a:t>
            </a:fld>
            <a:endParaRPr lang="ru-RU" sz="1400">
              <a:solidFill>
                <a:prstClr val="black">
                  <a:tint val="75000"/>
                </a:prstClr>
              </a:solidFill>
            </a:endParaRPr>
          </a:p>
        </p:txBody>
      </p:sp>
    </p:spTree>
    <p:extLst>
      <p:ext uri="{BB962C8B-B14F-4D97-AF65-F5344CB8AC3E}">
        <p14:creationId xmlns:p14="http://schemas.microsoft.com/office/powerpoint/2010/main" val="3378385520"/>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extLst>
              <p:ext uri="{D42A27DB-BD31-4B8C-83A1-F6EECF244321}">
                <p14:modId xmlns:p14="http://schemas.microsoft.com/office/powerpoint/2010/main" val="3666653974"/>
              </p:ext>
            </p:extLst>
          </p:nvPr>
        </p:nvGraphicFramePr>
        <p:xfrm>
          <a:off x="344446" y="1172022"/>
          <a:ext cx="8455106" cy="45429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Номер слайда 1"/>
          <p:cNvSpPr>
            <a:spLocks noGrp="1"/>
          </p:cNvSpPr>
          <p:nvPr>
            <p:ph type="sldNum" sz="quarter" idx="7"/>
          </p:nvPr>
        </p:nvSpPr>
        <p:spPr/>
        <p:txBody>
          <a:bodyPr/>
          <a:lstStyle/>
          <a:p>
            <a:pPr marL="4334666">
              <a:lnSpc>
                <a:spcPts val="1156"/>
              </a:lnSpc>
            </a:pPr>
            <a:fld id="{81D60167-4931-47E6-BA6A-407CBD079E47}" type="slidenum">
              <a:rPr lang="ru-RU" spc="-4" smtClean="0">
                <a:latin typeface="Arial"/>
                <a:cs typeface="Arial"/>
              </a:rPr>
              <a:pPr marL="4334666">
                <a:lnSpc>
                  <a:spcPts val="1156"/>
                </a:lnSpc>
              </a:pPr>
              <a:t>112</a:t>
            </a:fld>
            <a:endParaRPr lang="ru-RU" spc="-4" dirty="0">
              <a:latin typeface="Arial"/>
              <a:cs typeface="Arial"/>
            </a:endParaRPr>
          </a:p>
        </p:txBody>
      </p:sp>
    </p:spTree>
    <p:extLst>
      <p:ext uri="{BB962C8B-B14F-4D97-AF65-F5344CB8AC3E}">
        <p14:creationId xmlns:p14="http://schemas.microsoft.com/office/powerpoint/2010/main" val="3978723827"/>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extLst>
              <p:ext uri="{D42A27DB-BD31-4B8C-83A1-F6EECF244321}">
                <p14:modId xmlns:p14="http://schemas.microsoft.com/office/powerpoint/2010/main" val="3874279192"/>
              </p:ext>
            </p:extLst>
          </p:nvPr>
        </p:nvGraphicFramePr>
        <p:xfrm>
          <a:off x="344446" y="1172022"/>
          <a:ext cx="8455106" cy="45429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p:cNvSpPr txBox="1"/>
          <p:nvPr/>
        </p:nvSpPr>
        <p:spPr>
          <a:xfrm>
            <a:off x="619829" y="4581128"/>
            <a:ext cx="6984776" cy="830997"/>
          </a:xfrm>
          <a:prstGeom prst="rect">
            <a:avLst/>
          </a:prstGeom>
          <a:noFill/>
        </p:spPr>
        <p:txBody>
          <a:bodyPr wrap="square" rtlCol="0">
            <a:spAutoFit/>
          </a:bodyPr>
          <a:lstStyle/>
          <a:p>
            <a:pPr lvl="0" algn="ctr"/>
            <a:r>
              <a:rPr lang="ru-RU" sz="2400" dirty="0" smtClean="0">
                <a:solidFill>
                  <a:srgbClr val="000000"/>
                </a:solidFill>
                <a:latin typeface="Times New Roman" panose="02020603050405020304" pitchFamily="18" charset="0"/>
                <a:ea typeface="Calibri" panose="020F0502020204030204" pitchFamily="34" charset="0"/>
              </a:rPr>
              <a:t>другие </a:t>
            </a:r>
            <a:r>
              <a:rPr lang="ru-RU" sz="2400" dirty="0">
                <a:solidFill>
                  <a:srgbClr val="000000"/>
                </a:solidFill>
                <a:latin typeface="Times New Roman" panose="02020603050405020304" pitchFamily="18" charset="0"/>
                <a:ea typeface="Calibri" panose="020F0502020204030204" pitchFamily="34" charset="0"/>
              </a:rPr>
              <a:t>особенности с учетом принятых Стандартов и нового понятия актив</a:t>
            </a:r>
            <a:endParaRPr lang="ru-RU" sz="2400" dirty="0"/>
          </a:p>
        </p:txBody>
      </p:sp>
      <p:sp>
        <p:nvSpPr>
          <p:cNvPr id="3" name="Номер слайда 2"/>
          <p:cNvSpPr>
            <a:spLocks noGrp="1"/>
          </p:cNvSpPr>
          <p:nvPr>
            <p:ph type="sldNum" sz="quarter" idx="7"/>
          </p:nvPr>
        </p:nvSpPr>
        <p:spPr/>
        <p:txBody>
          <a:bodyPr/>
          <a:lstStyle/>
          <a:p>
            <a:pPr marL="4334666">
              <a:lnSpc>
                <a:spcPts val="1156"/>
              </a:lnSpc>
            </a:pPr>
            <a:fld id="{81D60167-4931-47E6-BA6A-407CBD079E47}" type="slidenum">
              <a:rPr lang="ru-RU" spc="-4" smtClean="0">
                <a:latin typeface="Arial"/>
                <a:cs typeface="Arial"/>
              </a:rPr>
              <a:pPr marL="4334666">
                <a:lnSpc>
                  <a:spcPts val="1156"/>
                </a:lnSpc>
              </a:pPr>
              <a:t>113</a:t>
            </a:fld>
            <a:endParaRPr lang="ru-RU" spc="-4" dirty="0">
              <a:latin typeface="Arial"/>
              <a:cs typeface="Arial"/>
            </a:endParaRPr>
          </a:p>
        </p:txBody>
      </p:sp>
    </p:spTree>
    <p:extLst>
      <p:ext uri="{BB962C8B-B14F-4D97-AF65-F5344CB8AC3E}">
        <p14:creationId xmlns:p14="http://schemas.microsoft.com/office/powerpoint/2010/main" val="81101951"/>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extLst>
              <p:ext uri="{D42A27DB-BD31-4B8C-83A1-F6EECF244321}">
                <p14:modId xmlns:p14="http://schemas.microsoft.com/office/powerpoint/2010/main" val="3050906564"/>
              </p:ext>
            </p:extLst>
          </p:nvPr>
        </p:nvGraphicFramePr>
        <p:xfrm>
          <a:off x="344446" y="1172022"/>
          <a:ext cx="8455106" cy="45429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Заголовок 2"/>
          <p:cNvSpPr>
            <a:spLocks noGrp="1"/>
          </p:cNvSpPr>
          <p:nvPr>
            <p:ph type="title"/>
          </p:nvPr>
        </p:nvSpPr>
        <p:spPr>
          <a:xfrm>
            <a:off x="611909" y="116632"/>
            <a:ext cx="7920182" cy="861774"/>
          </a:xfrm>
        </p:spPr>
        <p:txBody>
          <a:bodyPr/>
          <a:lstStyle/>
          <a:p>
            <a:pPr algn="ctr"/>
            <a:r>
              <a:rPr lang="ru-RU" sz="2800"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В УЧЕТНАЯ ПОЛИТИКА устанавливает из допустимых НПА методов </a:t>
            </a:r>
            <a:endParaRPr lang="ru-RU" sz="280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5" name="TextBox 4"/>
          <p:cNvSpPr txBox="1"/>
          <p:nvPr/>
        </p:nvSpPr>
        <p:spPr>
          <a:xfrm>
            <a:off x="3158440" y="2276872"/>
            <a:ext cx="4968552" cy="1077218"/>
          </a:xfrm>
          <a:prstGeom prst="rect">
            <a:avLst/>
          </a:prstGeom>
          <a:noFill/>
        </p:spPr>
        <p:txBody>
          <a:bodyPr wrap="square" rtlCol="0">
            <a:spAutoFit/>
          </a:bodyPr>
          <a:lstStyle/>
          <a:p>
            <a:r>
              <a:rPr lang="ru-RU" sz="3200" b="1" kern="0" dirty="0">
                <a:solidFill>
                  <a:srgbClr val="252523"/>
                </a:solidFill>
                <a:latin typeface="Times New Roman" panose="02020603050405020304" pitchFamily="18" charset="0"/>
                <a:cs typeface="Times New Roman" panose="02020603050405020304" pitchFamily="18" charset="0"/>
              </a:rPr>
              <a:t>Методы </a:t>
            </a:r>
            <a:r>
              <a:rPr lang="ru-RU" sz="3200" b="1" kern="0" dirty="0" smtClean="0">
                <a:solidFill>
                  <a:srgbClr val="252523"/>
                </a:solidFill>
                <a:latin typeface="Times New Roman" panose="02020603050405020304" pitchFamily="18" charset="0"/>
                <a:cs typeface="Times New Roman" panose="02020603050405020304" pitchFamily="18" charset="0"/>
              </a:rPr>
              <a:t>определения</a:t>
            </a:r>
          </a:p>
          <a:p>
            <a:r>
              <a:rPr lang="ru-RU" sz="3200" b="1" kern="0" dirty="0" smtClean="0">
                <a:solidFill>
                  <a:srgbClr val="252523"/>
                </a:solidFill>
                <a:latin typeface="Times New Roman" panose="02020603050405020304" pitchFamily="18" charset="0"/>
                <a:cs typeface="Times New Roman" panose="02020603050405020304" pitchFamily="18" charset="0"/>
              </a:rPr>
              <a:t> </a:t>
            </a:r>
            <a:r>
              <a:rPr lang="ru-RU" sz="3200" b="1" kern="0" dirty="0">
                <a:solidFill>
                  <a:srgbClr val="252523"/>
                </a:solidFill>
                <a:latin typeface="Times New Roman" panose="02020603050405020304" pitchFamily="18" charset="0"/>
                <a:cs typeface="Times New Roman" panose="02020603050405020304" pitchFamily="18" charset="0"/>
              </a:rPr>
              <a:t>справедливой стоимости</a:t>
            </a:r>
            <a:endParaRPr lang="ru-RU" sz="3200" b="1" dirty="0">
              <a:solidFill>
                <a:prstClr val="black"/>
              </a:solidFill>
            </a:endParaRPr>
          </a:p>
        </p:txBody>
      </p:sp>
      <p:sp>
        <p:nvSpPr>
          <p:cNvPr id="2" name="Номер слайда 1"/>
          <p:cNvSpPr>
            <a:spLocks noGrp="1"/>
          </p:cNvSpPr>
          <p:nvPr>
            <p:ph type="sldNum" sz="quarter" idx="7"/>
          </p:nvPr>
        </p:nvSpPr>
        <p:spPr/>
        <p:txBody>
          <a:bodyPr/>
          <a:lstStyle/>
          <a:p>
            <a:pPr marL="4334666">
              <a:lnSpc>
                <a:spcPts val="1156"/>
              </a:lnSpc>
            </a:pPr>
            <a:fld id="{81D60167-4931-47E6-BA6A-407CBD079E47}" type="slidenum">
              <a:rPr lang="ru-RU" spc="-4" smtClean="0">
                <a:latin typeface="Arial"/>
                <a:cs typeface="Arial"/>
              </a:rPr>
              <a:pPr marL="4334666">
                <a:lnSpc>
                  <a:spcPts val="1156"/>
                </a:lnSpc>
              </a:pPr>
              <a:t>114</a:t>
            </a:fld>
            <a:endParaRPr lang="ru-RU" spc="-4" dirty="0">
              <a:latin typeface="Arial"/>
              <a:cs typeface="Arial"/>
            </a:endParaRPr>
          </a:p>
        </p:txBody>
      </p:sp>
    </p:spTree>
    <p:extLst>
      <p:ext uri="{BB962C8B-B14F-4D97-AF65-F5344CB8AC3E}">
        <p14:creationId xmlns:p14="http://schemas.microsoft.com/office/powerpoint/2010/main" val="1270816335"/>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29466" y="524530"/>
            <a:ext cx="7889300" cy="380232"/>
          </a:xfrm>
          <a:prstGeom prst="rect">
            <a:avLst/>
          </a:prstGeom>
        </p:spPr>
        <p:txBody>
          <a:bodyPr vert="horz" wrap="square" lIns="0" tIns="0" rIns="0" bIns="0" rtlCol="0">
            <a:spAutoFit/>
          </a:bodyPr>
          <a:lstStyle/>
          <a:p>
            <a:pPr marL="302575" indent="-302575"/>
            <a:r>
              <a:rPr lang="ru-RU" dirty="0" smtClean="0">
                <a:latin typeface="Times New Roman" panose="02020603050405020304" pitchFamily="18" charset="0"/>
                <a:cs typeface="Times New Roman" panose="02020603050405020304" pitchFamily="18" charset="0"/>
              </a:rPr>
              <a:t>Методы определения справедливой стоимости</a:t>
            </a:r>
            <a:endParaRPr lang="ru-RU" dirty="0">
              <a:latin typeface="Times New Roman" panose="02020603050405020304" pitchFamily="18" charset="0"/>
              <a:cs typeface="Times New Roman" panose="02020603050405020304" pitchFamily="18" charset="0"/>
            </a:endParaRPr>
          </a:p>
        </p:txBody>
      </p:sp>
      <p:graphicFrame>
        <p:nvGraphicFramePr>
          <p:cNvPr id="11" name="Схема 10"/>
          <p:cNvGraphicFramePr/>
          <p:nvPr>
            <p:extLst/>
          </p:nvPr>
        </p:nvGraphicFramePr>
        <p:xfrm>
          <a:off x="677651" y="1259798"/>
          <a:ext cx="7505140" cy="41190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Номер слайда 2"/>
          <p:cNvSpPr>
            <a:spLocks noGrp="1"/>
          </p:cNvSpPr>
          <p:nvPr>
            <p:ph type="sldNum" sz="quarter" idx="7"/>
          </p:nvPr>
        </p:nvSpPr>
        <p:spPr/>
        <p:txBody>
          <a:bodyPr/>
          <a:lstStyle/>
          <a:p>
            <a:pPr marL="4334666">
              <a:lnSpc>
                <a:spcPts val="1156"/>
              </a:lnSpc>
            </a:pPr>
            <a:fld id="{81D60167-4931-47E6-BA6A-407CBD079E47}" type="slidenum">
              <a:rPr lang="ru-RU" spc="-4" smtClean="0">
                <a:latin typeface="Arial"/>
                <a:cs typeface="Arial"/>
              </a:rPr>
              <a:pPr marL="4334666">
                <a:lnSpc>
                  <a:spcPts val="1156"/>
                </a:lnSpc>
              </a:pPr>
              <a:t>115</a:t>
            </a:fld>
            <a:endParaRPr lang="ru-RU" spc="-4" dirty="0">
              <a:latin typeface="Arial"/>
              <a:cs typeface="Arial"/>
            </a:endParaRPr>
          </a:p>
        </p:txBody>
      </p:sp>
    </p:spTree>
    <p:extLst>
      <p:ext uri="{BB962C8B-B14F-4D97-AF65-F5344CB8AC3E}">
        <p14:creationId xmlns:p14="http://schemas.microsoft.com/office/powerpoint/2010/main" val="889755949"/>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Метод рыночных цен</a:t>
            </a:r>
            <a:endParaRPr lang="ru-RU" dirty="0"/>
          </a:p>
        </p:txBody>
      </p:sp>
      <p:graphicFrame>
        <p:nvGraphicFramePr>
          <p:cNvPr id="7" name="Схема 6"/>
          <p:cNvGraphicFramePr/>
          <p:nvPr>
            <p:extLst/>
          </p:nvPr>
        </p:nvGraphicFramePr>
        <p:xfrm>
          <a:off x="344446" y="1172023"/>
          <a:ext cx="8455106" cy="40895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Стрелка влево 12"/>
          <p:cNvSpPr/>
          <p:nvPr/>
        </p:nvSpPr>
        <p:spPr>
          <a:xfrm>
            <a:off x="5749610" y="3003007"/>
            <a:ext cx="403412" cy="42761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6867"/>
            <a:endParaRPr lang="ru-RU" sz="1588">
              <a:solidFill>
                <a:prstClr val="white"/>
              </a:solidFill>
            </a:endParaRPr>
          </a:p>
        </p:txBody>
      </p:sp>
      <p:sp>
        <p:nvSpPr>
          <p:cNvPr id="14" name="Стрелка вправо 13"/>
          <p:cNvSpPr/>
          <p:nvPr/>
        </p:nvSpPr>
        <p:spPr>
          <a:xfrm>
            <a:off x="3294530" y="3003007"/>
            <a:ext cx="537882" cy="4276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6867"/>
            <a:endParaRPr lang="ru-RU" sz="1588">
              <a:solidFill>
                <a:prstClr val="white"/>
              </a:solidFill>
            </a:endParaRPr>
          </a:p>
        </p:txBody>
      </p:sp>
      <p:sp>
        <p:nvSpPr>
          <p:cNvPr id="3" name="Номер слайда 2"/>
          <p:cNvSpPr>
            <a:spLocks noGrp="1"/>
          </p:cNvSpPr>
          <p:nvPr>
            <p:ph type="sldNum" sz="quarter" idx="7"/>
          </p:nvPr>
        </p:nvSpPr>
        <p:spPr/>
        <p:txBody>
          <a:bodyPr/>
          <a:lstStyle/>
          <a:p>
            <a:pPr marL="4334666">
              <a:lnSpc>
                <a:spcPts val="1156"/>
              </a:lnSpc>
            </a:pPr>
            <a:fld id="{81D60167-4931-47E6-BA6A-407CBD079E47}" type="slidenum">
              <a:rPr lang="ru-RU" spc="-4" smtClean="0">
                <a:latin typeface="Arial"/>
                <a:cs typeface="Arial"/>
              </a:rPr>
              <a:pPr marL="4334666">
                <a:lnSpc>
                  <a:spcPts val="1156"/>
                </a:lnSpc>
              </a:pPr>
              <a:t>116</a:t>
            </a:fld>
            <a:endParaRPr lang="ru-RU" spc="-4" dirty="0">
              <a:latin typeface="Arial"/>
              <a:cs typeface="Arial"/>
            </a:endParaRPr>
          </a:p>
        </p:txBody>
      </p:sp>
    </p:spTree>
    <p:extLst>
      <p:ext uri="{BB962C8B-B14F-4D97-AF65-F5344CB8AC3E}">
        <p14:creationId xmlns:p14="http://schemas.microsoft.com/office/powerpoint/2010/main" val="603989928"/>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29466" y="524530"/>
            <a:ext cx="7889300" cy="380232"/>
          </a:xfrm>
          <a:prstGeom prst="rect">
            <a:avLst/>
          </a:prstGeom>
        </p:spPr>
        <p:txBody>
          <a:bodyPr vert="horz" wrap="square" lIns="0" tIns="0" rIns="0" bIns="0" rtlCol="0">
            <a:spAutoFit/>
          </a:bodyPr>
          <a:lstStyle/>
          <a:p>
            <a:pPr marL="302575" indent="-302575"/>
            <a:r>
              <a:rPr lang="ru-RU" dirty="0" smtClean="0">
                <a:latin typeface="Times New Roman" panose="02020603050405020304" pitchFamily="18" charset="0"/>
                <a:cs typeface="Times New Roman" panose="02020603050405020304" pitchFamily="18" charset="0"/>
              </a:rPr>
              <a:t>Метод амортизированной стоимости замещения</a:t>
            </a:r>
            <a:endParaRPr lang="ru-RU" dirty="0">
              <a:latin typeface="Times New Roman" panose="02020603050405020304" pitchFamily="18" charset="0"/>
              <a:cs typeface="Times New Roman" panose="02020603050405020304" pitchFamily="18" charset="0"/>
            </a:endParaRPr>
          </a:p>
        </p:txBody>
      </p:sp>
      <p:sp>
        <p:nvSpPr>
          <p:cNvPr id="3" name="object 3"/>
          <p:cNvSpPr txBox="1"/>
          <p:nvPr/>
        </p:nvSpPr>
        <p:spPr>
          <a:xfrm>
            <a:off x="677651" y="1259798"/>
            <a:ext cx="7505140" cy="1099725"/>
          </a:xfrm>
          <a:prstGeom prst="rect">
            <a:avLst/>
          </a:prstGeom>
        </p:spPr>
        <p:txBody>
          <a:bodyPr vert="horz" wrap="square" lIns="0" tIns="0" rIns="0" bIns="0" rtlCol="0">
            <a:spAutoFit/>
          </a:bodyPr>
          <a:lstStyle/>
          <a:p>
            <a:pPr marL="11206" marR="4483" algn="ctr" defTabSz="806867">
              <a:lnSpc>
                <a:spcPct val="150000"/>
              </a:lnSpc>
              <a:buClr>
                <a:srgbClr val="096234"/>
              </a:buClr>
              <a:tabLst>
                <a:tab pos="212923" algn="l"/>
              </a:tabLst>
            </a:pPr>
            <a:endParaRPr lang="ru-RU" sz="1588" b="1" dirty="0">
              <a:solidFill>
                <a:prstClr val="black"/>
              </a:solidFill>
              <a:latin typeface="Times New Roman"/>
              <a:cs typeface="Times New Roman"/>
            </a:endParaRPr>
          </a:p>
          <a:p>
            <a:pPr marL="11206" marR="4483" algn="ctr" defTabSz="806867">
              <a:lnSpc>
                <a:spcPct val="150000"/>
              </a:lnSpc>
              <a:buClr>
                <a:srgbClr val="096234"/>
              </a:buClr>
              <a:tabLst>
                <a:tab pos="212923" algn="l"/>
              </a:tabLst>
            </a:pPr>
            <a:endParaRPr lang="ru-RU" sz="1588" b="1" dirty="0">
              <a:solidFill>
                <a:prstClr val="black"/>
              </a:solidFill>
              <a:latin typeface="Times New Roman"/>
              <a:cs typeface="Times New Roman"/>
            </a:endParaRPr>
          </a:p>
          <a:p>
            <a:pPr marL="11206" marR="4483" defTabSz="806867">
              <a:lnSpc>
                <a:spcPct val="150000"/>
              </a:lnSpc>
              <a:buClr>
                <a:srgbClr val="096234"/>
              </a:buClr>
              <a:tabLst>
                <a:tab pos="212923" algn="l"/>
              </a:tabLst>
            </a:pPr>
            <a:r>
              <a:rPr lang="en-US" sz="1588" b="1" dirty="0">
                <a:solidFill>
                  <a:prstClr val="black"/>
                </a:solidFill>
                <a:latin typeface="Times New Roman"/>
                <a:cs typeface="Times New Roman"/>
              </a:rPr>
              <a:t>		</a:t>
            </a:r>
          </a:p>
        </p:txBody>
      </p:sp>
      <p:grpSp>
        <p:nvGrpSpPr>
          <p:cNvPr id="7" name="Группа 6"/>
          <p:cNvGrpSpPr/>
          <p:nvPr/>
        </p:nvGrpSpPr>
        <p:grpSpPr>
          <a:xfrm>
            <a:off x="539552" y="1415732"/>
            <a:ext cx="6981672" cy="3820331"/>
            <a:chOff x="596352" y="3038838"/>
            <a:chExt cx="7568845" cy="1275164"/>
          </a:xfrm>
          <a:noFill/>
        </p:grpSpPr>
        <p:sp>
          <p:nvSpPr>
            <p:cNvPr id="8" name="Скругленный прямоугольник 7"/>
            <p:cNvSpPr/>
            <p:nvPr/>
          </p:nvSpPr>
          <p:spPr>
            <a:xfrm>
              <a:off x="596352" y="3038838"/>
              <a:ext cx="2195846" cy="1275164"/>
            </a:xfrm>
            <a:prstGeom prst="roundRect">
              <a:avLst/>
            </a:prstGeom>
            <a:grp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6867"/>
              <a:endParaRPr lang="ru-RU" sz="1588">
                <a:solidFill>
                  <a:prstClr val="white"/>
                </a:solidFill>
              </a:endParaRPr>
            </a:p>
          </p:txBody>
        </p:sp>
        <p:sp>
          <p:nvSpPr>
            <p:cNvPr id="10" name="TextBox 9"/>
            <p:cNvSpPr txBox="1"/>
            <p:nvPr/>
          </p:nvSpPr>
          <p:spPr>
            <a:xfrm>
              <a:off x="699436" y="3412808"/>
              <a:ext cx="1926582" cy="411565"/>
            </a:xfrm>
            <a:prstGeom prst="rect">
              <a:avLst/>
            </a:prstGeom>
            <a:grpFill/>
            <a:ln w="57150">
              <a:solidFill>
                <a:schemeClr val="bg1"/>
              </a:solidFill>
            </a:ln>
          </p:spPr>
          <p:txBody>
            <a:bodyPr wrap="square" rtlCol="0">
              <a:spAutoFit/>
            </a:bodyPr>
            <a:lstStyle/>
            <a:p>
              <a:pPr algn="ctr" defTabSz="806867"/>
              <a:r>
                <a:rPr lang="ru-RU" sz="2471" b="1" dirty="0" smtClean="0">
                  <a:solidFill>
                    <a:prstClr val="black"/>
                  </a:solidFill>
                  <a:latin typeface="Times New Roman" panose="02020603050405020304" pitchFamily="18" charset="0"/>
                  <a:cs typeface="Times New Roman" panose="02020603050405020304" pitchFamily="18" charset="0"/>
                </a:rPr>
                <a:t>Справедливая стоимость</a:t>
              </a:r>
              <a:endParaRPr lang="ru-RU" sz="2471" b="1" dirty="0">
                <a:solidFill>
                  <a:prstClr val="black"/>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4148875" y="3038838"/>
              <a:ext cx="4016322" cy="1173057"/>
            </a:xfrm>
            <a:prstGeom prst="rect">
              <a:avLst/>
            </a:prstGeom>
            <a:grpFill/>
            <a:ln w="57150">
              <a:solidFill>
                <a:schemeClr val="accent1"/>
              </a:solidFill>
            </a:ln>
          </p:spPr>
          <p:txBody>
            <a:bodyPr wrap="square" rtlCol="0">
              <a:spAutoFit/>
            </a:bodyPr>
            <a:lstStyle/>
            <a:p>
              <a:pPr algn="ctr" defTabSz="806867"/>
              <a:r>
                <a:rPr lang="ru-RU" sz="2471" b="1" dirty="0">
                  <a:solidFill>
                    <a:prstClr val="black"/>
                  </a:solidFill>
                  <a:latin typeface="Times New Roman" panose="02020603050405020304" pitchFamily="18" charset="0"/>
                  <a:cs typeface="Times New Roman" panose="02020603050405020304" pitchFamily="18" charset="0"/>
                </a:rPr>
                <a:t>Стоимость восстановления (воспроизводства)</a:t>
              </a:r>
            </a:p>
            <a:p>
              <a:pPr algn="ctr" defTabSz="806867"/>
              <a:r>
                <a:rPr lang="ru-RU" sz="2471" b="1" dirty="0" smtClean="0">
                  <a:solidFill>
                    <a:prstClr val="black"/>
                  </a:solidFill>
                  <a:latin typeface="Times New Roman" panose="02020603050405020304" pitchFamily="18" charset="0"/>
                  <a:cs typeface="Times New Roman" panose="02020603050405020304" pitchFamily="18" charset="0"/>
                </a:rPr>
                <a:t> или</a:t>
              </a:r>
              <a:endParaRPr lang="ru-RU" sz="2471" b="1" dirty="0">
                <a:solidFill>
                  <a:prstClr val="black"/>
                </a:solidFill>
                <a:latin typeface="Times New Roman" panose="02020603050405020304" pitchFamily="18" charset="0"/>
                <a:cs typeface="Times New Roman" panose="02020603050405020304" pitchFamily="18" charset="0"/>
              </a:endParaRPr>
            </a:p>
            <a:p>
              <a:pPr algn="ctr" defTabSz="806867"/>
              <a:r>
                <a:rPr lang="ru-RU" sz="2471" b="1" dirty="0">
                  <a:solidFill>
                    <a:prstClr val="black"/>
                  </a:solidFill>
                  <a:latin typeface="Times New Roman" panose="02020603050405020304" pitchFamily="18" charset="0"/>
                  <a:cs typeface="Times New Roman" panose="02020603050405020304" pitchFamily="18" charset="0"/>
                </a:rPr>
                <a:t> </a:t>
              </a:r>
              <a:r>
                <a:rPr lang="ru-RU" sz="2471" b="1" dirty="0">
                  <a:solidFill>
                    <a:srgbClr val="1F497D">
                      <a:lumMod val="50000"/>
                    </a:srgbClr>
                  </a:solidFill>
                  <a:latin typeface="Times New Roman" panose="02020603050405020304" pitchFamily="18" charset="0"/>
                  <a:cs typeface="Times New Roman" panose="02020603050405020304" pitchFamily="18" charset="0"/>
                </a:rPr>
                <a:t>Стоимость замены </a:t>
              </a:r>
              <a:r>
                <a:rPr lang="ru-RU" sz="2471" b="1" dirty="0" smtClean="0">
                  <a:solidFill>
                    <a:srgbClr val="1F497D">
                      <a:lumMod val="50000"/>
                    </a:srgbClr>
                  </a:solidFill>
                  <a:latin typeface="Times New Roman" panose="02020603050405020304" pitchFamily="18" charset="0"/>
                  <a:cs typeface="Times New Roman" panose="02020603050405020304" pitchFamily="18" charset="0"/>
                </a:rPr>
                <a:t>актива</a:t>
              </a:r>
            </a:p>
            <a:p>
              <a:pPr algn="ctr" defTabSz="806867"/>
              <a:r>
                <a:rPr lang="ru-RU" sz="2471" b="1" dirty="0" smtClean="0">
                  <a:solidFill>
                    <a:srgbClr val="C00000"/>
                  </a:solidFill>
                  <a:latin typeface="Times New Roman" panose="02020603050405020304" pitchFamily="18" charset="0"/>
                  <a:cs typeface="Times New Roman" panose="02020603050405020304" pitchFamily="18" charset="0"/>
                </a:rPr>
                <a:t>∑ Накопленная амортизация</a:t>
              </a:r>
              <a:endParaRPr lang="ru-RU" sz="2471" b="1" dirty="0">
                <a:solidFill>
                  <a:srgbClr val="C00000"/>
                </a:solidFill>
                <a:latin typeface="Times New Roman" panose="02020603050405020304" pitchFamily="18" charset="0"/>
                <a:cs typeface="Times New Roman" panose="02020603050405020304" pitchFamily="18" charset="0"/>
              </a:endParaRPr>
            </a:p>
            <a:p>
              <a:pPr algn="ctr" defTabSz="806867"/>
              <a:endParaRPr lang="ru-RU" sz="2471" b="1" dirty="0">
                <a:solidFill>
                  <a:prstClr val="black"/>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3236344" y="3412559"/>
              <a:ext cx="468384" cy="318465"/>
            </a:xfrm>
            <a:prstGeom prst="rect">
              <a:avLst/>
            </a:prstGeom>
            <a:grpFill/>
            <a:ln w="57150">
              <a:solidFill>
                <a:schemeClr val="bg1"/>
              </a:solidFill>
            </a:ln>
          </p:spPr>
          <p:txBody>
            <a:bodyPr wrap="square" rtlCol="0">
              <a:spAutoFit/>
            </a:bodyPr>
            <a:lstStyle/>
            <a:p>
              <a:pPr defTabSz="806867"/>
              <a:r>
                <a:rPr lang="ru-RU" sz="2800" b="1" dirty="0" smtClean="0">
                  <a:solidFill>
                    <a:prstClr val="black"/>
                  </a:solidFill>
                </a:rPr>
                <a:t>      =   </a:t>
              </a:r>
              <a:endParaRPr lang="ru-RU" sz="2800" b="1" dirty="0">
                <a:solidFill>
                  <a:prstClr val="black"/>
                </a:solidFill>
              </a:endParaRPr>
            </a:p>
          </p:txBody>
        </p:sp>
      </p:grpSp>
      <p:sp>
        <p:nvSpPr>
          <p:cNvPr id="4" name="Двойная стрелка влево/вправо 3"/>
          <p:cNvSpPr/>
          <p:nvPr/>
        </p:nvSpPr>
        <p:spPr>
          <a:xfrm rot="5400000">
            <a:off x="6401595" y="2399204"/>
            <a:ext cx="1728192" cy="51106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sp>
        <p:nvSpPr>
          <p:cNvPr id="5" name="TextBox 4"/>
          <p:cNvSpPr txBox="1"/>
          <p:nvPr/>
        </p:nvSpPr>
        <p:spPr>
          <a:xfrm>
            <a:off x="7726313" y="1698896"/>
            <a:ext cx="524841" cy="1015663"/>
          </a:xfrm>
          <a:prstGeom prst="rect">
            <a:avLst/>
          </a:prstGeom>
          <a:noFill/>
        </p:spPr>
        <p:txBody>
          <a:bodyPr wrap="square" rtlCol="0">
            <a:spAutoFit/>
          </a:bodyPr>
          <a:lstStyle/>
          <a:p>
            <a:r>
              <a:rPr lang="ru-RU" sz="6000" b="1" dirty="0" smtClean="0">
                <a:solidFill>
                  <a:srgbClr val="FF0000"/>
                </a:solidFill>
                <a:latin typeface="Times New Roman" panose="02020603050405020304" pitchFamily="18" charset="0"/>
                <a:cs typeface="Times New Roman" panose="02020603050405020304" pitchFamily="18" charset="0"/>
              </a:rPr>
              <a:t>?</a:t>
            </a:r>
            <a:endParaRPr lang="ru-RU" sz="2000" b="1" dirty="0">
              <a:solidFill>
                <a:srgbClr val="FF0000"/>
              </a:solidFill>
              <a:latin typeface="Times New Roman" panose="02020603050405020304" pitchFamily="18" charset="0"/>
              <a:cs typeface="Times New Roman" panose="02020603050405020304" pitchFamily="18" charset="0"/>
            </a:endParaRPr>
          </a:p>
        </p:txBody>
      </p:sp>
      <p:sp>
        <p:nvSpPr>
          <p:cNvPr id="15" name="Минус 14"/>
          <p:cNvSpPr/>
          <p:nvPr/>
        </p:nvSpPr>
        <p:spPr>
          <a:xfrm>
            <a:off x="3995936" y="3769157"/>
            <a:ext cx="504056" cy="379924"/>
          </a:xfrm>
          <a:prstGeom prst="mathMinus">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20" name="TextBox 19"/>
          <p:cNvSpPr txBox="1"/>
          <p:nvPr/>
        </p:nvSpPr>
        <p:spPr>
          <a:xfrm>
            <a:off x="7551337" y="2550770"/>
            <a:ext cx="1592663" cy="923330"/>
          </a:xfrm>
          <a:prstGeom prst="rect">
            <a:avLst/>
          </a:prstGeom>
          <a:noFill/>
        </p:spPr>
        <p:txBody>
          <a:bodyPr wrap="square" rtlCol="0">
            <a:spAutoFit/>
          </a:bodyPr>
          <a:lstStyle/>
          <a:p>
            <a:r>
              <a:rPr lang="ru-RU" b="1" dirty="0" smtClean="0">
                <a:solidFill>
                  <a:srgbClr val="C00000"/>
                </a:solidFill>
                <a:latin typeface="Times New Roman" panose="02020603050405020304" pitchFamily="18" charset="0"/>
                <a:cs typeface="Times New Roman" panose="02020603050405020304" pitchFamily="18" charset="0"/>
              </a:rPr>
              <a:t>По наименьшей стоимости</a:t>
            </a:r>
            <a:endParaRPr lang="ru-RU" b="1" dirty="0">
              <a:solidFill>
                <a:srgbClr val="C00000"/>
              </a:solidFill>
              <a:latin typeface="Times New Roman" panose="02020603050405020304" pitchFamily="18" charset="0"/>
              <a:cs typeface="Times New Roman" panose="02020603050405020304" pitchFamily="18" charset="0"/>
            </a:endParaRPr>
          </a:p>
        </p:txBody>
      </p:sp>
      <p:sp>
        <p:nvSpPr>
          <p:cNvPr id="6" name="Номер слайда 5"/>
          <p:cNvSpPr>
            <a:spLocks noGrp="1"/>
          </p:cNvSpPr>
          <p:nvPr>
            <p:ph type="sldNum" sz="quarter" idx="7"/>
          </p:nvPr>
        </p:nvSpPr>
        <p:spPr/>
        <p:txBody>
          <a:bodyPr/>
          <a:lstStyle/>
          <a:p>
            <a:pPr marL="4334666">
              <a:lnSpc>
                <a:spcPts val="1156"/>
              </a:lnSpc>
            </a:pPr>
            <a:fld id="{81D60167-4931-47E6-BA6A-407CBD079E47}" type="slidenum">
              <a:rPr lang="ru-RU" spc="-4" smtClean="0">
                <a:latin typeface="Arial"/>
                <a:cs typeface="Arial"/>
              </a:rPr>
              <a:pPr marL="4334666">
                <a:lnSpc>
                  <a:spcPts val="1156"/>
                </a:lnSpc>
              </a:pPr>
              <a:t>117</a:t>
            </a:fld>
            <a:endParaRPr lang="ru-RU" spc="-4" dirty="0">
              <a:latin typeface="Arial"/>
              <a:cs typeface="Arial"/>
            </a:endParaRPr>
          </a:p>
        </p:txBody>
      </p:sp>
    </p:spTree>
    <p:extLst>
      <p:ext uri="{BB962C8B-B14F-4D97-AF65-F5344CB8AC3E}">
        <p14:creationId xmlns:p14="http://schemas.microsoft.com/office/powerpoint/2010/main" val="3112220372"/>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39589" y="470647"/>
            <a:ext cx="8091006" cy="488916"/>
          </a:xfrm>
          <a:prstGeom prst="rect">
            <a:avLst/>
          </a:prstGeom>
        </p:spPr>
        <p:txBody>
          <a:bodyPr vert="horz" wrap="square" lIns="0" tIns="0" rIns="0" bIns="0" rtlCol="0">
            <a:spAutoFit/>
          </a:bodyPr>
          <a:lstStyle/>
          <a:p>
            <a:pPr marL="11206" marR="4483">
              <a:lnSpc>
                <a:spcPct val="150000"/>
              </a:lnSpc>
              <a:tabLst>
                <a:tab pos="212923" algn="l"/>
              </a:tabLst>
            </a:pPr>
            <a:r>
              <a:rPr lang="ru-RU" sz="2118" dirty="0"/>
              <a:t>Методы начисления амортизации</a:t>
            </a:r>
          </a:p>
        </p:txBody>
      </p:sp>
      <p:grpSp>
        <p:nvGrpSpPr>
          <p:cNvPr id="7" name="Группа 6"/>
          <p:cNvGrpSpPr/>
          <p:nvPr/>
        </p:nvGrpSpPr>
        <p:grpSpPr>
          <a:xfrm>
            <a:off x="1502804" y="1112727"/>
            <a:ext cx="5824987" cy="3785242"/>
            <a:chOff x="893621" y="1490421"/>
            <a:chExt cx="3282912" cy="2637898"/>
          </a:xfrm>
          <a:solidFill>
            <a:schemeClr val="accent3">
              <a:lumMod val="20000"/>
              <a:lumOff val="80000"/>
            </a:schemeClr>
          </a:solidFill>
        </p:grpSpPr>
        <p:sp>
          <p:nvSpPr>
            <p:cNvPr id="8" name="Скругленный прямоугольник 7"/>
            <p:cNvSpPr/>
            <p:nvPr/>
          </p:nvSpPr>
          <p:spPr>
            <a:xfrm>
              <a:off x="899933" y="3124535"/>
              <a:ext cx="3276600" cy="1003784"/>
            </a:xfrm>
            <a:prstGeom prst="round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6867">
                <a:defRPr/>
              </a:pPr>
              <a:endParaRPr lang="ru-RU" sz="1765">
                <a:solidFill>
                  <a:prstClr val="white"/>
                </a:solidFill>
              </a:endParaRPr>
            </a:p>
          </p:txBody>
        </p:sp>
        <p:sp>
          <p:nvSpPr>
            <p:cNvPr id="9" name="TextBox 8"/>
            <p:cNvSpPr txBox="1"/>
            <p:nvPr/>
          </p:nvSpPr>
          <p:spPr>
            <a:xfrm>
              <a:off x="1120139" y="3807123"/>
              <a:ext cx="2971800" cy="284862"/>
            </a:xfrm>
            <a:prstGeom prst="rect">
              <a:avLst/>
            </a:prstGeom>
            <a:grpFill/>
          </p:spPr>
          <p:txBody>
            <a:bodyPr wrap="square" rtlCol="0">
              <a:spAutoFit/>
            </a:bodyPr>
            <a:lstStyle/>
            <a:p>
              <a:pPr algn="ctr" defTabSz="806867">
                <a:defRPr/>
              </a:pPr>
              <a:endParaRPr lang="ru-RU" sz="1765" b="1" dirty="0">
                <a:solidFill>
                  <a:prstClr val="black"/>
                </a:solidFill>
                <a:latin typeface="Times New Roman" panose="02020603050405020304" pitchFamily="18" charset="0"/>
                <a:cs typeface="Times New Roman" panose="02020603050405020304" pitchFamily="18" charset="0"/>
              </a:endParaRPr>
            </a:p>
          </p:txBody>
        </p:sp>
        <p:sp>
          <p:nvSpPr>
            <p:cNvPr id="10" name="Скругленный прямоугольник 9"/>
            <p:cNvSpPr/>
            <p:nvPr/>
          </p:nvSpPr>
          <p:spPr>
            <a:xfrm>
              <a:off x="899933" y="1490421"/>
              <a:ext cx="3276600" cy="737175"/>
            </a:xfrm>
            <a:prstGeom prst="roundRect">
              <a:avLst/>
            </a:prstGeom>
            <a:solidFill>
              <a:schemeClr val="accent2">
                <a:lumMod val="40000"/>
                <a:lumOff val="6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6867">
                <a:defRPr/>
              </a:pPr>
              <a:endParaRPr lang="ru-RU" sz="1765">
                <a:solidFill>
                  <a:prstClr val="white"/>
                </a:solidFill>
              </a:endParaRPr>
            </a:p>
          </p:txBody>
        </p:sp>
        <p:sp>
          <p:nvSpPr>
            <p:cNvPr id="11" name="Скругленный прямоугольник 10"/>
            <p:cNvSpPr/>
            <p:nvPr/>
          </p:nvSpPr>
          <p:spPr>
            <a:xfrm>
              <a:off x="893621" y="2298527"/>
              <a:ext cx="3276600" cy="774383"/>
            </a:xfrm>
            <a:prstGeom prst="roundRect">
              <a:avLst/>
            </a:prstGeom>
            <a:solidFill>
              <a:schemeClr val="accent1">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6867">
                <a:defRPr/>
              </a:pPr>
              <a:endParaRPr lang="ru-RU" sz="1765">
                <a:solidFill>
                  <a:prstClr val="white"/>
                </a:solidFill>
              </a:endParaRPr>
            </a:p>
          </p:txBody>
        </p:sp>
        <p:sp>
          <p:nvSpPr>
            <p:cNvPr id="12" name="TextBox 11"/>
            <p:cNvSpPr txBox="1"/>
            <p:nvPr/>
          </p:nvSpPr>
          <p:spPr>
            <a:xfrm>
              <a:off x="1070810" y="1723471"/>
              <a:ext cx="2971800" cy="412438"/>
            </a:xfrm>
            <a:prstGeom prst="rect">
              <a:avLst/>
            </a:prstGeom>
            <a:grpFill/>
          </p:spPr>
          <p:txBody>
            <a:bodyPr wrap="square" rtlCol="0">
              <a:spAutoFit/>
            </a:bodyPr>
            <a:lstStyle/>
            <a:p>
              <a:pPr algn="ctr" defTabSz="806867">
                <a:defRPr/>
              </a:pPr>
              <a:r>
                <a:rPr lang="ru-RU" sz="2824" b="1" dirty="0">
                  <a:solidFill>
                    <a:prstClr val="black"/>
                  </a:solidFill>
                  <a:latin typeface="Times New Roman" panose="02020603050405020304" pitchFamily="18" charset="0"/>
                  <a:cs typeface="Times New Roman" panose="02020603050405020304" pitchFamily="18" charset="0"/>
                </a:rPr>
                <a:t>линейный метод</a:t>
              </a:r>
            </a:p>
          </p:txBody>
        </p:sp>
        <p:sp>
          <p:nvSpPr>
            <p:cNvPr id="13" name="TextBox 12"/>
            <p:cNvSpPr txBox="1"/>
            <p:nvPr/>
          </p:nvSpPr>
          <p:spPr>
            <a:xfrm>
              <a:off x="989861" y="2550181"/>
              <a:ext cx="3133699" cy="412438"/>
            </a:xfrm>
            <a:prstGeom prst="rect">
              <a:avLst/>
            </a:prstGeom>
            <a:grpFill/>
          </p:spPr>
          <p:txBody>
            <a:bodyPr wrap="square" rtlCol="0">
              <a:spAutoFit/>
            </a:bodyPr>
            <a:lstStyle/>
            <a:p>
              <a:pPr algn="ctr" defTabSz="806867">
                <a:defRPr/>
              </a:pPr>
              <a:r>
                <a:rPr lang="ru-RU" sz="2824" b="1" dirty="0">
                  <a:solidFill>
                    <a:prstClr val="black"/>
                  </a:solidFill>
                  <a:latin typeface="Times New Roman" panose="02020603050405020304" pitchFamily="18" charset="0"/>
                  <a:cs typeface="Times New Roman" panose="02020603050405020304" pitchFamily="18" charset="0"/>
                </a:rPr>
                <a:t>метод уменьшаемого остатка</a:t>
              </a:r>
            </a:p>
          </p:txBody>
        </p:sp>
      </p:grpSp>
      <p:sp>
        <p:nvSpPr>
          <p:cNvPr id="14" name="TextBox 13"/>
          <p:cNvSpPr txBox="1"/>
          <p:nvPr/>
        </p:nvSpPr>
        <p:spPr>
          <a:xfrm>
            <a:off x="1832348" y="3769126"/>
            <a:ext cx="5401451" cy="961545"/>
          </a:xfrm>
          <a:prstGeom prst="rect">
            <a:avLst/>
          </a:prstGeom>
          <a:solidFill>
            <a:schemeClr val="accent3">
              <a:lumMod val="20000"/>
              <a:lumOff val="80000"/>
            </a:schemeClr>
          </a:solidFill>
        </p:spPr>
        <p:txBody>
          <a:bodyPr wrap="square" rtlCol="0">
            <a:spAutoFit/>
          </a:bodyPr>
          <a:lstStyle/>
          <a:p>
            <a:pPr algn="ctr" defTabSz="806867">
              <a:defRPr/>
            </a:pPr>
            <a:r>
              <a:rPr lang="ru-RU" sz="2824" b="1" dirty="0">
                <a:solidFill>
                  <a:prstClr val="black"/>
                </a:solidFill>
                <a:latin typeface="Times New Roman" panose="02020603050405020304" pitchFamily="18" charset="0"/>
                <a:cs typeface="Times New Roman" panose="02020603050405020304" pitchFamily="18" charset="0"/>
              </a:rPr>
              <a:t>пропорционально объему продукции</a:t>
            </a:r>
          </a:p>
        </p:txBody>
      </p:sp>
      <p:sp>
        <p:nvSpPr>
          <p:cNvPr id="3" name="TextBox 2"/>
          <p:cNvSpPr txBox="1"/>
          <p:nvPr/>
        </p:nvSpPr>
        <p:spPr>
          <a:xfrm>
            <a:off x="1" y="5382696"/>
            <a:ext cx="8830594" cy="1200329"/>
          </a:xfrm>
          <a:prstGeom prst="rect">
            <a:avLst/>
          </a:prstGeom>
          <a:noFill/>
        </p:spPr>
        <p:txBody>
          <a:bodyPr wrap="square" rtlCol="0">
            <a:spAutoFit/>
          </a:bodyPr>
          <a:lstStyle/>
          <a:p>
            <a:pPr algn="ctr"/>
            <a:r>
              <a:rPr lang="ru-RU" sz="2400" kern="0" dirty="0" smtClean="0">
                <a:solidFill>
                  <a:srgbClr val="000000"/>
                </a:solidFill>
                <a:latin typeface="Times New Roman" panose="02020603050405020304" pitchFamily="18" charset="0"/>
                <a:ea typeface="Times New Roman" panose="02020603050405020304" pitchFamily="18" charset="0"/>
                <a:cs typeface="Times New Roman"/>
              </a:rPr>
              <a:t>выбирается  </a:t>
            </a:r>
            <a:r>
              <a:rPr lang="ru-RU" sz="2400" kern="0" dirty="0">
                <a:solidFill>
                  <a:srgbClr val="000000"/>
                </a:solidFill>
                <a:latin typeface="Times New Roman" panose="02020603050405020304" pitchFamily="18" charset="0"/>
                <a:ea typeface="Times New Roman" panose="02020603050405020304" pitchFamily="18" charset="0"/>
                <a:cs typeface="Times New Roman"/>
              </a:rPr>
              <a:t>из </a:t>
            </a:r>
            <a:r>
              <a:rPr lang="ru-RU" sz="2400" kern="0" dirty="0" smtClean="0">
                <a:solidFill>
                  <a:srgbClr val="000000"/>
                </a:solidFill>
                <a:latin typeface="Times New Roman" panose="02020603050405020304" pitchFamily="18" charset="0"/>
                <a:ea typeface="Times New Roman" panose="02020603050405020304" pitchFamily="18" charset="0"/>
                <a:cs typeface="Times New Roman"/>
              </a:rPr>
              <a:t>условия </a:t>
            </a:r>
            <a:r>
              <a:rPr lang="ru-RU" sz="2400" kern="0" dirty="0">
                <a:solidFill>
                  <a:srgbClr val="000000"/>
                </a:solidFill>
                <a:latin typeface="Times New Roman" panose="02020603050405020304" pitchFamily="18" charset="0"/>
                <a:ea typeface="Times New Roman" panose="02020603050405020304" pitchFamily="18" charset="0"/>
                <a:cs typeface="Times New Roman"/>
              </a:rPr>
              <a:t>наиболее точно отражения предполагаемого способа </a:t>
            </a:r>
            <a:r>
              <a:rPr lang="ru-RU" sz="2400" kern="0" dirty="0" smtClean="0">
                <a:solidFill>
                  <a:srgbClr val="000000"/>
                </a:solidFill>
                <a:latin typeface="Times New Roman" panose="02020603050405020304" pitchFamily="18" charset="0"/>
                <a:ea typeface="Times New Roman" panose="02020603050405020304" pitchFamily="18" charset="0"/>
                <a:cs typeface="Times New Roman"/>
              </a:rPr>
              <a:t>получения будущих </a:t>
            </a:r>
            <a:r>
              <a:rPr lang="ru-RU" sz="2400" kern="0" dirty="0">
                <a:solidFill>
                  <a:srgbClr val="000000"/>
                </a:solidFill>
                <a:latin typeface="Times New Roman" panose="02020603050405020304" pitchFamily="18" charset="0"/>
                <a:ea typeface="Times New Roman" panose="02020603050405020304" pitchFamily="18" charset="0"/>
                <a:cs typeface="Times New Roman"/>
              </a:rPr>
              <a:t>экономических выгод или полезного потенциала</a:t>
            </a:r>
            <a:r>
              <a:rPr lang="ru-RU" sz="2400" kern="0" dirty="0" smtClean="0">
                <a:solidFill>
                  <a:srgbClr val="000000"/>
                </a:solidFill>
                <a:latin typeface="Times New Roman" panose="02020603050405020304" pitchFamily="18" charset="0"/>
                <a:ea typeface="Times New Roman" panose="02020603050405020304" pitchFamily="18" charset="0"/>
                <a:cs typeface="Times New Roman"/>
              </a:rPr>
              <a:t>, </a:t>
            </a:r>
            <a:r>
              <a:rPr lang="ru-RU" sz="2400" kern="0" dirty="0">
                <a:solidFill>
                  <a:srgbClr val="000000"/>
                </a:solidFill>
                <a:latin typeface="Times New Roman" panose="02020603050405020304" pitchFamily="18" charset="0"/>
                <a:ea typeface="Times New Roman" panose="02020603050405020304" pitchFamily="18" charset="0"/>
                <a:cs typeface="Times New Roman"/>
              </a:rPr>
              <a:t>заключенных в </a:t>
            </a:r>
            <a:r>
              <a:rPr lang="ru-RU" sz="2400" kern="0" dirty="0" smtClean="0">
                <a:solidFill>
                  <a:srgbClr val="000000"/>
                </a:solidFill>
                <a:latin typeface="Times New Roman" panose="02020603050405020304" pitchFamily="18" charset="0"/>
                <a:ea typeface="Times New Roman" panose="02020603050405020304" pitchFamily="18" charset="0"/>
                <a:cs typeface="Times New Roman"/>
              </a:rPr>
              <a:t>активе</a:t>
            </a:r>
            <a:endParaRPr lang="ru-RU" sz="2400" kern="0" dirty="0">
              <a:solidFill>
                <a:prstClr val="black"/>
              </a:solidFill>
              <a:latin typeface="Times New Roman"/>
              <a:cs typeface="Times New Roman"/>
            </a:endParaRPr>
          </a:p>
        </p:txBody>
      </p:sp>
      <p:sp>
        <p:nvSpPr>
          <p:cNvPr id="4" name="Номер слайда 3"/>
          <p:cNvSpPr>
            <a:spLocks noGrp="1"/>
          </p:cNvSpPr>
          <p:nvPr>
            <p:ph type="sldNum" sz="quarter" idx="7"/>
          </p:nvPr>
        </p:nvSpPr>
        <p:spPr/>
        <p:txBody>
          <a:bodyPr/>
          <a:lstStyle/>
          <a:p>
            <a:pPr marL="4334666">
              <a:lnSpc>
                <a:spcPts val="1156"/>
              </a:lnSpc>
            </a:pPr>
            <a:fld id="{81D60167-4931-47E6-BA6A-407CBD079E47}" type="slidenum">
              <a:rPr lang="ru-RU" spc="-4" smtClean="0">
                <a:latin typeface="Arial"/>
                <a:cs typeface="Arial"/>
              </a:rPr>
              <a:pPr marL="4334666">
                <a:lnSpc>
                  <a:spcPts val="1156"/>
                </a:lnSpc>
              </a:pPr>
              <a:t>118</a:t>
            </a:fld>
            <a:endParaRPr lang="ru-RU" spc="-4" dirty="0">
              <a:latin typeface="Arial"/>
              <a:cs typeface="Arial"/>
            </a:endParaRPr>
          </a:p>
        </p:txBody>
      </p:sp>
    </p:spTree>
    <p:extLst>
      <p:ext uri="{BB962C8B-B14F-4D97-AF65-F5344CB8AC3E}">
        <p14:creationId xmlns:p14="http://schemas.microsoft.com/office/powerpoint/2010/main" val="2500569928"/>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extLst>
              <p:ext uri="{D42A27DB-BD31-4B8C-83A1-F6EECF244321}">
                <p14:modId xmlns:p14="http://schemas.microsoft.com/office/powerpoint/2010/main" val="1781244417"/>
              </p:ext>
            </p:extLst>
          </p:nvPr>
        </p:nvGraphicFramePr>
        <p:xfrm>
          <a:off x="76984" y="1412776"/>
          <a:ext cx="8671479" cy="45429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Заголовок 2"/>
          <p:cNvSpPr>
            <a:spLocks noGrp="1"/>
          </p:cNvSpPr>
          <p:nvPr>
            <p:ph type="title"/>
          </p:nvPr>
        </p:nvSpPr>
        <p:spPr>
          <a:xfrm>
            <a:off x="452632" y="109746"/>
            <a:ext cx="7920182" cy="1292662"/>
          </a:xfrm>
        </p:spPr>
        <p:txBody>
          <a:bodyPr>
            <a:scene3d>
              <a:camera prst="orthographicFront"/>
              <a:lightRig rig="harsh" dir="t"/>
            </a:scene3d>
            <a:sp3d extrusionH="57150" prstMaterial="matte">
              <a:bevelT w="63500" h="12700" prst="angle"/>
              <a:contourClr>
                <a:schemeClr val="bg1">
                  <a:lumMod val="65000"/>
                </a:schemeClr>
              </a:contourClr>
            </a:sp3d>
          </a:bodyPr>
          <a:lstStyle/>
          <a:p>
            <a:pPr algn="ctr"/>
            <a:r>
              <a:rPr lang="ru-RU" sz="2800" dirty="0" smtClean="0">
                <a:ln/>
                <a:solidFill>
                  <a:schemeClr val="accent3"/>
                </a:solidFill>
              </a:rPr>
              <a:t>Не должны содержать документы  УП дублирующие </a:t>
            </a:r>
            <a:r>
              <a:rPr lang="ru-RU" sz="2800" dirty="0">
                <a:ln/>
                <a:solidFill>
                  <a:schemeClr val="accent3"/>
                </a:solidFill>
              </a:rPr>
              <a:t>установленные НПА</a:t>
            </a:r>
            <a:br>
              <a:rPr lang="ru-RU" sz="2800" dirty="0">
                <a:ln/>
                <a:solidFill>
                  <a:schemeClr val="accent3"/>
                </a:solidFill>
              </a:rPr>
            </a:br>
            <a:r>
              <a:rPr lang="ru-RU" sz="2800" dirty="0">
                <a:ln/>
                <a:solidFill>
                  <a:schemeClr val="accent3"/>
                </a:solidFill>
              </a:rPr>
              <a:t>способы, методы</a:t>
            </a:r>
          </a:p>
        </p:txBody>
      </p:sp>
      <p:sp>
        <p:nvSpPr>
          <p:cNvPr id="5" name="TextBox 4"/>
          <p:cNvSpPr txBox="1"/>
          <p:nvPr/>
        </p:nvSpPr>
        <p:spPr>
          <a:xfrm>
            <a:off x="251520" y="3789040"/>
            <a:ext cx="8280571" cy="1754326"/>
          </a:xfrm>
          <a:prstGeom prst="rect">
            <a:avLst/>
          </a:prstGeom>
          <a:noFill/>
        </p:spPr>
        <p:txBody>
          <a:bodyPr wrap="square" rtlCol="0">
            <a:spAutoFit/>
          </a:bodyPr>
          <a:lstStyle/>
          <a:p>
            <a:pPr algn="ctr"/>
            <a:r>
              <a:rPr lang="ru-RU" sz="3600" b="1" dirty="0">
                <a:solidFill>
                  <a:srgbClr val="FF0000"/>
                </a:solidFill>
              </a:rPr>
              <a:t>Порядок отражения при вводе в эксплуатацию ОС стоимостью </a:t>
            </a:r>
            <a:endParaRPr lang="ru-RU" sz="3600" b="1" dirty="0" smtClean="0">
              <a:solidFill>
                <a:srgbClr val="FF0000"/>
              </a:solidFill>
            </a:endParaRPr>
          </a:p>
          <a:p>
            <a:pPr algn="ctr"/>
            <a:r>
              <a:rPr lang="ru-RU" sz="3600" b="1" dirty="0" smtClean="0">
                <a:solidFill>
                  <a:srgbClr val="FF0000"/>
                </a:solidFill>
              </a:rPr>
              <a:t>до </a:t>
            </a:r>
            <a:r>
              <a:rPr lang="ru-RU" sz="3600" b="1" dirty="0">
                <a:solidFill>
                  <a:srgbClr val="FF0000"/>
                </a:solidFill>
              </a:rPr>
              <a:t>10000 рублей включительно</a:t>
            </a:r>
          </a:p>
        </p:txBody>
      </p:sp>
      <p:sp>
        <p:nvSpPr>
          <p:cNvPr id="2" name="TextBox 1"/>
          <p:cNvSpPr txBox="1"/>
          <p:nvPr/>
        </p:nvSpPr>
        <p:spPr>
          <a:xfrm>
            <a:off x="452632" y="1628800"/>
            <a:ext cx="922992" cy="1569660"/>
          </a:xfrm>
          <a:prstGeom prst="rect">
            <a:avLst/>
          </a:prstGeom>
          <a:noFill/>
        </p:spPr>
        <p:txBody>
          <a:bodyPr wrap="square" rtlCol="0">
            <a:spAutoFit/>
          </a:bodyPr>
          <a:lstStyle/>
          <a:p>
            <a:r>
              <a:rPr lang="ru-RU" sz="9600" dirty="0" smtClean="0">
                <a:solidFill>
                  <a:srgbClr val="FF0000"/>
                </a:solidFill>
                <a:latin typeface="Times New Roman" panose="02020603050405020304" pitchFamily="18" charset="0"/>
                <a:cs typeface="Times New Roman" panose="02020603050405020304" pitchFamily="18" charset="0"/>
              </a:rPr>
              <a:t>!</a:t>
            </a:r>
            <a:endParaRPr lang="ru-RU" sz="9600" dirty="0">
              <a:solidFill>
                <a:srgbClr val="FF0000"/>
              </a:solidFill>
              <a:latin typeface="Times New Roman" panose="02020603050405020304" pitchFamily="18" charset="0"/>
              <a:cs typeface="Times New Roman" panose="02020603050405020304" pitchFamily="18" charset="0"/>
            </a:endParaRPr>
          </a:p>
        </p:txBody>
      </p:sp>
      <p:sp>
        <p:nvSpPr>
          <p:cNvPr id="6" name="Номер слайда 5"/>
          <p:cNvSpPr>
            <a:spLocks noGrp="1"/>
          </p:cNvSpPr>
          <p:nvPr>
            <p:ph type="sldNum" sz="quarter" idx="7"/>
          </p:nvPr>
        </p:nvSpPr>
        <p:spPr/>
        <p:txBody>
          <a:bodyPr/>
          <a:lstStyle/>
          <a:p>
            <a:pPr marL="4334666">
              <a:lnSpc>
                <a:spcPts val="1156"/>
              </a:lnSpc>
            </a:pPr>
            <a:fld id="{81D60167-4931-47E6-BA6A-407CBD079E47}" type="slidenum">
              <a:rPr lang="ru-RU" spc="-4" smtClean="0">
                <a:latin typeface="Arial"/>
                <a:cs typeface="Arial"/>
              </a:rPr>
              <a:pPr marL="4334666">
                <a:lnSpc>
                  <a:spcPts val="1156"/>
                </a:lnSpc>
              </a:pPr>
              <a:t>119</a:t>
            </a:fld>
            <a:endParaRPr lang="ru-RU" spc="-4" dirty="0">
              <a:latin typeface="Arial"/>
              <a:cs typeface="Arial"/>
            </a:endParaRPr>
          </a:p>
        </p:txBody>
      </p:sp>
    </p:spTree>
    <p:extLst>
      <p:ext uri="{BB962C8B-B14F-4D97-AF65-F5344CB8AC3E}">
        <p14:creationId xmlns:p14="http://schemas.microsoft.com/office/powerpoint/2010/main" val="18157011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908" y="188640"/>
            <a:ext cx="7920182" cy="380232"/>
          </a:xfrm>
        </p:spPr>
        <p:txBody>
          <a:bodyPr/>
          <a:lstStyle/>
          <a:p>
            <a:pPr algn="ctr"/>
            <a:r>
              <a:rPr lang="ru-RU" dirty="0" smtClean="0"/>
              <a:t>Инструкция </a:t>
            </a:r>
            <a:r>
              <a:rPr lang="ru-RU" dirty="0"/>
              <a:t>№ 157н</a:t>
            </a:r>
          </a:p>
        </p:txBody>
      </p:sp>
      <p:sp>
        <p:nvSpPr>
          <p:cNvPr id="3" name="Текст 2"/>
          <p:cNvSpPr>
            <a:spLocks noGrp="1"/>
          </p:cNvSpPr>
          <p:nvPr>
            <p:ph type="body" idx="1"/>
          </p:nvPr>
        </p:nvSpPr>
        <p:spPr>
          <a:xfrm>
            <a:off x="216338" y="1172023"/>
            <a:ext cx="8711322" cy="5786199"/>
          </a:xfrm>
        </p:spPr>
        <p:txBody>
          <a:bodyPr/>
          <a:lstStyle/>
          <a:p>
            <a:pPr indent="342900" algn="just">
              <a:spcBef>
                <a:spcPts val="1100"/>
              </a:spcBef>
              <a:spcAft>
                <a:spcPts val="0"/>
              </a:spcAft>
            </a:pPr>
            <a:r>
              <a:rPr lang="ru-RU" sz="2000" kern="1200" dirty="0">
                <a:latin typeface="Times New Roman" panose="02020603050405020304" pitchFamily="18" charset="0"/>
                <a:ea typeface="Calibri" panose="020F0502020204030204" pitchFamily="34" charset="0"/>
                <a:cs typeface="+mn-cs"/>
              </a:rPr>
              <a:t>Земельные участки, используемые учреждениями на праве постоянного (бессрочного) пользования (в том числе расположенные под объектами недвижимости), </a:t>
            </a:r>
            <a:r>
              <a:rPr lang="ru-RU" sz="2000" b="1" kern="1200" dirty="0">
                <a:solidFill>
                  <a:srgbClr val="FF0000"/>
                </a:solidFill>
                <a:latin typeface="Times New Roman" panose="02020603050405020304" pitchFamily="18" charset="0"/>
                <a:ea typeface="Calibri" panose="020F0502020204030204" pitchFamily="34" charset="0"/>
                <a:cs typeface="+mn-cs"/>
              </a:rPr>
              <a:t>а также земельные участки по которым собственность не разграничена, вовлекаемые уполномоченными органами власти (органами местного самоуправления) в хозяйственный оборот, </a:t>
            </a:r>
            <a:r>
              <a:rPr lang="ru-RU" sz="2000" kern="1200" dirty="0">
                <a:latin typeface="Times New Roman" panose="02020603050405020304" pitchFamily="18" charset="0"/>
                <a:ea typeface="Calibri" panose="020F0502020204030204" pitchFamily="34" charset="0"/>
                <a:cs typeface="+mn-cs"/>
              </a:rPr>
              <a:t>учитываются на соответствующем счете аналитического учета счета </a:t>
            </a:r>
            <a:r>
              <a:rPr lang="ru-RU" sz="2000" b="1" kern="1200" dirty="0">
                <a:latin typeface="Times New Roman" panose="02020603050405020304" pitchFamily="18" charset="0"/>
                <a:ea typeface="Calibri" panose="020F0502020204030204" pitchFamily="34" charset="0"/>
                <a:cs typeface="+mn-cs"/>
              </a:rPr>
              <a:t>10300</a:t>
            </a:r>
            <a:r>
              <a:rPr lang="ru-RU" sz="2000" kern="1200" dirty="0">
                <a:latin typeface="Times New Roman" panose="02020603050405020304" pitchFamily="18" charset="0"/>
                <a:ea typeface="Calibri" panose="020F0502020204030204" pitchFamily="34" charset="0"/>
                <a:cs typeface="+mn-cs"/>
              </a:rPr>
              <a:t> "Непроизведенные активы" на основании документа (свидетельства), подтверждающего право пользования земельным участком, </a:t>
            </a:r>
            <a:r>
              <a:rPr lang="ru-RU" sz="2000" b="1" kern="1200" dirty="0">
                <a:latin typeface="Times New Roman" panose="02020603050405020304" pitchFamily="18" charset="0"/>
                <a:ea typeface="Calibri" panose="020F0502020204030204" pitchFamily="34" charset="0"/>
                <a:cs typeface="+mn-cs"/>
              </a:rPr>
              <a:t>по их кадастровой стоимости (стоимости, указанной в документе на право пользования земельным участком</a:t>
            </a:r>
            <a:r>
              <a:rPr lang="ru-RU" sz="2000" kern="1200" dirty="0">
                <a:latin typeface="Times New Roman" panose="02020603050405020304" pitchFamily="18" charset="0"/>
                <a:ea typeface="Calibri" panose="020F0502020204030204" pitchFamily="34" charset="0"/>
                <a:cs typeface="+mn-cs"/>
              </a:rPr>
              <a:t>, расположенном за пределами территории Российской Федерации), а </a:t>
            </a:r>
            <a:r>
              <a:rPr lang="ru-RU" sz="2000" b="1" kern="1200" dirty="0">
                <a:latin typeface="Times New Roman" panose="02020603050405020304" pitchFamily="18" charset="0"/>
                <a:ea typeface="Calibri" panose="020F0502020204030204" pitchFamily="34" charset="0"/>
                <a:cs typeface="+mn-cs"/>
              </a:rPr>
              <a:t>при отсутствии кадастровой стоимости земельного участка - по стоимости, рассчитанной исходя из наименьшей кадастровой стоимости квадратного метра земельного участка, граничащего с объектом учета, </a:t>
            </a:r>
            <a:r>
              <a:rPr lang="ru-RU" sz="2000" kern="1200" dirty="0">
                <a:latin typeface="Times New Roman" panose="02020603050405020304" pitchFamily="18" charset="0"/>
                <a:ea typeface="Calibri" panose="020F0502020204030204" pitchFamily="34" charset="0"/>
                <a:cs typeface="+mn-cs"/>
              </a:rPr>
              <a:t>либо, при невозможности определения такой стоимости, - в условной оценке, один квадратный метр - 1 </a:t>
            </a:r>
            <a:r>
              <a:rPr lang="ru-RU" sz="2000" kern="1200" dirty="0" smtClean="0">
                <a:latin typeface="Times New Roman" panose="02020603050405020304" pitchFamily="18" charset="0"/>
                <a:ea typeface="Calibri" panose="020F0502020204030204" pitchFamily="34" charset="0"/>
                <a:cs typeface="+mn-cs"/>
              </a:rPr>
              <a:t>рубль  (</a:t>
            </a:r>
            <a:r>
              <a:rPr lang="ru-RU" sz="2400" b="1" kern="1200" dirty="0">
                <a:solidFill>
                  <a:srgbClr val="FF0000"/>
                </a:solidFill>
                <a:latin typeface="Times New Roman" panose="02020603050405020304" pitchFamily="18" charset="0"/>
                <a:ea typeface="Calibri" panose="020F0502020204030204" pitchFamily="34" charset="0"/>
                <a:cs typeface="+mn-cs"/>
              </a:rPr>
              <a:t>на счете 010313000 «Прочие непроизведенные активы - недвижимое имущество </a:t>
            </a:r>
            <a:r>
              <a:rPr lang="ru-RU" sz="2400" b="1" kern="1200" dirty="0" smtClean="0">
                <a:solidFill>
                  <a:srgbClr val="FF0000"/>
                </a:solidFill>
                <a:latin typeface="Times New Roman" panose="02020603050405020304" pitchFamily="18" charset="0"/>
                <a:ea typeface="Calibri" panose="020F0502020204030204" pitchFamily="34" charset="0"/>
                <a:cs typeface="+mn-cs"/>
              </a:rPr>
              <a:t>учреждения»)</a:t>
            </a:r>
            <a:endParaRPr lang="ru-RU" sz="2400" b="1" kern="1200" dirty="0">
              <a:solidFill>
                <a:srgbClr val="FF0000"/>
              </a:solidFill>
              <a:latin typeface="Times New Roman" panose="02020603050405020304" pitchFamily="18" charset="0"/>
              <a:ea typeface="Calibri" panose="020F0502020204030204" pitchFamily="34" charset="0"/>
              <a:cs typeface="+mn-cs"/>
            </a:endParaRPr>
          </a:p>
          <a:p>
            <a:endParaRPr lang="ru-RU" sz="2400" b="1" dirty="0">
              <a:solidFill>
                <a:srgbClr val="FF0000"/>
              </a:solidFill>
            </a:endParaRPr>
          </a:p>
        </p:txBody>
      </p:sp>
    </p:spTree>
    <p:extLst>
      <p:ext uri="{BB962C8B-B14F-4D97-AF65-F5344CB8AC3E}">
        <p14:creationId xmlns:p14="http://schemas.microsoft.com/office/powerpoint/2010/main" val="2397257613"/>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16633"/>
            <a:ext cx="8136555" cy="1723549"/>
          </a:xfrm>
        </p:spPr>
        <p:txBody>
          <a:bodyPr/>
          <a:lstStyle/>
          <a:p>
            <a:r>
              <a:rPr lang="ru-RU" sz="2800" dirty="0" smtClean="0">
                <a:solidFill>
                  <a:srgbClr val="000000"/>
                </a:solidFill>
                <a:latin typeface="Times New Roman" panose="02020603050405020304" pitchFamily="18" charset="0"/>
                <a:ea typeface="Times New Roman" panose="02020603050405020304" pitchFamily="18" charset="0"/>
              </a:rPr>
              <a:t>Публичное раскрытие </a:t>
            </a:r>
            <a:r>
              <a:rPr lang="ru-RU" sz="2800" dirty="0">
                <a:solidFill>
                  <a:srgbClr val="000000"/>
                </a:solidFill>
                <a:latin typeface="Times New Roman" panose="02020603050405020304" pitchFamily="18" charset="0"/>
                <a:ea typeface="Times New Roman" panose="02020603050405020304" pitchFamily="18" charset="0"/>
              </a:rPr>
              <a:t>на официальном сайте субъекта учета (централизованной бухгалтерии) в информационно-телекоммуникационной сети «</a:t>
            </a:r>
            <a:r>
              <a:rPr lang="ru-RU" sz="2800" dirty="0" smtClean="0">
                <a:solidFill>
                  <a:srgbClr val="000000"/>
                </a:solidFill>
                <a:latin typeface="Times New Roman" panose="02020603050405020304" pitchFamily="18" charset="0"/>
                <a:ea typeface="Times New Roman" panose="02020603050405020304" pitchFamily="18" charset="0"/>
              </a:rPr>
              <a:t>Интернет»</a:t>
            </a:r>
            <a:endParaRPr lang="ru-RU" dirty="0"/>
          </a:p>
        </p:txBody>
      </p:sp>
      <p:sp>
        <p:nvSpPr>
          <p:cNvPr id="3" name="Текст 2"/>
          <p:cNvSpPr>
            <a:spLocks noGrp="1"/>
          </p:cNvSpPr>
          <p:nvPr>
            <p:ph type="body" idx="1"/>
          </p:nvPr>
        </p:nvSpPr>
        <p:spPr>
          <a:xfrm>
            <a:off x="251520" y="2060848"/>
            <a:ext cx="8711322" cy="4062651"/>
          </a:xfrm>
        </p:spPr>
        <p:txBody>
          <a:bodyPr/>
          <a:lstStyle/>
          <a:p>
            <a:pPr marL="342900" marR="12700" indent="-342900" algn="just">
              <a:spcAft>
                <a:spcPts val="0"/>
              </a:spcAft>
              <a:buFont typeface="Arial" panose="020B0604020202020204" pitchFamily="34" charset="0"/>
              <a:buChar char="•"/>
            </a:pPr>
            <a:endParaRPr lang="ru-RU" sz="2400" dirty="0" smtClean="0">
              <a:solidFill>
                <a:srgbClr val="000000"/>
              </a:solidFill>
              <a:latin typeface="Times New Roman" panose="02020603050405020304" pitchFamily="18" charset="0"/>
              <a:ea typeface="Times New Roman" panose="02020603050405020304" pitchFamily="18" charset="0"/>
            </a:endParaRPr>
          </a:p>
          <a:p>
            <a:pPr marL="342900" marR="12700" indent="-342900" algn="just">
              <a:spcAft>
                <a:spcPts val="0"/>
              </a:spcAft>
              <a:buFont typeface="Arial" panose="020B0604020202020204" pitchFamily="34" charset="0"/>
              <a:buChar char="•"/>
            </a:pPr>
            <a:r>
              <a:rPr lang="ru-RU" sz="2400" dirty="0" smtClean="0">
                <a:solidFill>
                  <a:srgbClr val="000000"/>
                </a:solidFill>
                <a:latin typeface="Times New Roman" panose="02020603050405020304" pitchFamily="18" charset="0"/>
                <a:ea typeface="Times New Roman" panose="02020603050405020304" pitchFamily="18" charset="0"/>
              </a:rPr>
              <a:t>размещением </a:t>
            </a:r>
            <a:r>
              <a:rPr lang="ru-RU" sz="2400" dirty="0">
                <a:solidFill>
                  <a:srgbClr val="000000"/>
                </a:solidFill>
                <a:latin typeface="Times New Roman" panose="02020603050405020304" pitchFamily="18" charset="0"/>
                <a:ea typeface="Times New Roman" panose="02020603050405020304" pitchFamily="18" charset="0"/>
              </a:rPr>
              <a:t>обобщенной информации, содержащей основные положения (перечень основных способов ведения учета (особенностей), установленные документами учетной политики, с указанием их реквизитов (без размещения копий самих актов</a:t>
            </a:r>
            <a:r>
              <a:rPr lang="ru-RU" sz="2400" dirty="0" smtClean="0">
                <a:solidFill>
                  <a:srgbClr val="000000"/>
                </a:solidFill>
                <a:latin typeface="Times New Roman" panose="02020603050405020304" pitchFamily="18" charset="0"/>
                <a:ea typeface="Times New Roman" panose="02020603050405020304" pitchFamily="18" charset="0"/>
              </a:rPr>
              <a:t>)</a:t>
            </a:r>
          </a:p>
          <a:p>
            <a:pPr marL="342900" marR="12700" indent="-342900" algn="just">
              <a:spcAft>
                <a:spcPts val="0"/>
              </a:spcAft>
              <a:buFont typeface="Arial" panose="020B0604020202020204" pitchFamily="34" charset="0"/>
              <a:buChar char="•"/>
            </a:pPr>
            <a:endParaRPr lang="ru-RU" sz="2400" dirty="0">
              <a:solidFill>
                <a:srgbClr val="000000"/>
              </a:solidFill>
              <a:latin typeface="Times New Roman" panose="02020603050405020304" pitchFamily="18" charset="0"/>
              <a:ea typeface="Times New Roman" panose="02020603050405020304" pitchFamily="18" charset="0"/>
            </a:endParaRPr>
          </a:p>
          <a:p>
            <a:pPr marL="342900" marR="12700" indent="-342900" algn="just">
              <a:spcAft>
                <a:spcPts val="0"/>
              </a:spcAft>
              <a:buFont typeface="Arial" panose="020B0604020202020204" pitchFamily="34" charset="0"/>
              <a:buChar char="•"/>
            </a:pPr>
            <a:r>
              <a:rPr lang="ru-RU" sz="2400" dirty="0" smtClean="0">
                <a:solidFill>
                  <a:srgbClr val="000000"/>
                </a:solidFill>
                <a:latin typeface="Times New Roman" panose="02020603050405020304" pitchFamily="18" charset="0"/>
                <a:ea typeface="Times New Roman" panose="02020603050405020304" pitchFamily="18" charset="0"/>
              </a:rPr>
              <a:t> размещением </a:t>
            </a:r>
            <a:r>
              <a:rPr lang="ru-RU" sz="2400" dirty="0">
                <a:solidFill>
                  <a:srgbClr val="000000"/>
                </a:solidFill>
                <a:latin typeface="Times New Roman" panose="02020603050405020304" pitchFamily="18" charset="0"/>
                <a:ea typeface="Times New Roman" panose="02020603050405020304" pitchFamily="18" charset="0"/>
              </a:rPr>
              <a:t>копий документов учетной </a:t>
            </a:r>
            <a:r>
              <a:rPr lang="ru-RU" sz="2400" dirty="0" smtClean="0">
                <a:solidFill>
                  <a:srgbClr val="000000"/>
                </a:solidFill>
                <a:latin typeface="Times New Roman" panose="02020603050405020304" pitchFamily="18" charset="0"/>
                <a:ea typeface="Times New Roman" panose="02020603050405020304" pitchFamily="18" charset="0"/>
              </a:rPr>
              <a:t>политики</a:t>
            </a:r>
          </a:p>
          <a:p>
            <a:pPr marL="342900" marR="12700" indent="-342900" algn="just">
              <a:spcAft>
                <a:spcPts val="0"/>
              </a:spcAft>
              <a:buFont typeface="Arial" panose="020B0604020202020204" pitchFamily="34" charset="0"/>
              <a:buChar char="•"/>
            </a:pPr>
            <a:endParaRPr lang="ru-RU" sz="2400" dirty="0">
              <a:solidFill>
                <a:srgbClr val="000000"/>
              </a:solidFill>
              <a:latin typeface="Times New Roman" panose="02020603050405020304" pitchFamily="18" charset="0"/>
              <a:ea typeface="Times New Roman" panose="02020603050405020304" pitchFamily="18" charset="0"/>
            </a:endParaRPr>
          </a:p>
          <a:p>
            <a:pPr marL="342900" marR="12700" indent="-342900" algn="just">
              <a:spcAft>
                <a:spcPts val="0"/>
              </a:spcAft>
              <a:buFont typeface="Arial" panose="020B0604020202020204" pitchFamily="34" charset="0"/>
              <a:buChar char="•"/>
            </a:pPr>
            <a:r>
              <a:rPr lang="ru-RU" sz="2400" dirty="0" smtClean="0">
                <a:solidFill>
                  <a:srgbClr val="000000"/>
                </a:solidFill>
                <a:latin typeface="Times New Roman" panose="02020603050405020304" pitchFamily="18" charset="0"/>
                <a:ea typeface="Times New Roman" panose="02020603050405020304" pitchFamily="18" charset="0"/>
              </a:rPr>
              <a:t>или в совокупности основные положения учетной политики и  копии документов учетной политики </a:t>
            </a:r>
            <a:endParaRPr lang="ru-RU" sz="2400" dirty="0">
              <a:effectLst/>
              <a:latin typeface="Times New Roman" panose="02020603050405020304" pitchFamily="18" charset="0"/>
              <a:ea typeface="Times New Roman" panose="02020603050405020304" pitchFamily="18" charset="0"/>
            </a:endParaRPr>
          </a:p>
        </p:txBody>
      </p:sp>
      <p:sp>
        <p:nvSpPr>
          <p:cNvPr id="4" name="Номер слайда 3"/>
          <p:cNvSpPr>
            <a:spLocks noGrp="1"/>
          </p:cNvSpPr>
          <p:nvPr>
            <p:ph type="sldNum" sz="quarter" idx="7"/>
          </p:nvPr>
        </p:nvSpPr>
        <p:spPr/>
        <p:txBody>
          <a:bodyPr/>
          <a:lstStyle/>
          <a:p>
            <a:pPr marL="4334666">
              <a:lnSpc>
                <a:spcPts val="1156"/>
              </a:lnSpc>
            </a:pPr>
            <a:fld id="{81D60167-4931-47E6-BA6A-407CBD079E47}" type="slidenum">
              <a:rPr lang="ru-RU" spc="-4" smtClean="0">
                <a:latin typeface="Arial"/>
                <a:cs typeface="Arial"/>
              </a:rPr>
              <a:pPr marL="4334666">
                <a:lnSpc>
                  <a:spcPts val="1156"/>
                </a:lnSpc>
              </a:pPr>
              <a:t>120</a:t>
            </a:fld>
            <a:endParaRPr lang="ru-RU" spc="-4" dirty="0">
              <a:latin typeface="Arial"/>
              <a:cs typeface="Arial"/>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15816" y="1352733"/>
            <a:ext cx="576064" cy="864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553473"/>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extLst/>
          </p:nvPr>
        </p:nvGraphicFramePr>
        <p:xfrm>
          <a:off x="344446" y="1172022"/>
          <a:ext cx="8455106" cy="45429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1018063" y="2636912"/>
            <a:ext cx="2473817" cy="1077218"/>
          </a:xfrm>
          <a:prstGeom prst="rect">
            <a:avLst/>
          </a:prstGeom>
          <a:solidFill>
            <a:srgbClr val="00B0F0"/>
          </a:solidFill>
        </p:spPr>
        <p:txBody>
          <a:bodyPr wrap="square" rtlCol="0">
            <a:spAutoFit/>
          </a:bodyPr>
          <a:lstStyle/>
          <a:p>
            <a:r>
              <a:rPr lang="ru-RU" sz="3200" dirty="0" smtClean="0">
                <a:solidFill>
                  <a:prstClr val="black"/>
                </a:solidFill>
                <a:latin typeface="Times New Roman" panose="02020603050405020304" pitchFamily="18" charset="0"/>
                <a:cs typeface="Times New Roman" panose="02020603050405020304" pitchFamily="18" charset="0"/>
              </a:rPr>
              <a:t>Учетная</a:t>
            </a:r>
          </a:p>
          <a:p>
            <a:r>
              <a:rPr lang="ru-RU" sz="3200" dirty="0" smtClean="0">
                <a:solidFill>
                  <a:prstClr val="black"/>
                </a:solidFill>
              </a:rPr>
              <a:t> политика</a:t>
            </a:r>
            <a:endParaRPr lang="ru-RU" sz="3200" dirty="0">
              <a:solidFill>
                <a:prstClr val="black"/>
              </a:solidFill>
            </a:endParaRPr>
          </a:p>
        </p:txBody>
      </p:sp>
      <p:sp>
        <p:nvSpPr>
          <p:cNvPr id="7" name="TextBox 6"/>
          <p:cNvSpPr txBox="1"/>
          <p:nvPr/>
        </p:nvSpPr>
        <p:spPr>
          <a:xfrm>
            <a:off x="6372200" y="1533290"/>
            <a:ext cx="1584176" cy="707886"/>
          </a:xfrm>
          <a:prstGeom prst="rect">
            <a:avLst/>
          </a:prstGeom>
          <a:solidFill>
            <a:srgbClr val="FFFF00"/>
          </a:solidFill>
        </p:spPr>
        <p:txBody>
          <a:bodyPr wrap="square" rtlCol="0">
            <a:spAutoFit/>
          </a:bodyPr>
          <a:lstStyle/>
          <a:p>
            <a:r>
              <a:rPr lang="ru-RU" sz="2000" b="1" dirty="0" smtClean="0">
                <a:solidFill>
                  <a:prstClr val="black"/>
                </a:solidFill>
              </a:rPr>
              <a:t>Главный </a:t>
            </a:r>
            <a:r>
              <a:rPr lang="ru-RU" sz="2000" b="1" dirty="0" smtClean="0">
                <a:solidFill>
                  <a:prstClr val="black"/>
                </a:solidFill>
                <a:latin typeface="Times New Roman" panose="02020603050405020304" pitchFamily="18" charset="0"/>
                <a:cs typeface="Times New Roman" panose="02020603050405020304" pitchFamily="18" charset="0"/>
              </a:rPr>
              <a:t>бухгалтер</a:t>
            </a:r>
            <a:endParaRPr lang="ru-RU" sz="2000" b="1" dirty="0">
              <a:solidFill>
                <a:prstClr val="black"/>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6037972" y="3148680"/>
            <a:ext cx="2088232" cy="707886"/>
          </a:xfrm>
          <a:prstGeom prst="rect">
            <a:avLst/>
          </a:prstGeom>
          <a:solidFill>
            <a:schemeClr val="accent2"/>
          </a:solidFill>
        </p:spPr>
        <p:txBody>
          <a:bodyPr wrap="square" rtlCol="0">
            <a:spAutoFit/>
          </a:bodyPr>
          <a:lstStyle/>
          <a:p>
            <a:r>
              <a:rPr lang="ru-RU" sz="2000" b="1" dirty="0" smtClean="0">
                <a:solidFill>
                  <a:prstClr val="black"/>
                </a:solidFill>
                <a:latin typeface="Times New Roman" panose="02020603050405020304" pitchFamily="18" charset="0"/>
                <a:cs typeface="Times New Roman" panose="02020603050405020304" pitchFamily="18" charset="0"/>
              </a:rPr>
              <a:t>Лицо</a:t>
            </a:r>
            <a:r>
              <a:rPr lang="ru-RU" sz="2000" dirty="0" smtClean="0">
                <a:solidFill>
                  <a:prstClr val="black"/>
                </a:solidFill>
                <a:latin typeface="Times New Roman" panose="02020603050405020304" pitchFamily="18" charset="0"/>
                <a:cs typeface="Times New Roman" panose="02020603050405020304" pitchFamily="18" charset="0"/>
              </a:rPr>
              <a:t> </a:t>
            </a:r>
            <a:r>
              <a:rPr lang="ru-RU" sz="2000" b="1" dirty="0" smtClean="0">
                <a:solidFill>
                  <a:prstClr val="black"/>
                </a:solidFill>
                <a:latin typeface="Times New Roman" panose="02020603050405020304" pitchFamily="18" charset="0"/>
                <a:cs typeface="Times New Roman" panose="02020603050405020304" pitchFamily="18" charset="0"/>
              </a:rPr>
              <a:t>уполномоченное  </a:t>
            </a:r>
            <a:endParaRPr lang="ru-RU" sz="2000" b="1" dirty="0">
              <a:solidFill>
                <a:prstClr val="black"/>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4283968" y="1628800"/>
            <a:ext cx="1800199" cy="400110"/>
          </a:xfrm>
          <a:prstGeom prst="rect">
            <a:avLst/>
          </a:prstGeom>
          <a:noFill/>
        </p:spPr>
        <p:txBody>
          <a:bodyPr wrap="square" rtlCol="0">
            <a:spAutoFit/>
          </a:bodyPr>
          <a:lstStyle/>
          <a:p>
            <a:r>
              <a:rPr lang="ru-RU" sz="2000" b="1" dirty="0" smtClean="0">
                <a:solidFill>
                  <a:prstClr val="black"/>
                </a:solidFill>
                <a:latin typeface="Times New Roman" panose="02020603050405020304" pitchFamily="18" charset="0"/>
                <a:cs typeface="Times New Roman" panose="02020603050405020304" pitchFamily="18" charset="0"/>
              </a:rPr>
              <a:t>Формирует</a:t>
            </a:r>
            <a:endParaRPr lang="ru-RU" sz="2000" b="1" dirty="0">
              <a:solidFill>
                <a:prstClr val="black"/>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4283968" y="3006244"/>
            <a:ext cx="1637928" cy="400110"/>
          </a:xfrm>
          <a:prstGeom prst="rect">
            <a:avLst/>
          </a:prstGeom>
          <a:noFill/>
        </p:spPr>
        <p:txBody>
          <a:bodyPr wrap="square" rtlCol="0">
            <a:spAutoFit/>
          </a:bodyPr>
          <a:lstStyle/>
          <a:p>
            <a:r>
              <a:rPr lang="ru-RU" sz="2000" b="1" dirty="0" smtClean="0">
                <a:solidFill>
                  <a:prstClr val="black"/>
                </a:solidFill>
                <a:latin typeface="Times New Roman" panose="02020603050405020304" pitchFamily="18" charset="0"/>
                <a:cs typeface="Times New Roman" panose="02020603050405020304" pitchFamily="18" charset="0"/>
              </a:rPr>
              <a:t>Формирует</a:t>
            </a:r>
            <a:endParaRPr lang="ru-RU" sz="2000" b="1" dirty="0">
              <a:solidFill>
                <a:prstClr val="black"/>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4666469" y="2390917"/>
            <a:ext cx="551754" cy="369332"/>
          </a:xfrm>
          <a:prstGeom prst="rect">
            <a:avLst/>
          </a:prstGeom>
          <a:noFill/>
        </p:spPr>
        <p:txBody>
          <a:bodyPr wrap="none" rtlCol="0">
            <a:spAutoFit/>
          </a:bodyPr>
          <a:lstStyle/>
          <a:p>
            <a:r>
              <a:rPr lang="ru-RU" dirty="0" smtClean="0">
                <a:solidFill>
                  <a:prstClr val="black"/>
                </a:solidFill>
              </a:rPr>
              <a:t>или</a:t>
            </a:r>
            <a:endParaRPr lang="ru-RU" dirty="0">
              <a:solidFill>
                <a:prstClr val="black"/>
              </a:solidFill>
            </a:endParaRPr>
          </a:p>
        </p:txBody>
      </p:sp>
      <p:sp>
        <p:nvSpPr>
          <p:cNvPr id="16" name="TextBox 15"/>
          <p:cNvSpPr txBox="1"/>
          <p:nvPr/>
        </p:nvSpPr>
        <p:spPr>
          <a:xfrm>
            <a:off x="3491880" y="4406787"/>
            <a:ext cx="1864165" cy="461665"/>
          </a:xfrm>
          <a:prstGeom prst="rect">
            <a:avLst/>
          </a:prstGeom>
          <a:noFill/>
        </p:spPr>
        <p:txBody>
          <a:bodyPr wrap="none" rtlCol="0">
            <a:spAutoFit/>
          </a:bodyPr>
          <a:lstStyle/>
          <a:p>
            <a:r>
              <a:rPr lang="ru-RU" sz="2400" b="1" dirty="0" smtClean="0">
                <a:solidFill>
                  <a:prstClr val="black"/>
                </a:solidFill>
                <a:latin typeface="Times New Roman" panose="02020603050405020304" pitchFamily="18" charset="0"/>
                <a:cs typeface="Times New Roman" panose="02020603050405020304" pitchFamily="18" charset="0"/>
              </a:rPr>
              <a:t>Ут</a:t>
            </a:r>
            <a:r>
              <a:rPr lang="ru-RU" sz="2400" b="1" dirty="0" smtClean="0">
                <a:solidFill>
                  <a:prstClr val="black"/>
                </a:solidFill>
              </a:rPr>
              <a:t>верждает</a:t>
            </a:r>
            <a:endParaRPr lang="ru-RU" sz="2400" b="1" dirty="0">
              <a:solidFill>
                <a:prstClr val="black"/>
              </a:solidFill>
            </a:endParaRPr>
          </a:p>
        </p:txBody>
      </p:sp>
      <p:sp>
        <p:nvSpPr>
          <p:cNvPr id="17" name="TextBox 16"/>
          <p:cNvSpPr txBox="1"/>
          <p:nvPr/>
        </p:nvSpPr>
        <p:spPr>
          <a:xfrm>
            <a:off x="5627810" y="4653136"/>
            <a:ext cx="2328566" cy="461665"/>
          </a:xfrm>
          <a:prstGeom prst="rect">
            <a:avLst/>
          </a:prstGeom>
          <a:solidFill>
            <a:srgbClr val="00B050"/>
          </a:solidFill>
        </p:spPr>
        <p:txBody>
          <a:bodyPr wrap="square" rtlCol="0">
            <a:spAutoFit/>
          </a:bodyPr>
          <a:lstStyle/>
          <a:p>
            <a:r>
              <a:rPr lang="ru-RU" sz="2400" b="1" dirty="0" smtClean="0">
                <a:solidFill>
                  <a:prstClr val="black"/>
                </a:solidFill>
                <a:latin typeface="Times New Roman" panose="02020603050405020304" pitchFamily="18" charset="0"/>
                <a:cs typeface="Times New Roman" panose="02020603050405020304" pitchFamily="18" charset="0"/>
              </a:rPr>
              <a:t>Руководитель</a:t>
            </a:r>
            <a:endParaRPr lang="ru-RU" sz="2400" b="1" dirty="0">
              <a:solidFill>
                <a:prstClr val="black"/>
              </a:solidFill>
              <a:latin typeface="Times New Roman" panose="02020603050405020304" pitchFamily="18" charset="0"/>
              <a:cs typeface="Times New Roman" panose="02020603050405020304" pitchFamily="18" charset="0"/>
            </a:endParaRPr>
          </a:p>
        </p:txBody>
      </p:sp>
      <p:sp>
        <p:nvSpPr>
          <p:cNvPr id="2" name="Номер слайда 1"/>
          <p:cNvSpPr>
            <a:spLocks noGrp="1"/>
          </p:cNvSpPr>
          <p:nvPr>
            <p:ph type="sldNum" sz="quarter" idx="7"/>
          </p:nvPr>
        </p:nvSpPr>
        <p:spPr/>
        <p:txBody>
          <a:bodyPr/>
          <a:lstStyle/>
          <a:p>
            <a:pPr marL="4334666">
              <a:lnSpc>
                <a:spcPts val="1156"/>
              </a:lnSpc>
            </a:pPr>
            <a:fld id="{81D60167-4931-47E6-BA6A-407CBD079E47}" type="slidenum">
              <a:rPr lang="ru-RU" spc="-4" smtClean="0">
                <a:latin typeface="Arial"/>
                <a:cs typeface="Arial"/>
              </a:rPr>
              <a:pPr marL="4334666">
                <a:lnSpc>
                  <a:spcPts val="1156"/>
                </a:lnSpc>
              </a:pPr>
              <a:t>121</a:t>
            </a:fld>
            <a:endParaRPr lang="ru-RU" spc="-4" dirty="0">
              <a:latin typeface="Arial"/>
              <a:cs typeface="Arial"/>
            </a:endParaRPr>
          </a:p>
        </p:txBody>
      </p:sp>
    </p:spTree>
    <p:extLst>
      <p:ext uri="{BB962C8B-B14F-4D97-AF65-F5344CB8AC3E}">
        <p14:creationId xmlns:p14="http://schemas.microsoft.com/office/powerpoint/2010/main" val="1481360578"/>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981634" y="839152"/>
            <a:ext cx="2017059" cy="359989"/>
          </a:xfrm>
          <a:prstGeom prst="rect">
            <a:avLst/>
          </a:prstGeom>
          <a:blipFill>
            <a:blip r:embed="rId2" cstate="print"/>
            <a:stretch>
              <a:fillRect/>
            </a:stretch>
          </a:blipFill>
        </p:spPr>
        <p:txBody>
          <a:bodyPr wrap="square" lIns="0" tIns="0" rIns="0" bIns="0" rtlCol="0"/>
          <a:lstStyle/>
          <a:p>
            <a:pPr defTabSz="806867">
              <a:defRPr/>
            </a:pPr>
            <a:endParaRPr sz="1588" dirty="0">
              <a:solidFill>
                <a:prstClr val="black"/>
              </a:solidFill>
            </a:endParaRPr>
          </a:p>
        </p:txBody>
      </p:sp>
      <p:sp>
        <p:nvSpPr>
          <p:cNvPr id="3" name="object 3"/>
          <p:cNvSpPr/>
          <p:nvPr/>
        </p:nvSpPr>
        <p:spPr>
          <a:xfrm>
            <a:off x="539552" y="647967"/>
            <a:ext cx="3092824" cy="1225388"/>
          </a:xfrm>
          <a:custGeom>
            <a:avLst/>
            <a:gdLst/>
            <a:ahLst/>
            <a:cxnLst/>
            <a:rect l="l" t="t" r="r" b="b"/>
            <a:pathLst>
              <a:path w="3505200" h="762000">
                <a:moveTo>
                  <a:pt x="0" y="762000"/>
                </a:moveTo>
                <a:lnTo>
                  <a:pt x="3505200" y="762000"/>
                </a:lnTo>
                <a:lnTo>
                  <a:pt x="3505200" y="0"/>
                </a:lnTo>
                <a:lnTo>
                  <a:pt x="0" y="0"/>
                </a:lnTo>
                <a:lnTo>
                  <a:pt x="0" y="762000"/>
                </a:lnTo>
                <a:close/>
              </a:path>
            </a:pathLst>
          </a:custGeom>
          <a:solidFill>
            <a:srgbClr val="FFFFFF"/>
          </a:solidFill>
        </p:spPr>
        <p:txBody>
          <a:bodyPr wrap="square" lIns="0" tIns="0" rIns="0" bIns="0" rtlCol="0"/>
          <a:lstStyle/>
          <a:p>
            <a:pPr defTabSz="806867">
              <a:defRPr/>
            </a:pPr>
            <a:endParaRPr sz="1588" dirty="0">
              <a:solidFill>
                <a:prstClr val="black"/>
              </a:solidFill>
            </a:endParaRPr>
          </a:p>
        </p:txBody>
      </p:sp>
      <p:sp>
        <p:nvSpPr>
          <p:cNvPr id="4" name="object 4"/>
          <p:cNvSpPr/>
          <p:nvPr/>
        </p:nvSpPr>
        <p:spPr>
          <a:xfrm flipH="1">
            <a:off x="1737398" y="1873355"/>
            <a:ext cx="45719" cy="2419740"/>
          </a:xfrm>
          <a:custGeom>
            <a:avLst/>
            <a:gdLst/>
            <a:ahLst/>
            <a:cxnLst/>
            <a:rect l="l" t="t" r="r" b="b"/>
            <a:pathLst>
              <a:path h="2249804">
                <a:moveTo>
                  <a:pt x="0" y="0"/>
                </a:moveTo>
                <a:lnTo>
                  <a:pt x="0" y="2249424"/>
                </a:lnTo>
              </a:path>
            </a:pathLst>
          </a:custGeom>
          <a:ln w="76200">
            <a:solidFill>
              <a:srgbClr val="096234"/>
            </a:solidFill>
          </a:ln>
        </p:spPr>
        <p:txBody>
          <a:bodyPr wrap="square" lIns="0" tIns="0" rIns="0" bIns="0" rtlCol="0"/>
          <a:lstStyle/>
          <a:p>
            <a:pPr defTabSz="806867">
              <a:defRPr/>
            </a:pPr>
            <a:endParaRPr sz="1588" dirty="0">
              <a:solidFill>
                <a:prstClr val="black"/>
              </a:solidFill>
            </a:endParaRPr>
          </a:p>
        </p:txBody>
      </p:sp>
      <p:sp>
        <p:nvSpPr>
          <p:cNvPr id="5" name="object 5"/>
          <p:cNvSpPr/>
          <p:nvPr/>
        </p:nvSpPr>
        <p:spPr>
          <a:xfrm>
            <a:off x="7236295" y="1873354"/>
            <a:ext cx="45719" cy="2419741"/>
          </a:xfrm>
          <a:custGeom>
            <a:avLst/>
            <a:gdLst/>
            <a:ahLst/>
            <a:cxnLst/>
            <a:rect l="l" t="t" r="r" b="b"/>
            <a:pathLst>
              <a:path h="2249804">
                <a:moveTo>
                  <a:pt x="0" y="0"/>
                </a:moveTo>
                <a:lnTo>
                  <a:pt x="0" y="2249424"/>
                </a:lnTo>
              </a:path>
            </a:pathLst>
          </a:custGeom>
          <a:ln w="76200">
            <a:solidFill>
              <a:srgbClr val="096234"/>
            </a:solidFill>
          </a:ln>
        </p:spPr>
        <p:txBody>
          <a:bodyPr wrap="square" lIns="0" tIns="0" rIns="0" bIns="0" rtlCol="0"/>
          <a:lstStyle/>
          <a:p>
            <a:pPr defTabSz="806867">
              <a:defRPr/>
            </a:pPr>
            <a:endParaRPr sz="1588" dirty="0">
              <a:solidFill>
                <a:prstClr val="black"/>
              </a:solidFill>
            </a:endParaRPr>
          </a:p>
        </p:txBody>
      </p:sp>
      <p:sp>
        <p:nvSpPr>
          <p:cNvPr id="6" name="object 6"/>
          <p:cNvSpPr txBox="1">
            <a:spLocks noGrp="1"/>
          </p:cNvSpPr>
          <p:nvPr>
            <p:ph type="title"/>
          </p:nvPr>
        </p:nvSpPr>
        <p:spPr>
          <a:xfrm>
            <a:off x="1990163" y="1876653"/>
            <a:ext cx="5056430" cy="3477875"/>
          </a:xfrm>
          <a:prstGeom prst="rect">
            <a:avLst/>
          </a:prstGeom>
          <a:solidFill>
            <a:schemeClr val="accent3">
              <a:lumMod val="20000"/>
              <a:lumOff val="80000"/>
            </a:schemeClr>
          </a:solidFill>
        </p:spPr>
        <p:txBody>
          <a:bodyPr vert="horz" wrap="square" lIns="0" tIns="0" rIns="0" bIns="0" rtlCol="0">
            <a:spAutoFit/>
          </a:bodyPr>
          <a:lstStyle/>
          <a:p>
            <a:pPr algn="ctr">
              <a:spcAft>
                <a:spcPts val="0"/>
              </a:spcAft>
            </a:pPr>
            <a:r>
              <a:rPr lang="ru-RU" sz="2800" b="0" dirty="0" smtClean="0">
                <a:solidFill>
                  <a:schemeClr val="tx1"/>
                </a:solidFill>
                <a:latin typeface="Times New Roman" panose="02020603050405020304" pitchFamily="18" charset="0"/>
                <a:ea typeface="Times New Roman" panose="02020603050405020304" pitchFamily="18" charset="0"/>
              </a:rPr>
              <a:t/>
            </a:r>
            <a:br>
              <a:rPr lang="ru-RU" sz="2800" b="0" dirty="0" smtClean="0">
                <a:solidFill>
                  <a:schemeClr val="tx1"/>
                </a:solidFill>
                <a:latin typeface="Times New Roman" panose="02020603050405020304" pitchFamily="18" charset="0"/>
                <a:ea typeface="Times New Roman" panose="02020603050405020304" pitchFamily="18" charset="0"/>
              </a:rPr>
            </a:br>
            <a:r>
              <a:rPr lang="ru-RU" sz="6600" b="0" dirty="0">
                <a:solidFill>
                  <a:schemeClr val="tx1"/>
                </a:solidFill>
                <a:latin typeface="Times New Roman" panose="02020603050405020304" pitchFamily="18" charset="0"/>
                <a:ea typeface="Times New Roman" panose="02020603050405020304" pitchFamily="18" charset="0"/>
              </a:rPr>
              <a:t>Изм</a:t>
            </a:r>
            <a:r>
              <a:rPr lang="ru-RU" sz="6600" b="0" dirty="0" smtClean="0">
                <a:solidFill>
                  <a:schemeClr val="tx1"/>
                </a:solidFill>
                <a:latin typeface="Times New Roman" panose="02020603050405020304" pitchFamily="18" charset="0"/>
                <a:ea typeface="Times New Roman" panose="02020603050405020304" pitchFamily="18" charset="0"/>
              </a:rPr>
              <a:t>енение учетной политики</a:t>
            </a:r>
            <a:endParaRPr sz="6600" dirty="0"/>
          </a:p>
        </p:txBody>
      </p:sp>
      <p:sp>
        <p:nvSpPr>
          <p:cNvPr id="9" name="object 9"/>
          <p:cNvSpPr/>
          <p:nvPr/>
        </p:nvSpPr>
        <p:spPr>
          <a:xfrm>
            <a:off x="7796303" y="5877272"/>
            <a:ext cx="1008112" cy="720081"/>
          </a:xfrm>
          <a:prstGeom prst="rect">
            <a:avLst/>
          </a:prstGeom>
          <a:blipFill>
            <a:blip r:embed="rId3" cstate="print"/>
            <a:stretch>
              <a:fillRect/>
            </a:stretch>
          </a:blipFill>
        </p:spPr>
        <p:txBody>
          <a:bodyPr wrap="square" lIns="0" tIns="0" rIns="0" bIns="0" rtlCol="0"/>
          <a:lstStyle/>
          <a:p>
            <a:pPr defTabSz="806867">
              <a:defRPr/>
            </a:pPr>
            <a:endParaRPr sz="1588" dirty="0">
              <a:solidFill>
                <a:prstClr val="black"/>
              </a:solidFill>
            </a:endParaRPr>
          </a:p>
        </p:txBody>
      </p:sp>
      <p:sp>
        <p:nvSpPr>
          <p:cNvPr id="7" name="Номер слайда 6"/>
          <p:cNvSpPr>
            <a:spLocks noGrp="1"/>
          </p:cNvSpPr>
          <p:nvPr>
            <p:ph type="sldNum" sz="quarter" idx="7"/>
          </p:nvPr>
        </p:nvSpPr>
        <p:spPr/>
        <p:txBody>
          <a:bodyPr/>
          <a:lstStyle/>
          <a:p>
            <a:pPr marL="4334666">
              <a:lnSpc>
                <a:spcPts val="1156"/>
              </a:lnSpc>
            </a:pPr>
            <a:fld id="{81D60167-4931-47E6-BA6A-407CBD079E47}" type="slidenum">
              <a:rPr lang="ru-RU" spc="-4" smtClean="0">
                <a:latin typeface="Arial"/>
                <a:cs typeface="Arial"/>
              </a:rPr>
              <a:pPr marL="4334666">
                <a:lnSpc>
                  <a:spcPts val="1156"/>
                </a:lnSpc>
              </a:pPr>
              <a:t>122</a:t>
            </a:fld>
            <a:endParaRPr lang="ru-RU" spc="-4" dirty="0">
              <a:latin typeface="Arial"/>
              <a:cs typeface="Arial"/>
            </a:endParaRPr>
          </a:p>
        </p:txBody>
      </p:sp>
    </p:spTree>
    <p:extLst>
      <p:ext uri="{BB962C8B-B14F-4D97-AF65-F5344CB8AC3E}">
        <p14:creationId xmlns:p14="http://schemas.microsoft.com/office/powerpoint/2010/main" val="3739608062"/>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29466" y="524530"/>
            <a:ext cx="7889300" cy="430887"/>
          </a:xfrm>
          <a:prstGeom prst="rect">
            <a:avLst/>
          </a:prstGeom>
        </p:spPr>
        <p:txBody>
          <a:bodyPr vert="horz" wrap="square" lIns="0" tIns="0" rIns="0" bIns="0" rtlCol="0">
            <a:spAutoFit/>
          </a:bodyPr>
          <a:lstStyle/>
          <a:p>
            <a:pPr marL="302575" indent="-302575"/>
            <a:r>
              <a:rPr lang="ru-RU" sz="2800" dirty="0" smtClean="0">
                <a:solidFill>
                  <a:srgbClr val="000000"/>
                </a:solidFill>
                <a:latin typeface="Times New Roman" panose="02020603050405020304" pitchFamily="18" charset="0"/>
                <a:ea typeface="Times New Roman" panose="02020603050405020304" pitchFamily="18" charset="0"/>
              </a:rPr>
              <a:t>Изменение учетной политики </a:t>
            </a:r>
            <a:endParaRPr lang="ru-RU" dirty="0">
              <a:latin typeface="Times New Roman" panose="02020603050405020304" pitchFamily="18" charset="0"/>
              <a:cs typeface="Times New Roman" panose="02020603050405020304" pitchFamily="18" charset="0"/>
            </a:endParaRPr>
          </a:p>
        </p:txBody>
      </p:sp>
      <p:sp>
        <p:nvSpPr>
          <p:cNvPr id="8" name="TextBox 7"/>
          <p:cNvSpPr txBox="1"/>
          <p:nvPr/>
        </p:nvSpPr>
        <p:spPr>
          <a:xfrm>
            <a:off x="2095832" y="4249050"/>
            <a:ext cx="5122391" cy="309637"/>
          </a:xfrm>
          <a:prstGeom prst="rect">
            <a:avLst/>
          </a:prstGeom>
          <a:noFill/>
        </p:spPr>
        <p:txBody>
          <a:bodyPr wrap="square" rtlCol="0">
            <a:spAutoFit/>
          </a:bodyPr>
          <a:lstStyle/>
          <a:p>
            <a:pPr algn="ctr" defTabSz="806867"/>
            <a:endParaRPr lang="ru-RU" sz="1412" b="1" dirty="0">
              <a:solidFill>
                <a:prstClr val="black"/>
              </a:solidFill>
              <a:latin typeface="Times New Roman" panose="02020603050405020304" pitchFamily="18" charset="0"/>
              <a:cs typeface="Times New Roman" panose="02020603050405020304" pitchFamily="18" charset="0"/>
            </a:endParaRPr>
          </a:p>
        </p:txBody>
      </p:sp>
      <p:sp>
        <p:nvSpPr>
          <p:cNvPr id="18" name="Прямоугольник 17"/>
          <p:cNvSpPr/>
          <p:nvPr/>
        </p:nvSpPr>
        <p:spPr>
          <a:xfrm rot="10800000" flipV="1">
            <a:off x="1279174" y="4738247"/>
            <a:ext cx="5795689" cy="307777"/>
          </a:xfrm>
          <a:prstGeom prst="rect">
            <a:avLst/>
          </a:prstGeom>
        </p:spPr>
        <p:txBody>
          <a:bodyPr wrap="square">
            <a:spAutoFit/>
          </a:bodyPr>
          <a:lstStyle/>
          <a:p>
            <a:pPr indent="342900" algn="just">
              <a:spcAft>
                <a:spcPts val="0"/>
              </a:spcAft>
            </a:pPr>
            <a:r>
              <a:rPr lang="ru-RU" sz="1400" dirty="0" smtClean="0">
                <a:latin typeface="Times New Roman" panose="02020603050405020304" pitchFamily="18" charset="0"/>
                <a:ea typeface="Times New Roman" panose="02020603050405020304" pitchFamily="18" charset="0"/>
              </a:rPr>
              <a:t>.</a:t>
            </a:r>
            <a:endParaRPr lang="ru-RU" sz="1200" dirty="0">
              <a:effectLst/>
              <a:latin typeface="Times New Roman" panose="02020603050405020304" pitchFamily="18" charset="0"/>
              <a:ea typeface="Times New Roman" panose="02020603050405020304" pitchFamily="18" charset="0"/>
            </a:endParaRPr>
          </a:p>
        </p:txBody>
      </p:sp>
      <p:graphicFrame>
        <p:nvGraphicFramePr>
          <p:cNvPr id="3" name="Схема 2"/>
          <p:cNvGraphicFramePr/>
          <p:nvPr>
            <p:extLst>
              <p:ext uri="{D42A27DB-BD31-4B8C-83A1-F6EECF244321}">
                <p14:modId xmlns:p14="http://schemas.microsoft.com/office/powerpoint/2010/main" val="3382334228"/>
              </p:ext>
            </p:extLst>
          </p:nvPr>
        </p:nvGraphicFramePr>
        <p:xfrm>
          <a:off x="251520" y="1196752"/>
          <a:ext cx="8712968" cy="4752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Номер слайда 3"/>
          <p:cNvSpPr>
            <a:spLocks noGrp="1"/>
          </p:cNvSpPr>
          <p:nvPr>
            <p:ph type="sldNum" sz="quarter" idx="7"/>
          </p:nvPr>
        </p:nvSpPr>
        <p:spPr/>
        <p:txBody>
          <a:bodyPr/>
          <a:lstStyle/>
          <a:p>
            <a:pPr marL="4334666">
              <a:lnSpc>
                <a:spcPts val="1156"/>
              </a:lnSpc>
            </a:pPr>
            <a:fld id="{81D60167-4931-47E6-BA6A-407CBD079E47}" type="slidenum">
              <a:rPr lang="ru-RU" spc="-4" smtClean="0">
                <a:latin typeface="Arial"/>
                <a:cs typeface="Arial"/>
              </a:rPr>
              <a:pPr marL="4334666">
                <a:lnSpc>
                  <a:spcPts val="1156"/>
                </a:lnSpc>
              </a:pPr>
              <a:t>123</a:t>
            </a:fld>
            <a:endParaRPr lang="ru-RU" spc="-4" dirty="0">
              <a:latin typeface="Arial"/>
              <a:cs typeface="Arial"/>
            </a:endParaRPr>
          </a:p>
        </p:txBody>
      </p:sp>
    </p:spTree>
    <p:extLst>
      <p:ext uri="{BB962C8B-B14F-4D97-AF65-F5344CB8AC3E}">
        <p14:creationId xmlns:p14="http://schemas.microsoft.com/office/powerpoint/2010/main" val="1750092758"/>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29466" y="524530"/>
            <a:ext cx="7889300" cy="430887"/>
          </a:xfrm>
          <a:prstGeom prst="rect">
            <a:avLst/>
          </a:prstGeom>
        </p:spPr>
        <p:txBody>
          <a:bodyPr vert="horz" wrap="square" lIns="0" tIns="0" rIns="0" bIns="0" rtlCol="0">
            <a:spAutoFit/>
          </a:bodyPr>
          <a:lstStyle/>
          <a:p>
            <a:pPr marL="302575" indent="-302575"/>
            <a:r>
              <a:rPr lang="ru-RU" sz="2800" dirty="0" smtClean="0">
                <a:solidFill>
                  <a:srgbClr val="000000"/>
                </a:solidFill>
                <a:latin typeface="Times New Roman" panose="02020603050405020304" pitchFamily="18" charset="0"/>
                <a:ea typeface="Times New Roman" panose="02020603050405020304" pitchFamily="18" charset="0"/>
              </a:rPr>
              <a:t>Последствия изменения </a:t>
            </a:r>
            <a:r>
              <a:rPr lang="ru-RU" sz="2800" dirty="0">
                <a:solidFill>
                  <a:srgbClr val="000000"/>
                </a:solidFill>
                <a:latin typeface="Times New Roman" panose="02020603050405020304" pitchFamily="18" charset="0"/>
                <a:ea typeface="Times New Roman" panose="02020603050405020304" pitchFamily="18" charset="0"/>
              </a:rPr>
              <a:t>учетной политики </a:t>
            </a:r>
            <a:endParaRPr lang="ru-RU" dirty="0">
              <a:latin typeface="Times New Roman" panose="02020603050405020304" pitchFamily="18" charset="0"/>
              <a:cs typeface="Times New Roman" panose="02020603050405020304" pitchFamily="18" charset="0"/>
            </a:endParaRPr>
          </a:p>
        </p:txBody>
      </p:sp>
      <p:sp>
        <p:nvSpPr>
          <p:cNvPr id="8" name="TextBox 7"/>
          <p:cNvSpPr txBox="1"/>
          <p:nvPr/>
        </p:nvSpPr>
        <p:spPr>
          <a:xfrm>
            <a:off x="2095832" y="4249050"/>
            <a:ext cx="5122391" cy="309637"/>
          </a:xfrm>
          <a:prstGeom prst="rect">
            <a:avLst/>
          </a:prstGeom>
          <a:noFill/>
        </p:spPr>
        <p:txBody>
          <a:bodyPr wrap="square" rtlCol="0">
            <a:spAutoFit/>
          </a:bodyPr>
          <a:lstStyle/>
          <a:p>
            <a:pPr algn="ctr" defTabSz="806867"/>
            <a:endParaRPr lang="ru-RU" sz="1412" b="1" dirty="0">
              <a:solidFill>
                <a:prstClr val="black"/>
              </a:solidFill>
              <a:latin typeface="Times New Roman" panose="02020603050405020304" pitchFamily="18" charset="0"/>
              <a:cs typeface="Times New Roman" panose="02020603050405020304" pitchFamily="18" charset="0"/>
            </a:endParaRPr>
          </a:p>
        </p:txBody>
      </p:sp>
      <p:sp>
        <p:nvSpPr>
          <p:cNvPr id="18" name="Прямоугольник 17"/>
          <p:cNvSpPr/>
          <p:nvPr/>
        </p:nvSpPr>
        <p:spPr>
          <a:xfrm rot="10800000" flipV="1">
            <a:off x="1279174" y="4738247"/>
            <a:ext cx="5795689" cy="307777"/>
          </a:xfrm>
          <a:prstGeom prst="rect">
            <a:avLst/>
          </a:prstGeom>
        </p:spPr>
        <p:txBody>
          <a:bodyPr wrap="square">
            <a:spAutoFit/>
          </a:bodyPr>
          <a:lstStyle/>
          <a:p>
            <a:pPr indent="342900" algn="just">
              <a:spcAft>
                <a:spcPts val="0"/>
              </a:spcAft>
            </a:pPr>
            <a:r>
              <a:rPr lang="ru-RU" sz="1400" dirty="0" smtClean="0">
                <a:latin typeface="Times New Roman" panose="02020603050405020304" pitchFamily="18" charset="0"/>
                <a:ea typeface="Times New Roman" panose="02020603050405020304" pitchFamily="18" charset="0"/>
              </a:rPr>
              <a:t>.</a:t>
            </a:r>
            <a:endParaRPr lang="ru-RU" sz="1200" dirty="0">
              <a:effectLst/>
              <a:latin typeface="Times New Roman" panose="02020603050405020304" pitchFamily="18" charset="0"/>
              <a:ea typeface="Times New Roman" panose="02020603050405020304" pitchFamily="18" charset="0"/>
            </a:endParaRPr>
          </a:p>
        </p:txBody>
      </p:sp>
      <p:graphicFrame>
        <p:nvGraphicFramePr>
          <p:cNvPr id="9" name="Схема 8"/>
          <p:cNvGraphicFramePr/>
          <p:nvPr>
            <p:extLst>
              <p:ext uri="{D42A27DB-BD31-4B8C-83A1-F6EECF244321}">
                <p14:modId xmlns:p14="http://schemas.microsoft.com/office/powerpoint/2010/main" val="2083668034"/>
              </p:ext>
            </p:extLst>
          </p:nvPr>
        </p:nvGraphicFramePr>
        <p:xfrm>
          <a:off x="251520" y="1124744"/>
          <a:ext cx="8640960"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Номер слайда 2"/>
          <p:cNvSpPr>
            <a:spLocks noGrp="1"/>
          </p:cNvSpPr>
          <p:nvPr>
            <p:ph type="sldNum" sz="quarter" idx="7"/>
          </p:nvPr>
        </p:nvSpPr>
        <p:spPr/>
        <p:txBody>
          <a:bodyPr/>
          <a:lstStyle/>
          <a:p>
            <a:pPr marL="4334666">
              <a:lnSpc>
                <a:spcPts val="1156"/>
              </a:lnSpc>
            </a:pPr>
            <a:fld id="{81D60167-4931-47E6-BA6A-407CBD079E47}" type="slidenum">
              <a:rPr lang="ru-RU" spc="-4" smtClean="0">
                <a:latin typeface="Arial"/>
                <a:cs typeface="Arial"/>
              </a:rPr>
              <a:pPr marL="4334666">
                <a:lnSpc>
                  <a:spcPts val="1156"/>
                </a:lnSpc>
              </a:pPr>
              <a:t>124</a:t>
            </a:fld>
            <a:endParaRPr lang="ru-RU" spc="-4" dirty="0">
              <a:latin typeface="Arial"/>
              <a:cs typeface="Arial"/>
            </a:endParaRPr>
          </a:p>
        </p:txBody>
      </p:sp>
    </p:spTree>
    <p:extLst>
      <p:ext uri="{BB962C8B-B14F-4D97-AF65-F5344CB8AC3E}">
        <p14:creationId xmlns:p14="http://schemas.microsoft.com/office/powerpoint/2010/main" val="38940336"/>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29466" y="524530"/>
            <a:ext cx="7889300" cy="430887"/>
          </a:xfrm>
          <a:prstGeom prst="rect">
            <a:avLst/>
          </a:prstGeom>
        </p:spPr>
        <p:txBody>
          <a:bodyPr vert="horz" wrap="square" lIns="0" tIns="0" rIns="0" bIns="0" rtlCol="0">
            <a:spAutoFit/>
          </a:bodyPr>
          <a:lstStyle/>
          <a:p>
            <a:pPr marL="302575" indent="-302575"/>
            <a:r>
              <a:rPr lang="ru-RU" sz="2800" dirty="0">
                <a:solidFill>
                  <a:srgbClr val="000000"/>
                </a:solidFill>
                <a:latin typeface="Times New Roman" panose="02020603050405020304" pitchFamily="18" charset="0"/>
                <a:ea typeface="Times New Roman" panose="02020603050405020304" pitchFamily="18" charset="0"/>
              </a:rPr>
              <a:t>Изменением учетной политики не считается</a:t>
            </a:r>
            <a:endParaRPr lang="ru-RU" dirty="0">
              <a:latin typeface="Times New Roman" panose="02020603050405020304" pitchFamily="18" charset="0"/>
              <a:cs typeface="Times New Roman" panose="02020603050405020304" pitchFamily="18" charset="0"/>
            </a:endParaRPr>
          </a:p>
        </p:txBody>
      </p:sp>
      <p:sp>
        <p:nvSpPr>
          <p:cNvPr id="8" name="TextBox 7"/>
          <p:cNvSpPr txBox="1"/>
          <p:nvPr/>
        </p:nvSpPr>
        <p:spPr>
          <a:xfrm>
            <a:off x="2095832" y="4249050"/>
            <a:ext cx="5122391" cy="309637"/>
          </a:xfrm>
          <a:prstGeom prst="rect">
            <a:avLst/>
          </a:prstGeom>
          <a:noFill/>
        </p:spPr>
        <p:txBody>
          <a:bodyPr wrap="square" rtlCol="0">
            <a:spAutoFit/>
          </a:bodyPr>
          <a:lstStyle/>
          <a:p>
            <a:pPr algn="ctr" defTabSz="806867"/>
            <a:endParaRPr lang="ru-RU" sz="1412" b="1" dirty="0">
              <a:solidFill>
                <a:prstClr val="black"/>
              </a:solidFill>
              <a:latin typeface="Times New Roman" panose="02020603050405020304" pitchFamily="18" charset="0"/>
              <a:cs typeface="Times New Roman" panose="02020603050405020304" pitchFamily="18" charset="0"/>
            </a:endParaRPr>
          </a:p>
        </p:txBody>
      </p:sp>
      <p:sp>
        <p:nvSpPr>
          <p:cNvPr id="18" name="Прямоугольник 17"/>
          <p:cNvSpPr/>
          <p:nvPr/>
        </p:nvSpPr>
        <p:spPr>
          <a:xfrm rot="10800000" flipV="1">
            <a:off x="1279174" y="4738247"/>
            <a:ext cx="5795689" cy="307777"/>
          </a:xfrm>
          <a:prstGeom prst="rect">
            <a:avLst/>
          </a:prstGeom>
        </p:spPr>
        <p:txBody>
          <a:bodyPr wrap="square">
            <a:spAutoFit/>
          </a:bodyPr>
          <a:lstStyle/>
          <a:p>
            <a:pPr indent="342900" algn="just"/>
            <a:r>
              <a:rPr lang="ru-RU" sz="1400" dirty="0" smtClean="0">
                <a:solidFill>
                  <a:prstClr val="black"/>
                </a:solidFill>
                <a:latin typeface="Times New Roman" panose="02020603050405020304" pitchFamily="18" charset="0"/>
                <a:ea typeface="Times New Roman" panose="02020603050405020304" pitchFamily="18" charset="0"/>
              </a:rPr>
              <a:t>.</a:t>
            </a:r>
            <a:endParaRPr lang="ru-RU" sz="1200" dirty="0">
              <a:solidFill>
                <a:prstClr val="black"/>
              </a:solidFill>
              <a:latin typeface="Times New Roman" panose="02020603050405020304" pitchFamily="18" charset="0"/>
              <a:ea typeface="Times New Roman" panose="02020603050405020304" pitchFamily="18" charset="0"/>
            </a:endParaRPr>
          </a:p>
        </p:txBody>
      </p:sp>
      <p:graphicFrame>
        <p:nvGraphicFramePr>
          <p:cNvPr id="9" name="Схема 8"/>
          <p:cNvGraphicFramePr/>
          <p:nvPr>
            <p:extLst/>
          </p:nvPr>
        </p:nvGraphicFramePr>
        <p:xfrm>
          <a:off x="0" y="1124744"/>
          <a:ext cx="8892480"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Номер слайда 2"/>
          <p:cNvSpPr>
            <a:spLocks noGrp="1"/>
          </p:cNvSpPr>
          <p:nvPr>
            <p:ph type="sldNum" sz="quarter" idx="7"/>
          </p:nvPr>
        </p:nvSpPr>
        <p:spPr/>
        <p:txBody>
          <a:bodyPr/>
          <a:lstStyle/>
          <a:p>
            <a:pPr marL="4334666">
              <a:lnSpc>
                <a:spcPts val="1156"/>
              </a:lnSpc>
            </a:pPr>
            <a:fld id="{81D60167-4931-47E6-BA6A-407CBD079E47}" type="slidenum">
              <a:rPr lang="ru-RU" spc="-4" smtClean="0">
                <a:latin typeface="Arial"/>
                <a:cs typeface="Arial"/>
              </a:rPr>
              <a:pPr marL="4334666">
                <a:lnSpc>
                  <a:spcPts val="1156"/>
                </a:lnSpc>
              </a:pPr>
              <a:t>125</a:t>
            </a:fld>
            <a:endParaRPr lang="ru-RU" spc="-4" dirty="0">
              <a:latin typeface="Arial"/>
              <a:cs typeface="Arial"/>
            </a:endParaRPr>
          </a:p>
        </p:txBody>
      </p:sp>
    </p:spTree>
    <p:extLst>
      <p:ext uri="{BB962C8B-B14F-4D97-AF65-F5344CB8AC3E}">
        <p14:creationId xmlns:p14="http://schemas.microsoft.com/office/powerpoint/2010/main" val="897558367"/>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909" y="207421"/>
            <a:ext cx="7920182" cy="430887"/>
          </a:xfrm>
        </p:spPr>
        <p:txBody>
          <a:bodyPr/>
          <a:lstStyle/>
          <a:p>
            <a:r>
              <a:rPr lang="ru-RU" sz="2800" i="1" dirty="0">
                <a:solidFill>
                  <a:srgbClr val="000000"/>
                </a:solidFill>
                <a:latin typeface="Times New Roman" panose="02020603050405020304" pitchFamily="18" charset="0"/>
                <a:ea typeface="Times New Roman" panose="02020603050405020304" pitchFamily="18" charset="0"/>
              </a:rPr>
              <a:t>Например</a:t>
            </a:r>
            <a:endParaRPr lang="ru-RU" dirty="0"/>
          </a:p>
        </p:txBody>
      </p:sp>
      <p:sp>
        <p:nvSpPr>
          <p:cNvPr id="3" name="Текст 2"/>
          <p:cNvSpPr>
            <a:spLocks noGrp="1"/>
          </p:cNvSpPr>
          <p:nvPr>
            <p:ph type="body" idx="1"/>
          </p:nvPr>
        </p:nvSpPr>
        <p:spPr>
          <a:xfrm>
            <a:off x="216338" y="980728"/>
            <a:ext cx="8820158" cy="5731273"/>
          </a:xfrm>
        </p:spPr>
        <p:txBody>
          <a:bodyPr/>
          <a:lstStyle/>
          <a:p>
            <a:pPr marR="12700" indent="469900" algn="just">
              <a:spcAft>
                <a:spcPts val="0"/>
              </a:spcAft>
            </a:pPr>
            <a:r>
              <a:rPr lang="ru-RU" sz="2400" dirty="0" smtClean="0">
                <a:solidFill>
                  <a:srgbClr val="000000"/>
                </a:solidFill>
                <a:latin typeface="Times New Roman" panose="02020603050405020304" pitchFamily="18" charset="0"/>
                <a:ea typeface="Times New Roman" panose="02020603050405020304" pitchFamily="18" charset="0"/>
              </a:rPr>
              <a:t>-</a:t>
            </a:r>
            <a:r>
              <a:rPr lang="ru-RU" sz="2400" dirty="0">
                <a:solidFill>
                  <a:srgbClr val="000000"/>
                </a:solidFill>
                <a:latin typeface="Times New Roman" panose="02020603050405020304" pitchFamily="18" charset="0"/>
                <a:ea typeface="Times New Roman" panose="02020603050405020304" pitchFamily="18" charset="0"/>
              </a:rPr>
              <a:t> установление субъектом учета особенностей отражения в бухгалтерском учете на счетах бухгалтерского учета Рабочего плана счетов (включая дополнительную аналитику):</a:t>
            </a:r>
            <a:endParaRPr lang="ru-RU" sz="2400" dirty="0">
              <a:latin typeface="Times New Roman" panose="02020603050405020304" pitchFamily="18" charset="0"/>
              <a:ea typeface="Times New Roman" panose="02020603050405020304" pitchFamily="18" charset="0"/>
            </a:endParaRPr>
          </a:p>
          <a:p>
            <a:pPr marR="12700" indent="469900" algn="just">
              <a:spcAft>
                <a:spcPts val="0"/>
              </a:spcAft>
            </a:pPr>
            <a:r>
              <a:rPr lang="ru-RU" sz="2400" dirty="0" smtClean="0">
                <a:solidFill>
                  <a:srgbClr val="000000"/>
                </a:solidFill>
                <a:latin typeface="Times New Roman" panose="02020603050405020304" pitchFamily="18" charset="0"/>
                <a:ea typeface="Times New Roman" panose="02020603050405020304" pitchFamily="18" charset="0"/>
              </a:rPr>
              <a:t>операций </a:t>
            </a:r>
            <a:r>
              <a:rPr lang="ru-RU" sz="2400" dirty="0">
                <a:solidFill>
                  <a:srgbClr val="000000"/>
                </a:solidFill>
                <a:latin typeface="Times New Roman" panose="02020603050405020304" pitchFamily="18" charset="0"/>
                <a:ea typeface="Times New Roman" panose="02020603050405020304" pitchFamily="18" charset="0"/>
              </a:rPr>
              <a:t>по приобретению оборудования на условиях рассрочки платежа и перехода права владения таким имуществом по факту полной оплаты по договору, либо на условиях предоставления залога в виде имущества </a:t>
            </a:r>
            <a:r>
              <a:rPr lang="ru-RU" sz="2400" dirty="0" smtClean="0">
                <a:solidFill>
                  <a:srgbClr val="000000"/>
                </a:solidFill>
                <a:latin typeface="Times New Roman" panose="02020603050405020304" pitchFamily="18" charset="0"/>
                <a:ea typeface="Times New Roman" panose="02020603050405020304" pitchFamily="18" charset="0"/>
              </a:rPr>
              <a:t>учреждения</a:t>
            </a:r>
            <a:endParaRPr lang="ru-RU" sz="2400" dirty="0">
              <a:latin typeface="Times New Roman" panose="02020603050405020304" pitchFamily="18" charset="0"/>
              <a:ea typeface="Times New Roman" panose="02020603050405020304" pitchFamily="18" charset="0"/>
            </a:endParaRPr>
          </a:p>
          <a:p>
            <a:pPr marR="12700" indent="469900" algn="just">
              <a:spcAft>
                <a:spcPts val="0"/>
              </a:spcAft>
            </a:pPr>
            <a:r>
              <a:rPr lang="ru-RU" sz="2400" dirty="0">
                <a:solidFill>
                  <a:srgbClr val="000000"/>
                </a:solidFill>
                <a:latin typeface="Times New Roman" panose="02020603050405020304" pitchFamily="18" charset="0"/>
                <a:ea typeface="Times New Roman" panose="02020603050405020304" pitchFamily="18" charset="0"/>
              </a:rPr>
              <a:t>объектов учета, возникающих при реализации договора концессии, предусматривающего передачу помимо объектов недвижимого имущества (по ранее имевшей место практике), объекты движимого </a:t>
            </a:r>
            <a:r>
              <a:rPr lang="ru-RU" sz="2400" dirty="0" smtClean="0">
                <a:solidFill>
                  <a:srgbClr val="000000"/>
                </a:solidFill>
                <a:latin typeface="Times New Roman" panose="02020603050405020304" pitchFamily="18" charset="0"/>
                <a:ea typeface="Times New Roman" panose="02020603050405020304" pitchFamily="18" charset="0"/>
              </a:rPr>
              <a:t>имущества</a:t>
            </a:r>
            <a:endParaRPr lang="ru-RU" sz="2400" dirty="0">
              <a:latin typeface="Times New Roman" panose="02020603050405020304" pitchFamily="18" charset="0"/>
              <a:ea typeface="Times New Roman" panose="02020603050405020304" pitchFamily="18" charset="0"/>
            </a:endParaRPr>
          </a:p>
          <a:p>
            <a:r>
              <a:rPr lang="ru-RU" sz="2400" dirty="0">
                <a:solidFill>
                  <a:srgbClr val="000000"/>
                </a:solidFill>
                <a:latin typeface="Times New Roman" panose="02020603050405020304" pitchFamily="18" charset="0"/>
                <a:ea typeface="Times New Roman" panose="02020603050405020304" pitchFamily="18" charset="0"/>
              </a:rPr>
              <a:t>- изменение графика документооборота, а также введение особенностей формирования первичных учетных документов, регистров бухгалтерского учета, при переходе на электронный документооборот</a:t>
            </a:r>
            <a:endParaRPr lang="ru-RU" sz="2400" dirty="0"/>
          </a:p>
        </p:txBody>
      </p:sp>
      <p:sp>
        <p:nvSpPr>
          <p:cNvPr id="4" name="Номер слайда 3"/>
          <p:cNvSpPr>
            <a:spLocks noGrp="1"/>
          </p:cNvSpPr>
          <p:nvPr>
            <p:ph type="sldNum" sz="quarter" idx="7"/>
          </p:nvPr>
        </p:nvSpPr>
        <p:spPr/>
        <p:txBody>
          <a:bodyPr/>
          <a:lstStyle/>
          <a:p>
            <a:pPr marL="4334666">
              <a:lnSpc>
                <a:spcPts val="1156"/>
              </a:lnSpc>
            </a:pPr>
            <a:fld id="{81D60167-4931-47E6-BA6A-407CBD079E47}" type="slidenum">
              <a:rPr lang="ru-RU" spc="-4" smtClean="0">
                <a:latin typeface="Arial"/>
                <a:cs typeface="Arial"/>
              </a:rPr>
              <a:pPr marL="4334666">
                <a:lnSpc>
                  <a:spcPts val="1156"/>
                </a:lnSpc>
              </a:pPr>
              <a:t>126</a:t>
            </a:fld>
            <a:endParaRPr lang="ru-RU" spc="-4" dirty="0">
              <a:latin typeface="Arial"/>
              <a:cs typeface="Arial"/>
            </a:endParaRPr>
          </a:p>
        </p:txBody>
      </p:sp>
    </p:spTree>
    <p:extLst>
      <p:ext uri="{BB962C8B-B14F-4D97-AF65-F5344CB8AC3E}">
        <p14:creationId xmlns:p14="http://schemas.microsoft.com/office/powerpoint/2010/main" val="928779272"/>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909" y="207421"/>
            <a:ext cx="7920182" cy="430887"/>
          </a:xfrm>
        </p:spPr>
        <p:txBody>
          <a:bodyPr/>
          <a:lstStyle/>
          <a:p>
            <a:r>
              <a:rPr lang="ru-RU" sz="2800" i="1" dirty="0">
                <a:solidFill>
                  <a:srgbClr val="000000"/>
                </a:solidFill>
                <a:latin typeface="Times New Roman" panose="02020603050405020304" pitchFamily="18" charset="0"/>
                <a:ea typeface="Times New Roman" panose="02020603050405020304" pitchFamily="18" charset="0"/>
              </a:rPr>
              <a:t>Например:</a:t>
            </a:r>
            <a:endParaRPr lang="ru-RU" dirty="0"/>
          </a:p>
        </p:txBody>
      </p:sp>
      <p:sp>
        <p:nvSpPr>
          <p:cNvPr id="3" name="Текст 2"/>
          <p:cNvSpPr>
            <a:spLocks noGrp="1"/>
          </p:cNvSpPr>
          <p:nvPr>
            <p:ph type="body" idx="1"/>
          </p:nvPr>
        </p:nvSpPr>
        <p:spPr>
          <a:xfrm>
            <a:off x="216338" y="1172023"/>
            <a:ext cx="8711322" cy="5047536"/>
          </a:xfrm>
        </p:spPr>
        <p:txBody>
          <a:bodyPr/>
          <a:lstStyle/>
          <a:p>
            <a:pPr marR="12700" indent="469900" algn="just">
              <a:spcAft>
                <a:spcPts val="0"/>
              </a:spcAft>
            </a:pPr>
            <a:r>
              <a:rPr lang="ru-RU" sz="2800" dirty="0" smtClean="0">
                <a:solidFill>
                  <a:srgbClr val="000000"/>
                </a:solidFill>
                <a:latin typeface="Times New Roman" panose="02020603050405020304" pitchFamily="18" charset="0"/>
                <a:ea typeface="Times New Roman" panose="02020603050405020304" pitchFamily="18" charset="0"/>
              </a:rPr>
              <a:t>у</a:t>
            </a:r>
            <a:r>
              <a:rPr lang="ru-RU" sz="2800" dirty="0">
                <a:solidFill>
                  <a:srgbClr val="000000"/>
                </a:solidFill>
                <a:latin typeface="Times New Roman" panose="02020603050405020304" pitchFamily="18" charset="0"/>
                <a:ea typeface="Times New Roman" panose="02020603050405020304" pitchFamily="18" charset="0"/>
              </a:rPr>
              <a:t> субъекта учета возникла </a:t>
            </a:r>
            <a:r>
              <a:rPr lang="ru-RU" sz="2800" b="1" dirty="0">
                <a:solidFill>
                  <a:srgbClr val="000000"/>
                </a:solidFill>
                <a:latin typeface="Times New Roman" panose="02020603050405020304" pitchFamily="18" charset="0"/>
                <a:ea typeface="Times New Roman" panose="02020603050405020304" pitchFamily="18" charset="0"/>
              </a:rPr>
              <a:t>новая функция </a:t>
            </a:r>
            <a:r>
              <a:rPr lang="ru-RU" sz="2800" dirty="0">
                <a:solidFill>
                  <a:srgbClr val="000000"/>
                </a:solidFill>
                <a:latin typeface="Times New Roman" panose="02020603050405020304" pitchFamily="18" charset="0"/>
                <a:ea typeface="Times New Roman" panose="02020603050405020304" pitchFamily="18" charset="0"/>
              </a:rPr>
              <a:t>в его деятельности (новый вид деятельности</a:t>
            </a:r>
            <a:r>
              <a:rPr lang="ru-RU" sz="2800" dirty="0" smtClean="0">
                <a:solidFill>
                  <a:srgbClr val="000000"/>
                </a:solidFill>
                <a:latin typeface="Times New Roman" panose="02020603050405020304" pitchFamily="18" charset="0"/>
                <a:ea typeface="Times New Roman" panose="02020603050405020304" pitchFamily="18" charset="0"/>
              </a:rPr>
              <a:t>):</a:t>
            </a:r>
          </a:p>
          <a:p>
            <a:pPr marR="12700" indent="469900" algn="just">
              <a:spcAft>
                <a:spcPts val="0"/>
              </a:spcAft>
            </a:pPr>
            <a:r>
              <a:rPr lang="ru-RU" sz="2800" dirty="0" smtClean="0">
                <a:solidFill>
                  <a:srgbClr val="000000"/>
                </a:solidFill>
                <a:latin typeface="Times New Roman" panose="02020603050405020304" pitchFamily="18" charset="0"/>
                <a:ea typeface="Times New Roman" panose="02020603050405020304" pitchFamily="18" charset="0"/>
              </a:rPr>
              <a:t> </a:t>
            </a:r>
            <a:r>
              <a:rPr lang="ru-RU" sz="2800" dirty="0">
                <a:solidFill>
                  <a:srgbClr val="000000"/>
                </a:solidFill>
                <a:latin typeface="Times New Roman" panose="02020603050405020304" pitchFamily="18" charset="0"/>
                <a:ea typeface="Times New Roman" panose="02020603050405020304" pitchFamily="18" charset="0"/>
              </a:rPr>
              <a:t>оказание услуги по выдаче в прокат спортивного </a:t>
            </a:r>
            <a:r>
              <a:rPr lang="ru-RU" sz="2800" dirty="0" smtClean="0">
                <a:solidFill>
                  <a:srgbClr val="000000"/>
                </a:solidFill>
                <a:latin typeface="Times New Roman" panose="02020603050405020304" pitchFamily="18" charset="0"/>
                <a:ea typeface="Times New Roman" panose="02020603050405020304" pitchFamily="18" charset="0"/>
              </a:rPr>
              <a:t>инвентаря</a:t>
            </a:r>
          </a:p>
          <a:p>
            <a:pPr marR="12700" indent="469900" algn="just">
              <a:spcAft>
                <a:spcPts val="0"/>
              </a:spcAft>
            </a:pPr>
            <a:r>
              <a:rPr lang="ru-RU" sz="2800" dirty="0" smtClean="0">
                <a:solidFill>
                  <a:srgbClr val="000000"/>
                </a:solidFill>
                <a:latin typeface="Times New Roman" panose="02020603050405020304" pitchFamily="18" charset="0"/>
                <a:ea typeface="Times New Roman" panose="02020603050405020304" pitchFamily="18" charset="0"/>
              </a:rPr>
              <a:t>организация </a:t>
            </a:r>
            <a:r>
              <a:rPr lang="ru-RU" sz="2800" dirty="0">
                <a:solidFill>
                  <a:srgbClr val="000000"/>
                </a:solidFill>
                <a:latin typeface="Times New Roman" panose="02020603050405020304" pitchFamily="18" charset="0"/>
                <a:ea typeface="Times New Roman" panose="02020603050405020304" pitchFamily="18" charset="0"/>
              </a:rPr>
              <a:t>для сотрудников питания в </a:t>
            </a:r>
            <a:r>
              <a:rPr lang="ru-RU" sz="2800" dirty="0" smtClean="0">
                <a:solidFill>
                  <a:srgbClr val="000000"/>
                </a:solidFill>
                <a:latin typeface="Times New Roman" panose="02020603050405020304" pitchFamily="18" charset="0"/>
                <a:ea typeface="Times New Roman" panose="02020603050405020304" pitchFamily="18" charset="0"/>
              </a:rPr>
              <a:t>столовой</a:t>
            </a:r>
          </a:p>
          <a:p>
            <a:pPr marR="12700" indent="469900" algn="just">
              <a:spcAft>
                <a:spcPts val="0"/>
              </a:spcAft>
            </a:pPr>
            <a:r>
              <a:rPr lang="ru-RU" sz="2800" dirty="0" smtClean="0">
                <a:solidFill>
                  <a:srgbClr val="000000"/>
                </a:solidFill>
                <a:latin typeface="Times New Roman" panose="02020603050405020304" pitchFamily="18" charset="0"/>
                <a:ea typeface="Times New Roman" panose="02020603050405020304" pitchFamily="18" charset="0"/>
              </a:rPr>
              <a:t>осуществление </a:t>
            </a:r>
            <a:r>
              <a:rPr lang="ru-RU" sz="2800" dirty="0">
                <a:solidFill>
                  <a:srgbClr val="000000"/>
                </a:solidFill>
                <a:latin typeface="Times New Roman" panose="02020603050405020304" pitchFamily="18" charset="0"/>
                <a:ea typeface="Times New Roman" panose="02020603050405020304" pitchFamily="18" charset="0"/>
              </a:rPr>
              <a:t>органами власти функций, ранее не осуществляемые </a:t>
            </a:r>
            <a:r>
              <a:rPr lang="ru-RU" sz="2800" dirty="0" smtClean="0">
                <a:solidFill>
                  <a:srgbClr val="000000"/>
                </a:solidFill>
                <a:latin typeface="Times New Roman" panose="02020603050405020304" pitchFamily="18" charset="0"/>
                <a:ea typeface="Times New Roman" panose="02020603050405020304" pitchFamily="18" charset="0"/>
              </a:rPr>
              <a:t>функции (например</a:t>
            </a:r>
            <a:r>
              <a:rPr lang="ru-RU" sz="2800" dirty="0">
                <a:solidFill>
                  <a:srgbClr val="000000"/>
                </a:solidFill>
                <a:latin typeface="Times New Roman" panose="02020603050405020304" pitchFamily="18" charset="0"/>
                <a:ea typeface="Times New Roman" panose="02020603050405020304" pitchFamily="18" charset="0"/>
              </a:rPr>
              <a:t>, наделение </a:t>
            </a:r>
            <a:r>
              <a:rPr lang="ru-RU" sz="2800" dirty="0" smtClean="0">
                <a:solidFill>
                  <a:srgbClr val="000000"/>
                </a:solidFill>
                <a:latin typeface="Times New Roman" panose="02020603050405020304" pitchFamily="18" charset="0"/>
                <a:ea typeface="Times New Roman" panose="02020603050405020304" pitchFamily="18" charset="0"/>
              </a:rPr>
              <a:t>ФК правом </a:t>
            </a:r>
            <a:r>
              <a:rPr lang="ru-RU" sz="2800" dirty="0">
                <a:solidFill>
                  <a:srgbClr val="000000"/>
                </a:solidFill>
                <a:latin typeface="Times New Roman" panose="02020603050405020304" pitchFamily="18" charset="0"/>
                <a:ea typeface="Times New Roman" panose="02020603050405020304" pitchFamily="18" charset="0"/>
              </a:rPr>
              <a:t>осуществления операций по договорам с </a:t>
            </a:r>
            <a:r>
              <a:rPr lang="ru-RU" sz="2800" dirty="0">
                <a:latin typeface="Times New Roman" panose="02020603050405020304" pitchFamily="18" charset="0"/>
                <a:ea typeface="Times New Roman" panose="02020603050405020304" pitchFamily="18" charset="0"/>
              </a:rPr>
              <a:t>производными финансовыми инструментами, предметом которых является операции с иностранной валютой</a:t>
            </a:r>
            <a:r>
              <a:rPr lang="ru-RU" sz="2800" dirty="0" smtClean="0">
                <a:latin typeface="Times New Roman" panose="02020603050405020304" pitchFamily="18" charset="0"/>
                <a:ea typeface="Times New Roman" panose="02020603050405020304" pitchFamily="18" charset="0"/>
              </a:rPr>
              <a:t>)</a:t>
            </a:r>
            <a:endParaRPr lang="ru-RU" sz="2800" dirty="0">
              <a:latin typeface="Times New Roman" panose="02020603050405020304" pitchFamily="18" charset="0"/>
              <a:ea typeface="Times New Roman" panose="02020603050405020304" pitchFamily="18" charset="0"/>
            </a:endParaRPr>
          </a:p>
          <a:p>
            <a:endParaRPr lang="ru-RU" sz="2000" dirty="0"/>
          </a:p>
        </p:txBody>
      </p:sp>
      <p:sp>
        <p:nvSpPr>
          <p:cNvPr id="4" name="Номер слайда 3"/>
          <p:cNvSpPr>
            <a:spLocks noGrp="1"/>
          </p:cNvSpPr>
          <p:nvPr>
            <p:ph type="sldNum" sz="quarter" idx="7"/>
          </p:nvPr>
        </p:nvSpPr>
        <p:spPr/>
        <p:txBody>
          <a:bodyPr/>
          <a:lstStyle/>
          <a:p>
            <a:pPr marL="4334666">
              <a:lnSpc>
                <a:spcPts val="1156"/>
              </a:lnSpc>
            </a:pPr>
            <a:fld id="{81D60167-4931-47E6-BA6A-407CBD079E47}" type="slidenum">
              <a:rPr lang="ru-RU" spc="-4" smtClean="0">
                <a:latin typeface="Arial"/>
                <a:cs typeface="Arial"/>
              </a:rPr>
              <a:pPr marL="4334666">
                <a:lnSpc>
                  <a:spcPts val="1156"/>
                </a:lnSpc>
              </a:pPr>
              <a:t>127</a:t>
            </a:fld>
            <a:endParaRPr lang="ru-RU" spc="-4" dirty="0">
              <a:latin typeface="Arial"/>
              <a:cs typeface="Arial"/>
            </a:endParaRPr>
          </a:p>
        </p:txBody>
      </p:sp>
    </p:spTree>
    <p:extLst>
      <p:ext uri="{BB962C8B-B14F-4D97-AF65-F5344CB8AC3E}">
        <p14:creationId xmlns:p14="http://schemas.microsoft.com/office/powerpoint/2010/main" val="3270576587"/>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46336" y="4181"/>
            <a:ext cx="7889300" cy="861774"/>
          </a:xfrm>
          <a:prstGeom prst="rect">
            <a:avLst/>
          </a:prstGeom>
        </p:spPr>
        <p:txBody>
          <a:bodyPr vert="horz" wrap="square" lIns="0" tIns="0" rIns="0" bIns="0" rtlCol="0">
            <a:spAutoFit/>
          </a:bodyPr>
          <a:lstStyle/>
          <a:p>
            <a:pPr marL="302575" indent="-302575"/>
            <a:r>
              <a:rPr lang="ru-RU" sz="2800" b="0" kern="1200" dirty="0" smtClean="0">
                <a:solidFill>
                  <a:srgbClr val="000000"/>
                </a:solidFill>
                <a:latin typeface="Times New Roman" panose="02020603050405020304" pitchFamily="18" charset="0"/>
                <a:ea typeface="Times New Roman" panose="02020603050405020304" pitchFamily="18" charset="0"/>
                <a:cs typeface="+mn-cs"/>
              </a:rPr>
              <a:t>Перспективное и ретроспективное  </a:t>
            </a:r>
            <a:r>
              <a:rPr lang="ru-RU" sz="2800" b="0" kern="1200" dirty="0">
                <a:solidFill>
                  <a:srgbClr val="000000"/>
                </a:solidFill>
                <a:latin typeface="Times New Roman" panose="02020603050405020304" pitchFamily="18" charset="0"/>
                <a:ea typeface="Times New Roman" panose="02020603050405020304" pitchFamily="18" charset="0"/>
                <a:cs typeface="+mn-cs"/>
              </a:rPr>
              <a:t>применение измененной учетной</a:t>
            </a:r>
            <a:endParaRPr lang="ru-RU" sz="2800" dirty="0">
              <a:latin typeface="Times New Roman" panose="02020603050405020304" pitchFamily="18" charset="0"/>
              <a:cs typeface="Times New Roman" panose="02020603050405020304" pitchFamily="18" charset="0"/>
            </a:endParaRPr>
          </a:p>
        </p:txBody>
      </p:sp>
      <p:sp>
        <p:nvSpPr>
          <p:cNvPr id="18" name="Прямоугольник 17"/>
          <p:cNvSpPr/>
          <p:nvPr/>
        </p:nvSpPr>
        <p:spPr>
          <a:xfrm rot="10800000" flipV="1">
            <a:off x="1279174" y="4738247"/>
            <a:ext cx="5795689" cy="307777"/>
          </a:xfrm>
          <a:prstGeom prst="rect">
            <a:avLst/>
          </a:prstGeom>
        </p:spPr>
        <p:txBody>
          <a:bodyPr wrap="square">
            <a:spAutoFit/>
          </a:bodyPr>
          <a:lstStyle/>
          <a:p>
            <a:pPr indent="342900" algn="just">
              <a:spcAft>
                <a:spcPts val="0"/>
              </a:spcAft>
            </a:pPr>
            <a:r>
              <a:rPr lang="ru-RU" sz="1400" dirty="0" smtClean="0">
                <a:latin typeface="Times New Roman" panose="02020603050405020304" pitchFamily="18" charset="0"/>
                <a:ea typeface="Times New Roman" panose="02020603050405020304" pitchFamily="18" charset="0"/>
              </a:rPr>
              <a:t>.</a:t>
            </a:r>
            <a:endParaRPr lang="ru-RU" sz="1200" dirty="0">
              <a:effectLst/>
              <a:latin typeface="Times New Roman" panose="02020603050405020304" pitchFamily="18" charset="0"/>
              <a:ea typeface="Times New Roman" panose="02020603050405020304" pitchFamily="18" charset="0"/>
            </a:endParaRPr>
          </a:p>
        </p:txBody>
      </p:sp>
      <p:sp>
        <p:nvSpPr>
          <p:cNvPr id="19" name="Прямоугольник 18"/>
          <p:cNvSpPr/>
          <p:nvPr/>
        </p:nvSpPr>
        <p:spPr>
          <a:xfrm>
            <a:off x="528834" y="1535982"/>
            <a:ext cx="2963045" cy="707886"/>
          </a:xfrm>
          <a:prstGeom prst="rect">
            <a:avLst/>
          </a:prstGeom>
          <a:solidFill>
            <a:srgbClr val="FFFF99"/>
          </a:solidFill>
          <a:ln w="38100">
            <a:solidFill>
              <a:schemeClr val="accent1"/>
            </a:solidFill>
          </a:ln>
        </p:spPr>
        <p:txBody>
          <a:bodyPr wrap="square">
            <a:spAutoFit/>
          </a:bodyPr>
          <a:lstStyle/>
          <a:p>
            <a:pPr marL="12700" marR="12700" indent="457200" algn="just">
              <a:lnSpc>
                <a:spcPts val="1620"/>
              </a:lnSpc>
              <a:spcAft>
                <a:spcPts val="0"/>
              </a:spcAft>
            </a:pPr>
            <a:r>
              <a:rPr lang="ru-RU" sz="2000" dirty="0">
                <a:solidFill>
                  <a:srgbClr val="FF0000"/>
                </a:solidFill>
                <a:latin typeface="Times New Roman" panose="02020603050405020304" pitchFamily="18" charset="0"/>
                <a:ea typeface="Times New Roman" panose="02020603050405020304" pitchFamily="18" charset="0"/>
              </a:rPr>
              <a:t>Перспективное применение </a:t>
            </a:r>
            <a:r>
              <a:rPr lang="ru-RU" sz="2000" dirty="0">
                <a:solidFill>
                  <a:srgbClr val="000000"/>
                </a:solidFill>
                <a:latin typeface="Times New Roman" panose="02020603050405020304" pitchFamily="18" charset="0"/>
                <a:ea typeface="Times New Roman" panose="02020603050405020304" pitchFamily="18" charset="0"/>
              </a:rPr>
              <a:t>измененной учетной </a:t>
            </a:r>
            <a:r>
              <a:rPr lang="ru-RU" sz="2000" dirty="0" smtClean="0">
                <a:solidFill>
                  <a:srgbClr val="000000"/>
                </a:solidFill>
                <a:latin typeface="Times New Roman" panose="02020603050405020304" pitchFamily="18" charset="0"/>
                <a:ea typeface="Times New Roman" panose="02020603050405020304" pitchFamily="18" charset="0"/>
              </a:rPr>
              <a:t>политики</a:t>
            </a:r>
            <a:endParaRPr lang="ru-RU" sz="2000" dirty="0">
              <a:latin typeface="Times New Roman" panose="02020603050405020304" pitchFamily="18" charset="0"/>
              <a:ea typeface="Times New Roman" panose="02020603050405020304" pitchFamily="18" charset="0"/>
            </a:endParaRPr>
          </a:p>
        </p:txBody>
      </p:sp>
      <p:sp>
        <p:nvSpPr>
          <p:cNvPr id="21" name="Прямоугольник 20"/>
          <p:cNvSpPr/>
          <p:nvPr/>
        </p:nvSpPr>
        <p:spPr>
          <a:xfrm>
            <a:off x="6261941" y="1479636"/>
            <a:ext cx="2965933" cy="707886"/>
          </a:xfrm>
          <a:prstGeom prst="rect">
            <a:avLst/>
          </a:prstGeom>
          <a:solidFill>
            <a:srgbClr val="FFFF99"/>
          </a:solidFill>
          <a:ln w="38100">
            <a:solidFill>
              <a:schemeClr val="accent1"/>
            </a:solidFill>
          </a:ln>
        </p:spPr>
        <p:txBody>
          <a:bodyPr wrap="square">
            <a:spAutoFit/>
          </a:bodyPr>
          <a:lstStyle/>
          <a:p>
            <a:pPr marL="12700" marR="12700" lvl="0" indent="457200" algn="just">
              <a:lnSpc>
                <a:spcPts val="1620"/>
              </a:lnSpc>
            </a:pPr>
            <a:r>
              <a:rPr lang="ru-RU" sz="2000" dirty="0">
                <a:solidFill>
                  <a:srgbClr val="FF0000"/>
                </a:solidFill>
                <a:latin typeface="Times New Roman" panose="02020603050405020304" pitchFamily="18" charset="0"/>
                <a:ea typeface="Times New Roman" panose="02020603050405020304" pitchFamily="18" charset="0"/>
              </a:rPr>
              <a:t>Ретроспективное применение </a:t>
            </a:r>
            <a:r>
              <a:rPr lang="ru-RU" sz="2000" dirty="0">
                <a:solidFill>
                  <a:srgbClr val="000000"/>
                </a:solidFill>
                <a:latin typeface="Times New Roman" panose="02020603050405020304" pitchFamily="18" charset="0"/>
                <a:ea typeface="Times New Roman" panose="02020603050405020304" pitchFamily="18" charset="0"/>
              </a:rPr>
              <a:t>измененной учетной </a:t>
            </a:r>
            <a:r>
              <a:rPr lang="ru-RU" sz="2000" dirty="0" smtClean="0">
                <a:solidFill>
                  <a:srgbClr val="000000"/>
                </a:solidFill>
                <a:latin typeface="Times New Roman" panose="02020603050405020304" pitchFamily="18" charset="0"/>
                <a:ea typeface="Times New Roman" panose="02020603050405020304" pitchFamily="18" charset="0"/>
              </a:rPr>
              <a:t>политики</a:t>
            </a:r>
            <a:endParaRPr lang="ru-RU" sz="2000" dirty="0">
              <a:solidFill>
                <a:prstClr val="black"/>
              </a:solidFill>
              <a:latin typeface="Times New Roman" panose="02020603050405020304" pitchFamily="18" charset="0"/>
              <a:ea typeface="Times New Roman" panose="02020603050405020304" pitchFamily="18" charset="0"/>
            </a:endParaRPr>
          </a:p>
        </p:txBody>
      </p:sp>
      <p:sp>
        <p:nvSpPr>
          <p:cNvPr id="24" name="Прямоугольник 23"/>
          <p:cNvSpPr/>
          <p:nvPr/>
        </p:nvSpPr>
        <p:spPr>
          <a:xfrm>
            <a:off x="224405" y="4349452"/>
            <a:ext cx="3406545" cy="1015663"/>
          </a:xfrm>
          <a:prstGeom prst="rect">
            <a:avLst/>
          </a:prstGeom>
          <a:ln w="38100">
            <a:solidFill>
              <a:schemeClr val="accent1"/>
            </a:solidFill>
          </a:ln>
        </p:spPr>
        <p:txBody>
          <a:bodyPr wrap="square">
            <a:spAutoFit/>
          </a:bodyPr>
          <a:lstStyle/>
          <a:p>
            <a:pPr algn="ctr"/>
            <a:r>
              <a:rPr lang="ru-RU" sz="2000" dirty="0">
                <a:latin typeface="Times New Roman" panose="02020603050405020304" pitchFamily="18" charset="0"/>
                <a:ea typeface="Times New Roman" panose="02020603050405020304" pitchFamily="18" charset="0"/>
              </a:rPr>
              <a:t>после даты соответствующего изменения учетной </a:t>
            </a:r>
            <a:r>
              <a:rPr lang="ru-RU" sz="2000" dirty="0" smtClean="0">
                <a:latin typeface="Times New Roman" panose="02020603050405020304" pitchFamily="18" charset="0"/>
                <a:ea typeface="Times New Roman" panose="02020603050405020304" pitchFamily="18" charset="0"/>
              </a:rPr>
              <a:t>политики</a:t>
            </a:r>
            <a:endParaRPr lang="ru-RU" sz="2000" dirty="0"/>
          </a:p>
        </p:txBody>
      </p:sp>
      <p:sp>
        <p:nvSpPr>
          <p:cNvPr id="25" name="Прямоугольник 24"/>
          <p:cNvSpPr/>
          <p:nvPr/>
        </p:nvSpPr>
        <p:spPr>
          <a:xfrm>
            <a:off x="2910574" y="2392706"/>
            <a:ext cx="3193135" cy="1200329"/>
          </a:xfrm>
          <a:prstGeom prst="rect">
            <a:avLst/>
          </a:prstGeom>
        </p:spPr>
        <p:txBody>
          <a:bodyPr wrap="square">
            <a:spAutoFit/>
          </a:bodyPr>
          <a:lstStyle/>
          <a:p>
            <a:pPr marL="12700" marR="12700" lvl="0" indent="457200" algn="ctr"/>
            <a:r>
              <a:rPr lang="ru-RU" sz="2400" dirty="0" smtClean="0">
                <a:solidFill>
                  <a:srgbClr val="000000"/>
                </a:solidFill>
                <a:latin typeface="Times New Roman" panose="02020603050405020304" pitchFamily="18" charset="0"/>
                <a:ea typeface="Times New Roman" panose="02020603050405020304" pitchFamily="18" charset="0"/>
              </a:rPr>
              <a:t>к </a:t>
            </a:r>
            <a:r>
              <a:rPr lang="ru-RU" sz="2400" dirty="0">
                <a:solidFill>
                  <a:srgbClr val="000000"/>
                </a:solidFill>
                <a:latin typeface="Times New Roman" panose="02020603050405020304" pitchFamily="18" charset="0"/>
                <a:ea typeface="Times New Roman" panose="02020603050405020304" pitchFamily="18" charset="0"/>
              </a:rPr>
              <a:t>фактам </a:t>
            </a:r>
            <a:r>
              <a:rPr lang="ru-RU" sz="2400" dirty="0" smtClean="0">
                <a:solidFill>
                  <a:srgbClr val="000000"/>
                </a:solidFill>
                <a:latin typeface="Times New Roman" panose="02020603050405020304" pitchFamily="18" charset="0"/>
                <a:ea typeface="Times New Roman" panose="02020603050405020304" pitchFamily="18" charset="0"/>
              </a:rPr>
              <a:t>хозяйственной жизни</a:t>
            </a:r>
            <a:r>
              <a:rPr lang="ru-RU" sz="2400" dirty="0">
                <a:solidFill>
                  <a:srgbClr val="000000"/>
                </a:solidFill>
                <a:latin typeface="Times New Roman" panose="02020603050405020304" pitchFamily="18" charset="0"/>
                <a:ea typeface="Times New Roman" panose="02020603050405020304" pitchFamily="18" charset="0"/>
              </a:rPr>
              <a:t>, возникающим</a:t>
            </a:r>
            <a:endParaRPr lang="ru-RU" sz="2400" dirty="0">
              <a:solidFill>
                <a:prstClr val="black"/>
              </a:solidFill>
              <a:latin typeface="Times New Roman" panose="02020603050405020304" pitchFamily="18" charset="0"/>
              <a:ea typeface="Times New Roman" panose="02020603050405020304" pitchFamily="18" charset="0"/>
            </a:endParaRPr>
          </a:p>
        </p:txBody>
      </p:sp>
      <p:cxnSp>
        <p:nvCxnSpPr>
          <p:cNvPr id="27" name="Прямая со стрелкой 26"/>
          <p:cNvCxnSpPr/>
          <p:nvPr/>
        </p:nvCxnSpPr>
        <p:spPr>
          <a:xfrm flipH="1">
            <a:off x="1668862" y="2243868"/>
            <a:ext cx="22818" cy="2049238"/>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31" name="Прямоугольник 30"/>
          <p:cNvSpPr/>
          <p:nvPr/>
        </p:nvSpPr>
        <p:spPr>
          <a:xfrm>
            <a:off x="5178541" y="4246860"/>
            <a:ext cx="3890222" cy="1118255"/>
          </a:xfrm>
          <a:prstGeom prst="rect">
            <a:avLst/>
          </a:prstGeom>
          <a:ln w="38100">
            <a:solidFill>
              <a:schemeClr val="accent1"/>
            </a:solidFill>
          </a:ln>
        </p:spPr>
        <p:txBody>
          <a:bodyPr wrap="square">
            <a:spAutoFit/>
          </a:bodyPr>
          <a:lstStyle/>
          <a:p>
            <a:pPr marL="12700" marR="12700" lvl="0" indent="457200" algn="ctr">
              <a:lnSpc>
                <a:spcPts val="1620"/>
              </a:lnSpc>
            </a:pPr>
            <a:r>
              <a:rPr lang="ru-RU" sz="2000" dirty="0" smtClean="0">
                <a:latin typeface="Times New Roman" panose="02020603050405020304" pitchFamily="18" charset="0"/>
                <a:ea typeface="Times New Roman" panose="02020603050405020304" pitchFamily="18" charset="0"/>
              </a:rPr>
              <a:t> </a:t>
            </a:r>
            <a:r>
              <a:rPr lang="ru-RU" sz="2000" dirty="0">
                <a:latin typeface="Times New Roman" panose="02020603050405020304" pitchFamily="18" charset="0"/>
                <a:ea typeface="Times New Roman" panose="02020603050405020304" pitchFamily="18" charset="0"/>
              </a:rPr>
              <a:t>если бы измененная учетная политика применялась с момента возникновения соответствующего факта хозяйственной </a:t>
            </a:r>
            <a:r>
              <a:rPr lang="ru-RU" sz="2000" dirty="0" smtClean="0">
                <a:latin typeface="Times New Roman" panose="02020603050405020304" pitchFamily="18" charset="0"/>
                <a:ea typeface="Times New Roman" panose="02020603050405020304" pitchFamily="18" charset="0"/>
              </a:rPr>
              <a:t>жизни</a:t>
            </a:r>
            <a:endParaRPr lang="ru-RU" sz="2000" dirty="0">
              <a:latin typeface="Times New Roman" panose="02020603050405020304" pitchFamily="18" charset="0"/>
              <a:ea typeface="Times New Roman" panose="02020603050405020304" pitchFamily="18" charset="0"/>
            </a:endParaRPr>
          </a:p>
        </p:txBody>
      </p:sp>
      <p:cxnSp>
        <p:nvCxnSpPr>
          <p:cNvPr id="33" name="Прямая со стрелкой 32"/>
          <p:cNvCxnSpPr>
            <a:stCxn id="21" idx="2"/>
          </p:cNvCxnSpPr>
          <p:nvPr/>
        </p:nvCxnSpPr>
        <p:spPr>
          <a:xfrm flipH="1">
            <a:off x="7744907" y="2187522"/>
            <a:ext cx="1" cy="2059338"/>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3" name="Номер слайда 2"/>
          <p:cNvSpPr>
            <a:spLocks noGrp="1"/>
          </p:cNvSpPr>
          <p:nvPr>
            <p:ph type="sldNum" sz="quarter" idx="7"/>
          </p:nvPr>
        </p:nvSpPr>
        <p:spPr/>
        <p:txBody>
          <a:bodyPr/>
          <a:lstStyle/>
          <a:p>
            <a:pPr marL="4334666">
              <a:lnSpc>
                <a:spcPts val="1156"/>
              </a:lnSpc>
            </a:pPr>
            <a:fld id="{81D60167-4931-47E6-BA6A-407CBD079E47}" type="slidenum">
              <a:rPr lang="ru-RU" spc="-4" smtClean="0">
                <a:latin typeface="Arial"/>
                <a:cs typeface="Arial"/>
              </a:rPr>
              <a:pPr marL="4334666">
                <a:lnSpc>
                  <a:spcPts val="1156"/>
                </a:lnSpc>
              </a:pPr>
              <a:t>128</a:t>
            </a:fld>
            <a:endParaRPr lang="ru-RU" spc="-4" dirty="0">
              <a:latin typeface="Arial"/>
              <a:cs typeface="Arial"/>
            </a:endParaRPr>
          </a:p>
        </p:txBody>
      </p:sp>
    </p:spTree>
    <p:extLst>
      <p:ext uri="{BB962C8B-B14F-4D97-AF65-F5344CB8AC3E}">
        <p14:creationId xmlns:p14="http://schemas.microsoft.com/office/powerpoint/2010/main" val="570203829"/>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3568" y="169798"/>
            <a:ext cx="7949666" cy="738664"/>
          </a:xfrm>
          <a:prstGeom prst="rect">
            <a:avLst/>
          </a:prstGeom>
        </p:spPr>
        <p:txBody>
          <a:bodyPr vert="horz" wrap="square" lIns="0" tIns="0" rIns="0" bIns="0" rtlCol="0">
            <a:spAutoFit/>
          </a:bodyPr>
          <a:lstStyle/>
          <a:p>
            <a:pPr marL="302575" indent="-302575" algn="ctr"/>
            <a:r>
              <a:rPr lang="ru-RU" sz="2400" b="0" kern="1200" dirty="0" smtClean="0">
                <a:solidFill>
                  <a:schemeClr val="tx1"/>
                </a:solidFill>
                <a:latin typeface="Times New Roman" panose="02020603050405020304" pitchFamily="18" charset="0"/>
                <a:ea typeface="Times New Roman" panose="02020603050405020304" pitchFamily="18" charset="0"/>
                <a:cs typeface="+mn-cs"/>
              </a:rPr>
              <a:t>Ретроспективное</a:t>
            </a:r>
            <a:r>
              <a:rPr lang="ru-RU" sz="2400" b="0" kern="1200" dirty="0" smtClean="0">
                <a:solidFill>
                  <a:srgbClr val="000000"/>
                </a:solidFill>
                <a:latin typeface="Times New Roman" panose="02020603050405020304" pitchFamily="18" charset="0"/>
                <a:ea typeface="Times New Roman" panose="02020603050405020304" pitchFamily="18" charset="0"/>
                <a:cs typeface="+mn-cs"/>
              </a:rPr>
              <a:t>  признание результатов измененной учетной политики</a:t>
            </a:r>
            <a:endParaRPr lang="ru-RU" sz="2400" dirty="0">
              <a:latin typeface="Times New Roman" panose="02020603050405020304" pitchFamily="18" charset="0"/>
              <a:cs typeface="Times New Roman" panose="02020603050405020304" pitchFamily="18" charset="0"/>
            </a:endParaRPr>
          </a:p>
        </p:txBody>
      </p:sp>
      <p:sp>
        <p:nvSpPr>
          <p:cNvPr id="18" name="Прямоугольник 17"/>
          <p:cNvSpPr/>
          <p:nvPr/>
        </p:nvSpPr>
        <p:spPr>
          <a:xfrm rot="10800000" flipV="1">
            <a:off x="1279174" y="4738247"/>
            <a:ext cx="5795689" cy="307777"/>
          </a:xfrm>
          <a:prstGeom prst="rect">
            <a:avLst/>
          </a:prstGeom>
        </p:spPr>
        <p:txBody>
          <a:bodyPr wrap="square">
            <a:spAutoFit/>
          </a:bodyPr>
          <a:lstStyle/>
          <a:p>
            <a:pPr indent="342900" algn="just">
              <a:spcAft>
                <a:spcPts val="0"/>
              </a:spcAft>
            </a:pPr>
            <a:r>
              <a:rPr lang="ru-RU" sz="1400" dirty="0" smtClean="0">
                <a:latin typeface="Times New Roman" panose="02020603050405020304" pitchFamily="18" charset="0"/>
                <a:ea typeface="Times New Roman" panose="02020603050405020304" pitchFamily="18" charset="0"/>
              </a:rPr>
              <a:t>.</a:t>
            </a:r>
            <a:endParaRPr lang="ru-RU" sz="1200" dirty="0">
              <a:effectLst/>
              <a:latin typeface="Times New Roman" panose="02020603050405020304" pitchFamily="18" charset="0"/>
              <a:ea typeface="Times New Roman" panose="02020603050405020304" pitchFamily="18" charset="0"/>
            </a:endParaRPr>
          </a:p>
        </p:txBody>
      </p:sp>
      <p:sp>
        <p:nvSpPr>
          <p:cNvPr id="3" name="Номер слайда 2"/>
          <p:cNvSpPr>
            <a:spLocks noGrp="1"/>
          </p:cNvSpPr>
          <p:nvPr>
            <p:ph type="sldNum" sz="quarter" idx="7"/>
          </p:nvPr>
        </p:nvSpPr>
        <p:spPr/>
        <p:txBody>
          <a:bodyPr/>
          <a:lstStyle/>
          <a:p>
            <a:pPr marL="4334666">
              <a:lnSpc>
                <a:spcPts val="1156"/>
              </a:lnSpc>
            </a:pPr>
            <a:fld id="{81D60167-4931-47E6-BA6A-407CBD079E47}" type="slidenum">
              <a:rPr lang="ru-RU" spc="-4" smtClean="0">
                <a:latin typeface="Arial"/>
                <a:cs typeface="Arial"/>
              </a:rPr>
              <a:pPr marL="4334666">
                <a:lnSpc>
                  <a:spcPts val="1156"/>
                </a:lnSpc>
              </a:pPr>
              <a:t>129</a:t>
            </a:fld>
            <a:endParaRPr lang="ru-RU" spc="-4" dirty="0">
              <a:latin typeface="Arial"/>
              <a:cs typeface="Arial"/>
            </a:endParaRPr>
          </a:p>
        </p:txBody>
      </p:sp>
      <p:grpSp>
        <p:nvGrpSpPr>
          <p:cNvPr id="12" name="Группа 11">
            <a:extLst>
              <a:ext uri="{FF2B5EF4-FFF2-40B4-BE49-F238E27FC236}">
                <a16:creationId xmlns="" xmlns:a16="http://schemas.microsoft.com/office/drawing/2014/main" id="{FB54CEDD-D23B-4DA3-AC26-6025B440CABF}"/>
              </a:ext>
            </a:extLst>
          </p:cNvPr>
          <p:cNvGrpSpPr/>
          <p:nvPr/>
        </p:nvGrpSpPr>
        <p:grpSpPr>
          <a:xfrm>
            <a:off x="471398" y="4355297"/>
            <a:ext cx="8207608" cy="1148745"/>
            <a:chOff x="609600" y="3428999"/>
            <a:chExt cx="8207608" cy="1148745"/>
          </a:xfrm>
        </p:grpSpPr>
        <p:sp>
          <p:nvSpPr>
            <p:cNvPr id="13" name="Стрелка: пятиугольник 5">
              <a:extLst>
                <a:ext uri="{FF2B5EF4-FFF2-40B4-BE49-F238E27FC236}">
                  <a16:creationId xmlns="" xmlns:a16="http://schemas.microsoft.com/office/drawing/2014/main" id="{09973AD9-F0B8-4C97-8B85-70D96A482DCB}"/>
                </a:ext>
              </a:extLst>
            </p:cNvPr>
            <p:cNvSpPr/>
            <p:nvPr/>
          </p:nvSpPr>
          <p:spPr>
            <a:xfrm>
              <a:off x="609600" y="3428999"/>
              <a:ext cx="8050395" cy="271145"/>
            </a:xfrm>
            <a:prstGeom prst="homePlate">
              <a:avLst/>
            </a:prstGeom>
            <a:solidFill>
              <a:srgbClr val="00B050"/>
            </a:soli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4" name="Равнобедренный треугольник 13">
              <a:extLst>
                <a:ext uri="{FF2B5EF4-FFF2-40B4-BE49-F238E27FC236}">
                  <a16:creationId xmlns="" xmlns:a16="http://schemas.microsoft.com/office/drawing/2014/main" id="{175D113F-EE64-4D8A-BF1A-0011F1F33951}"/>
                </a:ext>
              </a:extLst>
            </p:cNvPr>
            <p:cNvSpPr/>
            <p:nvPr/>
          </p:nvSpPr>
          <p:spPr>
            <a:xfrm>
              <a:off x="738454" y="3734403"/>
              <a:ext cx="543200" cy="770298"/>
            </a:xfrm>
            <a:prstGeom prst="triangle">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6" name="Равнобедренный треугольник 15">
              <a:extLst>
                <a:ext uri="{FF2B5EF4-FFF2-40B4-BE49-F238E27FC236}">
                  <a16:creationId xmlns="" xmlns:a16="http://schemas.microsoft.com/office/drawing/2014/main" id="{29812E6A-B9F0-4842-BBA4-EA6027937040}"/>
                </a:ext>
              </a:extLst>
            </p:cNvPr>
            <p:cNvSpPr/>
            <p:nvPr/>
          </p:nvSpPr>
          <p:spPr>
            <a:xfrm>
              <a:off x="6167173" y="3746472"/>
              <a:ext cx="484909" cy="831272"/>
            </a:xfrm>
            <a:prstGeom prst="triangle">
              <a:avLst/>
            </a:prstGeom>
            <a:solidFill>
              <a:schemeClr val="accent2">
                <a:lumMod val="75000"/>
              </a:schemeClr>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20" name="TextBox 19">
              <a:extLst>
                <a:ext uri="{FF2B5EF4-FFF2-40B4-BE49-F238E27FC236}">
                  <a16:creationId xmlns="" xmlns:a16="http://schemas.microsoft.com/office/drawing/2014/main" id="{394A70E8-B6C7-4AD5-836B-E4A746DC734A}"/>
                </a:ext>
              </a:extLst>
            </p:cNvPr>
            <p:cNvSpPr txBox="1"/>
            <p:nvPr/>
          </p:nvSpPr>
          <p:spPr>
            <a:xfrm>
              <a:off x="6512952" y="3864091"/>
              <a:ext cx="2304256" cy="369332"/>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1800" b="1"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Отчетный год</a:t>
              </a:r>
            </a:p>
          </p:txBody>
        </p:sp>
      </p:grpSp>
      <p:sp>
        <p:nvSpPr>
          <p:cNvPr id="7" name="TextBox 6"/>
          <p:cNvSpPr txBox="1"/>
          <p:nvPr/>
        </p:nvSpPr>
        <p:spPr>
          <a:xfrm>
            <a:off x="1279174" y="4691106"/>
            <a:ext cx="3491434" cy="400110"/>
          </a:xfrm>
          <a:prstGeom prst="rect">
            <a:avLst/>
          </a:prstGeom>
          <a:noFill/>
        </p:spPr>
        <p:txBody>
          <a:bodyPr wrap="square" rtlCol="0">
            <a:spAutoFit/>
          </a:bodyPr>
          <a:lstStyle/>
          <a:p>
            <a:r>
              <a:rPr lang="ru-RU" sz="2000" b="1" dirty="0" smtClean="0">
                <a:latin typeface="Times New Roman" panose="02020603050405020304" pitchFamily="18" charset="0"/>
                <a:cs typeface="Times New Roman" panose="02020603050405020304" pitchFamily="18" charset="0"/>
              </a:rPr>
              <a:t>Предшествующие</a:t>
            </a:r>
            <a:r>
              <a:rPr lang="ru-RU" sz="2000" b="1" dirty="0" smtClean="0"/>
              <a:t> годы</a:t>
            </a:r>
            <a:endParaRPr lang="ru-RU" sz="2000" b="1" dirty="0"/>
          </a:p>
        </p:txBody>
      </p:sp>
      <p:sp>
        <p:nvSpPr>
          <p:cNvPr id="8" name="TextBox 7"/>
          <p:cNvSpPr txBox="1"/>
          <p:nvPr/>
        </p:nvSpPr>
        <p:spPr>
          <a:xfrm>
            <a:off x="6009878" y="2107344"/>
            <a:ext cx="2018506" cy="2308324"/>
          </a:xfrm>
          <a:prstGeom prst="rect">
            <a:avLst/>
          </a:prstGeom>
          <a:noFill/>
        </p:spPr>
        <p:txBody>
          <a:bodyPr wrap="square" rtlCol="0">
            <a:spAutoFit/>
          </a:bodyPr>
          <a:lstStyle/>
          <a:p>
            <a:r>
              <a:rPr lang="ru-RU" b="1" dirty="0" smtClean="0">
                <a:latin typeface="Times New Roman" panose="02020603050405020304" pitchFamily="18" charset="0"/>
                <a:cs typeface="Times New Roman" panose="02020603050405020304" pitchFamily="18" charset="0"/>
              </a:rPr>
              <a:t>Изменение учетной политики, повлиявшее на показатели , предшествующих отчетных периодов </a:t>
            </a:r>
            <a:endParaRPr lang="ru-RU" b="1" dirty="0">
              <a:latin typeface="Times New Roman" panose="02020603050405020304" pitchFamily="18" charset="0"/>
              <a:cs typeface="Times New Roman" panose="02020603050405020304" pitchFamily="18" charset="0"/>
            </a:endParaRPr>
          </a:p>
        </p:txBody>
      </p:sp>
      <p:sp>
        <p:nvSpPr>
          <p:cNvPr id="9" name="Выгнутая влево стрелка 8"/>
          <p:cNvSpPr/>
          <p:nvPr/>
        </p:nvSpPr>
        <p:spPr>
          <a:xfrm rot="5400000">
            <a:off x="4937541" y="744974"/>
            <a:ext cx="2312596" cy="4855907"/>
          </a:xfrm>
          <a:prstGeom prst="curvedRightArrow">
            <a:avLst>
              <a:gd name="adj1" fmla="val 8068"/>
              <a:gd name="adj2" fmla="val 50000"/>
              <a:gd name="adj3" fmla="val 21528"/>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0" name="TextBox 9"/>
          <p:cNvSpPr txBox="1"/>
          <p:nvPr/>
        </p:nvSpPr>
        <p:spPr>
          <a:xfrm>
            <a:off x="3779912" y="1252005"/>
            <a:ext cx="2517018"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ru-RU" b="1" dirty="0" smtClean="0"/>
              <a:t>1. Изменяются входящие остатки</a:t>
            </a:r>
            <a:endParaRPr lang="ru-RU" b="1" dirty="0"/>
          </a:p>
        </p:txBody>
      </p:sp>
      <p:sp>
        <p:nvSpPr>
          <p:cNvPr id="11" name="Выгнутая влево стрелка 10"/>
          <p:cNvSpPr/>
          <p:nvPr/>
        </p:nvSpPr>
        <p:spPr>
          <a:xfrm rot="5400000">
            <a:off x="4730477" y="-1845778"/>
            <a:ext cx="993474" cy="6912769"/>
          </a:xfrm>
          <a:prstGeom prst="curvedRight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5" name="TextBox 14"/>
          <p:cNvSpPr txBox="1"/>
          <p:nvPr/>
        </p:nvSpPr>
        <p:spPr>
          <a:xfrm>
            <a:off x="71581" y="2099280"/>
            <a:ext cx="4444273" cy="163121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ru-RU" sz="2000" b="1" dirty="0" smtClean="0"/>
              <a:t>2. Корректируются сравнительные показатели за предшествующие годы, </a:t>
            </a:r>
            <a:r>
              <a:rPr lang="ru-RU" sz="2000" b="1" dirty="0" smtClean="0">
                <a:solidFill>
                  <a:srgbClr val="FF0000"/>
                </a:solidFill>
              </a:rPr>
              <a:t>но отражаются в отчетности отчетного года в </a:t>
            </a:r>
            <a:r>
              <a:rPr lang="ru-RU" sz="2000" b="1" dirty="0" err="1" smtClean="0">
                <a:solidFill>
                  <a:srgbClr val="FF0000"/>
                </a:solidFill>
              </a:rPr>
              <a:t>межотчетный</a:t>
            </a:r>
            <a:r>
              <a:rPr lang="ru-RU" sz="2000" b="1" dirty="0" smtClean="0">
                <a:solidFill>
                  <a:srgbClr val="FF0000"/>
                </a:solidFill>
              </a:rPr>
              <a:t> период через счет 0 40130 000</a:t>
            </a:r>
            <a:endParaRPr lang="ru-RU" sz="2000" b="1" dirty="0">
              <a:solidFill>
                <a:srgbClr val="FF0000"/>
              </a:solidFill>
            </a:endParaRPr>
          </a:p>
        </p:txBody>
      </p:sp>
      <p:sp>
        <p:nvSpPr>
          <p:cNvPr id="32" name="Равнобедренный треугольник 31">
            <a:extLst>
              <a:ext uri="{FF2B5EF4-FFF2-40B4-BE49-F238E27FC236}">
                <a16:creationId xmlns="" xmlns:a16="http://schemas.microsoft.com/office/drawing/2014/main" id="{29812E6A-B9F0-4842-BBA4-EA6027937040}"/>
              </a:ext>
            </a:extLst>
          </p:cNvPr>
          <p:cNvSpPr/>
          <p:nvPr/>
        </p:nvSpPr>
        <p:spPr>
          <a:xfrm>
            <a:off x="4550076" y="4633985"/>
            <a:ext cx="484909" cy="831272"/>
          </a:xfrm>
          <a:prstGeom prst="triangle">
            <a:avLst/>
          </a:prstGeom>
          <a:solidFill>
            <a:schemeClr val="accent2">
              <a:lumMod val="75000"/>
            </a:schemeClr>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35" name="TextBox 34"/>
          <p:cNvSpPr txBox="1"/>
          <p:nvPr/>
        </p:nvSpPr>
        <p:spPr>
          <a:xfrm>
            <a:off x="4621977" y="5522533"/>
            <a:ext cx="1800198" cy="646331"/>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ru-RU" b="1" dirty="0" err="1" smtClean="0"/>
              <a:t>Межотчетный</a:t>
            </a:r>
            <a:r>
              <a:rPr lang="ru-RU" b="1" dirty="0" smtClean="0"/>
              <a:t> период</a:t>
            </a:r>
            <a:endParaRPr lang="ru-RU" b="1" dirty="0"/>
          </a:p>
        </p:txBody>
      </p:sp>
      <p:cxnSp>
        <p:nvCxnSpPr>
          <p:cNvPr id="5" name="Прямая со стрелкой 4"/>
          <p:cNvCxnSpPr/>
          <p:nvPr/>
        </p:nvCxnSpPr>
        <p:spPr>
          <a:xfrm>
            <a:off x="5160056" y="1918128"/>
            <a:ext cx="506678" cy="3056927"/>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7" name="Прямая со стрелкой 16"/>
          <p:cNvCxnSpPr/>
          <p:nvPr/>
        </p:nvCxnSpPr>
        <p:spPr>
          <a:xfrm>
            <a:off x="4499918" y="2914888"/>
            <a:ext cx="1166816" cy="202426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538398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Таблица 5"/>
          <p:cNvGraphicFramePr>
            <a:graphicFrameLocks noGrp="1"/>
          </p:cNvGraphicFramePr>
          <p:nvPr>
            <p:extLst/>
          </p:nvPr>
        </p:nvGraphicFramePr>
        <p:xfrm>
          <a:off x="539552" y="1109786"/>
          <a:ext cx="7848872" cy="4551461"/>
        </p:xfrm>
        <a:graphic>
          <a:graphicData uri="http://schemas.openxmlformats.org/drawingml/2006/table">
            <a:tbl>
              <a:tblPr firstRow="1" firstCol="1" bandRow="1">
                <a:tableStyleId>{5C22544A-7EE6-4342-B048-85BDC9FD1C3A}</a:tableStyleId>
              </a:tblPr>
              <a:tblGrid>
                <a:gridCol w="751369"/>
                <a:gridCol w="7097503"/>
              </a:tblGrid>
              <a:tr h="826814">
                <a:tc>
                  <a:txBody>
                    <a:bodyPr/>
                    <a:lstStyle/>
                    <a:p>
                      <a:pPr algn="ctr">
                        <a:lnSpc>
                          <a:spcPct val="115000"/>
                        </a:lnSpc>
                        <a:spcAft>
                          <a:spcPts val="1000"/>
                        </a:spcAft>
                      </a:pPr>
                      <a:r>
                        <a:rPr lang="ru-RU" sz="2000" u="sng" dirty="0">
                          <a:solidFill>
                            <a:schemeClr val="tx2">
                              <a:lumMod val="50000"/>
                            </a:schemeClr>
                          </a:solidFill>
                          <a:effectLst/>
                          <a:latin typeface="Times New Roman" panose="02020603050405020304" pitchFamily="18" charset="0"/>
                          <a:cs typeface="Times New Roman" panose="02020603050405020304" pitchFamily="18" charset="0"/>
                          <a:hlinkClick r:id="rId2"/>
                        </a:rPr>
                        <a:t>130</a:t>
                      </a:r>
                      <a:endParaRPr lang="ru-RU" sz="2000" dirty="0">
                        <a:solidFill>
                          <a:schemeClr val="tx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130" marR="1130" marT="1130" marB="1130">
                    <a:solidFill>
                      <a:srgbClr val="FFFFFF"/>
                    </a:solidFill>
                  </a:tcPr>
                </a:tc>
                <a:tc>
                  <a:txBody>
                    <a:bodyPr/>
                    <a:lstStyle/>
                    <a:p>
                      <a:pPr>
                        <a:lnSpc>
                          <a:spcPct val="115000"/>
                        </a:lnSpc>
                        <a:spcAft>
                          <a:spcPts val="1000"/>
                        </a:spcAft>
                      </a:pPr>
                      <a:r>
                        <a:rPr lang="ru-RU" sz="2000">
                          <a:solidFill>
                            <a:schemeClr val="tx2">
                              <a:lumMod val="50000"/>
                            </a:schemeClr>
                          </a:solidFill>
                          <a:effectLst/>
                          <a:latin typeface="Times New Roman" panose="02020603050405020304" pitchFamily="18" charset="0"/>
                          <a:cs typeface="Times New Roman" panose="02020603050405020304" pitchFamily="18" charset="0"/>
                        </a:rPr>
                        <a:t>Доходы от оказания платных услуг (работ), компенсаций затрат</a:t>
                      </a:r>
                      <a:endParaRPr lang="ru-RU" sz="2000">
                        <a:solidFill>
                          <a:schemeClr val="tx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130" marR="1130" marT="1130" marB="1130">
                    <a:solidFill>
                      <a:srgbClr val="FFFFFF"/>
                    </a:solidFill>
                  </a:tcPr>
                </a:tc>
              </a:tr>
              <a:tr h="414735">
                <a:tc>
                  <a:txBody>
                    <a:bodyPr/>
                    <a:lstStyle/>
                    <a:p>
                      <a:pPr algn="ctr">
                        <a:lnSpc>
                          <a:spcPct val="115000"/>
                        </a:lnSpc>
                        <a:spcAft>
                          <a:spcPts val="1000"/>
                        </a:spcAft>
                      </a:pPr>
                      <a:r>
                        <a:rPr lang="ru-RU" sz="2000">
                          <a:solidFill>
                            <a:schemeClr val="tx2">
                              <a:lumMod val="50000"/>
                            </a:schemeClr>
                          </a:solidFill>
                          <a:effectLst/>
                          <a:latin typeface="Times New Roman" panose="02020603050405020304" pitchFamily="18" charset="0"/>
                          <a:cs typeface="Times New Roman" panose="02020603050405020304" pitchFamily="18" charset="0"/>
                        </a:rPr>
                        <a:t>131</a:t>
                      </a:r>
                      <a:endParaRPr lang="ru-RU" sz="2000">
                        <a:solidFill>
                          <a:schemeClr val="tx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130" marR="1130" marT="1130" marB="1130">
                    <a:solidFill>
                      <a:srgbClr val="FFFFFF"/>
                    </a:solidFill>
                  </a:tcPr>
                </a:tc>
                <a:tc>
                  <a:txBody>
                    <a:bodyPr/>
                    <a:lstStyle/>
                    <a:p>
                      <a:pPr>
                        <a:lnSpc>
                          <a:spcPct val="115000"/>
                        </a:lnSpc>
                        <a:spcAft>
                          <a:spcPts val="1000"/>
                        </a:spcAft>
                      </a:pPr>
                      <a:r>
                        <a:rPr lang="ru-RU" sz="2000">
                          <a:solidFill>
                            <a:schemeClr val="tx2">
                              <a:lumMod val="50000"/>
                            </a:schemeClr>
                          </a:solidFill>
                          <a:effectLst/>
                          <a:latin typeface="Times New Roman" panose="02020603050405020304" pitchFamily="18" charset="0"/>
                          <a:cs typeface="Times New Roman" panose="02020603050405020304" pitchFamily="18" charset="0"/>
                        </a:rPr>
                        <a:t>Доходы от оказания платных услуг (работ)</a:t>
                      </a:r>
                      <a:endParaRPr lang="ru-RU" sz="2000">
                        <a:solidFill>
                          <a:schemeClr val="tx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130" marR="1130" marT="1130" marB="1130">
                    <a:solidFill>
                      <a:srgbClr val="FFFFFF"/>
                    </a:solidFill>
                  </a:tcPr>
                </a:tc>
              </a:tr>
              <a:tr h="826814">
                <a:tc>
                  <a:txBody>
                    <a:bodyPr/>
                    <a:lstStyle/>
                    <a:p>
                      <a:pPr algn="ctr">
                        <a:lnSpc>
                          <a:spcPct val="115000"/>
                        </a:lnSpc>
                        <a:spcAft>
                          <a:spcPts val="1000"/>
                        </a:spcAft>
                      </a:pPr>
                      <a:r>
                        <a:rPr lang="ru-RU" sz="2000">
                          <a:solidFill>
                            <a:schemeClr val="tx2">
                              <a:lumMod val="50000"/>
                            </a:schemeClr>
                          </a:solidFill>
                          <a:effectLst/>
                          <a:latin typeface="Times New Roman" panose="02020603050405020304" pitchFamily="18" charset="0"/>
                          <a:cs typeface="Times New Roman" panose="02020603050405020304" pitchFamily="18" charset="0"/>
                        </a:rPr>
                        <a:t>132</a:t>
                      </a:r>
                      <a:endParaRPr lang="ru-RU" sz="2000">
                        <a:solidFill>
                          <a:schemeClr val="tx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130" marR="1130" marT="1130" marB="1130">
                    <a:solidFill>
                      <a:srgbClr val="FFFFFF"/>
                    </a:solidFill>
                  </a:tcPr>
                </a:tc>
                <a:tc>
                  <a:txBody>
                    <a:bodyPr/>
                    <a:lstStyle/>
                    <a:p>
                      <a:pPr>
                        <a:lnSpc>
                          <a:spcPct val="115000"/>
                        </a:lnSpc>
                        <a:spcAft>
                          <a:spcPts val="1000"/>
                        </a:spcAft>
                      </a:pPr>
                      <a:r>
                        <a:rPr lang="ru-RU" sz="2000">
                          <a:solidFill>
                            <a:schemeClr val="tx2">
                              <a:lumMod val="50000"/>
                            </a:schemeClr>
                          </a:solidFill>
                          <a:effectLst/>
                          <a:latin typeface="Times New Roman" panose="02020603050405020304" pitchFamily="18" charset="0"/>
                          <a:cs typeface="Times New Roman" panose="02020603050405020304" pitchFamily="18" charset="0"/>
                        </a:rPr>
                        <a:t>Доходы от оказания услуг (работ) по программе обязательного медицинского страхования</a:t>
                      </a:r>
                      <a:endParaRPr lang="ru-RU" sz="2000">
                        <a:solidFill>
                          <a:schemeClr val="tx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130" marR="1130" marT="1130" marB="1130">
                    <a:solidFill>
                      <a:srgbClr val="FFFFFF"/>
                    </a:solidFill>
                  </a:tcPr>
                </a:tc>
              </a:tr>
              <a:tr h="826814">
                <a:tc>
                  <a:txBody>
                    <a:bodyPr/>
                    <a:lstStyle/>
                    <a:p>
                      <a:pPr algn="ctr">
                        <a:lnSpc>
                          <a:spcPct val="115000"/>
                        </a:lnSpc>
                        <a:spcAft>
                          <a:spcPts val="1000"/>
                        </a:spcAft>
                      </a:pPr>
                      <a:r>
                        <a:rPr lang="ru-RU" sz="2000">
                          <a:solidFill>
                            <a:schemeClr val="tx2">
                              <a:lumMod val="50000"/>
                            </a:schemeClr>
                          </a:solidFill>
                          <a:effectLst/>
                          <a:latin typeface="Times New Roman" panose="02020603050405020304" pitchFamily="18" charset="0"/>
                          <a:cs typeface="Times New Roman" panose="02020603050405020304" pitchFamily="18" charset="0"/>
                        </a:rPr>
                        <a:t>133</a:t>
                      </a:r>
                      <a:endParaRPr lang="ru-RU" sz="2000">
                        <a:solidFill>
                          <a:schemeClr val="tx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130" marR="1130" marT="1130" marB="1130">
                    <a:solidFill>
                      <a:srgbClr val="FFFFFF"/>
                    </a:solidFill>
                  </a:tcPr>
                </a:tc>
                <a:tc>
                  <a:txBody>
                    <a:bodyPr/>
                    <a:lstStyle/>
                    <a:p>
                      <a:pPr>
                        <a:lnSpc>
                          <a:spcPct val="115000"/>
                        </a:lnSpc>
                        <a:spcAft>
                          <a:spcPts val="1000"/>
                        </a:spcAft>
                      </a:pPr>
                      <a:r>
                        <a:rPr lang="ru-RU" sz="2000" dirty="0">
                          <a:solidFill>
                            <a:schemeClr val="tx2">
                              <a:lumMod val="50000"/>
                            </a:schemeClr>
                          </a:solidFill>
                          <a:effectLst/>
                          <a:latin typeface="Times New Roman" panose="02020603050405020304" pitchFamily="18" charset="0"/>
                          <a:cs typeface="Times New Roman" panose="02020603050405020304" pitchFamily="18" charset="0"/>
                        </a:rPr>
                        <a:t>Плата за предоставление информации из государственных источников (реестров)</a:t>
                      </a:r>
                      <a:endParaRPr lang="ru-RU" sz="2000" dirty="0">
                        <a:solidFill>
                          <a:schemeClr val="tx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130" marR="1130" marT="1130" marB="1130">
                    <a:solidFill>
                      <a:srgbClr val="FFFFFF"/>
                    </a:solidFill>
                  </a:tcPr>
                </a:tc>
              </a:tr>
              <a:tr h="414735">
                <a:tc>
                  <a:txBody>
                    <a:bodyPr/>
                    <a:lstStyle/>
                    <a:p>
                      <a:pPr algn="ctr">
                        <a:lnSpc>
                          <a:spcPct val="115000"/>
                        </a:lnSpc>
                        <a:spcAft>
                          <a:spcPts val="1000"/>
                        </a:spcAft>
                      </a:pPr>
                      <a:r>
                        <a:rPr lang="ru-RU" sz="2000" dirty="0">
                          <a:solidFill>
                            <a:srgbClr val="FF0000"/>
                          </a:solidFill>
                          <a:effectLst/>
                          <a:latin typeface="Times New Roman" panose="02020603050405020304" pitchFamily="18" charset="0"/>
                          <a:cs typeface="Times New Roman" panose="02020603050405020304" pitchFamily="18" charset="0"/>
                        </a:rPr>
                        <a:t>134</a:t>
                      </a:r>
                      <a:endParaRPr lang="ru-RU" sz="2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130" marR="1130" marT="1130" marB="1130">
                    <a:solidFill>
                      <a:srgbClr val="FFFFFF"/>
                    </a:solidFill>
                  </a:tcPr>
                </a:tc>
                <a:tc>
                  <a:txBody>
                    <a:bodyPr/>
                    <a:lstStyle/>
                    <a:p>
                      <a:pPr>
                        <a:lnSpc>
                          <a:spcPct val="115000"/>
                        </a:lnSpc>
                        <a:spcAft>
                          <a:spcPts val="1000"/>
                        </a:spcAft>
                      </a:pPr>
                      <a:r>
                        <a:rPr lang="ru-RU" sz="2000" dirty="0">
                          <a:solidFill>
                            <a:srgbClr val="FF0000"/>
                          </a:solidFill>
                          <a:effectLst/>
                          <a:latin typeface="Times New Roman" panose="02020603050405020304" pitchFamily="18" charset="0"/>
                          <a:cs typeface="Times New Roman" panose="02020603050405020304" pitchFamily="18" charset="0"/>
                        </a:rPr>
                        <a:t>Доходы от компенсации затрат</a:t>
                      </a:r>
                      <a:endParaRPr lang="ru-RU" sz="2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130" marR="1130" marT="1130" marB="1130">
                    <a:solidFill>
                      <a:srgbClr val="FFFFFF"/>
                    </a:solidFill>
                  </a:tcPr>
                </a:tc>
              </a:tr>
              <a:tr h="414735">
                <a:tc>
                  <a:txBody>
                    <a:bodyPr/>
                    <a:lstStyle/>
                    <a:p>
                      <a:pPr algn="ctr">
                        <a:lnSpc>
                          <a:spcPct val="115000"/>
                        </a:lnSpc>
                        <a:spcAft>
                          <a:spcPts val="1000"/>
                        </a:spcAft>
                      </a:pPr>
                      <a:r>
                        <a:rPr lang="ru-RU" sz="2000" dirty="0">
                          <a:solidFill>
                            <a:srgbClr val="FF0000"/>
                          </a:solidFill>
                          <a:effectLst/>
                          <a:latin typeface="Times New Roman" panose="02020603050405020304" pitchFamily="18" charset="0"/>
                          <a:cs typeface="Times New Roman" panose="02020603050405020304" pitchFamily="18" charset="0"/>
                        </a:rPr>
                        <a:t>135</a:t>
                      </a:r>
                      <a:endParaRPr lang="ru-RU" sz="2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130" marR="1130" marT="1130" marB="1130">
                    <a:solidFill>
                      <a:srgbClr val="FFFFFF"/>
                    </a:solidFill>
                  </a:tcPr>
                </a:tc>
                <a:tc>
                  <a:txBody>
                    <a:bodyPr/>
                    <a:lstStyle/>
                    <a:p>
                      <a:pPr>
                        <a:lnSpc>
                          <a:spcPct val="115000"/>
                        </a:lnSpc>
                        <a:spcAft>
                          <a:spcPts val="1000"/>
                        </a:spcAft>
                      </a:pPr>
                      <a:r>
                        <a:rPr lang="ru-RU" sz="2000" dirty="0">
                          <a:solidFill>
                            <a:srgbClr val="FF0000"/>
                          </a:solidFill>
                          <a:effectLst/>
                          <a:latin typeface="Times New Roman" panose="02020603050405020304" pitchFamily="18" charset="0"/>
                          <a:cs typeface="Times New Roman" panose="02020603050405020304" pitchFamily="18" charset="0"/>
                        </a:rPr>
                        <a:t>Доходы по условным арендным платежам</a:t>
                      </a:r>
                      <a:endParaRPr lang="ru-RU" sz="2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130" marR="1130" marT="1130" marB="1130">
                    <a:solidFill>
                      <a:srgbClr val="FFFFFF"/>
                    </a:solidFill>
                  </a:tcPr>
                </a:tc>
              </a:tr>
              <a:tr h="826814">
                <a:tc>
                  <a:txBody>
                    <a:bodyPr/>
                    <a:lstStyle/>
                    <a:p>
                      <a:pPr algn="ctr">
                        <a:lnSpc>
                          <a:spcPct val="115000"/>
                        </a:lnSpc>
                        <a:spcAft>
                          <a:spcPts val="1000"/>
                        </a:spcAft>
                      </a:pPr>
                      <a:r>
                        <a:rPr lang="ru-RU" sz="2000">
                          <a:solidFill>
                            <a:srgbClr val="FF0000"/>
                          </a:solidFill>
                          <a:effectLst/>
                          <a:latin typeface="Times New Roman" panose="02020603050405020304" pitchFamily="18" charset="0"/>
                          <a:cs typeface="Times New Roman" panose="02020603050405020304" pitchFamily="18" charset="0"/>
                        </a:rPr>
                        <a:t>136</a:t>
                      </a:r>
                      <a:endParaRPr lang="ru-RU" sz="20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130" marR="1130" marT="1130" marB="1130">
                    <a:solidFill>
                      <a:srgbClr val="FFFFFF"/>
                    </a:solidFill>
                  </a:tcPr>
                </a:tc>
                <a:tc>
                  <a:txBody>
                    <a:bodyPr/>
                    <a:lstStyle/>
                    <a:p>
                      <a:pPr>
                        <a:lnSpc>
                          <a:spcPct val="115000"/>
                        </a:lnSpc>
                        <a:spcAft>
                          <a:spcPts val="1000"/>
                        </a:spcAft>
                      </a:pPr>
                      <a:r>
                        <a:rPr lang="ru-RU" sz="2000" dirty="0">
                          <a:solidFill>
                            <a:srgbClr val="FF0000"/>
                          </a:solidFill>
                          <a:effectLst/>
                          <a:latin typeface="Times New Roman" panose="02020603050405020304" pitchFamily="18" charset="0"/>
                          <a:cs typeface="Times New Roman" panose="02020603050405020304" pitchFamily="18" charset="0"/>
                        </a:rPr>
                        <a:t>Доходы бюджета от возврата дебиторской задолженности прошлых лет</a:t>
                      </a:r>
                      <a:endParaRPr lang="ru-RU" sz="2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130" marR="1130" marT="1130" marB="1130">
                    <a:solidFill>
                      <a:srgbClr val="FFFFFF"/>
                    </a:solidFill>
                  </a:tcPr>
                </a:tc>
              </a:tr>
            </a:tbl>
          </a:graphicData>
        </a:graphic>
      </p:graphicFrame>
    </p:spTree>
    <p:extLst>
      <p:ext uri="{BB962C8B-B14F-4D97-AF65-F5344CB8AC3E}">
        <p14:creationId xmlns:p14="http://schemas.microsoft.com/office/powerpoint/2010/main" val="402336706"/>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0"/>
            <a:ext cx="7992539" cy="861774"/>
          </a:xfrm>
        </p:spPr>
        <p:txBody>
          <a:bodyPr/>
          <a:lstStyle/>
          <a:p>
            <a:pPr algn="ctr"/>
            <a:r>
              <a:rPr lang="ru-RU" sz="2800" b="0" dirty="0">
                <a:ln w="0"/>
                <a:solidFill>
                  <a:srgbClr val="7030A0"/>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rPr>
              <a:t>Ретроспективное применение измененной учетной политики </a:t>
            </a:r>
            <a:endParaRPr lang="ru-RU" b="0" dirty="0">
              <a:ln w="0"/>
              <a:solidFill>
                <a:srgbClr val="7030A0"/>
              </a:solidFill>
              <a:effectLst>
                <a:outerShdw blurRad="38100" dist="19050" dir="2700000" algn="tl" rotWithShape="0">
                  <a:schemeClr val="dk1">
                    <a:alpha val="40000"/>
                  </a:schemeClr>
                </a:outerShdw>
              </a:effectLst>
            </a:endParaRPr>
          </a:p>
        </p:txBody>
      </p:sp>
      <p:sp>
        <p:nvSpPr>
          <p:cNvPr id="3" name="Текст 2"/>
          <p:cNvSpPr>
            <a:spLocks noGrp="1"/>
          </p:cNvSpPr>
          <p:nvPr>
            <p:ph type="body" idx="1"/>
          </p:nvPr>
        </p:nvSpPr>
        <p:spPr>
          <a:xfrm>
            <a:off x="251520" y="980728"/>
            <a:ext cx="8676140" cy="6153672"/>
          </a:xfrm>
        </p:spPr>
        <p:txBody>
          <a:bodyPr/>
          <a:lstStyle/>
          <a:p>
            <a:pPr marL="12700" marR="12700" indent="457200" algn="just">
              <a:spcAft>
                <a:spcPts val="0"/>
              </a:spcAft>
            </a:pPr>
            <a:r>
              <a:rPr lang="ru-RU" sz="2400" dirty="0" smtClean="0">
                <a:solidFill>
                  <a:srgbClr val="000000"/>
                </a:solidFill>
                <a:latin typeface="Times New Roman" panose="02020603050405020304" pitchFamily="18" charset="0"/>
                <a:ea typeface="Times New Roman" panose="02020603050405020304" pitchFamily="18" charset="0"/>
              </a:rPr>
              <a:t>Выполняется путем </a:t>
            </a:r>
            <a:r>
              <a:rPr lang="ru-RU" sz="2400" dirty="0">
                <a:solidFill>
                  <a:srgbClr val="000000"/>
                </a:solidFill>
                <a:latin typeface="Times New Roman" panose="02020603050405020304" pitchFamily="18" charset="0"/>
                <a:ea typeface="Times New Roman" panose="02020603050405020304" pitchFamily="18" charset="0"/>
              </a:rPr>
              <a:t>корректировки сравнительных показателей бухгалтерской (финансовой) отчетности за предшествующий год (годы</a:t>
            </a:r>
            <a:r>
              <a:rPr lang="ru-RU" sz="2400" dirty="0" smtClean="0">
                <a:solidFill>
                  <a:srgbClr val="000000"/>
                </a:solidFill>
                <a:latin typeface="Times New Roman" panose="02020603050405020304" pitchFamily="18" charset="0"/>
                <a:ea typeface="Times New Roman" panose="02020603050405020304" pitchFamily="18" charset="0"/>
              </a:rPr>
              <a:t>):</a:t>
            </a:r>
            <a:endParaRPr lang="ru-RU" sz="2400" dirty="0">
              <a:solidFill>
                <a:srgbClr val="000000"/>
              </a:solidFill>
              <a:latin typeface="Times New Roman" panose="02020603050405020304" pitchFamily="18" charset="0"/>
              <a:ea typeface="Times New Roman" panose="02020603050405020304" pitchFamily="18" charset="0"/>
            </a:endParaRPr>
          </a:p>
          <a:p>
            <a:pPr marL="12700" marR="12700" indent="457200" algn="just"/>
            <a:r>
              <a:rPr lang="ru-RU" sz="2400" b="1" dirty="0" smtClean="0">
                <a:solidFill>
                  <a:srgbClr val="FF0000"/>
                </a:solidFill>
                <a:latin typeface="Times New Roman" panose="02020603050405020304" pitchFamily="18" charset="0"/>
                <a:ea typeface="Times New Roman" panose="02020603050405020304" pitchFamily="18" charset="0"/>
              </a:rPr>
              <a:t>входящие </a:t>
            </a:r>
            <a:r>
              <a:rPr lang="ru-RU" sz="2400" b="1" dirty="0">
                <a:solidFill>
                  <a:srgbClr val="FF0000"/>
                </a:solidFill>
                <a:latin typeface="Times New Roman" panose="02020603050405020304" pitchFamily="18" charset="0"/>
                <a:ea typeface="Times New Roman" panose="02020603050405020304" pitchFamily="18" charset="0"/>
              </a:rPr>
              <a:t>остатки </a:t>
            </a:r>
            <a:r>
              <a:rPr lang="ru-RU" sz="2400" dirty="0">
                <a:solidFill>
                  <a:srgbClr val="000000"/>
                </a:solidFill>
                <a:latin typeface="Times New Roman" panose="02020603050405020304" pitchFamily="18" charset="0"/>
                <a:ea typeface="Times New Roman" panose="02020603050405020304" pitchFamily="18" charset="0"/>
              </a:rPr>
              <a:t>каждого показателя бухгалтерской (финансовой) отчетности, на которые повлияло изменение учетной </a:t>
            </a:r>
            <a:r>
              <a:rPr lang="ru-RU" sz="2400" dirty="0" smtClean="0">
                <a:solidFill>
                  <a:srgbClr val="000000"/>
                </a:solidFill>
                <a:latin typeface="Times New Roman" panose="02020603050405020304" pitchFamily="18" charset="0"/>
                <a:ea typeface="Times New Roman" panose="02020603050405020304" pitchFamily="18" charset="0"/>
              </a:rPr>
              <a:t>политики </a:t>
            </a:r>
            <a:r>
              <a:rPr lang="ru-RU" sz="2400" dirty="0">
                <a:solidFill>
                  <a:srgbClr val="000000"/>
                </a:solidFill>
                <a:latin typeface="Times New Roman" panose="02020603050405020304" pitchFamily="18" charset="0"/>
                <a:ea typeface="Times New Roman" panose="02020603050405020304" pitchFamily="18" charset="0"/>
              </a:rPr>
              <a:t>корректируются, начиная с наиболее раннего из представленных периодов </a:t>
            </a:r>
            <a:r>
              <a:rPr lang="ru-RU" sz="2400" dirty="0" smtClean="0">
                <a:solidFill>
                  <a:srgbClr val="000000"/>
                </a:solidFill>
                <a:latin typeface="Times New Roman" panose="02020603050405020304" pitchFamily="18" charset="0"/>
                <a:ea typeface="Times New Roman" panose="02020603050405020304" pitchFamily="18" charset="0"/>
              </a:rPr>
              <a:t>отчетности </a:t>
            </a:r>
          </a:p>
          <a:p>
            <a:pPr marL="12700" marR="12700" indent="457200" algn="just"/>
            <a:r>
              <a:rPr lang="ru-RU" sz="2400" b="1" dirty="0" smtClean="0">
                <a:solidFill>
                  <a:srgbClr val="FF0000"/>
                </a:solidFill>
                <a:latin typeface="Times New Roman" panose="02020603050405020304" pitchFamily="18" charset="0"/>
                <a:ea typeface="Times New Roman" panose="02020603050405020304" pitchFamily="18" charset="0"/>
              </a:rPr>
              <a:t>сравнительные </a:t>
            </a:r>
            <a:r>
              <a:rPr lang="ru-RU" sz="2400" b="1" dirty="0">
                <a:solidFill>
                  <a:srgbClr val="FF0000"/>
                </a:solidFill>
                <a:latin typeface="Times New Roman" panose="02020603050405020304" pitchFamily="18" charset="0"/>
                <a:ea typeface="Times New Roman" panose="02020603050405020304" pitchFamily="18" charset="0"/>
              </a:rPr>
              <a:t>показатели </a:t>
            </a:r>
            <a:r>
              <a:rPr lang="ru-RU" sz="2400" dirty="0">
                <a:solidFill>
                  <a:srgbClr val="000000"/>
                </a:solidFill>
                <a:latin typeface="Times New Roman" panose="02020603050405020304" pitchFamily="18" charset="0"/>
                <a:ea typeface="Times New Roman" panose="02020603050405020304" pitchFamily="18" charset="0"/>
              </a:rPr>
              <a:t>раскрываются для каждого представленного периода, как если бы новая учетная политика применялась </a:t>
            </a:r>
            <a:r>
              <a:rPr lang="ru-RU" sz="2400" dirty="0" smtClean="0">
                <a:solidFill>
                  <a:srgbClr val="000000"/>
                </a:solidFill>
                <a:latin typeface="Times New Roman" panose="02020603050405020304" pitchFamily="18" charset="0"/>
                <a:ea typeface="Times New Roman" panose="02020603050405020304" pitchFamily="18" charset="0"/>
              </a:rPr>
              <a:t>всегда</a:t>
            </a:r>
            <a:endParaRPr lang="ru-RU" sz="2400" dirty="0">
              <a:latin typeface="Times New Roman" panose="02020603050405020304" pitchFamily="18" charset="0"/>
              <a:ea typeface="Times New Roman" panose="02020603050405020304" pitchFamily="18" charset="0"/>
            </a:endParaRPr>
          </a:p>
          <a:p>
            <a:pPr marR="12700" lvl="0" indent="450215" algn="just"/>
            <a:r>
              <a:rPr lang="ru-RU" sz="2400" b="1" dirty="0">
                <a:solidFill>
                  <a:srgbClr val="FF0000"/>
                </a:solidFill>
                <a:latin typeface="Times New Roman" panose="02020603050405020304" pitchFamily="18" charset="0"/>
                <a:ea typeface="Times New Roman" panose="02020603050405020304" pitchFamily="18" charset="0"/>
              </a:rPr>
              <a:t>Суммы корректировок сравнительных показателей </a:t>
            </a:r>
            <a:r>
              <a:rPr lang="ru-RU" sz="2400" dirty="0">
                <a:solidFill>
                  <a:srgbClr val="000000"/>
                </a:solidFill>
                <a:latin typeface="Times New Roman" panose="02020603050405020304" pitchFamily="18" charset="0"/>
                <a:ea typeface="Times New Roman" panose="02020603050405020304" pitchFamily="18" charset="0"/>
              </a:rPr>
              <a:t>отражаются в периоде, в котором произошло изменение учетной политики, с применением корреспонденций в </a:t>
            </a:r>
            <a:r>
              <a:rPr lang="ru-RU" sz="2400" b="1" dirty="0" err="1">
                <a:solidFill>
                  <a:srgbClr val="000000"/>
                </a:solidFill>
                <a:latin typeface="Times New Roman" panose="02020603050405020304" pitchFamily="18" charset="0"/>
                <a:ea typeface="Times New Roman" panose="02020603050405020304" pitchFamily="18" charset="0"/>
              </a:rPr>
              <a:t>межотчетный</a:t>
            </a:r>
            <a:r>
              <a:rPr lang="ru-RU" sz="2400" b="1" dirty="0">
                <a:solidFill>
                  <a:srgbClr val="000000"/>
                </a:solidFill>
                <a:latin typeface="Times New Roman" panose="02020603050405020304" pitchFamily="18" charset="0"/>
                <a:ea typeface="Times New Roman" panose="02020603050405020304" pitchFamily="18" charset="0"/>
              </a:rPr>
              <a:t> период </a:t>
            </a:r>
            <a:r>
              <a:rPr lang="ru-RU" sz="2400" dirty="0">
                <a:solidFill>
                  <a:srgbClr val="000000"/>
                </a:solidFill>
                <a:latin typeface="Times New Roman" panose="02020603050405020304" pitchFamily="18" charset="0"/>
                <a:ea typeface="Times New Roman" panose="02020603050405020304" pitchFamily="18" charset="0"/>
              </a:rPr>
              <a:t>со счетом 040130000</a:t>
            </a:r>
            <a:r>
              <a:rPr lang="ru-RU" sz="2400" dirty="0">
                <a:solidFill>
                  <a:prstClr val="black"/>
                </a:solidFill>
                <a:latin typeface="Times New Roman" panose="02020603050405020304" pitchFamily="18" charset="0"/>
                <a:ea typeface="Times New Roman" panose="02020603050405020304" pitchFamily="18" charset="0"/>
              </a:rPr>
              <a:t> «</a:t>
            </a:r>
            <a:r>
              <a:rPr lang="ru-RU" sz="2400" dirty="0">
                <a:solidFill>
                  <a:srgbClr val="000000"/>
                </a:solidFill>
                <a:latin typeface="Times New Roman" panose="02020603050405020304" pitchFamily="18" charset="0"/>
                <a:ea typeface="Times New Roman" panose="02020603050405020304" pitchFamily="18" charset="0"/>
              </a:rPr>
              <a:t>Финансовый результат прошлых отчетных периодов»</a:t>
            </a:r>
            <a:endParaRPr lang="ru-RU" sz="2400" dirty="0">
              <a:solidFill>
                <a:prstClr val="black"/>
              </a:solidFill>
              <a:latin typeface="Times New Roman" panose="02020603050405020304" pitchFamily="18" charset="0"/>
              <a:ea typeface="Times New Roman" panose="02020603050405020304" pitchFamily="18" charset="0"/>
            </a:endParaRPr>
          </a:p>
          <a:p>
            <a:pPr marL="12700" marR="12700" indent="457200" algn="just">
              <a:spcAft>
                <a:spcPts val="0"/>
              </a:spcAft>
            </a:pPr>
            <a:endParaRPr lang="ru-RU" sz="2400" dirty="0">
              <a:latin typeface="Times New Roman" panose="02020603050405020304" pitchFamily="18" charset="0"/>
              <a:ea typeface="Times New Roman" panose="02020603050405020304" pitchFamily="18" charset="0"/>
            </a:endParaRPr>
          </a:p>
          <a:p>
            <a:endParaRPr lang="ru-RU" dirty="0"/>
          </a:p>
        </p:txBody>
      </p:sp>
      <p:sp>
        <p:nvSpPr>
          <p:cNvPr id="4" name="Номер слайда 3"/>
          <p:cNvSpPr>
            <a:spLocks noGrp="1"/>
          </p:cNvSpPr>
          <p:nvPr>
            <p:ph type="sldNum" sz="quarter" idx="7"/>
          </p:nvPr>
        </p:nvSpPr>
        <p:spPr/>
        <p:txBody>
          <a:bodyPr/>
          <a:lstStyle/>
          <a:p>
            <a:pPr marL="4334666">
              <a:lnSpc>
                <a:spcPts val="1156"/>
              </a:lnSpc>
            </a:pPr>
            <a:fld id="{81D60167-4931-47E6-BA6A-407CBD079E47}" type="slidenum">
              <a:rPr lang="ru-RU" spc="-4" smtClean="0">
                <a:latin typeface="Arial"/>
                <a:cs typeface="Arial"/>
              </a:rPr>
              <a:pPr marL="4334666">
                <a:lnSpc>
                  <a:spcPts val="1156"/>
                </a:lnSpc>
              </a:pPr>
              <a:t>130</a:t>
            </a:fld>
            <a:endParaRPr lang="ru-RU" spc="-4" dirty="0">
              <a:latin typeface="Arial"/>
              <a:cs typeface="Arial"/>
            </a:endParaRPr>
          </a:p>
        </p:txBody>
      </p:sp>
    </p:spTree>
    <p:extLst>
      <p:ext uri="{BB962C8B-B14F-4D97-AF65-F5344CB8AC3E}">
        <p14:creationId xmlns:p14="http://schemas.microsoft.com/office/powerpoint/2010/main" val="3196366256"/>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94870" y="1556792"/>
            <a:ext cx="8435280" cy="5865515"/>
          </a:xfrm>
        </p:spPr>
        <p:txBody>
          <a:bodyPr>
            <a:normAutofit/>
          </a:bodyPr>
          <a:lstStyle/>
          <a:p>
            <a:pPr marL="0" indent="0" algn="just">
              <a:buNone/>
            </a:pPr>
            <a:r>
              <a:rPr lang="ru-RU" dirty="0">
                <a:solidFill>
                  <a:srgbClr val="000000"/>
                </a:solidFill>
                <a:latin typeface="Times New Roman" panose="02020603050405020304" pitchFamily="18" charset="0"/>
                <a:ea typeface="Calibri" panose="020F0502020204030204" pitchFamily="34" charset="0"/>
              </a:rPr>
              <a:t>В </a:t>
            </a:r>
            <a:r>
              <a:rPr lang="ru-RU" dirty="0" smtClean="0">
                <a:solidFill>
                  <a:srgbClr val="000000"/>
                </a:solidFill>
                <a:latin typeface="Times New Roman" panose="02020603050405020304" pitchFamily="18" charset="0"/>
                <a:ea typeface="Calibri" panose="020F0502020204030204" pitchFamily="34" charset="0"/>
              </a:rPr>
              <a:t>балансе в графах «На </a:t>
            </a:r>
            <a:r>
              <a:rPr lang="ru-RU" dirty="0">
                <a:solidFill>
                  <a:srgbClr val="000000"/>
                </a:solidFill>
                <a:latin typeface="Times New Roman" panose="02020603050405020304" pitchFamily="18" charset="0"/>
                <a:ea typeface="Calibri" panose="020F0502020204030204" pitchFamily="34" charset="0"/>
              </a:rPr>
              <a:t>начало </a:t>
            </a:r>
            <a:r>
              <a:rPr lang="ru-RU" dirty="0" smtClean="0">
                <a:solidFill>
                  <a:srgbClr val="000000"/>
                </a:solidFill>
                <a:latin typeface="Times New Roman" panose="02020603050405020304" pitchFamily="18" charset="0"/>
                <a:ea typeface="Calibri" panose="020F0502020204030204" pitchFamily="34" charset="0"/>
              </a:rPr>
              <a:t>года» </a:t>
            </a:r>
            <a:r>
              <a:rPr lang="ru-RU" dirty="0">
                <a:solidFill>
                  <a:srgbClr val="000000"/>
                </a:solidFill>
                <a:latin typeface="Times New Roman" panose="02020603050405020304" pitchFamily="18" charset="0"/>
                <a:ea typeface="Calibri" panose="020F0502020204030204" pitchFamily="34" charset="0"/>
              </a:rPr>
              <a:t>показываются данные о стоимости активов, обязательств, финансовом результате на начало года (вступительный баланс), которые должны соответствовать данным граф </a:t>
            </a:r>
            <a:r>
              <a:rPr lang="ru-RU" dirty="0" smtClean="0">
                <a:solidFill>
                  <a:srgbClr val="000000"/>
                </a:solidFill>
                <a:latin typeface="Times New Roman" panose="02020603050405020304" pitchFamily="18" charset="0"/>
                <a:ea typeface="Calibri" panose="020F0502020204030204" pitchFamily="34" charset="0"/>
              </a:rPr>
              <a:t>«На </a:t>
            </a:r>
            <a:r>
              <a:rPr lang="ru-RU" dirty="0">
                <a:solidFill>
                  <a:srgbClr val="000000"/>
                </a:solidFill>
                <a:latin typeface="Times New Roman" panose="02020603050405020304" pitchFamily="18" charset="0"/>
                <a:ea typeface="Calibri" panose="020F0502020204030204" pitchFamily="34" charset="0"/>
              </a:rPr>
              <a:t>конец отчетного </a:t>
            </a:r>
            <a:r>
              <a:rPr lang="ru-RU" dirty="0" smtClean="0">
                <a:solidFill>
                  <a:srgbClr val="000000"/>
                </a:solidFill>
                <a:latin typeface="Times New Roman" panose="02020603050405020304" pitchFamily="18" charset="0"/>
                <a:ea typeface="Calibri" panose="020F0502020204030204" pitchFamily="34" charset="0"/>
              </a:rPr>
              <a:t>периода» </a:t>
            </a:r>
            <a:r>
              <a:rPr lang="ru-RU" dirty="0">
                <a:solidFill>
                  <a:srgbClr val="000000"/>
                </a:solidFill>
                <a:latin typeface="Times New Roman" panose="02020603050405020304" pitchFamily="18" charset="0"/>
                <a:ea typeface="Calibri" panose="020F0502020204030204" pitchFamily="34" charset="0"/>
              </a:rPr>
              <a:t>предыдущего года (заключительный баланс) с учетом изменений показателей вступительного баланса, отраженных в Сведениях об изменении остатков валюты баланса (ф. </a:t>
            </a:r>
            <a:r>
              <a:rPr lang="ru-RU" dirty="0" smtClean="0">
                <a:solidFill>
                  <a:srgbClr val="000000"/>
                </a:solidFill>
                <a:latin typeface="Times New Roman" panose="02020603050405020304" pitchFamily="18" charset="0"/>
                <a:ea typeface="Calibri" panose="020F0502020204030204" pitchFamily="34" charset="0"/>
              </a:rPr>
              <a:t>0503173)</a:t>
            </a:r>
            <a:endParaRPr lang="ru-RU" dirty="0"/>
          </a:p>
        </p:txBody>
      </p:sp>
      <p:sp>
        <p:nvSpPr>
          <p:cNvPr id="4" name="Номер слайда 3"/>
          <p:cNvSpPr>
            <a:spLocks noGrp="1"/>
          </p:cNvSpPr>
          <p:nvPr>
            <p:ph type="sldNum" sz="quarter" idx="12"/>
          </p:nvPr>
        </p:nvSpPr>
        <p:spPr/>
        <p:txBody>
          <a:bodyPr/>
          <a:lstStyle/>
          <a:p>
            <a:fld id="{C318D0E1-6172-4638-BCC1-0B70ED483AF8}" type="slidenum">
              <a:rPr lang="ru-RU" smtClean="0">
                <a:solidFill>
                  <a:prstClr val="black">
                    <a:tint val="75000"/>
                  </a:prstClr>
                </a:solidFill>
              </a:rPr>
              <a:pPr/>
              <a:t>131</a:t>
            </a:fld>
            <a:endParaRPr lang="ru-RU">
              <a:solidFill>
                <a:prstClr val="black">
                  <a:tint val="75000"/>
                </a:prstClr>
              </a:solidFill>
            </a:endParaRPr>
          </a:p>
        </p:txBody>
      </p:sp>
      <p:sp>
        <p:nvSpPr>
          <p:cNvPr id="6" name="TextBox 5"/>
          <p:cNvSpPr txBox="1"/>
          <p:nvPr/>
        </p:nvSpPr>
        <p:spPr>
          <a:xfrm>
            <a:off x="3491880" y="404664"/>
            <a:ext cx="2307042" cy="646331"/>
          </a:xfrm>
          <a:prstGeom prst="rect">
            <a:avLst/>
          </a:prstGeom>
          <a:noFill/>
        </p:spPr>
        <p:txBody>
          <a:bodyPr wrap="none" rtlCol="0">
            <a:spAutoFit/>
          </a:bodyPr>
          <a:lstStyle/>
          <a:p>
            <a:r>
              <a:rPr lang="ru-RU" sz="3600" dirty="0" smtClean="0">
                <a:latin typeface="Times New Roman" panose="02020603050405020304" pitchFamily="18" charset="0"/>
                <a:cs typeface="Times New Roman" panose="02020603050405020304" pitchFamily="18" charset="0"/>
              </a:rPr>
              <a:t>191н и 33н</a:t>
            </a:r>
            <a:endParaRPr lang="ru-RU"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94601609"/>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Объект 5"/>
          <p:cNvGraphicFramePr>
            <a:graphicFrameLocks noGrp="1"/>
          </p:cNvGraphicFramePr>
          <p:nvPr>
            <p:ph idx="1"/>
            <p:extLst>
              <p:ext uri="{D42A27DB-BD31-4B8C-83A1-F6EECF244321}">
                <p14:modId xmlns:p14="http://schemas.microsoft.com/office/powerpoint/2010/main" val="2167628859"/>
              </p:ext>
            </p:extLst>
          </p:nvPr>
        </p:nvGraphicFramePr>
        <p:xfrm>
          <a:off x="323528" y="274632"/>
          <a:ext cx="8363337" cy="6329442"/>
        </p:xfrm>
        <a:graphic>
          <a:graphicData uri="http://schemas.openxmlformats.org/drawingml/2006/table">
            <a:tbl>
              <a:tblPr>
                <a:tableStyleId>{5C22544A-7EE6-4342-B048-85BDC9FD1C3A}</a:tableStyleId>
              </a:tblPr>
              <a:tblGrid>
                <a:gridCol w="3744416"/>
                <a:gridCol w="481581"/>
                <a:gridCol w="958579"/>
                <a:gridCol w="383261"/>
                <a:gridCol w="559100"/>
                <a:gridCol w="559100"/>
                <a:gridCol w="559100"/>
                <a:gridCol w="559100"/>
                <a:gridCol w="391370"/>
                <a:gridCol w="55910"/>
                <a:gridCol w="55910"/>
                <a:gridCol w="55910"/>
              </a:tblGrid>
              <a:tr h="180602">
                <a:tc gridSpan="9">
                  <a:txBody>
                    <a:bodyPr/>
                    <a:lstStyle/>
                    <a:p>
                      <a:pPr algn="ctr" fontAlgn="b"/>
                      <a:r>
                        <a:rPr lang="ru-RU" sz="2000" u="none" strike="noStrike" dirty="0">
                          <a:effectLst/>
                        </a:rPr>
                        <a:t>1. Изменение остатков валюты </a:t>
                      </a:r>
                      <a:r>
                        <a:rPr lang="ru-RU" sz="2000" u="none" strike="noStrike" dirty="0" smtClean="0">
                          <a:effectLst/>
                        </a:rPr>
                        <a:t>баланса (ф. 0503173)</a:t>
                      </a:r>
                      <a:endParaRPr lang="ru-RU" sz="2000" b="1" i="0" u="none" strike="noStrike" dirty="0">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fontAlgn="b"/>
                      <a:endParaRPr lang="ru-RU" sz="1200" b="1" i="0" u="none" strike="noStrike" dirty="0">
                        <a:effectLst/>
                        <a:latin typeface="Arial" panose="020B0604020202020204" pitchFamily="34" charset="0"/>
                      </a:endParaRPr>
                    </a:p>
                  </a:txBody>
                  <a:tcPr marL="6985" marR="6985" marT="6985" marB="0" anchor="b"/>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pPr algn="l" fontAlgn="b"/>
                      <a:endParaRPr lang="ru-RU" sz="800" b="1" i="0" u="none" strike="noStrike" dirty="0">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ru-RU" sz="800" b="1" i="0" u="none" strike="noStrike">
                        <a:effectLst/>
                        <a:latin typeface="Arial" panose="020B0604020202020204" pitchFamily="34" charset="0"/>
                      </a:endParaRPr>
                    </a:p>
                  </a:txBody>
                  <a:tcPr marL="6985" marR="6985" marT="6985" marB="0" anchor="b">
                    <a:lnB w="12700" cap="flat" cmpd="sng" algn="ctr">
                      <a:solidFill>
                        <a:schemeClr val="tx1"/>
                      </a:solidFill>
                      <a:prstDash val="solid"/>
                      <a:round/>
                      <a:headEnd type="none" w="med" len="med"/>
                      <a:tailEnd type="none" w="med" len="med"/>
                    </a:lnB>
                  </a:tcPr>
                </a:tc>
                <a:tc>
                  <a:txBody>
                    <a:bodyPr/>
                    <a:lstStyle/>
                    <a:p>
                      <a:pPr algn="l" fontAlgn="b"/>
                      <a:endParaRPr lang="ru-RU" sz="800" b="1" i="0" u="none" strike="noStrike">
                        <a:effectLst/>
                        <a:latin typeface="Arial" panose="020B0604020202020204" pitchFamily="34" charset="0"/>
                      </a:endParaRPr>
                    </a:p>
                  </a:txBody>
                  <a:tcPr marL="6985" marR="6985" marT="6985" marB="0" anchor="b">
                    <a:lnB w="12700" cap="flat" cmpd="sng" algn="ctr">
                      <a:solidFill>
                        <a:schemeClr val="tx1"/>
                      </a:solidFill>
                      <a:prstDash val="solid"/>
                      <a:round/>
                      <a:headEnd type="none" w="med" len="med"/>
                      <a:tailEnd type="none" w="med" len="med"/>
                    </a:lnB>
                  </a:tcPr>
                </a:tc>
                <a:tc>
                  <a:txBody>
                    <a:bodyPr/>
                    <a:lstStyle/>
                    <a:p>
                      <a:pPr algn="l" fontAlgn="b"/>
                      <a:endParaRPr lang="ru-RU" sz="800" b="1" i="0" u="none" strike="noStrike">
                        <a:effectLst/>
                        <a:latin typeface="Arial" panose="020B0604020202020204" pitchFamily="34" charset="0"/>
                      </a:endParaRPr>
                    </a:p>
                  </a:txBody>
                  <a:tcPr marL="6985" marR="6985" marT="6985" marB="0" anchor="b">
                    <a:lnB w="12700" cap="flat" cmpd="sng" algn="ctr">
                      <a:solidFill>
                        <a:schemeClr val="tx1"/>
                      </a:solidFill>
                      <a:prstDash val="solid"/>
                      <a:round/>
                      <a:headEnd type="none" w="med" len="med"/>
                      <a:tailEnd type="none" w="med" len="med"/>
                    </a:lnB>
                  </a:tcPr>
                </a:tc>
              </a:tr>
              <a:tr h="346757">
                <a:tc rowSpan="2">
                  <a:txBody>
                    <a:bodyPr/>
                    <a:lstStyle/>
                    <a:p>
                      <a:pPr algn="ctr" fontAlgn="ctr"/>
                      <a:r>
                        <a:rPr lang="ru-RU" sz="1600" u="none" strike="noStrike" dirty="0">
                          <a:effectLst/>
                        </a:rPr>
                        <a:t>А К Т И В</a:t>
                      </a:r>
                      <a:endParaRPr lang="ru-RU" sz="1600" b="0" i="0" u="none" strike="noStrike" dirty="0">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ctr"/>
                      <a:r>
                        <a:rPr lang="ru-RU" sz="1600" u="none" strike="noStrike" dirty="0">
                          <a:effectLst/>
                        </a:rPr>
                        <a:t>Код строки</a:t>
                      </a:r>
                      <a:endParaRPr lang="ru-RU" sz="1600" b="0" i="0" u="none" strike="noStrike" dirty="0">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ctr"/>
                      <a:r>
                        <a:rPr lang="ru-RU" sz="1600" u="none" strike="noStrike" dirty="0">
                          <a:effectLst/>
                        </a:rPr>
                        <a:t>Сумма изменений, всего (</a:t>
                      </a:r>
                      <a:r>
                        <a:rPr lang="ru-RU" sz="1600" u="none" strike="noStrike" dirty="0" err="1">
                          <a:effectLst/>
                        </a:rPr>
                        <a:t>руб</a:t>
                      </a:r>
                      <a:r>
                        <a:rPr lang="ru-RU" sz="1600" u="none" strike="noStrike" dirty="0">
                          <a:effectLst/>
                        </a:rPr>
                        <a:t>)</a:t>
                      </a:r>
                      <a:br>
                        <a:rPr lang="ru-RU" sz="1600" u="none" strike="noStrike" dirty="0">
                          <a:effectLst/>
                        </a:rPr>
                      </a:br>
                      <a:r>
                        <a:rPr lang="ru-RU" sz="1600" u="none" strike="noStrike" dirty="0">
                          <a:effectLst/>
                        </a:rPr>
                        <a:t>сумма гр.4-9</a:t>
                      </a:r>
                      <a:endParaRPr lang="ru-RU" sz="1600" b="0" i="0" u="none" strike="noStrike" dirty="0">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9">
                  <a:txBody>
                    <a:bodyPr/>
                    <a:lstStyle/>
                    <a:p>
                      <a:pPr algn="ctr" fontAlgn="ctr"/>
                      <a:r>
                        <a:rPr lang="ru-RU" sz="1600" u="none" strike="noStrike" dirty="0">
                          <a:effectLst/>
                        </a:rPr>
                        <a:t>в том числе по кодам </a:t>
                      </a:r>
                      <a:r>
                        <a:rPr lang="ru-RU" sz="1600" u="none" strike="noStrike" dirty="0" smtClean="0">
                          <a:effectLst/>
                        </a:rPr>
                        <a:t>причин</a:t>
                      </a:r>
                    </a:p>
                    <a:p>
                      <a:pPr algn="ctr" fontAlgn="ctr"/>
                      <a:r>
                        <a:rPr lang="ru-RU" sz="1600" u="none" strike="noStrike" dirty="0" smtClean="0">
                          <a:effectLst/>
                        </a:rPr>
                        <a:t> </a:t>
                      </a:r>
                      <a:r>
                        <a:rPr lang="ru-RU" sz="1600" u="none" strike="noStrike" dirty="0">
                          <a:effectLst/>
                        </a:rPr>
                        <a:t>(</a:t>
                      </a:r>
                      <a:r>
                        <a:rPr lang="ru-RU" sz="1600" u="none" strike="noStrike" dirty="0" err="1">
                          <a:effectLst/>
                        </a:rPr>
                        <a:t>руб</a:t>
                      </a:r>
                      <a:r>
                        <a:rPr lang="ru-RU" sz="1600" u="none" strike="noStrike" dirty="0">
                          <a:effectLst/>
                        </a:rPr>
                        <a:t>)</a:t>
                      </a:r>
                      <a:endParaRPr lang="ru-RU" sz="1600" b="0" i="0" u="none" strike="noStrike" dirty="0">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469568">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1600" u="none" strike="noStrike" dirty="0">
                          <a:effectLst/>
                        </a:rPr>
                        <a:t>01</a:t>
                      </a:r>
                      <a:endParaRPr lang="ru-RU" sz="1600" b="0" i="0" u="none" strike="noStrike" dirty="0">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u="none" strike="noStrike" dirty="0">
                          <a:effectLst/>
                        </a:rPr>
                        <a:t>02</a:t>
                      </a:r>
                      <a:endParaRPr lang="ru-RU" sz="1600" b="0" i="0" u="none" strike="noStrike" dirty="0">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u="none" strike="noStrike" dirty="0">
                          <a:effectLst/>
                        </a:rPr>
                        <a:t>03</a:t>
                      </a:r>
                      <a:endParaRPr lang="ru-RU" sz="1600" b="0" i="0" u="none" strike="noStrike" dirty="0">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600" u="none" strike="noStrike" dirty="0">
                          <a:effectLst/>
                        </a:rPr>
                        <a:t>04</a:t>
                      </a:r>
                      <a:endParaRPr lang="ru-RU" sz="1600" b="0" i="0" u="none" strike="noStrike" dirty="0">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u="none" strike="noStrike">
                          <a:effectLst/>
                        </a:rPr>
                        <a:t>05</a:t>
                      </a:r>
                      <a:endParaRPr lang="ru-RU" sz="1600" b="0" i="0" u="none" strike="noStrike">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ctr" fontAlgn="ctr"/>
                      <a:r>
                        <a:rPr lang="ru-RU" sz="1600" u="none" strike="noStrike" dirty="0">
                          <a:effectLst/>
                        </a:rPr>
                        <a:t>06</a:t>
                      </a:r>
                      <a:endParaRPr lang="ru-RU" sz="1600" b="0" i="0" u="none" strike="noStrike" dirty="0">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r>
              <a:tr h="192614">
                <a:tc>
                  <a:txBody>
                    <a:bodyPr/>
                    <a:lstStyle/>
                    <a:p>
                      <a:pPr algn="ctr" fontAlgn="ctr"/>
                      <a:r>
                        <a:rPr lang="ru-RU" sz="1200" b="1" u="none" strike="noStrike">
                          <a:effectLst/>
                        </a:rPr>
                        <a:t>1</a:t>
                      </a:r>
                      <a:endParaRPr lang="ru-RU" sz="1200" b="1" i="0" u="none" strike="noStrike">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200" b="1" u="none" strike="noStrike">
                          <a:effectLst/>
                        </a:rPr>
                        <a:t>2</a:t>
                      </a:r>
                      <a:endParaRPr lang="ru-RU" sz="1200" b="1" i="0" u="none" strike="noStrike">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200" b="1" u="none" strike="noStrike">
                          <a:effectLst/>
                        </a:rPr>
                        <a:t>3</a:t>
                      </a:r>
                      <a:endParaRPr lang="ru-RU" sz="1200" b="1" i="0" u="none" strike="noStrike">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200" b="1" u="none" strike="noStrike" dirty="0">
                          <a:effectLst/>
                        </a:rPr>
                        <a:t>4</a:t>
                      </a:r>
                      <a:endParaRPr lang="ru-RU" sz="1200" b="1" i="0" u="none" strike="noStrike" dirty="0">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200" b="1" u="none" strike="noStrike">
                          <a:effectLst/>
                        </a:rPr>
                        <a:t>5</a:t>
                      </a:r>
                      <a:endParaRPr lang="ru-RU" sz="1200" b="1" i="0" u="none" strike="noStrike">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200" b="1" u="none" strike="noStrike">
                          <a:effectLst/>
                        </a:rPr>
                        <a:t>6</a:t>
                      </a:r>
                      <a:endParaRPr lang="ru-RU" sz="1200" b="1" i="0" u="none" strike="noStrike">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200" b="1" u="none" strike="noStrike" dirty="0">
                          <a:effectLst/>
                        </a:rPr>
                        <a:t>7</a:t>
                      </a:r>
                      <a:endParaRPr lang="ru-RU" sz="1200" b="1" i="0" u="none" strike="noStrike" dirty="0">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200" b="1" u="none" strike="noStrike">
                          <a:effectLst/>
                        </a:rPr>
                        <a:t>8</a:t>
                      </a:r>
                      <a:endParaRPr lang="ru-RU" sz="1200" b="1" i="0" u="none" strike="noStrike">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ctr" fontAlgn="ctr"/>
                      <a:r>
                        <a:rPr lang="ru-RU" sz="1200" b="1" u="none" strike="noStrike" dirty="0">
                          <a:effectLst/>
                        </a:rPr>
                        <a:t>9</a:t>
                      </a:r>
                      <a:endParaRPr lang="ru-RU" sz="1200" b="1" i="0" u="none" strike="noStrike" dirty="0">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r>
              <a:tr h="346757">
                <a:tc>
                  <a:txBody>
                    <a:bodyPr/>
                    <a:lstStyle/>
                    <a:p>
                      <a:pPr algn="ctr" fontAlgn="b"/>
                      <a:r>
                        <a:rPr lang="en-US" sz="1600" u="none" strike="noStrike" dirty="0">
                          <a:effectLst/>
                        </a:rPr>
                        <a:t>I. </a:t>
                      </a:r>
                      <a:r>
                        <a:rPr lang="ru-RU" sz="1600" u="none" strike="noStrike" dirty="0">
                          <a:effectLst/>
                        </a:rPr>
                        <a:t>Нефинансовые активы</a:t>
                      </a:r>
                      <a:endParaRPr lang="ru-RU" sz="1600" b="1" i="0" u="none" strike="noStrike" dirty="0">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u="none" strike="noStrike">
                          <a:effectLst/>
                        </a:rPr>
                        <a:t> </a:t>
                      </a:r>
                      <a:endParaRPr lang="ru-RU" sz="1600" b="0" i="1" u="none" strike="noStrike">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b"/>
                      <a:r>
                        <a:rPr lang="ru-RU" sz="1600" u="none" strike="noStrike" dirty="0">
                          <a:effectLst/>
                        </a:rPr>
                        <a:t> </a:t>
                      </a:r>
                      <a:endParaRPr lang="ru-RU" sz="1600" b="0" i="0" u="none" strike="noStrike" dirty="0">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b"/>
                      <a:r>
                        <a:rPr lang="ru-RU" sz="1600" u="none" strike="noStrike" dirty="0">
                          <a:effectLst/>
                        </a:rPr>
                        <a:t> </a:t>
                      </a:r>
                      <a:endParaRPr lang="ru-RU" sz="1600" b="0" i="0" u="none" strike="noStrike" dirty="0">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b"/>
                      <a:r>
                        <a:rPr lang="ru-RU" sz="1600" u="none" strike="noStrike" dirty="0">
                          <a:effectLst/>
                        </a:rPr>
                        <a:t> </a:t>
                      </a:r>
                      <a:endParaRPr lang="ru-RU" sz="1600" b="0" i="0" u="none" strike="noStrike" dirty="0">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b"/>
                      <a:endParaRPr lang="ru-RU" sz="2000" b="1" i="0" u="none" strike="noStrike" dirty="0">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algn="ctr" fontAlgn="b"/>
                      <a:r>
                        <a:rPr lang="ru-RU" sz="1600" u="none" strike="noStrike" dirty="0">
                          <a:effectLst/>
                        </a:rPr>
                        <a:t> </a:t>
                      </a:r>
                      <a:endParaRPr lang="ru-RU" sz="1600" b="0" i="0" u="none" strike="noStrike" dirty="0">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b"/>
                      <a:r>
                        <a:rPr lang="ru-RU" sz="1600" u="none" strike="noStrike" dirty="0">
                          <a:effectLst/>
                        </a:rPr>
                        <a:t> </a:t>
                      </a:r>
                      <a:endParaRPr lang="ru-RU" sz="1600" b="0" i="0" u="none" strike="noStrike" dirty="0">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gridSpan="4">
                  <a:txBody>
                    <a:bodyPr/>
                    <a:lstStyle/>
                    <a:p>
                      <a:pPr algn="ctr" fontAlgn="b"/>
                      <a:r>
                        <a:rPr lang="ru-RU" sz="1600" u="none" strike="noStrike" dirty="0">
                          <a:effectLst/>
                        </a:rPr>
                        <a:t> </a:t>
                      </a:r>
                      <a:endParaRPr lang="ru-RU" sz="1600" b="0" i="0" u="none" strike="noStrike" dirty="0">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r>
              <a:tr h="346757">
                <a:tc>
                  <a:txBody>
                    <a:bodyPr/>
                    <a:lstStyle/>
                    <a:p>
                      <a:pPr algn="l" fontAlgn="b"/>
                      <a:r>
                        <a:rPr lang="ru-RU" sz="1600" u="none" strike="noStrike">
                          <a:effectLst/>
                        </a:rPr>
                        <a:t>Основные средства (балансовая стоимость, 010100000)*                                                               </a:t>
                      </a:r>
                      <a:endParaRPr lang="ru-RU" sz="1600" b="0" i="0" u="none" strike="noStrike">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u="none" strike="noStrike" dirty="0">
                          <a:effectLst/>
                        </a:rPr>
                        <a:t>010</a:t>
                      </a:r>
                      <a:endParaRPr lang="ru-RU" sz="1600" b="0" i="0" u="none" strike="noStrike" dirty="0">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gridSpan="4"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r>
              <a:tr h="346757">
                <a:tc>
                  <a:txBody>
                    <a:bodyPr/>
                    <a:lstStyle/>
                    <a:p>
                      <a:pPr algn="l" fontAlgn="b"/>
                      <a:r>
                        <a:rPr lang="ru-RU" sz="1600" u="none" strike="noStrike">
                          <a:effectLst/>
                        </a:rPr>
                        <a:t>Уменьшение стоимости основных средств, всего*</a:t>
                      </a:r>
                      <a:endParaRPr lang="ru-RU" sz="1600" b="0" i="0" u="none" strike="noStrike">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u="none" strike="noStrike">
                          <a:effectLst/>
                        </a:rPr>
                        <a:t>020</a:t>
                      </a:r>
                      <a:endParaRPr lang="ru-RU" sz="1600" b="0" i="0" u="none" strike="noStrike">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u="none" strike="noStrike" dirty="0">
                          <a:effectLst/>
                        </a:rPr>
                        <a:t> </a:t>
                      </a:r>
                      <a:endParaRPr lang="ru-RU" sz="1600" b="0" i="0" u="none" strike="noStrike" dirty="0">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u="none" strike="noStrike" dirty="0">
                          <a:effectLst/>
                        </a:rPr>
                        <a:t> </a:t>
                      </a:r>
                      <a:endParaRPr lang="ru-RU" sz="1600" b="0" i="0" u="none" strike="noStrike" dirty="0">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u="none" strike="noStrike" dirty="0">
                          <a:effectLst/>
                        </a:rPr>
                        <a:t> </a:t>
                      </a:r>
                      <a:endParaRPr lang="ru-RU" sz="1600" b="0" i="0" u="none" strike="noStrike" dirty="0">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ru-RU" sz="2000" b="1" i="0" u="none" strike="noStrike" dirty="0">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600" u="none" strike="noStrike" dirty="0">
                          <a:effectLst/>
                        </a:rPr>
                        <a:t> </a:t>
                      </a:r>
                      <a:endParaRPr lang="ru-RU" sz="1600" b="0" i="0" u="none" strike="noStrike" dirty="0">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u="none" strike="noStrike">
                          <a:effectLst/>
                        </a:rPr>
                        <a:t> </a:t>
                      </a:r>
                      <a:endParaRPr lang="ru-RU" sz="1600" b="0" i="0" u="none" strike="noStrike">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ctr" fontAlgn="ctr"/>
                      <a:r>
                        <a:rPr lang="ru-RU" sz="1600" u="none" strike="noStrike">
                          <a:effectLst/>
                        </a:rPr>
                        <a:t> </a:t>
                      </a:r>
                      <a:endParaRPr lang="ru-RU" sz="1600" b="0" i="0" u="none" strike="noStrike">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r>
              <a:tr h="346757">
                <a:tc>
                  <a:txBody>
                    <a:bodyPr/>
                    <a:lstStyle/>
                    <a:p>
                      <a:pPr algn="l" fontAlgn="b"/>
                      <a:r>
                        <a:rPr lang="ru-RU" sz="1600" u="none" strike="noStrike" dirty="0" smtClean="0">
                          <a:effectLst/>
                        </a:rPr>
                        <a:t>из них:</a:t>
                      </a:r>
                      <a:endParaRPr lang="ru-RU" sz="1600" b="0" i="0" u="none" strike="noStrike" dirty="0">
                        <a:effectLst/>
                        <a:latin typeface="Arial" panose="020B0604020202020204" pitchFamily="34" charset="0"/>
                      </a:endParaRPr>
                    </a:p>
                  </a:txBody>
                  <a:tcPr marL="335257"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u="none" strike="noStrike">
                          <a:effectLst/>
                        </a:rPr>
                        <a:t> </a:t>
                      </a:r>
                      <a:endParaRPr lang="ru-RU" sz="1600" b="0" i="0" u="none" strike="noStrike">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b"/>
                      <a:r>
                        <a:rPr lang="ru-RU" sz="1600" u="none" strike="noStrike" dirty="0">
                          <a:effectLst/>
                        </a:rPr>
                        <a:t> </a:t>
                      </a:r>
                      <a:endParaRPr lang="ru-RU" sz="1600" b="0" i="0" u="none" strike="noStrike" dirty="0">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b"/>
                      <a:r>
                        <a:rPr lang="ru-RU" sz="1600" u="none" strike="noStrike" dirty="0">
                          <a:effectLst/>
                        </a:rPr>
                        <a:t> </a:t>
                      </a:r>
                      <a:endParaRPr lang="ru-RU" sz="1600" b="0" i="0" u="none" strike="noStrike" dirty="0">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b"/>
                      <a:r>
                        <a:rPr lang="ru-RU" sz="1600" u="none" strike="noStrike" dirty="0">
                          <a:effectLst/>
                        </a:rPr>
                        <a:t> </a:t>
                      </a:r>
                      <a:endParaRPr lang="ru-RU" sz="1600" b="0" i="0" u="none" strike="noStrike" dirty="0">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b"/>
                      <a:endParaRPr lang="ru-RU" sz="2000" b="1" i="0" u="none" strike="noStrike" dirty="0">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algn="ctr" fontAlgn="b"/>
                      <a:r>
                        <a:rPr lang="ru-RU" sz="1600" u="none" strike="noStrike" dirty="0">
                          <a:effectLst/>
                        </a:rPr>
                        <a:t> </a:t>
                      </a:r>
                      <a:endParaRPr lang="ru-RU" sz="1600" b="0" i="0" u="none" strike="noStrike" dirty="0">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b"/>
                      <a:r>
                        <a:rPr lang="ru-RU" sz="1600" u="none" strike="noStrike">
                          <a:effectLst/>
                        </a:rPr>
                        <a:t> </a:t>
                      </a:r>
                      <a:endParaRPr lang="ru-RU" sz="1600" b="0" i="0" u="none" strike="noStrike">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gridSpan="4">
                  <a:txBody>
                    <a:bodyPr/>
                    <a:lstStyle/>
                    <a:p>
                      <a:pPr algn="ctr" fontAlgn="b"/>
                      <a:r>
                        <a:rPr lang="ru-RU" sz="1600" u="none" strike="noStrike">
                          <a:effectLst/>
                        </a:rPr>
                        <a:t> </a:t>
                      </a:r>
                      <a:endParaRPr lang="ru-RU" sz="1600" b="0" i="0" u="none" strike="noStrike">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r>
              <a:tr h="346757">
                <a:tc>
                  <a:txBody>
                    <a:bodyPr/>
                    <a:lstStyle/>
                    <a:p>
                      <a:pPr algn="l" fontAlgn="b"/>
                      <a:r>
                        <a:rPr lang="ru-RU" sz="1600" u="none" strike="noStrike">
                          <a:effectLst/>
                        </a:rPr>
                        <a:t>амортизация основных средств*</a:t>
                      </a:r>
                      <a:endParaRPr lang="ru-RU" sz="1600" b="0" i="0" u="none" strike="noStrike">
                        <a:effectLst/>
                        <a:latin typeface="Arial" panose="020B0604020202020204" pitchFamily="34" charset="0"/>
                      </a:endParaRPr>
                    </a:p>
                  </a:txBody>
                  <a:tcPr marL="335257"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u="none" strike="noStrike" dirty="0">
                          <a:effectLst/>
                        </a:rPr>
                        <a:t>021</a:t>
                      </a:r>
                      <a:endParaRPr lang="ru-RU" sz="1600" b="0" i="0" u="none" strike="noStrike" dirty="0">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gridSpan="4"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r>
              <a:tr h="346757">
                <a:tc>
                  <a:txBody>
                    <a:bodyPr/>
                    <a:lstStyle/>
                    <a:p>
                      <a:pPr algn="l" fontAlgn="b"/>
                      <a:r>
                        <a:rPr lang="ru-RU" sz="1600" u="none" strike="noStrike" dirty="0">
                          <a:effectLst/>
                        </a:rPr>
                        <a:t>Основные средства (остаточная стоимость, стр. 010 -  стр. 020)                                                                                             </a:t>
                      </a:r>
                      <a:endParaRPr lang="ru-RU" sz="1600" b="0" i="0" u="none" strike="noStrike" dirty="0">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u="none" strike="noStrike">
                          <a:effectLst/>
                        </a:rPr>
                        <a:t>030</a:t>
                      </a:r>
                      <a:endParaRPr lang="ru-RU" sz="1600" b="0" i="0" u="none" strike="noStrike">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u="none" strike="noStrike">
                          <a:effectLst/>
                        </a:rPr>
                        <a:t> </a:t>
                      </a:r>
                      <a:endParaRPr lang="ru-RU" sz="1600" b="0" i="0" u="none" strike="noStrike">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u="none" strike="noStrike">
                          <a:effectLst/>
                        </a:rPr>
                        <a:t> </a:t>
                      </a:r>
                      <a:endParaRPr lang="ru-RU" sz="1600" b="0" i="0" u="none" strike="noStrike">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u="none" strike="noStrike">
                          <a:effectLst/>
                        </a:rPr>
                        <a:t> </a:t>
                      </a:r>
                      <a:endParaRPr lang="ru-RU" sz="1600" b="0" i="0" u="none" strike="noStrike">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ru-RU" sz="2000" b="1" i="0" u="none" strike="noStrike" dirty="0">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600" u="none" strike="noStrike" dirty="0">
                          <a:effectLst/>
                        </a:rPr>
                        <a:t> </a:t>
                      </a:r>
                      <a:endParaRPr lang="ru-RU" sz="1600" b="0" i="0" u="none" strike="noStrike" dirty="0">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u="none" strike="noStrike" dirty="0">
                          <a:effectLst/>
                        </a:rPr>
                        <a:t> </a:t>
                      </a:r>
                      <a:endParaRPr lang="ru-RU" sz="1600" b="0" i="0" u="none" strike="noStrike" dirty="0">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ctr" fontAlgn="ctr"/>
                      <a:r>
                        <a:rPr lang="ru-RU" sz="1600" u="none" strike="noStrike">
                          <a:effectLst/>
                        </a:rPr>
                        <a:t> </a:t>
                      </a:r>
                      <a:endParaRPr lang="ru-RU" sz="1600" b="0" i="0" u="none" strike="noStrike">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r>
              <a:tr h="346757">
                <a:tc>
                  <a:txBody>
                    <a:bodyPr/>
                    <a:lstStyle/>
                    <a:p>
                      <a:pPr algn="l" fontAlgn="b"/>
                      <a:r>
                        <a:rPr lang="ru-RU" sz="1600" u="none" strike="noStrike">
                          <a:effectLst/>
                        </a:rPr>
                        <a:t>Нематериальные активы (балансовая стоимость, 010200000)*                                                        </a:t>
                      </a:r>
                      <a:endParaRPr lang="ru-RU" sz="1600" b="0" i="0" u="none" strike="noStrike">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u="none" strike="noStrike">
                          <a:effectLst/>
                        </a:rPr>
                        <a:t>040</a:t>
                      </a:r>
                      <a:endParaRPr lang="ru-RU" sz="1600" b="0" i="0" u="none" strike="noStrike">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u="none" strike="noStrike">
                          <a:effectLst/>
                        </a:rPr>
                        <a:t> </a:t>
                      </a:r>
                      <a:endParaRPr lang="ru-RU" sz="1600" b="0" i="0" u="none" strike="noStrike">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u="none" strike="noStrike">
                          <a:effectLst/>
                        </a:rPr>
                        <a:t> </a:t>
                      </a:r>
                      <a:endParaRPr lang="ru-RU" sz="1600" b="0" i="0" u="none" strike="noStrike">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u="none" strike="noStrike">
                          <a:effectLst/>
                        </a:rPr>
                        <a:t> </a:t>
                      </a:r>
                      <a:endParaRPr lang="ru-RU" sz="1600" b="0" i="0" u="none" strike="noStrike">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ru-RU" sz="2000" b="1" i="0" u="none" strike="noStrike" dirty="0">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600" u="none" strike="noStrike" dirty="0">
                          <a:effectLst/>
                        </a:rPr>
                        <a:t> </a:t>
                      </a:r>
                      <a:endParaRPr lang="ru-RU" sz="1600" b="0" i="0" u="none" strike="noStrike" dirty="0">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u="none" strike="noStrike" dirty="0">
                          <a:effectLst/>
                        </a:rPr>
                        <a:t> </a:t>
                      </a:r>
                      <a:endParaRPr lang="ru-RU" sz="1600" b="0" i="0" u="none" strike="noStrike" dirty="0">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ctr" fontAlgn="ctr"/>
                      <a:r>
                        <a:rPr lang="ru-RU" sz="1600" u="none" strike="noStrike">
                          <a:effectLst/>
                        </a:rPr>
                        <a:t> </a:t>
                      </a:r>
                      <a:endParaRPr lang="ru-RU" sz="1600" b="0" i="0" u="none" strike="noStrike">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r>
              <a:tr h="346757">
                <a:tc>
                  <a:txBody>
                    <a:bodyPr/>
                    <a:lstStyle/>
                    <a:p>
                      <a:pPr algn="l" fontAlgn="b"/>
                      <a:r>
                        <a:rPr lang="ru-RU" sz="1600" u="none" strike="noStrike">
                          <a:effectLst/>
                        </a:rPr>
                        <a:t>Уменьшение стоимости нематериальных активов, всего*</a:t>
                      </a:r>
                      <a:endParaRPr lang="ru-RU" sz="1600" b="0" i="0" u="none" strike="noStrike">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u="none" strike="noStrike">
                          <a:effectLst/>
                        </a:rPr>
                        <a:t>050</a:t>
                      </a:r>
                      <a:endParaRPr lang="ru-RU" sz="1600" b="0" i="0" u="none" strike="noStrike">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u="none" strike="noStrike">
                          <a:effectLst/>
                        </a:rPr>
                        <a:t> </a:t>
                      </a:r>
                      <a:endParaRPr lang="ru-RU" sz="1600" b="0" i="0" u="none" strike="noStrike">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u="none" strike="noStrike">
                          <a:effectLst/>
                        </a:rPr>
                        <a:t> </a:t>
                      </a:r>
                      <a:endParaRPr lang="ru-RU" sz="1600" b="0" i="0" u="none" strike="noStrike">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u="none" strike="noStrike">
                          <a:effectLst/>
                        </a:rPr>
                        <a:t> </a:t>
                      </a:r>
                      <a:endParaRPr lang="ru-RU" sz="1600" b="0" i="0" u="none" strike="noStrike">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ru-RU" sz="1600" b="0" i="0" u="none" strike="noStrike" dirty="0">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600" u="none" strike="noStrike" dirty="0">
                          <a:effectLst/>
                        </a:rPr>
                        <a:t> </a:t>
                      </a:r>
                      <a:endParaRPr lang="ru-RU" sz="1600" b="0" i="0" u="none" strike="noStrike" dirty="0">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u="none" strike="noStrike" dirty="0">
                          <a:effectLst/>
                        </a:rPr>
                        <a:t> </a:t>
                      </a:r>
                      <a:endParaRPr lang="ru-RU" sz="1600" b="0" i="0" u="none" strike="noStrike" dirty="0">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ctr" fontAlgn="ctr"/>
                      <a:r>
                        <a:rPr lang="ru-RU" sz="1600" u="none" strike="noStrike" dirty="0">
                          <a:effectLst/>
                        </a:rPr>
                        <a:t> </a:t>
                      </a:r>
                      <a:endParaRPr lang="ru-RU" sz="1600" b="0" i="0" u="none" strike="noStrike" dirty="0">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r>
              <a:tr h="346757">
                <a:tc>
                  <a:txBody>
                    <a:bodyPr/>
                    <a:lstStyle/>
                    <a:p>
                      <a:pPr algn="l" fontAlgn="b"/>
                      <a:r>
                        <a:rPr lang="ru-RU" sz="1600" u="none" strike="noStrike" dirty="0" smtClean="0">
                          <a:effectLst/>
                        </a:rPr>
                        <a:t>из них:</a:t>
                      </a:r>
                      <a:endParaRPr lang="ru-RU" sz="1600" b="0" i="0" u="none" strike="noStrike" dirty="0">
                        <a:effectLst/>
                        <a:latin typeface="Arial" panose="020B0604020202020204" pitchFamily="34" charset="0"/>
                      </a:endParaRPr>
                    </a:p>
                  </a:txBody>
                  <a:tcPr marL="335257"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u="none" strike="noStrike">
                          <a:effectLst/>
                        </a:rPr>
                        <a:t> </a:t>
                      </a:r>
                      <a:endParaRPr lang="ru-RU" sz="1600" b="0" i="0" u="none" strike="noStrike">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b"/>
                      <a:r>
                        <a:rPr lang="ru-RU" sz="1600" u="none" strike="noStrike">
                          <a:effectLst/>
                        </a:rPr>
                        <a:t> </a:t>
                      </a:r>
                      <a:endParaRPr lang="ru-RU" sz="1600" b="0" i="0" u="none" strike="noStrike">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b"/>
                      <a:r>
                        <a:rPr lang="ru-RU" sz="1600" u="none" strike="noStrike">
                          <a:effectLst/>
                        </a:rPr>
                        <a:t> </a:t>
                      </a:r>
                      <a:endParaRPr lang="ru-RU" sz="1600" b="0" i="0" u="none" strike="noStrike">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b"/>
                      <a:r>
                        <a:rPr lang="ru-RU" sz="1600" u="none" strike="noStrike">
                          <a:effectLst/>
                        </a:rPr>
                        <a:t> </a:t>
                      </a:r>
                      <a:endParaRPr lang="ru-RU" sz="1600" b="0" i="0" u="none" strike="noStrike">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b"/>
                      <a:endParaRPr lang="ru-RU" sz="1600" b="0" i="0" u="none" strike="noStrike" dirty="0">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algn="ctr" fontAlgn="b"/>
                      <a:r>
                        <a:rPr lang="ru-RU" sz="1600" u="none" strike="noStrike" dirty="0">
                          <a:effectLst/>
                        </a:rPr>
                        <a:t> </a:t>
                      </a:r>
                      <a:endParaRPr lang="ru-RU" sz="1600" b="0" i="0" u="none" strike="noStrike" dirty="0">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b"/>
                      <a:r>
                        <a:rPr lang="ru-RU" sz="1600" u="none" strike="noStrike" dirty="0">
                          <a:effectLst/>
                        </a:rPr>
                        <a:t> </a:t>
                      </a:r>
                      <a:endParaRPr lang="ru-RU" sz="1600" b="0" i="0" u="none" strike="noStrike" dirty="0">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gridSpan="4">
                  <a:txBody>
                    <a:bodyPr/>
                    <a:lstStyle/>
                    <a:p>
                      <a:pPr algn="ctr" fontAlgn="b"/>
                      <a:r>
                        <a:rPr lang="ru-RU" sz="1600" u="none" strike="noStrike" dirty="0">
                          <a:effectLst/>
                        </a:rPr>
                        <a:t> </a:t>
                      </a:r>
                      <a:endParaRPr lang="ru-RU" sz="1600" b="0" i="0" u="none" strike="noStrike" dirty="0">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r>
              <a:tr h="346757">
                <a:tc>
                  <a:txBody>
                    <a:bodyPr/>
                    <a:lstStyle/>
                    <a:p>
                      <a:pPr algn="l" fontAlgn="b"/>
                      <a:r>
                        <a:rPr lang="ru-RU" sz="1600" u="none" strike="noStrike" dirty="0">
                          <a:effectLst/>
                        </a:rPr>
                        <a:t>амортизация нематериальных активов*</a:t>
                      </a:r>
                      <a:endParaRPr lang="ru-RU" sz="1600" b="0" i="0" u="none" strike="noStrike" dirty="0">
                        <a:effectLst/>
                        <a:latin typeface="Arial" panose="020B0604020202020204" pitchFamily="34" charset="0"/>
                      </a:endParaRPr>
                    </a:p>
                  </a:txBody>
                  <a:tcPr marL="335257"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u="none" strike="noStrike" dirty="0" smtClean="0">
                          <a:effectLst/>
                        </a:rPr>
                        <a:t>051</a:t>
                      </a:r>
                      <a:endParaRPr lang="ru-RU" sz="1600" b="0" i="0" u="none" strike="noStrike" dirty="0">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gridSpan="4"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r>
            </a:tbl>
          </a:graphicData>
        </a:graphic>
      </p:graphicFrame>
      <p:sp>
        <p:nvSpPr>
          <p:cNvPr id="4" name="Номер слайда 3"/>
          <p:cNvSpPr>
            <a:spLocks noGrp="1"/>
          </p:cNvSpPr>
          <p:nvPr>
            <p:ph type="sldNum" sz="quarter" idx="12"/>
          </p:nvPr>
        </p:nvSpPr>
        <p:spPr/>
        <p:txBody>
          <a:bodyPr/>
          <a:lstStyle/>
          <a:p>
            <a:fld id="{C318D0E1-6172-4638-BCC1-0B70ED483AF8}" type="slidenum">
              <a:rPr lang="ru-RU" smtClean="0">
                <a:solidFill>
                  <a:prstClr val="black">
                    <a:tint val="75000"/>
                  </a:prstClr>
                </a:solidFill>
              </a:rPr>
              <a:pPr/>
              <a:t>132</a:t>
            </a:fld>
            <a:endParaRPr lang="ru-RU">
              <a:solidFill>
                <a:prstClr val="black">
                  <a:tint val="75000"/>
                </a:prstClr>
              </a:solidFill>
            </a:endParaRPr>
          </a:p>
        </p:txBody>
      </p:sp>
      <p:sp>
        <p:nvSpPr>
          <p:cNvPr id="8" name="TextBox 7"/>
          <p:cNvSpPr txBox="1"/>
          <p:nvPr/>
        </p:nvSpPr>
        <p:spPr>
          <a:xfrm rot="16200000">
            <a:off x="5082188" y="4114165"/>
            <a:ext cx="3251866" cy="461665"/>
          </a:xfrm>
          <a:prstGeom prst="rect">
            <a:avLst/>
          </a:prstGeom>
          <a:solidFill>
            <a:schemeClr val="accent2">
              <a:lumMod val="40000"/>
              <a:lumOff val="60000"/>
            </a:schemeClr>
          </a:solidFill>
        </p:spPr>
        <p:txBody>
          <a:bodyPr wrap="square" rtlCol="0">
            <a:spAutoFit/>
          </a:bodyPr>
          <a:lstStyle/>
          <a:p>
            <a:r>
              <a:rPr lang="ru-RU" sz="2400" dirty="0" smtClean="0">
                <a:solidFill>
                  <a:prstClr val="black"/>
                </a:solidFill>
              </a:rPr>
              <a:t>Ошибки прошлых лет</a:t>
            </a:r>
            <a:endParaRPr lang="ru-RU" sz="2400" dirty="0">
              <a:solidFill>
                <a:prstClr val="black"/>
              </a:solidFill>
            </a:endParaRPr>
          </a:p>
        </p:txBody>
      </p:sp>
      <p:sp>
        <p:nvSpPr>
          <p:cNvPr id="10" name="TextBox 9"/>
          <p:cNvSpPr txBox="1"/>
          <p:nvPr/>
        </p:nvSpPr>
        <p:spPr>
          <a:xfrm rot="16200000" flipH="1">
            <a:off x="4597180" y="4263273"/>
            <a:ext cx="3045985" cy="369332"/>
          </a:xfrm>
          <a:prstGeom prst="rect">
            <a:avLst/>
          </a:prstGeom>
          <a:solidFill>
            <a:srgbClr val="CCFFFF"/>
          </a:solidFill>
        </p:spPr>
        <p:txBody>
          <a:bodyPr wrap="square" rtlCol="0">
            <a:spAutoFit/>
          </a:bodyPr>
          <a:lstStyle/>
          <a:p>
            <a:r>
              <a:rPr lang="ru-RU" b="1" dirty="0" smtClean="0">
                <a:solidFill>
                  <a:prstClr val="black"/>
                </a:solidFill>
              </a:rPr>
              <a:t>Внедрение ФСГС</a:t>
            </a:r>
            <a:endParaRPr lang="ru-RU" b="1" dirty="0">
              <a:solidFill>
                <a:prstClr val="black"/>
              </a:solidFill>
            </a:endParaRPr>
          </a:p>
        </p:txBody>
      </p:sp>
      <p:sp>
        <p:nvSpPr>
          <p:cNvPr id="11" name="TextBox 10"/>
          <p:cNvSpPr txBox="1"/>
          <p:nvPr/>
        </p:nvSpPr>
        <p:spPr>
          <a:xfrm rot="16200000">
            <a:off x="3309477" y="4375338"/>
            <a:ext cx="4710280" cy="369332"/>
          </a:xfrm>
          <a:prstGeom prst="rect">
            <a:avLst/>
          </a:prstGeom>
          <a:solidFill>
            <a:srgbClr val="FFFF00"/>
          </a:solidFill>
        </p:spPr>
        <p:txBody>
          <a:bodyPr wrap="square" rtlCol="0">
            <a:spAutoFit/>
          </a:bodyPr>
          <a:lstStyle/>
          <a:p>
            <a:r>
              <a:rPr lang="ru-RU" b="1" dirty="0" smtClean="0">
                <a:solidFill>
                  <a:prstClr val="black"/>
                </a:solidFill>
              </a:rPr>
              <a:t>Реорганизация, изменение типа учреждения</a:t>
            </a:r>
            <a:endParaRPr lang="ru-RU" b="1" dirty="0">
              <a:solidFill>
                <a:prstClr val="black"/>
              </a:solidFill>
            </a:endParaRPr>
          </a:p>
        </p:txBody>
      </p:sp>
      <p:sp>
        <p:nvSpPr>
          <p:cNvPr id="12" name="TextBox 11"/>
          <p:cNvSpPr txBox="1"/>
          <p:nvPr/>
        </p:nvSpPr>
        <p:spPr>
          <a:xfrm rot="16200000">
            <a:off x="5527847" y="4144942"/>
            <a:ext cx="3504660" cy="400110"/>
          </a:xfrm>
          <a:prstGeom prst="rect">
            <a:avLst/>
          </a:prstGeom>
          <a:solidFill>
            <a:schemeClr val="accent3">
              <a:lumMod val="60000"/>
              <a:lumOff val="40000"/>
            </a:schemeClr>
          </a:solidFill>
        </p:spPr>
        <p:txBody>
          <a:bodyPr wrap="square" rtlCol="0">
            <a:spAutoFit/>
          </a:bodyPr>
          <a:lstStyle/>
          <a:p>
            <a:r>
              <a:rPr lang="ru-RU" sz="2000" b="1" dirty="0" smtClean="0">
                <a:solidFill>
                  <a:prstClr val="black"/>
                </a:solidFill>
              </a:rPr>
              <a:t>Изменение</a:t>
            </a:r>
            <a:r>
              <a:rPr lang="ru-RU" dirty="0" smtClean="0">
                <a:solidFill>
                  <a:prstClr val="black"/>
                </a:solidFill>
              </a:rPr>
              <a:t> </a:t>
            </a:r>
            <a:r>
              <a:rPr lang="ru-RU" b="1" dirty="0" smtClean="0">
                <a:solidFill>
                  <a:prstClr val="black"/>
                </a:solidFill>
              </a:rPr>
              <a:t>учетной политики</a:t>
            </a:r>
            <a:endParaRPr lang="ru-RU" b="1" dirty="0">
              <a:solidFill>
                <a:prstClr val="black"/>
              </a:solidFill>
            </a:endParaRPr>
          </a:p>
        </p:txBody>
      </p:sp>
      <p:sp>
        <p:nvSpPr>
          <p:cNvPr id="13" name="TextBox 12"/>
          <p:cNvSpPr txBox="1"/>
          <p:nvPr/>
        </p:nvSpPr>
        <p:spPr>
          <a:xfrm rot="16200000">
            <a:off x="5879426" y="4129504"/>
            <a:ext cx="4020844" cy="369332"/>
          </a:xfrm>
          <a:prstGeom prst="rect">
            <a:avLst/>
          </a:prstGeom>
          <a:solidFill>
            <a:srgbClr val="99FFCC"/>
          </a:solidFill>
        </p:spPr>
        <p:txBody>
          <a:bodyPr wrap="none" rtlCol="0">
            <a:spAutoFit/>
          </a:bodyPr>
          <a:lstStyle/>
          <a:p>
            <a:r>
              <a:rPr lang="ru-RU" b="1" dirty="0" smtClean="0">
                <a:solidFill>
                  <a:srgbClr val="000000"/>
                </a:solidFill>
                <a:highlight>
                  <a:srgbClr val="00FFFF"/>
                </a:highlight>
                <a:latin typeface="Times New Roman" panose="02020603050405020304" pitchFamily="18" charset="0"/>
                <a:ea typeface="Calibri" panose="020F0502020204030204" pitchFamily="34" charset="0"/>
              </a:rPr>
              <a:t>Пересчеты </a:t>
            </a:r>
            <a:r>
              <a:rPr lang="ru-RU" b="1" dirty="0">
                <a:solidFill>
                  <a:srgbClr val="000000"/>
                </a:solidFill>
                <a:highlight>
                  <a:srgbClr val="00FFFF"/>
                </a:highlight>
                <a:latin typeface="Times New Roman" panose="02020603050405020304" pitchFamily="18" charset="0"/>
                <a:ea typeface="Calibri" panose="020F0502020204030204" pitchFamily="34" charset="0"/>
              </a:rPr>
              <a:t>показателей отчетности</a:t>
            </a:r>
            <a:endParaRPr lang="ru-RU" b="1" dirty="0">
              <a:solidFill>
                <a:prstClr val="black"/>
              </a:solidFill>
            </a:endParaRPr>
          </a:p>
        </p:txBody>
      </p:sp>
      <p:sp>
        <p:nvSpPr>
          <p:cNvPr id="14" name="TextBox 13"/>
          <p:cNvSpPr txBox="1"/>
          <p:nvPr/>
        </p:nvSpPr>
        <p:spPr>
          <a:xfrm rot="16200000">
            <a:off x="7532138" y="4144941"/>
            <a:ext cx="1867819" cy="400110"/>
          </a:xfrm>
          <a:prstGeom prst="rect">
            <a:avLst/>
          </a:prstGeom>
          <a:solidFill>
            <a:schemeClr val="accent4">
              <a:lumMod val="40000"/>
              <a:lumOff val="60000"/>
            </a:schemeClr>
          </a:solidFill>
        </p:spPr>
        <p:txBody>
          <a:bodyPr wrap="none" rtlCol="0">
            <a:spAutoFit/>
          </a:bodyPr>
          <a:lstStyle/>
          <a:p>
            <a:r>
              <a:rPr lang="ru-RU" sz="2000" b="1" dirty="0" smtClean="0">
                <a:solidFill>
                  <a:prstClr val="black"/>
                </a:solidFill>
              </a:rPr>
              <a:t>Иные причины</a:t>
            </a:r>
            <a:endParaRPr lang="ru-RU" sz="2000" b="1" dirty="0">
              <a:solidFill>
                <a:prstClr val="black"/>
              </a:solidFill>
            </a:endParaRPr>
          </a:p>
        </p:txBody>
      </p:sp>
    </p:spTree>
    <p:extLst>
      <p:ext uri="{BB962C8B-B14F-4D97-AF65-F5344CB8AC3E}">
        <p14:creationId xmlns:p14="http://schemas.microsoft.com/office/powerpoint/2010/main" val="1158822967"/>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32467"/>
            <a:ext cx="8208563" cy="1520929"/>
          </a:xfrm>
        </p:spPr>
        <p:txBody>
          <a:bodyPr/>
          <a:lstStyle/>
          <a:p>
            <a:r>
              <a:rPr lang="ru-RU" dirty="0" smtClean="0"/>
              <a:t>Корректировка показателей при ретроспективном применении измененной учетной политики в регистрах бухгалтерского учета и финансовой (бухгалтерской) отчетности</a:t>
            </a:r>
            <a:endParaRPr lang="ru-RU" dirty="0"/>
          </a:p>
        </p:txBody>
      </p:sp>
      <p:sp>
        <p:nvSpPr>
          <p:cNvPr id="5" name="Прямоугольник 4"/>
          <p:cNvSpPr/>
          <p:nvPr/>
        </p:nvSpPr>
        <p:spPr>
          <a:xfrm>
            <a:off x="5547652" y="1640091"/>
            <a:ext cx="3038540" cy="1200329"/>
          </a:xfrm>
          <a:prstGeom prst="rect">
            <a:avLst/>
          </a:prstGeom>
          <a:effectLst>
            <a:glow rad="101600">
              <a:schemeClr val="accent6">
                <a:lumMod val="75000"/>
                <a:alpha val="60000"/>
              </a:schemeClr>
            </a:glow>
          </a:effectLst>
        </p:spPr>
        <p:style>
          <a:lnRef idx="2">
            <a:schemeClr val="accent2"/>
          </a:lnRef>
          <a:fillRef idx="1">
            <a:schemeClr val="lt1"/>
          </a:fillRef>
          <a:effectRef idx="0">
            <a:schemeClr val="accent2"/>
          </a:effectRef>
          <a:fontRef idx="minor">
            <a:schemeClr val="dk1"/>
          </a:fontRef>
        </p:style>
        <p:txBody>
          <a:bodyPr wrap="square">
            <a:spAutoFit/>
          </a:bodyPr>
          <a:lstStyle/>
          <a:p>
            <a:r>
              <a:rPr lang="ru-RU" kern="0" dirty="0">
                <a:solidFill>
                  <a:srgbClr val="000000"/>
                </a:solidFill>
                <a:latin typeface="Times New Roman" panose="02020603050405020304" pitchFamily="18" charset="0"/>
                <a:ea typeface="Times New Roman" panose="02020603050405020304" pitchFamily="18" charset="0"/>
                <a:cs typeface="Times New Roman"/>
              </a:rPr>
              <a:t>Журнал по прочим операциям (ф. 0504071)</a:t>
            </a:r>
            <a:r>
              <a:rPr lang="ru-RU" kern="0" dirty="0">
                <a:solidFill>
                  <a:prstClr val="black"/>
                </a:solidFill>
                <a:latin typeface="Times New Roman" panose="02020603050405020304" pitchFamily="18" charset="0"/>
                <a:ea typeface="Times New Roman" panose="02020603050405020304" pitchFamily="18" charset="0"/>
                <a:cs typeface="Times New Roman"/>
              </a:rPr>
              <a:t> </a:t>
            </a:r>
            <a:r>
              <a:rPr lang="ru-RU" kern="0" dirty="0">
                <a:solidFill>
                  <a:srgbClr val="000000"/>
                </a:solidFill>
                <a:latin typeface="Times New Roman" panose="02020603050405020304" pitchFamily="18" charset="0"/>
                <a:ea typeface="Times New Roman" panose="02020603050405020304" pitchFamily="18" charset="0"/>
                <a:cs typeface="Times New Roman"/>
              </a:rPr>
              <a:t>с признаком </a:t>
            </a:r>
            <a:r>
              <a:rPr lang="ru-RU" b="1" kern="0" dirty="0" smtClean="0">
                <a:solidFill>
                  <a:srgbClr val="000000"/>
                </a:solidFill>
                <a:latin typeface="Times New Roman" panose="02020603050405020304" pitchFamily="18" charset="0"/>
                <a:ea typeface="Times New Roman" panose="02020603050405020304" pitchFamily="18" charset="0"/>
                <a:cs typeface="Times New Roman"/>
              </a:rPr>
              <a:t>«</a:t>
            </a:r>
            <a:r>
              <a:rPr lang="ru-RU" b="1" kern="0" dirty="0" err="1" smtClean="0">
                <a:solidFill>
                  <a:srgbClr val="000000"/>
                </a:solidFill>
                <a:latin typeface="Times New Roman" panose="02020603050405020304" pitchFamily="18" charset="0"/>
                <a:ea typeface="Times New Roman" panose="02020603050405020304" pitchFamily="18" charset="0"/>
                <a:cs typeface="Times New Roman"/>
              </a:rPr>
              <a:t>Межотчетный</a:t>
            </a:r>
            <a:r>
              <a:rPr lang="ru-RU" b="1" kern="0" dirty="0" smtClean="0">
                <a:solidFill>
                  <a:srgbClr val="000000"/>
                </a:solidFill>
                <a:latin typeface="Times New Roman" panose="02020603050405020304" pitchFamily="18" charset="0"/>
                <a:ea typeface="Times New Roman" panose="02020603050405020304" pitchFamily="18" charset="0"/>
                <a:cs typeface="Times New Roman"/>
              </a:rPr>
              <a:t> период»</a:t>
            </a:r>
            <a:endParaRPr lang="ru-RU" b="1" dirty="0">
              <a:solidFill>
                <a:prstClr val="black"/>
              </a:solidFill>
            </a:endParaRPr>
          </a:p>
        </p:txBody>
      </p:sp>
      <p:sp>
        <p:nvSpPr>
          <p:cNvPr id="6" name="TextBox 5"/>
          <p:cNvSpPr txBox="1"/>
          <p:nvPr/>
        </p:nvSpPr>
        <p:spPr>
          <a:xfrm>
            <a:off x="323430" y="1699226"/>
            <a:ext cx="2857129" cy="646331"/>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ru-RU" b="1" dirty="0" smtClean="0">
                <a:solidFill>
                  <a:srgbClr val="000000"/>
                </a:solidFill>
                <a:latin typeface="Times New Roman" panose="02020603050405020304" pitchFamily="18" charset="0"/>
              </a:rPr>
              <a:t>Входящие остатки</a:t>
            </a:r>
            <a:endParaRPr lang="ru-RU" b="1" dirty="0">
              <a:solidFill>
                <a:prstClr val="black"/>
              </a:solidFill>
            </a:endParaRPr>
          </a:p>
          <a:p>
            <a:r>
              <a:rPr lang="ru-RU" dirty="0" smtClean="0">
                <a:solidFill>
                  <a:srgbClr val="000000"/>
                </a:solidFill>
                <a:latin typeface="Times New Roman" panose="02020603050405020304" pitchFamily="18" charset="0"/>
                <a:ea typeface="Times New Roman" panose="02020603050405020304" pitchFamily="18" charset="0"/>
              </a:rPr>
              <a:t>Главная книга </a:t>
            </a:r>
            <a:r>
              <a:rPr lang="ru-RU" dirty="0">
                <a:solidFill>
                  <a:srgbClr val="000000"/>
                </a:solidFill>
                <a:latin typeface="Times New Roman" panose="02020603050405020304" pitchFamily="18" charset="0"/>
                <a:ea typeface="Times New Roman" panose="02020603050405020304" pitchFamily="18" charset="0"/>
              </a:rPr>
              <a:t>(ф. 0504072</a:t>
            </a:r>
            <a:r>
              <a:rPr lang="ru-RU" dirty="0" smtClean="0">
                <a:solidFill>
                  <a:srgbClr val="000000"/>
                </a:solidFill>
                <a:latin typeface="Times New Roman" panose="02020603050405020304" pitchFamily="18" charset="0"/>
                <a:ea typeface="Times New Roman" panose="02020603050405020304" pitchFamily="18" charset="0"/>
              </a:rPr>
              <a:t>)</a:t>
            </a:r>
          </a:p>
        </p:txBody>
      </p:sp>
      <p:sp>
        <p:nvSpPr>
          <p:cNvPr id="8" name="TextBox 7"/>
          <p:cNvSpPr txBox="1"/>
          <p:nvPr/>
        </p:nvSpPr>
        <p:spPr>
          <a:xfrm>
            <a:off x="4390736" y="3933477"/>
            <a:ext cx="4195456" cy="12003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ru-RU" dirty="0" smtClean="0">
                <a:solidFill>
                  <a:srgbClr val="000000"/>
                </a:solidFill>
                <a:latin typeface="Times New Roman" panose="02020603050405020304" pitchFamily="18" charset="0"/>
                <a:ea typeface="Times New Roman" panose="02020603050405020304" pitchFamily="18" charset="0"/>
              </a:rPr>
              <a:t>Графа 7 «Код причины 4» Сведений </a:t>
            </a:r>
            <a:r>
              <a:rPr lang="ru-RU" dirty="0">
                <a:solidFill>
                  <a:srgbClr val="000000"/>
                </a:solidFill>
                <a:latin typeface="Times New Roman" panose="02020603050405020304" pitchFamily="18" charset="0"/>
                <a:ea typeface="Times New Roman" panose="02020603050405020304" pitchFamily="18" charset="0"/>
              </a:rPr>
              <a:t>(ф. 0503173</a:t>
            </a:r>
            <a:r>
              <a:rPr lang="ru-RU" dirty="0" smtClean="0">
                <a:solidFill>
                  <a:srgbClr val="000000"/>
                </a:solidFill>
                <a:latin typeface="Times New Roman" panose="02020603050405020304" pitchFamily="18" charset="0"/>
                <a:ea typeface="Times New Roman" panose="02020603050405020304" pitchFamily="18" charset="0"/>
              </a:rPr>
              <a:t>) </a:t>
            </a:r>
            <a:r>
              <a:rPr lang="ru-RU" dirty="0">
                <a:solidFill>
                  <a:srgbClr val="000000"/>
                </a:solidFill>
                <a:latin typeface="Times New Roman" panose="02020603050405020304" pitchFamily="18" charset="0"/>
                <a:ea typeface="Times New Roman" panose="02020603050405020304" pitchFamily="18" charset="0"/>
              </a:rPr>
              <a:t>формируется </a:t>
            </a:r>
            <a:r>
              <a:rPr lang="ru-RU" dirty="0" smtClean="0">
                <a:solidFill>
                  <a:srgbClr val="000000"/>
                </a:solidFill>
                <a:latin typeface="Times New Roman" panose="02020603050405020304" pitchFamily="18" charset="0"/>
                <a:ea typeface="Times New Roman" panose="02020603050405020304" pitchFamily="18" charset="0"/>
              </a:rPr>
              <a:t>отдельно</a:t>
            </a:r>
          </a:p>
          <a:p>
            <a:pPr algn="just"/>
            <a:r>
              <a:rPr lang="ru-RU" dirty="0" smtClean="0">
                <a:solidFill>
                  <a:srgbClr val="000000"/>
                </a:solidFill>
                <a:latin typeface="Times New Roman" panose="02020603050405020304" pitchFamily="18" charset="0"/>
                <a:ea typeface="Times New Roman" panose="02020603050405020304" pitchFamily="18" charset="0"/>
              </a:rPr>
              <a:t> по признаку «Изменение учетной политики»</a:t>
            </a:r>
            <a:endParaRPr lang="ru-RU" dirty="0">
              <a:solidFill>
                <a:prstClr val="black"/>
              </a:solidFill>
            </a:endParaRPr>
          </a:p>
        </p:txBody>
      </p:sp>
      <p:sp>
        <p:nvSpPr>
          <p:cNvPr id="19" name="TextBox 18"/>
          <p:cNvSpPr txBox="1"/>
          <p:nvPr/>
        </p:nvSpPr>
        <p:spPr>
          <a:xfrm>
            <a:off x="877832" y="3009238"/>
            <a:ext cx="2037737" cy="615553"/>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ru-RU" sz="1600" b="1" kern="0" dirty="0">
                <a:solidFill>
                  <a:srgbClr val="000000"/>
                </a:solidFill>
                <a:latin typeface="Times New Roman" panose="02020603050405020304" pitchFamily="18" charset="0"/>
                <a:ea typeface="Times New Roman" panose="02020603050405020304" pitchFamily="18" charset="0"/>
                <a:cs typeface="Times New Roman"/>
              </a:rPr>
              <a:t>Входящие остатки </a:t>
            </a:r>
          </a:p>
          <a:p>
            <a:r>
              <a:rPr lang="ru-RU" sz="1600" kern="0" dirty="0">
                <a:solidFill>
                  <a:srgbClr val="000000"/>
                </a:solidFill>
                <a:latin typeface="Times New Roman" panose="02020603050405020304" pitchFamily="18" charset="0"/>
                <a:ea typeface="Times New Roman" panose="02020603050405020304" pitchFamily="18" charset="0"/>
                <a:cs typeface="Times New Roman"/>
              </a:rPr>
              <a:t> Баланс ( ф. 0503130</a:t>
            </a:r>
            <a:r>
              <a:rPr lang="ru-RU" dirty="0" smtClean="0">
                <a:solidFill>
                  <a:prstClr val="black"/>
                </a:solidFill>
              </a:rPr>
              <a:t>)</a:t>
            </a:r>
            <a:endParaRPr lang="ru-RU" dirty="0">
              <a:solidFill>
                <a:prstClr val="black"/>
              </a:solidFill>
            </a:endParaRPr>
          </a:p>
        </p:txBody>
      </p:sp>
      <p:sp>
        <p:nvSpPr>
          <p:cNvPr id="20" name="TextBox 19"/>
          <p:cNvSpPr txBox="1"/>
          <p:nvPr/>
        </p:nvSpPr>
        <p:spPr>
          <a:xfrm>
            <a:off x="877832" y="4253288"/>
            <a:ext cx="2126058" cy="83099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ru-RU" sz="1600" b="1" kern="0" dirty="0">
                <a:solidFill>
                  <a:srgbClr val="000000"/>
                </a:solidFill>
                <a:latin typeface="Times New Roman" panose="02020603050405020304" pitchFamily="18" charset="0"/>
                <a:ea typeface="Times New Roman" panose="02020603050405020304" pitchFamily="18" charset="0"/>
                <a:cs typeface="Times New Roman"/>
              </a:rPr>
              <a:t>Входящие остатки</a:t>
            </a:r>
          </a:p>
          <a:p>
            <a:r>
              <a:rPr lang="ru-RU" sz="1600" kern="0" dirty="0">
                <a:solidFill>
                  <a:srgbClr val="000000"/>
                </a:solidFill>
                <a:latin typeface="Times New Roman" panose="02020603050405020304" pitchFamily="18" charset="0"/>
                <a:ea typeface="Times New Roman" panose="02020603050405020304" pitchFamily="18" charset="0"/>
                <a:cs typeface="Times New Roman"/>
              </a:rPr>
              <a:t>  (ф. 0503168</a:t>
            </a:r>
            <a:r>
              <a:rPr lang="ru-RU" sz="1600" kern="0" dirty="0" smtClean="0">
                <a:solidFill>
                  <a:srgbClr val="000000"/>
                </a:solidFill>
                <a:latin typeface="Times New Roman" panose="02020603050405020304" pitchFamily="18" charset="0"/>
                <a:ea typeface="Times New Roman" panose="02020603050405020304" pitchFamily="18" charset="0"/>
                <a:cs typeface="Times New Roman"/>
              </a:rPr>
              <a:t>), (ф.0503169)  ………. </a:t>
            </a:r>
            <a:endParaRPr lang="ru-RU" sz="1600" kern="0" dirty="0">
              <a:solidFill>
                <a:srgbClr val="000000"/>
              </a:solidFill>
              <a:latin typeface="Times New Roman" panose="02020603050405020304" pitchFamily="18" charset="0"/>
              <a:ea typeface="Times New Roman" panose="02020603050405020304" pitchFamily="18" charset="0"/>
              <a:cs typeface="Times New Roman"/>
            </a:endParaRPr>
          </a:p>
        </p:txBody>
      </p:sp>
      <p:cxnSp>
        <p:nvCxnSpPr>
          <p:cNvPr id="23" name="Прямая со стрелкой 22"/>
          <p:cNvCxnSpPr/>
          <p:nvPr/>
        </p:nvCxnSpPr>
        <p:spPr>
          <a:xfrm flipH="1" flipV="1">
            <a:off x="2867512" y="3317022"/>
            <a:ext cx="1523224" cy="1057910"/>
          </a:xfrm>
          <a:prstGeom prst="straightConnector1">
            <a:avLst/>
          </a:prstGeom>
          <a:ln>
            <a:solidFill>
              <a:srgbClr val="00B050"/>
            </a:solidFill>
            <a:tailEnd type="arrow"/>
          </a:ln>
        </p:spPr>
        <p:style>
          <a:lnRef idx="3">
            <a:schemeClr val="accent3"/>
          </a:lnRef>
          <a:fillRef idx="0">
            <a:schemeClr val="accent3"/>
          </a:fillRef>
          <a:effectRef idx="2">
            <a:schemeClr val="accent3"/>
          </a:effectRef>
          <a:fontRef idx="minor">
            <a:schemeClr val="tx1"/>
          </a:fontRef>
        </p:style>
      </p:cxnSp>
      <p:cxnSp>
        <p:nvCxnSpPr>
          <p:cNvPr id="26" name="Прямая со стрелкой 25"/>
          <p:cNvCxnSpPr/>
          <p:nvPr/>
        </p:nvCxnSpPr>
        <p:spPr>
          <a:xfrm flipH="1">
            <a:off x="2964296" y="4351450"/>
            <a:ext cx="1376098" cy="265165"/>
          </a:xfrm>
          <a:prstGeom prst="straightConnector1">
            <a:avLst/>
          </a:prstGeom>
          <a:ln>
            <a:solidFill>
              <a:srgbClr val="00B050"/>
            </a:solidFill>
            <a:tailEnd type="arrow"/>
          </a:ln>
        </p:spPr>
        <p:style>
          <a:lnRef idx="3">
            <a:schemeClr val="accent3"/>
          </a:lnRef>
          <a:fillRef idx="0">
            <a:schemeClr val="accent3"/>
          </a:fillRef>
          <a:effectRef idx="2">
            <a:schemeClr val="accent3"/>
          </a:effectRef>
          <a:fontRef idx="minor">
            <a:schemeClr val="tx1"/>
          </a:fontRef>
        </p:style>
      </p:cxnSp>
      <p:sp>
        <p:nvSpPr>
          <p:cNvPr id="3" name="Номер слайда 2"/>
          <p:cNvSpPr>
            <a:spLocks noGrp="1"/>
          </p:cNvSpPr>
          <p:nvPr>
            <p:ph type="sldNum" sz="quarter" idx="12"/>
          </p:nvPr>
        </p:nvSpPr>
        <p:spPr/>
        <p:txBody>
          <a:bodyPr/>
          <a:lstStyle/>
          <a:p>
            <a:fld id="{87CAACBE-3CA2-42B4-BAD1-73B4871560ED}" type="slidenum">
              <a:rPr lang="ru-RU" altLang="ru-RU" smtClean="0"/>
              <a:pPr/>
              <a:t>133</a:t>
            </a:fld>
            <a:endParaRPr lang="ru-RU" altLang="ru-RU"/>
          </a:p>
        </p:txBody>
      </p:sp>
      <p:cxnSp>
        <p:nvCxnSpPr>
          <p:cNvPr id="21" name="Прямая со стрелкой 20"/>
          <p:cNvCxnSpPr>
            <a:stCxn id="5" idx="2"/>
          </p:cNvCxnSpPr>
          <p:nvPr/>
        </p:nvCxnSpPr>
        <p:spPr>
          <a:xfrm flipH="1">
            <a:off x="5201052" y="2840420"/>
            <a:ext cx="1865870" cy="1093057"/>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2" name="TextBox 11"/>
          <p:cNvSpPr txBox="1"/>
          <p:nvPr/>
        </p:nvSpPr>
        <p:spPr>
          <a:xfrm>
            <a:off x="6300192" y="3234219"/>
            <a:ext cx="427446" cy="369332"/>
          </a:xfrm>
          <a:prstGeom prst="rect">
            <a:avLst/>
          </a:prstGeom>
          <a:noFill/>
        </p:spPr>
        <p:txBody>
          <a:bodyPr wrap="square" rtlCol="0">
            <a:spAutoFit/>
          </a:bodyPr>
          <a:lstStyle/>
          <a:p>
            <a:r>
              <a:rPr lang="ru-RU" b="1" dirty="0" smtClean="0">
                <a:solidFill>
                  <a:prstClr val="black"/>
                </a:solidFill>
              </a:rPr>
              <a:t>1</a:t>
            </a:r>
            <a:endParaRPr lang="ru-RU" b="1" dirty="0">
              <a:solidFill>
                <a:prstClr val="black"/>
              </a:solidFill>
            </a:endParaRPr>
          </a:p>
        </p:txBody>
      </p:sp>
      <p:sp>
        <p:nvSpPr>
          <p:cNvPr id="15" name="TextBox 14"/>
          <p:cNvSpPr txBox="1"/>
          <p:nvPr/>
        </p:nvSpPr>
        <p:spPr>
          <a:xfrm>
            <a:off x="6120172" y="3982118"/>
            <a:ext cx="252028" cy="369332"/>
          </a:xfrm>
          <a:prstGeom prst="rect">
            <a:avLst/>
          </a:prstGeom>
          <a:noFill/>
        </p:spPr>
        <p:txBody>
          <a:bodyPr wrap="square" rtlCol="0">
            <a:spAutoFit/>
          </a:bodyPr>
          <a:lstStyle/>
          <a:p>
            <a:r>
              <a:rPr lang="ru-RU" dirty="0" smtClean="0">
                <a:solidFill>
                  <a:prstClr val="black"/>
                </a:solidFill>
              </a:rPr>
              <a:t>2</a:t>
            </a:r>
            <a:endParaRPr lang="ru-RU" dirty="0">
              <a:solidFill>
                <a:prstClr val="black"/>
              </a:solidFill>
            </a:endParaRPr>
          </a:p>
        </p:txBody>
      </p:sp>
      <p:sp>
        <p:nvSpPr>
          <p:cNvPr id="16" name="TextBox 15"/>
          <p:cNvSpPr txBox="1"/>
          <p:nvPr/>
        </p:nvSpPr>
        <p:spPr>
          <a:xfrm>
            <a:off x="3521214" y="3280238"/>
            <a:ext cx="301686" cy="369332"/>
          </a:xfrm>
          <a:prstGeom prst="rect">
            <a:avLst/>
          </a:prstGeom>
          <a:noFill/>
        </p:spPr>
        <p:txBody>
          <a:bodyPr wrap="none" rtlCol="0">
            <a:spAutoFit/>
          </a:bodyPr>
          <a:lstStyle/>
          <a:p>
            <a:r>
              <a:rPr lang="ru-RU" dirty="0" smtClean="0">
                <a:solidFill>
                  <a:prstClr val="black"/>
                </a:solidFill>
              </a:rPr>
              <a:t>2</a:t>
            </a:r>
            <a:endParaRPr lang="ru-RU" dirty="0">
              <a:solidFill>
                <a:prstClr val="black"/>
              </a:solidFill>
            </a:endParaRPr>
          </a:p>
        </p:txBody>
      </p:sp>
      <p:sp>
        <p:nvSpPr>
          <p:cNvPr id="17" name="TextBox 16"/>
          <p:cNvSpPr txBox="1"/>
          <p:nvPr/>
        </p:nvSpPr>
        <p:spPr>
          <a:xfrm>
            <a:off x="3628995" y="4590003"/>
            <a:ext cx="301686" cy="369332"/>
          </a:xfrm>
          <a:prstGeom prst="rect">
            <a:avLst/>
          </a:prstGeom>
          <a:noFill/>
        </p:spPr>
        <p:txBody>
          <a:bodyPr wrap="none" rtlCol="0">
            <a:spAutoFit/>
          </a:bodyPr>
          <a:lstStyle/>
          <a:p>
            <a:r>
              <a:rPr lang="ru-RU" b="1" dirty="0" smtClean="0">
                <a:solidFill>
                  <a:prstClr val="black"/>
                </a:solidFill>
              </a:rPr>
              <a:t>2</a:t>
            </a:r>
            <a:endParaRPr lang="ru-RU" b="1" dirty="0">
              <a:solidFill>
                <a:prstClr val="black"/>
              </a:solidFill>
            </a:endParaRPr>
          </a:p>
        </p:txBody>
      </p:sp>
      <p:cxnSp>
        <p:nvCxnSpPr>
          <p:cNvPr id="7" name="Прямая со стрелкой 6"/>
          <p:cNvCxnSpPr/>
          <p:nvPr/>
        </p:nvCxnSpPr>
        <p:spPr>
          <a:xfrm flipH="1" flipV="1">
            <a:off x="3180559" y="2318099"/>
            <a:ext cx="1210177" cy="2056833"/>
          </a:xfrm>
          <a:prstGeom prst="straightConnector1">
            <a:avLst/>
          </a:prstGeom>
          <a:ln>
            <a:solidFill>
              <a:srgbClr val="00B050"/>
            </a:solidFill>
            <a:tailEnd type="triangle"/>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1075953937"/>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188640"/>
            <a:ext cx="7920182" cy="738664"/>
          </a:xfrm>
        </p:spPr>
        <p:txBody>
          <a:bodyPr/>
          <a:lstStyle/>
          <a:p>
            <a:pPr algn="ctr"/>
            <a:r>
              <a:rPr lang="ru-RU" sz="2400" dirty="0">
                <a:ln w="0"/>
                <a:solidFill>
                  <a:schemeClr val="bg2">
                    <a:lumMod val="10000"/>
                  </a:schemeClr>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t>Ретроспективное применение измененной учетной политики не представляется </a:t>
            </a:r>
            <a:r>
              <a:rPr lang="ru-RU" sz="2400" dirty="0" smtClean="0">
                <a:ln w="0"/>
                <a:solidFill>
                  <a:schemeClr val="bg2">
                    <a:lumMod val="10000"/>
                  </a:schemeClr>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t>возможным</a:t>
            </a:r>
            <a:endParaRPr lang="ru-RU" sz="2400" dirty="0">
              <a:ln w="0"/>
              <a:solidFill>
                <a:schemeClr val="bg2">
                  <a:lumMod val="10000"/>
                </a:schemeClr>
              </a:solidFill>
              <a:effectLst>
                <a:outerShdw blurRad="38100" dist="25400" dir="5400000" algn="ctr" rotWithShape="0">
                  <a:srgbClr val="6E747A">
                    <a:alpha val="43000"/>
                  </a:srgbClr>
                </a:outerShdw>
              </a:effectLst>
            </a:endParaRPr>
          </a:p>
        </p:txBody>
      </p:sp>
      <p:sp>
        <p:nvSpPr>
          <p:cNvPr id="3" name="Текст 2"/>
          <p:cNvSpPr>
            <a:spLocks noGrp="1"/>
          </p:cNvSpPr>
          <p:nvPr>
            <p:ph type="body" idx="1"/>
          </p:nvPr>
        </p:nvSpPr>
        <p:spPr>
          <a:xfrm>
            <a:off x="4932040" y="1507545"/>
            <a:ext cx="3888432" cy="1846659"/>
          </a:xfrm>
          <a:ln>
            <a:solidFill>
              <a:schemeClr val="tx2">
                <a:lumMod val="60000"/>
                <a:lumOff val="40000"/>
              </a:schemeClr>
            </a:solidFill>
          </a:ln>
        </p:spPr>
        <p:style>
          <a:lnRef idx="2">
            <a:schemeClr val="accent2"/>
          </a:lnRef>
          <a:fillRef idx="1">
            <a:schemeClr val="lt1"/>
          </a:fillRef>
          <a:effectRef idx="0">
            <a:schemeClr val="accent2"/>
          </a:effectRef>
          <a:fontRef idx="minor">
            <a:schemeClr val="dk1"/>
          </a:fontRef>
        </p:style>
        <p:txBody>
          <a:bodyPr/>
          <a:lstStyle/>
          <a:p>
            <a:pPr algn="just"/>
            <a:r>
              <a:rPr lang="ru-RU" sz="1600" b="1" dirty="0" smtClean="0">
                <a:solidFill>
                  <a:srgbClr val="000000"/>
                </a:solidFill>
                <a:latin typeface="Times New Roman" panose="02020603050405020304" pitchFamily="18" charset="0"/>
                <a:ea typeface="Times New Roman" panose="02020603050405020304" pitchFamily="18" charset="0"/>
              </a:rPr>
              <a:t>     </a:t>
            </a:r>
            <a:r>
              <a:rPr lang="ru-RU" sz="1600" dirty="0" smtClean="0">
                <a:solidFill>
                  <a:srgbClr val="000000"/>
                </a:solidFill>
                <a:latin typeface="Times New Roman" panose="02020603050405020304" pitchFamily="18" charset="0"/>
                <a:ea typeface="Times New Roman" panose="02020603050405020304" pitchFamily="18" charset="0"/>
              </a:rPr>
              <a:t>т</a:t>
            </a:r>
            <a:r>
              <a:rPr lang="ru-RU" sz="1800" dirty="0" smtClean="0">
                <a:solidFill>
                  <a:srgbClr val="000000"/>
                </a:solidFill>
                <a:latin typeface="Times New Roman" panose="02020603050405020304" pitchFamily="18" charset="0"/>
                <a:ea typeface="Times New Roman" panose="02020603050405020304" pitchFamily="18" charset="0"/>
              </a:rPr>
              <a:t>ребуется </a:t>
            </a:r>
            <a:r>
              <a:rPr lang="ru-RU" sz="1800" dirty="0">
                <a:solidFill>
                  <a:srgbClr val="000000"/>
                </a:solidFill>
                <a:latin typeface="Times New Roman" panose="02020603050405020304" pitchFamily="18" charset="0"/>
                <a:ea typeface="Times New Roman" panose="02020603050405020304" pitchFamily="18" charset="0"/>
              </a:rPr>
              <a:t>использования </a:t>
            </a:r>
            <a:r>
              <a:rPr lang="ru-RU" sz="1800" b="1" dirty="0">
                <a:solidFill>
                  <a:srgbClr val="000000"/>
                </a:solidFill>
                <a:latin typeface="Times New Roman" panose="02020603050405020304" pitchFamily="18" charset="0"/>
                <a:ea typeface="Times New Roman" panose="02020603050405020304" pitchFamily="18" charset="0"/>
              </a:rPr>
              <a:t>оценочных значений,</a:t>
            </a:r>
            <a:r>
              <a:rPr lang="ru-RU" sz="1800" dirty="0">
                <a:solidFill>
                  <a:srgbClr val="000000"/>
                </a:solidFill>
                <a:latin typeface="Times New Roman" panose="02020603050405020304" pitchFamily="18" charset="0"/>
                <a:ea typeface="Times New Roman" panose="02020603050405020304" pitchFamily="18" charset="0"/>
              </a:rPr>
              <a:t> основанных </a:t>
            </a:r>
            <a:r>
              <a:rPr lang="ru-RU" sz="1800" b="1" dirty="0">
                <a:latin typeface="Times New Roman" panose="02020603050405020304" pitchFamily="18" charset="0"/>
                <a:ea typeface="Times New Roman" panose="02020603050405020304" pitchFamily="18" charset="0"/>
              </a:rPr>
              <a:t>на</a:t>
            </a:r>
            <a:r>
              <a:rPr lang="ru-RU" sz="1800" b="1" dirty="0">
                <a:solidFill>
                  <a:srgbClr val="FF0000"/>
                </a:solidFill>
                <a:latin typeface="Times New Roman" panose="02020603050405020304" pitchFamily="18" charset="0"/>
                <a:ea typeface="Times New Roman" panose="02020603050405020304" pitchFamily="18" charset="0"/>
              </a:rPr>
              <a:t> </a:t>
            </a:r>
            <a:r>
              <a:rPr lang="ru-RU" sz="2400" b="1" dirty="0">
                <a:solidFill>
                  <a:srgbClr val="FF0000"/>
                </a:solidFill>
                <a:latin typeface="Times New Roman" panose="02020603050405020304" pitchFamily="18" charset="0"/>
                <a:ea typeface="Times New Roman" panose="02020603050405020304" pitchFamily="18" charset="0"/>
              </a:rPr>
              <a:t>информации</a:t>
            </a:r>
            <a:r>
              <a:rPr lang="ru-RU" sz="1800" b="1" dirty="0">
                <a:solidFill>
                  <a:srgbClr val="FF0000"/>
                </a:solidFill>
                <a:latin typeface="Times New Roman" panose="02020603050405020304" pitchFamily="18" charset="0"/>
                <a:ea typeface="Times New Roman" panose="02020603050405020304" pitchFamily="18" charset="0"/>
              </a:rPr>
              <a:t>, </a:t>
            </a:r>
            <a:r>
              <a:rPr lang="ru-RU" sz="1800" b="1" dirty="0">
                <a:latin typeface="Times New Roman" panose="02020603050405020304" pitchFamily="18" charset="0"/>
                <a:ea typeface="Times New Roman" panose="02020603050405020304" pitchFamily="18" charset="0"/>
              </a:rPr>
              <a:t>которая</a:t>
            </a:r>
            <a:r>
              <a:rPr lang="ru-RU" sz="1800" b="1" dirty="0">
                <a:solidFill>
                  <a:srgbClr val="FF0000"/>
                </a:solidFill>
                <a:latin typeface="Times New Roman" panose="02020603050405020304" pitchFamily="18" charset="0"/>
                <a:ea typeface="Times New Roman" panose="02020603050405020304" pitchFamily="18" charset="0"/>
              </a:rPr>
              <a:t> </a:t>
            </a:r>
            <a:r>
              <a:rPr lang="ru-RU" sz="2400" b="1" dirty="0" smtClean="0">
                <a:solidFill>
                  <a:srgbClr val="FF0000"/>
                </a:solidFill>
                <a:latin typeface="Times New Roman" panose="02020603050405020304" pitchFamily="18" charset="0"/>
                <a:ea typeface="Times New Roman" panose="02020603050405020304" pitchFamily="18" charset="0"/>
              </a:rPr>
              <a:t>не </a:t>
            </a:r>
            <a:r>
              <a:rPr lang="ru-RU" sz="2400" b="1" dirty="0">
                <a:solidFill>
                  <a:srgbClr val="FF0000"/>
                </a:solidFill>
                <a:latin typeface="Times New Roman" panose="02020603050405020304" pitchFamily="18" charset="0"/>
                <a:ea typeface="Times New Roman" panose="02020603050405020304" pitchFamily="18" charset="0"/>
              </a:rPr>
              <a:t>была доступна </a:t>
            </a:r>
            <a:r>
              <a:rPr lang="ru-RU" sz="1800" b="1" dirty="0">
                <a:latin typeface="Times New Roman" panose="02020603050405020304" pitchFamily="18" charset="0"/>
                <a:ea typeface="Times New Roman" panose="02020603050405020304" pitchFamily="18" charset="0"/>
              </a:rPr>
              <a:t>на дату представления бухгалтерс</a:t>
            </a:r>
            <a:r>
              <a:rPr lang="ru-RU" sz="1800" dirty="0">
                <a:latin typeface="Times New Roman" panose="02020603050405020304" pitchFamily="18" charset="0"/>
                <a:ea typeface="Times New Roman" panose="02020603050405020304" pitchFamily="18" charset="0"/>
              </a:rPr>
              <a:t>кой (финансовой) отчетности </a:t>
            </a:r>
            <a:r>
              <a:rPr lang="ru-RU" sz="1800" dirty="0">
                <a:solidFill>
                  <a:srgbClr val="000000"/>
                </a:solidFill>
                <a:latin typeface="Times New Roman" panose="02020603050405020304" pitchFamily="18" charset="0"/>
                <a:ea typeface="Times New Roman" panose="02020603050405020304" pitchFamily="18" charset="0"/>
              </a:rPr>
              <a:t>за предшествующий год</a:t>
            </a:r>
            <a:endParaRPr lang="ru-RU" sz="1800" dirty="0"/>
          </a:p>
        </p:txBody>
      </p:sp>
      <p:sp>
        <p:nvSpPr>
          <p:cNvPr id="4" name="Прямоугольник 3"/>
          <p:cNvSpPr/>
          <p:nvPr/>
        </p:nvSpPr>
        <p:spPr>
          <a:xfrm>
            <a:off x="827584" y="4077072"/>
            <a:ext cx="7344816" cy="132343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12700" marR="12700" indent="457200" algn="ctr">
              <a:lnSpc>
                <a:spcPts val="1620"/>
              </a:lnSpc>
              <a:spcAft>
                <a:spcPts val="0"/>
              </a:spcAft>
            </a:pPr>
            <a:r>
              <a:rPr lang="ru-RU" sz="2000" dirty="0" smtClean="0">
                <a:solidFill>
                  <a:srgbClr val="000000"/>
                </a:solidFill>
                <a:latin typeface="Times New Roman" panose="02020603050405020304" pitchFamily="18" charset="0"/>
                <a:ea typeface="Times New Roman" panose="02020603050405020304" pitchFamily="18" charset="0"/>
              </a:rPr>
              <a:t>субъект </a:t>
            </a:r>
            <a:r>
              <a:rPr lang="ru-RU" sz="2000" dirty="0">
                <a:solidFill>
                  <a:srgbClr val="000000"/>
                </a:solidFill>
                <a:latin typeface="Times New Roman" panose="02020603050405020304" pitchFamily="18" charset="0"/>
                <a:ea typeface="Times New Roman" panose="02020603050405020304" pitchFamily="18" charset="0"/>
              </a:rPr>
              <a:t>учета применяет измененную учетную политику к </a:t>
            </a:r>
            <a:r>
              <a:rPr lang="ru-RU" sz="2000" b="1" dirty="0">
                <a:solidFill>
                  <a:srgbClr val="000000"/>
                </a:solidFill>
                <a:latin typeface="Times New Roman" panose="02020603050405020304" pitchFamily="18" charset="0"/>
                <a:ea typeface="Times New Roman" panose="02020603050405020304" pitchFamily="18" charset="0"/>
              </a:rPr>
              <a:t>фактам хозяйственной жизни, возникающим после изменения учетной </a:t>
            </a:r>
            <a:r>
              <a:rPr lang="ru-RU" sz="2000" b="1" dirty="0" smtClean="0">
                <a:solidFill>
                  <a:srgbClr val="000000"/>
                </a:solidFill>
                <a:latin typeface="Times New Roman" panose="02020603050405020304" pitchFamily="18" charset="0"/>
                <a:ea typeface="Times New Roman" panose="02020603050405020304" pitchFamily="18" charset="0"/>
              </a:rPr>
              <a:t>политики</a:t>
            </a:r>
          </a:p>
          <a:p>
            <a:pPr marL="12700" marR="12700" indent="457200" algn="ctr">
              <a:lnSpc>
                <a:spcPts val="1620"/>
              </a:lnSpc>
              <a:spcAft>
                <a:spcPts val="0"/>
              </a:spcAft>
            </a:pPr>
            <a:endParaRPr lang="ru-RU" sz="2000" b="1" dirty="0" smtClean="0">
              <a:solidFill>
                <a:srgbClr val="000000"/>
              </a:solidFill>
              <a:latin typeface="Times New Roman" panose="02020603050405020304" pitchFamily="18" charset="0"/>
              <a:ea typeface="Times New Roman" panose="02020603050405020304" pitchFamily="18" charset="0"/>
            </a:endParaRPr>
          </a:p>
          <a:p>
            <a:pPr marL="12700" marR="12700" indent="457200" algn="ctr">
              <a:lnSpc>
                <a:spcPts val="1620"/>
              </a:lnSpc>
              <a:spcAft>
                <a:spcPts val="0"/>
              </a:spcAft>
            </a:pPr>
            <a:r>
              <a:rPr lang="ru-RU" dirty="0" smtClean="0">
                <a:solidFill>
                  <a:srgbClr val="000000"/>
                </a:solidFill>
                <a:latin typeface="Times New Roman" panose="02020603050405020304" pitchFamily="18" charset="0"/>
                <a:ea typeface="Times New Roman" panose="02020603050405020304" pitchFamily="18" charset="0"/>
              </a:rPr>
              <a:t> </a:t>
            </a:r>
            <a:r>
              <a:rPr lang="ru-RU" dirty="0">
                <a:solidFill>
                  <a:srgbClr val="000000"/>
                </a:solidFill>
                <a:latin typeface="Times New Roman" panose="02020603050405020304" pitchFamily="18" charset="0"/>
                <a:ea typeface="Times New Roman" panose="02020603050405020304" pitchFamily="18" charset="0"/>
              </a:rPr>
              <a:t>(</a:t>
            </a:r>
            <a:r>
              <a:rPr lang="ru-RU" sz="2800" dirty="0">
                <a:solidFill>
                  <a:srgbClr val="000000"/>
                </a:solidFill>
                <a:latin typeface="Times New Roman" panose="02020603050405020304" pitchFamily="18" charset="0"/>
                <a:ea typeface="Times New Roman" panose="02020603050405020304" pitchFamily="18" charset="0"/>
              </a:rPr>
              <a:t>перспективное применение </a:t>
            </a:r>
            <a:r>
              <a:rPr lang="ru-RU" sz="2800" dirty="0" smtClean="0">
                <a:solidFill>
                  <a:srgbClr val="000000"/>
                </a:solidFill>
                <a:latin typeface="Times New Roman" panose="02020603050405020304" pitchFamily="18" charset="0"/>
                <a:ea typeface="Times New Roman" panose="02020603050405020304" pitchFamily="18" charset="0"/>
              </a:rPr>
              <a:t>измененной учетной политики</a:t>
            </a:r>
            <a:r>
              <a:rPr lang="ru-RU" dirty="0" smtClean="0">
                <a:solidFill>
                  <a:srgbClr val="000000"/>
                </a:solidFill>
                <a:latin typeface="Times New Roman" panose="02020603050405020304" pitchFamily="18" charset="0"/>
                <a:ea typeface="Times New Roman" panose="02020603050405020304" pitchFamily="18" charset="0"/>
              </a:rPr>
              <a:t>)</a:t>
            </a:r>
            <a:endParaRPr lang="ru-RU" dirty="0">
              <a:latin typeface="Times New Roman" panose="02020603050405020304" pitchFamily="18" charset="0"/>
              <a:ea typeface="Times New Roman" panose="02020603050405020304" pitchFamily="18" charset="0"/>
            </a:endParaRPr>
          </a:p>
        </p:txBody>
      </p:sp>
      <p:sp>
        <p:nvSpPr>
          <p:cNvPr id="5" name="TextBox 4"/>
          <p:cNvSpPr txBox="1"/>
          <p:nvPr/>
        </p:nvSpPr>
        <p:spPr>
          <a:xfrm>
            <a:off x="251520" y="1507545"/>
            <a:ext cx="4248472" cy="1938992"/>
          </a:xfrm>
          <a:prstGeom prst="rect">
            <a:avLst/>
          </a:prstGeom>
          <a:ln>
            <a:solidFill>
              <a:schemeClr val="tx2">
                <a:lumMod val="60000"/>
                <a:lumOff val="40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12700" marR="12700" indent="457200" algn="just">
              <a:spcAft>
                <a:spcPts val="0"/>
              </a:spcAft>
            </a:pPr>
            <a:r>
              <a:rPr lang="ru-RU" dirty="0" smtClean="0">
                <a:solidFill>
                  <a:srgbClr val="000000"/>
                </a:solidFill>
                <a:latin typeface="Times New Roman" panose="02020603050405020304" pitchFamily="18" charset="0"/>
                <a:ea typeface="Times New Roman" panose="02020603050405020304" pitchFamily="18" charset="0"/>
              </a:rPr>
              <a:t> </a:t>
            </a:r>
            <a:r>
              <a:rPr lang="ru-RU" b="1" dirty="0" smtClean="0">
                <a:solidFill>
                  <a:srgbClr val="000000"/>
                </a:solidFill>
                <a:latin typeface="Times New Roman" panose="02020603050405020304" pitchFamily="18" charset="0"/>
                <a:ea typeface="Times New Roman" panose="02020603050405020304" pitchFamily="18" charset="0"/>
              </a:rPr>
              <a:t>оценка</a:t>
            </a:r>
            <a:r>
              <a:rPr lang="ru-RU" dirty="0" smtClean="0">
                <a:solidFill>
                  <a:srgbClr val="000000"/>
                </a:solidFill>
                <a:latin typeface="Times New Roman" panose="02020603050405020304" pitchFamily="18" charset="0"/>
                <a:ea typeface="Times New Roman" panose="02020603050405020304" pitchFamily="18" charset="0"/>
              </a:rPr>
              <a:t> </a:t>
            </a:r>
            <a:r>
              <a:rPr lang="ru-RU" dirty="0">
                <a:solidFill>
                  <a:srgbClr val="000000"/>
                </a:solidFill>
                <a:latin typeface="Times New Roman" panose="02020603050405020304" pitchFamily="18" charset="0"/>
                <a:ea typeface="Times New Roman" panose="02020603050405020304" pitchFamily="18" charset="0"/>
              </a:rPr>
              <a:t>в денежном измерении </a:t>
            </a:r>
            <a:r>
              <a:rPr lang="ru-RU" dirty="0" smtClean="0">
                <a:solidFill>
                  <a:srgbClr val="000000"/>
                </a:solidFill>
                <a:latin typeface="Times New Roman" panose="02020603050405020304" pitchFamily="18" charset="0"/>
                <a:ea typeface="Times New Roman" panose="02020603050405020304" pitchFamily="18" charset="0"/>
              </a:rPr>
              <a:t>последствий </a:t>
            </a:r>
            <a:r>
              <a:rPr lang="ru-RU" dirty="0">
                <a:solidFill>
                  <a:srgbClr val="000000"/>
                </a:solidFill>
                <a:latin typeface="Times New Roman" panose="02020603050405020304" pitchFamily="18" charset="0"/>
                <a:ea typeface="Times New Roman" panose="02020603050405020304" pitchFamily="18" charset="0"/>
              </a:rPr>
              <a:t>такого </a:t>
            </a:r>
            <a:r>
              <a:rPr lang="ru-RU" dirty="0" smtClean="0">
                <a:solidFill>
                  <a:srgbClr val="000000"/>
                </a:solidFill>
                <a:latin typeface="Times New Roman" panose="02020603050405020304" pitchFamily="18" charset="0"/>
                <a:ea typeface="Times New Roman" panose="02020603050405020304" pitchFamily="18" charset="0"/>
              </a:rPr>
              <a:t>изменения </a:t>
            </a:r>
            <a:r>
              <a:rPr lang="ru-RU" b="1" dirty="0" smtClean="0">
                <a:solidFill>
                  <a:srgbClr val="000000"/>
                </a:solidFill>
                <a:latin typeface="Times New Roman" panose="02020603050405020304" pitchFamily="18" charset="0"/>
                <a:ea typeface="Times New Roman" panose="02020603050405020304" pitchFamily="18" charset="0"/>
              </a:rPr>
              <a:t>не </a:t>
            </a:r>
            <a:r>
              <a:rPr lang="ru-RU" b="1" dirty="0">
                <a:solidFill>
                  <a:srgbClr val="000000"/>
                </a:solidFill>
                <a:latin typeface="Times New Roman" panose="02020603050405020304" pitchFamily="18" charset="0"/>
                <a:ea typeface="Times New Roman" panose="02020603050405020304" pitchFamily="18" charset="0"/>
              </a:rPr>
              <a:t>может быть произведена </a:t>
            </a:r>
            <a:r>
              <a:rPr lang="ru-RU" dirty="0">
                <a:solidFill>
                  <a:srgbClr val="000000"/>
                </a:solidFill>
                <a:latin typeface="Times New Roman" panose="02020603050405020304" pitchFamily="18" charset="0"/>
                <a:ea typeface="Times New Roman" panose="02020603050405020304" pitchFamily="18" charset="0"/>
              </a:rPr>
              <a:t>в связи </a:t>
            </a:r>
            <a:r>
              <a:rPr lang="ru-RU" b="1" dirty="0">
                <a:solidFill>
                  <a:schemeClr val="tx1"/>
                </a:solidFill>
                <a:latin typeface="Times New Roman" panose="02020603050405020304" pitchFamily="18" charset="0"/>
                <a:ea typeface="Times New Roman" panose="02020603050405020304" pitchFamily="18" charset="0"/>
              </a:rPr>
              <a:t>с</a:t>
            </a:r>
            <a:r>
              <a:rPr lang="ru-RU" b="1" dirty="0">
                <a:solidFill>
                  <a:srgbClr val="FF0000"/>
                </a:solidFill>
                <a:latin typeface="Times New Roman" panose="02020603050405020304" pitchFamily="18" charset="0"/>
                <a:ea typeface="Times New Roman" panose="02020603050405020304" pitchFamily="18" charset="0"/>
              </a:rPr>
              <a:t> </a:t>
            </a:r>
            <a:r>
              <a:rPr lang="ru-RU" sz="2400" b="1" dirty="0">
                <a:solidFill>
                  <a:srgbClr val="FF0000"/>
                </a:solidFill>
                <a:latin typeface="Times New Roman" panose="02020603050405020304" pitchFamily="18" charset="0"/>
                <a:ea typeface="Times New Roman" panose="02020603050405020304" pitchFamily="18" charset="0"/>
              </a:rPr>
              <a:t>недостаточностью </a:t>
            </a:r>
            <a:r>
              <a:rPr lang="ru-RU" b="1" dirty="0">
                <a:solidFill>
                  <a:schemeClr val="tx1"/>
                </a:solidFill>
                <a:latin typeface="Times New Roman" panose="02020603050405020304" pitchFamily="18" charset="0"/>
                <a:ea typeface="Times New Roman" panose="02020603050405020304" pitchFamily="18" charset="0"/>
              </a:rPr>
              <a:t>(отсутствием) </a:t>
            </a:r>
            <a:r>
              <a:rPr lang="ru-RU" sz="2400" b="1" dirty="0">
                <a:solidFill>
                  <a:srgbClr val="FF0000"/>
                </a:solidFill>
                <a:latin typeface="Times New Roman" panose="02020603050405020304" pitchFamily="18" charset="0"/>
                <a:ea typeface="Times New Roman" panose="02020603050405020304" pitchFamily="18" charset="0"/>
              </a:rPr>
              <a:t>информации</a:t>
            </a:r>
            <a:r>
              <a:rPr lang="ru-RU" b="1" dirty="0">
                <a:solidFill>
                  <a:schemeClr val="tx1"/>
                </a:solidFill>
                <a:latin typeface="Times New Roman" panose="02020603050405020304" pitchFamily="18" charset="0"/>
                <a:ea typeface="Times New Roman" panose="02020603050405020304" pitchFamily="18" charset="0"/>
              </a:rPr>
              <a:t> за соответствующий предшествующий го</a:t>
            </a:r>
            <a:r>
              <a:rPr lang="ru-RU" dirty="0">
                <a:solidFill>
                  <a:schemeClr val="tx1"/>
                </a:solidFill>
                <a:latin typeface="Times New Roman" panose="02020603050405020304" pitchFamily="18" charset="0"/>
                <a:ea typeface="Times New Roman" panose="02020603050405020304" pitchFamily="18" charset="0"/>
              </a:rPr>
              <a:t>д</a:t>
            </a:r>
            <a:endParaRPr lang="ru-RU" dirty="0">
              <a:solidFill>
                <a:schemeClr val="tx1"/>
              </a:solidFill>
            </a:endParaRPr>
          </a:p>
        </p:txBody>
      </p:sp>
      <p:cxnSp>
        <p:nvCxnSpPr>
          <p:cNvPr id="7" name="Прямая со стрелкой 6"/>
          <p:cNvCxnSpPr>
            <a:stCxn id="3" idx="2"/>
            <a:endCxn id="4" idx="0"/>
          </p:cNvCxnSpPr>
          <p:nvPr/>
        </p:nvCxnSpPr>
        <p:spPr>
          <a:xfrm flipH="1">
            <a:off x="4499992" y="3354204"/>
            <a:ext cx="2376264" cy="72286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9" name="Прямая со стрелкой 8"/>
          <p:cNvCxnSpPr>
            <a:stCxn id="5" idx="2"/>
            <a:endCxn id="4" idx="0"/>
          </p:cNvCxnSpPr>
          <p:nvPr/>
        </p:nvCxnSpPr>
        <p:spPr>
          <a:xfrm>
            <a:off x="2375756" y="3446537"/>
            <a:ext cx="2124236" cy="630535"/>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6" name="Номер слайда 5"/>
          <p:cNvSpPr>
            <a:spLocks noGrp="1"/>
          </p:cNvSpPr>
          <p:nvPr>
            <p:ph type="sldNum" sz="quarter" idx="7"/>
          </p:nvPr>
        </p:nvSpPr>
        <p:spPr/>
        <p:txBody>
          <a:bodyPr/>
          <a:lstStyle/>
          <a:p>
            <a:pPr marL="4334666">
              <a:lnSpc>
                <a:spcPts val="1156"/>
              </a:lnSpc>
            </a:pPr>
            <a:fld id="{81D60167-4931-47E6-BA6A-407CBD079E47}" type="slidenum">
              <a:rPr lang="ru-RU" spc="-4" smtClean="0">
                <a:latin typeface="Arial"/>
                <a:cs typeface="Arial"/>
              </a:rPr>
              <a:pPr marL="4334666">
                <a:lnSpc>
                  <a:spcPts val="1156"/>
                </a:lnSpc>
              </a:pPr>
              <a:t>134</a:t>
            </a:fld>
            <a:endParaRPr lang="ru-RU" spc="-4" dirty="0">
              <a:latin typeface="Arial"/>
              <a:cs typeface="Arial"/>
            </a:endParaRPr>
          </a:p>
        </p:txBody>
      </p:sp>
      <p:sp>
        <p:nvSpPr>
          <p:cNvPr id="11" name="Овал 10"/>
          <p:cNvSpPr/>
          <p:nvPr/>
        </p:nvSpPr>
        <p:spPr>
          <a:xfrm>
            <a:off x="251520" y="1268760"/>
            <a:ext cx="576064" cy="473745"/>
          </a:xfrm>
          <a:prstGeom prst="ellipse">
            <a:avLst/>
          </a:prstGeom>
          <a:ln>
            <a:solidFill>
              <a:srgbClr val="FF0066"/>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b="1" dirty="0" smtClean="0">
                <a:solidFill>
                  <a:srgbClr val="FF0000"/>
                </a:solidFill>
              </a:rPr>
              <a:t>1</a:t>
            </a:r>
            <a:endParaRPr lang="ru-RU" b="1" dirty="0">
              <a:solidFill>
                <a:srgbClr val="FF0000"/>
              </a:solidFill>
            </a:endParaRPr>
          </a:p>
        </p:txBody>
      </p:sp>
      <p:sp>
        <p:nvSpPr>
          <p:cNvPr id="12" name="Овал 11"/>
          <p:cNvSpPr/>
          <p:nvPr/>
        </p:nvSpPr>
        <p:spPr>
          <a:xfrm>
            <a:off x="4644008" y="1268760"/>
            <a:ext cx="576064" cy="473745"/>
          </a:xfrm>
          <a:prstGeom prst="ellipse">
            <a:avLst/>
          </a:prstGeom>
          <a:ln>
            <a:solidFill>
              <a:srgbClr val="FF0066"/>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b="1" dirty="0" smtClean="0">
                <a:solidFill>
                  <a:srgbClr val="FF0000"/>
                </a:solidFill>
              </a:rPr>
              <a:t>2</a:t>
            </a:r>
            <a:endParaRPr lang="ru-RU" b="1" dirty="0">
              <a:solidFill>
                <a:srgbClr val="FF0000"/>
              </a:solidFill>
            </a:endParaRPr>
          </a:p>
        </p:txBody>
      </p:sp>
    </p:spTree>
    <p:extLst>
      <p:ext uri="{BB962C8B-B14F-4D97-AF65-F5344CB8AC3E}">
        <p14:creationId xmlns:p14="http://schemas.microsoft.com/office/powerpoint/2010/main" val="3226689700"/>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432678" y="476672"/>
            <a:ext cx="8531810" cy="369332"/>
          </a:xfrm>
        </p:spPr>
        <p:txBody>
          <a:bodyPr/>
          <a:lstStyle/>
          <a:p>
            <a:pPr algn="ctr"/>
            <a:r>
              <a:rPr lang="ru-RU" sz="2400" b="1" dirty="0" smtClean="0"/>
              <a:t>Отчет о финансовых результатах деятельности (ф. 0503121)</a:t>
            </a:r>
            <a:endParaRPr lang="ru-RU" sz="2400"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613" y="1609725"/>
            <a:ext cx="7724775" cy="363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Овал 3"/>
          <p:cNvSpPr/>
          <p:nvPr/>
        </p:nvSpPr>
        <p:spPr>
          <a:xfrm>
            <a:off x="5482952" y="2852936"/>
            <a:ext cx="529208" cy="216024"/>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2" name="Номер слайда 1"/>
          <p:cNvSpPr>
            <a:spLocks noGrp="1"/>
          </p:cNvSpPr>
          <p:nvPr>
            <p:ph type="sldNum" sz="quarter" idx="7"/>
          </p:nvPr>
        </p:nvSpPr>
        <p:spPr/>
        <p:txBody>
          <a:bodyPr/>
          <a:lstStyle/>
          <a:p>
            <a:pPr marL="4334666">
              <a:lnSpc>
                <a:spcPts val="1156"/>
              </a:lnSpc>
            </a:pPr>
            <a:fld id="{81D60167-4931-47E6-BA6A-407CBD079E47}" type="slidenum">
              <a:rPr lang="ru-RU" spc="-4" smtClean="0">
                <a:latin typeface="Arial"/>
                <a:cs typeface="Arial"/>
              </a:rPr>
              <a:pPr marL="4334666">
                <a:lnSpc>
                  <a:spcPts val="1156"/>
                </a:lnSpc>
              </a:pPr>
              <a:t>135</a:t>
            </a:fld>
            <a:endParaRPr lang="ru-RU" spc="-4" dirty="0">
              <a:latin typeface="Arial"/>
              <a:cs typeface="Arial"/>
            </a:endParaRPr>
          </a:p>
        </p:txBody>
      </p:sp>
    </p:spTree>
    <p:extLst>
      <p:ext uri="{BB962C8B-B14F-4D97-AF65-F5344CB8AC3E}">
        <p14:creationId xmlns:p14="http://schemas.microsoft.com/office/powerpoint/2010/main" val="1343853242"/>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29466" y="524530"/>
            <a:ext cx="7889300" cy="380232"/>
          </a:xfrm>
          <a:prstGeom prst="rect">
            <a:avLst/>
          </a:prstGeom>
        </p:spPr>
        <p:txBody>
          <a:bodyPr vert="horz" wrap="square" lIns="0" tIns="0" rIns="0" bIns="0" rtlCol="0">
            <a:spAutoFit/>
          </a:bodyPr>
          <a:lstStyle/>
          <a:p>
            <a:pPr marL="302575" indent="-302575"/>
            <a:r>
              <a:rPr lang="ru-RU" dirty="0" smtClean="0">
                <a:latin typeface="Times New Roman" panose="02020603050405020304" pitchFamily="18" charset="0"/>
                <a:cs typeface="Times New Roman" panose="02020603050405020304" pitchFamily="18" charset="0"/>
              </a:rPr>
              <a:t>Ретроспективное применение изменений УП</a:t>
            </a:r>
            <a:endParaRPr lang="ru-RU" dirty="0">
              <a:latin typeface="Times New Roman" panose="02020603050405020304" pitchFamily="18" charset="0"/>
              <a:cs typeface="Times New Roman" panose="02020603050405020304" pitchFamily="18" charset="0"/>
            </a:endParaRPr>
          </a:p>
        </p:txBody>
      </p:sp>
      <p:sp>
        <p:nvSpPr>
          <p:cNvPr id="8" name="TextBox 7"/>
          <p:cNvSpPr txBox="1"/>
          <p:nvPr/>
        </p:nvSpPr>
        <p:spPr>
          <a:xfrm>
            <a:off x="2095832" y="4249050"/>
            <a:ext cx="5122391" cy="309637"/>
          </a:xfrm>
          <a:prstGeom prst="rect">
            <a:avLst/>
          </a:prstGeom>
          <a:noFill/>
        </p:spPr>
        <p:txBody>
          <a:bodyPr wrap="square" rtlCol="0">
            <a:spAutoFit/>
          </a:bodyPr>
          <a:lstStyle/>
          <a:p>
            <a:pPr algn="ctr" defTabSz="806867"/>
            <a:endParaRPr lang="ru-RU" sz="1412" b="1" dirty="0">
              <a:solidFill>
                <a:prstClr val="black"/>
              </a:solidFill>
              <a:latin typeface="Times New Roman" panose="02020603050405020304" pitchFamily="18" charset="0"/>
              <a:cs typeface="Times New Roman" panose="02020603050405020304" pitchFamily="18" charset="0"/>
            </a:endParaRPr>
          </a:p>
        </p:txBody>
      </p:sp>
      <p:graphicFrame>
        <p:nvGraphicFramePr>
          <p:cNvPr id="15" name="Схема 14"/>
          <p:cNvGraphicFramePr/>
          <p:nvPr>
            <p:extLst>
              <p:ext uri="{D42A27DB-BD31-4B8C-83A1-F6EECF244321}">
                <p14:modId xmlns:p14="http://schemas.microsoft.com/office/powerpoint/2010/main" val="968404152"/>
              </p:ext>
            </p:extLst>
          </p:nvPr>
        </p:nvGraphicFramePr>
        <p:xfrm>
          <a:off x="840603" y="1196752"/>
          <a:ext cx="7632848"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Номер слайда 2"/>
          <p:cNvSpPr>
            <a:spLocks noGrp="1"/>
          </p:cNvSpPr>
          <p:nvPr>
            <p:ph type="sldNum" sz="quarter" idx="7"/>
          </p:nvPr>
        </p:nvSpPr>
        <p:spPr/>
        <p:txBody>
          <a:bodyPr/>
          <a:lstStyle/>
          <a:p>
            <a:pPr marL="4334666">
              <a:lnSpc>
                <a:spcPts val="1156"/>
              </a:lnSpc>
            </a:pPr>
            <a:fld id="{81D60167-4931-47E6-BA6A-407CBD079E47}" type="slidenum">
              <a:rPr lang="ru-RU" spc="-4" smtClean="0">
                <a:latin typeface="Arial"/>
                <a:cs typeface="Arial"/>
              </a:rPr>
              <a:pPr marL="4334666">
                <a:lnSpc>
                  <a:spcPts val="1156"/>
                </a:lnSpc>
              </a:pPr>
              <a:t>136</a:t>
            </a:fld>
            <a:endParaRPr lang="ru-RU" spc="-4" dirty="0">
              <a:latin typeface="Arial"/>
              <a:cs typeface="Arial"/>
            </a:endParaRPr>
          </a:p>
        </p:txBody>
      </p:sp>
    </p:spTree>
    <p:extLst>
      <p:ext uri="{BB962C8B-B14F-4D97-AF65-F5344CB8AC3E}">
        <p14:creationId xmlns:p14="http://schemas.microsoft.com/office/powerpoint/2010/main" val="3563825245"/>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08214" cy="738664"/>
          </a:xfrm>
        </p:spPr>
        <p:txBody>
          <a:bodyPr/>
          <a:lstStyle/>
          <a:p>
            <a:pPr algn="ctr"/>
            <a:r>
              <a:rPr lang="ru-RU" sz="2400" dirty="0">
                <a:solidFill>
                  <a:srgbClr val="000000"/>
                </a:solidFill>
                <a:latin typeface="Times New Roman" panose="02020603050405020304" pitchFamily="18" charset="0"/>
                <a:ea typeface="Times New Roman" panose="02020603050405020304" pitchFamily="18" charset="0"/>
              </a:rPr>
              <a:t>Раскрытие в бухгалтерской (финансовой) отчетности информации о положениях учетной политики </a:t>
            </a:r>
            <a:endParaRPr lang="ru-RU" sz="2400" dirty="0"/>
          </a:p>
        </p:txBody>
      </p:sp>
      <p:sp>
        <p:nvSpPr>
          <p:cNvPr id="3" name="Текст 2"/>
          <p:cNvSpPr>
            <a:spLocks noGrp="1"/>
          </p:cNvSpPr>
          <p:nvPr>
            <p:ph type="body" idx="1"/>
          </p:nvPr>
        </p:nvSpPr>
        <p:spPr>
          <a:xfrm>
            <a:off x="216338" y="1172023"/>
            <a:ext cx="8711322" cy="4431983"/>
          </a:xfrm>
        </p:spPr>
        <p:txBody>
          <a:bodyPr/>
          <a:lstStyle/>
          <a:p>
            <a:pPr algn="just"/>
            <a:r>
              <a:rPr lang="ru-RU" sz="3200" dirty="0" smtClean="0">
                <a:solidFill>
                  <a:srgbClr val="000000"/>
                </a:solidFill>
                <a:latin typeface="Times New Roman" panose="02020603050405020304" pitchFamily="18" charset="0"/>
                <a:ea typeface="Times New Roman" panose="02020603050405020304" pitchFamily="18" charset="0"/>
              </a:rPr>
              <a:t>В </a:t>
            </a:r>
            <a:r>
              <a:rPr lang="ru-RU" sz="3200" dirty="0">
                <a:solidFill>
                  <a:srgbClr val="000000"/>
                </a:solidFill>
                <a:latin typeface="Times New Roman" panose="02020603050405020304" pitchFamily="18" charset="0"/>
                <a:ea typeface="Times New Roman" panose="02020603050405020304" pitchFamily="18" charset="0"/>
              </a:rPr>
              <a:t>Сведениях об особенностях ведения бюджетного учета </a:t>
            </a:r>
            <a:r>
              <a:rPr lang="ru-RU" sz="3200" dirty="0" smtClean="0">
                <a:solidFill>
                  <a:srgbClr val="000000"/>
                </a:solidFill>
                <a:latin typeface="Times New Roman" panose="02020603050405020304" pitchFamily="18" charset="0"/>
                <a:ea typeface="Times New Roman" panose="02020603050405020304" pitchFamily="18" charset="0"/>
              </a:rPr>
              <a:t>(Таблица № 4) раздела 5 Пояснительной записки (ф. 0503160)</a:t>
            </a:r>
          </a:p>
          <a:p>
            <a:pPr algn="just"/>
            <a:endParaRPr lang="ru-RU" sz="3200" dirty="0">
              <a:solidFill>
                <a:srgbClr val="000000"/>
              </a:solidFill>
              <a:latin typeface="Times New Roman" panose="02020603050405020304" pitchFamily="18" charset="0"/>
              <a:ea typeface="Times New Roman" panose="02020603050405020304" pitchFamily="18" charset="0"/>
            </a:endParaRPr>
          </a:p>
          <a:p>
            <a:pPr algn="just"/>
            <a:r>
              <a:rPr lang="ru-RU" sz="3200" dirty="0" smtClean="0">
                <a:solidFill>
                  <a:srgbClr val="000000"/>
                </a:solidFill>
                <a:latin typeface="Times New Roman" panose="02020603050405020304" pitchFamily="18" charset="0"/>
                <a:ea typeface="Times New Roman" panose="02020603050405020304" pitchFamily="18" charset="0"/>
              </a:rPr>
              <a:t>В Сведениях </a:t>
            </a:r>
            <a:r>
              <a:rPr lang="ru-RU" sz="3200" dirty="0">
                <a:solidFill>
                  <a:srgbClr val="000000"/>
                </a:solidFill>
                <a:latin typeface="Times New Roman" panose="02020603050405020304" pitchFamily="18" charset="0"/>
                <a:ea typeface="Times New Roman" panose="02020603050405020304" pitchFamily="18" charset="0"/>
              </a:rPr>
              <a:t>об особенностях ведения учреждением бухгалтерского </a:t>
            </a:r>
            <a:r>
              <a:rPr lang="ru-RU" sz="3200" dirty="0" smtClean="0">
                <a:solidFill>
                  <a:srgbClr val="000000"/>
                </a:solidFill>
                <a:latin typeface="Times New Roman" panose="02020603050405020304" pitchFamily="18" charset="0"/>
                <a:ea typeface="Times New Roman" panose="02020603050405020304" pitchFamily="18" charset="0"/>
              </a:rPr>
              <a:t>учета  (Таблица   №4</a:t>
            </a:r>
            <a:r>
              <a:rPr lang="ru-RU" sz="3200" dirty="0">
                <a:solidFill>
                  <a:srgbClr val="000000"/>
                </a:solidFill>
                <a:latin typeface="Times New Roman" panose="02020603050405020304" pitchFamily="18" charset="0"/>
                <a:ea typeface="Times New Roman" panose="02020603050405020304" pitchFamily="18" charset="0"/>
              </a:rPr>
              <a:t>) </a:t>
            </a:r>
            <a:r>
              <a:rPr lang="ru-RU" sz="3200" dirty="0" smtClean="0">
                <a:solidFill>
                  <a:srgbClr val="000000"/>
                </a:solidFill>
                <a:latin typeface="Times New Roman" panose="02020603050405020304" pitchFamily="18" charset="0"/>
                <a:ea typeface="Times New Roman" panose="02020603050405020304" pitchFamily="18" charset="0"/>
              </a:rPr>
              <a:t>раздела 5 Пояснительной </a:t>
            </a:r>
            <a:r>
              <a:rPr lang="ru-RU" sz="3200" dirty="0">
                <a:solidFill>
                  <a:srgbClr val="000000"/>
                </a:solidFill>
                <a:latin typeface="Times New Roman" panose="02020603050405020304" pitchFamily="18" charset="0"/>
                <a:ea typeface="Times New Roman" panose="02020603050405020304" pitchFamily="18" charset="0"/>
              </a:rPr>
              <a:t>записки к Балансу учреждения </a:t>
            </a:r>
            <a:r>
              <a:rPr lang="ru-RU" sz="3200" dirty="0" smtClean="0">
                <a:solidFill>
                  <a:srgbClr val="000000"/>
                </a:solidFill>
                <a:latin typeface="Times New Roman" panose="02020603050405020304" pitchFamily="18" charset="0"/>
                <a:ea typeface="Times New Roman" panose="02020603050405020304" pitchFamily="18" charset="0"/>
              </a:rPr>
              <a:t>  (</a:t>
            </a:r>
            <a:r>
              <a:rPr lang="ru-RU" sz="3200" dirty="0">
                <a:solidFill>
                  <a:srgbClr val="000000"/>
                </a:solidFill>
                <a:latin typeface="Times New Roman" panose="02020603050405020304" pitchFamily="18" charset="0"/>
                <a:ea typeface="Times New Roman" panose="02020603050405020304" pitchFamily="18" charset="0"/>
              </a:rPr>
              <a:t>ф. 0503760</a:t>
            </a:r>
            <a:r>
              <a:rPr lang="ru-RU" sz="3200" dirty="0" smtClean="0">
                <a:solidFill>
                  <a:srgbClr val="000000"/>
                </a:solidFill>
                <a:latin typeface="Times New Roman" panose="02020603050405020304" pitchFamily="18" charset="0"/>
                <a:ea typeface="Times New Roman" panose="02020603050405020304" pitchFamily="18" charset="0"/>
              </a:rPr>
              <a:t>)</a:t>
            </a:r>
            <a:endParaRPr lang="ru-RU" sz="3200" dirty="0">
              <a:latin typeface="Times New Roman" panose="02020603050405020304" pitchFamily="18" charset="0"/>
              <a:ea typeface="Times New Roman" panose="02020603050405020304" pitchFamily="18" charset="0"/>
            </a:endParaRPr>
          </a:p>
          <a:p>
            <a:endParaRPr lang="ru-RU" sz="3200" dirty="0"/>
          </a:p>
        </p:txBody>
      </p:sp>
      <p:sp>
        <p:nvSpPr>
          <p:cNvPr id="4" name="Номер слайда 3"/>
          <p:cNvSpPr>
            <a:spLocks noGrp="1"/>
          </p:cNvSpPr>
          <p:nvPr>
            <p:ph type="sldNum" sz="quarter" idx="7"/>
          </p:nvPr>
        </p:nvSpPr>
        <p:spPr/>
        <p:txBody>
          <a:bodyPr/>
          <a:lstStyle/>
          <a:p>
            <a:pPr marL="4334666">
              <a:lnSpc>
                <a:spcPts val="1156"/>
              </a:lnSpc>
            </a:pPr>
            <a:fld id="{81D60167-4931-47E6-BA6A-407CBD079E47}" type="slidenum">
              <a:rPr lang="ru-RU" spc="-4" smtClean="0">
                <a:latin typeface="Arial"/>
                <a:cs typeface="Arial"/>
              </a:rPr>
              <a:pPr marL="4334666">
                <a:lnSpc>
                  <a:spcPts val="1156"/>
                </a:lnSpc>
              </a:pPr>
              <a:t>137</a:t>
            </a:fld>
            <a:endParaRPr lang="ru-RU" spc="-4" dirty="0">
              <a:latin typeface="Arial"/>
              <a:cs typeface="Arial"/>
            </a:endParaRPr>
          </a:p>
        </p:txBody>
      </p:sp>
    </p:spTree>
    <p:extLst>
      <p:ext uri="{BB962C8B-B14F-4D97-AF65-F5344CB8AC3E}">
        <p14:creationId xmlns:p14="http://schemas.microsoft.com/office/powerpoint/2010/main" val="2357108422"/>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908" y="44624"/>
            <a:ext cx="7920182" cy="861774"/>
          </a:xfrm>
        </p:spPr>
        <p:txBody>
          <a:bodyPr/>
          <a:lstStyle/>
          <a:p>
            <a:pPr algn="ctr"/>
            <a:r>
              <a:rPr lang="ru-RU" sz="2800" dirty="0" smtClean="0">
                <a:solidFill>
                  <a:srgbClr val="000000"/>
                </a:solidFill>
                <a:latin typeface="Times New Roman" panose="02020603050405020304" pitchFamily="18" charset="0"/>
                <a:ea typeface="Times New Roman" panose="02020603050405020304" pitchFamily="18" charset="0"/>
              </a:rPr>
              <a:t>Раскрытие последствий </a:t>
            </a:r>
            <a:r>
              <a:rPr lang="ru-RU" sz="2800" dirty="0">
                <a:solidFill>
                  <a:srgbClr val="000000"/>
                </a:solidFill>
                <a:latin typeface="Times New Roman" panose="02020603050405020304" pitchFamily="18" charset="0"/>
                <a:ea typeface="Times New Roman" panose="02020603050405020304" pitchFamily="18" charset="0"/>
              </a:rPr>
              <a:t>изменения учетной политики</a:t>
            </a:r>
            <a:endParaRPr lang="ru-RU" dirty="0"/>
          </a:p>
        </p:txBody>
      </p:sp>
      <p:sp>
        <p:nvSpPr>
          <p:cNvPr id="3" name="Текст 2"/>
          <p:cNvSpPr>
            <a:spLocks noGrp="1"/>
          </p:cNvSpPr>
          <p:nvPr>
            <p:ph type="body" idx="1"/>
          </p:nvPr>
        </p:nvSpPr>
        <p:spPr>
          <a:xfrm>
            <a:off x="323528" y="2105250"/>
            <a:ext cx="8711322" cy="4493538"/>
          </a:xfrm>
        </p:spPr>
        <p:txBody>
          <a:bodyPr/>
          <a:lstStyle/>
          <a:p>
            <a:pPr marL="12700" marR="12700" algn="just">
              <a:spcAft>
                <a:spcPts val="0"/>
              </a:spcAft>
            </a:pPr>
            <a:endParaRPr lang="ru-RU" sz="2000" dirty="0" smtClean="0">
              <a:solidFill>
                <a:srgbClr val="000000"/>
              </a:solidFill>
              <a:latin typeface="Times New Roman" panose="02020603050405020304" pitchFamily="18" charset="0"/>
              <a:ea typeface="Times New Roman" panose="02020603050405020304" pitchFamily="18" charset="0"/>
            </a:endParaRPr>
          </a:p>
          <a:p>
            <a:pPr marL="12700" marR="12700" algn="just">
              <a:spcAft>
                <a:spcPts val="0"/>
              </a:spcAft>
            </a:pPr>
            <a:endParaRPr lang="ru-RU" sz="2000" dirty="0" smtClean="0">
              <a:solidFill>
                <a:srgbClr val="000000"/>
              </a:solidFill>
              <a:latin typeface="Times New Roman" panose="02020603050405020304" pitchFamily="18" charset="0"/>
              <a:ea typeface="Times New Roman" panose="02020603050405020304" pitchFamily="18" charset="0"/>
            </a:endParaRPr>
          </a:p>
          <a:p>
            <a:pPr marL="12700" marR="12700" algn="just">
              <a:spcAft>
                <a:spcPts val="0"/>
              </a:spcAft>
            </a:pPr>
            <a:endParaRPr lang="ru-RU" sz="2000" dirty="0" smtClean="0">
              <a:solidFill>
                <a:srgbClr val="000000"/>
              </a:solidFill>
              <a:latin typeface="Times New Roman" panose="02020603050405020304" pitchFamily="18" charset="0"/>
              <a:ea typeface="Times New Roman" panose="02020603050405020304" pitchFamily="18" charset="0"/>
            </a:endParaRPr>
          </a:p>
          <a:p>
            <a:pPr marL="12700" marR="12700" algn="just">
              <a:spcAft>
                <a:spcPts val="0"/>
              </a:spcAft>
            </a:pPr>
            <a:endParaRPr lang="ru-RU" sz="2000" dirty="0">
              <a:solidFill>
                <a:srgbClr val="000000"/>
              </a:solidFill>
              <a:latin typeface="Times New Roman" panose="02020603050405020304" pitchFamily="18" charset="0"/>
              <a:ea typeface="Times New Roman" panose="02020603050405020304" pitchFamily="18" charset="0"/>
            </a:endParaRPr>
          </a:p>
          <a:p>
            <a:pPr marL="12700" marR="12700" algn="just">
              <a:spcAft>
                <a:spcPts val="0"/>
              </a:spcAft>
            </a:pPr>
            <a:endParaRPr lang="ru-RU" sz="2000" dirty="0">
              <a:solidFill>
                <a:srgbClr val="000000"/>
              </a:solidFill>
              <a:latin typeface="Times New Roman" panose="02020603050405020304" pitchFamily="18" charset="0"/>
              <a:ea typeface="Times New Roman" panose="02020603050405020304" pitchFamily="18" charset="0"/>
            </a:endParaRPr>
          </a:p>
          <a:p>
            <a:pPr marL="12700" marR="12700" algn="just">
              <a:spcAft>
                <a:spcPts val="0"/>
              </a:spcAft>
            </a:pPr>
            <a:endParaRPr lang="ru-RU" sz="2000" dirty="0" smtClean="0">
              <a:solidFill>
                <a:srgbClr val="000000"/>
              </a:solidFill>
              <a:latin typeface="Times New Roman" panose="02020603050405020304" pitchFamily="18" charset="0"/>
              <a:ea typeface="Times New Roman" panose="02020603050405020304" pitchFamily="18" charset="0"/>
            </a:endParaRPr>
          </a:p>
          <a:p>
            <a:pPr marL="12700" marR="12700" algn="just">
              <a:spcAft>
                <a:spcPts val="0"/>
              </a:spcAft>
            </a:pPr>
            <a:endParaRPr lang="ru-RU" sz="2000" dirty="0">
              <a:solidFill>
                <a:srgbClr val="000000"/>
              </a:solidFill>
              <a:latin typeface="Times New Roman" panose="02020603050405020304" pitchFamily="18" charset="0"/>
              <a:ea typeface="Times New Roman" panose="02020603050405020304" pitchFamily="18" charset="0"/>
            </a:endParaRPr>
          </a:p>
          <a:p>
            <a:pPr marL="12700" marR="12700" algn="just">
              <a:spcAft>
                <a:spcPts val="0"/>
              </a:spcAft>
            </a:pPr>
            <a:r>
              <a:rPr lang="ru-RU" sz="2000" dirty="0" smtClean="0">
                <a:solidFill>
                  <a:srgbClr val="000000"/>
                </a:solidFill>
                <a:latin typeface="Times New Roman" panose="02020603050405020304" pitchFamily="18" charset="0"/>
                <a:ea typeface="Times New Roman" panose="02020603050405020304" pitchFamily="18" charset="0"/>
              </a:rPr>
              <a:t> </a:t>
            </a:r>
            <a:r>
              <a:rPr lang="ru-RU" sz="1600" dirty="0" smtClean="0">
                <a:solidFill>
                  <a:srgbClr val="000000"/>
                </a:solidFill>
                <a:latin typeface="Times New Roman" panose="02020603050405020304" pitchFamily="18" charset="0"/>
                <a:ea typeface="Times New Roman" panose="02020603050405020304" pitchFamily="18" charset="0"/>
              </a:rPr>
              <a:t> </a:t>
            </a:r>
            <a:r>
              <a:rPr lang="ru-RU" sz="2000" dirty="0" smtClean="0">
                <a:solidFill>
                  <a:srgbClr val="000000"/>
                </a:solidFill>
                <a:latin typeface="Times New Roman" panose="02020603050405020304" pitchFamily="18" charset="0"/>
                <a:ea typeface="Times New Roman" panose="02020603050405020304" pitchFamily="18" charset="0"/>
              </a:rPr>
              <a:t>3.</a:t>
            </a:r>
            <a:r>
              <a:rPr lang="ru-RU" sz="2000" dirty="0" smtClean="0">
                <a:solidFill>
                  <a:srgbClr val="FF0000"/>
                </a:solidFill>
                <a:latin typeface="Times New Roman" panose="02020603050405020304" pitchFamily="18" charset="0"/>
                <a:ea typeface="Times New Roman" panose="02020603050405020304" pitchFamily="18" charset="0"/>
              </a:rPr>
              <a:t>Порядок </a:t>
            </a:r>
            <a:r>
              <a:rPr lang="ru-RU" sz="2000" dirty="0">
                <a:solidFill>
                  <a:srgbClr val="FF0000"/>
                </a:solidFill>
                <a:latin typeface="Times New Roman" panose="02020603050405020304" pitchFamily="18" charset="0"/>
                <a:ea typeface="Times New Roman" panose="02020603050405020304" pitchFamily="18" charset="0"/>
              </a:rPr>
              <a:t>отражения последствий изменения учетной политики </a:t>
            </a:r>
            <a:r>
              <a:rPr lang="ru-RU" sz="2000" dirty="0">
                <a:solidFill>
                  <a:srgbClr val="000000"/>
                </a:solidFill>
                <a:latin typeface="Times New Roman" panose="02020603050405020304" pitchFamily="18" charset="0"/>
                <a:ea typeface="Times New Roman" panose="02020603050405020304" pitchFamily="18" charset="0"/>
              </a:rPr>
              <a:t>в бухгалтерской (финансовой) отчетности, включая указание на обстоятельства, в связи с которыми применяется выбранный способ ведения бухгалтерского учета, и дату, с которой он применяется в связи с изменением учетной </a:t>
            </a:r>
            <a:r>
              <a:rPr lang="ru-RU" sz="2000" dirty="0" smtClean="0">
                <a:solidFill>
                  <a:srgbClr val="000000"/>
                </a:solidFill>
                <a:latin typeface="Times New Roman" panose="02020603050405020304" pitchFamily="18" charset="0"/>
                <a:ea typeface="Times New Roman" panose="02020603050405020304" pitchFamily="18" charset="0"/>
              </a:rPr>
              <a:t>политики</a:t>
            </a:r>
          </a:p>
          <a:p>
            <a:pPr marL="12700" marR="12700" algn="just">
              <a:spcAft>
                <a:spcPts val="0"/>
              </a:spcAft>
            </a:pPr>
            <a:r>
              <a:rPr lang="ru-RU" sz="3200" dirty="0" smtClean="0">
                <a:solidFill>
                  <a:srgbClr val="FF0000"/>
                </a:solidFill>
                <a:latin typeface="Times New Roman" panose="02020603050405020304" pitchFamily="18" charset="0"/>
                <a:ea typeface="Times New Roman" panose="02020603050405020304" pitchFamily="18" charset="0"/>
              </a:rPr>
              <a:t>!</a:t>
            </a:r>
            <a:r>
              <a:rPr lang="ru-RU" sz="2000" dirty="0" smtClean="0">
                <a:solidFill>
                  <a:srgbClr val="000000"/>
                </a:solidFill>
                <a:latin typeface="Times New Roman" panose="02020603050405020304" pitchFamily="18" charset="0"/>
                <a:ea typeface="Times New Roman" panose="02020603050405020304" pitchFamily="18" charset="0"/>
              </a:rPr>
              <a:t> Аналогичный порядок раскрытия информации применяется для бюджетных</a:t>
            </a:r>
          </a:p>
          <a:p>
            <a:pPr marL="12700" marR="12700" algn="just">
              <a:spcAft>
                <a:spcPts val="0"/>
              </a:spcAft>
            </a:pPr>
            <a:r>
              <a:rPr lang="ru-RU" sz="2000" dirty="0" smtClean="0">
                <a:solidFill>
                  <a:srgbClr val="000000"/>
                </a:solidFill>
                <a:latin typeface="Times New Roman" panose="02020603050405020304" pitchFamily="18" charset="0"/>
                <a:ea typeface="Times New Roman" panose="02020603050405020304" pitchFamily="18" charset="0"/>
              </a:rPr>
              <a:t> (автономных) учреждений  </a:t>
            </a:r>
            <a:endParaRPr lang="ru-RU" dirty="0"/>
          </a:p>
        </p:txBody>
      </p:sp>
      <p:sp>
        <p:nvSpPr>
          <p:cNvPr id="5" name="TextBox 4"/>
          <p:cNvSpPr txBox="1"/>
          <p:nvPr/>
        </p:nvSpPr>
        <p:spPr>
          <a:xfrm>
            <a:off x="5364088" y="2924944"/>
            <a:ext cx="184731" cy="369332"/>
          </a:xfrm>
          <a:prstGeom prst="rect">
            <a:avLst/>
          </a:prstGeom>
          <a:noFill/>
        </p:spPr>
        <p:txBody>
          <a:bodyPr wrap="none" rtlCol="0">
            <a:spAutoFit/>
          </a:bodyPr>
          <a:lstStyle/>
          <a:p>
            <a:endParaRPr lang="ru-RU" dirty="0"/>
          </a:p>
        </p:txBody>
      </p:sp>
      <p:sp>
        <p:nvSpPr>
          <p:cNvPr id="7" name="TextBox 6"/>
          <p:cNvSpPr txBox="1"/>
          <p:nvPr/>
        </p:nvSpPr>
        <p:spPr>
          <a:xfrm>
            <a:off x="1187624" y="1628800"/>
            <a:ext cx="396262" cy="369332"/>
          </a:xfrm>
          <a:prstGeom prst="rect">
            <a:avLst/>
          </a:prstGeom>
          <a:noFill/>
        </p:spPr>
        <p:txBody>
          <a:bodyPr wrap="none" rtlCol="0">
            <a:spAutoFit/>
          </a:bodyPr>
          <a:lstStyle/>
          <a:p>
            <a:r>
              <a:rPr lang="ru-RU" dirty="0" smtClean="0"/>
              <a:t>    </a:t>
            </a:r>
            <a:endParaRPr lang="ru-RU" dirty="0"/>
          </a:p>
        </p:txBody>
      </p:sp>
      <p:sp>
        <p:nvSpPr>
          <p:cNvPr id="8" name="TextBox 7"/>
          <p:cNvSpPr txBox="1"/>
          <p:nvPr/>
        </p:nvSpPr>
        <p:spPr>
          <a:xfrm>
            <a:off x="719829" y="3154545"/>
            <a:ext cx="3104889" cy="923330"/>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ru-RU" dirty="0" smtClean="0"/>
              <a:t>В </a:t>
            </a:r>
            <a:r>
              <a:rPr lang="ru-RU" dirty="0">
                <a:solidFill>
                  <a:srgbClr val="000000"/>
                </a:solidFill>
                <a:latin typeface="Times New Roman" panose="02020603050405020304" pitchFamily="18" charset="0"/>
                <a:ea typeface="Times New Roman" panose="02020603050405020304" pitchFamily="18" charset="0"/>
              </a:rPr>
              <a:t>Сведениях об </a:t>
            </a:r>
            <a:r>
              <a:rPr lang="ru-RU" dirty="0" smtClean="0">
                <a:solidFill>
                  <a:srgbClr val="000000"/>
                </a:solidFill>
                <a:latin typeface="Times New Roman" panose="02020603050405020304" pitchFamily="18" charset="0"/>
                <a:ea typeface="Times New Roman" panose="02020603050405020304" pitchFamily="18" charset="0"/>
              </a:rPr>
              <a:t>особенностях</a:t>
            </a:r>
          </a:p>
          <a:p>
            <a:r>
              <a:rPr lang="ru-RU" dirty="0" smtClean="0">
                <a:solidFill>
                  <a:srgbClr val="000000"/>
                </a:solidFill>
                <a:latin typeface="Times New Roman" panose="02020603050405020304" pitchFamily="18" charset="0"/>
                <a:ea typeface="Times New Roman" panose="02020603050405020304" pitchFamily="18" charset="0"/>
              </a:rPr>
              <a:t> </a:t>
            </a:r>
            <a:r>
              <a:rPr lang="ru-RU" dirty="0">
                <a:solidFill>
                  <a:srgbClr val="000000"/>
                </a:solidFill>
                <a:latin typeface="Times New Roman" panose="02020603050405020304" pitchFamily="18" charset="0"/>
                <a:ea typeface="Times New Roman" panose="02020603050405020304" pitchFamily="18" charset="0"/>
              </a:rPr>
              <a:t>ведения бюджетного </a:t>
            </a:r>
            <a:r>
              <a:rPr lang="ru-RU" dirty="0" smtClean="0">
                <a:solidFill>
                  <a:srgbClr val="000000"/>
                </a:solidFill>
                <a:latin typeface="Times New Roman" panose="02020603050405020304" pitchFamily="18" charset="0"/>
                <a:ea typeface="Times New Roman" panose="02020603050405020304" pitchFamily="18" charset="0"/>
              </a:rPr>
              <a:t>учета</a:t>
            </a:r>
          </a:p>
          <a:p>
            <a:r>
              <a:rPr lang="ru-RU" dirty="0" smtClean="0">
                <a:solidFill>
                  <a:srgbClr val="000000"/>
                </a:solidFill>
                <a:latin typeface="Times New Roman" panose="02020603050405020304" pitchFamily="18" charset="0"/>
                <a:ea typeface="Times New Roman" panose="02020603050405020304" pitchFamily="18" charset="0"/>
              </a:rPr>
              <a:t> </a:t>
            </a:r>
            <a:r>
              <a:rPr lang="ru-RU" dirty="0">
                <a:solidFill>
                  <a:srgbClr val="000000"/>
                </a:solidFill>
                <a:latin typeface="Times New Roman" panose="02020603050405020304" pitchFamily="18" charset="0"/>
                <a:ea typeface="Times New Roman" panose="02020603050405020304" pitchFamily="18" charset="0"/>
              </a:rPr>
              <a:t>(Таблица № 4), </a:t>
            </a:r>
            <a:endParaRPr lang="ru-RU" dirty="0"/>
          </a:p>
        </p:txBody>
      </p:sp>
      <p:sp>
        <p:nvSpPr>
          <p:cNvPr id="9" name="TextBox 8"/>
          <p:cNvSpPr txBox="1"/>
          <p:nvPr/>
        </p:nvSpPr>
        <p:spPr>
          <a:xfrm>
            <a:off x="881246" y="2107403"/>
            <a:ext cx="2802819" cy="923330"/>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ru-RU" dirty="0" smtClean="0">
                <a:solidFill>
                  <a:srgbClr val="000000"/>
                </a:solidFill>
                <a:latin typeface="Times New Roman" panose="02020603050405020304" pitchFamily="18" charset="0"/>
                <a:ea typeface="Times New Roman" panose="02020603050405020304" pitchFamily="18" charset="0"/>
              </a:rPr>
              <a:t>раздел </a:t>
            </a:r>
            <a:r>
              <a:rPr lang="ru-RU" dirty="0">
                <a:solidFill>
                  <a:srgbClr val="000000"/>
                </a:solidFill>
                <a:latin typeface="Times New Roman" panose="02020603050405020304" pitchFamily="18" charset="0"/>
                <a:ea typeface="Times New Roman" panose="02020603050405020304" pitchFamily="18" charset="0"/>
              </a:rPr>
              <a:t>5 «Прочие </a:t>
            </a:r>
            <a:r>
              <a:rPr lang="ru-RU" dirty="0" smtClean="0">
                <a:solidFill>
                  <a:srgbClr val="000000"/>
                </a:solidFill>
                <a:latin typeface="Times New Roman" panose="02020603050405020304" pitchFamily="18" charset="0"/>
                <a:ea typeface="Times New Roman" panose="02020603050405020304" pitchFamily="18" charset="0"/>
              </a:rPr>
              <a:t>вопросы</a:t>
            </a:r>
          </a:p>
          <a:p>
            <a:r>
              <a:rPr lang="ru-RU" dirty="0" smtClean="0">
                <a:solidFill>
                  <a:srgbClr val="000000"/>
                </a:solidFill>
                <a:latin typeface="Times New Roman" panose="02020603050405020304" pitchFamily="18" charset="0"/>
                <a:ea typeface="Times New Roman" panose="02020603050405020304" pitchFamily="18" charset="0"/>
              </a:rPr>
              <a:t> </a:t>
            </a:r>
            <a:r>
              <a:rPr lang="ru-RU" dirty="0">
                <a:solidFill>
                  <a:srgbClr val="000000"/>
                </a:solidFill>
                <a:latin typeface="Times New Roman" panose="02020603050405020304" pitchFamily="18" charset="0"/>
                <a:ea typeface="Times New Roman" panose="02020603050405020304" pitchFamily="18" charset="0"/>
              </a:rPr>
              <a:t>деятельности </a:t>
            </a:r>
            <a:r>
              <a:rPr lang="ru-RU" dirty="0" smtClean="0">
                <a:solidFill>
                  <a:srgbClr val="000000"/>
                </a:solidFill>
                <a:latin typeface="Times New Roman" panose="02020603050405020304" pitchFamily="18" charset="0"/>
                <a:ea typeface="Times New Roman" panose="02020603050405020304" pitchFamily="18" charset="0"/>
              </a:rPr>
              <a:t>субъекта</a:t>
            </a:r>
          </a:p>
          <a:p>
            <a:r>
              <a:rPr lang="ru-RU" dirty="0" smtClean="0">
                <a:solidFill>
                  <a:srgbClr val="000000"/>
                </a:solidFill>
                <a:latin typeface="Times New Roman" panose="02020603050405020304" pitchFamily="18" charset="0"/>
                <a:ea typeface="Times New Roman" panose="02020603050405020304" pitchFamily="18" charset="0"/>
              </a:rPr>
              <a:t> </a:t>
            </a:r>
            <a:r>
              <a:rPr lang="ru-RU" dirty="0">
                <a:solidFill>
                  <a:srgbClr val="000000"/>
                </a:solidFill>
                <a:latin typeface="Times New Roman" panose="02020603050405020304" pitchFamily="18" charset="0"/>
                <a:ea typeface="Times New Roman" panose="02020603050405020304" pitchFamily="18" charset="0"/>
              </a:rPr>
              <a:t>бюджетной отчетности» </a:t>
            </a:r>
            <a:endParaRPr lang="ru-RU" dirty="0"/>
          </a:p>
        </p:txBody>
      </p:sp>
      <p:sp>
        <p:nvSpPr>
          <p:cNvPr id="10" name="TextBox 9"/>
          <p:cNvSpPr txBox="1"/>
          <p:nvPr/>
        </p:nvSpPr>
        <p:spPr>
          <a:xfrm flipH="1">
            <a:off x="5548819" y="1103399"/>
            <a:ext cx="2941831" cy="175432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ru-RU" dirty="0" smtClean="0"/>
              <a:t>В </a:t>
            </a:r>
            <a:r>
              <a:rPr lang="ru-RU" dirty="0" smtClean="0">
                <a:solidFill>
                  <a:srgbClr val="000000"/>
                </a:solidFill>
                <a:latin typeface="Times New Roman" panose="02020603050405020304" pitchFamily="18" charset="0"/>
                <a:ea typeface="Times New Roman" panose="02020603050405020304" pitchFamily="18" charset="0"/>
              </a:rPr>
              <a:t>сопроводительном </a:t>
            </a:r>
            <a:r>
              <a:rPr lang="ru-RU" dirty="0">
                <a:solidFill>
                  <a:srgbClr val="000000"/>
                </a:solidFill>
                <a:latin typeface="Times New Roman" panose="02020603050405020304" pitchFamily="18" charset="0"/>
                <a:ea typeface="Times New Roman" panose="02020603050405020304" pitchFamily="18" charset="0"/>
              </a:rPr>
              <a:t>документе, содержащем пояснения к бухгалтерской (финансовой) отчетности при представлении отчетности</a:t>
            </a:r>
            <a:r>
              <a:rPr lang="ru-RU" dirty="0" smtClean="0"/>
              <a:t> </a:t>
            </a:r>
            <a:endParaRPr lang="ru-RU" dirty="0"/>
          </a:p>
        </p:txBody>
      </p:sp>
      <p:sp>
        <p:nvSpPr>
          <p:cNvPr id="13" name="TextBox 12"/>
          <p:cNvSpPr txBox="1"/>
          <p:nvPr/>
        </p:nvSpPr>
        <p:spPr>
          <a:xfrm>
            <a:off x="881246" y="1087747"/>
            <a:ext cx="2782056" cy="9233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12700" marR="12700" algn="just">
              <a:spcAft>
                <a:spcPts val="0"/>
              </a:spcAft>
            </a:pPr>
            <a:r>
              <a:rPr lang="ru-RU" dirty="0">
                <a:solidFill>
                  <a:srgbClr val="000000"/>
                </a:solidFill>
                <a:latin typeface="Times New Roman" panose="02020603050405020304" pitchFamily="18" charset="0"/>
                <a:ea typeface="Times New Roman" panose="02020603050405020304" pitchFamily="18" charset="0"/>
              </a:rPr>
              <a:t>В текстовой части</a:t>
            </a:r>
          </a:p>
          <a:p>
            <a:pPr marL="12700" marR="12700" algn="just">
              <a:spcAft>
                <a:spcPts val="0"/>
              </a:spcAft>
            </a:pPr>
            <a:r>
              <a:rPr lang="ru-RU" dirty="0">
                <a:solidFill>
                  <a:srgbClr val="000000"/>
                </a:solidFill>
                <a:latin typeface="Times New Roman" panose="02020603050405020304" pitchFamily="18" charset="0"/>
                <a:ea typeface="Times New Roman" panose="02020603050405020304" pitchFamily="18" charset="0"/>
              </a:rPr>
              <a:t> Пояснительной записки</a:t>
            </a:r>
          </a:p>
          <a:p>
            <a:pPr marL="12700" marR="12700" algn="just">
              <a:spcAft>
                <a:spcPts val="0"/>
              </a:spcAft>
            </a:pPr>
            <a:r>
              <a:rPr lang="ru-RU" dirty="0">
                <a:solidFill>
                  <a:srgbClr val="000000"/>
                </a:solidFill>
                <a:latin typeface="Times New Roman" panose="02020603050405020304" pitchFamily="18" charset="0"/>
                <a:ea typeface="Times New Roman" panose="02020603050405020304" pitchFamily="18" charset="0"/>
              </a:rPr>
              <a:t> (ф. 0503160</a:t>
            </a:r>
            <a:r>
              <a:rPr lang="ru-RU" dirty="0" smtClean="0">
                <a:solidFill>
                  <a:srgbClr val="000000"/>
                </a:solidFill>
                <a:latin typeface="Times New Roman" panose="02020603050405020304" pitchFamily="18" charset="0"/>
                <a:ea typeface="Times New Roman" panose="02020603050405020304" pitchFamily="18" charset="0"/>
              </a:rPr>
              <a:t>)</a:t>
            </a:r>
            <a:endParaRPr lang="ru-RU" dirty="0"/>
          </a:p>
        </p:txBody>
      </p:sp>
      <p:sp>
        <p:nvSpPr>
          <p:cNvPr id="14" name="TextBox 13"/>
          <p:cNvSpPr txBox="1"/>
          <p:nvPr/>
        </p:nvSpPr>
        <p:spPr>
          <a:xfrm>
            <a:off x="4388899" y="1239739"/>
            <a:ext cx="1159920" cy="369332"/>
          </a:xfrm>
          <a:prstGeom prst="rect">
            <a:avLst/>
          </a:prstGeom>
          <a:noFill/>
        </p:spPr>
        <p:txBody>
          <a:bodyPr wrap="square" rtlCol="0">
            <a:spAutoFit/>
          </a:bodyPr>
          <a:lstStyle/>
          <a:p>
            <a:r>
              <a:rPr lang="ru-RU" dirty="0" smtClean="0"/>
              <a:t>ИЛИ</a:t>
            </a:r>
            <a:endParaRPr lang="ru-RU" dirty="0"/>
          </a:p>
        </p:txBody>
      </p:sp>
      <p:sp>
        <p:nvSpPr>
          <p:cNvPr id="15" name="TextBox 14"/>
          <p:cNvSpPr txBox="1"/>
          <p:nvPr/>
        </p:nvSpPr>
        <p:spPr>
          <a:xfrm>
            <a:off x="4026100" y="2924944"/>
            <a:ext cx="4464550" cy="1200329"/>
          </a:xfrm>
          <a:prstGeom prst="rect">
            <a:avLst/>
          </a:prstGeom>
          <a:noFill/>
        </p:spPr>
        <p:txBody>
          <a:bodyPr wrap="square" rtlCol="0">
            <a:spAutoFit/>
          </a:bodyPr>
          <a:lstStyle/>
          <a:p>
            <a:pPr marL="12700" marR="12700" algn="just">
              <a:spcAft>
                <a:spcPts val="0"/>
              </a:spcAft>
            </a:pPr>
            <a:r>
              <a:rPr lang="ru-RU" dirty="0">
                <a:latin typeface="Times New Roman" panose="02020603050405020304" pitchFamily="18" charset="0"/>
                <a:ea typeface="Times New Roman" panose="02020603050405020304" pitchFamily="18" charset="0"/>
              </a:rPr>
              <a:t>1</a:t>
            </a:r>
            <a:r>
              <a:rPr lang="ru-RU" dirty="0">
                <a:solidFill>
                  <a:srgbClr val="FF0000"/>
                </a:solidFill>
                <a:latin typeface="Times New Roman" panose="02020603050405020304" pitchFamily="18" charset="0"/>
                <a:ea typeface="Times New Roman" panose="02020603050405020304" pitchFamily="18" charset="0"/>
              </a:rPr>
              <a:t>. Обоснование</a:t>
            </a:r>
            <a:r>
              <a:rPr lang="ru-RU" dirty="0">
                <a:solidFill>
                  <a:srgbClr val="000000"/>
                </a:solidFill>
                <a:latin typeface="Times New Roman" panose="02020603050405020304" pitchFamily="18" charset="0"/>
                <a:ea typeface="Times New Roman" panose="02020603050405020304" pitchFamily="18" charset="0"/>
              </a:rPr>
              <a:t> </a:t>
            </a:r>
            <a:r>
              <a:rPr lang="ru-RU" dirty="0" smtClean="0">
                <a:solidFill>
                  <a:srgbClr val="000000"/>
                </a:solidFill>
                <a:latin typeface="Times New Roman" panose="02020603050405020304" pitchFamily="18" charset="0"/>
                <a:ea typeface="Times New Roman" panose="02020603050405020304" pitchFamily="18" charset="0"/>
              </a:rPr>
              <a:t>изменения                                                                         </a:t>
            </a:r>
            <a:r>
              <a:rPr lang="ru-RU" dirty="0">
                <a:solidFill>
                  <a:srgbClr val="000000"/>
                </a:solidFill>
                <a:latin typeface="Times New Roman" panose="02020603050405020304" pitchFamily="18" charset="0"/>
                <a:ea typeface="Times New Roman" panose="02020603050405020304" pitchFamily="18" charset="0"/>
              </a:rPr>
              <a:t>учетной политики</a:t>
            </a:r>
          </a:p>
          <a:p>
            <a:pPr marL="12700" marR="12700" lvl="0" algn="just"/>
            <a:r>
              <a:rPr lang="ru-RU" dirty="0">
                <a:solidFill>
                  <a:srgbClr val="000000"/>
                </a:solidFill>
                <a:latin typeface="Times New Roman" panose="02020603050405020304" pitchFamily="18" charset="0"/>
                <a:ea typeface="Times New Roman" panose="02020603050405020304" pitchFamily="18" charset="0"/>
              </a:rPr>
              <a:t>2. </a:t>
            </a:r>
            <a:r>
              <a:rPr lang="ru-RU" dirty="0">
                <a:solidFill>
                  <a:srgbClr val="FF0000"/>
                </a:solidFill>
                <a:latin typeface="Times New Roman" panose="02020603050405020304" pitchFamily="18" charset="0"/>
                <a:ea typeface="Times New Roman" panose="02020603050405020304" pitchFamily="18" charset="0"/>
              </a:rPr>
              <a:t>Содержание</a:t>
            </a:r>
            <a:r>
              <a:rPr lang="ru-RU" dirty="0">
                <a:solidFill>
                  <a:srgbClr val="000000"/>
                </a:solidFill>
                <a:latin typeface="Times New Roman" panose="02020603050405020304" pitchFamily="18" charset="0"/>
                <a:ea typeface="Times New Roman" panose="02020603050405020304" pitchFamily="18" charset="0"/>
              </a:rPr>
              <a:t> изменения учетной </a:t>
            </a:r>
            <a:r>
              <a:rPr lang="ru-RU" dirty="0" smtClean="0">
                <a:solidFill>
                  <a:srgbClr val="000000"/>
                </a:solidFill>
                <a:latin typeface="Times New Roman" panose="02020603050405020304" pitchFamily="18" charset="0"/>
                <a:ea typeface="Times New Roman" panose="02020603050405020304" pitchFamily="18" charset="0"/>
              </a:rPr>
              <a:t>политики</a:t>
            </a:r>
            <a:endParaRPr lang="ru-RU" dirty="0"/>
          </a:p>
        </p:txBody>
      </p:sp>
      <p:sp>
        <p:nvSpPr>
          <p:cNvPr id="19" name="Выгнутая вверх стрелка 18"/>
          <p:cNvSpPr/>
          <p:nvPr/>
        </p:nvSpPr>
        <p:spPr>
          <a:xfrm rot="5400000">
            <a:off x="3560574" y="1785353"/>
            <a:ext cx="1185783" cy="938802"/>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20" name="Выгнутая влево стрелка 19"/>
          <p:cNvSpPr/>
          <p:nvPr/>
        </p:nvSpPr>
        <p:spPr>
          <a:xfrm rot="525603">
            <a:off x="106418" y="2336829"/>
            <a:ext cx="689280" cy="117623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4" name="Номер слайда 3"/>
          <p:cNvSpPr>
            <a:spLocks noGrp="1"/>
          </p:cNvSpPr>
          <p:nvPr>
            <p:ph type="sldNum" sz="quarter" idx="7"/>
          </p:nvPr>
        </p:nvSpPr>
        <p:spPr/>
        <p:txBody>
          <a:bodyPr/>
          <a:lstStyle/>
          <a:p>
            <a:pPr marL="4334666">
              <a:lnSpc>
                <a:spcPts val="1156"/>
              </a:lnSpc>
            </a:pPr>
            <a:fld id="{81D60167-4931-47E6-BA6A-407CBD079E47}" type="slidenum">
              <a:rPr lang="ru-RU" spc="-4" smtClean="0">
                <a:latin typeface="Arial"/>
                <a:cs typeface="Arial"/>
              </a:rPr>
              <a:pPr marL="4334666">
                <a:lnSpc>
                  <a:spcPts val="1156"/>
                </a:lnSpc>
              </a:pPr>
              <a:t>138</a:t>
            </a:fld>
            <a:endParaRPr lang="ru-RU" spc="-4" dirty="0">
              <a:latin typeface="Arial"/>
              <a:cs typeface="Arial"/>
            </a:endParaRPr>
          </a:p>
        </p:txBody>
      </p:sp>
    </p:spTree>
    <p:extLst>
      <p:ext uri="{BB962C8B-B14F-4D97-AF65-F5344CB8AC3E}">
        <p14:creationId xmlns:p14="http://schemas.microsoft.com/office/powerpoint/2010/main" val="1181589832"/>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29466" y="524530"/>
            <a:ext cx="7889300" cy="380232"/>
          </a:xfrm>
          <a:prstGeom prst="rect">
            <a:avLst/>
          </a:prstGeom>
        </p:spPr>
        <p:txBody>
          <a:bodyPr vert="horz" wrap="square" lIns="0" tIns="0" rIns="0" bIns="0" rtlCol="0">
            <a:spAutoFit/>
          </a:bodyPr>
          <a:lstStyle/>
          <a:p>
            <a:pPr marL="302575" indent="-302575"/>
            <a:r>
              <a:rPr lang="ru-RU" dirty="0" smtClean="0">
                <a:latin typeface="Times New Roman" panose="02020603050405020304" pitchFamily="18" charset="0"/>
                <a:cs typeface="Times New Roman" panose="02020603050405020304" pitchFamily="18" charset="0"/>
              </a:rPr>
              <a:t>Ретроспективное применение изменений УП</a:t>
            </a:r>
            <a:endParaRPr lang="ru-RU" dirty="0">
              <a:latin typeface="Times New Roman" panose="02020603050405020304" pitchFamily="18" charset="0"/>
              <a:cs typeface="Times New Roman" panose="02020603050405020304" pitchFamily="18" charset="0"/>
            </a:endParaRPr>
          </a:p>
        </p:txBody>
      </p:sp>
      <p:sp>
        <p:nvSpPr>
          <p:cNvPr id="8" name="TextBox 7"/>
          <p:cNvSpPr txBox="1"/>
          <p:nvPr/>
        </p:nvSpPr>
        <p:spPr>
          <a:xfrm>
            <a:off x="2095832" y="4249050"/>
            <a:ext cx="5122391" cy="309637"/>
          </a:xfrm>
          <a:prstGeom prst="rect">
            <a:avLst/>
          </a:prstGeom>
          <a:noFill/>
        </p:spPr>
        <p:txBody>
          <a:bodyPr wrap="square" rtlCol="0">
            <a:spAutoFit/>
          </a:bodyPr>
          <a:lstStyle/>
          <a:p>
            <a:pPr algn="ctr" defTabSz="806867"/>
            <a:endParaRPr lang="ru-RU" sz="1412" b="1" dirty="0">
              <a:solidFill>
                <a:prstClr val="black"/>
              </a:solidFill>
              <a:latin typeface="Times New Roman" panose="02020603050405020304" pitchFamily="18" charset="0"/>
              <a:cs typeface="Times New Roman" panose="02020603050405020304" pitchFamily="18" charset="0"/>
            </a:endParaRPr>
          </a:p>
        </p:txBody>
      </p:sp>
      <p:graphicFrame>
        <p:nvGraphicFramePr>
          <p:cNvPr id="15" name="Схема 14"/>
          <p:cNvGraphicFramePr/>
          <p:nvPr>
            <p:extLst>
              <p:ext uri="{D42A27DB-BD31-4B8C-83A1-F6EECF244321}">
                <p14:modId xmlns:p14="http://schemas.microsoft.com/office/powerpoint/2010/main" val="167222699"/>
              </p:ext>
            </p:extLst>
          </p:nvPr>
        </p:nvGraphicFramePr>
        <p:xfrm>
          <a:off x="840603" y="1196752"/>
          <a:ext cx="7632848"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1205165" y="3695080"/>
            <a:ext cx="595035" cy="1569660"/>
          </a:xfrm>
          <a:prstGeom prst="rect">
            <a:avLst/>
          </a:prstGeom>
          <a:noFill/>
        </p:spPr>
        <p:txBody>
          <a:bodyPr wrap="none" rtlCol="0">
            <a:spAutoFit/>
          </a:bodyPr>
          <a:lstStyle/>
          <a:p>
            <a:r>
              <a:rPr lang="ru-RU" sz="9600" dirty="0" smtClean="0">
                <a:solidFill>
                  <a:srgbClr val="FF0000"/>
                </a:solidFill>
                <a:latin typeface="Times New Roman" panose="02020603050405020304" pitchFamily="18" charset="0"/>
                <a:cs typeface="Times New Roman" panose="02020603050405020304" pitchFamily="18" charset="0"/>
              </a:rPr>
              <a:t>!</a:t>
            </a:r>
            <a:endParaRPr lang="ru-RU" sz="9600" dirty="0">
              <a:solidFill>
                <a:srgbClr val="FF0000"/>
              </a:solidFill>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7"/>
          </p:nvPr>
        </p:nvSpPr>
        <p:spPr/>
        <p:txBody>
          <a:bodyPr/>
          <a:lstStyle/>
          <a:p>
            <a:pPr marL="4334666">
              <a:lnSpc>
                <a:spcPts val="1156"/>
              </a:lnSpc>
            </a:pPr>
            <a:fld id="{81D60167-4931-47E6-BA6A-407CBD079E47}" type="slidenum">
              <a:rPr lang="ru-RU" spc="-4" smtClean="0">
                <a:latin typeface="Arial"/>
                <a:cs typeface="Arial"/>
              </a:rPr>
              <a:pPr marL="4334666">
                <a:lnSpc>
                  <a:spcPts val="1156"/>
                </a:lnSpc>
              </a:pPr>
              <a:t>139</a:t>
            </a:fld>
            <a:endParaRPr lang="ru-RU" spc="-4" dirty="0">
              <a:latin typeface="Arial"/>
              <a:cs typeface="Arial"/>
            </a:endParaRPr>
          </a:p>
        </p:txBody>
      </p:sp>
    </p:spTree>
    <p:extLst>
      <p:ext uri="{BB962C8B-B14F-4D97-AF65-F5344CB8AC3E}">
        <p14:creationId xmlns:p14="http://schemas.microsoft.com/office/powerpoint/2010/main" val="15174104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2125663"/>
            <a:ext cx="7772400" cy="431800"/>
          </a:xfrm>
        </p:spPr>
        <p:txBody>
          <a:bodyPr/>
          <a:lstStyle/>
          <a:p>
            <a:pPr>
              <a:defRPr/>
            </a:pPr>
            <a:r>
              <a:rPr lang="ru-RU" sz="2000" dirty="0" smtClean="0">
                <a:solidFill>
                  <a:schemeClr val="accent5">
                    <a:lumMod val="75000"/>
                  </a:schemeClr>
                </a:solidFill>
              </a:rPr>
              <a:t>ЕДИНЫЙ ПЛАН СЧЕТОВ</a:t>
            </a:r>
            <a:br>
              <a:rPr lang="ru-RU" sz="2000" dirty="0" smtClean="0">
                <a:solidFill>
                  <a:schemeClr val="accent5">
                    <a:lumMod val="75000"/>
                  </a:schemeClr>
                </a:solidFill>
              </a:rPr>
            </a:br>
            <a:r>
              <a:rPr lang="ru-RU" sz="2000" dirty="0" smtClean="0">
                <a:solidFill>
                  <a:schemeClr val="accent5">
                    <a:lumMod val="75000"/>
                  </a:schemeClr>
                </a:solidFill>
              </a:rPr>
              <a:t>10100 ОСНОВНЫЕ СРЕДСТВА</a:t>
            </a:r>
            <a:endParaRPr lang="ru-RU" sz="2000" dirty="0"/>
          </a:p>
        </p:txBody>
      </p:sp>
      <p:sp>
        <p:nvSpPr>
          <p:cNvPr id="76803" name="Текст 2"/>
          <p:cNvSpPr>
            <a:spLocks noGrp="1"/>
          </p:cNvSpPr>
          <p:nvPr>
            <p:ph type="body" idx="4294967295"/>
          </p:nvPr>
        </p:nvSpPr>
        <p:spPr>
          <a:xfrm>
            <a:off x="215900" y="1171575"/>
            <a:ext cx="8712200" cy="4089400"/>
          </a:xfrm>
        </p:spPr>
        <p:txBody>
          <a:bodyPr/>
          <a:lstStyle/>
          <a:p>
            <a:endParaRPr lang="ru-RU" altLang="ru-RU" smtClean="0"/>
          </a:p>
        </p:txBody>
      </p:sp>
      <p:sp>
        <p:nvSpPr>
          <p:cNvPr id="4" name="Номер слайда 3"/>
          <p:cNvSpPr>
            <a:spLocks noGrp="1"/>
          </p:cNvSpPr>
          <p:nvPr>
            <p:ph type="sldNum" sz="quarter" idx="12"/>
          </p:nvPr>
        </p:nvSpPr>
        <p:spPr>
          <a:xfrm>
            <a:off x="71438" y="6411913"/>
            <a:ext cx="4716462" cy="255587"/>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7A488FC-9AA9-47D9-A593-D604263FCE16}" type="slidenum">
              <a:rPr lang="ru-RU" altLang="ru-RU">
                <a:solidFill>
                  <a:srgbClr val="252523"/>
                </a:solidFill>
              </a:rPr>
              <a:pPr eaLnBrk="1" hangingPunct="1"/>
              <a:t>14</a:t>
            </a:fld>
            <a:endParaRPr lang="ru-RU" altLang="ru-RU">
              <a:solidFill>
                <a:srgbClr val="252523"/>
              </a:solidFill>
            </a:endParaRPr>
          </a:p>
        </p:txBody>
      </p:sp>
      <p:graphicFrame>
        <p:nvGraphicFramePr>
          <p:cNvPr id="6" name="Таблица 5"/>
          <p:cNvGraphicFramePr>
            <a:graphicFrameLocks noGrp="1"/>
          </p:cNvGraphicFramePr>
          <p:nvPr>
            <p:extLst/>
          </p:nvPr>
        </p:nvGraphicFramePr>
        <p:xfrm>
          <a:off x="-4762" y="135360"/>
          <a:ext cx="8856662" cy="6126921"/>
        </p:xfrm>
        <a:graphic>
          <a:graphicData uri="http://schemas.openxmlformats.org/drawingml/2006/table">
            <a:tbl>
              <a:tblPr/>
              <a:tblGrid>
                <a:gridCol w="247650"/>
                <a:gridCol w="287337"/>
                <a:gridCol w="328613"/>
                <a:gridCol w="265112"/>
                <a:gridCol w="327025"/>
                <a:gridCol w="2616969"/>
                <a:gridCol w="144016"/>
                <a:gridCol w="360040"/>
                <a:gridCol w="288032"/>
                <a:gridCol w="288032"/>
                <a:gridCol w="288032"/>
                <a:gridCol w="288032"/>
                <a:gridCol w="3127772"/>
              </a:tblGrid>
              <a:tr h="557336">
                <a:tc gridSpan="5">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2000" b="1" i="1" u="none" strike="noStrike" cap="none" normalizeH="0" baseline="0" dirty="0" smtClean="0">
                          <a:ln>
                            <a:solidFill>
                              <a:schemeClr val="tx2"/>
                            </a:solidFill>
                          </a:ln>
                          <a:solidFill>
                            <a:srgbClr val="000000"/>
                          </a:solidFill>
                          <a:effectLst/>
                          <a:latin typeface="Times New Roman" pitchFamily="18" charset="0"/>
                          <a:cs typeface="Arial" pitchFamily="34" charset="0"/>
                        </a:rPr>
                        <a:t>2 0 1 7 </a:t>
                      </a:r>
                      <a:r>
                        <a:rPr kumimoji="0" lang="ru-RU" sz="2000" b="0" i="1" u="none" strike="noStrike" cap="none" normalizeH="0" baseline="0" dirty="0" smtClean="0">
                          <a:ln>
                            <a:solidFill>
                              <a:schemeClr val="tx2"/>
                            </a:solidFill>
                          </a:ln>
                          <a:solidFill>
                            <a:srgbClr val="000000"/>
                          </a:solidFill>
                          <a:effectLst/>
                          <a:latin typeface="Times New Roman" pitchFamily="18" charset="0"/>
                          <a:cs typeface="Arial" pitchFamily="34" charset="0"/>
                        </a:rPr>
                        <a:t>г</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BCF9D"/>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ru-RU" sz="2000" b="1" i="0" u="none" strike="noStrike" cap="none" normalizeH="0" baseline="0" dirty="0" smtClean="0">
                        <a:ln>
                          <a:solidFill>
                            <a:schemeClr val="tx2"/>
                          </a:solidFill>
                        </a:ln>
                        <a:solidFill>
                          <a:srgbClr val="000000"/>
                        </a:solidFill>
                        <a:effectLst/>
                        <a:latin typeface="Times New Roman" pitchFamily="18"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BCF9D"/>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2000" b="1" i="1" u="none" strike="noStrike" cap="none" normalizeH="0" baseline="0" dirty="0" smtClean="0">
                          <a:ln>
                            <a:solidFill>
                              <a:schemeClr val="tx2"/>
                            </a:solidFill>
                          </a:ln>
                          <a:solidFill>
                            <a:srgbClr val="CCC1DA"/>
                          </a:solidFill>
                          <a:effectLst/>
                          <a:latin typeface="Times New Roman" pitchFamily="18" charset="0"/>
                          <a:cs typeface="Arial" pitchFamily="34" charset="0"/>
                        </a:rPr>
                        <a:t> </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BCF9D"/>
                    </a:solidFill>
                  </a:tcPr>
                </a:tc>
                <a:tc gridSpan="5">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2000" b="1" i="1" u="none" strike="noStrike" cap="none" normalizeH="0" baseline="0" dirty="0" smtClean="0">
                          <a:ln>
                            <a:solidFill>
                              <a:schemeClr val="tx2"/>
                            </a:solidFill>
                          </a:ln>
                          <a:solidFill>
                            <a:srgbClr val="000000"/>
                          </a:solidFill>
                          <a:effectLst/>
                          <a:latin typeface="Times New Roman" pitchFamily="18" charset="0"/>
                          <a:cs typeface="Arial" pitchFamily="34" charset="0"/>
                        </a:rPr>
                        <a:t>2018 </a:t>
                      </a:r>
                      <a:r>
                        <a:rPr kumimoji="0" lang="ru-RU" sz="2000" b="0" i="1" u="none" strike="noStrike" cap="none" normalizeH="0" baseline="0" dirty="0" smtClean="0">
                          <a:ln>
                            <a:solidFill>
                              <a:schemeClr val="tx2"/>
                            </a:solidFill>
                          </a:ln>
                          <a:solidFill>
                            <a:srgbClr val="000000"/>
                          </a:solidFill>
                          <a:effectLst/>
                          <a:latin typeface="Times New Roman" pitchFamily="18" charset="0"/>
                          <a:cs typeface="Arial" pitchFamily="34" charset="0"/>
                        </a:rPr>
                        <a:t>г</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BCF9D"/>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ru-RU" sz="2000" b="1" i="0" u="none" strike="noStrike" cap="none" normalizeH="0" baseline="0" dirty="0" smtClean="0">
                        <a:ln>
                          <a:solidFill>
                            <a:schemeClr val="tx2"/>
                          </a:solidFill>
                        </a:ln>
                        <a:solidFill>
                          <a:srgbClr val="000000"/>
                        </a:solidFill>
                        <a:effectLst/>
                        <a:latin typeface="Times New Roman" pitchFamily="18"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BCF9D"/>
                    </a:solidFill>
                  </a:tcPr>
                </a:tc>
              </a:tr>
              <a:tr h="654050">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latin typeface="Times New Roman" pitchFamily="18" charset="0"/>
                          <a:cs typeface="Arial" pitchFamily="34" charset="0"/>
                        </a:rPr>
                        <a:t>2</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latin typeface="Times New Roman" pitchFamily="18" charset="0"/>
                          <a:cs typeface="Arial" pitchFamily="34" charset="0"/>
                        </a:rPr>
                        <a:t>0</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latin typeface="Times New Roman" pitchFamily="18" charset="0"/>
                          <a:cs typeface="Arial" pitchFamily="34" charset="0"/>
                        </a:rPr>
                        <a:t>5</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latin typeface="Times New Roman" pitchFamily="18" charset="0"/>
                          <a:cs typeface="Arial" pitchFamily="34" charset="0"/>
                        </a:rPr>
                        <a:t>3</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800" b="1" i="1" u="none" strike="noStrike" cap="none" normalizeH="0" baseline="0" dirty="0" smtClean="0">
                          <a:ln>
                            <a:noFill/>
                          </a:ln>
                          <a:solidFill>
                            <a:srgbClr val="000000"/>
                          </a:solidFill>
                          <a:effectLst/>
                          <a:latin typeface="Times New Roman" pitchFamily="18" charset="0"/>
                          <a:cs typeface="Arial" pitchFamily="34" charset="0"/>
                        </a:rPr>
                        <a:t>0</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latin typeface="Times New Roman" pitchFamily="18" charset="0"/>
                          <a:cs typeface="Arial" pitchFamily="34" charset="0"/>
                        </a:rPr>
                        <a:t>Расчеты по доходам от оказания платных работ, услуг</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rgbClr val="CCC1DA"/>
                          </a:solidFill>
                          <a:effectLst/>
                          <a:latin typeface="Times New Roman" pitchFamily="18" charset="0"/>
                          <a:cs typeface="Arial" pitchFamily="34" charset="0"/>
                        </a:rPr>
                        <a:t> </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0EC"/>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latin typeface="Times New Roman" pitchFamily="18" charset="0"/>
                          <a:cs typeface="Arial" pitchFamily="34" charset="0"/>
                        </a:rPr>
                        <a:t>2</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latin typeface="Times New Roman" pitchFamily="18" charset="0"/>
                          <a:cs typeface="Arial" pitchFamily="34" charset="0"/>
                        </a:rPr>
                        <a:t>0</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latin typeface="Times New Roman" pitchFamily="18" charset="0"/>
                          <a:cs typeface="Arial" pitchFamily="34" charset="0"/>
                        </a:rPr>
                        <a:t>5</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latin typeface="Times New Roman" pitchFamily="18" charset="0"/>
                          <a:cs typeface="Arial" pitchFamily="34" charset="0"/>
                        </a:rPr>
                        <a:t>3</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latin typeface="Times New Roman" pitchFamily="18" charset="0"/>
                          <a:cs typeface="Arial" pitchFamily="34" charset="0"/>
                        </a:rPr>
                        <a:t>0</a:t>
                      </a:r>
                      <a:endParaRPr kumimoji="0" lang="en-US" sz="1800" b="1" i="1" u="none" strike="noStrike" cap="none" normalizeH="0" baseline="0" dirty="0" smtClean="0">
                        <a:ln>
                          <a:noFill/>
                        </a:ln>
                        <a:solidFill>
                          <a:srgbClr val="000000"/>
                        </a:solidFill>
                        <a:effectLst/>
                        <a:latin typeface="Times New Roman" pitchFamily="18"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latin typeface="Times New Roman" pitchFamily="18" charset="0"/>
                          <a:cs typeface="Arial" pitchFamily="34" charset="0"/>
                        </a:rPr>
                        <a:t>Расчеты по доходам от оказания платных услуг (работ), компенсаций затрат</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292100">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latin typeface="Times New Roman" pitchFamily="18" charset="0"/>
                          <a:cs typeface="Arial" pitchFamily="34" charset="0"/>
                        </a:rPr>
                        <a:t>2</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latin typeface="Times New Roman" pitchFamily="18" charset="0"/>
                          <a:cs typeface="Arial" pitchFamily="34" charset="0"/>
                        </a:rPr>
                        <a:t>0</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latin typeface="Times New Roman" pitchFamily="18" charset="0"/>
                          <a:cs typeface="Arial" pitchFamily="34" charset="0"/>
                        </a:rPr>
                        <a:t>5</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latin typeface="Times New Roman" pitchFamily="18" charset="0"/>
                          <a:cs typeface="Arial" pitchFamily="34" charset="0"/>
                        </a:rPr>
                        <a:t>3</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latin typeface="Times New Roman" pitchFamily="18" charset="0"/>
                          <a:cs typeface="Arial" pitchFamily="34" charset="0"/>
                        </a:rPr>
                        <a:t>1</a:t>
                      </a:r>
                      <a:endParaRPr kumimoji="0" lang="en-US" sz="1800" b="1" i="1" u="none" strike="noStrike" cap="none" normalizeH="0" baseline="0" dirty="0" smtClean="0">
                        <a:ln>
                          <a:noFill/>
                        </a:ln>
                        <a:solidFill>
                          <a:srgbClr val="000000"/>
                        </a:solidFill>
                        <a:effectLst/>
                        <a:latin typeface="Times New Roman" pitchFamily="18"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latin typeface="Times New Roman" pitchFamily="18" charset="0"/>
                          <a:cs typeface="Arial" pitchFamily="34" charset="0"/>
                        </a:rPr>
                        <a:t> Расчеты с плательщиками доходов от оказания платных работ, услуг</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rgbClr val="000000"/>
                          </a:solidFill>
                          <a:effectLst/>
                          <a:latin typeface="Times New Roman" pitchFamily="18" charset="0"/>
                          <a:cs typeface="Arial" pitchFamily="34" charset="0"/>
                        </a:rPr>
                        <a:t> </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0EC"/>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latin typeface="Times New Roman" pitchFamily="18" charset="0"/>
                          <a:cs typeface="Arial" pitchFamily="34" charset="0"/>
                        </a:rPr>
                        <a:t>2</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latin typeface="Times New Roman" pitchFamily="18" charset="0"/>
                          <a:cs typeface="Arial" pitchFamily="34" charset="0"/>
                        </a:rPr>
                        <a:t>0</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latin typeface="Times New Roman" pitchFamily="18" charset="0"/>
                          <a:cs typeface="Arial" pitchFamily="34" charset="0"/>
                        </a:rPr>
                        <a:t>5</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latin typeface="Times New Roman" pitchFamily="18" charset="0"/>
                          <a:cs typeface="Arial" pitchFamily="34" charset="0"/>
                        </a:rPr>
                        <a:t>3</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latin typeface="Times New Roman" pitchFamily="18" charset="0"/>
                          <a:cs typeface="Arial" pitchFamily="34" charset="0"/>
                        </a:rPr>
                        <a:t>1</a:t>
                      </a:r>
                      <a:endParaRPr kumimoji="0" lang="en-US" sz="1800" b="1" i="1" u="none" strike="noStrike" cap="none" normalizeH="0" baseline="0" dirty="0" smtClean="0">
                        <a:ln>
                          <a:noFill/>
                        </a:ln>
                        <a:solidFill>
                          <a:srgbClr val="000000"/>
                        </a:solidFill>
                        <a:effectLst/>
                        <a:latin typeface="Times New Roman" pitchFamily="18"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latin typeface="Times New Roman" pitchFamily="18" charset="0"/>
                          <a:cs typeface="Arial" pitchFamily="34" charset="0"/>
                        </a:rPr>
                        <a:t> Расчеты по доходам от оказания платных услуг (работ)</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438150">
                <a:tc>
                  <a:txBody>
                    <a:bodyPr/>
                    <a:lstStyle/>
                    <a:p>
                      <a:pPr marL="0" marR="0" lvl="0" indent="0" algn="l" defTabSz="4572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dirty="0" smtClean="0">
                        <a:ln>
                          <a:noFill/>
                        </a:ln>
                        <a:solidFill>
                          <a:srgbClr val="000000"/>
                        </a:solidFill>
                        <a:effectLst/>
                        <a:latin typeface="Times New Roman" pitchFamily="18"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dirty="0" smtClean="0">
                        <a:ln>
                          <a:noFill/>
                        </a:ln>
                        <a:solidFill>
                          <a:srgbClr val="000000"/>
                        </a:solidFill>
                        <a:effectLst/>
                        <a:latin typeface="Times New Roman" pitchFamily="18"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dirty="0" smtClean="0">
                        <a:ln>
                          <a:noFill/>
                        </a:ln>
                        <a:solidFill>
                          <a:srgbClr val="000000"/>
                        </a:solidFill>
                        <a:effectLst/>
                        <a:latin typeface="Times New Roman" pitchFamily="18"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dirty="0" smtClean="0">
                        <a:ln>
                          <a:noFill/>
                        </a:ln>
                        <a:solidFill>
                          <a:srgbClr val="000000"/>
                        </a:solidFill>
                        <a:effectLst/>
                        <a:latin typeface="Times New Roman" pitchFamily="18"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dirty="0" smtClean="0">
                        <a:ln>
                          <a:noFill/>
                        </a:ln>
                        <a:solidFill>
                          <a:srgbClr val="000000"/>
                        </a:solidFill>
                        <a:effectLst/>
                        <a:latin typeface="Times New Roman" pitchFamily="18"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dirty="0" smtClean="0">
                        <a:ln>
                          <a:noFill/>
                        </a:ln>
                        <a:solidFill>
                          <a:srgbClr val="000000"/>
                        </a:solidFill>
                        <a:effectLst/>
                        <a:latin typeface="Times New Roman" pitchFamily="18"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rgbClr val="000000"/>
                          </a:solidFill>
                          <a:effectLst/>
                          <a:latin typeface="Times New Roman" pitchFamily="18" charset="0"/>
                          <a:cs typeface="Arial" pitchFamily="34" charset="0"/>
                        </a:rPr>
                        <a:t> </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0EC"/>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latin typeface="Times New Roman" pitchFamily="18" charset="0"/>
                          <a:cs typeface="Arial" pitchFamily="34" charset="0"/>
                        </a:rPr>
                        <a:t>2</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latin typeface="Times New Roman" pitchFamily="18" charset="0"/>
                          <a:cs typeface="Arial" pitchFamily="34" charset="0"/>
                        </a:rPr>
                        <a:t>0</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latin typeface="Times New Roman" pitchFamily="18" charset="0"/>
                          <a:cs typeface="Arial" pitchFamily="34" charset="0"/>
                        </a:rPr>
                        <a:t>5</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latin typeface="Times New Roman" pitchFamily="18" charset="0"/>
                          <a:cs typeface="Arial" pitchFamily="34" charset="0"/>
                        </a:rPr>
                        <a:t>3</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latin typeface="Times New Roman" pitchFamily="18" charset="0"/>
                          <a:cs typeface="Arial" pitchFamily="34" charset="0"/>
                        </a:rPr>
                        <a:t>2</a:t>
                      </a:r>
                      <a:endParaRPr kumimoji="0" lang="en-US" sz="1800" b="1" i="1" u="none" strike="noStrike" cap="none" normalizeH="0" baseline="0" dirty="0" smtClean="0">
                        <a:ln>
                          <a:noFill/>
                        </a:ln>
                        <a:solidFill>
                          <a:srgbClr val="000000"/>
                        </a:solidFill>
                        <a:effectLst/>
                        <a:latin typeface="Times New Roman" pitchFamily="18"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latin typeface="Times New Roman" pitchFamily="18" charset="0"/>
                          <a:ea typeface="+mn-ea"/>
                          <a:cs typeface="Arial" pitchFamily="34" charset="0"/>
                        </a:rPr>
                        <a:t>Расчеты по доходам от оказания услуг (работ) по программе обязательного медицинского страхования</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438150">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rgbClr val="000000"/>
                        </a:solidFill>
                        <a:effectLst/>
                        <a:latin typeface="Calibri" pitchFamily="34"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dirty="0" smtClean="0">
                        <a:ln>
                          <a:noFill/>
                        </a:ln>
                        <a:solidFill>
                          <a:srgbClr val="000000"/>
                        </a:solidFill>
                        <a:effectLst/>
                        <a:latin typeface="Times New Roman" pitchFamily="18"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dirty="0" smtClean="0">
                        <a:ln>
                          <a:noFill/>
                        </a:ln>
                        <a:solidFill>
                          <a:srgbClr val="000000"/>
                        </a:solidFill>
                        <a:effectLst/>
                        <a:latin typeface="Times New Roman" pitchFamily="18"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dirty="0" smtClean="0">
                        <a:ln>
                          <a:noFill/>
                        </a:ln>
                        <a:solidFill>
                          <a:srgbClr val="000000"/>
                        </a:solidFill>
                        <a:effectLst/>
                        <a:latin typeface="Times New Roman" pitchFamily="18"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dirty="0" smtClean="0">
                        <a:ln>
                          <a:noFill/>
                        </a:ln>
                        <a:solidFill>
                          <a:srgbClr val="000000"/>
                        </a:solidFill>
                        <a:effectLst/>
                        <a:latin typeface="Times New Roman" pitchFamily="18"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dirty="0" smtClean="0">
                        <a:ln>
                          <a:noFill/>
                        </a:ln>
                        <a:solidFill>
                          <a:srgbClr val="000000"/>
                        </a:solidFill>
                        <a:effectLst/>
                        <a:latin typeface="Times New Roman" pitchFamily="18"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rgbClr val="000000"/>
                          </a:solidFill>
                          <a:effectLst/>
                          <a:latin typeface="Times New Roman" pitchFamily="18" charset="0"/>
                          <a:cs typeface="Arial" pitchFamily="34" charset="0"/>
                        </a:rPr>
                        <a:t> </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0EC"/>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latin typeface="Times New Roman" pitchFamily="18" charset="0"/>
                          <a:cs typeface="Arial" pitchFamily="34" charset="0"/>
                        </a:rPr>
                        <a:t>2</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latin typeface="Times New Roman" pitchFamily="18" charset="0"/>
                          <a:cs typeface="Arial" pitchFamily="34" charset="0"/>
                        </a:rPr>
                        <a:t>0</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latin typeface="Times New Roman" pitchFamily="18" charset="0"/>
                          <a:cs typeface="Arial" pitchFamily="34" charset="0"/>
                        </a:rPr>
                        <a:t>5</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latin typeface="Times New Roman" pitchFamily="18" charset="0"/>
                          <a:cs typeface="Arial" pitchFamily="34" charset="0"/>
                        </a:rPr>
                        <a:t>3</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latin typeface="Times New Roman" pitchFamily="18" charset="0"/>
                          <a:cs typeface="Arial" pitchFamily="34" charset="0"/>
                        </a:rPr>
                        <a:t>3</a:t>
                      </a:r>
                      <a:endParaRPr kumimoji="0" lang="en-US" sz="1800" b="1" i="1" u="none" strike="noStrike" cap="none" normalizeH="0" baseline="0" dirty="0" smtClean="0">
                        <a:ln>
                          <a:noFill/>
                        </a:ln>
                        <a:solidFill>
                          <a:srgbClr val="000000"/>
                        </a:solidFill>
                        <a:effectLst/>
                        <a:latin typeface="Times New Roman" pitchFamily="18"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latin typeface="Times New Roman" pitchFamily="18" charset="0"/>
                          <a:ea typeface="+mn-ea"/>
                          <a:cs typeface="Arial" pitchFamily="34" charset="0"/>
                        </a:rPr>
                        <a:t>Расчеты по доходам от платы за предоставление информации </a:t>
                      </a:r>
                    </a:p>
                    <a:p>
                      <a:pPr marL="0" marR="0" lvl="0" indent="0" algn="l" defTabSz="4572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latin typeface="Times New Roman" pitchFamily="18" charset="0"/>
                          <a:ea typeface="+mn-ea"/>
                          <a:cs typeface="Arial" pitchFamily="34" charset="0"/>
                        </a:rPr>
                        <a:t>из государственных источников (реестров)</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43815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rgbClr val="000000"/>
                        </a:solidFill>
                        <a:effectLst/>
                        <a:latin typeface="Calibri" pitchFamily="34"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dirty="0" smtClean="0">
                        <a:ln>
                          <a:noFill/>
                        </a:ln>
                        <a:solidFill>
                          <a:srgbClr val="000000"/>
                        </a:solidFill>
                        <a:effectLst/>
                        <a:latin typeface="Times New Roman" pitchFamily="18"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dirty="0" smtClean="0">
                        <a:ln>
                          <a:noFill/>
                        </a:ln>
                        <a:solidFill>
                          <a:srgbClr val="000000"/>
                        </a:solidFill>
                        <a:effectLst/>
                        <a:latin typeface="Times New Roman" pitchFamily="18"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dirty="0" smtClean="0">
                        <a:ln>
                          <a:noFill/>
                        </a:ln>
                        <a:solidFill>
                          <a:srgbClr val="000000"/>
                        </a:solidFill>
                        <a:effectLst/>
                        <a:latin typeface="Times New Roman" pitchFamily="18"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dirty="0" smtClean="0">
                        <a:ln>
                          <a:noFill/>
                        </a:ln>
                        <a:solidFill>
                          <a:srgbClr val="000000"/>
                        </a:solidFill>
                        <a:effectLst/>
                        <a:latin typeface="Times New Roman" pitchFamily="18"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dirty="0" smtClean="0">
                        <a:ln>
                          <a:noFill/>
                        </a:ln>
                        <a:solidFill>
                          <a:srgbClr val="000000"/>
                        </a:solidFill>
                        <a:effectLst/>
                        <a:latin typeface="Times New Roman" pitchFamily="18"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rgbClr val="000000"/>
                          </a:solidFill>
                          <a:effectLst/>
                          <a:latin typeface="Times New Roman" pitchFamily="18" charset="0"/>
                          <a:cs typeface="Arial" pitchFamily="34" charset="0"/>
                        </a:rPr>
                        <a:t> </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0EC"/>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latin typeface="Times New Roman" pitchFamily="18" charset="0"/>
                          <a:cs typeface="Arial" pitchFamily="34" charset="0"/>
                        </a:rPr>
                        <a:t>2</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latin typeface="Times New Roman" pitchFamily="18" charset="0"/>
                          <a:cs typeface="Arial" pitchFamily="34" charset="0"/>
                        </a:rPr>
                        <a:t>0</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latin typeface="Times New Roman" pitchFamily="18" charset="0"/>
                          <a:cs typeface="Arial" pitchFamily="34" charset="0"/>
                        </a:rPr>
                        <a:t>5</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latin typeface="Times New Roman" pitchFamily="18" charset="0"/>
                          <a:cs typeface="Arial" pitchFamily="34" charset="0"/>
                        </a:rPr>
                        <a:t>3</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latin typeface="Times New Roman" pitchFamily="18" charset="0"/>
                          <a:cs typeface="Arial" pitchFamily="34" charset="0"/>
                        </a:rPr>
                        <a:t>5</a:t>
                      </a:r>
                      <a:endParaRPr kumimoji="0" lang="en-US" sz="1800" b="1" i="1" u="none" strike="noStrike" cap="none" normalizeH="0" baseline="0" dirty="0" smtClean="0">
                        <a:ln>
                          <a:noFill/>
                        </a:ln>
                        <a:solidFill>
                          <a:srgbClr val="000000"/>
                        </a:solidFill>
                        <a:effectLst/>
                        <a:latin typeface="Times New Roman" pitchFamily="18"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latin typeface="Times New Roman" pitchFamily="18" charset="0"/>
                          <a:ea typeface="+mn-ea"/>
                          <a:cs typeface="Arial" pitchFamily="34" charset="0"/>
                        </a:rPr>
                        <a:t>Расчеты по условным арендным платежам</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2921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rgbClr val="000000"/>
                        </a:solidFill>
                        <a:effectLst/>
                        <a:latin typeface="Calibri" pitchFamily="34"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smtClean="0">
                        <a:ln>
                          <a:noFill/>
                        </a:ln>
                        <a:solidFill>
                          <a:srgbClr val="000000"/>
                        </a:solidFill>
                        <a:effectLst/>
                        <a:latin typeface="Times New Roman" pitchFamily="18"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smtClean="0">
                        <a:ln>
                          <a:noFill/>
                        </a:ln>
                        <a:solidFill>
                          <a:srgbClr val="000000"/>
                        </a:solidFill>
                        <a:effectLst/>
                        <a:latin typeface="Times New Roman" pitchFamily="18"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smtClean="0">
                        <a:ln>
                          <a:noFill/>
                        </a:ln>
                        <a:solidFill>
                          <a:srgbClr val="000000"/>
                        </a:solidFill>
                        <a:effectLst/>
                        <a:latin typeface="Times New Roman" pitchFamily="18"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smtClean="0">
                        <a:ln>
                          <a:noFill/>
                        </a:ln>
                        <a:solidFill>
                          <a:srgbClr val="000000"/>
                        </a:solidFill>
                        <a:effectLst/>
                        <a:latin typeface="Times New Roman" pitchFamily="18"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dirty="0" smtClean="0">
                        <a:ln>
                          <a:noFill/>
                        </a:ln>
                        <a:solidFill>
                          <a:srgbClr val="000000"/>
                        </a:solidFill>
                        <a:effectLst/>
                        <a:latin typeface="Times New Roman" pitchFamily="18"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rgbClr val="000000"/>
                          </a:solidFill>
                          <a:effectLst/>
                          <a:latin typeface="Times New Roman" pitchFamily="18" charset="0"/>
                          <a:cs typeface="Arial" pitchFamily="34" charset="0"/>
                        </a:rPr>
                        <a:t> </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0EC"/>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dirty="0" smtClean="0">
                        <a:ln>
                          <a:noFill/>
                        </a:ln>
                        <a:solidFill>
                          <a:srgbClr val="FF0000"/>
                        </a:solidFill>
                        <a:effectLst/>
                        <a:latin typeface="Times New Roman" pitchFamily="18"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dirty="0" smtClean="0">
                        <a:ln>
                          <a:noFill/>
                        </a:ln>
                        <a:solidFill>
                          <a:srgbClr val="FF0000"/>
                        </a:solidFill>
                        <a:effectLst/>
                        <a:latin typeface="Times New Roman" pitchFamily="18"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dirty="0" smtClean="0">
                        <a:ln>
                          <a:noFill/>
                        </a:ln>
                        <a:solidFill>
                          <a:srgbClr val="FF0000"/>
                        </a:solidFill>
                        <a:effectLst/>
                        <a:latin typeface="Times New Roman" pitchFamily="18"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dirty="0" smtClean="0">
                        <a:ln>
                          <a:noFill/>
                        </a:ln>
                        <a:solidFill>
                          <a:srgbClr val="FF0000"/>
                        </a:solidFill>
                        <a:effectLst/>
                        <a:latin typeface="Times New Roman" pitchFamily="18"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dirty="0" smtClean="0">
                        <a:ln>
                          <a:noFill/>
                        </a:ln>
                        <a:solidFill>
                          <a:srgbClr val="FF0000"/>
                        </a:solidFill>
                        <a:effectLst/>
                        <a:latin typeface="Times New Roman" pitchFamily="18"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dirty="0" smtClean="0">
                        <a:ln>
                          <a:noFill/>
                        </a:ln>
                        <a:solidFill>
                          <a:srgbClr val="FF0000"/>
                        </a:solidFill>
                        <a:effectLst/>
                        <a:latin typeface="Times New Roman" pitchFamily="18"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2921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1" i="1" u="none" strike="noStrike" cap="none" normalizeH="0" baseline="0" smtClean="0">
                        <a:ln>
                          <a:noFill/>
                        </a:ln>
                        <a:solidFill>
                          <a:srgbClr val="000000"/>
                        </a:solidFill>
                        <a:effectLst/>
                        <a:latin typeface="Times New Roman" pitchFamily="18"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smtClean="0">
                        <a:ln>
                          <a:noFill/>
                        </a:ln>
                        <a:solidFill>
                          <a:srgbClr val="000000"/>
                        </a:solidFill>
                        <a:effectLst/>
                        <a:latin typeface="Times New Roman" pitchFamily="18"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smtClean="0">
                        <a:ln>
                          <a:noFill/>
                        </a:ln>
                        <a:solidFill>
                          <a:srgbClr val="000000"/>
                        </a:solidFill>
                        <a:effectLst/>
                        <a:latin typeface="Times New Roman" pitchFamily="18"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smtClean="0">
                        <a:ln>
                          <a:noFill/>
                        </a:ln>
                        <a:solidFill>
                          <a:srgbClr val="000000"/>
                        </a:solidFill>
                        <a:effectLst/>
                        <a:latin typeface="Times New Roman" pitchFamily="18"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smtClean="0">
                        <a:ln>
                          <a:noFill/>
                        </a:ln>
                        <a:solidFill>
                          <a:srgbClr val="000000"/>
                        </a:solidFill>
                        <a:effectLst/>
                        <a:latin typeface="Times New Roman" pitchFamily="18"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dirty="0" smtClean="0">
                        <a:ln>
                          <a:noFill/>
                        </a:ln>
                        <a:solidFill>
                          <a:srgbClr val="000000"/>
                        </a:solidFill>
                        <a:effectLst/>
                        <a:latin typeface="Times New Roman" pitchFamily="18"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rgbClr val="000000"/>
                          </a:solidFill>
                          <a:effectLst/>
                          <a:latin typeface="Times New Roman" pitchFamily="18" charset="0"/>
                          <a:cs typeface="Arial" pitchFamily="34" charset="0"/>
                        </a:rPr>
                        <a:t> </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0EC"/>
                    </a:solid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smtClean="0">
                        <a:ln>
                          <a:noFill/>
                        </a:ln>
                        <a:solidFill>
                          <a:srgbClr val="000000"/>
                        </a:solidFill>
                        <a:effectLst/>
                        <a:latin typeface="Times New Roman" pitchFamily="18"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smtClean="0">
                        <a:ln>
                          <a:noFill/>
                        </a:ln>
                        <a:solidFill>
                          <a:srgbClr val="000000"/>
                        </a:solidFill>
                        <a:effectLst/>
                        <a:latin typeface="Times New Roman" pitchFamily="18"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smtClean="0">
                        <a:ln>
                          <a:noFill/>
                        </a:ln>
                        <a:solidFill>
                          <a:srgbClr val="000000"/>
                        </a:solidFill>
                        <a:effectLst/>
                        <a:latin typeface="Times New Roman" pitchFamily="18"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smtClean="0">
                        <a:ln>
                          <a:noFill/>
                        </a:ln>
                        <a:solidFill>
                          <a:srgbClr val="000000"/>
                        </a:solidFill>
                        <a:effectLst/>
                        <a:latin typeface="Times New Roman" pitchFamily="18"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dirty="0" smtClean="0">
                        <a:ln>
                          <a:noFill/>
                        </a:ln>
                        <a:solidFill>
                          <a:srgbClr val="000000"/>
                        </a:solidFill>
                        <a:effectLst/>
                        <a:latin typeface="Times New Roman" pitchFamily="18"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dirty="0" smtClean="0">
                        <a:ln>
                          <a:noFill/>
                        </a:ln>
                        <a:solidFill>
                          <a:srgbClr val="000000"/>
                        </a:solidFill>
                        <a:effectLst/>
                        <a:latin typeface="Times New Roman" pitchFamily="18"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spTree>
    <p:extLst>
      <p:ext uri="{BB962C8B-B14F-4D97-AF65-F5344CB8AC3E}">
        <p14:creationId xmlns:p14="http://schemas.microsoft.com/office/powerpoint/2010/main" val="349753590"/>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981634" y="839152"/>
            <a:ext cx="2017059" cy="359989"/>
          </a:xfrm>
          <a:prstGeom prst="rect">
            <a:avLst/>
          </a:prstGeom>
          <a:blipFill>
            <a:blip r:embed="rId2" cstate="print"/>
            <a:stretch>
              <a:fillRect/>
            </a:stretch>
          </a:blipFill>
        </p:spPr>
        <p:txBody>
          <a:bodyPr wrap="square" lIns="0" tIns="0" rIns="0" bIns="0" rtlCol="0"/>
          <a:lstStyle/>
          <a:p>
            <a:pPr defTabSz="806867">
              <a:defRPr/>
            </a:pPr>
            <a:endParaRPr sz="1588" dirty="0">
              <a:solidFill>
                <a:prstClr val="black"/>
              </a:solidFill>
            </a:endParaRPr>
          </a:p>
        </p:txBody>
      </p:sp>
      <p:sp>
        <p:nvSpPr>
          <p:cNvPr id="3" name="object 3"/>
          <p:cNvSpPr/>
          <p:nvPr/>
        </p:nvSpPr>
        <p:spPr>
          <a:xfrm>
            <a:off x="539552" y="647967"/>
            <a:ext cx="3092824" cy="1225388"/>
          </a:xfrm>
          <a:custGeom>
            <a:avLst/>
            <a:gdLst/>
            <a:ahLst/>
            <a:cxnLst/>
            <a:rect l="l" t="t" r="r" b="b"/>
            <a:pathLst>
              <a:path w="3505200" h="762000">
                <a:moveTo>
                  <a:pt x="0" y="762000"/>
                </a:moveTo>
                <a:lnTo>
                  <a:pt x="3505200" y="762000"/>
                </a:lnTo>
                <a:lnTo>
                  <a:pt x="3505200" y="0"/>
                </a:lnTo>
                <a:lnTo>
                  <a:pt x="0" y="0"/>
                </a:lnTo>
                <a:lnTo>
                  <a:pt x="0" y="762000"/>
                </a:lnTo>
                <a:close/>
              </a:path>
            </a:pathLst>
          </a:custGeom>
          <a:solidFill>
            <a:srgbClr val="FFFFFF"/>
          </a:solidFill>
        </p:spPr>
        <p:txBody>
          <a:bodyPr wrap="square" lIns="0" tIns="0" rIns="0" bIns="0" rtlCol="0"/>
          <a:lstStyle/>
          <a:p>
            <a:pPr defTabSz="806867">
              <a:defRPr/>
            </a:pPr>
            <a:endParaRPr sz="1588" dirty="0">
              <a:solidFill>
                <a:prstClr val="black"/>
              </a:solidFill>
            </a:endParaRPr>
          </a:p>
        </p:txBody>
      </p:sp>
      <p:sp>
        <p:nvSpPr>
          <p:cNvPr id="4" name="object 4"/>
          <p:cNvSpPr/>
          <p:nvPr/>
        </p:nvSpPr>
        <p:spPr>
          <a:xfrm flipH="1">
            <a:off x="1737398" y="1873355"/>
            <a:ext cx="45719" cy="2419740"/>
          </a:xfrm>
          <a:custGeom>
            <a:avLst/>
            <a:gdLst/>
            <a:ahLst/>
            <a:cxnLst/>
            <a:rect l="l" t="t" r="r" b="b"/>
            <a:pathLst>
              <a:path h="2249804">
                <a:moveTo>
                  <a:pt x="0" y="0"/>
                </a:moveTo>
                <a:lnTo>
                  <a:pt x="0" y="2249424"/>
                </a:lnTo>
              </a:path>
            </a:pathLst>
          </a:custGeom>
          <a:ln w="76200">
            <a:solidFill>
              <a:srgbClr val="096234"/>
            </a:solidFill>
          </a:ln>
        </p:spPr>
        <p:txBody>
          <a:bodyPr wrap="square" lIns="0" tIns="0" rIns="0" bIns="0" rtlCol="0"/>
          <a:lstStyle/>
          <a:p>
            <a:pPr defTabSz="806867">
              <a:defRPr/>
            </a:pPr>
            <a:endParaRPr sz="1588" dirty="0">
              <a:solidFill>
                <a:prstClr val="black"/>
              </a:solidFill>
            </a:endParaRPr>
          </a:p>
        </p:txBody>
      </p:sp>
      <p:sp>
        <p:nvSpPr>
          <p:cNvPr id="5" name="object 5"/>
          <p:cNvSpPr/>
          <p:nvPr/>
        </p:nvSpPr>
        <p:spPr>
          <a:xfrm>
            <a:off x="7236295" y="1873354"/>
            <a:ext cx="45719" cy="2419741"/>
          </a:xfrm>
          <a:custGeom>
            <a:avLst/>
            <a:gdLst/>
            <a:ahLst/>
            <a:cxnLst/>
            <a:rect l="l" t="t" r="r" b="b"/>
            <a:pathLst>
              <a:path h="2249804">
                <a:moveTo>
                  <a:pt x="0" y="0"/>
                </a:moveTo>
                <a:lnTo>
                  <a:pt x="0" y="2249424"/>
                </a:lnTo>
              </a:path>
            </a:pathLst>
          </a:custGeom>
          <a:ln w="76200">
            <a:solidFill>
              <a:srgbClr val="096234"/>
            </a:solidFill>
          </a:ln>
        </p:spPr>
        <p:txBody>
          <a:bodyPr wrap="square" lIns="0" tIns="0" rIns="0" bIns="0" rtlCol="0"/>
          <a:lstStyle/>
          <a:p>
            <a:pPr defTabSz="806867">
              <a:defRPr/>
            </a:pPr>
            <a:endParaRPr sz="1588" dirty="0">
              <a:solidFill>
                <a:prstClr val="black"/>
              </a:solidFill>
            </a:endParaRPr>
          </a:p>
        </p:txBody>
      </p:sp>
      <p:sp>
        <p:nvSpPr>
          <p:cNvPr id="6" name="object 6"/>
          <p:cNvSpPr txBox="1">
            <a:spLocks noGrp="1"/>
          </p:cNvSpPr>
          <p:nvPr>
            <p:ph type="title"/>
          </p:nvPr>
        </p:nvSpPr>
        <p:spPr>
          <a:xfrm>
            <a:off x="1990163" y="1876653"/>
            <a:ext cx="5056430" cy="2462213"/>
          </a:xfrm>
          <a:prstGeom prst="rect">
            <a:avLst/>
          </a:prstGeom>
          <a:solidFill>
            <a:schemeClr val="accent3">
              <a:lumMod val="20000"/>
              <a:lumOff val="80000"/>
            </a:schemeClr>
          </a:solidFill>
        </p:spPr>
        <p:txBody>
          <a:bodyPr vert="horz" wrap="square" lIns="0" tIns="0" rIns="0" bIns="0" rtlCol="0">
            <a:spAutoFit/>
          </a:bodyPr>
          <a:lstStyle/>
          <a:p>
            <a:pPr algn="ctr">
              <a:spcAft>
                <a:spcPts val="0"/>
              </a:spcAft>
            </a:pPr>
            <a:r>
              <a:rPr lang="ru-RU" sz="2800" b="0" dirty="0" smtClean="0">
                <a:solidFill>
                  <a:schemeClr val="tx1"/>
                </a:solidFill>
                <a:latin typeface="Times New Roman" panose="02020603050405020304" pitchFamily="18" charset="0"/>
                <a:ea typeface="Times New Roman" panose="02020603050405020304" pitchFamily="18" charset="0"/>
              </a:rPr>
              <a:t/>
            </a:r>
            <a:br>
              <a:rPr lang="ru-RU" sz="2800" b="0" dirty="0" smtClean="0">
                <a:solidFill>
                  <a:schemeClr val="tx1"/>
                </a:solidFill>
                <a:latin typeface="Times New Roman" panose="02020603050405020304" pitchFamily="18" charset="0"/>
                <a:ea typeface="Times New Roman" panose="02020603050405020304" pitchFamily="18" charset="0"/>
              </a:rPr>
            </a:br>
            <a:r>
              <a:rPr lang="ru-RU" sz="6600" b="0" dirty="0">
                <a:solidFill>
                  <a:schemeClr val="tx1"/>
                </a:solidFill>
                <a:latin typeface="Times New Roman" panose="02020603050405020304" pitchFamily="18" charset="0"/>
                <a:ea typeface="Times New Roman" panose="02020603050405020304" pitchFamily="18" charset="0"/>
              </a:rPr>
              <a:t>Оценочные </a:t>
            </a:r>
            <a:r>
              <a:rPr lang="ru-RU" sz="6600" b="0" dirty="0" smtClean="0">
                <a:solidFill>
                  <a:schemeClr val="tx1"/>
                </a:solidFill>
                <a:latin typeface="Times New Roman" panose="02020603050405020304" pitchFamily="18" charset="0"/>
                <a:ea typeface="Times New Roman" panose="02020603050405020304" pitchFamily="18" charset="0"/>
              </a:rPr>
              <a:t>значения</a:t>
            </a:r>
            <a:endParaRPr sz="6600" dirty="0"/>
          </a:p>
        </p:txBody>
      </p:sp>
      <p:sp>
        <p:nvSpPr>
          <p:cNvPr id="9" name="object 9"/>
          <p:cNvSpPr/>
          <p:nvPr/>
        </p:nvSpPr>
        <p:spPr>
          <a:xfrm>
            <a:off x="7796303" y="5877272"/>
            <a:ext cx="1008112" cy="720081"/>
          </a:xfrm>
          <a:prstGeom prst="rect">
            <a:avLst/>
          </a:prstGeom>
          <a:blipFill>
            <a:blip r:embed="rId3" cstate="print"/>
            <a:stretch>
              <a:fillRect/>
            </a:stretch>
          </a:blipFill>
        </p:spPr>
        <p:txBody>
          <a:bodyPr wrap="square" lIns="0" tIns="0" rIns="0" bIns="0" rtlCol="0"/>
          <a:lstStyle/>
          <a:p>
            <a:pPr defTabSz="806867">
              <a:defRPr/>
            </a:pPr>
            <a:endParaRPr sz="1588" dirty="0">
              <a:solidFill>
                <a:prstClr val="black"/>
              </a:solidFill>
            </a:endParaRPr>
          </a:p>
        </p:txBody>
      </p:sp>
      <p:sp>
        <p:nvSpPr>
          <p:cNvPr id="7" name="Номер слайда 6"/>
          <p:cNvSpPr>
            <a:spLocks noGrp="1"/>
          </p:cNvSpPr>
          <p:nvPr>
            <p:ph type="sldNum" sz="quarter" idx="7"/>
          </p:nvPr>
        </p:nvSpPr>
        <p:spPr/>
        <p:txBody>
          <a:bodyPr/>
          <a:lstStyle/>
          <a:p>
            <a:pPr marL="4334666">
              <a:lnSpc>
                <a:spcPts val="1156"/>
              </a:lnSpc>
            </a:pPr>
            <a:fld id="{81D60167-4931-47E6-BA6A-407CBD079E47}" type="slidenum">
              <a:rPr lang="ru-RU" spc="-4" smtClean="0">
                <a:latin typeface="Arial"/>
                <a:cs typeface="Arial"/>
              </a:rPr>
              <a:pPr marL="4334666">
                <a:lnSpc>
                  <a:spcPts val="1156"/>
                </a:lnSpc>
              </a:pPr>
              <a:t>140</a:t>
            </a:fld>
            <a:endParaRPr lang="ru-RU" spc="-4" dirty="0">
              <a:latin typeface="Arial"/>
              <a:cs typeface="Arial"/>
            </a:endParaRPr>
          </a:p>
        </p:txBody>
      </p:sp>
    </p:spTree>
    <p:extLst>
      <p:ext uri="{BB962C8B-B14F-4D97-AF65-F5344CB8AC3E}">
        <p14:creationId xmlns:p14="http://schemas.microsoft.com/office/powerpoint/2010/main" val="1958872685"/>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216338" y="1172023"/>
            <a:ext cx="8711322" cy="4678204"/>
          </a:xfrm>
        </p:spPr>
        <p:txBody>
          <a:bodyPr/>
          <a:lstStyle/>
          <a:p>
            <a:pPr marL="12700" marR="12700" indent="457200" algn="just">
              <a:spcAft>
                <a:spcPts val="0"/>
              </a:spcAft>
            </a:pPr>
            <a:r>
              <a:rPr lang="ru-RU" sz="3600" dirty="0">
                <a:solidFill>
                  <a:srgbClr val="000000"/>
                </a:solidFill>
                <a:latin typeface="Times New Roman" panose="02020603050405020304" pitchFamily="18" charset="0"/>
                <a:ea typeface="Times New Roman" panose="02020603050405020304" pitchFamily="18" charset="0"/>
              </a:rPr>
              <a:t>Под оценочным значением понимается рассчитанное или приблизительно определенное значение какого-либо показателя, необходимого для ведения бухгалтерского учета и (или) отражаемого в бухгалтерской (финансовой) отчетности, </a:t>
            </a:r>
            <a:r>
              <a:rPr lang="ru-RU" sz="3600" dirty="0">
                <a:solidFill>
                  <a:srgbClr val="FF0000"/>
                </a:solidFill>
                <a:latin typeface="Times New Roman" panose="02020603050405020304" pitchFamily="18" charset="0"/>
                <a:ea typeface="Times New Roman" panose="02020603050405020304" pitchFamily="18" charset="0"/>
              </a:rPr>
              <a:t>при отсутствии точного способа его </a:t>
            </a:r>
            <a:r>
              <a:rPr lang="ru-RU" sz="3600" dirty="0" smtClean="0">
                <a:solidFill>
                  <a:srgbClr val="FF0000"/>
                </a:solidFill>
                <a:latin typeface="Times New Roman" panose="02020603050405020304" pitchFamily="18" charset="0"/>
                <a:ea typeface="Times New Roman" panose="02020603050405020304" pitchFamily="18" charset="0"/>
              </a:rPr>
              <a:t>определения</a:t>
            </a:r>
            <a:endParaRPr lang="ru-RU" sz="3600" dirty="0">
              <a:solidFill>
                <a:srgbClr val="FF0000"/>
              </a:solidFill>
              <a:latin typeface="Times New Roman" panose="02020603050405020304" pitchFamily="18" charset="0"/>
              <a:ea typeface="Times New Roman" panose="02020603050405020304" pitchFamily="18" charset="0"/>
            </a:endParaRPr>
          </a:p>
          <a:p>
            <a:endParaRPr lang="ru-RU" sz="1600" dirty="0"/>
          </a:p>
        </p:txBody>
      </p:sp>
      <p:sp>
        <p:nvSpPr>
          <p:cNvPr id="2" name="Номер слайда 1"/>
          <p:cNvSpPr>
            <a:spLocks noGrp="1"/>
          </p:cNvSpPr>
          <p:nvPr>
            <p:ph type="sldNum" sz="quarter" idx="7"/>
          </p:nvPr>
        </p:nvSpPr>
        <p:spPr/>
        <p:txBody>
          <a:bodyPr/>
          <a:lstStyle/>
          <a:p>
            <a:pPr marL="4334666">
              <a:lnSpc>
                <a:spcPts val="1156"/>
              </a:lnSpc>
            </a:pPr>
            <a:fld id="{81D60167-4931-47E6-BA6A-407CBD079E47}" type="slidenum">
              <a:rPr lang="ru-RU" spc="-4" smtClean="0">
                <a:latin typeface="Arial"/>
                <a:cs typeface="Arial"/>
              </a:rPr>
              <a:pPr marL="4334666">
                <a:lnSpc>
                  <a:spcPts val="1156"/>
                </a:lnSpc>
              </a:pPr>
              <a:t>141</a:t>
            </a:fld>
            <a:endParaRPr lang="ru-RU" spc="-4" dirty="0">
              <a:latin typeface="Arial"/>
              <a:cs typeface="Arial"/>
            </a:endParaRPr>
          </a:p>
        </p:txBody>
      </p:sp>
    </p:spTree>
    <p:extLst>
      <p:ext uri="{BB962C8B-B14F-4D97-AF65-F5344CB8AC3E}">
        <p14:creationId xmlns:p14="http://schemas.microsoft.com/office/powerpoint/2010/main" val="3098882455"/>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909" y="207421"/>
            <a:ext cx="7920182" cy="430887"/>
          </a:xfrm>
        </p:spPr>
        <p:txBody>
          <a:bodyPr/>
          <a:lstStyle/>
          <a:p>
            <a:pPr algn="ctr"/>
            <a:r>
              <a:rPr lang="ru-RU" sz="2800" dirty="0" smtClean="0">
                <a:solidFill>
                  <a:srgbClr val="000000"/>
                </a:solidFill>
                <a:latin typeface="Times New Roman" panose="02020603050405020304" pitchFamily="18" charset="0"/>
                <a:ea typeface="Times New Roman" panose="02020603050405020304" pitchFamily="18" charset="0"/>
              </a:rPr>
              <a:t>Оценочные значения</a:t>
            </a:r>
            <a:endParaRPr lang="ru-RU" dirty="0"/>
          </a:p>
        </p:txBody>
      </p:sp>
      <p:sp>
        <p:nvSpPr>
          <p:cNvPr id="3" name="Текст 2"/>
          <p:cNvSpPr>
            <a:spLocks noGrp="1"/>
          </p:cNvSpPr>
          <p:nvPr>
            <p:ph type="body" idx="1"/>
          </p:nvPr>
        </p:nvSpPr>
        <p:spPr>
          <a:xfrm>
            <a:off x="107504" y="1052736"/>
            <a:ext cx="8711322" cy="4861011"/>
          </a:xfrm>
        </p:spPr>
        <p:txBody>
          <a:bodyPr/>
          <a:lstStyle/>
          <a:p>
            <a:pPr marL="298450" marR="12700" indent="-285750" algn="just">
              <a:spcAft>
                <a:spcPts val="0"/>
              </a:spcAft>
              <a:buFont typeface="Arial" panose="020B0604020202020204" pitchFamily="34" charset="0"/>
              <a:buChar char="•"/>
            </a:pPr>
            <a:r>
              <a:rPr lang="ru-RU" sz="2000" dirty="0">
                <a:solidFill>
                  <a:srgbClr val="000000"/>
                </a:solidFill>
                <a:latin typeface="Times New Roman" panose="02020603050405020304" pitchFamily="18" charset="0"/>
                <a:ea typeface="Times New Roman" panose="02020603050405020304" pitchFamily="18" charset="0"/>
              </a:rPr>
              <a:t> </a:t>
            </a:r>
            <a:r>
              <a:rPr lang="ru-RU" sz="2000" b="1" dirty="0">
                <a:solidFill>
                  <a:srgbClr val="FF0000"/>
                </a:solidFill>
                <a:latin typeface="Times New Roman" panose="02020603050405020304" pitchFamily="18" charset="0"/>
                <a:ea typeface="Times New Roman" panose="02020603050405020304" pitchFamily="18" charset="0"/>
              </a:rPr>
              <a:t>сроки полезного использования </a:t>
            </a:r>
            <a:r>
              <a:rPr lang="ru-RU" sz="2000" dirty="0">
                <a:solidFill>
                  <a:srgbClr val="000000"/>
                </a:solidFill>
                <a:latin typeface="Times New Roman" panose="02020603050405020304" pitchFamily="18" charset="0"/>
                <a:ea typeface="Times New Roman" panose="02020603050405020304" pitchFamily="18" charset="0"/>
              </a:rPr>
              <a:t>объектов основных средств</a:t>
            </a:r>
            <a:r>
              <a:rPr lang="x-none" sz="2000" dirty="0">
                <a:solidFill>
                  <a:srgbClr val="000000"/>
                </a:solidFill>
                <a:latin typeface="Times New Roman" panose="02020603050405020304" pitchFamily="18" charset="0"/>
                <a:ea typeface="Times New Roman" panose="02020603050405020304" pitchFamily="18" charset="0"/>
              </a:rPr>
              <a:t>, </a:t>
            </a:r>
            <a:r>
              <a:rPr lang="ru-RU" sz="2000" dirty="0">
                <a:solidFill>
                  <a:srgbClr val="000000"/>
                </a:solidFill>
                <a:latin typeface="Times New Roman" panose="02020603050405020304" pitchFamily="18" charset="0"/>
                <a:ea typeface="Times New Roman" panose="02020603050405020304" pitchFamily="18" charset="0"/>
              </a:rPr>
              <a:t>нематериальных активов</a:t>
            </a:r>
            <a:r>
              <a:rPr lang="x-none" sz="2000" dirty="0">
                <a:solidFill>
                  <a:srgbClr val="000000"/>
                </a:solidFill>
                <a:latin typeface="Times New Roman" panose="02020603050405020304" pitchFamily="18" charset="0"/>
                <a:ea typeface="Times New Roman" panose="02020603050405020304" pitchFamily="18" charset="0"/>
              </a:rPr>
              <a:t>, прав пользования активами (в том числе условно определенные по договорам аренды с неопределенным сроком аренды</a:t>
            </a:r>
            <a:r>
              <a:rPr lang="x-none" sz="2000" dirty="0" smtClean="0">
                <a:solidFill>
                  <a:srgbClr val="000000"/>
                </a:solidFill>
                <a:latin typeface="Times New Roman" panose="02020603050405020304" pitchFamily="18" charset="0"/>
                <a:ea typeface="Times New Roman" panose="02020603050405020304" pitchFamily="18" charset="0"/>
              </a:rPr>
              <a:t>)</a:t>
            </a:r>
            <a:endParaRPr lang="ru-RU" sz="2000" dirty="0" smtClean="0">
              <a:solidFill>
                <a:srgbClr val="000000"/>
              </a:solidFill>
              <a:latin typeface="Times New Roman" panose="02020603050405020304" pitchFamily="18" charset="0"/>
              <a:ea typeface="Times New Roman" panose="02020603050405020304" pitchFamily="18" charset="0"/>
            </a:endParaRPr>
          </a:p>
          <a:p>
            <a:pPr marL="298450" marR="12700" indent="-285750" algn="just">
              <a:spcAft>
                <a:spcPts val="0"/>
              </a:spcAft>
              <a:buFont typeface="Arial" panose="020B0604020202020204" pitchFamily="34" charset="0"/>
              <a:buChar char="•"/>
            </a:pPr>
            <a:r>
              <a:rPr lang="ru-RU" sz="2000" dirty="0">
                <a:solidFill>
                  <a:srgbClr val="000000"/>
                </a:solidFill>
                <a:latin typeface="Times New Roman" panose="02020603050405020304" pitchFamily="18" charset="0"/>
                <a:ea typeface="Times New Roman" panose="02020603050405020304" pitchFamily="18" charset="0"/>
              </a:rPr>
              <a:t> </a:t>
            </a:r>
            <a:r>
              <a:rPr lang="ru-RU" sz="2000" b="1" dirty="0">
                <a:solidFill>
                  <a:srgbClr val="FF0000"/>
                </a:solidFill>
                <a:latin typeface="Times New Roman" panose="02020603050405020304" pitchFamily="18" charset="0"/>
                <a:ea typeface="Times New Roman" panose="02020603050405020304" pitchFamily="18" charset="0"/>
              </a:rPr>
              <a:t>величины оценочных резервов</a:t>
            </a:r>
            <a:r>
              <a:rPr lang="x-none" sz="2000" b="1" dirty="0">
                <a:solidFill>
                  <a:srgbClr val="FF0000"/>
                </a:solidFill>
                <a:latin typeface="Times New Roman" panose="02020603050405020304" pitchFamily="18" charset="0"/>
                <a:ea typeface="Times New Roman" panose="02020603050405020304" pitchFamily="18" charset="0"/>
              </a:rPr>
              <a:t> </a:t>
            </a:r>
            <a:r>
              <a:rPr lang="x-none" sz="2000" dirty="0">
                <a:solidFill>
                  <a:srgbClr val="000000"/>
                </a:solidFill>
                <a:latin typeface="Times New Roman" panose="02020603050405020304" pitchFamily="18" charset="0"/>
                <a:ea typeface="Times New Roman" panose="02020603050405020304" pitchFamily="18" charset="0"/>
              </a:rPr>
              <a:t>(</a:t>
            </a:r>
            <a:r>
              <a:rPr lang="x-none" sz="2000" dirty="0" smtClean="0">
                <a:solidFill>
                  <a:srgbClr val="000000"/>
                </a:solidFill>
                <a:latin typeface="Times New Roman" panose="02020603050405020304" pitchFamily="18" charset="0"/>
                <a:ea typeface="Times New Roman" panose="02020603050405020304" pitchFamily="18" charset="0"/>
              </a:rPr>
              <a:t>Например: </a:t>
            </a:r>
            <a:r>
              <a:rPr lang="x-none" sz="2000" dirty="0">
                <a:solidFill>
                  <a:srgbClr val="000000"/>
                </a:solidFill>
                <a:latin typeface="Times New Roman" panose="02020603050405020304" pitchFamily="18" charset="0"/>
                <a:ea typeface="Times New Roman" panose="02020603050405020304" pitchFamily="18" charset="0"/>
              </a:rPr>
              <a:t>гарантийных</a:t>
            </a:r>
            <a:r>
              <a:rPr lang="ru-RU" sz="2000" dirty="0">
                <a:solidFill>
                  <a:srgbClr val="000000"/>
                </a:solidFill>
                <a:latin typeface="Times New Roman" panose="02020603050405020304" pitchFamily="18" charset="0"/>
                <a:ea typeface="Times New Roman" panose="02020603050405020304" pitchFamily="18" charset="0"/>
              </a:rPr>
              <a:t> обязательств, резервов </a:t>
            </a:r>
            <a:r>
              <a:rPr lang="ru-RU" sz="2000" dirty="0" smtClean="0">
                <a:solidFill>
                  <a:srgbClr val="000000"/>
                </a:solidFill>
                <a:latin typeface="Times New Roman" panose="02020603050405020304" pitchFamily="18" charset="0"/>
                <a:ea typeface="Times New Roman" panose="02020603050405020304" pitchFamily="18" charset="0"/>
              </a:rPr>
              <a:t>отпускных</a:t>
            </a:r>
            <a:endParaRPr lang="ru-RU" sz="2000" dirty="0" smtClean="0">
              <a:latin typeface="Times New Roman" panose="02020603050405020304" pitchFamily="18" charset="0"/>
              <a:ea typeface="Times New Roman" panose="02020603050405020304" pitchFamily="18" charset="0"/>
            </a:endParaRPr>
          </a:p>
          <a:p>
            <a:pPr marL="298450" marR="12700" indent="-285750" algn="just">
              <a:spcAft>
                <a:spcPts val="0"/>
              </a:spcAft>
              <a:buFont typeface="Arial" panose="020B0604020202020204" pitchFamily="34" charset="0"/>
              <a:buChar char="•"/>
            </a:pPr>
            <a:r>
              <a:rPr lang="ru-RU" sz="2000" dirty="0">
                <a:solidFill>
                  <a:srgbClr val="FF0000"/>
                </a:solidFill>
                <a:latin typeface="Times New Roman" panose="02020603050405020304" pitchFamily="18" charset="0"/>
                <a:ea typeface="Times New Roman" panose="02020603050405020304" pitchFamily="18" charset="0"/>
              </a:rPr>
              <a:t> </a:t>
            </a:r>
            <a:r>
              <a:rPr lang="ru-RU" sz="2000" b="1" dirty="0">
                <a:solidFill>
                  <a:srgbClr val="FF0000"/>
                </a:solidFill>
                <a:latin typeface="Times New Roman" panose="02020603050405020304" pitchFamily="18" charset="0"/>
                <a:ea typeface="Times New Roman" panose="02020603050405020304" pitchFamily="18" charset="0"/>
              </a:rPr>
              <a:t>величины амортизационных </a:t>
            </a:r>
            <a:r>
              <a:rPr lang="ru-RU" sz="2000" b="1" dirty="0" smtClean="0">
                <a:solidFill>
                  <a:srgbClr val="FF0000"/>
                </a:solidFill>
                <a:latin typeface="Times New Roman" panose="02020603050405020304" pitchFamily="18" charset="0"/>
                <a:ea typeface="Times New Roman" panose="02020603050405020304" pitchFamily="18" charset="0"/>
              </a:rPr>
              <a:t>отчислений</a:t>
            </a:r>
          </a:p>
          <a:p>
            <a:pPr marL="298450" marR="12700" indent="-285750" algn="just">
              <a:spcAft>
                <a:spcPts val="0"/>
              </a:spcAft>
              <a:buFont typeface="Arial" panose="020B0604020202020204" pitchFamily="34" charset="0"/>
              <a:buChar char="•"/>
            </a:pPr>
            <a:r>
              <a:rPr lang="ru-RU" sz="2000" b="1" dirty="0" smtClean="0">
                <a:solidFill>
                  <a:srgbClr val="FF0000"/>
                </a:solidFill>
                <a:latin typeface="Times New Roman" panose="02020603050405020304" pitchFamily="18" charset="0"/>
                <a:ea typeface="Times New Roman" panose="02020603050405020304" pitchFamily="18" charset="0"/>
              </a:rPr>
              <a:t>величины </a:t>
            </a:r>
            <a:r>
              <a:rPr lang="ru-RU" sz="2000" b="1" dirty="0">
                <a:solidFill>
                  <a:srgbClr val="FF0000"/>
                </a:solidFill>
                <a:latin typeface="Times New Roman" panose="02020603050405020304" pitchFamily="18" charset="0"/>
                <a:ea typeface="Times New Roman" panose="02020603050405020304" pitchFamily="18" charset="0"/>
              </a:rPr>
              <a:t>стоимости нефинансовых активов </a:t>
            </a:r>
            <a:r>
              <a:rPr lang="ru-RU" sz="2000" dirty="0">
                <a:solidFill>
                  <a:srgbClr val="000000"/>
                </a:solidFill>
                <a:latin typeface="Times New Roman" panose="02020603050405020304" pitchFamily="18" charset="0"/>
                <a:ea typeface="Times New Roman" panose="02020603050405020304" pitchFamily="18" charset="0"/>
              </a:rPr>
              <a:t>в случаях, предусмотренных федеральными и (или) отраслевыми стандартами бухгалтерского учета для организаций государственного </a:t>
            </a:r>
            <a:r>
              <a:rPr lang="ru-RU" sz="2000" dirty="0" smtClean="0">
                <a:solidFill>
                  <a:srgbClr val="000000"/>
                </a:solidFill>
                <a:latin typeface="Times New Roman" panose="02020603050405020304" pitchFamily="18" charset="0"/>
                <a:ea typeface="Times New Roman" panose="02020603050405020304" pitchFamily="18" charset="0"/>
              </a:rPr>
              <a:t>сектора. </a:t>
            </a:r>
            <a:r>
              <a:rPr lang="ru-RU" sz="2000" dirty="0">
                <a:solidFill>
                  <a:srgbClr val="000000"/>
                </a:solidFill>
                <a:latin typeface="Times New Roman" panose="02020603050405020304" pitchFamily="18" charset="0"/>
                <a:ea typeface="Times New Roman" panose="02020603050405020304" pitchFamily="18" charset="0"/>
              </a:rPr>
              <a:t>(</a:t>
            </a:r>
            <a:r>
              <a:rPr lang="ru-RU" sz="2000" b="1" i="1" dirty="0">
                <a:solidFill>
                  <a:srgbClr val="000000"/>
                </a:solidFill>
                <a:latin typeface="Times New Roman" panose="02020603050405020304" pitchFamily="18" charset="0"/>
                <a:ea typeface="Times New Roman" panose="02020603050405020304" pitchFamily="18" charset="0"/>
              </a:rPr>
              <a:t>Например:</a:t>
            </a:r>
            <a:r>
              <a:rPr lang="ru-RU" sz="2000" dirty="0">
                <a:solidFill>
                  <a:srgbClr val="000000"/>
                </a:solidFill>
                <a:latin typeface="Times New Roman" panose="02020603050405020304" pitchFamily="18" charset="0"/>
                <a:ea typeface="Times New Roman" panose="02020603050405020304" pitchFamily="18" charset="0"/>
              </a:rPr>
              <a:t> стоимостные значения справедливых стоимостей нефинансовых активов</a:t>
            </a:r>
            <a:r>
              <a:rPr lang="ru-RU" sz="2000" dirty="0" smtClean="0">
                <a:solidFill>
                  <a:srgbClr val="000000"/>
                </a:solidFill>
                <a:latin typeface="Times New Roman" panose="02020603050405020304" pitchFamily="18" charset="0"/>
                <a:ea typeface="Times New Roman" panose="02020603050405020304" pitchFamily="18" charset="0"/>
              </a:rPr>
              <a:t>)</a:t>
            </a:r>
          </a:p>
          <a:p>
            <a:pPr marL="298450" marR="12700" indent="-285750" algn="just">
              <a:spcAft>
                <a:spcPts val="0"/>
              </a:spcAft>
              <a:buFont typeface="Arial" panose="020B0604020202020204" pitchFamily="34" charset="0"/>
              <a:buChar char="•"/>
            </a:pPr>
            <a:r>
              <a:rPr lang="ru-RU" sz="2000" dirty="0">
                <a:solidFill>
                  <a:srgbClr val="000000"/>
                </a:solidFill>
                <a:latin typeface="Times New Roman" panose="02020603050405020304" pitchFamily="18" charset="0"/>
                <a:ea typeface="Times New Roman" panose="02020603050405020304" pitchFamily="18" charset="0"/>
              </a:rPr>
              <a:t> </a:t>
            </a:r>
            <a:r>
              <a:rPr lang="ru-RU" sz="2000" b="1" dirty="0">
                <a:solidFill>
                  <a:srgbClr val="FF0000"/>
                </a:solidFill>
                <a:latin typeface="Times New Roman" panose="02020603050405020304" pitchFamily="18" charset="0"/>
                <a:ea typeface="Times New Roman" panose="02020603050405020304" pitchFamily="18" charset="0"/>
              </a:rPr>
              <a:t>иные значения показателей</a:t>
            </a:r>
            <a:r>
              <a:rPr lang="ru-RU" sz="2000" dirty="0">
                <a:solidFill>
                  <a:srgbClr val="000000"/>
                </a:solidFill>
                <a:latin typeface="Times New Roman" panose="02020603050405020304" pitchFamily="18" charset="0"/>
                <a:ea typeface="Times New Roman" panose="02020603050405020304" pitchFamily="18" charset="0"/>
              </a:rPr>
              <a:t>, необходимых для ведения бухгалтерского учета и (или) отражаемых в бухгалтерской (финансовой) отчетности, рассчитываемые или приблизительно (оценочно) определяемые </a:t>
            </a:r>
            <a:r>
              <a:rPr lang="ru-RU" sz="2000" b="1" dirty="0">
                <a:solidFill>
                  <a:srgbClr val="000000"/>
                </a:solidFill>
                <a:latin typeface="Times New Roman" panose="02020603050405020304" pitchFamily="18" charset="0"/>
                <a:ea typeface="Times New Roman" panose="02020603050405020304" pitchFamily="18" charset="0"/>
              </a:rPr>
              <a:t>на основе экспертных заключений (профессиональных суждений) при отсутствии точного способа их определения</a:t>
            </a:r>
            <a:r>
              <a:rPr lang="ru-RU" sz="2000" b="1" dirty="0">
                <a:latin typeface="Times New Roman" panose="02020603050405020304" pitchFamily="18" charset="0"/>
                <a:ea typeface="Times New Roman" panose="02020603050405020304" pitchFamily="18" charset="0"/>
              </a:rPr>
              <a:t> (</a:t>
            </a:r>
            <a:r>
              <a:rPr lang="ru-RU" sz="2000" b="1" dirty="0">
                <a:solidFill>
                  <a:srgbClr val="000000"/>
                </a:solidFill>
                <a:latin typeface="Times New Roman" panose="02020603050405020304" pitchFamily="18" charset="0"/>
                <a:ea typeface="Times New Roman" panose="02020603050405020304" pitchFamily="18" charset="0"/>
              </a:rPr>
              <a:t>расчетная оценка</a:t>
            </a:r>
            <a:r>
              <a:rPr lang="ru-RU" sz="2000" b="1" dirty="0" smtClean="0">
                <a:solidFill>
                  <a:srgbClr val="000000"/>
                </a:solidFill>
                <a:latin typeface="Times New Roman" panose="02020603050405020304" pitchFamily="18" charset="0"/>
                <a:ea typeface="Times New Roman" panose="02020603050405020304" pitchFamily="18" charset="0"/>
              </a:rPr>
              <a:t>)</a:t>
            </a:r>
            <a:endParaRPr lang="ru-RU" sz="2000" b="1" dirty="0">
              <a:latin typeface="Times New Roman" panose="02020603050405020304" pitchFamily="18" charset="0"/>
              <a:ea typeface="Times New Roman" panose="02020603050405020304" pitchFamily="18" charset="0"/>
            </a:endParaRPr>
          </a:p>
          <a:p>
            <a:endParaRPr lang="ru-RU" dirty="0"/>
          </a:p>
        </p:txBody>
      </p:sp>
      <p:sp>
        <p:nvSpPr>
          <p:cNvPr id="4" name="Номер слайда 3"/>
          <p:cNvSpPr>
            <a:spLocks noGrp="1"/>
          </p:cNvSpPr>
          <p:nvPr>
            <p:ph type="sldNum" sz="quarter" idx="7"/>
          </p:nvPr>
        </p:nvSpPr>
        <p:spPr/>
        <p:txBody>
          <a:bodyPr/>
          <a:lstStyle/>
          <a:p>
            <a:pPr marL="4334666">
              <a:lnSpc>
                <a:spcPts val="1156"/>
              </a:lnSpc>
            </a:pPr>
            <a:fld id="{81D60167-4931-47E6-BA6A-407CBD079E47}" type="slidenum">
              <a:rPr lang="ru-RU" spc="-4" smtClean="0">
                <a:latin typeface="Arial"/>
                <a:cs typeface="Arial"/>
              </a:rPr>
              <a:pPr marL="4334666">
                <a:lnSpc>
                  <a:spcPts val="1156"/>
                </a:lnSpc>
              </a:pPr>
              <a:t>142</a:t>
            </a:fld>
            <a:endParaRPr lang="ru-RU" spc="-4" dirty="0">
              <a:latin typeface="Arial"/>
              <a:cs typeface="Arial"/>
            </a:endParaRPr>
          </a:p>
        </p:txBody>
      </p:sp>
    </p:spTree>
    <p:extLst>
      <p:ext uri="{BB962C8B-B14F-4D97-AF65-F5344CB8AC3E}">
        <p14:creationId xmlns:p14="http://schemas.microsoft.com/office/powerpoint/2010/main" val="2191632646"/>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323528" y="404664"/>
            <a:ext cx="8711322" cy="5539978"/>
          </a:xfrm>
        </p:spPr>
        <p:txBody>
          <a:bodyPr/>
          <a:lstStyle/>
          <a:p>
            <a:pPr marL="12700" marR="12700" lvl="0" indent="444500" algn="just" defTabSz="914400" eaLnBrk="1" fontAlgn="auto" latinLnBrk="0" hangingPunct="1">
              <a:lnSpc>
                <a:spcPct val="150000"/>
              </a:lnSpc>
              <a:spcBef>
                <a:spcPts val="0"/>
              </a:spcBef>
              <a:spcAft>
                <a:spcPts val="0"/>
              </a:spcAft>
              <a:buClrTx/>
              <a:buSzTx/>
              <a:buFontTx/>
              <a:buNone/>
              <a:tabLst/>
              <a:defRPr/>
            </a:pPr>
            <a:r>
              <a:rPr lang="ru-RU" sz="2000" b="1" i="1" dirty="0">
                <a:solidFill>
                  <a:srgbClr val="000000"/>
                </a:solidFill>
                <a:latin typeface="Times New Roman" panose="02020603050405020304" pitchFamily="18" charset="0"/>
                <a:ea typeface="Times New Roman" panose="02020603050405020304" pitchFamily="18" charset="0"/>
              </a:rPr>
              <a:t>Например</a:t>
            </a:r>
            <a:r>
              <a:rPr lang="ru-RU" sz="2000" dirty="0">
                <a:solidFill>
                  <a:srgbClr val="000000"/>
                </a:solidFill>
                <a:latin typeface="Times New Roman" panose="02020603050405020304" pitchFamily="18" charset="0"/>
                <a:ea typeface="Times New Roman" panose="02020603050405020304" pitchFamily="18" charset="0"/>
              </a:rPr>
              <a:t>: </a:t>
            </a:r>
            <a:r>
              <a:rPr lang="ru-RU" sz="2400" dirty="0">
                <a:solidFill>
                  <a:srgbClr val="000000"/>
                </a:solidFill>
                <a:latin typeface="Times New Roman" panose="02020603050405020304" pitchFamily="18" charset="0"/>
                <a:ea typeface="Times New Roman" panose="02020603050405020304" pitchFamily="18" charset="0"/>
              </a:rPr>
              <a:t>оценка ожидаемых доходов от  предоставления имущества в аренду (доходов будущих периодов), прогнозные показатели доходов бюджета, оценка безнадежных долгов по налоговым (неналоговым) доходам).</a:t>
            </a:r>
            <a:endParaRPr lang="ru-RU" sz="2400" dirty="0">
              <a:solidFill>
                <a:prstClr val="black"/>
              </a:solidFill>
              <a:latin typeface="Times New Roman" panose="02020603050405020304" pitchFamily="18" charset="0"/>
              <a:ea typeface="Times New Roman" panose="02020603050405020304" pitchFamily="18" charset="0"/>
            </a:endParaRPr>
          </a:p>
          <a:p>
            <a:pPr lvl="0" indent="457200" algn="just">
              <a:lnSpc>
                <a:spcPct val="150000"/>
              </a:lnSpc>
            </a:pPr>
            <a:r>
              <a:rPr lang="ru-RU" sz="2400" dirty="0">
                <a:solidFill>
                  <a:srgbClr val="000000"/>
                </a:solidFill>
                <a:latin typeface="Times New Roman" panose="02020603050405020304" pitchFamily="18" charset="0"/>
                <a:ea typeface="Times New Roman" panose="02020603050405020304" pitchFamily="18" charset="0"/>
              </a:rPr>
              <a:t>При этом  в бухгалтерском учете и (или) бухгалтерской (финансовой) отчетности </a:t>
            </a:r>
            <a:r>
              <a:rPr lang="ru-RU" sz="2400" b="1" i="1" dirty="0">
                <a:solidFill>
                  <a:srgbClr val="FF0000"/>
                </a:solidFill>
                <a:latin typeface="Times New Roman" panose="02020603050405020304" pitchFamily="18" charset="0"/>
                <a:ea typeface="Times New Roman" panose="02020603050405020304" pitchFamily="18" charset="0"/>
              </a:rPr>
              <a:t>следует применять обоснованные оценочные значения (оценки) (подтвержденные расчетом, прогнозом, оценочным экспертным суждением </a:t>
            </a:r>
            <a:r>
              <a:rPr lang="ru-RU" sz="2400" dirty="0">
                <a:solidFill>
                  <a:srgbClr val="000000"/>
                </a:solidFill>
                <a:latin typeface="Times New Roman" panose="02020603050405020304" pitchFamily="18" charset="0"/>
                <a:ea typeface="Times New Roman" panose="02020603050405020304" pitchFamily="18" charset="0"/>
              </a:rPr>
              <a:t>(в частности, решение комиссии по поступлению и выбытию нефинансовых активов, заключение оценщика ) </a:t>
            </a:r>
          </a:p>
        </p:txBody>
      </p:sp>
      <p:sp>
        <p:nvSpPr>
          <p:cNvPr id="2" name="Номер слайда 1"/>
          <p:cNvSpPr>
            <a:spLocks noGrp="1"/>
          </p:cNvSpPr>
          <p:nvPr>
            <p:ph type="sldNum" sz="quarter" idx="7"/>
          </p:nvPr>
        </p:nvSpPr>
        <p:spPr/>
        <p:txBody>
          <a:bodyPr/>
          <a:lstStyle/>
          <a:p>
            <a:pPr marL="4334666">
              <a:lnSpc>
                <a:spcPts val="1156"/>
              </a:lnSpc>
            </a:pPr>
            <a:fld id="{81D60167-4931-47E6-BA6A-407CBD079E47}" type="slidenum">
              <a:rPr lang="ru-RU" spc="-4" smtClean="0">
                <a:latin typeface="Arial"/>
                <a:cs typeface="Arial"/>
              </a:rPr>
              <a:pPr marL="4334666">
                <a:lnSpc>
                  <a:spcPts val="1156"/>
                </a:lnSpc>
              </a:pPr>
              <a:t>143</a:t>
            </a:fld>
            <a:endParaRPr lang="ru-RU" spc="-4" dirty="0">
              <a:latin typeface="Arial"/>
              <a:cs typeface="Arial"/>
            </a:endParaRPr>
          </a:p>
        </p:txBody>
      </p:sp>
    </p:spTree>
    <p:extLst>
      <p:ext uri="{BB962C8B-B14F-4D97-AF65-F5344CB8AC3E}">
        <p14:creationId xmlns:p14="http://schemas.microsoft.com/office/powerpoint/2010/main" val="2550368900"/>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216338" y="1172023"/>
            <a:ext cx="8711322" cy="3693319"/>
          </a:xfrm>
        </p:spPr>
        <p:txBody>
          <a:bodyPr/>
          <a:lstStyle/>
          <a:p>
            <a:pPr algn="just"/>
            <a:r>
              <a:rPr lang="ru-RU" sz="2400" b="1" dirty="0">
                <a:solidFill>
                  <a:srgbClr val="000000"/>
                </a:solidFill>
                <a:latin typeface="Times New Roman" panose="02020603050405020304" pitchFamily="18" charset="0"/>
                <a:ea typeface="Times New Roman" panose="02020603050405020304" pitchFamily="18" charset="0"/>
              </a:rPr>
              <a:t>Пересмотр (</a:t>
            </a:r>
            <a:r>
              <a:rPr lang="ru-RU" sz="2400" b="1" dirty="0" smtClean="0">
                <a:solidFill>
                  <a:srgbClr val="000000"/>
                </a:solidFill>
                <a:latin typeface="Times New Roman" panose="02020603050405020304" pitchFamily="18" charset="0"/>
                <a:ea typeface="Times New Roman" panose="02020603050405020304" pitchFamily="18" charset="0"/>
              </a:rPr>
              <a:t>корректировка</a:t>
            </a:r>
            <a:r>
              <a:rPr lang="ru-RU" sz="2400" b="1" dirty="0">
                <a:solidFill>
                  <a:srgbClr val="000000"/>
                </a:solidFill>
                <a:latin typeface="Times New Roman" panose="02020603050405020304" pitchFamily="18" charset="0"/>
                <a:ea typeface="Times New Roman" panose="02020603050405020304" pitchFamily="18" charset="0"/>
              </a:rPr>
              <a:t>) оценочных значений</a:t>
            </a:r>
            <a:r>
              <a:rPr lang="ru-RU" sz="2400" dirty="0">
                <a:solidFill>
                  <a:srgbClr val="000000"/>
                </a:solidFill>
                <a:latin typeface="Times New Roman" panose="02020603050405020304" pitchFamily="18" charset="0"/>
                <a:ea typeface="Times New Roman" panose="02020603050405020304" pitchFamily="18" charset="0"/>
              </a:rPr>
              <a:t>, отраженных в бухгалтерском учете, бухгалтерской (финансовой) отчетности </a:t>
            </a:r>
            <a:r>
              <a:rPr lang="ru-RU" sz="2400" dirty="0" smtClean="0">
                <a:solidFill>
                  <a:srgbClr val="000000"/>
                </a:solidFill>
                <a:latin typeface="Times New Roman" panose="02020603050405020304" pitchFamily="18" charset="0"/>
                <a:ea typeface="Times New Roman" panose="02020603050405020304" pitchFamily="18" charset="0"/>
              </a:rPr>
              <a:t>в </a:t>
            </a:r>
            <a:r>
              <a:rPr lang="ru-RU" sz="2400" dirty="0">
                <a:solidFill>
                  <a:srgbClr val="000000"/>
                </a:solidFill>
                <a:latin typeface="Times New Roman" panose="02020603050405020304" pitchFamily="18" charset="0"/>
                <a:ea typeface="Times New Roman" panose="02020603050405020304" pitchFamily="18" charset="0"/>
              </a:rPr>
              <a:t>результате появления новой информации, накопления опыта, вследствие изменения допущений, обстоятельств, или последующих событий, в том числе изменение информации, на основе которых были определены суммовые величины оценочных </a:t>
            </a:r>
            <a:r>
              <a:rPr lang="ru-RU" sz="2400" dirty="0" smtClean="0">
                <a:solidFill>
                  <a:srgbClr val="000000"/>
                </a:solidFill>
                <a:latin typeface="Times New Roman" panose="02020603050405020304" pitchFamily="18" charset="0"/>
                <a:ea typeface="Times New Roman" panose="02020603050405020304" pitchFamily="18" charset="0"/>
              </a:rPr>
              <a:t>значений</a:t>
            </a:r>
          </a:p>
          <a:p>
            <a:pPr algn="just"/>
            <a:endParaRPr lang="ru-RU" sz="2400" dirty="0" smtClean="0">
              <a:solidFill>
                <a:srgbClr val="000000"/>
              </a:solidFill>
              <a:latin typeface="Times New Roman" panose="02020603050405020304" pitchFamily="18" charset="0"/>
              <a:ea typeface="Times New Roman" panose="02020603050405020304" pitchFamily="18" charset="0"/>
            </a:endParaRPr>
          </a:p>
          <a:p>
            <a:pPr algn="just"/>
            <a:r>
              <a:rPr lang="ru-RU" sz="2400" dirty="0" smtClean="0">
                <a:solidFill>
                  <a:srgbClr val="000000"/>
                </a:solidFill>
                <a:latin typeface="Times New Roman" panose="02020603050405020304" pitchFamily="18" charset="0"/>
                <a:ea typeface="Times New Roman" panose="02020603050405020304" pitchFamily="18" charset="0"/>
              </a:rPr>
              <a:t>Информация </a:t>
            </a:r>
            <a:r>
              <a:rPr lang="ru-RU" sz="2400" dirty="0">
                <a:solidFill>
                  <a:srgbClr val="000000"/>
                </a:solidFill>
                <a:latin typeface="Times New Roman" panose="02020603050405020304" pitchFamily="18" charset="0"/>
                <a:ea typeface="Times New Roman" panose="02020603050405020304" pitchFamily="18" charset="0"/>
              </a:rPr>
              <a:t>о таких корректировках </a:t>
            </a:r>
            <a:r>
              <a:rPr lang="ru-RU" sz="2400" b="1" i="1" dirty="0">
                <a:solidFill>
                  <a:srgbClr val="FF0000"/>
                </a:solidFill>
                <a:latin typeface="Times New Roman" panose="02020603050405020304" pitchFamily="18" charset="0"/>
                <a:ea typeface="Times New Roman" panose="02020603050405020304" pitchFamily="18" charset="0"/>
              </a:rPr>
              <a:t>не подлежит раскрытию в бухгалтерской (финансовой) отчетности</a:t>
            </a:r>
            <a:endParaRPr lang="ru-RU" sz="2400" b="1" i="1" dirty="0">
              <a:solidFill>
                <a:srgbClr val="FF0000"/>
              </a:solidFill>
            </a:endParaRPr>
          </a:p>
        </p:txBody>
      </p:sp>
      <p:sp>
        <p:nvSpPr>
          <p:cNvPr id="2" name="Прямоугольник 1"/>
          <p:cNvSpPr/>
          <p:nvPr/>
        </p:nvSpPr>
        <p:spPr>
          <a:xfrm>
            <a:off x="539551" y="0"/>
            <a:ext cx="8064896" cy="954107"/>
          </a:xfrm>
          <a:prstGeom prst="rect">
            <a:avLst/>
          </a:prstGeom>
        </p:spPr>
        <p:txBody>
          <a:bodyPr wrap="square">
            <a:spAutoFit/>
          </a:bodyPr>
          <a:lstStyle/>
          <a:p>
            <a:r>
              <a:rPr lang="ru-RU" sz="2800" b="1" i="1" dirty="0" smtClean="0">
                <a:solidFill>
                  <a:schemeClr val="tx2">
                    <a:lumMod val="75000"/>
                  </a:schemeClr>
                </a:solidFill>
                <a:latin typeface="Times New Roman" panose="02020603050405020304" pitchFamily="18" charset="0"/>
                <a:ea typeface="Times New Roman" panose="02020603050405020304" pitchFamily="18" charset="0"/>
              </a:rPr>
              <a:t>Не является изменением учетной политики</a:t>
            </a:r>
            <a:r>
              <a:rPr lang="ru-RU" sz="2800" dirty="0" smtClean="0">
                <a:solidFill>
                  <a:schemeClr val="tx2">
                    <a:lumMod val="75000"/>
                  </a:schemeClr>
                </a:solidFill>
                <a:latin typeface="Times New Roman" panose="02020603050405020304" pitchFamily="18" charset="0"/>
                <a:ea typeface="Times New Roman" panose="02020603050405020304" pitchFamily="18" charset="0"/>
              </a:rPr>
              <a:t> </a:t>
            </a:r>
            <a:r>
              <a:rPr lang="ru-RU" sz="2800" b="1" i="1" dirty="0" smtClean="0">
                <a:solidFill>
                  <a:schemeClr val="tx2">
                    <a:lumMod val="75000"/>
                  </a:schemeClr>
                </a:solidFill>
                <a:latin typeface="Times New Roman" panose="02020603050405020304" pitchFamily="18" charset="0"/>
                <a:ea typeface="Times New Roman" panose="02020603050405020304" pitchFamily="18" charset="0"/>
              </a:rPr>
              <a:t>и исправлением </a:t>
            </a:r>
            <a:r>
              <a:rPr lang="ru-RU" sz="2800" b="1" i="1" dirty="0">
                <a:solidFill>
                  <a:schemeClr val="tx2">
                    <a:lumMod val="75000"/>
                  </a:schemeClr>
                </a:solidFill>
                <a:latin typeface="Times New Roman" panose="02020603050405020304" pitchFamily="18" charset="0"/>
                <a:ea typeface="Times New Roman" panose="02020603050405020304" pitchFamily="18" charset="0"/>
              </a:rPr>
              <a:t>ошибки </a:t>
            </a:r>
            <a:endParaRPr lang="ru-RU" sz="2800" dirty="0">
              <a:solidFill>
                <a:schemeClr val="tx2">
                  <a:lumMod val="75000"/>
                </a:schemeClr>
              </a:solidFill>
            </a:endParaRPr>
          </a:p>
        </p:txBody>
      </p:sp>
      <p:sp>
        <p:nvSpPr>
          <p:cNvPr id="4" name="Номер слайда 3"/>
          <p:cNvSpPr>
            <a:spLocks noGrp="1"/>
          </p:cNvSpPr>
          <p:nvPr>
            <p:ph type="sldNum" sz="quarter" idx="7"/>
          </p:nvPr>
        </p:nvSpPr>
        <p:spPr/>
        <p:txBody>
          <a:bodyPr/>
          <a:lstStyle/>
          <a:p>
            <a:pPr marL="4334666">
              <a:lnSpc>
                <a:spcPts val="1156"/>
              </a:lnSpc>
            </a:pPr>
            <a:fld id="{81D60167-4931-47E6-BA6A-407CBD079E47}" type="slidenum">
              <a:rPr lang="ru-RU" spc="-4" smtClean="0">
                <a:latin typeface="Arial"/>
                <a:cs typeface="Arial"/>
              </a:rPr>
              <a:pPr marL="4334666">
                <a:lnSpc>
                  <a:spcPts val="1156"/>
                </a:lnSpc>
              </a:pPr>
              <a:t>144</a:t>
            </a:fld>
            <a:endParaRPr lang="ru-RU" spc="-4" dirty="0">
              <a:latin typeface="Arial"/>
              <a:cs typeface="Arial"/>
            </a:endParaRPr>
          </a:p>
        </p:txBody>
      </p:sp>
    </p:spTree>
    <p:extLst>
      <p:ext uri="{BB962C8B-B14F-4D97-AF65-F5344CB8AC3E}">
        <p14:creationId xmlns:p14="http://schemas.microsoft.com/office/powerpoint/2010/main" val="3205970875"/>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179512" y="1124744"/>
            <a:ext cx="8711322" cy="4737900"/>
          </a:xfrm>
        </p:spPr>
        <p:txBody>
          <a:bodyPr/>
          <a:lstStyle/>
          <a:p>
            <a:pPr algn="just"/>
            <a:r>
              <a:rPr lang="ru-RU" sz="2400" dirty="0"/>
              <a:t>Изменение оценочного значения отражается в бухгалтерской (финансовой) отчетности </a:t>
            </a:r>
            <a:r>
              <a:rPr lang="ru-RU" sz="2800" b="1" i="1" dirty="0" smtClean="0">
                <a:solidFill>
                  <a:srgbClr val="FF0000"/>
                </a:solidFill>
              </a:rPr>
              <a:t>перспективно</a:t>
            </a:r>
          </a:p>
          <a:p>
            <a:pPr algn="just"/>
            <a:endParaRPr lang="ru-RU" sz="2400" b="1" dirty="0" smtClean="0"/>
          </a:p>
          <a:p>
            <a:pPr algn="just"/>
            <a:r>
              <a:rPr lang="ru-RU" sz="2400" dirty="0" smtClean="0"/>
              <a:t>Перспективное </a:t>
            </a:r>
            <a:r>
              <a:rPr lang="ru-RU" sz="2400" dirty="0"/>
              <a:t>признание результатов изменения оценочного значения и отражение их в бухгалтерской (финансовой) отчетности осуществляется:</a:t>
            </a:r>
          </a:p>
          <a:p>
            <a:pPr algn="just"/>
            <a:r>
              <a:rPr lang="ru-RU" sz="2400" dirty="0"/>
              <a:t>в том отчетном периоде, </a:t>
            </a:r>
            <a:r>
              <a:rPr lang="ru-RU" sz="2400" b="1" i="1" dirty="0"/>
              <a:t>в котором произошло изменение, если такое изменение влияет на показатели бухгалтерской (финансовой) отчетности только данного отчетного </a:t>
            </a:r>
            <a:r>
              <a:rPr lang="ru-RU" sz="2400" b="1" i="1" dirty="0" smtClean="0"/>
              <a:t>периода</a:t>
            </a:r>
            <a:endParaRPr lang="ru-RU" sz="2400" dirty="0"/>
          </a:p>
          <a:p>
            <a:pPr algn="just"/>
            <a:r>
              <a:rPr lang="ru-RU" sz="2400" dirty="0"/>
              <a:t>в периоде, в котором произошло изменение и </a:t>
            </a:r>
            <a:r>
              <a:rPr lang="ru-RU" sz="2400" b="1" i="1" dirty="0"/>
              <a:t>в будущих отчетных периодах, на которые указанное изменение оказывает влияние</a:t>
            </a:r>
          </a:p>
          <a:p>
            <a:endParaRPr lang="ru-RU" dirty="0"/>
          </a:p>
        </p:txBody>
      </p:sp>
      <p:sp>
        <p:nvSpPr>
          <p:cNvPr id="2" name="Номер слайда 1"/>
          <p:cNvSpPr>
            <a:spLocks noGrp="1"/>
          </p:cNvSpPr>
          <p:nvPr>
            <p:ph type="sldNum" sz="quarter" idx="7"/>
          </p:nvPr>
        </p:nvSpPr>
        <p:spPr/>
        <p:txBody>
          <a:bodyPr/>
          <a:lstStyle/>
          <a:p>
            <a:pPr marL="4334666">
              <a:lnSpc>
                <a:spcPts val="1156"/>
              </a:lnSpc>
            </a:pPr>
            <a:fld id="{81D60167-4931-47E6-BA6A-407CBD079E47}" type="slidenum">
              <a:rPr lang="ru-RU" spc="-4" smtClean="0">
                <a:latin typeface="Arial"/>
                <a:cs typeface="Arial"/>
              </a:rPr>
              <a:pPr marL="4334666">
                <a:lnSpc>
                  <a:spcPts val="1156"/>
                </a:lnSpc>
              </a:pPr>
              <a:t>145</a:t>
            </a:fld>
            <a:endParaRPr lang="ru-RU" spc="-4" dirty="0">
              <a:latin typeface="Arial"/>
              <a:cs typeface="Arial"/>
            </a:endParaRPr>
          </a:p>
        </p:txBody>
      </p:sp>
    </p:spTree>
    <p:extLst>
      <p:ext uri="{BB962C8B-B14F-4D97-AF65-F5344CB8AC3E}">
        <p14:creationId xmlns:p14="http://schemas.microsoft.com/office/powerpoint/2010/main" val="4226365805"/>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251520" y="1124744"/>
            <a:ext cx="8711322" cy="5170646"/>
          </a:xfrm>
        </p:spPr>
        <p:txBody>
          <a:bodyPr/>
          <a:lstStyle/>
          <a:p>
            <a:pPr algn="just"/>
            <a:r>
              <a:rPr lang="ru-RU" sz="2800" b="1" i="1" dirty="0" smtClean="0"/>
              <a:t>Например,</a:t>
            </a:r>
            <a:r>
              <a:rPr lang="ru-RU" sz="2800" dirty="0" smtClean="0"/>
              <a:t> резерв по реорганизации (в части оплаты выходного пособия) может быть уточнен (пересчитаны суммовые значения ожидаемых выплат) в связи с появившимися новыми обстоятельствами - сокращением сотрудников, изъявивших желание продолжить работу на новых условиях оплаты труда</a:t>
            </a:r>
          </a:p>
          <a:p>
            <a:pPr algn="just"/>
            <a:endParaRPr lang="ru-RU" sz="2800" dirty="0" smtClean="0"/>
          </a:p>
          <a:p>
            <a:pPr algn="just"/>
            <a:r>
              <a:rPr lang="ru-RU" sz="2800" dirty="0" smtClean="0"/>
              <a:t>Оценочные значения и их изменения отражаются в бухгалтерском учете согласно нормативным правовым актам, регулирующим ведение бухгалтерского учета и составление бухгалтерской (финансовой) отчетности</a:t>
            </a:r>
          </a:p>
          <a:p>
            <a:pPr algn="just"/>
            <a:endParaRPr lang="ru-RU" sz="2800" dirty="0"/>
          </a:p>
        </p:txBody>
      </p:sp>
      <p:sp>
        <p:nvSpPr>
          <p:cNvPr id="2" name="Номер слайда 1"/>
          <p:cNvSpPr>
            <a:spLocks noGrp="1"/>
          </p:cNvSpPr>
          <p:nvPr>
            <p:ph type="sldNum" sz="quarter" idx="7"/>
          </p:nvPr>
        </p:nvSpPr>
        <p:spPr/>
        <p:txBody>
          <a:bodyPr/>
          <a:lstStyle/>
          <a:p>
            <a:pPr marL="4334666">
              <a:lnSpc>
                <a:spcPts val="1156"/>
              </a:lnSpc>
            </a:pPr>
            <a:fld id="{81D60167-4931-47E6-BA6A-407CBD079E47}" type="slidenum">
              <a:rPr lang="ru-RU" spc="-4" smtClean="0">
                <a:latin typeface="Arial"/>
                <a:cs typeface="Arial"/>
              </a:rPr>
              <a:pPr marL="4334666">
                <a:lnSpc>
                  <a:spcPts val="1156"/>
                </a:lnSpc>
              </a:pPr>
              <a:t>146</a:t>
            </a:fld>
            <a:endParaRPr lang="ru-RU" spc="-4" dirty="0">
              <a:latin typeface="Arial"/>
              <a:cs typeface="Arial"/>
            </a:endParaRPr>
          </a:p>
        </p:txBody>
      </p:sp>
    </p:spTree>
    <p:extLst>
      <p:ext uri="{BB962C8B-B14F-4D97-AF65-F5344CB8AC3E}">
        <p14:creationId xmlns:p14="http://schemas.microsoft.com/office/powerpoint/2010/main" val="142011750"/>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251520" y="775272"/>
            <a:ext cx="8567306" cy="5755422"/>
          </a:xfrm>
        </p:spPr>
        <p:txBody>
          <a:bodyPr/>
          <a:lstStyle/>
          <a:p>
            <a:endParaRPr lang="ru-RU" sz="1800" dirty="0" smtClean="0">
              <a:solidFill>
                <a:srgbClr val="000000"/>
              </a:solidFill>
              <a:latin typeface="Times New Roman" panose="02020603050405020304" pitchFamily="18" charset="0"/>
              <a:ea typeface="Times New Roman" panose="02020603050405020304" pitchFamily="18" charset="0"/>
            </a:endParaRPr>
          </a:p>
          <a:p>
            <a:pPr algn="just"/>
            <a:r>
              <a:rPr lang="ru-RU" sz="2800" dirty="0" smtClean="0">
                <a:solidFill>
                  <a:srgbClr val="000000"/>
                </a:solidFill>
                <a:latin typeface="Times New Roman" panose="02020603050405020304" pitchFamily="18" charset="0"/>
                <a:ea typeface="Times New Roman" panose="02020603050405020304" pitchFamily="18" charset="0"/>
              </a:rPr>
              <a:t>Изменение </a:t>
            </a:r>
            <a:r>
              <a:rPr lang="ru-RU" sz="2800" b="1" dirty="0">
                <a:solidFill>
                  <a:srgbClr val="000000"/>
                </a:solidFill>
                <a:latin typeface="Times New Roman" panose="02020603050405020304" pitchFamily="18" charset="0"/>
                <a:ea typeface="Times New Roman" panose="02020603050405020304" pitchFamily="18" charset="0"/>
              </a:rPr>
              <a:t>метода определения (расчета) оценочного значения </a:t>
            </a:r>
            <a:r>
              <a:rPr lang="ru-RU" sz="2800" dirty="0">
                <a:solidFill>
                  <a:srgbClr val="000000"/>
                </a:solidFill>
                <a:latin typeface="Times New Roman" panose="02020603050405020304" pitchFamily="18" charset="0"/>
                <a:ea typeface="Times New Roman" panose="02020603050405020304" pitchFamily="18" charset="0"/>
              </a:rPr>
              <a:t>является изменением учетной политики и подлежит раскрытию в бухгалтерской (финансовой) отчетности субъекта учета </a:t>
            </a:r>
            <a:r>
              <a:rPr lang="ru-RU" sz="2800" b="1" dirty="0">
                <a:solidFill>
                  <a:srgbClr val="000000"/>
                </a:solidFill>
                <a:latin typeface="Times New Roman" panose="02020603050405020304" pitchFamily="18" charset="0"/>
                <a:ea typeface="Times New Roman" panose="02020603050405020304" pitchFamily="18" charset="0"/>
              </a:rPr>
              <a:t>путем ретроспективного применения измененной учетной </a:t>
            </a:r>
            <a:r>
              <a:rPr lang="ru-RU" sz="2800" b="1" dirty="0" smtClean="0">
                <a:solidFill>
                  <a:srgbClr val="000000"/>
                </a:solidFill>
                <a:latin typeface="Times New Roman" panose="02020603050405020304" pitchFamily="18" charset="0"/>
                <a:ea typeface="Times New Roman" panose="02020603050405020304" pitchFamily="18" charset="0"/>
              </a:rPr>
              <a:t>политики</a:t>
            </a:r>
          </a:p>
          <a:p>
            <a:pPr algn="just"/>
            <a:r>
              <a:rPr lang="ru-RU" sz="2800" b="1" i="1" dirty="0" smtClean="0">
                <a:solidFill>
                  <a:srgbClr val="000000"/>
                </a:solidFill>
                <a:latin typeface="Times New Roman" panose="02020603050405020304" pitchFamily="18" charset="0"/>
                <a:ea typeface="Times New Roman" panose="02020603050405020304" pitchFamily="18" charset="0"/>
              </a:rPr>
              <a:t>Например,</a:t>
            </a:r>
            <a:r>
              <a:rPr lang="ru-RU" sz="2800" dirty="0" smtClean="0">
                <a:solidFill>
                  <a:srgbClr val="000000"/>
                </a:solidFill>
                <a:latin typeface="Times New Roman" panose="02020603050405020304" pitchFamily="18" charset="0"/>
                <a:ea typeface="Times New Roman" panose="02020603050405020304" pitchFamily="18" charset="0"/>
              </a:rPr>
              <a:t> </a:t>
            </a:r>
            <a:r>
              <a:rPr lang="ru-RU" sz="2800" dirty="0">
                <a:solidFill>
                  <a:srgbClr val="000000"/>
                </a:solidFill>
                <a:latin typeface="Times New Roman" panose="02020603050405020304" pitchFamily="18" charset="0"/>
                <a:ea typeface="Times New Roman" panose="02020603050405020304" pitchFamily="18" charset="0"/>
              </a:rPr>
              <a:t>в </a:t>
            </a:r>
            <a:r>
              <a:rPr lang="ru-RU" sz="2800" dirty="0" smtClean="0">
                <a:solidFill>
                  <a:srgbClr val="000000"/>
                </a:solidFill>
                <a:latin typeface="Times New Roman" panose="02020603050405020304" pitchFamily="18" charset="0"/>
                <a:ea typeface="Times New Roman" panose="02020603050405020304" pitchFamily="18" charset="0"/>
              </a:rPr>
              <a:t>2018 </a:t>
            </a:r>
            <a:r>
              <a:rPr lang="ru-RU" sz="2800" dirty="0">
                <a:solidFill>
                  <a:srgbClr val="000000"/>
                </a:solidFill>
                <a:latin typeface="Times New Roman" panose="02020603050405020304" pitchFamily="18" charset="0"/>
                <a:ea typeface="Times New Roman" panose="02020603050405020304" pitchFamily="18" charset="0"/>
              </a:rPr>
              <a:t>году для определения оценочного значения поступившего объекта основных средств (его справедливой стоимости) применялся метод рыночных цен, а с </a:t>
            </a:r>
            <a:r>
              <a:rPr lang="ru-RU" sz="2800" dirty="0" smtClean="0">
                <a:solidFill>
                  <a:srgbClr val="000000"/>
                </a:solidFill>
                <a:latin typeface="Times New Roman" panose="02020603050405020304" pitchFamily="18" charset="0"/>
                <a:ea typeface="Times New Roman" panose="02020603050405020304" pitchFamily="18" charset="0"/>
              </a:rPr>
              <a:t>01.01.2019 </a:t>
            </a:r>
            <a:r>
              <a:rPr lang="ru-RU" sz="2800" dirty="0">
                <a:solidFill>
                  <a:srgbClr val="000000"/>
                </a:solidFill>
                <a:latin typeface="Times New Roman" panose="02020603050405020304" pitchFamily="18" charset="0"/>
                <a:ea typeface="Times New Roman" panose="02020603050405020304" pitchFamily="18" charset="0"/>
              </a:rPr>
              <a:t>внесено изменение в учетную политику и пересчитана справедливая стоимость объекта основных средств по методу амортизационной стоимости замещения</a:t>
            </a:r>
            <a:endParaRPr lang="ru-RU" sz="2800" b="1" dirty="0">
              <a:solidFill>
                <a:srgbClr val="000000"/>
              </a:solidFill>
              <a:latin typeface="Times New Roman" panose="02020603050405020304" pitchFamily="18" charset="0"/>
              <a:ea typeface="Times New Roman" panose="02020603050405020304" pitchFamily="18" charset="0"/>
            </a:endParaRPr>
          </a:p>
          <a:p>
            <a:pPr algn="just"/>
            <a:endParaRPr lang="ru-RU" sz="2000" dirty="0" smtClean="0">
              <a:solidFill>
                <a:srgbClr val="000000"/>
              </a:solidFill>
              <a:latin typeface="Times New Roman" panose="02020603050405020304" pitchFamily="18" charset="0"/>
              <a:ea typeface="Times New Roman" panose="02020603050405020304" pitchFamily="18" charset="0"/>
            </a:endParaRPr>
          </a:p>
        </p:txBody>
      </p:sp>
      <p:sp>
        <p:nvSpPr>
          <p:cNvPr id="2" name="Номер слайда 1"/>
          <p:cNvSpPr>
            <a:spLocks noGrp="1"/>
          </p:cNvSpPr>
          <p:nvPr>
            <p:ph type="sldNum" sz="quarter" idx="7"/>
          </p:nvPr>
        </p:nvSpPr>
        <p:spPr/>
        <p:txBody>
          <a:bodyPr/>
          <a:lstStyle/>
          <a:p>
            <a:pPr marL="4334666">
              <a:lnSpc>
                <a:spcPts val="1156"/>
              </a:lnSpc>
            </a:pPr>
            <a:fld id="{81D60167-4931-47E6-BA6A-407CBD079E47}" type="slidenum">
              <a:rPr lang="ru-RU" spc="-4" smtClean="0">
                <a:latin typeface="Arial"/>
                <a:cs typeface="Arial"/>
              </a:rPr>
              <a:pPr marL="4334666">
                <a:lnSpc>
                  <a:spcPts val="1156"/>
                </a:lnSpc>
              </a:pPr>
              <a:t>147</a:t>
            </a:fld>
            <a:endParaRPr lang="ru-RU" spc="-4" dirty="0">
              <a:latin typeface="Arial"/>
              <a:cs typeface="Arial"/>
            </a:endParaRPr>
          </a:p>
        </p:txBody>
      </p:sp>
    </p:spTree>
    <p:extLst>
      <p:ext uri="{BB962C8B-B14F-4D97-AF65-F5344CB8AC3E}">
        <p14:creationId xmlns:p14="http://schemas.microsoft.com/office/powerpoint/2010/main" val="705780452"/>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909" y="207421"/>
            <a:ext cx="7920182" cy="1140697"/>
          </a:xfrm>
        </p:spPr>
        <p:txBody>
          <a:bodyPr/>
          <a:lstStyle/>
          <a:p>
            <a:pPr algn="ctr"/>
            <a:r>
              <a:rPr lang="ru-RU" dirty="0" smtClean="0"/>
              <a:t>Раскрытие </a:t>
            </a:r>
            <a:r>
              <a:rPr lang="ru-RU" dirty="0"/>
              <a:t>информации об изменении оценочного </a:t>
            </a:r>
            <a:r>
              <a:rPr lang="ru-RU" dirty="0" smtClean="0"/>
              <a:t>значения</a:t>
            </a:r>
            <a:r>
              <a:rPr lang="ru-RU" dirty="0"/>
              <a:t/>
            </a:r>
            <a:br>
              <a:rPr lang="ru-RU" dirty="0"/>
            </a:br>
            <a:endParaRPr lang="ru-RU" dirty="0"/>
          </a:p>
        </p:txBody>
      </p:sp>
      <p:sp>
        <p:nvSpPr>
          <p:cNvPr id="3" name="Текст 2"/>
          <p:cNvSpPr>
            <a:spLocks noGrp="1"/>
          </p:cNvSpPr>
          <p:nvPr>
            <p:ph type="body" idx="1"/>
          </p:nvPr>
        </p:nvSpPr>
        <p:spPr>
          <a:xfrm>
            <a:off x="216338" y="1172023"/>
            <a:ext cx="8711322" cy="5413149"/>
          </a:xfrm>
        </p:spPr>
        <p:txBody>
          <a:bodyPr/>
          <a:lstStyle/>
          <a:p>
            <a:pPr algn="just"/>
            <a:r>
              <a:rPr lang="ru-RU" dirty="0" smtClean="0"/>
              <a:t> </a:t>
            </a:r>
            <a:r>
              <a:rPr lang="ru-RU" sz="2000" b="1" dirty="0" smtClean="0"/>
              <a:t>Описание </a:t>
            </a:r>
            <a:r>
              <a:rPr lang="ru-RU" sz="2000" b="1" dirty="0"/>
              <a:t>изменения оценочного </a:t>
            </a:r>
            <a:r>
              <a:rPr lang="ru-RU" sz="2000" b="1" dirty="0" smtClean="0"/>
              <a:t>значения:</a:t>
            </a:r>
          </a:p>
          <a:p>
            <a:pPr marL="342900" indent="-342900" algn="just">
              <a:buFont typeface="Arial" panose="020B0604020202020204" pitchFamily="34" charset="0"/>
              <a:buChar char="•"/>
            </a:pPr>
            <a:r>
              <a:rPr lang="ru-RU" sz="2000" dirty="0" smtClean="0"/>
              <a:t> </a:t>
            </a:r>
            <a:r>
              <a:rPr lang="ru-RU" sz="2000" dirty="0"/>
              <a:t>повлиявшего на показатели бухгалтерской (финансовой) отчетности за отчетный период, с указанием денежных (стоимостных) значений таких </a:t>
            </a:r>
            <a:r>
              <a:rPr lang="ru-RU" sz="2000" dirty="0" smtClean="0"/>
              <a:t>изменений</a:t>
            </a:r>
            <a:endParaRPr lang="ru-RU" sz="2000" dirty="0"/>
          </a:p>
          <a:p>
            <a:pPr marL="342900" indent="-342900" algn="just">
              <a:buFont typeface="Arial" panose="020B0604020202020204" pitchFamily="34" charset="0"/>
              <a:buChar char="•"/>
            </a:pPr>
            <a:r>
              <a:rPr lang="ru-RU" sz="2000" dirty="0" smtClean="0"/>
              <a:t>которое </a:t>
            </a:r>
            <a:r>
              <a:rPr lang="ru-RU" sz="2000" dirty="0"/>
              <a:t>повлияет на показатели бухгалтерской (финансовой) отчетности за периоды, следующие за отчетным, с указанием денежных (стоимостных) значений таких </a:t>
            </a:r>
            <a:r>
              <a:rPr lang="ru-RU" sz="2000" dirty="0" smtClean="0"/>
              <a:t>изменений</a:t>
            </a:r>
          </a:p>
          <a:p>
            <a:pPr algn="just"/>
            <a:r>
              <a:rPr lang="ru-RU" sz="2000" dirty="0" smtClean="0"/>
              <a:t> </a:t>
            </a:r>
            <a:r>
              <a:rPr lang="ru-RU" sz="2000" dirty="0"/>
              <a:t>В случае, когда определить влияние изменения оценочного значения на показатели бухгалтерской (финансовой) отчетности за будущие периоды в денежном (стоимостном) значении не представляется возможным, об этом указывается в текстовой части Пояснительной записки (ф. 0503160), Пояснительной записки к Балансу учреждения (ф. 0503760) соответственно в разделе 5 «Прочие вопросы деятельности субъекта бюджетной отчетности», «Прочие вопросы деятельности учреждения» или в сопроводительном документе, содержащем пояснения к бухгалтерской (финансовой) отчетности при представлении </a:t>
            </a:r>
            <a:r>
              <a:rPr lang="ru-RU" sz="2000" dirty="0" smtClean="0"/>
              <a:t>отчетности</a:t>
            </a:r>
            <a:endParaRPr lang="ru-RU" sz="2000" dirty="0"/>
          </a:p>
          <a:p>
            <a:endParaRPr lang="ru-RU" dirty="0"/>
          </a:p>
          <a:p>
            <a:endParaRPr lang="ru-RU" dirty="0"/>
          </a:p>
        </p:txBody>
      </p:sp>
      <p:sp>
        <p:nvSpPr>
          <p:cNvPr id="4" name="Номер слайда 3"/>
          <p:cNvSpPr>
            <a:spLocks noGrp="1"/>
          </p:cNvSpPr>
          <p:nvPr>
            <p:ph type="sldNum" sz="quarter" idx="7"/>
          </p:nvPr>
        </p:nvSpPr>
        <p:spPr/>
        <p:txBody>
          <a:bodyPr/>
          <a:lstStyle/>
          <a:p>
            <a:pPr marL="4334666">
              <a:lnSpc>
                <a:spcPts val="1156"/>
              </a:lnSpc>
            </a:pPr>
            <a:fld id="{81D60167-4931-47E6-BA6A-407CBD079E47}" type="slidenum">
              <a:rPr lang="ru-RU" spc="-4" smtClean="0">
                <a:latin typeface="Arial"/>
                <a:cs typeface="Arial"/>
              </a:rPr>
              <a:pPr marL="4334666">
                <a:lnSpc>
                  <a:spcPts val="1156"/>
                </a:lnSpc>
              </a:pPr>
              <a:t>148</a:t>
            </a:fld>
            <a:endParaRPr lang="ru-RU" spc="-4" dirty="0">
              <a:latin typeface="Arial"/>
              <a:cs typeface="Arial"/>
            </a:endParaRPr>
          </a:p>
        </p:txBody>
      </p:sp>
    </p:spTree>
    <p:extLst>
      <p:ext uri="{BB962C8B-B14F-4D97-AF65-F5344CB8AC3E}">
        <p14:creationId xmlns:p14="http://schemas.microsoft.com/office/powerpoint/2010/main" val="594992811"/>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981634" y="839152"/>
            <a:ext cx="2017059" cy="359989"/>
          </a:xfrm>
          <a:prstGeom prst="rect">
            <a:avLst/>
          </a:prstGeom>
          <a:blipFill>
            <a:blip r:embed="rId2" cstate="print"/>
            <a:stretch>
              <a:fillRect/>
            </a:stretch>
          </a:blipFill>
        </p:spPr>
        <p:txBody>
          <a:bodyPr wrap="square" lIns="0" tIns="0" rIns="0" bIns="0" rtlCol="0"/>
          <a:lstStyle/>
          <a:p>
            <a:pPr defTabSz="806867">
              <a:defRPr/>
            </a:pPr>
            <a:endParaRPr sz="1588" dirty="0">
              <a:solidFill>
                <a:prstClr val="black"/>
              </a:solidFill>
            </a:endParaRPr>
          </a:p>
        </p:txBody>
      </p:sp>
      <p:sp>
        <p:nvSpPr>
          <p:cNvPr id="3" name="object 3"/>
          <p:cNvSpPr/>
          <p:nvPr/>
        </p:nvSpPr>
        <p:spPr>
          <a:xfrm>
            <a:off x="539552" y="647967"/>
            <a:ext cx="3092824" cy="1225388"/>
          </a:xfrm>
          <a:custGeom>
            <a:avLst/>
            <a:gdLst/>
            <a:ahLst/>
            <a:cxnLst/>
            <a:rect l="l" t="t" r="r" b="b"/>
            <a:pathLst>
              <a:path w="3505200" h="762000">
                <a:moveTo>
                  <a:pt x="0" y="762000"/>
                </a:moveTo>
                <a:lnTo>
                  <a:pt x="3505200" y="762000"/>
                </a:lnTo>
                <a:lnTo>
                  <a:pt x="3505200" y="0"/>
                </a:lnTo>
                <a:lnTo>
                  <a:pt x="0" y="0"/>
                </a:lnTo>
                <a:lnTo>
                  <a:pt x="0" y="762000"/>
                </a:lnTo>
                <a:close/>
              </a:path>
            </a:pathLst>
          </a:custGeom>
          <a:solidFill>
            <a:srgbClr val="FFFFFF"/>
          </a:solidFill>
        </p:spPr>
        <p:txBody>
          <a:bodyPr wrap="square" lIns="0" tIns="0" rIns="0" bIns="0" rtlCol="0"/>
          <a:lstStyle/>
          <a:p>
            <a:pPr defTabSz="806867">
              <a:defRPr/>
            </a:pPr>
            <a:endParaRPr sz="1588" dirty="0">
              <a:solidFill>
                <a:prstClr val="black"/>
              </a:solidFill>
            </a:endParaRPr>
          </a:p>
        </p:txBody>
      </p:sp>
      <p:sp>
        <p:nvSpPr>
          <p:cNvPr id="4" name="object 4"/>
          <p:cNvSpPr/>
          <p:nvPr/>
        </p:nvSpPr>
        <p:spPr>
          <a:xfrm flipH="1">
            <a:off x="1737398" y="1873355"/>
            <a:ext cx="45719" cy="2419740"/>
          </a:xfrm>
          <a:custGeom>
            <a:avLst/>
            <a:gdLst/>
            <a:ahLst/>
            <a:cxnLst/>
            <a:rect l="l" t="t" r="r" b="b"/>
            <a:pathLst>
              <a:path h="2249804">
                <a:moveTo>
                  <a:pt x="0" y="0"/>
                </a:moveTo>
                <a:lnTo>
                  <a:pt x="0" y="2249424"/>
                </a:lnTo>
              </a:path>
            </a:pathLst>
          </a:custGeom>
          <a:ln w="76200">
            <a:solidFill>
              <a:srgbClr val="096234"/>
            </a:solidFill>
          </a:ln>
        </p:spPr>
        <p:txBody>
          <a:bodyPr wrap="square" lIns="0" tIns="0" rIns="0" bIns="0" rtlCol="0"/>
          <a:lstStyle/>
          <a:p>
            <a:pPr defTabSz="806867">
              <a:defRPr/>
            </a:pPr>
            <a:endParaRPr sz="1588" dirty="0">
              <a:solidFill>
                <a:prstClr val="black"/>
              </a:solidFill>
            </a:endParaRPr>
          </a:p>
        </p:txBody>
      </p:sp>
      <p:sp>
        <p:nvSpPr>
          <p:cNvPr id="5" name="object 5"/>
          <p:cNvSpPr/>
          <p:nvPr/>
        </p:nvSpPr>
        <p:spPr>
          <a:xfrm>
            <a:off x="7236295" y="1873354"/>
            <a:ext cx="45719" cy="2419741"/>
          </a:xfrm>
          <a:custGeom>
            <a:avLst/>
            <a:gdLst/>
            <a:ahLst/>
            <a:cxnLst/>
            <a:rect l="l" t="t" r="r" b="b"/>
            <a:pathLst>
              <a:path h="2249804">
                <a:moveTo>
                  <a:pt x="0" y="0"/>
                </a:moveTo>
                <a:lnTo>
                  <a:pt x="0" y="2249424"/>
                </a:lnTo>
              </a:path>
            </a:pathLst>
          </a:custGeom>
          <a:ln w="76200">
            <a:solidFill>
              <a:srgbClr val="096234"/>
            </a:solidFill>
          </a:ln>
        </p:spPr>
        <p:txBody>
          <a:bodyPr wrap="square" lIns="0" tIns="0" rIns="0" bIns="0" rtlCol="0"/>
          <a:lstStyle/>
          <a:p>
            <a:pPr defTabSz="806867">
              <a:defRPr/>
            </a:pPr>
            <a:endParaRPr sz="1588" dirty="0">
              <a:solidFill>
                <a:prstClr val="black"/>
              </a:solidFill>
            </a:endParaRPr>
          </a:p>
        </p:txBody>
      </p:sp>
      <p:sp>
        <p:nvSpPr>
          <p:cNvPr id="6" name="object 6"/>
          <p:cNvSpPr txBox="1">
            <a:spLocks noGrp="1"/>
          </p:cNvSpPr>
          <p:nvPr>
            <p:ph type="title"/>
          </p:nvPr>
        </p:nvSpPr>
        <p:spPr>
          <a:xfrm>
            <a:off x="1990163" y="1982450"/>
            <a:ext cx="5056430" cy="1446550"/>
          </a:xfrm>
          <a:prstGeom prst="rect">
            <a:avLst/>
          </a:prstGeom>
          <a:solidFill>
            <a:schemeClr val="accent3">
              <a:lumMod val="20000"/>
              <a:lumOff val="80000"/>
            </a:schemeClr>
          </a:solidFill>
        </p:spPr>
        <p:txBody>
          <a:bodyPr vert="horz" wrap="square" lIns="0" tIns="0" rIns="0" bIns="0" rtlCol="0">
            <a:spAutoFit/>
          </a:bodyPr>
          <a:lstStyle/>
          <a:p>
            <a:pPr algn="ctr">
              <a:spcAft>
                <a:spcPts val="0"/>
              </a:spcAft>
            </a:pPr>
            <a:r>
              <a:rPr lang="ru-RU" sz="2800" b="0" dirty="0" smtClean="0">
                <a:solidFill>
                  <a:schemeClr val="tx1"/>
                </a:solidFill>
                <a:latin typeface="Times New Roman" panose="02020603050405020304" pitchFamily="18" charset="0"/>
                <a:ea typeface="Times New Roman" panose="02020603050405020304" pitchFamily="18" charset="0"/>
              </a:rPr>
              <a:t/>
            </a:r>
            <a:br>
              <a:rPr lang="ru-RU" sz="2800" b="0" dirty="0" smtClean="0">
                <a:solidFill>
                  <a:schemeClr val="tx1"/>
                </a:solidFill>
                <a:latin typeface="Times New Roman" panose="02020603050405020304" pitchFamily="18" charset="0"/>
                <a:ea typeface="Times New Roman" panose="02020603050405020304" pitchFamily="18" charset="0"/>
              </a:rPr>
            </a:br>
            <a:r>
              <a:rPr lang="ru-RU" sz="6600" b="0" dirty="0" smtClean="0">
                <a:solidFill>
                  <a:schemeClr val="tx1"/>
                </a:solidFill>
                <a:latin typeface="Times New Roman" panose="02020603050405020304" pitchFamily="18" charset="0"/>
                <a:ea typeface="Times New Roman" panose="02020603050405020304" pitchFamily="18" charset="0"/>
              </a:rPr>
              <a:t>Ошибки</a:t>
            </a:r>
            <a:endParaRPr sz="6600" dirty="0"/>
          </a:p>
        </p:txBody>
      </p:sp>
      <p:sp>
        <p:nvSpPr>
          <p:cNvPr id="9" name="object 9"/>
          <p:cNvSpPr/>
          <p:nvPr/>
        </p:nvSpPr>
        <p:spPr>
          <a:xfrm>
            <a:off x="7796303" y="5877272"/>
            <a:ext cx="1008112" cy="720081"/>
          </a:xfrm>
          <a:prstGeom prst="rect">
            <a:avLst/>
          </a:prstGeom>
          <a:blipFill>
            <a:blip r:embed="rId3" cstate="print"/>
            <a:stretch>
              <a:fillRect/>
            </a:stretch>
          </a:blipFill>
        </p:spPr>
        <p:txBody>
          <a:bodyPr wrap="square" lIns="0" tIns="0" rIns="0" bIns="0" rtlCol="0"/>
          <a:lstStyle/>
          <a:p>
            <a:pPr defTabSz="806867">
              <a:defRPr/>
            </a:pPr>
            <a:endParaRPr sz="1588" dirty="0">
              <a:solidFill>
                <a:prstClr val="black"/>
              </a:solidFill>
            </a:endParaRPr>
          </a:p>
        </p:txBody>
      </p:sp>
      <p:sp>
        <p:nvSpPr>
          <p:cNvPr id="7" name="Номер слайда 6"/>
          <p:cNvSpPr>
            <a:spLocks noGrp="1"/>
          </p:cNvSpPr>
          <p:nvPr>
            <p:ph type="sldNum" sz="quarter" idx="7"/>
          </p:nvPr>
        </p:nvSpPr>
        <p:spPr/>
        <p:txBody>
          <a:bodyPr/>
          <a:lstStyle/>
          <a:p>
            <a:pPr marL="4334666">
              <a:lnSpc>
                <a:spcPts val="1156"/>
              </a:lnSpc>
            </a:pPr>
            <a:fld id="{81D60167-4931-47E6-BA6A-407CBD079E47}" type="slidenum">
              <a:rPr lang="ru-RU" spc="-4" smtClean="0">
                <a:latin typeface="Arial"/>
                <a:cs typeface="Arial"/>
              </a:rPr>
              <a:pPr marL="4334666">
                <a:lnSpc>
                  <a:spcPts val="1156"/>
                </a:lnSpc>
              </a:pPr>
              <a:t>149</a:t>
            </a:fld>
            <a:endParaRPr lang="ru-RU" spc="-4" dirty="0">
              <a:latin typeface="Arial"/>
              <a:cs typeface="Arial"/>
            </a:endParaRPr>
          </a:p>
        </p:txBody>
      </p:sp>
    </p:spTree>
    <p:extLst>
      <p:ext uri="{BB962C8B-B14F-4D97-AF65-F5344CB8AC3E}">
        <p14:creationId xmlns:p14="http://schemas.microsoft.com/office/powerpoint/2010/main" val="39400365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2125663"/>
            <a:ext cx="7772400" cy="431800"/>
          </a:xfrm>
        </p:spPr>
        <p:txBody>
          <a:bodyPr/>
          <a:lstStyle/>
          <a:p>
            <a:pPr>
              <a:defRPr/>
            </a:pPr>
            <a:r>
              <a:rPr lang="ru-RU" sz="2000" dirty="0" smtClean="0">
                <a:solidFill>
                  <a:schemeClr val="accent5">
                    <a:lumMod val="75000"/>
                  </a:schemeClr>
                </a:solidFill>
              </a:rPr>
              <a:t>ЕДИНЫЙ ПЛАН СЧЕТОВ</a:t>
            </a:r>
            <a:br>
              <a:rPr lang="ru-RU" sz="2000" dirty="0" smtClean="0">
                <a:solidFill>
                  <a:schemeClr val="accent5">
                    <a:lumMod val="75000"/>
                  </a:schemeClr>
                </a:solidFill>
              </a:rPr>
            </a:br>
            <a:r>
              <a:rPr lang="ru-RU" sz="2000" dirty="0" smtClean="0">
                <a:solidFill>
                  <a:schemeClr val="accent5">
                    <a:lumMod val="75000"/>
                  </a:schemeClr>
                </a:solidFill>
              </a:rPr>
              <a:t>10100 ОСНОВНЫЕ СРЕДСТВА</a:t>
            </a:r>
            <a:endParaRPr lang="ru-RU" sz="2000" dirty="0"/>
          </a:p>
        </p:txBody>
      </p:sp>
      <p:sp>
        <p:nvSpPr>
          <p:cNvPr id="76803" name="Текст 2"/>
          <p:cNvSpPr>
            <a:spLocks noGrp="1"/>
          </p:cNvSpPr>
          <p:nvPr>
            <p:ph type="body" idx="4294967295"/>
          </p:nvPr>
        </p:nvSpPr>
        <p:spPr>
          <a:xfrm>
            <a:off x="215900" y="1171575"/>
            <a:ext cx="8712200" cy="4089400"/>
          </a:xfrm>
        </p:spPr>
        <p:txBody>
          <a:bodyPr/>
          <a:lstStyle/>
          <a:p>
            <a:endParaRPr lang="ru-RU" altLang="ru-RU" smtClean="0"/>
          </a:p>
        </p:txBody>
      </p:sp>
      <p:sp>
        <p:nvSpPr>
          <p:cNvPr id="4" name="Номер слайда 3"/>
          <p:cNvSpPr>
            <a:spLocks noGrp="1"/>
          </p:cNvSpPr>
          <p:nvPr>
            <p:ph type="sldNum" sz="quarter" idx="12"/>
          </p:nvPr>
        </p:nvSpPr>
        <p:spPr>
          <a:xfrm>
            <a:off x="71438" y="6411913"/>
            <a:ext cx="4716462" cy="255587"/>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7A488FC-9AA9-47D9-A593-D604263FCE16}" type="slidenum">
              <a:rPr lang="ru-RU" altLang="ru-RU">
                <a:solidFill>
                  <a:srgbClr val="252523"/>
                </a:solidFill>
              </a:rPr>
              <a:pPr eaLnBrk="1" hangingPunct="1"/>
              <a:t>15</a:t>
            </a:fld>
            <a:endParaRPr lang="ru-RU" altLang="ru-RU">
              <a:solidFill>
                <a:srgbClr val="252523"/>
              </a:solidFill>
            </a:endParaRPr>
          </a:p>
        </p:txBody>
      </p:sp>
      <p:graphicFrame>
        <p:nvGraphicFramePr>
          <p:cNvPr id="6" name="Таблица 5"/>
          <p:cNvGraphicFramePr>
            <a:graphicFrameLocks noGrp="1"/>
          </p:cNvGraphicFramePr>
          <p:nvPr>
            <p:extLst/>
          </p:nvPr>
        </p:nvGraphicFramePr>
        <p:xfrm>
          <a:off x="-4762" y="135360"/>
          <a:ext cx="8856662" cy="4593852"/>
        </p:xfrm>
        <a:graphic>
          <a:graphicData uri="http://schemas.openxmlformats.org/drawingml/2006/table">
            <a:tbl>
              <a:tblPr/>
              <a:tblGrid>
                <a:gridCol w="247650"/>
                <a:gridCol w="287337"/>
                <a:gridCol w="328613"/>
                <a:gridCol w="265112"/>
                <a:gridCol w="327025"/>
                <a:gridCol w="3017838"/>
                <a:gridCol w="130175"/>
                <a:gridCol w="282575"/>
                <a:gridCol w="295275"/>
                <a:gridCol w="312737"/>
                <a:gridCol w="271463"/>
                <a:gridCol w="238125"/>
                <a:gridCol w="2852737"/>
              </a:tblGrid>
              <a:tr h="730845">
                <a:tc gridSpan="5">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2000" b="1" i="1" u="none" strike="noStrike" cap="none" normalizeH="0" baseline="0" dirty="0" smtClean="0">
                          <a:ln>
                            <a:solidFill>
                              <a:schemeClr val="tx2"/>
                            </a:solidFill>
                          </a:ln>
                          <a:solidFill>
                            <a:srgbClr val="000000"/>
                          </a:solidFill>
                          <a:effectLst/>
                          <a:latin typeface="Times New Roman" pitchFamily="18" charset="0"/>
                          <a:cs typeface="Arial" pitchFamily="34" charset="0"/>
                        </a:rPr>
                        <a:t>2 0 1 7 </a:t>
                      </a:r>
                      <a:r>
                        <a:rPr kumimoji="0" lang="ru-RU" sz="2000" b="0" i="1" u="none" strike="noStrike" cap="none" normalizeH="0" baseline="0" dirty="0" smtClean="0">
                          <a:ln>
                            <a:solidFill>
                              <a:schemeClr val="tx2"/>
                            </a:solidFill>
                          </a:ln>
                          <a:solidFill>
                            <a:srgbClr val="000000"/>
                          </a:solidFill>
                          <a:effectLst/>
                          <a:latin typeface="Times New Roman" pitchFamily="18" charset="0"/>
                          <a:cs typeface="Arial" pitchFamily="34" charset="0"/>
                        </a:rPr>
                        <a:t>г</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BCF9D"/>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ru-RU" sz="2000" b="1" i="0" u="none" strike="noStrike" cap="none" normalizeH="0" baseline="0" dirty="0" smtClean="0">
                        <a:ln>
                          <a:solidFill>
                            <a:schemeClr val="tx2"/>
                          </a:solidFill>
                        </a:ln>
                        <a:solidFill>
                          <a:srgbClr val="000000"/>
                        </a:solidFill>
                        <a:effectLst/>
                        <a:latin typeface="Times New Roman" pitchFamily="18"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BCF9D"/>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2000" b="1" i="1" u="none" strike="noStrike" cap="none" normalizeH="0" baseline="0" dirty="0" smtClean="0">
                          <a:ln>
                            <a:solidFill>
                              <a:schemeClr val="tx2"/>
                            </a:solidFill>
                          </a:ln>
                          <a:solidFill>
                            <a:srgbClr val="CCC1DA"/>
                          </a:solidFill>
                          <a:effectLst/>
                          <a:latin typeface="Times New Roman" pitchFamily="18" charset="0"/>
                          <a:cs typeface="Arial" pitchFamily="34" charset="0"/>
                        </a:rPr>
                        <a:t> </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BCF9D"/>
                    </a:solidFill>
                  </a:tcPr>
                </a:tc>
                <a:tc gridSpan="5">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2000" b="1" i="1" u="none" strike="noStrike" cap="none" normalizeH="0" baseline="0" dirty="0" smtClean="0">
                          <a:ln>
                            <a:solidFill>
                              <a:schemeClr val="tx2"/>
                            </a:solidFill>
                          </a:ln>
                          <a:solidFill>
                            <a:srgbClr val="000000"/>
                          </a:solidFill>
                          <a:effectLst/>
                          <a:latin typeface="Times New Roman" pitchFamily="18" charset="0"/>
                          <a:cs typeface="Arial" pitchFamily="34" charset="0"/>
                        </a:rPr>
                        <a:t>2018 </a:t>
                      </a:r>
                      <a:r>
                        <a:rPr kumimoji="0" lang="ru-RU" sz="2000" b="0" i="1" u="none" strike="noStrike" cap="none" normalizeH="0" baseline="0" dirty="0" smtClean="0">
                          <a:ln>
                            <a:solidFill>
                              <a:schemeClr val="tx2"/>
                            </a:solidFill>
                          </a:ln>
                          <a:solidFill>
                            <a:srgbClr val="000000"/>
                          </a:solidFill>
                          <a:effectLst/>
                          <a:latin typeface="Times New Roman" pitchFamily="18" charset="0"/>
                          <a:cs typeface="Arial" pitchFamily="34" charset="0"/>
                        </a:rPr>
                        <a:t>г</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BCF9D"/>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ru-RU" sz="2000" b="1" i="0" u="none" strike="noStrike" cap="none" normalizeH="0" baseline="0" dirty="0" smtClean="0">
                        <a:ln>
                          <a:solidFill>
                            <a:schemeClr val="tx2"/>
                          </a:solidFill>
                        </a:ln>
                        <a:solidFill>
                          <a:srgbClr val="000000"/>
                        </a:solidFill>
                        <a:effectLst/>
                        <a:latin typeface="Times New Roman" pitchFamily="18"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BCF9D"/>
                    </a:solidFill>
                  </a:tcPr>
                </a:tc>
              </a:tr>
              <a:tr h="906611">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latin typeface="Times New Roman" pitchFamily="18" charset="0"/>
                          <a:cs typeface="Arial" pitchFamily="34" charset="0"/>
                        </a:rPr>
                        <a:t>2</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rgbClr val="000000"/>
                          </a:solidFill>
                          <a:effectLst/>
                          <a:latin typeface="Times New Roman" pitchFamily="18" charset="0"/>
                          <a:cs typeface="Arial" pitchFamily="34" charset="0"/>
                        </a:rPr>
                        <a:t>0</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latin typeface="Times New Roman" pitchFamily="18" charset="0"/>
                          <a:cs typeface="Arial" pitchFamily="34" charset="0"/>
                        </a:rPr>
                        <a:t>9</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latin typeface="Times New Roman" pitchFamily="18" charset="0"/>
                          <a:cs typeface="Arial" pitchFamily="34" charset="0"/>
                        </a:rPr>
                        <a:t>3</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800" b="1" i="1" u="none" strike="noStrike" cap="none" normalizeH="0" baseline="0" smtClean="0">
                          <a:ln>
                            <a:noFill/>
                          </a:ln>
                          <a:solidFill>
                            <a:srgbClr val="000000"/>
                          </a:solidFill>
                          <a:effectLst/>
                          <a:latin typeface="Times New Roman" pitchFamily="18" charset="0"/>
                          <a:cs typeface="Arial" pitchFamily="34" charset="0"/>
                        </a:rPr>
                        <a:t>0</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latin typeface="Times New Roman" pitchFamily="18" charset="0"/>
                          <a:cs typeface="Arial" pitchFamily="34" charset="0"/>
                        </a:rPr>
                        <a:t>Расчеты по компенсации затрат</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rgbClr val="CCC1DA"/>
                          </a:solidFill>
                          <a:effectLst/>
                          <a:latin typeface="Times New Roman" pitchFamily="18" charset="0"/>
                          <a:cs typeface="Arial" pitchFamily="34" charset="0"/>
                        </a:rPr>
                        <a:t> </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0EC"/>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latin typeface="Times New Roman" pitchFamily="18" charset="0"/>
                          <a:cs typeface="Arial" pitchFamily="34" charset="0"/>
                        </a:rPr>
                        <a:t>2</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latin typeface="Times New Roman" pitchFamily="18" charset="0"/>
                          <a:cs typeface="Arial" pitchFamily="34" charset="0"/>
                        </a:rPr>
                        <a:t>0</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latin typeface="Times New Roman" pitchFamily="18" charset="0"/>
                          <a:cs typeface="Arial" pitchFamily="34" charset="0"/>
                        </a:rPr>
                        <a:t>9</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latin typeface="Times New Roman" pitchFamily="18" charset="0"/>
                          <a:cs typeface="Arial" pitchFamily="34" charset="0"/>
                        </a:rPr>
                        <a:t>3</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latin typeface="Times New Roman" pitchFamily="18" charset="0"/>
                          <a:cs typeface="Arial" pitchFamily="34" charset="0"/>
                        </a:rPr>
                        <a:t>0</a:t>
                      </a:r>
                      <a:endParaRPr kumimoji="0" lang="en-US" sz="1800" b="1" i="1" u="none" strike="noStrike" cap="none" normalizeH="0" baseline="0" dirty="0" smtClean="0">
                        <a:ln>
                          <a:noFill/>
                        </a:ln>
                        <a:solidFill>
                          <a:srgbClr val="000000"/>
                        </a:solidFill>
                        <a:effectLst/>
                        <a:latin typeface="Times New Roman" pitchFamily="18"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latin typeface="Times New Roman" pitchFamily="18" charset="0"/>
                          <a:cs typeface="Arial" pitchFamily="34" charset="0"/>
                        </a:rPr>
                        <a:t>Расчеты по компенсации затрат</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1008112">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rgbClr val="000000"/>
                        </a:solidFill>
                        <a:effectLst/>
                        <a:latin typeface="Calibri" pitchFamily="34"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rgbClr val="000000"/>
                        </a:solidFill>
                        <a:effectLst/>
                        <a:latin typeface="Calibri" pitchFamily="34"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rgbClr val="000000"/>
                        </a:solidFill>
                        <a:effectLst/>
                        <a:latin typeface="Calibri" pitchFamily="34"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rgbClr val="000000"/>
                        </a:solidFill>
                        <a:effectLst/>
                        <a:latin typeface="Calibri" pitchFamily="34"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rgbClr val="000000"/>
                        </a:solidFill>
                        <a:effectLst/>
                        <a:latin typeface="Calibri" pitchFamily="34"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rgbClr val="000000"/>
                          </a:solidFill>
                          <a:effectLst/>
                          <a:latin typeface="Times New Roman" pitchFamily="18" charset="0"/>
                          <a:cs typeface="Arial" pitchFamily="34" charset="0"/>
                        </a:rPr>
                        <a:t> </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rgbClr val="000000"/>
                          </a:solidFill>
                          <a:effectLst/>
                          <a:latin typeface="Times New Roman" pitchFamily="18" charset="0"/>
                          <a:cs typeface="Arial" pitchFamily="34" charset="0"/>
                        </a:rPr>
                        <a:t> </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0EC"/>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latin typeface="Times New Roman" pitchFamily="18" charset="0"/>
                          <a:cs typeface="Arial" pitchFamily="34" charset="0"/>
                        </a:rPr>
                        <a:t>2</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latin typeface="Times New Roman" pitchFamily="18" charset="0"/>
                          <a:cs typeface="Arial" pitchFamily="34" charset="0"/>
                        </a:rPr>
                        <a:t>0</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latin typeface="Times New Roman" pitchFamily="18" charset="0"/>
                          <a:cs typeface="Arial" pitchFamily="34" charset="0"/>
                        </a:rPr>
                        <a:t>9</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latin typeface="Times New Roman" pitchFamily="18" charset="0"/>
                          <a:cs typeface="Arial" pitchFamily="34" charset="0"/>
                        </a:rPr>
                        <a:t>3</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latin typeface="Times New Roman" pitchFamily="18" charset="0"/>
                          <a:cs typeface="Arial" pitchFamily="34" charset="0"/>
                        </a:rPr>
                        <a:t>4</a:t>
                      </a:r>
                      <a:endParaRPr kumimoji="0" lang="en-US" sz="1800" b="1" i="1" u="none" strike="noStrike" cap="none" normalizeH="0" baseline="0" dirty="0" smtClean="0">
                        <a:ln>
                          <a:noFill/>
                        </a:ln>
                        <a:solidFill>
                          <a:srgbClr val="000000"/>
                        </a:solidFill>
                        <a:effectLst/>
                        <a:latin typeface="Times New Roman" pitchFamily="18"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latin typeface="Times New Roman" pitchFamily="18" charset="0"/>
                          <a:cs typeface="Arial" pitchFamily="34" charset="0"/>
                        </a:rPr>
                        <a:t> Расчеты по доходам от компенсации затрат</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1656184">
                <a:tc>
                  <a:txBody>
                    <a:bodyPr/>
                    <a:lstStyle/>
                    <a:p>
                      <a:pPr marL="0" marR="0" lvl="0" indent="0" algn="l" defTabSz="4572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dirty="0" smtClean="0">
                        <a:ln>
                          <a:noFill/>
                        </a:ln>
                        <a:solidFill>
                          <a:srgbClr val="000000"/>
                        </a:solidFill>
                        <a:effectLst/>
                        <a:latin typeface="Times New Roman" pitchFamily="18"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dirty="0" smtClean="0">
                        <a:ln>
                          <a:noFill/>
                        </a:ln>
                        <a:solidFill>
                          <a:srgbClr val="000000"/>
                        </a:solidFill>
                        <a:effectLst/>
                        <a:latin typeface="Times New Roman" pitchFamily="18"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dirty="0" smtClean="0">
                        <a:ln>
                          <a:noFill/>
                        </a:ln>
                        <a:solidFill>
                          <a:srgbClr val="000000"/>
                        </a:solidFill>
                        <a:effectLst/>
                        <a:latin typeface="Times New Roman" pitchFamily="18"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dirty="0" smtClean="0">
                        <a:ln>
                          <a:noFill/>
                        </a:ln>
                        <a:solidFill>
                          <a:srgbClr val="000000"/>
                        </a:solidFill>
                        <a:effectLst/>
                        <a:latin typeface="Times New Roman" pitchFamily="18"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dirty="0" smtClean="0">
                        <a:ln>
                          <a:noFill/>
                        </a:ln>
                        <a:solidFill>
                          <a:srgbClr val="000000"/>
                        </a:solidFill>
                        <a:effectLst/>
                        <a:latin typeface="Times New Roman" pitchFamily="18"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dirty="0" smtClean="0">
                        <a:ln>
                          <a:noFill/>
                        </a:ln>
                        <a:solidFill>
                          <a:srgbClr val="000000"/>
                        </a:solidFill>
                        <a:effectLst/>
                        <a:latin typeface="Times New Roman" pitchFamily="18"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rgbClr val="000000"/>
                          </a:solidFill>
                          <a:effectLst/>
                          <a:latin typeface="Times New Roman" pitchFamily="18" charset="0"/>
                          <a:cs typeface="Arial" pitchFamily="34" charset="0"/>
                        </a:rPr>
                        <a:t> </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0EC"/>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latin typeface="Times New Roman" pitchFamily="18" charset="0"/>
                          <a:cs typeface="Arial" pitchFamily="34" charset="0"/>
                        </a:rPr>
                        <a:t>2</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latin typeface="Times New Roman" pitchFamily="18" charset="0"/>
                          <a:cs typeface="Arial" pitchFamily="34" charset="0"/>
                        </a:rPr>
                        <a:t>0</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latin typeface="Times New Roman" pitchFamily="18" charset="0"/>
                          <a:cs typeface="Arial" pitchFamily="34" charset="0"/>
                        </a:rPr>
                        <a:t>9</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latin typeface="Times New Roman" pitchFamily="18" charset="0"/>
                          <a:cs typeface="Arial" pitchFamily="34" charset="0"/>
                        </a:rPr>
                        <a:t>3</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latin typeface="Times New Roman" pitchFamily="18" charset="0"/>
                          <a:cs typeface="Arial" pitchFamily="34" charset="0"/>
                        </a:rPr>
                        <a:t>6</a:t>
                      </a:r>
                      <a:endParaRPr kumimoji="0" lang="en-US" sz="1800" b="1" i="1" u="none" strike="noStrike" cap="none" normalizeH="0" baseline="0" dirty="0" smtClean="0">
                        <a:ln>
                          <a:noFill/>
                        </a:ln>
                        <a:solidFill>
                          <a:srgbClr val="000000"/>
                        </a:solidFill>
                        <a:effectLst/>
                        <a:latin typeface="Times New Roman" pitchFamily="18"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latin typeface="Times New Roman" pitchFamily="18" charset="0"/>
                          <a:cs typeface="Arial" pitchFamily="34" charset="0"/>
                        </a:rPr>
                        <a:t>Расчеты </a:t>
                      </a:r>
                      <a:r>
                        <a:rPr kumimoji="0" lang="ru-RU" sz="1800" b="1" i="1" u="none" strike="noStrike" cap="none" normalizeH="0" baseline="0" dirty="0" smtClean="0">
                          <a:ln>
                            <a:noFill/>
                          </a:ln>
                          <a:solidFill>
                            <a:srgbClr val="FF0000"/>
                          </a:solidFill>
                          <a:effectLst/>
                          <a:latin typeface="Times New Roman" pitchFamily="18" charset="0"/>
                          <a:cs typeface="Arial" pitchFamily="34" charset="0"/>
                        </a:rPr>
                        <a:t>по доходам бюджета </a:t>
                      </a:r>
                      <a:r>
                        <a:rPr kumimoji="0" lang="ru-RU" sz="1800" b="1" i="1" u="none" strike="noStrike" cap="none" normalizeH="0" baseline="0" dirty="0" smtClean="0">
                          <a:ln>
                            <a:noFill/>
                          </a:ln>
                          <a:solidFill>
                            <a:srgbClr val="000000"/>
                          </a:solidFill>
                          <a:effectLst/>
                          <a:latin typeface="Times New Roman" pitchFamily="18" charset="0"/>
                          <a:cs typeface="Arial" pitchFamily="34" charset="0"/>
                        </a:rPr>
                        <a:t>от возврата дебиторской задолженности прошлых лет</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2921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1" i="1" u="none" strike="noStrike" cap="none" normalizeH="0" baseline="0" dirty="0" smtClean="0">
                        <a:ln>
                          <a:noFill/>
                        </a:ln>
                        <a:solidFill>
                          <a:srgbClr val="000000"/>
                        </a:solidFill>
                        <a:effectLst/>
                        <a:latin typeface="Times New Roman" pitchFamily="18"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smtClean="0">
                        <a:ln>
                          <a:noFill/>
                        </a:ln>
                        <a:solidFill>
                          <a:srgbClr val="000000"/>
                        </a:solidFill>
                        <a:effectLst/>
                        <a:latin typeface="Times New Roman" pitchFamily="18"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smtClean="0">
                        <a:ln>
                          <a:noFill/>
                        </a:ln>
                        <a:solidFill>
                          <a:srgbClr val="000000"/>
                        </a:solidFill>
                        <a:effectLst/>
                        <a:latin typeface="Times New Roman" pitchFamily="18"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smtClean="0">
                        <a:ln>
                          <a:noFill/>
                        </a:ln>
                        <a:solidFill>
                          <a:srgbClr val="000000"/>
                        </a:solidFill>
                        <a:effectLst/>
                        <a:latin typeface="Times New Roman" pitchFamily="18"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smtClean="0">
                        <a:ln>
                          <a:noFill/>
                        </a:ln>
                        <a:solidFill>
                          <a:srgbClr val="000000"/>
                        </a:solidFill>
                        <a:effectLst/>
                        <a:latin typeface="Times New Roman" pitchFamily="18"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dirty="0" smtClean="0">
                        <a:ln>
                          <a:noFill/>
                        </a:ln>
                        <a:solidFill>
                          <a:srgbClr val="000000"/>
                        </a:solidFill>
                        <a:effectLst/>
                        <a:latin typeface="Times New Roman" pitchFamily="18"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rgbClr val="000000"/>
                          </a:solidFill>
                          <a:effectLst/>
                          <a:latin typeface="Times New Roman" pitchFamily="18" charset="0"/>
                          <a:cs typeface="Arial" pitchFamily="34" charset="0"/>
                        </a:rPr>
                        <a:t> </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0EC"/>
                    </a:solid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smtClean="0">
                        <a:ln>
                          <a:noFill/>
                        </a:ln>
                        <a:solidFill>
                          <a:srgbClr val="000000"/>
                        </a:solidFill>
                        <a:effectLst/>
                        <a:latin typeface="Times New Roman" pitchFamily="18"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smtClean="0">
                        <a:ln>
                          <a:noFill/>
                        </a:ln>
                        <a:solidFill>
                          <a:srgbClr val="000000"/>
                        </a:solidFill>
                        <a:effectLst/>
                        <a:latin typeface="Times New Roman" pitchFamily="18"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smtClean="0">
                        <a:ln>
                          <a:noFill/>
                        </a:ln>
                        <a:solidFill>
                          <a:srgbClr val="000000"/>
                        </a:solidFill>
                        <a:effectLst/>
                        <a:latin typeface="Times New Roman" pitchFamily="18"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smtClean="0">
                        <a:ln>
                          <a:noFill/>
                        </a:ln>
                        <a:solidFill>
                          <a:srgbClr val="000000"/>
                        </a:solidFill>
                        <a:effectLst/>
                        <a:latin typeface="Times New Roman" pitchFamily="18"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dirty="0" smtClean="0">
                        <a:ln>
                          <a:noFill/>
                        </a:ln>
                        <a:solidFill>
                          <a:srgbClr val="000000"/>
                        </a:solidFill>
                        <a:effectLst/>
                        <a:latin typeface="Times New Roman" pitchFamily="18"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dirty="0" smtClean="0">
                        <a:ln>
                          <a:noFill/>
                        </a:ln>
                        <a:solidFill>
                          <a:srgbClr val="000000"/>
                        </a:solidFill>
                        <a:effectLst/>
                        <a:latin typeface="Times New Roman" pitchFamily="18"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spTree>
    <p:extLst>
      <p:ext uri="{BB962C8B-B14F-4D97-AF65-F5344CB8AC3E}">
        <p14:creationId xmlns:p14="http://schemas.microsoft.com/office/powerpoint/2010/main" val="1743278003"/>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3540"/>
            <a:ext cx="7920182" cy="861774"/>
          </a:xfrm>
        </p:spPr>
        <p:txBody>
          <a:bodyPr/>
          <a:lstStyle/>
          <a:p>
            <a:pPr algn="ctr"/>
            <a:r>
              <a:rPr lang="ru-RU" sz="2800" dirty="0">
                <a:solidFill>
                  <a:srgbClr val="000000"/>
                </a:solidFill>
                <a:latin typeface="Times New Roman" panose="02020603050405020304" pitchFamily="18" charset="0"/>
                <a:ea typeface="Times New Roman" panose="02020603050405020304" pitchFamily="18" charset="0"/>
              </a:rPr>
              <a:t>Ошибкой в бухгалтерской (финансовой) отчетности считается </a:t>
            </a:r>
            <a:endParaRPr lang="ru-RU" dirty="0"/>
          </a:p>
        </p:txBody>
      </p:sp>
      <p:sp>
        <p:nvSpPr>
          <p:cNvPr id="3" name="Текст 2"/>
          <p:cNvSpPr>
            <a:spLocks noGrp="1"/>
          </p:cNvSpPr>
          <p:nvPr>
            <p:ph type="body" idx="1"/>
          </p:nvPr>
        </p:nvSpPr>
        <p:spPr>
          <a:xfrm>
            <a:off x="216338" y="1108963"/>
            <a:ext cx="8820157" cy="4984333"/>
          </a:xfrm>
          <a:ln>
            <a:solidFill>
              <a:schemeClr val="bg1"/>
            </a:solidFill>
          </a:ln>
        </p:spPr>
        <p:style>
          <a:lnRef idx="2">
            <a:schemeClr val="accent3"/>
          </a:lnRef>
          <a:fillRef idx="1">
            <a:schemeClr val="lt1"/>
          </a:fillRef>
          <a:effectRef idx="0">
            <a:schemeClr val="accent3"/>
          </a:effectRef>
          <a:fontRef idx="minor">
            <a:schemeClr val="dk1"/>
          </a:fontRef>
        </p:style>
        <p:txBody>
          <a:bodyPr/>
          <a:lstStyle/>
          <a:p>
            <a:pPr marR="12700" lvl="0" algn="just">
              <a:spcAft>
                <a:spcPts val="0"/>
              </a:spcAft>
            </a:pPr>
            <a:r>
              <a:rPr lang="ru-RU" sz="2400" dirty="0" smtClean="0">
                <a:solidFill>
                  <a:srgbClr val="000000"/>
                </a:solidFill>
                <a:latin typeface="Times New Roman" panose="02020603050405020304" pitchFamily="18" charset="0"/>
                <a:ea typeface="Times New Roman" panose="02020603050405020304" pitchFamily="18" charset="0"/>
              </a:rPr>
              <a:t>Пропуск </a:t>
            </a:r>
            <a:r>
              <a:rPr lang="ru-RU" sz="2400" dirty="0">
                <a:solidFill>
                  <a:srgbClr val="000000"/>
                </a:solidFill>
                <a:latin typeface="Times New Roman" panose="02020603050405020304" pitchFamily="18" charset="0"/>
                <a:ea typeface="Times New Roman" panose="02020603050405020304" pitchFamily="18" charset="0"/>
              </a:rPr>
              <a:t>и (или) </a:t>
            </a:r>
            <a:r>
              <a:rPr lang="ru-RU" sz="2400" dirty="0" smtClean="0">
                <a:solidFill>
                  <a:srgbClr val="000000"/>
                </a:solidFill>
                <a:latin typeface="Times New Roman" panose="02020603050405020304" pitchFamily="18" charset="0"/>
                <a:ea typeface="Times New Roman" panose="02020603050405020304" pitchFamily="18" charset="0"/>
              </a:rPr>
              <a:t>искажение информации, </a:t>
            </a:r>
            <a:r>
              <a:rPr lang="ru-RU" sz="2400" dirty="0">
                <a:solidFill>
                  <a:srgbClr val="000000"/>
                </a:solidFill>
                <a:latin typeface="Times New Roman" panose="02020603050405020304" pitchFamily="18" charset="0"/>
                <a:ea typeface="Times New Roman" panose="02020603050405020304" pitchFamily="18" charset="0"/>
              </a:rPr>
              <a:t>возникшее при ведении бухгалтерского учета и (или) формировании бухгалтерской (</a:t>
            </a:r>
            <a:r>
              <a:rPr lang="ru-RU" sz="2400" dirty="0" smtClean="0">
                <a:solidFill>
                  <a:srgbClr val="000000"/>
                </a:solidFill>
                <a:latin typeface="Times New Roman" panose="02020603050405020304" pitchFamily="18" charset="0"/>
                <a:ea typeface="Times New Roman" panose="02020603050405020304" pitchFamily="18" charset="0"/>
              </a:rPr>
              <a:t>финансовой</a:t>
            </a:r>
            <a:r>
              <a:rPr lang="ru-RU" sz="2400" dirty="0">
                <a:solidFill>
                  <a:srgbClr val="000000"/>
                </a:solidFill>
                <a:latin typeface="Times New Roman" panose="02020603050405020304" pitchFamily="18" charset="0"/>
                <a:ea typeface="Times New Roman" panose="02020603050405020304" pitchFamily="18" charset="0"/>
              </a:rPr>
              <a:t>) отчетности </a:t>
            </a:r>
            <a:r>
              <a:rPr lang="ru-RU" sz="2400" b="1" dirty="0" smtClean="0">
                <a:latin typeface="Times New Roman" panose="02020603050405020304" pitchFamily="18" charset="0"/>
                <a:ea typeface="Times New Roman" panose="02020603050405020304" pitchFamily="18" charset="0"/>
              </a:rPr>
              <a:t>в результате:</a:t>
            </a:r>
          </a:p>
          <a:p>
            <a:pPr marR="12700" lvl="0" algn="just">
              <a:spcAft>
                <a:spcPts val="0"/>
              </a:spcAft>
            </a:pPr>
            <a:r>
              <a:rPr lang="ru-RU" sz="2400" b="1" dirty="0">
                <a:latin typeface="Times New Roman" panose="02020603050405020304" pitchFamily="18" charset="0"/>
                <a:ea typeface="Times New Roman" panose="02020603050405020304" pitchFamily="18" charset="0"/>
              </a:rPr>
              <a:t> </a:t>
            </a:r>
            <a:endParaRPr lang="ru-RU" sz="2400" b="1" dirty="0" smtClean="0">
              <a:latin typeface="Times New Roman" panose="02020603050405020304" pitchFamily="18" charset="0"/>
              <a:ea typeface="Times New Roman" panose="02020603050405020304" pitchFamily="18" charset="0"/>
            </a:endParaRPr>
          </a:p>
          <a:p>
            <a:pPr marR="12700" indent="450215" algn="just">
              <a:spcAft>
                <a:spcPts val="0"/>
              </a:spcAft>
            </a:pPr>
            <a:endParaRPr lang="ru-RU" sz="2400" dirty="0" smtClean="0">
              <a:solidFill>
                <a:srgbClr val="000000"/>
              </a:solidFill>
              <a:latin typeface="Times New Roman" panose="02020603050405020304" pitchFamily="18" charset="0"/>
              <a:ea typeface="Times New Roman" panose="02020603050405020304" pitchFamily="18" charset="0"/>
            </a:endParaRPr>
          </a:p>
          <a:p>
            <a:pPr marR="12700" indent="450215" algn="just">
              <a:spcAft>
                <a:spcPts val="0"/>
              </a:spcAft>
            </a:pPr>
            <a:endParaRPr lang="ru-RU" sz="2400" dirty="0">
              <a:solidFill>
                <a:srgbClr val="000000"/>
              </a:solidFill>
              <a:latin typeface="Times New Roman" panose="02020603050405020304" pitchFamily="18" charset="0"/>
              <a:ea typeface="Times New Roman" panose="02020603050405020304" pitchFamily="18" charset="0"/>
            </a:endParaRPr>
          </a:p>
          <a:p>
            <a:pPr marR="12700" indent="450215" algn="just">
              <a:spcAft>
                <a:spcPts val="0"/>
              </a:spcAft>
            </a:pPr>
            <a:endParaRPr lang="ru-RU" sz="2400" dirty="0" smtClean="0">
              <a:solidFill>
                <a:srgbClr val="000000"/>
              </a:solidFill>
              <a:latin typeface="Times New Roman" panose="02020603050405020304" pitchFamily="18" charset="0"/>
              <a:ea typeface="Times New Roman" panose="02020603050405020304" pitchFamily="18" charset="0"/>
            </a:endParaRPr>
          </a:p>
          <a:p>
            <a:pPr marR="12700" indent="450215" algn="just">
              <a:spcAft>
                <a:spcPts val="0"/>
              </a:spcAft>
            </a:pPr>
            <a:endParaRPr lang="ru-RU" sz="2400" dirty="0">
              <a:solidFill>
                <a:srgbClr val="000000"/>
              </a:solidFill>
              <a:latin typeface="Times New Roman" panose="02020603050405020304" pitchFamily="18" charset="0"/>
              <a:ea typeface="Times New Roman" panose="02020603050405020304" pitchFamily="18" charset="0"/>
            </a:endParaRPr>
          </a:p>
          <a:p>
            <a:pPr marR="12700" indent="450215" algn="just">
              <a:spcAft>
                <a:spcPts val="0"/>
              </a:spcAft>
            </a:pPr>
            <a:endParaRPr lang="ru-RU" sz="2400" dirty="0" smtClean="0">
              <a:solidFill>
                <a:srgbClr val="000000"/>
              </a:solidFill>
              <a:latin typeface="Times New Roman" panose="02020603050405020304" pitchFamily="18" charset="0"/>
              <a:ea typeface="Times New Roman" panose="02020603050405020304" pitchFamily="18" charset="0"/>
            </a:endParaRPr>
          </a:p>
        </p:txBody>
      </p:sp>
      <p:sp>
        <p:nvSpPr>
          <p:cNvPr id="4" name="Номер слайда 3"/>
          <p:cNvSpPr>
            <a:spLocks noGrp="1"/>
          </p:cNvSpPr>
          <p:nvPr>
            <p:ph type="sldNum" sz="quarter" idx="7"/>
          </p:nvPr>
        </p:nvSpPr>
        <p:spPr/>
        <p:txBody>
          <a:bodyPr/>
          <a:lstStyle/>
          <a:p>
            <a:pPr marL="4334666">
              <a:lnSpc>
                <a:spcPts val="1156"/>
              </a:lnSpc>
            </a:pPr>
            <a:fld id="{81D60167-4931-47E6-BA6A-407CBD079E47}" type="slidenum">
              <a:rPr lang="ru-RU" spc="-4" smtClean="0">
                <a:latin typeface="Arial"/>
                <a:cs typeface="Arial"/>
              </a:rPr>
              <a:pPr marL="4334666">
                <a:lnSpc>
                  <a:spcPts val="1156"/>
                </a:lnSpc>
              </a:pPr>
              <a:t>150</a:t>
            </a:fld>
            <a:endParaRPr lang="ru-RU" spc="-4" dirty="0">
              <a:latin typeface="Arial"/>
              <a:cs typeface="Arial"/>
            </a:endParaRPr>
          </a:p>
        </p:txBody>
      </p:sp>
      <p:sp>
        <p:nvSpPr>
          <p:cNvPr id="5" name="TextBox 4"/>
          <p:cNvSpPr txBox="1"/>
          <p:nvPr/>
        </p:nvSpPr>
        <p:spPr>
          <a:xfrm>
            <a:off x="1331640" y="3239265"/>
            <a:ext cx="621783" cy="369332"/>
          </a:xfrm>
          <a:prstGeom prst="rect">
            <a:avLst/>
          </a:prstGeom>
          <a:noFill/>
        </p:spPr>
        <p:txBody>
          <a:bodyPr wrap="square" rtlCol="0">
            <a:spAutoFit/>
          </a:bodyPr>
          <a:lstStyle/>
          <a:p>
            <a:endParaRPr lang="ru-RU" dirty="0"/>
          </a:p>
        </p:txBody>
      </p:sp>
      <p:sp>
        <p:nvSpPr>
          <p:cNvPr id="6" name="Прямоугольник 5"/>
          <p:cNvSpPr/>
          <p:nvPr/>
        </p:nvSpPr>
        <p:spPr>
          <a:xfrm>
            <a:off x="216339" y="3478872"/>
            <a:ext cx="8460117" cy="234042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sz="2400" b="1" dirty="0">
                <a:latin typeface="Times New Roman" panose="02020603050405020304" pitchFamily="18" charset="0"/>
                <a:ea typeface="Times New Roman" panose="02020603050405020304" pitchFamily="18" charset="0"/>
              </a:rPr>
              <a:t>информации </a:t>
            </a:r>
            <a:r>
              <a:rPr lang="ru-RU" sz="2400" dirty="0">
                <a:latin typeface="Times New Roman" panose="02020603050405020304" pitchFamily="18" charset="0"/>
                <a:ea typeface="Times New Roman" panose="02020603050405020304" pitchFamily="18" charset="0"/>
              </a:rPr>
              <a:t>о фактах хозяйственной жизни отчетного периода</a:t>
            </a:r>
            <a:r>
              <a:rPr lang="ru-RU" sz="2400" dirty="0" smtClean="0">
                <a:latin typeface="Times New Roman" panose="02020603050405020304" pitchFamily="18" charset="0"/>
                <a:ea typeface="Times New Roman" panose="02020603050405020304" pitchFamily="18" charset="0"/>
              </a:rPr>
              <a:t>,</a:t>
            </a:r>
          </a:p>
          <a:p>
            <a:pPr algn="ctr"/>
            <a:r>
              <a:rPr lang="ru-RU" sz="2400" dirty="0" smtClean="0">
                <a:latin typeface="Times New Roman" panose="02020603050405020304" pitchFamily="18" charset="0"/>
                <a:ea typeface="Times New Roman" panose="02020603050405020304" pitchFamily="18" charset="0"/>
              </a:rPr>
              <a:t> </a:t>
            </a:r>
            <a:r>
              <a:rPr lang="ru-RU" sz="2400" dirty="0">
                <a:solidFill>
                  <a:srgbClr val="FF0000"/>
                </a:solidFill>
                <a:latin typeface="Times New Roman" panose="02020603050405020304" pitchFamily="18" charset="0"/>
                <a:ea typeface="Times New Roman" panose="02020603050405020304" pitchFamily="18" charset="0"/>
              </a:rPr>
              <a:t>которая </a:t>
            </a:r>
            <a:r>
              <a:rPr lang="ru-RU" sz="2400" b="1" dirty="0">
                <a:solidFill>
                  <a:srgbClr val="FF0000"/>
                </a:solidFill>
                <a:latin typeface="Times New Roman" panose="02020603050405020304" pitchFamily="18" charset="0"/>
                <a:ea typeface="Times New Roman" panose="02020603050405020304" pitchFamily="18" charset="0"/>
              </a:rPr>
              <a:t>была доступна на дату подписания </a:t>
            </a:r>
            <a:r>
              <a:rPr lang="ru-RU" sz="2400" dirty="0">
                <a:solidFill>
                  <a:srgbClr val="FF0000"/>
                </a:solidFill>
                <a:latin typeface="Times New Roman" panose="02020603050405020304" pitchFamily="18" charset="0"/>
                <a:ea typeface="Times New Roman" panose="02020603050405020304" pitchFamily="18" charset="0"/>
              </a:rPr>
              <a:t>бухгалтерской (финансовой) отчетности </a:t>
            </a:r>
            <a:endParaRPr lang="ru-RU" sz="2400" dirty="0" smtClean="0">
              <a:solidFill>
                <a:srgbClr val="FF0000"/>
              </a:solidFill>
              <a:latin typeface="Times New Roman" panose="02020603050405020304" pitchFamily="18" charset="0"/>
              <a:ea typeface="Times New Roman" panose="02020603050405020304" pitchFamily="18" charset="0"/>
            </a:endParaRPr>
          </a:p>
          <a:p>
            <a:pPr algn="ctr"/>
            <a:r>
              <a:rPr lang="ru-RU" sz="2400" dirty="0" smtClean="0">
                <a:solidFill>
                  <a:srgbClr val="000000"/>
                </a:solidFill>
                <a:latin typeface="Times New Roman" panose="02020603050405020304" pitchFamily="18" charset="0"/>
                <a:ea typeface="Times New Roman" panose="02020603050405020304" pitchFamily="18" charset="0"/>
              </a:rPr>
              <a:t>и </a:t>
            </a:r>
            <a:r>
              <a:rPr lang="ru-RU" sz="2400" b="1" dirty="0">
                <a:solidFill>
                  <a:srgbClr val="000000"/>
                </a:solidFill>
                <a:latin typeface="Times New Roman" panose="02020603050405020304" pitchFamily="18" charset="0"/>
                <a:ea typeface="Times New Roman" panose="02020603050405020304" pitchFamily="18" charset="0"/>
              </a:rPr>
              <a:t>должна была быть </a:t>
            </a:r>
            <a:r>
              <a:rPr lang="ru-RU" sz="2400" b="1" dirty="0">
                <a:latin typeface="Times New Roman" panose="02020603050405020304" pitchFamily="18" charset="0"/>
                <a:ea typeface="Times New Roman" panose="02020603050405020304" pitchFamily="18" charset="0"/>
              </a:rPr>
              <a:t> </a:t>
            </a:r>
            <a:r>
              <a:rPr lang="ru-RU" sz="2400" b="1" dirty="0">
                <a:solidFill>
                  <a:srgbClr val="000000"/>
                </a:solidFill>
                <a:latin typeface="Times New Roman" panose="02020603050405020304" pitchFamily="18" charset="0"/>
                <a:ea typeface="Times New Roman" panose="02020603050405020304" pitchFamily="18" charset="0"/>
              </a:rPr>
              <a:t>получена </a:t>
            </a:r>
            <a:r>
              <a:rPr lang="ru-RU" sz="2400" dirty="0">
                <a:solidFill>
                  <a:srgbClr val="000000"/>
                </a:solidFill>
                <a:latin typeface="Times New Roman" panose="02020603050405020304" pitchFamily="18" charset="0"/>
                <a:ea typeface="Times New Roman" panose="02020603050405020304" pitchFamily="18" charset="0"/>
              </a:rPr>
              <a:t>и использована при подготовке бухгалтерской (финансовой) отчетности</a:t>
            </a:r>
            <a:endParaRPr lang="ru-RU" sz="2400" dirty="0">
              <a:latin typeface="Times New Roman" panose="02020603050405020304" pitchFamily="18" charset="0"/>
              <a:ea typeface="Times New Roman" panose="02020603050405020304" pitchFamily="18" charset="0"/>
            </a:endParaRPr>
          </a:p>
          <a:p>
            <a:pPr algn="ctr"/>
            <a:endParaRPr lang="ru-RU" dirty="0"/>
          </a:p>
        </p:txBody>
      </p:sp>
      <p:sp>
        <p:nvSpPr>
          <p:cNvPr id="7" name="Прямоугольник 6"/>
          <p:cNvSpPr/>
          <p:nvPr/>
        </p:nvSpPr>
        <p:spPr>
          <a:xfrm>
            <a:off x="5687300" y="2446680"/>
            <a:ext cx="2880320" cy="60044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sz="2400" b="1" dirty="0" smtClean="0">
                <a:latin typeface="Times New Roman" panose="02020603050405020304" pitchFamily="18" charset="0"/>
                <a:ea typeface="Times New Roman" panose="02020603050405020304" pitchFamily="18" charset="0"/>
              </a:rPr>
              <a:t>не использования</a:t>
            </a:r>
            <a:endParaRPr lang="ru-RU" dirty="0"/>
          </a:p>
        </p:txBody>
      </p:sp>
      <p:sp>
        <p:nvSpPr>
          <p:cNvPr id="8" name="TextBox 7"/>
          <p:cNvSpPr txBox="1"/>
          <p:nvPr/>
        </p:nvSpPr>
        <p:spPr>
          <a:xfrm>
            <a:off x="216338" y="2421900"/>
            <a:ext cx="4470533" cy="73866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R="12700" lvl="0" algn="just">
              <a:spcAft>
                <a:spcPts val="0"/>
              </a:spcAft>
            </a:pPr>
            <a:r>
              <a:rPr lang="ru-RU" sz="2400" b="1" dirty="0">
                <a:latin typeface="Times New Roman" panose="02020603050405020304" pitchFamily="18" charset="0"/>
                <a:ea typeface="Times New Roman" panose="02020603050405020304" pitchFamily="18" charset="0"/>
              </a:rPr>
              <a:t>неправильного </a:t>
            </a:r>
            <a:r>
              <a:rPr lang="ru-RU" sz="2400" b="1" dirty="0" smtClean="0">
                <a:latin typeface="Times New Roman" panose="02020603050405020304" pitchFamily="18" charset="0"/>
                <a:ea typeface="Times New Roman" panose="02020603050405020304" pitchFamily="18" charset="0"/>
              </a:rPr>
              <a:t>использования</a:t>
            </a:r>
            <a:endParaRPr lang="ru-RU" b="1" dirty="0">
              <a:latin typeface="Times New Roman" panose="02020603050405020304" pitchFamily="18" charset="0"/>
              <a:ea typeface="Times New Roman" panose="02020603050405020304" pitchFamily="18" charset="0"/>
            </a:endParaRPr>
          </a:p>
          <a:p>
            <a:endParaRPr lang="ru-RU" dirty="0"/>
          </a:p>
        </p:txBody>
      </p:sp>
      <p:sp>
        <p:nvSpPr>
          <p:cNvPr id="9" name="Прямоугольник 8"/>
          <p:cNvSpPr/>
          <p:nvPr/>
        </p:nvSpPr>
        <p:spPr>
          <a:xfrm flipH="1">
            <a:off x="4894256" y="2490273"/>
            <a:ext cx="585659" cy="43503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ru-RU" b="1" dirty="0" smtClean="0">
              <a:latin typeface="Times New Roman" panose="02020603050405020304" pitchFamily="18" charset="0"/>
              <a:ea typeface="Times New Roman" panose="02020603050405020304" pitchFamily="18" charset="0"/>
            </a:endParaRPr>
          </a:p>
          <a:p>
            <a:pPr algn="ctr"/>
            <a:r>
              <a:rPr lang="ru-RU" b="1" dirty="0" smtClean="0">
                <a:latin typeface="Times New Roman" panose="02020603050405020304" pitchFamily="18" charset="0"/>
                <a:ea typeface="Times New Roman" panose="02020603050405020304" pitchFamily="18" charset="0"/>
              </a:rPr>
              <a:t>или</a:t>
            </a:r>
            <a:endParaRPr lang="ru-RU" b="1" dirty="0">
              <a:latin typeface="Times New Roman" panose="02020603050405020304" pitchFamily="18" charset="0"/>
              <a:ea typeface="Times New Roman" panose="02020603050405020304" pitchFamily="18" charset="0"/>
            </a:endParaRPr>
          </a:p>
          <a:p>
            <a:pPr algn="ctr"/>
            <a:endParaRPr lang="ru-RU" dirty="0"/>
          </a:p>
        </p:txBody>
      </p:sp>
      <p:sp>
        <p:nvSpPr>
          <p:cNvPr id="10" name="TextBox 9"/>
          <p:cNvSpPr txBox="1"/>
          <p:nvPr/>
        </p:nvSpPr>
        <p:spPr>
          <a:xfrm>
            <a:off x="2771800" y="2641224"/>
            <a:ext cx="45719" cy="568173"/>
          </a:xfrm>
          <a:prstGeom prst="rect">
            <a:avLst/>
          </a:prstGeom>
          <a:noFill/>
        </p:spPr>
        <p:txBody>
          <a:bodyPr wrap="square" rtlCol="0">
            <a:spAutoFit/>
          </a:bodyPr>
          <a:lstStyle/>
          <a:p>
            <a:endParaRPr lang="ru-RU" dirty="0"/>
          </a:p>
        </p:txBody>
      </p:sp>
      <p:cxnSp>
        <p:nvCxnSpPr>
          <p:cNvPr id="12" name="Прямая со стрелкой 11"/>
          <p:cNvCxnSpPr/>
          <p:nvPr/>
        </p:nvCxnSpPr>
        <p:spPr>
          <a:xfrm flipH="1">
            <a:off x="3275856" y="2132856"/>
            <a:ext cx="1800200" cy="289044"/>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4" name="Прямая со стрелкой 13"/>
          <p:cNvCxnSpPr/>
          <p:nvPr/>
        </p:nvCxnSpPr>
        <p:spPr>
          <a:xfrm>
            <a:off x="5076056" y="2162558"/>
            <a:ext cx="1872208" cy="249935"/>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6" name="Прямая со стрелкой 15"/>
          <p:cNvCxnSpPr/>
          <p:nvPr/>
        </p:nvCxnSpPr>
        <p:spPr>
          <a:xfrm>
            <a:off x="2339752" y="3194785"/>
            <a:ext cx="2736304" cy="251008"/>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8" name="Прямая со стрелкой 17"/>
          <p:cNvCxnSpPr/>
          <p:nvPr/>
        </p:nvCxnSpPr>
        <p:spPr>
          <a:xfrm flipH="1">
            <a:off x="5076056" y="3080204"/>
            <a:ext cx="2448272" cy="365589"/>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282715036"/>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7065" y="372008"/>
            <a:ext cx="8229600" cy="490066"/>
          </a:xfrm>
          <a:ln w="38100">
            <a:solidFill>
              <a:schemeClr val="accent2">
                <a:lumMod val="75000"/>
              </a:schemeClr>
            </a:solidFill>
          </a:ln>
        </p:spPr>
        <p:txBody>
          <a:bodyPr>
            <a:normAutofit fontScale="90000"/>
          </a:bodyPr>
          <a:lstStyle/>
          <a:p>
            <a:r>
              <a:rPr lang="ru-RU" b="1" dirty="0" smtClean="0">
                <a:ln w="22225">
                  <a:solidFill>
                    <a:schemeClr val="accent2"/>
                  </a:solidFill>
                  <a:prstDash val="solid"/>
                </a:ln>
                <a:solidFill>
                  <a:schemeClr val="accent2">
                    <a:lumMod val="40000"/>
                    <a:lumOff val="60000"/>
                  </a:schemeClr>
                </a:solidFill>
              </a:rPr>
              <a:t>Существенность ошибок </a:t>
            </a:r>
            <a:endParaRPr lang="ru-RU" b="1" dirty="0">
              <a:ln w="22225">
                <a:solidFill>
                  <a:schemeClr val="accent2"/>
                </a:solidFill>
                <a:prstDash val="solid"/>
              </a:ln>
              <a:solidFill>
                <a:schemeClr val="accent2">
                  <a:lumMod val="40000"/>
                  <a:lumOff val="60000"/>
                </a:schemeClr>
              </a:solidFill>
            </a:endParaRPr>
          </a:p>
        </p:txBody>
      </p:sp>
      <p:sp>
        <p:nvSpPr>
          <p:cNvPr id="3" name="Объект 2"/>
          <p:cNvSpPr>
            <a:spLocks noGrp="1"/>
          </p:cNvSpPr>
          <p:nvPr>
            <p:ph idx="1"/>
          </p:nvPr>
        </p:nvSpPr>
        <p:spPr>
          <a:xfrm>
            <a:off x="369549" y="1202209"/>
            <a:ext cx="8661648" cy="5519266"/>
          </a:xfrm>
        </p:spPr>
        <p:style>
          <a:lnRef idx="2">
            <a:schemeClr val="accent2"/>
          </a:lnRef>
          <a:fillRef idx="1">
            <a:schemeClr val="lt1"/>
          </a:fillRef>
          <a:effectRef idx="0">
            <a:schemeClr val="accent2"/>
          </a:effectRef>
          <a:fontRef idx="minor">
            <a:schemeClr val="dk1"/>
          </a:fontRef>
        </p:style>
        <p:txBody>
          <a:bodyPr>
            <a:normAutofit fontScale="70000" lnSpcReduction="20000"/>
          </a:bodyPr>
          <a:lstStyle/>
          <a:p>
            <a:pPr marL="0" indent="0" algn="just">
              <a:buNone/>
            </a:pPr>
            <a:r>
              <a:rPr lang="ru-RU" sz="4200" b="1" dirty="0" smtClean="0">
                <a:solidFill>
                  <a:prstClr val="black"/>
                </a:solidFill>
              </a:rPr>
              <a:t>Ошибки </a:t>
            </a:r>
            <a:r>
              <a:rPr lang="ru-RU" sz="4200" b="1" dirty="0">
                <a:solidFill>
                  <a:prstClr val="black"/>
                </a:solidFill>
              </a:rPr>
              <a:t>и  искажения </a:t>
            </a:r>
            <a:r>
              <a:rPr lang="ru-RU" sz="4200" b="1" dirty="0" smtClean="0">
                <a:solidFill>
                  <a:prstClr val="black"/>
                </a:solidFill>
              </a:rPr>
              <a:t>являются существенными, если </a:t>
            </a:r>
            <a:r>
              <a:rPr lang="ru-RU" sz="4200" dirty="0" smtClean="0">
                <a:solidFill>
                  <a:prstClr val="black"/>
                </a:solidFill>
              </a:rPr>
              <a:t> показатели </a:t>
            </a:r>
            <a:r>
              <a:rPr lang="ru-RU" sz="4200" dirty="0">
                <a:solidFill>
                  <a:prstClr val="black"/>
                </a:solidFill>
              </a:rPr>
              <a:t>(</a:t>
            </a:r>
            <a:r>
              <a:rPr lang="ru-RU" sz="4200" dirty="0" smtClean="0">
                <a:solidFill>
                  <a:prstClr val="black"/>
                </a:solidFill>
              </a:rPr>
              <a:t>аналитические показатели) </a:t>
            </a:r>
            <a:r>
              <a:rPr lang="ru-RU" sz="4200" dirty="0">
                <a:solidFill>
                  <a:prstClr val="black"/>
                </a:solidFill>
              </a:rPr>
              <a:t>бухгалтерской (финансовой) отчетности субъекта учета </a:t>
            </a:r>
            <a:r>
              <a:rPr lang="ru-RU" sz="4200" b="1" dirty="0" smtClean="0">
                <a:solidFill>
                  <a:srgbClr val="FF0000"/>
                </a:solidFill>
              </a:rPr>
              <a:t>влияют </a:t>
            </a:r>
            <a:r>
              <a:rPr lang="ru-RU" sz="4200" b="1" dirty="0">
                <a:solidFill>
                  <a:srgbClr val="FF0000"/>
                </a:solidFill>
              </a:rPr>
              <a:t>на достоверность бухгалтерской (финансовой) отчетности и  </a:t>
            </a:r>
            <a:r>
              <a:rPr lang="ru-RU" sz="4200" b="1" dirty="0" smtClean="0">
                <a:solidFill>
                  <a:srgbClr val="FF0000"/>
                </a:solidFill>
              </a:rPr>
              <a:t>на </a:t>
            </a:r>
            <a:r>
              <a:rPr lang="ru-RU" sz="4200" b="1" dirty="0">
                <a:solidFill>
                  <a:srgbClr val="FF0000"/>
                </a:solidFill>
              </a:rPr>
              <a:t>экономическое решение учредителей учреждения </a:t>
            </a:r>
            <a:r>
              <a:rPr lang="ru-RU" sz="4200" dirty="0">
                <a:solidFill>
                  <a:prstClr val="black"/>
                </a:solidFill>
              </a:rPr>
              <a:t>(пользователей информации), </a:t>
            </a:r>
            <a:r>
              <a:rPr lang="ru-RU" sz="4200" dirty="0" smtClean="0">
                <a:solidFill>
                  <a:prstClr val="black"/>
                </a:solidFill>
              </a:rPr>
              <a:t>а также на принимаемое </a:t>
            </a:r>
            <a:r>
              <a:rPr lang="ru-RU" sz="4200" dirty="0">
                <a:solidFill>
                  <a:prstClr val="black"/>
                </a:solidFill>
              </a:rPr>
              <a:t>на </a:t>
            </a:r>
            <a:r>
              <a:rPr lang="ru-RU" sz="4200" dirty="0" smtClean="0">
                <a:solidFill>
                  <a:prstClr val="black"/>
                </a:solidFill>
              </a:rPr>
              <a:t>их основании решений  </a:t>
            </a:r>
            <a:r>
              <a:rPr lang="ru-RU" sz="4200" dirty="0" smtClean="0"/>
              <a:t>для оценки:</a:t>
            </a:r>
          </a:p>
          <a:p>
            <a:pPr marL="0" indent="0" algn="just">
              <a:buNone/>
            </a:pPr>
            <a:endParaRPr lang="ru-RU" sz="3600" dirty="0" smtClean="0"/>
          </a:p>
          <a:p>
            <a:pPr marL="0" indent="0" algn="just">
              <a:buNone/>
            </a:pPr>
            <a:r>
              <a:rPr lang="ru-RU" sz="4200" dirty="0" smtClean="0"/>
              <a:t> </a:t>
            </a:r>
          </a:p>
          <a:p>
            <a:pPr marL="0" indent="0" algn="just">
              <a:buNone/>
            </a:pPr>
            <a:r>
              <a:rPr lang="ru-RU" sz="4200" dirty="0" smtClean="0"/>
              <a:t> </a:t>
            </a:r>
          </a:p>
          <a:p>
            <a:pPr marL="0" indent="0" algn="just">
              <a:buNone/>
            </a:pPr>
            <a:r>
              <a:rPr lang="ru-RU" sz="4200" dirty="0" smtClean="0"/>
              <a:t> </a:t>
            </a:r>
            <a:endParaRPr lang="ru-RU" sz="3600" dirty="0"/>
          </a:p>
          <a:p>
            <a:pPr marL="0" indent="0" algn="just">
              <a:buNone/>
            </a:pPr>
            <a:endParaRPr lang="ru-RU" sz="3600" dirty="0"/>
          </a:p>
          <a:p>
            <a:pPr marL="0" indent="0" algn="just">
              <a:buNone/>
            </a:pPr>
            <a:endParaRPr lang="ru-RU" sz="4200" dirty="0" smtClean="0"/>
          </a:p>
          <a:p>
            <a:pPr marL="0" indent="0" algn="just">
              <a:buNone/>
            </a:pPr>
            <a:endParaRPr lang="ru-RU" sz="4200" dirty="0"/>
          </a:p>
          <a:p>
            <a:pPr marL="0" indent="0" algn="just">
              <a:buNone/>
            </a:pPr>
            <a:endParaRPr lang="ru-RU" sz="3600" dirty="0" smtClean="0"/>
          </a:p>
          <a:p>
            <a:pPr marL="0" indent="0" algn="just">
              <a:buNone/>
            </a:pPr>
            <a:endParaRPr lang="ru-RU" sz="3600" dirty="0"/>
          </a:p>
        </p:txBody>
      </p:sp>
      <p:sp>
        <p:nvSpPr>
          <p:cNvPr id="5" name="Скругленный прямоугольник 4"/>
          <p:cNvSpPr/>
          <p:nvPr/>
        </p:nvSpPr>
        <p:spPr>
          <a:xfrm>
            <a:off x="495745" y="4117404"/>
            <a:ext cx="8280920" cy="914400"/>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a:solidFill>
                  <a:prstClr val="black"/>
                </a:solidFill>
              </a:rPr>
              <a:t>(определения) исполнения субъектом учета (субъектом отчетности) условий получения субсидий бюджетными (автономными) учреждениями</a:t>
            </a:r>
            <a:endParaRPr lang="ru-RU" dirty="0">
              <a:solidFill>
                <a:prstClr val="white"/>
              </a:solidFill>
            </a:endParaRPr>
          </a:p>
        </p:txBody>
      </p:sp>
      <p:sp>
        <p:nvSpPr>
          <p:cNvPr id="6" name="Скругленный прямоугольник 5"/>
          <p:cNvSpPr/>
          <p:nvPr/>
        </p:nvSpPr>
        <p:spPr>
          <a:xfrm>
            <a:off x="1763688" y="5096055"/>
            <a:ext cx="5688632" cy="510028"/>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ct val="20000"/>
              </a:spcBef>
            </a:pPr>
            <a:r>
              <a:rPr lang="ru-RU" sz="2000" dirty="0">
                <a:solidFill>
                  <a:prstClr val="black"/>
                </a:solidFill>
              </a:rPr>
              <a:t>условий получения бюджетных кредитов</a:t>
            </a:r>
          </a:p>
        </p:txBody>
      </p:sp>
      <p:sp>
        <p:nvSpPr>
          <p:cNvPr id="10" name="Скругленный прямоугольник 9"/>
          <p:cNvSpPr/>
          <p:nvPr/>
        </p:nvSpPr>
        <p:spPr>
          <a:xfrm>
            <a:off x="467544" y="5734585"/>
            <a:ext cx="3591762" cy="721457"/>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a:solidFill>
                  <a:prstClr val="black"/>
                </a:solidFill>
              </a:rPr>
              <a:t>межбюджетных трансфертов</a:t>
            </a:r>
            <a:endParaRPr lang="ru-RU" dirty="0">
              <a:solidFill>
                <a:prstClr val="white"/>
              </a:solidFill>
            </a:endParaRPr>
          </a:p>
        </p:txBody>
      </p:sp>
      <p:sp>
        <p:nvSpPr>
          <p:cNvPr id="11" name="Скругленный прямоугольник 10"/>
          <p:cNvSpPr/>
          <p:nvPr/>
        </p:nvSpPr>
        <p:spPr>
          <a:xfrm>
            <a:off x="4494512" y="5763837"/>
            <a:ext cx="4464496" cy="721457"/>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ct val="20000"/>
              </a:spcBef>
            </a:pPr>
            <a:r>
              <a:rPr lang="ru-RU" sz="2000" dirty="0" smtClean="0">
                <a:solidFill>
                  <a:prstClr val="black"/>
                </a:solidFill>
              </a:rPr>
              <a:t>иных бюджетных ограничений</a:t>
            </a:r>
          </a:p>
          <a:p>
            <a:pPr algn="just">
              <a:spcBef>
                <a:spcPct val="20000"/>
              </a:spcBef>
            </a:pPr>
            <a:endParaRPr lang="ru-RU" sz="2000" dirty="0">
              <a:solidFill>
                <a:prstClr val="black"/>
              </a:solidFill>
            </a:endParaRPr>
          </a:p>
        </p:txBody>
      </p:sp>
      <p:sp>
        <p:nvSpPr>
          <p:cNvPr id="4" name="Номер слайда 3"/>
          <p:cNvSpPr>
            <a:spLocks noGrp="1"/>
          </p:cNvSpPr>
          <p:nvPr>
            <p:ph type="sldNum" sz="quarter" idx="12"/>
          </p:nvPr>
        </p:nvSpPr>
        <p:spPr/>
        <p:txBody>
          <a:bodyPr/>
          <a:lstStyle/>
          <a:p>
            <a:fld id="{C318D0E1-6172-4638-BCC1-0B70ED483AF8}" type="slidenum">
              <a:rPr lang="ru-RU" smtClean="0"/>
              <a:t>151</a:t>
            </a:fld>
            <a:endParaRPr lang="ru-RU"/>
          </a:p>
        </p:txBody>
      </p:sp>
    </p:spTree>
    <p:extLst>
      <p:ext uri="{BB962C8B-B14F-4D97-AF65-F5344CB8AC3E}">
        <p14:creationId xmlns:p14="http://schemas.microsoft.com/office/powerpoint/2010/main" val="4112044455"/>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6338" y="207421"/>
            <a:ext cx="8711322" cy="553998"/>
          </a:xfrm>
        </p:spPr>
        <p:txBody>
          <a:bodyPr/>
          <a:lstStyle/>
          <a:p>
            <a:r>
              <a:rPr lang="ru-RU" sz="3600" kern="120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Calibri"/>
                <a:ea typeface="+mn-ea"/>
                <a:cs typeface="+mn-cs"/>
              </a:rPr>
              <a:t>ИСПРАВЛЕНИЕ ОШИБОК отчетного периода</a:t>
            </a:r>
            <a:endParaRPr lang="ru-RU"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3" name="Текст 2"/>
          <p:cNvSpPr>
            <a:spLocks noGrp="1"/>
          </p:cNvSpPr>
          <p:nvPr>
            <p:ph type="body" idx="1"/>
          </p:nvPr>
        </p:nvSpPr>
        <p:spPr>
          <a:xfrm>
            <a:off x="432678" y="1303213"/>
            <a:ext cx="8711322" cy="4733604"/>
          </a:xfrm>
        </p:spPr>
        <p:txBody>
          <a:bodyPr/>
          <a:lstStyle/>
          <a:p>
            <a:pPr marL="342900" marR="0" lvl="0" indent="-342900" algn="ctr" defTabSz="914400" rtl="0" eaLnBrk="1" fontAlgn="auto" latinLnBrk="0" hangingPunct="1">
              <a:lnSpc>
                <a:spcPct val="100000"/>
              </a:lnSpc>
              <a:spcBef>
                <a:spcPct val="20000"/>
              </a:spcBef>
              <a:spcAft>
                <a:spcPts val="0"/>
              </a:spcAft>
              <a:buClrTx/>
              <a:buSzTx/>
              <a:buFont typeface="Wingdings" pitchFamily="2" charset="2"/>
              <a:buChar char="Ø"/>
              <a:tabLst/>
              <a:defRPr/>
            </a:pPr>
            <a:r>
              <a:rPr lang="ru-RU" sz="3200" b="1" kern="1200" dirty="0" smtClean="0">
                <a:solidFill>
                  <a:schemeClr val="tx2">
                    <a:lumMod val="50000"/>
                  </a:schemeClr>
                </a:solidFill>
                <a:latin typeface="Calibri"/>
                <a:cs typeface="+mn-cs"/>
              </a:rPr>
              <a:t>По </a:t>
            </a:r>
            <a:r>
              <a:rPr lang="ru-RU" sz="3200" b="1" kern="1200" dirty="0">
                <a:solidFill>
                  <a:schemeClr val="tx2">
                    <a:lumMod val="50000"/>
                  </a:schemeClr>
                </a:solidFill>
                <a:latin typeface="Calibri"/>
                <a:cs typeface="+mn-cs"/>
              </a:rPr>
              <a:t>решению субъекта </a:t>
            </a:r>
            <a:r>
              <a:rPr lang="ru-RU" sz="3200" b="1" kern="1200" dirty="0" smtClean="0">
                <a:solidFill>
                  <a:schemeClr val="tx2">
                    <a:lumMod val="50000"/>
                  </a:schemeClr>
                </a:solidFill>
                <a:latin typeface="Calibri"/>
                <a:cs typeface="+mn-cs"/>
              </a:rPr>
              <a:t>учета</a:t>
            </a:r>
          </a:p>
          <a:p>
            <a:pPr marR="0" lvl="0" algn="ctr" defTabSz="914400" rtl="0" eaLnBrk="1" fontAlgn="auto" latinLnBrk="0" hangingPunct="1">
              <a:lnSpc>
                <a:spcPct val="100000"/>
              </a:lnSpc>
              <a:spcBef>
                <a:spcPct val="20000"/>
              </a:spcBef>
              <a:spcAft>
                <a:spcPts val="0"/>
              </a:spcAft>
              <a:buClrTx/>
              <a:buSzTx/>
              <a:tabLst/>
              <a:defRPr/>
            </a:pPr>
            <a:endParaRPr lang="ru-RU" sz="3200" b="1" kern="1200" dirty="0">
              <a:solidFill>
                <a:schemeClr val="tx2">
                  <a:lumMod val="50000"/>
                </a:schemeClr>
              </a:solidFill>
              <a:latin typeface="Calibri"/>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ru-RU" sz="3200" b="1" kern="1200" dirty="0" smtClean="0">
                <a:solidFill>
                  <a:prstClr val="black"/>
                </a:solidFill>
                <a:latin typeface="Calibri"/>
                <a:cs typeface="+mn-cs"/>
              </a:rPr>
              <a:t>до </a:t>
            </a:r>
            <a:r>
              <a:rPr lang="ru-RU" sz="3200" b="1" kern="1200" dirty="0">
                <a:solidFill>
                  <a:prstClr val="black"/>
                </a:solidFill>
                <a:latin typeface="Calibri"/>
                <a:cs typeface="+mn-cs"/>
              </a:rPr>
              <a:t>подписания отчетности</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ru-RU" sz="3200" b="1" kern="1200" dirty="0">
                <a:solidFill>
                  <a:prstClr val="black"/>
                </a:solidFill>
                <a:latin typeface="Calibri"/>
                <a:cs typeface="+mn-cs"/>
              </a:rPr>
              <a:t>после осуществления </a:t>
            </a:r>
            <a:r>
              <a:rPr lang="ru-RU" sz="3800" b="1" kern="1200" dirty="0">
                <a:solidFill>
                  <a:srgbClr val="FF0000"/>
                </a:solidFill>
                <a:latin typeface="Calibri"/>
                <a:cs typeface="+mn-cs"/>
              </a:rPr>
              <a:t>внутреннего контроля </a:t>
            </a:r>
            <a:r>
              <a:rPr lang="ru-RU" sz="3200" b="1" kern="1200" dirty="0">
                <a:solidFill>
                  <a:prstClr val="black"/>
                </a:solidFill>
                <a:latin typeface="Calibri"/>
                <a:cs typeface="+mn-cs"/>
              </a:rPr>
              <a:t>после подписания </a:t>
            </a:r>
            <a:r>
              <a:rPr lang="ru-RU" sz="3200" b="1" kern="1200" dirty="0" smtClean="0">
                <a:solidFill>
                  <a:prstClr val="black"/>
                </a:solidFill>
                <a:latin typeface="Calibri"/>
                <a:cs typeface="+mn-cs"/>
              </a:rPr>
              <a:t>отчетности </a:t>
            </a:r>
          </a:p>
          <a:p>
            <a:pPr marR="0" lvl="0" algn="ctr" defTabSz="914400" rtl="0" eaLnBrk="1" fontAlgn="auto" latinLnBrk="0" hangingPunct="1">
              <a:lnSpc>
                <a:spcPct val="100000"/>
              </a:lnSpc>
              <a:spcBef>
                <a:spcPct val="20000"/>
              </a:spcBef>
              <a:spcAft>
                <a:spcPts val="0"/>
              </a:spcAft>
              <a:buClrTx/>
              <a:buSzTx/>
              <a:tabLst/>
              <a:defRPr/>
            </a:pPr>
            <a:endParaRPr lang="ru-RU" sz="3200" b="1" kern="1200" dirty="0" smtClean="0">
              <a:solidFill>
                <a:prstClr val="black"/>
              </a:solidFill>
              <a:latin typeface="Calibri"/>
              <a:cs typeface="+mn-cs"/>
            </a:endParaRPr>
          </a:p>
          <a:p>
            <a:pPr marR="0" lvl="0" algn="ctr" defTabSz="914400" rtl="0" eaLnBrk="1" fontAlgn="auto" latinLnBrk="0" hangingPunct="1">
              <a:lnSpc>
                <a:spcPct val="100000"/>
              </a:lnSpc>
              <a:spcBef>
                <a:spcPct val="20000"/>
              </a:spcBef>
              <a:spcAft>
                <a:spcPts val="0"/>
              </a:spcAft>
              <a:buClrTx/>
              <a:buSzTx/>
              <a:tabLst/>
              <a:defRPr/>
            </a:pPr>
            <a:r>
              <a:rPr lang="ru-RU" sz="3200" b="1" kern="1200" dirty="0" smtClean="0">
                <a:solidFill>
                  <a:prstClr val="black"/>
                </a:solidFill>
                <a:latin typeface="Calibri"/>
                <a:cs typeface="+mn-cs"/>
              </a:rPr>
              <a:t>но </a:t>
            </a:r>
            <a:r>
              <a:rPr lang="ru-RU" sz="3200" b="1" kern="1200" dirty="0">
                <a:solidFill>
                  <a:prstClr val="black"/>
                </a:solidFill>
                <a:latin typeface="Calibri"/>
                <a:cs typeface="+mn-cs"/>
              </a:rPr>
              <a:t>до предельной даты ее </a:t>
            </a:r>
            <a:r>
              <a:rPr lang="ru-RU" sz="3200" b="1" kern="1200" dirty="0" smtClean="0">
                <a:solidFill>
                  <a:prstClr val="black"/>
                </a:solidFill>
                <a:latin typeface="Calibri"/>
                <a:cs typeface="+mn-cs"/>
              </a:rPr>
              <a:t>представления</a:t>
            </a:r>
          </a:p>
          <a:p>
            <a:pPr marR="0" lvl="0" algn="ctr" defTabSz="914400" rtl="0" eaLnBrk="1" fontAlgn="auto" latinLnBrk="0" hangingPunct="1">
              <a:lnSpc>
                <a:spcPct val="100000"/>
              </a:lnSpc>
              <a:spcBef>
                <a:spcPct val="20000"/>
              </a:spcBef>
              <a:spcAft>
                <a:spcPts val="0"/>
              </a:spcAft>
              <a:buClrTx/>
              <a:buSzTx/>
              <a:tabLst/>
              <a:defRPr/>
            </a:pPr>
            <a:r>
              <a:rPr lang="ru-RU" sz="3200" b="1" kern="1200" dirty="0" smtClean="0">
                <a:solidFill>
                  <a:prstClr val="black"/>
                </a:solidFill>
                <a:latin typeface="Calibri"/>
                <a:cs typeface="+mn-cs"/>
              </a:rPr>
              <a:t> </a:t>
            </a:r>
            <a:r>
              <a:rPr lang="ru-RU" sz="3200" b="1" kern="1200" dirty="0">
                <a:solidFill>
                  <a:prstClr val="black"/>
                </a:solidFill>
                <a:latin typeface="Calibri"/>
                <a:cs typeface="+mn-cs"/>
              </a:rPr>
              <a:t>ГРБС (Учредителю)</a:t>
            </a:r>
            <a:endParaRPr lang="ru-RU" dirty="0"/>
          </a:p>
        </p:txBody>
      </p:sp>
      <p:sp>
        <p:nvSpPr>
          <p:cNvPr id="4" name="Номер слайда 3"/>
          <p:cNvSpPr>
            <a:spLocks noGrp="1"/>
          </p:cNvSpPr>
          <p:nvPr>
            <p:ph type="sldNum" sz="quarter" idx="7"/>
          </p:nvPr>
        </p:nvSpPr>
        <p:spPr/>
        <p:txBody>
          <a:bodyPr/>
          <a:lstStyle/>
          <a:p>
            <a:pPr marL="4334666">
              <a:lnSpc>
                <a:spcPts val="1156"/>
              </a:lnSpc>
            </a:pPr>
            <a:fld id="{81D60167-4931-47E6-BA6A-407CBD079E47}" type="slidenum">
              <a:rPr lang="ru-RU" spc="-4" smtClean="0">
                <a:latin typeface="Arial"/>
                <a:cs typeface="Arial"/>
              </a:rPr>
              <a:pPr marL="4334666">
                <a:lnSpc>
                  <a:spcPts val="1156"/>
                </a:lnSpc>
              </a:pPr>
              <a:t>152</a:t>
            </a:fld>
            <a:endParaRPr lang="ru-RU" spc="-4" dirty="0">
              <a:latin typeface="Arial"/>
              <a:cs typeface="Arial"/>
            </a:endParaRPr>
          </a:p>
        </p:txBody>
      </p:sp>
      <p:sp>
        <p:nvSpPr>
          <p:cNvPr id="5" name="Выгнутая вниз стрелка 4"/>
          <p:cNvSpPr/>
          <p:nvPr/>
        </p:nvSpPr>
        <p:spPr>
          <a:xfrm rot="4996236">
            <a:off x="-810155" y="3830753"/>
            <a:ext cx="2553716" cy="494406"/>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black"/>
              </a:solidFill>
            </a:endParaRPr>
          </a:p>
        </p:txBody>
      </p:sp>
      <p:sp>
        <p:nvSpPr>
          <p:cNvPr id="6" name="Выгнутая вправо стрелка 5"/>
          <p:cNvSpPr/>
          <p:nvPr/>
        </p:nvSpPr>
        <p:spPr>
          <a:xfrm rot="20148382">
            <a:off x="8381067" y="3832227"/>
            <a:ext cx="504372" cy="1369921"/>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black"/>
              </a:solidFill>
            </a:endParaRPr>
          </a:p>
        </p:txBody>
      </p:sp>
    </p:spTree>
    <p:extLst>
      <p:ext uri="{BB962C8B-B14F-4D97-AF65-F5344CB8AC3E}">
        <p14:creationId xmlns:p14="http://schemas.microsoft.com/office/powerpoint/2010/main" val="1647295450"/>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3568" y="169798"/>
            <a:ext cx="7949666" cy="492443"/>
          </a:xfrm>
          <a:prstGeom prst="rect">
            <a:avLst/>
          </a:prstGeom>
        </p:spPr>
        <p:txBody>
          <a:bodyPr vert="horz" wrap="square" lIns="0" tIns="0" rIns="0" bIns="0" rtlCol="0">
            <a:spAutoFit/>
          </a:bodyPr>
          <a:lstStyle/>
          <a:p>
            <a:pPr marL="302575" indent="-302575" algn="ctr"/>
            <a:r>
              <a:rPr lang="ru-RU" sz="3200" kern="120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Calibri"/>
                <a:cs typeface="+mj-cs"/>
              </a:rPr>
              <a:t>ИСПРАВЛЕНИЕ ОШИБОК отчетного </a:t>
            </a:r>
            <a:r>
              <a:rPr lang="ru-RU" sz="3200" kern="120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Calibri"/>
                <a:cs typeface="+mj-cs"/>
              </a:rPr>
              <a:t>периода</a:t>
            </a:r>
            <a:endParaRPr lang="ru-RU" sz="240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
        <p:nvSpPr>
          <p:cNvPr id="18" name="Прямоугольник 17"/>
          <p:cNvSpPr/>
          <p:nvPr/>
        </p:nvSpPr>
        <p:spPr>
          <a:xfrm rot="10800000" flipV="1">
            <a:off x="148767" y="4834023"/>
            <a:ext cx="2020713" cy="1323439"/>
          </a:xfrm>
          <a:prstGeom prst="rect">
            <a:avLst/>
          </a:prstGeom>
        </p:spPr>
        <p:txBody>
          <a:bodyPr wrap="square">
            <a:spAutoFit/>
          </a:bodyPr>
          <a:lstStyle/>
          <a:p>
            <a:pPr indent="342900" algn="ctr"/>
            <a:r>
              <a:rPr lang="ru-RU" sz="2000" b="1" dirty="0" smtClean="0">
                <a:solidFill>
                  <a:prstClr val="black"/>
                </a:solidFill>
                <a:latin typeface="Times New Roman" panose="02020603050405020304" pitchFamily="18" charset="0"/>
                <a:cs typeface="Times New Roman" panose="02020603050405020304" pitchFamily="18" charset="0"/>
              </a:rPr>
              <a:t>Предельная дата  представления отчетности</a:t>
            </a:r>
            <a:endParaRPr lang="ru-RU" sz="2000" b="1" dirty="0">
              <a:solidFill>
                <a:prstClr val="black"/>
              </a:solidFill>
              <a:latin typeface="Times New Roman" panose="02020603050405020304" pitchFamily="18" charset="0"/>
              <a:ea typeface="Times New Roman" panose="02020603050405020304" pitchFamily="18" charset="0"/>
            </a:endParaRPr>
          </a:p>
        </p:txBody>
      </p:sp>
      <p:sp>
        <p:nvSpPr>
          <p:cNvPr id="3" name="Номер слайда 2"/>
          <p:cNvSpPr>
            <a:spLocks noGrp="1"/>
          </p:cNvSpPr>
          <p:nvPr>
            <p:ph type="sldNum" sz="quarter" idx="7"/>
          </p:nvPr>
        </p:nvSpPr>
        <p:spPr/>
        <p:txBody>
          <a:bodyPr/>
          <a:lstStyle/>
          <a:p>
            <a:pPr marL="4334666">
              <a:lnSpc>
                <a:spcPts val="1156"/>
              </a:lnSpc>
            </a:pPr>
            <a:fld id="{81D60167-4931-47E6-BA6A-407CBD079E47}" type="slidenum">
              <a:rPr lang="ru-RU" spc="-4" smtClean="0">
                <a:latin typeface="Arial"/>
                <a:cs typeface="Arial"/>
              </a:rPr>
              <a:pPr marL="4334666">
                <a:lnSpc>
                  <a:spcPts val="1156"/>
                </a:lnSpc>
              </a:pPr>
              <a:t>153</a:t>
            </a:fld>
            <a:endParaRPr lang="ru-RU" spc="-4" dirty="0">
              <a:latin typeface="Arial"/>
              <a:cs typeface="Arial"/>
            </a:endParaRPr>
          </a:p>
        </p:txBody>
      </p:sp>
      <p:grpSp>
        <p:nvGrpSpPr>
          <p:cNvPr id="12" name="Группа 11">
            <a:extLst>
              <a:ext uri="{FF2B5EF4-FFF2-40B4-BE49-F238E27FC236}">
                <a16:creationId xmlns:a16="http://schemas.microsoft.com/office/drawing/2014/main" xmlns="" id="{FB54CEDD-D23B-4DA3-AC26-6025B440CABF}"/>
              </a:ext>
            </a:extLst>
          </p:cNvPr>
          <p:cNvGrpSpPr/>
          <p:nvPr/>
        </p:nvGrpSpPr>
        <p:grpSpPr>
          <a:xfrm>
            <a:off x="582839" y="3568531"/>
            <a:ext cx="8050395" cy="2424536"/>
            <a:chOff x="609600" y="3354081"/>
            <a:chExt cx="8050395" cy="2424536"/>
          </a:xfrm>
        </p:grpSpPr>
        <p:sp>
          <p:nvSpPr>
            <p:cNvPr id="13" name="Стрелка: пятиугольник 5">
              <a:extLst>
                <a:ext uri="{FF2B5EF4-FFF2-40B4-BE49-F238E27FC236}">
                  <a16:creationId xmlns:a16="http://schemas.microsoft.com/office/drawing/2014/main" xmlns="" id="{09973AD9-F0B8-4C97-8B85-70D96A482DCB}"/>
                </a:ext>
              </a:extLst>
            </p:cNvPr>
            <p:cNvSpPr/>
            <p:nvPr/>
          </p:nvSpPr>
          <p:spPr>
            <a:xfrm>
              <a:off x="609600" y="3354081"/>
              <a:ext cx="8050395" cy="271145"/>
            </a:xfrm>
            <a:prstGeom prst="homePlate">
              <a:avLst/>
            </a:prstGeom>
            <a:solidFill>
              <a:srgbClr val="00B050"/>
            </a:soli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457200">
                <a:defRPr/>
              </a:pPr>
              <a:endParaRPr lang="ru-RU" kern="0" smtClean="0">
                <a:solidFill>
                  <a:prstClr val="white"/>
                </a:solidFill>
              </a:endParaRPr>
            </a:p>
          </p:txBody>
        </p:sp>
        <p:sp>
          <p:nvSpPr>
            <p:cNvPr id="14" name="Равнобедренный треугольник 13">
              <a:extLst>
                <a:ext uri="{FF2B5EF4-FFF2-40B4-BE49-F238E27FC236}">
                  <a16:creationId xmlns:a16="http://schemas.microsoft.com/office/drawing/2014/main" xmlns="" id="{175D113F-EE64-4D8A-BF1A-0011F1F33951}"/>
                </a:ext>
              </a:extLst>
            </p:cNvPr>
            <p:cNvSpPr/>
            <p:nvPr/>
          </p:nvSpPr>
          <p:spPr>
            <a:xfrm>
              <a:off x="7662936" y="3757201"/>
              <a:ext cx="543200" cy="770298"/>
            </a:xfrm>
            <a:prstGeom prst="triangle">
              <a:avLst/>
            </a:prstGeom>
            <a:solidFill>
              <a:srgbClr val="FFC000"/>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457200">
                <a:defRPr/>
              </a:pPr>
              <a:endParaRPr lang="ru-RU" kern="0" smtClean="0">
                <a:solidFill>
                  <a:prstClr val="white"/>
                </a:solidFill>
              </a:endParaRPr>
            </a:p>
          </p:txBody>
        </p:sp>
        <p:sp>
          <p:nvSpPr>
            <p:cNvPr id="16" name="Равнобедренный треугольник 15">
              <a:extLst>
                <a:ext uri="{FF2B5EF4-FFF2-40B4-BE49-F238E27FC236}">
                  <a16:creationId xmlns:a16="http://schemas.microsoft.com/office/drawing/2014/main" xmlns="" id="{29812E6A-B9F0-4842-BBA4-EA6027937040}"/>
                </a:ext>
              </a:extLst>
            </p:cNvPr>
            <p:cNvSpPr/>
            <p:nvPr/>
          </p:nvSpPr>
          <p:spPr>
            <a:xfrm>
              <a:off x="3869281" y="3776131"/>
              <a:ext cx="484909" cy="831272"/>
            </a:xfrm>
            <a:prstGeom prst="triangle">
              <a:avLst/>
            </a:prstGeom>
            <a:solidFill>
              <a:schemeClr val="tx2">
                <a:lumMod val="60000"/>
                <a:lumOff val="40000"/>
              </a:schemeClr>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457200">
                <a:defRPr/>
              </a:pPr>
              <a:endParaRPr lang="ru-RU" kern="0" smtClean="0">
                <a:solidFill>
                  <a:prstClr val="white"/>
                </a:solidFill>
              </a:endParaRPr>
            </a:p>
          </p:txBody>
        </p:sp>
        <p:sp>
          <p:nvSpPr>
            <p:cNvPr id="20" name="TextBox 19">
              <a:extLst>
                <a:ext uri="{FF2B5EF4-FFF2-40B4-BE49-F238E27FC236}">
                  <a16:creationId xmlns:a16="http://schemas.microsoft.com/office/drawing/2014/main" xmlns="" id="{394A70E8-B6C7-4AD5-836B-E4A746DC734A}"/>
                </a:ext>
              </a:extLst>
            </p:cNvPr>
            <p:cNvSpPr txBox="1"/>
            <p:nvPr/>
          </p:nvSpPr>
          <p:spPr>
            <a:xfrm>
              <a:off x="6986365" y="4578288"/>
              <a:ext cx="1673630" cy="1200329"/>
            </a:xfrm>
            <a:prstGeom prst="rect">
              <a:avLst/>
            </a:prstGeom>
            <a:noFill/>
          </p:spPr>
          <p:txBody>
            <a:bodyPr wrap="square" rtlCol="0">
              <a:spAutoFit/>
            </a:bodyPr>
            <a:lstStyle/>
            <a:p>
              <a:pPr algn="ctr" defTabSz="457200">
                <a:defRPr/>
              </a:pPr>
              <a:r>
                <a:rPr lang="ru-RU" b="1" kern="0" dirty="0" smtClean="0">
                  <a:solidFill>
                    <a:prstClr val="black"/>
                  </a:solidFill>
                  <a:latin typeface="Times New Roman" panose="02020603050405020304" pitchFamily="18" charset="0"/>
                  <a:cs typeface="Times New Roman" panose="02020603050405020304" pitchFamily="18" charset="0"/>
                </a:rPr>
                <a:t>Дата утверждения годовой отчетности</a:t>
              </a:r>
            </a:p>
          </p:txBody>
        </p:sp>
      </p:grpSp>
      <p:sp>
        <p:nvSpPr>
          <p:cNvPr id="15" name="TextBox 14"/>
          <p:cNvSpPr txBox="1"/>
          <p:nvPr/>
        </p:nvSpPr>
        <p:spPr>
          <a:xfrm>
            <a:off x="2627784" y="4980814"/>
            <a:ext cx="2658781" cy="705716"/>
          </a:xfrm>
          <a:prstGeom prst="rect">
            <a:avLst/>
          </a:prstGeom>
          <a:ln w="38100">
            <a:solidFill>
              <a:schemeClr val="bg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ru-RU" sz="2000" b="1" dirty="0" smtClean="0">
                <a:solidFill>
                  <a:prstClr val="black"/>
                </a:solidFill>
                <a:latin typeface="Times New Roman" panose="02020603050405020304" pitchFamily="18" charset="0"/>
                <a:cs typeface="Times New Roman" panose="02020603050405020304" pitchFamily="18" charset="0"/>
              </a:rPr>
              <a:t>Дата </a:t>
            </a:r>
            <a:r>
              <a:rPr lang="ru-RU" sz="2000" b="1" dirty="0">
                <a:solidFill>
                  <a:prstClr val="black"/>
                </a:solidFill>
                <a:latin typeface="Times New Roman" panose="02020603050405020304" pitchFamily="18" charset="0"/>
                <a:cs typeface="Times New Roman" panose="02020603050405020304" pitchFamily="18" charset="0"/>
              </a:rPr>
              <a:t>принятия  отчетности</a:t>
            </a:r>
            <a:endParaRPr lang="ru-RU" sz="2000" b="1" dirty="0">
              <a:solidFill>
                <a:srgbClr val="FF0000"/>
              </a:solidFill>
            </a:endParaRPr>
          </a:p>
        </p:txBody>
      </p:sp>
      <p:sp>
        <p:nvSpPr>
          <p:cNvPr id="32" name="Равнобедренный треугольник 31">
            <a:extLst>
              <a:ext uri="{FF2B5EF4-FFF2-40B4-BE49-F238E27FC236}">
                <a16:creationId xmlns:a16="http://schemas.microsoft.com/office/drawing/2014/main" xmlns="" id="{29812E6A-B9F0-4842-BBA4-EA6027937040}"/>
              </a:ext>
            </a:extLst>
          </p:cNvPr>
          <p:cNvSpPr/>
          <p:nvPr/>
        </p:nvSpPr>
        <p:spPr>
          <a:xfrm>
            <a:off x="851190" y="3983015"/>
            <a:ext cx="484909" cy="831272"/>
          </a:xfrm>
          <a:prstGeom prst="triangle">
            <a:avLst/>
          </a:prstGeom>
          <a:solidFill>
            <a:schemeClr val="bg1">
              <a:lumMod val="95000"/>
            </a:schemeClr>
          </a:solidFill>
          <a:ln w="38100" cap="flat" cmpd="sng" algn="ctr">
            <a:solidFill>
              <a:srgbClr val="C00000"/>
            </a:solidFill>
            <a:prstDash val="solid"/>
          </a:ln>
          <a:effectLst>
            <a:outerShdw blurRad="40000" dist="23000" dir="5400000" rotWithShape="0">
              <a:srgbClr val="000000">
                <a:alpha val="35000"/>
              </a:srgbClr>
            </a:outerShdw>
          </a:effectLst>
        </p:spPr>
        <p:txBody>
          <a:bodyPr rtlCol="0" anchor="ctr"/>
          <a:lstStyle/>
          <a:p>
            <a:pPr algn="ctr" defTabSz="457200">
              <a:defRPr/>
            </a:pPr>
            <a:endParaRPr lang="ru-RU" kern="0" smtClean="0">
              <a:solidFill>
                <a:prstClr val="white"/>
              </a:solidFill>
            </a:endParaRPr>
          </a:p>
        </p:txBody>
      </p:sp>
      <p:sp>
        <p:nvSpPr>
          <p:cNvPr id="22" name="TextBox 21"/>
          <p:cNvSpPr txBox="1"/>
          <p:nvPr/>
        </p:nvSpPr>
        <p:spPr>
          <a:xfrm>
            <a:off x="71581" y="987814"/>
            <a:ext cx="8964915" cy="461665"/>
          </a:xfrm>
          <a:prstGeom prst="rect">
            <a:avLst/>
          </a:prstGeom>
          <a:ln w="38100">
            <a:solidFill>
              <a:schemeClr val="bg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457200" indent="-457200" algn="ctr">
              <a:spcBef>
                <a:spcPct val="20000"/>
              </a:spcBef>
              <a:buFont typeface="Wingdings" panose="05000000000000000000" pitchFamily="2" charset="2"/>
              <a:buChar char="Ø"/>
              <a:defRPr/>
            </a:pPr>
            <a:r>
              <a:rPr lang="ru-RU" sz="2400" b="1" dirty="0" smtClean="0">
                <a:ln/>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latin typeface="Times New Roman" panose="02020603050405020304" pitchFamily="18" charset="0"/>
                <a:cs typeface="Times New Roman" panose="02020603050405020304" pitchFamily="18" charset="0"/>
              </a:rPr>
              <a:t>по </a:t>
            </a:r>
            <a:r>
              <a:rPr lang="ru-RU" sz="2400" b="1" dirty="0">
                <a:ln/>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latin typeface="Times New Roman" panose="02020603050405020304" pitchFamily="18" charset="0"/>
                <a:cs typeface="Times New Roman" panose="02020603050405020304" pitchFamily="18" charset="0"/>
              </a:rPr>
              <a:t>решению уполномоченного </a:t>
            </a:r>
            <a:r>
              <a:rPr lang="ru-RU" sz="2400" b="1" dirty="0" smtClean="0">
                <a:ln/>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latin typeface="Times New Roman" panose="02020603050405020304" pitchFamily="18" charset="0"/>
                <a:cs typeface="Times New Roman" panose="02020603050405020304" pitchFamily="18" charset="0"/>
              </a:rPr>
              <a:t>органа по результатам</a:t>
            </a:r>
            <a:endParaRPr lang="ru-RU" sz="2400" b="1" dirty="0">
              <a:ln/>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latin typeface="Times New Roman" panose="02020603050405020304" pitchFamily="18" charset="0"/>
              <a:cs typeface="Times New Roman" panose="02020603050405020304" pitchFamily="18" charset="0"/>
            </a:endParaRPr>
          </a:p>
        </p:txBody>
      </p:sp>
      <p:cxnSp>
        <p:nvCxnSpPr>
          <p:cNvPr id="28" name="Прямая соединительная линия 27"/>
          <p:cNvCxnSpPr/>
          <p:nvPr/>
        </p:nvCxnSpPr>
        <p:spPr>
          <a:xfrm>
            <a:off x="4066198" y="1561823"/>
            <a:ext cx="1651" cy="3163045"/>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21" name="Прямая соединительная линия 20"/>
          <p:cNvCxnSpPr/>
          <p:nvPr/>
        </p:nvCxnSpPr>
        <p:spPr>
          <a:xfrm flipH="1">
            <a:off x="1093644" y="1608443"/>
            <a:ext cx="9959" cy="2932692"/>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24" name="Прямая соединительная линия 23"/>
          <p:cNvCxnSpPr>
            <a:endCxn id="14" idx="3"/>
          </p:cNvCxnSpPr>
          <p:nvPr/>
        </p:nvCxnSpPr>
        <p:spPr>
          <a:xfrm flipH="1">
            <a:off x="7907775" y="1546186"/>
            <a:ext cx="38493" cy="3195763"/>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25" name="Прямая соединительная линия 24"/>
          <p:cNvCxnSpPr/>
          <p:nvPr/>
        </p:nvCxnSpPr>
        <p:spPr>
          <a:xfrm flipH="1">
            <a:off x="1093644" y="1536428"/>
            <a:ext cx="6852624" cy="1"/>
          </a:xfrm>
          <a:prstGeom prst="line">
            <a:avLst/>
          </a:prstGeom>
          <a:ln>
            <a:prstDash val="dash"/>
          </a:ln>
        </p:spPr>
        <p:style>
          <a:lnRef idx="2">
            <a:schemeClr val="accent1"/>
          </a:lnRef>
          <a:fillRef idx="0">
            <a:schemeClr val="accent1"/>
          </a:fillRef>
          <a:effectRef idx="1">
            <a:schemeClr val="accent1"/>
          </a:effectRef>
          <a:fontRef idx="minor">
            <a:schemeClr val="tx1"/>
          </a:fontRef>
        </p:style>
      </p:cxnSp>
      <p:sp>
        <p:nvSpPr>
          <p:cNvPr id="9" name="Прямоугольник 8"/>
          <p:cNvSpPr/>
          <p:nvPr/>
        </p:nvSpPr>
        <p:spPr>
          <a:xfrm>
            <a:off x="1158808" y="2035987"/>
            <a:ext cx="2561216" cy="954107"/>
          </a:xfrm>
          <a:prstGeom prst="rect">
            <a:avLst/>
          </a:prstGeom>
        </p:spPr>
        <p:txBody>
          <a:bodyPr wrap="square">
            <a:spAutoFit/>
          </a:bodyPr>
          <a:lstStyle/>
          <a:p>
            <a:r>
              <a:rPr lang="ru-RU" sz="2800" b="1" dirty="0">
                <a:solidFill>
                  <a:srgbClr val="FF0000"/>
                </a:solidFill>
                <a:latin typeface="Times New Roman" panose="02020603050405020304" pitchFamily="18" charset="0"/>
                <a:cs typeface="Times New Roman" panose="02020603050405020304" pitchFamily="18" charset="0"/>
              </a:rPr>
              <a:t>камеральной проверки </a:t>
            </a:r>
            <a:endParaRPr lang="ru-RU" dirty="0">
              <a:solidFill>
                <a:prstClr val="black"/>
              </a:solidFill>
            </a:endParaRPr>
          </a:p>
        </p:txBody>
      </p:sp>
      <p:sp>
        <p:nvSpPr>
          <p:cNvPr id="31" name="Дуга 30"/>
          <p:cNvSpPr/>
          <p:nvPr/>
        </p:nvSpPr>
        <p:spPr>
          <a:xfrm>
            <a:off x="952382" y="3246903"/>
            <a:ext cx="3207163" cy="914400"/>
          </a:xfrm>
          <a:prstGeom prst="arc">
            <a:avLst>
              <a:gd name="adj1" fmla="val 11393025"/>
              <a:gd name="adj2" fmla="val 21117008"/>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ru-RU">
              <a:solidFill>
                <a:prstClr val="black"/>
              </a:solidFill>
            </a:endParaRPr>
          </a:p>
        </p:txBody>
      </p:sp>
      <p:sp>
        <p:nvSpPr>
          <p:cNvPr id="33" name="Прямоугольник 32"/>
          <p:cNvSpPr/>
          <p:nvPr/>
        </p:nvSpPr>
        <p:spPr>
          <a:xfrm>
            <a:off x="4159548" y="1659007"/>
            <a:ext cx="3540411" cy="1938992"/>
          </a:xfrm>
          <a:prstGeom prst="rect">
            <a:avLst/>
          </a:prstGeom>
        </p:spPr>
        <p:txBody>
          <a:bodyPr wrap="square">
            <a:spAutoFit/>
          </a:bodyPr>
          <a:lstStyle/>
          <a:p>
            <a:pPr algn="ctr"/>
            <a:r>
              <a:rPr lang="ru-RU" sz="2400" b="1" dirty="0">
                <a:solidFill>
                  <a:srgbClr val="FF0000"/>
                </a:solidFill>
                <a:latin typeface="Times New Roman" panose="02020603050405020304" pitchFamily="18" charset="0"/>
                <a:cs typeface="Times New Roman" panose="02020603050405020304" pitchFamily="18" charset="0"/>
              </a:rPr>
              <a:t>внутреннего </a:t>
            </a:r>
            <a:r>
              <a:rPr lang="ru-RU" sz="2400" b="1" dirty="0" smtClean="0">
                <a:solidFill>
                  <a:srgbClr val="FF0000"/>
                </a:solidFill>
                <a:latin typeface="Times New Roman" panose="02020603050405020304" pitchFamily="18" charset="0"/>
                <a:cs typeface="Times New Roman" panose="02020603050405020304" pitchFamily="18" charset="0"/>
              </a:rPr>
              <a:t>ФК, </a:t>
            </a:r>
            <a:r>
              <a:rPr lang="ru-RU" sz="2400" b="1" dirty="0">
                <a:solidFill>
                  <a:srgbClr val="FF0000"/>
                </a:solidFill>
                <a:latin typeface="Times New Roman" panose="02020603050405020304" pitchFamily="18" charset="0"/>
                <a:cs typeface="Times New Roman" panose="02020603050405020304" pitchFamily="18" charset="0"/>
              </a:rPr>
              <a:t>внешнего </a:t>
            </a:r>
            <a:r>
              <a:rPr lang="ru-RU" sz="2400" b="1" dirty="0" smtClean="0">
                <a:solidFill>
                  <a:srgbClr val="FF0000"/>
                </a:solidFill>
                <a:latin typeface="Times New Roman" panose="02020603050405020304" pitchFamily="18" charset="0"/>
                <a:cs typeface="Times New Roman" panose="02020603050405020304" pitchFamily="18" charset="0"/>
              </a:rPr>
              <a:t>ФК, </a:t>
            </a:r>
            <a:r>
              <a:rPr lang="ru-RU" sz="2400" b="1" dirty="0">
                <a:solidFill>
                  <a:srgbClr val="FF0000"/>
                </a:solidFill>
                <a:latin typeface="Times New Roman" panose="02020603050405020304" pitchFamily="18" charset="0"/>
                <a:cs typeface="Times New Roman" panose="02020603050405020304" pitchFamily="18" charset="0"/>
              </a:rPr>
              <a:t>а также внутреннего контроля или внутреннего финансового аудита </a:t>
            </a:r>
            <a:endParaRPr lang="ru-RU" sz="2400" dirty="0">
              <a:solidFill>
                <a:prstClr val="black"/>
              </a:solidFill>
            </a:endParaRPr>
          </a:p>
        </p:txBody>
      </p:sp>
      <p:sp>
        <p:nvSpPr>
          <p:cNvPr id="43" name="Дуга 42"/>
          <p:cNvSpPr/>
          <p:nvPr/>
        </p:nvSpPr>
        <p:spPr>
          <a:xfrm rot="10800000">
            <a:off x="4159546" y="3417444"/>
            <a:ext cx="3736209" cy="914400"/>
          </a:xfrm>
          <a:prstGeom prst="arc">
            <a:avLst>
              <a:gd name="adj1" fmla="val 10949081"/>
              <a:gd name="adj2" fmla="val 21457461"/>
            </a:avLst>
          </a:prstGeom>
        </p:spPr>
        <p:style>
          <a:lnRef idx="3">
            <a:schemeClr val="accent4"/>
          </a:lnRef>
          <a:fillRef idx="0">
            <a:schemeClr val="accent4"/>
          </a:fillRef>
          <a:effectRef idx="2">
            <a:schemeClr val="accent4"/>
          </a:effectRef>
          <a:fontRef idx="minor">
            <a:schemeClr val="tx1"/>
          </a:fontRef>
        </p:style>
        <p:txBody>
          <a:bodyPr rtlCol="0" anchor="ctr"/>
          <a:lstStyle/>
          <a:p>
            <a:pPr algn="ctr"/>
            <a:endParaRPr lang="ru-RU">
              <a:solidFill>
                <a:prstClr val="black"/>
              </a:solidFill>
            </a:endParaRPr>
          </a:p>
        </p:txBody>
      </p:sp>
    </p:spTree>
    <p:extLst>
      <p:ext uri="{BB962C8B-B14F-4D97-AF65-F5344CB8AC3E}">
        <p14:creationId xmlns:p14="http://schemas.microsoft.com/office/powerpoint/2010/main" val="566006901"/>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909" y="207421"/>
            <a:ext cx="7920182" cy="430887"/>
          </a:xfrm>
        </p:spPr>
        <p:txBody>
          <a:bodyPr/>
          <a:lstStyle/>
          <a:p>
            <a:pPr algn="ctr"/>
            <a:r>
              <a:rPr lang="ru-RU" sz="2800" dirty="0" smtClean="0">
                <a:solidFill>
                  <a:srgbClr val="000000"/>
                </a:solidFill>
                <a:latin typeface="Times New Roman" panose="02020603050405020304" pitchFamily="18" charset="0"/>
                <a:ea typeface="Times New Roman" panose="02020603050405020304" pitchFamily="18" charset="0"/>
              </a:rPr>
              <a:t>Дата </a:t>
            </a:r>
            <a:r>
              <a:rPr lang="ru-RU" sz="2800" dirty="0">
                <a:solidFill>
                  <a:srgbClr val="000000"/>
                </a:solidFill>
                <a:latin typeface="Times New Roman" panose="02020603050405020304" pitchFamily="18" charset="0"/>
                <a:ea typeface="Times New Roman" panose="02020603050405020304" pitchFamily="18" charset="0"/>
              </a:rPr>
              <a:t>принятия </a:t>
            </a:r>
            <a:r>
              <a:rPr lang="ru-RU" sz="2800" dirty="0" smtClean="0">
                <a:solidFill>
                  <a:srgbClr val="000000"/>
                </a:solidFill>
                <a:latin typeface="Times New Roman" panose="02020603050405020304" pitchFamily="18" charset="0"/>
                <a:ea typeface="Times New Roman" panose="02020603050405020304" pitchFamily="18" charset="0"/>
              </a:rPr>
              <a:t>и </a:t>
            </a:r>
            <a:r>
              <a:rPr lang="ru-RU" sz="2800" dirty="0">
                <a:solidFill>
                  <a:srgbClr val="000000"/>
                </a:solidFill>
                <a:latin typeface="Times New Roman" panose="02020603050405020304" pitchFamily="18" charset="0"/>
                <a:ea typeface="Times New Roman" panose="02020603050405020304" pitchFamily="18" charset="0"/>
              </a:rPr>
              <a:t>утверждения</a:t>
            </a:r>
            <a:endParaRPr lang="ru-RU" dirty="0"/>
          </a:p>
        </p:txBody>
      </p:sp>
      <p:sp>
        <p:nvSpPr>
          <p:cNvPr id="3" name="Текст 2"/>
          <p:cNvSpPr>
            <a:spLocks noGrp="1"/>
          </p:cNvSpPr>
          <p:nvPr>
            <p:ph type="body" idx="1"/>
          </p:nvPr>
        </p:nvSpPr>
        <p:spPr>
          <a:xfrm>
            <a:off x="216338" y="1172023"/>
            <a:ext cx="8711322" cy="5170646"/>
          </a:xfrm>
        </p:spPr>
        <p:txBody>
          <a:bodyPr/>
          <a:lstStyle/>
          <a:p>
            <a:pPr marL="12700" indent="444500" algn="just">
              <a:spcAft>
                <a:spcPts val="0"/>
              </a:spcAft>
            </a:pPr>
            <a:r>
              <a:rPr lang="ru-RU" sz="2800" dirty="0" smtClean="0">
                <a:solidFill>
                  <a:srgbClr val="000000"/>
                </a:solidFill>
                <a:latin typeface="Times New Roman" panose="02020603050405020304" pitchFamily="18" charset="0"/>
                <a:ea typeface="Times New Roman" panose="02020603050405020304" pitchFamily="18" charset="0"/>
              </a:rPr>
              <a:t>Дата принятия отчетности </a:t>
            </a:r>
            <a:r>
              <a:rPr lang="ru-RU" sz="2800" dirty="0">
                <a:solidFill>
                  <a:srgbClr val="000000"/>
                </a:solidFill>
                <a:latin typeface="Times New Roman" panose="02020603050405020304" pitchFamily="18" charset="0"/>
                <a:ea typeface="Times New Roman" panose="02020603050405020304" pitchFamily="18" charset="0"/>
              </a:rPr>
              <a:t>уполномоченным органом </a:t>
            </a:r>
            <a:r>
              <a:rPr lang="ru-RU" sz="2800" dirty="0" smtClean="0">
                <a:solidFill>
                  <a:srgbClr val="000000"/>
                </a:solidFill>
                <a:latin typeface="Times New Roman" panose="02020603050405020304" pitchFamily="18" charset="0"/>
                <a:ea typeface="Times New Roman" panose="02020603050405020304" pitchFamily="18" charset="0"/>
              </a:rPr>
              <a:t>- </a:t>
            </a:r>
            <a:r>
              <a:rPr lang="ru-RU" sz="2800" dirty="0" smtClean="0">
                <a:solidFill>
                  <a:srgbClr val="FF0000"/>
                </a:solidFill>
                <a:latin typeface="Times New Roman" panose="02020603050405020304" pitchFamily="18" charset="0"/>
                <a:ea typeface="Times New Roman" panose="02020603050405020304" pitchFamily="18" charset="0"/>
              </a:rPr>
              <a:t>дата </a:t>
            </a:r>
            <a:r>
              <a:rPr lang="ru-RU" sz="2800" dirty="0">
                <a:solidFill>
                  <a:srgbClr val="FF0000"/>
                </a:solidFill>
                <a:latin typeface="Times New Roman" panose="02020603050405020304" pitchFamily="18" charset="0"/>
                <a:ea typeface="Times New Roman" panose="02020603050405020304" pitchFamily="18" charset="0"/>
              </a:rPr>
              <a:t>проставления им отметки </a:t>
            </a:r>
            <a:r>
              <a:rPr lang="ru-RU" sz="2800" dirty="0">
                <a:solidFill>
                  <a:srgbClr val="000000"/>
                </a:solidFill>
                <a:latin typeface="Times New Roman" panose="02020603050405020304" pitchFamily="18" charset="0"/>
                <a:ea typeface="Times New Roman" panose="02020603050405020304" pitchFamily="18" charset="0"/>
              </a:rPr>
              <a:t>(направления уведомления) о принятии </a:t>
            </a:r>
            <a:r>
              <a:rPr lang="ru-RU" sz="2800" dirty="0" smtClean="0">
                <a:solidFill>
                  <a:srgbClr val="000000"/>
                </a:solidFill>
                <a:latin typeface="Times New Roman" panose="02020603050405020304" pitchFamily="18" charset="0"/>
                <a:ea typeface="Times New Roman" panose="02020603050405020304" pitchFamily="18" charset="0"/>
              </a:rPr>
              <a:t>отчетности </a:t>
            </a:r>
            <a:r>
              <a:rPr lang="ru-RU" sz="2800" dirty="0">
                <a:solidFill>
                  <a:srgbClr val="000000"/>
                </a:solidFill>
                <a:latin typeface="Times New Roman" panose="02020603050405020304" pitchFamily="18" charset="0"/>
                <a:ea typeface="Times New Roman" panose="02020603050405020304" pitchFamily="18" charset="0"/>
              </a:rPr>
              <a:t>по результатам проведения камеральной проверки бухгалтерской (финансовой) </a:t>
            </a:r>
            <a:r>
              <a:rPr lang="ru-RU" sz="2800" dirty="0" smtClean="0">
                <a:solidFill>
                  <a:srgbClr val="000000"/>
                </a:solidFill>
                <a:latin typeface="Times New Roman" panose="02020603050405020304" pitchFamily="18" charset="0"/>
                <a:ea typeface="Times New Roman" panose="02020603050405020304" pitchFamily="18" charset="0"/>
              </a:rPr>
              <a:t>отчетности</a:t>
            </a:r>
            <a:endParaRPr lang="ru-RU" sz="2800" dirty="0">
              <a:latin typeface="Times New Roman" panose="02020603050405020304" pitchFamily="18" charset="0"/>
              <a:ea typeface="Times New Roman" panose="02020603050405020304" pitchFamily="18" charset="0"/>
            </a:endParaRPr>
          </a:p>
          <a:p>
            <a:pPr marL="12700" marR="12700" indent="444500" algn="just">
              <a:spcAft>
                <a:spcPts val="0"/>
              </a:spcAft>
            </a:pPr>
            <a:r>
              <a:rPr lang="ru-RU" sz="2800" dirty="0" smtClean="0">
                <a:solidFill>
                  <a:srgbClr val="000000"/>
                </a:solidFill>
                <a:latin typeface="Times New Roman" panose="02020603050405020304" pitchFamily="18" charset="0"/>
                <a:ea typeface="Times New Roman" panose="02020603050405020304" pitchFamily="18" charset="0"/>
              </a:rPr>
              <a:t>Дата утверждения – </a:t>
            </a:r>
            <a:r>
              <a:rPr lang="ru-RU" sz="2800" dirty="0" smtClean="0">
                <a:solidFill>
                  <a:srgbClr val="FF0000"/>
                </a:solidFill>
                <a:latin typeface="Times New Roman" panose="02020603050405020304" pitchFamily="18" charset="0"/>
                <a:ea typeface="Times New Roman" panose="02020603050405020304" pitchFamily="18" charset="0"/>
              </a:rPr>
              <a:t>утверждение отчета </a:t>
            </a:r>
            <a:r>
              <a:rPr lang="ru-RU" sz="2800" dirty="0">
                <a:solidFill>
                  <a:srgbClr val="FF0000"/>
                </a:solidFill>
                <a:latin typeface="Times New Roman" panose="02020603050405020304" pitchFamily="18" charset="0"/>
                <a:ea typeface="Times New Roman" panose="02020603050405020304" pitchFamily="18" charset="0"/>
              </a:rPr>
              <a:t>об исполнении бюджета </a:t>
            </a:r>
            <a:r>
              <a:rPr lang="ru-RU" sz="2800" dirty="0">
                <a:solidFill>
                  <a:srgbClr val="000000"/>
                </a:solidFill>
                <a:latin typeface="Times New Roman" panose="02020603050405020304" pitchFamily="18" charset="0"/>
                <a:ea typeface="Times New Roman" panose="02020603050405020304" pitchFamily="18" charset="0"/>
              </a:rPr>
              <a:t>соответствующего публично-правового образования или </a:t>
            </a:r>
            <a:r>
              <a:rPr lang="ru-RU" sz="2800" dirty="0">
                <a:latin typeface="Times New Roman" panose="02020603050405020304" pitchFamily="18" charset="0"/>
                <a:ea typeface="Times New Roman" panose="02020603050405020304" pitchFamily="18" charset="0"/>
              </a:rPr>
              <a:t>дата утверждения </a:t>
            </a:r>
            <a:r>
              <a:rPr lang="ru-RU" sz="2800" dirty="0">
                <a:solidFill>
                  <a:srgbClr val="000000"/>
                </a:solidFill>
                <a:latin typeface="Times New Roman" panose="02020603050405020304" pitchFamily="18" charset="0"/>
                <a:ea typeface="Times New Roman" panose="02020603050405020304" pitchFamily="18" charset="0"/>
              </a:rPr>
              <a:t>бухгалтерской (финансовой) отчетности в соответствии с бюджетным законодательством Российской Федерации.</a:t>
            </a:r>
            <a:endParaRPr lang="ru-RU" sz="2800" dirty="0">
              <a:latin typeface="Times New Roman" panose="02020603050405020304" pitchFamily="18" charset="0"/>
              <a:ea typeface="Times New Roman" panose="02020603050405020304" pitchFamily="18" charset="0"/>
            </a:endParaRPr>
          </a:p>
          <a:p>
            <a:endParaRPr lang="ru-RU" sz="2800" dirty="0"/>
          </a:p>
        </p:txBody>
      </p:sp>
      <p:sp>
        <p:nvSpPr>
          <p:cNvPr id="4" name="Номер слайда 3"/>
          <p:cNvSpPr>
            <a:spLocks noGrp="1"/>
          </p:cNvSpPr>
          <p:nvPr>
            <p:ph type="sldNum" sz="quarter" idx="7"/>
          </p:nvPr>
        </p:nvSpPr>
        <p:spPr/>
        <p:txBody>
          <a:bodyPr/>
          <a:lstStyle/>
          <a:p>
            <a:pPr marL="4334666">
              <a:lnSpc>
                <a:spcPts val="1156"/>
              </a:lnSpc>
            </a:pPr>
            <a:fld id="{81D60167-4931-47E6-BA6A-407CBD079E47}" type="slidenum">
              <a:rPr lang="ru-RU" spc="-4" smtClean="0">
                <a:latin typeface="Arial"/>
                <a:cs typeface="Arial"/>
              </a:rPr>
              <a:pPr marL="4334666">
                <a:lnSpc>
                  <a:spcPts val="1156"/>
                </a:lnSpc>
              </a:pPr>
              <a:t>154</a:t>
            </a:fld>
            <a:endParaRPr lang="ru-RU" spc="-4" dirty="0">
              <a:latin typeface="Arial"/>
              <a:cs typeface="Arial"/>
            </a:endParaRPr>
          </a:p>
        </p:txBody>
      </p:sp>
    </p:spTree>
    <p:extLst>
      <p:ext uri="{BB962C8B-B14F-4D97-AF65-F5344CB8AC3E}">
        <p14:creationId xmlns:p14="http://schemas.microsoft.com/office/powerpoint/2010/main" val="3581452122"/>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3555" y="187569"/>
            <a:ext cx="8229600" cy="692696"/>
          </a:xfrm>
          <a:ln w="38100">
            <a:solidFill>
              <a:schemeClr val="accent2">
                <a:lumMod val="75000"/>
              </a:schemeClr>
            </a:solidFill>
          </a:ln>
        </p:spPr>
        <p:txBody>
          <a:bodyPr>
            <a:normAutofit fontScale="90000"/>
          </a:bodyPr>
          <a:lstStyle/>
          <a:p>
            <a:r>
              <a:rPr lang="ru-RU" b="1" dirty="0" smtClean="0">
                <a:ln w="22225">
                  <a:solidFill>
                    <a:schemeClr val="accent2"/>
                  </a:solidFill>
                  <a:prstDash val="solid"/>
                </a:ln>
                <a:solidFill>
                  <a:schemeClr val="accent2">
                    <a:lumMod val="40000"/>
                    <a:lumOff val="60000"/>
                  </a:schemeClr>
                </a:solidFill>
              </a:rPr>
              <a:t>Исправление ошибок</a:t>
            </a:r>
            <a:endParaRPr lang="ru-RU" b="1" dirty="0">
              <a:ln w="22225">
                <a:solidFill>
                  <a:schemeClr val="accent2"/>
                </a:solidFill>
                <a:prstDash val="solid"/>
              </a:ln>
              <a:solidFill>
                <a:schemeClr val="accent2">
                  <a:lumMod val="40000"/>
                  <a:lumOff val="60000"/>
                </a:schemeClr>
              </a:solidFill>
            </a:endParaRPr>
          </a:p>
        </p:txBody>
      </p:sp>
      <p:graphicFrame>
        <p:nvGraphicFramePr>
          <p:cNvPr id="4" name="Объект 3"/>
          <p:cNvGraphicFramePr>
            <a:graphicFrameLocks noGrp="1"/>
          </p:cNvGraphicFramePr>
          <p:nvPr>
            <p:ph idx="1"/>
            <p:extLst/>
          </p:nvPr>
        </p:nvGraphicFramePr>
        <p:xfrm>
          <a:off x="457200" y="937846"/>
          <a:ext cx="8455968" cy="54763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Номер слайда 2"/>
          <p:cNvSpPr>
            <a:spLocks noGrp="1"/>
          </p:cNvSpPr>
          <p:nvPr>
            <p:ph type="sldNum" sz="quarter" idx="12"/>
          </p:nvPr>
        </p:nvSpPr>
        <p:spPr/>
        <p:txBody>
          <a:bodyPr/>
          <a:lstStyle/>
          <a:p>
            <a:fld id="{C318D0E1-6172-4638-BCC1-0B70ED483AF8}" type="slidenum">
              <a:rPr lang="ru-RU" smtClean="0">
                <a:solidFill>
                  <a:prstClr val="black">
                    <a:tint val="75000"/>
                  </a:prstClr>
                </a:solidFill>
              </a:rPr>
              <a:pPr/>
              <a:t>155</a:t>
            </a:fld>
            <a:endParaRPr lang="ru-RU">
              <a:solidFill>
                <a:prstClr val="black">
                  <a:tint val="75000"/>
                </a:prstClr>
              </a:solidFill>
            </a:endParaRPr>
          </a:p>
        </p:txBody>
      </p:sp>
    </p:spTree>
    <p:extLst>
      <p:ext uri="{BB962C8B-B14F-4D97-AF65-F5344CB8AC3E}">
        <p14:creationId xmlns:p14="http://schemas.microsoft.com/office/powerpoint/2010/main" val="867585538"/>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Таблица 9"/>
          <p:cNvGraphicFramePr>
            <a:graphicFrameLocks noGrp="1"/>
          </p:cNvGraphicFramePr>
          <p:nvPr>
            <p:extLst/>
          </p:nvPr>
        </p:nvGraphicFramePr>
        <p:xfrm>
          <a:off x="395536" y="2499487"/>
          <a:ext cx="8316922" cy="1131705"/>
        </p:xfrm>
        <a:graphic>
          <a:graphicData uri="http://schemas.openxmlformats.org/drawingml/2006/table">
            <a:tbl>
              <a:tblPr firstRow="1" firstCol="1" bandRow="1"/>
              <a:tblGrid>
                <a:gridCol w="3757207"/>
                <a:gridCol w="401252"/>
                <a:gridCol w="619344"/>
                <a:gridCol w="438513"/>
                <a:gridCol w="583644"/>
                <a:gridCol w="656599"/>
                <a:gridCol w="488132"/>
                <a:gridCol w="343238"/>
                <a:gridCol w="342517"/>
                <a:gridCol w="343238"/>
                <a:gridCol w="343238"/>
              </a:tblGrid>
              <a:tr h="551424">
                <a:tc>
                  <a:txBody>
                    <a:bodyPr/>
                    <a:lstStyle/>
                    <a:p>
                      <a:pPr>
                        <a:spcAft>
                          <a:spcPts val="0"/>
                        </a:spcAft>
                      </a:pPr>
                      <a:r>
                        <a:rPr lang="ru-RU" sz="2000" dirty="0">
                          <a:effectLst/>
                          <a:latin typeface="Times New Roman" panose="02020603050405020304" pitchFamily="18" charset="0"/>
                          <a:ea typeface="Times New Roman" panose="02020603050405020304" pitchFamily="18" charset="0"/>
                          <a:cs typeface="Calibri" panose="020F0502020204030204" pitchFamily="34" charset="0"/>
                        </a:rPr>
                        <a:t>Иные расчеты года, предшествующего </a:t>
                      </a:r>
                      <a:r>
                        <a:rPr lang="ru-RU" sz="2000" dirty="0" smtClean="0">
                          <a:effectLst/>
                          <a:latin typeface="Times New Roman" panose="02020603050405020304" pitchFamily="18" charset="0"/>
                          <a:ea typeface="Times New Roman" panose="02020603050405020304" pitchFamily="18" charset="0"/>
                          <a:cs typeface="Calibri" panose="020F0502020204030204" pitchFamily="34" charset="0"/>
                        </a:rPr>
                        <a:t>отчетному*</a:t>
                      </a:r>
                      <a:endParaRPr lang="ru-RU" sz="2000" dirty="0">
                        <a:effectLst/>
                        <a:latin typeface="Calibri" panose="020F0502020204030204" pitchFamily="34" charset="0"/>
                        <a:ea typeface="Times New Roman" panose="02020603050405020304" pitchFamily="18" charset="0"/>
                        <a:cs typeface="Calibri" panose="020F0502020204030204" pitchFamily="34" charset="0"/>
                      </a:endParaRPr>
                    </a:p>
                  </a:txBody>
                  <a:tcPr marL="17859" marR="17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a:effectLst/>
                          <a:latin typeface="Times New Roman" panose="02020603050405020304" pitchFamily="18" charset="0"/>
                          <a:ea typeface="Times New Roman" panose="02020603050405020304" pitchFamily="18" charset="0"/>
                          <a:cs typeface="Calibri" panose="020F0502020204030204" pitchFamily="34" charset="0"/>
                        </a:rPr>
                        <a:t>0</a:t>
                      </a:r>
                      <a:endParaRPr lang="ru-RU" sz="2000">
                        <a:effectLst/>
                        <a:latin typeface="Calibri" panose="020F0502020204030204" pitchFamily="34" charset="0"/>
                        <a:ea typeface="Times New Roman" panose="02020603050405020304" pitchFamily="18" charset="0"/>
                        <a:cs typeface="Calibri" panose="020F0502020204030204" pitchFamily="34" charset="0"/>
                      </a:endParaRPr>
                    </a:p>
                  </a:txBody>
                  <a:tcPr marL="17859" marR="17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dirty="0">
                          <a:effectLst/>
                          <a:latin typeface="Times New Roman" panose="02020603050405020304" pitchFamily="18" charset="0"/>
                          <a:ea typeface="Times New Roman" panose="02020603050405020304" pitchFamily="18" charset="0"/>
                          <a:cs typeface="Calibri" panose="020F0502020204030204" pitchFamily="34" charset="0"/>
                        </a:rPr>
                        <a:t>0</a:t>
                      </a:r>
                      <a:endParaRPr lang="ru-RU" sz="2000" dirty="0">
                        <a:effectLst/>
                        <a:latin typeface="Calibri" panose="020F0502020204030204" pitchFamily="34" charset="0"/>
                        <a:ea typeface="Times New Roman" panose="02020603050405020304" pitchFamily="18" charset="0"/>
                        <a:cs typeface="Calibri" panose="020F0502020204030204" pitchFamily="34" charset="0"/>
                      </a:endParaRPr>
                    </a:p>
                  </a:txBody>
                  <a:tcPr marL="17859" marR="17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b="1" dirty="0">
                          <a:effectLst/>
                          <a:latin typeface="Times New Roman" panose="02020603050405020304" pitchFamily="18" charset="0"/>
                          <a:ea typeface="Times New Roman" panose="02020603050405020304" pitchFamily="18" charset="0"/>
                          <a:cs typeface="Calibri" panose="020F0502020204030204" pitchFamily="34" charset="0"/>
                        </a:rPr>
                        <a:t>3</a:t>
                      </a:r>
                      <a:endParaRPr lang="ru-RU" sz="2000" b="1" dirty="0">
                        <a:effectLst/>
                        <a:latin typeface="Calibri" panose="020F0502020204030204" pitchFamily="34" charset="0"/>
                        <a:ea typeface="Times New Roman" panose="02020603050405020304" pitchFamily="18" charset="0"/>
                        <a:cs typeface="Calibri" panose="020F0502020204030204" pitchFamily="34" charset="0"/>
                      </a:endParaRPr>
                    </a:p>
                  </a:txBody>
                  <a:tcPr marL="17859" marR="17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b="1" dirty="0">
                          <a:effectLst/>
                          <a:latin typeface="Times New Roman" panose="02020603050405020304" pitchFamily="18" charset="0"/>
                          <a:ea typeface="Times New Roman" panose="02020603050405020304" pitchFamily="18" charset="0"/>
                          <a:cs typeface="Calibri" panose="020F0502020204030204" pitchFamily="34" charset="0"/>
                        </a:rPr>
                        <a:t>0</a:t>
                      </a:r>
                      <a:endParaRPr lang="ru-RU" sz="2000" b="1" dirty="0">
                        <a:effectLst/>
                        <a:latin typeface="Calibri" panose="020F0502020204030204" pitchFamily="34" charset="0"/>
                        <a:ea typeface="Times New Roman" panose="02020603050405020304" pitchFamily="18" charset="0"/>
                        <a:cs typeface="Calibri" panose="020F0502020204030204" pitchFamily="34" charset="0"/>
                      </a:endParaRPr>
                    </a:p>
                  </a:txBody>
                  <a:tcPr marL="17859" marR="17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b="1" dirty="0">
                          <a:effectLst/>
                          <a:latin typeface="Times New Roman" panose="02020603050405020304" pitchFamily="18" charset="0"/>
                          <a:ea typeface="Times New Roman" panose="02020603050405020304" pitchFamily="18" charset="0"/>
                          <a:cs typeface="Calibri" panose="020F0502020204030204" pitchFamily="34" charset="0"/>
                        </a:rPr>
                        <a:t>4</a:t>
                      </a:r>
                      <a:endParaRPr lang="ru-RU" sz="2000" b="1" dirty="0">
                        <a:effectLst/>
                        <a:latin typeface="Calibri" panose="020F0502020204030204" pitchFamily="34" charset="0"/>
                        <a:ea typeface="Times New Roman" panose="02020603050405020304" pitchFamily="18" charset="0"/>
                        <a:cs typeface="Calibri" panose="020F0502020204030204" pitchFamily="34" charset="0"/>
                      </a:endParaRPr>
                    </a:p>
                  </a:txBody>
                  <a:tcPr marL="17859" marR="17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b="1" dirty="0">
                          <a:effectLst/>
                          <a:latin typeface="Times New Roman" panose="02020603050405020304" pitchFamily="18" charset="0"/>
                          <a:ea typeface="Times New Roman" panose="02020603050405020304" pitchFamily="18" charset="0"/>
                          <a:cs typeface="Calibri" panose="020F0502020204030204" pitchFamily="34" charset="0"/>
                        </a:rPr>
                        <a:t>8</a:t>
                      </a:r>
                      <a:endParaRPr lang="ru-RU" sz="2000" b="1" dirty="0">
                        <a:effectLst/>
                        <a:latin typeface="Calibri" panose="020F0502020204030204" pitchFamily="34" charset="0"/>
                        <a:ea typeface="Times New Roman" panose="02020603050405020304" pitchFamily="18" charset="0"/>
                        <a:cs typeface="Calibri" panose="020F0502020204030204" pitchFamily="34" charset="0"/>
                      </a:endParaRPr>
                    </a:p>
                  </a:txBody>
                  <a:tcPr marL="17859" marR="17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b="1">
                          <a:effectLst/>
                          <a:latin typeface="Times New Roman" panose="02020603050405020304" pitchFamily="18" charset="0"/>
                          <a:ea typeface="Times New Roman" panose="02020603050405020304" pitchFamily="18" charset="0"/>
                          <a:cs typeface="Calibri" panose="020F0502020204030204" pitchFamily="34" charset="0"/>
                        </a:rPr>
                        <a:t>6</a:t>
                      </a:r>
                      <a:endParaRPr lang="ru-RU" sz="2000" b="1">
                        <a:effectLst/>
                        <a:latin typeface="Calibri" panose="020F0502020204030204" pitchFamily="34" charset="0"/>
                        <a:ea typeface="Times New Roman" panose="02020603050405020304" pitchFamily="18" charset="0"/>
                        <a:cs typeface="Calibri" panose="020F0502020204030204" pitchFamily="34" charset="0"/>
                      </a:endParaRPr>
                    </a:p>
                  </a:txBody>
                  <a:tcPr marL="17859" marR="17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a:effectLst/>
                          <a:latin typeface="Times New Roman" panose="02020603050405020304" pitchFamily="18" charset="0"/>
                          <a:ea typeface="Times New Roman" panose="02020603050405020304" pitchFamily="18" charset="0"/>
                          <a:cs typeface="Calibri" panose="020F0502020204030204" pitchFamily="34" charset="0"/>
                        </a:rPr>
                        <a:t>0</a:t>
                      </a:r>
                      <a:endParaRPr lang="ru-RU" sz="2000">
                        <a:effectLst/>
                        <a:latin typeface="Calibri" panose="020F0502020204030204" pitchFamily="34" charset="0"/>
                        <a:ea typeface="Times New Roman" panose="02020603050405020304" pitchFamily="18" charset="0"/>
                        <a:cs typeface="Calibri" panose="020F0502020204030204" pitchFamily="34" charset="0"/>
                      </a:endParaRPr>
                    </a:p>
                  </a:txBody>
                  <a:tcPr marL="17859" marR="17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a:effectLst/>
                          <a:latin typeface="Times New Roman" panose="02020603050405020304" pitchFamily="18" charset="0"/>
                          <a:ea typeface="Times New Roman" panose="02020603050405020304" pitchFamily="18" charset="0"/>
                          <a:cs typeface="Calibri" panose="020F0502020204030204" pitchFamily="34" charset="0"/>
                        </a:rPr>
                        <a:t>0</a:t>
                      </a:r>
                      <a:endParaRPr lang="ru-RU" sz="2000">
                        <a:effectLst/>
                        <a:latin typeface="Calibri" panose="020F0502020204030204" pitchFamily="34" charset="0"/>
                        <a:ea typeface="Times New Roman" panose="02020603050405020304" pitchFamily="18" charset="0"/>
                        <a:cs typeface="Calibri" panose="020F0502020204030204" pitchFamily="34" charset="0"/>
                      </a:endParaRPr>
                    </a:p>
                  </a:txBody>
                  <a:tcPr marL="17859" marR="17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a:effectLst/>
                          <a:latin typeface="Times New Roman" panose="02020603050405020304" pitchFamily="18" charset="0"/>
                          <a:ea typeface="Times New Roman" panose="02020603050405020304" pitchFamily="18" charset="0"/>
                          <a:cs typeface="Calibri" panose="020F0502020204030204" pitchFamily="34" charset="0"/>
                        </a:rPr>
                        <a:t>0</a:t>
                      </a:r>
                      <a:endParaRPr lang="ru-RU" sz="2000">
                        <a:effectLst/>
                        <a:latin typeface="Calibri" panose="020F0502020204030204" pitchFamily="34" charset="0"/>
                        <a:ea typeface="Times New Roman" panose="02020603050405020304" pitchFamily="18" charset="0"/>
                        <a:cs typeface="Calibri" panose="020F0502020204030204" pitchFamily="34" charset="0"/>
                      </a:endParaRPr>
                    </a:p>
                  </a:txBody>
                  <a:tcPr marL="17859" marR="17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2105">
                <a:tc>
                  <a:txBody>
                    <a:bodyPr/>
                    <a:lstStyle/>
                    <a:p>
                      <a:pPr>
                        <a:spcAft>
                          <a:spcPts val="0"/>
                        </a:spcAft>
                      </a:pPr>
                      <a:r>
                        <a:rPr lang="ru-RU" sz="2000" dirty="0">
                          <a:effectLst/>
                          <a:latin typeface="Times New Roman" panose="02020603050405020304" pitchFamily="18" charset="0"/>
                          <a:ea typeface="Times New Roman" panose="02020603050405020304" pitchFamily="18" charset="0"/>
                          <a:cs typeface="Calibri" panose="020F0502020204030204" pitchFamily="34" charset="0"/>
                        </a:rPr>
                        <a:t>Иные расчеты прошлых </a:t>
                      </a:r>
                      <a:r>
                        <a:rPr lang="ru-RU" sz="2000" dirty="0" smtClean="0">
                          <a:effectLst/>
                          <a:latin typeface="Times New Roman" panose="02020603050405020304" pitchFamily="18" charset="0"/>
                          <a:ea typeface="Times New Roman" panose="02020603050405020304" pitchFamily="18" charset="0"/>
                          <a:cs typeface="Calibri" panose="020F0502020204030204" pitchFamily="34" charset="0"/>
                        </a:rPr>
                        <a:t>лет*</a:t>
                      </a:r>
                      <a:endParaRPr lang="ru-RU" sz="2000" dirty="0">
                        <a:effectLst/>
                        <a:latin typeface="Calibri" panose="020F0502020204030204" pitchFamily="34" charset="0"/>
                        <a:ea typeface="Times New Roman" panose="02020603050405020304" pitchFamily="18" charset="0"/>
                        <a:cs typeface="Calibri" panose="020F0502020204030204" pitchFamily="34" charset="0"/>
                      </a:endParaRPr>
                    </a:p>
                  </a:txBody>
                  <a:tcPr marL="17859" marR="17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a:effectLst/>
                          <a:latin typeface="Times New Roman" panose="02020603050405020304" pitchFamily="18" charset="0"/>
                          <a:ea typeface="Times New Roman" panose="02020603050405020304" pitchFamily="18" charset="0"/>
                          <a:cs typeface="Calibri" panose="020F0502020204030204" pitchFamily="34" charset="0"/>
                        </a:rPr>
                        <a:t>0</a:t>
                      </a:r>
                      <a:endParaRPr lang="ru-RU" sz="2000">
                        <a:effectLst/>
                        <a:latin typeface="Calibri" panose="020F0502020204030204" pitchFamily="34" charset="0"/>
                        <a:ea typeface="Times New Roman" panose="02020603050405020304" pitchFamily="18" charset="0"/>
                        <a:cs typeface="Calibri" panose="020F0502020204030204" pitchFamily="34" charset="0"/>
                      </a:endParaRPr>
                    </a:p>
                  </a:txBody>
                  <a:tcPr marL="17859" marR="17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a:effectLst/>
                          <a:latin typeface="Times New Roman" panose="02020603050405020304" pitchFamily="18" charset="0"/>
                          <a:ea typeface="Times New Roman" panose="02020603050405020304" pitchFamily="18" charset="0"/>
                          <a:cs typeface="Calibri" panose="020F0502020204030204" pitchFamily="34" charset="0"/>
                        </a:rPr>
                        <a:t>0</a:t>
                      </a:r>
                      <a:endParaRPr lang="ru-RU" sz="2000">
                        <a:effectLst/>
                        <a:latin typeface="Calibri" panose="020F0502020204030204" pitchFamily="34" charset="0"/>
                        <a:ea typeface="Times New Roman" panose="02020603050405020304" pitchFamily="18" charset="0"/>
                        <a:cs typeface="Calibri" panose="020F0502020204030204" pitchFamily="34" charset="0"/>
                      </a:endParaRPr>
                    </a:p>
                  </a:txBody>
                  <a:tcPr marL="17859" marR="17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b="1">
                          <a:effectLst/>
                          <a:latin typeface="Times New Roman" panose="02020603050405020304" pitchFamily="18" charset="0"/>
                          <a:ea typeface="Times New Roman" panose="02020603050405020304" pitchFamily="18" charset="0"/>
                          <a:cs typeface="Calibri" panose="020F0502020204030204" pitchFamily="34" charset="0"/>
                        </a:rPr>
                        <a:t>3</a:t>
                      </a:r>
                      <a:endParaRPr lang="ru-RU" sz="2000" b="1">
                        <a:effectLst/>
                        <a:latin typeface="Calibri" panose="020F0502020204030204" pitchFamily="34" charset="0"/>
                        <a:ea typeface="Times New Roman" panose="02020603050405020304" pitchFamily="18" charset="0"/>
                        <a:cs typeface="Calibri" panose="020F0502020204030204" pitchFamily="34" charset="0"/>
                      </a:endParaRPr>
                    </a:p>
                  </a:txBody>
                  <a:tcPr marL="17859" marR="17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b="1">
                          <a:effectLst/>
                          <a:latin typeface="Times New Roman" panose="02020603050405020304" pitchFamily="18" charset="0"/>
                          <a:ea typeface="Times New Roman" panose="02020603050405020304" pitchFamily="18" charset="0"/>
                          <a:cs typeface="Calibri" panose="020F0502020204030204" pitchFamily="34" charset="0"/>
                        </a:rPr>
                        <a:t>0</a:t>
                      </a:r>
                      <a:endParaRPr lang="ru-RU" sz="2000" b="1">
                        <a:effectLst/>
                        <a:latin typeface="Calibri" panose="020F0502020204030204" pitchFamily="34" charset="0"/>
                        <a:ea typeface="Times New Roman" panose="02020603050405020304" pitchFamily="18" charset="0"/>
                        <a:cs typeface="Calibri" panose="020F0502020204030204" pitchFamily="34" charset="0"/>
                      </a:endParaRPr>
                    </a:p>
                  </a:txBody>
                  <a:tcPr marL="17859" marR="17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b="1">
                          <a:effectLst/>
                          <a:latin typeface="Times New Roman" panose="02020603050405020304" pitchFamily="18" charset="0"/>
                          <a:ea typeface="Times New Roman" panose="02020603050405020304" pitchFamily="18" charset="0"/>
                          <a:cs typeface="Calibri" panose="020F0502020204030204" pitchFamily="34" charset="0"/>
                        </a:rPr>
                        <a:t>4</a:t>
                      </a:r>
                      <a:endParaRPr lang="ru-RU" sz="2000" b="1">
                        <a:effectLst/>
                        <a:latin typeface="Calibri" panose="020F0502020204030204" pitchFamily="34" charset="0"/>
                        <a:ea typeface="Times New Roman" panose="02020603050405020304" pitchFamily="18" charset="0"/>
                        <a:cs typeface="Calibri" panose="020F0502020204030204" pitchFamily="34" charset="0"/>
                      </a:endParaRPr>
                    </a:p>
                  </a:txBody>
                  <a:tcPr marL="17859" marR="17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b="1" dirty="0">
                          <a:effectLst/>
                          <a:latin typeface="Times New Roman" panose="02020603050405020304" pitchFamily="18" charset="0"/>
                          <a:ea typeface="Times New Roman" panose="02020603050405020304" pitchFamily="18" charset="0"/>
                          <a:cs typeface="Calibri" panose="020F0502020204030204" pitchFamily="34" charset="0"/>
                        </a:rPr>
                        <a:t>9</a:t>
                      </a:r>
                      <a:endParaRPr lang="ru-RU" sz="2000" b="1" dirty="0">
                        <a:effectLst/>
                        <a:latin typeface="Calibri" panose="020F0502020204030204" pitchFamily="34" charset="0"/>
                        <a:ea typeface="Times New Roman" panose="02020603050405020304" pitchFamily="18" charset="0"/>
                        <a:cs typeface="Calibri" panose="020F0502020204030204" pitchFamily="34" charset="0"/>
                      </a:endParaRPr>
                    </a:p>
                  </a:txBody>
                  <a:tcPr marL="17859" marR="17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b="1" dirty="0">
                          <a:effectLst/>
                          <a:latin typeface="Times New Roman" panose="02020603050405020304" pitchFamily="18" charset="0"/>
                          <a:ea typeface="Times New Roman" panose="02020603050405020304" pitchFamily="18" charset="0"/>
                          <a:cs typeface="Calibri" panose="020F0502020204030204" pitchFamily="34" charset="0"/>
                        </a:rPr>
                        <a:t>6</a:t>
                      </a:r>
                      <a:endParaRPr lang="ru-RU" sz="2000" b="1" dirty="0">
                        <a:effectLst/>
                        <a:latin typeface="Calibri" panose="020F0502020204030204" pitchFamily="34" charset="0"/>
                        <a:ea typeface="Times New Roman" panose="02020603050405020304" pitchFamily="18" charset="0"/>
                        <a:cs typeface="Calibri" panose="020F0502020204030204" pitchFamily="34" charset="0"/>
                      </a:endParaRPr>
                    </a:p>
                  </a:txBody>
                  <a:tcPr marL="17859" marR="17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a:effectLst/>
                          <a:latin typeface="Times New Roman" panose="02020603050405020304" pitchFamily="18" charset="0"/>
                          <a:ea typeface="Times New Roman" panose="02020603050405020304" pitchFamily="18" charset="0"/>
                          <a:cs typeface="Calibri" panose="020F0502020204030204" pitchFamily="34" charset="0"/>
                        </a:rPr>
                        <a:t>0</a:t>
                      </a:r>
                      <a:endParaRPr lang="ru-RU" sz="2000">
                        <a:effectLst/>
                        <a:latin typeface="Calibri" panose="020F0502020204030204" pitchFamily="34" charset="0"/>
                        <a:ea typeface="Times New Roman" panose="02020603050405020304" pitchFamily="18" charset="0"/>
                        <a:cs typeface="Calibri" panose="020F0502020204030204" pitchFamily="34" charset="0"/>
                      </a:endParaRPr>
                    </a:p>
                  </a:txBody>
                  <a:tcPr marL="17859" marR="17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a:effectLst/>
                          <a:latin typeface="Times New Roman" panose="02020603050405020304" pitchFamily="18" charset="0"/>
                          <a:ea typeface="Times New Roman" panose="02020603050405020304" pitchFamily="18" charset="0"/>
                          <a:cs typeface="Calibri" panose="020F0502020204030204" pitchFamily="34" charset="0"/>
                        </a:rPr>
                        <a:t>0</a:t>
                      </a:r>
                      <a:endParaRPr lang="ru-RU" sz="2000">
                        <a:effectLst/>
                        <a:latin typeface="Calibri" panose="020F0502020204030204" pitchFamily="34" charset="0"/>
                        <a:ea typeface="Times New Roman" panose="02020603050405020304" pitchFamily="18" charset="0"/>
                        <a:cs typeface="Calibri" panose="020F0502020204030204" pitchFamily="34" charset="0"/>
                      </a:endParaRPr>
                    </a:p>
                  </a:txBody>
                  <a:tcPr marL="17859" marR="17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dirty="0">
                          <a:effectLst/>
                          <a:latin typeface="Times New Roman" panose="02020603050405020304" pitchFamily="18" charset="0"/>
                          <a:ea typeface="Times New Roman" panose="02020603050405020304" pitchFamily="18" charset="0"/>
                          <a:cs typeface="Calibri" panose="020F0502020204030204" pitchFamily="34" charset="0"/>
                        </a:rPr>
                        <a:t>0</a:t>
                      </a:r>
                      <a:endParaRPr lang="ru-RU" sz="2000" dirty="0">
                        <a:effectLst/>
                        <a:latin typeface="Calibri" panose="020F0502020204030204" pitchFamily="34" charset="0"/>
                        <a:ea typeface="Times New Roman" panose="02020603050405020304" pitchFamily="18" charset="0"/>
                        <a:cs typeface="Calibri" panose="020F0502020204030204" pitchFamily="34" charset="0"/>
                      </a:endParaRPr>
                    </a:p>
                  </a:txBody>
                  <a:tcPr marL="17859" marR="17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1" name="Таблица 10"/>
          <p:cNvGraphicFramePr>
            <a:graphicFrameLocks noGrp="1"/>
          </p:cNvGraphicFramePr>
          <p:nvPr>
            <p:extLst/>
          </p:nvPr>
        </p:nvGraphicFramePr>
        <p:xfrm>
          <a:off x="395536" y="1102924"/>
          <a:ext cx="8316920" cy="1277115"/>
        </p:xfrm>
        <a:graphic>
          <a:graphicData uri="http://schemas.openxmlformats.org/drawingml/2006/table">
            <a:tbl>
              <a:tblPr firstRow="1" firstCol="1" bandRow="1"/>
              <a:tblGrid>
                <a:gridCol w="3720729"/>
                <a:gridCol w="455735"/>
                <a:gridCol w="565641"/>
                <a:gridCol w="437733"/>
                <a:gridCol w="656599"/>
                <a:gridCol w="583644"/>
                <a:gridCol w="437733"/>
                <a:gridCol w="364777"/>
                <a:gridCol w="291822"/>
                <a:gridCol w="427871"/>
                <a:gridCol w="374636"/>
              </a:tblGrid>
              <a:tr h="601989">
                <a:tc>
                  <a:txBody>
                    <a:bodyPr/>
                    <a:lstStyle/>
                    <a:p>
                      <a:pPr>
                        <a:spcAft>
                          <a:spcPts val="0"/>
                        </a:spcAft>
                      </a:pPr>
                      <a:r>
                        <a:rPr lang="ru-RU" sz="2000" dirty="0">
                          <a:effectLst/>
                          <a:latin typeface="Times New Roman" panose="02020603050405020304" pitchFamily="18" charset="0"/>
                          <a:ea typeface="Times New Roman" panose="02020603050405020304" pitchFamily="18" charset="0"/>
                          <a:cs typeface="Calibri" panose="020F0502020204030204" pitchFamily="34" charset="0"/>
                        </a:rPr>
                        <a:t>Консолидируемые расчеты года, предшествующие </a:t>
                      </a:r>
                      <a:r>
                        <a:rPr lang="ru-RU" sz="2000" dirty="0" smtClean="0">
                          <a:effectLst/>
                          <a:latin typeface="Times New Roman" panose="02020603050405020304" pitchFamily="18" charset="0"/>
                          <a:ea typeface="Times New Roman" panose="02020603050405020304" pitchFamily="18" charset="0"/>
                          <a:cs typeface="Calibri" panose="020F0502020204030204" pitchFamily="34" charset="0"/>
                        </a:rPr>
                        <a:t>отчетному*</a:t>
                      </a:r>
                      <a:endParaRPr lang="ru-RU" sz="2000" dirty="0">
                        <a:effectLst/>
                        <a:latin typeface="Calibri" panose="020F0502020204030204" pitchFamily="34" charset="0"/>
                        <a:ea typeface="Times New Roman" panose="02020603050405020304" pitchFamily="18" charset="0"/>
                        <a:cs typeface="Calibri" panose="020F0502020204030204" pitchFamily="34" charset="0"/>
                      </a:endParaRPr>
                    </a:p>
                  </a:txBody>
                  <a:tcPr marL="17859" marR="17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a:effectLst/>
                          <a:latin typeface="Times New Roman" panose="02020603050405020304" pitchFamily="18" charset="0"/>
                          <a:ea typeface="Times New Roman" panose="02020603050405020304" pitchFamily="18" charset="0"/>
                          <a:cs typeface="Calibri" panose="020F0502020204030204" pitchFamily="34" charset="0"/>
                        </a:rPr>
                        <a:t>0</a:t>
                      </a:r>
                      <a:endParaRPr lang="ru-RU" sz="2000">
                        <a:effectLst/>
                        <a:latin typeface="Calibri" panose="020F0502020204030204" pitchFamily="34" charset="0"/>
                        <a:ea typeface="Times New Roman" panose="02020603050405020304" pitchFamily="18" charset="0"/>
                        <a:cs typeface="Calibri" panose="020F0502020204030204" pitchFamily="34" charset="0"/>
                      </a:endParaRPr>
                    </a:p>
                  </a:txBody>
                  <a:tcPr marL="17859" marR="17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a:effectLst/>
                          <a:latin typeface="Times New Roman" panose="02020603050405020304" pitchFamily="18" charset="0"/>
                          <a:ea typeface="Times New Roman" panose="02020603050405020304" pitchFamily="18" charset="0"/>
                          <a:cs typeface="Calibri" panose="020F0502020204030204" pitchFamily="34" charset="0"/>
                        </a:rPr>
                        <a:t>0</a:t>
                      </a:r>
                      <a:endParaRPr lang="ru-RU" sz="2000">
                        <a:effectLst/>
                        <a:latin typeface="Calibri" panose="020F0502020204030204" pitchFamily="34" charset="0"/>
                        <a:ea typeface="Times New Roman" panose="02020603050405020304" pitchFamily="18" charset="0"/>
                        <a:cs typeface="Calibri" panose="020F0502020204030204" pitchFamily="34" charset="0"/>
                      </a:endParaRPr>
                    </a:p>
                  </a:txBody>
                  <a:tcPr marL="17859" marR="17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b="1" dirty="0">
                          <a:effectLst/>
                          <a:latin typeface="Times New Roman" panose="02020603050405020304" pitchFamily="18" charset="0"/>
                          <a:ea typeface="Times New Roman" panose="02020603050405020304" pitchFamily="18" charset="0"/>
                          <a:cs typeface="Calibri" panose="020F0502020204030204" pitchFamily="34" charset="0"/>
                        </a:rPr>
                        <a:t>3</a:t>
                      </a:r>
                      <a:endParaRPr lang="ru-RU" sz="2000" b="1" dirty="0">
                        <a:effectLst/>
                        <a:latin typeface="Calibri" panose="020F0502020204030204" pitchFamily="34" charset="0"/>
                        <a:ea typeface="Times New Roman" panose="02020603050405020304" pitchFamily="18" charset="0"/>
                        <a:cs typeface="Calibri" panose="020F0502020204030204" pitchFamily="34" charset="0"/>
                      </a:endParaRPr>
                    </a:p>
                  </a:txBody>
                  <a:tcPr marL="17859" marR="17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b="1" dirty="0">
                          <a:effectLst/>
                          <a:latin typeface="Times New Roman" panose="02020603050405020304" pitchFamily="18" charset="0"/>
                          <a:ea typeface="Times New Roman" panose="02020603050405020304" pitchFamily="18" charset="0"/>
                          <a:cs typeface="Calibri" panose="020F0502020204030204" pitchFamily="34" charset="0"/>
                        </a:rPr>
                        <a:t>0</a:t>
                      </a:r>
                      <a:endParaRPr lang="ru-RU" sz="2000" b="1" dirty="0">
                        <a:effectLst/>
                        <a:latin typeface="Calibri" panose="020F0502020204030204" pitchFamily="34" charset="0"/>
                        <a:ea typeface="Times New Roman" panose="02020603050405020304" pitchFamily="18" charset="0"/>
                        <a:cs typeface="Calibri" panose="020F0502020204030204" pitchFamily="34" charset="0"/>
                      </a:endParaRPr>
                    </a:p>
                  </a:txBody>
                  <a:tcPr marL="17859" marR="17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b="1" dirty="0">
                          <a:effectLst/>
                          <a:latin typeface="Times New Roman" panose="02020603050405020304" pitchFamily="18" charset="0"/>
                          <a:ea typeface="Times New Roman" panose="02020603050405020304" pitchFamily="18" charset="0"/>
                          <a:cs typeface="Calibri" panose="020F0502020204030204" pitchFamily="34" charset="0"/>
                        </a:rPr>
                        <a:t>4</a:t>
                      </a:r>
                      <a:endParaRPr lang="ru-RU" sz="2000" b="1" dirty="0">
                        <a:effectLst/>
                        <a:latin typeface="Calibri" panose="020F0502020204030204" pitchFamily="34" charset="0"/>
                        <a:ea typeface="Times New Roman" panose="02020603050405020304" pitchFamily="18" charset="0"/>
                        <a:cs typeface="Calibri" panose="020F0502020204030204" pitchFamily="34" charset="0"/>
                      </a:endParaRPr>
                    </a:p>
                  </a:txBody>
                  <a:tcPr marL="17859" marR="17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b="1">
                          <a:effectLst/>
                          <a:latin typeface="Times New Roman" panose="02020603050405020304" pitchFamily="18" charset="0"/>
                          <a:ea typeface="Times New Roman" panose="02020603050405020304" pitchFamily="18" charset="0"/>
                          <a:cs typeface="Calibri" panose="020F0502020204030204" pitchFamily="34" charset="0"/>
                        </a:rPr>
                        <a:t>8</a:t>
                      </a:r>
                      <a:endParaRPr lang="ru-RU" sz="2000" b="1">
                        <a:effectLst/>
                        <a:latin typeface="Calibri" panose="020F0502020204030204" pitchFamily="34" charset="0"/>
                        <a:ea typeface="Times New Roman" panose="02020603050405020304" pitchFamily="18" charset="0"/>
                        <a:cs typeface="Calibri" panose="020F0502020204030204" pitchFamily="34" charset="0"/>
                      </a:endParaRPr>
                    </a:p>
                  </a:txBody>
                  <a:tcPr marL="17859" marR="17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b="1">
                          <a:effectLst/>
                          <a:latin typeface="Times New Roman" panose="02020603050405020304" pitchFamily="18" charset="0"/>
                          <a:ea typeface="Times New Roman" panose="02020603050405020304" pitchFamily="18" charset="0"/>
                          <a:cs typeface="Calibri" panose="020F0502020204030204" pitchFamily="34" charset="0"/>
                        </a:rPr>
                        <a:t>4</a:t>
                      </a:r>
                      <a:endParaRPr lang="ru-RU" sz="2000" b="1">
                        <a:effectLst/>
                        <a:latin typeface="Calibri" panose="020F0502020204030204" pitchFamily="34" charset="0"/>
                        <a:ea typeface="Times New Roman" panose="02020603050405020304" pitchFamily="18" charset="0"/>
                        <a:cs typeface="Calibri" panose="020F0502020204030204" pitchFamily="34" charset="0"/>
                      </a:endParaRPr>
                    </a:p>
                  </a:txBody>
                  <a:tcPr marL="17859" marR="17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a:effectLst/>
                          <a:latin typeface="Times New Roman" panose="02020603050405020304" pitchFamily="18" charset="0"/>
                          <a:ea typeface="Times New Roman" panose="02020603050405020304" pitchFamily="18" charset="0"/>
                          <a:cs typeface="Calibri" panose="020F0502020204030204" pitchFamily="34" charset="0"/>
                        </a:rPr>
                        <a:t>0</a:t>
                      </a:r>
                      <a:endParaRPr lang="ru-RU" sz="2000">
                        <a:effectLst/>
                        <a:latin typeface="Calibri" panose="020F0502020204030204" pitchFamily="34" charset="0"/>
                        <a:ea typeface="Times New Roman" panose="02020603050405020304" pitchFamily="18" charset="0"/>
                        <a:cs typeface="Calibri" panose="020F0502020204030204" pitchFamily="34" charset="0"/>
                      </a:endParaRPr>
                    </a:p>
                  </a:txBody>
                  <a:tcPr marL="17859" marR="17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a:effectLst/>
                          <a:latin typeface="Times New Roman" panose="02020603050405020304" pitchFamily="18" charset="0"/>
                          <a:ea typeface="Times New Roman" panose="02020603050405020304" pitchFamily="18" charset="0"/>
                          <a:cs typeface="Calibri" panose="020F0502020204030204" pitchFamily="34" charset="0"/>
                        </a:rPr>
                        <a:t>0</a:t>
                      </a:r>
                      <a:endParaRPr lang="ru-RU" sz="2000">
                        <a:effectLst/>
                        <a:latin typeface="Calibri" panose="020F0502020204030204" pitchFamily="34" charset="0"/>
                        <a:ea typeface="Times New Roman" panose="02020603050405020304" pitchFamily="18" charset="0"/>
                        <a:cs typeface="Calibri" panose="020F0502020204030204" pitchFamily="34" charset="0"/>
                      </a:endParaRPr>
                    </a:p>
                  </a:txBody>
                  <a:tcPr marL="17859" marR="17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a:effectLst/>
                          <a:latin typeface="Times New Roman" panose="02020603050405020304" pitchFamily="18" charset="0"/>
                          <a:ea typeface="Times New Roman" panose="02020603050405020304" pitchFamily="18" charset="0"/>
                          <a:cs typeface="Calibri" panose="020F0502020204030204" pitchFamily="34" charset="0"/>
                        </a:rPr>
                        <a:t>0</a:t>
                      </a:r>
                      <a:endParaRPr lang="ru-RU" sz="2000">
                        <a:effectLst/>
                        <a:latin typeface="Calibri" panose="020F0502020204030204" pitchFamily="34" charset="0"/>
                        <a:ea typeface="Times New Roman" panose="02020603050405020304" pitchFamily="18" charset="0"/>
                        <a:cs typeface="Calibri" panose="020F0502020204030204" pitchFamily="34" charset="0"/>
                      </a:endParaRPr>
                    </a:p>
                  </a:txBody>
                  <a:tcPr marL="17859" marR="17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7515">
                <a:tc>
                  <a:txBody>
                    <a:bodyPr/>
                    <a:lstStyle/>
                    <a:p>
                      <a:pPr>
                        <a:spcAft>
                          <a:spcPts val="0"/>
                        </a:spcAft>
                      </a:pPr>
                      <a:r>
                        <a:rPr lang="ru-RU" sz="2000" dirty="0">
                          <a:effectLst/>
                          <a:latin typeface="Times New Roman" panose="02020603050405020304" pitchFamily="18" charset="0"/>
                          <a:ea typeface="Times New Roman" panose="02020603050405020304" pitchFamily="18" charset="0"/>
                          <a:cs typeface="Calibri" panose="020F0502020204030204" pitchFamily="34" charset="0"/>
                        </a:rPr>
                        <a:t>Консолидируемые расчеты года иных прошлых </a:t>
                      </a:r>
                      <a:r>
                        <a:rPr lang="ru-RU" sz="2000" dirty="0" smtClean="0">
                          <a:effectLst/>
                          <a:latin typeface="Times New Roman" panose="02020603050405020304" pitchFamily="18" charset="0"/>
                          <a:ea typeface="Times New Roman" panose="02020603050405020304" pitchFamily="18" charset="0"/>
                          <a:cs typeface="Calibri" panose="020F0502020204030204" pitchFamily="34" charset="0"/>
                        </a:rPr>
                        <a:t>лет*</a:t>
                      </a:r>
                      <a:endParaRPr lang="ru-RU" sz="2000" dirty="0">
                        <a:effectLst/>
                        <a:latin typeface="Calibri" panose="020F0502020204030204" pitchFamily="34" charset="0"/>
                        <a:ea typeface="Times New Roman" panose="02020603050405020304" pitchFamily="18" charset="0"/>
                        <a:cs typeface="Calibri" panose="020F0502020204030204" pitchFamily="34" charset="0"/>
                      </a:endParaRPr>
                    </a:p>
                  </a:txBody>
                  <a:tcPr marL="17859" marR="17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a:effectLst/>
                          <a:latin typeface="Times New Roman" panose="02020603050405020304" pitchFamily="18" charset="0"/>
                          <a:ea typeface="Times New Roman" panose="02020603050405020304" pitchFamily="18" charset="0"/>
                          <a:cs typeface="Calibri" panose="020F0502020204030204" pitchFamily="34" charset="0"/>
                        </a:rPr>
                        <a:t>0</a:t>
                      </a:r>
                      <a:endParaRPr lang="ru-RU" sz="2000">
                        <a:effectLst/>
                        <a:latin typeface="Calibri" panose="020F0502020204030204" pitchFamily="34" charset="0"/>
                        <a:ea typeface="Times New Roman" panose="02020603050405020304" pitchFamily="18" charset="0"/>
                        <a:cs typeface="Calibri" panose="020F0502020204030204" pitchFamily="34" charset="0"/>
                      </a:endParaRPr>
                    </a:p>
                  </a:txBody>
                  <a:tcPr marL="17859" marR="17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a:effectLst/>
                          <a:latin typeface="Times New Roman" panose="02020603050405020304" pitchFamily="18" charset="0"/>
                          <a:ea typeface="Times New Roman" panose="02020603050405020304" pitchFamily="18" charset="0"/>
                          <a:cs typeface="Calibri" panose="020F0502020204030204" pitchFamily="34" charset="0"/>
                        </a:rPr>
                        <a:t>0</a:t>
                      </a:r>
                      <a:endParaRPr lang="ru-RU" sz="2000">
                        <a:effectLst/>
                        <a:latin typeface="Calibri" panose="020F0502020204030204" pitchFamily="34" charset="0"/>
                        <a:ea typeface="Times New Roman" panose="02020603050405020304" pitchFamily="18" charset="0"/>
                        <a:cs typeface="Calibri" panose="020F0502020204030204" pitchFamily="34" charset="0"/>
                      </a:endParaRPr>
                    </a:p>
                  </a:txBody>
                  <a:tcPr marL="17859" marR="17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b="1">
                          <a:effectLst/>
                          <a:latin typeface="Times New Roman" panose="02020603050405020304" pitchFamily="18" charset="0"/>
                          <a:ea typeface="Times New Roman" panose="02020603050405020304" pitchFamily="18" charset="0"/>
                          <a:cs typeface="Calibri" panose="020F0502020204030204" pitchFamily="34" charset="0"/>
                        </a:rPr>
                        <a:t>3</a:t>
                      </a:r>
                      <a:endParaRPr lang="ru-RU" sz="2000" b="1">
                        <a:effectLst/>
                        <a:latin typeface="Calibri" panose="020F0502020204030204" pitchFamily="34" charset="0"/>
                        <a:ea typeface="Times New Roman" panose="02020603050405020304" pitchFamily="18" charset="0"/>
                        <a:cs typeface="Calibri" panose="020F0502020204030204" pitchFamily="34" charset="0"/>
                      </a:endParaRPr>
                    </a:p>
                  </a:txBody>
                  <a:tcPr marL="17859" marR="17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b="1">
                          <a:effectLst/>
                          <a:latin typeface="Times New Roman" panose="02020603050405020304" pitchFamily="18" charset="0"/>
                          <a:ea typeface="Times New Roman" panose="02020603050405020304" pitchFamily="18" charset="0"/>
                          <a:cs typeface="Calibri" panose="020F0502020204030204" pitchFamily="34" charset="0"/>
                        </a:rPr>
                        <a:t>0</a:t>
                      </a:r>
                      <a:endParaRPr lang="ru-RU" sz="2000" b="1">
                        <a:effectLst/>
                        <a:latin typeface="Calibri" panose="020F0502020204030204" pitchFamily="34" charset="0"/>
                        <a:ea typeface="Times New Roman" panose="02020603050405020304" pitchFamily="18" charset="0"/>
                        <a:cs typeface="Calibri" panose="020F0502020204030204" pitchFamily="34" charset="0"/>
                      </a:endParaRPr>
                    </a:p>
                  </a:txBody>
                  <a:tcPr marL="17859" marR="17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b="1" dirty="0">
                          <a:effectLst/>
                          <a:latin typeface="Times New Roman" panose="02020603050405020304" pitchFamily="18" charset="0"/>
                          <a:ea typeface="Times New Roman" panose="02020603050405020304" pitchFamily="18" charset="0"/>
                          <a:cs typeface="Calibri" panose="020F0502020204030204" pitchFamily="34" charset="0"/>
                        </a:rPr>
                        <a:t>4</a:t>
                      </a:r>
                      <a:endParaRPr lang="ru-RU" sz="2000" b="1" dirty="0">
                        <a:effectLst/>
                        <a:latin typeface="Calibri" panose="020F0502020204030204" pitchFamily="34" charset="0"/>
                        <a:ea typeface="Times New Roman" panose="02020603050405020304" pitchFamily="18" charset="0"/>
                        <a:cs typeface="Calibri" panose="020F0502020204030204" pitchFamily="34" charset="0"/>
                      </a:endParaRPr>
                    </a:p>
                  </a:txBody>
                  <a:tcPr marL="17859" marR="17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b="1" dirty="0">
                          <a:effectLst/>
                          <a:latin typeface="Times New Roman" panose="02020603050405020304" pitchFamily="18" charset="0"/>
                          <a:ea typeface="Times New Roman" panose="02020603050405020304" pitchFamily="18" charset="0"/>
                          <a:cs typeface="Calibri" panose="020F0502020204030204" pitchFamily="34" charset="0"/>
                        </a:rPr>
                        <a:t>9</a:t>
                      </a:r>
                      <a:endParaRPr lang="ru-RU" sz="2000" b="1" dirty="0">
                        <a:effectLst/>
                        <a:latin typeface="Calibri" panose="020F0502020204030204" pitchFamily="34" charset="0"/>
                        <a:ea typeface="Times New Roman" panose="02020603050405020304" pitchFamily="18" charset="0"/>
                        <a:cs typeface="Calibri" panose="020F0502020204030204" pitchFamily="34" charset="0"/>
                      </a:endParaRPr>
                    </a:p>
                  </a:txBody>
                  <a:tcPr marL="17859" marR="17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b="1" dirty="0">
                          <a:effectLst/>
                          <a:latin typeface="Times New Roman" panose="02020603050405020304" pitchFamily="18" charset="0"/>
                          <a:ea typeface="Times New Roman" panose="02020603050405020304" pitchFamily="18" charset="0"/>
                          <a:cs typeface="Calibri" panose="020F0502020204030204" pitchFamily="34" charset="0"/>
                        </a:rPr>
                        <a:t>4</a:t>
                      </a:r>
                      <a:endParaRPr lang="ru-RU" sz="2000" b="1" dirty="0">
                        <a:effectLst/>
                        <a:latin typeface="Calibri" panose="020F0502020204030204" pitchFamily="34" charset="0"/>
                        <a:ea typeface="Times New Roman" panose="02020603050405020304" pitchFamily="18" charset="0"/>
                        <a:cs typeface="Calibri" panose="020F0502020204030204" pitchFamily="34" charset="0"/>
                      </a:endParaRPr>
                    </a:p>
                  </a:txBody>
                  <a:tcPr marL="17859" marR="17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a:effectLst/>
                          <a:latin typeface="Times New Roman" panose="02020603050405020304" pitchFamily="18" charset="0"/>
                          <a:ea typeface="Times New Roman" panose="02020603050405020304" pitchFamily="18" charset="0"/>
                          <a:cs typeface="Calibri" panose="020F0502020204030204" pitchFamily="34" charset="0"/>
                        </a:rPr>
                        <a:t>0</a:t>
                      </a:r>
                      <a:endParaRPr lang="ru-RU" sz="2000">
                        <a:effectLst/>
                        <a:latin typeface="Calibri" panose="020F0502020204030204" pitchFamily="34" charset="0"/>
                        <a:ea typeface="Times New Roman" panose="02020603050405020304" pitchFamily="18" charset="0"/>
                        <a:cs typeface="Calibri" panose="020F0502020204030204" pitchFamily="34" charset="0"/>
                      </a:endParaRPr>
                    </a:p>
                  </a:txBody>
                  <a:tcPr marL="17859" marR="17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a:effectLst/>
                          <a:latin typeface="Times New Roman" panose="02020603050405020304" pitchFamily="18" charset="0"/>
                          <a:ea typeface="Times New Roman" panose="02020603050405020304" pitchFamily="18" charset="0"/>
                          <a:cs typeface="Calibri" panose="020F0502020204030204" pitchFamily="34" charset="0"/>
                        </a:rPr>
                        <a:t>0</a:t>
                      </a:r>
                      <a:endParaRPr lang="ru-RU" sz="2000">
                        <a:effectLst/>
                        <a:latin typeface="Calibri" panose="020F0502020204030204" pitchFamily="34" charset="0"/>
                        <a:ea typeface="Times New Roman" panose="02020603050405020304" pitchFamily="18" charset="0"/>
                        <a:cs typeface="Calibri" panose="020F0502020204030204" pitchFamily="34" charset="0"/>
                      </a:endParaRPr>
                    </a:p>
                  </a:txBody>
                  <a:tcPr marL="17859" marR="17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dirty="0">
                          <a:effectLst/>
                          <a:latin typeface="Times New Roman" panose="02020603050405020304" pitchFamily="18" charset="0"/>
                          <a:ea typeface="Times New Roman" panose="02020603050405020304" pitchFamily="18" charset="0"/>
                          <a:cs typeface="Calibri" panose="020F0502020204030204" pitchFamily="34" charset="0"/>
                        </a:rPr>
                        <a:t>0</a:t>
                      </a:r>
                      <a:endParaRPr lang="ru-RU" sz="2000" dirty="0">
                        <a:effectLst/>
                        <a:latin typeface="Calibri" panose="020F0502020204030204" pitchFamily="34" charset="0"/>
                        <a:ea typeface="Times New Roman" panose="02020603050405020304" pitchFamily="18" charset="0"/>
                        <a:cs typeface="Calibri" panose="020F0502020204030204" pitchFamily="34" charset="0"/>
                      </a:endParaRPr>
                    </a:p>
                  </a:txBody>
                  <a:tcPr marL="17859" marR="17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2" name="Таблица 11"/>
          <p:cNvGraphicFramePr>
            <a:graphicFrameLocks noGrp="1"/>
          </p:cNvGraphicFramePr>
          <p:nvPr>
            <p:extLst/>
          </p:nvPr>
        </p:nvGraphicFramePr>
        <p:xfrm>
          <a:off x="395535" y="3750640"/>
          <a:ext cx="8316923" cy="1229881"/>
        </p:xfrm>
        <a:graphic>
          <a:graphicData uri="http://schemas.openxmlformats.org/drawingml/2006/table">
            <a:tbl>
              <a:tblPr firstRow="1" firstCol="1" bandRow="1"/>
              <a:tblGrid>
                <a:gridCol w="3777118"/>
                <a:gridCol w="435821"/>
                <a:gridCol w="581096"/>
                <a:gridCol w="435821"/>
                <a:gridCol w="581096"/>
                <a:gridCol w="581096"/>
                <a:gridCol w="558643"/>
                <a:gridCol w="341737"/>
                <a:gridCol w="341021"/>
                <a:gridCol w="341737"/>
                <a:gridCol w="341737"/>
              </a:tblGrid>
              <a:tr h="498239">
                <a:tc>
                  <a:txBody>
                    <a:bodyPr/>
                    <a:lstStyle/>
                    <a:p>
                      <a:pPr>
                        <a:spcAft>
                          <a:spcPts val="0"/>
                        </a:spcAft>
                      </a:pPr>
                      <a:r>
                        <a:rPr lang="ru-RU" sz="2000" dirty="0">
                          <a:effectLst/>
                          <a:latin typeface="Times New Roman" panose="02020603050405020304" pitchFamily="18" charset="0"/>
                          <a:ea typeface="Times New Roman" panose="02020603050405020304" pitchFamily="18" charset="0"/>
                          <a:cs typeface="Calibri" panose="020F0502020204030204" pitchFamily="34" charset="0"/>
                        </a:rPr>
                        <a:t>Доходы финансового года, предшествующего </a:t>
                      </a:r>
                      <a:r>
                        <a:rPr lang="ru-RU" sz="2000" dirty="0" smtClean="0">
                          <a:effectLst/>
                          <a:latin typeface="Times New Roman" panose="02020603050405020304" pitchFamily="18" charset="0"/>
                          <a:ea typeface="Times New Roman" panose="02020603050405020304" pitchFamily="18" charset="0"/>
                          <a:cs typeface="Calibri" panose="020F0502020204030204" pitchFamily="34" charset="0"/>
                        </a:rPr>
                        <a:t>отчетному*</a:t>
                      </a:r>
                      <a:endParaRPr lang="ru-RU" sz="2000" dirty="0">
                        <a:effectLst/>
                        <a:latin typeface="Calibri" panose="020F0502020204030204" pitchFamily="34" charset="0"/>
                        <a:ea typeface="Times New Roman" panose="02020603050405020304" pitchFamily="18" charset="0"/>
                        <a:cs typeface="Calibri" panose="020F0502020204030204" pitchFamily="34" charset="0"/>
                      </a:endParaRPr>
                    </a:p>
                  </a:txBody>
                  <a:tcPr marL="17859" marR="17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a:effectLst/>
                          <a:latin typeface="Times New Roman" panose="02020603050405020304" pitchFamily="18" charset="0"/>
                          <a:ea typeface="Times New Roman" panose="02020603050405020304" pitchFamily="18" charset="0"/>
                          <a:cs typeface="Calibri" panose="020F0502020204030204" pitchFamily="34" charset="0"/>
                        </a:rPr>
                        <a:t>0</a:t>
                      </a:r>
                      <a:endParaRPr lang="ru-RU" sz="2000">
                        <a:effectLst/>
                        <a:latin typeface="Calibri" panose="020F0502020204030204" pitchFamily="34" charset="0"/>
                        <a:ea typeface="Times New Roman" panose="02020603050405020304" pitchFamily="18" charset="0"/>
                        <a:cs typeface="Calibri" panose="020F0502020204030204" pitchFamily="34" charset="0"/>
                      </a:endParaRPr>
                    </a:p>
                  </a:txBody>
                  <a:tcPr marL="17859" marR="17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a:effectLst/>
                          <a:latin typeface="Times New Roman" panose="02020603050405020304" pitchFamily="18" charset="0"/>
                          <a:ea typeface="Times New Roman" panose="02020603050405020304" pitchFamily="18" charset="0"/>
                          <a:cs typeface="Calibri" panose="020F0502020204030204" pitchFamily="34" charset="0"/>
                        </a:rPr>
                        <a:t>0</a:t>
                      </a:r>
                      <a:endParaRPr lang="ru-RU" sz="2000">
                        <a:effectLst/>
                        <a:latin typeface="Calibri" panose="020F0502020204030204" pitchFamily="34" charset="0"/>
                        <a:ea typeface="Times New Roman" panose="02020603050405020304" pitchFamily="18" charset="0"/>
                        <a:cs typeface="Calibri" panose="020F0502020204030204" pitchFamily="34" charset="0"/>
                      </a:endParaRPr>
                    </a:p>
                  </a:txBody>
                  <a:tcPr marL="17859" marR="17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b="1" dirty="0">
                          <a:effectLst/>
                          <a:latin typeface="Times New Roman" panose="02020603050405020304" pitchFamily="18" charset="0"/>
                          <a:ea typeface="Times New Roman" panose="02020603050405020304" pitchFamily="18" charset="0"/>
                          <a:cs typeface="Calibri" panose="020F0502020204030204" pitchFamily="34" charset="0"/>
                        </a:rPr>
                        <a:t>4</a:t>
                      </a:r>
                      <a:endParaRPr lang="ru-RU" sz="2000" b="1" dirty="0">
                        <a:effectLst/>
                        <a:latin typeface="Calibri" panose="020F0502020204030204" pitchFamily="34" charset="0"/>
                        <a:ea typeface="Times New Roman" panose="02020603050405020304" pitchFamily="18" charset="0"/>
                        <a:cs typeface="Calibri" panose="020F0502020204030204" pitchFamily="34" charset="0"/>
                      </a:endParaRPr>
                    </a:p>
                  </a:txBody>
                  <a:tcPr marL="17859" marR="17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b="1" dirty="0">
                          <a:effectLst/>
                          <a:latin typeface="Times New Roman" panose="02020603050405020304" pitchFamily="18" charset="0"/>
                          <a:ea typeface="Times New Roman" panose="02020603050405020304" pitchFamily="18" charset="0"/>
                          <a:cs typeface="Calibri" panose="020F0502020204030204" pitchFamily="34" charset="0"/>
                        </a:rPr>
                        <a:t>0</a:t>
                      </a:r>
                      <a:endParaRPr lang="ru-RU" sz="2000" b="1" dirty="0">
                        <a:effectLst/>
                        <a:latin typeface="Calibri" panose="020F0502020204030204" pitchFamily="34" charset="0"/>
                        <a:ea typeface="Times New Roman" panose="02020603050405020304" pitchFamily="18" charset="0"/>
                        <a:cs typeface="Calibri" panose="020F0502020204030204" pitchFamily="34" charset="0"/>
                      </a:endParaRPr>
                    </a:p>
                  </a:txBody>
                  <a:tcPr marL="17859" marR="17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b="1" dirty="0">
                          <a:effectLst/>
                          <a:latin typeface="Times New Roman" panose="02020603050405020304" pitchFamily="18" charset="0"/>
                          <a:ea typeface="Times New Roman" panose="02020603050405020304" pitchFamily="18" charset="0"/>
                          <a:cs typeface="Calibri" panose="020F0502020204030204" pitchFamily="34" charset="0"/>
                        </a:rPr>
                        <a:t>1</a:t>
                      </a:r>
                      <a:endParaRPr lang="ru-RU" sz="2000" b="1" dirty="0">
                        <a:effectLst/>
                        <a:latin typeface="Calibri" panose="020F0502020204030204" pitchFamily="34" charset="0"/>
                        <a:ea typeface="Times New Roman" panose="02020603050405020304" pitchFamily="18" charset="0"/>
                        <a:cs typeface="Calibri" panose="020F0502020204030204" pitchFamily="34" charset="0"/>
                      </a:endParaRPr>
                    </a:p>
                  </a:txBody>
                  <a:tcPr marL="17859" marR="17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b="1" dirty="0">
                          <a:effectLst/>
                          <a:latin typeface="Times New Roman" panose="02020603050405020304" pitchFamily="18" charset="0"/>
                          <a:ea typeface="Times New Roman" panose="02020603050405020304" pitchFamily="18" charset="0"/>
                          <a:cs typeface="Calibri" panose="020F0502020204030204" pitchFamily="34" charset="0"/>
                        </a:rPr>
                        <a:t>1</a:t>
                      </a:r>
                      <a:endParaRPr lang="ru-RU" sz="2000" b="1" dirty="0">
                        <a:effectLst/>
                        <a:latin typeface="Calibri" panose="020F0502020204030204" pitchFamily="34" charset="0"/>
                        <a:ea typeface="Times New Roman" panose="02020603050405020304" pitchFamily="18" charset="0"/>
                        <a:cs typeface="Calibri" panose="020F0502020204030204" pitchFamily="34" charset="0"/>
                      </a:endParaRPr>
                    </a:p>
                  </a:txBody>
                  <a:tcPr marL="17859" marR="17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b="1">
                          <a:effectLst/>
                          <a:latin typeface="Times New Roman" panose="02020603050405020304" pitchFamily="18" charset="0"/>
                          <a:ea typeface="Times New Roman" panose="02020603050405020304" pitchFamily="18" charset="0"/>
                          <a:cs typeface="Calibri" panose="020F0502020204030204" pitchFamily="34" charset="0"/>
                        </a:rPr>
                        <a:t>8</a:t>
                      </a:r>
                      <a:endParaRPr lang="ru-RU" sz="2000" b="1">
                        <a:effectLst/>
                        <a:latin typeface="Calibri" panose="020F0502020204030204" pitchFamily="34" charset="0"/>
                        <a:ea typeface="Times New Roman" panose="02020603050405020304" pitchFamily="18" charset="0"/>
                        <a:cs typeface="Calibri" panose="020F0502020204030204" pitchFamily="34" charset="0"/>
                      </a:endParaRPr>
                    </a:p>
                  </a:txBody>
                  <a:tcPr marL="17859" marR="17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a:effectLst/>
                          <a:latin typeface="Times New Roman" panose="02020603050405020304" pitchFamily="18" charset="0"/>
                          <a:ea typeface="Times New Roman" panose="02020603050405020304" pitchFamily="18" charset="0"/>
                          <a:cs typeface="Calibri" panose="020F0502020204030204" pitchFamily="34" charset="0"/>
                        </a:rPr>
                        <a:t>0</a:t>
                      </a:r>
                      <a:endParaRPr lang="ru-RU" sz="2000">
                        <a:effectLst/>
                        <a:latin typeface="Calibri" panose="020F0502020204030204" pitchFamily="34" charset="0"/>
                        <a:ea typeface="Times New Roman" panose="02020603050405020304" pitchFamily="18" charset="0"/>
                        <a:cs typeface="Calibri" panose="020F0502020204030204" pitchFamily="34" charset="0"/>
                      </a:endParaRPr>
                    </a:p>
                  </a:txBody>
                  <a:tcPr marL="17859" marR="17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a:effectLst/>
                          <a:latin typeface="Times New Roman" panose="02020603050405020304" pitchFamily="18" charset="0"/>
                          <a:ea typeface="Times New Roman" panose="02020603050405020304" pitchFamily="18" charset="0"/>
                          <a:cs typeface="Calibri" panose="020F0502020204030204" pitchFamily="34" charset="0"/>
                        </a:rPr>
                        <a:t>0</a:t>
                      </a:r>
                      <a:endParaRPr lang="ru-RU" sz="2000">
                        <a:effectLst/>
                        <a:latin typeface="Calibri" panose="020F0502020204030204" pitchFamily="34" charset="0"/>
                        <a:ea typeface="Times New Roman" panose="02020603050405020304" pitchFamily="18" charset="0"/>
                        <a:cs typeface="Calibri" panose="020F0502020204030204" pitchFamily="34" charset="0"/>
                      </a:endParaRPr>
                    </a:p>
                  </a:txBody>
                  <a:tcPr marL="17859" marR="17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a:effectLst/>
                          <a:latin typeface="Times New Roman" panose="02020603050405020304" pitchFamily="18" charset="0"/>
                          <a:ea typeface="Times New Roman" panose="02020603050405020304" pitchFamily="18" charset="0"/>
                          <a:cs typeface="Calibri" panose="020F0502020204030204" pitchFamily="34" charset="0"/>
                        </a:rPr>
                        <a:t>0</a:t>
                      </a:r>
                      <a:endParaRPr lang="ru-RU" sz="2000">
                        <a:effectLst/>
                        <a:latin typeface="Calibri" panose="020F0502020204030204" pitchFamily="34" charset="0"/>
                        <a:ea typeface="Times New Roman" panose="02020603050405020304" pitchFamily="18" charset="0"/>
                        <a:cs typeface="Calibri" panose="020F0502020204030204" pitchFamily="34" charset="0"/>
                      </a:endParaRPr>
                    </a:p>
                  </a:txBody>
                  <a:tcPr marL="17859" marR="17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0281">
                <a:tc>
                  <a:txBody>
                    <a:bodyPr/>
                    <a:lstStyle/>
                    <a:p>
                      <a:pPr>
                        <a:spcAft>
                          <a:spcPts val="0"/>
                        </a:spcAft>
                      </a:pPr>
                      <a:r>
                        <a:rPr lang="ru-RU" sz="2000" dirty="0">
                          <a:effectLst/>
                          <a:latin typeface="Times New Roman" panose="02020603050405020304" pitchFamily="18" charset="0"/>
                          <a:ea typeface="Times New Roman" panose="02020603050405020304" pitchFamily="18" charset="0"/>
                          <a:cs typeface="Calibri" panose="020F0502020204030204" pitchFamily="34" charset="0"/>
                        </a:rPr>
                        <a:t>Доходы прошлых финансовых </a:t>
                      </a:r>
                      <a:r>
                        <a:rPr lang="ru-RU" sz="2000" dirty="0" smtClean="0">
                          <a:effectLst/>
                          <a:latin typeface="Times New Roman" panose="02020603050405020304" pitchFamily="18" charset="0"/>
                          <a:ea typeface="Times New Roman" panose="02020603050405020304" pitchFamily="18" charset="0"/>
                          <a:cs typeface="Calibri" panose="020F0502020204030204" pitchFamily="34" charset="0"/>
                        </a:rPr>
                        <a:t>лет*</a:t>
                      </a:r>
                      <a:endParaRPr lang="ru-RU" sz="2000" dirty="0">
                        <a:effectLst/>
                        <a:latin typeface="Calibri" panose="020F0502020204030204" pitchFamily="34" charset="0"/>
                        <a:ea typeface="Times New Roman" panose="02020603050405020304" pitchFamily="18" charset="0"/>
                        <a:cs typeface="Calibri" panose="020F0502020204030204" pitchFamily="34" charset="0"/>
                      </a:endParaRPr>
                    </a:p>
                  </a:txBody>
                  <a:tcPr marL="17859" marR="17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dirty="0">
                          <a:effectLst/>
                          <a:latin typeface="Times New Roman" panose="02020603050405020304" pitchFamily="18" charset="0"/>
                          <a:ea typeface="Times New Roman" panose="02020603050405020304" pitchFamily="18" charset="0"/>
                          <a:cs typeface="Calibri" panose="020F0502020204030204" pitchFamily="34" charset="0"/>
                        </a:rPr>
                        <a:t>0</a:t>
                      </a:r>
                      <a:endParaRPr lang="ru-RU" sz="2000" dirty="0">
                        <a:effectLst/>
                        <a:latin typeface="Calibri" panose="020F0502020204030204" pitchFamily="34" charset="0"/>
                        <a:ea typeface="Times New Roman" panose="02020603050405020304" pitchFamily="18" charset="0"/>
                        <a:cs typeface="Calibri" panose="020F0502020204030204" pitchFamily="34" charset="0"/>
                      </a:endParaRPr>
                    </a:p>
                  </a:txBody>
                  <a:tcPr marL="17859" marR="17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dirty="0">
                          <a:effectLst/>
                          <a:latin typeface="Times New Roman" panose="02020603050405020304" pitchFamily="18" charset="0"/>
                          <a:ea typeface="Times New Roman" panose="02020603050405020304" pitchFamily="18" charset="0"/>
                          <a:cs typeface="Calibri" panose="020F0502020204030204" pitchFamily="34" charset="0"/>
                        </a:rPr>
                        <a:t>0</a:t>
                      </a:r>
                      <a:endParaRPr lang="ru-RU" sz="2000" dirty="0">
                        <a:effectLst/>
                        <a:latin typeface="Calibri" panose="020F0502020204030204" pitchFamily="34" charset="0"/>
                        <a:ea typeface="Times New Roman" panose="02020603050405020304" pitchFamily="18" charset="0"/>
                        <a:cs typeface="Calibri" panose="020F0502020204030204" pitchFamily="34" charset="0"/>
                      </a:endParaRPr>
                    </a:p>
                  </a:txBody>
                  <a:tcPr marL="17859" marR="17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b="1" dirty="0">
                          <a:effectLst/>
                          <a:latin typeface="Times New Roman" panose="02020603050405020304" pitchFamily="18" charset="0"/>
                          <a:ea typeface="Times New Roman" panose="02020603050405020304" pitchFamily="18" charset="0"/>
                          <a:cs typeface="Calibri" panose="020F0502020204030204" pitchFamily="34" charset="0"/>
                        </a:rPr>
                        <a:t>4</a:t>
                      </a:r>
                      <a:endParaRPr lang="ru-RU" sz="2000" b="1" dirty="0">
                        <a:effectLst/>
                        <a:latin typeface="Calibri" panose="020F0502020204030204" pitchFamily="34" charset="0"/>
                        <a:ea typeface="Times New Roman" panose="02020603050405020304" pitchFamily="18" charset="0"/>
                        <a:cs typeface="Calibri" panose="020F0502020204030204" pitchFamily="34" charset="0"/>
                      </a:endParaRPr>
                    </a:p>
                  </a:txBody>
                  <a:tcPr marL="17859" marR="17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b="1" dirty="0">
                          <a:effectLst/>
                          <a:latin typeface="Times New Roman" panose="02020603050405020304" pitchFamily="18" charset="0"/>
                          <a:ea typeface="Times New Roman" panose="02020603050405020304" pitchFamily="18" charset="0"/>
                          <a:cs typeface="Calibri" panose="020F0502020204030204" pitchFamily="34" charset="0"/>
                        </a:rPr>
                        <a:t>0</a:t>
                      </a:r>
                      <a:endParaRPr lang="ru-RU" sz="2000" b="1" dirty="0">
                        <a:effectLst/>
                        <a:latin typeface="Calibri" panose="020F0502020204030204" pitchFamily="34" charset="0"/>
                        <a:ea typeface="Times New Roman" panose="02020603050405020304" pitchFamily="18" charset="0"/>
                        <a:cs typeface="Calibri" panose="020F0502020204030204" pitchFamily="34" charset="0"/>
                      </a:endParaRPr>
                    </a:p>
                  </a:txBody>
                  <a:tcPr marL="17859" marR="17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b="1" dirty="0">
                          <a:effectLst/>
                          <a:latin typeface="Times New Roman" panose="02020603050405020304" pitchFamily="18" charset="0"/>
                          <a:ea typeface="Times New Roman" panose="02020603050405020304" pitchFamily="18" charset="0"/>
                          <a:cs typeface="Calibri" panose="020F0502020204030204" pitchFamily="34" charset="0"/>
                        </a:rPr>
                        <a:t>1</a:t>
                      </a:r>
                      <a:endParaRPr lang="ru-RU" sz="2000" b="1" dirty="0">
                        <a:effectLst/>
                        <a:latin typeface="Calibri" panose="020F0502020204030204" pitchFamily="34" charset="0"/>
                        <a:ea typeface="Times New Roman" panose="02020603050405020304" pitchFamily="18" charset="0"/>
                        <a:cs typeface="Calibri" panose="020F0502020204030204" pitchFamily="34" charset="0"/>
                      </a:endParaRPr>
                    </a:p>
                  </a:txBody>
                  <a:tcPr marL="17859" marR="17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b="1" dirty="0">
                          <a:effectLst/>
                          <a:latin typeface="Times New Roman" panose="02020603050405020304" pitchFamily="18" charset="0"/>
                          <a:ea typeface="Times New Roman" panose="02020603050405020304" pitchFamily="18" charset="0"/>
                          <a:cs typeface="Calibri" panose="020F0502020204030204" pitchFamily="34" charset="0"/>
                        </a:rPr>
                        <a:t>1</a:t>
                      </a:r>
                      <a:endParaRPr lang="ru-RU" sz="2000" b="1" dirty="0">
                        <a:effectLst/>
                        <a:latin typeface="Calibri" panose="020F0502020204030204" pitchFamily="34" charset="0"/>
                        <a:ea typeface="Times New Roman" panose="02020603050405020304" pitchFamily="18" charset="0"/>
                        <a:cs typeface="Calibri" panose="020F0502020204030204" pitchFamily="34" charset="0"/>
                      </a:endParaRPr>
                    </a:p>
                  </a:txBody>
                  <a:tcPr marL="17859" marR="17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b="1" dirty="0">
                          <a:effectLst/>
                          <a:latin typeface="Times New Roman" panose="02020603050405020304" pitchFamily="18" charset="0"/>
                          <a:ea typeface="Times New Roman" panose="02020603050405020304" pitchFamily="18" charset="0"/>
                          <a:cs typeface="Calibri" panose="020F0502020204030204" pitchFamily="34" charset="0"/>
                        </a:rPr>
                        <a:t>9</a:t>
                      </a:r>
                      <a:endParaRPr lang="ru-RU" sz="2000" b="1" dirty="0">
                        <a:effectLst/>
                        <a:latin typeface="Calibri" panose="020F0502020204030204" pitchFamily="34" charset="0"/>
                        <a:ea typeface="Times New Roman" panose="02020603050405020304" pitchFamily="18" charset="0"/>
                        <a:cs typeface="Calibri" panose="020F0502020204030204" pitchFamily="34" charset="0"/>
                      </a:endParaRPr>
                    </a:p>
                  </a:txBody>
                  <a:tcPr marL="17859" marR="17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dirty="0">
                          <a:effectLst/>
                          <a:latin typeface="Times New Roman" panose="02020603050405020304" pitchFamily="18" charset="0"/>
                          <a:ea typeface="Times New Roman" panose="02020603050405020304" pitchFamily="18" charset="0"/>
                          <a:cs typeface="Calibri" panose="020F0502020204030204" pitchFamily="34" charset="0"/>
                        </a:rPr>
                        <a:t>0</a:t>
                      </a:r>
                      <a:endParaRPr lang="ru-RU" sz="2000" dirty="0">
                        <a:effectLst/>
                        <a:latin typeface="Calibri" panose="020F0502020204030204" pitchFamily="34" charset="0"/>
                        <a:ea typeface="Times New Roman" panose="02020603050405020304" pitchFamily="18" charset="0"/>
                        <a:cs typeface="Calibri" panose="020F0502020204030204" pitchFamily="34" charset="0"/>
                      </a:endParaRPr>
                    </a:p>
                  </a:txBody>
                  <a:tcPr marL="17859" marR="17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dirty="0">
                          <a:effectLst/>
                          <a:latin typeface="Times New Roman" panose="02020603050405020304" pitchFamily="18" charset="0"/>
                          <a:ea typeface="Times New Roman" panose="02020603050405020304" pitchFamily="18" charset="0"/>
                          <a:cs typeface="Calibri" panose="020F0502020204030204" pitchFamily="34" charset="0"/>
                        </a:rPr>
                        <a:t>0</a:t>
                      </a:r>
                      <a:endParaRPr lang="ru-RU" sz="2000" dirty="0">
                        <a:effectLst/>
                        <a:latin typeface="Calibri" panose="020F0502020204030204" pitchFamily="34" charset="0"/>
                        <a:ea typeface="Times New Roman" panose="02020603050405020304" pitchFamily="18" charset="0"/>
                        <a:cs typeface="Calibri" panose="020F0502020204030204" pitchFamily="34" charset="0"/>
                      </a:endParaRPr>
                    </a:p>
                  </a:txBody>
                  <a:tcPr marL="17859" marR="17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dirty="0">
                          <a:effectLst/>
                          <a:latin typeface="Times New Roman" panose="02020603050405020304" pitchFamily="18" charset="0"/>
                          <a:ea typeface="Times New Roman" panose="02020603050405020304" pitchFamily="18" charset="0"/>
                          <a:cs typeface="Calibri" panose="020F0502020204030204" pitchFamily="34" charset="0"/>
                        </a:rPr>
                        <a:t>0</a:t>
                      </a:r>
                      <a:endParaRPr lang="ru-RU" sz="2000" dirty="0">
                        <a:effectLst/>
                        <a:latin typeface="Calibri" panose="020F0502020204030204" pitchFamily="34" charset="0"/>
                        <a:ea typeface="Times New Roman" panose="02020603050405020304" pitchFamily="18" charset="0"/>
                        <a:cs typeface="Calibri" panose="020F0502020204030204" pitchFamily="34" charset="0"/>
                      </a:endParaRPr>
                    </a:p>
                  </a:txBody>
                  <a:tcPr marL="17859" marR="17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3" name="Таблица 12"/>
          <p:cNvGraphicFramePr>
            <a:graphicFrameLocks noGrp="1"/>
          </p:cNvGraphicFramePr>
          <p:nvPr>
            <p:extLst/>
          </p:nvPr>
        </p:nvGraphicFramePr>
        <p:xfrm>
          <a:off x="395535" y="5118101"/>
          <a:ext cx="8316921" cy="1285898"/>
        </p:xfrm>
        <a:graphic>
          <a:graphicData uri="http://schemas.openxmlformats.org/drawingml/2006/table">
            <a:tbl>
              <a:tblPr firstRow="1" firstCol="1" bandRow="1"/>
              <a:tblGrid>
                <a:gridCol w="3744417"/>
                <a:gridCol w="432048"/>
                <a:gridCol w="648072"/>
                <a:gridCol w="504056"/>
                <a:gridCol w="504056"/>
                <a:gridCol w="504056"/>
                <a:gridCol w="799512"/>
                <a:gridCol w="371678"/>
                <a:gridCol w="371678"/>
                <a:gridCol w="218480"/>
                <a:gridCol w="218868"/>
              </a:tblGrid>
              <a:tr h="556723">
                <a:tc>
                  <a:txBody>
                    <a:bodyPr/>
                    <a:lstStyle/>
                    <a:p>
                      <a:pPr>
                        <a:spcAft>
                          <a:spcPts val="0"/>
                        </a:spcAft>
                      </a:pPr>
                      <a:r>
                        <a:rPr lang="ru-RU" sz="2000" dirty="0" smtClean="0">
                          <a:solidFill>
                            <a:srgbClr val="000000"/>
                          </a:solidFill>
                          <a:effectLst/>
                          <a:latin typeface="Times New Roman" panose="02020603050405020304" pitchFamily="18" charset="0"/>
                          <a:ea typeface="Times New Roman" panose="02020603050405020304" pitchFamily="18" charset="0"/>
                        </a:rPr>
                        <a:t>Расходы финансового года, предшествующего отчетному*</a:t>
                      </a:r>
                      <a:endParaRPr lang="ru-RU" sz="2000" dirty="0">
                        <a:effectLst/>
                        <a:latin typeface="Calibri" panose="020F0502020204030204" pitchFamily="34" charset="0"/>
                        <a:ea typeface="Times New Roman" panose="02020603050405020304" pitchFamily="18" charset="0"/>
                        <a:cs typeface="Calibri" panose="020F0502020204030204" pitchFamily="34" charset="0"/>
                      </a:endParaRPr>
                    </a:p>
                  </a:txBody>
                  <a:tcPr marL="17859" marR="17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a:effectLst/>
                          <a:latin typeface="Times New Roman" panose="02020603050405020304" pitchFamily="18" charset="0"/>
                          <a:ea typeface="Times New Roman" panose="02020603050405020304" pitchFamily="18" charset="0"/>
                          <a:cs typeface="Calibri" panose="020F0502020204030204" pitchFamily="34" charset="0"/>
                        </a:rPr>
                        <a:t>0</a:t>
                      </a:r>
                      <a:endParaRPr lang="ru-RU" sz="2000">
                        <a:effectLst/>
                        <a:latin typeface="Calibri" panose="020F0502020204030204" pitchFamily="34" charset="0"/>
                        <a:ea typeface="Times New Roman" panose="02020603050405020304" pitchFamily="18" charset="0"/>
                        <a:cs typeface="Calibri" panose="020F0502020204030204" pitchFamily="34" charset="0"/>
                      </a:endParaRPr>
                    </a:p>
                  </a:txBody>
                  <a:tcPr marL="17859" marR="17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a:effectLst/>
                          <a:latin typeface="Times New Roman" panose="02020603050405020304" pitchFamily="18" charset="0"/>
                          <a:ea typeface="Times New Roman" panose="02020603050405020304" pitchFamily="18" charset="0"/>
                          <a:cs typeface="Calibri" panose="020F0502020204030204" pitchFamily="34" charset="0"/>
                        </a:rPr>
                        <a:t>0</a:t>
                      </a:r>
                      <a:endParaRPr lang="ru-RU" sz="2000">
                        <a:effectLst/>
                        <a:latin typeface="Calibri" panose="020F0502020204030204" pitchFamily="34" charset="0"/>
                        <a:ea typeface="Times New Roman" panose="02020603050405020304" pitchFamily="18" charset="0"/>
                        <a:cs typeface="Calibri" panose="020F0502020204030204" pitchFamily="34" charset="0"/>
                      </a:endParaRPr>
                    </a:p>
                  </a:txBody>
                  <a:tcPr marL="17859" marR="17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b="1" dirty="0">
                          <a:effectLst/>
                          <a:latin typeface="Times New Roman" panose="02020603050405020304" pitchFamily="18" charset="0"/>
                          <a:ea typeface="Times New Roman" panose="02020603050405020304" pitchFamily="18" charset="0"/>
                          <a:cs typeface="Calibri" panose="020F0502020204030204" pitchFamily="34" charset="0"/>
                        </a:rPr>
                        <a:t>4</a:t>
                      </a:r>
                      <a:endParaRPr lang="ru-RU" sz="2000" b="1" dirty="0">
                        <a:effectLst/>
                        <a:latin typeface="Calibri" panose="020F0502020204030204" pitchFamily="34" charset="0"/>
                        <a:ea typeface="Times New Roman" panose="02020603050405020304" pitchFamily="18" charset="0"/>
                        <a:cs typeface="Calibri" panose="020F0502020204030204" pitchFamily="34" charset="0"/>
                      </a:endParaRPr>
                    </a:p>
                  </a:txBody>
                  <a:tcPr marL="17859" marR="17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b="1" dirty="0">
                          <a:effectLst/>
                          <a:latin typeface="Times New Roman" panose="02020603050405020304" pitchFamily="18" charset="0"/>
                          <a:ea typeface="Times New Roman" panose="02020603050405020304" pitchFamily="18" charset="0"/>
                          <a:cs typeface="Calibri" panose="020F0502020204030204" pitchFamily="34" charset="0"/>
                        </a:rPr>
                        <a:t>0</a:t>
                      </a:r>
                      <a:endParaRPr lang="ru-RU" sz="2000" b="1" dirty="0">
                        <a:effectLst/>
                        <a:latin typeface="Calibri" panose="020F0502020204030204" pitchFamily="34" charset="0"/>
                        <a:ea typeface="Times New Roman" panose="02020603050405020304" pitchFamily="18" charset="0"/>
                        <a:cs typeface="Calibri" panose="020F0502020204030204" pitchFamily="34" charset="0"/>
                      </a:endParaRPr>
                    </a:p>
                  </a:txBody>
                  <a:tcPr marL="17859" marR="17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b="1" dirty="0">
                          <a:effectLst/>
                          <a:latin typeface="Times New Roman" panose="02020603050405020304" pitchFamily="18" charset="0"/>
                          <a:ea typeface="Times New Roman" panose="02020603050405020304" pitchFamily="18" charset="0"/>
                          <a:cs typeface="Calibri" panose="020F0502020204030204" pitchFamily="34" charset="0"/>
                        </a:rPr>
                        <a:t>1</a:t>
                      </a:r>
                      <a:endParaRPr lang="ru-RU" sz="2000" b="1" dirty="0">
                        <a:effectLst/>
                        <a:latin typeface="Calibri" panose="020F0502020204030204" pitchFamily="34" charset="0"/>
                        <a:ea typeface="Times New Roman" panose="02020603050405020304" pitchFamily="18" charset="0"/>
                        <a:cs typeface="Calibri" panose="020F0502020204030204" pitchFamily="34" charset="0"/>
                      </a:endParaRPr>
                    </a:p>
                  </a:txBody>
                  <a:tcPr marL="17859" marR="17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b="1" dirty="0" smtClean="0">
                          <a:effectLst/>
                          <a:latin typeface="Times New Roman" panose="02020603050405020304" pitchFamily="18" charset="0"/>
                          <a:ea typeface="Times New Roman" panose="02020603050405020304" pitchFamily="18" charset="0"/>
                          <a:cs typeface="Calibri" panose="020F0502020204030204" pitchFamily="34" charset="0"/>
                        </a:rPr>
                        <a:t>2</a:t>
                      </a:r>
                      <a:endParaRPr lang="ru-RU" sz="2000" b="1" dirty="0">
                        <a:effectLst/>
                        <a:latin typeface="Calibri" panose="020F0502020204030204" pitchFamily="34" charset="0"/>
                        <a:ea typeface="Times New Roman" panose="02020603050405020304" pitchFamily="18" charset="0"/>
                        <a:cs typeface="Calibri" panose="020F0502020204030204" pitchFamily="34" charset="0"/>
                      </a:endParaRPr>
                    </a:p>
                  </a:txBody>
                  <a:tcPr marL="17859" marR="17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b="1">
                          <a:effectLst/>
                          <a:latin typeface="Times New Roman" panose="02020603050405020304" pitchFamily="18" charset="0"/>
                          <a:ea typeface="Times New Roman" panose="02020603050405020304" pitchFamily="18" charset="0"/>
                          <a:cs typeface="Calibri" panose="020F0502020204030204" pitchFamily="34" charset="0"/>
                        </a:rPr>
                        <a:t>8</a:t>
                      </a:r>
                      <a:endParaRPr lang="ru-RU" sz="2000" b="1">
                        <a:effectLst/>
                        <a:latin typeface="Calibri" panose="020F0502020204030204" pitchFamily="34" charset="0"/>
                        <a:ea typeface="Times New Roman" panose="02020603050405020304" pitchFamily="18" charset="0"/>
                        <a:cs typeface="Calibri" panose="020F0502020204030204" pitchFamily="34" charset="0"/>
                      </a:endParaRPr>
                    </a:p>
                  </a:txBody>
                  <a:tcPr marL="17859" marR="17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a:effectLst/>
                          <a:latin typeface="Times New Roman" panose="02020603050405020304" pitchFamily="18" charset="0"/>
                          <a:ea typeface="Times New Roman" panose="02020603050405020304" pitchFamily="18" charset="0"/>
                          <a:cs typeface="Calibri" panose="020F0502020204030204" pitchFamily="34" charset="0"/>
                        </a:rPr>
                        <a:t>0</a:t>
                      </a:r>
                      <a:endParaRPr lang="ru-RU" sz="2000">
                        <a:effectLst/>
                        <a:latin typeface="Calibri" panose="020F0502020204030204" pitchFamily="34" charset="0"/>
                        <a:ea typeface="Times New Roman" panose="02020603050405020304" pitchFamily="18" charset="0"/>
                        <a:cs typeface="Calibri" panose="020F0502020204030204" pitchFamily="34" charset="0"/>
                      </a:endParaRPr>
                    </a:p>
                  </a:txBody>
                  <a:tcPr marL="17859" marR="17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a:effectLst/>
                          <a:latin typeface="Times New Roman" panose="02020603050405020304" pitchFamily="18" charset="0"/>
                          <a:ea typeface="Times New Roman" panose="02020603050405020304" pitchFamily="18" charset="0"/>
                          <a:cs typeface="Calibri" panose="020F0502020204030204" pitchFamily="34" charset="0"/>
                        </a:rPr>
                        <a:t>0</a:t>
                      </a:r>
                      <a:endParaRPr lang="ru-RU" sz="2000">
                        <a:effectLst/>
                        <a:latin typeface="Calibri" panose="020F0502020204030204" pitchFamily="34" charset="0"/>
                        <a:ea typeface="Times New Roman" panose="02020603050405020304" pitchFamily="18" charset="0"/>
                        <a:cs typeface="Calibri" panose="020F0502020204030204" pitchFamily="34" charset="0"/>
                      </a:endParaRPr>
                    </a:p>
                  </a:txBody>
                  <a:tcPr marL="17859" marR="17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a:effectLst/>
                          <a:latin typeface="Times New Roman" panose="02020603050405020304" pitchFamily="18" charset="0"/>
                          <a:ea typeface="Times New Roman" panose="02020603050405020304" pitchFamily="18" charset="0"/>
                          <a:cs typeface="Calibri" panose="020F0502020204030204" pitchFamily="34" charset="0"/>
                        </a:rPr>
                        <a:t>0</a:t>
                      </a:r>
                      <a:endParaRPr lang="ru-RU" sz="2000">
                        <a:effectLst/>
                        <a:latin typeface="Calibri" panose="020F0502020204030204" pitchFamily="34" charset="0"/>
                        <a:ea typeface="Times New Roman" panose="02020603050405020304" pitchFamily="18" charset="0"/>
                        <a:cs typeface="Calibri" panose="020F0502020204030204" pitchFamily="34" charset="0"/>
                      </a:endParaRPr>
                    </a:p>
                  </a:txBody>
                  <a:tcPr marL="17859" marR="17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6298">
                <a:tc>
                  <a:txBody>
                    <a:bodyPr/>
                    <a:lstStyle/>
                    <a:p>
                      <a:pPr>
                        <a:spcAft>
                          <a:spcPts val="0"/>
                        </a:spcAft>
                      </a:pPr>
                      <a:r>
                        <a:rPr lang="ru-RU" sz="2000" baseline="30000" dirty="0" smtClean="0">
                          <a:effectLst/>
                          <a:latin typeface="Times New Roman" panose="02020603050405020304" pitchFamily="18" charset="0"/>
                          <a:ea typeface="Times New Roman" panose="02020603050405020304" pitchFamily="18" charset="0"/>
                          <a:cs typeface="Calibri" panose="020F0502020204030204" pitchFamily="34" charset="0"/>
                        </a:rPr>
                        <a:t>&gt;</a:t>
                      </a:r>
                      <a:r>
                        <a:rPr lang="ru-RU" sz="2000" dirty="0" smtClean="0">
                          <a:solidFill>
                            <a:srgbClr val="000000"/>
                          </a:solidFill>
                          <a:effectLst/>
                          <a:latin typeface="Times New Roman" panose="02020603050405020304" pitchFamily="18" charset="0"/>
                          <a:ea typeface="Times New Roman" panose="02020603050405020304" pitchFamily="18" charset="0"/>
                        </a:rPr>
                        <a:t>Расходы прошлых финансовых лет*</a:t>
                      </a:r>
                      <a:endParaRPr lang="ru-RU" sz="2000" dirty="0">
                        <a:effectLst/>
                        <a:latin typeface="Calibri" panose="020F0502020204030204" pitchFamily="34" charset="0"/>
                        <a:ea typeface="Times New Roman" panose="02020603050405020304" pitchFamily="18" charset="0"/>
                        <a:cs typeface="Calibri" panose="020F0502020204030204" pitchFamily="34" charset="0"/>
                      </a:endParaRPr>
                    </a:p>
                  </a:txBody>
                  <a:tcPr marL="17859" marR="17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dirty="0">
                          <a:effectLst/>
                          <a:latin typeface="Times New Roman" panose="02020603050405020304" pitchFamily="18" charset="0"/>
                          <a:ea typeface="Times New Roman" panose="02020603050405020304" pitchFamily="18" charset="0"/>
                          <a:cs typeface="Calibri" panose="020F0502020204030204" pitchFamily="34" charset="0"/>
                        </a:rPr>
                        <a:t>0</a:t>
                      </a:r>
                      <a:endParaRPr lang="ru-RU" sz="2000" dirty="0">
                        <a:effectLst/>
                        <a:latin typeface="Calibri" panose="020F0502020204030204" pitchFamily="34" charset="0"/>
                        <a:ea typeface="Times New Roman" panose="02020603050405020304" pitchFamily="18" charset="0"/>
                        <a:cs typeface="Calibri" panose="020F0502020204030204" pitchFamily="34" charset="0"/>
                      </a:endParaRPr>
                    </a:p>
                  </a:txBody>
                  <a:tcPr marL="17859" marR="17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dirty="0">
                          <a:effectLst/>
                          <a:latin typeface="Times New Roman" panose="02020603050405020304" pitchFamily="18" charset="0"/>
                          <a:ea typeface="Times New Roman" panose="02020603050405020304" pitchFamily="18" charset="0"/>
                          <a:cs typeface="Calibri" panose="020F0502020204030204" pitchFamily="34" charset="0"/>
                        </a:rPr>
                        <a:t>0</a:t>
                      </a:r>
                      <a:endParaRPr lang="ru-RU" sz="2000" dirty="0">
                        <a:effectLst/>
                        <a:latin typeface="Calibri" panose="020F0502020204030204" pitchFamily="34" charset="0"/>
                        <a:ea typeface="Times New Roman" panose="02020603050405020304" pitchFamily="18" charset="0"/>
                        <a:cs typeface="Calibri" panose="020F0502020204030204" pitchFamily="34" charset="0"/>
                      </a:endParaRPr>
                    </a:p>
                  </a:txBody>
                  <a:tcPr marL="17859" marR="17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b="1" dirty="0">
                          <a:effectLst/>
                          <a:latin typeface="Times New Roman" panose="02020603050405020304" pitchFamily="18" charset="0"/>
                          <a:ea typeface="Times New Roman" panose="02020603050405020304" pitchFamily="18" charset="0"/>
                          <a:cs typeface="Calibri" panose="020F0502020204030204" pitchFamily="34" charset="0"/>
                        </a:rPr>
                        <a:t>4</a:t>
                      </a:r>
                      <a:endParaRPr lang="ru-RU" sz="2000" b="1" dirty="0">
                        <a:effectLst/>
                        <a:latin typeface="Calibri" panose="020F0502020204030204" pitchFamily="34" charset="0"/>
                        <a:ea typeface="Times New Roman" panose="02020603050405020304" pitchFamily="18" charset="0"/>
                        <a:cs typeface="Calibri" panose="020F0502020204030204" pitchFamily="34" charset="0"/>
                      </a:endParaRPr>
                    </a:p>
                  </a:txBody>
                  <a:tcPr marL="17859" marR="17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b="1" dirty="0">
                          <a:effectLst/>
                          <a:latin typeface="Times New Roman" panose="02020603050405020304" pitchFamily="18" charset="0"/>
                          <a:ea typeface="Times New Roman" panose="02020603050405020304" pitchFamily="18" charset="0"/>
                          <a:cs typeface="Calibri" panose="020F0502020204030204" pitchFamily="34" charset="0"/>
                        </a:rPr>
                        <a:t>0</a:t>
                      </a:r>
                      <a:endParaRPr lang="ru-RU" sz="2000" b="1" dirty="0">
                        <a:effectLst/>
                        <a:latin typeface="Calibri" panose="020F0502020204030204" pitchFamily="34" charset="0"/>
                        <a:ea typeface="Times New Roman" panose="02020603050405020304" pitchFamily="18" charset="0"/>
                        <a:cs typeface="Calibri" panose="020F0502020204030204" pitchFamily="34" charset="0"/>
                      </a:endParaRPr>
                    </a:p>
                  </a:txBody>
                  <a:tcPr marL="17859" marR="17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b="1" dirty="0">
                          <a:effectLst/>
                          <a:latin typeface="Times New Roman" panose="02020603050405020304" pitchFamily="18" charset="0"/>
                          <a:ea typeface="Times New Roman" panose="02020603050405020304" pitchFamily="18" charset="0"/>
                          <a:cs typeface="Calibri" panose="020F0502020204030204" pitchFamily="34" charset="0"/>
                        </a:rPr>
                        <a:t>1</a:t>
                      </a:r>
                      <a:endParaRPr lang="ru-RU" sz="2000" b="1" dirty="0">
                        <a:effectLst/>
                        <a:latin typeface="Calibri" panose="020F0502020204030204" pitchFamily="34" charset="0"/>
                        <a:ea typeface="Times New Roman" panose="02020603050405020304" pitchFamily="18" charset="0"/>
                        <a:cs typeface="Calibri" panose="020F0502020204030204" pitchFamily="34" charset="0"/>
                      </a:endParaRPr>
                    </a:p>
                  </a:txBody>
                  <a:tcPr marL="17859" marR="17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b="1" dirty="0" smtClean="0">
                          <a:effectLst/>
                          <a:latin typeface="Times New Roman" panose="02020603050405020304" pitchFamily="18" charset="0"/>
                          <a:ea typeface="Times New Roman" panose="02020603050405020304" pitchFamily="18" charset="0"/>
                          <a:cs typeface="Calibri" panose="020F0502020204030204" pitchFamily="34" charset="0"/>
                        </a:rPr>
                        <a:t>2</a:t>
                      </a:r>
                      <a:endParaRPr lang="ru-RU" sz="2000" b="1" dirty="0">
                        <a:effectLst/>
                        <a:latin typeface="Calibri" panose="020F0502020204030204" pitchFamily="34" charset="0"/>
                        <a:ea typeface="Times New Roman" panose="02020603050405020304" pitchFamily="18" charset="0"/>
                        <a:cs typeface="Calibri" panose="020F0502020204030204" pitchFamily="34" charset="0"/>
                      </a:endParaRPr>
                    </a:p>
                  </a:txBody>
                  <a:tcPr marL="17859" marR="17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b="1" dirty="0">
                          <a:effectLst/>
                          <a:latin typeface="Times New Roman" panose="02020603050405020304" pitchFamily="18" charset="0"/>
                          <a:ea typeface="Times New Roman" panose="02020603050405020304" pitchFamily="18" charset="0"/>
                          <a:cs typeface="Calibri" panose="020F0502020204030204" pitchFamily="34" charset="0"/>
                        </a:rPr>
                        <a:t>9</a:t>
                      </a:r>
                      <a:endParaRPr lang="ru-RU" sz="2000" b="1" dirty="0">
                        <a:effectLst/>
                        <a:latin typeface="Calibri" panose="020F0502020204030204" pitchFamily="34" charset="0"/>
                        <a:ea typeface="Times New Roman" panose="02020603050405020304" pitchFamily="18" charset="0"/>
                        <a:cs typeface="Calibri" panose="020F0502020204030204" pitchFamily="34" charset="0"/>
                      </a:endParaRPr>
                    </a:p>
                  </a:txBody>
                  <a:tcPr marL="17859" marR="17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dirty="0">
                          <a:effectLst/>
                          <a:latin typeface="Times New Roman" panose="02020603050405020304" pitchFamily="18" charset="0"/>
                          <a:ea typeface="Times New Roman" panose="02020603050405020304" pitchFamily="18" charset="0"/>
                          <a:cs typeface="Calibri" panose="020F0502020204030204" pitchFamily="34" charset="0"/>
                        </a:rPr>
                        <a:t>0</a:t>
                      </a:r>
                      <a:endParaRPr lang="ru-RU" sz="2000" dirty="0">
                        <a:effectLst/>
                        <a:latin typeface="Calibri" panose="020F0502020204030204" pitchFamily="34" charset="0"/>
                        <a:ea typeface="Times New Roman" panose="02020603050405020304" pitchFamily="18" charset="0"/>
                        <a:cs typeface="Calibri" panose="020F0502020204030204" pitchFamily="34" charset="0"/>
                      </a:endParaRPr>
                    </a:p>
                  </a:txBody>
                  <a:tcPr marL="17859" marR="17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dirty="0">
                          <a:effectLst/>
                          <a:latin typeface="Times New Roman" panose="02020603050405020304" pitchFamily="18" charset="0"/>
                          <a:ea typeface="Times New Roman" panose="02020603050405020304" pitchFamily="18" charset="0"/>
                          <a:cs typeface="Calibri" panose="020F0502020204030204" pitchFamily="34" charset="0"/>
                        </a:rPr>
                        <a:t>0</a:t>
                      </a:r>
                      <a:endParaRPr lang="ru-RU" sz="2000" dirty="0">
                        <a:effectLst/>
                        <a:latin typeface="Calibri" panose="020F0502020204030204" pitchFamily="34" charset="0"/>
                        <a:ea typeface="Times New Roman" panose="02020603050405020304" pitchFamily="18" charset="0"/>
                        <a:cs typeface="Calibri" panose="020F0502020204030204" pitchFamily="34" charset="0"/>
                      </a:endParaRPr>
                    </a:p>
                  </a:txBody>
                  <a:tcPr marL="17859" marR="17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dirty="0">
                          <a:effectLst/>
                          <a:latin typeface="Times New Roman" panose="02020603050405020304" pitchFamily="18" charset="0"/>
                          <a:ea typeface="Times New Roman" panose="02020603050405020304" pitchFamily="18" charset="0"/>
                          <a:cs typeface="Calibri" panose="020F0502020204030204" pitchFamily="34" charset="0"/>
                        </a:rPr>
                        <a:t>0</a:t>
                      </a:r>
                      <a:endParaRPr lang="ru-RU" sz="2000" dirty="0">
                        <a:effectLst/>
                        <a:latin typeface="Calibri" panose="020F0502020204030204" pitchFamily="34" charset="0"/>
                        <a:ea typeface="Times New Roman" panose="02020603050405020304" pitchFamily="18" charset="0"/>
                        <a:cs typeface="Calibri" panose="020F0502020204030204" pitchFamily="34" charset="0"/>
                      </a:endParaRPr>
                    </a:p>
                  </a:txBody>
                  <a:tcPr marL="17859" marR="17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 name="Прямоугольник 1"/>
          <p:cNvSpPr/>
          <p:nvPr/>
        </p:nvSpPr>
        <p:spPr>
          <a:xfrm>
            <a:off x="539552" y="0"/>
            <a:ext cx="8604448" cy="1077218"/>
          </a:xfrm>
          <a:prstGeom prst="rect">
            <a:avLst/>
          </a:prstGeom>
        </p:spPr>
        <p:txBody>
          <a:bodyPr wrap="square">
            <a:spAutoFit/>
          </a:bodyPr>
          <a:lstStyle/>
          <a:p>
            <a:pPr>
              <a:defRPr/>
            </a:pPr>
            <a:r>
              <a:rPr lang="ru-RU" sz="3200" kern="0" dirty="0" smtClean="0">
                <a:solidFill>
                  <a:prstClr val="black"/>
                </a:solidFill>
              </a:rPr>
              <a:t>В целях обособления операций, связанных с исправлением ошибок</a:t>
            </a:r>
            <a:endParaRPr lang="ru-RU" kern="0" dirty="0" smtClean="0">
              <a:solidFill>
                <a:sysClr val="windowText" lastClr="000000"/>
              </a:solidFill>
            </a:endParaRPr>
          </a:p>
        </p:txBody>
      </p:sp>
      <p:sp>
        <p:nvSpPr>
          <p:cNvPr id="3" name="Номер слайда 2"/>
          <p:cNvSpPr>
            <a:spLocks noGrp="1"/>
          </p:cNvSpPr>
          <p:nvPr>
            <p:ph type="sldNum" sz="quarter" idx="12"/>
          </p:nvPr>
        </p:nvSpPr>
        <p:spPr/>
        <p:txBody>
          <a:bodyPr/>
          <a:lstStyle/>
          <a:p>
            <a:fld id="{87CAACBE-3CA2-42B4-BAD1-73B4871560ED}" type="slidenum">
              <a:rPr lang="ru-RU" altLang="ru-RU" smtClean="0"/>
              <a:pPr/>
              <a:t>156</a:t>
            </a:fld>
            <a:endParaRPr lang="ru-RU" altLang="ru-RU"/>
          </a:p>
        </p:txBody>
      </p:sp>
    </p:spTree>
    <p:extLst>
      <p:ext uri="{BB962C8B-B14F-4D97-AF65-F5344CB8AC3E}">
        <p14:creationId xmlns:p14="http://schemas.microsoft.com/office/powerpoint/2010/main" val="4037276930"/>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179512" y="369332"/>
            <a:ext cx="8783960" cy="2736304"/>
          </a:xfrm>
          <a:prstGeom prst="rect">
            <a:avLst/>
          </a:prstGeom>
        </p:spPr>
      </p:pic>
      <p:sp>
        <p:nvSpPr>
          <p:cNvPr id="4" name="TextBox 3"/>
          <p:cNvSpPr txBox="1"/>
          <p:nvPr/>
        </p:nvSpPr>
        <p:spPr>
          <a:xfrm>
            <a:off x="4932040" y="0"/>
            <a:ext cx="1257780" cy="369332"/>
          </a:xfrm>
          <a:prstGeom prst="rect">
            <a:avLst/>
          </a:prstGeom>
          <a:noFill/>
        </p:spPr>
        <p:txBody>
          <a:bodyPr wrap="none" rtlCol="0">
            <a:spAutoFit/>
          </a:bodyPr>
          <a:lstStyle/>
          <a:p>
            <a:r>
              <a:rPr lang="ru-RU" b="1" dirty="0" smtClean="0">
                <a:solidFill>
                  <a:prstClr val="black"/>
                </a:solidFill>
              </a:rPr>
              <a:t>Ф. 0503173</a:t>
            </a:r>
            <a:endParaRPr lang="ru-RU" b="1" dirty="0">
              <a:solidFill>
                <a:prstClr val="black"/>
              </a:solidFill>
            </a:endParaRPr>
          </a:p>
        </p:txBody>
      </p:sp>
      <p:cxnSp>
        <p:nvCxnSpPr>
          <p:cNvPr id="6" name="Прямая со стрелкой 5"/>
          <p:cNvCxnSpPr/>
          <p:nvPr/>
        </p:nvCxnSpPr>
        <p:spPr>
          <a:xfrm>
            <a:off x="6165412" y="178738"/>
            <a:ext cx="1790964" cy="29793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aphicFrame>
        <p:nvGraphicFramePr>
          <p:cNvPr id="8" name="Таблица 7"/>
          <p:cNvGraphicFramePr>
            <a:graphicFrameLocks noGrp="1"/>
          </p:cNvGraphicFramePr>
          <p:nvPr>
            <p:extLst/>
          </p:nvPr>
        </p:nvGraphicFramePr>
        <p:xfrm>
          <a:off x="456691" y="3296230"/>
          <a:ext cx="8229602" cy="2835016"/>
        </p:xfrm>
        <a:graphic>
          <a:graphicData uri="http://schemas.openxmlformats.org/drawingml/2006/table">
            <a:tbl>
              <a:tblPr/>
              <a:tblGrid>
                <a:gridCol w="3392809"/>
                <a:gridCol w="390852"/>
                <a:gridCol w="1514551"/>
                <a:gridCol w="488565"/>
                <a:gridCol w="488565"/>
                <a:gridCol w="488565"/>
                <a:gridCol w="488565"/>
                <a:gridCol w="488565"/>
                <a:gridCol w="488565"/>
              </a:tblGrid>
              <a:tr h="242064">
                <a:tc rowSpan="2">
                  <a:txBody>
                    <a:bodyPr/>
                    <a:lstStyle/>
                    <a:p>
                      <a:pPr algn="ctr" fontAlgn="ctr"/>
                      <a:r>
                        <a:rPr lang="ru-RU" sz="1400" b="0" i="0" u="none" strike="noStrike" dirty="0">
                          <a:effectLst/>
                          <a:latin typeface="Times New Roman" panose="02020603050405020304" pitchFamily="18" charset="0"/>
                          <a:cs typeface="Times New Roman" panose="02020603050405020304" pitchFamily="18" charset="0"/>
                        </a:rPr>
                        <a:t>А К Т И В</a:t>
                      </a:r>
                    </a:p>
                  </a:txBody>
                  <a:tcPr marL="7667" marR="7667" marT="766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ru-RU" sz="1400" b="0" i="0" u="none" strike="noStrike" dirty="0">
                          <a:effectLst/>
                          <a:latin typeface="Times New Roman" panose="02020603050405020304" pitchFamily="18" charset="0"/>
                          <a:cs typeface="Times New Roman" panose="02020603050405020304" pitchFamily="18" charset="0"/>
                        </a:rPr>
                        <a:t>Код строки</a:t>
                      </a:r>
                    </a:p>
                  </a:txBody>
                  <a:tcPr marL="7667" marR="7667" marT="76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ru-RU" sz="1400" b="0" i="0" u="none" strike="noStrike" dirty="0">
                          <a:effectLst/>
                          <a:latin typeface="Times New Roman" panose="02020603050405020304" pitchFamily="18" charset="0"/>
                          <a:cs typeface="Times New Roman" panose="02020603050405020304" pitchFamily="18" charset="0"/>
                        </a:rPr>
                        <a:t>Сумма изменений, всего (руб.)</a:t>
                      </a:r>
                    </a:p>
                  </a:txBody>
                  <a:tcPr marL="7667" marR="7667" marT="76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6">
                  <a:txBody>
                    <a:bodyPr/>
                    <a:lstStyle/>
                    <a:p>
                      <a:pPr algn="ctr" fontAlgn="ctr"/>
                      <a:r>
                        <a:rPr lang="ru-RU" sz="1400" b="0" i="0" u="none" strike="noStrike" dirty="0">
                          <a:effectLst/>
                          <a:latin typeface="Arial" panose="020B0604020202020204" pitchFamily="34" charset="0"/>
                        </a:rPr>
                        <a:t>в том числе по причине (руб.)</a:t>
                      </a:r>
                    </a:p>
                  </a:txBody>
                  <a:tcPr marL="7667" marR="7667" marT="76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328160">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1400" b="0" i="0" u="none" strike="noStrike">
                          <a:effectLst/>
                          <a:latin typeface="Times New Roman" panose="02020603050405020304" pitchFamily="18" charset="0"/>
                          <a:cs typeface="Times New Roman" panose="02020603050405020304" pitchFamily="18" charset="0"/>
                        </a:rPr>
                        <a:t>01</a:t>
                      </a:r>
                    </a:p>
                  </a:txBody>
                  <a:tcPr marL="7667" marR="7667" marT="76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effectLst/>
                          <a:latin typeface="Times New Roman" panose="02020603050405020304" pitchFamily="18" charset="0"/>
                          <a:cs typeface="Times New Roman" panose="02020603050405020304" pitchFamily="18" charset="0"/>
                        </a:rPr>
                        <a:t>02</a:t>
                      </a:r>
                    </a:p>
                  </a:txBody>
                  <a:tcPr marL="7667" marR="7667" marT="76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effectLst/>
                          <a:latin typeface="Times New Roman" panose="02020603050405020304" pitchFamily="18" charset="0"/>
                          <a:cs typeface="Times New Roman" panose="02020603050405020304" pitchFamily="18" charset="0"/>
                        </a:rPr>
                        <a:t>03</a:t>
                      </a:r>
                    </a:p>
                  </a:txBody>
                  <a:tcPr marL="7667" marR="7667" marT="76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effectLst/>
                          <a:latin typeface="Times New Roman" panose="02020603050405020304" pitchFamily="18" charset="0"/>
                          <a:cs typeface="Times New Roman" panose="02020603050405020304" pitchFamily="18" charset="0"/>
                        </a:rPr>
                        <a:t>04</a:t>
                      </a:r>
                    </a:p>
                  </a:txBody>
                  <a:tcPr marL="7667" marR="7667" marT="76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effectLst/>
                          <a:latin typeface="Times New Roman" panose="02020603050405020304" pitchFamily="18" charset="0"/>
                          <a:cs typeface="Times New Roman" panose="02020603050405020304" pitchFamily="18" charset="0"/>
                        </a:rPr>
                        <a:t>05</a:t>
                      </a:r>
                    </a:p>
                  </a:txBody>
                  <a:tcPr marL="7667" marR="7667" marT="76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effectLst/>
                          <a:latin typeface="Times New Roman" panose="02020603050405020304" pitchFamily="18" charset="0"/>
                          <a:cs typeface="Times New Roman" panose="02020603050405020304" pitchFamily="18" charset="0"/>
                        </a:rPr>
                        <a:t>06</a:t>
                      </a:r>
                    </a:p>
                  </a:txBody>
                  <a:tcPr marL="7667" marR="7667" marT="76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2676">
                <a:tc>
                  <a:txBody>
                    <a:bodyPr/>
                    <a:lstStyle/>
                    <a:p>
                      <a:pPr algn="ctr" fontAlgn="ctr"/>
                      <a:r>
                        <a:rPr lang="ru-RU" sz="1400" b="0" i="0" u="none" strike="noStrike">
                          <a:effectLst/>
                          <a:latin typeface="Times New Roman" panose="02020603050405020304" pitchFamily="18" charset="0"/>
                          <a:cs typeface="Times New Roman" panose="02020603050405020304" pitchFamily="18" charset="0"/>
                        </a:rPr>
                        <a:t>1</a:t>
                      </a:r>
                    </a:p>
                  </a:txBody>
                  <a:tcPr marL="7667" marR="7667" marT="766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effectLst/>
                          <a:latin typeface="Times New Roman" panose="02020603050405020304" pitchFamily="18" charset="0"/>
                          <a:cs typeface="Times New Roman" panose="02020603050405020304" pitchFamily="18" charset="0"/>
                        </a:rPr>
                        <a:t>2</a:t>
                      </a:r>
                    </a:p>
                  </a:txBody>
                  <a:tcPr marL="7667" marR="7667" marT="76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effectLst/>
                          <a:latin typeface="Times New Roman" panose="02020603050405020304" pitchFamily="18" charset="0"/>
                          <a:cs typeface="Times New Roman" panose="02020603050405020304" pitchFamily="18" charset="0"/>
                        </a:rPr>
                        <a:t>3</a:t>
                      </a:r>
                    </a:p>
                  </a:txBody>
                  <a:tcPr marL="7667" marR="7667" marT="76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effectLst/>
                          <a:latin typeface="Times New Roman" panose="02020603050405020304" pitchFamily="18" charset="0"/>
                          <a:cs typeface="Times New Roman" panose="02020603050405020304" pitchFamily="18" charset="0"/>
                        </a:rPr>
                        <a:t>4</a:t>
                      </a:r>
                    </a:p>
                  </a:txBody>
                  <a:tcPr marL="7667" marR="7667" marT="76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effectLst/>
                          <a:latin typeface="Times New Roman" panose="02020603050405020304" pitchFamily="18" charset="0"/>
                          <a:cs typeface="Times New Roman" panose="02020603050405020304" pitchFamily="18" charset="0"/>
                        </a:rPr>
                        <a:t>5</a:t>
                      </a:r>
                    </a:p>
                  </a:txBody>
                  <a:tcPr marL="7667" marR="7667" marT="76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400" b="0" i="0" u="none" strike="noStrike">
                          <a:effectLst/>
                          <a:latin typeface="Times New Roman" panose="02020603050405020304" pitchFamily="18" charset="0"/>
                          <a:cs typeface="Times New Roman" panose="02020603050405020304" pitchFamily="18" charset="0"/>
                        </a:rPr>
                        <a:t>6</a:t>
                      </a:r>
                    </a:p>
                  </a:txBody>
                  <a:tcPr marL="7667" marR="7667" marT="76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400" b="0" i="0" u="none" strike="noStrike">
                          <a:effectLst/>
                          <a:latin typeface="Times New Roman" panose="02020603050405020304" pitchFamily="18" charset="0"/>
                          <a:cs typeface="Times New Roman" panose="02020603050405020304" pitchFamily="18" charset="0"/>
                        </a:rPr>
                        <a:t>7</a:t>
                      </a:r>
                    </a:p>
                  </a:txBody>
                  <a:tcPr marL="7667" marR="7667" marT="76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400" b="0" i="0" u="none" strike="noStrike">
                          <a:effectLst/>
                          <a:latin typeface="Times New Roman" panose="02020603050405020304" pitchFamily="18" charset="0"/>
                          <a:cs typeface="Times New Roman" panose="02020603050405020304" pitchFamily="18" charset="0"/>
                        </a:rPr>
                        <a:t>8</a:t>
                      </a:r>
                    </a:p>
                  </a:txBody>
                  <a:tcPr marL="7667" marR="7667" marT="76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400" b="0" i="0" u="none" strike="noStrike">
                          <a:effectLst/>
                          <a:latin typeface="Times New Roman" panose="02020603050405020304" pitchFamily="18" charset="0"/>
                          <a:cs typeface="Times New Roman" panose="02020603050405020304" pitchFamily="18" charset="0"/>
                        </a:rPr>
                        <a:t>9</a:t>
                      </a:r>
                    </a:p>
                  </a:txBody>
                  <a:tcPr marL="7667" marR="7667" marT="76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3346">
                <a:tc>
                  <a:txBody>
                    <a:bodyPr/>
                    <a:lstStyle/>
                    <a:p>
                      <a:pPr algn="ctr" fontAlgn="b"/>
                      <a:r>
                        <a:rPr lang="en-US" sz="1400" b="1" i="0" u="none" strike="noStrike">
                          <a:effectLst/>
                          <a:latin typeface="Times New Roman" panose="02020603050405020304" pitchFamily="18" charset="0"/>
                          <a:cs typeface="Times New Roman" panose="02020603050405020304" pitchFamily="18" charset="0"/>
                        </a:rPr>
                        <a:t>I. </a:t>
                      </a:r>
                      <a:r>
                        <a:rPr lang="ru-RU" sz="1400" b="1" i="0" u="none" strike="noStrike">
                          <a:effectLst/>
                          <a:latin typeface="Times New Roman" panose="02020603050405020304" pitchFamily="18" charset="0"/>
                          <a:cs typeface="Times New Roman" panose="02020603050405020304" pitchFamily="18" charset="0"/>
                        </a:rPr>
                        <a:t>Нефинансовые активы</a:t>
                      </a:r>
                    </a:p>
                  </a:txBody>
                  <a:tcPr marL="7667" marR="7667" marT="7667"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ru-RU" sz="1400" b="0" i="1" u="none" strike="noStrike">
                          <a:effectLst/>
                          <a:latin typeface="Times New Roman" panose="02020603050405020304" pitchFamily="18" charset="0"/>
                          <a:cs typeface="Times New Roman" panose="02020603050405020304" pitchFamily="18" charset="0"/>
                        </a:rPr>
                        <a:t> </a:t>
                      </a:r>
                    </a:p>
                  </a:txBody>
                  <a:tcPr marL="7667" marR="7667" marT="7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rowSpan="2">
                  <a:txBody>
                    <a:bodyPr/>
                    <a:lstStyle/>
                    <a:p>
                      <a:pPr algn="ctr" fontAlgn="b"/>
                      <a:endParaRPr lang="ru-RU" sz="1400" b="0" i="0" u="none" strike="noStrike" dirty="0">
                        <a:effectLst/>
                        <a:latin typeface="Times New Roman" panose="02020603050405020304" pitchFamily="18" charset="0"/>
                        <a:cs typeface="Times New Roman" panose="02020603050405020304" pitchFamily="18" charset="0"/>
                      </a:endParaRPr>
                    </a:p>
                  </a:txBody>
                  <a:tcPr marL="7667" marR="7667" marT="766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ru-RU" sz="1400" b="0" i="0" u="none" strike="noStrike" dirty="0">
                          <a:effectLst/>
                          <a:latin typeface="Times New Roman" panose="02020603050405020304" pitchFamily="18" charset="0"/>
                          <a:cs typeface="Times New Roman" panose="02020603050405020304" pitchFamily="18" charset="0"/>
                        </a:rPr>
                        <a:t> </a:t>
                      </a:r>
                    </a:p>
                  </a:txBody>
                  <a:tcPr marL="7667" marR="7667" marT="7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ru-RU" sz="1400" b="0" i="0" u="none" strike="noStrike" dirty="0">
                          <a:effectLst/>
                          <a:latin typeface="Times New Roman" panose="02020603050405020304" pitchFamily="18" charset="0"/>
                          <a:cs typeface="Times New Roman" panose="02020603050405020304" pitchFamily="18" charset="0"/>
                        </a:rPr>
                        <a:t> </a:t>
                      </a:r>
                    </a:p>
                  </a:txBody>
                  <a:tcPr marL="7667" marR="7667" marT="7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ru-RU" sz="1400" b="0" i="0" u="none" strike="noStrike" dirty="0">
                          <a:effectLst/>
                          <a:latin typeface="Times New Roman" panose="02020603050405020304" pitchFamily="18" charset="0"/>
                          <a:cs typeface="Times New Roman" panose="02020603050405020304" pitchFamily="18" charset="0"/>
                        </a:rPr>
                        <a:t> </a:t>
                      </a:r>
                    </a:p>
                  </a:txBody>
                  <a:tcPr marL="7667" marR="7667" marT="7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ru-RU" sz="1400" b="0" i="0" u="none" strike="noStrike" dirty="0">
                          <a:effectLst/>
                          <a:latin typeface="Times New Roman" panose="02020603050405020304" pitchFamily="18" charset="0"/>
                          <a:cs typeface="Times New Roman" panose="02020603050405020304" pitchFamily="18" charset="0"/>
                        </a:rPr>
                        <a:t> </a:t>
                      </a:r>
                    </a:p>
                  </a:txBody>
                  <a:tcPr marL="7667" marR="7667" marT="7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ru-RU" sz="1400" b="0" i="0" u="none" strike="noStrike">
                          <a:effectLst/>
                          <a:latin typeface="Times New Roman" panose="02020603050405020304" pitchFamily="18" charset="0"/>
                          <a:cs typeface="Times New Roman" panose="02020603050405020304" pitchFamily="18" charset="0"/>
                        </a:rPr>
                        <a:t> </a:t>
                      </a:r>
                    </a:p>
                  </a:txBody>
                  <a:tcPr marL="7667" marR="7667" marT="7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ru-RU" sz="1400" b="0" i="0" u="none" strike="noStrike">
                          <a:effectLst/>
                          <a:latin typeface="Times New Roman" panose="02020603050405020304" pitchFamily="18" charset="0"/>
                          <a:cs typeface="Times New Roman" panose="02020603050405020304" pitchFamily="18" charset="0"/>
                        </a:rPr>
                        <a:t> </a:t>
                      </a:r>
                    </a:p>
                  </a:txBody>
                  <a:tcPr marL="7667" marR="7667" marT="766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3346">
                <a:tc>
                  <a:txBody>
                    <a:bodyPr/>
                    <a:lstStyle/>
                    <a:p>
                      <a:pPr algn="l" fontAlgn="b"/>
                      <a:r>
                        <a:rPr lang="ru-RU" sz="1400" b="0" i="0" u="none" strike="noStrike">
                          <a:effectLst/>
                          <a:latin typeface="Times New Roman" panose="02020603050405020304" pitchFamily="18" charset="0"/>
                          <a:cs typeface="Times New Roman" panose="02020603050405020304" pitchFamily="18" charset="0"/>
                        </a:rPr>
                        <a:t>Основные средства (балансовая стоимость, 010100000)*                                                               </a:t>
                      </a:r>
                    </a:p>
                  </a:txBody>
                  <a:tcPr marL="7667" marR="7667" marT="7667"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dot"/>
                      <a:round/>
                      <a:headEnd type="none" w="med" len="med"/>
                      <a:tailEnd type="none" w="med" len="med"/>
                    </a:lnB>
                  </a:tcPr>
                </a:tc>
                <a:tc>
                  <a:txBody>
                    <a:bodyPr/>
                    <a:lstStyle/>
                    <a:p>
                      <a:pPr algn="ctr" fontAlgn="b"/>
                      <a:r>
                        <a:rPr lang="ru-RU" sz="1400" b="0" i="0" u="none" strike="noStrike" dirty="0">
                          <a:effectLst/>
                          <a:latin typeface="Times New Roman" panose="02020603050405020304" pitchFamily="18" charset="0"/>
                          <a:cs typeface="Times New Roman" panose="02020603050405020304" pitchFamily="18" charset="0"/>
                        </a:rPr>
                        <a:t>010</a:t>
                      </a:r>
                    </a:p>
                  </a:txBody>
                  <a:tcPr marL="7667" marR="7667" marT="7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r>
              <a:tr h="153346">
                <a:tc>
                  <a:txBody>
                    <a:bodyPr/>
                    <a:lstStyle/>
                    <a:p>
                      <a:pPr algn="l" fontAlgn="b"/>
                      <a:r>
                        <a:rPr lang="ru-RU" sz="1400" b="0" i="0" u="none" strike="noStrike">
                          <a:effectLst/>
                          <a:latin typeface="Times New Roman" panose="02020603050405020304" pitchFamily="18" charset="0"/>
                          <a:cs typeface="Times New Roman" panose="02020603050405020304" pitchFamily="18" charset="0"/>
                        </a:rPr>
                        <a:t>Уменьшение стоимости основных средств,** всего*</a:t>
                      </a:r>
                    </a:p>
                  </a:txBody>
                  <a:tcPr marL="7667" marR="7667" marT="7667"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ru-RU" sz="1400" b="0" i="0" u="none" strike="noStrike">
                          <a:effectLst/>
                          <a:latin typeface="Times New Roman" panose="02020603050405020304" pitchFamily="18" charset="0"/>
                          <a:cs typeface="Times New Roman" panose="02020603050405020304" pitchFamily="18" charset="0"/>
                        </a:rPr>
                        <a:t>020</a:t>
                      </a:r>
                    </a:p>
                  </a:txBody>
                  <a:tcPr marL="7667" marR="7667" marT="7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a:effectLst/>
                          <a:latin typeface="Times New Roman" panose="02020603050405020304" pitchFamily="18" charset="0"/>
                          <a:cs typeface="Times New Roman" panose="02020603050405020304" pitchFamily="18" charset="0"/>
                        </a:rPr>
                        <a:t> </a:t>
                      </a:r>
                    </a:p>
                  </a:txBody>
                  <a:tcPr marL="7667" marR="7667" marT="766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effectLst/>
                          <a:latin typeface="Times New Roman" panose="02020603050405020304" pitchFamily="18" charset="0"/>
                          <a:cs typeface="Times New Roman" panose="02020603050405020304" pitchFamily="18" charset="0"/>
                        </a:rPr>
                        <a:t> </a:t>
                      </a:r>
                    </a:p>
                  </a:txBody>
                  <a:tcPr marL="7667" marR="7667" marT="76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effectLst/>
                          <a:latin typeface="Times New Roman" panose="02020603050405020304" pitchFamily="18" charset="0"/>
                          <a:cs typeface="Times New Roman" panose="02020603050405020304" pitchFamily="18" charset="0"/>
                        </a:rPr>
                        <a:t> </a:t>
                      </a:r>
                    </a:p>
                  </a:txBody>
                  <a:tcPr marL="7667" marR="7667" marT="76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effectLst/>
                          <a:latin typeface="Times New Roman" panose="02020603050405020304" pitchFamily="18" charset="0"/>
                          <a:cs typeface="Times New Roman" panose="02020603050405020304" pitchFamily="18" charset="0"/>
                        </a:rPr>
                        <a:t> </a:t>
                      </a:r>
                    </a:p>
                  </a:txBody>
                  <a:tcPr marL="7667" marR="7667" marT="76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effectLst/>
                          <a:latin typeface="Times New Roman" panose="02020603050405020304" pitchFamily="18" charset="0"/>
                          <a:cs typeface="Times New Roman" panose="02020603050405020304" pitchFamily="18" charset="0"/>
                        </a:rPr>
                        <a:t> </a:t>
                      </a:r>
                    </a:p>
                  </a:txBody>
                  <a:tcPr marL="7667" marR="7667" marT="76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effectLst/>
                          <a:latin typeface="Times New Roman" panose="02020603050405020304" pitchFamily="18" charset="0"/>
                          <a:cs typeface="Times New Roman" panose="02020603050405020304" pitchFamily="18" charset="0"/>
                        </a:rPr>
                        <a:t> </a:t>
                      </a:r>
                    </a:p>
                  </a:txBody>
                  <a:tcPr marL="7667" marR="7667" marT="76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effectLst/>
                          <a:latin typeface="Times New Roman" panose="02020603050405020304" pitchFamily="18" charset="0"/>
                          <a:cs typeface="Times New Roman" panose="02020603050405020304" pitchFamily="18" charset="0"/>
                        </a:rPr>
                        <a:t> </a:t>
                      </a:r>
                    </a:p>
                  </a:txBody>
                  <a:tcPr marL="7667" marR="7667" marT="766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3346">
                <a:tc>
                  <a:txBody>
                    <a:bodyPr/>
                    <a:lstStyle/>
                    <a:p>
                      <a:pPr algn="l" fontAlgn="b"/>
                      <a:r>
                        <a:rPr lang="ru-RU" sz="1400" b="0" i="0" u="none" strike="noStrike">
                          <a:effectLst/>
                          <a:latin typeface="Times New Roman" panose="02020603050405020304" pitchFamily="18" charset="0"/>
                          <a:cs typeface="Times New Roman" panose="02020603050405020304" pitchFamily="18" charset="0"/>
                        </a:rPr>
                        <a:t>из них:</a:t>
                      </a:r>
                    </a:p>
                  </a:txBody>
                  <a:tcPr marL="368029" marR="7667" marT="7667"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a:noFill/>
                    </a:lnB>
                  </a:tcPr>
                </a:tc>
                <a:tc>
                  <a:txBody>
                    <a:bodyPr/>
                    <a:lstStyle/>
                    <a:p>
                      <a:pPr algn="ctr" fontAlgn="b"/>
                      <a:r>
                        <a:rPr lang="ru-RU" sz="1400" b="0" i="0" u="none" strike="noStrike">
                          <a:effectLst/>
                          <a:latin typeface="Times New Roman" panose="02020603050405020304" pitchFamily="18" charset="0"/>
                          <a:cs typeface="Times New Roman" panose="02020603050405020304" pitchFamily="18" charset="0"/>
                        </a:rPr>
                        <a:t> </a:t>
                      </a:r>
                    </a:p>
                  </a:txBody>
                  <a:tcPr marL="7667" marR="7667" marT="7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rowSpan="2">
                  <a:txBody>
                    <a:bodyPr/>
                    <a:lstStyle/>
                    <a:p>
                      <a:pPr algn="ctr" fontAlgn="b"/>
                      <a:r>
                        <a:rPr lang="ru-RU" sz="1400" b="0" i="0" u="none" strike="noStrike" dirty="0">
                          <a:effectLst/>
                          <a:latin typeface="Times New Roman" panose="02020603050405020304" pitchFamily="18" charset="0"/>
                          <a:cs typeface="Times New Roman" panose="02020603050405020304" pitchFamily="18" charset="0"/>
                        </a:rPr>
                        <a:t> </a:t>
                      </a:r>
                    </a:p>
                  </a:txBody>
                  <a:tcPr marL="7667" marR="7667" marT="766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ru-RU" sz="1400" b="0" i="0" u="none" strike="noStrike">
                          <a:effectLst/>
                          <a:latin typeface="Times New Roman" panose="02020603050405020304" pitchFamily="18" charset="0"/>
                          <a:cs typeface="Times New Roman" panose="02020603050405020304" pitchFamily="18" charset="0"/>
                        </a:rPr>
                        <a:t> </a:t>
                      </a:r>
                    </a:p>
                  </a:txBody>
                  <a:tcPr marL="7667" marR="7667" marT="7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ru-RU" sz="1400" b="0" i="0" u="none" strike="noStrike">
                          <a:effectLst/>
                          <a:latin typeface="Times New Roman" panose="02020603050405020304" pitchFamily="18" charset="0"/>
                          <a:cs typeface="Times New Roman" panose="02020603050405020304" pitchFamily="18" charset="0"/>
                        </a:rPr>
                        <a:t> </a:t>
                      </a:r>
                    </a:p>
                  </a:txBody>
                  <a:tcPr marL="7667" marR="7667" marT="7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ru-RU" sz="1400" b="0" i="0" u="none" strike="noStrike">
                          <a:effectLst/>
                          <a:latin typeface="Times New Roman" panose="02020603050405020304" pitchFamily="18" charset="0"/>
                          <a:cs typeface="Times New Roman" panose="02020603050405020304" pitchFamily="18" charset="0"/>
                        </a:rPr>
                        <a:t> </a:t>
                      </a:r>
                    </a:p>
                  </a:txBody>
                  <a:tcPr marL="7667" marR="7667" marT="7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ru-RU" sz="1400" b="0" i="0" u="none" strike="noStrike" dirty="0">
                          <a:effectLst/>
                          <a:latin typeface="Times New Roman" panose="02020603050405020304" pitchFamily="18" charset="0"/>
                          <a:cs typeface="Times New Roman" panose="02020603050405020304" pitchFamily="18" charset="0"/>
                        </a:rPr>
                        <a:t> </a:t>
                      </a:r>
                    </a:p>
                  </a:txBody>
                  <a:tcPr marL="7667" marR="7667" marT="7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ru-RU" sz="1400" b="0" i="0" u="none" strike="noStrike" dirty="0">
                          <a:effectLst/>
                          <a:latin typeface="Times New Roman" panose="02020603050405020304" pitchFamily="18" charset="0"/>
                          <a:cs typeface="Times New Roman" panose="02020603050405020304" pitchFamily="18" charset="0"/>
                        </a:rPr>
                        <a:t> </a:t>
                      </a:r>
                    </a:p>
                  </a:txBody>
                  <a:tcPr marL="7667" marR="7667" marT="7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ru-RU" sz="1400" b="0" i="0" u="none" strike="noStrike" dirty="0">
                          <a:effectLst/>
                          <a:latin typeface="Times New Roman" panose="02020603050405020304" pitchFamily="18" charset="0"/>
                          <a:cs typeface="Times New Roman" panose="02020603050405020304" pitchFamily="18" charset="0"/>
                        </a:rPr>
                        <a:t> </a:t>
                      </a:r>
                    </a:p>
                  </a:txBody>
                  <a:tcPr marL="7667" marR="7667" marT="766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3346">
                <a:tc>
                  <a:txBody>
                    <a:bodyPr/>
                    <a:lstStyle/>
                    <a:p>
                      <a:pPr algn="l" fontAlgn="b"/>
                      <a:r>
                        <a:rPr lang="ru-RU" sz="1400" b="0" i="0" u="none" strike="noStrike">
                          <a:effectLst/>
                          <a:latin typeface="Times New Roman" panose="02020603050405020304" pitchFamily="18" charset="0"/>
                          <a:cs typeface="Times New Roman" panose="02020603050405020304" pitchFamily="18" charset="0"/>
                        </a:rPr>
                        <a:t>амортизация основных средств*</a:t>
                      </a:r>
                    </a:p>
                  </a:txBody>
                  <a:tcPr marL="368029" marR="7667" marT="7667"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dot"/>
                      <a:round/>
                      <a:headEnd type="none" w="med" len="med"/>
                      <a:tailEnd type="none" w="med" len="med"/>
                    </a:lnB>
                  </a:tcPr>
                </a:tc>
                <a:tc>
                  <a:txBody>
                    <a:bodyPr/>
                    <a:lstStyle/>
                    <a:p>
                      <a:pPr algn="ctr" fontAlgn="b"/>
                      <a:r>
                        <a:rPr lang="ru-RU" sz="1400" b="0" i="0" u="none" strike="noStrike" dirty="0">
                          <a:effectLst/>
                          <a:latin typeface="Times New Roman" panose="02020603050405020304" pitchFamily="18" charset="0"/>
                          <a:cs typeface="Times New Roman" panose="02020603050405020304" pitchFamily="18" charset="0"/>
                        </a:rPr>
                        <a:t>021</a:t>
                      </a:r>
                    </a:p>
                  </a:txBody>
                  <a:tcPr marL="7667" marR="7667" marT="7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r>
              <a:tr h="153346">
                <a:tc>
                  <a:txBody>
                    <a:bodyPr/>
                    <a:lstStyle/>
                    <a:p>
                      <a:pPr algn="l" fontAlgn="b"/>
                      <a:r>
                        <a:rPr lang="ru-RU" sz="1400" b="0" i="0" u="none" strike="noStrike">
                          <a:effectLst/>
                          <a:latin typeface="Arial" panose="020B0604020202020204" pitchFamily="34" charset="0"/>
                        </a:rPr>
                        <a:t>Основные средства (остаточная стоимость, стр. 010 -  стр. 020)                                                                                             </a:t>
                      </a:r>
                    </a:p>
                  </a:txBody>
                  <a:tcPr marL="7667" marR="7667" marT="7667"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ru-RU" sz="1400" b="0" i="0" u="none" strike="noStrike">
                          <a:effectLst/>
                          <a:latin typeface="Arial" panose="020B0604020202020204" pitchFamily="34" charset="0"/>
                        </a:rPr>
                        <a:t>030</a:t>
                      </a:r>
                    </a:p>
                  </a:txBody>
                  <a:tcPr marL="7667" marR="7667" marT="7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a:effectLst/>
                          <a:latin typeface="Arial" panose="020B0604020202020204" pitchFamily="34" charset="0"/>
                        </a:rPr>
                        <a:t> </a:t>
                      </a:r>
                    </a:p>
                  </a:txBody>
                  <a:tcPr marL="7667" marR="7667" marT="766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effectLst/>
                          <a:latin typeface="Arial" panose="020B0604020202020204" pitchFamily="34" charset="0"/>
                        </a:rPr>
                        <a:t> </a:t>
                      </a:r>
                    </a:p>
                  </a:txBody>
                  <a:tcPr marL="7667" marR="7667" marT="76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effectLst/>
                          <a:latin typeface="Arial" panose="020B0604020202020204" pitchFamily="34" charset="0"/>
                        </a:rPr>
                        <a:t> </a:t>
                      </a:r>
                    </a:p>
                  </a:txBody>
                  <a:tcPr marL="7667" marR="7667" marT="76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effectLst/>
                          <a:latin typeface="Arial" panose="020B0604020202020204" pitchFamily="34" charset="0"/>
                        </a:rPr>
                        <a:t> </a:t>
                      </a:r>
                    </a:p>
                  </a:txBody>
                  <a:tcPr marL="7667" marR="7667" marT="76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effectLst/>
                          <a:latin typeface="Arial" panose="020B0604020202020204" pitchFamily="34" charset="0"/>
                        </a:rPr>
                        <a:t> </a:t>
                      </a:r>
                    </a:p>
                  </a:txBody>
                  <a:tcPr marL="7667" marR="7667" marT="76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effectLst/>
                          <a:latin typeface="Arial" panose="020B0604020202020204" pitchFamily="34" charset="0"/>
                        </a:rPr>
                        <a:t> </a:t>
                      </a:r>
                    </a:p>
                  </a:txBody>
                  <a:tcPr marL="7667" marR="7667" marT="76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effectLst/>
                          <a:latin typeface="Arial" panose="020B0604020202020204" pitchFamily="34" charset="0"/>
                        </a:rPr>
                        <a:t> </a:t>
                      </a:r>
                    </a:p>
                  </a:txBody>
                  <a:tcPr marL="7667" marR="7667" marT="766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9" name="TextBox 8"/>
          <p:cNvSpPr txBox="1"/>
          <p:nvPr/>
        </p:nvSpPr>
        <p:spPr>
          <a:xfrm>
            <a:off x="5726519" y="4175415"/>
            <a:ext cx="3417481" cy="646331"/>
          </a:xfrm>
          <a:prstGeom prst="rect">
            <a:avLst/>
          </a:prstGeom>
          <a:solidFill>
            <a:schemeClr val="accent3">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ru-RU" dirty="0">
                <a:solidFill>
                  <a:prstClr val="black"/>
                </a:solidFill>
                <a:latin typeface="Times New Roman" panose="02020603050405020304" pitchFamily="18" charset="0"/>
                <a:cs typeface="Times New Roman" panose="02020603050405020304" pitchFamily="18" charset="0"/>
              </a:rPr>
              <a:t> </a:t>
            </a:r>
            <a:r>
              <a:rPr lang="ru-RU" b="1" dirty="0">
                <a:solidFill>
                  <a:prstClr val="black"/>
                </a:solidFill>
                <a:latin typeface="Times New Roman" panose="02020603050405020304" pitchFamily="18" charset="0"/>
                <a:cs typeface="Times New Roman" panose="02020603050405020304" pitchFamily="18" charset="0"/>
              </a:rPr>
              <a:t>01 – реорганизация , изменение типа </a:t>
            </a:r>
            <a:r>
              <a:rPr lang="ru-RU" b="1" dirty="0" smtClean="0">
                <a:solidFill>
                  <a:prstClr val="black"/>
                </a:solidFill>
                <a:latin typeface="Times New Roman" panose="02020603050405020304" pitchFamily="18" charset="0"/>
                <a:cs typeface="Times New Roman" panose="02020603050405020304" pitchFamily="18" charset="0"/>
              </a:rPr>
              <a:t>учреждения</a:t>
            </a:r>
            <a:endParaRPr lang="ru-RU" b="1" dirty="0">
              <a:solidFill>
                <a:prstClr val="black"/>
              </a:solidFill>
            </a:endParaRPr>
          </a:p>
        </p:txBody>
      </p:sp>
      <p:sp>
        <p:nvSpPr>
          <p:cNvPr id="10" name="TextBox 9"/>
          <p:cNvSpPr txBox="1"/>
          <p:nvPr/>
        </p:nvSpPr>
        <p:spPr>
          <a:xfrm>
            <a:off x="5698980" y="4881244"/>
            <a:ext cx="2689643" cy="369332"/>
          </a:xfrm>
          <a:prstGeom prst="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ru-RU" b="1" dirty="0" smtClean="0">
                <a:solidFill>
                  <a:prstClr val="black"/>
                </a:solidFill>
              </a:rPr>
              <a:t>02- внедрение ФСГС </a:t>
            </a:r>
            <a:endParaRPr lang="ru-RU" b="1" dirty="0">
              <a:solidFill>
                <a:prstClr val="black"/>
              </a:solidFill>
            </a:endParaRPr>
          </a:p>
        </p:txBody>
      </p:sp>
      <p:sp>
        <p:nvSpPr>
          <p:cNvPr id="11" name="TextBox 10"/>
          <p:cNvSpPr txBox="1"/>
          <p:nvPr/>
        </p:nvSpPr>
        <p:spPr>
          <a:xfrm>
            <a:off x="5685099" y="5310074"/>
            <a:ext cx="2799493" cy="369332"/>
          </a:xfrm>
          <a:prstGeom prst="rect">
            <a:avLst/>
          </a:prstGeom>
          <a:solidFill>
            <a:srgbClr val="FFFF99"/>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ru-RU" b="1" dirty="0" smtClean="0">
                <a:solidFill>
                  <a:prstClr val="black"/>
                </a:solidFill>
              </a:rPr>
              <a:t>03- ошибки прошлых лет</a:t>
            </a:r>
            <a:endParaRPr lang="ru-RU" b="1" dirty="0">
              <a:solidFill>
                <a:prstClr val="black"/>
              </a:solidFill>
            </a:endParaRPr>
          </a:p>
        </p:txBody>
      </p:sp>
      <p:sp>
        <p:nvSpPr>
          <p:cNvPr id="12" name="TextBox 11"/>
          <p:cNvSpPr txBox="1"/>
          <p:nvPr/>
        </p:nvSpPr>
        <p:spPr>
          <a:xfrm>
            <a:off x="5154001" y="5636037"/>
            <a:ext cx="3467355" cy="646331"/>
          </a:xfrm>
          <a:prstGeom prst="rect">
            <a:avLst/>
          </a:prstGeom>
          <a:solidFill>
            <a:schemeClr val="accent6">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ru-RU" b="1" dirty="0" smtClean="0">
                <a:solidFill>
                  <a:prstClr val="black"/>
                </a:solidFill>
              </a:rPr>
              <a:t>04- изменение учетной политики </a:t>
            </a:r>
            <a:endParaRPr lang="ru-RU" b="1" dirty="0">
              <a:solidFill>
                <a:prstClr val="black"/>
              </a:solidFill>
            </a:endParaRPr>
          </a:p>
        </p:txBody>
      </p:sp>
      <p:sp>
        <p:nvSpPr>
          <p:cNvPr id="13" name="TextBox 12"/>
          <p:cNvSpPr txBox="1"/>
          <p:nvPr/>
        </p:nvSpPr>
        <p:spPr>
          <a:xfrm>
            <a:off x="5154001" y="5998767"/>
            <a:ext cx="3761145" cy="646331"/>
          </a:xfrm>
          <a:prstGeom prst="rect">
            <a:avLst/>
          </a:prstGeom>
          <a:solidFill>
            <a:schemeClr val="bg2">
              <a:lumMod val="9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ru-RU" b="1" dirty="0" smtClean="0">
                <a:solidFill>
                  <a:prstClr val="black"/>
                </a:solidFill>
              </a:rPr>
              <a:t>05-пересчет показателей отчетности </a:t>
            </a:r>
            <a:endParaRPr lang="ru-RU" b="1" dirty="0">
              <a:solidFill>
                <a:prstClr val="black"/>
              </a:solidFill>
            </a:endParaRPr>
          </a:p>
        </p:txBody>
      </p:sp>
      <p:sp>
        <p:nvSpPr>
          <p:cNvPr id="14" name="TextBox 13"/>
          <p:cNvSpPr txBox="1"/>
          <p:nvPr/>
        </p:nvSpPr>
        <p:spPr>
          <a:xfrm>
            <a:off x="5154001" y="6406760"/>
            <a:ext cx="2468808" cy="369332"/>
          </a:xfrm>
          <a:prstGeom prst="rect">
            <a:avLst/>
          </a:prstGeom>
          <a:solidFill>
            <a:schemeClr val="accent1">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ru-RU" b="1" dirty="0" smtClean="0">
                <a:solidFill>
                  <a:prstClr val="black"/>
                </a:solidFill>
              </a:rPr>
              <a:t>06- иные причины </a:t>
            </a:r>
            <a:endParaRPr lang="ru-RU" b="1" dirty="0">
              <a:solidFill>
                <a:prstClr val="black"/>
              </a:solidFill>
            </a:endParaRPr>
          </a:p>
        </p:txBody>
      </p:sp>
    </p:spTree>
    <p:extLst>
      <p:ext uri="{BB962C8B-B14F-4D97-AF65-F5344CB8AC3E}">
        <p14:creationId xmlns:p14="http://schemas.microsoft.com/office/powerpoint/2010/main" val="1764109516"/>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1547664" y="260648"/>
            <a:ext cx="6336704" cy="576064"/>
          </a:xfrm>
          <a:prstGeom prst="rect">
            <a:avLst/>
          </a:prstGeom>
        </p:spPr>
      </p:pic>
      <p:graphicFrame>
        <p:nvGraphicFramePr>
          <p:cNvPr id="7" name="Таблица 6"/>
          <p:cNvGraphicFramePr>
            <a:graphicFrameLocks noGrp="1"/>
          </p:cNvGraphicFramePr>
          <p:nvPr>
            <p:extLst/>
          </p:nvPr>
        </p:nvGraphicFramePr>
        <p:xfrm>
          <a:off x="395536" y="1052736"/>
          <a:ext cx="8229600" cy="4243801"/>
        </p:xfrm>
        <a:graphic>
          <a:graphicData uri="http://schemas.openxmlformats.org/drawingml/2006/table">
            <a:tbl>
              <a:tblPr/>
              <a:tblGrid>
                <a:gridCol w="3275158"/>
                <a:gridCol w="1551391"/>
                <a:gridCol w="800718"/>
                <a:gridCol w="900808"/>
                <a:gridCol w="1701525"/>
              </a:tblGrid>
              <a:tr h="1614478">
                <a:tc rowSpan="2">
                  <a:txBody>
                    <a:bodyPr/>
                    <a:lstStyle/>
                    <a:p>
                      <a:pPr algn="ctr" fontAlgn="ctr"/>
                      <a:r>
                        <a:rPr lang="ru-RU" sz="1400" b="0" i="0" u="none" strike="noStrike" dirty="0">
                          <a:effectLst/>
                          <a:latin typeface="Times New Roman" panose="02020603050405020304" pitchFamily="18" charset="0"/>
                          <a:cs typeface="Times New Roman" panose="02020603050405020304" pitchFamily="18" charset="0"/>
                        </a:rPr>
                        <a:t>Код счета бюджетного учета </a:t>
                      </a:r>
                    </a:p>
                  </a:txBody>
                  <a:tcPr marL="7667" marR="7667" marT="766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ru-RU" sz="1400" b="0" i="0" u="none" strike="noStrike" dirty="0">
                          <a:effectLst/>
                          <a:latin typeface="Times New Roman" panose="02020603050405020304" pitchFamily="18" charset="0"/>
                          <a:cs typeface="Times New Roman" panose="02020603050405020304" pitchFamily="18" charset="0"/>
                        </a:rPr>
                        <a:t>Сумма расхождения, руб.</a:t>
                      </a:r>
                    </a:p>
                  </a:txBody>
                  <a:tcPr marL="7667" marR="7667" marT="76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ru-RU" sz="1400" b="0" i="0" u="none" strike="noStrike" dirty="0">
                          <a:effectLst/>
                          <a:latin typeface="Times New Roman" panose="02020603050405020304" pitchFamily="18" charset="0"/>
                          <a:cs typeface="Times New Roman" panose="02020603050405020304" pitchFamily="18" charset="0"/>
                        </a:rPr>
                        <a:t>Реквизиты контрагента</a:t>
                      </a:r>
                    </a:p>
                  </a:txBody>
                  <a:tcPr marL="7667" marR="7667" marT="76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rowSpan="2">
                  <a:txBody>
                    <a:bodyPr/>
                    <a:lstStyle/>
                    <a:p>
                      <a:pPr algn="ctr" fontAlgn="ctr"/>
                      <a:r>
                        <a:rPr lang="ru-RU" sz="1400" b="0" i="0" u="none" strike="noStrike" dirty="0">
                          <a:solidFill>
                            <a:srgbClr val="FF0000"/>
                          </a:solidFill>
                          <a:effectLst/>
                          <a:latin typeface="Times New Roman" panose="02020603050405020304" pitchFamily="18" charset="0"/>
                          <a:cs typeface="Times New Roman" panose="02020603050405020304" pitchFamily="18" charset="0"/>
                        </a:rPr>
                        <a:t>Причина </a:t>
                      </a:r>
                      <a:r>
                        <a:rPr lang="ru-RU" sz="1400" b="0" i="0" u="none" strike="noStrike" dirty="0" smtClean="0">
                          <a:solidFill>
                            <a:srgbClr val="FF0000"/>
                          </a:solidFill>
                          <a:effectLst/>
                          <a:latin typeface="Times New Roman" panose="02020603050405020304" pitchFamily="18" charset="0"/>
                          <a:cs typeface="Times New Roman" panose="02020603050405020304" pitchFamily="18" charset="0"/>
                        </a:rPr>
                        <a:t>расхождения</a:t>
                      </a:r>
                    </a:p>
                    <a:p>
                      <a:pPr algn="ctr" fontAlgn="ctr"/>
                      <a:r>
                        <a:rPr lang="ru-RU" sz="1400" b="0" i="0" u="none" strike="noStrike" dirty="0" smtClean="0">
                          <a:solidFill>
                            <a:srgbClr val="FF0000"/>
                          </a:solidFill>
                          <a:effectLst/>
                          <a:latin typeface="Times New Roman" panose="02020603050405020304" pitchFamily="18" charset="0"/>
                          <a:cs typeface="Times New Roman" panose="02020603050405020304" pitchFamily="18" charset="0"/>
                        </a:rPr>
                        <a:t>Код//Пояснения</a:t>
                      </a:r>
                      <a:endParaRPr lang="ru-RU" sz="14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7667" marR="7667" marT="766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5066">
                <a:tc vMerge="1">
                  <a:txBody>
                    <a:bodyPr/>
                    <a:lstStyle/>
                    <a:p>
                      <a:endParaRPr lang="ru-RU"/>
                    </a:p>
                  </a:txBody>
                  <a:tcPr/>
                </a:tc>
                <a:tc vMerge="1">
                  <a:txBody>
                    <a:bodyPr/>
                    <a:lstStyle/>
                    <a:p>
                      <a:endParaRPr lang="ru-RU"/>
                    </a:p>
                  </a:txBody>
                  <a:tcPr/>
                </a:tc>
                <a:tc>
                  <a:txBody>
                    <a:bodyPr/>
                    <a:lstStyle/>
                    <a:p>
                      <a:pPr algn="ctr" fontAlgn="ctr"/>
                      <a:r>
                        <a:rPr lang="ru-RU" sz="1400" b="0" i="0" u="none" strike="noStrike">
                          <a:effectLst/>
                          <a:latin typeface="Times New Roman" panose="02020603050405020304" pitchFamily="18" charset="0"/>
                          <a:cs typeface="Times New Roman" panose="02020603050405020304" pitchFamily="18" charset="0"/>
                        </a:rPr>
                        <a:t>код главы</a:t>
                      </a:r>
                      <a:br>
                        <a:rPr lang="ru-RU" sz="1400" b="0" i="0" u="none" strike="noStrike">
                          <a:effectLst/>
                          <a:latin typeface="Times New Roman" panose="02020603050405020304" pitchFamily="18" charset="0"/>
                          <a:cs typeface="Times New Roman" panose="02020603050405020304" pitchFamily="18" charset="0"/>
                        </a:rPr>
                      </a:br>
                      <a:r>
                        <a:rPr lang="ru-RU" sz="1400" b="0" i="0" u="none" strike="noStrike">
                          <a:effectLst/>
                          <a:latin typeface="Times New Roman" panose="02020603050405020304" pitchFamily="18" charset="0"/>
                          <a:cs typeface="Times New Roman" panose="02020603050405020304" pitchFamily="18" charset="0"/>
                        </a:rPr>
                        <a:t>по БК</a:t>
                      </a:r>
                    </a:p>
                  </a:txBody>
                  <a:tcPr marL="7667" marR="7667" marT="76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smtClean="0">
                          <a:solidFill>
                            <a:srgbClr val="FF0000"/>
                          </a:solidFill>
                          <a:effectLst/>
                          <a:latin typeface="Times New Roman" panose="02020603050405020304" pitchFamily="18" charset="0"/>
                          <a:cs typeface="Times New Roman" panose="02020603050405020304" pitchFamily="18" charset="0"/>
                        </a:rPr>
                        <a:t>Код</a:t>
                      </a:r>
                      <a:r>
                        <a:rPr lang="ru-RU" sz="1400" b="0" i="0" u="none" strike="noStrike" baseline="0" dirty="0" smtClean="0">
                          <a:solidFill>
                            <a:srgbClr val="FF0000"/>
                          </a:solidFill>
                          <a:effectLst/>
                          <a:latin typeface="Times New Roman" panose="02020603050405020304" pitchFamily="18" charset="0"/>
                          <a:cs typeface="Times New Roman" panose="02020603050405020304" pitchFamily="18" charset="0"/>
                        </a:rPr>
                        <a:t> </a:t>
                      </a:r>
                      <a:r>
                        <a:rPr lang="ru-RU" sz="1400" b="0" i="0" u="none" strike="noStrike" baseline="0" dirty="0" err="1" smtClean="0">
                          <a:solidFill>
                            <a:srgbClr val="FF0000"/>
                          </a:solidFill>
                          <a:effectLst/>
                          <a:latin typeface="Times New Roman" panose="02020603050405020304" pitchFamily="18" charset="0"/>
                          <a:cs typeface="Times New Roman" panose="02020603050405020304" pitchFamily="18" charset="0"/>
                        </a:rPr>
                        <a:t>элнмента</a:t>
                      </a:r>
                      <a:r>
                        <a:rPr lang="ru-RU" sz="1400" b="0" i="0" u="none" strike="noStrike" baseline="0" dirty="0" smtClean="0">
                          <a:solidFill>
                            <a:srgbClr val="FF0000"/>
                          </a:solidFill>
                          <a:effectLst/>
                          <a:latin typeface="Times New Roman" panose="02020603050405020304" pitchFamily="18" charset="0"/>
                          <a:cs typeface="Times New Roman" panose="02020603050405020304" pitchFamily="18" charset="0"/>
                        </a:rPr>
                        <a:t> бюджета//</a:t>
                      </a:r>
                      <a:r>
                        <a:rPr lang="ru-RU" sz="1400" b="0" i="0" u="none" strike="noStrike" dirty="0">
                          <a:solidFill>
                            <a:srgbClr val="FF0000"/>
                          </a:solidFill>
                          <a:effectLst/>
                          <a:latin typeface="Times New Roman" panose="02020603050405020304" pitchFamily="18" charset="0"/>
                          <a:cs typeface="Times New Roman" panose="02020603050405020304" pitchFamily="18" charset="0"/>
                        </a:rPr>
                        <a:t/>
                      </a:r>
                      <a:br>
                        <a:rPr lang="ru-RU" sz="1400" b="0" i="0" u="none" strike="noStrike" dirty="0">
                          <a:solidFill>
                            <a:srgbClr val="FF0000"/>
                          </a:solidFill>
                          <a:effectLst/>
                          <a:latin typeface="Times New Roman" panose="02020603050405020304" pitchFamily="18" charset="0"/>
                          <a:cs typeface="Times New Roman" panose="02020603050405020304" pitchFamily="18" charset="0"/>
                        </a:rPr>
                      </a:br>
                      <a:r>
                        <a:rPr lang="ru-RU" sz="1400" b="0" i="0" u="none" strike="noStrike" dirty="0">
                          <a:solidFill>
                            <a:srgbClr val="FF0000"/>
                          </a:solidFill>
                          <a:effectLst/>
                          <a:latin typeface="Times New Roman" panose="02020603050405020304" pitchFamily="18" charset="0"/>
                          <a:cs typeface="Times New Roman" panose="02020603050405020304" pitchFamily="18" charset="0"/>
                        </a:rPr>
                        <a:t>по ОКТМО</a:t>
                      </a:r>
                    </a:p>
                  </a:txBody>
                  <a:tcPr marL="7667" marR="7667" marT="76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r>
              <a:tr h="122677">
                <a:tc>
                  <a:txBody>
                    <a:bodyPr/>
                    <a:lstStyle/>
                    <a:p>
                      <a:pPr algn="ctr" fontAlgn="ctr"/>
                      <a:r>
                        <a:rPr lang="ru-RU" sz="1400" b="0" i="0" u="none" strike="noStrike">
                          <a:effectLst/>
                          <a:latin typeface="Times New Roman" panose="02020603050405020304" pitchFamily="18" charset="0"/>
                          <a:cs typeface="Times New Roman" panose="02020603050405020304" pitchFamily="18" charset="0"/>
                        </a:rPr>
                        <a:t>1</a:t>
                      </a:r>
                    </a:p>
                  </a:txBody>
                  <a:tcPr marL="7667" marR="7667" marT="766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ru-RU" sz="1400" b="0" i="0" u="none" strike="noStrike">
                          <a:effectLst/>
                          <a:latin typeface="Times New Roman" panose="02020603050405020304" pitchFamily="18" charset="0"/>
                          <a:cs typeface="Times New Roman" panose="02020603050405020304" pitchFamily="18" charset="0"/>
                        </a:rPr>
                        <a:t>2</a:t>
                      </a:r>
                    </a:p>
                  </a:txBody>
                  <a:tcPr marL="7667" marR="7667" marT="76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400" b="0" i="0" u="none" strike="noStrike">
                          <a:effectLst/>
                          <a:latin typeface="Times New Roman" panose="02020603050405020304" pitchFamily="18" charset="0"/>
                          <a:cs typeface="Times New Roman" panose="02020603050405020304" pitchFamily="18" charset="0"/>
                        </a:rPr>
                        <a:t>3</a:t>
                      </a:r>
                    </a:p>
                  </a:txBody>
                  <a:tcPr marL="7667" marR="7667" marT="76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400" b="0" i="0" u="none" strike="noStrike">
                          <a:effectLst/>
                          <a:latin typeface="Times New Roman" panose="02020603050405020304" pitchFamily="18" charset="0"/>
                          <a:cs typeface="Times New Roman" panose="02020603050405020304" pitchFamily="18" charset="0"/>
                        </a:rPr>
                        <a:t>4</a:t>
                      </a:r>
                    </a:p>
                  </a:txBody>
                  <a:tcPr marL="7667" marR="7667" marT="76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effectLst/>
                          <a:latin typeface="Times New Roman" panose="02020603050405020304" pitchFamily="18" charset="0"/>
                          <a:cs typeface="Times New Roman" panose="02020603050405020304" pitchFamily="18" charset="0"/>
                        </a:rPr>
                        <a:t>5</a:t>
                      </a:r>
                    </a:p>
                  </a:txBody>
                  <a:tcPr marL="7667" marR="7667" marT="766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5484">
                <a:tc>
                  <a:txBody>
                    <a:bodyPr/>
                    <a:lstStyle/>
                    <a:p>
                      <a:pPr algn="l" fontAlgn="b"/>
                      <a:r>
                        <a:rPr lang="ru-RU" sz="1400" b="0" i="0" u="none" strike="noStrike">
                          <a:effectLst/>
                          <a:latin typeface="Times New Roman" panose="02020603050405020304" pitchFamily="18" charset="0"/>
                          <a:cs typeface="Times New Roman" panose="02020603050405020304" pitchFamily="18" charset="0"/>
                        </a:rPr>
                        <a:t>Счета актива баланса, итого</a:t>
                      </a:r>
                    </a:p>
                  </a:txBody>
                  <a:tcPr marL="7667" marR="7667" marT="7667"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a:noFill/>
                    </a:lnB>
                  </a:tcPr>
                </a:tc>
                <a:tc>
                  <a:txBody>
                    <a:bodyPr/>
                    <a:lstStyle/>
                    <a:p>
                      <a:pPr algn="ctr" fontAlgn="b"/>
                      <a:r>
                        <a:rPr lang="ru-RU" sz="1400" b="0" i="0" u="none" strike="noStrike">
                          <a:effectLst/>
                          <a:latin typeface="Times New Roman" panose="02020603050405020304" pitchFamily="18" charset="0"/>
                          <a:cs typeface="Times New Roman" panose="02020603050405020304" pitchFamily="18" charset="0"/>
                        </a:rPr>
                        <a:t> </a:t>
                      </a:r>
                    </a:p>
                  </a:txBody>
                  <a:tcPr marL="7667" marR="7667" marT="766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ru-RU" sz="1400" b="0" i="0" u="none" strike="noStrike">
                          <a:effectLst/>
                          <a:latin typeface="Times New Roman" panose="02020603050405020304" pitchFamily="18" charset="0"/>
                          <a:cs typeface="Times New Roman" panose="02020603050405020304" pitchFamily="18" charset="0"/>
                        </a:rPr>
                        <a:t> </a:t>
                      </a:r>
                    </a:p>
                  </a:txBody>
                  <a:tcPr marL="7667" marR="7667" marT="7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ru-RU" sz="1400" b="0" i="0" u="none" strike="noStrike">
                          <a:effectLst/>
                          <a:latin typeface="Times New Roman" panose="02020603050405020304" pitchFamily="18" charset="0"/>
                          <a:cs typeface="Times New Roman" panose="02020603050405020304" pitchFamily="18" charset="0"/>
                        </a:rPr>
                        <a:t> </a:t>
                      </a:r>
                    </a:p>
                  </a:txBody>
                  <a:tcPr marL="7667" marR="7667" marT="7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ru-RU" sz="1400" b="0" i="0" u="none" strike="noStrike" dirty="0">
                          <a:effectLst/>
                          <a:latin typeface="Times New Roman" panose="02020603050405020304" pitchFamily="18" charset="0"/>
                          <a:cs typeface="Times New Roman" panose="02020603050405020304" pitchFamily="18" charset="0"/>
                        </a:rPr>
                        <a:t> </a:t>
                      </a:r>
                    </a:p>
                  </a:txBody>
                  <a:tcPr marL="7667" marR="7667" marT="766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53346">
                <a:tc>
                  <a:txBody>
                    <a:bodyPr/>
                    <a:lstStyle/>
                    <a:p>
                      <a:pPr algn="l" fontAlgn="b"/>
                      <a:r>
                        <a:rPr lang="ru-RU" sz="1400" b="0" i="0" u="none" strike="noStrike">
                          <a:effectLst/>
                          <a:latin typeface="Times New Roman" panose="02020603050405020304" pitchFamily="18" charset="0"/>
                          <a:cs typeface="Times New Roman" panose="02020603050405020304" pitchFamily="18" charset="0"/>
                        </a:rPr>
                        <a:t>в том числе:</a:t>
                      </a:r>
                    </a:p>
                  </a:txBody>
                  <a:tcPr marL="184016" marR="7667" marT="7667"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a:effectLst/>
                          <a:latin typeface="Times New Roman" panose="02020603050405020304" pitchFamily="18" charset="0"/>
                          <a:cs typeface="Times New Roman" panose="02020603050405020304" pitchFamily="18" charset="0"/>
                        </a:rPr>
                        <a:t> </a:t>
                      </a:r>
                    </a:p>
                  </a:txBody>
                  <a:tcPr marL="7667" marR="7667" marT="766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a:effectLst/>
                          <a:latin typeface="Times New Roman" panose="02020603050405020304" pitchFamily="18" charset="0"/>
                          <a:cs typeface="Times New Roman" panose="02020603050405020304" pitchFamily="18" charset="0"/>
                        </a:rPr>
                        <a:t> </a:t>
                      </a:r>
                    </a:p>
                  </a:txBody>
                  <a:tcPr marL="7667" marR="7667" marT="7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a:effectLst/>
                          <a:latin typeface="Times New Roman" panose="02020603050405020304" pitchFamily="18" charset="0"/>
                          <a:cs typeface="Times New Roman" panose="02020603050405020304" pitchFamily="18" charset="0"/>
                        </a:rPr>
                        <a:t> </a:t>
                      </a:r>
                    </a:p>
                  </a:txBody>
                  <a:tcPr marL="7667" marR="7667" marT="7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ru-RU" sz="1400" b="0" i="0" u="none" strike="noStrike" dirty="0">
                          <a:effectLst/>
                          <a:latin typeface="Times New Roman" panose="02020603050405020304" pitchFamily="18" charset="0"/>
                          <a:cs typeface="Times New Roman" panose="02020603050405020304" pitchFamily="18" charset="0"/>
                        </a:rPr>
                        <a:t> </a:t>
                      </a:r>
                    </a:p>
                  </a:txBody>
                  <a:tcPr marL="7667" marR="7667" marT="766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05484">
                <a:tc>
                  <a:txBody>
                    <a:bodyPr/>
                    <a:lstStyle/>
                    <a:p>
                      <a:pPr algn="l" fontAlgn="b"/>
                      <a:r>
                        <a:rPr lang="ru-RU" sz="1400" b="0" i="0" u="none" strike="noStrike" dirty="0">
                          <a:effectLst/>
                          <a:latin typeface="Times New Roman" panose="02020603050405020304" pitchFamily="18" charset="0"/>
                          <a:cs typeface="Times New Roman" panose="02020603050405020304" pitchFamily="18" charset="0"/>
                        </a:rPr>
                        <a:t> </a:t>
                      </a:r>
                    </a:p>
                  </a:txBody>
                  <a:tcPr marL="184016" marR="7667" marT="7667"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a:effectLst/>
                          <a:latin typeface="Times New Roman" panose="02020603050405020304" pitchFamily="18" charset="0"/>
                          <a:cs typeface="Times New Roman" panose="02020603050405020304" pitchFamily="18" charset="0"/>
                        </a:rPr>
                        <a:t> </a:t>
                      </a:r>
                    </a:p>
                  </a:txBody>
                  <a:tcPr marL="7667" marR="7667" marT="766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a:effectLst/>
                          <a:latin typeface="Times New Roman" panose="02020603050405020304" pitchFamily="18" charset="0"/>
                          <a:cs typeface="Times New Roman" panose="02020603050405020304" pitchFamily="18" charset="0"/>
                        </a:rPr>
                        <a:t> </a:t>
                      </a:r>
                    </a:p>
                  </a:txBody>
                  <a:tcPr marL="7667" marR="7667" marT="7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a:effectLst/>
                          <a:latin typeface="Times New Roman" panose="02020603050405020304" pitchFamily="18" charset="0"/>
                          <a:cs typeface="Times New Roman" panose="02020603050405020304" pitchFamily="18" charset="0"/>
                        </a:rPr>
                        <a:t> </a:t>
                      </a:r>
                    </a:p>
                  </a:txBody>
                  <a:tcPr marL="7667" marR="7667" marT="7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400" b="0" i="0" u="none" strike="noStrike" dirty="0">
                          <a:effectLst/>
                          <a:latin typeface="Times New Roman" panose="02020603050405020304" pitchFamily="18" charset="0"/>
                          <a:cs typeface="Times New Roman" panose="02020603050405020304" pitchFamily="18" charset="0"/>
                        </a:rPr>
                        <a:t> </a:t>
                      </a:r>
                    </a:p>
                  </a:txBody>
                  <a:tcPr marL="7667" marR="7667" marT="766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5484">
                <a:tc>
                  <a:txBody>
                    <a:bodyPr/>
                    <a:lstStyle/>
                    <a:p>
                      <a:pPr algn="l" fontAlgn="b"/>
                      <a:r>
                        <a:rPr lang="ru-RU" sz="1400" b="0" i="0" u="none" strike="noStrike">
                          <a:effectLst/>
                          <a:latin typeface="Times New Roman" panose="02020603050405020304" pitchFamily="18" charset="0"/>
                          <a:cs typeface="Times New Roman" panose="02020603050405020304" pitchFamily="18" charset="0"/>
                        </a:rPr>
                        <a:t> </a:t>
                      </a:r>
                    </a:p>
                  </a:txBody>
                  <a:tcPr marL="184016" marR="7667" marT="7667"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a:effectLst/>
                          <a:latin typeface="Times New Roman" panose="02020603050405020304" pitchFamily="18" charset="0"/>
                          <a:cs typeface="Times New Roman" panose="02020603050405020304" pitchFamily="18" charset="0"/>
                        </a:rPr>
                        <a:t> </a:t>
                      </a:r>
                    </a:p>
                  </a:txBody>
                  <a:tcPr marL="7667" marR="7667" marT="766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a:effectLst/>
                          <a:latin typeface="Times New Roman" panose="02020603050405020304" pitchFamily="18" charset="0"/>
                          <a:cs typeface="Times New Roman" panose="02020603050405020304" pitchFamily="18" charset="0"/>
                        </a:rPr>
                        <a:t> </a:t>
                      </a:r>
                    </a:p>
                  </a:txBody>
                  <a:tcPr marL="7667" marR="7667" marT="7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a:effectLst/>
                          <a:latin typeface="Times New Roman" panose="02020603050405020304" pitchFamily="18" charset="0"/>
                          <a:cs typeface="Times New Roman" panose="02020603050405020304" pitchFamily="18" charset="0"/>
                        </a:rPr>
                        <a:t> </a:t>
                      </a:r>
                    </a:p>
                  </a:txBody>
                  <a:tcPr marL="7667" marR="7667" marT="7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400" b="0" i="0" u="none" strike="noStrike" dirty="0">
                          <a:effectLst/>
                          <a:latin typeface="Times New Roman" panose="02020603050405020304" pitchFamily="18" charset="0"/>
                          <a:cs typeface="Times New Roman" panose="02020603050405020304" pitchFamily="18" charset="0"/>
                        </a:rPr>
                        <a:t> </a:t>
                      </a:r>
                    </a:p>
                  </a:txBody>
                  <a:tcPr marL="7667" marR="7667" marT="766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5484">
                <a:tc>
                  <a:txBody>
                    <a:bodyPr/>
                    <a:lstStyle/>
                    <a:p>
                      <a:pPr algn="l" fontAlgn="b"/>
                      <a:r>
                        <a:rPr lang="ru-RU" sz="1400" b="0" i="0" u="none" strike="noStrike">
                          <a:effectLst/>
                          <a:latin typeface="Times New Roman" panose="02020603050405020304" pitchFamily="18" charset="0"/>
                          <a:cs typeface="Times New Roman" panose="02020603050405020304" pitchFamily="18" charset="0"/>
                        </a:rPr>
                        <a:t> </a:t>
                      </a:r>
                    </a:p>
                  </a:txBody>
                  <a:tcPr marL="184016" marR="7667" marT="7667"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ru-RU" sz="1400" b="0" i="0" u="none" strike="noStrike">
                          <a:effectLst/>
                          <a:latin typeface="Times New Roman" panose="02020603050405020304" pitchFamily="18" charset="0"/>
                          <a:cs typeface="Times New Roman" panose="02020603050405020304" pitchFamily="18" charset="0"/>
                        </a:rPr>
                        <a:t> </a:t>
                      </a:r>
                    </a:p>
                  </a:txBody>
                  <a:tcPr marL="7667" marR="7667" marT="766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1400" b="0" i="0" u="none" strike="noStrike">
                          <a:effectLst/>
                          <a:latin typeface="Times New Roman" panose="02020603050405020304" pitchFamily="18" charset="0"/>
                          <a:cs typeface="Times New Roman" panose="02020603050405020304" pitchFamily="18" charset="0"/>
                        </a:rPr>
                        <a:t> </a:t>
                      </a:r>
                    </a:p>
                  </a:txBody>
                  <a:tcPr marL="7667" marR="7667" marT="7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1400" b="0" i="0" u="none" strike="noStrike">
                          <a:effectLst/>
                          <a:latin typeface="Times New Roman" panose="02020603050405020304" pitchFamily="18" charset="0"/>
                          <a:cs typeface="Times New Roman" panose="02020603050405020304" pitchFamily="18" charset="0"/>
                        </a:rPr>
                        <a:t> </a:t>
                      </a:r>
                    </a:p>
                  </a:txBody>
                  <a:tcPr marL="7667" marR="7667" marT="7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ru-RU" sz="1400" b="0" i="0" u="none" strike="noStrike" dirty="0">
                          <a:effectLst/>
                          <a:latin typeface="Times New Roman" panose="02020603050405020304" pitchFamily="18" charset="0"/>
                          <a:cs typeface="Times New Roman" panose="02020603050405020304" pitchFamily="18" charset="0"/>
                        </a:rPr>
                        <a:t> </a:t>
                      </a:r>
                    </a:p>
                  </a:txBody>
                  <a:tcPr marL="7667" marR="7667" marT="766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5484">
                <a:tc>
                  <a:txBody>
                    <a:bodyPr/>
                    <a:lstStyle/>
                    <a:p>
                      <a:pPr algn="l" fontAlgn="b"/>
                      <a:r>
                        <a:rPr lang="ru-RU" sz="1400" b="0" i="0" u="none" strike="noStrike">
                          <a:effectLst/>
                          <a:latin typeface="Times New Roman" panose="02020603050405020304" pitchFamily="18" charset="0"/>
                          <a:cs typeface="Times New Roman" panose="02020603050405020304" pitchFamily="18" charset="0"/>
                        </a:rPr>
                        <a:t>Счета пассива баланса, итого</a:t>
                      </a:r>
                    </a:p>
                  </a:txBody>
                  <a:tcPr marL="7667" marR="7667" marT="7667"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a:noFill/>
                    </a:lnB>
                  </a:tcPr>
                </a:tc>
                <a:tc>
                  <a:txBody>
                    <a:bodyPr/>
                    <a:lstStyle/>
                    <a:p>
                      <a:pPr algn="ctr" fontAlgn="b"/>
                      <a:r>
                        <a:rPr lang="ru-RU" sz="1400" b="0" i="0" u="none" strike="noStrike">
                          <a:effectLst/>
                          <a:latin typeface="Times New Roman" panose="02020603050405020304" pitchFamily="18" charset="0"/>
                          <a:cs typeface="Times New Roman" panose="02020603050405020304" pitchFamily="18" charset="0"/>
                        </a:rPr>
                        <a:t> </a:t>
                      </a:r>
                    </a:p>
                  </a:txBody>
                  <a:tcPr marL="7667" marR="7667" marT="766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ru-RU" sz="1400" b="0" i="0" u="none" strike="noStrike">
                          <a:effectLst/>
                          <a:latin typeface="Times New Roman" panose="02020603050405020304" pitchFamily="18" charset="0"/>
                          <a:cs typeface="Times New Roman" panose="02020603050405020304" pitchFamily="18" charset="0"/>
                        </a:rPr>
                        <a:t> </a:t>
                      </a:r>
                    </a:p>
                  </a:txBody>
                  <a:tcPr marL="7667" marR="7667" marT="7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ru-RU" sz="1400" b="0" i="0" u="none" strike="noStrike">
                          <a:effectLst/>
                          <a:latin typeface="Times New Roman" panose="02020603050405020304" pitchFamily="18" charset="0"/>
                          <a:cs typeface="Times New Roman" panose="02020603050405020304" pitchFamily="18" charset="0"/>
                        </a:rPr>
                        <a:t> </a:t>
                      </a:r>
                    </a:p>
                  </a:txBody>
                  <a:tcPr marL="7667" marR="7667" marT="7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ru-RU" sz="1400" b="0" i="0" u="none" strike="noStrike" dirty="0">
                          <a:effectLst/>
                          <a:latin typeface="Times New Roman" panose="02020603050405020304" pitchFamily="18" charset="0"/>
                          <a:cs typeface="Times New Roman" panose="02020603050405020304" pitchFamily="18" charset="0"/>
                        </a:rPr>
                        <a:t> </a:t>
                      </a:r>
                    </a:p>
                  </a:txBody>
                  <a:tcPr marL="7667" marR="7667" marT="766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53346">
                <a:tc>
                  <a:txBody>
                    <a:bodyPr/>
                    <a:lstStyle/>
                    <a:p>
                      <a:pPr algn="l" fontAlgn="b"/>
                      <a:r>
                        <a:rPr lang="ru-RU" sz="1400" b="0" i="0" u="none" strike="noStrike">
                          <a:effectLst/>
                          <a:latin typeface="Times New Roman" panose="02020603050405020304" pitchFamily="18" charset="0"/>
                          <a:cs typeface="Times New Roman" panose="02020603050405020304" pitchFamily="18" charset="0"/>
                        </a:rPr>
                        <a:t>в том числе:</a:t>
                      </a:r>
                    </a:p>
                  </a:txBody>
                  <a:tcPr marL="184016" marR="7667" marT="7667"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a:effectLst/>
                          <a:latin typeface="Times New Roman" panose="02020603050405020304" pitchFamily="18" charset="0"/>
                          <a:cs typeface="Times New Roman" panose="02020603050405020304" pitchFamily="18" charset="0"/>
                        </a:rPr>
                        <a:t> </a:t>
                      </a:r>
                    </a:p>
                  </a:txBody>
                  <a:tcPr marL="7667" marR="7667" marT="766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a:effectLst/>
                          <a:latin typeface="Times New Roman" panose="02020603050405020304" pitchFamily="18" charset="0"/>
                          <a:cs typeface="Times New Roman" panose="02020603050405020304" pitchFamily="18" charset="0"/>
                        </a:rPr>
                        <a:t> </a:t>
                      </a:r>
                    </a:p>
                  </a:txBody>
                  <a:tcPr marL="7667" marR="7667" marT="7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a:effectLst/>
                          <a:latin typeface="Times New Roman" panose="02020603050405020304" pitchFamily="18" charset="0"/>
                          <a:cs typeface="Times New Roman" panose="02020603050405020304" pitchFamily="18" charset="0"/>
                        </a:rPr>
                        <a:t> </a:t>
                      </a:r>
                    </a:p>
                  </a:txBody>
                  <a:tcPr marL="7667" marR="7667" marT="7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ru-RU" sz="1400" b="0" i="0" u="none" strike="noStrike" dirty="0">
                          <a:effectLst/>
                          <a:latin typeface="Times New Roman" panose="02020603050405020304" pitchFamily="18" charset="0"/>
                          <a:cs typeface="Times New Roman" panose="02020603050405020304" pitchFamily="18" charset="0"/>
                        </a:rPr>
                        <a:t> </a:t>
                      </a:r>
                    </a:p>
                  </a:txBody>
                  <a:tcPr marL="7667" marR="7667" marT="766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bl>
          </a:graphicData>
        </a:graphic>
      </p:graphicFrame>
      <p:sp>
        <p:nvSpPr>
          <p:cNvPr id="2" name="TextBox 1"/>
          <p:cNvSpPr txBox="1"/>
          <p:nvPr/>
        </p:nvSpPr>
        <p:spPr>
          <a:xfrm>
            <a:off x="5292080" y="5661248"/>
            <a:ext cx="3667286" cy="923330"/>
          </a:xfrm>
          <a:prstGeom prst="rect">
            <a:avLst/>
          </a:prstGeom>
          <a:noFill/>
          <a:ln w="38100">
            <a:solidFill>
              <a:srgbClr val="FF0000"/>
            </a:solidFill>
          </a:ln>
        </p:spPr>
        <p:txBody>
          <a:bodyPr wrap="none" rtlCol="0">
            <a:spAutoFit/>
          </a:bodyPr>
          <a:lstStyle/>
          <a:p>
            <a:r>
              <a:rPr lang="ru-RU" dirty="0" smtClean="0">
                <a:solidFill>
                  <a:prstClr val="black"/>
                </a:solidFill>
              </a:rPr>
              <a:t>01.1 – реорганизация</a:t>
            </a:r>
          </a:p>
          <a:p>
            <a:r>
              <a:rPr lang="ru-RU" dirty="0" smtClean="0">
                <a:solidFill>
                  <a:prstClr val="black"/>
                </a:solidFill>
              </a:rPr>
              <a:t>01.2 – ликвидация</a:t>
            </a:r>
          </a:p>
          <a:p>
            <a:r>
              <a:rPr lang="ru-RU" dirty="0" smtClean="0">
                <a:solidFill>
                  <a:prstClr val="black"/>
                </a:solidFill>
              </a:rPr>
              <a:t>01.3 – изменение типа учреждения</a:t>
            </a:r>
            <a:endParaRPr lang="ru-RU" dirty="0">
              <a:solidFill>
                <a:prstClr val="black"/>
              </a:solidFill>
            </a:endParaRPr>
          </a:p>
        </p:txBody>
      </p:sp>
      <p:cxnSp>
        <p:nvCxnSpPr>
          <p:cNvPr id="5" name="Прямая со стрелкой 4"/>
          <p:cNvCxnSpPr>
            <a:stCxn id="2" idx="0"/>
          </p:cNvCxnSpPr>
          <p:nvPr/>
        </p:nvCxnSpPr>
        <p:spPr>
          <a:xfrm flipV="1">
            <a:off x="7125723" y="4365104"/>
            <a:ext cx="254589" cy="129614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8" name="Прямая со стрелкой 7"/>
          <p:cNvCxnSpPr>
            <a:stCxn id="2" idx="0"/>
          </p:cNvCxnSpPr>
          <p:nvPr/>
        </p:nvCxnSpPr>
        <p:spPr>
          <a:xfrm flipV="1">
            <a:off x="7125723" y="5013176"/>
            <a:ext cx="542621" cy="64807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70745761"/>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216338" y="1172023"/>
            <a:ext cx="8711322" cy="5170646"/>
          </a:xfrm>
        </p:spPr>
        <p:txBody>
          <a:bodyPr/>
          <a:lstStyle/>
          <a:p>
            <a:pPr algn="ctr"/>
            <a:r>
              <a:rPr lang="ru-RU" sz="8000" dirty="0" smtClean="0"/>
              <a:t>ПРИМЕРЫ</a:t>
            </a:r>
          </a:p>
          <a:p>
            <a:pPr algn="ctr"/>
            <a:r>
              <a:rPr lang="ru-RU" sz="8000" dirty="0" smtClean="0"/>
              <a:t>исправления ошибок прошлых лет в 2018 году</a:t>
            </a:r>
            <a:endParaRPr lang="ru-RU" sz="8000" dirty="0"/>
          </a:p>
        </p:txBody>
      </p:sp>
      <p:sp>
        <p:nvSpPr>
          <p:cNvPr id="4" name="Номер слайда 3"/>
          <p:cNvSpPr>
            <a:spLocks noGrp="1"/>
          </p:cNvSpPr>
          <p:nvPr>
            <p:ph type="sldNum" sz="quarter" idx="12"/>
          </p:nvPr>
        </p:nvSpPr>
        <p:spPr/>
        <p:txBody>
          <a:bodyPr/>
          <a:lstStyle/>
          <a:p>
            <a:fld id="{87CAACBE-3CA2-42B4-BAD1-73B4871560ED}" type="slidenum">
              <a:rPr lang="ru-RU" altLang="ru-RU" smtClean="0"/>
              <a:pPr/>
              <a:t>159</a:t>
            </a:fld>
            <a:endParaRPr lang="ru-RU" altLang="ru-RU"/>
          </a:p>
        </p:txBody>
      </p:sp>
    </p:spTree>
    <p:extLst>
      <p:ext uri="{BB962C8B-B14F-4D97-AF65-F5344CB8AC3E}">
        <p14:creationId xmlns:p14="http://schemas.microsoft.com/office/powerpoint/2010/main" val="30563833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nvPr>
        </p:nvGraphicFramePr>
        <p:xfrm>
          <a:off x="683568" y="1124743"/>
          <a:ext cx="7992888" cy="4896544"/>
        </p:xfrm>
        <a:graphic>
          <a:graphicData uri="http://schemas.openxmlformats.org/drawingml/2006/table">
            <a:tbl>
              <a:tblPr firstRow="1" firstCol="1" bandRow="1">
                <a:tableStyleId>{5C22544A-7EE6-4342-B048-85BDC9FD1C3A}</a:tableStyleId>
              </a:tblPr>
              <a:tblGrid>
                <a:gridCol w="692283"/>
                <a:gridCol w="7300605"/>
              </a:tblGrid>
              <a:tr h="665345">
                <a:tc>
                  <a:txBody>
                    <a:bodyPr/>
                    <a:lstStyle/>
                    <a:p>
                      <a:pPr algn="ctr">
                        <a:lnSpc>
                          <a:spcPct val="115000"/>
                        </a:lnSpc>
                        <a:spcAft>
                          <a:spcPts val="1000"/>
                        </a:spcAft>
                      </a:pPr>
                      <a:r>
                        <a:rPr lang="ru-RU" sz="2000" u="sng" dirty="0">
                          <a:solidFill>
                            <a:schemeClr val="tx2">
                              <a:lumMod val="50000"/>
                            </a:schemeClr>
                          </a:solidFill>
                          <a:effectLst/>
                          <a:latin typeface="Times New Roman" panose="02020603050405020304" pitchFamily="18" charset="0"/>
                          <a:cs typeface="Times New Roman" panose="02020603050405020304" pitchFamily="18" charset="0"/>
                          <a:hlinkClick r:id="rId2"/>
                        </a:rPr>
                        <a:t>140</a:t>
                      </a:r>
                      <a:endParaRPr lang="ru-RU" sz="2000" dirty="0">
                        <a:solidFill>
                          <a:schemeClr val="tx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445" marR="1445" marT="1445" marB="1445">
                    <a:solidFill>
                      <a:srgbClr val="FFFFFF"/>
                    </a:solidFill>
                  </a:tcPr>
                </a:tc>
                <a:tc>
                  <a:txBody>
                    <a:bodyPr/>
                    <a:lstStyle/>
                    <a:p>
                      <a:pPr>
                        <a:lnSpc>
                          <a:spcPct val="115000"/>
                        </a:lnSpc>
                        <a:spcAft>
                          <a:spcPts val="1000"/>
                        </a:spcAft>
                      </a:pPr>
                      <a:r>
                        <a:rPr lang="ru-RU" sz="2000" dirty="0">
                          <a:solidFill>
                            <a:schemeClr val="tx2">
                              <a:lumMod val="50000"/>
                            </a:schemeClr>
                          </a:solidFill>
                          <a:effectLst/>
                          <a:latin typeface="Times New Roman" panose="02020603050405020304" pitchFamily="18" charset="0"/>
                          <a:cs typeface="Times New Roman" panose="02020603050405020304" pitchFamily="18" charset="0"/>
                        </a:rPr>
                        <a:t>Штрафы, пени, неустойки, возмещения ущерба </a:t>
                      </a:r>
                      <a:endParaRPr lang="ru-RU" sz="2000" dirty="0">
                        <a:solidFill>
                          <a:schemeClr val="tx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445" marR="1445" marT="1445" marB="1445">
                    <a:solidFill>
                      <a:srgbClr val="FFFFFF"/>
                    </a:solidFill>
                  </a:tcPr>
                </a:tc>
              </a:tr>
              <a:tr h="1219606">
                <a:tc>
                  <a:txBody>
                    <a:bodyPr/>
                    <a:lstStyle/>
                    <a:p>
                      <a:pPr algn="ctr">
                        <a:lnSpc>
                          <a:spcPct val="115000"/>
                        </a:lnSpc>
                        <a:spcAft>
                          <a:spcPts val="1000"/>
                        </a:spcAft>
                      </a:pPr>
                      <a:r>
                        <a:rPr lang="ru-RU" sz="2000" dirty="0">
                          <a:solidFill>
                            <a:schemeClr val="tx2">
                              <a:lumMod val="50000"/>
                            </a:schemeClr>
                          </a:solidFill>
                          <a:effectLst/>
                          <a:latin typeface="Times New Roman" panose="02020603050405020304" pitchFamily="18" charset="0"/>
                          <a:cs typeface="Times New Roman" panose="02020603050405020304" pitchFamily="18" charset="0"/>
                        </a:rPr>
                        <a:t>141</a:t>
                      </a:r>
                      <a:endParaRPr lang="ru-RU" sz="2000" dirty="0">
                        <a:solidFill>
                          <a:schemeClr val="tx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445" marR="1445" marT="1445" marB="1445">
                    <a:solidFill>
                      <a:srgbClr val="FFFFFF"/>
                    </a:solidFill>
                  </a:tcPr>
                </a:tc>
                <a:tc>
                  <a:txBody>
                    <a:bodyPr/>
                    <a:lstStyle/>
                    <a:p>
                      <a:pPr>
                        <a:lnSpc>
                          <a:spcPct val="115000"/>
                        </a:lnSpc>
                        <a:spcAft>
                          <a:spcPts val="1000"/>
                        </a:spcAft>
                      </a:pPr>
                      <a:r>
                        <a:rPr lang="ru-RU" sz="2000" dirty="0">
                          <a:solidFill>
                            <a:schemeClr val="tx2">
                              <a:lumMod val="50000"/>
                            </a:schemeClr>
                          </a:solidFill>
                          <a:effectLst/>
                          <a:latin typeface="Times New Roman" panose="02020603050405020304" pitchFamily="18" charset="0"/>
                          <a:cs typeface="Times New Roman" panose="02020603050405020304" pitchFamily="18" charset="0"/>
                        </a:rPr>
                        <a:t>Доходы от штрафных санкций за нарушение </a:t>
                      </a:r>
                      <a:r>
                        <a:rPr lang="ru-RU" sz="2000" dirty="0">
                          <a:solidFill>
                            <a:srgbClr val="FF0000"/>
                          </a:solidFill>
                          <a:effectLst/>
                          <a:latin typeface="Times New Roman" panose="02020603050405020304" pitchFamily="18" charset="0"/>
                          <a:cs typeface="Times New Roman" panose="02020603050405020304" pitchFamily="18" charset="0"/>
                        </a:rPr>
                        <a:t>законодательства</a:t>
                      </a:r>
                      <a:r>
                        <a:rPr lang="ru-RU" sz="2000" dirty="0">
                          <a:solidFill>
                            <a:schemeClr val="tx2">
                              <a:lumMod val="50000"/>
                            </a:schemeClr>
                          </a:solidFill>
                          <a:effectLst/>
                          <a:latin typeface="Times New Roman" panose="02020603050405020304" pitchFamily="18" charset="0"/>
                          <a:cs typeface="Times New Roman" panose="02020603050405020304" pitchFamily="18" charset="0"/>
                        </a:rPr>
                        <a:t> о закупках и нарушение </a:t>
                      </a:r>
                      <a:r>
                        <a:rPr lang="ru-RU" sz="2000" dirty="0">
                          <a:solidFill>
                            <a:srgbClr val="FF0000"/>
                          </a:solidFill>
                          <a:effectLst/>
                          <a:latin typeface="Times New Roman" panose="02020603050405020304" pitchFamily="18" charset="0"/>
                          <a:cs typeface="Times New Roman" panose="02020603050405020304" pitchFamily="18" charset="0"/>
                        </a:rPr>
                        <a:t>условий контрактов </a:t>
                      </a:r>
                      <a:r>
                        <a:rPr lang="ru-RU" sz="2000" dirty="0">
                          <a:solidFill>
                            <a:schemeClr val="tx2">
                              <a:lumMod val="50000"/>
                            </a:schemeClr>
                          </a:solidFill>
                          <a:effectLst/>
                          <a:latin typeface="Times New Roman" panose="02020603050405020304" pitchFamily="18" charset="0"/>
                          <a:cs typeface="Times New Roman" panose="02020603050405020304" pitchFamily="18" charset="0"/>
                        </a:rPr>
                        <a:t>(договоров)</a:t>
                      </a:r>
                      <a:endParaRPr lang="ru-RU" sz="2000" dirty="0">
                        <a:solidFill>
                          <a:schemeClr val="tx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445" marR="1445" marT="1445" marB="1445">
                    <a:solidFill>
                      <a:srgbClr val="FFFFFF"/>
                    </a:solidFill>
                  </a:tcPr>
                </a:tc>
              </a:tr>
              <a:tr h="803073">
                <a:tc>
                  <a:txBody>
                    <a:bodyPr/>
                    <a:lstStyle/>
                    <a:p>
                      <a:pPr algn="ctr">
                        <a:lnSpc>
                          <a:spcPct val="115000"/>
                        </a:lnSpc>
                        <a:spcAft>
                          <a:spcPts val="1000"/>
                        </a:spcAft>
                      </a:pPr>
                      <a:r>
                        <a:rPr lang="ru-RU" sz="2000" dirty="0">
                          <a:solidFill>
                            <a:schemeClr val="tx2">
                              <a:lumMod val="50000"/>
                            </a:schemeClr>
                          </a:solidFill>
                          <a:effectLst/>
                          <a:latin typeface="Times New Roman" panose="02020603050405020304" pitchFamily="18" charset="0"/>
                          <a:cs typeface="Times New Roman" panose="02020603050405020304" pitchFamily="18" charset="0"/>
                        </a:rPr>
                        <a:t>142</a:t>
                      </a:r>
                      <a:endParaRPr lang="ru-RU" sz="2000" dirty="0">
                        <a:solidFill>
                          <a:schemeClr val="tx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445" marR="1445" marT="1445" marB="1445">
                    <a:solidFill>
                      <a:srgbClr val="FFFFFF"/>
                    </a:solidFill>
                  </a:tcPr>
                </a:tc>
                <a:tc>
                  <a:txBody>
                    <a:bodyPr/>
                    <a:lstStyle/>
                    <a:p>
                      <a:pPr>
                        <a:lnSpc>
                          <a:spcPct val="115000"/>
                        </a:lnSpc>
                        <a:spcAft>
                          <a:spcPts val="1000"/>
                        </a:spcAft>
                      </a:pPr>
                      <a:r>
                        <a:rPr lang="ru-RU" sz="2000" dirty="0">
                          <a:solidFill>
                            <a:schemeClr val="tx2">
                              <a:lumMod val="50000"/>
                            </a:schemeClr>
                          </a:solidFill>
                          <a:effectLst/>
                          <a:latin typeface="Times New Roman" panose="02020603050405020304" pitchFamily="18" charset="0"/>
                          <a:cs typeface="Times New Roman" panose="02020603050405020304" pitchFamily="18" charset="0"/>
                        </a:rPr>
                        <a:t>Доходы от штрафных санкций  по долговым обязательствам</a:t>
                      </a:r>
                      <a:endParaRPr lang="ru-RU" sz="2000" dirty="0">
                        <a:solidFill>
                          <a:schemeClr val="tx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445" marR="1445" marT="1445" marB="1445">
                    <a:solidFill>
                      <a:srgbClr val="FFFFFF"/>
                    </a:solidFill>
                  </a:tcPr>
                </a:tc>
              </a:tr>
              <a:tr h="665345">
                <a:tc>
                  <a:txBody>
                    <a:bodyPr/>
                    <a:lstStyle/>
                    <a:p>
                      <a:pPr algn="ctr">
                        <a:lnSpc>
                          <a:spcPct val="115000"/>
                        </a:lnSpc>
                        <a:spcAft>
                          <a:spcPts val="1000"/>
                        </a:spcAft>
                      </a:pPr>
                      <a:r>
                        <a:rPr lang="ru-RU" sz="2000" dirty="0">
                          <a:solidFill>
                            <a:schemeClr val="tx2">
                              <a:lumMod val="50000"/>
                            </a:schemeClr>
                          </a:solidFill>
                          <a:effectLst/>
                          <a:latin typeface="Times New Roman" panose="02020603050405020304" pitchFamily="18" charset="0"/>
                          <a:cs typeface="Times New Roman" panose="02020603050405020304" pitchFamily="18" charset="0"/>
                        </a:rPr>
                        <a:t>143</a:t>
                      </a:r>
                      <a:endParaRPr lang="ru-RU" sz="2000" dirty="0">
                        <a:solidFill>
                          <a:schemeClr val="tx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445" marR="1445" marT="1445" marB="1445">
                    <a:solidFill>
                      <a:srgbClr val="FFFFFF"/>
                    </a:solidFill>
                  </a:tcPr>
                </a:tc>
                <a:tc>
                  <a:txBody>
                    <a:bodyPr/>
                    <a:lstStyle/>
                    <a:p>
                      <a:pPr>
                        <a:lnSpc>
                          <a:spcPct val="115000"/>
                        </a:lnSpc>
                        <a:spcAft>
                          <a:spcPts val="1000"/>
                        </a:spcAft>
                      </a:pPr>
                      <a:r>
                        <a:rPr lang="ru-RU" sz="2000" dirty="0">
                          <a:solidFill>
                            <a:schemeClr val="tx2">
                              <a:lumMod val="50000"/>
                            </a:schemeClr>
                          </a:solidFill>
                          <a:effectLst/>
                          <a:latin typeface="Times New Roman" panose="02020603050405020304" pitchFamily="18" charset="0"/>
                          <a:cs typeface="Times New Roman" panose="02020603050405020304" pitchFamily="18" charset="0"/>
                        </a:rPr>
                        <a:t>Страховые возмещения</a:t>
                      </a:r>
                      <a:endParaRPr lang="ru-RU" sz="2000" dirty="0">
                        <a:solidFill>
                          <a:schemeClr val="tx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445" marR="1445" marT="1445" marB="1445">
                    <a:solidFill>
                      <a:srgbClr val="FFFFFF"/>
                    </a:solidFill>
                  </a:tcPr>
                </a:tc>
              </a:tr>
              <a:tr h="877830">
                <a:tc>
                  <a:txBody>
                    <a:bodyPr/>
                    <a:lstStyle/>
                    <a:p>
                      <a:pPr algn="ctr">
                        <a:lnSpc>
                          <a:spcPct val="115000"/>
                        </a:lnSpc>
                        <a:spcAft>
                          <a:spcPts val="1000"/>
                        </a:spcAft>
                      </a:pPr>
                      <a:r>
                        <a:rPr lang="ru-RU" sz="2000" dirty="0">
                          <a:solidFill>
                            <a:schemeClr val="tx2">
                              <a:lumMod val="50000"/>
                            </a:schemeClr>
                          </a:solidFill>
                          <a:effectLst/>
                          <a:latin typeface="Times New Roman" panose="02020603050405020304" pitchFamily="18" charset="0"/>
                          <a:cs typeface="Times New Roman" panose="02020603050405020304" pitchFamily="18" charset="0"/>
                        </a:rPr>
                        <a:t>144</a:t>
                      </a:r>
                      <a:endParaRPr lang="ru-RU" sz="2000" dirty="0">
                        <a:solidFill>
                          <a:schemeClr val="tx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445" marR="1445" marT="1445" marB="1445">
                    <a:solidFill>
                      <a:srgbClr val="FFFFFF"/>
                    </a:solidFill>
                  </a:tcPr>
                </a:tc>
                <a:tc>
                  <a:txBody>
                    <a:bodyPr/>
                    <a:lstStyle/>
                    <a:p>
                      <a:pPr>
                        <a:lnSpc>
                          <a:spcPct val="115000"/>
                        </a:lnSpc>
                        <a:spcAft>
                          <a:spcPts val="1000"/>
                        </a:spcAft>
                      </a:pPr>
                      <a:r>
                        <a:rPr lang="ru-RU" sz="2000" dirty="0">
                          <a:solidFill>
                            <a:schemeClr val="tx2">
                              <a:lumMod val="50000"/>
                            </a:schemeClr>
                          </a:solidFill>
                          <a:effectLst/>
                          <a:latin typeface="Times New Roman" panose="02020603050405020304" pitchFamily="18" charset="0"/>
                          <a:cs typeface="Times New Roman" panose="02020603050405020304" pitchFamily="18" charset="0"/>
                        </a:rPr>
                        <a:t>Возмещение ущерба имуществу (за исключением страховых возмещений)</a:t>
                      </a:r>
                      <a:endParaRPr lang="ru-RU" sz="2000" dirty="0">
                        <a:solidFill>
                          <a:schemeClr val="tx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445" marR="1445" marT="1445" marB="1445">
                    <a:solidFill>
                      <a:srgbClr val="FFFFFF"/>
                    </a:solidFill>
                  </a:tcPr>
                </a:tc>
              </a:tr>
              <a:tr h="665345">
                <a:tc>
                  <a:txBody>
                    <a:bodyPr/>
                    <a:lstStyle/>
                    <a:p>
                      <a:pPr algn="ctr">
                        <a:lnSpc>
                          <a:spcPct val="115000"/>
                        </a:lnSpc>
                        <a:spcAft>
                          <a:spcPts val="1000"/>
                        </a:spcAft>
                      </a:pPr>
                      <a:r>
                        <a:rPr lang="ru-RU" sz="2000" dirty="0">
                          <a:solidFill>
                            <a:schemeClr val="tx2">
                              <a:lumMod val="50000"/>
                            </a:schemeClr>
                          </a:solidFill>
                          <a:effectLst/>
                          <a:latin typeface="Times New Roman" panose="02020603050405020304" pitchFamily="18" charset="0"/>
                          <a:cs typeface="Times New Roman" panose="02020603050405020304" pitchFamily="18" charset="0"/>
                        </a:rPr>
                        <a:t>145</a:t>
                      </a:r>
                      <a:endParaRPr lang="ru-RU" sz="2000" dirty="0">
                        <a:solidFill>
                          <a:schemeClr val="tx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445" marR="1445" marT="1445" marB="1445">
                    <a:solidFill>
                      <a:srgbClr val="FFFFFF"/>
                    </a:solidFill>
                  </a:tcPr>
                </a:tc>
                <a:tc>
                  <a:txBody>
                    <a:bodyPr/>
                    <a:lstStyle/>
                    <a:p>
                      <a:pPr>
                        <a:lnSpc>
                          <a:spcPct val="115000"/>
                        </a:lnSpc>
                        <a:spcAft>
                          <a:spcPts val="1000"/>
                        </a:spcAft>
                      </a:pPr>
                      <a:r>
                        <a:rPr lang="ru-RU" sz="2000" dirty="0">
                          <a:solidFill>
                            <a:schemeClr val="tx2">
                              <a:lumMod val="50000"/>
                            </a:schemeClr>
                          </a:solidFill>
                          <a:effectLst/>
                          <a:latin typeface="Times New Roman" panose="02020603050405020304" pitchFamily="18" charset="0"/>
                          <a:cs typeface="Times New Roman" panose="02020603050405020304" pitchFamily="18" charset="0"/>
                        </a:rPr>
                        <a:t>Прочие доходы от сумм принудительного изъятия</a:t>
                      </a:r>
                      <a:endParaRPr lang="ru-RU" sz="2000" dirty="0">
                        <a:solidFill>
                          <a:schemeClr val="tx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445" marR="1445" marT="1445" marB="1445">
                    <a:solidFill>
                      <a:srgbClr val="FFFFFF"/>
                    </a:solidFill>
                  </a:tcPr>
                </a:tc>
              </a:tr>
            </a:tbl>
          </a:graphicData>
        </a:graphic>
      </p:graphicFrame>
    </p:spTree>
    <p:extLst>
      <p:ext uri="{BB962C8B-B14F-4D97-AF65-F5344CB8AC3E}">
        <p14:creationId xmlns:p14="http://schemas.microsoft.com/office/powerpoint/2010/main" val="3624514907"/>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p:cNvGraphicFramePr>
            <a:graphicFrameLocks noGrp="1"/>
          </p:cNvGraphicFramePr>
          <p:nvPr>
            <p:ph idx="1"/>
            <p:extLst/>
          </p:nvPr>
        </p:nvGraphicFramePr>
        <p:xfrm>
          <a:off x="163202" y="965910"/>
          <a:ext cx="8928868" cy="1775512"/>
        </p:xfrm>
        <a:graphic>
          <a:graphicData uri="http://schemas.openxmlformats.org/drawingml/2006/table">
            <a:tbl>
              <a:tblPr firstRow="1" firstCol="1" lastRow="1" lastCol="1" bandRow="1" bandCol="1"/>
              <a:tblGrid>
                <a:gridCol w="375628"/>
                <a:gridCol w="2094081"/>
                <a:gridCol w="3434823"/>
                <a:gridCol w="3024336"/>
              </a:tblGrid>
              <a:tr h="312472">
                <a:tc rowSpan="2">
                  <a:txBody>
                    <a:bodyPr/>
                    <a:lstStyle/>
                    <a:p>
                      <a:pPr algn="just">
                        <a:spcAft>
                          <a:spcPts val="0"/>
                        </a:spcAft>
                      </a:pPr>
                      <a:r>
                        <a:rPr lang="ru-RU" sz="2000" dirty="0">
                          <a:effectLst/>
                          <a:latin typeface="Times New Roman" panose="02020603050405020304" pitchFamily="18" charset="0"/>
                          <a:ea typeface="Times New Roman" panose="02020603050405020304" pitchFamily="18" charset="0"/>
                        </a:rPr>
                        <a:t>№</a:t>
                      </a:r>
                    </a:p>
                  </a:txBody>
                  <a:tcPr marL="60111" marR="60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spcAft>
                          <a:spcPts val="0"/>
                        </a:spcAft>
                      </a:pPr>
                      <a:r>
                        <a:rPr lang="ru-RU" sz="2000" dirty="0">
                          <a:effectLst/>
                          <a:latin typeface="Times New Roman" panose="02020603050405020304" pitchFamily="18" charset="0"/>
                          <a:ea typeface="Times New Roman" panose="02020603050405020304" pitchFamily="18" charset="0"/>
                        </a:rPr>
                        <a:t>Содержание</a:t>
                      </a:r>
                    </a:p>
                  </a:txBody>
                  <a:tcPr marL="60111" marR="60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ru-RU" sz="2000" dirty="0">
                          <a:effectLst/>
                          <a:latin typeface="Times New Roman" panose="02020603050405020304" pitchFamily="18" charset="0"/>
                          <a:ea typeface="Times New Roman" panose="02020603050405020304" pitchFamily="18" charset="0"/>
                        </a:rPr>
                        <a:t>Исправительные </a:t>
                      </a:r>
                      <a:r>
                        <a:rPr lang="ru-RU" sz="2000" dirty="0" smtClean="0">
                          <a:effectLst/>
                          <a:latin typeface="Times New Roman" panose="02020603050405020304" pitchFamily="18" charset="0"/>
                          <a:ea typeface="Times New Roman" panose="02020603050405020304" pitchFamily="18" charset="0"/>
                        </a:rPr>
                        <a:t>проводки по правилам, действующим </a:t>
                      </a:r>
                      <a:endParaRPr lang="ru-RU" sz="2000" dirty="0">
                        <a:effectLst/>
                        <a:latin typeface="Times New Roman" panose="02020603050405020304" pitchFamily="18" charset="0"/>
                        <a:ea typeface="Times New Roman" panose="02020603050405020304" pitchFamily="18" charset="0"/>
                      </a:endParaRPr>
                    </a:p>
                  </a:txBody>
                  <a:tcPr marL="60111" marR="60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spcAft>
                          <a:spcPts val="0"/>
                        </a:spcAft>
                      </a:pPr>
                      <a:endParaRPr lang="ru-RU" sz="2000" dirty="0">
                        <a:effectLst/>
                        <a:latin typeface="Times New Roman" panose="02020603050405020304" pitchFamily="18" charset="0"/>
                        <a:ea typeface="Times New Roman" panose="02020603050405020304" pitchFamily="18" charset="0"/>
                      </a:endParaRPr>
                    </a:p>
                  </a:txBody>
                  <a:tcPr marL="60111" marR="60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7825">
                <a:tc vMerge="1">
                  <a:txBody>
                    <a:bodyPr/>
                    <a:lstStyle/>
                    <a:p>
                      <a:endParaRPr lang="ru-RU"/>
                    </a:p>
                  </a:txBody>
                  <a:tcPr/>
                </a:tc>
                <a:tc vMerge="1">
                  <a:txBody>
                    <a:bodyPr/>
                    <a:lstStyle/>
                    <a:p>
                      <a:endParaRPr lang="ru-RU"/>
                    </a:p>
                  </a:txBody>
                  <a:tcPr/>
                </a:tc>
                <a:tc>
                  <a:txBody>
                    <a:bodyPr/>
                    <a:lstStyle/>
                    <a:p>
                      <a:pPr algn="ctr">
                        <a:spcAft>
                          <a:spcPts val="0"/>
                        </a:spcAft>
                      </a:pPr>
                      <a:r>
                        <a:rPr lang="ru-RU" sz="2400" dirty="0" smtClean="0">
                          <a:effectLst/>
                          <a:latin typeface="Times New Roman" panose="02020603050405020304" pitchFamily="18" charset="0"/>
                          <a:ea typeface="Times New Roman" panose="02020603050405020304" pitchFamily="18" charset="0"/>
                        </a:rPr>
                        <a:t>до 2018 года</a:t>
                      </a:r>
                      <a:endParaRPr lang="ru-RU" sz="2400" dirty="0">
                        <a:effectLst/>
                        <a:latin typeface="Times New Roman" panose="02020603050405020304" pitchFamily="18" charset="0"/>
                        <a:ea typeface="Times New Roman" panose="02020603050405020304" pitchFamily="18" charset="0"/>
                      </a:endParaRPr>
                    </a:p>
                  </a:txBody>
                  <a:tcPr marL="60111" marR="60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2400" kern="1200" dirty="0" smtClean="0">
                          <a:solidFill>
                            <a:schemeClr val="tx1"/>
                          </a:solidFill>
                          <a:effectLst/>
                          <a:latin typeface="Times New Roman" panose="02020603050405020304" pitchFamily="18" charset="0"/>
                          <a:ea typeface="Times New Roman" panose="02020603050405020304" pitchFamily="18" charset="0"/>
                          <a:cs typeface="+mn-cs"/>
                        </a:rPr>
                        <a:t>в 2018 году</a:t>
                      </a:r>
                      <a:endParaRPr lang="ru-RU" sz="2400" kern="1200" dirty="0">
                        <a:solidFill>
                          <a:schemeClr val="tx1"/>
                        </a:solidFill>
                        <a:effectLst/>
                        <a:latin typeface="Times New Roman" panose="02020603050405020304" pitchFamily="18" charset="0"/>
                        <a:ea typeface="Times New Roman" panose="02020603050405020304" pitchFamily="18" charset="0"/>
                        <a:cs typeface="+mn-cs"/>
                      </a:endParaRPr>
                    </a:p>
                  </a:txBody>
                  <a:tcPr marL="60111" marR="60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869563">
                <a:tc>
                  <a:txBody>
                    <a:bodyPr/>
                    <a:lstStyle/>
                    <a:p>
                      <a:pPr algn="just">
                        <a:spcAft>
                          <a:spcPts val="0"/>
                        </a:spcAft>
                      </a:pPr>
                      <a:r>
                        <a:rPr lang="ru-RU" sz="2000" dirty="0">
                          <a:effectLst/>
                          <a:latin typeface="Times New Roman" panose="02020603050405020304" pitchFamily="18" charset="0"/>
                          <a:ea typeface="Times New Roman" panose="02020603050405020304" pitchFamily="18" charset="0"/>
                        </a:rPr>
                        <a:t>1.</a:t>
                      </a:r>
                    </a:p>
                  </a:txBody>
                  <a:tcPr marL="60111" marR="60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2000">
                          <a:effectLst/>
                          <a:latin typeface="Times New Roman" panose="02020603050405020304" pitchFamily="18" charset="0"/>
                          <a:ea typeface="Times New Roman" panose="02020603050405020304" pitchFamily="18" charset="0"/>
                        </a:rPr>
                        <a:t>Списание МЗ</a:t>
                      </a:r>
                    </a:p>
                  </a:txBody>
                  <a:tcPr marL="60111" marR="60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2400" dirty="0" err="1">
                          <a:effectLst/>
                          <a:latin typeface="Times New Roman" panose="02020603050405020304" pitchFamily="18" charset="0"/>
                          <a:ea typeface="Times New Roman" panose="02020603050405020304" pitchFamily="18" charset="0"/>
                        </a:rPr>
                        <a:t>Дт</a:t>
                      </a:r>
                      <a:r>
                        <a:rPr lang="ru-RU" sz="2400" dirty="0">
                          <a:effectLst/>
                          <a:latin typeface="Times New Roman" panose="02020603050405020304" pitchFamily="18" charset="0"/>
                          <a:ea typeface="Times New Roman" panose="02020603050405020304" pitchFamily="18" charset="0"/>
                        </a:rPr>
                        <a:t> </a:t>
                      </a:r>
                      <a:r>
                        <a:rPr lang="ru-RU" sz="2400" dirty="0" smtClean="0">
                          <a:effectLst/>
                          <a:latin typeface="Times New Roman" panose="02020603050405020304" pitchFamily="18" charset="0"/>
                          <a:ea typeface="Times New Roman" panose="02020603050405020304" pitchFamily="18" charset="0"/>
                        </a:rPr>
                        <a:t>0 401 20 272</a:t>
                      </a:r>
                      <a:r>
                        <a:rPr lang="ru-RU" sz="2400" baseline="0" dirty="0" smtClean="0">
                          <a:effectLst/>
                          <a:latin typeface="Times New Roman" panose="02020603050405020304" pitchFamily="18" charset="0"/>
                          <a:ea typeface="Times New Roman" panose="02020603050405020304" pitchFamily="18" charset="0"/>
                        </a:rPr>
                        <a:t> </a:t>
                      </a:r>
                    </a:p>
                    <a:p>
                      <a:pPr>
                        <a:spcAft>
                          <a:spcPts val="0"/>
                        </a:spcAft>
                      </a:pPr>
                      <a:r>
                        <a:rPr lang="ru-RU" sz="2400" dirty="0" err="1" smtClean="0">
                          <a:effectLst/>
                          <a:latin typeface="Times New Roman" panose="02020603050405020304" pitchFamily="18" charset="0"/>
                          <a:ea typeface="Times New Roman" panose="02020603050405020304" pitchFamily="18" charset="0"/>
                        </a:rPr>
                        <a:t>Кт</a:t>
                      </a:r>
                      <a:r>
                        <a:rPr lang="ru-RU" sz="2400" dirty="0" smtClean="0">
                          <a:effectLst/>
                          <a:latin typeface="Times New Roman" panose="02020603050405020304" pitchFamily="18" charset="0"/>
                          <a:ea typeface="Times New Roman" panose="02020603050405020304" pitchFamily="18" charset="0"/>
                        </a:rPr>
                        <a:t> 0 105 36 440 </a:t>
                      </a:r>
                    </a:p>
                    <a:p>
                      <a:pPr>
                        <a:spcAft>
                          <a:spcPts val="0"/>
                        </a:spcAft>
                      </a:pPr>
                      <a:r>
                        <a:rPr lang="ru-RU" sz="2400" dirty="0">
                          <a:effectLst/>
                          <a:latin typeface="Times New Roman" panose="02020603050405020304" pitchFamily="18" charset="0"/>
                          <a:ea typeface="Times New Roman" panose="02020603050405020304" pitchFamily="18" charset="0"/>
                        </a:rPr>
                        <a:t> </a:t>
                      </a:r>
                    </a:p>
                  </a:txBody>
                  <a:tcPr marL="60111" marR="60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2400" dirty="0" err="1">
                          <a:effectLst/>
                          <a:latin typeface="Times New Roman" panose="02020603050405020304" pitchFamily="18" charset="0"/>
                          <a:ea typeface="Times New Roman" panose="02020603050405020304" pitchFamily="18" charset="0"/>
                        </a:rPr>
                        <a:t>Дт</a:t>
                      </a:r>
                      <a:r>
                        <a:rPr lang="ru-RU" sz="2400" dirty="0">
                          <a:effectLst/>
                          <a:latin typeface="Times New Roman" panose="02020603050405020304" pitchFamily="18" charset="0"/>
                          <a:ea typeface="Times New Roman" panose="02020603050405020304" pitchFamily="18" charset="0"/>
                        </a:rPr>
                        <a:t> </a:t>
                      </a:r>
                      <a:r>
                        <a:rPr lang="ru-RU" sz="2400" dirty="0" smtClean="0">
                          <a:effectLst/>
                          <a:latin typeface="Times New Roman" panose="02020603050405020304" pitchFamily="18" charset="0"/>
                          <a:ea typeface="Times New Roman" panose="02020603050405020304" pitchFamily="18" charset="0"/>
                        </a:rPr>
                        <a:t>0 401 28 272</a:t>
                      </a:r>
                    </a:p>
                    <a:p>
                      <a:pPr algn="just">
                        <a:spcAft>
                          <a:spcPts val="0"/>
                        </a:spcAft>
                      </a:pPr>
                      <a:r>
                        <a:rPr lang="ru-RU" sz="2400" dirty="0" err="1" smtClean="0">
                          <a:effectLst/>
                          <a:latin typeface="Times New Roman" panose="02020603050405020304" pitchFamily="18" charset="0"/>
                          <a:ea typeface="Times New Roman" panose="02020603050405020304" pitchFamily="18" charset="0"/>
                        </a:rPr>
                        <a:t>Кт</a:t>
                      </a:r>
                      <a:r>
                        <a:rPr lang="ru-RU" sz="2400" dirty="0" smtClean="0">
                          <a:effectLst/>
                          <a:latin typeface="Times New Roman" panose="02020603050405020304" pitchFamily="18" charset="0"/>
                          <a:ea typeface="Times New Roman" panose="02020603050405020304" pitchFamily="18" charset="0"/>
                        </a:rPr>
                        <a:t> 0 105 36 440</a:t>
                      </a:r>
                      <a:endParaRPr lang="ru-RU" sz="2400" dirty="0">
                        <a:effectLst/>
                        <a:latin typeface="Times New Roman" panose="02020603050405020304" pitchFamily="18" charset="0"/>
                        <a:ea typeface="Times New Roman" panose="02020603050405020304" pitchFamily="18" charset="0"/>
                      </a:endParaRPr>
                    </a:p>
                  </a:txBody>
                  <a:tcPr marL="60111" marR="60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bl>
          </a:graphicData>
        </a:graphic>
      </p:graphicFrame>
      <p:sp>
        <p:nvSpPr>
          <p:cNvPr id="4" name="Номер слайда 3"/>
          <p:cNvSpPr>
            <a:spLocks noGrp="1"/>
          </p:cNvSpPr>
          <p:nvPr>
            <p:ph type="sldNum" sz="quarter" idx="12"/>
          </p:nvPr>
        </p:nvSpPr>
        <p:spPr/>
        <p:txBody>
          <a:bodyPr/>
          <a:lstStyle/>
          <a:p>
            <a:fld id="{C318D0E1-6172-4638-BCC1-0B70ED483AF8}" type="slidenum">
              <a:rPr lang="ru-RU" smtClean="0">
                <a:solidFill>
                  <a:prstClr val="black">
                    <a:tint val="75000"/>
                  </a:prstClr>
                </a:solidFill>
              </a:rPr>
              <a:pPr/>
              <a:t>160</a:t>
            </a:fld>
            <a:endParaRPr lang="ru-RU">
              <a:solidFill>
                <a:prstClr val="black">
                  <a:tint val="75000"/>
                </a:prstClr>
              </a:solidFill>
            </a:endParaRPr>
          </a:p>
        </p:txBody>
      </p:sp>
      <p:sp>
        <p:nvSpPr>
          <p:cNvPr id="6" name="Rectangle 1"/>
          <p:cNvSpPr>
            <a:spLocks noChangeArrowheads="1"/>
          </p:cNvSpPr>
          <p:nvPr/>
        </p:nvSpPr>
        <p:spPr bwMode="auto">
          <a:xfrm>
            <a:off x="164933" y="0"/>
            <a:ext cx="8670242" cy="930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152352" rIns="91440" bIns="38088" numCol="1" anchor="ctr" anchorCtr="0" compatLnSpc="1">
            <a:prstTxWarp prst="textNoShape">
              <a:avLst/>
            </a:prstTxWarp>
            <a:spAutoFit/>
          </a:bodyPr>
          <a:lstStyle/>
          <a:p>
            <a:pPr eaLnBrk="0" fontAlgn="base" hangingPunct="0">
              <a:spcBef>
                <a:spcPct val="0"/>
              </a:spcBef>
              <a:spcAft>
                <a:spcPct val="0"/>
              </a:spcAft>
            </a:pPr>
            <a:r>
              <a:rPr lang="ru-RU" altLang="ru-RU" sz="2400" b="1" i="1" dirty="0" smtClean="0" bmk="_Toc531449173">
                <a:solidFill>
                  <a:prstClr val="black"/>
                </a:solidFill>
                <a:latin typeface="Times New Roman" panose="02020603050405020304" pitchFamily="18" charset="0"/>
                <a:cs typeface="Times New Roman" panose="02020603050405020304" pitchFamily="18" charset="0"/>
              </a:rPr>
              <a:t>1. В 2017 году ошибочно не провели списание </a:t>
            </a:r>
            <a:r>
              <a:rPr lang="ru-RU" altLang="ru-RU" sz="2400" b="1" i="1"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материалов </a:t>
            </a:r>
            <a:r>
              <a:rPr lang="ru-RU" altLang="ru-RU" sz="2400" b="1"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со счета </a:t>
            </a:r>
            <a:r>
              <a:rPr lang="ru-RU" altLang="ru-RU" sz="2400" b="1" i="1"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0 105 36 000. Ошибка выявлена в 2018 году </a:t>
            </a:r>
            <a:endParaRPr lang="ru-RU" altLang="ru-RU" dirty="0" smtClean="0">
              <a:solidFill>
                <a:prstClr val="black"/>
              </a:solidFill>
              <a:latin typeface="Arial" panose="020B0604020202020204" pitchFamily="34" charset="0"/>
            </a:endParaRPr>
          </a:p>
        </p:txBody>
      </p:sp>
      <p:sp>
        <p:nvSpPr>
          <p:cNvPr id="8" name="Rectangle 1"/>
          <p:cNvSpPr>
            <a:spLocks noChangeArrowheads="1"/>
          </p:cNvSpPr>
          <p:nvPr/>
        </p:nvSpPr>
        <p:spPr bwMode="auto">
          <a:xfrm>
            <a:off x="163202" y="2741422"/>
            <a:ext cx="8915908" cy="222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152352" rIns="91440" bIns="38088" numCol="1" anchor="ctr" anchorCtr="0" compatLnSpc="1">
            <a:prstTxWarp prst="textNoShape">
              <a:avLst/>
            </a:prstTxWarp>
            <a:spAutoFit/>
          </a:bodyPr>
          <a:lstStyle/>
          <a:p>
            <a:pPr algn="just"/>
            <a:r>
              <a:rPr lang="ru-RU" altLang="ru-RU" sz="2400" b="1" i="1" dirty="0" bmk="">
                <a:solidFill>
                  <a:prstClr val="black"/>
                </a:solidFill>
                <a:latin typeface="Times New Roman" panose="02020603050405020304" pitchFamily="18" charset="0"/>
                <a:cs typeface="Times New Roman" panose="02020603050405020304" pitchFamily="18" charset="0"/>
              </a:rPr>
              <a:t>2</a:t>
            </a:r>
            <a:r>
              <a:rPr lang="ru-RU" altLang="ru-RU" sz="2400" b="1" i="1" dirty="0" smtClean="0" bmk="">
                <a:solidFill>
                  <a:prstClr val="black"/>
                </a:solidFill>
                <a:latin typeface="Times New Roman" panose="02020603050405020304" pitchFamily="18" charset="0"/>
                <a:cs typeface="Times New Roman" panose="02020603050405020304" pitchFamily="18" charset="0"/>
              </a:rPr>
              <a:t>. При расторжении договора дебиторская задолженность, отраженная на счете 0 206 00 000,  не перенесена на счет          0 209 00 000 </a:t>
            </a:r>
            <a:r>
              <a:rPr lang="ru-RU" altLang="ru-RU" sz="2400" dirty="0" smtClean="0" bmk="">
                <a:solidFill>
                  <a:prstClr val="black"/>
                </a:solidFill>
                <a:latin typeface="Times New Roman" panose="02020603050405020304" pitchFamily="18" charset="0"/>
                <a:cs typeface="Times New Roman" panose="02020603050405020304" pitchFamily="18" charset="0"/>
              </a:rPr>
              <a:t>(в</a:t>
            </a:r>
            <a:r>
              <a:rPr lang="ru-RU" altLang="ru-RU" sz="2400" b="1" i="1" dirty="0" smtClean="0" bmk="">
                <a:solidFill>
                  <a:prstClr val="black"/>
                </a:solidFill>
                <a:latin typeface="Times New Roman" panose="02020603050405020304" pitchFamily="18" charset="0"/>
                <a:cs typeface="Times New Roman" panose="02020603050405020304" pitchFamily="18" charset="0"/>
              </a:rPr>
              <a:t> </a:t>
            </a:r>
            <a:r>
              <a:rPr lang="ru-RU" sz="2000" dirty="0" smtClean="0">
                <a:solidFill>
                  <a:prstClr val="black"/>
                </a:solidFill>
                <a:latin typeface="Times New Roman" panose="02020603050405020304" pitchFamily="18" charset="0"/>
                <a:ea typeface="Calibri" panose="020F0502020204030204" pitchFamily="34" charset="0"/>
              </a:rPr>
              <a:t>сумме </a:t>
            </a:r>
            <a:r>
              <a:rPr lang="ru-RU" sz="2000" dirty="0">
                <a:solidFill>
                  <a:prstClr val="black"/>
                </a:solidFill>
                <a:latin typeface="Times New Roman" panose="02020603050405020304" pitchFamily="18" charset="0"/>
                <a:ea typeface="Calibri" panose="020F0502020204030204" pitchFamily="34" charset="0"/>
              </a:rPr>
              <a:t>финансовых требований по компенсации затрат государства к получателям авансовых платежей по произведенным предварительным </a:t>
            </a:r>
            <a:r>
              <a:rPr lang="ru-RU" sz="2000" dirty="0" smtClean="0">
                <a:solidFill>
                  <a:prstClr val="black"/>
                </a:solidFill>
                <a:latin typeface="Times New Roman" panose="02020603050405020304" pitchFamily="18" charset="0"/>
                <a:ea typeface="Calibri" panose="020F0502020204030204" pitchFamily="34" charset="0"/>
              </a:rPr>
              <a:t>оплатам не возвращенным контрагентом </a:t>
            </a:r>
            <a:r>
              <a:rPr lang="ru-RU" sz="2000" dirty="0">
                <a:solidFill>
                  <a:prstClr val="black"/>
                </a:solidFill>
                <a:latin typeface="Times New Roman" panose="02020603050405020304" pitchFamily="18" charset="0"/>
                <a:ea typeface="Calibri" panose="020F0502020204030204" pitchFamily="34" charset="0"/>
              </a:rPr>
              <a:t>в случае расторжения </a:t>
            </a:r>
            <a:r>
              <a:rPr lang="ru-RU" sz="2000" dirty="0" smtClean="0">
                <a:solidFill>
                  <a:prstClr val="black"/>
                </a:solidFill>
                <a:latin typeface="Times New Roman" panose="02020603050405020304" pitchFamily="18" charset="0"/>
                <a:ea typeface="Calibri" panose="020F0502020204030204" pitchFamily="34" charset="0"/>
              </a:rPr>
              <a:t> контракта )</a:t>
            </a:r>
            <a:endParaRPr lang="ru-RU" altLang="ru-RU" sz="2400" b="1" i="1" dirty="0" smtClean="0">
              <a:solidFill>
                <a:prstClr val="black"/>
              </a:solidFill>
              <a:latin typeface="Times New Roman" panose="02020603050405020304" pitchFamily="18" charset="0"/>
              <a:cs typeface="Times New Roman" panose="02020603050405020304" pitchFamily="18" charset="0"/>
            </a:endParaRPr>
          </a:p>
        </p:txBody>
      </p:sp>
      <p:graphicFrame>
        <p:nvGraphicFramePr>
          <p:cNvPr id="10" name="Объект 4"/>
          <p:cNvGraphicFramePr>
            <a:graphicFrameLocks/>
          </p:cNvGraphicFramePr>
          <p:nvPr>
            <p:extLst/>
          </p:nvPr>
        </p:nvGraphicFramePr>
        <p:xfrm>
          <a:off x="147945" y="5047664"/>
          <a:ext cx="8990011" cy="1810336"/>
        </p:xfrm>
        <a:graphic>
          <a:graphicData uri="http://schemas.openxmlformats.org/drawingml/2006/table">
            <a:tbl>
              <a:tblPr firstRow="1" firstCol="1" lastRow="1" lastCol="1" bandRow="1" bandCol="1"/>
              <a:tblGrid>
                <a:gridCol w="479175"/>
                <a:gridCol w="1986112"/>
                <a:gridCol w="2232248"/>
                <a:gridCol w="4292476"/>
              </a:tblGrid>
              <a:tr h="456963">
                <a:tc rowSpan="2">
                  <a:txBody>
                    <a:bodyPr/>
                    <a:lstStyle/>
                    <a:p>
                      <a:pPr algn="ctr">
                        <a:spcAft>
                          <a:spcPts val="0"/>
                        </a:spcAft>
                      </a:pPr>
                      <a:r>
                        <a:rPr lang="ru-RU" sz="2000" dirty="0">
                          <a:effectLst/>
                          <a:latin typeface="Times New Roman" panose="02020603050405020304" pitchFamily="18" charset="0"/>
                          <a:ea typeface="Times New Roman" panose="02020603050405020304" pitchFamily="18" charset="0"/>
                        </a:rPr>
                        <a:t>№</a:t>
                      </a:r>
                    </a:p>
                  </a:txBody>
                  <a:tcPr marL="60111" marR="60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spcAft>
                          <a:spcPts val="0"/>
                        </a:spcAft>
                      </a:pPr>
                      <a:r>
                        <a:rPr lang="ru-RU" sz="2000" dirty="0">
                          <a:effectLst/>
                          <a:latin typeface="Times New Roman" panose="02020603050405020304" pitchFamily="18" charset="0"/>
                          <a:ea typeface="Times New Roman" panose="02020603050405020304" pitchFamily="18" charset="0"/>
                        </a:rPr>
                        <a:t>Содержание</a:t>
                      </a:r>
                    </a:p>
                  </a:txBody>
                  <a:tcPr marL="60111" marR="60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ru-RU" sz="2000" dirty="0">
                          <a:effectLst/>
                          <a:latin typeface="Times New Roman" panose="02020603050405020304" pitchFamily="18" charset="0"/>
                          <a:ea typeface="Times New Roman" panose="02020603050405020304" pitchFamily="18" charset="0"/>
                        </a:rPr>
                        <a:t>Исправительные </a:t>
                      </a:r>
                      <a:r>
                        <a:rPr lang="ru-RU" sz="2000" dirty="0" smtClean="0">
                          <a:effectLst/>
                          <a:latin typeface="Times New Roman" panose="02020603050405020304" pitchFamily="18" charset="0"/>
                          <a:ea typeface="Times New Roman" panose="02020603050405020304" pitchFamily="18" charset="0"/>
                        </a:rPr>
                        <a:t>проводки по правилам, действующим </a:t>
                      </a:r>
                      <a:endParaRPr lang="ru-RU" sz="2000" dirty="0">
                        <a:effectLst/>
                        <a:latin typeface="Times New Roman" panose="02020603050405020304" pitchFamily="18" charset="0"/>
                        <a:ea typeface="Times New Roman" panose="02020603050405020304" pitchFamily="18" charset="0"/>
                      </a:endParaRPr>
                    </a:p>
                  </a:txBody>
                  <a:tcPr marL="60111" marR="60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spcAft>
                          <a:spcPts val="0"/>
                        </a:spcAft>
                      </a:pPr>
                      <a:endParaRPr lang="ru-RU" sz="2000" dirty="0">
                        <a:effectLst/>
                        <a:latin typeface="Times New Roman" panose="02020603050405020304" pitchFamily="18" charset="0"/>
                        <a:ea typeface="Times New Roman" panose="02020603050405020304" pitchFamily="18" charset="0"/>
                      </a:endParaRPr>
                    </a:p>
                  </a:txBody>
                  <a:tcPr marL="60111" marR="60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3616">
                <a:tc vMerge="1">
                  <a:txBody>
                    <a:bodyPr/>
                    <a:lstStyle/>
                    <a:p>
                      <a:endParaRPr lang="ru-RU"/>
                    </a:p>
                  </a:txBody>
                  <a:tcPr/>
                </a:tc>
                <a:tc vMerge="1">
                  <a:txBody>
                    <a:bodyPr/>
                    <a:lstStyle/>
                    <a:p>
                      <a:endParaRPr lang="ru-RU"/>
                    </a:p>
                  </a:txBody>
                  <a:tcPr/>
                </a:tc>
                <a:tc>
                  <a:txBody>
                    <a:bodyPr/>
                    <a:lstStyle/>
                    <a:p>
                      <a:pPr algn="ctr">
                        <a:spcAft>
                          <a:spcPts val="0"/>
                        </a:spcAft>
                      </a:pPr>
                      <a:r>
                        <a:rPr lang="ru-RU" sz="2400" dirty="0" smtClean="0">
                          <a:effectLst/>
                          <a:latin typeface="Times New Roman" panose="02020603050405020304" pitchFamily="18" charset="0"/>
                          <a:ea typeface="Times New Roman" panose="02020603050405020304" pitchFamily="18" charset="0"/>
                        </a:rPr>
                        <a:t>до 2018 года</a:t>
                      </a:r>
                      <a:endParaRPr lang="ru-RU" sz="2400" dirty="0">
                        <a:effectLst/>
                        <a:latin typeface="Times New Roman" panose="02020603050405020304" pitchFamily="18" charset="0"/>
                        <a:ea typeface="Times New Roman" panose="02020603050405020304" pitchFamily="18" charset="0"/>
                      </a:endParaRPr>
                    </a:p>
                  </a:txBody>
                  <a:tcPr marL="60111" marR="60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2400" kern="1200" dirty="0" smtClean="0">
                          <a:solidFill>
                            <a:schemeClr val="tx1"/>
                          </a:solidFill>
                          <a:effectLst/>
                          <a:latin typeface="Times New Roman" panose="02020603050405020304" pitchFamily="18" charset="0"/>
                          <a:ea typeface="Times New Roman" panose="02020603050405020304" pitchFamily="18" charset="0"/>
                          <a:cs typeface="+mn-cs"/>
                        </a:rPr>
                        <a:t>в 2018 году</a:t>
                      </a:r>
                      <a:endParaRPr lang="ru-RU" sz="2400" kern="1200" dirty="0">
                        <a:solidFill>
                          <a:schemeClr val="tx1"/>
                        </a:solidFill>
                        <a:effectLst/>
                        <a:latin typeface="Times New Roman" panose="02020603050405020304" pitchFamily="18" charset="0"/>
                        <a:ea typeface="Times New Roman" panose="02020603050405020304" pitchFamily="18" charset="0"/>
                        <a:cs typeface="+mn-cs"/>
                      </a:endParaRPr>
                    </a:p>
                  </a:txBody>
                  <a:tcPr marL="60111" marR="60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987613">
                <a:tc>
                  <a:txBody>
                    <a:bodyPr/>
                    <a:lstStyle/>
                    <a:p>
                      <a:pPr algn="just">
                        <a:spcAft>
                          <a:spcPts val="0"/>
                        </a:spcAft>
                      </a:pPr>
                      <a:r>
                        <a:rPr lang="ru-RU" sz="2000" dirty="0">
                          <a:effectLst/>
                          <a:latin typeface="Times New Roman" panose="02020603050405020304" pitchFamily="18" charset="0"/>
                          <a:ea typeface="Times New Roman" panose="02020603050405020304" pitchFamily="18" charset="0"/>
                        </a:rPr>
                        <a:t>1.</a:t>
                      </a:r>
                    </a:p>
                  </a:txBody>
                  <a:tcPr marL="60111" marR="60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2000" dirty="0" smtClean="0">
                          <a:effectLst/>
                          <a:latin typeface="Times New Roman" panose="02020603050405020304" pitchFamily="18" charset="0"/>
                          <a:ea typeface="Times New Roman" panose="02020603050405020304" pitchFamily="18" charset="0"/>
                        </a:rPr>
                        <a:t>Перенос задолженности</a:t>
                      </a:r>
                      <a:endParaRPr lang="ru-RU" sz="2000" dirty="0">
                        <a:effectLst/>
                        <a:latin typeface="Times New Roman" panose="02020603050405020304" pitchFamily="18" charset="0"/>
                        <a:ea typeface="Times New Roman" panose="02020603050405020304" pitchFamily="18" charset="0"/>
                      </a:endParaRPr>
                    </a:p>
                  </a:txBody>
                  <a:tcPr marL="60111" marR="60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2400" dirty="0" err="1" smtClean="0">
                          <a:effectLst/>
                          <a:latin typeface="Times New Roman" panose="02020603050405020304" pitchFamily="18" charset="0"/>
                          <a:ea typeface="Times New Roman" panose="02020603050405020304" pitchFamily="18" charset="0"/>
                        </a:rPr>
                        <a:t>Дт</a:t>
                      </a:r>
                      <a:r>
                        <a:rPr lang="ru-RU" sz="2400" dirty="0" smtClean="0">
                          <a:effectLst/>
                          <a:latin typeface="Times New Roman" panose="02020603050405020304" pitchFamily="18" charset="0"/>
                          <a:ea typeface="Times New Roman" panose="02020603050405020304" pitchFamily="18" charset="0"/>
                        </a:rPr>
                        <a:t> 0 209 34 560</a:t>
                      </a:r>
                    </a:p>
                    <a:p>
                      <a:pPr>
                        <a:spcAft>
                          <a:spcPts val="0"/>
                        </a:spcAft>
                      </a:pPr>
                      <a:r>
                        <a:rPr lang="ru-RU" sz="2400" dirty="0" err="1" smtClean="0">
                          <a:effectLst/>
                          <a:latin typeface="Times New Roman" panose="02020603050405020304" pitchFamily="18" charset="0"/>
                          <a:ea typeface="Times New Roman" panose="02020603050405020304" pitchFamily="18" charset="0"/>
                        </a:rPr>
                        <a:t>Кт</a:t>
                      </a:r>
                      <a:r>
                        <a:rPr lang="ru-RU" sz="2400" dirty="0" smtClean="0">
                          <a:effectLst/>
                          <a:latin typeface="Times New Roman" panose="02020603050405020304" pitchFamily="18" charset="0"/>
                          <a:ea typeface="Times New Roman" panose="02020603050405020304" pitchFamily="18" charset="0"/>
                        </a:rPr>
                        <a:t> 0 206 31 660</a:t>
                      </a:r>
                      <a:endParaRPr lang="ru-RU" sz="2400" dirty="0">
                        <a:effectLst/>
                        <a:latin typeface="Times New Roman" panose="02020603050405020304" pitchFamily="18" charset="0"/>
                        <a:ea typeface="Times New Roman" panose="02020603050405020304" pitchFamily="18" charset="0"/>
                      </a:endParaRPr>
                    </a:p>
                  </a:txBody>
                  <a:tcPr marL="60111" marR="60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2400" dirty="0" err="1" smtClean="0">
                          <a:effectLst/>
                          <a:latin typeface="Times New Roman" panose="02020603050405020304" pitchFamily="18" charset="0"/>
                          <a:ea typeface="Times New Roman" panose="02020603050405020304" pitchFamily="18" charset="0"/>
                        </a:rPr>
                        <a:t>Дт</a:t>
                      </a:r>
                      <a:r>
                        <a:rPr lang="ru-RU" sz="2400" dirty="0" smtClean="0">
                          <a:effectLst/>
                          <a:latin typeface="Times New Roman" panose="02020603050405020304" pitchFamily="18" charset="0"/>
                          <a:ea typeface="Times New Roman" panose="02020603050405020304" pitchFamily="18" charset="0"/>
                        </a:rPr>
                        <a:t> 0 209 34 560  </a:t>
                      </a:r>
                      <a:r>
                        <a:rPr lang="ru-RU" sz="2400" dirty="0" err="1" smtClean="0">
                          <a:effectLst/>
                          <a:latin typeface="Times New Roman" panose="02020603050405020304" pitchFamily="18" charset="0"/>
                          <a:ea typeface="Times New Roman" panose="02020603050405020304" pitchFamily="18" charset="0"/>
                        </a:rPr>
                        <a:t>Кт</a:t>
                      </a:r>
                      <a:r>
                        <a:rPr lang="ru-RU" sz="2400" dirty="0" smtClean="0">
                          <a:effectLst/>
                          <a:latin typeface="Times New Roman" panose="02020603050405020304" pitchFamily="18" charset="0"/>
                          <a:ea typeface="Times New Roman" panose="02020603050405020304" pitchFamily="18" charset="0"/>
                        </a:rPr>
                        <a:t> 0 304 86 730</a:t>
                      </a:r>
                    </a:p>
                    <a:p>
                      <a:pPr algn="just">
                        <a:spcAft>
                          <a:spcPts val="0"/>
                        </a:spcAft>
                      </a:pPr>
                      <a:r>
                        <a:rPr lang="ru-RU" sz="2400" dirty="0" err="1" smtClean="0">
                          <a:effectLst/>
                          <a:latin typeface="Times New Roman" panose="02020603050405020304" pitchFamily="18" charset="0"/>
                          <a:ea typeface="Times New Roman" panose="02020603050405020304" pitchFamily="18" charset="0"/>
                        </a:rPr>
                        <a:t>Дт</a:t>
                      </a:r>
                      <a:r>
                        <a:rPr lang="ru-RU" sz="2400" dirty="0" smtClean="0">
                          <a:effectLst/>
                          <a:latin typeface="Times New Roman" panose="02020603050405020304" pitchFamily="18" charset="0"/>
                          <a:ea typeface="Times New Roman" panose="02020603050405020304" pitchFamily="18" charset="0"/>
                        </a:rPr>
                        <a:t> 0 304 86 830  </a:t>
                      </a:r>
                      <a:r>
                        <a:rPr lang="ru-RU" sz="2400" dirty="0" err="1" smtClean="0">
                          <a:effectLst/>
                          <a:latin typeface="Times New Roman" panose="02020603050405020304" pitchFamily="18" charset="0"/>
                          <a:ea typeface="Times New Roman" panose="02020603050405020304" pitchFamily="18" charset="0"/>
                        </a:rPr>
                        <a:t>Кт</a:t>
                      </a:r>
                      <a:r>
                        <a:rPr lang="ru-RU" sz="2400" dirty="0" smtClean="0">
                          <a:effectLst/>
                          <a:latin typeface="Times New Roman" panose="02020603050405020304" pitchFamily="18" charset="0"/>
                          <a:ea typeface="Times New Roman" panose="02020603050405020304" pitchFamily="18" charset="0"/>
                        </a:rPr>
                        <a:t> 0 206 31 660  </a:t>
                      </a:r>
                      <a:endParaRPr lang="ru-RU" sz="2400" dirty="0">
                        <a:effectLst/>
                        <a:latin typeface="Times New Roman" panose="02020603050405020304" pitchFamily="18" charset="0"/>
                        <a:ea typeface="Times New Roman" panose="02020603050405020304" pitchFamily="18" charset="0"/>
                      </a:endParaRPr>
                    </a:p>
                  </a:txBody>
                  <a:tcPr marL="60111" marR="60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bl>
          </a:graphicData>
        </a:graphic>
      </p:graphicFrame>
    </p:spTree>
    <p:extLst>
      <p:ext uri="{BB962C8B-B14F-4D97-AF65-F5344CB8AC3E}">
        <p14:creationId xmlns:p14="http://schemas.microsoft.com/office/powerpoint/2010/main" val="3590698549"/>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C318D0E1-6172-4638-BCC1-0B70ED483AF8}" type="slidenum">
              <a:rPr lang="ru-RU" smtClean="0">
                <a:solidFill>
                  <a:prstClr val="black">
                    <a:tint val="75000"/>
                  </a:prstClr>
                </a:solidFill>
              </a:rPr>
              <a:pPr/>
              <a:t>161</a:t>
            </a:fld>
            <a:endParaRPr lang="ru-RU">
              <a:solidFill>
                <a:prstClr val="black">
                  <a:tint val="75000"/>
                </a:prstClr>
              </a:solidFill>
            </a:endParaRPr>
          </a:p>
        </p:txBody>
      </p:sp>
      <p:sp>
        <p:nvSpPr>
          <p:cNvPr id="6" name="Rectangle 1"/>
          <p:cNvSpPr>
            <a:spLocks noChangeArrowheads="1"/>
          </p:cNvSpPr>
          <p:nvPr/>
        </p:nvSpPr>
        <p:spPr bwMode="auto">
          <a:xfrm>
            <a:off x="101644" y="0"/>
            <a:ext cx="9016955" cy="1669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152352" rIns="91440" bIns="38088" numCol="1" anchor="ctr" anchorCtr="0" compatLnSpc="1">
            <a:prstTxWarp prst="textNoShape">
              <a:avLst/>
            </a:prstTxWarp>
            <a:spAutoFit/>
          </a:bodyPr>
          <a:lstStyle/>
          <a:p>
            <a:pPr algn="just" eaLnBrk="0" fontAlgn="base" hangingPunct="0">
              <a:spcBef>
                <a:spcPct val="0"/>
              </a:spcBef>
              <a:spcAft>
                <a:spcPct val="0"/>
              </a:spcAft>
            </a:pPr>
            <a:r>
              <a:rPr lang="ru-RU" altLang="ru-RU" sz="2400" b="1" i="1" dirty="0" bmk="_Toc531449177">
                <a:solidFill>
                  <a:prstClr val="black"/>
                </a:solidFill>
                <a:latin typeface="Times New Roman" panose="02020603050405020304" pitchFamily="18" charset="0"/>
                <a:cs typeface="Times New Roman" panose="02020603050405020304" pitchFamily="18" charset="0"/>
              </a:rPr>
              <a:t>3</a:t>
            </a:r>
            <a:r>
              <a:rPr lang="ru-RU" altLang="ru-RU" sz="2400" b="1" i="1" dirty="0" smtClean="0" bmk="_Toc531449177">
                <a:solidFill>
                  <a:prstClr val="black"/>
                </a:solidFill>
                <a:latin typeface="Times New Roman" panose="02020603050405020304" pitchFamily="18" charset="0"/>
                <a:cs typeface="Times New Roman" panose="02020603050405020304" pitchFamily="18" charset="0"/>
              </a:rPr>
              <a:t>. В 2017 году  в стоимость ОС ошибочно не включили расходы по монтажу,  услуги по монтажу не были отражены в учете, НДС по услугам не был принят  к вычету. Амортизация начислена с меньшей стоимости.</a:t>
            </a:r>
            <a:endParaRPr lang="ru-RU" altLang="ru-RU" dirty="0" smtClean="0">
              <a:solidFill>
                <a:prstClr val="black"/>
              </a:solidFill>
              <a:latin typeface="Arial" panose="020B0604020202020204" pitchFamily="34" charset="0"/>
            </a:endParaRPr>
          </a:p>
        </p:txBody>
      </p:sp>
      <p:graphicFrame>
        <p:nvGraphicFramePr>
          <p:cNvPr id="7" name="Объект 4"/>
          <p:cNvGraphicFramePr>
            <a:graphicFrameLocks/>
          </p:cNvGraphicFramePr>
          <p:nvPr>
            <p:extLst/>
          </p:nvPr>
        </p:nvGraphicFramePr>
        <p:xfrm>
          <a:off x="101644" y="1700808"/>
          <a:ext cx="9042355" cy="4937760"/>
        </p:xfrm>
        <a:graphic>
          <a:graphicData uri="http://schemas.openxmlformats.org/drawingml/2006/table">
            <a:tbl>
              <a:tblPr firstRow="1" firstCol="1" lastRow="1" lastCol="1" bandRow="1" bandCol="1"/>
              <a:tblGrid>
                <a:gridCol w="380402"/>
                <a:gridCol w="2104922"/>
                <a:gridCol w="2187697"/>
                <a:gridCol w="4369334"/>
              </a:tblGrid>
              <a:tr h="720080">
                <a:tc rowSpan="2">
                  <a:txBody>
                    <a:bodyPr/>
                    <a:lstStyle/>
                    <a:p>
                      <a:pPr algn="just">
                        <a:spcAft>
                          <a:spcPts val="0"/>
                        </a:spcAft>
                      </a:pPr>
                      <a:r>
                        <a:rPr lang="ru-RU" sz="2000" dirty="0">
                          <a:effectLst/>
                          <a:latin typeface="Times New Roman" panose="02020603050405020304" pitchFamily="18" charset="0"/>
                          <a:ea typeface="Times New Roman" panose="02020603050405020304" pitchFamily="18" charset="0"/>
                        </a:rPr>
                        <a:t>№</a:t>
                      </a:r>
                    </a:p>
                  </a:txBody>
                  <a:tcPr marL="60111" marR="60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spcAft>
                          <a:spcPts val="0"/>
                        </a:spcAft>
                      </a:pPr>
                      <a:r>
                        <a:rPr lang="ru-RU" sz="2000" dirty="0">
                          <a:effectLst/>
                          <a:latin typeface="Times New Roman" panose="02020603050405020304" pitchFamily="18" charset="0"/>
                          <a:ea typeface="Times New Roman" panose="02020603050405020304" pitchFamily="18" charset="0"/>
                        </a:rPr>
                        <a:t>Содержание</a:t>
                      </a:r>
                    </a:p>
                  </a:txBody>
                  <a:tcPr marL="60111" marR="60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ru-RU" sz="2400" dirty="0">
                          <a:effectLst/>
                          <a:latin typeface="Times New Roman" panose="02020603050405020304" pitchFamily="18" charset="0"/>
                          <a:ea typeface="Times New Roman" panose="02020603050405020304" pitchFamily="18" charset="0"/>
                        </a:rPr>
                        <a:t>Исправительные </a:t>
                      </a:r>
                      <a:r>
                        <a:rPr lang="ru-RU" sz="2400" dirty="0" smtClean="0">
                          <a:effectLst/>
                          <a:latin typeface="Times New Roman" panose="02020603050405020304" pitchFamily="18" charset="0"/>
                          <a:ea typeface="Times New Roman" panose="02020603050405020304" pitchFamily="18" charset="0"/>
                        </a:rPr>
                        <a:t>проводки по правилам, действующим  </a:t>
                      </a:r>
                      <a:endParaRPr lang="ru-RU" sz="2400" dirty="0">
                        <a:effectLst/>
                        <a:latin typeface="Times New Roman" panose="02020603050405020304" pitchFamily="18" charset="0"/>
                        <a:ea typeface="Times New Roman" panose="02020603050405020304" pitchFamily="18" charset="0"/>
                      </a:endParaRPr>
                    </a:p>
                  </a:txBody>
                  <a:tcPr marL="60111" marR="60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spcAft>
                          <a:spcPts val="0"/>
                        </a:spcAft>
                      </a:pPr>
                      <a:endParaRPr lang="ru-RU" sz="2000" dirty="0">
                        <a:effectLst/>
                        <a:latin typeface="Times New Roman" panose="02020603050405020304" pitchFamily="18" charset="0"/>
                        <a:ea typeface="Times New Roman" panose="02020603050405020304" pitchFamily="18" charset="0"/>
                      </a:endParaRPr>
                    </a:p>
                  </a:txBody>
                  <a:tcPr marL="60111" marR="60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7825">
                <a:tc vMerge="1">
                  <a:txBody>
                    <a:bodyPr/>
                    <a:lstStyle/>
                    <a:p>
                      <a:endParaRPr lang="ru-RU"/>
                    </a:p>
                  </a:txBody>
                  <a:tcPr/>
                </a:tc>
                <a:tc vMerge="1">
                  <a:txBody>
                    <a:bodyPr/>
                    <a:lstStyle/>
                    <a:p>
                      <a:endParaRPr lang="ru-RU"/>
                    </a:p>
                  </a:txBody>
                  <a:tcPr/>
                </a:tc>
                <a:tc>
                  <a:txBody>
                    <a:bodyPr/>
                    <a:lstStyle/>
                    <a:p>
                      <a:pPr algn="ctr">
                        <a:spcAft>
                          <a:spcPts val="0"/>
                        </a:spcAft>
                      </a:pPr>
                      <a:r>
                        <a:rPr lang="ru-RU" sz="2400" dirty="0" smtClean="0">
                          <a:effectLst/>
                          <a:latin typeface="Times New Roman" panose="02020603050405020304" pitchFamily="18" charset="0"/>
                          <a:ea typeface="Times New Roman" panose="02020603050405020304" pitchFamily="18" charset="0"/>
                        </a:rPr>
                        <a:t>до 2018 года</a:t>
                      </a:r>
                      <a:endParaRPr lang="ru-RU" sz="2400" dirty="0">
                        <a:effectLst/>
                        <a:latin typeface="Times New Roman" panose="02020603050405020304" pitchFamily="18" charset="0"/>
                        <a:ea typeface="Times New Roman" panose="02020603050405020304" pitchFamily="18" charset="0"/>
                      </a:endParaRPr>
                    </a:p>
                  </a:txBody>
                  <a:tcPr marL="60111" marR="60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2400" kern="1200" dirty="0" smtClean="0">
                          <a:solidFill>
                            <a:schemeClr val="tx1"/>
                          </a:solidFill>
                          <a:effectLst/>
                          <a:latin typeface="Times New Roman" panose="02020603050405020304" pitchFamily="18" charset="0"/>
                          <a:ea typeface="Times New Roman" panose="02020603050405020304" pitchFamily="18" charset="0"/>
                          <a:cs typeface="+mn-cs"/>
                        </a:rPr>
                        <a:t>в 2018 году</a:t>
                      </a:r>
                      <a:endParaRPr lang="ru-RU" sz="2400" kern="1200" dirty="0">
                        <a:solidFill>
                          <a:schemeClr val="tx1"/>
                        </a:solidFill>
                        <a:effectLst/>
                        <a:latin typeface="Times New Roman" panose="02020603050405020304" pitchFamily="18" charset="0"/>
                        <a:ea typeface="Times New Roman" panose="02020603050405020304" pitchFamily="18" charset="0"/>
                        <a:cs typeface="+mn-cs"/>
                      </a:endParaRPr>
                    </a:p>
                  </a:txBody>
                  <a:tcPr marL="60111" marR="60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774928">
                <a:tc>
                  <a:txBody>
                    <a:bodyPr/>
                    <a:lstStyle/>
                    <a:p>
                      <a:pPr algn="just">
                        <a:spcAft>
                          <a:spcPts val="0"/>
                        </a:spcAft>
                      </a:pPr>
                      <a:r>
                        <a:rPr lang="ru-RU" sz="2000" dirty="0">
                          <a:effectLst/>
                          <a:latin typeface="Times New Roman" panose="02020603050405020304" pitchFamily="18" charset="0"/>
                          <a:ea typeface="Times New Roman" panose="02020603050405020304" pitchFamily="18" charset="0"/>
                        </a:rPr>
                        <a:t>1.</a:t>
                      </a:r>
                    </a:p>
                  </a:txBody>
                  <a:tcPr marL="60111" marR="60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2000" dirty="0" smtClean="0">
                          <a:effectLst/>
                          <a:latin typeface="Times New Roman" panose="02020603050405020304" pitchFamily="18" charset="0"/>
                          <a:ea typeface="Times New Roman" panose="02020603050405020304" pitchFamily="18" charset="0"/>
                        </a:rPr>
                        <a:t>Отражены расходы по монтажу без НДС</a:t>
                      </a:r>
                      <a:endParaRPr lang="ru-RU" sz="2000" dirty="0">
                        <a:effectLst/>
                        <a:latin typeface="Times New Roman" panose="02020603050405020304" pitchFamily="18" charset="0"/>
                        <a:ea typeface="Times New Roman" panose="02020603050405020304" pitchFamily="18" charset="0"/>
                      </a:endParaRPr>
                    </a:p>
                  </a:txBody>
                  <a:tcPr marL="60111" marR="60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2400" kern="1200" dirty="0" err="1" smtClean="0">
                          <a:solidFill>
                            <a:schemeClr val="tx1"/>
                          </a:solidFill>
                          <a:effectLst/>
                          <a:latin typeface="Times New Roman" panose="02020603050405020304" pitchFamily="18" charset="0"/>
                          <a:ea typeface="Times New Roman" panose="02020603050405020304" pitchFamily="18" charset="0"/>
                          <a:cs typeface="+mn-cs"/>
                        </a:rPr>
                        <a:t>Дт</a:t>
                      </a:r>
                      <a:r>
                        <a:rPr lang="ru-RU" sz="2400" kern="1200" dirty="0" smtClean="0">
                          <a:solidFill>
                            <a:schemeClr val="tx1"/>
                          </a:solidFill>
                          <a:effectLst/>
                          <a:latin typeface="Times New Roman" panose="02020603050405020304" pitchFamily="18" charset="0"/>
                          <a:ea typeface="Times New Roman" panose="02020603050405020304" pitchFamily="18" charset="0"/>
                          <a:cs typeface="+mn-cs"/>
                        </a:rPr>
                        <a:t> 2 106 31 310</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2400" kern="1200" dirty="0" err="1" smtClean="0">
                          <a:solidFill>
                            <a:schemeClr val="tx1"/>
                          </a:solidFill>
                          <a:effectLst/>
                          <a:latin typeface="Times New Roman" panose="02020603050405020304" pitchFamily="18" charset="0"/>
                          <a:ea typeface="Times New Roman" panose="02020603050405020304" pitchFamily="18" charset="0"/>
                          <a:cs typeface="+mn-cs"/>
                        </a:rPr>
                        <a:t>Кт</a:t>
                      </a:r>
                      <a:r>
                        <a:rPr lang="ru-RU" sz="2400" kern="1200" dirty="0" smtClean="0">
                          <a:solidFill>
                            <a:schemeClr val="tx1"/>
                          </a:solidFill>
                          <a:effectLst/>
                          <a:latin typeface="Times New Roman" panose="02020603050405020304" pitchFamily="18" charset="0"/>
                          <a:ea typeface="Times New Roman" panose="02020603050405020304" pitchFamily="18" charset="0"/>
                          <a:cs typeface="+mn-cs"/>
                        </a:rPr>
                        <a:t> 2 302 26 730</a:t>
                      </a:r>
                    </a:p>
                  </a:txBody>
                  <a:tcPr marL="60111" marR="60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2400" dirty="0" err="1" smtClean="0">
                          <a:effectLst/>
                          <a:latin typeface="Times New Roman" panose="02020603050405020304" pitchFamily="18" charset="0"/>
                          <a:ea typeface="Times New Roman" panose="02020603050405020304" pitchFamily="18" charset="0"/>
                        </a:rPr>
                        <a:t>Дт</a:t>
                      </a:r>
                      <a:r>
                        <a:rPr lang="ru-RU" sz="2400" dirty="0" smtClean="0">
                          <a:effectLst/>
                          <a:latin typeface="Times New Roman" panose="02020603050405020304" pitchFamily="18" charset="0"/>
                          <a:ea typeface="Times New Roman" panose="02020603050405020304" pitchFamily="18" charset="0"/>
                        </a:rPr>
                        <a:t> 2 106 31 310</a:t>
                      </a:r>
                      <a:r>
                        <a:rPr lang="ru-RU" sz="2400" b="1" dirty="0" smtClean="0">
                          <a:effectLst/>
                          <a:latin typeface="Times New Roman" panose="02020603050405020304" pitchFamily="18" charset="0"/>
                          <a:ea typeface="Times New Roman" panose="02020603050405020304" pitchFamily="18" charset="0"/>
                        </a:rPr>
                        <a:t> </a:t>
                      </a:r>
                      <a:r>
                        <a:rPr lang="ru-RU" sz="2400" dirty="0" err="1" smtClean="0">
                          <a:effectLst/>
                          <a:latin typeface="Times New Roman" panose="02020603050405020304" pitchFamily="18" charset="0"/>
                          <a:ea typeface="Times New Roman" panose="02020603050405020304" pitchFamily="18" charset="0"/>
                        </a:rPr>
                        <a:t>Кт</a:t>
                      </a:r>
                      <a:r>
                        <a:rPr lang="ru-RU" sz="2400" dirty="0" smtClean="0">
                          <a:effectLst/>
                          <a:latin typeface="Times New Roman" panose="02020603050405020304" pitchFamily="18" charset="0"/>
                          <a:ea typeface="Times New Roman" panose="02020603050405020304" pitchFamily="18" charset="0"/>
                        </a:rPr>
                        <a:t> 2 304 86 730  </a:t>
                      </a:r>
                      <a:endParaRPr lang="ru-RU" sz="2000" dirty="0" smtClean="0">
                        <a:effectLst/>
                        <a:latin typeface="Times New Roman" panose="02020603050405020304" pitchFamily="18" charset="0"/>
                        <a:ea typeface="Times New Roman" panose="02020603050405020304" pitchFamily="18" charset="0"/>
                      </a:endParaRPr>
                    </a:p>
                    <a:p>
                      <a:pPr algn="just">
                        <a:spcAft>
                          <a:spcPts val="0"/>
                        </a:spcAft>
                      </a:pPr>
                      <a:r>
                        <a:rPr lang="ru-RU" sz="2400" dirty="0" err="1" smtClean="0">
                          <a:effectLst/>
                          <a:latin typeface="Times New Roman" panose="02020603050405020304" pitchFamily="18" charset="0"/>
                          <a:ea typeface="Times New Roman" panose="02020603050405020304" pitchFamily="18" charset="0"/>
                        </a:rPr>
                        <a:t>Дт</a:t>
                      </a:r>
                      <a:r>
                        <a:rPr lang="ru-RU" sz="2400" dirty="0" smtClean="0">
                          <a:effectLst/>
                          <a:latin typeface="Times New Roman" panose="02020603050405020304" pitchFamily="18" charset="0"/>
                          <a:ea typeface="Times New Roman" panose="02020603050405020304" pitchFamily="18" charset="0"/>
                        </a:rPr>
                        <a:t> 2 304</a:t>
                      </a:r>
                      <a:r>
                        <a:rPr lang="ru-RU" sz="2400" baseline="0" dirty="0" smtClean="0">
                          <a:effectLst/>
                          <a:latin typeface="Times New Roman" panose="02020603050405020304" pitchFamily="18" charset="0"/>
                          <a:ea typeface="Times New Roman" panose="02020603050405020304" pitchFamily="18" charset="0"/>
                        </a:rPr>
                        <a:t> 86 830 </a:t>
                      </a:r>
                      <a:r>
                        <a:rPr lang="ru-RU" sz="2400" baseline="0" dirty="0" err="1" smtClean="0">
                          <a:effectLst/>
                          <a:latin typeface="Times New Roman" panose="02020603050405020304" pitchFamily="18" charset="0"/>
                          <a:ea typeface="Times New Roman" panose="02020603050405020304" pitchFamily="18" charset="0"/>
                        </a:rPr>
                        <a:t>Кт</a:t>
                      </a:r>
                      <a:r>
                        <a:rPr lang="ru-RU" sz="2400" baseline="0" dirty="0" smtClean="0">
                          <a:effectLst/>
                          <a:latin typeface="Times New Roman" panose="02020603050405020304" pitchFamily="18" charset="0"/>
                          <a:ea typeface="Times New Roman" panose="02020603050405020304" pitchFamily="18" charset="0"/>
                        </a:rPr>
                        <a:t> 2 302 26 730</a:t>
                      </a:r>
                      <a:endParaRPr lang="ru-RU" sz="2400" dirty="0">
                        <a:effectLst/>
                        <a:latin typeface="Times New Roman" panose="02020603050405020304" pitchFamily="18" charset="0"/>
                        <a:ea typeface="Times New Roman" panose="02020603050405020304" pitchFamily="18" charset="0"/>
                      </a:endParaRPr>
                    </a:p>
                  </a:txBody>
                  <a:tcPr marL="60111" marR="60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652616">
                <a:tc>
                  <a:txBody>
                    <a:bodyPr/>
                    <a:lstStyle/>
                    <a:p>
                      <a:pPr algn="just">
                        <a:spcAft>
                          <a:spcPts val="0"/>
                        </a:spcAft>
                      </a:pPr>
                      <a:r>
                        <a:rPr lang="ru-RU" sz="2000" dirty="0" smtClean="0">
                          <a:effectLst/>
                          <a:latin typeface="Times New Roman" panose="02020603050405020304" pitchFamily="18" charset="0"/>
                          <a:ea typeface="Times New Roman" panose="02020603050405020304" pitchFamily="18" charset="0"/>
                        </a:rPr>
                        <a:t>2.</a:t>
                      </a:r>
                      <a:endParaRPr lang="ru-RU" sz="2000" dirty="0">
                        <a:effectLst/>
                        <a:latin typeface="Times New Roman" panose="02020603050405020304" pitchFamily="18" charset="0"/>
                        <a:ea typeface="Times New Roman" panose="02020603050405020304" pitchFamily="18" charset="0"/>
                      </a:endParaRPr>
                    </a:p>
                  </a:txBody>
                  <a:tcPr marL="60111" marR="60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2000" dirty="0" smtClean="0">
                          <a:effectLst/>
                          <a:latin typeface="Times New Roman" panose="02020603050405020304" pitchFamily="18" charset="0"/>
                          <a:ea typeface="Times New Roman" panose="02020603050405020304" pitchFamily="18" charset="0"/>
                        </a:rPr>
                        <a:t>Выделен НДС</a:t>
                      </a:r>
                      <a:endParaRPr lang="ru-RU" sz="2000" dirty="0">
                        <a:effectLst/>
                        <a:latin typeface="Times New Roman" panose="02020603050405020304" pitchFamily="18" charset="0"/>
                        <a:ea typeface="Times New Roman" panose="02020603050405020304" pitchFamily="18" charset="0"/>
                      </a:endParaRPr>
                    </a:p>
                  </a:txBody>
                  <a:tcPr marL="60111" marR="60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2400" dirty="0" err="1" smtClean="0">
                          <a:effectLst/>
                          <a:latin typeface="Times New Roman" panose="02020603050405020304" pitchFamily="18" charset="0"/>
                          <a:ea typeface="Times New Roman" panose="02020603050405020304" pitchFamily="18" charset="0"/>
                        </a:rPr>
                        <a:t>Дт</a:t>
                      </a:r>
                      <a:r>
                        <a:rPr lang="ru-RU" sz="2400" dirty="0" smtClean="0">
                          <a:effectLst/>
                          <a:latin typeface="Times New Roman" panose="02020603050405020304" pitchFamily="18" charset="0"/>
                          <a:ea typeface="Times New Roman" panose="02020603050405020304" pitchFamily="18" charset="0"/>
                        </a:rPr>
                        <a:t> 2 210</a:t>
                      </a:r>
                      <a:r>
                        <a:rPr lang="ru-RU" sz="2400" baseline="0" dirty="0" smtClean="0">
                          <a:effectLst/>
                          <a:latin typeface="Times New Roman" panose="02020603050405020304" pitchFamily="18" charset="0"/>
                          <a:ea typeface="Times New Roman" panose="02020603050405020304" pitchFamily="18" charset="0"/>
                        </a:rPr>
                        <a:t> 12 560</a:t>
                      </a:r>
                    </a:p>
                    <a:p>
                      <a:pPr>
                        <a:spcAft>
                          <a:spcPts val="0"/>
                        </a:spcAft>
                      </a:pPr>
                      <a:r>
                        <a:rPr lang="ru-RU" sz="2400" baseline="0" dirty="0" err="1" smtClean="0">
                          <a:effectLst/>
                          <a:latin typeface="Times New Roman" panose="02020603050405020304" pitchFamily="18" charset="0"/>
                          <a:ea typeface="Times New Roman" panose="02020603050405020304" pitchFamily="18" charset="0"/>
                        </a:rPr>
                        <a:t>Кт</a:t>
                      </a:r>
                      <a:r>
                        <a:rPr lang="ru-RU" sz="2400" baseline="0" dirty="0" smtClean="0">
                          <a:effectLst/>
                          <a:latin typeface="Times New Roman" panose="02020603050405020304" pitchFamily="18" charset="0"/>
                          <a:ea typeface="Times New Roman" panose="02020603050405020304" pitchFamily="18" charset="0"/>
                        </a:rPr>
                        <a:t> 2 303 26 730</a:t>
                      </a:r>
                      <a:endParaRPr lang="ru-RU" sz="2400" dirty="0">
                        <a:effectLst/>
                        <a:latin typeface="Times New Roman" panose="02020603050405020304" pitchFamily="18" charset="0"/>
                        <a:ea typeface="Times New Roman" panose="02020603050405020304" pitchFamily="18" charset="0"/>
                      </a:endParaRPr>
                    </a:p>
                  </a:txBody>
                  <a:tcPr marL="60111" marR="60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2400" dirty="0" err="1" smtClean="0">
                          <a:effectLst/>
                          <a:latin typeface="Times New Roman" panose="02020603050405020304" pitchFamily="18" charset="0"/>
                          <a:ea typeface="Times New Roman" panose="02020603050405020304" pitchFamily="18" charset="0"/>
                        </a:rPr>
                        <a:t>Дт</a:t>
                      </a:r>
                      <a:r>
                        <a:rPr lang="ru-RU" sz="2400" dirty="0" smtClean="0">
                          <a:effectLst/>
                          <a:latin typeface="Times New Roman" panose="02020603050405020304" pitchFamily="18" charset="0"/>
                          <a:ea typeface="Times New Roman" panose="02020603050405020304" pitchFamily="18" charset="0"/>
                        </a:rPr>
                        <a:t> 2 210 12 560 </a:t>
                      </a:r>
                      <a:r>
                        <a:rPr lang="ru-RU" sz="2400" dirty="0" err="1" smtClean="0">
                          <a:effectLst/>
                          <a:latin typeface="Times New Roman" panose="02020603050405020304" pitchFamily="18" charset="0"/>
                          <a:ea typeface="Times New Roman" panose="02020603050405020304" pitchFamily="18" charset="0"/>
                        </a:rPr>
                        <a:t>Кт</a:t>
                      </a:r>
                      <a:r>
                        <a:rPr lang="ru-RU" sz="2400" dirty="0" smtClean="0">
                          <a:effectLst/>
                          <a:latin typeface="Times New Roman" panose="02020603050405020304" pitchFamily="18" charset="0"/>
                          <a:ea typeface="Times New Roman" panose="02020603050405020304" pitchFamily="18" charset="0"/>
                        </a:rPr>
                        <a:t> 2 304 86 730</a:t>
                      </a:r>
                    </a:p>
                    <a:p>
                      <a:pPr algn="just">
                        <a:spcAft>
                          <a:spcPts val="0"/>
                        </a:spcAft>
                      </a:pPr>
                      <a:r>
                        <a:rPr lang="ru-RU" sz="2400" dirty="0" err="1" smtClean="0">
                          <a:effectLst/>
                          <a:latin typeface="Times New Roman" panose="02020603050405020304" pitchFamily="18" charset="0"/>
                          <a:ea typeface="Times New Roman" panose="02020603050405020304" pitchFamily="18" charset="0"/>
                        </a:rPr>
                        <a:t>Дт</a:t>
                      </a:r>
                      <a:r>
                        <a:rPr lang="ru-RU" sz="2400" dirty="0" smtClean="0">
                          <a:effectLst/>
                          <a:latin typeface="Times New Roman" panose="02020603050405020304" pitchFamily="18" charset="0"/>
                          <a:ea typeface="Times New Roman" panose="02020603050405020304" pitchFamily="18" charset="0"/>
                        </a:rPr>
                        <a:t> 2 304 86 830 </a:t>
                      </a:r>
                      <a:r>
                        <a:rPr lang="ru-RU" sz="2400" dirty="0" err="1" smtClean="0">
                          <a:effectLst/>
                          <a:latin typeface="Times New Roman" panose="02020603050405020304" pitchFamily="18" charset="0"/>
                          <a:ea typeface="Times New Roman" panose="02020603050405020304" pitchFamily="18" charset="0"/>
                        </a:rPr>
                        <a:t>Кт</a:t>
                      </a:r>
                      <a:r>
                        <a:rPr lang="ru-RU" sz="2400" dirty="0" smtClean="0">
                          <a:effectLst/>
                          <a:latin typeface="Times New Roman" panose="02020603050405020304" pitchFamily="18" charset="0"/>
                          <a:ea typeface="Times New Roman" panose="02020603050405020304" pitchFamily="18" charset="0"/>
                        </a:rPr>
                        <a:t> 2 302 26 730</a:t>
                      </a:r>
                      <a:endParaRPr lang="ru-RU" sz="2400" dirty="0">
                        <a:effectLst/>
                        <a:latin typeface="Times New Roman" panose="02020603050405020304" pitchFamily="18" charset="0"/>
                        <a:ea typeface="Times New Roman" panose="02020603050405020304" pitchFamily="18" charset="0"/>
                      </a:endParaRPr>
                    </a:p>
                  </a:txBody>
                  <a:tcPr marL="60111" marR="60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182880">
                <a:tc>
                  <a:txBody>
                    <a:bodyPr/>
                    <a:lstStyle/>
                    <a:p>
                      <a:pPr algn="just">
                        <a:spcAft>
                          <a:spcPts val="0"/>
                        </a:spcAft>
                      </a:pPr>
                      <a:r>
                        <a:rPr lang="ru-RU" sz="2000" dirty="0" smtClean="0">
                          <a:effectLst/>
                          <a:latin typeface="Times New Roman" panose="02020603050405020304" pitchFamily="18" charset="0"/>
                          <a:ea typeface="Times New Roman" panose="02020603050405020304" pitchFamily="18" charset="0"/>
                        </a:rPr>
                        <a:t>3.</a:t>
                      </a:r>
                      <a:endParaRPr lang="ru-RU" sz="2000" dirty="0">
                        <a:effectLst/>
                        <a:latin typeface="Times New Roman" panose="02020603050405020304" pitchFamily="18" charset="0"/>
                        <a:ea typeface="Times New Roman" panose="02020603050405020304" pitchFamily="18" charset="0"/>
                      </a:endParaRPr>
                    </a:p>
                  </a:txBody>
                  <a:tcPr marL="60111" marR="60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2000" dirty="0" smtClean="0">
                          <a:effectLst/>
                          <a:latin typeface="Times New Roman" panose="02020603050405020304" pitchFamily="18" charset="0"/>
                          <a:ea typeface="Times New Roman" panose="02020603050405020304" pitchFamily="18" charset="0"/>
                        </a:rPr>
                        <a:t>Увеличена стоимость ОС</a:t>
                      </a:r>
                      <a:endParaRPr lang="ru-RU" sz="2000" dirty="0">
                        <a:effectLst/>
                        <a:latin typeface="Times New Roman" panose="02020603050405020304" pitchFamily="18" charset="0"/>
                        <a:ea typeface="Times New Roman" panose="02020603050405020304" pitchFamily="18" charset="0"/>
                      </a:endParaRPr>
                    </a:p>
                  </a:txBody>
                  <a:tcPr marL="60111" marR="60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2400" dirty="0" err="1" smtClean="0">
                          <a:effectLst/>
                          <a:latin typeface="Times New Roman" panose="02020603050405020304" pitchFamily="18" charset="0"/>
                          <a:ea typeface="Times New Roman" panose="02020603050405020304" pitchFamily="18" charset="0"/>
                        </a:rPr>
                        <a:t>Дт</a:t>
                      </a:r>
                      <a:r>
                        <a:rPr lang="ru-RU" sz="2400" dirty="0" smtClean="0">
                          <a:effectLst/>
                          <a:latin typeface="Times New Roman" panose="02020603050405020304" pitchFamily="18" charset="0"/>
                          <a:ea typeface="Times New Roman" panose="02020603050405020304" pitchFamily="18" charset="0"/>
                        </a:rPr>
                        <a:t> 2 101 34 310</a:t>
                      </a:r>
                    </a:p>
                    <a:p>
                      <a:pPr>
                        <a:spcAft>
                          <a:spcPts val="0"/>
                        </a:spcAft>
                      </a:pPr>
                      <a:r>
                        <a:rPr lang="ru-RU" sz="2400" dirty="0" err="1" smtClean="0">
                          <a:effectLst/>
                          <a:latin typeface="Times New Roman" panose="02020603050405020304" pitchFamily="18" charset="0"/>
                          <a:ea typeface="Times New Roman" panose="02020603050405020304" pitchFamily="18" charset="0"/>
                        </a:rPr>
                        <a:t>Кт</a:t>
                      </a:r>
                      <a:r>
                        <a:rPr lang="ru-RU" sz="2400" dirty="0" smtClean="0">
                          <a:effectLst/>
                          <a:latin typeface="Times New Roman" panose="02020603050405020304" pitchFamily="18" charset="0"/>
                          <a:ea typeface="Times New Roman" panose="02020603050405020304" pitchFamily="18" charset="0"/>
                        </a:rPr>
                        <a:t> 2 106 31 310</a:t>
                      </a:r>
                      <a:endParaRPr lang="ru-RU" sz="2400" dirty="0">
                        <a:effectLst/>
                        <a:latin typeface="Times New Roman" panose="02020603050405020304" pitchFamily="18" charset="0"/>
                        <a:ea typeface="Times New Roman" panose="02020603050405020304" pitchFamily="18" charset="0"/>
                      </a:endParaRPr>
                    </a:p>
                  </a:txBody>
                  <a:tcPr marL="60111" marR="60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2400" dirty="0" err="1" smtClean="0">
                          <a:effectLst/>
                          <a:latin typeface="Times New Roman" panose="02020603050405020304" pitchFamily="18" charset="0"/>
                          <a:ea typeface="Times New Roman" panose="02020603050405020304" pitchFamily="18" charset="0"/>
                        </a:rPr>
                        <a:t>Дт</a:t>
                      </a:r>
                      <a:r>
                        <a:rPr lang="ru-RU" sz="2400" dirty="0" smtClean="0">
                          <a:effectLst/>
                          <a:latin typeface="Times New Roman" panose="02020603050405020304" pitchFamily="18" charset="0"/>
                          <a:ea typeface="Times New Roman" panose="02020603050405020304" pitchFamily="18" charset="0"/>
                        </a:rPr>
                        <a:t> 2 101 34 310 </a:t>
                      </a:r>
                      <a:r>
                        <a:rPr lang="ru-RU" sz="2400" dirty="0" err="1" smtClean="0">
                          <a:effectLst/>
                          <a:latin typeface="Times New Roman" panose="02020603050405020304" pitchFamily="18" charset="0"/>
                          <a:ea typeface="Times New Roman" panose="02020603050405020304" pitchFamily="18" charset="0"/>
                        </a:rPr>
                        <a:t>Кт</a:t>
                      </a:r>
                      <a:r>
                        <a:rPr lang="ru-RU" sz="2400" dirty="0" smtClean="0">
                          <a:effectLst/>
                          <a:latin typeface="Times New Roman" panose="02020603050405020304" pitchFamily="18" charset="0"/>
                          <a:ea typeface="Times New Roman" panose="02020603050405020304" pitchFamily="18" charset="0"/>
                        </a:rPr>
                        <a:t> 2 304</a:t>
                      </a:r>
                      <a:r>
                        <a:rPr lang="ru-RU" sz="2400" baseline="0" dirty="0" smtClean="0">
                          <a:effectLst/>
                          <a:latin typeface="Times New Roman" panose="02020603050405020304" pitchFamily="18" charset="0"/>
                          <a:ea typeface="Times New Roman" panose="02020603050405020304" pitchFamily="18" charset="0"/>
                        </a:rPr>
                        <a:t> 86 730</a:t>
                      </a:r>
                    </a:p>
                    <a:p>
                      <a:pPr algn="just">
                        <a:spcAft>
                          <a:spcPts val="0"/>
                        </a:spcAft>
                      </a:pPr>
                      <a:r>
                        <a:rPr lang="ru-RU" sz="2400" baseline="0" dirty="0" err="1" smtClean="0">
                          <a:effectLst/>
                          <a:latin typeface="Times New Roman" panose="02020603050405020304" pitchFamily="18" charset="0"/>
                          <a:ea typeface="Times New Roman" panose="02020603050405020304" pitchFamily="18" charset="0"/>
                        </a:rPr>
                        <a:t>Дт</a:t>
                      </a:r>
                      <a:r>
                        <a:rPr lang="ru-RU" sz="2400" baseline="0" dirty="0" smtClean="0">
                          <a:effectLst/>
                          <a:latin typeface="Times New Roman" panose="02020603050405020304" pitchFamily="18" charset="0"/>
                          <a:ea typeface="Times New Roman" panose="02020603050405020304" pitchFamily="18" charset="0"/>
                        </a:rPr>
                        <a:t> 2 304 86 830 </a:t>
                      </a:r>
                      <a:r>
                        <a:rPr lang="ru-RU" sz="2400" baseline="0" dirty="0" err="1" smtClean="0">
                          <a:effectLst/>
                          <a:latin typeface="Times New Roman" panose="02020603050405020304" pitchFamily="18" charset="0"/>
                          <a:ea typeface="Times New Roman" panose="02020603050405020304" pitchFamily="18" charset="0"/>
                        </a:rPr>
                        <a:t>Кт</a:t>
                      </a:r>
                      <a:r>
                        <a:rPr lang="ru-RU" sz="2400" baseline="0" dirty="0" smtClean="0">
                          <a:effectLst/>
                          <a:latin typeface="Times New Roman" panose="02020603050405020304" pitchFamily="18" charset="0"/>
                          <a:ea typeface="Times New Roman" panose="02020603050405020304" pitchFamily="18" charset="0"/>
                        </a:rPr>
                        <a:t> 2 106 31 310</a:t>
                      </a:r>
                      <a:endParaRPr lang="ru-RU" sz="2400" dirty="0">
                        <a:effectLst/>
                        <a:latin typeface="Times New Roman" panose="02020603050405020304" pitchFamily="18" charset="0"/>
                        <a:ea typeface="Times New Roman" panose="02020603050405020304" pitchFamily="18" charset="0"/>
                      </a:endParaRPr>
                    </a:p>
                  </a:txBody>
                  <a:tcPr marL="60111" marR="60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182880">
                <a:tc>
                  <a:txBody>
                    <a:bodyPr/>
                    <a:lstStyle/>
                    <a:p>
                      <a:pPr algn="just">
                        <a:spcAft>
                          <a:spcPts val="0"/>
                        </a:spcAft>
                      </a:pPr>
                      <a:r>
                        <a:rPr lang="ru-RU" sz="2000" dirty="0" smtClean="0">
                          <a:effectLst/>
                          <a:latin typeface="Times New Roman" panose="02020603050405020304" pitchFamily="18" charset="0"/>
                          <a:ea typeface="Times New Roman" panose="02020603050405020304" pitchFamily="18" charset="0"/>
                        </a:rPr>
                        <a:t>4.</a:t>
                      </a:r>
                      <a:endParaRPr lang="ru-RU" sz="2000" dirty="0">
                        <a:effectLst/>
                        <a:latin typeface="Times New Roman" panose="02020603050405020304" pitchFamily="18" charset="0"/>
                        <a:ea typeface="Times New Roman" panose="02020603050405020304" pitchFamily="18" charset="0"/>
                      </a:endParaRPr>
                    </a:p>
                  </a:txBody>
                  <a:tcPr marL="60111" marR="60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2000" dirty="0" smtClean="0">
                          <a:effectLst/>
                          <a:latin typeface="Times New Roman" panose="02020603050405020304" pitchFamily="18" charset="0"/>
                          <a:ea typeface="Times New Roman" panose="02020603050405020304" pitchFamily="18" charset="0"/>
                        </a:rPr>
                        <a:t>Принят к вычету НДС</a:t>
                      </a:r>
                      <a:endParaRPr lang="ru-RU" sz="2000" dirty="0">
                        <a:effectLst/>
                        <a:latin typeface="Times New Roman" panose="02020603050405020304" pitchFamily="18" charset="0"/>
                        <a:ea typeface="Times New Roman" panose="02020603050405020304" pitchFamily="18" charset="0"/>
                      </a:endParaRPr>
                    </a:p>
                  </a:txBody>
                  <a:tcPr marL="60111" marR="60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2400" dirty="0" err="1" smtClean="0">
                          <a:effectLst/>
                          <a:latin typeface="Times New Roman" panose="02020603050405020304" pitchFamily="18" charset="0"/>
                          <a:ea typeface="Times New Roman" panose="02020603050405020304" pitchFamily="18" charset="0"/>
                        </a:rPr>
                        <a:t>Дт</a:t>
                      </a:r>
                      <a:r>
                        <a:rPr lang="ru-RU" sz="2400" dirty="0" smtClean="0">
                          <a:effectLst/>
                          <a:latin typeface="Times New Roman" panose="02020603050405020304" pitchFamily="18" charset="0"/>
                          <a:ea typeface="Times New Roman" panose="02020603050405020304" pitchFamily="18" charset="0"/>
                        </a:rPr>
                        <a:t> 2 303 04 830</a:t>
                      </a:r>
                    </a:p>
                    <a:p>
                      <a:pPr>
                        <a:spcAft>
                          <a:spcPts val="0"/>
                        </a:spcAft>
                      </a:pPr>
                      <a:r>
                        <a:rPr lang="ru-RU" sz="2400" dirty="0" err="1" smtClean="0">
                          <a:effectLst/>
                          <a:latin typeface="Times New Roman" panose="02020603050405020304" pitchFamily="18" charset="0"/>
                          <a:ea typeface="Times New Roman" panose="02020603050405020304" pitchFamily="18" charset="0"/>
                        </a:rPr>
                        <a:t>Кт</a:t>
                      </a:r>
                      <a:r>
                        <a:rPr lang="ru-RU" sz="2400" dirty="0" smtClean="0">
                          <a:effectLst/>
                          <a:latin typeface="Times New Roman" panose="02020603050405020304" pitchFamily="18" charset="0"/>
                          <a:ea typeface="Times New Roman" panose="02020603050405020304" pitchFamily="18" charset="0"/>
                        </a:rPr>
                        <a:t> 2 210 12 660</a:t>
                      </a:r>
                      <a:endParaRPr lang="ru-RU" sz="2400" dirty="0">
                        <a:effectLst/>
                        <a:latin typeface="Times New Roman" panose="02020603050405020304" pitchFamily="18" charset="0"/>
                        <a:ea typeface="Times New Roman" panose="02020603050405020304" pitchFamily="18" charset="0"/>
                      </a:endParaRPr>
                    </a:p>
                  </a:txBody>
                  <a:tcPr marL="60111" marR="60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2400" dirty="0" err="1" smtClean="0">
                          <a:effectLst/>
                          <a:latin typeface="Times New Roman" panose="02020603050405020304" pitchFamily="18" charset="0"/>
                          <a:ea typeface="Times New Roman" panose="02020603050405020304" pitchFamily="18" charset="0"/>
                        </a:rPr>
                        <a:t>Дт</a:t>
                      </a:r>
                      <a:r>
                        <a:rPr lang="ru-RU" sz="2400" dirty="0" smtClean="0">
                          <a:effectLst/>
                          <a:latin typeface="Times New Roman" panose="02020603050405020304" pitchFamily="18" charset="0"/>
                          <a:ea typeface="Times New Roman" panose="02020603050405020304" pitchFamily="18" charset="0"/>
                        </a:rPr>
                        <a:t> 2 303 04 830 </a:t>
                      </a:r>
                      <a:r>
                        <a:rPr lang="ru-RU" sz="2400" dirty="0" err="1" smtClean="0">
                          <a:effectLst/>
                          <a:latin typeface="Times New Roman" panose="02020603050405020304" pitchFamily="18" charset="0"/>
                          <a:ea typeface="Times New Roman" panose="02020603050405020304" pitchFamily="18" charset="0"/>
                        </a:rPr>
                        <a:t>Кт</a:t>
                      </a:r>
                      <a:r>
                        <a:rPr lang="ru-RU" sz="2400" dirty="0" smtClean="0">
                          <a:effectLst/>
                          <a:latin typeface="Times New Roman" panose="02020603050405020304" pitchFamily="18" charset="0"/>
                          <a:ea typeface="Times New Roman" panose="02020603050405020304" pitchFamily="18" charset="0"/>
                        </a:rPr>
                        <a:t> 2 304 86 730</a:t>
                      </a:r>
                    </a:p>
                    <a:p>
                      <a:pPr algn="just">
                        <a:spcAft>
                          <a:spcPts val="0"/>
                        </a:spcAft>
                      </a:pPr>
                      <a:r>
                        <a:rPr lang="ru-RU" sz="2400" dirty="0" err="1" smtClean="0">
                          <a:effectLst/>
                          <a:latin typeface="Times New Roman" panose="02020603050405020304" pitchFamily="18" charset="0"/>
                          <a:ea typeface="Times New Roman" panose="02020603050405020304" pitchFamily="18" charset="0"/>
                        </a:rPr>
                        <a:t>Дт</a:t>
                      </a:r>
                      <a:r>
                        <a:rPr lang="ru-RU" sz="2400" dirty="0" smtClean="0">
                          <a:effectLst/>
                          <a:latin typeface="Times New Roman" panose="02020603050405020304" pitchFamily="18" charset="0"/>
                          <a:ea typeface="Times New Roman" panose="02020603050405020304" pitchFamily="18" charset="0"/>
                        </a:rPr>
                        <a:t> 2 304 86 830 </a:t>
                      </a:r>
                      <a:r>
                        <a:rPr lang="ru-RU" sz="2400" dirty="0" err="1" smtClean="0">
                          <a:effectLst/>
                          <a:latin typeface="Times New Roman" panose="02020603050405020304" pitchFamily="18" charset="0"/>
                          <a:ea typeface="Times New Roman" panose="02020603050405020304" pitchFamily="18" charset="0"/>
                        </a:rPr>
                        <a:t>Кт</a:t>
                      </a:r>
                      <a:r>
                        <a:rPr lang="ru-RU" sz="2400" dirty="0" smtClean="0">
                          <a:effectLst/>
                          <a:latin typeface="Times New Roman" panose="02020603050405020304" pitchFamily="18" charset="0"/>
                          <a:ea typeface="Times New Roman" panose="02020603050405020304" pitchFamily="18" charset="0"/>
                        </a:rPr>
                        <a:t> 2 210 12 660</a:t>
                      </a:r>
                      <a:endParaRPr lang="ru-RU" sz="2400" dirty="0">
                        <a:effectLst/>
                        <a:latin typeface="Times New Roman" panose="02020603050405020304" pitchFamily="18" charset="0"/>
                        <a:ea typeface="Times New Roman" panose="02020603050405020304" pitchFamily="18" charset="0"/>
                      </a:endParaRPr>
                    </a:p>
                  </a:txBody>
                  <a:tcPr marL="60111" marR="60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182880">
                <a:tc>
                  <a:txBody>
                    <a:bodyPr/>
                    <a:lstStyle/>
                    <a:p>
                      <a:pPr algn="just">
                        <a:spcAft>
                          <a:spcPts val="0"/>
                        </a:spcAft>
                      </a:pPr>
                      <a:r>
                        <a:rPr lang="ru-RU" sz="2000" dirty="0" smtClean="0">
                          <a:effectLst/>
                          <a:latin typeface="Times New Roman" panose="02020603050405020304" pitchFamily="18" charset="0"/>
                          <a:ea typeface="Times New Roman" panose="02020603050405020304" pitchFamily="18" charset="0"/>
                        </a:rPr>
                        <a:t>5.</a:t>
                      </a:r>
                      <a:endParaRPr lang="ru-RU" sz="2000" dirty="0">
                        <a:effectLst/>
                        <a:latin typeface="Times New Roman" panose="02020603050405020304" pitchFamily="18" charset="0"/>
                        <a:ea typeface="Times New Roman" panose="02020603050405020304" pitchFamily="18" charset="0"/>
                      </a:endParaRPr>
                    </a:p>
                  </a:txBody>
                  <a:tcPr marL="60111" marR="60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2000" dirty="0" err="1" smtClean="0">
                          <a:effectLst/>
                          <a:latin typeface="Times New Roman" panose="02020603050405020304" pitchFamily="18" charset="0"/>
                          <a:ea typeface="Times New Roman" panose="02020603050405020304" pitchFamily="18" charset="0"/>
                        </a:rPr>
                        <a:t>Доначислена</a:t>
                      </a:r>
                      <a:r>
                        <a:rPr lang="ru-RU" sz="2000" dirty="0" smtClean="0">
                          <a:effectLst/>
                          <a:latin typeface="Times New Roman" panose="02020603050405020304" pitchFamily="18" charset="0"/>
                          <a:ea typeface="Times New Roman" panose="02020603050405020304" pitchFamily="18" charset="0"/>
                        </a:rPr>
                        <a:t> амортизация</a:t>
                      </a:r>
                      <a:endParaRPr lang="ru-RU" sz="2000" dirty="0">
                        <a:effectLst/>
                        <a:latin typeface="Times New Roman" panose="02020603050405020304" pitchFamily="18" charset="0"/>
                        <a:ea typeface="Times New Roman" panose="02020603050405020304" pitchFamily="18" charset="0"/>
                      </a:endParaRPr>
                    </a:p>
                  </a:txBody>
                  <a:tcPr marL="60111" marR="60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2400" dirty="0" err="1" smtClean="0">
                          <a:effectLst/>
                          <a:latin typeface="Times New Roman" panose="02020603050405020304" pitchFamily="18" charset="0"/>
                          <a:ea typeface="Times New Roman" panose="02020603050405020304" pitchFamily="18" charset="0"/>
                        </a:rPr>
                        <a:t>Дт</a:t>
                      </a:r>
                      <a:r>
                        <a:rPr lang="ru-RU" sz="2400" dirty="0" smtClean="0">
                          <a:effectLst/>
                          <a:latin typeface="Times New Roman" panose="02020603050405020304" pitchFamily="18" charset="0"/>
                          <a:ea typeface="Times New Roman" panose="02020603050405020304" pitchFamily="18" charset="0"/>
                        </a:rPr>
                        <a:t> 2 109 80 271</a:t>
                      </a:r>
                    </a:p>
                    <a:p>
                      <a:pPr>
                        <a:spcAft>
                          <a:spcPts val="0"/>
                        </a:spcAft>
                      </a:pPr>
                      <a:r>
                        <a:rPr lang="ru-RU" sz="2400" dirty="0" err="1" smtClean="0">
                          <a:effectLst/>
                          <a:latin typeface="Times New Roman" panose="02020603050405020304" pitchFamily="18" charset="0"/>
                          <a:ea typeface="Times New Roman" panose="02020603050405020304" pitchFamily="18" charset="0"/>
                        </a:rPr>
                        <a:t>Кт</a:t>
                      </a:r>
                      <a:r>
                        <a:rPr lang="ru-RU" sz="2400" dirty="0" smtClean="0">
                          <a:effectLst/>
                          <a:latin typeface="Times New Roman" panose="02020603050405020304" pitchFamily="18" charset="0"/>
                          <a:ea typeface="Times New Roman" panose="02020603050405020304" pitchFamily="18" charset="0"/>
                        </a:rPr>
                        <a:t> 2 104 34 411</a:t>
                      </a:r>
                      <a:endParaRPr lang="ru-RU" sz="2400" dirty="0">
                        <a:effectLst/>
                        <a:latin typeface="Times New Roman" panose="02020603050405020304" pitchFamily="18" charset="0"/>
                        <a:ea typeface="Times New Roman" panose="02020603050405020304" pitchFamily="18" charset="0"/>
                      </a:endParaRPr>
                    </a:p>
                  </a:txBody>
                  <a:tcPr marL="60111" marR="60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2400" dirty="0" err="1" smtClean="0">
                          <a:effectLst/>
                          <a:latin typeface="Times New Roman" panose="02020603050405020304" pitchFamily="18" charset="0"/>
                          <a:ea typeface="Times New Roman" panose="02020603050405020304" pitchFamily="18" charset="0"/>
                        </a:rPr>
                        <a:t>Дт</a:t>
                      </a:r>
                      <a:r>
                        <a:rPr lang="ru-RU" sz="2400" dirty="0" smtClean="0">
                          <a:effectLst/>
                          <a:latin typeface="Times New Roman" panose="02020603050405020304" pitchFamily="18" charset="0"/>
                          <a:ea typeface="Times New Roman" panose="02020603050405020304" pitchFamily="18" charset="0"/>
                        </a:rPr>
                        <a:t> 2 109 80 217 </a:t>
                      </a:r>
                      <a:r>
                        <a:rPr lang="ru-RU" sz="2400" dirty="0" err="1" smtClean="0">
                          <a:effectLst/>
                          <a:latin typeface="Times New Roman" panose="02020603050405020304" pitchFamily="18" charset="0"/>
                          <a:ea typeface="Times New Roman" panose="02020603050405020304" pitchFamily="18" charset="0"/>
                        </a:rPr>
                        <a:t>Кт</a:t>
                      </a:r>
                      <a:r>
                        <a:rPr lang="ru-RU" sz="2400" dirty="0" smtClean="0">
                          <a:effectLst/>
                          <a:latin typeface="Times New Roman" panose="02020603050405020304" pitchFamily="18" charset="0"/>
                          <a:ea typeface="Times New Roman" panose="02020603050405020304" pitchFamily="18" charset="0"/>
                        </a:rPr>
                        <a:t> 2 304 86 730</a:t>
                      </a:r>
                    </a:p>
                    <a:p>
                      <a:pPr algn="just">
                        <a:spcAft>
                          <a:spcPts val="0"/>
                        </a:spcAft>
                      </a:pPr>
                      <a:r>
                        <a:rPr lang="ru-RU" sz="2400" dirty="0" err="1" smtClean="0">
                          <a:effectLst/>
                          <a:latin typeface="Times New Roman" panose="02020603050405020304" pitchFamily="18" charset="0"/>
                          <a:ea typeface="Times New Roman" panose="02020603050405020304" pitchFamily="18" charset="0"/>
                        </a:rPr>
                        <a:t>Дт</a:t>
                      </a:r>
                      <a:r>
                        <a:rPr lang="ru-RU" sz="2400" dirty="0" smtClean="0">
                          <a:effectLst/>
                          <a:latin typeface="Times New Roman" panose="02020603050405020304" pitchFamily="18" charset="0"/>
                          <a:ea typeface="Times New Roman" panose="02020603050405020304" pitchFamily="18" charset="0"/>
                        </a:rPr>
                        <a:t> 2 304 86 830 </a:t>
                      </a:r>
                      <a:r>
                        <a:rPr lang="ru-RU" sz="2400" dirty="0" err="1" smtClean="0">
                          <a:effectLst/>
                          <a:latin typeface="Times New Roman" panose="02020603050405020304" pitchFamily="18" charset="0"/>
                          <a:ea typeface="Times New Roman" panose="02020603050405020304" pitchFamily="18" charset="0"/>
                        </a:rPr>
                        <a:t>Кт</a:t>
                      </a:r>
                      <a:r>
                        <a:rPr lang="ru-RU" sz="2400" dirty="0" smtClean="0">
                          <a:effectLst/>
                          <a:latin typeface="Times New Roman" panose="02020603050405020304" pitchFamily="18" charset="0"/>
                          <a:ea typeface="Times New Roman" panose="02020603050405020304" pitchFamily="18" charset="0"/>
                        </a:rPr>
                        <a:t> 2 104 34 411</a:t>
                      </a:r>
                      <a:endParaRPr lang="ru-RU" sz="2400" dirty="0">
                        <a:effectLst/>
                        <a:latin typeface="Times New Roman" panose="02020603050405020304" pitchFamily="18" charset="0"/>
                        <a:ea typeface="Times New Roman" panose="02020603050405020304" pitchFamily="18" charset="0"/>
                      </a:endParaRPr>
                    </a:p>
                  </a:txBody>
                  <a:tcPr marL="60111" marR="60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bl>
          </a:graphicData>
        </a:graphic>
      </p:graphicFrame>
    </p:spTree>
    <p:extLst>
      <p:ext uri="{BB962C8B-B14F-4D97-AF65-F5344CB8AC3E}">
        <p14:creationId xmlns:p14="http://schemas.microsoft.com/office/powerpoint/2010/main" val="2556910712"/>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C318D0E1-6172-4638-BCC1-0B70ED483AF8}" type="slidenum">
              <a:rPr lang="ru-RU" smtClean="0">
                <a:solidFill>
                  <a:prstClr val="black">
                    <a:tint val="75000"/>
                  </a:prstClr>
                </a:solidFill>
              </a:rPr>
              <a:pPr/>
              <a:t>162</a:t>
            </a:fld>
            <a:endParaRPr lang="ru-RU">
              <a:solidFill>
                <a:prstClr val="black">
                  <a:tint val="75000"/>
                </a:prstClr>
              </a:solidFill>
            </a:endParaRPr>
          </a:p>
        </p:txBody>
      </p:sp>
      <p:sp>
        <p:nvSpPr>
          <p:cNvPr id="6" name="Rectangle 1"/>
          <p:cNvSpPr>
            <a:spLocks noChangeArrowheads="1"/>
          </p:cNvSpPr>
          <p:nvPr/>
        </p:nvSpPr>
        <p:spPr bwMode="auto">
          <a:xfrm>
            <a:off x="74317" y="-138881"/>
            <a:ext cx="8915908" cy="1669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152352" rIns="91440" bIns="38088" numCol="1" anchor="ctr" anchorCtr="0" compatLnSpc="1">
            <a:prstTxWarp prst="textNoShape">
              <a:avLst/>
            </a:prstTxWarp>
            <a:spAutoFit/>
          </a:bodyPr>
          <a:lstStyle/>
          <a:p>
            <a:pPr eaLnBrk="0" fontAlgn="base" hangingPunct="0">
              <a:spcBef>
                <a:spcPct val="0"/>
              </a:spcBef>
              <a:spcAft>
                <a:spcPct val="0"/>
              </a:spcAft>
            </a:pPr>
            <a:r>
              <a:rPr lang="ru-RU" altLang="ru-RU" sz="2400" b="1" i="1" dirty="0" bmk="">
                <a:solidFill>
                  <a:prstClr val="black"/>
                </a:solidFill>
                <a:latin typeface="Times New Roman" panose="02020603050405020304" pitchFamily="18" charset="0"/>
                <a:cs typeface="Times New Roman" panose="02020603050405020304" pitchFamily="18" charset="0"/>
              </a:rPr>
              <a:t>4</a:t>
            </a:r>
            <a:r>
              <a:rPr lang="ru-RU" altLang="ru-RU" sz="2400" b="1" i="1" dirty="0" smtClean="0" bmk="">
                <a:solidFill>
                  <a:prstClr val="black"/>
                </a:solidFill>
                <a:latin typeface="Times New Roman" panose="02020603050405020304" pitchFamily="18" charset="0"/>
                <a:cs typeface="Times New Roman" panose="02020603050405020304" pitchFamily="18" charset="0"/>
              </a:rPr>
              <a:t>. Ошибочно отражено на счете 0 101 10 00  ОС – недвижимое имущество до получения документов, подтверждающих </a:t>
            </a:r>
            <a:r>
              <a:rPr lang="ru-RU" altLang="ru-RU" sz="2400" b="1" i="1" dirty="0" err="1" smtClean="0" bmk="">
                <a:solidFill>
                  <a:prstClr val="black"/>
                </a:solidFill>
                <a:latin typeface="Times New Roman" panose="02020603050405020304" pitchFamily="18" charset="0"/>
                <a:cs typeface="Times New Roman" panose="02020603050405020304" pitchFamily="18" charset="0"/>
              </a:rPr>
              <a:t>госрегистрацию</a:t>
            </a:r>
            <a:endParaRPr lang="ru-RU" altLang="ru-RU" sz="2400" b="1" i="1" dirty="0" smtClean="0" bmk="">
              <a:solidFill>
                <a:prstClr val="black"/>
              </a:solidFill>
              <a:latin typeface="Times New Roman" panose="02020603050405020304" pitchFamily="18" charset="0"/>
              <a:cs typeface="Times New Roman" panose="02020603050405020304" pitchFamily="18" charset="0"/>
            </a:endParaRPr>
          </a:p>
          <a:p>
            <a:pPr eaLnBrk="0" fontAlgn="base" hangingPunct="0">
              <a:spcBef>
                <a:spcPct val="0"/>
              </a:spcBef>
              <a:spcAft>
                <a:spcPct val="0"/>
              </a:spcAft>
            </a:pPr>
            <a:endParaRPr lang="ru-RU" altLang="ru-RU" sz="2400" b="1" i="1" dirty="0" smtClean="0">
              <a:solidFill>
                <a:prstClr val="black"/>
              </a:solidFill>
              <a:latin typeface="Times New Roman" panose="02020603050405020304" pitchFamily="18" charset="0"/>
              <a:cs typeface="Times New Roman" panose="02020603050405020304" pitchFamily="18" charset="0"/>
            </a:endParaRPr>
          </a:p>
        </p:txBody>
      </p:sp>
      <p:graphicFrame>
        <p:nvGraphicFramePr>
          <p:cNvPr id="8" name="Объект 4"/>
          <p:cNvGraphicFramePr>
            <a:graphicFrameLocks/>
          </p:cNvGraphicFramePr>
          <p:nvPr>
            <p:extLst/>
          </p:nvPr>
        </p:nvGraphicFramePr>
        <p:xfrm>
          <a:off x="0" y="1844824"/>
          <a:ext cx="8990011" cy="3101287"/>
        </p:xfrm>
        <a:graphic>
          <a:graphicData uri="http://schemas.openxmlformats.org/drawingml/2006/table">
            <a:tbl>
              <a:tblPr firstRow="1" firstCol="1" lastRow="1" lastCol="1" bandRow="1" bandCol="1"/>
              <a:tblGrid>
                <a:gridCol w="378200"/>
                <a:gridCol w="2087087"/>
                <a:gridCol w="2232248"/>
                <a:gridCol w="4292476"/>
              </a:tblGrid>
              <a:tr h="648071">
                <a:tc rowSpan="2">
                  <a:txBody>
                    <a:bodyPr/>
                    <a:lstStyle/>
                    <a:p>
                      <a:pPr algn="ctr">
                        <a:spcAft>
                          <a:spcPts val="0"/>
                        </a:spcAft>
                      </a:pPr>
                      <a:r>
                        <a:rPr lang="ru-RU" sz="2000" dirty="0">
                          <a:effectLst/>
                          <a:latin typeface="Times New Roman" panose="02020603050405020304" pitchFamily="18" charset="0"/>
                          <a:ea typeface="Times New Roman" panose="02020603050405020304" pitchFamily="18" charset="0"/>
                        </a:rPr>
                        <a:t>№</a:t>
                      </a:r>
                    </a:p>
                  </a:txBody>
                  <a:tcPr marL="60111" marR="60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spcAft>
                          <a:spcPts val="0"/>
                        </a:spcAft>
                      </a:pPr>
                      <a:r>
                        <a:rPr lang="ru-RU" sz="2000" dirty="0">
                          <a:effectLst/>
                          <a:latin typeface="Times New Roman" panose="02020603050405020304" pitchFamily="18" charset="0"/>
                          <a:ea typeface="Times New Roman" panose="02020603050405020304" pitchFamily="18" charset="0"/>
                        </a:rPr>
                        <a:t>Содержание</a:t>
                      </a:r>
                    </a:p>
                  </a:txBody>
                  <a:tcPr marL="60111" marR="60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ru-RU" sz="2000" dirty="0">
                          <a:effectLst/>
                          <a:latin typeface="Times New Roman" panose="02020603050405020304" pitchFamily="18" charset="0"/>
                          <a:ea typeface="Times New Roman" panose="02020603050405020304" pitchFamily="18" charset="0"/>
                        </a:rPr>
                        <a:t>Исправительные </a:t>
                      </a:r>
                      <a:r>
                        <a:rPr lang="ru-RU" sz="2000" dirty="0" smtClean="0">
                          <a:effectLst/>
                          <a:latin typeface="Times New Roman" panose="02020603050405020304" pitchFamily="18" charset="0"/>
                          <a:ea typeface="Times New Roman" panose="02020603050405020304" pitchFamily="18" charset="0"/>
                        </a:rPr>
                        <a:t>проводки по правилам, действующим </a:t>
                      </a:r>
                      <a:endParaRPr lang="ru-RU" sz="2000" dirty="0">
                        <a:effectLst/>
                        <a:latin typeface="Times New Roman" panose="02020603050405020304" pitchFamily="18" charset="0"/>
                        <a:ea typeface="Times New Roman" panose="02020603050405020304" pitchFamily="18" charset="0"/>
                      </a:endParaRPr>
                    </a:p>
                  </a:txBody>
                  <a:tcPr marL="60111" marR="60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spcAft>
                          <a:spcPts val="0"/>
                        </a:spcAft>
                      </a:pPr>
                      <a:endParaRPr lang="ru-RU" sz="2000" dirty="0">
                        <a:effectLst/>
                        <a:latin typeface="Times New Roman" panose="02020603050405020304" pitchFamily="18" charset="0"/>
                        <a:ea typeface="Times New Roman" panose="02020603050405020304" pitchFamily="18" charset="0"/>
                      </a:endParaRPr>
                    </a:p>
                  </a:txBody>
                  <a:tcPr marL="60111" marR="60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6039">
                <a:tc vMerge="1">
                  <a:txBody>
                    <a:bodyPr/>
                    <a:lstStyle/>
                    <a:p>
                      <a:endParaRPr lang="ru-RU"/>
                    </a:p>
                  </a:txBody>
                  <a:tcPr/>
                </a:tc>
                <a:tc vMerge="1">
                  <a:txBody>
                    <a:bodyPr/>
                    <a:lstStyle/>
                    <a:p>
                      <a:endParaRPr lang="ru-RU"/>
                    </a:p>
                  </a:txBody>
                  <a:tcPr/>
                </a:tc>
                <a:tc>
                  <a:txBody>
                    <a:bodyPr/>
                    <a:lstStyle/>
                    <a:p>
                      <a:pPr algn="ctr">
                        <a:spcAft>
                          <a:spcPts val="0"/>
                        </a:spcAft>
                      </a:pPr>
                      <a:r>
                        <a:rPr lang="ru-RU" sz="2400" dirty="0" smtClean="0">
                          <a:effectLst/>
                          <a:latin typeface="Times New Roman" panose="02020603050405020304" pitchFamily="18" charset="0"/>
                          <a:ea typeface="Times New Roman" panose="02020603050405020304" pitchFamily="18" charset="0"/>
                        </a:rPr>
                        <a:t>до 2018 года</a:t>
                      </a:r>
                      <a:endParaRPr lang="ru-RU" sz="2400" dirty="0">
                        <a:effectLst/>
                        <a:latin typeface="Times New Roman" panose="02020603050405020304" pitchFamily="18" charset="0"/>
                        <a:ea typeface="Times New Roman" panose="02020603050405020304" pitchFamily="18" charset="0"/>
                      </a:endParaRPr>
                    </a:p>
                  </a:txBody>
                  <a:tcPr marL="60111" marR="60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2400" kern="1200" dirty="0" smtClean="0">
                          <a:solidFill>
                            <a:schemeClr val="tx1"/>
                          </a:solidFill>
                          <a:effectLst/>
                          <a:latin typeface="Times New Roman" panose="02020603050405020304" pitchFamily="18" charset="0"/>
                          <a:ea typeface="Times New Roman" panose="02020603050405020304" pitchFamily="18" charset="0"/>
                          <a:cs typeface="+mn-cs"/>
                        </a:rPr>
                        <a:t>в 2018 году</a:t>
                      </a:r>
                      <a:endParaRPr lang="ru-RU" sz="2400" kern="1200" dirty="0">
                        <a:solidFill>
                          <a:schemeClr val="tx1"/>
                        </a:solidFill>
                        <a:effectLst/>
                        <a:latin typeface="Times New Roman" panose="02020603050405020304" pitchFamily="18" charset="0"/>
                        <a:ea typeface="Times New Roman" panose="02020603050405020304" pitchFamily="18" charset="0"/>
                        <a:cs typeface="+mn-cs"/>
                      </a:endParaRPr>
                    </a:p>
                  </a:txBody>
                  <a:tcPr marL="60111" marR="60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1115098">
                <a:tc>
                  <a:txBody>
                    <a:bodyPr/>
                    <a:lstStyle/>
                    <a:p>
                      <a:pPr algn="just">
                        <a:spcAft>
                          <a:spcPts val="0"/>
                        </a:spcAft>
                      </a:pPr>
                      <a:r>
                        <a:rPr lang="ru-RU" sz="2000" dirty="0">
                          <a:effectLst/>
                          <a:latin typeface="Times New Roman" panose="02020603050405020304" pitchFamily="18" charset="0"/>
                          <a:ea typeface="Times New Roman" panose="02020603050405020304" pitchFamily="18" charset="0"/>
                        </a:rPr>
                        <a:t>1.</a:t>
                      </a:r>
                    </a:p>
                  </a:txBody>
                  <a:tcPr marL="60111" marR="60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2000" dirty="0" smtClean="0">
                          <a:effectLst/>
                          <a:latin typeface="Times New Roman" panose="02020603050405020304" pitchFamily="18" charset="0"/>
                          <a:ea typeface="Times New Roman" panose="02020603050405020304" pitchFamily="18" charset="0"/>
                        </a:rPr>
                        <a:t>Исправление ошибки методом «Красное </a:t>
                      </a:r>
                      <a:r>
                        <a:rPr lang="ru-RU" sz="2000" dirty="0" err="1" smtClean="0">
                          <a:effectLst/>
                          <a:latin typeface="Times New Roman" panose="02020603050405020304" pitchFamily="18" charset="0"/>
                          <a:ea typeface="Times New Roman" panose="02020603050405020304" pitchFamily="18" charset="0"/>
                        </a:rPr>
                        <a:t>сторно</a:t>
                      </a:r>
                      <a:r>
                        <a:rPr lang="ru-RU" sz="2000" dirty="0" smtClean="0">
                          <a:effectLst/>
                          <a:latin typeface="Times New Roman" panose="02020603050405020304" pitchFamily="18" charset="0"/>
                          <a:ea typeface="Times New Roman" panose="02020603050405020304" pitchFamily="18" charset="0"/>
                        </a:rPr>
                        <a:t>»</a:t>
                      </a:r>
                      <a:endParaRPr lang="ru-RU" sz="2000" dirty="0">
                        <a:effectLst/>
                        <a:latin typeface="Times New Roman" panose="02020603050405020304" pitchFamily="18" charset="0"/>
                        <a:ea typeface="Times New Roman" panose="02020603050405020304" pitchFamily="18" charset="0"/>
                      </a:endParaRPr>
                    </a:p>
                  </a:txBody>
                  <a:tcPr marL="60111" marR="60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2400" dirty="0" err="1" smtClean="0">
                          <a:effectLst/>
                          <a:latin typeface="Times New Roman" panose="02020603050405020304" pitchFamily="18" charset="0"/>
                          <a:ea typeface="Times New Roman" panose="02020603050405020304" pitchFamily="18" charset="0"/>
                        </a:rPr>
                        <a:t>Дт</a:t>
                      </a:r>
                      <a:r>
                        <a:rPr lang="ru-RU" sz="2400" dirty="0" smtClean="0">
                          <a:effectLst/>
                          <a:latin typeface="Times New Roman" panose="02020603050405020304" pitchFamily="18" charset="0"/>
                          <a:ea typeface="Times New Roman" panose="02020603050405020304" pitchFamily="18" charset="0"/>
                        </a:rPr>
                        <a:t> 0 101 11 310</a:t>
                      </a:r>
                    </a:p>
                    <a:p>
                      <a:pPr>
                        <a:spcAft>
                          <a:spcPts val="0"/>
                        </a:spcAft>
                      </a:pPr>
                      <a:r>
                        <a:rPr lang="ru-RU" sz="2400" dirty="0" err="1" smtClean="0">
                          <a:effectLst/>
                          <a:latin typeface="Times New Roman" panose="02020603050405020304" pitchFamily="18" charset="0"/>
                          <a:ea typeface="Times New Roman" panose="02020603050405020304" pitchFamily="18" charset="0"/>
                        </a:rPr>
                        <a:t>Кт</a:t>
                      </a:r>
                      <a:r>
                        <a:rPr lang="ru-RU" sz="2400" dirty="0" smtClean="0">
                          <a:effectLst/>
                          <a:latin typeface="Times New Roman" panose="02020603050405020304" pitchFamily="18" charset="0"/>
                          <a:ea typeface="Times New Roman" panose="02020603050405020304" pitchFamily="18" charset="0"/>
                        </a:rPr>
                        <a:t> 0 106 11 310</a:t>
                      </a:r>
                      <a:endParaRPr lang="ru-RU" sz="2400" dirty="0">
                        <a:effectLst/>
                        <a:latin typeface="Times New Roman" panose="02020603050405020304" pitchFamily="18" charset="0"/>
                        <a:ea typeface="Times New Roman" panose="02020603050405020304" pitchFamily="18" charset="0"/>
                      </a:endParaRPr>
                    </a:p>
                  </a:txBody>
                  <a:tcPr marL="60111" marR="60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2400" dirty="0" err="1" smtClean="0">
                          <a:effectLst/>
                          <a:latin typeface="Times New Roman" panose="02020603050405020304" pitchFamily="18" charset="0"/>
                          <a:ea typeface="Times New Roman" panose="02020603050405020304" pitchFamily="18" charset="0"/>
                        </a:rPr>
                        <a:t>Дт</a:t>
                      </a:r>
                      <a:r>
                        <a:rPr lang="ru-RU" sz="2400" dirty="0" smtClean="0">
                          <a:effectLst/>
                          <a:latin typeface="Times New Roman" panose="02020603050405020304" pitchFamily="18" charset="0"/>
                          <a:ea typeface="Times New Roman" panose="02020603050405020304" pitchFamily="18" charset="0"/>
                        </a:rPr>
                        <a:t> 0 101 10 310  </a:t>
                      </a:r>
                      <a:r>
                        <a:rPr lang="ru-RU" sz="2400" dirty="0" err="1" smtClean="0">
                          <a:effectLst/>
                          <a:latin typeface="Times New Roman" panose="02020603050405020304" pitchFamily="18" charset="0"/>
                          <a:ea typeface="Times New Roman" panose="02020603050405020304" pitchFamily="18" charset="0"/>
                        </a:rPr>
                        <a:t>Кт</a:t>
                      </a:r>
                      <a:r>
                        <a:rPr lang="ru-RU" sz="2400" dirty="0" smtClean="0">
                          <a:effectLst/>
                          <a:latin typeface="Times New Roman" panose="02020603050405020304" pitchFamily="18" charset="0"/>
                          <a:ea typeface="Times New Roman" panose="02020603050405020304" pitchFamily="18" charset="0"/>
                        </a:rPr>
                        <a:t> 0 304 86 730</a:t>
                      </a:r>
                    </a:p>
                    <a:p>
                      <a:pPr algn="just">
                        <a:spcAft>
                          <a:spcPts val="0"/>
                        </a:spcAft>
                      </a:pPr>
                      <a:r>
                        <a:rPr lang="ru-RU" sz="2400" dirty="0" err="1" smtClean="0">
                          <a:effectLst/>
                          <a:latin typeface="Times New Roman" panose="02020603050405020304" pitchFamily="18" charset="0"/>
                          <a:ea typeface="Times New Roman" panose="02020603050405020304" pitchFamily="18" charset="0"/>
                        </a:rPr>
                        <a:t>Дт</a:t>
                      </a:r>
                      <a:r>
                        <a:rPr lang="ru-RU" sz="2400" dirty="0" smtClean="0">
                          <a:effectLst/>
                          <a:latin typeface="Times New Roman" panose="02020603050405020304" pitchFamily="18" charset="0"/>
                          <a:ea typeface="Times New Roman" panose="02020603050405020304" pitchFamily="18" charset="0"/>
                        </a:rPr>
                        <a:t> 0 304 86 830  </a:t>
                      </a:r>
                      <a:r>
                        <a:rPr lang="ru-RU" sz="2400" dirty="0" err="1" smtClean="0">
                          <a:effectLst/>
                          <a:latin typeface="Times New Roman" panose="02020603050405020304" pitchFamily="18" charset="0"/>
                          <a:ea typeface="Times New Roman" panose="02020603050405020304" pitchFamily="18" charset="0"/>
                        </a:rPr>
                        <a:t>Кт</a:t>
                      </a:r>
                      <a:r>
                        <a:rPr lang="ru-RU" sz="2400" dirty="0" smtClean="0">
                          <a:effectLst/>
                          <a:latin typeface="Times New Roman" panose="02020603050405020304" pitchFamily="18" charset="0"/>
                          <a:ea typeface="Times New Roman" panose="02020603050405020304" pitchFamily="18" charset="0"/>
                        </a:rPr>
                        <a:t> 0 106 11 310  </a:t>
                      </a:r>
                      <a:endParaRPr lang="ru-RU" sz="2400" dirty="0">
                        <a:effectLst/>
                        <a:latin typeface="Times New Roman" panose="02020603050405020304" pitchFamily="18" charset="0"/>
                        <a:ea typeface="Times New Roman" panose="02020603050405020304" pitchFamily="18" charset="0"/>
                      </a:endParaRPr>
                    </a:p>
                  </a:txBody>
                  <a:tcPr marL="60111" marR="60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892079">
                <a:tc>
                  <a:txBody>
                    <a:bodyPr/>
                    <a:lstStyle/>
                    <a:p>
                      <a:pPr algn="just">
                        <a:spcAft>
                          <a:spcPts val="0"/>
                        </a:spcAft>
                      </a:pPr>
                      <a:r>
                        <a:rPr lang="ru-RU" sz="2000" dirty="0" smtClean="0">
                          <a:effectLst/>
                          <a:latin typeface="Times New Roman" panose="02020603050405020304" pitchFamily="18" charset="0"/>
                          <a:ea typeface="Times New Roman" panose="02020603050405020304" pitchFamily="18" charset="0"/>
                        </a:rPr>
                        <a:t>2.</a:t>
                      </a:r>
                      <a:endParaRPr lang="ru-RU" sz="2000" dirty="0">
                        <a:effectLst/>
                        <a:latin typeface="Times New Roman" panose="02020603050405020304" pitchFamily="18" charset="0"/>
                        <a:ea typeface="Times New Roman" panose="02020603050405020304" pitchFamily="18" charset="0"/>
                      </a:endParaRPr>
                    </a:p>
                  </a:txBody>
                  <a:tcPr marL="60111" marR="60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2000" dirty="0" smtClean="0">
                          <a:effectLst/>
                          <a:latin typeface="Times New Roman" panose="02020603050405020304" pitchFamily="18" charset="0"/>
                          <a:ea typeface="Times New Roman" panose="02020603050405020304" pitchFamily="18" charset="0"/>
                        </a:rPr>
                        <a:t>Отражение на</a:t>
                      </a:r>
                      <a:r>
                        <a:rPr lang="ru-RU" sz="2000" baseline="0" dirty="0" smtClean="0">
                          <a:effectLst/>
                          <a:latin typeface="Times New Roman" panose="02020603050405020304" pitchFamily="18" charset="0"/>
                          <a:ea typeface="Times New Roman" panose="02020603050405020304" pitchFamily="18" charset="0"/>
                        </a:rPr>
                        <a:t> з/</a:t>
                      </a:r>
                      <a:r>
                        <a:rPr lang="ru-RU" sz="2000" baseline="0" dirty="0" err="1" smtClean="0">
                          <a:effectLst/>
                          <a:latin typeface="Times New Roman" panose="02020603050405020304" pitchFamily="18" charset="0"/>
                          <a:ea typeface="Times New Roman" panose="02020603050405020304" pitchFamily="18" charset="0"/>
                        </a:rPr>
                        <a:t>сч</a:t>
                      </a:r>
                      <a:r>
                        <a:rPr lang="ru-RU" sz="2000" baseline="0" dirty="0" smtClean="0">
                          <a:effectLst/>
                          <a:latin typeface="Times New Roman" panose="02020603050405020304" pitchFamily="18" charset="0"/>
                          <a:ea typeface="Times New Roman" panose="02020603050405020304" pitchFamily="18" charset="0"/>
                        </a:rPr>
                        <a:t> 01</a:t>
                      </a:r>
                      <a:endParaRPr lang="ru-RU" sz="2000" dirty="0">
                        <a:effectLst/>
                        <a:latin typeface="Times New Roman" panose="02020603050405020304" pitchFamily="18" charset="0"/>
                        <a:ea typeface="Times New Roman" panose="02020603050405020304" pitchFamily="18" charset="0"/>
                      </a:endParaRPr>
                    </a:p>
                  </a:txBody>
                  <a:tcPr marL="60111" marR="60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2400" dirty="0" smtClean="0">
                          <a:effectLst/>
                          <a:latin typeface="Times New Roman" panose="02020603050405020304" pitchFamily="18" charset="0"/>
                          <a:ea typeface="Times New Roman" panose="02020603050405020304" pitchFamily="18" charset="0"/>
                        </a:rPr>
                        <a:t>Увеличение з/</a:t>
                      </a:r>
                      <a:r>
                        <a:rPr lang="ru-RU" sz="2400" dirty="0" err="1" smtClean="0">
                          <a:effectLst/>
                          <a:latin typeface="Times New Roman" panose="02020603050405020304" pitchFamily="18" charset="0"/>
                          <a:ea typeface="Times New Roman" panose="02020603050405020304" pitchFamily="18" charset="0"/>
                        </a:rPr>
                        <a:t>сч</a:t>
                      </a:r>
                      <a:r>
                        <a:rPr lang="ru-RU" sz="2400" dirty="0" smtClean="0">
                          <a:effectLst/>
                          <a:latin typeface="Times New Roman" panose="02020603050405020304" pitchFamily="18" charset="0"/>
                          <a:ea typeface="Times New Roman" panose="02020603050405020304" pitchFamily="18" charset="0"/>
                        </a:rPr>
                        <a:t> 01</a:t>
                      </a:r>
                      <a:endParaRPr lang="ru-RU" sz="2400" dirty="0">
                        <a:effectLst/>
                        <a:latin typeface="Times New Roman" panose="02020603050405020304" pitchFamily="18" charset="0"/>
                        <a:ea typeface="Times New Roman" panose="02020603050405020304" pitchFamily="18" charset="0"/>
                      </a:endParaRPr>
                    </a:p>
                  </a:txBody>
                  <a:tcPr marL="60111" marR="60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2400" dirty="0" smtClean="0">
                          <a:effectLst/>
                          <a:latin typeface="Times New Roman" panose="02020603050405020304" pitchFamily="18" charset="0"/>
                          <a:ea typeface="Times New Roman" panose="02020603050405020304" pitchFamily="18" charset="0"/>
                        </a:rPr>
                        <a:t>Увеличение</a:t>
                      </a:r>
                      <a:r>
                        <a:rPr lang="ru-RU" sz="2400" baseline="0" dirty="0" smtClean="0">
                          <a:effectLst/>
                          <a:latin typeface="Times New Roman" panose="02020603050405020304" pitchFamily="18" charset="0"/>
                          <a:ea typeface="Times New Roman" panose="02020603050405020304" pitchFamily="18" charset="0"/>
                        </a:rPr>
                        <a:t> з/</a:t>
                      </a:r>
                      <a:r>
                        <a:rPr lang="ru-RU" sz="2400" baseline="0" dirty="0" err="1" smtClean="0">
                          <a:effectLst/>
                          <a:latin typeface="Times New Roman" panose="02020603050405020304" pitchFamily="18" charset="0"/>
                          <a:ea typeface="Times New Roman" panose="02020603050405020304" pitchFamily="18" charset="0"/>
                        </a:rPr>
                        <a:t>сч</a:t>
                      </a:r>
                      <a:r>
                        <a:rPr lang="ru-RU" sz="2400" baseline="0" dirty="0" smtClean="0">
                          <a:effectLst/>
                          <a:latin typeface="Times New Roman" panose="02020603050405020304" pitchFamily="18" charset="0"/>
                          <a:ea typeface="Times New Roman" panose="02020603050405020304" pitchFamily="18" charset="0"/>
                        </a:rPr>
                        <a:t> 01</a:t>
                      </a:r>
                      <a:endParaRPr lang="ru-RU" sz="2400" dirty="0">
                        <a:effectLst/>
                        <a:latin typeface="Times New Roman" panose="02020603050405020304" pitchFamily="18" charset="0"/>
                        <a:ea typeface="Times New Roman" panose="02020603050405020304" pitchFamily="18" charset="0"/>
                      </a:endParaRPr>
                    </a:p>
                  </a:txBody>
                  <a:tcPr marL="60111" marR="60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bl>
          </a:graphicData>
        </a:graphic>
      </p:graphicFrame>
    </p:spTree>
    <p:extLst>
      <p:ext uri="{BB962C8B-B14F-4D97-AF65-F5344CB8AC3E}">
        <p14:creationId xmlns:p14="http://schemas.microsoft.com/office/powerpoint/2010/main" val="3169326075"/>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16632"/>
            <a:ext cx="8532125" cy="1384995"/>
          </a:xfrm>
        </p:spPr>
        <p:txBody>
          <a:bodyPr/>
          <a:lstStyle/>
          <a:p>
            <a:r>
              <a:rPr lang="ru-RU" sz="1800" i="1" dirty="0">
                <a:solidFill>
                  <a:srgbClr val="000000"/>
                </a:solidFill>
                <a:latin typeface="Times New Roman" panose="02020603050405020304" pitchFamily="18" charset="0"/>
                <a:ea typeface="Times New Roman" panose="02020603050405020304" pitchFamily="18" charset="0"/>
              </a:rPr>
              <a:t>Пример исправления ошибки прошлых лет:</a:t>
            </a:r>
            <a:r>
              <a:rPr lang="ru-RU" sz="1800" dirty="0">
                <a:solidFill>
                  <a:srgbClr val="000000"/>
                </a:solidFill>
                <a:latin typeface="Times New Roman" panose="02020603050405020304" pitchFamily="18" charset="0"/>
                <a:ea typeface="Times New Roman" panose="02020603050405020304" pitchFamily="18" charset="0"/>
              </a:rPr>
              <a:t> в отчетном периоде в </a:t>
            </a:r>
            <a:r>
              <a:rPr lang="ru-RU" sz="1800" dirty="0" smtClean="0">
                <a:solidFill>
                  <a:srgbClr val="000000"/>
                </a:solidFill>
                <a:latin typeface="Times New Roman" panose="02020603050405020304" pitchFamily="18" charset="0"/>
                <a:ea typeface="Times New Roman" panose="02020603050405020304" pitchFamily="18" charset="0"/>
              </a:rPr>
              <a:t>2019 </a:t>
            </a:r>
            <a:r>
              <a:rPr lang="ru-RU" sz="1800" dirty="0">
                <a:solidFill>
                  <a:srgbClr val="000000"/>
                </a:solidFill>
                <a:latin typeface="Times New Roman" panose="02020603050405020304" pitchFamily="18" charset="0"/>
                <a:ea typeface="Times New Roman" panose="02020603050405020304" pitchFamily="18" charset="0"/>
              </a:rPr>
              <a:t>году субъектом учета (казенным учреждением) обнаружена ошибка, допущенная в </a:t>
            </a:r>
            <a:r>
              <a:rPr lang="ru-RU" sz="1800" dirty="0" smtClean="0">
                <a:solidFill>
                  <a:srgbClr val="000000"/>
                </a:solidFill>
                <a:latin typeface="Times New Roman" panose="02020603050405020304" pitchFamily="18" charset="0"/>
                <a:ea typeface="Times New Roman" panose="02020603050405020304" pitchFamily="18" charset="0"/>
              </a:rPr>
              <a:t>2018 </a:t>
            </a:r>
            <a:r>
              <a:rPr lang="ru-RU" sz="1800" dirty="0">
                <a:solidFill>
                  <a:srgbClr val="000000"/>
                </a:solidFill>
                <a:latin typeface="Times New Roman" panose="02020603050405020304" pitchFamily="18" charset="0"/>
                <a:ea typeface="Times New Roman" panose="02020603050405020304" pitchFamily="18" charset="0"/>
              </a:rPr>
              <a:t>году, расходы по текущему ремонту здания в сумме 1200000 руб. ошибочно отнесены на увеличение стоимости здания бухгалтерскими записями:</a:t>
            </a:r>
            <a:r>
              <a:rPr lang="ru-RU" sz="1800" dirty="0">
                <a:latin typeface="Times New Roman" panose="02020603050405020304" pitchFamily="18" charset="0"/>
                <a:ea typeface="Times New Roman" panose="02020603050405020304" pitchFamily="18" charset="0"/>
              </a:rPr>
              <a:t/>
            </a:r>
            <a:br>
              <a:rPr lang="ru-RU" sz="1800" dirty="0">
                <a:latin typeface="Times New Roman" panose="02020603050405020304" pitchFamily="18" charset="0"/>
                <a:ea typeface="Times New Roman" panose="02020603050405020304" pitchFamily="18" charset="0"/>
              </a:rPr>
            </a:br>
            <a:endParaRPr lang="ru-RU" sz="1800" dirty="0"/>
          </a:p>
        </p:txBody>
      </p:sp>
      <p:sp>
        <p:nvSpPr>
          <p:cNvPr id="3" name="Текст 2"/>
          <p:cNvSpPr>
            <a:spLocks noGrp="1"/>
          </p:cNvSpPr>
          <p:nvPr>
            <p:ph type="body" idx="1"/>
          </p:nvPr>
        </p:nvSpPr>
        <p:spPr>
          <a:xfrm>
            <a:off x="251520" y="1196752"/>
            <a:ext cx="8711322" cy="5199372"/>
          </a:xfrm>
        </p:spPr>
        <p:txBody>
          <a:bodyPr/>
          <a:lstStyle/>
          <a:p>
            <a:pPr marR="12700" indent="450215" algn="just">
              <a:lnSpc>
                <a:spcPts val="1620"/>
              </a:lnSpc>
              <a:spcAft>
                <a:spcPts val="0"/>
              </a:spcAft>
            </a:pPr>
            <a:endParaRPr lang="ru-RU" sz="2400" dirty="0">
              <a:solidFill>
                <a:srgbClr val="000000"/>
              </a:solidFill>
              <a:latin typeface="Times New Roman" panose="02020603050405020304" pitchFamily="18" charset="0"/>
              <a:ea typeface="Times New Roman" panose="02020603050405020304" pitchFamily="18" charset="0"/>
            </a:endParaRPr>
          </a:p>
          <a:p>
            <a:pPr marR="12700" indent="450215" algn="just">
              <a:spcAft>
                <a:spcPts val="0"/>
              </a:spcAft>
            </a:pPr>
            <a:r>
              <a:rPr lang="ru-RU" sz="2400" dirty="0" err="1" smtClean="0">
                <a:solidFill>
                  <a:srgbClr val="000000"/>
                </a:solidFill>
                <a:latin typeface="Times New Roman" panose="02020603050405020304" pitchFamily="18" charset="0"/>
                <a:ea typeface="Times New Roman" panose="02020603050405020304" pitchFamily="18" charset="0"/>
              </a:rPr>
              <a:t>Дт</a:t>
            </a:r>
            <a:r>
              <a:rPr lang="ru-RU" sz="2400" dirty="0" smtClean="0">
                <a:solidFill>
                  <a:srgbClr val="000000"/>
                </a:solidFill>
                <a:latin typeface="Times New Roman" panose="02020603050405020304" pitchFamily="18" charset="0"/>
                <a:ea typeface="Times New Roman" panose="02020603050405020304" pitchFamily="18" charset="0"/>
              </a:rPr>
              <a:t> </a:t>
            </a:r>
            <a:r>
              <a:rPr lang="ru-RU" sz="2400" dirty="0">
                <a:solidFill>
                  <a:srgbClr val="000000"/>
                </a:solidFill>
                <a:latin typeface="Times New Roman" panose="02020603050405020304" pitchFamily="18" charset="0"/>
                <a:ea typeface="Times New Roman" panose="02020603050405020304" pitchFamily="18" charset="0"/>
              </a:rPr>
              <a:t>110611310  </a:t>
            </a:r>
            <a:r>
              <a:rPr lang="ru-RU" sz="2400" dirty="0" smtClean="0">
                <a:solidFill>
                  <a:srgbClr val="000000"/>
                </a:solidFill>
                <a:latin typeface="Times New Roman" panose="02020603050405020304" pitchFamily="18" charset="0"/>
                <a:ea typeface="Times New Roman" panose="02020603050405020304" pitchFamily="18" charset="0"/>
              </a:rPr>
              <a:t>Кт </a:t>
            </a:r>
            <a:r>
              <a:rPr lang="ru-RU" sz="2400" dirty="0">
                <a:solidFill>
                  <a:srgbClr val="000000"/>
                </a:solidFill>
                <a:latin typeface="Times New Roman" panose="02020603050405020304" pitchFamily="18" charset="0"/>
                <a:ea typeface="Times New Roman" panose="02020603050405020304" pitchFamily="18" charset="0"/>
              </a:rPr>
              <a:t>130225730  - 1200000,00</a:t>
            </a:r>
            <a:endParaRPr lang="ru-RU" sz="2400" dirty="0">
              <a:latin typeface="Times New Roman" panose="02020603050405020304" pitchFamily="18" charset="0"/>
              <a:ea typeface="Times New Roman" panose="02020603050405020304" pitchFamily="18" charset="0"/>
            </a:endParaRPr>
          </a:p>
          <a:p>
            <a:pPr marR="12700" indent="450215" algn="just">
              <a:spcAft>
                <a:spcPts val="0"/>
              </a:spcAft>
            </a:pPr>
            <a:r>
              <a:rPr lang="ru-RU" sz="2400" dirty="0" err="1" smtClean="0">
                <a:solidFill>
                  <a:srgbClr val="000000"/>
                </a:solidFill>
                <a:latin typeface="Times New Roman" panose="02020603050405020304" pitchFamily="18" charset="0"/>
                <a:ea typeface="Times New Roman" panose="02020603050405020304" pitchFamily="18" charset="0"/>
              </a:rPr>
              <a:t>Дт</a:t>
            </a:r>
            <a:r>
              <a:rPr lang="ru-RU" sz="2400" dirty="0" smtClean="0">
                <a:solidFill>
                  <a:srgbClr val="000000"/>
                </a:solidFill>
                <a:latin typeface="Times New Roman" panose="02020603050405020304" pitchFamily="18" charset="0"/>
                <a:ea typeface="Times New Roman" panose="02020603050405020304" pitchFamily="18" charset="0"/>
              </a:rPr>
              <a:t> </a:t>
            </a:r>
            <a:r>
              <a:rPr lang="ru-RU" sz="2400" dirty="0">
                <a:solidFill>
                  <a:srgbClr val="000000"/>
                </a:solidFill>
                <a:latin typeface="Times New Roman" panose="02020603050405020304" pitchFamily="18" charset="0"/>
                <a:ea typeface="Times New Roman" panose="02020603050405020304" pitchFamily="18" charset="0"/>
              </a:rPr>
              <a:t>110112310  </a:t>
            </a:r>
            <a:r>
              <a:rPr lang="ru-RU" sz="2400" dirty="0" smtClean="0">
                <a:solidFill>
                  <a:srgbClr val="000000"/>
                </a:solidFill>
                <a:latin typeface="Times New Roman" panose="02020603050405020304" pitchFamily="18" charset="0"/>
                <a:ea typeface="Times New Roman" panose="02020603050405020304" pitchFamily="18" charset="0"/>
              </a:rPr>
              <a:t>Кт </a:t>
            </a:r>
            <a:r>
              <a:rPr lang="ru-RU" sz="2400" dirty="0">
                <a:solidFill>
                  <a:srgbClr val="000000"/>
                </a:solidFill>
                <a:latin typeface="Times New Roman" panose="02020603050405020304" pitchFamily="18" charset="0"/>
                <a:ea typeface="Times New Roman" panose="02020603050405020304" pitchFamily="18" charset="0"/>
              </a:rPr>
              <a:t>110611310  - </a:t>
            </a:r>
            <a:r>
              <a:rPr lang="ru-RU" sz="2400" dirty="0" smtClean="0">
                <a:solidFill>
                  <a:srgbClr val="000000"/>
                </a:solidFill>
                <a:latin typeface="Times New Roman" panose="02020603050405020304" pitchFamily="18" charset="0"/>
                <a:ea typeface="Times New Roman" panose="02020603050405020304" pitchFamily="18" charset="0"/>
              </a:rPr>
              <a:t>1200000,00</a:t>
            </a:r>
            <a:endParaRPr lang="ru-RU" sz="2400" dirty="0">
              <a:latin typeface="Times New Roman" panose="02020603050405020304" pitchFamily="18" charset="0"/>
              <a:ea typeface="Times New Roman" panose="02020603050405020304" pitchFamily="18" charset="0"/>
            </a:endParaRPr>
          </a:p>
          <a:p>
            <a:pPr marR="12700" indent="450215" algn="just">
              <a:spcAft>
                <a:spcPts val="0"/>
              </a:spcAft>
            </a:pPr>
            <a:r>
              <a:rPr lang="ru-RU" sz="2400" dirty="0" err="1" smtClean="0">
                <a:solidFill>
                  <a:srgbClr val="000000"/>
                </a:solidFill>
                <a:latin typeface="Times New Roman" panose="02020603050405020304" pitchFamily="18" charset="0"/>
                <a:ea typeface="Times New Roman" panose="02020603050405020304" pitchFamily="18" charset="0"/>
              </a:rPr>
              <a:t>Дт</a:t>
            </a:r>
            <a:r>
              <a:rPr lang="ru-RU" sz="2400" dirty="0" smtClean="0">
                <a:solidFill>
                  <a:srgbClr val="000000"/>
                </a:solidFill>
                <a:latin typeface="Times New Roman" panose="02020603050405020304" pitchFamily="18" charset="0"/>
                <a:ea typeface="Times New Roman" panose="02020603050405020304" pitchFamily="18" charset="0"/>
              </a:rPr>
              <a:t> </a:t>
            </a:r>
            <a:r>
              <a:rPr lang="ru-RU" sz="2400" dirty="0">
                <a:solidFill>
                  <a:srgbClr val="000000"/>
                </a:solidFill>
                <a:latin typeface="Times New Roman" panose="02020603050405020304" pitchFamily="18" charset="0"/>
                <a:ea typeface="Times New Roman" panose="02020603050405020304" pitchFamily="18" charset="0"/>
              </a:rPr>
              <a:t>140120271  </a:t>
            </a:r>
            <a:r>
              <a:rPr lang="ru-RU" sz="2400" dirty="0" smtClean="0">
                <a:solidFill>
                  <a:srgbClr val="000000"/>
                </a:solidFill>
                <a:latin typeface="Times New Roman" panose="02020603050405020304" pitchFamily="18" charset="0"/>
                <a:ea typeface="Times New Roman" panose="02020603050405020304" pitchFamily="18" charset="0"/>
              </a:rPr>
              <a:t>Кт 110412411  </a:t>
            </a:r>
            <a:r>
              <a:rPr lang="ru-RU" sz="2400" dirty="0">
                <a:solidFill>
                  <a:srgbClr val="000000"/>
                </a:solidFill>
                <a:latin typeface="Times New Roman" panose="02020603050405020304" pitchFamily="18" charset="0"/>
                <a:ea typeface="Times New Roman" panose="02020603050405020304" pitchFamily="18" charset="0"/>
              </a:rPr>
              <a:t>- </a:t>
            </a:r>
            <a:r>
              <a:rPr lang="ru-RU" sz="2400" dirty="0" smtClean="0">
                <a:solidFill>
                  <a:srgbClr val="000000"/>
                </a:solidFill>
                <a:latin typeface="Times New Roman" panose="02020603050405020304" pitchFamily="18" charset="0"/>
                <a:ea typeface="Times New Roman" panose="02020603050405020304" pitchFamily="18" charset="0"/>
              </a:rPr>
              <a:t>3000,00 за период эксплуатации здания в 2017 году начислена амортизация</a:t>
            </a:r>
            <a:endParaRPr lang="ru-RU" sz="2400" dirty="0">
              <a:latin typeface="Times New Roman" panose="02020603050405020304" pitchFamily="18" charset="0"/>
              <a:ea typeface="Times New Roman" panose="02020603050405020304" pitchFamily="18" charset="0"/>
            </a:endParaRPr>
          </a:p>
          <a:p>
            <a:pPr marR="12700" indent="450215" algn="just">
              <a:spcAft>
                <a:spcPts val="0"/>
              </a:spcAft>
            </a:pPr>
            <a:r>
              <a:rPr lang="ru-RU" sz="2400" dirty="0">
                <a:solidFill>
                  <a:srgbClr val="000000"/>
                </a:solidFill>
                <a:latin typeface="Times New Roman" panose="02020603050405020304" pitchFamily="18" charset="0"/>
                <a:ea typeface="Times New Roman" panose="02020603050405020304" pitchFamily="18" charset="0"/>
              </a:rPr>
              <a:t>В </a:t>
            </a:r>
            <a:r>
              <a:rPr lang="ru-RU" sz="2400" dirty="0" smtClean="0">
                <a:solidFill>
                  <a:srgbClr val="000000"/>
                </a:solidFill>
                <a:latin typeface="Times New Roman" panose="02020603050405020304" pitchFamily="18" charset="0"/>
                <a:ea typeface="Times New Roman" panose="02020603050405020304" pitchFamily="18" charset="0"/>
              </a:rPr>
              <a:t>2019 году </a:t>
            </a:r>
            <a:r>
              <a:rPr lang="ru-RU" sz="2400" dirty="0">
                <a:solidFill>
                  <a:srgbClr val="000000"/>
                </a:solidFill>
                <a:latin typeface="Times New Roman" panose="02020603050405020304" pitchFamily="18" charset="0"/>
                <a:ea typeface="Times New Roman" panose="02020603050405020304" pitchFamily="18" charset="0"/>
              </a:rPr>
              <a:t>исправительные корреспонденции отражаются следующими бухгалтерскими записями:</a:t>
            </a:r>
            <a:endParaRPr lang="ru-RU" sz="2400" dirty="0">
              <a:latin typeface="Times New Roman" panose="02020603050405020304" pitchFamily="18" charset="0"/>
              <a:ea typeface="Times New Roman" panose="02020603050405020304" pitchFamily="18" charset="0"/>
            </a:endParaRPr>
          </a:p>
          <a:p>
            <a:pPr marR="12700" indent="450215" algn="just">
              <a:spcAft>
                <a:spcPts val="0"/>
              </a:spcAft>
            </a:pPr>
            <a:r>
              <a:rPr lang="ru-RU" sz="2400" dirty="0" err="1" smtClean="0">
                <a:solidFill>
                  <a:srgbClr val="000000"/>
                </a:solidFill>
                <a:latin typeface="Times New Roman" panose="02020603050405020304" pitchFamily="18" charset="0"/>
                <a:ea typeface="Times New Roman" panose="02020603050405020304" pitchFamily="18" charset="0"/>
              </a:rPr>
              <a:t>Дт</a:t>
            </a:r>
            <a:r>
              <a:rPr lang="ru-RU" sz="2400" dirty="0" smtClean="0">
                <a:solidFill>
                  <a:srgbClr val="000000"/>
                </a:solidFill>
                <a:latin typeface="Times New Roman" panose="02020603050405020304" pitchFamily="18" charset="0"/>
                <a:ea typeface="Times New Roman" panose="02020603050405020304" pitchFamily="18" charset="0"/>
              </a:rPr>
              <a:t> 110112310  Кт 130486731     </a:t>
            </a:r>
            <a:r>
              <a:rPr lang="ru-RU" sz="2400" dirty="0">
                <a:solidFill>
                  <a:srgbClr val="000000"/>
                </a:solidFill>
                <a:latin typeface="Times New Roman" panose="02020603050405020304" pitchFamily="18" charset="0"/>
                <a:ea typeface="Times New Roman" panose="02020603050405020304" pitchFamily="18" charset="0"/>
              </a:rPr>
              <a:t>1200000,00 «Красное </a:t>
            </a:r>
            <a:r>
              <a:rPr lang="ru-RU" sz="2400" dirty="0" err="1">
                <a:solidFill>
                  <a:srgbClr val="000000"/>
                </a:solidFill>
                <a:latin typeface="Times New Roman" panose="02020603050405020304" pitchFamily="18" charset="0"/>
                <a:ea typeface="Times New Roman" panose="02020603050405020304" pitchFamily="18" charset="0"/>
              </a:rPr>
              <a:t>сторно</a:t>
            </a:r>
            <a:r>
              <a:rPr lang="ru-RU" sz="2400" dirty="0">
                <a:solidFill>
                  <a:srgbClr val="000000"/>
                </a:solidFill>
                <a:latin typeface="Times New Roman" panose="02020603050405020304" pitchFamily="18" charset="0"/>
                <a:ea typeface="Times New Roman" panose="02020603050405020304" pitchFamily="18" charset="0"/>
              </a:rPr>
              <a:t>»;</a:t>
            </a:r>
            <a:endParaRPr lang="ru-RU" sz="2400" dirty="0">
              <a:latin typeface="Times New Roman" panose="02020603050405020304" pitchFamily="18" charset="0"/>
              <a:ea typeface="Times New Roman" panose="02020603050405020304" pitchFamily="18" charset="0"/>
            </a:endParaRPr>
          </a:p>
          <a:p>
            <a:pPr marR="12700" indent="450215" algn="just">
              <a:spcAft>
                <a:spcPts val="0"/>
              </a:spcAft>
            </a:pPr>
            <a:r>
              <a:rPr lang="ru-RU" sz="2400" dirty="0" err="1" smtClean="0">
                <a:solidFill>
                  <a:srgbClr val="000000"/>
                </a:solidFill>
                <a:latin typeface="Times New Roman" panose="02020603050405020304" pitchFamily="18" charset="0"/>
                <a:ea typeface="Times New Roman" panose="02020603050405020304" pitchFamily="18" charset="0"/>
              </a:rPr>
              <a:t>Дт</a:t>
            </a:r>
            <a:r>
              <a:rPr lang="ru-RU" sz="2400" dirty="0" smtClean="0">
                <a:solidFill>
                  <a:srgbClr val="000000"/>
                </a:solidFill>
                <a:latin typeface="Times New Roman" panose="02020603050405020304" pitchFamily="18" charset="0"/>
                <a:ea typeface="Times New Roman" panose="02020603050405020304" pitchFamily="18" charset="0"/>
              </a:rPr>
              <a:t> 130486831  Кт </a:t>
            </a:r>
            <a:r>
              <a:rPr lang="ru-RU" sz="2400" dirty="0">
                <a:solidFill>
                  <a:srgbClr val="000000"/>
                </a:solidFill>
                <a:latin typeface="Times New Roman" panose="02020603050405020304" pitchFamily="18" charset="0"/>
                <a:ea typeface="Times New Roman" panose="02020603050405020304" pitchFamily="18" charset="0"/>
              </a:rPr>
              <a:t>110611310     1200000,00 «Красное </a:t>
            </a:r>
            <a:r>
              <a:rPr lang="ru-RU" sz="2400" dirty="0" err="1">
                <a:solidFill>
                  <a:srgbClr val="000000"/>
                </a:solidFill>
                <a:latin typeface="Times New Roman" panose="02020603050405020304" pitchFamily="18" charset="0"/>
                <a:ea typeface="Times New Roman" panose="02020603050405020304" pitchFamily="18" charset="0"/>
              </a:rPr>
              <a:t>сторно</a:t>
            </a:r>
            <a:r>
              <a:rPr lang="ru-RU" sz="2400" dirty="0">
                <a:solidFill>
                  <a:srgbClr val="000000"/>
                </a:solidFill>
                <a:latin typeface="Times New Roman" panose="02020603050405020304" pitchFamily="18" charset="0"/>
                <a:ea typeface="Times New Roman" panose="02020603050405020304" pitchFamily="18" charset="0"/>
              </a:rPr>
              <a:t>»;</a:t>
            </a:r>
            <a:endParaRPr lang="ru-RU" sz="2400" dirty="0">
              <a:latin typeface="Times New Roman" panose="02020603050405020304" pitchFamily="18" charset="0"/>
              <a:ea typeface="Times New Roman" panose="02020603050405020304" pitchFamily="18" charset="0"/>
            </a:endParaRPr>
          </a:p>
          <a:p>
            <a:pPr marR="12700" indent="450215" algn="just">
              <a:spcAft>
                <a:spcPts val="0"/>
              </a:spcAft>
            </a:pPr>
            <a:r>
              <a:rPr lang="ru-RU" sz="2400" dirty="0" err="1" smtClean="0">
                <a:solidFill>
                  <a:srgbClr val="000000"/>
                </a:solidFill>
                <a:latin typeface="Times New Roman" panose="02020603050405020304" pitchFamily="18" charset="0"/>
                <a:ea typeface="Times New Roman" panose="02020603050405020304" pitchFamily="18" charset="0"/>
              </a:rPr>
              <a:t>Дт</a:t>
            </a:r>
            <a:r>
              <a:rPr lang="ru-RU" sz="2400" dirty="0" smtClean="0">
                <a:solidFill>
                  <a:srgbClr val="000000"/>
                </a:solidFill>
                <a:latin typeface="Times New Roman" panose="02020603050405020304" pitchFamily="18" charset="0"/>
                <a:ea typeface="Times New Roman" panose="02020603050405020304" pitchFamily="18" charset="0"/>
              </a:rPr>
              <a:t> </a:t>
            </a:r>
            <a:r>
              <a:rPr lang="ru-RU" sz="2400" dirty="0">
                <a:solidFill>
                  <a:srgbClr val="000000"/>
                </a:solidFill>
                <a:latin typeface="Times New Roman" panose="02020603050405020304" pitchFamily="18" charset="0"/>
                <a:ea typeface="Times New Roman" panose="02020603050405020304" pitchFamily="18" charset="0"/>
              </a:rPr>
              <a:t>110611310  </a:t>
            </a:r>
            <a:r>
              <a:rPr lang="ru-RU" sz="2400" dirty="0" smtClean="0">
                <a:solidFill>
                  <a:srgbClr val="000000"/>
                </a:solidFill>
                <a:latin typeface="Times New Roman" panose="02020603050405020304" pitchFamily="18" charset="0"/>
                <a:ea typeface="Times New Roman" panose="02020603050405020304" pitchFamily="18" charset="0"/>
              </a:rPr>
              <a:t>Кт 130486731     </a:t>
            </a:r>
            <a:r>
              <a:rPr lang="ru-RU" sz="2400" dirty="0">
                <a:solidFill>
                  <a:srgbClr val="000000"/>
                </a:solidFill>
                <a:latin typeface="Times New Roman" panose="02020603050405020304" pitchFamily="18" charset="0"/>
                <a:ea typeface="Times New Roman" panose="02020603050405020304" pitchFamily="18" charset="0"/>
              </a:rPr>
              <a:t>1200000,00 «Красное </a:t>
            </a:r>
            <a:r>
              <a:rPr lang="ru-RU" sz="2400" dirty="0" err="1">
                <a:solidFill>
                  <a:srgbClr val="000000"/>
                </a:solidFill>
                <a:latin typeface="Times New Roman" panose="02020603050405020304" pitchFamily="18" charset="0"/>
                <a:ea typeface="Times New Roman" panose="02020603050405020304" pitchFamily="18" charset="0"/>
              </a:rPr>
              <a:t>сторно</a:t>
            </a:r>
            <a:r>
              <a:rPr lang="ru-RU" sz="2400" dirty="0">
                <a:solidFill>
                  <a:srgbClr val="000000"/>
                </a:solidFill>
                <a:latin typeface="Times New Roman" panose="02020603050405020304" pitchFamily="18" charset="0"/>
                <a:ea typeface="Times New Roman" panose="02020603050405020304" pitchFamily="18" charset="0"/>
              </a:rPr>
              <a:t>»;</a:t>
            </a:r>
            <a:endParaRPr lang="ru-RU" sz="2400" dirty="0">
              <a:latin typeface="Times New Roman" panose="02020603050405020304" pitchFamily="18" charset="0"/>
              <a:ea typeface="Times New Roman" panose="02020603050405020304" pitchFamily="18" charset="0"/>
            </a:endParaRPr>
          </a:p>
          <a:p>
            <a:pPr marR="12700" indent="450215" algn="just">
              <a:spcAft>
                <a:spcPts val="0"/>
              </a:spcAft>
            </a:pPr>
            <a:r>
              <a:rPr lang="ru-RU" sz="2400" dirty="0" err="1" smtClean="0">
                <a:solidFill>
                  <a:srgbClr val="000000"/>
                </a:solidFill>
                <a:latin typeface="Times New Roman" panose="02020603050405020304" pitchFamily="18" charset="0"/>
                <a:ea typeface="Times New Roman" panose="02020603050405020304" pitchFamily="18" charset="0"/>
              </a:rPr>
              <a:t>Дт</a:t>
            </a:r>
            <a:r>
              <a:rPr lang="ru-RU" sz="2400" dirty="0" smtClean="0">
                <a:solidFill>
                  <a:srgbClr val="000000"/>
                </a:solidFill>
                <a:latin typeface="Times New Roman" panose="02020603050405020304" pitchFamily="18" charset="0"/>
                <a:ea typeface="Times New Roman" panose="02020603050405020304" pitchFamily="18" charset="0"/>
              </a:rPr>
              <a:t> </a:t>
            </a:r>
            <a:r>
              <a:rPr lang="ru-RU" sz="2400" dirty="0">
                <a:solidFill>
                  <a:srgbClr val="000000"/>
                </a:solidFill>
                <a:latin typeface="Times New Roman" panose="02020603050405020304" pitchFamily="18" charset="0"/>
                <a:ea typeface="Times New Roman" panose="02020603050405020304" pitchFamily="18" charset="0"/>
              </a:rPr>
              <a:t>140128271  </a:t>
            </a:r>
            <a:r>
              <a:rPr lang="ru-RU" sz="2400" dirty="0" smtClean="0">
                <a:solidFill>
                  <a:srgbClr val="000000"/>
                </a:solidFill>
                <a:latin typeface="Times New Roman" panose="02020603050405020304" pitchFamily="18" charset="0"/>
                <a:ea typeface="Times New Roman" panose="02020603050405020304" pitchFamily="18" charset="0"/>
              </a:rPr>
              <a:t>Кт </a:t>
            </a:r>
            <a:r>
              <a:rPr lang="ru-RU" sz="2400" dirty="0">
                <a:solidFill>
                  <a:srgbClr val="000000"/>
                </a:solidFill>
                <a:latin typeface="Times New Roman" panose="02020603050405020304" pitchFamily="18" charset="0"/>
                <a:ea typeface="Times New Roman" panose="02020603050405020304" pitchFamily="18" charset="0"/>
              </a:rPr>
              <a:t>110412411      3000,00       «Красное </a:t>
            </a:r>
            <a:r>
              <a:rPr lang="ru-RU" sz="2400" dirty="0" err="1">
                <a:solidFill>
                  <a:srgbClr val="000000"/>
                </a:solidFill>
                <a:latin typeface="Times New Roman" panose="02020603050405020304" pitchFamily="18" charset="0"/>
                <a:ea typeface="Times New Roman" panose="02020603050405020304" pitchFamily="18" charset="0"/>
              </a:rPr>
              <a:t>сторно</a:t>
            </a:r>
            <a:r>
              <a:rPr lang="ru-RU" sz="2400" dirty="0">
                <a:solidFill>
                  <a:srgbClr val="000000"/>
                </a:solidFill>
                <a:latin typeface="Times New Roman" panose="02020603050405020304" pitchFamily="18" charset="0"/>
                <a:ea typeface="Times New Roman" panose="02020603050405020304" pitchFamily="18" charset="0"/>
              </a:rPr>
              <a:t>»;</a:t>
            </a:r>
            <a:endParaRPr lang="ru-RU" sz="2400" dirty="0">
              <a:latin typeface="Times New Roman" panose="02020603050405020304" pitchFamily="18" charset="0"/>
              <a:ea typeface="Times New Roman" panose="02020603050405020304" pitchFamily="18" charset="0"/>
            </a:endParaRPr>
          </a:p>
          <a:p>
            <a:pPr marR="12700" indent="450215" algn="just">
              <a:spcAft>
                <a:spcPts val="0"/>
              </a:spcAft>
            </a:pPr>
            <a:r>
              <a:rPr lang="ru-RU" sz="2400" dirty="0" err="1" smtClean="0">
                <a:solidFill>
                  <a:srgbClr val="000000"/>
                </a:solidFill>
                <a:latin typeface="Times New Roman" panose="02020603050405020304" pitchFamily="18" charset="0"/>
                <a:ea typeface="Times New Roman" panose="02020603050405020304" pitchFamily="18" charset="0"/>
              </a:rPr>
              <a:t>Дт</a:t>
            </a:r>
            <a:r>
              <a:rPr lang="ru-RU" sz="2400" dirty="0" smtClean="0">
                <a:solidFill>
                  <a:srgbClr val="000000"/>
                </a:solidFill>
                <a:latin typeface="Times New Roman" panose="02020603050405020304" pitchFamily="18" charset="0"/>
                <a:ea typeface="Times New Roman" panose="02020603050405020304" pitchFamily="18" charset="0"/>
              </a:rPr>
              <a:t> </a:t>
            </a:r>
            <a:r>
              <a:rPr lang="ru-RU" sz="2400" dirty="0">
                <a:solidFill>
                  <a:srgbClr val="000000"/>
                </a:solidFill>
                <a:latin typeface="Times New Roman" panose="02020603050405020304" pitchFamily="18" charset="0"/>
                <a:ea typeface="Times New Roman" panose="02020603050405020304" pitchFamily="18" charset="0"/>
              </a:rPr>
              <a:t>140128225  </a:t>
            </a:r>
            <a:r>
              <a:rPr lang="ru-RU" sz="2400" dirty="0" smtClean="0">
                <a:solidFill>
                  <a:srgbClr val="000000"/>
                </a:solidFill>
                <a:latin typeface="Times New Roman" panose="02020603050405020304" pitchFamily="18" charset="0"/>
                <a:ea typeface="Times New Roman" panose="02020603050405020304" pitchFamily="18" charset="0"/>
              </a:rPr>
              <a:t>Кт 130486731      1200000,00</a:t>
            </a:r>
            <a:endParaRPr lang="ru-RU" sz="2400" dirty="0">
              <a:solidFill>
                <a:srgbClr val="000000"/>
              </a:solidFill>
              <a:latin typeface="Times New Roman" panose="02020603050405020304" pitchFamily="18" charset="0"/>
              <a:ea typeface="Times New Roman" panose="02020603050405020304" pitchFamily="18" charset="0"/>
            </a:endParaRPr>
          </a:p>
          <a:p>
            <a:pPr marR="12700" indent="450215" algn="just">
              <a:lnSpc>
                <a:spcPts val="1620"/>
              </a:lnSpc>
              <a:spcAft>
                <a:spcPts val="0"/>
              </a:spcAft>
            </a:pPr>
            <a:endParaRPr lang="ru-RU" sz="2000" dirty="0">
              <a:latin typeface="Times New Roman" panose="02020603050405020304" pitchFamily="18" charset="0"/>
              <a:ea typeface="Times New Roman" panose="02020603050405020304" pitchFamily="18" charset="0"/>
            </a:endParaRPr>
          </a:p>
        </p:txBody>
      </p:sp>
      <p:sp>
        <p:nvSpPr>
          <p:cNvPr id="5" name="Номер слайда 4"/>
          <p:cNvSpPr>
            <a:spLocks noGrp="1"/>
          </p:cNvSpPr>
          <p:nvPr>
            <p:ph type="sldNum" sz="quarter" idx="12"/>
          </p:nvPr>
        </p:nvSpPr>
        <p:spPr/>
        <p:txBody>
          <a:bodyPr/>
          <a:lstStyle/>
          <a:p>
            <a:fld id="{87CAACBE-3CA2-42B4-BAD1-73B4871560ED}" type="slidenum">
              <a:rPr lang="ru-RU" altLang="ru-RU" smtClean="0"/>
              <a:pPr/>
              <a:t>163</a:t>
            </a:fld>
            <a:endParaRPr lang="ru-RU" altLang="ru-RU"/>
          </a:p>
        </p:txBody>
      </p:sp>
    </p:spTree>
    <p:extLst>
      <p:ext uri="{BB962C8B-B14F-4D97-AF65-F5344CB8AC3E}">
        <p14:creationId xmlns:p14="http://schemas.microsoft.com/office/powerpoint/2010/main" val="2451045010"/>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dirty="0"/>
              <a:t>Закрытие в конце года счетов </a:t>
            </a:r>
            <a:r>
              <a:rPr lang="ru-RU" sz="2400" dirty="0" smtClean="0"/>
              <a:t>бухгалтерского учета осуществляется в общеустановленном порядке</a:t>
            </a:r>
            <a:endParaRPr lang="ru-RU" sz="2400" dirty="0"/>
          </a:p>
        </p:txBody>
      </p:sp>
      <p:sp>
        <p:nvSpPr>
          <p:cNvPr id="3" name="Объект 2"/>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a:bodyPr>
          <a:lstStyle/>
          <a:p>
            <a:r>
              <a:rPr lang="ru-RU" sz="2800" dirty="0" err="1" smtClean="0"/>
              <a:t>Дт</a:t>
            </a:r>
            <a:r>
              <a:rPr lang="ru-RU" sz="2800" dirty="0"/>
              <a:t> 1 401 30 000 </a:t>
            </a:r>
            <a:r>
              <a:rPr lang="ru-RU" sz="2800" dirty="0" smtClean="0"/>
              <a:t>Кт1 </a:t>
            </a:r>
            <a:r>
              <a:rPr lang="ru-RU" sz="2800" dirty="0"/>
              <a:t>401 28 </a:t>
            </a:r>
            <a:r>
              <a:rPr lang="ru-RU" sz="2800" dirty="0" smtClean="0"/>
              <a:t>271–  (-3 000,00)</a:t>
            </a:r>
          </a:p>
          <a:p>
            <a:r>
              <a:rPr lang="ru-RU" sz="2800" dirty="0" err="1" smtClean="0"/>
              <a:t>Дт</a:t>
            </a:r>
            <a:r>
              <a:rPr lang="ru-RU" sz="2800" dirty="0" smtClean="0"/>
              <a:t> 1 401 30 000  Кт 1 401 28 225 – 1 200 000,00</a:t>
            </a:r>
          </a:p>
          <a:p>
            <a:r>
              <a:rPr lang="ru-RU" sz="2800" dirty="0" err="1" smtClean="0"/>
              <a:t>Дт</a:t>
            </a:r>
            <a:r>
              <a:rPr lang="ru-RU" sz="2800" dirty="0" smtClean="0"/>
              <a:t> 1 304 86 731  Кт 1 401 30 000 – (-1 200 000,00)</a:t>
            </a:r>
          </a:p>
          <a:p>
            <a:r>
              <a:rPr lang="ru-RU" sz="2800" dirty="0" err="1" smtClean="0"/>
              <a:t>Дт</a:t>
            </a:r>
            <a:r>
              <a:rPr lang="ru-RU" sz="2800" dirty="0" smtClean="0"/>
              <a:t> 1 401 30 000  Кт 1 304 86 831 – (-1 200 000,00)</a:t>
            </a:r>
          </a:p>
          <a:p>
            <a:endParaRPr lang="ru-RU" sz="2800" dirty="0"/>
          </a:p>
          <a:p>
            <a:r>
              <a:rPr lang="ru-RU" sz="2800" dirty="0" smtClean="0"/>
              <a:t>Отражаются в Журнале по прочим операциям     </a:t>
            </a:r>
            <a:r>
              <a:rPr lang="ru-RU" sz="2800" dirty="0"/>
              <a:t>(ф. 0504071) с признаком «Ошибки прошлых отчетных </a:t>
            </a:r>
            <a:r>
              <a:rPr lang="ru-RU" sz="2800" dirty="0" smtClean="0"/>
              <a:t>периодов»</a:t>
            </a:r>
            <a:endParaRPr lang="ru-RU" sz="2800" dirty="0"/>
          </a:p>
        </p:txBody>
      </p:sp>
      <p:sp>
        <p:nvSpPr>
          <p:cNvPr id="4" name="Номер слайда 3"/>
          <p:cNvSpPr>
            <a:spLocks noGrp="1"/>
          </p:cNvSpPr>
          <p:nvPr>
            <p:ph type="sldNum" sz="quarter" idx="12"/>
          </p:nvPr>
        </p:nvSpPr>
        <p:spPr/>
        <p:txBody>
          <a:bodyPr/>
          <a:lstStyle/>
          <a:p>
            <a:fld id="{C318D0E1-6172-4638-BCC1-0B70ED483AF8}" type="slidenum">
              <a:rPr lang="ru-RU" smtClean="0">
                <a:solidFill>
                  <a:prstClr val="black">
                    <a:tint val="75000"/>
                  </a:prstClr>
                </a:solidFill>
              </a:rPr>
              <a:pPr/>
              <a:t>164</a:t>
            </a:fld>
            <a:endParaRPr lang="ru-RU">
              <a:solidFill>
                <a:prstClr val="black">
                  <a:tint val="75000"/>
                </a:prstClr>
              </a:solidFill>
            </a:endParaRPr>
          </a:p>
        </p:txBody>
      </p:sp>
      <p:sp>
        <p:nvSpPr>
          <p:cNvPr id="6" name="Левая фигурная скобка 5"/>
          <p:cNvSpPr/>
          <p:nvPr/>
        </p:nvSpPr>
        <p:spPr>
          <a:xfrm rot="16200000">
            <a:off x="4211426" y="189174"/>
            <a:ext cx="649139" cy="7272808"/>
          </a:xfrm>
          <a:prstGeom prst="leftBrace">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ru-RU">
              <a:solidFill>
                <a:prstClr val="black"/>
              </a:solidFill>
            </a:endParaRPr>
          </a:p>
        </p:txBody>
      </p:sp>
    </p:spTree>
    <p:extLst>
      <p:ext uri="{BB962C8B-B14F-4D97-AF65-F5344CB8AC3E}">
        <p14:creationId xmlns:p14="http://schemas.microsoft.com/office/powerpoint/2010/main" val="275315747"/>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Объект 5"/>
          <p:cNvGraphicFramePr>
            <a:graphicFrameLocks noGrp="1"/>
          </p:cNvGraphicFramePr>
          <p:nvPr>
            <p:ph idx="1"/>
            <p:extLst/>
          </p:nvPr>
        </p:nvGraphicFramePr>
        <p:xfrm>
          <a:off x="1" y="139668"/>
          <a:ext cx="8964486" cy="6775476"/>
        </p:xfrm>
        <a:graphic>
          <a:graphicData uri="http://schemas.openxmlformats.org/drawingml/2006/table">
            <a:tbl>
              <a:tblPr>
                <a:tableStyleId>{5C22544A-7EE6-4342-B048-85BDC9FD1C3A}</a:tableStyleId>
              </a:tblPr>
              <a:tblGrid>
                <a:gridCol w="4013562"/>
                <a:gridCol w="516197"/>
                <a:gridCol w="1027481"/>
                <a:gridCol w="410810"/>
                <a:gridCol w="599287"/>
                <a:gridCol w="599287"/>
                <a:gridCol w="599287"/>
                <a:gridCol w="599287"/>
                <a:gridCol w="419501"/>
                <a:gridCol w="59929"/>
                <a:gridCol w="59929"/>
                <a:gridCol w="59929"/>
              </a:tblGrid>
              <a:tr h="333756">
                <a:tc gridSpan="9">
                  <a:txBody>
                    <a:bodyPr/>
                    <a:lstStyle/>
                    <a:p>
                      <a:pPr algn="ctr" fontAlgn="b"/>
                      <a:r>
                        <a:rPr lang="ru-RU" sz="2000" u="none" strike="noStrike" dirty="0">
                          <a:effectLst/>
                        </a:rPr>
                        <a:t>1. Изменение остатков валюты </a:t>
                      </a:r>
                      <a:r>
                        <a:rPr lang="ru-RU" sz="2000" u="none" strike="noStrike" dirty="0" smtClean="0">
                          <a:effectLst/>
                        </a:rPr>
                        <a:t>баланса (ф. 0503173)</a:t>
                      </a:r>
                      <a:endParaRPr lang="ru-RU" sz="2000" b="1" i="0" u="none" strike="noStrike" dirty="0">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fontAlgn="b"/>
                      <a:endParaRPr lang="ru-RU" sz="1200" b="1" i="0" u="none" strike="noStrike" dirty="0">
                        <a:effectLst/>
                        <a:latin typeface="Arial" panose="020B0604020202020204" pitchFamily="34" charset="0"/>
                      </a:endParaRPr>
                    </a:p>
                  </a:txBody>
                  <a:tcPr marL="6985" marR="6985" marT="6985" marB="0" anchor="b"/>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pPr algn="l" fontAlgn="b"/>
                      <a:endParaRPr lang="ru-RU" sz="800" b="1" i="0" u="none" strike="noStrike" dirty="0">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ru-RU" sz="800" b="1" i="0" u="none" strike="noStrike">
                        <a:effectLst/>
                        <a:latin typeface="Arial" panose="020B0604020202020204" pitchFamily="34" charset="0"/>
                      </a:endParaRPr>
                    </a:p>
                  </a:txBody>
                  <a:tcPr marL="6985" marR="6985" marT="6985" marB="0" anchor="b">
                    <a:lnB w="12700" cap="flat" cmpd="sng" algn="ctr">
                      <a:solidFill>
                        <a:schemeClr val="tx1"/>
                      </a:solidFill>
                      <a:prstDash val="solid"/>
                      <a:round/>
                      <a:headEnd type="none" w="med" len="med"/>
                      <a:tailEnd type="none" w="med" len="med"/>
                    </a:lnB>
                  </a:tcPr>
                </a:tc>
                <a:tc>
                  <a:txBody>
                    <a:bodyPr/>
                    <a:lstStyle/>
                    <a:p>
                      <a:pPr algn="l" fontAlgn="b"/>
                      <a:endParaRPr lang="ru-RU" sz="800" b="1" i="0" u="none" strike="noStrike">
                        <a:effectLst/>
                        <a:latin typeface="Arial" panose="020B0604020202020204" pitchFamily="34" charset="0"/>
                      </a:endParaRPr>
                    </a:p>
                  </a:txBody>
                  <a:tcPr marL="6985" marR="6985" marT="6985" marB="0" anchor="b">
                    <a:lnB w="12700" cap="flat" cmpd="sng" algn="ctr">
                      <a:solidFill>
                        <a:schemeClr val="tx1"/>
                      </a:solidFill>
                      <a:prstDash val="solid"/>
                      <a:round/>
                      <a:headEnd type="none" w="med" len="med"/>
                      <a:tailEnd type="none" w="med" len="med"/>
                    </a:lnB>
                  </a:tcPr>
                </a:tc>
                <a:tc>
                  <a:txBody>
                    <a:bodyPr/>
                    <a:lstStyle/>
                    <a:p>
                      <a:pPr algn="l" fontAlgn="b"/>
                      <a:endParaRPr lang="ru-RU" sz="800" b="1" i="0" u="none" strike="noStrike">
                        <a:effectLst/>
                        <a:latin typeface="Arial" panose="020B0604020202020204" pitchFamily="34" charset="0"/>
                      </a:endParaRPr>
                    </a:p>
                  </a:txBody>
                  <a:tcPr marL="6985" marR="6985" marT="6985" marB="0" anchor="b">
                    <a:lnB w="12700" cap="flat" cmpd="sng" algn="ctr">
                      <a:solidFill>
                        <a:schemeClr val="tx1"/>
                      </a:solidFill>
                      <a:prstDash val="solid"/>
                      <a:round/>
                      <a:headEnd type="none" w="med" len="med"/>
                      <a:tailEnd type="none" w="med" len="med"/>
                    </a:lnB>
                  </a:tcPr>
                </a:tc>
              </a:tr>
              <a:tr h="529524">
                <a:tc rowSpan="2">
                  <a:txBody>
                    <a:bodyPr/>
                    <a:lstStyle/>
                    <a:p>
                      <a:pPr algn="ctr" fontAlgn="ctr"/>
                      <a:r>
                        <a:rPr lang="ru-RU" sz="1600" u="none" strike="noStrike" dirty="0">
                          <a:effectLst/>
                        </a:rPr>
                        <a:t>А К Т И В</a:t>
                      </a:r>
                      <a:endParaRPr lang="ru-RU" sz="1600" b="0" i="0" u="none" strike="noStrike" dirty="0">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ctr"/>
                      <a:r>
                        <a:rPr lang="ru-RU" sz="1600" u="none" strike="noStrike" dirty="0">
                          <a:effectLst/>
                        </a:rPr>
                        <a:t>Код строки</a:t>
                      </a:r>
                      <a:endParaRPr lang="ru-RU" sz="1600" b="0" i="0" u="none" strike="noStrike" dirty="0">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ctr"/>
                      <a:r>
                        <a:rPr lang="ru-RU" sz="1600" u="none" strike="noStrike" dirty="0">
                          <a:effectLst/>
                        </a:rPr>
                        <a:t>Сумма изменений, всего (</a:t>
                      </a:r>
                      <a:r>
                        <a:rPr lang="ru-RU" sz="1600" u="none" strike="noStrike" dirty="0" err="1">
                          <a:effectLst/>
                        </a:rPr>
                        <a:t>руб</a:t>
                      </a:r>
                      <a:r>
                        <a:rPr lang="ru-RU" sz="1600" u="none" strike="noStrike" dirty="0">
                          <a:effectLst/>
                        </a:rPr>
                        <a:t>)</a:t>
                      </a:r>
                      <a:br>
                        <a:rPr lang="ru-RU" sz="1600" u="none" strike="noStrike" dirty="0">
                          <a:effectLst/>
                        </a:rPr>
                      </a:br>
                      <a:r>
                        <a:rPr lang="ru-RU" sz="1600" u="none" strike="noStrike" dirty="0">
                          <a:effectLst/>
                        </a:rPr>
                        <a:t>сумма гр.4-9</a:t>
                      </a:r>
                      <a:endParaRPr lang="ru-RU" sz="1600" b="0" i="0" u="none" strike="noStrike" dirty="0">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9">
                  <a:txBody>
                    <a:bodyPr/>
                    <a:lstStyle/>
                    <a:p>
                      <a:pPr algn="ctr" fontAlgn="ctr"/>
                      <a:r>
                        <a:rPr lang="ru-RU" sz="1600" u="none" strike="noStrike" dirty="0">
                          <a:effectLst/>
                        </a:rPr>
                        <a:t>в том числе по кодам </a:t>
                      </a:r>
                      <a:r>
                        <a:rPr lang="ru-RU" sz="1600" u="none" strike="noStrike" dirty="0" smtClean="0">
                          <a:effectLst/>
                        </a:rPr>
                        <a:t>причин</a:t>
                      </a:r>
                    </a:p>
                    <a:p>
                      <a:pPr algn="ctr" fontAlgn="ctr"/>
                      <a:r>
                        <a:rPr lang="ru-RU" sz="1600" u="none" strike="noStrike" dirty="0" smtClean="0">
                          <a:effectLst/>
                        </a:rPr>
                        <a:t> </a:t>
                      </a:r>
                      <a:r>
                        <a:rPr lang="ru-RU" sz="1600" u="none" strike="noStrike" dirty="0">
                          <a:effectLst/>
                        </a:rPr>
                        <a:t>(</a:t>
                      </a:r>
                      <a:r>
                        <a:rPr lang="ru-RU" sz="1600" u="none" strike="noStrike" dirty="0" err="1">
                          <a:effectLst/>
                        </a:rPr>
                        <a:t>руб</a:t>
                      </a:r>
                      <a:r>
                        <a:rPr lang="ru-RU" sz="1600" u="none" strike="noStrike" dirty="0">
                          <a:effectLst/>
                        </a:rPr>
                        <a:t>)</a:t>
                      </a:r>
                      <a:endParaRPr lang="ru-RU" sz="1600" b="0" i="0" u="none" strike="noStrike" dirty="0">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044093">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1600" u="none" strike="noStrike" dirty="0">
                          <a:effectLst/>
                        </a:rPr>
                        <a:t>01</a:t>
                      </a:r>
                      <a:endParaRPr lang="ru-RU" sz="1600" b="0" i="0" u="none" strike="noStrike" dirty="0">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u="none" strike="noStrike" dirty="0">
                          <a:effectLst/>
                        </a:rPr>
                        <a:t>02</a:t>
                      </a:r>
                      <a:endParaRPr lang="ru-RU" sz="1600" b="0" i="0" u="none" strike="noStrike" dirty="0">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u="none" strike="noStrike" dirty="0">
                          <a:effectLst/>
                        </a:rPr>
                        <a:t>03</a:t>
                      </a:r>
                      <a:endParaRPr lang="ru-RU" sz="1600" b="0" i="0" u="none" strike="noStrike" dirty="0">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600" u="none" strike="noStrike" dirty="0">
                          <a:effectLst/>
                        </a:rPr>
                        <a:t>04</a:t>
                      </a:r>
                      <a:endParaRPr lang="ru-RU" sz="1600" b="0" i="0" u="none" strike="noStrike" dirty="0">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u="none" strike="noStrike">
                          <a:effectLst/>
                        </a:rPr>
                        <a:t>05</a:t>
                      </a:r>
                      <a:endParaRPr lang="ru-RU" sz="1600" b="0" i="0" u="none" strike="noStrike">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ctr" fontAlgn="ctr"/>
                      <a:r>
                        <a:rPr lang="ru-RU" sz="1600" u="none" strike="noStrike">
                          <a:effectLst/>
                        </a:rPr>
                        <a:t>06</a:t>
                      </a:r>
                      <a:endParaRPr lang="ru-RU" sz="1600" b="0" i="0" u="none" strike="noStrike">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r>
              <a:tr h="206187">
                <a:tc>
                  <a:txBody>
                    <a:bodyPr/>
                    <a:lstStyle/>
                    <a:p>
                      <a:pPr algn="ctr" fontAlgn="ctr"/>
                      <a:r>
                        <a:rPr lang="ru-RU" sz="1200" b="1" u="none" strike="noStrike">
                          <a:effectLst/>
                        </a:rPr>
                        <a:t>1</a:t>
                      </a:r>
                      <a:endParaRPr lang="ru-RU" sz="1200" b="1" i="0" u="none" strike="noStrike">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200" b="1" u="none" strike="noStrike">
                          <a:effectLst/>
                        </a:rPr>
                        <a:t>2</a:t>
                      </a:r>
                      <a:endParaRPr lang="ru-RU" sz="1200" b="1" i="0" u="none" strike="noStrike">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200" b="1" u="none" strike="noStrike">
                          <a:effectLst/>
                        </a:rPr>
                        <a:t>3</a:t>
                      </a:r>
                      <a:endParaRPr lang="ru-RU" sz="1200" b="1" i="0" u="none" strike="noStrike">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200" b="1" u="none" strike="noStrike" dirty="0">
                          <a:effectLst/>
                        </a:rPr>
                        <a:t>4</a:t>
                      </a:r>
                      <a:endParaRPr lang="ru-RU" sz="1200" b="1" i="0" u="none" strike="noStrike" dirty="0">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200" b="1" u="none" strike="noStrike">
                          <a:effectLst/>
                        </a:rPr>
                        <a:t>5</a:t>
                      </a:r>
                      <a:endParaRPr lang="ru-RU" sz="1200" b="1" i="0" u="none" strike="noStrike">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200" b="1" u="none" strike="noStrike">
                          <a:effectLst/>
                        </a:rPr>
                        <a:t>6</a:t>
                      </a:r>
                      <a:endParaRPr lang="ru-RU" sz="1200" b="1" i="0" u="none" strike="noStrike">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200" b="1" u="none" strike="noStrike" dirty="0">
                          <a:effectLst/>
                        </a:rPr>
                        <a:t>7</a:t>
                      </a:r>
                      <a:endParaRPr lang="ru-RU" sz="1200" b="1" i="0" u="none" strike="noStrike" dirty="0">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200" b="1" u="none" strike="noStrike">
                          <a:effectLst/>
                        </a:rPr>
                        <a:t>8</a:t>
                      </a:r>
                      <a:endParaRPr lang="ru-RU" sz="1200" b="1" i="0" u="none" strike="noStrike">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ctr" fontAlgn="ctr"/>
                      <a:r>
                        <a:rPr lang="ru-RU" sz="1200" b="1" u="none" strike="noStrike" dirty="0">
                          <a:effectLst/>
                        </a:rPr>
                        <a:t>9</a:t>
                      </a:r>
                      <a:endParaRPr lang="ru-RU" sz="1200" b="1" i="0" u="none" strike="noStrike" dirty="0">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r>
              <a:tr h="371193">
                <a:tc>
                  <a:txBody>
                    <a:bodyPr/>
                    <a:lstStyle/>
                    <a:p>
                      <a:pPr algn="ctr" fontAlgn="b"/>
                      <a:r>
                        <a:rPr lang="en-US" sz="1600" u="none" strike="noStrike" dirty="0">
                          <a:effectLst/>
                        </a:rPr>
                        <a:t>I. </a:t>
                      </a:r>
                      <a:r>
                        <a:rPr lang="ru-RU" sz="1600" u="none" strike="noStrike" dirty="0">
                          <a:effectLst/>
                        </a:rPr>
                        <a:t>Нефинансовые активы</a:t>
                      </a:r>
                      <a:endParaRPr lang="ru-RU" sz="1600" b="1" i="0" u="none" strike="noStrike" dirty="0">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u="none" strike="noStrike">
                          <a:effectLst/>
                        </a:rPr>
                        <a:t> </a:t>
                      </a:r>
                      <a:endParaRPr lang="ru-RU" sz="1600" b="0" i="1" u="none" strike="noStrike">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b"/>
                      <a:r>
                        <a:rPr lang="ru-RU" sz="1600" u="none" strike="noStrike" dirty="0">
                          <a:effectLst/>
                        </a:rPr>
                        <a:t> </a:t>
                      </a:r>
                      <a:endParaRPr lang="ru-RU" sz="1600" b="0" i="0" u="none" strike="noStrike" dirty="0">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b"/>
                      <a:r>
                        <a:rPr lang="ru-RU" sz="1600" u="none" strike="noStrike" dirty="0">
                          <a:effectLst/>
                        </a:rPr>
                        <a:t> </a:t>
                      </a:r>
                      <a:endParaRPr lang="ru-RU" sz="1600" b="0" i="0" u="none" strike="noStrike" dirty="0">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b"/>
                      <a:r>
                        <a:rPr lang="ru-RU" sz="1600" u="none" strike="noStrike" dirty="0">
                          <a:effectLst/>
                        </a:rPr>
                        <a:t> </a:t>
                      </a:r>
                      <a:endParaRPr lang="ru-RU" sz="1600" b="0" i="0" u="none" strike="noStrike" dirty="0">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b"/>
                      <a:endParaRPr lang="ru-RU" sz="2000" b="1" i="0" u="none" strike="noStrike" dirty="0">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algn="ctr" fontAlgn="b"/>
                      <a:r>
                        <a:rPr lang="ru-RU" sz="1600" u="none" strike="noStrike" dirty="0">
                          <a:effectLst/>
                        </a:rPr>
                        <a:t> </a:t>
                      </a:r>
                      <a:endParaRPr lang="ru-RU" sz="1600" b="0" i="0" u="none" strike="noStrike" dirty="0">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b"/>
                      <a:r>
                        <a:rPr lang="ru-RU" sz="1600" u="none" strike="noStrike" dirty="0">
                          <a:effectLst/>
                        </a:rPr>
                        <a:t> </a:t>
                      </a:r>
                      <a:endParaRPr lang="ru-RU" sz="1600" b="0" i="0" u="none" strike="noStrike" dirty="0">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gridSpan="4">
                  <a:txBody>
                    <a:bodyPr/>
                    <a:lstStyle/>
                    <a:p>
                      <a:pPr algn="ctr" fontAlgn="b"/>
                      <a:r>
                        <a:rPr lang="ru-RU" sz="1600" u="none" strike="noStrike" dirty="0">
                          <a:effectLst/>
                        </a:rPr>
                        <a:t> </a:t>
                      </a:r>
                      <a:endParaRPr lang="ru-RU" sz="1600" b="0" i="0" u="none" strike="noStrike" dirty="0">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r>
              <a:tr h="529524">
                <a:tc>
                  <a:txBody>
                    <a:bodyPr/>
                    <a:lstStyle/>
                    <a:p>
                      <a:pPr algn="l" fontAlgn="b"/>
                      <a:r>
                        <a:rPr lang="ru-RU" sz="1600" u="none" strike="noStrike">
                          <a:effectLst/>
                        </a:rPr>
                        <a:t>Основные средства (балансовая стоимость, 010100000)*                                                               </a:t>
                      </a:r>
                      <a:endParaRPr lang="ru-RU" sz="1600" b="0" i="0" u="none" strike="noStrike">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u="none" strike="noStrike" dirty="0">
                          <a:effectLst/>
                        </a:rPr>
                        <a:t>010</a:t>
                      </a:r>
                      <a:endParaRPr lang="ru-RU" sz="1600" b="0" i="0" u="none" strike="noStrike" dirty="0">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gridSpan="4"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r>
              <a:tr h="529524">
                <a:tc>
                  <a:txBody>
                    <a:bodyPr/>
                    <a:lstStyle/>
                    <a:p>
                      <a:pPr algn="l" fontAlgn="b"/>
                      <a:r>
                        <a:rPr lang="ru-RU" sz="1600" u="none" strike="noStrike">
                          <a:effectLst/>
                        </a:rPr>
                        <a:t>Уменьшение стоимости основных средств, всего*</a:t>
                      </a:r>
                      <a:endParaRPr lang="ru-RU" sz="1600" b="0" i="0" u="none" strike="noStrike">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u="none" strike="noStrike">
                          <a:effectLst/>
                        </a:rPr>
                        <a:t>020</a:t>
                      </a:r>
                      <a:endParaRPr lang="ru-RU" sz="1600" b="0" i="0" u="none" strike="noStrike">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u="none" strike="noStrike" dirty="0">
                          <a:effectLst/>
                        </a:rPr>
                        <a:t> </a:t>
                      </a:r>
                      <a:endParaRPr lang="ru-RU" sz="1600" b="0" i="0" u="none" strike="noStrike" dirty="0">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u="none" strike="noStrike" dirty="0">
                          <a:effectLst/>
                        </a:rPr>
                        <a:t> </a:t>
                      </a:r>
                      <a:endParaRPr lang="ru-RU" sz="1600" b="0" i="0" u="none" strike="noStrike" dirty="0">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u="none" strike="noStrike" dirty="0">
                          <a:effectLst/>
                        </a:rPr>
                        <a:t> </a:t>
                      </a:r>
                      <a:endParaRPr lang="ru-RU" sz="1600" b="0" i="0" u="none" strike="noStrike" dirty="0">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ru-RU" sz="2000" b="1" i="0" u="none" strike="noStrike" dirty="0">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600" u="none" strike="noStrike" dirty="0">
                          <a:effectLst/>
                        </a:rPr>
                        <a:t> </a:t>
                      </a:r>
                      <a:endParaRPr lang="ru-RU" sz="1600" b="0" i="0" u="none" strike="noStrike" dirty="0">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u="none" strike="noStrike">
                          <a:effectLst/>
                        </a:rPr>
                        <a:t> </a:t>
                      </a:r>
                      <a:endParaRPr lang="ru-RU" sz="1600" b="0" i="0" u="none" strike="noStrike">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ctr" fontAlgn="ctr"/>
                      <a:r>
                        <a:rPr lang="ru-RU" sz="1600" u="none" strike="noStrike">
                          <a:effectLst/>
                        </a:rPr>
                        <a:t> </a:t>
                      </a:r>
                      <a:endParaRPr lang="ru-RU" sz="1600" b="0" i="0" u="none" strike="noStrike">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r>
              <a:tr h="371193">
                <a:tc>
                  <a:txBody>
                    <a:bodyPr/>
                    <a:lstStyle/>
                    <a:p>
                      <a:pPr algn="l" fontAlgn="b"/>
                      <a:r>
                        <a:rPr lang="ru-RU" sz="1600" u="none" strike="noStrike" dirty="0" smtClean="0">
                          <a:effectLst/>
                        </a:rPr>
                        <a:t>из них:</a:t>
                      </a:r>
                      <a:endParaRPr lang="ru-RU" sz="1600" b="0" i="0" u="none" strike="noStrike" dirty="0">
                        <a:effectLst/>
                        <a:latin typeface="Arial" panose="020B0604020202020204" pitchFamily="34" charset="0"/>
                      </a:endParaRPr>
                    </a:p>
                  </a:txBody>
                  <a:tcPr marL="335257"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u="none" strike="noStrike">
                          <a:effectLst/>
                        </a:rPr>
                        <a:t> </a:t>
                      </a:r>
                      <a:endParaRPr lang="ru-RU" sz="1600" b="0" i="0" u="none" strike="noStrike">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b"/>
                      <a:r>
                        <a:rPr lang="ru-RU" sz="1600" u="none" strike="noStrike">
                          <a:effectLst/>
                        </a:rPr>
                        <a:t> </a:t>
                      </a:r>
                      <a:endParaRPr lang="ru-RU" sz="1600" b="0" i="0" u="none" strike="noStrike">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b"/>
                      <a:r>
                        <a:rPr lang="ru-RU" sz="1600" u="none" strike="noStrike" dirty="0">
                          <a:effectLst/>
                        </a:rPr>
                        <a:t> </a:t>
                      </a:r>
                      <a:endParaRPr lang="ru-RU" sz="1600" b="0" i="0" u="none" strike="noStrike" dirty="0">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b"/>
                      <a:r>
                        <a:rPr lang="ru-RU" sz="1600" u="none" strike="noStrike" dirty="0">
                          <a:effectLst/>
                        </a:rPr>
                        <a:t> </a:t>
                      </a:r>
                      <a:endParaRPr lang="ru-RU" sz="1600" b="0" i="0" u="none" strike="noStrike" dirty="0">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b"/>
                      <a:endParaRPr lang="ru-RU" sz="2000" b="1" i="0" u="none" strike="noStrike" dirty="0">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algn="ctr" fontAlgn="b"/>
                      <a:r>
                        <a:rPr lang="ru-RU" sz="1600" u="none" strike="noStrike" dirty="0">
                          <a:effectLst/>
                        </a:rPr>
                        <a:t> </a:t>
                      </a:r>
                      <a:endParaRPr lang="ru-RU" sz="1600" b="0" i="0" u="none" strike="noStrike" dirty="0">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b"/>
                      <a:r>
                        <a:rPr lang="ru-RU" sz="1600" u="none" strike="noStrike">
                          <a:effectLst/>
                        </a:rPr>
                        <a:t> </a:t>
                      </a:r>
                      <a:endParaRPr lang="ru-RU" sz="1600" b="0" i="0" u="none" strike="noStrike">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gridSpan="4">
                  <a:txBody>
                    <a:bodyPr/>
                    <a:lstStyle/>
                    <a:p>
                      <a:pPr algn="ctr" fontAlgn="b"/>
                      <a:r>
                        <a:rPr lang="ru-RU" sz="1600" u="none" strike="noStrike">
                          <a:effectLst/>
                        </a:rPr>
                        <a:t> </a:t>
                      </a:r>
                      <a:endParaRPr lang="ru-RU" sz="1600" b="0" i="0" u="none" strike="noStrike">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r>
              <a:tr h="371193">
                <a:tc>
                  <a:txBody>
                    <a:bodyPr/>
                    <a:lstStyle/>
                    <a:p>
                      <a:pPr algn="l" fontAlgn="b"/>
                      <a:r>
                        <a:rPr lang="ru-RU" sz="1600" u="none" strike="noStrike" dirty="0">
                          <a:effectLst/>
                        </a:rPr>
                        <a:t>амортизация основных средств*</a:t>
                      </a:r>
                      <a:endParaRPr lang="ru-RU" sz="1600" b="0" i="0" u="none" strike="noStrike" dirty="0">
                        <a:effectLst/>
                        <a:latin typeface="Arial" panose="020B0604020202020204" pitchFamily="34" charset="0"/>
                      </a:endParaRPr>
                    </a:p>
                  </a:txBody>
                  <a:tcPr marL="335257"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u="none" strike="noStrike" dirty="0">
                          <a:effectLst/>
                        </a:rPr>
                        <a:t>021</a:t>
                      </a:r>
                      <a:endParaRPr lang="ru-RU" sz="1600" b="0" i="0" u="none" strike="noStrike" dirty="0">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gridSpan="4"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r>
              <a:tr h="529524">
                <a:tc>
                  <a:txBody>
                    <a:bodyPr/>
                    <a:lstStyle/>
                    <a:p>
                      <a:pPr algn="l" fontAlgn="b"/>
                      <a:r>
                        <a:rPr lang="ru-RU" sz="1600" u="none" strike="noStrike" dirty="0">
                          <a:effectLst/>
                        </a:rPr>
                        <a:t>Основные средства (остаточная стоимость, стр. 010 -  стр. 020)                                                                                             </a:t>
                      </a:r>
                      <a:endParaRPr lang="ru-RU" sz="1600" b="0" i="0" u="none" strike="noStrike" dirty="0">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u="none" strike="noStrike">
                          <a:effectLst/>
                        </a:rPr>
                        <a:t>030</a:t>
                      </a:r>
                      <a:endParaRPr lang="ru-RU" sz="1600" b="0" i="0" u="none" strike="noStrike">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u="none" strike="noStrike">
                          <a:effectLst/>
                        </a:rPr>
                        <a:t> </a:t>
                      </a:r>
                      <a:endParaRPr lang="ru-RU" sz="1600" b="0" i="0" u="none" strike="noStrike">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u="none" strike="noStrike">
                          <a:effectLst/>
                        </a:rPr>
                        <a:t> </a:t>
                      </a:r>
                      <a:endParaRPr lang="ru-RU" sz="1600" b="0" i="0" u="none" strike="noStrike">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u="none" strike="noStrike">
                          <a:effectLst/>
                        </a:rPr>
                        <a:t> </a:t>
                      </a:r>
                      <a:endParaRPr lang="ru-RU" sz="1600" b="0" i="0" u="none" strike="noStrike">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ru-RU" sz="2000" b="1" i="0" u="none" strike="noStrike" dirty="0">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600" u="none" strike="noStrike" dirty="0">
                          <a:effectLst/>
                        </a:rPr>
                        <a:t> </a:t>
                      </a:r>
                      <a:endParaRPr lang="ru-RU" sz="1600" b="0" i="0" u="none" strike="noStrike" dirty="0">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u="none" strike="noStrike" dirty="0">
                          <a:effectLst/>
                        </a:rPr>
                        <a:t> </a:t>
                      </a:r>
                      <a:endParaRPr lang="ru-RU" sz="1600" b="0" i="0" u="none" strike="noStrike" dirty="0">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ctr" fontAlgn="ctr"/>
                      <a:r>
                        <a:rPr lang="ru-RU" sz="1600" u="none" strike="noStrike">
                          <a:effectLst/>
                        </a:rPr>
                        <a:t> </a:t>
                      </a:r>
                      <a:endParaRPr lang="ru-RU" sz="1600" b="0" i="0" u="none" strike="noStrike">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r>
              <a:tr h="529524">
                <a:tc>
                  <a:txBody>
                    <a:bodyPr/>
                    <a:lstStyle/>
                    <a:p>
                      <a:pPr algn="l" fontAlgn="b"/>
                      <a:r>
                        <a:rPr lang="ru-RU" sz="1600" u="none" strike="noStrike">
                          <a:effectLst/>
                        </a:rPr>
                        <a:t>Нематериальные активы (балансовая стоимость, 010200000)*                                                        </a:t>
                      </a:r>
                      <a:endParaRPr lang="ru-RU" sz="1600" b="0" i="0" u="none" strike="noStrike">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u="none" strike="noStrike">
                          <a:effectLst/>
                        </a:rPr>
                        <a:t>040</a:t>
                      </a:r>
                      <a:endParaRPr lang="ru-RU" sz="1600" b="0" i="0" u="none" strike="noStrike">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u="none" strike="noStrike">
                          <a:effectLst/>
                        </a:rPr>
                        <a:t> </a:t>
                      </a:r>
                      <a:endParaRPr lang="ru-RU" sz="1600" b="0" i="0" u="none" strike="noStrike">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u="none" strike="noStrike">
                          <a:effectLst/>
                        </a:rPr>
                        <a:t> </a:t>
                      </a:r>
                      <a:endParaRPr lang="ru-RU" sz="1600" b="0" i="0" u="none" strike="noStrike">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u="none" strike="noStrike">
                          <a:effectLst/>
                        </a:rPr>
                        <a:t> </a:t>
                      </a:r>
                      <a:endParaRPr lang="ru-RU" sz="1600" b="0" i="0" u="none" strike="noStrike">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ru-RU" sz="2000" b="1" i="0" u="none" strike="noStrike" dirty="0">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600" u="none" strike="noStrike" dirty="0">
                          <a:effectLst/>
                        </a:rPr>
                        <a:t> </a:t>
                      </a:r>
                      <a:endParaRPr lang="ru-RU" sz="1600" b="0" i="0" u="none" strike="noStrike" dirty="0">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u="none" strike="noStrike" dirty="0">
                          <a:effectLst/>
                        </a:rPr>
                        <a:t> </a:t>
                      </a:r>
                      <a:endParaRPr lang="ru-RU" sz="1600" b="0" i="0" u="none" strike="noStrike" dirty="0">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ctr" fontAlgn="ctr"/>
                      <a:r>
                        <a:rPr lang="ru-RU" sz="1600" u="none" strike="noStrike">
                          <a:effectLst/>
                        </a:rPr>
                        <a:t> </a:t>
                      </a:r>
                      <a:endParaRPr lang="ru-RU" sz="1600" b="0" i="0" u="none" strike="noStrike">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r>
              <a:tr h="529524">
                <a:tc>
                  <a:txBody>
                    <a:bodyPr/>
                    <a:lstStyle/>
                    <a:p>
                      <a:pPr algn="l" fontAlgn="b"/>
                      <a:r>
                        <a:rPr lang="ru-RU" sz="1600" u="none" strike="noStrike">
                          <a:effectLst/>
                        </a:rPr>
                        <a:t>Уменьшение стоимости нематериальных активов, всего*</a:t>
                      </a:r>
                      <a:endParaRPr lang="ru-RU" sz="1600" b="0" i="0" u="none" strike="noStrike">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u="none" strike="noStrike">
                          <a:effectLst/>
                        </a:rPr>
                        <a:t>050</a:t>
                      </a:r>
                      <a:endParaRPr lang="ru-RU" sz="1600" b="0" i="0" u="none" strike="noStrike">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u="none" strike="noStrike">
                          <a:effectLst/>
                        </a:rPr>
                        <a:t> </a:t>
                      </a:r>
                      <a:endParaRPr lang="ru-RU" sz="1600" b="0" i="0" u="none" strike="noStrike">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u="none" strike="noStrike">
                          <a:effectLst/>
                        </a:rPr>
                        <a:t> </a:t>
                      </a:r>
                      <a:endParaRPr lang="ru-RU" sz="1600" b="0" i="0" u="none" strike="noStrike">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u="none" strike="noStrike">
                          <a:effectLst/>
                        </a:rPr>
                        <a:t> </a:t>
                      </a:r>
                      <a:endParaRPr lang="ru-RU" sz="1600" b="0" i="0" u="none" strike="noStrike">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ru-RU" sz="1600" b="0" i="0" u="none" strike="noStrike" dirty="0">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600" u="none" strike="noStrike" dirty="0">
                          <a:effectLst/>
                        </a:rPr>
                        <a:t> </a:t>
                      </a:r>
                      <a:endParaRPr lang="ru-RU" sz="1600" b="0" i="0" u="none" strike="noStrike" dirty="0">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u="none" strike="noStrike" dirty="0">
                          <a:effectLst/>
                        </a:rPr>
                        <a:t> </a:t>
                      </a:r>
                      <a:endParaRPr lang="ru-RU" sz="1600" b="0" i="0" u="none" strike="noStrike" dirty="0">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ctr" fontAlgn="ctr"/>
                      <a:r>
                        <a:rPr lang="ru-RU" sz="1600" u="none" strike="noStrike" dirty="0">
                          <a:effectLst/>
                        </a:rPr>
                        <a:t> </a:t>
                      </a:r>
                      <a:endParaRPr lang="ru-RU" sz="1600" b="0" i="0" u="none" strike="noStrike" dirty="0">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r>
              <a:tr h="371193">
                <a:tc>
                  <a:txBody>
                    <a:bodyPr/>
                    <a:lstStyle/>
                    <a:p>
                      <a:pPr algn="l" fontAlgn="b"/>
                      <a:r>
                        <a:rPr lang="ru-RU" sz="1600" u="none" strike="noStrike" dirty="0" smtClean="0">
                          <a:effectLst/>
                        </a:rPr>
                        <a:t>из них:</a:t>
                      </a:r>
                      <a:endParaRPr lang="ru-RU" sz="1600" b="0" i="0" u="none" strike="noStrike" dirty="0">
                        <a:effectLst/>
                        <a:latin typeface="Arial" panose="020B0604020202020204" pitchFamily="34" charset="0"/>
                      </a:endParaRPr>
                    </a:p>
                  </a:txBody>
                  <a:tcPr marL="335257"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u="none" strike="noStrike">
                          <a:effectLst/>
                        </a:rPr>
                        <a:t> </a:t>
                      </a:r>
                      <a:endParaRPr lang="ru-RU" sz="1600" b="0" i="0" u="none" strike="noStrike">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b"/>
                      <a:r>
                        <a:rPr lang="ru-RU" sz="1600" u="none" strike="noStrike">
                          <a:effectLst/>
                        </a:rPr>
                        <a:t> </a:t>
                      </a:r>
                      <a:endParaRPr lang="ru-RU" sz="1600" b="0" i="0" u="none" strike="noStrike">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b"/>
                      <a:r>
                        <a:rPr lang="ru-RU" sz="1600" u="none" strike="noStrike">
                          <a:effectLst/>
                        </a:rPr>
                        <a:t> </a:t>
                      </a:r>
                      <a:endParaRPr lang="ru-RU" sz="1600" b="0" i="0" u="none" strike="noStrike">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b"/>
                      <a:r>
                        <a:rPr lang="ru-RU" sz="1600" u="none" strike="noStrike">
                          <a:effectLst/>
                        </a:rPr>
                        <a:t> </a:t>
                      </a:r>
                      <a:endParaRPr lang="ru-RU" sz="1600" b="0" i="0" u="none" strike="noStrike">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b"/>
                      <a:endParaRPr lang="ru-RU" sz="1600" b="0" i="0" u="none" strike="noStrike" dirty="0">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algn="ctr" fontAlgn="b"/>
                      <a:r>
                        <a:rPr lang="ru-RU" sz="1600" u="none" strike="noStrike" dirty="0">
                          <a:effectLst/>
                        </a:rPr>
                        <a:t> </a:t>
                      </a:r>
                      <a:endParaRPr lang="ru-RU" sz="1600" b="0" i="0" u="none" strike="noStrike" dirty="0">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b"/>
                      <a:r>
                        <a:rPr lang="ru-RU" sz="1600" u="none" strike="noStrike" dirty="0">
                          <a:effectLst/>
                        </a:rPr>
                        <a:t> </a:t>
                      </a:r>
                      <a:endParaRPr lang="ru-RU" sz="1600" b="0" i="0" u="none" strike="noStrike" dirty="0">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gridSpan="4">
                  <a:txBody>
                    <a:bodyPr/>
                    <a:lstStyle/>
                    <a:p>
                      <a:pPr algn="ctr" fontAlgn="b"/>
                      <a:r>
                        <a:rPr lang="ru-RU" sz="1600" u="none" strike="noStrike" dirty="0">
                          <a:effectLst/>
                        </a:rPr>
                        <a:t> </a:t>
                      </a:r>
                      <a:endParaRPr lang="ru-RU" sz="1600" b="0" i="0" u="none" strike="noStrike" dirty="0">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r>
              <a:tr h="529524">
                <a:tc>
                  <a:txBody>
                    <a:bodyPr/>
                    <a:lstStyle/>
                    <a:p>
                      <a:pPr algn="l" fontAlgn="b"/>
                      <a:r>
                        <a:rPr lang="ru-RU" sz="1600" u="none" strike="noStrike">
                          <a:effectLst/>
                        </a:rPr>
                        <a:t>амортизация нематериальных активов*</a:t>
                      </a:r>
                      <a:endParaRPr lang="ru-RU" sz="1600" b="0" i="0" u="none" strike="noStrike">
                        <a:effectLst/>
                        <a:latin typeface="Arial" panose="020B0604020202020204" pitchFamily="34" charset="0"/>
                      </a:endParaRPr>
                    </a:p>
                  </a:txBody>
                  <a:tcPr marL="335257"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u="none" strike="noStrike" dirty="0">
                          <a:effectLst/>
                        </a:rPr>
                        <a:t>052</a:t>
                      </a:r>
                      <a:endParaRPr lang="ru-RU" sz="1600" b="0" i="0" u="none" strike="noStrike" dirty="0">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gridSpan="4"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r>
            </a:tbl>
          </a:graphicData>
        </a:graphic>
      </p:graphicFrame>
      <p:sp>
        <p:nvSpPr>
          <p:cNvPr id="4" name="Номер слайда 3"/>
          <p:cNvSpPr>
            <a:spLocks noGrp="1"/>
          </p:cNvSpPr>
          <p:nvPr>
            <p:ph type="sldNum" sz="quarter" idx="12"/>
          </p:nvPr>
        </p:nvSpPr>
        <p:spPr/>
        <p:txBody>
          <a:bodyPr/>
          <a:lstStyle/>
          <a:p>
            <a:fld id="{C318D0E1-6172-4638-BCC1-0B70ED483AF8}" type="slidenum">
              <a:rPr lang="ru-RU" smtClean="0">
                <a:solidFill>
                  <a:prstClr val="black">
                    <a:tint val="75000"/>
                  </a:prstClr>
                </a:solidFill>
              </a:rPr>
              <a:pPr/>
              <a:t>165</a:t>
            </a:fld>
            <a:endParaRPr lang="ru-RU">
              <a:solidFill>
                <a:prstClr val="black">
                  <a:tint val="75000"/>
                </a:prstClr>
              </a:solidFill>
            </a:endParaRPr>
          </a:p>
        </p:txBody>
      </p:sp>
      <p:sp>
        <p:nvSpPr>
          <p:cNvPr id="8" name="TextBox 7"/>
          <p:cNvSpPr txBox="1"/>
          <p:nvPr/>
        </p:nvSpPr>
        <p:spPr>
          <a:xfrm rot="16200000">
            <a:off x="5082188" y="4114165"/>
            <a:ext cx="3251866" cy="461665"/>
          </a:xfrm>
          <a:prstGeom prst="rect">
            <a:avLst/>
          </a:prstGeom>
          <a:solidFill>
            <a:schemeClr val="accent2">
              <a:lumMod val="40000"/>
              <a:lumOff val="60000"/>
            </a:schemeClr>
          </a:solidFill>
        </p:spPr>
        <p:txBody>
          <a:bodyPr wrap="square" rtlCol="0">
            <a:spAutoFit/>
          </a:bodyPr>
          <a:lstStyle/>
          <a:p>
            <a:r>
              <a:rPr lang="ru-RU" sz="2400" dirty="0" smtClean="0">
                <a:solidFill>
                  <a:prstClr val="black"/>
                </a:solidFill>
              </a:rPr>
              <a:t>Ошибки прошлых лет</a:t>
            </a:r>
            <a:endParaRPr lang="ru-RU" sz="2400" dirty="0">
              <a:solidFill>
                <a:prstClr val="black"/>
              </a:solidFill>
            </a:endParaRPr>
          </a:p>
        </p:txBody>
      </p:sp>
      <p:sp>
        <p:nvSpPr>
          <p:cNvPr id="10" name="TextBox 9"/>
          <p:cNvSpPr txBox="1"/>
          <p:nvPr/>
        </p:nvSpPr>
        <p:spPr>
          <a:xfrm rot="16200000" flipH="1">
            <a:off x="4597180" y="4263273"/>
            <a:ext cx="3045985" cy="369332"/>
          </a:xfrm>
          <a:prstGeom prst="rect">
            <a:avLst/>
          </a:prstGeom>
          <a:solidFill>
            <a:srgbClr val="CCFFFF"/>
          </a:solidFill>
        </p:spPr>
        <p:txBody>
          <a:bodyPr wrap="square" rtlCol="0">
            <a:spAutoFit/>
          </a:bodyPr>
          <a:lstStyle/>
          <a:p>
            <a:r>
              <a:rPr lang="ru-RU" b="1" dirty="0" smtClean="0">
                <a:solidFill>
                  <a:prstClr val="black"/>
                </a:solidFill>
              </a:rPr>
              <a:t>Внедрение ФСГС</a:t>
            </a:r>
            <a:endParaRPr lang="ru-RU" b="1" dirty="0">
              <a:solidFill>
                <a:prstClr val="black"/>
              </a:solidFill>
            </a:endParaRPr>
          </a:p>
        </p:txBody>
      </p:sp>
      <p:sp>
        <p:nvSpPr>
          <p:cNvPr id="11" name="TextBox 10"/>
          <p:cNvSpPr txBox="1"/>
          <p:nvPr/>
        </p:nvSpPr>
        <p:spPr>
          <a:xfrm rot="16200000">
            <a:off x="3309477" y="4375338"/>
            <a:ext cx="4710280" cy="369332"/>
          </a:xfrm>
          <a:prstGeom prst="rect">
            <a:avLst/>
          </a:prstGeom>
          <a:solidFill>
            <a:srgbClr val="FFFF00"/>
          </a:solidFill>
        </p:spPr>
        <p:txBody>
          <a:bodyPr wrap="square" rtlCol="0">
            <a:spAutoFit/>
          </a:bodyPr>
          <a:lstStyle/>
          <a:p>
            <a:r>
              <a:rPr lang="ru-RU" b="1" dirty="0" smtClean="0">
                <a:solidFill>
                  <a:prstClr val="black"/>
                </a:solidFill>
              </a:rPr>
              <a:t>Реорганизация, изменение типа учреждения</a:t>
            </a:r>
            <a:endParaRPr lang="ru-RU" b="1" dirty="0">
              <a:solidFill>
                <a:prstClr val="black"/>
              </a:solidFill>
            </a:endParaRPr>
          </a:p>
        </p:txBody>
      </p:sp>
      <p:sp>
        <p:nvSpPr>
          <p:cNvPr id="12" name="TextBox 11"/>
          <p:cNvSpPr txBox="1"/>
          <p:nvPr/>
        </p:nvSpPr>
        <p:spPr>
          <a:xfrm rot="16200000">
            <a:off x="5527847" y="4144942"/>
            <a:ext cx="3504660" cy="400110"/>
          </a:xfrm>
          <a:prstGeom prst="rect">
            <a:avLst/>
          </a:prstGeom>
          <a:solidFill>
            <a:schemeClr val="accent3">
              <a:lumMod val="60000"/>
              <a:lumOff val="40000"/>
            </a:schemeClr>
          </a:solidFill>
        </p:spPr>
        <p:txBody>
          <a:bodyPr wrap="square" rtlCol="0">
            <a:spAutoFit/>
          </a:bodyPr>
          <a:lstStyle/>
          <a:p>
            <a:r>
              <a:rPr lang="ru-RU" sz="2000" b="1" dirty="0" smtClean="0">
                <a:solidFill>
                  <a:prstClr val="black"/>
                </a:solidFill>
              </a:rPr>
              <a:t>Изменение</a:t>
            </a:r>
            <a:r>
              <a:rPr lang="ru-RU" sz="2000" dirty="0" smtClean="0">
                <a:solidFill>
                  <a:prstClr val="black"/>
                </a:solidFill>
              </a:rPr>
              <a:t> </a:t>
            </a:r>
            <a:r>
              <a:rPr lang="ru-RU" sz="2000" b="1" dirty="0" smtClean="0">
                <a:solidFill>
                  <a:prstClr val="black"/>
                </a:solidFill>
              </a:rPr>
              <a:t>учетной политики</a:t>
            </a:r>
            <a:endParaRPr lang="ru-RU" sz="2000" b="1" dirty="0">
              <a:solidFill>
                <a:prstClr val="black"/>
              </a:solidFill>
            </a:endParaRPr>
          </a:p>
        </p:txBody>
      </p:sp>
      <p:sp>
        <p:nvSpPr>
          <p:cNvPr id="13" name="TextBox 12"/>
          <p:cNvSpPr txBox="1"/>
          <p:nvPr/>
        </p:nvSpPr>
        <p:spPr>
          <a:xfrm rot="16200000">
            <a:off x="5879426" y="4129504"/>
            <a:ext cx="4020844" cy="369332"/>
          </a:xfrm>
          <a:prstGeom prst="rect">
            <a:avLst/>
          </a:prstGeom>
          <a:solidFill>
            <a:srgbClr val="99FFCC"/>
          </a:solidFill>
        </p:spPr>
        <p:txBody>
          <a:bodyPr wrap="none" rtlCol="0">
            <a:spAutoFit/>
          </a:bodyPr>
          <a:lstStyle/>
          <a:p>
            <a:r>
              <a:rPr lang="ru-RU" b="1" dirty="0" smtClean="0">
                <a:solidFill>
                  <a:srgbClr val="000000"/>
                </a:solidFill>
                <a:highlight>
                  <a:srgbClr val="00FFFF"/>
                </a:highlight>
                <a:latin typeface="Times New Roman" panose="02020603050405020304" pitchFamily="18" charset="0"/>
                <a:ea typeface="Calibri" panose="020F0502020204030204" pitchFamily="34" charset="0"/>
              </a:rPr>
              <a:t>Пересчеты </a:t>
            </a:r>
            <a:r>
              <a:rPr lang="ru-RU" b="1" dirty="0">
                <a:solidFill>
                  <a:srgbClr val="000000"/>
                </a:solidFill>
                <a:highlight>
                  <a:srgbClr val="00FFFF"/>
                </a:highlight>
                <a:latin typeface="Times New Roman" panose="02020603050405020304" pitchFamily="18" charset="0"/>
                <a:ea typeface="Calibri" panose="020F0502020204030204" pitchFamily="34" charset="0"/>
              </a:rPr>
              <a:t>показателей отчетности</a:t>
            </a:r>
            <a:endParaRPr lang="ru-RU" b="1" dirty="0">
              <a:solidFill>
                <a:prstClr val="black"/>
              </a:solidFill>
            </a:endParaRPr>
          </a:p>
        </p:txBody>
      </p:sp>
      <p:sp>
        <p:nvSpPr>
          <p:cNvPr id="14" name="TextBox 13"/>
          <p:cNvSpPr txBox="1"/>
          <p:nvPr/>
        </p:nvSpPr>
        <p:spPr>
          <a:xfrm rot="16200000">
            <a:off x="7532138" y="4144941"/>
            <a:ext cx="1867819" cy="400110"/>
          </a:xfrm>
          <a:prstGeom prst="rect">
            <a:avLst/>
          </a:prstGeom>
          <a:solidFill>
            <a:schemeClr val="accent4">
              <a:lumMod val="40000"/>
              <a:lumOff val="60000"/>
            </a:schemeClr>
          </a:solidFill>
        </p:spPr>
        <p:txBody>
          <a:bodyPr wrap="none" rtlCol="0">
            <a:spAutoFit/>
          </a:bodyPr>
          <a:lstStyle/>
          <a:p>
            <a:r>
              <a:rPr lang="ru-RU" sz="2000" b="1" dirty="0" smtClean="0">
                <a:solidFill>
                  <a:prstClr val="black"/>
                </a:solidFill>
              </a:rPr>
              <a:t>Иные причины</a:t>
            </a:r>
            <a:endParaRPr lang="ru-RU" sz="2000" b="1" dirty="0">
              <a:solidFill>
                <a:prstClr val="black"/>
              </a:solidFill>
            </a:endParaRPr>
          </a:p>
        </p:txBody>
      </p:sp>
    </p:spTree>
    <p:extLst>
      <p:ext uri="{BB962C8B-B14F-4D97-AF65-F5344CB8AC3E}">
        <p14:creationId xmlns:p14="http://schemas.microsoft.com/office/powerpoint/2010/main" val="2657104772"/>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Объект 3"/>
          <p:cNvGraphicFramePr>
            <a:graphicFrameLocks noGrp="1"/>
          </p:cNvGraphicFramePr>
          <p:nvPr>
            <p:ph idx="1"/>
            <p:extLst>
              <p:ext uri="{D42A27DB-BD31-4B8C-83A1-F6EECF244321}">
                <p14:modId xmlns:p14="http://schemas.microsoft.com/office/powerpoint/2010/main" val="1993084861"/>
              </p:ext>
            </p:extLst>
          </p:nvPr>
        </p:nvGraphicFramePr>
        <p:xfrm>
          <a:off x="395536" y="233264"/>
          <a:ext cx="8435280" cy="66247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8" name="Прямая со стрелкой 7"/>
          <p:cNvCxnSpPr/>
          <p:nvPr/>
        </p:nvCxnSpPr>
        <p:spPr>
          <a:xfrm flipH="1">
            <a:off x="2915816" y="4797152"/>
            <a:ext cx="936104" cy="425353"/>
          </a:xfrm>
          <a:prstGeom prst="straightConnector1">
            <a:avLst/>
          </a:prstGeom>
          <a:ln>
            <a:solidFill>
              <a:srgbClr val="FF0000"/>
            </a:solidFill>
            <a:prstDash val="dash"/>
            <a:tailEnd type="arrow"/>
          </a:ln>
        </p:spPr>
        <p:style>
          <a:lnRef idx="2">
            <a:schemeClr val="dk1"/>
          </a:lnRef>
          <a:fillRef idx="0">
            <a:schemeClr val="dk1"/>
          </a:fillRef>
          <a:effectRef idx="1">
            <a:schemeClr val="dk1"/>
          </a:effectRef>
          <a:fontRef idx="minor">
            <a:schemeClr val="tx1"/>
          </a:fontRef>
        </p:style>
      </p:cxnSp>
      <p:cxnSp>
        <p:nvCxnSpPr>
          <p:cNvPr id="3" name="Прямая со стрелкой 2"/>
          <p:cNvCxnSpPr/>
          <p:nvPr/>
        </p:nvCxnSpPr>
        <p:spPr>
          <a:xfrm>
            <a:off x="5004048" y="3789040"/>
            <a:ext cx="0" cy="36004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2" name="Номер слайда 1"/>
          <p:cNvSpPr>
            <a:spLocks noGrp="1"/>
          </p:cNvSpPr>
          <p:nvPr>
            <p:ph type="sldNum" sz="quarter" idx="12"/>
          </p:nvPr>
        </p:nvSpPr>
        <p:spPr/>
        <p:txBody>
          <a:bodyPr/>
          <a:lstStyle/>
          <a:p>
            <a:fld id="{C318D0E1-6172-4638-BCC1-0B70ED483AF8}" type="slidenum">
              <a:rPr lang="ru-RU" smtClean="0">
                <a:solidFill>
                  <a:prstClr val="black">
                    <a:tint val="75000"/>
                  </a:prstClr>
                </a:solidFill>
              </a:rPr>
              <a:pPr/>
              <a:t>166</a:t>
            </a:fld>
            <a:endParaRPr lang="ru-RU">
              <a:solidFill>
                <a:prstClr val="black">
                  <a:tint val="75000"/>
                </a:prstClr>
              </a:solidFill>
            </a:endParaRPr>
          </a:p>
        </p:txBody>
      </p:sp>
    </p:spTree>
    <p:extLst>
      <p:ext uri="{BB962C8B-B14F-4D97-AF65-F5344CB8AC3E}">
        <p14:creationId xmlns:p14="http://schemas.microsoft.com/office/powerpoint/2010/main" val="2860362724"/>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Объект 5"/>
          <p:cNvGraphicFramePr>
            <a:graphicFrameLocks noGrp="1"/>
          </p:cNvGraphicFramePr>
          <p:nvPr>
            <p:ph idx="4294967295"/>
            <p:extLst/>
          </p:nvPr>
        </p:nvGraphicFramePr>
        <p:xfrm>
          <a:off x="179511" y="209992"/>
          <a:ext cx="8964489" cy="5233791"/>
        </p:xfrm>
        <a:graphic>
          <a:graphicData uri="http://schemas.openxmlformats.org/drawingml/2006/table">
            <a:tbl>
              <a:tblPr>
                <a:tableStyleId>{5C22544A-7EE6-4342-B048-85BDC9FD1C3A}</a:tableStyleId>
              </a:tblPr>
              <a:tblGrid>
                <a:gridCol w="3744417"/>
                <a:gridCol w="720080"/>
                <a:gridCol w="1536074"/>
                <a:gridCol w="307722"/>
                <a:gridCol w="340373"/>
                <a:gridCol w="1269969"/>
                <a:gridCol w="373521"/>
                <a:gridCol w="373674"/>
                <a:gridCol w="238927"/>
                <a:gridCol w="59732"/>
              </a:tblGrid>
              <a:tr h="308473">
                <a:tc gridSpan="9">
                  <a:txBody>
                    <a:bodyPr/>
                    <a:lstStyle/>
                    <a:p>
                      <a:pPr algn="ctr" fontAlgn="b"/>
                      <a:r>
                        <a:rPr lang="ru-RU" sz="2000" u="none" strike="noStrike" dirty="0">
                          <a:effectLst/>
                        </a:rPr>
                        <a:t>1. Изменение остатков валюты </a:t>
                      </a:r>
                      <a:r>
                        <a:rPr lang="ru-RU" sz="2000" u="none" strike="noStrike" dirty="0" smtClean="0">
                          <a:effectLst/>
                        </a:rPr>
                        <a:t>баланса                        ф. 0503173</a:t>
                      </a:r>
                      <a:endParaRPr lang="ru-RU" sz="2000" b="1" i="0" u="none" strike="noStrike" dirty="0">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fontAlgn="b"/>
                      <a:endParaRPr lang="ru-RU" sz="1200" b="1" i="0" u="none" strike="noStrike" dirty="0">
                        <a:effectLst/>
                        <a:latin typeface="Arial" panose="020B0604020202020204" pitchFamily="34" charset="0"/>
                      </a:endParaRPr>
                    </a:p>
                  </a:txBody>
                  <a:tcPr marL="6985" marR="6985" marT="6985" marB="0" anchor="b"/>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pPr algn="l" fontAlgn="b"/>
                      <a:endParaRPr lang="ru-RU" sz="800" b="1" i="0" u="none" strike="noStrike">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fontAlgn="b"/>
                      <a:endParaRPr lang="ru-RU" sz="800" b="1" i="0" u="none" strike="noStrike">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ru-RU" sz="800" b="1" i="0" u="none" strike="noStrike">
                        <a:effectLst/>
                        <a:latin typeface="Arial" panose="020B0604020202020204" pitchFamily="34" charset="0"/>
                      </a:endParaRPr>
                    </a:p>
                  </a:txBody>
                  <a:tcPr marL="6985" marR="6985" marT="6985" marB="0" anchor="b">
                    <a:lnB w="12700" cap="flat" cmpd="sng" algn="ctr">
                      <a:solidFill>
                        <a:schemeClr val="tx1"/>
                      </a:solidFill>
                      <a:prstDash val="solid"/>
                      <a:round/>
                      <a:headEnd type="none" w="med" len="med"/>
                      <a:tailEnd type="none" w="med" len="med"/>
                    </a:lnB>
                  </a:tcPr>
                </a:tc>
              </a:tr>
              <a:tr h="489411">
                <a:tc rowSpan="2">
                  <a:txBody>
                    <a:bodyPr/>
                    <a:lstStyle/>
                    <a:p>
                      <a:pPr algn="ctr" fontAlgn="ctr"/>
                      <a:endParaRPr lang="ru-RU" sz="1600" b="0" i="0" u="none" strike="noStrike" dirty="0">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ctr"/>
                      <a:r>
                        <a:rPr lang="ru-RU" sz="1600" u="none" strike="noStrike" dirty="0">
                          <a:effectLst/>
                        </a:rPr>
                        <a:t>Код строки</a:t>
                      </a:r>
                      <a:endParaRPr lang="ru-RU" sz="1600" b="0" i="0" u="none" strike="noStrike" dirty="0">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ctr"/>
                      <a:r>
                        <a:rPr lang="ru-RU" sz="1600" u="none" strike="noStrike" dirty="0">
                          <a:effectLst/>
                        </a:rPr>
                        <a:t>Сумма изменений, всего (</a:t>
                      </a:r>
                      <a:r>
                        <a:rPr lang="ru-RU" sz="1600" u="none" strike="noStrike" dirty="0" err="1">
                          <a:effectLst/>
                        </a:rPr>
                        <a:t>руб</a:t>
                      </a:r>
                      <a:r>
                        <a:rPr lang="ru-RU" sz="1600" u="none" strike="noStrike" dirty="0">
                          <a:effectLst/>
                        </a:rPr>
                        <a:t>)</a:t>
                      </a:r>
                      <a:br>
                        <a:rPr lang="ru-RU" sz="1600" u="none" strike="noStrike" dirty="0">
                          <a:effectLst/>
                        </a:rPr>
                      </a:br>
                      <a:r>
                        <a:rPr lang="ru-RU" sz="1600" u="none" strike="noStrike" dirty="0" smtClean="0">
                          <a:effectLst/>
                        </a:rPr>
                        <a:t>(сумма граф 4-9)</a:t>
                      </a:r>
                      <a:endParaRPr lang="ru-RU" sz="1600" b="0" i="0" u="none" strike="noStrike" dirty="0">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gridSpan="7">
                  <a:txBody>
                    <a:bodyPr/>
                    <a:lstStyle/>
                    <a:p>
                      <a:pPr algn="ctr" fontAlgn="ctr"/>
                      <a:r>
                        <a:rPr lang="ru-RU" sz="1600" u="none" strike="noStrike" dirty="0">
                          <a:effectLst/>
                        </a:rPr>
                        <a:t>в том числе по кодам </a:t>
                      </a:r>
                      <a:r>
                        <a:rPr lang="ru-RU" sz="1600" u="none" strike="noStrike" dirty="0" smtClean="0">
                          <a:effectLst/>
                        </a:rPr>
                        <a:t>причин</a:t>
                      </a:r>
                    </a:p>
                    <a:p>
                      <a:pPr algn="ctr" fontAlgn="ctr"/>
                      <a:r>
                        <a:rPr lang="ru-RU" sz="1600" u="none" strike="noStrike" dirty="0" smtClean="0">
                          <a:effectLst/>
                        </a:rPr>
                        <a:t> </a:t>
                      </a:r>
                      <a:r>
                        <a:rPr lang="ru-RU" sz="1600" u="none" strike="noStrike" dirty="0">
                          <a:effectLst/>
                        </a:rPr>
                        <a:t>(</a:t>
                      </a:r>
                      <a:r>
                        <a:rPr lang="ru-RU" sz="1600" u="none" strike="noStrike" dirty="0" err="1">
                          <a:effectLst/>
                        </a:rPr>
                        <a:t>руб</a:t>
                      </a:r>
                      <a:r>
                        <a:rPr lang="ru-RU" sz="1600" u="none" strike="noStrike" dirty="0">
                          <a:effectLst/>
                        </a:rPr>
                        <a:t>)</a:t>
                      </a:r>
                      <a:endParaRPr lang="ru-RU" sz="1600" b="0" i="0" u="none" strike="noStrike" dirty="0">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489411">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1600" u="none" strike="noStrike" dirty="0">
                          <a:effectLst/>
                        </a:rPr>
                        <a:t>01</a:t>
                      </a:r>
                      <a:endParaRPr lang="ru-RU" sz="1600" b="0" i="0" u="none" strike="noStrike" dirty="0">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u="none" strike="noStrike" dirty="0">
                          <a:effectLst/>
                        </a:rPr>
                        <a:t>02</a:t>
                      </a:r>
                      <a:endParaRPr lang="ru-RU" sz="1600" b="0" i="0" u="none" strike="noStrike" dirty="0">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b="1" u="sng" strike="noStrike" dirty="0">
                          <a:effectLst/>
                        </a:rPr>
                        <a:t>03</a:t>
                      </a:r>
                      <a:endParaRPr lang="ru-RU" sz="1600" b="1" i="0" u="sng" strike="noStrike" dirty="0">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600" u="none" strike="noStrike" dirty="0">
                          <a:effectLst/>
                        </a:rPr>
                        <a:t>04</a:t>
                      </a:r>
                      <a:endParaRPr lang="ru-RU" sz="1600" b="0" i="0" u="none" strike="noStrike" dirty="0">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u="none" strike="noStrike" dirty="0">
                          <a:effectLst/>
                        </a:rPr>
                        <a:t>05</a:t>
                      </a:r>
                      <a:endParaRPr lang="ru-RU" sz="1600" b="0" i="0" u="none" strike="noStrike" dirty="0">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ctr"/>
                      <a:r>
                        <a:rPr lang="ru-RU" sz="1600" u="none" strike="noStrike" dirty="0">
                          <a:effectLst/>
                        </a:rPr>
                        <a:t>06</a:t>
                      </a:r>
                      <a:endParaRPr lang="ru-RU" sz="1600" b="0" i="0" u="none" strike="noStrike" dirty="0">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r>
              <a:tr h="187848">
                <a:tc>
                  <a:txBody>
                    <a:bodyPr/>
                    <a:lstStyle/>
                    <a:p>
                      <a:pPr algn="ctr" fontAlgn="ctr"/>
                      <a:r>
                        <a:rPr lang="ru-RU" sz="1600" b="1" u="none" strike="noStrike">
                          <a:effectLst/>
                        </a:rPr>
                        <a:t>1</a:t>
                      </a:r>
                      <a:endParaRPr lang="ru-RU" sz="1600" b="1" i="0" u="none" strike="noStrike">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b="1" u="none" strike="noStrike" dirty="0">
                          <a:effectLst/>
                        </a:rPr>
                        <a:t>2</a:t>
                      </a:r>
                      <a:endParaRPr lang="ru-RU" sz="1600" b="1" i="0" u="none" strike="noStrike" dirty="0">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b="1" u="none" strike="noStrike" dirty="0">
                          <a:effectLst/>
                        </a:rPr>
                        <a:t>3</a:t>
                      </a:r>
                      <a:endParaRPr lang="ru-RU" sz="1600" b="1" i="0" u="none" strike="noStrike" dirty="0">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ctr"/>
                      <a:r>
                        <a:rPr lang="ru-RU" sz="1600" b="1" u="none" strike="noStrike" dirty="0">
                          <a:effectLst/>
                        </a:rPr>
                        <a:t>4</a:t>
                      </a:r>
                      <a:endParaRPr lang="ru-RU" sz="1600" b="1" i="0" u="none" strike="noStrike" dirty="0">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b="1" u="none" strike="noStrike">
                          <a:effectLst/>
                        </a:rPr>
                        <a:t>5</a:t>
                      </a:r>
                      <a:endParaRPr lang="ru-RU" sz="1600" b="1" i="0" u="none" strike="noStrike">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b="1" u="none" strike="noStrike">
                          <a:effectLst/>
                        </a:rPr>
                        <a:t>6</a:t>
                      </a:r>
                      <a:endParaRPr lang="ru-RU" sz="1600" b="1" i="0" u="none" strike="noStrike">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600" b="1" u="none" strike="noStrike" dirty="0">
                          <a:effectLst/>
                        </a:rPr>
                        <a:t>7</a:t>
                      </a:r>
                      <a:endParaRPr lang="ru-RU" sz="1600" b="1" i="0" u="none" strike="noStrike" dirty="0">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b="1" u="none" strike="noStrike">
                          <a:effectLst/>
                        </a:rPr>
                        <a:t>8</a:t>
                      </a:r>
                      <a:endParaRPr lang="ru-RU" sz="1600" b="1" i="0" u="none" strike="noStrike">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ctr"/>
                      <a:r>
                        <a:rPr lang="ru-RU" sz="1600" b="1" u="none" strike="noStrike" dirty="0">
                          <a:effectLst/>
                        </a:rPr>
                        <a:t>9</a:t>
                      </a:r>
                      <a:endParaRPr lang="ru-RU" sz="1600" b="1" i="0" u="none" strike="noStrike" dirty="0">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r>
              <a:tr h="278425">
                <a:tc>
                  <a:txBody>
                    <a:bodyPr/>
                    <a:lstStyle/>
                    <a:p>
                      <a:pPr algn="ctr" fontAlgn="b"/>
                      <a:r>
                        <a:rPr lang="en-US" sz="1600" b="1" i="0" u="none" strike="noStrike" dirty="0">
                          <a:solidFill>
                            <a:schemeClr val="dk1"/>
                          </a:solidFill>
                          <a:effectLst/>
                          <a:latin typeface="Arial" panose="020B0604020202020204" pitchFamily="34" charset="0"/>
                          <a:ea typeface="+mn-ea"/>
                          <a:cs typeface="+mn-cs"/>
                        </a:rPr>
                        <a:t>I. </a:t>
                      </a:r>
                      <a:r>
                        <a:rPr lang="ru-RU" sz="1600" b="1" i="0" u="none" strike="noStrike" dirty="0">
                          <a:solidFill>
                            <a:schemeClr val="dk1"/>
                          </a:solidFill>
                          <a:effectLst/>
                          <a:latin typeface="Arial" panose="020B0604020202020204" pitchFamily="34" charset="0"/>
                          <a:ea typeface="+mn-ea"/>
                          <a:cs typeface="+mn-cs"/>
                        </a:rPr>
                        <a:t>Нефинансовые активы</a:t>
                      </a: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u="none" strike="noStrike" dirty="0">
                          <a:effectLst/>
                        </a:rPr>
                        <a:t> </a:t>
                      </a:r>
                      <a:endParaRPr lang="ru-RU" sz="1600" b="0" i="1" u="none" strike="noStrike" dirty="0">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dirty="0"/>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rowSpan="2">
                  <a:txBody>
                    <a:bodyPr/>
                    <a:lstStyle/>
                    <a:p>
                      <a:pPr algn="ctr" fontAlgn="b"/>
                      <a:r>
                        <a:rPr lang="ru-RU" sz="1600" u="none" strike="noStrike">
                          <a:effectLst/>
                        </a:rPr>
                        <a:t> </a:t>
                      </a:r>
                      <a:endParaRPr lang="ru-RU" sz="1600" b="0" i="0" u="none" strike="noStrike">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b"/>
                      <a:r>
                        <a:rPr lang="ru-RU" sz="1600" u="none" strike="noStrike" dirty="0">
                          <a:effectLst/>
                        </a:rPr>
                        <a:t> </a:t>
                      </a:r>
                      <a:endParaRPr lang="ru-RU" sz="1600" b="0" i="0" u="none" strike="noStrike" dirty="0">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b"/>
                      <a:r>
                        <a:rPr lang="ru-RU" sz="1600" u="none" strike="noStrike" dirty="0">
                          <a:effectLst/>
                        </a:rPr>
                        <a:t> </a:t>
                      </a:r>
                      <a:r>
                        <a:rPr lang="ru-RU" sz="1600" u="none" strike="noStrike" dirty="0" smtClean="0">
                          <a:effectLst/>
                        </a:rPr>
                        <a:t>-1 200 000,00</a:t>
                      </a:r>
                      <a:endParaRPr lang="ru-RU" sz="1600" b="0" i="0" u="none" strike="noStrike" dirty="0">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algn="ctr" fontAlgn="b"/>
                      <a:r>
                        <a:rPr lang="ru-RU" sz="1600" u="none" strike="noStrike" dirty="0">
                          <a:effectLst/>
                        </a:rPr>
                        <a:t> </a:t>
                      </a:r>
                      <a:endParaRPr lang="ru-RU" sz="1600" b="0" i="0" u="none" strike="noStrike" dirty="0">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b"/>
                      <a:r>
                        <a:rPr lang="ru-RU" sz="1600" u="none" strike="noStrike">
                          <a:effectLst/>
                        </a:rPr>
                        <a:t> </a:t>
                      </a:r>
                      <a:endParaRPr lang="ru-RU" sz="1600" b="0" i="0" u="none" strike="noStrike">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gridSpan="2">
                  <a:txBody>
                    <a:bodyPr/>
                    <a:lstStyle/>
                    <a:p>
                      <a:pPr algn="ctr" fontAlgn="b"/>
                      <a:r>
                        <a:rPr lang="ru-RU" sz="1600" u="none" strike="noStrike" dirty="0">
                          <a:effectLst/>
                        </a:rPr>
                        <a:t> </a:t>
                      </a:r>
                      <a:endParaRPr lang="ru-RU" sz="1600" b="0" i="0" u="none" strike="noStrike" dirty="0">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hMerge="1">
                  <a:txBody>
                    <a:bodyPr/>
                    <a:lstStyle/>
                    <a:p>
                      <a:endParaRPr lang="ru-RU"/>
                    </a:p>
                  </a:txBody>
                  <a:tcPr/>
                </a:tc>
              </a:tr>
              <a:tr h="489411">
                <a:tc>
                  <a:txBody>
                    <a:bodyPr/>
                    <a:lstStyle/>
                    <a:p>
                      <a:pPr algn="l" fontAlgn="b"/>
                      <a:r>
                        <a:rPr lang="ru-RU" sz="1600" u="none" strike="noStrike" dirty="0">
                          <a:effectLst/>
                        </a:rPr>
                        <a:t>Основные средства (балансовая стоимость, </a:t>
                      </a:r>
                      <a:r>
                        <a:rPr lang="ru-RU" sz="1600" b="1" u="none" strike="noStrike" dirty="0">
                          <a:effectLst/>
                        </a:rPr>
                        <a:t>010100000)*                                                               </a:t>
                      </a:r>
                      <a:endParaRPr lang="ru-RU" sz="1600" b="1" i="0" u="none" strike="noStrike" dirty="0">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u="none" strike="noStrike" dirty="0">
                          <a:effectLst/>
                        </a:rPr>
                        <a:t>010</a:t>
                      </a:r>
                      <a:endParaRPr lang="ru-RU" sz="1600" b="0" i="0" u="none" strike="noStrike" dirty="0">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u="none" strike="noStrike" dirty="0" smtClean="0">
                          <a:effectLst/>
                        </a:rPr>
                        <a:t>-</a:t>
                      </a:r>
                      <a:r>
                        <a:rPr lang="ru-RU" sz="1600" u="none" strike="noStrike" dirty="0">
                          <a:effectLst/>
                        </a:rPr>
                        <a:t> </a:t>
                      </a:r>
                      <a:r>
                        <a:rPr lang="ru-RU" sz="1600" u="none" strike="noStrike" dirty="0" smtClean="0">
                          <a:effectLst/>
                        </a:rPr>
                        <a:t>1 200 000,00</a:t>
                      </a:r>
                      <a:endParaRPr lang="ru-RU" sz="1600" b="0" i="0" u="none" strike="noStrike" dirty="0">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gridSpan="2" vMerge="1">
                  <a:txBody>
                    <a:bodyPr/>
                    <a:lstStyle/>
                    <a:p>
                      <a:endParaRPr lang="ru-RU"/>
                    </a:p>
                  </a:txBody>
                  <a:tcPr/>
                </a:tc>
                <a:tc hMerge="1" vMerge="1">
                  <a:txBody>
                    <a:bodyPr/>
                    <a:lstStyle/>
                    <a:p>
                      <a:endParaRPr lang="ru-RU"/>
                    </a:p>
                  </a:txBody>
                  <a:tcPr/>
                </a:tc>
              </a:tr>
              <a:tr h="489411">
                <a:tc>
                  <a:txBody>
                    <a:bodyPr/>
                    <a:lstStyle/>
                    <a:p>
                      <a:pPr algn="l" fontAlgn="b"/>
                      <a:r>
                        <a:rPr lang="ru-RU" sz="1600" u="none" strike="noStrike">
                          <a:effectLst/>
                        </a:rPr>
                        <a:t>Уменьшение стоимости основных средств, всего*</a:t>
                      </a:r>
                      <a:endParaRPr lang="ru-RU" sz="1600" b="0" i="0" u="none" strike="noStrike">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u="none" strike="noStrike">
                          <a:effectLst/>
                        </a:rPr>
                        <a:t>020</a:t>
                      </a:r>
                      <a:endParaRPr lang="ru-RU" sz="1600" b="0" i="0" u="none" strike="noStrike">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u="none" strike="noStrike" dirty="0" smtClean="0">
                          <a:effectLst/>
                        </a:rPr>
                        <a:t>-3 000,00</a:t>
                      </a:r>
                      <a:endParaRPr lang="ru-RU" sz="1600" b="0" i="0" u="none" strike="noStrike" dirty="0">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ctr"/>
                      <a:r>
                        <a:rPr lang="ru-RU" sz="1600" u="none" strike="noStrike" dirty="0">
                          <a:effectLst/>
                        </a:rPr>
                        <a:t> </a:t>
                      </a:r>
                      <a:endParaRPr lang="ru-RU" sz="1600" b="0" i="0" u="none" strike="noStrike" dirty="0">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u="none" strike="noStrike">
                          <a:effectLst/>
                        </a:rPr>
                        <a:t> </a:t>
                      </a:r>
                      <a:endParaRPr lang="ru-RU" sz="1600" b="0" i="0" u="none" strike="noStrike">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u="none" strike="noStrike" dirty="0" smtClean="0">
                          <a:effectLst/>
                        </a:rPr>
                        <a:t>-3 000,00</a:t>
                      </a:r>
                      <a:endParaRPr lang="ru-RU" sz="1600" b="0" i="0" u="none" strike="noStrike" dirty="0">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600" u="none" strike="noStrike" dirty="0">
                          <a:effectLst/>
                        </a:rPr>
                        <a:t> </a:t>
                      </a:r>
                      <a:endParaRPr lang="ru-RU" sz="1600" b="0" i="0" u="none" strike="noStrike" dirty="0">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u="none" strike="noStrike">
                          <a:effectLst/>
                        </a:rPr>
                        <a:t> </a:t>
                      </a:r>
                      <a:endParaRPr lang="ru-RU" sz="1600" b="0" i="0" u="none" strike="noStrike">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ctr"/>
                      <a:r>
                        <a:rPr lang="ru-RU" sz="1600" u="none" strike="noStrike" dirty="0">
                          <a:effectLst/>
                        </a:rPr>
                        <a:t> </a:t>
                      </a:r>
                      <a:endParaRPr lang="ru-RU" sz="1600" b="0" i="0" u="none" strike="noStrike" dirty="0">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r>
              <a:tr h="278425">
                <a:tc>
                  <a:txBody>
                    <a:bodyPr/>
                    <a:lstStyle/>
                    <a:p>
                      <a:pPr algn="l" fontAlgn="b"/>
                      <a:r>
                        <a:rPr lang="ru-RU" sz="1600" u="none" strike="noStrike">
                          <a:effectLst/>
                        </a:rPr>
                        <a:t>в том числе:</a:t>
                      </a:r>
                      <a:endParaRPr lang="ru-RU" sz="1600" b="0" i="0" u="none" strike="noStrike">
                        <a:effectLst/>
                        <a:latin typeface="Arial" panose="020B0604020202020204" pitchFamily="34" charset="0"/>
                      </a:endParaRPr>
                    </a:p>
                  </a:txBody>
                  <a:tcPr marL="335257"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u="none" strike="noStrike">
                          <a:effectLst/>
                        </a:rPr>
                        <a:t> </a:t>
                      </a:r>
                      <a:endParaRPr lang="ru-RU" sz="1600" b="0" i="0" u="none" strike="noStrike">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ru-RU" sz="1600" b="0" i="0" u="none" strike="noStrike" dirty="0">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rowSpan="2">
                  <a:txBody>
                    <a:bodyPr/>
                    <a:lstStyle/>
                    <a:p>
                      <a:pPr algn="ctr" fontAlgn="b"/>
                      <a:r>
                        <a:rPr lang="ru-RU" sz="1600" u="none" strike="noStrike" dirty="0">
                          <a:effectLst/>
                        </a:rPr>
                        <a:t> </a:t>
                      </a:r>
                      <a:endParaRPr lang="ru-RU" sz="1600" b="0" i="0" u="none" strike="noStrike" dirty="0">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b"/>
                      <a:r>
                        <a:rPr lang="ru-RU" sz="1600" u="none" strike="noStrike">
                          <a:effectLst/>
                        </a:rPr>
                        <a:t> </a:t>
                      </a:r>
                      <a:endParaRPr lang="ru-RU" sz="1600" b="0" i="0" u="none" strike="noStrike">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b"/>
                      <a:r>
                        <a:rPr lang="ru-RU" sz="1600" u="none" strike="noStrike" dirty="0" smtClean="0">
                          <a:effectLst/>
                        </a:rPr>
                        <a:t>-3 000,00</a:t>
                      </a:r>
                      <a:endParaRPr lang="ru-RU" sz="1600" b="0" i="0" u="none" strike="noStrike" dirty="0">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algn="ctr" fontAlgn="b"/>
                      <a:r>
                        <a:rPr lang="ru-RU" sz="1600" u="none" strike="noStrike" dirty="0">
                          <a:effectLst/>
                        </a:rPr>
                        <a:t> </a:t>
                      </a:r>
                      <a:endParaRPr lang="ru-RU" sz="1600" b="0" i="0" u="none" strike="noStrike" dirty="0">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b"/>
                      <a:r>
                        <a:rPr lang="ru-RU" sz="1600" u="none" strike="noStrike" dirty="0">
                          <a:effectLst/>
                        </a:rPr>
                        <a:t> </a:t>
                      </a:r>
                      <a:endParaRPr lang="ru-RU" sz="1600" b="0" i="0" u="none" strike="noStrike" dirty="0">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gridSpan="2">
                  <a:txBody>
                    <a:bodyPr/>
                    <a:lstStyle/>
                    <a:p>
                      <a:pPr algn="ctr" fontAlgn="b"/>
                      <a:r>
                        <a:rPr lang="ru-RU" sz="1600" u="none" strike="noStrike" dirty="0">
                          <a:effectLst/>
                        </a:rPr>
                        <a:t> </a:t>
                      </a:r>
                      <a:endParaRPr lang="ru-RU" sz="1600" b="0" i="0" u="none" strike="noStrike" dirty="0">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hMerge="1">
                  <a:txBody>
                    <a:bodyPr/>
                    <a:lstStyle/>
                    <a:p>
                      <a:endParaRPr lang="ru-RU"/>
                    </a:p>
                  </a:txBody>
                  <a:tcPr/>
                </a:tc>
              </a:tr>
              <a:tr h="331719">
                <a:tc>
                  <a:txBody>
                    <a:bodyPr/>
                    <a:lstStyle/>
                    <a:p>
                      <a:pPr algn="l" fontAlgn="b"/>
                      <a:r>
                        <a:rPr lang="ru-RU" sz="1600" u="none" strike="noStrike">
                          <a:effectLst/>
                        </a:rPr>
                        <a:t>амортизация основных средств*</a:t>
                      </a:r>
                      <a:endParaRPr lang="ru-RU" sz="1600" b="0" i="0" u="none" strike="noStrike">
                        <a:effectLst/>
                        <a:latin typeface="Arial" panose="020B0604020202020204" pitchFamily="34" charset="0"/>
                      </a:endParaRPr>
                    </a:p>
                  </a:txBody>
                  <a:tcPr marL="335257"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u="none" strike="noStrike" dirty="0">
                          <a:effectLst/>
                        </a:rPr>
                        <a:t>021</a:t>
                      </a:r>
                      <a:endParaRPr lang="ru-RU" sz="1600" b="0" i="0" u="none" strike="noStrike" dirty="0">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fontAlgn="ctr"/>
                      <a:r>
                        <a:rPr lang="ru-RU" sz="1600" u="none" strike="noStrike" dirty="0" smtClean="0">
                          <a:solidFill>
                            <a:schemeClr val="dk1"/>
                          </a:solidFill>
                          <a:effectLst/>
                          <a:latin typeface="+mn-lt"/>
                          <a:ea typeface="+mn-ea"/>
                          <a:cs typeface="+mn-cs"/>
                        </a:rPr>
                        <a:t>-3 000,00</a:t>
                      </a:r>
                      <a:endParaRPr lang="ru-RU" sz="1600" u="none" strike="noStrike"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gridSpan="2" vMerge="1">
                  <a:txBody>
                    <a:bodyPr/>
                    <a:lstStyle/>
                    <a:p>
                      <a:endParaRPr lang="ru-RU"/>
                    </a:p>
                  </a:txBody>
                  <a:tcPr/>
                </a:tc>
                <a:tc hMerge="1" vMerge="1">
                  <a:txBody>
                    <a:bodyPr/>
                    <a:lstStyle/>
                    <a:p>
                      <a:endParaRPr lang="ru-RU"/>
                    </a:p>
                  </a:txBody>
                  <a:tcPr/>
                </a:tc>
              </a:tr>
              <a:tr h="489411">
                <a:tc>
                  <a:txBody>
                    <a:bodyPr/>
                    <a:lstStyle/>
                    <a:p>
                      <a:pPr algn="l" fontAlgn="b"/>
                      <a:r>
                        <a:rPr lang="ru-RU" sz="1600" u="none" strike="noStrike" dirty="0">
                          <a:effectLst/>
                        </a:rPr>
                        <a:t>Основные средства (остаточная стоимость, стр. 010 -  стр. 020)                                                                                             </a:t>
                      </a:r>
                      <a:endParaRPr lang="ru-RU" sz="1600" b="0" i="0" u="none" strike="noStrike" dirty="0">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u="none" strike="noStrike" dirty="0">
                          <a:effectLst/>
                        </a:rPr>
                        <a:t>030</a:t>
                      </a:r>
                      <a:endParaRPr lang="ru-RU" sz="1600" b="0" i="0" u="none" strike="noStrike" dirty="0">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ru-RU" sz="1600" u="none" strike="noStrike" dirty="0" smtClean="0">
                        <a:effectLst/>
                      </a:endParaRPr>
                    </a:p>
                    <a:p>
                      <a:pPr algn="ctr" fontAlgn="ctr"/>
                      <a:r>
                        <a:rPr lang="ru-RU" sz="1600" u="none" strike="noStrike" dirty="0" smtClean="0">
                          <a:effectLst/>
                        </a:rPr>
                        <a:t>-1 197 000,00</a:t>
                      </a:r>
                      <a:endParaRPr lang="ru-RU" sz="1600" b="0" i="0" u="none" strike="noStrike" dirty="0">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ctr"/>
                      <a:r>
                        <a:rPr lang="ru-RU" sz="1600" u="none" strike="noStrike">
                          <a:effectLst/>
                        </a:rPr>
                        <a:t> </a:t>
                      </a:r>
                      <a:endParaRPr lang="ru-RU" sz="1600" b="0" i="0" u="none" strike="noStrike">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u="none" strike="noStrike">
                          <a:effectLst/>
                        </a:rPr>
                        <a:t> </a:t>
                      </a:r>
                      <a:endParaRPr lang="ru-RU" sz="1600" b="0" i="0" u="none" strike="noStrike">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ru-RU" sz="1600" u="none" strike="noStrike" dirty="0" smtClean="0">
                        <a:effectLst/>
                      </a:endParaRPr>
                    </a:p>
                    <a:p>
                      <a:pPr algn="ctr" fontAlgn="ctr"/>
                      <a:r>
                        <a:rPr lang="ru-RU" sz="1600" u="none" strike="noStrike" dirty="0" smtClean="0">
                          <a:effectLst/>
                        </a:rPr>
                        <a:t>-1 197 000,00</a:t>
                      </a:r>
                      <a:endParaRPr lang="ru-RU" sz="1600" b="0" i="0" u="none" strike="noStrike" dirty="0">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600" u="none" strike="noStrike" dirty="0">
                          <a:effectLst/>
                        </a:rPr>
                        <a:t> </a:t>
                      </a:r>
                      <a:endParaRPr lang="ru-RU" sz="1600" b="0" i="0" u="none" strike="noStrike" dirty="0">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u="none" strike="noStrike" dirty="0">
                          <a:effectLst/>
                        </a:rPr>
                        <a:t> </a:t>
                      </a:r>
                      <a:endParaRPr lang="ru-RU" sz="1600" b="0" i="0" u="none" strike="noStrike" dirty="0">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ctr"/>
                      <a:r>
                        <a:rPr lang="ru-RU" sz="1600" u="none" strike="noStrike" dirty="0">
                          <a:effectLst/>
                        </a:rPr>
                        <a:t> </a:t>
                      </a:r>
                      <a:endParaRPr lang="ru-RU" sz="1600" b="0" i="0" u="none" strike="noStrike" dirty="0">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r>
              <a:tr h="278425">
                <a:tc>
                  <a:txBody>
                    <a:bodyPr/>
                    <a:lstStyle/>
                    <a:p>
                      <a:r>
                        <a:rPr lang="ru-RU" dirty="0" smtClean="0"/>
                        <a:t>………………</a:t>
                      </a:r>
                      <a:endParaRPr lang="ru-RU" dirty="0"/>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ru-RU" sz="1600" b="0" i="0" u="none" strike="noStrike" dirty="0">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dirty="0"/>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ctr"/>
                      <a:endParaRPr lang="ru-RU" sz="1600" b="0" i="0" u="none" strike="noStrike" dirty="0">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ru-RU" sz="1600" b="0" i="0" u="none" strike="noStrike" dirty="0">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ru-RU" sz="1600" b="0" i="0" u="none" strike="noStrike" dirty="0">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endParaRPr lang="ru-RU"/>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ru-RU" sz="1600" b="0" i="0" u="none" strike="noStrike" dirty="0">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ctr"/>
                      <a:r>
                        <a:rPr lang="ru-RU" sz="1600" u="none" strike="noStrike" dirty="0">
                          <a:effectLst/>
                        </a:rPr>
                        <a:t> </a:t>
                      </a:r>
                      <a:endParaRPr lang="ru-RU" sz="1600" b="0" i="0" u="none" strike="noStrike" dirty="0">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r>
              <a:tr h="278425">
                <a:tc>
                  <a:txBody>
                    <a:bodyPr/>
                    <a:lstStyle/>
                    <a:p>
                      <a:pPr algn="l" fontAlgn="b"/>
                      <a:r>
                        <a:rPr lang="en-US" sz="1600" b="1" i="0" u="none" strike="noStrike" dirty="0" smtClean="0">
                          <a:effectLst/>
                          <a:latin typeface="Arial" panose="020B0604020202020204" pitchFamily="34" charset="0"/>
                        </a:rPr>
                        <a:t>IV. </a:t>
                      </a:r>
                      <a:r>
                        <a:rPr lang="ru-RU" sz="1600" b="1" i="0" u="none" strike="noStrike" dirty="0" smtClean="0">
                          <a:effectLst/>
                          <a:latin typeface="Arial" panose="020B0604020202020204" pitchFamily="34" charset="0"/>
                        </a:rPr>
                        <a:t>Финансовый результат</a:t>
                      </a:r>
                      <a:endParaRPr lang="ru-RU" sz="1600" b="1" i="0" u="none" strike="noStrike" dirty="0">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ru-RU" sz="1600" b="0" i="0" u="none" strike="noStrike" dirty="0">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ru-RU" sz="1600" b="0" i="0" u="none" strike="noStrike" dirty="0">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ctr"/>
                      <a:endParaRPr lang="ru-RU" sz="1600" b="0" i="0" u="none" strike="noStrike">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ru-RU" sz="1600" b="0" i="0" u="none" strike="noStrike">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ru-RU" sz="1600" b="0" i="0" u="none" strike="noStrike" dirty="0">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endParaRPr lang="ru-RU"/>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ru-RU" sz="1600" b="0" i="0" u="none" strike="noStrike" dirty="0">
                        <a:effectLst/>
                        <a:latin typeface="Arial" panose="020B0604020202020204" pitchFamily="34"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endParaRPr lang="ru-RU" dirty="0"/>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r>
              <a:tr h="248161">
                <a:tc>
                  <a:txBody>
                    <a:bodyPr/>
                    <a:lstStyle/>
                    <a:p>
                      <a:pPr algn="l" fontAlgn="b"/>
                      <a:r>
                        <a:rPr lang="ru-RU" sz="1600" b="0" i="0" u="none" strike="noStrike" dirty="0" smtClean="0">
                          <a:effectLst/>
                          <a:latin typeface="Arial" panose="020B0604020202020204" pitchFamily="34" charset="0"/>
                        </a:rPr>
                        <a:t>……………</a:t>
                      </a:r>
                      <a:endParaRPr lang="ru-RU" sz="1600" b="0" i="0" u="none" strike="noStrike" dirty="0">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ru-RU" sz="1600" b="0" i="0" u="none" strike="noStrike" dirty="0">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b"/>
                      <a:r>
                        <a:rPr lang="ru-RU" sz="1600" u="none" strike="noStrike" dirty="0" smtClean="0">
                          <a:solidFill>
                            <a:schemeClr val="dk1"/>
                          </a:solidFill>
                          <a:effectLst/>
                          <a:latin typeface="+mn-lt"/>
                          <a:ea typeface="+mn-ea"/>
                          <a:cs typeface="+mn-cs"/>
                        </a:rPr>
                        <a:t>-1 197 000,00</a:t>
                      </a:r>
                      <a:endParaRPr lang="ru-RU" sz="1600" u="none" strike="noStrike" dirty="0">
                        <a:solidFill>
                          <a:schemeClr val="dk1"/>
                        </a:solidFill>
                        <a:effectLst/>
                        <a:latin typeface="+mn-lt"/>
                        <a:ea typeface="+mn-ea"/>
                        <a:cs typeface="+mn-cs"/>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rowSpan="2">
                  <a:txBody>
                    <a:bodyPr/>
                    <a:lstStyle/>
                    <a:p>
                      <a:pPr algn="ctr" fontAlgn="b"/>
                      <a:endParaRPr lang="ru-RU" sz="1600" b="0" i="0" u="none" strike="noStrike" dirty="0">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b"/>
                      <a:endParaRPr lang="ru-RU" sz="1600" b="0" i="0" u="none" strike="noStrike">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b"/>
                      <a:r>
                        <a:rPr lang="ru-RU" sz="1600" u="none" strike="noStrike" dirty="0" smtClean="0">
                          <a:solidFill>
                            <a:schemeClr val="dk1"/>
                          </a:solidFill>
                          <a:effectLst/>
                          <a:latin typeface="+mn-lt"/>
                          <a:ea typeface="+mn-ea"/>
                          <a:cs typeface="+mn-cs"/>
                        </a:rPr>
                        <a:t>-1 197 000,00</a:t>
                      </a:r>
                      <a:endParaRPr lang="ru-RU" sz="1600" u="none" strike="noStrike" dirty="0">
                        <a:solidFill>
                          <a:schemeClr val="dk1"/>
                        </a:solidFill>
                        <a:effectLst/>
                        <a:latin typeface="+mn-lt"/>
                        <a:ea typeface="+mn-ea"/>
                        <a:cs typeface="+mn-cs"/>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endParaRPr lang="ru-RU"/>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b"/>
                      <a:endParaRPr lang="ru-RU" sz="1600" b="0" i="0" u="none" strike="noStrike" dirty="0">
                        <a:effectLst/>
                        <a:latin typeface="Arial" panose="020B0604020202020204" pitchFamily="34" charset="0"/>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gridSpan="2">
                  <a:txBody>
                    <a:bodyPr/>
                    <a:lstStyle/>
                    <a:p>
                      <a:endParaRPr lang="ru-RU" dirty="0"/>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hMerge="1">
                  <a:txBody>
                    <a:bodyPr/>
                    <a:lstStyle/>
                    <a:p>
                      <a:endParaRPr lang="ru-RU"/>
                    </a:p>
                  </a:txBody>
                  <a:tcPr/>
                </a:tc>
              </a:tr>
              <a:tr h="420839">
                <a:tc>
                  <a:txBody>
                    <a:bodyPr/>
                    <a:lstStyle/>
                    <a:p>
                      <a:pPr algn="l" fontAlgn="b"/>
                      <a:r>
                        <a:rPr lang="ru-RU" sz="1600" u="none" strike="noStrike" dirty="0" smtClean="0">
                          <a:solidFill>
                            <a:schemeClr val="dk1"/>
                          </a:solidFill>
                          <a:effectLst/>
                          <a:latin typeface="+mn-lt"/>
                          <a:ea typeface="+mn-ea"/>
                          <a:cs typeface="+mn-cs"/>
                        </a:rPr>
                        <a:t>финансовый результат экономического субъекта</a:t>
                      </a:r>
                      <a:endParaRPr lang="ru-RU" sz="1600" b="1" u="none" strike="noStrike" dirty="0">
                        <a:solidFill>
                          <a:schemeClr val="dk1"/>
                        </a:solidFill>
                        <a:effectLst/>
                        <a:latin typeface="+mn-lt"/>
                        <a:ea typeface="+mn-ea"/>
                        <a:cs typeface="+mn-cs"/>
                      </a:endParaRPr>
                    </a:p>
                  </a:txBody>
                  <a:tcPr marL="335257"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u="none" strike="noStrike" dirty="0" smtClean="0">
                          <a:solidFill>
                            <a:schemeClr val="dk1"/>
                          </a:solidFill>
                          <a:effectLst/>
                          <a:latin typeface="+mn-lt"/>
                          <a:ea typeface="+mn-ea"/>
                          <a:cs typeface="+mn-cs"/>
                        </a:rPr>
                        <a:t>570</a:t>
                      </a:r>
                      <a:endParaRPr lang="ru-RU" sz="1600" u="none" strike="noStrike" dirty="0">
                        <a:solidFill>
                          <a:schemeClr val="dk1"/>
                        </a:solidFill>
                        <a:effectLst/>
                        <a:latin typeface="+mn-lt"/>
                        <a:ea typeface="+mn-ea"/>
                        <a:cs typeface="+mn-cs"/>
                      </a:endParaRPr>
                    </a:p>
                  </a:txBody>
                  <a:tcPr marL="6985" marR="6985" marT="69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gridSpan="2" vMerge="1">
                  <a:txBody>
                    <a:bodyPr/>
                    <a:lstStyle/>
                    <a:p>
                      <a:endParaRPr lang="ru-RU"/>
                    </a:p>
                  </a:txBody>
                  <a:tcPr/>
                </a:tc>
                <a:tc hMerge="1" vMerge="1">
                  <a:txBody>
                    <a:bodyPr/>
                    <a:lstStyle/>
                    <a:p>
                      <a:endParaRPr lang="ru-RU"/>
                    </a:p>
                  </a:txBody>
                  <a:tcPr/>
                </a:tc>
              </a:tr>
            </a:tbl>
          </a:graphicData>
        </a:graphic>
      </p:graphicFrame>
    </p:spTree>
    <p:extLst>
      <p:ext uri="{BB962C8B-B14F-4D97-AF65-F5344CB8AC3E}">
        <p14:creationId xmlns:p14="http://schemas.microsoft.com/office/powerpoint/2010/main" val="2796263960"/>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94870" y="1556792"/>
            <a:ext cx="8435280" cy="5865515"/>
          </a:xfrm>
        </p:spPr>
        <p:txBody>
          <a:bodyPr>
            <a:normAutofit/>
          </a:bodyPr>
          <a:lstStyle/>
          <a:p>
            <a:pPr marL="0" indent="0" algn="just">
              <a:buNone/>
            </a:pPr>
            <a:r>
              <a:rPr lang="ru-RU" dirty="0">
                <a:solidFill>
                  <a:srgbClr val="000000"/>
                </a:solidFill>
                <a:latin typeface="Times New Roman" panose="02020603050405020304" pitchFamily="18" charset="0"/>
                <a:ea typeface="Calibri" panose="020F0502020204030204" pitchFamily="34" charset="0"/>
              </a:rPr>
              <a:t>В </a:t>
            </a:r>
            <a:r>
              <a:rPr lang="ru-RU" dirty="0" smtClean="0">
                <a:solidFill>
                  <a:srgbClr val="000000"/>
                </a:solidFill>
                <a:latin typeface="Times New Roman" panose="02020603050405020304" pitchFamily="18" charset="0"/>
                <a:ea typeface="Calibri" panose="020F0502020204030204" pitchFamily="34" charset="0"/>
              </a:rPr>
              <a:t>балансе в графах «На </a:t>
            </a:r>
            <a:r>
              <a:rPr lang="ru-RU" dirty="0">
                <a:solidFill>
                  <a:srgbClr val="000000"/>
                </a:solidFill>
                <a:latin typeface="Times New Roman" panose="02020603050405020304" pitchFamily="18" charset="0"/>
                <a:ea typeface="Calibri" panose="020F0502020204030204" pitchFamily="34" charset="0"/>
              </a:rPr>
              <a:t>начало </a:t>
            </a:r>
            <a:r>
              <a:rPr lang="ru-RU" dirty="0" smtClean="0">
                <a:solidFill>
                  <a:srgbClr val="000000"/>
                </a:solidFill>
                <a:latin typeface="Times New Roman" panose="02020603050405020304" pitchFamily="18" charset="0"/>
                <a:ea typeface="Calibri" panose="020F0502020204030204" pitchFamily="34" charset="0"/>
              </a:rPr>
              <a:t>года» </a:t>
            </a:r>
            <a:r>
              <a:rPr lang="ru-RU" dirty="0">
                <a:solidFill>
                  <a:srgbClr val="000000"/>
                </a:solidFill>
                <a:latin typeface="Times New Roman" panose="02020603050405020304" pitchFamily="18" charset="0"/>
                <a:ea typeface="Calibri" panose="020F0502020204030204" pitchFamily="34" charset="0"/>
              </a:rPr>
              <a:t>показываются данные о стоимости активов, обязательств, финансовом результате на начало года (вступительный баланс), которые должны соответствовать данным граф </a:t>
            </a:r>
            <a:r>
              <a:rPr lang="ru-RU" dirty="0" smtClean="0">
                <a:solidFill>
                  <a:srgbClr val="000000"/>
                </a:solidFill>
                <a:latin typeface="Times New Roman" panose="02020603050405020304" pitchFamily="18" charset="0"/>
                <a:ea typeface="Calibri" panose="020F0502020204030204" pitchFamily="34" charset="0"/>
              </a:rPr>
              <a:t>«На </a:t>
            </a:r>
            <a:r>
              <a:rPr lang="ru-RU" dirty="0">
                <a:solidFill>
                  <a:srgbClr val="000000"/>
                </a:solidFill>
                <a:latin typeface="Times New Roman" panose="02020603050405020304" pitchFamily="18" charset="0"/>
                <a:ea typeface="Calibri" panose="020F0502020204030204" pitchFamily="34" charset="0"/>
              </a:rPr>
              <a:t>конец отчетного </a:t>
            </a:r>
            <a:r>
              <a:rPr lang="ru-RU" dirty="0" smtClean="0">
                <a:solidFill>
                  <a:srgbClr val="000000"/>
                </a:solidFill>
                <a:latin typeface="Times New Roman" panose="02020603050405020304" pitchFamily="18" charset="0"/>
                <a:ea typeface="Calibri" panose="020F0502020204030204" pitchFamily="34" charset="0"/>
              </a:rPr>
              <a:t>периода» </a:t>
            </a:r>
            <a:r>
              <a:rPr lang="ru-RU" dirty="0">
                <a:solidFill>
                  <a:srgbClr val="000000"/>
                </a:solidFill>
                <a:latin typeface="Times New Roman" panose="02020603050405020304" pitchFamily="18" charset="0"/>
                <a:ea typeface="Calibri" panose="020F0502020204030204" pitchFamily="34" charset="0"/>
              </a:rPr>
              <a:t>предыдущего года (заключительный баланс) </a:t>
            </a:r>
            <a:r>
              <a:rPr lang="ru-RU" b="1" i="1" dirty="0">
                <a:solidFill>
                  <a:srgbClr val="FF0000"/>
                </a:solidFill>
                <a:latin typeface="Times New Roman" panose="02020603050405020304" pitchFamily="18" charset="0"/>
                <a:ea typeface="Calibri" panose="020F0502020204030204" pitchFamily="34" charset="0"/>
              </a:rPr>
              <a:t>с учетом изменений показателей вступительного баланса, отраженных в Сведениях об изменении остатков валюты баланса (ф. </a:t>
            </a:r>
            <a:r>
              <a:rPr lang="ru-RU" b="1" i="1" dirty="0" smtClean="0">
                <a:solidFill>
                  <a:srgbClr val="FF0000"/>
                </a:solidFill>
                <a:latin typeface="Times New Roman" panose="02020603050405020304" pitchFamily="18" charset="0"/>
                <a:ea typeface="Calibri" panose="020F0502020204030204" pitchFamily="34" charset="0"/>
              </a:rPr>
              <a:t>0503173)</a:t>
            </a:r>
            <a:endParaRPr lang="ru-RU" b="1" i="1" dirty="0">
              <a:solidFill>
                <a:srgbClr val="FF0000"/>
              </a:solidFill>
            </a:endParaRPr>
          </a:p>
        </p:txBody>
      </p:sp>
      <p:sp>
        <p:nvSpPr>
          <p:cNvPr id="4" name="Номер слайда 3"/>
          <p:cNvSpPr>
            <a:spLocks noGrp="1"/>
          </p:cNvSpPr>
          <p:nvPr>
            <p:ph type="sldNum" sz="quarter" idx="12"/>
          </p:nvPr>
        </p:nvSpPr>
        <p:spPr/>
        <p:txBody>
          <a:bodyPr/>
          <a:lstStyle/>
          <a:p>
            <a:fld id="{C318D0E1-6172-4638-BCC1-0B70ED483AF8}" type="slidenum">
              <a:rPr lang="ru-RU" smtClean="0">
                <a:solidFill>
                  <a:prstClr val="black">
                    <a:tint val="75000"/>
                  </a:prstClr>
                </a:solidFill>
              </a:rPr>
              <a:pPr/>
              <a:t>168</a:t>
            </a:fld>
            <a:endParaRPr lang="ru-RU">
              <a:solidFill>
                <a:prstClr val="black">
                  <a:tint val="75000"/>
                </a:prstClr>
              </a:solidFill>
            </a:endParaRPr>
          </a:p>
        </p:txBody>
      </p:sp>
      <p:sp>
        <p:nvSpPr>
          <p:cNvPr id="6" name="TextBox 5"/>
          <p:cNvSpPr txBox="1"/>
          <p:nvPr/>
        </p:nvSpPr>
        <p:spPr>
          <a:xfrm>
            <a:off x="2051720" y="404664"/>
            <a:ext cx="5035353" cy="646331"/>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ru-RU" sz="3600" dirty="0" smtClean="0">
                <a:solidFill>
                  <a:prstClr val="black"/>
                </a:solidFill>
                <a:latin typeface="Times New Roman" panose="02020603050405020304" pitchFamily="18" charset="0"/>
                <a:cs typeface="Times New Roman" panose="02020603050405020304" pitchFamily="18" charset="0"/>
              </a:rPr>
              <a:t>244н (191н) и 243н (33н)</a:t>
            </a:r>
            <a:endParaRPr lang="ru-RU" sz="36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67877237"/>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87CAACBE-3CA2-42B4-BAD1-73B4871560ED}" type="slidenum">
              <a:rPr lang="ru-RU" altLang="ru-RU" smtClean="0"/>
              <a:pPr/>
              <a:t>169</a:t>
            </a:fld>
            <a:endParaRPr lang="ru-RU" altLang="ru-RU"/>
          </a:p>
        </p:txBody>
      </p:sp>
      <p:graphicFrame>
        <p:nvGraphicFramePr>
          <p:cNvPr id="11" name="Таблица 10"/>
          <p:cNvGraphicFramePr>
            <a:graphicFrameLocks noGrp="1"/>
          </p:cNvGraphicFramePr>
          <p:nvPr>
            <p:extLst/>
          </p:nvPr>
        </p:nvGraphicFramePr>
        <p:xfrm>
          <a:off x="323527" y="1159435"/>
          <a:ext cx="8640960" cy="3031736"/>
        </p:xfrm>
        <a:graphic>
          <a:graphicData uri="http://schemas.openxmlformats.org/drawingml/2006/table">
            <a:tbl>
              <a:tblPr/>
              <a:tblGrid>
                <a:gridCol w="3267026"/>
                <a:gridCol w="477391"/>
                <a:gridCol w="662273"/>
                <a:gridCol w="964326"/>
                <a:gridCol w="657493"/>
                <a:gridCol w="876664"/>
                <a:gridCol w="964326"/>
                <a:gridCol w="771461"/>
              </a:tblGrid>
              <a:tr h="226460">
                <a:tc rowSpan="4">
                  <a:txBody>
                    <a:bodyPr/>
                    <a:lstStyle/>
                    <a:p>
                      <a:pPr algn="ctr" fontAlgn="ctr"/>
                      <a:r>
                        <a:rPr lang="ru-RU" sz="1400" b="0" i="0" u="none" strike="noStrike" dirty="0">
                          <a:effectLst/>
                          <a:latin typeface="Times New Roman" panose="02020603050405020304" pitchFamily="18" charset="0"/>
                        </a:rPr>
                        <a:t>АКТИВ</a:t>
                      </a:r>
                    </a:p>
                  </a:txBody>
                  <a:tcPr marL="1349" marR="1349" marT="134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effectLst/>
                          <a:latin typeface="Times New Roman" panose="02020603050405020304" pitchFamily="18" charset="0"/>
                        </a:rPr>
                        <a:t>Код</a:t>
                      </a:r>
                    </a:p>
                  </a:txBody>
                  <a:tcPr marL="1349" marR="1349" marT="1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gridSpan="3">
                  <a:txBody>
                    <a:bodyPr/>
                    <a:lstStyle/>
                    <a:p>
                      <a:pPr algn="ctr" fontAlgn="ctr"/>
                      <a:r>
                        <a:rPr lang="ru-RU" sz="1400" b="0" i="0" u="none" strike="noStrike" dirty="0">
                          <a:effectLst/>
                          <a:latin typeface="Times New Roman" panose="02020603050405020304" pitchFamily="18" charset="0"/>
                        </a:rPr>
                        <a:t>На начало года</a:t>
                      </a:r>
                    </a:p>
                  </a:txBody>
                  <a:tcPr marL="1349" marR="1349" marT="1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hMerge="1">
                  <a:txBody>
                    <a:bodyPr/>
                    <a:lstStyle/>
                    <a:p>
                      <a:endParaRPr lang="ru-RU"/>
                    </a:p>
                  </a:txBody>
                  <a:tcPr/>
                </a:tc>
                <a:tc hMerge="1">
                  <a:txBody>
                    <a:bodyPr/>
                    <a:lstStyle/>
                    <a:p>
                      <a:endParaRPr lang="ru-RU"/>
                    </a:p>
                  </a:txBody>
                  <a:tcPr/>
                </a:tc>
                <a:tc gridSpan="3">
                  <a:txBody>
                    <a:bodyPr/>
                    <a:lstStyle/>
                    <a:p>
                      <a:pPr algn="ctr" fontAlgn="ctr"/>
                      <a:r>
                        <a:rPr lang="ru-RU" sz="1400" b="0" i="0" u="none" strike="noStrike" dirty="0">
                          <a:effectLst/>
                          <a:latin typeface="Times New Roman" panose="02020603050405020304" pitchFamily="18" charset="0"/>
                        </a:rPr>
                        <a:t>На конец отчетного периода</a:t>
                      </a:r>
                    </a:p>
                  </a:txBody>
                  <a:tcPr marL="1349" marR="1349" marT="1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r>
              <a:tr h="226460">
                <a:tc vMerge="1">
                  <a:txBody>
                    <a:bodyPr/>
                    <a:lstStyle/>
                    <a:p>
                      <a:endParaRPr lang="ru-RU"/>
                    </a:p>
                  </a:txBody>
                  <a:tcPr/>
                </a:tc>
                <a:tc>
                  <a:txBody>
                    <a:bodyPr/>
                    <a:lstStyle/>
                    <a:p>
                      <a:pPr algn="ctr" fontAlgn="ctr"/>
                      <a:r>
                        <a:rPr lang="ru-RU" sz="1400" b="0" i="0" u="none" strike="noStrike" dirty="0" err="1">
                          <a:effectLst/>
                          <a:latin typeface="Times New Roman" panose="02020603050405020304" pitchFamily="18" charset="0"/>
                        </a:rPr>
                        <a:t>стро</a:t>
                      </a:r>
                      <a:r>
                        <a:rPr lang="ru-RU" sz="1400" b="0" i="0" u="none" strike="noStrike" dirty="0">
                          <a:effectLst/>
                          <a:latin typeface="Times New Roman" panose="02020603050405020304" pitchFamily="18" charset="0"/>
                        </a:rPr>
                        <a:t>-</a:t>
                      </a:r>
                    </a:p>
                  </a:txBody>
                  <a:tcPr marL="1349" marR="1349" marT="1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rowSpan="3">
                  <a:txBody>
                    <a:bodyPr/>
                    <a:lstStyle/>
                    <a:p>
                      <a:pPr algn="ctr" fontAlgn="ctr"/>
                      <a:r>
                        <a:rPr lang="ru-RU" sz="1400" b="0" i="0" u="none" strike="noStrike" dirty="0">
                          <a:effectLst/>
                          <a:latin typeface="Times New Roman" panose="02020603050405020304" pitchFamily="18" charset="0"/>
                        </a:rPr>
                        <a:t>бюджетная </a:t>
                      </a:r>
                      <a:br>
                        <a:rPr lang="ru-RU" sz="1400" b="0" i="0" u="none" strike="noStrike" dirty="0">
                          <a:effectLst/>
                          <a:latin typeface="Times New Roman" panose="02020603050405020304" pitchFamily="18" charset="0"/>
                        </a:rPr>
                      </a:br>
                      <a:r>
                        <a:rPr lang="ru-RU" sz="1400" b="0" i="0" u="none" strike="noStrike" dirty="0">
                          <a:effectLst/>
                          <a:latin typeface="Times New Roman" panose="02020603050405020304" pitchFamily="18" charset="0"/>
                        </a:rPr>
                        <a:t>деятельность</a:t>
                      </a:r>
                    </a:p>
                  </a:txBody>
                  <a:tcPr marL="1349" marR="1349" marT="1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rowSpan="3">
                  <a:txBody>
                    <a:bodyPr/>
                    <a:lstStyle/>
                    <a:p>
                      <a:pPr algn="ctr" fontAlgn="ctr"/>
                      <a:r>
                        <a:rPr lang="ru-RU" sz="1400" b="0" i="0" u="none" strike="noStrike">
                          <a:effectLst/>
                          <a:latin typeface="Times New Roman" panose="02020603050405020304" pitchFamily="18" charset="0"/>
                        </a:rPr>
                        <a:t>средства </a:t>
                      </a:r>
                      <a:br>
                        <a:rPr lang="ru-RU" sz="1400" b="0" i="0" u="none" strike="noStrike">
                          <a:effectLst/>
                          <a:latin typeface="Times New Roman" panose="02020603050405020304" pitchFamily="18" charset="0"/>
                        </a:rPr>
                      </a:br>
                      <a:r>
                        <a:rPr lang="ru-RU" sz="1400" b="0" i="0" u="none" strike="noStrike">
                          <a:effectLst/>
                          <a:latin typeface="Times New Roman" panose="02020603050405020304" pitchFamily="18" charset="0"/>
                        </a:rPr>
                        <a:t>во временном </a:t>
                      </a:r>
                      <a:br>
                        <a:rPr lang="ru-RU" sz="1400" b="0" i="0" u="none" strike="noStrike">
                          <a:effectLst/>
                          <a:latin typeface="Times New Roman" panose="02020603050405020304" pitchFamily="18" charset="0"/>
                        </a:rPr>
                      </a:br>
                      <a:r>
                        <a:rPr lang="ru-RU" sz="1400" b="0" i="0" u="none" strike="noStrike">
                          <a:effectLst/>
                          <a:latin typeface="Times New Roman" panose="02020603050405020304" pitchFamily="18" charset="0"/>
                        </a:rPr>
                        <a:t>распоряжении</a:t>
                      </a:r>
                    </a:p>
                  </a:txBody>
                  <a:tcPr marL="1349" marR="1349" marT="1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rowSpan="3">
                  <a:txBody>
                    <a:bodyPr/>
                    <a:lstStyle/>
                    <a:p>
                      <a:pPr algn="ctr" fontAlgn="ctr"/>
                      <a:r>
                        <a:rPr lang="ru-RU" sz="1400" b="0" i="0" u="none" strike="noStrike" dirty="0">
                          <a:effectLst/>
                          <a:latin typeface="Times New Roman" panose="02020603050405020304" pitchFamily="18" charset="0"/>
                        </a:rPr>
                        <a:t>итого</a:t>
                      </a:r>
                    </a:p>
                  </a:txBody>
                  <a:tcPr marL="1349" marR="1349" marT="1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rowSpan="3">
                  <a:txBody>
                    <a:bodyPr/>
                    <a:lstStyle/>
                    <a:p>
                      <a:pPr algn="ctr" fontAlgn="ctr"/>
                      <a:r>
                        <a:rPr lang="ru-RU" sz="1400" b="0" i="0" u="none" strike="noStrike" dirty="0">
                          <a:effectLst/>
                          <a:latin typeface="Times New Roman" panose="02020603050405020304" pitchFamily="18" charset="0"/>
                        </a:rPr>
                        <a:t>бюджетная </a:t>
                      </a:r>
                      <a:br>
                        <a:rPr lang="ru-RU" sz="1400" b="0" i="0" u="none" strike="noStrike" dirty="0">
                          <a:effectLst/>
                          <a:latin typeface="Times New Roman" panose="02020603050405020304" pitchFamily="18" charset="0"/>
                        </a:rPr>
                      </a:br>
                      <a:r>
                        <a:rPr lang="ru-RU" sz="1400" b="0" i="0" u="none" strike="noStrike" dirty="0">
                          <a:effectLst/>
                          <a:latin typeface="Times New Roman" panose="02020603050405020304" pitchFamily="18" charset="0"/>
                        </a:rPr>
                        <a:t>деятельность</a:t>
                      </a:r>
                    </a:p>
                  </a:txBody>
                  <a:tcPr marL="1349" marR="1349" marT="1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ru-RU" sz="1400" b="0" i="0" u="none" strike="noStrike" dirty="0">
                          <a:effectLst/>
                          <a:latin typeface="Times New Roman" panose="02020603050405020304" pitchFamily="18" charset="0"/>
                        </a:rPr>
                        <a:t>средства </a:t>
                      </a:r>
                      <a:br>
                        <a:rPr lang="ru-RU" sz="1400" b="0" i="0" u="none" strike="noStrike" dirty="0">
                          <a:effectLst/>
                          <a:latin typeface="Times New Roman" panose="02020603050405020304" pitchFamily="18" charset="0"/>
                        </a:rPr>
                      </a:br>
                      <a:r>
                        <a:rPr lang="ru-RU" sz="1400" b="0" i="0" u="none" strike="noStrike" dirty="0">
                          <a:effectLst/>
                          <a:latin typeface="Times New Roman" panose="02020603050405020304" pitchFamily="18" charset="0"/>
                        </a:rPr>
                        <a:t>во временном </a:t>
                      </a:r>
                      <a:br>
                        <a:rPr lang="ru-RU" sz="1400" b="0" i="0" u="none" strike="noStrike" dirty="0">
                          <a:effectLst/>
                          <a:latin typeface="Times New Roman" panose="02020603050405020304" pitchFamily="18" charset="0"/>
                        </a:rPr>
                      </a:br>
                      <a:r>
                        <a:rPr lang="ru-RU" sz="1400" b="0" i="0" u="none" strike="noStrike" dirty="0">
                          <a:effectLst/>
                          <a:latin typeface="Times New Roman" panose="02020603050405020304" pitchFamily="18" charset="0"/>
                        </a:rPr>
                        <a:t>распоряжении</a:t>
                      </a:r>
                    </a:p>
                  </a:txBody>
                  <a:tcPr marL="1349" marR="1349" marT="1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ru-RU" sz="1400" b="0" i="0" u="none" strike="noStrike" dirty="0">
                          <a:effectLst/>
                          <a:latin typeface="Times New Roman" panose="02020603050405020304" pitchFamily="18" charset="0"/>
                        </a:rPr>
                        <a:t>итого</a:t>
                      </a:r>
                    </a:p>
                  </a:txBody>
                  <a:tcPr marL="1349" marR="1349" marT="134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6460">
                <a:tc vMerge="1">
                  <a:txBody>
                    <a:bodyPr/>
                    <a:lstStyle/>
                    <a:p>
                      <a:endParaRPr lang="ru-RU"/>
                    </a:p>
                  </a:txBody>
                  <a:tcPr/>
                </a:tc>
                <a:tc>
                  <a:txBody>
                    <a:bodyPr/>
                    <a:lstStyle/>
                    <a:p>
                      <a:pPr algn="ctr" fontAlgn="ctr"/>
                      <a:r>
                        <a:rPr lang="ru-RU" sz="1400" b="0" i="0" u="none" strike="noStrike" dirty="0" err="1">
                          <a:effectLst/>
                          <a:latin typeface="Times New Roman" panose="02020603050405020304" pitchFamily="18" charset="0"/>
                        </a:rPr>
                        <a:t>ки</a:t>
                      </a:r>
                      <a:endParaRPr lang="ru-RU" sz="1400" b="0" i="0" u="none" strike="noStrike" dirty="0">
                        <a:effectLst/>
                        <a:latin typeface="Times New Roman" panose="02020603050405020304" pitchFamily="18" charset="0"/>
                      </a:endParaRPr>
                    </a:p>
                  </a:txBody>
                  <a:tcPr marL="1349" marR="1349" marT="1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r>
              <a:tr h="226460">
                <a:tc vMerge="1">
                  <a:txBody>
                    <a:bodyPr/>
                    <a:lstStyle/>
                    <a:p>
                      <a:endParaRPr lang="ru-RU"/>
                    </a:p>
                  </a:txBody>
                  <a:tcPr/>
                </a:tc>
                <a:tc>
                  <a:txBody>
                    <a:bodyPr/>
                    <a:lstStyle/>
                    <a:p>
                      <a:pPr algn="ctr" fontAlgn="ctr"/>
                      <a:r>
                        <a:rPr lang="ru-RU" sz="1400" b="0" i="0" u="none" strike="noStrike" dirty="0">
                          <a:effectLst/>
                          <a:latin typeface="Times New Roman" panose="02020603050405020304" pitchFamily="18" charset="0"/>
                        </a:rPr>
                        <a:t> </a:t>
                      </a:r>
                    </a:p>
                  </a:txBody>
                  <a:tcPr marL="1349" marR="1349" marT="1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r>
              <a:tr h="226460">
                <a:tc>
                  <a:txBody>
                    <a:bodyPr/>
                    <a:lstStyle/>
                    <a:p>
                      <a:pPr algn="ctr" fontAlgn="ctr"/>
                      <a:r>
                        <a:rPr lang="ru-RU" sz="1400" b="0" i="0" u="none" strike="noStrike">
                          <a:effectLst/>
                          <a:latin typeface="Times New Roman" panose="02020603050405020304" pitchFamily="18" charset="0"/>
                        </a:rPr>
                        <a:t>1</a:t>
                      </a:r>
                    </a:p>
                  </a:txBody>
                  <a:tcPr marL="1349" marR="1349" marT="134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effectLst/>
                          <a:latin typeface="Times New Roman" panose="02020603050405020304" pitchFamily="18" charset="0"/>
                        </a:rPr>
                        <a:t>2</a:t>
                      </a:r>
                    </a:p>
                  </a:txBody>
                  <a:tcPr marL="1349" marR="1349" marT="1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ru-RU" sz="1400" b="0" i="0" u="none" strike="noStrike">
                          <a:effectLst/>
                          <a:latin typeface="Times New Roman" panose="02020603050405020304" pitchFamily="18" charset="0"/>
                        </a:rPr>
                        <a:t>3</a:t>
                      </a:r>
                    </a:p>
                  </a:txBody>
                  <a:tcPr marL="1349" marR="1349" marT="1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1400" b="0" i="0" u="none" strike="noStrike">
                          <a:effectLst/>
                          <a:latin typeface="Times New Roman" panose="02020603050405020304" pitchFamily="18" charset="0"/>
                        </a:rPr>
                        <a:t>4</a:t>
                      </a:r>
                    </a:p>
                  </a:txBody>
                  <a:tcPr marL="1349" marR="1349" marT="1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1400" b="0" i="0" u="none" strike="noStrike" dirty="0">
                          <a:effectLst/>
                          <a:latin typeface="Times New Roman" panose="02020603050405020304" pitchFamily="18" charset="0"/>
                        </a:rPr>
                        <a:t>5</a:t>
                      </a:r>
                    </a:p>
                  </a:txBody>
                  <a:tcPr marL="1349" marR="1349" marT="1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ru-RU" sz="1400" b="0" i="0" u="none" strike="noStrike">
                          <a:effectLst/>
                          <a:latin typeface="Times New Roman" panose="02020603050405020304" pitchFamily="18" charset="0"/>
                        </a:rPr>
                        <a:t>6</a:t>
                      </a:r>
                    </a:p>
                  </a:txBody>
                  <a:tcPr marL="1349" marR="1349" marT="1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effectLst/>
                          <a:latin typeface="Times New Roman" panose="02020603050405020304" pitchFamily="18" charset="0"/>
                        </a:rPr>
                        <a:t>7</a:t>
                      </a:r>
                    </a:p>
                  </a:txBody>
                  <a:tcPr marL="1349" marR="1349" marT="1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effectLst/>
                          <a:latin typeface="Times New Roman" panose="02020603050405020304" pitchFamily="18" charset="0"/>
                        </a:rPr>
                        <a:t>8</a:t>
                      </a:r>
                    </a:p>
                  </a:txBody>
                  <a:tcPr marL="1349" marR="1349" marT="1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226460">
                <a:tc>
                  <a:txBody>
                    <a:bodyPr/>
                    <a:lstStyle/>
                    <a:p>
                      <a:pPr algn="ctr" fontAlgn="b"/>
                      <a:r>
                        <a:rPr lang="en-US" sz="1400" b="1" i="0" u="none" strike="noStrike">
                          <a:effectLst/>
                          <a:latin typeface="Times New Roman" panose="02020603050405020304" pitchFamily="18" charset="0"/>
                        </a:rPr>
                        <a:t>I. </a:t>
                      </a:r>
                      <a:r>
                        <a:rPr lang="ru-RU" sz="1400" b="1" i="0" u="none" strike="noStrike">
                          <a:effectLst/>
                          <a:latin typeface="Times New Roman" panose="02020603050405020304" pitchFamily="18" charset="0"/>
                        </a:rPr>
                        <a:t>Нефинансовые активы</a:t>
                      </a:r>
                    </a:p>
                  </a:txBody>
                  <a:tcPr marL="1349" marR="1349" marT="1349" marB="0" anchor="b">
                    <a:lnL>
                      <a:noFill/>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rowSpan="2">
                  <a:txBody>
                    <a:bodyPr/>
                    <a:lstStyle/>
                    <a:p>
                      <a:pPr algn="ctr" fontAlgn="b"/>
                      <a:r>
                        <a:rPr lang="ru-RU" sz="1400" b="0" i="0" u="none" strike="noStrike">
                          <a:effectLst/>
                          <a:latin typeface="Times New Roman" panose="02020603050405020304" pitchFamily="18" charset="0"/>
                        </a:rPr>
                        <a:t>010</a:t>
                      </a:r>
                    </a:p>
                  </a:txBody>
                  <a:tcPr marL="1349" marR="1349" marT="1349"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r" fontAlgn="b"/>
                      <a:r>
                        <a:rPr lang="ru-RU" sz="1400" b="0" i="0" u="none" strike="noStrike">
                          <a:effectLst/>
                          <a:latin typeface="Times New Roman" panose="02020603050405020304" pitchFamily="18" charset="0"/>
                        </a:rPr>
                        <a:t> </a:t>
                      </a:r>
                    </a:p>
                  </a:txBody>
                  <a:tcPr marL="1349" marR="1349" marT="1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rowSpan="2">
                  <a:txBody>
                    <a:bodyPr/>
                    <a:lstStyle/>
                    <a:p>
                      <a:pPr algn="r" fontAlgn="b"/>
                      <a:r>
                        <a:rPr lang="ru-RU" sz="1400" b="0" i="0" u="none" strike="noStrike">
                          <a:effectLst/>
                          <a:latin typeface="Times New Roman" panose="02020603050405020304" pitchFamily="18" charset="0"/>
                        </a:rPr>
                        <a:t> </a:t>
                      </a:r>
                    </a:p>
                  </a:txBody>
                  <a:tcPr marL="1349" marR="1349" marT="1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rowSpan="2">
                  <a:txBody>
                    <a:bodyPr/>
                    <a:lstStyle/>
                    <a:p>
                      <a:pPr algn="r" fontAlgn="b"/>
                      <a:r>
                        <a:rPr lang="ru-RU" sz="1400" b="0" i="0" u="none" strike="noStrike" dirty="0">
                          <a:effectLst/>
                          <a:latin typeface="Times New Roman" panose="02020603050405020304" pitchFamily="18" charset="0"/>
                        </a:rPr>
                        <a:t> </a:t>
                      </a:r>
                    </a:p>
                  </a:txBody>
                  <a:tcPr marL="1349" marR="1349" marT="1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rowSpan="2">
                  <a:txBody>
                    <a:bodyPr/>
                    <a:lstStyle/>
                    <a:p>
                      <a:pPr algn="r" fontAlgn="b"/>
                      <a:r>
                        <a:rPr lang="ru-RU" sz="1400" b="0" i="0" u="none" strike="noStrike">
                          <a:effectLst/>
                          <a:latin typeface="Times New Roman" panose="02020603050405020304" pitchFamily="18" charset="0"/>
                        </a:rPr>
                        <a:t> </a:t>
                      </a:r>
                    </a:p>
                  </a:txBody>
                  <a:tcPr marL="1349" marR="1349" marT="1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r" fontAlgn="b"/>
                      <a:r>
                        <a:rPr lang="ru-RU" sz="1400" b="0" i="0" u="none" strike="noStrike" dirty="0">
                          <a:effectLst/>
                          <a:latin typeface="Times New Roman" panose="02020603050405020304" pitchFamily="18" charset="0"/>
                        </a:rPr>
                        <a:t> </a:t>
                      </a:r>
                    </a:p>
                  </a:txBody>
                  <a:tcPr marL="1349" marR="1349" marT="1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r" fontAlgn="b"/>
                      <a:r>
                        <a:rPr lang="ru-RU" sz="1400" b="0" i="0" u="none" strike="noStrike" dirty="0">
                          <a:effectLst/>
                          <a:latin typeface="Times New Roman" panose="02020603050405020304" pitchFamily="18" charset="0"/>
                        </a:rPr>
                        <a:t> </a:t>
                      </a:r>
                    </a:p>
                  </a:txBody>
                  <a:tcPr marL="1349" marR="1349" marT="1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1030">
                <a:tc>
                  <a:txBody>
                    <a:bodyPr/>
                    <a:lstStyle/>
                    <a:p>
                      <a:pPr algn="l" fontAlgn="b"/>
                      <a:r>
                        <a:rPr lang="ru-RU" sz="1400" b="0" i="0" u="none" strike="noStrike" dirty="0">
                          <a:effectLst/>
                          <a:latin typeface="Times New Roman" panose="02020603050405020304" pitchFamily="18" charset="0"/>
                        </a:rPr>
                        <a:t>Основные средства (балансовая стоимость, 010100000)*</a:t>
                      </a:r>
                    </a:p>
                  </a:txBody>
                  <a:tcPr marL="1349" marR="1349" marT="1349" marB="0" anchor="b">
                    <a:lnL>
                      <a:noFill/>
                    </a:lnL>
                    <a:lnR w="190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r>
              <a:tr h="411030">
                <a:tc>
                  <a:txBody>
                    <a:bodyPr/>
                    <a:lstStyle/>
                    <a:p>
                      <a:pPr algn="l" fontAlgn="b"/>
                      <a:r>
                        <a:rPr lang="ru-RU" sz="1400" b="0" i="0" u="none" strike="noStrike">
                          <a:effectLst/>
                          <a:latin typeface="Times New Roman" panose="02020603050405020304" pitchFamily="18" charset="0"/>
                        </a:rPr>
                        <a:t>Уменьшение стоимости основных средств**, всего*</a:t>
                      </a:r>
                    </a:p>
                  </a:txBody>
                  <a:tcPr marL="1349" marR="1349" marT="1349" marB="0" anchor="b">
                    <a:lnL>
                      <a:noFill/>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a:effectLst/>
                          <a:latin typeface="Times New Roman" panose="02020603050405020304" pitchFamily="18" charset="0"/>
                        </a:rPr>
                        <a:t>020</a:t>
                      </a:r>
                    </a:p>
                  </a:txBody>
                  <a:tcPr marL="1349" marR="1349" marT="1349"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dirty="0">
                          <a:effectLst/>
                          <a:latin typeface="Times New Roman" panose="02020603050405020304" pitchFamily="18" charset="0"/>
                        </a:rPr>
                        <a:t> </a:t>
                      </a:r>
                    </a:p>
                  </a:txBody>
                  <a:tcPr marL="1349" marR="1349" marT="1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fontAlgn="b"/>
                      <a:r>
                        <a:rPr lang="ru-RU" sz="1400" b="0" i="0" u="none" strike="noStrike">
                          <a:effectLst/>
                          <a:latin typeface="Times New Roman" panose="02020603050405020304" pitchFamily="18" charset="0"/>
                        </a:rPr>
                        <a:t> </a:t>
                      </a:r>
                    </a:p>
                  </a:txBody>
                  <a:tcPr marL="1349" marR="1349" marT="1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fontAlgn="b"/>
                      <a:r>
                        <a:rPr lang="ru-RU" sz="1400" b="0" i="0" u="none" strike="noStrike" dirty="0">
                          <a:effectLst/>
                          <a:latin typeface="Times New Roman" panose="02020603050405020304" pitchFamily="18" charset="0"/>
                        </a:rPr>
                        <a:t> </a:t>
                      </a:r>
                    </a:p>
                  </a:txBody>
                  <a:tcPr marL="1349" marR="1349" marT="134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fontAlgn="b"/>
                      <a:r>
                        <a:rPr lang="ru-RU" sz="1400" b="0" i="0" u="none" strike="noStrike">
                          <a:effectLst/>
                          <a:latin typeface="Times New Roman" panose="02020603050405020304" pitchFamily="18" charset="0"/>
                        </a:rPr>
                        <a:t> </a:t>
                      </a:r>
                    </a:p>
                  </a:txBody>
                  <a:tcPr marL="1349" marR="1349" marT="134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effectLst/>
                          <a:latin typeface="Times New Roman" panose="02020603050405020304" pitchFamily="18" charset="0"/>
                        </a:rPr>
                        <a:t> </a:t>
                      </a:r>
                    </a:p>
                  </a:txBody>
                  <a:tcPr marL="1349" marR="1349" marT="1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dirty="0">
                          <a:effectLst/>
                          <a:latin typeface="Times New Roman" panose="02020603050405020304" pitchFamily="18" charset="0"/>
                        </a:rPr>
                        <a:t> </a:t>
                      </a:r>
                    </a:p>
                  </a:txBody>
                  <a:tcPr marL="1349" marR="1349" marT="134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6776">
                <a:tc>
                  <a:txBody>
                    <a:bodyPr/>
                    <a:lstStyle/>
                    <a:p>
                      <a:pPr algn="l" fontAlgn="b"/>
                      <a:r>
                        <a:rPr lang="ru-RU" sz="1400" b="0" i="0" u="none" strike="noStrike">
                          <a:effectLst/>
                          <a:latin typeface="Times New Roman" panose="02020603050405020304" pitchFamily="18" charset="0"/>
                        </a:rPr>
                        <a:t>     из них: </a:t>
                      </a:r>
                      <a:br>
                        <a:rPr lang="ru-RU" sz="1400" b="0" i="0" u="none" strike="noStrike">
                          <a:effectLst/>
                          <a:latin typeface="Times New Roman" panose="02020603050405020304" pitchFamily="18" charset="0"/>
                        </a:rPr>
                      </a:br>
                      <a:r>
                        <a:rPr lang="ru-RU" sz="1400" b="0" i="0" u="none" strike="noStrike">
                          <a:effectLst/>
                          <a:latin typeface="Times New Roman" panose="02020603050405020304" pitchFamily="18" charset="0"/>
                        </a:rPr>
                        <a:t>     амортизация основных средств*</a:t>
                      </a:r>
                    </a:p>
                  </a:txBody>
                  <a:tcPr marL="16183" marR="1349" marT="1349" marB="0" anchor="b">
                    <a:lnL>
                      <a:noFill/>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a:effectLst/>
                          <a:latin typeface="Times New Roman" panose="02020603050405020304" pitchFamily="18" charset="0"/>
                        </a:rPr>
                        <a:t>021</a:t>
                      </a:r>
                    </a:p>
                  </a:txBody>
                  <a:tcPr marL="1349" marR="1349" marT="1349"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ru-RU" sz="1400" b="0" i="0" u="none" strike="noStrike">
                          <a:effectLst/>
                          <a:latin typeface="Times New Roman" panose="02020603050405020304" pitchFamily="18" charset="0"/>
                        </a:rPr>
                        <a:t> </a:t>
                      </a:r>
                    </a:p>
                  </a:txBody>
                  <a:tcPr marL="1349" marR="1349" marT="1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3">
                        <a:lumMod val="40000"/>
                        <a:lumOff val="60000"/>
                      </a:schemeClr>
                    </a:solidFill>
                  </a:tcPr>
                </a:tc>
                <a:tc>
                  <a:txBody>
                    <a:bodyPr/>
                    <a:lstStyle/>
                    <a:p>
                      <a:pPr algn="r" fontAlgn="b"/>
                      <a:r>
                        <a:rPr lang="ru-RU" sz="1400" b="0" i="0" u="none" strike="noStrike">
                          <a:effectLst/>
                          <a:latin typeface="Times New Roman" panose="02020603050405020304" pitchFamily="18" charset="0"/>
                        </a:rPr>
                        <a:t> </a:t>
                      </a:r>
                    </a:p>
                  </a:txBody>
                  <a:tcPr marL="1349" marR="1349" marT="1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3">
                        <a:lumMod val="40000"/>
                        <a:lumOff val="60000"/>
                      </a:schemeClr>
                    </a:solidFill>
                  </a:tcPr>
                </a:tc>
                <a:tc>
                  <a:txBody>
                    <a:bodyPr/>
                    <a:lstStyle/>
                    <a:p>
                      <a:pPr algn="r" fontAlgn="b"/>
                      <a:r>
                        <a:rPr lang="ru-RU" sz="1400" b="0" i="0" u="none" strike="noStrike" dirty="0">
                          <a:effectLst/>
                          <a:latin typeface="Times New Roman" panose="02020603050405020304" pitchFamily="18" charset="0"/>
                        </a:rPr>
                        <a:t> </a:t>
                      </a:r>
                    </a:p>
                  </a:txBody>
                  <a:tcPr marL="1349" marR="1349" marT="134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chemeClr val="accent3">
                        <a:lumMod val="40000"/>
                        <a:lumOff val="60000"/>
                      </a:schemeClr>
                    </a:solidFill>
                  </a:tcPr>
                </a:tc>
                <a:tc>
                  <a:txBody>
                    <a:bodyPr/>
                    <a:lstStyle/>
                    <a:p>
                      <a:pPr algn="r" fontAlgn="b"/>
                      <a:r>
                        <a:rPr lang="ru-RU" sz="1400" b="0" i="0" u="none" strike="noStrike">
                          <a:effectLst/>
                          <a:latin typeface="Times New Roman" panose="02020603050405020304" pitchFamily="18" charset="0"/>
                        </a:rPr>
                        <a:t> </a:t>
                      </a:r>
                    </a:p>
                  </a:txBody>
                  <a:tcPr marL="1349" marR="1349" marT="134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ru-RU" sz="1400" b="0" i="0" u="none" strike="noStrike" dirty="0">
                          <a:effectLst/>
                          <a:latin typeface="Times New Roman" panose="02020603050405020304" pitchFamily="18" charset="0"/>
                        </a:rPr>
                        <a:t> </a:t>
                      </a:r>
                    </a:p>
                  </a:txBody>
                  <a:tcPr marL="1349" marR="1349" marT="1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ru-RU" sz="1400" b="0" i="0" u="none" strike="noStrike" dirty="0">
                          <a:effectLst/>
                          <a:latin typeface="Times New Roman" panose="02020603050405020304" pitchFamily="18" charset="0"/>
                        </a:rPr>
                        <a:t> </a:t>
                      </a:r>
                    </a:p>
                  </a:txBody>
                  <a:tcPr marL="1349" marR="1349" marT="134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r>
            </a:tbl>
          </a:graphicData>
        </a:graphic>
      </p:graphicFrame>
      <p:sp>
        <p:nvSpPr>
          <p:cNvPr id="12" name="TextBox 11"/>
          <p:cNvSpPr txBox="1"/>
          <p:nvPr/>
        </p:nvSpPr>
        <p:spPr>
          <a:xfrm>
            <a:off x="3275856" y="260648"/>
            <a:ext cx="1932774" cy="523220"/>
          </a:xfrm>
          <a:prstGeom prst="rect">
            <a:avLst/>
          </a:prstGeom>
          <a:noFill/>
        </p:spPr>
        <p:txBody>
          <a:bodyPr wrap="square" rtlCol="0">
            <a:spAutoFit/>
          </a:bodyPr>
          <a:lstStyle/>
          <a:p>
            <a:r>
              <a:rPr lang="ru-RU" sz="2800" dirty="0" smtClean="0">
                <a:solidFill>
                  <a:prstClr val="black"/>
                </a:solidFill>
              </a:rPr>
              <a:t>Ф. 0503130</a:t>
            </a:r>
            <a:endParaRPr lang="ru-RU" sz="2800" dirty="0">
              <a:solidFill>
                <a:prstClr val="black"/>
              </a:solidFill>
            </a:endParaRPr>
          </a:p>
        </p:txBody>
      </p:sp>
      <p:sp>
        <p:nvSpPr>
          <p:cNvPr id="14" name="TextBox 13"/>
          <p:cNvSpPr txBox="1"/>
          <p:nvPr/>
        </p:nvSpPr>
        <p:spPr>
          <a:xfrm>
            <a:off x="2915816" y="4644544"/>
            <a:ext cx="4392487" cy="1938992"/>
          </a:xfrm>
          <a:prstGeom prst="rect">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ru-RU" sz="2000" dirty="0" smtClean="0">
                <a:solidFill>
                  <a:srgbClr val="000000"/>
                </a:solidFill>
                <a:latin typeface="Times New Roman" panose="02020603050405020304" pitchFamily="18" charset="0"/>
                <a:ea typeface="Calibri" panose="020F0502020204030204" pitchFamily="34" charset="0"/>
              </a:rPr>
              <a:t>Входящие остатки, </a:t>
            </a:r>
            <a:r>
              <a:rPr lang="ru-RU" sz="2000" dirty="0">
                <a:solidFill>
                  <a:srgbClr val="000000"/>
                </a:solidFill>
                <a:latin typeface="Times New Roman" panose="02020603050405020304" pitchFamily="18" charset="0"/>
                <a:ea typeface="Calibri" panose="020F0502020204030204" pitchFamily="34" charset="0"/>
              </a:rPr>
              <a:t>корректируются на величину изменений, отраженных в графе 6 Сведений (ф. 0503173), относительно показателей на конец финансового года, предшествующего отчетному </a:t>
            </a:r>
            <a:r>
              <a:rPr lang="ru-RU" sz="2000" dirty="0" smtClean="0">
                <a:solidFill>
                  <a:srgbClr val="000000"/>
                </a:solidFill>
                <a:latin typeface="Times New Roman" panose="02020603050405020304" pitchFamily="18" charset="0"/>
                <a:ea typeface="Calibri" panose="020F0502020204030204" pitchFamily="34" charset="0"/>
              </a:rPr>
              <a:t>периоду</a:t>
            </a:r>
            <a:endParaRPr lang="ru-RU" sz="2000" dirty="0">
              <a:solidFill>
                <a:prstClr val="black"/>
              </a:solidFill>
            </a:endParaRPr>
          </a:p>
        </p:txBody>
      </p:sp>
      <p:sp>
        <p:nvSpPr>
          <p:cNvPr id="17" name="Левая фигурная скобка 16"/>
          <p:cNvSpPr/>
          <p:nvPr/>
        </p:nvSpPr>
        <p:spPr>
          <a:xfrm rot="16200000">
            <a:off x="4961102" y="3298014"/>
            <a:ext cx="445935" cy="2232248"/>
          </a:xfrm>
          <a:prstGeom prst="lef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solidFill>
                <a:prstClr val="black"/>
              </a:solidFill>
            </a:endParaRPr>
          </a:p>
        </p:txBody>
      </p:sp>
    </p:spTree>
    <p:extLst>
      <p:ext uri="{BB962C8B-B14F-4D97-AF65-F5344CB8AC3E}">
        <p14:creationId xmlns:p14="http://schemas.microsoft.com/office/powerpoint/2010/main" val="2247127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2125663"/>
            <a:ext cx="7772400" cy="431800"/>
          </a:xfrm>
        </p:spPr>
        <p:txBody>
          <a:bodyPr/>
          <a:lstStyle/>
          <a:p>
            <a:pPr>
              <a:defRPr/>
            </a:pPr>
            <a:r>
              <a:rPr lang="ru-RU" sz="2000" dirty="0" smtClean="0">
                <a:solidFill>
                  <a:schemeClr val="accent5">
                    <a:lumMod val="75000"/>
                  </a:schemeClr>
                </a:solidFill>
              </a:rPr>
              <a:t>ЕДИНЫЙ ПЛАН СЧЕТОВ</a:t>
            </a:r>
            <a:br>
              <a:rPr lang="ru-RU" sz="2000" dirty="0" smtClean="0">
                <a:solidFill>
                  <a:schemeClr val="accent5">
                    <a:lumMod val="75000"/>
                  </a:schemeClr>
                </a:solidFill>
              </a:rPr>
            </a:br>
            <a:r>
              <a:rPr lang="ru-RU" sz="2000" dirty="0" smtClean="0">
                <a:solidFill>
                  <a:schemeClr val="accent5">
                    <a:lumMod val="75000"/>
                  </a:schemeClr>
                </a:solidFill>
              </a:rPr>
              <a:t>10100 ОСНОВНЫЕ СРЕДСТВА</a:t>
            </a:r>
            <a:endParaRPr lang="ru-RU" sz="2000" dirty="0"/>
          </a:p>
        </p:txBody>
      </p:sp>
      <p:sp>
        <p:nvSpPr>
          <p:cNvPr id="76803" name="Текст 2"/>
          <p:cNvSpPr>
            <a:spLocks noGrp="1"/>
          </p:cNvSpPr>
          <p:nvPr>
            <p:ph type="body" idx="4294967295"/>
          </p:nvPr>
        </p:nvSpPr>
        <p:spPr>
          <a:xfrm>
            <a:off x="215900" y="1171575"/>
            <a:ext cx="8712200" cy="4089400"/>
          </a:xfrm>
        </p:spPr>
        <p:txBody>
          <a:bodyPr/>
          <a:lstStyle/>
          <a:p>
            <a:endParaRPr lang="ru-RU" altLang="ru-RU" smtClean="0"/>
          </a:p>
        </p:txBody>
      </p:sp>
      <p:sp>
        <p:nvSpPr>
          <p:cNvPr id="4" name="Номер слайда 3"/>
          <p:cNvSpPr>
            <a:spLocks noGrp="1"/>
          </p:cNvSpPr>
          <p:nvPr>
            <p:ph type="sldNum" sz="quarter" idx="12"/>
          </p:nvPr>
        </p:nvSpPr>
        <p:spPr>
          <a:xfrm>
            <a:off x="71438" y="6411913"/>
            <a:ext cx="4716462" cy="255587"/>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7A488FC-9AA9-47D9-A593-D604263FCE16}" type="slidenum">
              <a:rPr lang="ru-RU" altLang="ru-RU">
                <a:solidFill>
                  <a:srgbClr val="252523"/>
                </a:solidFill>
              </a:rPr>
              <a:pPr eaLnBrk="1" hangingPunct="1"/>
              <a:t>17</a:t>
            </a:fld>
            <a:endParaRPr lang="ru-RU" altLang="ru-RU">
              <a:solidFill>
                <a:srgbClr val="252523"/>
              </a:solidFill>
            </a:endParaRPr>
          </a:p>
        </p:txBody>
      </p:sp>
      <p:graphicFrame>
        <p:nvGraphicFramePr>
          <p:cNvPr id="6" name="Таблица 5"/>
          <p:cNvGraphicFramePr>
            <a:graphicFrameLocks noGrp="1"/>
          </p:cNvGraphicFramePr>
          <p:nvPr>
            <p:extLst/>
          </p:nvPr>
        </p:nvGraphicFramePr>
        <p:xfrm>
          <a:off x="83890" y="260648"/>
          <a:ext cx="8856662" cy="5278253"/>
        </p:xfrm>
        <a:graphic>
          <a:graphicData uri="http://schemas.openxmlformats.org/drawingml/2006/table">
            <a:tbl>
              <a:tblPr/>
              <a:tblGrid>
                <a:gridCol w="247650"/>
                <a:gridCol w="287337"/>
                <a:gridCol w="328613"/>
                <a:gridCol w="265112"/>
                <a:gridCol w="327025"/>
                <a:gridCol w="2616969"/>
                <a:gridCol w="144016"/>
                <a:gridCol w="360040"/>
                <a:gridCol w="288032"/>
                <a:gridCol w="288032"/>
                <a:gridCol w="288032"/>
                <a:gridCol w="288032"/>
                <a:gridCol w="3127772"/>
              </a:tblGrid>
              <a:tr h="730845">
                <a:tc gridSpan="5">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2000" b="1" i="1" u="none" strike="noStrike" cap="none" normalizeH="0" baseline="0" dirty="0" smtClean="0">
                          <a:ln>
                            <a:solidFill>
                              <a:schemeClr val="tx2"/>
                            </a:solidFill>
                          </a:ln>
                          <a:solidFill>
                            <a:srgbClr val="000000"/>
                          </a:solidFill>
                          <a:effectLst/>
                          <a:latin typeface="Times New Roman" pitchFamily="18" charset="0"/>
                          <a:cs typeface="Arial" pitchFamily="34" charset="0"/>
                        </a:rPr>
                        <a:t>2 0 1 7 </a:t>
                      </a:r>
                      <a:r>
                        <a:rPr kumimoji="0" lang="ru-RU" sz="2000" b="0" i="1" u="none" strike="noStrike" cap="none" normalizeH="0" baseline="0" dirty="0" smtClean="0">
                          <a:ln>
                            <a:solidFill>
                              <a:schemeClr val="tx2"/>
                            </a:solidFill>
                          </a:ln>
                          <a:solidFill>
                            <a:srgbClr val="000000"/>
                          </a:solidFill>
                          <a:effectLst/>
                          <a:latin typeface="Times New Roman" pitchFamily="18" charset="0"/>
                          <a:cs typeface="Arial" pitchFamily="34" charset="0"/>
                        </a:rPr>
                        <a:t>г</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BCF9D"/>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ru-RU" sz="2000" b="1" i="0" u="none" strike="noStrike" cap="none" normalizeH="0" baseline="0" dirty="0" smtClean="0">
                        <a:ln>
                          <a:solidFill>
                            <a:schemeClr val="tx2"/>
                          </a:solidFill>
                        </a:ln>
                        <a:solidFill>
                          <a:srgbClr val="000000"/>
                        </a:solidFill>
                        <a:effectLst/>
                        <a:latin typeface="Times New Roman" pitchFamily="18"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BCF9D"/>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2000" b="1" i="1" u="none" strike="noStrike" cap="none" normalizeH="0" baseline="0" dirty="0" smtClean="0">
                          <a:ln>
                            <a:solidFill>
                              <a:schemeClr val="tx2"/>
                            </a:solidFill>
                          </a:ln>
                          <a:solidFill>
                            <a:srgbClr val="CCC1DA"/>
                          </a:solidFill>
                          <a:effectLst/>
                          <a:latin typeface="Times New Roman" pitchFamily="18" charset="0"/>
                          <a:cs typeface="Arial" pitchFamily="34" charset="0"/>
                        </a:rPr>
                        <a:t> </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BCF9D"/>
                    </a:solidFill>
                  </a:tcPr>
                </a:tc>
                <a:tc gridSpan="5">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2000" b="1" i="1" u="none" strike="noStrike" cap="none" normalizeH="0" baseline="0" dirty="0" smtClean="0">
                          <a:ln>
                            <a:solidFill>
                              <a:schemeClr val="tx2"/>
                            </a:solidFill>
                          </a:ln>
                          <a:solidFill>
                            <a:srgbClr val="000000"/>
                          </a:solidFill>
                          <a:effectLst/>
                          <a:latin typeface="Times New Roman" pitchFamily="18" charset="0"/>
                          <a:cs typeface="Arial" pitchFamily="34" charset="0"/>
                        </a:rPr>
                        <a:t>2018 </a:t>
                      </a:r>
                      <a:r>
                        <a:rPr kumimoji="0" lang="ru-RU" sz="2000" b="0" i="1" u="none" strike="noStrike" cap="none" normalizeH="0" baseline="0" dirty="0" smtClean="0">
                          <a:ln>
                            <a:solidFill>
                              <a:schemeClr val="tx2"/>
                            </a:solidFill>
                          </a:ln>
                          <a:solidFill>
                            <a:srgbClr val="000000"/>
                          </a:solidFill>
                          <a:effectLst/>
                          <a:latin typeface="Times New Roman" pitchFamily="18" charset="0"/>
                          <a:cs typeface="Arial" pitchFamily="34" charset="0"/>
                        </a:rPr>
                        <a:t>г</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BCF9D"/>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ru-RU" sz="2000" b="1" i="0" u="none" strike="noStrike" cap="none" normalizeH="0" baseline="0" dirty="0" smtClean="0">
                        <a:ln>
                          <a:solidFill>
                            <a:schemeClr val="tx2"/>
                          </a:solidFill>
                        </a:ln>
                        <a:solidFill>
                          <a:srgbClr val="000000"/>
                        </a:solidFill>
                        <a:effectLst/>
                        <a:latin typeface="Times New Roman" pitchFamily="18"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BCF9D"/>
                    </a:solidFill>
                  </a:tcPr>
                </a:tc>
              </a:tr>
              <a:tr h="654050">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latin typeface="Times New Roman" pitchFamily="18" charset="0"/>
                          <a:cs typeface="Arial" pitchFamily="34" charset="0"/>
                        </a:rPr>
                        <a:t>2</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latin typeface="Times New Roman" pitchFamily="18" charset="0"/>
                          <a:cs typeface="Arial" pitchFamily="34" charset="0"/>
                        </a:rPr>
                        <a:t>0</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latin typeface="Times New Roman" pitchFamily="18" charset="0"/>
                          <a:cs typeface="Arial" pitchFamily="34" charset="0"/>
                        </a:rPr>
                        <a:t>5</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latin typeface="Times New Roman" pitchFamily="18" charset="0"/>
                          <a:cs typeface="Arial" pitchFamily="34" charset="0"/>
                        </a:rPr>
                        <a:t>4</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800" b="1" i="1" u="none" strike="noStrike" cap="none" normalizeH="0" baseline="0" dirty="0" smtClean="0">
                          <a:ln>
                            <a:noFill/>
                          </a:ln>
                          <a:solidFill>
                            <a:srgbClr val="000000"/>
                          </a:solidFill>
                          <a:effectLst/>
                          <a:latin typeface="Times New Roman" pitchFamily="18" charset="0"/>
                          <a:cs typeface="Arial" pitchFamily="34" charset="0"/>
                        </a:rPr>
                        <a:t>0</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latin typeface="Times New Roman" pitchFamily="18" charset="0"/>
                          <a:cs typeface="Arial" pitchFamily="34" charset="0"/>
                        </a:rPr>
                        <a:t>Расчеты по суммам принудительного изъятия</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rgbClr val="CCC1DA"/>
                          </a:solidFill>
                          <a:effectLst/>
                          <a:latin typeface="Times New Roman" pitchFamily="18" charset="0"/>
                          <a:cs typeface="Arial" pitchFamily="34" charset="0"/>
                        </a:rPr>
                        <a:t> </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0EC"/>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latin typeface="Times New Roman" pitchFamily="18" charset="0"/>
                          <a:cs typeface="Arial" pitchFamily="34" charset="0"/>
                        </a:rPr>
                        <a:t>2</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latin typeface="Times New Roman" pitchFamily="18" charset="0"/>
                          <a:cs typeface="Arial" pitchFamily="34" charset="0"/>
                        </a:rPr>
                        <a:t>0</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latin typeface="Times New Roman" pitchFamily="18" charset="0"/>
                          <a:cs typeface="Arial" pitchFamily="34" charset="0"/>
                        </a:rPr>
                        <a:t>5</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latin typeface="Times New Roman" pitchFamily="18" charset="0"/>
                          <a:cs typeface="Arial" pitchFamily="34" charset="0"/>
                        </a:rPr>
                        <a:t>4</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latin typeface="Times New Roman" pitchFamily="18" charset="0"/>
                          <a:cs typeface="Arial" pitchFamily="34" charset="0"/>
                        </a:rPr>
                        <a:t>0</a:t>
                      </a:r>
                      <a:endParaRPr kumimoji="0" lang="en-US" sz="1800" b="1" i="1" u="none" strike="noStrike" cap="none" normalizeH="0" baseline="0" dirty="0" smtClean="0">
                        <a:ln>
                          <a:noFill/>
                        </a:ln>
                        <a:solidFill>
                          <a:srgbClr val="000000"/>
                        </a:solidFill>
                        <a:effectLst/>
                        <a:latin typeface="Times New Roman" pitchFamily="18"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latin typeface="Times New Roman" pitchFamily="18" charset="0"/>
                          <a:cs typeface="Arial" pitchFamily="34" charset="0"/>
                        </a:rPr>
                        <a:t>Расчеты по суммам штрафов, пеней, неустоек, возмещений ущерба</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1442278">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latin typeface="Times New Roman" pitchFamily="18" charset="0"/>
                          <a:cs typeface="Arial" pitchFamily="34" charset="0"/>
                        </a:rPr>
                        <a:t>2</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latin typeface="Times New Roman" pitchFamily="18" charset="0"/>
                          <a:cs typeface="Arial" pitchFamily="34" charset="0"/>
                        </a:rPr>
                        <a:t>0</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latin typeface="Times New Roman" pitchFamily="18" charset="0"/>
                          <a:cs typeface="Arial" pitchFamily="34" charset="0"/>
                        </a:rPr>
                        <a:t>5</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latin typeface="Times New Roman" pitchFamily="18" charset="0"/>
                          <a:cs typeface="Arial" pitchFamily="34" charset="0"/>
                        </a:rPr>
                        <a:t>4</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latin typeface="Times New Roman" pitchFamily="18" charset="0"/>
                          <a:cs typeface="Arial" pitchFamily="34" charset="0"/>
                        </a:rPr>
                        <a:t>1</a:t>
                      </a:r>
                      <a:endParaRPr kumimoji="0" lang="en-US" sz="1800" b="1" i="1" u="none" strike="noStrike" cap="none" normalizeH="0" baseline="0" dirty="0" smtClean="0">
                        <a:ln>
                          <a:noFill/>
                        </a:ln>
                        <a:solidFill>
                          <a:srgbClr val="000000"/>
                        </a:solidFill>
                        <a:effectLst/>
                        <a:latin typeface="Times New Roman" pitchFamily="18"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latin typeface="Times New Roman" pitchFamily="18" charset="0"/>
                          <a:cs typeface="Arial" pitchFamily="34" charset="0"/>
                        </a:rPr>
                        <a:t>Расчеты с плательщиками сумм принудительного изъятия</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rgbClr val="000000"/>
                          </a:solidFill>
                          <a:effectLst/>
                          <a:latin typeface="Times New Roman" pitchFamily="18" charset="0"/>
                          <a:cs typeface="Arial" pitchFamily="34" charset="0"/>
                        </a:rPr>
                        <a:t> </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0EC"/>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latin typeface="Times New Roman" pitchFamily="18" charset="0"/>
                          <a:cs typeface="Arial" pitchFamily="34" charset="0"/>
                        </a:rPr>
                        <a:t>2</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latin typeface="Times New Roman" pitchFamily="18" charset="0"/>
                          <a:cs typeface="Arial" pitchFamily="34" charset="0"/>
                        </a:rPr>
                        <a:t>0</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latin typeface="Times New Roman" pitchFamily="18" charset="0"/>
                          <a:cs typeface="Arial" pitchFamily="34" charset="0"/>
                        </a:rPr>
                        <a:t>5</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latin typeface="Times New Roman" pitchFamily="18" charset="0"/>
                          <a:cs typeface="Arial" pitchFamily="34" charset="0"/>
                        </a:rPr>
                        <a:t>4</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latin typeface="Times New Roman" pitchFamily="18" charset="0"/>
                          <a:cs typeface="Arial" pitchFamily="34" charset="0"/>
                        </a:rPr>
                        <a:t>1</a:t>
                      </a:r>
                      <a:endParaRPr kumimoji="0" lang="en-US" sz="1800" b="1" i="1" u="none" strike="noStrike" cap="none" normalizeH="0" baseline="0" dirty="0" smtClean="0">
                        <a:ln>
                          <a:noFill/>
                        </a:ln>
                        <a:solidFill>
                          <a:srgbClr val="000000"/>
                        </a:solidFill>
                        <a:effectLst/>
                        <a:latin typeface="Times New Roman" pitchFamily="18"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latin typeface="Times New Roman" pitchFamily="18" charset="0"/>
                          <a:cs typeface="Arial" pitchFamily="34" charset="0"/>
                        </a:rPr>
                        <a:t>Расчеты по доходам от штрафных </a:t>
                      </a:r>
                      <a:r>
                        <a:rPr kumimoji="0" lang="ru-RU" sz="1800" b="1" i="1" u="none" strike="noStrike" cap="none" normalizeH="0" baseline="0" dirty="0" smtClean="0">
                          <a:ln>
                            <a:noFill/>
                          </a:ln>
                          <a:solidFill>
                            <a:srgbClr val="FF0000"/>
                          </a:solidFill>
                          <a:effectLst/>
                          <a:latin typeface="Times New Roman" pitchFamily="18" charset="0"/>
                          <a:cs typeface="Arial" pitchFamily="34" charset="0"/>
                        </a:rPr>
                        <a:t>санкций за нарушение законодательства о закупках</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1440160">
                <a:tc>
                  <a:txBody>
                    <a:bodyPr/>
                    <a:lstStyle/>
                    <a:p>
                      <a:pPr marL="0" marR="0" lvl="0" indent="0" algn="l" defTabSz="4572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dirty="0" smtClean="0">
                        <a:ln>
                          <a:noFill/>
                        </a:ln>
                        <a:solidFill>
                          <a:srgbClr val="000000"/>
                        </a:solidFill>
                        <a:effectLst/>
                        <a:latin typeface="Times New Roman" pitchFamily="18"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dirty="0" smtClean="0">
                        <a:ln>
                          <a:noFill/>
                        </a:ln>
                        <a:solidFill>
                          <a:srgbClr val="000000"/>
                        </a:solidFill>
                        <a:effectLst/>
                        <a:latin typeface="Times New Roman" pitchFamily="18"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dirty="0" smtClean="0">
                        <a:ln>
                          <a:noFill/>
                        </a:ln>
                        <a:solidFill>
                          <a:srgbClr val="000000"/>
                        </a:solidFill>
                        <a:effectLst/>
                        <a:latin typeface="Times New Roman" pitchFamily="18"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dirty="0" smtClean="0">
                        <a:ln>
                          <a:noFill/>
                        </a:ln>
                        <a:solidFill>
                          <a:srgbClr val="000000"/>
                        </a:solidFill>
                        <a:effectLst/>
                        <a:latin typeface="Times New Roman" pitchFamily="18"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dirty="0" smtClean="0">
                        <a:ln>
                          <a:noFill/>
                        </a:ln>
                        <a:solidFill>
                          <a:srgbClr val="000000"/>
                        </a:solidFill>
                        <a:effectLst/>
                        <a:latin typeface="Times New Roman" pitchFamily="18"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dirty="0" smtClean="0">
                        <a:ln>
                          <a:noFill/>
                        </a:ln>
                        <a:solidFill>
                          <a:srgbClr val="000000"/>
                        </a:solidFill>
                        <a:effectLst/>
                        <a:latin typeface="Times New Roman" pitchFamily="18"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rgbClr val="000000"/>
                          </a:solidFill>
                          <a:effectLst/>
                          <a:latin typeface="Times New Roman" pitchFamily="18" charset="0"/>
                          <a:cs typeface="Arial" pitchFamily="34" charset="0"/>
                        </a:rPr>
                        <a:t> </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0EC"/>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latin typeface="Times New Roman" pitchFamily="18" charset="0"/>
                          <a:cs typeface="Arial" pitchFamily="34" charset="0"/>
                        </a:rPr>
                        <a:t>2</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latin typeface="Times New Roman" pitchFamily="18" charset="0"/>
                          <a:cs typeface="Arial" pitchFamily="34" charset="0"/>
                        </a:rPr>
                        <a:t>0</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latin typeface="Times New Roman" pitchFamily="18" charset="0"/>
                          <a:cs typeface="Arial" pitchFamily="34" charset="0"/>
                        </a:rPr>
                        <a:t>5</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latin typeface="Times New Roman" pitchFamily="18" charset="0"/>
                          <a:cs typeface="Arial" pitchFamily="34" charset="0"/>
                        </a:rPr>
                        <a:t>4</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latin typeface="Times New Roman" pitchFamily="18" charset="0"/>
                          <a:cs typeface="Arial" pitchFamily="34" charset="0"/>
                        </a:rPr>
                        <a:t>4</a:t>
                      </a:r>
                      <a:endParaRPr kumimoji="0" lang="en-US" sz="1800" b="1" i="1" u="none" strike="noStrike" cap="none" normalizeH="0" baseline="0" dirty="0" smtClean="0">
                        <a:ln>
                          <a:noFill/>
                        </a:ln>
                        <a:solidFill>
                          <a:srgbClr val="000000"/>
                        </a:solidFill>
                        <a:effectLst/>
                        <a:latin typeface="Times New Roman" pitchFamily="18"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latin typeface="Times New Roman" pitchFamily="18" charset="0"/>
                          <a:ea typeface="+mn-ea"/>
                          <a:cs typeface="Arial" pitchFamily="34" charset="0"/>
                        </a:rPr>
                        <a:t>Расчеты по доходам от возмещения ущерба имуществу (за исключением страховых возмещений)</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438150">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rgbClr val="000000"/>
                        </a:solidFill>
                        <a:effectLst/>
                        <a:latin typeface="Calibri" pitchFamily="34"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dirty="0" smtClean="0">
                        <a:ln>
                          <a:noFill/>
                        </a:ln>
                        <a:solidFill>
                          <a:srgbClr val="000000"/>
                        </a:solidFill>
                        <a:effectLst/>
                        <a:latin typeface="Times New Roman" pitchFamily="18"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dirty="0" smtClean="0">
                        <a:ln>
                          <a:noFill/>
                        </a:ln>
                        <a:solidFill>
                          <a:srgbClr val="000000"/>
                        </a:solidFill>
                        <a:effectLst/>
                        <a:latin typeface="Times New Roman" pitchFamily="18"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dirty="0" smtClean="0">
                        <a:ln>
                          <a:noFill/>
                        </a:ln>
                        <a:solidFill>
                          <a:srgbClr val="000000"/>
                        </a:solidFill>
                        <a:effectLst/>
                        <a:latin typeface="Times New Roman" pitchFamily="18"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dirty="0" smtClean="0">
                        <a:ln>
                          <a:noFill/>
                        </a:ln>
                        <a:solidFill>
                          <a:srgbClr val="000000"/>
                        </a:solidFill>
                        <a:effectLst/>
                        <a:latin typeface="Times New Roman" pitchFamily="18"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dirty="0" smtClean="0">
                        <a:ln>
                          <a:noFill/>
                        </a:ln>
                        <a:solidFill>
                          <a:srgbClr val="000000"/>
                        </a:solidFill>
                        <a:effectLst/>
                        <a:latin typeface="Times New Roman" pitchFamily="18"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rgbClr val="000000"/>
                          </a:solidFill>
                          <a:effectLst/>
                          <a:latin typeface="Times New Roman" pitchFamily="18" charset="0"/>
                          <a:cs typeface="Arial" pitchFamily="34" charset="0"/>
                        </a:rPr>
                        <a:t> </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0EC"/>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latin typeface="Times New Roman" pitchFamily="18" charset="0"/>
                          <a:cs typeface="Arial" pitchFamily="34" charset="0"/>
                        </a:rPr>
                        <a:t>2</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latin typeface="Times New Roman" pitchFamily="18" charset="0"/>
                          <a:cs typeface="Arial" pitchFamily="34" charset="0"/>
                        </a:rPr>
                        <a:t>0</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latin typeface="Times New Roman" pitchFamily="18" charset="0"/>
                          <a:cs typeface="Arial" pitchFamily="34" charset="0"/>
                        </a:rPr>
                        <a:t>5</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latin typeface="Times New Roman" pitchFamily="18" charset="0"/>
                          <a:cs typeface="Arial" pitchFamily="34" charset="0"/>
                        </a:rPr>
                        <a:t>4</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latin typeface="Times New Roman" pitchFamily="18" charset="0"/>
                          <a:cs typeface="Arial" pitchFamily="34" charset="0"/>
                        </a:rPr>
                        <a:t>5</a:t>
                      </a:r>
                      <a:endParaRPr kumimoji="0" lang="en-US" sz="1800" b="1" i="1" u="none" strike="noStrike" cap="none" normalizeH="0" baseline="0" dirty="0" smtClean="0">
                        <a:ln>
                          <a:noFill/>
                        </a:ln>
                        <a:solidFill>
                          <a:srgbClr val="000000"/>
                        </a:solidFill>
                        <a:effectLst/>
                        <a:latin typeface="Times New Roman" pitchFamily="18"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latin typeface="Times New Roman" pitchFamily="18" charset="0"/>
                          <a:ea typeface="+mn-ea"/>
                          <a:cs typeface="Arial" pitchFamily="34" charset="0"/>
                        </a:rPr>
                        <a:t>Расчеты по доходам от прочих сумм принудительного изъятия</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spTree>
    <p:extLst>
      <p:ext uri="{BB962C8B-B14F-4D97-AF65-F5344CB8AC3E}">
        <p14:creationId xmlns:p14="http://schemas.microsoft.com/office/powerpoint/2010/main" val="3504575883"/>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908" y="207421"/>
            <a:ext cx="8208563" cy="760465"/>
          </a:xfrm>
        </p:spPr>
        <p:txBody>
          <a:bodyPr/>
          <a:lstStyle/>
          <a:p>
            <a:r>
              <a:rPr lang="ru-RU" dirty="0" smtClean="0"/>
              <a:t>Корректировка ошибок в Главной книге и финансовой (бухгалтерской) отчетности</a:t>
            </a:r>
            <a:endParaRPr lang="ru-RU" dirty="0"/>
          </a:p>
        </p:txBody>
      </p:sp>
      <p:sp>
        <p:nvSpPr>
          <p:cNvPr id="5" name="Прямоугольник 4"/>
          <p:cNvSpPr/>
          <p:nvPr/>
        </p:nvSpPr>
        <p:spPr>
          <a:xfrm>
            <a:off x="6300192" y="1412776"/>
            <a:ext cx="2286000" cy="1323439"/>
          </a:xfrm>
          <a:prstGeom prst="rect">
            <a:avLst/>
          </a:prstGeom>
          <a:effectLst>
            <a:glow rad="101600">
              <a:schemeClr val="accent6">
                <a:lumMod val="75000"/>
                <a:alpha val="60000"/>
              </a:schemeClr>
            </a:glow>
          </a:effectLst>
        </p:spPr>
        <p:style>
          <a:lnRef idx="2">
            <a:schemeClr val="accent2"/>
          </a:lnRef>
          <a:fillRef idx="1">
            <a:schemeClr val="lt1"/>
          </a:fillRef>
          <a:effectRef idx="0">
            <a:schemeClr val="accent2"/>
          </a:effectRef>
          <a:fontRef idx="minor">
            <a:schemeClr val="dk1"/>
          </a:fontRef>
        </p:style>
        <p:txBody>
          <a:bodyPr>
            <a:spAutoFit/>
          </a:bodyPr>
          <a:lstStyle/>
          <a:p>
            <a:r>
              <a:rPr lang="ru-RU" sz="1600" kern="0" dirty="0">
                <a:solidFill>
                  <a:srgbClr val="000000"/>
                </a:solidFill>
                <a:latin typeface="Times New Roman" panose="02020603050405020304" pitchFamily="18" charset="0"/>
                <a:ea typeface="Times New Roman" panose="02020603050405020304" pitchFamily="18" charset="0"/>
                <a:cs typeface="Times New Roman"/>
              </a:rPr>
              <a:t>Журнал по прочим операциям (ф. 0504071)</a:t>
            </a:r>
            <a:r>
              <a:rPr lang="ru-RU" sz="1600" kern="0" dirty="0">
                <a:solidFill>
                  <a:prstClr val="black"/>
                </a:solidFill>
                <a:latin typeface="Times New Roman" panose="02020603050405020304" pitchFamily="18" charset="0"/>
                <a:ea typeface="Times New Roman" panose="02020603050405020304" pitchFamily="18" charset="0"/>
                <a:cs typeface="Times New Roman"/>
              </a:rPr>
              <a:t> </a:t>
            </a:r>
            <a:r>
              <a:rPr lang="ru-RU" sz="1600" kern="0" dirty="0">
                <a:solidFill>
                  <a:srgbClr val="000000"/>
                </a:solidFill>
                <a:latin typeface="Times New Roman" panose="02020603050405020304" pitchFamily="18" charset="0"/>
                <a:ea typeface="Times New Roman" panose="02020603050405020304" pitchFamily="18" charset="0"/>
                <a:cs typeface="Times New Roman"/>
              </a:rPr>
              <a:t>с признаком «Исправление ошибок прошлых лет»</a:t>
            </a:r>
            <a:endParaRPr lang="ru-RU" dirty="0">
              <a:solidFill>
                <a:prstClr val="black"/>
              </a:solidFill>
            </a:endParaRPr>
          </a:p>
        </p:txBody>
      </p:sp>
      <p:sp>
        <p:nvSpPr>
          <p:cNvPr id="6" name="TextBox 5"/>
          <p:cNvSpPr txBox="1"/>
          <p:nvPr/>
        </p:nvSpPr>
        <p:spPr>
          <a:xfrm>
            <a:off x="1403648" y="1309410"/>
            <a:ext cx="2857129" cy="923330"/>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ru-RU" dirty="0" smtClean="0">
                <a:solidFill>
                  <a:srgbClr val="000000"/>
                </a:solidFill>
                <a:latin typeface="Times New Roman" panose="02020603050405020304" pitchFamily="18" charset="0"/>
                <a:ea typeface="Times New Roman" panose="02020603050405020304" pitchFamily="18" charset="0"/>
              </a:rPr>
              <a:t>Главная книга </a:t>
            </a:r>
            <a:r>
              <a:rPr lang="ru-RU" dirty="0">
                <a:solidFill>
                  <a:srgbClr val="000000"/>
                </a:solidFill>
                <a:latin typeface="Times New Roman" panose="02020603050405020304" pitchFamily="18" charset="0"/>
                <a:ea typeface="Times New Roman" panose="02020603050405020304" pitchFamily="18" charset="0"/>
              </a:rPr>
              <a:t>(ф. 0504072</a:t>
            </a:r>
            <a:r>
              <a:rPr lang="ru-RU" dirty="0" smtClean="0">
                <a:solidFill>
                  <a:srgbClr val="000000"/>
                </a:solidFill>
                <a:latin typeface="Times New Roman" panose="02020603050405020304" pitchFamily="18" charset="0"/>
                <a:ea typeface="Times New Roman" panose="02020603050405020304" pitchFamily="18" charset="0"/>
              </a:rPr>
              <a:t>)</a:t>
            </a:r>
          </a:p>
          <a:p>
            <a:r>
              <a:rPr lang="ru-RU" dirty="0" smtClean="0">
                <a:solidFill>
                  <a:srgbClr val="000000"/>
                </a:solidFill>
                <a:latin typeface="Times New Roman" panose="02020603050405020304" pitchFamily="18" charset="0"/>
                <a:ea typeface="Times New Roman" panose="02020603050405020304" pitchFamily="18" charset="0"/>
              </a:rPr>
              <a:t>Отчетного периода (года)</a:t>
            </a:r>
          </a:p>
          <a:p>
            <a:r>
              <a:rPr lang="ru-RU" dirty="0" smtClean="0">
                <a:solidFill>
                  <a:srgbClr val="000000"/>
                </a:solidFill>
                <a:latin typeface="Times New Roman" panose="02020603050405020304" pitchFamily="18" charset="0"/>
              </a:rPr>
              <a:t>Обороты по счетам</a:t>
            </a:r>
            <a:endParaRPr lang="ru-RU" dirty="0">
              <a:solidFill>
                <a:prstClr val="black"/>
              </a:solidFill>
            </a:endParaRPr>
          </a:p>
        </p:txBody>
      </p:sp>
      <p:sp>
        <p:nvSpPr>
          <p:cNvPr id="8" name="TextBox 7"/>
          <p:cNvSpPr txBox="1"/>
          <p:nvPr/>
        </p:nvSpPr>
        <p:spPr>
          <a:xfrm>
            <a:off x="4448005" y="3623619"/>
            <a:ext cx="4195456" cy="12003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ru-RU" dirty="0" smtClean="0">
                <a:solidFill>
                  <a:srgbClr val="000000"/>
                </a:solidFill>
                <a:latin typeface="Times New Roman" panose="02020603050405020304" pitchFamily="18" charset="0"/>
                <a:ea typeface="Times New Roman" panose="02020603050405020304" pitchFamily="18" charset="0"/>
              </a:rPr>
              <a:t>Графа 6 Код причины 3 Сведений </a:t>
            </a:r>
            <a:r>
              <a:rPr lang="ru-RU" dirty="0">
                <a:solidFill>
                  <a:srgbClr val="000000"/>
                </a:solidFill>
                <a:latin typeface="Times New Roman" panose="02020603050405020304" pitchFamily="18" charset="0"/>
                <a:ea typeface="Times New Roman" panose="02020603050405020304" pitchFamily="18" charset="0"/>
              </a:rPr>
              <a:t>(ф. 0503173</a:t>
            </a:r>
            <a:r>
              <a:rPr lang="ru-RU" dirty="0" smtClean="0">
                <a:solidFill>
                  <a:srgbClr val="000000"/>
                </a:solidFill>
                <a:latin typeface="Times New Roman" panose="02020603050405020304" pitchFamily="18" charset="0"/>
                <a:ea typeface="Times New Roman" panose="02020603050405020304" pitchFamily="18" charset="0"/>
              </a:rPr>
              <a:t>) </a:t>
            </a:r>
            <a:r>
              <a:rPr lang="ru-RU" dirty="0">
                <a:solidFill>
                  <a:srgbClr val="000000"/>
                </a:solidFill>
                <a:latin typeface="Times New Roman" panose="02020603050405020304" pitchFamily="18" charset="0"/>
                <a:ea typeface="Times New Roman" panose="02020603050405020304" pitchFamily="18" charset="0"/>
              </a:rPr>
              <a:t>формируется </a:t>
            </a:r>
            <a:r>
              <a:rPr lang="ru-RU" dirty="0" smtClean="0">
                <a:solidFill>
                  <a:srgbClr val="000000"/>
                </a:solidFill>
                <a:latin typeface="Times New Roman" panose="02020603050405020304" pitchFamily="18" charset="0"/>
                <a:ea typeface="Times New Roman" panose="02020603050405020304" pitchFamily="18" charset="0"/>
              </a:rPr>
              <a:t>отдельно</a:t>
            </a:r>
          </a:p>
          <a:p>
            <a:pPr algn="just"/>
            <a:r>
              <a:rPr lang="ru-RU" dirty="0" smtClean="0">
                <a:solidFill>
                  <a:srgbClr val="000000"/>
                </a:solidFill>
                <a:latin typeface="Times New Roman" panose="02020603050405020304" pitchFamily="18" charset="0"/>
                <a:ea typeface="Times New Roman" panose="02020603050405020304" pitchFamily="18" charset="0"/>
              </a:rPr>
              <a:t> по признаку </a:t>
            </a:r>
            <a:r>
              <a:rPr lang="ru-RU" dirty="0">
                <a:solidFill>
                  <a:srgbClr val="000000"/>
                </a:solidFill>
                <a:latin typeface="Times New Roman" panose="02020603050405020304" pitchFamily="18" charset="0"/>
                <a:ea typeface="Times New Roman" panose="02020603050405020304" pitchFamily="18" charset="0"/>
              </a:rPr>
              <a:t>«Исправление ошибок прошлых </a:t>
            </a:r>
            <a:r>
              <a:rPr lang="ru-RU" dirty="0" smtClean="0">
                <a:solidFill>
                  <a:srgbClr val="000000"/>
                </a:solidFill>
                <a:latin typeface="Times New Roman" panose="02020603050405020304" pitchFamily="18" charset="0"/>
                <a:ea typeface="Times New Roman" panose="02020603050405020304" pitchFamily="18" charset="0"/>
              </a:rPr>
              <a:t>лет»</a:t>
            </a:r>
            <a:endParaRPr lang="ru-RU" dirty="0">
              <a:solidFill>
                <a:prstClr val="black"/>
              </a:solidFill>
            </a:endParaRPr>
          </a:p>
        </p:txBody>
      </p:sp>
      <p:sp>
        <p:nvSpPr>
          <p:cNvPr id="19" name="TextBox 18"/>
          <p:cNvSpPr txBox="1"/>
          <p:nvPr/>
        </p:nvSpPr>
        <p:spPr>
          <a:xfrm>
            <a:off x="794475" y="2618666"/>
            <a:ext cx="2037737" cy="615553"/>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ru-RU" sz="1600" b="1" kern="0" dirty="0">
                <a:solidFill>
                  <a:srgbClr val="000000"/>
                </a:solidFill>
                <a:latin typeface="Times New Roman" panose="02020603050405020304" pitchFamily="18" charset="0"/>
                <a:ea typeface="Times New Roman" panose="02020603050405020304" pitchFamily="18" charset="0"/>
                <a:cs typeface="Times New Roman"/>
              </a:rPr>
              <a:t>Входящие остатки </a:t>
            </a:r>
          </a:p>
          <a:p>
            <a:r>
              <a:rPr lang="ru-RU" sz="1600" kern="0" dirty="0">
                <a:solidFill>
                  <a:srgbClr val="000000"/>
                </a:solidFill>
                <a:latin typeface="Times New Roman" panose="02020603050405020304" pitchFamily="18" charset="0"/>
                <a:ea typeface="Times New Roman" panose="02020603050405020304" pitchFamily="18" charset="0"/>
                <a:cs typeface="Times New Roman"/>
              </a:rPr>
              <a:t> Баланс ( ф. 0503130</a:t>
            </a:r>
            <a:r>
              <a:rPr lang="ru-RU" dirty="0" smtClean="0">
                <a:solidFill>
                  <a:prstClr val="black"/>
                </a:solidFill>
              </a:rPr>
              <a:t>)</a:t>
            </a:r>
            <a:endParaRPr lang="ru-RU" dirty="0">
              <a:solidFill>
                <a:prstClr val="black"/>
              </a:solidFill>
            </a:endParaRPr>
          </a:p>
        </p:txBody>
      </p:sp>
      <p:sp>
        <p:nvSpPr>
          <p:cNvPr id="20" name="TextBox 19"/>
          <p:cNvSpPr txBox="1"/>
          <p:nvPr/>
        </p:nvSpPr>
        <p:spPr>
          <a:xfrm>
            <a:off x="862687" y="3687155"/>
            <a:ext cx="2126058" cy="58477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ru-RU" sz="1600" b="1" kern="0" dirty="0">
                <a:solidFill>
                  <a:srgbClr val="000000"/>
                </a:solidFill>
                <a:latin typeface="Times New Roman" panose="02020603050405020304" pitchFamily="18" charset="0"/>
                <a:ea typeface="Times New Roman" panose="02020603050405020304" pitchFamily="18" charset="0"/>
                <a:cs typeface="Times New Roman"/>
              </a:rPr>
              <a:t>Входящие остатки</a:t>
            </a:r>
          </a:p>
          <a:p>
            <a:r>
              <a:rPr lang="ru-RU" sz="1600" kern="0" dirty="0">
                <a:solidFill>
                  <a:srgbClr val="000000"/>
                </a:solidFill>
                <a:latin typeface="Times New Roman" panose="02020603050405020304" pitchFamily="18" charset="0"/>
                <a:ea typeface="Times New Roman" panose="02020603050405020304" pitchFamily="18" charset="0"/>
                <a:cs typeface="Times New Roman"/>
              </a:rPr>
              <a:t>  (ф. 0503168)</a:t>
            </a:r>
          </a:p>
        </p:txBody>
      </p:sp>
      <p:cxnSp>
        <p:nvCxnSpPr>
          <p:cNvPr id="23" name="Прямая со стрелкой 22"/>
          <p:cNvCxnSpPr/>
          <p:nvPr/>
        </p:nvCxnSpPr>
        <p:spPr>
          <a:xfrm flipH="1" flipV="1">
            <a:off x="2794806" y="2838721"/>
            <a:ext cx="1523224" cy="1057910"/>
          </a:xfrm>
          <a:prstGeom prst="straightConnector1">
            <a:avLst/>
          </a:prstGeom>
          <a:ln>
            <a:solidFill>
              <a:srgbClr val="00B050"/>
            </a:solidFill>
            <a:tailEnd type="arrow"/>
          </a:ln>
        </p:spPr>
        <p:style>
          <a:lnRef idx="3">
            <a:schemeClr val="accent3"/>
          </a:lnRef>
          <a:fillRef idx="0">
            <a:schemeClr val="accent3"/>
          </a:fillRef>
          <a:effectRef idx="2">
            <a:schemeClr val="accent3"/>
          </a:effectRef>
          <a:fontRef idx="minor">
            <a:schemeClr val="tx1"/>
          </a:fontRef>
        </p:style>
      </p:cxnSp>
      <p:cxnSp>
        <p:nvCxnSpPr>
          <p:cNvPr id="26" name="Прямая со стрелкой 25"/>
          <p:cNvCxnSpPr/>
          <p:nvPr/>
        </p:nvCxnSpPr>
        <p:spPr>
          <a:xfrm flipH="1">
            <a:off x="2977897" y="4004536"/>
            <a:ext cx="1459259" cy="62634"/>
          </a:xfrm>
          <a:prstGeom prst="straightConnector1">
            <a:avLst/>
          </a:prstGeom>
          <a:ln>
            <a:solidFill>
              <a:srgbClr val="00B050"/>
            </a:solidFill>
            <a:tailEnd type="arrow"/>
          </a:ln>
        </p:spPr>
        <p:style>
          <a:lnRef idx="3">
            <a:schemeClr val="accent3"/>
          </a:lnRef>
          <a:fillRef idx="0">
            <a:schemeClr val="accent3"/>
          </a:fillRef>
          <a:effectRef idx="2">
            <a:schemeClr val="accent3"/>
          </a:effectRef>
          <a:fontRef idx="minor">
            <a:schemeClr val="tx1"/>
          </a:fontRef>
        </p:style>
      </p:cxnSp>
      <p:sp>
        <p:nvSpPr>
          <p:cNvPr id="3" name="Номер слайда 2"/>
          <p:cNvSpPr>
            <a:spLocks noGrp="1"/>
          </p:cNvSpPr>
          <p:nvPr>
            <p:ph type="sldNum" sz="quarter" idx="12"/>
          </p:nvPr>
        </p:nvSpPr>
        <p:spPr/>
        <p:txBody>
          <a:bodyPr/>
          <a:lstStyle/>
          <a:p>
            <a:fld id="{87CAACBE-3CA2-42B4-BAD1-73B4871560ED}" type="slidenum">
              <a:rPr lang="ru-RU" altLang="ru-RU" smtClean="0"/>
              <a:pPr/>
              <a:t>170</a:t>
            </a:fld>
            <a:endParaRPr lang="ru-RU" altLang="ru-RU"/>
          </a:p>
        </p:txBody>
      </p:sp>
      <p:cxnSp>
        <p:nvCxnSpPr>
          <p:cNvPr id="21" name="Прямая со стрелкой 20"/>
          <p:cNvCxnSpPr/>
          <p:nvPr/>
        </p:nvCxnSpPr>
        <p:spPr>
          <a:xfrm flipH="1">
            <a:off x="5540901" y="2860869"/>
            <a:ext cx="1551379" cy="742682"/>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4" name="Прямая со стрелкой 23"/>
          <p:cNvCxnSpPr/>
          <p:nvPr/>
        </p:nvCxnSpPr>
        <p:spPr>
          <a:xfrm flipH="1" flipV="1">
            <a:off x="4215036" y="1666193"/>
            <a:ext cx="1967408" cy="597691"/>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1" name="TextBox 10"/>
          <p:cNvSpPr txBox="1"/>
          <p:nvPr/>
        </p:nvSpPr>
        <p:spPr>
          <a:xfrm>
            <a:off x="5580112" y="1678742"/>
            <a:ext cx="301686" cy="369332"/>
          </a:xfrm>
          <a:prstGeom prst="rect">
            <a:avLst/>
          </a:prstGeom>
          <a:noFill/>
        </p:spPr>
        <p:txBody>
          <a:bodyPr wrap="none" rtlCol="0">
            <a:spAutoFit/>
          </a:bodyPr>
          <a:lstStyle/>
          <a:p>
            <a:r>
              <a:rPr lang="ru-RU" dirty="0" smtClean="0">
                <a:solidFill>
                  <a:prstClr val="black"/>
                </a:solidFill>
              </a:rPr>
              <a:t>1</a:t>
            </a:r>
            <a:endParaRPr lang="ru-RU" dirty="0">
              <a:solidFill>
                <a:prstClr val="black"/>
              </a:solidFill>
            </a:endParaRPr>
          </a:p>
        </p:txBody>
      </p:sp>
      <p:sp>
        <p:nvSpPr>
          <p:cNvPr id="12" name="TextBox 11"/>
          <p:cNvSpPr txBox="1"/>
          <p:nvPr/>
        </p:nvSpPr>
        <p:spPr>
          <a:xfrm>
            <a:off x="6300192" y="3234219"/>
            <a:ext cx="427446" cy="369332"/>
          </a:xfrm>
          <a:prstGeom prst="rect">
            <a:avLst/>
          </a:prstGeom>
          <a:noFill/>
        </p:spPr>
        <p:txBody>
          <a:bodyPr wrap="square" rtlCol="0">
            <a:spAutoFit/>
          </a:bodyPr>
          <a:lstStyle/>
          <a:p>
            <a:r>
              <a:rPr lang="ru-RU" b="1" dirty="0" smtClean="0">
                <a:solidFill>
                  <a:prstClr val="black"/>
                </a:solidFill>
              </a:rPr>
              <a:t>1</a:t>
            </a:r>
            <a:endParaRPr lang="ru-RU" b="1" dirty="0">
              <a:solidFill>
                <a:prstClr val="black"/>
              </a:solidFill>
            </a:endParaRPr>
          </a:p>
        </p:txBody>
      </p:sp>
      <p:sp>
        <p:nvSpPr>
          <p:cNvPr id="16" name="TextBox 15"/>
          <p:cNvSpPr txBox="1"/>
          <p:nvPr/>
        </p:nvSpPr>
        <p:spPr>
          <a:xfrm>
            <a:off x="3521214" y="3280238"/>
            <a:ext cx="301686" cy="369332"/>
          </a:xfrm>
          <a:prstGeom prst="rect">
            <a:avLst/>
          </a:prstGeom>
          <a:noFill/>
        </p:spPr>
        <p:txBody>
          <a:bodyPr wrap="none" rtlCol="0">
            <a:spAutoFit/>
          </a:bodyPr>
          <a:lstStyle/>
          <a:p>
            <a:r>
              <a:rPr lang="ru-RU" dirty="0" smtClean="0">
                <a:solidFill>
                  <a:prstClr val="black"/>
                </a:solidFill>
              </a:rPr>
              <a:t>2</a:t>
            </a:r>
            <a:endParaRPr lang="ru-RU" dirty="0">
              <a:solidFill>
                <a:prstClr val="black"/>
              </a:solidFill>
            </a:endParaRPr>
          </a:p>
        </p:txBody>
      </p:sp>
      <p:sp>
        <p:nvSpPr>
          <p:cNvPr id="17" name="TextBox 16"/>
          <p:cNvSpPr txBox="1"/>
          <p:nvPr/>
        </p:nvSpPr>
        <p:spPr>
          <a:xfrm>
            <a:off x="3628995" y="4590003"/>
            <a:ext cx="301686" cy="369332"/>
          </a:xfrm>
          <a:prstGeom prst="rect">
            <a:avLst/>
          </a:prstGeom>
          <a:noFill/>
        </p:spPr>
        <p:txBody>
          <a:bodyPr wrap="none" rtlCol="0">
            <a:spAutoFit/>
          </a:bodyPr>
          <a:lstStyle/>
          <a:p>
            <a:r>
              <a:rPr lang="ru-RU" b="1" dirty="0" smtClean="0">
                <a:solidFill>
                  <a:prstClr val="black"/>
                </a:solidFill>
              </a:rPr>
              <a:t>2</a:t>
            </a:r>
            <a:endParaRPr lang="ru-RU" b="1" dirty="0">
              <a:solidFill>
                <a:prstClr val="black"/>
              </a:solidFill>
            </a:endParaRPr>
          </a:p>
        </p:txBody>
      </p:sp>
      <p:pic>
        <p:nvPicPr>
          <p:cNvPr id="4" name="Рисунок 3"/>
          <p:cNvPicPr>
            <a:picLocks noChangeAspect="1"/>
          </p:cNvPicPr>
          <p:nvPr/>
        </p:nvPicPr>
        <p:blipFill>
          <a:blip r:embed="rId2"/>
          <a:stretch>
            <a:fillRect/>
          </a:stretch>
        </p:blipFill>
        <p:spPr>
          <a:xfrm>
            <a:off x="-118295" y="4800897"/>
            <a:ext cx="4566300" cy="2060627"/>
          </a:xfrm>
          <a:prstGeom prst="rect">
            <a:avLst/>
          </a:prstGeom>
        </p:spPr>
      </p:pic>
      <p:sp>
        <p:nvSpPr>
          <p:cNvPr id="14" name="Стрелка углом 13"/>
          <p:cNvSpPr/>
          <p:nvPr/>
        </p:nvSpPr>
        <p:spPr>
          <a:xfrm>
            <a:off x="473087" y="2736215"/>
            <a:ext cx="272875" cy="2108528"/>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black"/>
              </a:solidFill>
            </a:endParaRPr>
          </a:p>
        </p:txBody>
      </p:sp>
      <p:sp>
        <p:nvSpPr>
          <p:cNvPr id="15" name="Стрелка углом 14"/>
          <p:cNvSpPr/>
          <p:nvPr/>
        </p:nvSpPr>
        <p:spPr>
          <a:xfrm>
            <a:off x="611908" y="3806207"/>
            <a:ext cx="264029" cy="99469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black"/>
              </a:solidFill>
            </a:endParaRPr>
          </a:p>
        </p:txBody>
      </p:sp>
    </p:spTree>
    <p:extLst>
      <p:ext uri="{BB962C8B-B14F-4D97-AF65-F5344CB8AC3E}">
        <p14:creationId xmlns:p14="http://schemas.microsoft.com/office/powerpoint/2010/main" val="968909086"/>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908" y="207421"/>
            <a:ext cx="8208563" cy="760465"/>
          </a:xfrm>
        </p:spPr>
        <p:txBody>
          <a:bodyPr/>
          <a:lstStyle/>
          <a:p>
            <a:r>
              <a:rPr lang="ru-RU" dirty="0" smtClean="0"/>
              <a:t>Корректировка ошибок в Главной книге и финансовой (бухгалтерской) отчетности</a:t>
            </a:r>
            <a:endParaRPr lang="ru-RU" dirty="0"/>
          </a:p>
        </p:txBody>
      </p:sp>
      <p:sp>
        <p:nvSpPr>
          <p:cNvPr id="5" name="Прямоугольник 4"/>
          <p:cNvSpPr/>
          <p:nvPr/>
        </p:nvSpPr>
        <p:spPr>
          <a:xfrm>
            <a:off x="6588224" y="1071207"/>
            <a:ext cx="2286000" cy="1323439"/>
          </a:xfrm>
          <a:prstGeom prst="rect">
            <a:avLst/>
          </a:prstGeom>
          <a:effectLst>
            <a:glow rad="101600">
              <a:schemeClr val="accent6">
                <a:lumMod val="75000"/>
                <a:alpha val="60000"/>
              </a:schemeClr>
            </a:glow>
          </a:effectLst>
        </p:spPr>
        <p:style>
          <a:lnRef idx="2">
            <a:schemeClr val="accent2"/>
          </a:lnRef>
          <a:fillRef idx="1">
            <a:schemeClr val="lt1"/>
          </a:fillRef>
          <a:effectRef idx="0">
            <a:schemeClr val="accent2"/>
          </a:effectRef>
          <a:fontRef idx="minor">
            <a:schemeClr val="dk1"/>
          </a:fontRef>
        </p:style>
        <p:txBody>
          <a:bodyPr>
            <a:spAutoFit/>
          </a:bodyPr>
          <a:lstStyle/>
          <a:p>
            <a:r>
              <a:rPr lang="ru-RU" sz="1600" kern="0" dirty="0">
                <a:solidFill>
                  <a:srgbClr val="000000"/>
                </a:solidFill>
                <a:latin typeface="Times New Roman" panose="02020603050405020304" pitchFamily="18" charset="0"/>
                <a:ea typeface="Times New Roman" panose="02020603050405020304" pitchFamily="18" charset="0"/>
                <a:cs typeface="Times New Roman"/>
              </a:rPr>
              <a:t>Журнал по прочим операциям (ф. 0504071)</a:t>
            </a:r>
            <a:r>
              <a:rPr lang="ru-RU" sz="1600" kern="0" dirty="0">
                <a:solidFill>
                  <a:prstClr val="black"/>
                </a:solidFill>
                <a:latin typeface="Times New Roman" panose="02020603050405020304" pitchFamily="18" charset="0"/>
                <a:ea typeface="Times New Roman" panose="02020603050405020304" pitchFamily="18" charset="0"/>
                <a:cs typeface="Times New Roman"/>
              </a:rPr>
              <a:t> </a:t>
            </a:r>
            <a:r>
              <a:rPr lang="ru-RU" sz="1600" kern="0" dirty="0">
                <a:solidFill>
                  <a:srgbClr val="000000"/>
                </a:solidFill>
                <a:latin typeface="Times New Roman" panose="02020603050405020304" pitchFamily="18" charset="0"/>
                <a:ea typeface="Times New Roman" panose="02020603050405020304" pitchFamily="18" charset="0"/>
                <a:cs typeface="Times New Roman"/>
              </a:rPr>
              <a:t>с признаком «Исправление ошибок прошлых лет»</a:t>
            </a:r>
            <a:endParaRPr lang="ru-RU" dirty="0">
              <a:solidFill>
                <a:prstClr val="black"/>
              </a:solidFill>
            </a:endParaRPr>
          </a:p>
        </p:txBody>
      </p:sp>
      <p:sp>
        <p:nvSpPr>
          <p:cNvPr id="6" name="TextBox 5"/>
          <p:cNvSpPr txBox="1"/>
          <p:nvPr/>
        </p:nvSpPr>
        <p:spPr>
          <a:xfrm>
            <a:off x="643782" y="1302558"/>
            <a:ext cx="3023841"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ru-RU" dirty="0">
                <a:solidFill>
                  <a:srgbClr val="000000"/>
                </a:solidFill>
                <a:latin typeface="Times New Roman" panose="02020603050405020304" pitchFamily="18" charset="0"/>
                <a:ea typeface="Times New Roman" panose="02020603050405020304" pitchFamily="18" charset="0"/>
              </a:rPr>
              <a:t>в </a:t>
            </a:r>
            <a:r>
              <a:rPr lang="ru-RU" dirty="0" smtClean="0">
                <a:solidFill>
                  <a:srgbClr val="000000"/>
                </a:solidFill>
                <a:latin typeface="Times New Roman" panose="02020603050405020304" pitchFamily="18" charset="0"/>
                <a:ea typeface="Times New Roman" panose="02020603050405020304" pitchFamily="18" charset="0"/>
              </a:rPr>
              <a:t>Главная книга </a:t>
            </a:r>
            <a:r>
              <a:rPr lang="ru-RU" dirty="0">
                <a:solidFill>
                  <a:srgbClr val="000000"/>
                </a:solidFill>
                <a:latin typeface="Times New Roman" panose="02020603050405020304" pitchFamily="18" charset="0"/>
                <a:ea typeface="Times New Roman" panose="02020603050405020304" pitchFamily="18" charset="0"/>
              </a:rPr>
              <a:t>(ф. 0504072</a:t>
            </a:r>
            <a:r>
              <a:rPr lang="ru-RU" dirty="0" smtClean="0">
                <a:solidFill>
                  <a:srgbClr val="000000"/>
                </a:solidFill>
                <a:latin typeface="Times New Roman" panose="02020603050405020304" pitchFamily="18" charset="0"/>
                <a:ea typeface="Times New Roman" panose="02020603050405020304" pitchFamily="18" charset="0"/>
              </a:rPr>
              <a:t>)</a:t>
            </a:r>
            <a:endParaRPr lang="ru-RU" dirty="0">
              <a:solidFill>
                <a:prstClr val="black"/>
              </a:solidFill>
            </a:endParaRPr>
          </a:p>
        </p:txBody>
      </p:sp>
      <p:cxnSp>
        <p:nvCxnSpPr>
          <p:cNvPr id="10" name="Прямая со стрелкой 9"/>
          <p:cNvCxnSpPr>
            <a:endCxn id="6" idx="3"/>
          </p:cNvCxnSpPr>
          <p:nvPr/>
        </p:nvCxnSpPr>
        <p:spPr>
          <a:xfrm flipH="1">
            <a:off x="3667623" y="1487224"/>
            <a:ext cx="2874490"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4" name="TextBox 3"/>
          <p:cNvSpPr txBox="1"/>
          <p:nvPr/>
        </p:nvSpPr>
        <p:spPr>
          <a:xfrm>
            <a:off x="1429129" y="2938908"/>
            <a:ext cx="1257780"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ru-RU" dirty="0" smtClean="0">
                <a:solidFill>
                  <a:prstClr val="black"/>
                </a:solidFill>
              </a:rPr>
              <a:t>Ф. 0503168</a:t>
            </a:r>
            <a:endParaRPr lang="ru-RU" dirty="0">
              <a:solidFill>
                <a:prstClr val="black"/>
              </a:solidFill>
            </a:endParaRPr>
          </a:p>
        </p:txBody>
      </p:sp>
      <p:sp>
        <p:nvSpPr>
          <p:cNvPr id="9" name="TextBox 8"/>
          <p:cNvSpPr txBox="1"/>
          <p:nvPr/>
        </p:nvSpPr>
        <p:spPr>
          <a:xfrm>
            <a:off x="1437608" y="3779382"/>
            <a:ext cx="1257780"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ru-RU" dirty="0" smtClean="0">
                <a:solidFill>
                  <a:prstClr val="black"/>
                </a:solidFill>
              </a:rPr>
              <a:t>Ф. 0503121</a:t>
            </a:r>
            <a:endParaRPr lang="ru-RU" dirty="0">
              <a:solidFill>
                <a:prstClr val="black"/>
              </a:solidFill>
            </a:endParaRPr>
          </a:p>
        </p:txBody>
      </p:sp>
      <p:sp>
        <p:nvSpPr>
          <p:cNvPr id="11" name="TextBox 10"/>
          <p:cNvSpPr txBox="1"/>
          <p:nvPr/>
        </p:nvSpPr>
        <p:spPr>
          <a:xfrm>
            <a:off x="1444817" y="4540478"/>
            <a:ext cx="1257780"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ru-RU" dirty="0" smtClean="0">
                <a:solidFill>
                  <a:prstClr val="black"/>
                </a:solidFill>
              </a:rPr>
              <a:t>Ф. 0503110</a:t>
            </a:r>
            <a:endParaRPr lang="ru-RU" dirty="0">
              <a:solidFill>
                <a:prstClr val="black"/>
              </a:solidFill>
            </a:endParaRPr>
          </a:p>
        </p:txBody>
      </p:sp>
      <p:cxnSp>
        <p:nvCxnSpPr>
          <p:cNvPr id="18" name="Прямая со стрелкой 17"/>
          <p:cNvCxnSpPr/>
          <p:nvPr/>
        </p:nvCxnSpPr>
        <p:spPr>
          <a:xfrm flipH="1" flipV="1">
            <a:off x="2686909" y="3258463"/>
            <a:ext cx="868885" cy="103190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2" name="Прямая со стрелкой 21"/>
          <p:cNvCxnSpPr>
            <a:endCxn id="9" idx="3"/>
          </p:cNvCxnSpPr>
          <p:nvPr/>
        </p:nvCxnSpPr>
        <p:spPr>
          <a:xfrm flipH="1" flipV="1">
            <a:off x="2695388" y="3964048"/>
            <a:ext cx="900977" cy="349611"/>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5" name="Прямая со стрелкой 24"/>
          <p:cNvCxnSpPr/>
          <p:nvPr/>
        </p:nvCxnSpPr>
        <p:spPr>
          <a:xfrm flipH="1">
            <a:off x="2686909" y="4300783"/>
            <a:ext cx="868885" cy="559293"/>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31" name="Овальная выноска 30"/>
          <p:cNvSpPr/>
          <p:nvPr/>
        </p:nvSpPr>
        <p:spPr>
          <a:xfrm>
            <a:off x="4214518" y="2505720"/>
            <a:ext cx="4384550" cy="3615878"/>
          </a:xfrm>
          <a:prstGeom prst="wedgeEllipseCallout">
            <a:avLst>
              <a:gd name="adj1" fmla="val -63817"/>
              <a:gd name="adj2" fmla="val 273"/>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2000" b="1" dirty="0" smtClean="0">
                <a:solidFill>
                  <a:prstClr val="black"/>
                </a:solidFill>
              </a:rPr>
              <a:t>Показатели изменений оборотов по увеличению, уменьшению активов, обязательств,  доходов, расходов в отчетности текущего финансового года отражаются </a:t>
            </a:r>
            <a:r>
              <a:rPr lang="ru-RU" sz="2000" b="1" dirty="0" smtClean="0">
                <a:solidFill>
                  <a:srgbClr val="FF0000"/>
                </a:solidFill>
              </a:rPr>
              <a:t>без учета операций по исправлении ошибок прошлых лет </a:t>
            </a:r>
            <a:endParaRPr lang="ru-RU" sz="2000" b="1" dirty="0">
              <a:solidFill>
                <a:srgbClr val="FF0000"/>
              </a:solidFill>
            </a:endParaRPr>
          </a:p>
        </p:txBody>
      </p:sp>
      <p:sp>
        <p:nvSpPr>
          <p:cNvPr id="3" name="Номер слайда 2"/>
          <p:cNvSpPr>
            <a:spLocks noGrp="1"/>
          </p:cNvSpPr>
          <p:nvPr>
            <p:ph type="sldNum" sz="quarter" idx="12"/>
          </p:nvPr>
        </p:nvSpPr>
        <p:spPr/>
        <p:txBody>
          <a:bodyPr/>
          <a:lstStyle/>
          <a:p>
            <a:fld id="{87CAACBE-3CA2-42B4-BAD1-73B4871560ED}" type="slidenum">
              <a:rPr lang="ru-RU" altLang="ru-RU" smtClean="0"/>
              <a:pPr/>
              <a:t>171</a:t>
            </a:fld>
            <a:endParaRPr lang="ru-RU" altLang="ru-RU"/>
          </a:p>
        </p:txBody>
      </p:sp>
      <p:cxnSp>
        <p:nvCxnSpPr>
          <p:cNvPr id="20" name="Прямая со стрелкой 19"/>
          <p:cNvCxnSpPr>
            <a:stCxn id="6" idx="2"/>
          </p:cNvCxnSpPr>
          <p:nvPr/>
        </p:nvCxnSpPr>
        <p:spPr>
          <a:xfrm>
            <a:off x="2155703" y="1671890"/>
            <a:ext cx="2560486" cy="1434504"/>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7374461"/>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Ф. 0503168</a:t>
            </a:r>
            <a:endParaRPr lang="ru-RU" dirty="0"/>
          </a:p>
        </p:txBody>
      </p:sp>
      <p:pic>
        <p:nvPicPr>
          <p:cNvPr id="5" name="Рисунок 4"/>
          <p:cNvPicPr>
            <a:picLocks noChangeAspect="1"/>
          </p:cNvPicPr>
          <p:nvPr/>
        </p:nvPicPr>
        <p:blipFill>
          <a:blip r:embed="rId2"/>
          <a:stretch>
            <a:fillRect/>
          </a:stretch>
        </p:blipFill>
        <p:spPr>
          <a:xfrm>
            <a:off x="355470" y="1065817"/>
            <a:ext cx="8784976" cy="4752528"/>
          </a:xfrm>
          <a:prstGeom prst="rect">
            <a:avLst/>
          </a:prstGeom>
        </p:spPr>
      </p:pic>
      <p:sp>
        <p:nvSpPr>
          <p:cNvPr id="7" name="TextBox 6"/>
          <p:cNvSpPr txBox="1"/>
          <p:nvPr/>
        </p:nvSpPr>
        <p:spPr>
          <a:xfrm>
            <a:off x="4792912" y="4714308"/>
            <a:ext cx="2443384" cy="175432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ru-RU" dirty="0" smtClean="0">
                <a:solidFill>
                  <a:prstClr val="black"/>
                </a:solidFill>
              </a:rPr>
              <a:t>входящие остатки с учетом изменений, связанных с исправлением ошибок прошлых лет </a:t>
            </a:r>
            <a:r>
              <a:rPr lang="ru-RU" b="1" dirty="0" smtClean="0">
                <a:solidFill>
                  <a:prstClr val="black"/>
                </a:solidFill>
              </a:rPr>
              <a:t>1300000,0</a:t>
            </a:r>
            <a:r>
              <a:rPr lang="ru-RU" dirty="0" smtClean="0">
                <a:solidFill>
                  <a:prstClr val="black"/>
                </a:solidFill>
              </a:rPr>
              <a:t>0</a:t>
            </a:r>
            <a:endParaRPr lang="ru-RU" dirty="0">
              <a:solidFill>
                <a:prstClr val="black"/>
              </a:solidFill>
            </a:endParaRPr>
          </a:p>
        </p:txBody>
      </p:sp>
      <p:cxnSp>
        <p:nvCxnSpPr>
          <p:cNvPr id="25" name="Прямая соединительная линия 24"/>
          <p:cNvCxnSpPr/>
          <p:nvPr/>
        </p:nvCxnSpPr>
        <p:spPr>
          <a:xfrm>
            <a:off x="3491880" y="4509120"/>
            <a:ext cx="828092" cy="21602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p:cNvCxnSpPr/>
          <p:nvPr/>
        </p:nvCxnSpPr>
        <p:spPr>
          <a:xfrm flipH="1">
            <a:off x="3707904" y="4502733"/>
            <a:ext cx="612068" cy="15040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p:cNvCxnSpPr/>
          <p:nvPr/>
        </p:nvCxnSpPr>
        <p:spPr>
          <a:xfrm>
            <a:off x="3491880" y="4856386"/>
            <a:ext cx="828092" cy="22879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p:cNvCxnSpPr/>
          <p:nvPr/>
        </p:nvCxnSpPr>
        <p:spPr>
          <a:xfrm flipV="1">
            <a:off x="3676830" y="4882484"/>
            <a:ext cx="576064" cy="17660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Прямая со стрелкой 34"/>
          <p:cNvCxnSpPr/>
          <p:nvPr/>
        </p:nvCxnSpPr>
        <p:spPr>
          <a:xfrm>
            <a:off x="4319972" y="5059086"/>
            <a:ext cx="431540" cy="53015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7" name="Прямая со стрелкой 36"/>
          <p:cNvCxnSpPr/>
          <p:nvPr/>
        </p:nvCxnSpPr>
        <p:spPr>
          <a:xfrm>
            <a:off x="4335782" y="4643541"/>
            <a:ext cx="431540" cy="94358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8" name="TextBox 37"/>
          <p:cNvSpPr txBox="1"/>
          <p:nvPr/>
        </p:nvSpPr>
        <p:spPr>
          <a:xfrm>
            <a:off x="6300192" y="1577774"/>
            <a:ext cx="2843808" cy="230832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ru-RU" dirty="0" smtClean="0">
                <a:solidFill>
                  <a:prstClr val="black"/>
                </a:solidFill>
              </a:rPr>
              <a:t>Показатели по </a:t>
            </a:r>
            <a:r>
              <a:rPr lang="ru-RU" dirty="0" smtClean="0">
                <a:solidFill>
                  <a:srgbClr val="FF0000"/>
                </a:solidFill>
              </a:rPr>
              <a:t>увеличению, уменьшению оборотов по </a:t>
            </a:r>
            <a:r>
              <a:rPr lang="ru-RU" dirty="0" smtClean="0">
                <a:solidFill>
                  <a:prstClr val="black"/>
                </a:solidFill>
              </a:rPr>
              <a:t>счету 010100000 отражаются без учета оборотов по операциям по исправлению ошибок прошлых лет</a:t>
            </a:r>
            <a:endParaRPr lang="ru-RU" dirty="0">
              <a:solidFill>
                <a:prstClr val="black"/>
              </a:solidFill>
            </a:endParaRPr>
          </a:p>
        </p:txBody>
      </p:sp>
      <p:cxnSp>
        <p:nvCxnSpPr>
          <p:cNvPr id="40" name="Прямая со стрелкой 39"/>
          <p:cNvCxnSpPr/>
          <p:nvPr/>
        </p:nvCxnSpPr>
        <p:spPr>
          <a:xfrm flipH="1">
            <a:off x="4952997" y="3827685"/>
            <a:ext cx="3103187" cy="340778"/>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42" name="Прямая со стрелкой 41"/>
          <p:cNvCxnSpPr>
            <a:stCxn id="38" idx="2"/>
          </p:cNvCxnSpPr>
          <p:nvPr/>
        </p:nvCxnSpPr>
        <p:spPr>
          <a:xfrm flipH="1">
            <a:off x="6787542" y="3886098"/>
            <a:ext cx="934554" cy="474894"/>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50" name="Прямоугольник 49"/>
          <p:cNvSpPr/>
          <p:nvPr/>
        </p:nvSpPr>
        <p:spPr>
          <a:xfrm>
            <a:off x="4368338" y="4081262"/>
            <a:ext cx="635710" cy="49667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51" name="Прямоугольник 50"/>
          <p:cNvSpPr/>
          <p:nvPr/>
        </p:nvSpPr>
        <p:spPr>
          <a:xfrm>
            <a:off x="6504591" y="4053287"/>
            <a:ext cx="537130" cy="55262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3" name="Номер слайда 2"/>
          <p:cNvSpPr>
            <a:spLocks noGrp="1"/>
          </p:cNvSpPr>
          <p:nvPr>
            <p:ph type="sldNum" sz="quarter" idx="12"/>
          </p:nvPr>
        </p:nvSpPr>
        <p:spPr/>
        <p:txBody>
          <a:bodyPr/>
          <a:lstStyle/>
          <a:p>
            <a:fld id="{87CAACBE-3CA2-42B4-BAD1-73B4871560ED}" type="slidenum">
              <a:rPr lang="ru-RU" altLang="ru-RU" smtClean="0"/>
              <a:pPr/>
              <a:t>172</a:t>
            </a:fld>
            <a:endParaRPr lang="ru-RU" altLang="ru-RU"/>
          </a:p>
        </p:txBody>
      </p:sp>
    </p:spTree>
    <p:extLst>
      <p:ext uri="{BB962C8B-B14F-4D97-AF65-F5344CB8AC3E}">
        <p14:creationId xmlns:p14="http://schemas.microsoft.com/office/powerpoint/2010/main" val="2444764909"/>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5059" y="41234"/>
            <a:ext cx="7920182" cy="380232"/>
          </a:xfrm>
        </p:spPr>
        <p:txBody>
          <a:bodyPr/>
          <a:lstStyle/>
          <a:p>
            <a:r>
              <a:rPr lang="ru-RU" dirty="0" smtClean="0"/>
              <a:t>Ф. 0503121</a:t>
            </a:r>
            <a:endParaRPr lang="ru-RU" dirty="0"/>
          </a:p>
        </p:txBody>
      </p:sp>
      <p:pic>
        <p:nvPicPr>
          <p:cNvPr id="4" name="Рисунок 3"/>
          <p:cNvPicPr>
            <a:picLocks noChangeAspect="1"/>
          </p:cNvPicPr>
          <p:nvPr/>
        </p:nvPicPr>
        <p:blipFill>
          <a:blip r:embed="rId2"/>
          <a:stretch>
            <a:fillRect/>
          </a:stretch>
        </p:blipFill>
        <p:spPr>
          <a:xfrm>
            <a:off x="-6850" y="3574980"/>
            <a:ext cx="9144000" cy="1249584"/>
          </a:xfrm>
          <a:prstGeom prst="rect">
            <a:avLst/>
          </a:prstGeom>
        </p:spPr>
      </p:pic>
      <p:pic>
        <p:nvPicPr>
          <p:cNvPr id="5" name="Рисунок 4"/>
          <p:cNvPicPr>
            <a:picLocks noChangeAspect="1"/>
          </p:cNvPicPr>
          <p:nvPr/>
        </p:nvPicPr>
        <p:blipFill>
          <a:blip r:embed="rId3"/>
          <a:stretch>
            <a:fillRect/>
          </a:stretch>
        </p:blipFill>
        <p:spPr>
          <a:xfrm>
            <a:off x="18030" y="508168"/>
            <a:ext cx="9144000" cy="2654157"/>
          </a:xfrm>
          <a:prstGeom prst="rect">
            <a:avLst/>
          </a:prstGeom>
        </p:spPr>
      </p:pic>
      <p:pic>
        <p:nvPicPr>
          <p:cNvPr id="6" name="Рисунок 5"/>
          <p:cNvPicPr>
            <a:picLocks noChangeAspect="1"/>
          </p:cNvPicPr>
          <p:nvPr/>
        </p:nvPicPr>
        <p:blipFill>
          <a:blip r:embed="rId4"/>
          <a:stretch>
            <a:fillRect/>
          </a:stretch>
        </p:blipFill>
        <p:spPr>
          <a:xfrm>
            <a:off x="18030" y="5036108"/>
            <a:ext cx="9144000" cy="794309"/>
          </a:xfrm>
          <a:prstGeom prst="rect">
            <a:avLst/>
          </a:prstGeom>
        </p:spPr>
      </p:pic>
      <p:cxnSp>
        <p:nvCxnSpPr>
          <p:cNvPr id="9" name="Прямая со стрелкой 8"/>
          <p:cNvCxnSpPr/>
          <p:nvPr/>
        </p:nvCxnSpPr>
        <p:spPr>
          <a:xfrm flipH="1" flipV="1">
            <a:off x="5341200" y="4168798"/>
            <a:ext cx="1450840" cy="693905"/>
          </a:xfrm>
          <a:prstGeom prst="straightConnector1">
            <a:avLst/>
          </a:prstGeom>
          <a:ln>
            <a:solidFill>
              <a:srgbClr val="FF0000"/>
            </a:solidFill>
            <a:tailEnd type="triangle"/>
          </a:ln>
        </p:spPr>
        <p:style>
          <a:lnRef idx="2">
            <a:schemeClr val="accent2"/>
          </a:lnRef>
          <a:fillRef idx="0">
            <a:schemeClr val="accent2"/>
          </a:fillRef>
          <a:effectRef idx="1">
            <a:schemeClr val="accent2"/>
          </a:effectRef>
          <a:fontRef idx="minor">
            <a:schemeClr val="tx1"/>
          </a:fontRef>
        </p:style>
      </p:cxnSp>
      <p:cxnSp>
        <p:nvCxnSpPr>
          <p:cNvPr id="11" name="Прямая со стрелкой 10"/>
          <p:cNvCxnSpPr/>
          <p:nvPr/>
        </p:nvCxnSpPr>
        <p:spPr>
          <a:xfrm flipH="1">
            <a:off x="5325030" y="4846089"/>
            <a:ext cx="1422350" cy="648900"/>
          </a:xfrm>
          <a:prstGeom prst="straightConnector1">
            <a:avLst/>
          </a:prstGeom>
          <a:ln>
            <a:solidFill>
              <a:srgbClr val="FF0000"/>
            </a:solidFill>
            <a:tailEnd type="triangle"/>
          </a:ln>
        </p:spPr>
        <p:style>
          <a:lnRef idx="2">
            <a:schemeClr val="accent2"/>
          </a:lnRef>
          <a:fillRef idx="0">
            <a:schemeClr val="accent2"/>
          </a:fillRef>
          <a:effectRef idx="1">
            <a:schemeClr val="accent2"/>
          </a:effectRef>
          <a:fontRef idx="minor">
            <a:schemeClr val="tx1"/>
          </a:fontRef>
        </p:style>
      </p:cxnSp>
      <p:cxnSp>
        <p:nvCxnSpPr>
          <p:cNvPr id="13" name="Прямая со стрелкой 12"/>
          <p:cNvCxnSpPr/>
          <p:nvPr/>
        </p:nvCxnSpPr>
        <p:spPr>
          <a:xfrm>
            <a:off x="6876257" y="4916157"/>
            <a:ext cx="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962" y="5949280"/>
            <a:ext cx="8982075" cy="75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2" name="Прямая со стрелкой 11"/>
          <p:cNvCxnSpPr/>
          <p:nvPr/>
        </p:nvCxnSpPr>
        <p:spPr>
          <a:xfrm flipH="1">
            <a:off x="5341200" y="4846089"/>
            <a:ext cx="1512521" cy="1499457"/>
          </a:xfrm>
          <a:prstGeom prst="straightConnector1">
            <a:avLst/>
          </a:prstGeom>
          <a:ln>
            <a:solidFill>
              <a:srgbClr val="C00000"/>
            </a:solidFill>
            <a:tailEnd type="arrow"/>
          </a:ln>
        </p:spPr>
        <p:style>
          <a:lnRef idx="2">
            <a:schemeClr val="accent2"/>
          </a:lnRef>
          <a:fillRef idx="0">
            <a:schemeClr val="accent2"/>
          </a:fillRef>
          <a:effectRef idx="1">
            <a:schemeClr val="accent2"/>
          </a:effectRef>
          <a:fontRef idx="minor">
            <a:schemeClr val="tx1"/>
          </a:fontRef>
        </p:style>
      </p:cxnSp>
      <p:sp>
        <p:nvSpPr>
          <p:cNvPr id="3" name="Номер слайда 2"/>
          <p:cNvSpPr>
            <a:spLocks noGrp="1"/>
          </p:cNvSpPr>
          <p:nvPr>
            <p:ph type="sldNum" sz="quarter" idx="12"/>
          </p:nvPr>
        </p:nvSpPr>
        <p:spPr/>
        <p:txBody>
          <a:bodyPr/>
          <a:lstStyle/>
          <a:p>
            <a:fld id="{87CAACBE-3CA2-42B4-BAD1-73B4871560ED}" type="slidenum">
              <a:rPr lang="ru-RU" altLang="ru-RU" smtClean="0"/>
              <a:pPr/>
              <a:t>173</a:t>
            </a:fld>
            <a:endParaRPr lang="ru-RU" altLang="ru-RU"/>
          </a:p>
        </p:txBody>
      </p:sp>
      <p:sp>
        <p:nvSpPr>
          <p:cNvPr id="16" name="Овал 15"/>
          <p:cNvSpPr/>
          <p:nvPr/>
        </p:nvSpPr>
        <p:spPr>
          <a:xfrm>
            <a:off x="4829612" y="6205337"/>
            <a:ext cx="595805" cy="572265"/>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1200" dirty="0" smtClean="0">
                <a:solidFill>
                  <a:prstClr val="black"/>
                </a:solidFill>
              </a:rPr>
              <a:t>731</a:t>
            </a:r>
          </a:p>
          <a:p>
            <a:pPr algn="ctr"/>
            <a:r>
              <a:rPr lang="ru-RU" sz="1200" dirty="0" smtClean="0">
                <a:solidFill>
                  <a:prstClr val="black"/>
                </a:solidFill>
              </a:rPr>
              <a:t>831</a:t>
            </a:r>
            <a:endParaRPr lang="ru-RU" sz="1200" dirty="0">
              <a:solidFill>
                <a:prstClr val="black"/>
              </a:solidFill>
            </a:endParaRPr>
          </a:p>
        </p:txBody>
      </p:sp>
      <p:sp>
        <p:nvSpPr>
          <p:cNvPr id="18" name="Овал 17"/>
          <p:cNvSpPr/>
          <p:nvPr/>
        </p:nvSpPr>
        <p:spPr>
          <a:xfrm>
            <a:off x="4838700" y="3890942"/>
            <a:ext cx="586717" cy="382658"/>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1100" dirty="0" smtClean="0">
                <a:solidFill>
                  <a:prstClr val="black"/>
                </a:solidFill>
              </a:rPr>
              <a:t>271</a:t>
            </a:r>
            <a:endParaRPr lang="ru-RU" sz="1100" dirty="0">
              <a:solidFill>
                <a:prstClr val="black"/>
              </a:solidFill>
            </a:endParaRPr>
          </a:p>
        </p:txBody>
      </p:sp>
      <p:sp>
        <p:nvSpPr>
          <p:cNvPr id="21" name="Овал 20"/>
          <p:cNvSpPr/>
          <p:nvPr/>
        </p:nvSpPr>
        <p:spPr>
          <a:xfrm>
            <a:off x="4838700" y="5383203"/>
            <a:ext cx="595805" cy="518089"/>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1200" dirty="0" smtClean="0">
                <a:solidFill>
                  <a:prstClr val="black"/>
                </a:solidFill>
              </a:rPr>
              <a:t>310</a:t>
            </a:r>
          </a:p>
          <a:p>
            <a:pPr algn="ctr"/>
            <a:r>
              <a:rPr lang="ru-RU" sz="1200" dirty="0" smtClean="0">
                <a:solidFill>
                  <a:prstClr val="black"/>
                </a:solidFill>
              </a:rPr>
              <a:t>41Х</a:t>
            </a:r>
            <a:endParaRPr lang="ru-RU" sz="1200" dirty="0">
              <a:solidFill>
                <a:prstClr val="black"/>
              </a:solidFill>
            </a:endParaRPr>
          </a:p>
        </p:txBody>
      </p:sp>
      <p:sp>
        <p:nvSpPr>
          <p:cNvPr id="8" name="Прямоугольник 7"/>
          <p:cNvSpPr/>
          <p:nvPr/>
        </p:nvSpPr>
        <p:spPr>
          <a:xfrm>
            <a:off x="6205164" y="3266393"/>
            <a:ext cx="2915816" cy="3539430"/>
          </a:xfrm>
          <a:prstGeom prst="rect">
            <a:avLst/>
          </a:prstGeom>
          <a:ln w="38100"/>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ru-RU" sz="1600" dirty="0">
                <a:solidFill>
                  <a:srgbClr val="000000"/>
                </a:solidFill>
                <a:latin typeface="Times New Roman" panose="02020603050405020304" pitchFamily="18" charset="0"/>
                <a:ea typeface="Calibri" panose="020F0502020204030204" pitchFamily="34" charset="0"/>
              </a:rPr>
              <a:t>В показатели, формируемые в графах 4, 5, 6 </a:t>
            </a:r>
            <a:r>
              <a:rPr lang="ru-RU" sz="1600" dirty="0" smtClean="0">
                <a:solidFill>
                  <a:srgbClr val="000000"/>
                </a:solidFill>
                <a:latin typeface="Times New Roman" panose="02020603050405020304" pitchFamily="18" charset="0"/>
                <a:ea typeface="Calibri" panose="020F0502020204030204" pitchFamily="34" charset="0"/>
              </a:rPr>
              <a:t>текущего </a:t>
            </a:r>
            <a:r>
              <a:rPr lang="ru-RU" sz="1600" dirty="0">
                <a:solidFill>
                  <a:srgbClr val="000000"/>
                </a:solidFill>
                <a:latin typeface="Times New Roman" panose="02020603050405020304" pitchFamily="18" charset="0"/>
                <a:ea typeface="Calibri" panose="020F0502020204030204" pitchFamily="34" charset="0"/>
              </a:rPr>
              <a:t>(отчетного) финансового года не включаются показатели </a:t>
            </a:r>
            <a:r>
              <a:rPr lang="ru-RU" sz="1600" b="1" dirty="0">
                <a:solidFill>
                  <a:srgbClr val="000000"/>
                </a:solidFill>
                <a:latin typeface="Times New Roman" panose="02020603050405020304" pitchFamily="18" charset="0"/>
                <a:ea typeface="Calibri" panose="020F0502020204030204" pitchFamily="34" charset="0"/>
              </a:rPr>
              <a:t>по изменениям доходов и расходов, а также показатели по увеличению (уменьшению) активов и обязательств</a:t>
            </a:r>
            <a:r>
              <a:rPr lang="ru-RU" sz="1600" dirty="0">
                <a:solidFill>
                  <a:srgbClr val="000000"/>
                </a:solidFill>
                <a:latin typeface="Times New Roman" panose="02020603050405020304" pitchFamily="18" charset="0"/>
                <a:ea typeface="Calibri" panose="020F0502020204030204" pitchFamily="34" charset="0"/>
              </a:rPr>
              <a:t>, сформированные в корреспонденции со счетами, предназначенными для отражения ошибок прошлых лет</a:t>
            </a:r>
            <a:endParaRPr lang="ru-RU" sz="1600" dirty="0">
              <a:solidFill>
                <a:prstClr val="black"/>
              </a:solidFill>
            </a:endParaRPr>
          </a:p>
        </p:txBody>
      </p:sp>
    </p:spTree>
    <p:extLst>
      <p:ext uri="{BB962C8B-B14F-4D97-AF65-F5344CB8AC3E}">
        <p14:creationId xmlns:p14="http://schemas.microsoft.com/office/powerpoint/2010/main" val="3199218133"/>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3568" y="169798"/>
            <a:ext cx="7949666" cy="615553"/>
          </a:xfrm>
          <a:prstGeom prst="rect">
            <a:avLst/>
          </a:prstGeom>
        </p:spPr>
        <p:txBody>
          <a:bodyPr vert="horz" wrap="square" lIns="0" tIns="0" rIns="0" bIns="0" rtlCol="0">
            <a:spAutoFit/>
          </a:bodyPr>
          <a:lstStyle/>
          <a:p>
            <a:pPr marL="302575" indent="-302575" algn="ctr"/>
            <a:r>
              <a:rPr lang="ru-RU" sz="3200" kern="120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Calibri"/>
                <a:cs typeface="+mj-cs"/>
              </a:rPr>
              <a:t>Ошибки предшествующего года (годов</a:t>
            </a:r>
            <a:r>
              <a:rPr lang="ru-RU" sz="4000" kern="120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Calibri"/>
                <a:cs typeface="+mj-cs"/>
              </a:rPr>
              <a:t>)</a:t>
            </a:r>
            <a:endParaRPr lang="ru-RU" sz="240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
        <p:nvSpPr>
          <p:cNvPr id="18" name="Прямоугольник 17"/>
          <p:cNvSpPr/>
          <p:nvPr/>
        </p:nvSpPr>
        <p:spPr>
          <a:xfrm rot="10800000" flipV="1">
            <a:off x="71581" y="4192258"/>
            <a:ext cx="2020713" cy="1200329"/>
          </a:xfrm>
          <a:prstGeom prst="rect">
            <a:avLst/>
          </a:prstGeom>
        </p:spPr>
        <p:txBody>
          <a:bodyPr wrap="square">
            <a:spAutoFit/>
          </a:bodyPr>
          <a:lstStyle/>
          <a:p>
            <a:pPr indent="342900" algn="ctr"/>
            <a:r>
              <a:rPr lang="ru-RU" b="1" dirty="0" smtClean="0">
                <a:solidFill>
                  <a:prstClr val="black"/>
                </a:solidFill>
                <a:latin typeface="Times New Roman" panose="02020603050405020304" pitchFamily="18" charset="0"/>
                <a:ea typeface="Times New Roman" panose="02020603050405020304" pitchFamily="18" charset="0"/>
              </a:rPr>
              <a:t>Отчетный период, предшествующие годы</a:t>
            </a:r>
            <a:endParaRPr lang="ru-RU" b="1" dirty="0">
              <a:solidFill>
                <a:prstClr val="black"/>
              </a:solidFill>
              <a:latin typeface="Times New Roman" panose="02020603050405020304" pitchFamily="18" charset="0"/>
              <a:ea typeface="Times New Roman" panose="02020603050405020304" pitchFamily="18" charset="0"/>
            </a:endParaRPr>
          </a:p>
        </p:txBody>
      </p:sp>
      <p:sp>
        <p:nvSpPr>
          <p:cNvPr id="3" name="Номер слайда 2"/>
          <p:cNvSpPr>
            <a:spLocks noGrp="1"/>
          </p:cNvSpPr>
          <p:nvPr>
            <p:ph type="sldNum" sz="quarter" idx="7"/>
          </p:nvPr>
        </p:nvSpPr>
        <p:spPr/>
        <p:txBody>
          <a:bodyPr/>
          <a:lstStyle/>
          <a:p>
            <a:pPr marL="4334666">
              <a:lnSpc>
                <a:spcPts val="1156"/>
              </a:lnSpc>
            </a:pPr>
            <a:fld id="{81D60167-4931-47E6-BA6A-407CBD079E47}" type="slidenum">
              <a:rPr lang="ru-RU" spc="-4" smtClean="0">
                <a:latin typeface="Arial"/>
                <a:cs typeface="Arial"/>
              </a:rPr>
              <a:pPr marL="4334666">
                <a:lnSpc>
                  <a:spcPts val="1156"/>
                </a:lnSpc>
              </a:pPr>
              <a:t>174</a:t>
            </a:fld>
            <a:endParaRPr lang="ru-RU" spc="-4" dirty="0">
              <a:latin typeface="Arial"/>
              <a:cs typeface="Arial"/>
            </a:endParaRPr>
          </a:p>
        </p:txBody>
      </p:sp>
      <p:grpSp>
        <p:nvGrpSpPr>
          <p:cNvPr id="12" name="Группа 11">
            <a:extLst>
              <a:ext uri="{FF2B5EF4-FFF2-40B4-BE49-F238E27FC236}">
                <a16:creationId xmlns="" xmlns:a16="http://schemas.microsoft.com/office/drawing/2014/main" id="{FB54CEDD-D23B-4DA3-AC26-6025B440CABF}"/>
              </a:ext>
            </a:extLst>
          </p:cNvPr>
          <p:cNvGrpSpPr/>
          <p:nvPr/>
        </p:nvGrpSpPr>
        <p:grpSpPr>
          <a:xfrm>
            <a:off x="126808" y="3740297"/>
            <a:ext cx="8050395" cy="1781805"/>
            <a:chOff x="609600" y="3354081"/>
            <a:chExt cx="8050395" cy="1781805"/>
          </a:xfrm>
        </p:grpSpPr>
        <p:sp>
          <p:nvSpPr>
            <p:cNvPr id="13" name="Стрелка: пятиугольник 5">
              <a:extLst>
                <a:ext uri="{FF2B5EF4-FFF2-40B4-BE49-F238E27FC236}">
                  <a16:creationId xmlns="" xmlns:a16="http://schemas.microsoft.com/office/drawing/2014/main" id="{09973AD9-F0B8-4C97-8B85-70D96A482DCB}"/>
                </a:ext>
              </a:extLst>
            </p:cNvPr>
            <p:cNvSpPr/>
            <p:nvPr/>
          </p:nvSpPr>
          <p:spPr>
            <a:xfrm>
              <a:off x="609600" y="3354081"/>
              <a:ext cx="8050395" cy="271145"/>
            </a:xfrm>
            <a:prstGeom prst="homePlate">
              <a:avLst/>
            </a:prstGeom>
            <a:solidFill>
              <a:srgbClr val="00B050"/>
            </a:soli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457200">
                <a:defRPr/>
              </a:pPr>
              <a:endParaRPr lang="ru-RU" kern="0" smtClean="0">
                <a:solidFill>
                  <a:prstClr val="white"/>
                </a:solidFill>
              </a:endParaRPr>
            </a:p>
          </p:txBody>
        </p:sp>
        <p:sp>
          <p:nvSpPr>
            <p:cNvPr id="14" name="Равнобедренный треугольник 13">
              <a:extLst>
                <a:ext uri="{FF2B5EF4-FFF2-40B4-BE49-F238E27FC236}">
                  <a16:creationId xmlns="" xmlns:a16="http://schemas.microsoft.com/office/drawing/2014/main" id="{175D113F-EE64-4D8A-BF1A-0011F1F33951}"/>
                </a:ext>
              </a:extLst>
            </p:cNvPr>
            <p:cNvSpPr/>
            <p:nvPr/>
          </p:nvSpPr>
          <p:spPr>
            <a:xfrm>
              <a:off x="4417881" y="3701506"/>
              <a:ext cx="543200" cy="770298"/>
            </a:xfrm>
            <a:prstGeom prst="triangle">
              <a:avLst/>
            </a:prstGeom>
            <a:solidFill>
              <a:srgbClr val="FFC000"/>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457200">
                <a:defRPr/>
              </a:pPr>
              <a:endParaRPr lang="ru-RU" kern="0" smtClean="0">
                <a:solidFill>
                  <a:prstClr val="white"/>
                </a:solidFill>
              </a:endParaRPr>
            </a:p>
          </p:txBody>
        </p:sp>
        <p:sp>
          <p:nvSpPr>
            <p:cNvPr id="16" name="Равнобедренный треугольник 15">
              <a:extLst>
                <a:ext uri="{FF2B5EF4-FFF2-40B4-BE49-F238E27FC236}">
                  <a16:creationId xmlns="" xmlns:a16="http://schemas.microsoft.com/office/drawing/2014/main" id="{29812E6A-B9F0-4842-BBA4-EA6027937040}"/>
                </a:ext>
              </a:extLst>
            </p:cNvPr>
            <p:cNvSpPr/>
            <p:nvPr/>
          </p:nvSpPr>
          <p:spPr>
            <a:xfrm>
              <a:off x="2709954" y="3722407"/>
              <a:ext cx="484909" cy="831272"/>
            </a:xfrm>
            <a:prstGeom prst="triangle">
              <a:avLst/>
            </a:prstGeom>
            <a:solidFill>
              <a:schemeClr val="tx2">
                <a:lumMod val="60000"/>
                <a:lumOff val="40000"/>
              </a:schemeClr>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457200">
                <a:defRPr/>
              </a:pPr>
              <a:endParaRPr lang="ru-RU" kern="0" smtClean="0">
                <a:solidFill>
                  <a:prstClr val="white"/>
                </a:solidFill>
              </a:endParaRPr>
            </a:p>
          </p:txBody>
        </p:sp>
        <p:sp>
          <p:nvSpPr>
            <p:cNvPr id="20" name="TextBox 19">
              <a:extLst>
                <a:ext uri="{FF2B5EF4-FFF2-40B4-BE49-F238E27FC236}">
                  <a16:creationId xmlns="" xmlns:a16="http://schemas.microsoft.com/office/drawing/2014/main" id="{394A70E8-B6C7-4AD5-836B-E4A746DC734A}"/>
                </a:ext>
              </a:extLst>
            </p:cNvPr>
            <p:cNvSpPr txBox="1"/>
            <p:nvPr/>
          </p:nvSpPr>
          <p:spPr>
            <a:xfrm>
              <a:off x="4044886" y="4489555"/>
              <a:ext cx="2383848" cy="646331"/>
            </a:xfrm>
            <a:prstGeom prst="rect">
              <a:avLst/>
            </a:prstGeom>
            <a:noFill/>
          </p:spPr>
          <p:txBody>
            <a:bodyPr wrap="square" rtlCol="0">
              <a:spAutoFit/>
            </a:bodyPr>
            <a:lstStyle/>
            <a:p>
              <a:pPr algn="ctr" defTabSz="457200">
                <a:defRPr/>
              </a:pPr>
              <a:r>
                <a:rPr lang="ru-RU" b="1" kern="0" dirty="0" smtClean="0">
                  <a:solidFill>
                    <a:prstClr val="black"/>
                  </a:solidFill>
                  <a:latin typeface="Times New Roman" panose="02020603050405020304" pitchFamily="18" charset="0"/>
                  <a:cs typeface="Times New Roman" panose="02020603050405020304" pitchFamily="18" charset="0"/>
                </a:rPr>
                <a:t>Дата утверждения годовой отчетности</a:t>
              </a:r>
            </a:p>
          </p:txBody>
        </p:sp>
      </p:grpSp>
      <p:sp>
        <p:nvSpPr>
          <p:cNvPr id="10" name="TextBox 9"/>
          <p:cNvSpPr txBox="1"/>
          <p:nvPr/>
        </p:nvSpPr>
        <p:spPr>
          <a:xfrm>
            <a:off x="6427835" y="2697980"/>
            <a:ext cx="2520280" cy="969496"/>
          </a:xfrm>
          <a:prstGeom prst="rect">
            <a:avLst/>
          </a:prstGeom>
          <a:ln w="38100"/>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ru-RU" sz="1900" dirty="0" smtClean="0">
                <a:solidFill>
                  <a:srgbClr val="000000"/>
                </a:solidFill>
                <a:latin typeface="Times New Roman" panose="02020603050405020304" pitchFamily="18" charset="0"/>
                <a:ea typeface="Times New Roman" panose="02020603050405020304" pitchFamily="18" charset="0"/>
              </a:rPr>
              <a:t>В </a:t>
            </a:r>
            <a:r>
              <a:rPr lang="ru-RU" sz="1900" dirty="0">
                <a:solidFill>
                  <a:srgbClr val="000000"/>
                </a:solidFill>
                <a:latin typeface="Times New Roman" panose="02020603050405020304" pitchFamily="18" charset="0"/>
                <a:ea typeface="Times New Roman" panose="02020603050405020304" pitchFamily="18" charset="0"/>
              </a:rPr>
              <a:t>соответствии с пунктом 18 Инструкции № 157н</a:t>
            </a:r>
            <a:endParaRPr lang="ru-RU" b="1" dirty="0">
              <a:solidFill>
                <a:prstClr val="black"/>
              </a:solidFill>
            </a:endParaRPr>
          </a:p>
        </p:txBody>
      </p:sp>
      <p:sp>
        <p:nvSpPr>
          <p:cNvPr id="15" name="TextBox 14"/>
          <p:cNvSpPr txBox="1"/>
          <p:nvPr/>
        </p:nvSpPr>
        <p:spPr>
          <a:xfrm>
            <a:off x="4381532" y="1945408"/>
            <a:ext cx="2206692" cy="969496"/>
          </a:xfrm>
          <a:prstGeom prst="rect">
            <a:avLst/>
          </a:prstGeom>
          <a:ln w="38100"/>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ru-RU" sz="1900" dirty="0" smtClean="0">
                <a:solidFill>
                  <a:srgbClr val="000000"/>
                </a:solidFill>
                <a:latin typeface="Times New Roman" panose="02020603050405020304" pitchFamily="18" charset="0"/>
                <a:ea typeface="Times New Roman" panose="02020603050405020304" pitchFamily="18" charset="0"/>
              </a:rPr>
              <a:t>Ошибка предшествующего года (годов)    </a:t>
            </a:r>
            <a:endParaRPr lang="ru-RU" sz="2000" b="1" dirty="0">
              <a:solidFill>
                <a:srgbClr val="FF0000"/>
              </a:solidFill>
            </a:endParaRPr>
          </a:p>
        </p:txBody>
      </p:sp>
      <p:sp>
        <p:nvSpPr>
          <p:cNvPr id="32" name="Равнобедренный треугольник 31">
            <a:extLst>
              <a:ext uri="{FF2B5EF4-FFF2-40B4-BE49-F238E27FC236}">
                <a16:creationId xmlns="" xmlns:a16="http://schemas.microsoft.com/office/drawing/2014/main" id="{29812E6A-B9F0-4842-BBA4-EA6027937040}"/>
              </a:ext>
            </a:extLst>
          </p:cNvPr>
          <p:cNvSpPr/>
          <p:nvPr/>
        </p:nvSpPr>
        <p:spPr>
          <a:xfrm rot="10800000">
            <a:off x="568739" y="2596366"/>
            <a:ext cx="484909" cy="831272"/>
          </a:xfrm>
          <a:prstGeom prst="triangle">
            <a:avLst/>
          </a:prstGeom>
          <a:solidFill>
            <a:schemeClr val="bg1">
              <a:lumMod val="95000"/>
            </a:schemeClr>
          </a:solidFill>
          <a:ln w="38100" cap="flat" cmpd="sng" algn="ctr">
            <a:solidFill>
              <a:srgbClr val="C00000"/>
            </a:solidFill>
            <a:prstDash val="solid"/>
          </a:ln>
          <a:effectLst>
            <a:outerShdw blurRad="40000" dist="23000" dir="5400000" rotWithShape="0">
              <a:srgbClr val="000000">
                <a:alpha val="35000"/>
              </a:srgbClr>
            </a:outerShdw>
          </a:effectLst>
        </p:spPr>
        <p:txBody>
          <a:bodyPr rtlCol="0" anchor="ctr"/>
          <a:lstStyle/>
          <a:p>
            <a:pPr algn="ctr" defTabSz="457200">
              <a:defRPr/>
            </a:pPr>
            <a:endParaRPr lang="ru-RU" kern="0" smtClean="0">
              <a:solidFill>
                <a:prstClr val="white"/>
              </a:solidFill>
            </a:endParaRPr>
          </a:p>
        </p:txBody>
      </p:sp>
      <p:sp>
        <p:nvSpPr>
          <p:cNvPr id="22" name="TextBox 21"/>
          <p:cNvSpPr txBox="1"/>
          <p:nvPr/>
        </p:nvSpPr>
        <p:spPr>
          <a:xfrm>
            <a:off x="6264576" y="1043265"/>
            <a:ext cx="2610145" cy="794064"/>
          </a:xfrm>
          <a:prstGeom prst="rect">
            <a:avLst/>
          </a:prstGeom>
          <a:ln w="38100"/>
        </p:spPr>
        <p:style>
          <a:lnRef idx="2">
            <a:schemeClr val="accent2"/>
          </a:lnRef>
          <a:fillRef idx="1">
            <a:schemeClr val="lt1"/>
          </a:fillRef>
          <a:effectRef idx="0">
            <a:schemeClr val="accent2"/>
          </a:effectRef>
          <a:fontRef idx="minor">
            <a:schemeClr val="dk1"/>
          </a:fontRef>
        </p:style>
        <p:txBody>
          <a:bodyPr wrap="square" rtlCol="0">
            <a:spAutoFit/>
          </a:bodyPr>
          <a:lstStyle/>
          <a:p>
            <a:pPr marR="12700" lvl="0" algn="just">
              <a:lnSpc>
                <a:spcPct val="120000"/>
              </a:lnSpc>
              <a:spcBef>
                <a:spcPct val="20000"/>
              </a:spcBef>
            </a:pPr>
            <a:r>
              <a:rPr lang="ru-RU" sz="1900" dirty="0" smtClean="0">
                <a:solidFill>
                  <a:srgbClr val="000000"/>
                </a:solidFill>
                <a:latin typeface="Times New Roman" panose="02020603050405020304" pitchFamily="18" charset="0"/>
                <a:ea typeface="Times New Roman" panose="02020603050405020304" pitchFamily="18" charset="0"/>
              </a:rPr>
              <a:t>Ретроспективный пересчет </a:t>
            </a:r>
            <a:r>
              <a:rPr lang="ru-RU" sz="1900" dirty="0">
                <a:solidFill>
                  <a:srgbClr val="000000"/>
                </a:solidFill>
                <a:latin typeface="Times New Roman" panose="02020603050405020304" pitchFamily="18" charset="0"/>
                <a:ea typeface="Times New Roman" panose="02020603050405020304" pitchFamily="18" charset="0"/>
              </a:rPr>
              <a:t>отчетности</a:t>
            </a:r>
          </a:p>
        </p:txBody>
      </p:sp>
      <p:sp>
        <p:nvSpPr>
          <p:cNvPr id="23" name="TextBox 22"/>
          <p:cNvSpPr txBox="1"/>
          <p:nvPr/>
        </p:nvSpPr>
        <p:spPr>
          <a:xfrm>
            <a:off x="7088819" y="2038195"/>
            <a:ext cx="1590549" cy="369332"/>
          </a:xfrm>
          <a:prstGeom prst="rect">
            <a:avLst/>
          </a:prstGeom>
          <a:noFill/>
        </p:spPr>
        <p:txBody>
          <a:bodyPr wrap="square" rtlCol="0">
            <a:spAutoFit/>
          </a:bodyPr>
          <a:lstStyle/>
          <a:p>
            <a:r>
              <a:rPr lang="ru-RU" dirty="0" smtClean="0"/>
              <a:t>исправляется</a:t>
            </a:r>
            <a:endParaRPr lang="ru-RU" dirty="0"/>
          </a:p>
        </p:txBody>
      </p:sp>
      <p:cxnSp>
        <p:nvCxnSpPr>
          <p:cNvPr id="28" name="Прямая соединительная линия 27"/>
          <p:cNvCxnSpPr/>
          <p:nvPr/>
        </p:nvCxnSpPr>
        <p:spPr>
          <a:xfrm flipH="1">
            <a:off x="4152006" y="972156"/>
            <a:ext cx="54446" cy="3033706"/>
          </a:xfrm>
          <a:prstGeom prst="line">
            <a:avLst/>
          </a:prstGeom>
          <a:ln>
            <a:prstDash val="dash"/>
          </a:ln>
        </p:spPr>
        <p:style>
          <a:lnRef idx="2">
            <a:schemeClr val="accent1"/>
          </a:lnRef>
          <a:fillRef idx="0">
            <a:schemeClr val="accent1"/>
          </a:fillRef>
          <a:effectRef idx="1">
            <a:schemeClr val="accent1"/>
          </a:effectRef>
          <a:fontRef idx="minor">
            <a:schemeClr val="tx1"/>
          </a:fontRef>
        </p:style>
      </p:cxnSp>
      <p:sp>
        <p:nvSpPr>
          <p:cNvPr id="51" name="Равнобедренный треугольник 50">
            <a:extLst>
              <a:ext uri="{FF2B5EF4-FFF2-40B4-BE49-F238E27FC236}">
                <a16:creationId xmlns="" xmlns:a16="http://schemas.microsoft.com/office/drawing/2014/main" id="{29812E6A-B9F0-4842-BBA4-EA6027937040}"/>
              </a:ext>
            </a:extLst>
          </p:cNvPr>
          <p:cNvSpPr/>
          <p:nvPr/>
        </p:nvSpPr>
        <p:spPr>
          <a:xfrm rot="10995282">
            <a:off x="5227697" y="3011426"/>
            <a:ext cx="484909" cy="560127"/>
          </a:xfrm>
          <a:prstGeom prst="triangle">
            <a:avLst>
              <a:gd name="adj" fmla="val 40076"/>
            </a:avLst>
          </a:prstGeom>
          <a:solidFill>
            <a:schemeClr val="accent2">
              <a:lumMod val="75000"/>
            </a:schemeClr>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457200">
              <a:defRPr/>
            </a:pPr>
            <a:endParaRPr lang="ru-RU" kern="0" smtClean="0">
              <a:solidFill>
                <a:prstClr val="white"/>
              </a:solidFill>
            </a:endParaRPr>
          </a:p>
        </p:txBody>
      </p:sp>
      <p:sp>
        <p:nvSpPr>
          <p:cNvPr id="52" name="Выгнутая вниз стрелка 51"/>
          <p:cNvSpPr/>
          <p:nvPr/>
        </p:nvSpPr>
        <p:spPr>
          <a:xfrm rot="10800000">
            <a:off x="726882" y="1485265"/>
            <a:ext cx="3744409" cy="73152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cxnSp>
        <p:nvCxnSpPr>
          <p:cNvPr id="65" name="Прямая со стрелкой 64"/>
          <p:cNvCxnSpPr>
            <a:stCxn id="15" idx="3"/>
            <a:endCxn id="23" idx="1"/>
          </p:cNvCxnSpPr>
          <p:nvPr/>
        </p:nvCxnSpPr>
        <p:spPr>
          <a:xfrm flipV="1">
            <a:off x="6588224" y="2222861"/>
            <a:ext cx="500595" cy="20729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68" name="Прямая со стрелкой 67"/>
          <p:cNvCxnSpPr>
            <a:stCxn id="23" idx="0"/>
          </p:cNvCxnSpPr>
          <p:nvPr/>
        </p:nvCxnSpPr>
        <p:spPr>
          <a:xfrm flipH="1" flipV="1">
            <a:off x="7884093" y="1830875"/>
            <a:ext cx="1" cy="20732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71" name="Прямая со стрелкой 70"/>
          <p:cNvCxnSpPr>
            <a:stCxn id="23" idx="2"/>
          </p:cNvCxnSpPr>
          <p:nvPr/>
        </p:nvCxnSpPr>
        <p:spPr>
          <a:xfrm flipH="1">
            <a:off x="7884093" y="2407527"/>
            <a:ext cx="1" cy="22183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47864412"/>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2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Ошибки предшествующего года (годов)</a:t>
            </a:r>
            <a:endParaRPr lang="ru-RU" sz="32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3" name="Объект 2"/>
          <p:cNvSpPr>
            <a:spLocks noGrp="1"/>
          </p:cNvSpPr>
          <p:nvPr>
            <p:ph idx="1"/>
          </p:nvPr>
        </p:nvSpPr>
        <p:spPr>
          <a:xfrm>
            <a:off x="251520" y="1398293"/>
            <a:ext cx="8712968" cy="4925144"/>
          </a:xfrm>
        </p:spPr>
        <p:txBody>
          <a:bodyPr>
            <a:normAutofit fontScale="25000" lnSpcReduction="20000"/>
          </a:bodyPr>
          <a:lstStyle/>
          <a:p>
            <a:pPr marL="0" marR="12700" lvl="0" indent="0" algn="just">
              <a:lnSpc>
                <a:spcPct val="120000"/>
              </a:lnSpc>
              <a:buNone/>
            </a:pPr>
            <a:r>
              <a:rPr lang="ru-RU" sz="9600" b="1" dirty="0" smtClean="0">
                <a:solidFill>
                  <a:srgbClr val="000000"/>
                </a:solidFill>
                <a:latin typeface="Times New Roman" panose="02020603050405020304" pitchFamily="18" charset="0"/>
                <a:ea typeface="Times New Roman" panose="02020603050405020304" pitchFamily="18" charset="0"/>
              </a:rPr>
              <a:t>Ретроспективный </a:t>
            </a:r>
            <a:r>
              <a:rPr lang="ru-RU" sz="9600" b="1" dirty="0">
                <a:solidFill>
                  <a:srgbClr val="000000"/>
                </a:solidFill>
                <a:latin typeface="Times New Roman" panose="02020603050405020304" pitchFamily="18" charset="0"/>
                <a:ea typeface="Times New Roman" panose="02020603050405020304" pitchFamily="18" charset="0"/>
              </a:rPr>
              <a:t>пересчет бухгалтерской (финансовой) отчетности </a:t>
            </a:r>
            <a:r>
              <a:rPr lang="ru-RU" sz="9600" dirty="0">
                <a:solidFill>
                  <a:srgbClr val="000000"/>
                </a:solidFill>
                <a:latin typeface="Times New Roman" panose="02020603050405020304" pitchFamily="18" charset="0"/>
                <a:ea typeface="Times New Roman" panose="02020603050405020304" pitchFamily="18" charset="0"/>
              </a:rPr>
              <a:t>- исправление ошибки предшествующего года (годов) путем корректировки сравнительных показателей бухгалтерской (финансовой) отчетности за предшествующий год (годы) таким образом, </a:t>
            </a:r>
            <a:r>
              <a:rPr lang="ru-RU" sz="9600" b="1" dirty="0">
                <a:solidFill>
                  <a:srgbClr val="000000"/>
                </a:solidFill>
                <a:latin typeface="Times New Roman" panose="02020603050405020304" pitchFamily="18" charset="0"/>
                <a:ea typeface="Times New Roman" panose="02020603050405020304" pitchFamily="18" charset="0"/>
              </a:rPr>
              <a:t>как если бы ошибка не была </a:t>
            </a:r>
            <a:r>
              <a:rPr lang="ru-RU" sz="9600" b="1" dirty="0" smtClean="0">
                <a:solidFill>
                  <a:srgbClr val="000000"/>
                </a:solidFill>
                <a:latin typeface="Times New Roman" panose="02020603050405020304" pitchFamily="18" charset="0"/>
                <a:ea typeface="Times New Roman" panose="02020603050405020304" pitchFamily="18" charset="0"/>
              </a:rPr>
              <a:t>допущена</a:t>
            </a:r>
            <a:endParaRPr lang="ru-RU" sz="9600" b="1" dirty="0">
              <a:latin typeface="Times New Roman" panose="02020603050405020304" pitchFamily="18" charset="0"/>
              <a:ea typeface="Times New Roman" panose="02020603050405020304" pitchFamily="18" charset="0"/>
            </a:endParaRPr>
          </a:p>
          <a:p>
            <a:pPr marL="0" marR="12700" lvl="0" indent="0" algn="just">
              <a:lnSpc>
                <a:spcPct val="120000"/>
              </a:lnSpc>
              <a:buNone/>
            </a:pPr>
            <a:r>
              <a:rPr lang="ru-RU" sz="9600" b="1" dirty="0" smtClean="0">
                <a:solidFill>
                  <a:srgbClr val="000000"/>
                </a:solidFill>
                <a:latin typeface="Times New Roman" panose="02020603050405020304" pitchFamily="18" charset="0"/>
                <a:ea typeface="Times New Roman" panose="02020603050405020304" pitchFamily="18" charset="0"/>
              </a:rPr>
              <a:t>Корректировке </a:t>
            </a:r>
            <a:r>
              <a:rPr lang="ru-RU" sz="9600" b="1" dirty="0">
                <a:solidFill>
                  <a:srgbClr val="000000"/>
                </a:solidFill>
                <a:latin typeface="Times New Roman" panose="02020603050405020304" pitchFamily="18" charset="0"/>
                <a:ea typeface="Times New Roman" panose="02020603050405020304" pitchFamily="18" charset="0"/>
              </a:rPr>
              <a:t>подлежат сравнительные показатели, раскрываемые в бухгалтерской (финансовой) отчетности за отчетный год, начиная с того предшествующего года, в котором была допущена ошибка</a:t>
            </a:r>
            <a:r>
              <a:rPr lang="ru-RU" sz="9600" dirty="0">
                <a:solidFill>
                  <a:srgbClr val="000000"/>
                </a:solidFill>
                <a:latin typeface="Times New Roman" panose="02020603050405020304" pitchFamily="18" charset="0"/>
                <a:ea typeface="Times New Roman" panose="02020603050405020304" pitchFamily="18" charset="0"/>
              </a:rPr>
              <a:t>, за исключением случаев, когда осуществление такой корректировки не представляется возможным. Скорректированные сравнительные показатели предшествующего года (годов) приводятся в бухгалтерской (финансовой) отчетности отчетного года </a:t>
            </a:r>
            <a:r>
              <a:rPr lang="ru-RU" sz="9600" b="1" dirty="0">
                <a:solidFill>
                  <a:srgbClr val="000000"/>
                </a:solidFill>
                <a:latin typeface="Times New Roman" panose="02020603050405020304" pitchFamily="18" charset="0"/>
                <a:ea typeface="Times New Roman" panose="02020603050405020304" pitchFamily="18" charset="0"/>
              </a:rPr>
              <a:t>обособленно с отметкой «Пересчитано</a:t>
            </a:r>
            <a:r>
              <a:rPr lang="ru-RU" sz="9600" b="1" dirty="0" smtClean="0">
                <a:solidFill>
                  <a:srgbClr val="000000"/>
                </a:solidFill>
                <a:latin typeface="Times New Roman" panose="02020603050405020304" pitchFamily="18" charset="0"/>
                <a:ea typeface="Times New Roman" panose="02020603050405020304" pitchFamily="18" charset="0"/>
              </a:rPr>
              <a:t>»</a:t>
            </a:r>
            <a:endParaRPr lang="ru-RU" sz="9600" b="1" dirty="0">
              <a:latin typeface="Times New Roman" panose="02020603050405020304" pitchFamily="18" charset="0"/>
              <a:ea typeface="Times New Roman" panose="02020603050405020304" pitchFamily="18" charset="0"/>
            </a:endParaRPr>
          </a:p>
          <a:p>
            <a:pPr>
              <a:lnSpc>
                <a:spcPct val="120000"/>
              </a:lnSpc>
            </a:pPr>
            <a:endParaRPr lang="ru-RU" sz="7400" b="1" dirty="0"/>
          </a:p>
        </p:txBody>
      </p:sp>
      <p:sp>
        <p:nvSpPr>
          <p:cNvPr id="4" name="Номер слайда 3"/>
          <p:cNvSpPr>
            <a:spLocks noGrp="1"/>
          </p:cNvSpPr>
          <p:nvPr>
            <p:ph type="sldNum" sz="quarter" idx="12"/>
          </p:nvPr>
        </p:nvSpPr>
        <p:spPr/>
        <p:txBody>
          <a:bodyPr/>
          <a:lstStyle/>
          <a:p>
            <a:fld id="{C318D0E1-6172-4638-BCC1-0B70ED483AF8}" type="slidenum">
              <a:rPr lang="ru-RU" smtClean="0"/>
              <a:t>175</a:t>
            </a:fld>
            <a:endParaRPr lang="ru-RU"/>
          </a:p>
        </p:txBody>
      </p:sp>
    </p:spTree>
    <p:extLst>
      <p:ext uri="{BB962C8B-B14F-4D97-AF65-F5344CB8AC3E}">
        <p14:creationId xmlns:p14="http://schemas.microsoft.com/office/powerpoint/2010/main" val="1955257914"/>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хема 4"/>
          <p:cNvGraphicFramePr/>
          <p:nvPr>
            <p:extLst>
              <p:ext uri="{D42A27DB-BD31-4B8C-83A1-F6EECF244321}">
                <p14:modId xmlns:p14="http://schemas.microsoft.com/office/powerpoint/2010/main" val="726611741"/>
              </p:ext>
            </p:extLst>
          </p:nvPr>
        </p:nvGraphicFramePr>
        <p:xfrm>
          <a:off x="216338" y="1172022"/>
          <a:ext cx="8711322" cy="45612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2555777" y="1412776"/>
            <a:ext cx="432048" cy="1323439"/>
          </a:xfrm>
          <a:prstGeom prst="rect">
            <a:avLst/>
          </a:prstGeom>
          <a:noFill/>
        </p:spPr>
        <p:txBody>
          <a:bodyPr wrap="square" rtlCol="0">
            <a:spAutoFit/>
          </a:bodyPr>
          <a:lstStyle/>
          <a:p>
            <a:r>
              <a:rPr lang="ru-RU" sz="8000" dirty="0" smtClean="0">
                <a:solidFill>
                  <a:srgbClr val="FF0000"/>
                </a:solidFill>
              </a:rPr>
              <a:t>!</a:t>
            </a:r>
            <a:endParaRPr lang="ru-RU" sz="8000" dirty="0">
              <a:solidFill>
                <a:srgbClr val="FF0000"/>
              </a:solidFill>
            </a:endParaRPr>
          </a:p>
        </p:txBody>
      </p:sp>
      <p:sp>
        <p:nvSpPr>
          <p:cNvPr id="2" name="Номер слайда 1"/>
          <p:cNvSpPr>
            <a:spLocks noGrp="1"/>
          </p:cNvSpPr>
          <p:nvPr>
            <p:ph type="sldNum" sz="quarter" idx="12"/>
          </p:nvPr>
        </p:nvSpPr>
        <p:spPr/>
        <p:txBody>
          <a:bodyPr/>
          <a:lstStyle/>
          <a:p>
            <a:fld id="{87CAACBE-3CA2-42B4-BAD1-73B4871560ED}" type="slidenum">
              <a:rPr lang="ru-RU" altLang="ru-RU" smtClean="0"/>
              <a:pPr/>
              <a:t>176</a:t>
            </a:fld>
            <a:endParaRPr lang="ru-RU" altLang="ru-RU"/>
          </a:p>
        </p:txBody>
      </p:sp>
    </p:spTree>
    <p:extLst>
      <p:ext uri="{BB962C8B-B14F-4D97-AF65-F5344CB8AC3E}">
        <p14:creationId xmlns:p14="http://schemas.microsoft.com/office/powerpoint/2010/main" val="2619027791"/>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908" y="0"/>
            <a:ext cx="7920182" cy="861774"/>
          </a:xfrm>
        </p:spPr>
        <p:txBody>
          <a:bodyPr/>
          <a:lstStyle/>
          <a:p>
            <a:r>
              <a:rPr lang="ru-RU" sz="2800" dirty="0">
                <a:solidFill>
                  <a:srgbClr val="000000"/>
                </a:solidFill>
                <a:latin typeface="Times New Roman" panose="02020603050405020304" pitchFamily="18" charset="0"/>
                <a:ea typeface="Times New Roman" panose="02020603050405020304" pitchFamily="18" charset="0"/>
                <a:cs typeface="Calibri" panose="020F0502020204030204" pitchFamily="34" charset="0"/>
              </a:rPr>
              <a:t>Периодичность представления </a:t>
            </a:r>
            <a:r>
              <a:rPr lang="ru-RU" sz="2800" dirty="0" smtClean="0">
                <a:solidFill>
                  <a:srgbClr val="000000"/>
                </a:solidFill>
                <a:latin typeface="Times New Roman" panose="02020603050405020304" pitchFamily="18" charset="0"/>
                <a:ea typeface="Times New Roman" panose="02020603050405020304" pitchFamily="18" charset="0"/>
                <a:cs typeface="Calibri" panose="020F0502020204030204" pitchFamily="34" charset="0"/>
              </a:rPr>
              <a:t>Сведений           </a:t>
            </a:r>
            <a:r>
              <a:rPr lang="ru-RU" sz="2800" dirty="0">
                <a:solidFill>
                  <a:srgbClr val="000000"/>
                </a:solidFill>
                <a:latin typeface="Times New Roman" panose="02020603050405020304" pitchFamily="18" charset="0"/>
                <a:ea typeface="Times New Roman" panose="02020603050405020304" pitchFamily="18" charset="0"/>
                <a:cs typeface="Calibri" panose="020F0502020204030204" pitchFamily="34" charset="0"/>
              </a:rPr>
              <a:t>(ф. </a:t>
            </a:r>
            <a:r>
              <a:rPr lang="ru-RU" sz="2800" dirty="0" smtClean="0">
                <a:solidFill>
                  <a:srgbClr val="000000"/>
                </a:solidFill>
                <a:latin typeface="Times New Roman" panose="02020603050405020304" pitchFamily="18" charset="0"/>
                <a:ea typeface="Times New Roman" panose="02020603050405020304" pitchFamily="18" charset="0"/>
                <a:cs typeface="Calibri" panose="020F0502020204030204" pitchFamily="34" charset="0"/>
              </a:rPr>
              <a:t>0503173),  (0503373), (ф. 0503773)</a:t>
            </a:r>
            <a:endParaRPr lang="ru-RU" dirty="0"/>
          </a:p>
        </p:txBody>
      </p:sp>
      <p:sp>
        <p:nvSpPr>
          <p:cNvPr id="3" name="Текст 2"/>
          <p:cNvSpPr>
            <a:spLocks noGrp="1"/>
          </p:cNvSpPr>
          <p:nvPr>
            <p:ph type="body" idx="1"/>
          </p:nvPr>
        </p:nvSpPr>
        <p:spPr>
          <a:xfrm>
            <a:off x="216338" y="1172023"/>
            <a:ext cx="8711322" cy="4775666"/>
          </a:xfrm>
        </p:spPr>
        <p:txBody>
          <a:bodyPr/>
          <a:lstStyle/>
          <a:p>
            <a:pPr marL="285750" indent="-285750" algn="just">
              <a:spcBef>
                <a:spcPts val="1100"/>
              </a:spcBef>
              <a:spcAft>
                <a:spcPts val="0"/>
              </a:spcAft>
              <a:buFont typeface="Arial" panose="020B0604020202020204" pitchFamily="34" charset="0"/>
              <a:buChar char="•"/>
            </a:pPr>
            <a:r>
              <a:rPr lang="ru-RU" sz="2800" b="1" dirty="0" smtClean="0">
                <a:solidFill>
                  <a:srgbClr val="FF0000"/>
                </a:solidFill>
                <a:latin typeface="Times New Roman" panose="02020603050405020304" pitchFamily="18" charset="0"/>
                <a:ea typeface="Times New Roman" panose="02020603050405020304" pitchFamily="18" charset="0"/>
                <a:cs typeface="Calibri" panose="020F0502020204030204" pitchFamily="34" charset="0"/>
              </a:rPr>
              <a:t> </a:t>
            </a:r>
            <a:r>
              <a:rPr lang="ru-RU" sz="28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годовая</a:t>
            </a:r>
          </a:p>
          <a:p>
            <a:pPr marL="285750" indent="-285750" algn="just">
              <a:spcBef>
                <a:spcPts val="1100"/>
              </a:spcBef>
              <a:spcAft>
                <a:spcPts val="0"/>
              </a:spcAft>
              <a:buFont typeface="Arial" panose="020B0604020202020204" pitchFamily="34" charset="0"/>
              <a:buChar char="•"/>
            </a:pPr>
            <a:r>
              <a:rPr lang="ru-RU" sz="2400" b="1" dirty="0" smtClean="0">
                <a:solidFill>
                  <a:srgbClr val="FF0000"/>
                </a:solidFill>
                <a:latin typeface="Times New Roman" panose="02020603050405020304" pitchFamily="18" charset="0"/>
                <a:ea typeface="Times New Roman" panose="02020603050405020304" pitchFamily="18" charset="0"/>
                <a:cs typeface="Calibri" panose="020F0502020204030204" pitchFamily="34" charset="0"/>
              </a:rPr>
              <a:t>в течение финансового года в составе отчетности </a:t>
            </a:r>
            <a:r>
              <a:rPr lang="ru-RU" sz="2400" dirty="0" smtClean="0">
                <a:latin typeface="Times New Roman" panose="02020603050405020304" pitchFamily="18" charset="0"/>
                <a:ea typeface="Times New Roman" panose="02020603050405020304" pitchFamily="18" charset="0"/>
                <a:cs typeface="Times New Roman" panose="02020603050405020304" pitchFamily="18" charset="0"/>
              </a:rPr>
              <a:t>(</a:t>
            </a:r>
            <a:r>
              <a:rPr lang="ru-RU" sz="2400" dirty="0" smtClean="0">
                <a:solidFill>
                  <a:srgbClr val="000000"/>
                </a:solidFill>
                <a:latin typeface="Times New Roman" panose="02020603050405020304" pitchFamily="18" charset="0"/>
                <a:ea typeface="Times New Roman" panose="02020603050405020304" pitchFamily="18" charset="0"/>
                <a:cs typeface="Calibri" panose="020F0502020204030204" pitchFamily="34" charset="0"/>
              </a:rPr>
              <a:t>на </a:t>
            </a:r>
            <a:r>
              <a:rPr lang="ru-RU" sz="2400" dirty="0">
                <a:solidFill>
                  <a:srgbClr val="000000"/>
                </a:solidFill>
                <a:latin typeface="Times New Roman" panose="02020603050405020304" pitchFamily="18" charset="0"/>
                <a:ea typeface="Times New Roman" panose="02020603050405020304" pitchFamily="18" charset="0"/>
                <a:cs typeface="Calibri" panose="020F0502020204030204" pitchFamily="34" charset="0"/>
              </a:rPr>
              <a:t>дату реорганизации, ликвидации, и (или) по решению субъекта отчетности об раскрытии информации об исправлении им выявленных </a:t>
            </a:r>
            <a:r>
              <a:rPr lang="ru-RU" sz="2400" dirty="0" smtClean="0">
                <a:solidFill>
                  <a:srgbClr val="000000"/>
                </a:solidFill>
                <a:latin typeface="Times New Roman" panose="02020603050405020304" pitchFamily="18" charset="0"/>
                <a:ea typeface="Times New Roman" panose="02020603050405020304" pitchFamily="18" charset="0"/>
                <a:cs typeface="Calibri" panose="020F0502020204030204" pitchFamily="34" charset="0"/>
              </a:rPr>
              <a:t>ошибок прошлых лет, пересчетов показателей отчетности в течение </a:t>
            </a:r>
            <a:r>
              <a:rPr lang="ru-RU" sz="2400" dirty="0">
                <a:latin typeface="Times New Roman" panose="02020603050405020304" pitchFamily="18" charset="0"/>
                <a:ea typeface="Times New Roman" panose="02020603050405020304" pitchFamily="18" charset="0"/>
                <a:cs typeface="Times New Roman" panose="02020603050405020304" pitchFamily="18" charset="0"/>
              </a:rPr>
              <a:t>финансового </a:t>
            </a:r>
            <a:r>
              <a:rPr lang="ru-RU" sz="2400" dirty="0" smtClean="0">
                <a:latin typeface="Times New Roman" panose="02020603050405020304" pitchFamily="18" charset="0"/>
                <a:ea typeface="Times New Roman" panose="02020603050405020304" pitchFamily="18" charset="0"/>
                <a:cs typeface="Times New Roman" panose="02020603050405020304" pitchFamily="18" charset="0"/>
              </a:rPr>
              <a:t>года</a:t>
            </a:r>
          </a:p>
          <a:p>
            <a:pPr marL="285750" indent="-285750" algn="just">
              <a:spcBef>
                <a:spcPts val="1100"/>
              </a:spcBef>
              <a:spcAft>
                <a:spcPts val="0"/>
              </a:spcAft>
              <a:buFont typeface="Arial" panose="020B0604020202020204" pitchFamily="34" charset="0"/>
              <a:buChar char="•"/>
            </a:pPr>
            <a:r>
              <a:rPr lang="ru-RU"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sz="2400" b="1" dirty="0" smtClean="0">
                <a:solidFill>
                  <a:srgbClr val="FF0000"/>
                </a:solidFill>
                <a:latin typeface="Times New Roman" panose="02020603050405020304" pitchFamily="18" charset="0"/>
                <a:ea typeface="Times New Roman" panose="02020603050405020304" pitchFamily="18" charset="0"/>
                <a:cs typeface="Calibri" panose="020F0502020204030204" pitchFamily="34" charset="0"/>
              </a:rPr>
              <a:t>на </a:t>
            </a:r>
            <a:r>
              <a:rPr lang="ru-RU" sz="2400" b="1" dirty="0">
                <a:solidFill>
                  <a:srgbClr val="FF0000"/>
                </a:solidFill>
                <a:latin typeface="Times New Roman" panose="02020603050405020304" pitchFamily="18" charset="0"/>
                <a:ea typeface="Times New Roman" panose="02020603050405020304" pitchFamily="18" charset="0"/>
                <a:cs typeface="Calibri" panose="020F0502020204030204" pitchFamily="34" charset="0"/>
              </a:rPr>
              <a:t>нерегулярной основе </a:t>
            </a:r>
            <a:r>
              <a:rPr lang="ru-RU" sz="2000" dirty="0" smtClean="0">
                <a:solidFill>
                  <a:srgbClr val="000000"/>
                </a:solidFill>
                <a:latin typeface="Times New Roman" panose="02020603050405020304" pitchFamily="18" charset="0"/>
                <a:ea typeface="Times New Roman" panose="02020603050405020304" pitchFamily="18" charset="0"/>
              </a:rPr>
              <a:t>- </a:t>
            </a:r>
            <a:r>
              <a:rPr lang="ru-RU" sz="2400" dirty="0" smtClean="0">
                <a:solidFill>
                  <a:srgbClr val="000000"/>
                </a:solidFill>
                <a:latin typeface="Times New Roman" panose="02020603050405020304" pitchFamily="18" charset="0"/>
                <a:ea typeface="Times New Roman" panose="02020603050405020304" pitchFamily="18" charset="0"/>
              </a:rPr>
              <a:t>в </a:t>
            </a:r>
            <a:r>
              <a:rPr lang="ru-RU" sz="2400" dirty="0">
                <a:solidFill>
                  <a:srgbClr val="000000"/>
                </a:solidFill>
                <a:latin typeface="Times New Roman" panose="02020603050405020304" pitchFamily="18" charset="0"/>
                <a:ea typeface="Times New Roman" panose="02020603050405020304" pitchFamily="18" charset="0"/>
              </a:rPr>
              <a:t>целях раскрытия информация об исправлении субъектом учета ошибок прошлых </a:t>
            </a:r>
            <a:r>
              <a:rPr lang="ru-RU" sz="2400" dirty="0" smtClean="0">
                <a:solidFill>
                  <a:srgbClr val="000000"/>
                </a:solidFill>
                <a:latin typeface="Times New Roman" panose="02020603050405020304" pitchFamily="18" charset="0"/>
                <a:ea typeface="Times New Roman" panose="02020603050405020304" pitchFamily="18" charset="0"/>
              </a:rPr>
              <a:t>лет,  </a:t>
            </a:r>
            <a:r>
              <a:rPr lang="ru-RU" sz="2400" dirty="0">
                <a:solidFill>
                  <a:srgbClr val="000000"/>
                </a:solidFill>
                <a:latin typeface="Times New Roman" panose="02020603050405020304" pitchFamily="18" charset="0"/>
                <a:ea typeface="Times New Roman" panose="02020603050405020304" pitchFamily="18" charset="0"/>
              </a:rPr>
              <a:t>пересчетов показателей </a:t>
            </a:r>
            <a:r>
              <a:rPr lang="ru-RU" sz="2400" dirty="0" smtClean="0">
                <a:solidFill>
                  <a:srgbClr val="000000"/>
                </a:solidFill>
                <a:latin typeface="Times New Roman" panose="02020603050405020304" pitchFamily="18" charset="0"/>
                <a:ea typeface="Times New Roman" panose="02020603050405020304" pitchFamily="18" charset="0"/>
              </a:rPr>
              <a:t>отчетности, </a:t>
            </a:r>
            <a:r>
              <a:rPr lang="ru-RU" sz="2000" dirty="0" smtClean="0">
                <a:solidFill>
                  <a:srgbClr val="000000"/>
                </a:solidFill>
                <a:latin typeface="Times New Roman" panose="02020603050405020304" pitchFamily="18" charset="0"/>
                <a:ea typeface="Times New Roman" panose="02020603050405020304" pitchFamily="18" charset="0"/>
              </a:rPr>
              <a:t> </a:t>
            </a:r>
            <a:r>
              <a:rPr lang="ru-RU" sz="2400" dirty="0" smtClean="0">
                <a:solidFill>
                  <a:srgbClr val="000000"/>
                </a:solidFill>
                <a:latin typeface="Times New Roman" panose="02020603050405020304" pitchFamily="18" charset="0"/>
                <a:ea typeface="Times New Roman" panose="02020603050405020304" pitchFamily="18" charset="0"/>
              </a:rPr>
              <a:t>по </a:t>
            </a:r>
            <a:r>
              <a:rPr lang="ru-RU" sz="2400" dirty="0">
                <a:solidFill>
                  <a:srgbClr val="000000"/>
                </a:solidFill>
                <a:latin typeface="Times New Roman" panose="02020603050405020304" pitchFamily="18" charset="0"/>
                <a:ea typeface="Times New Roman" panose="02020603050405020304" pitchFamily="18" charset="0"/>
              </a:rPr>
              <a:t>которой изменяются показатели, </a:t>
            </a:r>
            <a:r>
              <a:rPr lang="ru-RU" sz="2400" dirty="0" smtClean="0">
                <a:solidFill>
                  <a:srgbClr val="000000"/>
                </a:solidFill>
                <a:latin typeface="Times New Roman" panose="02020603050405020304" pitchFamily="18" charset="0"/>
                <a:ea typeface="Times New Roman" panose="02020603050405020304" pitchFamily="18" charset="0"/>
              </a:rPr>
              <a:t> включаемые в </a:t>
            </a:r>
            <a:r>
              <a:rPr lang="ru-RU" sz="2400" dirty="0">
                <a:solidFill>
                  <a:srgbClr val="000000"/>
                </a:solidFill>
                <a:latin typeface="Times New Roman" panose="02020603050405020304" pitchFamily="18" charset="0"/>
                <a:ea typeface="Times New Roman" panose="02020603050405020304" pitchFamily="18" charset="0"/>
              </a:rPr>
              <a:t>консолидированную бюджетную </a:t>
            </a:r>
            <a:r>
              <a:rPr lang="ru-RU" sz="2400" dirty="0" smtClean="0">
                <a:solidFill>
                  <a:srgbClr val="000000"/>
                </a:solidFill>
                <a:latin typeface="Times New Roman" panose="02020603050405020304" pitchFamily="18" charset="0"/>
                <a:ea typeface="Times New Roman" panose="02020603050405020304" pitchFamily="18" charset="0"/>
              </a:rPr>
              <a:t>отчетность (посредством </a:t>
            </a:r>
            <a:r>
              <a:rPr lang="ru-RU" sz="2400" dirty="0">
                <a:solidFill>
                  <a:srgbClr val="000000"/>
                </a:solidFill>
                <a:latin typeface="Times New Roman" panose="02020603050405020304" pitchFamily="18" charset="0"/>
                <a:ea typeface="Times New Roman" panose="02020603050405020304" pitchFamily="18" charset="0"/>
              </a:rPr>
              <a:t>информирования субъекта консолидированной отчетности</a:t>
            </a:r>
            <a:r>
              <a:rPr lang="ru-RU" sz="2400" dirty="0" smtClean="0">
                <a:solidFill>
                  <a:srgbClr val="000000"/>
                </a:solidFill>
                <a:latin typeface="Times New Roman" panose="02020603050405020304" pitchFamily="18" charset="0"/>
                <a:ea typeface="Times New Roman" panose="02020603050405020304" pitchFamily="18" charset="0"/>
              </a:rPr>
              <a:t>,)</a:t>
            </a:r>
            <a:endParaRPr lang="ru-RU" sz="2400" dirty="0"/>
          </a:p>
        </p:txBody>
      </p:sp>
      <p:sp>
        <p:nvSpPr>
          <p:cNvPr id="4" name="Номер слайда 3"/>
          <p:cNvSpPr>
            <a:spLocks noGrp="1"/>
          </p:cNvSpPr>
          <p:nvPr>
            <p:ph type="sldNum" sz="quarter" idx="12"/>
          </p:nvPr>
        </p:nvSpPr>
        <p:spPr/>
        <p:txBody>
          <a:bodyPr/>
          <a:lstStyle/>
          <a:p>
            <a:fld id="{87CAACBE-3CA2-42B4-BAD1-73B4871560ED}" type="slidenum">
              <a:rPr lang="ru-RU" altLang="ru-RU" smtClean="0"/>
              <a:pPr/>
              <a:t>177</a:t>
            </a:fld>
            <a:endParaRPr lang="ru-RU" altLang="ru-RU" dirty="0"/>
          </a:p>
        </p:txBody>
      </p:sp>
    </p:spTree>
    <p:extLst>
      <p:ext uri="{BB962C8B-B14F-4D97-AF65-F5344CB8AC3E}">
        <p14:creationId xmlns:p14="http://schemas.microsoft.com/office/powerpoint/2010/main" val="39256103"/>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908" y="44624"/>
            <a:ext cx="7920182" cy="760465"/>
          </a:xfrm>
        </p:spPr>
        <p:txBody>
          <a:bodyPr/>
          <a:lstStyle/>
          <a:p>
            <a:pPr algn="ctr"/>
            <a:r>
              <a:rPr lang="ru-RU" dirty="0"/>
              <a:t>Раскрытие информации об ошибках предшествующих </a:t>
            </a:r>
            <a:r>
              <a:rPr lang="ru-RU" dirty="0" smtClean="0"/>
              <a:t>годов</a:t>
            </a:r>
            <a:endParaRPr lang="ru-RU" dirty="0"/>
          </a:p>
        </p:txBody>
      </p:sp>
      <p:sp>
        <p:nvSpPr>
          <p:cNvPr id="3" name="Текст 2"/>
          <p:cNvSpPr>
            <a:spLocks noGrp="1"/>
          </p:cNvSpPr>
          <p:nvPr>
            <p:ph type="body" idx="1"/>
          </p:nvPr>
        </p:nvSpPr>
        <p:spPr>
          <a:xfrm>
            <a:off x="323528" y="2105250"/>
            <a:ext cx="8711322" cy="4801314"/>
          </a:xfrm>
        </p:spPr>
        <p:txBody>
          <a:bodyPr/>
          <a:lstStyle/>
          <a:p>
            <a:pPr marL="12700" marR="12700" algn="just">
              <a:spcAft>
                <a:spcPts val="0"/>
              </a:spcAft>
            </a:pPr>
            <a:endParaRPr lang="ru-RU" sz="2000" dirty="0" smtClean="0">
              <a:solidFill>
                <a:srgbClr val="000000"/>
              </a:solidFill>
              <a:latin typeface="Times New Roman" panose="02020603050405020304" pitchFamily="18" charset="0"/>
              <a:ea typeface="Times New Roman" panose="02020603050405020304" pitchFamily="18" charset="0"/>
            </a:endParaRPr>
          </a:p>
          <a:p>
            <a:pPr marL="12700" marR="12700" algn="just">
              <a:spcAft>
                <a:spcPts val="0"/>
              </a:spcAft>
            </a:pPr>
            <a:endParaRPr lang="ru-RU" sz="2000" dirty="0" smtClean="0">
              <a:solidFill>
                <a:srgbClr val="000000"/>
              </a:solidFill>
              <a:latin typeface="Times New Roman" panose="02020603050405020304" pitchFamily="18" charset="0"/>
              <a:ea typeface="Times New Roman" panose="02020603050405020304" pitchFamily="18" charset="0"/>
            </a:endParaRPr>
          </a:p>
          <a:p>
            <a:pPr marL="12700" marR="12700" algn="just">
              <a:spcAft>
                <a:spcPts val="0"/>
              </a:spcAft>
            </a:pPr>
            <a:endParaRPr lang="ru-RU" sz="2000" dirty="0" smtClean="0">
              <a:solidFill>
                <a:srgbClr val="000000"/>
              </a:solidFill>
              <a:latin typeface="Times New Roman" panose="02020603050405020304" pitchFamily="18" charset="0"/>
              <a:ea typeface="Times New Roman" panose="02020603050405020304" pitchFamily="18" charset="0"/>
            </a:endParaRPr>
          </a:p>
          <a:p>
            <a:pPr marL="12700" marR="12700" algn="just">
              <a:spcAft>
                <a:spcPts val="0"/>
              </a:spcAft>
            </a:pPr>
            <a:endParaRPr lang="ru-RU" sz="2000" dirty="0" smtClean="0">
              <a:solidFill>
                <a:srgbClr val="000000"/>
              </a:solidFill>
              <a:latin typeface="Times New Roman" panose="02020603050405020304" pitchFamily="18" charset="0"/>
              <a:ea typeface="Times New Roman" panose="02020603050405020304" pitchFamily="18" charset="0"/>
            </a:endParaRPr>
          </a:p>
          <a:p>
            <a:pPr marL="12700" marR="12700" algn="just">
              <a:spcAft>
                <a:spcPts val="0"/>
              </a:spcAft>
            </a:pPr>
            <a:endParaRPr lang="ru-RU" sz="2000" dirty="0" smtClean="0">
              <a:solidFill>
                <a:srgbClr val="000000"/>
              </a:solidFill>
              <a:latin typeface="Times New Roman" panose="02020603050405020304" pitchFamily="18" charset="0"/>
              <a:ea typeface="Times New Roman" panose="02020603050405020304" pitchFamily="18" charset="0"/>
            </a:endParaRPr>
          </a:p>
          <a:p>
            <a:pPr marL="12700" marR="12700" algn="just">
              <a:spcAft>
                <a:spcPts val="0"/>
              </a:spcAft>
            </a:pPr>
            <a:endParaRPr lang="ru-RU" sz="2000" dirty="0" smtClean="0">
              <a:solidFill>
                <a:srgbClr val="000000"/>
              </a:solidFill>
              <a:latin typeface="Times New Roman" panose="02020603050405020304" pitchFamily="18" charset="0"/>
              <a:ea typeface="Times New Roman" panose="02020603050405020304" pitchFamily="18" charset="0"/>
            </a:endParaRPr>
          </a:p>
          <a:p>
            <a:pPr marL="12700" marR="12700" lvl="0" indent="431800" algn="just" defTabSz="914400" rtl="0" eaLnBrk="0" fontAlgn="base" latinLnBrk="0" hangingPunct="0">
              <a:lnSpc>
                <a:spcPct val="100000"/>
              </a:lnSpc>
              <a:spcBef>
                <a:spcPct val="20000"/>
              </a:spcBef>
              <a:spcAft>
                <a:spcPts val="0"/>
              </a:spcAft>
              <a:buClrTx/>
              <a:buSzTx/>
              <a:buFontTx/>
              <a:buNone/>
              <a:tabLst/>
              <a:defRPr/>
            </a:pPr>
            <a:r>
              <a:rPr lang="ru-RU" sz="2000" dirty="0" smtClean="0">
                <a:solidFill>
                  <a:srgbClr val="000000"/>
                </a:solidFill>
                <a:latin typeface="Times New Roman" panose="02020603050405020304" pitchFamily="18" charset="0"/>
                <a:ea typeface="Times New Roman" panose="02020603050405020304" pitchFamily="18" charset="0"/>
              </a:rPr>
              <a:t> </a:t>
            </a:r>
            <a:r>
              <a:rPr lang="ru-RU" sz="1600" dirty="0" smtClean="0">
                <a:solidFill>
                  <a:srgbClr val="000000"/>
                </a:solidFill>
                <a:latin typeface="Times New Roman" panose="02020603050405020304" pitchFamily="18" charset="0"/>
                <a:ea typeface="Times New Roman" panose="02020603050405020304" pitchFamily="18" charset="0"/>
              </a:rPr>
              <a:t> </a:t>
            </a:r>
            <a:r>
              <a:rPr lang="ru-RU" sz="2000" dirty="0" smtClean="0">
                <a:solidFill>
                  <a:srgbClr val="000000"/>
                </a:solidFill>
                <a:latin typeface="Times New Roman" panose="02020603050405020304" pitchFamily="18" charset="0"/>
                <a:ea typeface="Times New Roman" panose="02020603050405020304" pitchFamily="18" charset="0"/>
              </a:rPr>
              <a:t>3. </a:t>
            </a:r>
            <a:r>
              <a:rPr lang="ru-RU" sz="2000" b="1" dirty="0" smtClean="0">
                <a:solidFill>
                  <a:srgbClr val="000000"/>
                </a:solidFill>
                <a:latin typeface="Times New Roman" panose="02020603050405020304" pitchFamily="18" charset="0"/>
                <a:ea typeface="Times New Roman" panose="02020603050405020304" pitchFamily="18" charset="0"/>
              </a:rPr>
              <a:t>общая сумма корректировки на начало самого раннего из предшествующих годов</a:t>
            </a:r>
            <a:r>
              <a:rPr lang="ru-RU" sz="2000" dirty="0" smtClean="0">
                <a:solidFill>
                  <a:srgbClr val="000000"/>
                </a:solidFill>
                <a:latin typeface="Times New Roman" panose="02020603050405020304" pitchFamily="18" charset="0"/>
                <a:ea typeface="Times New Roman" panose="02020603050405020304" pitchFamily="18" charset="0"/>
              </a:rPr>
              <a:t>, для которого в бухгалтерской (финансовой) отчетности раскрываются сравнительные показатели</a:t>
            </a:r>
          </a:p>
          <a:p>
            <a:pPr marL="12700" marR="12700" lvl="0" indent="431800" algn="just" defTabSz="914400" rtl="0" eaLnBrk="0" fontAlgn="base" latinLnBrk="0" hangingPunct="0">
              <a:lnSpc>
                <a:spcPct val="100000"/>
              </a:lnSpc>
              <a:spcBef>
                <a:spcPct val="20000"/>
              </a:spcBef>
              <a:spcAft>
                <a:spcPts val="0"/>
              </a:spcAft>
              <a:buClrTx/>
              <a:buSzTx/>
              <a:buFontTx/>
              <a:buNone/>
              <a:tabLst/>
              <a:defRPr/>
            </a:pPr>
            <a:r>
              <a:rPr lang="ru-RU" sz="2000" b="1" dirty="0" smtClean="0">
                <a:solidFill>
                  <a:srgbClr val="000000"/>
                </a:solidFill>
                <a:latin typeface="Times New Roman" panose="02020603050405020304" pitchFamily="18" charset="0"/>
                <a:ea typeface="Times New Roman" panose="02020603050405020304" pitchFamily="18" charset="0"/>
              </a:rPr>
              <a:t>4. описание </a:t>
            </a:r>
            <a:r>
              <a:rPr lang="ru-RU" sz="2000" b="1" dirty="0">
                <a:solidFill>
                  <a:srgbClr val="000000"/>
                </a:solidFill>
                <a:latin typeface="Times New Roman" panose="02020603050405020304" pitchFamily="18" charset="0"/>
                <a:ea typeface="Times New Roman" panose="02020603050405020304" pitchFamily="18" charset="0"/>
              </a:rPr>
              <a:t>причин</a:t>
            </a:r>
            <a:r>
              <a:rPr lang="ru-RU" sz="2000" dirty="0">
                <a:solidFill>
                  <a:srgbClr val="000000"/>
                </a:solidFill>
                <a:latin typeface="Times New Roman" panose="02020603050405020304" pitchFamily="18" charset="0"/>
                <a:ea typeface="Times New Roman" panose="02020603050405020304" pitchFamily="18" charset="0"/>
              </a:rPr>
              <a:t>, по которым корректировка сравнительных показателей бухгалтерской (финансовой) отчетности за один или несколько предшествующих годов не представляется возможным, а также описание способа отражения исправления ошибки с указанием периода, в котором отражены исправления.</a:t>
            </a:r>
            <a:endParaRPr lang="ru-RU" sz="2000" dirty="0">
              <a:solidFill>
                <a:prstClr val="black"/>
              </a:solidFill>
              <a:latin typeface="Times New Roman" panose="02020603050405020304" pitchFamily="18" charset="0"/>
              <a:ea typeface="Times New Roman" panose="02020603050405020304" pitchFamily="18" charset="0"/>
            </a:endParaRPr>
          </a:p>
          <a:p>
            <a:pPr marL="12700" marR="12700" lvl="0" indent="431800" algn="just" defTabSz="914400" rtl="0" eaLnBrk="0" fontAlgn="base" latinLnBrk="0" hangingPunct="0">
              <a:lnSpc>
                <a:spcPct val="100000"/>
              </a:lnSpc>
              <a:spcBef>
                <a:spcPct val="20000"/>
              </a:spcBef>
              <a:spcAft>
                <a:spcPts val="0"/>
              </a:spcAft>
              <a:buClrTx/>
              <a:buSzTx/>
              <a:buFontTx/>
              <a:buNone/>
              <a:tabLst/>
              <a:defRPr/>
            </a:pPr>
            <a:endParaRPr lang="ru-RU" sz="2000" dirty="0" smtClean="0">
              <a:solidFill>
                <a:prstClr val="black"/>
              </a:solidFill>
              <a:latin typeface="Times New Roman" panose="02020603050405020304" pitchFamily="18" charset="0"/>
              <a:ea typeface="Times New Roman" panose="02020603050405020304" pitchFamily="18" charset="0"/>
            </a:endParaRPr>
          </a:p>
        </p:txBody>
      </p:sp>
      <p:sp>
        <p:nvSpPr>
          <p:cNvPr id="5" name="TextBox 4"/>
          <p:cNvSpPr txBox="1"/>
          <p:nvPr/>
        </p:nvSpPr>
        <p:spPr>
          <a:xfrm>
            <a:off x="5364088" y="2924944"/>
            <a:ext cx="184731" cy="369332"/>
          </a:xfrm>
          <a:prstGeom prst="rect">
            <a:avLst/>
          </a:prstGeom>
          <a:noFill/>
        </p:spPr>
        <p:txBody>
          <a:bodyPr wrap="none" rtlCol="0">
            <a:spAutoFit/>
          </a:bodyPr>
          <a:lstStyle/>
          <a:p>
            <a:endParaRPr lang="ru-RU" dirty="0">
              <a:solidFill>
                <a:prstClr val="black"/>
              </a:solidFill>
            </a:endParaRPr>
          </a:p>
        </p:txBody>
      </p:sp>
      <p:sp>
        <p:nvSpPr>
          <p:cNvPr id="7" name="TextBox 6"/>
          <p:cNvSpPr txBox="1"/>
          <p:nvPr/>
        </p:nvSpPr>
        <p:spPr>
          <a:xfrm>
            <a:off x="1187624" y="1628800"/>
            <a:ext cx="396262" cy="369332"/>
          </a:xfrm>
          <a:prstGeom prst="rect">
            <a:avLst/>
          </a:prstGeom>
          <a:noFill/>
        </p:spPr>
        <p:txBody>
          <a:bodyPr wrap="none" rtlCol="0">
            <a:spAutoFit/>
          </a:bodyPr>
          <a:lstStyle/>
          <a:p>
            <a:r>
              <a:rPr lang="ru-RU" dirty="0" smtClean="0">
                <a:solidFill>
                  <a:prstClr val="black"/>
                </a:solidFill>
              </a:rPr>
              <a:t>    </a:t>
            </a:r>
            <a:endParaRPr lang="ru-RU" dirty="0">
              <a:solidFill>
                <a:prstClr val="black"/>
              </a:solidFill>
            </a:endParaRPr>
          </a:p>
        </p:txBody>
      </p:sp>
      <p:sp>
        <p:nvSpPr>
          <p:cNvPr id="10" name="TextBox 9"/>
          <p:cNvSpPr txBox="1"/>
          <p:nvPr/>
        </p:nvSpPr>
        <p:spPr>
          <a:xfrm flipH="1">
            <a:off x="5398059" y="1042367"/>
            <a:ext cx="2941831" cy="175432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ru-RU" dirty="0" smtClean="0">
                <a:solidFill>
                  <a:prstClr val="black"/>
                </a:solidFill>
              </a:rPr>
              <a:t>В </a:t>
            </a:r>
            <a:r>
              <a:rPr lang="ru-RU" dirty="0" smtClean="0">
                <a:solidFill>
                  <a:srgbClr val="000000"/>
                </a:solidFill>
                <a:latin typeface="Times New Roman" panose="02020603050405020304" pitchFamily="18" charset="0"/>
                <a:ea typeface="Times New Roman" panose="02020603050405020304" pitchFamily="18" charset="0"/>
              </a:rPr>
              <a:t>сопроводительном </a:t>
            </a:r>
            <a:r>
              <a:rPr lang="ru-RU" dirty="0">
                <a:solidFill>
                  <a:srgbClr val="000000"/>
                </a:solidFill>
                <a:latin typeface="Times New Roman" panose="02020603050405020304" pitchFamily="18" charset="0"/>
                <a:ea typeface="Times New Roman" panose="02020603050405020304" pitchFamily="18" charset="0"/>
              </a:rPr>
              <a:t>документе, содержащем пояснения к бухгалтерской (финансовой) отчетности при представлении отчетности</a:t>
            </a:r>
            <a:r>
              <a:rPr lang="ru-RU" dirty="0" smtClean="0">
                <a:solidFill>
                  <a:prstClr val="black"/>
                </a:solidFill>
              </a:rPr>
              <a:t> </a:t>
            </a:r>
            <a:endParaRPr lang="ru-RU" dirty="0">
              <a:solidFill>
                <a:prstClr val="black"/>
              </a:solidFill>
            </a:endParaRPr>
          </a:p>
        </p:txBody>
      </p:sp>
      <p:sp>
        <p:nvSpPr>
          <p:cNvPr id="13" name="TextBox 12"/>
          <p:cNvSpPr txBox="1"/>
          <p:nvPr/>
        </p:nvSpPr>
        <p:spPr>
          <a:xfrm>
            <a:off x="881246" y="1087747"/>
            <a:ext cx="2782056" cy="9233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12700" marR="12700" algn="just"/>
            <a:r>
              <a:rPr lang="ru-RU" dirty="0">
                <a:solidFill>
                  <a:srgbClr val="000000"/>
                </a:solidFill>
                <a:latin typeface="Times New Roman" panose="02020603050405020304" pitchFamily="18" charset="0"/>
                <a:ea typeface="Times New Roman" panose="02020603050405020304" pitchFamily="18" charset="0"/>
              </a:rPr>
              <a:t>В текстовой части</a:t>
            </a:r>
          </a:p>
          <a:p>
            <a:pPr marL="12700" marR="12700" algn="just"/>
            <a:r>
              <a:rPr lang="ru-RU" dirty="0">
                <a:solidFill>
                  <a:srgbClr val="000000"/>
                </a:solidFill>
                <a:latin typeface="Times New Roman" panose="02020603050405020304" pitchFamily="18" charset="0"/>
                <a:ea typeface="Times New Roman" panose="02020603050405020304" pitchFamily="18" charset="0"/>
              </a:rPr>
              <a:t> Пояснительной записки</a:t>
            </a:r>
          </a:p>
          <a:p>
            <a:pPr marL="12700" marR="12700" algn="just"/>
            <a:r>
              <a:rPr lang="ru-RU" dirty="0">
                <a:solidFill>
                  <a:srgbClr val="000000"/>
                </a:solidFill>
                <a:latin typeface="Times New Roman" panose="02020603050405020304" pitchFamily="18" charset="0"/>
                <a:ea typeface="Times New Roman" panose="02020603050405020304" pitchFamily="18" charset="0"/>
              </a:rPr>
              <a:t> (ф. 0503160</a:t>
            </a:r>
            <a:r>
              <a:rPr lang="ru-RU" dirty="0" smtClean="0">
                <a:solidFill>
                  <a:srgbClr val="000000"/>
                </a:solidFill>
                <a:latin typeface="Times New Roman" panose="02020603050405020304" pitchFamily="18" charset="0"/>
                <a:ea typeface="Times New Roman" panose="02020603050405020304" pitchFamily="18" charset="0"/>
              </a:rPr>
              <a:t>)</a:t>
            </a:r>
            <a:endParaRPr lang="ru-RU" dirty="0">
              <a:solidFill>
                <a:prstClr val="black"/>
              </a:solidFill>
            </a:endParaRPr>
          </a:p>
        </p:txBody>
      </p:sp>
      <p:sp>
        <p:nvSpPr>
          <p:cNvPr id="14" name="TextBox 13"/>
          <p:cNvSpPr txBox="1"/>
          <p:nvPr/>
        </p:nvSpPr>
        <p:spPr>
          <a:xfrm>
            <a:off x="4221020" y="1223256"/>
            <a:ext cx="711021" cy="369332"/>
          </a:xfrm>
          <a:prstGeom prst="rect">
            <a:avLst/>
          </a:prstGeom>
          <a:noFill/>
        </p:spPr>
        <p:txBody>
          <a:bodyPr wrap="square" rtlCol="0">
            <a:spAutoFit/>
          </a:bodyPr>
          <a:lstStyle/>
          <a:p>
            <a:r>
              <a:rPr lang="ru-RU" dirty="0" smtClean="0">
                <a:solidFill>
                  <a:prstClr val="black"/>
                </a:solidFill>
              </a:rPr>
              <a:t>ИЛИ</a:t>
            </a:r>
            <a:endParaRPr lang="ru-RU" dirty="0">
              <a:solidFill>
                <a:prstClr val="black"/>
              </a:solidFill>
            </a:endParaRPr>
          </a:p>
        </p:txBody>
      </p:sp>
      <p:sp>
        <p:nvSpPr>
          <p:cNvPr id="15" name="TextBox 14"/>
          <p:cNvSpPr txBox="1"/>
          <p:nvPr/>
        </p:nvSpPr>
        <p:spPr>
          <a:xfrm>
            <a:off x="323528" y="1733810"/>
            <a:ext cx="8164190" cy="2302169"/>
          </a:xfrm>
          <a:prstGeom prst="rect">
            <a:avLst/>
          </a:prstGeom>
          <a:noFill/>
        </p:spPr>
        <p:txBody>
          <a:bodyPr wrap="square" rtlCol="0">
            <a:spAutoFit/>
          </a:bodyPr>
          <a:lstStyle/>
          <a:p>
            <a:pPr marL="12700" lvl="0" indent="431800" algn="just" eaLnBrk="0" fontAlgn="base" hangingPunct="0">
              <a:spcBef>
                <a:spcPct val="20000"/>
              </a:spcBef>
            </a:pPr>
            <a:endParaRPr lang="ru-RU" dirty="0" smtClean="0">
              <a:solidFill>
                <a:prstClr val="black"/>
              </a:solidFill>
              <a:latin typeface="Times New Roman" panose="02020603050405020304" pitchFamily="18" charset="0"/>
              <a:ea typeface="Times New Roman" panose="02020603050405020304" pitchFamily="18" charset="0"/>
            </a:endParaRPr>
          </a:p>
          <a:p>
            <a:pPr marL="12700" lvl="0" indent="431800" algn="just" eaLnBrk="0" fontAlgn="base" hangingPunct="0">
              <a:spcBef>
                <a:spcPct val="20000"/>
              </a:spcBef>
            </a:pPr>
            <a:endParaRPr lang="ru-RU" dirty="0" smtClean="0">
              <a:solidFill>
                <a:prstClr val="black"/>
              </a:solidFill>
              <a:latin typeface="Times New Roman" panose="02020603050405020304" pitchFamily="18" charset="0"/>
              <a:ea typeface="Times New Roman" panose="02020603050405020304" pitchFamily="18" charset="0"/>
            </a:endParaRPr>
          </a:p>
          <a:p>
            <a:pPr marL="12700" lvl="0" indent="431800" algn="just" eaLnBrk="0" fontAlgn="base" hangingPunct="0">
              <a:spcBef>
                <a:spcPct val="20000"/>
              </a:spcBef>
            </a:pPr>
            <a:r>
              <a:rPr lang="ru-RU" dirty="0" smtClean="0">
                <a:solidFill>
                  <a:prstClr val="black"/>
                </a:solidFill>
                <a:latin typeface="Times New Roman" panose="02020603050405020304" pitchFamily="18" charset="0"/>
                <a:ea typeface="Times New Roman" panose="02020603050405020304" pitchFamily="18" charset="0"/>
              </a:rPr>
              <a:t>1</a:t>
            </a:r>
            <a:r>
              <a:rPr lang="ru-RU" dirty="0">
                <a:solidFill>
                  <a:srgbClr val="FF0000"/>
                </a:solidFill>
                <a:latin typeface="Times New Roman" panose="02020603050405020304" pitchFamily="18" charset="0"/>
                <a:ea typeface="Times New Roman" panose="02020603050405020304" pitchFamily="18" charset="0"/>
              </a:rPr>
              <a:t>. </a:t>
            </a:r>
            <a:r>
              <a:rPr lang="ru-RU" dirty="0" smtClean="0">
                <a:solidFill>
                  <a:srgbClr val="FF0000"/>
                </a:solidFill>
                <a:latin typeface="Times New Roman" panose="02020603050405020304" pitchFamily="18" charset="0"/>
                <a:ea typeface="Times New Roman" panose="02020603050405020304" pitchFamily="18" charset="0"/>
              </a:rPr>
              <a:t>   </a:t>
            </a:r>
            <a:r>
              <a:rPr lang="ru-RU" sz="2000" b="1" kern="0" dirty="0" smtClean="0">
                <a:solidFill>
                  <a:prstClr val="black"/>
                </a:solidFill>
                <a:latin typeface="Times New Roman" panose="02020603050405020304" pitchFamily="18" charset="0"/>
                <a:ea typeface="Times New Roman" panose="02020603050405020304" pitchFamily="18" charset="0"/>
                <a:cs typeface="Times New Roman"/>
              </a:rPr>
              <a:t>описание </a:t>
            </a:r>
            <a:r>
              <a:rPr lang="ru-RU" sz="2000" b="1" kern="0" dirty="0">
                <a:solidFill>
                  <a:prstClr val="black"/>
                </a:solidFill>
                <a:latin typeface="Times New Roman" panose="02020603050405020304" pitchFamily="18" charset="0"/>
                <a:ea typeface="Times New Roman" panose="02020603050405020304" pitchFamily="18" charset="0"/>
                <a:cs typeface="Times New Roman"/>
              </a:rPr>
              <a:t>ошибки</a:t>
            </a:r>
            <a:endParaRPr lang="ru-RU" sz="2000" kern="0" dirty="0">
              <a:solidFill>
                <a:prstClr val="black"/>
              </a:solidFill>
              <a:latin typeface="Times New Roman" panose="02020603050405020304" pitchFamily="18" charset="0"/>
              <a:ea typeface="Times New Roman" panose="02020603050405020304" pitchFamily="18" charset="0"/>
              <a:cs typeface="Times New Roman"/>
            </a:endParaRPr>
          </a:p>
          <a:p>
            <a:pPr marL="12700" marR="12700" algn="just"/>
            <a:r>
              <a:rPr lang="ru-RU" dirty="0" smtClean="0">
                <a:solidFill>
                  <a:srgbClr val="000000"/>
                </a:solidFill>
                <a:latin typeface="Times New Roman" panose="02020603050405020304" pitchFamily="18" charset="0"/>
                <a:ea typeface="Times New Roman" panose="02020603050405020304" pitchFamily="18" charset="0"/>
              </a:rPr>
              <a:t>        2</a:t>
            </a:r>
            <a:r>
              <a:rPr lang="ru-RU" dirty="0">
                <a:solidFill>
                  <a:srgbClr val="000000"/>
                </a:solidFill>
                <a:latin typeface="Times New Roman" panose="02020603050405020304" pitchFamily="18" charset="0"/>
                <a:ea typeface="Times New Roman" panose="02020603050405020304" pitchFamily="18" charset="0"/>
              </a:rPr>
              <a:t>. </a:t>
            </a:r>
            <a:r>
              <a:rPr lang="ru-RU" sz="2000" b="1" kern="0" dirty="0">
                <a:solidFill>
                  <a:srgbClr val="000000"/>
                </a:solidFill>
                <a:latin typeface="Times New Roman" panose="02020603050405020304" pitchFamily="18" charset="0"/>
                <a:ea typeface="Times New Roman" panose="02020603050405020304" pitchFamily="18" charset="0"/>
                <a:cs typeface="Times New Roman"/>
              </a:rPr>
              <a:t>сумма корректировки по каждой статье </a:t>
            </a:r>
            <a:r>
              <a:rPr lang="ru-RU" sz="2000" kern="0" dirty="0">
                <a:solidFill>
                  <a:srgbClr val="000000"/>
                </a:solidFill>
                <a:latin typeface="Times New Roman" panose="02020603050405020304" pitchFamily="18" charset="0"/>
                <a:ea typeface="Times New Roman" panose="02020603050405020304" pitchFamily="18" charset="0"/>
                <a:cs typeface="Times New Roman"/>
              </a:rPr>
              <a:t>бухгалтерской (финансовой) отчетности за каждый из предшествующих годов, для которых в бухгалтерской (финансовой) отчетности раскрываются сравнительные </a:t>
            </a:r>
            <a:r>
              <a:rPr lang="ru-RU" sz="2000" kern="0" dirty="0" smtClean="0">
                <a:solidFill>
                  <a:srgbClr val="000000"/>
                </a:solidFill>
                <a:latin typeface="Times New Roman" panose="02020603050405020304" pitchFamily="18" charset="0"/>
                <a:ea typeface="Times New Roman" panose="02020603050405020304" pitchFamily="18" charset="0"/>
                <a:cs typeface="Times New Roman"/>
              </a:rPr>
              <a:t>показатели</a:t>
            </a:r>
            <a:endParaRPr lang="ru-RU" dirty="0">
              <a:solidFill>
                <a:prstClr val="black"/>
              </a:solidFill>
            </a:endParaRPr>
          </a:p>
        </p:txBody>
      </p:sp>
      <p:sp>
        <p:nvSpPr>
          <p:cNvPr id="20" name="Выгнутая влево стрелка 19"/>
          <p:cNvSpPr/>
          <p:nvPr/>
        </p:nvSpPr>
        <p:spPr>
          <a:xfrm rot="525603">
            <a:off x="118165" y="1618251"/>
            <a:ext cx="689280" cy="117623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black"/>
              </a:solidFill>
            </a:endParaRPr>
          </a:p>
        </p:txBody>
      </p:sp>
      <p:sp>
        <p:nvSpPr>
          <p:cNvPr id="16" name="Выгнутая влево стрелка 15"/>
          <p:cNvSpPr/>
          <p:nvPr/>
        </p:nvSpPr>
        <p:spPr>
          <a:xfrm rot="525603" flipH="1">
            <a:off x="3685457" y="1668108"/>
            <a:ext cx="607646" cy="1193857"/>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black"/>
              </a:solidFill>
            </a:endParaRPr>
          </a:p>
        </p:txBody>
      </p:sp>
      <p:sp>
        <p:nvSpPr>
          <p:cNvPr id="4" name="Номер слайда 3"/>
          <p:cNvSpPr>
            <a:spLocks noGrp="1"/>
          </p:cNvSpPr>
          <p:nvPr>
            <p:ph type="sldNum" sz="quarter" idx="7"/>
          </p:nvPr>
        </p:nvSpPr>
        <p:spPr/>
        <p:txBody>
          <a:bodyPr/>
          <a:lstStyle/>
          <a:p>
            <a:pPr marL="4334666">
              <a:lnSpc>
                <a:spcPts val="1156"/>
              </a:lnSpc>
            </a:pPr>
            <a:fld id="{81D60167-4931-47E6-BA6A-407CBD079E47}" type="slidenum">
              <a:rPr lang="ru-RU" spc="-4" smtClean="0">
                <a:latin typeface="Arial"/>
                <a:cs typeface="Arial"/>
              </a:rPr>
              <a:pPr marL="4334666">
                <a:lnSpc>
                  <a:spcPts val="1156"/>
                </a:lnSpc>
              </a:pPr>
              <a:t>178</a:t>
            </a:fld>
            <a:endParaRPr lang="ru-RU" spc="-4" dirty="0">
              <a:latin typeface="Arial"/>
              <a:cs typeface="Arial"/>
            </a:endParaRPr>
          </a:p>
        </p:txBody>
      </p:sp>
    </p:spTree>
    <p:extLst>
      <p:ext uri="{BB962C8B-B14F-4D97-AF65-F5344CB8AC3E}">
        <p14:creationId xmlns:p14="http://schemas.microsoft.com/office/powerpoint/2010/main" val="2039548970"/>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323528" y="2564904"/>
            <a:ext cx="8711322" cy="738664"/>
          </a:xfrm>
        </p:spPr>
        <p:txBody>
          <a:bodyPr/>
          <a:lstStyle/>
          <a:p>
            <a:pPr algn="ctr"/>
            <a:r>
              <a:rPr lang="ru-RU" sz="4800" dirty="0" smtClean="0"/>
              <a:t>СПАСИБО ЗА ВНИМАНИЕ!</a:t>
            </a:r>
            <a:endParaRPr lang="ru-RU" sz="4800" dirty="0"/>
          </a:p>
        </p:txBody>
      </p:sp>
      <p:sp>
        <p:nvSpPr>
          <p:cNvPr id="2" name="Номер слайда 1"/>
          <p:cNvSpPr>
            <a:spLocks noGrp="1"/>
          </p:cNvSpPr>
          <p:nvPr>
            <p:ph type="sldNum" sz="quarter" idx="12"/>
          </p:nvPr>
        </p:nvSpPr>
        <p:spPr/>
        <p:txBody>
          <a:bodyPr/>
          <a:lstStyle/>
          <a:p>
            <a:fld id="{87CAACBE-3CA2-42B4-BAD1-73B4871560ED}" type="slidenum">
              <a:rPr lang="ru-RU" altLang="ru-RU" smtClean="0"/>
              <a:pPr/>
              <a:t>179</a:t>
            </a:fld>
            <a:endParaRPr lang="ru-RU" altLang="ru-RU"/>
          </a:p>
        </p:txBody>
      </p:sp>
    </p:spTree>
    <p:extLst>
      <p:ext uri="{BB962C8B-B14F-4D97-AF65-F5344CB8AC3E}">
        <p14:creationId xmlns:p14="http://schemas.microsoft.com/office/powerpoint/2010/main" val="20038031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2125663"/>
            <a:ext cx="7772400" cy="431800"/>
          </a:xfrm>
        </p:spPr>
        <p:txBody>
          <a:bodyPr/>
          <a:lstStyle/>
          <a:p>
            <a:pPr>
              <a:defRPr/>
            </a:pPr>
            <a:r>
              <a:rPr lang="ru-RU" sz="2000" dirty="0" smtClean="0">
                <a:solidFill>
                  <a:schemeClr val="accent5">
                    <a:lumMod val="75000"/>
                  </a:schemeClr>
                </a:solidFill>
              </a:rPr>
              <a:t>ЕДИНЫЙ ПЛАН СЧЕТОВ</a:t>
            </a:r>
            <a:br>
              <a:rPr lang="ru-RU" sz="2000" dirty="0" smtClean="0">
                <a:solidFill>
                  <a:schemeClr val="accent5">
                    <a:lumMod val="75000"/>
                  </a:schemeClr>
                </a:solidFill>
              </a:rPr>
            </a:br>
            <a:r>
              <a:rPr lang="ru-RU" sz="2000" dirty="0" smtClean="0">
                <a:solidFill>
                  <a:schemeClr val="accent5">
                    <a:lumMod val="75000"/>
                  </a:schemeClr>
                </a:solidFill>
              </a:rPr>
              <a:t>10100 ОСНОВНЫЕ СРЕДСТВА</a:t>
            </a:r>
            <a:endParaRPr lang="ru-RU" sz="2000" dirty="0"/>
          </a:p>
        </p:txBody>
      </p:sp>
      <p:sp>
        <p:nvSpPr>
          <p:cNvPr id="76803" name="Текст 2"/>
          <p:cNvSpPr>
            <a:spLocks noGrp="1"/>
          </p:cNvSpPr>
          <p:nvPr>
            <p:ph type="body" idx="4294967295"/>
          </p:nvPr>
        </p:nvSpPr>
        <p:spPr>
          <a:xfrm>
            <a:off x="215900" y="1171575"/>
            <a:ext cx="8712200" cy="4089400"/>
          </a:xfrm>
        </p:spPr>
        <p:txBody>
          <a:bodyPr/>
          <a:lstStyle/>
          <a:p>
            <a:endParaRPr lang="ru-RU" altLang="ru-RU" smtClean="0"/>
          </a:p>
        </p:txBody>
      </p:sp>
      <p:sp>
        <p:nvSpPr>
          <p:cNvPr id="4" name="Номер слайда 3"/>
          <p:cNvSpPr>
            <a:spLocks noGrp="1"/>
          </p:cNvSpPr>
          <p:nvPr>
            <p:ph type="sldNum" sz="quarter" idx="12"/>
          </p:nvPr>
        </p:nvSpPr>
        <p:spPr>
          <a:xfrm>
            <a:off x="71438" y="6411913"/>
            <a:ext cx="4716462" cy="255587"/>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7A488FC-9AA9-47D9-A593-D604263FCE16}" type="slidenum">
              <a:rPr lang="ru-RU" altLang="ru-RU">
                <a:solidFill>
                  <a:srgbClr val="252523"/>
                </a:solidFill>
              </a:rPr>
              <a:pPr eaLnBrk="1" hangingPunct="1"/>
              <a:t>18</a:t>
            </a:fld>
            <a:endParaRPr lang="ru-RU" altLang="ru-RU">
              <a:solidFill>
                <a:srgbClr val="252523"/>
              </a:solidFill>
            </a:endParaRPr>
          </a:p>
        </p:txBody>
      </p:sp>
      <p:graphicFrame>
        <p:nvGraphicFramePr>
          <p:cNvPr id="6" name="Таблица 5"/>
          <p:cNvGraphicFramePr>
            <a:graphicFrameLocks noGrp="1"/>
          </p:cNvGraphicFramePr>
          <p:nvPr>
            <p:extLst/>
          </p:nvPr>
        </p:nvGraphicFramePr>
        <p:xfrm>
          <a:off x="-4762" y="135360"/>
          <a:ext cx="9041259" cy="5752972"/>
        </p:xfrm>
        <a:graphic>
          <a:graphicData uri="http://schemas.openxmlformats.org/drawingml/2006/table">
            <a:tbl>
              <a:tblPr/>
              <a:tblGrid>
                <a:gridCol w="252812"/>
                <a:gridCol w="293326"/>
                <a:gridCol w="335462"/>
                <a:gridCol w="270638"/>
                <a:gridCol w="333841"/>
                <a:gridCol w="3039058"/>
                <a:gridCol w="174568"/>
                <a:gridCol w="288465"/>
                <a:gridCol w="301429"/>
                <a:gridCol w="319255"/>
                <a:gridCol w="277121"/>
                <a:gridCol w="243088"/>
                <a:gridCol w="2912196"/>
              </a:tblGrid>
              <a:tr h="485328">
                <a:tc gridSpan="5">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2000" b="1" i="1" u="none" strike="noStrike" cap="none" normalizeH="0" baseline="0" dirty="0" smtClean="0">
                          <a:ln>
                            <a:solidFill>
                              <a:schemeClr val="tx2"/>
                            </a:solidFill>
                          </a:ln>
                          <a:solidFill>
                            <a:srgbClr val="000000"/>
                          </a:solidFill>
                          <a:effectLst/>
                          <a:latin typeface="Times New Roman" pitchFamily="18" charset="0"/>
                          <a:cs typeface="Arial" pitchFamily="34" charset="0"/>
                        </a:rPr>
                        <a:t>2 0 1 7 </a:t>
                      </a:r>
                      <a:r>
                        <a:rPr kumimoji="0" lang="ru-RU" sz="2000" b="0" i="1" u="none" strike="noStrike" cap="none" normalizeH="0" baseline="0" dirty="0" smtClean="0">
                          <a:ln>
                            <a:solidFill>
                              <a:schemeClr val="tx2"/>
                            </a:solidFill>
                          </a:ln>
                          <a:solidFill>
                            <a:srgbClr val="000000"/>
                          </a:solidFill>
                          <a:effectLst/>
                          <a:latin typeface="Times New Roman" pitchFamily="18" charset="0"/>
                          <a:cs typeface="Arial" pitchFamily="34" charset="0"/>
                        </a:rPr>
                        <a:t>г</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BCF9D"/>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ru-RU" sz="2000" b="1" i="0" u="none" strike="noStrike" cap="none" normalizeH="0" baseline="0" dirty="0" smtClean="0">
                        <a:ln>
                          <a:solidFill>
                            <a:schemeClr val="tx2"/>
                          </a:solidFill>
                        </a:ln>
                        <a:solidFill>
                          <a:srgbClr val="000000"/>
                        </a:solidFill>
                        <a:effectLst/>
                        <a:latin typeface="Times New Roman" pitchFamily="18"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BCF9D"/>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2000" b="1" i="1" u="none" strike="noStrike" cap="none" normalizeH="0" baseline="0" dirty="0" smtClean="0">
                          <a:ln>
                            <a:solidFill>
                              <a:schemeClr val="tx2"/>
                            </a:solidFill>
                          </a:ln>
                          <a:solidFill>
                            <a:srgbClr val="CCC1DA"/>
                          </a:solidFill>
                          <a:effectLst/>
                          <a:latin typeface="Times New Roman" pitchFamily="18" charset="0"/>
                          <a:cs typeface="Arial" pitchFamily="34" charset="0"/>
                        </a:rPr>
                        <a:t> </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BCF9D"/>
                    </a:solidFill>
                  </a:tcPr>
                </a:tc>
                <a:tc gridSpan="5">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2000" b="1" i="1" u="none" strike="noStrike" cap="none" normalizeH="0" baseline="0" dirty="0" smtClean="0">
                          <a:ln>
                            <a:solidFill>
                              <a:schemeClr val="tx2"/>
                            </a:solidFill>
                          </a:ln>
                          <a:solidFill>
                            <a:srgbClr val="000000"/>
                          </a:solidFill>
                          <a:effectLst/>
                          <a:latin typeface="Times New Roman" pitchFamily="18" charset="0"/>
                          <a:cs typeface="Arial" pitchFamily="34" charset="0"/>
                        </a:rPr>
                        <a:t>2018 </a:t>
                      </a:r>
                      <a:r>
                        <a:rPr kumimoji="0" lang="ru-RU" sz="2000" b="0" i="1" u="none" strike="noStrike" cap="none" normalizeH="0" baseline="0" dirty="0" smtClean="0">
                          <a:ln>
                            <a:solidFill>
                              <a:schemeClr val="tx2"/>
                            </a:solidFill>
                          </a:ln>
                          <a:solidFill>
                            <a:srgbClr val="000000"/>
                          </a:solidFill>
                          <a:effectLst/>
                          <a:latin typeface="Times New Roman" pitchFamily="18" charset="0"/>
                          <a:cs typeface="Arial" pitchFamily="34" charset="0"/>
                        </a:rPr>
                        <a:t>г</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BCF9D"/>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ru-RU" sz="2000" b="1" i="0" u="none" strike="noStrike" cap="none" normalizeH="0" baseline="0" dirty="0" smtClean="0">
                        <a:ln>
                          <a:solidFill>
                            <a:schemeClr val="tx2"/>
                          </a:solidFill>
                        </a:ln>
                        <a:solidFill>
                          <a:srgbClr val="000000"/>
                        </a:solidFill>
                        <a:effectLst/>
                        <a:latin typeface="Times New Roman" pitchFamily="18"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BCF9D"/>
                    </a:solidFill>
                  </a:tcPr>
                </a:tc>
              </a:tr>
              <a:tr h="1026099">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latin typeface="Times New Roman" pitchFamily="18" charset="0"/>
                          <a:cs typeface="Arial" pitchFamily="34" charset="0"/>
                        </a:rPr>
                        <a:t>2</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rgbClr val="000000"/>
                          </a:solidFill>
                          <a:effectLst/>
                          <a:latin typeface="Times New Roman" pitchFamily="18" charset="0"/>
                          <a:cs typeface="Arial" pitchFamily="34" charset="0"/>
                        </a:rPr>
                        <a:t>0</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latin typeface="Times New Roman" pitchFamily="18" charset="0"/>
                          <a:cs typeface="Arial" pitchFamily="34" charset="0"/>
                        </a:rPr>
                        <a:t>9</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latin typeface="Times New Roman" pitchFamily="18" charset="0"/>
                          <a:cs typeface="Arial" pitchFamily="34" charset="0"/>
                        </a:rPr>
                        <a:t>4</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800" b="1" i="1" u="none" strike="noStrike" cap="none" normalizeH="0" baseline="0" smtClean="0">
                          <a:ln>
                            <a:noFill/>
                          </a:ln>
                          <a:solidFill>
                            <a:srgbClr val="000000"/>
                          </a:solidFill>
                          <a:effectLst/>
                          <a:latin typeface="Times New Roman" pitchFamily="18" charset="0"/>
                          <a:cs typeface="Arial" pitchFamily="34" charset="0"/>
                        </a:rPr>
                        <a:t>0</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latin typeface="Times New Roman" pitchFamily="18" charset="0"/>
                          <a:cs typeface="Arial" pitchFamily="34" charset="0"/>
                        </a:rPr>
                        <a:t>Расчеты по суммам принудительного изъятия</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rgbClr val="CCC1DA"/>
                          </a:solidFill>
                          <a:effectLst/>
                          <a:latin typeface="Times New Roman" pitchFamily="18" charset="0"/>
                          <a:cs typeface="Arial" pitchFamily="34" charset="0"/>
                        </a:rPr>
                        <a:t> </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0EC"/>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latin typeface="Times New Roman" pitchFamily="18" charset="0"/>
                          <a:cs typeface="Arial" pitchFamily="34" charset="0"/>
                        </a:rPr>
                        <a:t>2</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latin typeface="Times New Roman" pitchFamily="18" charset="0"/>
                          <a:cs typeface="Arial" pitchFamily="34" charset="0"/>
                        </a:rPr>
                        <a:t>0</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latin typeface="Times New Roman" pitchFamily="18" charset="0"/>
                          <a:cs typeface="Arial" pitchFamily="34" charset="0"/>
                        </a:rPr>
                        <a:t>9</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latin typeface="Times New Roman" pitchFamily="18" charset="0"/>
                          <a:cs typeface="Arial" pitchFamily="34" charset="0"/>
                        </a:rPr>
                        <a:t>4</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latin typeface="Times New Roman" pitchFamily="18" charset="0"/>
                          <a:cs typeface="Arial" pitchFamily="34" charset="0"/>
                        </a:rPr>
                        <a:t>0</a:t>
                      </a:r>
                      <a:endParaRPr kumimoji="0" lang="en-US" sz="1800" b="1" i="1" u="none" strike="noStrike" cap="none" normalizeH="0" baseline="0" dirty="0" smtClean="0">
                        <a:ln>
                          <a:noFill/>
                        </a:ln>
                        <a:solidFill>
                          <a:srgbClr val="000000"/>
                        </a:solidFill>
                        <a:effectLst/>
                        <a:latin typeface="Times New Roman" pitchFamily="18"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latin typeface="Times New Roman" pitchFamily="18" charset="0"/>
                          <a:cs typeface="Arial" pitchFamily="34" charset="0"/>
                        </a:rPr>
                        <a:t>Расчеты по штрафам, пеням, неустойкам, возмещениям ущерба</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125267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rgbClr val="000000"/>
                        </a:solidFill>
                        <a:effectLst/>
                        <a:latin typeface="Calibri" pitchFamily="34"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rgbClr val="000000"/>
                        </a:solidFill>
                        <a:effectLst/>
                        <a:latin typeface="Calibri" pitchFamily="34"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rgbClr val="000000"/>
                        </a:solidFill>
                        <a:effectLst/>
                        <a:latin typeface="Calibri" pitchFamily="34"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rgbClr val="000000"/>
                        </a:solidFill>
                        <a:effectLst/>
                        <a:latin typeface="Calibri" pitchFamily="34"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rgbClr val="000000"/>
                        </a:solidFill>
                        <a:effectLst/>
                        <a:latin typeface="Calibri" pitchFamily="34"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rgbClr val="000000"/>
                          </a:solidFill>
                          <a:effectLst/>
                          <a:latin typeface="Times New Roman" pitchFamily="18" charset="0"/>
                          <a:cs typeface="Arial" pitchFamily="34" charset="0"/>
                        </a:rPr>
                        <a:t> </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rgbClr val="000000"/>
                          </a:solidFill>
                          <a:effectLst/>
                          <a:latin typeface="Times New Roman" pitchFamily="18" charset="0"/>
                          <a:cs typeface="Arial" pitchFamily="34" charset="0"/>
                        </a:rPr>
                        <a:t> </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0EC"/>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latin typeface="Times New Roman" pitchFamily="18" charset="0"/>
                          <a:cs typeface="Arial" pitchFamily="34" charset="0"/>
                        </a:rPr>
                        <a:t>2</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latin typeface="Times New Roman" pitchFamily="18" charset="0"/>
                          <a:cs typeface="Arial" pitchFamily="34" charset="0"/>
                        </a:rPr>
                        <a:t>0</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latin typeface="Times New Roman" pitchFamily="18" charset="0"/>
                          <a:cs typeface="Arial" pitchFamily="34" charset="0"/>
                        </a:rPr>
                        <a:t>9</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latin typeface="Times New Roman" pitchFamily="18" charset="0"/>
                          <a:cs typeface="Arial" pitchFamily="34" charset="0"/>
                        </a:rPr>
                        <a:t>4</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latin typeface="Times New Roman" pitchFamily="18" charset="0"/>
                          <a:cs typeface="Arial" pitchFamily="34" charset="0"/>
                        </a:rPr>
                        <a:t>1</a:t>
                      </a:r>
                      <a:endParaRPr kumimoji="0" lang="en-US" sz="1800" b="1" i="1" u="none" strike="noStrike" cap="none" normalizeH="0" baseline="0" dirty="0" smtClean="0">
                        <a:ln>
                          <a:noFill/>
                        </a:ln>
                        <a:solidFill>
                          <a:srgbClr val="000000"/>
                        </a:solidFill>
                        <a:effectLst/>
                        <a:latin typeface="Times New Roman" pitchFamily="18"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latin typeface="Times New Roman" pitchFamily="18" charset="0"/>
                          <a:cs typeface="Arial" pitchFamily="34" charset="0"/>
                        </a:rPr>
                        <a:t> Расчеты по доходам от штрафных </a:t>
                      </a:r>
                      <a:r>
                        <a:rPr kumimoji="0" lang="ru-RU" sz="1800" b="1" i="1" u="none" strike="noStrike" cap="none" normalizeH="0" baseline="0" dirty="0" smtClean="0">
                          <a:ln>
                            <a:noFill/>
                          </a:ln>
                          <a:solidFill>
                            <a:srgbClr val="FF0000"/>
                          </a:solidFill>
                          <a:effectLst/>
                          <a:latin typeface="Times New Roman" pitchFamily="18" charset="0"/>
                          <a:cs typeface="Arial" pitchFamily="34" charset="0"/>
                        </a:rPr>
                        <a:t>санкций за нарушение условий контрактов (договоров)</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784782">
                <a:tc>
                  <a:txBody>
                    <a:bodyPr/>
                    <a:lstStyle/>
                    <a:p>
                      <a:pPr marL="0" marR="0" lvl="0" indent="0" algn="l" defTabSz="4572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dirty="0" smtClean="0">
                        <a:ln>
                          <a:noFill/>
                        </a:ln>
                        <a:solidFill>
                          <a:srgbClr val="000000"/>
                        </a:solidFill>
                        <a:effectLst/>
                        <a:latin typeface="Times New Roman" pitchFamily="18"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dirty="0" smtClean="0">
                        <a:ln>
                          <a:noFill/>
                        </a:ln>
                        <a:solidFill>
                          <a:srgbClr val="000000"/>
                        </a:solidFill>
                        <a:effectLst/>
                        <a:latin typeface="Times New Roman" pitchFamily="18"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dirty="0" smtClean="0">
                        <a:ln>
                          <a:noFill/>
                        </a:ln>
                        <a:solidFill>
                          <a:srgbClr val="000000"/>
                        </a:solidFill>
                        <a:effectLst/>
                        <a:latin typeface="Times New Roman" pitchFamily="18"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dirty="0" smtClean="0">
                        <a:ln>
                          <a:noFill/>
                        </a:ln>
                        <a:solidFill>
                          <a:srgbClr val="000000"/>
                        </a:solidFill>
                        <a:effectLst/>
                        <a:latin typeface="Times New Roman" pitchFamily="18"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dirty="0" smtClean="0">
                        <a:ln>
                          <a:noFill/>
                        </a:ln>
                        <a:solidFill>
                          <a:srgbClr val="000000"/>
                        </a:solidFill>
                        <a:effectLst/>
                        <a:latin typeface="Times New Roman" pitchFamily="18"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dirty="0" smtClean="0">
                        <a:ln>
                          <a:noFill/>
                        </a:ln>
                        <a:solidFill>
                          <a:srgbClr val="000000"/>
                        </a:solidFill>
                        <a:effectLst/>
                        <a:latin typeface="Times New Roman" pitchFamily="18"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rgbClr val="000000"/>
                          </a:solidFill>
                          <a:effectLst/>
                          <a:latin typeface="Times New Roman" pitchFamily="18" charset="0"/>
                          <a:cs typeface="Arial" pitchFamily="34" charset="0"/>
                        </a:rPr>
                        <a:t> </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0EC"/>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latin typeface="Times New Roman" pitchFamily="18" charset="0"/>
                          <a:cs typeface="Arial" pitchFamily="34" charset="0"/>
                        </a:rPr>
                        <a:t>2</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latin typeface="Times New Roman" pitchFamily="18" charset="0"/>
                          <a:cs typeface="Arial" pitchFamily="34" charset="0"/>
                        </a:rPr>
                        <a:t>0</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latin typeface="Times New Roman" pitchFamily="18" charset="0"/>
                          <a:cs typeface="Arial" pitchFamily="34" charset="0"/>
                        </a:rPr>
                        <a:t>9</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latin typeface="Times New Roman" pitchFamily="18" charset="0"/>
                          <a:cs typeface="Arial" pitchFamily="34" charset="0"/>
                        </a:rPr>
                        <a:t>4</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latin typeface="Times New Roman" pitchFamily="18" charset="0"/>
                          <a:cs typeface="Arial" pitchFamily="34" charset="0"/>
                        </a:rPr>
                        <a:t>3</a:t>
                      </a:r>
                      <a:endParaRPr kumimoji="0" lang="en-US" sz="1800" b="1" i="1" u="none" strike="noStrike" cap="none" normalizeH="0" baseline="0" dirty="0" smtClean="0">
                        <a:ln>
                          <a:noFill/>
                        </a:ln>
                        <a:solidFill>
                          <a:srgbClr val="000000"/>
                        </a:solidFill>
                        <a:effectLst/>
                        <a:latin typeface="Times New Roman" pitchFamily="18"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latin typeface="Times New Roman" pitchFamily="18" charset="0"/>
                          <a:cs typeface="Arial" pitchFamily="34" charset="0"/>
                        </a:rPr>
                        <a:t>Расчеты по доходам от страховых возмещений</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1563153">
                <a:tc>
                  <a:txBody>
                    <a:bodyPr/>
                    <a:lstStyle/>
                    <a:p>
                      <a:pPr marL="0" marR="0" lvl="0" indent="0" algn="l" defTabSz="4572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dirty="0" smtClean="0">
                        <a:ln>
                          <a:noFill/>
                        </a:ln>
                        <a:solidFill>
                          <a:srgbClr val="000000"/>
                        </a:solidFill>
                        <a:effectLst/>
                        <a:latin typeface="Times New Roman" pitchFamily="18"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dirty="0" smtClean="0">
                        <a:ln>
                          <a:noFill/>
                        </a:ln>
                        <a:solidFill>
                          <a:srgbClr val="000000"/>
                        </a:solidFill>
                        <a:effectLst/>
                        <a:latin typeface="Times New Roman" pitchFamily="18"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dirty="0" smtClean="0">
                        <a:ln>
                          <a:noFill/>
                        </a:ln>
                        <a:solidFill>
                          <a:srgbClr val="000000"/>
                        </a:solidFill>
                        <a:effectLst/>
                        <a:latin typeface="Times New Roman" pitchFamily="18"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dirty="0" smtClean="0">
                        <a:ln>
                          <a:noFill/>
                        </a:ln>
                        <a:solidFill>
                          <a:srgbClr val="000000"/>
                        </a:solidFill>
                        <a:effectLst/>
                        <a:latin typeface="Times New Roman" pitchFamily="18"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dirty="0" smtClean="0">
                        <a:ln>
                          <a:noFill/>
                        </a:ln>
                        <a:solidFill>
                          <a:srgbClr val="000000"/>
                        </a:solidFill>
                        <a:effectLst/>
                        <a:latin typeface="Times New Roman" pitchFamily="18"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dirty="0" smtClean="0">
                        <a:ln>
                          <a:noFill/>
                        </a:ln>
                        <a:solidFill>
                          <a:srgbClr val="000000"/>
                        </a:solidFill>
                        <a:effectLst/>
                        <a:latin typeface="Times New Roman" pitchFamily="18"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rgbClr val="000000"/>
                          </a:solidFill>
                          <a:effectLst/>
                          <a:latin typeface="Times New Roman" pitchFamily="18" charset="0"/>
                          <a:cs typeface="Arial" pitchFamily="34" charset="0"/>
                        </a:rPr>
                        <a:t> </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0EC"/>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latin typeface="Times New Roman" pitchFamily="18" charset="0"/>
                          <a:cs typeface="Arial" pitchFamily="34" charset="0"/>
                        </a:rPr>
                        <a:t>2</a:t>
                      </a:r>
                    </a:p>
                    <a:p>
                      <a:pPr marL="0" marR="0" lvl="0" indent="0" algn="ctr"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dirty="0" smtClean="0">
                        <a:ln>
                          <a:noFill/>
                        </a:ln>
                        <a:solidFill>
                          <a:srgbClr val="000000"/>
                        </a:solidFill>
                        <a:effectLst/>
                        <a:latin typeface="Times New Roman" pitchFamily="18" charset="0"/>
                        <a:cs typeface="Arial" pitchFamily="34" charset="0"/>
                      </a:endParaRPr>
                    </a:p>
                    <a:p>
                      <a:pPr marL="0" marR="0" lvl="0" indent="0" algn="ctr"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dirty="0" smtClean="0">
                        <a:ln>
                          <a:noFill/>
                        </a:ln>
                        <a:solidFill>
                          <a:srgbClr val="000000"/>
                        </a:solidFill>
                        <a:effectLst/>
                        <a:latin typeface="Times New Roman" pitchFamily="18" charset="0"/>
                        <a:cs typeface="Arial" pitchFamily="34" charset="0"/>
                      </a:endParaRPr>
                    </a:p>
                    <a:p>
                      <a:pPr marL="0" marR="0" lvl="0" indent="0" algn="ctr"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dirty="0" smtClean="0">
                        <a:ln>
                          <a:noFill/>
                        </a:ln>
                        <a:solidFill>
                          <a:srgbClr val="000000"/>
                        </a:solidFill>
                        <a:effectLst/>
                        <a:latin typeface="Times New Roman" pitchFamily="18" charset="0"/>
                        <a:cs typeface="Arial" pitchFamily="34" charset="0"/>
                      </a:endParaRPr>
                    </a:p>
                    <a:p>
                      <a:pPr marL="0" marR="0" lvl="0" indent="0" algn="ctr"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dirty="0" smtClean="0">
                        <a:ln>
                          <a:noFill/>
                        </a:ln>
                        <a:solidFill>
                          <a:srgbClr val="000000"/>
                        </a:solidFill>
                        <a:effectLst/>
                        <a:latin typeface="Times New Roman" pitchFamily="18" charset="0"/>
                        <a:cs typeface="Arial" pitchFamily="34" charset="0"/>
                      </a:endParaRPr>
                    </a:p>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latin typeface="Times New Roman" pitchFamily="18" charset="0"/>
                          <a:cs typeface="Arial" pitchFamily="34" charset="0"/>
                        </a:rPr>
                        <a:t>2</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latin typeface="Times New Roman" pitchFamily="18" charset="0"/>
                          <a:cs typeface="Arial" pitchFamily="34" charset="0"/>
                        </a:rPr>
                        <a:t>0</a:t>
                      </a:r>
                    </a:p>
                    <a:p>
                      <a:pPr marL="0" marR="0" lvl="0" indent="0" algn="ctr"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dirty="0" smtClean="0">
                        <a:ln>
                          <a:noFill/>
                        </a:ln>
                        <a:solidFill>
                          <a:srgbClr val="000000"/>
                        </a:solidFill>
                        <a:effectLst/>
                        <a:latin typeface="Times New Roman" pitchFamily="18" charset="0"/>
                        <a:cs typeface="Arial" pitchFamily="34" charset="0"/>
                      </a:endParaRPr>
                    </a:p>
                    <a:p>
                      <a:pPr marL="0" marR="0" lvl="0" indent="0" algn="ctr"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dirty="0" smtClean="0">
                        <a:ln>
                          <a:noFill/>
                        </a:ln>
                        <a:solidFill>
                          <a:srgbClr val="000000"/>
                        </a:solidFill>
                        <a:effectLst/>
                        <a:latin typeface="Times New Roman" pitchFamily="18" charset="0"/>
                        <a:cs typeface="Arial" pitchFamily="34" charset="0"/>
                      </a:endParaRPr>
                    </a:p>
                    <a:p>
                      <a:pPr marL="0" marR="0" lvl="0" indent="0" algn="ctr"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dirty="0" smtClean="0">
                        <a:ln>
                          <a:noFill/>
                        </a:ln>
                        <a:solidFill>
                          <a:srgbClr val="000000"/>
                        </a:solidFill>
                        <a:effectLst/>
                        <a:latin typeface="Times New Roman" pitchFamily="18" charset="0"/>
                        <a:cs typeface="Arial" pitchFamily="34" charset="0"/>
                      </a:endParaRPr>
                    </a:p>
                    <a:p>
                      <a:pPr marL="0" marR="0" lvl="0" indent="0" algn="ctr"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dirty="0" smtClean="0">
                        <a:ln>
                          <a:noFill/>
                        </a:ln>
                        <a:solidFill>
                          <a:srgbClr val="000000"/>
                        </a:solidFill>
                        <a:effectLst/>
                        <a:latin typeface="Times New Roman" pitchFamily="18" charset="0"/>
                        <a:cs typeface="Arial" pitchFamily="34" charset="0"/>
                      </a:endParaRPr>
                    </a:p>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latin typeface="Times New Roman" pitchFamily="18" charset="0"/>
                          <a:cs typeface="Arial" pitchFamily="34" charset="0"/>
                        </a:rPr>
                        <a:t>0</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latin typeface="Times New Roman" pitchFamily="18" charset="0"/>
                          <a:cs typeface="Arial" pitchFamily="34" charset="0"/>
                        </a:rPr>
                        <a:t>9</a:t>
                      </a:r>
                    </a:p>
                    <a:p>
                      <a:pPr marL="0" marR="0" lvl="0" indent="0" algn="ctr"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dirty="0" smtClean="0">
                        <a:ln>
                          <a:noFill/>
                        </a:ln>
                        <a:solidFill>
                          <a:srgbClr val="000000"/>
                        </a:solidFill>
                        <a:effectLst/>
                        <a:latin typeface="Times New Roman" pitchFamily="18" charset="0"/>
                        <a:cs typeface="Arial" pitchFamily="34" charset="0"/>
                      </a:endParaRPr>
                    </a:p>
                    <a:p>
                      <a:pPr marL="0" marR="0" lvl="0" indent="0" algn="ctr"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dirty="0" smtClean="0">
                        <a:ln>
                          <a:noFill/>
                        </a:ln>
                        <a:solidFill>
                          <a:srgbClr val="000000"/>
                        </a:solidFill>
                        <a:effectLst/>
                        <a:latin typeface="Times New Roman" pitchFamily="18" charset="0"/>
                        <a:cs typeface="Arial" pitchFamily="34" charset="0"/>
                      </a:endParaRPr>
                    </a:p>
                    <a:p>
                      <a:pPr marL="0" marR="0" lvl="0" indent="0" algn="ctr"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dirty="0" smtClean="0">
                        <a:ln>
                          <a:noFill/>
                        </a:ln>
                        <a:solidFill>
                          <a:srgbClr val="000000"/>
                        </a:solidFill>
                        <a:effectLst/>
                        <a:latin typeface="Times New Roman" pitchFamily="18" charset="0"/>
                        <a:cs typeface="Arial" pitchFamily="34" charset="0"/>
                      </a:endParaRPr>
                    </a:p>
                    <a:p>
                      <a:pPr marL="0" marR="0" lvl="0" indent="0" algn="ctr"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dirty="0" smtClean="0">
                        <a:ln>
                          <a:noFill/>
                        </a:ln>
                        <a:solidFill>
                          <a:srgbClr val="000000"/>
                        </a:solidFill>
                        <a:effectLst/>
                        <a:latin typeface="Times New Roman" pitchFamily="18" charset="0"/>
                        <a:cs typeface="Arial" pitchFamily="34" charset="0"/>
                      </a:endParaRPr>
                    </a:p>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latin typeface="Times New Roman" pitchFamily="18" charset="0"/>
                          <a:cs typeface="Arial" pitchFamily="34" charset="0"/>
                        </a:rPr>
                        <a:t>9</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latin typeface="Times New Roman" pitchFamily="18" charset="0"/>
                          <a:cs typeface="Arial" pitchFamily="34" charset="0"/>
                        </a:rPr>
                        <a:t>4</a:t>
                      </a:r>
                    </a:p>
                    <a:p>
                      <a:pPr marL="0" marR="0" lvl="0" indent="0" algn="ctr"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dirty="0" smtClean="0">
                        <a:ln>
                          <a:noFill/>
                        </a:ln>
                        <a:solidFill>
                          <a:srgbClr val="000000"/>
                        </a:solidFill>
                        <a:effectLst/>
                        <a:latin typeface="Times New Roman" pitchFamily="18" charset="0"/>
                        <a:cs typeface="Arial" pitchFamily="34" charset="0"/>
                      </a:endParaRPr>
                    </a:p>
                    <a:p>
                      <a:pPr marL="0" marR="0" lvl="0" indent="0" algn="ctr"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dirty="0" smtClean="0">
                        <a:ln>
                          <a:noFill/>
                        </a:ln>
                        <a:solidFill>
                          <a:srgbClr val="000000"/>
                        </a:solidFill>
                        <a:effectLst/>
                        <a:latin typeface="Times New Roman" pitchFamily="18" charset="0"/>
                        <a:cs typeface="Arial" pitchFamily="34" charset="0"/>
                      </a:endParaRPr>
                    </a:p>
                    <a:p>
                      <a:pPr marL="0" marR="0" lvl="0" indent="0" algn="ctr"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dirty="0" smtClean="0">
                        <a:ln>
                          <a:noFill/>
                        </a:ln>
                        <a:solidFill>
                          <a:srgbClr val="000000"/>
                        </a:solidFill>
                        <a:effectLst/>
                        <a:latin typeface="Times New Roman" pitchFamily="18" charset="0"/>
                        <a:cs typeface="Arial" pitchFamily="34" charset="0"/>
                      </a:endParaRPr>
                    </a:p>
                    <a:p>
                      <a:pPr marL="0" marR="0" lvl="0" indent="0" algn="ctr"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dirty="0" smtClean="0">
                        <a:ln>
                          <a:noFill/>
                        </a:ln>
                        <a:solidFill>
                          <a:srgbClr val="000000"/>
                        </a:solidFill>
                        <a:effectLst/>
                        <a:latin typeface="Times New Roman" pitchFamily="18" charset="0"/>
                        <a:cs typeface="Arial" pitchFamily="34" charset="0"/>
                      </a:endParaRPr>
                    </a:p>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latin typeface="Times New Roman" pitchFamily="18" charset="0"/>
                          <a:cs typeface="Arial" pitchFamily="34" charset="0"/>
                        </a:rPr>
                        <a:t>4</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latin typeface="Times New Roman" pitchFamily="18" charset="0"/>
                          <a:cs typeface="Arial" pitchFamily="34" charset="0"/>
                        </a:rPr>
                        <a:t>4</a:t>
                      </a:r>
                    </a:p>
                    <a:p>
                      <a:pPr marL="0" marR="0" lvl="0" indent="0" algn="ctr"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dirty="0" smtClean="0">
                        <a:ln>
                          <a:noFill/>
                        </a:ln>
                        <a:solidFill>
                          <a:srgbClr val="000000"/>
                        </a:solidFill>
                        <a:effectLst/>
                        <a:latin typeface="Times New Roman" pitchFamily="18" charset="0"/>
                        <a:cs typeface="Arial" pitchFamily="34" charset="0"/>
                      </a:endParaRPr>
                    </a:p>
                    <a:p>
                      <a:pPr marL="0" marR="0" lvl="0" indent="0" algn="ctr"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dirty="0" smtClean="0">
                        <a:ln>
                          <a:noFill/>
                        </a:ln>
                        <a:solidFill>
                          <a:srgbClr val="000000"/>
                        </a:solidFill>
                        <a:effectLst/>
                        <a:latin typeface="Times New Roman" pitchFamily="18" charset="0"/>
                        <a:cs typeface="Arial" pitchFamily="34" charset="0"/>
                      </a:endParaRPr>
                    </a:p>
                    <a:p>
                      <a:pPr marL="0" marR="0" lvl="0" indent="0" algn="ctr"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dirty="0" smtClean="0">
                        <a:ln>
                          <a:noFill/>
                        </a:ln>
                        <a:solidFill>
                          <a:srgbClr val="000000"/>
                        </a:solidFill>
                        <a:effectLst/>
                        <a:latin typeface="Times New Roman" pitchFamily="18" charset="0"/>
                        <a:cs typeface="Arial" pitchFamily="34" charset="0"/>
                      </a:endParaRPr>
                    </a:p>
                    <a:p>
                      <a:pPr marL="0" marR="0" lvl="0" indent="0" algn="ctr"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dirty="0" smtClean="0">
                        <a:ln>
                          <a:noFill/>
                        </a:ln>
                        <a:solidFill>
                          <a:srgbClr val="000000"/>
                        </a:solidFill>
                        <a:effectLst/>
                        <a:latin typeface="Times New Roman" pitchFamily="18" charset="0"/>
                        <a:cs typeface="Arial" pitchFamily="34" charset="0"/>
                      </a:endParaRPr>
                    </a:p>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latin typeface="Times New Roman" pitchFamily="18" charset="0"/>
                          <a:cs typeface="Arial" pitchFamily="34" charset="0"/>
                        </a:rPr>
                        <a:t>5</a:t>
                      </a:r>
                      <a:endParaRPr kumimoji="0" lang="en-US" sz="1800" b="1" i="1" u="none" strike="noStrike" cap="none" normalizeH="0" baseline="0" dirty="0" smtClean="0">
                        <a:ln>
                          <a:noFill/>
                        </a:ln>
                        <a:solidFill>
                          <a:srgbClr val="000000"/>
                        </a:solidFill>
                        <a:effectLst/>
                        <a:latin typeface="Times New Roman" pitchFamily="18"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latin typeface="Times New Roman" pitchFamily="18" charset="0"/>
                          <a:cs typeface="Arial" pitchFamily="34" charset="0"/>
                        </a:rPr>
                        <a:t>Расчеты по доходам от возмещения ущербу имуществу (за исключением страховых возмещений)</a:t>
                      </a:r>
                    </a:p>
                    <a:p>
                      <a:pPr marL="0" marR="0" lvl="0" indent="0" algn="l"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latin typeface="Times New Roman" pitchFamily="18" charset="0"/>
                          <a:cs typeface="Arial" pitchFamily="34" charset="0"/>
                        </a:rPr>
                        <a:t>Расчеты по доходам от прочих сумм принудительного изъятия</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spTree>
    <p:extLst>
      <p:ext uri="{BB962C8B-B14F-4D97-AF65-F5344CB8AC3E}">
        <p14:creationId xmlns:p14="http://schemas.microsoft.com/office/powerpoint/2010/main" val="22297380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39589" y="470647"/>
            <a:ext cx="8091006" cy="488916"/>
          </a:xfrm>
          <a:prstGeom prst="rect">
            <a:avLst/>
          </a:prstGeom>
        </p:spPr>
        <p:txBody>
          <a:bodyPr vert="horz" wrap="square" lIns="0" tIns="0" rIns="0" bIns="0" rtlCol="0">
            <a:spAutoFit/>
          </a:bodyPr>
          <a:lstStyle/>
          <a:p>
            <a:pPr marL="11206" marR="4483">
              <a:lnSpc>
                <a:spcPct val="150000"/>
              </a:lnSpc>
              <a:tabLst>
                <a:tab pos="212923" algn="l"/>
              </a:tabLst>
            </a:pPr>
            <a:r>
              <a:rPr lang="ru-RU" sz="2118" dirty="0"/>
              <a:t>Начисление амортизации</a:t>
            </a:r>
          </a:p>
        </p:txBody>
      </p:sp>
      <p:sp>
        <p:nvSpPr>
          <p:cNvPr id="8" name="Скругленный прямоугольник 7"/>
          <p:cNvSpPr/>
          <p:nvPr/>
        </p:nvSpPr>
        <p:spPr>
          <a:xfrm>
            <a:off x="4631751" y="1277471"/>
            <a:ext cx="2024544" cy="1182525"/>
          </a:xfrm>
          <a:prstGeom prst="roundRect">
            <a:avLst/>
          </a:prstGeom>
          <a:solidFill>
            <a:schemeClr val="accent2">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6867">
              <a:defRPr/>
            </a:pPr>
            <a:endParaRPr lang="ru-RU" sz="1765">
              <a:solidFill>
                <a:prstClr val="white"/>
              </a:solidFill>
            </a:endParaRPr>
          </a:p>
        </p:txBody>
      </p:sp>
      <p:sp>
        <p:nvSpPr>
          <p:cNvPr id="10" name="Скругленный прямоугольник 9"/>
          <p:cNvSpPr/>
          <p:nvPr/>
        </p:nvSpPr>
        <p:spPr>
          <a:xfrm>
            <a:off x="672354" y="1277470"/>
            <a:ext cx="1882587" cy="1182525"/>
          </a:xfrm>
          <a:prstGeom prst="roundRect">
            <a:avLst/>
          </a:prstGeom>
          <a:solidFill>
            <a:schemeClr val="accent2">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6867">
              <a:defRPr/>
            </a:pPr>
            <a:endParaRPr lang="ru-RU" sz="1765">
              <a:solidFill>
                <a:prstClr val="white"/>
              </a:solidFill>
            </a:endParaRPr>
          </a:p>
        </p:txBody>
      </p:sp>
      <p:sp>
        <p:nvSpPr>
          <p:cNvPr id="11" name="Скругленный прямоугольник 10"/>
          <p:cNvSpPr/>
          <p:nvPr/>
        </p:nvSpPr>
        <p:spPr>
          <a:xfrm>
            <a:off x="2622176" y="1277471"/>
            <a:ext cx="1949824" cy="1182525"/>
          </a:xfrm>
          <a:prstGeom prst="roundRect">
            <a:avLst/>
          </a:prstGeom>
          <a:solidFill>
            <a:schemeClr val="accent2">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6867">
              <a:defRPr/>
            </a:pPr>
            <a:endParaRPr lang="ru-RU" sz="1765">
              <a:solidFill>
                <a:prstClr val="white"/>
              </a:solidFill>
            </a:endParaRPr>
          </a:p>
        </p:txBody>
      </p:sp>
      <p:sp>
        <p:nvSpPr>
          <p:cNvPr id="12" name="TextBox 11"/>
          <p:cNvSpPr txBox="1"/>
          <p:nvPr/>
        </p:nvSpPr>
        <p:spPr>
          <a:xfrm>
            <a:off x="806909" y="1502116"/>
            <a:ext cx="1630461" cy="744243"/>
          </a:xfrm>
          <a:prstGeom prst="rect">
            <a:avLst/>
          </a:prstGeom>
          <a:solidFill>
            <a:schemeClr val="accent3">
              <a:lumMod val="20000"/>
              <a:lumOff val="80000"/>
            </a:schemeClr>
          </a:solidFill>
        </p:spPr>
        <p:txBody>
          <a:bodyPr wrap="square" rtlCol="0">
            <a:spAutoFit/>
          </a:bodyPr>
          <a:lstStyle/>
          <a:p>
            <a:pPr algn="ctr" defTabSz="806867">
              <a:defRPr/>
            </a:pPr>
            <a:r>
              <a:rPr lang="ru-RU" sz="1412" b="1" dirty="0">
                <a:solidFill>
                  <a:prstClr val="black"/>
                </a:solidFill>
                <a:latin typeface="Times New Roman" panose="02020603050405020304" pitchFamily="18" charset="0"/>
                <a:cs typeface="Times New Roman" panose="02020603050405020304" pitchFamily="18" charset="0"/>
              </a:rPr>
              <a:t>Объект стоимостью свыше 100 000 р.</a:t>
            </a:r>
          </a:p>
        </p:txBody>
      </p:sp>
      <p:sp>
        <p:nvSpPr>
          <p:cNvPr id="13" name="TextBox 12"/>
          <p:cNvSpPr txBox="1"/>
          <p:nvPr/>
        </p:nvSpPr>
        <p:spPr>
          <a:xfrm>
            <a:off x="2771511" y="1348346"/>
            <a:ext cx="1678051" cy="961545"/>
          </a:xfrm>
          <a:prstGeom prst="rect">
            <a:avLst/>
          </a:prstGeom>
          <a:solidFill>
            <a:schemeClr val="accent2">
              <a:lumMod val="20000"/>
              <a:lumOff val="80000"/>
            </a:schemeClr>
          </a:solidFill>
        </p:spPr>
        <p:txBody>
          <a:bodyPr wrap="square" rtlCol="0">
            <a:spAutoFit/>
          </a:bodyPr>
          <a:lstStyle/>
          <a:p>
            <a:pPr algn="ctr" defTabSz="806867">
              <a:defRPr/>
            </a:pPr>
            <a:r>
              <a:rPr lang="ru-RU" sz="1412" b="1" dirty="0">
                <a:solidFill>
                  <a:prstClr val="black"/>
                </a:solidFill>
                <a:latin typeface="Times New Roman" panose="02020603050405020304" pitchFamily="18" charset="0"/>
                <a:cs typeface="Times New Roman" panose="02020603050405020304" pitchFamily="18" charset="0"/>
              </a:rPr>
              <a:t>Объект до 10 000 р. включительно  (кроме объектов библ. фонда) </a:t>
            </a:r>
          </a:p>
        </p:txBody>
      </p:sp>
      <p:sp>
        <p:nvSpPr>
          <p:cNvPr id="14" name="TextBox 13"/>
          <p:cNvSpPr txBox="1"/>
          <p:nvPr/>
        </p:nvSpPr>
        <p:spPr>
          <a:xfrm>
            <a:off x="4678161" y="1393490"/>
            <a:ext cx="1882588" cy="961545"/>
          </a:xfrm>
          <a:prstGeom prst="rect">
            <a:avLst/>
          </a:prstGeom>
          <a:solidFill>
            <a:schemeClr val="accent3">
              <a:lumMod val="20000"/>
              <a:lumOff val="80000"/>
            </a:schemeClr>
          </a:solidFill>
        </p:spPr>
        <p:txBody>
          <a:bodyPr wrap="square" rtlCol="0">
            <a:spAutoFit/>
          </a:bodyPr>
          <a:lstStyle/>
          <a:p>
            <a:pPr algn="ctr" defTabSz="806867">
              <a:defRPr/>
            </a:pPr>
            <a:r>
              <a:rPr lang="ru-RU" sz="1412" b="1" dirty="0">
                <a:solidFill>
                  <a:prstClr val="black"/>
                </a:solidFill>
                <a:latin typeface="Times New Roman" panose="02020603050405020304" pitchFamily="18" charset="0"/>
                <a:cs typeface="Times New Roman" panose="02020603050405020304" pitchFamily="18" charset="0"/>
              </a:rPr>
              <a:t>Объект библиотечного фонда до 100 000 р. включительно</a:t>
            </a:r>
          </a:p>
        </p:txBody>
      </p:sp>
      <p:sp>
        <p:nvSpPr>
          <p:cNvPr id="15" name="Скругленный прямоугольник 14"/>
          <p:cNvSpPr/>
          <p:nvPr/>
        </p:nvSpPr>
        <p:spPr>
          <a:xfrm>
            <a:off x="6718018" y="1284861"/>
            <a:ext cx="1888100" cy="1167740"/>
          </a:xfrm>
          <a:prstGeom prst="roundRect">
            <a:avLst/>
          </a:prstGeom>
          <a:solidFill>
            <a:schemeClr val="accent2">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6867">
              <a:defRPr/>
            </a:pPr>
            <a:endParaRPr lang="ru-RU" sz="1765">
              <a:solidFill>
                <a:prstClr val="white"/>
              </a:solidFill>
            </a:endParaRPr>
          </a:p>
        </p:txBody>
      </p:sp>
      <p:sp>
        <p:nvSpPr>
          <p:cNvPr id="16" name="TextBox 15"/>
          <p:cNvSpPr txBox="1"/>
          <p:nvPr/>
        </p:nvSpPr>
        <p:spPr>
          <a:xfrm>
            <a:off x="6804817" y="1465959"/>
            <a:ext cx="1714499" cy="744243"/>
          </a:xfrm>
          <a:prstGeom prst="rect">
            <a:avLst/>
          </a:prstGeom>
          <a:solidFill>
            <a:schemeClr val="accent2">
              <a:lumMod val="20000"/>
              <a:lumOff val="80000"/>
            </a:schemeClr>
          </a:solidFill>
        </p:spPr>
        <p:txBody>
          <a:bodyPr wrap="square" rtlCol="0">
            <a:spAutoFit/>
          </a:bodyPr>
          <a:lstStyle/>
          <a:p>
            <a:pPr algn="ctr" defTabSz="806867">
              <a:defRPr/>
            </a:pPr>
            <a:r>
              <a:rPr lang="ru-RU" sz="1412" b="1" dirty="0">
                <a:solidFill>
                  <a:prstClr val="black"/>
                </a:solidFill>
                <a:latin typeface="Times New Roman" panose="02020603050405020304" pitchFamily="18" charset="0"/>
                <a:cs typeface="Times New Roman" panose="02020603050405020304" pitchFamily="18" charset="0"/>
              </a:rPr>
              <a:t>Иной объект от 10000 до 100 000 р. включительно</a:t>
            </a:r>
          </a:p>
        </p:txBody>
      </p:sp>
      <p:sp>
        <p:nvSpPr>
          <p:cNvPr id="17" name="Стрелка вниз 16"/>
          <p:cNvSpPr/>
          <p:nvPr/>
        </p:nvSpPr>
        <p:spPr>
          <a:xfrm>
            <a:off x="1411941" y="2473477"/>
            <a:ext cx="403412" cy="686582"/>
          </a:xfrm>
          <a:prstGeom prst="downArrow">
            <a:avLst/>
          </a:prstGeom>
          <a:solidFill>
            <a:schemeClr val="accent3">
              <a:lumMod val="75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6867">
              <a:defRPr/>
            </a:pPr>
            <a:endParaRPr lang="ru-RU" sz="1588">
              <a:solidFill>
                <a:prstClr val="white"/>
              </a:solidFill>
            </a:endParaRPr>
          </a:p>
        </p:txBody>
      </p:sp>
      <p:sp>
        <p:nvSpPr>
          <p:cNvPr id="18" name="Стрелка вниз 17"/>
          <p:cNvSpPr/>
          <p:nvPr/>
        </p:nvSpPr>
        <p:spPr>
          <a:xfrm>
            <a:off x="3395382" y="2473477"/>
            <a:ext cx="403412" cy="686582"/>
          </a:xfrm>
          <a:prstGeom prst="downArrow">
            <a:avLst/>
          </a:prstGeom>
          <a:solidFill>
            <a:schemeClr val="accent3">
              <a:lumMod val="75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6867">
              <a:defRPr/>
            </a:pPr>
            <a:endParaRPr lang="ru-RU" sz="1588" dirty="0">
              <a:solidFill>
                <a:prstClr val="white"/>
              </a:solidFill>
            </a:endParaRPr>
          </a:p>
        </p:txBody>
      </p:sp>
      <p:sp>
        <p:nvSpPr>
          <p:cNvPr id="19" name="Стрелка вниз 18"/>
          <p:cNvSpPr/>
          <p:nvPr/>
        </p:nvSpPr>
        <p:spPr>
          <a:xfrm>
            <a:off x="5442316" y="2473477"/>
            <a:ext cx="403412" cy="686582"/>
          </a:xfrm>
          <a:prstGeom prst="downArrow">
            <a:avLst/>
          </a:prstGeom>
          <a:solidFill>
            <a:schemeClr val="accent3">
              <a:lumMod val="75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6867">
              <a:defRPr/>
            </a:pPr>
            <a:endParaRPr lang="ru-RU" sz="1588">
              <a:solidFill>
                <a:prstClr val="white"/>
              </a:solidFill>
            </a:endParaRPr>
          </a:p>
        </p:txBody>
      </p:sp>
      <p:sp>
        <p:nvSpPr>
          <p:cNvPr id="20" name="Стрелка вниз 19"/>
          <p:cNvSpPr/>
          <p:nvPr/>
        </p:nvSpPr>
        <p:spPr>
          <a:xfrm>
            <a:off x="7460361" y="2473477"/>
            <a:ext cx="403412" cy="686582"/>
          </a:xfrm>
          <a:prstGeom prst="downArrow">
            <a:avLst/>
          </a:prstGeom>
          <a:solidFill>
            <a:schemeClr val="accent3">
              <a:lumMod val="75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6867">
              <a:defRPr/>
            </a:pPr>
            <a:endParaRPr lang="ru-RU" sz="1588">
              <a:solidFill>
                <a:prstClr val="white"/>
              </a:solidFill>
            </a:endParaRPr>
          </a:p>
        </p:txBody>
      </p:sp>
      <p:sp>
        <p:nvSpPr>
          <p:cNvPr id="21" name="AutoShape 26"/>
          <p:cNvSpPr>
            <a:spLocks noChangeArrowheads="1"/>
          </p:cNvSpPr>
          <p:nvPr/>
        </p:nvSpPr>
        <p:spPr bwMode="auto">
          <a:xfrm rot="5400000">
            <a:off x="336176" y="3555024"/>
            <a:ext cx="2554944" cy="1765016"/>
          </a:xfrm>
          <a:prstGeom prst="homePlate">
            <a:avLst>
              <a:gd name="adj" fmla="val 26205"/>
            </a:avLst>
          </a:prstGeom>
          <a:solidFill>
            <a:schemeClr val="accent1">
              <a:lumMod val="40000"/>
              <a:lumOff val="60000"/>
            </a:schemeClr>
          </a:solidFill>
          <a:ln>
            <a:solidFill>
              <a:schemeClr val="accent3">
                <a:lumMod val="75000"/>
              </a:schemeClr>
            </a:solidFill>
            <a:headEnd/>
            <a:tailEnd/>
          </a:ln>
        </p:spPr>
        <p:style>
          <a:lnRef idx="2">
            <a:schemeClr val="accent6">
              <a:shade val="50000"/>
            </a:schemeClr>
          </a:lnRef>
          <a:fillRef idx="1">
            <a:schemeClr val="accent6"/>
          </a:fillRef>
          <a:effectRef idx="0">
            <a:schemeClr val="accent6"/>
          </a:effectRef>
          <a:fontRef idx="minor">
            <a:schemeClr val="lt1"/>
          </a:fontRef>
        </p:style>
        <p:txBody>
          <a:bodyPr lIns="106177" tIns="44948" rIns="89896" bIns="44948" anchor="ctr"/>
          <a:lstStyle/>
          <a:p>
            <a:pPr algn="ctr" defTabSz="806867">
              <a:buClr>
                <a:srgbClr val="4F81BD"/>
              </a:buClr>
              <a:defRPr/>
            </a:pPr>
            <a:endParaRPr lang="en-US" sz="1500" b="1" dirty="0">
              <a:solidFill>
                <a:prstClr val="black"/>
              </a:solidFill>
              <a:latin typeface="Times New Roman" panose="02020603050405020304" pitchFamily="18" charset="0"/>
              <a:cs typeface="Times New Roman" panose="02020603050405020304" pitchFamily="18" charset="0"/>
            </a:endParaRPr>
          </a:p>
        </p:txBody>
      </p:sp>
      <p:sp>
        <p:nvSpPr>
          <p:cNvPr id="22" name="AutoShape 26"/>
          <p:cNvSpPr>
            <a:spLocks noChangeArrowheads="1"/>
          </p:cNvSpPr>
          <p:nvPr/>
        </p:nvSpPr>
        <p:spPr bwMode="auto">
          <a:xfrm rot="5400000">
            <a:off x="2286000" y="3496236"/>
            <a:ext cx="2622175" cy="1949824"/>
          </a:xfrm>
          <a:prstGeom prst="homePlate">
            <a:avLst>
              <a:gd name="adj" fmla="val 26205"/>
            </a:avLst>
          </a:prstGeom>
          <a:solidFill>
            <a:schemeClr val="accent1">
              <a:lumMod val="40000"/>
              <a:lumOff val="60000"/>
            </a:schemeClr>
          </a:solidFill>
          <a:ln>
            <a:solidFill>
              <a:schemeClr val="accent3">
                <a:lumMod val="75000"/>
              </a:schemeClr>
            </a:solidFill>
            <a:headEnd/>
            <a:tailEnd/>
          </a:ln>
        </p:spPr>
        <p:style>
          <a:lnRef idx="2">
            <a:schemeClr val="accent6">
              <a:shade val="50000"/>
            </a:schemeClr>
          </a:lnRef>
          <a:fillRef idx="1">
            <a:schemeClr val="accent6"/>
          </a:fillRef>
          <a:effectRef idx="0">
            <a:schemeClr val="accent6"/>
          </a:effectRef>
          <a:fontRef idx="minor">
            <a:schemeClr val="lt1"/>
          </a:fontRef>
        </p:style>
        <p:txBody>
          <a:bodyPr lIns="106177" tIns="44948" rIns="89896" bIns="44948" anchor="ctr"/>
          <a:lstStyle/>
          <a:p>
            <a:pPr algn="ctr" defTabSz="806867">
              <a:buClr>
                <a:srgbClr val="4F81BD"/>
              </a:buClr>
              <a:defRPr/>
            </a:pPr>
            <a:endParaRPr lang="en-US" sz="1500" b="1" dirty="0">
              <a:solidFill>
                <a:prstClr val="black"/>
              </a:solidFill>
              <a:latin typeface="Times New Roman" panose="02020603050405020304" pitchFamily="18" charset="0"/>
              <a:cs typeface="Times New Roman" panose="02020603050405020304" pitchFamily="18" charset="0"/>
            </a:endParaRPr>
          </a:p>
        </p:txBody>
      </p:sp>
      <p:sp>
        <p:nvSpPr>
          <p:cNvPr id="23" name="AutoShape 26"/>
          <p:cNvSpPr>
            <a:spLocks noChangeArrowheads="1"/>
          </p:cNvSpPr>
          <p:nvPr/>
        </p:nvSpPr>
        <p:spPr bwMode="auto">
          <a:xfrm rot="5400000">
            <a:off x="4308367" y="3529856"/>
            <a:ext cx="2622175" cy="1882588"/>
          </a:xfrm>
          <a:prstGeom prst="homePlate">
            <a:avLst>
              <a:gd name="adj" fmla="val 26205"/>
            </a:avLst>
          </a:prstGeom>
          <a:solidFill>
            <a:schemeClr val="accent1">
              <a:lumMod val="40000"/>
              <a:lumOff val="60000"/>
            </a:schemeClr>
          </a:solidFill>
          <a:ln>
            <a:solidFill>
              <a:schemeClr val="accent3">
                <a:lumMod val="75000"/>
              </a:schemeClr>
            </a:solidFill>
            <a:headEnd/>
            <a:tailEnd/>
          </a:ln>
        </p:spPr>
        <p:style>
          <a:lnRef idx="2">
            <a:schemeClr val="accent6">
              <a:shade val="50000"/>
            </a:schemeClr>
          </a:lnRef>
          <a:fillRef idx="1">
            <a:schemeClr val="accent6"/>
          </a:fillRef>
          <a:effectRef idx="0">
            <a:schemeClr val="accent6"/>
          </a:effectRef>
          <a:fontRef idx="minor">
            <a:schemeClr val="lt1"/>
          </a:fontRef>
        </p:style>
        <p:txBody>
          <a:bodyPr lIns="106177" tIns="44948" rIns="89896" bIns="44948" anchor="ctr"/>
          <a:lstStyle/>
          <a:p>
            <a:pPr algn="ctr" defTabSz="806867">
              <a:buClr>
                <a:srgbClr val="4F81BD"/>
              </a:buClr>
              <a:defRPr/>
            </a:pPr>
            <a:endParaRPr lang="en-US" sz="1500" b="1" dirty="0">
              <a:solidFill>
                <a:prstClr val="black"/>
              </a:solidFill>
              <a:latin typeface="Times New Roman" panose="02020603050405020304" pitchFamily="18" charset="0"/>
              <a:cs typeface="Times New Roman" panose="02020603050405020304" pitchFamily="18" charset="0"/>
            </a:endParaRPr>
          </a:p>
        </p:txBody>
      </p:sp>
      <p:sp>
        <p:nvSpPr>
          <p:cNvPr id="24" name="AutoShape 26"/>
          <p:cNvSpPr>
            <a:spLocks noChangeArrowheads="1"/>
          </p:cNvSpPr>
          <p:nvPr/>
        </p:nvSpPr>
        <p:spPr bwMode="auto">
          <a:xfrm rot="5400000">
            <a:off x="6320207" y="3557869"/>
            <a:ext cx="2622177" cy="1826558"/>
          </a:xfrm>
          <a:prstGeom prst="homePlate">
            <a:avLst>
              <a:gd name="adj" fmla="val 26205"/>
            </a:avLst>
          </a:prstGeom>
          <a:solidFill>
            <a:schemeClr val="accent1">
              <a:lumMod val="40000"/>
              <a:lumOff val="60000"/>
            </a:schemeClr>
          </a:solidFill>
          <a:ln>
            <a:solidFill>
              <a:schemeClr val="accent3">
                <a:lumMod val="75000"/>
              </a:schemeClr>
            </a:solidFill>
            <a:headEnd/>
            <a:tailEnd/>
          </a:ln>
        </p:spPr>
        <p:style>
          <a:lnRef idx="2">
            <a:schemeClr val="accent6">
              <a:shade val="50000"/>
            </a:schemeClr>
          </a:lnRef>
          <a:fillRef idx="1">
            <a:schemeClr val="accent6"/>
          </a:fillRef>
          <a:effectRef idx="0">
            <a:schemeClr val="accent6"/>
          </a:effectRef>
          <a:fontRef idx="minor">
            <a:schemeClr val="lt1"/>
          </a:fontRef>
        </p:style>
        <p:txBody>
          <a:bodyPr lIns="106177" tIns="44948" rIns="89896" bIns="44948" anchor="ctr"/>
          <a:lstStyle/>
          <a:p>
            <a:pPr algn="ctr" defTabSz="806867">
              <a:buClr>
                <a:srgbClr val="4F81BD"/>
              </a:buClr>
              <a:defRPr/>
            </a:pPr>
            <a:endParaRPr lang="en-US" sz="1500" b="1" dirty="0">
              <a:solidFill>
                <a:prstClr val="black"/>
              </a:solidFill>
              <a:latin typeface="Times New Roman" panose="02020603050405020304" pitchFamily="18" charset="0"/>
              <a:cs typeface="Times New Roman" panose="02020603050405020304" pitchFamily="18" charset="0"/>
            </a:endParaRPr>
          </a:p>
        </p:txBody>
      </p:sp>
      <p:sp>
        <p:nvSpPr>
          <p:cNvPr id="25" name="TextBox 24"/>
          <p:cNvSpPr txBox="1"/>
          <p:nvPr/>
        </p:nvSpPr>
        <p:spPr>
          <a:xfrm>
            <a:off x="806910" y="3218926"/>
            <a:ext cx="1630461" cy="1396151"/>
          </a:xfrm>
          <a:prstGeom prst="rect">
            <a:avLst/>
          </a:prstGeom>
          <a:solidFill>
            <a:schemeClr val="accent3">
              <a:lumMod val="20000"/>
              <a:lumOff val="80000"/>
            </a:schemeClr>
          </a:solidFill>
        </p:spPr>
        <p:txBody>
          <a:bodyPr wrap="square" rtlCol="0">
            <a:spAutoFit/>
          </a:bodyPr>
          <a:lstStyle/>
          <a:p>
            <a:pPr algn="ctr" defTabSz="806867">
              <a:defRPr/>
            </a:pPr>
            <a:r>
              <a:rPr lang="ru-RU" sz="1412" b="1" dirty="0">
                <a:solidFill>
                  <a:prstClr val="black"/>
                </a:solidFill>
                <a:latin typeface="Times New Roman" panose="02020603050405020304" pitchFamily="18" charset="0"/>
                <a:cs typeface="Times New Roman" panose="02020603050405020304" pitchFamily="18" charset="0"/>
              </a:rPr>
              <a:t>Амортизация начисляется в соответствии с рассчитанными нормами амортизации</a:t>
            </a:r>
          </a:p>
        </p:txBody>
      </p:sp>
      <p:sp>
        <p:nvSpPr>
          <p:cNvPr id="27" name="TextBox 26"/>
          <p:cNvSpPr txBox="1"/>
          <p:nvPr/>
        </p:nvSpPr>
        <p:spPr>
          <a:xfrm>
            <a:off x="2689412" y="3184121"/>
            <a:ext cx="1760149" cy="2048061"/>
          </a:xfrm>
          <a:prstGeom prst="rect">
            <a:avLst/>
          </a:prstGeom>
          <a:solidFill>
            <a:schemeClr val="accent3">
              <a:lumMod val="20000"/>
              <a:lumOff val="80000"/>
            </a:schemeClr>
          </a:solidFill>
        </p:spPr>
        <p:txBody>
          <a:bodyPr wrap="square" rtlCol="0">
            <a:spAutoFit/>
          </a:bodyPr>
          <a:lstStyle/>
          <a:p>
            <a:pPr algn="ctr" defTabSz="806867">
              <a:defRPr/>
            </a:pPr>
            <a:r>
              <a:rPr lang="ru-RU" sz="1412" b="1" dirty="0">
                <a:solidFill>
                  <a:prstClr val="black"/>
                </a:solidFill>
                <a:latin typeface="Times New Roman" panose="02020603050405020304" pitchFamily="18" charset="0"/>
                <a:cs typeface="Times New Roman" panose="02020603050405020304" pitchFamily="18" charset="0"/>
              </a:rPr>
              <a:t>Амортизация НЕ начисляется. Первоначальная стоимость списывается с одновременным отражением объекта на </a:t>
            </a:r>
            <a:r>
              <a:rPr lang="ru-RU" sz="1412" b="1" dirty="0" err="1">
                <a:solidFill>
                  <a:prstClr val="black"/>
                </a:solidFill>
                <a:latin typeface="Times New Roman" panose="02020603050405020304" pitchFamily="18" charset="0"/>
                <a:cs typeface="Times New Roman" panose="02020603050405020304" pitchFamily="18" charset="0"/>
              </a:rPr>
              <a:t>забалансовом</a:t>
            </a:r>
            <a:r>
              <a:rPr lang="ru-RU" sz="1412" b="1" dirty="0">
                <a:solidFill>
                  <a:prstClr val="black"/>
                </a:solidFill>
                <a:latin typeface="Times New Roman" panose="02020603050405020304" pitchFamily="18" charset="0"/>
                <a:cs typeface="Times New Roman" panose="02020603050405020304" pitchFamily="18" charset="0"/>
              </a:rPr>
              <a:t> счете</a:t>
            </a:r>
          </a:p>
        </p:txBody>
      </p:sp>
      <p:sp>
        <p:nvSpPr>
          <p:cNvPr id="28" name="TextBox 27"/>
          <p:cNvSpPr txBox="1"/>
          <p:nvPr/>
        </p:nvSpPr>
        <p:spPr>
          <a:xfrm>
            <a:off x="4779013" y="3199970"/>
            <a:ext cx="1680882" cy="1613455"/>
          </a:xfrm>
          <a:prstGeom prst="rect">
            <a:avLst/>
          </a:prstGeom>
          <a:solidFill>
            <a:schemeClr val="accent3">
              <a:lumMod val="20000"/>
              <a:lumOff val="80000"/>
            </a:schemeClr>
          </a:solidFill>
        </p:spPr>
        <p:txBody>
          <a:bodyPr wrap="square" rtlCol="0">
            <a:spAutoFit/>
          </a:bodyPr>
          <a:lstStyle/>
          <a:p>
            <a:pPr algn="ctr" defTabSz="806867">
              <a:defRPr/>
            </a:pPr>
            <a:r>
              <a:rPr lang="ru-RU" sz="1412" b="1" dirty="0">
                <a:solidFill>
                  <a:prstClr val="black"/>
                </a:solidFill>
                <a:latin typeface="Times New Roman" panose="02020603050405020304" pitchFamily="18" charset="0"/>
                <a:cs typeface="Times New Roman" panose="02020603050405020304" pitchFamily="18" charset="0"/>
              </a:rPr>
              <a:t>Амортизация начисляется в размере 100% первоначальной стоимости при выдаче его в эксплуатацию</a:t>
            </a:r>
          </a:p>
        </p:txBody>
      </p:sp>
      <p:sp>
        <p:nvSpPr>
          <p:cNvPr id="29" name="TextBox 28"/>
          <p:cNvSpPr txBox="1"/>
          <p:nvPr/>
        </p:nvSpPr>
        <p:spPr>
          <a:xfrm>
            <a:off x="6769887" y="3218925"/>
            <a:ext cx="1680882" cy="1613455"/>
          </a:xfrm>
          <a:prstGeom prst="rect">
            <a:avLst/>
          </a:prstGeom>
          <a:solidFill>
            <a:schemeClr val="accent3">
              <a:lumMod val="20000"/>
              <a:lumOff val="80000"/>
            </a:schemeClr>
          </a:solidFill>
        </p:spPr>
        <p:txBody>
          <a:bodyPr wrap="square" rtlCol="0">
            <a:spAutoFit/>
          </a:bodyPr>
          <a:lstStyle/>
          <a:p>
            <a:pPr algn="ctr" defTabSz="806867">
              <a:defRPr/>
            </a:pPr>
            <a:r>
              <a:rPr lang="ru-RU" sz="1412" b="1" dirty="0">
                <a:solidFill>
                  <a:prstClr val="black"/>
                </a:solidFill>
                <a:latin typeface="Times New Roman" panose="02020603050405020304" pitchFamily="18" charset="0"/>
                <a:cs typeface="Times New Roman" panose="02020603050405020304" pitchFamily="18" charset="0"/>
              </a:rPr>
              <a:t>Амортизация начисляется в размере 100% первоначальной стоимости при выдаче его в эксплуатацию</a:t>
            </a:r>
          </a:p>
        </p:txBody>
      </p:sp>
    </p:spTree>
    <p:extLst>
      <p:ext uri="{BB962C8B-B14F-4D97-AF65-F5344CB8AC3E}">
        <p14:creationId xmlns:p14="http://schemas.microsoft.com/office/powerpoint/2010/main" val="16492448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Объект 6"/>
          <p:cNvGraphicFramePr>
            <a:graphicFrameLocks noGrp="1"/>
          </p:cNvGraphicFramePr>
          <p:nvPr>
            <p:ph idx="1"/>
            <p:extLst/>
          </p:nvPr>
        </p:nvGraphicFramePr>
        <p:xfrm>
          <a:off x="251521" y="476673"/>
          <a:ext cx="8136903" cy="5348417"/>
        </p:xfrm>
        <a:graphic>
          <a:graphicData uri="http://schemas.openxmlformats.org/drawingml/2006/table">
            <a:tbl>
              <a:tblPr firstRow="1" firstCol="1" bandRow="1">
                <a:effectLst>
                  <a:innerShdw blurRad="114300">
                    <a:prstClr val="black"/>
                  </a:innerShdw>
                </a:effectLst>
              </a:tblPr>
              <a:tblGrid>
                <a:gridCol w="467436">
                  <a:extLst>
                    <a:ext uri="{9D8B030D-6E8A-4147-A177-3AD203B41FA5}">
                      <a16:colId xmlns:a16="http://schemas.microsoft.com/office/drawing/2014/main" xmlns="" val="20000"/>
                    </a:ext>
                  </a:extLst>
                </a:gridCol>
                <a:gridCol w="4933163">
                  <a:extLst>
                    <a:ext uri="{9D8B030D-6E8A-4147-A177-3AD203B41FA5}">
                      <a16:colId xmlns:a16="http://schemas.microsoft.com/office/drawing/2014/main" xmlns="" val="20001"/>
                    </a:ext>
                  </a:extLst>
                </a:gridCol>
                <a:gridCol w="2736304">
                  <a:extLst>
                    <a:ext uri="{9D8B030D-6E8A-4147-A177-3AD203B41FA5}">
                      <a16:colId xmlns:a16="http://schemas.microsoft.com/office/drawing/2014/main" xmlns="" val="20005"/>
                    </a:ext>
                  </a:extLst>
                </a:gridCol>
              </a:tblGrid>
              <a:tr h="1368151">
                <a:tc>
                  <a:txBody>
                    <a:bodyPr/>
                    <a:lstStyle/>
                    <a:p>
                      <a:pPr algn="ctr">
                        <a:lnSpc>
                          <a:spcPct val="115000"/>
                        </a:lnSpc>
                        <a:spcAft>
                          <a:spcPts val="0"/>
                        </a:spcAft>
                      </a:pPr>
                      <a:r>
                        <a:rPr lang="ru-RU" sz="2000" dirty="0">
                          <a:effectLst/>
                          <a:latin typeface="Times New Roman" panose="02020603050405020304" pitchFamily="18" charset="0"/>
                          <a:ea typeface="Times New Roman"/>
                          <a:cs typeface="Times New Roman" panose="02020603050405020304" pitchFamily="18" charset="0"/>
                        </a:rPr>
                        <a:t>№ п</a:t>
                      </a:r>
                      <a:r>
                        <a:rPr lang="en-US" sz="2000" dirty="0">
                          <a:effectLst/>
                          <a:latin typeface="Times New Roman" panose="02020603050405020304" pitchFamily="18" charset="0"/>
                          <a:ea typeface="Times New Roman"/>
                          <a:cs typeface="Times New Roman" panose="02020603050405020304" pitchFamily="18" charset="0"/>
                        </a:rPr>
                        <a:t>/</a:t>
                      </a:r>
                      <a:r>
                        <a:rPr lang="ru-RU" sz="2000" dirty="0">
                          <a:effectLst/>
                          <a:latin typeface="Times New Roman" panose="02020603050405020304" pitchFamily="18" charset="0"/>
                          <a:ea typeface="Times New Roman"/>
                          <a:cs typeface="Times New Roman" panose="02020603050405020304" pitchFamily="18" charset="0"/>
                        </a:rPr>
                        <a:t>п</a:t>
                      </a:r>
                    </a:p>
                  </a:txBody>
                  <a:tcPr marL="57864" marR="578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algn="ctr">
                        <a:lnSpc>
                          <a:spcPct val="115000"/>
                        </a:lnSpc>
                        <a:spcAft>
                          <a:spcPts val="0"/>
                        </a:spcAft>
                      </a:pPr>
                      <a:r>
                        <a:rPr lang="ru-RU" sz="2000" dirty="0" smtClean="0">
                          <a:effectLst/>
                          <a:latin typeface="Times New Roman" panose="02020603050405020304" pitchFamily="18" charset="0"/>
                          <a:ea typeface="Times New Roman"/>
                          <a:cs typeface="Times New Roman" panose="02020603050405020304" pitchFamily="18" charset="0"/>
                        </a:rPr>
                        <a:t>Федеральный стандарт (ФС)</a:t>
                      </a:r>
                      <a:r>
                        <a:rPr lang="ru-RU" sz="2000" dirty="0">
                          <a:effectLst/>
                          <a:latin typeface="Times New Roman" panose="02020603050405020304" pitchFamily="18" charset="0"/>
                          <a:ea typeface="Times New Roman"/>
                          <a:cs typeface="Times New Roman" panose="02020603050405020304" pitchFamily="18" charset="0"/>
                        </a:rPr>
                        <a:t> </a:t>
                      </a:r>
                    </a:p>
                  </a:txBody>
                  <a:tcPr marL="57864" marR="578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indent="6350" algn="ctr">
                        <a:lnSpc>
                          <a:spcPct val="115000"/>
                        </a:lnSpc>
                        <a:spcAft>
                          <a:spcPts val="0"/>
                        </a:spcAft>
                      </a:pPr>
                      <a:r>
                        <a:rPr lang="ru-RU" sz="2000" dirty="0" smtClean="0">
                          <a:effectLst/>
                          <a:latin typeface="Times New Roman" panose="02020603050405020304" pitchFamily="18" charset="0"/>
                          <a:ea typeface="Times New Roman"/>
                          <a:cs typeface="Times New Roman" panose="02020603050405020304" pitchFamily="18" charset="0"/>
                        </a:rPr>
                        <a:t>Дата  </a:t>
                      </a:r>
                      <a:r>
                        <a:rPr lang="ru-RU" sz="2000" dirty="0">
                          <a:effectLst/>
                          <a:latin typeface="Times New Roman" panose="02020603050405020304" pitchFamily="18" charset="0"/>
                          <a:ea typeface="Times New Roman"/>
                          <a:cs typeface="Times New Roman" panose="02020603050405020304" pitchFamily="18" charset="0"/>
                        </a:rPr>
                        <a:t>(срок) вступления в </a:t>
                      </a:r>
                      <a:r>
                        <a:rPr lang="ru-RU" sz="2000" dirty="0" smtClean="0">
                          <a:effectLst/>
                          <a:latin typeface="Times New Roman" panose="02020603050405020304" pitchFamily="18" charset="0"/>
                          <a:ea typeface="Times New Roman"/>
                          <a:cs typeface="Times New Roman" panose="02020603050405020304" pitchFamily="18" charset="0"/>
                        </a:rPr>
                        <a:t>силу ФС</a:t>
                      </a:r>
                      <a:endParaRPr lang="ru-RU" sz="2000" dirty="0">
                        <a:effectLst/>
                        <a:latin typeface="Times New Roman" panose="02020603050405020304" pitchFamily="18" charset="0"/>
                        <a:ea typeface="Times New Roman"/>
                        <a:cs typeface="Times New Roman" panose="02020603050405020304" pitchFamily="18" charset="0"/>
                      </a:endParaRPr>
                    </a:p>
                  </a:txBody>
                  <a:tcPr marL="57864" marR="578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extLst>
                  <a:ext uri="{0D108BD9-81ED-4DB2-BD59-A6C34878D82A}">
                    <a16:rowId xmlns:a16="http://schemas.microsoft.com/office/drawing/2014/main" xmlns="" val="10000"/>
                  </a:ext>
                </a:extLst>
              </a:tr>
              <a:tr h="1309212">
                <a:tc>
                  <a:txBody>
                    <a:bodyPr/>
                    <a:lstStyle/>
                    <a:p>
                      <a:pPr algn="ctr">
                        <a:lnSpc>
                          <a:spcPct val="115000"/>
                        </a:lnSpc>
                        <a:spcAft>
                          <a:spcPts val="0"/>
                        </a:spcAft>
                      </a:pPr>
                      <a:r>
                        <a:rPr lang="ru-RU" sz="2000" dirty="0">
                          <a:effectLst/>
                          <a:latin typeface="Times New Roman" panose="02020603050405020304" pitchFamily="18" charset="0"/>
                          <a:ea typeface="Times New Roman"/>
                          <a:cs typeface="Times New Roman" panose="02020603050405020304" pitchFamily="18" charset="0"/>
                        </a:rPr>
                        <a:t>1</a:t>
                      </a:r>
                    </a:p>
                  </a:txBody>
                  <a:tcPr marL="57864" marR="578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algn="ctr">
                        <a:lnSpc>
                          <a:spcPct val="115000"/>
                        </a:lnSpc>
                        <a:spcAft>
                          <a:spcPts val="0"/>
                        </a:spcAft>
                      </a:pPr>
                      <a:r>
                        <a:rPr lang="ru-RU" sz="2000" dirty="0" smtClean="0">
                          <a:effectLst/>
                          <a:latin typeface="Times New Roman" panose="02020603050405020304" pitchFamily="18" charset="0"/>
                          <a:ea typeface="Times New Roman"/>
                          <a:cs typeface="Times New Roman" panose="02020603050405020304" pitchFamily="18" charset="0"/>
                        </a:rPr>
                        <a:t>Концептуальные </a:t>
                      </a:r>
                      <a:r>
                        <a:rPr lang="ru-RU" sz="2000" dirty="0">
                          <a:effectLst/>
                          <a:latin typeface="Times New Roman" panose="02020603050405020304" pitchFamily="18" charset="0"/>
                          <a:ea typeface="Times New Roman"/>
                          <a:cs typeface="Times New Roman" panose="02020603050405020304" pitchFamily="18" charset="0"/>
                        </a:rPr>
                        <a:t>основы бухгалтерского учета  и отчетности для организаций государственного </a:t>
                      </a:r>
                      <a:r>
                        <a:rPr lang="ru-RU" sz="2000" dirty="0" smtClean="0">
                          <a:effectLst/>
                          <a:latin typeface="Times New Roman" panose="02020603050405020304" pitchFamily="18" charset="0"/>
                          <a:ea typeface="Times New Roman"/>
                          <a:cs typeface="Times New Roman" panose="02020603050405020304" pitchFamily="18" charset="0"/>
                        </a:rPr>
                        <a:t>сектора</a:t>
                      </a:r>
                      <a:r>
                        <a:rPr lang="ru-RU" sz="2000" dirty="0">
                          <a:effectLst/>
                          <a:latin typeface="Times New Roman" panose="02020603050405020304" pitchFamily="18" charset="0"/>
                          <a:ea typeface="Times New Roman"/>
                          <a:cs typeface="Times New Roman" panose="02020603050405020304" pitchFamily="18" charset="0"/>
                        </a:rPr>
                        <a:t> </a:t>
                      </a:r>
                      <a:r>
                        <a:rPr lang="ru-RU" sz="2000" dirty="0" smtClean="0">
                          <a:effectLst/>
                          <a:latin typeface="Times New Roman" panose="02020603050405020304" pitchFamily="18" charset="0"/>
                          <a:ea typeface="Times New Roman"/>
                          <a:cs typeface="Times New Roman" panose="02020603050405020304" pitchFamily="18" charset="0"/>
                        </a:rPr>
                        <a:t> (256н)</a:t>
                      </a:r>
                      <a:endParaRPr lang="ru-RU" sz="2000" dirty="0">
                        <a:effectLst/>
                        <a:latin typeface="Times New Roman" panose="02020603050405020304" pitchFamily="18" charset="0"/>
                        <a:ea typeface="Times New Roman"/>
                        <a:cs typeface="Times New Roman" panose="02020603050405020304" pitchFamily="18" charset="0"/>
                      </a:endParaRPr>
                    </a:p>
                  </a:txBody>
                  <a:tcPr marL="57864" marR="578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80340" indent="-180340" algn="ctr">
                        <a:lnSpc>
                          <a:spcPct val="115000"/>
                        </a:lnSpc>
                        <a:spcAft>
                          <a:spcPts val="0"/>
                        </a:spcAft>
                      </a:pPr>
                      <a:r>
                        <a:rPr lang="ru-RU" sz="2000" dirty="0">
                          <a:effectLst/>
                          <a:latin typeface="Times New Roman" panose="02020603050405020304" pitchFamily="18" charset="0"/>
                          <a:ea typeface="Times New Roman"/>
                          <a:cs typeface="Times New Roman" panose="02020603050405020304" pitchFamily="18" charset="0"/>
                        </a:rPr>
                        <a:t>01.01.2018</a:t>
                      </a:r>
                    </a:p>
                  </a:txBody>
                  <a:tcPr marL="57864" marR="578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001"/>
                  </a:ext>
                </a:extLst>
              </a:tr>
              <a:tr h="871287">
                <a:tc>
                  <a:txBody>
                    <a:bodyPr/>
                    <a:lstStyle/>
                    <a:p>
                      <a:pPr marL="180340" indent="-180340" algn="ctr">
                        <a:lnSpc>
                          <a:spcPct val="115000"/>
                        </a:lnSpc>
                        <a:spcAft>
                          <a:spcPts val="0"/>
                        </a:spcAft>
                      </a:pPr>
                      <a:r>
                        <a:rPr lang="ru-RU" sz="2000" dirty="0">
                          <a:effectLst/>
                          <a:latin typeface="Times New Roman" panose="02020603050405020304" pitchFamily="18" charset="0"/>
                          <a:ea typeface="Times New Roman"/>
                          <a:cs typeface="Times New Roman" panose="02020603050405020304" pitchFamily="18" charset="0"/>
                        </a:rPr>
                        <a:t>2</a:t>
                      </a:r>
                    </a:p>
                  </a:txBody>
                  <a:tcPr marL="57864" marR="578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algn="ctr">
                        <a:lnSpc>
                          <a:spcPct val="115000"/>
                        </a:lnSpc>
                        <a:spcAft>
                          <a:spcPts val="0"/>
                        </a:spcAft>
                      </a:pPr>
                      <a:r>
                        <a:rPr lang="ru-RU" sz="2000" dirty="0" smtClean="0">
                          <a:effectLst/>
                          <a:latin typeface="Times New Roman" panose="02020603050405020304" pitchFamily="18" charset="0"/>
                          <a:ea typeface="Times New Roman"/>
                          <a:cs typeface="Times New Roman" panose="02020603050405020304" pitchFamily="18" charset="0"/>
                        </a:rPr>
                        <a:t>Представление </a:t>
                      </a:r>
                      <a:r>
                        <a:rPr lang="ru-RU" sz="2000" dirty="0">
                          <a:effectLst/>
                          <a:latin typeface="Times New Roman" panose="02020603050405020304" pitchFamily="18" charset="0"/>
                          <a:ea typeface="Times New Roman"/>
                          <a:cs typeface="Times New Roman" panose="02020603050405020304" pitchFamily="18" charset="0"/>
                        </a:rPr>
                        <a:t>бухгалтерской (финансовой) </a:t>
                      </a:r>
                      <a:r>
                        <a:rPr lang="ru-RU" sz="2000" dirty="0" smtClean="0">
                          <a:effectLst/>
                          <a:latin typeface="Times New Roman" panose="02020603050405020304" pitchFamily="18" charset="0"/>
                          <a:ea typeface="Times New Roman"/>
                          <a:cs typeface="Times New Roman" panose="02020603050405020304" pitchFamily="18" charset="0"/>
                        </a:rPr>
                        <a:t>отчетности</a:t>
                      </a:r>
                      <a:r>
                        <a:rPr lang="ru-RU" sz="2000" dirty="0">
                          <a:effectLst/>
                          <a:latin typeface="Times New Roman" panose="02020603050405020304" pitchFamily="18" charset="0"/>
                          <a:ea typeface="Times New Roman"/>
                          <a:cs typeface="Times New Roman" panose="02020603050405020304" pitchFamily="18" charset="0"/>
                        </a:rPr>
                        <a:t> </a:t>
                      </a:r>
                      <a:r>
                        <a:rPr lang="ru-RU" sz="2000" dirty="0" smtClean="0">
                          <a:effectLst/>
                          <a:latin typeface="Times New Roman" panose="02020603050405020304" pitchFamily="18" charset="0"/>
                          <a:ea typeface="Times New Roman"/>
                          <a:cs typeface="Times New Roman" panose="02020603050405020304" pitchFamily="18" charset="0"/>
                        </a:rPr>
                        <a:t>(260н)</a:t>
                      </a:r>
                      <a:endParaRPr lang="ru-RU" sz="2000" dirty="0">
                        <a:effectLst/>
                        <a:latin typeface="Times New Roman" panose="02020603050405020304" pitchFamily="18" charset="0"/>
                        <a:ea typeface="Times New Roman"/>
                        <a:cs typeface="Times New Roman" panose="02020603050405020304" pitchFamily="18" charset="0"/>
                      </a:endParaRPr>
                    </a:p>
                  </a:txBody>
                  <a:tcPr marL="57864" marR="578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80340" indent="-180340" algn="ctr">
                        <a:lnSpc>
                          <a:spcPct val="115000"/>
                        </a:lnSpc>
                        <a:spcAft>
                          <a:spcPts val="0"/>
                        </a:spcAft>
                      </a:pPr>
                      <a:r>
                        <a:rPr lang="ru-RU" sz="2000" dirty="0">
                          <a:effectLst/>
                          <a:latin typeface="Times New Roman" panose="02020603050405020304" pitchFamily="18" charset="0"/>
                          <a:ea typeface="Times New Roman"/>
                          <a:cs typeface="Times New Roman" panose="02020603050405020304" pitchFamily="18" charset="0"/>
                        </a:rPr>
                        <a:t>01.01.2018</a:t>
                      </a:r>
                    </a:p>
                  </a:txBody>
                  <a:tcPr marL="57864" marR="578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002"/>
                  </a:ext>
                </a:extLst>
              </a:tr>
              <a:tr h="554455">
                <a:tc>
                  <a:txBody>
                    <a:bodyPr/>
                    <a:lstStyle/>
                    <a:p>
                      <a:pPr marL="180340" indent="-180340" algn="ctr">
                        <a:lnSpc>
                          <a:spcPct val="115000"/>
                        </a:lnSpc>
                        <a:spcAft>
                          <a:spcPts val="0"/>
                        </a:spcAft>
                      </a:pPr>
                      <a:r>
                        <a:rPr lang="ru-RU" sz="2000" dirty="0">
                          <a:effectLst/>
                          <a:latin typeface="Times New Roman" panose="02020603050405020304" pitchFamily="18" charset="0"/>
                          <a:ea typeface="Times New Roman"/>
                          <a:cs typeface="Times New Roman" panose="02020603050405020304" pitchFamily="18" charset="0"/>
                        </a:rPr>
                        <a:t>3</a:t>
                      </a:r>
                    </a:p>
                  </a:txBody>
                  <a:tcPr marL="57864" marR="578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algn="ctr">
                        <a:lnSpc>
                          <a:spcPct val="115000"/>
                        </a:lnSpc>
                        <a:spcAft>
                          <a:spcPts val="0"/>
                        </a:spcAft>
                      </a:pPr>
                      <a:r>
                        <a:rPr lang="ru-RU" sz="2000" dirty="0">
                          <a:effectLst/>
                          <a:latin typeface="Times New Roman" panose="02020603050405020304" pitchFamily="18" charset="0"/>
                          <a:ea typeface="Times New Roman"/>
                          <a:cs typeface="Times New Roman" panose="02020603050405020304" pitchFamily="18" charset="0"/>
                        </a:rPr>
                        <a:t>Основные </a:t>
                      </a:r>
                      <a:r>
                        <a:rPr lang="ru-RU" sz="2000" dirty="0" smtClean="0">
                          <a:effectLst/>
                          <a:latin typeface="Times New Roman" panose="02020603050405020304" pitchFamily="18" charset="0"/>
                          <a:ea typeface="Times New Roman"/>
                          <a:cs typeface="Times New Roman" panose="02020603050405020304" pitchFamily="18" charset="0"/>
                        </a:rPr>
                        <a:t>средства (257н)</a:t>
                      </a:r>
                      <a:endParaRPr lang="ru-RU" sz="2000" dirty="0">
                        <a:effectLst/>
                        <a:latin typeface="Times New Roman" panose="02020603050405020304" pitchFamily="18" charset="0"/>
                        <a:ea typeface="Times New Roman"/>
                        <a:cs typeface="Times New Roman" panose="02020603050405020304" pitchFamily="18" charset="0"/>
                      </a:endParaRPr>
                    </a:p>
                  </a:txBody>
                  <a:tcPr marL="57864" marR="578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80340" indent="-180340" algn="ctr">
                        <a:lnSpc>
                          <a:spcPct val="115000"/>
                        </a:lnSpc>
                        <a:spcAft>
                          <a:spcPts val="0"/>
                        </a:spcAft>
                      </a:pPr>
                      <a:r>
                        <a:rPr lang="ru-RU" sz="2000" dirty="0">
                          <a:effectLst/>
                          <a:latin typeface="Times New Roman" panose="02020603050405020304" pitchFamily="18" charset="0"/>
                          <a:ea typeface="Times New Roman"/>
                          <a:cs typeface="Times New Roman" panose="02020603050405020304" pitchFamily="18" charset="0"/>
                        </a:rPr>
                        <a:t>01.01.2018</a:t>
                      </a:r>
                    </a:p>
                  </a:txBody>
                  <a:tcPr marL="57864" marR="578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003"/>
                  </a:ext>
                </a:extLst>
              </a:tr>
              <a:tr h="554455">
                <a:tc>
                  <a:txBody>
                    <a:bodyPr/>
                    <a:lstStyle/>
                    <a:p>
                      <a:pPr marL="180340" indent="-180340" algn="ctr">
                        <a:lnSpc>
                          <a:spcPct val="115000"/>
                        </a:lnSpc>
                        <a:spcAft>
                          <a:spcPts val="0"/>
                        </a:spcAft>
                      </a:pPr>
                      <a:r>
                        <a:rPr lang="ru-RU" sz="2000" dirty="0">
                          <a:effectLst/>
                          <a:latin typeface="Times New Roman" panose="02020603050405020304" pitchFamily="18" charset="0"/>
                          <a:ea typeface="Times New Roman"/>
                          <a:cs typeface="Times New Roman" panose="02020603050405020304" pitchFamily="18" charset="0"/>
                        </a:rPr>
                        <a:t>4</a:t>
                      </a:r>
                    </a:p>
                  </a:txBody>
                  <a:tcPr marL="57864" marR="578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algn="ctr">
                        <a:lnSpc>
                          <a:spcPct val="115000"/>
                        </a:lnSpc>
                        <a:spcAft>
                          <a:spcPts val="0"/>
                        </a:spcAft>
                      </a:pPr>
                      <a:r>
                        <a:rPr lang="ru-RU" sz="2000" dirty="0" smtClean="0">
                          <a:effectLst/>
                          <a:latin typeface="Times New Roman" panose="02020603050405020304" pitchFamily="18" charset="0"/>
                          <a:ea typeface="Times New Roman"/>
                          <a:cs typeface="Times New Roman" panose="02020603050405020304" pitchFamily="18" charset="0"/>
                        </a:rPr>
                        <a:t>Аренда(258н)</a:t>
                      </a:r>
                      <a:endParaRPr lang="ru-RU" sz="2000" dirty="0">
                        <a:effectLst/>
                        <a:latin typeface="Times New Roman" panose="02020603050405020304" pitchFamily="18" charset="0"/>
                        <a:ea typeface="Times New Roman"/>
                        <a:cs typeface="Times New Roman" panose="02020603050405020304" pitchFamily="18" charset="0"/>
                      </a:endParaRPr>
                    </a:p>
                  </a:txBody>
                  <a:tcPr marL="57864" marR="578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80340" indent="-180340" algn="ctr">
                        <a:lnSpc>
                          <a:spcPct val="115000"/>
                        </a:lnSpc>
                        <a:spcAft>
                          <a:spcPts val="0"/>
                        </a:spcAft>
                      </a:pPr>
                      <a:r>
                        <a:rPr lang="ru-RU" sz="2000" dirty="0">
                          <a:effectLst/>
                          <a:latin typeface="Times New Roman" panose="02020603050405020304" pitchFamily="18" charset="0"/>
                          <a:ea typeface="Times New Roman"/>
                          <a:cs typeface="Times New Roman" panose="02020603050405020304" pitchFamily="18" charset="0"/>
                        </a:rPr>
                        <a:t>01.01.2018</a:t>
                      </a:r>
                    </a:p>
                  </a:txBody>
                  <a:tcPr marL="57864" marR="578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004"/>
                  </a:ext>
                </a:extLst>
              </a:tr>
              <a:tr h="690857">
                <a:tc>
                  <a:txBody>
                    <a:bodyPr/>
                    <a:lstStyle/>
                    <a:p>
                      <a:pPr marL="180340" indent="-180340" algn="ctr">
                        <a:lnSpc>
                          <a:spcPct val="115000"/>
                        </a:lnSpc>
                        <a:spcAft>
                          <a:spcPts val="0"/>
                        </a:spcAft>
                      </a:pPr>
                      <a:r>
                        <a:rPr lang="ru-RU" sz="2000" dirty="0" smtClean="0">
                          <a:effectLst/>
                          <a:latin typeface="Times New Roman" panose="02020603050405020304" pitchFamily="18" charset="0"/>
                          <a:ea typeface="Times New Roman"/>
                          <a:cs typeface="Times New Roman" panose="02020603050405020304" pitchFamily="18" charset="0"/>
                        </a:rPr>
                        <a:t>5</a:t>
                      </a:r>
                      <a:endParaRPr lang="ru-RU" sz="2000" dirty="0">
                        <a:effectLst/>
                        <a:latin typeface="Times New Roman" panose="02020603050405020304" pitchFamily="18" charset="0"/>
                        <a:ea typeface="Times New Roman"/>
                        <a:cs typeface="Times New Roman" panose="02020603050405020304" pitchFamily="18" charset="0"/>
                      </a:endParaRPr>
                    </a:p>
                  </a:txBody>
                  <a:tcPr marL="57864" marR="578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ru-RU" sz="2000" kern="1200" noProof="0" dirty="0" smtClean="0">
                          <a:solidFill>
                            <a:schemeClr val="tx1"/>
                          </a:solidFill>
                          <a:effectLst/>
                          <a:latin typeface="Times New Roman" panose="02020603050405020304" pitchFamily="18" charset="0"/>
                          <a:ea typeface="Times New Roman"/>
                          <a:cs typeface="Times New Roman" panose="02020603050405020304" pitchFamily="18" charset="0"/>
                        </a:rPr>
                        <a:t>Обесценение активов(259н)</a:t>
                      </a:r>
                    </a:p>
                  </a:txBody>
                  <a:tcPr marL="57864" marR="578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80340" marR="0" lvl="0" indent="-180340" algn="ctr" defTabSz="914400" rtl="0" eaLnBrk="1" fontAlgn="auto" latinLnBrk="0" hangingPunct="1">
                        <a:lnSpc>
                          <a:spcPct val="115000"/>
                        </a:lnSpc>
                        <a:spcBef>
                          <a:spcPts val="0"/>
                        </a:spcBef>
                        <a:spcAft>
                          <a:spcPts val="0"/>
                        </a:spcAft>
                        <a:buClrTx/>
                        <a:buSzTx/>
                        <a:buFontTx/>
                        <a:buNone/>
                        <a:tabLst/>
                        <a:defRPr/>
                      </a:pPr>
                      <a:r>
                        <a:rPr kumimoji="0" lang="ru-RU"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a:cs typeface="Times New Roman" panose="02020603050405020304" pitchFamily="18" charset="0"/>
                        </a:rPr>
                        <a:t>01.01.2018</a:t>
                      </a:r>
                      <a:endParaRPr kumimoji="0" lang="ru-RU"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a:cs typeface="Times New Roman" panose="02020603050405020304" pitchFamily="18" charset="0"/>
                      </a:endParaRPr>
                    </a:p>
                  </a:txBody>
                  <a:tcPr marL="57864" marR="578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3072251085"/>
                  </a:ext>
                </a:extLst>
              </a:tr>
            </a:tbl>
          </a:graphicData>
        </a:graphic>
      </p:graphicFrame>
      <p:sp>
        <p:nvSpPr>
          <p:cNvPr id="4" name="Номер слайда 3"/>
          <p:cNvSpPr>
            <a:spLocks noGrp="1"/>
          </p:cNvSpPr>
          <p:nvPr>
            <p:ph type="sldNum" sz="quarter" idx="12"/>
          </p:nvPr>
        </p:nvSpPr>
        <p:spPr>
          <a:xfrm>
            <a:off x="6876256" y="1588"/>
            <a:ext cx="2059782" cy="403076"/>
          </a:xfrm>
        </p:spPr>
        <p:txBody>
          <a:bodyPr/>
          <a:lstStyle/>
          <a:p>
            <a:pPr>
              <a:defRPr/>
            </a:pPr>
            <a:r>
              <a:rPr lang="ru-RU" dirty="0" smtClean="0">
                <a:solidFill>
                  <a:prstClr val="black">
                    <a:tint val="75000"/>
                  </a:prstClr>
                </a:solidFill>
              </a:rPr>
              <a:t>СЛАЙД</a:t>
            </a:r>
            <a:r>
              <a:rPr lang="ru-RU" sz="1400" dirty="0" smtClean="0">
                <a:solidFill>
                  <a:prstClr val="black">
                    <a:tint val="75000"/>
                  </a:prstClr>
                </a:solidFill>
              </a:rPr>
              <a:t> </a:t>
            </a:r>
            <a:fld id="{CCDF69E5-509E-4D59-AF9B-AD19640FD1F2}" type="slidenum">
              <a:rPr lang="ru-RU" sz="1400" smtClean="0">
                <a:solidFill>
                  <a:prstClr val="black">
                    <a:tint val="75000"/>
                  </a:prstClr>
                </a:solidFill>
              </a:rPr>
              <a:pPr>
                <a:defRPr/>
              </a:pPr>
              <a:t>2</a:t>
            </a:fld>
            <a:endParaRPr lang="ru-RU" sz="1400" dirty="0">
              <a:solidFill>
                <a:prstClr val="black">
                  <a:tint val="75000"/>
                </a:prstClr>
              </a:solidFill>
            </a:endParaRPr>
          </a:p>
        </p:txBody>
      </p:sp>
    </p:spTree>
    <p:extLst>
      <p:ext uri="{BB962C8B-B14F-4D97-AF65-F5344CB8AC3E}">
        <p14:creationId xmlns:p14="http://schemas.microsoft.com/office/powerpoint/2010/main" val="32727470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Начисление амортизации</a:t>
            </a:r>
            <a:endParaRPr lang="ru-RU" dirty="0"/>
          </a:p>
        </p:txBody>
      </p:sp>
      <p:sp>
        <p:nvSpPr>
          <p:cNvPr id="3" name="Текст 2"/>
          <p:cNvSpPr>
            <a:spLocks noGrp="1"/>
          </p:cNvSpPr>
          <p:nvPr>
            <p:ph type="body" idx="1"/>
          </p:nvPr>
        </p:nvSpPr>
        <p:spPr>
          <a:xfrm>
            <a:off x="216339" y="1196752"/>
            <a:ext cx="8711322" cy="4598182"/>
          </a:xfrm>
          <a:ln/>
        </p:spPr>
        <p:style>
          <a:lnRef idx="2">
            <a:schemeClr val="accent2"/>
          </a:lnRef>
          <a:fillRef idx="1">
            <a:schemeClr val="lt1"/>
          </a:fillRef>
          <a:effectRef idx="0">
            <a:schemeClr val="accent2"/>
          </a:effectRef>
          <a:fontRef idx="minor">
            <a:schemeClr val="dk1"/>
          </a:fontRef>
        </p:style>
        <p:txBody>
          <a:bodyPr/>
          <a:lstStyle/>
          <a:p>
            <a:pPr algn="ctr">
              <a:spcAft>
                <a:spcPts val="0"/>
              </a:spcAft>
            </a:pPr>
            <a:r>
              <a:rPr lang="ru-RU" sz="2400" dirty="0" smtClean="0">
                <a:latin typeface="Times New Roman" panose="02020603050405020304" pitchFamily="18" charset="0"/>
                <a:ea typeface="Times New Roman" panose="02020603050405020304" pitchFamily="18" charset="0"/>
              </a:rPr>
              <a:t>  Начисление амортизации объекта ОС </a:t>
            </a:r>
            <a:r>
              <a:rPr lang="ru-RU" sz="2400" b="1" dirty="0" smtClean="0">
                <a:solidFill>
                  <a:srgbClr val="26282F"/>
                </a:solidFill>
                <a:latin typeface="Times New Roman" panose="02020603050405020304" pitchFamily="18" charset="0"/>
                <a:ea typeface="Times New Roman" panose="02020603050405020304" pitchFamily="18" charset="0"/>
              </a:rPr>
              <a:t>не приостанавливается</a:t>
            </a:r>
            <a:r>
              <a:rPr lang="ru-RU" sz="2400" dirty="0" smtClean="0">
                <a:latin typeface="Times New Roman" panose="02020603050405020304" pitchFamily="18" charset="0"/>
                <a:ea typeface="Times New Roman" panose="02020603050405020304" pitchFamily="18" charset="0"/>
              </a:rPr>
              <a:t>:</a:t>
            </a:r>
            <a:endParaRPr lang="ru-RU" sz="2400" dirty="0" smtClean="0">
              <a:latin typeface="Arial" panose="020B0604020202020204" pitchFamily="34" charset="0"/>
              <a:ea typeface="Times New Roman" panose="02020603050405020304" pitchFamily="18" charset="0"/>
            </a:endParaRPr>
          </a:p>
          <a:p>
            <a:pPr marL="342900" indent="-342900" algn="ctr">
              <a:spcAft>
                <a:spcPts val="0"/>
              </a:spcAft>
              <a:buFont typeface="Wingdings" panose="05000000000000000000" pitchFamily="2" charset="2"/>
              <a:buChar char="q"/>
            </a:pPr>
            <a:r>
              <a:rPr lang="ru-RU" sz="2400" dirty="0" smtClean="0">
                <a:latin typeface="Times New Roman" panose="02020603050405020304" pitchFamily="18" charset="0"/>
                <a:ea typeface="Times New Roman" panose="02020603050405020304" pitchFamily="18" charset="0"/>
              </a:rPr>
              <a:t>   объект ОС простаивает или не используется</a:t>
            </a:r>
          </a:p>
          <a:p>
            <a:pPr algn="ctr">
              <a:spcAft>
                <a:spcPts val="0"/>
              </a:spcAft>
            </a:pPr>
            <a:r>
              <a:rPr lang="ru-RU" sz="2400" dirty="0" smtClean="0">
                <a:latin typeface="Times New Roman" panose="02020603050405020304" pitchFamily="18" charset="0"/>
                <a:ea typeface="Times New Roman" panose="02020603050405020304" pitchFamily="18" charset="0"/>
              </a:rPr>
              <a:t>        </a:t>
            </a:r>
            <a:r>
              <a:rPr lang="ru-RU" sz="2400" b="1" dirty="0" smtClean="0">
                <a:solidFill>
                  <a:srgbClr val="26282F"/>
                </a:solidFill>
                <a:latin typeface="Times New Roman" panose="02020603050405020304" pitchFamily="18" charset="0"/>
                <a:ea typeface="Times New Roman" panose="02020603050405020304" pitchFamily="18" charset="0"/>
              </a:rPr>
              <a:t>или </a:t>
            </a:r>
          </a:p>
          <a:p>
            <a:pPr marL="342900" indent="-342900" algn="ctr">
              <a:spcAft>
                <a:spcPts val="0"/>
              </a:spcAft>
              <a:buFont typeface="Wingdings" panose="05000000000000000000" pitchFamily="2" charset="2"/>
              <a:buChar char="q"/>
            </a:pPr>
            <a:r>
              <a:rPr lang="ru-RU" sz="2400" dirty="0" smtClean="0">
                <a:latin typeface="Times New Roman" panose="02020603050405020304" pitchFamily="18" charset="0"/>
                <a:ea typeface="Calibri" panose="020F0502020204030204" pitchFamily="34" charset="0"/>
              </a:rPr>
              <a:t>  удерживается для последующей передачи </a:t>
            </a:r>
            <a:r>
              <a:rPr lang="ru-RU" sz="2400" b="1" dirty="0" smtClean="0">
                <a:solidFill>
                  <a:srgbClr val="26282F"/>
                </a:solidFill>
                <a:latin typeface="Times New Roman" panose="02020603050405020304" pitchFamily="18" charset="0"/>
                <a:ea typeface="Calibri" panose="020F0502020204030204" pitchFamily="34" charset="0"/>
              </a:rPr>
              <a:t>(списания)</a:t>
            </a:r>
            <a:r>
              <a:rPr lang="ru-RU" sz="2400" dirty="0" smtClean="0">
                <a:latin typeface="Times New Roman" panose="02020603050405020304" pitchFamily="18" charset="0"/>
                <a:ea typeface="Calibri" panose="020F0502020204030204" pitchFamily="34" charset="0"/>
              </a:rPr>
              <a:t>, за исключением случая, когда остаточная стоимость ОС стала равной нулю</a:t>
            </a:r>
          </a:p>
          <a:p>
            <a:pPr algn="ctr"/>
            <a:endParaRPr lang="ru-RU" sz="2400" dirty="0" smtClean="0">
              <a:latin typeface="Times New Roman" panose="02020603050405020304" pitchFamily="18" charset="0"/>
              <a:ea typeface="Calibri" panose="020F0502020204030204" pitchFamily="34" charset="0"/>
            </a:endParaRPr>
          </a:p>
          <a:p>
            <a:pPr algn="ctr">
              <a:lnSpc>
                <a:spcPct val="115000"/>
              </a:lnSpc>
              <a:spcAft>
                <a:spcPts val="0"/>
              </a:spcAft>
            </a:pPr>
            <a:r>
              <a:rPr lang="ru-RU"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ru-RU" sz="2400" dirty="0">
                <a:latin typeface="Times New Roman" panose="02020603050405020304" pitchFamily="18" charset="0"/>
                <a:ea typeface="Calibri" panose="020F0502020204030204" pitchFamily="34" charset="0"/>
                <a:cs typeface="Times New Roman" panose="02020603050405020304" pitchFamily="18" charset="0"/>
              </a:rPr>
              <a:t>Если объект не соответствует критерию актива </a:t>
            </a:r>
            <a:r>
              <a:rPr lang="ru-RU"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ru-RU" sz="2400" dirty="0">
                <a:latin typeface="Times New Roman" panose="02020603050405020304" pitchFamily="18" charset="0"/>
                <a:ea typeface="Calibri" panose="020F0502020204030204" pitchFamily="34" charset="0"/>
                <a:cs typeface="Times New Roman" panose="02020603050405020304" pitchFamily="18" charset="0"/>
              </a:rPr>
              <a:t>и переведен на </a:t>
            </a:r>
            <a:r>
              <a:rPr lang="ru-RU" sz="2400" dirty="0" err="1" smtClean="0">
                <a:latin typeface="Times New Roman" panose="02020603050405020304" pitchFamily="18" charset="0"/>
                <a:ea typeface="Calibri" panose="020F0502020204030204" pitchFamily="34" charset="0"/>
                <a:cs typeface="Times New Roman" panose="02020603050405020304" pitchFamily="18" charset="0"/>
              </a:rPr>
              <a:t>забалансовый</a:t>
            </a:r>
            <a:r>
              <a:rPr lang="ru-RU"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ru-RU" sz="2400" dirty="0">
                <a:latin typeface="Times New Roman" panose="02020603050405020304" pitchFamily="18" charset="0"/>
                <a:ea typeface="Calibri" panose="020F0502020204030204" pitchFamily="34" charset="0"/>
                <a:cs typeface="Times New Roman" panose="02020603050405020304" pitchFamily="18" charset="0"/>
              </a:rPr>
              <a:t>учет, то амортизация  по нему не </a:t>
            </a:r>
            <a:r>
              <a:rPr lang="ru-RU" sz="2400" dirty="0" smtClean="0">
                <a:latin typeface="Times New Roman" panose="02020603050405020304" pitchFamily="18" charset="0"/>
                <a:ea typeface="Calibri" panose="020F0502020204030204" pitchFamily="34" charset="0"/>
                <a:cs typeface="Times New Roman" panose="02020603050405020304" pitchFamily="18" charset="0"/>
              </a:rPr>
              <a:t>начисляется</a:t>
            </a:r>
          </a:p>
          <a:p>
            <a:pPr algn="ctr">
              <a:lnSpc>
                <a:spcPct val="115000"/>
              </a:lnSpc>
              <a:spcAft>
                <a:spcPts val="0"/>
              </a:spcAft>
            </a:pPr>
            <a:endParaRPr lang="ru-RU" sz="2400" dirty="0">
              <a:latin typeface="Calibri" panose="020F0502020204030204" pitchFamily="34" charset="0"/>
              <a:ea typeface="Calibri" panose="020F0502020204030204" pitchFamily="34" charset="0"/>
              <a:cs typeface="Times New Roman" panose="02020603050405020304" pitchFamily="18" charset="0"/>
            </a:endParaRPr>
          </a:p>
          <a:p>
            <a:pPr algn="ctr"/>
            <a:r>
              <a:rPr lang="ru-RU" sz="2400" b="1" dirty="0">
                <a:solidFill>
                  <a:srgbClr val="FF0000"/>
                </a:solidFill>
                <a:latin typeface="Times New Roman" panose="02020603050405020304" pitchFamily="18" charset="0"/>
                <a:ea typeface="Calibri" panose="020F0502020204030204" pitchFamily="34" charset="0"/>
              </a:rPr>
              <a:t>Стандарт не предусматривает приостановления амортизации законсервированных  объектов основных </a:t>
            </a:r>
            <a:r>
              <a:rPr lang="ru-RU" sz="2400" b="1" dirty="0" smtClean="0">
                <a:solidFill>
                  <a:srgbClr val="FF0000"/>
                </a:solidFill>
                <a:latin typeface="Times New Roman" panose="02020603050405020304" pitchFamily="18" charset="0"/>
                <a:ea typeface="Calibri" panose="020F0502020204030204" pitchFamily="34" charset="0"/>
              </a:rPr>
              <a:t>средств  </a:t>
            </a:r>
            <a:endParaRPr lang="ru-RU" sz="2400" b="1" dirty="0">
              <a:solidFill>
                <a:srgbClr val="FF0000"/>
              </a:solidFill>
            </a:endParaRPr>
          </a:p>
        </p:txBody>
      </p:sp>
    </p:spTree>
    <p:extLst>
      <p:ext uri="{BB962C8B-B14F-4D97-AF65-F5344CB8AC3E}">
        <p14:creationId xmlns:p14="http://schemas.microsoft.com/office/powerpoint/2010/main" val="36286219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229600" cy="926976"/>
          </a:xfrm>
        </p:spPr>
        <p:style>
          <a:lnRef idx="2">
            <a:schemeClr val="accent1"/>
          </a:lnRef>
          <a:fillRef idx="1">
            <a:schemeClr val="lt1"/>
          </a:fillRef>
          <a:effectRef idx="0">
            <a:schemeClr val="accent1"/>
          </a:effectRef>
          <a:fontRef idx="minor">
            <a:schemeClr val="dk1"/>
          </a:fontRef>
        </p:style>
        <p:txBody>
          <a:bodyPr/>
          <a:lstStyle/>
          <a:p>
            <a:r>
              <a:rPr lang="ru-RU" dirty="0" smtClean="0"/>
              <a:t>Консервация объекта ОС</a:t>
            </a:r>
            <a:endParaRPr lang="ru-RU" dirty="0"/>
          </a:p>
        </p:txBody>
      </p:sp>
      <p:sp>
        <p:nvSpPr>
          <p:cNvPr id="3" name="Объект 2"/>
          <p:cNvSpPr>
            <a:spLocks noGrp="1"/>
          </p:cNvSpPr>
          <p:nvPr>
            <p:ph idx="1"/>
          </p:nvPr>
        </p:nvSpPr>
        <p:spPr>
          <a:xfrm>
            <a:off x="457200" y="1196752"/>
            <a:ext cx="8229600" cy="4929411"/>
          </a:xfrm>
          <a:ln w="38100">
            <a:solidFill>
              <a:schemeClr val="accent3">
                <a:lumMod val="50000"/>
              </a:schemeClr>
            </a:solidFill>
          </a:ln>
        </p:spPr>
        <p:style>
          <a:lnRef idx="2">
            <a:schemeClr val="accent1"/>
          </a:lnRef>
          <a:fillRef idx="1">
            <a:schemeClr val="lt1"/>
          </a:fillRef>
          <a:effectRef idx="0">
            <a:schemeClr val="accent1"/>
          </a:effectRef>
          <a:fontRef idx="minor">
            <a:schemeClr val="dk1"/>
          </a:fontRef>
        </p:style>
        <p:txBody>
          <a:bodyPr>
            <a:normAutofit/>
          </a:bodyPr>
          <a:lstStyle/>
          <a:p>
            <a:pPr indent="0" algn="just">
              <a:lnSpc>
                <a:spcPct val="115000"/>
              </a:lnSpc>
              <a:spcAft>
                <a:spcPts val="0"/>
              </a:spcAft>
              <a:buNone/>
            </a:pPr>
            <a:r>
              <a:rPr lang="ru-RU" sz="2400" dirty="0" smtClean="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О ОС </a:t>
            </a:r>
            <a:r>
              <a:rPr lang="ru-RU" sz="2400" dirty="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был законсервирован до 1 января 2018 года </a:t>
            </a:r>
            <a:r>
              <a:rPr lang="ru-RU" sz="2400" dirty="0" smtClean="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(157н- на  </a:t>
            </a:r>
            <a:r>
              <a:rPr lang="ru-RU" sz="2400" dirty="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законсервированный </a:t>
            </a:r>
            <a:r>
              <a:rPr lang="ru-RU" sz="2400" dirty="0" smtClean="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О ОС на </a:t>
            </a:r>
            <a:r>
              <a:rPr lang="ru-RU" sz="2400" dirty="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срок более трех лет, амортизация не </a:t>
            </a:r>
            <a:r>
              <a:rPr lang="ru-RU" sz="2400" dirty="0" smtClean="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начислялась) </a:t>
            </a:r>
          </a:p>
          <a:p>
            <a:pPr indent="0" algn="just">
              <a:lnSpc>
                <a:spcPct val="115000"/>
              </a:lnSpc>
              <a:spcAft>
                <a:spcPts val="0"/>
              </a:spcAft>
              <a:buNone/>
            </a:pPr>
            <a:r>
              <a:rPr lang="ru-RU" sz="2400" dirty="0" smtClean="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с </a:t>
            </a:r>
            <a:r>
              <a:rPr lang="ru-RU" sz="2400" dirty="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1 января 2018 года </a:t>
            </a:r>
            <a:r>
              <a:rPr lang="ru-RU" sz="2400" dirty="0" smtClean="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r>
              <a:rPr lang="ru-RU" sz="2400" dirty="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амортизация </a:t>
            </a:r>
            <a:r>
              <a:rPr lang="ru-RU" sz="2400" dirty="0" smtClean="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начисляется</a:t>
            </a:r>
          </a:p>
          <a:p>
            <a:pPr indent="0" algn="just">
              <a:lnSpc>
                <a:spcPct val="115000"/>
              </a:lnSpc>
              <a:spcAft>
                <a:spcPts val="0"/>
              </a:spcAft>
              <a:buNone/>
            </a:pPr>
            <a:endParaRPr lang="ru-RU" sz="2400" dirty="0" smtClean="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endParaRPr>
          </a:p>
          <a:p>
            <a:pPr lvl="0" indent="0" algn="just">
              <a:lnSpc>
                <a:spcPct val="115000"/>
              </a:lnSpc>
              <a:buNone/>
            </a:pPr>
            <a:r>
              <a:rPr lang="ru-RU" sz="2000" b="1" dirty="0" smtClean="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Например</a:t>
            </a:r>
            <a:r>
              <a:rPr lang="ru-RU" sz="2000" b="1" dirty="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a:t>
            </a:r>
            <a:r>
              <a:rPr lang="ru-RU" sz="2000" dirty="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стоимость </a:t>
            </a:r>
            <a:r>
              <a:rPr lang="ru-RU" sz="2000" dirty="0" smtClean="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О ОС </a:t>
            </a:r>
            <a:r>
              <a:rPr lang="ru-RU" sz="2000" b="1" dirty="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210 000 руб</a:t>
            </a:r>
            <a:r>
              <a:rPr lang="ru-RU" sz="2000" dirty="0" smtClean="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a:t>
            </a:r>
          </a:p>
          <a:p>
            <a:pPr lvl="0" indent="0" algn="just">
              <a:lnSpc>
                <a:spcPct val="115000"/>
              </a:lnSpc>
              <a:buNone/>
            </a:pPr>
            <a:r>
              <a:rPr lang="ru-RU" sz="2000" dirty="0" smtClean="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срок </a:t>
            </a:r>
            <a:r>
              <a:rPr lang="ru-RU" sz="2000" dirty="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полезного использования </a:t>
            </a:r>
            <a:r>
              <a:rPr lang="ru-RU" sz="2000" dirty="0" smtClean="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r>
              <a:rPr lang="ru-RU" sz="2000" b="1" dirty="0" smtClean="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7 лет</a:t>
            </a:r>
          </a:p>
          <a:p>
            <a:pPr lvl="0" indent="0" algn="just">
              <a:lnSpc>
                <a:spcPct val="115000"/>
              </a:lnSpc>
              <a:buNone/>
            </a:pPr>
            <a:r>
              <a:rPr lang="ru-RU" sz="2000" dirty="0" smtClean="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законсервирован </a:t>
            </a:r>
            <a:r>
              <a:rPr lang="ru-RU" sz="2000" dirty="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на </a:t>
            </a:r>
            <a:r>
              <a:rPr lang="ru-RU" sz="2000" dirty="0" smtClean="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4</a:t>
            </a:r>
            <a:r>
              <a:rPr lang="ru-RU" sz="2000" b="1" dirty="0" smtClean="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года</a:t>
            </a:r>
            <a:endParaRPr lang="ru-RU" sz="2000" dirty="0" smtClean="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endParaRPr>
          </a:p>
          <a:p>
            <a:pPr lvl="0" indent="0" algn="just">
              <a:lnSpc>
                <a:spcPct val="115000"/>
              </a:lnSpc>
              <a:buNone/>
            </a:pPr>
            <a:r>
              <a:rPr lang="ru-RU" sz="2000" dirty="0" smtClean="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начислена </a:t>
            </a:r>
            <a:r>
              <a:rPr lang="ru-RU" sz="2000" dirty="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амортизация – </a:t>
            </a:r>
            <a:r>
              <a:rPr lang="ru-RU" sz="2000" b="1" dirty="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50%</a:t>
            </a:r>
            <a:r>
              <a:rPr lang="ru-RU" sz="2000" dirty="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амортизация </a:t>
            </a:r>
            <a:r>
              <a:rPr lang="ru-RU" sz="2000" dirty="0" smtClean="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 приостановлена</a:t>
            </a:r>
          </a:p>
          <a:p>
            <a:pPr lvl="0" indent="0" algn="just">
              <a:lnSpc>
                <a:spcPct val="115000"/>
              </a:lnSpc>
              <a:buNone/>
            </a:pPr>
            <a:r>
              <a:rPr lang="ru-RU" sz="2000" dirty="0" smtClean="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до </a:t>
            </a:r>
            <a:r>
              <a:rPr lang="ru-RU" sz="2000" dirty="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1 января 2018 года объект находился </a:t>
            </a:r>
            <a:r>
              <a:rPr lang="ru-RU" sz="2000" b="1" dirty="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на консервации </a:t>
            </a:r>
            <a:r>
              <a:rPr lang="ru-RU" sz="2000" b="1" dirty="0" smtClean="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1 год</a:t>
            </a:r>
          </a:p>
          <a:p>
            <a:pPr lvl="0" indent="0" algn="just">
              <a:lnSpc>
                <a:spcPct val="115000"/>
              </a:lnSpc>
              <a:buNone/>
            </a:pPr>
            <a:r>
              <a:rPr lang="ru-RU" sz="2000" dirty="0" smtClean="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Оставшийся </a:t>
            </a:r>
            <a:r>
              <a:rPr lang="ru-RU" sz="2000" dirty="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срок нахождения на консервации </a:t>
            </a:r>
            <a:r>
              <a:rPr lang="ru-RU" sz="2000" dirty="0" smtClean="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3</a:t>
            </a:r>
            <a:r>
              <a:rPr lang="ru-RU" sz="2000" b="1" dirty="0" smtClean="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года </a:t>
            </a:r>
            <a:endParaRPr lang="ru-RU" sz="2000" b="1" dirty="0">
              <a:solidFill>
                <a:srgbClr val="000000"/>
              </a:solidFill>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p>
            <a:pPr indent="0" algn="just">
              <a:lnSpc>
                <a:spcPct val="115000"/>
              </a:lnSpc>
              <a:spcAft>
                <a:spcPts val="0"/>
              </a:spcAft>
              <a:buNone/>
            </a:pPr>
            <a:endParaRPr lang="ru-RU" sz="2000" dirty="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endParaRPr>
          </a:p>
          <a:p>
            <a:pPr indent="0" algn="just">
              <a:lnSpc>
                <a:spcPct val="115000"/>
              </a:lnSpc>
              <a:spcAft>
                <a:spcPts val="0"/>
              </a:spcAft>
              <a:buNone/>
            </a:pPr>
            <a:endParaRPr lang="ru-RU" sz="2400" dirty="0">
              <a:solidFill>
                <a:srgbClr val="000000"/>
              </a:solidFill>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p>
            <a:endParaRPr lang="ru-RU" dirty="0"/>
          </a:p>
        </p:txBody>
      </p:sp>
    </p:spTree>
    <p:extLst>
      <p:ext uri="{BB962C8B-B14F-4D97-AF65-F5344CB8AC3E}">
        <p14:creationId xmlns:p14="http://schemas.microsoft.com/office/powerpoint/2010/main" val="36016057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7504" y="116632"/>
            <a:ext cx="9036496" cy="6624736"/>
          </a:xfrm>
        </p:spPr>
        <p:style>
          <a:lnRef idx="2">
            <a:schemeClr val="accent1"/>
          </a:lnRef>
          <a:fillRef idx="1">
            <a:schemeClr val="lt1"/>
          </a:fillRef>
          <a:effectRef idx="0">
            <a:schemeClr val="accent1"/>
          </a:effectRef>
          <a:fontRef idx="minor">
            <a:schemeClr val="dk1"/>
          </a:fontRef>
        </p:style>
        <p:txBody>
          <a:bodyPr>
            <a:noAutofit/>
          </a:bodyPr>
          <a:lstStyle/>
          <a:p>
            <a:pPr indent="0" algn="just">
              <a:lnSpc>
                <a:spcPct val="115000"/>
              </a:lnSpc>
              <a:spcAft>
                <a:spcPts val="0"/>
              </a:spcAft>
              <a:buNone/>
            </a:pPr>
            <a:r>
              <a:rPr lang="ru-RU" sz="2000" b="1" dirty="0" smtClean="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Методика </a:t>
            </a:r>
            <a:r>
              <a:rPr lang="ru-RU" sz="2000" b="1" dirty="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начисления амортизации по указанным законсервированным объектам следующая:</a:t>
            </a:r>
            <a:endParaRPr lang="ru-RU" sz="2000" b="1" dirty="0">
              <a:solidFill>
                <a:srgbClr val="000000"/>
              </a:solidFill>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p>
            <a:pPr marL="0" lvl="0" indent="0" algn="just">
              <a:lnSpc>
                <a:spcPct val="115000"/>
              </a:lnSpc>
              <a:buSzPts val="1200"/>
              <a:buNone/>
              <a:tabLst>
                <a:tab pos="678815" algn="l"/>
              </a:tabLst>
            </a:pPr>
            <a:r>
              <a:rPr lang="ru-RU" sz="2400" dirty="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В </a:t>
            </a:r>
            <a:r>
              <a:rPr lang="ru-RU" sz="2400" dirty="0" smtClean="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УП </a:t>
            </a:r>
            <a:r>
              <a:rPr lang="ru-RU" sz="2400" dirty="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2018 года </a:t>
            </a:r>
            <a:r>
              <a:rPr lang="ru-RU" sz="2400" dirty="0" smtClean="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например </a:t>
            </a:r>
            <a:r>
              <a:rPr lang="ru-RU" sz="2400" dirty="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r>
              <a:rPr lang="ru-RU" sz="2400" b="1" dirty="0" smtClean="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линейный метод начисления амортизации</a:t>
            </a:r>
            <a:endParaRPr lang="ru-RU" sz="2400" b="1" dirty="0">
              <a:solidFill>
                <a:srgbClr val="000000"/>
              </a:solidFill>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p>
            <a:pPr marL="0" lvl="0" indent="0" algn="just">
              <a:lnSpc>
                <a:spcPct val="115000"/>
              </a:lnSpc>
              <a:buSzPts val="1200"/>
              <a:buNone/>
              <a:tabLst>
                <a:tab pos="659765" algn="l"/>
                <a:tab pos="678815" algn="l"/>
              </a:tabLst>
            </a:pPr>
            <a:r>
              <a:rPr lang="ru-RU" sz="2400" dirty="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В этом случае норма амортизации определяется из срока полезного использования этого объекта (7 лет</a:t>
            </a:r>
            <a:r>
              <a:rPr lang="ru-RU" sz="2400" dirty="0" smtClean="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a:t>
            </a:r>
            <a:endParaRPr lang="ru-RU" sz="2400" dirty="0">
              <a:solidFill>
                <a:srgbClr val="000000"/>
              </a:solidFill>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p>
            <a:pPr marL="0" lvl="0" indent="0" algn="just">
              <a:lnSpc>
                <a:spcPct val="115000"/>
              </a:lnSpc>
              <a:buSzPts val="1200"/>
              <a:buNone/>
              <a:tabLst>
                <a:tab pos="659765" algn="l"/>
                <a:tab pos="678815" algn="l"/>
              </a:tabLst>
            </a:pPr>
            <a:r>
              <a:rPr lang="ru-RU" sz="2400" b="1" dirty="0" smtClean="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Определить </a:t>
            </a:r>
            <a:r>
              <a:rPr lang="ru-RU" sz="2400" b="1" dirty="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остаточную стоимость </a:t>
            </a:r>
            <a:r>
              <a:rPr lang="ru-RU" sz="2400" b="1" dirty="0" smtClean="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объекта</a:t>
            </a:r>
            <a:endParaRPr lang="ru-RU" sz="2400" b="1" dirty="0">
              <a:solidFill>
                <a:srgbClr val="000000"/>
              </a:solidFill>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p>
            <a:pPr marL="0" lvl="0" indent="0" algn="just">
              <a:lnSpc>
                <a:spcPct val="115000"/>
              </a:lnSpc>
              <a:buSzPts val="1200"/>
              <a:buNone/>
              <a:tabLst>
                <a:tab pos="659765" algn="l"/>
                <a:tab pos="678815" algn="l"/>
              </a:tabLst>
            </a:pPr>
            <a:r>
              <a:rPr lang="ru-RU" sz="2400" dirty="0" smtClean="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Остаток </a:t>
            </a:r>
            <a:r>
              <a:rPr lang="ru-RU" sz="2400" dirty="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на 1января 2018 </a:t>
            </a:r>
            <a:r>
              <a:rPr lang="ru-RU" sz="2400" dirty="0" smtClean="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года:   </a:t>
            </a:r>
            <a:r>
              <a:rPr lang="ru-RU" sz="2400" b="1" dirty="0" smtClean="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0</a:t>
            </a:r>
            <a:r>
              <a:rPr lang="ru-RU" sz="2400" b="1" dirty="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101 34 000 </a:t>
            </a:r>
            <a:r>
              <a:rPr lang="ru-RU" sz="2400" dirty="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210 000 </a:t>
            </a:r>
            <a:r>
              <a:rPr lang="ru-RU" sz="2400" dirty="0" smtClean="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руб. (Д-т)</a:t>
            </a:r>
          </a:p>
          <a:p>
            <a:pPr indent="0" algn="just">
              <a:lnSpc>
                <a:spcPct val="115000"/>
              </a:lnSpc>
              <a:spcAft>
                <a:spcPts val="0"/>
              </a:spcAft>
              <a:buNone/>
            </a:pPr>
            <a:r>
              <a:rPr lang="ru-RU" sz="2400" dirty="0" smtClean="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r>
              <a:rPr lang="ru-RU" sz="2400" b="1" dirty="0" smtClean="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0</a:t>
            </a:r>
            <a:r>
              <a:rPr lang="ru-RU" sz="2400" b="1" dirty="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104 34 </a:t>
            </a:r>
            <a:r>
              <a:rPr lang="ru-RU" sz="2400" b="1" dirty="0" smtClean="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411 </a:t>
            </a:r>
            <a:r>
              <a:rPr lang="ru-RU" sz="2400" dirty="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- 105 000 руб</a:t>
            </a:r>
            <a:r>
              <a:rPr lang="ru-RU" sz="2400" dirty="0" smtClean="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(К-т)</a:t>
            </a:r>
            <a:r>
              <a:rPr lang="ru-RU" sz="2400" dirty="0">
                <a:solidFill>
                  <a:srgbClr val="000000"/>
                </a:solidFill>
                <a:uFill>
                  <a:solidFill>
                    <a:srgbClr val="000000"/>
                  </a:solidFill>
                </a:uFill>
                <a:latin typeface="Calibri" panose="020F0502020204030204" pitchFamily="34" charset="0"/>
                <a:ea typeface="Calibri" panose="020F0502020204030204" pitchFamily="34" charset="0"/>
                <a:cs typeface="Calibri" panose="020F0502020204030204" pitchFamily="34" charset="0"/>
              </a:rPr>
              <a:t> </a:t>
            </a:r>
            <a:r>
              <a:rPr lang="ru-RU" sz="2400" dirty="0" smtClean="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Ост. </a:t>
            </a:r>
            <a:r>
              <a:rPr lang="ru-RU" sz="2400" dirty="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стоимость амортизированного имущества – 105 000 </a:t>
            </a:r>
            <a:r>
              <a:rPr lang="ru-RU" sz="2400" dirty="0" smtClean="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руб.     </a:t>
            </a:r>
            <a:r>
              <a:rPr lang="ru-RU" sz="2400" b="1" dirty="0" smtClean="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Оставшийся срок эксплуатации  </a:t>
            </a:r>
            <a:r>
              <a:rPr lang="ru-RU" sz="2400" b="1" dirty="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r>
              <a:rPr lang="ru-RU" sz="2400" b="1" dirty="0" smtClean="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2,5 года </a:t>
            </a:r>
            <a:endParaRPr lang="ru-RU" sz="2400" b="1" dirty="0">
              <a:solidFill>
                <a:srgbClr val="000000"/>
              </a:solidFill>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p>
            <a:pPr indent="0" algn="just">
              <a:lnSpc>
                <a:spcPct val="115000"/>
              </a:lnSpc>
              <a:spcAft>
                <a:spcPts val="0"/>
              </a:spcAft>
              <a:buNone/>
            </a:pPr>
            <a:r>
              <a:rPr lang="ru-RU" sz="2400" b="1" dirty="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Расчет суммы ежемесячной </a:t>
            </a:r>
            <a:r>
              <a:rPr lang="ru-RU" sz="2400" b="1" dirty="0" smtClean="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амортизации</a:t>
            </a:r>
            <a:r>
              <a:rPr lang="ru-RU" sz="2400" dirty="0" smtClean="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105 </a:t>
            </a:r>
            <a:r>
              <a:rPr lang="ru-RU" sz="2400" dirty="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000 руб</a:t>
            </a:r>
            <a:r>
              <a:rPr lang="ru-RU" sz="2400" dirty="0" smtClean="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./30 мес</a:t>
            </a:r>
            <a:r>
              <a:rPr lang="ru-RU" sz="2400" dirty="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r>
              <a:rPr lang="ru-RU" sz="2400" dirty="0" smtClean="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r>
              <a:rPr lang="ru-RU" sz="2400" dirty="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r>
              <a:rPr lang="ru-RU" sz="2400" dirty="0" smtClean="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3 500 </a:t>
            </a:r>
            <a:r>
              <a:rPr lang="ru-RU" sz="2400" dirty="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руб.</a:t>
            </a:r>
            <a:endParaRPr lang="ru-RU" sz="2400" dirty="0">
              <a:solidFill>
                <a:srgbClr val="000000"/>
              </a:solidFill>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p>
            <a:r>
              <a:rPr lang="ru-RU" sz="2400" dirty="0">
                <a:solidFill>
                  <a:srgbClr val="000000"/>
                </a:solidFill>
                <a:latin typeface="Times New Roman" panose="02020603050405020304" pitchFamily="18" charset="0"/>
                <a:ea typeface="Calibri" panose="020F0502020204030204" pitchFamily="34" charset="0"/>
              </a:rPr>
              <a:t>Продолжается начисление амортизации с 1 января 2018 года</a:t>
            </a:r>
            <a:endParaRPr lang="ru-RU" sz="2400" dirty="0"/>
          </a:p>
        </p:txBody>
      </p:sp>
    </p:spTree>
    <p:extLst>
      <p:ext uri="{BB962C8B-B14F-4D97-AF65-F5344CB8AC3E}">
        <p14:creationId xmlns:p14="http://schemas.microsoft.com/office/powerpoint/2010/main" val="21401358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7504" y="260648"/>
            <a:ext cx="8928992" cy="6120680"/>
          </a:xfrm>
        </p:spPr>
        <p:style>
          <a:lnRef idx="2">
            <a:schemeClr val="accent2"/>
          </a:lnRef>
          <a:fillRef idx="1">
            <a:schemeClr val="lt1"/>
          </a:fillRef>
          <a:effectRef idx="0">
            <a:schemeClr val="accent2"/>
          </a:effectRef>
          <a:fontRef idx="minor">
            <a:schemeClr val="dk1"/>
          </a:fontRef>
        </p:style>
        <p:txBody>
          <a:bodyPr>
            <a:normAutofit fontScale="62500" lnSpcReduction="20000"/>
          </a:bodyPr>
          <a:lstStyle/>
          <a:p>
            <a:pPr indent="0" algn="just">
              <a:lnSpc>
                <a:spcPct val="115000"/>
              </a:lnSpc>
              <a:spcAft>
                <a:spcPts val="0"/>
              </a:spcAft>
              <a:buNone/>
            </a:pPr>
            <a:r>
              <a:rPr lang="ru-RU" dirty="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Если между кадастровой стоимостью и фактически произведенными вложениями существует разница, то при принятии к учету вновь созданных (приобретенных) объектов недвижимого имущества, для которых установлена актуальная кадастровая стоимость в бухгалтерском учете отражаются следующие бухгалтерские записи</a:t>
            </a:r>
            <a:r>
              <a:rPr lang="ru-RU" dirty="0" smtClean="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a:t>
            </a:r>
            <a:endParaRPr lang="ru-RU" sz="2400" dirty="0">
              <a:solidFill>
                <a:srgbClr val="000000"/>
              </a:solidFill>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p>
            <a:pPr marL="800100" indent="-457200" algn="just">
              <a:lnSpc>
                <a:spcPct val="115000"/>
              </a:lnSpc>
              <a:spcAft>
                <a:spcPts val="0"/>
              </a:spcAft>
              <a:buFont typeface="Wingdings" panose="05000000000000000000" pitchFamily="2" charset="2"/>
              <a:buChar char="q"/>
            </a:pPr>
            <a:r>
              <a:rPr lang="ru-RU" dirty="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Списание накопленной амортизации, исчисленной на дату пересмотра стоимости объекта</a:t>
            </a:r>
            <a:endParaRPr lang="ru-RU" sz="2400" dirty="0">
              <a:solidFill>
                <a:srgbClr val="000000"/>
              </a:solidFill>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p>
            <a:pPr indent="0" algn="just">
              <a:lnSpc>
                <a:spcPct val="115000"/>
              </a:lnSpc>
              <a:spcAft>
                <a:spcPts val="0"/>
              </a:spcAft>
              <a:buNone/>
            </a:pPr>
            <a:r>
              <a:rPr lang="ru-RU" b="1" dirty="0" smtClean="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Дебет </a:t>
            </a:r>
            <a:r>
              <a:rPr lang="ru-RU" b="1" dirty="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0 104 11 </a:t>
            </a:r>
            <a:r>
              <a:rPr lang="ru-RU" b="1" dirty="0" smtClean="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411       </a:t>
            </a:r>
            <a:r>
              <a:rPr lang="ru-RU" b="1" dirty="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Кредит 0 101 11 410 </a:t>
            </a:r>
            <a:endParaRPr lang="ru-RU" b="1" dirty="0" smtClean="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endParaRPr>
          </a:p>
          <a:p>
            <a:pPr indent="450215" algn="just">
              <a:lnSpc>
                <a:spcPct val="115000"/>
              </a:lnSpc>
              <a:spcAft>
                <a:spcPts val="0"/>
              </a:spcAft>
            </a:pPr>
            <a:endParaRPr lang="ru-RU" sz="2400" b="1" dirty="0">
              <a:solidFill>
                <a:srgbClr val="000000"/>
              </a:solidFill>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p>
            <a:pPr marL="800100" indent="-457200" algn="just">
              <a:lnSpc>
                <a:spcPct val="115000"/>
              </a:lnSpc>
              <a:spcAft>
                <a:spcPts val="0"/>
              </a:spcAft>
              <a:buFont typeface="Wingdings" panose="05000000000000000000" pitchFamily="2" charset="2"/>
              <a:buChar char="q"/>
            </a:pPr>
            <a:r>
              <a:rPr lang="ru-RU" dirty="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На счете </a:t>
            </a:r>
            <a:r>
              <a:rPr lang="ru-RU" b="1" dirty="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0 101 11 000 «Жилые помещения - недвижимое имущество </a:t>
            </a:r>
            <a:r>
              <a:rPr lang="ru-RU" dirty="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учреждения» остается остаточная стоимость недвижимого имущества и она увеличивается или уменьшается до кадастровой </a:t>
            </a:r>
            <a:r>
              <a:rPr lang="ru-RU" dirty="0" smtClean="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стоимости</a:t>
            </a:r>
            <a:endParaRPr lang="ru-RU" sz="2400" dirty="0">
              <a:solidFill>
                <a:srgbClr val="000000"/>
              </a:solidFill>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p>
            <a:pPr indent="0" algn="just">
              <a:lnSpc>
                <a:spcPct val="115000"/>
              </a:lnSpc>
              <a:spcAft>
                <a:spcPts val="0"/>
              </a:spcAft>
              <a:buNone/>
            </a:pPr>
            <a:r>
              <a:rPr lang="ru-RU" b="1" dirty="0" smtClean="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Дебет </a:t>
            </a:r>
            <a:r>
              <a:rPr lang="ru-RU" b="1" dirty="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0 101 11 310        Кредит 0 40110 </a:t>
            </a:r>
            <a:r>
              <a:rPr lang="ru-RU" b="1" dirty="0" smtClean="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189 </a:t>
            </a:r>
            <a:r>
              <a:rPr lang="ru-RU" b="1" dirty="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при увеличении</a:t>
            </a:r>
            <a:endParaRPr lang="ru-RU" sz="2400" b="1" dirty="0">
              <a:solidFill>
                <a:srgbClr val="000000"/>
              </a:solidFill>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p>
            <a:pPr indent="0">
              <a:buNone/>
            </a:pPr>
            <a:r>
              <a:rPr lang="ru-RU" b="1" dirty="0" smtClean="0">
                <a:latin typeface="Times New Roman" panose="02020603050405020304" pitchFamily="18" charset="0"/>
                <a:ea typeface="Times New Roman" panose="02020603050405020304" pitchFamily="18" charset="0"/>
              </a:rPr>
              <a:t>      Дебет </a:t>
            </a:r>
            <a:r>
              <a:rPr lang="ru-RU" b="1" dirty="0">
                <a:latin typeface="Times New Roman" panose="02020603050405020304" pitchFamily="18" charset="0"/>
                <a:ea typeface="Times New Roman" panose="02020603050405020304" pitchFamily="18" charset="0"/>
              </a:rPr>
              <a:t>0 101 11 310        Кредит 0 40110 </a:t>
            </a:r>
            <a:r>
              <a:rPr lang="ru-RU" b="1" dirty="0" smtClean="0">
                <a:latin typeface="Times New Roman" panose="02020603050405020304" pitchFamily="18" charset="0"/>
                <a:ea typeface="Times New Roman" panose="02020603050405020304" pitchFamily="18" charset="0"/>
              </a:rPr>
              <a:t>189 </a:t>
            </a:r>
            <a:r>
              <a:rPr lang="ru-RU" b="1" dirty="0">
                <a:latin typeface="Times New Roman" panose="02020603050405020304" pitchFamily="18" charset="0"/>
                <a:ea typeface="Times New Roman" panose="02020603050405020304" pitchFamily="18" charset="0"/>
              </a:rPr>
              <a:t>– «Красное </a:t>
            </a:r>
            <a:r>
              <a:rPr lang="ru-RU" b="1" dirty="0" err="1">
                <a:latin typeface="Times New Roman" panose="02020603050405020304" pitchFamily="18" charset="0"/>
                <a:ea typeface="Times New Roman" panose="02020603050405020304" pitchFamily="18" charset="0"/>
              </a:rPr>
              <a:t>сторно</a:t>
            </a:r>
            <a:r>
              <a:rPr lang="ru-RU" b="1" dirty="0">
                <a:latin typeface="Times New Roman" panose="02020603050405020304" pitchFamily="18" charset="0"/>
                <a:ea typeface="Times New Roman" panose="02020603050405020304" pitchFamily="18" charset="0"/>
              </a:rPr>
              <a:t>» при </a:t>
            </a:r>
            <a:r>
              <a:rPr lang="ru-RU" b="1" dirty="0" smtClean="0">
                <a:latin typeface="Times New Roman" panose="02020603050405020304" pitchFamily="18" charset="0"/>
                <a:ea typeface="Times New Roman" panose="02020603050405020304" pitchFamily="18" charset="0"/>
              </a:rPr>
              <a:t>уменьшении</a:t>
            </a:r>
            <a:endParaRPr lang="ru-RU" b="1" dirty="0"/>
          </a:p>
          <a:p>
            <a:pPr>
              <a:buFont typeface="Wingdings" panose="05000000000000000000" pitchFamily="2" charset="2"/>
              <a:buChar char="q"/>
            </a:pPr>
            <a:r>
              <a:rPr lang="ru-RU" dirty="0">
                <a:solidFill>
                  <a:srgbClr val="000000"/>
                </a:solidFill>
                <a:latin typeface="Times New Roman" panose="02020603050405020304" pitchFamily="18" charset="0"/>
                <a:ea typeface="Calibri" panose="020F0502020204030204" pitchFamily="34" charset="0"/>
              </a:rPr>
              <a:t>Затем комиссией по поступлению и выбытию активов (к работе комиссии могут быть привлечены независимые эксперты) определяется остаточный срок полезного использования недвижимого имущества. Дальнейшее начислении амортизации осуществляется из оставшегося срока полезного использования и остаточной стоимости недвижимого </a:t>
            </a:r>
            <a:r>
              <a:rPr lang="ru-RU" dirty="0" smtClean="0">
                <a:solidFill>
                  <a:srgbClr val="000000"/>
                </a:solidFill>
                <a:latin typeface="Times New Roman" panose="02020603050405020304" pitchFamily="18" charset="0"/>
                <a:ea typeface="Calibri" panose="020F0502020204030204" pitchFamily="34" charset="0"/>
              </a:rPr>
              <a:t>имущества</a:t>
            </a:r>
            <a:endParaRPr lang="ru-RU" dirty="0"/>
          </a:p>
        </p:txBody>
      </p:sp>
    </p:spTree>
    <p:extLst>
      <p:ext uri="{BB962C8B-B14F-4D97-AF65-F5344CB8AC3E}">
        <p14:creationId xmlns:p14="http://schemas.microsoft.com/office/powerpoint/2010/main" val="16949382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object 2"/>
          <p:cNvSpPr>
            <a:spLocks noGrp="1"/>
          </p:cNvSpPr>
          <p:nvPr>
            <p:ph type="title"/>
          </p:nvPr>
        </p:nvSpPr>
        <p:spPr>
          <a:xfrm>
            <a:off x="486568" y="60247"/>
            <a:ext cx="8335962" cy="861774"/>
          </a:xfrm>
        </p:spPr>
        <p:txBody>
          <a:bodyPr/>
          <a:lstStyle/>
          <a:p>
            <a:pPr marL="11113">
              <a:tabLst>
                <a:tab pos="215900" algn="l"/>
              </a:tabLst>
            </a:pPr>
            <a:r>
              <a:rPr lang="ru-RU" altLang="ru-RU" sz="2800" b="1" dirty="0" smtClean="0">
                <a:solidFill>
                  <a:srgbClr val="31859C"/>
                </a:solidFill>
              </a:rPr>
              <a:t>Принятие обязательств учреждением  (Операционная аренда)</a:t>
            </a:r>
          </a:p>
        </p:txBody>
      </p:sp>
      <p:sp>
        <p:nvSpPr>
          <p:cNvPr id="12" name="TextBox 11"/>
          <p:cNvSpPr txBox="1"/>
          <p:nvPr/>
        </p:nvSpPr>
        <p:spPr>
          <a:xfrm>
            <a:off x="1691681" y="1385592"/>
            <a:ext cx="5832648" cy="390636"/>
          </a:xfrm>
          <a:prstGeom prst="rect">
            <a:avLst/>
          </a:prstGeom>
          <a:ln w="38100">
            <a:solidFill>
              <a:schemeClr val="accent1"/>
            </a:solidFill>
          </a:ln>
        </p:spPr>
        <p:style>
          <a:lnRef idx="2">
            <a:schemeClr val="accent3"/>
          </a:lnRef>
          <a:fillRef idx="1">
            <a:schemeClr val="lt1"/>
          </a:fillRef>
          <a:effectRef idx="0">
            <a:schemeClr val="accent3"/>
          </a:effectRef>
          <a:fontRef idx="minor">
            <a:schemeClr val="dk1"/>
          </a:fontRef>
        </p:style>
        <p:txBody>
          <a:bodyPr wrap="square" lIns="82058" tIns="41029" rIns="82058" bIns="41029">
            <a:spAutoFit/>
          </a:bodyPr>
          <a:lstStyle/>
          <a:p>
            <a:pPr algn="ctr" fontAlgn="base">
              <a:spcBef>
                <a:spcPct val="0"/>
              </a:spcBef>
              <a:spcAft>
                <a:spcPct val="0"/>
              </a:spcAft>
              <a:defRPr/>
            </a:pPr>
            <a:r>
              <a:rPr lang="ru-RU" sz="2000" b="1" dirty="0" smtClean="0">
                <a:solidFill>
                  <a:srgbClr val="7030A0"/>
                </a:solidFill>
                <a:latin typeface="Times New Roman"/>
                <a:cs typeface="Times New Roman"/>
              </a:rPr>
              <a:t>Получатель бюджетных средств - Арендатор</a:t>
            </a:r>
            <a:endParaRPr lang="ru-RU" sz="2000" b="1" dirty="0">
              <a:solidFill>
                <a:srgbClr val="7030A0"/>
              </a:solidFill>
              <a:latin typeface="Times New Roman"/>
              <a:cs typeface="Times New Roman"/>
            </a:endParaRPr>
          </a:p>
        </p:txBody>
      </p:sp>
      <p:sp>
        <p:nvSpPr>
          <p:cNvPr id="17" name="Стрелка вниз 16"/>
          <p:cNvSpPr/>
          <p:nvPr/>
        </p:nvSpPr>
        <p:spPr>
          <a:xfrm>
            <a:off x="4295773" y="1810520"/>
            <a:ext cx="415925" cy="685800"/>
          </a:xfrm>
          <a:prstGeom prst="downArrow">
            <a:avLst/>
          </a:prstGeom>
          <a:solidFill>
            <a:schemeClr val="accent3">
              <a:lumMod val="75000"/>
            </a:schemeClr>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anchor="ctr"/>
          <a:lstStyle/>
          <a:p>
            <a:pPr algn="ctr" fontAlgn="base">
              <a:spcBef>
                <a:spcPct val="0"/>
              </a:spcBef>
              <a:spcAft>
                <a:spcPct val="0"/>
              </a:spcAft>
              <a:defRPr/>
            </a:pPr>
            <a:endParaRPr lang="ru-RU">
              <a:solidFill>
                <a:prstClr val="white"/>
              </a:solidFill>
            </a:endParaRPr>
          </a:p>
        </p:txBody>
      </p:sp>
      <p:sp>
        <p:nvSpPr>
          <p:cNvPr id="25" name="TextBox 24"/>
          <p:cNvSpPr txBox="1"/>
          <p:nvPr/>
        </p:nvSpPr>
        <p:spPr>
          <a:xfrm>
            <a:off x="1162161" y="2564904"/>
            <a:ext cx="6984776" cy="3437624"/>
          </a:xfrm>
          <a:prstGeom prst="rect">
            <a:avLst/>
          </a:prstGeom>
          <a:ln w="38100">
            <a:solidFill>
              <a:schemeClr val="accent1">
                <a:lumMod val="75000"/>
              </a:schemeClr>
            </a:solidFill>
          </a:ln>
        </p:spPr>
        <p:style>
          <a:lnRef idx="2">
            <a:schemeClr val="accent3"/>
          </a:lnRef>
          <a:fillRef idx="1">
            <a:schemeClr val="lt1"/>
          </a:fillRef>
          <a:effectRef idx="0">
            <a:schemeClr val="accent3"/>
          </a:effectRef>
          <a:fontRef idx="minor">
            <a:schemeClr val="dk1"/>
          </a:fontRef>
        </p:style>
        <p:txBody>
          <a:bodyPr wrap="square" lIns="82058" tIns="41029" rIns="82058" bIns="41029">
            <a:spAutoFit/>
          </a:bodyPr>
          <a:lstStyle/>
          <a:p>
            <a:pPr algn="ctr" fontAlgn="base">
              <a:spcBef>
                <a:spcPct val="0"/>
              </a:spcBef>
              <a:spcAft>
                <a:spcPct val="0"/>
              </a:spcAft>
              <a:defRPr/>
            </a:pPr>
            <a:r>
              <a:rPr lang="ru-RU" sz="2000" dirty="0" smtClean="0">
                <a:solidFill>
                  <a:srgbClr val="000000"/>
                </a:solidFill>
                <a:latin typeface="Times New Roman CYR" panose="02020603050405020304" pitchFamily="18" charset="0"/>
                <a:ea typeface="Calibri" panose="020F0502020204030204" pitchFamily="34" charset="0"/>
                <a:cs typeface="Times New Roman" panose="02020603050405020304" pitchFamily="18" charset="0"/>
              </a:rPr>
              <a:t>С применением конкурентных процедур (текущий год)</a:t>
            </a:r>
          </a:p>
          <a:p>
            <a:pPr algn="ctr" fontAlgn="base">
              <a:spcBef>
                <a:spcPct val="0"/>
              </a:spcBef>
              <a:spcAft>
                <a:spcPct val="0"/>
              </a:spcAft>
              <a:defRPr/>
            </a:pPr>
            <a:r>
              <a:rPr lang="ru-RU" sz="2000" b="1" dirty="0" smtClean="0">
                <a:solidFill>
                  <a:srgbClr val="000000"/>
                </a:solidFill>
                <a:latin typeface="Times New Roman CYR" panose="02020603050405020304" pitchFamily="18" charset="0"/>
                <a:ea typeface="Calibri" panose="020F0502020204030204" pitchFamily="34" charset="0"/>
                <a:cs typeface="Times New Roman" panose="02020603050405020304" pitchFamily="18" charset="0"/>
              </a:rPr>
              <a:t>дебет </a:t>
            </a:r>
            <a:r>
              <a:rPr lang="ru-RU" sz="2000" b="1" dirty="0">
                <a:solidFill>
                  <a:srgbClr val="000000"/>
                </a:solidFill>
                <a:latin typeface="Times New Roman CYR" panose="02020603050405020304" pitchFamily="18" charset="0"/>
                <a:ea typeface="Calibri" panose="020F0502020204030204" pitchFamily="34" charset="0"/>
                <a:cs typeface="Times New Roman" panose="02020603050405020304" pitchFamily="18" charset="0"/>
              </a:rPr>
              <a:t>1 501 13 </a:t>
            </a:r>
            <a:r>
              <a:rPr lang="ru-RU" sz="2000" b="1" dirty="0" smtClean="0">
                <a:solidFill>
                  <a:srgbClr val="000000"/>
                </a:solidFill>
                <a:latin typeface="Times New Roman CYR" panose="02020603050405020304" pitchFamily="18" charset="0"/>
                <a:ea typeface="Calibri" panose="020F0502020204030204" pitchFamily="34" charset="0"/>
                <a:cs typeface="Times New Roman" panose="02020603050405020304" pitchFamily="18" charset="0"/>
              </a:rPr>
              <a:t>224     </a:t>
            </a:r>
            <a:r>
              <a:rPr lang="ru-RU" sz="2000" b="1" dirty="0">
                <a:solidFill>
                  <a:srgbClr val="000000"/>
                </a:solidFill>
                <a:latin typeface="Times New Roman CYR" panose="02020603050405020304" pitchFamily="18" charset="0"/>
                <a:ea typeface="Calibri" panose="020F0502020204030204" pitchFamily="34" charset="0"/>
                <a:cs typeface="Times New Roman" panose="02020603050405020304" pitchFamily="18" charset="0"/>
              </a:rPr>
              <a:t>кредит</a:t>
            </a:r>
            <a:r>
              <a:rPr lang="ru-RU" sz="2000" b="1" dirty="0" smtClean="0">
                <a:solidFill>
                  <a:srgbClr val="000000"/>
                </a:solidFill>
                <a:latin typeface="Times New Roman CYR" panose="02020603050405020304" pitchFamily="18" charset="0"/>
                <a:ea typeface="Calibri" panose="020F0502020204030204" pitchFamily="34" charset="0"/>
                <a:cs typeface="Times New Roman" panose="02020603050405020304" pitchFamily="18" charset="0"/>
              </a:rPr>
              <a:t>1</a:t>
            </a:r>
            <a:r>
              <a:rPr lang="ru-RU" sz="2000" b="1" dirty="0">
                <a:solidFill>
                  <a:srgbClr val="000000"/>
                </a:solidFill>
                <a:latin typeface="Times New Roman CYR" panose="02020603050405020304" pitchFamily="18" charset="0"/>
                <a:ea typeface="Calibri" panose="020F0502020204030204" pitchFamily="34" charset="0"/>
                <a:cs typeface="Times New Roman" panose="02020603050405020304" pitchFamily="18" charset="0"/>
              </a:rPr>
              <a:t> 502 17 </a:t>
            </a:r>
            <a:r>
              <a:rPr lang="ru-RU" sz="2000" b="1" dirty="0" smtClean="0">
                <a:solidFill>
                  <a:srgbClr val="000000"/>
                </a:solidFill>
                <a:latin typeface="Times New Roman CYR" panose="02020603050405020304" pitchFamily="18" charset="0"/>
                <a:ea typeface="Calibri" panose="020F0502020204030204" pitchFamily="34" charset="0"/>
                <a:cs typeface="Times New Roman" panose="02020603050405020304" pitchFamily="18" charset="0"/>
              </a:rPr>
              <a:t>224</a:t>
            </a:r>
            <a:endParaRPr lang="ru-RU" sz="2000" b="1" dirty="0">
              <a:solidFill>
                <a:srgbClr val="000000"/>
              </a:solidFill>
              <a:latin typeface="Times New Roman CYR" panose="02020603050405020304" pitchFamily="18" charset="0"/>
              <a:ea typeface="Calibri" panose="020F0502020204030204" pitchFamily="34" charset="0"/>
              <a:cs typeface="Times New Roman" panose="02020603050405020304" pitchFamily="18" charset="0"/>
            </a:endParaRPr>
          </a:p>
          <a:p>
            <a:pPr algn="ctr" fontAlgn="base">
              <a:spcBef>
                <a:spcPct val="0"/>
              </a:spcBef>
              <a:spcAft>
                <a:spcPct val="0"/>
              </a:spcAft>
              <a:defRPr/>
            </a:pPr>
            <a:r>
              <a:rPr lang="ru-RU" sz="2000" b="1" dirty="0" smtClean="0">
                <a:solidFill>
                  <a:srgbClr val="000000"/>
                </a:solidFill>
                <a:latin typeface="Times New Roman CYR" panose="02020603050405020304" pitchFamily="18" charset="0"/>
                <a:ea typeface="Calibri" panose="020F0502020204030204" pitchFamily="34" charset="0"/>
                <a:cs typeface="Times New Roman" panose="02020603050405020304" pitchFamily="18" charset="0"/>
              </a:rPr>
              <a:t>дебет </a:t>
            </a:r>
            <a:r>
              <a:rPr lang="ru-RU" sz="2000" b="1" dirty="0">
                <a:solidFill>
                  <a:srgbClr val="000000"/>
                </a:solidFill>
                <a:latin typeface="Times New Roman CYR" panose="02020603050405020304" pitchFamily="18" charset="0"/>
                <a:ea typeface="Calibri" panose="020F0502020204030204" pitchFamily="34" charset="0"/>
                <a:cs typeface="Times New Roman" panose="02020603050405020304" pitchFamily="18" charset="0"/>
              </a:rPr>
              <a:t>1 502 17 </a:t>
            </a:r>
            <a:r>
              <a:rPr lang="ru-RU" sz="2000" b="1" dirty="0" smtClean="0">
                <a:solidFill>
                  <a:srgbClr val="000000"/>
                </a:solidFill>
                <a:latin typeface="Times New Roman CYR" panose="02020603050405020304" pitchFamily="18" charset="0"/>
                <a:ea typeface="Calibri" panose="020F0502020204030204" pitchFamily="34" charset="0"/>
                <a:cs typeface="Times New Roman" panose="02020603050405020304" pitchFamily="18" charset="0"/>
              </a:rPr>
              <a:t>224     кредит </a:t>
            </a:r>
            <a:r>
              <a:rPr lang="ru-RU" sz="2000" b="1" dirty="0">
                <a:solidFill>
                  <a:srgbClr val="000000"/>
                </a:solidFill>
                <a:latin typeface="Times New Roman CYR" panose="02020603050405020304" pitchFamily="18" charset="0"/>
                <a:ea typeface="Calibri" panose="020F0502020204030204" pitchFamily="34" charset="0"/>
                <a:cs typeface="Times New Roman" panose="02020603050405020304" pitchFamily="18" charset="0"/>
              </a:rPr>
              <a:t>1 502 11 </a:t>
            </a:r>
            <a:r>
              <a:rPr lang="ru-RU" sz="2000" b="1" dirty="0" smtClean="0">
                <a:solidFill>
                  <a:srgbClr val="000000"/>
                </a:solidFill>
                <a:latin typeface="Times New Roman CYR" panose="02020603050405020304" pitchFamily="18" charset="0"/>
                <a:ea typeface="Calibri" panose="020F0502020204030204" pitchFamily="34" charset="0"/>
                <a:cs typeface="Times New Roman" panose="02020603050405020304" pitchFamily="18" charset="0"/>
              </a:rPr>
              <a:t>224</a:t>
            </a:r>
          </a:p>
          <a:p>
            <a:pPr algn="ctr" fontAlgn="base">
              <a:spcBef>
                <a:spcPct val="0"/>
              </a:spcBef>
              <a:spcAft>
                <a:spcPct val="0"/>
              </a:spcAft>
              <a:defRPr/>
            </a:pPr>
            <a:endParaRPr lang="ru-RU" sz="2000" dirty="0" smtClean="0">
              <a:solidFill>
                <a:srgbClr val="000000"/>
              </a:solidFill>
              <a:latin typeface="Times New Roman CYR" panose="02020603050405020304" pitchFamily="18" charset="0"/>
              <a:ea typeface="Calibri" panose="020F0502020204030204" pitchFamily="34" charset="0"/>
              <a:cs typeface="Times New Roman" panose="02020603050405020304" pitchFamily="18" charset="0"/>
            </a:endParaRPr>
          </a:p>
          <a:p>
            <a:pPr algn="ctr" fontAlgn="base">
              <a:spcBef>
                <a:spcPct val="0"/>
              </a:spcBef>
              <a:spcAft>
                <a:spcPct val="0"/>
              </a:spcAft>
              <a:defRPr/>
            </a:pPr>
            <a:r>
              <a:rPr lang="ru-RU" sz="2000" dirty="0">
                <a:solidFill>
                  <a:srgbClr val="000000"/>
                </a:solidFill>
                <a:latin typeface="Times New Roman CYR" panose="02020603050405020304" pitchFamily="18" charset="0"/>
                <a:ea typeface="Calibri" panose="020F0502020204030204" pitchFamily="34" charset="0"/>
                <a:cs typeface="Times New Roman" panose="02020603050405020304" pitchFamily="18" charset="0"/>
              </a:rPr>
              <a:t>без применения конкурентных </a:t>
            </a:r>
            <a:r>
              <a:rPr lang="ru-RU" sz="2000" dirty="0" smtClean="0">
                <a:solidFill>
                  <a:srgbClr val="000000"/>
                </a:solidFill>
                <a:latin typeface="Times New Roman CYR" panose="02020603050405020304" pitchFamily="18" charset="0"/>
                <a:ea typeface="Calibri" panose="020F0502020204030204" pitchFamily="34" charset="0"/>
                <a:cs typeface="Times New Roman" panose="02020603050405020304" pitchFamily="18" charset="0"/>
              </a:rPr>
              <a:t>процедур (текущий год)</a:t>
            </a:r>
            <a:endParaRPr lang="ru-RU" sz="2000" dirty="0">
              <a:solidFill>
                <a:srgbClr val="000000"/>
              </a:solidFill>
              <a:latin typeface="Times New Roman CYR" panose="02020603050405020304" pitchFamily="18" charset="0"/>
              <a:ea typeface="Calibri" panose="020F0502020204030204" pitchFamily="34" charset="0"/>
              <a:cs typeface="Times New Roman" panose="02020603050405020304" pitchFamily="18" charset="0"/>
            </a:endParaRPr>
          </a:p>
          <a:p>
            <a:pPr algn="ctr" fontAlgn="base">
              <a:spcBef>
                <a:spcPct val="0"/>
              </a:spcBef>
              <a:spcAft>
                <a:spcPct val="0"/>
              </a:spcAft>
              <a:defRPr/>
            </a:pPr>
            <a:r>
              <a:rPr lang="ru-RU" sz="2000" b="1" dirty="0" smtClean="0">
                <a:solidFill>
                  <a:srgbClr val="000000"/>
                </a:solidFill>
                <a:latin typeface="Times New Roman CYR" panose="02020603050405020304" pitchFamily="18" charset="0"/>
                <a:ea typeface="Calibri" panose="020F0502020204030204" pitchFamily="34" charset="0"/>
                <a:cs typeface="Times New Roman" panose="02020603050405020304" pitchFamily="18" charset="0"/>
              </a:rPr>
              <a:t>дебет </a:t>
            </a:r>
            <a:r>
              <a:rPr lang="ru-RU" sz="2000" b="1" dirty="0">
                <a:solidFill>
                  <a:srgbClr val="000000"/>
                </a:solidFill>
                <a:latin typeface="Times New Roman CYR" panose="02020603050405020304" pitchFamily="18" charset="0"/>
                <a:ea typeface="Calibri" panose="020F0502020204030204" pitchFamily="34" charset="0"/>
                <a:cs typeface="Times New Roman" panose="02020603050405020304" pitchFamily="18" charset="0"/>
              </a:rPr>
              <a:t>1 501 13 </a:t>
            </a:r>
            <a:r>
              <a:rPr lang="ru-RU" sz="2000" b="1" dirty="0" smtClean="0">
                <a:solidFill>
                  <a:srgbClr val="000000"/>
                </a:solidFill>
                <a:latin typeface="Times New Roman CYR" panose="02020603050405020304" pitchFamily="18" charset="0"/>
                <a:ea typeface="Calibri" panose="020F0502020204030204" pitchFamily="34" charset="0"/>
                <a:cs typeface="Times New Roman" panose="02020603050405020304" pitchFamily="18" charset="0"/>
              </a:rPr>
              <a:t>224</a:t>
            </a:r>
            <a:r>
              <a:rPr lang="ru-RU" sz="2000" b="1" dirty="0">
                <a:solidFill>
                  <a:srgbClr val="000000"/>
                </a:solidFill>
                <a:latin typeface="Times New Roman CYR" panose="02020603050405020304" pitchFamily="18" charset="0"/>
                <a:ea typeface="Calibri" panose="020F0502020204030204" pitchFamily="34" charset="0"/>
                <a:cs typeface="Times New Roman" panose="02020603050405020304" pitchFamily="18" charset="0"/>
              </a:rPr>
              <a:t> </a:t>
            </a:r>
            <a:r>
              <a:rPr lang="ru-RU" sz="2000" b="1" dirty="0" smtClean="0">
                <a:solidFill>
                  <a:srgbClr val="000000"/>
                </a:solidFill>
                <a:latin typeface="Times New Roman CYR" panose="02020603050405020304" pitchFamily="18" charset="0"/>
                <a:ea typeface="Calibri" panose="020F0502020204030204" pitchFamily="34" charset="0"/>
                <a:cs typeface="Times New Roman" panose="02020603050405020304" pitchFamily="18" charset="0"/>
              </a:rPr>
              <a:t>    кредит </a:t>
            </a:r>
            <a:r>
              <a:rPr lang="ru-RU" sz="2000" b="1" dirty="0">
                <a:solidFill>
                  <a:srgbClr val="000000"/>
                </a:solidFill>
                <a:latin typeface="Times New Roman CYR" panose="02020603050405020304" pitchFamily="18" charset="0"/>
                <a:ea typeface="Calibri" panose="020F0502020204030204" pitchFamily="34" charset="0"/>
                <a:cs typeface="Times New Roman" panose="02020603050405020304" pitchFamily="18" charset="0"/>
              </a:rPr>
              <a:t>1 502 11 224 </a:t>
            </a:r>
            <a:endParaRPr lang="ru-RU" sz="2000" b="1" dirty="0" smtClean="0">
              <a:solidFill>
                <a:srgbClr val="000000"/>
              </a:solidFill>
              <a:latin typeface="Times New Roman CYR" panose="02020603050405020304" pitchFamily="18" charset="0"/>
              <a:ea typeface="Calibri" panose="020F0502020204030204" pitchFamily="34" charset="0"/>
              <a:cs typeface="Times New Roman" panose="02020603050405020304" pitchFamily="18" charset="0"/>
            </a:endParaRPr>
          </a:p>
          <a:p>
            <a:pPr algn="ctr" fontAlgn="base">
              <a:spcBef>
                <a:spcPct val="0"/>
              </a:spcBef>
              <a:spcAft>
                <a:spcPct val="0"/>
              </a:spcAft>
              <a:defRPr/>
            </a:pPr>
            <a:endParaRPr lang="ru-RU" sz="2000" b="1" dirty="0">
              <a:solidFill>
                <a:srgbClr val="000000"/>
              </a:solidFill>
              <a:latin typeface="Times New Roman CYR" panose="02020603050405020304" pitchFamily="18" charset="0"/>
              <a:ea typeface="Calibri" panose="020F0502020204030204" pitchFamily="34" charset="0"/>
              <a:cs typeface="Times New Roman" panose="02020603050405020304" pitchFamily="18" charset="0"/>
            </a:endParaRPr>
          </a:p>
          <a:p>
            <a:pPr algn="ctr" fontAlgn="base">
              <a:spcBef>
                <a:spcPct val="0"/>
              </a:spcBef>
              <a:spcAft>
                <a:spcPct val="0"/>
              </a:spcAft>
              <a:defRPr/>
            </a:pPr>
            <a:r>
              <a:rPr lang="ru-RU" sz="2000" dirty="0">
                <a:solidFill>
                  <a:srgbClr val="000000"/>
                </a:solidFill>
                <a:latin typeface="Times New Roman CYR" panose="02020603050405020304" pitchFamily="18" charset="0"/>
                <a:ea typeface="Calibri" panose="020F0502020204030204" pitchFamily="34" charset="0"/>
                <a:cs typeface="Times New Roman" panose="02020603050405020304" pitchFamily="18" charset="0"/>
              </a:rPr>
              <a:t>на первый год, следующий за текущим (очередной финансовый год)</a:t>
            </a:r>
            <a:endParaRPr lang="ru-RU" sz="2000" dirty="0" smtClean="0">
              <a:solidFill>
                <a:srgbClr val="000000"/>
              </a:solidFill>
              <a:latin typeface="Times New Roman CYR" panose="02020603050405020304" pitchFamily="18" charset="0"/>
              <a:ea typeface="Calibri" panose="020F0502020204030204" pitchFamily="34" charset="0"/>
              <a:cs typeface="Times New Roman" panose="02020603050405020304" pitchFamily="18" charset="0"/>
            </a:endParaRPr>
          </a:p>
          <a:p>
            <a:pPr algn="ctr" fontAlgn="base">
              <a:spcBef>
                <a:spcPct val="0"/>
              </a:spcBef>
              <a:spcAft>
                <a:spcPct val="0"/>
              </a:spcAft>
              <a:defRPr/>
            </a:pPr>
            <a:r>
              <a:rPr lang="ru-RU" sz="2000" b="1" dirty="0" smtClean="0">
                <a:solidFill>
                  <a:srgbClr val="000000"/>
                </a:solidFill>
                <a:latin typeface="Times New Roman CYR" panose="02020603050405020304" pitchFamily="18" charset="0"/>
                <a:ea typeface="Calibri" panose="020F0502020204030204" pitchFamily="34" charset="0"/>
                <a:cs typeface="Times New Roman" panose="02020603050405020304" pitchFamily="18" charset="0"/>
              </a:rPr>
              <a:t>дебет </a:t>
            </a:r>
            <a:r>
              <a:rPr lang="ru-RU" sz="2000" b="1" dirty="0">
                <a:solidFill>
                  <a:srgbClr val="000000"/>
                </a:solidFill>
                <a:latin typeface="Times New Roman CYR" panose="02020603050405020304" pitchFamily="18" charset="0"/>
                <a:ea typeface="Calibri" panose="020F0502020204030204" pitchFamily="34" charset="0"/>
                <a:cs typeface="Times New Roman" panose="02020603050405020304" pitchFamily="18" charset="0"/>
              </a:rPr>
              <a:t>1 502 27 </a:t>
            </a:r>
            <a:r>
              <a:rPr lang="ru-RU" sz="2000" b="1" dirty="0" smtClean="0">
                <a:solidFill>
                  <a:srgbClr val="000000"/>
                </a:solidFill>
                <a:latin typeface="Times New Roman CYR" panose="02020603050405020304" pitchFamily="18" charset="0"/>
                <a:ea typeface="Calibri" panose="020F0502020204030204" pitchFamily="34" charset="0"/>
                <a:cs typeface="Times New Roman" panose="02020603050405020304" pitchFamily="18" charset="0"/>
              </a:rPr>
              <a:t>224</a:t>
            </a:r>
            <a:r>
              <a:rPr lang="ru-RU" sz="2000" b="1" dirty="0">
                <a:solidFill>
                  <a:srgbClr val="000000"/>
                </a:solidFill>
                <a:latin typeface="Times New Roman CYR" panose="02020603050405020304" pitchFamily="18" charset="0"/>
                <a:ea typeface="Calibri" panose="020F0502020204030204" pitchFamily="34" charset="0"/>
                <a:cs typeface="Times New Roman" panose="02020603050405020304" pitchFamily="18" charset="0"/>
              </a:rPr>
              <a:t> </a:t>
            </a:r>
            <a:r>
              <a:rPr lang="ru-RU" sz="2000" b="1" dirty="0" smtClean="0">
                <a:solidFill>
                  <a:srgbClr val="000000"/>
                </a:solidFill>
                <a:latin typeface="Times New Roman CYR" panose="02020603050405020304" pitchFamily="18" charset="0"/>
                <a:ea typeface="Calibri" panose="020F0502020204030204" pitchFamily="34" charset="0"/>
                <a:cs typeface="Times New Roman" panose="02020603050405020304" pitchFamily="18" charset="0"/>
              </a:rPr>
              <a:t>   кредит1</a:t>
            </a:r>
            <a:r>
              <a:rPr lang="ru-RU" sz="2000" b="1" dirty="0">
                <a:solidFill>
                  <a:srgbClr val="000000"/>
                </a:solidFill>
                <a:latin typeface="Times New Roman CYR" panose="02020603050405020304" pitchFamily="18" charset="0"/>
                <a:ea typeface="Calibri" panose="020F0502020204030204" pitchFamily="34" charset="0"/>
                <a:cs typeface="Times New Roman" panose="02020603050405020304" pitchFamily="18" charset="0"/>
              </a:rPr>
              <a:t> 502 21 224 </a:t>
            </a:r>
          </a:p>
          <a:p>
            <a:pPr algn="ctr" fontAlgn="base">
              <a:spcBef>
                <a:spcPct val="0"/>
              </a:spcBef>
              <a:spcAft>
                <a:spcPct val="0"/>
              </a:spcAft>
              <a:defRPr/>
            </a:pPr>
            <a:r>
              <a:rPr lang="ru-RU" dirty="0" smtClean="0">
                <a:solidFill>
                  <a:srgbClr val="000000"/>
                </a:solidFill>
                <a:latin typeface="Times New Roman CYR" panose="02020603050405020304" pitchFamily="18" charset="0"/>
                <a:ea typeface="Calibri" panose="020F0502020204030204" pitchFamily="34" charset="0"/>
                <a:cs typeface="Times New Roman" panose="02020603050405020304" pitchFamily="18" charset="0"/>
              </a:rPr>
              <a:t> </a:t>
            </a:r>
            <a:endParaRPr lang="ru-RU" b="1" dirty="0">
              <a:solidFill>
                <a:prstClr val="black"/>
              </a:solidFill>
              <a:latin typeface="Times New Roman"/>
              <a:cs typeface="Times New Roman"/>
            </a:endParaRPr>
          </a:p>
        </p:txBody>
      </p:sp>
    </p:spTree>
    <p:extLst>
      <p:ext uri="{BB962C8B-B14F-4D97-AF65-F5344CB8AC3E}">
        <p14:creationId xmlns:p14="http://schemas.microsoft.com/office/powerpoint/2010/main" val="3506019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Операционная аренда</a:t>
            </a:r>
            <a:endParaRPr lang="ru-RU" dirty="0"/>
          </a:p>
        </p:txBody>
      </p:sp>
      <p:graphicFrame>
        <p:nvGraphicFramePr>
          <p:cNvPr id="4" name="Схема 3"/>
          <p:cNvGraphicFramePr/>
          <p:nvPr>
            <p:extLst/>
          </p:nvPr>
        </p:nvGraphicFramePr>
        <p:xfrm>
          <a:off x="216338" y="1172022"/>
          <a:ext cx="8711322" cy="47772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264850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Операционная аренда (аренда земли)</a:t>
            </a:r>
            <a:endParaRPr lang="ru-RU" dirty="0"/>
          </a:p>
        </p:txBody>
      </p:sp>
      <p:graphicFrame>
        <p:nvGraphicFramePr>
          <p:cNvPr id="4" name="Схема 3"/>
          <p:cNvGraphicFramePr/>
          <p:nvPr>
            <p:extLst>
              <p:ext uri="{D42A27DB-BD31-4B8C-83A1-F6EECF244321}">
                <p14:modId xmlns:p14="http://schemas.microsoft.com/office/powerpoint/2010/main" val="2248499025"/>
              </p:ext>
            </p:extLst>
          </p:nvPr>
        </p:nvGraphicFramePr>
        <p:xfrm>
          <a:off x="216338" y="1172022"/>
          <a:ext cx="8711322" cy="47772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430230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909" y="207421"/>
            <a:ext cx="7920182" cy="760465"/>
          </a:xfrm>
        </p:spPr>
        <p:txBody>
          <a:bodyPr/>
          <a:lstStyle/>
          <a:p>
            <a:pPr algn="ctr"/>
            <a:r>
              <a:rPr lang="ru-RU" dirty="0" smtClean="0"/>
              <a:t>Прекращение операционной аренды до истечения срока договора</a:t>
            </a:r>
            <a:endParaRPr lang="ru-RU" dirty="0"/>
          </a:p>
        </p:txBody>
      </p:sp>
      <p:graphicFrame>
        <p:nvGraphicFramePr>
          <p:cNvPr id="4" name="Схема 3"/>
          <p:cNvGraphicFramePr/>
          <p:nvPr>
            <p:extLst/>
          </p:nvPr>
        </p:nvGraphicFramePr>
        <p:xfrm>
          <a:off x="216339" y="1124744"/>
          <a:ext cx="8711322"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062663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object 2"/>
          <p:cNvSpPr>
            <a:spLocks noGrp="1"/>
          </p:cNvSpPr>
          <p:nvPr>
            <p:ph type="title"/>
          </p:nvPr>
        </p:nvSpPr>
        <p:spPr>
          <a:xfrm>
            <a:off x="467544" y="116632"/>
            <a:ext cx="8424936" cy="933782"/>
          </a:xfrm>
        </p:spPr>
        <p:txBody>
          <a:bodyPr/>
          <a:lstStyle/>
          <a:p>
            <a:pPr marL="11113">
              <a:tabLst>
                <a:tab pos="215900" algn="l"/>
              </a:tabLst>
            </a:pPr>
            <a:r>
              <a:rPr lang="ru-RU" altLang="ru-RU" sz="2800" b="1" dirty="0" smtClean="0">
                <a:solidFill>
                  <a:srgbClr val="31859C"/>
                </a:solidFill>
              </a:rPr>
              <a:t>Прекращение права пользования (Операционная аренда)</a:t>
            </a:r>
          </a:p>
        </p:txBody>
      </p:sp>
      <p:sp>
        <p:nvSpPr>
          <p:cNvPr id="25" name="TextBox 24"/>
          <p:cNvSpPr txBox="1"/>
          <p:nvPr/>
        </p:nvSpPr>
        <p:spPr>
          <a:xfrm>
            <a:off x="827584" y="1268760"/>
            <a:ext cx="7632848" cy="2151118"/>
          </a:xfrm>
          <a:prstGeom prst="rect">
            <a:avLst/>
          </a:prstGeom>
        </p:spPr>
        <p:style>
          <a:lnRef idx="2">
            <a:schemeClr val="accent3"/>
          </a:lnRef>
          <a:fillRef idx="1">
            <a:schemeClr val="lt1"/>
          </a:fillRef>
          <a:effectRef idx="0">
            <a:schemeClr val="accent3"/>
          </a:effectRef>
          <a:fontRef idx="minor">
            <a:schemeClr val="dk1"/>
          </a:fontRef>
        </p:style>
        <p:txBody>
          <a:bodyPr wrap="square" lIns="82058" tIns="41029" rIns="82058" bIns="41029">
            <a:spAutoFit/>
          </a:bodyPr>
          <a:lstStyle/>
          <a:p>
            <a:pPr algn="ctr" fontAlgn="base">
              <a:spcBef>
                <a:spcPct val="0"/>
              </a:spcBef>
              <a:spcAft>
                <a:spcPct val="0"/>
              </a:spcAft>
              <a:defRPr/>
            </a:pPr>
            <a:r>
              <a:rPr lang="ru-RU" dirty="0" smtClean="0">
                <a:solidFill>
                  <a:srgbClr val="000000"/>
                </a:solidFill>
                <a:latin typeface="Times New Roman CYR" panose="02020603050405020304" pitchFamily="18" charset="0"/>
                <a:ea typeface="Calibri" panose="020F0502020204030204" pitchFamily="34" charset="0"/>
                <a:cs typeface="Times New Roman" panose="02020603050405020304" pitchFamily="18" charset="0"/>
              </a:rPr>
              <a:t> </a:t>
            </a:r>
            <a:r>
              <a:rPr lang="ru-RU" sz="2400" b="1" dirty="0" smtClean="0">
                <a:solidFill>
                  <a:srgbClr val="1F497D">
                    <a:lumMod val="75000"/>
                  </a:srgbClr>
                </a:solidFill>
                <a:latin typeface="Times New Roman CYR" panose="02020603050405020304" pitchFamily="18" charset="0"/>
                <a:ea typeface="Calibri" panose="020F0502020204030204" pitchFamily="34" charset="0"/>
                <a:cs typeface="Times New Roman" panose="02020603050405020304" pitchFamily="18" charset="0"/>
              </a:rPr>
              <a:t>Арендатор </a:t>
            </a:r>
          </a:p>
          <a:p>
            <a:pPr indent="449580" algn="just">
              <a:lnSpc>
                <a:spcPct val="115000"/>
              </a:lnSpc>
            </a:pPr>
            <a:r>
              <a:rPr lang="ru-RU" sz="2400" dirty="0" smtClean="0">
                <a:solidFill>
                  <a:srgbClr val="000000"/>
                </a:solidFill>
                <a:latin typeface="Times New Roman CYR" panose="02020603050405020304" pitchFamily="18" charset="0"/>
                <a:ea typeface="Calibri" panose="020F0502020204030204" pitchFamily="34" charset="0"/>
                <a:cs typeface="Times New Roman" panose="02020603050405020304" pitchFamily="18" charset="0"/>
              </a:rPr>
              <a:t>Одновременно информация </a:t>
            </a:r>
            <a:r>
              <a:rPr lang="ru-RU" sz="2400" dirty="0">
                <a:solidFill>
                  <a:srgbClr val="000000"/>
                </a:solidFill>
                <a:latin typeface="Times New Roman CYR" panose="02020603050405020304" pitchFamily="18" charset="0"/>
                <a:ea typeface="Calibri" panose="020F0502020204030204" pitchFamily="34" charset="0"/>
                <a:cs typeface="Times New Roman" panose="02020603050405020304" pitchFamily="18" charset="0"/>
              </a:rPr>
              <a:t>отражается на соответствующих счетах аналитического учета счета </a:t>
            </a:r>
            <a:r>
              <a:rPr lang="ru-RU" sz="2400" b="1" dirty="0">
                <a:solidFill>
                  <a:srgbClr val="FF0000"/>
                </a:solidFill>
                <a:latin typeface="Times New Roman CYR" panose="02020603050405020304" pitchFamily="18" charset="0"/>
                <a:ea typeface="Calibri" panose="020F0502020204030204" pitchFamily="34" charset="0"/>
                <a:cs typeface="Times New Roman" panose="02020603050405020304" pitchFamily="18" charset="0"/>
              </a:rPr>
              <a:t>0 500 00 000 «Санкционирование</a:t>
            </a:r>
            <a:r>
              <a:rPr lang="ru-RU" sz="2400" b="1" dirty="0" smtClean="0">
                <a:solidFill>
                  <a:srgbClr val="FF0000"/>
                </a:solidFill>
                <a:latin typeface="Times New Roman CYR" panose="02020603050405020304" pitchFamily="18" charset="0"/>
                <a:ea typeface="Calibri" panose="020F0502020204030204" pitchFamily="34" charset="0"/>
                <a:cs typeface="Times New Roman" panose="02020603050405020304" pitchFamily="18" charset="0"/>
              </a:rPr>
              <a:t>»</a:t>
            </a:r>
            <a:r>
              <a:rPr lang="ru-RU" sz="2400" u="sng" dirty="0" smtClean="0">
                <a:solidFill>
                  <a:srgbClr val="000000"/>
                </a:solidFill>
                <a:latin typeface="Times New Roman CYR" panose="02020603050405020304" pitchFamily="18" charset="0"/>
                <a:ea typeface="Calibri" panose="020F0502020204030204" pitchFamily="34" charset="0"/>
                <a:cs typeface="Times New Roman" panose="02020603050405020304" pitchFamily="18" charset="0"/>
              </a:rPr>
              <a:t> </a:t>
            </a:r>
            <a:r>
              <a:rPr lang="ru-RU" sz="2400" b="1" i="1" u="sng" dirty="0">
                <a:solidFill>
                  <a:srgbClr val="000000"/>
                </a:solidFill>
                <a:latin typeface="Times New Roman CYR" panose="02020603050405020304" pitchFamily="18" charset="0"/>
                <a:ea typeface="Calibri" panose="020F0502020204030204" pitchFamily="34" charset="0"/>
                <a:cs typeface="Times New Roman" panose="02020603050405020304" pitchFamily="18" charset="0"/>
              </a:rPr>
              <a:t>методом «Красное </a:t>
            </a:r>
            <a:r>
              <a:rPr lang="ru-RU" sz="2400" b="1" i="1" u="sng" dirty="0" err="1">
                <a:solidFill>
                  <a:srgbClr val="000000"/>
                </a:solidFill>
                <a:latin typeface="Times New Roman CYR" panose="02020603050405020304" pitchFamily="18" charset="0"/>
                <a:ea typeface="Calibri" panose="020F0502020204030204" pitchFamily="34" charset="0"/>
                <a:cs typeface="Times New Roman" panose="02020603050405020304" pitchFamily="18" charset="0"/>
              </a:rPr>
              <a:t>сторно</a:t>
            </a:r>
            <a:r>
              <a:rPr lang="ru-RU" sz="2400" dirty="0" smtClean="0">
                <a:solidFill>
                  <a:srgbClr val="000000"/>
                </a:solidFill>
                <a:latin typeface="Times New Roman CYR" panose="02020603050405020304" pitchFamily="18" charset="0"/>
                <a:ea typeface="Calibri" panose="020F0502020204030204" pitchFamily="34" charset="0"/>
                <a:cs typeface="Times New Roman" panose="02020603050405020304" pitchFamily="18" charset="0"/>
              </a:rPr>
              <a:t> </a:t>
            </a:r>
            <a:endParaRPr lang="ru-RU" sz="2400" b="1" dirty="0">
              <a:solidFill>
                <a:prstClr val="black"/>
              </a:solidFill>
              <a:latin typeface="Times New Roman"/>
              <a:cs typeface="Times New Roman"/>
            </a:endParaRPr>
          </a:p>
        </p:txBody>
      </p:sp>
    </p:spTree>
    <p:extLst>
      <p:ext uri="{BB962C8B-B14F-4D97-AF65-F5344CB8AC3E}">
        <p14:creationId xmlns:p14="http://schemas.microsoft.com/office/powerpoint/2010/main" val="20176030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45712" y="470647"/>
            <a:ext cx="7950412" cy="304186"/>
          </a:xfrm>
          <a:prstGeom prst="rect">
            <a:avLst/>
          </a:prstGeom>
        </p:spPr>
        <p:txBody>
          <a:bodyPr vert="horz" wrap="square" lIns="0" tIns="0" rIns="0" bIns="0" rtlCol="0">
            <a:spAutoFit/>
          </a:bodyPr>
          <a:lstStyle/>
          <a:p>
            <a:pPr marL="11206" marR="4483">
              <a:lnSpc>
                <a:spcPct val="80000"/>
              </a:lnSpc>
            </a:pPr>
            <a:r>
              <a:rPr lang="ru-RU" spc="-4" dirty="0"/>
              <a:t>Расходы (доходы) по условным арендным платежам </a:t>
            </a:r>
          </a:p>
        </p:txBody>
      </p:sp>
      <p:sp>
        <p:nvSpPr>
          <p:cNvPr id="3" name="object 3"/>
          <p:cNvSpPr txBox="1"/>
          <p:nvPr/>
        </p:nvSpPr>
        <p:spPr>
          <a:xfrm>
            <a:off x="941294" y="1314981"/>
            <a:ext cx="7505140" cy="1099725"/>
          </a:xfrm>
          <a:prstGeom prst="rect">
            <a:avLst/>
          </a:prstGeom>
        </p:spPr>
        <p:txBody>
          <a:bodyPr vert="horz" wrap="square" lIns="0" tIns="0" rIns="0" bIns="0" rtlCol="0">
            <a:spAutoFit/>
          </a:bodyPr>
          <a:lstStyle/>
          <a:p>
            <a:pPr marL="11206" marR="4483" algn="ctr" defTabSz="806867">
              <a:lnSpc>
                <a:spcPct val="150000"/>
              </a:lnSpc>
              <a:buClr>
                <a:srgbClr val="096234"/>
              </a:buClr>
              <a:tabLst>
                <a:tab pos="212923" algn="l"/>
              </a:tabLst>
              <a:defRPr/>
            </a:pPr>
            <a:endParaRPr lang="ru-RU" sz="1588" b="1" dirty="0">
              <a:solidFill>
                <a:prstClr val="black"/>
              </a:solidFill>
              <a:latin typeface="Times New Roman"/>
              <a:cs typeface="Times New Roman"/>
            </a:endParaRPr>
          </a:p>
          <a:p>
            <a:pPr marL="11206" marR="4483" algn="ctr" defTabSz="806867">
              <a:lnSpc>
                <a:spcPct val="150000"/>
              </a:lnSpc>
              <a:buClr>
                <a:srgbClr val="096234"/>
              </a:buClr>
              <a:tabLst>
                <a:tab pos="212923" algn="l"/>
              </a:tabLst>
              <a:defRPr/>
            </a:pPr>
            <a:endParaRPr lang="ru-RU" sz="1588" b="1" dirty="0">
              <a:solidFill>
                <a:prstClr val="black"/>
              </a:solidFill>
              <a:latin typeface="Times New Roman"/>
              <a:cs typeface="Times New Roman"/>
            </a:endParaRPr>
          </a:p>
          <a:p>
            <a:pPr marL="11206" marR="4483" defTabSz="806867">
              <a:lnSpc>
                <a:spcPct val="150000"/>
              </a:lnSpc>
              <a:buClr>
                <a:srgbClr val="096234"/>
              </a:buClr>
              <a:tabLst>
                <a:tab pos="212923" algn="l"/>
              </a:tabLst>
              <a:defRPr/>
            </a:pPr>
            <a:r>
              <a:rPr lang="en-US" sz="1588" b="1" dirty="0">
                <a:solidFill>
                  <a:prstClr val="black"/>
                </a:solidFill>
                <a:latin typeface="Times New Roman"/>
                <a:cs typeface="Times New Roman"/>
              </a:rPr>
              <a:t>		</a:t>
            </a:r>
          </a:p>
        </p:txBody>
      </p:sp>
      <p:sp>
        <p:nvSpPr>
          <p:cNvPr id="14" name="object 3"/>
          <p:cNvSpPr txBox="1"/>
          <p:nvPr/>
        </p:nvSpPr>
        <p:spPr>
          <a:xfrm>
            <a:off x="745712" y="1738210"/>
            <a:ext cx="7619420" cy="4399859"/>
          </a:xfrm>
          <a:prstGeom prst="rect">
            <a:avLst/>
          </a:prstGeom>
        </p:spPr>
        <p:txBody>
          <a:bodyPr vert="horz" wrap="square" lIns="0" tIns="0" rIns="0" bIns="0" rtlCol="0">
            <a:spAutoFit/>
          </a:bodyPr>
          <a:lstStyle/>
          <a:p>
            <a:pPr marL="11206" marR="4483" algn="just" defTabSz="806867">
              <a:lnSpc>
                <a:spcPct val="150000"/>
              </a:lnSpc>
              <a:buClr>
                <a:srgbClr val="096234"/>
              </a:buClr>
              <a:tabLst>
                <a:tab pos="212923" algn="l"/>
              </a:tabLst>
              <a:defRPr/>
            </a:pPr>
            <a:r>
              <a:rPr lang="ru-RU" sz="1765" dirty="0">
                <a:solidFill>
                  <a:prstClr val="black"/>
                </a:solidFill>
                <a:latin typeface="Times New Roman"/>
                <a:cs typeface="Times New Roman"/>
              </a:rPr>
              <a:t>                                                           - </a:t>
            </a:r>
            <a:r>
              <a:rPr lang="ru-RU" sz="2471" b="1" i="1" dirty="0">
                <a:solidFill>
                  <a:srgbClr val="FF0000"/>
                </a:solidFill>
                <a:latin typeface="Times New Roman"/>
                <a:cs typeface="Times New Roman"/>
              </a:rPr>
              <a:t>часть платы </a:t>
            </a:r>
            <a:r>
              <a:rPr lang="ru-RU" sz="2471" dirty="0">
                <a:solidFill>
                  <a:prstClr val="black"/>
                </a:solidFill>
                <a:latin typeface="Times New Roman"/>
                <a:cs typeface="Times New Roman"/>
              </a:rPr>
              <a:t>за пользование и (или) содержание (возмещение затрат по содержанию) имущества, осуществляемая в соответствии с договором аренды (имущественного найма) или договором безвозмездного пользования, </a:t>
            </a:r>
            <a:r>
              <a:rPr lang="ru-RU" sz="2471" b="1" i="1" dirty="0">
                <a:solidFill>
                  <a:srgbClr val="FF0000"/>
                </a:solidFill>
                <a:latin typeface="Times New Roman"/>
                <a:cs typeface="Times New Roman"/>
              </a:rPr>
              <a:t>размер которой не зафиксирован договором в виде денежного значения, и определяется в ходе исполнения договора</a:t>
            </a:r>
            <a:endParaRPr lang="ru-RU" sz="1765" b="1" i="1" dirty="0">
              <a:solidFill>
                <a:srgbClr val="FF0000"/>
              </a:solidFill>
              <a:latin typeface="Times New Roman"/>
              <a:cs typeface="Times New Roman"/>
            </a:endParaRPr>
          </a:p>
          <a:p>
            <a:pPr marL="313781" marR="4483" indent="-302575" algn="just" defTabSz="806867">
              <a:lnSpc>
                <a:spcPct val="150000"/>
              </a:lnSpc>
              <a:buClr>
                <a:srgbClr val="096234"/>
              </a:buClr>
              <a:buFont typeface="Arial" panose="020B0604020202020204" pitchFamily="34" charset="0"/>
              <a:buChar char="•"/>
              <a:tabLst>
                <a:tab pos="212923" algn="l"/>
              </a:tabLst>
              <a:defRPr/>
            </a:pPr>
            <a:endParaRPr lang="ru-RU" sz="1765" dirty="0">
              <a:solidFill>
                <a:prstClr val="black"/>
              </a:solidFill>
              <a:latin typeface="Times New Roman"/>
              <a:cs typeface="Times New Roman"/>
            </a:endParaRPr>
          </a:p>
        </p:txBody>
      </p:sp>
      <p:grpSp>
        <p:nvGrpSpPr>
          <p:cNvPr id="4" name="Группа 3"/>
          <p:cNvGrpSpPr/>
          <p:nvPr/>
        </p:nvGrpSpPr>
        <p:grpSpPr>
          <a:xfrm>
            <a:off x="664410" y="1075765"/>
            <a:ext cx="3235237" cy="1298329"/>
            <a:chOff x="1039069" y="3207796"/>
            <a:chExt cx="4135795" cy="1799692"/>
          </a:xfrm>
          <a:solidFill>
            <a:schemeClr val="accent3">
              <a:lumMod val="20000"/>
              <a:lumOff val="80000"/>
            </a:schemeClr>
          </a:solidFill>
        </p:grpSpPr>
        <p:sp>
          <p:nvSpPr>
            <p:cNvPr id="6" name="Скругленный прямоугольник 5"/>
            <p:cNvSpPr/>
            <p:nvPr/>
          </p:nvSpPr>
          <p:spPr>
            <a:xfrm>
              <a:off x="1039069" y="3207796"/>
              <a:ext cx="4135795" cy="1799692"/>
            </a:xfrm>
            <a:prstGeom prst="roundRect">
              <a:avLst/>
            </a:prstGeom>
            <a:grp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6867">
                <a:defRPr/>
              </a:pPr>
              <a:endParaRPr lang="ru-RU" sz="1588">
                <a:solidFill>
                  <a:prstClr val="white"/>
                </a:solidFill>
              </a:endParaRPr>
            </a:p>
          </p:txBody>
        </p:sp>
        <p:sp>
          <p:nvSpPr>
            <p:cNvPr id="7" name="TextBox 6"/>
            <p:cNvSpPr txBox="1"/>
            <p:nvPr/>
          </p:nvSpPr>
          <p:spPr>
            <a:xfrm>
              <a:off x="1272137" y="3339302"/>
              <a:ext cx="3627925" cy="1483331"/>
            </a:xfrm>
            <a:prstGeom prst="rect">
              <a:avLst/>
            </a:prstGeom>
            <a:grpFill/>
          </p:spPr>
          <p:txBody>
            <a:bodyPr wrap="square" rtlCol="0">
              <a:spAutoFit/>
            </a:bodyPr>
            <a:lstStyle/>
            <a:p>
              <a:pPr algn="ctr" defTabSz="806867">
                <a:defRPr/>
              </a:pPr>
              <a:r>
                <a:rPr lang="ru-RU" sz="2118" b="1" dirty="0">
                  <a:solidFill>
                    <a:prstClr val="black"/>
                  </a:solidFill>
                  <a:latin typeface="Times New Roman" panose="02020603050405020304" pitchFamily="18" charset="0"/>
                  <a:cs typeface="Times New Roman" panose="02020603050405020304" pitchFamily="18" charset="0"/>
                </a:rPr>
                <a:t>Расходы (доходы) по условным арендным платежам </a:t>
              </a:r>
            </a:p>
          </p:txBody>
        </p:sp>
      </p:grpSp>
    </p:spTree>
    <p:extLst>
      <p:ext uri="{BB962C8B-B14F-4D97-AF65-F5344CB8AC3E}">
        <p14:creationId xmlns:p14="http://schemas.microsoft.com/office/powerpoint/2010/main" val="17815552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Объект 6"/>
          <p:cNvGraphicFramePr>
            <a:graphicFrameLocks noGrp="1"/>
          </p:cNvGraphicFramePr>
          <p:nvPr>
            <p:ph idx="1"/>
            <p:extLst/>
          </p:nvPr>
        </p:nvGraphicFramePr>
        <p:xfrm>
          <a:off x="251521" y="476673"/>
          <a:ext cx="8136903" cy="5358600"/>
        </p:xfrm>
        <a:graphic>
          <a:graphicData uri="http://schemas.openxmlformats.org/drawingml/2006/table">
            <a:tbl>
              <a:tblPr firstRow="1" firstCol="1" bandRow="1">
                <a:effectLst>
                  <a:innerShdw blurRad="114300">
                    <a:prstClr val="black"/>
                  </a:innerShdw>
                </a:effectLst>
              </a:tblPr>
              <a:tblGrid>
                <a:gridCol w="467436">
                  <a:extLst>
                    <a:ext uri="{9D8B030D-6E8A-4147-A177-3AD203B41FA5}">
                      <a16:colId xmlns:a16="http://schemas.microsoft.com/office/drawing/2014/main" xmlns="" val="20000"/>
                    </a:ext>
                  </a:extLst>
                </a:gridCol>
                <a:gridCol w="5149187">
                  <a:extLst>
                    <a:ext uri="{9D8B030D-6E8A-4147-A177-3AD203B41FA5}">
                      <a16:colId xmlns:a16="http://schemas.microsoft.com/office/drawing/2014/main" xmlns="" val="20001"/>
                    </a:ext>
                  </a:extLst>
                </a:gridCol>
                <a:gridCol w="2520280">
                  <a:extLst>
                    <a:ext uri="{9D8B030D-6E8A-4147-A177-3AD203B41FA5}">
                      <a16:colId xmlns:a16="http://schemas.microsoft.com/office/drawing/2014/main" xmlns="" val="20005"/>
                    </a:ext>
                  </a:extLst>
                </a:gridCol>
              </a:tblGrid>
              <a:tr h="1368151">
                <a:tc>
                  <a:txBody>
                    <a:bodyPr/>
                    <a:lstStyle/>
                    <a:p>
                      <a:pPr algn="ctr">
                        <a:lnSpc>
                          <a:spcPct val="115000"/>
                        </a:lnSpc>
                        <a:spcAft>
                          <a:spcPts val="0"/>
                        </a:spcAft>
                      </a:pPr>
                      <a:r>
                        <a:rPr lang="ru-RU" sz="2000" dirty="0">
                          <a:effectLst/>
                          <a:latin typeface="Times New Roman" panose="02020603050405020304" pitchFamily="18" charset="0"/>
                          <a:ea typeface="Times New Roman"/>
                          <a:cs typeface="Times New Roman" panose="02020603050405020304" pitchFamily="18" charset="0"/>
                        </a:rPr>
                        <a:t>№ п</a:t>
                      </a:r>
                      <a:r>
                        <a:rPr lang="en-US" sz="2000" dirty="0">
                          <a:effectLst/>
                          <a:latin typeface="Times New Roman" panose="02020603050405020304" pitchFamily="18" charset="0"/>
                          <a:ea typeface="Times New Roman"/>
                          <a:cs typeface="Times New Roman" panose="02020603050405020304" pitchFamily="18" charset="0"/>
                        </a:rPr>
                        <a:t>/</a:t>
                      </a:r>
                      <a:r>
                        <a:rPr lang="ru-RU" sz="2000" dirty="0">
                          <a:effectLst/>
                          <a:latin typeface="Times New Roman" panose="02020603050405020304" pitchFamily="18" charset="0"/>
                          <a:ea typeface="Times New Roman"/>
                          <a:cs typeface="Times New Roman" panose="02020603050405020304" pitchFamily="18" charset="0"/>
                        </a:rPr>
                        <a:t>п</a:t>
                      </a:r>
                    </a:p>
                  </a:txBody>
                  <a:tcPr marL="57864" marR="578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algn="ctr">
                        <a:lnSpc>
                          <a:spcPct val="115000"/>
                        </a:lnSpc>
                        <a:spcAft>
                          <a:spcPts val="0"/>
                        </a:spcAft>
                      </a:pPr>
                      <a:r>
                        <a:rPr lang="ru-RU" sz="2000" dirty="0" smtClean="0">
                          <a:effectLst/>
                          <a:latin typeface="Times New Roman" panose="02020603050405020304" pitchFamily="18" charset="0"/>
                          <a:ea typeface="Times New Roman"/>
                          <a:cs typeface="Times New Roman" panose="02020603050405020304" pitchFamily="18" charset="0"/>
                        </a:rPr>
                        <a:t>Федеральный стандарт (ФС)</a:t>
                      </a:r>
                      <a:r>
                        <a:rPr lang="ru-RU" sz="2000" dirty="0">
                          <a:effectLst/>
                          <a:latin typeface="Times New Roman" panose="02020603050405020304" pitchFamily="18" charset="0"/>
                          <a:ea typeface="Times New Roman"/>
                          <a:cs typeface="Times New Roman" panose="02020603050405020304" pitchFamily="18" charset="0"/>
                        </a:rPr>
                        <a:t> </a:t>
                      </a:r>
                    </a:p>
                  </a:txBody>
                  <a:tcPr marL="57864" marR="578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indent="6350" algn="ctr">
                        <a:lnSpc>
                          <a:spcPct val="115000"/>
                        </a:lnSpc>
                        <a:spcAft>
                          <a:spcPts val="0"/>
                        </a:spcAft>
                      </a:pPr>
                      <a:r>
                        <a:rPr lang="ru-RU" sz="2000" dirty="0" smtClean="0">
                          <a:effectLst/>
                          <a:latin typeface="Times New Roman" panose="02020603050405020304" pitchFamily="18" charset="0"/>
                          <a:ea typeface="Times New Roman"/>
                          <a:cs typeface="Times New Roman" panose="02020603050405020304" pitchFamily="18" charset="0"/>
                        </a:rPr>
                        <a:t>Дата  </a:t>
                      </a:r>
                      <a:r>
                        <a:rPr lang="ru-RU" sz="2000" dirty="0">
                          <a:effectLst/>
                          <a:latin typeface="Times New Roman" panose="02020603050405020304" pitchFamily="18" charset="0"/>
                          <a:ea typeface="Times New Roman"/>
                          <a:cs typeface="Times New Roman" panose="02020603050405020304" pitchFamily="18" charset="0"/>
                        </a:rPr>
                        <a:t>(срок) вступления в </a:t>
                      </a:r>
                      <a:r>
                        <a:rPr lang="ru-RU" sz="2000" dirty="0" smtClean="0">
                          <a:effectLst/>
                          <a:latin typeface="Times New Roman" panose="02020603050405020304" pitchFamily="18" charset="0"/>
                          <a:ea typeface="Times New Roman"/>
                          <a:cs typeface="Times New Roman" panose="02020603050405020304" pitchFamily="18" charset="0"/>
                        </a:rPr>
                        <a:t>силу ФС</a:t>
                      </a:r>
                      <a:endParaRPr lang="ru-RU" sz="2000" dirty="0">
                        <a:effectLst/>
                        <a:latin typeface="Times New Roman" panose="02020603050405020304" pitchFamily="18" charset="0"/>
                        <a:ea typeface="Times New Roman"/>
                        <a:cs typeface="Times New Roman" panose="02020603050405020304" pitchFamily="18" charset="0"/>
                      </a:endParaRPr>
                    </a:p>
                  </a:txBody>
                  <a:tcPr marL="57864" marR="578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extLst>
                  <a:ext uri="{0D108BD9-81ED-4DB2-BD59-A6C34878D82A}">
                    <a16:rowId xmlns:a16="http://schemas.microsoft.com/office/drawing/2014/main" xmlns="" val="10000"/>
                  </a:ext>
                </a:extLst>
              </a:tr>
              <a:tr h="1309212">
                <a:tc>
                  <a:txBody>
                    <a:bodyPr/>
                    <a:lstStyle/>
                    <a:p>
                      <a:pPr algn="ctr">
                        <a:lnSpc>
                          <a:spcPct val="115000"/>
                        </a:lnSpc>
                        <a:spcAft>
                          <a:spcPts val="0"/>
                        </a:spcAft>
                      </a:pPr>
                      <a:r>
                        <a:rPr lang="ru-RU" sz="2000" dirty="0" smtClean="0">
                          <a:effectLst/>
                          <a:latin typeface="Times New Roman" panose="02020603050405020304" pitchFamily="18" charset="0"/>
                          <a:ea typeface="Times New Roman"/>
                          <a:cs typeface="Times New Roman" panose="02020603050405020304" pitchFamily="18" charset="0"/>
                        </a:rPr>
                        <a:t>6</a:t>
                      </a:r>
                      <a:endParaRPr lang="ru-RU" sz="2000" dirty="0">
                        <a:effectLst/>
                        <a:latin typeface="Times New Roman" panose="02020603050405020304" pitchFamily="18" charset="0"/>
                        <a:ea typeface="Times New Roman"/>
                        <a:cs typeface="Times New Roman" panose="02020603050405020304" pitchFamily="18" charset="0"/>
                      </a:endParaRPr>
                    </a:p>
                  </a:txBody>
                  <a:tcPr marL="57864" marR="578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ru-RU" sz="2000" kern="1200" noProof="0" dirty="0" smtClean="0">
                          <a:solidFill>
                            <a:schemeClr val="tx1"/>
                          </a:solidFill>
                          <a:effectLst/>
                          <a:latin typeface="Times New Roman" panose="02020603050405020304" pitchFamily="18" charset="0"/>
                          <a:ea typeface="Times New Roman"/>
                          <a:cs typeface="Times New Roman" panose="02020603050405020304" pitchFamily="18" charset="0"/>
                        </a:rPr>
                        <a:t>Учетная политика, оценочные значения и ошибки (274н)</a:t>
                      </a:r>
                    </a:p>
                  </a:txBody>
                  <a:tcPr marL="57864" marR="578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80340" marR="0" lvl="0" indent="-180340" algn="ctr" defTabSz="914400" rtl="0" eaLnBrk="1" fontAlgn="auto" latinLnBrk="0" hangingPunct="1">
                        <a:lnSpc>
                          <a:spcPct val="115000"/>
                        </a:lnSpc>
                        <a:spcBef>
                          <a:spcPts val="0"/>
                        </a:spcBef>
                        <a:spcAft>
                          <a:spcPts val="0"/>
                        </a:spcAft>
                        <a:buClrTx/>
                        <a:buSzTx/>
                        <a:buFontTx/>
                        <a:buNone/>
                        <a:tabLst/>
                        <a:defRPr/>
                      </a:pPr>
                      <a:r>
                        <a:rPr kumimoji="0" lang="ru-RU" sz="2000" b="0" i="0" u="none" strike="noStrike" kern="1200" cap="none" spc="0" normalizeH="0" baseline="0" noProof="0" dirty="0" smtClean="0">
                          <a:ln>
                            <a:noFill/>
                          </a:ln>
                          <a:solidFill>
                            <a:schemeClr val="tx1"/>
                          </a:solidFill>
                          <a:effectLst/>
                          <a:uLnTx/>
                          <a:uFillTx/>
                          <a:latin typeface="Times New Roman" panose="02020603050405020304" pitchFamily="18" charset="0"/>
                          <a:ea typeface="Times New Roman"/>
                          <a:cs typeface="Times New Roman" panose="02020603050405020304" pitchFamily="18" charset="0"/>
                        </a:rPr>
                        <a:t>01.01.2019</a:t>
                      </a:r>
                    </a:p>
                  </a:txBody>
                  <a:tcPr marL="57864" marR="578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001"/>
                  </a:ext>
                </a:extLst>
              </a:tr>
              <a:tr h="871287">
                <a:tc>
                  <a:txBody>
                    <a:bodyPr/>
                    <a:lstStyle/>
                    <a:p>
                      <a:pPr marL="180340" indent="-180340" algn="ctr">
                        <a:lnSpc>
                          <a:spcPct val="115000"/>
                        </a:lnSpc>
                        <a:spcAft>
                          <a:spcPts val="0"/>
                        </a:spcAft>
                      </a:pPr>
                      <a:r>
                        <a:rPr lang="ru-RU" sz="2000" dirty="0" smtClean="0">
                          <a:effectLst/>
                          <a:latin typeface="Times New Roman" panose="02020603050405020304" pitchFamily="18" charset="0"/>
                          <a:ea typeface="Times New Roman"/>
                          <a:cs typeface="Times New Roman" panose="02020603050405020304" pitchFamily="18" charset="0"/>
                        </a:rPr>
                        <a:t>7</a:t>
                      </a:r>
                      <a:endParaRPr lang="ru-RU" sz="2000" dirty="0">
                        <a:effectLst/>
                        <a:latin typeface="Times New Roman" panose="02020603050405020304" pitchFamily="18" charset="0"/>
                        <a:ea typeface="Times New Roman"/>
                        <a:cs typeface="Times New Roman" panose="02020603050405020304" pitchFamily="18" charset="0"/>
                      </a:endParaRPr>
                    </a:p>
                  </a:txBody>
                  <a:tcPr marL="57864" marR="578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algn="ctr">
                        <a:lnSpc>
                          <a:spcPct val="115000"/>
                        </a:lnSpc>
                        <a:spcAft>
                          <a:spcPts val="0"/>
                        </a:spcAft>
                      </a:pPr>
                      <a:r>
                        <a:rPr lang="ru-RU" sz="2000" dirty="0" smtClean="0">
                          <a:effectLst/>
                          <a:latin typeface="Times New Roman" panose="02020603050405020304" pitchFamily="18" charset="0"/>
                          <a:ea typeface="Times New Roman"/>
                          <a:cs typeface="Times New Roman" panose="02020603050405020304" pitchFamily="18" charset="0"/>
                        </a:rPr>
                        <a:t>События после отчетной даты (275н)</a:t>
                      </a:r>
                    </a:p>
                  </a:txBody>
                  <a:tcPr marL="57864" marR="578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80340" indent="-180340" algn="ctr">
                        <a:lnSpc>
                          <a:spcPct val="115000"/>
                        </a:lnSpc>
                        <a:spcAft>
                          <a:spcPts val="0"/>
                        </a:spcAft>
                      </a:pPr>
                      <a:r>
                        <a:rPr lang="ru-RU" sz="2000" dirty="0" smtClean="0">
                          <a:effectLst/>
                          <a:latin typeface="Times New Roman" panose="02020603050405020304" pitchFamily="18" charset="0"/>
                          <a:ea typeface="Times New Roman"/>
                          <a:cs typeface="Times New Roman" panose="02020603050405020304" pitchFamily="18" charset="0"/>
                        </a:rPr>
                        <a:t>01.01.2019</a:t>
                      </a:r>
                    </a:p>
                  </a:txBody>
                  <a:tcPr marL="57864" marR="578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002"/>
                  </a:ext>
                </a:extLst>
              </a:tr>
              <a:tr h="554455">
                <a:tc>
                  <a:txBody>
                    <a:bodyPr/>
                    <a:lstStyle/>
                    <a:p>
                      <a:pPr marL="180340" indent="-180340" algn="ctr">
                        <a:lnSpc>
                          <a:spcPct val="115000"/>
                        </a:lnSpc>
                        <a:spcAft>
                          <a:spcPts val="0"/>
                        </a:spcAft>
                      </a:pPr>
                      <a:r>
                        <a:rPr lang="ru-RU" sz="2000" dirty="0" smtClean="0">
                          <a:effectLst/>
                          <a:latin typeface="Times New Roman" panose="02020603050405020304" pitchFamily="18" charset="0"/>
                          <a:ea typeface="Times New Roman"/>
                          <a:cs typeface="Times New Roman" panose="02020603050405020304" pitchFamily="18" charset="0"/>
                        </a:rPr>
                        <a:t>8</a:t>
                      </a:r>
                      <a:endParaRPr lang="ru-RU" sz="2000" dirty="0">
                        <a:effectLst/>
                        <a:latin typeface="Times New Roman" panose="02020603050405020304" pitchFamily="18" charset="0"/>
                        <a:ea typeface="Times New Roman"/>
                        <a:cs typeface="Times New Roman" panose="02020603050405020304" pitchFamily="18" charset="0"/>
                      </a:endParaRPr>
                    </a:p>
                  </a:txBody>
                  <a:tcPr marL="55014" marR="550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algn="ctr">
                        <a:lnSpc>
                          <a:spcPct val="115000"/>
                        </a:lnSpc>
                        <a:spcAft>
                          <a:spcPts val="0"/>
                        </a:spcAft>
                      </a:pPr>
                      <a:r>
                        <a:rPr lang="ru-RU" sz="2000" dirty="0">
                          <a:effectLst/>
                          <a:latin typeface="Times New Roman" panose="02020603050405020304" pitchFamily="18" charset="0"/>
                          <a:ea typeface="Times New Roman"/>
                          <a:cs typeface="Times New Roman" panose="02020603050405020304" pitchFamily="18" charset="0"/>
                        </a:rPr>
                        <a:t>Отчет о движении денежных </a:t>
                      </a:r>
                      <a:r>
                        <a:rPr lang="ru-RU" sz="2000" dirty="0" smtClean="0">
                          <a:effectLst/>
                          <a:latin typeface="Times New Roman" panose="02020603050405020304" pitchFamily="18" charset="0"/>
                          <a:ea typeface="Times New Roman"/>
                          <a:cs typeface="Times New Roman" panose="02020603050405020304" pitchFamily="18" charset="0"/>
                        </a:rPr>
                        <a:t>средств (278н)</a:t>
                      </a:r>
                      <a:endParaRPr lang="ru-RU" sz="2000" dirty="0">
                        <a:effectLst/>
                        <a:latin typeface="Times New Roman" panose="02020603050405020304" pitchFamily="18" charset="0"/>
                        <a:ea typeface="Times New Roman"/>
                        <a:cs typeface="Times New Roman" panose="02020603050405020304" pitchFamily="18" charset="0"/>
                      </a:endParaRPr>
                    </a:p>
                  </a:txBody>
                  <a:tcPr marL="55014" marR="550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80340" indent="-180340" algn="ctr">
                        <a:lnSpc>
                          <a:spcPct val="115000"/>
                        </a:lnSpc>
                        <a:spcAft>
                          <a:spcPts val="0"/>
                        </a:spcAft>
                      </a:pPr>
                      <a:r>
                        <a:rPr lang="ru-RU" sz="2000" dirty="0" smtClean="0">
                          <a:solidFill>
                            <a:schemeClr val="tx1"/>
                          </a:solidFill>
                          <a:effectLst/>
                          <a:latin typeface="Times New Roman" panose="02020603050405020304" pitchFamily="18" charset="0"/>
                          <a:ea typeface="Times New Roman"/>
                          <a:cs typeface="Times New Roman" panose="02020603050405020304" pitchFamily="18" charset="0"/>
                        </a:rPr>
                        <a:t>01.01.2019</a:t>
                      </a:r>
                      <a:endParaRPr lang="ru-RU" sz="20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55014" marR="550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003"/>
                  </a:ext>
                </a:extLst>
              </a:tr>
              <a:tr h="554455">
                <a:tc>
                  <a:txBody>
                    <a:bodyPr/>
                    <a:lstStyle/>
                    <a:p>
                      <a:pPr marL="180340" indent="-180340" algn="ctr">
                        <a:lnSpc>
                          <a:spcPct val="115000"/>
                        </a:lnSpc>
                        <a:spcAft>
                          <a:spcPts val="0"/>
                        </a:spcAft>
                      </a:pPr>
                      <a:r>
                        <a:rPr lang="ru-RU" sz="2000" dirty="0" smtClean="0">
                          <a:effectLst/>
                          <a:latin typeface="Times New Roman" panose="02020603050405020304" pitchFamily="18" charset="0"/>
                          <a:ea typeface="Times New Roman"/>
                          <a:cs typeface="Times New Roman" panose="02020603050405020304" pitchFamily="18" charset="0"/>
                        </a:rPr>
                        <a:t>9</a:t>
                      </a:r>
                      <a:endParaRPr lang="ru-RU" sz="2000" dirty="0">
                        <a:effectLst/>
                        <a:latin typeface="Times New Roman" panose="02020603050405020304" pitchFamily="18" charset="0"/>
                        <a:ea typeface="Times New Roman"/>
                        <a:cs typeface="Times New Roman" panose="02020603050405020304" pitchFamily="18" charset="0"/>
                      </a:endParaRPr>
                    </a:p>
                  </a:txBody>
                  <a:tcPr marL="55014" marR="550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marL="180340" indent="-180340" algn="ctr">
                        <a:lnSpc>
                          <a:spcPct val="115000"/>
                        </a:lnSpc>
                        <a:spcAft>
                          <a:spcPts val="0"/>
                        </a:spcAft>
                      </a:pPr>
                      <a:r>
                        <a:rPr lang="ru-RU" sz="2000" dirty="0" smtClean="0">
                          <a:effectLst/>
                          <a:latin typeface="Times New Roman" panose="02020603050405020304" pitchFamily="18" charset="0"/>
                          <a:ea typeface="Times New Roman"/>
                          <a:cs typeface="Times New Roman" panose="02020603050405020304" pitchFamily="18" charset="0"/>
                        </a:rPr>
                        <a:t>Доходы (32н)</a:t>
                      </a:r>
                      <a:endParaRPr lang="ru-RU" sz="2000" dirty="0">
                        <a:effectLst/>
                        <a:latin typeface="Times New Roman" panose="02020603050405020304" pitchFamily="18" charset="0"/>
                        <a:ea typeface="Times New Roman"/>
                        <a:cs typeface="Times New Roman" panose="02020603050405020304" pitchFamily="18" charset="0"/>
                      </a:endParaRPr>
                    </a:p>
                  </a:txBody>
                  <a:tcPr marL="58148" marR="581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80340" indent="-180340" algn="ctr">
                        <a:lnSpc>
                          <a:spcPct val="115000"/>
                        </a:lnSpc>
                        <a:spcAft>
                          <a:spcPts val="0"/>
                        </a:spcAft>
                      </a:pPr>
                      <a:r>
                        <a:rPr lang="ru-RU" sz="2000" dirty="0" smtClean="0">
                          <a:solidFill>
                            <a:schemeClr val="tx1"/>
                          </a:solidFill>
                          <a:effectLst/>
                          <a:latin typeface="Times New Roman" panose="02020603050405020304" pitchFamily="18" charset="0"/>
                          <a:ea typeface="Times New Roman"/>
                          <a:cs typeface="Times New Roman" panose="02020603050405020304" pitchFamily="18" charset="0"/>
                        </a:rPr>
                        <a:t>01.01.2019</a:t>
                      </a:r>
                      <a:endParaRPr lang="ru-RU" sz="20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58148" marR="581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004"/>
                  </a:ext>
                </a:extLst>
              </a:tr>
              <a:tr h="690857">
                <a:tc>
                  <a:txBody>
                    <a:bodyPr/>
                    <a:lstStyle/>
                    <a:p>
                      <a:pPr marL="180340" indent="-180340" algn="ctr">
                        <a:lnSpc>
                          <a:spcPct val="115000"/>
                        </a:lnSpc>
                        <a:spcAft>
                          <a:spcPts val="0"/>
                        </a:spcAft>
                      </a:pPr>
                      <a:r>
                        <a:rPr lang="ru-RU" sz="2000" dirty="0" smtClean="0">
                          <a:effectLst/>
                          <a:latin typeface="Times New Roman" panose="02020603050405020304" pitchFamily="18" charset="0"/>
                          <a:ea typeface="Times New Roman"/>
                          <a:cs typeface="Times New Roman" panose="02020603050405020304" pitchFamily="18" charset="0"/>
                        </a:rPr>
                        <a:t>10</a:t>
                      </a:r>
                      <a:endParaRPr lang="ru-RU" sz="2000" dirty="0">
                        <a:effectLst/>
                        <a:latin typeface="Times New Roman" panose="02020603050405020304" pitchFamily="18" charset="0"/>
                        <a:ea typeface="Times New Roman"/>
                        <a:cs typeface="Times New Roman" panose="02020603050405020304" pitchFamily="18" charset="0"/>
                      </a:endParaRPr>
                    </a:p>
                  </a:txBody>
                  <a:tcPr marL="55014" marR="550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algn="ctr">
                        <a:lnSpc>
                          <a:spcPct val="115000"/>
                        </a:lnSpc>
                        <a:spcAft>
                          <a:spcPts val="0"/>
                        </a:spcAft>
                      </a:pPr>
                      <a:r>
                        <a:rPr lang="ru-RU" sz="2000" dirty="0" smtClean="0">
                          <a:effectLst/>
                          <a:latin typeface="Times New Roman" panose="02020603050405020304" pitchFamily="18" charset="0"/>
                          <a:ea typeface="Times New Roman"/>
                          <a:cs typeface="Times New Roman" panose="02020603050405020304" pitchFamily="18" charset="0"/>
                        </a:rPr>
                        <a:t>Влияние изменений курсов иностранных валют (122н)</a:t>
                      </a:r>
                      <a:endParaRPr lang="ru-RU" sz="2000" dirty="0">
                        <a:effectLst/>
                        <a:latin typeface="Times New Roman" panose="02020603050405020304" pitchFamily="18" charset="0"/>
                        <a:ea typeface="Times New Roman"/>
                        <a:cs typeface="Times New Roman" panose="02020603050405020304" pitchFamily="18" charset="0"/>
                      </a:endParaRPr>
                    </a:p>
                  </a:txBody>
                  <a:tcPr marL="55014" marR="550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80340" indent="-180340" algn="ctr">
                        <a:lnSpc>
                          <a:spcPct val="115000"/>
                        </a:lnSpc>
                        <a:spcAft>
                          <a:spcPts val="0"/>
                        </a:spcAft>
                      </a:pPr>
                      <a:r>
                        <a:rPr lang="ru-RU" sz="2000" dirty="0" smtClean="0">
                          <a:solidFill>
                            <a:schemeClr val="tx1"/>
                          </a:solidFill>
                          <a:effectLst/>
                          <a:latin typeface="Times New Roman" panose="02020603050405020304" pitchFamily="18" charset="0"/>
                          <a:ea typeface="Times New Roman"/>
                          <a:cs typeface="Times New Roman" panose="02020603050405020304" pitchFamily="18" charset="0"/>
                        </a:rPr>
                        <a:t>01.01.2019</a:t>
                      </a:r>
                      <a:endParaRPr lang="ru-RU" sz="20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55014" marR="550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3072251085"/>
                  </a:ext>
                </a:extLst>
              </a:tr>
            </a:tbl>
          </a:graphicData>
        </a:graphic>
      </p:graphicFrame>
      <p:sp>
        <p:nvSpPr>
          <p:cNvPr id="4" name="Номер слайда 3"/>
          <p:cNvSpPr>
            <a:spLocks noGrp="1"/>
          </p:cNvSpPr>
          <p:nvPr>
            <p:ph type="sldNum" sz="quarter" idx="12"/>
          </p:nvPr>
        </p:nvSpPr>
        <p:spPr>
          <a:xfrm>
            <a:off x="6876256" y="1588"/>
            <a:ext cx="2059782" cy="403076"/>
          </a:xfrm>
        </p:spPr>
        <p:txBody>
          <a:bodyPr/>
          <a:lstStyle/>
          <a:p>
            <a:pPr>
              <a:defRPr/>
            </a:pPr>
            <a:r>
              <a:rPr lang="ru-RU" dirty="0" smtClean="0">
                <a:solidFill>
                  <a:prstClr val="black">
                    <a:tint val="75000"/>
                  </a:prstClr>
                </a:solidFill>
              </a:rPr>
              <a:t>СЛАЙД</a:t>
            </a:r>
            <a:r>
              <a:rPr lang="ru-RU" sz="1400" dirty="0" smtClean="0">
                <a:solidFill>
                  <a:prstClr val="black">
                    <a:tint val="75000"/>
                  </a:prstClr>
                </a:solidFill>
              </a:rPr>
              <a:t> </a:t>
            </a:r>
            <a:fld id="{CCDF69E5-509E-4D59-AF9B-AD19640FD1F2}" type="slidenum">
              <a:rPr lang="ru-RU" sz="1400" smtClean="0">
                <a:solidFill>
                  <a:prstClr val="black">
                    <a:tint val="75000"/>
                  </a:prstClr>
                </a:solidFill>
              </a:rPr>
              <a:pPr>
                <a:defRPr/>
              </a:pPr>
              <a:t>3</a:t>
            </a:fld>
            <a:endParaRPr lang="ru-RU" sz="1400" dirty="0">
              <a:solidFill>
                <a:prstClr val="black">
                  <a:tint val="75000"/>
                </a:prstClr>
              </a:solidFill>
            </a:endParaRPr>
          </a:p>
        </p:txBody>
      </p:sp>
    </p:spTree>
    <p:extLst>
      <p:ext uri="{BB962C8B-B14F-4D97-AF65-F5344CB8AC3E}">
        <p14:creationId xmlns:p14="http://schemas.microsoft.com/office/powerpoint/2010/main" val="21236597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object 2"/>
          <p:cNvSpPr>
            <a:spLocks noGrp="1"/>
          </p:cNvSpPr>
          <p:nvPr>
            <p:ph type="title"/>
          </p:nvPr>
        </p:nvSpPr>
        <p:spPr>
          <a:xfrm>
            <a:off x="251520" y="116632"/>
            <a:ext cx="8784976" cy="492443"/>
          </a:xfrm>
        </p:spPr>
        <p:txBody>
          <a:bodyPr/>
          <a:lstStyle/>
          <a:p>
            <a:pPr marL="11113">
              <a:tabLst>
                <a:tab pos="215900" algn="l"/>
              </a:tabLst>
            </a:pPr>
            <a:r>
              <a:rPr lang="ru-RU" altLang="ru-RU" sz="3200" b="1" dirty="0" smtClean="0">
                <a:solidFill>
                  <a:schemeClr val="tx1"/>
                </a:solidFill>
                <a:latin typeface="Times New Roman" panose="02020603050405020304" pitchFamily="18" charset="0"/>
                <a:cs typeface="Times New Roman" panose="02020603050405020304" pitchFamily="18" charset="0"/>
              </a:rPr>
              <a:t>Условные  арендные платежи </a:t>
            </a:r>
          </a:p>
        </p:txBody>
      </p:sp>
      <p:sp>
        <p:nvSpPr>
          <p:cNvPr id="12" name="TextBox 11"/>
          <p:cNvSpPr txBox="1"/>
          <p:nvPr/>
        </p:nvSpPr>
        <p:spPr>
          <a:xfrm>
            <a:off x="611560" y="1116886"/>
            <a:ext cx="2880320" cy="390525"/>
          </a:xfrm>
          <a:prstGeom prst="rect">
            <a:avLst/>
          </a:prstGeom>
          <a:solidFill>
            <a:srgbClr val="FFFF99"/>
          </a:solidFill>
          <a:ln w="38100">
            <a:solidFill>
              <a:schemeClr val="accent1">
                <a:lumMod val="50000"/>
              </a:schemeClr>
            </a:solidFill>
          </a:ln>
        </p:spPr>
        <p:style>
          <a:lnRef idx="2">
            <a:schemeClr val="accent3"/>
          </a:lnRef>
          <a:fillRef idx="1">
            <a:schemeClr val="lt1"/>
          </a:fillRef>
          <a:effectRef idx="0">
            <a:schemeClr val="accent3"/>
          </a:effectRef>
          <a:fontRef idx="minor">
            <a:schemeClr val="dk1"/>
          </a:fontRef>
        </p:style>
        <p:txBody>
          <a:bodyPr wrap="square" lIns="82058" tIns="41029" rIns="82058" bIns="41029">
            <a:spAutoFit/>
          </a:bodyPr>
          <a:lstStyle/>
          <a:p>
            <a:pPr algn="ctr" fontAlgn="base">
              <a:spcBef>
                <a:spcPct val="0"/>
              </a:spcBef>
              <a:spcAft>
                <a:spcPct val="0"/>
              </a:spcAft>
              <a:defRPr/>
            </a:pPr>
            <a:r>
              <a:rPr lang="ru-RU" sz="2000" b="1" dirty="0">
                <a:solidFill>
                  <a:prstClr val="black"/>
                </a:solidFill>
                <a:latin typeface="Times New Roman"/>
                <a:cs typeface="Times New Roman"/>
              </a:rPr>
              <a:t>АРЕНДЕНДАТОР</a:t>
            </a:r>
          </a:p>
        </p:txBody>
      </p:sp>
      <p:sp>
        <p:nvSpPr>
          <p:cNvPr id="17" name="Стрелка вниз 16"/>
          <p:cNvSpPr/>
          <p:nvPr/>
        </p:nvSpPr>
        <p:spPr>
          <a:xfrm rot="20212971">
            <a:off x="3184460" y="1510615"/>
            <a:ext cx="415925" cy="834778"/>
          </a:xfrm>
          <a:prstGeom prst="downArrow">
            <a:avLst/>
          </a:prstGeom>
          <a:solidFill>
            <a:schemeClr val="accent3">
              <a:lumMod val="75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anchor="ctr"/>
          <a:lstStyle/>
          <a:p>
            <a:pPr algn="ctr" fontAlgn="base">
              <a:spcBef>
                <a:spcPct val="0"/>
              </a:spcBef>
              <a:spcAft>
                <a:spcPct val="0"/>
              </a:spcAft>
              <a:defRPr/>
            </a:pPr>
            <a:endParaRPr lang="ru-RU">
              <a:solidFill>
                <a:prstClr val="white"/>
              </a:solidFill>
            </a:endParaRPr>
          </a:p>
        </p:txBody>
      </p:sp>
      <p:sp>
        <p:nvSpPr>
          <p:cNvPr id="18" name="Стрелка вниз 17"/>
          <p:cNvSpPr/>
          <p:nvPr/>
        </p:nvSpPr>
        <p:spPr>
          <a:xfrm rot="1673448">
            <a:off x="6627063" y="1448589"/>
            <a:ext cx="415925" cy="922669"/>
          </a:xfrm>
          <a:prstGeom prst="downArrow">
            <a:avLst/>
          </a:prstGeom>
          <a:solidFill>
            <a:schemeClr val="accent3">
              <a:lumMod val="75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anchor="ctr"/>
          <a:lstStyle/>
          <a:p>
            <a:pPr algn="ctr" fontAlgn="base">
              <a:spcBef>
                <a:spcPct val="0"/>
              </a:spcBef>
              <a:spcAft>
                <a:spcPct val="0"/>
              </a:spcAft>
              <a:defRPr/>
            </a:pPr>
            <a:endParaRPr lang="ru-RU" dirty="0">
              <a:solidFill>
                <a:prstClr val="white"/>
              </a:solidFill>
            </a:endParaRPr>
          </a:p>
        </p:txBody>
      </p:sp>
      <p:sp>
        <p:nvSpPr>
          <p:cNvPr id="25" name="TextBox 24"/>
          <p:cNvSpPr txBox="1"/>
          <p:nvPr/>
        </p:nvSpPr>
        <p:spPr>
          <a:xfrm>
            <a:off x="403474" y="4599721"/>
            <a:ext cx="3952502" cy="913856"/>
          </a:xfrm>
          <a:prstGeom prst="rect">
            <a:avLst/>
          </a:prstGeom>
          <a:ln w="38100">
            <a:solidFill>
              <a:schemeClr val="accent1">
                <a:lumMod val="50000"/>
              </a:schemeClr>
            </a:solidFill>
          </a:ln>
        </p:spPr>
        <p:style>
          <a:lnRef idx="2">
            <a:schemeClr val="accent3"/>
          </a:lnRef>
          <a:fillRef idx="1">
            <a:schemeClr val="lt1"/>
          </a:fillRef>
          <a:effectRef idx="0">
            <a:schemeClr val="accent3"/>
          </a:effectRef>
          <a:fontRef idx="minor">
            <a:schemeClr val="dk1"/>
          </a:fontRef>
        </p:style>
        <p:txBody>
          <a:bodyPr wrap="square" lIns="82058" tIns="41029" rIns="82058" bIns="41029">
            <a:spAutoFit/>
          </a:bodyPr>
          <a:lstStyle/>
          <a:p>
            <a:pPr algn="ctr" fontAlgn="base">
              <a:spcBef>
                <a:spcPct val="0"/>
              </a:spcBef>
              <a:spcAft>
                <a:spcPct val="0"/>
              </a:spcAft>
              <a:defRPr/>
            </a:pPr>
            <a:r>
              <a:rPr lang="ru-RU" b="1" dirty="0" err="1" smtClean="0">
                <a:solidFill>
                  <a:prstClr val="black"/>
                </a:solidFill>
                <a:latin typeface="Times New Roman"/>
                <a:cs typeface="Times New Roman"/>
              </a:rPr>
              <a:t>Дт</a:t>
            </a:r>
            <a:r>
              <a:rPr lang="ru-RU" b="1" dirty="0" smtClean="0">
                <a:solidFill>
                  <a:prstClr val="black"/>
                </a:solidFill>
                <a:latin typeface="Times New Roman"/>
                <a:cs typeface="Times New Roman"/>
              </a:rPr>
              <a:t>  0 </a:t>
            </a:r>
            <a:r>
              <a:rPr lang="ru-RU" b="1" dirty="0">
                <a:solidFill>
                  <a:prstClr val="black"/>
                </a:solidFill>
                <a:latin typeface="Times New Roman"/>
                <a:cs typeface="Times New Roman"/>
              </a:rPr>
              <a:t>401 20 </a:t>
            </a:r>
            <a:r>
              <a:rPr lang="ru-RU" b="1" dirty="0" smtClean="0">
                <a:solidFill>
                  <a:prstClr val="black"/>
                </a:solidFill>
                <a:latin typeface="Times New Roman"/>
                <a:cs typeface="Times New Roman"/>
              </a:rPr>
              <a:t>22х  </a:t>
            </a:r>
            <a:r>
              <a:rPr lang="ru-RU" b="1" dirty="0" err="1">
                <a:solidFill>
                  <a:prstClr val="black"/>
                </a:solidFill>
                <a:latin typeface="Times New Roman"/>
                <a:cs typeface="Times New Roman"/>
              </a:rPr>
              <a:t>Кт</a:t>
            </a:r>
            <a:r>
              <a:rPr lang="ru-RU" b="1" dirty="0">
                <a:solidFill>
                  <a:prstClr val="black"/>
                </a:solidFill>
                <a:latin typeface="Times New Roman"/>
                <a:cs typeface="Times New Roman"/>
              </a:rPr>
              <a:t> </a:t>
            </a:r>
            <a:r>
              <a:rPr lang="ru-RU" b="1" dirty="0" smtClean="0">
                <a:solidFill>
                  <a:prstClr val="black"/>
                </a:solidFill>
                <a:latin typeface="Times New Roman"/>
                <a:cs typeface="Times New Roman"/>
              </a:rPr>
              <a:t>0 </a:t>
            </a:r>
            <a:r>
              <a:rPr lang="ru-RU" b="1" dirty="0">
                <a:solidFill>
                  <a:prstClr val="black"/>
                </a:solidFill>
                <a:latin typeface="Times New Roman"/>
                <a:cs typeface="Times New Roman"/>
              </a:rPr>
              <a:t>302 </a:t>
            </a:r>
            <a:r>
              <a:rPr lang="ru-RU" b="1" dirty="0" err="1" smtClean="0">
                <a:solidFill>
                  <a:prstClr val="black"/>
                </a:solidFill>
                <a:latin typeface="Times New Roman"/>
                <a:cs typeface="Times New Roman"/>
              </a:rPr>
              <a:t>хх</a:t>
            </a:r>
            <a:r>
              <a:rPr lang="ru-RU" b="1" dirty="0" smtClean="0">
                <a:solidFill>
                  <a:prstClr val="black"/>
                </a:solidFill>
                <a:latin typeface="Times New Roman"/>
                <a:cs typeface="Times New Roman"/>
              </a:rPr>
              <a:t> </a:t>
            </a:r>
            <a:r>
              <a:rPr lang="ru-RU" b="1" dirty="0">
                <a:solidFill>
                  <a:prstClr val="black"/>
                </a:solidFill>
                <a:latin typeface="Times New Roman"/>
                <a:cs typeface="Times New Roman"/>
              </a:rPr>
              <a:t>730 </a:t>
            </a:r>
            <a:endParaRPr lang="ru-RU" b="1" dirty="0" smtClean="0">
              <a:solidFill>
                <a:prstClr val="black"/>
              </a:solidFill>
              <a:latin typeface="Times New Roman"/>
              <a:cs typeface="Times New Roman"/>
            </a:endParaRPr>
          </a:p>
          <a:p>
            <a:pPr algn="ctr" fontAlgn="base">
              <a:spcBef>
                <a:spcPct val="0"/>
              </a:spcBef>
              <a:spcAft>
                <a:spcPct val="0"/>
              </a:spcAft>
              <a:defRPr/>
            </a:pPr>
            <a:r>
              <a:rPr lang="ru-RU" b="1" dirty="0" smtClean="0">
                <a:solidFill>
                  <a:prstClr val="black"/>
                </a:solidFill>
                <a:latin typeface="Times New Roman"/>
                <a:cs typeface="Times New Roman"/>
              </a:rPr>
              <a:t>или</a:t>
            </a:r>
          </a:p>
          <a:p>
            <a:pPr algn="ctr" fontAlgn="base">
              <a:spcBef>
                <a:spcPct val="0"/>
              </a:spcBef>
              <a:spcAft>
                <a:spcPct val="0"/>
              </a:spcAft>
              <a:defRPr/>
            </a:pPr>
            <a:r>
              <a:rPr lang="ru-RU" b="1" dirty="0" err="1" smtClean="0">
                <a:solidFill>
                  <a:srgbClr val="000000"/>
                </a:solidFill>
                <a:latin typeface="Times New Roman CYR" panose="02020603050405020304" pitchFamily="18" charset="0"/>
                <a:ea typeface="Calibri" panose="020F0502020204030204" pitchFamily="34" charset="0"/>
                <a:cs typeface="Times New Roman" panose="02020603050405020304" pitchFamily="18" charset="0"/>
              </a:rPr>
              <a:t>Дт</a:t>
            </a:r>
            <a:r>
              <a:rPr lang="ru-RU" b="1" dirty="0" smtClean="0">
                <a:solidFill>
                  <a:srgbClr val="000000"/>
                </a:solidFill>
                <a:latin typeface="Times New Roman CYR" panose="02020603050405020304" pitchFamily="18" charset="0"/>
                <a:ea typeface="Calibri" panose="020F0502020204030204" pitchFamily="34" charset="0"/>
                <a:cs typeface="Times New Roman" panose="02020603050405020304" pitchFamily="18" charset="0"/>
              </a:rPr>
              <a:t> 0</a:t>
            </a:r>
            <a:r>
              <a:rPr lang="ru-RU" b="1" dirty="0">
                <a:solidFill>
                  <a:srgbClr val="000000"/>
                </a:solidFill>
                <a:latin typeface="Times New Roman CYR" panose="02020603050405020304" pitchFamily="18" charset="0"/>
                <a:ea typeface="Calibri" panose="020F0502020204030204" pitchFamily="34" charset="0"/>
                <a:cs typeface="Times New Roman" panose="02020603050405020304" pitchFamily="18" charset="0"/>
              </a:rPr>
              <a:t> 109 </a:t>
            </a:r>
            <a:r>
              <a:rPr lang="ru-RU" b="1" dirty="0" smtClean="0">
                <a:solidFill>
                  <a:srgbClr val="000000"/>
                </a:solidFill>
                <a:latin typeface="Times New Roman CYR" panose="02020603050405020304" pitchFamily="18" charset="0"/>
                <a:ea typeface="Calibri" panose="020F0502020204030204" pitchFamily="34" charset="0"/>
                <a:cs typeface="Times New Roman" panose="02020603050405020304" pitchFamily="18" charset="0"/>
              </a:rPr>
              <a:t>80</a:t>
            </a:r>
            <a:r>
              <a:rPr lang="ru-RU" b="1" dirty="0">
                <a:solidFill>
                  <a:srgbClr val="000000"/>
                </a:solidFill>
                <a:latin typeface="Times New Roman CYR" panose="02020603050405020304" pitchFamily="18" charset="0"/>
                <a:ea typeface="Calibri" panose="020F0502020204030204" pitchFamily="34" charset="0"/>
                <a:cs typeface="Times New Roman" panose="02020603050405020304" pitchFamily="18" charset="0"/>
              </a:rPr>
              <a:t> </a:t>
            </a:r>
            <a:r>
              <a:rPr lang="ru-RU" b="1" dirty="0" smtClean="0">
                <a:solidFill>
                  <a:srgbClr val="000000"/>
                </a:solidFill>
                <a:latin typeface="Times New Roman CYR" panose="02020603050405020304" pitchFamily="18" charset="0"/>
                <a:ea typeface="Calibri" panose="020F0502020204030204" pitchFamily="34" charset="0"/>
                <a:cs typeface="Times New Roman" panose="02020603050405020304" pitchFamily="18" charset="0"/>
              </a:rPr>
              <a:t>22х   </a:t>
            </a:r>
            <a:r>
              <a:rPr lang="ru-RU" b="1" dirty="0" err="1" smtClean="0">
                <a:solidFill>
                  <a:srgbClr val="000000"/>
                </a:solidFill>
                <a:latin typeface="Times New Roman CYR" panose="02020603050405020304" pitchFamily="18" charset="0"/>
                <a:ea typeface="Calibri" panose="020F0502020204030204" pitchFamily="34" charset="0"/>
                <a:cs typeface="Times New Roman" panose="02020603050405020304" pitchFamily="18" charset="0"/>
              </a:rPr>
              <a:t>Кт</a:t>
            </a:r>
            <a:r>
              <a:rPr lang="ru-RU" b="1" dirty="0" smtClean="0">
                <a:solidFill>
                  <a:srgbClr val="000000"/>
                </a:solidFill>
                <a:latin typeface="Times New Roman CYR" panose="02020603050405020304" pitchFamily="18" charset="0"/>
                <a:ea typeface="Calibri" panose="020F0502020204030204" pitchFamily="34" charset="0"/>
                <a:cs typeface="Times New Roman" panose="02020603050405020304" pitchFamily="18" charset="0"/>
              </a:rPr>
              <a:t> 0 302 </a:t>
            </a:r>
            <a:r>
              <a:rPr lang="ru-RU" b="1" dirty="0" err="1" smtClean="0">
                <a:solidFill>
                  <a:srgbClr val="000000"/>
                </a:solidFill>
                <a:latin typeface="Times New Roman CYR" panose="02020603050405020304" pitchFamily="18" charset="0"/>
                <a:ea typeface="Calibri" panose="020F0502020204030204" pitchFamily="34" charset="0"/>
                <a:cs typeface="Times New Roman" panose="02020603050405020304" pitchFamily="18" charset="0"/>
              </a:rPr>
              <a:t>хх</a:t>
            </a:r>
            <a:r>
              <a:rPr lang="ru-RU" b="1" dirty="0" smtClean="0">
                <a:solidFill>
                  <a:srgbClr val="000000"/>
                </a:solidFill>
                <a:latin typeface="Times New Roman CYR" panose="02020603050405020304" pitchFamily="18" charset="0"/>
                <a:ea typeface="Calibri" panose="020F0502020204030204" pitchFamily="34" charset="0"/>
                <a:cs typeface="Times New Roman" panose="02020603050405020304" pitchFamily="18" charset="0"/>
              </a:rPr>
              <a:t> 730   </a:t>
            </a:r>
            <a:endParaRPr lang="ru-RU" b="1" dirty="0">
              <a:solidFill>
                <a:prstClr val="black"/>
              </a:solidFill>
              <a:latin typeface="Times New Roman"/>
              <a:cs typeface="Times New Roman"/>
            </a:endParaRPr>
          </a:p>
        </p:txBody>
      </p:sp>
      <p:sp>
        <p:nvSpPr>
          <p:cNvPr id="27" name="TextBox 26"/>
          <p:cNvSpPr txBox="1"/>
          <p:nvPr/>
        </p:nvSpPr>
        <p:spPr>
          <a:xfrm>
            <a:off x="5364089" y="4587381"/>
            <a:ext cx="3672408" cy="636857"/>
          </a:xfrm>
          <a:prstGeom prst="rect">
            <a:avLst/>
          </a:prstGeom>
          <a:ln w="38100">
            <a:solidFill>
              <a:schemeClr val="accent1">
                <a:lumMod val="50000"/>
              </a:schemeClr>
            </a:solidFill>
          </a:ln>
        </p:spPr>
        <p:style>
          <a:lnRef idx="2">
            <a:schemeClr val="accent3"/>
          </a:lnRef>
          <a:fillRef idx="1">
            <a:schemeClr val="lt1"/>
          </a:fillRef>
          <a:effectRef idx="0">
            <a:schemeClr val="accent3"/>
          </a:effectRef>
          <a:fontRef idx="minor">
            <a:schemeClr val="dk1"/>
          </a:fontRef>
        </p:style>
        <p:txBody>
          <a:bodyPr wrap="square" lIns="82058" tIns="41029" rIns="82058" bIns="41029">
            <a:spAutoFit/>
          </a:bodyPr>
          <a:lstStyle/>
          <a:p>
            <a:pPr algn="ctr" fontAlgn="base">
              <a:spcBef>
                <a:spcPct val="0"/>
              </a:spcBef>
              <a:spcAft>
                <a:spcPct val="0"/>
              </a:spcAft>
              <a:defRPr/>
            </a:pPr>
            <a:endParaRPr lang="ru-RU" b="1" dirty="0" smtClean="0">
              <a:solidFill>
                <a:prstClr val="black"/>
              </a:solidFill>
              <a:latin typeface="Times New Roman"/>
              <a:cs typeface="Times New Roman"/>
            </a:endParaRPr>
          </a:p>
          <a:p>
            <a:pPr algn="ctr" fontAlgn="base">
              <a:spcBef>
                <a:spcPct val="0"/>
              </a:spcBef>
              <a:spcAft>
                <a:spcPct val="0"/>
              </a:spcAft>
              <a:defRPr/>
            </a:pPr>
            <a:r>
              <a:rPr lang="ru-RU" b="1" dirty="0" err="1" smtClean="0">
                <a:solidFill>
                  <a:prstClr val="black"/>
                </a:solidFill>
                <a:latin typeface="Times New Roman"/>
                <a:cs typeface="Times New Roman"/>
              </a:rPr>
              <a:t>Дт</a:t>
            </a:r>
            <a:r>
              <a:rPr lang="ru-RU" b="1" dirty="0" smtClean="0">
                <a:solidFill>
                  <a:prstClr val="black"/>
                </a:solidFill>
                <a:latin typeface="Times New Roman"/>
                <a:cs typeface="Times New Roman"/>
              </a:rPr>
              <a:t> 0 </a:t>
            </a:r>
            <a:r>
              <a:rPr lang="ru-RU" b="1" dirty="0">
                <a:solidFill>
                  <a:prstClr val="black"/>
                </a:solidFill>
                <a:latin typeface="Times New Roman"/>
                <a:cs typeface="Times New Roman"/>
              </a:rPr>
              <a:t>205 35 560   </a:t>
            </a:r>
            <a:r>
              <a:rPr lang="ru-RU" b="1" dirty="0" err="1">
                <a:solidFill>
                  <a:prstClr val="black"/>
                </a:solidFill>
                <a:latin typeface="Times New Roman"/>
                <a:cs typeface="Times New Roman"/>
              </a:rPr>
              <a:t>Кт</a:t>
            </a:r>
            <a:r>
              <a:rPr lang="ru-RU" b="1" dirty="0">
                <a:solidFill>
                  <a:prstClr val="black"/>
                </a:solidFill>
                <a:latin typeface="Times New Roman"/>
                <a:cs typeface="Times New Roman"/>
              </a:rPr>
              <a:t> </a:t>
            </a:r>
            <a:r>
              <a:rPr lang="ru-RU" b="1" dirty="0" smtClean="0">
                <a:solidFill>
                  <a:prstClr val="black"/>
                </a:solidFill>
                <a:latin typeface="Times New Roman"/>
                <a:cs typeface="Times New Roman"/>
              </a:rPr>
              <a:t>0 </a:t>
            </a:r>
            <a:r>
              <a:rPr lang="ru-RU" b="1" dirty="0">
                <a:solidFill>
                  <a:prstClr val="black"/>
                </a:solidFill>
                <a:latin typeface="Times New Roman"/>
                <a:cs typeface="Times New Roman"/>
              </a:rPr>
              <a:t>401 10 </a:t>
            </a:r>
            <a:r>
              <a:rPr lang="ru-RU" b="1" dirty="0" smtClean="0">
                <a:solidFill>
                  <a:prstClr val="black"/>
                </a:solidFill>
                <a:latin typeface="Times New Roman"/>
                <a:cs typeface="Times New Roman"/>
              </a:rPr>
              <a:t>135</a:t>
            </a:r>
            <a:endParaRPr lang="ru-RU" b="1" dirty="0">
              <a:solidFill>
                <a:prstClr val="black"/>
              </a:solidFill>
              <a:latin typeface="Times New Roman"/>
              <a:cs typeface="Times New Roman"/>
            </a:endParaRPr>
          </a:p>
        </p:txBody>
      </p:sp>
      <p:sp>
        <p:nvSpPr>
          <p:cNvPr id="3" name="Номер слайда 2"/>
          <p:cNvSpPr>
            <a:spLocks noGrp="1"/>
          </p:cNvSpPr>
          <p:nvPr>
            <p:ph type="sldNum" sz="quarter" idx="12"/>
          </p:nvPr>
        </p:nvSpPr>
        <p:spPr>
          <a:xfrm>
            <a:off x="71438" y="6411913"/>
            <a:ext cx="4716462" cy="255587"/>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085C2FC-CE0D-40E3-BE30-60BE600C5123}" type="slidenum">
              <a:rPr lang="ru-RU" altLang="ru-RU">
                <a:solidFill>
                  <a:srgbClr val="252523"/>
                </a:solidFill>
              </a:rPr>
              <a:pPr eaLnBrk="1" hangingPunct="1"/>
              <a:t>30</a:t>
            </a:fld>
            <a:endParaRPr lang="ru-RU" altLang="ru-RU">
              <a:solidFill>
                <a:srgbClr val="252523"/>
              </a:solidFill>
            </a:endParaRPr>
          </a:p>
        </p:txBody>
      </p:sp>
      <p:sp>
        <p:nvSpPr>
          <p:cNvPr id="31" name="TextBox 30"/>
          <p:cNvSpPr txBox="1"/>
          <p:nvPr/>
        </p:nvSpPr>
        <p:spPr>
          <a:xfrm>
            <a:off x="6300192" y="1126412"/>
            <a:ext cx="2537251" cy="390636"/>
          </a:xfrm>
          <a:prstGeom prst="rect">
            <a:avLst/>
          </a:prstGeom>
          <a:solidFill>
            <a:srgbClr val="CCECFF"/>
          </a:solidFill>
          <a:ln w="38100">
            <a:solidFill>
              <a:schemeClr val="accent1">
                <a:lumMod val="50000"/>
              </a:schemeClr>
            </a:solidFill>
          </a:ln>
        </p:spPr>
        <p:style>
          <a:lnRef idx="2">
            <a:schemeClr val="accent3"/>
          </a:lnRef>
          <a:fillRef idx="1">
            <a:schemeClr val="lt1"/>
          </a:fillRef>
          <a:effectRef idx="0">
            <a:schemeClr val="accent3"/>
          </a:effectRef>
          <a:fontRef idx="minor">
            <a:schemeClr val="dk1"/>
          </a:fontRef>
        </p:style>
        <p:txBody>
          <a:bodyPr wrap="square" lIns="82058" tIns="41029" rIns="82058" bIns="41029">
            <a:spAutoFit/>
          </a:bodyPr>
          <a:lstStyle/>
          <a:p>
            <a:pPr algn="ctr" fontAlgn="base">
              <a:spcBef>
                <a:spcPct val="0"/>
              </a:spcBef>
              <a:spcAft>
                <a:spcPct val="0"/>
              </a:spcAft>
              <a:defRPr/>
            </a:pPr>
            <a:r>
              <a:rPr lang="ru-RU" sz="2000" b="1" dirty="0">
                <a:solidFill>
                  <a:prstClr val="black"/>
                </a:solidFill>
                <a:latin typeface="Times New Roman"/>
                <a:cs typeface="Times New Roman"/>
              </a:rPr>
              <a:t>АРЕНДОДАТЕЛЬ</a:t>
            </a:r>
          </a:p>
        </p:txBody>
      </p:sp>
      <p:sp>
        <p:nvSpPr>
          <p:cNvPr id="2" name="Прямоугольник 1"/>
          <p:cNvSpPr/>
          <p:nvPr/>
        </p:nvSpPr>
        <p:spPr>
          <a:xfrm>
            <a:off x="2699791" y="2330108"/>
            <a:ext cx="4810025" cy="87868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fontAlgn="base">
              <a:spcBef>
                <a:spcPct val="0"/>
              </a:spcBef>
              <a:spcAft>
                <a:spcPct val="0"/>
              </a:spcAft>
              <a:defRPr/>
            </a:pPr>
            <a:r>
              <a:rPr lang="ru-RU" sz="2000" b="1" dirty="0">
                <a:solidFill>
                  <a:prstClr val="black"/>
                </a:solidFill>
                <a:latin typeface="Times New Roman"/>
                <a:cs typeface="Times New Roman"/>
              </a:rPr>
              <a:t>По заключению </a:t>
            </a:r>
            <a:r>
              <a:rPr lang="ru-RU" sz="2000" b="1" dirty="0" smtClean="0">
                <a:solidFill>
                  <a:prstClr val="black"/>
                </a:solidFill>
                <a:latin typeface="Times New Roman"/>
                <a:cs typeface="Times New Roman"/>
              </a:rPr>
              <a:t>договора аренды</a:t>
            </a:r>
            <a:endParaRPr lang="ru-RU" sz="2000" b="1" dirty="0">
              <a:solidFill>
                <a:prstClr val="black"/>
              </a:solidFill>
              <a:latin typeface="Times New Roman"/>
              <a:cs typeface="Times New Roman"/>
            </a:endParaRPr>
          </a:p>
          <a:p>
            <a:pPr algn="ctr" fontAlgn="base">
              <a:spcBef>
                <a:spcPct val="0"/>
              </a:spcBef>
              <a:spcAft>
                <a:spcPct val="0"/>
              </a:spcAft>
              <a:defRPr/>
            </a:pPr>
            <a:r>
              <a:rPr lang="ru-RU" b="1" dirty="0" smtClean="0">
                <a:solidFill>
                  <a:srgbClr val="FF0000"/>
                </a:solidFill>
                <a:latin typeface="Times New Roman"/>
                <a:cs typeface="Times New Roman"/>
              </a:rPr>
              <a:t>В БЮДЖЕТНОМ УЧЕТЕ НЕ ОТРАЖАЮТСЯ </a:t>
            </a:r>
            <a:r>
              <a:rPr lang="ru-RU" b="1" dirty="0">
                <a:solidFill>
                  <a:srgbClr val="FF0000"/>
                </a:solidFill>
                <a:latin typeface="Times New Roman"/>
                <a:cs typeface="Times New Roman"/>
              </a:rPr>
              <a:t>– НЕТ ТОЧНОЙ </a:t>
            </a:r>
            <a:r>
              <a:rPr lang="ru-RU" b="1" dirty="0" smtClean="0">
                <a:solidFill>
                  <a:srgbClr val="FF0000"/>
                </a:solidFill>
                <a:latin typeface="Times New Roman"/>
                <a:cs typeface="Times New Roman"/>
              </a:rPr>
              <a:t>ОЦЕНКИ</a:t>
            </a:r>
            <a:endParaRPr lang="ru-RU" dirty="0">
              <a:solidFill>
                <a:prstClr val="black"/>
              </a:solidFill>
            </a:endParaRPr>
          </a:p>
        </p:txBody>
      </p:sp>
      <p:sp>
        <p:nvSpPr>
          <p:cNvPr id="4" name="Прямоугольник 3"/>
          <p:cNvSpPr/>
          <p:nvPr/>
        </p:nvSpPr>
        <p:spPr>
          <a:xfrm>
            <a:off x="2699791" y="3574293"/>
            <a:ext cx="4968552" cy="63059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b="1" dirty="0" smtClean="0">
                <a:solidFill>
                  <a:prstClr val="black"/>
                </a:solidFill>
              </a:rPr>
              <a:t>ОТРАЖЕНИЕ В БЮДЖЕТНОМ УЧЕТЕ – НА ОСНОВАНИИ ВЫСТАВЛЕННЫХ СЧЕТОВ </a:t>
            </a:r>
            <a:endParaRPr lang="ru-RU" b="1" dirty="0">
              <a:solidFill>
                <a:prstClr val="black"/>
              </a:solidFill>
            </a:endParaRPr>
          </a:p>
        </p:txBody>
      </p:sp>
      <p:sp>
        <p:nvSpPr>
          <p:cNvPr id="5" name="Стрелка вниз 4"/>
          <p:cNvSpPr/>
          <p:nvPr/>
        </p:nvSpPr>
        <p:spPr>
          <a:xfrm>
            <a:off x="5025541" y="3208796"/>
            <a:ext cx="338547" cy="36549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6" name="Стрелка вниз 5"/>
          <p:cNvSpPr/>
          <p:nvPr/>
        </p:nvSpPr>
        <p:spPr>
          <a:xfrm>
            <a:off x="6660232" y="4221088"/>
            <a:ext cx="484632" cy="36629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pic>
        <p:nvPicPr>
          <p:cNvPr id="7" name="Рисунок 6"/>
          <p:cNvPicPr>
            <a:picLocks noChangeAspect="1"/>
          </p:cNvPicPr>
          <p:nvPr/>
        </p:nvPicPr>
        <p:blipFill>
          <a:blip r:embed="rId2"/>
          <a:stretch>
            <a:fillRect/>
          </a:stretch>
        </p:blipFill>
        <p:spPr>
          <a:xfrm>
            <a:off x="3392422" y="4221088"/>
            <a:ext cx="554784" cy="402371"/>
          </a:xfrm>
          <a:prstGeom prst="rect">
            <a:avLst/>
          </a:prstGeom>
        </p:spPr>
      </p:pic>
    </p:spTree>
    <p:extLst>
      <p:ext uri="{BB962C8B-B14F-4D97-AF65-F5344CB8AC3E}">
        <p14:creationId xmlns:p14="http://schemas.microsoft.com/office/powerpoint/2010/main" val="7010419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56055"/>
            <a:ext cx="9036496" cy="760465"/>
          </a:xfrm>
        </p:spPr>
        <p:txBody>
          <a:bodyPr/>
          <a:lstStyle/>
          <a:p>
            <a:r>
              <a:rPr lang="ru-RU" dirty="0" smtClean="0"/>
              <a:t>КОСГУ 135 «</a:t>
            </a:r>
            <a:r>
              <a:rPr lang="ru-RU" dirty="0" smtClean="0">
                <a:latin typeface="Times New Roman" panose="02020603050405020304" pitchFamily="18" charset="0"/>
                <a:ea typeface="Calibri" panose="020F0502020204030204" pitchFamily="34" charset="0"/>
                <a:cs typeface="Times New Roman" panose="02020603050405020304" pitchFamily="18" charset="0"/>
              </a:rPr>
              <a:t>Доходы </a:t>
            </a:r>
            <a:r>
              <a:rPr lang="ru-RU" dirty="0">
                <a:latin typeface="Times New Roman" panose="02020603050405020304" pitchFamily="18" charset="0"/>
                <a:ea typeface="Calibri" panose="020F0502020204030204" pitchFamily="34" charset="0"/>
                <a:cs typeface="Times New Roman" panose="02020603050405020304" pitchFamily="18" charset="0"/>
              </a:rPr>
              <a:t>по условным арендным </a:t>
            </a:r>
            <a:r>
              <a:rPr lang="ru-RU" dirty="0" smtClean="0">
                <a:latin typeface="Times New Roman" panose="02020603050405020304" pitchFamily="18" charset="0"/>
                <a:ea typeface="Calibri" panose="020F0502020204030204" pitchFamily="34" charset="0"/>
                <a:cs typeface="Times New Roman" panose="02020603050405020304" pitchFamily="18" charset="0"/>
              </a:rPr>
              <a:t>платежам»</a:t>
            </a:r>
            <a:br>
              <a:rPr lang="ru-RU" dirty="0" smtClean="0">
                <a:latin typeface="Times New Roman" panose="02020603050405020304" pitchFamily="18" charset="0"/>
                <a:ea typeface="Calibri" panose="020F0502020204030204" pitchFamily="34" charset="0"/>
                <a:cs typeface="Times New Roman" panose="02020603050405020304" pitchFamily="18" charset="0"/>
              </a:rPr>
            </a:br>
            <a:r>
              <a:rPr lang="ru-RU" dirty="0" smtClean="0">
                <a:latin typeface="Times New Roman" panose="02020603050405020304" pitchFamily="18" charset="0"/>
                <a:ea typeface="Calibri" panose="020F0502020204030204" pitchFamily="34" charset="0"/>
                <a:cs typeface="Times New Roman" panose="02020603050405020304" pitchFamily="18" charset="0"/>
              </a:rPr>
              <a:t>(Приказ </a:t>
            </a:r>
            <a:r>
              <a:rPr lang="ru-RU" dirty="0" smtClean="0"/>
              <a:t> №246н </a:t>
            </a:r>
            <a:r>
              <a:rPr lang="ru-RU" dirty="0"/>
              <a:t>от </a:t>
            </a:r>
            <a:r>
              <a:rPr lang="ru-RU" dirty="0" smtClean="0"/>
              <a:t>30.11.2018 - и</a:t>
            </a:r>
            <a:r>
              <a:rPr lang="ru-RU" dirty="0" smtClean="0">
                <a:latin typeface="Times New Roman" panose="02020603050405020304" pitchFamily="18" charset="0"/>
                <a:ea typeface="Calibri" panose="020F0502020204030204" pitchFamily="34" charset="0"/>
                <a:cs typeface="Times New Roman" panose="02020603050405020304" pitchFamily="18" charset="0"/>
              </a:rPr>
              <a:t>зм</a:t>
            </a:r>
            <a:r>
              <a:rPr lang="ru-RU" dirty="0">
                <a:latin typeface="Times New Roman" panose="02020603050405020304" pitchFamily="18" charset="0"/>
                <a:ea typeface="Calibri" panose="020F0502020204030204" pitchFamily="34" charset="0"/>
                <a:cs typeface="Times New Roman" panose="02020603050405020304" pitchFamily="18" charset="0"/>
              </a:rPr>
              <a:t>.  в приказ № 209н </a:t>
            </a:r>
            <a:r>
              <a:rPr lang="ru-RU" dirty="0" smtClean="0"/>
              <a:t>)</a:t>
            </a:r>
            <a:endParaRPr lang="ru-RU" dirty="0"/>
          </a:p>
        </p:txBody>
      </p:sp>
      <p:sp>
        <p:nvSpPr>
          <p:cNvPr id="5" name="Прямоугольник 4"/>
          <p:cNvSpPr/>
          <p:nvPr/>
        </p:nvSpPr>
        <p:spPr>
          <a:xfrm>
            <a:off x="107504" y="1031790"/>
            <a:ext cx="8928992" cy="5755422"/>
          </a:xfrm>
          <a:prstGeom prst="rect">
            <a:avLst/>
          </a:prstGeom>
        </p:spPr>
        <p:txBody>
          <a:bodyPr wrap="square">
            <a:spAutoFit/>
          </a:bodyPr>
          <a:lstStyle/>
          <a:p>
            <a:pPr indent="450215" algn="just">
              <a:lnSpc>
                <a:spcPct val="115000"/>
              </a:lnSpc>
            </a:pPr>
            <a:r>
              <a:rPr lang="ru-RU" sz="2400" b="1" i="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Доходы </a:t>
            </a:r>
            <a:r>
              <a:rPr lang="ru-RU" sz="24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от возмещения затрат по содержанию имущества, находящегося в аренде (в безвозмездном пользовании) в соответствии с договором аренды (имущественного найма) или договором безвозмездного пользования, признаваемого в целях бухгалтерского учета объектом учета аренды</a:t>
            </a:r>
            <a:r>
              <a:rPr lang="ru-RU" sz="2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в том числе:</a:t>
            </a:r>
          </a:p>
          <a:p>
            <a:pPr indent="450215" algn="just">
              <a:lnSpc>
                <a:spcPct val="115000"/>
              </a:lnSpc>
            </a:pPr>
            <a:r>
              <a:rPr lang="ru-RU" sz="2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доходы от компенсации затрат (расходов) по оплате коммунальных услуг, а также услуг по эксплуатации и хозяйственному обслуживанию арендуемого здания (помещения);</a:t>
            </a:r>
          </a:p>
          <a:p>
            <a:pPr indent="450215" algn="just">
              <a:lnSpc>
                <a:spcPct val="115000"/>
              </a:lnSpc>
            </a:pPr>
            <a:r>
              <a:rPr lang="ru-RU" sz="2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иные доходы, поступающие в порядке возмещения затрат (расходов), понесенных в связи с содержанием имущества, находящегося в аренде (в безвозмездном пользовании) в соответствии с договором аренды (имущественного найма) или договором безвозмездного пользования, признаваемого в целях бухгалтерского учета объектом учета аренды</a:t>
            </a:r>
            <a:r>
              <a:rPr lang="ru-RU" sz="20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p>
          <a:p>
            <a:pPr indent="450215" algn="just">
              <a:lnSpc>
                <a:spcPct val="115000"/>
              </a:lnSpc>
            </a:pPr>
            <a:endParaRPr lang="ru-RU" sz="2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15000"/>
              </a:lnSpc>
            </a:pPr>
            <a:r>
              <a:rPr lang="ru-RU" sz="2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иные аналогичные </a:t>
            </a:r>
            <a:r>
              <a:rPr lang="ru-RU" sz="20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доходы</a:t>
            </a:r>
            <a:endParaRPr lang="ru-RU" sz="2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379908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909" y="207421"/>
            <a:ext cx="7920182" cy="430887"/>
          </a:xfrm>
        </p:spPr>
        <p:txBody>
          <a:bodyPr/>
          <a:lstStyle/>
          <a:p>
            <a:r>
              <a:rPr lang="ru-RU" sz="2800" dirty="0" smtClean="0">
                <a:latin typeface="Times New Roman" panose="02020603050405020304" pitchFamily="18" charset="0"/>
                <a:ea typeface="Calibri" panose="020F0502020204030204" pitchFamily="34" charset="0"/>
                <a:cs typeface="Times New Roman" panose="02020603050405020304" pitchFamily="18" charset="0"/>
              </a:rPr>
              <a:t>КОСГУ 134 «Доходы </a:t>
            </a:r>
            <a:r>
              <a:rPr lang="ru-RU" sz="2800" dirty="0">
                <a:latin typeface="Times New Roman" panose="02020603050405020304" pitchFamily="18" charset="0"/>
                <a:ea typeface="Calibri" panose="020F0502020204030204" pitchFamily="34" charset="0"/>
                <a:cs typeface="Times New Roman" panose="02020603050405020304" pitchFamily="18" charset="0"/>
              </a:rPr>
              <a:t>от компенсации </a:t>
            </a:r>
            <a:r>
              <a:rPr lang="ru-RU" sz="2800" dirty="0" smtClean="0">
                <a:latin typeface="Times New Roman" panose="02020603050405020304" pitchFamily="18" charset="0"/>
                <a:ea typeface="Calibri" panose="020F0502020204030204" pitchFamily="34" charset="0"/>
                <a:cs typeface="Times New Roman" panose="02020603050405020304" pitchFamily="18" charset="0"/>
              </a:rPr>
              <a:t>затрат»:</a:t>
            </a:r>
            <a:endParaRPr lang="ru-RU" dirty="0"/>
          </a:p>
        </p:txBody>
      </p:sp>
      <p:sp>
        <p:nvSpPr>
          <p:cNvPr id="3" name="Текст 2"/>
          <p:cNvSpPr>
            <a:spLocks noGrp="1"/>
          </p:cNvSpPr>
          <p:nvPr>
            <p:ph type="body" idx="1"/>
          </p:nvPr>
        </p:nvSpPr>
        <p:spPr>
          <a:xfrm>
            <a:off x="107504" y="1172023"/>
            <a:ext cx="8928992" cy="5819350"/>
          </a:xfrm>
        </p:spPr>
        <p:txBody>
          <a:bodyPr/>
          <a:lstStyle/>
          <a:p>
            <a:pPr indent="450215" algn="just">
              <a:lnSpc>
                <a:spcPct val="115000"/>
              </a:lnSpc>
              <a:spcAft>
                <a:spcPts val="0"/>
              </a:spcAft>
            </a:pPr>
            <a:r>
              <a:rPr lang="ru-RU" sz="2400" b="1" i="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возмещение </a:t>
            </a:r>
            <a:r>
              <a:rPr lang="ru-RU" sz="24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затрат по содержанию имущества, находящегося в пользовании, вне договора аренды (безвозмездного пользования</a:t>
            </a:r>
            <a:r>
              <a:rPr lang="ru-RU" sz="2400" b="1" i="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p>
          <a:p>
            <a:pPr lvl="0" indent="450215" algn="just">
              <a:lnSpc>
                <a:spcPct val="115000"/>
              </a:lnSpc>
              <a:spcAft>
                <a:spcPts val="0"/>
              </a:spcAft>
            </a:pPr>
            <a:r>
              <a:rPr lang="ru-RU"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ru-RU" sz="1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возмещение сумм государственной пошлины, ранее уплаченной при обращении в </a:t>
            </a:r>
            <a:r>
              <a:rPr lang="ru-RU" sz="1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суд</a:t>
            </a:r>
            <a:endParaRPr lang="ru-RU" sz="1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indent="450215" algn="just">
              <a:lnSpc>
                <a:spcPct val="115000"/>
              </a:lnSpc>
              <a:spcAft>
                <a:spcPts val="0"/>
              </a:spcAft>
            </a:pPr>
            <a:r>
              <a:rPr lang="ru-RU" sz="1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плата, взимаемая с персонала при выдаче трудовой книжки или вкладыша в нее, в качестве возмещения затрат, понесенных работодателем при их </a:t>
            </a:r>
            <a:r>
              <a:rPr lang="ru-RU" sz="1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приобретении</a:t>
            </a:r>
            <a:endParaRPr lang="ru-RU" sz="1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indent="450215" algn="just">
              <a:lnSpc>
                <a:spcPct val="115000"/>
              </a:lnSpc>
              <a:spcAft>
                <a:spcPts val="0"/>
              </a:spcAft>
            </a:pPr>
            <a:r>
              <a:rPr lang="ru-RU" sz="1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доходы, взимаемые в возмещение фактических расходов, связанных с консульскими </a:t>
            </a:r>
            <a:r>
              <a:rPr lang="ru-RU" sz="1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действиями</a:t>
            </a:r>
            <a:endParaRPr lang="ru-RU" sz="1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indent="450215" algn="just">
              <a:lnSpc>
                <a:spcPct val="115000"/>
              </a:lnSpc>
              <a:spcAft>
                <a:spcPts val="0"/>
              </a:spcAft>
            </a:pPr>
            <a:r>
              <a:rPr lang="ru-RU" sz="1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доходы, поступающие в порядке возмещения расходов, направленных на покрытие процессуальных </a:t>
            </a:r>
            <a:r>
              <a:rPr lang="ru-RU" sz="1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издержек</a:t>
            </a:r>
            <a:endParaRPr lang="ru-RU" sz="1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indent="450215" algn="just">
              <a:lnSpc>
                <a:spcPct val="115000"/>
              </a:lnSpc>
              <a:spcAft>
                <a:spcPts val="0"/>
              </a:spcAft>
            </a:pPr>
            <a:r>
              <a:rPr lang="ru-RU" sz="1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возмещение расходов по совершению исполнительных действий судебными </a:t>
            </a:r>
            <a:r>
              <a:rPr lang="ru-RU" sz="1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приставами</a:t>
            </a:r>
            <a:endParaRPr lang="ru-RU" sz="1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indent="450215" algn="just">
              <a:lnSpc>
                <a:spcPct val="115000"/>
              </a:lnSpc>
              <a:spcAft>
                <a:spcPts val="0"/>
              </a:spcAft>
            </a:pPr>
            <a:r>
              <a:rPr lang="ru-RU" sz="1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поступления средств, удерживаемых из заработной платы осужденных и иных доходов на возмещение материально-бытового </a:t>
            </a:r>
            <a:r>
              <a:rPr lang="ru-RU" sz="1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обеспечения</a:t>
            </a:r>
            <a:endParaRPr lang="ru-RU" sz="2000" dirty="0">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ru-RU" sz="1800" dirty="0">
                <a:latin typeface="Times New Roman" panose="02020603050405020304" pitchFamily="18" charset="0"/>
                <a:ea typeface="Calibri" panose="020F0502020204030204" pitchFamily="34" charset="0"/>
                <a:cs typeface="Times New Roman" panose="02020603050405020304" pitchFamily="18" charset="0"/>
              </a:rPr>
              <a:t>прочие доходы от компенсации затрат.</a:t>
            </a:r>
            <a:endParaRPr lang="ru-RU" sz="1800" dirty="0">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Tree>
    <p:extLst>
      <p:ext uri="{BB962C8B-B14F-4D97-AF65-F5344CB8AC3E}">
        <p14:creationId xmlns:p14="http://schemas.microsoft.com/office/powerpoint/2010/main" val="42123603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object 2"/>
          <p:cNvSpPr>
            <a:spLocks noGrp="1"/>
          </p:cNvSpPr>
          <p:nvPr>
            <p:ph type="title"/>
          </p:nvPr>
        </p:nvSpPr>
        <p:spPr>
          <a:xfrm>
            <a:off x="623888" y="163513"/>
            <a:ext cx="8335962" cy="614362"/>
          </a:xfrm>
        </p:spPr>
        <p:txBody>
          <a:bodyPr/>
          <a:lstStyle/>
          <a:p>
            <a:pPr marL="11113">
              <a:tabLst>
                <a:tab pos="215900" algn="l"/>
              </a:tabLst>
            </a:pPr>
            <a:r>
              <a:rPr lang="ru-RU" altLang="ru-RU" sz="2000" b="1" dirty="0" smtClean="0">
                <a:solidFill>
                  <a:schemeClr val="tx1"/>
                </a:solidFill>
              </a:rPr>
              <a:t>ОБЪЕКТЫ ОПЕРАЦИОННОЙ АРЕНДЫ </a:t>
            </a:r>
            <a:br>
              <a:rPr lang="ru-RU" altLang="ru-RU" sz="2000" b="1" dirty="0" smtClean="0">
                <a:solidFill>
                  <a:schemeClr val="tx1"/>
                </a:solidFill>
              </a:rPr>
            </a:br>
            <a:r>
              <a:rPr lang="ru-RU" altLang="ru-RU" sz="2000" b="1" dirty="0" smtClean="0">
                <a:solidFill>
                  <a:schemeClr val="tx1"/>
                </a:solidFill>
              </a:rPr>
              <a:t> (АДМИН. ПОМЕЩЕНИЕ </a:t>
            </a:r>
            <a:r>
              <a:rPr lang="ru-RU" altLang="ru-RU" sz="2000" dirty="0" smtClean="0">
                <a:solidFill>
                  <a:srgbClr val="31859C"/>
                </a:solidFill>
              </a:rPr>
              <a:t> </a:t>
            </a:r>
            <a:r>
              <a:rPr lang="ru-RU" altLang="ru-RU" sz="2000" b="1" dirty="0" smtClean="0">
                <a:solidFill>
                  <a:srgbClr val="FF0000"/>
                </a:solidFill>
              </a:rPr>
              <a:t>БЕЗВОЗМЕЗДНО</a:t>
            </a:r>
            <a:r>
              <a:rPr lang="ru-RU" altLang="ru-RU" sz="2000" b="1" dirty="0" smtClean="0">
                <a:solidFill>
                  <a:srgbClr val="31859C"/>
                </a:solidFill>
              </a:rPr>
              <a:t>)</a:t>
            </a:r>
          </a:p>
        </p:txBody>
      </p:sp>
      <p:sp>
        <p:nvSpPr>
          <p:cNvPr id="12" name="TextBox 11"/>
          <p:cNvSpPr txBox="1"/>
          <p:nvPr/>
        </p:nvSpPr>
        <p:spPr>
          <a:xfrm>
            <a:off x="179512" y="1089025"/>
            <a:ext cx="4128963" cy="698500"/>
          </a:xfrm>
          <a:prstGeom prst="rect">
            <a:avLst/>
          </a:prstGeom>
          <a:solidFill>
            <a:schemeClr val="accent6">
              <a:lumMod val="20000"/>
              <a:lumOff val="80000"/>
            </a:schemeClr>
          </a:solidFill>
        </p:spPr>
        <p:style>
          <a:lnRef idx="2">
            <a:schemeClr val="accent3"/>
          </a:lnRef>
          <a:fillRef idx="1">
            <a:schemeClr val="lt1"/>
          </a:fillRef>
          <a:effectRef idx="0">
            <a:schemeClr val="accent3"/>
          </a:effectRef>
          <a:fontRef idx="minor">
            <a:schemeClr val="dk1"/>
          </a:fontRef>
        </p:style>
        <p:txBody>
          <a:bodyPr wrap="square" lIns="82058" tIns="41029" rIns="82058" bIns="41029">
            <a:spAutoFit/>
          </a:bodyPr>
          <a:lstStyle/>
          <a:p>
            <a:pPr algn="ctr" fontAlgn="base">
              <a:spcBef>
                <a:spcPct val="0"/>
              </a:spcBef>
              <a:spcAft>
                <a:spcPct val="0"/>
              </a:spcAft>
              <a:defRPr/>
            </a:pPr>
            <a:r>
              <a:rPr lang="ru-RU" sz="2000" b="1" dirty="0">
                <a:solidFill>
                  <a:prstClr val="black"/>
                </a:solidFill>
                <a:latin typeface="Times New Roman"/>
                <a:cs typeface="Times New Roman"/>
              </a:rPr>
              <a:t>ПОЛЬЗОВАТЕЛЬ (ССУДОПОЛУЧАТЕЛЬ)</a:t>
            </a:r>
          </a:p>
        </p:txBody>
      </p:sp>
      <p:sp>
        <p:nvSpPr>
          <p:cNvPr id="17" name="Стрелка вниз 16"/>
          <p:cNvSpPr/>
          <p:nvPr/>
        </p:nvSpPr>
        <p:spPr>
          <a:xfrm>
            <a:off x="1865313" y="1787525"/>
            <a:ext cx="415925" cy="685800"/>
          </a:xfrm>
          <a:prstGeom prst="downArrow">
            <a:avLst/>
          </a:prstGeom>
          <a:solidFill>
            <a:schemeClr val="accent3">
              <a:lumMod val="75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anchor="ctr"/>
          <a:lstStyle/>
          <a:p>
            <a:pPr algn="ctr" fontAlgn="base">
              <a:spcBef>
                <a:spcPct val="0"/>
              </a:spcBef>
              <a:spcAft>
                <a:spcPct val="0"/>
              </a:spcAft>
              <a:defRPr/>
            </a:pPr>
            <a:endParaRPr lang="ru-RU">
              <a:solidFill>
                <a:prstClr val="white"/>
              </a:solidFill>
            </a:endParaRPr>
          </a:p>
        </p:txBody>
      </p:sp>
      <p:sp>
        <p:nvSpPr>
          <p:cNvPr id="18" name="Стрелка вниз 17"/>
          <p:cNvSpPr/>
          <p:nvPr/>
        </p:nvSpPr>
        <p:spPr>
          <a:xfrm>
            <a:off x="6910387" y="1824038"/>
            <a:ext cx="504825" cy="649287"/>
          </a:xfrm>
          <a:prstGeom prst="downArrow">
            <a:avLst/>
          </a:prstGeom>
          <a:solidFill>
            <a:schemeClr val="accent3">
              <a:lumMod val="75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anchor="ctr"/>
          <a:lstStyle/>
          <a:p>
            <a:pPr algn="ctr" fontAlgn="base">
              <a:spcBef>
                <a:spcPct val="0"/>
              </a:spcBef>
              <a:spcAft>
                <a:spcPct val="0"/>
              </a:spcAft>
              <a:defRPr/>
            </a:pPr>
            <a:endParaRPr lang="ru-RU" dirty="0">
              <a:solidFill>
                <a:prstClr val="white"/>
              </a:solidFill>
            </a:endParaRPr>
          </a:p>
        </p:txBody>
      </p:sp>
      <p:sp>
        <p:nvSpPr>
          <p:cNvPr id="25" name="TextBox 24"/>
          <p:cNvSpPr txBox="1"/>
          <p:nvPr/>
        </p:nvSpPr>
        <p:spPr>
          <a:xfrm>
            <a:off x="107504" y="2473325"/>
            <a:ext cx="4350196" cy="4007011"/>
          </a:xfrm>
          <a:prstGeom prst="rect">
            <a:avLst/>
          </a:prstGeom>
        </p:spPr>
        <p:style>
          <a:lnRef idx="2">
            <a:schemeClr val="accent3"/>
          </a:lnRef>
          <a:fillRef idx="1">
            <a:schemeClr val="lt1"/>
          </a:fillRef>
          <a:effectRef idx="0">
            <a:schemeClr val="accent3"/>
          </a:effectRef>
          <a:fontRef idx="minor">
            <a:schemeClr val="dk1"/>
          </a:fontRef>
        </p:style>
        <p:txBody>
          <a:bodyPr wrap="square" lIns="82058" tIns="41029" rIns="82058" bIns="41029">
            <a:spAutoFit/>
          </a:bodyPr>
          <a:lstStyle/>
          <a:p>
            <a:pPr algn="ctr" fontAlgn="base">
              <a:spcBef>
                <a:spcPct val="0"/>
              </a:spcBef>
              <a:spcAft>
                <a:spcPct val="0"/>
              </a:spcAft>
              <a:defRPr/>
            </a:pPr>
            <a:r>
              <a:rPr lang="ru-RU" b="1" dirty="0">
                <a:solidFill>
                  <a:prstClr val="black"/>
                </a:solidFill>
                <a:latin typeface="Times New Roman"/>
                <a:cs typeface="Times New Roman"/>
              </a:rPr>
              <a:t>ПРАВО ПОЛЬЗОВАНИЯ</a:t>
            </a:r>
          </a:p>
          <a:p>
            <a:pPr algn="ctr" fontAlgn="base">
              <a:spcBef>
                <a:spcPct val="0"/>
              </a:spcBef>
              <a:spcAft>
                <a:spcPct val="0"/>
              </a:spcAft>
              <a:defRPr/>
            </a:pPr>
            <a:r>
              <a:rPr lang="ru-RU" b="1" dirty="0">
                <a:solidFill>
                  <a:prstClr val="black"/>
                </a:solidFill>
                <a:latin typeface="Times New Roman"/>
                <a:cs typeface="Times New Roman"/>
              </a:rPr>
              <a:t>По заключению договора:</a:t>
            </a:r>
          </a:p>
          <a:p>
            <a:pPr algn="ctr" fontAlgn="base">
              <a:spcBef>
                <a:spcPct val="0"/>
              </a:spcBef>
              <a:spcAft>
                <a:spcPct val="0"/>
              </a:spcAft>
              <a:defRPr/>
            </a:pPr>
            <a:r>
              <a:rPr lang="ru-RU" b="1" dirty="0" err="1" smtClean="0">
                <a:solidFill>
                  <a:srgbClr val="C00000"/>
                </a:solidFill>
                <a:latin typeface="Times New Roman"/>
                <a:cs typeface="Times New Roman"/>
              </a:rPr>
              <a:t>Дт</a:t>
            </a:r>
            <a:r>
              <a:rPr lang="ru-RU" b="1" dirty="0" smtClean="0">
                <a:solidFill>
                  <a:srgbClr val="C00000"/>
                </a:solidFill>
                <a:latin typeface="Times New Roman"/>
                <a:cs typeface="Times New Roman"/>
              </a:rPr>
              <a:t>  0 </a:t>
            </a:r>
            <a:r>
              <a:rPr lang="ru-RU" b="1" dirty="0">
                <a:solidFill>
                  <a:srgbClr val="C00000"/>
                </a:solidFill>
                <a:latin typeface="Times New Roman"/>
                <a:cs typeface="Times New Roman"/>
              </a:rPr>
              <a:t>111 </a:t>
            </a:r>
            <a:r>
              <a:rPr lang="ru-RU" b="1" dirty="0" smtClean="0">
                <a:solidFill>
                  <a:srgbClr val="C00000"/>
                </a:solidFill>
                <a:latin typeface="Times New Roman"/>
                <a:cs typeface="Times New Roman"/>
              </a:rPr>
              <a:t>4Х 350  </a:t>
            </a:r>
            <a:r>
              <a:rPr lang="ru-RU" b="1" dirty="0" err="1" smtClean="0">
                <a:solidFill>
                  <a:srgbClr val="C00000"/>
                </a:solidFill>
                <a:latin typeface="Times New Roman"/>
                <a:cs typeface="Times New Roman"/>
              </a:rPr>
              <a:t>Кт</a:t>
            </a:r>
            <a:r>
              <a:rPr lang="ru-RU" b="1" dirty="0" smtClean="0">
                <a:solidFill>
                  <a:srgbClr val="C00000"/>
                </a:solidFill>
                <a:latin typeface="Times New Roman"/>
                <a:cs typeface="Times New Roman"/>
              </a:rPr>
              <a:t> 0 </a:t>
            </a:r>
            <a:r>
              <a:rPr lang="ru-RU" b="1" dirty="0">
                <a:solidFill>
                  <a:srgbClr val="C00000"/>
                </a:solidFill>
                <a:latin typeface="Times New Roman"/>
                <a:cs typeface="Times New Roman"/>
              </a:rPr>
              <a:t>401 40 </a:t>
            </a:r>
            <a:r>
              <a:rPr lang="ru-RU" b="1" dirty="0" smtClean="0">
                <a:solidFill>
                  <a:srgbClr val="C00000"/>
                </a:solidFill>
                <a:latin typeface="Times New Roman"/>
                <a:cs typeface="Times New Roman"/>
              </a:rPr>
              <a:t>182</a:t>
            </a:r>
            <a:endParaRPr lang="ru-RU" b="1" dirty="0">
              <a:solidFill>
                <a:srgbClr val="C00000"/>
              </a:solidFill>
              <a:latin typeface="Times New Roman"/>
              <a:cs typeface="Times New Roman"/>
            </a:endParaRPr>
          </a:p>
          <a:p>
            <a:pPr algn="ctr" fontAlgn="base">
              <a:spcBef>
                <a:spcPct val="0"/>
              </a:spcBef>
              <a:spcAft>
                <a:spcPct val="0"/>
              </a:spcAft>
              <a:defRPr/>
            </a:pPr>
            <a:r>
              <a:rPr lang="ru-RU" b="1" dirty="0">
                <a:solidFill>
                  <a:prstClr val="black"/>
                </a:solidFill>
                <a:latin typeface="Times New Roman"/>
                <a:cs typeface="Times New Roman"/>
              </a:rPr>
              <a:t>( </a:t>
            </a:r>
            <a:r>
              <a:rPr lang="ru-RU" b="1" dirty="0" smtClean="0">
                <a:solidFill>
                  <a:prstClr val="black"/>
                </a:solidFill>
                <a:latin typeface="Times New Roman"/>
                <a:cs typeface="Times New Roman"/>
              </a:rPr>
              <a:t>182 </a:t>
            </a:r>
            <a:r>
              <a:rPr lang="ru-RU" b="1" dirty="0">
                <a:solidFill>
                  <a:prstClr val="black"/>
                </a:solidFill>
                <a:latin typeface="Times New Roman"/>
                <a:cs typeface="Times New Roman"/>
              </a:rPr>
              <a:t>- доходы от безвозмездного права пользования)</a:t>
            </a:r>
          </a:p>
          <a:p>
            <a:pPr algn="ctr" fontAlgn="base">
              <a:spcBef>
                <a:spcPct val="0"/>
              </a:spcBef>
              <a:spcAft>
                <a:spcPct val="0"/>
              </a:spcAft>
              <a:defRPr/>
            </a:pPr>
            <a:r>
              <a:rPr lang="ru-RU" b="1" dirty="0">
                <a:solidFill>
                  <a:prstClr val="black"/>
                </a:solidFill>
                <a:latin typeface="Times New Roman"/>
                <a:cs typeface="Times New Roman"/>
              </a:rPr>
              <a:t>СУММА РЫНОЧНОЙ ОЦЕНКИ НА СРОК ПОЛЬЗОВАНИЯ</a:t>
            </a:r>
          </a:p>
          <a:p>
            <a:pPr algn="ctr" fontAlgn="base">
              <a:spcBef>
                <a:spcPct val="0"/>
              </a:spcBef>
              <a:spcAft>
                <a:spcPct val="0"/>
              </a:spcAft>
              <a:defRPr/>
            </a:pPr>
            <a:endParaRPr lang="ru-RU" sz="700" b="1" dirty="0">
              <a:solidFill>
                <a:prstClr val="black"/>
              </a:solidFill>
              <a:latin typeface="Times New Roman"/>
              <a:cs typeface="Times New Roman"/>
            </a:endParaRPr>
          </a:p>
          <a:p>
            <a:pPr algn="ctr" fontAlgn="base">
              <a:spcBef>
                <a:spcPct val="0"/>
              </a:spcBef>
              <a:spcAft>
                <a:spcPct val="0"/>
              </a:spcAft>
              <a:defRPr/>
            </a:pPr>
            <a:r>
              <a:rPr lang="ru-RU" b="1" dirty="0">
                <a:solidFill>
                  <a:prstClr val="black"/>
                </a:solidFill>
                <a:latin typeface="Times New Roman"/>
                <a:cs typeface="Times New Roman"/>
              </a:rPr>
              <a:t>Ежемесячно (расчет)</a:t>
            </a:r>
          </a:p>
          <a:p>
            <a:pPr algn="ctr" fontAlgn="base">
              <a:spcBef>
                <a:spcPct val="0"/>
              </a:spcBef>
              <a:spcAft>
                <a:spcPct val="0"/>
              </a:spcAft>
              <a:defRPr/>
            </a:pPr>
            <a:r>
              <a:rPr lang="ru-RU" b="1" dirty="0">
                <a:solidFill>
                  <a:prstClr val="black"/>
                </a:solidFill>
                <a:latin typeface="Times New Roman"/>
                <a:cs typeface="Times New Roman"/>
              </a:rPr>
              <a:t>  Признание расходов (</a:t>
            </a:r>
            <a:r>
              <a:rPr lang="ru-RU" b="1" dirty="0" smtClean="0">
                <a:solidFill>
                  <a:prstClr val="black"/>
                </a:solidFill>
                <a:latin typeface="Times New Roman"/>
                <a:cs typeface="Times New Roman"/>
              </a:rPr>
              <a:t>Амортизации)</a:t>
            </a:r>
            <a:endParaRPr lang="ru-RU" b="1" dirty="0">
              <a:solidFill>
                <a:prstClr val="black"/>
              </a:solidFill>
              <a:latin typeface="Times New Roman"/>
              <a:cs typeface="Times New Roman"/>
            </a:endParaRPr>
          </a:p>
          <a:p>
            <a:pPr algn="ctr" fontAlgn="base">
              <a:spcBef>
                <a:spcPct val="0"/>
              </a:spcBef>
              <a:spcAft>
                <a:spcPct val="0"/>
              </a:spcAft>
              <a:defRPr/>
            </a:pPr>
            <a:endParaRPr lang="ru-RU" sz="700" b="1" dirty="0">
              <a:solidFill>
                <a:prstClr val="black"/>
              </a:solidFill>
              <a:latin typeface="Times New Roman"/>
              <a:cs typeface="Times New Roman"/>
            </a:endParaRPr>
          </a:p>
          <a:p>
            <a:pPr algn="ctr" fontAlgn="base">
              <a:spcBef>
                <a:spcPct val="0"/>
              </a:spcBef>
              <a:spcAft>
                <a:spcPct val="0"/>
              </a:spcAft>
              <a:defRPr/>
            </a:pPr>
            <a:r>
              <a:rPr lang="ru-RU" b="1" dirty="0" err="1">
                <a:solidFill>
                  <a:srgbClr val="C00000"/>
                </a:solidFill>
                <a:latin typeface="Times New Roman"/>
                <a:cs typeface="Times New Roman"/>
              </a:rPr>
              <a:t>Дт</a:t>
            </a:r>
            <a:r>
              <a:rPr lang="ru-RU" b="1" dirty="0">
                <a:solidFill>
                  <a:srgbClr val="C00000"/>
                </a:solidFill>
                <a:latin typeface="Times New Roman"/>
                <a:cs typeface="Times New Roman"/>
              </a:rPr>
              <a:t>  </a:t>
            </a:r>
            <a:r>
              <a:rPr lang="ru-RU" b="1" dirty="0" smtClean="0">
                <a:solidFill>
                  <a:srgbClr val="C00000"/>
                </a:solidFill>
                <a:latin typeface="Times New Roman"/>
                <a:cs typeface="Times New Roman"/>
              </a:rPr>
              <a:t>0 </a:t>
            </a:r>
            <a:r>
              <a:rPr lang="ru-RU" b="1" dirty="0">
                <a:solidFill>
                  <a:srgbClr val="C00000"/>
                </a:solidFill>
                <a:latin typeface="Times New Roman"/>
                <a:cs typeface="Times New Roman"/>
              </a:rPr>
              <a:t>401 20 </a:t>
            </a:r>
            <a:r>
              <a:rPr lang="ru-RU" b="1" dirty="0" smtClean="0">
                <a:solidFill>
                  <a:srgbClr val="C00000"/>
                </a:solidFill>
                <a:latin typeface="Times New Roman"/>
                <a:cs typeface="Times New Roman"/>
              </a:rPr>
              <a:t>224  </a:t>
            </a:r>
            <a:r>
              <a:rPr lang="ru-RU" b="1" dirty="0" err="1" smtClean="0">
                <a:solidFill>
                  <a:srgbClr val="C00000"/>
                </a:solidFill>
                <a:latin typeface="Times New Roman"/>
                <a:cs typeface="Times New Roman"/>
              </a:rPr>
              <a:t>Кт</a:t>
            </a:r>
            <a:r>
              <a:rPr lang="ru-RU" b="1" dirty="0" smtClean="0">
                <a:solidFill>
                  <a:srgbClr val="C00000"/>
                </a:solidFill>
                <a:latin typeface="Times New Roman"/>
                <a:cs typeface="Times New Roman"/>
              </a:rPr>
              <a:t> 0 104 4Х 450 </a:t>
            </a:r>
            <a:endParaRPr lang="ru-RU" b="1" dirty="0">
              <a:solidFill>
                <a:srgbClr val="C00000"/>
              </a:solidFill>
              <a:latin typeface="Times New Roman"/>
              <a:cs typeface="Times New Roman"/>
            </a:endParaRPr>
          </a:p>
          <a:p>
            <a:pPr algn="ctr" fontAlgn="base">
              <a:spcBef>
                <a:spcPct val="0"/>
              </a:spcBef>
              <a:spcAft>
                <a:spcPct val="0"/>
              </a:spcAft>
              <a:defRPr/>
            </a:pPr>
            <a:r>
              <a:rPr lang="ru-RU" b="1" dirty="0" err="1">
                <a:solidFill>
                  <a:srgbClr val="C00000"/>
                </a:solidFill>
                <a:latin typeface="Times New Roman"/>
                <a:cs typeface="Times New Roman"/>
              </a:rPr>
              <a:t>Дт</a:t>
            </a:r>
            <a:r>
              <a:rPr lang="ru-RU" b="1" dirty="0">
                <a:solidFill>
                  <a:srgbClr val="C00000"/>
                </a:solidFill>
                <a:latin typeface="Times New Roman"/>
                <a:cs typeface="Times New Roman"/>
              </a:rPr>
              <a:t>  </a:t>
            </a:r>
            <a:r>
              <a:rPr lang="ru-RU" b="1" dirty="0" smtClean="0">
                <a:solidFill>
                  <a:srgbClr val="C00000"/>
                </a:solidFill>
                <a:latin typeface="Times New Roman"/>
                <a:cs typeface="Times New Roman"/>
              </a:rPr>
              <a:t>0 </a:t>
            </a:r>
            <a:r>
              <a:rPr lang="ru-RU" b="1" dirty="0">
                <a:solidFill>
                  <a:srgbClr val="C00000"/>
                </a:solidFill>
                <a:latin typeface="Times New Roman"/>
                <a:cs typeface="Times New Roman"/>
              </a:rPr>
              <a:t>109 Х0 </a:t>
            </a:r>
            <a:r>
              <a:rPr lang="ru-RU" b="1" dirty="0" smtClean="0">
                <a:solidFill>
                  <a:srgbClr val="C00000"/>
                </a:solidFill>
                <a:latin typeface="Times New Roman"/>
                <a:cs typeface="Times New Roman"/>
              </a:rPr>
              <a:t>224  </a:t>
            </a:r>
            <a:r>
              <a:rPr lang="ru-RU" b="1" dirty="0" err="1">
                <a:solidFill>
                  <a:srgbClr val="C00000"/>
                </a:solidFill>
                <a:latin typeface="Times New Roman"/>
                <a:cs typeface="Times New Roman"/>
              </a:rPr>
              <a:t>Кт</a:t>
            </a:r>
            <a:r>
              <a:rPr lang="ru-RU" b="1" dirty="0">
                <a:solidFill>
                  <a:srgbClr val="C00000"/>
                </a:solidFill>
                <a:latin typeface="Times New Roman"/>
                <a:cs typeface="Times New Roman"/>
              </a:rPr>
              <a:t> </a:t>
            </a:r>
            <a:r>
              <a:rPr lang="ru-RU" b="1" dirty="0" smtClean="0">
                <a:solidFill>
                  <a:srgbClr val="C00000"/>
                </a:solidFill>
                <a:latin typeface="Times New Roman"/>
                <a:cs typeface="Times New Roman"/>
              </a:rPr>
              <a:t>0 104 4Х 450</a:t>
            </a:r>
            <a:endParaRPr lang="ru-RU" b="1" dirty="0">
              <a:solidFill>
                <a:srgbClr val="C00000"/>
              </a:solidFill>
              <a:latin typeface="Times New Roman"/>
              <a:cs typeface="Times New Roman"/>
            </a:endParaRPr>
          </a:p>
          <a:p>
            <a:pPr algn="ctr" fontAlgn="base">
              <a:spcBef>
                <a:spcPct val="0"/>
              </a:spcBef>
              <a:spcAft>
                <a:spcPct val="0"/>
              </a:spcAft>
              <a:defRPr/>
            </a:pPr>
            <a:endParaRPr lang="ru-RU" sz="700" b="1" dirty="0">
              <a:solidFill>
                <a:prstClr val="black"/>
              </a:solidFill>
              <a:latin typeface="Times New Roman"/>
              <a:cs typeface="Times New Roman"/>
            </a:endParaRPr>
          </a:p>
          <a:p>
            <a:pPr algn="ctr" fontAlgn="base">
              <a:spcBef>
                <a:spcPct val="0"/>
              </a:spcBef>
              <a:spcAft>
                <a:spcPct val="0"/>
              </a:spcAft>
              <a:defRPr/>
            </a:pPr>
            <a:r>
              <a:rPr lang="ru-RU" b="1" dirty="0">
                <a:solidFill>
                  <a:prstClr val="black"/>
                </a:solidFill>
                <a:latin typeface="Times New Roman"/>
                <a:cs typeface="Times New Roman"/>
              </a:rPr>
              <a:t>Признание доходов </a:t>
            </a:r>
          </a:p>
          <a:p>
            <a:pPr algn="ctr" fontAlgn="base">
              <a:spcBef>
                <a:spcPct val="0"/>
              </a:spcBef>
              <a:spcAft>
                <a:spcPct val="0"/>
              </a:spcAft>
              <a:defRPr/>
            </a:pPr>
            <a:r>
              <a:rPr lang="ru-RU" b="1" dirty="0" err="1">
                <a:solidFill>
                  <a:srgbClr val="C00000"/>
                </a:solidFill>
                <a:latin typeface="Times New Roman"/>
                <a:cs typeface="Times New Roman"/>
              </a:rPr>
              <a:t>Дт</a:t>
            </a:r>
            <a:r>
              <a:rPr lang="ru-RU" b="1" dirty="0">
                <a:solidFill>
                  <a:srgbClr val="C00000"/>
                </a:solidFill>
                <a:latin typeface="Times New Roman"/>
                <a:cs typeface="Times New Roman"/>
              </a:rPr>
              <a:t> </a:t>
            </a:r>
            <a:r>
              <a:rPr lang="ru-RU" b="1" dirty="0" smtClean="0">
                <a:solidFill>
                  <a:srgbClr val="C00000"/>
                </a:solidFill>
                <a:latin typeface="Times New Roman"/>
                <a:cs typeface="Times New Roman"/>
              </a:rPr>
              <a:t>0 </a:t>
            </a:r>
            <a:r>
              <a:rPr lang="ru-RU" b="1" dirty="0">
                <a:solidFill>
                  <a:srgbClr val="C00000"/>
                </a:solidFill>
                <a:latin typeface="Times New Roman"/>
                <a:cs typeface="Times New Roman"/>
              </a:rPr>
              <a:t>401 40 </a:t>
            </a:r>
            <a:r>
              <a:rPr lang="ru-RU" b="1" dirty="0" smtClean="0">
                <a:solidFill>
                  <a:srgbClr val="C00000"/>
                </a:solidFill>
                <a:latin typeface="Times New Roman"/>
                <a:cs typeface="Times New Roman"/>
              </a:rPr>
              <a:t>182   </a:t>
            </a:r>
            <a:r>
              <a:rPr lang="ru-RU" b="1" dirty="0" err="1">
                <a:solidFill>
                  <a:srgbClr val="C00000"/>
                </a:solidFill>
                <a:latin typeface="Times New Roman"/>
                <a:cs typeface="Times New Roman"/>
              </a:rPr>
              <a:t>Кт</a:t>
            </a:r>
            <a:r>
              <a:rPr lang="ru-RU" b="1" dirty="0">
                <a:solidFill>
                  <a:srgbClr val="C00000"/>
                </a:solidFill>
                <a:latin typeface="Times New Roman"/>
                <a:cs typeface="Times New Roman"/>
              </a:rPr>
              <a:t> </a:t>
            </a:r>
            <a:r>
              <a:rPr lang="ru-RU" b="1" dirty="0" smtClean="0">
                <a:solidFill>
                  <a:srgbClr val="C00000"/>
                </a:solidFill>
                <a:latin typeface="Times New Roman"/>
                <a:cs typeface="Times New Roman"/>
              </a:rPr>
              <a:t>0 </a:t>
            </a:r>
            <a:r>
              <a:rPr lang="ru-RU" b="1" dirty="0">
                <a:solidFill>
                  <a:srgbClr val="C00000"/>
                </a:solidFill>
                <a:latin typeface="Times New Roman"/>
                <a:cs typeface="Times New Roman"/>
              </a:rPr>
              <a:t>401 10 </a:t>
            </a:r>
            <a:r>
              <a:rPr lang="ru-RU" b="1" dirty="0" smtClean="0">
                <a:solidFill>
                  <a:srgbClr val="C00000"/>
                </a:solidFill>
                <a:latin typeface="Times New Roman"/>
                <a:cs typeface="Times New Roman"/>
              </a:rPr>
              <a:t>182 </a:t>
            </a:r>
            <a:endParaRPr lang="ru-RU" b="1" dirty="0">
              <a:solidFill>
                <a:srgbClr val="C00000"/>
              </a:solidFill>
              <a:latin typeface="Times New Roman"/>
              <a:cs typeface="Times New Roman"/>
            </a:endParaRPr>
          </a:p>
        </p:txBody>
      </p:sp>
      <p:sp>
        <p:nvSpPr>
          <p:cNvPr id="27" name="TextBox 26"/>
          <p:cNvSpPr txBox="1"/>
          <p:nvPr/>
        </p:nvSpPr>
        <p:spPr>
          <a:xfrm>
            <a:off x="4632325" y="2454072"/>
            <a:ext cx="4511675" cy="3560735"/>
          </a:xfrm>
          <a:prstGeom prst="rect">
            <a:avLst/>
          </a:prstGeom>
        </p:spPr>
        <p:style>
          <a:lnRef idx="2">
            <a:schemeClr val="accent3"/>
          </a:lnRef>
          <a:fillRef idx="1">
            <a:schemeClr val="lt1"/>
          </a:fillRef>
          <a:effectRef idx="0">
            <a:schemeClr val="accent3"/>
          </a:effectRef>
          <a:fontRef idx="minor">
            <a:schemeClr val="dk1"/>
          </a:fontRef>
        </p:style>
        <p:txBody>
          <a:bodyPr wrap="square" lIns="82058" tIns="41029" rIns="82058" bIns="41029">
            <a:spAutoFit/>
          </a:bodyPr>
          <a:lstStyle/>
          <a:p>
            <a:pPr algn="ctr" fontAlgn="base">
              <a:spcBef>
                <a:spcPct val="0"/>
              </a:spcBef>
              <a:spcAft>
                <a:spcPct val="0"/>
              </a:spcAft>
              <a:defRPr/>
            </a:pPr>
            <a:r>
              <a:rPr lang="ru-RU" b="1" dirty="0">
                <a:solidFill>
                  <a:prstClr val="black"/>
                </a:solidFill>
                <a:latin typeface="Times New Roman"/>
                <a:cs typeface="Times New Roman"/>
              </a:rPr>
              <a:t>По заключению договора:</a:t>
            </a:r>
          </a:p>
          <a:p>
            <a:pPr algn="ctr" fontAlgn="base">
              <a:spcBef>
                <a:spcPct val="0"/>
              </a:spcBef>
              <a:spcAft>
                <a:spcPct val="0"/>
              </a:spcAft>
              <a:defRPr/>
            </a:pPr>
            <a:r>
              <a:rPr lang="ru-RU" b="1" dirty="0" err="1">
                <a:solidFill>
                  <a:srgbClr val="C00000"/>
                </a:solidFill>
                <a:latin typeface="Times New Roman"/>
                <a:cs typeface="Times New Roman"/>
              </a:rPr>
              <a:t>Дт</a:t>
            </a:r>
            <a:r>
              <a:rPr lang="ru-RU" b="1" dirty="0">
                <a:solidFill>
                  <a:srgbClr val="C00000"/>
                </a:solidFill>
                <a:latin typeface="Times New Roman"/>
                <a:cs typeface="Times New Roman"/>
              </a:rPr>
              <a:t> </a:t>
            </a:r>
            <a:r>
              <a:rPr lang="ru-RU" b="1" dirty="0" smtClean="0">
                <a:solidFill>
                  <a:srgbClr val="C00000"/>
                </a:solidFill>
                <a:latin typeface="Times New Roman"/>
                <a:cs typeface="Times New Roman"/>
              </a:rPr>
              <a:t>0 </a:t>
            </a:r>
            <a:r>
              <a:rPr lang="ru-RU" b="1" dirty="0">
                <a:solidFill>
                  <a:srgbClr val="C00000"/>
                </a:solidFill>
                <a:latin typeface="Times New Roman"/>
                <a:cs typeface="Times New Roman"/>
              </a:rPr>
              <a:t>101 12 310      </a:t>
            </a:r>
            <a:r>
              <a:rPr lang="ru-RU" b="1" dirty="0" err="1">
                <a:solidFill>
                  <a:srgbClr val="C00000"/>
                </a:solidFill>
                <a:latin typeface="Times New Roman"/>
                <a:cs typeface="Times New Roman"/>
              </a:rPr>
              <a:t>Кт</a:t>
            </a:r>
            <a:r>
              <a:rPr lang="ru-RU" b="1" dirty="0">
                <a:solidFill>
                  <a:srgbClr val="C00000"/>
                </a:solidFill>
                <a:latin typeface="Times New Roman"/>
                <a:cs typeface="Times New Roman"/>
              </a:rPr>
              <a:t> </a:t>
            </a:r>
            <a:r>
              <a:rPr lang="ru-RU" b="1" dirty="0" smtClean="0">
                <a:solidFill>
                  <a:srgbClr val="C00000"/>
                </a:solidFill>
                <a:latin typeface="Times New Roman"/>
                <a:cs typeface="Times New Roman"/>
              </a:rPr>
              <a:t>0 </a:t>
            </a:r>
            <a:r>
              <a:rPr lang="ru-RU" b="1" dirty="0">
                <a:solidFill>
                  <a:srgbClr val="C00000"/>
                </a:solidFill>
                <a:latin typeface="Times New Roman"/>
                <a:cs typeface="Times New Roman"/>
              </a:rPr>
              <a:t>101 12 310 </a:t>
            </a:r>
          </a:p>
          <a:p>
            <a:pPr algn="ctr" fontAlgn="base">
              <a:spcBef>
                <a:spcPct val="0"/>
              </a:spcBef>
              <a:spcAft>
                <a:spcPct val="0"/>
              </a:spcAft>
              <a:defRPr/>
            </a:pPr>
            <a:endParaRPr lang="ru-RU" sz="700" b="1" dirty="0">
              <a:solidFill>
                <a:prstClr val="black"/>
              </a:solidFill>
              <a:latin typeface="Times New Roman"/>
              <a:cs typeface="Times New Roman"/>
            </a:endParaRPr>
          </a:p>
          <a:p>
            <a:pPr algn="ctr" fontAlgn="base">
              <a:spcBef>
                <a:spcPct val="0"/>
              </a:spcBef>
              <a:spcAft>
                <a:spcPct val="0"/>
              </a:spcAft>
              <a:defRPr/>
            </a:pPr>
            <a:r>
              <a:rPr lang="ru-RU" b="1" dirty="0">
                <a:solidFill>
                  <a:srgbClr val="C00000"/>
                </a:solidFill>
                <a:latin typeface="Times New Roman"/>
                <a:cs typeface="Times New Roman"/>
              </a:rPr>
              <a:t>Дт  0 210 05 560  Кт 0 401 40 121 </a:t>
            </a:r>
          </a:p>
          <a:p>
            <a:pPr algn="ctr" fontAlgn="base">
              <a:spcBef>
                <a:spcPct val="0"/>
              </a:spcBef>
              <a:spcAft>
                <a:spcPct val="0"/>
              </a:spcAft>
              <a:defRPr/>
            </a:pPr>
            <a:r>
              <a:rPr lang="ru-RU" b="1" dirty="0">
                <a:solidFill>
                  <a:srgbClr val="C00000"/>
                </a:solidFill>
                <a:latin typeface="Times New Roman"/>
                <a:cs typeface="Times New Roman"/>
              </a:rPr>
              <a:t>Дт  0 401 </a:t>
            </a:r>
            <a:r>
              <a:rPr lang="ru-RU" b="1" dirty="0" smtClean="0">
                <a:solidFill>
                  <a:srgbClr val="C00000"/>
                </a:solidFill>
                <a:latin typeface="Times New Roman"/>
                <a:cs typeface="Times New Roman"/>
              </a:rPr>
              <a:t>50 2хх   </a:t>
            </a:r>
            <a:r>
              <a:rPr lang="ru-RU" b="1" dirty="0">
                <a:solidFill>
                  <a:srgbClr val="C00000"/>
                </a:solidFill>
                <a:latin typeface="Times New Roman"/>
                <a:cs typeface="Times New Roman"/>
              </a:rPr>
              <a:t>Кт 0 210 05 </a:t>
            </a:r>
            <a:r>
              <a:rPr lang="ru-RU" b="1" dirty="0" smtClean="0">
                <a:solidFill>
                  <a:srgbClr val="C00000"/>
                </a:solidFill>
                <a:latin typeface="Times New Roman"/>
                <a:cs typeface="Times New Roman"/>
              </a:rPr>
              <a:t>660</a:t>
            </a:r>
            <a:endParaRPr lang="ru-RU" b="1" dirty="0">
              <a:solidFill>
                <a:srgbClr val="C00000"/>
              </a:solidFill>
              <a:latin typeface="Times New Roman"/>
              <a:cs typeface="Times New Roman"/>
            </a:endParaRPr>
          </a:p>
          <a:p>
            <a:pPr algn="ctr" fontAlgn="base">
              <a:spcBef>
                <a:spcPct val="0"/>
              </a:spcBef>
              <a:spcAft>
                <a:spcPct val="0"/>
              </a:spcAft>
              <a:defRPr/>
            </a:pPr>
            <a:r>
              <a:rPr lang="ru-RU" b="1" dirty="0" smtClean="0">
                <a:solidFill>
                  <a:prstClr val="black"/>
                </a:solidFill>
                <a:latin typeface="Times New Roman"/>
                <a:cs typeface="Times New Roman"/>
              </a:rPr>
              <a:t>СУММА </a:t>
            </a:r>
            <a:r>
              <a:rPr lang="ru-RU" b="1" dirty="0">
                <a:solidFill>
                  <a:prstClr val="black"/>
                </a:solidFill>
                <a:latin typeface="Times New Roman"/>
                <a:cs typeface="Times New Roman"/>
              </a:rPr>
              <a:t>РЫНОЧНОЙ ОЦЕНКИ НА СРОК ПОЛЬЗОВАНИЯ</a:t>
            </a:r>
          </a:p>
          <a:p>
            <a:pPr algn="ctr" fontAlgn="base">
              <a:spcBef>
                <a:spcPct val="0"/>
              </a:spcBef>
              <a:spcAft>
                <a:spcPct val="0"/>
              </a:spcAft>
              <a:defRPr/>
            </a:pPr>
            <a:endParaRPr lang="ru-RU" sz="700" b="1" dirty="0">
              <a:solidFill>
                <a:prstClr val="black"/>
              </a:solidFill>
              <a:latin typeface="Times New Roman"/>
              <a:cs typeface="Times New Roman"/>
            </a:endParaRPr>
          </a:p>
          <a:p>
            <a:pPr algn="ctr" fontAlgn="base">
              <a:spcBef>
                <a:spcPct val="0"/>
              </a:spcBef>
              <a:spcAft>
                <a:spcPct val="0"/>
              </a:spcAft>
              <a:defRPr/>
            </a:pPr>
            <a:r>
              <a:rPr lang="ru-RU" b="1" dirty="0">
                <a:solidFill>
                  <a:prstClr val="black"/>
                </a:solidFill>
                <a:latin typeface="Times New Roman"/>
                <a:cs typeface="Times New Roman"/>
              </a:rPr>
              <a:t>Ежемесячно (расчет)</a:t>
            </a:r>
          </a:p>
          <a:p>
            <a:pPr algn="ctr" fontAlgn="base">
              <a:spcBef>
                <a:spcPct val="0"/>
              </a:spcBef>
              <a:spcAft>
                <a:spcPct val="0"/>
              </a:spcAft>
              <a:defRPr/>
            </a:pPr>
            <a:r>
              <a:rPr lang="ru-RU" b="1" dirty="0">
                <a:solidFill>
                  <a:prstClr val="black"/>
                </a:solidFill>
                <a:latin typeface="Times New Roman"/>
                <a:cs typeface="Times New Roman"/>
              </a:rPr>
              <a:t>  Признание расходов </a:t>
            </a:r>
          </a:p>
          <a:p>
            <a:pPr algn="ctr" fontAlgn="base">
              <a:spcBef>
                <a:spcPct val="0"/>
              </a:spcBef>
              <a:spcAft>
                <a:spcPct val="0"/>
              </a:spcAft>
              <a:defRPr/>
            </a:pPr>
            <a:endParaRPr lang="ru-RU" sz="700" b="1" dirty="0">
              <a:solidFill>
                <a:prstClr val="black"/>
              </a:solidFill>
              <a:latin typeface="Times New Roman"/>
              <a:cs typeface="Times New Roman"/>
            </a:endParaRPr>
          </a:p>
          <a:p>
            <a:pPr algn="ctr" fontAlgn="base">
              <a:spcBef>
                <a:spcPct val="0"/>
              </a:spcBef>
              <a:spcAft>
                <a:spcPct val="0"/>
              </a:spcAft>
              <a:defRPr/>
            </a:pPr>
            <a:r>
              <a:rPr lang="ru-RU" b="1" dirty="0">
                <a:solidFill>
                  <a:srgbClr val="C00000"/>
                </a:solidFill>
                <a:latin typeface="Times New Roman"/>
                <a:cs typeface="Times New Roman"/>
              </a:rPr>
              <a:t>Дт  0 401 20 </a:t>
            </a:r>
            <a:r>
              <a:rPr lang="ru-RU" b="1" dirty="0" smtClean="0">
                <a:solidFill>
                  <a:srgbClr val="C00000"/>
                </a:solidFill>
                <a:latin typeface="Times New Roman"/>
                <a:cs typeface="Times New Roman"/>
              </a:rPr>
              <a:t>2хх  </a:t>
            </a:r>
            <a:r>
              <a:rPr lang="ru-RU" b="1" dirty="0">
                <a:solidFill>
                  <a:srgbClr val="C00000"/>
                </a:solidFill>
                <a:latin typeface="Times New Roman"/>
                <a:cs typeface="Times New Roman"/>
              </a:rPr>
              <a:t>Кт 0 401 50 </a:t>
            </a:r>
            <a:r>
              <a:rPr lang="ru-RU" b="1" dirty="0" smtClean="0">
                <a:solidFill>
                  <a:srgbClr val="C00000"/>
                </a:solidFill>
                <a:latin typeface="Times New Roman"/>
                <a:cs typeface="Times New Roman"/>
              </a:rPr>
              <a:t>2хх </a:t>
            </a:r>
            <a:endParaRPr lang="ru-RU" b="1" dirty="0">
              <a:solidFill>
                <a:srgbClr val="C00000"/>
              </a:solidFill>
              <a:latin typeface="Times New Roman"/>
              <a:cs typeface="Times New Roman"/>
            </a:endParaRPr>
          </a:p>
          <a:p>
            <a:pPr algn="ctr" fontAlgn="base">
              <a:spcBef>
                <a:spcPct val="0"/>
              </a:spcBef>
              <a:spcAft>
                <a:spcPct val="0"/>
              </a:spcAft>
              <a:defRPr/>
            </a:pPr>
            <a:endParaRPr lang="ru-RU" sz="700" b="1" dirty="0">
              <a:solidFill>
                <a:prstClr val="black"/>
              </a:solidFill>
              <a:latin typeface="Times New Roman"/>
              <a:cs typeface="Times New Roman"/>
            </a:endParaRPr>
          </a:p>
          <a:p>
            <a:pPr algn="ctr" fontAlgn="base">
              <a:spcBef>
                <a:spcPct val="0"/>
              </a:spcBef>
              <a:spcAft>
                <a:spcPct val="0"/>
              </a:spcAft>
              <a:defRPr/>
            </a:pPr>
            <a:r>
              <a:rPr lang="ru-RU" b="1" dirty="0">
                <a:solidFill>
                  <a:prstClr val="black"/>
                </a:solidFill>
                <a:latin typeface="Times New Roman"/>
                <a:cs typeface="Times New Roman"/>
              </a:rPr>
              <a:t>Признание доходов </a:t>
            </a:r>
          </a:p>
          <a:p>
            <a:pPr algn="ctr" fontAlgn="base">
              <a:spcBef>
                <a:spcPct val="0"/>
              </a:spcBef>
              <a:spcAft>
                <a:spcPct val="0"/>
              </a:spcAft>
              <a:defRPr/>
            </a:pPr>
            <a:r>
              <a:rPr lang="ru-RU" b="1" dirty="0">
                <a:solidFill>
                  <a:srgbClr val="C00000"/>
                </a:solidFill>
                <a:latin typeface="Times New Roman"/>
                <a:cs typeface="Times New Roman"/>
              </a:rPr>
              <a:t>Дт  0 401 40 121   Кт 0 401 10 </a:t>
            </a:r>
            <a:r>
              <a:rPr lang="ru-RU" b="1" dirty="0" smtClean="0">
                <a:solidFill>
                  <a:srgbClr val="C00000"/>
                </a:solidFill>
                <a:latin typeface="Times New Roman"/>
                <a:cs typeface="Times New Roman"/>
              </a:rPr>
              <a:t>121</a:t>
            </a:r>
            <a:endParaRPr lang="ru-RU" b="1" dirty="0">
              <a:solidFill>
                <a:srgbClr val="C00000"/>
              </a:solidFill>
              <a:latin typeface="Times New Roman"/>
              <a:cs typeface="Times New Roman"/>
            </a:endParaRPr>
          </a:p>
        </p:txBody>
      </p:sp>
      <p:sp>
        <p:nvSpPr>
          <p:cNvPr id="3" name="Номер слайда 2"/>
          <p:cNvSpPr>
            <a:spLocks noGrp="1"/>
          </p:cNvSpPr>
          <p:nvPr>
            <p:ph type="sldNum" sz="quarter" idx="12"/>
          </p:nvPr>
        </p:nvSpPr>
        <p:spPr>
          <a:xfrm>
            <a:off x="71438" y="6411913"/>
            <a:ext cx="4716462" cy="255587"/>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DFB6C20-E7E2-4482-9EAA-A7A77DBC6CDB}" type="slidenum">
              <a:rPr lang="ru-RU" altLang="ru-RU">
                <a:solidFill>
                  <a:srgbClr val="252523"/>
                </a:solidFill>
              </a:rPr>
              <a:pPr eaLnBrk="1" hangingPunct="1"/>
              <a:t>33</a:t>
            </a:fld>
            <a:endParaRPr lang="ru-RU" altLang="ru-RU">
              <a:solidFill>
                <a:srgbClr val="252523"/>
              </a:solidFill>
            </a:endParaRPr>
          </a:p>
        </p:txBody>
      </p:sp>
      <p:sp>
        <p:nvSpPr>
          <p:cNvPr id="31" name="TextBox 30"/>
          <p:cNvSpPr txBox="1"/>
          <p:nvPr/>
        </p:nvSpPr>
        <p:spPr>
          <a:xfrm>
            <a:off x="5235575" y="996561"/>
            <a:ext cx="3349625" cy="1006475"/>
          </a:xfrm>
          <a:prstGeom prst="rect">
            <a:avLst/>
          </a:prstGeom>
          <a:solidFill>
            <a:srgbClr val="CCFF99"/>
          </a:solidFill>
        </p:spPr>
        <p:style>
          <a:lnRef idx="2">
            <a:schemeClr val="accent3"/>
          </a:lnRef>
          <a:fillRef idx="1">
            <a:schemeClr val="lt1"/>
          </a:fillRef>
          <a:effectRef idx="0">
            <a:schemeClr val="accent3"/>
          </a:effectRef>
          <a:fontRef idx="minor">
            <a:schemeClr val="dk1"/>
          </a:fontRef>
        </p:style>
        <p:txBody>
          <a:bodyPr lIns="82058" tIns="41029" rIns="82058" bIns="41029">
            <a:spAutoFit/>
          </a:bodyPr>
          <a:lstStyle/>
          <a:p>
            <a:pPr algn="ctr" fontAlgn="base">
              <a:spcBef>
                <a:spcPct val="0"/>
              </a:spcBef>
              <a:spcAft>
                <a:spcPct val="0"/>
              </a:spcAft>
              <a:defRPr/>
            </a:pPr>
            <a:r>
              <a:rPr lang="ru-RU" sz="2000" b="1" dirty="0">
                <a:solidFill>
                  <a:prstClr val="black"/>
                </a:solidFill>
                <a:latin typeface="Times New Roman"/>
                <a:cs typeface="Times New Roman"/>
              </a:rPr>
              <a:t>ПРЕДОСТАВЛЯЮЩАЯ СТОРОНА</a:t>
            </a:r>
          </a:p>
          <a:p>
            <a:pPr algn="ctr" fontAlgn="base">
              <a:spcBef>
                <a:spcPct val="0"/>
              </a:spcBef>
              <a:spcAft>
                <a:spcPct val="0"/>
              </a:spcAft>
              <a:defRPr/>
            </a:pPr>
            <a:r>
              <a:rPr lang="ru-RU" sz="2000" b="1" dirty="0">
                <a:solidFill>
                  <a:prstClr val="black"/>
                </a:solidFill>
                <a:latin typeface="Times New Roman"/>
                <a:cs typeface="Times New Roman"/>
              </a:rPr>
              <a:t>(ССУДОДАТЕЛЬ)</a:t>
            </a:r>
          </a:p>
        </p:txBody>
      </p:sp>
    </p:spTree>
    <p:extLst>
      <p:ext uri="{BB962C8B-B14F-4D97-AF65-F5344CB8AC3E}">
        <p14:creationId xmlns:p14="http://schemas.microsoft.com/office/powerpoint/2010/main" val="67021476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1582" y="0"/>
            <a:ext cx="8725098" cy="977832"/>
          </a:xfrm>
          <a:prstGeom prst="rect">
            <a:avLst/>
          </a:prstGeom>
        </p:spPr>
        <p:txBody>
          <a:bodyPr vert="horz" wrap="square" lIns="0" tIns="0" rIns="0" bIns="0" rtlCol="0">
            <a:spAutoFit/>
          </a:bodyPr>
          <a:lstStyle/>
          <a:p>
            <a:pPr marL="302575" indent="-302575" algn="ctr"/>
            <a:r>
              <a:rPr lang="ru-RU" sz="3177" dirty="0" smtClean="0">
                <a:latin typeface="Times New Roman" panose="02020603050405020304" pitchFamily="18" charset="0"/>
                <a:cs typeface="Times New Roman" panose="02020603050405020304" pitchFamily="18" charset="0"/>
              </a:rPr>
              <a:t>Доход (пункт 43 СГС «Концептуальные основы»)</a:t>
            </a:r>
            <a:endParaRPr lang="ru-RU" sz="3177" dirty="0">
              <a:latin typeface="Times New Roman" panose="02020603050405020304" pitchFamily="18" charset="0"/>
              <a:cs typeface="Times New Roman" panose="02020603050405020304" pitchFamily="18" charset="0"/>
            </a:endParaRPr>
          </a:p>
        </p:txBody>
      </p:sp>
      <p:sp>
        <p:nvSpPr>
          <p:cNvPr id="4" name="TextBox 3"/>
          <p:cNvSpPr txBox="1"/>
          <p:nvPr/>
        </p:nvSpPr>
        <p:spPr>
          <a:xfrm>
            <a:off x="539552" y="1184292"/>
            <a:ext cx="8136904" cy="3680495"/>
          </a:xfrm>
          <a:prstGeom prst="rect">
            <a:avLst/>
          </a:prstGeom>
          <a:noFill/>
        </p:spPr>
        <p:txBody>
          <a:bodyPr wrap="square" rtlCol="0">
            <a:spAutoFit/>
          </a:bodyPr>
          <a:lstStyle/>
          <a:p>
            <a:pPr indent="342900" algn="just">
              <a:spcBef>
                <a:spcPts val="1100"/>
              </a:spcBef>
            </a:pPr>
            <a:endParaRPr lang="ru-RU" sz="2800" dirty="0" smtClean="0">
              <a:solidFill>
                <a:prstClr val="black"/>
              </a:solidFill>
              <a:latin typeface="Times New Roman" panose="02020603050405020304" pitchFamily="18" charset="0"/>
              <a:cs typeface="Times New Roman" panose="02020603050405020304" pitchFamily="18" charset="0"/>
            </a:endParaRPr>
          </a:p>
          <a:p>
            <a:pPr indent="342900" algn="just">
              <a:spcBef>
                <a:spcPts val="1100"/>
              </a:spcBef>
            </a:pPr>
            <a:r>
              <a:rPr lang="ru-RU" sz="2800" dirty="0" smtClean="0">
                <a:solidFill>
                  <a:prstClr val="black"/>
                </a:solidFill>
                <a:latin typeface="Times New Roman" panose="02020603050405020304" pitchFamily="18" charset="0"/>
                <a:cs typeface="Times New Roman" panose="02020603050405020304" pitchFamily="18" charset="0"/>
              </a:rPr>
              <a:t>Для </a:t>
            </a:r>
            <a:r>
              <a:rPr lang="ru-RU" sz="2800" dirty="0">
                <a:solidFill>
                  <a:prstClr val="black"/>
                </a:solidFill>
                <a:latin typeface="Times New Roman" panose="02020603050405020304" pitchFamily="18" charset="0"/>
                <a:cs typeface="Times New Roman" panose="02020603050405020304" pitchFamily="18" charset="0"/>
              </a:rPr>
              <a:t>целей бухгалтерского </a:t>
            </a:r>
            <a:r>
              <a:rPr lang="ru-RU" sz="2800" dirty="0" smtClean="0">
                <a:solidFill>
                  <a:prstClr val="black"/>
                </a:solidFill>
                <a:latin typeface="Times New Roman" panose="02020603050405020304" pitchFamily="18" charset="0"/>
                <a:cs typeface="Times New Roman" panose="02020603050405020304" pitchFamily="18" charset="0"/>
              </a:rPr>
              <a:t>учета,</a:t>
            </a:r>
            <a:r>
              <a:rPr lang="ru-RU" sz="2800" dirty="0" smtClean="0">
                <a:solidFill>
                  <a:prstClr val="black"/>
                </a:solidFill>
                <a:latin typeface="Times New Roman" panose="02020603050405020304" pitchFamily="18" charset="0"/>
                <a:ea typeface="Times New Roman" panose="02020603050405020304" pitchFamily="18" charset="0"/>
                <a:cs typeface="Calibri" panose="020F0502020204030204" pitchFamily="34" charset="0"/>
              </a:rPr>
              <a:t> </a:t>
            </a:r>
            <a:r>
              <a:rPr lang="ru-RU" sz="2800" dirty="0">
                <a:solidFill>
                  <a:prstClr val="black"/>
                </a:solidFill>
                <a:latin typeface="Times New Roman" panose="02020603050405020304" pitchFamily="18" charset="0"/>
                <a:ea typeface="Times New Roman" panose="02020603050405020304" pitchFamily="18" charset="0"/>
                <a:cs typeface="Calibri" panose="020F0502020204030204" pitchFamily="34" charset="0"/>
              </a:rPr>
              <a:t>формирования и публичного раскрытия показателей бухгалтерской (финансовой) отчетности</a:t>
            </a:r>
            <a:r>
              <a:rPr lang="ru-RU" sz="2800" dirty="0" smtClean="0">
                <a:solidFill>
                  <a:prstClr val="black"/>
                </a:solidFill>
                <a:latin typeface="Times New Roman" panose="02020603050405020304" pitchFamily="18" charset="0"/>
                <a:cs typeface="Times New Roman" panose="02020603050405020304" pitchFamily="18" charset="0"/>
              </a:rPr>
              <a:t> доходом признается </a:t>
            </a:r>
            <a:r>
              <a:rPr lang="ru-RU" sz="2800" dirty="0">
                <a:solidFill>
                  <a:prstClr val="black"/>
                </a:solidFill>
                <a:latin typeface="Times New Roman" panose="02020603050405020304" pitchFamily="18" charset="0"/>
                <a:cs typeface="Times New Roman" panose="02020603050405020304" pitchFamily="18" charset="0"/>
              </a:rPr>
              <a:t>- </a:t>
            </a:r>
            <a:r>
              <a:rPr lang="ru-RU" sz="2800" b="1" dirty="0">
                <a:solidFill>
                  <a:prstClr val="black"/>
                </a:solidFill>
                <a:latin typeface="Times New Roman" panose="02020603050405020304" pitchFamily="18" charset="0"/>
                <a:cs typeface="Times New Roman" panose="02020603050405020304" pitchFamily="18" charset="0"/>
              </a:rPr>
              <a:t>увеличение полезного потенциала активов </a:t>
            </a:r>
            <a:r>
              <a:rPr lang="ru-RU" sz="2800" dirty="0">
                <a:solidFill>
                  <a:prstClr val="black"/>
                </a:solidFill>
                <a:latin typeface="Times New Roman" panose="02020603050405020304" pitchFamily="18" charset="0"/>
                <a:cs typeface="Times New Roman" panose="02020603050405020304" pitchFamily="18" charset="0"/>
              </a:rPr>
              <a:t>и/или </a:t>
            </a:r>
            <a:r>
              <a:rPr lang="ru-RU" sz="2800" b="1" dirty="0">
                <a:solidFill>
                  <a:prstClr val="black"/>
                </a:solidFill>
                <a:latin typeface="Times New Roman" panose="02020603050405020304" pitchFamily="18" charset="0"/>
                <a:cs typeface="Times New Roman" panose="02020603050405020304" pitchFamily="18" charset="0"/>
              </a:rPr>
              <a:t>поступление экономических выгод</a:t>
            </a:r>
            <a:r>
              <a:rPr lang="ru-RU" sz="2800" dirty="0">
                <a:solidFill>
                  <a:prstClr val="black"/>
                </a:solidFill>
                <a:latin typeface="Times New Roman" panose="02020603050405020304" pitchFamily="18" charset="0"/>
                <a:cs typeface="Times New Roman" panose="02020603050405020304" pitchFamily="18" charset="0"/>
              </a:rPr>
              <a:t> за отчетный период, </a:t>
            </a:r>
            <a:r>
              <a:rPr lang="ru-RU" sz="2800" b="1" i="1" dirty="0">
                <a:solidFill>
                  <a:srgbClr val="FF0000"/>
                </a:solidFill>
                <a:latin typeface="Times New Roman" panose="02020603050405020304" pitchFamily="18" charset="0"/>
                <a:cs typeface="Times New Roman" panose="02020603050405020304" pitchFamily="18" charset="0"/>
              </a:rPr>
              <a:t>за исключением поступлений, связанных с вкладами </a:t>
            </a:r>
            <a:r>
              <a:rPr lang="ru-RU" sz="2800" b="1" i="1" dirty="0" smtClean="0">
                <a:solidFill>
                  <a:srgbClr val="FF0000"/>
                </a:solidFill>
                <a:latin typeface="Times New Roman" panose="02020603050405020304" pitchFamily="18" charset="0"/>
                <a:cs typeface="Times New Roman" panose="02020603050405020304" pitchFamily="18" charset="0"/>
              </a:rPr>
              <a:t>собственника (учредителя)</a:t>
            </a:r>
            <a:endParaRPr lang="ru-RU" sz="2800" b="1" i="1" dirty="0">
              <a:solidFill>
                <a:prstClr val="black"/>
              </a:solidFill>
              <a:latin typeface="Times New Roman" panose="02020603050405020304" pitchFamily="18" charset="0"/>
              <a:cs typeface="Times New Roman" panose="02020603050405020304" pitchFamily="18" charset="0"/>
            </a:endParaRPr>
          </a:p>
        </p:txBody>
      </p:sp>
      <p:sp>
        <p:nvSpPr>
          <p:cNvPr id="6" name="Номер слайда 5"/>
          <p:cNvSpPr>
            <a:spLocks noGrp="1"/>
          </p:cNvSpPr>
          <p:nvPr>
            <p:ph type="sldNum" sz="quarter" idx="7"/>
          </p:nvPr>
        </p:nvSpPr>
        <p:spPr/>
        <p:txBody>
          <a:bodyPr/>
          <a:lstStyle/>
          <a:p>
            <a:pPr marL="4334666">
              <a:lnSpc>
                <a:spcPts val="1156"/>
              </a:lnSpc>
            </a:pPr>
            <a:fld id="{81D60167-4931-47E6-BA6A-407CBD079E47}" type="slidenum">
              <a:rPr lang="ru-RU" spc="-4" smtClean="0">
                <a:latin typeface="Arial"/>
                <a:cs typeface="Arial"/>
              </a:rPr>
              <a:pPr marL="4334666">
                <a:lnSpc>
                  <a:spcPts val="1156"/>
                </a:lnSpc>
              </a:pPr>
              <a:t>34</a:t>
            </a:fld>
            <a:endParaRPr lang="ru-RU" spc="-4" dirty="0">
              <a:latin typeface="Arial"/>
              <a:cs typeface="Arial"/>
            </a:endParaRPr>
          </a:p>
        </p:txBody>
      </p:sp>
    </p:spTree>
    <p:extLst>
      <p:ext uri="{BB962C8B-B14F-4D97-AF65-F5344CB8AC3E}">
        <p14:creationId xmlns:p14="http://schemas.microsoft.com/office/powerpoint/2010/main" val="48321083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909" y="207421"/>
            <a:ext cx="7920182" cy="760465"/>
          </a:xfrm>
        </p:spPr>
        <p:txBody>
          <a:bodyPr/>
          <a:lstStyle/>
          <a:p>
            <a:r>
              <a:rPr lang="ru-RU" dirty="0" smtClean="0"/>
              <a:t>Вклад собственника (пункт 41 СГС «Концептуальные основы»)</a:t>
            </a:r>
            <a:endParaRPr lang="ru-RU" dirty="0"/>
          </a:p>
        </p:txBody>
      </p:sp>
      <p:sp>
        <p:nvSpPr>
          <p:cNvPr id="3" name="Текст 2"/>
          <p:cNvSpPr>
            <a:spLocks noGrp="1"/>
          </p:cNvSpPr>
          <p:nvPr>
            <p:ph type="body" idx="1"/>
          </p:nvPr>
        </p:nvSpPr>
        <p:spPr>
          <a:xfrm>
            <a:off x="216338" y="1172023"/>
            <a:ext cx="8711322" cy="4687437"/>
          </a:xfrm>
        </p:spPr>
        <p:txBody>
          <a:bodyPr/>
          <a:lstStyle/>
          <a:p>
            <a:pPr algn="just">
              <a:lnSpc>
                <a:spcPct val="115000"/>
              </a:lnSpc>
              <a:spcAft>
                <a:spcPts val="0"/>
              </a:spcAft>
            </a:pPr>
            <a:r>
              <a:rPr lang="ru-RU" sz="2400" dirty="0" smtClean="0">
                <a:latin typeface="Times New Roman" panose="02020603050405020304" pitchFamily="18" charset="0"/>
                <a:ea typeface="Calibri" panose="020F0502020204030204" pitchFamily="34" charset="0"/>
                <a:cs typeface="Times New Roman" panose="02020603050405020304" pitchFamily="18" charset="0"/>
              </a:rPr>
              <a:t>Для </a:t>
            </a:r>
            <a:r>
              <a:rPr lang="ru-RU" sz="2400" dirty="0">
                <a:latin typeface="Times New Roman" panose="02020603050405020304" pitchFamily="18" charset="0"/>
                <a:ea typeface="Calibri" panose="020F0502020204030204" pitchFamily="34" charset="0"/>
                <a:cs typeface="Times New Roman" panose="02020603050405020304" pitchFamily="18" charset="0"/>
              </a:rPr>
              <a:t>целей бухгалтерского учета, формирования и публичного раскрытия показателей бухгалтерской (финансовой) отчетности вкладом собственника (учредителя) </a:t>
            </a:r>
            <a:r>
              <a:rPr lang="ru-RU" sz="2400" dirty="0" smtClean="0">
                <a:latin typeface="Times New Roman" panose="02020603050405020304" pitchFamily="18" charset="0"/>
                <a:ea typeface="Calibri" panose="020F0502020204030204" pitchFamily="34" charset="0"/>
                <a:cs typeface="Times New Roman" panose="02020603050405020304" pitchFamily="18" charset="0"/>
              </a:rPr>
              <a:t>признается:</a:t>
            </a:r>
          </a:p>
          <a:p>
            <a:pPr algn="just">
              <a:lnSpc>
                <a:spcPct val="115000"/>
              </a:lnSpc>
              <a:spcAft>
                <a:spcPts val="0"/>
              </a:spcAft>
            </a:pPr>
            <a:r>
              <a:rPr lang="ru-RU"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ru-RU" sz="28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ru-RU"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имущество</a:t>
            </a:r>
            <a:r>
              <a:rPr lang="ru-RU" sz="2400" dirty="0">
                <a:latin typeface="Times New Roman" panose="02020603050405020304" pitchFamily="18" charset="0"/>
                <a:ea typeface="Calibri" panose="020F0502020204030204" pitchFamily="34" charset="0"/>
                <a:cs typeface="Times New Roman" panose="02020603050405020304" pitchFamily="18" charset="0"/>
              </a:rPr>
              <a:t>, полученное субъектом учета от собственника (учредителя), </a:t>
            </a:r>
            <a:r>
              <a:rPr lang="ru-RU"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за исключением денежных средств и их эквивалентов</a:t>
            </a:r>
            <a:r>
              <a:rPr lang="ru-RU" sz="2400" dirty="0">
                <a:latin typeface="Times New Roman" panose="02020603050405020304" pitchFamily="18" charset="0"/>
                <a:ea typeface="Calibri" panose="020F0502020204030204" pitchFamily="34" charset="0"/>
                <a:cs typeface="Times New Roman" panose="02020603050405020304" pitchFamily="18" charset="0"/>
              </a:rPr>
              <a:t>, для выполнения возложенных на субъект учета государственных (муниципальных) полномочий (функций), осуществления деятельности по оказанию государственных (муниципальных) услуг либо для управленческих нужд </a:t>
            </a:r>
            <a:r>
              <a:rPr lang="ru-RU" sz="2400" dirty="0" smtClean="0">
                <a:latin typeface="Times New Roman" panose="02020603050405020304" pitchFamily="18" charset="0"/>
                <a:ea typeface="Calibri" panose="020F0502020204030204" pitchFamily="34" charset="0"/>
                <a:cs typeface="Times New Roman" panose="02020603050405020304" pitchFamily="18" charset="0"/>
              </a:rPr>
              <a:t>учреждения</a:t>
            </a:r>
            <a:endParaRPr lang="ru-RU" sz="2400" dirty="0">
              <a:latin typeface="Calibri" panose="020F0502020204030204" pitchFamily="34" charset="0"/>
              <a:ea typeface="Calibri" panose="020F0502020204030204" pitchFamily="34" charset="0"/>
              <a:cs typeface="Times New Roman" panose="02020603050405020304" pitchFamily="18" charset="0"/>
            </a:endParaRPr>
          </a:p>
          <a:p>
            <a:endParaRPr lang="ru-RU" sz="2400" dirty="0"/>
          </a:p>
        </p:txBody>
      </p:sp>
      <p:sp>
        <p:nvSpPr>
          <p:cNvPr id="5" name="Номер слайда 4"/>
          <p:cNvSpPr>
            <a:spLocks noGrp="1"/>
          </p:cNvSpPr>
          <p:nvPr>
            <p:ph type="sldNum" sz="quarter" idx="7"/>
          </p:nvPr>
        </p:nvSpPr>
        <p:spPr/>
        <p:txBody>
          <a:bodyPr/>
          <a:lstStyle/>
          <a:p>
            <a:pPr marL="4334666">
              <a:lnSpc>
                <a:spcPts val="1156"/>
              </a:lnSpc>
            </a:pPr>
            <a:fld id="{81D60167-4931-47E6-BA6A-407CBD079E47}" type="slidenum">
              <a:rPr lang="ru-RU" spc="-4" smtClean="0">
                <a:latin typeface="Arial"/>
                <a:cs typeface="Arial"/>
              </a:rPr>
              <a:pPr marL="4334666">
                <a:lnSpc>
                  <a:spcPts val="1156"/>
                </a:lnSpc>
              </a:pPr>
              <a:t>35</a:t>
            </a:fld>
            <a:endParaRPr lang="ru-RU" spc="-4" dirty="0">
              <a:latin typeface="Arial"/>
              <a:cs typeface="Arial"/>
            </a:endParaRPr>
          </a:p>
        </p:txBody>
      </p:sp>
    </p:spTree>
    <p:extLst>
      <p:ext uri="{BB962C8B-B14F-4D97-AF65-F5344CB8AC3E}">
        <p14:creationId xmlns:p14="http://schemas.microsoft.com/office/powerpoint/2010/main" val="352241319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909" y="207421"/>
            <a:ext cx="7920182" cy="760465"/>
          </a:xfrm>
        </p:spPr>
        <p:txBody>
          <a:bodyPr/>
          <a:lstStyle/>
          <a:p>
            <a:r>
              <a:rPr lang="ru-RU" dirty="0" smtClean="0"/>
              <a:t>Достоверность  (пункт 68 СГС «Концептуальные основы»)</a:t>
            </a:r>
            <a:endParaRPr lang="ru-RU" dirty="0"/>
          </a:p>
        </p:txBody>
      </p:sp>
      <p:sp>
        <p:nvSpPr>
          <p:cNvPr id="3" name="Текст 2"/>
          <p:cNvSpPr>
            <a:spLocks noGrp="1"/>
          </p:cNvSpPr>
          <p:nvPr>
            <p:ph type="body" idx="1"/>
          </p:nvPr>
        </p:nvSpPr>
        <p:spPr>
          <a:xfrm>
            <a:off x="216339" y="1700808"/>
            <a:ext cx="8711322" cy="3447098"/>
          </a:xfrm>
        </p:spPr>
        <p:txBody>
          <a:bodyPr/>
          <a:lstStyle/>
          <a:p>
            <a:r>
              <a:rPr lang="ru-RU" sz="3200" dirty="0">
                <a:latin typeface="Times New Roman" panose="02020603050405020304" pitchFamily="18" charset="0"/>
                <a:ea typeface="Calibri" panose="020F0502020204030204" pitchFamily="34" charset="0"/>
              </a:rPr>
              <a:t>В целях достоверного раскрытия информации в бухгалтерской (финансовой) отчетности информация об объектах бухгалтерского учета, фактах хозяйственной жизни должна быть представлена </a:t>
            </a:r>
            <a:r>
              <a:rPr lang="ru-RU" sz="3200" b="1" i="1" dirty="0">
                <a:solidFill>
                  <a:srgbClr val="FF0000"/>
                </a:solidFill>
                <a:latin typeface="Times New Roman" panose="02020603050405020304" pitchFamily="18" charset="0"/>
                <a:ea typeface="Calibri" panose="020F0502020204030204" pitchFamily="34" charset="0"/>
              </a:rPr>
              <a:t>в соответствии с экономической сущностью фактов хозяйственной жизни</a:t>
            </a:r>
            <a:r>
              <a:rPr lang="ru-RU" sz="3200" dirty="0">
                <a:latin typeface="Times New Roman" panose="02020603050405020304" pitchFamily="18" charset="0"/>
                <a:ea typeface="Calibri" panose="020F0502020204030204" pitchFamily="34" charset="0"/>
              </a:rPr>
              <a:t>, а не только их правовой формой</a:t>
            </a:r>
            <a:endParaRPr lang="ru-RU" sz="3200" dirty="0"/>
          </a:p>
        </p:txBody>
      </p:sp>
      <p:sp>
        <p:nvSpPr>
          <p:cNvPr id="4" name="Номер слайда 3"/>
          <p:cNvSpPr>
            <a:spLocks noGrp="1"/>
          </p:cNvSpPr>
          <p:nvPr>
            <p:ph type="sldNum" sz="quarter" idx="7"/>
          </p:nvPr>
        </p:nvSpPr>
        <p:spPr/>
        <p:txBody>
          <a:bodyPr/>
          <a:lstStyle/>
          <a:p>
            <a:pPr marL="4334666">
              <a:lnSpc>
                <a:spcPts val="1156"/>
              </a:lnSpc>
            </a:pPr>
            <a:fld id="{81D60167-4931-47E6-BA6A-407CBD079E47}" type="slidenum">
              <a:rPr lang="ru-RU" spc="-4" smtClean="0">
                <a:latin typeface="Arial"/>
                <a:cs typeface="Arial"/>
              </a:rPr>
              <a:pPr marL="4334666">
                <a:lnSpc>
                  <a:spcPts val="1156"/>
                </a:lnSpc>
              </a:pPr>
              <a:t>36</a:t>
            </a:fld>
            <a:endParaRPr lang="ru-RU" spc="-4" dirty="0">
              <a:latin typeface="Arial"/>
              <a:cs typeface="Arial"/>
            </a:endParaRPr>
          </a:p>
        </p:txBody>
      </p:sp>
    </p:spTree>
    <p:extLst>
      <p:ext uri="{BB962C8B-B14F-4D97-AF65-F5344CB8AC3E}">
        <p14:creationId xmlns:p14="http://schemas.microsoft.com/office/powerpoint/2010/main" val="36361335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909" y="207421"/>
            <a:ext cx="7920182" cy="430887"/>
          </a:xfrm>
        </p:spPr>
        <p:txBody>
          <a:bodyPr/>
          <a:lstStyle/>
          <a:p>
            <a:r>
              <a:rPr lang="ru-RU" sz="2800" dirty="0" smtClean="0"/>
              <a:t>244н ( изменения в 191н)</a:t>
            </a:r>
            <a:endParaRPr lang="ru-RU" sz="2800" dirty="0"/>
          </a:p>
        </p:txBody>
      </p:sp>
      <p:sp>
        <p:nvSpPr>
          <p:cNvPr id="3" name="Текст 2"/>
          <p:cNvSpPr>
            <a:spLocks noGrp="1"/>
          </p:cNvSpPr>
          <p:nvPr>
            <p:ph type="body" idx="1"/>
          </p:nvPr>
        </p:nvSpPr>
        <p:spPr>
          <a:xfrm>
            <a:off x="216338" y="1172023"/>
            <a:ext cx="8711322" cy="5490734"/>
          </a:xfrm>
        </p:spPr>
        <p:txBody>
          <a:bodyPr/>
          <a:lstStyle/>
          <a:p>
            <a:pPr indent="342900" algn="just">
              <a:spcAft>
                <a:spcPts val="0"/>
              </a:spcAft>
            </a:pPr>
            <a:r>
              <a:rPr lang="ru-RU" sz="2800" dirty="0" smtClean="0">
                <a:solidFill>
                  <a:srgbClr val="000000"/>
                </a:solidFill>
                <a:latin typeface="Times New Roman" panose="02020603050405020304" pitchFamily="18" charset="0"/>
                <a:ea typeface="Times New Roman" panose="02020603050405020304" pitchFamily="18" charset="0"/>
                <a:cs typeface="Calibri" panose="020F0502020204030204" pitchFamily="34" charset="0"/>
              </a:rPr>
              <a:t>В целях формирования Справки (ф. 0503125) к взаимосвязанным показателям по консолидируемым расчетам </a:t>
            </a:r>
            <a:r>
              <a:rPr lang="ru-RU" sz="3200" b="1" i="1" dirty="0" smtClean="0">
                <a:solidFill>
                  <a:srgbClr val="FF0000"/>
                </a:solidFill>
                <a:latin typeface="Times New Roman" panose="02020603050405020304" pitchFamily="18" charset="0"/>
                <a:ea typeface="Times New Roman" panose="02020603050405020304" pitchFamily="18" charset="0"/>
                <a:cs typeface="Calibri" panose="020F0502020204030204" pitchFamily="34" charset="0"/>
              </a:rPr>
              <a:t>не относятся </a:t>
            </a:r>
            <a:r>
              <a:rPr lang="ru-RU" sz="2800" dirty="0" smtClean="0">
                <a:solidFill>
                  <a:srgbClr val="000000"/>
                </a:solidFill>
                <a:latin typeface="Times New Roman" panose="02020603050405020304" pitchFamily="18" charset="0"/>
                <a:ea typeface="Times New Roman" panose="02020603050405020304" pitchFamily="18" charset="0"/>
                <a:cs typeface="Calibri" panose="020F0502020204030204" pitchFamily="34" charset="0"/>
              </a:rPr>
              <a:t>показатели, сформированные при отражении объектов аренды на льготных условиях (показатели, сформированные в корреспонденции со счетами 040140182, 040150200)</a:t>
            </a:r>
          </a:p>
          <a:p>
            <a:pPr indent="342900" algn="just">
              <a:spcAft>
                <a:spcPts val="0"/>
              </a:spcAft>
            </a:pPr>
            <a:endParaRPr lang="ru-RU" sz="2800" dirty="0" smtClean="0">
              <a:solidFill>
                <a:srgbClr val="000000"/>
              </a:solidFill>
              <a:latin typeface="Times New Roman" panose="02020603050405020304" pitchFamily="18" charset="0"/>
              <a:ea typeface="Times New Roman" panose="02020603050405020304" pitchFamily="18" charset="0"/>
              <a:cs typeface="Calibri" panose="020F0502020204030204" pitchFamily="34" charset="0"/>
            </a:endParaRPr>
          </a:p>
          <a:p>
            <a:pPr lvl="0" eaLnBrk="1" hangingPunct="1">
              <a:spcBef>
                <a:spcPct val="0"/>
              </a:spcBef>
              <a:defRPr/>
            </a:pPr>
            <a:r>
              <a:rPr lang="ru-RU" sz="2800" b="1" kern="1200" dirty="0" err="1"/>
              <a:t>Дт</a:t>
            </a:r>
            <a:r>
              <a:rPr lang="ru-RU" sz="2800" b="1" kern="1200" dirty="0"/>
              <a:t>  0 </a:t>
            </a:r>
            <a:r>
              <a:rPr lang="ru-RU" sz="2800" b="1" kern="1200" dirty="0" smtClean="0"/>
              <a:t>111 4х 350  </a:t>
            </a:r>
            <a:r>
              <a:rPr lang="ru-RU" sz="2800" b="1" kern="1200" dirty="0" err="1"/>
              <a:t>Кт</a:t>
            </a:r>
            <a:r>
              <a:rPr lang="ru-RU" sz="2800" b="1" kern="1200" dirty="0"/>
              <a:t> </a:t>
            </a:r>
            <a:r>
              <a:rPr lang="ru-RU" sz="2800" b="1" kern="1200" dirty="0">
                <a:solidFill>
                  <a:srgbClr val="FF0000"/>
                </a:solidFill>
              </a:rPr>
              <a:t>0 401 40 </a:t>
            </a:r>
            <a:r>
              <a:rPr lang="ru-RU" sz="2800" b="1" kern="1200" dirty="0" smtClean="0">
                <a:solidFill>
                  <a:srgbClr val="FF0000"/>
                </a:solidFill>
              </a:rPr>
              <a:t>182</a:t>
            </a:r>
          </a:p>
          <a:p>
            <a:pPr lvl="0" eaLnBrk="1" hangingPunct="1">
              <a:spcBef>
                <a:spcPct val="0"/>
              </a:spcBef>
              <a:defRPr/>
            </a:pPr>
            <a:r>
              <a:rPr lang="ru-RU" sz="2800" b="1" kern="1200" dirty="0" smtClean="0"/>
              <a:t> </a:t>
            </a:r>
            <a:endParaRPr lang="ru-RU" sz="2800" b="1" kern="1200" dirty="0"/>
          </a:p>
          <a:p>
            <a:pPr lvl="0" eaLnBrk="1" hangingPunct="1">
              <a:spcBef>
                <a:spcPct val="0"/>
              </a:spcBef>
              <a:defRPr/>
            </a:pPr>
            <a:r>
              <a:rPr lang="ru-RU" sz="2800" b="1" kern="1200" dirty="0" err="1">
                <a:solidFill>
                  <a:srgbClr val="FF0000"/>
                </a:solidFill>
              </a:rPr>
              <a:t>Дт</a:t>
            </a:r>
            <a:r>
              <a:rPr lang="ru-RU" sz="2800" b="1" kern="1200" dirty="0">
                <a:solidFill>
                  <a:srgbClr val="FF0000"/>
                </a:solidFill>
              </a:rPr>
              <a:t>  0 401 50 2хх   </a:t>
            </a:r>
            <a:r>
              <a:rPr lang="ru-RU" sz="2800" b="1" kern="1200" dirty="0" err="1"/>
              <a:t>Кт</a:t>
            </a:r>
            <a:r>
              <a:rPr lang="ru-RU" sz="2800" b="1" kern="1200" dirty="0"/>
              <a:t> 0 210 05 660</a:t>
            </a:r>
          </a:p>
          <a:p>
            <a:pPr indent="342900" algn="just">
              <a:spcAft>
                <a:spcPts val="0"/>
              </a:spcAft>
            </a:pPr>
            <a:endParaRPr lang="ru-RU" sz="2800" dirty="0" smtClean="0">
              <a:latin typeface="Calibri" panose="020F0502020204030204" pitchFamily="34" charset="0"/>
              <a:ea typeface="Times New Roman" panose="02020603050405020304" pitchFamily="18" charset="0"/>
              <a:cs typeface="Calibri" panose="020F0502020204030204" pitchFamily="34" charset="0"/>
            </a:endParaRPr>
          </a:p>
          <a:p>
            <a:endParaRPr lang="ru-RU" sz="2800" dirty="0"/>
          </a:p>
        </p:txBody>
      </p:sp>
      <p:sp>
        <p:nvSpPr>
          <p:cNvPr id="4" name="Правая фигурная скобка 3"/>
          <p:cNvSpPr/>
          <p:nvPr/>
        </p:nvSpPr>
        <p:spPr>
          <a:xfrm>
            <a:off x="5436096" y="4437112"/>
            <a:ext cx="792088" cy="864096"/>
          </a:xfrm>
          <a:prstGeom prst="righ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ru-RU">
              <a:solidFill>
                <a:prstClr val="black"/>
              </a:solidFill>
            </a:endParaRPr>
          </a:p>
        </p:txBody>
      </p:sp>
      <p:sp>
        <p:nvSpPr>
          <p:cNvPr id="5" name="Прямоугольник 4"/>
          <p:cNvSpPr/>
          <p:nvPr/>
        </p:nvSpPr>
        <p:spPr>
          <a:xfrm>
            <a:off x="6447497" y="4386808"/>
            <a:ext cx="2480163" cy="914400"/>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ru-RU" sz="2400" b="1" dirty="0" smtClean="0">
                <a:solidFill>
                  <a:prstClr val="black"/>
                </a:solidFill>
                <a:latin typeface="Times New Roman" panose="02020603050405020304" pitchFamily="18" charset="0"/>
                <a:cs typeface="Times New Roman" panose="02020603050405020304" pitchFamily="18" charset="0"/>
              </a:rPr>
              <a:t>Не подлежат консолидации</a:t>
            </a:r>
            <a:endParaRPr lang="ru-RU" sz="2400" b="1" dirty="0">
              <a:solidFill>
                <a:prstClr val="black"/>
              </a:solidFill>
              <a:latin typeface="Times New Roman" panose="02020603050405020304" pitchFamily="18" charset="0"/>
              <a:cs typeface="Times New Roman" panose="02020603050405020304" pitchFamily="18" charset="0"/>
            </a:endParaRPr>
          </a:p>
        </p:txBody>
      </p:sp>
      <p:cxnSp>
        <p:nvCxnSpPr>
          <p:cNvPr id="7" name="Прямая со стрелкой 6"/>
          <p:cNvCxnSpPr/>
          <p:nvPr/>
        </p:nvCxnSpPr>
        <p:spPr>
          <a:xfrm flipH="1">
            <a:off x="1979712" y="4763009"/>
            <a:ext cx="2088232" cy="504056"/>
          </a:xfrm>
          <a:prstGeom prst="straightConnector1">
            <a:avLst/>
          </a:prstGeom>
          <a:ln>
            <a:headEnd type="triangle"/>
            <a:tailEnd type="triangle"/>
          </a:ln>
        </p:spPr>
        <p:style>
          <a:lnRef idx="3">
            <a:schemeClr val="accent1"/>
          </a:lnRef>
          <a:fillRef idx="0">
            <a:schemeClr val="accent1"/>
          </a:fillRef>
          <a:effectRef idx="2">
            <a:schemeClr val="accent1"/>
          </a:effectRef>
          <a:fontRef idx="minor">
            <a:schemeClr val="tx1"/>
          </a:fontRef>
        </p:style>
      </p:cxnSp>
      <p:cxnSp>
        <p:nvCxnSpPr>
          <p:cNvPr id="11" name="Прямая соединительная линия 10"/>
          <p:cNvCxnSpPr/>
          <p:nvPr/>
        </p:nvCxnSpPr>
        <p:spPr>
          <a:xfrm flipH="1">
            <a:off x="3059832" y="4763009"/>
            <a:ext cx="200078" cy="322175"/>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3" name="Прямая соединительная линия 12"/>
          <p:cNvCxnSpPr/>
          <p:nvPr/>
        </p:nvCxnSpPr>
        <p:spPr>
          <a:xfrm>
            <a:off x="2915816" y="4869160"/>
            <a:ext cx="432048" cy="145877"/>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1668777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smtClean="0"/>
              <a:t>Неоперационная</a:t>
            </a:r>
            <a:r>
              <a:rPr lang="ru-RU" dirty="0" smtClean="0"/>
              <a:t> (финансовая) аренда</a:t>
            </a:r>
            <a:endParaRPr lang="ru-RU" dirty="0"/>
          </a:p>
        </p:txBody>
      </p:sp>
      <p:graphicFrame>
        <p:nvGraphicFramePr>
          <p:cNvPr id="4" name="Схема 3"/>
          <p:cNvGraphicFramePr/>
          <p:nvPr>
            <p:extLst/>
          </p:nvPr>
        </p:nvGraphicFramePr>
        <p:xfrm>
          <a:off x="216338" y="1172022"/>
          <a:ext cx="8711322" cy="44172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3426087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0" y="188640"/>
            <a:ext cx="9144000" cy="1483358"/>
          </a:xfrm>
          <a:prstGeom prst="rect">
            <a:avLst/>
          </a:prstGeom>
        </p:spPr>
      </p:pic>
      <p:sp>
        <p:nvSpPr>
          <p:cNvPr id="4" name="TextBox 3"/>
          <p:cNvSpPr txBox="1"/>
          <p:nvPr/>
        </p:nvSpPr>
        <p:spPr>
          <a:xfrm>
            <a:off x="6804248" y="-1860"/>
            <a:ext cx="1257780" cy="369332"/>
          </a:xfrm>
          <a:prstGeom prst="rect">
            <a:avLst/>
          </a:prstGeom>
          <a:noFill/>
        </p:spPr>
        <p:txBody>
          <a:bodyPr wrap="none" rtlCol="0">
            <a:spAutoFit/>
          </a:bodyPr>
          <a:lstStyle/>
          <a:p>
            <a:r>
              <a:rPr lang="ru-RU" b="1" dirty="0" smtClean="0">
                <a:solidFill>
                  <a:prstClr val="black"/>
                </a:solidFill>
              </a:rPr>
              <a:t>Ф. 0503168</a:t>
            </a:r>
            <a:endParaRPr lang="ru-RU" b="1" dirty="0">
              <a:solidFill>
                <a:prstClr val="black"/>
              </a:solidFill>
            </a:endParaRPr>
          </a:p>
        </p:txBody>
      </p:sp>
      <p:sp>
        <p:nvSpPr>
          <p:cNvPr id="5" name="TextBox 4"/>
          <p:cNvSpPr txBox="1"/>
          <p:nvPr/>
        </p:nvSpPr>
        <p:spPr>
          <a:xfrm>
            <a:off x="186613" y="3974"/>
            <a:ext cx="2202270" cy="369332"/>
          </a:xfrm>
          <a:prstGeom prst="rect">
            <a:avLst/>
          </a:prstGeom>
          <a:noFill/>
        </p:spPr>
        <p:txBody>
          <a:bodyPr wrap="none" rtlCol="0">
            <a:spAutoFit/>
          </a:bodyPr>
          <a:lstStyle/>
          <a:p>
            <a:r>
              <a:rPr lang="ru-RU" b="1" dirty="0" err="1" smtClean="0">
                <a:solidFill>
                  <a:prstClr val="black"/>
                </a:solidFill>
              </a:rPr>
              <a:t>Забалансовые</a:t>
            </a:r>
            <a:r>
              <a:rPr lang="ru-RU" b="1" dirty="0" smtClean="0">
                <a:solidFill>
                  <a:prstClr val="black"/>
                </a:solidFill>
              </a:rPr>
              <a:t> счета</a:t>
            </a:r>
            <a:endParaRPr lang="ru-RU" b="1" dirty="0">
              <a:solidFill>
                <a:prstClr val="black"/>
              </a:solidFill>
            </a:endParaRPr>
          </a:p>
        </p:txBody>
      </p:sp>
      <p:graphicFrame>
        <p:nvGraphicFramePr>
          <p:cNvPr id="7" name="Таблица 6"/>
          <p:cNvGraphicFramePr>
            <a:graphicFrameLocks noGrp="1"/>
          </p:cNvGraphicFramePr>
          <p:nvPr>
            <p:extLst/>
          </p:nvPr>
        </p:nvGraphicFramePr>
        <p:xfrm>
          <a:off x="323528" y="2132856"/>
          <a:ext cx="3746481" cy="3096344"/>
        </p:xfrm>
        <a:graphic>
          <a:graphicData uri="http://schemas.openxmlformats.org/drawingml/2006/table">
            <a:tbl>
              <a:tblPr/>
              <a:tblGrid>
                <a:gridCol w="2606538"/>
                <a:gridCol w="719964"/>
                <a:gridCol w="419979"/>
              </a:tblGrid>
              <a:tr h="541422">
                <a:tc>
                  <a:txBody>
                    <a:bodyPr/>
                    <a:lstStyle/>
                    <a:p>
                      <a:pPr algn="l" fontAlgn="b"/>
                      <a:r>
                        <a:rPr lang="ru-RU" sz="1400" b="1" i="1" u="none" strike="noStrike" dirty="0">
                          <a:effectLst/>
                          <a:latin typeface="Times New Roman" panose="02020603050405020304" pitchFamily="18" charset="0"/>
                          <a:cs typeface="Times New Roman" panose="02020603050405020304" pitchFamily="18" charset="0"/>
                        </a:rPr>
                        <a:t>1. Имущество, полученное в пользование</a:t>
                      </a:r>
                    </a:p>
                  </a:txBody>
                  <a:tcPr marL="9525" marR="9525" marT="952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a:effectLst/>
                          <a:latin typeface="Times New Roman" panose="02020603050405020304" pitchFamily="18" charset="0"/>
                          <a:cs typeface="Times New Roman" panose="02020603050405020304" pitchFamily="18" charset="0"/>
                        </a:rPr>
                        <a:t>01</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a:effectLst/>
                          <a:latin typeface="Times New Roman" panose="02020603050405020304" pitchFamily="18" charset="0"/>
                          <a:cs typeface="Times New Roman" panose="02020603050405020304" pitchFamily="18" charset="0"/>
                        </a:rPr>
                        <a:t>490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41422">
                <a:tc>
                  <a:txBody>
                    <a:bodyPr/>
                    <a:lstStyle/>
                    <a:p>
                      <a:pPr algn="l" fontAlgn="b"/>
                      <a:r>
                        <a:rPr lang="ru-RU" sz="1400" b="0" i="0" u="none" strike="noStrike" dirty="0">
                          <a:effectLst/>
                          <a:latin typeface="Times New Roman" panose="02020603050405020304" pitchFamily="18" charset="0"/>
                          <a:cs typeface="Times New Roman" panose="02020603050405020304" pitchFamily="18" charset="0"/>
                        </a:rPr>
                        <a:t>из них</a:t>
                      </a:r>
                      <a:br>
                        <a:rPr lang="ru-RU" sz="1400" b="0" i="0" u="none" strike="noStrike" dirty="0">
                          <a:effectLst/>
                          <a:latin typeface="Times New Roman" panose="02020603050405020304" pitchFamily="18" charset="0"/>
                          <a:cs typeface="Times New Roman" panose="02020603050405020304" pitchFamily="18" charset="0"/>
                        </a:rPr>
                      </a:br>
                      <a:r>
                        <a:rPr lang="ru-RU" sz="1400" b="0" i="0" u="none" strike="noStrike" dirty="0">
                          <a:effectLst/>
                          <a:latin typeface="Times New Roman" panose="02020603050405020304" pitchFamily="18" charset="0"/>
                          <a:cs typeface="Times New Roman" panose="02020603050405020304" pitchFamily="18" charset="0"/>
                        </a:rPr>
                        <a:t>недвижимое имущество</a:t>
                      </a:r>
                    </a:p>
                  </a:txBody>
                  <a:tcPr marL="228600" marR="9525" marT="952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1400" b="0" i="0" u="none" strike="noStrike" dirty="0">
                          <a:effectLst/>
                          <a:latin typeface="Times New Roman" panose="02020603050405020304" pitchFamily="18" charset="0"/>
                          <a:cs typeface="Times New Roman" panose="02020603050405020304" pitchFamily="18" charset="0"/>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1400" b="0" i="0" u="none" strike="noStrike" dirty="0">
                          <a:effectLst/>
                          <a:latin typeface="Times New Roman" panose="02020603050405020304" pitchFamily="18" charset="0"/>
                          <a:cs typeface="Times New Roman" panose="02020603050405020304" pitchFamily="18" charset="0"/>
                        </a:rPr>
                        <a:t>491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541422">
                <a:tc>
                  <a:txBody>
                    <a:bodyPr/>
                    <a:lstStyle/>
                    <a:p>
                      <a:pPr algn="l" fontAlgn="b"/>
                      <a:r>
                        <a:rPr lang="ru-RU" sz="1400" b="1" i="1" u="none" strike="noStrike" dirty="0">
                          <a:effectLst/>
                          <a:latin typeface="Times New Roman" panose="02020603050405020304" pitchFamily="18" charset="0"/>
                          <a:cs typeface="Times New Roman" panose="02020603050405020304" pitchFamily="18" charset="0"/>
                        </a:rPr>
                        <a:t>2. Материальные ценности, принятые на хранение</a:t>
                      </a:r>
                    </a:p>
                  </a:txBody>
                  <a:tcPr marL="9525" marR="9525" marT="952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b"/>
                      <a:r>
                        <a:rPr lang="ru-RU" sz="1400" b="0" i="0" u="none" strike="noStrike" dirty="0">
                          <a:effectLst/>
                          <a:latin typeface="Times New Roman" panose="02020603050405020304" pitchFamily="18" charset="0"/>
                          <a:cs typeface="Times New Roman" panose="02020603050405020304" pitchFamily="18" charset="0"/>
                        </a:rPr>
                        <a:t>02</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b"/>
                      <a:r>
                        <a:rPr lang="ru-RU" sz="1400" b="0" i="0" u="none" strike="noStrike" dirty="0">
                          <a:effectLst/>
                          <a:latin typeface="Times New Roman" panose="02020603050405020304" pitchFamily="18" charset="0"/>
                          <a:cs typeface="Times New Roman" panose="02020603050405020304" pitchFamily="18" charset="0"/>
                        </a:rPr>
                        <a:t>500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r>
              <a:tr h="541422">
                <a:tc>
                  <a:txBody>
                    <a:bodyPr/>
                    <a:lstStyle/>
                    <a:p>
                      <a:pPr algn="l" fontAlgn="b"/>
                      <a:r>
                        <a:rPr lang="ru-RU" sz="2000" b="1" i="0" u="none" strike="noStrike" dirty="0" smtClean="0">
                          <a:solidFill>
                            <a:srgbClr val="FF0000"/>
                          </a:solidFill>
                          <a:effectLst/>
                          <a:latin typeface="Times New Roman" panose="02020603050405020304" pitchFamily="18" charset="0"/>
                          <a:cs typeface="Times New Roman" panose="02020603050405020304" pitchFamily="18" charset="0"/>
                        </a:rPr>
                        <a:t>из них</a:t>
                      </a:r>
                      <a:r>
                        <a:rPr lang="ru-RU" sz="2000" b="1" i="0" u="none" strike="noStrike" dirty="0">
                          <a:solidFill>
                            <a:srgbClr val="FF0000"/>
                          </a:solidFill>
                          <a:effectLst/>
                          <a:latin typeface="Times New Roman" panose="02020603050405020304" pitchFamily="18" charset="0"/>
                          <a:cs typeface="Times New Roman" panose="02020603050405020304" pitchFamily="18" charset="0"/>
                        </a:rPr>
                        <a:t/>
                      </a:r>
                      <a:br>
                        <a:rPr lang="ru-RU" sz="2000" b="1" i="0" u="none" strike="noStrike" dirty="0">
                          <a:solidFill>
                            <a:srgbClr val="FF0000"/>
                          </a:solidFill>
                          <a:effectLst/>
                          <a:latin typeface="Times New Roman" panose="02020603050405020304" pitchFamily="18" charset="0"/>
                          <a:cs typeface="Times New Roman" panose="02020603050405020304" pitchFamily="18" charset="0"/>
                        </a:rPr>
                      </a:br>
                      <a:r>
                        <a:rPr lang="ru-RU" sz="2000" b="1" i="0" u="none" strike="noStrike" dirty="0" smtClean="0">
                          <a:solidFill>
                            <a:srgbClr val="FF0000"/>
                          </a:solidFill>
                          <a:effectLst/>
                          <a:latin typeface="Times New Roman" panose="02020603050405020304" pitchFamily="18" charset="0"/>
                          <a:cs typeface="Times New Roman" panose="02020603050405020304" pitchFamily="18" charset="0"/>
                        </a:rPr>
                        <a:t>на  хранении</a:t>
                      </a:r>
                      <a:endParaRPr lang="ru-RU" sz="20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228600" marR="9525" marT="952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b"/>
                      <a:r>
                        <a:rPr lang="ru-RU" sz="1400" b="0" i="0" u="none" strike="noStrike" dirty="0">
                          <a:effectLst/>
                          <a:latin typeface="Times New Roman" panose="02020603050405020304" pitchFamily="18" charset="0"/>
                          <a:cs typeface="Times New Roman" panose="02020603050405020304" pitchFamily="18" charset="0"/>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b"/>
                      <a:r>
                        <a:rPr lang="ru-RU" sz="1400" b="0" i="0" u="none" strike="noStrike" dirty="0">
                          <a:effectLst/>
                          <a:latin typeface="Times New Roman" panose="02020603050405020304" pitchFamily="18" charset="0"/>
                          <a:cs typeface="Times New Roman" panose="02020603050405020304" pitchFamily="18" charset="0"/>
                        </a:rPr>
                        <a:t>501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r>
              <a:tr h="852953">
                <a:tc>
                  <a:txBody>
                    <a:bodyPr/>
                    <a:lstStyle/>
                    <a:p>
                      <a:pPr algn="l" fontAlgn="b"/>
                      <a:r>
                        <a:rPr lang="ru-RU" sz="2000" b="1" i="0" u="none" strike="noStrike" dirty="0" smtClean="0">
                          <a:solidFill>
                            <a:srgbClr val="FF0000"/>
                          </a:solidFill>
                          <a:effectLst/>
                          <a:latin typeface="Times New Roman" panose="02020603050405020304" pitchFamily="18" charset="0"/>
                          <a:cs typeface="Times New Roman" panose="02020603050405020304" pitchFamily="18" charset="0"/>
                        </a:rPr>
                        <a:t>признано</a:t>
                      </a:r>
                      <a:r>
                        <a:rPr lang="ru-RU" sz="2000" b="1" i="0" u="none" strike="noStrike" baseline="0" dirty="0" smtClean="0">
                          <a:solidFill>
                            <a:srgbClr val="FF0000"/>
                          </a:solidFill>
                          <a:effectLst/>
                          <a:latin typeface="Times New Roman" panose="02020603050405020304" pitchFamily="18" charset="0"/>
                          <a:cs typeface="Times New Roman" panose="02020603050405020304" pitchFamily="18" charset="0"/>
                        </a:rPr>
                        <a:t> не активами</a:t>
                      </a:r>
                      <a:r>
                        <a:rPr lang="ru-RU" sz="2000" b="1" i="0" u="none" strike="noStrike" dirty="0" smtClean="0">
                          <a:solidFill>
                            <a:srgbClr val="FF0000"/>
                          </a:solidFill>
                          <a:effectLst/>
                          <a:latin typeface="Times New Roman" panose="02020603050405020304" pitchFamily="18" charset="0"/>
                          <a:cs typeface="Times New Roman" panose="02020603050405020304" pitchFamily="18" charset="0"/>
                        </a:rPr>
                        <a:t> </a:t>
                      </a:r>
                      <a:endParaRPr lang="ru-RU" sz="20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228600" marR="9525" marT="952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b"/>
                      <a:r>
                        <a:rPr lang="ru-RU" sz="2000" b="0" i="0" u="none" strike="noStrike" dirty="0">
                          <a:effectLst/>
                          <a:latin typeface="Times New Roman" panose="02020603050405020304" pitchFamily="18" charset="0"/>
                          <a:cs typeface="Times New Roman" panose="02020603050405020304" pitchFamily="18" charset="0"/>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b"/>
                      <a:r>
                        <a:rPr lang="ru-RU" sz="2000" b="1" i="0" u="none" strike="noStrike" dirty="0">
                          <a:solidFill>
                            <a:srgbClr val="FF0000"/>
                          </a:solidFill>
                          <a:effectLst/>
                          <a:latin typeface="Times New Roman" panose="02020603050405020304" pitchFamily="18" charset="0"/>
                          <a:cs typeface="Times New Roman" panose="02020603050405020304" pitchFamily="18" charset="0"/>
                        </a:rPr>
                        <a:t>502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r>
            </a:tbl>
          </a:graphicData>
        </a:graphic>
      </p:graphicFrame>
      <p:graphicFrame>
        <p:nvGraphicFramePr>
          <p:cNvPr id="8" name="Таблица 7"/>
          <p:cNvGraphicFramePr>
            <a:graphicFrameLocks noGrp="1"/>
          </p:cNvGraphicFramePr>
          <p:nvPr>
            <p:extLst/>
          </p:nvPr>
        </p:nvGraphicFramePr>
        <p:xfrm>
          <a:off x="4211961" y="1856664"/>
          <a:ext cx="4932040" cy="3876592"/>
        </p:xfrm>
        <a:graphic>
          <a:graphicData uri="http://schemas.openxmlformats.org/drawingml/2006/table">
            <a:tbl>
              <a:tblPr/>
              <a:tblGrid>
                <a:gridCol w="3431367"/>
                <a:gridCol w="947794"/>
                <a:gridCol w="552879"/>
              </a:tblGrid>
              <a:tr h="813910">
                <a:tc>
                  <a:txBody>
                    <a:bodyPr/>
                    <a:lstStyle/>
                    <a:p>
                      <a:pPr algn="l" fontAlgn="b"/>
                      <a:r>
                        <a:rPr lang="ru-RU" sz="1400" b="1" i="1" u="none" strike="noStrike" dirty="0">
                          <a:effectLst/>
                          <a:latin typeface="Times New Roman" panose="02020603050405020304" pitchFamily="18" charset="0"/>
                          <a:cs typeface="Times New Roman" panose="02020603050405020304" pitchFamily="18" charset="0"/>
                        </a:rPr>
                        <a:t>6. Имущество, переданное в безвозмездное пользование</a:t>
                      </a:r>
                    </a:p>
                  </a:txBody>
                  <a:tcPr marL="9525" marR="9525" marT="9525"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b"/>
                      <a:r>
                        <a:rPr lang="ru-RU" sz="2400" b="0" i="0" u="none" strike="noStrike" dirty="0">
                          <a:effectLst/>
                          <a:latin typeface="Times New Roman" panose="02020603050405020304" pitchFamily="18" charset="0"/>
                          <a:cs typeface="Times New Roman" panose="02020603050405020304" pitchFamily="18" charset="0"/>
                        </a:rPr>
                        <a:t>26</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b"/>
                      <a:r>
                        <a:rPr lang="ru-RU" sz="1400" b="0" i="0" u="none" strike="noStrike" dirty="0">
                          <a:effectLst/>
                          <a:latin typeface="Times New Roman" panose="02020603050405020304" pitchFamily="18" charset="0"/>
                          <a:cs typeface="Times New Roman" panose="02020603050405020304" pitchFamily="18" charset="0"/>
                        </a:rPr>
                        <a:t>560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r>
              <a:tr h="896449">
                <a:tc>
                  <a:txBody>
                    <a:bodyPr/>
                    <a:lstStyle/>
                    <a:p>
                      <a:pPr algn="l" fontAlgn="b"/>
                      <a:r>
                        <a:rPr lang="ru-RU" sz="2400" b="1" i="0" u="none" strike="noStrike" dirty="0">
                          <a:solidFill>
                            <a:schemeClr val="accent1">
                              <a:lumMod val="75000"/>
                            </a:schemeClr>
                          </a:solidFill>
                          <a:effectLst/>
                          <a:latin typeface="Times New Roman" panose="02020603050405020304" pitchFamily="18" charset="0"/>
                          <a:cs typeface="Times New Roman" panose="02020603050405020304" pitchFamily="18" charset="0"/>
                        </a:rPr>
                        <a:t>в том числе </a:t>
                      </a:r>
                      <a:br>
                        <a:rPr lang="ru-RU" sz="2400" b="1" i="0" u="none" strike="noStrike" dirty="0">
                          <a:solidFill>
                            <a:schemeClr val="accent1">
                              <a:lumMod val="75000"/>
                            </a:schemeClr>
                          </a:solidFill>
                          <a:effectLst/>
                          <a:latin typeface="Times New Roman" panose="02020603050405020304" pitchFamily="18" charset="0"/>
                          <a:cs typeface="Times New Roman" panose="02020603050405020304" pitchFamily="18" charset="0"/>
                        </a:rPr>
                      </a:br>
                      <a:r>
                        <a:rPr lang="ru-RU" sz="2400" b="1" i="0" u="none" strike="noStrike" dirty="0">
                          <a:solidFill>
                            <a:schemeClr val="accent1">
                              <a:lumMod val="75000"/>
                            </a:schemeClr>
                          </a:solidFill>
                          <a:effectLst/>
                          <a:latin typeface="Times New Roman" panose="02020603050405020304" pitchFamily="18" charset="0"/>
                          <a:cs typeface="Times New Roman" panose="02020603050405020304" pitchFamily="18" charset="0"/>
                        </a:rPr>
                        <a:t>по льготной аренде</a:t>
                      </a:r>
                    </a:p>
                  </a:txBody>
                  <a:tcPr marL="228600" marR="9525" marT="952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b"/>
                      <a:r>
                        <a:rPr lang="ru-RU" sz="1600" b="1" i="0" u="none" strike="noStrike" dirty="0">
                          <a:solidFill>
                            <a:srgbClr val="FF0000"/>
                          </a:solidFill>
                          <a:effectLst/>
                          <a:latin typeface="Times New Roman" panose="02020603050405020304" pitchFamily="18" charset="0"/>
                          <a:cs typeface="Times New Roman" panose="02020603050405020304" pitchFamily="18" charset="0"/>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b"/>
                      <a:r>
                        <a:rPr lang="ru-RU" sz="1600" b="1" i="0" u="none" strike="noStrike">
                          <a:solidFill>
                            <a:srgbClr val="FF0000"/>
                          </a:solidFill>
                          <a:effectLst/>
                          <a:latin typeface="Times New Roman" panose="02020603050405020304" pitchFamily="18" charset="0"/>
                          <a:cs typeface="Times New Roman" panose="02020603050405020304" pitchFamily="18" charset="0"/>
                        </a:rPr>
                        <a:t>561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r>
              <a:tr h="896449">
                <a:tc>
                  <a:txBody>
                    <a:bodyPr/>
                    <a:lstStyle/>
                    <a:p>
                      <a:pPr algn="l" fontAlgn="b"/>
                      <a:r>
                        <a:rPr lang="ru-RU" sz="1600" b="1" i="0" u="none" strike="noStrike" dirty="0">
                          <a:solidFill>
                            <a:srgbClr val="FF0000"/>
                          </a:solidFill>
                          <a:effectLst/>
                          <a:latin typeface="Times New Roman" panose="02020603050405020304" pitchFamily="18" charset="0"/>
                          <a:cs typeface="Times New Roman" panose="02020603050405020304" pitchFamily="18" charset="0"/>
                        </a:rPr>
                        <a:t>            </a:t>
                      </a:r>
                      <a:r>
                        <a:rPr lang="ru-RU" sz="1800" b="1" i="0" u="none" strike="noStrike" dirty="0">
                          <a:solidFill>
                            <a:srgbClr val="FF0000"/>
                          </a:solidFill>
                          <a:effectLst/>
                          <a:latin typeface="Times New Roman" panose="02020603050405020304" pitchFamily="18" charset="0"/>
                          <a:cs typeface="Times New Roman" panose="02020603050405020304" pitchFamily="18" charset="0"/>
                        </a:rPr>
                        <a:t>из них </a:t>
                      </a:r>
                      <a:br>
                        <a:rPr lang="ru-RU" sz="1800" b="1" i="0" u="none" strike="noStrike" dirty="0">
                          <a:solidFill>
                            <a:srgbClr val="FF0000"/>
                          </a:solidFill>
                          <a:effectLst/>
                          <a:latin typeface="Times New Roman" panose="02020603050405020304" pitchFamily="18" charset="0"/>
                          <a:cs typeface="Times New Roman" panose="02020603050405020304" pitchFamily="18" charset="0"/>
                        </a:rPr>
                      </a:br>
                      <a:r>
                        <a:rPr lang="ru-RU" sz="1800" b="1" i="0" u="none" strike="noStrike" dirty="0">
                          <a:solidFill>
                            <a:srgbClr val="FF0000"/>
                          </a:solidFill>
                          <a:effectLst/>
                          <a:latin typeface="Times New Roman" panose="02020603050405020304" pitchFamily="18" charset="0"/>
                          <a:cs typeface="Times New Roman" panose="02020603050405020304" pitchFamily="18" charset="0"/>
                        </a:rPr>
                        <a:t>            недвижимое</a:t>
                      </a:r>
                    </a:p>
                  </a:txBody>
                  <a:tcPr marL="228600" marR="9525" marT="952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b"/>
                      <a:r>
                        <a:rPr lang="ru-RU" sz="1600" b="1" i="0" u="none" strike="noStrike" dirty="0">
                          <a:solidFill>
                            <a:srgbClr val="FF0000"/>
                          </a:solidFill>
                          <a:effectLst/>
                          <a:latin typeface="Times New Roman" panose="02020603050405020304" pitchFamily="18" charset="0"/>
                          <a:cs typeface="Times New Roman" panose="02020603050405020304" pitchFamily="18" charset="0"/>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b"/>
                      <a:r>
                        <a:rPr lang="ru-RU" sz="1600" b="1" i="0" u="none" strike="noStrike" dirty="0">
                          <a:solidFill>
                            <a:srgbClr val="FF0000"/>
                          </a:solidFill>
                          <a:effectLst/>
                          <a:latin typeface="Times New Roman" panose="02020603050405020304" pitchFamily="18" charset="0"/>
                          <a:cs typeface="Times New Roman" panose="02020603050405020304" pitchFamily="18" charset="0"/>
                        </a:rPr>
                        <a:t>562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r>
              <a:tr h="455874">
                <a:tc>
                  <a:txBody>
                    <a:bodyPr/>
                    <a:lstStyle/>
                    <a:p>
                      <a:pPr algn="l" fontAlgn="b"/>
                      <a:r>
                        <a:rPr lang="ru-RU" sz="2400" b="1" i="0" u="none" strike="noStrike" dirty="0" smtClean="0">
                          <a:solidFill>
                            <a:schemeClr val="accent1">
                              <a:lumMod val="75000"/>
                            </a:schemeClr>
                          </a:solidFill>
                          <a:effectLst/>
                          <a:latin typeface="Times New Roman" panose="02020603050405020304" pitchFamily="18" charset="0"/>
                          <a:cs typeface="Times New Roman" panose="02020603050405020304" pitchFamily="18" charset="0"/>
                        </a:rPr>
                        <a:t>по </a:t>
                      </a:r>
                      <a:r>
                        <a:rPr lang="ru-RU" sz="2400" b="1" i="0" u="none" strike="noStrike" dirty="0">
                          <a:solidFill>
                            <a:schemeClr val="accent1">
                              <a:lumMod val="75000"/>
                            </a:schemeClr>
                          </a:solidFill>
                          <a:effectLst/>
                          <a:latin typeface="Times New Roman" panose="02020603050405020304" pitchFamily="18" charset="0"/>
                          <a:cs typeface="Times New Roman" panose="02020603050405020304" pitchFamily="18" charset="0"/>
                        </a:rPr>
                        <a:t>иным  основаниям</a:t>
                      </a:r>
                    </a:p>
                  </a:txBody>
                  <a:tcPr marL="228600" marR="9525" marT="952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b"/>
                      <a:r>
                        <a:rPr lang="ru-RU" sz="1600" b="1" i="0" u="none" strike="noStrike" dirty="0">
                          <a:solidFill>
                            <a:srgbClr val="FF0000"/>
                          </a:solidFill>
                          <a:effectLst/>
                          <a:latin typeface="Times New Roman" panose="02020603050405020304" pitchFamily="18" charset="0"/>
                          <a:cs typeface="Times New Roman" panose="02020603050405020304" pitchFamily="18" charset="0"/>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b"/>
                      <a:r>
                        <a:rPr lang="ru-RU" sz="1600" b="1" i="0" u="none" strike="noStrike" dirty="0" smtClean="0">
                          <a:solidFill>
                            <a:srgbClr val="FF0000"/>
                          </a:solidFill>
                          <a:effectLst/>
                          <a:latin typeface="Times New Roman" panose="02020603050405020304" pitchFamily="18" charset="0"/>
                          <a:cs typeface="Times New Roman" panose="02020603050405020304" pitchFamily="18" charset="0"/>
                        </a:rPr>
                        <a:t>563</a:t>
                      </a:r>
                      <a:endParaRPr lang="ru-RU" sz="16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r>
              <a:tr h="813910">
                <a:tc>
                  <a:txBody>
                    <a:bodyPr/>
                    <a:lstStyle/>
                    <a:p>
                      <a:pPr algn="l" fontAlgn="b"/>
                      <a:r>
                        <a:rPr lang="ru-RU" sz="1600" b="1" i="0" u="none" strike="noStrike" dirty="0">
                          <a:solidFill>
                            <a:srgbClr val="FF0000"/>
                          </a:solidFill>
                          <a:effectLst/>
                          <a:latin typeface="Times New Roman" panose="02020603050405020304" pitchFamily="18" charset="0"/>
                          <a:cs typeface="Times New Roman" panose="02020603050405020304" pitchFamily="18" charset="0"/>
                        </a:rPr>
                        <a:t>            из них </a:t>
                      </a:r>
                      <a:br>
                        <a:rPr lang="ru-RU" sz="1600" b="1" i="0" u="none" strike="noStrike" dirty="0">
                          <a:solidFill>
                            <a:srgbClr val="FF0000"/>
                          </a:solidFill>
                          <a:effectLst/>
                          <a:latin typeface="Times New Roman" panose="02020603050405020304" pitchFamily="18" charset="0"/>
                          <a:cs typeface="Times New Roman" panose="02020603050405020304" pitchFamily="18" charset="0"/>
                        </a:rPr>
                      </a:br>
                      <a:r>
                        <a:rPr lang="ru-RU" sz="1600" b="1" i="0" u="none" strike="noStrike" dirty="0">
                          <a:solidFill>
                            <a:srgbClr val="FF0000"/>
                          </a:solidFill>
                          <a:effectLst/>
                          <a:latin typeface="Times New Roman" panose="02020603050405020304" pitchFamily="18" charset="0"/>
                          <a:cs typeface="Times New Roman" panose="02020603050405020304" pitchFamily="18" charset="0"/>
                        </a:rPr>
                        <a:t>            недвижимое</a:t>
                      </a:r>
                    </a:p>
                  </a:txBody>
                  <a:tcPr marL="228600" marR="9525" marT="952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b"/>
                      <a:r>
                        <a:rPr lang="ru-RU" sz="1600" b="1" i="0" u="none" strike="noStrike" dirty="0">
                          <a:solidFill>
                            <a:srgbClr val="FF0000"/>
                          </a:solidFill>
                          <a:effectLst/>
                          <a:latin typeface="Times New Roman" panose="02020603050405020304" pitchFamily="18" charset="0"/>
                          <a:cs typeface="Times New Roman" panose="02020603050405020304" pitchFamily="18" charset="0"/>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b"/>
                      <a:r>
                        <a:rPr lang="ru-RU" sz="1600" b="1" i="0" u="none" strike="noStrike" dirty="0" smtClean="0">
                          <a:solidFill>
                            <a:srgbClr val="FF0000"/>
                          </a:solidFill>
                          <a:effectLst/>
                          <a:latin typeface="Times New Roman" panose="02020603050405020304" pitchFamily="18" charset="0"/>
                          <a:cs typeface="Times New Roman" panose="02020603050405020304" pitchFamily="18" charset="0"/>
                        </a:rPr>
                        <a:t>564</a:t>
                      </a:r>
                      <a:endParaRPr lang="ru-RU" sz="16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r>
            </a:tbl>
          </a:graphicData>
        </a:graphic>
      </p:graphicFrame>
    </p:spTree>
    <p:extLst>
      <p:ext uri="{BB962C8B-B14F-4D97-AF65-F5344CB8AC3E}">
        <p14:creationId xmlns:p14="http://schemas.microsoft.com/office/powerpoint/2010/main" val="1828314634"/>
      </p:ext>
    </p:extLst>
  </p:cSld>
  <p:clrMapOvr>
    <a:masterClrMapping/>
  </p:clrMapOvr>
  <p:transition spd="med">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2125663"/>
            <a:ext cx="7772400" cy="431800"/>
          </a:xfrm>
        </p:spPr>
        <p:txBody>
          <a:bodyPr/>
          <a:lstStyle/>
          <a:p>
            <a:pPr>
              <a:defRPr/>
            </a:pPr>
            <a:r>
              <a:rPr lang="ru-RU" sz="2000" dirty="0" smtClean="0">
                <a:solidFill>
                  <a:schemeClr val="accent5">
                    <a:lumMod val="75000"/>
                  </a:schemeClr>
                </a:solidFill>
              </a:rPr>
              <a:t>ЕДИНЫЙ ПЛАН СЧЕТОВ</a:t>
            </a:r>
            <a:br>
              <a:rPr lang="ru-RU" sz="2000" dirty="0" smtClean="0">
                <a:solidFill>
                  <a:schemeClr val="accent5">
                    <a:lumMod val="75000"/>
                  </a:schemeClr>
                </a:solidFill>
              </a:rPr>
            </a:br>
            <a:r>
              <a:rPr lang="ru-RU" sz="2000" dirty="0" smtClean="0">
                <a:solidFill>
                  <a:schemeClr val="accent5">
                    <a:lumMod val="75000"/>
                  </a:schemeClr>
                </a:solidFill>
              </a:rPr>
              <a:t>10100 ОСНОВНЫЕ СРЕДСТВА</a:t>
            </a:r>
          </a:p>
        </p:txBody>
      </p:sp>
      <p:graphicFrame>
        <p:nvGraphicFramePr>
          <p:cNvPr id="6" name="Таблица 5"/>
          <p:cNvGraphicFramePr>
            <a:graphicFrameLocks noGrp="1"/>
          </p:cNvGraphicFramePr>
          <p:nvPr>
            <p:extLst/>
          </p:nvPr>
        </p:nvGraphicFramePr>
        <p:xfrm>
          <a:off x="215900" y="1207208"/>
          <a:ext cx="8712200" cy="4814080"/>
        </p:xfrm>
        <a:graphic>
          <a:graphicData uri="http://schemas.openxmlformats.org/drawingml/2006/table">
            <a:tbl>
              <a:tblPr/>
              <a:tblGrid>
                <a:gridCol w="192088"/>
                <a:gridCol w="293687"/>
                <a:gridCol w="307975"/>
                <a:gridCol w="350838"/>
                <a:gridCol w="319087"/>
                <a:gridCol w="2955925"/>
                <a:gridCol w="80516"/>
                <a:gridCol w="324297"/>
                <a:gridCol w="382587"/>
                <a:gridCol w="212725"/>
                <a:gridCol w="265113"/>
                <a:gridCol w="234950"/>
                <a:gridCol w="2792412"/>
              </a:tblGrid>
              <a:tr h="864096">
                <a:tc gridSpan="5">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2000" b="1" i="1" u="none" strike="noStrike" cap="none" normalizeH="0" baseline="0" dirty="0" smtClean="0">
                          <a:ln>
                            <a:solidFill>
                              <a:schemeClr val="tx2"/>
                            </a:solidFill>
                          </a:ln>
                          <a:solidFill>
                            <a:srgbClr val="000000"/>
                          </a:solidFill>
                          <a:effectLst/>
                          <a:latin typeface="Times New Roman" pitchFamily="18" charset="0"/>
                          <a:cs typeface="Arial" pitchFamily="34" charset="0"/>
                        </a:rPr>
                        <a:t>2 0 1 7 </a:t>
                      </a:r>
                      <a:r>
                        <a:rPr kumimoji="0" lang="ru-RU" sz="2000" b="0" i="1" u="none" strike="noStrike" cap="none" normalizeH="0" baseline="0" dirty="0" smtClean="0">
                          <a:ln>
                            <a:solidFill>
                              <a:schemeClr val="tx2"/>
                            </a:solidFill>
                          </a:ln>
                          <a:solidFill>
                            <a:srgbClr val="000000"/>
                          </a:solidFill>
                          <a:effectLst/>
                          <a:latin typeface="Times New Roman" pitchFamily="18" charset="0"/>
                          <a:cs typeface="Arial" pitchFamily="34" charset="0"/>
                        </a:rPr>
                        <a:t>г</a:t>
                      </a:r>
                    </a:p>
                  </a:txBody>
                  <a:tcPr marL="9525" marR="9525" marT="952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BCF9D"/>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2000" b="1" i="0" u="none" strike="noStrike" cap="none" normalizeH="0" baseline="0" dirty="0" smtClean="0">
                          <a:ln>
                            <a:solidFill>
                              <a:schemeClr val="tx2"/>
                            </a:solidFill>
                          </a:ln>
                          <a:solidFill>
                            <a:srgbClr val="000000"/>
                          </a:solidFill>
                          <a:effectLst/>
                          <a:latin typeface="Times New Roman" pitchFamily="18" charset="0"/>
                          <a:cs typeface="Arial" pitchFamily="34" charset="0"/>
                        </a:rPr>
                        <a:t>Основные средства</a:t>
                      </a:r>
                    </a:p>
                  </a:txBody>
                  <a:tcPr marL="9525" marR="9525" marT="952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BCF9D"/>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2000" b="1" i="1" u="none" strike="noStrike" cap="none" normalizeH="0" baseline="0" dirty="0" smtClean="0">
                          <a:ln>
                            <a:solidFill>
                              <a:schemeClr val="tx2"/>
                            </a:solidFill>
                          </a:ln>
                          <a:solidFill>
                            <a:srgbClr val="CCC1DA"/>
                          </a:solidFill>
                          <a:effectLst/>
                          <a:latin typeface="Times New Roman" pitchFamily="18" charset="0"/>
                          <a:cs typeface="Arial" pitchFamily="34" charset="0"/>
                        </a:rPr>
                        <a:t> </a:t>
                      </a:r>
                    </a:p>
                  </a:txBody>
                  <a:tcPr marL="9525" marR="9525" marT="952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BCF9D"/>
                    </a:solidFill>
                  </a:tcPr>
                </a:tc>
                <a:tc gridSpan="5">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2000" b="1" i="1" u="none" strike="noStrike" cap="none" normalizeH="0" baseline="0" dirty="0" smtClean="0">
                          <a:ln>
                            <a:solidFill>
                              <a:schemeClr val="tx2"/>
                            </a:solidFill>
                          </a:ln>
                          <a:solidFill>
                            <a:srgbClr val="000000"/>
                          </a:solidFill>
                          <a:effectLst/>
                          <a:latin typeface="Times New Roman" pitchFamily="18" charset="0"/>
                          <a:cs typeface="Arial" pitchFamily="34" charset="0"/>
                        </a:rPr>
                        <a:t>2018 </a:t>
                      </a:r>
                      <a:r>
                        <a:rPr kumimoji="0" lang="ru-RU" sz="2000" b="0" i="1" u="none" strike="noStrike" cap="none" normalizeH="0" baseline="0" dirty="0" smtClean="0">
                          <a:ln>
                            <a:solidFill>
                              <a:schemeClr val="tx2"/>
                            </a:solidFill>
                          </a:ln>
                          <a:solidFill>
                            <a:srgbClr val="000000"/>
                          </a:solidFill>
                          <a:effectLst/>
                          <a:latin typeface="Times New Roman" pitchFamily="18" charset="0"/>
                          <a:cs typeface="Arial" pitchFamily="34" charset="0"/>
                        </a:rPr>
                        <a:t>г</a:t>
                      </a:r>
                    </a:p>
                  </a:txBody>
                  <a:tcPr marL="9525" marR="9525" marT="952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BCF9D"/>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2000" b="1" i="0" u="none" strike="noStrike" cap="none" normalizeH="0" baseline="0" dirty="0" smtClean="0">
                          <a:ln>
                            <a:solidFill>
                              <a:schemeClr val="tx2"/>
                            </a:solidFill>
                          </a:ln>
                          <a:solidFill>
                            <a:srgbClr val="000000"/>
                          </a:solidFill>
                          <a:effectLst/>
                          <a:latin typeface="Times New Roman" pitchFamily="18" charset="0"/>
                          <a:cs typeface="Arial" pitchFamily="34" charset="0"/>
                        </a:rPr>
                        <a:t>Основные средства</a:t>
                      </a:r>
                    </a:p>
                  </a:txBody>
                  <a:tcPr marL="9525" marR="9525" marT="952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BCF9D"/>
                    </a:solidFill>
                  </a:tcPr>
                </a:tc>
              </a:tr>
              <a:tr h="876006">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rgbClr val="000000"/>
                          </a:solidFill>
                          <a:effectLst/>
                          <a:latin typeface="Times New Roman" pitchFamily="18" charset="0"/>
                          <a:cs typeface="Arial" pitchFamily="34" charset="0"/>
                        </a:rPr>
                        <a:t>1</a:t>
                      </a:r>
                    </a:p>
                  </a:txBody>
                  <a:tcPr marL="9525" marR="9525" marT="952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rgbClr val="000000"/>
                          </a:solidFill>
                          <a:effectLst/>
                          <a:latin typeface="Times New Roman" pitchFamily="18" charset="0"/>
                          <a:cs typeface="Arial" pitchFamily="34" charset="0"/>
                        </a:rPr>
                        <a:t>0</a:t>
                      </a:r>
                    </a:p>
                  </a:txBody>
                  <a:tcPr marL="9525" marR="9525" marT="952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rgbClr val="000000"/>
                          </a:solidFill>
                          <a:effectLst/>
                          <a:latin typeface="Times New Roman" pitchFamily="18" charset="0"/>
                          <a:cs typeface="Arial" pitchFamily="34" charset="0"/>
                        </a:rPr>
                        <a:t>1</a:t>
                      </a:r>
                    </a:p>
                  </a:txBody>
                  <a:tcPr marL="9525" marR="9525" marT="952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rgbClr val="000000"/>
                          </a:solidFill>
                          <a:effectLst/>
                          <a:latin typeface="Times New Roman" pitchFamily="18" charset="0"/>
                          <a:cs typeface="Arial" pitchFamily="34" charset="0"/>
                        </a:rPr>
                        <a:t>1</a:t>
                      </a:r>
                    </a:p>
                  </a:txBody>
                  <a:tcPr marL="9525" marR="9525" marT="952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800" b="1" i="1" u="none" strike="noStrike" cap="none" normalizeH="0" baseline="0" smtClean="0">
                          <a:ln>
                            <a:noFill/>
                          </a:ln>
                          <a:solidFill>
                            <a:srgbClr val="000000"/>
                          </a:solidFill>
                          <a:effectLst/>
                          <a:latin typeface="Times New Roman" pitchFamily="18" charset="0"/>
                          <a:cs typeface="Arial" pitchFamily="34" charset="0"/>
                        </a:rPr>
                        <a:t>0</a:t>
                      </a:r>
                    </a:p>
                  </a:txBody>
                  <a:tcPr marL="9525" marR="9525" marT="952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latin typeface="Times New Roman" pitchFamily="18" charset="0"/>
                          <a:cs typeface="Arial" pitchFamily="34" charset="0"/>
                        </a:rPr>
                        <a:t>Основные средства – недвижимое имущество учреждения </a:t>
                      </a:r>
                    </a:p>
                  </a:txBody>
                  <a:tcPr marL="9525" marR="9525" marT="952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rgbClr val="CCC1DA"/>
                          </a:solidFill>
                          <a:effectLst/>
                          <a:latin typeface="Times New Roman" pitchFamily="18" charset="0"/>
                          <a:cs typeface="Arial" pitchFamily="34" charset="0"/>
                        </a:rPr>
                        <a:t> </a:t>
                      </a:r>
                    </a:p>
                  </a:txBody>
                  <a:tcPr marL="9525" marR="9525" marT="952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0EC"/>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latin typeface="Times New Roman" pitchFamily="18" charset="0"/>
                          <a:cs typeface="Arial" pitchFamily="34" charset="0"/>
                        </a:rPr>
                        <a:t>1</a:t>
                      </a:r>
                    </a:p>
                  </a:txBody>
                  <a:tcPr marL="9525" marR="9525" marT="952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latin typeface="Times New Roman" pitchFamily="18" charset="0"/>
                          <a:cs typeface="Arial" pitchFamily="34" charset="0"/>
                        </a:rPr>
                        <a:t>0</a:t>
                      </a:r>
                    </a:p>
                  </a:txBody>
                  <a:tcPr marL="9525" marR="9525" marT="952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latin typeface="Times New Roman" pitchFamily="18" charset="0"/>
                          <a:cs typeface="Arial" pitchFamily="34" charset="0"/>
                        </a:rPr>
                        <a:t>1</a:t>
                      </a:r>
                    </a:p>
                  </a:txBody>
                  <a:tcPr marL="9525" marR="9525" marT="952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latin typeface="Times New Roman" pitchFamily="18" charset="0"/>
                          <a:cs typeface="Arial" pitchFamily="34" charset="0"/>
                        </a:rPr>
                        <a:t>1</a:t>
                      </a:r>
                    </a:p>
                  </a:txBody>
                  <a:tcPr marL="9525" marR="9525" marT="952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800" b="1" i="1" u="none" strike="noStrike" cap="none" normalizeH="0" baseline="0" dirty="0" smtClean="0">
                          <a:ln>
                            <a:noFill/>
                          </a:ln>
                          <a:solidFill>
                            <a:srgbClr val="000000"/>
                          </a:solidFill>
                          <a:effectLst/>
                          <a:latin typeface="Times New Roman" pitchFamily="18" charset="0"/>
                          <a:cs typeface="Arial" pitchFamily="34" charset="0"/>
                        </a:rPr>
                        <a:t>0</a:t>
                      </a:r>
                    </a:p>
                  </a:txBody>
                  <a:tcPr marL="9525" marR="9525" marT="952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latin typeface="Times New Roman" pitchFamily="18" charset="0"/>
                          <a:cs typeface="Arial" pitchFamily="34" charset="0"/>
                        </a:rPr>
                        <a:t>Основные средства – недвижимое имущество учреждения </a:t>
                      </a:r>
                    </a:p>
                  </a:txBody>
                  <a:tcPr marL="9525" marR="9525" marT="952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876006">
                <a:tc>
                  <a:txBody>
                    <a:bodyPr/>
                    <a:lstStyle/>
                    <a:p>
                      <a:pPr marL="0" marR="0" lvl="0" indent="0" algn="l" defTabSz="4572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rgbClr val="000000"/>
                          </a:solidFill>
                          <a:effectLst/>
                          <a:latin typeface="Times New Roman" pitchFamily="18" charset="0"/>
                          <a:cs typeface="Arial" pitchFamily="34" charset="0"/>
                        </a:rPr>
                        <a:t>1</a:t>
                      </a:r>
                    </a:p>
                  </a:txBody>
                  <a:tcPr marL="9525" marR="9525" marT="952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rgbClr val="000000"/>
                          </a:solidFill>
                          <a:effectLst/>
                          <a:latin typeface="Times New Roman" pitchFamily="18" charset="0"/>
                          <a:cs typeface="Arial" pitchFamily="34" charset="0"/>
                        </a:rPr>
                        <a:t>0</a:t>
                      </a:r>
                    </a:p>
                  </a:txBody>
                  <a:tcPr marL="9525" marR="9525" marT="952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rgbClr val="000000"/>
                          </a:solidFill>
                          <a:effectLst/>
                          <a:latin typeface="Times New Roman" pitchFamily="18" charset="0"/>
                          <a:cs typeface="Arial" pitchFamily="34" charset="0"/>
                        </a:rPr>
                        <a:t>1</a:t>
                      </a:r>
                    </a:p>
                  </a:txBody>
                  <a:tcPr marL="9525" marR="9525" marT="952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rgbClr val="000000"/>
                          </a:solidFill>
                          <a:effectLst/>
                          <a:latin typeface="Times New Roman" pitchFamily="18" charset="0"/>
                          <a:cs typeface="Arial" pitchFamily="34" charset="0"/>
                        </a:rPr>
                        <a:t>2</a:t>
                      </a:r>
                    </a:p>
                  </a:txBody>
                  <a:tcPr marL="9525" marR="9525" marT="952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t" latinLnBrk="0" hangingPunct="1">
                        <a:lnSpc>
                          <a:spcPct val="100000"/>
                        </a:lnSpc>
                        <a:spcBef>
                          <a:spcPct val="0"/>
                        </a:spcBef>
                        <a:spcAft>
                          <a:spcPct val="0"/>
                        </a:spcAft>
                        <a:buClrTx/>
                        <a:buSzTx/>
                        <a:buFontTx/>
                        <a:buNone/>
                        <a:tabLst/>
                      </a:pPr>
                      <a:r>
                        <a:rPr kumimoji="0" lang="en-US" sz="1800" b="1" i="1" u="none" strike="noStrike" cap="none" normalizeH="0" baseline="0" smtClean="0">
                          <a:ln>
                            <a:noFill/>
                          </a:ln>
                          <a:solidFill>
                            <a:srgbClr val="000000"/>
                          </a:solidFill>
                          <a:effectLst/>
                          <a:latin typeface="Times New Roman" pitchFamily="18" charset="0"/>
                          <a:cs typeface="Arial" pitchFamily="34" charset="0"/>
                        </a:rPr>
                        <a:t>0</a:t>
                      </a:r>
                    </a:p>
                  </a:txBody>
                  <a:tcPr marL="9525" marR="9525" marT="952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rgbClr val="000000"/>
                          </a:solidFill>
                          <a:effectLst/>
                          <a:latin typeface="Times New Roman" pitchFamily="18" charset="0"/>
                          <a:cs typeface="Arial" pitchFamily="34" charset="0"/>
                        </a:rPr>
                        <a:t>Основные средства – особо ценное движимое имущество учреждения </a:t>
                      </a:r>
                    </a:p>
                  </a:txBody>
                  <a:tcPr marL="9525" marR="9525" marT="952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rgbClr val="000000"/>
                          </a:solidFill>
                          <a:effectLst/>
                          <a:latin typeface="Times New Roman" pitchFamily="18" charset="0"/>
                          <a:cs typeface="Arial" pitchFamily="34" charset="0"/>
                        </a:rPr>
                        <a:t> </a:t>
                      </a:r>
                    </a:p>
                  </a:txBody>
                  <a:tcPr marL="9525" marR="9525" marT="952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0EC"/>
                    </a:solidFill>
                  </a:tcPr>
                </a:tc>
                <a:tc>
                  <a:txBody>
                    <a:bodyPr/>
                    <a:lstStyle/>
                    <a:p>
                      <a:pPr marL="0" marR="0" lvl="0" indent="0" algn="l" defTabSz="4572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rgbClr val="000000"/>
                          </a:solidFill>
                          <a:effectLst/>
                          <a:latin typeface="Times New Roman" pitchFamily="18" charset="0"/>
                          <a:cs typeface="Arial" pitchFamily="34" charset="0"/>
                        </a:rPr>
                        <a:t>1</a:t>
                      </a:r>
                    </a:p>
                  </a:txBody>
                  <a:tcPr marL="9525" marR="9525" marT="952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rgbClr val="000000"/>
                          </a:solidFill>
                          <a:effectLst/>
                          <a:latin typeface="Times New Roman" pitchFamily="18" charset="0"/>
                          <a:cs typeface="Arial" pitchFamily="34" charset="0"/>
                        </a:rPr>
                        <a:t>0</a:t>
                      </a:r>
                    </a:p>
                  </a:txBody>
                  <a:tcPr marL="9525" marR="9525" marT="952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rgbClr val="000000"/>
                          </a:solidFill>
                          <a:effectLst/>
                          <a:latin typeface="Times New Roman" pitchFamily="18" charset="0"/>
                          <a:cs typeface="Arial" pitchFamily="34" charset="0"/>
                        </a:rPr>
                        <a:t>1</a:t>
                      </a:r>
                    </a:p>
                  </a:txBody>
                  <a:tcPr marL="9525" marR="9525" marT="952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rgbClr val="000000"/>
                          </a:solidFill>
                          <a:effectLst/>
                          <a:latin typeface="Times New Roman" pitchFamily="18" charset="0"/>
                          <a:cs typeface="Arial" pitchFamily="34" charset="0"/>
                        </a:rPr>
                        <a:t>2</a:t>
                      </a:r>
                    </a:p>
                  </a:txBody>
                  <a:tcPr marL="9525" marR="9525" marT="952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t" latinLnBrk="0" hangingPunct="1">
                        <a:lnSpc>
                          <a:spcPct val="100000"/>
                        </a:lnSpc>
                        <a:spcBef>
                          <a:spcPct val="0"/>
                        </a:spcBef>
                        <a:spcAft>
                          <a:spcPct val="0"/>
                        </a:spcAft>
                        <a:buClrTx/>
                        <a:buSzTx/>
                        <a:buFontTx/>
                        <a:buNone/>
                        <a:tabLst/>
                      </a:pPr>
                      <a:r>
                        <a:rPr kumimoji="0" lang="en-US" sz="1800" b="1" i="1" u="none" strike="noStrike" cap="none" normalizeH="0" baseline="0" smtClean="0">
                          <a:ln>
                            <a:noFill/>
                          </a:ln>
                          <a:solidFill>
                            <a:srgbClr val="000000"/>
                          </a:solidFill>
                          <a:effectLst/>
                          <a:latin typeface="Times New Roman" pitchFamily="18" charset="0"/>
                          <a:cs typeface="Arial" pitchFamily="34" charset="0"/>
                        </a:rPr>
                        <a:t>0</a:t>
                      </a:r>
                    </a:p>
                  </a:txBody>
                  <a:tcPr marL="9525" marR="9525" marT="952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latin typeface="Times New Roman" pitchFamily="18" charset="0"/>
                          <a:cs typeface="Arial" pitchFamily="34" charset="0"/>
                        </a:rPr>
                        <a:t>Основные средства – особо ценное движимое имущество учреждения </a:t>
                      </a:r>
                    </a:p>
                  </a:txBody>
                  <a:tcPr marL="9525" marR="9525" marT="952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876006">
                <a:tc>
                  <a:txBody>
                    <a:bodyPr/>
                    <a:lstStyle/>
                    <a:p>
                      <a:pPr marL="0" marR="0" lvl="0" indent="0" algn="l" defTabSz="4572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rgbClr val="000000"/>
                          </a:solidFill>
                          <a:effectLst/>
                          <a:latin typeface="Times New Roman" pitchFamily="18" charset="0"/>
                          <a:cs typeface="Arial" pitchFamily="34" charset="0"/>
                        </a:rPr>
                        <a:t>1</a:t>
                      </a:r>
                    </a:p>
                  </a:txBody>
                  <a:tcPr marL="9525" marR="9525" marT="952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rgbClr val="000000"/>
                          </a:solidFill>
                          <a:effectLst/>
                          <a:latin typeface="Times New Roman" pitchFamily="18" charset="0"/>
                          <a:cs typeface="Arial" pitchFamily="34" charset="0"/>
                        </a:rPr>
                        <a:t>0</a:t>
                      </a:r>
                    </a:p>
                  </a:txBody>
                  <a:tcPr marL="9525" marR="9525" marT="952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rgbClr val="000000"/>
                          </a:solidFill>
                          <a:effectLst/>
                          <a:latin typeface="Times New Roman" pitchFamily="18" charset="0"/>
                          <a:cs typeface="Arial" pitchFamily="34" charset="0"/>
                        </a:rPr>
                        <a:t>1</a:t>
                      </a:r>
                    </a:p>
                  </a:txBody>
                  <a:tcPr marL="9525" marR="9525" marT="952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rgbClr val="000000"/>
                          </a:solidFill>
                          <a:effectLst/>
                          <a:latin typeface="Times New Roman" pitchFamily="18" charset="0"/>
                          <a:cs typeface="Arial" pitchFamily="34" charset="0"/>
                        </a:rPr>
                        <a:t>3</a:t>
                      </a:r>
                    </a:p>
                  </a:txBody>
                  <a:tcPr marL="9525" marR="9525" marT="952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t" latinLnBrk="0" hangingPunct="1">
                        <a:lnSpc>
                          <a:spcPct val="100000"/>
                        </a:lnSpc>
                        <a:spcBef>
                          <a:spcPct val="0"/>
                        </a:spcBef>
                        <a:spcAft>
                          <a:spcPct val="0"/>
                        </a:spcAft>
                        <a:buClrTx/>
                        <a:buSzTx/>
                        <a:buFontTx/>
                        <a:buNone/>
                        <a:tabLst/>
                      </a:pPr>
                      <a:r>
                        <a:rPr kumimoji="0" lang="en-US" sz="1800" b="1" i="1" u="none" strike="noStrike" cap="none" normalizeH="0" baseline="0" smtClean="0">
                          <a:ln>
                            <a:noFill/>
                          </a:ln>
                          <a:solidFill>
                            <a:srgbClr val="000000"/>
                          </a:solidFill>
                          <a:effectLst/>
                          <a:latin typeface="Times New Roman" pitchFamily="18" charset="0"/>
                          <a:cs typeface="Arial" pitchFamily="34" charset="0"/>
                        </a:rPr>
                        <a:t>0</a:t>
                      </a:r>
                    </a:p>
                  </a:txBody>
                  <a:tcPr marL="9525" marR="9525" marT="952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rgbClr val="000000"/>
                          </a:solidFill>
                          <a:effectLst/>
                          <a:latin typeface="Times New Roman" pitchFamily="18" charset="0"/>
                          <a:cs typeface="Arial" pitchFamily="34" charset="0"/>
                        </a:rPr>
                        <a:t>Основные средства –  иное движимое имущество учреждения </a:t>
                      </a:r>
                    </a:p>
                  </a:txBody>
                  <a:tcPr marL="9525" marR="9525" marT="952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rgbClr val="000000"/>
                          </a:solidFill>
                          <a:effectLst/>
                          <a:latin typeface="Times New Roman" pitchFamily="18" charset="0"/>
                          <a:cs typeface="Arial" pitchFamily="34" charset="0"/>
                        </a:rPr>
                        <a:t> </a:t>
                      </a:r>
                    </a:p>
                  </a:txBody>
                  <a:tcPr marL="9525" marR="9525" marT="952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0EC"/>
                    </a:solidFill>
                  </a:tcPr>
                </a:tc>
                <a:tc>
                  <a:txBody>
                    <a:bodyPr/>
                    <a:lstStyle/>
                    <a:p>
                      <a:pPr marL="0" marR="0" lvl="0" indent="0" algn="l" defTabSz="4572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rgbClr val="000000"/>
                          </a:solidFill>
                          <a:effectLst/>
                          <a:latin typeface="Times New Roman" pitchFamily="18" charset="0"/>
                          <a:cs typeface="Arial" pitchFamily="34" charset="0"/>
                        </a:rPr>
                        <a:t>1</a:t>
                      </a:r>
                    </a:p>
                  </a:txBody>
                  <a:tcPr marL="9525" marR="9525" marT="952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rgbClr val="000000"/>
                          </a:solidFill>
                          <a:effectLst/>
                          <a:latin typeface="Times New Roman" pitchFamily="18" charset="0"/>
                          <a:cs typeface="Arial" pitchFamily="34" charset="0"/>
                        </a:rPr>
                        <a:t>0</a:t>
                      </a:r>
                    </a:p>
                  </a:txBody>
                  <a:tcPr marL="9525" marR="9525" marT="952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rgbClr val="000000"/>
                          </a:solidFill>
                          <a:effectLst/>
                          <a:latin typeface="Times New Roman" pitchFamily="18" charset="0"/>
                          <a:cs typeface="Arial" pitchFamily="34" charset="0"/>
                        </a:rPr>
                        <a:t>1</a:t>
                      </a:r>
                    </a:p>
                  </a:txBody>
                  <a:tcPr marL="9525" marR="9525" marT="952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rgbClr val="000000"/>
                          </a:solidFill>
                          <a:effectLst/>
                          <a:latin typeface="Times New Roman" pitchFamily="18" charset="0"/>
                          <a:cs typeface="Arial" pitchFamily="34" charset="0"/>
                        </a:rPr>
                        <a:t>3</a:t>
                      </a:r>
                    </a:p>
                  </a:txBody>
                  <a:tcPr marL="9525" marR="9525" marT="952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t" latinLnBrk="0" hangingPunct="1">
                        <a:lnSpc>
                          <a:spcPct val="100000"/>
                        </a:lnSpc>
                        <a:spcBef>
                          <a:spcPct val="0"/>
                        </a:spcBef>
                        <a:spcAft>
                          <a:spcPct val="0"/>
                        </a:spcAft>
                        <a:buClrTx/>
                        <a:buSzTx/>
                        <a:buFontTx/>
                        <a:buNone/>
                        <a:tabLst/>
                      </a:pPr>
                      <a:r>
                        <a:rPr kumimoji="0" lang="en-US" sz="1800" b="1" i="1" u="none" strike="noStrike" cap="none" normalizeH="0" baseline="0" smtClean="0">
                          <a:ln>
                            <a:noFill/>
                          </a:ln>
                          <a:solidFill>
                            <a:srgbClr val="000000"/>
                          </a:solidFill>
                          <a:effectLst/>
                          <a:latin typeface="Times New Roman" pitchFamily="18" charset="0"/>
                          <a:cs typeface="Arial" pitchFamily="34" charset="0"/>
                        </a:rPr>
                        <a:t>0</a:t>
                      </a:r>
                    </a:p>
                  </a:txBody>
                  <a:tcPr marL="9525" marR="9525" marT="952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latin typeface="Times New Roman" pitchFamily="18" charset="0"/>
                          <a:cs typeface="Arial" pitchFamily="34" charset="0"/>
                        </a:rPr>
                        <a:t>Основные средства –  иное движимое имущество учреждения </a:t>
                      </a:r>
                    </a:p>
                  </a:txBody>
                  <a:tcPr marL="9525" marR="9525" marT="952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587345">
                <a:tc>
                  <a:txBody>
                    <a:bodyPr/>
                    <a:lstStyle/>
                    <a:p>
                      <a:pPr marL="0" marR="0" lvl="0" indent="0" algn="l" defTabSz="4572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rgbClr val="000000"/>
                          </a:solidFill>
                          <a:effectLst/>
                          <a:latin typeface="Times New Roman" pitchFamily="18" charset="0"/>
                          <a:cs typeface="Arial" pitchFamily="34" charset="0"/>
                        </a:rPr>
                        <a:t>1</a:t>
                      </a:r>
                    </a:p>
                  </a:txBody>
                  <a:tcPr marL="9525" marR="9525" marT="952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rgbClr val="000000"/>
                          </a:solidFill>
                          <a:effectLst/>
                          <a:latin typeface="Times New Roman" pitchFamily="18" charset="0"/>
                          <a:cs typeface="Arial" pitchFamily="34" charset="0"/>
                        </a:rPr>
                        <a:t>0</a:t>
                      </a:r>
                    </a:p>
                  </a:txBody>
                  <a:tcPr marL="9525" marR="9525" marT="952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rgbClr val="000000"/>
                          </a:solidFill>
                          <a:effectLst/>
                          <a:latin typeface="Times New Roman" pitchFamily="18" charset="0"/>
                          <a:cs typeface="Arial" pitchFamily="34" charset="0"/>
                        </a:rPr>
                        <a:t>1</a:t>
                      </a:r>
                    </a:p>
                  </a:txBody>
                  <a:tcPr marL="9525" marR="9525" marT="952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rgbClr val="000000"/>
                          </a:solidFill>
                          <a:effectLst/>
                          <a:latin typeface="Times New Roman" pitchFamily="18" charset="0"/>
                          <a:cs typeface="Arial" pitchFamily="34" charset="0"/>
                        </a:rPr>
                        <a:t>4</a:t>
                      </a:r>
                    </a:p>
                  </a:txBody>
                  <a:tcPr marL="9525" marR="9525" marT="952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t" latinLnBrk="0" hangingPunct="1">
                        <a:lnSpc>
                          <a:spcPct val="100000"/>
                        </a:lnSpc>
                        <a:spcBef>
                          <a:spcPct val="0"/>
                        </a:spcBef>
                        <a:spcAft>
                          <a:spcPct val="0"/>
                        </a:spcAft>
                        <a:buClrTx/>
                        <a:buSzTx/>
                        <a:buFontTx/>
                        <a:buNone/>
                        <a:tabLst/>
                      </a:pPr>
                      <a:r>
                        <a:rPr kumimoji="0" lang="en-US" sz="1800" b="1" i="1" u="none" strike="noStrike" cap="none" normalizeH="0" baseline="0" smtClean="0">
                          <a:ln>
                            <a:noFill/>
                          </a:ln>
                          <a:solidFill>
                            <a:srgbClr val="000000"/>
                          </a:solidFill>
                          <a:effectLst/>
                          <a:latin typeface="Times New Roman" pitchFamily="18" charset="0"/>
                          <a:cs typeface="Arial" pitchFamily="34" charset="0"/>
                        </a:rPr>
                        <a:t>0</a:t>
                      </a:r>
                    </a:p>
                  </a:txBody>
                  <a:tcPr marL="9525" marR="9525" marT="952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rgbClr val="000000"/>
                          </a:solidFill>
                          <a:effectLst/>
                          <a:latin typeface="Times New Roman" pitchFamily="18" charset="0"/>
                          <a:cs typeface="Arial" pitchFamily="34" charset="0"/>
                        </a:rPr>
                        <a:t>Основные средства - предметы  лизинга</a:t>
                      </a:r>
                    </a:p>
                  </a:txBody>
                  <a:tcPr marL="9525" marR="9525" marT="952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rgbClr val="000000"/>
                          </a:solidFill>
                          <a:effectLst/>
                          <a:latin typeface="Times New Roman" pitchFamily="18" charset="0"/>
                          <a:cs typeface="Arial" pitchFamily="34" charset="0"/>
                        </a:rPr>
                        <a:t> </a:t>
                      </a:r>
                    </a:p>
                  </a:txBody>
                  <a:tcPr marL="9525" marR="9525" marT="952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0EC"/>
                    </a:solidFill>
                  </a:tcPr>
                </a:tc>
                <a:tc>
                  <a:txBody>
                    <a:bodyPr/>
                    <a:lstStyle/>
                    <a:p>
                      <a:pPr marL="0" marR="0" lvl="0" indent="0" algn="l" defTabSz="4572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FF0000"/>
                          </a:solidFill>
                          <a:effectLst/>
                          <a:latin typeface="Times New Roman" pitchFamily="18" charset="0"/>
                          <a:cs typeface="Arial" pitchFamily="34" charset="0"/>
                        </a:rPr>
                        <a:t>1</a:t>
                      </a:r>
                    </a:p>
                  </a:txBody>
                  <a:tcPr marL="9525" marR="9525" marT="952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FF0000"/>
                          </a:solidFill>
                          <a:effectLst/>
                          <a:latin typeface="Times New Roman" pitchFamily="18" charset="0"/>
                          <a:cs typeface="Arial" pitchFamily="34" charset="0"/>
                        </a:rPr>
                        <a:t>0</a:t>
                      </a:r>
                    </a:p>
                  </a:txBody>
                  <a:tcPr marL="9525" marR="9525" marT="952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FF0000"/>
                          </a:solidFill>
                          <a:effectLst/>
                          <a:latin typeface="Times New Roman" pitchFamily="18" charset="0"/>
                          <a:cs typeface="Arial" pitchFamily="34" charset="0"/>
                        </a:rPr>
                        <a:t>1</a:t>
                      </a:r>
                    </a:p>
                  </a:txBody>
                  <a:tcPr marL="9525" marR="9525" marT="952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FF0000"/>
                          </a:solidFill>
                          <a:effectLst/>
                          <a:latin typeface="Times New Roman" pitchFamily="18" charset="0"/>
                          <a:cs typeface="Arial" pitchFamily="34" charset="0"/>
                        </a:rPr>
                        <a:t>9</a:t>
                      </a:r>
                    </a:p>
                  </a:txBody>
                  <a:tcPr marL="9525" marR="9525" marT="952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t" latinLnBrk="0" hangingPunct="1">
                        <a:lnSpc>
                          <a:spcPct val="100000"/>
                        </a:lnSpc>
                        <a:spcBef>
                          <a:spcPct val="0"/>
                        </a:spcBef>
                        <a:spcAft>
                          <a:spcPct val="0"/>
                        </a:spcAft>
                        <a:buClrTx/>
                        <a:buSzTx/>
                        <a:buFontTx/>
                        <a:buNone/>
                        <a:tabLst/>
                      </a:pPr>
                      <a:r>
                        <a:rPr kumimoji="0" lang="en-US" sz="1800" b="1" i="1" u="none" strike="noStrike" cap="none" normalizeH="0" baseline="0" dirty="0" smtClean="0">
                          <a:ln>
                            <a:noFill/>
                          </a:ln>
                          <a:solidFill>
                            <a:srgbClr val="FF0000"/>
                          </a:solidFill>
                          <a:effectLst/>
                          <a:latin typeface="Times New Roman" pitchFamily="18" charset="0"/>
                          <a:cs typeface="Arial" pitchFamily="34" charset="0"/>
                        </a:rPr>
                        <a:t>0</a:t>
                      </a:r>
                    </a:p>
                  </a:txBody>
                  <a:tcPr marL="9525" marR="9525" marT="952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FF0000"/>
                          </a:solidFill>
                          <a:effectLst/>
                          <a:latin typeface="Times New Roman" pitchFamily="18" charset="0"/>
                          <a:cs typeface="Arial" pitchFamily="34" charset="0"/>
                        </a:rPr>
                        <a:t>Основные средства -  имущество в концессии </a:t>
                      </a:r>
                    </a:p>
                  </a:txBody>
                  <a:tcPr marL="9525" marR="9525" marT="952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734621">
                <a:tc>
                  <a:txBody>
                    <a:bodyPr/>
                    <a:lstStyle/>
                    <a:p>
                      <a:pPr marL="0" marR="0" lvl="0" indent="0" algn="l" defTabSz="4572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rgbClr val="000000"/>
                          </a:solidFill>
                          <a:effectLst/>
                          <a:latin typeface="Times New Roman" pitchFamily="18" charset="0"/>
                          <a:cs typeface="Arial" pitchFamily="34" charset="0"/>
                        </a:rPr>
                        <a:t> </a:t>
                      </a:r>
                    </a:p>
                  </a:txBody>
                  <a:tcPr marL="9525" marR="9525" marT="952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rgbClr val="000000"/>
                          </a:solidFill>
                          <a:effectLst/>
                          <a:latin typeface="Times New Roman" pitchFamily="18" charset="0"/>
                          <a:cs typeface="Arial" pitchFamily="34" charset="0"/>
                        </a:rPr>
                        <a:t> </a:t>
                      </a:r>
                    </a:p>
                  </a:txBody>
                  <a:tcPr marL="9525" marR="9525" marT="952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rgbClr val="000000"/>
                          </a:solidFill>
                          <a:effectLst/>
                          <a:latin typeface="Times New Roman" pitchFamily="18" charset="0"/>
                          <a:cs typeface="Arial" pitchFamily="34" charset="0"/>
                        </a:rPr>
                        <a:t> </a:t>
                      </a:r>
                    </a:p>
                  </a:txBody>
                  <a:tcPr marL="9525" marR="9525" marT="952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rgbClr val="000000"/>
                          </a:solidFill>
                          <a:effectLst/>
                          <a:latin typeface="Times New Roman" pitchFamily="18" charset="0"/>
                          <a:cs typeface="Arial" pitchFamily="34" charset="0"/>
                        </a:rPr>
                        <a:t> </a:t>
                      </a:r>
                    </a:p>
                  </a:txBody>
                  <a:tcPr marL="9525" marR="9525" marT="952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rgbClr val="000000"/>
                          </a:solidFill>
                          <a:effectLst/>
                          <a:latin typeface="Times New Roman" pitchFamily="18" charset="0"/>
                          <a:cs typeface="Arial" pitchFamily="34" charset="0"/>
                        </a:rPr>
                        <a:t> </a:t>
                      </a:r>
                    </a:p>
                  </a:txBody>
                  <a:tcPr marL="9525" marR="9525" marT="952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rgbClr val="000000"/>
                          </a:solidFill>
                          <a:effectLst/>
                          <a:latin typeface="Times New Roman" pitchFamily="18" charset="0"/>
                          <a:cs typeface="Arial" pitchFamily="34" charset="0"/>
                        </a:rPr>
                        <a:t> </a:t>
                      </a:r>
                    </a:p>
                  </a:txBody>
                  <a:tcPr marL="9525" marR="9525" marT="952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rgbClr val="000000"/>
                          </a:solidFill>
                          <a:effectLst/>
                          <a:latin typeface="Times New Roman" pitchFamily="18" charset="0"/>
                          <a:cs typeface="Arial" pitchFamily="34" charset="0"/>
                        </a:rPr>
                        <a:t> </a:t>
                      </a:r>
                    </a:p>
                  </a:txBody>
                  <a:tcPr marL="9525" marR="9525" marT="952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0EC"/>
                    </a:solidFill>
                  </a:tcPr>
                </a:tc>
                <a:tc>
                  <a:txBody>
                    <a:bodyPr/>
                    <a:lstStyle/>
                    <a:p>
                      <a:pPr marL="0" marR="0" lvl="0" indent="0" algn="l" defTabSz="4572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rgbClr val="000000"/>
                          </a:solidFill>
                          <a:effectLst/>
                          <a:latin typeface="Times New Roman" pitchFamily="18" charset="0"/>
                          <a:cs typeface="Arial" pitchFamily="34" charset="0"/>
                        </a:rPr>
                        <a:t> </a:t>
                      </a:r>
                    </a:p>
                  </a:txBody>
                  <a:tcPr marL="9525" marR="9525" marT="952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rgbClr val="000000"/>
                          </a:solidFill>
                          <a:effectLst/>
                          <a:latin typeface="Times New Roman" pitchFamily="18" charset="0"/>
                          <a:cs typeface="Arial" pitchFamily="34" charset="0"/>
                        </a:rPr>
                        <a:t> </a:t>
                      </a:r>
                    </a:p>
                  </a:txBody>
                  <a:tcPr marL="9525" marR="9525" marT="952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rgbClr val="000000"/>
                          </a:solidFill>
                          <a:effectLst/>
                          <a:latin typeface="Times New Roman" pitchFamily="18" charset="0"/>
                          <a:cs typeface="Arial" pitchFamily="34" charset="0"/>
                        </a:rPr>
                        <a:t> </a:t>
                      </a:r>
                    </a:p>
                  </a:txBody>
                  <a:tcPr marL="9525" marR="9525" marT="952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rgbClr val="000000"/>
                          </a:solidFill>
                          <a:effectLst/>
                          <a:latin typeface="Times New Roman" pitchFamily="18" charset="0"/>
                          <a:cs typeface="Arial" pitchFamily="34" charset="0"/>
                        </a:rPr>
                        <a:t> </a:t>
                      </a:r>
                    </a:p>
                  </a:txBody>
                  <a:tcPr marL="9525" marR="9525" marT="952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rgbClr val="000000"/>
                          </a:solidFill>
                          <a:effectLst/>
                          <a:latin typeface="Times New Roman" pitchFamily="18" charset="0"/>
                          <a:cs typeface="Arial" pitchFamily="34" charset="0"/>
                        </a:rPr>
                        <a:t> </a:t>
                      </a:r>
                    </a:p>
                  </a:txBody>
                  <a:tcPr marL="9525" marR="9525" marT="952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latin typeface="Times New Roman" pitchFamily="18" charset="0"/>
                          <a:cs typeface="Arial" pitchFamily="34" charset="0"/>
                        </a:rPr>
                        <a:t> </a:t>
                      </a:r>
                    </a:p>
                  </a:txBody>
                  <a:tcPr marL="9525" marR="9525" marT="952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cxnSp>
        <p:nvCxnSpPr>
          <p:cNvPr id="19" name="Прямая со стрелкой 18"/>
          <p:cNvCxnSpPr/>
          <p:nvPr/>
        </p:nvCxnSpPr>
        <p:spPr>
          <a:xfrm>
            <a:off x="2843808" y="4635500"/>
            <a:ext cx="2892201" cy="344175"/>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23" name="Прямая со стрелкой 22"/>
          <p:cNvCxnSpPr/>
          <p:nvPr/>
        </p:nvCxnSpPr>
        <p:spPr>
          <a:xfrm flipV="1">
            <a:off x="2786063" y="3784600"/>
            <a:ext cx="3338512" cy="8509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26" name="Прямая со стрелкой 25"/>
          <p:cNvCxnSpPr/>
          <p:nvPr/>
        </p:nvCxnSpPr>
        <p:spPr>
          <a:xfrm flipV="1">
            <a:off x="2786063" y="2987675"/>
            <a:ext cx="3338512" cy="1647825"/>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30" name="Прямая со стрелкой 29"/>
          <p:cNvCxnSpPr/>
          <p:nvPr/>
        </p:nvCxnSpPr>
        <p:spPr>
          <a:xfrm flipV="1">
            <a:off x="2781163" y="2201863"/>
            <a:ext cx="3338512" cy="24130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06576187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55576" y="1484784"/>
            <a:ext cx="7632848" cy="2626553"/>
          </a:xfrm>
          <a:prstGeom prst="rect">
            <a:avLst/>
          </a:prstGeom>
        </p:spPr>
        <p:txBody>
          <a:bodyPr wrap="square">
            <a:spAutoFit/>
          </a:bodyPr>
          <a:lstStyle/>
          <a:p>
            <a:pPr algn="ctr">
              <a:defRPr/>
            </a:pPr>
            <a:r>
              <a:rPr lang="ru-RU" sz="4000" kern="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Основные мероприятия по формированию входящих остатков по объектам учета операционной аренды </a:t>
            </a:r>
            <a:endParaRPr lang="ru-RU" sz="4000" kern="0" dirty="0" smtClean="0">
              <a:solidFill>
                <a:sysClr val="windowText" lastClr="000000"/>
              </a:solidFill>
            </a:endParaRPr>
          </a:p>
        </p:txBody>
      </p:sp>
    </p:spTree>
    <p:extLst>
      <p:ext uri="{BB962C8B-B14F-4D97-AF65-F5344CB8AC3E}">
        <p14:creationId xmlns:p14="http://schemas.microsoft.com/office/powerpoint/2010/main" val="171580552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0"/>
            <a:ext cx="8229600" cy="908720"/>
          </a:xfrm>
          <a:ln w="38100">
            <a:solidFill>
              <a:schemeClr val="accent1">
                <a:lumMod val="75000"/>
              </a:schemeClr>
            </a:solidFill>
          </a:ln>
        </p:spPr>
        <p:txBody>
          <a:bodyPr>
            <a:noAutofit/>
          </a:bodyPr>
          <a:lstStyle/>
          <a:p>
            <a:pPr marL="342900" lvl="0" indent="-342900">
              <a:lnSpc>
                <a:spcPct val="115000"/>
              </a:lnSpc>
              <a:spcAft>
                <a:spcPts val="0"/>
              </a:spcAft>
            </a:pPr>
            <a:r>
              <a:rPr lang="ru-RU" sz="2400" dirty="0" smtClean="0">
                <a:latin typeface="Times New Roman" panose="02020603050405020304" pitchFamily="18" charset="0"/>
                <a:ea typeface="Calibri" panose="020F0502020204030204" pitchFamily="34" charset="0"/>
                <a:cs typeface="Times New Roman" panose="02020603050405020304" pitchFamily="18" charset="0"/>
              </a:rPr>
              <a:t/>
            </a:r>
            <a:br>
              <a:rPr lang="ru-RU" sz="2400" dirty="0" smtClean="0">
                <a:latin typeface="Times New Roman" panose="02020603050405020304" pitchFamily="18" charset="0"/>
                <a:ea typeface="Calibri" panose="020F0502020204030204" pitchFamily="34" charset="0"/>
                <a:cs typeface="Times New Roman" panose="02020603050405020304" pitchFamily="18" charset="0"/>
              </a:rPr>
            </a:br>
            <a:r>
              <a:rPr lang="ru-RU" sz="2400" dirty="0" smtClean="0">
                <a:latin typeface="Times New Roman" panose="02020603050405020304" pitchFamily="18" charset="0"/>
                <a:ea typeface="Calibri" panose="020F0502020204030204" pitchFamily="34" charset="0"/>
                <a:cs typeface="Times New Roman" panose="02020603050405020304" pitchFamily="18" charset="0"/>
              </a:rPr>
              <a:t>Основные </a:t>
            </a:r>
            <a:r>
              <a:rPr lang="ru-RU" sz="2400" dirty="0">
                <a:latin typeface="Times New Roman" panose="02020603050405020304" pitchFamily="18" charset="0"/>
                <a:ea typeface="Calibri" panose="020F0502020204030204" pitchFamily="34" charset="0"/>
                <a:cs typeface="Times New Roman" panose="02020603050405020304" pitchFamily="18" charset="0"/>
              </a:rPr>
              <a:t>мероприятия по формированию входящих остатков по объектам учета операционной аренды </a:t>
            </a:r>
            <a:r>
              <a:rPr lang="ru-RU" sz="2400" dirty="0">
                <a:latin typeface="Calibri" panose="020F0502020204030204" pitchFamily="34" charset="0"/>
                <a:ea typeface="Calibri" panose="020F0502020204030204" pitchFamily="34" charset="0"/>
                <a:cs typeface="Times New Roman" panose="02020603050405020304" pitchFamily="18" charset="0"/>
              </a:rPr>
              <a:t/>
            </a:r>
            <a:br>
              <a:rPr lang="ru-RU" sz="2400" dirty="0">
                <a:latin typeface="Calibri" panose="020F0502020204030204" pitchFamily="34" charset="0"/>
                <a:ea typeface="Calibri" panose="020F0502020204030204" pitchFamily="34" charset="0"/>
                <a:cs typeface="Times New Roman" panose="02020603050405020304" pitchFamily="18" charset="0"/>
              </a:rPr>
            </a:br>
            <a:endParaRPr lang="ru-RU" sz="2400" dirty="0"/>
          </a:p>
        </p:txBody>
      </p:sp>
      <p:sp>
        <p:nvSpPr>
          <p:cNvPr id="3" name="Объект 2"/>
          <p:cNvSpPr>
            <a:spLocks noGrp="1"/>
          </p:cNvSpPr>
          <p:nvPr>
            <p:ph idx="1"/>
          </p:nvPr>
        </p:nvSpPr>
        <p:spPr>
          <a:xfrm>
            <a:off x="189856" y="1124744"/>
            <a:ext cx="8496944" cy="5073427"/>
          </a:xfrm>
          <a:ln w="38100">
            <a:solidFill>
              <a:schemeClr val="accent2">
                <a:lumMod val="75000"/>
              </a:schemeClr>
            </a:solidFill>
          </a:ln>
        </p:spPr>
        <p:txBody>
          <a:bodyPr>
            <a:normAutofit fontScale="70000" lnSpcReduction="20000"/>
          </a:bodyPr>
          <a:lstStyle/>
          <a:p>
            <a:pPr indent="450215" algn="just">
              <a:lnSpc>
                <a:spcPct val="115000"/>
              </a:lnSpc>
              <a:spcAft>
                <a:spcPts val="0"/>
              </a:spcAft>
            </a:pPr>
            <a:r>
              <a:rPr lang="ru-RU"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провести </a:t>
            </a:r>
            <a:r>
              <a:rPr lang="ru-RU"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инвентаризацию </a:t>
            </a:r>
            <a:r>
              <a:rPr lang="ru-RU"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объектов имущества, полученных (переданных) в пользование в соответствии с договорами, заключенными до 1 января 2018 года и действующими в период применения СГС «Аренда» </a:t>
            </a:r>
            <a:endParaRPr lang="ru-RU"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ru-RU"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определить </a:t>
            </a:r>
            <a:r>
              <a:rPr lang="ru-RU"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оставшиеся сроки полезного использования </a:t>
            </a:r>
            <a:r>
              <a:rPr lang="ru-RU"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объектов операционной аренды (оставшиеся сроки пользования объектами имущества</a:t>
            </a:r>
            <a:r>
              <a:rPr lang="ru-RU"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ru-RU" sz="2400"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ru-RU"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u-RU"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определить суммы обязательств по уплате арендных платежей </a:t>
            </a:r>
            <a:r>
              <a:rPr lang="ru-RU"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за оставшиеся сроки полезного использования объектов (начиная с 2018 года и до завершения сроков использования объектов учета аренды</a:t>
            </a:r>
            <a:r>
              <a:rPr lang="ru-RU"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ru-RU" sz="2400"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ru-RU"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u-RU"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сформировать Бухгалтерскую справку </a:t>
            </a:r>
            <a:r>
              <a:rPr lang="ru-RU" dirty="0">
                <a:latin typeface="Times New Roman" panose="02020603050405020304" pitchFamily="18" charset="0"/>
                <a:ea typeface="Calibri" panose="020F0502020204030204" pitchFamily="34" charset="0"/>
                <a:cs typeface="Times New Roman" panose="02020603050405020304" pitchFamily="18" charset="0"/>
              </a:rPr>
              <a:t>(ф. 0504833) в целях формирования </a:t>
            </a:r>
            <a:r>
              <a:rPr lang="ru-RU"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в </a:t>
            </a:r>
            <a:r>
              <a:rPr lang="ru-RU"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межотчетный</a:t>
            </a:r>
            <a:r>
              <a:rPr lang="ru-RU"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период </a:t>
            </a:r>
            <a:r>
              <a:rPr lang="ru-RU" dirty="0">
                <a:latin typeface="Times New Roman" panose="02020603050405020304" pitchFamily="18" charset="0"/>
                <a:ea typeface="Calibri" panose="020F0502020204030204" pitchFamily="34" charset="0"/>
                <a:cs typeface="Times New Roman" panose="02020603050405020304" pitchFamily="18" charset="0"/>
              </a:rPr>
              <a:t>входящих остатков по объектам учета аренды:</a:t>
            </a:r>
            <a:endParaRPr lang="ru-RU" sz="2400" dirty="0">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Tree>
    <p:extLst>
      <p:ext uri="{BB962C8B-B14F-4D97-AF65-F5344CB8AC3E}">
        <p14:creationId xmlns:p14="http://schemas.microsoft.com/office/powerpoint/2010/main" val="130693138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ln w="28575">
            <a:solidFill>
              <a:schemeClr val="accent1">
                <a:lumMod val="75000"/>
              </a:schemeClr>
            </a:solidFill>
          </a:ln>
        </p:spPr>
        <p:txBody>
          <a:bodyPr>
            <a:normAutofit/>
          </a:bodyPr>
          <a:lstStyle/>
          <a:p>
            <a:r>
              <a:rPr lang="ru-RU" sz="24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Арендатор</a:t>
            </a:r>
            <a:r>
              <a:rPr lang="ru-RU" sz="24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u-RU"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ru-RU" sz="24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пользователь) </a:t>
            </a:r>
            <a:r>
              <a:rPr lang="ru-RU"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объектов учета операционной аренды </a:t>
            </a:r>
            <a:r>
              <a:rPr lang="ru-RU" sz="24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формирует входящие остатки</a:t>
            </a:r>
            <a:endParaRPr lang="ru-RU" sz="2400" dirty="0"/>
          </a:p>
        </p:txBody>
      </p:sp>
      <p:sp>
        <p:nvSpPr>
          <p:cNvPr id="6" name="Прямоугольник 5"/>
          <p:cNvSpPr/>
          <p:nvPr/>
        </p:nvSpPr>
        <p:spPr>
          <a:xfrm>
            <a:off x="473720" y="1916832"/>
            <a:ext cx="4026272" cy="646331"/>
          </a:xfrm>
          <a:prstGeom prst="rect">
            <a:avLst/>
          </a:prstGeom>
          <a:solidFill>
            <a:srgbClr val="CCFFCC"/>
          </a:solidFill>
          <a:ln w="38100">
            <a:solidFill>
              <a:schemeClr val="accent1">
                <a:lumMod val="60000"/>
                <a:lumOff val="40000"/>
              </a:schemeClr>
            </a:solidFill>
          </a:ln>
        </p:spPr>
        <p:txBody>
          <a:bodyPr wrap="square">
            <a:spAutoFit/>
          </a:bodyPr>
          <a:lstStyle/>
          <a:p>
            <a:r>
              <a:rPr lang="ru-RU" dirty="0">
                <a:solidFill>
                  <a:prstClr val="black"/>
                </a:solidFill>
              </a:rPr>
              <a:t>в суммах прав пользования объектами операционной аренды</a:t>
            </a:r>
          </a:p>
        </p:txBody>
      </p:sp>
      <p:sp>
        <p:nvSpPr>
          <p:cNvPr id="7" name="Прямоугольник 6"/>
          <p:cNvSpPr/>
          <p:nvPr/>
        </p:nvSpPr>
        <p:spPr>
          <a:xfrm>
            <a:off x="4953372" y="2037534"/>
            <a:ext cx="3754760" cy="400110"/>
          </a:xfrm>
          <a:prstGeom prst="rect">
            <a:avLst/>
          </a:prstGeom>
          <a:ln w="38100">
            <a:solidFill>
              <a:schemeClr val="accent1">
                <a:lumMod val="60000"/>
                <a:lumOff val="40000"/>
              </a:schemeClr>
            </a:solidFill>
          </a:ln>
        </p:spPr>
        <p:txBody>
          <a:bodyPr wrap="square">
            <a:spAutoFit/>
          </a:bodyPr>
          <a:lstStyle/>
          <a:p>
            <a:r>
              <a:rPr lang="ru-RU" sz="2000" b="1" dirty="0" err="1" smtClean="0">
                <a:solidFill>
                  <a:prstClr val="black"/>
                </a:solidFill>
              </a:rPr>
              <a:t>Дт</a:t>
            </a:r>
            <a:r>
              <a:rPr lang="ru-RU" sz="2000" b="1" dirty="0" smtClean="0">
                <a:solidFill>
                  <a:prstClr val="black"/>
                </a:solidFill>
              </a:rPr>
              <a:t> </a:t>
            </a:r>
            <a:r>
              <a:rPr lang="ru-RU" sz="2000" b="1" dirty="0">
                <a:solidFill>
                  <a:prstClr val="black"/>
                </a:solidFill>
              </a:rPr>
              <a:t>0 111 4х 000    </a:t>
            </a:r>
            <a:r>
              <a:rPr lang="ru-RU" sz="2000" b="1" dirty="0" err="1">
                <a:solidFill>
                  <a:prstClr val="black"/>
                </a:solidFill>
              </a:rPr>
              <a:t>Кт</a:t>
            </a:r>
            <a:r>
              <a:rPr lang="ru-RU" sz="2000" b="1" dirty="0">
                <a:solidFill>
                  <a:prstClr val="black"/>
                </a:solidFill>
              </a:rPr>
              <a:t> 0 401 30 000</a:t>
            </a:r>
          </a:p>
        </p:txBody>
      </p:sp>
      <p:sp>
        <p:nvSpPr>
          <p:cNvPr id="8" name="Прямоугольник 7"/>
          <p:cNvSpPr/>
          <p:nvPr/>
        </p:nvSpPr>
        <p:spPr>
          <a:xfrm>
            <a:off x="457200" y="2814771"/>
            <a:ext cx="4042792" cy="646331"/>
          </a:xfrm>
          <a:prstGeom prst="rect">
            <a:avLst/>
          </a:prstGeom>
          <a:solidFill>
            <a:srgbClr val="FFFF00"/>
          </a:solidFill>
          <a:ln w="38100">
            <a:solidFill>
              <a:schemeClr val="accent1">
                <a:lumMod val="60000"/>
                <a:lumOff val="40000"/>
              </a:schemeClr>
            </a:solidFill>
          </a:ln>
        </p:spPr>
        <p:txBody>
          <a:bodyPr wrap="square">
            <a:spAutoFit/>
          </a:bodyPr>
          <a:lstStyle/>
          <a:p>
            <a:r>
              <a:rPr lang="ru-RU" dirty="0" smtClean="0">
                <a:solidFill>
                  <a:prstClr val="black"/>
                </a:solidFill>
              </a:rPr>
              <a:t>объем </a:t>
            </a:r>
            <a:r>
              <a:rPr lang="ru-RU" dirty="0">
                <a:solidFill>
                  <a:prstClr val="black"/>
                </a:solidFill>
              </a:rPr>
              <a:t>принятых обязательств по оплате арендных </a:t>
            </a:r>
            <a:r>
              <a:rPr lang="ru-RU" dirty="0" smtClean="0">
                <a:solidFill>
                  <a:prstClr val="black"/>
                </a:solidFill>
              </a:rPr>
              <a:t>платежей</a:t>
            </a:r>
            <a:endParaRPr lang="ru-RU" dirty="0">
              <a:solidFill>
                <a:prstClr val="black"/>
              </a:solidFill>
            </a:endParaRPr>
          </a:p>
        </p:txBody>
      </p:sp>
      <p:sp>
        <p:nvSpPr>
          <p:cNvPr id="9" name="Прямоугольник 8"/>
          <p:cNvSpPr/>
          <p:nvPr/>
        </p:nvSpPr>
        <p:spPr>
          <a:xfrm>
            <a:off x="4932040" y="2947318"/>
            <a:ext cx="3749948" cy="400110"/>
          </a:xfrm>
          <a:prstGeom prst="rect">
            <a:avLst/>
          </a:prstGeom>
          <a:ln w="38100">
            <a:solidFill>
              <a:schemeClr val="accent1">
                <a:lumMod val="60000"/>
                <a:lumOff val="40000"/>
              </a:schemeClr>
            </a:solidFill>
          </a:ln>
        </p:spPr>
        <p:txBody>
          <a:bodyPr wrap="square">
            <a:spAutoFit/>
          </a:bodyPr>
          <a:lstStyle/>
          <a:p>
            <a:r>
              <a:rPr lang="ru-RU" sz="2000" b="1" dirty="0" err="1" smtClean="0">
                <a:solidFill>
                  <a:prstClr val="black"/>
                </a:solidFill>
              </a:rPr>
              <a:t>Дт</a:t>
            </a:r>
            <a:r>
              <a:rPr lang="ru-RU" sz="2000" b="1" dirty="0" smtClean="0">
                <a:solidFill>
                  <a:prstClr val="black"/>
                </a:solidFill>
              </a:rPr>
              <a:t> </a:t>
            </a:r>
            <a:r>
              <a:rPr lang="ru-RU" sz="2000" b="1" dirty="0">
                <a:solidFill>
                  <a:prstClr val="black"/>
                </a:solidFill>
              </a:rPr>
              <a:t>0 401 30 000    </a:t>
            </a:r>
            <a:r>
              <a:rPr lang="ru-RU" sz="2000" b="1" dirty="0" err="1">
                <a:solidFill>
                  <a:prstClr val="black"/>
                </a:solidFill>
              </a:rPr>
              <a:t>Кт</a:t>
            </a:r>
            <a:r>
              <a:rPr lang="ru-RU" sz="2000" b="1" dirty="0">
                <a:solidFill>
                  <a:prstClr val="black"/>
                </a:solidFill>
              </a:rPr>
              <a:t> 0 302 24 000</a:t>
            </a:r>
          </a:p>
        </p:txBody>
      </p:sp>
      <p:sp>
        <p:nvSpPr>
          <p:cNvPr id="10" name="Прямоугольник 9"/>
          <p:cNvSpPr/>
          <p:nvPr/>
        </p:nvSpPr>
        <p:spPr>
          <a:xfrm>
            <a:off x="457200" y="4397398"/>
            <a:ext cx="4042792" cy="923330"/>
          </a:xfrm>
          <a:prstGeom prst="rect">
            <a:avLst/>
          </a:prstGeom>
          <a:solidFill>
            <a:schemeClr val="accent2">
              <a:lumMod val="20000"/>
              <a:lumOff val="80000"/>
            </a:schemeClr>
          </a:solidFill>
          <a:ln w="38100">
            <a:solidFill>
              <a:schemeClr val="accent1">
                <a:lumMod val="60000"/>
                <a:lumOff val="40000"/>
              </a:schemeClr>
            </a:solidFill>
          </a:ln>
        </p:spPr>
        <p:txBody>
          <a:bodyPr wrap="square">
            <a:spAutoFit/>
          </a:bodyPr>
          <a:lstStyle/>
          <a:p>
            <a:r>
              <a:rPr lang="ru-RU" dirty="0">
                <a:solidFill>
                  <a:prstClr val="black"/>
                </a:solidFill>
              </a:rPr>
              <a:t>обеспечивается сверка показателей, принимаемых объектов учета аренды на балансовые счета </a:t>
            </a:r>
          </a:p>
        </p:txBody>
      </p:sp>
      <p:sp>
        <p:nvSpPr>
          <p:cNvPr id="11" name="Прямоугольник 10"/>
          <p:cNvSpPr/>
          <p:nvPr/>
        </p:nvSpPr>
        <p:spPr>
          <a:xfrm>
            <a:off x="4922366" y="4397398"/>
            <a:ext cx="3456384" cy="954107"/>
          </a:xfrm>
          <a:prstGeom prst="rect">
            <a:avLst/>
          </a:prstGeom>
          <a:ln w="38100">
            <a:solidFill>
              <a:schemeClr val="accent1">
                <a:lumMod val="60000"/>
                <a:lumOff val="40000"/>
              </a:schemeClr>
            </a:solidFill>
          </a:ln>
        </p:spPr>
        <p:txBody>
          <a:bodyPr wrap="square">
            <a:spAutoFit/>
          </a:bodyPr>
          <a:lstStyle/>
          <a:p>
            <a:r>
              <a:rPr lang="ru-RU" dirty="0">
                <a:solidFill>
                  <a:prstClr val="black"/>
                </a:solidFill>
              </a:rPr>
              <a:t>объема принятых обязательств, отраженных по итогам 2017 года  </a:t>
            </a:r>
            <a:r>
              <a:rPr lang="ru-RU" sz="2000" b="1" dirty="0">
                <a:solidFill>
                  <a:prstClr val="black"/>
                </a:solidFill>
              </a:rPr>
              <a:t>0 502 01 000, 0 502 02 000</a:t>
            </a:r>
          </a:p>
        </p:txBody>
      </p:sp>
      <p:sp>
        <p:nvSpPr>
          <p:cNvPr id="12" name="Прямоугольник 11"/>
          <p:cNvSpPr/>
          <p:nvPr/>
        </p:nvSpPr>
        <p:spPr>
          <a:xfrm>
            <a:off x="2104876" y="5572336"/>
            <a:ext cx="4572000" cy="954107"/>
          </a:xfrm>
          <a:prstGeom prst="rect">
            <a:avLst/>
          </a:prstGeom>
          <a:ln w="38100">
            <a:solidFill>
              <a:schemeClr val="accent1">
                <a:lumMod val="60000"/>
                <a:lumOff val="40000"/>
              </a:schemeClr>
            </a:solidFill>
          </a:ln>
        </p:spPr>
        <p:txBody>
          <a:bodyPr>
            <a:spAutoFit/>
          </a:bodyPr>
          <a:lstStyle/>
          <a:p>
            <a:pPr algn="ctr"/>
            <a:r>
              <a:rPr lang="ru-RU" dirty="0" smtClean="0">
                <a:solidFill>
                  <a:prstClr val="black"/>
                </a:solidFill>
              </a:rPr>
              <a:t>по </a:t>
            </a:r>
            <a:r>
              <a:rPr lang="ru-RU" sz="2000" b="1" dirty="0" smtClean="0">
                <a:solidFill>
                  <a:prstClr val="black"/>
                </a:solidFill>
              </a:rPr>
              <a:t>з/</a:t>
            </a:r>
            <a:r>
              <a:rPr lang="ru-RU" sz="2000" b="1" dirty="0" err="1" smtClean="0">
                <a:solidFill>
                  <a:prstClr val="black"/>
                </a:solidFill>
              </a:rPr>
              <a:t>сч</a:t>
            </a:r>
            <a:r>
              <a:rPr lang="ru-RU" sz="2000" b="1" dirty="0" smtClean="0">
                <a:solidFill>
                  <a:prstClr val="black"/>
                </a:solidFill>
              </a:rPr>
              <a:t> </a:t>
            </a:r>
            <a:r>
              <a:rPr lang="ru-RU" sz="2000" b="1" dirty="0">
                <a:solidFill>
                  <a:prstClr val="black"/>
                </a:solidFill>
              </a:rPr>
              <a:t>01</a:t>
            </a:r>
            <a:r>
              <a:rPr lang="ru-RU" dirty="0">
                <a:solidFill>
                  <a:prstClr val="black"/>
                </a:solidFill>
              </a:rPr>
              <a:t> «Имущество в пользовании» отражается выбытие (уменьшение) объектов, находящихся в пользовании</a:t>
            </a:r>
          </a:p>
        </p:txBody>
      </p:sp>
      <p:cxnSp>
        <p:nvCxnSpPr>
          <p:cNvPr id="14" name="Прямая со стрелкой 13"/>
          <p:cNvCxnSpPr>
            <a:stCxn id="6" idx="3"/>
          </p:cNvCxnSpPr>
          <p:nvPr/>
        </p:nvCxnSpPr>
        <p:spPr>
          <a:xfrm flipV="1">
            <a:off x="4499992" y="2226670"/>
            <a:ext cx="442714" cy="13328"/>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6" name="Прямая со стрелкой 15"/>
          <p:cNvCxnSpPr>
            <a:stCxn id="8" idx="3"/>
          </p:cNvCxnSpPr>
          <p:nvPr/>
        </p:nvCxnSpPr>
        <p:spPr>
          <a:xfrm flipV="1">
            <a:off x="4499992" y="3128149"/>
            <a:ext cx="453380" cy="9788"/>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8" name="Прямая со стрелкой 17"/>
          <p:cNvCxnSpPr>
            <a:stCxn id="10" idx="3"/>
            <a:endCxn id="11" idx="1"/>
          </p:cNvCxnSpPr>
          <p:nvPr/>
        </p:nvCxnSpPr>
        <p:spPr>
          <a:xfrm>
            <a:off x="4499992" y="4859063"/>
            <a:ext cx="422374" cy="15389"/>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96587799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6544" y="188640"/>
            <a:ext cx="8229600" cy="648072"/>
          </a:xfrm>
          <a:ln w="38100">
            <a:solidFill>
              <a:schemeClr val="accent2">
                <a:lumMod val="60000"/>
                <a:lumOff val="40000"/>
              </a:schemeClr>
            </a:solidFill>
          </a:ln>
        </p:spPr>
        <p:txBody>
          <a:bodyPr>
            <a:normAutofit fontScale="90000"/>
          </a:bodyPr>
          <a:lstStyle/>
          <a:p>
            <a:r>
              <a:rPr lang="ru-RU" sz="2400" b="1" u="sng"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Арендодатель</a:t>
            </a:r>
            <a:r>
              <a:rPr lang="ru-RU" sz="2400" u="sng"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u-RU" sz="2400"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ru-RU" sz="2400" u="sng"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балансодержатель) </a:t>
            </a:r>
            <a:r>
              <a:rPr lang="ru-RU" sz="2400"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объектов учета операционной аренды </a:t>
            </a:r>
            <a:r>
              <a:rPr lang="ru-RU" sz="2400" u="sng"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формирует входящие остатки</a:t>
            </a:r>
            <a:endParaRPr lang="ru-RU" sz="2400" dirty="0"/>
          </a:p>
        </p:txBody>
      </p:sp>
      <p:sp>
        <p:nvSpPr>
          <p:cNvPr id="5" name="Прямоугольник 4"/>
          <p:cNvSpPr/>
          <p:nvPr/>
        </p:nvSpPr>
        <p:spPr>
          <a:xfrm>
            <a:off x="179512" y="1412776"/>
            <a:ext cx="4572000" cy="1200329"/>
          </a:xfrm>
          <a:prstGeom prst="rect">
            <a:avLst/>
          </a:prstGeom>
          <a:solidFill>
            <a:schemeClr val="accent2">
              <a:lumMod val="20000"/>
              <a:lumOff val="80000"/>
            </a:schemeClr>
          </a:solidFill>
          <a:ln w="38100">
            <a:solidFill>
              <a:schemeClr val="accent1">
                <a:lumMod val="60000"/>
                <a:lumOff val="40000"/>
              </a:schemeClr>
            </a:solidFill>
          </a:ln>
        </p:spPr>
        <p:txBody>
          <a:bodyPr>
            <a:spAutoFit/>
          </a:bodyPr>
          <a:lstStyle/>
          <a:p>
            <a:pPr algn="ctr"/>
            <a:r>
              <a:rPr lang="ru-RU" dirty="0">
                <a:solidFill>
                  <a:prstClr val="black"/>
                </a:solidFill>
              </a:rPr>
              <a:t>в </a:t>
            </a:r>
            <a:r>
              <a:rPr lang="ru-RU" dirty="0" smtClean="0">
                <a:solidFill>
                  <a:prstClr val="black"/>
                </a:solidFill>
              </a:rPr>
              <a:t>∑ </a:t>
            </a:r>
            <a:r>
              <a:rPr lang="ru-RU" dirty="0">
                <a:solidFill>
                  <a:prstClr val="black"/>
                </a:solidFill>
              </a:rPr>
              <a:t>расчетов с пользователями имущества по арендным платежам за оставшиеся сроки полезного использования объектов учета аренды</a:t>
            </a:r>
          </a:p>
        </p:txBody>
      </p:sp>
      <p:sp>
        <p:nvSpPr>
          <p:cNvPr id="6" name="Прямоугольник 5"/>
          <p:cNvSpPr/>
          <p:nvPr/>
        </p:nvSpPr>
        <p:spPr>
          <a:xfrm>
            <a:off x="5140672" y="1740230"/>
            <a:ext cx="3823816" cy="400110"/>
          </a:xfrm>
          <a:prstGeom prst="rect">
            <a:avLst/>
          </a:prstGeom>
          <a:ln w="38100">
            <a:solidFill>
              <a:schemeClr val="accent1">
                <a:lumMod val="60000"/>
                <a:lumOff val="40000"/>
              </a:schemeClr>
            </a:solidFill>
          </a:ln>
        </p:spPr>
        <p:txBody>
          <a:bodyPr wrap="square">
            <a:spAutoFit/>
          </a:bodyPr>
          <a:lstStyle/>
          <a:p>
            <a:r>
              <a:rPr lang="ru-RU" sz="2000" b="1" dirty="0" smtClean="0">
                <a:solidFill>
                  <a:prstClr val="black"/>
                </a:solidFill>
              </a:rPr>
              <a:t> </a:t>
            </a:r>
            <a:r>
              <a:rPr lang="ru-RU" sz="2000" b="1" dirty="0" err="1" smtClean="0">
                <a:solidFill>
                  <a:prstClr val="black"/>
                </a:solidFill>
              </a:rPr>
              <a:t>Дт</a:t>
            </a:r>
            <a:r>
              <a:rPr lang="ru-RU" sz="2000" b="1" dirty="0" smtClean="0">
                <a:solidFill>
                  <a:prstClr val="black"/>
                </a:solidFill>
              </a:rPr>
              <a:t> </a:t>
            </a:r>
            <a:r>
              <a:rPr lang="ru-RU" sz="2000" b="1" dirty="0">
                <a:solidFill>
                  <a:prstClr val="black"/>
                </a:solidFill>
              </a:rPr>
              <a:t>0 205 21 000     </a:t>
            </a:r>
            <a:r>
              <a:rPr lang="ru-RU" sz="2000" b="1" dirty="0" err="1">
                <a:solidFill>
                  <a:prstClr val="black"/>
                </a:solidFill>
              </a:rPr>
              <a:t>Кт</a:t>
            </a:r>
            <a:r>
              <a:rPr lang="ru-RU" sz="2000" b="1" dirty="0">
                <a:solidFill>
                  <a:prstClr val="black"/>
                </a:solidFill>
              </a:rPr>
              <a:t> 0 401 30 000</a:t>
            </a:r>
          </a:p>
        </p:txBody>
      </p:sp>
      <p:sp>
        <p:nvSpPr>
          <p:cNvPr id="7" name="Прямоугольник 6"/>
          <p:cNvSpPr/>
          <p:nvPr/>
        </p:nvSpPr>
        <p:spPr>
          <a:xfrm>
            <a:off x="177404" y="3128682"/>
            <a:ext cx="4572000" cy="646331"/>
          </a:xfrm>
          <a:prstGeom prst="rect">
            <a:avLst/>
          </a:prstGeom>
          <a:solidFill>
            <a:srgbClr val="FFFF99"/>
          </a:solidFill>
          <a:ln w="38100">
            <a:solidFill>
              <a:schemeClr val="accent1">
                <a:lumMod val="60000"/>
                <a:lumOff val="40000"/>
              </a:schemeClr>
            </a:solidFill>
          </a:ln>
        </p:spPr>
        <p:txBody>
          <a:bodyPr>
            <a:spAutoFit/>
          </a:bodyPr>
          <a:lstStyle/>
          <a:p>
            <a:pPr algn="ctr"/>
            <a:r>
              <a:rPr lang="ru-RU" dirty="0">
                <a:solidFill>
                  <a:prstClr val="black"/>
                </a:solidFill>
              </a:rPr>
              <a:t>одновременно отражается объем ожидаемого дохода от арендных платежей</a:t>
            </a:r>
          </a:p>
        </p:txBody>
      </p:sp>
      <p:sp>
        <p:nvSpPr>
          <p:cNvPr id="8" name="Прямоугольник 7"/>
          <p:cNvSpPr/>
          <p:nvPr/>
        </p:nvSpPr>
        <p:spPr>
          <a:xfrm>
            <a:off x="5116388" y="3307839"/>
            <a:ext cx="3954240" cy="400110"/>
          </a:xfrm>
          <a:prstGeom prst="rect">
            <a:avLst/>
          </a:prstGeom>
          <a:ln w="38100">
            <a:solidFill>
              <a:schemeClr val="accent1">
                <a:lumMod val="60000"/>
                <a:lumOff val="40000"/>
              </a:schemeClr>
            </a:solidFill>
          </a:ln>
        </p:spPr>
        <p:txBody>
          <a:bodyPr wrap="square">
            <a:spAutoFit/>
          </a:bodyPr>
          <a:lstStyle/>
          <a:p>
            <a:r>
              <a:rPr lang="ru-RU" dirty="0" smtClean="0">
                <a:solidFill>
                  <a:prstClr val="black"/>
                </a:solidFill>
              </a:rPr>
              <a:t> </a:t>
            </a:r>
            <a:r>
              <a:rPr lang="ru-RU" sz="2000" b="1" dirty="0" err="1" smtClean="0">
                <a:solidFill>
                  <a:prstClr val="black"/>
                </a:solidFill>
              </a:rPr>
              <a:t>Дт</a:t>
            </a:r>
            <a:r>
              <a:rPr lang="ru-RU" sz="2000" b="1" dirty="0" smtClean="0">
                <a:solidFill>
                  <a:prstClr val="black"/>
                </a:solidFill>
              </a:rPr>
              <a:t> </a:t>
            </a:r>
            <a:r>
              <a:rPr lang="ru-RU" sz="2000" b="1" dirty="0">
                <a:solidFill>
                  <a:prstClr val="black"/>
                </a:solidFill>
              </a:rPr>
              <a:t>0 401 30 000     </a:t>
            </a:r>
            <a:r>
              <a:rPr lang="ru-RU" sz="2000" b="1" dirty="0" err="1" smtClean="0">
                <a:solidFill>
                  <a:prstClr val="black"/>
                </a:solidFill>
              </a:rPr>
              <a:t>Кт</a:t>
            </a:r>
            <a:r>
              <a:rPr lang="ru-RU" sz="2000" b="1" dirty="0" smtClean="0">
                <a:solidFill>
                  <a:prstClr val="black"/>
                </a:solidFill>
              </a:rPr>
              <a:t> 0</a:t>
            </a:r>
            <a:r>
              <a:rPr lang="ru-RU" sz="2000" b="1" dirty="0">
                <a:solidFill>
                  <a:prstClr val="black"/>
                </a:solidFill>
              </a:rPr>
              <a:t> 401 40 121 </a:t>
            </a:r>
          </a:p>
        </p:txBody>
      </p:sp>
      <p:sp>
        <p:nvSpPr>
          <p:cNvPr id="9" name="Прямоугольник 8"/>
          <p:cNvSpPr/>
          <p:nvPr/>
        </p:nvSpPr>
        <p:spPr>
          <a:xfrm>
            <a:off x="180976" y="4488408"/>
            <a:ext cx="4068812" cy="923330"/>
          </a:xfrm>
          <a:prstGeom prst="rect">
            <a:avLst/>
          </a:prstGeom>
          <a:solidFill>
            <a:srgbClr val="CCFF99"/>
          </a:solidFill>
          <a:ln w="38100">
            <a:solidFill>
              <a:schemeClr val="accent1">
                <a:lumMod val="60000"/>
                <a:lumOff val="40000"/>
              </a:schemeClr>
            </a:solidFill>
          </a:ln>
        </p:spPr>
        <p:txBody>
          <a:bodyPr wrap="square">
            <a:spAutoFit/>
          </a:bodyPr>
          <a:lstStyle/>
          <a:p>
            <a:pPr algn="ctr"/>
            <a:r>
              <a:rPr lang="ru-RU" dirty="0" smtClean="0">
                <a:solidFill>
                  <a:prstClr val="black"/>
                </a:solidFill>
              </a:rPr>
              <a:t>проводит </a:t>
            </a:r>
            <a:r>
              <a:rPr lang="ru-RU" dirty="0">
                <a:solidFill>
                  <a:prstClr val="black"/>
                </a:solidFill>
              </a:rPr>
              <a:t>сверку показателей принимаемых объектов учета аренды </a:t>
            </a:r>
            <a:r>
              <a:rPr lang="ru-RU" b="1" dirty="0">
                <a:solidFill>
                  <a:prstClr val="black"/>
                </a:solidFill>
              </a:rPr>
              <a:t>на балансовые </a:t>
            </a:r>
            <a:r>
              <a:rPr lang="ru-RU" b="1" dirty="0" smtClean="0">
                <a:solidFill>
                  <a:prstClr val="black"/>
                </a:solidFill>
              </a:rPr>
              <a:t>счета</a:t>
            </a:r>
            <a:endParaRPr lang="ru-RU" b="1" dirty="0">
              <a:solidFill>
                <a:prstClr val="black"/>
              </a:solidFill>
            </a:endParaRPr>
          </a:p>
        </p:txBody>
      </p:sp>
      <p:sp>
        <p:nvSpPr>
          <p:cNvPr id="10" name="Прямоугольник 9"/>
          <p:cNvSpPr/>
          <p:nvPr/>
        </p:nvSpPr>
        <p:spPr>
          <a:xfrm>
            <a:off x="4602088" y="4488408"/>
            <a:ext cx="4572000" cy="923330"/>
          </a:xfrm>
          <a:prstGeom prst="rect">
            <a:avLst/>
          </a:prstGeom>
          <a:ln w="38100">
            <a:solidFill>
              <a:schemeClr val="accent1">
                <a:lumMod val="60000"/>
                <a:lumOff val="40000"/>
              </a:schemeClr>
            </a:solidFill>
          </a:ln>
        </p:spPr>
        <p:txBody>
          <a:bodyPr>
            <a:spAutoFit/>
          </a:bodyPr>
          <a:lstStyle/>
          <a:p>
            <a:pPr algn="ctr"/>
            <a:r>
              <a:rPr lang="ru-RU" dirty="0" smtClean="0">
                <a:solidFill>
                  <a:prstClr val="black"/>
                </a:solidFill>
              </a:rPr>
              <a:t> </a:t>
            </a:r>
            <a:r>
              <a:rPr lang="ru-RU" dirty="0">
                <a:solidFill>
                  <a:prstClr val="black"/>
                </a:solidFill>
              </a:rPr>
              <a:t>показателей, отраженных по итогам 2017 года (по состоянию на </a:t>
            </a:r>
            <a:r>
              <a:rPr lang="ru-RU" dirty="0" smtClean="0">
                <a:solidFill>
                  <a:prstClr val="black"/>
                </a:solidFill>
              </a:rPr>
              <a:t>01.01. </a:t>
            </a:r>
            <a:r>
              <a:rPr lang="ru-RU" dirty="0">
                <a:solidFill>
                  <a:prstClr val="black"/>
                </a:solidFill>
              </a:rPr>
              <a:t>2018 </a:t>
            </a:r>
            <a:r>
              <a:rPr lang="ru-RU" dirty="0" smtClean="0">
                <a:solidFill>
                  <a:prstClr val="black"/>
                </a:solidFill>
              </a:rPr>
              <a:t>) </a:t>
            </a:r>
          </a:p>
          <a:p>
            <a:pPr algn="ctr"/>
            <a:r>
              <a:rPr lang="ru-RU" b="1" dirty="0" smtClean="0">
                <a:solidFill>
                  <a:prstClr val="black"/>
                </a:solidFill>
              </a:rPr>
              <a:t>по </a:t>
            </a:r>
            <a:r>
              <a:rPr lang="ru-RU" b="1" dirty="0">
                <a:solidFill>
                  <a:prstClr val="black"/>
                </a:solidFill>
              </a:rPr>
              <a:t>з/</a:t>
            </a:r>
            <a:r>
              <a:rPr lang="ru-RU" b="1" dirty="0" err="1">
                <a:solidFill>
                  <a:prstClr val="black"/>
                </a:solidFill>
              </a:rPr>
              <a:t>сч</a:t>
            </a:r>
            <a:r>
              <a:rPr lang="ru-RU" b="1" dirty="0">
                <a:solidFill>
                  <a:prstClr val="black"/>
                </a:solidFill>
              </a:rPr>
              <a:t> 25 </a:t>
            </a:r>
            <a:r>
              <a:rPr lang="ru-RU" b="1" dirty="0" smtClean="0">
                <a:solidFill>
                  <a:prstClr val="black"/>
                </a:solidFill>
              </a:rPr>
              <a:t>и 26</a:t>
            </a:r>
            <a:endParaRPr lang="ru-RU" b="1" dirty="0">
              <a:solidFill>
                <a:prstClr val="black"/>
              </a:solidFill>
            </a:endParaRPr>
          </a:p>
        </p:txBody>
      </p:sp>
      <p:cxnSp>
        <p:nvCxnSpPr>
          <p:cNvPr id="12" name="Прямая со стрелкой 11"/>
          <p:cNvCxnSpPr>
            <a:stCxn id="5" idx="3"/>
            <a:endCxn id="6" idx="1"/>
          </p:cNvCxnSpPr>
          <p:nvPr/>
        </p:nvCxnSpPr>
        <p:spPr>
          <a:xfrm flipV="1">
            <a:off x="4751512" y="1940285"/>
            <a:ext cx="389160" cy="72656"/>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4" name="Прямая со стрелкой 13"/>
          <p:cNvCxnSpPr>
            <a:stCxn id="7" idx="3"/>
            <a:endCxn id="8" idx="1"/>
          </p:cNvCxnSpPr>
          <p:nvPr/>
        </p:nvCxnSpPr>
        <p:spPr>
          <a:xfrm>
            <a:off x="4749404" y="3451848"/>
            <a:ext cx="366984" cy="56046"/>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6" name="Прямая со стрелкой 15"/>
          <p:cNvCxnSpPr>
            <a:stCxn id="9" idx="3"/>
            <a:endCxn id="10" idx="1"/>
          </p:cNvCxnSpPr>
          <p:nvPr/>
        </p:nvCxnSpPr>
        <p:spPr>
          <a:xfrm>
            <a:off x="4249788" y="4950073"/>
            <a:ext cx="35230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9635966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7504" y="260648"/>
            <a:ext cx="8928992" cy="6004669"/>
          </a:xfrm>
          <a:ln w="38100">
            <a:solidFill>
              <a:schemeClr val="accent2">
                <a:lumMod val="60000"/>
                <a:lumOff val="40000"/>
              </a:schemeClr>
            </a:solidFill>
          </a:ln>
        </p:spPr>
        <p:txBody>
          <a:bodyPr>
            <a:noAutofit/>
          </a:bodyPr>
          <a:lstStyle/>
          <a:p>
            <a:pPr indent="450215" algn="just">
              <a:lnSpc>
                <a:spcPct val="115000"/>
              </a:lnSpc>
              <a:spcAft>
                <a:spcPts val="0"/>
              </a:spcAft>
            </a:pPr>
            <a:r>
              <a:rPr lang="ru-RU"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ru-RU" sz="2400" dirty="0">
                <a:latin typeface="Times New Roman" panose="02020603050405020304" pitchFamily="18" charset="0"/>
                <a:ea typeface="Calibri" panose="020F0502020204030204" pitchFamily="34" charset="0"/>
                <a:cs typeface="Times New Roman" panose="02020603050405020304" pitchFamily="18" charset="0"/>
              </a:rPr>
              <a:t>Кроме того, субъекту учета необходимо проверить </a:t>
            </a:r>
            <a:r>
              <a:rPr lang="ru-RU" sz="2400" b="1" dirty="0">
                <a:latin typeface="Times New Roman" panose="02020603050405020304" pitchFamily="18" charset="0"/>
                <a:ea typeface="Calibri" panose="020F0502020204030204" pitchFamily="34" charset="0"/>
                <a:cs typeface="Times New Roman" panose="02020603050405020304" pitchFamily="18" charset="0"/>
              </a:rPr>
              <a:t>наличие информации </a:t>
            </a:r>
            <a:r>
              <a:rPr lang="ru-RU" sz="2400" dirty="0">
                <a:latin typeface="Times New Roman" panose="02020603050405020304" pitchFamily="18" charset="0"/>
                <a:ea typeface="Calibri" panose="020F0502020204030204" pitchFamily="34" charset="0"/>
                <a:cs typeface="Times New Roman" panose="02020603050405020304" pitchFamily="18" charset="0"/>
              </a:rPr>
              <a:t>о передаче имущества (части имущества) иному пользователю в рамках операционной аренды в Инвентарной карточке учета нефинансовых активов (ф. </a:t>
            </a:r>
            <a:r>
              <a:rPr lang="ru-RU" sz="2400" dirty="0" smtClean="0">
                <a:latin typeface="Times New Roman" panose="02020603050405020304" pitchFamily="18" charset="0"/>
                <a:ea typeface="Calibri" panose="020F0502020204030204" pitchFamily="34" charset="0"/>
                <a:cs typeface="Times New Roman" panose="02020603050405020304" pitchFamily="18" charset="0"/>
              </a:rPr>
              <a:t>0504031)</a:t>
            </a:r>
          </a:p>
          <a:p>
            <a:pPr indent="0" algn="just">
              <a:lnSpc>
                <a:spcPct val="115000"/>
              </a:lnSpc>
              <a:spcAft>
                <a:spcPts val="0"/>
              </a:spcAft>
              <a:buNone/>
            </a:pPr>
            <a:r>
              <a:rPr lang="ru-RU" sz="2400" dirty="0" smtClean="0">
                <a:latin typeface="Times New Roman" panose="02020603050405020304" pitchFamily="18" charset="0"/>
                <a:ea typeface="Calibri" panose="020F0502020204030204" pitchFamily="34" charset="0"/>
                <a:cs typeface="Times New Roman" panose="02020603050405020304" pitchFamily="18" charset="0"/>
              </a:rPr>
              <a:t> </a:t>
            </a:r>
          </a:p>
          <a:p>
            <a:pPr indent="450215" algn="just">
              <a:lnSpc>
                <a:spcPct val="115000"/>
              </a:lnSpc>
              <a:spcAft>
                <a:spcPts val="0"/>
              </a:spcAft>
            </a:pPr>
            <a:r>
              <a:rPr lang="ru-RU" sz="2400" dirty="0" smtClean="0">
                <a:latin typeface="Times New Roman" panose="02020603050405020304" pitchFamily="18" charset="0"/>
                <a:ea typeface="Calibri" panose="020F0502020204030204" pitchFamily="34" charset="0"/>
                <a:cs typeface="Times New Roman" panose="02020603050405020304" pitchFamily="18" charset="0"/>
              </a:rPr>
              <a:t>При </a:t>
            </a:r>
            <a:r>
              <a:rPr lang="ru-RU" sz="2400" dirty="0">
                <a:latin typeface="Times New Roman" panose="02020603050405020304" pitchFamily="18" charset="0"/>
                <a:ea typeface="Calibri" panose="020F0502020204030204" pitchFamily="34" charset="0"/>
                <a:cs typeface="Times New Roman" panose="02020603050405020304" pitchFamily="18" charset="0"/>
              </a:rPr>
              <a:t>отсутствии указанной информации в Инвентарной карточке (ф.0504031), ее необходимо </a:t>
            </a:r>
            <a:r>
              <a:rPr lang="ru-RU" sz="2400" dirty="0" smtClean="0">
                <a:latin typeface="Times New Roman" panose="02020603050405020304" pitchFamily="18" charset="0"/>
                <a:ea typeface="Calibri" panose="020F0502020204030204" pitchFamily="34" charset="0"/>
                <a:cs typeface="Times New Roman" panose="02020603050405020304" pitchFamily="18" charset="0"/>
              </a:rPr>
              <a:t>внести</a:t>
            </a:r>
          </a:p>
          <a:p>
            <a:pPr indent="450215" algn="just">
              <a:lnSpc>
                <a:spcPct val="115000"/>
              </a:lnSpc>
              <a:spcAft>
                <a:spcPts val="0"/>
              </a:spcAft>
            </a:pPr>
            <a:endParaRPr lang="ru-RU" sz="2400" dirty="0">
              <a:latin typeface="Calibri" panose="020F0502020204030204" pitchFamily="34" charset="0"/>
              <a:ea typeface="Calibri" panose="020F0502020204030204" pitchFamily="34" charset="0"/>
              <a:cs typeface="Times New Roman" panose="02020603050405020304" pitchFamily="18" charset="0"/>
            </a:endParaRPr>
          </a:p>
          <a:p>
            <a:pPr algn="just"/>
            <a:r>
              <a:rPr lang="ru-RU" sz="2400" b="1" dirty="0">
                <a:latin typeface="Times New Roman" panose="02020603050405020304" pitchFamily="18" charset="0"/>
                <a:ea typeface="Calibri" panose="020F0502020204030204" pitchFamily="34" charset="0"/>
              </a:rPr>
              <a:t>Дополнительно</a:t>
            </a:r>
            <a:r>
              <a:rPr lang="ru-RU" sz="2400" dirty="0">
                <a:latin typeface="Times New Roman" panose="02020603050405020304" pitchFamily="18" charset="0"/>
                <a:ea typeface="Calibri" panose="020F0502020204030204" pitchFamily="34" charset="0"/>
              </a:rPr>
              <a:t> субъект учета осуществляет </a:t>
            </a:r>
            <a:r>
              <a:rPr lang="ru-RU" sz="2400" b="1" dirty="0">
                <a:latin typeface="Times New Roman" panose="02020603050405020304" pitchFamily="18" charset="0"/>
                <a:ea typeface="Calibri" panose="020F0502020204030204" pitchFamily="34" charset="0"/>
              </a:rPr>
              <a:t>сверку прогнозных показателей </a:t>
            </a:r>
            <a:r>
              <a:rPr lang="ru-RU" sz="2400" dirty="0">
                <a:latin typeface="Times New Roman" panose="02020603050405020304" pitchFamily="18" charset="0"/>
                <a:ea typeface="Calibri" panose="020F0502020204030204" pitchFamily="34" charset="0"/>
              </a:rPr>
              <a:t>по доходам бюджета (доходам по данным Плана финансово-хозяйственной деятельности) с объемом ожидаемых доходов от арендных платежей (</a:t>
            </a:r>
            <a:r>
              <a:rPr lang="ru-RU" sz="2400" dirty="0" smtClean="0">
                <a:latin typeface="Times New Roman" panose="02020603050405020304" pitchFamily="18" charset="0"/>
                <a:ea typeface="Calibri" panose="020F0502020204030204" pitchFamily="34" charset="0"/>
              </a:rPr>
              <a:t>счет</a:t>
            </a:r>
            <a:r>
              <a:rPr lang="ru-RU" sz="2400" b="1" dirty="0" smtClean="0">
                <a:latin typeface="Times New Roman" panose="02020603050405020304" pitchFamily="18" charset="0"/>
                <a:ea typeface="Calibri" panose="020F0502020204030204" pitchFamily="34" charset="0"/>
              </a:rPr>
              <a:t>0</a:t>
            </a:r>
            <a:r>
              <a:rPr lang="ru-RU" sz="2400" b="1" dirty="0">
                <a:latin typeface="Times New Roman" panose="02020603050405020304" pitchFamily="18" charset="0"/>
                <a:ea typeface="Calibri" panose="020F0502020204030204" pitchFamily="34" charset="0"/>
              </a:rPr>
              <a:t> 401 40 121</a:t>
            </a:r>
            <a:r>
              <a:rPr lang="ru-RU" sz="2400" dirty="0">
                <a:latin typeface="Times New Roman" panose="02020603050405020304" pitchFamily="18" charset="0"/>
                <a:ea typeface="Calibri" panose="020F0502020204030204" pitchFamily="34" charset="0"/>
              </a:rPr>
              <a:t>) и по необходимости их </a:t>
            </a:r>
            <a:r>
              <a:rPr lang="ru-RU" sz="2400" dirty="0" smtClean="0">
                <a:latin typeface="Times New Roman" panose="02020603050405020304" pitchFamily="18" charset="0"/>
                <a:ea typeface="Calibri" panose="020F0502020204030204" pitchFamily="34" charset="0"/>
              </a:rPr>
              <a:t>уточнить</a:t>
            </a:r>
            <a:endParaRPr lang="ru-RU" sz="2400" dirty="0"/>
          </a:p>
        </p:txBody>
      </p:sp>
    </p:spTree>
    <p:extLst>
      <p:ext uri="{BB962C8B-B14F-4D97-AF65-F5344CB8AC3E}">
        <p14:creationId xmlns:p14="http://schemas.microsoft.com/office/powerpoint/2010/main" val="60364725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755576" y="1340768"/>
            <a:ext cx="8064896" cy="3170099"/>
          </a:xfrm>
          <a:prstGeom prst="rect">
            <a:avLst/>
          </a:prstGeom>
          <a:noFill/>
        </p:spPr>
        <p:txBody>
          <a:bodyPr wrap="square">
            <a:spAutoFit/>
          </a:bodyPr>
          <a:lstStyle/>
          <a:p>
            <a:pPr algn="ctr"/>
            <a:r>
              <a:rPr lang="ru-RU" sz="4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Основные  мероприятия по формированию входящих остатков по объектам учета </a:t>
            </a:r>
            <a:r>
              <a:rPr lang="ru-RU" sz="40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финансовой (</a:t>
            </a:r>
            <a:r>
              <a:rPr lang="ru-RU" sz="40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неоперационной</a:t>
            </a:r>
            <a:r>
              <a:rPr lang="ru-RU" sz="40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аренды</a:t>
            </a:r>
            <a:br>
              <a:rPr lang="ru-RU" sz="40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br>
            <a:endParaRPr lang="ru-RU" sz="40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9288053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43186"/>
            <a:ext cx="8229600" cy="1143000"/>
          </a:xfrm>
          <a:ln w="38100">
            <a:solidFill>
              <a:schemeClr val="accent2">
                <a:lumMod val="60000"/>
                <a:lumOff val="40000"/>
              </a:schemeClr>
            </a:solidFill>
          </a:ln>
        </p:spPr>
        <p:txBody>
          <a:bodyPr>
            <a:normAutofit fontScale="90000"/>
          </a:bodyPr>
          <a:lstStyle/>
          <a:p>
            <a:pPr marL="342900" lvl="0" indent="-342900">
              <a:lnSpc>
                <a:spcPct val="115000"/>
              </a:lnSpc>
              <a:spcAft>
                <a:spcPts val="1000"/>
              </a:spcAft>
            </a:pPr>
            <a:r>
              <a:rPr lang="ru-RU" sz="2700" dirty="0" smtClean="0">
                <a:latin typeface="Times New Roman" panose="02020603050405020304" pitchFamily="18" charset="0"/>
                <a:ea typeface="Calibri" panose="020F0502020204030204" pitchFamily="34" charset="0"/>
                <a:cs typeface="Times New Roman" panose="02020603050405020304" pitchFamily="18" charset="0"/>
              </a:rPr>
              <a:t/>
            </a:r>
            <a:br>
              <a:rPr lang="ru-RU" sz="2700" dirty="0" smtClean="0">
                <a:latin typeface="Times New Roman" panose="02020603050405020304" pitchFamily="18" charset="0"/>
                <a:ea typeface="Calibri" panose="020F0502020204030204" pitchFamily="34" charset="0"/>
                <a:cs typeface="Times New Roman" panose="02020603050405020304" pitchFamily="18" charset="0"/>
              </a:rPr>
            </a:br>
            <a:r>
              <a:rPr lang="ru-RU" sz="2700" dirty="0" smtClean="0">
                <a:latin typeface="Times New Roman" panose="02020603050405020304" pitchFamily="18" charset="0"/>
                <a:ea typeface="Calibri" panose="020F0502020204030204" pitchFamily="34" charset="0"/>
                <a:cs typeface="Times New Roman" panose="02020603050405020304" pitchFamily="18" charset="0"/>
              </a:rPr>
              <a:t>Основные  </a:t>
            </a:r>
            <a:r>
              <a:rPr lang="ru-RU" sz="2700" dirty="0">
                <a:latin typeface="Times New Roman" panose="02020603050405020304" pitchFamily="18" charset="0"/>
                <a:ea typeface="Calibri" panose="020F0502020204030204" pitchFamily="34" charset="0"/>
                <a:cs typeface="Times New Roman" panose="02020603050405020304" pitchFamily="18" charset="0"/>
              </a:rPr>
              <a:t>мероприятия по формированию входящих остатков по объектам учета </a:t>
            </a:r>
            <a:r>
              <a:rPr lang="ru-RU" sz="2700" b="1" dirty="0">
                <a:latin typeface="Times New Roman" panose="02020603050405020304" pitchFamily="18" charset="0"/>
                <a:ea typeface="Calibri" panose="020F0502020204030204" pitchFamily="34" charset="0"/>
                <a:cs typeface="Times New Roman" panose="02020603050405020304" pitchFamily="18" charset="0"/>
              </a:rPr>
              <a:t>финансовой (</a:t>
            </a:r>
            <a:r>
              <a:rPr lang="ru-RU" sz="2700" b="1" dirty="0" err="1">
                <a:latin typeface="Times New Roman" panose="02020603050405020304" pitchFamily="18" charset="0"/>
                <a:ea typeface="Calibri" panose="020F0502020204030204" pitchFamily="34" charset="0"/>
                <a:cs typeface="Times New Roman" panose="02020603050405020304" pitchFamily="18" charset="0"/>
              </a:rPr>
              <a:t>неоперационной</a:t>
            </a:r>
            <a:r>
              <a:rPr lang="ru-RU" sz="2700" b="1" dirty="0">
                <a:latin typeface="Times New Roman" panose="02020603050405020304" pitchFamily="18" charset="0"/>
                <a:ea typeface="Calibri" panose="020F0502020204030204" pitchFamily="34" charset="0"/>
                <a:cs typeface="Times New Roman" panose="02020603050405020304" pitchFamily="18" charset="0"/>
              </a:rPr>
              <a:t>) аренды</a:t>
            </a:r>
            <a:r>
              <a:rPr lang="ru-RU" sz="2700" b="1" dirty="0">
                <a:latin typeface="Calibri" panose="020F0502020204030204" pitchFamily="34" charset="0"/>
                <a:ea typeface="Calibri" panose="020F0502020204030204" pitchFamily="34" charset="0"/>
                <a:cs typeface="Times New Roman" panose="02020603050405020304" pitchFamily="18" charset="0"/>
              </a:rPr>
              <a:t/>
            </a:r>
            <a:br>
              <a:rPr lang="ru-RU" sz="2700" b="1" dirty="0">
                <a:latin typeface="Calibri" panose="020F0502020204030204" pitchFamily="34" charset="0"/>
                <a:ea typeface="Calibri" panose="020F0502020204030204" pitchFamily="34" charset="0"/>
                <a:cs typeface="Times New Roman" panose="02020603050405020304" pitchFamily="18" charset="0"/>
              </a:rPr>
            </a:br>
            <a:endParaRPr lang="ru-RU" sz="2700" b="1" dirty="0"/>
          </a:p>
        </p:txBody>
      </p:sp>
      <p:sp>
        <p:nvSpPr>
          <p:cNvPr id="3" name="Объект 2"/>
          <p:cNvSpPr>
            <a:spLocks noGrp="1"/>
          </p:cNvSpPr>
          <p:nvPr>
            <p:ph idx="1"/>
          </p:nvPr>
        </p:nvSpPr>
        <p:spPr>
          <a:xfrm>
            <a:off x="251520" y="1556792"/>
            <a:ext cx="8640960" cy="4896544"/>
          </a:xfrm>
          <a:ln w="38100">
            <a:solidFill>
              <a:schemeClr val="accent1">
                <a:lumMod val="75000"/>
              </a:schemeClr>
            </a:solidFill>
          </a:ln>
        </p:spPr>
        <p:txBody>
          <a:bodyPr>
            <a:noAutofit/>
          </a:bodyPr>
          <a:lstStyle/>
          <a:p>
            <a:pPr indent="450215" algn="just">
              <a:lnSpc>
                <a:spcPct val="115000"/>
              </a:lnSpc>
              <a:spcAft>
                <a:spcPts val="0"/>
              </a:spcAft>
            </a:pPr>
            <a:r>
              <a:rPr lang="ru-RU" sz="20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Провести инвентаризацию </a:t>
            </a:r>
            <a:r>
              <a:rPr lang="ru-RU" sz="2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объектов имущества</a:t>
            </a:r>
            <a:r>
              <a:rPr lang="ru-RU"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полученных (переданных) в пользование в соответствии с договорами, заключенными до 1 января 2018 года и действующими в период применения СГС «Аренда» (по договорам со сроком действия как в 2017 году, так и в год(ы), следующий(</a:t>
            </a:r>
            <a:r>
              <a:rPr lang="ru-RU"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ие</a:t>
            </a:r>
            <a:r>
              <a:rPr lang="ru-RU"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за </a:t>
            </a:r>
            <a:r>
              <a:rPr lang="ru-RU" sz="2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ним</a:t>
            </a:r>
            <a:endParaRPr lang="ru-RU" sz="2000"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ru-RU" sz="20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Определить </a:t>
            </a:r>
            <a:r>
              <a:rPr lang="ru-RU" sz="2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оставшиеся сроки полезного использования </a:t>
            </a:r>
            <a:r>
              <a:rPr lang="ru-RU"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объектов финансовой (</a:t>
            </a:r>
            <a:r>
              <a:rPr lang="ru-RU"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неоперационной</a:t>
            </a:r>
            <a:r>
              <a:rPr lang="ru-RU"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аренды (оставшиеся сроки пользования объектами имущества, оставшиеся сроки выкупа имущества</a:t>
            </a:r>
            <a:r>
              <a:rPr lang="ru-RU" sz="2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ru-RU" sz="2000"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ru-RU" sz="20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Определить </a:t>
            </a:r>
            <a:r>
              <a:rPr lang="ru-RU" sz="2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суммы обязательств</a:t>
            </a:r>
            <a:r>
              <a:rPr lang="ru-RU"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ru-RU"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по уплате арендных платежей за оставшиеся сроки полезного использования объектов (начиная с 2018 года и до завершения сроков использования объектов учета аренды</a:t>
            </a:r>
            <a:r>
              <a:rPr lang="ru-RU" sz="2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ru-RU" sz="2000" dirty="0"/>
          </a:p>
        </p:txBody>
      </p:sp>
    </p:spTree>
    <p:extLst>
      <p:ext uri="{BB962C8B-B14F-4D97-AF65-F5344CB8AC3E}">
        <p14:creationId xmlns:p14="http://schemas.microsoft.com/office/powerpoint/2010/main" val="224807252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ln w="28575">
            <a:solidFill>
              <a:schemeClr val="accent1">
                <a:lumMod val="75000"/>
              </a:schemeClr>
            </a:solidFill>
          </a:ln>
        </p:spPr>
        <p:txBody>
          <a:bodyPr>
            <a:normAutofit/>
          </a:bodyPr>
          <a:lstStyle/>
          <a:p>
            <a:r>
              <a:rPr lang="ru-RU" sz="24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Арендатор</a:t>
            </a:r>
            <a:r>
              <a:rPr lang="ru-RU" sz="24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u-RU"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ru-RU" sz="24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пользователь) </a:t>
            </a:r>
            <a:r>
              <a:rPr lang="ru-RU"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объектов учета </a:t>
            </a:r>
            <a:r>
              <a:rPr lang="ru-RU" sz="24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финансовой (</a:t>
            </a:r>
            <a:r>
              <a:rPr lang="ru-RU" sz="24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неоперационной</a:t>
            </a:r>
            <a:r>
              <a:rPr lang="ru-RU" sz="24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u-RU"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аренды </a:t>
            </a:r>
            <a:r>
              <a:rPr lang="ru-RU" sz="24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формирует входящие остатки</a:t>
            </a:r>
            <a:endParaRPr lang="ru-RU" sz="2400" dirty="0"/>
          </a:p>
        </p:txBody>
      </p:sp>
      <p:sp>
        <p:nvSpPr>
          <p:cNvPr id="6" name="Прямоугольник 5"/>
          <p:cNvSpPr/>
          <p:nvPr/>
        </p:nvSpPr>
        <p:spPr>
          <a:xfrm>
            <a:off x="473720" y="1916832"/>
            <a:ext cx="4026272" cy="646331"/>
          </a:xfrm>
          <a:prstGeom prst="rect">
            <a:avLst/>
          </a:prstGeom>
          <a:solidFill>
            <a:srgbClr val="CCFFCC"/>
          </a:solidFill>
          <a:ln w="38100">
            <a:solidFill>
              <a:schemeClr val="accent1">
                <a:lumMod val="60000"/>
                <a:lumOff val="40000"/>
              </a:schemeClr>
            </a:solidFill>
          </a:ln>
        </p:spPr>
        <p:txBody>
          <a:bodyPr wrap="square">
            <a:spAutoFit/>
          </a:bodyPr>
          <a:lstStyle/>
          <a:p>
            <a:r>
              <a:rPr lang="ru-RU" dirty="0" smtClean="0">
                <a:solidFill>
                  <a:prstClr val="black"/>
                </a:solidFill>
              </a:rPr>
              <a:t> Отражение объекта ОС на балансовых счетах </a:t>
            </a:r>
            <a:endParaRPr lang="ru-RU" dirty="0">
              <a:solidFill>
                <a:prstClr val="black"/>
              </a:solidFill>
            </a:endParaRPr>
          </a:p>
        </p:txBody>
      </p:sp>
      <p:sp>
        <p:nvSpPr>
          <p:cNvPr id="7" name="Прямоугольник 6"/>
          <p:cNvSpPr/>
          <p:nvPr/>
        </p:nvSpPr>
        <p:spPr>
          <a:xfrm>
            <a:off x="4953372" y="2037534"/>
            <a:ext cx="3754760" cy="400110"/>
          </a:xfrm>
          <a:prstGeom prst="rect">
            <a:avLst/>
          </a:prstGeom>
          <a:ln w="38100">
            <a:solidFill>
              <a:schemeClr val="accent1">
                <a:lumMod val="60000"/>
                <a:lumOff val="40000"/>
              </a:schemeClr>
            </a:solidFill>
          </a:ln>
        </p:spPr>
        <p:txBody>
          <a:bodyPr wrap="square">
            <a:spAutoFit/>
          </a:bodyPr>
          <a:lstStyle/>
          <a:p>
            <a:r>
              <a:rPr lang="ru-RU" sz="2000" b="1" dirty="0" err="1" smtClean="0">
                <a:solidFill>
                  <a:prstClr val="black"/>
                </a:solidFill>
              </a:rPr>
              <a:t>Дт</a:t>
            </a:r>
            <a:r>
              <a:rPr lang="ru-RU" sz="2000" b="1" dirty="0" smtClean="0">
                <a:solidFill>
                  <a:prstClr val="black"/>
                </a:solidFill>
              </a:rPr>
              <a:t> </a:t>
            </a:r>
            <a:r>
              <a:rPr lang="ru-RU" sz="2000" b="1" dirty="0">
                <a:solidFill>
                  <a:prstClr val="black"/>
                </a:solidFill>
              </a:rPr>
              <a:t>0 </a:t>
            </a:r>
            <a:r>
              <a:rPr lang="ru-RU" sz="2000" b="1" dirty="0" smtClean="0">
                <a:solidFill>
                  <a:prstClr val="black"/>
                </a:solidFill>
              </a:rPr>
              <a:t>101 </a:t>
            </a:r>
            <a:r>
              <a:rPr lang="ru-RU" sz="2000" b="1" dirty="0" err="1" smtClean="0">
                <a:solidFill>
                  <a:prstClr val="black"/>
                </a:solidFill>
              </a:rPr>
              <a:t>хх</a:t>
            </a:r>
            <a:r>
              <a:rPr lang="ru-RU" sz="2000" b="1" dirty="0" smtClean="0">
                <a:solidFill>
                  <a:prstClr val="black"/>
                </a:solidFill>
              </a:rPr>
              <a:t> </a:t>
            </a:r>
            <a:r>
              <a:rPr lang="ru-RU" sz="2000" b="1" dirty="0">
                <a:solidFill>
                  <a:prstClr val="black"/>
                </a:solidFill>
              </a:rPr>
              <a:t>000    </a:t>
            </a:r>
            <a:r>
              <a:rPr lang="ru-RU" sz="2000" b="1" dirty="0" err="1">
                <a:solidFill>
                  <a:prstClr val="black"/>
                </a:solidFill>
              </a:rPr>
              <a:t>Кт</a:t>
            </a:r>
            <a:r>
              <a:rPr lang="ru-RU" sz="2000" b="1" dirty="0">
                <a:solidFill>
                  <a:prstClr val="black"/>
                </a:solidFill>
              </a:rPr>
              <a:t> 0 401 30 </a:t>
            </a:r>
            <a:r>
              <a:rPr lang="ru-RU" sz="2000" b="1" dirty="0" smtClean="0">
                <a:solidFill>
                  <a:prstClr val="black"/>
                </a:solidFill>
              </a:rPr>
              <a:t>000</a:t>
            </a:r>
          </a:p>
        </p:txBody>
      </p:sp>
      <p:sp>
        <p:nvSpPr>
          <p:cNvPr id="8" name="Прямоугольник 7"/>
          <p:cNvSpPr/>
          <p:nvPr/>
        </p:nvSpPr>
        <p:spPr>
          <a:xfrm>
            <a:off x="457200" y="2814771"/>
            <a:ext cx="4042792" cy="646331"/>
          </a:xfrm>
          <a:prstGeom prst="rect">
            <a:avLst/>
          </a:prstGeom>
          <a:solidFill>
            <a:srgbClr val="FFFF00"/>
          </a:solidFill>
          <a:ln w="38100">
            <a:solidFill>
              <a:schemeClr val="accent1">
                <a:lumMod val="60000"/>
                <a:lumOff val="40000"/>
              </a:schemeClr>
            </a:solidFill>
          </a:ln>
        </p:spPr>
        <p:txBody>
          <a:bodyPr wrap="square">
            <a:spAutoFit/>
          </a:bodyPr>
          <a:lstStyle/>
          <a:p>
            <a:r>
              <a:rPr lang="ru-RU" dirty="0" smtClean="0">
                <a:solidFill>
                  <a:prstClr val="black"/>
                </a:solidFill>
              </a:rPr>
              <a:t>Объем </a:t>
            </a:r>
            <a:r>
              <a:rPr lang="ru-RU" dirty="0">
                <a:solidFill>
                  <a:prstClr val="black"/>
                </a:solidFill>
              </a:rPr>
              <a:t>принятых обязательств по оплате арендных </a:t>
            </a:r>
            <a:r>
              <a:rPr lang="ru-RU" dirty="0" smtClean="0">
                <a:solidFill>
                  <a:prstClr val="black"/>
                </a:solidFill>
              </a:rPr>
              <a:t>платежей</a:t>
            </a:r>
            <a:endParaRPr lang="ru-RU" dirty="0">
              <a:solidFill>
                <a:prstClr val="black"/>
              </a:solidFill>
            </a:endParaRPr>
          </a:p>
        </p:txBody>
      </p:sp>
      <p:sp>
        <p:nvSpPr>
          <p:cNvPr id="9" name="Прямоугольник 8"/>
          <p:cNvSpPr/>
          <p:nvPr/>
        </p:nvSpPr>
        <p:spPr>
          <a:xfrm>
            <a:off x="4932040" y="2947318"/>
            <a:ext cx="3749948" cy="400110"/>
          </a:xfrm>
          <a:prstGeom prst="rect">
            <a:avLst/>
          </a:prstGeom>
          <a:ln w="38100">
            <a:solidFill>
              <a:schemeClr val="accent1">
                <a:lumMod val="60000"/>
                <a:lumOff val="40000"/>
              </a:schemeClr>
            </a:solidFill>
          </a:ln>
        </p:spPr>
        <p:txBody>
          <a:bodyPr wrap="square">
            <a:spAutoFit/>
          </a:bodyPr>
          <a:lstStyle/>
          <a:p>
            <a:r>
              <a:rPr lang="ru-RU" sz="2000" b="1" dirty="0" err="1" smtClean="0">
                <a:solidFill>
                  <a:prstClr val="black"/>
                </a:solidFill>
              </a:rPr>
              <a:t>Дт</a:t>
            </a:r>
            <a:r>
              <a:rPr lang="ru-RU" sz="2000" b="1" dirty="0" smtClean="0">
                <a:solidFill>
                  <a:prstClr val="black"/>
                </a:solidFill>
              </a:rPr>
              <a:t> </a:t>
            </a:r>
            <a:r>
              <a:rPr lang="ru-RU" sz="2000" b="1" dirty="0">
                <a:solidFill>
                  <a:prstClr val="black"/>
                </a:solidFill>
              </a:rPr>
              <a:t>0 401 30 000    </a:t>
            </a:r>
            <a:r>
              <a:rPr lang="ru-RU" sz="2000" b="1" dirty="0" err="1">
                <a:solidFill>
                  <a:prstClr val="black"/>
                </a:solidFill>
              </a:rPr>
              <a:t>Кт</a:t>
            </a:r>
            <a:r>
              <a:rPr lang="ru-RU" sz="2000" b="1" dirty="0">
                <a:solidFill>
                  <a:prstClr val="black"/>
                </a:solidFill>
              </a:rPr>
              <a:t> 0 302 24 000</a:t>
            </a:r>
          </a:p>
        </p:txBody>
      </p:sp>
      <p:sp>
        <p:nvSpPr>
          <p:cNvPr id="10" name="Прямоугольник 9"/>
          <p:cNvSpPr/>
          <p:nvPr/>
        </p:nvSpPr>
        <p:spPr>
          <a:xfrm>
            <a:off x="457200" y="4397398"/>
            <a:ext cx="4042792" cy="923330"/>
          </a:xfrm>
          <a:prstGeom prst="rect">
            <a:avLst/>
          </a:prstGeom>
          <a:solidFill>
            <a:schemeClr val="accent2">
              <a:lumMod val="20000"/>
              <a:lumOff val="80000"/>
            </a:schemeClr>
          </a:solidFill>
          <a:ln w="38100">
            <a:solidFill>
              <a:schemeClr val="accent1">
                <a:lumMod val="60000"/>
                <a:lumOff val="40000"/>
              </a:schemeClr>
            </a:solidFill>
          </a:ln>
        </p:spPr>
        <p:txBody>
          <a:bodyPr wrap="square">
            <a:spAutoFit/>
          </a:bodyPr>
          <a:lstStyle/>
          <a:p>
            <a:r>
              <a:rPr lang="ru-RU" dirty="0">
                <a:solidFill>
                  <a:prstClr val="black"/>
                </a:solidFill>
              </a:rPr>
              <a:t>обеспечивается сверка показателей, принимаемых объектов учета аренды на балансовые счета </a:t>
            </a:r>
          </a:p>
        </p:txBody>
      </p:sp>
      <p:sp>
        <p:nvSpPr>
          <p:cNvPr id="11" name="Прямоугольник 10"/>
          <p:cNvSpPr/>
          <p:nvPr/>
        </p:nvSpPr>
        <p:spPr>
          <a:xfrm>
            <a:off x="4922366" y="4397398"/>
            <a:ext cx="3456384" cy="954107"/>
          </a:xfrm>
          <a:prstGeom prst="rect">
            <a:avLst/>
          </a:prstGeom>
          <a:ln w="38100">
            <a:solidFill>
              <a:schemeClr val="accent1">
                <a:lumMod val="60000"/>
                <a:lumOff val="40000"/>
              </a:schemeClr>
            </a:solidFill>
          </a:ln>
        </p:spPr>
        <p:txBody>
          <a:bodyPr wrap="square">
            <a:spAutoFit/>
          </a:bodyPr>
          <a:lstStyle/>
          <a:p>
            <a:r>
              <a:rPr lang="ru-RU" dirty="0">
                <a:solidFill>
                  <a:prstClr val="black"/>
                </a:solidFill>
              </a:rPr>
              <a:t>объема принятых обязательств, отраженных по итогам 2017 года  </a:t>
            </a:r>
            <a:r>
              <a:rPr lang="ru-RU" sz="2000" b="1" dirty="0">
                <a:solidFill>
                  <a:prstClr val="black"/>
                </a:solidFill>
              </a:rPr>
              <a:t>0 502 01 000, 0 502 02 000</a:t>
            </a:r>
          </a:p>
        </p:txBody>
      </p:sp>
      <p:sp>
        <p:nvSpPr>
          <p:cNvPr id="12" name="Прямоугольник 11"/>
          <p:cNvSpPr/>
          <p:nvPr/>
        </p:nvSpPr>
        <p:spPr>
          <a:xfrm>
            <a:off x="2104876" y="5572336"/>
            <a:ext cx="4572000" cy="954107"/>
          </a:xfrm>
          <a:prstGeom prst="rect">
            <a:avLst/>
          </a:prstGeom>
          <a:ln w="38100">
            <a:solidFill>
              <a:schemeClr val="accent1">
                <a:lumMod val="60000"/>
                <a:lumOff val="40000"/>
              </a:schemeClr>
            </a:solidFill>
          </a:ln>
        </p:spPr>
        <p:txBody>
          <a:bodyPr>
            <a:spAutoFit/>
          </a:bodyPr>
          <a:lstStyle/>
          <a:p>
            <a:pPr algn="ctr"/>
            <a:r>
              <a:rPr lang="ru-RU" dirty="0" smtClean="0">
                <a:solidFill>
                  <a:prstClr val="black"/>
                </a:solidFill>
              </a:rPr>
              <a:t>по </a:t>
            </a:r>
            <a:r>
              <a:rPr lang="ru-RU" sz="2000" b="1" dirty="0" smtClean="0">
                <a:solidFill>
                  <a:prstClr val="black"/>
                </a:solidFill>
              </a:rPr>
              <a:t>з/</a:t>
            </a:r>
            <a:r>
              <a:rPr lang="ru-RU" sz="2000" b="1" dirty="0" err="1" smtClean="0">
                <a:solidFill>
                  <a:prstClr val="black"/>
                </a:solidFill>
              </a:rPr>
              <a:t>сч</a:t>
            </a:r>
            <a:r>
              <a:rPr lang="ru-RU" sz="2000" b="1" dirty="0" smtClean="0">
                <a:solidFill>
                  <a:prstClr val="black"/>
                </a:solidFill>
              </a:rPr>
              <a:t> </a:t>
            </a:r>
            <a:r>
              <a:rPr lang="ru-RU" sz="2000" b="1" dirty="0">
                <a:solidFill>
                  <a:prstClr val="black"/>
                </a:solidFill>
              </a:rPr>
              <a:t>01</a:t>
            </a:r>
            <a:r>
              <a:rPr lang="ru-RU" dirty="0">
                <a:solidFill>
                  <a:prstClr val="black"/>
                </a:solidFill>
              </a:rPr>
              <a:t> «Имущество в пользовании» отражается выбытие (уменьшение) объектов, находящихся в пользовании</a:t>
            </a:r>
          </a:p>
        </p:txBody>
      </p:sp>
      <p:cxnSp>
        <p:nvCxnSpPr>
          <p:cNvPr id="14" name="Прямая со стрелкой 13"/>
          <p:cNvCxnSpPr>
            <a:stCxn id="6" idx="3"/>
          </p:cNvCxnSpPr>
          <p:nvPr/>
        </p:nvCxnSpPr>
        <p:spPr>
          <a:xfrm flipV="1">
            <a:off x="4499992" y="2226670"/>
            <a:ext cx="442714" cy="13328"/>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6" name="Прямая со стрелкой 15"/>
          <p:cNvCxnSpPr>
            <a:stCxn id="8" idx="3"/>
          </p:cNvCxnSpPr>
          <p:nvPr/>
        </p:nvCxnSpPr>
        <p:spPr>
          <a:xfrm flipV="1">
            <a:off x="4499992" y="3128149"/>
            <a:ext cx="453380" cy="9788"/>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8" name="Прямая со стрелкой 17"/>
          <p:cNvCxnSpPr>
            <a:stCxn id="10" idx="3"/>
            <a:endCxn id="11" idx="1"/>
          </p:cNvCxnSpPr>
          <p:nvPr/>
        </p:nvCxnSpPr>
        <p:spPr>
          <a:xfrm>
            <a:off x="4499992" y="4859063"/>
            <a:ext cx="422374" cy="15389"/>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91859458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6544" y="188640"/>
            <a:ext cx="8229600" cy="648072"/>
          </a:xfrm>
          <a:ln w="38100">
            <a:solidFill>
              <a:schemeClr val="accent2">
                <a:lumMod val="60000"/>
                <a:lumOff val="40000"/>
              </a:schemeClr>
            </a:solidFill>
          </a:ln>
        </p:spPr>
        <p:txBody>
          <a:bodyPr>
            <a:normAutofit fontScale="90000"/>
          </a:bodyPr>
          <a:lstStyle/>
          <a:p>
            <a:r>
              <a:rPr lang="ru-RU" sz="2400" b="1" u="sng"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Арендодатель</a:t>
            </a:r>
            <a:r>
              <a:rPr lang="ru-RU" sz="2400" u="sng"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u-RU" sz="2400"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ru-RU" sz="2400" u="sng"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балансодержатель) </a:t>
            </a:r>
            <a:r>
              <a:rPr lang="ru-RU" sz="2400"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объектов учета </a:t>
            </a:r>
            <a:r>
              <a:rPr lang="ru-RU" sz="2400" u="sng"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финансовой (</a:t>
            </a:r>
            <a:r>
              <a:rPr lang="ru-RU" sz="2400" u="sng"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неоперационной</a:t>
            </a:r>
            <a:r>
              <a:rPr lang="ru-RU" sz="2400" u="sng"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u-RU" sz="2400"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аренды </a:t>
            </a:r>
            <a:r>
              <a:rPr lang="ru-RU" sz="2400" u="sng"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формирует входящие остатки</a:t>
            </a:r>
            <a:endParaRPr lang="ru-RU" sz="2400" dirty="0"/>
          </a:p>
        </p:txBody>
      </p:sp>
      <p:sp>
        <p:nvSpPr>
          <p:cNvPr id="5" name="Прямоугольник 4"/>
          <p:cNvSpPr/>
          <p:nvPr/>
        </p:nvSpPr>
        <p:spPr>
          <a:xfrm>
            <a:off x="171476" y="2052202"/>
            <a:ext cx="4572000" cy="1200329"/>
          </a:xfrm>
          <a:prstGeom prst="rect">
            <a:avLst/>
          </a:prstGeom>
          <a:solidFill>
            <a:schemeClr val="accent2">
              <a:lumMod val="20000"/>
              <a:lumOff val="80000"/>
            </a:schemeClr>
          </a:solidFill>
          <a:ln w="38100">
            <a:solidFill>
              <a:schemeClr val="accent1">
                <a:lumMod val="60000"/>
                <a:lumOff val="40000"/>
              </a:schemeClr>
            </a:solidFill>
          </a:ln>
        </p:spPr>
        <p:txBody>
          <a:bodyPr>
            <a:spAutoFit/>
          </a:bodyPr>
          <a:lstStyle/>
          <a:p>
            <a:pPr algn="ctr"/>
            <a:r>
              <a:rPr lang="ru-RU" dirty="0">
                <a:solidFill>
                  <a:prstClr val="black"/>
                </a:solidFill>
              </a:rPr>
              <a:t>в </a:t>
            </a:r>
            <a:r>
              <a:rPr lang="ru-RU" dirty="0" smtClean="0">
                <a:solidFill>
                  <a:prstClr val="black"/>
                </a:solidFill>
              </a:rPr>
              <a:t>∑ </a:t>
            </a:r>
            <a:r>
              <a:rPr lang="ru-RU" dirty="0">
                <a:solidFill>
                  <a:prstClr val="black"/>
                </a:solidFill>
              </a:rPr>
              <a:t>расчетов с пользователями имущества по арендным платежам за оставшиеся сроки полезного использования объектов учета аренды</a:t>
            </a:r>
          </a:p>
        </p:txBody>
      </p:sp>
      <p:sp>
        <p:nvSpPr>
          <p:cNvPr id="6" name="Прямоугольник 5"/>
          <p:cNvSpPr/>
          <p:nvPr/>
        </p:nvSpPr>
        <p:spPr>
          <a:xfrm>
            <a:off x="5189760" y="2452311"/>
            <a:ext cx="3823816" cy="400110"/>
          </a:xfrm>
          <a:prstGeom prst="rect">
            <a:avLst/>
          </a:prstGeom>
          <a:ln w="38100">
            <a:solidFill>
              <a:schemeClr val="accent1">
                <a:lumMod val="60000"/>
                <a:lumOff val="40000"/>
              </a:schemeClr>
            </a:solidFill>
          </a:ln>
        </p:spPr>
        <p:txBody>
          <a:bodyPr wrap="square">
            <a:spAutoFit/>
          </a:bodyPr>
          <a:lstStyle/>
          <a:p>
            <a:r>
              <a:rPr lang="ru-RU" sz="2000" b="1" dirty="0" smtClean="0">
                <a:solidFill>
                  <a:prstClr val="black"/>
                </a:solidFill>
              </a:rPr>
              <a:t> </a:t>
            </a:r>
            <a:r>
              <a:rPr lang="ru-RU" sz="2000" b="1" dirty="0" err="1" smtClean="0">
                <a:solidFill>
                  <a:prstClr val="black"/>
                </a:solidFill>
              </a:rPr>
              <a:t>Дт</a:t>
            </a:r>
            <a:r>
              <a:rPr lang="ru-RU" sz="2000" b="1" dirty="0" smtClean="0">
                <a:solidFill>
                  <a:prstClr val="black"/>
                </a:solidFill>
              </a:rPr>
              <a:t> </a:t>
            </a:r>
            <a:r>
              <a:rPr lang="ru-RU" sz="2000" b="1" dirty="0">
                <a:solidFill>
                  <a:prstClr val="black"/>
                </a:solidFill>
              </a:rPr>
              <a:t>0 205 </a:t>
            </a:r>
            <a:r>
              <a:rPr lang="ru-RU" sz="2000" b="1" dirty="0" smtClean="0">
                <a:solidFill>
                  <a:prstClr val="black"/>
                </a:solidFill>
              </a:rPr>
              <a:t>22</a:t>
            </a:r>
            <a:r>
              <a:rPr lang="ru-RU" sz="2000" b="1" dirty="0">
                <a:solidFill>
                  <a:prstClr val="black"/>
                </a:solidFill>
              </a:rPr>
              <a:t> 000     </a:t>
            </a:r>
            <a:r>
              <a:rPr lang="ru-RU" sz="2000" b="1" dirty="0" err="1">
                <a:solidFill>
                  <a:prstClr val="black"/>
                </a:solidFill>
              </a:rPr>
              <a:t>Кт</a:t>
            </a:r>
            <a:r>
              <a:rPr lang="ru-RU" sz="2000" b="1" dirty="0">
                <a:solidFill>
                  <a:prstClr val="black"/>
                </a:solidFill>
              </a:rPr>
              <a:t> 0 401 30 000</a:t>
            </a:r>
          </a:p>
        </p:txBody>
      </p:sp>
      <p:sp>
        <p:nvSpPr>
          <p:cNvPr id="7" name="Прямоугольник 6"/>
          <p:cNvSpPr/>
          <p:nvPr/>
        </p:nvSpPr>
        <p:spPr>
          <a:xfrm>
            <a:off x="29344" y="3753458"/>
            <a:ext cx="4572000" cy="646331"/>
          </a:xfrm>
          <a:prstGeom prst="rect">
            <a:avLst/>
          </a:prstGeom>
          <a:solidFill>
            <a:srgbClr val="FFFF99"/>
          </a:solidFill>
          <a:ln w="38100">
            <a:solidFill>
              <a:schemeClr val="accent1">
                <a:lumMod val="60000"/>
                <a:lumOff val="40000"/>
              </a:schemeClr>
            </a:solidFill>
          </a:ln>
        </p:spPr>
        <p:txBody>
          <a:bodyPr>
            <a:spAutoFit/>
          </a:bodyPr>
          <a:lstStyle/>
          <a:p>
            <a:pPr algn="ctr"/>
            <a:r>
              <a:rPr lang="ru-RU" dirty="0">
                <a:solidFill>
                  <a:prstClr val="black"/>
                </a:solidFill>
              </a:rPr>
              <a:t>одновременно отражается объем ожидаемого дохода от арендных платежей</a:t>
            </a:r>
          </a:p>
        </p:txBody>
      </p:sp>
      <p:sp>
        <p:nvSpPr>
          <p:cNvPr id="8" name="Прямоугольник 7"/>
          <p:cNvSpPr/>
          <p:nvPr/>
        </p:nvSpPr>
        <p:spPr>
          <a:xfrm>
            <a:off x="5189760" y="3876568"/>
            <a:ext cx="3954240" cy="400110"/>
          </a:xfrm>
          <a:prstGeom prst="rect">
            <a:avLst/>
          </a:prstGeom>
          <a:ln w="38100">
            <a:solidFill>
              <a:schemeClr val="accent1">
                <a:lumMod val="60000"/>
                <a:lumOff val="40000"/>
              </a:schemeClr>
            </a:solidFill>
          </a:ln>
        </p:spPr>
        <p:txBody>
          <a:bodyPr wrap="square">
            <a:spAutoFit/>
          </a:bodyPr>
          <a:lstStyle/>
          <a:p>
            <a:r>
              <a:rPr lang="ru-RU" dirty="0" smtClean="0">
                <a:solidFill>
                  <a:prstClr val="black"/>
                </a:solidFill>
              </a:rPr>
              <a:t> </a:t>
            </a:r>
            <a:r>
              <a:rPr lang="ru-RU" sz="2000" b="1" dirty="0" err="1" smtClean="0">
                <a:solidFill>
                  <a:prstClr val="black"/>
                </a:solidFill>
              </a:rPr>
              <a:t>Дт</a:t>
            </a:r>
            <a:r>
              <a:rPr lang="ru-RU" sz="2000" b="1" dirty="0" smtClean="0">
                <a:solidFill>
                  <a:prstClr val="black"/>
                </a:solidFill>
              </a:rPr>
              <a:t> </a:t>
            </a:r>
            <a:r>
              <a:rPr lang="ru-RU" sz="2000" b="1" dirty="0">
                <a:solidFill>
                  <a:prstClr val="black"/>
                </a:solidFill>
              </a:rPr>
              <a:t>0 401 30 000     </a:t>
            </a:r>
            <a:r>
              <a:rPr lang="ru-RU" sz="2000" b="1" dirty="0" err="1" smtClean="0">
                <a:solidFill>
                  <a:prstClr val="black"/>
                </a:solidFill>
              </a:rPr>
              <a:t>Кт</a:t>
            </a:r>
            <a:r>
              <a:rPr lang="ru-RU" sz="2000" b="1" dirty="0" smtClean="0">
                <a:solidFill>
                  <a:prstClr val="black"/>
                </a:solidFill>
              </a:rPr>
              <a:t> 0</a:t>
            </a:r>
            <a:r>
              <a:rPr lang="ru-RU" sz="2000" b="1" dirty="0">
                <a:solidFill>
                  <a:prstClr val="black"/>
                </a:solidFill>
              </a:rPr>
              <a:t> 401 40 </a:t>
            </a:r>
            <a:r>
              <a:rPr lang="ru-RU" sz="2000" b="1" dirty="0" smtClean="0">
                <a:solidFill>
                  <a:prstClr val="black"/>
                </a:solidFill>
              </a:rPr>
              <a:t>122</a:t>
            </a:r>
            <a:r>
              <a:rPr lang="ru-RU" sz="2000" b="1" dirty="0">
                <a:solidFill>
                  <a:prstClr val="black"/>
                </a:solidFill>
              </a:rPr>
              <a:t> </a:t>
            </a:r>
          </a:p>
        </p:txBody>
      </p:sp>
      <p:sp>
        <p:nvSpPr>
          <p:cNvPr id="9" name="Прямоугольник 8"/>
          <p:cNvSpPr/>
          <p:nvPr/>
        </p:nvSpPr>
        <p:spPr>
          <a:xfrm>
            <a:off x="177404" y="4950073"/>
            <a:ext cx="4068812" cy="923330"/>
          </a:xfrm>
          <a:prstGeom prst="rect">
            <a:avLst/>
          </a:prstGeom>
          <a:solidFill>
            <a:srgbClr val="CCFF99"/>
          </a:solidFill>
          <a:ln w="38100">
            <a:solidFill>
              <a:schemeClr val="accent1">
                <a:lumMod val="60000"/>
                <a:lumOff val="40000"/>
              </a:schemeClr>
            </a:solidFill>
          </a:ln>
        </p:spPr>
        <p:txBody>
          <a:bodyPr wrap="square">
            <a:spAutoFit/>
          </a:bodyPr>
          <a:lstStyle/>
          <a:p>
            <a:pPr algn="ctr"/>
            <a:r>
              <a:rPr lang="ru-RU" dirty="0" smtClean="0">
                <a:solidFill>
                  <a:prstClr val="black"/>
                </a:solidFill>
              </a:rPr>
              <a:t>проводит </a:t>
            </a:r>
            <a:r>
              <a:rPr lang="ru-RU" dirty="0">
                <a:solidFill>
                  <a:prstClr val="black"/>
                </a:solidFill>
              </a:rPr>
              <a:t>сверку показателей принимаемых объектов учета аренды </a:t>
            </a:r>
            <a:r>
              <a:rPr lang="ru-RU" b="1" dirty="0">
                <a:solidFill>
                  <a:prstClr val="black"/>
                </a:solidFill>
              </a:rPr>
              <a:t>на балансовые </a:t>
            </a:r>
            <a:r>
              <a:rPr lang="ru-RU" b="1" dirty="0" smtClean="0">
                <a:solidFill>
                  <a:prstClr val="black"/>
                </a:solidFill>
              </a:rPr>
              <a:t>счета</a:t>
            </a:r>
            <a:endParaRPr lang="ru-RU" b="1" dirty="0">
              <a:solidFill>
                <a:prstClr val="black"/>
              </a:solidFill>
            </a:endParaRPr>
          </a:p>
        </p:txBody>
      </p:sp>
      <p:sp>
        <p:nvSpPr>
          <p:cNvPr id="10" name="Прямоугольник 9"/>
          <p:cNvSpPr/>
          <p:nvPr/>
        </p:nvSpPr>
        <p:spPr>
          <a:xfrm>
            <a:off x="4572000" y="4939977"/>
            <a:ext cx="4572000" cy="923330"/>
          </a:xfrm>
          <a:prstGeom prst="rect">
            <a:avLst/>
          </a:prstGeom>
          <a:ln w="38100">
            <a:solidFill>
              <a:schemeClr val="accent1">
                <a:lumMod val="60000"/>
                <a:lumOff val="40000"/>
              </a:schemeClr>
            </a:solidFill>
          </a:ln>
        </p:spPr>
        <p:txBody>
          <a:bodyPr>
            <a:spAutoFit/>
          </a:bodyPr>
          <a:lstStyle/>
          <a:p>
            <a:pPr algn="ctr"/>
            <a:r>
              <a:rPr lang="ru-RU" dirty="0" smtClean="0">
                <a:solidFill>
                  <a:prstClr val="black"/>
                </a:solidFill>
              </a:rPr>
              <a:t> </a:t>
            </a:r>
            <a:r>
              <a:rPr lang="ru-RU" dirty="0">
                <a:solidFill>
                  <a:prstClr val="black"/>
                </a:solidFill>
              </a:rPr>
              <a:t>показателей, отраженных по итогам 2017 года (по состоянию на </a:t>
            </a:r>
            <a:r>
              <a:rPr lang="ru-RU" dirty="0" smtClean="0">
                <a:solidFill>
                  <a:prstClr val="black"/>
                </a:solidFill>
              </a:rPr>
              <a:t>01.01. </a:t>
            </a:r>
            <a:r>
              <a:rPr lang="ru-RU" dirty="0">
                <a:solidFill>
                  <a:prstClr val="black"/>
                </a:solidFill>
              </a:rPr>
              <a:t>2018 </a:t>
            </a:r>
            <a:r>
              <a:rPr lang="ru-RU" dirty="0" smtClean="0">
                <a:solidFill>
                  <a:prstClr val="black"/>
                </a:solidFill>
              </a:rPr>
              <a:t>) </a:t>
            </a:r>
          </a:p>
          <a:p>
            <a:pPr algn="ctr"/>
            <a:r>
              <a:rPr lang="ru-RU" b="1" dirty="0" smtClean="0">
                <a:solidFill>
                  <a:prstClr val="black"/>
                </a:solidFill>
              </a:rPr>
              <a:t>по </a:t>
            </a:r>
            <a:r>
              <a:rPr lang="ru-RU" b="1" dirty="0">
                <a:solidFill>
                  <a:prstClr val="black"/>
                </a:solidFill>
              </a:rPr>
              <a:t>з/</a:t>
            </a:r>
            <a:r>
              <a:rPr lang="ru-RU" b="1" dirty="0" err="1">
                <a:solidFill>
                  <a:prstClr val="black"/>
                </a:solidFill>
              </a:rPr>
              <a:t>сч</a:t>
            </a:r>
            <a:r>
              <a:rPr lang="ru-RU" b="1" dirty="0">
                <a:solidFill>
                  <a:prstClr val="black"/>
                </a:solidFill>
              </a:rPr>
              <a:t> 25 </a:t>
            </a:r>
            <a:r>
              <a:rPr lang="ru-RU" b="1" dirty="0" smtClean="0">
                <a:solidFill>
                  <a:prstClr val="black"/>
                </a:solidFill>
              </a:rPr>
              <a:t>и 26</a:t>
            </a:r>
            <a:endParaRPr lang="ru-RU" b="1" dirty="0">
              <a:solidFill>
                <a:prstClr val="black"/>
              </a:solidFill>
            </a:endParaRPr>
          </a:p>
        </p:txBody>
      </p:sp>
      <p:cxnSp>
        <p:nvCxnSpPr>
          <p:cNvPr id="12" name="Прямая со стрелкой 11"/>
          <p:cNvCxnSpPr>
            <a:stCxn id="5" idx="3"/>
            <a:endCxn id="6" idx="1"/>
          </p:cNvCxnSpPr>
          <p:nvPr/>
        </p:nvCxnSpPr>
        <p:spPr>
          <a:xfrm flipV="1">
            <a:off x="4743476" y="2652366"/>
            <a:ext cx="446284" cy="1"/>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4" name="Прямая со стрелкой 13"/>
          <p:cNvCxnSpPr>
            <a:stCxn id="7" idx="3"/>
            <a:endCxn id="8" idx="1"/>
          </p:cNvCxnSpPr>
          <p:nvPr/>
        </p:nvCxnSpPr>
        <p:spPr>
          <a:xfrm flipV="1">
            <a:off x="4601344" y="4076623"/>
            <a:ext cx="588416" cy="1"/>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6" name="Прямая со стрелкой 15"/>
          <p:cNvCxnSpPr>
            <a:stCxn id="9" idx="3"/>
            <a:endCxn id="10" idx="1"/>
          </p:cNvCxnSpPr>
          <p:nvPr/>
        </p:nvCxnSpPr>
        <p:spPr>
          <a:xfrm flipV="1">
            <a:off x="4246216" y="5401642"/>
            <a:ext cx="325784" cy="10096"/>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9" name="TextBox 18"/>
          <p:cNvSpPr txBox="1"/>
          <p:nvPr/>
        </p:nvSpPr>
        <p:spPr>
          <a:xfrm>
            <a:off x="486544" y="1098207"/>
            <a:ext cx="3293368" cy="646331"/>
          </a:xfrm>
          <a:prstGeom prst="rect">
            <a:avLst/>
          </a:prstGeom>
          <a:solidFill>
            <a:schemeClr val="accent6">
              <a:lumMod val="60000"/>
              <a:lumOff val="40000"/>
            </a:schemeClr>
          </a:solidFill>
          <a:ln w="38100">
            <a:solidFill>
              <a:schemeClr val="accent1"/>
            </a:solidFill>
          </a:ln>
        </p:spPr>
        <p:txBody>
          <a:bodyPr wrap="square" rtlCol="0">
            <a:spAutoFit/>
          </a:bodyPr>
          <a:lstStyle/>
          <a:p>
            <a:r>
              <a:rPr lang="ru-RU" dirty="0" smtClean="0">
                <a:solidFill>
                  <a:prstClr val="black"/>
                </a:solidFill>
              </a:rPr>
              <a:t>Выбытие объекта переданного в финансовую аренду</a:t>
            </a:r>
            <a:endParaRPr lang="ru-RU" dirty="0">
              <a:solidFill>
                <a:prstClr val="black"/>
              </a:solidFill>
            </a:endParaRPr>
          </a:p>
        </p:txBody>
      </p:sp>
      <p:sp>
        <p:nvSpPr>
          <p:cNvPr id="20" name="TextBox 19"/>
          <p:cNvSpPr txBox="1"/>
          <p:nvPr/>
        </p:nvSpPr>
        <p:spPr>
          <a:xfrm>
            <a:off x="5281618" y="1078814"/>
            <a:ext cx="3640099" cy="707886"/>
          </a:xfrm>
          <a:prstGeom prst="rect">
            <a:avLst/>
          </a:prstGeom>
          <a:noFill/>
          <a:ln w="38100">
            <a:solidFill>
              <a:schemeClr val="accent1"/>
            </a:solidFill>
          </a:ln>
        </p:spPr>
        <p:txBody>
          <a:bodyPr wrap="none" rtlCol="0">
            <a:spAutoFit/>
          </a:bodyPr>
          <a:lstStyle/>
          <a:p>
            <a:r>
              <a:rPr lang="ru-RU" sz="2000" b="1" dirty="0" err="1" smtClean="0">
                <a:solidFill>
                  <a:prstClr val="black"/>
                </a:solidFill>
              </a:rPr>
              <a:t>Дт</a:t>
            </a:r>
            <a:r>
              <a:rPr lang="ru-RU" sz="2000" b="1" dirty="0" smtClean="0">
                <a:solidFill>
                  <a:prstClr val="black"/>
                </a:solidFill>
              </a:rPr>
              <a:t> 0 401 30 000  </a:t>
            </a:r>
            <a:r>
              <a:rPr lang="ru-RU" sz="2000" b="1" dirty="0" err="1" smtClean="0">
                <a:solidFill>
                  <a:prstClr val="black"/>
                </a:solidFill>
              </a:rPr>
              <a:t>Кт</a:t>
            </a:r>
            <a:r>
              <a:rPr lang="ru-RU" sz="2000" b="1" dirty="0" smtClean="0">
                <a:solidFill>
                  <a:prstClr val="black"/>
                </a:solidFill>
              </a:rPr>
              <a:t> 0 101 </a:t>
            </a:r>
            <a:r>
              <a:rPr lang="ru-RU" sz="2000" b="1" dirty="0" err="1" smtClean="0">
                <a:solidFill>
                  <a:prstClr val="black"/>
                </a:solidFill>
              </a:rPr>
              <a:t>хх</a:t>
            </a:r>
            <a:r>
              <a:rPr lang="ru-RU" sz="2000" b="1" dirty="0" smtClean="0">
                <a:solidFill>
                  <a:prstClr val="black"/>
                </a:solidFill>
              </a:rPr>
              <a:t> 410</a:t>
            </a:r>
          </a:p>
          <a:p>
            <a:r>
              <a:rPr lang="ru-RU" sz="2000" b="1" dirty="0" err="1" smtClean="0">
                <a:solidFill>
                  <a:prstClr val="black"/>
                </a:solidFill>
              </a:rPr>
              <a:t>Дт</a:t>
            </a:r>
            <a:r>
              <a:rPr lang="ru-RU" sz="2000" b="1" dirty="0" smtClean="0">
                <a:solidFill>
                  <a:prstClr val="black"/>
                </a:solidFill>
              </a:rPr>
              <a:t> 0 104 </a:t>
            </a:r>
            <a:r>
              <a:rPr lang="ru-RU" sz="2000" b="1" dirty="0" err="1" smtClean="0">
                <a:solidFill>
                  <a:prstClr val="black"/>
                </a:solidFill>
              </a:rPr>
              <a:t>хх</a:t>
            </a:r>
            <a:r>
              <a:rPr lang="ru-RU" sz="2000" b="1" dirty="0" smtClean="0">
                <a:solidFill>
                  <a:prstClr val="black"/>
                </a:solidFill>
              </a:rPr>
              <a:t> 411   </a:t>
            </a:r>
            <a:r>
              <a:rPr lang="ru-RU" sz="2000" b="1" dirty="0" err="1" smtClean="0">
                <a:solidFill>
                  <a:prstClr val="black"/>
                </a:solidFill>
              </a:rPr>
              <a:t>Кт</a:t>
            </a:r>
            <a:r>
              <a:rPr lang="ru-RU" sz="2000" b="1" dirty="0" smtClean="0">
                <a:solidFill>
                  <a:prstClr val="black"/>
                </a:solidFill>
              </a:rPr>
              <a:t> 0 401 30 000</a:t>
            </a:r>
            <a:endParaRPr lang="ru-RU" sz="2000" b="1" dirty="0">
              <a:solidFill>
                <a:prstClr val="black"/>
              </a:solidFill>
            </a:endParaRPr>
          </a:p>
        </p:txBody>
      </p:sp>
      <p:cxnSp>
        <p:nvCxnSpPr>
          <p:cNvPr id="22" name="Прямая со стрелкой 21"/>
          <p:cNvCxnSpPr>
            <a:stCxn id="19" idx="3"/>
            <a:endCxn id="20" idx="1"/>
          </p:cNvCxnSpPr>
          <p:nvPr/>
        </p:nvCxnSpPr>
        <p:spPr>
          <a:xfrm>
            <a:off x="3779912" y="1421373"/>
            <a:ext cx="1501706" cy="11384"/>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5882848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06824" y="470647"/>
            <a:ext cx="7889300" cy="304186"/>
          </a:xfrm>
          <a:prstGeom prst="rect">
            <a:avLst/>
          </a:prstGeom>
        </p:spPr>
        <p:txBody>
          <a:bodyPr vert="horz" wrap="square" lIns="0" tIns="0" rIns="0" bIns="0" rtlCol="0">
            <a:spAutoFit/>
          </a:bodyPr>
          <a:lstStyle/>
          <a:p>
            <a:pPr marL="11206" marR="4483">
              <a:lnSpc>
                <a:spcPct val="80000"/>
              </a:lnSpc>
            </a:pPr>
            <a:r>
              <a:rPr lang="ru-RU" spc="-4" dirty="0"/>
              <a:t>Обесценение актива</a:t>
            </a:r>
          </a:p>
        </p:txBody>
      </p:sp>
      <p:sp>
        <p:nvSpPr>
          <p:cNvPr id="3" name="object 3"/>
          <p:cNvSpPr txBox="1"/>
          <p:nvPr/>
        </p:nvSpPr>
        <p:spPr>
          <a:xfrm>
            <a:off x="941294" y="1314981"/>
            <a:ext cx="7505140" cy="1099725"/>
          </a:xfrm>
          <a:prstGeom prst="rect">
            <a:avLst/>
          </a:prstGeom>
        </p:spPr>
        <p:txBody>
          <a:bodyPr vert="horz" wrap="square" lIns="0" tIns="0" rIns="0" bIns="0" rtlCol="0">
            <a:spAutoFit/>
          </a:bodyPr>
          <a:lstStyle/>
          <a:p>
            <a:pPr marL="11206" marR="4483" algn="ctr" defTabSz="806867">
              <a:lnSpc>
                <a:spcPct val="150000"/>
              </a:lnSpc>
              <a:buClr>
                <a:srgbClr val="096234"/>
              </a:buClr>
              <a:tabLst>
                <a:tab pos="212923" algn="l"/>
              </a:tabLst>
              <a:defRPr/>
            </a:pPr>
            <a:endParaRPr lang="ru-RU" sz="1588" b="1" dirty="0">
              <a:solidFill>
                <a:prstClr val="black"/>
              </a:solidFill>
              <a:latin typeface="Times New Roman"/>
              <a:cs typeface="Times New Roman"/>
            </a:endParaRPr>
          </a:p>
          <a:p>
            <a:pPr marL="11206" marR="4483" algn="ctr" defTabSz="806867">
              <a:lnSpc>
                <a:spcPct val="150000"/>
              </a:lnSpc>
              <a:buClr>
                <a:srgbClr val="096234"/>
              </a:buClr>
              <a:tabLst>
                <a:tab pos="212923" algn="l"/>
              </a:tabLst>
              <a:defRPr/>
            </a:pPr>
            <a:endParaRPr lang="ru-RU" sz="1588" b="1" dirty="0">
              <a:solidFill>
                <a:prstClr val="black"/>
              </a:solidFill>
              <a:latin typeface="Times New Roman"/>
              <a:cs typeface="Times New Roman"/>
            </a:endParaRPr>
          </a:p>
          <a:p>
            <a:pPr marL="11206" marR="4483" defTabSz="806867">
              <a:lnSpc>
                <a:spcPct val="150000"/>
              </a:lnSpc>
              <a:buClr>
                <a:srgbClr val="096234"/>
              </a:buClr>
              <a:tabLst>
                <a:tab pos="212923" algn="l"/>
              </a:tabLst>
              <a:defRPr/>
            </a:pPr>
            <a:r>
              <a:rPr lang="en-US" sz="1588" b="1" dirty="0">
                <a:solidFill>
                  <a:prstClr val="black"/>
                </a:solidFill>
                <a:latin typeface="Times New Roman"/>
                <a:cs typeface="Times New Roman"/>
              </a:rPr>
              <a:t>		</a:t>
            </a:r>
          </a:p>
        </p:txBody>
      </p:sp>
      <p:grpSp>
        <p:nvGrpSpPr>
          <p:cNvPr id="5" name="Группа 4"/>
          <p:cNvGrpSpPr/>
          <p:nvPr/>
        </p:nvGrpSpPr>
        <p:grpSpPr>
          <a:xfrm>
            <a:off x="814980" y="2034327"/>
            <a:ext cx="7619422" cy="4028226"/>
            <a:chOff x="692738" y="1275454"/>
            <a:chExt cx="8635345" cy="4565322"/>
          </a:xfrm>
        </p:grpSpPr>
        <p:sp>
          <p:nvSpPr>
            <p:cNvPr id="14" name="object 3"/>
            <p:cNvSpPr txBox="1"/>
            <p:nvPr/>
          </p:nvSpPr>
          <p:spPr>
            <a:xfrm>
              <a:off x="692740" y="1500665"/>
              <a:ext cx="8635343" cy="4340111"/>
            </a:xfrm>
            <a:prstGeom prst="rect">
              <a:avLst/>
            </a:prstGeom>
            <a:ln>
              <a:noFill/>
            </a:ln>
          </p:spPr>
          <p:txBody>
            <a:bodyPr vert="horz" wrap="square" lIns="0" tIns="0" rIns="0" bIns="0" rtlCol="0">
              <a:spAutoFit/>
            </a:bodyPr>
            <a:lstStyle/>
            <a:p>
              <a:pPr marL="11206" marR="4483" algn="just" defTabSz="806867">
                <a:lnSpc>
                  <a:spcPct val="150000"/>
                </a:lnSpc>
                <a:buClr>
                  <a:srgbClr val="096234"/>
                </a:buClr>
                <a:tabLst>
                  <a:tab pos="212923" algn="l"/>
                </a:tabLst>
                <a:defRPr/>
              </a:pPr>
              <a:r>
                <a:rPr lang="ru-RU" sz="1765" dirty="0">
                  <a:solidFill>
                    <a:prstClr val="black"/>
                  </a:solidFill>
                  <a:latin typeface="Times New Roman"/>
                  <a:cs typeface="Times New Roman"/>
                </a:rPr>
                <a:t>                                                           -  </a:t>
              </a:r>
              <a:r>
                <a:rPr lang="ru-RU" sz="2471" b="1" i="1" dirty="0">
                  <a:solidFill>
                    <a:srgbClr val="FF0000"/>
                  </a:solidFill>
                  <a:latin typeface="Times New Roman"/>
                  <a:cs typeface="Times New Roman"/>
                </a:rPr>
                <a:t>это снижение стоимости актива</a:t>
              </a:r>
              <a:r>
                <a:rPr lang="ru-RU" sz="2471" i="1" dirty="0">
                  <a:solidFill>
                    <a:srgbClr val="FF0000"/>
                  </a:solidFill>
                  <a:latin typeface="Times New Roman"/>
                  <a:cs typeface="Times New Roman"/>
                </a:rPr>
                <a:t>, </a:t>
              </a:r>
              <a:r>
                <a:rPr lang="ru-RU" sz="2471" b="1" dirty="0">
                  <a:latin typeface="Times New Roman"/>
                  <a:cs typeface="Times New Roman"/>
                </a:rPr>
                <a:t>превышающее плановое (нормальное) снижение его стоимости </a:t>
              </a:r>
              <a:r>
                <a:rPr lang="ru-RU" sz="2471" dirty="0">
                  <a:solidFill>
                    <a:prstClr val="black"/>
                  </a:solidFill>
                  <a:latin typeface="Times New Roman"/>
                  <a:cs typeface="Times New Roman"/>
                </a:rPr>
                <a:t>в связи с владением (использованием) таким активом (нормальным физическим и (или) моральным износом), </a:t>
              </a:r>
              <a:r>
                <a:rPr lang="ru-RU" sz="2471" b="1" dirty="0">
                  <a:solidFill>
                    <a:prstClr val="black"/>
                  </a:solidFill>
                  <a:latin typeface="Times New Roman"/>
                  <a:cs typeface="Times New Roman"/>
                </a:rPr>
                <a:t>связанное со снижением ценности актива</a:t>
              </a:r>
              <a:r>
                <a:rPr lang="ru-RU" sz="1765" dirty="0">
                  <a:solidFill>
                    <a:prstClr val="black"/>
                  </a:solidFill>
                  <a:latin typeface="Times New Roman"/>
                  <a:cs typeface="Times New Roman"/>
                </a:rPr>
                <a:t>.</a:t>
              </a:r>
            </a:p>
            <a:p>
              <a:pPr marL="313781" marR="4483" indent="-302575" algn="just" defTabSz="806867">
                <a:lnSpc>
                  <a:spcPct val="150000"/>
                </a:lnSpc>
                <a:buClr>
                  <a:srgbClr val="096234"/>
                </a:buClr>
                <a:buFont typeface="Arial" panose="020B0604020202020204" pitchFamily="34" charset="0"/>
                <a:buChar char="•"/>
                <a:tabLst>
                  <a:tab pos="212923" algn="l"/>
                </a:tabLst>
                <a:defRPr/>
              </a:pPr>
              <a:endParaRPr lang="ru-RU" sz="1765" dirty="0">
                <a:solidFill>
                  <a:prstClr val="black"/>
                </a:solidFill>
                <a:latin typeface="Times New Roman"/>
                <a:cs typeface="Times New Roman"/>
              </a:endParaRPr>
            </a:p>
          </p:txBody>
        </p:sp>
        <p:grpSp>
          <p:nvGrpSpPr>
            <p:cNvPr id="4" name="Группа 3"/>
            <p:cNvGrpSpPr/>
            <p:nvPr/>
          </p:nvGrpSpPr>
          <p:grpSpPr>
            <a:xfrm>
              <a:off x="692738" y="1275454"/>
              <a:ext cx="3445323" cy="770589"/>
              <a:chOff x="1143000" y="3276600"/>
              <a:chExt cx="3886200" cy="833293"/>
            </a:xfrm>
            <a:solidFill>
              <a:schemeClr val="accent3">
                <a:lumMod val="20000"/>
                <a:lumOff val="80000"/>
              </a:schemeClr>
            </a:solidFill>
          </p:grpSpPr>
          <p:sp>
            <p:nvSpPr>
              <p:cNvPr id="6" name="Скругленный прямоугольник 5"/>
              <p:cNvSpPr/>
              <p:nvPr/>
            </p:nvSpPr>
            <p:spPr>
              <a:xfrm>
                <a:off x="1143000" y="3276600"/>
                <a:ext cx="3886200" cy="833293"/>
              </a:xfrm>
              <a:prstGeom prst="roundRect">
                <a:avLst/>
              </a:prstGeom>
              <a:grp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6867">
                  <a:defRPr/>
                </a:pPr>
                <a:endParaRPr lang="ru-RU" sz="1588" dirty="0">
                  <a:solidFill>
                    <a:prstClr val="white"/>
                  </a:solidFill>
                </a:endParaRPr>
              </a:p>
            </p:txBody>
          </p:sp>
          <p:sp>
            <p:nvSpPr>
              <p:cNvPr id="7" name="TextBox 6"/>
              <p:cNvSpPr txBox="1"/>
              <p:nvPr/>
            </p:nvSpPr>
            <p:spPr>
              <a:xfrm>
                <a:off x="1214233" y="3426989"/>
                <a:ext cx="3776062" cy="545835"/>
              </a:xfrm>
              <a:prstGeom prst="rect">
                <a:avLst/>
              </a:prstGeom>
              <a:noFill/>
              <a:ln>
                <a:noFill/>
              </a:ln>
            </p:spPr>
            <p:txBody>
              <a:bodyPr wrap="square" rtlCol="0">
                <a:spAutoFit/>
              </a:bodyPr>
              <a:lstStyle/>
              <a:p>
                <a:pPr algn="ctr" defTabSz="806867">
                  <a:defRPr/>
                </a:pPr>
                <a:r>
                  <a:rPr lang="ru-RU" sz="2294" b="1" dirty="0">
                    <a:solidFill>
                      <a:prstClr val="black"/>
                    </a:solidFill>
                    <a:latin typeface="Times New Roman" panose="02020603050405020304" pitchFamily="18" charset="0"/>
                    <a:cs typeface="Times New Roman" panose="02020603050405020304" pitchFamily="18" charset="0"/>
                  </a:rPr>
                  <a:t>Обесценение актива</a:t>
                </a:r>
              </a:p>
            </p:txBody>
          </p:sp>
        </p:grpSp>
      </p:grpSp>
    </p:spTree>
    <p:extLst>
      <p:ext uri="{BB962C8B-B14F-4D97-AF65-F5344CB8AC3E}">
        <p14:creationId xmlns:p14="http://schemas.microsoft.com/office/powerpoint/2010/main" val="26991898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2125663"/>
            <a:ext cx="7772400" cy="431800"/>
          </a:xfrm>
        </p:spPr>
        <p:txBody>
          <a:bodyPr/>
          <a:lstStyle/>
          <a:p>
            <a:pPr>
              <a:defRPr/>
            </a:pPr>
            <a:r>
              <a:rPr lang="ru-RU" sz="2000" dirty="0" smtClean="0">
                <a:solidFill>
                  <a:schemeClr val="accent5">
                    <a:lumMod val="75000"/>
                  </a:schemeClr>
                </a:solidFill>
              </a:rPr>
              <a:t>ЕДИНЫЙ ПЛАН СЧЕТОВ</a:t>
            </a:r>
            <a:br>
              <a:rPr lang="ru-RU" sz="2000" dirty="0" smtClean="0">
                <a:solidFill>
                  <a:schemeClr val="accent5">
                    <a:lumMod val="75000"/>
                  </a:schemeClr>
                </a:solidFill>
              </a:rPr>
            </a:br>
            <a:r>
              <a:rPr lang="ru-RU" sz="2000" dirty="0" smtClean="0">
                <a:solidFill>
                  <a:schemeClr val="accent5">
                    <a:lumMod val="75000"/>
                  </a:schemeClr>
                </a:solidFill>
              </a:rPr>
              <a:t>10100 ОСНОВНЫЕ СРЕДСТВА</a:t>
            </a:r>
            <a:endParaRPr lang="ru-RU" sz="2000" dirty="0"/>
          </a:p>
        </p:txBody>
      </p:sp>
      <p:sp>
        <p:nvSpPr>
          <p:cNvPr id="76803" name="Текст 2"/>
          <p:cNvSpPr>
            <a:spLocks noGrp="1"/>
          </p:cNvSpPr>
          <p:nvPr>
            <p:ph type="body" idx="4294967295"/>
          </p:nvPr>
        </p:nvSpPr>
        <p:spPr>
          <a:xfrm>
            <a:off x="215900" y="1171575"/>
            <a:ext cx="8712200" cy="4089400"/>
          </a:xfrm>
        </p:spPr>
        <p:txBody>
          <a:bodyPr/>
          <a:lstStyle/>
          <a:p>
            <a:endParaRPr lang="ru-RU" altLang="ru-RU" smtClean="0"/>
          </a:p>
        </p:txBody>
      </p:sp>
      <p:sp>
        <p:nvSpPr>
          <p:cNvPr id="4" name="Номер слайда 3"/>
          <p:cNvSpPr>
            <a:spLocks noGrp="1"/>
          </p:cNvSpPr>
          <p:nvPr>
            <p:ph type="sldNum" sz="quarter" idx="12"/>
          </p:nvPr>
        </p:nvSpPr>
        <p:spPr>
          <a:xfrm>
            <a:off x="71438" y="6411913"/>
            <a:ext cx="4716462" cy="255587"/>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7A488FC-9AA9-47D9-A593-D604263FCE16}" type="slidenum">
              <a:rPr lang="ru-RU" altLang="ru-RU">
                <a:solidFill>
                  <a:srgbClr val="252523"/>
                </a:solidFill>
              </a:rPr>
              <a:pPr eaLnBrk="1" hangingPunct="1"/>
              <a:t>5</a:t>
            </a:fld>
            <a:endParaRPr lang="ru-RU" altLang="ru-RU">
              <a:solidFill>
                <a:srgbClr val="252523"/>
              </a:solidFill>
            </a:endParaRPr>
          </a:p>
        </p:txBody>
      </p:sp>
      <p:graphicFrame>
        <p:nvGraphicFramePr>
          <p:cNvPr id="6" name="Таблица 5"/>
          <p:cNvGraphicFramePr>
            <a:graphicFrameLocks noGrp="1"/>
          </p:cNvGraphicFramePr>
          <p:nvPr>
            <p:extLst/>
          </p:nvPr>
        </p:nvGraphicFramePr>
        <p:xfrm>
          <a:off x="71438" y="548680"/>
          <a:ext cx="8856662" cy="5410795"/>
        </p:xfrm>
        <a:graphic>
          <a:graphicData uri="http://schemas.openxmlformats.org/drawingml/2006/table">
            <a:tbl>
              <a:tblPr/>
              <a:tblGrid>
                <a:gridCol w="247650"/>
                <a:gridCol w="287337"/>
                <a:gridCol w="328613"/>
                <a:gridCol w="265112"/>
                <a:gridCol w="327025"/>
                <a:gridCol w="3017838"/>
                <a:gridCol w="130175"/>
                <a:gridCol w="282575"/>
                <a:gridCol w="295275"/>
                <a:gridCol w="312737"/>
                <a:gridCol w="271463"/>
                <a:gridCol w="238125"/>
                <a:gridCol w="2852737"/>
              </a:tblGrid>
              <a:tr h="730845">
                <a:tc gridSpan="5">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2000" b="1" i="1" u="none" strike="noStrike" cap="none" normalizeH="0" baseline="0" dirty="0" smtClean="0">
                          <a:ln>
                            <a:solidFill>
                              <a:schemeClr val="tx2"/>
                            </a:solidFill>
                          </a:ln>
                          <a:solidFill>
                            <a:srgbClr val="000000"/>
                          </a:solidFill>
                          <a:effectLst/>
                          <a:latin typeface="Times New Roman" pitchFamily="18" charset="0"/>
                          <a:cs typeface="Arial" pitchFamily="34" charset="0"/>
                        </a:rPr>
                        <a:t>2 0 1 7 </a:t>
                      </a:r>
                      <a:r>
                        <a:rPr kumimoji="0" lang="ru-RU" sz="2000" b="0" i="1" u="none" strike="noStrike" cap="none" normalizeH="0" baseline="0" dirty="0" smtClean="0">
                          <a:ln>
                            <a:solidFill>
                              <a:schemeClr val="tx2"/>
                            </a:solidFill>
                          </a:ln>
                          <a:solidFill>
                            <a:srgbClr val="000000"/>
                          </a:solidFill>
                          <a:effectLst/>
                          <a:latin typeface="Times New Roman" pitchFamily="18" charset="0"/>
                          <a:cs typeface="Arial" pitchFamily="34" charset="0"/>
                        </a:rPr>
                        <a:t>г</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BCF9D"/>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2000" b="1" i="0" u="none" strike="noStrike" cap="none" normalizeH="0" baseline="0" dirty="0" smtClean="0">
                          <a:ln>
                            <a:solidFill>
                              <a:schemeClr val="tx2"/>
                            </a:solidFill>
                          </a:ln>
                          <a:solidFill>
                            <a:srgbClr val="000000"/>
                          </a:solidFill>
                          <a:effectLst/>
                          <a:latin typeface="Times New Roman" pitchFamily="18" charset="0"/>
                          <a:cs typeface="Arial" pitchFamily="34" charset="0"/>
                        </a:rPr>
                        <a:t>Основные средства</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BCF9D"/>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2000" b="1" i="1" u="none" strike="noStrike" cap="none" normalizeH="0" baseline="0" dirty="0" smtClean="0">
                          <a:ln>
                            <a:solidFill>
                              <a:schemeClr val="tx2"/>
                            </a:solidFill>
                          </a:ln>
                          <a:solidFill>
                            <a:srgbClr val="CCC1DA"/>
                          </a:solidFill>
                          <a:effectLst/>
                          <a:latin typeface="Times New Roman" pitchFamily="18" charset="0"/>
                          <a:cs typeface="Arial" pitchFamily="34" charset="0"/>
                        </a:rPr>
                        <a:t> </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BCF9D"/>
                    </a:solidFill>
                  </a:tcPr>
                </a:tc>
                <a:tc gridSpan="5">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2000" b="1" i="1" u="none" strike="noStrike" cap="none" normalizeH="0" baseline="0" dirty="0" smtClean="0">
                          <a:ln>
                            <a:solidFill>
                              <a:schemeClr val="tx2"/>
                            </a:solidFill>
                          </a:ln>
                          <a:solidFill>
                            <a:srgbClr val="000000"/>
                          </a:solidFill>
                          <a:effectLst/>
                          <a:latin typeface="Times New Roman" pitchFamily="18" charset="0"/>
                          <a:cs typeface="Arial" pitchFamily="34" charset="0"/>
                        </a:rPr>
                        <a:t>2018 </a:t>
                      </a:r>
                      <a:r>
                        <a:rPr kumimoji="0" lang="ru-RU" sz="2000" b="0" i="1" u="none" strike="noStrike" cap="none" normalizeH="0" baseline="0" dirty="0" smtClean="0">
                          <a:ln>
                            <a:solidFill>
                              <a:schemeClr val="tx2"/>
                            </a:solidFill>
                          </a:ln>
                          <a:solidFill>
                            <a:srgbClr val="000000"/>
                          </a:solidFill>
                          <a:effectLst/>
                          <a:latin typeface="Times New Roman" pitchFamily="18" charset="0"/>
                          <a:cs typeface="Arial" pitchFamily="34" charset="0"/>
                        </a:rPr>
                        <a:t>г</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BCF9D"/>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2000" b="1" i="0" u="none" strike="noStrike" cap="none" normalizeH="0" baseline="0" dirty="0" smtClean="0">
                          <a:ln>
                            <a:solidFill>
                              <a:schemeClr val="tx2"/>
                            </a:solidFill>
                          </a:ln>
                          <a:solidFill>
                            <a:srgbClr val="000000"/>
                          </a:solidFill>
                          <a:effectLst/>
                          <a:latin typeface="Times New Roman" pitchFamily="18" charset="0"/>
                          <a:cs typeface="Arial" pitchFamily="34" charset="0"/>
                        </a:rPr>
                        <a:t>Основные средства</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BCF9D"/>
                    </a:solidFill>
                  </a:tcPr>
                </a:tc>
              </a:tr>
              <a:tr h="654050">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rgbClr val="000000"/>
                          </a:solidFill>
                          <a:effectLst/>
                          <a:latin typeface="Times New Roman" pitchFamily="18" charset="0"/>
                          <a:cs typeface="Arial" pitchFamily="34" charset="0"/>
                        </a:rPr>
                        <a:t>1</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rgbClr val="000000"/>
                          </a:solidFill>
                          <a:effectLst/>
                          <a:latin typeface="Times New Roman" pitchFamily="18" charset="0"/>
                          <a:cs typeface="Arial" pitchFamily="34" charset="0"/>
                        </a:rPr>
                        <a:t>0</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rgbClr val="000000"/>
                          </a:solidFill>
                          <a:effectLst/>
                          <a:latin typeface="Times New Roman" pitchFamily="18" charset="0"/>
                          <a:cs typeface="Arial" pitchFamily="34" charset="0"/>
                        </a:rPr>
                        <a:t>1</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rgbClr val="000000"/>
                          </a:solidFill>
                          <a:effectLst/>
                          <a:latin typeface="Times New Roman" pitchFamily="18" charset="0"/>
                          <a:cs typeface="Arial" pitchFamily="34" charset="0"/>
                        </a:rPr>
                        <a:t>1</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800" b="1" i="1" u="none" strike="noStrike" cap="none" normalizeH="0" baseline="0" smtClean="0">
                          <a:ln>
                            <a:noFill/>
                          </a:ln>
                          <a:solidFill>
                            <a:srgbClr val="000000"/>
                          </a:solidFill>
                          <a:effectLst/>
                          <a:latin typeface="Times New Roman" pitchFamily="18" charset="0"/>
                          <a:cs typeface="Arial" pitchFamily="34" charset="0"/>
                        </a:rPr>
                        <a:t>0</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rgbClr val="000000"/>
                          </a:solidFill>
                          <a:effectLst/>
                          <a:latin typeface="Times New Roman" pitchFamily="18" charset="0"/>
                          <a:cs typeface="Arial" pitchFamily="34" charset="0"/>
                        </a:rPr>
                        <a:t>Основные средства – недвижимое имущество учреждения </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rgbClr val="CCC1DA"/>
                          </a:solidFill>
                          <a:effectLst/>
                          <a:latin typeface="Times New Roman" pitchFamily="18" charset="0"/>
                          <a:cs typeface="Arial" pitchFamily="34" charset="0"/>
                        </a:rPr>
                        <a:t> </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0EC"/>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rgbClr val="000000"/>
                          </a:solidFill>
                          <a:effectLst/>
                          <a:latin typeface="Times New Roman" pitchFamily="18" charset="0"/>
                          <a:cs typeface="Arial" pitchFamily="34" charset="0"/>
                        </a:rPr>
                        <a:t>1</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rgbClr val="000000"/>
                          </a:solidFill>
                          <a:effectLst/>
                          <a:latin typeface="Times New Roman" pitchFamily="18" charset="0"/>
                          <a:cs typeface="Arial" pitchFamily="34" charset="0"/>
                        </a:rPr>
                        <a:t>0</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rgbClr val="000000"/>
                          </a:solidFill>
                          <a:effectLst/>
                          <a:latin typeface="Times New Roman" pitchFamily="18" charset="0"/>
                          <a:cs typeface="Arial" pitchFamily="34" charset="0"/>
                        </a:rPr>
                        <a:t>1</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rgbClr val="000000"/>
                          </a:solidFill>
                          <a:effectLst/>
                          <a:latin typeface="Times New Roman" pitchFamily="18" charset="0"/>
                          <a:cs typeface="Arial" pitchFamily="34" charset="0"/>
                        </a:rPr>
                        <a:t>1</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800" b="1" i="1" u="none" strike="noStrike" cap="none" normalizeH="0" baseline="0" smtClean="0">
                          <a:ln>
                            <a:noFill/>
                          </a:ln>
                          <a:solidFill>
                            <a:srgbClr val="000000"/>
                          </a:solidFill>
                          <a:effectLst/>
                          <a:latin typeface="Times New Roman" pitchFamily="18" charset="0"/>
                          <a:cs typeface="Arial" pitchFamily="34" charset="0"/>
                        </a:rPr>
                        <a:t>0</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rgbClr val="000000"/>
                          </a:solidFill>
                          <a:effectLst/>
                          <a:latin typeface="Times New Roman" pitchFamily="18" charset="0"/>
                          <a:cs typeface="Arial" pitchFamily="34" charset="0"/>
                        </a:rPr>
                        <a:t>Основные средства – недвижимое имущество учреждения </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2921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rgbClr val="000000"/>
                        </a:solidFill>
                        <a:effectLst/>
                        <a:latin typeface="Calibri" pitchFamily="34"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rgbClr val="000000"/>
                        </a:solidFill>
                        <a:effectLst/>
                        <a:latin typeface="Calibri" pitchFamily="34"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rgbClr val="000000"/>
                        </a:solidFill>
                        <a:effectLst/>
                        <a:latin typeface="Calibri" pitchFamily="34"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rgbClr val="000000"/>
                        </a:solidFill>
                        <a:effectLst/>
                        <a:latin typeface="Calibri" pitchFamily="34"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rgbClr val="000000"/>
                        </a:solidFill>
                        <a:effectLst/>
                        <a:latin typeface="Calibri" pitchFamily="34"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rgbClr val="000000"/>
                          </a:solidFill>
                          <a:effectLst/>
                          <a:latin typeface="Times New Roman" pitchFamily="18" charset="0"/>
                          <a:cs typeface="Arial" pitchFamily="34" charset="0"/>
                        </a:rPr>
                        <a:t> </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rgbClr val="000000"/>
                          </a:solidFill>
                          <a:effectLst/>
                          <a:latin typeface="Times New Roman" pitchFamily="18" charset="0"/>
                          <a:cs typeface="Arial" pitchFamily="34" charset="0"/>
                        </a:rPr>
                        <a:t> </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0EC"/>
                    </a:solidFill>
                  </a:tcPr>
                </a:tc>
                <a:tc>
                  <a:txBody>
                    <a:bodyPr/>
                    <a:lstStyle/>
                    <a:p>
                      <a:pPr marL="0" marR="0" lvl="0" indent="0" algn="l" defTabSz="4572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rgbClr val="000000"/>
                          </a:solidFill>
                          <a:effectLst/>
                          <a:latin typeface="Times New Roman" pitchFamily="18" charset="0"/>
                          <a:cs typeface="Arial" pitchFamily="34" charset="0"/>
                        </a:rPr>
                        <a:t> </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rgbClr val="000000"/>
                          </a:solidFill>
                          <a:effectLst/>
                          <a:latin typeface="Times New Roman" pitchFamily="18" charset="0"/>
                          <a:cs typeface="Arial" pitchFamily="34" charset="0"/>
                        </a:rPr>
                        <a:t> </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rgbClr val="000000"/>
                          </a:solidFill>
                          <a:effectLst/>
                          <a:latin typeface="Times New Roman" pitchFamily="18" charset="0"/>
                          <a:cs typeface="Arial" pitchFamily="34" charset="0"/>
                        </a:rPr>
                        <a:t> </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rgbClr val="000000"/>
                          </a:solidFill>
                          <a:effectLst/>
                          <a:latin typeface="Times New Roman" pitchFamily="18" charset="0"/>
                          <a:cs typeface="Arial" pitchFamily="34" charset="0"/>
                        </a:rPr>
                        <a:t> </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rgbClr val="000000"/>
                          </a:solidFill>
                          <a:effectLst/>
                          <a:latin typeface="Times New Roman" pitchFamily="18" charset="0"/>
                          <a:cs typeface="Arial" pitchFamily="34" charset="0"/>
                        </a:rPr>
                        <a:t> </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rgbClr val="000000"/>
                          </a:solidFill>
                          <a:effectLst/>
                          <a:latin typeface="Times New Roman" pitchFamily="18" charset="0"/>
                          <a:cs typeface="Arial" pitchFamily="34" charset="0"/>
                        </a:rPr>
                        <a:t> </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438150">
                <a:tc>
                  <a:txBody>
                    <a:bodyPr/>
                    <a:lstStyle/>
                    <a:p>
                      <a:pPr marL="0" marR="0" lvl="0" indent="0" algn="l" defTabSz="4572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rgbClr val="000000"/>
                          </a:solidFill>
                          <a:effectLst/>
                          <a:latin typeface="Times New Roman" pitchFamily="18" charset="0"/>
                          <a:cs typeface="Arial" pitchFamily="34" charset="0"/>
                        </a:rPr>
                        <a:t>1</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rgbClr val="000000"/>
                          </a:solidFill>
                          <a:effectLst/>
                          <a:latin typeface="Times New Roman" pitchFamily="18" charset="0"/>
                          <a:cs typeface="Arial" pitchFamily="34" charset="0"/>
                        </a:rPr>
                        <a:t>0</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rgbClr val="000000"/>
                          </a:solidFill>
                          <a:effectLst/>
                          <a:latin typeface="Times New Roman" pitchFamily="18" charset="0"/>
                          <a:cs typeface="Arial" pitchFamily="34" charset="0"/>
                        </a:rPr>
                        <a:t>1</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rgbClr val="000000"/>
                          </a:solidFill>
                          <a:effectLst/>
                          <a:latin typeface="Times New Roman" pitchFamily="18" charset="0"/>
                          <a:cs typeface="Arial" pitchFamily="34" charset="0"/>
                        </a:rPr>
                        <a:t>0</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rgbClr val="000000"/>
                          </a:solidFill>
                          <a:effectLst/>
                          <a:latin typeface="Times New Roman" pitchFamily="18" charset="0"/>
                          <a:cs typeface="Arial" pitchFamily="34" charset="0"/>
                        </a:rPr>
                        <a:t>1</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rgbClr val="000000"/>
                          </a:solidFill>
                          <a:effectLst/>
                          <a:latin typeface="Times New Roman" pitchFamily="18" charset="0"/>
                          <a:cs typeface="Arial" pitchFamily="34" charset="0"/>
                        </a:rPr>
                        <a:t>Жилые помещения</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rgbClr val="000000"/>
                          </a:solidFill>
                          <a:effectLst/>
                          <a:latin typeface="Times New Roman" pitchFamily="18" charset="0"/>
                          <a:cs typeface="Arial" pitchFamily="34" charset="0"/>
                        </a:rPr>
                        <a:t> </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0EC"/>
                    </a:solid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rgbClr val="000000"/>
                          </a:solidFill>
                          <a:effectLst/>
                          <a:latin typeface="Times New Roman" pitchFamily="18" charset="0"/>
                          <a:cs typeface="Arial" pitchFamily="34" charset="0"/>
                        </a:rPr>
                        <a:t>1</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rgbClr val="000000"/>
                          </a:solidFill>
                          <a:effectLst/>
                          <a:latin typeface="Times New Roman" pitchFamily="18" charset="0"/>
                          <a:cs typeface="Arial" pitchFamily="34" charset="0"/>
                        </a:rPr>
                        <a:t>0</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rgbClr val="000000"/>
                          </a:solidFill>
                          <a:effectLst/>
                          <a:latin typeface="Times New Roman" pitchFamily="18" charset="0"/>
                          <a:cs typeface="Arial" pitchFamily="34" charset="0"/>
                        </a:rPr>
                        <a:t>1</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rgbClr val="000000"/>
                          </a:solidFill>
                          <a:effectLst/>
                          <a:latin typeface="Times New Roman" pitchFamily="18" charset="0"/>
                          <a:cs typeface="Arial" pitchFamily="34" charset="0"/>
                        </a:rPr>
                        <a:t>0</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rgbClr val="000000"/>
                          </a:solidFill>
                          <a:effectLst/>
                          <a:latin typeface="Times New Roman" pitchFamily="18" charset="0"/>
                          <a:cs typeface="Arial" pitchFamily="34" charset="0"/>
                        </a:rPr>
                        <a:t>1</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rgbClr val="000000"/>
                          </a:solidFill>
                          <a:effectLst/>
                          <a:latin typeface="Times New Roman" pitchFamily="18" charset="0"/>
                          <a:cs typeface="Arial" pitchFamily="34" charset="0"/>
                        </a:rPr>
                        <a:t>Жилые помещения</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4381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rgbClr val="000000"/>
                          </a:solidFill>
                          <a:effectLst/>
                          <a:latin typeface="Times New Roman" pitchFamily="18" charset="0"/>
                          <a:cs typeface="Arial" pitchFamily="34" charset="0"/>
                        </a:rPr>
                        <a:t>1</a:t>
                      </a:r>
                      <a:endParaRPr kumimoji="0" lang="ru-RU" sz="1800" b="0" i="0" u="none" strike="noStrike" cap="none" normalizeH="0" baseline="0" smtClean="0">
                        <a:ln>
                          <a:noFill/>
                        </a:ln>
                        <a:solidFill>
                          <a:srgbClr val="000000"/>
                        </a:solidFill>
                        <a:effectLst/>
                        <a:latin typeface="Calibri" pitchFamily="34"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rgbClr val="000000"/>
                          </a:solidFill>
                          <a:effectLst/>
                          <a:latin typeface="Times New Roman" pitchFamily="18" charset="0"/>
                          <a:cs typeface="Arial" pitchFamily="34" charset="0"/>
                        </a:rPr>
                        <a:t>0</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rgbClr val="000000"/>
                          </a:solidFill>
                          <a:effectLst/>
                          <a:latin typeface="Times New Roman" pitchFamily="18" charset="0"/>
                          <a:cs typeface="Arial" pitchFamily="34" charset="0"/>
                        </a:rPr>
                        <a:t>1</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rgbClr val="000000"/>
                          </a:solidFill>
                          <a:effectLst/>
                          <a:latin typeface="Times New Roman" pitchFamily="18" charset="0"/>
                          <a:cs typeface="Arial" pitchFamily="34" charset="0"/>
                        </a:rPr>
                        <a:t>0</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rgbClr val="000000"/>
                          </a:solidFill>
                          <a:effectLst/>
                          <a:latin typeface="Times New Roman" pitchFamily="18" charset="0"/>
                          <a:cs typeface="Arial" pitchFamily="34" charset="0"/>
                        </a:rPr>
                        <a:t>2</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rgbClr val="000000"/>
                          </a:solidFill>
                          <a:effectLst/>
                          <a:latin typeface="Times New Roman" pitchFamily="18" charset="0"/>
                          <a:cs typeface="Arial" pitchFamily="34" charset="0"/>
                        </a:rPr>
                        <a:t>Нежилые помещения</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rgbClr val="000000"/>
                          </a:solidFill>
                          <a:effectLst/>
                          <a:latin typeface="Times New Roman" pitchFamily="18" charset="0"/>
                          <a:cs typeface="Arial" pitchFamily="34" charset="0"/>
                        </a:rPr>
                        <a:t> </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0EC"/>
                    </a:solid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rgbClr val="000000"/>
                          </a:solidFill>
                          <a:effectLst/>
                          <a:latin typeface="Times New Roman" pitchFamily="18" charset="0"/>
                          <a:cs typeface="Arial" pitchFamily="34" charset="0"/>
                        </a:rPr>
                        <a:t>1</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rgbClr val="000000"/>
                          </a:solidFill>
                          <a:effectLst/>
                          <a:latin typeface="Times New Roman" pitchFamily="18" charset="0"/>
                          <a:cs typeface="Arial" pitchFamily="34" charset="0"/>
                        </a:rPr>
                        <a:t>0</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rgbClr val="000000"/>
                          </a:solidFill>
                          <a:effectLst/>
                          <a:latin typeface="Times New Roman" pitchFamily="18" charset="0"/>
                          <a:cs typeface="Arial" pitchFamily="34" charset="0"/>
                        </a:rPr>
                        <a:t>1</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rgbClr val="000000"/>
                          </a:solidFill>
                          <a:effectLst/>
                          <a:latin typeface="Times New Roman" pitchFamily="18" charset="0"/>
                          <a:cs typeface="Arial" pitchFamily="34" charset="0"/>
                        </a:rPr>
                        <a:t>0</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rgbClr val="000000"/>
                          </a:solidFill>
                          <a:effectLst/>
                          <a:latin typeface="Times New Roman" pitchFamily="18" charset="0"/>
                          <a:cs typeface="Arial" pitchFamily="34" charset="0"/>
                        </a:rPr>
                        <a:t>2</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rgbClr val="000000"/>
                          </a:solidFill>
                          <a:effectLst/>
                          <a:latin typeface="Times New Roman" pitchFamily="18" charset="0"/>
                          <a:cs typeface="Arial" pitchFamily="34" charset="0"/>
                        </a:rPr>
                        <a:t>Нежилые помещения (здания и сооружения) </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4381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rgbClr val="000000"/>
                          </a:solidFill>
                          <a:effectLst/>
                          <a:latin typeface="Times New Roman" pitchFamily="18" charset="0"/>
                          <a:cs typeface="Arial" pitchFamily="34" charset="0"/>
                        </a:rPr>
                        <a:t>1</a:t>
                      </a:r>
                      <a:endParaRPr kumimoji="0" lang="ru-RU" sz="1800" b="0" i="0" u="none" strike="noStrike" cap="none" normalizeH="0" baseline="0" smtClean="0">
                        <a:ln>
                          <a:noFill/>
                        </a:ln>
                        <a:solidFill>
                          <a:srgbClr val="000000"/>
                        </a:solidFill>
                        <a:effectLst/>
                        <a:latin typeface="Calibri" pitchFamily="34"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rgbClr val="000000"/>
                          </a:solidFill>
                          <a:effectLst/>
                          <a:latin typeface="Times New Roman" pitchFamily="18" charset="0"/>
                          <a:cs typeface="Arial" pitchFamily="34" charset="0"/>
                        </a:rPr>
                        <a:t>0</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rgbClr val="000000"/>
                          </a:solidFill>
                          <a:effectLst/>
                          <a:latin typeface="Times New Roman" pitchFamily="18" charset="0"/>
                          <a:cs typeface="Arial" pitchFamily="34" charset="0"/>
                        </a:rPr>
                        <a:t>1</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rgbClr val="000000"/>
                          </a:solidFill>
                          <a:effectLst/>
                          <a:latin typeface="Times New Roman" pitchFamily="18" charset="0"/>
                          <a:cs typeface="Arial" pitchFamily="34" charset="0"/>
                        </a:rPr>
                        <a:t>0</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rgbClr val="000000"/>
                          </a:solidFill>
                          <a:effectLst/>
                          <a:latin typeface="Times New Roman" pitchFamily="18" charset="0"/>
                          <a:cs typeface="Arial" pitchFamily="34" charset="0"/>
                        </a:rPr>
                        <a:t>3</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rgbClr val="000000"/>
                          </a:solidFill>
                          <a:effectLst/>
                          <a:latin typeface="Times New Roman" pitchFamily="18" charset="0"/>
                          <a:cs typeface="Arial" pitchFamily="34" charset="0"/>
                        </a:rPr>
                        <a:t>Сооружения</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rgbClr val="000000"/>
                          </a:solidFill>
                          <a:effectLst/>
                          <a:latin typeface="Times New Roman" pitchFamily="18" charset="0"/>
                          <a:cs typeface="Arial" pitchFamily="34" charset="0"/>
                        </a:rPr>
                        <a:t> </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0EC"/>
                    </a:solidFill>
                  </a:tcPr>
                </a:tc>
                <a:tc>
                  <a:txBody>
                    <a:bodyPr/>
                    <a:lstStyle/>
                    <a:p>
                      <a:pPr marL="0" marR="0" lvl="0" indent="0" algn="l" defTabSz="4572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FF0000"/>
                          </a:solidFill>
                          <a:effectLst/>
                          <a:latin typeface="Times New Roman" pitchFamily="18" charset="0"/>
                          <a:cs typeface="Arial" pitchFamily="34" charset="0"/>
                        </a:rPr>
                        <a:t>1</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FF0000"/>
                          </a:solidFill>
                          <a:effectLst/>
                          <a:latin typeface="Times New Roman" pitchFamily="18" charset="0"/>
                          <a:cs typeface="Arial" pitchFamily="34" charset="0"/>
                        </a:rPr>
                        <a:t>0</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FF0000"/>
                          </a:solidFill>
                          <a:effectLst/>
                          <a:latin typeface="Times New Roman" pitchFamily="18" charset="0"/>
                          <a:cs typeface="Arial" pitchFamily="34" charset="0"/>
                        </a:rPr>
                        <a:t>1</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FF0000"/>
                          </a:solidFill>
                          <a:effectLst/>
                          <a:latin typeface="Times New Roman" pitchFamily="18" charset="0"/>
                          <a:cs typeface="Arial" pitchFamily="34" charset="0"/>
                        </a:rPr>
                        <a:t>0</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FF0000"/>
                          </a:solidFill>
                          <a:effectLst/>
                          <a:latin typeface="Times New Roman" pitchFamily="18" charset="0"/>
                          <a:cs typeface="Arial" pitchFamily="34" charset="0"/>
                        </a:rPr>
                        <a:t>3</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FF0000"/>
                          </a:solidFill>
                          <a:effectLst/>
                          <a:latin typeface="Times New Roman" pitchFamily="18" charset="0"/>
                          <a:cs typeface="Arial" pitchFamily="34" charset="0"/>
                        </a:rPr>
                        <a:t>Инвестиционная недвижимость </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2921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rgbClr val="000000"/>
                          </a:solidFill>
                          <a:effectLst/>
                          <a:latin typeface="Times New Roman" pitchFamily="18" charset="0"/>
                          <a:cs typeface="Arial" pitchFamily="34" charset="0"/>
                        </a:rPr>
                        <a:t>1</a:t>
                      </a:r>
                      <a:endParaRPr kumimoji="0" lang="ru-RU" sz="1800" b="0" i="0" u="none" strike="noStrike" cap="none" normalizeH="0" baseline="0" smtClean="0">
                        <a:ln>
                          <a:noFill/>
                        </a:ln>
                        <a:solidFill>
                          <a:srgbClr val="000000"/>
                        </a:solidFill>
                        <a:effectLst/>
                        <a:latin typeface="Calibri" pitchFamily="34"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rgbClr val="000000"/>
                          </a:solidFill>
                          <a:effectLst/>
                          <a:latin typeface="Times New Roman" pitchFamily="18" charset="0"/>
                          <a:cs typeface="Arial" pitchFamily="34" charset="0"/>
                        </a:rPr>
                        <a:t>0</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rgbClr val="000000"/>
                          </a:solidFill>
                          <a:effectLst/>
                          <a:latin typeface="Times New Roman" pitchFamily="18" charset="0"/>
                          <a:cs typeface="Arial" pitchFamily="34" charset="0"/>
                        </a:rPr>
                        <a:t>1</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rgbClr val="000000"/>
                          </a:solidFill>
                          <a:effectLst/>
                          <a:latin typeface="Times New Roman" pitchFamily="18" charset="0"/>
                          <a:cs typeface="Arial" pitchFamily="34" charset="0"/>
                        </a:rPr>
                        <a:t>0</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rgbClr val="000000"/>
                          </a:solidFill>
                          <a:effectLst/>
                          <a:latin typeface="Times New Roman" pitchFamily="18" charset="0"/>
                          <a:cs typeface="Arial" pitchFamily="34" charset="0"/>
                        </a:rPr>
                        <a:t>4</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rgbClr val="000000"/>
                          </a:solidFill>
                          <a:effectLst/>
                          <a:latin typeface="Times New Roman" pitchFamily="18" charset="0"/>
                          <a:cs typeface="Arial" pitchFamily="34" charset="0"/>
                        </a:rPr>
                        <a:t>Машины и оборудование</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rgbClr val="000000"/>
                          </a:solidFill>
                          <a:effectLst/>
                          <a:latin typeface="Times New Roman" pitchFamily="18" charset="0"/>
                          <a:cs typeface="Arial" pitchFamily="34" charset="0"/>
                        </a:rPr>
                        <a:t> </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0EC"/>
                    </a:solid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rgbClr val="000000"/>
                          </a:solidFill>
                          <a:effectLst/>
                          <a:latin typeface="Times New Roman" pitchFamily="18" charset="0"/>
                          <a:cs typeface="Arial" pitchFamily="34" charset="0"/>
                        </a:rPr>
                        <a:t>1</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rgbClr val="000000"/>
                          </a:solidFill>
                          <a:effectLst/>
                          <a:latin typeface="Times New Roman" pitchFamily="18" charset="0"/>
                          <a:cs typeface="Arial" pitchFamily="34" charset="0"/>
                        </a:rPr>
                        <a:t>0</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rgbClr val="000000"/>
                          </a:solidFill>
                          <a:effectLst/>
                          <a:latin typeface="Times New Roman" pitchFamily="18" charset="0"/>
                          <a:cs typeface="Arial" pitchFamily="34" charset="0"/>
                        </a:rPr>
                        <a:t>1</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rgbClr val="000000"/>
                          </a:solidFill>
                          <a:effectLst/>
                          <a:latin typeface="Times New Roman" pitchFamily="18" charset="0"/>
                          <a:cs typeface="Arial" pitchFamily="34" charset="0"/>
                        </a:rPr>
                        <a:t>0</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rgbClr val="000000"/>
                          </a:solidFill>
                          <a:effectLst/>
                          <a:latin typeface="Times New Roman" pitchFamily="18" charset="0"/>
                          <a:cs typeface="Arial" pitchFamily="34" charset="0"/>
                        </a:rPr>
                        <a:t>4</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rgbClr val="000000"/>
                          </a:solidFill>
                          <a:effectLst/>
                          <a:latin typeface="Times New Roman" pitchFamily="18" charset="0"/>
                          <a:cs typeface="Arial" pitchFamily="34" charset="0"/>
                        </a:rPr>
                        <a:t>Машины и оборудование </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2921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rgbClr val="000000"/>
                          </a:solidFill>
                          <a:effectLst/>
                          <a:latin typeface="Times New Roman" pitchFamily="18" charset="0"/>
                          <a:cs typeface="Arial" pitchFamily="34" charset="0"/>
                        </a:rPr>
                        <a:t>1</a:t>
                      </a:r>
                      <a:endParaRPr kumimoji="0" lang="ru-RU" sz="1800" b="0" i="0" u="none" strike="noStrike" cap="none" normalizeH="0" baseline="0" smtClean="0">
                        <a:ln>
                          <a:noFill/>
                        </a:ln>
                        <a:solidFill>
                          <a:srgbClr val="000000"/>
                        </a:solidFill>
                        <a:effectLst/>
                        <a:latin typeface="Calibri" pitchFamily="34"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rgbClr val="000000"/>
                          </a:solidFill>
                          <a:effectLst/>
                          <a:latin typeface="Times New Roman" pitchFamily="18" charset="0"/>
                          <a:cs typeface="Arial" pitchFamily="34" charset="0"/>
                        </a:rPr>
                        <a:t>0</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rgbClr val="000000"/>
                          </a:solidFill>
                          <a:effectLst/>
                          <a:latin typeface="Times New Roman" pitchFamily="18" charset="0"/>
                          <a:cs typeface="Arial" pitchFamily="34" charset="0"/>
                        </a:rPr>
                        <a:t>1</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rgbClr val="000000"/>
                          </a:solidFill>
                          <a:effectLst/>
                          <a:latin typeface="Times New Roman" pitchFamily="18" charset="0"/>
                          <a:cs typeface="Arial" pitchFamily="34" charset="0"/>
                        </a:rPr>
                        <a:t>0</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rgbClr val="000000"/>
                          </a:solidFill>
                          <a:effectLst/>
                          <a:latin typeface="Times New Roman" pitchFamily="18" charset="0"/>
                          <a:cs typeface="Arial" pitchFamily="34" charset="0"/>
                        </a:rPr>
                        <a:t>5</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rgbClr val="000000"/>
                          </a:solidFill>
                          <a:effectLst/>
                          <a:latin typeface="Times New Roman" pitchFamily="18" charset="0"/>
                          <a:cs typeface="Arial" pitchFamily="34" charset="0"/>
                        </a:rPr>
                        <a:t>Транспортные средства</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rgbClr val="000000"/>
                          </a:solidFill>
                          <a:effectLst/>
                          <a:latin typeface="Times New Roman" pitchFamily="18" charset="0"/>
                          <a:cs typeface="Arial" pitchFamily="34" charset="0"/>
                        </a:rPr>
                        <a:t> </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0EC"/>
                    </a:solid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rgbClr val="000000"/>
                          </a:solidFill>
                          <a:effectLst/>
                          <a:latin typeface="Times New Roman" pitchFamily="18" charset="0"/>
                          <a:cs typeface="Arial" pitchFamily="34" charset="0"/>
                        </a:rPr>
                        <a:t>1</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rgbClr val="000000"/>
                          </a:solidFill>
                          <a:effectLst/>
                          <a:latin typeface="Times New Roman" pitchFamily="18" charset="0"/>
                          <a:cs typeface="Arial" pitchFamily="34" charset="0"/>
                        </a:rPr>
                        <a:t>0</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rgbClr val="000000"/>
                          </a:solidFill>
                          <a:effectLst/>
                          <a:latin typeface="Times New Roman" pitchFamily="18" charset="0"/>
                          <a:cs typeface="Arial" pitchFamily="34" charset="0"/>
                        </a:rPr>
                        <a:t>1</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rgbClr val="000000"/>
                          </a:solidFill>
                          <a:effectLst/>
                          <a:latin typeface="Times New Roman" pitchFamily="18" charset="0"/>
                          <a:cs typeface="Arial" pitchFamily="34" charset="0"/>
                        </a:rPr>
                        <a:t>0</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rgbClr val="000000"/>
                          </a:solidFill>
                          <a:effectLst/>
                          <a:latin typeface="Times New Roman" pitchFamily="18" charset="0"/>
                          <a:cs typeface="Arial" pitchFamily="34" charset="0"/>
                        </a:rPr>
                        <a:t>5</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rgbClr val="000000"/>
                          </a:solidFill>
                          <a:effectLst/>
                          <a:latin typeface="Times New Roman" pitchFamily="18" charset="0"/>
                          <a:cs typeface="Arial" pitchFamily="34" charset="0"/>
                        </a:rPr>
                        <a:t>Транспортные средства</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654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rgbClr val="000000"/>
                          </a:solidFill>
                          <a:effectLst/>
                          <a:latin typeface="Times New Roman" pitchFamily="18" charset="0"/>
                          <a:cs typeface="Arial" pitchFamily="34" charset="0"/>
                        </a:rPr>
                        <a:t>1</a:t>
                      </a:r>
                      <a:endParaRPr kumimoji="0" lang="ru-RU" sz="1800" b="0" i="0" u="none" strike="noStrike" cap="none" normalizeH="0" baseline="0" smtClean="0">
                        <a:ln>
                          <a:noFill/>
                        </a:ln>
                        <a:solidFill>
                          <a:srgbClr val="000000"/>
                        </a:solidFill>
                        <a:effectLst/>
                        <a:latin typeface="Calibri" pitchFamily="34"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rgbClr val="000000"/>
                          </a:solidFill>
                          <a:effectLst/>
                          <a:latin typeface="Times New Roman" pitchFamily="18" charset="0"/>
                          <a:cs typeface="Arial" pitchFamily="34" charset="0"/>
                        </a:rPr>
                        <a:t>0</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rgbClr val="000000"/>
                          </a:solidFill>
                          <a:effectLst/>
                          <a:latin typeface="Times New Roman" pitchFamily="18" charset="0"/>
                          <a:cs typeface="Arial" pitchFamily="34" charset="0"/>
                        </a:rPr>
                        <a:t>1</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rgbClr val="000000"/>
                          </a:solidFill>
                          <a:effectLst/>
                          <a:latin typeface="Times New Roman" pitchFamily="18" charset="0"/>
                          <a:cs typeface="Arial" pitchFamily="34" charset="0"/>
                        </a:rPr>
                        <a:t>0</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rgbClr val="000000"/>
                          </a:solidFill>
                          <a:effectLst/>
                          <a:latin typeface="Times New Roman" pitchFamily="18" charset="0"/>
                          <a:cs typeface="Arial" pitchFamily="34" charset="0"/>
                        </a:rPr>
                        <a:t>6</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rgbClr val="000000"/>
                          </a:solidFill>
                          <a:effectLst/>
                          <a:latin typeface="Times New Roman" pitchFamily="18" charset="0"/>
                          <a:cs typeface="Arial" pitchFamily="34" charset="0"/>
                        </a:rPr>
                        <a:t>Производственный и хозяйственный инвентарь</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rgbClr val="000000"/>
                          </a:solidFill>
                          <a:effectLst/>
                          <a:latin typeface="Times New Roman" pitchFamily="18" charset="0"/>
                          <a:cs typeface="Arial" pitchFamily="34" charset="0"/>
                        </a:rPr>
                        <a:t> </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0EC"/>
                    </a:solid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rgbClr val="000000"/>
                          </a:solidFill>
                          <a:effectLst/>
                          <a:latin typeface="Times New Roman" pitchFamily="18" charset="0"/>
                          <a:cs typeface="Arial" pitchFamily="34" charset="0"/>
                        </a:rPr>
                        <a:t>1</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rgbClr val="000000"/>
                          </a:solidFill>
                          <a:effectLst/>
                          <a:latin typeface="Times New Roman" pitchFamily="18" charset="0"/>
                          <a:cs typeface="Arial" pitchFamily="34" charset="0"/>
                        </a:rPr>
                        <a:t>0</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rgbClr val="000000"/>
                          </a:solidFill>
                          <a:effectLst/>
                          <a:latin typeface="Times New Roman" pitchFamily="18" charset="0"/>
                          <a:cs typeface="Arial" pitchFamily="34" charset="0"/>
                        </a:rPr>
                        <a:t>1</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rgbClr val="000000"/>
                          </a:solidFill>
                          <a:effectLst/>
                          <a:latin typeface="Times New Roman" pitchFamily="18" charset="0"/>
                          <a:cs typeface="Arial" pitchFamily="34" charset="0"/>
                        </a:rPr>
                        <a:t>0</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rgbClr val="000000"/>
                          </a:solidFill>
                          <a:effectLst/>
                          <a:latin typeface="Times New Roman" pitchFamily="18" charset="0"/>
                          <a:cs typeface="Arial" pitchFamily="34" charset="0"/>
                        </a:rPr>
                        <a:t>6</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FF0000"/>
                          </a:solidFill>
                          <a:effectLst/>
                          <a:latin typeface="Times New Roman" pitchFamily="18" charset="0"/>
                          <a:cs typeface="Arial" pitchFamily="34" charset="0"/>
                        </a:rPr>
                        <a:t>Инвентарь </a:t>
                      </a:r>
                      <a:r>
                        <a:rPr kumimoji="0" lang="ru-RU" sz="1800" b="1" i="1" u="none" strike="noStrike" cap="none" normalizeH="0" baseline="0" dirty="0" smtClean="0">
                          <a:ln>
                            <a:noFill/>
                          </a:ln>
                          <a:solidFill>
                            <a:srgbClr val="000000"/>
                          </a:solidFill>
                          <a:effectLst/>
                          <a:latin typeface="Times New Roman" pitchFamily="18" charset="0"/>
                          <a:cs typeface="Arial" pitchFamily="34" charset="0"/>
                        </a:rPr>
                        <a:t>производственный и хозяйственный </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2921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rgbClr val="000000"/>
                          </a:solidFill>
                          <a:effectLst/>
                          <a:latin typeface="Times New Roman" pitchFamily="18" charset="0"/>
                          <a:cs typeface="Arial" pitchFamily="34" charset="0"/>
                        </a:rPr>
                        <a:t>1</a:t>
                      </a:r>
                      <a:endParaRPr kumimoji="0" lang="ru-RU" sz="1800" b="0" i="0" u="none" strike="noStrike" cap="none" normalizeH="0" baseline="0" smtClean="0">
                        <a:ln>
                          <a:noFill/>
                        </a:ln>
                        <a:solidFill>
                          <a:srgbClr val="000000"/>
                        </a:solidFill>
                        <a:effectLst/>
                        <a:latin typeface="Calibri" pitchFamily="34"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rgbClr val="000000"/>
                          </a:solidFill>
                          <a:effectLst/>
                          <a:latin typeface="Times New Roman" pitchFamily="18" charset="0"/>
                          <a:cs typeface="Arial" pitchFamily="34" charset="0"/>
                        </a:rPr>
                        <a:t>0</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rgbClr val="000000"/>
                          </a:solidFill>
                          <a:effectLst/>
                          <a:latin typeface="Times New Roman" pitchFamily="18" charset="0"/>
                          <a:cs typeface="Arial" pitchFamily="34" charset="0"/>
                        </a:rPr>
                        <a:t>1</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rgbClr val="000000"/>
                          </a:solidFill>
                          <a:effectLst/>
                          <a:latin typeface="Times New Roman" pitchFamily="18" charset="0"/>
                          <a:cs typeface="Arial" pitchFamily="34" charset="0"/>
                        </a:rPr>
                        <a:t>0</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rgbClr val="000000"/>
                          </a:solidFill>
                          <a:effectLst/>
                          <a:latin typeface="Times New Roman" pitchFamily="18" charset="0"/>
                          <a:cs typeface="Arial" pitchFamily="34" charset="0"/>
                        </a:rPr>
                        <a:t>7</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rgbClr val="000000"/>
                          </a:solidFill>
                          <a:effectLst/>
                          <a:latin typeface="Times New Roman" pitchFamily="18" charset="0"/>
                          <a:cs typeface="Arial" pitchFamily="34" charset="0"/>
                        </a:rPr>
                        <a:t>Библиотечный фонд</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rgbClr val="000000"/>
                          </a:solidFill>
                          <a:effectLst/>
                          <a:latin typeface="Times New Roman" pitchFamily="18" charset="0"/>
                          <a:cs typeface="Arial" pitchFamily="34" charset="0"/>
                        </a:rPr>
                        <a:t> </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0EC"/>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FF0000"/>
                          </a:solidFill>
                          <a:effectLst/>
                          <a:latin typeface="Times New Roman" pitchFamily="18" charset="0"/>
                          <a:cs typeface="Arial" pitchFamily="34" charset="0"/>
                        </a:rPr>
                        <a:t>1</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FF0000"/>
                          </a:solidFill>
                          <a:effectLst/>
                          <a:latin typeface="Times New Roman" pitchFamily="18" charset="0"/>
                          <a:cs typeface="Arial" pitchFamily="34" charset="0"/>
                        </a:rPr>
                        <a:t>0</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FF0000"/>
                          </a:solidFill>
                          <a:effectLst/>
                          <a:latin typeface="Times New Roman" pitchFamily="18" charset="0"/>
                          <a:cs typeface="Arial" pitchFamily="34" charset="0"/>
                        </a:rPr>
                        <a:t>1</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FF0000"/>
                          </a:solidFill>
                          <a:effectLst/>
                          <a:latin typeface="Times New Roman" pitchFamily="18" charset="0"/>
                          <a:cs typeface="Arial" pitchFamily="34" charset="0"/>
                        </a:rPr>
                        <a:t>0</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FF0000"/>
                          </a:solidFill>
                          <a:effectLst/>
                          <a:latin typeface="Times New Roman" pitchFamily="18" charset="0"/>
                          <a:cs typeface="Arial" pitchFamily="34" charset="0"/>
                        </a:rPr>
                        <a:t>7</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FF0000"/>
                          </a:solidFill>
                          <a:effectLst/>
                          <a:latin typeface="Times New Roman" pitchFamily="18" charset="0"/>
                          <a:cs typeface="Arial" pitchFamily="34" charset="0"/>
                        </a:rPr>
                        <a:t>Биологические ресурсы</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2921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rgbClr val="000000"/>
                          </a:solidFill>
                          <a:effectLst/>
                          <a:latin typeface="Times New Roman" pitchFamily="18" charset="0"/>
                          <a:cs typeface="Arial" pitchFamily="34" charset="0"/>
                        </a:rPr>
                        <a:t>1</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rgbClr val="000000"/>
                          </a:solidFill>
                          <a:effectLst/>
                          <a:latin typeface="Times New Roman" pitchFamily="18" charset="0"/>
                          <a:cs typeface="Arial" pitchFamily="34" charset="0"/>
                        </a:rPr>
                        <a:t>0</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rgbClr val="000000"/>
                          </a:solidFill>
                          <a:effectLst/>
                          <a:latin typeface="Times New Roman" pitchFamily="18" charset="0"/>
                          <a:cs typeface="Arial" pitchFamily="34" charset="0"/>
                        </a:rPr>
                        <a:t>1</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rgbClr val="000000"/>
                          </a:solidFill>
                          <a:effectLst/>
                          <a:latin typeface="Times New Roman" pitchFamily="18" charset="0"/>
                          <a:cs typeface="Arial" pitchFamily="34" charset="0"/>
                        </a:rPr>
                        <a:t>0</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rgbClr val="000000"/>
                          </a:solidFill>
                          <a:effectLst/>
                          <a:latin typeface="Times New Roman" pitchFamily="18" charset="0"/>
                          <a:cs typeface="Arial" pitchFamily="34" charset="0"/>
                        </a:rPr>
                        <a:t>8</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rgbClr val="000000"/>
                          </a:solidFill>
                          <a:effectLst/>
                          <a:latin typeface="Times New Roman" pitchFamily="18" charset="0"/>
                          <a:cs typeface="Arial" pitchFamily="34" charset="0"/>
                        </a:rPr>
                        <a:t>Прочие основные средства</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rgbClr val="000000"/>
                          </a:solidFill>
                          <a:effectLst/>
                          <a:latin typeface="Times New Roman" pitchFamily="18" charset="0"/>
                          <a:cs typeface="Arial" pitchFamily="34" charset="0"/>
                        </a:rPr>
                        <a:t> </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0EC"/>
                    </a:solid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rgbClr val="000000"/>
                          </a:solidFill>
                          <a:effectLst/>
                          <a:latin typeface="Times New Roman" pitchFamily="18" charset="0"/>
                          <a:cs typeface="Arial" pitchFamily="34" charset="0"/>
                        </a:rPr>
                        <a:t>1</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rgbClr val="000000"/>
                          </a:solidFill>
                          <a:effectLst/>
                          <a:latin typeface="Times New Roman" pitchFamily="18" charset="0"/>
                          <a:cs typeface="Arial" pitchFamily="34" charset="0"/>
                        </a:rPr>
                        <a:t>0</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rgbClr val="000000"/>
                          </a:solidFill>
                          <a:effectLst/>
                          <a:latin typeface="Times New Roman" pitchFamily="18" charset="0"/>
                          <a:cs typeface="Arial" pitchFamily="34" charset="0"/>
                        </a:rPr>
                        <a:t>1</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rgbClr val="000000"/>
                          </a:solidFill>
                          <a:effectLst/>
                          <a:latin typeface="Times New Roman" pitchFamily="18" charset="0"/>
                          <a:cs typeface="Arial" pitchFamily="34" charset="0"/>
                        </a:rPr>
                        <a:t>0</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rgbClr val="000000"/>
                          </a:solidFill>
                          <a:effectLst/>
                          <a:latin typeface="Times New Roman" pitchFamily="18" charset="0"/>
                          <a:cs typeface="Arial" pitchFamily="34" charset="0"/>
                        </a:rPr>
                        <a:t>8</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latin typeface="Times New Roman" pitchFamily="18" charset="0"/>
                          <a:cs typeface="Arial" pitchFamily="34" charset="0"/>
                        </a:rPr>
                        <a:t>Прочие основные средства </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cxnSp>
        <p:nvCxnSpPr>
          <p:cNvPr id="8" name="Прямая со стрелкой 7"/>
          <p:cNvCxnSpPr/>
          <p:nvPr/>
        </p:nvCxnSpPr>
        <p:spPr>
          <a:xfrm flipV="1">
            <a:off x="3657600" y="3211513"/>
            <a:ext cx="2849563" cy="339725"/>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1" name="Прямая со стрелкой 10"/>
          <p:cNvCxnSpPr/>
          <p:nvPr/>
        </p:nvCxnSpPr>
        <p:spPr>
          <a:xfrm>
            <a:off x="4029075" y="5538788"/>
            <a:ext cx="2308225" cy="2667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4" name="Прямая со стрелкой 13"/>
          <p:cNvCxnSpPr/>
          <p:nvPr/>
        </p:nvCxnSpPr>
        <p:spPr>
          <a:xfrm flipV="1">
            <a:off x="2478088" y="5538788"/>
            <a:ext cx="3476625" cy="2667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28723283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Категория активов</a:t>
            </a:r>
            <a:endParaRPr lang="ru-RU" dirty="0"/>
          </a:p>
        </p:txBody>
      </p:sp>
      <p:sp>
        <p:nvSpPr>
          <p:cNvPr id="4" name="TextBox 3"/>
          <p:cNvSpPr txBox="1"/>
          <p:nvPr/>
        </p:nvSpPr>
        <p:spPr>
          <a:xfrm>
            <a:off x="395536" y="1556792"/>
            <a:ext cx="3059518" cy="984885"/>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lnRef>
          <a:fillRef idx="1">
            <a:schemeClr val="lt1"/>
          </a:fillRef>
          <a:effectRef idx="0">
            <a:schemeClr val="accent1"/>
          </a:effectRef>
          <a:fontRef idx="minor">
            <a:schemeClr val="dk1"/>
          </a:fontRef>
        </p:style>
        <p:txBody>
          <a:bodyPr wrap="square" rtlCol="0">
            <a:spAutoFit/>
          </a:bodyPr>
          <a:lstStyle/>
          <a:p>
            <a:r>
              <a:rPr lang="ru-RU" sz="2000" dirty="0" smtClean="0">
                <a:solidFill>
                  <a:prstClr val="black"/>
                </a:solidFill>
                <a:latin typeface="Times New Roman" panose="02020603050405020304" pitchFamily="18" charset="0"/>
                <a:ea typeface="Times New Roman" panose="02020603050405020304" pitchFamily="18" charset="0"/>
              </a:rPr>
              <a:t>Активы</a:t>
            </a:r>
            <a:r>
              <a:rPr lang="ru-RU" sz="2000" dirty="0">
                <a:solidFill>
                  <a:prstClr val="black"/>
                </a:solidFill>
                <a:latin typeface="Times New Roman" panose="02020603050405020304" pitchFamily="18" charset="0"/>
                <a:ea typeface="Times New Roman" panose="02020603050405020304" pitchFamily="18" charset="0"/>
              </a:rPr>
              <a:t>, генерирующие денежные потоки (ГДП)</a:t>
            </a:r>
          </a:p>
          <a:p>
            <a:endParaRPr lang="ru-RU" dirty="0">
              <a:solidFill>
                <a:prstClr val="black"/>
              </a:solidFill>
            </a:endParaRPr>
          </a:p>
        </p:txBody>
      </p:sp>
      <p:sp>
        <p:nvSpPr>
          <p:cNvPr id="5" name="TextBox 4"/>
          <p:cNvSpPr txBox="1"/>
          <p:nvPr/>
        </p:nvSpPr>
        <p:spPr>
          <a:xfrm>
            <a:off x="5219085" y="1556792"/>
            <a:ext cx="3097332" cy="984885"/>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ru-RU"/>
            </a:defPPr>
            <a:lvl1pPr>
              <a:defRPr>
                <a:latin typeface="Times New Roman" panose="02020603050405020304" pitchFamily="18" charset="0"/>
                <a:ea typeface="Times New Roman" panose="02020603050405020304" pitchFamily="18" charset="0"/>
              </a:defRPr>
            </a:lvl1pPr>
          </a:lstStyle>
          <a:p>
            <a:r>
              <a:rPr lang="ru-RU" sz="2000" dirty="0">
                <a:solidFill>
                  <a:prstClr val="black"/>
                </a:solidFill>
              </a:rPr>
              <a:t>Активы, не генерирующие денежные потоки (</a:t>
            </a:r>
            <a:r>
              <a:rPr lang="ru-RU" sz="2000" dirty="0" err="1">
                <a:solidFill>
                  <a:prstClr val="black"/>
                </a:solidFill>
              </a:rPr>
              <a:t>нГДП</a:t>
            </a:r>
            <a:r>
              <a:rPr lang="ru-RU" sz="2000" dirty="0">
                <a:solidFill>
                  <a:prstClr val="black"/>
                </a:solidFill>
              </a:rPr>
              <a:t>)</a:t>
            </a:r>
          </a:p>
          <a:p>
            <a:endParaRPr lang="ru-RU" dirty="0">
              <a:solidFill>
                <a:prstClr val="black"/>
              </a:solidFill>
            </a:endParaRPr>
          </a:p>
        </p:txBody>
      </p:sp>
      <p:sp>
        <p:nvSpPr>
          <p:cNvPr id="6" name="TextBox 5"/>
          <p:cNvSpPr txBox="1"/>
          <p:nvPr/>
        </p:nvSpPr>
        <p:spPr>
          <a:xfrm>
            <a:off x="395536" y="3461713"/>
            <a:ext cx="3960440" cy="1938992"/>
          </a:xfrm>
          <a:prstGeom prst="rect">
            <a:avLst/>
          </a:prstGeom>
          <a:solidFill>
            <a:srgbClr val="CCFFFF"/>
          </a:solidFill>
          <a:effectLst>
            <a:outerShdw blurRad="50800" dist="38100" algn="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r>
              <a:rPr lang="ru-RU" sz="2000" dirty="0" smtClean="0">
                <a:solidFill>
                  <a:prstClr val="black"/>
                </a:solidFill>
              </a:rPr>
              <a:t>Ц</a:t>
            </a:r>
            <a:r>
              <a:rPr lang="ru-RU" sz="2000" dirty="0" smtClean="0">
                <a:solidFill>
                  <a:prstClr val="black"/>
                </a:solidFill>
                <a:latin typeface="Times New Roman" panose="02020603050405020304" pitchFamily="18" charset="0"/>
                <a:ea typeface="Times New Roman" panose="02020603050405020304" pitchFamily="18" charset="0"/>
              </a:rPr>
              <a:t>елью </a:t>
            </a:r>
            <a:r>
              <a:rPr lang="ru-RU" sz="2000" dirty="0">
                <a:solidFill>
                  <a:prstClr val="black"/>
                </a:solidFill>
                <a:latin typeface="Times New Roman" panose="02020603050405020304" pitchFamily="18" charset="0"/>
                <a:ea typeface="Times New Roman" panose="02020603050405020304" pitchFamily="18" charset="0"/>
              </a:rPr>
              <a:t>владения которыми является </a:t>
            </a:r>
            <a:r>
              <a:rPr lang="ru-RU" sz="2000" b="1" dirty="0">
                <a:solidFill>
                  <a:srgbClr val="FF0000"/>
                </a:solidFill>
                <a:latin typeface="Times New Roman" panose="02020603050405020304" pitchFamily="18" charset="0"/>
                <a:ea typeface="Times New Roman" panose="02020603050405020304" pitchFamily="18" charset="0"/>
              </a:rPr>
              <a:t>получение экономических выгод (доходов</a:t>
            </a:r>
            <a:r>
              <a:rPr lang="ru-RU" sz="2000" dirty="0">
                <a:solidFill>
                  <a:prstClr val="black"/>
                </a:solidFill>
                <a:latin typeface="Times New Roman" panose="02020603050405020304" pitchFamily="18" charset="0"/>
                <a:ea typeface="Times New Roman" panose="02020603050405020304" pitchFamily="18" charset="0"/>
              </a:rPr>
              <a:t>) в форме денежных средств или их эквивалентов независимо от факта получения такого дохода</a:t>
            </a:r>
            <a:endParaRPr lang="ru-RU" sz="2000" dirty="0">
              <a:solidFill>
                <a:prstClr val="black"/>
              </a:solidFill>
            </a:endParaRPr>
          </a:p>
        </p:txBody>
      </p:sp>
      <p:sp>
        <p:nvSpPr>
          <p:cNvPr id="7" name="TextBox 6"/>
          <p:cNvSpPr txBox="1"/>
          <p:nvPr/>
        </p:nvSpPr>
        <p:spPr>
          <a:xfrm>
            <a:off x="5215885" y="3615601"/>
            <a:ext cx="3457371" cy="1938992"/>
          </a:xfrm>
          <a:prstGeom prst="rect">
            <a:avLst/>
          </a:prstGeom>
          <a:solidFill>
            <a:srgbClr val="FFFFCC"/>
          </a:solidFill>
          <a:effectLst>
            <a:outerShdw blurRad="50800" dist="38100" dir="8100000" algn="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r>
              <a:rPr lang="ru-RU" sz="2000" dirty="0" smtClean="0">
                <a:solidFill>
                  <a:prstClr val="black"/>
                </a:solidFill>
              </a:rPr>
              <a:t>О</a:t>
            </a:r>
            <a:r>
              <a:rPr lang="ru-RU" sz="2000" dirty="0" smtClean="0">
                <a:solidFill>
                  <a:prstClr val="black"/>
                </a:solidFill>
                <a:latin typeface="Times New Roman" panose="02020603050405020304" pitchFamily="18" charset="0"/>
                <a:ea typeface="Times New Roman" panose="02020603050405020304" pitchFamily="18" charset="0"/>
              </a:rPr>
              <a:t>т </a:t>
            </a:r>
            <a:r>
              <a:rPr lang="ru-RU" sz="2000" dirty="0">
                <a:solidFill>
                  <a:prstClr val="black"/>
                </a:solidFill>
                <a:latin typeface="Times New Roman" panose="02020603050405020304" pitchFamily="18" charset="0"/>
                <a:ea typeface="Times New Roman" panose="02020603050405020304" pitchFamily="18" charset="0"/>
              </a:rPr>
              <a:t>которых </a:t>
            </a:r>
            <a:r>
              <a:rPr lang="ru-RU" sz="2000" b="1" dirty="0">
                <a:solidFill>
                  <a:srgbClr val="FF0000"/>
                </a:solidFill>
                <a:latin typeface="Times New Roman" panose="02020603050405020304" pitchFamily="18" charset="0"/>
                <a:ea typeface="Times New Roman" panose="02020603050405020304" pitchFamily="18" charset="0"/>
              </a:rPr>
              <a:t>ожидаются поступления полезного потенциала </a:t>
            </a:r>
            <a:r>
              <a:rPr lang="ru-RU" sz="2000" dirty="0">
                <a:solidFill>
                  <a:prstClr val="black"/>
                </a:solidFill>
                <a:latin typeface="Times New Roman" panose="02020603050405020304" pitchFamily="18" charset="0"/>
                <a:ea typeface="Times New Roman" panose="02020603050405020304" pitchFamily="18" charset="0"/>
              </a:rPr>
              <a:t>и целью владения которыми не является получение денежных потоков</a:t>
            </a:r>
            <a:endParaRPr lang="ru-RU" sz="2000" dirty="0">
              <a:solidFill>
                <a:prstClr val="black"/>
              </a:solidFill>
            </a:endParaRPr>
          </a:p>
        </p:txBody>
      </p:sp>
      <p:sp>
        <p:nvSpPr>
          <p:cNvPr id="9" name="Стрелка вниз 8"/>
          <p:cNvSpPr/>
          <p:nvPr/>
        </p:nvSpPr>
        <p:spPr>
          <a:xfrm>
            <a:off x="1835696" y="2541677"/>
            <a:ext cx="360040" cy="920036"/>
          </a:xfrm>
          <a:prstGeom prst="downArrow">
            <a:avLst/>
          </a:prstGeom>
          <a:ln w="38100">
            <a:solidFill>
              <a:schemeClr val="accent1">
                <a:lumMod val="7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ru-RU">
              <a:solidFill>
                <a:prstClr val="black"/>
              </a:solidFill>
            </a:endParaRPr>
          </a:p>
        </p:txBody>
      </p:sp>
      <p:sp>
        <p:nvSpPr>
          <p:cNvPr id="10" name="Стрелка вниз 9"/>
          <p:cNvSpPr/>
          <p:nvPr/>
        </p:nvSpPr>
        <p:spPr>
          <a:xfrm flipH="1">
            <a:off x="6565100" y="2541677"/>
            <a:ext cx="379470" cy="1073924"/>
          </a:xfrm>
          <a:prstGeom prst="downArrow">
            <a:avLst/>
          </a:prstGeom>
          <a:ln w="38100">
            <a:solidFill>
              <a:schemeClr val="accent1">
                <a:lumMod val="7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ru-RU">
              <a:solidFill>
                <a:prstClr val="black"/>
              </a:solidFill>
            </a:endParaRPr>
          </a:p>
        </p:txBody>
      </p:sp>
    </p:spTree>
    <p:extLst>
      <p:ext uri="{BB962C8B-B14F-4D97-AF65-F5344CB8AC3E}">
        <p14:creationId xmlns:p14="http://schemas.microsoft.com/office/powerpoint/2010/main" val="110533474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Категория активов</a:t>
            </a:r>
            <a:endParaRPr lang="ru-RU" dirty="0"/>
          </a:p>
        </p:txBody>
      </p:sp>
      <p:sp>
        <p:nvSpPr>
          <p:cNvPr id="3" name="Текст 2"/>
          <p:cNvSpPr>
            <a:spLocks noGrp="1"/>
          </p:cNvSpPr>
          <p:nvPr>
            <p:ph type="body" idx="1"/>
          </p:nvPr>
        </p:nvSpPr>
        <p:spPr>
          <a:xfrm>
            <a:off x="216339" y="1124744"/>
            <a:ext cx="8711322" cy="4860540"/>
          </a:xfrm>
        </p:spPr>
        <p:txBody>
          <a:bodyPr/>
          <a:lstStyle/>
          <a:p>
            <a:pPr indent="342900" algn="just">
              <a:spcBef>
                <a:spcPts val="1200"/>
              </a:spcBef>
              <a:spcAft>
                <a:spcPts val="0"/>
              </a:spcAft>
            </a:pPr>
            <a:r>
              <a:rPr lang="ru-RU" sz="2400" b="1" dirty="0" smtClean="0">
                <a:solidFill>
                  <a:srgbClr val="FF0000"/>
                </a:solidFill>
                <a:latin typeface="Times New Roman" panose="02020603050405020304" pitchFamily="18" charset="0"/>
                <a:ea typeface="Times New Roman" panose="02020603050405020304" pitchFamily="18" charset="0"/>
              </a:rPr>
              <a:t>Единица</a:t>
            </a:r>
            <a:r>
              <a:rPr lang="ru-RU" sz="2400" b="1" dirty="0">
                <a:solidFill>
                  <a:srgbClr val="FF0000"/>
                </a:solidFill>
                <a:latin typeface="Times New Roman" panose="02020603050405020304" pitchFamily="18" charset="0"/>
                <a:ea typeface="Times New Roman" panose="02020603050405020304" pitchFamily="18" charset="0"/>
              </a:rPr>
              <a:t>, генерирующая денежные потоки (</a:t>
            </a:r>
            <a:r>
              <a:rPr lang="ru-RU" sz="2400" b="1" dirty="0" smtClean="0">
                <a:solidFill>
                  <a:srgbClr val="FF0000"/>
                </a:solidFill>
                <a:latin typeface="Times New Roman" panose="02020603050405020304" pitchFamily="18" charset="0"/>
                <a:ea typeface="Times New Roman" panose="02020603050405020304" pitchFamily="18" charset="0"/>
              </a:rPr>
              <a:t>ЕГДП) </a:t>
            </a:r>
            <a:r>
              <a:rPr lang="ru-RU" sz="2000" dirty="0">
                <a:latin typeface="Times New Roman" panose="02020603050405020304" pitchFamily="18" charset="0"/>
                <a:ea typeface="Times New Roman" panose="02020603050405020304" pitchFamily="18" charset="0"/>
              </a:rPr>
              <a:t>- это наименьшая идентифицируемая группа активов, пригодная для получения положительных денежных потоков. </a:t>
            </a:r>
            <a:r>
              <a:rPr lang="ru-RU" sz="2000" dirty="0" smtClean="0">
                <a:latin typeface="Times New Roman" panose="02020603050405020304" pitchFamily="18" charset="0"/>
                <a:ea typeface="Times New Roman" panose="02020603050405020304" pitchFamily="18" charset="0"/>
              </a:rPr>
              <a:t>если </a:t>
            </a:r>
            <a:r>
              <a:rPr lang="ru-RU" sz="2000" dirty="0">
                <a:latin typeface="Times New Roman" panose="02020603050405020304" pitchFamily="18" charset="0"/>
                <a:ea typeface="Times New Roman" panose="02020603050405020304" pitchFamily="18" charset="0"/>
              </a:rPr>
              <a:t>из общего денежного потока, полученного в рамках деятельности субъекта учета, можно обособить денежный поток, возникающий в результате использования этой группы </a:t>
            </a:r>
            <a:r>
              <a:rPr lang="ru-RU" sz="2000" dirty="0" smtClean="0">
                <a:latin typeface="Times New Roman" panose="02020603050405020304" pitchFamily="18" charset="0"/>
                <a:ea typeface="Times New Roman" panose="02020603050405020304" pitchFamily="18" charset="0"/>
              </a:rPr>
              <a:t>активов</a:t>
            </a:r>
          </a:p>
          <a:p>
            <a:pPr indent="342900" algn="just">
              <a:spcBef>
                <a:spcPts val="1200"/>
              </a:spcBef>
              <a:spcAft>
                <a:spcPts val="0"/>
              </a:spcAft>
            </a:pPr>
            <a:r>
              <a:rPr lang="ru-RU" sz="2000" b="1" i="1" dirty="0" smtClean="0">
                <a:latin typeface="Times New Roman" panose="02020603050405020304" pitchFamily="18" charset="0"/>
                <a:ea typeface="Times New Roman" panose="02020603050405020304" pitchFamily="18" charset="0"/>
              </a:rPr>
              <a:t>Например, компьютерный класс</a:t>
            </a:r>
          </a:p>
          <a:p>
            <a:pPr indent="342900" algn="just">
              <a:spcBef>
                <a:spcPts val="1200"/>
              </a:spcBef>
              <a:spcAft>
                <a:spcPts val="0"/>
              </a:spcAft>
            </a:pPr>
            <a:endParaRPr lang="ru-RU" sz="2000" b="1" i="1" dirty="0" smtClean="0">
              <a:latin typeface="Times New Roman" panose="02020603050405020304" pitchFamily="18" charset="0"/>
              <a:ea typeface="Times New Roman" panose="02020603050405020304" pitchFamily="18" charset="0"/>
            </a:endParaRPr>
          </a:p>
          <a:p>
            <a:pPr indent="342900" algn="just">
              <a:spcBef>
                <a:spcPts val="1200"/>
              </a:spcBef>
              <a:spcAft>
                <a:spcPts val="0"/>
              </a:spcAft>
            </a:pPr>
            <a:endParaRPr lang="ru-RU" sz="2000" b="1" i="1" dirty="0">
              <a:latin typeface="Times New Roman" panose="02020603050405020304" pitchFamily="18" charset="0"/>
              <a:ea typeface="Times New Roman" panose="02020603050405020304" pitchFamily="18" charset="0"/>
            </a:endParaRPr>
          </a:p>
          <a:p>
            <a:pPr algn="just"/>
            <a:endParaRPr lang="ru-RU" sz="2000" dirty="0" smtClean="0">
              <a:latin typeface="Calibri" panose="020F0502020204030204" pitchFamily="34" charset="0"/>
              <a:ea typeface="Times New Roman" panose="02020603050405020304" pitchFamily="18" charset="0"/>
              <a:cs typeface="Times New Roman" panose="02020603050405020304" pitchFamily="18" charset="0"/>
            </a:endParaRPr>
          </a:p>
          <a:p>
            <a:pPr algn="just"/>
            <a:endParaRPr lang="ru-RU" sz="2000"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Прямоугольник 3"/>
          <p:cNvSpPr/>
          <p:nvPr/>
        </p:nvSpPr>
        <p:spPr>
          <a:xfrm>
            <a:off x="611910" y="4437112"/>
            <a:ext cx="4282324" cy="1656184"/>
          </a:xfrm>
          <a:prstGeom prst="rect">
            <a:avLst/>
          </a:prstGeom>
          <a:ln w="38100">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ru-RU" sz="2000" dirty="0">
                <a:solidFill>
                  <a:prstClr val="black"/>
                </a:solidFill>
                <a:latin typeface="Times New Roman" panose="02020603050405020304" pitchFamily="18" charset="0"/>
                <a:cs typeface="Times New Roman" panose="02020603050405020304" pitchFamily="18" charset="0"/>
              </a:rPr>
              <a:t>Активы от самостоятельного использования которых ожидаются поступления полезного потенциала и целью владения которыми </a:t>
            </a:r>
            <a:r>
              <a:rPr lang="ru-RU" sz="2000" b="1" dirty="0">
                <a:solidFill>
                  <a:srgbClr val="FF0000"/>
                </a:solidFill>
                <a:latin typeface="Times New Roman" panose="02020603050405020304" pitchFamily="18" charset="0"/>
                <a:cs typeface="Times New Roman" panose="02020603050405020304" pitchFamily="18" charset="0"/>
              </a:rPr>
              <a:t>не является получение денежных потоков</a:t>
            </a:r>
          </a:p>
        </p:txBody>
      </p:sp>
      <p:sp>
        <p:nvSpPr>
          <p:cNvPr id="5" name="Прямоугольник 4"/>
          <p:cNvSpPr/>
          <p:nvPr/>
        </p:nvSpPr>
        <p:spPr>
          <a:xfrm>
            <a:off x="5129470" y="4617132"/>
            <a:ext cx="4014530" cy="1368152"/>
          </a:xfrm>
          <a:prstGeom prst="rect">
            <a:avLst/>
          </a:prstGeom>
          <a:ln w="38100"/>
        </p:spPr>
        <p:style>
          <a:lnRef idx="2">
            <a:schemeClr val="accent3"/>
          </a:lnRef>
          <a:fillRef idx="1">
            <a:schemeClr val="lt1"/>
          </a:fillRef>
          <a:effectRef idx="0">
            <a:schemeClr val="accent3"/>
          </a:effectRef>
          <a:fontRef idx="minor">
            <a:schemeClr val="dk1"/>
          </a:fontRef>
        </p:style>
        <p:txBody>
          <a:bodyPr rtlCol="0" anchor="ctr"/>
          <a:lstStyle/>
          <a:p>
            <a:pPr algn="ctr"/>
            <a:r>
              <a:rPr lang="ru-RU" sz="2000" dirty="0">
                <a:solidFill>
                  <a:prstClr val="black"/>
                </a:solidFill>
                <a:latin typeface="Times New Roman" panose="02020603050405020304" pitchFamily="18" charset="0"/>
                <a:cs typeface="Times New Roman" panose="02020603050405020304" pitchFamily="18" charset="0"/>
              </a:rPr>
              <a:t>Активы, при самостоятельном использовании которых возможно </a:t>
            </a:r>
            <a:r>
              <a:rPr lang="ru-RU" sz="2000" b="1" dirty="0">
                <a:solidFill>
                  <a:srgbClr val="FF0000"/>
                </a:solidFill>
                <a:latin typeface="Times New Roman" panose="02020603050405020304" pitchFamily="18" charset="0"/>
                <a:cs typeface="Times New Roman" panose="02020603050405020304" pitchFamily="18" charset="0"/>
              </a:rPr>
              <a:t>получение положительного денежного потока</a:t>
            </a:r>
          </a:p>
        </p:txBody>
      </p:sp>
      <p:sp>
        <p:nvSpPr>
          <p:cNvPr id="6" name="Прямоугольник 5"/>
          <p:cNvSpPr/>
          <p:nvPr/>
        </p:nvSpPr>
        <p:spPr>
          <a:xfrm>
            <a:off x="3419872" y="3616801"/>
            <a:ext cx="2736304" cy="463240"/>
          </a:xfrm>
          <a:prstGeom prst="rect">
            <a:avLst/>
          </a:prstGeom>
          <a:ln w="57150">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ru-RU" sz="2400" dirty="0" smtClean="0">
                <a:solidFill>
                  <a:prstClr val="black"/>
                </a:solidFill>
                <a:latin typeface="Times New Roman" panose="02020603050405020304" pitchFamily="18" charset="0"/>
                <a:cs typeface="Times New Roman" panose="02020603050405020304" pitchFamily="18" charset="0"/>
              </a:rPr>
              <a:t>ЕГДП объединяет</a:t>
            </a:r>
            <a:endParaRPr lang="ru-RU" sz="2400" dirty="0">
              <a:solidFill>
                <a:prstClr val="black"/>
              </a:solidFill>
              <a:latin typeface="Times New Roman" panose="02020603050405020304" pitchFamily="18" charset="0"/>
              <a:cs typeface="Times New Roman" panose="02020603050405020304" pitchFamily="18" charset="0"/>
            </a:endParaRPr>
          </a:p>
        </p:txBody>
      </p:sp>
      <p:cxnSp>
        <p:nvCxnSpPr>
          <p:cNvPr id="8" name="Прямая со стрелкой 7"/>
          <p:cNvCxnSpPr/>
          <p:nvPr/>
        </p:nvCxnSpPr>
        <p:spPr>
          <a:xfrm>
            <a:off x="4788024" y="4080041"/>
            <a:ext cx="2304256" cy="53709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0" name="Прямая со стрелкой 9"/>
          <p:cNvCxnSpPr>
            <a:stCxn id="6" idx="2"/>
            <a:endCxn id="4" idx="0"/>
          </p:cNvCxnSpPr>
          <p:nvPr/>
        </p:nvCxnSpPr>
        <p:spPr>
          <a:xfrm flipH="1">
            <a:off x="2753072" y="4080041"/>
            <a:ext cx="2034952" cy="35707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44790184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Процесс обесценения</a:t>
            </a:r>
            <a:endParaRPr lang="ru-RU" dirty="0"/>
          </a:p>
        </p:txBody>
      </p:sp>
      <p:sp>
        <p:nvSpPr>
          <p:cNvPr id="4" name="Прямоугольник 3"/>
          <p:cNvSpPr/>
          <p:nvPr/>
        </p:nvSpPr>
        <p:spPr>
          <a:xfrm>
            <a:off x="1547664" y="1196752"/>
            <a:ext cx="3075136" cy="914400"/>
          </a:xfrm>
          <a:prstGeom prst="rect">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ru-RU" sz="2000" dirty="0" smtClean="0">
                <a:solidFill>
                  <a:prstClr val="black"/>
                </a:solidFill>
              </a:rPr>
              <a:t>1. Определяем категорию к которой относится актив </a:t>
            </a:r>
            <a:endParaRPr lang="ru-RU" sz="2000" dirty="0">
              <a:solidFill>
                <a:prstClr val="black"/>
              </a:solidFill>
            </a:endParaRPr>
          </a:p>
        </p:txBody>
      </p:sp>
      <p:sp>
        <p:nvSpPr>
          <p:cNvPr id="5" name="TextBox 4"/>
          <p:cNvSpPr txBox="1"/>
          <p:nvPr/>
        </p:nvSpPr>
        <p:spPr>
          <a:xfrm>
            <a:off x="2350370" y="2409731"/>
            <a:ext cx="562398"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ru-RU" dirty="0" smtClean="0">
                <a:solidFill>
                  <a:prstClr val="black"/>
                </a:solidFill>
              </a:rPr>
              <a:t>ГДП</a:t>
            </a:r>
            <a:endParaRPr lang="ru-RU" dirty="0">
              <a:solidFill>
                <a:prstClr val="black"/>
              </a:solidFill>
            </a:endParaRPr>
          </a:p>
        </p:txBody>
      </p:sp>
      <p:sp>
        <p:nvSpPr>
          <p:cNvPr id="6" name="TextBox 5"/>
          <p:cNvSpPr txBox="1"/>
          <p:nvPr/>
        </p:nvSpPr>
        <p:spPr>
          <a:xfrm>
            <a:off x="3860399" y="2409731"/>
            <a:ext cx="685829"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ru-RU" dirty="0" err="1" smtClean="0">
                <a:solidFill>
                  <a:prstClr val="black"/>
                </a:solidFill>
              </a:rPr>
              <a:t>нГДП</a:t>
            </a:r>
            <a:endParaRPr lang="ru-RU" dirty="0">
              <a:solidFill>
                <a:prstClr val="black"/>
              </a:solidFill>
            </a:endParaRPr>
          </a:p>
        </p:txBody>
      </p:sp>
      <p:cxnSp>
        <p:nvCxnSpPr>
          <p:cNvPr id="8" name="Прямая со стрелкой 7"/>
          <p:cNvCxnSpPr>
            <a:stCxn id="4" idx="2"/>
            <a:endCxn id="5" idx="0"/>
          </p:cNvCxnSpPr>
          <p:nvPr/>
        </p:nvCxnSpPr>
        <p:spPr>
          <a:xfrm flipH="1">
            <a:off x="2631569" y="2111152"/>
            <a:ext cx="453663" cy="29857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0" name="Прямая со стрелкой 9"/>
          <p:cNvCxnSpPr>
            <a:stCxn id="4" idx="2"/>
            <a:endCxn id="6" idx="0"/>
          </p:cNvCxnSpPr>
          <p:nvPr/>
        </p:nvCxnSpPr>
        <p:spPr>
          <a:xfrm>
            <a:off x="3085232" y="2111152"/>
            <a:ext cx="1118082" cy="29857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1" name="TextBox 10"/>
          <p:cNvSpPr txBox="1"/>
          <p:nvPr/>
        </p:nvSpPr>
        <p:spPr>
          <a:xfrm>
            <a:off x="5796135" y="1260545"/>
            <a:ext cx="2952328" cy="707886"/>
          </a:xfrm>
          <a:prstGeom prst="rect">
            <a:avLst/>
          </a:prstGeom>
          <a:solidFill>
            <a:srgbClr val="FFFFCC"/>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ru-RU" sz="2000" dirty="0" smtClean="0">
                <a:solidFill>
                  <a:prstClr val="black"/>
                </a:solidFill>
              </a:rPr>
              <a:t>2. Проверка наличия признаков обесценения</a:t>
            </a:r>
            <a:endParaRPr lang="ru-RU" sz="2000" dirty="0">
              <a:solidFill>
                <a:prstClr val="black"/>
              </a:solidFill>
            </a:endParaRPr>
          </a:p>
        </p:txBody>
      </p:sp>
      <p:sp>
        <p:nvSpPr>
          <p:cNvPr id="12" name="TextBox 11"/>
          <p:cNvSpPr txBox="1"/>
          <p:nvPr/>
        </p:nvSpPr>
        <p:spPr>
          <a:xfrm>
            <a:off x="5796135" y="1990517"/>
            <a:ext cx="2735955" cy="646331"/>
          </a:xfrm>
          <a:prstGeom prst="rect">
            <a:avLst/>
          </a:prstGeom>
          <a:noFill/>
        </p:spPr>
        <p:txBody>
          <a:bodyPr wrap="square" rtlCol="0">
            <a:spAutoFit/>
          </a:bodyPr>
          <a:lstStyle/>
          <a:p>
            <a:r>
              <a:rPr lang="ru-RU" b="1" dirty="0" smtClean="0">
                <a:solidFill>
                  <a:prstClr val="black"/>
                </a:solidFill>
              </a:rPr>
              <a:t>Если признаки обесценения выявлены</a:t>
            </a:r>
            <a:endParaRPr lang="ru-RU" b="1" dirty="0">
              <a:solidFill>
                <a:prstClr val="black"/>
              </a:solidFill>
            </a:endParaRPr>
          </a:p>
        </p:txBody>
      </p:sp>
      <p:sp>
        <p:nvSpPr>
          <p:cNvPr id="13" name="TextBox 12"/>
          <p:cNvSpPr txBox="1"/>
          <p:nvPr/>
        </p:nvSpPr>
        <p:spPr>
          <a:xfrm>
            <a:off x="5364088" y="2852936"/>
            <a:ext cx="3384375" cy="707886"/>
          </a:xfrm>
          <a:prstGeom prst="rect">
            <a:avLst/>
          </a:prstGeom>
          <a:solidFill>
            <a:srgbClr val="CCFFCC"/>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ru-RU" sz="2000" dirty="0" smtClean="0">
                <a:solidFill>
                  <a:prstClr val="black"/>
                </a:solidFill>
              </a:rPr>
              <a:t>3. Проверяем справедливую стоимость</a:t>
            </a:r>
            <a:endParaRPr lang="ru-RU" sz="2000" dirty="0">
              <a:solidFill>
                <a:prstClr val="black"/>
              </a:solidFill>
            </a:endParaRPr>
          </a:p>
        </p:txBody>
      </p:sp>
      <p:sp>
        <p:nvSpPr>
          <p:cNvPr id="14" name="TextBox 13"/>
          <p:cNvSpPr txBox="1"/>
          <p:nvPr/>
        </p:nvSpPr>
        <p:spPr>
          <a:xfrm>
            <a:off x="5364089" y="3969060"/>
            <a:ext cx="3384376" cy="707886"/>
          </a:xfrm>
          <a:prstGeom prst="rect">
            <a:avLst/>
          </a:prstGeom>
          <a:solidFill>
            <a:srgbClr val="FDE3F8"/>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ru-RU" sz="2000" dirty="0" smtClean="0">
                <a:solidFill>
                  <a:prstClr val="black"/>
                </a:solidFill>
              </a:rPr>
              <a:t>4. Признаем убыток от обесценения</a:t>
            </a:r>
            <a:endParaRPr lang="ru-RU" sz="2000" dirty="0">
              <a:solidFill>
                <a:prstClr val="black"/>
              </a:solidFill>
            </a:endParaRPr>
          </a:p>
        </p:txBody>
      </p:sp>
      <p:sp>
        <p:nvSpPr>
          <p:cNvPr id="15" name="TextBox 14"/>
          <p:cNvSpPr txBox="1"/>
          <p:nvPr/>
        </p:nvSpPr>
        <p:spPr>
          <a:xfrm>
            <a:off x="5364089" y="5022197"/>
            <a:ext cx="3384376" cy="707886"/>
          </a:xfrm>
          <a:prstGeom prst="rect">
            <a:avLst/>
          </a:prstGeom>
          <a:solidFill>
            <a:schemeClr val="accent1">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ru-RU" sz="2000" dirty="0" smtClean="0">
                <a:solidFill>
                  <a:prstClr val="black"/>
                </a:solidFill>
              </a:rPr>
              <a:t>5. Распределяем его на активы, входящие в ЕГДП</a:t>
            </a:r>
            <a:endParaRPr lang="ru-RU" sz="2000" dirty="0">
              <a:solidFill>
                <a:prstClr val="black"/>
              </a:solidFill>
            </a:endParaRPr>
          </a:p>
        </p:txBody>
      </p:sp>
      <p:sp>
        <p:nvSpPr>
          <p:cNvPr id="25" name="TextBox 24"/>
          <p:cNvSpPr txBox="1"/>
          <p:nvPr/>
        </p:nvSpPr>
        <p:spPr>
          <a:xfrm>
            <a:off x="827584" y="3499268"/>
            <a:ext cx="3795216" cy="1938992"/>
          </a:xfrm>
          <a:prstGeom prst="rect">
            <a:avLst/>
          </a:prstGeom>
          <a:noFill/>
        </p:spPr>
        <p:txBody>
          <a:bodyPr wrap="square" rtlCol="0">
            <a:spAutoFit/>
          </a:bodyPr>
          <a:lstStyle/>
          <a:p>
            <a:r>
              <a:rPr lang="ru-RU" sz="2400" dirty="0" smtClean="0">
                <a:solidFill>
                  <a:prstClr val="black"/>
                </a:solidFill>
              </a:rPr>
              <a:t>Информацию о категории актива и сумму убытка от обесценения необходимо отражать в карточке объекта</a:t>
            </a:r>
            <a:endParaRPr lang="ru-RU" sz="2400" dirty="0">
              <a:solidFill>
                <a:prstClr val="black"/>
              </a:solidFill>
            </a:endParaRPr>
          </a:p>
        </p:txBody>
      </p:sp>
      <p:pic>
        <p:nvPicPr>
          <p:cNvPr id="3" name="Рисунок 2"/>
          <p:cNvPicPr>
            <a:picLocks noChangeAspect="1"/>
          </p:cNvPicPr>
          <p:nvPr/>
        </p:nvPicPr>
        <p:blipFill>
          <a:blip r:embed="rId2"/>
          <a:stretch>
            <a:fillRect/>
          </a:stretch>
        </p:blipFill>
        <p:spPr>
          <a:xfrm>
            <a:off x="2231206" y="5022197"/>
            <a:ext cx="893302" cy="938918"/>
          </a:xfrm>
          <a:prstGeom prst="rect">
            <a:avLst/>
          </a:prstGeom>
        </p:spPr>
      </p:pic>
    </p:spTree>
    <p:extLst>
      <p:ext uri="{BB962C8B-B14F-4D97-AF65-F5344CB8AC3E}">
        <p14:creationId xmlns:p14="http://schemas.microsoft.com/office/powerpoint/2010/main" val="225919634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Процедура тестирования на наличие обесценения</a:t>
            </a:r>
            <a:endParaRPr lang="ru-RU" dirty="0"/>
          </a:p>
        </p:txBody>
      </p:sp>
      <p:sp>
        <p:nvSpPr>
          <p:cNvPr id="4" name="TextBox 3"/>
          <p:cNvSpPr txBox="1"/>
          <p:nvPr/>
        </p:nvSpPr>
        <p:spPr>
          <a:xfrm>
            <a:off x="1619672" y="1112239"/>
            <a:ext cx="4608512" cy="113877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ru-RU" sz="2000" dirty="0" smtClean="0">
                <a:solidFill>
                  <a:prstClr val="black"/>
                </a:solidFill>
              </a:rPr>
              <a:t>Проводит </a:t>
            </a:r>
            <a:r>
              <a:rPr lang="ru-RU" sz="2400" b="1" dirty="0" smtClean="0">
                <a:solidFill>
                  <a:srgbClr val="FF0000"/>
                </a:solidFill>
              </a:rPr>
              <a:t>инвентаризационная комиссия</a:t>
            </a:r>
            <a:r>
              <a:rPr lang="ru-RU" sz="2000" b="1" dirty="0" smtClean="0">
                <a:solidFill>
                  <a:srgbClr val="FF0000"/>
                </a:solidFill>
              </a:rPr>
              <a:t> </a:t>
            </a:r>
            <a:r>
              <a:rPr lang="ru-RU" sz="2000" dirty="0" smtClean="0">
                <a:solidFill>
                  <a:prstClr val="black"/>
                </a:solidFill>
              </a:rPr>
              <a:t>в  рамках инвентаризации в целях составления годовой отчетности </a:t>
            </a:r>
            <a:endParaRPr lang="ru-RU" sz="2000" dirty="0">
              <a:solidFill>
                <a:prstClr val="black"/>
              </a:solidFill>
            </a:endParaRPr>
          </a:p>
        </p:txBody>
      </p:sp>
      <p:sp>
        <p:nvSpPr>
          <p:cNvPr id="5" name="TextBox 4"/>
          <p:cNvSpPr txBox="1"/>
          <p:nvPr/>
        </p:nvSpPr>
        <p:spPr>
          <a:xfrm>
            <a:off x="582697" y="4059673"/>
            <a:ext cx="3600051" cy="9233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ru-RU" dirty="0" smtClean="0">
                <a:solidFill>
                  <a:prstClr val="black"/>
                </a:solidFill>
              </a:rPr>
              <a:t>Принимается решение о необходимости определения справедливой стоимости объектов </a:t>
            </a:r>
            <a:endParaRPr lang="ru-RU" dirty="0">
              <a:solidFill>
                <a:prstClr val="black"/>
              </a:solidFill>
            </a:endParaRPr>
          </a:p>
        </p:txBody>
      </p:sp>
      <p:sp>
        <p:nvSpPr>
          <p:cNvPr id="6" name="TextBox 5"/>
          <p:cNvSpPr txBox="1"/>
          <p:nvPr/>
        </p:nvSpPr>
        <p:spPr>
          <a:xfrm>
            <a:off x="827584" y="2942331"/>
            <a:ext cx="2880320" cy="70788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ru-RU" sz="2000" b="1" dirty="0" smtClean="0">
                <a:solidFill>
                  <a:srgbClr val="FF0000"/>
                </a:solidFill>
              </a:rPr>
              <a:t>Выявлены</a:t>
            </a:r>
            <a:r>
              <a:rPr lang="ru-RU" sz="2000" dirty="0" smtClean="0">
                <a:solidFill>
                  <a:prstClr val="black"/>
                </a:solidFill>
              </a:rPr>
              <a:t> признаки обесценения</a:t>
            </a:r>
            <a:endParaRPr lang="ru-RU" sz="2000" dirty="0">
              <a:solidFill>
                <a:prstClr val="black"/>
              </a:solidFill>
            </a:endParaRPr>
          </a:p>
        </p:txBody>
      </p:sp>
      <p:sp>
        <p:nvSpPr>
          <p:cNvPr id="7" name="TextBox 6"/>
          <p:cNvSpPr txBox="1"/>
          <p:nvPr/>
        </p:nvSpPr>
        <p:spPr>
          <a:xfrm>
            <a:off x="4552460" y="2942331"/>
            <a:ext cx="3115884" cy="70788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ru-RU" sz="2000" b="1" dirty="0" smtClean="0">
                <a:solidFill>
                  <a:srgbClr val="FF0000"/>
                </a:solidFill>
              </a:rPr>
              <a:t>Не выявлены </a:t>
            </a:r>
            <a:r>
              <a:rPr lang="ru-RU" sz="2000" dirty="0" smtClean="0">
                <a:solidFill>
                  <a:prstClr val="black"/>
                </a:solidFill>
              </a:rPr>
              <a:t>признаки обесценения</a:t>
            </a:r>
            <a:endParaRPr lang="ru-RU" sz="2000" dirty="0">
              <a:solidFill>
                <a:prstClr val="black"/>
              </a:solidFill>
            </a:endParaRPr>
          </a:p>
        </p:txBody>
      </p:sp>
      <p:sp>
        <p:nvSpPr>
          <p:cNvPr id="14" name="TextBox 13"/>
          <p:cNvSpPr txBox="1"/>
          <p:nvPr/>
        </p:nvSpPr>
        <p:spPr>
          <a:xfrm>
            <a:off x="5076056" y="4059673"/>
            <a:ext cx="2880320"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ru-RU" dirty="0" smtClean="0">
                <a:solidFill>
                  <a:prstClr val="black"/>
                </a:solidFill>
              </a:rPr>
              <a:t>Справедливая стоимость не определяется</a:t>
            </a:r>
            <a:endParaRPr lang="ru-RU" dirty="0">
              <a:solidFill>
                <a:prstClr val="black"/>
              </a:solidFill>
            </a:endParaRPr>
          </a:p>
        </p:txBody>
      </p:sp>
      <p:sp>
        <p:nvSpPr>
          <p:cNvPr id="19" name="TextBox 18"/>
          <p:cNvSpPr txBox="1"/>
          <p:nvPr/>
        </p:nvSpPr>
        <p:spPr>
          <a:xfrm>
            <a:off x="5220072" y="5038018"/>
            <a:ext cx="3672408" cy="1200329"/>
          </a:xfrm>
          <a:prstGeom prst="rect">
            <a:avLst/>
          </a:prstGeom>
          <a:ln w="57150">
            <a:solidFill>
              <a:srgbClr val="FF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ru-RU" dirty="0" smtClean="0">
                <a:solidFill>
                  <a:prstClr val="black"/>
                </a:solidFill>
              </a:rPr>
              <a:t>Инвентаризационная комиссия пишет </a:t>
            </a:r>
            <a:r>
              <a:rPr lang="ru-RU" b="1" dirty="0" smtClean="0">
                <a:solidFill>
                  <a:prstClr val="black"/>
                </a:solidFill>
              </a:rPr>
              <a:t>в ПРОТОКОЛЕ</a:t>
            </a:r>
            <a:r>
              <a:rPr lang="ru-RU" dirty="0" smtClean="0">
                <a:solidFill>
                  <a:prstClr val="black"/>
                </a:solidFill>
              </a:rPr>
              <a:t>, что признаков обесценения не выявлено</a:t>
            </a:r>
            <a:endParaRPr lang="ru-RU" dirty="0">
              <a:solidFill>
                <a:prstClr val="black"/>
              </a:solidFill>
            </a:endParaRPr>
          </a:p>
        </p:txBody>
      </p:sp>
      <p:sp>
        <p:nvSpPr>
          <p:cNvPr id="23" name="TextBox 22"/>
          <p:cNvSpPr txBox="1"/>
          <p:nvPr/>
        </p:nvSpPr>
        <p:spPr>
          <a:xfrm>
            <a:off x="575730" y="5338958"/>
            <a:ext cx="3960091" cy="646331"/>
          </a:xfrm>
          <a:prstGeom prst="rect">
            <a:avLst/>
          </a:prstGeom>
          <a:ln w="57150">
            <a:solidFill>
              <a:srgbClr val="FF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ru-RU" dirty="0" smtClean="0">
                <a:solidFill>
                  <a:prstClr val="black"/>
                </a:solidFill>
              </a:rPr>
              <a:t>Определяется убыток от обесценения и признается в бухгалтерском учете</a:t>
            </a:r>
            <a:endParaRPr lang="ru-RU" dirty="0">
              <a:solidFill>
                <a:prstClr val="black"/>
              </a:solidFill>
            </a:endParaRPr>
          </a:p>
        </p:txBody>
      </p:sp>
      <p:sp>
        <p:nvSpPr>
          <p:cNvPr id="36" name="Стрелка вниз 35"/>
          <p:cNvSpPr/>
          <p:nvPr/>
        </p:nvSpPr>
        <p:spPr>
          <a:xfrm rot="17323340">
            <a:off x="4979989" y="1701633"/>
            <a:ext cx="302557" cy="1844205"/>
          </a:xfrm>
          <a:prstGeom prst="downArrow">
            <a:avLst/>
          </a:prstGeom>
          <a:ln w="28575">
            <a:solidFill>
              <a:srgbClr val="FF0066"/>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a:solidFill>
                <a:prstClr val="black"/>
              </a:solidFill>
            </a:endParaRPr>
          </a:p>
        </p:txBody>
      </p:sp>
      <p:sp>
        <p:nvSpPr>
          <p:cNvPr id="37" name="Стрелка вниз 36"/>
          <p:cNvSpPr/>
          <p:nvPr/>
        </p:nvSpPr>
        <p:spPr>
          <a:xfrm rot="17391616">
            <a:off x="6286111" y="3361405"/>
            <a:ext cx="328435" cy="950083"/>
          </a:xfrm>
          <a:prstGeom prst="downArrow">
            <a:avLst/>
          </a:prstGeom>
          <a:ln w="28575">
            <a:solidFill>
              <a:srgbClr val="FF0066"/>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a:solidFill>
                <a:prstClr val="black"/>
              </a:solidFill>
            </a:endParaRPr>
          </a:p>
        </p:txBody>
      </p:sp>
      <p:sp>
        <p:nvSpPr>
          <p:cNvPr id="41" name="Стрелка вниз 40"/>
          <p:cNvSpPr/>
          <p:nvPr/>
        </p:nvSpPr>
        <p:spPr>
          <a:xfrm rot="4315774">
            <a:off x="2380094" y="1790999"/>
            <a:ext cx="350084" cy="1589211"/>
          </a:xfrm>
          <a:prstGeom prst="downArrow">
            <a:avLst/>
          </a:prstGeom>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42" name="Стрелка вниз 41"/>
          <p:cNvSpPr/>
          <p:nvPr/>
        </p:nvSpPr>
        <p:spPr>
          <a:xfrm rot="4315774">
            <a:off x="1453312" y="3305554"/>
            <a:ext cx="350084" cy="1032616"/>
          </a:xfrm>
          <a:prstGeom prst="downArrow">
            <a:avLst/>
          </a:prstGeom>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43" name="Стрелка вниз 42"/>
          <p:cNvSpPr/>
          <p:nvPr/>
        </p:nvSpPr>
        <p:spPr>
          <a:xfrm rot="4315774">
            <a:off x="1370415" y="4777342"/>
            <a:ext cx="350084" cy="799346"/>
          </a:xfrm>
          <a:prstGeom prst="downArrow">
            <a:avLst/>
          </a:prstGeom>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44" name="Стрелка вниз 43"/>
          <p:cNvSpPr/>
          <p:nvPr/>
        </p:nvSpPr>
        <p:spPr>
          <a:xfrm rot="17391616">
            <a:off x="6747410" y="4461326"/>
            <a:ext cx="328435" cy="849430"/>
          </a:xfrm>
          <a:prstGeom prst="downArrow">
            <a:avLst/>
          </a:prstGeom>
          <a:ln w="28575">
            <a:solidFill>
              <a:srgbClr val="FF0066"/>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a:solidFill>
                <a:prstClr val="black"/>
              </a:solidFill>
            </a:endParaRPr>
          </a:p>
        </p:txBody>
      </p:sp>
      <p:cxnSp>
        <p:nvCxnSpPr>
          <p:cNvPr id="46" name="Прямая соединительная линия 45"/>
          <p:cNvCxnSpPr/>
          <p:nvPr/>
        </p:nvCxnSpPr>
        <p:spPr>
          <a:xfrm flipH="1">
            <a:off x="6053135" y="3990604"/>
            <a:ext cx="967137" cy="73995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Прямая соединительная линия 47"/>
          <p:cNvCxnSpPr/>
          <p:nvPr/>
        </p:nvCxnSpPr>
        <p:spPr>
          <a:xfrm>
            <a:off x="6015552" y="3990604"/>
            <a:ext cx="869551" cy="72377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884328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909" y="207421"/>
            <a:ext cx="7920182" cy="430887"/>
          </a:xfrm>
        </p:spPr>
        <p:txBody>
          <a:bodyPr/>
          <a:lstStyle/>
          <a:p>
            <a:r>
              <a:rPr lang="ru-RU" sz="2800" dirty="0">
                <a:latin typeface="Times New Roman" panose="02020603050405020304" pitchFamily="18" charset="0"/>
                <a:ea typeface="Times New Roman" panose="02020603050405020304" pitchFamily="18" charset="0"/>
              </a:rPr>
              <a:t>Внутренние признаки обесценения </a:t>
            </a:r>
            <a:r>
              <a:rPr lang="ru-RU" sz="2800" dirty="0" smtClean="0">
                <a:latin typeface="Times New Roman" panose="02020603050405020304" pitchFamily="18" charset="0"/>
                <a:ea typeface="Times New Roman" panose="02020603050405020304" pitchFamily="18" charset="0"/>
              </a:rPr>
              <a:t>актива</a:t>
            </a:r>
            <a:endParaRPr lang="ru-RU" dirty="0"/>
          </a:p>
        </p:txBody>
      </p:sp>
      <p:sp>
        <p:nvSpPr>
          <p:cNvPr id="3" name="Текст 2"/>
          <p:cNvSpPr>
            <a:spLocks noGrp="1"/>
          </p:cNvSpPr>
          <p:nvPr>
            <p:ph type="body" idx="1"/>
          </p:nvPr>
        </p:nvSpPr>
        <p:spPr>
          <a:xfrm>
            <a:off x="107504" y="980729"/>
            <a:ext cx="8820156" cy="5816977"/>
          </a:xfrm>
        </p:spPr>
        <p:txBody>
          <a:bodyPr/>
          <a:lstStyle/>
          <a:p>
            <a:pPr marL="342900" indent="-342900" algn="just">
              <a:spcBef>
                <a:spcPts val="1200"/>
              </a:spcBef>
              <a:spcAft>
                <a:spcPts val="0"/>
              </a:spcAft>
              <a:buFont typeface="Wingdings" panose="05000000000000000000" pitchFamily="2" charset="2"/>
              <a:buChar char="Ø"/>
            </a:pPr>
            <a:r>
              <a:rPr lang="ru-RU" sz="2400" dirty="0" smtClean="0">
                <a:solidFill>
                  <a:srgbClr val="FF0000"/>
                </a:solidFill>
                <a:latin typeface="Times New Roman" panose="02020603050405020304" pitchFamily="18" charset="0"/>
                <a:ea typeface="Times New Roman" panose="02020603050405020304" pitchFamily="18" charset="0"/>
              </a:rPr>
              <a:t> </a:t>
            </a:r>
            <a:r>
              <a:rPr lang="ru-RU" sz="2400" b="1" dirty="0">
                <a:solidFill>
                  <a:srgbClr val="FF0000"/>
                </a:solidFill>
                <a:latin typeface="Times New Roman" panose="02020603050405020304" pitchFamily="18" charset="0"/>
                <a:ea typeface="Times New Roman" panose="02020603050405020304" pitchFamily="18" charset="0"/>
              </a:rPr>
              <a:t>моральное устаревание и (или) физическое повреждение актива</a:t>
            </a:r>
            <a:r>
              <a:rPr lang="ru-RU" sz="2400" dirty="0">
                <a:solidFill>
                  <a:srgbClr val="FF0000"/>
                </a:solidFill>
                <a:latin typeface="Times New Roman" panose="02020603050405020304" pitchFamily="18" charset="0"/>
                <a:ea typeface="Times New Roman" panose="02020603050405020304" pitchFamily="18" charset="0"/>
              </a:rPr>
              <a:t>, </a:t>
            </a:r>
            <a:r>
              <a:rPr lang="ru-RU" sz="2400" dirty="0">
                <a:latin typeface="Times New Roman" panose="02020603050405020304" pitchFamily="18" charset="0"/>
                <a:ea typeface="Times New Roman" panose="02020603050405020304" pitchFamily="18" charset="0"/>
              </a:rPr>
              <a:t>снижающие его полезный </a:t>
            </a:r>
            <a:r>
              <a:rPr lang="ru-RU" sz="2400" dirty="0" smtClean="0">
                <a:latin typeface="Times New Roman" panose="02020603050405020304" pitchFamily="18" charset="0"/>
                <a:ea typeface="Times New Roman" panose="02020603050405020304" pitchFamily="18" charset="0"/>
              </a:rPr>
              <a:t>потенциал</a:t>
            </a:r>
            <a:endParaRPr lang="ru-RU" sz="2400" dirty="0">
              <a:latin typeface="Times New Roman" panose="02020603050405020304" pitchFamily="18" charset="0"/>
              <a:ea typeface="Times New Roman" panose="02020603050405020304" pitchFamily="18" charset="0"/>
            </a:endParaRPr>
          </a:p>
          <a:p>
            <a:pPr marL="342900" indent="-342900" algn="just">
              <a:spcBef>
                <a:spcPts val="1200"/>
              </a:spcBef>
              <a:spcAft>
                <a:spcPts val="0"/>
              </a:spcAft>
              <a:buFont typeface="Wingdings" panose="05000000000000000000" pitchFamily="2" charset="2"/>
              <a:buChar char="Ø"/>
            </a:pPr>
            <a:r>
              <a:rPr lang="ru-RU" sz="2400" dirty="0" smtClean="0">
                <a:solidFill>
                  <a:srgbClr val="FF0000"/>
                </a:solidFill>
                <a:latin typeface="Times New Roman" panose="02020603050405020304" pitchFamily="18" charset="0"/>
                <a:ea typeface="Times New Roman" panose="02020603050405020304" pitchFamily="18" charset="0"/>
              </a:rPr>
              <a:t> </a:t>
            </a:r>
            <a:r>
              <a:rPr lang="ru-RU" sz="2400" b="1" dirty="0">
                <a:solidFill>
                  <a:srgbClr val="FF0000"/>
                </a:solidFill>
                <a:latin typeface="Times New Roman" panose="02020603050405020304" pitchFamily="18" charset="0"/>
                <a:ea typeface="Times New Roman" panose="02020603050405020304" pitchFamily="18" charset="0"/>
              </a:rPr>
              <a:t>существенные долгосрочные изменения в степени и (или) способе использования актива</a:t>
            </a:r>
            <a:r>
              <a:rPr lang="ru-RU" sz="2400" dirty="0">
                <a:solidFill>
                  <a:srgbClr val="FF0000"/>
                </a:solidFill>
                <a:latin typeface="Times New Roman" panose="02020603050405020304" pitchFamily="18" charset="0"/>
                <a:ea typeface="Times New Roman" panose="02020603050405020304" pitchFamily="18" charset="0"/>
              </a:rPr>
              <a:t>, </a:t>
            </a:r>
            <a:r>
              <a:rPr lang="ru-RU" sz="2400" dirty="0">
                <a:latin typeface="Times New Roman" panose="02020603050405020304" pitchFamily="18" charset="0"/>
                <a:ea typeface="Times New Roman" panose="02020603050405020304" pitchFamily="18" charset="0"/>
              </a:rPr>
              <a:t>которые произошли в течение отчетного периода или ожидаются в ближайшем будущем и которые неблагоприятно повлияют на деятельность субъекта учета </a:t>
            </a:r>
            <a:endParaRPr lang="ru-RU" sz="2400" dirty="0" smtClean="0">
              <a:latin typeface="Times New Roman" panose="02020603050405020304" pitchFamily="18" charset="0"/>
              <a:ea typeface="Times New Roman" panose="02020603050405020304" pitchFamily="18" charset="0"/>
            </a:endParaRPr>
          </a:p>
          <a:p>
            <a:pPr algn="just">
              <a:spcBef>
                <a:spcPts val="1200"/>
              </a:spcBef>
              <a:spcAft>
                <a:spcPts val="0"/>
              </a:spcAft>
            </a:pPr>
            <a:r>
              <a:rPr lang="ru-RU" sz="2000" b="1" i="1" dirty="0" smtClean="0">
                <a:latin typeface="Times New Roman" panose="02020603050405020304" pitchFamily="18" charset="0"/>
                <a:ea typeface="Times New Roman" panose="02020603050405020304" pitchFamily="18" charset="0"/>
              </a:rPr>
              <a:t>Например</a:t>
            </a:r>
            <a:r>
              <a:rPr lang="ru-RU" sz="2000" dirty="0" smtClean="0">
                <a:latin typeface="Times New Roman" panose="02020603050405020304" pitchFamily="18" charset="0"/>
                <a:ea typeface="Times New Roman" panose="02020603050405020304" pitchFamily="18" charset="0"/>
              </a:rPr>
              <a:t>, </a:t>
            </a:r>
          </a:p>
          <a:p>
            <a:pPr algn="just">
              <a:spcBef>
                <a:spcPts val="1200"/>
              </a:spcBef>
              <a:spcAft>
                <a:spcPts val="0"/>
              </a:spcAft>
            </a:pPr>
            <a:r>
              <a:rPr lang="ru-RU" sz="2000" b="1" i="1" dirty="0" smtClean="0">
                <a:latin typeface="Times New Roman" panose="02020603050405020304" pitchFamily="18" charset="0"/>
                <a:ea typeface="Times New Roman" panose="02020603050405020304" pitchFamily="18" charset="0"/>
              </a:rPr>
              <a:t>консервация </a:t>
            </a:r>
            <a:r>
              <a:rPr lang="ru-RU" sz="2000" b="1" i="1" dirty="0">
                <a:latin typeface="Times New Roman" panose="02020603050405020304" pitchFamily="18" charset="0"/>
                <a:ea typeface="Times New Roman" panose="02020603050405020304" pitchFamily="18" charset="0"/>
              </a:rPr>
              <a:t>(простой) актива, принятие решения о прекращении или реструктуризации деятельности субъекта учета, в которой используется </a:t>
            </a:r>
            <a:r>
              <a:rPr lang="ru-RU" sz="2000" b="1" i="1" dirty="0" smtClean="0">
                <a:latin typeface="Times New Roman" panose="02020603050405020304" pitchFamily="18" charset="0"/>
                <a:ea typeface="Times New Roman" panose="02020603050405020304" pitchFamily="18" charset="0"/>
              </a:rPr>
              <a:t>актив</a:t>
            </a:r>
          </a:p>
          <a:p>
            <a:pPr algn="just">
              <a:spcBef>
                <a:spcPts val="1200"/>
              </a:spcBef>
              <a:spcAft>
                <a:spcPts val="0"/>
              </a:spcAft>
            </a:pPr>
            <a:r>
              <a:rPr lang="ru-RU" sz="2000" b="1" i="1" dirty="0" smtClean="0">
                <a:latin typeface="Times New Roman" panose="02020603050405020304" pitchFamily="18" charset="0"/>
                <a:ea typeface="Times New Roman" panose="02020603050405020304" pitchFamily="18" charset="0"/>
              </a:rPr>
              <a:t> </a:t>
            </a:r>
            <a:r>
              <a:rPr lang="ru-RU" sz="2000" b="1" i="1" dirty="0">
                <a:latin typeface="Times New Roman" panose="02020603050405020304" pitchFamily="18" charset="0"/>
                <a:ea typeface="Times New Roman" panose="02020603050405020304" pitchFamily="18" charset="0"/>
              </a:rPr>
              <a:t>принятие решения о выбытии актива ранее ожидаемого срока владения и (или) использования такого актива субъектом </a:t>
            </a:r>
            <a:r>
              <a:rPr lang="ru-RU" sz="2000" b="1" i="1" dirty="0" smtClean="0">
                <a:latin typeface="Times New Roman" panose="02020603050405020304" pitchFamily="18" charset="0"/>
                <a:ea typeface="Times New Roman" panose="02020603050405020304" pitchFamily="18" charset="0"/>
              </a:rPr>
              <a:t>учета</a:t>
            </a:r>
          </a:p>
          <a:p>
            <a:pPr algn="just">
              <a:spcBef>
                <a:spcPts val="1200"/>
              </a:spcBef>
              <a:spcAft>
                <a:spcPts val="0"/>
              </a:spcAft>
            </a:pPr>
            <a:r>
              <a:rPr lang="ru-RU" sz="2000" b="1" i="1" dirty="0" smtClean="0">
                <a:latin typeface="Times New Roman" panose="02020603050405020304" pitchFamily="18" charset="0"/>
                <a:ea typeface="Times New Roman" panose="02020603050405020304" pitchFamily="18" charset="0"/>
              </a:rPr>
              <a:t> </a:t>
            </a:r>
            <a:r>
              <a:rPr lang="ru-RU" sz="2000" b="1" i="1" dirty="0">
                <a:latin typeface="Times New Roman" panose="02020603050405020304" pitchFamily="18" charset="0"/>
                <a:ea typeface="Times New Roman" panose="02020603050405020304" pitchFamily="18" charset="0"/>
              </a:rPr>
              <a:t>принятие решения о существенном уменьшении срока полезного использования актива</a:t>
            </a:r>
            <a:r>
              <a:rPr lang="ru-RU" sz="2000" b="1" i="1" dirty="0" smtClean="0">
                <a:latin typeface="Times New Roman" panose="02020603050405020304" pitchFamily="18" charset="0"/>
                <a:ea typeface="Times New Roman" panose="02020603050405020304" pitchFamily="18" charset="0"/>
              </a:rPr>
              <a:t>)</a:t>
            </a:r>
            <a:endParaRPr lang="ru-RU" sz="2000" b="1" i="1"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2929561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909" y="207421"/>
            <a:ext cx="7920182" cy="430887"/>
          </a:xfrm>
        </p:spPr>
        <p:txBody>
          <a:bodyPr/>
          <a:lstStyle/>
          <a:p>
            <a:r>
              <a:rPr lang="ru-RU" sz="2800" dirty="0">
                <a:latin typeface="Times New Roman" panose="02020603050405020304" pitchFamily="18" charset="0"/>
                <a:ea typeface="Times New Roman" panose="02020603050405020304" pitchFamily="18" charset="0"/>
              </a:rPr>
              <a:t>Внутренние признаки обесценения </a:t>
            </a:r>
            <a:r>
              <a:rPr lang="ru-RU" sz="2800" dirty="0" smtClean="0">
                <a:latin typeface="Times New Roman" panose="02020603050405020304" pitchFamily="18" charset="0"/>
                <a:ea typeface="Times New Roman" panose="02020603050405020304" pitchFamily="18" charset="0"/>
              </a:rPr>
              <a:t>актива</a:t>
            </a:r>
            <a:endParaRPr lang="ru-RU" dirty="0"/>
          </a:p>
        </p:txBody>
      </p:sp>
      <p:sp>
        <p:nvSpPr>
          <p:cNvPr id="3" name="Текст 2"/>
          <p:cNvSpPr>
            <a:spLocks noGrp="1"/>
          </p:cNvSpPr>
          <p:nvPr>
            <p:ph type="body" idx="1"/>
          </p:nvPr>
        </p:nvSpPr>
        <p:spPr>
          <a:xfrm>
            <a:off x="107504" y="980729"/>
            <a:ext cx="8820156" cy="5570756"/>
          </a:xfrm>
        </p:spPr>
        <p:txBody>
          <a:bodyPr/>
          <a:lstStyle/>
          <a:p>
            <a:pPr marL="342900" marR="0" lvl="0" indent="-342900" algn="just" defTabSz="914400" eaLnBrk="1" fontAlgn="auto" latinLnBrk="0" hangingPunct="1">
              <a:lnSpc>
                <a:spcPct val="100000"/>
              </a:lnSpc>
              <a:spcBef>
                <a:spcPts val="1200"/>
              </a:spcBef>
              <a:spcAft>
                <a:spcPts val="0"/>
              </a:spcAft>
              <a:buClrTx/>
              <a:buSzTx/>
              <a:buFont typeface="Wingdings" panose="05000000000000000000" pitchFamily="2" charset="2"/>
              <a:buChar char="Ø"/>
              <a:tabLst/>
              <a:defRPr/>
            </a:pPr>
            <a:r>
              <a:rPr lang="ru-RU" sz="2400" b="1" dirty="0" smtClean="0">
                <a:solidFill>
                  <a:srgbClr val="FF0000"/>
                </a:solidFill>
                <a:latin typeface="Times New Roman" panose="02020603050405020304" pitchFamily="18" charset="0"/>
                <a:ea typeface="Times New Roman" panose="02020603050405020304" pitchFamily="18" charset="0"/>
              </a:rPr>
              <a:t>значительное </a:t>
            </a:r>
            <a:r>
              <a:rPr lang="ru-RU" sz="2400" b="1" dirty="0">
                <a:solidFill>
                  <a:srgbClr val="FF0000"/>
                </a:solidFill>
                <a:latin typeface="Times New Roman" panose="02020603050405020304" pitchFamily="18" charset="0"/>
                <a:ea typeface="Times New Roman" panose="02020603050405020304" pitchFamily="18" charset="0"/>
              </a:rPr>
              <a:t>ухудшение финансовых (экономических) результатов использования актива</a:t>
            </a:r>
            <a:r>
              <a:rPr lang="ru-RU" sz="2400" dirty="0">
                <a:solidFill>
                  <a:prstClr val="black"/>
                </a:solidFill>
                <a:latin typeface="Times New Roman" panose="02020603050405020304" pitchFamily="18" charset="0"/>
                <a:ea typeface="Times New Roman" panose="02020603050405020304" pitchFamily="18" charset="0"/>
              </a:rPr>
              <a:t>, либо появление данных, указывающих, что финансовые (экономические) результаты использования актива ухудшатся по сравнению с </a:t>
            </a:r>
            <a:r>
              <a:rPr lang="ru-RU" sz="2400" dirty="0" smtClean="0">
                <a:solidFill>
                  <a:prstClr val="black"/>
                </a:solidFill>
                <a:latin typeface="Times New Roman" panose="02020603050405020304" pitchFamily="18" charset="0"/>
                <a:ea typeface="Times New Roman" panose="02020603050405020304" pitchFamily="18" charset="0"/>
              </a:rPr>
              <a:t>ожиданиями</a:t>
            </a:r>
            <a:endParaRPr lang="ru-RU" sz="2400" dirty="0">
              <a:solidFill>
                <a:prstClr val="black"/>
              </a:solidFill>
              <a:latin typeface="Times New Roman" panose="02020603050405020304" pitchFamily="18" charset="0"/>
              <a:ea typeface="Times New Roman" panose="02020603050405020304" pitchFamily="18" charset="0"/>
            </a:endParaRPr>
          </a:p>
          <a:p>
            <a:pPr indent="342900" algn="just">
              <a:spcBef>
                <a:spcPts val="1200"/>
              </a:spcBef>
              <a:spcAft>
                <a:spcPts val="0"/>
              </a:spcAft>
            </a:pPr>
            <a:r>
              <a:rPr lang="ru-RU" sz="2400" b="1" i="1" dirty="0" smtClean="0">
                <a:latin typeface="Times New Roman" panose="02020603050405020304" pitchFamily="18" charset="0"/>
                <a:ea typeface="Times New Roman" panose="02020603050405020304" pitchFamily="18" charset="0"/>
              </a:rPr>
              <a:t>Например</a:t>
            </a:r>
            <a:r>
              <a:rPr lang="ru-RU" sz="2400" b="1" i="1" dirty="0">
                <a:latin typeface="Times New Roman" panose="02020603050405020304" pitchFamily="18" charset="0"/>
                <a:ea typeface="Times New Roman" panose="02020603050405020304" pitchFamily="18" charset="0"/>
              </a:rPr>
              <a:t>,</a:t>
            </a:r>
            <a:r>
              <a:rPr lang="ru-RU" sz="2000" b="1" i="1" dirty="0">
                <a:latin typeface="Times New Roman" panose="02020603050405020304" pitchFamily="18" charset="0"/>
                <a:ea typeface="Times New Roman" panose="02020603050405020304" pitchFamily="18" charset="0"/>
              </a:rPr>
              <a:t> </a:t>
            </a:r>
          </a:p>
          <a:p>
            <a:pPr indent="342900" algn="just">
              <a:spcBef>
                <a:spcPts val="1200"/>
              </a:spcBef>
              <a:spcAft>
                <a:spcPts val="0"/>
              </a:spcAft>
            </a:pPr>
            <a:r>
              <a:rPr lang="ru-RU" sz="2400" b="1" i="1" dirty="0">
                <a:latin typeface="Times New Roman" panose="02020603050405020304" pitchFamily="18" charset="0"/>
                <a:ea typeface="Times New Roman" panose="02020603050405020304" pitchFamily="18" charset="0"/>
              </a:rPr>
              <a:t>для Актива </a:t>
            </a:r>
            <a:r>
              <a:rPr lang="ru-RU" sz="2400" b="1" i="1" dirty="0" err="1">
                <a:latin typeface="Times New Roman" panose="02020603050405020304" pitchFamily="18" charset="0"/>
                <a:ea typeface="Times New Roman" panose="02020603050405020304" pitchFamily="18" charset="0"/>
              </a:rPr>
              <a:t>нГДП</a:t>
            </a:r>
            <a:r>
              <a:rPr lang="ru-RU" sz="2400" b="1" i="1" dirty="0">
                <a:latin typeface="Times New Roman" panose="02020603050405020304" pitchFamily="18" charset="0"/>
                <a:ea typeface="Times New Roman" panose="02020603050405020304" pitchFamily="18" charset="0"/>
              </a:rPr>
              <a:t> - сокращение срока полезного использования актива, объема производства, обеспечиваемого активом, по сравнению с тем, что предполагалось </a:t>
            </a:r>
            <a:r>
              <a:rPr lang="ru-RU" sz="2400" b="1" i="1" dirty="0" smtClean="0">
                <a:latin typeface="Times New Roman" panose="02020603050405020304" pitchFamily="18" charset="0"/>
                <a:ea typeface="Times New Roman" panose="02020603050405020304" pitchFamily="18" charset="0"/>
              </a:rPr>
              <a:t>первоначально</a:t>
            </a:r>
            <a:endParaRPr lang="ru-RU" sz="2400" b="1" i="1" dirty="0">
              <a:latin typeface="Times New Roman" panose="02020603050405020304" pitchFamily="18" charset="0"/>
              <a:ea typeface="Times New Roman" panose="02020603050405020304" pitchFamily="18" charset="0"/>
            </a:endParaRPr>
          </a:p>
          <a:p>
            <a:pPr indent="342900" algn="just">
              <a:spcBef>
                <a:spcPts val="1200"/>
              </a:spcBef>
              <a:spcAft>
                <a:spcPts val="0"/>
              </a:spcAft>
            </a:pPr>
            <a:r>
              <a:rPr lang="ru-RU" sz="2400" b="1" i="1" dirty="0">
                <a:latin typeface="Times New Roman" panose="02020603050405020304" pitchFamily="18" charset="0"/>
                <a:ea typeface="Times New Roman" panose="02020603050405020304" pitchFamily="18" charset="0"/>
              </a:rPr>
              <a:t>для Активов ГДП - снижение запланированных результатов движения денежных средств, либо значительное увеличение запланированных убытков, возникающих от использования данного </a:t>
            </a:r>
            <a:r>
              <a:rPr lang="ru-RU" sz="2400" b="1" i="1" dirty="0" smtClean="0">
                <a:latin typeface="Times New Roman" panose="02020603050405020304" pitchFamily="18" charset="0"/>
                <a:ea typeface="Times New Roman" panose="02020603050405020304" pitchFamily="18" charset="0"/>
              </a:rPr>
              <a:t>актива</a:t>
            </a:r>
            <a:endParaRPr lang="ru-RU" sz="2400" b="1" i="1" dirty="0">
              <a:latin typeface="Times New Roman" panose="02020603050405020304" pitchFamily="18" charset="0"/>
              <a:ea typeface="Times New Roman" panose="02020603050405020304" pitchFamily="18" charset="0"/>
            </a:endParaRPr>
          </a:p>
          <a:p>
            <a:endParaRPr lang="ru-RU" sz="2000" dirty="0"/>
          </a:p>
        </p:txBody>
      </p:sp>
    </p:spTree>
    <p:extLst>
      <p:ext uri="{BB962C8B-B14F-4D97-AF65-F5344CB8AC3E}">
        <p14:creationId xmlns:p14="http://schemas.microsoft.com/office/powerpoint/2010/main" val="137622926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909" y="207421"/>
            <a:ext cx="7920182" cy="430887"/>
          </a:xfrm>
        </p:spPr>
        <p:txBody>
          <a:bodyPr/>
          <a:lstStyle/>
          <a:p>
            <a:r>
              <a:rPr lang="ru-RU" sz="2800" dirty="0">
                <a:latin typeface="Times New Roman" panose="02020603050405020304" pitchFamily="18" charset="0"/>
                <a:ea typeface="Times New Roman" panose="02020603050405020304" pitchFamily="18" charset="0"/>
              </a:rPr>
              <a:t>Внутренние признаки обесценения </a:t>
            </a:r>
            <a:r>
              <a:rPr lang="ru-RU" sz="2800" dirty="0" smtClean="0">
                <a:latin typeface="Times New Roman" panose="02020603050405020304" pitchFamily="18" charset="0"/>
                <a:ea typeface="Times New Roman" panose="02020603050405020304" pitchFamily="18" charset="0"/>
              </a:rPr>
              <a:t>актива</a:t>
            </a:r>
            <a:endParaRPr lang="ru-RU" dirty="0"/>
          </a:p>
        </p:txBody>
      </p:sp>
      <p:sp>
        <p:nvSpPr>
          <p:cNvPr id="3" name="Текст 2"/>
          <p:cNvSpPr>
            <a:spLocks noGrp="1"/>
          </p:cNvSpPr>
          <p:nvPr>
            <p:ph type="body" idx="1"/>
          </p:nvPr>
        </p:nvSpPr>
        <p:spPr>
          <a:xfrm>
            <a:off x="107504" y="980729"/>
            <a:ext cx="8820156" cy="3293209"/>
          </a:xfrm>
        </p:spPr>
        <p:txBody>
          <a:bodyPr/>
          <a:lstStyle/>
          <a:p>
            <a:pPr marL="342900" indent="-342900" algn="just">
              <a:spcBef>
                <a:spcPts val="1200"/>
              </a:spcBef>
              <a:spcAft>
                <a:spcPts val="0"/>
              </a:spcAft>
              <a:buFont typeface="Arial" panose="020B0604020202020204" pitchFamily="34" charset="0"/>
              <a:buChar char="•"/>
            </a:pPr>
            <a:endParaRPr lang="ru-RU" sz="2400" dirty="0" smtClean="0">
              <a:solidFill>
                <a:srgbClr val="FF0000"/>
              </a:solidFill>
              <a:latin typeface="Times New Roman" panose="02020603050405020304" pitchFamily="18" charset="0"/>
              <a:ea typeface="Times New Roman" panose="02020603050405020304" pitchFamily="18" charset="0"/>
            </a:endParaRPr>
          </a:p>
          <a:p>
            <a:pPr marL="342900" indent="-342900" algn="just">
              <a:spcBef>
                <a:spcPts val="1200"/>
              </a:spcBef>
              <a:spcAft>
                <a:spcPts val="0"/>
              </a:spcAft>
              <a:buFont typeface="Wingdings" panose="05000000000000000000" pitchFamily="2" charset="2"/>
              <a:buChar char="Ø"/>
            </a:pPr>
            <a:r>
              <a:rPr lang="ru-RU" sz="2400" b="1" dirty="0" smtClean="0">
                <a:solidFill>
                  <a:srgbClr val="FF0000"/>
                </a:solidFill>
                <a:latin typeface="Times New Roman" panose="02020603050405020304" pitchFamily="18" charset="0"/>
                <a:ea typeface="Times New Roman" panose="02020603050405020304" pitchFamily="18" charset="0"/>
              </a:rPr>
              <a:t>принятие </a:t>
            </a:r>
            <a:r>
              <a:rPr lang="ru-RU" sz="2400" b="1" dirty="0">
                <a:solidFill>
                  <a:srgbClr val="FF0000"/>
                </a:solidFill>
                <a:latin typeface="Times New Roman" panose="02020603050405020304" pitchFamily="18" charset="0"/>
                <a:ea typeface="Times New Roman" panose="02020603050405020304" pitchFamily="18" charset="0"/>
              </a:rPr>
              <a:t>решения о приостановлении создания объекта имущества </a:t>
            </a:r>
            <a:r>
              <a:rPr lang="ru-RU" sz="2400" dirty="0">
                <a:latin typeface="Times New Roman" panose="02020603050405020304" pitchFamily="18" charset="0"/>
                <a:ea typeface="Times New Roman" panose="02020603050405020304" pitchFamily="18" charset="0"/>
              </a:rPr>
              <a:t>на неопределенный </a:t>
            </a:r>
            <a:r>
              <a:rPr lang="ru-RU" sz="2400" dirty="0" smtClean="0">
                <a:latin typeface="Times New Roman" panose="02020603050405020304" pitchFamily="18" charset="0"/>
                <a:ea typeface="Times New Roman" panose="02020603050405020304" pitchFamily="18" charset="0"/>
              </a:rPr>
              <a:t>срок</a:t>
            </a:r>
          </a:p>
          <a:p>
            <a:pPr marL="342900" indent="-342900" algn="just">
              <a:spcBef>
                <a:spcPts val="1200"/>
              </a:spcBef>
              <a:spcAft>
                <a:spcPts val="0"/>
              </a:spcAft>
              <a:buFont typeface="Wingdings" panose="05000000000000000000" pitchFamily="2" charset="2"/>
              <a:buChar char="Ø"/>
            </a:pPr>
            <a:r>
              <a:rPr lang="ru-RU" sz="2400" b="1" dirty="0" smtClean="0">
                <a:solidFill>
                  <a:srgbClr val="FF0000"/>
                </a:solidFill>
                <a:latin typeface="Times New Roman" panose="02020603050405020304" pitchFamily="18" charset="0"/>
                <a:ea typeface="Times New Roman" panose="02020603050405020304" pitchFamily="18" charset="0"/>
              </a:rPr>
              <a:t>резкое </a:t>
            </a:r>
            <a:r>
              <a:rPr lang="ru-RU" sz="2400" b="1" dirty="0">
                <a:solidFill>
                  <a:srgbClr val="FF0000"/>
                </a:solidFill>
                <a:latin typeface="Times New Roman" panose="02020603050405020304" pitchFamily="18" charset="0"/>
                <a:ea typeface="Times New Roman" panose="02020603050405020304" pitchFamily="18" charset="0"/>
              </a:rPr>
              <a:t>увеличение расходов субъекта учета на эксплуатацию </a:t>
            </a:r>
            <a:r>
              <a:rPr lang="ru-RU" sz="2400" dirty="0">
                <a:latin typeface="Times New Roman" panose="02020603050405020304" pitchFamily="18" charset="0"/>
                <a:ea typeface="Times New Roman" panose="02020603050405020304" pitchFamily="18" charset="0"/>
              </a:rPr>
              <a:t>или обслуживание актива по сравнению с тем, что было первоначально </a:t>
            </a:r>
            <a:r>
              <a:rPr lang="ru-RU" sz="2400" dirty="0" smtClean="0">
                <a:latin typeface="Times New Roman" panose="02020603050405020304" pitchFamily="18" charset="0"/>
                <a:ea typeface="Times New Roman" panose="02020603050405020304" pitchFamily="18" charset="0"/>
              </a:rPr>
              <a:t>запланировано</a:t>
            </a:r>
            <a:endParaRPr lang="ru-RU" sz="2400" dirty="0">
              <a:latin typeface="Times New Roman" panose="02020603050405020304" pitchFamily="18" charset="0"/>
              <a:ea typeface="Times New Roman" panose="02020603050405020304" pitchFamily="18" charset="0"/>
            </a:endParaRPr>
          </a:p>
          <a:p>
            <a:pPr marL="342900" indent="-342900" algn="just">
              <a:spcBef>
                <a:spcPts val="1200"/>
              </a:spcBef>
              <a:spcAft>
                <a:spcPts val="0"/>
              </a:spcAft>
              <a:buFont typeface="Arial" panose="020B0604020202020204" pitchFamily="34" charset="0"/>
              <a:buChar char="•"/>
            </a:pPr>
            <a:endParaRPr lang="ru-RU" sz="2000" dirty="0">
              <a:latin typeface="Times New Roman" panose="02020603050405020304" pitchFamily="18" charset="0"/>
              <a:ea typeface="Times New Roman" panose="02020603050405020304" pitchFamily="18" charset="0"/>
            </a:endParaRPr>
          </a:p>
          <a:p>
            <a:endParaRPr lang="ru-RU" sz="2000" dirty="0"/>
          </a:p>
        </p:txBody>
      </p:sp>
    </p:spTree>
    <p:extLst>
      <p:ext uri="{BB962C8B-B14F-4D97-AF65-F5344CB8AC3E}">
        <p14:creationId xmlns:p14="http://schemas.microsoft.com/office/powerpoint/2010/main" val="266671267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909" y="207421"/>
            <a:ext cx="7920182" cy="811119"/>
          </a:xfrm>
        </p:spPr>
        <p:txBody>
          <a:bodyPr/>
          <a:lstStyle/>
          <a:p>
            <a:pPr algn="just"/>
            <a:r>
              <a:rPr lang="ru-RU" sz="2800" dirty="0">
                <a:latin typeface="Times New Roman" panose="02020603050405020304" pitchFamily="18" charset="0"/>
                <a:ea typeface="Times New Roman" panose="02020603050405020304" pitchFamily="18" charset="0"/>
              </a:rPr>
              <a:t>Внешние признаки обесценения </a:t>
            </a:r>
            <a:r>
              <a:rPr lang="ru-RU" sz="2800" dirty="0" smtClean="0">
                <a:latin typeface="Times New Roman" panose="02020603050405020304" pitchFamily="18" charset="0"/>
                <a:ea typeface="Times New Roman" panose="02020603050405020304" pitchFamily="18" charset="0"/>
              </a:rPr>
              <a:t>актива</a:t>
            </a:r>
            <a:r>
              <a:rPr lang="ru-RU" sz="2800" dirty="0">
                <a:latin typeface="Times New Roman" panose="02020603050405020304" pitchFamily="18" charset="0"/>
                <a:ea typeface="Times New Roman" panose="02020603050405020304" pitchFamily="18" charset="0"/>
              </a:rPr>
              <a:t/>
            </a:r>
            <a:br>
              <a:rPr lang="ru-RU" sz="2800" dirty="0">
                <a:latin typeface="Times New Roman" panose="02020603050405020304" pitchFamily="18" charset="0"/>
                <a:ea typeface="Times New Roman" panose="02020603050405020304" pitchFamily="18" charset="0"/>
              </a:rPr>
            </a:br>
            <a:endParaRPr lang="ru-RU" dirty="0"/>
          </a:p>
        </p:txBody>
      </p:sp>
      <p:sp>
        <p:nvSpPr>
          <p:cNvPr id="3" name="Текст 2"/>
          <p:cNvSpPr>
            <a:spLocks noGrp="1"/>
          </p:cNvSpPr>
          <p:nvPr>
            <p:ph type="body" idx="1"/>
          </p:nvPr>
        </p:nvSpPr>
        <p:spPr>
          <a:xfrm>
            <a:off x="179512" y="1268760"/>
            <a:ext cx="8748148" cy="5507341"/>
          </a:xfrm>
        </p:spPr>
        <p:txBody>
          <a:bodyPr/>
          <a:lstStyle/>
          <a:p>
            <a:pPr marL="342900" indent="-342900" algn="just">
              <a:spcBef>
                <a:spcPts val="1200"/>
              </a:spcBef>
              <a:spcAft>
                <a:spcPts val="0"/>
              </a:spcAft>
              <a:buFont typeface="Wingdings" panose="05000000000000000000" pitchFamily="2" charset="2"/>
              <a:buChar char="v"/>
            </a:pPr>
            <a:r>
              <a:rPr lang="ru-RU" sz="2400" b="1" dirty="0" smtClean="0">
                <a:solidFill>
                  <a:srgbClr val="FF0000"/>
                </a:solidFill>
                <a:latin typeface="Times New Roman" panose="02020603050405020304" pitchFamily="18" charset="0"/>
                <a:ea typeface="Times New Roman" panose="02020603050405020304" pitchFamily="18" charset="0"/>
              </a:rPr>
              <a:t>существенные изменения </a:t>
            </a:r>
            <a:r>
              <a:rPr lang="ru-RU" sz="2400" b="1" dirty="0">
                <a:solidFill>
                  <a:srgbClr val="FF0000"/>
                </a:solidFill>
                <a:latin typeface="Times New Roman" panose="02020603050405020304" pitchFamily="18" charset="0"/>
                <a:ea typeface="Times New Roman" panose="02020603050405020304" pitchFamily="18" charset="0"/>
              </a:rPr>
              <a:t>в законодательстве Российской Федерации</a:t>
            </a:r>
            <a:r>
              <a:rPr lang="ru-RU" sz="2400" dirty="0">
                <a:latin typeface="Times New Roman" panose="02020603050405020304" pitchFamily="18" charset="0"/>
                <a:ea typeface="Times New Roman" panose="02020603050405020304" pitchFamily="18" charset="0"/>
              </a:rPr>
              <a:t>, внешней и внутренней политике, экономике, технологиях, которые произошли в течение отчетного года или произойдут в ближайшем будущем и которые неблагоприятно влияют (окажут влияние) на деятельность субъекта </a:t>
            </a:r>
            <a:r>
              <a:rPr lang="ru-RU" sz="2400" dirty="0" smtClean="0">
                <a:latin typeface="Times New Roman" panose="02020603050405020304" pitchFamily="18" charset="0"/>
                <a:ea typeface="Times New Roman" panose="02020603050405020304" pitchFamily="18" charset="0"/>
              </a:rPr>
              <a:t>учета</a:t>
            </a:r>
            <a:endParaRPr lang="ru-RU" sz="2400" dirty="0">
              <a:latin typeface="Times New Roman" panose="02020603050405020304" pitchFamily="18" charset="0"/>
              <a:ea typeface="Times New Roman" panose="02020603050405020304" pitchFamily="18" charset="0"/>
            </a:endParaRPr>
          </a:p>
          <a:p>
            <a:pPr marL="342900" indent="-342900" algn="just">
              <a:spcBef>
                <a:spcPts val="1200"/>
              </a:spcBef>
              <a:spcAft>
                <a:spcPts val="0"/>
              </a:spcAft>
              <a:buFont typeface="Wingdings" panose="05000000000000000000" pitchFamily="2" charset="2"/>
              <a:buChar char="v"/>
            </a:pPr>
            <a:r>
              <a:rPr lang="ru-RU" sz="2400" b="1" dirty="0" smtClean="0">
                <a:solidFill>
                  <a:srgbClr val="FF0000"/>
                </a:solidFill>
                <a:latin typeface="Times New Roman" panose="02020603050405020304" pitchFamily="18" charset="0"/>
                <a:ea typeface="Times New Roman" panose="02020603050405020304" pitchFamily="18" charset="0"/>
              </a:rPr>
              <a:t>отсутствие </a:t>
            </a:r>
            <a:r>
              <a:rPr lang="ru-RU" sz="2400" b="1" dirty="0">
                <a:solidFill>
                  <a:srgbClr val="FF0000"/>
                </a:solidFill>
                <a:latin typeface="Times New Roman" panose="02020603050405020304" pitchFamily="18" charset="0"/>
                <a:ea typeface="Times New Roman" panose="02020603050405020304" pitchFamily="18" charset="0"/>
              </a:rPr>
              <a:t>либо значительное снижение потребности в продукции</a:t>
            </a:r>
            <a:r>
              <a:rPr lang="ru-RU" sz="2400" dirty="0">
                <a:latin typeface="Times New Roman" panose="02020603050405020304" pitchFamily="18" charset="0"/>
                <a:ea typeface="Times New Roman" panose="02020603050405020304" pitchFamily="18" charset="0"/>
              </a:rPr>
              <a:t>, работах, услугах, обеспечиваемых </a:t>
            </a:r>
            <a:r>
              <a:rPr lang="ru-RU" sz="2400" dirty="0" smtClean="0">
                <a:latin typeface="Times New Roman" panose="02020603050405020304" pitchFamily="18" charset="0"/>
                <a:ea typeface="Times New Roman" panose="02020603050405020304" pitchFamily="18" charset="0"/>
              </a:rPr>
              <a:t>активом</a:t>
            </a:r>
          </a:p>
          <a:p>
            <a:pPr marL="342900" marR="0" lvl="0" indent="-342900" algn="just" defTabSz="914400" eaLnBrk="1" fontAlgn="auto" latinLnBrk="0" hangingPunct="1">
              <a:lnSpc>
                <a:spcPct val="100000"/>
              </a:lnSpc>
              <a:spcBef>
                <a:spcPts val="1200"/>
              </a:spcBef>
              <a:spcAft>
                <a:spcPts val="0"/>
              </a:spcAft>
              <a:buClrTx/>
              <a:buSzTx/>
              <a:buFont typeface="Wingdings" panose="05000000000000000000" pitchFamily="2" charset="2"/>
              <a:buChar char="v"/>
              <a:tabLst/>
              <a:defRPr/>
            </a:pPr>
            <a:r>
              <a:rPr lang="ru-RU" sz="2400" b="1" dirty="0">
                <a:solidFill>
                  <a:srgbClr val="FF0000"/>
                </a:solidFill>
                <a:latin typeface="Times New Roman" panose="02020603050405020304" pitchFamily="18" charset="0"/>
                <a:ea typeface="Times New Roman" panose="02020603050405020304" pitchFamily="18" charset="0"/>
              </a:rPr>
              <a:t>значительное снижение справедливой стоимости актива </a:t>
            </a:r>
            <a:r>
              <a:rPr lang="ru-RU" sz="2400" dirty="0">
                <a:solidFill>
                  <a:prstClr val="black"/>
                </a:solidFill>
                <a:latin typeface="Times New Roman" panose="02020603050405020304" pitchFamily="18" charset="0"/>
                <a:ea typeface="Times New Roman" panose="02020603050405020304" pitchFamily="18" charset="0"/>
              </a:rPr>
              <a:t>за отчетный год по сравнению со снижением справедливой стоимости актива в результате его эксплуатации и (или) устаревания (нормального физического и (или) морального износа)</a:t>
            </a:r>
          </a:p>
          <a:p>
            <a:pPr marL="342900" indent="-342900" algn="just">
              <a:spcBef>
                <a:spcPts val="1200"/>
              </a:spcBef>
              <a:spcAft>
                <a:spcPts val="0"/>
              </a:spcAft>
              <a:buFont typeface="Wingdings" panose="05000000000000000000" pitchFamily="2" charset="2"/>
              <a:buChar char="v"/>
            </a:pPr>
            <a:endParaRPr lang="ru-RU" sz="2400" dirty="0">
              <a:latin typeface="Times New Roman" panose="02020603050405020304" pitchFamily="18" charset="0"/>
              <a:ea typeface="Times New Roman" panose="02020603050405020304" pitchFamily="18" charset="0"/>
            </a:endParaRPr>
          </a:p>
          <a:p>
            <a:endParaRPr lang="ru-RU" dirty="0"/>
          </a:p>
        </p:txBody>
      </p:sp>
    </p:spTree>
    <p:extLst>
      <p:ext uri="{BB962C8B-B14F-4D97-AF65-F5344CB8AC3E}">
        <p14:creationId xmlns:p14="http://schemas.microsoft.com/office/powerpoint/2010/main" val="317474857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107504" y="1196752"/>
            <a:ext cx="9036496" cy="4046685"/>
          </a:xfrm>
        </p:spPr>
        <p:txBody>
          <a:bodyPr/>
          <a:lstStyle/>
          <a:p>
            <a:pPr indent="302575" algn="just"/>
            <a:endParaRPr lang="ru-RU" sz="2471" dirty="0">
              <a:latin typeface="Times New Roman" panose="02020603050405020304" pitchFamily="18" charset="0"/>
              <a:ea typeface="Times New Roman" panose="02020603050405020304" pitchFamily="18" charset="0"/>
            </a:endParaRPr>
          </a:p>
          <a:p>
            <a:pPr indent="302575" algn="just"/>
            <a:r>
              <a:rPr lang="ru-RU" sz="2471" dirty="0" smtClean="0">
                <a:latin typeface="Times New Roman" panose="02020603050405020304" pitchFamily="18" charset="0"/>
                <a:ea typeface="Times New Roman" panose="02020603050405020304" pitchFamily="18" charset="0"/>
              </a:rPr>
              <a:t>(</a:t>
            </a:r>
            <a:r>
              <a:rPr lang="ru-RU" sz="2471" dirty="0">
                <a:solidFill>
                  <a:prstClr val="black"/>
                </a:solidFill>
                <a:latin typeface="Times New Roman" panose="02020603050405020304" pitchFamily="18" charset="0"/>
                <a:ea typeface="Times New Roman" panose="02020603050405020304" pitchFamily="18" charset="0"/>
              </a:rPr>
              <a:t>)</a:t>
            </a:r>
            <a:endParaRPr lang="ru-RU" sz="2471" dirty="0" smtClean="0">
              <a:latin typeface="Times New Roman" panose="02020603050405020304" pitchFamily="18" charset="0"/>
              <a:ea typeface="Times New Roman" panose="02020603050405020304" pitchFamily="18" charset="0"/>
            </a:endParaRPr>
          </a:p>
          <a:p>
            <a:pPr indent="302575" algn="just"/>
            <a:r>
              <a:rPr lang="ru-RU" sz="2471" dirty="0" smtClean="0">
                <a:latin typeface="Times New Roman" panose="02020603050405020304" pitchFamily="18" charset="0"/>
                <a:ea typeface="Times New Roman" panose="02020603050405020304" pitchFamily="18" charset="0"/>
              </a:rPr>
              <a:t>                                                  </a:t>
            </a:r>
            <a:endParaRPr lang="ru-RU" sz="2471" dirty="0" smtClean="0">
              <a:solidFill>
                <a:prstClr val="black"/>
              </a:solidFill>
              <a:latin typeface="Times New Roman" panose="02020603050405020304" pitchFamily="18" charset="0"/>
              <a:ea typeface="Times New Roman" panose="02020603050405020304" pitchFamily="18" charset="0"/>
            </a:endParaRPr>
          </a:p>
          <a:p>
            <a:pPr indent="302575" algn="just"/>
            <a:r>
              <a:rPr lang="ru-RU" sz="2471" dirty="0" smtClean="0">
                <a:solidFill>
                  <a:prstClr val="black"/>
                </a:solidFill>
                <a:latin typeface="Times New Roman" panose="02020603050405020304" pitchFamily="18" charset="0"/>
                <a:ea typeface="Times New Roman" panose="02020603050405020304" pitchFamily="18" charset="0"/>
              </a:rPr>
              <a:t>                      </a:t>
            </a:r>
            <a:endParaRPr lang="ru-RU" sz="2471" dirty="0">
              <a:solidFill>
                <a:prstClr val="black"/>
              </a:solidFill>
              <a:latin typeface="Times New Roman" panose="02020603050405020304" pitchFamily="18" charset="0"/>
              <a:ea typeface="Times New Roman" panose="02020603050405020304" pitchFamily="18" charset="0"/>
            </a:endParaRPr>
          </a:p>
          <a:p>
            <a:pPr indent="302575" algn="just"/>
            <a:r>
              <a:rPr lang="ru-RU" sz="2471" dirty="0" smtClean="0">
                <a:solidFill>
                  <a:prstClr val="black"/>
                </a:solidFill>
                <a:latin typeface="Times New Roman" panose="02020603050405020304" pitchFamily="18" charset="0"/>
                <a:ea typeface="Times New Roman" panose="02020603050405020304" pitchFamily="18" charset="0"/>
              </a:rPr>
              <a:t>Убыток </a:t>
            </a:r>
            <a:r>
              <a:rPr lang="ru-RU" sz="2471" dirty="0">
                <a:solidFill>
                  <a:prstClr val="black"/>
                </a:solidFill>
                <a:latin typeface="Times New Roman" panose="02020603050405020304" pitchFamily="18" charset="0"/>
                <a:ea typeface="Times New Roman" panose="02020603050405020304" pitchFamily="18" charset="0"/>
              </a:rPr>
              <a:t>от обесценения </a:t>
            </a:r>
            <a:r>
              <a:rPr lang="ru-RU" sz="2471" dirty="0" smtClean="0">
                <a:solidFill>
                  <a:prstClr val="black"/>
                </a:solidFill>
                <a:latin typeface="Times New Roman" panose="02020603050405020304" pitchFamily="18" charset="0"/>
                <a:ea typeface="Times New Roman" panose="02020603050405020304" pitchFamily="18" charset="0"/>
              </a:rPr>
              <a:t>актива</a:t>
            </a:r>
          </a:p>
          <a:p>
            <a:pPr indent="302575" algn="just"/>
            <a:r>
              <a:rPr lang="ru-RU" sz="2471" dirty="0">
                <a:solidFill>
                  <a:prstClr val="black"/>
                </a:solidFill>
                <a:latin typeface="Times New Roman" panose="02020603050405020304" pitchFamily="18" charset="0"/>
                <a:ea typeface="Times New Roman" panose="02020603050405020304" pitchFamily="18" charset="0"/>
              </a:rPr>
              <a:t> </a:t>
            </a:r>
            <a:r>
              <a:rPr lang="ru-RU" sz="2471" dirty="0" smtClean="0">
                <a:solidFill>
                  <a:prstClr val="black"/>
                </a:solidFill>
                <a:latin typeface="Times New Roman" panose="02020603050405020304" pitchFamily="18" charset="0"/>
                <a:ea typeface="Times New Roman" panose="02020603050405020304" pitchFamily="18" charset="0"/>
              </a:rPr>
              <a:t>                          </a:t>
            </a:r>
            <a:r>
              <a:rPr lang="ru-RU" sz="2471" b="1" dirty="0" smtClean="0">
                <a:solidFill>
                  <a:prstClr val="black"/>
                </a:solidFill>
                <a:latin typeface="Times New Roman" panose="02020603050405020304" pitchFamily="18" charset="0"/>
                <a:ea typeface="Times New Roman" panose="02020603050405020304" pitchFamily="18" charset="0"/>
              </a:rPr>
              <a:t>единовременно</a:t>
            </a:r>
            <a:r>
              <a:rPr lang="ru-RU" sz="2471" dirty="0" smtClean="0">
                <a:solidFill>
                  <a:prstClr val="black"/>
                </a:solidFill>
                <a:latin typeface="Times New Roman" panose="02020603050405020304" pitchFamily="18" charset="0"/>
                <a:ea typeface="Times New Roman" panose="02020603050405020304" pitchFamily="18" charset="0"/>
              </a:rPr>
              <a:t> </a:t>
            </a:r>
            <a:r>
              <a:rPr lang="ru-RU" sz="2471" dirty="0">
                <a:solidFill>
                  <a:prstClr val="black"/>
                </a:solidFill>
                <a:latin typeface="Times New Roman" panose="02020603050405020304" pitchFamily="18" charset="0"/>
                <a:ea typeface="Times New Roman" panose="02020603050405020304" pitchFamily="18" charset="0"/>
              </a:rPr>
              <a:t>признается в составе </a:t>
            </a:r>
            <a:r>
              <a:rPr lang="ru-RU" sz="2471" dirty="0" smtClean="0">
                <a:solidFill>
                  <a:prstClr val="black"/>
                </a:solidFill>
                <a:latin typeface="Times New Roman" panose="02020603050405020304" pitchFamily="18" charset="0"/>
                <a:ea typeface="Times New Roman" panose="02020603050405020304" pitchFamily="18" charset="0"/>
              </a:rPr>
              <a:t>расходов</a:t>
            </a:r>
          </a:p>
          <a:p>
            <a:pPr indent="302575" algn="just"/>
            <a:r>
              <a:rPr lang="ru-RU" sz="2471" dirty="0">
                <a:solidFill>
                  <a:prstClr val="black"/>
                </a:solidFill>
                <a:latin typeface="Times New Roman" panose="02020603050405020304" pitchFamily="18" charset="0"/>
                <a:ea typeface="Times New Roman" panose="02020603050405020304" pitchFamily="18" charset="0"/>
              </a:rPr>
              <a:t> </a:t>
            </a:r>
            <a:r>
              <a:rPr lang="ru-RU" sz="2471" dirty="0" smtClean="0">
                <a:solidFill>
                  <a:prstClr val="black"/>
                </a:solidFill>
                <a:latin typeface="Times New Roman" panose="02020603050405020304" pitchFamily="18" charset="0"/>
                <a:ea typeface="Times New Roman" panose="02020603050405020304" pitchFamily="18" charset="0"/>
              </a:rPr>
              <a:t>                          </a:t>
            </a:r>
            <a:r>
              <a:rPr lang="ru-RU" sz="2471" dirty="0">
                <a:solidFill>
                  <a:prstClr val="black"/>
                </a:solidFill>
                <a:latin typeface="Times New Roman" panose="02020603050405020304" pitchFamily="18" charset="0"/>
                <a:ea typeface="Times New Roman" panose="02020603050405020304" pitchFamily="18" charset="0"/>
              </a:rPr>
              <a:t>отчетного </a:t>
            </a:r>
            <a:r>
              <a:rPr lang="ru-RU" sz="2471" dirty="0" smtClean="0">
                <a:solidFill>
                  <a:prstClr val="black"/>
                </a:solidFill>
                <a:latin typeface="Times New Roman" panose="02020603050405020304" pitchFamily="18" charset="0"/>
                <a:ea typeface="Times New Roman" panose="02020603050405020304" pitchFamily="18" charset="0"/>
              </a:rPr>
              <a:t>периода</a:t>
            </a:r>
          </a:p>
          <a:p>
            <a:pPr indent="302575" algn="just"/>
            <a:endParaRPr lang="ru-RU" sz="2471" dirty="0">
              <a:solidFill>
                <a:prstClr val="black"/>
              </a:solidFill>
              <a:latin typeface="Times New Roman" panose="02020603050405020304" pitchFamily="18" charset="0"/>
              <a:ea typeface="Times New Roman" panose="02020603050405020304" pitchFamily="18" charset="0"/>
            </a:endParaRPr>
          </a:p>
          <a:p>
            <a:pPr indent="302575" algn="just"/>
            <a:r>
              <a:rPr lang="ru-RU" sz="2471" dirty="0" smtClean="0">
                <a:solidFill>
                  <a:prstClr val="black"/>
                </a:solidFill>
                <a:latin typeface="Times New Roman" panose="02020603050405020304" pitchFamily="18" charset="0"/>
                <a:ea typeface="Times New Roman" panose="02020603050405020304" pitchFamily="18" charset="0"/>
              </a:rPr>
              <a:t>                            </a:t>
            </a:r>
            <a:r>
              <a:rPr lang="ru-RU" sz="2471" dirty="0">
                <a:solidFill>
                  <a:prstClr val="black"/>
                </a:solidFill>
                <a:latin typeface="Times New Roman" panose="02020603050405020304" pitchFamily="18" charset="0"/>
                <a:ea typeface="Times New Roman" panose="02020603050405020304" pitchFamily="18" charset="0"/>
              </a:rPr>
              <a:t>Сумма ранее начисленной амортизации актива </a:t>
            </a:r>
            <a:r>
              <a:rPr lang="ru-RU" sz="2471" b="1" dirty="0">
                <a:solidFill>
                  <a:prstClr val="black"/>
                </a:solidFill>
                <a:latin typeface="Times New Roman" panose="02020603050405020304" pitchFamily="18" charset="0"/>
                <a:ea typeface="Times New Roman" panose="02020603050405020304" pitchFamily="18" charset="0"/>
              </a:rPr>
              <a:t>не корректируется</a:t>
            </a:r>
            <a:endParaRPr lang="ru-RU" sz="2471" b="1" dirty="0">
              <a:latin typeface="Calibri" panose="020F0502020204030204" pitchFamily="34" charset="0"/>
              <a:ea typeface="Times New Roman" panose="02020603050405020304" pitchFamily="18" charset="0"/>
            </a:endParaRPr>
          </a:p>
          <a:p>
            <a:endParaRPr lang="ru-RU" dirty="0"/>
          </a:p>
        </p:txBody>
      </p:sp>
      <p:sp>
        <p:nvSpPr>
          <p:cNvPr id="2" name="Скругленный прямоугольник 1"/>
          <p:cNvSpPr/>
          <p:nvPr/>
        </p:nvSpPr>
        <p:spPr>
          <a:xfrm>
            <a:off x="107504" y="1567119"/>
            <a:ext cx="1444600" cy="857217"/>
          </a:xfrm>
          <a:prstGeom prst="roundRect">
            <a:avLst/>
          </a:prstGeom>
          <a:solidFill>
            <a:schemeClr val="bg1"/>
          </a:solidFill>
          <a:effectLst>
            <a:glow rad="228600">
              <a:schemeClr val="accent1">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prstClr val="black"/>
                </a:solidFill>
              </a:rPr>
              <a:t>Убыток от обесценения</a:t>
            </a:r>
            <a:endParaRPr lang="ru-RU" dirty="0">
              <a:solidFill>
                <a:prstClr val="black"/>
              </a:solidFill>
            </a:endParaRPr>
          </a:p>
        </p:txBody>
      </p:sp>
      <p:sp>
        <p:nvSpPr>
          <p:cNvPr id="4" name="Скругленный прямоугольник 3"/>
          <p:cNvSpPr/>
          <p:nvPr/>
        </p:nvSpPr>
        <p:spPr>
          <a:xfrm>
            <a:off x="2451921" y="1483060"/>
            <a:ext cx="1440160" cy="914400"/>
          </a:xfrm>
          <a:prstGeom prst="roundRect">
            <a:avLst/>
          </a:prstGeom>
          <a:solidFill>
            <a:schemeClr val="bg1"/>
          </a:solidFill>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prstClr val="black"/>
                </a:solidFill>
              </a:rPr>
              <a:t>Остаточная стоимость актива</a:t>
            </a:r>
            <a:endParaRPr lang="ru-RU" dirty="0">
              <a:solidFill>
                <a:prstClr val="black"/>
              </a:solidFill>
            </a:endParaRPr>
          </a:p>
        </p:txBody>
      </p:sp>
      <p:sp>
        <p:nvSpPr>
          <p:cNvPr id="5" name="Скругленный прямоугольник 4"/>
          <p:cNvSpPr/>
          <p:nvPr/>
        </p:nvSpPr>
        <p:spPr>
          <a:xfrm>
            <a:off x="4722187" y="1567119"/>
            <a:ext cx="1681104" cy="914400"/>
          </a:xfrm>
          <a:prstGeom prst="roundRect">
            <a:avLst/>
          </a:prstGeom>
          <a:solidFill>
            <a:schemeClr val="bg1"/>
          </a:solidFill>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prstClr val="black"/>
                </a:solidFill>
              </a:rPr>
              <a:t>Справедливая стоимость актива </a:t>
            </a:r>
            <a:endParaRPr lang="ru-RU" dirty="0">
              <a:solidFill>
                <a:prstClr val="black"/>
              </a:solidFill>
            </a:endParaRPr>
          </a:p>
        </p:txBody>
      </p:sp>
      <p:sp>
        <p:nvSpPr>
          <p:cNvPr id="6" name="Скругленный прямоугольник 5"/>
          <p:cNvSpPr/>
          <p:nvPr/>
        </p:nvSpPr>
        <p:spPr>
          <a:xfrm>
            <a:off x="7118072" y="1538525"/>
            <a:ext cx="1584176" cy="914400"/>
          </a:xfrm>
          <a:prstGeom prst="roundRect">
            <a:avLst/>
          </a:prstGeom>
          <a:solidFill>
            <a:schemeClr val="bg1"/>
          </a:solidFill>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prstClr val="black"/>
                </a:solidFill>
              </a:rPr>
              <a:t>Затраты на выбытие актива</a:t>
            </a:r>
            <a:endParaRPr lang="ru-RU" dirty="0">
              <a:solidFill>
                <a:prstClr val="black"/>
              </a:solidFill>
            </a:endParaRPr>
          </a:p>
        </p:txBody>
      </p:sp>
      <p:pic>
        <p:nvPicPr>
          <p:cNvPr id="7" name="Picture 12" descr="http://www.shkola-48.ru/data/objects/412/images/vazhn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3107307"/>
            <a:ext cx="1435196"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Равно 7"/>
          <p:cNvSpPr/>
          <p:nvPr/>
        </p:nvSpPr>
        <p:spPr>
          <a:xfrm>
            <a:off x="1665948" y="1751688"/>
            <a:ext cx="804926" cy="488075"/>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black"/>
              </a:solidFill>
            </a:endParaRPr>
          </a:p>
        </p:txBody>
      </p:sp>
      <p:sp>
        <p:nvSpPr>
          <p:cNvPr id="9" name="Минус 8"/>
          <p:cNvSpPr/>
          <p:nvPr/>
        </p:nvSpPr>
        <p:spPr>
          <a:xfrm>
            <a:off x="3912923" y="1827722"/>
            <a:ext cx="638046" cy="336009"/>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10" name="Минус 9"/>
          <p:cNvSpPr/>
          <p:nvPr/>
        </p:nvSpPr>
        <p:spPr>
          <a:xfrm>
            <a:off x="6403291" y="1827722"/>
            <a:ext cx="544973" cy="336009"/>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12" name="TextBox 11"/>
          <p:cNvSpPr txBox="1"/>
          <p:nvPr/>
        </p:nvSpPr>
        <p:spPr>
          <a:xfrm>
            <a:off x="4422227" y="1483060"/>
            <a:ext cx="217344" cy="923330"/>
          </a:xfrm>
          <a:prstGeom prst="rect">
            <a:avLst/>
          </a:prstGeom>
          <a:noFill/>
        </p:spPr>
        <p:txBody>
          <a:bodyPr wrap="square" rtlCol="0">
            <a:spAutoFit/>
          </a:bodyPr>
          <a:lstStyle/>
          <a:p>
            <a:r>
              <a:rPr lang="ru-RU" sz="5400" dirty="0" smtClean="0">
                <a:solidFill>
                  <a:prstClr val="black"/>
                </a:solidFill>
              </a:rPr>
              <a:t>(</a:t>
            </a:r>
            <a:endParaRPr lang="ru-RU" sz="5400" dirty="0">
              <a:solidFill>
                <a:prstClr val="black"/>
              </a:solidFill>
            </a:endParaRPr>
          </a:p>
        </p:txBody>
      </p:sp>
      <p:sp>
        <p:nvSpPr>
          <p:cNvPr id="13" name="TextBox 12"/>
          <p:cNvSpPr txBox="1"/>
          <p:nvPr/>
        </p:nvSpPr>
        <p:spPr>
          <a:xfrm>
            <a:off x="8674726" y="1466449"/>
            <a:ext cx="394660" cy="923330"/>
          </a:xfrm>
          <a:prstGeom prst="rect">
            <a:avLst/>
          </a:prstGeom>
          <a:noFill/>
        </p:spPr>
        <p:txBody>
          <a:bodyPr wrap="none" rtlCol="0">
            <a:spAutoFit/>
          </a:bodyPr>
          <a:lstStyle/>
          <a:p>
            <a:r>
              <a:rPr lang="ru-RU" sz="5400" dirty="0" smtClean="0">
                <a:solidFill>
                  <a:prstClr val="black"/>
                </a:solidFill>
              </a:rPr>
              <a:t>)</a:t>
            </a:r>
            <a:endParaRPr lang="ru-RU" sz="5400" dirty="0">
              <a:solidFill>
                <a:prstClr val="black"/>
              </a:solidFill>
            </a:endParaRPr>
          </a:p>
        </p:txBody>
      </p:sp>
    </p:spTree>
    <p:extLst>
      <p:ext uri="{BB962C8B-B14F-4D97-AF65-F5344CB8AC3E}">
        <p14:creationId xmlns:p14="http://schemas.microsoft.com/office/powerpoint/2010/main" val="106674396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Выноска со стрелкой вправо 3"/>
          <p:cNvSpPr/>
          <p:nvPr/>
        </p:nvSpPr>
        <p:spPr>
          <a:xfrm>
            <a:off x="539552" y="2860958"/>
            <a:ext cx="3360812" cy="1237218"/>
          </a:xfrm>
          <a:prstGeom prst="rightArrowCallout">
            <a:avLst/>
          </a:prstGeom>
          <a:ln w="57150">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ru-RU" sz="2800" dirty="0" smtClean="0">
                <a:solidFill>
                  <a:prstClr val="black"/>
                </a:solidFill>
              </a:rPr>
              <a:t>Убыток от обесценения</a:t>
            </a:r>
            <a:endParaRPr lang="ru-RU" sz="2800" dirty="0">
              <a:solidFill>
                <a:prstClr val="black"/>
              </a:solidFill>
            </a:endParaRPr>
          </a:p>
        </p:txBody>
      </p:sp>
      <p:sp>
        <p:nvSpPr>
          <p:cNvPr id="8" name="TextBox 7"/>
          <p:cNvSpPr txBox="1"/>
          <p:nvPr/>
        </p:nvSpPr>
        <p:spPr>
          <a:xfrm>
            <a:off x="4067944" y="2925569"/>
            <a:ext cx="606256" cy="1107996"/>
          </a:xfrm>
          <a:prstGeom prst="rect">
            <a:avLst/>
          </a:prstGeom>
          <a:noFill/>
        </p:spPr>
        <p:txBody>
          <a:bodyPr wrap="none" rtlCol="0">
            <a:spAutoFit/>
          </a:bodyPr>
          <a:lstStyle/>
          <a:p>
            <a:r>
              <a:rPr lang="ru-RU" sz="6600" dirty="0" smtClean="0">
                <a:solidFill>
                  <a:prstClr val="black"/>
                </a:solidFill>
              </a:rPr>
              <a:t>≥</a:t>
            </a:r>
            <a:endParaRPr lang="ru-RU" sz="6600" dirty="0">
              <a:solidFill>
                <a:prstClr val="black"/>
              </a:solidFill>
            </a:endParaRPr>
          </a:p>
        </p:txBody>
      </p:sp>
      <p:sp>
        <p:nvSpPr>
          <p:cNvPr id="9" name="TextBox 8"/>
          <p:cNvSpPr txBox="1"/>
          <p:nvPr/>
        </p:nvSpPr>
        <p:spPr>
          <a:xfrm>
            <a:off x="4960907" y="3217957"/>
            <a:ext cx="1126212" cy="523220"/>
          </a:xfrm>
          <a:prstGeom prst="rect">
            <a:avLst/>
          </a:prstGeom>
          <a:ln w="38100">
            <a:solidFill>
              <a:schemeClr val="tx2">
                <a:lumMod val="60000"/>
                <a:lumOff val="4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ru-RU" sz="2800" b="1" dirty="0" smtClean="0">
                <a:solidFill>
                  <a:prstClr val="black"/>
                </a:solidFill>
              </a:rPr>
              <a:t>НУЛЮ</a:t>
            </a:r>
            <a:endParaRPr lang="ru-RU" sz="2800" b="1" dirty="0">
              <a:solidFill>
                <a:prstClr val="black"/>
              </a:solidFill>
            </a:endParaRPr>
          </a:p>
        </p:txBody>
      </p:sp>
      <p:sp>
        <p:nvSpPr>
          <p:cNvPr id="10" name="TextBox 9"/>
          <p:cNvSpPr txBox="1"/>
          <p:nvPr/>
        </p:nvSpPr>
        <p:spPr>
          <a:xfrm>
            <a:off x="326480" y="4798219"/>
            <a:ext cx="5760639" cy="954107"/>
          </a:xfrm>
          <a:prstGeom prst="rect">
            <a:avLst/>
          </a:prstGeom>
          <a:noFill/>
        </p:spPr>
        <p:txBody>
          <a:bodyPr wrap="square" rtlCol="0">
            <a:spAutoFit/>
          </a:bodyPr>
          <a:lstStyle/>
          <a:p>
            <a:r>
              <a:rPr lang="ru-RU" sz="2800" dirty="0" smtClean="0">
                <a:solidFill>
                  <a:prstClr val="black"/>
                </a:solidFill>
              </a:rPr>
              <a:t>Минуса быть не может, уменьшаем остаточную стоимость до нуля</a:t>
            </a:r>
            <a:endParaRPr lang="ru-RU" sz="2800" dirty="0">
              <a:solidFill>
                <a:prstClr val="black"/>
              </a:solidFill>
            </a:endParaRPr>
          </a:p>
        </p:txBody>
      </p:sp>
      <p:pic>
        <p:nvPicPr>
          <p:cNvPr id="11" name="Picture 12" descr="http://www.shkola-48.ru/data/objects/412/images/vazhn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073" y="4247376"/>
            <a:ext cx="1435196"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Выноска со стрелкой вправо 11"/>
          <p:cNvSpPr/>
          <p:nvPr/>
        </p:nvSpPr>
        <p:spPr>
          <a:xfrm>
            <a:off x="539552" y="1273719"/>
            <a:ext cx="3360812" cy="1237218"/>
          </a:xfrm>
          <a:prstGeom prst="rightArrowCallout">
            <a:avLst/>
          </a:prstGeom>
          <a:ln w="57150">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ru-RU" sz="2800" dirty="0" smtClean="0">
                <a:solidFill>
                  <a:prstClr val="black"/>
                </a:solidFill>
              </a:rPr>
              <a:t>Убыток от обесценения</a:t>
            </a:r>
            <a:endParaRPr lang="ru-RU" sz="2800" dirty="0">
              <a:solidFill>
                <a:prstClr val="black"/>
              </a:solidFill>
            </a:endParaRPr>
          </a:p>
        </p:txBody>
      </p:sp>
      <p:sp>
        <p:nvSpPr>
          <p:cNvPr id="13" name="TextBox 12"/>
          <p:cNvSpPr txBox="1"/>
          <p:nvPr/>
        </p:nvSpPr>
        <p:spPr>
          <a:xfrm>
            <a:off x="4072012" y="1338330"/>
            <a:ext cx="606256" cy="1107996"/>
          </a:xfrm>
          <a:prstGeom prst="rect">
            <a:avLst/>
          </a:prstGeom>
          <a:noFill/>
        </p:spPr>
        <p:txBody>
          <a:bodyPr wrap="none" rtlCol="0">
            <a:spAutoFit/>
          </a:bodyPr>
          <a:lstStyle/>
          <a:p>
            <a:r>
              <a:rPr lang="ru-RU" sz="6600" dirty="0" smtClean="0">
                <a:solidFill>
                  <a:prstClr val="black"/>
                </a:solidFill>
              </a:rPr>
              <a:t>≤</a:t>
            </a:r>
            <a:endParaRPr lang="ru-RU" sz="6600" dirty="0">
              <a:solidFill>
                <a:prstClr val="black"/>
              </a:solidFill>
            </a:endParaRPr>
          </a:p>
        </p:txBody>
      </p:sp>
      <p:sp>
        <p:nvSpPr>
          <p:cNvPr id="15" name="Выноска со стрелкой влево 14"/>
          <p:cNvSpPr/>
          <p:nvPr/>
        </p:nvSpPr>
        <p:spPr>
          <a:xfrm>
            <a:off x="4884816" y="1338330"/>
            <a:ext cx="3015572" cy="1107996"/>
          </a:xfrm>
          <a:prstGeom prst="leftArrowCallout">
            <a:avLst/>
          </a:prstGeom>
          <a:ln w="57150">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2800" dirty="0">
                <a:solidFill>
                  <a:prstClr val="black"/>
                </a:solidFill>
              </a:rPr>
              <a:t>Остаточная стоимость</a:t>
            </a:r>
          </a:p>
        </p:txBody>
      </p:sp>
    </p:spTree>
    <p:extLst>
      <p:ext uri="{BB962C8B-B14F-4D97-AF65-F5344CB8AC3E}">
        <p14:creationId xmlns:p14="http://schemas.microsoft.com/office/powerpoint/2010/main" val="12055358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2125663"/>
            <a:ext cx="7772400" cy="431800"/>
          </a:xfrm>
        </p:spPr>
        <p:txBody>
          <a:bodyPr/>
          <a:lstStyle/>
          <a:p>
            <a:pPr>
              <a:defRPr/>
            </a:pPr>
            <a:r>
              <a:rPr lang="ru-RU" sz="2000" dirty="0" smtClean="0">
                <a:solidFill>
                  <a:schemeClr val="accent5">
                    <a:lumMod val="75000"/>
                  </a:schemeClr>
                </a:solidFill>
              </a:rPr>
              <a:t>ЕДИНЫЙ ПЛАН СЧЕТОВ</a:t>
            </a:r>
            <a:br>
              <a:rPr lang="ru-RU" sz="2000" dirty="0" smtClean="0">
                <a:solidFill>
                  <a:schemeClr val="accent5">
                    <a:lumMod val="75000"/>
                  </a:schemeClr>
                </a:solidFill>
              </a:rPr>
            </a:br>
            <a:r>
              <a:rPr lang="ru-RU" sz="2000" dirty="0" smtClean="0">
                <a:solidFill>
                  <a:schemeClr val="accent5">
                    <a:lumMod val="75000"/>
                  </a:schemeClr>
                </a:solidFill>
              </a:rPr>
              <a:t>10400  АМОРТИЗАЦИЯ</a:t>
            </a:r>
          </a:p>
        </p:txBody>
      </p:sp>
      <p:sp>
        <p:nvSpPr>
          <p:cNvPr id="83971" name="Текст 2"/>
          <p:cNvSpPr>
            <a:spLocks noGrp="1"/>
          </p:cNvSpPr>
          <p:nvPr>
            <p:ph type="body" idx="4294967295"/>
          </p:nvPr>
        </p:nvSpPr>
        <p:spPr>
          <a:xfrm>
            <a:off x="215900" y="1171575"/>
            <a:ext cx="8712200" cy="4089400"/>
          </a:xfrm>
        </p:spPr>
        <p:txBody>
          <a:bodyPr/>
          <a:lstStyle/>
          <a:p>
            <a:endParaRPr lang="ru-RU" altLang="ru-RU" smtClean="0"/>
          </a:p>
        </p:txBody>
      </p:sp>
      <p:sp>
        <p:nvSpPr>
          <p:cNvPr id="4" name="Номер слайда 3"/>
          <p:cNvSpPr>
            <a:spLocks noGrp="1"/>
          </p:cNvSpPr>
          <p:nvPr>
            <p:ph type="sldNum" sz="quarter" idx="12"/>
          </p:nvPr>
        </p:nvSpPr>
        <p:spPr>
          <a:xfrm>
            <a:off x="71438" y="6411913"/>
            <a:ext cx="4716462" cy="255587"/>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54F3405-4808-46BB-9478-7B99935C0062}" type="slidenum">
              <a:rPr lang="ru-RU" altLang="ru-RU">
                <a:solidFill>
                  <a:srgbClr val="252523"/>
                </a:solidFill>
              </a:rPr>
              <a:pPr eaLnBrk="1" hangingPunct="1"/>
              <a:t>6</a:t>
            </a:fld>
            <a:endParaRPr lang="ru-RU" altLang="ru-RU">
              <a:solidFill>
                <a:srgbClr val="252523"/>
              </a:solidFill>
            </a:endParaRPr>
          </a:p>
        </p:txBody>
      </p:sp>
      <p:graphicFrame>
        <p:nvGraphicFramePr>
          <p:cNvPr id="6" name="Таблица 5"/>
          <p:cNvGraphicFramePr>
            <a:graphicFrameLocks noGrp="1"/>
          </p:cNvGraphicFramePr>
          <p:nvPr>
            <p:extLst/>
          </p:nvPr>
        </p:nvGraphicFramePr>
        <p:xfrm>
          <a:off x="201613" y="260648"/>
          <a:ext cx="8726487" cy="5899254"/>
        </p:xfrm>
        <a:graphic>
          <a:graphicData uri="http://schemas.openxmlformats.org/drawingml/2006/table">
            <a:tbl>
              <a:tblPr/>
              <a:tblGrid>
                <a:gridCol w="206375"/>
                <a:gridCol w="293687"/>
                <a:gridCol w="307975"/>
                <a:gridCol w="350838"/>
                <a:gridCol w="319087"/>
                <a:gridCol w="2765425"/>
                <a:gridCol w="319088"/>
                <a:gridCol w="276225"/>
                <a:gridCol w="265112"/>
                <a:gridCol w="330200"/>
                <a:gridCol w="265113"/>
                <a:gridCol w="234950"/>
                <a:gridCol w="2792412"/>
              </a:tblGrid>
              <a:tr h="677819">
                <a:tc gridSpan="5">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solidFill>
                              <a:schemeClr val="tx2"/>
                            </a:solidFill>
                          </a:ln>
                          <a:solidFill>
                            <a:srgbClr val="000000"/>
                          </a:solidFill>
                          <a:effectLst/>
                          <a:latin typeface="Times New Roman" pitchFamily="18" charset="0"/>
                          <a:cs typeface="Arial" pitchFamily="34" charset="0"/>
                        </a:rPr>
                        <a:t>2 0 1 7 </a:t>
                      </a:r>
                      <a:r>
                        <a:rPr kumimoji="0" lang="ru-RU" sz="1800" b="0" i="1" u="none" strike="noStrike" cap="none" normalizeH="0" baseline="0" dirty="0" smtClean="0">
                          <a:ln>
                            <a:solidFill>
                              <a:schemeClr val="tx2"/>
                            </a:solidFill>
                          </a:ln>
                          <a:solidFill>
                            <a:srgbClr val="000000"/>
                          </a:solidFill>
                          <a:effectLst/>
                          <a:latin typeface="Times New Roman" pitchFamily="18" charset="0"/>
                          <a:cs typeface="Arial" pitchFamily="34" charset="0"/>
                        </a:rPr>
                        <a:t>г</a:t>
                      </a:r>
                    </a:p>
                  </a:txBody>
                  <a:tcPr marL="9525" marR="9525" marT="952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BCF9D"/>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solidFill>
                              <a:schemeClr val="tx2"/>
                            </a:solidFill>
                          </a:ln>
                          <a:solidFill>
                            <a:srgbClr val="000000"/>
                          </a:solidFill>
                          <a:effectLst/>
                          <a:latin typeface="Times New Roman" pitchFamily="18" charset="0"/>
                          <a:cs typeface="Arial" pitchFamily="34" charset="0"/>
                        </a:rPr>
                        <a:t>Амортизация</a:t>
                      </a:r>
                    </a:p>
                  </a:txBody>
                  <a:tcPr marL="9525" marR="9525" marT="952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BCF9D"/>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solidFill>
                              <a:schemeClr val="tx2"/>
                            </a:solidFill>
                          </a:ln>
                          <a:solidFill>
                            <a:srgbClr val="CCC1DA"/>
                          </a:solidFill>
                          <a:effectLst/>
                          <a:latin typeface="Times New Roman" pitchFamily="18" charset="0"/>
                          <a:cs typeface="Arial" pitchFamily="34" charset="0"/>
                        </a:rPr>
                        <a:t> </a:t>
                      </a:r>
                    </a:p>
                  </a:txBody>
                  <a:tcPr marL="9525" marR="9525" marT="952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BCF9D"/>
                    </a:solidFill>
                  </a:tcPr>
                </a:tc>
                <a:tc gridSpan="5">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solidFill>
                              <a:schemeClr val="tx2"/>
                            </a:solidFill>
                          </a:ln>
                          <a:solidFill>
                            <a:srgbClr val="000000"/>
                          </a:solidFill>
                          <a:effectLst/>
                          <a:latin typeface="Times New Roman" pitchFamily="18" charset="0"/>
                          <a:cs typeface="Arial" pitchFamily="34" charset="0"/>
                        </a:rPr>
                        <a:t>2018 </a:t>
                      </a:r>
                      <a:r>
                        <a:rPr kumimoji="0" lang="ru-RU" sz="1800" b="0" i="1" u="none" strike="noStrike" cap="none" normalizeH="0" baseline="0" dirty="0" smtClean="0">
                          <a:ln>
                            <a:solidFill>
                              <a:schemeClr val="tx2"/>
                            </a:solidFill>
                          </a:ln>
                          <a:solidFill>
                            <a:srgbClr val="000000"/>
                          </a:solidFill>
                          <a:effectLst/>
                          <a:latin typeface="Times New Roman" pitchFamily="18" charset="0"/>
                          <a:cs typeface="Arial" pitchFamily="34" charset="0"/>
                        </a:rPr>
                        <a:t>г</a:t>
                      </a:r>
                    </a:p>
                  </a:txBody>
                  <a:tcPr marL="9525" marR="9525" marT="952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BCF9D"/>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solidFill>
                              <a:schemeClr val="tx2"/>
                            </a:solidFill>
                          </a:ln>
                          <a:solidFill>
                            <a:srgbClr val="000000"/>
                          </a:solidFill>
                          <a:effectLst/>
                          <a:latin typeface="Times New Roman" pitchFamily="18" charset="0"/>
                          <a:cs typeface="Arial" pitchFamily="34" charset="0"/>
                        </a:rPr>
                        <a:t>Амортизация</a:t>
                      </a:r>
                    </a:p>
                  </a:txBody>
                  <a:tcPr marL="9525" marR="9525" marT="952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BCF9D"/>
                    </a:solidFill>
                  </a:tcPr>
                </a:tc>
              </a:tr>
              <a:tr h="405551">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rgbClr val="000000"/>
                          </a:solidFill>
                          <a:effectLst/>
                          <a:latin typeface="Times New Roman" pitchFamily="18" charset="0"/>
                          <a:cs typeface="Arial" pitchFamily="34" charset="0"/>
                        </a:rPr>
                        <a:t>1</a:t>
                      </a:r>
                    </a:p>
                  </a:txBody>
                  <a:tcPr marL="9525" marR="9525" marT="952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rgbClr val="000000"/>
                          </a:solidFill>
                          <a:effectLst/>
                          <a:latin typeface="Times New Roman" pitchFamily="18" charset="0"/>
                          <a:cs typeface="Arial" pitchFamily="34" charset="0"/>
                        </a:rPr>
                        <a:t>0</a:t>
                      </a:r>
                    </a:p>
                  </a:txBody>
                  <a:tcPr marL="9525" marR="9525" marT="952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rgbClr val="000000"/>
                          </a:solidFill>
                          <a:effectLst/>
                          <a:latin typeface="Times New Roman" pitchFamily="18" charset="0"/>
                          <a:cs typeface="Arial" pitchFamily="34" charset="0"/>
                        </a:rPr>
                        <a:t>4</a:t>
                      </a:r>
                    </a:p>
                  </a:txBody>
                  <a:tcPr marL="9525" marR="9525" marT="952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rgbClr val="000000"/>
                          </a:solidFill>
                          <a:effectLst/>
                          <a:latin typeface="Times New Roman" pitchFamily="18" charset="0"/>
                          <a:cs typeface="Arial" pitchFamily="34" charset="0"/>
                        </a:rPr>
                        <a:t>0</a:t>
                      </a:r>
                    </a:p>
                  </a:txBody>
                  <a:tcPr marL="9525" marR="9525" marT="952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rgbClr val="000000"/>
                          </a:solidFill>
                          <a:effectLst/>
                          <a:latin typeface="Times New Roman" pitchFamily="18" charset="0"/>
                          <a:cs typeface="Arial" pitchFamily="34" charset="0"/>
                        </a:rPr>
                        <a:t>0</a:t>
                      </a:r>
                    </a:p>
                  </a:txBody>
                  <a:tcPr marL="9525" marR="9525" marT="952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0000"/>
                          </a:solidFill>
                          <a:effectLst/>
                          <a:latin typeface="Times New Roman" pitchFamily="18" charset="0"/>
                          <a:cs typeface="Arial" pitchFamily="34" charset="0"/>
                        </a:rPr>
                        <a:t>Амортизация</a:t>
                      </a:r>
                    </a:p>
                  </a:txBody>
                  <a:tcPr marL="9525" marR="9525" marT="952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rgbClr val="000000"/>
                          </a:solidFill>
                          <a:effectLst/>
                          <a:latin typeface="Times New Roman" pitchFamily="18" charset="0"/>
                          <a:cs typeface="Arial" pitchFamily="34" charset="0"/>
                        </a:rPr>
                        <a:t> </a:t>
                      </a:r>
                    </a:p>
                  </a:txBody>
                  <a:tcPr marL="9525" marR="9525" marT="9526"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0EC"/>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rgbClr val="000000"/>
                          </a:solidFill>
                          <a:effectLst/>
                          <a:latin typeface="Times New Roman" pitchFamily="18" charset="0"/>
                          <a:cs typeface="Arial" pitchFamily="34" charset="0"/>
                        </a:rPr>
                        <a:t>1</a:t>
                      </a:r>
                    </a:p>
                  </a:txBody>
                  <a:tcPr marL="9525" marR="9525" marT="952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rgbClr val="000000"/>
                          </a:solidFill>
                          <a:effectLst/>
                          <a:latin typeface="Times New Roman" pitchFamily="18" charset="0"/>
                          <a:cs typeface="Arial" pitchFamily="34" charset="0"/>
                        </a:rPr>
                        <a:t>0</a:t>
                      </a:r>
                    </a:p>
                  </a:txBody>
                  <a:tcPr marL="9525" marR="9525" marT="952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rgbClr val="000000"/>
                          </a:solidFill>
                          <a:effectLst/>
                          <a:latin typeface="Times New Roman" pitchFamily="18" charset="0"/>
                          <a:cs typeface="Arial" pitchFamily="34" charset="0"/>
                        </a:rPr>
                        <a:t>4</a:t>
                      </a:r>
                    </a:p>
                  </a:txBody>
                  <a:tcPr marL="9525" marR="9525" marT="952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rgbClr val="000000"/>
                          </a:solidFill>
                          <a:effectLst/>
                          <a:latin typeface="Times New Roman" pitchFamily="18" charset="0"/>
                          <a:cs typeface="Arial" pitchFamily="34" charset="0"/>
                        </a:rPr>
                        <a:t>0</a:t>
                      </a:r>
                    </a:p>
                  </a:txBody>
                  <a:tcPr marL="9525" marR="9525" marT="952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rgbClr val="000000"/>
                          </a:solidFill>
                          <a:effectLst/>
                          <a:latin typeface="Times New Roman" pitchFamily="18" charset="0"/>
                          <a:cs typeface="Arial" pitchFamily="34" charset="0"/>
                        </a:rPr>
                        <a:t>0</a:t>
                      </a:r>
                    </a:p>
                  </a:txBody>
                  <a:tcPr marL="9525" marR="9525" marT="952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rgbClr val="000000"/>
                          </a:solidFill>
                          <a:effectLst/>
                          <a:latin typeface="Times New Roman" pitchFamily="18" charset="0"/>
                          <a:cs typeface="Arial" pitchFamily="34" charset="0"/>
                        </a:rPr>
                        <a:t>Амортизация</a:t>
                      </a:r>
                    </a:p>
                  </a:txBody>
                  <a:tcPr marL="9525" marR="9525" marT="952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908851">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rgbClr val="000000"/>
                          </a:solidFill>
                          <a:effectLst/>
                          <a:latin typeface="Times New Roman" pitchFamily="18" charset="0"/>
                          <a:cs typeface="Arial" pitchFamily="34" charset="0"/>
                        </a:rPr>
                        <a:t>1</a:t>
                      </a:r>
                    </a:p>
                  </a:txBody>
                  <a:tcPr marL="9525" marR="9525" marT="952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rgbClr val="000000"/>
                          </a:solidFill>
                          <a:effectLst/>
                          <a:latin typeface="Times New Roman" pitchFamily="18" charset="0"/>
                          <a:cs typeface="Arial" pitchFamily="34" charset="0"/>
                        </a:rPr>
                        <a:t>0</a:t>
                      </a:r>
                    </a:p>
                  </a:txBody>
                  <a:tcPr marL="9525" marR="9525" marT="952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rgbClr val="000000"/>
                          </a:solidFill>
                          <a:effectLst/>
                          <a:latin typeface="Times New Roman" pitchFamily="18" charset="0"/>
                          <a:cs typeface="Arial" pitchFamily="34" charset="0"/>
                        </a:rPr>
                        <a:t>4</a:t>
                      </a:r>
                    </a:p>
                  </a:txBody>
                  <a:tcPr marL="9525" marR="9525" marT="952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rgbClr val="000000"/>
                          </a:solidFill>
                          <a:effectLst/>
                          <a:latin typeface="Times New Roman" pitchFamily="18" charset="0"/>
                          <a:cs typeface="Arial" pitchFamily="34" charset="0"/>
                        </a:rPr>
                        <a:t>1</a:t>
                      </a:r>
                    </a:p>
                  </a:txBody>
                  <a:tcPr marL="9525" marR="9525" marT="952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rgbClr val="000000"/>
                          </a:solidFill>
                          <a:effectLst/>
                          <a:latin typeface="Times New Roman" pitchFamily="18" charset="0"/>
                          <a:cs typeface="Arial" pitchFamily="34" charset="0"/>
                        </a:rPr>
                        <a:t>0</a:t>
                      </a:r>
                    </a:p>
                  </a:txBody>
                  <a:tcPr marL="9525" marR="9525" marT="952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rgbClr val="000000"/>
                          </a:solidFill>
                          <a:effectLst/>
                          <a:latin typeface="Times New Roman" pitchFamily="18" charset="0"/>
                          <a:cs typeface="Arial" pitchFamily="34" charset="0"/>
                        </a:rPr>
                        <a:t>Амортизация недвижимого имущества учреждения </a:t>
                      </a:r>
                    </a:p>
                  </a:txBody>
                  <a:tcPr marL="9525" marR="9525" marT="952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rgbClr val="000000"/>
                          </a:solidFill>
                          <a:effectLst/>
                          <a:latin typeface="Times New Roman" pitchFamily="18" charset="0"/>
                          <a:cs typeface="Arial" pitchFamily="34" charset="0"/>
                        </a:rPr>
                        <a:t> </a:t>
                      </a:r>
                    </a:p>
                  </a:txBody>
                  <a:tcPr marL="9525" marR="9525" marT="9526"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0EC"/>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rgbClr val="000000"/>
                          </a:solidFill>
                          <a:effectLst/>
                          <a:latin typeface="Times New Roman" pitchFamily="18" charset="0"/>
                          <a:cs typeface="Arial" pitchFamily="34" charset="0"/>
                        </a:rPr>
                        <a:t>1</a:t>
                      </a:r>
                    </a:p>
                  </a:txBody>
                  <a:tcPr marL="9525" marR="9525" marT="952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rgbClr val="000000"/>
                          </a:solidFill>
                          <a:effectLst/>
                          <a:latin typeface="Times New Roman" pitchFamily="18" charset="0"/>
                          <a:cs typeface="Arial" pitchFamily="34" charset="0"/>
                        </a:rPr>
                        <a:t>0</a:t>
                      </a:r>
                    </a:p>
                  </a:txBody>
                  <a:tcPr marL="9525" marR="9525" marT="952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rgbClr val="000000"/>
                          </a:solidFill>
                          <a:effectLst/>
                          <a:latin typeface="Times New Roman" pitchFamily="18" charset="0"/>
                          <a:cs typeface="Arial" pitchFamily="34" charset="0"/>
                        </a:rPr>
                        <a:t>4</a:t>
                      </a:r>
                    </a:p>
                  </a:txBody>
                  <a:tcPr marL="9525" marR="9525" marT="952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rgbClr val="000000"/>
                          </a:solidFill>
                          <a:effectLst/>
                          <a:latin typeface="Times New Roman" pitchFamily="18" charset="0"/>
                          <a:cs typeface="Arial" pitchFamily="34" charset="0"/>
                        </a:rPr>
                        <a:t>1</a:t>
                      </a:r>
                    </a:p>
                  </a:txBody>
                  <a:tcPr marL="9525" marR="9525" marT="952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rgbClr val="000000"/>
                          </a:solidFill>
                          <a:effectLst/>
                          <a:latin typeface="Times New Roman" pitchFamily="18" charset="0"/>
                          <a:cs typeface="Arial" pitchFamily="34" charset="0"/>
                        </a:rPr>
                        <a:t>0</a:t>
                      </a:r>
                    </a:p>
                  </a:txBody>
                  <a:tcPr marL="9525" marR="9525" marT="952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rgbClr val="000000"/>
                          </a:solidFill>
                          <a:effectLst/>
                          <a:latin typeface="Times New Roman" pitchFamily="18" charset="0"/>
                          <a:cs typeface="Arial" pitchFamily="34" charset="0"/>
                        </a:rPr>
                        <a:t>Амортизация недвижимого имущества учреждения </a:t>
                      </a:r>
                    </a:p>
                  </a:txBody>
                  <a:tcPr marL="9525" marR="9525" marT="952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908851">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rgbClr val="000000"/>
                          </a:solidFill>
                          <a:effectLst/>
                          <a:latin typeface="Times New Roman" pitchFamily="18" charset="0"/>
                          <a:cs typeface="Arial" pitchFamily="34" charset="0"/>
                        </a:rPr>
                        <a:t>1</a:t>
                      </a:r>
                    </a:p>
                  </a:txBody>
                  <a:tcPr marL="9525" marR="9525" marT="952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rgbClr val="000000"/>
                          </a:solidFill>
                          <a:effectLst/>
                          <a:latin typeface="Times New Roman" pitchFamily="18" charset="0"/>
                          <a:cs typeface="Arial" pitchFamily="34" charset="0"/>
                        </a:rPr>
                        <a:t>0</a:t>
                      </a:r>
                    </a:p>
                  </a:txBody>
                  <a:tcPr marL="9525" marR="9525" marT="952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rgbClr val="000000"/>
                          </a:solidFill>
                          <a:effectLst/>
                          <a:latin typeface="Times New Roman" pitchFamily="18" charset="0"/>
                          <a:cs typeface="Arial" pitchFamily="34" charset="0"/>
                        </a:rPr>
                        <a:t>4</a:t>
                      </a:r>
                    </a:p>
                  </a:txBody>
                  <a:tcPr marL="9525" marR="9525" marT="952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rgbClr val="000000"/>
                          </a:solidFill>
                          <a:effectLst/>
                          <a:latin typeface="Times New Roman" pitchFamily="18" charset="0"/>
                          <a:cs typeface="Arial" pitchFamily="34" charset="0"/>
                        </a:rPr>
                        <a:t>2</a:t>
                      </a:r>
                    </a:p>
                  </a:txBody>
                  <a:tcPr marL="9525" marR="9525" marT="952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rgbClr val="000000"/>
                          </a:solidFill>
                          <a:effectLst/>
                          <a:latin typeface="Times New Roman" pitchFamily="18" charset="0"/>
                          <a:cs typeface="Arial" pitchFamily="34" charset="0"/>
                        </a:rPr>
                        <a:t>0</a:t>
                      </a:r>
                    </a:p>
                  </a:txBody>
                  <a:tcPr marL="9525" marR="9525" marT="952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rgbClr val="000000"/>
                          </a:solidFill>
                          <a:effectLst/>
                          <a:latin typeface="Times New Roman" pitchFamily="18" charset="0"/>
                          <a:cs typeface="Arial" pitchFamily="34" charset="0"/>
                        </a:rPr>
                        <a:t>Амортизация особо ценного движимого имущества учреждения </a:t>
                      </a:r>
                    </a:p>
                  </a:txBody>
                  <a:tcPr marL="9525" marR="9525" marT="952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rgbClr val="000000"/>
                          </a:solidFill>
                          <a:effectLst/>
                          <a:latin typeface="Times New Roman" pitchFamily="18" charset="0"/>
                          <a:cs typeface="Arial" pitchFamily="34" charset="0"/>
                        </a:rPr>
                        <a:t> </a:t>
                      </a:r>
                    </a:p>
                  </a:txBody>
                  <a:tcPr marL="9525" marR="9525" marT="9526"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0EC"/>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rgbClr val="000000"/>
                          </a:solidFill>
                          <a:effectLst/>
                          <a:latin typeface="Times New Roman" pitchFamily="18" charset="0"/>
                          <a:cs typeface="Arial" pitchFamily="34" charset="0"/>
                        </a:rPr>
                        <a:t>1</a:t>
                      </a:r>
                    </a:p>
                  </a:txBody>
                  <a:tcPr marL="9525" marR="9525" marT="952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rgbClr val="000000"/>
                          </a:solidFill>
                          <a:effectLst/>
                          <a:latin typeface="Times New Roman" pitchFamily="18" charset="0"/>
                          <a:cs typeface="Arial" pitchFamily="34" charset="0"/>
                        </a:rPr>
                        <a:t>0</a:t>
                      </a:r>
                    </a:p>
                  </a:txBody>
                  <a:tcPr marL="9525" marR="9525" marT="952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rgbClr val="000000"/>
                          </a:solidFill>
                          <a:effectLst/>
                          <a:latin typeface="Times New Roman" pitchFamily="18" charset="0"/>
                          <a:cs typeface="Arial" pitchFamily="34" charset="0"/>
                        </a:rPr>
                        <a:t>4</a:t>
                      </a:r>
                    </a:p>
                  </a:txBody>
                  <a:tcPr marL="9525" marR="9525" marT="952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rgbClr val="000000"/>
                          </a:solidFill>
                          <a:effectLst/>
                          <a:latin typeface="Times New Roman" pitchFamily="18" charset="0"/>
                          <a:cs typeface="Arial" pitchFamily="34" charset="0"/>
                        </a:rPr>
                        <a:t>2</a:t>
                      </a:r>
                    </a:p>
                  </a:txBody>
                  <a:tcPr marL="9525" marR="9525" marT="952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rgbClr val="000000"/>
                          </a:solidFill>
                          <a:effectLst/>
                          <a:latin typeface="Times New Roman" pitchFamily="18" charset="0"/>
                          <a:cs typeface="Arial" pitchFamily="34" charset="0"/>
                        </a:rPr>
                        <a:t>0</a:t>
                      </a:r>
                    </a:p>
                  </a:txBody>
                  <a:tcPr marL="9525" marR="9525" marT="952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rgbClr val="000000"/>
                          </a:solidFill>
                          <a:effectLst/>
                          <a:latin typeface="Times New Roman" pitchFamily="18" charset="0"/>
                          <a:cs typeface="Arial" pitchFamily="34" charset="0"/>
                        </a:rPr>
                        <a:t>Амортизация особо ценного движимого имущества учреждения </a:t>
                      </a:r>
                    </a:p>
                  </a:txBody>
                  <a:tcPr marL="9525" marR="9525" marT="952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908851">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rgbClr val="000000"/>
                          </a:solidFill>
                          <a:effectLst/>
                          <a:latin typeface="Times New Roman" pitchFamily="18" charset="0"/>
                          <a:cs typeface="Arial" pitchFamily="34" charset="0"/>
                        </a:rPr>
                        <a:t>1</a:t>
                      </a:r>
                    </a:p>
                  </a:txBody>
                  <a:tcPr marL="9525" marR="9525" marT="952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rgbClr val="000000"/>
                          </a:solidFill>
                          <a:effectLst/>
                          <a:latin typeface="Times New Roman" pitchFamily="18" charset="0"/>
                          <a:cs typeface="Arial" pitchFamily="34" charset="0"/>
                        </a:rPr>
                        <a:t>0</a:t>
                      </a:r>
                    </a:p>
                  </a:txBody>
                  <a:tcPr marL="9525" marR="9525" marT="952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rgbClr val="000000"/>
                          </a:solidFill>
                          <a:effectLst/>
                          <a:latin typeface="Times New Roman" pitchFamily="18" charset="0"/>
                          <a:cs typeface="Arial" pitchFamily="34" charset="0"/>
                        </a:rPr>
                        <a:t>4</a:t>
                      </a:r>
                    </a:p>
                  </a:txBody>
                  <a:tcPr marL="9525" marR="9525" marT="952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rgbClr val="000000"/>
                          </a:solidFill>
                          <a:effectLst/>
                          <a:latin typeface="Times New Roman" pitchFamily="18" charset="0"/>
                          <a:cs typeface="Arial" pitchFamily="34" charset="0"/>
                        </a:rPr>
                        <a:t>3</a:t>
                      </a:r>
                    </a:p>
                  </a:txBody>
                  <a:tcPr marL="9525" marR="9525" marT="952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rgbClr val="000000"/>
                          </a:solidFill>
                          <a:effectLst/>
                          <a:latin typeface="Times New Roman" pitchFamily="18" charset="0"/>
                          <a:cs typeface="Arial" pitchFamily="34" charset="0"/>
                        </a:rPr>
                        <a:t>0</a:t>
                      </a:r>
                    </a:p>
                  </a:txBody>
                  <a:tcPr marL="9525" marR="9525" marT="952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rgbClr val="000000"/>
                          </a:solidFill>
                          <a:effectLst/>
                          <a:latin typeface="Times New Roman" pitchFamily="18" charset="0"/>
                          <a:cs typeface="Arial" pitchFamily="34" charset="0"/>
                        </a:rPr>
                        <a:t>Амортизация  иного движимого имущества учреждения </a:t>
                      </a:r>
                    </a:p>
                  </a:txBody>
                  <a:tcPr marL="9525" marR="9525" marT="952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rgbClr val="000000"/>
                          </a:solidFill>
                          <a:effectLst/>
                          <a:latin typeface="Times New Roman" pitchFamily="18" charset="0"/>
                          <a:cs typeface="Arial" pitchFamily="34" charset="0"/>
                        </a:rPr>
                        <a:t> </a:t>
                      </a:r>
                    </a:p>
                  </a:txBody>
                  <a:tcPr marL="9525" marR="9525" marT="9526"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0EC"/>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rgbClr val="000000"/>
                          </a:solidFill>
                          <a:effectLst/>
                          <a:latin typeface="Times New Roman" pitchFamily="18" charset="0"/>
                          <a:cs typeface="Arial" pitchFamily="34" charset="0"/>
                        </a:rPr>
                        <a:t>1</a:t>
                      </a:r>
                    </a:p>
                  </a:txBody>
                  <a:tcPr marL="9525" marR="9525" marT="952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rgbClr val="000000"/>
                          </a:solidFill>
                          <a:effectLst/>
                          <a:latin typeface="Times New Roman" pitchFamily="18" charset="0"/>
                          <a:cs typeface="Arial" pitchFamily="34" charset="0"/>
                        </a:rPr>
                        <a:t>0</a:t>
                      </a:r>
                    </a:p>
                  </a:txBody>
                  <a:tcPr marL="9525" marR="9525" marT="952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rgbClr val="000000"/>
                          </a:solidFill>
                          <a:effectLst/>
                          <a:latin typeface="Times New Roman" pitchFamily="18" charset="0"/>
                          <a:cs typeface="Arial" pitchFamily="34" charset="0"/>
                        </a:rPr>
                        <a:t>4</a:t>
                      </a:r>
                    </a:p>
                  </a:txBody>
                  <a:tcPr marL="9525" marR="9525" marT="952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rgbClr val="000000"/>
                          </a:solidFill>
                          <a:effectLst/>
                          <a:latin typeface="Times New Roman" pitchFamily="18" charset="0"/>
                          <a:cs typeface="Arial" pitchFamily="34" charset="0"/>
                        </a:rPr>
                        <a:t>3</a:t>
                      </a:r>
                    </a:p>
                  </a:txBody>
                  <a:tcPr marL="9525" marR="9525" marT="952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rgbClr val="000000"/>
                          </a:solidFill>
                          <a:effectLst/>
                          <a:latin typeface="Times New Roman" pitchFamily="18" charset="0"/>
                          <a:cs typeface="Arial" pitchFamily="34" charset="0"/>
                        </a:rPr>
                        <a:t>0</a:t>
                      </a:r>
                    </a:p>
                  </a:txBody>
                  <a:tcPr marL="9525" marR="9525" marT="952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rgbClr val="000000"/>
                          </a:solidFill>
                          <a:effectLst/>
                          <a:latin typeface="Times New Roman" pitchFamily="18" charset="0"/>
                          <a:cs typeface="Arial" pitchFamily="34" charset="0"/>
                        </a:rPr>
                        <a:t>Амортизация иного движимого имущества учреждения </a:t>
                      </a:r>
                    </a:p>
                  </a:txBody>
                  <a:tcPr marL="9525" marR="9525" marT="952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870597">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rgbClr val="000000"/>
                          </a:solidFill>
                          <a:effectLst/>
                          <a:latin typeface="Times New Roman" pitchFamily="18" charset="0"/>
                          <a:cs typeface="Arial" pitchFamily="34" charset="0"/>
                        </a:rPr>
                        <a:t>1</a:t>
                      </a:r>
                    </a:p>
                  </a:txBody>
                  <a:tcPr marL="9525" marR="9525" marT="952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rgbClr val="000000"/>
                          </a:solidFill>
                          <a:effectLst/>
                          <a:latin typeface="Times New Roman" pitchFamily="18" charset="0"/>
                          <a:cs typeface="Arial" pitchFamily="34" charset="0"/>
                        </a:rPr>
                        <a:t>0</a:t>
                      </a:r>
                    </a:p>
                  </a:txBody>
                  <a:tcPr marL="9525" marR="9525" marT="952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rgbClr val="000000"/>
                          </a:solidFill>
                          <a:effectLst/>
                          <a:latin typeface="Times New Roman" pitchFamily="18" charset="0"/>
                          <a:cs typeface="Arial" pitchFamily="34" charset="0"/>
                        </a:rPr>
                        <a:t>4</a:t>
                      </a:r>
                    </a:p>
                  </a:txBody>
                  <a:tcPr marL="9525" marR="9525" marT="952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rgbClr val="000000"/>
                          </a:solidFill>
                          <a:effectLst/>
                          <a:latin typeface="Times New Roman" pitchFamily="18" charset="0"/>
                          <a:cs typeface="Arial" pitchFamily="34" charset="0"/>
                        </a:rPr>
                        <a:t>4</a:t>
                      </a:r>
                    </a:p>
                  </a:txBody>
                  <a:tcPr marL="9525" marR="9525" marT="952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rgbClr val="000000"/>
                          </a:solidFill>
                          <a:effectLst/>
                          <a:latin typeface="Times New Roman" pitchFamily="18" charset="0"/>
                          <a:cs typeface="Arial" pitchFamily="34" charset="0"/>
                        </a:rPr>
                        <a:t>0</a:t>
                      </a:r>
                    </a:p>
                  </a:txBody>
                  <a:tcPr marL="9525" marR="9525" marT="952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rgbClr val="000000"/>
                          </a:solidFill>
                          <a:effectLst/>
                          <a:latin typeface="Times New Roman" pitchFamily="18" charset="0"/>
                          <a:cs typeface="Arial" pitchFamily="34" charset="0"/>
                        </a:rPr>
                        <a:t>Амортизация предметов лизинга </a:t>
                      </a:r>
                    </a:p>
                  </a:txBody>
                  <a:tcPr marL="9525" marR="9525" marT="952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rgbClr val="000000"/>
                          </a:solidFill>
                          <a:effectLst/>
                          <a:latin typeface="Times New Roman" pitchFamily="18" charset="0"/>
                          <a:cs typeface="Arial" pitchFamily="34" charset="0"/>
                        </a:rPr>
                        <a:t> </a:t>
                      </a:r>
                    </a:p>
                  </a:txBody>
                  <a:tcPr marL="9525" marR="9525" marT="9526"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0EC"/>
                    </a:solidFill>
                  </a:tcPr>
                </a:tc>
                <a:tc>
                  <a:txBody>
                    <a:bodyPr/>
                    <a:lstStyle/>
                    <a:p>
                      <a:pPr marL="0" marR="0" lvl="0" indent="0" algn="l" defTabSz="4572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FF0000"/>
                          </a:solidFill>
                          <a:effectLst/>
                          <a:latin typeface="Times New Roman" pitchFamily="18" charset="0"/>
                          <a:cs typeface="Arial" pitchFamily="34" charset="0"/>
                        </a:rPr>
                        <a:t>1</a:t>
                      </a:r>
                    </a:p>
                  </a:txBody>
                  <a:tcPr marL="9525" marR="9525" marT="952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FF0000"/>
                          </a:solidFill>
                          <a:effectLst/>
                          <a:latin typeface="Times New Roman" pitchFamily="18" charset="0"/>
                          <a:cs typeface="Arial" pitchFamily="34" charset="0"/>
                        </a:rPr>
                        <a:t>0</a:t>
                      </a:r>
                    </a:p>
                  </a:txBody>
                  <a:tcPr marL="9525" marR="9525" marT="952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FF0000"/>
                          </a:solidFill>
                          <a:effectLst/>
                          <a:latin typeface="Times New Roman" pitchFamily="18" charset="0"/>
                          <a:cs typeface="Arial" pitchFamily="34" charset="0"/>
                        </a:rPr>
                        <a:t>4</a:t>
                      </a:r>
                    </a:p>
                  </a:txBody>
                  <a:tcPr marL="9525" marR="9525" marT="952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FF0000"/>
                          </a:solidFill>
                          <a:effectLst/>
                          <a:latin typeface="Times New Roman" pitchFamily="18" charset="0"/>
                          <a:cs typeface="Arial" pitchFamily="34" charset="0"/>
                        </a:rPr>
                        <a:t>4</a:t>
                      </a:r>
                    </a:p>
                  </a:txBody>
                  <a:tcPr marL="9525" marR="9525" marT="952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FF0000"/>
                          </a:solidFill>
                          <a:effectLst/>
                          <a:latin typeface="Times New Roman" pitchFamily="18" charset="0"/>
                          <a:cs typeface="Arial" pitchFamily="34" charset="0"/>
                        </a:rPr>
                        <a:t>0</a:t>
                      </a:r>
                    </a:p>
                  </a:txBody>
                  <a:tcPr marL="9525" marR="9525" marT="952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FF0000"/>
                          </a:solidFill>
                          <a:effectLst/>
                          <a:latin typeface="Times New Roman" pitchFamily="18" charset="0"/>
                          <a:cs typeface="Arial" pitchFamily="34" charset="0"/>
                        </a:rPr>
                        <a:t>Амортизация прав пользования активами</a:t>
                      </a:r>
                    </a:p>
                  </a:txBody>
                  <a:tcPr marL="9525" marR="9525" marT="952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609367">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rgbClr val="000000"/>
                          </a:solidFill>
                          <a:effectLst/>
                          <a:latin typeface="Times New Roman" pitchFamily="18" charset="0"/>
                          <a:cs typeface="Arial" pitchFamily="34" charset="0"/>
                        </a:rPr>
                        <a:t>1</a:t>
                      </a:r>
                    </a:p>
                  </a:txBody>
                  <a:tcPr marL="9525" marR="9525" marT="952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rgbClr val="000000"/>
                          </a:solidFill>
                          <a:effectLst/>
                          <a:latin typeface="Times New Roman" pitchFamily="18" charset="0"/>
                          <a:cs typeface="Arial" pitchFamily="34" charset="0"/>
                        </a:rPr>
                        <a:t>0</a:t>
                      </a:r>
                    </a:p>
                  </a:txBody>
                  <a:tcPr marL="9525" marR="9525" marT="952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rgbClr val="000000"/>
                          </a:solidFill>
                          <a:effectLst/>
                          <a:latin typeface="Times New Roman" pitchFamily="18" charset="0"/>
                          <a:cs typeface="Arial" pitchFamily="34" charset="0"/>
                        </a:rPr>
                        <a:t>4</a:t>
                      </a:r>
                    </a:p>
                  </a:txBody>
                  <a:tcPr marL="9525" marR="9525" marT="952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rgbClr val="000000"/>
                          </a:solidFill>
                          <a:effectLst/>
                          <a:latin typeface="Times New Roman" pitchFamily="18" charset="0"/>
                          <a:cs typeface="Arial" pitchFamily="34" charset="0"/>
                        </a:rPr>
                        <a:t>5</a:t>
                      </a:r>
                    </a:p>
                  </a:txBody>
                  <a:tcPr marL="9525" marR="9525" marT="952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rgbClr val="000000"/>
                          </a:solidFill>
                          <a:effectLst/>
                          <a:latin typeface="Times New Roman" pitchFamily="18" charset="0"/>
                          <a:cs typeface="Arial" pitchFamily="34" charset="0"/>
                        </a:rPr>
                        <a:t>0</a:t>
                      </a:r>
                    </a:p>
                  </a:txBody>
                  <a:tcPr marL="9525" marR="9525" marT="952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rgbClr val="000000"/>
                          </a:solidFill>
                          <a:effectLst/>
                          <a:latin typeface="Times New Roman" pitchFamily="18" charset="0"/>
                          <a:cs typeface="Arial" pitchFamily="34" charset="0"/>
                        </a:rPr>
                        <a:t>Амортизация имущества, составляющего казну </a:t>
                      </a:r>
                    </a:p>
                  </a:txBody>
                  <a:tcPr marL="9525" marR="9525" marT="952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rgbClr val="000000"/>
                          </a:solidFill>
                          <a:effectLst/>
                          <a:latin typeface="Times New Roman" pitchFamily="18" charset="0"/>
                          <a:cs typeface="Arial" pitchFamily="34" charset="0"/>
                        </a:rPr>
                        <a:t> </a:t>
                      </a:r>
                    </a:p>
                  </a:txBody>
                  <a:tcPr marL="9525" marR="9525" marT="9526"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0EC"/>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rgbClr val="000000"/>
                          </a:solidFill>
                          <a:effectLst/>
                          <a:latin typeface="Times New Roman" pitchFamily="18" charset="0"/>
                          <a:cs typeface="Arial" pitchFamily="34" charset="0"/>
                        </a:rPr>
                        <a:t>1</a:t>
                      </a:r>
                    </a:p>
                  </a:txBody>
                  <a:tcPr marL="9525" marR="9525" marT="952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rgbClr val="000000"/>
                          </a:solidFill>
                          <a:effectLst/>
                          <a:latin typeface="Times New Roman" pitchFamily="18" charset="0"/>
                          <a:cs typeface="Arial" pitchFamily="34" charset="0"/>
                        </a:rPr>
                        <a:t>0</a:t>
                      </a:r>
                    </a:p>
                  </a:txBody>
                  <a:tcPr marL="9525" marR="9525" marT="952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rgbClr val="000000"/>
                          </a:solidFill>
                          <a:effectLst/>
                          <a:latin typeface="Times New Roman" pitchFamily="18" charset="0"/>
                          <a:cs typeface="Arial" pitchFamily="34" charset="0"/>
                        </a:rPr>
                        <a:t>4</a:t>
                      </a:r>
                    </a:p>
                  </a:txBody>
                  <a:tcPr marL="9525" marR="9525" marT="952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rgbClr val="000000"/>
                          </a:solidFill>
                          <a:effectLst/>
                          <a:latin typeface="Times New Roman" pitchFamily="18" charset="0"/>
                          <a:cs typeface="Arial" pitchFamily="34" charset="0"/>
                        </a:rPr>
                        <a:t>5</a:t>
                      </a:r>
                    </a:p>
                  </a:txBody>
                  <a:tcPr marL="9525" marR="9525" marT="952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rgbClr val="000000"/>
                          </a:solidFill>
                          <a:effectLst/>
                          <a:latin typeface="Times New Roman" pitchFamily="18" charset="0"/>
                          <a:cs typeface="Arial" pitchFamily="34" charset="0"/>
                        </a:rPr>
                        <a:t>0</a:t>
                      </a:r>
                    </a:p>
                  </a:txBody>
                  <a:tcPr marL="9525" marR="9525" marT="952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rgbClr val="000000"/>
                          </a:solidFill>
                          <a:effectLst/>
                          <a:latin typeface="Times New Roman" pitchFamily="18" charset="0"/>
                          <a:cs typeface="Arial" pitchFamily="34" charset="0"/>
                        </a:rPr>
                        <a:t>Амортизация имущества, составляющего казну </a:t>
                      </a:r>
                    </a:p>
                  </a:txBody>
                  <a:tcPr marL="9525" marR="9525" marT="952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609367">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rgbClr val="000000"/>
                          </a:solidFill>
                          <a:effectLst/>
                          <a:latin typeface="Times New Roman" pitchFamily="18" charset="0"/>
                          <a:cs typeface="Arial" pitchFamily="34" charset="0"/>
                        </a:rPr>
                        <a:t> </a:t>
                      </a:r>
                    </a:p>
                  </a:txBody>
                  <a:tcPr marL="9525" marR="9525" marT="952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rgbClr val="000000"/>
                          </a:solidFill>
                          <a:effectLst/>
                          <a:latin typeface="Times New Roman" pitchFamily="18" charset="0"/>
                          <a:cs typeface="Arial" pitchFamily="34" charset="0"/>
                        </a:rPr>
                        <a:t> </a:t>
                      </a:r>
                    </a:p>
                  </a:txBody>
                  <a:tcPr marL="9525" marR="9525" marT="952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rgbClr val="000000"/>
                          </a:solidFill>
                          <a:effectLst/>
                          <a:latin typeface="Times New Roman" pitchFamily="18" charset="0"/>
                          <a:cs typeface="Arial" pitchFamily="34" charset="0"/>
                        </a:rPr>
                        <a:t> </a:t>
                      </a:r>
                    </a:p>
                  </a:txBody>
                  <a:tcPr marL="9525" marR="9525" marT="952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rgbClr val="000000"/>
                          </a:solidFill>
                          <a:effectLst/>
                          <a:latin typeface="Times New Roman" pitchFamily="18" charset="0"/>
                          <a:cs typeface="Arial" pitchFamily="34" charset="0"/>
                        </a:rPr>
                        <a:t> </a:t>
                      </a:r>
                    </a:p>
                  </a:txBody>
                  <a:tcPr marL="9525" marR="9525" marT="952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rgbClr val="000000"/>
                          </a:solidFill>
                          <a:effectLst/>
                          <a:latin typeface="Times New Roman" pitchFamily="18" charset="0"/>
                          <a:cs typeface="Arial" pitchFamily="34" charset="0"/>
                        </a:rPr>
                        <a:t> </a:t>
                      </a:r>
                    </a:p>
                  </a:txBody>
                  <a:tcPr marL="9525" marR="9525" marT="952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rgbClr val="000000"/>
                          </a:solidFill>
                          <a:effectLst/>
                          <a:latin typeface="Times New Roman" pitchFamily="18" charset="0"/>
                          <a:cs typeface="Arial" pitchFamily="34" charset="0"/>
                        </a:rPr>
                        <a:t> </a:t>
                      </a:r>
                    </a:p>
                  </a:txBody>
                  <a:tcPr marL="9525" marR="9525" marT="952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rgbClr val="000000"/>
                          </a:solidFill>
                          <a:effectLst/>
                          <a:latin typeface="Times New Roman" pitchFamily="18" charset="0"/>
                          <a:cs typeface="Arial" pitchFamily="34" charset="0"/>
                        </a:rPr>
                        <a:t> </a:t>
                      </a:r>
                    </a:p>
                  </a:txBody>
                  <a:tcPr marL="9525" marR="9525" marT="9526"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0EC"/>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FF0000"/>
                          </a:solidFill>
                          <a:effectLst/>
                          <a:latin typeface="Times New Roman" pitchFamily="18" charset="0"/>
                          <a:cs typeface="Arial" pitchFamily="34" charset="0"/>
                        </a:rPr>
                        <a:t>1</a:t>
                      </a:r>
                    </a:p>
                  </a:txBody>
                  <a:tcPr marL="9525" marR="9525" marT="952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FF0000"/>
                          </a:solidFill>
                          <a:effectLst/>
                          <a:latin typeface="Times New Roman" pitchFamily="18" charset="0"/>
                          <a:cs typeface="Arial" pitchFamily="34" charset="0"/>
                        </a:rPr>
                        <a:t>0</a:t>
                      </a:r>
                    </a:p>
                  </a:txBody>
                  <a:tcPr marL="9525" marR="9525" marT="952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FF0000"/>
                          </a:solidFill>
                          <a:effectLst/>
                          <a:latin typeface="Times New Roman" pitchFamily="18" charset="0"/>
                          <a:cs typeface="Arial" pitchFamily="34" charset="0"/>
                        </a:rPr>
                        <a:t>4</a:t>
                      </a:r>
                    </a:p>
                  </a:txBody>
                  <a:tcPr marL="9525" marR="9525" marT="952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FF0000"/>
                          </a:solidFill>
                          <a:effectLst/>
                          <a:latin typeface="Times New Roman" pitchFamily="18" charset="0"/>
                          <a:cs typeface="Arial" pitchFamily="34" charset="0"/>
                        </a:rPr>
                        <a:t>9</a:t>
                      </a:r>
                    </a:p>
                  </a:txBody>
                  <a:tcPr marL="9525" marR="9525" marT="952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FF0000"/>
                          </a:solidFill>
                          <a:effectLst/>
                          <a:latin typeface="Times New Roman" pitchFamily="18" charset="0"/>
                          <a:cs typeface="Arial" pitchFamily="34" charset="0"/>
                        </a:rPr>
                        <a:t>0</a:t>
                      </a:r>
                    </a:p>
                  </a:txBody>
                  <a:tcPr marL="9525" marR="9525" marT="952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FF0000"/>
                          </a:solidFill>
                          <a:effectLst/>
                          <a:latin typeface="Times New Roman" pitchFamily="18" charset="0"/>
                          <a:cs typeface="Arial" pitchFamily="34" charset="0"/>
                        </a:rPr>
                        <a:t>Амортизация имущества в концессии</a:t>
                      </a:r>
                    </a:p>
                  </a:txBody>
                  <a:tcPr marL="9525" marR="9525" marT="9526"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cxnSp>
        <p:nvCxnSpPr>
          <p:cNvPr id="8" name="Прямая со стрелкой 7"/>
          <p:cNvCxnSpPr/>
          <p:nvPr/>
        </p:nvCxnSpPr>
        <p:spPr>
          <a:xfrm flipV="1">
            <a:off x="2867025" y="1809452"/>
            <a:ext cx="3316287" cy="290353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Прямая со стрелкой 10"/>
          <p:cNvCxnSpPr/>
          <p:nvPr/>
        </p:nvCxnSpPr>
        <p:spPr>
          <a:xfrm flipV="1">
            <a:off x="2867025" y="2680990"/>
            <a:ext cx="3316287" cy="2032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Прямая со стрелкой 14"/>
          <p:cNvCxnSpPr/>
          <p:nvPr/>
        </p:nvCxnSpPr>
        <p:spPr>
          <a:xfrm flipV="1">
            <a:off x="2906712" y="3468390"/>
            <a:ext cx="3316287" cy="1244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Прямая со стрелкой 18"/>
          <p:cNvCxnSpPr/>
          <p:nvPr/>
        </p:nvCxnSpPr>
        <p:spPr>
          <a:xfrm>
            <a:off x="2867025" y="4701181"/>
            <a:ext cx="2209031" cy="93835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0812480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15416"/>
            <a:ext cx="8229600" cy="1143000"/>
          </a:xfrm>
        </p:spPr>
        <p:txBody>
          <a:bodyPr/>
          <a:lstStyle/>
          <a:p>
            <a:r>
              <a:rPr lang="ru-RU" i="1" dirty="0">
                <a:solidFill>
                  <a:srgbClr val="000000"/>
                </a:solidFill>
                <a:latin typeface="Times New Roman" panose="02020603050405020304" pitchFamily="18" charset="0"/>
                <a:ea typeface="Calibri" panose="020F0502020204030204" pitchFamily="34" charset="0"/>
              </a:rPr>
              <a:t>Обесценение основных средств</a:t>
            </a:r>
            <a:endParaRPr lang="ru-RU" dirty="0"/>
          </a:p>
        </p:txBody>
      </p:sp>
      <p:sp>
        <p:nvSpPr>
          <p:cNvPr id="3" name="Объект 2"/>
          <p:cNvSpPr>
            <a:spLocks noGrp="1"/>
          </p:cNvSpPr>
          <p:nvPr>
            <p:ph idx="1"/>
          </p:nvPr>
        </p:nvSpPr>
        <p:spPr>
          <a:xfrm>
            <a:off x="323528" y="692696"/>
            <a:ext cx="8640960" cy="5832648"/>
          </a:xfrm>
        </p:spPr>
        <p:style>
          <a:lnRef idx="2">
            <a:schemeClr val="accent2"/>
          </a:lnRef>
          <a:fillRef idx="1">
            <a:schemeClr val="lt1"/>
          </a:fillRef>
          <a:effectRef idx="0">
            <a:schemeClr val="accent2"/>
          </a:effectRef>
          <a:fontRef idx="minor">
            <a:schemeClr val="dk1"/>
          </a:fontRef>
        </p:style>
        <p:txBody>
          <a:bodyPr>
            <a:normAutofit fontScale="47500" lnSpcReduction="20000"/>
          </a:bodyPr>
          <a:lstStyle/>
          <a:p>
            <a:pPr marL="1200150" indent="-857250" algn="just">
              <a:lnSpc>
                <a:spcPct val="115000"/>
              </a:lnSpc>
            </a:pPr>
            <a:r>
              <a:rPr lang="ru-RU" sz="6200" dirty="0" smtClean="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Сумма убытка от обесценения </a:t>
            </a:r>
            <a:r>
              <a:rPr lang="ru-RU" sz="6200" dirty="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относится единовременно на текущие  </a:t>
            </a:r>
            <a:r>
              <a:rPr lang="ru-RU" sz="6200" dirty="0" smtClean="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расходы</a:t>
            </a:r>
            <a:endParaRPr lang="ru-RU" sz="6200" dirty="0">
              <a:solidFill>
                <a:srgbClr val="000000"/>
              </a:solidFill>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p>
            <a:pPr indent="0">
              <a:lnSpc>
                <a:spcPct val="115000"/>
              </a:lnSpc>
              <a:spcAft>
                <a:spcPts val="0"/>
              </a:spcAft>
              <a:buNone/>
            </a:pPr>
            <a:r>
              <a:rPr lang="ru-RU" sz="6200" b="1" dirty="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Дебет 0 401 20 </a:t>
            </a:r>
            <a:r>
              <a:rPr lang="ru-RU" sz="6200" b="1" dirty="0" smtClean="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274      Кредит </a:t>
            </a:r>
            <a:r>
              <a:rPr lang="ru-RU" sz="6200" b="1" dirty="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0 </a:t>
            </a:r>
            <a:r>
              <a:rPr lang="ru-RU" sz="6200" b="1" dirty="0" smtClean="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114 ХХ</a:t>
            </a:r>
            <a:r>
              <a:rPr lang="ru-RU" sz="6200" b="1" dirty="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r>
              <a:rPr lang="ru-RU" sz="6200" b="1" dirty="0" smtClean="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412 </a:t>
            </a:r>
          </a:p>
          <a:p>
            <a:pPr indent="0">
              <a:lnSpc>
                <a:spcPct val="115000"/>
              </a:lnSpc>
              <a:spcAft>
                <a:spcPts val="0"/>
              </a:spcAft>
              <a:buNone/>
            </a:pPr>
            <a:r>
              <a:rPr lang="ru-RU" sz="6100" b="1" dirty="0" smtClean="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Дебет 0</a:t>
            </a:r>
            <a:r>
              <a:rPr lang="ru-RU" sz="6100" b="1" dirty="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r>
              <a:rPr lang="ru-RU" sz="6100" b="1" dirty="0" smtClean="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401  20 </a:t>
            </a:r>
            <a:r>
              <a:rPr lang="ru-RU" sz="6100" b="1" dirty="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274    </a:t>
            </a:r>
            <a:r>
              <a:rPr lang="ru-RU" sz="6100" b="1" dirty="0" smtClean="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Кредит </a:t>
            </a:r>
            <a:r>
              <a:rPr lang="ru-RU" sz="6100" b="1" dirty="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0 114 </a:t>
            </a:r>
            <a:r>
              <a:rPr lang="ru-RU" sz="6100" b="1" dirty="0" smtClean="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6Х</a:t>
            </a:r>
            <a:r>
              <a:rPr lang="ru-RU" sz="6100" b="1" dirty="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r>
              <a:rPr lang="ru-RU" sz="6100" b="1" dirty="0" smtClean="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432</a:t>
            </a:r>
            <a:endParaRPr lang="ru-RU" sz="6100" dirty="0">
              <a:solidFill>
                <a:srgbClr val="000000"/>
              </a:solidFill>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p>
            <a:pPr marL="1200150" indent="-857250">
              <a:lnSpc>
                <a:spcPct val="115000"/>
              </a:lnSpc>
            </a:pPr>
            <a:r>
              <a:rPr lang="ru-RU" sz="6200" dirty="0" smtClean="0">
                <a:solidFill>
                  <a:srgbClr val="000000"/>
                </a:solidFill>
                <a:uFill>
                  <a:solidFill>
                    <a:srgbClr val="000000"/>
                  </a:solidFill>
                </a:uFill>
                <a:latin typeface="Times New Roman" panose="02020603050405020304" pitchFamily="18" charset="0"/>
                <a:ea typeface="Times New Roman" panose="02020603050405020304" pitchFamily="18" charset="0"/>
                <a:cs typeface="Calibri" panose="020F0502020204030204" pitchFamily="34" charset="0"/>
              </a:rPr>
              <a:t>При выбытии объекта</a:t>
            </a:r>
            <a:endParaRPr lang="ru-RU" sz="6200" dirty="0">
              <a:solidFill>
                <a:srgbClr val="000000"/>
              </a:solidFill>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p>
            <a:pPr indent="0">
              <a:lnSpc>
                <a:spcPct val="115000"/>
              </a:lnSpc>
              <a:spcAft>
                <a:spcPts val="0"/>
              </a:spcAft>
              <a:buNone/>
            </a:pPr>
            <a:r>
              <a:rPr lang="ru-RU" sz="6200" b="1" dirty="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Дебет 0 114 </a:t>
            </a:r>
            <a:r>
              <a:rPr lang="ru-RU" sz="6200" b="1" dirty="0" smtClean="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ХХ 412    </a:t>
            </a:r>
            <a:r>
              <a:rPr lang="ru-RU" sz="6200" b="1" dirty="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Кредит 0 101 </a:t>
            </a:r>
            <a:r>
              <a:rPr lang="ru-RU" sz="6200" b="1" dirty="0" smtClean="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ХХ 410</a:t>
            </a:r>
            <a:endParaRPr lang="ru-RU" sz="6200" dirty="0" smtClean="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endParaRPr>
          </a:p>
          <a:p>
            <a:pPr lvl="0" indent="0">
              <a:lnSpc>
                <a:spcPct val="115000"/>
              </a:lnSpc>
              <a:buNone/>
            </a:pPr>
            <a:r>
              <a:rPr lang="ru-RU" sz="6300" b="1" dirty="0" smtClean="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Дебет </a:t>
            </a:r>
            <a:r>
              <a:rPr lang="ru-RU" sz="6300" b="1" dirty="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0 114 ХХ </a:t>
            </a:r>
            <a:r>
              <a:rPr lang="ru-RU" sz="6300" b="1" dirty="0" smtClean="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432    </a:t>
            </a:r>
            <a:r>
              <a:rPr lang="ru-RU" sz="6300" b="1" dirty="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Кредит 0 </a:t>
            </a:r>
            <a:r>
              <a:rPr lang="ru-RU" sz="6300" b="1" dirty="0" smtClean="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103 </a:t>
            </a:r>
            <a:r>
              <a:rPr lang="ru-RU" sz="6300" b="1" dirty="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ХХ </a:t>
            </a:r>
            <a:r>
              <a:rPr lang="ru-RU" sz="6300" b="1" dirty="0" smtClean="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430</a:t>
            </a:r>
            <a:endParaRPr lang="ru-RU" sz="6300" dirty="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endParaRPr>
          </a:p>
          <a:p>
            <a:pPr marL="1200150" indent="-857250">
              <a:lnSpc>
                <a:spcPct val="115000"/>
              </a:lnSpc>
            </a:pPr>
            <a:r>
              <a:rPr lang="ru-RU" sz="6200" dirty="0" smtClean="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Сумма восстановления убытка от обесценения</a:t>
            </a:r>
            <a:endParaRPr lang="ru-RU" sz="6200" dirty="0">
              <a:solidFill>
                <a:srgbClr val="000000"/>
              </a:solidFill>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p>
            <a:pPr lvl="0" indent="0">
              <a:lnSpc>
                <a:spcPct val="115000"/>
              </a:lnSpc>
              <a:buNone/>
            </a:pPr>
            <a:r>
              <a:rPr lang="ru-RU" sz="6100" b="1" dirty="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Дебет 0 114 ХХ 412 </a:t>
            </a:r>
            <a:r>
              <a:rPr lang="ru-RU" sz="6100" b="1" dirty="0" smtClean="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Кредит 0</a:t>
            </a:r>
            <a:r>
              <a:rPr lang="ru-RU" sz="6100" b="1" dirty="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401 20 </a:t>
            </a:r>
            <a:r>
              <a:rPr lang="ru-RU" sz="6100" b="1" dirty="0" smtClean="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274</a:t>
            </a:r>
            <a:endParaRPr lang="ru-RU" sz="6100" b="1" dirty="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endParaRPr>
          </a:p>
          <a:p>
            <a:pPr indent="0">
              <a:lnSpc>
                <a:spcPct val="115000"/>
              </a:lnSpc>
              <a:buNone/>
            </a:pPr>
            <a:r>
              <a:rPr lang="ru-RU" sz="6100" b="1" dirty="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Дебет 0 114  6Х  </a:t>
            </a:r>
            <a:r>
              <a:rPr lang="ru-RU" sz="6100" b="1" dirty="0" smtClean="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432    Кредит0</a:t>
            </a:r>
            <a:r>
              <a:rPr lang="ru-RU" sz="6100" b="1" dirty="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401  20  </a:t>
            </a:r>
            <a:r>
              <a:rPr lang="ru-RU" sz="6100" b="1" dirty="0" smtClean="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274</a:t>
            </a:r>
            <a:endParaRPr lang="ru-RU" dirty="0"/>
          </a:p>
        </p:txBody>
      </p:sp>
    </p:spTree>
    <p:extLst>
      <p:ext uri="{BB962C8B-B14F-4D97-AF65-F5344CB8AC3E}">
        <p14:creationId xmlns:p14="http://schemas.microsoft.com/office/powerpoint/2010/main" val="286172964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274638"/>
            <a:ext cx="8363272" cy="1143000"/>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Autofit/>
          </a:bodyPr>
          <a:lstStyle/>
          <a:p>
            <a:r>
              <a:rPr lang="ru-RU" sz="2400" dirty="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rPr>
              <a:t>По суммам убытка от обесценения актива, признанного или восстановленного в течение периода, субъект учета раскрывает следующую информацию</a:t>
            </a:r>
            <a:endParaRPr lang="ru-RU" sz="2400" dirty="0">
              <a:ln w="0"/>
              <a:effectLst>
                <a:outerShdw blurRad="38100" dist="19050" dir="2700000" algn="tl" rotWithShape="0">
                  <a:schemeClr val="dk1">
                    <a:alpha val="40000"/>
                  </a:schemeClr>
                </a:outerShdw>
              </a:effectLst>
            </a:endParaRPr>
          </a:p>
        </p:txBody>
      </p:sp>
      <p:sp>
        <p:nvSpPr>
          <p:cNvPr id="3" name="Объект 2"/>
          <p:cNvSpPr>
            <a:spLocks noGrp="1"/>
          </p:cNvSpPr>
          <p:nvPr>
            <p:ph idx="1"/>
          </p:nvPr>
        </p:nvSpPr>
        <p:spPr>
          <a:xfrm>
            <a:off x="457200" y="1556792"/>
            <a:ext cx="8229600" cy="5112568"/>
          </a:xfrm>
          <a:effectLst>
            <a:glow rad="228600">
              <a:schemeClr val="accent2">
                <a:satMod val="175000"/>
                <a:alpha val="40000"/>
              </a:schemeClr>
            </a:glow>
            <a:innerShdw blurRad="63500" dist="50800" dir="16200000">
              <a:prstClr val="black">
                <a:alpha val="50000"/>
              </a:prstClr>
            </a:innerShdw>
            <a:reflection blurRad="6350" stA="52000" endA="300" endPos="35000" dir="5400000" sy="-100000" algn="bl" rotWithShape="0"/>
          </a:effectLst>
        </p:spPr>
        <p:txBody>
          <a:bodyPr>
            <a:normAutofit fontScale="70000" lnSpcReduction="20000"/>
          </a:bodyPr>
          <a:lstStyle/>
          <a:p>
            <a:pPr indent="0" algn="just">
              <a:spcAft>
                <a:spcPts val="0"/>
              </a:spcAft>
              <a:buNone/>
            </a:pPr>
            <a:endParaRPr lang="ru-RU" dirty="0">
              <a:latin typeface="Times New Roman" panose="02020603050405020304" pitchFamily="18" charset="0"/>
              <a:ea typeface="Times New Roman" panose="02020603050405020304" pitchFamily="18" charset="0"/>
            </a:endParaRPr>
          </a:p>
          <a:p>
            <a:pPr marL="800100" indent="-457200" algn="just">
              <a:spcBef>
                <a:spcPts val="1200"/>
              </a:spcBef>
              <a:spcAft>
                <a:spcPts val="0"/>
              </a:spcAft>
              <a:buFont typeface="Wingdings" panose="05000000000000000000" pitchFamily="2" charset="2"/>
              <a:buChar char="ü"/>
            </a:pPr>
            <a:r>
              <a:rPr lang="ru-RU" dirty="0" smtClean="0">
                <a:solidFill>
                  <a:srgbClr val="FF0000"/>
                </a:solidFill>
                <a:latin typeface="Times New Roman" panose="02020603050405020304" pitchFamily="18" charset="0"/>
                <a:ea typeface="Times New Roman" panose="02020603050405020304" pitchFamily="18" charset="0"/>
              </a:rPr>
              <a:t> </a:t>
            </a:r>
            <a:r>
              <a:rPr lang="ru-RU" sz="34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rPr>
              <a:t>события и обстоятельства</a:t>
            </a:r>
            <a:r>
              <a:rPr lang="ru-RU" sz="3400" dirty="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rPr>
              <a:t>, которые привели к признанию или восстановлению убытка от обесценения </a:t>
            </a:r>
            <a:r>
              <a:rPr lang="ru-RU" sz="3400" dirty="0" smtClean="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rPr>
              <a:t>актива</a:t>
            </a:r>
            <a:endParaRPr lang="ru-RU" sz="3400" dirty="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endParaRPr>
          </a:p>
          <a:p>
            <a:pPr marL="800100" indent="-457200" algn="just">
              <a:spcBef>
                <a:spcPts val="1200"/>
              </a:spcBef>
              <a:buFont typeface="Wingdings" panose="05000000000000000000" pitchFamily="2" charset="2"/>
              <a:buChar char="ü"/>
            </a:pPr>
            <a:r>
              <a:rPr lang="ru-RU" sz="3400" b="1" dirty="0" smtClean="0">
                <a:ln w="0"/>
                <a:solidFill>
                  <a:srgbClr val="FF0000"/>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rPr>
              <a:t>сумму </a:t>
            </a:r>
            <a:r>
              <a:rPr lang="ru-RU" sz="34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rPr>
              <a:t>признанного или восстановленного</a:t>
            </a:r>
            <a:r>
              <a:rPr lang="ru-RU" sz="3400" b="1" dirty="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rPr>
              <a:t> </a:t>
            </a:r>
            <a:r>
              <a:rPr lang="ru-RU" sz="3400" dirty="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rPr>
              <a:t>убытка от обесценения </a:t>
            </a:r>
            <a:r>
              <a:rPr lang="ru-RU" sz="3400" dirty="0" smtClean="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rPr>
              <a:t>актива</a:t>
            </a:r>
            <a:endParaRPr lang="ru-RU" sz="3400" dirty="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endParaRPr>
          </a:p>
          <a:p>
            <a:pPr marL="800100" indent="-457200" algn="just">
              <a:spcBef>
                <a:spcPts val="1200"/>
              </a:spcBef>
              <a:spcAft>
                <a:spcPts val="0"/>
              </a:spcAft>
              <a:buFont typeface="Wingdings" panose="05000000000000000000" pitchFamily="2" charset="2"/>
              <a:buChar char="ü"/>
            </a:pPr>
            <a:r>
              <a:rPr lang="ru-RU" sz="3400" b="1" dirty="0" smtClean="0">
                <a:ln w="0"/>
                <a:solidFill>
                  <a:srgbClr val="FF0000"/>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rPr>
              <a:t>группа</a:t>
            </a:r>
            <a:r>
              <a:rPr lang="ru-RU" sz="34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rPr>
              <a:t>, к которой относится актив</a:t>
            </a:r>
            <a:r>
              <a:rPr lang="ru-RU" sz="3400" dirty="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rPr>
              <a:t>, если предоставление такой информации предусмотрено нормативными правовыми актами, регулирующими ведение бухгалтерского учета и составление бухгалтерской (финансовой) </a:t>
            </a:r>
            <a:r>
              <a:rPr lang="ru-RU" sz="3400" dirty="0" smtClean="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rPr>
              <a:t>отчетности</a:t>
            </a:r>
            <a:endParaRPr lang="ru-RU" sz="3400" dirty="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endParaRPr>
          </a:p>
          <a:p>
            <a:pPr marL="800100" indent="-457200" algn="just">
              <a:spcBef>
                <a:spcPts val="1200"/>
              </a:spcBef>
              <a:spcAft>
                <a:spcPts val="0"/>
              </a:spcAft>
              <a:buFont typeface="Wingdings" panose="05000000000000000000" pitchFamily="2" charset="2"/>
              <a:buChar char="ü"/>
            </a:pPr>
            <a:r>
              <a:rPr lang="ru-RU" sz="3400" b="1" dirty="0" smtClean="0">
                <a:ln w="0"/>
                <a:solidFill>
                  <a:srgbClr val="FF0000"/>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rPr>
              <a:t>методы</a:t>
            </a:r>
            <a:r>
              <a:rPr lang="ru-RU" sz="34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rPr>
              <a:t>, использованные для определения справедливой стоимости </a:t>
            </a:r>
            <a:r>
              <a:rPr lang="ru-RU" sz="3400" dirty="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rPr>
              <a:t>при проведении теста на </a:t>
            </a:r>
            <a:r>
              <a:rPr lang="ru-RU" sz="3400" dirty="0" smtClean="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rPr>
              <a:t>обесценение</a:t>
            </a:r>
            <a:endParaRPr lang="ru-RU" sz="3400" dirty="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endParaRPr>
          </a:p>
          <a:p>
            <a:endParaRPr lang="ru-RU" dirty="0"/>
          </a:p>
        </p:txBody>
      </p:sp>
    </p:spTree>
    <p:extLst>
      <p:ext uri="{BB962C8B-B14F-4D97-AF65-F5344CB8AC3E}">
        <p14:creationId xmlns:p14="http://schemas.microsoft.com/office/powerpoint/2010/main" val="422139575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981634" y="839152"/>
            <a:ext cx="2017059" cy="359989"/>
          </a:xfrm>
          <a:prstGeom prst="rect">
            <a:avLst/>
          </a:prstGeom>
          <a:blipFill>
            <a:blip r:embed="rId3" cstate="print"/>
            <a:stretch>
              <a:fillRect/>
            </a:stretch>
          </a:blipFill>
        </p:spPr>
        <p:txBody>
          <a:bodyPr wrap="square" lIns="0" tIns="0" rIns="0" bIns="0" rtlCol="0"/>
          <a:lstStyle/>
          <a:p>
            <a:pPr defTabSz="806867">
              <a:defRPr/>
            </a:pPr>
            <a:endParaRPr sz="1588" dirty="0">
              <a:solidFill>
                <a:prstClr val="black"/>
              </a:solidFill>
            </a:endParaRPr>
          </a:p>
        </p:txBody>
      </p:sp>
      <p:sp>
        <p:nvSpPr>
          <p:cNvPr id="3" name="object 3"/>
          <p:cNvSpPr/>
          <p:nvPr/>
        </p:nvSpPr>
        <p:spPr>
          <a:xfrm>
            <a:off x="403412" y="672353"/>
            <a:ext cx="3092824" cy="672353"/>
          </a:xfrm>
          <a:custGeom>
            <a:avLst/>
            <a:gdLst/>
            <a:ahLst/>
            <a:cxnLst/>
            <a:rect l="l" t="t" r="r" b="b"/>
            <a:pathLst>
              <a:path w="3505200" h="762000">
                <a:moveTo>
                  <a:pt x="0" y="762000"/>
                </a:moveTo>
                <a:lnTo>
                  <a:pt x="3505200" y="762000"/>
                </a:lnTo>
                <a:lnTo>
                  <a:pt x="3505200" y="0"/>
                </a:lnTo>
                <a:lnTo>
                  <a:pt x="0" y="0"/>
                </a:lnTo>
                <a:lnTo>
                  <a:pt x="0" y="762000"/>
                </a:lnTo>
                <a:close/>
              </a:path>
            </a:pathLst>
          </a:custGeom>
          <a:solidFill>
            <a:srgbClr val="FFFFFF"/>
          </a:solidFill>
        </p:spPr>
        <p:txBody>
          <a:bodyPr wrap="square" lIns="0" tIns="0" rIns="0" bIns="0" rtlCol="0"/>
          <a:lstStyle/>
          <a:p>
            <a:pPr defTabSz="806867">
              <a:defRPr/>
            </a:pPr>
            <a:endParaRPr sz="1588" dirty="0">
              <a:solidFill>
                <a:prstClr val="black"/>
              </a:solidFill>
            </a:endParaRPr>
          </a:p>
        </p:txBody>
      </p:sp>
      <p:sp>
        <p:nvSpPr>
          <p:cNvPr id="4" name="object 4"/>
          <p:cNvSpPr/>
          <p:nvPr/>
        </p:nvSpPr>
        <p:spPr>
          <a:xfrm>
            <a:off x="982912" y="1997896"/>
            <a:ext cx="0" cy="1985122"/>
          </a:xfrm>
          <a:custGeom>
            <a:avLst/>
            <a:gdLst/>
            <a:ahLst/>
            <a:cxnLst/>
            <a:rect l="l" t="t" r="r" b="b"/>
            <a:pathLst>
              <a:path h="2249804">
                <a:moveTo>
                  <a:pt x="0" y="0"/>
                </a:moveTo>
                <a:lnTo>
                  <a:pt x="0" y="2249424"/>
                </a:lnTo>
              </a:path>
            </a:pathLst>
          </a:custGeom>
          <a:ln w="76200">
            <a:solidFill>
              <a:srgbClr val="096234"/>
            </a:solidFill>
          </a:ln>
        </p:spPr>
        <p:txBody>
          <a:bodyPr wrap="square" lIns="0" tIns="0" rIns="0" bIns="0" rtlCol="0"/>
          <a:lstStyle/>
          <a:p>
            <a:pPr defTabSz="806867">
              <a:defRPr/>
            </a:pPr>
            <a:endParaRPr sz="1588" dirty="0">
              <a:solidFill>
                <a:prstClr val="black"/>
              </a:solidFill>
            </a:endParaRPr>
          </a:p>
        </p:txBody>
      </p:sp>
      <p:sp>
        <p:nvSpPr>
          <p:cNvPr id="5" name="object 5"/>
          <p:cNvSpPr/>
          <p:nvPr/>
        </p:nvSpPr>
        <p:spPr>
          <a:xfrm>
            <a:off x="6320118" y="2017059"/>
            <a:ext cx="0" cy="1985122"/>
          </a:xfrm>
          <a:custGeom>
            <a:avLst/>
            <a:gdLst/>
            <a:ahLst/>
            <a:cxnLst/>
            <a:rect l="l" t="t" r="r" b="b"/>
            <a:pathLst>
              <a:path h="2249804">
                <a:moveTo>
                  <a:pt x="0" y="0"/>
                </a:moveTo>
                <a:lnTo>
                  <a:pt x="0" y="2249424"/>
                </a:lnTo>
              </a:path>
            </a:pathLst>
          </a:custGeom>
          <a:ln w="76200">
            <a:solidFill>
              <a:srgbClr val="096234"/>
            </a:solidFill>
          </a:ln>
        </p:spPr>
        <p:txBody>
          <a:bodyPr wrap="square" lIns="0" tIns="0" rIns="0" bIns="0" rtlCol="0"/>
          <a:lstStyle/>
          <a:p>
            <a:pPr defTabSz="806867">
              <a:defRPr/>
            </a:pPr>
            <a:endParaRPr sz="1588" dirty="0">
              <a:solidFill>
                <a:prstClr val="black"/>
              </a:solidFill>
            </a:endParaRPr>
          </a:p>
        </p:txBody>
      </p:sp>
      <p:sp>
        <p:nvSpPr>
          <p:cNvPr id="6" name="object 6"/>
          <p:cNvSpPr txBox="1">
            <a:spLocks noGrp="1"/>
          </p:cNvSpPr>
          <p:nvPr>
            <p:ph type="title"/>
          </p:nvPr>
        </p:nvSpPr>
        <p:spPr>
          <a:xfrm>
            <a:off x="1052994" y="2128558"/>
            <a:ext cx="4895290" cy="5574475"/>
          </a:xfrm>
          <a:prstGeom prst="rect">
            <a:avLst/>
          </a:prstGeom>
        </p:spPr>
        <p:txBody>
          <a:bodyPr vert="horz" wrap="square" lIns="0" tIns="0" rIns="0" bIns="0" rtlCol="0">
            <a:spAutoFit/>
          </a:bodyPr>
          <a:lstStyle/>
          <a:p>
            <a:pPr algn="ctr">
              <a:spcAft>
                <a:spcPts val="0"/>
              </a:spcAft>
            </a:pPr>
            <a:r>
              <a:rPr lang="ru-RU" sz="2824" b="0" dirty="0" smtClean="0">
                <a:solidFill>
                  <a:srgbClr val="000000"/>
                </a:solidFill>
              </a:rPr>
              <a:t>«</a:t>
            </a:r>
            <a:r>
              <a:rPr lang="ru-RU" sz="3200" b="0" dirty="0" smtClean="0">
                <a:latin typeface="Times New Roman" panose="02020603050405020304" pitchFamily="18" charset="0"/>
                <a:ea typeface="Times New Roman" panose="02020603050405020304" pitchFamily="18" charset="0"/>
              </a:rPr>
              <a:t>Федеральный стандарт бухгалтерского учета </a:t>
            </a:r>
            <a:r>
              <a:rPr lang="ru-RU" sz="2800" b="0" dirty="0" smtClean="0">
                <a:latin typeface="Times New Roman" panose="02020603050405020304" pitchFamily="18" charset="0"/>
                <a:ea typeface="Times New Roman" panose="02020603050405020304" pitchFamily="18" charset="0"/>
              </a:rPr>
              <a:t/>
            </a:r>
            <a:br>
              <a:rPr lang="ru-RU" sz="2800" b="0" dirty="0" smtClean="0">
                <a:latin typeface="Times New Roman" panose="02020603050405020304" pitchFamily="18" charset="0"/>
                <a:ea typeface="Times New Roman" panose="02020603050405020304" pitchFamily="18" charset="0"/>
              </a:rPr>
            </a:br>
            <a:r>
              <a:rPr lang="ru-RU" sz="3200" b="0" dirty="0" smtClean="0">
                <a:latin typeface="Times New Roman" panose="02020603050405020304" pitchFamily="18" charset="0"/>
                <a:ea typeface="Times New Roman" panose="02020603050405020304" pitchFamily="18" charset="0"/>
              </a:rPr>
              <a:t>для организаций государственного сектора </a:t>
            </a:r>
            <a:r>
              <a:rPr lang="ru-RU" sz="2800" b="0" dirty="0" smtClean="0">
                <a:latin typeface="Times New Roman" panose="02020603050405020304" pitchFamily="18" charset="0"/>
                <a:ea typeface="Times New Roman" panose="02020603050405020304" pitchFamily="18" charset="0"/>
              </a:rPr>
              <a:t/>
            </a:r>
            <a:br>
              <a:rPr lang="ru-RU" sz="2800" b="0" dirty="0" smtClean="0">
                <a:latin typeface="Times New Roman" panose="02020603050405020304" pitchFamily="18" charset="0"/>
                <a:ea typeface="Times New Roman" panose="02020603050405020304" pitchFamily="18" charset="0"/>
              </a:rPr>
            </a:br>
            <a:r>
              <a:rPr lang="ru-RU" sz="3200" b="0" dirty="0" smtClean="0">
                <a:latin typeface="Times New Roman" panose="02020603050405020304" pitchFamily="18" charset="0"/>
                <a:ea typeface="Times New Roman" panose="02020603050405020304" pitchFamily="18" charset="0"/>
              </a:rPr>
              <a:t>«</a:t>
            </a:r>
            <a:r>
              <a:rPr lang="ru-RU" sz="3200" b="0" dirty="0">
                <a:latin typeface="Times New Roman" panose="02020603050405020304" pitchFamily="18" charset="0"/>
                <a:ea typeface="Times New Roman" panose="02020603050405020304" pitchFamily="18" charset="0"/>
              </a:rPr>
              <a:t>События после отчетной </a:t>
            </a:r>
            <a:r>
              <a:rPr lang="ru-RU" sz="3200" b="0" dirty="0" smtClean="0">
                <a:latin typeface="Times New Roman" panose="02020603050405020304" pitchFamily="18" charset="0"/>
                <a:ea typeface="Times New Roman" panose="02020603050405020304" pitchFamily="18" charset="0"/>
              </a:rPr>
              <a:t>даты»</a:t>
            </a:r>
            <a:br>
              <a:rPr lang="ru-RU" sz="3200" b="0" dirty="0" smtClean="0">
                <a:latin typeface="Times New Roman" panose="02020603050405020304" pitchFamily="18" charset="0"/>
                <a:ea typeface="Times New Roman" panose="02020603050405020304" pitchFamily="18" charset="0"/>
              </a:rPr>
            </a:br>
            <a:r>
              <a:rPr lang="ru-RU" sz="3200" b="0" dirty="0" smtClean="0">
                <a:latin typeface="Times New Roman" panose="02020603050405020304" pitchFamily="18" charset="0"/>
                <a:ea typeface="Times New Roman" panose="02020603050405020304" pitchFamily="18" charset="0"/>
              </a:rPr>
              <a:t>30.12.2017 №275н</a:t>
            </a:r>
            <a:r>
              <a:rPr lang="ru-RU" sz="3200" b="0" dirty="0">
                <a:latin typeface="Times New Roman" panose="02020603050405020304" pitchFamily="18" charset="0"/>
                <a:ea typeface="Times New Roman" panose="02020603050405020304" pitchFamily="18" charset="0"/>
              </a:rPr>
              <a:t/>
            </a:r>
            <a:br>
              <a:rPr lang="ru-RU" sz="3200" b="0" dirty="0">
                <a:latin typeface="Times New Roman" panose="02020603050405020304" pitchFamily="18" charset="0"/>
                <a:ea typeface="Times New Roman" panose="02020603050405020304" pitchFamily="18" charset="0"/>
              </a:rPr>
            </a:br>
            <a:r>
              <a:rPr lang="ru-RU" sz="3200" b="0" dirty="0">
                <a:latin typeface="Times New Roman" panose="02020603050405020304" pitchFamily="18" charset="0"/>
                <a:ea typeface="Times New Roman" panose="02020603050405020304" pitchFamily="18" charset="0"/>
              </a:rPr>
              <a:t/>
            </a:r>
            <a:br>
              <a:rPr lang="ru-RU" sz="3200" b="0" dirty="0">
                <a:latin typeface="Times New Roman" panose="02020603050405020304" pitchFamily="18" charset="0"/>
                <a:ea typeface="Times New Roman" panose="02020603050405020304" pitchFamily="18" charset="0"/>
              </a:rPr>
            </a:br>
            <a:r>
              <a:rPr lang="ru-RU" sz="3200" b="0" dirty="0" smtClean="0">
                <a:solidFill>
                  <a:schemeClr val="tx1"/>
                </a:solidFill>
                <a:latin typeface="Times New Roman" panose="02020603050405020304" pitchFamily="18" charset="0"/>
                <a:ea typeface="Times New Roman" panose="02020603050405020304" pitchFamily="18" charset="0"/>
              </a:rPr>
              <a:t/>
            </a:r>
            <a:br>
              <a:rPr lang="ru-RU" sz="3200" b="0" dirty="0" smtClean="0">
                <a:solidFill>
                  <a:schemeClr val="tx1"/>
                </a:solidFill>
                <a:latin typeface="Times New Roman" panose="02020603050405020304" pitchFamily="18" charset="0"/>
                <a:ea typeface="Times New Roman" panose="02020603050405020304" pitchFamily="18" charset="0"/>
              </a:rPr>
            </a:br>
            <a:r>
              <a:rPr lang="ru-RU" sz="2800" b="0" dirty="0" smtClean="0">
                <a:solidFill>
                  <a:schemeClr val="tx1"/>
                </a:solidFill>
                <a:latin typeface="Times New Roman" panose="02020603050405020304" pitchFamily="18" charset="0"/>
                <a:ea typeface="Times New Roman" panose="02020603050405020304" pitchFamily="18" charset="0"/>
              </a:rPr>
              <a:t/>
            </a:r>
            <a:br>
              <a:rPr lang="ru-RU" sz="2800" b="0" dirty="0" smtClean="0">
                <a:solidFill>
                  <a:schemeClr val="tx1"/>
                </a:solidFill>
                <a:latin typeface="Times New Roman" panose="02020603050405020304" pitchFamily="18" charset="0"/>
                <a:ea typeface="Times New Roman" panose="02020603050405020304" pitchFamily="18" charset="0"/>
              </a:rPr>
            </a:br>
            <a:r>
              <a:rPr lang="ru-RU" sz="1800" dirty="0" smtClean="0">
                <a:latin typeface="Times New Roman" panose="02020603050405020304" pitchFamily="18" charset="0"/>
                <a:ea typeface="Times New Roman" panose="02020603050405020304" pitchFamily="18" charset="0"/>
              </a:rPr>
              <a:t> </a:t>
            </a:r>
            <a:r>
              <a:rPr lang="ru-RU" sz="2800" dirty="0" smtClean="0">
                <a:latin typeface="Times New Roman" panose="02020603050405020304" pitchFamily="18" charset="0"/>
                <a:ea typeface="Times New Roman" panose="02020603050405020304" pitchFamily="18" charset="0"/>
              </a:rPr>
              <a:t/>
            </a:r>
            <a:br>
              <a:rPr lang="ru-RU" sz="2800" dirty="0" smtClean="0">
                <a:latin typeface="Times New Roman" panose="02020603050405020304" pitchFamily="18" charset="0"/>
                <a:ea typeface="Times New Roman" panose="02020603050405020304" pitchFamily="18" charset="0"/>
              </a:rPr>
            </a:br>
            <a:endParaRPr sz="2824" dirty="0"/>
          </a:p>
        </p:txBody>
      </p:sp>
      <p:sp>
        <p:nvSpPr>
          <p:cNvPr id="8" name="object 8"/>
          <p:cNvSpPr/>
          <p:nvPr/>
        </p:nvSpPr>
        <p:spPr>
          <a:xfrm>
            <a:off x="7463118" y="1042147"/>
            <a:ext cx="773206" cy="437029"/>
          </a:xfrm>
          <a:prstGeom prst="rect">
            <a:avLst/>
          </a:prstGeom>
          <a:blipFill>
            <a:blip r:embed="rId4" cstate="print"/>
            <a:stretch>
              <a:fillRect/>
            </a:stretch>
          </a:blipFill>
        </p:spPr>
        <p:txBody>
          <a:bodyPr wrap="square" lIns="0" tIns="0" rIns="0" bIns="0" rtlCol="0"/>
          <a:lstStyle/>
          <a:p>
            <a:pPr defTabSz="806867">
              <a:defRPr/>
            </a:pPr>
            <a:endParaRPr sz="1588" dirty="0">
              <a:solidFill>
                <a:prstClr val="black"/>
              </a:solidFill>
            </a:endParaRPr>
          </a:p>
        </p:txBody>
      </p:sp>
      <p:sp>
        <p:nvSpPr>
          <p:cNvPr id="9" name="object 9"/>
          <p:cNvSpPr/>
          <p:nvPr/>
        </p:nvSpPr>
        <p:spPr>
          <a:xfrm>
            <a:off x="1205618" y="403412"/>
            <a:ext cx="1024173" cy="1364651"/>
          </a:xfrm>
          <a:prstGeom prst="rect">
            <a:avLst/>
          </a:prstGeom>
          <a:blipFill>
            <a:blip r:embed="rId5" cstate="print"/>
            <a:stretch>
              <a:fillRect/>
            </a:stretch>
          </a:blipFill>
        </p:spPr>
        <p:txBody>
          <a:bodyPr wrap="square" lIns="0" tIns="0" rIns="0" bIns="0" rtlCol="0"/>
          <a:lstStyle/>
          <a:p>
            <a:pPr defTabSz="806867">
              <a:defRPr/>
            </a:pPr>
            <a:endParaRPr sz="1588" dirty="0">
              <a:solidFill>
                <a:prstClr val="black"/>
              </a:solidFill>
            </a:endParaRPr>
          </a:p>
        </p:txBody>
      </p:sp>
      <p:sp>
        <p:nvSpPr>
          <p:cNvPr id="10" name="object 10"/>
          <p:cNvSpPr/>
          <p:nvPr/>
        </p:nvSpPr>
        <p:spPr>
          <a:xfrm>
            <a:off x="6485517" y="2400299"/>
            <a:ext cx="2271208" cy="2197249"/>
          </a:xfrm>
          <a:prstGeom prst="rect">
            <a:avLst/>
          </a:prstGeom>
          <a:blipFill>
            <a:blip r:embed="rId6" cstate="print"/>
            <a:stretch>
              <a:fillRect/>
            </a:stretch>
          </a:blipFill>
        </p:spPr>
        <p:txBody>
          <a:bodyPr wrap="square" lIns="0" tIns="0" rIns="0" bIns="0" rtlCol="0"/>
          <a:lstStyle/>
          <a:p>
            <a:pPr defTabSz="806867">
              <a:defRPr/>
            </a:pPr>
            <a:endParaRPr sz="1588" dirty="0">
              <a:solidFill>
                <a:prstClr val="black"/>
              </a:solidFill>
            </a:endParaRPr>
          </a:p>
        </p:txBody>
      </p:sp>
      <p:sp>
        <p:nvSpPr>
          <p:cNvPr id="7" name="Номер слайда 6"/>
          <p:cNvSpPr>
            <a:spLocks noGrp="1"/>
          </p:cNvSpPr>
          <p:nvPr>
            <p:ph type="sldNum" sz="quarter" idx="7"/>
          </p:nvPr>
        </p:nvSpPr>
        <p:spPr/>
        <p:txBody>
          <a:bodyPr/>
          <a:lstStyle/>
          <a:p>
            <a:pPr marL="4334666">
              <a:lnSpc>
                <a:spcPts val="1156"/>
              </a:lnSpc>
            </a:pPr>
            <a:fld id="{81D60167-4931-47E6-BA6A-407CBD079E47}" type="slidenum">
              <a:rPr lang="ru-RU" spc="-4" smtClean="0">
                <a:latin typeface="Arial"/>
                <a:cs typeface="Arial"/>
              </a:rPr>
              <a:pPr marL="4334666">
                <a:lnSpc>
                  <a:spcPts val="1156"/>
                </a:lnSpc>
              </a:pPr>
              <a:t>62</a:t>
            </a:fld>
            <a:endParaRPr lang="ru-RU" spc="-4" dirty="0">
              <a:latin typeface="Arial"/>
              <a:cs typeface="Arial"/>
            </a:endParaRPr>
          </a:p>
        </p:txBody>
      </p:sp>
    </p:spTree>
    <p:extLst>
      <p:ext uri="{BB962C8B-B14F-4D97-AF65-F5344CB8AC3E}">
        <p14:creationId xmlns:p14="http://schemas.microsoft.com/office/powerpoint/2010/main" val="164847756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981634" y="839152"/>
            <a:ext cx="2017059" cy="359989"/>
          </a:xfrm>
          <a:prstGeom prst="rect">
            <a:avLst/>
          </a:prstGeom>
          <a:blipFill>
            <a:blip r:embed="rId3" cstate="print"/>
            <a:stretch>
              <a:fillRect/>
            </a:stretch>
          </a:blipFill>
        </p:spPr>
        <p:txBody>
          <a:bodyPr wrap="square" lIns="0" tIns="0" rIns="0" bIns="0" rtlCol="0"/>
          <a:lstStyle/>
          <a:p>
            <a:pPr defTabSz="806867">
              <a:defRPr/>
            </a:pPr>
            <a:endParaRPr sz="1588" dirty="0">
              <a:solidFill>
                <a:prstClr val="black"/>
              </a:solidFill>
            </a:endParaRPr>
          </a:p>
        </p:txBody>
      </p:sp>
      <p:sp>
        <p:nvSpPr>
          <p:cNvPr id="3" name="object 3"/>
          <p:cNvSpPr/>
          <p:nvPr/>
        </p:nvSpPr>
        <p:spPr>
          <a:xfrm>
            <a:off x="403412" y="672353"/>
            <a:ext cx="3092824" cy="672353"/>
          </a:xfrm>
          <a:custGeom>
            <a:avLst/>
            <a:gdLst/>
            <a:ahLst/>
            <a:cxnLst/>
            <a:rect l="l" t="t" r="r" b="b"/>
            <a:pathLst>
              <a:path w="3505200" h="762000">
                <a:moveTo>
                  <a:pt x="0" y="762000"/>
                </a:moveTo>
                <a:lnTo>
                  <a:pt x="3505200" y="762000"/>
                </a:lnTo>
                <a:lnTo>
                  <a:pt x="3505200" y="0"/>
                </a:lnTo>
                <a:lnTo>
                  <a:pt x="0" y="0"/>
                </a:lnTo>
                <a:lnTo>
                  <a:pt x="0" y="762000"/>
                </a:lnTo>
                <a:close/>
              </a:path>
            </a:pathLst>
          </a:custGeom>
          <a:solidFill>
            <a:srgbClr val="FFFFFF"/>
          </a:solidFill>
        </p:spPr>
        <p:txBody>
          <a:bodyPr wrap="square" lIns="0" tIns="0" rIns="0" bIns="0" rtlCol="0"/>
          <a:lstStyle/>
          <a:p>
            <a:pPr defTabSz="806867">
              <a:defRPr/>
            </a:pPr>
            <a:endParaRPr sz="1588" dirty="0">
              <a:solidFill>
                <a:prstClr val="black"/>
              </a:solidFill>
            </a:endParaRPr>
          </a:p>
        </p:txBody>
      </p:sp>
      <p:sp>
        <p:nvSpPr>
          <p:cNvPr id="4" name="object 4"/>
          <p:cNvSpPr/>
          <p:nvPr/>
        </p:nvSpPr>
        <p:spPr>
          <a:xfrm>
            <a:off x="982912" y="1997896"/>
            <a:ext cx="0" cy="1985122"/>
          </a:xfrm>
          <a:custGeom>
            <a:avLst/>
            <a:gdLst/>
            <a:ahLst/>
            <a:cxnLst/>
            <a:rect l="l" t="t" r="r" b="b"/>
            <a:pathLst>
              <a:path h="2249804">
                <a:moveTo>
                  <a:pt x="0" y="0"/>
                </a:moveTo>
                <a:lnTo>
                  <a:pt x="0" y="2249424"/>
                </a:lnTo>
              </a:path>
            </a:pathLst>
          </a:custGeom>
          <a:ln w="76200">
            <a:solidFill>
              <a:srgbClr val="096234"/>
            </a:solidFill>
          </a:ln>
        </p:spPr>
        <p:txBody>
          <a:bodyPr wrap="square" lIns="0" tIns="0" rIns="0" bIns="0" rtlCol="0"/>
          <a:lstStyle/>
          <a:p>
            <a:pPr defTabSz="806867">
              <a:defRPr/>
            </a:pPr>
            <a:endParaRPr sz="1588" dirty="0">
              <a:solidFill>
                <a:prstClr val="black"/>
              </a:solidFill>
            </a:endParaRPr>
          </a:p>
        </p:txBody>
      </p:sp>
      <p:sp>
        <p:nvSpPr>
          <p:cNvPr id="5" name="object 5"/>
          <p:cNvSpPr/>
          <p:nvPr/>
        </p:nvSpPr>
        <p:spPr>
          <a:xfrm>
            <a:off x="6320118" y="2017059"/>
            <a:ext cx="0" cy="1985122"/>
          </a:xfrm>
          <a:custGeom>
            <a:avLst/>
            <a:gdLst/>
            <a:ahLst/>
            <a:cxnLst/>
            <a:rect l="l" t="t" r="r" b="b"/>
            <a:pathLst>
              <a:path h="2249804">
                <a:moveTo>
                  <a:pt x="0" y="0"/>
                </a:moveTo>
                <a:lnTo>
                  <a:pt x="0" y="2249424"/>
                </a:lnTo>
              </a:path>
            </a:pathLst>
          </a:custGeom>
          <a:ln w="76200">
            <a:solidFill>
              <a:srgbClr val="096234"/>
            </a:solidFill>
          </a:ln>
        </p:spPr>
        <p:txBody>
          <a:bodyPr wrap="square" lIns="0" tIns="0" rIns="0" bIns="0" rtlCol="0"/>
          <a:lstStyle/>
          <a:p>
            <a:pPr defTabSz="806867">
              <a:defRPr/>
            </a:pPr>
            <a:endParaRPr sz="1588" dirty="0">
              <a:solidFill>
                <a:prstClr val="black"/>
              </a:solidFill>
            </a:endParaRPr>
          </a:p>
        </p:txBody>
      </p:sp>
      <p:sp>
        <p:nvSpPr>
          <p:cNvPr id="6" name="object 6"/>
          <p:cNvSpPr txBox="1">
            <a:spLocks noGrp="1"/>
          </p:cNvSpPr>
          <p:nvPr>
            <p:ph type="title"/>
          </p:nvPr>
        </p:nvSpPr>
        <p:spPr>
          <a:xfrm>
            <a:off x="1052994" y="2128558"/>
            <a:ext cx="4895290" cy="5574475"/>
          </a:xfrm>
          <a:prstGeom prst="rect">
            <a:avLst/>
          </a:prstGeom>
        </p:spPr>
        <p:txBody>
          <a:bodyPr vert="horz" wrap="square" lIns="0" tIns="0" rIns="0" bIns="0" rtlCol="0">
            <a:spAutoFit/>
          </a:bodyPr>
          <a:lstStyle/>
          <a:p>
            <a:pPr algn="ctr">
              <a:spcAft>
                <a:spcPts val="0"/>
              </a:spcAft>
            </a:pPr>
            <a:r>
              <a:rPr lang="ru-RU" sz="2824" b="0" dirty="0" smtClean="0">
                <a:solidFill>
                  <a:srgbClr val="000000"/>
                </a:solidFill>
              </a:rPr>
              <a:t>«</a:t>
            </a:r>
            <a:r>
              <a:rPr lang="ru-RU" sz="3200" b="0" dirty="0" smtClean="0">
                <a:latin typeface="Times New Roman" panose="02020603050405020304" pitchFamily="18" charset="0"/>
                <a:ea typeface="Times New Roman" panose="02020603050405020304" pitchFamily="18" charset="0"/>
              </a:rPr>
              <a:t>Федеральный стандарт бухгалтерского учета </a:t>
            </a:r>
            <a:r>
              <a:rPr lang="ru-RU" sz="2800" b="0" dirty="0" smtClean="0">
                <a:latin typeface="Times New Roman" panose="02020603050405020304" pitchFamily="18" charset="0"/>
                <a:ea typeface="Times New Roman" panose="02020603050405020304" pitchFamily="18" charset="0"/>
              </a:rPr>
              <a:t/>
            </a:r>
            <a:br>
              <a:rPr lang="ru-RU" sz="2800" b="0" dirty="0" smtClean="0">
                <a:latin typeface="Times New Roman" panose="02020603050405020304" pitchFamily="18" charset="0"/>
                <a:ea typeface="Times New Roman" panose="02020603050405020304" pitchFamily="18" charset="0"/>
              </a:rPr>
            </a:br>
            <a:r>
              <a:rPr lang="ru-RU" sz="3200" b="0" dirty="0" smtClean="0">
                <a:latin typeface="Times New Roman" panose="02020603050405020304" pitchFamily="18" charset="0"/>
                <a:ea typeface="Times New Roman" panose="02020603050405020304" pitchFamily="18" charset="0"/>
              </a:rPr>
              <a:t>для организаций государственного сектора </a:t>
            </a:r>
            <a:r>
              <a:rPr lang="ru-RU" sz="2800" b="0" dirty="0" smtClean="0">
                <a:latin typeface="Times New Roman" panose="02020603050405020304" pitchFamily="18" charset="0"/>
                <a:ea typeface="Times New Roman" panose="02020603050405020304" pitchFamily="18" charset="0"/>
              </a:rPr>
              <a:t/>
            </a:r>
            <a:br>
              <a:rPr lang="ru-RU" sz="2800" b="0" dirty="0" smtClean="0">
                <a:latin typeface="Times New Roman" panose="02020603050405020304" pitchFamily="18" charset="0"/>
                <a:ea typeface="Times New Roman" panose="02020603050405020304" pitchFamily="18" charset="0"/>
              </a:rPr>
            </a:br>
            <a:r>
              <a:rPr lang="ru-RU" sz="3200" b="0" dirty="0" smtClean="0">
                <a:latin typeface="Times New Roman" panose="02020603050405020304" pitchFamily="18" charset="0"/>
                <a:ea typeface="Times New Roman" panose="02020603050405020304" pitchFamily="18" charset="0"/>
              </a:rPr>
              <a:t>«</a:t>
            </a:r>
            <a:r>
              <a:rPr lang="ru-RU" sz="3200" b="0" dirty="0">
                <a:latin typeface="Times New Roman" panose="02020603050405020304" pitchFamily="18" charset="0"/>
                <a:ea typeface="Times New Roman" panose="02020603050405020304" pitchFamily="18" charset="0"/>
              </a:rPr>
              <a:t>События после отчетной </a:t>
            </a:r>
            <a:r>
              <a:rPr lang="ru-RU" sz="3200" b="0" dirty="0" smtClean="0">
                <a:latin typeface="Times New Roman" panose="02020603050405020304" pitchFamily="18" charset="0"/>
                <a:ea typeface="Times New Roman" panose="02020603050405020304" pitchFamily="18" charset="0"/>
              </a:rPr>
              <a:t>даты»</a:t>
            </a:r>
            <a:br>
              <a:rPr lang="ru-RU" sz="3200" b="0" dirty="0" smtClean="0">
                <a:latin typeface="Times New Roman" panose="02020603050405020304" pitchFamily="18" charset="0"/>
                <a:ea typeface="Times New Roman" panose="02020603050405020304" pitchFamily="18" charset="0"/>
              </a:rPr>
            </a:br>
            <a:r>
              <a:rPr lang="ru-RU" sz="3200" b="0" dirty="0" smtClean="0">
                <a:latin typeface="Times New Roman" panose="02020603050405020304" pitchFamily="18" charset="0"/>
                <a:ea typeface="Times New Roman" panose="02020603050405020304" pitchFamily="18" charset="0"/>
              </a:rPr>
              <a:t>30.12.2017 №275н</a:t>
            </a:r>
            <a:r>
              <a:rPr lang="ru-RU" sz="3200" b="0" dirty="0">
                <a:latin typeface="Times New Roman" panose="02020603050405020304" pitchFamily="18" charset="0"/>
                <a:ea typeface="Times New Roman" panose="02020603050405020304" pitchFamily="18" charset="0"/>
              </a:rPr>
              <a:t/>
            </a:r>
            <a:br>
              <a:rPr lang="ru-RU" sz="3200" b="0" dirty="0">
                <a:latin typeface="Times New Roman" panose="02020603050405020304" pitchFamily="18" charset="0"/>
                <a:ea typeface="Times New Roman" panose="02020603050405020304" pitchFamily="18" charset="0"/>
              </a:rPr>
            </a:br>
            <a:r>
              <a:rPr lang="ru-RU" sz="3200" b="0" dirty="0">
                <a:latin typeface="Times New Roman" panose="02020603050405020304" pitchFamily="18" charset="0"/>
                <a:ea typeface="Times New Roman" panose="02020603050405020304" pitchFamily="18" charset="0"/>
              </a:rPr>
              <a:t/>
            </a:r>
            <a:br>
              <a:rPr lang="ru-RU" sz="3200" b="0" dirty="0">
                <a:latin typeface="Times New Roman" panose="02020603050405020304" pitchFamily="18" charset="0"/>
                <a:ea typeface="Times New Roman" panose="02020603050405020304" pitchFamily="18" charset="0"/>
              </a:rPr>
            </a:br>
            <a:r>
              <a:rPr lang="ru-RU" sz="3200" b="0" dirty="0" smtClean="0">
                <a:solidFill>
                  <a:schemeClr val="tx1"/>
                </a:solidFill>
                <a:latin typeface="Times New Roman" panose="02020603050405020304" pitchFamily="18" charset="0"/>
                <a:ea typeface="Times New Roman" panose="02020603050405020304" pitchFamily="18" charset="0"/>
              </a:rPr>
              <a:t/>
            </a:r>
            <a:br>
              <a:rPr lang="ru-RU" sz="3200" b="0" dirty="0" smtClean="0">
                <a:solidFill>
                  <a:schemeClr val="tx1"/>
                </a:solidFill>
                <a:latin typeface="Times New Roman" panose="02020603050405020304" pitchFamily="18" charset="0"/>
                <a:ea typeface="Times New Roman" panose="02020603050405020304" pitchFamily="18" charset="0"/>
              </a:rPr>
            </a:br>
            <a:r>
              <a:rPr lang="ru-RU" sz="2800" b="0" dirty="0" smtClean="0">
                <a:solidFill>
                  <a:schemeClr val="tx1"/>
                </a:solidFill>
                <a:latin typeface="Times New Roman" panose="02020603050405020304" pitchFamily="18" charset="0"/>
                <a:ea typeface="Times New Roman" panose="02020603050405020304" pitchFamily="18" charset="0"/>
              </a:rPr>
              <a:t/>
            </a:r>
            <a:br>
              <a:rPr lang="ru-RU" sz="2800" b="0" dirty="0" smtClean="0">
                <a:solidFill>
                  <a:schemeClr val="tx1"/>
                </a:solidFill>
                <a:latin typeface="Times New Roman" panose="02020603050405020304" pitchFamily="18" charset="0"/>
                <a:ea typeface="Times New Roman" panose="02020603050405020304" pitchFamily="18" charset="0"/>
              </a:rPr>
            </a:br>
            <a:r>
              <a:rPr lang="ru-RU" sz="1800" dirty="0" smtClean="0">
                <a:latin typeface="Times New Roman" panose="02020603050405020304" pitchFamily="18" charset="0"/>
                <a:ea typeface="Times New Roman" panose="02020603050405020304" pitchFamily="18" charset="0"/>
              </a:rPr>
              <a:t> </a:t>
            </a:r>
            <a:r>
              <a:rPr lang="ru-RU" sz="2800" dirty="0" smtClean="0">
                <a:latin typeface="Times New Roman" panose="02020603050405020304" pitchFamily="18" charset="0"/>
                <a:ea typeface="Times New Roman" panose="02020603050405020304" pitchFamily="18" charset="0"/>
              </a:rPr>
              <a:t/>
            </a:r>
            <a:br>
              <a:rPr lang="ru-RU" sz="2800" dirty="0" smtClean="0">
                <a:latin typeface="Times New Roman" panose="02020603050405020304" pitchFamily="18" charset="0"/>
                <a:ea typeface="Times New Roman" panose="02020603050405020304" pitchFamily="18" charset="0"/>
              </a:rPr>
            </a:br>
            <a:endParaRPr sz="2824" dirty="0"/>
          </a:p>
        </p:txBody>
      </p:sp>
      <p:sp>
        <p:nvSpPr>
          <p:cNvPr id="8" name="object 8"/>
          <p:cNvSpPr/>
          <p:nvPr/>
        </p:nvSpPr>
        <p:spPr>
          <a:xfrm>
            <a:off x="7463118" y="1042147"/>
            <a:ext cx="773206" cy="437029"/>
          </a:xfrm>
          <a:prstGeom prst="rect">
            <a:avLst/>
          </a:prstGeom>
          <a:blipFill>
            <a:blip r:embed="rId4" cstate="print"/>
            <a:stretch>
              <a:fillRect/>
            </a:stretch>
          </a:blipFill>
        </p:spPr>
        <p:txBody>
          <a:bodyPr wrap="square" lIns="0" tIns="0" rIns="0" bIns="0" rtlCol="0"/>
          <a:lstStyle/>
          <a:p>
            <a:pPr defTabSz="806867">
              <a:defRPr/>
            </a:pPr>
            <a:endParaRPr sz="1588" dirty="0">
              <a:solidFill>
                <a:prstClr val="black"/>
              </a:solidFill>
            </a:endParaRPr>
          </a:p>
        </p:txBody>
      </p:sp>
      <p:sp>
        <p:nvSpPr>
          <p:cNvPr id="9" name="object 9"/>
          <p:cNvSpPr/>
          <p:nvPr/>
        </p:nvSpPr>
        <p:spPr>
          <a:xfrm>
            <a:off x="1205618" y="403412"/>
            <a:ext cx="1024173" cy="1364651"/>
          </a:xfrm>
          <a:prstGeom prst="rect">
            <a:avLst/>
          </a:prstGeom>
          <a:blipFill>
            <a:blip r:embed="rId5" cstate="print"/>
            <a:stretch>
              <a:fillRect/>
            </a:stretch>
          </a:blipFill>
        </p:spPr>
        <p:txBody>
          <a:bodyPr wrap="square" lIns="0" tIns="0" rIns="0" bIns="0" rtlCol="0"/>
          <a:lstStyle/>
          <a:p>
            <a:pPr defTabSz="806867">
              <a:defRPr/>
            </a:pPr>
            <a:endParaRPr sz="1588" dirty="0">
              <a:solidFill>
                <a:prstClr val="black"/>
              </a:solidFill>
            </a:endParaRPr>
          </a:p>
        </p:txBody>
      </p:sp>
      <p:sp>
        <p:nvSpPr>
          <p:cNvPr id="10" name="object 10"/>
          <p:cNvSpPr/>
          <p:nvPr/>
        </p:nvSpPr>
        <p:spPr>
          <a:xfrm>
            <a:off x="6485517" y="2400299"/>
            <a:ext cx="2271208" cy="2197249"/>
          </a:xfrm>
          <a:prstGeom prst="rect">
            <a:avLst/>
          </a:prstGeom>
          <a:blipFill>
            <a:blip r:embed="rId6" cstate="print"/>
            <a:stretch>
              <a:fillRect/>
            </a:stretch>
          </a:blipFill>
        </p:spPr>
        <p:txBody>
          <a:bodyPr wrap="square" lIns="0" tIns="0" rIns="0" bIns="0" rtlCol="0"/>
          <a:lstStyle/>
          <a:p>
            <a:pPr defTabSz="806867">
              <a:defRPr/>
            </a:pPr>
            <a:endParaRPr sz="1588" dirty="0">
              <a:solidFill>
                <a:prstClr val="black"/>
              </a:solidFill>
            </a:endParaRPr>
          </a:p>
        </p:txBody>
      </p:sp>
      <p:sp>
        <p:nvSpPr>
          <p:cNvPr id="7" name="Номер слайда 6"/>
          <p:cNvSpPr>
            <a:spLocks noGrp="1"/>
          </p:cNvSpPr>
          <p:nvPr>
            <p:ph type="sldNum" sz="quarter" idx="7"/>
          </p:nvPr>
        </p:nvSpPr>
        <p:spPr/>
        <p:txBody>
          <a:bodyPr/>
          <a:lstStyle/>
          <a:p>
            <a:pPr marL="4334666">
              <a:lnSpc>
                <a:spcPts val="1156"/>
              </a:lnSpc>
            </a:pPr>
            <a:fld id="{81D60167-4931-47E6-BA6A-407CBD079E47}" type="slidenum">
              <a:rPr lang="ru-RU" spc="-4" smtClean="0">
                <a:latin typeface="Arial"/>
                <a:cs typeface="Arial"/>
              </a:rPr>
              <a:pPr marL="4334666">
                <a:lnSpc>
                  <a:spcPts val="1156"/>
                </a:lnSpc>
              </a:pPr>
              <a:t>63</a:t>
            </a:fld>
            <a:endParaRPr lang="ru-RU" spc="-4" dirty="0">
              <a:latin typeface="Arial"/>
              <a:cs typeface="Arial"/>
            </a:endParaRPr>
          </a:p>
        </p:txBody>
      </p:sp>
    </p:spTree>
    <p:extLst>
      <p:ext uri="{BB962C8B-B14F-4D97-AF65-F5344CB8AC3E}">
        <p14:creationId xmlns:p14="http://schemas.microsoft.com/office/powerpoint/2010/main" val="426506980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216338" y="1172023"/>
            <a:ext cx="8711322" cy="6214522"/>
          </a:xfrm>
        </p:spPr>
        <p:txBody>
          <a:bodyPr/>
          <a:lstStyle/>
          <a:p>
            <a:pPr marL="3048000" marR="12700" indent="-1130300" algn="r">
              <a:lnSpc>
                <a:spcPts val="1510"/>
              </a:lnSpc>
              <a:spcAft>
                <a:spcPts val="0"/>
              </a:spcAft>
            </a:pPr>
            <a:r>
              <a:rPr lang="ru-RU" sz="3200" dirty="0">
                <a:latin typeface="Times New Roman" panose="02020603050405020304" pitchFamily="18" charset="0"/>
                <a:ea typeface="Times New Roman" panose="02020603050405020304" pitchFamily="18" charset="0"/>
              </a:rPr>
              <a:t> </a:t>
            </a:r>
          </a:p>
          <a:p>
            <a:pPr marL="900430" marR="444500" algn="ctr">
              <a:spcBef>
                <a:spcPts val="3600"/>
              </a:spcBef>
            </a:pPr>
            <a:r>
              <a:rPr lang="ru-RU" sz="2800" b="1" i="1" dirty="0">
                <a:solidFill>
                  <a:srgbClr val="000000"/>
                </a:solidFill>
                <a:latin typeface="Times New Roman" panose="02020603050405020304" pitchFamily="18" charset="0"/>
                <a:ea typeface="Times New Roman" panose="02020603050405020304" pitchFamily="18" charset="0"/>
              </a:rPr>
              <a:t>Методические </a:t>
            </a:r>
            <a:r>
              <a:rPr lang="ru-RU" sz="2800" b="1" i="1" dirty="0" smtClean="0">
                <a:solidFill>
                  <a:srgbClr val="000000"/>
                </a:solidFill>
                <a:latin typeface="Times New Roman" panose="02020603050405020304" pitchFamily="18" charset="0"/>
                <a:ea typeface="Times New Roman" panose="02020603050405020304" pitchFamily="18" charset="0"/>
              </a:rPr>
              <a:t>рекомендации по применению федерального </a:t>
            </a:r>
            <a:r>
              <a:rPr lang="ru-RU" sz="2800" b="1" i="1" dirty="0">
                <a:solidFill>
                  <a:srgbClr val="000000"/>
                </a:solidFill>
                <a:latin typeface="Times New Roman" panose="02020603050405020304" pitchFamily="18" charset="0"/>
                <a:ea typeface="Times New Roman" panose="02020603050405020304" pitchFamily="18" charset="0"/>
              </a:rPr>
              <a:t>стандарта </a:t>
            </a:r>
            <a:r>
              <a:rPr lang="ru-RU" sz="2800" b="1" i="1" dirty="0" smtClean="0">
                <a:solidFill>
                  <a:srgbClr val="000000"/>
                </a:solidFill>
                <a:latin typeface="Times New Roman" panose="02020603050405020304" pitchFamily="18" charset="0"/>
                <a:ea typeface="Times New Roman" panose="02020603050405020304" pitchFamily="18" charset="0"/>
              </a:rPr>
              <a:t>бухгалтерского для </a:t>
            </a:r>
            <a:r>
              <a:rPr lang="ru-RU" sz="2800" b="1" i="1" dirty="0">
                <a:solidFill>
                  <a:srgbClr val="000000"/>
                </a:solidFill>
                <a:latin typeface="Times New Roman" panose="02020603050405020304" pitchFamily="18" charset="0"/>
                <a:ea typeface="Times New Roman" panose="02020603050405020304" pitchFamily="18" charset="0"/>
              </a:rPr>
              <a:t>организаций государственного сектора </a:t>
            </a:r>
            <a:r>
              <a:rPr lang="ru-RU" sz="2800" b="1" i="1" dirty="0" smtClean="0">
                <a:solidFill>
                  <a:srgbClr val="000000"/>
                </a:solidFill>
                <a:latin typeface="Times New Roman" panose="02020603050405020304" pitchFamily="18" charset="0"/>
                <a:ea typeface="Times New Roman" panose="02020603050405020304" pitchFamily="18" charset="0"/>
              </a:rPr>
              <a:t>«Событие после отчетной даты»</a:t>
            </a:r>
          </a:p>
          <a:p>
            <a:pPr marL="900430" marR="444500" algn="ctr">
              <a:spcBef>
                <a:spcPts val="3600"/>
              </a:spcBef>
            </a:pPr>
            <a:r>
              <a:rPr lang="ru-RU" sz="2800" b="1" i="1" dirty="0" smtClean="0">
                <a:latin typeface="Times New Roman" panose="02020603050405020304" pitchFamily="18" charset="0"/>
                <a:ea typeface="Times New Roman" panose="02020603050405020304" pitchFamily="18" charset="0"/>
              </a:rPr>
              <a:t>От 03.08.2018 № 02-06-07/55005</a:t>
            </a:r>
            <a:endParaRPr lang="ru-RU" sz="2800" b="1" i="1" dirty="0">
              <a:latin typeface="Times New Roman" panose="02020603050405020304" pitchFamily="18" charset="0"/>
              <a:ea typeface="Times New Roman" panose="02020603050405020304" pitchFamily="18" charset="0"/>
            </a:endParaRPr>
          </a:p>
          <a:p>
            <a:pPr marL="900430" marR="444500" algn="ctr">
              <a:spcBef>
                <a:spcPts val="3600"/>
              </a:spcBef>
            </a:pPr>
            <a:endParaRPr lang="ru-RU" sz="2800" b="1" dirty="0">
              <a:latin typeface="Times New Roman" panose="02020603050405020304" pitchFamily="18" charset="0"/>
              <a:ea typeface="Times New Roman" panose="02020603050405020304" pitchFamily="18" charset="0"/>
            </a:endParaRPr>
          </a:p>
          <a:p>
            <a:pPr marL="900430" marR="444500" algn="ctr">
              <a:spcBef>
                <a:spcPts val="3600"/>
              </a:spcBef>
              <a:spcAft>
                <a:spcPts val="0"/>
              </a:spcAft>
            </a:pPr>
            <a:endParaRPr lang="ru-RU" sz="2800" b="1" dirty="0" smtClean="0">
              <a:solidFill>
                <a:srgbClr val="000000"/>
              </a:solidFill>
              <a:latin typeface="Times New Roman" panose="02020603050405020304" pitchFamily="18" charset="0"/>
              <a:ea typeface="Times New Roman" panose="02020603050405020304" pitchFamily="18" charset="0"/>
            </a:endParaRPr>
          </a:p>
          <a:p>
            <a:pPr marL="540385" marR="444500" algn="ctr">
              <a:lnSpc>
                <a:spcPts val="1610"/>
              </a:lnSpc>
              <a:spcBef>
                <a:spcPts val="3600"/>
              </a:spcBef>
              <a:spcAft>
                <a:spcPts val="0"/>
              </a:spcAft>
            </a:pPr>
            <a:r>
              <a:rPr lang="ru-RU" sz="2800" b="1" dirty="0">
                <a:solidFill>
                  <a:srgbClr val="000000"/>
                </a:solidFill>
                <a:latin typeface="Times New Roman" panose="02020603050405020304" pitchFamily="18" charset="0"/>
                <a:ea typeface="Times New Roman" panose="02020603050405020304" pitchFamily="18" charset="0"/>
              </a:rPr>
              <a:t> </a:t>
            </a:r>
            <a:endParaRPr lang="ru-RU" sz="2800" b="1" dirty="0">
              <a:latin typeface="Times New Roman" panose="02020603050405020304" pitchFamily="18" charset="0"/>
              <a:ea typeface="Times New Roman" panose="02020603050405020304" pitchFamily="18" charset="0"/>
            </a:endParaRPr>
          </a:p>
          <a:p>
            <a:endParaRPr lang="ru-RU" sz="3200" dirty="0"/>
          </a:p>
        </p:txBody>
      </p:sp>
      <p:sp>
        <p:nvSpPr>
          <p:cNvPr id="4" name="Номер слайда 3"/>
          <p:cNvSpPr>
            <a:spLocks noGrp="1"/>
          </p:cNvSpPr>
          <p:nvPr>
            <p:ph type="sldNum" sz="quarter" idx="7"/>
          </p:nvPr>
        </p:nvSpPr>
        <p:spPr/>
        <p:txBody>
          <a:bodyPr/>
          <a:lstStyle/>
          <a:p>
            <a:pPr marL="4334666">
              <a:lnSpc>
                <a:spcPts val="1156"/>
              </a:lnSpc>
            </a:pPr>
            <a:fld id="{81D60167-4931-47E6-BA6A-407CBD079E47}" type="slidenum">
              <a:rPr lang="ru-RU" spc="-4" smtClean="0">
                <a:latin typeface="Arial"/>
                <a:cs typeface="Arial"/>
              </a:rPr>
              <a:pPr marL="4334666">
                <a:lnSpc>
                  <a:spcPts val="1156"/>
                </a:lnSpc>
              </a:pPr>
              <a:t>64</a:t>
            </a:fld>
            <a:endParaRPr lang="ru-RU" spc="-4" dirty="0">
              <a:latin typeface="Arial"/>
              <a:cs typeface="Arial"/>
            </a:endParaRPr>
          </a:p>
        </p:txBody>
      </p:sp>
    </p:spTree>
    <p:extLst>
      <p:ext uri="{BB962C8B-B14F-4D97-AF65-F5344CB8AC3E}">
        <p14:creationId xmlns:p14="http://schemas.microsoft.com/office/powerpoint/2010/main" val="32837065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837442" y="116632"/>
            <a:ext cx="7622989" cy="47705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ru-RU" sz="2500" b="1" dirty="0">
                <a:solidFill>
                  <a:srgbClr val="000000"/>
                </a:solidFill>
                <a:uFill>
                  <a:solidFill>
                    <a:srgbClr val="000000"/>
                  </a:solidFill>
                </a:uFill>
                <a:latin typeface="Times New Roman"/>
                <a:ea typeface="Calibri"/>
                <a:cs typeface="Calibri"/>
              </a:rPr>
              <a:t>СГС «События после отчетной </a:t>
            </a:r>
            <a:r>
              <a:rPr lang="ru-RU" sz="2500" b="1" dirty="0" smtClean="0">
                <a:solidFill>
                  <a:srgbClr val="000000"/>
                </a:solidFill>
                <a:uFill>
                  <a:solidFill>
                    <a:srgbClr val="000000"/>
                  </a:solidFill>
                </a:uFill>
                <a:latin typeface="Times New Roman"/>
                <a:ea typeface="Calibri"/>
                <a:cs typeface="Calibri"/>
              </a:rPr>
              <a:t>даты» </a:t>
            </a:r>
            <a:endParaRPr lang="ru-RU" sz="2800" dirty="0">
              <a:solidFill>
                <a:prstClr val="black"/>
              </a:solidFill>
            </a:endParaRPr>
          </a:p>
        </p:txBody>
      </p:sp>
      <p:sp>
        <p:nvSpPr>
          <p:cNvPr id="7" name="TextBox 6"/>
          <p:cNvSpPr txBox="1"/>
          <p:nvPr/>
        </p:nvSpPr>
        <p:spPr>
          <a:xfrm>
            <a:off x="223700" y="2114947"/>
            <a:ext cx="3234788" cy="707886"/>
          </a:xfrm>
          <a:prstGeom prst="rect">
            <a:avLst/>
          </a:prstGeom>
          <a:ln w="38100"/>
        </p:spPr>
        <p:style>
          <a:lnRef idx="2">
            <a:schemeClr val="accent2"/>
          </a:lnRef>
          <a:fillRef idx="1">
            <a:schemeClr val="lt1"/>
          </a:fillRef>
          <a:effectRef idx="0">
            <a:schemeClr val="accent2"/>
          </a:effectRef>
          <a:fontRef idx="minor">
            <a:schemeClr val="dk1"/>
          </a:fontRef>
        </p:style>
        <p:txBody>
          <a:bodyPr wrap="square" rtlCol="0">
            <a:spAutoFit/>
          </a:bodyPr>
          <a:lstStyle/>
          <a:p>
            <a:pPr marR="12700" algn="ctr">
              <a:buClr>
                <a:srgbClr val="000000"/>
              </a:buClr>
              <a:buSzPts val="1400"/>
            </a:pPr>
            <a:r>
              <a:rPr lang="ru-RU" sz="2000" dirty="0">
                <a:solidFill>
                  <a:srgbClr val="000000"/>
                </a:solidFill>
                <a:uFill>
                  <a:solidFill>
                    <a:srgbClr val="000000"/>
                  </a:solidFill>
                </a:uFill>
                <a:latin typeface="Times New Roman"/>
                <a:ea typeface="Calibri"/>
                <a:cs typeface="Calibri"/>
              </a:rPr>
              <a:t>дает </a:t>
            </a:r>
            <a:r>
              <a:rPr lang="ru-RU" sz="2000" b="1" dirty="0">
                <a:solidFill>
                  <a:srgbClr val="000000"/>
                </a:solidFill>
                <a:uFill>
                  <a:solidFill>
                    <a:srgbClr val="000000"/>
                  </a:solidFill>
                </a:uFill>
                <a:latin typeface="Times New Roman"/>
                <a:ea typeface="Calibri"/>
                <a:cs typeface="Calibri"/>
              </a:rPr>
              <a:t>определение</a:t>
            </a:r>
            <a:r>
              <a:rPr lang="ru-RU" sz="2000" dirty="0">
                <a:solidFill>
                  <a:srgbClr val="000000"/>
                </a:solidFill>
                <a:uFill>
                  <a:solidFill>
                    <a:srgbClr val="000000"/>
                  </a:solidFill>
                </a:uFill>
                <a:latin typeface="Times New Roman"/>
                <a:ea typeface="Calibri"/>
                <a:cs typeface="Calibri"/>
              </a:rPr>
              <a:t> события после отчетной </a:t>
            </a:r>
            <a:r>
              <a:rPr lang="ru-RU" sz="2000" dirty="0" smtClean="0">
                <a:solidFill>
                  <a:srgbClr val="000000"/>
                </a:solidFill>
                <a:uFill>
                  <a:solidFill>
                    <a:srgbClr val="000000"/>
                  </a:solidFill>
                </a:uFill>
                <a:latin typeface="Times New Roman"/>
                <a:ea typeface="Calibri"/>
                <a:cs typeface="Calibri"/>
              </a:rPr>
              <a:t>даты</a:t>
            </a:r>
            <a:endParaRPr lang="ru-RU" sz="2000" dirty="0">
              <a:solidFill>
                <a:prstClr val="black"/>
              </a:solidFill>
            </a:endParaRPr>
          </a:p>
        </p:txBody>
      </p:sp>
      <p:sp>
        <p:nvSpPr>
          <p:cNvPr id="28" name="TextBox 27"/>
          <p:cNvSpPr txBox="1"/>
          <p:nvPr/>
        </p:nvSpPr>
        <p:spPr>
          <a:xfrm>
            <a:off x="4932040" y="1649784"/>
            <a:ext cx="3312368" cy="477054"/>
          </a:xfrm>
          <a:prstGeom prst="rect">
            <a:avLst/>
          </a:prstGeom>
          <a:ln w="38100"/>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ru-RU" sz="2500" b="1" dirty="0" smtClean="0">
                <a:solidFill>
                  <a:srgbClr val="000000"/>
                </a:solidFill>
                <a:uFill>
                  <a:solidFill>
                    <a:srgbClr val="000000"/>
                  </a:solidFill>
                </a:uFill>
                <a:latin typeface="Times New Roman"/>
                <a:ea typeface="Calibri"/>
                <a:cs typeface="Calibri"/>
              </a:rPr>
              <a:t>устанавливает</a:t>
            </a:r>
            <a:endParaRPr lang="ru-RU" sz="2000" b="1" dirty="0">
              <a:solidFill>
                <a:prstClr val="black"/>
              </a:solidFill>
            </a:endParaRPr>
          </a:p>
        </p:txBody>
      </p:sp>
      <p:sp>
        <p:nvSpPr>
          <p:cNvPr id="29" name="TextBox 28"/>
          <p:cNvSpPr txBox="1"/>
          <p:nvPr/>
        </p:nvSpPr>
        <p:spPr>
          <a:xfrm>
            <a:off x="1403648" y="3036370"/>
            <a:ext cx="4608512" cy="101566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ru-RU" sz="2000" b="1" dirty="0">
                <a:solidFill>
                  <a:srgbClr val="000000"/>
                </a:solidFill>
                <a:uFill>
                  <a:solidFill>
                    <a:srgbClr val="000000"/>
                  </a:solidFill>
                </a:uFill>
                <a:latin typeface="Times New Roman"/>
                <a:ea typeface="Calibri"/>
                <a:cs typeface="Calibri"/>
              </a:rPr>
              <a:t>классификацию</a:t>
            </a:r>
            <a:r>
              <a:rPr lang="ru-RU" sz="2000" dirty="0">
                <a:solidFill>
                  <a:srgbClr val="000000"/>
                </a:solidFill>
                <a:uFill>
                  <a:solidFill>
                    <a:srgbClr val="000000"/>
                  </a:solidFill>
                </a:uFill>
                <a:latin typeface="Times New Roman"/>
                <a:ea typeface="Calibri"/>
                <a:cs typeface="Calibri"/>
              </a:rPr>
              <a:t> фактов хозяйственной жизни, которые относятся к событиям после отчетной даты</a:t>
            </a:r>
            <a:endParaRPr lang="ru-RU" sz="2000" dirty="0">
              <a:solidFill>
                <a:prstClr val="black"/>
              </a:solidFill>
            </a:endParaRPr>
          </a:p>
        </p:txBody>
      </p:sp>
      <p:sp>
        <p:nvSpPr>
          <p:cNvPr id="31" name="TextBox 30"/>
          <p:cNvSpPr txBox="1"/>
          <p:nvPr/>
        </p:nvSpPr>
        <p:spPr>
          <a:xfrm>
            <a:off x="2411760" y="4774656"/>
            <a:ext cx="3744416" cy="101566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R="12700" indent="469900"/>
            <a:r>
              <a:rPr lang="ru-RU" sz="2000" b="1" dirty="0">
                <a:solidFill>
                  <a:srgbClr val="000000"/>
                </a:solidFill>
                <a:uFill>
                  <a:solidFill>
                    <a:srgbClr val="000000"/>
                  </a:solidFill>
                </a:uFill>
                <a:latin typeface="Times New Roman"/>
                <a:ea typeface="Calibri"/>
                <a:cs typeface="Calibri"/>
              </a:rPr>
              <a:t>правила отражения </a:t>
            </a:r>
            <a:r>
              <a:rPr lang="ru-RU" sz="2000" dirty="0">
                <a:solidFill>
                  <a:srgbClr val="000000"/>
                </a:solidFill>
                <a:uFill>
                  <a:solidFill>
                    <a:srgbClr val="000000"/>
                  </a:solidFill>
                </a:uFill>
                <a:latin typeface="Times New Roman"/>
                <a:ea typeface="Calibri"/>
                <a:cs typeface="Calibri"/>
              </a:rPr>
              <a:t>в бухгалтерском учете указанных фактов хозяйственной жизни</a:t>
            </a:r>
          </a:p>
        </p:txBody>
      </p:sp>
      <p:sp>
        <p:nvSpPr>
          <p:cNvPr id="32" name="TextBox 31"/>
          <p:cNvSpPr txBox="1"/>
          <p:nvPr/>
        </p:nvSpPr>
        <p:spPr>
          <a:xfrm>
            <a:off x="6588224" y="3053088"/>
            <a:ext cx="2304256" cy="317009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ru-RU" sz="2000" b="1" dirty="0">
                <a:solidFill>
                  <a:srgbClr val="000000"/>
                </a:solidFill>
                <a:uFill>
                  <a:solidFill>
                    <a:srgbClr val="000000"/>
                  </a:solidFill>
                </a:uFill>
                <a:latin typeface="Times New Roman"/>
                <a:ea typeface="Calibri"/>
                <a:cs typeface="Calibri"/>
              </a:rPr>
              <a:t>правила раскрытия </a:t>
            </a:r>
            <a:r>
              <a:rPr lang="ru-RU" sz="2000" dirty="0">
                <a:solidFill>
                  <a:srgbClr val="000000"/>
                </a:solidFill>
                <a:uFill>
                  <a:solidFill>
                    <a:srgbClr val="000000"/>
                  </a:solidFill>
                </a:uFill>
                <a:latin typeface="Times New Roman"/>
                <a:ea typeface="Calibri"/>
                <a:cs typeface="Calibri"/>
              </a:rPr>
              <a:t>информации о событиях после отчетной даты при составлении и представлении бухгалтерской (финансовой) отчетности</a:t>
            </a:r>
            <a:endParaRPr lang="ru-RU" sz="2000" dirty="0">
              <a:solidFill>
                <a:prstClr val="black"/>
              </a:solidFill>
            </a:endParaRPr>
          </a:p>
        </p:txBody>
      </p:sp>
      <p:cxnSp>
        <p:nvCxnSpPr>
          <p:cNvPr id="47" name="Прямая со стрелкой 46"/>
          <p:cNvCxnSpPr>
            <a:stCxn id="28" idx="2"/>
          </p:cNvCxnSpPr>
          <p:nvPr/>
        </p:nvCxnSpPr>
        <p:spPr>
          <a:xfrm flipH="1">
            <a:off x="5433027" y="2126838"/>
            <a:ext cx="1155197" cy="892347"/>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49" name="Прямая со стрелкой 48"/>
          <p:cNvCxnSpPr/>
          <p:nvPr/>
        </p:nvCxnSpPr>
        <p:spPr>
          <a:xfrm flipH="1">
            <a:off x="5905939" y="2126838"/>
            <a:ext cx="711841" cy="256979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51" name="Прямая со стрелкой 50"/>
          <p:cNvCxnSpPr/>
          <p:nvPr/>
        </p:nvCxnSpPr>
        <p:spPr>
          <a:xfrm>
            <a:off x="6611421" y="2079354"/>
            <a:ext cx="1416963" cy="957016"/>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53" name="Прямая со стрелкой 52"/>
          <p:cNvCxnSpPr/>
          <p:nvPr/>
        </p:nvCxnSpPr>
        <p:spPr>
          <a:xfrm flipH="1">
            <a:off x="2673170" y="605847"/>
            <a:ext cx="1178750" cy="1484721"/>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55" name="Прямая со стрелкой 54"/>
          <p:cNvCxnSpPr/>
          <p:nvPr/>
        </p:nvCxnSpPr>
        <p:spPr>
          <a:xfrm>
            <a:off x="3851920" y="605847"/>
            <a:ext cx="2952328" cy="102431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2" name="Номер слайда 1"/>
          <p:cNvSpPr>
            <a:spLocks noGrp="1"/>
          </p:cNvSpPr>
          <p:nvPr>
            <p:ph type="sldNum" sz="quarter" idx="7"/>
          </p:nvPr>
        </p:nvSpPr>
        <p:spPr/>
        <p:txBody>
          <a:bodyPr/>
          <a:lstStyle/>
          <a:p>
            <a:pPr marL="4334666">
              <a:lnSpc>
                <a:spcPts val="1156"/>
              </a:lnSpc>
            </a:pPr>
            <a:fld id="{81D60167-4931-47E6-BA6A-407CBD079E47}" type="slidenum">
              <a:rPr lang="ru-RU" spc="-4" smtClean="0">
                <a:latin typeface="Arial"/>
                <a:cs typeface="Arial"/>
              </a:rPr>
              <a:pPr marL="4334666">
                <a:lnSpc>
                  <a:spcPts val="1156"/>
                </a:lnSpc>
              </a:pPr>
              <a:t>65</a:t>
            </a:fld>
            <a:endParaRPr lang="ru-RU" spc="-4" dirty="0">
              <a:latin typeface="Arial"/>
              <a:cs typeface="Arial"/>
            </a:endParaRPr>
          </a:p>
        </p:txBody>
      </p:sp>
    </p:spTree>
    <p:extLst>
      <p:ext uri="{BB962C8B-B14F-4D97-AF65-F5344CB8AC3E}">
        <p14:creationId xmlns:p14="http://schemas.microsoft.com/office/powerpoint/2010/main" val="181927817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p:cNvGraphicFramePr>
            <a:graphicFrameLocks noGrp="1"/>
          </p:cNvGraphicFramePr>
          <p:nvPr>
            <p:ph idx="1"/>
            <p:extLst/>
          </p:nvPr>
        </p:nvGraphicFramePr>
        <p:xfrm>
          <a:off x="107504" y="1340768"/>
          <a:ext cx="9036496" cy="52330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Номер слайда 3"/>
          <p:cNvSpPr>
            <a:spLocks noGrp="1"/>
          </p:cNvSpPr>
          <p:nvPr>
            <p:ph type="sldNum" sz="quarter" idx="12"/>
          </p:nvPr>
        </p:nvSpPr>
        <p:spPr/>
        <p:txBody>
          <a:bodyPr/>
          <a:lstStyle/>
          <a:p>
            <a:pPr>
              <a:defRPr/>
            </a:pPr>
            <a:r>
              <a:rPr lang="ru-RU" smtClean="0">
                <a:solidFill>
                  <a:prstClr val="black">
                    <a:tint val="75000"/>
                  </a:prstClr>
                </a:solidFill>
              </a:rPr>
              <a:t>СЛАЙД</a:t>
            </a:r>
            <a:r>
              <a:rPr lang="ru-RU" sz="1400" smtClean="0">
                <a:solidFill>
                  <a:prstClr val="black">
                    <a:tint val="75000"/>
                  </a:prstClr>
                </a:solidFill>
              </a:rPr>
              <a:t> </a:t>
            </a:r>
            <a:fld id="{CCDF69E5-509E-4D59-AF9B-AD19640FD1F2}" type="slidenum">
              <a:rPr lang="ru-RU" sz="1400" smtClean="0">
                <a:solidFill>
                  <a:prstClr val="black">
                    <a:tint val="75000"/>
                  </a:prstClr>
                </a:solidFill>
              </a:rPr>
              <a:pPr>
                <a:defRPr/>
              </a:pPr>
              <a:t>66</a:t>
            </a:fld>
            <a:endParaRPr lang="ru-RU" sz="1400">
              <a:solidFill>
                <a:prstClr val="black">
                  <a:tint val="75000"/>
                </a:prstClr>
              </a:solidFill>
            </a:endParaRPr>
          </a:p>
        </p:txBody>
      </p:sp>
    </p:spTree>
    <p:extLst>
      <p:ext uri="{BB962C8B-B14F-4D97-AF65-F5344CB8AC3E}">
        <p14:creationId xmlns:p14="http://schemas.microsoft.com/office/powerpoint/2010/main" val="57168261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35362" y="6772"/>
            <a:ext cx="7889300" cy="861774"/>
          </a:xfrm>
          <a:prstGeom prst="rect">
            <a:avLst/>
          </a:prstGeom>
        </p:spPr>
        <p:txBody>
          <a:bodyPr vert="horz" wrap="square" lIns="0" tIns="0" rIns="0" bIns="0" rtlCol="0">
            <a:spAutoFit/>
          </a:bodyPr>
          <a:lstStyle/>
          <a:p>
            <a:pPr marL="302575" indent="-302575"/>
            <a:r>
              <a:rPr lang="ru-RU" dirty="0" smtClean="0">
                <a:latin typeface="Times New Roman" panose="02020603050405020304" pitchFamily="18" charset="0"/>
                <a:cs typeface="Times New Roman" panose="02020603050405020304" pitchFamily="18" charset="0"/>
              </a:rPr>
              <a:t>Дата подписания  (принятия) </a:t>
            </a:r>
            <a:r>
              <a:rPr lang="ru-RU" sz="2800" dirty="0" smtClean="0">
                <a:latin typeface="Times New Roman" panose="02020603050405020304" pitchFamily="18" charset="0"/>
                <a:ea typeface="Calibri" panose="020F0502020204030204" pitchFamily="34" charset="0"/>
                <a:cs typeface="Calibri" panose="020F0502020204030204" pitchFamily="34" charset="0"/>
              </a:rPr>
              <a:t>бухгалтерской </a:t>
            </a:r>
            <a:r>
              <a:rPr lang="ru-RU" sz="2800" dirty="0">
                <a:latin typeface="Times New Roman" panose="02020603050405020304" pitchFamily="18" charset="0"/>
                <a:ea typeface="Calibri" panose="020F0502020204030204" pitchFamily="34" charset="0"/>
                <a:cs typeface="Calibri" panose="020F0502020204030204" pitchFamily="34" charset="0"/>
              </a:rPr>
              <a:t>(финансовой) отчетности</a:t>
            </a:r>
            <a:endParaRPr lang="ru-RU" dirty="0">
              <a:latin typeface="Times New Roman" panose="02020603050405020304" pitchFamily="18" charset="0"/>
              <a:cs typeface="Times New Roman" panose="02020603050405020304" pitchFamily="18" charset="0"/>
            </a:endParaRPr>
          </a:p>
        </p:txBody>
      </p:sp>
      <p:sp>
        <p:nvSpPr>
          <p:cNvPr id="8" name="TextBox 7"/>
          <p:cNvSpPr txBox="1"/>
          <p:nvPr/>
        </p:nvSpPr>
        <p:spPr>
          <a:xfrm>
            <a:off x="2095832" y="4249050"/>
            <a:ext cx="5122391" cy="309637"/>
          </a:xfrm>
          <a:prstGeom prst="rect">
            <a:avLst/>
          </a:prstGeom>
          <a:noFill/>
        </p:spPr>
        <p:txBody>
          <a:bodyPr wrap="square" rtlCol="0">
            <a:spAutoFit/>
          </a:bodyPr>
          <a:lstStyle/>
          <a:p>
            <a:pPr algn="ctr" defTabSz="806867"/>
            <a:endParaRPr lang="ru-RU" sz="1412" b="1" dirty="0">
              <a:solidFill>
                <a:prstClr val="black"/>
              </a:solidFill>
              <a:latin typeface="Times New Roman" panose="02020603050405020304" pitchFamily="18" charset="0"/>
              <a:cs typeface="Times New Roman" panose="02020603050405020304" pitchFamily="18" charset="0"/>
            </a:endParaRPr>
          </a:p>
        </p:txBody>
      </p:sp>
      <p:sp>
        <p:nvSpPr>
          <p:cNvPr id="18" name="Прямоугольник 17"/>
          <p:cNvSpPr/>
          <p:nvPr/>
        </p:nvSpPr>
        <p:spPr>
          <a:xfrm rot="10800000" flipV="1">
            <a:off x="1279174" y="4738247"/>
            <a:ext cx="5795689" cy="307777"/>
          </a:xfrm>
          <a:prstGeom prst="rect">
            <a:avLst/>
          </a:prstGeom>
        </p:spPr>
        <p:txBody>
          <a:bodyPr wrap="square">
            <a:spAutoFit/>
          </a:bodyPr>
          <a:lstStyle/>
          <a:p>
            <a:pPr indent="342900" algn="just"/>
            <a:r>
              <a:rPr lang="ru-RU" sz="1400" dirty="0" smtClean="0">
                <a:solidFill>
                  <a:prstClr val="black"/>
                </a:solidFill>
                <a:latin typeface="Times New Roman" panose="02020603050405020304" pitchFamily="18" charset="0"/>
                <a:ea typeface="Times New Roman" panose="02020603050405020304" pitchFamily="18" charset="0"/>
              </a:rPr>
              <a:t>.</a:t>
            </a:r>
            <a:endParaRPr lang="ru-RU" sz="1200" dirty="0">
              <a:solidFill>
                <a:prstClr val="black"/>
              </a:solidFill>
              <a:latin typeface="Times New Roman" panose="02020603050405020304" pitchFamily="18" charset="0"/>
              <a:ea typeface="Times New Roman" panose="02020603050405020304" pitchFamily="18" charset="0"/>
            </a:endParaRPr>
          </a:p>
        </p:txBody>
      </p:sp>
      <p:sp>
        <p:nvSpPr>
          <p:cNvPr id="3" name="Прямоугольник 2"/>
          <p:cNvSpPr/>
          <p:nvPr/>
        </p:nvSpPr>
        <p:spPr>
          <a:xfrm>
            <a:off x="539552" y="1336120"/>
            <a:ext cx="8280920" cy="4862870"/>
          </a:xfrm>
          <a:prstGeom prst="rect">
            <a:avLst/>
          </a:prstGeom>
        </p:spPr>
        <p:txBody>
          <a:bodyPr wrap="square">
            <a:spAutoFit/>
          </a:bodyPr>
          <a:lstStyle/>
          <a:p>
            <a:pPr indent="450215" algn="just"/>
            <a:r>
              <a:rPr lang="ru-RU" sz="2800" b="1" dirty="0">
                <a:solidFill>
                  <a:srgbClr val="FF0000"/>
                </a:solidFill>
                <a:latin typeface="Times New Roman" panose="02020603050405020304" pitchFamily="18" charset="0"/>
                <a:ea typeface="Calibri" panose="020F0502020204030204" pitchFamily="34" charset="0"/>
                <a:cs typeface="Calibri" panose="020F0502020204030204" pitchFamily="34" charset="0"/>
              </a:rPr>
              <a:t>Дата подписания </a:t>
            </a:r>
            <a:r>
              <a:rPr lang="ru-RU" sz="2000" dirty="0">
                <a:solidFill>
                  <a:srgbClr val="FF0000"/>
                </a:solidFill>
                <a:latin typeface="Times New Roman" panose="02020603050405020304" pitchFamily="18" charset="0"/>
                <a:ea typeface="Calibri" panose="020F0502020204030204" pitchFamily="34" charset="0"/>
                <a:cs typeface="Calibri" panose="020F0502020204030204" pitchFamily="34" charset="0"/>
              </a:rPr>
              <a:t> </a:t>
            </a:r>
            <a:r>
              <a:rPr lang="ru-RU" sz="2000" dirty="0">
                <a:solidFill>
                  <a:prstClr val="black"/>
                </a:solidFill>
                <a:latin typeface="Times New Roman" panose="02020603050405020304" pitchFamily="18" charset="0"/>
                <a:ea typeface="Calibri" panose="020F0502020204030204" pitchFamily="34" charset="0"/>
                <a:cs typeface="Calibri" panose="020F0502020204030204" pitchFamily="34" charset="0"/>
              </a:rPr>
              <a:t>– дата подписания субъектом отчетности, либо субъектом отчетности и централизованной бухгалтерией </a:t>
            </a:r>
            <a:r>
              <a:rPr lang="ru-RU" sz="2400" b="1" dirty="0">
                <a:solidFill>
                  <a:prstClr val="black"/>
                </a:solidFill>
                <a:latin typeface="Times New Roman" panose="02020603050405020304" pitchFamily="18" charset="0"/>
                <a:ea typeface="Calibri" panose="020F0502020204030204" pitchFamily="34" charset="0"/>
                <a:cs typeface="Calibri" panose="020F0502020204030204" pitchFamily="34" charset="0"/>
              </a:rPr>
              <a:t>всей совокупности бухгалтерских отчетов и пояснений к ним, формируемых субъектом отчетности </a:t>
            </a:r>
            <a:r>
              <a:rPr lang="ru-RU" sz="2000" dirty="0">
                <a:solidFill>
                  <a:prstClr val="black"/>
                </a:solidFill>
                <a:latin typeface="Times New Roman" panose="02020603050405020304" pitchFamily="18" charset="0"/>
                <a:ea typeface="Calibri" panose="020F0502020204030204" pitchFamily="34" charset="0"/>
                <a:cs typeface="Calibri" panose="020F0502020204030204" pitchFamily="34" charset="0"/>
              </a:rPr>
              <a:t>в соответствии с </a:t>
            </a:r>
            <a:r>
              <a:rPr lang="ru-RU" sz="2000" dirty="0" smtClean="0">
                <a:solidFill>
                  <a:prstClr val="black"/>
                </a:solidFill>
                <a:latin typeface="Times New Roman" panose="02020603050405020304" pitchFamily="18" charset="0"/>
                <a:ea typeface="Calibri" panose="020F0502020204030204" pitchFamily="34" charset="0"/>
                <a:cs typeface="Calibri" panose="020F0502020204030204" pitchFamily="34" charset="0"/>
              </a:rPr>
              <a:t>НПА, </a:t>
            </a:r>
            <a:r>
              <a:rPr lang="ru-RU" sz="2000" dirty="0">
                <a:solidFill>
                  <a:prstClr val="black"/>
                </a:solidFill>
                <a:latin typeface="Times New Roman" panose="02020603050405020304" pitchFamily="18" charset="0"/>
                <a:ea typeface="Calibri" panose="020F0502020204030204" pitchFamily="34" charset="0"/>
                <a:cs typeface="Calibri" panose="020F0502020204030204" pitchFamily="34" charset="0"/>
              </a:rPr>
              <a:t>регулирующими ведение бухгалтерского учета и составление бухгалтерской (финансовой) </a:t>
            </a:r>
            <a:r>
              <a:rPr lang="ru-RU" sz="2000" dirty="0" smtClean="0">
                <a:solidFill>
                  <a:prstClr val="black"/>
                </a:solidFill>
                <a:latin typeface="Times New Roman" panose="02020603050405020304" pitchFamily="18" charset="0"/>
                <a:ea typeface="Calibri" panose="020F0502020204030204" pitchFamily="34" charset="0"/>
                <a:cs typeface="Calibri" panose="020F0502020204030204" pitchFamily="34" charset="0"/>
              </a:rPr>
              <a:t>отчетности</a:t>
            </a:r>
            <a:endParaRPr lang="ru-RU" sz="2000" dirty="0">
              <a:solidFill>
                <a:prstClr val="black"/>
              </a:solidFill>
              <a:latin typeface="Times New Roman" panose="02020603050405020304" pitchFamily="18" charset="0"/>
              <a:ea typeface="Calibri" panose="020F0502020204030204" pitchFamily="34" charset="0"/>
            </a:endParaRPr>
          </a:p>
          <a:p>
            <a:pPr indent="450215" algn="just"/>
            <a:r>
              <a:rPr lang="ru-RU" sz="2800" b="1" dirty="0">
                <a:solidFill>
                  <a:srgbClr val="FF0000"/>
                </a:solidFill>
                <a:latin typeface="Times New Roman" panose="02020603050405020304" pitchFamily="18" charset="0"/>
                <a:ea typeface="Calibri" panose="020F0502020204030204" pitchFamily="34" charset="0"/>
                <a:cs typeface="Calibri" panose="020F0502020204030204" pitchFamily="34" charset="0"/>
              </a:rPr>
              <a:t>Дата принятия </a:t>
            </a:r>
            <a:r>
              <a:rPr lang="ru-RU" sz="2000" dirty="0">
                <a:solidFill>
                  <a:prstClr val="black"/>
                </a:solidFill>
                <a:latin typeface="Times New Roman" panose="02020603050405020304" pitchFamily="18" charset="0"/>
                <a:ea typeface="Calibri" panose="020F0502020204030204" pitchFamily="34" charset="0"/>
                <a:cs typeface="Calibri" panose="020F0502020204030204" pitchFamily="34" charset="0"/>
              </a:rPr>
              <a:t> – </a:t>
            </a:r>
            <a:r>
              <a:rPr lang="ru-RU" sz="2400" b="1" dirty="0">
                <a:solidFill>
                  <a:prstClr val="black"/>
                </a:solidFill>
                <a:latin typeface="Times New Roman" panose="02020603050405020304" pitchFamily="18" charset="0"/>
                <a:ea typeface="Calibri" panose="020F0502020204030204" pitchFamily="34" charset="0"/>
                <a:cs typeface="Calibri" panose="020F0502020204030204" pitchFamily="34" charset="0"/>
              </a:rPr>
              <a:t>дата подписания субъектом консолидированной отчетности Уведомления о принятии отчетности</a:t>
            </a:r>
            <a:r>
              <a:rPr lang="ru-RU" sz="2000" dirty="0">
                <a:solidFill>
                  <a:prstClr val="black"/>
                </a:solidFill>
                <a:latin typeface="Times New Roman" panose="02020603050405020304" pitchFamily="18" charset="0"/>
                <a:ea typeface="Calibri" panose="020F0502020204030204" pitchFamily="34" charset="0"/>
                <a:cs typeface="Calibri" panose="020F0502020204030204" pitchFamily="34" charset="0"/>
              </a:rPr>
              <a:t> (дата направления по каналам связи Уведомления о принятии отчетности в форме электронного документа), сформированного по результатам проведения им камеральной проверки полного комплекта бухгалтерской (финансовой) отчетности, представленного субъектом отчетности</a:t>
            </a:r>
            <a:r>
              <a:rPr lang="ru-RU" sz="2000" dirty="0" smtClean="0">
                <a:solidFill>
                  <a:prstClr val="black"/>
                </a:solidFill>
                <a:latin typeface="Times New Roman" panose="02020603050405020304" pitchFamily="18" charset="0"/>
                <a:ea typeface="Calibri" panose="020F0502020204030204" pitchFamily="34" charset="0"/>
                <a:cs typeface="Calibri" panose="020F0502020204030204" pitchFamily="34" charset="0"/>
              </a:rPr>
              <a:t>.</a:t>
            </a:r>
          </a:p>
          <a:p>
            <a:pPr indent="450215" algn="just"/>
            <a:r>
              <a:rPr lang="ru-RU" sz="1400" dirty="0" smtClean="0">
                <a:solidFill>
                  <a:prstClr val="black"/>
                </a:solidFill>
                <a:latin typeface="Times New Roman" panose="02020603050405020304" pitchFamily="18" charset="0"/>
                <a:ea typeface="Calibri" panose="020F0502020204030204" pitchFamily="34" charset="0"/>
                <a:cs typeface="Calibri" panose="020F0502020204030204" pitchFamily="34" charset="0"/>
              </a:rPr>
              <a:t> </a:t>
            </a:r>
            <a:endParaRPr lang="ru-RU" sz="1400" dirty="0">
              <a:solidFill>
                <a:prstClr val="black"/>
              </a:solidFill>
              <a:latin typeface="Times New Roman" panose="02020603050405020304" pitchFamily="18" charset="0"/>
              <a:ea typeface="Calibri" panose="020F0502020204030204" pitchFamily="34" charset="0"/>
            </a:endParaRPr>
          </a:p>
        </p:txBody>
      </p:sp>
      <p:sp>
        <p:nvSpPr>
          <p:cNvPr id="4" name="Номер слайда 3"/>
          <p:cNvSpPr>
            <a:spLocks noGrp="1"/>
          </p:cNvSpPr>
          <p:nvPr>
            <p:ph type="sldNum" sz="quarter" idx="7"/>
          </p:nvPr>
        </p:nvSpPr>
        <p:spPr/>
        <p:txBody>
          <a:bodyPr/>
          <a:lstStyle/>
          <a:p>
            <a:pPr marL="4334666">
              <a:lnSpc>
                <a:spcPts val="1156"/>
              </a:lnSpc>
            </a:pPr>
            <a:fld id="{81D60167-4931-47E6-BA6A-407CBD079E47}" type="slidenum">
              <a:rPr lang="ru-RU" spc="-4" smtClean="0">
                <a:latin typeface="Arial"/>
                <a:cs typeface="Arial"/>
              </a:rPr>
              <a:pPr marL="4334666">
                <a:lnSpc>
                  <a:spcPts val="1156"/>
                </a:lnSpc>
              </a:pPr>
              <a:t>67</a:t>
            </a:fld>
            <a:endParaRPr lang="ru-RU" spc="-4" dirty="0">
              <a:latin typeface="Arial"/>
              <a:cs typeface="Arial"/>
            </a:endParaRPr>
          </a:p>
        </p:txBody>
      </p:sp>
    </p:spTree>
    <p:extLst>
      <p:ext uri="{BB962C8B-B14F-4D97-AF65-F5344CB8AC3E}">
        <p14:creationId xmlns:p14="http://schemas.microsoft.com/office/powerpoint/2010/main" val="292018272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210146"/>
          </a:xfrm>
          <a:solidFill>
            <a:srgbClr val="FFFFCC"/>
          </a:solidFill>
        </p:spPr>
        <p:style>
          <a:lnRef idx="2">
            <a:schemeClr val="accent6"/>
          </a:lnRef>
          <a:fillRef idx="1">
            <a:schemeClr val="lt1"/>
          </a:fillRef>
          <a:effectRef idx="0">
            <a:schemeClr val="accent6"/>
          </a:effectRef>
          <a:fontRef idx="minor">
            <a:schemeClr val="dk1"/>
          </a:fontRef>
        </p:style>
        <p:txBody>
          <a:bodyPr>
            <a:normAutofit/>
          </a:bodyPr>
          <a:lstStyle/>
          <a:p>
            <a:r>
              <a:rPr lang="ru-RU" sz="2000" dirty="0" smtClean="0"/>
              <a:t>Существенная информация – пропуск или искажение которой   в бюджетном (бухгалтерском) учете и (или) бухгалтерской (финансовой) отчетности  влияет на экономическое решение субъекта учета</a:t>
            </a:r>
            <a:endParaRPr lang="ru-RU" sz="2000" dirty="0"/>
          </a:p>
        </p:txBody>
      </p:sp>
      <p:graphicFrame>
        <p:nvGraphicFramePr>
          <p:cNvPr id="4" name="Объект 3"/>
          <p:cNvGraphicFramePr>
            <a:graphicFrameLocks noGrp="1"/>
          </p:cNvGraphicFramePr>
          <p:nvPr>
            <p:ph idx="1"/>
            <p:extLst/>
          </p:nvPr>
        </p:nvGraphicFramePr>
        <p:xfrm>
          <a:off x="467544" y="1556792"/>
          <a:ext cx="8229600"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Номер слайда 2"/>
          <p:cNvSpPr>
            <a:spLocks noGrp="1"/>
          </p:cNvSpPr>
          <p:nvPr>
            <p:ph type="sldNum" sz="quarter" idx="12"/>
          </p:nvPr>
        </p:nvSpPr>
        <p:spPr/>
        <p:txBody>
          <a:bodyPr/>
          <a:lstStyle/>
          <a:p>
            <a:fld id="{C318D0E1-6172-4638-BCC1-0B70ED483AF8}" type="slidenum">
              <a:rPr lang="ru-RU" smtClean="0">
                <a:solidFill>
                  <a:prstClr val="black">
                    <a:tint val="75000"/>
                  </a:prstClr>
                </a:solidFill>
              </a:rPr>
              <a:pPr/>
              <a:t>68</a:t>
            </a:fld>
            <a:endParaRPr lang="ru-RU">
              <a:solidFill>
                <a:prstClr val="black">
                  <a:tint val="75000"/>
                </a:prstClr>
              </a:solidFill>
            </a:endParaRPr>
          </a:p>
        </p:txBody>
      </p:sp>
    </p:spTree>
    <p:extLst>
      <p:ext uri="{BB962C8B-B14F-4D97-AF65-F5344CB8AC3E}">
        <p14:creationId xmlns:p14="http://schemas.microsoft.com/office/powerpoint/2010/main" val="221182992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29466" y="336980"/>
            <a:ext cx="7889300" cy="492443"/>
          </a:xfrm>
          <a:prstGeom prst="rect">
            <a:avLst/>
          </a:prstGeom>
        </p:spPr>
        <p:txBody>
          <a:bodyPr vert="horz" wrap="square" lIns="0" tIns="0" rIns="0" bIns="0" rtlCol="0">
            <a:spAutoFit/>
          </a:bodyPr>
          <a:lstStyle/>
          <a:p>
            <a:pPr marL="302575" indent="-302575"/>
            <a:r>
              <a:rPr lang="ru-RU" sz="320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Событие после отчетной даты</a:t>
            </a:r>
            <a:endParaRPr lang="ru-RU" sz="320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
        <p:nvSpPr>
          <p:cNvPr id="8" name="TextBox 7"/>
          <p:cNvSpPr txBox="1"/>
          <p:nvPr/>
        </p:nvSpPr>
        <p:spPr>
          <a:xfrm>
            <a:off x="2095832" y="4249050"/>
            <a:ext cx="5122391" cy="309637"/>
          </a:xfrm>
          <a:prstGeom prst="rect">
            <a:avLst/>
          </a:prstGeom>
          <a:noFill/>
        </p:spPr>
        <p:txBody>
          <a:bodyPr wrap="square" rtlCol="0">
            <a:spAutoFit/>
          </a:bodyPr>
          <a:lstStyle/>
          <a:p>
            <a:pPr algn="ctr" defTabSz="806867"/>
            <a:endParaRPr lang="ru-RU" sz="1412" b="1" dirty="0">
              <a:solidFill>
                <a:prstClr val="black"/>
              </a:solidFill>
              <a:latin typeface="Times New Roman" panose="02020603050405020304" pitchFamily="18" charset="0"/>
              <a:cs typeface="Times New Roman" panose="02020603050405020304" pitchFamily="18" charset="0"/>
            </a:endParaRPr>
          </a:p>
        </p:txBody>
      </p:sp>
      <p:sp>
        <p:nvSpPr>
          <p:cNvPr id="18" name="Прямоугольник 17"/>
          <p:cNvSpPr/>
          <p:nvPr/>
        </p:nvSpPr>
        <p:spPr>
          <a:xfrm rot="10800000" flipV="1">
            <a:off x="1279174" y="4738247"/>
            <a:ext cx="5795689" cy="307777"/>
          </a:xfrm>
          <a:prstGeom prst="rect">
            <a:avLst/>
          </a:prstGeom>
        </p:spPr>
        <p:txBody>
          <a:bodyPr wrap="square">
            <a:spAutoFit/>
          </a:bodyPr>
          <a:lstStyle/>
          <a:p>
            <a:pPr indent="342900" algn="just"/>
            <a:r>
              <a:rPr lang="ru-RU" sz="1400" dirty="0" smtClean="0">
                <a:solidFill>
                  <a:prstClr val="black"/>
                </a:solidFill>
                <a:latin typeface="Times New Roman" panose="02020603050405020304" pitchFamily="18" charset="0"/>
                <a:ea typeface="Times New Roman" panose="02020603050405020304" pitchFamily="18" charset="0"/>
              </a:rPr>
              <a:t>.</a:t>
            </a:r>
            <a:endParaRPr lang="ru-RU" sz="1200" dirty="0">
              <a:solidFill>
                <a:prstClr val="black"/>
              </a:solidFill>
              <a:latin typeface="Times New Roman" panose="02020603050405020304" pitchFamily="18" charset="0"/>
              <a:ea typeface="Times New Roman" panose="02020603050405020304" pitchFamily="18" charset="0"/>
            </a:endParaRPr>
          </a:p>
        </p:txBody>
      </p:sp>
      <p:sp>
        <p:nvSpPr>
          <p:cNvPr id="3" name="Прямоугольник 2"/>
          <p:cNvSpPr/>
          <p:nvPr/>
        </p:nvSpPr>
        <p:spPr>
          <a:xfrm>
            <a:off x="107504" y="1196752"/>
            <a:ext cx="8611262" cy="3847207"/>
          </a:xfrm>
          <a:prstGeom prst="rect">
            <a:avLst/>
          </a:prstGeom>
        </p:spPr>
        <p:txBody>
          <a:bodyPr wrap="square">
            <a:spAutoFit/>
          </a:bodyPr>
          <a:lstStyle/>
          <a:p>
            <a:pPr indent="450215" algn="just"/>
            <a:r>
              <a:rPr lang="ru-RU" sz="13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u-RU"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Существенное событие после отчетной даты подлежит отражению в бухгалтерском учете и (или) раскрытию в бухгалтерской (финансовой) отчетности за отчетный год </a:t>
            </a:r>
            <a:r>
              <a:rPr lang="ru-RU"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независимо от положительного или отрицательного его характера для субъекта </a:t>
            </a:r>
            <a:r>
              <a:rPr lang="ru-RU" sz="32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отчетности</a:t>
            </a:r>
          </a:p>
          <a:p>
            <a:pPr indent="450215" algn="just"/>
            <a:endParaRPr lang="ru-RU" sz="2800" b="1" dirty="0">
              <a:solidFill>
                <a:srgbClr val="FF0000"/>
              </a:solidFill>
              <a:latin typeface="Times New Roman" panose="02020603050405020304" pitchFamily="18" charset="0"/>
              <a:ea typeface="Calibri" panose="020F0502020204030204" pitchFamily="34" charset="0"/>
            </a:endParaRPr>
          </a:p>
          <a:p>
            <a:pPr indent="450215" algn="just"/>
            <a:r>
              <a:rPr lang="ru-RU" sz="2400" dirty="0">
                <a:solidFill>
                  <a:prstClr val="black"/>
                </a:solidFill>
                <a:latin typeface="Times New Roman" panose="02020603050405020304" pitchFamily="18" charset="0"/>
                <a:ea typeface="Calibri" panose="020F0502020204030204" pitchFamily="34" charset="0"/>
                <a:cs typeface="Arial" panose="020B0604020202020204" pitchFamily="34" charset="0"/>
              </a:rPr>
              <a:t> </a:t>
            </a:r>
            <a:endParaRPr lang="ru-RU" sz="2400" dirty="0">
              <a:solidFill>
                <a:prstClr val="black"/>
              </a:solidFill>
              <a:latin typeface="Times New Roman" panose="02020603050405020304" pitchFamily="18" charset="0"/>
              <a:ea typeface="Calibri" panose="020F0502020204030204" pitchFamily="34" charset="0"/>
            </a:endParaRPr>
          </a:p>
        </p:txBody>
      </p:sp>
      <p:sp>
        <p:nvSpPr>
          <p:cNvPr id="4" name="Номер слайда 3"/>
          <p:cNvSpPr>
            <a:spLocks noGrp="1"/>
          </p:cNvSpPr>
          <p:nvPr>
            <p:ph type="sldNum" sz="quarter" idx="7"/>
          </p:nvPr>
        </p:nvSpPr>
        <p:spPr/>
        <p:txBody>
          <a:bodyPr/>
          <a:lstStyle/>
          <a:p>
            <a:pPr marL="4334666">
              <a:lnSpc>
                <a:spcPts val="1156"/>
              </a:lnSpc>
            </a:pPr>
            <a:fld id="{81D60167-4931-47E6-BA6A-407CBD079E47}" type="slidenum">
              <a:rPr lang="ru-RU" spc="-4" smtClean="0">
                <a:latin typeface="Arial"/>
                <a:cs typeface="Arial"/>
              </a:rPr>
              <a:pPr marL="4334666">
                <a:lnSpc>
                  <a:spcPts val="1156"/>
                </a:lnSpc>
              </a:pPr>
              <a:t>69</a:t>
            </a:fld>
            <a:endParaRPr lang="ru-RU" spc="-4" dirty="0">
              <a:latin typeface="Arial"/>
              <a:cs typeface="Arial"/>
            </a:endParaRPr>
          </a:p>
        </p:txBody>
      </p:sp>
    </p:spTree>
    <p:extLst>
      <p:ext uri="{BB962C8B-B14F-4D97-AF65-F5344CB8AC3E}">
        <p14:creationId xmlns:p14="http://schemas.microsoft.com/office/powerpoint/2010/main" val="6595675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Текст 2"/>
          <p:cNvSpPr>
            <a:spLocks noGrp="1"/>
          </p:cNvSpPr>
          <p:nvPr>
            <p:ph type="body" idx="4294967295"/>
          </p:nvPr>
        </p:nvSpPr>
        <p:spPr>
          <a:xfrm>
            <a:off x="215900" y="1171575"/>
            <a:ext cx="8712200" cy="4089400"/>
          </a:xfrm>
        </p:spPr>
        <p:txBody>
          <a:bodyPr/>
          <a:lstStyle/>
          <a:p>
            <a:endParaRPr lang="ru-RU" altLang="ru-RU" smtClean="0"/>
          </a:p>
        </p:txBody>
      </p:sp>
      <p:sp>
        <p:nvSpPr>
          <p:cNvPr id="4" name="Номер слайда 3"/>
          <p:cNvSpPr>
            <a:spLocks noGrp="1"/>
          </p:cNvSpPr>
          <p:nvPr>
            <p:ph type="sldNum" sz="quarter" idx="12"/>
          </p:nvPr>
        </p:nvSpPr>
        <p:spPr>
          <a:xfrm>
            <a:off x="71438" y="6411913"/>
            <a:ext cx="4716462" cy="255587"/>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ADCEACF-473C-4591-9345-62D9D5BF1C2E}" type="slidenum">
              <a:rPr lang="ru-RU" altLang="ru-RU">
                <a:solidFill>
                  <a:srgbClr val="252523"/>
                </a:solidFill>
              </a:rPr>
              <a:pPr eaLnBrk="1" hangingPunct="1"/>
              <a:t>7</a:t>
            </a:fld>
            <a:endParaRPr lang="ru-RU" altLang="ru-RU">
              <a:solidFill>
                <a:srgbClr val="252523"/>
              </a:solidFill>
            </a:endParaRPr>
          </a:p>
        </p:txBody>
      </p:sp>
      <p:graphicFrame>
        <p:nvGraphicFramePr>
          <p:cNvPr id="6" name="Таблица 5"/>
          <p:cNvGraphicFramePr>
            <a:graphicFrameLocks noGrp="1"/>
          </p:cNvGraphicFramePr>
          <p:nvPr>
            <p:extLst/>
          </p:nvPr>
        </p:nvGraphicFramePr>
        <p:xfrm>
          <a:off x="152400" y="260650"/>
          <a:ext cx="8856663" cy="6220155"/>
        </p:xfrm>
        <a:graphic>
          <a:graphicData uri="http://schemas.openxmlformats.org/drawingml/2006/table">
            <a:tbl>
              <a:tblPr/>
              <a:tblGrid>
                <a:gridCol w="493713"/>
                <a:gridCol w="44450"/>
                <a:gridCol w="311150"/>
                <a:gridCol w="355600"/>
                <a:gridCol w="322262"/>
                <a:gridCol w="219075"/>
                <a:gridCol w="160338"/>
                <a:gridCol w="276225"/>
                <a:gridCol w="233362"/>
                <a:gridCol w="255588"/>
                <a:gridCol w="244475"/>
                <a:gridCol w="244475"/>
                <a:gridCol w="5695950"/>
              </a:tblGrid>
              <a:tr h="504054">
                <a:tc gridSpan="5">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2000" b="1" i="1" u="none" strike="noStrike" cap="none" normalizeH="0" baseline="0" dirty="0" smtClean="0">
                          <a:ln>
                            <a:solidFill>
                              <a:schemeClr val="tx2"/>
                            </a:solidFill>
                          </a:ln>
                          <a:solidFill>
                            <a:srgbClr val="000000"/>
                          </a:solidFill>
                          <a:effectLst/>
                          <a:latin typeface="Times New Roman" pitchFamily="18" charset="0"/>
                          <a:cs typeface="Arial" pitchFamily="34" charset="0"/>
                        </a:rPr>
                        <a:t>2 0 1 7 </a:t>
                      </a:r>
                      <a:r>
                        <a:rPr kumimoji="0" lang="ru-RU" sz="2000" b="0" i="1" u="none" strike="noStrike" cap="none" normalizeH="0" baseline="0" dirty="0" smtClean="0">
                          <a:ln>
                            <a:solidFill>
                              <a:schemeClr val="tx2"/>
                            </a:solidFill>
                          </a:ln>
                          <a:solidFill>
                            <a:srgbClr val="000000"/>
                          </a:solidFill>
                          <a:effectLst/>
                          <a:latin typeface="Times New Roman" pitchFamily="18" charset="0"/>
                          <a:cs typeface="Arial" pitchFamily="34" charset="0"/>
                        </a:rPr>
                        <a:t>г</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6">
                        <a:lumMod val="20000"/>
                        <a:lumOff val="80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ru-RU" sz="2000" b="1" i="0" u="none" strike="noStrike" cap="none" normalizeH="0" baseline="0" dirty="0" smtClean="0">
                        <a:ln>
                          <a:solidFill>
                            <a:schemeClr val="tx2"/>
                          </a:solidFill>
                        </a:ln>
                        <a:solidFill>
                          <a:srgbClr val="000000"/>
                        </a:solidFill>
                        <a:effectLst/>
                        <a:latin typeface="Times New Roman" pitchFamily="18"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2000" b="1" i="1" u="none" strike="noStrike" cap="none" normalizeH="0" baseline="0" dirty="0" smtClean="0">
                          <a:ln>
                            <a:solidFill>
                              <a:schemeClr val="tx2"/>
                            </a:solidFill>
                          </a:ln>
                          <a:solidFill>
                            <a:srgbClr val="CCC1DA"/>
                          </a:solidFill>
                          <a:effectLst/>
                          <a:latin typeface="Times New Roman" pitchFamily="18" charset="0"/>
                          <a:cs typeface="Arial" pitchFamily="34" charset="0"/>
                        </a:rPr>
                        <a:t> </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6">
                        <a:lumMod val="20000"/>
                        <a:lumOff val="80000"/>
                      </a:schemeClr>
                    </a:solidFill>
                  </a:tcPr>
                </a:tc>
                <a:tc gridSpan="5">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2000" b="1" i="1" u="none" strike="noStrike" cap="none" normalizeH="0" baseline="0" dirty="0" smtClean="0">
                          <a:ln>
                            <a:solidFill>
                              <a:schemeClr val="tx2"/>
                            </a:solidFill>
                          </a:ln>
                          <a:solidFill>
                            <a:srgbClr val="000000"/>
                          </a:solidFill>
                          <a:effectLst/>
                          <a:latin typeface="Times New Roman" pitchFamily="18" charset="0"/>
                          <a:cs typeface="Arial" pitchFamily="34" charset="0"/>
                        </a:rPr>
                        <a:t>2018 </a:t>
                      </a:r>
                      <a:r>
                        <a:rPr kumimoji="0" lang="ru-RU" sz="2000" b="0" i="1" u="none" strike="noStrike" cap="none" normalizeH="0" baseline="0" dirty="0" smtClean="0">
                          <a:ln>
                            <a:solidFill>
                              <a:schemeClr val="tx2"/>
                            </a:solidFill>
                          </a:ln>
                          <a:solidFill>
                            <a:srgbClr val="000000"/>
                          </a:solidFill>
                          <a:effectLst/>
                          <a:latin typeface="Times New Roman" pitchFamily="18" charset="0"/>
                          <a:cs typeface="Arial" pitchFamily="34" charset="0"/>
                        </a:rPr>
                        <a:t>г</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6">
                        <a:lumMod val="20000"/>
                        <a:lumOff val="80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2000" b="1" i="0" u="none" strike="noStrike" cap="none" normalizeH="0" baseline="0" dirty="0" smtClean="0">
                          <a:ln>
                            <a:solidFill>
                              <a:schemeClr val="tx2"/>
                            </a:solidFill>
                          </a:ln>
                          <a:solidFill>
                            <a:srgbClr val="000000"/>
                          </a:solidFill>
                          <a:effectLst/>
                          <a:latin typeface="Times New Roman" pitchFamily="18" charset="0"/>
                          <a:cs typeface="Arial" pitchFamily="34" charset="0"/>
                        </a:rPr>
                        <a:t>КОСГУ 350       450</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6">
                        <a:lumMod val="20000"/>
                        <a:lumOff val="80000"/>
                      </a:schemeClr>
                    </a:solidFill>
                  </a:tcPr>
                </a:tc>
              </a:tr>
              <a:tr h="913559">
                <a:tc>
                  <a:txBody>
                    <a:bodyPr/>
                    <a:lstStyle/>
                    <a:p>
                      <a:pPr marL="0" marR="0" lvl="0" indent="0" algn="r" defTabSz="914400" rtl="0" eaLnBrk="1" fontAlgn="t" latinLnBrk="0" hangingPunct="1">
                        <a:lnSpc>
                          <a:spcPct val="100000"/>
                        </a:lnSpc>
                        <a:spcBef>
                          <a:spcPct val="0"/>
                        </a:spcBef>
                        <a:spcAft>
                          <a:spcPct val="0"/>
                        </a:spcAft>
                        <a:buClrTx/>
                        <a:buSzTx/>
                        <a:buFontTx/>
                        <a:buNone/>
                        <a:tabLst/>
                      </a:pPr>
                      <a:endParaRPr kumimoji="0" lang="ru-RU" sz="1200" b="0" i="0" u="none" strike="noStrike" cap="none" normalizeH="0" baseline="0" smtClean="0">
                        <a:ln>
                          <a:solidFill>
                            <a:schemeClr val="tx2"/>
                          </a:solidFill>
                        </a:ln>
                        <a:solidFill>
                          <a:srgbClr val="000000"/>
                        </a:solidFill>
                        <a:effectLst/>
                        <a:latin typeface="Arial" pitchFamily="34"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endParaRPr kumimoji="0" lang="ru-RU" sz="1200" b="0" i="0" u="none" strike="noStrike" cap="none" normalizeH="0" baseline="0" smtClean="0">
                        <a:ln>
                          <a:solidFill>
                            <a:schemeClr val="tx2"/>
                          </a:solidFill>
                        </a:ln>
                        <a:solidFill>
                          <a:srgbClr val="000000"/>
                        </a:solidFill>
                        <a:effectLst/>
                        <a:latin typeface="Arial" pitchFamily="34"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smtClean="0">
                        <a:ln>
                          <a:solidFill>
                            <a:schemeClr val="tx2"/>
                          </a:solidFill>
                        </a:ln>
                        <a:solidFill>
                          <a:srgbClr val="000000"/>
                        </a:solidFill>
                        <a:effectLst/>
                        <a:latin typeface="Times New Roman" pitchFamily="18"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smtClean="0">
                        <a:ln>
                          <a:solidFill>
                            <a:schemeClr val="tx2"/>
                          </a:solidFill>
                        </a:ln>
                        <a:solidFill>
                          <a:srgbClr val="000000"/>
                        </a:solidFill>
                        <a:effectLst/>
                        <a:latin typeface="Times New Roman" pitchFamily="18"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smtClean="0">
                        <a:ln>
                          <a:solidFill>
                            <a:schemeClr val="tx2"/>
                          </a:solidFill>
                        </a:ln>
                        <a:solidFill>
                          <a:srgbClr val="000000"/>
                        </a:solidFill>
                        <a:effectLst/>
                        <a:latin typeface="Times New Roman" pitchFamily="18"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smtClean="0">
                        <a:ln>
                          <a:solidFill>
                            <a:schemeClr val="tx2"/>
                          </a:solidFill>
                        </a:ln>
                        <a:solidFill>
                          <a:srgbClr val="000000"/>
                        </a:solidFill>
                        <a:effectLst/>
                        <a:latin typeface="Times New Roman" pitchFamily="18"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800" b="1" i="1" u="none" strike="noStrike" cap="none" normalizeH="0" baseline="0" dirty="0" smtClean="0">
                          <a:ln>
                            <a:solidFill>
                              <a:schemeClr val="tx2"/>
                            </a:solidFill>
                          </a:ln>
                          <a:solidFill>
                            <a:schemeClr val="tx2">
                              <a:lumMod val="50000"/>
                            </a:schemeClr>
                          </a:solidFill>
                          <a:effectLst/>
                          <a:latin typeface="Times New Roman" pitchFamily="18" charset="0"/>
                          <a:cs typeface="Arial" pitchFamily="34" charset="0"/>
                        </a:rPr>
                        <a:t> </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0EC"/>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solidFill>
                              <a:schemeClr val="tx2"/>
                            </a:solidFill>
                          </a:ln>
                          <a:solidFill>
                            <a:schemeClr val="tx2">
                              <a:lumMod val="50000"/>
                            </a:schemeClr>
                          </a:solidFill>
                          <a:effectLst/>
                          <a:latin typeface="Times New Roman" pitchFamily="18" charset="0"/>
                          <a:cs typeface="Arial" pitchFamily="34" charset="0"/>
                        </a:rPr>
                        <a:t>1</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solidFill>
                              <a:schemeClr val="tx2"/>
                            </a:solidFill>
                          </a:ln>
                          <a:solidFill>
                            <a:schemeClr val="tx2">
                              <a:lumMod val="50000"/>
                            </a:schemeClr>
                          </a:solidFill>
                          <a:effectLst/>
                          <a:latin typeface="Times New Roman" pitchFamily="18" charset="0"/>
                          <a:cs typeface="Arial" pitchFamily="34" charset="0"/>
                        </a:rPr>
                        <a:t>1</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solidFill>
                              <a:schemeClr val="tx2"/>
                            </a:solidFill>
                          </a:ln>
                          <a:solidFill>
                            <a:schemeClr val="tx2">
                              <a:lumMod val="50000"/>
                            </a:schemeClr>
                          </a:solidFill>
                          <a:effectLst/>
                          <a:latin typeface="Times New Roman" pitchFamily="18" charset="0"/>
                          <a:cs typeface="Arial" pitchFamily="34" charset="0"/>
                        </a:rPr>
                        <a:t>1</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2000" b="1" i="1" u="none" strike="noStrike" cap="none" normalizeH="0" baseline="0" dirty="0" smtClean="0">
                          <a:ln>
                            <a:solidFill>
                              <a:schemeClr val="tx2"/>
                            </a:solidFill>
                          </a:ln>
                          <a:solidFill>
                            <a:schemeClr val="tx2">
                              <a:lumMod val="50000"/>
                            </a:schemeClr>
                          </a:solidFill>
                          <a:effectLst/>
                          <a:latin typeface="Times New Roman" pitchFamily="18" charset="0"/>
                          <a:cs typeface="Arial" pitchFamily="34" charset="0"/>
                        </a:rPr>
                        <a:t>4</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solidFill>
                              <a:schemeClr val="tx2"/>
                            </a:solidFill>
                          </a:ln>
                          <a:solidFill>
                            <a:schemeClr val="tx2">
                              <a:lumMod val="50000"/>
                            </a:schemeClr>
                          </a:solidFill>
                          <a:effectLst/>
                          <a:latin typeface="Times New Roman" pitchFamily="18" charset="0"/>
                          <a:cs typeface="Arial" pitchFamily="34" charset="0"/>
                        </a:rPr>
                        <a:t>0</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solidFill>
                              <a:schemeClr val="tx2"/>
                            </a:solidFill>
                          </a:ln>
                          <a:solidFill>
                            <a:schemeClr val="tx2">
                              <a:lumMod val="50000"/>
                            </a:schemeClr>
                          </a:solidFill>
                          <a:effectLst/>
                          <a:latin typeface="Times New Roman" pitchFamily="18" charset="0"/>
                          <a:cs typeface="Arial" pitchFamily="34" charset="0"/>
                        </a:rPr>
                        <a:t>Права пользования нефинансовыми активами </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403250">
                <a:tc>
                  <a:txBody>
                    <a:bodyPr/>
                    <a:lstStyle/>
                    <a:p>
                      <a:pPr marL="0" marR="0" lvl="0" indent="0" algn="r" defTabSz="914400" rtl="0" eaLnBrk="1" fontAlgn="t" latinLnBrk="0" hangingPunct="1">
                        <a:lnSpc>
                          <a:spcPct val="100000"/>
                        </a:lnSpc>
                        <a:spcBef>
                          <a:spcPct val="0"/>
                        </a:spcBef>
                        <a:spcAft>
                          <a:spcPct val="0"/>
                        </a:spcAft>
                        <a:buClrTx/>
                        <a:buSzTx/>
                        <a:buFontTx/>
                        <a:buNone/>
                        <a:tabLst/>
                      </a:pPr>
                      <a:endParaRPr kumimoji="0" lang="ru-RU" sz="1200" b="0" i="0" u="none" strike="noStrike" cap="none" normalizeH="0" baseline="0" smtClean="0">
                        <a:ln>
                          <a:solidFill>
                            <a:schemeClr val="tx2"/>
                          </a:solidFill>
                        </a:ln>
                        <a:solidFill>
                          <a:srgbClr val="000000"/>
                        </a:solidFill>
                        <a:effectLst/>
                        <a:latin typeface="Arial" pitchFamily="34"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solidFill>
                            <a:schemeClr val="tx2"/>
                          </a:solidFill>
                        </a:ln>
                        <a:solidFill>
                          <a:srgbClr val="000000"/>
                        </a:solidFill>
                        <a:effectLst/>
                        <a:latin typeface="Calibri" pitchFamily="34"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smtClean="0">
                        <a:ln>
                          <a:solidFill>
                            <a:schemeClr val="tx2"/>
                          </a:solidFill>
                        </a:ln>
                        <a:solidFill>
                          <a:srgbClr val="000000"/>
                        </a:solidFill>
                        <a:effectLst/>
                        <a:latin typeface="Times New Roman" pitchFamily="18"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smtClean="0">
                        <a:ln>
                          <a:solidFill>
                            <a:schemeClr val="tx2"/>
                          </a:solidFill>
                        </a:ln>
                        <a:solidFill>
                          <a:srgbClr val="000000"/>
                        </a:solidFill>
                        <a:effectLst/>
                        <a:latin typeface="Times New Roman" pitchFamily="18"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smtClean="0">
                        <a:ln>
                          <a:solidFill>
                            <a:schemeClr val="tx2"/>
                          </a:solidFill>
                        </a:ln>
                        <a:solidFill>
                          <a:srgbClr val="000000"/>
                        </a:solidFill>
                        <a:effectLst/>
                        <a:latin typeface="Times New Roman" pitchFamily="18"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smtClean="0">
                        <a:ln>
                          <a:solidFill>
                            <a:schemeClr val="tx2"/>
                          </a:solidFill>
                        </a:ln>
                        <a:solidFill>
                          <a:srgbClr val="000000"/>
                        </a:solidFill>
                        <a:effectLst/>
                        <a:latin typeface="Times New Roman" pitchFamily="18"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800" b="1" i="1" u="none" strike="noStrike" cap="none" normalizeH="0" baseline="0" smtClean="0">
                          <a:ln>
                            <a:solidFill>
                              <a:schemeClr val="tx2"/>
                            </a:solidFill>
                          </a:ln>
                          <a:solidFill>
                            <a:schemeClr val="tx2">
                              <a:lumMod val="50000"/>
                            </a:schemeClr>
                          </a:solidFill>
                          <a:effectLst/>
                          <a:latin typeface="Times New Roman" pitchFamily="18" charset="0"/>
                          <a:cs typeface="Arial" pitchFamily="34" charset="0"/>
                        </a:rPr>
                        <a:t> </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0EC"/>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solidFill>
                              <a:schemeClr val="tx2"/>
                            </a:solidFill>
                          </a:ln>
                          <a:solidFill>
                            <a:schemeClr val="tx2">
                              <a:lumMod val="50000"/>
                            </a:schemeClr>
                          </a:solidFill>
                          <a:effectLst/>
                          <a:latin typeface="Times New Roman" pitchFamily="18" charset="0"/>
                          <a:cs typeface="Arial" pitchFamily="34" charset="0"/>
                        </a:rPr>
                        <a:t>1</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solidFill>
                              <a:schemeClr val="tx2"/>
                            </a:solidFill>
                          </a:ln>
                          <a:solidFill>
                            <a:schemeClr val="tx2">
                              <a:lumMod val="50000"/>
                            </a:schemeClr>
                          </a:solidFill>
                          <a:effectLst/>
                          <a:latin typeface="Times New Roman" pitchFamily="18" charset="0"/>
                          <a:cs typeface="Arial" pitchFamily="34" charset="0"/>
                        </a:rPr>
                        <a:t>1</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solidFill>
                              <a:schemeClr val="tx2"/>
                            </a:solidFill>
                          </a:ln>
                          <a:solidFill>
                            <a:schemeClr val="tx2">
                              <a:lumMod val="50000"/>
                            </a:schemeClr>
                          </a:solidFill>
                          <a:effectLst/>
                          <a:latin typeface="Times New Roman" pitchFamily="18" charset="0"/>
                          <a:cs typeface="Arial" pitchFamily="34" charset="0"/>
                        </a:rPr>
                        <a:t>1</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solidFill>
                              <a:schemeClr val="tx2"/>
                            </a:solidFill>
                          </a:ln>
                          <a:solidFill>
                            <a:schemeClr val="tx2">
                              <a:lumMod val="50000"/>
                            </a:schemeClr>
                          </a:solidFill>
                          <a:effectLst/>
                          <a:latin typeface="Times New Roman" pitchFamily="18" charset="0"/>
                          <a:cs typeface="Arial" pitchFamily="34" charset="0"/>
                        </a:rPr>
                        <a:t>4</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solidFill>
                              <a:schemeClr val="tx2"/>
                            </a:solidFill>
                          </a:ln>
                          <a:solidFill>
                            <a:schemeClr val="tx2">
                              <a:lumMod val="50000"/>
                            </a:schemeClr>
                          </a:solidFill>
                          <a:effectLst/>
                          <a:latin typeface="Times New Roman" pitchFamily="18" charset="0"/>
                          <a:cs typeface="Arial" pitchFamily="34" charset="0"/>
                        </a:rPr>
                        <a:t>1</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solidFill>
                              <a:schemeClr val="tx2"/>
                            </a:solidFill>
                          </a:ln>
                          <a:solidFill>
                            <a:schemeClr val="tx2">
                              <a:lumMod val="50000"/>
                            </a:schemeClr>
                          </a:solidFill>
                          <a:effectLst/>
                          <a:latin typeface="Times New Roman" pitchFamily="18" charset="0"/>
                          <a:cs typeface="Arial" pitchFamily="34" charset="0"/>
                        </a:rPr>
                        <a:t>Права пользования жилыми помещениями</a:t>
                      </a:r>
                    </a:p>
                  </a:txBody>
                  <a:tcPr marL="685800"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790443">
                <a:tc>
                  <a:txBody>
                    <a:bodyPr/>
                    <a:lstStyle/>
                    <a:p>
                      <a:pPr marL="0" marR="0" lvl="0" indent="0" algn="r" defTabSz="914400" rtl="0" eaLnBrk="1" fontAlgn="t" latinLnBrk="0" hangingPunct="1">
                        <a:lnSpc>
                          <a:spcPct val="100000"/>
                        </a:lnSpc>
                        <a:spcBef>
                          <a:spcPct val="0"/>
                        </a:spcBef>
                        <a:spcAft>
                          <a:spcPct val="0"/>
                        </a:spcAft>
                        <a:buClrTx/>
                        <a:buSzTx/>
                        <a:buFontTx/>
                        <a:buNone/>
                        <a:tabLst/>
                      </a:pPr>
                      <a:endParaRPr kumimoji="0" lang="ru-RU" sz="1200" b="0" i="0" u="none" strike="noStrike" cap="none" normalizeH="0" baseline="0" smtClean="0">
                        <a:ln>
                          <a:solidFill>
                            <a:schemeClr val="tx2"/>
                          </a:solidFill>
                        </a:ln>
                        <a:solidFill>
                          <a:srgbClr val="000000"/>
                        </a:solidFill>
                        <a:effectLst/>
                        <a:latin typeface="Arial" pitchFamily="34"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solidFill>
                            <a:schemeClr val="tx2"/>
                          </a:solidFill>
                        </a:ln>
                        <a:solidFill>
                          <a:srgbClr val="000000"/>
                        </a:solidFill>
                        <a:effectLst/>
                        <a:latin typeface="Calibri" pitchFamily="34"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smtClean="0">
                        <a:ln>
                          <a:solidFill>
                            <a:schemeClr val="tx2"/>
                          </a:solidFill>
                        </a:ln>
                        <a:solidFill>
                          <a:srgbClr val="000000"/>
                        </a:solidFill>
                        <a:effectLst/>
                        <a:latin typeface="Times New Roman" pitchFamily="18"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smtClean="0">
                        <a:ln>
                          <a:solidFill>
                            <a:schemeClr val="tx2"/>
                          </a:solidFill>
                        </a:ln>
                        <a:solidFill>
                          <a:srgbClr val="000000"/>
                        </a:solidFill>
                        <a:effectLst/>
                        <a:latin typeface="Times New Roman" pitchFamily="18"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smtClean="0">
                        <a:ln>
                          <a:solidFill>
                            <a:schemeClr val="tx2"/>
                          </a:solidFill>
                        </a:ln>
                        <a:solidFill>
                          <a:srgbClr val="000000"/>
                        </a:solidFill>
                        <a:effectLst/>
                        <a:latin typeface="Times New Roman" pitchFamily="18"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smtClean="0">
                        <a:ln>
                          <a:solidFill>
                            <a:schemeClr val="tx2"/>
                          </a:solidFill>
                        </a:ln>
                        <a:solidFill>
                          <a:srgbClr val="000000"/>
                        </a:solidFill>
                        <a:effectLst/>
                        <a:latin typeface="Times New Roman" pitchFamily="18"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800" b="1" i="1" u="none" strike="noStrike" cap="none" normalizeH="0" baseline="0" smtClean="0">
                          <a:ln>
                            <a:solidFill>
                              <a:schemeClr val="tx2"/>
                            </a:solidFill>
                          </a:ln>
                          <a:solidFill>
                            <a:schemeClr val="tx2">
                              <a:lumMod val="50000"/>
                            </a:schemeClr>
                          </a:solidFill>
                          <a:effectLst/>
                          <a:latin typeface="Times New Roman" pitchFamily="18" charset="0"/>
                          <a:cs typeface="Arial" pitchFamily="34" charset="0"/>
                        </a:rPr>
                        <a:t> </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0EC"/>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solidFill>
                              <a:schemeClr val="tx2"/>
                            </a:solidFill>
                          </a:ln>
                          <a:solidFill>
                            <a:schemeClr val="tx2">
                              <a:lumMod val="50000"/>
                            </a:schemeClr>
                          </a:solidFill>
                          <a:effectLst/>
                          <a:latin typeface="Times New Roman" pitchFamily="18" charset="0"/>
                          <a:cs typeface="Arial" pitchFamily="34" charset="0"/>
                        </a:rPr>
                        <a:t>1</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solidFill>
                              <a:schemeClr val="tx2"/>
                            </a:solidFill>
                          </a:ln>
                          <a:solidFill>
                            <a:schemeClr val="tx2">
                              <a:lumMod val="50000"/>
                            </a:schemeClr>
                          </a:solidFill>
                          <a:effectLst/>
                          <a:latin typeface="Times New Roman" pitchFamily="18" charset="0"/>
                          <a:cs typeface="Arial" pitchFamily="34" charset="0"/>
                        </a:rPr>
                        <a:t>1</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solidFill>
                              <a:schemeClr val="tx2"/>
                            </a:solidFill>
                          </a:ln>
                          <a:solidFill>
                            <a:schemeClr val="tx2">
                              <a:lumMod val="50000"/>
                            </a:schemeClr>
                          </a:solidFill>
                          <a:effectLst/>
                          <a:latin typeface="Times New Roman" pitchFamily="18" charset="0"/>
                          <a:cs typeface="Arial" pitchFamily="34" charset="0"/>
                        </a:rPr>
                        <a:t>1</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solidFill>
                              <a:schemeClr val="tx2"/>
                            </a:solidFill>
                          </a:ln>
                          <a:solidFill>
                            <a:schemeClr val="tx2">
                              <a:lumMod val="50000"/>
                            </a:schemeClr>
                          </a:solidFill>
                          <a:effectLst/>
                          <a:latin typeface="Times New Roman" pitchFamily="18" charset="0"/>
                          <a:cs typeface="Arial" pitchFamily="34" charset="0"/>
                        </a:rPr>
                        <a:t>4</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solidFill>
                              <a:schemeClr val="tx2"/>
                            </a:solidFill>
                          </a:ln>
                          <a:solidFill>
                            <a:schemeClr val="tx2">
                              <a:lumMod val="50000"/>
                            </a:schemeClr>
                          </a:solidFill>
                          <a:effectLst/>
                          <a:latin typeface="Times New Roman" pitchFamily="18" charset="0"/>
                          <a:cs typeface="Arial" pitchFamily="34" charset="0"/>
                        </a:rPr>
                        <a:t>2</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solidFill>
                              <a:schemeClr val="tx2"/>
                            </a:solidFill>
                          </a:ln>
                          <a:solidFill>
                            <a:schemeClr val="tx2">
                              <a:lumMod val="50000"/>
                            </a:schemeClr>
                          </a:solidFill>
                          <a:effectLst/>
                          <a:latin typeface="Times New Roman" pitchFamily="18" charset="0"/>
                          <a:cs typeface="Arial" pitchFamily="34" charset="0"/>
                        </a:rPr>
                        <a:t>Права пользования нежилыми помещениями (зданиями и сооружениями)</a:t>
                      </a:r>
                    </a:p>
                  </a:txBody>
                  <a:tcPr marL="685800"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694091">
                <a:tc>
                  <a:txBody>
                    <a:bodyPr/>
                    <a:lstStyle/>
                    <a:p>
                      <a:pPr marL="0" marR="0" lvl="0" indent="0" algn="r" defTabSz="914400" rtl="0" eaLnBrk="1" fontAlgn="t" latinLnBrk="0" hangingPunct="1">
                        <a:lnSpc>
                          <a:spcPct val="100000"/>
                        </a:lnSpc>
                        <a:spcBef>
                          <a:spcPct val="0"/>
                        </a:spcBef>
                        <a:spcAft>
                          <a:spcPct val="0"/>
                        </a:spcAft>
                        <a:buClrTx/>
                        <a:buSzTx/>
                        <a:buFontTx/>
                        <a:buNone/>
                        <a:tabLst/>
                      </a:pPr>
                      <a:endParaRPr kumimoji="0" lang="ru-RU" sz="1200" b="0" i="0" u="none" strike="noStrike" cap="none" normalizeH="0" baseline="0" smtClean="0">
                        <a:ln>
                          <a:solidFill>
                            <a:schemeClr val="tx2"/>
                          </a:solidFill>
                        </a:ln>
                        <a:solidFill>
                          <a:srgbClr val="000000"/>
                        </a:solidFill>
                        <a:effectLst/>
                        <a:latin typeface="Arial" pitchFamily="34"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solidFill>
                            <a:schemeClr val="tx2"/>
                          </a:solidFill>
                        </a:ln>
                        <a:solidFill>
                          <a:srgbClr val="000000"/>
                        </a:solidFill>
                        <a:effectLst/>
                        <a:latin typeface="Calibri" pitchFamily="34"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smtClean="0">
                        <a:ln>
                          <a:solidFill>
                            <a:schemeClr val="tx2"/>
                          </a:solidFill>
                        </a:ln>
                        <a:solidFill>
                          <a:srgbClr val="000000"/>
                        </a:solidFill>
                        <a:effectLst/>
                        <a:latin typeface="Times New Roman" pitchFamily="18"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smtClean="0">
                        <a:ln>
                          <a:solidFill>
                            <a:schemeClr val="tx2"/>
                          </a:solidFill>
                        </a:ln>
                        <a:solidFill>
                          <a:srgbClr val="000000"/>
                        </a:solidFill>
                        <a:effectLst/>
                        <a:latin typeface="Times New Roman" pitchFamily="18"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smtClean="0">
                        <a:ln>
                          <a:solidFill>
                            <a:schemeClr val="tx2"/>
                          </a:solidFill>
                        </a:ln>
                        <a:solidFill>
                          <a:srgbClr val="000000"/>
                        </a:solidFill>
                        <a:effectLst/>
                        <a:latin typeface="Times New Roman" pitchFamily="18"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smtClean="0">
                        <a:ln>
                          <a:solidFill>
                            <a:schemeClr val="tx2"/>
                          </a:solidFill>
                        </a:ln>
                        <a:solidFill>
                          <a:srgbClr val="000000"/>
                        </a:solidFill>
                        <a:effectLst/>
                        <a:latin typeface="Times New Roman" pitchFamily="18"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800" b="1" i="1" u="none" strike="noStrike" cap="none" normalizeH="0" baseline="0" smtClean="0">
                          <a:ln>
                            <a:solidFill>
                              <a:schemeClr val="tx2"/>
                            </a:solidFill>
                          </a:ln>
                          <a:solidFill>
                            <a:schemeClr val="tx2">
                              <a:lumMod val="50000"/>
                            </a:schemeClr>
                          </a:solidFill>
                          <a:effectLst/>
                          <a:latin typeface="Times New Roman" pitchFamily="18" charset="0"/>
                          <a:cs typeface="Arial" pitchFamily="34" charset="0"/>
                        </a:rPr>
                        <a:t> </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0EC"/>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solidFill>
                              <a:schemeClr val="tx2"/>
                            </a:solidFill>
                          </a:ln>
                          <a:solidFill>
                            <a:schemeClr val="tx2">
                              <a:lumMod val="50000"/>
                            </a:schemeClr>
                          </a:solidFill>
                          <a:effectLst/>
                          <a:latin typeface="Times New Roman" pitchFamily="18" charset="0"/>
                          <a:cs typeface="Arial" pitchFamily="34" charset="0"/>
                        </a:rPr>
                        <a:t>1</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solidFill>
                              <a:schemeClr val="tx2"/>
                            </a:solidFill>
                          </a:ln>
                          <a:solidFill>
                            <a:schemeClr val="tx2">
                              <a:lumMod val="50000"/>
                            </a:schemeClr>
                          </a:solidFill>
                          <a:effectLst/>
                          <a:latin typeface="Times New Roman" pitchFamily="18" charset="0"/>
                          <a:cs typeface="Arial" pitchFamily="34" charset="0"/>
                        </a:rPr>
                        <a:t>1</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solidFill>
                              <a:schemeClr val="tx2"/>
                            </a:solidFill>
                          </a:ln>
                          <a:solidFill>
                            <a:schemeClr val="tx2">
                              <a:lumMod val="50000"/>
                            </a:schemeClr>
                          </a:solidFill>
                          <a:effectLst/>
                          <a:latin typeface="Times New Roman" pitchFamily="18" charset="0"/>
                          <a:cs typeface="Arial" pitchFamily="34" charset="0"/>
                        </a:rPr>
                        <a:t>1</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solidFill>
                              <a:schemeClr val="tx2"/>
                            </a:solidFill>
                          </a:ln>
                          <a:solidFill>
                            <a:schemeClr val="tx2">
                              <a:lumMod val="50000"/>
                            </a:schemeClr>
                          </a:solidFill>
                          <a:effectLst/>
                          <a:latin typeface="Times New Roman" pitchFamily="18" charset="0"/>
                          <a:cs typeface="Arial" pitchFamily="34" charset="0"/>
                        </a:rPr>
                        <a:t>4</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solidFill>
                              <a:schemeClr val="tx2"/>
                            </a:solidFill>
                          </a:ln>
                          <a:solidFill>
                            <a:schemeClr val="tx2">
                              <a:lumMod val="50000"/>
                            </a:schemeClr>
                          </a:solidFill>
                          <a:effectLst/>
                          <a:latin typeface="Times New Roman" pitchFamily="18" charset="0"/>
                          <a:cs typeface="Arial" pitchFamily="34" charset="0"/>
                        </a:rPr>
                        <a:t>4</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solidFill>
                              <a:schemeClr val="tx2"/>
                            </a:solidFill>
                          </a:ln>
                          <a:solidFill>
                            <a:schemeClr val="tx2">
                              <a:lumMod val="50000"/>
                            </a:schemeClr>
                          </a:solidFill>
                          <a:effectLst/>
                          <a:latin typeface="Times New Roman" pitchFamily="18" charset="0"/>
                          <a:cs typeface="Arial" pitchFamily="34" charset="0"/>
                        </a:rPr>
                        <a:t>Права пользования машинами и оборудованием</a:t>
                      </a:r>
                    </a:p>
                  </a:txBody>
                  <a:tcPr marL="685800"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694091">
                <a:tc>
                  <a:txBody>
                    <a:bodyPr/>
                    <a:lstStyle/>
                    <a:p>
                      <a:pPr marL="0" marR="0" lvl="0" indent="0" algn="r" defTabSz="914400" rtl="0" eaLnBrk="1" fontAlgn="t" latinLnBrk="0" hangingPunct="1">
                        <a:lnSpc>
                          <a:spcPct val="100000"/>
                        </a:lnSpc>
                        <a:spcBef>
                          <a:spcPct val="0"/>
                        </a:spcBef>
                        <a:spcAft>
                          <a:spcPct val="0"/>
                        </a:spcAft>
                        <a:buClrTx/>
                        <a:buSzTx/>
                        <a:buFontTx/>
                        <a:buNone/>
                        <a:tabLst/>
                      </a:pPr>
                      <a:endParaRPr kumimoji="0" lang="ru-RU" sz="1200" b="0" i="0" u="none" strike="noStrike" cap="none" normalizeH="0" baseline="0" smtClean="0">
                        <a:ln>
                          <a:solidFill>
                            <a:schemeClr val="tx2"/>
                          </a:solidFill>
                        </a:ln>
                        <a:solidFill>
                          <a:srgbClr val="000000"/>
                        </a:solidFill>
                        <a:effectLst/>
                        <a:latin typeface="Arial" pitchFamily="34"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solidFill>
                            <a:schemeClr val="tx2"/>
                          </a:solidFill>
                        </a:ln>
                        <a:solidFill>
                          <a:srgbClr val="000000"/>
                        </a:solidFill>
                        <a:effectLst/>
                        <a:latin typeface="Calibri" pitchFamily="34"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smtClean="0">
                        <a:ln>
                          <a:solidFill>
                            <a:schemeClr val="tx2"/>
                          </a:solidFill>
                        </a:ln>
                        <a:solidFill>
                          <a:srgbClr val="000000"/>
                        </a:solidFill>
                        <a:effectLst/>
                        <a:latin typeface="Times New Roman" pitchFamily="18"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smtClean="0">
                        <a:ln>
                          <a:solidFill>
                            <a:schemeClr val="tx2"/>
                          </a:solidFill>
                        </a:ln>
                        <a:solidFill>
                          <a:srgbClr val="000000"/>
                        </a:solidFill>
                        <a:effectLst/>
                        <a:latin typeface="Times New Roman" pitchFamily="18"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smtClean="0">
                        <a:ln>
                          <a:solidFill>
                            <a:schemeClr val="tx2"/>
                          </a:solidFill>
                        </a:ln>
                        <a:solidFill>
                          <a:srgbClr val="000000"/>
                        </a:solidFill>
                        <a:effectLst/>
                        <a:latin typeface="Times New Roman" pitchFamily="18"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smtClean="0">
                        <a:ln>
                          <a:solidFill>
                            <a:schemeClr val="tx2"/>
                          </a:solidFill>
                        </a:ln>
                        <a:solidFill>
                          <a:srgbClr val="000000"/>
                        </a:solidFill>
                        <a:effectLst/>
                        <a:latin typeface="Times New Roman" pitchFamily="18"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800" b="1" i="1" u="none" strike="noStrike" cap="none" normalizeH="0" baseline="0" smtClean="0">
                          <a:ln>
                            <a:solidFill>
                              <a:schemeClr val="tx2"/>
                            </a:solidFill>
                          </a:ln>
                          <a:solidFill>
                            <a:schemeClr val="tx2">
                              <a:lumMod val="50000"/>
                            </a:schemeClr>
                          </a:solidFill>
                          <a:effectLst/>
                          <a:latin typeface="Times New Roman" pitchFamily="18" charset="0"/>
                          <a:cs typeface="Arial" pitchFamily="34" charset="0"/>
                        </a:rPr>
                        <a:t> </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0EC"/>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solidFill>
                              <a:schemeClr val="tx2"/>
                            </a:solidFill>
                          </a:ln>
                          <a:solidFill>
                            <a:schemeClr val="tx2">
                              <a:lumMod val="50000"/>
                            </a:schemeClr>
                          </a:solidFill>
                          <a:effectLst/>
                          <a:latin typeface="Times New Roman" pitchFamily="18" charset="0"/>
                          <a:cs typeface="Arial" pitchFamily="34" charset="0"/>
                        </a:rPr>
                        <a:t>1</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solidFill>
                              <a:schemeClr val="tx2"/>
                            </a:solidFill>
                          </a:ln>
                          <a:solidFill>
                            <a:schemeClr val="tx2">
                              <a:lumMod val="50000"/>
                            </a:schemeClr>
                          </a:solidFill>
                          <a:effectLst/>
                          <a:latin typeface="Times New Roman" pitchFamily="18" charset="0"/>
                          <a:cs typeface="Arial" pitchFamily="34" charset="0"/>
                        </a:rPr>
                        <a:t>1</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solidFill>
                              <a:schemeClr val="tx2"/>
                            </a:solidFill>
                          </a:ln>
                          <a:solidFill>
                            <a:schemeClr val="tx2">
                              <a:lumMod val="50000"/>
                            </a:schemeClr>
                          </a:solidFill>
                          <a:effectLst/>
                          <a:latin typeface="Times New Roman" pitchFamily="18" charset="0"/>
                          <a:cs typeface="Arial" pitchFamily="34" charset="0"/>
                        </a:rPr>
                        <a:t>1</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solidFill>
                              <a:schemeClr val="tx2"/>
                            </a:solidFill>
                          </a:ln>
                          <a:solidFill>
                            <a:schemeClr val="tx2">
                              <a:lumMod val="50000"/>
                            </a:schemeClr>
                          </a:solidFill>
                          <a:effectLst/>
                          <a:latin typeface="Times New Roman" pitchFamily="18" charset="0"/>
                          <a:cs typeface="Arial" pitchFamily="34" charset="0"/>
                        </a:rPr>
                        <a:t>4</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solidFill>
                              <a:schemeClr val="tx2"/>
                            </a:solidFill>
                          </a:ln>
                          <a:solidFill>
                            <a:schemeClr val="tx2">
                              <a:lumMod val="50000"/>
                            </a:schemeClr>
                          </a:solidFill>
                          <a:effectLst/>
                          <a:latin typeface="Times New Roman" pitchFamily="18" charset="0"/>
                          <a:cs typeface="Arial" pitchFamily="34" charset="0"/>
                        </a:rPr>
                        <a:t>5</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solidFill>
                              <a:schemeClr val="tx2"/>
                            </a:solidFill>
                          </a:ln>
                          <a:solidFill>
                            <a:schemeClr val="tx2">
                              <a:lumMod val="50000"/>
                            </a:schemeClr>
                          </a:solidFill>
                          <a:effectLst/>
                          <a:latin typeface="Times New Roman" pitchFamily="18" charset="0"/>
                          <a:cs typeface="Arial" pitchFamily="34" charset="0"/>
                        </a:rPr>
                        <a:t>Права пользования транспортными средствами</a:t>
                      </a:r>
                    </a:p>
                  </a:txBody>
                  <a:tcPr marL="685800"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694091">
                <a:tc>
                  <a:txBody>
                    <a:bodyPr/>
                    <a:lstStyle/>
                    <a:p>
                      <a:pPr marL="0" marR="0" lvl="0" indent="0" algn="r" defTabSz="914400" rtl="0" eaLnBrk="1" fontAlgn="t" latinLnBrk="0" hangingPunct="1">
                        <a:lnSpc>
                          <a:spcPct val="100000"/>
                        </a:lnSpc>
                        <a:spcBef>
                          <a:spcPct val="0"/>
                        </a:spcBef>
                        <a:spcAft>
                          <a:spcPct val="0"/>
                        </a:spcAft>
                        <a:buClrTx/>
                        <a:buSzTx/>
                        <a:buFontTx/>
                        <a:buNone/>
                        <a:tabLst/>
                      </a:pPr>
                      <a:endParaRPr kumimoji="0" lang="ru-RU" sz="1200" b="0" i="0" u="none" strike="noStrike" cap="none" normalizeH="0" baseline="0" smtClean="0">
                        <a:ln>
                          <a:solidFill>
                            <a:schemeClr val="tx2"/>
                          </a:solidFill>
                        </a:ln>
                        <a:solidFill>
                          <a:srgbClr val="000000"/>
                        </a:solidFill>
                        <a:effectLst/>
                        <a:latin typeface="Arial" pitchFamily="34"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solidFill>
                            <a:schemeClr val="tx2"/>
                          </a:solidFill>
                        </a:ln>
                        <a:solidFill>
                          <a:srgbClr val="000000"/>
                        </a:solidFill>
                        <a:effectLst/>
                        <a:latin typeface="Calibri" pitchFamily="34"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smtClean="0">
                        <a:ln>
                          <a:solidFill>
                            <a:schemeClr val="tx2"/>
                          </a:solidFill>
                        </a:ln>
                        <a:solidFill>
                          <a:srgbClr val="000000"/>
                        </a:solidFill>
                        <a:effectLst/>
                        <a:latin typeface="Times New Roman" pitchFamily="18"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smtClean="0">
                        <a:ln>
                          <a:solidFill>
                            <a:schemeClr val="tx2"/>
                          </a:solidFill>
                        </a:ln>
                        <a:solidFill>
                          <a:srgbClr val="000000"/>
                        </a:solidFill>
                        <a:effectLst/>
                        <a:latin typeface="Times New Roman" pitchFamily="18"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smtClean="0">
                        <a:ln>
                          <a:solidFill>
                            <a:schemeClr val="tx2"/>
                          </a:solidFill>
                        </a:ln>
                        <a:solidFill>
                          <a:srgbClr val="000000"/>
                        </a:solidFill>
                        <a:effectLst/>
                        <a:latin typeface="Times New Roman" pitchFamily="18"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smtClean="0">
                        <a:ln>
                          <a:solidFill>
                            <a:schemeClr val="tx2"/>
                          </a:solidFill>
                        </a:ln>
                        <a:solidFill>
                          <a:srgbClr val="000000"/>
                        </a:solidFill>
                        <a:effectLst/>
                        <a:latin typeface="Times New Roman" pitchFamily="18"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800" b="1" i="1" u="none" strike="noStrike" cap="none" normalizeH="0" baseline="0" smtClean="0">
                          <a:ln>
                            <a:solidFill>
                              <a:schemeClr val="tx2"/>
                            </a:solidFill>
                          </a:ln>
                          <a:solidFill>
                            <a:schemeClr val="tx2">
                              <a:lumMod val="50000"/>
                            </a:schemeClr>
                          </a:solidFill>
                          <a:effectLst/>
                          <a:latin typeface="Times New Roman" pitchFamily="18" charset="0"/>
                          <a:cs typeface="Arial" pitchFamily="34" charset="0"/>
                        </a:rPr>
                        <a:t> </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0EC"/>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solidFill>
                              <a:schemeClr val="tx2"/>
                            </a:solidFill>
                          </a:ln>
                          <a:solidFill>
                            <a:schemeClr val="tx2">
                              <a:lumMod val="50000"/>
                            </a:schemeClr>
                          </a:solidFill>
                          <a:effectLst/>
                          <a:latin typeface="Times New Roman" pitchFamily="18" charset="0"/>
                          <a:cs typeface="Arial" pitchFamily="34" charset="0"/>
                        </a:rPr>
                        <a:t>1</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solidFill>
                              <a:schemeClr val="tx2"/>
                            </a:solidFill>
                          </a:ln>
                          <a:solidFill>
                            <a:schemeClr val="tx2">
                              <a:lumMod val="50000"/>
                            </a:schemeClr>
                          </a:solidFill>
                          <a:effectLst/>
                          <a:latin typeface="Times New Roman" pitchFamily="18" charset="0"/>
                          <a:cs typeface="Arial" pitchFamily="34" charset="0"/>
                        </a:rPr>
                        <a:t>1</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solidFill>
                              <a:schemeClr val="tx2"/>
                            </a:solidFill>
                          </a:ln>
                          <a:solidFill>
                            <a:schemeClr val="tx2">
                              <a:lumMod val="50000"/>
                            </a:schemeClr>
                          </a:solidFill>
                          <a:effectLst/>
                          <a:latin typeface="Times New Roman" pitchFamily="18" charset="0"/>
                          <a:cs typeface="Arial" pitchFamily="34" charset="0"/>
                        </a:rPr>
                        <a:t>1</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solidFill>
                              <a:schemeClr val="tx2"/>
                            </a:solidFill>
                          </a:ln>
                          <a:solidFill>
                            <a:schemeClr val="tx2">
                              <a:lumMod val="50000"/>
                            </a:schemeClr>
                          </a:solidFill>
                          <a:effectLst/>
                          <a:latin typeface="Times New Roman" pitchFamily="18" charset="0"/>
                          <a:cs typeface="Arial" pitchFamily="34" charset="0"/>
                        </a:rPr>
                        <a:t>4</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solidFill>
                              <a:schemeClr val="tx2"/>
                            </a:solidFill>
                          </a:ln>
                          <a:solidFill>
                            <a:schemeClr val="tx2">
                              <a:lumMod val="50000"/>
                            </a:schemeClr>
                          </a:solidFill>
                          <a:effectLst/>
                          <a:latin typeface="Times New Roman" pitchFamily="18" charset="0"/>
                          <a:cs typeface="Arial" pitchFamily="34" charset="0"/>
                        </a:rPr>
                        <a:t>6</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solidFill>
                              <a:schemeClr val="tx2"/>
                            </a:solidFill>
                          </a:ln>
                          <a:solidFill>
                            <a:schemeClr val="tx2">
                              <a:lumMod val="50000"/>
                            </a:schemeClr>
                          </a:solidFill>
                          <a:effectLst/>
                          <a:latin typeface="Times New Roman" pitchFamily="18" charset="0"/>
                          <a:cs typeface="Arial" pitchFamily="34" charset="0"/>
                        </a:rPr>
                        <a:t>Права пользования инвентарем производственным и хозяйственным</a:t>
                      </a:r>
                    </a:p>
                  </a:txBody>
                  <a:tcPr marL="685800"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694091">
                <a:tc>
                  <a:txBody>
                    <a:bodyPr/>
                    <a:lstStyle/>
                    <a:p>
                      <a:pPr marL="0" marR="0" lvl="0" indent="0" algn="r" defTabSz="914400" rtl="0" eaLnBrk="1" fontAlgn="t" latinLnBrk="0" hangingPunct="1">
                        <a:lnSpc>
                          <a:spcPct val="100000"/>
                        </a:lnSpc>
                        <a:spcBef>
                          <a:spcPct val="0"/>
                        </a:spcBef>
                        <a:spcAft>
                          <a:spcPct val="0"/>
                        </a:spcAft>
                        <a:buClrTx/>
                        <a:buSzTx/>
                        <a:buFontTx/>
                        <a:buNone/>
                        <a:tabLst/>
                      </a:pPr>
                      <a:endParaRPr kumimoji="0" lang="ru-RU" sz="1200" b="0" i="0" u="none" strike="noStrike" cap="none" normalizeH="0" baseline="0" smtClean="0">
                        <a:ln>
                          <a:solidFill>
                            <a:schemeClr val="tx2"/>
                          </a:solidFill>
                        </a:ln>
                        <a:solidFill>
                          <a:srgbClr val="000000"/>
                        </a:solidFill>
                        <a:effectLst/>
                        <a:latin typeface="Arial" pitchFamily="34"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solidFill>
                            <a:schemeClr val="tx2"/>
                          </a:solidFill>
                        </a:ln>
                        <a:solidFill>
                          <a:srgbClr val="000000"/>
                        </a:solidFill>
                        <a:effectLst/>
                        <a:latin typeface="Calibri" pitchFamily="34"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smtClean="0">
                        <a:ln>
                          <a:solidFill>
                            <a:schemeClr val="tx2"/>
                          </a:solidFill>
                        </a:ln>
                        <a:solidFill>
                          <a:srgbClr val="000000"/>
                        </a:solidFill>
                        <a:effectLst/>
                        <a:latin typeface="Times New Roman" pitchFamily="18"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smtClean="0">
                        <a:ln>
                          <a:solidFill>
                            <a:schemeClr val="tx2"/>
                          </a:solidFill>
                        </a:ln>
                        <a:solidFill>
                          <a:srgbClr val="000000"/>
                        </a:solidFill>
                        <a:effectLst/>
                        <a:latin typeface="Times New Roman" pitchFamily="18"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smtClean="0">
                        <a:ln>
                          <a:solidFill>
                            <a:schemeClr val="tx2"/>
                          </a:solidFill>
                        </a:ln>
                        <a:solidFill>
                          <a:srgbClr val="000000"/>
                        </a:solidFill>
                        <a:effectLst/>
                        <a:latin typeface="Times New Roman" pitchFamily="18"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smtClean="0">
                        <a:ln>
                          <a:solidFill>
                            <a:schemeClr val="tx2"/>
                          </a:solidFill>
                        </a:ln>
                        <a:solidFill>
                          <a:srgbClr val="000000"/>
                        </a:solidFill>
                        <a:effectLst/>
                        <a:latin typeface="Times New Roman" pitchFamily="18"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800" b="1" i="1" u="none" strike="noStrike" cap="none" normalizeH="0" baseline="0" smtClean="0">
                          <a:ln>
                            <a:solidFill>
                              <a:schemeClr val="tx2"/>
                            </a:solidFill>
                          </a:ln>
                          <a:solidFill>
                            <a:schemeClr val="tx2">
                              <a:lumMod val="50000"/>
                            </a:schemeClr>
                          </a:solidFill>
                          <a:effectLst/>
                          <a:latin typeface="Times New Roman" pitchFamily="18" charset="0"/>
                          <a:cs typeface="Arial" pitchFamily="34" charset="0"/>
                        </a:rPr>
                        <a:t> </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0EC"/>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solidFill>
                              <a:schemeClr val="tx2"/>
                            </a:solidFill>
                          </a:ln>
                          <a:solidFill>
                            <a:schemeClr val="tx2">
                              <a:lumMod val="50000"/>
                            </a:schemeClr>
                          </a:solidFill>
                          <a:effectLst/>
                          <a:latin typeface="Times New Roman" pitchFamily="18" charset="0"/>
                          <a:cs typeface="Arial" pitchFamily="34" charset="0"/>
                        </a:rPr>
                        <a:t>1</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solidFill>
                              <a:schemeClr val="tx2"/>
                            </a:solidFill>
                          </a:ln>
                          <a:solidFill>
                            <a:schemeClr val="tx2">
                              <a:lumMod val="50000"/>
                            </a:schemeClr>
                          </a:solidFill>
                          <a:effectLst/>
                          <a:latin typeface="Times New Roman" pitchFamily="18" charset="0"/>
                          <a:cs typeface="Arial" pitchFamily="34" charset="0"/>
                        </a:rPr>
                        <a:t>1</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solidFill>
                              <a:schemeClr val="tx2"/>
                            </a:solidFill>
                          </a:ln>
                          <a:solidFill>
                            <a:schemeClr val="tx2">
                              <a:lumMod val="50000"/>
                            </a:schemeClr>
                          </a:solidFill>
                          <a:effectLst/>
                          <a:latin typeface="Times New Roman" pitchFamily="18" charset="0"/>
                          <a:cs typeface="Arial" pitchFamily="34" charset="0"/>
                        </a:rPr>
                        <a:t>1</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solidFill>
                              <a:schemeClr val="tx2"/>
                            </a:solidFill>
                          </a:ln>
                          <a:solidFill>
                            <a:schemeClr val="tx2">
                              <a:lumMod val="50000"/>
                            </a:schemeClr>
                          </a:solidFill>
                          <a:effectLst/>
                          <a:latin typeface="Times New Roman" pitchFamily="18" charset="0"/>
                          <a:cs typeface="Arial" pitchFamily="34" charset="0"/>
                        </a:rPr>
                        <a:t>4</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solidFill>
                              <a:schemeClr val="tx2"/>
                            </a:solidFill>
                          </a:ln>
                          <a:solidFill>
                            <a:schemeClr val="tx2">
                              <a:lumMod val="50000"/>
                            </a:schemeClr>
                          </a:solidFill>
                          <a:effectLst/>
                          <a:latin typeface="Times New Roman" pitchFamily="18" charset="0"/>
                          <a:cs typeface="Arial" pitchFamily="34" charset="0"/>
                        </a:rPr>
                        <a:t>7</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solidFill>
                              <a:schemeClr val="tx2"/>
                            </a:solidFill>
                          </a:ln>
                          <a:solidFill>
                            <a:schemeClr val="tx2">
                              <a:lumMod val="50000"/>
                            </a:schemeClr>
                          </a:solidFill>
                          <a:effectLst/>
                          <a:latin typeface="Times New Roman" pitchFamily="18" charset="0"/>
                          <a:cs typeface="Arial" pitchFamily="34" charset="0"/>
                        </a:rPr>
                        <a:t>Права пользования биологическими ресурсами</a:t>
                      </a:r>
                    </a:p>
                  </a:txBody>
                  <a:tcPr marL="685800"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692306">
                <a:tc>
                  <a:txBody>
                    <a:bodyPr/>
                    <a:lstStyle/>
                    <a:p>
                      <a:pPr marL="0" marR="0" lvl="0" indent="0" algn="r" defTabSz="914400" rtl="0" eaLnBrk="1" fontAlgn="t" latinLnBrk="0" hangingPunct="1">
                        <a:lnSpc>
                          <a:spcPct val="100000"/>
                        </a:lnSpc>
                        <a:spcBef>
                          <a:spcPct val="0"/>
                        </a:spcBef>
                        <a:spcAft>
                          <a:spcPct val="0"/>
                        </a:spcAft>
                        <a:buClrTx/>
                        <a:buSzTx/>
                        <a:buFontTx/>
                        <a:buNone/>
                        <a:tabLst/>
                      </a:pPr>
                      <a:endParaRPr kumimoji="0" lang="ru-RU" sz="1200" b="0" i="0" u="none" strike="noStrike" cap="none" normalizeH="0" baseline="0" smtClean="0">
                        <a:ln>
                          <a:solidFill>
                            <a:schemeClr val="tx2"/>
                          </a:solidFill>
                        </a:ln>
                        <a:solidFill>
                          <a:srgbClr val="000000"/>
                        </a:solidFill>
                        <a:effectLst/>
                        <a:latin typeface="Arial" pitchFamily="34"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solidFill>
                            <a:schemeClr val="tx2"/>
                          </a:solidFill>
                        </a:ln>
                        <a:solidFill>
                          <a:srgbClr val="000000"/>
                        </a:solidFill>
                        <a:effectLst/>
                        <a:latin typeface="Calibri" pitchFamily="34"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smtClean="0">
                        <a:ln>
                          <a:solidFill>
                            <a:schemeClr val="tx2"/>
                          </a:solidFill>
                        </a:ln>
                        <a:solidFill>
                          <a:srgbClr val="000000"/>
                        </a:solidFill>
                        <a:effectLst/>
                        <a:latin typeface="Times New Roman" pitchFamily="18"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smtClean="0">
                        <a:ln>
                          <a:solidFill>
                            <a:schemeClr val="tx2"/>
                          </a:solidFill>
                        </a:ln>
                        <a:solidFill>
                          <a:srgbClr val="000000"/>
                        </a:solidFill>
                        <a:effectLst/>
                        <a:latin typeface="Times New Roman" pitchFamily="18"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smtClean="0">
                        <a:ln>
                          <a:solidFill>
                            <a:schemeClr val="tx2"/>
                          </a:solidFill>
                        </a:ln>
                        <a:solidFill>
                          <a:srgbClr val="000000"/>
                        </a:solidFill>
                        <a:effectLst/>
                        <a:latin typeface="Times New Roman" pitchFamily="18"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smtClean="0">
                        <a:ln>
                          <a:solidFill>
                            <a:schemeClr val="tx2"/>
                          </a:solidFill>
                        </a:ln>
                        <a:solidFill>
                          <a:srgbClr val="000000"/>
                        </a:solidFill>
                        <a:effectLst/>
                        <a:latin typeface="Times New Roman" pitchFamily="18"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800" b="1" i="1" u="none" strike="noStrike" cap="none" normalizeH="0" baseline="0" smtClean="0">
                          <a:ln>
                            <a:solidFill>
                              <a:schemeClr val="tx2"/>
                            </a:solidFill>
                          </a:ln>
                          <a:solidFill>
                            <a:schemeClr val="tx2">
                              <a:lumMod val="50000"/>
                            </a:schemeClr>
                          </a:solidFill>
                          <a:effectLst/>
                          <a:latin typeface="Times New Roman" pitchFamily="18" charset="0"/>
                          <a:cs typeface="Arial" pitchFamily="34" charset="0"/>
                        </a:rPr>
                        <a:t> </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0EC"/>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solidFill>
                              <a:schemeClr val="tx2"/>
                            </a:solidFill>
                          </a:ln>
                          <a:solidFill>
                            <a:schemeClr val="tx2">
                              <a:lumMod val="50000"/>
                            </a:schemeClr>
                          </a:solidFill>
                          <a:effectLst/>
                          <a:latin typeface="Times New Roman" pitchFamily="18" charset="0"/>
                          <a:cs typeface="Arial" pitchFamily="34" charset="0"/>
                        </a:rPr>
                        <a:t>1</a:t>
                      </a:r>
                    </a:p>
                    <a:p>
                      <a:pPr marL="0" marR="0" lvl="0" indent="0" algn="ctr"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dirty="0" smtClean="0">
                        <a:ln>
                          <a:solidFill>
                            <a:schemeClr val="tx2"/>
                          </a:solidFill>
                        </a:ln>
                        <a:solidFill>
                          <a:schemeClr val="tx2">
                            <a:lumMod val="50000"/>
                          </a:schemeClr>
                        </a:solidFill>
                        <a:effectLst/>
                        <a:latin typeface="Times New Roman" pitchFamily="18" charset="0"/>
                        <a:cs typeface="Arial" pitchFamily="34" charset="0"/>
                      </a:endParaRPr>
                    </a:p>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solidFill>
                              <a:schemeClr val="tx2"/>
                            </a:solidFill>
                          </a:ln>
                          <a:solidFill>
                            <a:schemeClr val="tx2">
                              <a:lumMod val="50000"/>
                            </a:schemeClr>
                          </a:solidFill>
                          <a:effectLst/>
                          <a:latin typeface="Times New Roman" pitchFamily="18" charset="0"/>
                          <a:cs typeface="Arial" pitchFamily="34" charset="0"/>
                        </a:rPr>
                        <a:t>1</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solidFill>
                              <a:schemeClr val="tx2"/>
                            </a:solidFill>
                          </a:ln>
                          <a:solidFill>
                            <a:schemeClr val="tx2">
                              <a:lumMod val="50000"/>
                            </a:schemeClr>
                          </a:solidFill>
                          <a:effectLst/>
                          <a:latin typeface="Times New Roman" pitchFamily="18" charset="0"/>
                          <a:cs typeface="Arial" pitchFamily="34" charset="0"/>
                        </a:rPr>
                        <a:t>1</a:t>
                      </a:r>
                    </a:p>
                    <a:p>
                      <a:pPr marL="0" marR="0" lvl="0" indent="0" algn="ctr"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dirty="0" smtClean="0">
                        <a:ln>
                          <a:solidFill>
                            <a:schemeClr val="tx2"/>
                          </a:solidFill>
                        </a:ln>
                        <a:solidFill>
                          <a:schemeClr val="tx2">
                            <a:lumMod val="50000"/>
                          </a:schemeClr>
                        </a:solidFill>
                        <a:effectLst/>
                        <a:latin typeface="Times New Roman" pitchFamily="18" charset="0"/>
                        <a:cs typeface="Arial" pitchFamily="34" charset="0"/>
                      </a:endParaRPr>
                    </a:p>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solidFill>
                              <a:schemeClr val="tx2"/>
                            </a:solidFill>
                          </a:ln>
                          <a:solidFill>
                            <a:schemeClr val="tx2">
                              <a:lumMod val="50000"/>
                            </a:schemeClr>
                          </a:solidFill>
                          <a:effectLst/>
                          <a:latin typeface="Times New Roman" pitchFamily="18" charset="0"/>
                          <a:cs typeface="Arial" pitchFamily="34" charset="0"/>
                        </a:rPr>
                        <a:t>1</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solidFill>
                              <a:schemeClr val="tx2"/>
                            </a:solidFill>
                          </a:ln>
                          <a:solidFill>
                            <a:schemeClr val="tx2">
                              <a:lumMod val="50000"/>
                            </a:schemeClr>
                          </a:solidFill>
                          <a:effectLst/>
                          <a:latin typeface="Times New Roman" pitchFamily="18" charset="0"/>
                          <a:cs typeface="Arial" pitchFamily="34" charset="0"/>
                        </a:rPr>
                        <a:t>1</a:t>
                      </a:r>
                    </a:p>
                    <a:p>
                      <a:pPr marL="0" marR="0" lvl="0" indent="0" algn="ctr"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dirty="0" smtClean="0">
                        <a:ln>
                          <a:solidFill>
                            <a:schemeClr val="tx2"/>
                          </a:solidFill>
                        </a:ln>
                        <a:solidFill>
                          <a:schemeClr val="tx2">
                            <a:lumMod val="50000"/>
                          </a:schemeClr>
                        </a:solidFill>
                        <a:effectLst/>
                        <a:latin typeface="Times New Roman" pitchFamily="18" charset="0"/>
                        <a:cs typeface="Arial" pitchFamily="34" charset="0"/>
                      </a:endParaRPr>
                    </a:p>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solidFill>
                              <a:schemeClr val="tx2"/>
                            </a:solidFill>
                          </a:ln>
                          <a:solidFill>
                            <a:schemeClr val="tx2">
                              <a:lumMod val="50000"/>
                            </a:schemeClr>
                          </a:solidFill>
                          <a:effectLst/>
                          <a:latin typeface="Times New Roman" pitchFamily="18" charset="0"/>
                          <a:cs typeface="Arial" pitchFamily="34" charset="0"/>
                        </a:rPr>
                        <a:t>1</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solidFill>
                              <a:schemeClr val="tx2"/>
                            </a:solidFill>
                          </a:ln>
                          <a:solidFill>
                            <a:schemeClr val="tx2">
                              <a:lumMod val="50000"/>
                            </a:schemeClr>
                          </a:solidFill>
                          <a:effectLst/>
                          <a:latin typeface="Times New Roman" pitchFamily="18" charset="0"/>
                          <a:cs typeface="Arial" pitchFamily="34" charset="0"/>
                        </a:rPr>
                        <a:t>4</a:t>
                      </a:r>
                    </a:p>
                    <a:p>
                      <a:pPr marL="0" marR="0" lvl="0" indent="0" algn="ctr"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dirty="0" smtClean="0">
                        <a:ln>
                          <a:solidFill>
                            <a:schemeClr val="tx2"/>
                          </a:solidFill>
                        </a:ln>
                        <a:solidFill>
                          <a:schemeClr val="tx2">
                            <a:lumMod val="50000"/>
                          </a:schemeClr>
                        </a:solidFill>
                        <a:effectLst/>
                        <a:latin typeface="Times New Roman" pitchFamily="18" charset="0"/>
                        <a:cs typeface="Arial" pitchFamily="34" charset="0"/>
                      </a:endParaRPr>
                    </a:p>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solidFill>
                              <a:schemeClr val="tx2"/>
                            </a:solidFill>
                          </a:ln>
                          <a:solidFill>
                            <a:schemeClr val="tx2">
                              <a:lumMod val="50000"/>
                            </a:schemeClr>
                          </a:solidFill>
                          <a:effectLst/>
                          <a:latin typeface="Times New Roman" pitchFamily="18" charset="0"/>
                          <a:cs typeface="Arial" pitchFamily="34" charset="0"/>
                        </a:rPr>
                        <a:t>4</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solidFill>
                              <a:schemeClr val="tx2"/>
                            </a:solidFill>
                          </a:ln>
                          <a:solidFill>
                            <a:schemeClr val="tx2">
                              <a:lumMod val="50000"/>
                            </a:schemeClr>
                          </a:solidFill>
                          <a:effectLst/>
                          <a:latin typeface="Times New Roman" pitchFamily="18" charset="0"/>
                          <a:cs typeface="Arial" pitchFamily="34" charset="0"/>
                        </a:rPr>
                        <a:t>8</a:t>
                      </a:r>
                    </a:p>
                    <a:p>
                      <a:pPr marL="0" marR="0" lvl="0" indent="0" algn="l" defTabSz="4572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dirty="0" smtClean="0">
                        <a:ln>
                          <a:solidFill>
                            <a:schemeClr val="tx2"/>
                          </a:solidFill>
                        </a:ln>
                        <a:solidFill>
                          <a:schemeClr val="tx2">
                            <a:lumMod val="50000"/>
                          </a:schemeClr>
                        </a:solidFill>
                        <a:effectLst/>
                        <a:latin typeface="Times New Roman" pitchFamily="18" charset="0"/>
                        <a:cs typeface="Arial" pitchFamily="34" charset="0"/>
                      </a:endParaRPr>
                    </a:p>
                    <a:p>
                      <a:pPr marL="0" marR="0" lvl="0" indent="0" algn="l" defTabSz="4572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solidFill>
                              <a:schemeClr val="tx2"/>
                            </a:solidFill>
                          </a:ln>
                          <a:solidFill>
                            <a:schemeClr val="tx2">
                              <a:lumMod val="50000"/>
                            </a:schemeClr>
                          </a:solidFill>
                          <a:effectLst/>
                          <a:latin typeface="Times New Roman" pitchFamily="18" charset="0"/>
                          <a:cs typeface="Arial" pitchFamily="34" charset="0"/>
                        </a:rPr>
                        <a:t>9</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solidFill>
                              <a:schemeClr val="tx2"/>
                            </a:solidFill>
                          </a:ln>
                          <a:solidFill>
                            <a:schemeClr val="tx2">
                              <a:lumMod val="50000"/>
                            </a:schemeClr>
                          </a:solidFill>
                          <a:effectLst/>
                          <a:latin typeface="Times New Roman" pitchFamily="18" charset="0"/>
                          <a:cs typeface="Arial" pitchFamily="34" charset="0"/>
                        </a:rPr>
                        <a:t>Права пользования прочими основными средствами</a:t>
                      </a:r>
                    </a:p>
                    <a:p>
                      <a:pPr marL="0" marR="0" lvl="0" indent="0" algn="l"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solidFill>
                              <a:schemeClr val="tx2"/>
                            </a:solidFill>
                          </a:ln>
                          <a:solidFill>
                            <a:schemeClr val="tx2">
                              <a:lumMod val="50000"/>
                            </a:schemeClr>
                          </a:solidFill>
                          <a:effectLst/>
                          <a:latin typeface="Times New Roman" pitchFamily="18" charset="0"/>
                          <a:cs typeface="Arial" pitchFamily="34" charset="0"/>
                        </a:rPr>
                        <a:t>Права пользования непроизведенными активами</a:t>
                      </a:r>
                    </a:p>
                  </a:txBody>
                  <a:tcPr marL="685800"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spTree>
    <p:extLst>
      <p:ext uri="{BB962C8B-B14F-4D97-AF65-F5344CB8AC3E}">
        <p14:creationId xmlns:p14="http://schemas.microsoft.com/office/powerpoint/2010/main" val="276995574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095832" y="4249050"/>
            <a:ext cx="5122391" cy="309637"/>
          </a:xfrm>
          <a:prstGeom prst="rect">
            <a:avLst/>
          </a:prstGeom>
          <a:noFill/>
        </p:spPr>
        <p:txBody>
          <a:bodyPr wrap="square" rtlCol="0">
            <a:spAutoFit/>
          </a:bodyPr>
          <a:lstStyle/>
          <a:p>
            <a:pPr algn="ctr" defTabSz="806867"/>
            <a:endParaRPr lang="ru-RU" sz="1412" b="1" dirty="0">
              <a:solidFill>
                <a:prstClr val="black"/>
              </a:solidFill>
              <a:latin typeface="Times New Roman" panose="02020603050405020304" pitchFamily="18" charset="0"/>
              <a:cs typeface="Times New Roman" panose="02020603050405020304" pitchFamily="18" charset="0"/>
            </a:endParaRPr>
          </a:p>
        </p:txBody>
      </p:sp>
      <p:sp>
        <p:nvSpPr>
          <p:cNvPr id="18" name="Прямоугольник 17"/>
          <p:cNvSpPr/>
          <p:nvPr/>
        </p:nvSpPr>
        <p:spPr>
          <a:xfrm rot="10800000" flipV="1">
            <a:off x="1279174" y="4738247"/>
            <a:ext cx="5795689" cy="307777"/>
          </a:xfrm>
          <a:prstGeom prst="rect">
            <a:avLst/>
          </a:prstGeom>
        </p:spPr>
        <p:txBody>
          <a:bodyPr wrap="square">
            <a:spAutoFit/>
          </a:bodyPr>
          <a:lstStyle/>
          <a:p>
            <a:pPr indent="342900" algn="just"/>
            <a:r>
              <a:rPr lang="ru-RU" sz="1400" dirty="0" smtClean="0">
                <a:solidFill>
                  <a:prstClr val="black"/>
                </a:solidFill>
                <a:latin typeface="Times New Roman" panose="02020603050405020304" pitchFamily="18" charset="0"/>
                <a:ea typeface="Times New Roman" panose="02020603050405020304" pitchFamily="18" charset="0"/>
              </a:rPr>
              <a:t>.</a:t>
            </a:r>
            <a:endParaRPr lang="ru-RU" sz="1200" dirty="0">
              <a:solidFill>
                <a:prstClr val="black"/>
              </a:solidFill>
              <a:latin typeface="Times New Roman" panose="02020603050405020304" pitchFamily="18" charset="0"/>
              <a:ea typeface="Times New Roman" panose="02020603050405020304" pitchFamily="18" charset="0"/>
            </a:endParaRPr>
          </a:p>
        </p:txBody>
      </p:sp>
      <p:sp>
        <p:nvSpPr>
          <p:cNvPr id="3" name="Прямоугольник 2"/>
          <p:cNvSpPr/>
          <p:nvPr/>
        </p:nvSpPr>
        <p:spPr>
          <a:xfrm>
            <a:off x="107504" y="1196752"/>
            <a:ext cx="8611262" cy="1104918"/>
          </a:xfrm>
          <a:prstGeom prst="rect">
            <a:avLst/>
          </a:prstGeom>
        </p:spPr>
        <p:txBody>
          <a:bodyPr wrap="square">
            <a:spAutoFit/>
          </a:bodyPr>
          <a:lstStyle/>
          <a:p>
            <a:pPr indent="450215" algn="just"/>
            <a:r>
              <a:rPr lang="ru-RU" sz="13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ru-RU" sz="2800" b="1" dirty="0" smtClean="0">
              <a:solidFill>
                <a:srgbClr val="FF0000"/>
              </a:solidFill>
              <a:latin typeface="Times New Roman" panose="02020603050405020304" pitchFamily="18" charset="0"/>
              <a:ea typeface="Calibri" panose="020F0502020204030204" pitchFamily="34" charset="0"/>
              <a:cs typeface="Arial" panose="020B0604020202020204" pitchFamily="34" charset="0"/>
            </a:endParaRPr>
          </a:p>
          <a:p>
            <a:pPr algn="just">
              <a:lnSpc>
                <a:spcPct val="120000"/>
              </a:lnSpc>
            </a:pPr>
            <a:endParaRPr lang="ru-RU" sz="2400" dirty="0">
              <a:solidFill>
                <a:prstClr val="black"/>
              </a:solidFill>
              <a:latin typeface="Times New Roman" panose="02020603050405020304" pitchFamily="18" charset="0"/>
              <a:cs typeface="Times New Roman" panose="02020603050405020304" pitchFamily="18" charset="0"/>
            </a:endParaRPr>
          </a:p>
          <a:p>
            <a:pPr indent="450215" algn="just"/>
            <a:endParaRPr lang="ru-RU" sz="2400" dirty="0">
              <a:solidFill>
                <a:prstClr val="black"/>
              </a:solidFill>
              <a:latin typeface="Times New Roman" panose="02020603050405020304" pitchFamily="18" charset="0"/>
              <a:ea typeface="Calibri" panose="020F0502020204030204" pitchFamily="34" charset="0"/>
            </a:endParaRPr>
          </a:p>
        </p:txBody>
      </p:sp>
      <p:sp>
        <p:nvSpPr>
          <p:cNvPr id="4" name="Номер слайда 3"/>
          <p:cNvSpPr>
            <a:spLocks noGrp="1"/>
          </p:cNvSpPr>
          <p:nvPr>
            <p:ph type="sldNum" sz="quarter" idx="7"/>
          </p:nvPr>
        </p:nvSpPr>
        <p:spPr/>
        <p:txBody>
          <a:bodyPr/>
          <a:lstStyle/>
          <a:p>
            <a:pPr marL="4334666">
              <a:lnSpc>
                <a:spcPts val="1156"/>
              </a:lnSpc>
            </a:pPr>
            <a:fld id="{81D60167-4931-47E6-BA6A-407CBD079E47}" type="slidenum">
              <a:rPr lang="ru-RU" spc="-4" smtClean="0">
                <a:latin typeface="Arial"/>
                <a:cs typeface="Arial"/>
              </a:rPr>
              <a:pPr marL="4334666">
                <a:lnSpc>
                  <a:spcPts val="1156"/>
                </a:lnSpc>
              </a:pPr>
              <a:t>70</a:t>
            </a:fld>
            <a:endParaRPr lang="ru-RU" spc="-4" dirty="0">
              <a:latin typeface="Arial"/>
              <a:cs typeface="Arial"/>
            </a:endParaRPr>
          </a:p>
        </p:txBody>
      </p:sp>
      <p:sp>
        <p:nvSpPr>
          <p:cNvPr id="6" name="TextBox 5"/>
          <p:cNvSpPr txBox="1"/>
          <p:nvPr/>
        </p:nvSpPr>
        <p:spPr>
          <a:xfrm>
            <a:off x="827583" y="260648"/>
            <a:ext cx="7344815" cy="646331"/>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ru-RU" b="1" cap="all" dirty="0" smtClean="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rPr>
              <a:t>Допущение временной определенности фактов хозяйственной жизни</a:t>
            </a:r>
            <a:endParaRPr lang="ru-RU" b="1" cap="all" dirty="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endParaRPr>
          </a:p>
        </p:txBody>
      </p:sp>
      <p:sp>
        <p:nvSpPr>
          <p:cNvPr id="7" name="TextBox 6"/>
          <p:cNvSpPr txBox="1"/>
          <p:nvPr/>
        </p:nvSpPr>
        <p:spPr>
          <a:xfrm>
            <a:off x="761038" y="1340768"/>
            <a:ext cx="7632848" cy="4510466"/>
          </a:xfrm>
          <a:prstGeom prst="rect">
            <a:avLst/>
          </a:prstGeom>
          <a:noFill/>
        </p:spPr>
        <p:txBody>
          <a:bodyPr wrap="square" rtlCol="0">
            <a:spAutoFit/>
          </a:bodyPr>
          <a:lstStyle/>
          <a:p>
            <a:pPr indent="450215" algn="just">
              <a:lnSpc>
                <a:spcPct val="115000"/>
              </a:lnSpc>
            </a:pPr>
            <a:r>
              <a:rPr lang="ru-RU" dirty="0" smtClean="0">
                <a:solidFill>
                  <a:prstClr val="black"/>
                </a:solidFill>
              </a:rPr>
              <a:t>Пункт 16 СГС «Концептуальные основы»</a:t>
            </a:r>
          </a:p>
          <a:p>
            <a:pPr indent="450215" algn="just">
              <a:lnSpc>
                <a:spcPct val="115000"/>
              </a:lnSpc>
            </a:pPr>
            <a:r>
              <a:rPr lang="ru-RU" sz="2400" dirty="0" smtClean="0">
                <a:solidFill>
                  <a:srgbClr val="000000"/>
                </a:solidFill>
                <a:uFill>
                  <a:solidFill>
                    <a:srgbClr val="000000"/>
                  </a:solidFill>
                </a:uFill>
                <a:latin typeface="Times New Roman"/>
                <a:ea typeface="Calibri"/>
                <a:cs typeface="Calibri"/>
              </a:rPr>
              <a:t> Объекты </a:t>
            </a:r>
            <a:r>
              <a:rPr lang="ru-RU" sz="2400" dirty="0">
                <a:solidFill>
                  <a:srgbClr val="000000"/>
                </a:solidFill>
                <a:uFill>
                  <a:solidFill>
                    <a:srgbClr val="000000"/>
                  </a:solidFill>
                </a:uFill>
                <a:latin typeface="Times New Roman"/>
                <a:ea typeface="Calibri"/>
                <a:cs typeface="Calibri"/>
              </a:rPr>
              <a:t>бухгалтерского учета признаются в бухгалтерском учете </a:t>
            </a:r>
            <a:r>
              <a:rPr lang="ru-RU" sz="2400" b="1" i="1" dirty="0">
                <a:solidFill>
                  <a:srgbClr val="FF0000"/>
                </a:solidFill>
                <a:uFill>
                  <a:solidFill>
                    <a:srgbClr val="000000"/>
                  </a:solidFill>
                </a:uFill>
                <a:latin typeface="Times New Roman"/>
                <a:ea typeface="Calibri"/>
                <a:cs typeface="Calibri"/>
              </a:rPr>
              <a:t>в том отчетном периоде, в котором имели место факты хозяйственной жизни</a:t>
            </a:r>
            <a:r>
              <a:rPr lang="ru-RU" sz="2400" dirty="0">
                <a:solidFill>
                  <a:srgbClr val="000000"/>
                </a:solidFill>
                <a:uFill>
                  <a:solidFill>
                    <a:srgbClr val="000000"/>
                  </a:solidFill>
                </a:uFill>
                <a:latin typeface="Times New Roman"/>
                <a:ea typeface="Calibri"/>
                <a:cs typeface="Calibri"/>
              </a:rPr>
              <a:t>, приведшие к возникновению и (или) изменению соответствующих активов, обязательств, доходов и (или) расходов, иных объектов бухгалтерского учета, </a:t>
            </a:r>
            <a:r>
              <a:rPr lang="ru-RU" sz="2400" b="1" dirty="0">
                <a:solidFill>
                  <a:srgbClr val="000000"/>
                </a:solidFill>
                <a:uFill>
                  <a:solidFill>
                    <a:srgbClr val="000000"/>
                  </a:solidFill>
                </a:uFill>
                <a:latin typeface="Times New Roman"/>
                <a:ea typeface="Calibri"/>
                <a:cs typeface="Calibri"/>
              </a:rPr>
              <a:t>вне зависимости от поступления или выбытия денежных средств (или их эквивалентов) при расчетах, связанных с осуществлением указанных операций</a:t>
            </a:r>
            <a:r>
              <a:rPr lang="ru-RU" sz="2400" dirty="0">
                <a:solidFill>
                  <a:srgbClr val="000000"/>
                </a:solidFill>
                <a:uFill>
                  <a:solidFill>
                    <a:srgbClr val="000000"/>
                  </a:solidFill>
                </a:uFill>
                <a:latin typeface="Times New Roman"/>
                <a:ea typeface="Calibri"/>
                <a:cs typeface="Calibri"/>
              </a:rPr>
              <a:t>.</a:t>
            </a:r>
            <a:endParaRPr lang="ru-RU" sz="2400" dirty="0">
              <a:solidFill>
                <a:srgbClr val="000000"/>
              </a:solidFill>
              <a:uFill>
                <a:solidFill>
                  <a:srgbClr val="000000"/>
                </a:solidFill>
              </a:uFill>
              <a:ea typeface="Calibri"/>
              <a:cs typeface="Calibri"/>
            </a:endParaRPr>
          </a:p>
          <a:p>
            <a:endParaRPr lang="ru-RU" dirty="0">
              <a:solidFill>
                <a:prstClr val="black"/>
              </a:solidFill>
            </a:endParaRPr>
          </a:p>
        </p:txBody>
      </p:sp>
    </p:spTree>
    <p:extLst>
      <p:ext uri="{BB962C8B-B14F-4D97-AF65-F5344CB8AC3E}">
        <p14:creationId xmlns:p14="http://schemas.microsoft.com/office/powerpoint/2010/main" val="77405031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95536" y="0"/>
            <a:ext cx="8035198" cy="984885"/>
          </a:xfrm>
          <a:prstGeom prst="rect">
            <a:avLst/>
          </a:prstGeom>
        </p:spPr>
        <p:txBody>
          <a:bodyPr vert="horz" wrap="square" lIns="0" tIns="0" rIns="0" bIns="0" rtlCol="0">
            <a:spAutoFit/>
          </a:bodyPr>
          <a:lstStyle/>
          <a:p>
            <a:pPr marL="302575" indent="-302575" algn="ctr"/>
            <a:r>
              <a:rPr lang="ru-RU" sz="4000"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a:t>
            </a:r>
            <a:r>
              <a:rPr lang="ru-RU" sz="2400" dirty="0" smtClean="0">
                <a:solidFill>
                  <a:schemeClr val="accent3">
                    <a:lumMod val="75000"/>
                  </a:schemeClr>
                </a:solidFill>
                <a:latin typeface="Times New Roman" panose="02020603050405020304" pitchFamily="18" charset="0"/>
                <a:ea typeface="Calibri" panose="020F0502020204030204" pitchFamily="34" charset="0"/>
                <a:cs typeface="Arial" panose="020B0604020202020204" pitchFamily="34" charset="0"/>
              </a:rPr>
              <a:t> </a:t>
            </a:r>
            <a:r>
              <a:rPr lang="ru-RU" sz="240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ea typeface="Calibri" panose="020F0502020204030204" pitchFamily="34" charset="0"/>
                <a:cs typeface="Arial" panose="020B0604020202020204" pitchFamily="34" charset="0"/>
              </a:rPr>
              <a:t>НЕ ЯВЛЯЕТСЯ СОБЫТИЕМ ПОСЛЕ ОТЧЕТНОЙ ДАТЫ</a:t>
            </a:r>
            <a:endParaRPr lang="ru-RU"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
        <p:nvSpPr>
          <p:cNvPr id="8" name="TextBox 7"/>
          <p:cNvSpPr txBox="1"/>
          <p:nvPr/>
        </p:nvSpPr>
        <p:spPr>
          <a:xfrm>
            <a:off x="2095832" y="4249050"/>
            <a:ext cx="5122391" cy="309637"/>
          </a:xfrm>
          <a:prstGeom prst="rect">
            <a:avLst/>
          </a:prstGeom>
          <a:noFill/>
        </p:spPr>
        <p:txBody>
          <a:bodyPr wrap="square" rtlCol="0">
            <a:spAutoFit/>
          </a:bodyPr>
          <a:lstStyle/>
          <a:p>
            <a:pPr algn="ctr" defTabSz="806867"/>
            <a:endParaRPr lang="ru-RU" sz="1412" b="1" dirty="0">
              <a:solidFill>
                <a:prstClr val="black"/>
              </a:solidFill>
              <a:latin typeface="Times New Roman" panose="02020603050405020304" pitchFamily="18" charset="0"/>
              <a:cs typeface="Times New Roman" panose="02020603050405020304" pitchFamily="18" charset="0"/>
            </a:endParaRPr>
          </a:p>
        </p:txBody>
      </p:sp>
      <p:sp>
        <p:nvSpPr>
          <p:cNvPr id="18" name="Прямоугольник 17"/>
          <p:cNvSpPr/>
          <p:nvPr/>
        </p:nvSpPr>
        <p:spPr>
          <a:xfrm rot="10800000" flipV="1">
            <a:off x="1279174" y="4738247"/>
            <a:ext cx="5795689" cy="307777"/>
          </a:xfrm>
          <a:prstGeom prst="rect">
            <a:avLst/>
          </a:prstGeom>
        </p:spPr>
        <p:txBody>
          <a:bodyPr wrap="square">
            <a:spAutoFit/>
          </a:bodyPr>
          <a:lstStyle/>
          <a:p>
            <a:pPr indent="342900" algn="just"/>
            <a:r>
              <a:rPr lang="ru-RU" sz="1400" dirty="0" smtClean="0">
                <a:solidFill>
                  <a:prstClr val="black"/>
                </a:solidFill>
                <a:latin typeface="Times New Roman" panose="02020603050405020304" pitchFamily="18" charset="0"/>
                <a:ea typeface="Times New Roman" panose="02020603050405020304" pitchFamily="18" charset="0"/>
              </a:rPr>
              <a:t>.</a:t>
            </a:r>
            <a:endParaRPr lang="ru-RU" sz="1200" dirty="0">
              <a:solidFill>
                <a:prstClr val="black"/>
              </a:solidFill>
              <a:latin typeface="Times New Roman" panose="02020603050405020304" pitchFamily="18" charset="0"/>
              <a:ea typeface="Times New Roman" panose="02020603050405020304" pitchFamily="18" charset="0"/>
            </a:endParaRPr>
          </a:p>
        </p:txBody>
      </p:sp>
      <p:sp>
        <p:nvSpPr>
          <p:cNvPr id="3" name="Прямоугольник 2"/>
          <p:cNvSpPr/>
          <p:nvPr/>
        </p:nvSpPr>
        <p:spPr>
          <a:xfrm>
            <a:off x="107504" y="1196752"/>
            <a:ext cx="8611262" cy="6309420"/>
          </a:xfrm>
          <a:prstGeom prst="rect">
            <a:avLst/>
          </a:prstGeom>
        </p:spPr>
        <p:txBody>
          <a:bodyPr wrap="square">
            <a:spAutoFit/>
          </a:bodyPr>
          <a:lstStyle/>
          <a:p>
            <a:pPr indent="450215" algn="just"/>
            <a:r>
              <a:rPr lang="ru-RU" sz="13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ru-RU" sz="2800" b="1" dirty="0" smtClean="0">
              <a:solidFill>
                <a:srgbClr val="FF0000"/>
              </a:solidFill>
              <a:latin typeface="Times New Roman" panose="02020603050405020304" pitchFamily="18" charset="0"/>
              <a:ea typeface="Calibri" panose="020F0502020204030204" pitchFamily="34" charset="0"/>
              <a:cs typeface="Arial" panose="020B0604020202020204" pitchFamily="34" charset="0"/>
            </a:endParaRPr>
          </a:p>
          <a:p>
            <a:pPr marL="342900" indent="-342900" algn="just">
              <a:buFont typeface="Arial" panose="020B0604020202020204" pitchFamily="34" charset="0"/>
              <a:buChar char="•"/>
            </a:pPr>
            <a:r>
              <a:rPr lang="ru-RU" sz="2400" b="1"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Поступление </a:t>
            </a:r>
            <a:r>
              <a:rPr lang="ru-RU" sz="2400" b="1" dirty="0">
                <a:solidFill>
                  <a:prstClr val="black"/>
                </a:solidFill>
                <a:latin typeface="Times New Roman" panose="02020603050405020304" pitchFamily="18" charset="0"/>
                <a:ea typeface="Calibri" panose="020F0502020204030204" pitchFamily="34" charset="0"/>
                <a:cs typeface="Arial" panose="020B0604020202020204" pitchFamily="34" charset="0"/>
              </a:rPr>
              <a:t>после отчетной даты первичных учетных документов, оформляющих факты хозяйственной жизни, возникших (произошедших) в отчетном периоде,</a:t>
            </a:r>
            <a:r>
              <a:rPr lang="ru-RU" sz="2400" dirty="0">
                <a:solidFill>
                  <a:prstClr val="black"/>
                </a:solidFill>
                <a:latin typeface="Times New Roman" panose="02020603050405020304" pitchFamily="18" charset="0"/>
                <a:ea typeface="Calibri" panose="020F0502020204030204" pitchFamily="34" charset="0"/>
                <a:cs typeface="Arial" panose="020B0604020202020204" pitchFamily="34" charset="0"/>
              </a:rPr>
              <a:t> информация о которых подлежит отражению в бухгалтерском учете и (или) раскрытию в бухгалтерской (финансовой) </a:t>
            </a:r>
            <a:r>
              <a:rPr lang="ru-RU" sz="2400"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отчетности</a:t>
            </a:r>
          </a:p>
          <a:p>
            <a:pPr indent="450215" algn="just">
              <a:lnSpc>
                <a:spcPct val="115000"/>
              </a:lnSpc>
            </a:pPr>
            <a:r>
              <a:rPr lang="ru-RU" sz="2400" b="1" i="1" dirty="0" smtClean="0">
                <a:solidFill>
                  <a:srgbClr val="000000"/>
                </a:solidFill>
                <a:uFill>
                  <a:solidFill>
                    <a:srgbClr val="000000"/>
                  </a:solidFill>
                </a:uFill>
                <a:latin typeface="Times New Roman"/>
                <a:ea typeface="Calibri"/>
                <a:cs typeface="Calibri"/>
              </a:rPr>
              <a:t>Например,</a:t>
            </a:r>
            <a:r>
              <a:rPr lang="ru-RU" sz="2400" dirty="0" smtClean="0">
                <a:solidFill>
                  <a:srgbClr val="000000"/>
                </a:solidFill>
                <a:uFill>
                  <a:solidFill>
                    <a:srgbClr val="000000"/>
                  </a:solidFill>
                </a:uFill>
                <a:latin typeface="Times New Roman"/>
                <a:ea typeface="Calibri"/>
                <a:cs typeface="Calibri"/>
              </a:rPr>
              <a:t> </a:t>
            </a:r>
            <a:r>
              <a:rPr lang="ru-RU" sz="2000" dirty="0">
                <a:solidFill>
                  <a:srgbClr val="000000"/>
                </a:solidFill>
                <a:uFill>
                  <a:solidFill>
                    <a:srgbClr val="000000"/>
                  </a:solidFill>
                </a:uFill>
                <a:latin typeface="Times New Roman"/>
                <a:ea typeface="Calibri"/>
                <a:cs typeface="Calibri"/>
              </a:rPr>
              <a:t>поступление в бухгалтерию актов выполненных работ за декабрь 2017 года после отчетной даты, в январе 2018 года, или в соответствии с заключенным контрактом в 2017 году на приобретение горюче-смазочных материалов поступление первичных учетных документов (накладные за ноябрь - декабрь 2017 года за полученные материалы) после отчетной даты -  такие факты хозяйственной жизни не относятся к событиям после отчетной </a:t>
            </a:r>
            <a:r>
              <a:rPr lang="ru-RU" sz="2000" dirty="0" smtClean="0">
                <a:solidFill>
                  <a:srgbClr val="000000"/>
                </a:solidFill>
                <a:uFill>
                  <a:solidFill>
                    <a:srgbClr val="000000"/>
                  </a:solidFill>
                </a:uFill>
                <a:latin typeface="Times New Roman"/>
                <a:ea typeface="Calibri"/>
                <a:cs typeface="Calibri"/>
              </a:rPr>
              <a:t>даты</a:t>
            </a:r>
            <a:endParaRPr lang="ru-RU" sz="2400" dirty="0">
              <a:solidFill>
                <a:srgbClr val="000000"/>
              </a:solidFill>
              <a:uFill>
                <a:solidFill>
                  <a:srgbClr val="000000"/>
                </a:solidFill>
              </a:uFill>
              <a:ea typeface="Calibri"/>
              <a:cs typeface="Calibri"/>
            </a:endParaRPr>
          </a:p>
          <a:p>
            <a:pPr marL="342900" indent="-342900" algn="just">
              <a:buFont typeface="Arial" panose="020B0604020202020204" pitchFamily="34" charset="0"/>
              <a:buChar char="•"/>
            </a:pPr>
            <a:endParaRPr lang="ru-RU" sz="2400" dirty="0" smtClean="0">
              <a:solidFill>
                <a:prstClr val="black"/>
              </a:solidFill>
              <a:latin typeface="Times New Roman" panose="02020603050405020304" pitchFamily="18" charset="0"/>
              <a:ea typeface="Calibri" panose="020F0502020204030204" pitchFamily="34" charset="0"/>
              <a:cs typeface="Arial" panose="020B0604020202020204" pitchFamily="34" charset="0"/>
            </a:endParaRPr>
          </a:p>
          <a:p>
            <a:pPr algn="just">
              <a:lnSpc>
                <a:spcPct val="120000"/>
              </a:lnSpc>
            </a:pPr>
            <a:endParaRPr lang="ru-RU" sz="2400" dirty="0">
              <a:solidFill>
                <a:prstClr val="black"/>
              </a:solidFill>
              <a:latin typeface="Times New Roman" panose="02020603050405020304" pitchFamily="18" charset="0"/>
              <a:cs typeface="Times New Roman" panose="02020603050405020304" pitchFamily="18" charset="0"/>
            </a:endParaRPr>
          </a:p>
          <a:p>
            <a:pPr indent="450215" algn="just"/>
            <a:r>
              <a:rPr lang="ru-RU" sz="2400"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a:t>
            </a:r>
            <a:endParaRPr lang="ru-RU" sz="2400" dirty="0">
              <a:solidFill>
                <a:prstClr val="black"/>
              </a:solidFill>
              <a:latin typeface="Times New Roman" panose="02020603050405020304" pitchFamily="18" charset="0"/>
              <a:ea typeface="Calibri" panose="020F0502020204030204" pitchFamily="34" charset="0"/>
            </a:endParaRPr>
          </a:p>
        </p:txBody>
      </p:sp>
      <p:sp>
        <p:nvSpPr>
          <p:cNvPr id="4" name="Номер слайда 3"/>
          <p:cNvSpPr>
            <a:spLocks noGrp="1"/>
          </p:cNvSpPr>
          <p:nvPr>
            <p:ph type="sldNum" sz="quarter" idx="7"/>
          </p:nvPr>
        </p:nvSpPr>
        <p:spPr/>
        <p:txBody>
          <a:bodyPr/>
          <a:lstStyle/>
          <a:p>
            <a:pPr marL="4334666">
              <a:lnSpc>
                <a:spcPts val="1156"/>
              </a:lnSpc>
            </a:pPr>
            <a:fld id="{81D60167-4931-47E6-BA6A-407CBD079E47}" type="slidenum">
              <a:rPr lang="ru-RU" spc="-4" smtClean="0">
                <a:latin typeface="Arial"/>
                <a:cs typeface="Arial"/>
              </a:rPr>
              <a:pPr marL="4334666">
                <a:lnSpc>
                  <a:spcPts val="1156"/>
                </a:lnSpc>
              </a:pPr>
              <a:t>71</a:t>
            </a:fld>
            <a:endParaRPr lang="ru-RU" spc="-4" dirty="0">
              <a:latin typeface="Arial"/>
              <a:cs typeface="Arial"/>
            </a:endParaRPr>
          </a:p>
        </p:txBody>
      </p:sp>
    </p:spTree>
    <p:extLst>
      <p:ext uri="{BB962C8B-B14F-4D97-AF65-F5344CB8AC3E}">
        <p14:creationId xmlns:p14="http://schemas.microsoft.com/office/powerpoint/2010/main" val="99892432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ru-RU"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Событие после отчетной даты</a:t>
            </a:r>
            <a:endParaRPr lang="ru-RU"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graphicFrame>
        <p:nvGraphicFramePr>
          <p:cNvPr id="4" name="Объект 3"/>
          <p:cNvGraphicFramePr>
            <a:graphicFrameLocks noGrp="1"/>
          </p:cNvGraphicFramePr>
          <p:nvPr>
            <p:ph idx="1"/>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Номер слайда 2"/>
          <p:cNvSpPr>
            <a:spLocks noGrp="1"/>
          </p:cNvSpPr>
          <p:nvPr>
            <p:ph type="sldNum" sz="quarter" idx="12"/>
          </p:nvPr>
        </p:nvSpPr>
        <p:spPr/>
        <p:txBody>
          <a:bodyPr/>
          <a:lstStyle/>
          <a:p>
            <a:fld id="{C318D0E1-6172-4638-BCC1-0B70ED483AF8}" type="slidenum">
              <a:rPr lang="ru-RU" smtClean="0">
                <a:solidFill>
                  <a:prstClr val="black">
                    <a:tint val="75000"/>
                  </a:prstClr>
                </a:solidFill>
              </a:rPr>
              <a:pPr/>
              <a:t>72</a:t>
            </a:fld>
            <a:endParaRPr lang="ru-RU">
              <a:solidFill>
                <a:prstClr val="black">
                  <a:tint val="75000"/>
                </a:prstClr>
              </a:solidFill>
            </a:endParaRPr>
          </a:p>
        </p:txBody>
      </p:sp>
    </p:spTree>
    <p:extLst>
      <p:ext uri="{BB962C8B-B14F-4D97-AF65-F5344CB8AC3E}">
        <p14:creationId xmlns:p14="http://schemas.microsoft.com/office/powerpoint/2010/main" val="159213232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066130"/>
          </a:xfrm>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ru-RU"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Отражение в учете и отчетности </a:t>
            </a:r>
            <a:br>
              <a:rPr lang="ru-RU"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r>
              <a:rPr lang="ru-RU"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События после отчетной даты</a:t>
            </a:r>
          </a:p>
        </p:txBody>
      </p:sp>
      <p:graphicFrame>
        <p:nvGraphicFramePr>
          <p:cNvPr id="4" name="Объект 3"/>
          <p:cNvGraphicFramePr>
            <a:graphicFrameLocks noGrp="1"/>
          </p:cNvGraphicFramePr>
          <p:nvPr>
            <p:ph idx="1"/>
            <p:extLst/>
          </p:nvPr>
        </p:nvGraphicFramePr>
        <p:xfrm>
          <a:off x="467544" y="16288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6" name="Прямая со стрелкой 5"/>
          <p:cNvCxnSpPr/>
          <p:nvPr/>
        </p:nvCxnSpPr>
        <p:spPr>
          <a:xfrm flipV="1">
            <a:off x="6372200" y="4464495"/>
            <a:ext cx="0" cy="57666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 name="Номер слайда 2"/>
          <p:cNvSpPr>
            <a:spLocks noGrp="1"/>
          </p:cNvSpPr>
          <p:nvPr>
            <p:ph type="sldNum" sz="quarter" idx="12"/>
          </p:nvPr>
        </p:nvSpPr>
        <p:spPr/>
        <p:txBody>
          <a:bodyPr/>
          <a:lstStyle/>
          <a:p>
            <a:fld id="{C318D0E1-6172-4638-BCC1-0B70ED483AF8}" type="slidenum">
              <a:rPr lang="ru-RU" smtClean="0">
                <a:solidFill>
                  <a:prstClr val="black">
                    <a:tint val="75000"/>
                  </a:prstClr>
                </a:solidFill>
              </a:rPr>
              <a:pPr/>
              <a:t>73</a:t>
            </a:fld>
            <a:endParaRPr lang="ru-RU">
              <a:solidFill>
                <a:prstClr val="black">
                  <a:tint val="75000"/>
                </a:prstClr>
              </a:solidFill>
            </a:endParaRPr>
          </a:p>
        </p:txBody>
      </p:sp>
    </p:spTree>
    <p:extLst>
      <p:ext uri="{BB962C8B-B14F-4D97-AF65-F5344CB8AC3E}">
        <p14:creationId xmlns:p14="http://schemas.microsoft.com/office/powerpoint/2010/main" val="103303642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9512" y="2042063"/>
            <a:ext cx="3528392" cy="1723549"/>
          </a:xfrm>
          <a:prstGeom prst="rect">
            <a:avLst/>
          </a:prstGeom>
          <a:solidFill>
            <a:srgbClr val="FFFF99"/>
          </a:solidFill>
          <a:ln w="38100"/>
        </p:spPr>
        <p:style>
          <a:lnRef idx="2">
            <a:schemeClr val="accent2"/>
          </a:lnRef>
          <a:fillRef idx="1">
            <a:schemeClr val="lt1"/>
          </a:fillRef>
          <a:effectRef idx="0">
            <a:schemeClr val="accent2"/>
          </a:effectRef>
          <a:fontRef idx="minor">
            <a:schemeClr val="dk1"/>
          </a:fontRef>
        </p:style>
        <p:txBody>
          <a:bodyPr vert="horz" wrap="square" lIns="0" tIns="0" rIns="0" bIns="0" rtlCol="0">
            <a:spAutoFit/>
          </a:bodyPr>
          <a:lstStyle/>
          <a:p>
            <a:pPr marL="302575" indent="-302575"/>
            <a:r>
              <a:rPr lang="ru-RU" sz="2800" dirty="0" smtClean="0">
                <a:latin typeface="Times New Roman" panose="02020603050405020304" pitchFamily="18" charset="0"/>
                <a:ea typeface="Calibri" panose="020F0502020204030204" pitchFamily="34" charset="0"/>
                <a:cs typeface="Calibri" panose="020F0502020204030204" pitchFamily="34" charset="0"/>
              </a:rPr>
              <a:t>События, подтверждающие </a:t>
            </a:r>
            <a:r>
              <a:rPr lang="ru-RU" sz="2800" dirty="0">
                <a:latin typeface="Times New Roman" panose="02020603050405020304" pitchFamily="18" charset="0"/>
                <a:ea typeface="Calibri" panose="020F0502020204030204" pitchFamily="34" charset="0"/>
                <a:cs typeface="Calibri" panose="020F0502020204030204" pitchFamily="34" charset="0"/>
              </a:rPr>
              <a:t>условия </a:t>
            </a:r>
            <a:r>
              <a:rPr lang="ru-RU" sz="2800" dirty="0" smtClean="0">
                <a:latin typeface="Times New Roman" panose="02020603050405020304" pitchFamily="18" charset="0"/>
                <a:ea typeface="Calibri" panose="020F0502020204030204" pitchFamily="34" charset="0"/>
                <a:cs typeface="Calibri" panose="020F0502020204030204" pitchFamily="34" charset="0"/>
              </a:rPr>
              <a:t>деятельности</a:t>
            </a:r>
            <a:endParaRPr lang="ru-RU" dirty="0">
              <a:latin typeface="Times New Roman" panose="02020603050405020304" pitchFamily="18" charset="0"/>
              <a:cs typeface="Times New Roman" panose="02020603050405020304" pitchFamily="18" charset="0"/>
            </a:endParaRPr>
          </a:p>
        </p:txBody>
      </p:sp>
      <p:sp>
        <p:nvSpPr>
          <p:cNvPr id="8" name="TextBox 7"/>
          <p:cNvSpPr txBox="1"/>
          <p:nvPr/>
        </p:nvSpPr>
        <p:spPr>
          <a:xfrm>
            <a:off x="2095832" y="4249050"/>
            <a:ext cx="5122391" cy="309637"/>
          </a:xfrm>
          <a:prstGeom prst="rect">
            <a:avLst/>
          </a:prstGeom>
          <a:noFill/>
        </p:spPr>
        <p:txBody>
          <a:bodyPr wrap="square" rtlCol="0">
            <a:spAutoFit/>
          </a:bodyPr>
          <a:lstStyle/>
          <a:p>
            <a:pPr algn="ctr" defTabSz="806867"/>
            <a:endParaRPr lang="ru-RU" sz="1412" b="1" dirty="0">
              <a:solidFill>
                <a:prstClr val="black"/>
              </a:solidFill>
              <a:latin typeface="Times New Roman" panose="02020603050405020304" pitchFamily="18" charset="0"/>
              <a:cs typeface="Times New Roman" panose="02020603050405020304" pitchFamily="18" charset="0"/>
            </a:endParaRPr>
          </a:p>
        </p:txBody>
      </p:sp>
      <p:sp>
        <p:nvSpPr>
          <p:cNvPr id="18" name="Прямоугольник 17"/>
          <p:cNvSpPr/>
          <p:nvPr/>
        </p:nvSpPr>
        <p:spPr>
          <a:xfrm rot="10800000" flipV="1">
            <a:off x="1279174" y="4738247"/>
            <a:ext cx="5795689" cy="307777"/>
          </a:xfrm>
          <a:prstGeom prst="rect">
            <a:avLst/>
          </a:prstGeom>
        </p:spPr>
        <p:txBody>
          <a:bodyPr wrap="square">
            <a:spAutoFit/>
          </a:bodyPr>
          <a:lstStyle/>
          <a:p>
            <a:pPr indent="342900" algn="just"/>
            <a:r>
              <a:rPr lang="ru-RU" sz="1400" dirty="0" smtClean="0">
                <a:solidFill>
                  <a:prstClr val="black"/>
                </a:solidFill>
                <a:latin typeface="Times New Roman" panose="02020603050405020304" pitchFamily="18" charset="0"/>
                <a:ea typeface="Times New Roman" panose="02020603050405020304" pitchFamily="18" charset="0"/>
              </a:rPr>
              <a:t>.</a:t>
            </a:r>
            <a:endParaRPr lang="ru-RU" sz="1200" dirty="0">
              <a:solidFill>
                <a:prstClr val="black"/>
              </a:solidFill>
              <a:latin typeface="Times New Roman" panose="02020603050405020304" pitchFamily="18" charset="0"/>
              <a:ea typeface="Times New Roman" panose="02020603050405020304" pitchFamily="18" charset="0"/>
            </a:endParaRPr>
          </a:p>
        </p:txBody>
      </p:sp>
      <p:sp>
        <p:nvSpPr>
          <p:cNvPr id="3" name="Прямоугольник 2"/>
          <p:cNvSpPr/>
          <p:nvPr/>
        </p:nvSpPr>
        <p:spPr>
          <a:xfrm>
            <a:off x="179512" y="1052736"/>
            <a:ext cx="8568952" cy="307777"/>
          </a:xfrm>
          <a:prstGeom prst="rect">
            <a:avLst/>
          </a:prstGeom>
        </p:spPr>
        <p:txBody>
          <a:bodyPr wrap="square">
            <a:spAutoFit/>
          </a:bodyPr>
          <a:lstStyle/>
          <a:p>
            <a:pPr indent="450215" algn="just"/>
            <a:r>
              <a:rPr lang="ru-RU" sz="1400" dirty="0">
                <a:solidFill>
                  <a:prstClr val="black"/>
                </a:solidFill>
                <a:latin typeface="Times New Roman" panose="02020603050405020304" pitchFamily="18" charset="0"/>
                <a:ea typeface="Calibri" panose="020F0502020204030204" pitchFamily="34" charset="0"/>
                <a:cs typeface="Calibri" panose="020F0502020204030204" pitchFamily="34" charset="0"/>
              </a:rPr>
              <a:t> </a:t>
            </a:r>
            <a:endParaRPr lang="ru-RU" sz="2400" dirty="0">
              <a:solidFill>
                <a:prstClr val="black"/>
              </a:solidFill>
              <a:latin typeface="Times New Roman" panose="02020603050405020304" pitchFamily="18" charset="0"/>
              <a:ea typeface="Calibri" panose="020F0502020204030204" pitchFamily="34" charset="0"/>
            </a:endParaRPr>
          </a:p>
        </p:txBody>
      </p:sp>
      <p:sp>
        <p:nvSpPr>
          <p:cNvPr id="6" name="Прямоугольник 5"/>
          <p:cNvSpPr/>
          <p:nvPr/>
        </p:nvSpPr>
        <p:spPr>
          <a:xfrm>
            <a:off x="4211960" y="2002249"/>
            <a:ext cx="4824536" cy="1815882"/>
          </a:xfrm>
          <a:prstGeom prst="rect">
            <a:avLst/>
          </a:prstGeom>
          <a:solidFill>
            <a:srgbClr val="FDE3F8"/>
          </a:solidFill>
          <a:ln w="38100"/>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ru-RU" sz="2800" b="1" dirty="0" smtClean="0">
                <a:solidFill>
                  <a:prstClr val="black"/>
                </a:solidFill>
                <a:latin typeface="Times New Roman" panose="02020603050405020304" pitchFamily="18" charset="0"/>
                <a:ea typeface="Calibri" panose="020F0502020204030204" pitchFamily="34" charset="0"/>
                <a:cs typeface="Calibri" panose="020F0502020204030204" pitchFamily="34" charset="0"/>
              </a:rPr>
              <a:t>События,    свидетельствующие </a:t>
            </a:r>
            <a:r>
              <a:rPr lang="ru-RU" sz="2800" b="1" dirty="0">
                <a:solidFill>
                  <a:prstClr val="black"/>
                </a:solidFill>
                <a:latin typeface="Times New Roman" panose="02020603050405020304" pitchFamily="18" charset="0"/>
                <a:ea typeface="Calibri" panose="020F0502020204030204" pitchFamily="34" charset="0"/>
                <a:cs typeface="Calibri" panose="020F0502020204030204" pitchFamily="34" charset="0"/>
              </a:rPr>
              <a:t>об условиях деятельности субъекта отчетности</a:t>
            </a:r>
            <a:endParaRPr lang="ru-RU" sz="2800" b="1" dirty="0">
              <a:solidFill>
                <a:prstClr val="black"/>
              </a:solidFill>
            </a:endParaRPr>
          </a:p>
        </p:txBody>
      </p:sp>
      <p:sp>
        <p:nvSpPr>
          <p:cNvPr id="9" name="Прямоугольник 8"/>
          <p:cNvSpPr/>
          <p:nvPr/>
        </p:nvSpPr>
        <p:spPr>
          <a:xfrm>
            <a:off x="1113439" y="128072"/>
            <a:ext cx="7947753" cy="523220"/>
          </a:xfrm>
          <a:prstGeom prst="rect">
            <a:avLst/>
          </a:prstGeom>
        </p:spPr>
        <p:txBody>
          <a:bodyPr wrap="none">
            <a:spAutoFit/>
          </a:bodyPr>
          <a:lstStyle/>
          <a:p>
            <a:r>
              <a:rPr lang="ru-RU" sz="2800" b="1" dirty="0" smtClean="0">
                <a:solidFill>
                  <a:prstClr val="black"/>
                </a:solidFill>
                <a:latin typeface="Times New Roman" panose="02020603050405020304" pitchFamily="18" charset="0"/>
                <a:ea typeface="Calibri" panose="020F0502020204030204" pitchFamily="34" charset="0"/>
                <a:cs typeface="Calibri" panose="020F0502020204030204" pitchFamily="34" charset="0"/>
              </a:rPr>
              <a:t>Классификация события после отчетной даты</a:t>
            </a:r>
            <a:endParaRPr lang="ru-RU" sz="2800" b="1" dirty="0">
              <a:solidFill>
                <a:prstClr val="black"/>
              </a:solidFill>
            </a:endParaRPr>
          </a:p>
        </p:txBody>
      </p:sp>
      <p:cxnSp>
        <p:nvCxnSpPr>
          <p:cNvPr id="11" name="Прямая со стрелкой 10"/>
          <p:cNvCxnSpPr>
            <a:stCxn id="3" idx="0"/>
            <a:endCxn id="2" idx="0"/>
          </p:cNvCxnSpPr>
          <p:nvPr/>
        </p:nvCxnSpPr>
        <p:spPr>
          <a:xfrm flipH="1">
            <a:off x="1943708" y="1052736"/>
            <a:ext cx="2520280" cy="989327"/>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3" name="Прямая со стрелкой 12"/>
          <p:cNvCxnSpPr>
            <a:stCxn id="3" idx="0"/>
          </p:cNvCxnSpPr>
          <p:nvPr/>
        </p:nvCxnSpPr>
        <p:spPr>
          <a:xfrm>
            <a:off x="4463988" y="1052736"/>
            <a:ext cx="2052228" cy="949513"/>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4" name="Номер слайда 3"/>
          <p:cNvSpPr>
            <a:spLocks noGrp="1"/>
          </p:cNvSpPr>
          <p:nvPr>
            <p:ph type="sldNum" sz="quarter" idx="7"/>
          </p:nvPr>
        </p:nvSpPr>
        <p:spPr/>
        <p:txBody>
          <a:bodyPr/>
          <a:lstStyle/>
          <a:p>
            <a:pPr marL="4334666">
              <a:lnSpc>
                <a:spcPts val="1156"/>
              </a:lnSpc>
            </a:pPr>
            <a:fld id="{81D60167-4931-47E6-BA6A-407CBD079E47}" type="slidenum">
              <a:rPr lang="ru-RU" spc="-4" smtClean="0">
                <a:latin typeface="Arial"/>
                <a:cs typeface="Arial"/>
              </a:rPr>
              <a:pPr marL="4334666">
                <a:lnSpc>
                  <a:spcPts val="1156"/>
                </a:lnSpc>
              </a:pPr>
              <a:t>74</a:t>
            </a:fld>
            <a:endParaRPr lang="ru-RU" spc="-4" dirty="0">
              <a:latin typeface="Arial"/>
              <a:cs typeface="Arial"/>
            </a:endParaRPr>
          </a:p>
        </p:txBody>
      </p:sp>
      <p:sp>
        <p:nvSpPr>
          <p:cNvPr id="5" name="TextBox 4"/>
          <p:cNvSpPr txBox="1"/>
          <p:nvPr/>
        </p:nvSpPr>
        <p:spPr>
          <a:xfrm>
            <a:off x="467544" y="4260899"/>
            <a:ext cx="2166170" cy="523220"/>
          </a:xfrm>
          <a:prstGeom prst="rect">
            <a:avLst/>
          </a:prstGeom>
          <a:ln w="38100">
            <a:solidFill>
              <a:schemeClr val="tx2">
                <a:lumMod val="75000"/>
              </a:schemeClr>
            </a:solidFill>
          </a:ln>
        </p:spPr>
        <p:style>
          <a:lnRef idx="2">
            <a:schemeClr val="accent1"/>
          </a:lnRef>
          <a:fillRef idx="1">
            <a:schemeClr val="lt1"/>
          </a:fillRef>
          <a:effectRef idx="0">
            <a:schemeClr val="accent1"/>
          </a:effectRef>
          <a:fontRef idx="minor">
            <a:schemeClr val="dk1"/>
          </a:fontRef>
        </p:style>
        <p:txBody>
          <a:bodyPr wrap="none" rtlCol="0">
            <a:spAutoFit/>
          </a:bodyPr>
          <a:lstStyle/>
          <a:p>
            <a:r>
              <a:rPr lang="ru-RU" sz="2800" dirty="0" smtClean="0">
                <a:solidFill>
                  <a:prstClr val="black"/>
                </a:solidFill>
              </a:rPr>
              <a:t>в Отчетности</a:t>
            </a:r>
            <a:endParaRPr lang="ru-RU" sz="2800" dirty="0">
              <a:solidFill>
                <a:prstClr val="black"/>
              </a:solidFill>
            </a:endParaRPr>
          </a:p>
        </p:txBody>
      </p:sp>
      <p:sp>
        <p:nvSpPr>
          <p:cNvPr id="7" name="TextBox 6"/>
          <p:cNvSpPr txBox="1"/>
          <p:nvPr/>
        </p:nvSpPr>
        <p:spPr>
          <a:xfrm>
            <a:off x="5389144" y="4251802"/>
            <a:ext cx="2254143" cy="523220"/>
          </a:xfrm>
          <a:prstGeom prst="rect">
            <a:avLst/>
          </a:prstGeom>
          <a:ln w="38100">
            <a:solidFill>
              <a:schemeClr val="tx2">
                <a:lumMod val="75000"/>
              </a:schemeClr>
            </a:solidFill>
          </a:ln>
        </p:spPr>
        <p:style>
          <a:lnRef idx="2">
            <a:schemeClr val="accent1"/>
          </a:lnRef>
          <a:fillRef idx="1">
            <a:schemeClr val="lt1"/>
          </a:fillRef>
          <a:effectRef idx="0">
            <a:schemeClr val="accent1"/>
          </a:effectRef>
          <a:fontRef idx="minor">
            <a:schemeClr val="dk1"/>
          </a:fontRef>
        </p:style>
        <p:txBody>
          <a:bodyPr wrap="none" rtlCol="0">
            <a:spAutoFit/>
          </a:bodyPr>
          <a:lstStyle/>
          <a:p>
            <a:r>
              <a:rPr lang="ru-RU" sz="2800" dirty="0" smtClean="0">
                <a:solidFill>
                  <a:prstClr val="black"/>
                </a:solidFill>
              </a:rPr>
              <a:t>в Пояснениях</a:t>
            </a:r>
            <a:endParaRPr lang="ru-RU" sz="2800" dirty="0">
              <a:solidFill>
                <a:prstClr val="black"/>
              </a:solidFill>
            </a:endParaRPr>
          </a:p>
        </p:txBody>
      </p:sp>
      <p:cxnSp>
        <p:nvCxnSpPr>
          <p:cNvPr id="12" name="Прямая со стрелкой 11"/>
          <p:cNvCxnSpPr/>
          <p:nvPr/>
        </p:nvCxnSpPr>
        <p:spPr>
          <a:xfrm>
            <a:off x="1763688" y="3776998"/>
            <a:ext cx="0" cy="47205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5" name="Прямая со стрелкой 14"/>
          <p:cNvCxnSpPr/>
          <p:nvPr/>
        </p:nvCxnSpPr>
        <p:spPr>
          <a:xfrm>
            <a:off x="6624228" y="3776998"/>
            <a:ext cx="0" cy="512216"/>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7" name="TextBox 16"/>
          <p:cNvSpPr txBox="1"/>
          <p:nvPr/>
        </p:nvSpPr>
        <p:spPr>
          <a:xfrm>
            <a:off x="198984" y="5240718"/>
            <a:ext cx="2911631" cy="830997"/>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ru-RU" sz="2400" b="1" dirty="0" smtClean="0">
                <a:solidFill>
                  <a:srgbClr val="FF0000"/>
                </a:solidFill>
                <a:latin typeface="Times New Roman" panose="02020603050405020304" pitchFamily="18" charset="0"/>
                <a:ea typeface="Calibri" panose="020F0502020204030204" pitchFamily="34" charset="0"/>
                <a:cs typeface="Calibri" panose="020F0502020204030204" pitchFamily="34" charset="0"/>
              </a:rPr>
              <a:t>последним днем</a:t>
            </a:r>
          </a:p>
          <a:p>
            <a:r>
              <a:rPr lang="ru-RU" sz="2400" b="1" dirty="0" smtClean="0">
                <a:solidFill>
                  <a:srgbClr val="FF0000"/>
                </a:solidFill>
                <a:latin typeface="Times New Roman" panose="02020603050405020304" pitchFamily="18" charset="0"/>
                <a:ea typeface="Calibri" panose="020F0502020204030204" pitchFamily="34" charset="0"/>
                <a:cs typeface="Calibri" panose="020F0502020204030204" pitchFamily="34" charset="0"/>
              </a:rPr>
              <a:t> </a:t>
            </a:r>
            <a:r>
              <a:rPr lang="ru-RU" sz="2400" b="1" dirty="0">
                <a:solidFill>
                  <a:srgbClr val="FF0000"/>
                </a:solidFill>
                <a:latin typeface="Times New Roman" panose="02020603050405020304" pitchFamily="18" charset="0"/>
                <a:ea typeface="Calibri" panose="020F0502020204030204" pitchFamily="34" charset="0"/>
                <a:cs typeface="Calibri" panose="020F0502020204030204" pitchFamily="34" charset="0"/>
              </a:rPr>
              <a:t>отчетного периода </a:t>
            </a:r>
            <a:endParaRPr lang="ru-RU" dirty="0">
              <a:solidFill>
                <a:prstClr val="black"/>
              </a:solidFill>
            </a:endParaRPr>
          </a:p>
        </p:txBody>
      </p:sp>
      <p:sp>
        <p:nvSpPr>
          <p:cNvPr id="19" name="TextBox 18"/>
          <p:cNvSpPr txBox="1"/>
          <p:nvPr/>
        </p:nvSpPr>
        <p:spPr>
          <a:xfrm>
            <a:off x="5868144" y="5517232"/>
            <a:ext cx="290464" cy="369332"/>
          </a:xfrm>
          <a:prstGeom prst="rect">
            <a:avLst/>
          </a:prstGeom>
          <a:noFill/>
        </p:spPr>
        <p:txBody>
          <a:bodyPr wrap="none" rtlCol="0">
            <a:spAutoFit/>
          </a:bodyPr>
          <a:lstStyle/>
          <a:p>
            <a:r>
              <a:rPr lang="ru-RU" dirty="0" smtClean="0">
                <a:solidFill>
                  <a:prstClr val="black"/>
                </a:solidFill>
              </a:rPr>
              <a:t>  </a:t>
            </a:r>
            <a:endParaRPr lang="ru-RU" dirty="0">
              <a:solidFill>
                <a:prstClr val="black"/>
              </a:solidFill>
            </a:endParaRPr>
          </a:p>
        </p:txBody>
      </p:sp>
      <p:sp>
        <p:nvSpPr>
          <p:cNvPr id="20" name="Прямоугольник 19"/>
          <p:cNvSpPr/>
          <p:nvPr/>
        </p:nvSpPr>
        <p:spPr>
          <a:xfrm>
            <a:off x="4588355" y="5166743"/>
            <a:ext cx="4032448" cy="83099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indent="450215"/>
            <a:r>
              <a:rPr lang="ru-RU" sz="2000" dirty="0" smtClean="0">
                <a:solidFill>
                  <a:prstClr val="black"/>
                </a:solidFill>
                <a:latin typeface="Times New Roman" panose="02020603050405020304" pitchFamily="18" charset="0"/>
                <a:ea typeface="Calibri" panose="020F0502020204030204" pitchFamily="34" charset="0"/>
                <a:cs typeface="Calibri" panose="020F0502020204030204" pitchFamily="34" charset="0"/>
              </a:rPr>
              <a:t> </a:t>
            </a:r>
            <a:r>
              <a:rPr lang="ru-RU" sz="2400" b="1" dirty="0">
                <a:solidFill>
                  <a:srgbClr val="FF0000"/>
                </a:solidFill>
                <a:latin typeface="Times New Roman" panose="02020603050405020304" pitchFamily="18" charset="0"/>
                <a:ea typeface="Calibri" panose="020F0502020204030204" pitchFamily="34" charset="0"/>
                <a:cs typeface="Calibri" panose="020F0502020204030204" pitchFamily="34" charset="0"/>
              </a:rPr>
              <a:t>в периоде</a:t>
            </a:r>
            <a:r>
              <a:rPr lang="ru-RU" sz="2400" b="1" dirty="0" smtClean="0">
                <a:solidFill>
                  <a:srgbClr val="FF0000"/>
                </a:solidFill>
                <a:latin typeface="Times New Roman" panose="02020603050405020304" pitchFamily="18" charset="0"/>
                <a:ea typeface="Calibri" panose="020F0502020204030204" pitchFamily="34" charset="0"/>
                <a:cs typeface="Calibri" panose="020F0502020204030204" pitchFamily="34" charset="0"/>
              </a:rPr>
              <a:t>, </a:t>
            </a:r>
          </a:p>
          <a:p>
            <a:pPr indent="450215"/>
            <a:r>
              <a:rPr lang="ru-RU" sz="2400" b="1" dirty="0" smtClean="0">
                <a:solidFill>
                  <a:srgbClr val="FF0000"/>
                </a:solidFill>
                <a:latin typeface="Times New Roman" panose="02020603050405020304" pitchFamily="18" charset="0"/>
                <a:ea typeface="Calibri" panose="020F0502020204030204" pitchFamily="34" charset="0"/>
                <a:cs typeface="Calibri" panose="020F0502020204030204" pitchFamily="34" charset="0"/>
              </a:rPr>
              <a:t>следующем за отчетным</a:t>
            </a:r>
            <a:endParaRPr lang="ru-RU" sz="2400" dirty="0">
              <a:solidFill>
                <a:srgbClr val="FF0000"/>
              </a:solidFill>
              <a:latin typeface="Times New Roman" panose="02020603050405020304" pitchFamily="18" charset="0"/>
              <a:ea typeface="Calibri" panose="020F0502020204030204" pitchFamily="34" charset="0"/>
            </a:endParaRPr>
          </a:p>
        </p:txBody>
      </p:sp>
      <p:cxnSp>
        <p:nvCxnSpPr>
          <p:cNvPr id="22" name="Прямая со стрелкой 21"/>
          <p:cNvCxnSpPr/>
          <p:nvPr/>
        </p:nvCxnSpPr>
        <p:spPr>
          <a:xfrm>
            <a:off x="1763688" y="4766473"/>
            <a:ext cx="0" cy="45911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4" name="Прямая со стрелкой 23"/>
          <p:cNvCxnSpPr/>
          <p:nvPr/>
        </p:nvCxnSpPr>
        <p:spPr>
          <a:xfrm flipH="1">
            <a:off x="6663098" y="4784119"/>
            <a:ext cx="1" cy="456599"/>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25" name="Прямоугольник 24"/>
          <p:cNvSpPr/>
          <p:nvPr/>
        </p:nvSpPr>
        <p:spPr>
          <a:xfrm>
            <a:off x="2177988" y="4806385"/>
            <a:ext cx="4572000" cy="369332"/>
          </a:xfrm>
          <a:prstGeom prst="rect">
            <a:avLst/>
          </a:prstGeom>
        </p:spPr>
        <p:txBody>
          <a:bodyPr>
            <a:spAutoFit/>
          </a:bodyPr>
          <a:lstStyle/>
          <a:p>
            <a:r>
              <a:rPr lang="ru-RU" b="1" kern="0" dirty="0">
                <a:solidFill>
                  <a:srgbClr val="252523"/>
                </a:solidFill>
                <a:latin typeface="Times New Roman" panose="02020603050405020304" pitchFamily="18" charset="0"/>
                <a:ea typeface="Calibri" panose="020F0502020204030204" pitchFamily="34" charset="0"/>
                <a:cs typeface="Arial" panose="020B0604020202020204" pitchFamily="34" charset="0"/>
              </a:rPr>
              <a:t>Признание СПОД в бухгалтерском учете </a:t>
            </a:r>
            <a:endParaRPr lang="ru-RU" dirty="0">
              <a:solidFill>
                <a:prstClr val="black"/>
              </a:solidFill>
            </a:endParaRPr>
          </a:p>
        </p:txBody>
      </p:sp>
      <p:sp>
        <p:nvSpPr>
          <p:cNvPr id="10" name="TextBox 9"/>
          <p:cNvSpPr txBox="1"/>
          <p:nvPr/>
        </p:nvSpPr>
        <p:spPr>
          <a:xfrm>
            <a:off x="3449481" y="3899817"/>
            <a:ext cx="1323137" cy="369332"/>
          </a:xfrm>
          <a:prstGeom prst="rect">
            <a:avLst/>
          </a:prstGeom>
          <a:noFill/>
        </p:spPr>
        <p:txBody>
          <a:bodyPr wrap="square" rtlCol="0">
            <a:spAutoFit/>
          </a:bodyPr>
          <a:lstStyle/>
          <a:p>
            <a:r>
              <a:rPr lang="ru-RU" dirty="0">
                <a:solidFill>
                  <a:prstClr val="black"/>
                </a:solidFill>
              </a:rPr>
              <a:t>Отражение</a:t>
            </a:r>
          </a:p>
        </p:txBody>
      </p:sp>
    </p:spTree>
    <p:extLst>
      <p:ext uri="{BB962C8B-B14F-4D97-AF65-F5344CB8AC3E}">
        <p14:creationId xmlns:p14="http://schemas.microsoft.com/office/powerpoint/2010/main" val="224606205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095832" y="4249050"/>
            <a:ext cx="5122391" cy="309637"/>
          </a:xfrm>
          <a:prstGeom prst="rect">
            <a:avLst/>
          </a:prstGeom>
          <a:noFill/>
        </p:spPr>
        <p:txBody>
          <a:bodyPr wrap="square" rtlCol="0">
            <a:spAutoFit/>
          </a:bodyPr>
          <a:lstStyle/>
          <a:p>
            <a:pPr algn="ctr" defTabSz="806867"/>
            <a:endParaRPr lang="ru-RU" sz="1412" b="1" dirty="0">
              <a:solidFill>
                <a:prstClr val="black"/>
              </a:solidFill>
              <a:latin typeface="Times New Roman" panose="02020603050405020304" pitchFamily="18" charset="0"/>
              <a:cs typeface="Times New Roman" panose="02020603050405020304" pitchFamily="18" charset="0"/>
            </a:endParaRPr>
          </a:p>
        </p:txBody>
      </p:sp>
      <p:sp>
        <p:nvSpPr>
          <p:cNvPr id="18" name="Прямоугольник 17"/>
          <p:cNvSpPr/>
          <p:nvPr/>
        </p:nvSpPr>
        <p:spPr>
          <a:xfrm rot="10800000" flipV="1">
            <a:off x="1279174" y="4738247"/>
            <a:ext cx="5795689" cy="307777"/>
          </a:xfrm>
          <a:prstGeom prst="rect">
            <a:avLst/>
          </a:prstGeom>
        </p:spPr>
        <p:txBody>
          <a:bodyPr wrap="square">
            <a:spAutoFit/>
          </a:bodyPr>
          <a:lstStyle/>
          <a:p>
            <a:pPr indent="342900" algn="just"/>
            <a:r>
              <a:rPr lang="ru-RU" sz="1400" dirty="0" smtClean="0">
                <a:solidFill>
                  <a:prstClr val="black"/>
                </a:solidFill>
                <a:latin typeface="Times New Roman" panose="02020603050405020304" pitchFamily="18" charset="0"/>
                <a:ea typeface="Times New Roman" panose="02020603050405020304" pitchFamily="18" charset="0"/>
              </a:rPr>
              <a:t>.</a:t>
            </a:r>
            <a:endParaRPr lang="ru-RU" sz="1200" dirty="0">
              <a:solidFill>
                <a:prstClr val="black"/>
              </a:solidFill>
              <a:latin typeface="Times New Roman" panose="02020603050405020304" pitchFamily="18" charset="0"/>
              <a:ea typeface="Times New Roman" panose="02020603050405020304" pitchFamily="18" charset="0"/>
            </a:endParaRPr>
          </a:p>
        </p:txBody>
      </p:sp>
      <p:sp>
        <p:nvSpPr>
          <p:cNvPr id="4" name="Номер слайда 3"/>
          <p:cNvSpPr>
            <a:spLocks noGrp="1"/>
          </p:cNvSpPr>
          <p:nvPr>
            <p:ph type="sldNum" sz="quarter" idx="7"/>
          </p:nvPr>
        </p:nvSpPr>
        <p:spPr/>
        <p:txBody>
          <a:bodyPr/>
          <a:lstStyle/>
          <a:p>
            <a:pPr marL="4334666">
              <a:lnSpc>
                <a:spcPts val="1156"/>
              </a:lnSpc>
            </a:pPr>
            <a:fld id="{81D60167-4931-47E6-BA6A-407CBD079E47}" type="slidenum">
              <a:rPr lang="ru-RU" spc="-4" smtClean="0">
                <a:latin typeface="Arial"/>
                <a:cs typeface="Arial"/>
              </a:rPr>
              <a:pPr marL="4334666">
                <a:lnSpc>
                  <a:spcPts val="1156"/>
                </a:lnSpc>
              </a:pPr>
              <a:t>75</a:t>
            </a:fld>
            <a:endParaRPr lang="ru-RU" spc="-4" dirty="0">
              <a:latin typeface="Arial"/>
              <a:cs typeface="Arial"/>
            </a:endParaRPr>
          </a:p>
        </p:txBody>
      </p:sp>
      <p:sp>
        <p:nvSpPr>
          <p:cNvPr id="3" name="Прямоугольник 2"/>
          <p:cNvSpPr/>
          <p:nvPr/>
        </p:nvSpPr>
        <p:spPr>
          <a:xfrm>
            <a:off x="683568" y="2242235"/>
            <a:ext cx="7200800" cy="2800767"/>
          </a:xfrm>
          <a:prstGeom prst="rect">
            <a:avLst/>
          </a:prstGeom>
        </p:spPr>
        <p:txBody>
          <a:bodyPr wrap="square">
            <a:spAutoFit/>
          </a:bodyPr>
          <a:lstStyle/>
          <a:p>
            <a:pPr algn="ctr"/>
            <a:r>
              <a:rPr lang="ru-RU" sz="4400" b="1" dirty="0" smtClean="0">
                <a:ln w="12700">
                  <a:solidFill>
                    <a:srgbClr val="1F497D">
                      <a:lumMod val="75000"/>
                    </a:srgbClr>
                  </a:solidFill>
                  <a:prstDash val="solid"/>
                </a:ln>
                <a:pattFill prst="dkUpDiag">
                  <a:fgClr>
                    <a:srgbClr val="1F497D"/>
                  </a:fgClr>
                  <a:bgClr>
                    <a:srgbClr val="1F497D">
                      <a:lumMod val="20000"/>
                      <a:lumOff val="80000"/>
                    </a:srgbClr>
                  </a:bgClr>
                </a:pattFill>
                <a:effectLst>
                  <a:outerShdw dist="38100" dir="2640000" algn="bl" rotWithShape="0">
                    <a:srgbClr val="1F497D">
                      <a:lumMod val="75000"/>
                    </a:srgbClr>
                  </a:outerShdw>
                </a:effectLst>
                <a:latin typeface="Times New Roman" panose="02020603050405020304" pitchFamily="18" charset="0"/>
                <a:cs typeface="Times New Roman" panose="02020603050405020304" pitchFamily="18" charset="0"/>
              </a:rPr>
              <a:t>Событие после отчетной даты</a:t>
            </a:r>
            <a:r>
              <a:rPr lang="ru-RU" sz="4400" b="1" dirty="0">
                <a:ln w="12700">
                  <a:solidFill>
                    <a:srgbClr val="1F497D">
                      <a:lumMod val="75000"/>
                    </a:srgbClr>
                  </a:solidFill>
                  <a:prstDash val="solid"/>
                </a:ln>
                <a:pattFill prst="dkUpDiag">
                  <a:fgClr>
                    <a:srgbClr val="1F497D"/>
                  </a:fgClr>
                  <a:bgClr>
                    <a:srgbClr val="1F497D">
                      <a:lumMod val="20000"/>
                      <a:lumOff val="80000"/>
                    </a:srgbClr>
                  </a:bgClr>
                </a:pattFill>
                <a:effectLst>
                  <a:outerShdw dist="38100" dir="2640000" algn="bl" rotWithShape="0">
                    <a:srgbClr val="1F497D">
                      <a:lumMod val="75000"/>
                    </a:srgbClr>
                  </a:outerShdw>
                </a:effectLst>
                <a:latin typeface="Times New Roman" panose="02020603050405020304" pitchFamily="18" charset="0"/>
                <a:cs typeface="Times New Roman" panose="02020603050405020304" pitchFamily="18" charset="0"/>
              </a:rPr>
              <a:t/>
            </a:r>
            <a:br>
              <a:rPr lang="ru-RU" sz="4400" b="1" dirty="0">
                <a:ln w="12700">
                  <a:solidFill>
                    <a:srgbClr val="1F497D">
                      <a:lumMod val="75000"/>
                    </a:srgbClr>
                  </a:solidFill>
                  <a:prstDash val="solid"/>
                </a:ln>
                <a:pattFill prst="dkUpDiag">
                  <a:fgClr>
                    <a:srgbClr val="1F497D"/>
                  </a:fgClr>
                  <a:bgClr>
                    <a:srgbClr val="1F497D">
                      <a:lumMod val="20000"/>
                      <a:lumOff val="80000"/>
                    </a:srgbClr>
                  </a:bgClr>
                </a:pattFill>
                <a:effectLst>
                  <a:outerShdw dist="38100" dir="2640000" algn="bl" rotWithShape="0">
                    <a:srgbClr val="1F497D">
                      <a:lumMod val="75000"/>
                    </a:srgbClr>
                  </a:outerShdw>
                </a:effectLst>
                <a:latin typeface="Times New Roman" panose="02020603050405020304" pitchFamily="18" charset="0"/>
                <a:cs typeface="Times New Roman" panose="02020603050405020304" pitchFamily="18" charset="0"/>
              </a:rPr>
            </a:br>
            <a:r>
              <a:rPr lang="ru-RU" sz="4400" b="1" dirty="0">
                <a:ln w="12700">
                  <a:solidFill>
                    <a:srgbClr val="1F497D">
                      <a:lumMod val="75000"/>
                    </a:srgbClr>
                  </a:solidFill>
                  <a:prstDash val="solid"/>
                </a:ln>
                <a:pattFill prst="dkUpDiag">
                  <a:fgClr>
                    <a:srgbClr val="1F497D"/>
                  </a:fgClr>
                  <a:bgClr>
                    <a:srgbClr val="1F497D">
                      <a:lumMod val="20000"/>
                      <a:lumOff val="80000"/>
                    </a:srgbClr>
                  </a:bgClr>
                </a:pattFill>
                <a:effectLst>
                  <a:outerShdw dist="38100" dir="2640000" algn="bl" rotWithShape="0">
                    <a:srgbClr val="1F497D">
                      <a:lumMod val="75000"/>
                    </a:srgbClr>
                  </a:outerShdw>
                </a:effectLst>
                <a:latin typeface="Times New Roman" panose="02020603050405020304" pitchFamily="18" charset="0"/>
                <a:cs typeface="Times New Roman" panose="02020603050405020304" pitchFamily="18" charset="0"/>
              </a:rPr>
              <a:t> подтверждающее условия деятельности</a:t>
            </a:r>
            <a:endParaRPr lang="ru-RU" sz="4400" b="1" dirty="0">
              <a:ln w="12700">
                <a:solidFill>
                  <a:srgbClr val="1F497D">
                    <a:lumMod val="75000"/>
                  </a:srgbClr>
                </a:solidFill>
                <a:prstDash val="solid"/>
              </a:ln>
              <a:pattFill prst="dkUpDiag">
                <a:fgClr>
                  <a:srgbClr val="1F497D"/>
                </a:fgClr>
                <a:bgClr>
                  <a:srgbClr val="1F497D">
                    <a:lumMod val="20000"/>
                    <a:lumOff val="80000"/>
                  </a:srgbClr>
                </a:bgClr>
              </a:pattFill>
              <a:effectLst>
                <a:outerShdw dist="38100" dir="2640000" algn="bl" rotWithShape="0">
                  <a:srgbClr val="1F497D">
                    <a:lumMod val="75000"/>
                  </a:srgbClr>
                </a:outerShdw>
              </a:effectLst>
            </a:endParaRPr>
          </a:p>
        </p:txBody>
      </p:sp>
    </p:spTree>
    <p:extLst>
      <p:ext uri="{BB962C8B-B14F-4D97-AF65-F5344CB8AC3E}">
        <p14:creationId xmlns:p14="http://schemas.microsoft.com/office/powerpoint/2010/main" val="67760262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23528" y="0"/>
            <a:ext cx="8568952" cy="1477328"/>
          </a:xfrm>
          <a:prstGeom prst="rect">
            <a:avLst/>
          </a:prstGeom>
        </p:spPr>
        <p:txBody>
          <a:bodyPr vert="horz"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3200" kern="120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ea typeface="+mn-ea"/>
                <a:cs typeface="Times New Roman" panose="02020603050405020304" pitchFamily="18" charset="0"/>
              </a:rPr>
              <a:t>СПОД</a:t>
            </a:r>
            <a:br>
              <a:rPr lang="ru-RU" sz="3200" kern="120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ea typeface="+mn-ea"/>
                <a:cs typeface="Times New Roman" panose="02020603050405020304" pitchFamily="18" charset="0"/>
              </a:rPr>
            </a:br>
            <a:r>
              <a:rPr lang="ru-RU" sz="3200" kern="120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ea typeface="+mn-ea"/>
                <a:cs typeface="Times New Roman" panose="02020603050405020304" pitchFamily="18" charset="0"/>
              </a:rPr>
              <a:t> </a:t>
            </a:r>
            <a:r>
              <a:rPr lang="ru-RU" sz="3200" kern="120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ea typeface="+mn-ea"/>
                <a:cs typeface="Times New Roman" panose="02020603050405020304" pitchFamily="18" charset="0"/>
              </a:rPr>
              <a:t>подтверждающее условия деятельности</a:t>
            </a:r>
            <a:br>
              <a:rPr lang="ru-RU" sz="3200" kern="120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ea typeface="+mn-ea"/>
                <a:cs typeface="Times New Roman" panose="02020603050405020304" pitchFamily="18" charset="0"/>
              </a:rPr>
            </a:br>
            <a:r>
              <a:rPr lang="ru-RU" sz="320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ea typeface="Calibri" panose="020F0502020204030204" pitchFamily="34" charset="0"/>
                <a:cs typeface="Arial" panose="020B0604020202020204" pitchFamily="34" charset="0"/>
              </a:rPr>
              <a:t> </a:t>
            </a:r>
            <a:endParaRPr lang="ru-RU" sz="320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ea typeface="Calibri" panose="020F0502020204030204" pitchFamily="34" charset="0"/>
            </a:endParaRPr>
          </a:p>
        </p:txBody>
      </p:sp>
      <p:sp>
        <p:nvSpPr>
          <p:cNvPr id="8" name="TextBox 7"/>
          <p:cNvSpPr txBox="1"/>
          <p:nvPr/>
        </p:nvSpPr>
        <p:spPr>
          <a:xfrm>
            <a:off x="2095832" y="4249050"/>
            <a:ext cx="5122391" cy="309637"/>
          </a:xfrm>
          <a:prstGeom prst="rect">
            <a:avLst/>
          </a:prstGeom>
          <a:noFill/>
        </p:spPr>
        <p:txBody>
          <a:bodyPr wrap="square" rtlCol="0">
            <a:spAutoFit/>
          </a:bodyPr>
          <a:lstStyle/>
          <a:p>
            <a:pPr algn="ctr" defTabSz="806867"/>
            <a:endParaRPr lang="ru-RU" sz="1412" b="1" dirty="0">
              <a:solidFill>
                <a:prstClr val="black"/>
              </a:solidFill>
              <a:latin typeface="Times New Roman" panose="02020603050405020304" pitchFamily="18" charset="0"/>
              <a:cs typeface="Times New Roman" panose="02020603050405020304" pitchFamily="18" charset="0"/>
            </a:endParaRPr>
          </a:p>
        </p:txBody>
      </p:sp>
      <p:sp>
        <p:nvSpPr>
          <p:cNvPr id="18" name="Прямоугольник 17"/>
          <p:cNvSpPr/>
          <p:nvPr/>
        </p:nvSpPr>
        <p:spPr>
          <a:xfrm rot="10800000" flipV="1">
            <a:off x="1279174" y="4738247"/>
            <a:ext cx="5795689" cy="307777"/>
          </a:xfrm>
          <a:prstGeom prst="rect">
            <a:avLst/>
          </a:prstGeom>
        </p:spPr>
        <p:txBody>
          <a:bodyPr wrap="square">
            <a:spAutoFit/>
          </a:bodyPr>
          <a:lstStyle/>
          <a:p>
            <a:pPr indent="342900" algn="just"/>
            <a:r>
              <a:rPr lang="ru-RU" sz="1400" dirty="0" smtClean="0">
                <a:solidFill>
                  <a:prstClr val="black"/>
                </a:solidFill>
                <a:latin typeface="Times New Roman" panose="02020603050405020304" pitchFamily="18" charset="0"/>
                <a:ea typeface="Times New Roman" panose="02020603050405020304" pitchFamily="18" charset="0"/>
              </a:rPr>
              <a:t>.</a:t>
            </a:r>
            <a:endParaRPr lang="ru-RU" sz="1200" dirty="0">
              <a:solidFill>
                <a:prstClr val="black"/>
              </a:solidFill>
              <a:latin typeface="Times New Roman" panose="02020603050405020304" pitchFamily="18" charset="0"/>
              <a:ea typeface="Times New Roman" panose="02020603050405020304" pitchFamily="18" charset="0"/>
            </a:endParaRPr>
          </a:p>
        </p:txBody>
      </p:sp>
      <p:sp>
        <p:nvSpPr>
          <p:cNvPr id="4" name="Номер слайда 3"/>
          <p:cNvSpPr>
            <a:spLocks noGrp="1"/>
          </p:cNvSpPr>
          <p:nvPr>
            <p:ph type="sldNum" sz="quarter" idx="7"/>
          </p:nvPr>
        </p:nvSpPr>
        <p:spPr/>
        <p:txBody>
          <a:bodyPr/>
          <a:lstStyle/>
          <a:p>
            <a:pPr marL="4334666">
              <a:lnSpc>
                <a:spcPts val="1156"/>
              </a:lnSpc>
            </a:pPr>
            <a:fld id="{81D60167-4931-47E6-BA6A-407CBD079E47}" type="slidenum">
              <a:rPr lang="ru-RU" spc="-4" smtClean="0">
                <a:latin typeface="Arial"/>
                <a:cs typeface="Arial"/>
              </a:rPr>
              <a:pPr marL="4334666">
                <a:lnSpc>
                  <a:spcPts val="1156"/>
                </a:lnSpc>
              </a:pPr>
              <a:t>76</a:t>
            </a:fld>
            <a:endParaRPr lang="ru-RU" spc="-4" dirty="0">
              <a:latin typeface="Arial"/>
              <a:cs typeface="Arial"/>
            </a:endParaRPr>
          </a:p>
        </p:txBody>
      </p:sp>
      <p:sp>
        <p:nvSpPr>
          <p:cNvPr id="3" name="TextBox 2"/>
          <p:cNvSpPr txBox="1"/>
          <p:nvPr/>
        </p:nvSpPr>
        <p:spPr>
          <a:xfrm>
            <a:off x="323528" y="1878479"/>
            <a:ext cx="8191717" cy="4031873"/>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ru-RU" sz="3200" dirty="0" smtClean="0">
                <a:solidFill>
                  <a:srgbClr val="000000"/>
                </a:solidFill>
                <a:latin typeface="Times New Roman"/>
                <a:ea typeface="Calibri"/>
              </a:rPr>
              <a:t>События , подтверждающие условия деятельности,  </a:t>
            </a:r>
            <a:r>
              <a:rPr lang="ru-RU" sz="3200" dirty="0">
                <a:solidFill>
                  <a:srgbClr val="000000"/>
                </a:solidFill>
                <a:latin typeface="Times New Roman"/>
                <a:ea typeface="Calibri"/>
              </a:rPr>
              <a:t>связаны с фактами, </a:t>
            </a:r>
            <a:r>
              <a:rPr lang="ru-RU" sz="3200" b="1" dirty="0">
                <a:solidFill>
                  <a:srgbClr val="FF0000"/>
                </a:solidFill>
                <a:latin typeface="Times New Roman"/>
                <a:ea typeface="Calibri"/>
              </a:rPr>
              <a:t>уже существовавшими на отчетную </a:t>
            </a:r>
            <a:r>
              <a:rPr lang="ru-RU" sz="3200" b="1" dirty="0" smtClean="0">
                <a:solidFill>
                  <a:srgbClr val="FF0000"/>
                </a:solidFill>
                <a:latin typeface="Times New Roman"/>
                <a:ea typeface="Calibri"/>
              </a:rPr>
              <a:t>дату</a:t>
            </a:r>
          </a:p>
          <a:p>
            <a:pPr algn="ctr"/>
            <a:endParaRPr lang="ru-RU" sz="3200" dirty="0" smtClean="0">
              <a:solidFill>
                <a:srgbClr val="000000"/>
              </a:solidFill>
              <a:latin typeface="Times New Roman"/>
              <a:ea typeface="Calibri"/>
            </a:endParaRPr>
          </a:p>
          <a:p>
            <a:pPr algn="ctr"/>
            <a:r>
              <a:rPr lang="ru-RU" sz="3200" dirty="0" smtClean="0">
                <a:solidFill>
                  <a:srgbClr val="000000"/>
                </a:solidFill>
                <a:latin typeface="Times New Roman"/>
                <a:ea typeface="Calibri"/>
              </a:rPr>
              <a:t>Они </a:t>
            </a:r>
            <a:r>
              <a:rPr lang="ru-RU" sz="3200" b="1" dirty="0">
                <a:solidFill>
                  <a:srgbClr val="000000"/>
                </a:solidFill>
                <a:latin typeface="Times New Roman"/>
                <a:ea typeface="Calibri"/>
              </a:rPr>
              <a:t>уточняют, отменяют или определяют более точно </a:t>
            </a:r>
            <a:r>
              <a:rPr lang="ru-RU" sz="3200" dirty="0">
                <a:solidFill>
                  <a:srgbClr val="000000"/>
                </a:solidFill>
                <a:latin typeface="Times New Roman"/>
                <a:ea typeface="Calibri"/>
              </a:rPr>
              <a:t>размер финансовых последствий указанных событий</a:t>
            </a:r>
            <a:endParaRPr lang="ru-RU" sz="3200" b="1" kern="0" dirty="0">
              <a:solidFill>
                <a:srgbClr val="4F81BD">
                  <a:lumMod val="75000"/>
                </a:srgbClr>
              </a:solidFill>
            </a:endParaRPr>
          </a:p>
          <a:p>
            <a:endParaRPr lang="ru-RU" sz="3200" dirty="0">
              <a:solidFill>
                <a:prstClr val="black"/>
              </a:solidFill>
            </a:endParaRPr>
          </a:p>
        </p:txBody>
      </p:sp>
    </p:spTree>
    <p:extLst>
      <p:ext uri="{BB962C8B-B14F-4D97-AF65-F5344CB8AC3E}">
        <p14:creationId xmlns:p14="http://schemas.microsoft.com/office/powerpoint/2010/main" val="114386323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Straight Connector 16"/>
          <p:cNvCxnSpPr/>
          <p:nvPr/>
        </p:nvCxnSpPr>
        <p:spPr>
          <a:xfrm>
            <a:off x="8759927" y="318028"/>
            <a:ext cx="0" cy="226483"/>
          </a:xfrm>
          <a:prstGeom prst="line">
            <a:avLst/>
          </a:prstGeom>
          <a:ln w="12700" cmpd="sng">
            <a:solidFill>
              <a:srgbClr val="DEAA46"/>
            </a:solidFill>
            <a:prstDash val="solid"/>
          </a:ln>
          <a:effectLst/>
        </p:spPr>
        <p:style>
          <a:lnRef idx="2">
            <a:schemeClr val="accent1"/>
          </a:lnRef>
          <a:fillRef idx="0">
            <a:schemeClr val="accent1"/>
          </a:fillRef>
          <a:effectRef idx="1">
            <a:schemeClr val="accent1"/>
          </a:effectRef>
          <a:fontRef idx="minor">
            <a:schemeClr val="tx1"/>
          </a:fontRef>
        </p:style>
      </p:cxnSp>
      <p:sp>
        <p:nvSpPr>
          <p:cNvPr id="36" name="Номер слайда 14"/>
          <p:cNvSpPr>
            <a:spLocks noGrp="1"/>
          </p:cNvSpPr>
          <p:nvPr>
            <p:ph type="sldNum" sz="quarter" idx="12"/>
          </p:nvPr>
        </p:nvSpPr>
        <p:spPr>
          <a:xfrm>
            <a:off x="8328075" y="179386"/>
            <a:ext cx="578856" cy="365125"/>
          </a:xfrm>
        </p:spPr>
        <p:txBody>
          <a:bodyPr/>
          <a:lstStyle/>
          <a:p>
            <a:fld id="{B2D350B4-811D-9C49-8D4A-B431FFD45952}" type="slidenum">
              <a:rPr lang="en-US" b="1" smtClean="0">
                <a:solidFill>
                  <a:srgbClr val="C79023"/>
                </a:solidFill>
              </a:rPr>
              <a:pPr/>
              <a:t>77</a:t>
            </a:fld>
            <a:endParaRPr lang="en-US" b="1" dirty="0">
              <a:solidFill>
                <a:srgbClr val="C79023"/>
              </a:solidFill>
            </a:endParaRPr>
          </a:p>
        </p:txBody>
      </p:sp>
      <p:sp>
        <p:nvSpPr>
          <p:cNvPr id="41" name="Title 1">
            <a:extLst>
              <a:ext uri="{FF2B5EF4-FFF2-40B4-BE49-F238E27FC236}">
                <a16:creationId xmlns="" xmlns:a16="http://schemas.microsoft.com/office/drawing/2014/main" id="{D2BE57DE-FA7A-44BC-B8D6-F3B300F4C69D}"/>
              </a:ext>
            </a:extLst>
          </p:cNvPr>
          <p:cNvSpPr txBox="1">
            <a:spLocks/>
          </p:cNvSpPr>
          <p:nvPr/>
        </p:nvSpPr>
        <p:spPr>
          <a:xfrm>
            <a:off x="1058598" y="314207"/>
            <a:ext cx="8175991" cy="665018"/>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ru-RU" sz="2800" b="1" dirty="0">
                <a:solidFill>
                  <a:srgbClr val="077A3E"/>
                </a:solidFill>
                <a:latin typeface="Times New Roman" panose="02020603050405020304" pitchFamily="18" charset="0"/>
                <a:cs typeface="Times New Roman" panose="02020603050405020304" pitchFamily="18" charset="0"/>
              </a:rPr>
              <a:t>Бюджетная отчетность</a:t>
            </a:r>
          </a:p>
        </p:txBody>
      </p:sp>
      <p:sp>
        <p:nvSpPr>
          <p:cNvPr id="19" name="Title 1">
            <a:extLst>
              <a:ext uri="{FF2B5EF4-FFF2-40B4-BE49-F238E27FC236}">
                <a16:creationId xmlns="" xmlns:a16="http://schemas.microsoft.com/office/drawing/2014/main" id="{B286BC3B-43F6-462E-B028-978528B7FEF5}"/>
              </a:ext>
            </a:extLst>
          </p:cNvPr>
          <p:cNvSpPr txBox="1">
            <a:spLocks/>
          </p:cNvSpPr>
          <p:nvPr/>
        </p:nvSpPr>
        <p:spPr>
          <a:xfrm>
            <a:off x="479547" y="5927340"/>
            <a:ext cx="8175991" cy="665018"/>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ru-RU" sz="2400" b="1" dirty="0">
                <a:solidFill>
                  <a:srgbClr val="077A3E"/>
                </a:solidFill>
                <a:latin typeface="Times New Roman" panose="02020603050405020304" pitchFamily="18" charset="0"/>
                <a:cs typeface="Times New Roman" panose="02020603050405020304" pitchFamily="18" charset="0"/>
              </a:rPr>
              <a:t>Событие после отчетной даты, подтверждающее условия</a:t>
            </a:r>
          </a:p>
        </p:txBody>
      </p:sp>
      <p:grpSp>
        <p:nvGrpSpPr>
          <p:cNvPr id="16" name="Группа 15">
            <a:extLst>
              <a:ext uri="{FF2B5EF4-FFF2-40B4-BE49-F238E27FC236}">
                <a16:creationId xmlns="" xmlns:a16="http://schemas.microsoft.com/office/drawing/2014/main" id="{FB54CEDD-D23B-4DA3-AC26-6025B440CABF}"/>
              </a:ext>
            </a:extLst>
          </p:cNvPr>
          <p:cNvGrpSpPr/>
          <p:nvPr/>
        </p:nvGrpSpPr>
        <p:grpSpPr>
          <a:xfrm>
            <a:off x="567108" y="2373776"/>
            <a:ext cx="8050395" cy="3104918"/>
            <a:chOff x="609600" y="2048589"/>
            <a:chExt cx="8050395" cy="3104918"/>
          </a:xfrm>
        </p:grpSpPr>
        <p:sp>
          <p:nvSpPr>
            <p:cNvPr id="6" name="Стрелка: пятиугольник 5">
              <a:extLst>
                <a:ext uri="{FF2B5EF4-FFF2-40B4-BE49-F238E27FC236}">
                  <a16:creationId xmlns="" xmlns:a16="http://schemas.microsoft.com/office/drawing/2014/main" id="{09973AD9-F0B8-4C97-8B85-70D96A482DCB}"/>
                </a:ext>
              </a:extLst>
            </p:cNvPr>
            <p:cNvSpPr/>
            <p:nvPr/>
          </p:nvSpPr>
          <p:spPr>
            <a:xfrm>
              <a:off x="609600" y="3428999"/>
              <a:ext cx="8050395" cy="450273"/>
            </a:xfrm>
            <a:prstGeom prst="homePlate">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457200"/>
              <a:endParaRPr lang="ru-RU">
                <a:solidFill>
                  <a:prstClr val="white"/>
                </a:solidFill>
              </a:endParaRPr>
            </a:p>
          </p:txBody>
        </p:sp>
        <p:sp>
          <p:nvSpPr>
            <p:cNvPr id="7" name="Равнобедренный треугольник 6">
              <a:extLst>
                <a:ext uri="{FF2B5EF4-FFF2-40B4-BE49-F238E27FC236}">
                  <a16:creationId xmlns="" xmlns:a16="http://schemas.microsoft.com/office/drawing/2014/main" id="{175D113F-EE64-4D8A-BF1A-0011F1F33951}"/>
                </a:ext>
              </a:extLst>
            </p:cNvPr>
            <p:cNvSpPr/>
            <p:nvPr/>
          </p:nvSpPr>
          <p:spPr>
            <a:xfrm>
              <a:off x="2126672" y="3048000"/>
              <a:ext cx="484909" cy="831272"/>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ru-RU">
                <a:solidFill>
                  <a:prstClr val="white"/>
                </a:solidFill>
              </a:endParaRPr>
            </a:p>
          </p:txBody>
        </p:sp>
        <p:sp>
          <p:nvSpPr>
            <p:cNvPr id="11" name="Равнобедренный треугольник 10">
              <a:extLst>
                <a:ext uri="{FF2B5EF4-FFF2-40B4-BE49-F238E27FC236}">
                  <a16:creationId xmlns="" xmlns:a16="http://schemas.microsoft.com/office/drawing/2014/main" id="{6D8FF11A-B2F0-4E0F-B297-EACE056DD5C1}"/>
                </a:ext>
              </a:extLst>
            </p:cNvPr>
            <p:cNvSpPr/>
            <p:nvPr/>
          </p:nvSpPr>
          <p:spPr>
            <a:xfrm>
              <a:off x="4392342" y="3048000"/>
              <a:ext cx="484909" cy="831272"/>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ru-RU">
                <a:solidFill>
                  <a:prstClr val="white"/>
                </a:solidFill>
              </a:endParaRPr>
            </a:p>
          </p:txBody>
        </p:sp>
        <p:sp>
          <p:nvSpPr>
            <p:cNvPr id="12" name="Равнобедренный треугольник 11">
              <a:extLst>
                <a:ext uri="{FF2B5EF4-FFF2-40B4-BE49-F238E27FC236}">
                  <a16:creationId xmlns="" xmlns:a16="http://schemas.microsoft.com/office/drawing/2014/main" id="{29812E6A-B9F0-4842-BBA4-EA6027937040}"/>
                </a:ext>
              </a:extLst>
            </p:cNvPr>
            <p:cNvSpPr/>
            <p:nvPr/>
          </p:nvSpPr>
          <p:spPr>
            <a:xfrm>
              <a:off x="6380470" y="3048000"/>
              <a:ext cx="484909" cy="831272"/>
            </a:xfrm>
            <a:prstGeom prst="triangle">
              <a:avLst/>
            </a:prstGeom>
            <a:gradFill>
              <a:gsLst>
                <a:gs pos="0">
                  <a:srgbClr val="FF0000"/>
                </a:gs>
                <a:gs pos="100000">
                  <a:schemeClr val="accent6">
                    <a:lumMod val="75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ru-RU">
                <a:solidFill>
                  <a:prstClr val="white"/>
                </a:solidFill>
              </a:endParaRPr>
            </a:p>
          </p:txBody>
        </p:sp>
        <p:sp>
          <p:nvSpPr>
            <p:cNvPr id="8" name="TextBox 7">
              <a:extLst>
                <a:ext uri="{FF2B5EF4-FFF2-40B4-BE49-F238E27FC236}">
                  <a16:creationId xmlns="" xmlns:a16="http://schemas.microsoft.com/office/drawing/2014/main" id="{04BB67EC-D1C5-48ED-B533-BFBA26BD6F13}"/>
                </a:ext>
              </a:extLst>
            </p:cNvPr>
            <p:cNvSpPr txBox="1"/>
            <p:nvPr/>
          </p:nvSpPr>
          <p:spPr>
            <a:xfrm>
              <a:off x="1756061" y="2307181"/>
              <a:ext cx="1226129" cy="646331"/>
            </a:xfrm>
            <a:prstGeom prst="rect">
              <a:avLst/>
            </a:prstGeom>
            <a:noFill/>
          </p:spPr>
          <p:txBody>
            <a:bodyPr wrap="square" rtlCol="0">
              <a:spAutoFit/>
            </a:bodyPr>
            <a:lstStyle/>
            <a:p>
              <a:pPr algn="ctr" defTabSz="457200"/>
              <a:r>
                <a:rPr lang="ru-RU" b="1" dirty="0">
                  <a:solidFill>
                    <a:prstClr val="black"/>
                  </a:solidFill>
                  <a:latin typeface="Times New Roman" panose="02020603050405020304" pitchFamily="18" charset="0"/>
                  <a:cs typeface="Times New Roman" panose="02020603050405020304" pitchFamily="18" charset="0"/>
                </a:rPr>
                <a:t>Отчетная дата</a:t>
              </a:r>
            </a:p>
          </p:txBody>
        </p:sp>
        <p:sp>
          <p:nvSpPr>
            <p:cNvPr id="14" name="TextBox 13">
              <a:extLst>
                <a:ext uri="{FF2B5EF4-FFF2-40B4-BE49-F238E27FC236}">
                  <a16:creationId xmlns="" xmlns:a16="http://schemas.microsoft.com/office/drawing/2014/main" id="{2989BF1D-32CA-47AA-816E-8FAEDEE8ED8F}"/>
                </a:ext>
              </a:extLst>
            </p:cNvPr>
            <p:cNvSpPr txBox="1"/>
            <p:nvPr/>
          </p:nvSpPr>
          <p:spPr>
            <a:xfrm>
              <a:off x="4071602" y="2048589"/>
              <a:ext cx="1117484" cy="923330"/>
            </a:xfrm>
            <a:prstGeom prst="rect">
              <a:avLst/>
            </a:prstGeom>
            <a:noFill/>
          </p:spPr>
          <p:txBody>
            <a:bodyPr wrap="square" rtlCol="0">
              <a:spAutoFit/>
            </a:bodyPr>
            <a:lstStyle/>
            <a:p>
              <a:pPr algn="ctr" defTabSz="457200"/>
              <a:r>
                <a:rPr lang="ru-RU" b="1" dirty="0">
                  <a:solidFill>
                    <a:prstClr val="black"/>
                  </a:solidFill>
                  <a:latin typeface="Times New Roman" panose="02020603050405020304" pitchFamily="18" charset="0"/>
                  <a:cs typeface="Times New Roman" panose="02020603050405020304" pitchFamily="18" charset="0"/>
                </a:rPr>
                <a:t>Дата подписания</a:t>
              </a:r>
            </a:p>
          </p:txBody>
        </p:sp>
        <p:sp>
          <p:nvSpPr>
            <p:cNvPr id="15" name="TextBox 14">
              <a:extLst>
                <a:ext uri="{FF2B5EF4-FFF2-40B4-BE49-F238E27FC236}">
                  <a16:creationId xmlns="" xmlns:a16="http://schemas.microsoft.com/office/drawing/2014/main" id="{394A70E8-B6C7-4AD5-836B-E4A746DC734A}"/>
                </a:ext>
              </a:extLst>
            </p:cNvPr>
            <p:cNvSpPr txBox="1"/>
            <p:nvPr/>
          </p:nvSpPr>
          <p:spPr>
            <a:xfrm>
              <a:off x="5979071" y="2268792"/>
              <a:ext cx="1287706" cy="646331"/>
            </a:xfrm>
            <a:prstGeom prst="rect">
              <a:avLst/>
            </a:prstGeom>
            <a:noFill/>
          </p:spPr>
          <p:txBody>
            <a:bodyPr wrap="square" rtlCol="0">
              <a:spAutoFit/>
            </a:bodyPr>
            <a:lstStyle/>
            <a:p>
              <a:pPr algn="ctr" defTabSz="457200"/>
              <a:r>
                <a:rPr lang="ru-RU" b="1" dirty="0">
                  <a:solidFill>
                    <a:prstClr val="black"/>
                  </a:solidFill>
                  <a:latin typeface="Times New Roman" panose="02020603050405020304" pitchFamily="18" charset="0"/>
                  <a:cs typeface="Times New Roman" panose="02020603050405020304" pitchFamily="18" charset="0"/>
                </a:rPr>
                <a:t>Дата принятия</a:t>
              </a:r>
            </a:p>
          </p:txBody>
        </p:sp>
        <p:sp>
          <p:nvSpPr>
            <p:cNvPr id="13" name="Стрелка: изогнутая вверх 12">
              <a:extLst>
                <a:ext uri="{FF2B5EF4-FFF2-40B4-BE49-F238E27FC236}">
                  <a16:creationId xmlns="" xmlns:a16="http://schemas.microsoft.com/office/drawing/2014/main" id="{5F397204-3184-4F78-AF10-B5E227165755}"/>
                </a:ext>
              </a:extLst>
            </p:cNvPr>
            <p:cNvSpPr/>
            <p:nvPr/>
          </p:nvSpPr>
          <p:spPr>
            <a:xfrm>
              <a:off x="1168400" y="4080933"/>
              <a:ext cx="2607733" cy="831272"/>
            </a:xfrm>
            <a:prstGeom prst="curvedUpArrow">
              <a:avLst/>
            </a:prstGeom>
            <a:gradFill>
              <a:gsLst>
                <a:gs pos="0">
                  <a:srgbClr val="C79023"/>
                </a:gs>
                <a:gs pos="100000">
                  <a:schemeClr val="accent6">
                    <a:lumMod val="75000"/>
                  </a:schemeClr>
                </a:gs>
              </a:gsLst>
            </a:gradFill>
            <a:ln>
              <a:solidFill>
                <a:srgbClr val="C79023"/>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ru-RU">
                <a:solidFill>
                  <a:prstClr val="black"/>
                </a:solidFill>
              </a:endParaRPr>
            </a:p>
          </p:txBody>
        </p:sp>
        <p:sp>
          <p:nvSpPr>
            <p:cNvPr id="20" name="Стрелка: изогнутая вверх 19">
              <a:extLst>
                <a:ext uri="{FF2B5EF4-FFF2-40B4-BE49-F238E27FC236}">
                  <a16:creationId xmlns="" xmlns:a16="http://schemas.microsoft.com/office/drawing/2014/main" id="{2EBBC1A3-4F23-4726-9D7F-0CBA10B34076}"/>
                </a:ext>
              </a:extLst>
            </p:cNvPr>
            <p:cNvSpPr/>
            <p:nvPr/>
          </p:nvSpPr>
          <p:spPr>
            <a:xfrm>
              <a:off x="1168400" y="4080933"/>
              <a:ext cx="4667602" cy="1072574"/>
            </a:xfrm>
            <a:prstGeom prst="curvedUpArrow">
              <a:avLst/>
            </a:prstGeom>
            <a:gradFill>
              <a:gsLst>
                <a:gs pos="0">
                  <a:srgbClr val="C79023"/>
                </a:gs>
                <a:gs pos="100000">
                  <a:schemeClr val="accent6">
                    <a:lumMod val="75000"/>
                  </a:schemeClr>
                </a:gs>
              </a:gsLst>
            </a:gradFill>
            <a:ln>
              <a:solidFill>
                <a:srgbClr val="C79023"/>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ru-RU">
                <a:solidFill>
                  <a:prstClr val="black"/>
                </a:solidFill>
              </a:endParaRPr>
            </a:p>
          </p:txBody>
        </p:sp>
      </p:grpSp>
      <p:sp>
        <p:nvSpPr>
          <p:cNvPr id="17" name="TextBox 16">
            <a:extLst>
              <a:ext uri="{FF2B5EF4-FFF2-40B4-BE49-F238E27FC236}">
                <a16:creationId xmlns="" xmlns:a16="http://schemas.microsoft.com/office/drawing/2014/main" id="{052895BB-24AE-4058-99E1-696F9651D821}"/>
              </a:ext>
            </a:extLst>
          </p:cNvPr>
          <p:cNvSpPr txBox="1"/>
          <p:nvPr/>
        </p:nvSpPr>
        <p:spPr>
          <a:xfrm>
            <a:off x="726972" y="958196"/>
            <a:ext cx="2332733" cy="1477328"/>
          </a:xfrm>
          <a:prstGeom prst="rect">
            <a:avLst/>
          </a:prstGeom>
          <a:noFill/>
        </p:spPr>
        <p:txBody>
          <a:bodyPr wrap="square" rtlCol="0">
            <a:spAutoFit/>
          </a:bodyPr>
          <a:lstStyle/>
          <a:p>
            <a:pPr algn="ctr" defTabSz="457200"/>
            <a:r>
              <a:rPr lang="ru-RU" i="1" dirty="0" smtClean="0">
                <a:solidFill>
                  <a:prstClr val="black"/>
                </a:solidFill>
                <a:latin typeface="Times New Roman" panose="02020603050405020304" pitchFamily="18" charset="0"/>
                <a:cs typeface="Times New Roman" panose="02020603050405020304" pitchFamily="18" charset="0"/>
              </a:rPr>
              <a:t>на показатели  активов, обязательств, результаты деятельности</a:t>
            </a:r>
            <a:endParaRPr lang="ru-RU" i="1" dirty="0">
              <a:solidFill>
                <a:prstClr val="black"/>
              </a:solidFill>
              <a:latin typeface="Times New Roman" panose="02020603050405020304" pitchFamily="18" charset="0"/>
              <a:cs typeface="Times New Roman" panose="02020603050405020304" pitchFamily="18" charset="0"/>
            </a:endParaRPr>
          </a:p>
        </p:txBody>
      </p:sp>
      <p:cxnSp>
        <p:nvCxnSpPr>
          <p:cNvPr id="21" name="Прямая соединительная линия 20">
            <a:extLst>
              <a:ext uri="{FF2B5EF4-FFF2-40B4-BE49-F238E27FC236}">
                <a16:creationId xmlns="" xmlns:a16="http://schemas.microsoft.com/office/drawing/2014/main" id="{DB5F4B10-6783-408D-B3DE-810ED7024487}"/>
              </a:ext>
            </a:extLst>
          </p:cNvPr>
          <p:cNvCxnSpPr>
            <a:cxnSpLocks/>
          </p:cNvCxnSpPr>
          <p:nvPr/>
        </p:nvCxnSpPr>
        <p:spPr>
          <a:xfrm flipV="1">
            <a:off x="3733641" y="1696860"/>
            <a:ext cx="0" cy="1955121"/>
          </a:xfrm>
          <a:prstGeom prst="line">
            <a:avLst/>
          </a:prstGeom>
          <a:ln>
            <a:prstDash val="sysDot"/>
          </a:ln>
        </p:spPr>
        <p:style>
          <a:lnRef idx="2">
            <a:schemeClr val="accent1"/>
          </a:lnRef>
          <a:fillRef idx="0">
            <a:schemeClr val="accent1"/>
          </a:fillRef>
          <a:effectRef idx="1">
            <a:schemeClr val="accent1"/>
          </a:effectRef>
          <a:fontRef idx="minor">
            <a:schemeClr val="tx1"/>
          </a:fontRef>
        </p:style>
      </p:cxnSp>
      <p:cxnSp>
        <p:nvCxnSpPr>
          <p:cNvPr id="28" name="Прямая соединительная линия 27">
            <a:extLst>
              <a:ext uri="{FF2B5EF4-FFF2-40B4-BE49-F238E27FC236}">
                <a16:creationId xmlns="" xmlns:a16="http://schemas.microsoft.com/office/drawing/2014/main" id="{77A0A3ED-546C-498A-856C-0F7887C3DA3F}"/>
              </a:ext>
            </a:extLst>
          </p:cNvPr>
          <p:cNvCxnSpPr>
            <a:cxnSpLocks/>
          </p:cNvCxnSpPr>
          <p:nvPr/>
        </p:nvCxnSpPr>
        <p:spPr>
          <a:xfrm flipV="1">
            <a:off x="5664041" y="1696860"/>
            <a:ext cx="0" cy="1993510"/>
          </a:xfrm>
          <a:prstGeom prst="line">
            <a:avLst/>
          </a:prstGeom>
          <a:ln>
            <a:prstDash val="sysDot"/>
          </a:ln>
        </p:spPr>
        <p:style>
          <a:lnRef idx="2">
            <a:schemeClr val="accent1"/>
          </a:lnRef>
          <a:fillRef idx="0">
            <a:schemeClr val="accent1"/>
          </a:fillRef>
          <a:effectRef idx="1">
            <a:schemeClr val="accent1"/>
          </a:effectRef>
          <a:fontRef idx="minor">
            <a:schemeClr val="tx1"/>
          </a:fontRef>
        </p:style>
      </p:cxnSp>
      <p:sp>
        <p:nvSpPr>
          <p:cNvPr id="2" name="Прямоугольник 1"/>
          <p:cNvSpPr/>
          <p:nvPr/>
        </p:nvSpPr>
        <p:spPr>
          <a:xfrm>
            <a:off x="3217141" y="941679"/>
            <a:ext cx="3643930" cy="655025"/>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ru-RU" dirty="0" smtClean="0">
                <a:solidFill>
                  <a:prstClr val="black"/>
                </a:solidFill>
              </a:rPr>
              <a:t>Указывает на</a:t>
            </a:r>
            <a:r>
              <a:rPr lang="ru-RU" sz="2800" b="1" kern="0" dirty="0" smtClean="0">
                <a:solidFill>
                  <a:srgbClr val="FF0000"/>
                </a:solidFill>
                <a:latin typeface="Times New Roman" panose="02020603050405020304" pitchFamily="18" charset="0"/>
                <a:cs typeface="Times New Roman" panose="02020603050405020304" pitchFamily="18" charset="0"/>
              </a:rPr>
              <a:t> </a:t>
            </a:r>
            <a:r>
              <a:rPr lang="ru-RU" kern="0" dirty="0" smtClean="0">
                <a:solidFill>
                  <a:prstClr val="black"/>
                </a:solidFill>
                <a:latin typeface="Times New Roman" panose="02020603050405020304" pitchFamily="18" charset="0"/>
                <a:cs typeface="Times New Roman" panose="02020603050405020304" pitchFamily="18" charset="0"/>
              </a:rPr>
              <a:t>обстоятельства </a:t>
            </a:r>
            <a:r>
              <a:rPr lang="ru-RU" kern="0" dirty="0">
                <a:solidFill>
                  <a:prstClr val="black"/>
                </a:solidFill>
                <a:latin typeface="Times New Roman" panose="02020603050405020304" pitchFamily="18" charset="0"/>
                <a:cs typeface="Times New Roman" panose="02020603050405020304" pitchFamily="18" charset="0"/>
              </a:rPr>
              <a:t>существенным образом влияющие </a:t>
            </a:r>
            <a:endParaRPr lang="ru-RU" dirty="0">
              <a:solidFill>
                <a:prstClr val="black"/>
              </a:solidFill>
            </a:endParaRPr>
          </a:p>
        </p:txBody>
      </p:sp>
      <p:cxnSp>
        <p:nvCxnSpPr>
          <p:cNvPr id="4" name="Прямая со стрелкой 3"/>
          <p:cNvCxnSpPr/>
          <p:nvPr/>
        </p:nvCxnSpPr>
        <p:spPr>
          <a:xfrm>
            <a:off x="1911421" y="2336787"/>
            <a:ext cx="415212" cy="32306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4" name="Прямая со стрелкой 23">
            <a:extLst>
              <a:ext uri="{FF2B5EF4-FFF2-40B4-BE49-F238E27FC236}">
                <a16:creationId xmlns="" xmlns:a16="http://schemas.microsoft.com/office/drawing/2014/main" id="{64FD853B-7181-4D89-BB93-9C9C0C5B486A}"/>
              </a:ext>
            </a:extLst>
          </p:cNvPr>
          <p:cNvCxnSpPr>
            <a:cxnSpLocks/>
          </p:cNvCxnSpPr>
          <p:nvPr/>
        </p:nvCxnSpPr>
        <p:spPr>
          <a:xfrm flipH="1">
            <a:off x="3222077" y="1696860"/>
            <a:ext cx="2441964" cy="0"/>
          </a:xfrm>
          <a:prstGeom prst="straightConnector1">
            <a:avLst/>
          </a:prstGeom>
          <a:ln>
            <a:prstDash val="sysDot"/>
            <a:tailEnd type="triangle" w="lg" len="lg"/>
          </a:ln>
        </p:spPr>
        <p:style>
          <a:lnRef idx="2">
            <a:schemeClr val="accent1"/>
          </a:lnRef>
          <a:fillRef idx="0">
            <a:schemeClr val="accent1"/>
          </a:fillRef>
          <a:effectRef idx="1">
            <a:schemeClr val="accent1"/>
          </a:effectRef>
          <a:fontRef idx="minor">
            <a:schemeClr val="tx1"/>
          </a:fontRef>
        </p:style>
      </p:cxnSp>
      <p:sp>
        <p:nvSpPr>
          <p:cNvPr id="9" name="Прямоугольник 8"/>
          <p:cNvSpPr/>
          <p:nvPr/>
        </p:nvSpPr>
        <p:spPr>
          <a:xfrm>
            <a:off x="153834" y="2981133"/>
            <a:ext cx="1930346" cy="1200329"/>
          </a:xfrm>
          <a:prstGeom prst="rect">
            <a:avLst/>
          </a:prstGeom>
        </p:spPr>
        <p:txBody>
          <a:bodyPr wrap="square">
            <a:spAutoFit/>
          </a:bodyPr>
          <a:lstStyle/>
          <a:p>
            <a:pPr>
              <a:defRPr/>
            </a:pPr>
            <a:r>
              <a:rPr lang="ru-RU" i="1" kern="0" dirty="0" smtClean="0">
                <a:solidFill>
                  <a:prstClr val="black"/>
                </a:solidFill>
                <a:latin typeface="Times New Roman" panose="02020603050405020304" pitchFamily="18" charset="0"/>
                <a:cs typeface="Times New Roman" panose="02020603050405020304" pitchFamily="18" charset="0"/>
              </a:rPr>
              <a:t>подтверждает условия хозяйственной деятельности </a:t>
            </a:r>
            <a:endParaRPr lang="ru-RU" i="1" kern="0" dirty="0" smtClean="0">
              <a:solidFill>
                <a:prstClr val="black"/>
              </a:solidFill>
            </a:endParaRPr>
          </a:p>
        </p:txBody>
      </p:sp>
      <p:cxnSp>
        <p:nvCxnSpPr>
          <p:cNvPr id="18" name="Прямая со стрелкой 17"/>
          <p:cNvCxnSpPr/>
          <p:nvPr/>
        </p:nvCxnSpPr>
        <p:spPr>
          <a:xfrm flipV="1">
            <a:off x="1713569" y="3240310"/>
            <a:ext cx="370611" cy="29228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1453420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p:cNvGraphicFramePr>
            <a:graphicFrameLocks noGrp="1"/>
          </p:cNvGraphicFramePr>
          <p:nvPr>
            <p:ph idx="1"/>
            <p:extLst/>
          </p:nvPr>
        </p:nvGraphicFramePr>
        <p:xfrm>
          <a:off x="287016" y="893514"/>
          <a:ext cx="8856984" cy="56651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Номер слайда 3"/>
          <p:cNvSpPr>
            <a:spLocks noGrp="1"/>
          </p:cNvSpPr>
          <p:nvPr>
            <p:ph type="sldNum" sz="quarter" idx="12"/>
          </p:nvPr>
        </p:nvSpPr>
        <p:spPr/>
        <p:txBody>
          <a:bodyPr/>
          <a:lstStyle/>
          <a:p>
            <a:pPr>
              <a:defRPr/>
            </a:pPr>
            <a:r>
              <a:rPr lang="ru-RU" dirty="0" smtClean="0">
                <a:solidFill>
                  <a:prstClr val="black">
                    <a:tint val="75000"/>
                  </a:prstClr>
                </a:solidFill>
              </a:rPr>
              <a:t>СЛАЙД</a:t>
            </a:r>
            <a:r>
              <a:rPr lang="ru-RU" sz="1400" dirty="0" smtClean="0">
                <a:solidFill>
                  <a:prstClr val="black">
                    <a:tint val="75000"/>
                  </a:prstClr>
                </a:solidFill>
              </a:rPr>
              <a:t> </a:t>
            </a:r>
            <a:fld id="{CCDF69E5-509E-4D59-AF9B-AD19640FD1F2}" type="slidenum">
              <a:rPr lang="ru-RU" sz="1400" smtClean="0">
                <a:solidFill>
                  <a:prstClr val="black">
                    <a:tint val="75000"/>
                  </a:prstClr>
                </a:solidFill>
              </a:rPr>
              <a:pPr>
                <a:defRPr/>
              </a:pPr>
              <a:t>78</a:t>
            </a:fld>
            <a:endParaRPr lang="ru-RU" sz="1400" dirty="0">
              <a:solidFill>
                <a:prstClr val="black">
                  <a:tint val="75000"/>
                </a:prstClr>
              </a:solidFill>
            </a:endParaRPr>
          </a:p>
        </p:txBody>
      </p:sp>
      <p:sp>
        <p:nvSpPr>
          <p:cNvPr id="2" name="Прямоугольник 1"/>
          <p:cNvSpPr/>
          <p:nvPr/>
        </p:nvSpPr>
        <p:spPr>
          <a:xfrm>
            <a:off x="1331640" y="62517"/>
            <a:ext cx="7056784" cy="461665"/>
          </a:xfrm>
          <a:prstGeom prst="rect">
            <a:avLst/>
          </a:prstGeom>
        </p:spPr>
        <p:txBody>
          <a:bodyPr wrap="square">
            <a:spAutoFit/>
          </a:bodyPr>
          <a:lstStyle/>
          <a:p>
            <a:r>
              <a:rPr lang="ru-RU" sz="2400" dirty="0">
                <a:solidFill>
                  <a:prstClr val="black"/>
                </a:solidFill>
              </a:rPr>
              <a:t>СПОД </a:t>
            </a:r>
            <a:r>
              <a:rPr lang="ru-RU" sz="2400" dirty="0">
                <a:solidFill>
                  <a:srgbClr val="FF0000"/>
                </a:solidFill>
              </a:rPr>
              <a:t>подтверждающее</a:t>
            </a:r>
            <a:r>
              <a:rPr lang="ru-RU" sz="2400" dirty="0">
                <a:solidFill>
                  <a:prstClr val="black"/>
                </a:solidFill>
              </a:rPr>
              <a:t> условия деятельности</a:t>
            </a:r>
          </a:p>
        </p:txBody>
      </p:sp>
      <p:cxnSp>
        <p:nvCxnSpPr>
          <p:cNvPr id="6" name="Прямая со стрелкой 5"/>
          <p:cNvCxnSpPr>
            <a:stCxn id="2" idx="2"/>
          </p:cNvCxnSpPr>
          <p:nvPr/>
        </p:nvCxnSpPr>
        <p:spPr>
          <a:xfrm flipH="1">
            <a:off x="1835696" y="524182"/>
            <a:ext cx="3024336" cy="456546"/>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cxnSp>
        <p:nvCxnSpPr>
          <p:cNvPr id="9" name="Прямая со стрелкой 8"/>
          <p:cNvCxnSpPr>
            <a:stCxn id="2" idx="2"/>
          </p:cNvCxnSpPr>
          <p:nvPr/>
        </p:nvCxnSpPr>
        <p:spPr>
          <a:xfrm flipH="1">
            <a:off x="3995936" y="524182"/>
            <a:ext cx="864096" cy="369332"/>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cxnSp>
        <p:nvCxnSpPr>
          <p:cNvPr id="11" name="Прямая со стрелкой 10"/>
          <p:cNvCxnSpPr>
            <a:stCxn id="2" idx="2"/>
          </p:cNvCxnSpPr>
          <p:nvPr/>
        </p:nvCxnSpPr>
        <p:spPr>
          <a:xfrm>
            <a:off x="4860032" y="524182"/>
            <a:ext cx="1080120" cy="456546"/>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14" name="Прямая со стрелкой 13"/>
          <p:cNvCxnSpPr>
            <a:stCxn id="2" idx="2"/>
          </p:cNvCxnSpPr>
          <p:nvPr/>
        </p:nvCxnSpPr>
        <p:spPr>
          <a:xfrm>
            <a:off x="4860032" y="524182"/>
            <a:ext cx="3024336" cy="45654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2877719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095832" y="4249050"/>
            <a:ext cx="5122391" cy="309637"/>
          </a:xfrm>
          <a:prstGeom prst="rect">
            <a:avLst/>
          </a:prstGeom>
          <a:noFill/>
        </p:spPr>
        <p:txBody>
          <a:bodyPr wrap="square" rtlCol="0">
            <a:spAutoFit/>
          </a:bodyPr>
          <a:lstStyle/>
          <a:p>
            <a:pPr algn="ctr" defTabSz="806867"/>
            <a:endParaRPr lang="ru-RU" sz="1412" b="1" dirty="0">
              <a:solidFill>
                <a:prstClr val="black"/>
              </a:solidFill>
              <a:latin typeface="Times New Roman" panose="02020603050405020304" pitchFamily="18" charset="0"/>
              <a:cs typeface="Times New Roman" panose="02020603050405020304" pitchFamily="18" charset="0"/>
            </a:endParaRPr>
          </a:p>
        </p:txBody>
      </p:sp>
      <p:sp>
        <p:nvSpPr>
          <p:cNvPr id="18" name="Прямоугольник 17"/>
          <p:cNvSpPr/>
          <p:nvPr/>
        </p:nvSpPr>
        <p:spPr>
          <a:xfrm rot="10800000" flipV="1">
            <a:off x="1279174" y="4738247"/>
            <a:ext cx="5795689" cy="307777"/>
          </a:xfrm>
          <a:prstGeom prst="rect">
            <a:avLst/>
          </a:prstGeom>
        </p:spPr>
        <p:txBody>
          <a:bodyPr wrap="square">
            <a:spAutoFit/>
          </a:bodyPr>
          <a:lstStyle/>
          <a:p>
            <a:pPr indent="342900" algn="just"/>
            <a:r>
              <a:rPr lang="ru-RU" sz="1400" dirty="0" smtClean="0">
                <a:solidFill>
                  <a:prstClr val="black"/>
                </a:solidFill>
                <a:latin typeface="Times New Roman" panose="02020603050405020304" pitchFamily="18" charset="0"/>
                <a:ea typeface="Times New Roman" panose="02020603050405020304" pitchFamily="18" charset="0"/>
              </a:rPr>
              <a:t>.</a:t>
            </a:r>
            <a:endParaRPr lang="ru-RU" sz="1200" dirty="0">
              <a:solidFill>
                <a:prstClr val="black"/>
              </a:solidFill>
              <a:latin typeface="Times New Roman" panose="02020603050405020304" pitchFamily="18" charset="0"/>
              <a:ea typeface="Times New Roman" panose="02020603050405020304" pitchFamily="18" charset="0"/>
            </a:endParaRPr>
          </a:p>
        </p:txBody>
      </p:sp>
      <p:sp>
        <p:nvSpPr>
          <p:cNvPr id="3" name="Прямоугольник 2"/>
          <p:cNvSpPr/>
          <p:nvPr/>
        </p:nvSpPr>
        <p:spPr>
          <a:xfrm>
            <a:off x="179512" y="1052736"/>
            <a:ext cx="8568952" cy="4869025"/>
          </a:xfrm>
          <a:prstGeom prst="rect">
            <a:avLst/>
          </a:prstGeom>
        </p:spPr>
        <p:txBody>
          <a:bodyPr wrap="square">
            <a:spAutoFit/>
          </a:bodyPr>
          <a:lstStyle/>
          <a:p>
            <a:pPr indent="450215" algn="just">
              <a:lnSpc>
                <a:spcPct val="115000"/>
              </a:lnSpc>
            </a:pPr>
            <a:r>
              <a:rPr lang="ru-RU" sz="2400" b="1" i="1" kern="0" dirty="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Например</a:t>
            </a:r>
            <a:r>
              <a:rPr lang="ru-RU" sz="2000" b="1" i="1" kern="0" dirty="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a:t>
            </a:r>
            <a:r>
              <a:rPr lang="ru-RU" sz="2000" kern="0" dirty="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в результате проведения годовой инвентаризации выявлено неучтенное оборудование </a:t>
            </a:r>
            <a:r>
              <a:rPr lang="ru-RU" sz="2000" kern="0" dirty="0" smtClean="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(принтер) </a:t>
            </a:r>
            <a:r>
              <a:rPr lang="ru-RU" sz="2000" kern="0" dirty="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на сумму </a:t>
            </a:r>
            <a:r>
              <a:rPr lang="ru-RU" sz="2000" kern="0" dirty="0" smtClean="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50000 </a:t>
            </a:r>
            <a:r>
              <a:rPr lang="ru-RU" sz="2000" kern="0" dirty="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рублей. Вместе с тем протокол о результатах проведенной инвентаризации подписан, и передан в бухгалтерию инвентаризационной комиссией после отчетной даты, но до даты представления (принятия) </a:t>
            </a:r>
            <a:r>
              <a:rPr lang="ru-RU" sz="2000" kern="0" dirty="0" smtClean="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отчетности</a:t>
            </a:r>
          </a:p>
          <a:p>
            <a:pPr indent="450215" algn="just">
              <a:lnSpc>
                <a:spcPct val="115000"/>
              </a:lnSpc>
            </a:pPr>
            <a:r>
              <a:rPr lang="ru-RU" sz="2000" kern="0" dirty="0" smtClean="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r>
              <a:rPr lang="ru-RU" sz="2000" kern="0" dirty="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Такой факт хозяйственной жизни подлежит отражению в бухгалтерском учете </a:t>
            </a:r>
            <a:r>
              <a:rPr lang="ru-RU" sz="2400" b="1" i="1" kern="0" dirty="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последним рабочим днем отчетного </a:t>
            </a:r>
            <a:r>
              <a:rPr lang="ru-RU" sz="2400" b="1" i="1" kern="0" dirty="0" smtClean="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периода  </a:t>
            </a:r>
            <a:r>
              <a:rPr lang="ru-RU" sz="2400" b="1" kern="0" dirty="0" smtClean="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a:t>
            </a:r>
            <a:r>
              <a:rPr lang="ru-RU" sz="2400" b="1" kern="0" dirty="0" err="1">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Дт</a:t>
            </a:r>
            <a:r>
              <a:rPr lang="ru-RU" sz="2400" b="1" kern="0" dirty="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010138310  Кт 040110199) </a:t>
            </a:r>
            <a:r>
              <a:rPr lang="ru-RU" sz="2000" kern="0" dirty="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как событие после отчетной даты (подтверждающее условие деятельности</a:t>
            </a:r>
            <a:r>
              <a:rPr lang="ru-RU" sz="2000" kern="0" dirty="0" smtClean="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a:t>
            </a:r>
          </a:p>
          <a:p>
            <a:pPr indent="450215" algn="just">
              <a:lnSpc>
                <a:spcPct val="115000"/>
              </a:lnSpc>
            </a:pPr>
            <a:r>
              <a:rPr lang="ru-RU" sz="2000" kern="0" dirty="0" smtClean="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Указанная </a:t>
            </a:r>
            <a:r>
              <a:rPr lang="ru-RU" sz="2000" kern="0" dirty="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операция отражается в соответствующих регистрах бухгалтерского учета за отчетный год и раскрывается в бухгалтерской (финансовой) отчетности также </a:t>
            </a:r>
            <a:r>
              <a:rPr lang="ru-RU" sz="2400" b="1" i="1" kern="0" dirty="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в отчетном периоде</a:t>
            </a:r>
            <a:r>
              <a:rPr lang="ru-RU" sz="1600" kern="0" dirty="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a:t>
            </a:r>
            <a:endParaRPr lang="ru-RU" sz="1200" kern="0" dirty="0">
              <a:solidFill>
                <a:srgbClr val="000000"/>
              </a:solidFill>
              <a:uFill>
                <a:solidFill>
                  <a:srgbClr val="000000"/>
                </a:solidFill>
              </a:uFill>
              <a:ea typeface="Calibri" panose="020F0502020204030204" pitchFamily="34" charset="0"/>
              <a:cs typeface="Calibri" panose="020F0502020204030204" pitchFamily="34" charset="0"/>
            </a:endParaRPr>
          </a:p>
          <a:p>
            <a:r>
              <a:rPr lang="ru-RU" sz="1600" kern="0" dirty="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ru-RU" sz="1200" kern="0" dirty="0">
              <a:solidFill>
                <a:srgbClr val="000000"/>
              </a:solidFill>
              <a:uFill>
                <a:solidFill>
                  <a:srgbClr val="000000"/>
                </a:solidFill>
              </a:uFill>
              <a:ea typeface="Calibri" panose="020F0502020204030204" pitchFamily="34" charset="0"/>
              <a:cs typeface="Calibri" panose="020F0502020204030204" pitchFamily="34" charset="0"/>
            </a:endParaRPr>
          </a:p>
        </p:txBody>
      </p:sp>
      <p:sp>
        <p:nvSpPr>
          <p:cNvPr id="4" name="Номер слайда 3"/>
          <p:cNvSpPr>
            <a:spLocks noGrp="1"/>
          </p:cNvSpPr>
          <p:nvPr>
            <p:ph type="sldNum" sz="quarter" idx="7"/>
          </p:nvPr>
        </p:nvSpPr>
        <p:spPr/>
        <p:txBody>
          <a:bodyPr/>
          <a:lstStyle/>
          <a:p>
            <a:pPr marL="4334666">
              <a:lnSpc>
                <a:spcPts val="1156"/>
              </a:lnSpc>
            </a:pPr>
            <a:fld id="{81D60167-4931-47E6-BA6A-407CBD079E47}" type="slidenum">
              <a:rPr lang="ru-RU" spc="-4" smtClean="0">
                <a:latin typeface="Arial"/>
                <a:cs typeface="Arial"/>
              </a:rPr>
              <a:pPr marL="4334666">
                <a:lnSpc>
                  <a:spcPts val="1156"/>
                </a:lnSpc>
              </a:pPr>
              <a:t>79</a:t>
            </a:fld>
            <a:endParaRPr lang="ru-RU" spc="-4" dirty="0">
              <a:latin typeface="Arial"/>
              <a:cs typeface="Arial"/>
            </a:endParaRPr>
          </a:p>
        </p:txBody>
      </p:sp>
    </p:spTree>
    <p:extLst>
      <p:ext uri="{BB962C8B-B14F-4D97-AF65-F5344CB8AC3E}">
        <p14:creationId xmlns:p14="http://schemas.microsoft.com/office/powerpoint/2010/main" val="39067407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Текст 2"/>
          <p:cNvSpPr>
            <a:spLocks noGrp="1"/>
          </p:cNvSpPr>
          <p:nvPr>
            <p:ph type="body" idx="4294967295"/>
          </p:nvPr>
        </p:nvSpPr>
        <p:spPr>
          <a:xfrm>
            <a:off x="215900" y="1171575"/>
            <a:ext cx="8712200" cy="4089400"/>
          </a:xfrm>
        </p:spPr>
        <p:txBody>
          <a:bodyPr/>
          <a:lstStyle/>
          <a:p>
            <a:endParaRPr lang="ru-RU" altLang="ru-RU" smtClean="0"/>
          </a:p>
        </p:txBody>
      </p:sp>
      <p:sp>
        <p:nvSpPr>
          <p:cNvPr id="4" name="Номер слайда 3"/>
          <p:cNvSpPr>
            <a:spLocks noGrp="1"/>
          </p:cNvSpPr>
          <p:nvPr>
            <p:ph type="sldNum" sz="quarter" idx="12"/>
          </p:nvPr>
        </p:nvSpPr>
        <p:spPr>
          <a:xfrm>
            <a:off x="71438" y="6411913"/>
            <a:ext cx="4716462" cy="255587"/>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C410DA5-4833-4E74-BBEE-3B741DE82B3C}" type="slidenum">
              <a:rPr lang="ru-RU" altLang="ru-RU">
                <a:solidFill>
                  <a:srgbClr val="252523"/>
                </a:solidFill>
              </a:rPr>
              <a:pPr eaLnBrk="1" hangingPunct="1"/>
              <a:t>8</a:t>
            </a:fld>
            <a:endParaRPr lang="ru-RU" altLang="ru-RU">
              <a:solidFill>
                <a:srgbClr val="252523"/>
              </a:solidFill>
            </a:endParaRPr>
          </a:p>
        </p:txBody>
      </p:sp>
      <p:graphicFrame>
        <p:nvGraphicFramePr>
          <p:cNvPr id="5" name="Таблица 4"/>
          <p:cNvGraphicFramePr>
            <a:graphicFrameLocks noGrp="1"/>
          </p:cNvGraphicFramePr>
          <p:nvPr>
            <p:extLst/>
          </p:nvPr>
        </p:nvGraphicFramePr>
        <p:xfrm>
          <a:off x="179513" y="548680"/>
          <a:ext cx="8642042" cy="5113111"/>
        </p:xfrm>
        <a:graphic>
          <a:graphicData uri="http://schemas.openxmlformats.org/drawingml/2006/table">
            <a:tbl>
              <a:tblPr/>
              <a:tblGrid>
                <a:gridCol w="481689"/>
                <a:gridCol w="44450"/>
                <a:gridCol w="303572"/>
                <a:gridCol w="346939"/>
                <a:gridCol w="314413"/>
                <a:gridCol w="213739"/>
                <a:gridCol w="156433"/>
                <a:gridCol w="269498"/>
                <a:gridCol w="227678"/>
                <a:gridCol w="249363"/>
                <a:gridCol w="238521"/>
                <a:gridCol w="238521"/>
                <a:gridCol w="5557226"/>
              </a:tblGrid>
              <a:tr h="360040">
                <a:tc gridSpan="5">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2000" b="1" i="1" u="none" strike="noStrike" cap="none" normalizeH="0" baseline="0" dirty="0" smtClean="0">
                          <a:ln>
                            <a:noFill/>
                          </a:ln>
                          <a:solidFill>
                            <a:srgbClr val="000000"/>
                          </a:solidFill>
                          <a:effectLst/>
                          <a:latin typeface="Times New Roman" pitchFamily="18" charset="0"/>
                          <a:cs typeface="Arial" pitchFamily="34" charset="0"/>
                        </a:rPr>
                        <a:t>2 0 1 7 </a:t>
                      </a:r>
                      <a:r>
                        <a:rPr kumimoji="0" lang="ru-RU" sz="2000" b="0" i="1" u="none" strike="noStrike" cap="none" normalizeH="0" baseline="0" dirty="0" smtClean="0">
                          <a:ln>
                            <a:noFill/>
                          </a:ln>
                          <a:solidFill>
                            <a:srgbClr val="000000"/>
                          </a:solidFill>
                          <a:effectLst/>
                          <a:latin typeface="Times New Roman" pitchFamily="18" charset="0"/>
                          <a:cs typeface="Arial" pitchFamily="34" charset="0"/>
                        </a:rPr>
                        <a:t>г</a:t>
                      </a:r>
                    </a:p>
                  </a:txBody>
                  <a:tcPr marL="9525" marR="9525" marT="9524"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BCF9D"/>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ru-RU" sz="2000" b="1" i="0" u="none" strike="noStrike" cap="none" normalizeH="0" baseline="0" dirty="0" smtClean="0">
                        <a:ln>
                          <a:noFill/>
                        </a:ln>
                        <a:solidFill>
                          <a:srgbClr val="000000"/>
                        </a:solidFill>
                        <a:effectLst/>
                        <a:latin typeface="Times New Roman" pitchFamily="18" charset="0"/>
                        <a:cs typeface="Arial" pitchFamily="34" charset="0"/>
                      </a:endParaRPr>
                    </a:p>
                  </a:txBody>
                  <a:tcPr marL="9525" marR="9525" marT="9524"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BCF9D"/>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2000" b="1" i="1" u="none" strike="noStrike" cap="none" normalizeH="0" baseline="0" dirty="0" smtClean="0">
                          <a:ln>
                            <a:noFill/>
                          </a:ln>
                          <a:solidFill>
                            <a:srgbClr val="CCC1DA"/>
                          </a:solidFill>
                          <a:effectLst/>
                          <a:latin typeface="Times New Roman" pitchFamily="18" charset="0"/>
                          <a:cs typeface="Arial" pitchFamily="34" charset="0"/>
                        </a:rPr>
                        <a:t> </a:t>
                      </a:r>
                    </a:p>
                  </a:txBody>
                  <a:tcPr marL="9525" marR="9525" marT="9524"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BCF9D"/>
                    </a:solidFill>
                  </a:tcPr>
                </a:tc>
                <a:tc gridSpan="5">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2000" b="1" i="1" u="none" strike="noStrike" cap="none" normalizeH="0" baseline="0" dirty="0" smtClean="0">
                          <a:ln>
                            <a:noFill/>
                          </a:ln>
                          <a:solidFill>
                            <a:srgbClr val="000000"/>
                          </a:solidFill>
                          <a:effectLst/>
                          <a:latin typeface="Times New Roman" pitchFamily="18" charset="0"/>
                          <a:cs typeface="Arial" pitchFamily="34" charset="0"/>
                        </a:rPr>
                        <a:t>2018 </a:t>
                      </a:r>
                      <a:r>
                        <a:rPr kumimoji="0" lang="ru-RU" sz="2000" b="0" i="1" u="none" strike="noStrike" cap="none" normalizeH="0" baseline="0" dirty="0" smtClean="0">
                          <a:ln>
                            <a:noFill/>
                          </a:ln>
                          <a:solidFill>
                            <a:srgbClr val="000000"/>
                          </a:solidFill>
                          <a:effectLst/>
                          <a:latin typeface="Times New Roman" pitchFamily="18" charset="0"/>
                          <a:cs typeface="Arial" pitchFamily="34" charset="0"/>
                        </a:rPr>
                        <a:t>г</a:t>
                      </a:r>
                    </a:p>
                  </a:txBody>
                  <a:tcPr marL="9525" marR="9525" marT="9524"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BCF9D"/>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000000"/>
                          </a:solidFill>
                          <a:effectLst/>
                          <a:latin typeface="Times New Roman" pitchFamily="18" charset="0"/>
                          <a:cs typeface="Arial" pitchFamily="34" charset="0"/>
                        </a:rPr>
                        <a:t>КОСГУ 450</a:t>
                      </a:r>
                    </a:p>
                  </a:txBody>
                  <a:tcPr marL="9525" marR="9525" marT="9524"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BCF9D"/>
                    </a:solidFill>
                  </a:tcPr>
                </a:tc>
              </a:tr>
              <a:tr h="432048">
                <a:tc>
                  <a:txBody>
                    <a:bodyPr/>
                    <a:lstStyle/>
                    <a:p>
                      <a:pPr marL="0" marR="0" lvl="0" indent="0" algn="r" defTabSz="914400" rtl="0" eaLnBrk="1" fontAlgn="t"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a:txBody>
                  <a:tcPr marL="9525" marR="9525" marT="9524"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a:txBody>
                  <a:tcPr marL="9525" marR="9525" marT="9524"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dirty="0" smtClean="0">
                        <a:ln>
                          <a:noFill/>
                        </a:ln>
                        <a:solidFill>
                          <a:schemeClr val="tx1"/>
                        </a:solidFill>
                        <a:effectLst/>
                        <a:latin typeface="Times New Roman" pitchFamily="18" charset="0"/>
                        <a:cs typeface="Arial" pitchFamily="34" charset="0"/>
                      </a:endParaRPr>
                    </a:p>
                  </a:txBody>
                  <a:tcPr marL="9525" marR="9525" marT="9524"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dirty="0" smtClean="0">
                        <a:ln>
                          <a:noFill/>
                        </a:ln>
                        <a:solidFill>
                          <a:schemeClr val="tx1"/>
                        </a:solidFill>
                        <a:effectLst/>
                        <a:latin typeface="Times New Roman" pitchFamily="18" charset="0"/>
                        <a:cs typeface="Arial" pitchFamily="34" charset="0"/>
                      </a:endParaRPr>
                    </a:p>
                  </a:txBody>
                  <a:tcPr marL="9525" marR="9525" marT="9524"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dirty="0" smtClean="0">
                        <a:ln>
                          <a:noFill/>
                        </a:ln>
                        <a:solidFill>
                          <a:schemeClr val="tx1"/>
                        </a:solidFill>
                        <a:effectLst/>
                        <a:latin typeface="Times New Roman" pitchFamily="18" charset="0"/>
                        <a:cs typeface="Arial" pitchFamily="34" charset="0"/>
                      </a:endParaRPr>
                    </a:p>
                  </a:txBody>
                  <a:tcPr marL="9525" marR="9525" marT="9524"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dirty="0" smtClean="0">
                        <a:ln>
                          <a:noFill/>
                        </a:ln>
                        <a:solidFill>
                          <a:schemeClr val="tx1"/>
                        </a:solidFill>
                        <a:effectLst/>
                        <a:latin typeface="Times New Roman" pitchFamily="18" charset="0"/>
                        <a:cs typeface="Arial" pitchFamily="34" charset="0"/>
                      </a:endParaRPr>
                    </a:p>
                  </a:txBody>
                  <a:tcPr marL="9525" marR="9525" marT="9524"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chemeClr val="tx1"/>
                          </a:solidFill>
                          <a:effectLst/>
                          <a:latin typeface="Times New Roman" pitchFamily="18" charset="0"/>
                          <a:cs typeface="Arial" pitchFamily="34" charset="0"/>
                        </a:rPr>
                        <a:t> </a:t>
                      </a:r>
                    </a:p>
                  </a:txBody>
                  <a:tcPr marL="9525" marR="9525" marT="9524"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0EC"/>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solidFill>
                              <a:schemeClr val="tx2"/>
                            </a:solidFill>
                          </a:ln>
                          <a:solidFill>
                            <a:schemeClr val="tx1"/>
                          </a:solidFill>
                          <a:effectLst/>
                          <a:latin typeface="Times New Roman" pitchFamily="18" charset="0"/>
                          <a:cs typeface="Arial" pitchFamily="34" charset="0"/>
                        </a:rPr>
                        <a:t>1</a:t>
                      </a:r>
                    </a:p>
                  </a:txBody>
                  <a:tcPr marL="9525" marR="9525" marT="9524"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solidFill>
                              <a:schemeClr val="tx2"/>
                            </a:solidFill>
                          </a:ln>
                          <a:solidFill>
                            <a:schemeClr val="tx1"/>
                          </a:solidFill>
                          <a:effectLst/>
                          <a:latin typeface="Times New Roman" pitchFamily="18" charset="0"/>
                          <a:cs typeface="Arial" pitchFamily="34" charset="0"/>
                        </a:rPr>
                        <a:t>0</a:t>
                      </a:r>
                    </a:p>
                  </a:txBody>
                  <a:tcPr marL="9525" marR="9525" marT="9524"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solidFill>
                              <a:schemeClr val="tx2"/>
                            </a:solidFill>
                          </a:ln>
                          <a:solidFill>
                            <a:schemeClr val="tx1"/>
                          </a:solidFill>
                          <a:effectLst/>
                          <a:latin typeface="Times New Roman" pitchFamily="18" charset="0"/>
                          <a:cs typeface="Arial" pitchFamily="34" charset="0"/>
                        </a:rPr>
                        <a:t>4</a:t>
                      </a:r>
                    </a:p>
                  </a:txBody>
                  <a:tcPr marL="9525" marR="9525" marT="9524"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solidFill>
                              <a:schemeClr val="tx2"/>
                            </a:solidFill>
                          </a:ln>
                          <a:solidFill>
                            <a:schemeClr val="tx1"/>
                          </a:solidFill>
                          <a:effectLst/>
                          <a:latin typeface="Times New Roman" pitchFamily="18" charset="0"/>
                          <a:cs typeface="Arial" pitchFamily="34" charset="0"/>
                        </a:rPr>
                        <a:t>4</a:t>
                      </a:r>
                    </a:p>
                  </a:txBody>
                  <a:tcPr marL="9525" marR="9525" marT="9524"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solidFill>
                              <a:schemeClr val="tx2"/>
                            </a:solidFill>
                          </a:ln>
                          <a:solidFill>
                            <a:schemeClr val="tx1"/>
                          </a:solidFill>
                          <a:effectLst/>
                          <a:latin typeface="Times New Roman" pitchFamily="18" charset="0"/>
                          <a:cs typeface="Arial" pitchFamily="34" charset="0"/>
                        </a:rPr>
                        <a:t>0</a:t>
                      </a:r>
                    </a:p>
                  </a:txBody>
                  <a:tcPr marL="9525" marR="9525" marT="9524"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solidFill>
                              <a:schemeClr val="tx2"/>
                            </a:solidFill>
                          </a:ln>
                          <a:solidFill>
                            <a:schemeClr val="tx1"/>
                          </a:solidFill>
                          <a:effectLst/>
                          <a:latin typeface="Times New Roman" pitchFamily="18" charset="0"/>
                          <a:cs typeface="Arial" pitchFamily="34" charset="0"/>
                        </a:rPr>
                        <a:t>Амортизация прав пользования активами</a:t>
                      </a:r>
                    </a:p>
                  </a:txBody>
                  <a:tcPr marL="85725" marR="9525" marT="9524"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25390">
                <a:tc>
                  <a:txBody>
                    <a:bodyPr/>
                    <a:lstStyle/>
                    <a:p>
                      <a:pPr marL="0" marR="0" lvl="0" indent="0" algn="r" defTabSz="914400" rtl="0" eaLnBrk="1" fontAlgn="t"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chemeClr val="tx1"/>
                        </a:solidFill>
                        <a:effectLst/>
                        <a:latin typeface="Arial" pitchFamily="34" charset="0"/>
                        <a:cs typeface="Arial" pitchFamily="34" charset="0"/>
                      </a:endParaRPr>
                    </a:p>
                  </a:txBody>
                  <a:tcPr marL="9525" marR="9525" marT="9524"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Calibri" pitchFamily="34" charset="0"/>
                        <a:cs typeface="Arial" pitchFamily="34" charset="0"/>
                      </a:endParaRPr>
                    </a:p>
                  </a:txBody>
                  <a:tcPr marL="9525" marR="9525" marT="9524"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smtClean="0">
                        <a:ln>
                          <a:noFill/>
                        </a:ln>
                        <a:solidFill>
                          <a:schemeClr val="tx1"/>
                        </a:solidFill>
                        <a:effectLst/>
                        <a:latin typeface="Times New Roman" pitchFamily="18" charset="0"/>
                        <a:cs typeface="Arial" pitchFamily="34" charset="0"/>
                      </a:endParaRPr>
                    </a:p>
                  </a:txBody>
                  <a:tcPr marL="9525" marR="9525" marT="9524"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smtClean="0">
                        <a:ln>
                          <a:noFill/>
                        </a:ln>
                        <a:solidFill>
                          <a:schemeClr val="tx1"/>
                        </a:solidFill>
                        <a:effectLst/>
                        <a:latin typeface="Times New Roman" pitchFamily="18" charset="0"/>
                        <a:cs typeface="Arial" pitchFamily="34" charset="0"/>
                      </a:endParaRPr>
                    </a:p>
                  </a:txBody>
                  <a:tcPr marL="9525" marR="9525" marT="9524"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smtClean="0">
                        <a:ln>
                          <a:noFill/>
                        </a:ln>
                        <a:solidFill>
                          <a:schemeClr val="tx1"/>
                        </a:solidFill>
                        <a:effectLst/>
                        <a:latin typeface="Times New Roman" pitchFamily="18" charset="0"/>
                        <a:cs typeface="Arial" pitchFamily="34" charset="0"/>
                      </a:endParaRPr>
                    </a:p>
                  </a:txBody>
                  <a:tcPr marL="9525" marR="9525" marT="9524"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dirty="0" smtClean="0">
                        <a:ln>
                          <a:noFill/>
                        </a:ln>
                        <a:solidFill>
                          <a:schemeClr val="tx1"/>
                        </a:solidFill>
                        <a:effectLst/>
                        <a:latin typeface="Times New Roman" pitchFamily="18" charset="0"/>
                        <a:cs typeface="Arial" pitchFamily="34" charset="0"/>
                      </a:endParaRPr>
                    </a:p>
                  </a:txBody>
                  <a:tcPr marL="9525" marR="9525" marT="9524"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chemeClr val="tx1"/>
                          </a:solidFill>
                          <a:effectLst/>
                          <a:latin typeface="Times New Roman" pitchFamily="18" charset="0"/>
                          <a:cs typeface="Arial" pitchFamily="34" charset="0"/>
                        </a:rPr>
                        <a:t> </a:t>
                      </a:r>
                    </a:p>
                  </a:txBody>
                  <a:tcPr marL="9525" marR="9525" marT="9524"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0EC"/>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solidFill>
                              <a:schemeClr val="tx2"/>
                            </a:solidFill>
                          </a:ln>
                          <a:solidFill>
                            <a:schemeClr val="tx1"/>
                          </a:solidFill>
                          <a:effectLst/>
                          <a:latin typeface="Times New Roman" pitchFamily="18" charset="0"/>
                          <a:cs typeface="Arial" pitchFamily="34" charset="0"/>
                        </a:rPr>
                        <a:t>1</a:t>
                      </a:r>
                    </a:p>
                  </a:txBody>
                  <a:tcPr marL="9525" marR="9525" marT="9524"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solidFill>
                              <a:schemeClr val="tx2"/>
                            </a:solidFill>
                          </a:ln>
                          <a:solidFill>
                            <a:schemeClr val="tx1"/>
                          </a:solidFill>
                          <a:effectLst/>
                          <a:latin typeface="Times New Roman" pitchFamily="18" charset="0"/>
                          <a:cs typeface="Arial" pitchFamily="34" charset="0"/>
                        </a:rPr>
                        <a:t>0</a:t>
                      </a:r>
                    </a:p>
                  </a:txBody>
                  <a:tcPr marL="9525" marR="9525" marT="9524"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solidFill>
                              <a:schemeClr val="tx2"/>
                            </a:solidFill>
                          </a:ln>
                          <a:solidFill>
                            <a:schemeClr val="tx1"/>
                          </a:solidFill>
                          <a:effectLst/>
                          <a:latin typeface="Times New Roman" pitchFamily="18" charset="0"/>
                          <a:cs typeface="Arial" pitchFamily="34" charset="0"/>
                        </a:rPr>
                        <a:t>4</a:t>
                      </a:r>
                    </a:p>
                  </a:txBody>
                  <a:tcPr marL="9525" marR="9525" marT="9524"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solidFill>
                              <a:schemeClr val="tx2"/>
                            </a:solidFill>
                          </a:ln>
                          <a:solidFill>
                            <a:schemeClr val="tx1"/>
                          </a:solidFill>
                          <a:effectLst/>
                          <a:latin typeface="Times New Roman" pitchFamily="18" charset="0"/>
                          <a:cs typeface="Arial" pitchFamily="34" charset="0"/>
                        </a:rPr>
                        <a:t>4</a:t>
                      </a:r>
                    </a:p>
                  </a:txBody>
                  <a:tcPr marL="9525" marR="9525" marT="9524"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solidFill>
                              <a:schemeClr val="tx2"/>
                            </a:solidFill>
                          </a:ln>
                          <a:solidFill>
                            <a:schemeClr val="tx1"/>
                          </a:solidFill>
                          <a:effectLst/>
                          <a:latin typeface="Times New Roman" pitchFamily="18" charset="0"/>
                          <a:cs typeface="Arial" pitchFamily="34" charset="0"/>
                        </a:rPr>
                        <a:t>1</a:t>
                      </a:r>
                    </a:p>
                  </a:txBody>
                  <a:tcPr marL="9525" marR="9525" marT="9524"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solidFill>
                              <a:schemeClr val="tx2"/>
                            </a:solidFill>
                          </a:ln>
                          <a:solidFill>
                            <a:schemeClr val="tx1"/>
                          </a:solidFill>
                          <a:effectLst/>
                          <a:latin typeface="Times New Roman" pitchFamily="18" charset="0"/>
                          <a:cs typeface="Arial" pitchFamily="34" charset="0"/>
                        </a:rPr>
                        <a:t>Амортизация прав пользования жилищами</a:t>
                      </a:r>
                    </a:p>
                  </a:txBody>
                  <a:tcPr marL="600075" marR="9525" marT="9524"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638081">
                <a:tc>
                  <a:txBody>
                    <a:bodyPr/>
                    <a:lstStyle/>
                    <a:p>
                      <a:pPr marL="0" marR="0" lvl="0" indent="0" algn="r" defTabSz="914400" rtl="0" eaLnBrk="1" fontAlgn="t"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chemeClr val="tx1"/>
                        </a:solidFill>
                        <a:effectLst/>
                        <a:latin typeface="Arial" pitchFamily="34" charset="0"/>
                        <a:cs typeface="Arial" pitchFamily="34" charset="0"/>
                      </a:endParaRPr>
                    </a:p>
                  </a:txBody>
                  <a:tcPr marL="9525" marR="9525" marT="9524"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Calibri" pitchFamily="34" charset="0"/>
                        <a:cs typeface="Arial" pitchFamily="34" charset="0"/>
                      </a:endParaRPr>
                    </a:p>
                  </a:txBody>
                  <a:tcPr marL="9525" marR="9525" marT="9524"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smtClean="0">
                        <a:ln>
                          <a:noFill/>
                        </a:ln>
                        <a:solidFill>
                          <a:schemeClr val="tx1"/>
                        </a:solidFill>
                        <a:effectLst/>
                        <a:latin typeface="Times New Roman" pitchFamily="18" charset="0"/>
                        <a:cs typeface="Arial" pitchFamily="34" charset="0"/>
                      </a:endParaRPr>
                    </a:p>
                  </a:txBody>
                  <a:tcPr marL="9525" marR="9525" marT="9524"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smtClean="0">
                        <a:ln>
                          <a:noFill/>
                        </a:ln>
                        <a:solidFill>
                          <a:schemeClr val="tx1"/>
                        </a:solidFill>
                        <a:effectLst/>
                        <a:latin typeface="Times New Roman" pitchFamily="18" charset="0"/>
                        <a:cs typeface="Arial" pitchFamily="34" charset="0"/>
                      </a:endParaRPr>
                    </a:p>
                  </a:txBody>
                  <a:tcPr marL="9525" marR="9525" marT="9524"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smtClean="0">
                        <a:ln>
                          <a:noFill/>
                        </a:ln>
                        <a:solidFill>
                          <a:schemeClr val="tx1"/>
                        </a:solidFill>
                        <a:effectLst/>
                        <a:latin typeface="Times New Roman" pitchFamily="18" charset="0"/>
                        <a:cs typeface="Arial" pitchFamily="34" charset="0"/>
                      </a:endParaRPr>
                    </a:p>
                  </a:txBody>
                  <a:tcPr marL="9525" marR="9525" marT="9524"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smtClean="0">
                        <a:ln>
                          <a:noFill/>
                        </a:ln>
                        <a:solidFill>
                          <a:schemeClr val="tx1"/>
                        </a:solidFill>
                        <a:effectLst/>
                        <a:latin typeface="Times New Roman" pitchFamily="18" charset="0"/>
                        <a:cs typeface="Arial" pitchFamily="34" charset="0"/>
                      </a:endParaRPr>
                    </a:p>
                  </a:txBody>
                  <a:tcPr marL="9525" marR="9525" marT="9524"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chemeClr val="tx1"/>
                          </a:solidFill>
                          <a:effectLst/>
                          <a:latin typeface="Times New Roman" pitchFamily="18" charset="0"/>
                          <a:cs typeface="Arial" pitchFamily="34" charset="0"/>
                        </a:rPr>
                        <a:t> </a:t>
                      </a:r>
                    </a:p>
                  </a:txBody>
                  <a:tcPr marL="9525" marR="9525" marT="9524"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0EC"/>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solidFill>
                              <a:schemeClr val="tx2"/>
                            </a:solidFill>
                          </a:ln>
                          <a:solidFill>
                            <a:schemeClr val="tx1"/>
                          </a:solidFill>
                          <a:effectLst/>
                          <a:latin typeface="Times New Roman" pitchFamily="18" charset="0"/>
                          <a:cs typeface="Arial" pitchFamily="34" charset="0"/>
                        </a:rPr>
                        <a:t>1</a:t>
                      </a:r>
                    </a:p>
                  </a:txBody>
                  <a:tcPr marL="9525" marR="9525" marT="9524"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solidFill>
                              <a:schemeClr val="tx2"/>
                            </a:solidFill>
                          </a:ln>
                          <a:solidFill>
                            <a:schemeClr val="tx1"/>
                          </a:solidFill>
                          <a:effectLst/>
                          <a:latin typeface="Times New Roman" pitchFamily="18" charset="0"/>
                          <a:cs typeface="Arial" pitchFamily="34" charset="0"/>
                        </a:rPr>
                        <a:t>0</a:t>
                      </a:r>
                    </a:p>
                  </a:txBody>
                  <a:tcPr marL="9525" marR="9525" marT="9524"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solidFill>
                              <a:schemeClr val="tx2"/>
                            </a:solidFill>
                          </a:ln>
                          <a:solidFill>
                            <a:schemeClr val="tx1"/>
                          </a:solidFill>
                          <a:effectLst/>
                          <a:latin typeface="Times New Roman" pitchFamily="18" charset="0"/>
                          <a:cs typeface="Arial" pitchFamily="34" charset="0"/>
                        </a:rPr>
                        <a:t>4</a:t>
                      </a:r>
                    </a:p>
                  </a:txBody>
                  <a:tcPr marL="9525" marR="9525" marT="9524"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solidFill>
                              <a:schemeClr val="tx2"/>
                            </a:solidFill>
                          </a:ln>
                          <a:solidFill>
                            <a:schemeClr val="tx1"/>
                          </a:solidFill>
                          <a:effectLst/>
                          <a:latin typeface="Times New Roman" pitchFamily="18" charset="0"/>
                          <a:cs typeface="Arial" pitchFamily="34" charset="0"/>
                        </a:rPr>
                        <a:t>4</a:t>
                      </a:r>
                    </a:p>
                  </a:txBody>
                  <a:tcPr marL="9525" marR="9525" marT="9524"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solidFill>
                              <a:schemeClr val="tx2"/>
                            </a:solidFill>
                          </a:ln>
                          <a:solidFill>
                            <a:schemeClr val="tx1"/>
                          </a:solidFill>
                          <a:effectLst/>
                          <a:latin typeface="Times New Roman" pitchFamily="18" charset="0"/>
                          <a:cs typeface="Arial" pitchFamily="34" charset="0"/>
                        </a:rPr>
                        <a:t>2</a:t>
                      </a:r>
                    </a:p>
                  </a:txBody>
                  <a:tcPr marL="9525" marR="9525" marT="9524"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solidFill>
                              <a:schemeClr val="tx2"/>
                            </a:solidFill>
                          </a:ln>
                          <a:solidFill>
                            <a:schemeClr val="tx1"/>
                          </a:solidFill>
                          <a:effectLst/>
                          <a:latin typeface="Times New Roman" pitchFamily="18" charset="0"/>
                          <a:cs typeface="Arial" pitchFamily="34" charset="0"/>
                        </a:rPr>
                        <a:t>Амортизация прав пользования зданиями (кроме жилых) и сооружениями</a:t>
                      </a:r>
                    </a:p>
                  </a:txBody>
                  <a:tcPr marL="600075" marR="9525" marT="9524"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560306">
                <a:tc>
                  <a:txBody>
                    <a:bodyPr/>
                    <a:lstStyle/>
                    <a:p>
                      <a:pPr marL="0" marR="0" lvl="0" indent="0" algn="r" defTabSz="914400" rtl="0" eaLnBrk="1" fontAlgn="t"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chemeClr val="tx1"/>
                        </a:solidFill>
                        <a:effectLst/>
                        <a:latin typeface="Arial" pitchFamily="34" charset="0"/>
                        <a:cs typeface="Arial" pitchFamily="34" charset="0"/>
                      </a:endParaRPr>
                    </a:p>
                  </a:txBody>
                  <a:tcPr marL="9525" marR="9525" marT="9524"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Calibri" pitchFamily="34" charset="0"/>
                        <a:cs typeface="Arial" pitchFamily="34" charset="0"/>
                      </a:endParaRPr>
                    </a:p>
                  </a:txBody>
                  <a:tcPr marL="9525" marR="9525" marT="9524"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smtClean="0">
                        <a:ln>
                          <a:noFill/>
                        </a:ln>
                        <a:solidFill>
                          <a:schemeClr val="tx1"/>
                        </a:solidFill>
                        <a:effectLst/>
                        <a:latin typeface="Times New Roman" pitchFamily="18" charset="0"/>
                        <a:cs typeface="Arial" pitchFamily="34" charset="0"/>
                      </a:endParaRPr>
                    </a:p>
                  </a:txBody>
                  <a:tcPr marL="9525" marR="9525" marT="9524"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smtClean="0">
                        <a:ln>
                          <a:noFill/>
                        </a:ln>
                        <a:solidFill>
                          <a:schemeClr val="tx1"/>
                        </a:solidFill>
                        <a:effectLst/>
                        <a:latin typeface="Times New Roman" pitchFamily="18" charset="0"/>
                        <a:cs typeface="Arial" pitchFamily="34" charset="0"/>
                      </a:endParaRPr>
                    </a:p>
                  </a:txBody>
                  <a:tcPr marL="9525" marR="9525" marT="9524"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smtClean="0">
                        <a:ln>
                          <a:noFill/>
                        </a:ln>
                        <a:solidFill>
                          <a:schemeClr val="tx1"/>
                        </a:solidFill>
                        <a:effectLst/>
                        <a:latin typeface="Times New Roman" pitchFamily="18" charset="0"/>
                        <a:cs typeface="Arial" pitchFamily="34" charset="0"/>
                      </a:endParaRPr>
                    </a:p>
                  </a:txBody>
                  <a:tcPr marL="9525" marR="9525" marT="9524"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smtClean="0">
                        <a:ln>
                          <a:noFill/>
                        </a:ln>
                        <a:solidFill>
                          <a:schemeClr val="tx1"/>
                        </a:solidFill>
                        <a:effectLst/>
                        <a:latin typeface="Times New Roman" pitchFamily="18" charset="0"/>
                        <a:cs typeface="Arial" pitchFamily="34" charset="0"/>
                      </a:endParaRPr>
                    </a:p>
                  </a:txBody>
                  <a:tcPr marL="9525" marR="9525" marT="9524"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chemeClr val="tx1"/>
                          </a:solidFill>
                          <a:effectLst/>
                          <a:latin typeface="Times New Roman" pitchFamily="18" charset="0"/>
                          <a:cs typeface="Arial" pitchFamily="34" charset="0"/>
                        </a:rPr>
                        <a:t> </a:t>
                      </a:r>
                    </a:p>
                  </a:txBody>
                  <a:tcPr marL="9525" marR="9525" marT="9524"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0EC"/>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solidFill>
                              <a:schemeClr val="tx2"/>
                            </a:solidFill>
                          </a:ln>
                          <a:solidFill>
                            <a:schemeClr val="tx1"/>
                          </a:solidFill>
                          <a:effectLst/>
                          <a:latin typeface="Times New Roman" pitchFamily="18" charset="0"/>
                          <a:cs typeface="Arial" pitchFamily="34" charset="0"/>
                        </a:rPr>
                        <a:t>1</a:t>
                      </a:r>
                    </a:p>
                  </a:txBody>
                  <a:tcPr marL="9525" marR="9525" marT="9524"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solidFill>
                              <a:schemeClr val="tx2"/>
                            </a:solidFill>
                          </a:ln>
                          <a:solidFill>
                            <a:schemeClr val="tx1"/>
                          </a:solidFill>
                          <a:effectLst/>
                          <a:latin typeface="Times New Roman" pitchFamily="18" charset="0"/>
                          <a:cs typeface="Arial" pitchFamily="34" charset="0"/>
                        </a:rPr>
                        <a:t>0</a:t>
                      </a:r>
                    </a:p>
                  </a:txBody>
                  <a:tcPr marL="9525" marR="9525" marT="9524"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solidFill>
                              <a:schemeClr val="tx2"/>
                            </a:solidFill>
                          </a:ln>
                          <a:solidFill>
                            <a:schemeClr val="tx1"/>
                          </a:solidFill>
                          <a:effectLst/>
                          <a:latin typeface="Times New Roman" pitchFamily="18" charset="0"/>
                          <a:cs typeface="Arial" pitchFamily="34" charset="0"/>
                        </a:rPr>
                        <a:t>4</a:t>
                      </a:r>
                    </a:p>
                  </a:txBody>
                  <a:tcPr marL="9525" marR="9525" marT="9524"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solidFill>
                              <a:schemeClr val="tx2"/>
                            </a:solidFill>
                          </a:ln>
                          <a:solidFill>
                            <a:schemeClr val="tx1"/>
                          </a:solidFill>
                          <a:effectLst/>
                          <a:latin typeface="Times New Roman" pitchFamily="18" charset="0"/>
                          <a:cs typeface="Arial" pitchFamily="34" charset="0"/>
                        </a:rPr>
                        <a:t>4</a:t>
                      </a:r>
                    </a:p>
                  </a:txBody>
                  <a:tcPr marL="9525" marR="9525" marT="9524"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solidFill>
                              <a:schemeClr val="tx2"/>
                            </a:solidFill>
                          </a:ln>
                          <a:solidFill>
                            <a:schemeClr val="tx1"/>
                          </a:solidFill>
                          <a:effectLst/>
                          <a:latin typeface="Times New Roman" pitchFamily="18" charset="0"/>
                          <a:cs typeface="Arial" pitchFamily="34" charset="0"/>
                        </a:rPr>
                        <a:t>4</a:t>
                      </a:r>
                    </a:p>
                  </a:txBody>
                  <a:tcPr marL="9525" marR="9525" marT="9524"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solidFill>
                              <a:schemeClr val="tx2"/>
                            </a:solidFill>
                          </a:ln>
                          <a:solidFill>
                            <a:schemeClr val="tx1"/>
                          </a:solidFill>
                          <a:effectLst/>
                          <a:latin typeface="Times New Roman" pitchFamily="18" charset="0"/>
                          <a:cs typeface="Arial" pitchFamily="34" charset="0"/>
                        </a:rPr>
                        <a:t>Амортизация прав пользования машинами и оборудованием</a:t>
                      </a:r>
                    </a:p>
                  </a:txBody>
                  <a:tcPr marL="600075" marR="9525" marT="9524"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560306">
                <a:tc>
                  <a:txBody>
                    <a:bodyPr/>
                    <a:lstStyle/>
                    <a:p>
                      <a:pPr marL="0" marR="0" lvl="0" indent="0" algn="r" defTabSz="914400" rtl="0" eaLnBrk="1" fontAlgn="t"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chemeClr val="tx1"/>
                        </a:solidFill>
                        <a:effectLst/>
                        <a:latin typeface="Arial" pitchFamily="34" charset="0"/>
                        <a:cs typeface="Arial" pitchFamily="34" charset="0"/>
                      </a:endParaRPr>
                    </a:p>
                  </a:txBody>
                  <a:tcPr marL="9525" marR="9525" marT="9524"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Calibri" pitchFamily="34" charset="0"/>
                        <a:cs typeface="Arial" pitchFamily="34" charset="0"/>
                      </a:endParaRPr>
                    </a:p>
                  </a:txBody>
                  <a:tcPr marL="9525" marR="9525" marT="9524"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smtClean="0">
                        <a:ln>
                          <a:noFill/>
                        </a:ln>
                        <a:solidFill>
                          <a:schemeClr val="tx1"/>
                        </a:solidFill>
                        <a:effectLst/>
                        <a:latin typeface="Times New Roman" pitchFamily="18" charset="0"/>
                        <a:cs typeface="Arial" pitchFamily="34" charset="0"/>
                      </a:endParaRPr>
                    </a:p>
                  </a:txBody>
                  <a:tcPr marL="9525" marR="9525" marT="9524"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smtClean="0">
                        <a:ln>
                          <a:noFill/>
                        </a:ln>
                        <a:solidFill>
                          <a:schemeClr val="tx1"/>
                        </a:solidFill>
                        <a:effectLst/>
                        <a:latin typeface="Times New Roman" pitchFamily="18" charset="0"/>
                        <a:cs typeface="Arial" pitchFamily="34" charset="0"/>
                      </a:endParaRPr>
                    </a:p>
                  </a:txBody>
                  <a:tcPr marL="9525" marR="9525" marT="9524"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smtClean="0">
                        <a:ln>
                          <a:noFill/>
                        </a:ln>
                        <a:solidFill>
                          <a:schemeClr val="tx1"/>
                        </a:solidFill>
                        <a:effectLst/>
                        <a:latin typeface="Times New Roman" pitchFamily="18" charset="0"/>
                        <a:cs typeface="Arial" pitchFamily="34" charset="0"/>
                      </a:endParaRPr>
                    </a:p>
                  </a:txBody>
                  <a:tcPr marL="9525" marR="9525" marT="9524"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smtClean="0">
                        <a:ln>
                          <a:noFill/>
                        </a:ln>
                        <a:solidFill>
                          <a:schemeClr val="tx1"/>
                        </a:solidFill>
                        <a:effectLst/>
                        <a:latin typeface="Times New Roman" pitchFamily="18" charset="0"/>
                        <a:cs typeface="Arial" pitchFamily="34" charset="0"/>
                      </a:endParaRPr>
                    </a:p>
                  </a:txBody>
                  <a:tcPr marL="9525" marR="9525" marT="9524"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chemeClr val="tx1"/>
                          </a:solidFill>
                          <a:effectLst/>
                          <a:latin typeface="Times New Roman" pitchFamily="18" charset="0"/>
                          <a:cs typeface="Arial" pitchFamily="34" charset="0"/>
                        </a:rPr>
                        <a:t> </a:t>
                      </a:r>
                    </a:p>
                  </a:txBody>
                  <a:tcPr marL="9525" marR="9525" marT="9524"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0EC"/>
                    </a:solidFill>
                  </a:tcPr>
                </a:tc>
                <a:tc>
                  <a:txBody>
                    <a:bodyPr/>
                    <a:lstStyle/>
                    <a:p>
                      <a:pPr marL="0" marR="0" lvl="0" indent="0" algn="l" defTabSz="4572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solidFill>
                              <a:schemeClr val="tx2"/>
                            </a:solidFill>
                          </a:ln>
                          <a:solidFill>
                            <a:schemeClr val="tx1"/>
                          </a:solidFill>
                          <a:effectLst/>
                          <a:latin typeface="Times New Roman" pitchFamily="18" charset="0"/>
                          <a:cs typeface="Arial" pitchFamily="34" charset="0"/>
                        </a:rPr>
                        <a:t>1</a:t>
                      </a:r>
                    </a:p>
                  </a:txBody>
                  <a:tcPr marL="9525" marR="9525" marT="9524"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solidFill>
                              <a:schemeClr val="tx2"/>
                            </a:solidFill>
                          </a:ln>
                          <a:solidFill>
                            <a:schemeClr val="tx1"/>
                          </a:solidFill>
                          <a:effectLst/>
                          <a:latin typeface="Times New Roman" pitchFamily="18" charset="0"/>
                          <a:cs typeface="Arial" pitchFamily="34" charset="0"/>
                        </a:rPr>
                        <a:t>0</a:t>
                      </a:r>
                    </a:p>
                  </a:txBody>
                  <a:tcPr marL="9525" marR="9525" marT="9524"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solidFill>
                              <a:schemeClr val="tx2"/>
                            </a:solidFill>
                          </a:ln>
                          <a:solidFill>
                            <a:schemeClr val="tx1"/>
                          </a:solidFill>
                          <a:effectLst/>
                          <a:latin typeface="Times New Roman" pitchFamily="18" charset="0"/>
                          <a:cs typeface="Arial" pitchFamily="34" charset="0"/>
                        </a:rPr>
                        <a:t>4</a:t>
                      </a:r>
                    </a:p>
                  </a:txBody>
                  <a:tcPr marL="9525" marR="9525" marT="9524"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solidFill>
                              <a:schemeClr val="tx2"/>
                            </a:solidFill>
                          </a:ln>
                          <a:solidFill>
                            <a:schemeClr val="tx1"/>
                          </a:solidFill>
                          <a:effectLst/>
                          <a:latin typeface="Times New Roman" pitchFamily="18" charset="0"/>
                          <a:cs typeface="Arial" pitchFamily="34" charset="0"/>
                        </a:rPr>
                        <a:t>4</a:t>
                      </a:r>
                    </a:p>
                  </a:txBody>
                  <a:tcPr marL="9525" marR="9525" marT="9524"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solidFill>
                              <a:schemeClr val="tx2"/>
                            </a:solidFill>
                          </a:ln>
                          <a:solidFill>
                            <a:schemeClr val="tx1"/>
                          </a:solidFill>
                          <a:effectLst/>
                          <a:latin typeface="Times New Roman" pitchFamily="18" charset="0"/>
                          <a:cs typeface="Arial" pitchFamily="34" charset="0"/>
                        </a:rPr>
                        <a:t>5</a:t>
                      </a:r>
                    </a:p>
                  </a:txBody>
                  <a:tcPr marL="9525" marR="9525" marT="9524"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solidFill>
                              <a:schemeClr val="tx2"/>
                            </a:solidFill>
                          </a:ln>
                          <a:solidFill>
                            <a:schemeClr val="tx1"/>
                          </a:solidFill>
                          <a:effectLst/>
                          <a:latin typeface="Times New Roman" pitchFamily="18" charset="0"/>
                          <a:cs typeface="Arial" pitchFamily="34" charset="0"/>
                        </a:rPr>
                        <a:t>Амортизация прав пользования транспортными средствами</a:t>
                      </a:r>
                    </a:p>
                  </a:txBody>
                  <a:tcPr marL="600075" marR="9525" marT="9524"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560306">
                <a:tc>
                  <a:txBody>
                    <a:bodyPr/>
                    <a:lstStyle/>
                    <a:p>
                      <a:pPr marL="0" marR="0" lvl="0" indent="0" algn="r" defTabSz="914400" rtl="0" eaLnBrk="1" fontAlgn="t"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chemeClr val="tx1"/>
                        </a:solidFill>
                        <a:effectLst/>
                        <a:latin typeface="Arial" pitchFamily="34" charset="0"/>
                        <a:cs typeface="Arial" pitchFamily="34" charset="0"/>
                      </a:endParaRPr>
                    </a:p>
                  </a:txBody>
                  <a:tcPr marL="9525" marR="9525" marT="9524"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Calibri" pitchFamily="34" charset="0"/>
                        <a:cs typeface="Arial" pitchFamily="34" charset="0"/>
                      </a:endParaRPr>
                    </a:p>
                  </a:txBody>
                  <a:tcPr marL="9525" marR="9525" marT="9524"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smtClean="0">
                        <a:ln>
                          <a:noFill/>
                        </a:ln>
                        <a:solidFill>
                          <a:schemeClr val="tx1"/>
                        </a:solidFill>
                        <a:effectLst/>
                        <a:latin typeface="Times New Roman" pitchFamily="18" charset="0"/>
                        <a:cs typeface="Arial" pitchFamily="34" charset="0"/>
                      </a:endParaRPr>
                    </a:p>
                  </a:txBody>
                  <a:tcPr marL="9525" marR="9525" marT="9524"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smtClean="0">
                        <a:ln>
                          <a:noFill/>
                        </a:ln>
                        <a:solidFill>
                          <a:schemeClr val="tx1"/>
                        </a:solidFill>
                        <a:effectLst/>
                        <a:latin typeface="Times New Roman" pitchFamily="18" charset="0"/>
                        <a:cs typeface="Arial" pitchFamily="34" charset="0"/>
                      </a:endParaRPr>
                    </a:p>
                  </a:txBody>
                  <a:tcPr marL="9525" marR="9525" marT="9524"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smtClean="0">
                        <a:ln>
                          <a:noFill/>
                        </a:ln>
                        <a:solidFill>
                          <a:schemeClr val="tx1"/>
                        </a:solidFill>
                        <a:effectLst/>
                        <a:latin typeface="Times New Roman" pitchFamily="18" charset="0"/>
                        <a:cs typeface="Arial" pitchFamily="34" charset="0"/>
                      </a:endParaRPr>
                    </a:p>
                  </a:txBody>
                  <a:tcPr marL="9525" marR="9525" marT="9524"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smtClean="0">
                        <a:ln>
                          <a:noFill/>
                        </a:ln>
                        <a:solidFill>
                          <a:schemeClr val="tx1"/>
                        </a:solidFill>
                        <a:effectLst/>
                        <a:latin typeface="Times New Roman" pitchFamily="18" charset="0"/>
                        <a:cs typeface="Arial" pitchFamily="34" charset="0"/>
                      </a:endParaRPr>
                    </a:p>
                  </a:txBody>
                  <a:tcPr marL="9525" marR="9525" marT="9524"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chemeClr val="tx1"/>
                          </a:solidFill>
                          <a:effectLst/>
                          <a:latin typeface="Times New Roman" pitchFamily="18" charset="0"/>
                          <a:cs typeface="Arial" pitchFamily="34" charset="0"/>
                        </a:rPr>
                        <a:t> </a:t>
                      </a:r>
                    </a:p>
                  </a:txBody>
                  <a:tcPr marL="9525" marR="9525" marT="9524"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0EC"/>
                    </a:solidFill>
                  </a:tcPr>
                </a:tc>
                <a:tc>
                  <a:txBody>
                    <a:bodyPr/>
                    <a:lstStyle/>
                    <a:p>
                      <a:pPr marL="0" marR="0" lvl="0" indent="0" algn="l" defTabSz="4572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solidFill>
                              <a:schemeClr val="tx2"/>
                            </a:solidFill>
                          </a:ln>
                          <a:solidFill>
                            <a:schemeClr val="tx1"/>
                          </a:solidFill>
                          <a:effectLst/>
                          <a:latin typeface="Times New Roman" pitchFamily="18" charset="0"/>
                          <a:cs typeface="Arial" pitchFamily="34" charset="0"/>
                        </a:rPr>
                        <a:t>1</a:t>
                      </a:r>
                    </a:p>
                  </a:txBody>
                  <a:tcPr marL="9525" marR="9525" marT="9524"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solidFill>
                              <a:schemeClr val="tx2"/>
                            </a:solidFill>
                          </a:ln>
                          <a:solidFill>
                            <a:schemeClr val="tx1"/>
                          </a:solidFill>
                          <a:effectLst/>
                          <a:latin typeface="Times New Roman" pitchFamily="18" charset="0"/>
                          <a:cs typeface="Arial" pitchFamily="34" charset="0"/>
                        </a:rPr>
                        <a:t>0</a:t>
                      </a:r>
                    </a:p>
                  </a:txBody>
                  <a:tcPr marL="9525" marR="9525" marT="9524"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solidFill>
                              <a:schemeClr val="tx2"/>
                            </a:solidFill>
                          </a:ln>
                          <a:solidFill>
                            <a:schemeClr val="tx1"/>
                          </a:solidFill>
                          <a:effectLst/>
                          <a:latin typeface="Times New Roman" pitchFamily="18" charset="0"/>
                          <a:cs typeface="Arial" pitchFamily="34" charset="0"/>
                        </a:rPr>
                        <a:t>4</a:t>
                      </a:r>
                    </a:p>
                  </a:txBody>
                  <a:tcPr marL="9525" marR="9525" marT="9524"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solidFill>
                              <a:schemeClr val="tx2"/>
                            </a:solidFill>
                          </a:ln>
                          <a:solidFill>
                            <a:schemeClr val="tx1"/>
                          </a:solidFill>
                          <a:effectLst/>
                          <a:latin typeface="Times New Roman" pitchFamily="18" charset="0"/>
                          <a:cs typeface="Arial" pitchFamily="34" charset="0"/>
                        </a:rPr>
                        <a:t>4</a:t>
                      </a:r>
                    </a:p>
                  </a:txBody>
                  <a:tcPr marL="9525" marR="9525" marT="9524"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solidFill>
                              <a:schemeClr val="tx2"/>
                            </a:solidFill>
                          </a:ln>
                          <a:solidFill>
                            <a:schemeClr val="tx1"/>
                          </a:solidFill>
                          <a:effectLst/>
                          <a:latin typeface="Times New Roman" pitchFamily="18" charset="0"/>
                          <a:cs typeface="Arial" pitchFamily="34" charset="0"/>
                        </a:rPr>
                        <a:t>6</a:t>
                      </a:r>
                    </a:p>
                  </a:txBody>
                  <a:tcPr marL="9525" marR="9525" marT="9524"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solidFill>
                              <a:schemeClr val="tx2"/>
                            </a:solidFill>
                          </a:ln>
                          <a:solidFill>
                            <a:schemeClr val="tx1"/>
                          </a:solidFill>
                          <a:effectLst/>
                          <a:latin typeface="Times New Roman" pitchFamily="18" charset="0"/>
                          <a:cs typeface="Arial" pitchFamily="34" charset="0"/>
                        </a:rPr>
                        <a:t>Амортизация прав пользования инвентарем производственным и хозяйственным </a:t>
                      </a:r>
                    </a:p>
                  </a:txBody>
                  <a:tcPr marL="600075" marR="9525" marT="9524"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560306">
                <a:tc>
                  <a:txBody>
                    <a:bodyPr/>
                    <a:lstStyle/>
                    <a:p>
                      <a:pPr marL="0" marR="0" lvl="0" indent="0" algn="r" defTabSz="914400" rtl="0" eaLnBrk="1" fontAlgn="t"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chemeClr val="tx1"/>
                        </a:solidFill>
                        <a:effectLst/>
                        <a:latin typeface="Arial" pitchFamily="34" charset="0"/>
                        <a:cs typeface="Arial" pitchFamily="34" charset="0"/>
                      </a:endParaRPr>
                    </a:p>
                  </a:txBody>
                  <a:tcPr marL="9525" marR="9525" marT="9524"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Calibri" pitchFamily="34" charset="0"/>
                        <a:cs typeface="Arial" pitchFamily="34" charset="0"/>
                      </a:endParaRPr>
                    </a:p>
                  </a:txBody>
                  <a:tcPr marL="9525" marR="9525" marT="9524"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smtClean="0">
                        <a:ln>
                          <a:noFill/>
                        </a:ln>
                        <a:solidFill>
                          <a:schemeClr val="tx1"/>
                        </a:solidFill>
                        <a:effectLst/>
                        <a:latin typeface="Times New Roman" pitchFamily="18" charset="0"/>
                        <a:cs typeface="Arial" pitchFamily="34" charset="0"/>
                      </a:endParaRPr>
                    </a:p>
                  </a:txBody>
                  <a:tcPr marL="9525" marR="9525" marT="9524"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smtClean="0">
                        <a:ln>
                          <a:noFill/>
                        </a:ln>
                        <a:solidFill>
                          <a:schemeClr val="tx1"/>
                        </a:solidFill>
                        <a:effectLst/>
                        <a:latin typeface="Times New Roman" pitchFamily="18" charset="0"/>
                        <a:cs typeface="Arial" pitchFamily="34" charset="0"/>
                      </a:endParaRPr>
                    </a:p>
                  </a:txBody>
                  <a:tcPr marL="9525" marR="9525" marT="9524"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smtClean="0">
                        <a:ln>
                          <a:noFill/>
                        </a:ln>
                        <a:solidFill>
                          <a:schemeClr val="tx1"/>
                        </a:solidFill>
                        <a:effectLst/>
                        <a:latin typeface="Times New Roman" pitchFamily="18" charset="0"/>
                        <a:cs typeface="Arial" pitchFamily="34" charset="0"/>
                      </a:endParaRPr>
                    </a:p>
                  </a:txBody>
                  <a:tcPr marL="9525" marR="9525" marT="9524"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smtClean="0">
                        <a:ln>
                          <a:noFill/>
                        </a:ln>
                        <a:solidFill>
                          <a:schemeClr val="tx1"/>
                        </a:solidFill>
                        <a:effectLst/>
                        <a:latin typeface="Times New Roman" pitchFamily="18" charset="0"/>
                        <a:cs typeface="Arial" pitchFamily="34" charset="0"/>
                      </a:endParaRPr>
                    </a:p>
                  </a:txBody>
                  <a:tcPr marL="9525" marR="9525" marT="9524"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chemeClr val="tx1"/>
                          </a:solidFill>
                          <a:effectLst/>
                          <a:latin typeface="Times New Roman" pitchFamily="18" charset="0"/>
                          <a:cs typeface="Arial" pitchFamily="34" charset="0"/>
                        </a:rPr>
                        <a:t> </a:t>
                      </a:r>
                    </a:p>
                  </a:txBody>
                  <a:tcPr marL="9525" marR="9525" marT="9524"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0EC"/>
                    </a:solidFill>
                  </a:tcPr>
                </a:tc>
                <a:tc>
                  <a:txBody>
                    <a:bodyPr/>
                    <a:lstStyle/>
                    <a:p>
                      <a:pPr marL="0" marR="0" lvl="0" indent="0" algn="l" defTabSz="4572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solidFill>
                              <a:schemeClr val="tx2"/>
                            </a:solidFill>
                          </a:ln>
                          <a:solidFill>
                            <a:schemeClr val="tx1"/>
                          </a:solidFill>
                          <a:effectLst/>
                          <a:latin typeface="Times New Roman" pitchFamily="18" charset="0"/>
                          <a:cs typeface="Arial" pitchFamily="34" charset="0"/>
                        </a:rPr>
                        <a:t>1</a:t>
                      </a:r>
                    </a:p>
                  </a:txBody>
                  <a:tcPr marL="9525" marR="9525" marT="9524"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solidFill>
                              <a:schemeClr val="tx2"/>
                            </a:solidFill>
                          </a:ln>
                          <a:solidFill>
                            <a:schemeClr val="tx1"/>
                          </a:solidFill>
                          <a:effectLst/>
                          <a:latin typeface="Times New Roman" pitchFamily="18" charset="0"/>
                          <a:cs typeface="Arial" pitchFamily="34" charset="0"/>
                        </a:rPr>
                        <a:t>0</a:t>
                      </a:r>
                    </a:p>
                  </a:txBody>
                  <a:tcPr marL="9525" marR="9525" marT="9524"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solidFill>
                              <a:schemeClr val="tx2"/>
                            </a:solidFill>
                          </a:ln>
                          <a:solidFill>
                            <a:schemeClr val="tx1"/>
                          </a:solidFill>
                          <a:effectLst/>
                          <a:latin typeface="Times New Roman" pitchFamily="18" charset="0"/>
                          <a:cs typeface="Arial" pitchFamily="34" charset="0"/>
                        </a:rPr>
                        <a:t>4</a:t>
                      </a:r>
                    </a:p>
                  </a:txBody>
                  <a:tcPr marL="9525" marR="9525" marT="9524"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solidFill>
                              <a:schemeClr val="tx2"/>
                            </a:solidFill>
                          </a:ln>
                          <a:solidFill>
                            <a:schemeClr val="tx1"/>
                          </a:solidFill>
                          <a:effectLst/>
                          <a:latin typeface="Times New Roman" pitchFamily="18" charset="0"/>
                          <a:cs typeface="Arial" pitchFamily="34" charset="0"/>
                        </a:rPr>
                        <a:t>4</a:t>
                      </a:r>
                    </a:p>
                  </a:txBody>
                  <a:tcPr marL="9525" marR="9525" marT="9524"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solidFill>
                              <a:schemeClr val="tx2"/>
                            </a:solidFill>
                          </a:ln>
                          <a:solidFill>
                            <a:schemeClr val="tx1"/>
                          </a:solidFill>
                          <a:effectLst/>
                          <a:latin typeface="Times New Roman" pitchFamily="18" charset="0"/>
                          <a:cs typeface="Arial" pitchFamily="34" charset="0"/>
                        </a:rPr>
                        <a:t>7</a:t>
                      </a:r>
                    </a:p>
                  </a:txBody>
                  <a:tcPr marL="9525" marR="9525" marT="9524"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solidFill>
                              <a:schemeClr val="tx2"/>
                            </a:solidFill>
                          </a:ln>
                          <a:solidFill>
                            <a:schemeClr val="tx1"/>
                          </a:solidFill>
                          <a:effectLst/>
                          <a:latin typeface="Times New Roman" pitchFamily="18" charset="0"/>
                          <a:cs typeface="Arial" pitchFamily="34" charset="0"/>
                        </a:rPr>
                        <a:t>Амортизация прав пользования биологическими ресурсами</a:t>
                      </a:r>
                    </a:p>
                  </a:txBody>
                  <a:tcPr marL="600075" marR="9525" marT="9524"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558162">
                <a:tc>
                  <a:txBody>
                    <a:bodyPr/>
                    <a:lstStyle/>
                    <a:p>
                      <a:pPr marL="0" marR="0" lvl="0" indent="0" algn="r" defTabSz="914400" rtl="0" eaLnBrk="1" fontAlgn="t"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chemeClr val="tx1"/>
                        </a:solidFill>
                        <a:effectLst/>
                        <a:latin typeface="Arial" pitchFamily="34" charset="0"/>
                        <a:cs typeface="Arial" pitchFamily="34" charset="0"/>
                      </a:endParaRPr>
                    </a:p>
                  </a:txBody>
                  <a:tcPr marL="9525" marR="9525" marT="9524"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Calibri" pitchFamily="34" charset="0"/>
                        <a:cs typeface="Arial" pitchFamily="34" charset="0"/>
                      </a:endParaRPr>
                    </a:p>
                  </a:txBody>
                  <a:tcPr marL="9525" marR="9525" marT="9524"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smtClean="0">
                        <a:ln>
                          <a:noFill/>
                        </a:ln>
                        <a:solidFill>
                          <a:schemeClr val="tx1"/>
                        </a:solidFill>
                        <a:effectLst/>
                        <a:latin typeface="Times New Roman" pitchFamily="18" charset="0"/>
                        <a:cs typeface="Arial" pitchFamily="34" charset="0"/>
                      </a:endParaRPr>
                    </a:p>
                  </a:txBody>
                  <a:tcPr marL="9525" marR="9525" marT="9524"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smtClean="0">
                        <a:ln>
                          <a:noFill/>
                        </a:ln>
                        <a:solidFill>
                          <a:schemeClr val="tx1"/>
                        </a:solidFill>
                        <a:effectLst/>
                        <a:latin typeface="Times New Roman" pitchFamily="18" charset="0"/>
                        <a:cs typeface="Arial" pitchFamily="34" charset="0"/>
                      </a:endParaRPr>
                    </a:p>
                  </a:txBody>
                  <a:tcPr marL="9525" marR="9525" marT="9524"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smtClean="0">
                        <a:ln>
                          <a:noFill/>
                        </a:ln>
                        <a:solidFill>
                          <a:schemeClr val="tx1"/>
                        </a:solidFill>
                        <a:effectLst/>
                        <a:latin typeface="Times New Roman" pitchFamily="18" charset="0"/>
                        <a:cs typeface="Arial" pitchFamily="34" charset="0"/>
                      </a:endParaRPr>
                    </a:p>
                  </a:txBody>
                  <a:tcPr marL="9525" marR="9525" marT="9524"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smtClean="0">
                        <a:ln>
                          <a:noFill/>
                        </a:ln>
                        <a:solidFill>
                          <a:schemeClr val="tx1"/>
                        </a:solidFill>
                        <a:effectLst/>
                        <a:latin typeface="Times New Roman" pitchFamily="18" charset="0"/>
                        <a:cs typeface="Arial" pitchFamily="34" charset="0"/>
                      </a:endParaRPr>
                    </a:p>
                  </a:txBody>
                  <a:tcPr marL="9525" marR="9525" marT="9524"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chemeClr val="tx1"/>
                          </a:solidFill>
                          <a:effectLst/>
                          <a:latin typeface="Times New Roman" pitchFamily="18" charset="0"/>
                          <a:cs typeface="Arial" pitchFamily="34" charset="0"/>
                        </a:rPr>
                        <a:t> </a:t>
                      </a:r>
                    </a:p>
                  </a:txBody>
                  <a:tcPr marL="9525" marR="9525" marT="9524"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0EC"/>
                    </a:solidFill>
                  </a:tcPr>
                </a:tc>
                <a:tc>
                  <a:txBody>
                    <a:bodyPr/>
                    <a:lstStyle/>
                    <a:p>
                      <a:pPr marL="0" marR="0" lvl="0" indent="0" algn="l" defTabSz="4572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solidFill>
                              <a:schemeClr val="tx2"/>
                            </a:solidFill>
                          </a:ln>
                          <a:solidFill>
                            <a:schemeClr val="tx1"/>
                          </a:solidFill>
                          <a:effectLst/>
                          <a:latin typeface="Times New Roman" pitchFamily="18" charset="0"/>
                          <a:cs typeface="Arial" pitchFamily="34" charset="0"/>
                        </a:rPr>
                        <a:t>1</a:t>
                      </a:r>
                    </a:p>
                  </a:txBody>
                  <a:tcPr marL="9525" marR="9525" marT="9524"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solidFill>
                              <a:schemeClr val="tx2"/>
                            </a:solidFill>
                          </a:ln>
                          <a:solidFill>
                            <a:schemeClr val="tx1"/>
                          </a:solidFill>
                          <a:effectLst/>
                          <a:latin typeface="Times New Roman" pitchFamily="18" charset="0"/>
                          <a:cs typeface="Arial" pitchFamily="34" charset="0"/>
                        </a:rPr>
                        <a:t>0</a:t>
                      </a:r>
                    </a:p>
                  </a:txBody>
                  <a:tcPr marL="9525" marR="9525" marT="9524"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solidFill>
                              <a:schemeClr val="tx2"/>
                            </a:solidFill>
                          </a:ln>
                          <a:solidFill>
                            <a:schemeClr val="tx1"/>
                          </a:solidFill>
                          <a:effectLst/>
                          <a:latin typeface="Times New Roman" pitchFamily="18" charset="0"/>
                          <a:cs typeface="Arial" pitchFamily="34" charset="0"/>
                        </a:rPr>
                        <a:t>4</a:t>
                      </a:r>
                    </a:p>
                  </a:txBody>
                  <a:tcPr marL="9525" marR="9525" marT="9524"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solidFill>
                              <a:schemeClr val="tx2"/>
                            </a:solidFill>
                          </a:ln>
                          <a:solidFill>
                            <a:schemeClr val="tx1"/>
                          </a:solidFill>
                          <a:effectLst/>
                          <a:latin typeface="Times New Roman" pitchFamily="18" charset="0"/>
                          <a:cs typeface="Arial" pitchFamily="34" charset="0"/>
                        </a:rPr>
                        <a:t>4</a:t>
                      </a:r>
                    </a:p>
                  </a:txBody>
                  <a:tcPr marL="9525" marR="9525" marT="9524"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smtClean="0">
                          <a:ln>
                            <a:solidFill>
                              <a:schemeClr val="tx2"/>
                            </a:solidFill>
                          </a:ln>
                          <a:solidFill>
                            <a:schemeClr val="tx1"/>
                          </a:solidFill>
                          <a:effectLst/>
                          <a:latin typeface="Times New Roman" pitchFamily="18" charset="0"/>
                          <a:cs typeface="Arial" pitchFamily="34" charset="0"/>
                        </a:rPr>
                        <a:t>8</a:t>
                      </a:r>
                    </a:p>
                  </a:txBody>
                  <a:tcPr marL="9525" marR="9525" marT="9524"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solidFill>
                              <a:schemeClr val="tx2"/>
                            </a:solidFill>
                          </a:ln>
                          <a:solidFill>
                            <a:schemeClr val="tx1"/>
                          </a:solidFill>
                          <a:effectLst/>
                          <a:latin typeface="Times New Roman" pitchFamily="18" charset="0"/>
                          <a:cs typeface="Arial" pitchFamily="34" charset="0"/>
                        </a:rPr>
                        <a:t>Амортизация прав пользования прочими основными средствами</a:t>
                      </a:r>
                    </a:p>
                  </a:txBody>
                  <a:tcPr marL="600075" marR="9525" marT="9524"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1421">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dirty="0" smtClean="0">
                        <a:ln>
                          <a:noFill/>
                        </a:ln>
                        <a:solidFill>
                          <a:schemeClr val="tx1"/>
                        </a:solidFill>
                        <a:effectLst/>
                        <a:latin typeface="Times New Roman" pitchFamily="18" charset="0"/>
                        <a:cs typeface="Arial" pitchFamily="34" charset="0"/>
                      </a:endParaRPr>
                    </a:p>
                  </a:txBody>
                  <a:tcPr marL="9525" marR="9525" marT="9524"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Calibri" pitchFamily="34" charset="0"/>
                        <a:cs typeface="Arial" pitchFamily="34" charset="0"/>
                      </a:endParaRPr>
                    </a:p>
                  </a:txBody>
                  <a:tcPr marL="9525" marR="9525" marT="9524"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dirty="0" smtClean="0">
                        <a:ln>
                          <a:noFill/>
                        </a:ln>
                        <a:solidFill>
                          <a:schemeClr val="tx1"/>
                        </a:solidFill>
                        <a:effectLst/>
                        <a:latin typeface="Times New Roman" pitchFamily="18" charset="0"/>
                        <a:cs typeface="Arial" pitchFamily="34" charset="0"/>
                      </a:endParaRPr>
                    </a:p>
                  </a:txBody>
                  <a:tcPr marL="9525" marR="9525" marT="9524"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dirty="0" smtClean="0">
                        <a:ln>
                          <a:noFill/>
                        </a:ln>
                        <a:solidFill>
                          <a:schemeClr val="tx1"/>
                        </a:solidFill>
                        <a:effectLst/>
                        <a:latin typeface="Times New Roman" pitchFamily="18" charset="0"/>
                        <a:cs typeface="Arial" pitchFamily="34" charset="0"/>
                      </a:endParaRPr>
                    </a:p>
                  </a:txBody>
                  <a:tcPr marL="9525" marR="9525" marT="9524"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dirty="0" smtClean="0">
                        <a:ln>
                          <a:noFill/>
                        </a:ln>
                        <a:solidFill>
                          <a:schemeClr val="tx1"/>
                        </a:solidFill>
                        <a:effectLst/>
                        <a:latin typeface="Times New Roman" pitchFamily="18" charset="0"/>
                        <a:cs typeface="Arial" pitchFamily="34" charset="0"/>
                      </a:endParaRPr>
                    </a:p>
                  </a:txBody>
                  <a:tcPr marL="9525" marR="9525" marT="9524"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dirty="0" smtClean="0">
                        <a:ln>
                          <a:noFill/>
                        </a:ln>
                        <a:solidFill>
                          <a:schemeClr val="tx1"/>
                        </a:solidFill>
                        <a:effectLst/>
                        <a:latin typeface="Times New Roman" pitchFamily="18" charset="0"/>
                        <a:cs typeface="Arial" pitchFamily="34" charset="0"/>
                      </a:endParaRPr>
                    </a:p>
                  </a:txBody>
                  <a:tcPr marL="9525" marR="9525" marT="9524"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ru-RU" sz="1800" b="1" i="1" u="none" strike="noStrike" cap="none" normalizeH="0" baseline="0" smtClean="0">
                        <a:ln>
                          <a:noFill/>
                        </a:ln>
                        <a:solidFill>
                          <a:schemeClr val="tx1"/>
                        </a:solidFill>
                        <a:effectLst/>
                        <a:latin typeface="Times New Roman" pitchFamily="18" charset="0"/>
                        <a:cs typeface="Arial" pitchFamily="34" charset="0"/>
                      </a:endParaRPr>
                    </a:p>
                  </a:txBody>
                  <a:tcPr marL="9525" marR="9525" marT="9524"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0EC"/>
                    </a:solidFill>
                  </a:tcPr>
                </a:tc>
                <a:tc>
                  <a:txBody>
                    <a:bodyPr/>
                    <a:lstStyle/>
                    <a:p>
                      <a:pPr marL="0" marR="0" lvl="0" indent="0" algn="l" defTabSz="4572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solidFill>
                              <a:schemeClr val="tx2"/>
                            </a:solidFill>
                          </a:ln>
                          <a:solidFill>
                            <a:schemeClr val="tx1"/>
                          </a:solidFill>
                          <a:effectLst/>
                          <a:latin typeface="Times New Roman" pitchFamily="18" charset="0"/>
                          <a:cs typeface="Arial" pitchFamily="34" charset="0"/>
                        </a:rPr>
                        <a:t>1</a:t>
                      </a:r>
                    </a:p>
                  </a:txBody>
                  <a:tcPr marL="9525" marR="9525" marT="9524"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solidFill>
                              <a:schemeClr val="tx2"/>
                            </a:solidFill>
                          </a:ln>
                          <a:solidFill>
                            <a:schemeClr val="tx1"/>
                          </a:solidFill>
                          <a:effectLst/>
                          <a:latin typeface="Times New Roman" pitchFamily="18" charset="0"/>
                          <a:cs typeface="Arial" pitchFamily="34" charset="0"/>
                        </a:rPr>
                        <a:t>0</a:t>
                      </a:r>
                    </a:p>
                  </a:txBody>
                  <a:tcPr marL="9525" marR="9525" marT="9524"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solidFill>
                              <a:schemeClr val="tx2"/>
                            </a:solidFill>
                          </a:ln>
                          <a:solidFill>
                            <a:schemeClr val="tx1"/>
                          </a:solidFill>
                          <a:effectLst/>
                          <a:latin typeface="Times New Roman" pitchFamily="18" charset="0"/>
                          <a:cs typeface="Arial" pitchFamily="34" charset="0"/>
                        </a:rPr>
                        <a:t>4</a:t>
                      </a:r>
                    </a:p>
                  </a:txBody>
                  <a:tcPr marL="9525" marR="9525" marT="9524"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solidFill>
                              <a:schemeClr val="tx2"/>
                            </a:solidFill>
                          </a:ln>
                          <a:solidFill>
                            <a:schemeClr val="tx1"/>
                          </a:solidFill>
                          <a:effectLst/>
                          <a:latin typeface="Times New Roman" pitchFamily="18" charset="0"/>
                          <a:cs typeface="Arial" pitchFamily="34" charset="0"/>
                        </a:rPr>
                        <a:t>4</a:t>
                      </a:r>
                    </a:p>
                  </a:txBody>
                  <a:tcPr marL="9525" marR="9525" marT="9524"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solidFill>
                              <a:schemeClr val="tx2"/>
                            </a:solidFill>
                          </a:ln>
                          <a:solidFill>
                            <a:schemeClr val="tx1"/>
                          </a:solidFill>
                          <a:effectLst/>
                          <a:latin typeface="Times New Roman" pitchFamily="18" charset="0"/>
                          <a:cs typeface="Arial" pitchFamily="34" charset="0"/>
                        </a:rPr>
                        <a:t>9</a:t>
                      </a:r>
                    </a:p>
                  </a:txBody>
                  <a:tcPr marL="9525" marR="9525" marT="9524"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solidFill>
                              <a:schemeClr val="tx2"/>
                            </a:solidFill>
                          </a:ln>
                          <a:solidFill>
                            <a:schemeClr val="tx1"/>
                          </a:solidFill>
                          <a:effectLst/>
                          <a:latin typeface="Times New Roman" pitchFamily="18" charset="0"/>
                          <a:cs typeface="Arial" pitchFamily="34" charset="0"/>
                        </a:rPr>
                        <a:t>Амортизация прав пользования непроизведенными активами</a:t>
                      </a:r>
                    </a:p>
                  </a:txBody>
                  <a:tcPr marL="600075" marR="9525" marT="9524"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Tree>
    <p:extLst>
      <p:ext uri="{BB962C8B-B14F-4D97-AF65-F5344CB8AC3E}">
        <p14:creationId xmlns:p14="http://schemas.microsoft.com/office/powerpoint/2010/main" val="386957812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p:cNvGraphicFramePr>
            <a:graphicFrameLocks noGrp="1"/>
          </p:cNvGraphicFramePr>
          <p:nvPr>
            <p:ph idx="1"/>
            <p:extLst/>
          </p:nvPr>
        </p:nvGraphicFramePr>
        <p:xfrm>
          <a:off x="161256" y="800708"/>
          <a:ext cx="8982744" cy="59567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Номер слайда 3"/>
          <p:cNvSpPr>
            <a:spLocks noGrp="1"/>
          </p:cNvSpPr>
          <p:nvPr>
            <p:ph type="sldNum" sz="quarter" idx="12"/>
          </p:nvPr>
        </p:nvSpPr>
        <p:spPr/>
        <p:txBody>
          <a:bodyPr/>
          <a:lstStyle/>
          <a:p>
            <a:pPr>
              <a:defRPr/>
            </a:pPr>
            <a:r>
              <a:rPr lang="ru-RU" smtClean="0">
                <a:solidFill>
                  <a:prstClr val="black">
                    <a:tint val="75000"/>
                  </a:prstClr>
                </a:solidFill>
              </a:rPr>
              <a:t>СЛАЙД</a:t>
            </a:r>
            <a:r>
              <a:rPr lang="ru-RU" sz="1400" smtClean="0">
                <a:solidFill>
                  <a:prstClr val="black">
                    <a:tint val="75000"/>
                  </a:prstClr>
                </a:solidFill>
              </a:rPr>
              <a:t> </a:t>
            </a:r>
            <a:fld id="{CCDF69E5-509E-4D59-AF9B-AD19640FD1F2}" type="slidenum">
              <a:rPr lang="ru-RU" sz="1400" smtClean="0">
                <a:solidFill>
                  <a:prstClr val="black">
                    <a:tint val="75000"/>
                  </a:prstClr>
                </a:solidFill>
              </a:rPr>
              <a:pPr>
                <a:defRPr/>
              </a:pPr>
              <a:t>80</a:t>
            </a:fld>
            <a:endParaRPr lang="ru-RU" sz="1400">
              <a:solidFill>
                <a:prstClr val="black">
                  <a:tint val="75000"/>
                </a:prstClr>
              </a:solidFill>
            </a:endParaRPr>
          </a:p>
        </p:txBody>
      </p:sp>
      <p:sp>
        <p:nvSpPr>
          <p:cNvPr id="2" name="Прямоугольник 1"/>
          <p:cNvSpPr/>
          <p:nvPr/>
        </p:nvSpPr>
        <p:spPr>
          <a:xfrm>
            <a:off x="323528" y="-10244"/>
            <a:ext cx="8363272" cy="774948"/>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2400" dirty="0">
                <a:solidFill>
                  <a:prstClr val="black"/>
                </a:solidFill>
              </a:rPr>
              <a:t>СПОД </a:t>
            </a:r>
            <a:r>
              <a:rPr lang="ru-RU" sz="2400" dirty="0" smtClean="0">
                <a:solidFill>
                  <a:srgbClr val="FF0000"/>
                </a:solidFill>
              </a:rPr>
              <a:t>подтверждающее</a:t>
            </a:r>
            <a:r>
              <a:rPr lang="ru-RU" sz="2400" dirty="0" smtClean="0">
                <a:solidFill>
                  <a:prstClr val="black"/>
                </a:solidFill>
              </a:rPr>
              <a:t> </a:t>
            </a:r>
            <a:r>
              <a:rPr lang="ru-RU" sz="2400" dirty="0">
                <a:solidFill>
                  <a:prstClr val="black"/>
                </a:solidFill>
              </a:rPr>
              <a:t>условия деятельности</a:t>
            </a:r>
          </a:p>
        </p:txBody>
      </p:sp>
      <p:cxnSp>
        <p:nvCxnSpPr>
          <p:cNvPr id="6" name="Прямая со стрелкой 5"/>
          <p:cNvCxnSpPr/>
          <p:nvPr/>
        </p:nvCxnSpPr>
        <p:spPr>
          <a:xfrm flipH="1">
            <a:off x="1691680" y="620688"/>
            <a:ext cx="2808312" cy="288032"/>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8" name="Прямая со стрелкой 7"/>
          <p:cNvCxnSpPr/>
          <p:nvPr/>
        </p:nvCxnSpPr>
        <p:spPr>
          <a:xfrm>
            <a:off x="4499992" y="620688"/>
            <a:ext cx="0" cy="360040"/>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cxnSp>
        <p:nvCxnSpPr>
          <p:cNvPr id="10" name="Прямая со стрелкой 9"/>
          <p:cNvCxnSpPr/>
          <p:nvPr/>
        </p:nvCxnSpPr>
        <p:spPr>
          <a:xfrm>
            <a:off x="4499992" y="620688"/>
            <a:ext cx="2736304" cy="14401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4740807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9552" y="159634"/>
            <a:ext cx="8208912" cy="430887"/>
          </a:xfrm>
          <a:prstGeom prst="rect">
            <a:avLst/>
          </a:prstGeom>
        </p:spPr>
        <p:txBody>
          <a:bodyPr vert="horz" wrap="square" lIns="0" tIns="0" rIns="0" bIns="0" rtlCol="0">
            <a:spAutoFit/>
          </a:bodyPr>
          <a:lstStyle/>
          <a:p>
            <a:pPr marL="302575" indent="-302575"/>
            <a:r>
              <a:rPr lang="ru-RU" sz="2800" dirty="0" smtClean="0">
                <a:latin typeface="Times New Roman" panose="02020603050405020304" pitchFamily="18" charset="0"/>
                <a:ea typeface="Calibri" panose="020F0502020204030204" pitchFamily="34" charset="0"/>
                <a:cs typeface="Calibri" panose="020F0502020204030204" pitchFamily="34" charset="0"/>
              </a:rPr>
              <a:t>События, подтверждающие </a:t>
            </a:r>
            <a:r>
              <a:rPr lang="ru-RU" sz="2800" dirty="0">
                <a:latin typeface="Times New Roman" panose="02020603050405020304" pitchFamily="18" charset="0"/>
                <a:ea typeface="Calibri" panose="020F0502020204030204" pitchFamily="34" charset="0"/>
                <a:cs typeface="Calibri" panose="020F0502020204030204" pitchFamily="34" charset="0"/>
              </a:rPr>
              <a:t>условия </a:t>
            </a:r>
            <a:r>
              <a:rPr lang="ru-RU" sz="2800" dirty="0" smtClean="0">
                <a:latin typeface="Times New Roman" panose="02020603050405020304" pitchFamily="18" charset="0"/>
                <a:ea typeface="Calibri" panose="020F0502020204030204" pitchFamily="34" charset="0"/>
                <a:cs typeface="Calibri" panose="020F0502020204030204" pitchFamily="34" charset="0"/>
              </a:rPr>
              <a:t>деятельности</a:t>
            </a:r>
            <a:endParaRPr lang="ru-RU" dirty="0">
              <a:latin typeface="Times New Roman" panose="02020603050405020304" pitchFamily="18" charset="0"/>
              <a:cs typeface="Times New Roman" panose="02020603050405020304" pitchFamily="18" charset="0"/>
            </a:endParaRPr>
          </a:p>
        </p:txBody>
      </p:sp>
      <p:sp>
        <p:nvSpPr>
          <p:cNvPr id="8" name="TextBox 7"/>
          <p:cNvSpPr txBox="1"/>
          <p:nvPr/>
        </p:nvSpPr>
        <p:spPr>
          <a:xfrm>
            <a:off x="2095832" y="4249050"/>
            <a:ext cx="5122391" cy="309637"/>
          </a:xfrm>
          <a:prstGeom prst="rect">
            <a:avLst/>
          </a:prstGeom>
          <a:noFill/>
        </p:spPr>
        <p:txBody>
          <a:bodyPr wrap="square" rtlCol="0">
            <a:spAutoFit/>
          </a:bodyPr>
          <a:lstStyle/>
          <a:p>
            <a:pPr algn="ctr" defTabSz="806867"/>
            <a:endParaRPr lang="ru-RU" sz="1412" b="1" dirty="0">
              <a:solidFill>
                <a:prstClr val="black"/>
              </a:solidFill>
              <a:latin typeface="Times New Roman" panose="02020603050405020304" pitchFamily="18" charset="0"/>
              <a:cs typeface="Times New Roman" panose="02020603050405020304" pitchFamily="18" charset="0"/>
            </a:endParaRPr>
          </a:p>
        </p:txBody>
      </p:sp>
      <p:sp>
        <p:nvSpPr>
          <p:cNvPr id="18" name="Прямоугольник 17"/>
          <p:cNvSpPr/>
          <p:nvPr/>
        </p:nvSpPr>
        <p:spPr>
          <a:xfrm rot="10800000" flipV="1">
            <a:off x="1279174" y="4738247"/>
            <a:ext cx="5795689" cy="307777"/>
          </a:xfrm>
          <a:prstGeom prst="rect">
            <a:avLst/>
          </a:prstGeom>
        </p:spPr>
        <p:txBody>
          <a:bodyPr wrap="square">
            <a:spAutoFit/>
          </a:bodyPr>
          <a:lstStyle/>
          <a:p>
            <a:pPr indent="342900" algn="just"/>
            <a:r>
              <a:rPr lang="ru-RU" sz="1400" dirty="0" smtClean="0">
                <a:solidFill>
                  <a:prstClr val="black"/>
                </a:solidFill>
                <a:latin typeface="Times New Roman" panose="02020603050405020304" pitchFamily="18" charset="0"/>
                <a:ea typeface="Times New Roman" panose="02020603050405020304" pitchFamily="18" charset="0"/>
              </a:rPr>
              <a:t>.</a:t>
            </a:r>
            <a:endParaRPr lang="ru-RU" sz="1200" dirty="0">
              <a:solidFill>
                <a:prstClr val="black"/>
              </a:solidFill>
              <a:latin typeface="Times New Roman" panose="02020603050405020304" pitchFamily="18" charset="0"/>
              <a:ea typeface="Times New Roman" panose="02020603050405020304" pitchFamily="18" charset="0"/>
            </a:endParaRPr>
          </a:p>
        </p:txBody>
      </p:sp>
      <p:sp>
        <p:nvSpPr>
          <p:cNvPr id="3" name="Прямоугольник 2"/>
          <p:cNvSpPr/>
          <p:nvPr/>
        </p:nvSpPr>
        <p:spPr>
          <a:xfrm>
            <a:off x="179512" y="1052736"/>
            <a:ext cx="8568952" cy="5078313"/>
          </a:xfrm>
          <a:prstGeom prst="rect">
            <a:avLst/>
          </a:prstGeom>
        </p:spPr>
        <p:txBody>
          <a:bodyPr wrap="square">
            <a:spAutoFit/>
          </a:bodyPr>
          <a:lstStyle/>
          <a:p>
            <a:pPr marL="285750" indent="-285750" algn="just">
              <a:buFont typeface="Wingdings" panose="05000000000000000000" pitchFamily="2" charset="2"/>
              <a:buChar char="q"/>
            </a:pPr>
            <a:r>
              <a:rPr lang="ru-RU" sz="1400" dirty="0" smtClean="0">
                <a:solidFill>
                  <a:prstClr val="black"/>
                </a:solidFill>
                <a:latin typeface="Times New Roman" panose="02020603050405020304" pitchFamily="18" charset="0"/>
                <a:ea typeface="Calibri" panose="020F0502020204030204" pitchFamily="34" charset="0"/>
                <a:cs typeface="Calibri" panose="020F0502020204030204" pitchFamily="34" charset="0"/>
              </a:rPr>
              <a:t> </a:t>
            </a:r>
            <a:r>
              <a:rPr lang="ru-RU" sz="3600" dirty="0" smtClean="0">
                <a:solidFill>
                  <a:prstClr val="black"/>
                </a:solidFill>
                <a:latin typeface="Times New Roman" panose="02020603050405020304" pitchFamily="18" charset="0"/>
                <a:ea typeface="Calibri" panose="020F0502020204030204" pitchFamily="34" charset="0"/>
                <a:cs typeface="Calibri" panose="020F0502020204030204" pitchFamily="34" charset="0"/>
              </a:rPr>
              <a:t>выявление </a:t>
            </a:r>
            <a:r>
              <a:rPr lang="ru-RU" sz="3600" b="1" dirty="0" smtClean="0">
                <a:solidFill>
                  <a:srgbClr val="FF0000"/>
                </a:solidFill>
                <a:latin typeface="Times New Roman" panose="02020603050405020304" pitchFamily="18" charset="0"/>
                <a:ea typeface="Calibri" panose="020F0502020204030204" pitchFamily="34" charset="0"/>
                <a:cs typeface="Calibri" panose="020F0502020204030204" pitchFamily="34" charset="0"/>
              </a:rPr>
              <a:t>документально </a:t>
            </a:r>
            <a:r>
              <a:rPr lang="ru-RU" sz="3600" b="1" dirty="0">
                <a:solidFill>
                  <a:srgbClr val="FF0000"/>
                </a:solidFill>
                <a:latin typeface="Times New Roman" panose="02020603050405020304" pitchFamily="18" charset="0"/>
                <a:ea typeface="Calibri" panose="020F0502020204030204" pitchFamily="34" charset="0"/>
                <a:cs typeface="Calibri" panose="020F0502020204030204" pitchFamily="34" charset="0"/>
              </a:rPr>
              <a:t>подтвержденных обстоятельств</a:t>
            </a:r>
            <a:r>
              <a:rPr lang="ru-RU" sz="3600" dirty="0">
                <a:solidFill>
                  <a:prstClr val="black"/>
                </a:solidFill>
                <a:latin typeface="Times New Roman" panose="02020603050405020304" pitchFamily="18" charset="0"/>
                <a:ea typeface="Calibri" panose="020F0502020204030204" pitchFamily="34" charset="0"/>
                <a:cs typeface="Calibri" panose="020F0502020204030204" pitchFamily="34" charset="0"/>
              </a:rPr>
              <a:t>, указывающих на наличие у дебиторской задолженности признаков безнадежной к взысканию задолженности, если по состоянию на отчетную дату в отношении такой дебиторской задолженности </a:t>
            </a:r>
            <a:r>
              <a:rPr lang="ru-RU" sz="3600" dirty="0">
                <a:solidFill>
                  <a:srgbClr val="FF0000"/>
                </a:solidFill>
                <a:latin typeface="Times New Roman" panose="02020603050405020304" pitchFamily="18" charset="0"/>
                <a:ea typeface="Calibri" panose="020F0502020204030204" pitchFamily="34" charset="0"/>
                <a:cs typeface="Calibri" panose="020F0502020204030204" pitchFamily="34" charset="0"/>
              </a:rPr>
              <a:t>уже осуществлялись меры по ее </a:t>
            </a:r>
            <a:r>
              <a:rPr lang="ru-RU" sz="3600" dirty="0" smtClean="0">
                <a:solidFill>
                  <a:srgbClr val="FF0000"/>
                </a:solidFill>
                <a:latin typeface="Times New Roman" panose="02020603050405020304" pitchFamily="18" charset="0"/>
                <a:ea typeface="Calibri" panose="020F0502020204030204" pitchFamily="34" charset="0"/>
                <a:cs typeface="Calibri" panose="020F0502020204030204" pitchFamily="34" charset="0"/>
              </a:rPr>
              <a:t>взысканию</a:t>
            </a:r>
            <a:endParaRPr lang="ru-RU" sz="3600" dirty="0">
              <a:solidFill>
                <a:prstClr val="black"/>
              </a:solidFill>
              <a:latin typeface="Times New Roman" panose="02020603050405020304" pitchFamily="18" charset="0"/>
              <a:ea typeface="Calibri" panose="020F0502020204030204" pitchFamily="34" charset="0"/>
            </a:endParaRPr>
          </a:p>
        </p:txBody>
      </p:sp>
      <p:sp>
        <p:nvSpPr>
          <p:cNvPr id="4" name="Номер слайда 3"/>
          <p:cNvSpPr>
            <a:spLocks noGrp="1"/>
          </p:cNvSpPr>
          <p:nvPr>
            <p:ph type="sldNum" sz="quarter" idx="7"/>
          </p:nvPr>
        </p:nvSpPr>
        <p:spPr/>
        <p:txBody>
          <a:bodyPr/>
          <a:lstStyle/>
          <a:p>
            <a:pPr marL="4334666">
              <a:lnSpc>
                <a:spcPts val="1156"/>
              </a:lnSpc>
            </a:pPr>
            <a:fld id="{81D60167-4931-47E6-BA6A-407CBD079E47}" type="slidenum">
              <a:rPr lang="ru-RU" spc="-4" smtClean="0">
                <a:latin typeface="Arial"/>
                <a:cs typeface="Arial"/>
              </a:rPr>
              <a:pPr marL="4334666">
                <a:lnSpc>
                  <a:spcPts val="1156"/>
                </a:lnSpc>
              </a:pPr>
              <a:t>81</a:t>
            </a:fld>
            <a:endParaRPr lang="ru-RU" spc="-4" dirty="0">
              <a:latin typeface="Arial"/>
              <a:cs typeface="Arial"/>
            </a:endParaRPr>
          </a:p>
        </p:txBody>
      </p:sp>
    </p:spTree>
    <p:extLst>
      <p:ext uri="{BB962C8B-B14F-4D97-AF65-F5344CB8AC3E}">
        <p14:creationId xmlns:p14="http://schemas.microsoft.com/office/powerpoint/2010/main" val="250989395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9552" y="159634"/>
            <a:ext cx="8208912" cy="430887"/>
          </a:xfrm>
          <a:prstGeom prst="rect">
            <a:avLst/>
          </a:prstGeom>
        </p:spPr>
        <p:txBody>
          <a:bodyPr vert="horz" wrap="square" lIns="0" tIns="0" rIns="0" bIns="0" rtlCol="0">
            <a:spAutoFit/>
          </a:bodyPr>
          <a:lstStyle/>
          <a:p>
            <a:pPr marL="302575" indent="-302575"/>
            <a:r>
              <a:rPr lang="ru-RU" sz="2800" dirty="0" smtClean="0">
                <a:latin typeface="Times New Roman" panose="02020603050405020304" pitchFamily="18" charset="0"/>
                <a:ea typeface="Calibri" panose="020F0502020204030204" pitchFamily="34" charset="0"/>
                <a:cs typeface="Calibri" panose="020F0502020204030204" pitchFamily="34" charset="0"/>
              </a:rPr>
              <a:t>События, подтверждающие </a:t>
            </a:r>
            <a:r>
              <a:rPr lang="ru-RU" sz="2800" dirty="0">
                <a:latin typeface="Times New Roman" panose="02020603050405020304" pitchFamily="18" charset="0"/>
                <a:ea typeface="Calibri" panose="020F0502020204030204" pitchFamily="34" charset="0"/>
                <a:cs typeface="Calibri" panose="020F0502020204030204" pitchFamily="34" charset="0"/>
              </a:rPr>
              <a:t>условия </a:t>
            </a:r>
            <a:r>
              <a:rPr lang="ru-RU" sz="2800" dirty="0" smtClean="0">
                <a:latin typeface="Times New Roman" panose="02020603050405020304" pitchFamily="18" charset="0"/>
                <a:ea typeface="Calibri" panose="020F0502020204030204" pitchFamily="34" charset="0"/>
                <a:cs typeface="Calibri" panose="020F0502020204030204" pitchFamily="34" charset="0"/>
              </a:rPr>
              <a:t>деятельности</a:t>
            </a:r>
            <a:endParaRPr lang="ru-RU" dirty="0">
              <a:latin typeface="Times New Roman" panose="02020603050405020304" pitchFamily="18" charset="0"/>
              <a:cs typeface="Times New Roman" panose="02020603050405020304" pitchFamily="18" charset="0"/>
            </a:endParaRPr>
          </a:p>
        </p:txBody>
      </p:sp>
      <p:sp>
        <p:nvSpPr>
          <p:cNvPr id="8" name="TextBox 7"/>
          <p:cNvSpPr txBox="1"/>
          <p:nvPr/>
        </p:nvSpPr>
        <p:spPr>
          <a:xfrm>
            <a:off x="2095832" y="4249050"/>
            <a:ext cx="5122391" cy="309637"/>
          </a:xfrm>
          <a:prstGeom prst="rect">
            <a:avLst/>
          </a:prstGeom>
          <a:noFill/>
        </p:spPr>
        <p:txBody>
          <a:bodyPr wrap="square" rtlCol="0">
            <a:spAutoFit/>
          </a:bodyPr>
          <a:lstStyle/>
          <a:p>
            <a:pPr algn="ctr" defTabSz="806867"/>
            <a:endParaRPr lang="ru-RU" sz="1412" b="1" dirty="0">
              <a:solidFill>
                <a:prstClr val="black"/>
              </a:solidFill>
              <a:latin typeface="Times New Roman" panose="02020603050405020304" pitchFamily="18" charset="0"/>
              <a:cs typeface="Times New Roman" panose="02020603050405020304" pitchFamily="18" charset="0"/>
            </a:endParaRPr>
          </a:p>
        </p:txBody>
      </p:sp>
      <p:sp>
        <p:nvSpPr>
          <p:cNvPr id="18" name="Прямоугольник 17"/>
          <p:cNvSpPr/>
          <p:nvPr/>
        </p:nvSpPr>
        <p:spPr>
          <a:xfrm rot="10800000" flipV="1">
            <a:off x="1279174" y="4738247"/>
            <a:ext cx="5795689" cy="307777"/>
          </a:xfrm>
          <a:prstGeom prst="rect">
            <a:avLst/>
          </a:prstGeom>
        </p:spPr>
        <p:txBody>
          <a:bodyPr wrap="square">
            <a:spAutoFit/>
          </a:bodyPr>
          <a:lstStyle/>
          <a:p>
            <a:pPr indent="342900" algn="just"/>
            <a:r>
              <a:rPr lang="ru-RU" sz="1400" dirty="0" smtClean="0">
                <a:solidFill>
                  <a:prstClr val="black"/>
                </a:solidFill>
                <a:latin typeface="Times New Roman" panose="02020603050405020304" pitchFamily="18" charset="0"/>
                <a:ea typeface="Times New Roman" panose="02020603050405020304" pitchFamily="18" charset="0"/>
              </a:rPr>
              <a:t>.</a:t>
            </a:r>
            <a:endParaRPr lang="ru-RU" sz="1200" dirty="0">
              <a:solidFill>
                <a:prstClr val="black"/>
              </a:solidFill>
              <a:latin typeface="Times New Roman" panose="02020603050405020304" pitchFamily="18" charset="0"/>
              <a:ea typeface="Times New Roman" panose="02020603050405020304" pitchFamily="18" charset="0"/>
            </a:endParaRPr>
          </a:p>
        </p:txBody>
      </p:sp>
      <p:sp>
        <p:nvSpPr>
          <p:cNvPr id="3" name="Прямоугольник 2"/>
          <p:cNvSpPr/>
          <p:nvPr/>
        </p:nvSpPr>
        <p:spPr>
          <a:xfrm>
            <a:off x="179512" y="1052736"/>
            <a:ext cx="8568952" cy="4216539"/>
          </a:xfrm>
          <a:prstGeom prst="rect">
            <a:avLst/>
          </a:prstGeom>
        </p:spPr>
        <p:txBody>
          <a:bodyPr wrap="square">
            <a:spAutoFit/>
          </a:bodyPr>
          <a:lstStyle/>
          <a:p>
            <a:pPr indent="450215" algn="just"/>
            <a:r>
              <a:rPr lang="ru-RU" sz="1400" dirty="0">
                <a:solidFill>
                  <a:prstClr val="black"/>
                </a:solidFill>
                <a:latin typeface="Times New Roman" panose="02020603050405020304" pitchFamily="18" charset="0"/>
                <a:ea typeface="Calibri" panose="020F0502020204030204" pitchFamily="34" charset="0"/>
                <a:cs typeface="Calibri" panose="020F0502020204030204" pitchFamily="34" charset="0"/>
              </a:rPr>
              <a:t> </a:t>
            </a:r>
            <a:r>
              <a:rPr lang="ru-RU" sz="2400" dirty="0" smtClean="0">
                <a:solidFill>
                  <a:prstClr val="black"/>
                </a:solidFill>
                <a:latin typeface="Times New Roman" panose="02020603050405020304" pitchFamily="18" charset="0"/>
                <a:ea typeface="Calibri" panose="020F0502020204030204" pitchFamily="34" charset="0"/>
                <a:cs typeface="Calibri" panose="020F0502020204030204" pitchFamily="34" charset="0"/>
              </a:rPr>
              <a:t> В</a:t>
            </a:r>
            <a:r>
              <a:rPr lang="ru-RU" sz="2800" dirty="0" smtClean="0">
                <a:solidFill>
                  <a:prstClr val="black"/>
                </a:solidFill>
                <a:latin typeface="Times New Roman" panose="02020603050405020304" pitchFamily="18" charset="0"/>
                <a:ea typeface="Calibri" panose="020F0502020204030204" pitchFamily="34" charset="0"/>
                <a:cs typeface="Calibri" panose="020F0502020204030204" pitchFamily="34" charset="0"/>
              </a:rPr>
              <a:t> случае:</a:t>
            </a:r>
          </a:p>
          <a:p>
            <a:pPr marL="342900" indent="-342900" algn="just">
              <a:buFont typeface="Arial" panose="020B0604020202020204" pitchFamily="34" charset="0"/>
              <a:buChar char="•"/>
            </a:pPr>
            <a:r>
              <a:rPr lang="ru-RU" sz="2400" b="1" dirty="0" smtClean="0">
                <a:solidFill>
                  <a:srgbClr val="FF0000"/>
                </a:solidFill>
                <a:latin typeface="Times New Roman" panose="02020603050405020304" pitchFamily="18" charset="0"/>
                <a:ea typeface="Calibri" panose="020F0502020204030204" pitchFamily="34" charset="0"/>
                <a:cs typeface="Calibri" panose="020F0502020204030204" pitchFamily="34" charset="0"/>
              </a:rPr>
              <a:t>смерти </a:t>
            </a:r>
            <a:r>
              <a:rPr lang="ru-RU" sz="2400" b="1" dirty="0">
                <a:solidFill>
                  <a:srgbClr val="FF0000"/>
                </a:solidFill>
                <a:latin typeface="Times New Roman" panose="02020603050405020304" pitchFamily="18" charset="0"/>
                <a:ea typeface="Calibri" panose="020F0502020204030204" pitchFamily="34" charset="0"/>
                <a:cs typeface="Calibri" panose="020F0502020204030204" pitchFamily="34" charset="0"/>
              </a:rPr>
              <a:t>физического </a:t>
            </a:r>
            <a:r>
              <a:rPr lang="ru-RU" sz="2400" b="1" dirty="0" smtClean="0">
                <a:solidFill>
                  <a:srgbClr val="FF0000"/>
                </a:solidFill>
                <a:latin typeface="Times New Roman" panose="02020603050405020304" pitchFamily="18" charset="0"/>
                <a:ea typeface="Calibri" panose="020F0502020204030204" pitchFamily="34" charset="0"/>
                <a:cs typeface="Calibri" panose="020F0502020204030204" pitchFamily="34" charset="0"/>
              </a:rPr>
              <a:t>лица</a:t>
            </a:r>
          </a:p>
          <a:p>
            <a:pPr marL="342900" indent="-342900" algn="just">
              <a:buFont typeface="Arial" panose="020B0604020202020204" pitchFamily="34" charset="0"/>
              <a:buChar char="•"/>
            </a:pPr>
            <a:r>
              <a:rPr lang="ru-RU" sz="2400" dirty="0" smtClean="0">
                <a:solidFill>
                  <a:prstClr val="black"/>
                </a:solidFill>
                <a:latin typeface="Times New Roman" panose="02020603050405020304" pitchFamily="18" charset="0"/>
                <a:ea typeface="Calibri" panose="020F0502020204030204" pitchFamily="34" charset="0"/>
                <a:cs typeface="Calibri" panose="020F0502020204030204" pitchFamily="34" charset="0"/>
              </a:rPr>
              <a:t>признание </a:t>
            </a:r>
            <a:r>
              <a:rPr lang="ru-RU" sz="2400" dirty="0">
                <a:solidFill>
                  <a:prstClr val="black"/>
                </a:solidFill>
                <a:latin typeface="Times New Roman" panose="02020603050405020304" pitchFamily="18" charset="0"/>
                <a:ea typeface="Calibri" panose="020F0502020204030204" pitchFamily="34" charset="0"/>
                <a:cs typeface="Calibri" panose="020F0502020204030204" pitchFamily="34" charset="0"/>
              </a:rPr>
              <a:t>должника в установленном </a:t>
            </a:r>
            <a:r>
              <a:rPr lang="ru-RU" sz="2400" dirty="0" smtClean="0">
                <a:solidFill>
                  <a:prstClr val="black"/>
                </a:solidFill>
                <a:latin typeface="Times New Roman" panose="02020603050405020304" pitchFamily="18" charset="0"/>
                <a:ea typeface="Calibri" panose="020F0502020204030204" pitchFamily="34" charset="0"/>
                <a:cs typeface="Calibri" panose="020F0502020204030204" pitchFamily="34" charset="0"/>
              </a:rPr>
              <a:t>законодательством РФ </a:t>
            </a:r>
            <a:r>
              <a:rPr lang="ru-RU" sz="2400" dirty="0">
                <a:solidFill>
                  <a:prstClr val="black"/>
                </a:solidFill>
                <a:latin typeface="Times New Roman" panose="02020603050405020304" pitchFamily="18" charset="0"/>
                <a:ea typeface="Calibri" panose="020F0502020204030204" pitchFamily="34" charset="0"/>
                <a:cs typeface="Calibri" panose="020F0502020204030204" pitchFamily="34" charset="0"/>
              </a:rPr>
              <a:t>порядке </a:t>
            </a:r>
            <a:r>
              <a:rPr lang="ru-RU" sz="2400" b="1" dirty="0" smtClean="0">
                <a:solidFill>
                  <a:srgbClr val="FF0000"/>
                </a:solidFill>
                <a:latin typeface="Times New Roman" panose="02020603050405020304" pitchFamily="18" charset="0"/>
                <a:ea typeface="Calibri" panose="020F0502020204030204" pitchFamily="34" charset="0"/>
                <a:cs typeface="Calibri" panose="020F0502020204030204" pitchFamily="34" charset="0"/>
              </a:rPr>
              <a:t>банкротом</a:t>
            </a:r>
            <a:r>
              <a:rPr lang="ru-RU" sz="2400" dirty="0" smtClean="0">
                <a:solidFill>
                  <a:srgbClr val="FF0000"/>
                </a:solidFill>
                <a:latin typeface="Times New Roman" panose="02020603050405020304" pitchFamily="18" charset="0"/>
                <a:ea typeface="Calibri" panose="020F0502020204030204" pitchFamily="34" charset="0"/>
                <a:cs typeface="Calibri" panose="020F0502020204030204" pitchFamily="34" charset="0"/>
              </a:rPr>
              <a:t> </a:t>
            </a:r>
          </a:p>
          <a:p>
            <a:pPr marL="342900" indent="-342900" algn="just">
              <a:buFont typeface="Arial" panose="020B0604020202020204" pitchFamily="34" charset="0"/>
              <a:buChar char="•"/>
            </a:pPr>
            <a:r>
              <a:rPr lang="ru-RU" sz="2400" b="1" dirty="0" smtClean="0">
                <a:solidFill>
                  <a:srgbClr val="FF0000"/>
                </a:solidFill>
                <a:latin typeface="Times New Roman" panose="02020603050405020304" pitchFamily="18" charset="0"/>
                <a:ea typeface="Calibri" panose="020F0502020204030204" pitchFamily="34" charset="0"/>
                <a:cs typeface="Calibri" panose="020F0502020204030204" pitchFamily="34" charset="0"/>
              </a:rPr>
              <a:t>ликвидаци</a:t>
            </a:r>
            <a:r>
              <a:rPr lang="ru-RU" sz="2400" dirty="0" smtClean="0">
                <a:solidFill>
                  <a:srgbClr val="FF0000"/>
                </a:solidFill>
                <a:latin typeface="Times New Roman" panose="02020603050405020304" pitchFamily="18" charset="0"/>
                <a:ea typeface="Calibri" panose="020F0502020204030204" pitchFamily="34" charset="0"/>
                <a:cs typeface="Calibri" panose="020F0502020204030204" pitchFamily="34" charset="0"/>
              </a:rPr>
              <a:t>я</a:t>
            </a:r>
            <a:r>
              <a:rPr lang="ru-RU" sz="2400" dirty="0" smtClean="0">
                <a:solidFill>
                  <a:prstClr val="black"/>
                </a:solidFill>
                <a:latin typeface="Times New Roman" panose="02020603050405020304" pitchFamily="18" charset="0"/>
                <a:ea typeface="Calibri" panose="020F0502020204030204" pitchFamily="34" charset="0"/>
                <a:cs typeface="Calibri" panose="020F0502020204030204" pitchFamily="34" charset="0"/>
              </a:rPr>
              <a:t> организации,  </a:t>
            </a:r>
            <a:r>
              <a:rPr lang="ru-RU" sz="2400" b="1" dirty="0" smtClean="0">
                <a:solidFill>
                  <a:prstClr val="black"/>
                </a:solidFill>
                <a:latin typeface="Times New Roman" panose="02020603050405020304" pitchFamily="18" charset="0"/>
                <a:ea typeface="Calibri" panose="020F0502020204030204" pitchFamily="34" charset="0"/>
                <a:cs typeface="Calibri" panose="020F0502020204030204" pitchFamily="34" charset="0"/>
              </a:rPr>
              <a:t>истечение </a:t>
            </a:r>
            <a:r>
              <a:rPr lang="ru-RU" sz="2400" b="1" dirty="0">
                <a:solidFill>
                  <a:prstClr val="black"/>
                </a:solidFill>
                <a:latin typeface="Times New Roman" panose="02020603050405020304" pitchFamily="18" charset="0"/>
                <a:ea typeface="Calibri" panose="020F0502020204030204" pitchFamily="34" charset="0"/>
                <a:cs typeface="Calibri" panose="020F0502020204030204" pitchFamily="34" charset="0"/>
              </a:rPr>
              <a:t>установленного срока </a:t>
            </a:r>
            <a:r>
              <a:rPr lang="ru-RU" sz="2400" b="1" dirty="0" smtClean="0">
                <a:solidFill>
                  <a:prstClr val="black"/>
                </a:solidFill>
                <a:latin typeface="Times New Roman" panose="02020603050405020304" pitchFamily="18" charset="0"/>
                <a:ea typeface="Calibri" panose="020F0502020204030204" pitchFamily="34" charset="0"/>
                <a:cs typeface="Calibri" panose="020F0502020204030204" pitchFamily="34" charset="0"/>
              </a:rPr>
              <a:t> взыскания задолженности</a:t>
            </a:r>
          </a:p>
          <a:p>
            <a:pPr marL="342900" indent="-342900" algn="just">
              <a:buFont typeface="Arial" panose="020B0604020202020204" pitchFamily="34" charset="0"/>
              <a:buChar char="•"/>
            </a:pPr>
            <a:r>
              <a:rPr lang="ru-RU" sz="2400" dirty="0" smtClean="0">
                <a:solidFill>
                  <a:prstClr val="black"/>
                </a:solidFill>
                <a:latin typeface="Times New Roman" panose="02020603050405020304" pitchFamily="18" charset="0"/>
                <a:ea typeface="Calibri" panose="020F0502020204030204" pitchFamily="34" charset="0"/>
                <a:cs typeface="Calibri" panose="020F0502020204030204" pitchFamily="34" charset="0"/>
              </a:rPr>
              <a:t> вынесения </a:t>
            </a:r>
            <a:r>
              <a:rPr lang="ru-RU" sz="2400" dirty="0">
                <a:solidFill>
                  <a:prstClr val="black"/>
                </a:solidFill>
                <a:latin typeface="Times New Roman" panose="02020603050405020304" pitchFamily="18" charset="0"/>
                <a:ea typeface="Calibri" panose="020F0502020204030204" pitchFamily="34" charset="0"/>
                <a:cs typeface="Calibri" panose="020F0502020204030204" pitchFamily="34" charset="0"/>
              </a:rPr>
              <a:t>судебным приставом-исполнителем </a:t>
            </a:r>
            <a:r>
              <a:rPr lang="ru-RU" sz="2400" b="1" dirty="0">
                <a:solidFill>
                  <a:srgbClr val="FF0000"/>
                </a:solidFill>
                <a:latin typeface="Times New Roman" panose="02020603050405020304" pitchFamily="18" charset="0"/>
                <a:ea typeface="Calibri" panose="020F0502020204030204" pitchFamily="34" charset="0"/>
                <a:cs typeface="Calibri" panose="020F0502020204030204" pitchFamily="34" charset="0"/>
              </a:rPr>
              <a:t>постановления об окончании исполнительного производства</a:t>
            </a:r>
            <a:r>
              <a:rPr lang="ru-RU" sz="2400" dirty="0">
                <a:solidFill>
                  <a:prstClr val="black"/>
                </a:solidFill>
                <a:latin typeface="Times New Roman" panose="02020603050405020304" pitchFamily="18" charset="0"/>
                <a:ea typeface="Calibri" panose="020F0502020204030204" pitchFamily="34" charset="0"/>
                <a:cs typeface="Calibri" panose="020F0502020204030204" pitchFamily="34" charset="0"/>
              </a:rPr>
              <a:t> </a:t>
            </a:r>
            <a:r>
              <a:rPr lang="ru-RU" sz="2400" b="1" dirty="0">
                <a:solidFill>
                  <a:prstClr val="black"/>
                </a:solidFill>
                <a:latin typeface="Times New Roman" panose="02020603050405020304" pitchFamily="18" charset="0"/>
                <a:ea typeface="Calibri" panose="020F0502020204030204" pitchFamily="34" charset="0"/>
                <a:cs typeface="Calibri" panose="020F0502020204030204" pitchFamily="34" charset="0"/>
              </a:rPr>
              <a:t>и</a:t>
            </a:r>
            <a:r>
              <a:rPr lang="ru-RU" sz="2400" dirty="0">
                <a:solidFill>
                  <a:prstClr val="black"/>
                </a:solidFill>
                <a:latin typeface="Times New Roman" panose="02020603050405020304" pitchFamily="18" charset="0"/>
                <a:ea typeface="Calibri" panose="020F0502020204030204" pitchFamily="34" charset="0"/>
                <a:cs typeface="Calibri" panose="020F0502020204030204" pitchFamily="34" charset="0"/>
              </a:rPr>
              <a:t> </a:t>
            </a:r>
            <a:r>
              <a:rPr lang="ru-RU" sz="2400" b="1" dirty="0">
                <a:solidFill>
                  <a:prstClr val="black"/>
                </a:solidFill>
                <a:latin typeface="Times New Roman" panose="02020603050405020304" pitchFamily="18" charset="0"/>
                <a:ea typeface="Calibri" panose="020F0502020204030204" pitchFamily="34" charset="0"/>
                <a:cs typeface="Calibri" panose="020F0502020204030204" pitchFamily="34" charset="0"/>
              </a:rPr>
              <a:t>о возвращении взыскателю исполнительного документа </a:t>
            </a:r>
            <a:r>
              <a:rPr lang="ru-RU" sz="2400" dirty="0">
                <a:solidFill>
                  <a:prstClr val="black"/>
                </a:solidFill>
                <a:latin typeface="Times New Roman" panose="02020603050405020304" pitchFamily="18" charset="0"/>
                <a:ea typeface="Calibri" panose="020F0502020204030204" pitchFamily="34" charset="0"/>
                <a:cs typeface="Calibri" panose="020F0502020204030204" pitchFamily="34" charset="0"/>
              </a:rPr>
              <a:t>если с даты образования дебиторской задолженности прошло более пяти </a:t>
            </a:r>
            <a:r>
              <a:rPr lang="ru-RU" sz="2400" dirty="0" smtClean="0">
                <a:solidFill>
                  <a:prstClr val="black"/>
                </a:solidFill>
                <a:latin typeface="Times New Roman" panose="02020603050405020304" pitchFamily="18" charset="0"/>
                <a:ea typeface="Calibri" panose="020F0502020204030204" pitchFamily="34" charset="0"/>
                <a:cs typeface="Calibri" panose="020F0502020204030204" pitchFamily="34" charset="0"/>
              </a:rPr>
              <a:t>лет</a:t>
            </a:r>
            <a:endParaRPr lang="ru-RU" sz="2400" dirty="0">
              <a:solidFill>
                <a:prstClr val="black"/>
              </a:solidFill>
              <a:latin typeface="Times New Roman" panose="02020603050405020304" pitchFamily="18" charset="0"/>
              <a:ea typeface="Calibri" panose="020F0502020204030204" pitchFamily="34" charset="0"/>
            </a:endParaRPr>
          </a:p>
        </p:txBody>
      </p:sp>
      <p:sp>
        <p:nvSpPr>
          <p:cNvPr id="4" name="Номер слайда 3"/>
          <p:cNvSpPr>
            <a:spLocks noGrp="1"/>
          </p:cNvSpPr>
          <p:nvPr>
            <p:ph type="sldNum" sz="quarter" idx="7"/>
          </p:nvPr>
        </p:nvSpPr>
        <p:spPr/>
        <p:txBody>
          <a:bodyPr/>
          <a:lstStyle/>
          <a:p>
            <a:pPr marL="4334666">
              <a:lnSpc>
                <a:spcPts val="1156"/>
              </a:lnSpc>
            </a:pPr>
            <a:fld id="{81D60167-4931-47E6-BA6A-407CBD079E47}" type="slidenum">
              <a:rPr lang="ru-RU" spc="-4" smtClean="0">
                <a:latin typeface="Arial"/>
                <a:cs typeface="Arial"/>
              </a:rPr>
              <a:pPr marL="4334666">
                <a:lnSpc>
                  <a:spcPts val="1156"/>
                </a:lnSpc>
              </a:pPr>
              <a:t>82</a:t>
            </a:fld>
            <a:endParaRPr lang="ru-RU" spc="-4" dirty="0">
              <a:latin typeface="Arial"/>
              <a:cs typeface="Arial"/>
            </a:endParaRPr>
          </a:p>
        </p:txBody>
      </p:sp>
    </p:spTree>
    <p:extLst>
      <p:ext uri="{BB962C8B-B14F-4D97-AF65-F5344CB8AC3E}">
        <p14:creationId xmlns:p14="http://schemas.microsoft.com/office/powerpoint/2010/main" val="269477600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Straight Connector 16"/>
          <p:cNvCxnSpPr/>
          <p:nvPr/>
        </p:nvCxnSpPr>
        <p:spPr>
          <a:xfrm>
            <a:off x="8511789" y="265642"/>
            <a:ext cx="0" cy="226483"/>
          </a:xfrm>
          <a:prstGeom prst="line">
            <a:avLst/>
          </a:prstGeom>
          <a:ln w="12700" cmpd="sng">
            <a:solidFill>
              <a:srgbClr val="DEAA46"/>
            </a:solidFill>
            <a:prstDash val="solid"/>
          </a:ln>
          <a:effectLst/>
        </p:spPr>
        <p:style>
          <a:lnRef idx="2">
            <a:schemeClr val="accent1"/>
          </a:lnRef>
          <a:fillRef idx="0">
            <a:schemeClr val="accent1"/>
          </a:fillRef>
          <a:effectRef idx="1">
            <a:schemeClr val="accent1"/>
          </a:effectRef>
          <a:fontRef idx="minor">
            <a:schemeClr val="tx1"/>
          </a:fontRef>
        </p:style>
      </p:cxnSp>
      <p:sp>
        <p:nvSpPr>
          <p:cNvPr id="36" name="Номер слайда 14"/>
          <p:cNvSpPr>
            <a:spLocks noGrp="1"/>
          </p:cNvSpPr>
          <p:nvPr>
            <p:ph type="sldNum" sz="quarter" idx="12"/>
          </p:nvPr>
        </p:nvSpPr>
        <p:spPr>
          <a:xfrm>
            <a:off x="8328075" y="179386"/>
            <a:ext cx="578856" cy="365125"/>
          </a:xfrm>
        </p:spPr>
        <p:txBody>
          <a:bodyPr/>
          <a:lstStyle/>
          <a:p>
            <a:fld id="{B2D350B4-811D-9C49-8D4A-B431FFD45952}" type="slidenum">
              <a:rPr lang="en-US" b="1" smtClean="0">
                <a:solidFill>
                  <a:srgbClr val="C79023"/>
                </a:solidFill>
              </a:rPr>
              <a:pPr/>
              <a:t>83</a:t>
            </a:fld>
            <a:endParaRPr lang="en-US" b="1" dirty="0">
              <a:solidFill>
                <a:srgbClr val="C79023"/>
              </a:solidFill>
            </a:endParaRPr>
          </a:p>
        </p:txBody>
      </p:sp>
      <p:sp>
        <p:nvSpPr>
          <p:cNvPr id="41" name="Title 1">
            <a:extLst>
              <a:ext uri="{FF2B5EF4-FFF2-40B4-BE49-F238E27FC236}">
                <a16:creationId xmlns="" xmlns:a16="http://schemas.microsoft.com/office/drawing/2014/main" id="{D2BE57DE-FA7A-44BC-B8D6-F3B300F4C69D}"/>
              </a:ext>
            </a:extLst>
          </p:cNvPr>
          <p:cNvSpPr txBox="1">
            <a:spLocks/>
          </p:cNvSpPr>
          <p:nvPr/>
        </p:nvSpPr>
        <p:spPr>
          <a:xfrm>
            <a:off x="754898" y="-43595"/>
            <a:ext cx="8175991" cy="453005"/>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ru-RU" sz="2800" b="1" dirty="0">
                <a:solidFill>
                  <a:srgbClr val="077A3E"/>
                </a:solidFill>
                <a:latin typeface="Times New Roman" panose="02020603050405020304" pitchFamily="18" charset="0"/>
                <a:cs typeface="Times New Roman" panose="02020603050405020304" pitchFamily="18" charset="0"/>
              </a:rPr>
              <a:t>Бюджетная отчетность</a:t>
            </a:r>
          </a:p>
        </p:txBody>
      </p:sp>
      <p:sp>
        <p:nvSpPr>
          <p:cNvPr id="19" name="Title 1">
            <a:extLst>
              <a:ext uri="{FF2B5EF4-FFF2-40B4-BE49-F238E27FC236}">
                <a16:creationId xmlns="" xmlns:a16="http://schemas.microsoft.com/office/drawing/2014/main" id="{B286BC3B-43F6-462E-B028-978528B7FEF5}"/>
              </a:ext>
            </a:extLst>
          </p:cNvPr>
          <p:cNvSpPr txBox="1">
            <a:spLocks/>
          </p:cNvSpPr>
          <p:nvPr/>
        </p:nvSpPr>
        <p:spPr>
          <a:xfrm>
            <a:off x="479547" y="5927340"/>
            <a:ext cx="8175991" cy="665018"/>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ru-RU" sz="2400" b="1" dirty="0">
                <a:solidFill>
                  <a:srgbClr val="077A3E"/>
                </a:solidFill>
                <a:latin typeface="Times New Roman" panose="02020603050405020304" pitchFamily="18" charset="0"/>
                <a:cs typeface="Times New Roman" panose="02020603050405020304" pitchFamily="18" charset="0"/>
              </a:rPr>
              <a:t>Событие после отчетной даты, подтверждающее условия</a:t>
            </a:r>
          </a:p>
        </p:txBody>
      </p:sp>
      <p:cxnSp>
        <p:nvCxnSpPr>
          <p:cNvPr id="23" name="Прямая со стрелкой 22">
            <a:extLst>
              <a:ext uri="{FF2B5EF4-FFF2-40B4-BE49-F238E27FC236}">
                <a16:creationId xmlns="" xmlns:a16="http://schemas.microsoft.com/office/drawing/2014/main" id="{64FD853B-7181-4D89-BB93-9C9C0C5B486A}"/>
              </a:ext>
            </a:extLst>
          </p:cNvPr>
          <p:cNvCxnSpPr>
            <a:cxnSpLocks/>
          </p:cNvCxnSpPr>
          <p:nvPr/>
        </p:nvCxnSpPr>
        <p:spPr>
          <a:xfrm flipH="1">
            <a:off x="3098800" y="983651"/>
            <a:ext cx="611207" cy="0"/>
          </a:xfrm>
          <a:prstGeom prst="straightConnector1">
            <a:avLst/>
          </a:prstGeom>
          <a:ln>
            <a:prstDash val="sysDot"/>
            <a:tailEnd type="triangle" w="lg" len="lg"/>
          </a:ln>
        </p:spPr>
        <p:style>
          <a:lnRef idx="2">
            <a:schemeClr val="accent1"/>
          </a:lnRef>
          <a:fillRef idx="0">
            <a:schemeClr val="accent1"/>
          </a:fillRef>
          <a:effectRef idx="1">
            <a:schemeClr val="accent1"/>
          </a:effectRef>
          <a:fontRef idx="minor">
            <a:schemeClr val="tx1"/>
          </a:fontRef>
        </p:style>
      </p:cxnSp>
      <p:grpSp>
        <p:nvGrpSpPr>
          <p:cNvPr id="16" name="Группа 15">
            <a:extLst>
              <a:ext uri="{FF2B5EF4-FFF2-40B4-BE49-F238E27FC236}">
                <a16:creationId xmlns="" xmlns:a16="http://schemas.microsoft.com/office/drawing/2014/main" id="{FB54CEDD-D23B-4DA3-AC26-6025B440CABF}"/>
              </a:ext>
            </a:extLst>
          </p:cNvPr>
          <p:cNvGrpSpPr/>
          <p:nvPr/>
        </p:nvGrpSpPr>
        <p:grpSpPr>
          <a:xfrm>
            <a:off x="567108" y="2455615"/>
            <a:ext cx="8050395" cy="2661955"/>
            <a:chOff x="609600" y="2048589"/>
            <a:chExt cx="8050395" cy="2661955"/>
          </a:xfrm>
        </p:grpSpPr>
        <p:sp>
          <p:nvSpPr>
            <p:cNvPr id="6" name="Стрелка: пятиугольник 5">
              <a:extLst>
                <a:ext uri="{FF2B5EF4-FFF2-40B4-BE49-F238E27FC236}">
                  <a16:creationId xmlns="" xmlns:a16="http://schemas.microsoft.com/office/drawing/2014/main" id="{09973AD9-F0B8-4C97-8B85-70D96A482DCB}"/>
                </a:ext>
              </a:extLst>
            </p:cNvPr>
            <p:cNvSpPr/>
            <p:nvPr/>
          </p:nvSpPr>
          <p:spPr>
            <a:xfrm>
              <a:off x="609600" y="3428999"/>
              <a:ext cx="8050395" cy="450273"/>
            </a:xfrm>
            <a:prstGeom prst="homePlate">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457200"/>
              <a:endParaRPr lang="ru-RU">
                <a:solidFill>
                  <a:prstClr val="white"/>
                </a:solidFill>
              </a:endParaRPr>
            </a:p>
          </p:txBody>
        </p:sp>
        <p:sp>
          <p:nvSpPr>
            <p:cNvPr id="7" name="Равнобедренный треугольник 6">
              <a:extLst>
                <a:ext uri="{FF2B5EF4-FFF2-40B4-BE49-F238E27FC236}">
                  <a16:creationId xmlns="" xmlns:a16="http://schemas.microsoft.com/office/drawing/2014/main" id="{175D113F-EE64-4D8A-BF1A-0011F1F33951}"/>
                </a:ext>
              </a:extLst>
            </p:cNvPr>
            <p:cNvSpPr/>
            <p:nvPr/>
          </p:nvSpPr>
          <p:spPr>
            <a:xfrm>
              <a:off x="2126672" y="3048000"/>
              <a:ext cx="484909" cy="831272"/>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ru-RU">
                <a:solidFill>
                  <a:prstClr val="white"/>
                </a:solidFill>
              </a:endParaRPr>
            </a:p>
          </p:txBody>
        </p:sp>
        <p:sp>
          <p:nvSpPr>
            <p:cNvPr id="11" name="Равнобедренный треугольник 10">
              <a:extLst>
                <a:ext uri="{FF2B5EF4-FFF2-40B4-BE49-F238E27FC236}">
                  <a16:creationId xmlns="" xmlns:a16="http://schemas.microsoft.com/office/drawing/2014/main" id="{6D8FF11A-B2F0-4E0F-B297-EACE056DD5C1}"/>
                </a:ext>
              </a:extLst>
            </p:cNvPr>
            <p:cNvSpPr/>
            <p:nvPr/>
          </p:nvSpPr>
          <p:spPr>
            <a:xfrm>
              <a:off x="4392342" y="3048000"/>
              <a:ext cx="484909" cy="831272"/>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ru-RU">
                <a:solidFill>
                  <a:prstClr val="white"/>
                </a:solidFill>
              </a:endParaRPr>
            </a:p>
          </p:txBody>
        </p:sp>
        <p:sp>
          <p:nvSpPr>
            <p:cNvPr id="12" name="Равнобедренный треугольник 11">
              <a:extLst>
                <a:ext uri="{FF2B5EF4-FFF2-40B4-BE49-F238E27FC236}">
                  <a16:creationId xmlns="" xmlns:a16="http://schemas.microsoft.com/office/drawing/2014/main" id="{29812E6A-B9F0-4842-BBA4-EA6027937040}"/>
                </a:ext>
              </a:extLst>
            </p:cNvPr>
            <p:cNvSpPr/>
            <p:nvPr/>
          </p:nvSpPr>
          <p:spPr>
            <a:xfrm>
              <a:off x="6380470" y="3048000"/>
              <a:ext cx="484909" cy="831272"/>
            </a:xfrm>
            <a:prstGeom prst="triangle">
              <a:avLst/>
            </a:prstGeom>
            <a:gradFill>
              <a:gsLst>
                <a:gs pos="0">
                  <a:srgbClr val="FF0000"/>
                </a:gs>
                <a:gs pos="100000">
                  <a:schemeClr val="accent6">
                    <a:lumMod val="75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ru-RU">
                <a:solidFill>
                  <a:prstClr val="white"/>
                </a:solidFill>
              </a:endParaRPr>
            </a:p>
          </p:txBody>
        </p:sp>
        <p:sp>
          <p:nvSpPr>
            <p:cNvPr id="8" name="TextBox 7">
              <a:extLst>
                <a:ext uri="{FF2B5EF4-FFF2-40B4-BE49-F238E27FC236}">
                  <a16:creationId xmlns="" xmlns:a16="http://schemas.microsoft.com/office/drawing/2014/main" id="{04BB67EC-D1C5-48ED-B533-BFBA26BD6F13}"/>
                </a:ext>
              </a:extLst>
            </p:cNvPr>
            <p:cNvSpPr txBox="1"/>
            <p:nvPr/>
          </p:nvSpPr>
          <p:spPr>
            <a:xfrm>
              <a:off x="1756061" y="2307181"/>
              <a:ext cx="1226129" cy="646331"/>
            </a:xfrm>
            <a:prstGeom prst="rect">
              <a:avLst/>
            </a:prstGeom>
            <a:noFill/>
          </p:spPr>
          <p:txBody>
            <a:bodyPr wrap="square" rtlCol="0">
              <a:spAutoFit/>
            </a:bodyPr>
            <a:lstStyle/>
            <a:p>
              <a:pPr algn="ctr" defTabSz="457200"/>
              <a:r>
                <a:rPr lang="ru-RU" b="1" dirty="0">
                  <a:solidFill>
                    <a:prstClr val="black"/>
                  </a:solidFill>
                  <a:latin typeface="Times New Roman" panose="02020603050405020304" pitchFamily="18" charset="0"/>
                  <a:cs typeface="Times New Roman" panose="02020603050405020304" pitchFamily="18" charset="0"/>
                </a:rPr>
                <a:t>Отчетная дата</a:t>
              </a:r>
            </a:p>
          </p:txBody>
        </p:sp>
        <p:sp>
          <p:nvSpPr>
            <p:cNvPr id="14" name="TextBox 13">
              <a:extLst>
                <a:ext uri="{FF2B5EF4-FFF2-40B4-BE49-F238E27FC236}">
                  <a16:creationId xmlns="" xmlns:a16="http://schemas.microsoft.com/office/drawing/2014/main" id="{2989BF1D-32CA-47AA-816E-8FAEDEE8ED8F}"/>
                </a:ext>
              </a:extLst>
            </p:cNvPr>
            <p:cNvSpPr txBox="1"/>
            <p:nvPr/>
          </p:nvSpPr>
          <p:spPr>
            <a:xfrm>
              <a:off x="4071602" y="2048589"/>
              <a:ext cx="1117484" cy="923330"/>
            </a:xfrm>
            <a:prstGeom prst="rect">
              <a:avLst/>
            </a:prstGeom>
            <a:noFill/>
          </p:spPr>
          <p:txBody>
            <a:bodyPr wrap="square" rtlCol="0">
              <a:spAutoFit/>
            </a:bodyPr>
            <a:lstStyle/>
            <a:p>
              <a:pPr algn="ctr" defTabSz="457200"/>
              <a:r>
                <a:rPr lang="ru-RU" b="1" dirty="0">
                  <a:solidFill>
                    <a:prstClr val="black"/>
                  </a:solidFill>
                  <a:latin typeface="Times New Roman" panose="02020603050405020304" pitchFamily="18" charset="0"/>
                  <a:cs typeface="Times New Roman" panose="02020603050405020304" pitchFamily="18" charset="0"/>
                </a:rPr>
                <a:t>Дата подписания</a:t>
              </a:r>
            </a:p>
          </p:txBody>
        </p:sp>
        <p:sp>
          <p:nvSpPr>
            <p:cNvPr id="15" name="TextBox 14">
              <a:extLst>
                <a:ext uri="{FF2B5EF4-FFF2-40B4-BE49-F238E27FC236}">
                  <a16:creationId xmlns="" xmlns:a16="http://schemas.microsoft.com/office/drawing/2014/main" id="{394A70E8-B6C7-4AD5-836B-E4A746DC734A}"/>
                </a:ext>
              </a:extLst>
            </p:cNvPr>
            <p:cNvSpPr txBox="1"/>
            <p:nvPr/>
          </p:nvSpPr>
          <p:spPr>
            <a:xfrm>
              <a:off x="5979071" y="2268792"/>
              <a:ext cx="1287706" cy="646331"/>
            </a:xfrm>
            <a:prstGeom prst="rect">
              <a:avLst/>
            </a:prstGeom>
            <a:noFill/>
          </p:spPr>
          <p:txBody>
            <a:bodyPr wrap="square" rtlCol="0">
              <a:spAutoFit/>
            </a:bodyPr>
            <a:lstStyle/>
            <a:p>
              <a:pPr algn="ctr" defTabSz="457200"/>
              <a:r>
                <a:rPr lang="ru-RU" b="1" dirty="0">
                  <a:solidFill>
                    <a:prstClr val="black"/>
                  </a:solidFill>
                  <a:latin typeface="Times New Roman" panose="02020603050405020304" pitchFamily="18" charset="0"/>
                  <a:cs typeface="Times New Roman" panose="02020603050405020304" pitchFamily="18" charset="0"/>
                </a:rPr>
                <a:t>Дата принятия</a:t>
              </a:r>
            </a:p>
          </p:txBody>
        </p:sp>
        <p:sp>
          <p:nvSpPr>
            <p:cNvPr id="13" name="Стрелка: изогнутая вверх 12">
              <a:extLst>
                <a:ext uri="{FF2B5EF4-FFF2-40B4-BE49-F238E27FC236}">
                  <a16:creationId xmlns="" xmlns:a16="http://schemas.microsoft.com/office/drawing/2014/main" id="{5F397204-3184-4F78-AF10-B5E227165755}"/>
                </a:ext>
              </a:extLst>
            </p:cNvPr>
            <p:cNvSpPr/>
            <p:nvPr/>
          </p:nvSpPr>
          <p:spPr>
            <a:xfrm>
              <a:off x="1144766" y="3879272"/>
              <a:ext cx="2607733" cy="831272"/>
            </a:xfrm>
            <a:prstGeom prst="curvedUpArrow">
              <a:avLst/>
            </a:prstGeom>
            <a:gradFill>
              <a:gsLst>
                <a:gs pos="0">
                  <a:srgbClr val="C79023"/>
                </a:gs>
                <a:gs pos="100000">
                  <a:schemeClr val="accent6">
                    <a:lumMod val="75000"/>
                  </a:schemeClr>
                </a:gs>
              </a:gsLst>
            </a:gradFill>
            <a:ln>
              <a:solidFill>
                <a:srgbClr val="C79023"/>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ru-RU">
                <a:solidFill>
                  <a:prstClr val="black"/>
                </a:solidFill>
              </a:endParaRPr>
            </a:p>
          </p:txBody>
        </p:sp>
      </p:grpSp>
      <p:sp>
        <p:nvSpPr>
          <p:cNvPr id="17" name="TextBox 16">
            <a:extLst>
              <a:ext uri="{FF2B5EF4-FFF2-40B4-BE49-F238E27FC236}">
                <a16:creationId xmlns="" xmlns:a16="http://schemas.microsoft.com/office/drawing/2014/main" id="{052895BB-24AE-4058-99E1-696F9651D821}"/>
              </a:ext>
            </a:extLst>
          </p:cNvPr>
          <p:cNvSpPr txBox="1"/>
          <p:nvPr/>
        </p:nvSpPr>
        <p:spPr>
          <a:xfrm>
            <a:off x="326340" y="3876495"/>
            <a:ext cx="1780679" cy="369332"/>
          </a:xfrm>
          <a:prstGeom prst="rect">
            <a:avLst/>
          </a:prstGeom>
          <a:noFill/>
        </p:spPr>
        <p:txBody>
          <a:bodyPr wrap="square" rtlCol="0">
            <a:spAutoFit/>
          </a:bodyPr>
          <a:lstStyle/>
          <a:p>
            <a:pPr algn="ctr" defTabSz="457200"/>
            <a:r>
              <a:rPr lang="ru-RU" i="1" dirty="0">
                <a:solidFill>
                  <a:prstClr val="black"/>
                </a:solidFill>
                <a:latin typeface="Times New Roman" panose="02020603050405020304" pitchFamily="18" charset="0"/>
                <a:cs typeface="Times New Roman" panose="02020603050405020304" pitchFamily="18" charset="0"/>
              </a:rPr>
              <a:t>1.Наличие ДЗ</a:t>
            </a:r>
          </a:p>
        </p:txBody>
      </p:sp>
      <p:cxnSp>
        <p:nvCxnSpPr>
          <p:cNvPr id="21" name="Прямая соединительная линия 20">
            <a:extLst>
              <a:ext uri="{FF2B5EF4-FFF2-40B4-BE49-F238E27FC236}">
                <a16:creationId xmlns="" xmlns:a16="http://schemas.microsoft.com/office/drawing/2014/main" id="{DB5F4B10-6783-408D-B3DE-810ED7024487}"/>
              </a:ext>
            </a:extLst>
          </p:cNvPr>
          <p:cNvCxnSpPr>
            <a:cxnSpLocks/>
          </p:cNvCxnSpPr>
          <p:nvPr/>
        </p:nvCxnSpPr>
        <p:spPr>
          <a:xfrm flipV="1">
            <a:off x="3733641" y="980998"/>
            <a:ext cx="0" cy="2752823"/>
          </a:xfrm>
          <a:prstGeom prst="line">
            <a:avLst/>
          </a:prstGeom>
          <a:ln>
            <a:prstDash val="sysDot"/>
          </a:ln>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 xmlns:a16="http://schemas.microsoft.com/office/drawing/2014/main" id="{8B58FCE4-DE26-430A-A9B3-D4BAFFCF4672}"/>
              </a:ext>
            </a:extLst>
          </p:cNvPr>
          <p:cNvSpPr txBox="1"/>
          <p:nvPr/>
        </p:nvSpPr>
        <p:spPr>
          <a:xfrm>
            <a:off x="596963" y="5277747"/>
            <a:ext cx="3459341" cy="646331"/>
          </a:xfrm>
          <a:prstGeom prst="rect">
            <a:avLst/>
          </a:prstGeom>
          <a:noFill/>
        </p:spPr>
        <p:txBody>
          <a:bodyPr wrap="square" rtlCol="0">
            <a:spAutoFit/>
          </a:bodyPr>
          <a:lstStyle/>
          <a:p>
            <a:pPr algn="ctr" defTabSz="457200"/>
            <a:r>
              <a:rPr lang="ru-RU" i="1" dirty="0">
                <a:solidFill>
                  <a:prstClr val="black"/>
                </a:solidFill>
                <a:latin typeface="Times New Roman" panose="02020603050405020304" pitchFamily="18" charset="0"/>
                <a:cs typeface="Times New Roman" panose="02020603050405020304" pitchFamily="18" charset="0"/>
              </a:rPr>
              <a:t>2. Исключение юридического лица из ЕГРЮЛ</a:t>
            </a:r>
          </a:p>
        </p:txBody>
      </p:sp>
      <p:sp>
        <p:nvSpPr>
          <p:cNvPr id="24" name="TextBox 23">
            <a:extLst>
              <a:ext uri="{FF2B5EF4-FFF2-40B4-BE49-F238E27FC236}">
                <a16:creationId xmlns="" xmlns:a16="http://schemas.microsoft.com/office/drawing/2014/main" id="{532AF774-A45B-49E6-A22A-48F5BAC4035E}"/>
              </a:ext>
            </a:extLst>
          </p:cNvPr>
          <p:cNvSpPr txBox="1"/>
          <p:nvPr/>
        </p:nvSpPr>
        <p:spPr>
          <a:xfrm>
            <a:off x="650186" y="527993"/>
            <a:ext cx="2933129" cy="1200329"/>
          </a:xfrm>
          <a:prstGeom prst="rect">
            <a:avLst/>
          </a:prstGeom>
          <a:noFill/>
        </p:spPr>
        <p:txBody>
          <a:bodyPr wrap="square" rtlCol="0">
            <a:spAutoFit/>
          </a:bodyPr>
          <a:lstStyle/>
          <a:p>
            <a:pPr algn="ctr" defTabSz="457200"/>
            <a:r>
              <a:rPr lang="ru-RU" i="1" dirty="0" smtClean="0">
                <a:solidFill>
                  <a:prstClr val="black"/>
                </a:solidFill>
                <a:latin typeface="Times New Roman" panose="02020603050405020304" pitchFamily="18" charset="0"/>
                <a:cs typeface="Times New Roman" panose="02020603050405020304" pitchFamily="18" charset="0"/>
              </a:rPr>
              <a:t>           3</a:t>
            </a:r>
            <a:r>
              <a:rPr lang="ru-RU" i="1" dirty="0">
                <a:solidFill>
                  <a:prstClr val="black"/>
                </a:solidFill>
                <a:latin typeface="Times New Roman" panose="02020603050405020304" pitchFamily="18" charset="0"/>
                <a:cs typeface="Times New Roman" panose="02020603050405020304" pitchFamily="18" charset="0"/>
              </a:rPr>
              <a:t>. </a:t>
            </a:r>
          </a:p>
          <a:p>
            <a:pPr algn="ctr" defTabSz="457200"/>
            <a:r>
              <a:rPr lang="ru-RU" i="1" dirty="0">
                <a:solidFill>
                  <a:prstClr val="black"/>
                </a:solidFill>
                <a:latin typeface="Times New Roman" panose="02020603050405020304" pitchFamily="18" charset="0"/>
                <a:cs typeface="Times New Roman" panose="02020603050405020304" pitchFamily="18" charset="0"/>
              </a:rPr>
              <a:t>балансовые счета </a:t>
            </a:r>
            <a:endParaRPr lang="ru-RU" i="1" dirty="0" smtClean="0">
              <a:solidFill>
                <a:prstClr val="black"/>
              </a:solidFill>
              <a:latin typeface="Times New Roman" panose="02020603050405020304" pitchFamily="18" charset="0"/>
              <a:cs typeface="Times New Roman" panose="02020603050405020304" pitchFamily="18" charset="0"/>
            </a:endParaRPr>
          </a:p>
          <a:p>
            <a:pPr algn="ctr" defTabSz="457200"/>
            <a:endParaRPr lang="ru-RU" i="1" dirty="0">
              <a:solidFill>
                <a:prstClr val="black"/>
              </a:solidFill>
              <a:latin typeface="Times New Roman" panose="02020603050405020304" pitchFamily="18" charset="0"/>
              <a:cs typeface="Times New Roman" panose="02020603050405020304" pitchFamily="18" charset="0"/>
            </a:endParaRPr>
          </a:p>
          <a:p>
            <a:pPr algn="ctr" defTabSz="457200"/>
            <a:r>
              <a:rPr lang="ru-RU" i="1" dirty="0" err="1" smtClean="0">
                <a:solidFill>
                  <a:prstClr val="black"/>
                </a:solidFill>
                <a:latin typeface="Times New Roman" panose="02020603050405020304" pitchFamily="18" charset="0"/>
                <a:cs typeface="Times New Roman" panose="02020603050405020304" pitchFamily="18" charset="0"/>
              </a:rPr>
              <a:t>забалансовые</a:t>
            </a:r>
            <a:r>
              <a:rPr lang="ru-RU" i="1" dirty="0" smtClean="0">
                <a:solidFill>
                  <a:prstClr val="black"/>
                </a:solidFill>
                <a:latin typeface="Times New Roman" panose="02020603050405020304" pitchFamily="18" charset="0"/>
                <a:cs typeface="Times New Roman" panose="02020603050405020304" pitchFamily="18" charset="0"/>
              </a:rPr>
              <a:t> </a:t>
            </a:r>
            <a:r>
              <a:rPr lang="ru-RU" i="1" dirty="0">
                <a:solidFill>
                  <a:prstClr val="black"/>
                </a:solidFill>
                <a:latin typeface="Times New Roman" panose="02020603050405020304" pitchFamily="18" charset="0"/>
                <a:cs typeface="Times New Roman" panose="02020603050405020304" pitchFamily="18" charset="0"/>
              </a:rPr>
              <a:t>счета</a:t>
            </a:r>
          </a:p>
        </p:txBody>
      </p:sp>
      <p:pic>
        <p:nvPicPr>
          <p:cNvPr id="5" name="Рисунок 4" descr="Запрещено">
            <a:extLst>
              <a:ext uri="{FF2B5EF4-FFF2-40B4-BE49-F238E27FC236}">
                <a16:creationId xmlns="" xmlns:a16="http://schemas.microsoft.com/office/drawing/2014/main" id="{251E1CC6-F193-48BD-874F-3F97401304EF}"/>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799700" y="793950"/>
            <a:ext cx="374096" cy="374096"/>
          </a:xfrm>
          <a:prstGeom prst="rect">
            <a:avLst/>
          </a:prstGeom>
        </p:spPr>
      </p:pic>
      <p:cxnSp>
        <p:nvCxnSpPr>
          <p:cNvPr id="29" name="Прямая со стрелкой 28">
            <a:extLst>
              <a:ext uri="{FF2B5EF4-FFF2-40B4-BE49-F238E27FC236}">
                <a16:creationId xmlns="" xmlns:a16="http://schemas.microsoft.com/office/drawing/2014/main" id="{5F729C77-74EC-43F5-A8DF-65626035A463}"/>
              </a:ext>
            </a:extLst>
          </p:cNvPr>
          <p:cNvCxnSpPr>
            <a:cxnSpLocks/>
          </p:cNvCxnSpPr>
          <p:nvPr/>
        </p:nvCxnSpPr>
        <p:spPr>
          <a:xfrm>
            <a:off x="2265446" y="1676031"/>
            <a:ext cx="1380" cy="1107893"/>
          </a:xfrm>
          <a:prstGeom prst="straightConnector1">
            <a:avLst/>
          </a:prstGeom>
          <a:ln>
            <a:prstDash val="sysDot"/>
            <a:tailEnd type="triangle" w="lg" len="lg"/>
          </a:ln>
        </p:spPr>
        <p:style>
          <a:lnRef idx="2">
            <a:schemeClr val="accent1"/>
          </a:lnRef>
          <a:fillRef idx="0">
            <a:schemeClr val="accent1"/>
          </a:fillRef>
          <a:effectRef idx="1">
            <a:schemeClr val="accent1"/>
          </a:effectRef>
          <a:fontRef idx="minor">
            <a:schemeClr val="tx1"/>
          </a:fontRef>
        </p:style>
      </p:cxnSp>
      <p:sp>
        <p:nvSpPr>
          <p:cNvPr id="30" name="TextBox 29">
            <a:extLst>
              <a:ext uri="{FF2B5EF4-FFF2-40B4-BE49-F238E27FC236}">
                <a16:creationId xmlns="" xmlns:a16="http://schemas.microsoft.com/office/drawing/2014/main" id="{D5C25BF7-8EB6-45FC-846C-5933CD12E4E4}"/>
              </a:ext>
            </a:extLst>
          </p:cNvPr>
          <p:cNvSpPr txBox="1"/>
          <p:nvPr/>
        </p:nvSpPr>
        <p:spPr>
          <a:xfrm>
            <a:off x="2458769" y="3873606"/>
            <a:ext cx="1988127" cy="353943"/>
          </a:xfrm>
          <a:prstGeom prst="rect">
            <a:avLst/>
          </a:prstGeom>
          <a:noFill/>
        </p:spPr>
        <p:txBody>
          <a:bodyPr wrap="square" rtlCol="0">
            <a:spAutoFit/>
          </a:bodyPr>
          <a:lstStyle/>
          <a:p>
            <a:pPr algn="ctr" defTabSz="457200"/>
            <a:r>
              <a:rPr lang="ru-RU" sz="1600" i="1" dirty="0">
                <a:solidFill>
                  <a:prstClr val="black"/>
                </a:solidFill>
                <a:latin typeface="Times New Roman" panose="02020603050405020304" pitchFamily="18" charset="0"/>
                <a:cs typeface="Times New Roman" panose="02020603050405020304" pitchFamily="18" charset="0"/>
              </a:rPr>
              <a:t>4</a:t>
            </a:r>
            <a:r>
              <a:rPr lang="ru-RU" sz="1700" i="1" dirty="0">
                <a:solidFill>
                  <a:prstClr val="black"/>
                </a:solidFill>
                <a:latin typeface="Times New Roman" panose="02020603050405020304" pitchFamily="18" charset="0"/>
                <a:cs typeface="Times New Roman" panose="02020603050405020304" pitchFamily="18" charset="0"/>
              </a:rPr>
              <a:t>.Без ДЗ на балансе</a:t>
            </a:r>
          </a:p>
        </p:txBody>
      </p:sp>
      <p:sp>
        <p:nvSpPr>
          <p:cNvPr id="27" name="Плюс 26"/>
          <p:cNvSpPr/>
          <p:nvPr/>
        </p:nvSpPr>
        <p:spPr>
          <a:xfrm>
            <a:off x="683690" y="1370459"/>
            <a:ext cx="418584" cy="390915"/>
          </a:xfrm>
          <a:prstGeom prst="mathPlus">
            <a:avLst/>
          </a:prstGeom>
          <a:gradFill>
            <a:gsLst>
              <a:gs pos="0">
                <a:srgbClr val="077A3E"/>
              </a:gs>
              <a:gs pos="100000">
                <a:srgbClr val="077A3E"/>
              </a:gs>
            </a:gsLst>
          </a:gradFill>
          <a:ln>
            <a:solidFill>
              <a:srgbClr val="077A3E"/>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ru-RU">
              <a:solidFill>
                <a:prstClr val="white"/>
              </a:solidFill>
            </a:endParaRPr>
          </a:p>
        </p:txBody>
      </p:sp>
      <p:cxnSp>
        <p:nvCxnSpPr>
          <p:cNvPr id="31" name="Прямая со стрелкой 30">
            <a:extLst>
              <a:ext uri="{FF2B5EF4-FFF2-40B4-BE49-F238E27FC236}">
                <a16:creationId xmlns="" xmlns:a16="http://schemas.microsoft.com/office/drawing/2014/main" id="{5F729C77-74EC-43F5-A8DF-65626035A463}"/>
              </a:ext>
            </a:extLst>
          </p:cNvPr>
          <p:cNvCxnSpPr>
            <a:cxnSpLocks/>
          </p:cNvCxnSpPr>
          <p:nvPr/>
        </p:nvCxnSpPr>
        <p:spPr>
          <a:xfrm flipH="1">
            <a:off x="2246250" y="1081759"/>
            <a:ext cx="1" cy="389752"/>
          </a:xfrm>
          <a:prstGeom prst="straightConnector1">
            <a:avLst/>
          </a:prstGeom>
          <a:ln>
            <a:prstDash val="sysDot"/>
            <a:tailEnd type="triangle" w="lg" len="lg"/>
          </a:ln>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rot="16200000">
            <a:off x="1982404" y="1937162"/>
            <a:ext cx="3249510" cy="338554"/>
          </a:xfrm>
          <a:prstGeom prst="rect">
            <a:avLst/>
          </a:prstGeom>
          <a:noFill/>
        </p:spPr>
        <p:txBody>
          <a:bodyPr wrap="square" rtlCol="0">
            <a:spAutoFit/>
          </a:bodyPr>
          <a:lstStyle/>
          <a:p>
            <a:pPr defTabSz="457200"/>
            <a:r>
              <a:rPr lang="ru-RU" sz="1600" b="1" i="1" dirty="0" smtClean="0">
                <a:solidFill>
                  <a:prstClr val="black"/>
                </a:solidFill>
                <a:latin typeface="Times New Roman" panose="02020603050405020304" pitchFamily="18" charset="0"/>
                <a:cs typeface="Times New Roman" panose="02020603050405020304" pitchFamily="18" charset="0"/>
              </a:rPr>
              <a:t>2. Сомнительная задолженность</a:t>
            </a:r>
            <a:endParaRPr lang="ru-RU" sz="1600" b="1" i="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012662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extLst/>
          </p:nvPr>
        </p:nvGraphicFramePr>
        <p:xfrm>
          <a:off x="323528" y="1139012"/>
          <a:ext cx="8352928" cy="4968552"/>
        </p:xfrm>
        <a:graphic>
          <a:graphicData uri="http://schemas.openxmlformats.org/drawingml/2006/table">
            <a:tbl>
              <a:tblPr firstRow="1">
                <a:tableStyleId>{3B4B98B0-60AC-42C2-AFA5-B58CD77FA1E5}</a:tableStyleId>
              </a:tblPr>
              <a:tblGrid>
                <a:gridCol w="4176464"/>
                <a:gridCol w="4176464"/>
              </a:tblGrid>
              <a:tr h="2736304">
                <a:tc>
                  <a:txBody>
                    <a:bodyPr/>
                    <a:lstStyle/>
                    <a:p>
                      <a:r>
                        <a:rPr lang="ru-RU" dirty="0" smtClean="0"/>
                        <a:t>АКТИВ</a:t>
                      </a:r>
                    </a:p>
                    <a:p>
                      <a:endParaRPr lang="ru-RU" dirty="0" smtClean="0"/>
                    </a:p>
                    <a:p>
                      <a:r>
                        <a:rPr lang="en-US" dirty="0" smtClean="0"/>
                        <a:t>I </a:t>
                      </a:r>
                      <a:r>
                        <a:rPr lang="ru-RU" dirty="0" smtClean="0"/>
                        <a:t>Раздел</a:t>
                      </a:r>
                    </a:p>
                    <a:p>
                      <a:r>
                        <a:rPr lang="ru-RU" dirty="0" smtClean="0"/>
                        <a:t>100ХХ</a:t>
                      </a:r>
                    </a:p>
                    <a:p>
                      <a:r>
                        <a:rPr lang="ru-RU" dirty="0" smtClean="0"/>
                        <a:t>40150</a:t>
                      </a:r>
                      <a:endParaRPr lang="ru-RU" dirty="0"/>
                    </a:p>
                  </a:txBody>
                  <a:tcPr>
                    <a:solidFill>
                      <a:srgbClr val="FFFFFF"/>
                    </a:solidFill>
                  </a:tcPr>
                </a:tc>
                <a:tc>
                  <a:txBody>
                    <a:bodyPr/>
                    <a:lstStyle/>
                    <a:p>
                      <a:r>
                        <a:rPr lang="ru-RU" dirty="0" smtClean="0"/>
                        <a:t>ПАССИВ</a:t>
                      </a:r>
                    </a:p>
                    <a:p>
                      <a:endParaRPr lang="ru-RU" dirty="0" smtClean="0"/>
                    </a:p>
                    <a:p>
                      <a:r>
                        <a:rPr lang="en-US" dirty="0" smtClean="0"/>
                        <a:t>II</a:t>
                      </a:r>
                      <a:r>
                        <a:rPr lang="ru-RU" dirty="0" smtClean="0"/>
                        <a:t> Раздел</a:t>
                      </a:r>
                    </a:p>
                    <a:p>
                      <a:r>
                        <a:rPr lang="ru-RU" dirty="0" smtClean="0"/>
                        <a:t>40140</a:t>
                      </a:r>
                      <a:endParaRPr lang="ru-RU" dirty="0"/>
                    </a:p>
                  </a:txBody>
                  <a:tcPr>
                    <a:solidFill>
                      <a:srgbClr val="CCFFFF"/>
                    </a:solidFill>
                  </a:tcPr>
                </a:tc>
              </a:tr>
              <a:tr h="2232248">
                <a:tc>
                  <a:txBody>
                    <a:bodyPr/>
                    <a:lstStyle/>
                    <a:p>
                      <a:r>
                        <a:rPr lang="en-US" dirty="0" smtClean="0"/>
                        <a:t>III</a:t>
                      </a:r>
                      <a:r>
                        <a:rPr lang="ru-RU" dirty="0" smtClean="0"/>
                        <a:t> Раздел</a:t>
                      </a:r>
                    </a:p>
                    <a:p>
                      <a:r>
                        <a:rPr lang="ru-RU" dirty="0" smtClean="0"/>
                        <a:t>209ХХ</a:t>
                      </a:r>
                    </a:p>
                    <a:p>
                      <a:r>
                        <a:rPr lang="ru-RU" dirty="0" smtClean="0"/>
                        <a:t>205ХХ</a:t>
                      </a:r>
                    </a:p>
                    <a:p>
                      <a:endParaRPr lang="ru-RU" dirty="0" smtClean="0"/>
                    </a:p>
                    <a:p>
                      <a:r>
                        <a:rPr lang="ru-RU" dirty="0" smtClean="0"/>
                        <a:t>,</a:t>
                      </a:r>
                      <a:endParaRPr lang="ru-RU" baseline="0" dirty="0" smtClean="0"/>
                    </a:p>
                    <a:p>
                      <a:endParaRPr lang="ru-RU" dirty="0"/>
                    </a:p>
                  </a:txBody>
                  <a:tcPr>
                    <a:solidFill>
                      <a:schemeClr val="accent1">
                        <a:lumMod val="20000"/>
                        <a:lumOff val="80000"/>
                      </a:schemeClr>
                    </a:solidFill>
                  </a:tcPr>
                </a:tc>
                <a:tc>
                  <a:txBody>
                    <a:bodyPr/>
                    <a:lstStyle/>
                    <a:p>
                      <a:r>
                        <a:rPr lang="en-US" dirty="0" smtClean="0"/>
                        <a:t>IV</a:t>
                      </a:r>
                      <a:r>
                        <a:rPr lang="ru-RU" dirty="0" smtClean="0"/>
                        <a:t> Раздел</a:t>
                      </a:r>
                    </a:p>
                    <a:p>
                      <a:r>
                        <a:rPr lang="ru-RU" dirty="0" smtClean="0"/>
                        <a:t>40110</a:t>
                      </a:r>
                    </a:p>
                    <a:p>
                      <a:endParaRPr lang="ru-RU" dirty="0" smtClean="0"/>
                    </a:p>
                    <a:p>
                      <a:r>
                        <a:rPr lang="ru-RU" dirty="0" smtClean="0"/>
                        <a:t>40130</a:t>
                      </a:r>
                    </a:p>
                    <a:p>
                      <a:endParaRPr lang="ru-RU" dirty="0"/>
                    </a:p>
                  </a:txBody>
                  <a:tcPr>
                    <a:solidFill>
                      <a:schemeClr val="accent2">
                        <a:lumMod val="20000"/>
                        <a:lumOff val="80000"/>
                      </a:schemeClr>
                    </a:solidFill>
                  </a:tcPr>
                </a:tc>
              </a:tr>
            </a:tbl>
          </a:graphicData>
        </a:graphic>
      </p:graphicFrame>
      <p:cxnSp>
        <p:nvCxnSpPr>
          <p:cNvPr id="13" name="Прямая соединительная линия 12"/>
          <p:cNvCxnSpPr/>
          <p:nvPr/>
        </p:nvCxnSpPr>
        <p:spPr>
          <a:xfrm>
            <a:off x="2555776" y="5373216"/>
            <a:ext cx="0" cy="864096"/>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938628" y="4726481"/>
            <a:ext cx="1728192"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ru-RU" dirty="0" smtClean="0">
                <a:solidFill>
                  <a:prstClr val="black"/>
                </a:solidFill>
              </a:rPr>
              <a:t>Текущая </a:t>
            </a:r>
          </a:p>
          <a:p>
            <a:r>
              <a:rPr lang="ru-RU" dirty="0" smtClean="0">
                <a:solidFill>
                  <a:prstClr val="black"/>
                </a:solidFill>
              </a:rPr>
              <a:t>задолженность</a:t>
            </a:r>
            <a:endParaRPr lang="ru-RU" dirty="0">
              <a:solidFill>
                <a:prstClr val="black"/>
              </a:solidFill>
            </a:endParaRPr>
          </a:p>
        </p:txBody>
      </p:sp>
      <p:sp>
        <p:nvSpPr>
          <p:cNvPr id="16" name="TextBox 15"/>
          <p:cNvSpPr txBox="1"/>
          <p:nvPr/>
        </p:nvSpPr>
        <p:spPr>
          <a:xfrm>
            <a:off x="2711060" y="5229370"/>
            <a:ext cx="1781855"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ru-RU" dirty="0" smtClean="0">
                <a:solidFill>
                  <a:prstClr val="black"/>
                </a:solidFill>
              </a:rPr>
              <a:t>Просроченная</a:t>
            </a:r>
          </a:p>
          <a:p>
            <a:r>
              <a:rPr lang="ru-RU" dirty="0" smtClean="0">
                <a:solidFill>
                  <a:prstClr val="black"/>
                </a:solidFill>
              </a:rPr>
              <a:t> задолженность</a:t>
            </a:r>
            <a:endParaRPr lang="ru-RU" dirty="0">
              <a:solidFill>
                <a:prstClr val="black"/>
              </a:solidFill>
            </a:endParaRPr>
          </a:p>
        </p:txBody>
      </p:sp>
      <p:cxnSp>
        <p:nvCxnSpPr>
          <p:cNvPr id="25" name="Прямая со стрелкой 24"/>
          <p:cNvCxnSpPr/>
          <p:nvPr/>
        </p:nvCxnSpPr>
        <p:spPr>
          <a:xfrm flipH="1">
            <a:off x="2264068" y="2267095"/>
            <a:ext cx="2321869" cy="2434776"/>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27" name="Прямая со стрелкой 26"/>
          <p:cNvCxnSpPr/>
          <p:nvPr/>
        </p:nvCxnSpPr>
        <p:spPr>
          <a:xfrm flipH="1">
            <a:off x="3699151" y="4476255"/>
            <a:ext cx="843888" cy="753115"/>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31" name="Выгнутая вверх стрелка 30"/>
          <p:cNvSpPr/>
          <p:nvPr/>
        </p:nvSpPr>
        <p:spPr>
          <a:xfrm rot="4287089">
            <a:off x="5219073" y="4625810"/>
            <a:ext cx="638126" cy="34730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black"/>
              </a:solidFill>
            </a:endParaRPr>
          </a:p>
        </p:txBody>
      </p:sp>
      <p:cxnSp>
        <p:nvCxnSpPr>
          <p:cNvPr id="33" name="Прямая со стрелкой 32"/>
          <p:cNvCxnSpPr/>
          <p:nvPr/>
        </p:nvCxnSpPr>
        <p:spPr>
          <a:xfrm flipH="1">
            <a:off x="2329056" y="4476255"/>
            <a:ext cx="2162279" cy="240956"/>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pic>
        <p:nvPicPr>
          <p:cNvPr id="34" name="Рисунок 33"/>
          <p:cNvPicPr>
            <a:picLocks noChangeAspect="1"/>
          </p:cNvPicPr>
          <p:nvPr/>
        </p:nvPicPr>
        <p:blipFill>
          <a:blip r:embed="rId3"/>
          <a:stretch>
            <a:fillRect/>
          </a:stretch>
        </p:blipFill>
        <p:spPr>
          <a:xfrm rot="318637">
            <a:off x="4441917" y="5490655"/>
            <a:ext cx="572190" cy="746019"/>
          </a:xfrm>
          <a:prstGeom prst="rect">
            <a:avLst/>
          </a:prstGeom>
        </p:spPr>
      </p:pic>
      <p:sp>
        <p:nvSpPr>
          <p:cNvPr id="35" name="TextBox 34"/>
          <p:cNvSpPr txBox="1"/>
          <p:nvPr/>
        </p:nvSpPr>
        <p:spPr>
          <a:xfrm>
            <a:off x="2820524" y="6066979"/>
            <a:ext cx="1751476"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ru-RU" dirty="0" smtClean="0">
                <a:solidFill>
                  <a:prstClr val="black"/>
                </a:solidFill>
              </a:rPr>
              <a:t>Сомнительная задолженность</a:t>
            </a:r>
            <a:endParaRPr lang="ru-RU" dirty="0">
              <a:solidFill>
                <a:prstClr val="black"/>
              </a:solidFill>
            </a:endParaRPr>
          </a:p>
        </p:txBody>
      </p:sp>
      <p:sp>
        <p:nvSpPr>
          <p:cNvPr id="37" name="TextBox 36"/>
          <p:cNvSpPr txBox="1"/>
          <p:nvPr/>
        </p:nvSpPr>
        <p:spPr>
          <a:xfrm>
            <a:off x="5186515" y="6351855"/>
            <a:ext cx="2664319"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ru-RU" dirty="0" smtClean="0">
                <a:solidFill>
                  <a:prstClr val="black"/>
                </a:solidFill>
              </a:rPr>
              <a:t>Нереальная к взысканию</a:t>
            </a:r>
            <a:endParaRPr lang="ru-RU" dirty="0">
              <a:solidFill>
                <a:prstClr val="black"/>
              </a:solidFill>
            </a:endParaRPr>
          </a:p>
        </p:txBody>
      </p:sp>
      <p:sp>
        <p:nvSpPr>
          <p:cNvPr id="42" name="TextBox 41"/>
          <p:cNvSpPr txBox="1"/>
          <p:nvPr/>
        </p:nvSpPr>
        <p:spPr>
          <a:xfrm>
            <a:off x="1745914" y="6287243"/>
            <a:ext cx="535724" cy="369332"/>
          </a:xfrm>
          <a:prstGeom prst="rect">
            <a:avLst/>
          </a:prstGeom>
        </p:spPr>
        <p:style>
          <a:lnRef idx="2">
            <a:schemeClr val="accent4"/>
          </a:lnRef>
          <a:fillRef idx="1">
            <a:schemeClr val="lt1"/>
          </a:fillRef>
          <a:effectRef idx="0">
            <a:schemeClr val="accent4"/>
          </a:effectRef>
          <a:fontRef idx="minor">
            <a:schemeClr val="dk1"/>
          </a:fontRef>
        </p:style>
        <p:txBody>
          <a:bodyPr wrap="none" rtlCol="0">
            <a:spAutoFit/>
          </a:bodyPr>
          <a:lstStyle/>
          <a:p>
            <a:r>
              <a:rPr lang="ru-RU" b="1" dirty="0" smtClean="0">
                <a:solidFill>
                  <a:prstClr val="black"/>
                </a:solidFill>
              </a:rPr>
              <a:t>РСЗ</a:t>
            </a:r>
            <a:endParaRPr lang="ru-RU" b="1" dirty="0">
              <a:solidFill>
                <a:prstClr val="black"/>
              </a:solidFill>
            </a:endParaRPr>
          </a:p>
        </p:txBody>
      </p:sp>
      <p:cxnSp>
        <p:nvCxnSpPr>
          <p:cNvPr id="44" name="Прямая со стрелкой 43"/>
          <p:cNvCxnSpPr>
            <a:stCxn id="35" idx="1"/>
            <a:endCxn id="42" idx="3"/>
          </p:cNvCxnSpPr>
          <p:nvPr/>
        </p:nvCxnSpPr>
        <p:spPr>
          <a:xfrm flipH="1">
            <a:off x="2281638" y="6390145"/>
            <a:ext cx="538886" cy="8176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pic>
        <p:nvPicPr>
          <p:cNvPr id="46" name="Рисунок 45"/>
          <p:cNvPicPr>
            <a:picLocks noChangeAspect="1"/>
          </p:cNvPicPr>
          <p:nvPr/>
        </p:nvPicPr>
        <p:blipFill>
          <a:blip r:embed="rId4"/>
          <a:stretch>
            <a:fillRect/>
          </a:stretch>
        </p:blipFill>
        <p:spPr>
          <a:xfrm>
            <a:off x="5192888" y="2104231"/>
            <a:ext cx="542591" cy="2206943"/>
          </a:xfrm>
          <a:prstGeom prst="rect">
            <a:avLst/>
          </a:prstGeom>
        </p:spPr>
      </p:pic>
      <p:pic>
        <p:nvPicPr>
          <p:cNvPr id="47" name="Рисунок 46"/>
          <p:cNvPicPr>
            <a:picLocks noChangeAspect="1"/>
          </p:cNvPicPr>
          <p:nvPr/>
        </p:nvPicPr>
        <p:blipFill>
          <a:blip r:embed="rId4"/>
          <a:stretch>
            <a:fillRect/>
          </a:stretch>
        </p:blipFill>
        <p:spPr>
          <a:xfrm rot="16200000" flipH="1">
            <a:off x="3504440" y="5292962"/>
            <a:ext cx="359655" cy="2840399"/>
          </a:xfrm>
          <a:prstGeom prst="rect">
            <a:avLst/>
          </a:prstGeom>
        </p:spPr>
      </p:pic>
    </p:spTree>
    <p:extLst>
      <p:ext uri="{BB962C8B-B14F-4D97-AF65-F5344CB8AC3E}">
        <p14:creationId xmlns:p14="http://schemas.microsoft.com/office/powerpoint/2010/main" val="378049316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1109" y="188640"/>
            <a:ext cx="8568952" cy="830997"/>
          </a:xfrm>
          <a:prstGeom prst="rect">
            <a:avLst/>
          </a:prstGeom>
        </p:spPr>
        <p:txBody>
          <a:bodyPr vert="horz"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600" kern="1200" dirty="0">
                <a:solidFill>
                  <a:schemeClr val="tx1"/>
                </a:solidFill>
                <a:latin typeface="Times New Roman" panose="02020603050405020304" pitchFamily="18" charset="0"/>
                <a:ea typeface="+mn-ea"/>
                <a:cs typeface="Times New Roman" panose="02020603050405020304" pitchFamily="18" charset="0"/>
              </a:rPr>
              <a:t>Событие, подтверждающее условия деятельности – отражение в </a:t>
            </a:r>
            <a:r>
              <a:rPr lang="ru-RU" sz="2600" kern="1200" dirty="0" smtClean="0">
                <a:solidFill>
                  <a:schemeClr val="tx1"/>
                </a:solidFill>
                <a:latin typeface="Times New Roman" panose="02020603050405020304" pitchFamily="18" charset="0"/>
                <a:ea typeface="+mn-ea"/>
                <a:cs typeface="Times New Roman" panose="02020603050405020304" pitchFamily="18" charset="0"/>
              </a:rPr>
              <a:t>учете</a:t>
            </a:r>
            <a:r>
              <a:rPr lang="ru-RU" sz="2800" dirty="0" smtClean="0">
                <a:latin typeface="Times New Roman" panose="02020603050405020304" pitchFamily="18" charset="0"/>
                <a:ea typeface="Calibri" panose="020F0502020204030204" pitchFamily="34" charset="0"/>
                <a:cs typeface="Arial" panose="020B0604020202020204" pitchFamily="34" charset="0"/>
              </a:rPr>
              <a:t> </a:t>
            </a:r>
            <a:endParaRPr lang="ru-RU" sz="2800" dirty="0">
              <a:effectLst/>
              <a:latin typeface="Times New Roman" panose="02020603050405020304" pitchFamily="18" charset="0"/>
              <a:ea typeface="Calibri" panose="020F0502020204030204" pitchFamily="34" charset="0"/>
            </a:endParaRPr>
          </a:p>
        </p:txBody>
      </p:sp>
      <p:sp>
        <p:nvSpPr>
          <p:cNvPr id="8" name="TextBox 7"/>
          <p:cNvSpPr txBox="1"/>
          <p:nvPr/>
        </p:nvSpPr>
        <p:spPr>
          <a:xfrm>
            <a:off x="2095832" y="4249050"/>
            <a:ext cx="5122391" cy="309637"/>
          </a:xfrm>
          <a:prstGeom prst="rect">
            <a:avLst/>
          </a:prstGeom>
          <a:noFill/>
        </p:spPr>
        <p:txBody>
          <a:bodyPr wrap="square" rtlCol="0">
            <a:spAutoFit/>
          </a:bodyPr>
          <a:lstStyle/>
          <a:p>
            <a:pPr algn="ctr" defTabSz="806867"/>
            <a:endParaRPr lang="ru-RU" sz="1412" b="1" dirty="0">
              <a:solidFill>
                <a:prstClr val="black"/>
              </a:solidFill>
              <a:latin typeface="Times New Roman" panose="02020603050405020304" pitchFamily="18" charset="0"/>
              <a:cs typeface="Times New Roman" panose="02020603050405020304" pitchFamily="18" charset="0"/>
            </a:endParaRPr>
          </a:p>
        </p:txBody>
      </p:sp>
      <p:sp>
        <p:nvSpPr>
          <p:cNvPr id="18" name="Прямоугольник 17"/>
          <p:cNvSpPr/>
          <p:nvPr/>
        </p:nvSpPr>
        <p:spPr>
          <a:xfrm rot="10800000" flipV="1">
            <a:off x="1279174" y="4738247"/>
            <a:ext cx="5795689" cy="307777"/>
          </a:xfrm>
          <a:prstGeom prst="rect">
            <a:avLst/>
          </a:prstGeom>
        </p:spPr>
        <p:txBody>
          <a:bodyPr wrap="square">
            <a:spAutoFit/>
          </a:bodyPr>
          <a:lstStyle/>
          <a:p>
            <a:pPr indent="342900" algn="just"/>
            <a:r>
              <a:rPr lang="ru-RU" sz="1400" dirty="0" smtClean="0">
                <a:solidFill>
                  <a:prstClr val="black"/>
                </a:solidFill>
                <a:latin typeface="Times New Roman" panose="02020603050405020304" pitchFamily="18" charset="0"/>
                <a:ea typeface="Times New Roman" panose="02020603050405020304" pitchFamily="18" charset="0"/>
              </a:rPr>
              <a:t>.</a:t>
            </a:r>
            <a:endParaRPr lang="ru-RU" sz="1200" dirty="0">
              <a:solidFill>
                <a:prstClr val="black"/>
              </a:solidFill>
              <a:latin typeface="Times New Roman" panose="02020603050405020304" pitchFamily="18" charset="0"/>
              <a:ea typeface="Times New Roman" panose="02020603050405020304" pitchFamily="18" charset="0"/>
            </a:endParaRPr>
          </a:p>
        </p:txBody>
      </p:sp>
      <p:sp>
        <p:nvSpPr>
          <p:cNvPr id="4" name="Номер слайда 3"/>
          <p:cNvSpPr>
            <a:spLocks noGrp="1"/>
          </p:cNvSpPr>
          <p:nvPr>
            <p:ph type="sldNum" sz="quarter" idx="7"/>
          </p:nvPr>
        </p:nvSpPr>
        <p:spPr/>
        <p:txBody>
          <a:bodyPr/>
          <a:lstStyle/>
          <a:p>
            <a:pPr marL="4334666">
              <a:lnSpc>
                <a:spcPts val="1156"/>
              </a:lnSpc>
            </a:pPr>
            <a:fld id="{81D60167-4931-47E6-BA6A-407CBD079E47}" type="slidenum">
              <a:rPr lang="ru-RU" spc="-4" smtClean="0">
                <a:latin typeface="Arial"/>
                <a:cs typeface="Arial"/>
              </a:rPr>
              <a:pPr marL="4334666">
                <a:lnSpc>
                  <a:spcPts val="1156"/>
                </a:lnSpc>
              </a:pPr>
              <a:t>85</a:t>
            </a:fld>
            <a:endParaRPr lang="ru-RU" spc="-4" dirty="0">
              <a:latin typeface="Arial"/>
              <a:cs typeface="Arial"/>
            </a:endParaRPr>
          </a:p>
        </p:txBody>
      </p:sp>
      <p:sp>
        <p:nvSpPr>
          <p:cNvPr id="6" name="Прямоугольник 5"/>
          <p:cNvSpPr/>
          <p:nvPr/>
        </p:nvSpPr>
        <p:spPr>
          <a:xfrm>
            <a:off x="372551" y="1019833"/>
            <a:ext cx="8568952" cy="4708981"/>
          </a:xfrm>
          <a:prstGeom prst="rect">
            <a:avLst/>
          </a:prstGeom>
        </p:spPr>
        <p:txBody>
          <a:bodyPr wrap="square">
            <a:spAutoFit/>
          </a:bodyPr>
          <a:lstStyle/>
          <a:p>
            <a:pPr marL="1260475" indent="-1260475" algn="just">
              <a:tabLst>
                <a:tab pos="1260475" algn="l"/>
              </a:tabLst>
            </a:pPr>
            <a:r>
              <a:rPr lang="ru-RU" sz="2500" b="1" dirty="0">
                <a:solidFill>
                  <a:srgbClr val="FF0000"/>
                </a:solidFill>
                <a:latin typeface="Times New Roman" panose="02020603050405020304" pitchFamily="18" charset="0"/>
                <a:cs typeface="Times New Roman" panose="02020603050405020304" pitchFamily="18" charset="0"/>
              </a:rPr>
              <a:t>Когда?</a:t>
            </a:r>
            <a:r>
              <a:rPr lang="ru-RU" sz="2500" dirty="0">
                <a:solidFill>
                  <a:srgbClr val="FF0000"/>
                </a:solidFill>
                <a:latin typeface="Times New Roman" panose="02020603050405020304" pitchFamily="18" charset="0"/>
                <a:cs typeface="Times New Roman" panose="02020603050405020304" pitchFamily="18" charset="0"/>
              </a:rPr>
              <a:t>   </a:t>
            </a:r>
            <a:r>
              <a:rPr lang="ru-RU" sz="2500" dirty="0">
                <a:solidFill>
                  <a:prstClr val="black"/>
                </a:solidFill>
                <a:latin typeface="Times New Roman" panose="02020603050405020304" pitchFamily="18" charset="0"/>
                <a:cs typeface="Times New Roman" panose="02020603050405020304" pitchFamily="18" charset="0"/>
              </a:rPr>
              <a:t>Последним днем отчетного периода до отражения бухгалтерских записей по завершению финансового года</a:t>
            </a:r>
          </a:p>
          <a:p>
            <a:pPr algn="just"/>
            <a:endParaRPr lang="ru-RU" sz="2500" dirty="0">
              <a:solidFill>
                <a:prstClr val="black"/>
              </a:solidFill>
              <a:latin typeface="Times New Roman" panose="02020603050405020304" pitchFamily="18" charset="0"/>
              <a:cs typeface="Times New Roman" panose="02020603050405020304" pitchFamily="18" charset="0"/>
            </a:endParaRPr>
          </a:p>
          <a:p>
            <a:pPr marL="1260475" indent="-1260475" algn="just"/>
            <a:r>
              <a:rPr lang="ru-RU" sz="2500" b="1" dirty="0">
                <a:solidFill>
                  <a:srgbClr val="FF0000"/>
                </a:solidFill>
                <a:latin typeface="Times New Roman" panose="02020603050405020304" pitchFamily="18" charset="0"/>
                <a:cs typeface="Times New Roman" panose="02020603050405020304" pitchFamily="18" charset="0"/>
              </a:rPr>
              <a:t>Как?</a:t>
            </a:r>
            <a:r>
              <a:rPr lang="ru-RU" sz="2500" dirty="0">
                <a:solidFill>
                  <a:srgbClr val="FF0000"/>
                </a:solidFill>
                <a:latin typeface="Times New Roman" panose="02020603050405020304" pitchFamily="18" charset="0"/>
                <a:cs typeface="Times New Roman" panose="02020603050405020304" pitchFamily="18" charset="0"/>
              </a:rPr>
              <a:t>      </a:t>
            </a:r>
            <a:r>
              <a:rPr lang="ru-RU" sz="2500" dirty="0">
                <a:solidFill>
                  <a:prstClr val="black"/>
                </a:solidFill>
                <a:latin typeface="Times New Roman" panose="02020603050405020304" pitchFamily="18" charset="0"/>
                <a:cs typeface="Times New Roman" panose="02020603050405020304" pitchFamily="18" charset="0"/>
              </a:rPr>
              <a:t>Дополнительной бухгалтерской </a:t>
            </a:r>
            <a:r>
              <a:rPr lang="ru-RU" sz="2500" dirty="0" smtClean="0">
                <a:solidFill>
                  <a:prstClr val="black"/>
                </a:solidFill>
                <a:latin typeface="Times New Roman" panose="02020603050405020304" pitchFamily="18" charset="0"/>
                <a:cs typeface="Times New Roman" panose="02020603050405020304" pitchFamily="18" charset="0"/>
              </a:rPr>
              <a:t>записью</a:t>
            </a:r>
            <a:endParaRPr lang="ru-RU" sz="2500" dirty="0">
              <a:solidFill>
                <a:prstClr val="black"/>
              </a:solidFill>
              <a:latin typeface="Times New Roman" panose="02020603050405020304" pitchFamily="18" charset="0"/>
              <a:cs typeface="Times New Roman" panose="02020603050405020304" pitchFamily="18" charset="0"/>
            </a:endParaRPr>
          </a:p>
          <a:p>
            <a:pPr marL="1260475" algn="just"/>
            <a:r>
              <a:rPr lang="ru-RU" sz="2500" dirty="0">
                <a:solidFill>
                  <a:prstClr val="black"/>
                </a:solidFill>
                <a:latin typeface="Times New Roman" panose="02020603050405020304" pitchFamily="18" charset="0"/>
                <a:cs typeface="Times New Roman" panose="02020603050405020304" pitchFamily="18" charset="0"/>
              </a:rPr>
              <a:t>либо</a:t>
            </a:r>
          </a:p>
          <a:p>
            <a:pPr marL="1260475" algn="just"/>
            <a:r>
              <a:rPr lang="ru-RU" sz="2500" dirty="0">
                <a:solidFill>
                  <a:prstClr val="black"/>
                </a:solidFill>
                <a:latin typeface="Times New Roman" panose="02020603050405020304" pitchFamily="18" charset="0"/>
                <a:cs typeface="Times New Roman" panose="02020603050405020304" pitchFamily="18" charset="0"/>
              </a:rPr>
              <a:t>«Красное </a:t>
            </a:r>
            <a:r>
              <a:rPr lang="ru-RU" sz="2500" dirty="0" err="1">
                <a:solidFill>
                  <a:prstClr val="black"/>
                </a:solidFill>
                <a:latin typeface="Times New Roman" panose="02020603050405020304" pitchFamily="18" charset="0"/>
                <a:cs typeface="Times New Roman" panose="02020603050405020304" pitchFamily="18" charset="0"/>
              </a:rPr>
              <a:t>сторно</a:t>
            </a:r>
            <a:r>
              <a:rPr lang="ru-RU" sz="2500" dirty="0">
                <a:solidFill>
                  <a:prstClr val="black"/>
                </a:solidFill>
                <a:latin typeface="Times New Roman" panose="02020603050405020304" pitchFamily="18" charset="0"/>
                <a:cs typeface="Times New Roman" panose="02020603050405020304" pitchFamily="18" charset="0"/>
              </a:rPr>
              <a:t>» + </a:t>
            </a:r>
            <a:r>
              <a:rPr lang="ru-RU" sz="2500" dirty="0" smtClean="0">
                <a:solidFill>
                  <a:prstClr val="black"/>
                </a:solidFill>
                <a:latin typeface="Times New Roman" panose="02020603050405020304" pitchFamily="18" charset="0"/>
                <a:cs typeface="Times New Roman" panose="02020603050405020304" pitchFamily="18" charset="0"/>
              </a:rPr>
              <a:t>дополнительной бухгалтерской записью</a:t>
            </a:r>
            <a:endParaRPr lang="ru-RU" sz="2500" dirty="0">
              <a:solidFill>
                <a:prstClr val="black"/>
              </a:solidFill>
              <a:latin typeface="Times New Roman" panose="02020603050405020304" pitchFamily="18" charset="0"/>
              <a:cs typeface="Times New Roman" panose="02020603050405020304" pitchFamily="18" charset="0"/>
            </a:endParaRPr>
          </a:p>
          <a:p>
            <a:pPr marL="1260475" algn="just"/>
            <a:endParaRPr lang="ru-RU" sz="2500" dirty="0">
              <a:solidFill>
                <a:prstClr val="black"/>
              </a:solidFill>
              <a:latin typeface="Times New Roman" panose="02020603050405020304" pitchFamily="18" charset="0"/>
              <a:cs typeface="Times New Roman" panose="02020603050405020304" pitchFamily="18" charset="0"/>
            </a:endParaRPr>
          </a:p>
          <a:p>
            <a:pPr marL="1339850" indent="-1339850" algn="just"/>
            <a:r>
              <a:rPr lang="ru-RU" sz="2500" b="1" dirty="0">
                <a:solidFill>
                  <a:srgbClr val="FF0000"/>
                </a:solidFill>
                <a:latin typeface="Times New Roman" panose="02020603050405020304" pitchFamily="18" charset="0"/>
                <a:cs typeface="Times New Roman" panose="02020603050405020304" pitchFamily="18" charset="0"/>
              </a:rPr>
              <a:t>Где?</a:t>
            </a:r>
            <a:r>
              <a:rPr lang="ru-RU" sz="2500" dirty="0">
                <a:solidFill>
                  <a:srgbClr val="FF0000"/>
                </a:solidFill>
                <a:latin typeface="Times New Roman" panose="02020603050405020304" pitchFamily="18" charset="0"/>
                <a:cs typeface="Times New Roman" panose="02020603050405020304" pitchFamily="18" charset="0"/>
              </a:rPr>
              <a:t>        </a:t>
            </a:r>
            <a:r>
              <a:rPr lang="ru-RU" sz="2500" dirty="0">
                <a:solidFill>
                  <a:prstClr val="black"/>
                </a:solidFill>
                <a:latin typeface="Times New Roman" panose="02020603050405020304" pitchFamily="18" charset="0"/>
                <a:cs typeface="Times New Roman" panose="02020603050405020304" pitchFamily="18" charset="0"/>
              </a:rPr>
              <a:t>В формах бюджетной отчетности – </a:t>
            </a:r>
            <a:r>
              <a:rPr lang="ru-RU" sz="2500" b="1" dirty="0">
                <a:solidFill>
                  <a:prstClr val="black"/>
                </a:solidFill>
                <a:latin typeface="Times New Roman" panose="02020603050405020304" pitchFamily="18" charset="0"/>
                <a:cs typeface="Times New Roman" panose="02020603050405020304" pitchFamily="18" charset="0"/>
              </a:rPr>
              <a:t>баланс, отчет о финансовом результате и др. </a:t>
            </a:r>
            <a:r>
              <a:rPr lang="ru-RU" sz="2500" dirty="0">
                <a:solidFill>
                  <a:prstClr val="black"/>
                </a:solidFill>
                <a:latin typeface="Times New Roman" panose="02020603050405020304" pitchFamily="18" charset="0"/>
                <a:cs typeface="Times New Roman" panose="02020603050405020304" pitchFamily="18" charset="0"/>
              </a:rPr>
              <a:t>(требует изменение величины активов, обязательств, результата)</a:t>
            </a:r>
          </a:p>
        </p:txBody>
      </p:sp>
    </p:spTree>
    <p:extLst>
      <p:ext uri="{BB962C8B-B14F-4D97-AF65-F5344CB8AC3E}">
        <p14:creationId xmlns:p14="http://schemas.microsoft.com/office/powerpoint/2010/main" val="169130810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40430" y="1790789"/>
            <a:ext cx="8121114" cy="2708434"/>
          </a:xfrm>
          <a:prstGeom prst="rect">
            <a:avLst/>
          </a:prstGeom>
        </p:spPr>
        <p:txBody>
          <a:bodyPr vert="horz" wrap="square" lIns="0" tIns="0" rIns="0" bIns="0" rtlCol="0">
            <a:spAutoFit/>
          </a:bodyPr>
          <a:lstStyle/>
          <a:p>
            <a:pPr marL="302575" indent="-302575" algn="ctr"/>
            <a:r>
              <a:rPr lang="ru-RU" sz="4400" kern="120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imes New Roman" panose="02020603050405020304" pitchFamily="18" charset="0"/>
                <a:ea typeface="Calibri" panose="020F0502020204030204" pitchFamily="34" charset="0"/>
                <a:cs typeface="Calibri" panose="020F0502020204030204" pitchFamily="34" charset="0"/>
              </a:rPr>
              <a:t>Событие после отчетной даты, свидетельствующее об условиях деятельности субъекта отчетности</a:t>
            </a:r>
            <a:endParaRPr lang="ru-RU" sz="440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imes New Roman" panose="02020603050405020304" pitchFamily="18" charset="0"/>
              <a:cs typeface="Times New Roman" panose="02020603050405020304" pitchFamily="18" charset="0"/>
            </a:endParaRPr>
          </a:p>
        </p:txBody>
      </p:sp>
      <p:sp>
        <p:nvSpPr>
          <p:cNvPr id="8" name="TextBox 7"/>
          <p:cNvSpPr txBox="1"/>
          <p:nvPr/>
        </p:nvSpPr>
        <p:spPr>
          <a:xfrm>
            <a:off x="2095832" y="4249050"/>
            <a:ext cx="5122391" cy="309637"/>
          </a:xfrm>
          <a:prstGeom prst="rect">
            <a:avLst/>
          </a:prstGeom>
          <a:noFill/>
        </p:spPr>
        <p:txBody>
          <a:bodyPr wrap="square" rtlCol="0">
            <a:spAutoFit/>
          </a:bodyPr>
          <a:lstStyle/>
          <a:p>
            <a:pPr algn="ctr" defTabSz="806867"/>
            <a:endParaRPr lang="ru-RU" sz="1412" b="1" dirty="0">
              <a:solidFill>
                <a:prstClr val="black"/>
              </a:solidFill>
              <a:latin typeface="Times New Roman" panose="02020603050405020304" pitchFamily="18" charset="0"/>
              <a:cs typeface="Times New Roman" panose="02020603050405020304" pitchFamily="18" charset="0"/>
            </a:endParaRPr>
          </a:p>
        </p:txBody>
      </p:sp>
      <p:sp>
        <p:nvSpPr>
          <p:cNvPr id="18" name="Прямоугольник 17"/>
          <p:cNvSpPr/>
          <p:nvPr/>
        </p:nvSpPr>
        <p:spPr>
          <a:xfrm rot="10800000" flipV="1">
            <a:off x="1279174" y="4738247"/>
            <a:ext cx="5795689" cy="307777"/>
          </a:xfrm>
          <a:prstGeom prst="rect">
            <a:avLst/>
          </a:prstGeom>
        </p:spPr>
        <p:txBody>
          <a:bodyPr wrap="square">
            <a:spAutoFit/>
          </a:bodyPr>
          <a:lstStyle/>
          <a:p>
            <a:pPr indent="342900" algn="just"/>
            <a:r>
              <a:rPr lang="ru-RU" sz="1400" dirty="0" smtClean="0">
                <a:solidFill>
                  <a:prstClr val="black"/>
                </a:solidFill>
                <a:latin typeface="Times New Roman" panose="02020603050405020304" pitchFamily="18" charset="0"/>
                <a:ea typeface="Times New Roman" panose="02020603050405020304" pitchFamily="18" charset="0"/>
              </a:rPr>
              <a:t>.</a:t>
            </a:r>
            <a:endParaRPr lang="ru-RU" sz="1200" dirty="0">
              <a:solidFill>
                <a:prstClr val="black"/>
              </a:solidFill>
              <a:latin typeface="Times New Roman" panose="02020603050405020304" pitchFamily="18" charset="0"/>
              <a:ea typeface="Times New Roman" panose="02020603050405020304" pitchFamily="18" charset="0"/>
            </a:endParaRPr>
          </a:p>
        </p:txBody>
      </p:sp>
      <p:sp>
        <p:nvSpPr>
          <p:cNvPr id="3" name="Прямоугольник 2"/>
          <p:cNvSpPr/>
          <p:nvPr/>
        </p:nvSpPr>
        <p:spPr>
          <a:xfrm>
            <a:off x="597652" y="984792"/>
            <a:ext cx="8352928" cy="400110"/>
          </a:xfrm>
          <a:prstGeom prst="rect">
            <a:avLst/>
          </a:prstGeom>
        </p:spPr>
        <p:txBody>
          <a:bodyPr wrap="square">
            <a:spAutoFit/>
          </a:bodyPr>
          <a:lstStyle/>
          <a:p>
            <a:pPr indent="450215" algn="just"/>
            <a:r>
              <a:rPr lang="ru-RU" sz="2000" dirty="0">
                <a:solidFill>
                  <a:prstClr val="black"/>
                </a:solidFill>
                <a:latin typeface="Times New Roman" panose="02020603050405020304" pitchFamily="18" charset="0"/>
                <a:ea typeface="Calibri" panose="020F0502020204030204" pitchFamily="34" charset="0"/>
                <a:cs typeface="Calibri" panose="020F0502020204030204" pitchFamily="34" charset="0"/>
              </a:rPr>
              <a:t> </a:t>
            </a:r>
            <a:endParaRPr lang="ru-RU" sz="1400" dirty="0">
              <a:solidFill>
                <a:prstClr val="black"/>
              </a:solidFill>
              <a:latin typeface="Times New Roman" panose="02020603050405020304" pitchFamily="18" charset="0"/>
              <a:ea typeface="Calibri" panose="020F0502020204030204" pitchFamily="34" charset="0"/>
            </a:endParaRPr>
          </a:p>
        </p:txBody>
      </p:sp>
      <p:sp>
        <p:nvSpPr>
          <p:cNvPr id="4" name="Номер слайда 3"/>
          <p:cNvSpPr>
            <a:spLocks noGrp="1"/>
          </p:cNvSpPr>
          <p:nvPr>
            <p:ph type="sldNum" sz="quarter" idx="7"/>
          </p:nvPr>
        </p:nvSpPr>
        <p:spPr/>
        <p:txBody>
          <a:bodyPr/>
          <a:lstStyle/>
          <a:p>
            <a:pPr marL="4334666">
              <a:lnSpc>
                <a:spcPts val="1156"/>
              </a:lnSpc>
            </a:pPr>
            <a:fld id="{81D60167-4931-47E6-BA6A-407CBD079E47}" type="slidenum">
              <a:rPr lang="ru-RU" spc="-4" smtClean="0">
                <a:latin typeface="Arial"/>
                <a:cs typeface="Arial"/>
              </a:rPr>
              <a:pPr marL="4334666">
                <a:lnSpc>
                  <a:spcPts val="1156"/>
                </a:lnSpc>
              </a:pPr>
              <a:t>86</a:t>
            </a:fld>
            <a:endParaRPr lang="ru-RU" spc="-4" dirty="0">
              <a:latin typeface="Arial"/>
              <a:cs typeface="Arial"/>
            </a:endParaRPr>
          </a:p>
        </p:txBody>
      </p:sp>
    </p:spTree>
    <p:extLst>
      <p:ext uri="{BB962C8B-B14F-4D97-AF65-F5344CB8AC3E}">
        <p14:creationId xmlns:p14="http://schemas.microsoft.com/office/powerpoint/2010/main" val="21467286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1581" y="-31793"/>
            <a:ext cx="8964915" cy="984885"/>
          </a:xfrm>
          <a:prstGeom prst="rect">
            <a:avLst/>
          </a:prstGeom>
        </p:spPr>
        <p:txBody>
          <a:bodyPr vert="horz" wrap="square" lIns="0" tIns="0" rIns="0" bIns="0" rtlCol="0">
            <a:spAutoFit/>
          </a:bodyPr>
          <a:lstStyle/>
          <a:p>
            <a:pPr marL="302575" indent="-302575" algn="ctr"/>
            <a:r>
              <a:rPr lang="ru-RU" sz="3200" kern="1200"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imes New Roman" panose="02020603050405020304" pitchFamily="18" charset="0"/>
                <a:ea typeface="Calibri" panose="020F0502020204030204" pitchFamily="34" charset="0"/>
                <a:cs typeface="Calibri" panose="020F0502020204030204" pitchFamily="34" charset="0"/>
              </a:rPr>
              <a:t>СПОД</a:t>
            </a:r>
            <a:br>
              <a:rPr lang="ru-RU" sz="3200" kern="1200"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imes New Roman" panose="02020603050405020304" pitchFamily="18" charset="0"/>
                <a:ea typeface="Calibri" panose="020F0502020204030204" pitchFamily="34" charset="0"/>
                <a:cs typeface="Calibri" panose="020F0502020204030204" pitchFamily="34" charset="0"/>
              </a:rPr>
            </a:br>
            <a:r>
              <a:rPr lang="ru-RU" sz="3200" kern="1200"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imes New Roman" panose="02020603050405020304" pitchFamily="18" charset="0"/>
                <a:ea typeface="Calibri" panose="020F0502020204030204" pitchFamily="34" charset="0"/>
                <a:cs typeface="Calibri" panose="020F0502020204030204" pitchFamily="34" charset="0"/>
              </a:rPr>
              <a:t> </a:t>
            </a:r>
            <a:r>
              <a:rPr lang="ru-RU" sz="3200" kern="120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imes New Roman" panose="02020603050405020304" pitchFamily="18" charset="0"/>
                <a:ea typeface="Calibri" panose="020F0502020204030204" pitchFamily="34" charset="0"/>
                <a:cs typeface="Calibri" panose="020F0502020204030204" pitchFamily="34" charset="0"/>
              </a:rPr>
              <a:t>свидетельствующее об условиях </a:t>
            </a:r>
            <a:r>
              <a:rPr lang="ru-RU" sz="3200" kern="1200"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imes New Roman" panose="02020603050405020304" pitchFamily="18" charset="0"/>
                <a:ea typeface="Calibri" panose="020F0502020204030204" pitchFamily="34" charset="0"/>
                <a:cs typeface="Calibri" panose="020F0502020204030204" pitchFamily="34" charset="0"/>
              </a:rPr>
              <a:t>деятельности</a:t>
            </a:r>
            <a:endParaRPr lang="ru-RU" sz="320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imes New Roman" panose="02020603050405020304" pitchFamily="18" charset="0"/>
              <a:cs typeface="Times New Roman" panose="02020603050405020304" pitchFamily="18" charset="0"/>
            </a:endParaRPr>
          </a:p>
        </p:txBody>
      </p:sp>
      <p:sp>
        <p:nvSpPr>
          <p:cNvPr id="8" name="TextBox 7"/>
          <p:cNvSpPr txBox="1"/>
          <p:nvPr/>
        </p:nvSpPr>
        <p:spPr>
          <a:xfrm>
            <a:off x="2095832" y="4249050"/>
            <a:ext cx="5122391" cy="309637"/>
          </a:xfrm>
          <a:prstGeom prst="rect">
            <a:avLst/>
          </a:prstGeom>
          <a:noFill/>
        </p:spPr>
        <p:txBody>
          <a:bodyPr wrap="square" rtlCol="0">
            <a:spAutoFit/>
          </a:bodyPr>
          <a:lstStyle/>
          <a:p>
            <a:pPr algn="ctr" defTabSz="806867"/>
            <a:endParaRPr lang="ru-RU" sz="1412" b="1" dirty="0">
              <a:solidFill>
                <a:prstClr val="black"/>
              </a:solidFill>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7"/>
          </p:nvPr>
        </p:nvSpPr>
        <p:spPr/>
        <p:txBody>
          <a:bodyPr/>
          <a:lstStyle/>
          <a:p>
            <a:pPr marL="4334666">
              <a:lnSpc>
                <a:spcPts val="1156"/>
              </a:lnSpc>
            </a:pPr>
            <a:fld id="{81D60167-4931-47E6-BA6A-407CBD079E47}" type="slidenum">
              <a:rPr lang="ru-RU" spc="-4" smtClean="0">
                <a:latin typeface="Arial"/>
                <a:cs typeface="Arial"/>
              </a:rPr>
              <a:pPr marL="4334666">
                <a:lnSpc>
                  <a:spcPts val="1156"/>
                </a:lnSpc>
              </a:pPr>
              <a:t>87</a:t>
            </a:fld>
            <a:endParaRPr lang="ru-RU" spc="-4" dirty="0">
              <a:latin typeface="Arial"/>
              <a:cs typeface="Arial"/>
            </a:endParaRPr>
          </a:p>
        </p:txBody>
      </p:sp>
      <p:sp>
        <p:nvSpPr>
          <p:cNvPr id="5" name="TextBox 4"/>
          <p:cNvSpPr txBox="1"/>
          <p:nvPr/>
        </p:nvSpPr>
        <p:spPr>
          <a:xfrm>
            <a:off x="610858" y="2112688"/>
            <a:ext cx="8352928" cy="3785652"/>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ru-RU" sz="4000" dirty="0" smtClean="0">
                <a:solidFill>
                  <a:srgbClr val="000000"/>
                </a:solidFill>
                <a:latin typeface="Times New Roman"/>
                <a:ea typeface="Calibri"/>
              </a:rPr>
              <a:t>Такие </a:t>
            </a:r>
            <a:r>
              <a:rPr lang="ru-RU" sz="4000" dirty="0">
                <a:solidFill>
                  <a:srgbClr val="000000"/>
                </a:solidFill>
                <a:latin typeface="Times New Roman"/>
                <a:ea typeface="Calibri"/>
              </a:rPr>
              <a:t>события связаны </a:t>
            </a:r>
            <a:r>
              <a:rPr lang="ru-RU" sz="4000" b="1" i="1" dirty="0">
                <a:solidFill>
                  <a:srgbClr val="FF0000"/>
                </a:solidFill>
                <a:latin typeface="Times New Roman"/>
                <a:ea typeface="Calibri"/>
              </a:rPr>
              <a:t>с фактами, произошедшими после отчетной даты</a:t>
            </a:r>
            <a:r>
              <a:rPr lang="ru-RU" sz="4000" dirty="0">
                <a:solidFill>
                  <a:srgbClr val="000000"/>
                </a:solidFill>
                <a:latin typeface="Times New Roman"/>
                <a:ea typeface="Calibri"/>
              </a:rPr>
              <a:t>, в промежутке между отчетной датой и датой подписания (принятия)  отчетности</a:t>
            </a:r>
            <a:endParaRPr lang="ru-RU" sz="4000" dirty="0">
              <a:solidFill>
                <a:prstClr val="black"/>
              </a:solidFill>
              <a:latin typeface="Times New Roman" panose="02020603050405020304" pitchFamily="18" charset="0"/>
              <a:ea typeface="Calibri" panose="020F0502020204030204" pitchFamily="34" charset="0"/>
            </a:endParaRPr>
          </a:p>
          <a:p>
            <a:pPr algn="ctr"/>
            <a:endParaRPr lang="ru-RU" sz="4000" dirty="0">
              <a:solidFill>
                <a:prstClr val="black"/>
              </a:solidFill>
            </a:endParaRPr>
          </a:p>
        </p:txBody>
      </p:sp>
    </p:spTree>
    <p:extLst>
      <p:ext uri="{BB962C8B-B14F-4D97-AF65-F5344CB8AC3E}">
        <p14:creationId xmlns:p14="http://schemas.microsoft.com/office/powerpoint/2010/main" val="23925050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Straight Connector 16"/>
          <p:cNvCxnSpPr/>
          <p:nvPr/>
        </p:nvCxnSpPr>
        <p:spPr>
          <a:xfrm>
            <a:off x="8511789" y="265642"/>
            <a:ext cx="0" cy="226483"/>
          </a:xfrm>
          <a:prstGeom prst="line">
            <a:avLst/>
          </a:prstGeom>
          <a:ln w="12700" cmpd="sng">
            <a:solidFill>
              <a:srgbClr val="DEAA46"/>
            </a:solidFill>
            <a:prstDash val="solid"/>
          </a:ln>
          <a:effectLst/>
        </p:spPr>
        <p:style>
          <a:lnRef idx="2">
            <a:schemeClr val="accent1"/>
          </a:lnRef>
          <a:fillRef idx="0">
            <a:schemeClr val="accent1"/>
          </a:fillRef>
          <a:effectRef idx="1">
            <a:schemeClr val="accent1"/>
          </a:effectRef>
          <a:fontRef idx="minor">
            <a:schemeClr val="tx1"/>
          </a:fontRef>
        </p:style>
      </p:cxnSp>
      <p:sp>
        <p:nvSpPr>
          <p:cNvPr id="36" name="Номер слайда 14"/>
          <p:cNvSpPr>
            <a:spLocks noGrp="1"/>
          </p:cNvSpPr>
          <p:nvPr>
            <p:ph type="sldNum" sz="quarter" idx="12"/>
          </p:nvPr>
        </p:nvSpPr>
        <p:spPr>
          <a:xfrm>
            <a:off x="8328075" y="179386"/>
            <a:ext cx="578856" cy="365125"/>
          </a:xfrm>
        </p:spPr>
        <p:txBody>
          <a:bodyPr/>
          <a:lstStyle/>
          <a:p>
            <a:fld id="{B2D350B4-811D-9C49-8D4A-B431FFD45952}" type="slidenum">
              <a:rPr lang="en-US" b="1" smtClean="0">
                <a:solidFill>
                  <a:srgbClr val="C79023"/>
                </a:solidFill>
              </a:rPr>
              <a:pPr/>
              <a:t>88</a:t>
            </a:fld>
            <a:endParaRPr lang="en-US" b="1" dirty="0">
              <a:solidFill>
                <a:srgbClr val="C79023"/>
              </a:solidFill>
            </a:endParaRPr>
          </a:p>
        </p:txBody>
      </p:sp>
      <p:sp>
        <p:nvSpPr>
          <p:cNvPr id="41" name="Title 1">
            <a:extLst>
              <a:ext uri="{FF2B5EF4-FFF2-40B4-BE49-F238E27FC236}">
                <a16:creationId xmlns="" xmlns:a16="http://schemas.microsoft.com/office/drawing/2014/main" id="{D2BE57DE-FA7A-44BC-B8D6-F3B300F4C69D}"/>
              </a:ext>
            </a:extLst>
          </p:cNvPr>
          <p:cNvSpPr txBox="1">
            <a:spLocks/>
          </p:cNvSpPr>
          <p:nvPr/>
        </p:nvSpPr>
        <p:spPr>
          <a:xfrm>
            <a:off x="818227" y="173423"/>
            <a:ext cx="8175991" cy="665018"/>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ru-RU" sz="2800" b="1" dirty="0">
                <a:solidFill>
                  <a:srgbClr val="077A3E"/>
                </a:solidFill>
                <a:latin typeface="Times New Roman" panose="02020603050405020304" pitchFamily="18" charset="0"/>
                <a:cs typeface="Times New Roman" panose="02020603050405020304" pitchFamily="18" charset="0"/>
              </a:rPr>
              <a:t>Бюджетная отчетность</a:t>
            </a:r>
          </a:p>
        </p:txBody>
      </p:sp>
      <p:sp>
        <p:nvSpPr>
          <p:cNvPr id="19" name="Title 1">
            <a:extLst>
              <a:ext uri="{FF2B5EF4-FFF2-40B4-BE49-F238E27FC236}">
                <a16:creationId xmlns="" xmlns:a16="http://schemas.microsoft.com/office/drawing/2014/main" id="{B286BC3B-43F6-462E-B028-978528B7FEF5}"/>
              </a:ext>
            </a:extLst>
          </p:cNvPr>
          <p:cNvSpPr txBox="1">
            <a:spLocks/>
          </p:cNvSpPr>
          <p:nvPr/>
        </p:nvSpPr>
        <p:spPr>
          <a:xfrm>
            <a:off x="441512" y="5859707"/>
            <a:ext cx="8175991" cy="665018"/>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ru-RU" sz="2400" b="1" dirty="0">
                <a:solidFill>
                  <a:srgbClr val="077A3E"/>
                </a:solidFill>
                <a:latin typeface="Times New Roman" panose="02020603050405020304" pitchFamily="18" charset="0"/>
                <a:cs typeface="Times New Roman" panose="02020603050405020304" pitchFamily="18" charset="0"/>
              </a:rPr>
              <a:t>Событие после отчетной даты, </a:t>
            </a:r>
            <a:r>
              <a:rPr lang="ru-RU" sz="2400" b="1" dirty="0" smtClean="0">
                <a:solidFill>
                  <a:srgbClr val="077A3E"/>
                </a:solidFill>
                <a:latin typeface="Times New Roman" panose="02020603050405020304" pitchFamily="18" charset="0"/>
                <a:cs typeface="Times New Roman" panose="02020603050405020304" pitchFamily="18" charset="0"/>
              </a:rPr>
              <a:t>свидетельствующие на </a:t>
            </a:r>
            <a:r>
              <a:rPr lang="ru-RU" sz="2400" b="1" dirty="0">
                <a:solidFill>
                  <a:srgbClr val="077A3E"/>
                </a:solidFill>
                <a:latin typeface="Times New Roman" panose="02020603050405020304" pitchFamily="18" charset="0"/>
                <a:cs typeface="Times New Roman" panose="02020603050405020304" pitchFamily="18" charset="0"/>
              </a:rPr>
              <a:t>условия</a:t>
            </a:r>
          </a:p>
        </p:txBody>
      </p:sp>
      <p:grpSp>
        <p:nvGrpSpPr>
          <p:cNvPr id="16" name="Группа 15">
            <a:extLst>
              <a:ext uri="{FF2B5EF4-FFF2-40B4-BE49-F238E27FC236}">
                <a16:creationId xmlns="" xmlns:a16="http://schemas.microsoft.com/office/drawing/2014/main" id="{FB54CEDD-D23B-4DA3-AC26-6025B440CABF}"/>
              </a:ext>
            </a:extLst>
          </p:cNvPr>
          <p:cNvGrpSpPr/>
          <p:nvPr/>
        </p:nvGrpSpPr>
        <p:grpSpPr>
          <a:xfrm>
            <a:off x="638572" y="2204864"/>
            <a:ext cx="8050395" cy="3471725"/>
            <a:chOff x="609600" y="2048589"/>
            <a:chExt cx="8050395" cy="3471725"/>
          </a:xfrm>
        </p:grpSpPr>
        <p:sp>
          <p:nvSpPr>
            <p:cNvPr id="6" name="Стрелка: пятиугольник 5">
              <a:extLst>
                <a:ext uri="{FF2B5EF4-FFF2-40B4-BE49-F238E27FC236}">
                  <a16:creationId xmlns="" xmlns:a16="http://schemas.microsoft.com/office/drawing/2014/main" id="{09973AD9-F0B8-4C97-8B85-70D96A482DCB}"/>
                </a:ext>
              </a:extLst>
            </p:cNvPr>
            <p:cNvSpPr/>
            <p:nvPr/>
          </p:nvSpPr>
          <p:spPr>
            <a:xfrm>
              <a:off x="609600" y="3428999"/>
              <a:ext cx="8050395" cy="450273"/>
            </a:xfrm>
            <a:prstGeom prst="homePlate">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457200"/>
              <a:endParaRPr lang="ru-RU">
                <a:solidFill>
                  <a:prstClr val="white"/>
                </a:solidFill>
              </a:endParaRPr>
            </a:p>
          </p:txBody>
        </p:sp>
        <p:sp>
          <p:nvSpPr>
            <p:cNvPr id="7" name="Равнобедренный треугольник 6">
              <a:extLst>
                <a:ext uri="{FF2B5EF4-FFF2-40B4-BE49-F238E27FC236}">
                  <a16:creationId xmlns="" xmlns:a16="http://schemas.microsoft.com/office/drawing/2014/main" id="{175D113F-EE64-4D8A-BF1A-0011F1F33951}"/>
                </a:ext>
              </a:extLst>
            </p:cNvPr>
            <p:cNvSpPr/>
            <p:nvPr/>
          </p:nvSpPr>
          <p:spPr>
            <a:xfrm>
              <a:off x="2126672" y="3048000"/>
              <a:ext cx="484909" cy="831272"/>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ru-RU">
                <a:solidFill>
                  <a:prstClr val="white"/>
                </a:solidFill>
              </a:endParaRPr>
            </a:p>
          </p:txBody>
        </p:sp>
        <p:sp>
          <p:nvSpPr>
            <p:cNvPr id="11" name="Равнобедренный треугольник 10">
              <a:extLst>
                <a:ext uri="{FF2B5EF4-FFF2-40B4-BE49-F238E27FC236}">
                  <a16:creationId xmlns="" xmlns:a16="http://schemas.microsoft.com/office/drawing/2014/main" id="{6D8FF11A-B2F0-4E0F-B297-EACE056DD5C1}"/>
                </a:ext>
              </a:extLst>
            </p:cNvPr>
            <p:cNvSpPr/>
            <p:nvPr/>
          </p:nvSpPr>
          <p:spPr>
            <a:xfrm>
              <a:off x="4392342" y="3048000"/>
              <a:ext cx="484909" cy="831272"/>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ru-RU">
                <a:solidFill>
                  <a:prstClr val="white"/>
                </a:solidFill>
              </a:endParaRPr>
            </a:p>
          </p:txBody>
        </p:sp>
        <p:sp>
          <p:nvSpPr>
            <p:cNvPr id="12" name="Равнобедренный треугольник 11">
              <a:extLst>
                <a:ext uri="{FF2B5EF4-FFF2-40B4-BE49-F238E27FC236}">
                  <a16:creationId xmlns="" xmlns:a16="http://schemas.microsoft.com/office/drawing/2014/main" id="{29812E6A-B9F0-4842-BBA4-EA6027937040}"/>
                </a:ext>
              </a:extLst>
            </p:cNvPr>
            <p:cNvSpPr/>
            <p:nvPr/>
          </p:nvSpPr>
          <p:spPr>
            <a:xfrm>
              <a:off x="6380470" y="3048000"/>
              <a:ext cx="484909" cy="831272"/>
            </a:xfrm>
            <a:prstGeom prst="triangle">
              <a:avLst/>
            </a:prstGeom>
            <a:gradFill>
              <a:gsLst>
                <a:gs pos="0">
                  <a:srgbClr val="FF0000"/>
                </a:gs>
                <a:gs pos="100000">
                  <a:schemeClr val="accent6">
                    <a:lumMod val="75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ru-RU">
                <a:solidFill>
                  <a:prstClr val="white"/>
                </a:solidFill>
              </a:endParaRPr>
            </a:p>
          </p:txBody>
        </p:sp>
        <p:sp>
          <p:nvSpPr>
            <p:cNvPr id="8" name="TextBox 7">
              <a:extLst>
                <a:ext uri="{FF2B5EF4-FFF2-40B4-BE49-F238E27FC236}">
                  <a16:creationId xmlns="" xmlns:a16="http://schemas.microsoft.com/office/drawing/2014/main" id="{04BB67EC-D1C5-48ED-B533-BFBA26BD6F13}"/>
                </a:ext>
              </a:extLst>
            </p:cNvPr>
            <p:cNvSpPr txBox="1"/>
            <p:nvPr/>
          </p:nvSpPr>
          <p:spPr>
            <a:xfrm>
              <a:off x="1756061" y="2307181"/>
              <a:ext cx="1226129" cy="646331"/>
            </a:xfrm>
            <a:prstGeom prst="rect">
              <a:avLst/>
            </a:prstGeom>
            <a:noFill/>
          </p:spPr>
          <p:txBody>
            <a:bodyPr wrap="square" rtlCol="0">
              <a:spAutoFit/>
            </a:bodyPr>
            <a:lstStyle/>
            <a:p>
              <a:pPr algn="ctr" defTabSz="457200"/>
              <a:r>
                <a:rPr lang="ru-RU" b="1" dirty="0">
                  <a:solidFill>
                    <a:prstClr val="black"/>
                  </a:solidFill>
                  <a:latin typeface="Times New Roman" panose="02020603050405020304" pitchFamily="18" charset="0"/>
                  <a:cs typeface="Times New Roman" panose="02020603050405020304" pitchFamily="18" charset="0"/>
                </a:rPr>
                <a:t>Отчетная дата</a:t>
              </a:r>
            </a:p>
          </p:txBody>
        </p:sp>
        <p:sp>
          <p:nvSpPr>
            <p:cNvPr id="14" name="TextBox 13">
              <a:extLst>
                <a:ext uri="{FF2B5EF4-FFF2-40B4-BE49-F238E27FC236}">
                  <a16:creationId xmlns="" xmlns:a16="http://schemas.microsoft.com/office/drawing/2014/main" id="{2989BF1D-32CA-47AA-816E-8FAEDEE8ED8F}"/>
                </a:ext>
              </a:extLst>
            </p:cNvPr>
            <p:cNvSpPr txBox="1"/>
            <p:nvPr/>
          </p:nvSpPr>
          <p:spPr>
            <a:xfrm>
              <a:off x="4071602" y="2048589"/>
              <a:ext cx="1117484" cy="923330"/>
            </a:xfrm>
            <a:prstGeom prst="rect">
              <a:avLst/>
            </a:prstGeom>
            <a:noFill/>
          </p:spPr>
          <p:txBody>
            <a:bodyPr wrap="square" rtlCol="0">
              <a:spAutoFit/>
            </a:bodyPr>
            <a:lstStyle/>
            <a:p>
              <a:pPr algn="ctr" defTabSz="457200"/>
              <a:r>
                <a:rPr lang="ru-RU" b="1" dirty="0">
                  <a:solidFill>
                    <a:prstClr val="black"/>
                  </a:solidFill>
                  <a:latin typeface="Times New Roman" panose="02020603050405020304" pitchFamily="18" charset="0"/>
                  <a:cs typeface="Times New Roman" panose="02020603050405020304" pitchFamily="18" charset="0"/>
                </a:rPr>
                <a:t>Дата подписания</a:t>
              </a:r>
            </a:p>
          </p:txBody>
        </p:sp>
        <p:sp>
          <p:nvSpPr>
            <p:cNvPr id="15" name="TextBox 14">
              <a:extLst>
                <a:ext uri="{FF2B5EF4-FFF2-40B4-BE49-F238E27FC236}">
                  <a16:creationId xmlns="" xmlns:a16="http://schemas.microsoft.com/office/drawing/2014/main" id="{394A70E8-B6C7-4AD5-836B-E4A746DC734A}"/>
                </a:ext>
              </a:extLst>
            </p:cNvPr>
            <p:cNvSpPr txBox="1"/>
            <p:nvPr/>
          </p:nvSpPr>
          <p:spPr>
            <a:xfrm>
              <a:off x="5979071" y="2268792"/>
              <a:ext cx="1287706" cy="646331"/>
            </a:xfrm>
            <a:prstGeom prst="rect">
              <a:avLst/>
            </a:prstGeom>
            <a:noFill/>
          </p:spPr>
          <p:txBody>
            <a:bodyPr wrap="square" rtlCol="0">
              <a:spAutoFit/>
            </a:bodyPr>
            <a:lstStyle/>
            <a:p>
              <a:pPr algn="ctr" defTabSz="457200"/>
              <a:r>
                <a:rPr lang="ru-RU" b="1" dirty="0">
                  <a:solidFill>
                    <a:prstClr val="black"/>
                  </a:solidFill>
                  <a:latin typeface="Times New Roman" panose="02020603050405020304" pitchFamily="18" charset="0"/>
                  <a:cs typeface="Times New Roman" panose="02020603050405020304" pitchFamily="18" charset="0"/>
                </a:rPr>
                <a:t>Дата принятия</a:t>
              </a:r>
            </a:p>
          </p:txBody>
        </p:sp>
        <p:sp>
          <p:nvSpPr>
            <p:cNvPr id="13" name="Стрелка: вниз 12">
              <a:extLst>
                <a:ext uri="{FF2B5EF4-FFF2-40B4-BE49-F238E27FC236}">
                  <a16:creationId xmlns="" xmlns:a16="http://schemas.microsoft.com/office/drawing/2014/main" id="{5F397204-3184-4F78-AF10-B5E227165755}"/>
                </a:ext>
              </a:extLst>
            </p:cNvPr>
            <p:cNvSpPr/>
            <p:nvPr/>
          </p:nvSpPr>
          <p:spPr>
            <a:xfrm rot="10800000">
              <a:off x="3106167" y="3936526"/>
              <a:ext cx="646331" cy="1583788"/>
            </a:xfrm>
            <a:prstGeom prst="downArrow">
              <a:avLst>
                <a:gd name="adj1" fmla="val 35453"/>
                <a:gd name="adj2" fmla="val 56560"/>
              </a:avLst>
            </a:prstGeom>
            <a:gradFill>
              <a:gsLst>
                <a:gs pos="0">
                  <a:srgbClr val="C79023"/>
                </a:gs>
                <a:gs pos="100000">
                  <a:schemeClr val="accent6">
                    <a:lumMod val="75000"/>
                  </a:schemeClr>
                </a:gs>
              </a:gsLst>
            </a:gradFill>
            <a:ln>
              <a:solidFill>
                <a:srgbClr val="C79023"/>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ru-RU">
                <a:solidFill>
                  <a:prstClr val="black"/>
                </a:solidFill>
              </a:endParaRPr>
            </a:p>
          </p:txBody>
        </p:sp>
      </p:grpSp>
      <p:sp>
        <p:nvSpPr>
          <p:cNvPr id="2" name="Прямоугольник 1"/>
          <p:cNvSpPr/>
          <p:nvPr/>
        </p:nvSpPr>
        <p:spPr>
          <a:xfrm>
            <a:off x="3721547" y="4622748"/>
            <a:ext cx="4572000" cy="830997"/>
          </a:xfrm>
          <a:prstGeom prst="rect">
            <a:avLst/>
          </a:prstGeom>
        </p:spPr>
        <p:txBody>
          <a:bodyPr>
            <a:spAutoFit/>
          </a:bodyPr>
          <a:lstStyle/>
          <a:p>
            <a:r>
              <a:rPr lang="ru-RU" sz="2400" dirty="0">
                <a:solidFill>
                  <a:prstClr val="black"/>
                </a:solidFill>
              </a:rPr>
              <a:t>указывает на обстоятельства, возникшие после отчетной даты</a:t>
            </a:r>
          </a:p>
        </p:txBody>
      </p:sp>
      <p:sp>
        <p:nvSpPr>
          <p:cNvPr id="3" name="Прямоугольник 2"/>
          <p:cNvSpPr/>
          <p:nvPr/>
        </p:nvSpPr>
        <p:spPr>
          <a:xfrm>
            <a:off x="0" y="4492627"/>
            <a:ext cx="3563888" cy="1200329"/>
          </a:xfrm>
          <a:prstGeom prst="rect">
            <a:avLst/>
          </a:prstGeom>
        </p:spPr>
        <p:txBody>
          <a:bodyPr wrap="square">
            <a:spAutoFit/>
          </a:bodyPr>
          <a:lstStyle/>
          <a:p>
            <a:r>
              <a:rPr lang="ru-RU" sz="2400" dirty="0" smtClean="0">
                <a:solidFill>
                  <a:prstClr val="black"/>
                </a:solidFill>
              </a:rPr>
              <a:t>свидетельствует </a:t>
            </a:r>
            <a:r>
              <a:rPr lang="ru-RU" sz="2400" dirty="0">
                <a:solidFill>
                  <a:prstClr val="black"/>
                </a:solidFill>
              </a:rPr>
              <a:t>об условиях хозяйственной деятельности </a:t>
            </a:r>
          </a:p>
        </p:txBody>
      </p:sp>
      <p:sp>
        <p:nvSpPr>
          <p:cNvPr id="4" name="Прямоугольник 3"/>
          <p:cNvSpPr/>
          <p:nvPr/>
        </p:nvSpPr>
        <p:spPr>
          <a:xfrm>
            <a:off x="638572" y="786937"/>
            <a:ext cx="8007605" cy="1323439"/>
          </a:xfrm>
          <a:prstGeom prst="rect">
            <a:avLst/>
          </a:prstGeom>
        </p:spPr>
        <p:txBody>
          <a:bodyPr wrap="square">
            <a:spAutoFit/>
          </a:bodyPr>
          <a:lstStyle/>
          <a:p>
            <a:r>
              <a:rPr lang="ru-RU" sz="2000" i="1" kern="0" dirty="0">
                <a:solidFill>
                  <a:srgbClr val="000000"/>
                </a:solidFill>
                <a:latin typeface="Times New Roman"/>
                <a:ea typeface="Calibri"/>
                <a:cs typeface="Times New Roman"/>
              </a:rPr>
              <a:t>Например: подача судебного иска, причиной которого явилось событие, произошедшее уже после отчетной даты или утрата значительной части имущества в результате стихийного бедствия, произошедшего после отчетной даты</a:t>
            </a:r>
            <a:endParaRPr lang="ru-RU" sz="2000" i="1" kern="0" dirty="0">
              <a:solidFill>
                <a:prstClr val="black"/>
              </a:solidFill>
              <a:latin typeface="Times New Roman"/>
              <a:cs typeface="Times New Roman"/>
            </a:endParaRPr>
          </a:p>
        </p:txBody>
      </p:sp>
    </p:spTree>
    <p:extLst>
      <p:ext uri="{BB962C8B-B14F-4D97-AF65-F5344CB8AC3E}">
        <p14:creationId xmlns:p14="http://schemas.microsoft.com/office/powerpoint/2010/main" val="63888907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9512" y="286850"/>
            <a:ext cx="8725636" cy="430887"/>
          </a:xfrm>
          <a:prstGeom prst="rect">
            <a:avLst/>
          </a:prstGeom>
        </p:spPr>
        <p:txBody>
          <a:bodyPr vert="horz" wrap="square" lIns="0" tIns="0" rIns="0" bIns="0" rtlCol="0">
            <a:spAutoFit/>
          </a:bodyPr>
          <a:lstStyle/>
          <a:p>
            <a:pPr marL="302575" indent="-302575" algn="ctr"/>
            <a:r>
              <a:rPr lang="ru-RU" sz="2800" kern="1200" dirty="0" smtClean="0">
                <a:solidFill>
                  <a:schemeClr val="accent3">
                    <a:lumMod val="75000"/>
                  </a:schemeClr>
                </a:solidFill>
                <a:latin typeface="Times New Roman" panose="02020603050405020304" pitchFamily="18" charset="0"/>
                <a:ea typeface="Calibri" panose="020F0502020204030204" pitchFamily="34" charset="0"/>
                <a:cs typeface="Calibri" panose="020F0502020204030204" pitchFamily="34" charset="0"/>
              </a:rPr>
              <a:t>СПОД, </a:t>
            </a:r>
            <a:r>
              <a:rPr lang="ru-RU" sz="2800" kern="1200" dirty="0">
                <a:solidFill>
                  <a:schemeClr val="accent3">
                    <a:lumMod val="75000"/>
                  </a:schemeClr>
                </a:solidFill>
                <a:latin typeface="Times New Roman" panose="02020603050405020304" pitchFamily="18" charset="0"/>
                <a:ea typeface="Calibri" panose="020F0502020204030204" pitchFamily="34" charset="0"/>
                <a:cs typeface="Calibri" panose="020F0502020204030204" pitchFamily="34" charset="0"/>
              </a:rPr>
              <a:t>свидетельствующее об условиях </a:t>
            </a:r>
            <a:r>
              <a:rPr lang="ru-RU" sz="2800" kern="1200" dirty="0" smtClean="0">
                <a:solidFill>
                  <a:schemeClr val="accent3">
                    <a:lumMod val="75000"/>
                  </a:schemeClr>
                </a:solidFill>
                <a:latin typeface="Times New Roman" panose="02020603050405020304" pitchFamily="18" charset="0"/>
                <a:ea typeface="Calibri" panose="020F0502020204030204" pitchFamily="34" charset="0"/>
                <a:cs typeface="Calibri" panose="020F0502020204030204" pitchFamily="34" charset="0"/>
              </a:rPr>
              <a:t>деятельности</a:t>
            </a:r>
            <a:endParaRPr lang="ru-RU" sz="2800" dirty="0">
              <a:solidFill>
                <a:schemeClr val="accent3">
                  <a:lumMod val="75000"/>
                </a:schemeClr>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2095832" y="4249050"/>
            <a:ext cx="5122391" cy="309637"/>
          </a:xfrm>
          <a:prstGeom prst="rect">
            <a:avLst/>
          </a:prstGeom>
          <a:noFill/>
        </p:spPr>
        <p:txBody>
          <a:bodyPr wrap="square" rtlCol="0">
            <a:spAutoFit/>
          </a:bodyPr>
          <a:lstStyle/>
          <a:p>
            <a:pPr algn="ctr" defTabSz="806867"/>
            <a:endParaRPr lang="ru-RU" sz="1412" b="1" dirty="0">
              <a:solidFill>
                <a:prstClr val="black"/>
              </a:solidFill>
              <a:latin typeface="Times New Roman" panose="02020603050405020304" pitchFamily="18" charset="0"/>
              <a:cs typeface="Times New Roman" panose="02020603050405020304" pitchFamily="18" charset="0"/>
            </a:endParaRPr>
          </a:p>
        </p:txBody>
      </p:sp>
      <p:sp>
        <p:nvSpPr>
          <p:cNvPr id="18" name="Прямоугольник 17"/>
          <p:cNvSpPr/>
          <p:nvPr/>
        </p:nvSpPr>
        <p:spPr>
          <a:xfrm rot="10800000" flipV="1">
            <a:off x="1279174" y="4738247"/>
            <a:ext cx="5795689" cy="307777"/>
          </a:xfrm>
          <a:prstGeom prst="rect">
            <a:avLst/>
          </a:prstGeom>
        </p:spPr>
        <p:txBody>
          <a:bodyPr wrap="square">
            <a:spAutoFit/>
          </a:bodyPr>
          <a:lstStyle/>
          <a:p>
            <a:pPr indent="342900" algn="just"/>
            <a:r>
              <a:rPr lang="ru-RU" sz="1400" dirty="0" smtClean="0">
                <a:solidFill>
                  <a:prstClr val="black"/>
                </a:solidFill>
                <a:latin typeface="Times New Roman" panose="02020603050405020304" pitchFamily="18" charset="0"/>
                <a:ea typeface="Times New Roman" panose="02020603050405020304" pitchFamily="18" charset="0"/>
              </a:rPr>
              <a:t>.</a:t>
            </a:r>
            <a:endParaRPr lang="ru-RU" sz="1200" dirty="0">
              <a:solidFill>
                <a:prstClr val="black"/>
              </a:solidFill>
              <a:latin typeface="Times New Roman" panose="02020603050405020304" pitchFamily="18" charset="0"/>
              <a:ea typeface="Times New Roman" panose="02020603050405020304" pitchFamily="18" charset="0"/>
            </a:endParaRPr>
          </a:p>
        </p:txBody>
      </p:sp>
      <p:sp>
        <p:nvSpPr>
          <p:cNvPr id="3" name="Прямоугольник 2"/>
          <p:cNvSpPr/>
          <p:nvPr/>
        </p:nvSpPr>
        <p:spPr>
          <a:xfrm>
            <a:off x="94625" y="1178531"/>
            <a:ext cx="8725636" cy="6760312"/>
          </a:xfrm>
          <a:prstGeom prst="rect">
            <a:avLst/>
          </a:prstGeom>
        </p:spPr>
        <p:txBody>
          <a:bodyPr wrap="square">
            <a:spAutoFit/>
          </a:bodyPr>
          <a:lstStyle/>
          <a:p>
            <a:pPr marL="342900" indent="-342900" algn="just">
              <a:buFont typeface="Wingdings" panose="05000000000000000000" pitchFamily="2" charset="2"/>
              <a:buChar char="§"/>
            </a:pPr>
            <a:r>
              <a:rPr lang="ru-RU" sz="2400" b="1" i="1" dirty="0">
                <a:solidFill>
                  <a:srgbClr val="FF0000"/>
                </a:solidFill>
                <a:latin typeface="Times New Roman" panose="02020603050405020304" pitchFamily="18" charset="0"/>
                <a:ea typeface="Calibri" panose="020F0502020204030204" pitchFamily="34" charset="0"/>
                <a:cs typeface="Calibri" panose="020F0502020204030204" pitchFamily="34" charset="0"/>
              </a:rPr>
              <a:t>принятие решения о реорганизации </a:t>
            </a:r>
            <a:r>
              <a:rPr lang="ru-RU" sz="2400" dirty="0">
                <a:solidFill>
                  <a:prstClr val="black"/>
                </a:solidFill>
                <a:latin typeface="Times New Roman" panose="02020603050405020304" pitchFamily="18" charset="0"/>
                <a:ea typeface="Calibri" panose="020F0502020204030204" pitchFamily="34" charset="0"/>
                <a:cs typeface="Calibri" panose="020F0502020204030204" pitchFamily="34" charset="0"/>
              </a:rPr>
              <a:t>или ликвидации, изменения типа государственного (муниципального) учреждения, о котором не было известно по состоянию на отчетную </a:t>
            </a:r>
            <a:r>
              <a:rPr lang="ru-RU" sz="2400" dirty="0" smtClean="0">
                <a:solidFill>
                  <a:prstClr val="black"/>
                </a:solidFill>
                <a:latin typeface="Times New Roman" panose="02020603050405020304" pitchFamily="18" charset="0"/>
                <a:ea typeface="Calibri" panose="020F0502020204030204" pitchFamily="34" charset="0"/>
                <a:cs typeface="Calibri" panose="020F0502020204030204" pitchFamily="34" charset="0"/>
              </a:rPr>
              <a:t>дату</a:t>
            </a:r>
          </a:p>
          <a:p>
            <a:pPr indent="450215" algn="just">
              <a:lnSpc>
                <a:spcPct val="115000"/>
              </a:lnSpc>
            </a:pPr>
            <a:r>
              <a:rPr lang="ru-RU" sz="2400" b="1" i="1" dirty="0" smtClean="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Например,</a:t>
            </a:r>
            <a:r>
              <a:rPr lang="ru-RU" sz="2400" dirty="0" smtClean="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r>
              <a:rPr lang="ru-RU" sz="2000" dirty="0" smtClean="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такое решение принято </a:t>
            </a:r>
            <a:r>
              <a:rPr lang="ru-RU" sz="2000" dirty="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в период между отчетной датой и датой подписания бухгалтерской (финансовой) отчетности за отчетный период, информация об указанном событии раскрывается в бухгалтерской (финансовой) отчетности </a:t>
            </a:r>
            <a:r>
              <a:rPr lang="ru-RU" sz="2000" b="1" dirty="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путем выполнения записей по счетам Рабочего плана счетов бухгалтерского учета в периоде, следующем за </a:t>
            </a:r>
            <a:r>
              <a:rPr lang="ru-RU" sz="2000" b="1" dirty="0" smtClean="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отчетным </a:t>
            </a:r>
            <a:endParaRPr lang="ru-RU" sz="2000" b="1" dirty="0">
              <a:solidFill>
                <a:srgbClr val="000000"/>
              </a:solidFill>
              <a:uFill>
                <a:solidFill>
                  <a:srgbClr val="000000"/>
                </a:solidFill>
              </a:uFill>
              <a:ea typeface="Calibri" panose="020F0502020204030204" pitchFamily="34" charset="0"/>
              <a:cs typeface="Calibri" panose="020F0502020204030204" pitchFamily="34" charset="0"/>
            </a:endParaRPr>
          </a:p>
          <a:p>
            <a:pPr indent="450215" algn="just">
              <a:lnSpc>
                <a:spcPct val="115000"/>
              </a:lnSpc>
            </a:pPr>
            <a:r>
              <a:rPr lang="ru-RU" sz="2000" dirty="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В отчетном периоде такая информация в бухгалтерском учете не отражается и показатели бухгалтерской (финансовой) отчетности не </a:t>
            </a:r>
            <a:r>
              <a:rPr lang="ru-RU" sz="2000" dirty="0" smtClean="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корректируются</a:t>
            </a:r>
            <a:endParaRPr lang="ru-RU" sz="2000" dirty="0">
              <a:solidFill>
                <a:srgbClr val="000000"/>
              </a:solidFill>
              <a:uFill>
                <a:solidFill>
                  <a:srgbClr val="000000"/>
                </a:solidFill>
              </a:uFill>
              <a:ea typeface="Calibri" panose="020F0502020204030204" pitchFamily="34" charset="0"/>
              <a:cs typeface="Calibri" panose="020F0502020204030204" pitchFamily="34" charset="0"/>
            </a:endParaRPr>
          </a:p>
          <a:p>
            <a:pPr indent="450215" algn="just">
              <a:lnSpc>
                <a:spcPct val="115000"/>
              </a:lnSpc>
            </a:pPr>
            <a:r>
              <a:rPr lang="ru-RU" sz="2000" dirty="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Вместе с тем, учитывая, что </a:t>
            </a:r>
            <a:r>
              <a:rPr lang="ru-RU" sz="2000" dirty="0" smtClean="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данная информация </a:t>
            </a:r>
            <a:r>
              <a:rPr lang="ru-RU" sz="2000" dirty="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относится к существенной информации, ее необходимо раскрыть в Пояснительной записке (Пояснениях) к бухгалтерской (финансовой) отчетности за отчетный </a:t>
            </a:r>
            <a:r>
              <a:rPr lang="ru-RU" sz="2000" dirty="0" smtClean="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период</a:t>
            </a:r>
            <a:endParaRPr lang="ru-RU" sz="2000" dirty="0">
              <a:solidFill>
                <a:srgbClr val="000000"/>
              </a:solidFill>
              <a:uFill>
                <a:solidFill>
                  <a:srgbClr val="000000"/>
                </a:solidFill>
              </a:uFill>
              <a:ea typeface="Calibri" panose="020F0502020204030204" pitchFamily="34" charset="0"/>
              <a:cs typeface="Calibri" panose="020F0502020204030204" pitchFamily="34" charset="0"/>
            </a:endParaRPr>
          </a:p>
          <a:p>
            <a:pPr indent="450215" algn="just">
              <a:lnSpc>
                <a:spcPct val="115000"/>
              </a:lnSpc>
            </a:pPr>
            <a:r>
              <a:rPr lang="ru-RU" dirty="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endParaRPr lang="ru-RU" dirty="0">
              <a:solidFill>
                <a:srgbClr val="000000"/>
              </a:solidFill>
              <a:uFill>
                <a:solidFill>
                  <a:srgbClr val="000000"/>
                </a:solidFill>
              </a:uFill>
              <a:ea typeface="Calibri" panose="020F0502020204030204" pitchFamily="34" charset="0"/>
              <a:cs typeface="Calibri" panose="020F0502020204030204" pitchFamily="34" charset="0"/>
            </a:endParaRPr>
          </a:p>
          <a:p>
            <a:pPr marL="342900" indent="-342900" algn="just">
              <a:buFont typeface="Wingdings" panose="05000000000000000000" pitchFamily="2" charset="2"/>
              <a:buChar char="§"/>
            </a:pPr>
            <a:endParaRPr lang="ru-RU" dirty="0">
              <a:solidFill>
                <a:prstClr val="black"/>
              </a:solidFill>
              <a:latin typeface="Times New Roman" panose="02020603050405020304" pitchFamily="18" charset="0"/>
            </a:endParaRPr>
          </a:p>
          <a:p>
            <a:pPr marL="342900" indent="-342900" algn="just">
              <a:buFont typeface="Wingdings" panose="05000000000000000000" pitchFamily="2" charset="2"/>
              <a:buChar char="§"/>
            </a:pPr>
            <a:endParaRPr lang="ru-RU" dirty="0">
              <a:solidFill>
                <a:prstClr val="black"/>
              </a:solidFill>
            </a:endParaRPr>
          </a:p>
        </p:txBody>
      </p:sp>
      <p:sp>
        <p:nvSpPr>
          <p:cNvPr id="4" name="Номер слайда 3"/>
          <p:cNvSpPr>
            <a:spLocks noGrp="1"/>
          </p:cNvSpPr>
          <p:nvPr>
            <p:ph type="sldNum" sz="quarter" idx="7"/>
          </p:nvPr>
        </p:nvSpPr>
        <p:spPr/>
        <p:txBody>
          <a:bodyPr/>
          <a:lstStyle/>
          <a:p>
            <a:pPr marL="4334666">
              <a:lnSpc>
                <a:spcPts val="1156"/>
              </a:lnSpc>
            </a:pPr>
            <a:fld id="{81D60167-4931-47E6-BA6A-407CBD079E47}" type="slidenum">
              <a:rPr lang="ru-RU" spc="-4" smtClean="0">
                <a:latin typeface="Arial"/>
                <a:cs typeface="Arial"/>
              </a:rPr>
              <a:pPr marL="4334666">
                <a:lnSpc>
                  <a:spcPts val="1156"/>
                </a:lnSpc>
              </a:pPr>
              <a:t>89</a:t>
            </a:fld>
            <a:endParaRPr lang="ru-RU" spc="-4" dirty="0">
              <a:latin typeface="Arial"/>
              <a:cs typeface="Arial"/>
            </a:endParaRPr>
          </a:p>
        </p:txBody>
      </p:sp>
    </p:spTree>
    <p:extLst>
      <p:ext uri="{BB962C8B-B14F-4D97-AF65-F5344CB8AC3E}">
        <p14:creationId xmlns:p14="http://schemas.microsoft.com/office/powerpoint/2010/main" val="2580138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Текст 2"/>
          <p:cNvSpPr>
            <a:spLocks noGrp="1"/>
          </p:cNvSpPr>
          <p:nvPr>
            <p:ph type="body" idx="4294967295"/>
          </p:nvPr>
        </p:nvSpPr>
        <p:spPr>
          <a:xfrm>
            <a:off x="215900" y="1171575"/>
            <a:ext cx="8712200" cy="4089400"/>
          </a:xfrm>
        </p:spPr>
        <p:txBody>
          <a:bodyPr/>
          <a:lstStyle/>
          <a:p>
            <a:endParaRPr lang="ru-RU" altLang="ru-RU" smtClean="0"/>
          </a:p>
        </p:txBody>
      </p:sp>
      <p:sp>
        <p:nvSpPr>
          <p:cNvPr id="4" name="Номер слайда 3"/>
          <p:cNvSpPr>
            <a:spLocks noGrp="1"/>
          </p:cNvSpPr>
          <p:nvPr>
            <p:ph type="sldNum" sz="quarter" idx="12"/>
          </p:nvPr>
        </p:nvSpPr>
        <p:spPr>
          <a:xfrm>
            <a:off x="71438" y="6411913"/>
            <a:ext cx="4716462" cy="255587"/>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ADCEACF-473C-4591-9345-62D9D5BF1C2E}" type="slidenum">
              <a:rPr lang="ru-RU" altLang="ru-RU">
                <a:solidFill>
                  <a:srgbClr val="252523"/>
                </a:solidFill>
              </a:rPr>
              <a:pPr eaLnBrk="1" hangingPunct="1"/>
              <a:t>9</a:t>
            </a:fld>
            <a:endParaRPr lang="ru-RU" altLang="ru-RU">
              <a:solidFill>
                <a:srgbClr val="252523"/>
              </a:solidFill>
            </a:endParaRPr>
          </a:p>
        </p:txBody>
      </p:sp>
      <p:graphicFrame>
        <p:nvGraphicFramePr>
          <p:cNvPr id="6" name="Таблица 5"/>
          <p:cNvGraphicFramePr>
            <a:graphicFrameLocks noGrp="1"/>
          </p:cNvGraphicFramePr>
          <p:nvPr>
            <p:extLst/>
          </p:nvPr>
        </p:nvGraphicFramePr>
        <p:xfrm>
          <a:off x="152400" y="260650"/>
          <a:ext cx="8856663" cy="5615840"/>
        </p:xfrm>
        <a:graphic>
          <a:graphicData uri="http://schemas.openxmlformats.org/drawingml/2006/table">
            <a:tbl>
              <a:tblPr/>
              <a:tblGrid>
                <a:gridCol w="459160"/>
                <a:gridCol w="79003"/>
                <a:gridCol w="311150"/>
                <a:gridCol w="355600"/>
                <a:gridCol w="322262"/>
                <a:gridCol w="219075"/>
                <a:gridCol w="160338"/>
                <a:gridCol w="276225"/>
                <a:gridCol w="233362"/>
                <a:gridCol w="255588"/>
                <a:gridCol w="244475"/>
                <a:gridCol w="244475"/>
                <a:gridCol w="5695950"/>
              </a:tblGrid>
              <a:tr h="504054">
                <a:tc gridSpan="5">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2000" b="1" i="1" u="none" strike="noStrike" cap="none" normalizeH="0" baseline="0" dirty="0" smtClean="0">
                          <a:ln>
                            <a:solidFill>
                              <a:schemeClr val="tx2"/>
                            </a:solidFill>
                          </a:ln>
                          <a:solidFill>
                            <a:srgbClr val="000000"/>
                          </a:solidFill>
                          <a:effectLst/>
                          <a:latin typeface="Times New Roman" pitchFamily="18" charset="0"/>
                          <a:cs typeface="Arial" pitchFamily="34" charset="0"/>
                        </a:rPr>
                        <a:t>2 0 1 7 </a:t>
                      </a:r>
                      <a:r>
                        <a:rPr kumimoji="0" lang="ru-RU" sz="2000" b="0" i="1" u="none" strike="noStrike" cap="none" normalizeH="0" baseline="0" dirty="0" smtClean="0">
                          <a:ln>
                            <a:solidFill>
                              <a:schemeClr val="tx2"/>
                            </a:solidFill>
                          </a:ln>
                          <a:solidFill>
                            <a:srgbClr val="000000"/>
                          </a:solidFill>
                          <a:effectLst/>
                          <a:latin typeface="Times New Roman" pitchFamily="18" charset="0"/>
                          <a:cs typeface="Arial" pitchFamily="34" charset="0"/>
                        </a:rPr>
                        <a:t>г</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6">
                        <a:lumMod val="20000"/>
                        <a:lumOff val="80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ru-RU" sz="2000" b="1" i="0" u="none" strike="noStrike" cap="none" normalizeH="0" baseline="0" dirty="0" smtClean="0">
                        <a:ln>
                          <a:solidFill>
                            <a:schemeClr val="tx2"/>
                          </a:solidFill>
                        </a:ln>
                        <a:solidFill>
                          <a:srgbClr val="000000"/>
                        </a:solidFill>
                        <a:effectLst/>
                        <a:latin typeface="Times New Roman" pitchFamily="18"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2000" b="1" i="1" u="none" strike="noStrike" cap="none" normalizeH="0" baseline="0" dirty="0" smtClean="0">
                          <a:ln>
                            <a:solidFill>
                              <a:schemeClr val="tx2"/>
                            </a:solidFill>
                          </a:ln>
                          <a:solidFill>
                            <a:srgbClr val="CCC1DA"/>
                          </a:solidFill>
                          <a:effectLst/>
                          <a:latin typeface="Times New Roman" pitchFamily="18" charset="0"/>
                          <a:cs typeface="Arial" pitchFamily="34" charset="0"/>
                        </a:rPr>
                        <a:t> </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6">
                        <a:lumMod val="20000"/>
                        <a:lumOff val="80000"/>
                      </a:schemeClr>
                    </a:solidFill>
                  </a:tcPr>
                </a:tc>
                <a:tc gridSpan="5">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2000" b="1" i="1" u="none" strike="noStrike" cap="none" normalizeH="0" baseline="0" dirty="0" smtClean="0">
                          <a:ln>
                            <a:solidFill>
                              <a:schemeClr val="tx2"/>
                            </a:solidFill>
                          </a:ln>
                          <a:solidFill>
                            <a:srgbClr val="000000"/>
                          </a:solidFill>
                          <a:effectLst/>
                          <a:latin typeface="Times New Roman" pitchFamily="18" charset="0"/>
                          <a:cs typeface="Arial" pitchFamily="34" charset="0"/>
                        </a:rPr>
                        <a:t>2018 </a:t>
                      </a:r>
                      <a:r>
                        <a:rPr kumimoji="0" lang="ru-RU" sz="2000" b="0" i="1" u="none" strike="noStrike" cap="none" normalizeH="0" baseline="0" dirty="0" smtClean="0">
                          <a:ln>
                            <a:solidFill>
                              <a:schemeClr val="tx2"/>
                            </a:solidFill>
                          </a:ln>
                          <a:solidFill>
                            <a:srgbClr val="000000"/>
                          </a:solidFill>
                          <a:effectLst/>
                          <a:latin typeface="Times New Roman" pitchFamily="18" charset="0"/>
                          <a:cs typeface="Arial" pitchFamily="34" charset="0"/>
                        </a:rPr>
                        <a:t>г</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6">
                        <a:lumMod val="20000"/>
                        <a:lumOff val="80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2000" b="1" i="0" u="none" strike="noStrike" cap="none" normalizeH="0" baseline="0" dirty="0" smtClean="0">
                          <a:ln>
                            <a:solidFill>
                              <a:schemeClr val="tx2"/>
                            </a:solidFill>
                          </a:ln>
                          <a:solidFill>
                            <a:srgbClr val="000000"/>
                          </a:solidFill>
                          <a:effectLst/>
                          <a:latin typeface="Times New Roman" pitchFamily="18" charset="0"/>
                          <a:cs typeface="Arial" pitchFamily="34" charset="0"/>
                        </a:rPr>
                        <a:t>КОСГУ 412,  432</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6">
                        <a:lumMod val="20000"/>
                        <a:lumOff val="80000"/>
                      </a:schemeClr>
                    </a:solidFill>
                  </a:tcPr>
                </a:tc>
              </a:tr>
              <a:tr h="792088">
                <a:tc>
                  <a:txBody>
                    <a:bodyPr/>
                    <a:lstStyle/>
                    <a:p>
                      <a:pPr marL="0" marR="0" lvl="0" indent="0" algn="r" defTabSz="914400" rtl="0" eaLnBrk="1" fontAlgn="t"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solidFill>
                            <a:schemeClr val="tx2"/>
                          </a:solidFill>
                        </a:ln>
                        <a:solidFill>
                          <a:srgbClr val="000000"/>
                        </a:solidFill>
                        <a:effectLst/>
                        <a:latin typeface="Arial" pitchFamily="34"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solidFill>
                            <a:schemeClr val="tx2"/>
                          </a:solidFill>
                        </a:ln>
                        <a:solidFill>
                          <a:srgbClr val="000000"/>
                        </a:solidFill>
                        <a:effectLst/>
                        <a:latin typeface="Arial" pitchFamily="34"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dirty="0" smtClean="0">
                        <a:ln>
                          <a:solidFill>
                            <a:schemeClr val="tx2"/>
                          </a:solidFill>
                        </a:ln>
                        <a:solidFill>
                          <a:srgbClr val="000000"/>
                        </a:solidFill>
                        <a:effectLst/>
                        <a:latin typeface="Times New Roman" pitchFamily="18"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dirty="0" smtClean="0">
                        <a:ln>
                          <a:solidFill>
                            <a:schemeClr val="tx2"/>
                          </a:solidFill>
                        </a:ln>
                        <a:solidFill>
                          <a:srgbClr val="000000"/>
                        </a:solidFill>
                        <a:effectLst/>
                        <a:latin typeface="Times New Roman" pitchFamily="18"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dirty="0" smtClean="0">
                        <a:ln>
                          <a:solidFill>
                            <a:schemeClr val="tx2"/>
                          </a:solidFill>
                        </a:ln>
                        <a:solidFill>
                          <a:srgbClr val="000000"/>
                        </a:solidFill>
                        <a:effectLst/>
                        <a:latin typeface="Times New Roman" pitchFamily="18"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dirty="0" smtClean="0">
                        <a:ln>
                          <a:solidFill>
                            <a:schemeClr val="tx2"/>
                          </a:solidFill>
                        </a:ln>
                        <a:solidFill>
                          <a:srgbClr val="000000"/>
                        </a:solidFill>
                        <a:effectLst/>
                        <a:latin typeface="Times New Roman" pitchFamily="18"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800" b="1" i="1" u="none" strike="noStrike" cap="none" normalizeH="0" baseline="0" dirty="0" smtClean="0">
                          <a:ln>
                            <a:solidFill>
                              <a:schemeClr val="tx2"/>
                            </a:solidFill>
                          </a:ln>
                          <a:solidFill>
                            <a:schemeClr val="tx2">
                              <a:lumMod val="50000"/>
                            </a:schemeClr>
                          </a:solidFill>
                          <a:effectLst/>
                          <a:latin typeface="Times New Roman" pitchFamily="18" charset="0"/>
                          <a:cs typeface="Arial" pitchFamily="34" charset="0"/>
                        </a:rPr>
                        <a:t> </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0EC"/>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2400" b="1" i="1" u="none" strike="noStrike" cap="none" normalizeH="0" baseline="0" dirty="0" smtClean="0">
                          <a:ln>
                            <a:solidFill>
                              <a:schemeClr val="tx2"/>
                            </a:solidFill>
                          </a:ln>
                          <a:solidFill>
                            <a:schemeClr val="tx2">
                              <a:lumMod val="50000"/>
                            </a:schemeClr>
                          </a:solidFill>
                          <a:effectLst/>
                          <a:latin typeface="Times New Roman" pitchFamily="18" charset="0"/>
                          <a:cs typeface="Arial" pitchFamily="34" charset="0"/>
                        </a:rPr>
                        <a:t>1</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2400" b="1" i="1" u="none" strike="noStrike" cap="none" normalizeH="0" baseline="0" dirty="0" smtClean="0">
                          <a:ln>
                            <a:solidFill>
                              <a:schemeClr val="tx2"/>
                            </a:solidFill>
                          </a:ln>
                          <a:solidFill>
                            <a:schemeClr val="tx2">
                              <a:lumMod val="50000"/>
                            </a:schemeClr>
                          </a:solidFill>
                          <a:effectLst/>
                          <a:latin typeface="Times New Roman" pitchFamily="18" charset="0"/>
                          <a:cs typeface="Arial" pitchFamily="34" charset="0"/>
                        </a:rPr>
                        <a:t>1</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2400" b="1" i="1" u="none" strike="noStrike" cap="none" normalizeH="0" baseline="0" dirty="0" smtClean="0">
                          <a:ln>
                            <a:solidFill>
                              <a:schemeClr val="tx2"/>
                            </a:solidFill>
                          </a:ln>
                          <a:solidFill>
                            <a:schemeClr val="tx2">
                              <a:lumMod val="50000"/>
                            </a:schemeClr>
                          </a:solidFill>
                          <a:effectLst/>
                          <a:latin typeface="Times New Roman" pitchFamily="18" charset="0"/>
                          <a:cs typeface="Arial" pitchFamily="34" charset="0"/>
                        </a:rPr>
                        <a:t>4</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2400" b="1" i="1" u="none" strike="noStrike" cap="none" normalizeH="0" baseline="0" dirty="0" smtClean="0">
                          <a:ln>
                            <a:solidFill>
                              <a:schemeClr val="tx2"/>
                            </a:solidFill>
                          </a:ln>
                          <a:solidFill>
                            <a:schemeClr val="tx2">
                              <a:lumMod val="50000"/>
                            </a:schemeClr>
                          </a:solidFill>
                          <a:effectLst/>
                          <a:latin typeface="Times New Roman" pitchFamily="18" charset="0"/>
                          <a:cs typeface="Arial" pitchFamily="34" charset="0"/>
                        </a:rPr>
                        <a:t>1</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2400" b="1" i="1" u="none" strike="noStrike" cap="none" normalizeH="0" baseline="0" dirty="0" smtClean="0">
                          <a:ln>
                            <a:solidFill>
                              <a:schemeClr val="tx2"/>
                            </a:solidFill>
                          </a:ln>
                          <a:solidFill>
                            <a:schemeClr val="tx2">
                              <a:lumMod val="50000"/>
                            </a:schemeClr>
                          </a:solidFill>
                          <a:effectLst/>
                          <a:latin typeface="Times New Roman" pitchFamily="18" charset="0"/>
                          <a:cs typeface="Arial" pitchFamily="34" charset="0"/>
                        </a:rPr>
                        <a:t>0</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2400" b="1" i="1" u="none" strike="noStrike" cap="none" normalizeH="0" baseline="0" dirty="0" smtClean="0">
                          <a:ln>
                            <a:solidFill>
                              <a:schemeClr val="tx2"/>
                            </a:solidFill>
                          </a:ln>
                          <a:solidFill>
                            <a:schemeClr val="tx2">
                              <a:lumMod val="50000"/>
                            </a:schemeClr>
                          </a:solidFill>
                          <a:effectLst/>
                          <a:latin typeface="Times New Roman" pitchFamily="18" charset="0"/>
                          <a:cs typeface="Arial" pitchFamily="34" charset="0"/>
                        </a:rPr>
                        <a:t>          Обесценение недвижимого</a:t>
                      </a:r>
                    </a:p>
                    <a:p>
                      <a:pPr marL="0" marR="0" lvl="0" indent="0" algn="l" defTabSz="914400" rtl="0" eaLnBrk="1" fontAlgn="t" latinLnBrk="0" hangingPunct="1">
                        <a:lnSpc>
                          <a:spcPct val="100000"/>
                        </a:lnSpc>
                        <a:spcBef>
                          <a:spcPct val="0"/>
                        </a:spcBef>
                        <a:spcAft>
                          <a:spcPct val="0"/>
                        </a:spcAft>
                        <a:buClrTx/>
                        <a:buSzTx/>
                        <a:buFontTx/>
                        <a:buNone/>
                        <a:tabLst/>
                      </a:pPr>
                      <a:r>
                        <a:rPr kumimoji="0" lang="ru-RU" sz="2400" b="1" i="1" u="none" strike="noStrike" cap="none" normalizeH="0" baseline="0" dirty="0" smtClean="0">
                          <a:ln>
                            <a:solidFill>
                              <a:schemeClr val="tx2"/>
                            </a:solidFill>
                          </a:ln>
                          <a:solidFill>
                            <a:schemeClr val="tx2">
                              <a:lumMod val="50000"/>
                            </a:schemeClr>
                          </a:solidFill>
                          <a:effectLst/>
                          <a:latin typeface="Times New Roman" pitchFamily="18" charset="0"/>
                          <a:cs typeface="Arial" pitchFamily="34" charset="0"/>
                        </a:rPr>
                        <a:t>          имущества учреждения</a:t>
                      </a:r>
                    </a:p>
                    <a:p>
                      <a:pPr marL="0" marR="0" lvl="0" indent="0" algn="l" defTabSz="914400" rtl="0" eaLnBrk="1" fontAlgn="t" latinLnBrk="0" hangingPunct="1">
                        <a:lnSpc>
                          <a:spcPct val="100000"/>
                        </a:lnSpc>
                        <a:spcBef>
                          <a:spcPct val="0"/>
                        </a:spcBef>
                        <a:spcAft>
                          <a:spcPct val="0"/>
                        </a:spcAft>
                        <a:buClrTx/>
                        <a:buSzTx/>
                        <a:buFontTx/>
                        <a:buNone/>
                        <a:tabLst/>
                      </a:pPr>
                      <a:endParaRPr kumimoji="0" lang="ru-RU" sz="2400" b="1" i="1" u="none" strike="noStrike" cap="none" normalizeH="0" baseline="0" dirty="0" smtClean="0">
                        <a:ln>
                          <a:solidFill>
                            <a:schemeClr val="tx2"/>
                          </a:solidFill>
                        </a:ln>
                        <a:solidFill>
                          <a:schemeClr val="tx2">
                            <a:lumMod val="50000"/>
                          </a:schemeClr>
                        </a:solidFill>
                        <a:effectLst/>
                        <a:latin typeface="Times New Roman" pitchFamily="18" charset="0"/>
                        <a:cs typeface="Arial" pitchFamily="34" charset="0"/>
                      </a:endParaRPr>
                    </a:p>
                    <a:p>
                      <a:pPr marL="0" marR="0" lvl="0" indent="0" algn="l" defTabSz="914400" rtl="0" eaLnBrk="1" fontAlgn="t" latinLnBrk="0" hangingPunct="1">
                        <a:lnSpc>
                          <a:spcPct val="100000"/>
                        </a:lnSpc>
                        <a:spcBef>
                          <a:spcPct val="0"/>
                        </a:spcBef>
                        <a:spcAft>
                          <a:spcPct val="0"/>
                        </a:spcAft>
                        <a:buClrTx/>
                        <a:buSzTx/>
                        <a:buFontTx/>
                        <a:buNone/>
                        <a:tabLst/>
                      </a:pPr>
                      <a:endParaRPr kumimoji="0" lang="ru-RU" sz="2400" b="1" i="1" u="none" strike="noStrike" cap="none" normalizeH="0" baseline="0" dirty="0" smtClean="0">
                        <a:ln>
                          <a:solidFill>
                            <a:schemeClr val="tx2"/>
                          </a:solidFill>
                        </a:ln>
                        <a:solidFill>
                          <a:schemeClr val="tx2">
                            <a:lumMod val="50000"/>
                          </a:schemeClr>
                        </a:solidFill>
                        <a:effectLst/>
                        <a:latin typeface="Times New Roman" pitchFamily="18"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403250">
                <a:tc>
                  <a:txBody>
                    <a:bodyPr/>
                    <a:lstStyle/>
                    <a:p>
                      <a:pPr marL="0" marR="0" lvl="0" indent="0" algn="r" defTabSz="914400" rtl="0" eaLnBrk="1" fontAlgn="t"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solidFill>
                            <a:schemeClr val="tx2"/>
                          </a:solidFill>
                        </a:ln>
                        <a:solidFill>
                          <a:srgbClr val="000000"/>
                        </a:solidFill>
                        <a:effectLst/>
                        <a:latin typeface="Arial" pitchFamily="34"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solidFill>
                            <a:schemeClr val="tx2"/>
                          </a:solidFill>
                        </a:ln>
                        <a:solidFill>
                          <a:srgbClr val="000000"/>
                        </a:solidFill>
                        <a:effectLst/>
                        <a:latin typeface="Calibri" pitchFamily="34"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smtClean="0">
                        <a:ln>
                          <a:solidFill>
                            <a:schemeClr val="tx2"/>
                          </a:solidFill>
                        </a:ln>
                        <a:solidFill>
                          <a:srgbClr val="000000"/>
                        </a:solidFill>
                        <a:effectLst/>
                        <a:latin typeface="Times New Roman" pitchFamily="18"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smtClean="0">
                        <a:ln>
                          <a:solidFill>
                            <a:schemeClr val="tx2"/>
                          </a:solidFill>
                        </a:ln>
                        <a:solidFill>
                          <a:srgbClr val="000000"/>
                        </a:solidFill>
                        <a:effectLst/>
                        <a:latin typeface="Times New Roman" pitchFamily="18"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smtClean="0">
                        <a:ln>
                          <a:solidFill>
                            <a:schemeClr val="tx2"/>
                          </a:solidFill>
                        </a:ln>
                        <a:solidFill>
                          <a:srgbClr val="000000"/>
                        </a:solidFill>
                        <a:effectLst/>
                        <a:latin typeface="Times New Roman" pitchFamily="18"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smtClean="0">
                        <a:ln>
                          <a:solidFill>
                            <a:schemeClr val="tx2"/>
                          </a:solidFill>
                        </a:ln>
                        <a:solidFill>
                          <a:srgbClr val="000000"/>
                        </a:solidFill>
                        <a:effectLst/>
                        <a:latin typeface="Times New Roman" pitchFamily="18"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800" b="1" i="1" u="none" strike="noStrike" cap="none" normalizeH="0" baseline="0" smtClean="0">
                          <a:ln>
                            <a:solidFill>
                              <a:schemeClr val="tx2"/>
                            </a:solidFill>
                          </a:ln>
                          <a:solidFill>
                            <a:schemeClr val="tx2">
                              <a:lumMod val="50000"/>
                            </a:schemeClr>
                          </a:solidFill>
                          <a:effectLst/>
                          <a:latin typeface="Times New Roman" pitchFamily="18" charset="0"/>
                          <a:cs typeface="Arial" pitchFamily="34" charset="0"/>
                        </a:rPr>
                        <a:t> </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0EC"/>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2400" b="1" i="1" u="none" strike="noStrike" cap="none" normalizeH="0" baseline="0" dirty="0" smtClean="0">
                          <a:ln>
                            <a:solidFill>
                              <a:schemeClr val="tx2"/>
                            </a:solidFill>
                          </a:ln>
                          <a:solidFill>
                            <a:schemeClr val="tx2">
                              <a:lumMod val="50000"/>
                            </a:schemeClr>
                          </a:solidFill>
                          <a:effectLst/>
                          <a:latin typeface="Times New Roman" pitchFamily="18" charset="0"/>
                          <a:cs typeface="Arial" pitchFamily="34" charset="0"/>
                        </a:rPr>
                        <a:t>1</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2400" b="1" i="1" u="none" strike="noStrike" cap="none" normalizeH="0" baseline="0" dirty="0" smtClean="0">
                          <a:ln>
                            <a:solidFill>
                              <a:schemeClr val="tx2"/>
                            </a:solidFill>
                          </a:ln>
                          <a:solidFill>
                            <a:schemeClr val="tx2">
                              <a:lumMod val="50000"/>
                            </a:schemeClr>
                          </a:solidFill>
                          <a:effectLst/>
                          <a:latin typeface="Times New Roman" pitchFamily="18" charset="0"/>
                          <a:cs typeface="Arial" pitchFamily="34" charset="0"/>
                        </a:rPr>
                        <a:t>1</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2400" b="1" i="1" u="none" strike="noStrike" cap="none" normalizeH="0" baseline="0" dirty="0" smtClean="0">
                          <a:ln>
                            <a:solidFill>
                              <a:schemeClr val="tx2"/>
                            </a:solidFill>
                          </a:ln>
                          <a:solidFill>
                            <a:schemeClr val="tx2">
                              <a:lumMod val="50000"/>
                            </a:schemeClr>
                          </a:solidFill>
                          <a:effectLst/>
                          <a:latin typeface="Times New Roman" pitchFamily="18" charset="0"/>
                          <a:cs typeface="Arial" pitchFamily="34" charset="0"/>
                        </a:rPr>
                        <a:t>4</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2400" b="1" i="1" u="none" strike="noStrike" cap="none" normalizeH="0" baseline="0" dirty="0" smtClean="0">
                          <a:ln>
                            <a:solidFill>
                              <a:schemeClr val="tx2"/>
                            </a:solidFill>
                          </a:ln>
                          <a:solidFill>
                            <a:schemeClr val="tx2">
                              <a:lumMod val="50000"/>
                            </a:schemeClr>
                          </a:solidFill>
                          <a:effectLst/>
                          <a:latin typeface="Times New Roman" pitchFamily="18" charset="0"/>
                          <a:cs typeface="Arial" pitchFamily="34" charset="0"/>
                        </a:rPr>
                        <a:t>3</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2400" b="1" i="1" u="none" strike="noStrike" cap="none" normalizeH="0" baseline="0" dirty="0" smtClean="0">
                          <a:ln>
                            <a:solidFill>
                              <a:schemeClr val="tx2"/>
                            </a:solidFill>
                          </a:ln>
                          <a:solidFill>
                            <a:schemeClr val="tx2">
                              <a:lumMod val="50000"/>
                            </a:schemeClr>
                          </a:solidFill>
                          <a:effectLst/>
                          <a:latin typeface="Times New Roman" pitchFamily="18" charset="0"/>
                          <a:cs typeface="Arial" pitchFamily="34" charset="0"/>
                        </a:rPr>
                        <a:t>0</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2400" b="1" i="1" u="none" strike="noStrike" cap="none" normalizeH="0" baseline="0" dirty="0" smtClean="0">
                          <a:ln>
                            <a:solidFill>
                              <a:schemeClr val="tx2"/>
                            </a:solidFill>
                          </a:ln>
                          <a:solidFill>
                            <a:schemeClr val="tx2">
                              <a:lumMod val="50000"/>
                            </a:schemeClr>
                          </a:solidFill>
                          <a:effectLst/>
                          <a:latin typeface="Times New Roman" pitchFamily="18" charset="0"/>
                          <a:ea typeface="+mn-ea"/>
                          <a:cs typeface="Arial" pitchFamily="34" charset="0"/>
                        </a:rPr>
                        <a:t>Обесценение иного движимого имущества учреждения </a:t>
                      </a:r>
                    </a:p>
                    <a:p>
                      <a:pPr marL="0" marR="0" lvl="0" indent="0" algn="l" defTabSz="914400" rtl="0" eaLnBrk="1" fontAlgn="t" latinLnBrk="0" hangingPunct="1">
                        <a:lnSpc>
                          <a:spcPct val="100000"/>
                        </a:lnSpc>
                        <a:spcBef>
                          <a:spcPct val="0"/>
                        </a:spcBef>
                        <a:spcAft>
                          <a:spcPct val="0"/>
                        </a:spcAft>
                        <a:buClrTx/>
                        <a:buSzTx/>
                        <a:buFontTx/>
                        <a:buNone/>
                        <a:tabLst/>
                      </a:pPr>
                      <a:endParaRPr kumimoji="0" lang="ru-RU" sz="2400" b="1" i="1" u="none" strike="noStrike" cap="none" normalizeH="0" baseline="0" dirty="0" smtClean="0">
                        <a:ln>
                          <a:solidFill>
                            <a:schemeClr val="tx2"/>
                          </a:solidFill>
                        </a:ln>
                        <a:solidFill>
                          <a:schemeClr val="tx2">
                            <a:lumMod val="50000"/>
                          </a:schemeClr>
                        </a:solidFill>
                        <a:effectLst/>
                        <a:latin typeface="Times New Roman" pitchFamily="18" charset="0"/>
                        <a:ea typeface="+mn-ea"/>
                        <a:cs typeface="Arial" pitchFamily="34" charset="0"/>
                      </a:endParaRPr>
                    </a:p>
                    <a:p>
                      <a:pPr marL="0" marR="0" lvl="0" indent="0" algn="l" defTabSz="914400" rtl="0" eaLnBrk="1" fontAlgn="t" latinLnBrk="0" hangingPunct="1">
                        <a:lnSpc>
                          <a:spcPct val="100000"/>
                        </a:lnSpc>
                        <a:spcBef>
                          <a:spcPct val="0"/>
                        </a:spcBef>
                        <a:spcAft>
                          <a:spcPct val="0"/>
                        </a:spcAft>
                        <a:buClrTx/>
                        <a:buSzTx/>
                        <a:buFontTx/>
                        <a:buNone/>
                        <a:tabLst/>
                      </a:pPr>
                      <a:endParaRPr kumimoji="0" lang="ru-RU" sz="2400" b="1" i="1" u="none" strike="noStrike" cap="none" normalizeH="0" baseline="0" dirty="0" smtClean="0">
                        <a:ln>
                          <a:solidFill>
                            <a:schemeClr val="tx2"/>
                          </a:solidFill>
                        </a:ln>
                        <a:solidFill>
                          <a:schemeClr val="tx2">
                            <a:lumMod val="50000"/>
                          </a:schemeClr>
                        </a:solidFill>
                        <a:effectLst/>
                        <a:latin typeface="Times New Roman" pitchFamily="18" charset="0"/>
                        <a:ea typeface="+mn-ea"/>
                        <a:cs typeface="Arial" pitchFamily="34" charset="0"/>
                      </a:endParaRPr>
                    </a:p>
                  </a:txBody>
                  <a:tcPr marL="685800"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28476">
                <a:tc>
                  <a:txBody>
                    <a:bodyPr/>
                    <a:lstStyle/>
                    <a:p>
                      <a:pPr marL="0" marR="0" lvl="0" indent="0" algn="r" defTabSz="914400" rtl="0" eaLnBrk="1" fontAlgn="t"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solidFill>
                            <a:schemeClr val="tx2"/>
                          </a:solidFill>
                        </a:ln>
                        <a:solidFill>
                          <a:srgbClr val="000000"/>
                        </a:solidFill>
                        <a:effectLst/>
                        <a:latin typeface="Arial" pitchFamily="34"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solidFill>
                            <a:schemeClr val="tx2"/>
                          </a:solidFill>
                        </a:ln>
                        <a:solidFill>
                          <a:srgbClr val="000000"/>
                        </a:solidFill>
                        <a:effectLst/>
                        <a:latin typeface="Calibri" pitchFamily="34"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dirty="0" smtClean="0">
                        <a:ln>
                          <a:solidFill>
                            <a:schemeClr val="tx2"/>
                          </a:solidFill>
                        </a:ln>
                        <a:solidFill>
                          <a:srgbClr val="000000"/>
                        </a:solidFill>
                        <a:effectLst/>
                        <a:latin typeface="Times New Roman" pitchFamily="18"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dirty="0" smtClean="0">
                        <a:ln>
                          <a:solidFill>
                            <a:schemeClr val="tx2"/>
                          </a:solidFill>
                        </a:ln>
                        <a:solidFill>
                          <a:srgbClr val="000000"/>
                        </a:solidFill>
                        <a:effectLst/>
                        <a:latin typeface="Times New Roman" pitchFamily="18"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dirty="0" smtClean="0">
                        <a:ln>
                          <a:solidFill>
                            <a:schemeClr val="tx2"/>
                          </a:solidFill>
                        </a:ln>
                        <a:solidFill>
                          <a:srgbClr val="000000"/>
                        </a:solidFill>
                        <a:effectLst/>
                        <a:latin typeface="Times New Roman" pitchFamily="18"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dirty="0" smtClean="0">
                        <a:ln>
                          <a:solidFill>
                            <a:schemeClr val="tx2"/>
                          </a:solidFill>
                        </a:ln>
                        <a:solidFill>
                          <a:srgbClr val="000000"/>
                        </a:solidFill>
                        <a:effectLst/>
                        <a:latin typeface="Times New Roman" pitchFamily="18"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800" b="1" i="1" u="none" strike="noStrike" cap="none" normalizeH="0" baseline="0" dirty="0" smtClean="0">
                          <a:ln>
                            <a:solidFill>
                              <a:schemeClr val="tx2"/>
                            </a:solidFill>
                          </a:ln>
                          <a:solidFill>
                            <a:schemeClr val="tx2">
                              <a:lumMod val="50000"/>
                            </a:schemeClr>
                          </a:solidFill>
                          <a:effectLst/>
                          <a:latin typeface="Times New Roman" pitchFamily="18" charset="0"/>
                          <a:cs typeface="Arial" pitchFamily="34" charset="0"/>
                        </a:rPr>
                        <a:t> </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0EC"/>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2400" b="1" i="1" u="none" strike="noStrike" cap="none" normalizeH="0" baseline="0" dirty="0" smtClean="0">
                          <a:ln>
                            <a:solidFill>
                              <a:schemeClr val="tx2"/>
                            </a:solidFill>
                          </a:ln>
                          <a:solidFill>
                            <a:schemeClr val="tx2">
                              <a:lumMod val="50000"/>
                            </a:schemeClr>
                          </a:solidFill>
                          <a:effectLst/>
                          <a:latin typeface="Times New Roman" pitchFamily="18" charset="0"/>
                          <a:cs typeface="Arial" pitchFamily="34" charset="0"/>
                        </a:rPr>
                        <a:t>1</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2400" b="1" i="1" u="none" strike="noStrike" cap="none" normalizeH="0" baseline="0" dirty="0" smtClean="0">
                          <a:ln>
                            <a:solidFill>
                              <a:schemeClr val="tx2"/>
                            </a:solidFill>
                          </a:ln>
                          <a:solidFill>
                            <a:schemeClr val="tx2">
                              <a:lumMod val="50000"/>
                            </a:schemeClr>
                          </a:solidFill>
                          <a:effectLst/>
                          <a:latin typeface="Times New Roman" pitchFamily="18" charset="0"/>
                          <a:cs typeface="Arial" pitchFamily="34" charset="0"/>
                        </a:rPr>
                        <a:t>1</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2400" b="1" i="1" u="none" strike="noStrike" cap="none" normalizeH="0" baseline="0" dirty="0" smtClean="0">
                          <a:ln>
                            <a:solidFill>
                              <a:schemeClr val="tx2"/>
                            </a:solidFill>
                          </a:ln>
                          <a:solidFill>
                            <a:schemeClr val="tx2">
                              <a:lumMod val="50000"/>
                            </a:schemeClr>
                          </a:solidFill>
                          <a:effectLst/>
                          <a:latin typeface="Times New Roman" pitchFamily="18" charset="0"/>
                          <a:cs typeface="Arial" pitchFamily="34" charset="0"/>
                        </a:rPr>
                        <a:t>4</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2400" b="1" i="1" u="none" strike="noStrike" cap="none" normalizeH="0" baseline="0" dirty="0" smtClean="0">
                          <a:ln>
                            <a:solidFill>
                              <a:schemeClr val="tx2"/>
                            </a:solidFill>
                          </a:ln>
                          <a:solidFill>
                            <a:schemeClr val="tx2">
                              <a:lumMod val="50000"/>
                            </a:schemeClr>
                          </a:solidFill>
                          <a:effectLst/>
                          <a:latin typeface="Times New Roman" pitchFamily="18" charset="0"/>
                          <a:cs typeface="Arial" pitchFamily="34" charset="0"/>
                        </a:rPr>
                        <a:t>6</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2400" b="1" i="1" u="none" strike="noStrike" cap="none" normalizeH="0" baseline="0" dirty="0" smtClean="0">
                          <a:ln>
                            <a:solidFill>
                              <a:schemeClr val="tx2"/>
                            </a:solidFill>
                          </a:ln>
                          <a:solidFill>
                            <a:schemeClr val="tx2">
                              <a:lumMod val="50000"/>
                            </a:schemeClr>
                          </a:solidFill>
                          <a:effectLst/>
                          <a:latin typeface="Times New Roman" pitchFamily="18" charset="0"/>
                          <a:cs typeface="Arial" pitchFamily="34" charset="0"/>
                        </a:rPr>
                        <a:t>0</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defRPr/>
                      </a:pPr>
                      <a:r>
                        <a:rPr kumimoji="0" lang="ru-RU" sz="2400" b="1" i="1" u="none" strike="noStrike" kern="0" cap="none" spc="0" normalizeH="0" baseline="0" noProof="0" dirty="0" smtClean="0">
                          <a:ln>
                            <a:solidFill>
                              <a:srgbClr val="1F497D"/>
                            </a:solidFill>
                          </a:ln>
                          <a:solidFill>
                            <a:srgbClr val="1F497D">
                              <a:lumMod val="50000"/>
                            </a:srgbClr>
                          </a:solidFill>
                          <a:effectLst/>
                          <a:uLnTx/>
                          <a:uFillTx/>
                          <a:latin typeface="Times New Roman" pitchFamily="18" charset="0"/>
                          <a:ea typeface="+mn-ea"/>
                          <a:cs typeface="Arial" pitchFamily="34" charset="0"/>
                        </a:rPr>
                        <a:t>Обесценение непроизведенных активов</a:t>
                      </a:r>
                    </a:p>
                    <a:p>
                      <a:pPr marL="0" marR="0" lvl="0" indent="0" algn="l" defTabSz="914400" rtl="0" eaLnBrk="1" fontAlgn="t" latinLnBrk="0" hangingPunct="1">
                        <a:lnSpc>
                          <a:spcPct val="100000"/>
                        </a:lnSpc>
                        <a:spcBef>
                          <a:spcPct val="0"/>
                        </a:spcBef>
                        <a:spcAft>
                          <a:spcPct val="0"/>
                        </a:spcAft>
                        <a:buClrTx/>
                        <a:buSzTx/>
                        <a:buFontTx/>
                        <a:buNone/>
                        <a:tabLst/>
                        <a:defRPr/>
                      </a:pPr>
                      <a:endParaRPr kumimoji="0" lang="ru-RU" sz="2400" b="1" i="1" u="none" strike="noStrike" kern="0" cap="none" spc="0" normalizeH="0" baseline="0" noProof="0" dirty="0" smtClean="0">
                        <a:ln>
                          <a:solidFill>
                            <a:srgbClr val="1F497D"/>
                          </a:solidFill>
                        </a:ln>
                        <a:solidFill>
                          <a:srgbClr val="1F497D">
                            <a:lumMod val="50000"/>
                          </a:srgbClr>
                        </a:solidFill>
                        <a:effectLst/>
                        <a:uLnTx/>
                        <a:uFillTx/>
                        <a:latin typeface="Times New Roman" pitchFamily="18" charset="0"/>
                        <a:ea typeface="+mn-ea"/>
                        <a:cs typeface="Arial" pitchFamily="34" charset="0"/>
                      </a:endParaRPr>
                    </a:p>
                    <a:p>
                      <a:pPr marL="0" marR="0" lvl="0" indent="0" algn="l" defTabSz="914400" rtl="0" eaLnBrk="1" fontAlgn="t" latinLnBrk="0" hangingPunct="1">
                        <a:lnSpc>
                          <a:spcPct val="100000"/>
                        </a:lnSpc>
                        <a:spcBef>
                          <a:spcPct val="0"/>
                        </a:spcBef>
                        <a:spcAft>
                          <a:spcPct val="0"/>
                        </a:spcAft>
                        <a:buClrTx/>
                        <a:buSzTx/>
                        <a:buFontTx/>
                        <a:buNone/>
                        <a:tabLst/>
                        <a:defRPr/>
                      </a:pPr>
                      <a:endParaRPr kumimoji="0" lang="ru-RU" sz="2400" b="1" i="1" u="none" strike="noStrike" kern="0" cap="none" spc="0" normalizeH="0" baseline="0" noProof="0" dirty="0" smtClean="0">
                        <a:ln>
                          <a:solidFill>
                            <a:srgbClr val="1F497D"/>
                          </a:solidFill>
                        </a:ln>
                        <a:solidFill>
                          <a:srgbClr val="1F497D">
                            <a:lumMod val="50000"/>
                          </a:srgbClr>
                        </a:solidFill>
                        <a:effectLst/>
                        <a:uLnTx/>
                        <a:uFillTx/>
                        <a:latin typeface="Times New Roman" pitchFamily="18" charset="0"/>
                        <a:ea typeface="+mn-ea"/>
                        <a:cs typeface="Arial" pitchFamily="34" charset="0"/>
                      </a:endParaRPr>
                    </a:p>
                  </a:txBody>
                  <a:tcPr marL="685800"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694091">
                <a:tc>
                  <a:txBody>
                    <a:bodyPr/>
                    <a:lstStyle/>
                    <a:p>
                      <a:pPr marL="0" marR="0" lvl="0" indent="0" algn="r" defTabSz="914400" rtl="0" eaLnBrk="1" fontAlgn="t" latinLnBrk="0" hangingPunct="1">
                        <a:lnSpc>
                          <a:spcPct val="100000"/>
                        </a:lnSpc>
                        <a:spcBef>
                          <a:spcPct val="0"/>
                        </a:spcBef>
                        <a:spcAft>
                          <a:spcPct val="0"/>
                        </a:spcAft>
                        <a:buClrTx/>
                        <a:buSzTx/>
                        <a:buFontTx/>
                        <a:buNone/>
                        <a:tabLst/>
                      </a:pPr>
                      <a:endParaRPr kumimoji="0" lang="ru-RU" sz="1200" b="0" i="0" u="none" strike="noStrike" cap="none" normalizeH="0" baseline="0" smtClean="0">
                        <a:ln>
                          <a:solidFill>
                            <a:schemeClr val="tx2"/>
                          </a:solidFill>
                        </a:ln>
                        <a:solidFill>
                          <a:srgbClr val="000000"/>
                        </a:solidFill>
                        <a:effectLst/>
                        <a:latin typeface="Arial" pitchFamily="34"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solidFill>
                            <a:schemeClr val="tx2"/>
                          </a:solidFill>
                        </a:ln>
                        <a:solidFill>
                          <a:srgbClr val="000000"/>
                        </a:solidFill>
                        <a:effectLst/>
                        <a:latin typeface="Calibri" pitchFamily="34"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smtClean="0">
                        <a:ln>
                          <a:solidFill>
                            <a:schemeClr val="tx2"/>
                          </a:solidFill>
                        </a:ln>
                        <a:solidFill>
                          <a:srgbClr val="000000"/>
                        </a:solidFill>
                        <a:effectLst/>
                        <a:latin typeface="Times New Roman" pitchFamily="18"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smtClean="0">
                        <a:ln>
                          <a:solidFill>
                            <a:schemeClr val="tx2"/>
                          </a:solidFill>
                        </a:ln>
                        <a:solidFill>
                          <a:srgbClr val="000000"/>
                        </a:solidFill>
                        <a:effectLst/>
                        <a:latin typeface="Times New Roman" pitchFamily="18"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smtClean="0">
                        <a:ln>
                          <a:solidFill>
                            <a:schemeClr val="tx2"/>
                          </a:solidFill>
                        </a:ln>
                        <a:solidFill>
                          <a:srgbClr val="000000"/>
                        </a:solidFill>
                        <a:effectLst/>
                        <a:latin typeface="Times New Roman" pitchFamily="18"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smtClean="0">
                        <a:ln>
                          <a:solidFill>
                            <a:schemeClr val="tx2"/>
                          </a:solidFill>
                        </a:ln>
                        <a:solidFill>
                          <a:srgbClr val="000000"/>
                        </a:solidFill>
                        <a:effectLst/>
                        <a:latin typeface="Times New Roman" pitchFamily="18" charset="0"/>
                        <a:cs typeface="Arial" pitchFamily="34" charset="0"/>
                      </a:endParaRP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800" b="1" i="1" u="none" strike="noStrike" cap="none" normalizeH="0" baseline="0" smtClean="0">
                          <a:ln>
                            <a:solidFill>
                              <a:schemeClr val="tx2"/>
                            </a:solidFill>
                          </a:ln>
                          <a:solidFill>
                            <a:schemeClr val="tx2">
                              <a:lumMod val="50000"/>
                            </a:schemeClr>
                          </a:solidFill>
                          <a:effectLst/>
                          <a:latin typeface="Times New Roman" pitchFamily="18" charset="0"/>
                          <a:cs typeface="Arial" pitchFamily="34" charset="0"/>
                        </a:rPr>
                        <a:t> </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0EC"/>
                    </a:solidFill>
                  </a:tcPr>
                </a:tc>
                <a:tc>
                  <a:txBody>
                    <a:bodyPr/>
                    <a:lstStyle/>
                    <a:p>
                      <a:endParaRPr lang="ru-RU"/>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endParaRPr lang="ru-RU"/>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endParaRPr lang="ru-RU"/>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endParaRPr lang="ru-RU"/>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endParaRPr lang="ru-RU" dirty="0"/>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ru-RU" sz="2400" b="1" i="1" u="none" strike="noStrike" cap="none" normalizeH="0" baseline="0" dirty="0" smtClean="0">
                        <a:ln>
                          <a:solidFill>
                            <a:schemeClr val="tx2"/>
                          </a:solidFill>
                        </a:ln>
                        <a:solidFill>
                          <a:schemeClr val="tx2">
                            <a:lumMod val="50000"/>
                          </a:schemeClr>
                        </a:solidFill>
                        <a:effectLst/>
                        <a:latin typeface="Times New Roman" pitchFamily="18" charset="0"/>
                        <a:cs typeface="Arial" pitchFamily="34" charset="0"/>
                      </a:endParaRPr>
                    </a:p>
                  </a:txBody>
                  <a:tcPr marL="685800"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spTree>
    <p:extLst>
      <p:ext uri="{BB962C8B-B14F-4D97-AF65-F5344CB8AC3E}">
        <p14:creationId xmlns:p14="http://schemas.microsoft.com/office/powerpoint/2010/main" val="3036647786"/>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Straight Connector 16"/>
          <p:cNvCxnSpPr/>
          <p:nvPr/>
        </p:nvCxnSpPr>
        <p:spPr>
          <a:xfrm>
            <a:off x="8511789" y="265642"/>
            <a:ext cx="0" cy="226483"/>
          </a:xfrm>
          <a:prstGeom prst="line">
            <a:avLst/>
          </a:prstGeom>
          <a:ln w="12700" cmpd="sng">
            <a:solidFill>
              <a:srgbClr val="DEAA46"/>
            </a:solidFill>
            <a:prstDash val="solid"/>
          </a:ln>
          <a:effectLst/>
        </p:spPr>
        <p:style>
          <a:lnRef idx="2">
            <a:schemeClr val="accent1"/>
          </a:lnRef>
          <a:fillRef idx="0">
            <a:schemeClr val="accent1"/>
          </a:fillRef>
          <a:effectRef idx="1">
            <a:schemeClr val="accent1"/>
          </a:effectRef>
          <a:fontRef idx="minor">
            <a:schemeClr val="tx1"/>
          </a:fontRef>
        </p:style>
      </p:cxnSp>
      <p:sp>
        <p:nvSpPr>
          <p:cNvPr id="36" name="Номер слайда 14"/>
          <p:cNvSpPr>
            <a:spLocks noGrp="1"/>
          </p:cNvSpPr>
          <p:nvPr>
            <p:ph type="sldNum" sz="quarter" idx="12"/>
          </p:nvPr>
        </p:nvSpPr>
        <p:spPr>
          <a:xfrm>
            <a:off x="8328075" y="179386"/>
            <a:ext cx="578856" cy="365125"/>
          </a:xfrm>
        </p:spPr>
        <p:txBody>
          <a:bodyPr/>
          <a:lstStyle/>
          <a:p>
            <a:fld id="{B2D350B4-811D-9C49-8D4A-B431FFD45952}" type="slidenum">
              <a:rPr lang="en-US" b="1" smtClean="0">
                <a:solidFill>
                  <a:srgbClr val="C79023"/>
                </a:solidFill>
              </a:rPr>
              <a:pPr/>
              <a:t>90</a:t>
            </a:fld>
            <a:endParaRPr lang="en-US" b="1" dirty="0">
              <a:solidFill>
                <a:srgbClr val="C79023"/>
              </a:solidFill>
            </a:endParaRPr>
          </a:p>
        </p:txBody>
      </p:sp>
      <p:sp>
        <p:nvSpPr>
          <p:cNvPr id="41" name="Title 1">
            <a:extLst>
              <a:ext uri="{FF2B5EF4-FFF2-40B4-BE49-F238E27FC236}">
                <a16:creationId xmlns="" xmlns:a16="http://schemas.microsoft.com/office/drawing/2014/main" id="{D2BE57DE-FA7A-44BC-B8D6-F3B300F4C69D}"/>
              </a:ext>
            </a:extLst>
          </p:cNvPr>
          <p:cNvSpPr txBox="1">
            <a:spLocks/>
          </p:cNvSpPr>
          <p:nvPr/>
        </p:nvSpPr>
        <p:spPr>
          <a:xfrm>
            <a:off x="484004" y="856418"/>
            <a:ext cx="8175991" cy="943577"/>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ru-RU" sz="2600" b="1" dirty="0">
                <a:solidFill>
                  <a:srgbClr val="077A3E"/>
                </a:solidFill>
                <a:latin typeface="Times New Roman" panose="02020603050405020304" pitchFamily="18" charset="0"/>
                <a:cs typeface="Times New Roman" panose="02020603050405020304" pitchFamily="18" charset="0"/>
              </a:rPr>
              <a:t>Событие после отчетной даты</a:t>
            </a:r>
          </a:p>
        </p:txBody>
      </p:sp>
      <p:sp>
        <p:nvSpPr>
          <p:cNvPr id="5" name="Title 1">
            <a:extLst>
              <a:ext uri="{FF2B5EF4-FFF2-40B4-BE49-F238E27FC236}">
                <a16:creationId xmlns="" xmlns:a16="http://schemas.microsoft.com/office/drawing/2014/main" id="{A016F90E-4B39-4700-AA07-06B738DE2E9C}"/>
              </a:ext>
            </a:extLst>
          </p:cNvPr>
          <p:cNvSpPr txBox="1">
            <a:spLocks/>
          </p:cNvSpPr>
          <p:nvPr/>
        </p:nvSpPr>
        <p:spPr>
          <a:xfrm>
            <a:off x="286433" y="4779347"/>
            <a:ext cx="8571133" cy="1672253"/>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ru-RU" sz="2000" dirty="0">
              <a:solidFill>
                <a:prstClr val="black"/>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 xmlns:a16="http://schemas.microsoft.com/office/drawing/2014/main" id="{5B3D315F-1CB3-4047-825F-41F9EF02288B}"/>
              </a:ext>
            </a:extLst>
          </p:cNvPr>
          <p:cNvSpPr txBox="1"/>
          <p:nvPr/>
        </p:nvSpPr>
        <p:spPr>
          <a:xfrm>
            <a:off x="693683" y="1865297"/>
            <a:ext cx="4301650" cy="769441"/>
          </a:xfrm>
          <a:prstGeom prst="homePlate">
            <a:avLst>
              <a:gd name="adj" fmla="val 50000"/>
            </a:avLst>
          </a:prstGeom>
          <a:noFill/>
          <a:ln>
            <a:solidFill>
              <a:schemeClr val="accent1"/>
            </a:solidFill>
          </a:ln>
        </p:spPr>
        <p:txBody>
          <a:bodyPr wrap="square" rtlCol="0">
            <a:spAutoFit/>
          </a:bodyPr>
          <a:lstStyle/>
          <a:p>
            <a:pPr defTabSz="457200"/>
            <a:r>
              <a:rPr lang="ru-RU" sz="2200" dirty="0">
                <a:solidFill>
                  <a:prstClr val="black"/>
                </a:solidFill>
                <a:latin typeface="Times New Roman" panose="02020603050405020304" pitchFamily="18" charset="0"/>
                <a:cs typeface="Times New Roman" panose="02020603050405020304" pitchFamily="18" charset="0"/>
              </a:rPr>
              <a:t>Решение о реорганизации или ликвидации (упразднении)</a:t>
            </a:r>
          </a:p>
        </p:txBody>
      </p:sp>
      <p:sp>
        <p:nvSpPr>
          <p:cNvPr id="3" name="TextBox 2">
            <a:extLst>
              <a:ext uri="{FF2B5EF4-FFF2-40B4-BE49-F238E27FC236}">
                <a16:creationId xmlns="" xmlns:a16="http://schemas.microsoft.com/office/drawing/2014/main" id="{0A205BF8-6127-43E6-BD2E-948FAA2619B5}"/>
              </a:ext>
            </a:extLst>
          </p:cNvPr>
          <p:cNvSpPr txBox="1"/>
          <p:nvPr/>
        </p:nvSpPr>
        <p:spPr>
          <a:xfrm>
            <a:off x="4995333" y="1799995"/>
            <a:ext cx="3132667" cy="860748"/>
          </a:xfrm>
          <a:prstGeom prst="rect">
            <a:avLst/>
          </a:prstGeom>
          <a:noFill/>
          <a:ln>
            <a:solidFill>
              <a:schemeClr val="accent1"/>
            </a:solidFill>
          </a:ln>
        </p:spPr>
        <p:txBody>
          <a:bodyPr wrap="square" rtlCol="0">
            <a:noAutofit/>
          </a:bodyPr>
          <a:lstStyle/>
          <a:p>
            <a:pPr algn="ctr" defTabSz="457200"/>
            <a:r>
              <a:rPr lang="ru-RU" sz="2200" dirty="0">
                <a:solidFill>
                  <a:prstClr val="black"/>
                </a:solidFill>
                <a:latin typeface="Times New Roman" panose="02020603050405020304" pitchFamily="18" charset="0"/>
                <a:cs typeface="Times New Roman" panose="02020603050405020304" pitchFamily="18" charset="0"/>
              </a:rPr>
              <a:t>Допущение непрерывности</a:t>
            </a:r>
          </a:p>
        </p:txBody>
      </p:sp>
      <p:cxnSp>
        <p:nvCxnSpPr>
          <p:cNvPr id="6" name="Прямая соединительная линия 5">
            <a:extLst>
              <a:ext uri="{FF2B5EF4-FFF2-40B4-BE49-F238E27FC236}">
                <a16:creationId xmlns="" xmlns:a16="http://schemas.microsoft.com/office/drawing/2014/main" id="{5864035E-6BFF-4257-85B9-B22D3A4D9D88}"/>
              </a:ext>
            </a:extLst>
          </p:cNvPr>
          <p:cNvCxnSpPr/>
          <p:nvPr/>
        </p:nvCxnSpPr>
        <p:spPr>
          <a:xfrm>
            <a:off x="5334000" y="1540933"/>
            <a:ext cx="2370667" cy="14732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8" name="Прямая соединительная линия 7">
            <a:extLst>
              <a:ext uri="{FF2B5EF4-FFF2-40B4-BE49-F238E27FC236}">
                <a16:creationId xmlns="" xmlns:a16="http://schemas.microsoft.com/office/drawing/2014/main" id="{429444F6-3F88-4D8A-AFA3-35DCF7D3572D}"/>
              </a:ext>
            </a:extLst>
          </p:cNvPr>
          <p:cNvCxnSpPr>
            <a:cxnSpLocks/>
          </p:cNvCxnSpPr>
          <p:nvPr/>
        </p:nvCxnSpPr>
        <p:spPr>
          <a:xfrm flipH="1">
            <a:off x="5469467" y="1493769"/>
            <a:ext cx="2048933" cy="163889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 xmlns:a16="http://schemas.microsoft.com/office/drawing/2014/main" id="{1FB6FA89-B588-4128-B01D-D024A44B5CCD}"/>
              </a:ext>
            </a:extLst>
          </p:cNvPr>
          <p:cNvSpPr txBox="1"/>
          <p:nvPr/>
        </p:nvSpPr>
        <p:spPr>
          <a:xfrm>
            <a:off x="611004" y="3742266"/>
            <a:ext cx="7433734" cy="430887"/>
          </a:xfrm>
          <a:prstGeom prst="rect">
            <a:avLst/>
          </a:prstGeom>
          <a:noFill/>
          <a:ln>
            <a:solidFill>
              <a:srgbClr val="0070C0"/>
            </a:solidFill>
          </a:ln>
        </p:spPr>
        <p:txBody>
          <a:bodyPr wrap="square" rtlCol="0">
            <a:spAutoFit/>
          </a:bodyPr>
          <a:lstStyle/>
          <a:p>
            <a:pPr algn="ctr" defTabSz="457200"/>
            <a:r>
              <a:rPr lang="ru-RU" sz="2200" dirty="0">
                <a:solidFill>
                  <a:prstClr val="black"/>
                </a:solidFill>
                <a:latin typeface="Times New Roman" panose="02020603050405020304" pitchFamily="18" charset="0"/>
                <a:cs typeface="Times New Roman" panose="02020603050405020304" pitchFamily="18" charset="0"/>
              </a:rPr>
              <a:t>Формирование отчетности с учетом особенностей</a:t>
            </a:r>
          </a:p>
        </p:txBody>
      </p:sp>
      <p:sp>
        <p:nvSpPr>
          <p:cNvPr id="12" name="Стрелка: вправо 11">
            <a:extLst>
              <a:ext uri="{FF2B5EF4-FFF2-40B4-BE49-F238E27FC236}">
                <a16:creationId xmlns="" xmlns:a16="http://schemas.microsoft.com/office/drawing/2014/main" id="{9E0103EA-BBAA-40ED-AC3F-25278D206B20}"/>
              </a:ext>
            </a:extLst>
          </p:cNvPr>
          <p:cNvSpPr/>
          <p:nvPr/>
        </p:nvSpPr>
        <p:spPr>
          <a:xfrm rot="5400000" flipV="1">
            <a:off x="3802938" y="2899416"/>
            <a:ext cx="1049867" cy="55033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ru-RU">
              <a:solidFill>
                <a:prstClr val="white"/>
              </a:solidFill>
            </a:endParaRPr>
          </a:p>
        </p:txBody>
      </p:sp>
      <p:sp>
        <p:nvSpPr>
          <p:cNvPr id="4" name="Прямоугольник 3"/>
          <p:cNvSpPr/>
          <p:nvPr/>
        </p:nvSpPr>
        <p:spPr>
          <a:xfrm>
            <a:off x="0" y="4214190"/>
            <a:ext cx="9036496" cy="2569934"/>
          </a:xfrm>
          <a:prstGeom prst="rect">
            <a:avLst/>
          </a:prstGeom>
        </p:spPr>
        <p:txBody>
          <a:bodyPr wrap="square">
            <a:spAutoFit/>
          </a:bodyPr>
          <a:lstStyle/>
          <a:p>
            <a:pPr indent="450215" algn="just">
              <a:lnSpc>
                <a:spcPct val="115000"/>
              </a:lnSpc>
            </a:pPr>
            <a:r>
              <a:rPr lang="ru-RU" sz="2000" b="1" dirty="0" smtClean="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Информация раскрывается </a:t>
            </a:r>
            <a:r>
              <a:rPr lang="ru-RU" sz="2000" b="1" dirty="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в периоде, следующем за отчетным </a:t>
            </a:r>
            <a:r>
              <a:rPr lang="ru-RU" sz="2000" dirty="0" smtClean="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путем </a:t>
            </a:r>
            <a:r>
              <a:rPr lang="ru-RU" sz="2000" dirty="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выполнения записей по счетам Рабочего плана счетов бухгалтерского </a:t>
            </a:r>
            <a:r>
              <a:rPr lang="ru-RU" sz="2000" dirty="0" smtClean="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учета</a:t>
            </a:r>
            <a:endParaRPr lang="ru-RU" sz="2000" dirty="0">
              <a:solidFill>
                <a:srgbClr val="000000"/>
              </a:solidFill>
              <a:uFill>
                <a:solidFill>
                  <a:srgbClr val="000000"/>
                </a:solidFill>
              </a:uFill>
              <a:ea typeface="Calibri" panose="020F0502020204030204" pitchFamily="34" charset="0"/>
              <a:cs typeface="Calibri" panose="020F0502020204030204" pitchFamily="34" charset="0"/>
            </a:endParaRPr>
          </a:p>
          <a:p>
            <a:pPr indent="450215" algn="just">
              <a:lnSpc>
                <a:spcPct val="115000"/>
              </a:lnSpc>
            </a:pPr>
            <a:r>
              <a:rPr lang="ru-RU" sz="2000" b="1" dirty="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В отчетном периоде </a:t>
            </a:r>
            <a:r>
              <a:rPr lang="ru-RU" sz="2000" dirty="0" smtClean="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r>
              <a:rPr lang="ru-RU" sz="2000" b="1" dirty="0" smtClean="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не </a:t>
            </a:r>
            <a:r>
              <a:rPr lang="ru-RU" sz="2000" b="1" dirty="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отражается </a:t>
            </a:r>
            <a:r>
              <a:rPr lang="ru-RU" sz="2000" dirty="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и показатели бухгалтерской (финансовой) </a:t>
            </a:r>
            <a:r>
              <a:rPr lang="ru-RU" sz="2000" dirty="0" smtClean="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отчетности </a:t>
            </a:r>
            <a:r>
              <a:rPr lang="ru-RU" sz="2000" b="1" dirty="0" smtClean="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не корректируются</a:t>
            </a:r>
            <a:endParaRPr lang="ru-RU" sz="2000" b="1" dirty="0">
              <a:solidFill>
                <a:srgbClr val="000000"/>
              </a:solidFill>
              <a:uFill>
                <a:solidFill>
                  <a:srgbClr val="000000"/>
                </a:solidFill>
              </a:uFill>
              <a:ea typeface="Calibri" panose="020F0502020204030204" pitchFamily="34" charset="0"/>
              <a:cs typeface="Calibri" panose="020F0502020204030204" pitchFamily="34" charset="0"/>
            </a:endParaRPr>
          </a:p>
          <a:p>
            <a:pPr indent="450215" algn="just">
              <a:lnSpc>
                <a:spcPct val="115000"/>
              </a:lnSpc>
            </a:pPr>
            <a:r>
              <a:rPr lang="ru-RU" sz="2000" dirty="0" smtClean="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Информация </a:t>
            </a:r>
            <a:r>
              <a:rPr lang="ru-RU" sz="2000" dirty="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относится к существенной </a:t>
            </a:r>
            <a:r>
              <a:rPr lang="ru-RU" sz="2000" dirty="0" smtClean="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информации -  </a:t>
            </a:r>
            <a:r>
              <a:rPr lang="ru-RU" sz="2000" dirty="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необходимо раскрыть </a:t>
            </a:r>
            <a:r>
              <a:rPr lang="ru-RU" sz="2000" b="1" dirty="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в Пояснительной записке (Пояснениях) к бухгалтерской (финансовой) отчетности за отчетный период</a:t>
            </a:r>
            <a:endParaRPr lang="ru-RU" sz="2000" b="1" dirty="0">
              <a:solidFill>
                <a:srgbClr val="000000"/>
              </a:solidFill>
              <a:uFill>
                <a:solidFill>
                  <a:srgbClr val="000000"/>
                </a:solidFill>
              </a:uFill>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82518709"/>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Straight Connector 16"/>
          <p:cNvCxnSpPr/>
          <p:nvPr/>
        </p:nvCxnSpPr>
        <p:spPr>
          <a:xfrm>
            <a:off x="8511789" y="265642"/>
            <a:ext cx="0" cy="226483"/>
          </a:xfrm>
          <a:prstGeom prst="line">
            <a:avLst/>
          </a:prstGeom>
          <a:ln w="12700" cmpd="sng">
            <a:solidFill>
              <a:srgbClr val="DEAA46"/>
            </a:solidFill>
            <a:prstDash val="solid"/>
          </a:ln>
          <a:effectLst/>
        </p:spPr>
        <p:style>
          <a:lnRef idx="2">
            <a:schemeClr val="accent1"/>
          </a:lnRef>
          <a:fillRef idx="0">
            <a:schemeClr val="accent1"/>
          </a:fillRef>
          <a:effectRef idx="1">
            <a:schemeClr val="accent1"/>
          </a:effectRef>
          <a:fontRef idx="minor">
            <a:schemeClr val="tx1"/>
          </a:fontRef>
        </p:style>
      </p:cxnSp>
      <p:sp>
        <p:nvSpPr>
          <p:cNvPr id="36" name="Номер слайда 14"/>
          <p:cNvSpPr>
            <a:spLocks noGrp="1"/>
          </p:cNvSpPr>
          <p:nvPr>
            <p:ph type="sldNum" sz="quarter" idx="12"/>
          </p:nvPr>
        </p:nvSpPr>
        <p:spPr>
          <a:xfrm>
            <a:off x="8328075" y="179386"/>
            <a:ext cx="578856" cy="365125"/>
          </a:xfrm>
        </p:spPr>
        <p:txBody>
          <a:bodyPr/>
          <a:lstStyle/>
          <a:p>
            <a:fld id="{B2D350B4-811D-9C49-8D4A-B431FFD45952}" type="slidenum">
              <a:rPr lang="en-US" b="1" smtClean="0">
                <a:solidFill>
                  <a:srgbClr val="C79023"/>
                </a:solidFill>
              </a:rPr>
              <a:pPr/>
              <a:t>91</a:t>
            </a:fld>
            <a:endParaRPr lang="en-US" b="1" dirty="0">
              <a:solidFill>
                <a:srgbClr val="C79023"/>
              </a:solidFill>
            </a:endParaRPr>
          </a:p>
        </p:txBody>
      </p:sp>
      <p:sp>
        <p:nvSpPr>
          <p:cNvPr id="41" name="Title 1">
            <a:extLst>
              <a:ext uri="{FF2B5EF4-FFF2-40B4-BE49-F238E27FC236}">
                <a16:creationId xmlns="" xmlns:a16="http://schemas.microsoft.com/office/drawing/2014/main" id="{D2BE57DE-FA7A-44BC-B8D6-F3B300F4C69D}"/>
              </a:ext>
            </a:extLst>
          </p:cNvPr>
          <p:cNvSpPr txBox="1">
            <a:spLocks/>
          </p:cNvSpPr>
          <p:nvPr/>
        </p:nvSpPr>
        <p:spPr>
          <a:xfrm>
            <a:off x="484004" y="886692"/>
            <a:ext cx="8175991" cy="665018"/>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ru-RU" sz="2800" b="1" dirty="0">
                <a:solidFill>
                  <a:srgbClr val="077A3E"/>
                </a:solidFill>
                <a:latin typeface="Times New Roman" panose="02020603050405020304" pitchFamily="18" charset="0"/>
                <a:cs typeface="Times New Roman" panose="02020603050405020304" pitchFamily="18" charset="0"/>
              </a:rPr>
              <a:t>Бюджетная отчетность</a:t>
            </a:r>
          </a:p>
        </p:txBody>
      </p:sp>
      <p:sp>
        <p:nvSpPr>
          <p:cNvPr id="19" name="Title 1">
            <a:extLst>
              <a:ext uri="{FF2B5EF4-FFF2-40B4-BE49-F238E27FC236}">
                <a16:creationId xmlns="" xmlns:a16="http://schemas.microsoft.com/office/drawing/2014/main" id="{B286BC3B-43F6-462E-B028-978528B7FEF5}"/>
              </a:ext>
            </a:extLst>
          </p:cNvPr>
          <p:cNvSpPr txBox="1">
            <a:spLocks/>
          </p:cNvSpPr>
          <p:nvPr/>
        </p:nvSpPr>
        <p:spPr>
          <a:xfrm>
            <a:off x="479547" y="5927340"/>
            <a:ext cx="8175991" cy="665018"/>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ru-RU" sz="2400" b="1" dirty="0">
                <a:solidFill>
                  <a:srgbClr val="077A3E"/>
                </a:solidFill>
                <a:latin typeface="Times New Roman" panose="02020603050405020304" pitchFamily="18" charset="0"/>
                <a:cs typeface="Times New Roman" panose="02020603050405020304" pitchFamily="18" charset="0"/>
              </a:rPr>
              <a:t>Событие после отчетной даты, </a:t>
            </a:r>
            <a:r>
              <a:rPr lang="ru-RU" sz="2400" b="1" dirty="0" smtClean="0">
                <a:solidFill>
                  <a:srgbClr val="077A3E"/>
                </a:solidFill>
                <a:latin typeface="Times New Roman" panose="02020603050405020304" pitchFamily="18" charset="0"/>
                <a:cs typeface="Times New Roman" panose="02020603050405020304" pitchFamily="18" charset="0"/>
              </a:rPr>
              <a:t>свидетельствующие на </a:t>
            </a:r>
            <a:r>
              <a:rPr lang="ru-RU" sz="2400" b="1" dirty="0">
                <a:solidFill>
                  <a:srgbClr val="077A3E"/>
                </a:solidFill>
                <a:latin typeface="Times New Roman" panose="02020603050405020304" pitchFamily="18" charset="0"/>
                <a:cs typeface="Times New Roman" panose="02020603050405020304" pitchFamily="18" charset="0"/>
              </a:rPr>
              <a:t>условия</a:t>
            </a:r>
          </a:p>
        </p:txBody>
      </p:sp>
      <p:grpSp>
        <p:nvGrpSpPr>
          <p:cNvPr id="28" name="Группа 27">
            <a:extLst>
              <a:ext uri="{FF2B5EF4-FFF2-40B4-BE49-F238E27FC236}">
                <a16:creationId xmlns="" xmlns:a16="http://schemas.microsoft.com/office/drawing/2014/main" id="{C353C5AA-5A54-4F4E-8C47-EDB6453CF0DB}"/>
              </a:ext>
            </a:extLst>
          </p:cNvPr>
          <p:cNvGrpSpPr/>
          <p:nvPr/>
        </p:nvGrpSpPr>
        <p:grpSpPr>
          <a:xfrm>
            <a:off x="605143" y="1484784"/>
            <a:ext cx="8050395" cy="4296883"/>
            <a:chOff x="567108" y="1254703"/>
            <a:chExt cx="8050395" cy="4296883"/>
          </a:xfrm>
        </p:grpSpPr>
        <p:sp>
          <p:nvSpPr>
            <p:cNvPr id="22" name="TextBox 21">
              <a:extLst>
                <a:ext uri="{FF2B5EF4-FFF2-40B4-BE49-F238E27FC236}">
                  <a16:creationId xmlns="" xmlns:a16="http://schemas.microsoft.com/office/drawing/2014/main" id="{8B58FCE4-DE26-430A-A9B3-D4BAFFCF4672}"/>
                </a:ext>
              </a:extLst>
            </p:cNvPr>
            <p:cNvSpPr txBox="1"/>
            <p:nvPr/>
          </p:nvSpPr>
          <p:spPr>
            <a:xfrm>
              <a:off x="2782293" y="4905255"/>
              <a:ext cx="2607733" cy="646331"/>
            </a:xfrm>
            <a:prstGeom prst="rect">
              <a:avLst/>
            </a:prstGeom>
            <a:noFill/>
          </p:spPr>
          <p:txBody>
            <a:bodyPr wrap="square" rtlCol="0">
              <a:spAutoFit/>
            </a:bodyPr>
            <a:lstStyle/>
            <a:p>
              <a:pPr algn="ctr" defTabSz="457200"/>
              <a:r>
                <a:rPr lang="ru-RU" i="1" dirty="0">
                  <a:solidFill>
                    <a:prstClr val="black"/>
                  </a:solidFill>
                  <a:latin typeface="Times New Roman" panose="02020603050405020304" pitchFamily="18" charset="0"/>
                  <a:cs typeface="Times New Roman" panose="02020603050405020304" pitchFamily="18" charset="0"/>
                </a:rPr>
                <a:t>1. Решение о реорганизации</a:t>
              </a:r>
            </a:p>
          </p:txBody>
        </p:sp>
        <p:grpSp>
          <p:nvGrpSpPr>
            <p:cNvPr id="21" name="Группа 20">
              <a:extLst>
                <a:ext uri="{FF2B5EF4-FFF2-40B4-BE49-F238E27FC236}">
                  <a16:creationId xmlns="" xmlns:a16="http://schemas.microsoft.com/office/drawing/2014/main" id="{A1C13C47-BAB8-471B-ACAD-2E89FD03A315}"/>
                </a:ext>
              </a:extLst>
            </p:cNvPr>
            <p:cNvGrpSpPr/>
            <p:nvPr/>
          </p:nvGrpSpPr>
          <p:grpSpPr>
            <a:xfrm>
              <a:off x="567108" y="1254703"/>
              <a:ext cx="8050395" cy="3650552"/>
              <a:chOff x="567108" y="1254703"/>
              <a:chExt cx="8050395" cy="3650552"/>
            </a:xfrm>
          </p:grpSpPr>
          <p:cxnSp>
            <p:nvCxnSpPr>
              <p:cNvPr id="23" name="Прямая со стрелкой 22">
                <a:extLst>
                  <a:ext uri="{FF2B5EF4-FFF2-40B4-BE49-F238E27FC236}">
                    <a16:creationId xmlns="" xmlns:a16="http://schemas.microsoft.com/office/drawing/2014/main" id="{64FD853B-7181-4D89-BB93-9C9C0C5B486A}"/>
                  </a:ext>
                </a:extLst>
              </p:cNvPr>
              <p:cNvCxnSpPr>
                <a:cxnSpLocks/>
              </p:cNvCxnSpPr>
              <p:nvPr/>
            </p:nvCxnSpPr>
            <p:spPr>
              <a:xfrm flipV="1">
                <a:off x="2304202" y="2186646"/>
                <a:ext cx="1" cy="567254"/>
              </a:xfrm>
              <a:prstGeom prst="straightConnector1">
                <a:avLst/>
              </a:prstGeom>
              <a:ln>
                <a:prstDash val="sysDot"/>
                <a:tailEnd type="triangle" w="lg" len="lg"/>
              </a:ln>
            </p:spPr>
            <p:style>
              <a:lnRef idx="2">
                <a:schemeClr val="accent1"/>
              </a:lnRef>
              <a:fillRef idx="0">
                <a:schemeClr val="accent1"/>
              </a:fillRef>
              <a:effectRef idx="1">
                <a:schemeClr val="accent1"/>
              </a:effectRef>
              <a:fontRef idx="minor">
                <a:schemeClr val="tx1"/>
              </a:fontRef>
            </p:style>
          </p:cxnSp>
          <p:sp>
            <p:nvSpPr>
              <p:cNvPr id="24" name="TextBox 23">
                <a:extLst>
                  <a:ext uri="{FF2B5EF4-FFF2-40B4-BE49-F238E27FC236}">
                    <a16:creationId xmlns="" xmlns:a16="http://schemas.microsoft.com/office/drawing/2014/main" id="{532AF774-A45B-49E6-A22A-48F5BAC4035E}"/>
                  </a:ext>
                </a:extLst>
              </p:cNvPr>
              <p:cNvSpPr txBox="1"/>
              <p:nvPr/>
            </p:nvSpPr>
            <p:spPr>
              <a:xfrm>
                <a:off x="998099" y="1254703"/>
                <a:ext cx="2933129" cy="923330"/>
              </a:xfrm>
              <a:prstGeom prst="rect">
                <a:avLst/>
              </a:prstGeom>
              <a:noFill/>
            </p:spPr>
            <p:txBody>
              <a:bodyPr wrap="square" rtlCol="0">
                <a:spAutoFit/>
              </a:bodyPr>
              <a:lstStyle/>
              <a:p>
                <a:pPr algn="ctr" defTabSz="457200"/>
                <a:r>
                  <a:rPr lang="ru-RU" i="1" dirty="0">
                    <a:solidFill>
                      <a:prstClr val="black"/>
                    </a:solidFill>
                    <a:latin typeface="Times New Roman" panose="02020603050405020304" pitchFamily="18" charset="0"/>
                    <a:cs typeface="Times New Roman" panose="02020603050405020304" pitchFamily="18" charset="0"/>
                  </a:rPr>
                  <a:t> </a:t>
                </a:r>
              </a:p>
              <a:p>
                <a:pPr algn="ctr" defTabSz="457200"/>
                <a:r>
                  <a:rPr lang="ru-RU" i="1" dirty="0">
                    <a:solidFill>
                      <a:prstClr val="black"/>
                    </a:solidFill>
                    <a:latin typeface="Times New Roman" panose="02020603050405020304" pitchFamily="18" charset="0"/>
                    <a:cs typeface="Times New Roman" panose="02020603050405020304" pitchFamily="18" charset="0"/>
                  </a:rPr>
                  <a:t>балансовые счета забалансовые счета</a:t>
                </a:r>
              </a:p>
            </p:txBody>
          </p:sp>
          <p:pic>
            <p:nvPicPr>
              <p:cNvPr id="5" name="Рисунок 4" descr="Запрещено">
                <a:extLst>
                  <a:ext uri="{FF2B5EF4-FFF2-40B4-BE49-F238E27FC236}">
                    <a16:creationId xmlns="" xmlns:a16="http://schemas.microsoft.com/office/drawing/2014/main" id="{251E1CC6-F193-48BD-874F-3F97401304EF}"/>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185147" y="1468219"/>
                <a:ext cx="374096" cy="374096"/>
              </a:xfrm>
              <a:prstGeom prst="rect">
                <a:avLst/>
              </a:prstGeom>
            </p:spPr>
          </p:pic>
          <p:pic>
            <p:nvPicPr>
              <p:cNvPr id="20" name="Рисунок 19" descr="Запрещено">
                <a:extLst>
                  <a:ext uri="{FF2B5EF4-FFF2-40B4-BE49-F238E27FC236}">
                    <a16:creationId xmlns="" xmlns:a16="http://schemas.microsoft.com/office/drawing/2014/main" id="{FD5582DA-B946-4719-9AC9-DFA73297B209}"/>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71499" y="1812550"/>
                <a:ext cx="374096" cy="374096"/>
              </a:xfrm>
              <a:prstGeom prst="rect">
                <a:avLst/>
              </a:prstGeom>
            </p:spPr>
          </p:pic>
          <p:sp>
            <p:nvSpPr>
              <p:cNvPr id="26" name="TextBox 25">
                <a:extLst>
                  <a:ext uri="{FF2B5EF4-FFF2-40B4-BE49-F238E27FC236}">
                    <a16:creationId xmlns="" xmlns:a16="http://schemas.microsoft.com/office/drawing/2014/main" id="{4D283D46-CC5E-441F-9FE9-A38631C2C446}"/>
                  </a:ext>
                </a:extLst>
              </p:cNvPr>
              <p:cNvSpPr txBox="1"/>
              <p:nvPr/>
            </p:nvSpPr>
            <p:spPr>
              <a:xfrm>
                <a:off x="2782293" y="2549845"/>
                <a:ext cx="2607733" cy="646331"/>
              </a:xfrm>
              <a:prstGeom prst="rect">
                <a:avLst/>
              </a:prstGeom>
              <a:noFill/>
            </p:spPr>
            <p:txBody>
              <a:bodyPr wrap="square" rtlCol="0">
                <a:spAutoFit/>
              </a:bodyPr>
              <a:lstStyle/>
              <a:p>
                <a:pPr algn="ctr" defTabSz="457200"/>
                <a:r>
                  <a:rPr lang="ru-RU" i="1" dirty="0">
                    <a:solidFill>
                      <a:prstClr val="black"/>
                    </a:solidFill>
                    <a:latin typeface="Times New Roman" panose="02020603050405020304" pitchFamily="18" charset="0"/>
                    <a:cs typeface="Times New Roman" panose="02020603050405020304" pitchFamily="18" charset="0"/>
                  </a:rPr>
                  <a:t>2. Отражение в Пояснениях</a:t>
                </a:r>
              </a:p>
            </p:txBody>
          </p:sp>
          <p:grpSp>
            <p:nvGrpSpPr>
              <p:cNvPr id="18" name="Группа 17">
                <a:extLst>
                  <a:ext uri="{FF2B5EF4-FFF2-40B4-BE49-F238E27FC236}">
                    <a16:creationId xmlns="" xmlns:a16="http://schemas.microsoft.com/office/drawing/2014/main" id="{2E08A831-2FA7-4BF6-8333-E01612AC9BBF}"/>
                  </a:ext>
                </a:extLst>
              </p:cNvPr>
              <p:cNvGrpSpPr/>
              <p:nvPr/>
            </p:nvGrpSpPr>
            <p:grpSpPr>
              <a:xfrm>
                <a:off x="567108" y="2560310"/>
                <a:ext cx="8050395" cy="2344945"/>
                <a:chOff x="567108" y="2560310"/>
                <a:chExt cx="8050395" cy="2344945"/>
              </a:xfrm>
            </p:grpSpPr>
            <p:grpSp>
              <p:nvGrpSpPr>
                <p:cNvPr id="16" name="Группа 15">
                  <a:extLst>
                    <a:ext uri="{FF2B5EF4-FFF2-40B4-BE49-F238E27FC236}">
                      <a16:creationId xmlns="" xmlns:a16="http://schemas.microsoft.com/office/drawing/2014/main" id="{FB54CEDD-D23B-4DA3-AC26-6025B440CABF}"/>
                    </a:ext>
                  </a:extLst>
                </p:cNvPr>
                <p:cNvGrpSpPr/>
                <p:nvPr/>
              </p:nvGrpSpPr>
              <p:grpSpPr>
                <a:xfrm>
                  <a:off x="567108" y="2560310"/>
                  <a:ext cx="8050395" cy="2344945"/>
                  <a:chOff x="609600" y="2153284"/>
                  <a:chExt cx="8050395" cy="2344945"/>
                </a:xfrm>
              </p:grpSpPr>
              <p:sp>
                <p:nvSpPr>
                  <p:cNvPr id="6" name="Стрелка: пятиугольник 5">
                    <a:extLst>
                      <a:ext uri="{FF2B5EF4-FFF2-40B4-BE49-F238E27FC236}">
                        <a16:creationId xmlns="" xmlns:a16="http://schemas.microsoft.com/office/drawing/2014/main" id="{09973AD9-F0B8-4C97-8B85-70D96A482DCB}"/>
                      </a:ext>
                    </a:extLst>
                  </p:cNvPr>
                  <p:cNvSpPr/>
                  <p:nvPr/>
                </p:nvSpPr>
                <p:spPr>
                  <a:xfrm>
                    <a:off x="609600" y="3428999"/>
                    <a:ext cx="8050395" cy="450273"/>
                  </a:xfrm>
                  <a:prstGeom prst="homePlate">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457200"/>
                    <a:endParaRPr lang="ru-RU">
                      <a:solidFill>
                        <a:prstClr val="white"/>
                      </a:solidFill>
                    </a:endParaRPr>
                  </a:p>
                </p:txBody>
              </p:sp>
              <p:sp>
                <p:nvSpPr>
                  <p:cNvPr id="7" name="Равнобедренный треугольник 6">
                    <a:extLst>
                      <a:ext uri="{FF2B5EF4-FFF2-40B4-BE49-F238E27FC236}">
                        <a16:creationId xmlns="" xmlns:a16="http://schemas.microsoft.com/office/drawing/2014/main" id="{175D113F-EE64-4D8A-BF1A-0011F1F33951}"/>
                      </a:ext>
                    </a:extLst>
                  </p:cNvPr>
                  <p:cNvSpPr/>
                  <p:nvPr/>
                </p:nvSpPr>
                <p:spPr>
                  <a:xfrm>
                    <a:off x="2126672" y="3048000"/>
                    <a:ext cx="484909" cy="831272"/>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ru-RU">
                      <a:solidFill>
                        <a:prstClr val="white"/>
                      </a:solidFill>
                    </a:endParaRPr>
                  </a:p>
                </p:txBody>
              </p:sp>
              <p:sp>
                <p:nvSpPr>
                  <p:cNvPr id="11" name="Равнобедренный треугольник 10">
                    <a:extLst>
                      <a:ext uri="{FF2B5EF4-FFF2-40B4-BE49-F238E27FC236}">
                        <a16:creationId xmlns="" xmlns:a16="http://schemas.microsoft.com/office/drawing/2014/main" id="{6D8FF11A-B2F0-4E0F-B297-EACE056DD5C1}"/>
                      </a:ext>
                    </a:extLst>
                  </p:cNvPr>
                  <p:cNvSpPr/>
                  <p:nvPr/>
                </p:nvSpPr>
                <p:spPr>
                  <a:xfrm>
                    <a:off x="5488343" y="3028639"/>
                    <a:ext cx="484909" cy="831272"/>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ru-RU">
                      <a:solidFill>
                        <a:prstClr val="white"/>
                      </a:solidFill>
                    </a:endParaRPr>
                  </a:p>
                </p:txBody>
              </p:sp>
              <p:sp>
                <p:nvSpPr>
                  <p:cNvPr id="12" name="Равнобедренный треугольник 11">
                    <a:extLst>
                      <a:ext uri="{FF2B5EF4-FFF2-40B4-BE49-F238E27FC236}">
                        <a16:creationId xmlns="" xmlns:a16="http://schemas.microsoft.com/office/drawing/2014/main" id="{29812E6A-B9F0-4842-BBA4-EA6027937040}"/>
                      </a:ext>
                    </a:extLst>
                  </p:cNvPr>
                  <p:cNvSpPr/>
                  <p:nvPr/>
                </p:nvSpPr>
                <p:spPr>
                  <a:xfrm>
                    <a:off x="7266777" y="3028639"/>
                    <a:ext cx="484909" cy="831272"/>
                  </a:xfrm>
                  <a:prstGeom prst="triangle">
                    <a:avLst/>
                  </a:prstGeom>
                  <a:gradFill>
                    <a:gsLst>
                      <a:gs pos="0">
                        <a:srgbClr val="FF0000"/>
                      </a:gs>
                      <a:gs pos="100000">
                        <a:schemeClr val="accent6">
                          <a:lumMod val="75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ru-RU">
                      <a:solidFill>
                        <a:prstClr val="white"/>
                      </a:solidFill>
                    </a:endParaRPr>
                  </a:p>
                </p:txBody>
              </p:sp>
              <p:sp>
                <p:nvSpPr>
                  <p:cNvPr id="8" name="TextBox 7">
                    <a:extLst>
                      <a:ext uri="{FF2B5EF4-FFF2-40B4-BE49-F238E27FC236}">
                        <a16:creationId xmlns="" xmlns:a16="http://schemas.microsoft.com/office/drawing/2014/main" id="{04BB67EC-D1C5-48ED-B533-BFBA26BD6F13}"/>
                      </a:ext>
                    </a:extLst>
                  </p:cNvPr>
                  <p:cNvSpPr txBox="1"/>
                  <p:nvPr/>
                </p:nvSpPr>
                <p:spPr>
                  <a:xfrm>
                    <a:off x="1756061" y="2307181"/>
                    <a:ext cx="1226129" cy="646331"/>
                  </a:xfrm>
                  <a:prstGeom prst="rect">
                    <a:avLst/>
                  </a:prstGeom>
                  <a:noFill/>
                </p:spPr>
                <p:txBody>
                  <a:bodyPr wrap="square" rtlCol="0">
                    <a:spAutoFit/>
                  </a:bodyPr>
                  <a:lstStyle/>
                  <a:p>
                    <a:pPr algn="ctr" defTabSz="457200"/>
                    <a:r>
                      <a:rPr lang="ru-RU" b="1" dirty="0">
                        <a:solidFill>
                          <a:prstClr val="black"/>
                        </a:solidFill>
                        <a:latin typeface="Times New Roman" panose="02020603050405020304" pitchFamily="18" charset="0"/>
                        <a:cs typeface="Times New Roman" panose="02020603050405020304" pitchFamily="18" charset="0"/>
                      </a:rPr>
                      <a:t>Отчетная дата</a:t>
                    </a:r>
                  </a:p>
                </p:txBody>
              </p:sp>
              <p:sp>
                <p:nvSpPr>
                  <p:cNvPr id="14" name="TextBox 13">
                    <a:extLst>
                      <a:ext uri="{FF2B5EF4-FFF2-40B4-BE49-F238E27FC236}">
                        <a16:creationId xmlns="" xmlns:a16="http://schemas.microsoft.com/office/drawing/2014/main" id="{2989BF1D-32CA-47AA-816E-8FAEDEE8ED8F}"/>
                      </a:ext>
                    </a:extLst>
                  </p:cNvPr>
                  <p:cNvSpPr txBox="1"/>
                  <p:nvPr/>
                </p:nvSpPr>
                <p:spPr>
                  <a:xfrm>
                    <a:off x="5176009" y="2153284"/>
                    <a:ext cx="1117484" cy="923330"/>
                  </a:xfrm>
                  <a:prstGeom prst="rect">
                    <a:avLst/>
                  </a:prstGeom>
                  <a:noFill/>
                </p:spPr>
                <p:txBody>
                  <a:bodyPr wrap="square" rtlCol="0">
                    <a:spAutoFit/>
                  </a:bodyPr>
                  <a:lstStyle/>
                  <a:p>
                    <a:pPr algn="ctr" defTabSz="457200"/>
                    <a:r>
                      <a:rPr lang="ru-RU" b="1" dirty="0">
                        <a:solidFill>
                          <a:prstClr val="black"/>
                        </a:solidFill>
                        <a:latin typeface="Times New Roman" panose="02020603050405020304" pitchFamily="18" charset="0"/>
                        <a:cs typeface="Times New Roman" panose="02020603050405020304" pitchFamily="18" charset="0"/>
                      </a:rPr>
                      <a:t>Дата подписания</a:t>
                    </a:r>
                  </a:p>
                </p:txBody>
              </p:sp>
              <p:sp>
                <p:nvSpPr>
                  <p:cNvPr id="15" name="TextBox 14">
                    <a:extLst>
                      <a:ext uri="{FF2B5EF4-FFF2-40B4-BE49-F238E27FC236}">
                        <a16:creationId xmlns="" xmlns:a16="http://schemas.microsoft.com/office/drawing/2014/main" id="{394A70E8-B6C7-4AD5-836B-E4A746DC734A}"/>
                      </a:ext>
                    </a:extLst>
                  </p:cNvPr>
                  <p:cNvSpPr txBox="1"/>
                  <p:nvPr/>
                </p:nvSpPr>
                <p:spPr>
                  <a:xfrm>
                    <a:off x="6865378" y="2256885"/>
                    <a:ext cx="1287706" cy="646331"/>
                  </a:xfrm>
                  <a:prstGeom prst="rect">
                    <a:avLst/>
                  </a:prstGeom>
                  <a:noFill/>
                </p:spPr>
                <p:txBody>
                  <a:bodyPr wrap="square" rtlCol="0">
                    <a:spAutoFit/>
                  </a:bodyPr>
                  <a:lstStyle/>
                  <a:p>
                    <a:pPr algn="ctr" defTabSz="457200"/>
                    <a:r>
                      <a:rPr lang="ru-RU" b="1" dirty="0">
                        <a:solidFill>
                          <a:prstClr val="black"/>
                        </a:solidFill>
                        <a:latin typeface="Times New Roman" panose="02020603050405020304" pitchFamily="18" charset="0"/>
                        <a:cs typeface="Times New Roman" panose="02020603050405020304" pitchFamily="18" charset="0"/>
                      </a:rPr>
                      <a:t>Дата принятия</a:t>
                    </a:r>
                  </a:p>
                </p:txBody>
              </p:sp>
              <p:sp>
                <p:nvSpPr>
                  <p:cNvPr id="13" name="Стрелка: вниз 12">
                    <a:extLst>
                      <a:ext uri="{FF2B5EF4-FFF2-40B4-BE49-F238E27FC236}">
                        <a16:creationId xmlns="" xmlns:a16="http://schemas.microsoft.com/office/drawing/2014/main" id="{5F397204-3184-4F78-AF10-B5E227165755}"/>
                      </a:ext>
                    </a:extLst>
                  </p:cNvPr>
                  <p:cNvSpPr/>
                  <p:nvPr/>
                </p:nvSpPr>
                <p:spPr>
                  <a:xfrm>
                    <a:off x="3805487" y="3907899"/>
                    <a:ext cx="646331" cy="590330"/>
                  </a:xfrm>
                  <a:prstGeom prst="downArrow">
                    <a:avLst>
                      <a:gd name="adj1" fmla="val 35453"/>
                      <a:gd name="adj2" fmla="val 56560"/>
                    </a:avLst>
                  </a:prstGeom>
                  <a:gradFill>
                    <a:gsLst>
                      <a:gs pos="0">
                        <a:srgbClr val="C79023"/>
                      </a:gs>
                      <a:gs pos="100000">
                        <a:schemeClr val="accent6">
                          <a:lumMod val="75000"/>
                        </a:schemeClr>
                      </a:gs>
                    </a:gsLst>
                  </a:gradFill>
                  <a:ln>
                    <a:solidFill>
                      <a:srgbClr val="C79023"/>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ru-RU" dirty="0">
                      <a:solidFill>
                        <a:prstClr val="black"/>
                      </a:solidFill>
                    </a:endParaRPr>
                  </a:p>
                </p:txBody>
              </p:sp>
              <p:sp>
                <p:nvSpPr>
                  <p:cNvPr id="25" name="Стрелка: вниз 24">
                    <a:extLst>
                      <a:ext uri="{FF2B5EF4-FFF2-40B4-BE49-F238E27FC236}">
                        <a16:creationId xmlns="" xmlns:a16="http://schemas.microsoft.com/office/drawing/2014/main" id="{87E0B4F5-928B-4D9F-9F47-BBC180A3B61D}"/>
                      </a:ext>
                    </a:extLst>
                  </p:cNvPr>
                  <p:cNvSpPr/>
                  <p:nvPr/>
                </p:nvSpPr>
                <p:spPr>
                  <a:xfrm flipV="1">
                    <a:off x="3805487" y="2806779"/>
                    <a:ext cx="646331" cy="590330"/>
                  </a:xfrm>
                  <a:prstGeom prst="downArrow">
                    <a:avLst>
                      <a:gd name="adj1" fmla="val 35453"/>
                      <a:gd name="adj2" fmla="val 56560"/>
                    </a:avLst>
                  </a:prstGeom>
                  <a:gradFill>
                    <a:gsLst>
                      <a:gs pos="0">
                        <a:srgbClr val="C79023"/>
                      </a:gs>
                      <a:gs pos="100000">
                        <a:schemeClr val="accent6">
                          <a:lumMod val="75000"/>
                        </a:schemeClr>
                      </a:gs>
                    </a:gsLst>
                  </a:gradFill>
                  <a:ln>
                    <a:solidFill>
                      <a:srgbClr val="C79023"/>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ru-RU">
                      <a:solidFill>
                        <a:prstClr val="black"/>
                      </a:solidFill>
                    </a:endParaRPr>
                  </a:p>
                </p:txBody>
              </p:sp>
            </p:grpSp>
            <p:cxnSp>
              <p:nvCxnSpPr>
                <p:cNvPr id="27" name="Прямая со стрелкой 26">
                  <a:extLst>
                    <a:ext uri="{FF2B5EF4-FFF2-40B4-BE49-F238E27FC236}">
                      <a16:creationId xmlns="" xmlns:a16="http://schemas.microsoft.com/office/drawing/2014/main" id="{6589B4BC-6657-42D2-8CF4-6DCA2E429559}"/>
                    </a:ext>
                  </a:extLst>
                </p:cNvPr>
                <p:cNvCxnSpPr>
                  <a:cxnSpLocks/>
                </p:cNvCxnSpPr>
                <p:nvPr/>
              </p:nvCxnSpPr>
              <p:spPr>
                <a:xfrm>
                  <a:off x="2939698" y="2890012"/>
                  <a:ext cx="2395812" cy="1"/>
                </a:xfrm>
                <a:prstGeom prst="straightConnector1">
                  <a:avLst/>
                </a:prstGeom>
                <a:ln>
                  <a:prstDash val="sysDot"/>
                  <a:tailEnd type="triangle" w="lg" len="lg"/>
                </a:ln>
              </p:spPr>
              <p:style>
                <a:lnRef idx="2">
                  <a:schemeClr val="accent1"/>
                </a:lnRef>
                <a:fillRef idx="0">
                  <a:schemeClr val="accent1"/>
                </a:fillRef>
                <a:effectRef idx="1">
                  <a:schemeClr val="accent1"/>
                </a:effectRef>
                <a:fontRef idx="minor">
                  <a:schemeClr val="tx1"/>
                </a:fontRef>
              </p:style>
            </p:cxnSp>
          </p:grpSp>
        </p:grpSp>
      </p:grpSp>
      <p:sp>
        <p:nvSpPr>
          <p:cNvPr id="30" name="TextBox 29">
            <a:extLst>
              <a:ext uri="{FF2B5EF4-FFF2-40B4-BE49-F238E27FC236}">
                <a16:creationId xmlns="" xmlns:a16="http://schemas.microsoft.com/office/drawing/2014/main" id="{E469458B-8C25-465E-952F-CD4922C7D09D}"/>
              </a:ext>
            </a:extLst>
          </p:cNvPr>
          <p:cNvSpPr txBox="1"/>
          <p:nvPr/>
        </p:nvSpPr>
        <p:spPr>
          <a:xfrm>
            <a:off x="6204949" y="1070294"/>
            <a:ext cx="2844585" cy="1452384"/>
          </a:xfrm>
          <a:prstGeom prst="cloudCallout">
            <a:avLst>
              <a:gd name="adj1" fmla="val -91050"/>
              <a:gd name="adj2" fmla="val 58086"/>
            </a:avLst>
          </a:prstGeom>
          <a:noFill/>
          <a:ln>
            <a:solidFill>
              <a:schemeClr val="accent1">
                <a:shade val="95000"/>
                <a:satMod val="105000"/>
              </a:schemeClr>
            </a:solidFill>
          </a:ln>
        </p:spPr>
        <p:txBody>
          <a:bodyPr wrap="square" rtlCol="0">
            <a:spAutoFit/>
          </a:bodyPr>
          <a:lstStyle/>
          <a:p>
            <a:pPr algn="ctr" defTabSz="457200"/>
            <a:r>
              <a:rPr lang="ru-RU" sz="1400" dirty="0">
                <a:solidFill>
                  <a:srgbClr val="0070C0"/>
                </a:solidFill>
                <a:latin typeface="Times New Roman" panose="02020603050405020304" pitchFamily="18" charset="0"/>
                <a:cs typeface="Times New Roman" panose="02020603050405020304" pitchFamily="18" charset="0"/>
              </a:rPr>
              <a:t>Краткое описание СПОД и оценка последствий в денежном выражении</a:t>
            </a:r>
          </a:p>
        </p:txBody>
      </p:sp>
    </p:spTree>
    <p:extLst>
      <p:ext uri="{BB962C8B-B14F-4D97-AF65-F5344CB8AC3E}">
        <p14:creationId xmlns:p14="http://schemas.microsoft.com/office/powerpoint/2010/main" val="393336803"/>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9512" y="286850"/>
            <a:ext cx="8725636" cy="430887"/>
          </a:xfrm>
          <a:prstGeom prst="rect">
            <a:avLst/>
          </a:prstGeom>
        </p:spPr>
        <p:txBody>
          <a:bodyPr vert="horz" wrap="square" lIns="0" tIns="0" rIns="0" bIns="0" rtlCol="0">
            <a:spAutoFit/>
          </a:bodyPr>
          <a:lstStyle/>
          <a:p>
            <a:pPr marL="302575" indent="-302575" algn="ctr"/>
            <a:r>
              <a:rPr lang="ru-RU" sz="2800" kern="1200" dirty="0" smtClean="0">
                <a:solidFill>
                  <a:schemeClr val="accent3">
                    <a:lumMod val="75000"/>
                  </a:schemeClr>
                </a:solidFill>
                <a:latin typeface="Times New Roman" panose="02020603050405020304" pitchFamily="18" charset="0"/>
                <a:ea typeface="Calibri" panose="020F0502020204030204" pitchFamily="34" charset="0"/>
                <a:cs typeface="Calibri" panose="020F0502020204030204" pitchFamily="34" charset="0"/>
              </a:rPr>
              <a:t>СПОД, </a:t>
            </a:r>
            <a:r>
              <a:rPr lang="ru-RU" sz="2800" kern="1200" dirty="0">
                <a:solidFill>
                  <a:schemeClr val="accent3">
                    <a:lumMod val="75000"/>
                  </a:schemeClr>
                </a:solidFill>
                <a:latin typeface="Times New Roman" panose="02020603050405020304" pitchFamily="18" charset="0"/>
                <a:ea typeface="Calibri" panose="020F0502020204030204" pitchFamily="34" charset="0"/>
                <a:cs typeface="Calibri" panose="020F0502020204030204" pitchFamily="34" charset="0"/>
              </a:rPr>
              <a:t>свидетельствующее об условиях </a:t>
            </a:r>
            <a:r>
              <a:rPr lang="ru-RU" sz="2800" kern="1200" dirty="0" smtClean="0">
                <a:solidFill>
                  <a:schemeClr val="accent3">
                    <a:lumMod val="75000"/>
                  </a:schemeClr>
                </a:solidFill>
                <a:latin typeface="Times New Roman" panose="02020603050405020304" pitchFamily="18" charset="0"/>
                <a:ea typeface="Calibri" panose="020F0502020204030204" pitchFamily="34" charset="0"/>
                <a:cs typeface="Calibri" panose="020F0502020204030204" pitchFamily="34" charset="0"/>
              </a:rPr>
              <a:t>деятельности</a:t>
            </a:r>
            <a:endParaRPr lang="ru-RU" sz="2800" dirty="0">
              <a:solidFill>
                <a:schemeClr val="accent3">
                  <a:lumMod val="75000"/>
                </a:schemeClr>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2095832" y="4249050"/>
            <a:ext cx="5122391" cy="309637"/>
          </a:xfrm>
          <a:prstGeom prst="rect">
            <a:avLst/>
          </a:prstGeom>
          <a:noFill/>
        </p:spPr>
        <p:txBody>
          <a:bodyPr wrap="square" rtlCol="0">
            <a:spAutoFit/>
          </a:bodyPr>
          <a:lstStyle/>
          <a:p>
            <a:pPr algn="ctr" defTabSz="806867"/>
            <a:endParaRPr lang="ru-RU" sz="1412" b="1" dirty="0">
              <a:solidFill>
                <a:prstClr val="black"/>
              </a:solidFill>
              <a:latin typeface="Times New Roman" panose="02020603050405020304" pitchFamily="18" charset="0"/>
              <a:cs typeface="Times New Roman" panose="02020603050405020304" pitchFamily="18" charset="0"/>
            </a:endParaRPr>
          </a:p>
        </p:txBody>
      </p:sp>
      <p:sp>
        <p:nvSpPr>
          <p:cNvPr id="18" name="Прямоугольник 17"/>
          <p:cNvSpPr/>
          <p:nvPr/>
        </p:nvSpPr>
        <p:spPr>
          <a:xfrm rot="10800000" flipV="1">
            <a:off x="1279174" y="4738247"/>
            <a:ext cx="5795689" cy="307777"/>
          </a:xfrm>
          <a:prstGeom prst="rect">
            <a:avLst/>
          </a:prstGeom>
        </p:spPr>
        <p:txBody>
          <a:bodyPr wrap="square">
            <a:spAutoFit/>
          </a:bodyPr>
          <a:lstStyle/>
          <a:p>
            <a:pPr indent="342900" algn="just"/>
            <a:r>
              <a:rPr lang="ru-RU" sz="1400" dirty="0" smtClean="0">
                <a:solidFill>
                  <a:prstClr val="black"/>
                </a:solidFill>
                <a:latin typeface="Times New Roman" panose="02020603050405020304" pitchFamily="18" charset="0"/>
                <a:ea typeface="Times New Roman" panose="02020603050405020304" pitchFamily="18" charset="0"/>
              </a:rPr>
              <a:t>.</a:t>
            </a:r>
            <a:endParaRPr lang="ru-RU" sz="1200" dirty="0">
              <a:solidFill>
                <a:prstClr val="black"/>
              </a:solidFill>
              <a:latin typeface="Times New Roman" panose="02020603050405020304" pitchFamily="18" charset="0"/>
              <a:ea typeface="Times New Roman" panose="02020603050405020304" pitchFamily="18" charset="0"/>
            </a:endParaRPr>
          </a:p>
        </p:txBody>
      </p:sp>
      <p:sp>
        <p:nvSpPr>
          <p:cNvPr id="3" name="Прямоугольник 2"/>
          <p:cNvSpPr/>
          <p:nvPr/>
        </p:nvSpPr>
        <p:spPr>
          <a:xfrm>
            <a:off x="395536" y="1196751"/>
            <a:ext cx="8509612" cy="5755422"/>
          </a:xfrm>
          <a:prstGeom prst="rect">
            <a:avLst/>
          </a:prstGeom>
        </p:spPr>
        <p:txBody>
          <a:bodyPr wrap="square">
            <a:spAutoFit/>
          </a:bodyPr>
          <a:lstStyle/>
          <a:p>
            <a:pPr marL="342900" indent="-342900" algn="just">
              <a:buFont typeface="Wingdings" panose="05000000000000000000" pitchFamily="2" charset="2"/>
              <a:buChar char="§"/>
            </a:pPr>
            <a:r>
              <a:rPr lang="ru-RU" sz="2400" b="1" i="1" dirty="0" smtClean="0">
                <a:solidFill>
                  <a:srgbClr val="FF0000"/>
                </a:solidFill>
                <a:latin typeface="Times New Roman" panose="02020603050405020304" pitchFamily="18" charset="0"/>
                <a:ea typeface="Calibri" panose="020F0502020204030204" pitchFamily="34" charset="0"/>
                <a:cs typeface="Calibri" panose="020F0502020204030204" pitchFamily="34" charset="0"/>
              </a:rPr>
              <a:t>существенное </a:t>
            </a:r>
            <a:r>
              <a:rPr lang="ru-RU" sz="2400" b="1" i="1" dirty="0">
                <a:solidFill>
                  <a:srgbClr val="FF0000"/>
                </a:solidFill>
                <a:latin typeface="Times New Roman" panose="02020603050405020304" pitchFamily="18" charset="0"/>
                <a:ea typeface="Calibri" panose="020F0502020204030204" pitchFamily="34" charset="0"/>
                <a:cs typeface="Calibri" panose="020F0502020204030204" pitchFamily="34" charset="0"/>
              </a:rPr>
              <a:t>поступление или выбытие активов</a:t>
            </a:r>
            <a:r>
              <a:rPr lang="ru-RU" sz="2400" dirty="0">
                <a:solidFill>
                  <a:prstClr val="black"/>
                </a:solidFill>
                <a:latin typeface="Times New Roman" panose="02020603050405020304" pitchFamily="18" charset="0"/>
                <a:ea typeface="Calibri" panose="020F0502020204030204" pitchFamily="34" charset="0"/>
                <a:cs typeface="Calibri" panose="020F0502020204030204" pitchFamily="34" charset="0"/>
              </a:rPr>
              <a:t>, связанное с операциями, инициированными в отчетном </a:t>
            </a:r>
            <a:r>
              <a:rPr lang="ru-RU" sz="2400" dirty="0" smtClean="0">
                <a:solidFill>
                  <a:prstClr val="black"/>
                </a:solidFill>
                <a:latin typeface="Times New Roman" panose="02020603050405020304" pitchFamily="18" charset="0"/>
                <a:ea typeface="Calibri" panose="020F0502020204030204" pitchFamily="34" charset="0"/>
                <a:cs typeface="Calibri" panose="020F0502020204030204" pitchFamily="34" charset="0"/>
              </a:rPr>
              <a:t>периоде</a:t>
            </a:r>
          </a:p>
          <a:p>
            <a:pPr indent="450215" algn="just">
              <a:lnSpc>
                <a:spcPct val="115000"/>
              </a:lnSpc>
            </a:pPr>
            <a:r>
              <a:rPr lang="ru-RU" sz="2400" b="1" i="1" kern="0" dirty="0" smtClean="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Например,</a:t>
            </a:r>
            <a:r>
              <a:rPr lang="ru-RU" sz="2000" b="1" i="1" kern="0" dirty="0" smtClean="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 </a:t>
            </a:r>
            <a:r>
              <a:rPr lang="ru-RU" sz="2400" kern="0" dirty="0" smtClean="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утрата значительной части имущества в результате стихийного бедствия, произошедшего после отчетной даты</a:t>
            </a:r>
          </a:p>
          <a:p>
            <a:pPr indent="450215" algn="just">
              <a:lnSpc>
                <a:spcPct val="115000"/>
              </a:lnSpc>
            </a:pPr>
            <a:r>
              <a:rPr lang="ru-RU" sz="2400" kern="0" dirty="0" smtClean="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возникновение обстоятельств, в том числе чрезвычайных, в результате которых активы выбыли из владения, пользования и распоряжения субъекта отчетности вследствие их гибели и (или) уничтожения, </a:t>
            </a:r>
            <a:r>
              <a:rPr lang="ru-RU" sz="2400" b="1" i="1" kern="0" dirty="0" smtClean="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в том числе помимо воли владельца, а также вследствие невозможности установления их местонахождения (например: уничтожение здания в результате пожара после отчетной даты</a:t>
            </a:r>
            <a:r>
              <a:rPr lang="ru-RU" sz="2400" kern="0" dirty="0" smtClean="0">
                <a:solidFill>
                  <a:srgbClr val="000000"/>
                </a:solidFill>
                <a:uFill>
                  <a:solidFill>
                    <a:srgbClr val="000000"/>
                  </a:solidFill>
                </a:uFill>
                <a:latin typeface="Times New Roman" panose="02020603050405020304" pitchFamily="18" charset="0"/>
                <a:ea typeface="Calibri" panose="020F0502020204030204" pitchFamily="34" charset="0"/>
                <a:cs typeface="Calibri" panose="020F0502020204030204" pitchFamily="34" charset="0"/>
              </a:rPr>
              <a:t>)</a:t>
            </a:r>
          </a:p>
          <a:p>
            <a:pPr marL="342900" indent="-342900" algn="just">
              <a:buFont typeface="Wingdings" panose="05000000000000000000" pitchFamily="2" charset="2"/>
              <a:buChar char="§"/>
            </a:pPr>
            <a:endParaRPr lang="ru-RU" sz="2000" dirty="0" smtClean="0">
              <a:solidFill>
                <a:prstClr val="black"/>
              </a:solidFill>
              <a:latin typeface="Times New Roman" panose="02020603050405020304" pitchFamily="18" charset="0"/>
              <a:ea typeface="Calibri" panose="020F0502020204030204" pitchFamily="34" charset="0"/>
              <a:cs typeface="Calibri" panose="020F0502020204030204" pitchFamily="34" charset="0"/>
            </a:endParaRPr>
          </a:p>
        </p:txBody>
      </p:sp>
      <p:sp>
        <p:nvSpPr>
          <p:cNvPr id="4" name="Номер слайда 3"/>
          <p:cNvSpPr>
            <a:spLocks noGrp="1"/>
          </p:cNvSpPr>
          <p:nvPr>
            <p:ph type="sldNum" sz="quarter" idx="7"/>
          </p:nvPr>
        </p:nvSpPr>
        <p:spPr/>
        <p:txBody>
          <a:bodyPr/>
          <a:lstStyle/>
          <a:p>
            <a:pPr marL="4334666">
              <a:lnSpc>
                <a:spcPts val="1156"/>
              </a:lnSpc>
            </a:pPr>
            <a:fld id="{81D60167-4931-47E6-BA6A-407CBD079E47}" type="slidenum">
              <a:rPr lang="ru-RU" spc="-4" smtClean="0">
                <a:latin typeface="Arial"/>
                <a:cs typeface="Arial"/>
              </a:rPr>
              <a:pPr marL="4334666">
                <a:lnSpc>
                  <a:spcPts val="1156"/>
                </a:lnSpc>
              </a:pPr>
              <a:t>92</a:t>
            </a:fld>
            <a:endParaRPr lang="ru-RU" spc="-4" dirty="0">
              <a:latin typeface="Arial"/>
              <a:cs typeface="Arial"/>
            </a:endParaRPr>
          </a:p>
        </p:txBody>
      </p:sp>
    </p:spTree>
    <p:extLst>
      <p:ext uri="{BB962C8B-B14F-4D97-AF65-F5344CB8AC3E}">
        <p14:creationId xmlns:p14="http://schemas.microsoft.com/office/powerpoint/2010/main" val="3823420742"/>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9512" y="286850"/>
            <a:ext cx="8725636" cy="430887"/>
          </a:xfrm>
          <a:prstGeom prst="rect">
            <a:avLst/>
          </a:prstGeom>
        </p:spPr>
        <p:txBody>
          <a:bodyPr vert="horz" wrap="square" lIns="0" tIns="0" rIns="0" bIns="0" rtlCol="0">
            <a:spAutoFit/>
          </a:bodyPr>
          <a:lstStyle/>
          <a:p>
            <a:pPr marL="302575" indent="-302575" algn="ctr"/>
            <a:r>
              <a:rPr lang="ru-RU" sz="2800" kern="1200" dirty="0" smtClean="0">
                <a:solidFill>
                  <a:schemeClr val="accent3">
                    <a:lumMod val="75000"/>
                  </a:schemeClr>
                </a:solidFill>
                <a:latin typeface="Times New Roman" panose="02020603050405020304" pitchFamily="18" charset="0"/>
                <a:ea typeface="Calibri" panose="020F0502020204030204" pitchFamily="34" charset="0"/>
                <a:cs typeface="Calibri" panose="020F0502020204030204" pitchFamily="34" charset="0"/>
              </a:rPr>
              <a:t>СПОД, </a:t>
            </a:r>
            <a:r>
              <a:rPr lang="ru-RU" sz="2800" kern="1200" dirty="0">
                <a:solidFill>
                  <a:schemeClr val="accent3">
                    <a:lumMod val="75000"/>
                  </a:schemeClr>
                </a:solidFill>
                <a:latin typeface="Times New Roman" panose="02020603050405020304" pitchFamily="18" charset="0"/>
                <a:ea typeface="Calibri" panose="020F0502020204030204" pitchFamily="34" charset="0"/>
                <a:cs typeface="Calibri" panose="020F0502020204030204" pitchFamily="34" charset="0"/>
              </a:rPr>
              <a:t>свидетельствующее об условиях </a:t>
            </a:r>
            <a:r>
              <a:rPr lang="ru-RU" sz="2800" kern="1200" dirty="0" smtClean="0">
                <a:solidFill>
                  <a:schemeClr val="accent3">
                    <a:lumMod val="75000"/>
                  </a:schemeClr>
                </a:solidFill>
                <a:latin typeface="Times New Roman" panose="02020603050405020304" pitchFamily="18" charset="0"/>
                <a:ea typeface="Calibri" panose="020F0502020204030204" pitchFamily="34" charset="0"/>
                <a:cs typeface="Calibri" panose="020F0502020204030204" pitchFamily="34" charset="0"/>
              </a:rPr>
              <a:t>деятельности</a:t>
            </a:r>
            <a:endParaRPr lang="ru-RU" sz="2800" dirty="0">
              <a:solidFill>
                <a:schemeClr val="accent3">
                  <a:lumMod val="75000"/>
                </a:schemeClr>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2095832" y="4249050"/>
            <a:ext cx="5122391" cy="309637"/>
          </a:xfrm>
          <a:prstGeom prst="rect">
            <a:avLst/>
          </a:prstGeom>
          <a:noFill/>
        </p:spPr>
        <p:txBody>
          <a:bodyPr wrap="square" rtlCol="0">
            <a:spAutoFit/>
          </a:bodyPr>
          <a:lstStyle/>
          <a:p>
            <a:pPr algn="ctr" defTabSz="806867"/>
            <a:endParaRPr lang="ru-RU" sz="1412" b="1" dirty="0">
              <a:solidFill>
                <a:prstClr val="black"/>
              </a:solidFill>
              <a:latin typeface="Times New Roman" panose="02020603050405020304" pitchFamily="18" charset="0"/>
              <a:cs typeface="Times New Roman" panose="02020603050405020304" pitchFamily="18" charset="0"/>
            </a:endParaRPr>
          </a:p>
        </p:txBody>
      </p:sp>
      <p:sp>
        <p:nvSpPr>
          <p:cNvPr id="18" name="Прямоугольник 17"/>
          <p:cNvSpPr/>
          <p:nvPr/>
        </p:nvSpPr>
        <p:spPr>
          <a:xfrm rot="10800000" flipV="1">
            <a:off x="1279174" y="4738247"/>
            <a:ext cx="5795689" cy="307777"/>
          </a:xfrm>
          <a:prstGeom prst="rect">
            <a:avLst/>
          </a:prstGeom>
        </p:spPr>
        <p:txBody>
          <a:bodyPr wrap="square">
            <a:spAutoFit/>
          </a:bodyPr>
          <a:lstStyle/>
          <a:p>
            <a:pPr indent="342900" algn="just"/>
            <a:r>
              <a:rPr lang="ru-RU" sz="1400" dirty="0" smtClean="0">
                <a:solidFill>
                  <a:prstClr val="black"/>
                </a:solidFill>
                <a:latin typeface="Times New Roman" panose="02020603050405020304" pitchFamily="18" charset="0"/>
                <a:ea typeface="Times New Roman" panose="02020603050405020304" pitchFamily="18" charset="0"/>
              </a:rPr>
              <a:t>.</a:t>
            </a:r>
            <a:endParaRPr lang="ru-RU" sz="1200" dirty="0">
              <a:solidFill>
                <a:prstClr val="black"/>
              </a:solidFill>
              <a:latin typeface="Times New Roman" panose="02020603050405020304" pitchFamily="18" charset="0"/>
              <a:ea typeface="Times New Roman" panose="02020603050405020304" pitchFamily="18" charset="0"/>
            </a:endParaRPr>
          </a:p>
        </p:txBody>
      </p:sp>
      <p:sp>
        <p:nvSpPr>
          <p:cNvPr id="3" name="Прямоугольник 2"/>
          <p:cNvSpPr/>
          <p:nvPr/>
        </p:nvSpPr>
        <p:spPr>
          <a:xfrm>
            <a:off x="408906" y="1056113"/>
            <a:ext cx="8496242" cy="4616648"/>
          </a:xfrm>
          <a:prstGeom prst="rect">
            <a:avLst/>
          </a:prstGeom>
        </p:spPr>
        <p:txBody>
          <a:bodyPr wrap="square">
            <a:spAutoFit/>
          </a:bodyPr>
          <a:lstStyle/>
          <a:p>
            <a:pPr marL="342900" indent="-342900" algn="just">
              <a:buFont typeface="Wingdings" panose="05000000000000000000" pitchFamily="2" charset="2"/>
              <a:buChar char="§"/>
            </a:pPr>
            <a:r>
              <a:rPr lang="ru-RU" sz="2800" b="1" i="1" dirty="0" smtClean="0">
                <a:solidFill>
                  <a:srgbClr val="FF0000"/>
                </a:solidFill>
                <a:latin typeface="Times New Roman" panose="02020603050405020304" pitchFamily="18" charset="0"/>
                <a:ea typeface="Calibri" panose="020F0502020204030204" pitchFamily="34" charset="0"/>
                <a:cs typeface="Calibri" panose="020F0502020204030204" pitchFamily="34" charset="0"/>
              </a:rPr>
              <a:t>публичные </a:t>
            </a:r>
            <a:r>
              <a:rPr lang="ru-RU" sz="2800" b="1" i="1" dirty="0">
                <a:solidFill>
                  <a:srgbClr val="FF0000"/>
                </a:solidFill>
                <a:latin typeface="Times New Roman" panose="02020603050405020304" pitchFamily="18" charset="0"/>
                <a:ea typeface="Calibri" panose="020F0502020204030204" pitchFamily="34" charset="0"/>
                <a:cs typeface="Calibri" panose="020F0502020204030204" pitchFamily="34" charset="0"/>
              </a:rPr>
              <a:t>объявления об изменениях государственной политики</a:t>
            </a:r>
            <a:r>
              <a:rPr lang="ru-RU" sz="2800" dirty="0">
                <a:solidFill>
                  <a:srgbClr val="FF0000"/>
                </a:solidFill>
                <a:latin typeface="Times New Roman" panose="02020603050405020304" pitchFamily="18" charset="0"/>
                <a:ea typeface="Calibri" panose="020F0502020204030204" pitchFamily="34" charset="0"/>
                <a:cs typeface="Calibri" panose="020F0502020204030204" pitchFamily="34" charset="0"/>
              </a:rPr>
              <a:t>, </a:t>
            </a:r>
            <a:r>
              <a:rPr lang="ru-RU" sz="2800" dirty="0">
                <a:solidFill>
                  <a:prstClr val="black"/>
                </a:solidFill>
                <a:latin typeface="Times New Roman" panose="02020603050405020304" pitchFamily="18" charset="0"/>
                <a:ea typeface="Calibri" panose="020F0502020204030204" pitchFamily="34" charset="0"/>
                <a:cs typeface="Calibri" panose="020F0502020204030204" pitchFamily="34" charset="0"/>
              </a:rPr>
              <a:t>планов и намерений государственного органа (органа местного самоуправления (муниципального органа), осуществляющего в отношении субъекта отчетности полномочия и функции учредителя (собственника), реализация которых в ближайшем будущем существенно окажет влияние на деятельность субъекта отчетности</a:t>
            </a:r>
          </a:p>
          <a:p>
            <a:endParaRPr lang="ru-RU" sz="2800" dirty="0">
              <a:solidFill>
                <a:prstClr val="black"/>
              </a:solidFill>
              <a:latin typeface="Times New Roman" panose="02020603050405020304" pitchFamily="18" charset="0"/>
              <a:ea typeface="Calibri" panose="020F0502020204030204" pitchFamily="34" charset="0"/>
              <a:cs typeface="Calibri" panose="020F0502020204030204" pitchFamily="34" charset="0"/>
            </a:endParaRPr>
          </a:p>
          <a:p>
            <a:pPr indent="450215" algn="just"/>
            <a:endParaRPr lang="ru-RU" sz="1400" dirty="0">
              <a:solidFill>
                <a:prstClr val="black"/>
              </a:solidFill>
              <a:latin typeface="Times New Roman" panose="02020603050405020304" pitchFamily="18" charset="0"/>
              <a:ea typeface="Calibri" panose="020F0502020204030204" pitchFamily="34" charset="0"/>
            </a:endParaRPr>
          </a:p>
        </p:txBody>
      </p:sp>
      <p:sp>
        <p:nvSpPr>
          <p:cNvPr id="4" name="Номер слайда 3"/>
          <p:cNvSpPr>
            <a:spLocks noGrp="1"/>
          </p:cNvSpPr>
          <p:nvPr>
            <p:ph type="sldNum" sz="quarter" idx="7"/>
          </p:nvPr>
        </p:nvSpPr>
        <p:spPr/>
        <p:txBody>
          <a:bodyPr/>
          <a:lstStyle/>
          <a:p>
            <a:pPr marL="4334666">
              <a:lnSpc>
                <a:spcPts val="1156"/>
              </a:lnSpc>
            </a:pPr>
            <a:fld id="{81D60167-4931-47E6-BA6A-407CBD079E47}" type="slidenum">
              <a:rPr lang="ru-RU" spc="-4" smtClean="0">
                <a:latin typeface="Arial"/>
                <a:cs typeface="Arial"/>
              </a:rPr>
              <a:pPr marL="4334666">
                <a:lnSpc>
                  <a:spcPts val="1156"/>
                </a:lnSpc>
              </a:pPr>
              <a:t>93</a:t>
            </a:fld>
            <a:endParaRPr lang="ru-RU" spc="-4" dirty="0">
              <a:latin typeface="Arial"/>
              <a:cs typeface="Arial"/>
            </a:endParaRPr>
          </a:p>
        </p:txBody>
      </p:sp>
    </p:spTree>
    <p:extLst>
      <p:ext uri="{BB962C8B-B14F-4D97-AF65-F5344CB8AC3E}">
        <p14:creationId xmlns:p14="http://schemas.microsoft.com/office/powerpoint/2010/main" val="442635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095832" y="4249050"/>
            <a:ext cx="5122391" cy="309637"/>
          </a:xfrm>
          <a:prstGeom prst="rect">
            <a:avLst/>
          </a:prstGeom>
          <a:noFill/>
        </p:spPr>
        <p:txBody>
          <a:bodyPr wrap="square" rtlCol="0">
            <a:spAutoFit/>
          </a:bodyPr>
          <a:lstStyle/>
          <a:p>
            <a:pPr algn="ctr" defTabSz="806867"/>
            <a:endParaRPr lang="ru-RU" sz="1412" b="1" dirty="0">
              <a:solidFill>
                <a:prstClr val="black"/>
              </a:solidFill>
              <a:latin typeface="Times New Roman" panose="02020603050405020304" pitchFamily="18" charset="0"/>
              <a:cs typeface="Times New Roman" panose="02020603050405020304" pitchFamily="18" charset="0"/>
            </a:endParaRPr>
          </a:p>
        </p:txBody>
      </p:sp>
      <p:sp>
        <p:nvSpPr>
          <p:cNvPr id="18" name="Прямоугольник 17"/>
          <p:cNvSpPr/>
          <p:nvPr/>
        </p:nvSpPr>
        <p:spPr>
          <a:xfrm rot="10800000" flipV="1">
            <a:off x="1279174" y="4738247"/>
            <a:ext cx="5795689" cy="307777"/>
          </a:xfrm>
          <a:prstGeom prst="rect">
            <a:avLst/>
          </a:prstGeom>
        </p:spPr>
        <p:txBody>
          <a:bodyPr wrap="square">
            <a:spAutoFit/>
          </a:bodyPr>
          <a:lstStyle/>
          <a:p>
            <a:pPr indent="342900" algn="just"/>
            <a:r>
              <a:rPr lang="ru-RU" sz="1400" dirty="0" smtClean="0">
                <a:solidFill>
                  <a:prstClr val="black"/>
                </a:solidFill>
                <a:latin typeface="Times New Roman" panose="02020603050405020304" pitchFamily="18" charset="0"/>
                <a:ea typeface="Times New Roman" panose="02020603050405020304" pitchFamily="18" charset="0"/>
              </a:rPr>
              <a:t>.</a:t>
            </a:r>
            <a:endParaRPr lang="ru-RU" sz="1200" dirty="0">
              <a:solidFill>
                <a:prstClr val="black"/>
              </a:solidFill>
              <a:latin typeface="Times New Roman" panose="02020603050405020304" pitchFamily="18" charset="0"/>
              <a:ea typeface="Times New Roman" panose="02020603050405020304" pitchFamily="18" charset="0"/>
            </a:endParaRPr>
          </a:p>
        </p:txBody>
      </p:sp>
      <p:sp>
        <p:nvSpPr>
          <p:cNvPr id="3" name="Прямоугольник 2"/>
          <p:cNvSpPr/>
          <p:nvPr/>
        </p:nvSpPr>
        <p:spPr>
          <a:xfrm>
            <a:off x="71581" y="984792"/>
            <a:ext cx="8892907" cy="6001643"/>
          </a:xfrm>
          <a:prstGeom prst="rect">
            <a:avLst/>
          </a:prstGeom>
        </p:spPr>
        <p:txBody>
          <a:bodyPr wrap="square">
            <a:spAutoFit/>
          </a:bodyPr>
          <a:lstStyle/>
          <a:p>
            <a:pPr marL="342900" indent="-342900" algn="just">
              <a:buFont typeface="Wingdings" panose="05000000000000000000" pitchFamily="2" charset="2"/>
              <a:buChar char="§"/>
            </a:pPr>
            <a:r>
              <a:rPr lang="ru-RU" sz="2400" b="1" i="1" dirty="0" smtClean="0">
                <a:solidFill>
                  <a:srgbClr val="FF0000"/>
                </a:solidFill>
                <a:latin typeface="Times New Roman" panose="02020603050405020304" pitchFamily="18" charset="0"/>
                <a:ea typeface="Calibri" panose="020F0502020204030204" pitchFamily="34" charset="0"/>
                <a:cs typeface="Calibri" panose="020F0502020204030204" pitchFamily="34" charset="0"/>
              </a:rPr>
              <a:t>изменения </a:t>
            </a:r>
            <a:r>
              <a:rPr lang="ru-RU" sz="2400" b="1" i="1" dirty="0">
                <a:solidFill>
                  <a:srgbClr val="FF0000"/>
                </a:solidFill>
                <a:latin typeface="Times New Roman" panose="02020603050405020304" pitchFamily="18" charset="0"/>
                <a:ea typeface="Calibri" panose="020F0502020204030204" pitchFamily="34" charset="0"/>
                <a:cs typeface="Calibri" panose="020F0502020204030204" pitchFamily="34" charset="0"/>
              </a:rPr>
              <a:t>законодательства</a:t>
            </a:r>
            <a:r>
              <a:rPr lang="ru-RU" sz="2400" dirty="0">
                <a:solidFill>
                  <a:prstClr val="black"/>
                </a:solidFill>
                <a:latin typeface="Times New Roman" panose="02020603050405020304" pitchFamily="18" charset="0"/>
                <a:ea typeface="Calibri" panose="020F0502020204030204" pitchFamily="34" charset="0"/>
                <a:cs typeface="Calibri" panose="020F0502020204030204" pitchFamily="34" charset="0"/>
              </a:rPr>
              <a:t>, в том числе утверждение нормативных правовых актов, оформляющих начало реализации, изменение и прекращение государственных программ и проектов, заключение и прекращение действия договоров и соглашений, а также иные решения, исполнение которых в ближайшем будущем существенно повлияет на величину активов, обязательств, доходов и расходов субъекта отчетности; </a:t>
            </a:r>
            <a:endParaRPr lang="ru-RU" sz="2400" dirty="0">
              <a:solidFill>
                <a:prstClr val="black"/>
              </a:solidFill>
              <a:latin typeface="Times New Roman" panose="02020603050405020304" pitchFamily="18" charset="0"/>
              <a:ea typeface="Calibri" panose="020F0502020204030204" pitchFamily="34" charset="0"/>
            </a:endParaRPr>
          </a:p>
          <a:p>
            <a:pPr marL="342900" indent="-342900" algn="just">
              <a:buFont typeface="Wingdings" panose="05000000000000000000" pitchFamily="2" charset="2"/>
              <a:buChar char="§"/>
            </a:pPr>
            <a:r>
              <a:rPr lang="ru-RU" sz="2400" b="1" i="1" dirty="0" smtClean="0">
                <a:solidFill>
                  <a:srgbClr val="FF0000"/>
                </a:solidFill>
                <a:latin typeface="Times New Roman" panose="02020603050405020304" pitchFamily="18" charset="0"/>
                <a:ea typeface="Calibri" panose="020F0502020204030204" pitchFamily="34" charset="0"/>
                <a:cs typeface="Calibri" panose="020F0502020204030204" pitchFamily="34" charset="0"/>
              </a:rPr>
              <a:t>изменение </a:t>
            </a:r>
            <a:r>
              <a:rPr lang="ru-RU" sz="2400" b="1" i="1" dirty="0">
                <a:solidFill>
                  <a:srgbClr val="FF0000"/>
                </a:solidFill>
                <a:latin typeface="Times New Roman" panose="02020603050405020304" pitchFamily="18" charset="0"/>
                <a:ea typeface="Calibri" panose="020F0502020204030204" pitchFamily="34" charset="0"/>
                <a:cs typeface="Calibri" panose="020F0502020204030204" pitchFamily="34" charset="0"/>
              </a:rPr>
              <a:t>величины активов и (или) обязательств</a:t>
            </a:r>
            <a:r>
              <a:rPr lang="ru-RU" sz="2400" dirty="0">
                <a:solidFill>
                  <a:prstClr val="black"/>
                </a:solidFill>
                <a:latin typeface="Times New Roman" panose="02020603050405020304" pitchFamily="18" charset="0"/>
                <a:ea typeface="Calibri" panose="020F0502020204030204" pitchFamily="34" charset="0"/>
                <a:cs typeface="Calibri" panose="020F0502020204030204" pitchFamily="34" charset="0"/>
              </a:rPr>
              <a:t>, произошедшее в результате существенного изменения после отчетной даты </a:t>
            </a:r>
            <a:r>
              <a:rPr lang="ru-RU" sz="2400" b="1" i="1" dirty="0">
                <a:solidFill>
                  <a:srgbClr val="FF0000"/>
                </a:solidFill>
                <a:latin typeface="Times New Roman" panose="02020603050405020304" pitchFamily="18" charset="0"/>
                <a:ea typeface="Calibri" panose="020F0502020204030204" pitchFamily="34" charset="0"/>
                <a:cs typeface="Calibri" panose="020F0502020204030204" pitchFamily="34" charset="0"/>
              </a:rPr>
              <a:t>курсов иностранных </a:t>
            </a:r>
            <a:r>
              <a:rPr lang="ru-RU" sz="2400" b="1" i="1" dirty="0" smtClean="0">
                <a:solidFill>
                  <a:srgbClr val="FF0000"/>
                </a:solidFill>
                <a:latin typeface="Times New Roman" panose="02020603050405020304" pitchFamily="18" charset="0"/>
                <a:ea typeface="Calibri" panose="020F0502020204030204" pitchFamily="34" charset="0"/>
                <a:cs typeface="Calibri" panose="020F0502020204030204" pitchFamily="34" charset="0"/>
              </a:rPr>
              <a:t>валют</a:t>
            </a:r>
            <a:endParaRPr lang="ru-RU" sz="2400" b="1" i="1" dirty="0">
              <a:solidFill>
                <a:srgbClr val="FF0000"/>
              </a:solidFill>
              <a:latin typeface="Times New Roman" panose="02020603050405020304" pitchFamily="18" charset="0"/>
              <a:ea typeface="Calibri" panose="020F0502020204030204" pitchFamily="34" charset="0"/>
            </a:endParaRPr>
          </a:p>
          <a:p>
            <a:pPr marL="342900" indent="-342900" algn="just">
              <a:buFont typeface="Wingdings" panose="05000000000000000000" pitchFamily="2" charset="2"/>
              <a:buChar char="§"/>
            </a:pPr>
            <a:r>
              <a:rPr lang="ru-RU" sz="2400" dirty="0" smtClean="0">
                <a:solidFill>
                  <a:prstClr val="black"/>
                </a:solidFill>
                <a:latin typeface="Times New Roman" panose="02020603050405020304" pitchFamily="18" charset="0"/>
                <a:ea typeface="Calibri" panose="020F0502020204030204" pitchFamily="34" charset="0"/>
                <a:cs typeface="Calibri" panose="020F0502020204030204" pitchFamily="34" charset="0"/>
              </a:rPr>
              <a:t>принятие </a:t>
            </a:r>
            <a:r>
              <a:rPr lang="ru-RU" sz="2400" dirty="0">
                <a:solidFill>
                  <a:prstClr val="black"/>
                </a:solidFill>
                <a:latin typeface="Times New Roman" panose="02020603050405020304" pitchFamily="18" charset="0"/>
                <a:ea typeface="Calibri" panose="020F0502020204030204" pitchFamily="34" charset="0"/>
                <a:cs typeface="Calibri" panose="020F0502020204030204" pitchFamily="34" charset="0"/>
              </a:rPr>
              <a:t>после отчетной даты </a:t>
            </a:r>
            <a:r>
              <a:rPr lang="ru-RU" sz="2400" b="1" i="1" dirty="0">
                <a:solidFill>
                  <a:srgbClr val="FF0000"/>
                </a:solidFill>
                <a:latin typeface="Times New Roman" panose="02020603050405020304" pitchFamily="18" charset="0"/>
                <a:ea typeface="Calibri" panose="020F0502020204030204" pitchFamily="34" charset="0"/>
                <a:cs typeface="Calibri" panose="020F0502020204030204" pitchFamily="34" charset="0"/>
              </a:rPr>
              <a:t>решений</a:t>
            </a:r>
            <a:r>
              <a:rPr lang="ru-RU" sz="2400" i="1" dirty="0">
                <a:solidFill>
                  <a:prstClr val="black"/>
                </a:solidFill>
                <a:latin typeface="Times New Roman" panose="02020603050405020304" pitchFamily="18" charset="0"/>
                <a:ea typeface="Calibri" panose="020F0502020204030204" pitchFamily="34" charset="0"/>
                <a:cs typeface="Calibri" panose="020F0502020204030204" pitchFamily="34" charset="0"/>
              </a:rPr>
              <a:t> </a:t>
            </a:r>
            <a:r>
              <a:rPr lang="ru-RU" sz="2400" b="1" i="1" dirty="0">
                <a:solidFill>
                  <a:srgbClr val="FF0000"/>
                </a:solidFill>
                <a:latin typeface="Times New Roman" panose="02020603050405020304" pitchFamily="18" charset="0"/>
                <a:ea typeface="Calibri" panose="020F0502020204030204" pitchFamily="34" charset="0"/>
                <a:cs typeface="Calibri" panose="020F0502020204030204" pitchFamily="34" charset="0"/>
              </a:rPr>
              <a:t>о прощении долга по кредиту (займу, ссуде),</a:t>
            </a:r>
            <a:r>
              <a:rPr lang="ru-RU" sz="2400" dirty="0">
                <a:solidFill>
                  <a:prstClr val="black"/>
                </a:solidFill>
                <a:latin typeface="Times New Roman" panose="02020603050405020304" pitchFamily="18" charset="0"/>
                <a:ea typeface="Calibri" panose="020F0502020204030204" pitchFamily="34" charset="0"/>
                <a:cs typeface="Calibri" panose="020F0502020204030204" pitchFamily="34" charset="0"/>
              </a:rPr>
              <a:t> возникшего до отчетной </a:t>
            </a:r>
            <a:r>
              <a:rPr lang="ru-RU" sz="2400" dirty="0" smtClean="0">
                <a:solidFill>
                  <a:prstClr val="black"/>
                </a:solidFill>
                <a:latin typeface="Times New Roman" panose="02020603050405020304" pitchFamily="18" charset="0"/>
                <a:ea typeface="Calibri" panose="020F0502020204030204" pitchFamily="34" charset="0"/>
                <a:cs typeface="Calibri" panose="020F0502020204030204" pitchFamily="34" charset="0"/>
              </a:rPr>
              <a:t>даты</a:t>
            </a:r>
            <a:endParaRPr lang="ru-RU" sz="2400" dirty="0">
              <a:solidFill>
                <a:prstClr val="black"/>
              </a:solidFill>
              <a:latin typeface="Times New Roman" panose="02020603050405020304" pitchFamily="18" charset="0"/>
              <a:ea typeface="Calibri" panose="020F0502020204030204" pitchFamily="34" charset="0"/>
            </a:endParaRPr>
          </a:p>
          <a:p>
            <a:pPr marL="342900" indent="-342900" algn="just">
              <a:buFont typeface="Wingdings" panose="05000000000000000000" pitchFamily="2" charset="2"/>
              <a:buChar char="§"/>
            </a:pPr>
            <a:r>
              <a:rPr lang="ru-RU" sz="2400" b="1" i="1" dirty="0" smtClean="0">
                <a:solidFill>
                  <a:srgbClr val="FF0000"/>
                </a:solidFill>
                <a:latin typeface="Times New Roman" panose="02020603050405020304" pitchFamily="18" charset="0"/>
                <a:ea typeface="Calibri" panose="020F0502020204030204" pitchFamily="34" charset="0"/>
                <a:cs typeface="Calibri" panose="020F0502020204030204" pitchFamily="34" charset="0"/>
              </a:rPr>
              <a:t>начало </a:t>
            </a:r>
            <a:r>
              <a:rPr lang="ru-RU" sz="2400" b="1" i="1" dirty="0">
                <a:solidFill>
                  <a:srgbClr val="FF0000"/>
                </a:solidFill>
                <a:latin typeface="Times New Roman" panose="02020603050405020304" pitchFamily="18" charset="0"/>
                <a:ea typeface="Calibri" panose="020F0502020204030204" pitchFamily="34" charset="0"/>
                <a:cs typeface="Calibri" panose="020F0502020204030204" pitchFamily="34" charset="0"/>
              </a:rPr>
              <a:t>судебного производства</a:t>
            </a:r>
            <a:r>
              <a:rPr lang="ru-RU" sz="2400" dirty="0">
                <a:solidFill>
                  <a:prstClr val="black"/>
                </a:solidFill>
                <a:latin typeface="Times New Roman" panose="02020603050405020304" pitchFamily="18" charset="0"/>
                <a:ea typeface="Calibri" panose="020F0502020204030204" pitchFamily="34" charset="0"/>
                <a:cs typeface="Calibri" panose="020F0502020204030204" pitchFamily="34" charset="0"/>
              </a:rPr>
              <a:t>, связанного исключительно с событиями, произошедшими после отчетной </a:t>
            </a:r>
            <a:r>
              <a:rPr lang="ru-RU" sz="2400" dirty="0" smtClean="0">
                <a:solidFill>
                  <a:prstClr val="black"/>
                </a:solidFill>
                <a:latin typeface="Times New Roman" panose="02020603050405020304" pitchFamily="18" charset="0"/>
                <a:ea typeface="Calibri" panose="020F0502020204030204" pitchFamily="34" charset="0"/>
                <a:cs typeface="Calibri" panose="020F0502020204030204" pitchFamily="34" charset="0"/>
              </a:rPr>
              <a:t>даты</a:t>
            </a:r>
            <a:endParaRPr lang="ru-RU" sz="2400" dirty="0">
              <a:solidFill>
                <a:prstClr val="black"/>
              </a:solidFill>
              <a:latin typeface="Times New Roman" panose="02020603050405020304" pitchFamily="18" charset="0"/>
              <a:ea typeface="Calibri" panose="020F0502020204030204" pitchFamily="34" charset="0"/>
            </a:endParaRPr>
          </a:p>
          <a:p>
            <a:pPr indent="450215" algn="just"/>
            <a:endParaRPr lang="ru-RU" sz="2400" dirty="0">
              <a:solidFill>
                <a:prstClr val="black"/>
              </a:solidFill>
              <a:latin typeface="Times New Roman" panose="02020603050405020304" pitchFamily="18" charset="0"/>
              <a:ea typeface="Calibri" panose="020F0502020204030204" pitchFamily="34" charset="0"/>
            </a:endParaRPr>
          </a:p>
        </p:txBody>
      </p:sp>
      <p:sp>
        <p:nvSpPr>
          <p:cNvPr id="4" name="Номер слайда 3"/>
          <p:cNvSpPr>
            <a:spLocks noGrp="1"/>
          </p:cNvSpPr>
          <p:nvPr>
            <p:ph type="sldNum" sz="quarter" idx="7"/>
          </p:nvPr>
        </p:nvSpPr>
        <p:spPr/>
        <p:txBody>
          <a:bodyPr/>
          <a:lstStyle/>
          <a:p>
            <a:pPr marL="4334666">
              <a:lnSpc>
                <a:spcPts val="1156"/>
              </a:lnSpc>
            </a:pPr>
            <a:fld id="{81D60167-4931-47E6-BA6A-407CBD079E47}" type="slidenum">
              <a:rPr lang="ru-RU" spc="-4" smtClean="0">
                <a:latin typeface="Arial"/>
                <a:cs typeface="Arial"/>
              </a:rPr>
              <a:pPr marL="4334666">
                <a:lnSpc>
                  <a:spcPts val="1156"/>
                </a:lnSpc>
              </a:pPr>
              <a:t>94</a:t>
            </a:fld>
            <a:endParaRPr lang="ru-RU" spc="-4" dirty="0">
              <a:latin typeface="Arial"/>
              <a:cs typeface="Arial"/>
            </a:endParaRPr>
          </a:p>
        </p:txBody>
      </p:sp>
      <p:sp>
        <p:nvSpPr>
          <p:cNvPr id="2" name="Прямоугольник 1"/>
          <p:cNvSpPr/>
          <p:nvPr/>
        </p:nvSpPr>
        <p:spPr>
          <a:xfrm>
            <a:off x="210787" y="194517"/>
            <a:ext cx="8892480" cy="523220"/>
          </a:xfrm>
          <a:prstGeom prst="rect">
            <a:avLst/>
          </a:prstGeom>
        </p:spPr>
        <p:txBody>
          <a:bodyPr wrap="square">
            <a:spAutoFit/>
          </a:bodyPr>
          <a:lstStyle/>
          <a:p>
            <a:r>
              <a:rPr lang="ru-RU" sz="2800" b="1" dirty="0">
                <a:solidFill>
                  <a:srgbClr val="9BBB59">
                    <a:lumMod val="75000"/>
                  </a:srgbClr>
                </a:solidFill>
                <a:latin typeface="Times New Roman" panose="02020603050405020304" pitchFamily="18" charset="0"/>
                <a:ea typeface="Calibri" panose="020F0502020204030204" pitchFamily="34" charset="0"/>
                <a:cs typeface="Calibri" panose="020F0502020204030204" pitchFamily="34" charset="0"/>
              </a:rPr>
              <a:t>СПОД, свидетельствующее об условиях деятельности</a:t>
            </a:r>
            <a:endParaRPr lang="ru-RU" dirty="0">
              <a:solidFill>
                <a:prstClr val="black"/>
              </a:solidFill>
            </a:endParaRPr>
          </a:p>
        </p:txBody>
      </p:sp>
    </p:spTree>
    <p:extLst>
      <p:ext uri="{BB962C8B-B14F-4D97-AF65-F5344CB8AC3E}">
        <p14:creationId xmlns:p14="http://schemas.microsoft.com/office/powerpoint/2010/main" val="1486150243"/>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Straight Connector 16"/>
          <p:cNvCxnSpPr/>
          <p:nvPr/>
        </p:nvCxnSpPr>
        <p:spPr>
          <a:xfrm>
            <a:off x="8511789" y="265642"/>
            <a:ext cx="0" cy="226483"/>
          </a:xfrm>
          <a:prstGeom prst="line">
            <a:avLst/>
          </a:prstGeom>
          <a:ln w="12700" cmpd="sng">
            <a:solidFill>
              <a:srgbClr val="DEAA46"/>
            </a:solidFill>
            <a:prstDash val="solid"/>
          </a:ln>
          <a:effectLst/>
        </p:spPr>
        <p:style>
          <a:lnRef idx="2">
            <a:schemeClr val="accent1"/>
          </a:lnRef>
          <a:fillRef idx="0">
            <a:schemeClr val="accent1"/>
          </a:fillRef>
          <a:effectRef idx="1">
            <a:schemeClr val="accent1"/>
          </a:effectRef>
          <a:fontRef idx="minor">
            <a:schemeClr val="tx1"/>
          </a:fontRef>
        </p:style>
      </p:cxnSp>
      <p:sp>
        <p:nvSpPr>
          <p:cNvPr id="36" name="Номер слайда 14"/>
          <p:cNvSpPr>
            <a:spLocks noGrp="1"/>
          </p:cNvSpPr>
          <p:nvPr>
            <p:ph type="sldNum" sz="quarter" idx="12"/>
          </p:nvPr>
        </p:nvSpPr>
        <p:spPr>
          <a:xfrm>
            <a:off x="8328075" y="179386"/>
            <a:ext cx="578856" cy="365125"/>
          </a:xfrm>
        </p:spPr>
        <p:txBody>
          <a:bodyPr/>
          <a:lstStyle/>
          <a:p>
            <a:fld id="{B2D350B4-811D-9C49-8D4A-B431FFD45952}" type="slidenum">
              <a:rPr lang="en-US" b="1" smtClean="0">
                <a:solidFill>
                  <a:srgbClr val="C79023"/>
                </a:solidFill>
              </a:rPr>
              <a:pPr/>
              <a:t>95</a:t>
            </a:fld>
            <a:endParaRPr lang="en-US" b="1" dirty="0">
              <a:solidFill>
                <a:srgbClr val="C79023"/>
              </a:solidFill>
            </a:endParaRPr>
          </a:p>
        </p:txBody>
      </p:sp>
      <p:sp>
        <p:nvSpPr>
          <p:cNvPr id="41" name="Title 1">
            <a:extLst>
              <a:ext uri="{FF2B5EF4-FFF2-40B4-BE49-F238E27FC236}">
                <a16:creationId xmlns="" xmlns:a16="http://schemas.microsoft.com/office/drawing/2014/main" id="{D2BE57DE-FA7A-44BC-B8D6-F3B300F4C69D}"/>
              </a:ext>
            </a:extLst>
          </p:cNvPr>
          <p:cNvSpPr txBox="1">
            <a:spLocks/>
          </p:cNvSpPr>
          <p:nvPr/>
        </p:nvSpPr>
        <p:spPr>
          <a:xfrm>
            <a:off x="484004" y="1135117"/>
            <a:ext cx="8175991" cy="943577"/>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ru-RU" sz="2600" b="1" dirty="0">
                <a:solidFill>
                  <a:srgbClr val="077A3E"/>
                </a:solidFill>
                <a:latin typeface="Times New Roman" panose="02020603050405020304" pitchFamily="18" charset="0"/>
                <a:cs typeface="Times New Roman" panose="02020603050405020304" pitchFamily="18" charset="0"/>
              </a:rPr>
              <a:t>Событие, </a:t>
            </a:r>
            <a:r>
              <a:rPr lang="ru-RU" sz="2600" b="1" dirty="0" smtClean="0">
                <a:solidFill>
                  <a:srgbClr val="077A3E"/>
                </a:solidFill>
                <a:latin typeface="Times New Roman" panose="02020603050405020304" pitchFamily="18" charset="0"/>
                <a:cs typeface="Times New Roman" panose="02020603050405020304" pitchFamily="18" charset="0"/>
              </a:rPr>
              <a:t>указывающее на </a:t>
            </a:r>
            <a:r>
              <a:rPr lang="ru-RU" sz="2600" b="1" dirty="0">
                <a:solidFill>
                  <a:srgbClr val="077A3E"/>
                </a:solidFill>
                <a:latin typeface="Times New Roman" panose="02020603050405020304" pitchFamily="18" charset="0"/>
                <a:cs typeface="Times New Roman" panose="02020603050405020304" pitchFamily="18" charset="0"/>
              </a:rPr>
              <a:t>условия деятельности – </a:t>
            </a:r>
            <a:r>
              <a:rPr lang="ru-RU" sz="2600" b="1" dirty="0">
                <a:solidFill>
                  <a:srgbClr val="C79023"/>
                </a:solidFill>
                <a:latin typeface="Times New Roman" panose="02020603050405020304" pitchFamily="18" charset="0"/>
                <a:cs typeface="Times New Roman" panose="02020603050405020304" pitchFamily="18" charset="0"/>
              </a:rPr>
              <a:t>отражение в учете</a:t>
            </a:r>
          </a:p>
        </p:txBody>
      </p:sp>
      <p:sp>
        <p:nvSpPr>
          <p:cNvPr id="6" name="Title 1">
            <a:extLst>
              <a:ext uri="{FF2B5EF4-FFF2-40B4-BE49-F238E27FC236}">
                <a16:creationId xmlns="" xmlns:a16="http://schemas.microsoft.com/office/drawing/2014/main" id="{CBC1924E-5B17-4BF8-81B1-C58F70E39623}"/>
              </a:ext>
            </a:extLst>
          </p:cNvPr>
          <p:cNvSpPr txBox="1">
            <a:spLocks/>
          </p:cNvSpPr>
          <p:nvPr/>
        </p:nvSpPr>
        <p:spPr>
          <a:xfrm>
            <a:off x="335798" y="2540297"/>
            <a:ext cx="8571133" cy="3624020"/>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1260475" indent="-1260475" algn="just">
              <a:tabLst>
                <a:tab pos="1260475" algn="l"/>
              </a:tabLst>
            </a:pPr>
            <a:r>
              <a:rPr lang="ru-RU" sz="2800" b="1" dirty="0">
                <a:solidFill>
                  <a:srgbClr val="FF0000"/>
                </a:solidFill>
                <a:latin typeface="Times New Roman" panose="02020603050405020304" pitchFamily="18" charset="0"/>
                <a:cs typeface="Times New Roman" panose="02020603050405020304" pitchFamily="18" charset="0"/>
              </a:rPr>
              <a:t>Когда?</a:t>
            </a:r>
            <a:r>
              <a:rPr lang="ru-RU" sz="2800" dirty="0">
                <a:solidFill>
                  <a:srgbClr val="FF0000"/>
                </a:solidFill>
                <a:latin typeface="Times New Roman" panose="02020603050405020304" pitchFamily="18" charset="0"/>
                <a:cs typeface="Times New Roman" panose="02020603050405020304" pitchFamily="18" charset="0"/>
              </a:rPr>
              <a:t>   </a:t>
            </a:r>
            <a:r>
              <a:rPr lang="ru-RU" sz="2800" dirty="0">
                <a:solidFill>
                  <a:prstClr val="black"/>
                </a:solidFill>
                <a:latin typeface="Times New Roman" panose="02020603050405020304" pitchFamily="18" charset="0"/>
                <a:cs typeface="Times New Roman" panose="02020603050405020304" pitchFamily="18" charset="0"/>
              </a:rPr>
              <a:t>В периоде, следующем за отчетным</a:t>
            </a:r>
          </a:p>
          <a:p>
            <a:pPr algn="just"/>
            <a:endParaRPr lang="ru-RU" sz="2800" dirty="0">
              <a:solidFill>
                <a:prstClr val="black"/>
              </a:solidFill>
              <a:latin typeface="Times New Roman" panose="02020603050405020304" pitchFamily="18" charset="0"/>
              <a:cs typeface="Times New Roman" panose="02020603050405020304" pitchFamily="18" charset="0"/>
            </a:endParaRPr>
          </a:p>
          <a:p>
            <a:pPr marL="1260475" indent="-1260475" algn="just"/>
            <a:r>
              <a:rPr lang="ru-RU" sz="2800" b="1" dirty="0">
                <a:solidFill>
                  <a:srgbClr val="FF0000"/>
                </a:solidFill>
                <a:latin typeface="Times New Roman" panose="02020603050405020304" pitchFamily="18" charset="0"/>
                <a:cs typeface="Times New Roman" panose="02020603050405020304" pitchFamily="18" charset="0"/>
              </a:rPr>
              <a:t>Как?</a:t>
            </a:r>
            <a:r>
              <a:rPr lang="ru-RU" sz="2800" dirty="0">
                <a:solidFill>
                  <a:srgbClr val="FF0000"/>
                </a:solidFill>
                <a:latin typeface="Times New Roman" panose="02020603050405020304" pitchFamily="18" charset="0"/>
                <a:cs typeface="Times New Roman" panose="02020603050405020304" pitchFamily="18" charset="0"/>
              </a:rPr>
              <a:t>      </a:t>
            </a:r>
            <a:r>
              <a:rPr lang="ru-RU" sz="2800" dirty="0">
                <a:solidFill>
                  <a:prstClr val="black"/>
                </a:solidFill>
                <a:latin typeface="Times New Roman" panose="02020603050405020304" pitchFamily="18" charset="0"/>
                <a:cs typeface="Times New Roman" panose="02020603050405020304" pitchFamily="18" charset="0"/>
              </a:rPr>
              <a:t>Бухгалтерские записи по счетам</a:t>
            </a:r>
          </a:p>
          <a:p>
            <a:pPr marL="1260475" algn="just"/>
            <a:endParaRPr lang="ru-RU" sz="2800" dirty="0">
              <a:solidFill>
                <a:prstClr val="black"/>
              </a:solidFill>
              <a:latin typeface="Times New Roman" panose="02020603050405020304" pitchFamily="18" charset="0"/>
              <a:cs typeface="Times New Roman" panose="02020603050405020304" pitchFamily="18" charset="0"/>
            </a:endParaRPr>
          </a:p>
          <a:p>
            <a:pPr marL="1339850" indent="-1339850" algn="just"/>
            <a:r>
              <a:rPr lang="ru-RU" sz="2800" b="1" dirty="0">
                <a:solidFill>
                  <a:srgbClr val="FF0000"/>
                </a:solidFill>
                <a:latin typeface="Times New Roman" panose="02020603050405020304" pitchFamily="18" charset="0"/>
                <a:cs typeface="Times New Roman" panose="02020603050405020304" pitchFamily="18" charset="0"/>
              </a:rPr>
              <a:t>Где?</a:t>
            </a:r>
            <a:r>
              <a:rPr lang="ru-RU" sz="2800" dirty="0">
                <a:solidFill>
                  <a:prstClr val="black"/>
                </a:solidFill>
                <a:latin typeface="Times New Roman" panose="02020603050405020304" pitchFamily="18" charset="0"/>
                <a:cs typeface="Times New Roman" panose="02020603050405020304" pitchFamily="18" charset="0"/>
              </a:rPr>
              <a:t>  В Пояснениях к отчетности (не требует изменение величины активов, обязательств, результата)</a:t>
            </a:r>
          </a:p>
        </p:txBody>
      </p:sp>
    </p:spTree>
    <p:extLst>
      <p:ext uri="{BB962C8B-B14F-4D97-AF65-F5344CB8AC3E}">
        <p14:creationId xmlns:p14="http://schemas.microsoft.com/office/powerpoint/2010/main" val="189133981"/>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Straight Connector 16"/>
          <p:cNvCxnSpPr/>
          <p:nvPr/>
        </p:nvCxnSpPr>
        <p:spPr>
          <a:xfrm>
            <a:off x="8511789" y="265642"/>
            <a:ext cx="0" cy="226483"/>
          </a:xfrm>
          <a:prstGeom prst="line">
            <a:avLst/>
          </a:prstGeom>
          <a:ln w="12700" cmpd="sng">
            <a:solidFill>
              <a:srgbClr val="DEAA46"/>
            </a:solidFill>
            <a:prstDash val="solid"/>
          </a:ln>
          <a:effectLst/>
        </p:spPr>
        <p:style>
          <a:lnRef idx="2">
            <a:schemeClr val="accent1"/>
          </a:lnRef>
          <a:fillRef idx="0">
            <a:schemeClr val="accent1"/>
          </a:fillRef>
          <a:effectRef idx="1">
            <a:schemeClr val="accent1"/>
          </a:effectRef>
          <a:fontRef idx="minor">
            <a:schemeClr val="tx1"/>
          </a:fontRef>
        </p:style>
      </p:cxnSp>
      <p:sp>
        <p:nvSpPr>
          <p:cNvPr id="36" name="Номер слайда 14"/>
          <p:cNvSpPr>
            <a:spLocks noGrp="1"/>
          </p:cNvSpPr>
          <p:nvPr>
            <p:ph type="sldNum" sz="quarter" idx="12"/>
          </p:nvPr>
        </p:nvSpPr>
        <p:spPr>
          <a:xfrm>
            <a:off x="8328075" y="179386"/>
            <a:ext cx="578856" cy="365125"/>
          </a:xfrm>
        </p:spPr>
        <p:txBody>
          <a:bodyPr/>
          <a:lstStyle/>
          <a:p>
            <a:fld id="{B2D350B4-811D-9C49-8D4A-B431FFD45952}" type="slidenum">
              <a:rPr lang="en-US" b="1" smtClean="0">
                <a:solidFill>
                  <a:srgbClr val="C79023"/>
                </a:solidFill>
              </a:rPr>
              <a:pPr/>
              <a:t>96</a:t>
            </a:fld>
            <a:endParaRPr lang="en-US" b="1" dirty="0">
              <a:solidFill>
                <a:srgbClr val="C79023"/>
              </a:solidFill>
            </a:endParaRPr>
          </a:p>
        </p:txBody>
      </p:sp>
      <p:sp>
        <p:nvSpPr>
          <p:cNvPr id="41" name="Title 1">
            <a:extLst>
              <a:ext uri="{FF2B5EF4-FFF2-40B4-BE49-F238E27FC236}">
                <a16:creationId xmlns="" xmlns:a16="http://schemas.microsoft.com/office/drawing/2014/main" id="{D2BE57DE-FA7A-44BC-B8D6-F3B300F4C69D}"/>
              </a:ext>
            </a:extLst>
          </p:cNvPr>
          <p:cNvSpPr txBox="1">
            <a:spLocks/>
          </p:cNvSpPr>
          <p:nvPr/>
        </p:nvSpPr>
        <p:spPr>
          <a:xfrm>
            <a:off x="3801431" y="276138"/>
            <a:ext cx="4836202" cy="436959"/>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ru-RU" sz="2400" b="1" dirty="0">
                <a:solidFill>
                  <a:srgbClr val="077A3E"/>
                </a:solidFill>
                <a:latin typeface="Times New Roman" panose="02020603050405020304" pitchFamily="18" charset="0"/>
                <a:cs typeface="Times New Roman" panose="02020603050405020304" pitchFamily="18" charset="0"/>
              </a:rPr>
              <a:t>СПОД, подтверждающее условия</a:t>
            </a:r>
          </a:p>
        </p:txBody>
      </p:sp>
      <p:sp>
        <p:nvSpPr>
          <p:cNvPr id="19" name="Title 1">
            <a:extLst>
              <a:ext uri="{FF2B5EF4-FFF2-40B4-BE49-F238E27FC236}">
                <a16:creationId xmlns="" xmlns:a16="http://schemas.microsoft.com/office/drawing/2014/main" id="{B286BC3B-43F6-462E-B028-978528B7FEF5}"/>
              </a:ext>
            </a:extLst>
          </p:cNvPr>
          <p:cNvSpPr txBox="1">
            <a:spLocks/>
          </p:cNvSpPr>
          <p:nvPr/>
        </p:nvSpPr>
        <p:spPr>
          <a:xfrm>
            <a:off x="69656" y="6302108"/>
            <a:ext cx="4998865" cy="450273"/>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ru-RU" sz="2400" b="1" dirty="0">
                <a:solidFill>
                  <a:srgbClr val="077A3E"/>
                </a:solidFill>
                <a:latin typeface="Times New Roman" panose="02020603050405020304" pitchFamily="18" charset="0"/>
                <a:cs typeface="Times New Roman" panose="02020603050405020304" pitchFamily="18" charset="0"/>
              </a:rPr>
              <a:t>СПОД, </a:t>
            </a:r>
            <a:r>
              <a:rPr lang="ru-RU" sz="2400" b="1" dirty="0" smtClean="0">
                <a:solidFill>
                  <a:srgbClr val="077A3E"/>
                </a:solidFill>
                <a:latin typeface="Times New Roman" panose="02020603050405020304" pitchFamily="18" charset="0"/>
                <a:cs typeface="Times New Roman" panose="02020603050405020304" pitchFamily="18" charset="0"/>
              </a:rPr>
              <a:t>указывающее на </a:t>
            </a:r>
            <a:r>
              <a:rPr lang="ru-RU" sz="2400" b="1" dirty="0">
                <a:solidFill>
                  <a:srgbClr val="077A3E"/>
                </a:solidFill>
                <a:latin typeface="Times New Roman" panose="02020603050405020304" pitchFamily="18" charset="0"/>
                <a:cs typeface="Times New Roman" panose="02020603050405020304" pitchFamily="18" charset="0"/>
              </a:rPr>
              <a:t>условия</a:t>
            </a:r>
          </a:p>
        </p:txBody>
      </p:sp>
      <p:cxnSp>
        <p:nvCxnSpPr>
          <p:cNvPr id="23" name="Прямая со стрелкой 22">
            <a:extLst>
              <a:ext uri="{FF2B5EF4-FFF2-40B4-BE49-F238E27FC236}">
                <a16:creationId xmlns="" xmlns:a16="http://schemas.microsoft.com/office/drawing/2014/main" id="{64FD853B-7181-4D89-BB93-9C9C0C5B486A}"/>
              </a:ext>
            </a:extLst>
          </p:cNvPr>
          <p:cNvCxnSpPr>
            <a:cxnSpLocks/>
          </p:cNvCxnSpPr>
          <p:nvPr/>
        </p:nvCxnSpPr>
        <p:spPr>
          <a:xfrm flipH="1">
            <a:off x="3167335" y="1844933"/>
            <a:ext cx="611207" cy="0"/>
          </a:xfrm>
          <a:prstGeom prst="straightConnector1">
            <a:avLst/>
          </a:prstGeom>
          <a:ln>
            <a:prstDash val="sysDot"/>
            <a:tailEnd type="triangle" w="lg" len="lg"/>
          </a:ln>
        </p:spPr>
        <p:style>
          <a:lnRef idx="2">
            <a:schemeClr val="accent1"/>
          </a:lnRef>
          <a:fillRef idx="0">
            <a:schemeClr val="accent1"/>
          </a:fillRef>
          <a:effectRef idx="1">
            <a:schemeClr val="accent1"/>
          </a:effectRef>
          <a:fontRef idx="minor">
            <a:schemeClr val="tx1"/>
          </a:fontRef>
        </p:style>
      </p:cxnSp>
      <p:sp>
        <p:nvSpPr>
          <p:cNvPr id="6" name="Стрелка: пятиугольник 5">
            <a:extLst>
              <a:ext uri="{FF2B5EF4-FFF2-40B4-BE49-F238E27FC236}">
                <a16:creationId xmlns="" xmlns:a16="http://schemas.microsoft.com/office/drawing/2014/main" id="{09973AD9-F0B8-4C97-8B85-70D96A482DCB}"/>
              </a:ext>
            </a:extLst>
          </p:cNvPr>
          <p:cNvSpPr/>
          <p:nvPr/>
        </p:nvSpPr>
        <p:spPr>
          <a:xfrm>
            <a:off x="567108" y="3836025"/>
            <a:ext cx="8050395" cy="450273"/>
          </a:xfrm>
          <a:prstGeom prst="homePlate">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457200"/>
            <a:endParaRPr lang="ru-RU">
              <a:solidFill>
                <a:prstClr val="white"/>
              </a:solidFill>
            </a:endParaRPr>
          </a:p>
        </p:txBody>
      </p:sp>
      <p:sp>
        <p:nvSpPr>
          <p:cNvPr id="11" name="Равнобедренный треугольник 10">
            <a:extLst>
              <a:ext uri="{FF2B5EF4-FFF2-40B4-BE49-F238E27FC236}">
                <a16:creationId xmlns="" xmlns:a16="http://schemas.microsoft.com/office/drawing/2014/main" id="{6D8FF11A-B2F0-4E0F-B297-EACE056DD5C1}"/>
              </a:ext>
            </a:extLst>
          </p:cNvPr>
          <p:cNvSpPr/>
          <p:nvPr/>
        </p:nvSpPr>
        <p:spPr>
          <a:xfrm>
            <a:off x="5502026" y="3439928"/>
            <a:ext cx="484909" cy="831272"/>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ru-RU">
              <a:solidFill>
                <a:prstClr val="white"/>
              </a:solidFill>
            </a:endParaRPr>
          </a:p>
        </p:txBody>
      </p:sp>
      <p:sp>
        <p:nvSpPr>
          <p:cNvPr id="12" name="Равнобедренный треугольник 11">
            <a:extLst>
              <a:ext uri="{FF2B5EF4-FFF2-40B4-BE49-F238E27FC236}">
                <a16:creationId xmlns="" xmlns:a16="http://schemas.microsoft.com/office/drawing/2014/main" id="{29812E6A-B9F0-4842-BBA4-EA6027937040}"/>
              </a:ext>
            </a:extLst>
          </p:cNvPr>
          <p:cNvSpPr/>
          <p:nvPr/>
        </p:nvSpPr>
        <p:spPr>
          <a:xfrm>
            <a:off x="7511872" y="3439928"/>
            <a:ext cx="484909" cy="831272"/>
          </a:xfrm>
          <a:prstGeom prst="triangle">
            <a:avLst/>
          </a:prstGeom>
          <a:gradFill>
            <a:gsLst>
              <a:gs pos="0">
                <a:srgbClr val="FF0000"/>
              </a:gs>
              <a:gs pos="100000">
                <a:schemeClr val="accent6">
                  <a:lumMod val="75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ru-RU">
              <a:solidFill>
                <a:prstClr val="white"/>
              </a:solidFill>
            </a:endParaRPr>
          </a:p>
        </p:txBody>
      </p:sp>
      <p:sp>
        <p:nvSpPr>
          <p:cNvPr id="8" name="TextBox 7">
            <a:extLst>
              <a:ext uri="{FF2B5EF4-FFF2-40B4-BE49-F238E27FC236}">
                <a16:creationId xmlns="" xmlns:a16="http://schemas.microsoft.com/office/drawing/2014/main" id="{04BB67EC-D1C5-48ED-B533-BFBA26BD6F13}"/>
              </a:ext>
            </a:extLst>
          </p:cNvPr>
          <p:cNvSpPr txBox="1"/>
          <p:nvPr/>
        </p:nvSpPr>
        <p:spPr>
          <a:xfrm>
            <a:off x="1713569" y="2714207"/>
            <a:ext cx="1226129" cy="646331"/>
          </a:xfrm>
          <a:prstGeom prst="rect">
            <a:avLst/>
          </a:prstGeom>
          <a:noFill/>
        </p:spPr>
        <p:txBody>
          <a:bodyPr wrap="square" rtlCol="0">
            <a:spAutoFit/>
          </a:bodyPr>
          <a:lstStyle/>
          <a:p>
            <a:pPr algn="ctr" defTabSz="457200"/>
            <a:r>
              <a:rPr lang="ru-RU" b="1" dirty="0">
                <a:solidFill>
                  <a:prstClr val="black"/>
                </a:solidFill>
                <a:latin typeface="Times New Roman" panose="02020603050405020304" pitchFamily="18" charset="0"/>
                <a:cs typeface="Times New Roman" panose="02020603050405020304" pitchFamily="18" charset="0"/>
              </a:rPr>
              <a:t>Отчетная дата</a:t>
            </a:r>
          </a:p>
        </p:txBody>
      </p:sp>
      <p:sp>
        <p:nvSpPr>
          <p:cNvPr id="14" name="TextBox 13">
            <a:extLst>
              <a:ext uri="{FF2B5EF4-FFF2-40B4-BE49-F238E27FC236}">
                <a16:creationId xmlns="" xmlns:a16="http://schemas.microsoft.com/office/drawing/2014/main" id="{2989BF1D-32CA-47AA-816E-8FAEDEE8ED8F}"/>
              </a:ext>
            </a:extLst>
          </p:cNvPr>
          <p:cNvSpPr txBox="1"/>
          <p:nvPr/>
        </p:nvSpPr>
        <p:spPr>
          <a:xfrm>
            <a:off x="5221432" y="2455615"/>
            <a:ext cx="1117484" cy="923330"/>
          </a:xfrm>
          <a:prstGeom prst="rect">
            <a:avLst/>
          </a:prstGeom>
          <a:noFill/>
        </p:spPr>
        <p:txBody>
          <a:bodyPr wrap="square" rtlCol="0">
            <a:spAutoFit/>
          </a:bodyPr>
          <a:lstStyle/>
          <a:p>
            <a:pPr algn="ctr" defTabSz="457200"/>
            <a:r>
              <a:rPr lang="ru-RU" b="1" dirty="0">
                <a:solidFill>
                  <a:prstClr val="black"/>
                </a:solidFill>
                <a:latin typeface="Times New Roman" panose="02020603050405020304" pitchFamily="18" charset="0"/>
                <a:cs typeface="Times New Roman" panose="02020603050405020304" pitchFamily="18" charset="0"/>
              </a:rPr>
              <a:t>Дата подписания</a:t>
            </a:r>
          </a:p>
        </p:txBody>
      </p:sp>
      <p:sp>
        <p:nvSpPr>
          <p:cNvPr id="15" name="TextBox 14">
            <a:extLst>
              <a:ext uri="{FF2B5EF4-FFF2-40B4-BE49-F238E27FC236}">
                <a16:creationId xmlns="" xmlns:a16="http://schemas.microsoft.com/office/drawing/2014/main" id="{394A70E8-B6C7-4AD5-836B-E4A746DC734A}"/>
              </a:ext>
            </a:extLst>
          </p:cNvPr>
          <p:cNvSpPr txBox="1"/>
          <p:nvPr/>
        </p:nvSpPr>
        <p:spPr>
          <a:xfrm>
            <a:off x="7132859" y="2694796"/>
            <a:ext cx="1287706" cy="646331"/>
          </a:xfrm>
          <a:prstGeom prst="rect">
            <a:avLst/>
          </a:prstGeom>
          <a:noFill/>
        </p:spPr>
        <p:txBody>
          <a:bodyPr wrap="square" rtlCol="0">
            <a:spAutoFit/>
          </a:bodyPr>
          <a:lstStyle/>
          <a:p>
            <a:pPr algn="ctr" defTabSz="457200"/>
            <a:r>
              <a:rPr lang="ru-RU" b="1" dirty="0">
                <a:solidFill>
                  <a:prstClr val="black"/>
                </a:solidFill>
                <a:latin typeface="Times New Roman" panose="02020603050405020304" pitchFamily="18" charset="0"/>
                <a:cs typeface="Times New Roman" panose="02020603050405020304" pitchFamily="18" charset="0"/>
              </a:rPr>
              <a:t>Дата принятия</a:t>
            </a:r>
          </a:p>
        </p:txBody>
      </p:sp>
      <p:sp>
        <p:nvSpPr>
          <p:cNvPr id="13" name="Стрелка: изогнутая вверх 12">
            <a:extLst>
              <a:ext uri="{FF2B5EF4-FFF2-40B4-BE49-F238E27FC236}">
                <a16:creationId xmlns="" xmlns:a16="http://schemas.microsoft.com/office/drawing/2014/main" id="{5F397204-3184-4F78-AF10-B5E227165755}"/>
              </a:ext>
            </a:extLst>
          </p:cNvPr>
          <p:cNvSpPr/>
          <p:nvPr/>
        </p:nvSpPr>
        <p:spPr>
          <a:xfrm flipV="1">
            <a:off x="1119993" y="3031951"/>
            <a:ext cx="2521982" cy="556957"/>
          </a:xfrm>
          <a:prstGeom prst="curvedUpArrow">
            <a:avLst/>
          </a:prstGeom>
          <a:gradFill>
            <a:gsLst>
              <a:gs pos="0">
                <a:srgbClr val="C79023"/>
              </a:gs>
              <a:gs pos="100000">
                <a:schemeClr val="accent6">
                  <a:lumMod val="75000"/>
                </a:schemeClr>
              </a:gs>
            </a:gsLst>
          </a:gradFill>
          <a:ln>
            <a:solidFill>
              <a:srgbClr val="C79023"/>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ru-RU">
              <a:solidFill>
                <a:prstClr val="black"/>
              </a:solidFill>
            </a:endParaRPr>
          </a:p>
        </p:txBody>
      </p:sp>
      <p:sp>
        <p:nvSpPr>
          <p:cNvPr id="17" name="TextBox 16">
            <a:extLst>
              <a:ext uri="{FF2B5EF4-FFF2-40B4-BE49-F238E27FC236}">
                <a16:creationId xmlns="" xmlns:a16="http://schemas.microsoft.com/office/drawing/2014/main" id="{052895BB-24AE-4058-99E1-696F9651D821}"/>
              </a:ext>
            </a:extLst>
          </p:cNvPr>
          <p:cNvSpPr txBox="1"/>
          <p:nvPr/>
        </p:nvSpPr>
        <p:spPr>
          <a:xfrm>
            <a:off x="516847" y="3486232"/>
            <a:ext cx="1780679" cy="369332"/>
          </a:xfrm>
          <a:prstGeom prst="rect">
            <a:avLst/>
          </a:prstGeom>
          <a:noFill/>
        </p:spPr>
        <p:txBody>
          <a:bodyPr wrap="square" rtlCol="0">
            <a:spAutoFit/>
          </a:bodyPr>
          <a:lstStyle/>
          <a:p>
            <a:pPr algn="ctr" defTabSz="457200"/>
            <a:r>
              <a:rPr lang="ru-RU" i="1" dirty="0">
                <a:solidFill>
                  <a:prstClr val="black"/>
                </a:solidFill>
                <a:latin typeface="Times New Roman" panose="02020603050405020304" pitchFamily="18" charset="0"/>
                <a:cs typeface="Times New Roman" panose="02020603050405020304" pitchFamily="18" charset="0"/>
              </a:rPr>
              <a:t>1.Наличие ДЗ</a:t>
            </a:r>
          </a:p>
        </p:txBody>
      </p:sp>
      <p:cxnSp>
        <p:nvCxnSpPr>
          <p:cNvPr id="21" name="Прямая соединительная линия 20">
            <a:extLst>
              <a:ext uri="{FF2B5EF4-FFF2-40B4-BE49-F238E27FC236}">
                <a16:creationId xmlns="" xmlns:a16="http://schemas.microsoft.com/office/drawing/2014/main" id="{DB5F4B10-6783-408D-B3DE-810ED7024487}"/>
              </a:ext>
            </a:extLst>
          </p:cNvPr>
          <p:cNvCxnSpPr>
            <a:cxnSpLocks/>
          </p:cNvCxnSpPr>
          <p:nvPr/>
        </p:nvCxnSpPr>
        <p:spPr>
          <a:xfrm flipV="1">
            <a:off x="3784612" y="1826757"/>
            <a:ext cx="11818" cy="1619780"/>
          </a:xfrm>
          <a:prstGeom prst="line">
            <a:avLst/>
          </a:prstGeom>
          <a:ln>
            <a:prstDash val="sysDot"/>
          </a:ln>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 xmlns:a16="http://schemas.microsoft.com/office/drawing/2014/main" id="{8B58FCE4-DE26-430A-A9B3-D4BAFFCF4672}"/>
              </a:ext>
            </a:extLst>
          </p:cNvPr>
          <p:cNvSpPr txBox="1"/>
          <p:nvPr/>
        </p:nvSpPr>
        <p:spPr>
          <a:xfrm>
            <a:off x="2474675" y="3515862"/>
            <a:ext cx="3027351" cy="923330"/>
          </a:xfrm>
          <a:prstGeom prst="rect">
            <a:avLst/>
          </a:prstGeom>
          <a:noFill/>
        </p:spPr>
        <p:txBody>
          <a:bodyPr wrap="square" rtlCol="0">
            <a:spAutoFit/>
          </a:bodyPr>
          <a:lstStyle/>
          <a:p>
            <a:pPr algn="ctr" defTabSz="457200"/>
            <a:r>
              <a:rPr lang="ru-RU" i="1" dirty="0">
                <a:solidFill>
                  <a:prstClr val="black"/>
                </a:solidFill>
                <a:latin typeface="Times New Roman" panose="02020603050405020304" pitchFamily="18" charset="0"/>
                <a:cs typeface="Times New Roman" panose="02020603050405020304" pitchFamily="18" charset="0"/>
              </a:rPr>
              <a:t>2. Исключение юридического лица из ЕГРЮЛ</a:t>
            </a:r>
          </a:p>
          <a:p>
            <a:pPr algn="ctr" defTabSz="457200"/>
            <a:endParaRPr lang="ru-RU" i="1" dirty="0">
              <a:solidFill>
                <a:prstClr val="black"/>
              </a:solidFill>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 xmlns:a16="http://schemas.microsoft.com/office/drawing/2014/main" id="{532AF774-A45B-49E6-A22A-48F5BAC4035E}"/>
              </a:ext>
            </a:extLst>
          </p:cNvPr>
          <p:cNvSpPr txBox="1"/>
          <p:nvPr/>
        </p:nvSpPr>
        <p:spPr>
          <a:xfrm>
            <a:off x="667972" y="1000888"/>
            <a:ext cx="2933129" cy="1200329"/>
          </a:xfrm>
          <a:prstGeom prst="rect">
            <a:avLst/>
          </a:prstGeom>
          <a:noFill/>
        </p:spPr>
        <p:txBody>
          <a:bodyPr wrap="square" rtlCol="0">
            <a:spAutoFit/>
          </a:bodyPr>
          <a:lstStyle/>
          <a:p>
            <a:pPr algn="ctr" defTabSz="457200"/>
            <a:r>
              <a:rPr lang="ru-RU" i="1" dirty="0">
                <a:solidFill>
                  <a:prstClr val="black"/>
                </a:solidFill>
                <a:latin typeface="Times New Roman" panose="02020603050405020304" pitchFamily="18" charset="0"/>
                <a:cs typeface="Times New Roman" panose="02020603050405020304" pitchFamily="18" charset="0"/>
              </a:rPr>
              <a:t>3. </a:t>
            </a:r>
          </a:p>
          <a:p>
            <a:pPr algn="ctr" defTabSz="457200"/>
            <a:r>
              <a:rPr lang="ru-RU" i="1" dirty="0">
                <a:solidFill>
                  <a:prstClr val="black"/>
                </a:solidFill>
                <a:latin typeface="Times New Roman" panose="02020603050405020304" pitchFamily="18" charset="0"/>
                <a:cs typeface="Times New Roman" panose="02020603050405020304" pitchFamily="18" charset="0"/>
              </a:rPr>
              <a:t>балансовые счета забалансовые счета</a:t>
            </a:r>
          </a:p>
          <a:p>
            <a:pPr algn="ctr" defTabSz="457200"/>
            <a:r>
              <a:rPr lang="ru-RU" i="1" dirty="0">
                <a:solidFill>
                  <a:prstClr val="black"/>
                </a:solidFill>
                <a:latin typeface="Times New Roman" panose="02020603050405020304" pitchFamily="18" charset="0"/>
                <a:cs typeface="Times New Roman" panose="02020603050405020304" pitchFamily="18" charset="0"/>
              </a:rPr>
              <a:t>баланс, отчет о </a:t>
            </a:r>
            <a:r>
              <a:rPr lang="ru-RU" i="1" dirty="0" err="1" smtClean="0">
                <a:solidFill>
                  <a:prstClr val="black"/>
                </a:solidFill>
                <a:latin typeface="Times New Roman" panose="02020603050405020304" pitchFamily="18" charset="0"/>
                <a:cs typeface="Times New Roman" panose="02020603050405020304" pitchFamily="18" charset="0"/>
              </a:rPr>
              <a:t>финрезе</a:t>
            </a:r>
            <a:endParaRPr lang="ru-RU" i="1" dirty="0">
              <a:solidFill>
                <a:prstClr val="black"/>
              </a:solidFill>
              <a:latin typeface="Times New Roman" panose="02020603050405020304" pitchFamily="18" charset="0"/>
              <a:cs typeface="Times New Roman" panose="02020603050405020304" pitchFamily="18" charset="0"/>
            </a:endParaRPr>
          </a:p>
        </p:txBody>
      </p:sp>
      <p:cxnSp>
        <p:nvCxnSpPr>
          <p:cNvPr id="29" name="Прямая со стрелкой 28">
            <a:extLst>
              <a:ext uri="{FF2B5EF4-FFF2-40B4-BE49-F238E27FC236}">
                <a16:creationId xmlns="" xmlns:a16="http://schemas.microsoft.com/office/drawing/2014/main" id="{5F729C77-74EC-43F5-A8DF-65626035A463}"/>
              </a:ext>
            </a:extLst>
          </p:cNvPr>
          <p:cNvCxnSpPr>
            <a:cxnSpLocks/>
          </p:cNvCxnSpPr>
          <p:nvPr/>
        </p:nvCxnSpPr>
        <p:spPr>
          <a:xfrm rot="16200000" flipH="1">
            <a:off x="2018007" y="2418441"/>
            <a:ext cx="611207" cy="0"/>
          </a:xfrm>
          <a:prstGeom prst="straightConnector1">
            <a:avLst/>
          </a:prstGeom>
          <a:ln>
            <a:prstDash val="sysDot"/>
            <a:tailEnd type="triangle" w="lg" len="lg"/>
          </a:ln>
        </p:spPr>
        <p:style>
          <a:lnRef idx="2">
            <a:schemeClr val="accent1"/>
          </a:lnRef>
          <a:fillRef idx="0">
            <a:schemeClr val="accent1"/>
          </a:fillRef>
          <a:effectRef idx="1">
            <a:schemeClr val="accent1"/>
          </a:effectRef>
          <a:fontRef idx="minor">
            <a:schemeClr val="tx1"/>
          </a:fontRef>
        </p:style>
      </p:cxnSp>
      <p:sp>
        <p:nvSpPr>
          <p:cNvPr id="30" name="TextBox 29">
            <a:extLst>
              <a:ext uri="{FF2B5EF4-FFF2-40B4-BE49-F238E27FC236}">
                <a16:creationId xmlns="" xmlns:a16="http://schemas.microsoft.com/office/drawing/2014/main" id="{D5C25BF7-8EB6-45FC-846C-5933CD12E4E4}"/>
              </a:ext>
            </a:extLst>
          </p:cNvPr>
          <p:cNvSpPr txBox="1"/>
          <p:nvPr/>
        </p:nvSpPr>
        <p:spPr>
          <a:xfrm>
            <a:off x="3274898" y="746985"/>
            <a:ext cx="1988127" cy="877163"/>
          </a:xfrm>
          <a:prstGeom prst="rect">
            <a:avLst/>
          </a:prstGeom>
          <a:noFill/>
        </p:spPr>
        <p:txBody>
          <a:bodyPr wrap="square" rtlCol="0">
            <a:spAutoFit/>
          </a:bodyPr>
          <a:lstStyle/>
          <a:p>
            <a:pPr algn="ctr" defTabSz="457200"/>
            <a:r>
              <a:rPr lang="ru-RU" sz="1600" i="1" dirty="0">
                <a:solidFill>
                  <a:prstClr val="black"/>
                </a:solidFill>
                <a:latin typeface="Times New Roman" panose="02020603050405020304" pitchFamily="18" charset="0"/>
                <a:cs typeface="Times New Roman" panose="02020603050405020304" pitchFamily="18" charset="0"/>
              </a:rPr>
              <a:t>4</a:t>
            </a:r>
            <a:r>
              <a:rPr lang="ru-RU" sz="1700" i="1" dirty="0">
                <a:solidFill>
                  <a:prstClr val="black"/>
                </a:solidFill>
                <a:latin typeface="Times New Roman" panose="02020603050405020304" pitchFamily="18" charset="0"/>
                <a:cs typeface="Times New Roman" panose="02020603050405020304" pitchFamily="18" charset="0"/>
              </a:rPr>
              <a:t>.Без ДЗ на балансе</a:t>
            </a:r>
          </a:p>
          <a:p>
            <a:pPr algn="ctr" defTabSz="457200"/>
            <a:r>
              <a:rPr lang="ru-RU" sz="1700" i="1" dirty="0">
                <a:solidFill>
                  <a:prstClr val="black"/>
                </a:solidFill>
                <a:latin typeface="Times New Roman" panose="02020603050405020304" pitchFamily="18" charset="0"/>
                <a:cs typeface="Times New Roman" panose="02020603050405020304" pitchFamily="18" charset="0"/>
              </a:rPr>
              <a:t>Уточнены формы отчетности</a:t>
            </a:r>
          </a:p>
        </p:txBody>
      </p:sp>
      <p:cxnSp>
        <p:nvCxnSpPr>
          <p:cNvPr id="26" name="Прямая со стрелкой 25">
            <a:extLst>
              <a:ext uri="{FF2B5EF4-FFF2-40B4-BE49-F238E27FC236}">
                <a16:creationId xmlns="" xmlns:a16="http://schemas.microsoft.com/office/drawing/2014/main" id="{760DBC00-2551-4CA0-AD36-991229FF7E6E}"/>
              </a:ext>
            </a:extLst>
          </p:cNvPr>
          <p:cNvCxnSpPr>
            <a:cxnSpLocks/>
          </p:cNvCxnSpPr>
          <p:nvPr/>
        </p:nvCxnSpPr>
        <p:spPr>
          <a:xfrm>
            <a:off x="4993240" y="1516225"/>
            <a:ext cx="762498" cy="849557"/>
          </a:xfrm>
          <a:prstGeom prst="straightConnector1">
            <a:avLst/>
          </a:prstGeom>
          <a:ln>
            <a:prstDash val="sysDot"/>
            <a:tailEnd type="triangle" w="lg" len="lg"/>
          </a:ln>
        </p:spPr>
        <p:style>
          <a:lnRef idx="2">
            <a:schemeClr val="accent1"/>
          </a:lnRef>
          <a:fillRef idx="0">
            <a:schemeClr val="accent1"/>
          </a:fillRef>
          <a:effectRef idx="1">
            <a:schemeClr val="accent1"/>
          </a:effectRef>
          <a:fontRef idx="minor">
            <a:schemeClr val="tx1"/>
          </a:fontRef>
        </p:style>
      </p:cxnSp>
      <p:sp>
        <p:nvSpPr>
          <p:cNvPr id="31" name="Стрелка: вниз 30">
            <a:extLst>
              <a:ext uri="{FF2B5EF4-FFF2-40B4-BE49-F238E27FC236}">
                <a16:creationId xmlns="" xmlns:a16="http://schemas.microsoft.com/office/drawing/2014/main" id="{84D531F1-F6BC-4AF9-8411-EE7B6B9B1B5A}"/>
              </a:ext>
            </a:extLst>
          </p:cNvPr>
          <p:cNvSpPr/>
          <p:nvPr/>
        </p:nvSpPr>
        <p:spPr>
          <a:xfrm>
            <a:off x="2466003" y="4390075"/>
            <a:ext cx="646331" cy="1245969"/>
          </a:xfrm>
          <a:prstGeom prst="downArrow">
            <a:avLst>
              <a:gd name="adj1" fmla="val 35453"/>
              <a:gd name="adj2" fmla="val 56560"/>
            </a:avLst>
          </a:prstGeom>
          <a:gradFill>
            <a:gsLst>
              <a:gs pos="0">
                <a:srgbClr val="C79023"/>
              </a:gs>
              <a:gs pos="100000">
                <a:schemeClr val="accent6">
                  <a:lumMod val="75000"/>
                </a:schemeClr>
              </a:gs>
            </a:gsLst>
          </a:gradFill>
          <a:ln>
            <a:solidFill>
              <a:srgbClr val="C79023"/>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ru-RU" dirty="0">
              <a:solidFill>
                <a:prstClr val="black"/>
              </a:solidFill>
            </a:endParaRPr>
          </a:p>
        </p:txBody>
      </p:sp>
      <p:sp>
        <p:nvSpPr>
          <p:cNvPr id="32" name="TextBox 31">
            <a:extLst>
              <a:ext uri="{FF2B5EF4-FFF2-40B4-BE49-F238E27FC236}">
                <a16:creationId xmlns="" xmlns:a16="http://schemas.microsoft.com/office/drawing/2014/main" id="{C3458C50-3E8B-4A66-B240-6FCEF0C84739}"/>
              </a:ext>
            </a:extLst>
          </p:cNvPr>
          <p:cNvSpPr txBox="1"/>
          <p:nvPr/>
        </p:nvSpPr>
        <p:spPr>
          <a:xfrm>
            <a:off x="1713569" y="5636045"/>
            <a:ext cx="1699458" cy="584775"/>
          </a:xfrm>
          <a:prstGeom prst="rect">
            <a:avLst/>
          </a:prstGeom>
          <a:noFill/>
        </p:spPr>
        <p:txBody>
          <a:bodyPr wrap="square" rtlCol="0">
            <a:spAutoFit/>
          </a:bodyPr>
          <a:lstStyle/>
          <a:p>
            <a:pPr algn="ctr" defTabSz="457200"/>
            <a:r>
              <a:rPr lang="en-US" sz="1600" i="1" dirty="0" smtClean="0">
                <a:solidFill>
                  <a:prstClr val="black"/>
                </a:solidFill>
                <a:latin typeface="Times New Roman" panose="02020603050405020304" pitchFamily="18" charset="0"/>
                <a:cs typeface="Times New Roman" panose="02020603050405020304" pitchFamily="18" charset="0"/>
              </a:rPr>
              <a:t>I</a:t>
            </a:r>
            <a:r>
              <a:rPr lang="ru-RU" sz="1600" i="1" dirty="0" smtClean="0">
                <a:solidFill>
                  <a:prstClr val="black"/>
                </a:solidFill>
                <a:latin typeface="Times New Roman" panose="02020603050405020304" pitchFamily="18" charset="0"/>
                <a:cs typeface="Times New Roman" panose="02020603050405020304" pitchFamily="18" charset="0"/>
              </a:rPr>
              <a:t>.Поступление </a:t>
            </a:r>
            <a:r>
              <a:rPr lang="ru-RU" sz="1600" i="1" dirty="0">
                <a:solidFill>
                  <a:prstClr val="black"/>
                </a:solidFill>
                <a:latin typeface="Times New Roman" panose="02020603050405020304" pitchFamily="18" charset="0"/>
                <a:cs typeface="Times New Roman" panose="02020603050405020304" pitchFamily="18" charset="0"/>
              </a:rPr>
              <a:t>актива</a:t>
            </a:r>
            <a:endParaRPr lang="ru-RU" sz="1700" i="1" dirty="0">
              <a:solidFill>
                <a:prstClr val="black"/>
              </a:solidFill>
              <a:latin typeface="Times New Roman" panose="02020603050405020304" pitchFamily="18" charset="0"/>
              <a:cs typeface="Times New Roman" panose="02020603050405020304" pitchFamily="18" charset="0"/>
            </a:endParaRPr>
          </a:p>
        </p:txBody>
      </p:sp>
      <p:sp>
        <p:nvSpPr>
          <p:cNvPr id="33" name="TextBox 32">
            <a:extLst>
              <a:ext uri="{FF2B5EF4-FFF2-40B4-BE49-F238E27FC236}">
                <a16:creationId xmlns="" xmlns:a16="http://schemas.microsoft.com/office/drawing/2014/main" id="{20ABF39E-32DB-433D-9598-EFD9A3A563AE}"/>
              </a:ext>
            </a:extLst>
          </p:cNvPr>
          <p:cNvSpPr txBox="1"/>
          <p:nvPr/>
        </p:nvSpPr>
        <p:spPr>
          <a:xfrm>
            <a:off x="4102034" y="5696173"/>
            <a:ext cx="1508164" cy="584775"/>
          </a:xfrm>
          <a:prstGeom prst="rect">
            <a:avLst/>
          </a:prstGeom>
          <a:noFill/>
        </p:spPr>
        <p:txBody>
          <a:bodyPr wrap="square" rtlCol="0">
            <a:spAutoFit/>
          </a:bodyPr>
          <a:lstStyle/>
          <a:p>
            <a:pPr algn="ctr" defTabSz="457200"/>
            <a:r>
              <a:rPr lang="en-US" sz="1600" i="1" dirty="0" smtClean="0">
                <a:solidFill>
                  <a:prstClr val="black"/>
                </a:solidFill>
                <a:latin typeface="Times New Roman" panose="02020603050405020304" pitchFamily="18" charset="0"/>
                <a:cs typeface="Times New Roman" panose="02020603050405020304" pitchFamily="18" charset="0"/>
              </a:rPr>
              <a:t>II</a:t>
            </a:r>
            <a:r>
              <a:rPr lang="ru-RU" sz="1600" i="1" dirty="0" smtClean="0">
                <a:solidFill>
                  <a:prstClr val="black"/>
                </a:solidFill>
                <a:latin typeface="Times New Roman" panose="02020603050405020304" pitchFamily="18" charset="0"/>
                <a:cs typeface="Times New Roman" panose="02020603050405020304" pitchFamily="18" charset="0"/>
              </a:rPr>
              <a:t>.Отражение </a:t>
            </a:r>
            <a:r>
              <a:rPr lang="ru-RU" sz="1600" i="1" dirty="0">
                <a:solidFill>
                  <a:prstClr val="black"/>
                </a:solidFill>
                <a:latin typeface="Times New Roman" panose="02020603050405020304" pitchFamily="18" charset="0"/>
                <a:cs typeface="Times New Roman" panose="02020603050405020304" pitchFamily="18" charset="0"/>
              </a:rPr>
              <a:t>в Пояснениях</a:t>
            </a:r>
            <a:endParaRPr lang="ru-RU" sz="1700" i="1" dirty="0">
              <a:solidFill>
                <a:prstClr val="black"/>
              </a:solidFill>
              <a:latin typeface="Times New Roman" panose="02020603050405020304" pitchFamily="18" charset="0"/>
              <a:cs typeface="Times New Roman" panose="02020603050405020304" pitchFamily="18" charset="0"/>
            </a:endParaRPr>
          </a:p>
        </p:txBody>
      </p:sp>
      <p:cxnSp>
        <p:nvCxnSpPr>
          <p:cNvPr id="40" name="Прямая со стрелкой 39">
            <a:extLst>
              <a:ext uri="{FF2B5EF4-FFF2-40B4-BE49-F238E27FC236}">
                <a16:creationId xmlns="" xmlns:a16="http://schemas.microsoft.com/office/drawing/2014/main" id="{7588D6D9-9318-4344-8320-32DDA4BA04A6}"/>
              </a:ext>
            </a:extLst>
          </p:cNvPr>
          <p:cNvCxnSpPr>
            <a:cxnSpLocks/>
          </p:cNvCxnSpPr>
          <p:nvPr/>
        </p:nvCxnSpPr>
        <p:spPr>
          <a:xfrm rot="10800000" flipH="1">
            <a:off x="3490827" y="6033830"/>
            <a:ext cx="611207" cy="0"/>
          </a:xfrm>
          <a:prstGeom prst="straightConnector1">
            <a:avLst/>
          </a:prstGeom>
          <a:ln>
            <a:prstDash val="sysDot"/>
            <a:tailEnd type="triangle" w="lg" len="lg"/>
          </a:ln>
        </p:spPr>
        <p:style>
          <a:lnRef idx="2">
            <a:schemeClr val="accent1"/>
          </a:lnRef>
          <a:fillRef idx="0">
            <a:schemeClr val="accent1"/>
          </a:fillRef>
          <a:effectRef idx="1">
            <a:schemeClr val="accent1"/>
          </a:effectRef>
          <a:fontRef idx="minor">
            <a:schemeClr val="tx1"/>
          </a:fontRef>
        </p:style>
      </p:cxnSp>
      <p:grpSp>
        <p:nvGrpSpPr>
          <p:cNvPr id="4" name="Группа 3">
            <a:extLst>
              <a:ext uri="{FF2B5EF4-FFF2-40B4-BE49-F238E27FC236}">
                <a16:creationId xmlns="" xmlns:a16="http://schemas.microsoft.com/office/drawing/2014/main" id="{402ED692-60C5-4212-B4B6-BD42552FC498}"/>
              </a:ext>
            </a:extLst>
          </p:cNvPr>
          <p:cNvGrpSpPr/>
          <p:nvPr/>
        </p:nvGrpSpPr>
        <p:grpSpPr>
          <a:xfrm>
            <a:off x="5497281" y="5461324"/>
            <a:ext cx="3219767" cy="990386"/>
            <a:chOff x="5440228" y="5043046"/>
            <a:chExt cx="3219767" cy="990386"/>
          </a:xfrm>
        </p:grpSpPr>
        <p:sp>
          <p:nvSpPr>
            <p:cNvPr id="34" name="TextBox 33">
              <a:extLst>
                <a:ext uri="{FF2B5EF4-FFF2-40B4-BE49-F238E27FC236}">
                  <a16:creationId xmlns="" xmlns:a16="http://schemas.microsoft.com/office/drawing/2014/main" id="{17F0C51E-C7ED-4CB6-8A02-382A71D290B8}"/>
                </a:ext>
              </a:extLst>
            </p:cNvPr>
            <p:cNvSpPr txBox="1"/>
            <p:nvPr/>
          </p:nvSpPr>
          <p:spPr>
            <a:xfrm>
              <a:off x="5440228" y="5110102"/>
              <a:ext cx="3219767" cy="923330"/>
            </a:xfrm>
            <a:prstGeom prst="rect">
              <a:avLst/>
            </a:prstGeom>
            <a:noFill/>
          </p:spPr>
          <p:txBody>
            <a:bodyPr wrap="square" rtlCol="0">
              <a:spAutoFit/>
            </a:bodyPr>
            <a:lstStyle/>
            <a:p>
              <a:pPr algn="ctr" defTabSz="457200"/>
              <a:r>
                <a:rPr lang="ru-RU" i="1" dirty="0">
                  <a:solidFill>
                    <a:prstClr val="black"/>
                  </a:solidFill>
                  <a:latin typeface="Times New Roman" panose="02020603050405020304" pitchFamily="18" charset="0"/>
                  <a:cs typeface="Times New Roman" panose="02020603050405020304" pitchFamily="18" charset="0"/>
                </a:rPr>
                <a:t>балансовые счета забалансовые счета</a:t>
              </a:r>
            </a:p>
            <a:p>
              <a:pPr algn="ctr" defTabSz="457200"/>
              <a:r>
                <a:rPr lang="ru-RU" i="1" dirty="0">
                  <a:solidFill>
                    <a:prstClr val="black"/>
                  </a:solidFill>
                  <a:latin typeface="Times New Roman" panose="02020603050405020304" pitchFamily="18" charset="0"/>
                  <a:cs typeface="Times New Roman" panose="02020603050405020304" pitchFamily="18" charset="0"/>
                </a:rPr>
                <a:t>баланс, отчет о </a:t>
              </a:r>
              <a:r>
                <a:rPr lang="ru-RU" i="1" dirty="0" err="1" smtClean="0">
                  <a:solidFill>
                    <a:prstClr val="black"/>
                  </a:solidFill>
                  <a:latin typeface="Times New Roman" panose="02020603050405020304" pitchFamily="18" charset="0"/>
                  <a:cs typeface="Times New Roman" panose="02020603050405020304" pitchFamily="18" charset="0"/>
                </a:rPr>
                <a:t>финрезе</a:t>
              </a:r>
              <a:endParaRPr lang="ru-RU" i="1" dirty="0">
                <a:solidFill>
                  <a:prstClr val="black"/>
                </a:solidFill>
                <a:latin typeface="Times New Roman" panose="02020603050405020304" pitchFamily="18" charset="0"/>
                <a:cs typeface="Times New Roman" panose="02020603050405020304" pitchFamily="18" charset="0"/>
              </a:endParaRPr>
            </a:p>
          </p:txBody>
        </p:sp>
        <p:pic>
          <p:nvPicPr>
            <p:cNvPr id="37" name="Рисунок 36" descr="Запрещено">
              <a:extLst>
                <a:ext uri="{FF2B5EF4-FFF2-40B4-BE49-F238E27FC236}">
                  <a16:creationId xmlns="" xmlns:a16="http://schemas.microsoft.com/office/drawing/2014/main" id="{8CFC993C-55C8-49A3-904F-A79C59CD8D10}"/>
                </a:ext>
              </a:extLst>
            </p:cNvPr>
            <p:cNvPicPr>
              <a:picLocks noChangeAspect="1"/>
            </p:cNvPicPr>
            <p:nvPr/>
          </p:nvPicPr>
          <p:blipFill>
            <a:blip r:embed="rId2">
              <a:extLst>
                <a:ext uri="{96DAC541-7B7A-43D3-8B79-37D633B846F1}">
                  <asvg:svgBlip xmlns="" xmlns:asvg="http://schemas.microsoft.com/office/drawing/2016/SVG/main" r:embed="rId5"/>
                </a:ext>
              </a:extLst>
            </a:blip>
            <a:stretch>
              <a:fillRect/>
            </a:stretch>
          </p:blipFill>
          <p:spPr>
            <a:xfrm>
              <a:off x="5801187" y="5043046"/>
              <a:ext cx="374096" cy="374096"/>
            </a:xfrm>
            <a:prstGeom prst="rect">
              <a:avLst/>
            </a:prstGeom>
          </p:spPr>
        </p:pic>
        <p:pic>
          <p:nvPicPr>
            <p:cNvPr id="38" name="Рисунок 37" descr="Запрещено">
              <a:extLst>
                <a:ext uri="{FF2B5EF4-FFF2-40B4-BE49-F238E27FC236}">
                  <a16:creationId xmlns="" xmlns:a16="http://schemas.microsoft.com/office/drawing/2014/main" id="{1296F32F-E19F-472C-8F7E-E2BB31BC1C1C}"/>
                </a:ext>
              </a:extLst>
            </p:cNvPr>
            <p:cNvPicPr>
              <a:picLocks noChangeAspect="1"/>
            </p:cNvPicPr>
            <p:nvPr/>
          </p:nvPicPr>
          <p:blipFill>
            <a:blip r:embed="rId2">
              <a:extLst>
                <a:ext uri="{96DAC541-7B7A-43D3-8B79-37D633B846F1}">
                  <asvg:svgBlip xmlns="" xmlns:asvg="http://schemas.microsoft.com/office/drawing/2016/SVG/main" r:embed="rId5"/>
                </a:ext>
              </a:extLst>
            </a:blip>
            <a:stretch>
              <a:fillRect/>
            </a:stretch>
          </p:blipFill>
          <p:spPr>
            <a:xfrm>
              <a:off x="5677166" y="5368322"/>
              <a:ext cx="374096" cy="374096"/>
            </a:xfrm>
            <a:prstGeom prst="rect">
              <a:avLst/>
            </a:prstGeom>
          </p:spPr>
        </p:pic>
        <p:pic>
          <p:nvPicPr>
            <p:cNvPr id="42" name="Рисунок 41" descr="Запрещено">
              <a:extLst>
                <a:ext uri="{FF2B5EF4-FFF2-40B4-BE49-F238E27FC236}">
                  <a16:creationId xmlns="" xmlns:a16="http://schemas.microsoft.com/office/drawing/2014/main" id="{32FA99EA-8C6D-4951-8967-3EE66E756117}"/>
                </a:ext>
              </a:extLst>
            </p:cNvPr>
            <p:cNvPicPr>
              <a:picLocks noChangeAspect="1"/>
            </p:cNvPicPr>
            <p:nvPr/>
          </p:nvPicPr>
          <p:blipFill>
            <a:blip r:embed="rId2">
              <a:extLst>
                <a:ext uri="{96DAC541-7B7A-43D3-8B79-37D633B846F1}">
                  <asvg:svgBlip xmlns="" xmlns:asvg="http://schemas.microsoft.com/office/drawing/2016/SVG/main" r:embed="rId5"/>
                </a:ext>
              </a:extLst>
            </a:blip>
            <a:stretch>
              <a:fillRect/>
            </a:stretch>
          </p:blipFill>
          <p:spPr>
            <a:xfrm>
              <a:off x="5471778" y="5644221"/>
              <a:ext cx="374096" cy="374096"/>
            </a:xfrm>
            <a:prstGeom prst="rect">
              <a:avLst/>
            </a:prstGeom>
          </p:spPr>
        </p:pic>
      </p:grpSp>
      <p:cxnSp>
        <p:nvCxnSpPr>
          <p:cNvPr id="43" name="Прямая со стрелкой 42">
            <a:extLst>
              <a:ext uri="{FF2B5EF4-FFF2-40B4-BE49-F238E27FC236}">
                <a16:creationId xmlns="" xmlns:a16="http://schemas.microsoft.com/office/drawing/2014/main" id="{5232C8DC-BC54-4A56-88CF-FC1CD5084B63}"/>
              </a:ext>
            </a:extLst>
          </p:cNvPr>
          <p:cNvCxnSpPr>
            <a:cxnSpLocks/>
          </p:cNvCxnSpPr>
          <p:nvPr/>
        </p:nvCxnSpPr>
        <p:spPr>
          <a:xfrm flipV="1">
            <a:off x="4927600" y="4416707"/>
            <a:ext cx="767001" cy="488054"/>
          </a:xfrm>
          <a:prstGeom prst="straightConnector1">
            <a:avLst/>
          </a:prstGeom>
          <a:ln>
            <a:prstDash val="sysDot"/>
            <a:tailEnd type="triangle" w="lg" len="lg"/>
          </a:ln>
        </p:spPr>
        <p:style>
          <a:lnRef idx="2">
            <a:schemeClr val="accent1"/>
          </a:lnRef>
          <a:fillRef idx="0">
            <a:schemeClr val="accent1"/>
          </a:fillRef>
          <a:effectRef idx="1">
            <a:schemeClr val="accent1"/>
          </a:effectRef>
          <a:fontRef idx="minor">
            <a:schemeClr val="tx1"/>
          </a:fontRef>
        </p:style>
      </p:cxnSp>
      <p:sp>
        <p:nvSpPr>
          <p:cNvPr id="44" name="TextBox 43">
            <a:extLst>
              <a:ext uri="{FF2B5EF4-FFF2-40B4-BE49-F238E27FC236}">
                <a16:creationId xmlns="" xmlns:a16="http://schemas.microsoft.com/office/drawing/2014/main" id="{12F412FC-9459-404A-AEEB-9253CB891620}"/>
              </a:ext>
            </a:extLst>
          </p:cNvPr>
          <p:cNvSpPr txBox="1"/>
          <p:nvPr/>
        </p:nvSpPr>
        <p:spPr>
          <a:xfrm>
            <a:off x="4188792" y="4857373"/>
            <a:ext cx="1230381" cy="584775"/>
          </a:xfrm>
          <a:prstGeom prst="rect">
            <a:avLst/>
          </a:prstGeom>
          <a:noFill/>
        </p:spPr>
        <p:txBody>
          <a:bodyPr wrap="square" rtlCol="0">
            <a:spAutoFit/>
          </a:bodyPr>
          <a:lstStyle/>
          <a:p>
            <a:pPr algn="ctr" defTabSz="457200"/>
            <a:r>
              <a:rPr lang="ru-RU" sz="1600" dirty="0">
                <a:solidFill>
                  <a:prstClr val="black"/>
                </a:solidFill>
                <a:latin typeface="Times New Roman" panose="02020603050405020304" pitchFamily="18" charset="0"/>
                <a:cs typeface="Times New Roman" panose="02020603050405020304" pitchFamily="18" charset="0"/>
              </a:rPr>
              <a:t>Описание и оценка</a:t>
            </a:r>
          </a:p>
        </p:txBody>
      </p:sp>
      <p:cxnSp>
        <p:nvCxnSpPr>
          <p:cNvPr id="46" name="Прямая со стрелкой 45">
            <a:extLst>
              <a:ext uri="{FF2B5EF4-FFF2-40B4-BE49-F238E27FC236}">
                <a16:creationId xmlns="" xmlns:a16="http://schemas.microsoft.com/office/drawing/2014/main" id="{9D48BF12-B40F-4F64-A7F1-F357E3B2D90D}"/>
              </a:ext>
            </a:extLst>
          </p:cNvPr>
          <p:cNvCxnSpPr>
            <a:cxnSpLocks/>
          </p:cNvCxnSpPr>
          <p:nvPr/>
        </p:nvCxnSpPr>
        <p:spPr>
          <a:xfrm flipV="1">
            <a:off x="4808274" y="5364619"/>
            <a:ext cx="2289" cy="433152"/>
          </a:xfrm>
          <a:prstGeom prst="straightConnector1">
            <a:avLst/>
          </a:prstGeom>
          <a:ln>
            <a:prstDash val="sysDot"/>
            <a:tailEnd type="triangle" w="lg" len="lg"/>
          </a:ln>
        </p:spPr>
        <p:style>
          <a:lnRef idx="2">
            <a:schemeClr val="accent1"/>
          </a:lnRef>
          <a:fillRef idx="0">
            <a:schemeClr val="accent1"/>
          </a:fillRef>
          <a:effectRef idx="1">
            <a:schemeClr val="accent1"/>
          </a:effectRef>
          <a:fontRef idx="minor">
            <a:schemeClr val="tx1"/>
          </a:fontRef>
        </p:style>
      </p:cxnSp>
      <p:cxnSp>
        <p:nvCxnSpPr>
          <p:cNvPr id="54" name="Прямая со стрелкой 53">
            <a:extLst>
              <a:ext uri="{FF2B5EF4-FFF2-40B4-BE49-F238E27FC236}">
                <a16:creationId xmlns="" xmlns:a16="http://schemas.microsoft.com/office/drawing/2014/main" id="{C7420DD0-9EED-4576-9401-58EF08828D88}"/>
              </a:ext>
            </a:extLst>
          </p:cNvPr>
          <p:cNvCxnSpPr>
            <a:cxnSpLocks/>
          </p:cNvCxnSpPr>
          <p:nvPr/>
        </p:nvCxnSpPr>
        <p:spPr>
          <a:xfrm flipV="1">
            <a:off x="2466003" y="1000887"/>
            <a:ext cx="808895" cy="281940"/>
          </a:xfrm>
          <a:prstGeom prst="straightConnector1">
            <a:avLst/>
          </a:prstGeom>
          <a:ln>
            <a:prstDash val="sysDot"/>
            <a:tailEnd type="triangle" w="lg" len="lg"/>
          </a:ln>
        </p:spPr>
        <p:style>
          <a:lnRef idx="2">
            <a:schemeClr val="accent1"/>
          </a:lnRef>
          <a:fillRef idx="0">
            <a:schemeClr val="accent1"/>
          </a:fillRef>
          <a:effectRef idx="1">
            <a:schemeClr val="accent1"/>
          </a:effectRef>
          <a:fontRef idx="minor">
            <a:schemeClr val="tx1"/>
          </a:fontRef>
        </p:style>
      </p:cxnSp>
      <p:sp>
        <p:nvSpPr>
          <p:cNvPr id="7" name="Равнобедренный треугольник 6">
            <a:extLst>
              <a:ext uri="{FF2B5EF4-FFF2-40B4-BE49-F238E27FC236}">
                <a16:creationId xmlns="" xmlns:a16="http://schemas.microsoft.com/office/drawing/2014/main" id="{175D113F-EE64-4D8A-BF1A-0011F1F33951}"/>
              </a:ext>
            </a:extLst>
          </p:cNvPr>
          <p:cNvSpPr/>
          <p:nvPr/>
        </p:nvSpPr>
        <p:spPr>
          <a:xfrm>
            <a:off x="2084180" y="3455026"/>
            <a:ext cx="484909" cy="831272"/>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ru-RU">
              <a:solidFill>
                <a:prstClr val="white"/>
              </a:solidFill>
            </a:endParaRPr>
          </a:p>
        </p:txBody>
      </p:sp>
      <p:sp>
        <p:nvSpPr>
          <p:cNvPr id="45" name="TextBox 44"/>
          <p:cNvSpPr txBox="1"/>
          <p:nvPr/>
        </p:nvSpPr>
        <p:spPr>
          <a:xfrm rot="16200000">
            <a:off x="3077384" y="2292520"/>
            <a:ext cx="1402315" cy="430887"/>
          </a:xfrm>
          <a:prstGeom prst="rect">
            <a:avLst/>
          </a:prstGeom>
          <a:noFill/>
        </p:spPr>
        <p:txBody>
          <a:bodyPr wrap="square" rtlCol="0">
            <a:spAutoFit/>
          </a:bodyPr>
          <a:lstStyle/>
          <a:p>
            <a:pPr defTabSz="457200"/>
            <a:r>
              <a:rPr lang="ru-RU" sz="1100" i="1" dirty="0" smtClean="0">
                <a:solidFill>
                  <a:prstClr val="black"/>
                </a:solidFill>
                <a:latin typeface="Times New Roman" panose="02020603050405020304" pitchFamily="18" charset="0"/>
                <a:cs typeface="Times New Roman" panose="02020603050405020304" pitchFamily="18" charset="0"/>
              </a:rPr>
              <a:t>2. Сомнительная </a:t>
            </a:r>
          </a:p>
          <a:p>
            <a:pPr defTabSz="457200"/>
            <a:r>
              <a:rPr lang="ru-RU" sz="1100" i="1" dirty="0" smtClean="0">
                <a:solidFill>
                  <a:prstClr val="black"/>
                </a:solidFill>
                <a:latin typeface="Times New Roman" panose="02020603050405020304" pitchFamily="18" charset="0"/>
                <a:cs typeface="Times New Roman" panose="02020603050405020304" pitchFamily="18" charset="0"/>
              </a:rPr>
              <a:t>задолженность</a:t>
            </a:r>
            <a:endParaRPr lang="ru-RU" sz="1100" i="1" dirty="0">
              <a:solidFill>
                <a:prstClr val="black"/>
              </a:solidFill>
              <a:latin typeface="Times New Roman" panose="02020603050405020304" pitchFamily="18" charset="0"/>
              <a:cs typeface="Times New Roman" panose="02020603050405020304" pitchFamily="18" charset="0"/>
            </a:endParaRPr>
          </a:p>
        </p:txBody>
      </p:sp>
      <p:sp>
        <p:nvSpPr>
          <p:cNvPr id="48" name="Плюс 47"/>
          <p:cNvSpPr/>
          <p:nvPr/>
        </p:nvSpPr>
        <p:spPr>
          <a:xfrm>
            <a:off x="709958" y="1514121"/>
            <a:ext cx="418584" cy="390915"/>
          </a:xfrm>
          <a:prstGeom prst="mathPlus">
            <a:avLst/>
          </a:prstGeom>
          <a:gradFill>
            <a:gsLst>
              <a:gs pos="0">
                <a:srgbClr val="077A3E"/>
              </a:gs>
              <a:gs pos="100000">
                <a:srgbClr val="077A3E"/>
              </a:gs>
            </a:gsLst>
          </a:gradFill>
          <a:ln>
            <a:solidFill>
              <a:srgbClr val="077A3E"/>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ru-RU">
              <a:solidFill>
                <a:prstClr val="white"/>
              </a:solidFill>
            </a:endParaRPr>
          </a:p>
        </p:txBody>
      </p:sp>
      <p:sp>
        <p:nvSpPr>
          <p:cNvPr id="49" name="Плюс 48"/>
          <p:cNvSpPr/>
          <p:nvPr/>
        </p:nvSpPr>
        <p:spPr>
          <a:xfrm>
            <a:off x="512887" y="1865107"/>
            <a:ext cx="418584" cy="390915"/>
          </a:xfrm>
          <a:prstGeom prst="mathPlus">
            <a:avLst/>
          </a:prstGeom>
          <a:gradFill>
            <a:gsLst>
              <a:gs pos="0">
                <a:srgbClr val="077A3E"/>
              </a:gs>
              <a:gs pos="100000">
                <a:srgbClr val="077A3E"/>
              </a:gs>
            </a:gsLst>
          </a:gradFill>
          <a:ln>
            <a:solidFill>
              <a:srgbClr val="077A3E"/>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ru-RU">
              <a:solidFill>
                <a:prstClr val="white"/>
              </a:solidFill>
            </a:endParaRPr>
          </a:p>
        </p:txBody>
      </p:sp>
      <p:sp>
        <p:nvSpPr>
          <p:cNvPr id="51" name="Плюс 50"/>
          <p:cNvSpPr/>
          <p:nvPr/>
        </p:nvSpPr>
        <p:spPr>
          <a:xfrm>
            <a:off x="864572" y="1180644"/>
            <a:ext cx="418584" cy="390915"/>
          </a:xfrm>
          <a:prstGeom prst="mathPlus">
            <a:avLst/>
          </a:prstGeom>
          <a:gradFill>
            <a:gsLst>
              <a:gs pos="0">
                <a:srgbClr val="077A3E"/>
              </a:gs>
              <a:gs pos="100000">
                <a:srgbClr val="077A3E"/>
              </a:gs>
            </a:gsLst>
          </a:gradFill>
          <a:ln>
            <a:solidFill>
              <a:srgbClr val="077A3E"/>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ru-RU">
              <a:solidFill>
                <a:prstClr val="white"/>
              </a:solidFill>
            </a:endParaRPr>
          </a:p>
        </p:txBody>
      </p:sp>
    </p:spTree>
    <p:extLst>
      <p:ext uri="{BB962C8B-B14F-4D97-AF65-F5344CB8AC3E}">
        <p14:creationId xmlns:p14="http://schemas.microsoft.com/office/powerpoint/2010/main" val="2856769422"/>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981634" y="839152"/>
            <a:ext cx="2017059" cy="359989"/>
          </a:xfrm>
          <a:prstGeom prst="rect">
            <a:avLst/>
          </a:prstGeom>
          <a:blipFill>
            <a:blip r:embed="rId2" cstate="print"/>
            <a:stretch>
              <a:fillRect/>
            </a:stretch>
          </a:blipFill>
        </p:spPr>
        <p:txBody>
          <a:bodyPr wrap="square" lIns="0" tIns="0" rIns="0" bIns="0" rtlCol="0"/>
          <a:lstStyle/>
          <a:p>
            <a:pPr defTabSz="806867">
              <a:defRPr/>
            </a:pPr>
            <a:endParaRPr sz="1588" dirty="0">
              <a:solidFill>
                <a:prstClr val="black"/>
              </a:solidFill>
            </a:endParaRPr>
          </a:p>
        </p:txBody>
      </p:sp>
      <p:sp>
        <p:nvSpPr>
          <p:cNvPr id="3" name="object 3"/>
          <p:cNvSpPr/>
          <p:nvPr/>
        </p:nvSpPr>
        <p:spPr>
          <a:xfrm>
            <a:off x="539552" y="647967"/>
            <a:ext cx="3092824" cy="1225388"/>
          </a:xfrm>
          <a:custGeom>
            <a:avLst/>
            <a:gdLst/>
            <a:ahLst/>
            <a:cxnLst/>
            <a:rect l="l" t="t" r="r" b="b"/>
            <a:pathLst>
              <a:path w="3505200" h="762000">
                <a:moveTo>
                  <a:pt x="0" y="762000"/>
                </a:moveTo>
                <a:lnTo>
                  <a:pt x="3505200" y="762000"/>
                </a:lnTo>
                <a:lnTo>
                  <a:pt x="3505200" y="0"/>
                </a:lnTo>
                <a:lnTo>
                  <a:pt x="0" y="0"/>
                </a:lnTo>
                <a:lnTo>
                  <a:pt x="0" y="762000"/>
                </a:lnTo>
                <a:close/>
              </a:path>
            </a:pathLst>
          </a:custGeom>
          <a:solidFill>
            <a:srgbClr val="FFFFFF"/>
          </a:solidFill>
        </p:spPr>
        <p:txBody>
          <a:bodyPr wrap="square" lIns="0" tIns="0" rIns="0" bIns="0" rtlCol="0"/>
          <a:lstStyle/>
          <a:p>
            <a:pPr defTabSz="806867">
              <a:defRPr/>
            </a:pPr>
            <a:endParaRPr sz="1588" dirty="0">
              <a:solidFill>
                <a:prstClr val="black"/>
              </a:solidFill>
            </a:endParaRPr>
          </a:p>
        </p:txBody>
      </p:sp>
      <p:sp>
        <p:nvSpPr>
          <p:cNvPr id="4" name="object 4"/>
          <p:cNvSpPr/>
          <p:nvPr/>
        </p:nvSpPr>
        <p:spPr>
          <a:xfrm flipH="1">
            <a:off x="927568" y="2524212"/>
            <a:ext cx="45719" cy="2091186"/>
          </a:xfrm>
          <a:custGeom>
            <a:avLst/>
            <a:gdLst/>
            <a:ahLst/>
            <a:cxnLst/>
            <a:rect l="l" t="t" r="r" b="b"/>
            <a:pathLst>
              <a:path h="2249804">
                <a:moveTo>
                  <a:pt x="0" y="0"/>
                </a:moveTo>
                <a:lnTo>
                  <a:pt x="0" y="2249424"/>
                </a:lnTo>
              </a:path>
            </a:pathLst>
          </a:custGeom>
          <a:ln w="76200">
            <a:solidFill>
              <a:srgbClr val="096234"/>
            </a:solidFill>
          </a:ln>
        </p:spPr>
        <p:txBody>
          <a:bodyPr wrap="square" lIns="0" tIns="0" rIns="0" bIns="0" rtlCol="0"/>
          <a:lstStyle/>
          <a:p>
            <a:pPr defTabSz="806867">
              <a:defRPr/>
            </a:pPr>
            <a:endParaRPr sz="1588" dirty="0">
              <a:solidFill>
                <a:prstClr val="black"/>
              </a:solidFill>
            </a:endParaRPr>
          </a:p>
        </p:txBody>
      </p:sp>
      <p:sp>
        <p:nvSpPr>
          <p:cNvPr id="5" name="object 5"/>
          <p:cNvSpPr/>
          <p:nvPr/>
        </p:nvSpPr>
        <p:spPr>
          <a:xfrm>
            <a:off x="6304750" y="2506362"/>
            <a:ext cx="0" cy="1985122"/>
          </a:xfrm>
          <a:custGeom>
            <a:avLst/>
            <a:gdLst/>
            <a:ahLst/>
            <a:cxnLst/>
            <a:rect l="l" t="t" r="r" b="b"/>
            <a:pathLst>
              <a:path h="2249804">
                <a:moveTo>
                  <a:pt x="0" y="0"/>
                </a:moveTo>
                <a:lnTo>
                  <a:pt x="0" y="2249424"/>
                </a:lnTo>
              </a:path>
            </a:pathLst>
          </a:custGeom>
          <a:ln w="76200">
            <a:solidFill>
              <a:srgbClr val="096234"/>
            </a:solidFill>
          </a:ln>
        </p:spPr>
        <p:txBody>
          <a:bodyPr wrap="square" lIns="0" tIns="0" rIns="0" bIns="0" rtlCol="0"/>
          <a:lstStyle/>
          <a:p>
            <a:pPr defTabSz="806867">
              <a:defRPr/>
            </a:pPr>
            <a:endParaRPr sz="1588" dirty="0">
              <a:solidFill>
                <a:prstClr val="black"/>
              </a:solidFill>
            </a:endParaRPr>
          </a:p>
        </p:txBody>
      </p:sp>
      <p:sp>
        <p:nvSpPr>
          <p:cNvPr id="6" name="object 6"/>
          <p:cNvSpPr txBox="1">
            <a:spLocks noGrp="1"/>
          </p:cNvSpPr>
          <p:nvPr>
            <p:ph type="title"/>
          </p:nvPr>
        </p:nvSpPr>
        <p:spPr>
          <a:xfrm>
            <a:off x="1115616" y="1873355"/>
            <a:ext cx="5056430" cy="3939540"/>
          </a:xfrm>
          <a:prstGeom prst="rect">
            <a:avLst/>
          </a:prstGeom>
          <a:solidFill>
            <a:schemeClr val="accent3">
              <a:lumMod val="20000"/>
              <a:lumOff val="80000"/>
            </a:schemeClr>
          </a:solidFill>
        </p:spPr>
        <p:txBody>
          <a:bodyPr vert="horz" wrap="square" lIns="0" tIns="0" rIns="0" bIns="0" rtlCol="0">
            <a:spAutoFit/>
          </a:bodyPr>
          <a:lstStyle/>
          <a:p>
            <a:pPr algn="ctr">
              <a:spcAft>
                <a:spcPts val="0"/>
              </a:spcAft>
            </a:pPr>
            <a:r>
              <a:rPr lang="ru-RU" sz="3200" b="0" dirty="0" smtClean="0">
                <a:solidFill>
                  <a:schemeClr val="tx1"/>
                </a:solidFill>
                <a:latin typeface="Times New Roman" panose="02020603050405020304" pitchFamily="18" charset="0"/>
                <a:ea typeface="Times New Roman" panose="02020603050405020304" pitchFamily="18" charset="0"/>
              </a:rPr>
              <a:t>Федеральный стандарт бухгалтерского учета </a:t>
            </a:r>
            <a:r>
              <a:rPr lang="ru-RU" sz="2800" b="0" dirty="0" smtClean="0">
                <a:solidFill>
                  <a:schemeClr val="tx1"/>
                </a:solidFill>
                <a:latin typeface="Times New Roman" panose="02020603050405020304" pitchFamily="18" charset="0"/>
                <a:ea typeface="Times New Roman" panose="02020603050405020304" pitchFamily="18" charset="0"/>
              </a:rPr>
              <a:t/>
            </a:r>
            <a:br>
              <a:rPr lang="ru-RU" sz="2800" b="0" dirty="0" smtClean="0">
                <a:solidFill>
                  <a:schemeClr val="tx1"/>
                </a:solidFill>
                <a:latin typeface="Times New Roman" panose="02020603050405020304" pitchFamily="18" charset="0"/>
                <a:ea typeface="Times New Roman" panose="02020603050405020304" pitchFamily="18" charset="0"/>
              </a:rPr>
            </a:br>
            <a:r>
              <a:rPr lang="ru-RU" sz="3200" b="0" dirty="0" smtClean="0">
                <a:solidFill>
                  <a:schemeClr val="tx1"/>
                </a:solidFill>
                <a:latin typeface="Times New Roman" panose="02020603050405020304" pitchFamily="18" charset="0"/>
                <a:ea typeface="Times New Roman" panose="02020603050405020304" pitchFamily="18" charset="0"/>
              </a:rPr>
              <a:t>для организаций государственного сектора </a:t>
            </a:r>
            <a:r>
              <a:rPr lang="ru-RU" sz="2800" b="0" dirty="0" smtClean="0">
                <a:solidFill>
                  <a:schemeClr val="tx1"/>
                </a:solidFill>
                <a:latin typeface="Times New Roman" panose="02020603050405020304" pitchFamily="18" charset="0"/>
                <a:ea typeface="Times New Roman" panose="02020603050405020304" pitchFamily="18" charset="0"/>
              </a:rPr>
              <a:t/>
            </a:r>
            <a:br>
              <a:rPr lang="ru-RU" sz="2800" b="0" dirty="0" smtClean="0">
                <a:solidFill>
                  <a:schemeClr val="tx1"/>
                </a:solidFill>
                <a:latin typeface="Times New Roman" panose="02020603050405020304" pitchFamily="18" charset="0"/>
                <a:ea typeface="Times New Roman" panose="02020603050405020304" pitchFamily="18" charset="0"/>
              </a:rPr>
            </a:br>
            <a:r>
              <a:rPr lang="ru-RU" sz="3200" b="0" dirty="0" smtClean="0">
                <a:solidFill>
                  <a:schemeClr val="tx1"/>
                </a:solidFill>
                <a:latin typeface="Times New Roman" panose="02020603050405020304" pitchFamily="18" charset="0"/>
                <a:ea typeface="Times New Roman" panose="02020603050405020304" pitchFamily="18" charset="0"/>
              </a:rPr>
              <a:t>«Учетная </a:t>
            </a:r>
            <a:r>
              <a:rPr lang="ru-RU" sz="3200" b="0" dirty="0">
                <a:solidFill>
                  <a:schemeClr val="tx1"/>
                </a:solidFill>
                <a:latin typeface="Times New Roman" panose="02020603050405020304" pitchFamily="18" charset="0"/>
                <a:ea typeface="Times New Roman" panose="02020603050405020304" pitchFamily="18" charset="0"/>
              </a:rPr>
              <a:t>политика, оценочные значения и ошибки</a:t>
            </a:r>
            <a:r>
              <a:rPr lang="ru-RU" sz="3200" b="0" dirty="0" smtClean="0">
                <a:solidFill>
                  <a:schemeClr val="tx1"/>
                </a:solidFill>
                <a:latin typeface="Times New Roman" panose="02020603050405020304" pitchFamily="18" charset="0"/>
                <a:ea typeface="Times New Roman" panose="02020603050405020304" pitchFamily="18" charset="0"/>
              </a:rPr>
              <a:t>»</a:t>
            </a:r>
            <a:r>
              <a:rPr lang="ru-RU" sz="3200" b="0" dirty="0">
                <a:latin typeface="Times New Roman" panose="02020603050405020304" pitchFamily="18" charset="0"/>
                <a:ea typeface="Times New Roman" panose="02020603050405020304" pitchFamily="18" charset="0"/>
              </a:rPr>
              <a:t/>
            </a:r>
            <a:br>
              <a:rPr lang="ru-RU" sz="3200" b="0" dirty="0">
                <a:latin typeface="Times New Roman" panose="02020603050405020304" pitchFamily="18" charset="0"/>
                <a:ea typeface="Times New Roman" panose="02020603050405020304" pitchFamily="18" charset="0"/>
              </a:rPr>
            </a:br>
            <a:r>
              <a:rPr lang="ru-RU" sz="3200" b="0" dirty="0" smtClean="0">
                <a:latin typeface="Times New Roman" panose="02020603050405020304" pitchFamily="18" charset="0"/>
                <a:ea typeface="Times New Roman" panose="02020603050405020304" pitchFamily="18" charset="0"/>
              </a:rPr>
              <a:t>от 30.12.2017 №274н</a:t>
            </a:r>
            <a:endParaRPr sz="2824" dirty="0"/>
          </a:p>
        </p:txBody>
      </p:sp>
      <p:sp>
        <p:nvSpPr>
          <p:cNvPr id="8" name="object 8"/>
          <p:cNvSpPr/>
          <p:nvPr/>
        </p:nvSpPr>
        <p:spPr>
          <a:xfrm>
            <a:off x="7463118" y="1042147"/>
            <a:ext cx="773206" cy="437029"/>
          </a:xfrm>
          <a:prstGeom prst="rect">
            <a:avLst/>
          </a:prstGeom>
          <a:blipFill>
            <a:blip r:embed="rId3" cstate="print"/>
            <a:stretch>
              <a:fillRect/>
            </a:stretch>
          </a:blipFill>
        </p:spPr>
        <p:txBody>
          <a:bodyPr wrap="square" lIns="0" tIns="0" rIns="0" bIns="0" rtlCol="0"/>
          <a:lstStyle/>
          <a:p>
            <a:pPr defTabSz="806867">
              <a:defRPr/>
            </a:pPr>
            <a:endParaRPr sz="1588" dirty="0">
              <a:solidFill>
                <a:srgbClr val="9BBB59">
                  <a:lumMod val="50000"/>
                </a:srgbClr>
              </a:solidFill>
            </a:endParaRPr>
          </a:p>
        </p:txBody>
      </p:sp>
      <p:sp>
        <p:nvSpPr>
          <p:cNvPr id="9" name="object 9"/>
          <p:cNvSpPr/>
          <p:nvPr/>
        </p:nvSpPr>
        <p:spPr>
          <a:xfrm>
            <a:off x="571600" y="125353"/>
            <a:ext cx="2076920" cy="1651431"/>
          </a:xfrm>
          <a:prstGeom prst="rect">
            <a:avLst/>
          </a:prstGeom>
          <a:blipFill>
            <a:blip r:embed="rId4" cstate="print"/>
            <a:stretch>
              <a:fillRect/>
            </a:stretch>
          </a:blipFill>
        </p:spPr>
        <p:txBody>
          <a:bodyPr wrap="square" lIns="0" tIns="0" rIns="0" bIns="0" rtlCol="0"/>
          <a:lstStyle/>
          <a:p>
            <a:pPr defTabSz="806867">
              <a:defRPr/>
            </a:pPr>
            <a:endParaRPr sz="1588" dirty="0">
              <a:solidFill>
                <a:prstClr val="black"/>
              </a:solidFill>
            </a:endParaRPr>
          </a:p>
        </p:txBody>
      </p:sp>
      <p:sp>
        <p:nvSpPr>
          <p:cNvPr id="10" name="object 10"/>
          <p:cNvSpPr/>
          <p:nvPr/>
        </p:nvSpPr>
        <p:spPr>
          <a:xfrm>
            <a:off x="6372200" y="2204865"/>
            <a:ext cx="2771800" cy="2808312"/>
          </a:xfrm>
          <a:prstGeom prst="rect">
            <a:avLst/>
          </a:prstGeom>
          <a:blipFill>
            <a:blip r:embed="rId5" cstate="print"/>
            <a:stretch>
              <a:fillRect/>
            </a:stretch>
          </a:blipFill>
        </p:spPr>
        <p:txBody>
          <a:bodyPr wrap="square" lIns="0" tIns="0" rIns="0" bIns="0" rtlCol="0"/>
          <a:lstStyle/>
          <a:p>
            <a:pPr defTabSz="806867">
              <a:defRPr/>
            </a:pPr>
            <a:endParaRPr sz="1588" dirty="0">
              <a:solidFill>
                <a:prstClr val="black"/>
              </a:solidFill>
            </a:endParaRPr>
          </a:p>
        </p:txBody>
      </p:sp>
      <p:sp>
        <p:nvSpPr>
          <p:cNvPr id="7" name="Номер слайда 6"/>
          <p:cNvSpPr>
            <a:spLocks noGrp="1"/>
          </p:cNvSpPr>
          <p:nvPr>
            <p:ph type="sldNum" sz="quarter" idx="7"/>
          </p:nvPr>
        </p:nvSpPr>
        <p:spPr/>
        <p:txBody>
          <a:bodyPr/>
          <a:lstStyle/>
          <a:p>
            <a:pPr marL="4334666">
              <a:lnSpc>
                <a:spcPts val="1156"/>
              </a:lnSpc>
            </a:pPr>
            <a:fld id="{81D60167-4931-47E6-BA6A-407CBD079E47}" type="slidenum">
              <a:rPr lang="ru-RU" spc="-4" smtClean="0">
                <a:latin typeface="Arial"/>
                <a:cs typeface="Arial"/>
              </a:rPr>
              <a:pPr marL="4334666">
                <a:lnSpc>
                  <a:spcPts val="1156"/>
                </a:lnSpc>
              </a:pPr>
              <a:t>97</a:t>
            </a:fld>
            <a:endParaRPr lang="ru-RU" spc="-4" dirty="0">
              <a:latin typeface="Arial"/>
              <a:cs typeface="Arial"/>
            </a:endParaRPr>
          </a:p>
        </p:txBody>
      </p:sp>
    </p:spTree>
    <p:extLst>
      <p:ext uri="{BB962C8B-B14F-4D97-AF65-F5344CB8AC3E}">
        <p14:creationId xmlns:p14="http://schemas.microsoft.com/office/powerpoint/2010/main" val="1610170180"/>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216338" y="1172023"/>
            <a:ext cx="8711322" cy="6645409"/>
          </a:xfrm>
        </p:spPr>
        <p:txBody>
          <a:bodyPr/>
          <a:lstStyle/>
          <a:p>
            <a:pPr marL="3048000" marR="12700" indent="-1130300" algn="r">
              <a:lnSpc>
                <a:spcPts val="1510"/>
              </a:lnSpc>
              <a:spcAft>
                <a:spcPts val="0"/>
              </a:spcAft>
            </a:pPr>
            <a:r>
              <a:rPr lang="ru-RU" sz="3200" dirty="0">
                <a:latin typeface="Times New Roman" panose="02020603050405020304" pitchFamily="18" charset="0"/>
                <a:ea typeface="Times New Roman" panose="02020603050405020304" pitchFamily="18" charset="0"/>
              </a:rPr>
              <a:t> </a:t>
            </a:r>
          </a:p>
          <a:p>
            <a:pPr marL="900430" marR="444500" algn="ctr">
              <a:spcBef>
                <a:spcPts val="3600"/>
              </a:spcBef>
            </a:pPr>
            <a:r>
              <a:rPr lang="ru-RU" sz="2800" b="1" i="1" dirty="0">
                <a:solidFill>
                  <a:srgbClr val="000000"/>
                </a:solidFill>
                <a:latin typeface="Times New Roman" panose="02020603050405020304" pitchFamily="18" charset="0"/>
                <a:ea typeface="Times New Roman" panose="02020603050405020304" pitchFamily="18" charset="0"/>
              </a:rPr>
              <a:t>Методические </a:t>
            </a:r>
            <a:r>
              <a:rPr lang="ru-RU" sz="2800" b="1" i="1" dirty="0" smtClean="0">
                <a:solidFill>
                  <a:srgbClr val="000000"/>
                </a:solidFill>
                <a:latin typeface="Times New Roman" panose="02020603050405020304" pitchFamily="18" charset="0"/>
                <a:ea typeface="Times New Roman" panose="02020603050405020304" pitchFamily="18" charset="0"/>
              </a:rPr>
              <a:t>рекомендации по применению федерального </a:t>
            </a:r>
            <a:r>
              <a:rPr lang="ru-RU" sz="2800" b="1" i="1" dirty="0">
                <a:solidFill>
                  <a:srgbClr val="000000"/>
                </a:solidFill>
                <a:latin typeface="Times New Roman" panose="02020603050405020304" pitchFamily="18" charset="0"/>
                <a:ea typeface="Times New Roman" panose="02020603050405020304" pitchFamily="18" charset="0"/>
              </a:rPr>
              <a:t>стандарта </a:t>
            </a:r>
            <a:r>
              <a:rPr lang="ru-RU" sz="2800" b="1" i="1" dirty="0" smtClean="0">
                <a:solidFill>
                  <a:srgbClr val="000000"/>
                </a:solidFill>
                <a:latin typeface="Times New Roman" panose="02020603050405020304" pitchFamily="18" charset="0"/>
                <a:ea typeface="Times New Roman" panose="02020603050405020304" pitchFamily="18" charset="0"/>
              </a:rPr>
              <a:t>бухгалтерского для </a:t>
            </a:r>
            <a:r>
              <a:rPr lang="ru-RU" sz="2800" b="1" i="1" dirty="0">
                <a:solidFill>
                  <a:srgbClr val="000000"/>
                </a:solidFill>
                <a:latin typeface="Times New Roman" panose="02020603050405020304" pitchFamily="18" charset="0"/>
                <a:ea typeface="Times New Roman" panose="02020603050405020304" pitchFamily="18" charset="0"/>
              </a:rPr>
              <a:t>организаций государственного сектора «Учетная политика, оценочные значения и ошибки</a:t>
            </a:r>
            <a:r>
              <a:rPr lang="ru-RU" sz="2800" b="1" i="1" dirty="0" smtClean="0">
                <a:solidFill>
                  <a:srgbClr val="000000"/>
                </a:solidFill>
                <a:latin typeface="Times New Roman" panose="02020603050405020304" pitchFamily="18" charset="0"/>
                <a:ea typeface="Times New Roman" panose="02020603050405020304" pitchFamily="18" charset="0"/>
              </a:rPr>
              <a:t>»</a:t>
            </a:r>
          </a:p>
          <a:p>
            <a:pPr marL="900430" marR="444500" algn="ctr">
              <a:spcBef>
                <a:spcPts val="3600"/>
              </a:spcBef>
            </a:pPr>
            <a:r>
              <a:rPr lang="ru-RU" sz="2800" b="1" i="1" dirty="0" smtClean="0">
                <a:latin typeface="Times New Roman" panose="02020603050405020304" pitchFamily="18" charset="0"/>
                <a:ea typeface="Times New Roman" panose="02020603050405020304" pitchFamily="18" charset="0"/>
              </a:rPr>
              <a:t>От 31.08.2018 № 02-06-07/62480</a:t>
            </a:r>
            <a:endParaRPr lang="ru-RU" sz="2800" b="1" i="1" dirty="0">
              <a:latin typeface="Times New Roman" panose="02020603050405020304" pitchFamily="18" charset="0"/>
              <a:ea typeface="Times New Roman" panose="02020603050405020304" pitchFamily="18" charset="0"/>
            </a:endParaRPr>
          </a:p>
          <a:p>
            <a:pPr marL="900430" marR="444500" algn="ctr">
              <a:spcBef>
                <a:spcPts val="3600"/>
              </a:spcBef>
            </a:pPr>
            <a:endParaRPr lang="ru-RU" sz="2800" b="1" dirty="0">
              <a:latin typeface="Times New Roman" panose="02020603050405020304" pitchFamily="18" charset="0"/>
              <a:ea typeface="Times New Roman" panose="02020603050405020304" pitchFamily="18" charset="0"/>
            </a:endParaRPr>
          </a:p>
          <a:p>
            <a:pPr marL="900430" marR="444500" algn="ctr">
              <a:spcBef>
                <a:spcPts val="3600"/>
              </a:spcBef>
              <a:spcAft>
                <a:spcPts val="0"/>
              </a:spcAft>
            </a:pPr>
            <a:endParaRPr lang="ru-RU" sz="2800" b="1" dirty="0" smtClean="0">
              <a:solidFill>
                <a:srgbClr val="000000"/>
              </a:solidFill>
              <a:latin typeface="Times New Roman" panose="02020603050405020304" pitchFamily="18" charset="0"/>
              <a:ea typeface="Times New Roman" panose="02020603050405020304" pitchFamily="18" charset="0"/>
            </a:endParaRPr>
          </a:p>
          <a:p>
            <a:pPr marL="540385" marR="444500" algn="ctr">
              <a:lnSpc>
                <a:spcPts val="1610"/>
              </a:lnSpc>
              <a:spcBef>
                <a:spcPts val="3600"/>
              </a:spcBef>
              <a:spcAft>
                <a:spcPts val="0"/>
              </a:spcAft>
            </a:pPr>
            <a:r>
              <a:rPr lang="ru-RU" sz="2800" b="1" dirty="0">
                <a:solidFill>
                  <a:srgbClr val="000000"/>
                </a:solidFill>
                <a:latin typeface="Times New Roman" panose="02020603050405020304" pitchFamily="18" charset="0"/>
                <a:ea typeface="Times New Roman" panose="02020603050405020304" pitchFamily="18" charset="0"/>
              </a:rPr>
              <a:t> </a:t>
            </a:r>
            <a:endParaRPr lang="ru-RU" sz="2800" b="1" dirty="0">
              <a:latin typeface="Times New Roman" panose="02020603050405020304" pitchFamily="18" charset="0"/>
              <a:ea typeface="Times New Roman" panose="02020603050405020304" pitchFamily="18" charset="0"/>
            </a:endParaRPr>
          </a:p>
          <a:p>
            <a:endParaRPr lang="ru-RU" sz="3200" dirty="0"/>
          </a:p>
        </p:txBody>
      </p:sp>
      <p:sp>
        <p:nvSpPr>
          <p:cNvPr id="4" name="Номер слайда 3"/>
          <p:cNvSpPr>
            <a:spLocks noGrp="1"/>
          </p:cNvSpPr>
          <p:nvPr>
            <p:ph type="sldNum" sz="quarter" idx="7"/>
          </p:nvPr>
        </p:nvSpPr>
        <p:spPr/>
        <p:txBody>
          <a:bodyPr/>
          <a:lstStyle/>
          <a:p>
            <a:pPr marL="4334666">
              <a:lnSpc>
                <a:spcPts val="1156"/>
              </a:lnSpc>
            </a:pPr>
            <a:fld id="{81D60167-4931-47E6-BA6A-407CBD079E47}" type="slidenum">
              <a:rPr lang="ru-RU" spc="-4" smtClean="0">
                <a:latin typeface="Arial"/>
                <a:cs typeface="Arial"/>
              </a:rPr>
              <a:pPr marL="4334666">
                <a:lnSpc>
                  <a:spcPts val="1156"/>
                </a:lnSpc>
              </a:pPr>
              <a:t>98</a:t>
            </a:fld>
            <a:endParaRPr lang="ru-RU" spc="-4" dirty="0">
              <a:latin typeface="Arial"/>
              <a:cs typeface="Arial"/>
            </a:endParaRPr>
          </a:p>
        </p:txBody>
      </p:sp>
    </p:spTree>
    <p:extLst>
      <p:ext uri="{BB962C8B-B14F-4D97-AF65-F5344CB8AC3E}">
        <p14:creationId xmlns:p14="http://schemas.microsoft.com/office/powerpoint/2010/main" val="1988190478"/>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251520" y="2110071"/>
            <a:ext cx="8676140" cy="4322402"/>
          </a:xfrm>
        </p:spPr>
        <p:txBody>
          <a:bodyPr/>
          <a:lstStyle/>
          <a:p>
            <a:pPr marR="14605" indent="471805" algn="just">
              <a:spcAft>
                <a:spcPts val="0"/>
              </a:spcAft>
            </a:pPr>
            <a:endParaRPr lang="ru-RU" sz="2400" dirty="0" smtClean="0">
              <a:solidFill>
                <a:srgbClr val="000000"/>
              </a:solidFill>
              <a:latin typeface="Times New Roman" panose="02020603050405020304" pitchFamily="18" charset="0"/>
              <a:ea typeface="Times New Roman" panose="02020603050405020304" pitchFamily="18" charset="0"/>
            </a:endParaRPr>
          </a:p>
          <a:p>
            <a:pPr marR="14605" indent="471805" algn="just">
              <a:spcAft>
                <a:spcPts val="0"/>
              </a:spcAft>
            </a:pPr>
            <a:r>
              <a:rPr lang="ru-RU" sz="2400" dirty="0" smtClean="0">
                <a:solidFill>
                  <a:srgbClr val="000000"/>
                </a:solidFill>
                <a:latin typeface="Times New Roman" panose="02020603050405020304" pitchFamily="18" charset="0"/>
                <a:ea typeface="Times New Roman" panose="02020603050405020304" pitchFamily="18" charset="0"/>
              </a:rPr>
              <a:t>СГС </a:t>
            </a:r>
            <a:r>
              <a:rPr lang="ru-RU" sz="2400" dirty="0">
                <a:solidFill>
                  <a:srgbClr val="000000"/>
                </a:solidFill>
                <a:latin typeface="Times New Roman" panose="02020603050405020304" pitchFamily="18" charset="0"/>
                <a:ea typeface="Times New Roman" panose="02020603050405020304" pitchFamily="18" charset="0"/>
              </a:rPr>
              <a:t>«Концептуальные основы» (пункты 22, 31, 34, 80</a:t>
            </a:r>
            <a:r>
              <a:rPr lang="ru-RU" sz="2400" dirty="0" smtClean="0">
                <a:solidFill>
                  <a:srgbClr val="000000"/>
                </a:solidFill>
                <a:latin typeface="Times New Roman" panose="02020603050405020304" pitchFamily="18" charset="0"/>
                <a:ea typeface="Times New Roman" panose="02020603050405020304" pitchFamily="18" charset="0"/>
              </a:rPr>
              <a:t>);</a:t>
            </a:r>
            <a:endParaRPr lang="ru-RU" sz="2400" dirty="0">
              <a:latin typeface="Times New Roman" panose="02020603050405020304" pitchFamily="18" charset="0"/>
              <a:ea typeface="Times New Roman" panose="02020603050405020304" pitchFamily="18" charset="0"/>
            </a:endParaRPr>
          </a:p>
          <a:p>
            <a:pPr marR="14605" indent="471805" algn="just">
              <a:spcAft>
                <a:spcPts val="0"/>
              </a:spcAft>
            </a:pPr>
            <a:r>
              <a:rPr lang="ru-RU" sz="2400" dirty="0" smtClean="0">
                <a:latin typeface="Times New Roman" panose="02020603050405020304" pitchFamily="18" charset="0"/>
                <a:ea typeface="Times New Roman" panose="02020603050405020304" pitchFamily="18" charset="0"/>
              </a:rPr>
              <a:t>СГС «Основные </a:t>
            </a:r>
            <a:r>
              <a:rPr lang="ru-RU" sz="2400" dirty="0">
                <a:latin typeface="Times New Roman" panose="02020603050405020304" pitchFamily="18" charset="0"/>
                <a:ea typeface="Times New Roman" panose="02020603050405020304" pitchFamily="18" charset="0"/>
              </a:rPr>
              <a:t>средства</a:t>
            </a:r>
            <a:r>
              <a:rPr lang="ru-RU" sz="2400" dirty="0" smtClean="0">
                <a:latin typeface="Times New Roman" panose="02020603050405020304" pitchFamily="18" charset="0"/>
                <a:ea typeface="Times New Roman" panose="02020603050405020304" pitchFamily="18" charset="0"/>
              </a:rPr>
              <a:t>»</a:t>
            </a:r>
            <a:r>
              <a:rPr lang="ru-RU" sz="2400" dirty="0" smtClean="0">
                <a:solidFill>
                  <a:srgbClr val="000000"/>
                </a:solidFill>
                <a:latin typeface="Times New Roman" panose="02020603050405020304" pitchFamily="18" charset="0"/>
                <a:ea typeface="Times New Roman" panose="02020603050405020304" pitchFamily="18" charset="0"/>
              </a:rPr>
              <a:t> </a:t>
            </a:r>
            <a:r>
              <a:rPr lang="ru-RU" sz="2400" dirty="0">
                <a:solidFill>
                  <a:srgbClr val="000000"/>
                </a:solidFill>
                <a:latin typeface="Times New Roman" panose="02020603050405020304" pitchFamily="18" charset="0"/>
                <a:ea typeface="Times New Roman" panose="02020603050405020304" pitchFamily="18" charset="0"/>
              </a:rPr>
              <a:t>(пункты 8,9,10,27,28,36,40);</a:t>
            </a:r>
            <a:endParaRPr lang="ru-RU" sz="2400" dirty="0">
              <a:latin typeface="Times New Roman" panose="02020603050405020304" pitchFamily="18" charset="0"/>
              <a:ea typeface="Times New Roman" panose="02020603050405020304" pitchFamily="18" charset="0"/>
            </a:endParaRPr>
          </a:p>
          <a:p>
            <a:pPr marR="14605" indent="471805" algn="just">
              <a:spcAft>
                <a:spcPts val="0"/>
              </a:spcAft>
            </a:pPr>
            <a:r>
              <a:rPr lang="ru-RU" sz="2400" dirty="0" smtClean="0">
                <a:solidFill>
                  <a:srgbClr val="000000"/>
                </a:solidFill>
                <a:latin typeface="Times New Roman" panose="02020603050405020304" pitchFamily="18" charset="0"/>
                <a:ea typeface="Times New Roman" panose="02020603050405020304" pitchFamily="18" charset="0"/>
              </a:rPr>
              <a:t>СГС «Информация </a:t>
            </a:r>
            <a:r>
              <a:rPr lang="ru-RU" sz="2400" dirty="0">
                <a:solidFill>
                  <a:srgbClr val="000000"/>
                </a:solidFill>
                <a:latin typeface="Times New Roman" panose="02020603050405020304" pitchFamily="18" charset="0"/>
                <a:ea typeface="Times New Roman" panose="02020603050405020304" pitchFamily="18" charset="0"/>
              </a:rPr>
              <a:t>о связанных </a:t>
            </a:r>
            <a:r>
              <a:rPr lang="ru-RU" sz="2400" dirty="0" smtClean="0">
                <a:solidFill>
                  <a:srgbClr val="000000"/>
                </a:solidFill>
                <a:latin typeface="Times New Roman" panose="02020603050405020304" pitchFamily="18" charset="0"/>
                <a:ea typeface="Times New Roman" panose="02020603050405020304" pitchFamily="18" charset="0"/>
              </a:rPr>
              <a:t>сторонах (</a:t>
            </a:r>
            <a:r>
              <a:rPr lang="ru-RU" sz="2400" dirty="0">
                <a:solidFill>
                  <a:srgbClr val="000000"/>
                </a:solidFill>
                <a:latin typeface="Times New Roman" panose="02020603050405020304" pitchFamily="18" charset="0"/>
                <a:ea typeface="Times New Roman" panose="02020603050405020304" pitchFamily="18" charset="0"/>
              </a:rPr>
              <a:t>пункты</a:t>
            </a:r>
            <a:r>
              <a:rPr lang="ru-RU" sz="2400" dirty="0">
                <a:latin typeface="Times New Roman" panose="02020603050405020304" pitchFamily="18" charset="0"/>
                <a:ea typeface="Times New Roman" panose="02020603050405020304" pitchFamily="18" charset="0"/>
              </a:rPr>
              <a:t> </a:t>
            </a:r>
            <a:r>
              <a:rPr lang="ru-RU" sz="2400" dirty="0">
                <a:solidFill>
                  <a:srgbClr val="000000"/>
                </a:solidFill>
                <a:latin typeface="Times New Roman" panose="02020603050405020304" pitchFamily="18" charset="0"/>
                <a:ea typeface="Times New Roman" panose="02020603050405020304" pitchFamily="18" charset="0"/>
              </a:rPr>
              <a:t>8,10);</a:t>
            </a:r>
            <a:endParaRPr lang="ru-RU" sz="2400" dirty="0">
              <a:latin typeface="Times New Roman" panose="02020603050405020304" pitchFamily="18" charset="0"/>
              <a:ea typeface="Times New Roman" panose="02020603050405020304" pitchFamily="18" charset="0"/>
            </a:endParaRPr>
          </a:p>
          <a:p>
            <a:pPr marR="14605" indent="471805" algn="just">
              <a:spcAft>
                <a:spcPts val="0"/>
              </a:spcAft>
            </a:pPr>
            <a:r>
              <a:rPr lang="ru-RU" sz="2400" dirty="0" smtClean="0">
                <a:solidFill>
                  <a:srgbClr val="000000"/>
                </a:solidFill>
                <a:latin typeface="Times New Roman" panose="02020603050405020304" pitchFamily="18" charset="0"/>
                <a:ea typeface="Times New Roman" panose="02020603050405020304" pitchFamily="18" charset="0"/>
              </a:rPr>
              <a:t>СГС «</a:t>
            </a:r>
            <a:r>
              <a:rPr lang="ru-RU" sz="2400" dirty="0">
                <a:solidFill>
                  <a:srgbClr val="000000"/>
                </a:solidFill>
                <a:latin typeface="Times New Roman" panose="02020603050405020304" pitchFamily="18" charset="0"/>
                <a:ea typeface="Times New Roman" panose="02020603050405020304" pitchFamily="18" charset="0"/>
              </a:rPr>
              <a:t>Непроизведенные </a:t>
            </a:r>
            <a:r>
              <a:rPr lang="ru-RU" sz="2400" dirty="0" smtClean="0">
                <a:solidFill>
                  <a:srgbClr val="000000"/>
                </a:solidFill>
                <a:latin typeface="Times New Roman" panose="02020603050405020304" pitchFamily="18" charset="0"/>
                <a:ea typeface="Times New Roman" panose="02020603050405020304" pitchFamily="18" charset="0"/>
              </a:rPr>
              <a:t>активы (</a:t>
            </a:r>
            <a:r>
              <a:rPr lang="ru-RU" sz="2400" dirty="0">
                <a:solidFill>
                  <a:srgbClr val="000000"/>
                </a:solidFill>
                <a:latin typeface="Times New Roman" panose="02020603050405020304" pitchFamily="18" charset="0"/>
                <a:ea typeface="Times New Roman" panose="02020603050405020304" pitchFamily="18" charset="0"/>
              </a:rPr>
              <a:t>пункт 7);</a:t>
            </a:r>
            <a:endParaRPr lang="ru-RU" sz="2400" dirty="0">
              <a:latin typeface="Times New Roman" panose="02020603050405020304" pitchFamily="18" charset="0"/>
              <a:ea typeface="Times New Roman" panose="02020603050405020304" pitchFamily="18" charset="0"/>
            </a:endParaRPr>
          </a:p>
          <a:p>
            <a:pPr indent="450215" algn="just">
              <a:spcAft>
                <a:spcPts val="5"/>
              </a:spcAft>
            </a:pPr>
            <a:r>
              <a:rPr lang="ru-RU" sz="2400" dirty="0" smtClean="0">
                <a:solidFill>
                  <a:srgbClr val="000000"/>
                </a:solidFill>
                <a:latin typeface="Times New Roman" panose="02020603050405020304" pitchFamily="18" charset="0"/>
                <a:ea typeface="Times New Roman" panose="02020603050405020304" pitchFamily="18" charset="0"/>
              </a:rPr>
              <a:t>СГС «Резервы</a:t>
            </a:r>
            <a:r>
              <a:rPr lang="ru-RU" sz="2400" dirty="0">
                <a:solidFill>
                  <a:srgbClr val="000000"/>
                </a:solidFill>
                <a:latin typeface="Times New Roman" panose="02020603050405020304" pitchFamily="18" charset="0"/>
                <a:ea typeface="Times New Roman" panose="02020603050405020304" pitchFamily="18" charset="0"/>
              </a:rPr>
              <a:t>. Раскрытие информации об условных обязательствах и условных активах</a:t>
            </a:r>
            <a:r>
              <a:rPr lang="ru-RU" sz="2400" dirty="0" smtClean="0">
                <a:solidFill>
                  <a:srgbClr val="000000"/>
                </a:solidFill>
                <a:latin typeface="Times New Roman" panose="02020603050405020304" pitchFamily="18" charset="0"/>
                <a:ea typeface="Times New Roman" panose="02020603050405020304" pitchFamily="18" charset="0"/>
              </a:rPr>
              <a:t>» </a:t>
            </a:r>
            <a:r>
              <a:rPr lang="ru-RU" sz="2400" dirty="0">
                <a:solidFill>
                  <a:srgbClr val="000000"/>
                </a:solidFill>
                <a:latin typeface="Times New Roman" panose="02020603050405020304" pitchFamily="18" charset="0"/>
                <a:ea typeface="Times New Roman" panose="02020603050405020304" pitchFamily="18" charset="0"/>
              </a:rPr>
              <a:t> (пункт 7);</a:t>
            </a:r>
          </a:p>
          <a:p>
            <a:pPr marR="14605" indent="471805" algn="just">
              <a:spcAft>
                <a:spcPts val="0"/>
              </a:spcAft>
            </a:pPr>
            <a:r>
              <a:rPr lang="ru-RU" sz="2400" dirty="0" smtClean="0">
                <a:solidFill>
                  <a:srgbClr val="000000"/>
                </a:solidFill>
                <a:latin typeface="Times New Roman" panose="02020603050405020304" pitchFamily="18" charset="0"/>
                <a:ea typeface="Times New Roman" panose="02020603050405020304" pitchFamily="18" charset="0"/>
              </a:rPr>
              <a:t>Инструкция № 157н (</a:t>
            </a:r>
            <a:r>
              <a:rPr lang="ru-RU" sz="2400" dirty="0">
                <a:solidFill>
                  <a:srgbClr val="000000"/>
                </a:solidFill>
                <a:latin typeface="Times New Roman" panose="02020603050405020304" pitchFamily="18" charset="0"/>
                <a:ea typeface="Times New Roman" panose="02020603050405020304" pitchFamily="18" charset="0"/>
              </a:rPr>
              <a:t>пункты 6, 10, 11, 14, 19, 21, 21.1, 35, 45, 66, 67, 103, 104, 126, 135, 143, 145, 199, 204, 217, 236, 257, 282, 299, 300, 301, 302, 302.1, 313, 318, 337, 349, 370, 371. 373).</a:t>
            </a:r>
            <a:endParaRPr lang="ru-RU" sz="2400" dirty="0">
              <a:latin typeface="Times New Roman" panose="02020603050405020304" pitchFamily="18" charset="0"/>
              <a:ea typeface="Times New Roman" panose="02020603050405020304" pitchFamily="18" charset="0"/>
            </a:endParaRPr>
          </a:p>
          <a:p>
            <a:pPr marR="14605" indent="471805" algn="just">
              <a:lnSpc>
                <a:spcPts val="1510"/>
              </a:lnSpc>
              <a:spcAft>
                <a:spcPts val="0"/>
              </a:spcAft>
            </a:pPr>
            <a:r>
              <a:rPr lang="ru-RU" sz="2400" dirty="0">
                <a:solidFill>
                  <a:srgbClr val="000000"/>
                </a:solidFill>
                <a:latin typeface="Times New Roman" panose="02020603050405020304" pitchFamily="18" charset="0"/>
                <a:ea typeface="Times New Roman" panose="02020603050405020304" pitchFamily="18" charset="0"/>
              </a:rPr>
              <a:t> </a:t>
            </a:r>
            <a:endParaRPr lang="ru-RU" sz="2400" dirty="0">
              <a:latin typeface="Times New Roman" panose="02020603050405020304" pitchFamily="18" charset="0"/>
              <a:ea typeface="Times New Roman" panose="02020603050405020304" pitchFamily="18" charset="0"/>
            </a:endParaRPr>
          </a:p>
          <a:p>
            <a:pPr marR="14605" indent="471805" algn="just">
              <a:lnSpc>
                <a:spcPts val="1510"/>
              </a:lnSpc>
              <a:spcAft>
                <a:spcPts val="0"/>
              </a:spcAft>
            </a:pPr>
            <a:r>
              <a:rPr lang="ru-RU" sz="1600" dirty="0">
                <a:solidFill>
                  <a:srgbClr val="000000"/>
                </a:solidFill>
                <a:latin typeface="Times New Roman" panose="02020603050405020304" pitchFamily="18" charset="0"/>
                <a:ea typeface="Times New Roman" panose="02020603050405020304" pitchFamily="18" charset="0"/>
              </a:rPr>
              <a:t> </a:t>
            </a:r>
            <a:endParaRPr lang="ru-RU" sz="1600" dirty="0">
              <a:latin typeface="Times New Roman" panose="02020603050405020304" pitchFamily="18" charset="0"/>
              <a:ea typeface="Times New Roman" panose="02020603050405020304" pitchFamily="18" charset="0"/>
            </a:endParaRPr>
          </a:p>
          <a:p>
            <a:endParaRPr lang="ru-RU" dirty="0"/>
          </a:p>
        </p:txBody>
      </p:sp>
      <p:sp>
        <p:nvSpPr>
          <p:cNvPr id="4" name="Прямоугольник 3"/>
          <p:cNvSpPr/>
          <p:nvPr/>
        </p:nvSpPr>
        <p:spPr>
          <a:xfrm>
            <a:off x="611560" y="1052737"/>
            <a:ext cx="8291140" cy="1200329"/>
          </a:xfrm>
          <a:prstGeom prst="rect">
            <a:avLst/>
          </a:prstGeom>
        </p:spPr>
        <p:txBody>
          <a:bodyPr wrap="square">
            <a:spAutoFit/>
          </a:bodyPr>
          <a:lstStyle/>
          <a:p>
            <a:pPr marR="14605" indent="471805" algn="just"/>
            <a:r>
              <a:rPr lang="ru-RU" sz="2400" dirty="0" smtClean="0">
                <a:solidFill>
                  <a:srgbClr val="000000"/>
                </a:solidFill>
                <a:latin typeface="Times New Roman" panose="02020603050405020304" pitchFamily="18" charset="0"/>
                <a:ea typeface="Times New Roman" panose="02020603050405020304" pitchFamily="18" charset="0"/>
              </a:rPr>
              <a:t>Положения </a:t>
            </a:r>
            <a:r>
              <a:rPr lang="ru-RU" sz="2400" dirty="0">
                <a:solidFill>
                  <a:srgbClr val="000000"/>
                </a:solidFill>
                <a:latin typeface="Times New Roman" panose="02020603050405020304" pitchFamily="18" charset="0"/>
                <a:ea typeface="Times New Roman" panose="02020603050405020304" pitchFamily="18" charset="0"/>
              </a:rPr>
              <a:t>о требованиях к порядку формирования учетной политики (документам учетной политики) в настоящее время содержатся </a:t>
            </a:r>
            <a:r>
              <a:rPr lang="ru-RU" sz="2400" dirty="0" smtClean="0">
                <a:solidFill>
                  <a:srgbClr val="000000"/>
                </a:solidFill>
                <a:latin typeface="Times New Roman" panose="02020603050405020304" pitchFamily="18" charset="0"/>
                <a:ea typeface="Times New Roman" panose="02020603050405020304" pitchFamily="18" charset="0"/>
              </a:rPr>
              <a:t>:</a:t>
            </a:r>
            <a:endParaRPr lang="ru-RU" sz="2400" dirty="0">
              <a:solidFill>
                <a:prstClr val="black"/>
              </a:solidFill>
              <a:latin typeface="Times New Roman" panose="02020603050405020304" pitchFamily="18" charset="0"/>
              <a:ea typeface="Times New Roman" panose="02020603050405020304" pitchFamily="18" charset="0"/>
            </a:endParaRPr>
          </a:p>
        </p:txBody>
      </p:sp>
      <p:sp>
        <p:nvSpPr>
          <p:cNvPr id="2" name="Номер слайда 1"/>
          <p:cNvSpPr>
            <a:spLocks noGrp="1"/>
          </p:cNvSpPr>
          <p:nvPr>
            <p:ph type="sldNum" sz="quarter" idx="7"/>
          </p:nvPr>
        </p:nvSpPr>
        <p:spPr/>
        <p:txBody>
          <a:bodyPr/>
          <a:lstStyle/>
          <a:p>
            <a:pPr marL="4334666">
              <a:lnSpc>
                <a:spcPts val="1156"/>
              </a:lnSpc>
            </a:pPr>
            <a:fld id="{81D60167-4931-47E6-BA6A-407CBD079E47}" type="slidenum">
              <a:rPr lang="ru-RU" spc="-4" smtClean="0">
                <a:latin typeface="Arial"/>
                <a:cs typeface="Arial"/>
              </a:rPr>
              <a:pPr marL="4334666">
                <a:lnSpc>
                  <a:spcPts val="1156"/>
                </a:lnSpc>
              </a:pPr>
              <a:t>99</a:t>
            </a:fld>
            <a:endParaRPr lang="ru-RU" spc="-4" dirty="0">
              <a:latin typeface="Arial"/>
              <a:cs typeface="Arial"/>
            </a:endParaRPr>
          </a:p>
        </p:txBody>
      </p:sp>
    </p:spTree>
    <p:extLst>
      <p:ext uri="{BB962C8B-B14F-4D97-AF65-F5344CB8AC3E}">
        <p14:creationId xmlns:p14="http://schemas.microsoft.com/office/powerpoint/2010/main" val="1988928839"/>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5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6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17793</TotalTime>
  <Words>10951</Words>
  <Application>Microsoft Office PowerPoint</Application>
  <PresentationFormat>Экран (4:3)</PresentationFormat>
  <Paragraphs>2603</Paragraphs>
  <Slides>179</Slides>
  <Notes>9</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13</vt:i4>
      </vt:variant>
      <vt:variant>
        <vt:lpstr>Заголовки слайдов</vt:lpstr>
      </vt:variant>
      <vt:variant>
        <vt:i4>179</vt:i4>
      </vt:variant>
    </vt:vector>
  </HeadingPairs>
  <TitlesOfParts>
    <vt:vector size="198" baseType="lpstr">
      <vt:lpstr>Arial</vt:lpstr>
      <vt:lpstr>Calibri</vt:lpstr>
      <vt:lpstr>DINPro-Light</vt:lpstr>
      <vt:lpstr>Times New Roman</vt:lpstr>
      <vt:lpstr>Times New Roman CYR</vt:lpstr>
      <vt:lpstr>Wingdings</vt:lpstr>
      <vt:lpstr>Тема Office</vt:lpstr>
      <vt:lpstr>Office Theme</vt:lpstr>
      <vt:lpstr>2_Office Theme</vt:lpstr>
      <vt:lpstr>3_Office Theme</vt:lpstr>
      <vt:lpstr>4_Office Theme</vt:lpstr>
      <vt:lpstr>5_Office Theme</vt:lpstr>
      <vt:lpstr>2_Тема Office</vt:lpstr>
      <vt:lpstr>5_Тема Office</vt:lpstr>
      <vt:lpstr>6_Тема Office</vt:lpstr>
      <vt:lpstr>1_Тема Office</vt:lpstr>
      <vt:lpstr>8_Office Theme</vt:lpstr>
      <vt:lpstr>11_Office Theme</vt:lpstr>
      <vt:lpstr>12_Office Theme</vt:lpstr>
      <vt:lpstr>«Актуальные вопросы методологии бухгалтерского учета при переходе на федеральные стандарты в 2018 -  2019 годах </vt:lpstr>
      <vt:lpstr>Презентация PowerPoint</vt:lpstr>
      <vt:lpstr>Презентация PowerPoint</vt:lpstr>
      <vt:lpstr>ЕДИНЫЙ ПЛАН СЧЕТОВ 10100 ОСНОВНЫЕ СРЕДСТВА</vt:lpstr>
      <vt:lpstr>ЕДИНЫЙ ПЛАН СЧЕТОВ 10100 ОСНОВНЫЕ СРЕДСТВА</vt:lpstr>
      <vt:lpstr>ЕДИНЫЙ ПЛАН СЧЕТОВ 10400  АМОРТИЗАЦИЯ</vt:lpstr>
      <vt:lpstr>Презентация PowerPoint</vt:lpstr>
      <vt:lpstr>Презентация PowerPoint</vt:lpstr>
      <vt:lpstr>Презентация PowerPoint</vt:lpstr>
      <vt:lpstr>ДЕТАЛИЗАЦИЯ КОСГУ ПО СНС 2014</vt:lpstr>
      <vt:lpstr>ЕДИНЫЙ ПЛАН СЧЕТОВ 10100 ОСНОВНЫЕ СРЕДСТВА</vt:lpstr>
      <vt:lpstr>Инструкция № 157н</vt:lpstr>
      <vt:lpstr>Презентация PowerPoint</vt:lpstr>
      <vt:lpstr>ЕДИНЫЙ ПЛАН СЧЕТОВ 10100 ОСНОВНЫЕ СРЕДСТВА</vt:lpstr>
      <vt:lpstr>ЕДИНЫЙ ПЛАН СЧЕТОВ 10100 ОСНОВНЫЕ СРЕДСТВА</vt:lpstr>
      <vt:lpstr>Презентация PowerPoint</vt:lpstr>
      <vt:lpstr>ЕДИНЫЙ ПЛАН СЧЕТОВ 10100 ОСНОВНЫЕ СРЕДСТВА</vt:lpstr>
      <vt:lpstr>ЕДИНЫЙ ПЛАН СЧЕТОВ 10100 ОСНОВНЫЕ СРЕДСТВА</vt:lpstr>
      <vt:lpstr>Начисление амортизации</vt:lpstr>
      <vt:lpstr>Начисление амортизации</vt:lpstr>
      <vt:lpstr>Консервация объекта ОС</vt:lpstr>
      <vt:lpstr>Презентация PowerPoint</vt:lpstr>
      <vt:lpstr>Презентация PowerPoint</vt:lpstr>
      <vt:lpstr>Принятие обязательств учреждением  (Операционная аренда)</vt:lpstr>
      <vt:lpstr>Операционная аренда</vt:lpstr>
      <vt:lpstr>Операционная аренда (аренда земли)</vt:lpstr>
      <vt:lpstr>Прекращение операционной аренды до истечения срока договора</vt:lpstr>
      <vt:lpstr>Прекращение права пользования (Операционная аренда)</vt:lpstr>
      <vt:lpstr>Расходы (доходы) по условным арендным платежам </vt:lpstr>
      <vt:lpstr>Условные  арендные платежи </vt:lpstr>
      <vt:lpstr>КОСГУ 135 «Доходы по условным арендным платежам» (Приказ  №246н от 30.11.2018 - изм.  в приказ № 209н )</vt:lpstr>
      <vt:lpstr>КОСГУ 134 «Доходы от компенсации затрат»:</vt:lpstr>
      <vt:lpstr>ОБЪЕКТЫ ОПЕРАЦИОННОЙ АРЕНДЫ   (АДМИН. ПОМЕЩЕНИЕ  БЕЗВОЗМЕЗДНО)</vt:lpstr>
      <vt:lpstr>Доход (пункт 43 СГС «Концептуальные основы»)</vt:lpstr>
      <vt:lpstr>Вклад собственника (пункт 41 СГС «Концептуальные основы»)</vt:lpstr>
      <vt:lpstr>Достоверность  (пункт 68 СГС «Концептуальные основы»)</vt:lpstr>
      <vt:lpstr>244н ( изменения в 191н)</vt:lpstr>
      <vt:lpstr>Неоперационная (финансовая) аренда</vt:lpstr>
      <vt:lpstr>Презентация PowerPoint</vt:lpstr>
      <vt:lpstr>Презентация PowerPoint</vt:lpstr>
      <vt:lpstr> Основные мероприятия по формированию входящих остатков по объектам учета операционной аренды  </vt:lpstr>
      <vt:lpstr>Арендатор (пользователь) объектов учета операционной аренды формирует входящие остатки</vt:lpstr>
      <vt:lpstr>Арендодатель (балансодержатель) объектов учета операционной аренды  формирует входящие остатки</vt:lpstr>
      <vt:lpstr>Презентация PowerPoint</vt:lpstr>
      <vt:lpstr>Презентация PowerPoint</vt:lpstr>
      <vt:lpstr> Основные  мероприятия по формированию входящих остатков по объектам учета финансовой (неоперационной) аренды </vt:lpstr>
      <vt:lpstr>Арендатор (пользователь) объектов учета финансовой (неоперационной) аренды формирует входящие остатки</vt:lpstr>
      <vt:lpstr>Арендодатель (балансодержатель) объектов учета финансовой (неоперационной) аренды  формирует входящие остатки</vt:lpstr>
      <vt:lpstr>Обесценение актива</vt:lpstr>
      <vt:lpstr>Категория активов</vt:lpstr>
      <vt:lpstr>Категория активов</vt:lpstr>
      <vt:lpstr>Процесс обесценения</vt:lpstr>
      <vt:lpstr>Процедура тестирования на наличие обесценения</vt:lpstr>
      <vt:lpstr>Внутренние признаки обесценения актива</vt:lpstr>
      <vt:lpstr>Внутренние признаки обесценения актива</vt:lpstr>
      <vt:lpstr>Внутренние признаки обесценения актива</vt:lpstr>
      <vt:lpstr>Внешние признаки обесценения актива </vt:lpstr>
      <vt:lpstr>Презентация PowerPoint</vt:lpstr>
      <vt:lpstr>Презентация PowerPoint</vt:lpstr>
      <vt:lpstr>Обесценение основных средств</vt:lpstr>
      <vt:lpstr>По суммам убытка от обесценения актива, признанного или восстановленного в течение периода, субъект учета раскрывает следующую информацию</vt:lpstr>
      <vt:lpstr>«Федеральный стандарт бухгалтерского учета  для организаций государственного сектора  «События после отчетной даты» 30.12.2017 №275н      </vt:lpstr>
      <vt:lpstr>«Федеральный стандарт бухгалтерского учета  для организаций государственного сектора  «События после отчетной даты» 30.12.2017 №275н      </vt:lpstr>
      <vt:lpstr>Презентация PowerPoint</vt:lpstr>
      <vt:lpstr>Презентация PowerPoint</vt:lpstr>
      <vt:lpstr>Презентация PowerPoint</vt:lpstr>
      <vt:lpstr>Дата подписания  (принятия) бухгалтерской (финансовой) отчетности</vt:lpstr>
      <vt:lpstr>Существенная информация – пропуск или искажение которой   в бюджетном (бухгалтерском) учете и (или) бухгалтерской (финансовой) отчетности  влияет на экономическое решение субъекта учета</vt:lpstr>
      <vt:lpstr>Событие после отчетной даты</vt:lpstr>
      <vt:lpstr>Презентация PowerPoint</vt:lpstr>
      <vt:lpstr>! НЕ ЯВЛЯЕТСЯ СОБЫТИЕМ ПОСЛЕ ОТЧЕТНОЙ ДАТЫ</vt:lpstr>
      <vt:lpstr>Событие после отчетной даты</vt:lpstr>
      <vt:lpstr>Отражение в учете и отчетности  События после отчетной даты</vt:lpstr>
      <vt:lpstr>События, подтверждающие условия деятельности</vt:lpstr>
      <vt:lpstr>Презентация PowerPoint</vt:lpstr>
      <vt:lpstr>СПОД  подтверждающее условия деятельности  </vt:lpstr>
      <vt:lpstr>Презентация PowerPoint</vt:lpstr>
      <vt:lpstr>Презентация PowerPoint</vt:lpstr>
      <vt:lpstr>Презентация PowerPoint</vt:lpstr>
      <vt:lpstr>Презентация PowerPoint</vt:lpstr>
      <vt:lpstr>События, подтверждающие условия деятельности</vt:lpstr>
      <vt:lpstr>События, подтверждающие условия деятельности</vt:lpstr>
      <vt:lpstr>Презентация PowerPoint</vt:lpstr>
      <vt:lpstr>Презентация PowerPoint</vt:lpstr>
      <vt:lpstr>Событие, подтверждающее условия деятельности – отражение в учете </vt:lpstr>
      <vt:lpstr>Событие после отчетной даты, свидетельствующее об условиях деятельности субъекта отчетности</vt:lpstr>
      <vt:lpstr>СПОД  свидетельствующее об условиях деятельности</vt:lpstr>
      <vt:lpstr>Презентация PowerPoint</vt:lpstr>
      <vt:lpstr>СПОД, свидетельствующее об условиях деятельности</vt:lpstr>
      <vt:lpstr>Презентация PowerPoint</vt:lpstr>
      <vt:lpstr>Презентация PowerPoint</vt:lpstr>
      <vt:lpstr>СПОД, свидетельствующее об условиях деятельности</vt:lpstr>
      <vt:lpstr>СПОД, свидетельствующее об условиях деятельности</vt:lpstr>
      <vt:lpstr>Презентация PowerPoint</vt:lpstr>
      <vt:lpstr>Презентация PowerPoint</vt:lpstr>
      <vt:lpstr>Презентация PowerPoint</vt:lpstr>
      <vt:lpstr>Федеральный стандарт бухгалтерского учета  для организаций государственного сектора  «Учетная политика, оценочные значения и ошибки» от 30.12.2017 №274н</vt:lpstr>
      <vt:lpstr>Презентация PowerPoint</vt:lpstr>
      <vt:lpstr>Презентация PowerPoint</vt:lpstr>
      <vt:lpstr>Презентация PowerPoint</vt:lpstr>
      <vt:lpstr> Учетная политика</vt:lpstr>
      <vt:lpstr> Учетная политика</vt:lpstr>
      <vt:lpstr>Презентация PowerPoint</vt:lpstr>
      <vt:lpstr>Презентация PowerPoint</vt:lpstr>
      <vt:lpstr>например</vt:lpstr>
      <vt:lpstr>Презентация PowerPoint</vt:lpstr>
      <vt:lpstr>Презентация PowerPoint</vt:lpstr>
      <vt:lpstr>Презентация PowerPoint</vt:lpstr>
      <vt:lpstr>Презентация PowerPoint</vt:lpstr>
      <vt:lpstr>В рамках учетной политики  устанавливается однозначно </vt:lpstr>
      <vt:lpstr> Проведение инвентаризации обязательно: </vt:lpstr>
      <vt:lpstr>Презентация PowerPoint</vt:lpstr>
      <vt:lpstr>Презентация PowerPoint</vt:lpstr>
      <vt:lpstr>В УЧЕТНАЯ ПОЛИТИКА устанавливает из допустимых НПА методов </vt:lpstr>
      <vt:lpstr>Методы определения справедливой стоимости</vt:lpstr>
      <vt:lpstr>Метод рыночных цен</vt:lpstr>
      <vt:lpstr>Метод амортизированной стоимости замещения</vt:lpstr>
      <vt:lpstr>Методы начисления амортизации</vt:lpstr>
      <vt:lpstr>Не должны содержать документы  УП дублирующие установленные НПА способы, методы</vt:lpstr>
      <vt:lpstr>Публичное раскрытие на официальном сайте субъекта учета (централизованной бухгалтерии) в информационно-телекоммуникационной сети «Интернет»</vt:lpstr>
      <vt:lpstr>Презентация PowerPoint</vt:lpstr>
      <vt:lpstr> Изменение учетной политики</vt:lpstr>
      <vt:lpstr>Изменение учетной политики </vt:lpstr>
      <vt:lpstr>Последствия изменения учетной политики </vt:lpstr>
      <vt:lpstr>Изменением учетной политики не считается</vt:lpstr>
      <vt:lpstr>Например</vt:lpstr>
      <vt:lpstr>Например:</vt:lpstr>
      <vt:lpstr>Перспективное и ретроспективное  применение измененной учетной</vt:lpstr>
      <vt:lpstr>Ретроспективное  признание результатов измененной учетной политики</vt:lpstr>
      <vt:lpstr>Ретроспективное применение измененной учетной политики </vt:lpstr>
      <vt:lpstr>Презентация PowerPoint</vt:lpstr>
      <vt:lpstr>Презентация PowerPoint</vt:lpstr>
      <vt:lpstr>Корректировка показателей при ретроспективном применении измененной учетной политики в регистрах бухгалтерского учета и финансовой (бухгалтерской) отчетности</vt:lpstr>
      <vt:lpstr>Ретроспективное применение измененной учетной политики не представляется возможным</vt:lpstr>
      <vt:lpstr>Презентация PowerPoint</vt:lpstr>
      <vt:lpstr>Ретроспективное применение изменений УП</vt:lpstr>
      <vt:lpstr>Раскрытие в бухгалтерской (финансовой) отчетности информации о положениях учетной политики </vt:lpstr>
      <vt:lpstr>Раскрытие последствий изменения учетной политики</vt:lpstr>
      <vt:lpstr>Ретроспективное применение изменений УП</vt:lpstr>
      <vt:lpstr> Оценочные значения</vt:lpstr>
      <vt:lpstr>Презентация PowerPoint</vt:lpstr>
      <vt:lpstr>Оценочные значения</vt:lpstr>
      <vt:lpstr>Презентация PowerPoint</vt:lpstr>
      <vt:lpstr>Презентация PowerPoint</vt:lpstr>
      <vt:lpstr>Презентация PowerPoint</vt:lpstr>
      <vt:lpstr>Презентация PowerPoint</vt:lpstr>
      <vt:lpstr>Презентация PowerPoint</vt:lpstr>
      <vt:lpstr>Раскрытие информации об изменении оценочного значения </vt:lpstr>
      <vt:lpstr> Ошибки</vt:lpstr>
      <vt:lpstr>Ошибкой в бухгалтерской (финансовой) отчетности считается </vt:lpstr>
      <vt:lpstr>Существенность ошибок </vt:lpstr>
      <vt:lpstr>ИСПРАВЛЕНИЕ ОШИБОК отчетного периода</vt:lpstr>
      <vt:lpstr>ИСПРАВЛЕНИЕ ОШИБОК отчетного периода</vt:lpstr>
      <vt:lpstr>Дата принятия и утверждения</vt:lpstr>
      <vt:lpstr>Исправление ошибок</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Пример исправления ошибки прошлых лет: в отчетном периоде в 2019 году субъектом учета (казенным учреждением) обнаружена ошибка, допущенная в 2018 году, расходы по текущему ремонту здания в сумме 1200000 руб. ошибочно отнесены на увеличение стоимости здания бухгалтерскими записями: </vt:lpstr>
      <vt:lpstr>Закрытие в конце года счетов бухгалтерского учета осуществляется в общеустановленном порядке</vt:lpstr>
      <vt:lpstr>Презентация PowerPoint</vt:lpstr>
      <vt:lpstr>Презентация PowerPoint</vt:lpstr>
      <vt:lpstr>Презентация PowerPoint</vt:lpstr>
      <vt:lpstr>Презентация PowerPoint</vt:lpstr>
      <vt:lpstr>Презентация PowerPoint</vt:lpstr>
      <vt:lpstr>Корректировка ошибок в Главной книге и финансовой (бухгалтерской) отчетности</vt:lpstr>
      <vt:lpstr>Корректировка ошибок в Главной книге и финансовой (бухгалтерской) отчетности</vt:lpstr>
      <vt:lpstr>Ф. 0503168</vt:lpstr>
      <vt:lpstr>Ф. 0503121</vt:lpstr>
      <vt:lpstr>Ошибки предшествующего года (годов)</vt:lpstr>
      <vt:lpstr>Ошибки предшествующего года (годов)</vt:lpstr>
      <vt:lpstr>Презентация PowerPoint</vt:lpstr>
      <vt:lpstr>Периодичность представления Сведений           (ф. 0503173),  (0503373), (ф. 0503773)</vt:lpstr>
      <vt:lpstr>Раскрытие информации об ошибках предшествующих годов</vt:lpstr>
      <vt:lpstr>Презентация PowerPoint</vt:lpstr>
    </vt:vector>
  </TitlesOfParts>
  <Company>Grizli777</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Актуальные вопросы методологии бухгалтерского учета  государственных финансов в 2016 – 2017 годах</dc:title>
  <dc:creator>Светлана</dc:creator>
  <cp:lastModifiedBy>Дмитрий</cp:lastModifiedBy>
  <cp:revision>1583</cp:revision>
  <cp:lastPrinted>2018-09-27T14:16:52Z</cp:lastPrinted>
  <dcterms:created xsi:type="dcterms:W3CDTF">2016-11-22T03:13:06Z</dcterms:created>
  <dcterms:modified xsi:type="dcterms:W3CDTF">2018-12-20T21:04:23Z</dcterms:modified>
</cp:coreProperties>
</file>