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  <p:sldMasterId id="2147483834" r:id="rId2"/>
  </p:sldMasterIdLst>
  <p:notesMasterIdLst>
    <p:notesMasterId r:id="rId18"/>
  </p:notesMasterIdLst>
  <p:handoutMasterIdLst>
    <p:handoutMasterId r:id="rId19"/>
  </p:handoutMasterIdLst>
  <p:sldIdLst>
    <p:sldId id="2231" r:id="rId3"/>
    <p:sldId id="2281" r:id="rId4"/>
    <p:sldId id="2293" r:id="rId5"/>
    <p:sldId id="2295" r:id="rId6"/>
    <p:sldId id="2296" r:id="rId7"/>
    <p:sldId id="2297" r:id="rId8"/>
    <p:sldId id="2298" r:id="rId9"/>
    <p:sldId id="2299" r:id="rId10"/>
    <p:sldId id="2300" r:id="rId11"/>
    <p:sldId id="2304" r:id="rId12"/>
    <p:sldId id="2279" r:id="rId13"/>
    <p:sldId id="2283" r:id="rId14"/>
    <p:sldId id="2301" r:id="rId15"/>
    <p:sldId id="2302" r:id="rId16"/>
    <p:sldId id="2306" r:id="rId17"/>
  </p:sldIdLst>
  <p:sldSz cx="9144000" cy="6858000" type="screen4x3"/>
  <p:notesSz cx="9940925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1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21"/>
    <a:srgbClr val="003618"/>
    <a:srgbClr val="00602B"/>
    <a:srgbClr val="0000FF"/>
    <a:srgbClr val="FFFF99"/>
    <a:srgbClr val="C6D34D"/>
    <a:srgbClr val="9BDA46"/>
    <a:srgbClr val="F0E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7" autoAdjust="0"/>
    <p:restoredTop sz="90012" autoAdjust="0"/>
  </p:normalViewPr>
  <p:slideViewPr>
    <p:cSldViewPr>
      <p:cViewPr varScale="1">
        <p:scale>
          <a:sx n="58" d="100"/>
          <a:sy n="58" d="100"/>
        </p:scale>
        <p:origin x="1358" y="58"/>
      </p:cViewPr>
      <p:guideLst>
        <p:guide orient="horz" pos="2160"/>
        <p:guide pos="51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90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047EA2-18D1-454A-A433-0A640B6E2E5E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417CCD-D8CD-4B02-BF12-479F9C5F9FAD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pPr algn="ctr"/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НАБЛЮДЕНИЕ</a:t>
          </a:r>
          <a:endParaRPr lang="ru-RU" sz="1800" b="1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6AABEA-C9A0-4C7A-B47C-F25018C8DB75}" type="parTrans" cxnId="{E3A11B77-7D44-4AD5-9BAB-5A541366C910}">
      <dgm:prSet/>
      <dgm:spPr/>
      <dgm:t>
        <a:bodyPr/>
        <a:lstStyle/>
        <a:p>
          <a:endParaRPr lang="ru-RU"/>
        </a:p>
      </dgm:t>
    </dgm:pt>
    <dgm:pt modelId="{47F60A7A-9020-4EA5-AF7E-4CAB1BF74B42}" type="sibTrans" cxnId="{E3A11B77-7D44-4AD5-9BAB-5A541366C910}">
      <dgm:prSet custT="1"/>
      <dgm:spPr>
        <a:ln w="3175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 algn="ctr"/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Сбор и анализ данных</a:t>
          </a:r>
          <a:r>
            <a:rPr lang="ru-RU" sz="14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 объекте контроля, имеющихся у органа ВГ(М)ФК  </a:t>
          </a:r>
          <a:endParaRPr lang="ru-RU" sz="1400" b="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970558-172D-4760-9480-1C53CFA90DF5}">
      <dgm:prSet phldrT="[Текст]" custT="1"/>
      <dgm:spPr>
        <a:solidFill>
          <a:schemeClr val="bg1"/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pPr algn="ctr"/>
          <a:r>
            <a:rPr lang="ru-RU" sz="13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13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Предварительный</a:t>
          </a:r>
          <a:r>
            <a:rPr lang="ru-RU" sz="13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контроль;</a:t>
          </a:r>
        </a:p>
        <a:p>
          <a:pPr algn="ctr"/>
          <a:r>
            <a:rPr lang="ru-RU" sz="13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вводится </a:t>
          </a:r>
          <a:r>
            <a:rPr lang="ru-RU" sz="1300" b="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целях </a:t>
          </a:r>
          <a:r>
            <a:rPr lang="ru-RU" sz="13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снижения нагрузки</a:t>
          </a:r>
          <a:r>
            <a:rPr lang="ru-RU" sz="13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ОК и является методом Г(М)ФК;</a:t>
          </a:r>
        </a:p>
        <a:p>
          <a:pPr algn="ctr"/>
          <a:r>
            <a:rPr lang="ru-RU" sz="13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ru-RU" sz="13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 вовлечения</a:t>
          </a:r>
          <a:r>
            <a:rPr lang="ru-RU" sz="13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ОК;</a:t>
          </a:r>
        </a:p>
        <a:p>
          <a:pPr algn="ctr"/>
          <a:r>
            <a:rPr lang="ru-RU" sz="13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ru-RU" sz="13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предусматривает обязательных требований </a:t>
          </a:r>
          <a:r>
            <a:rPr lang="ru-RU" sz="13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 ОК в части реализации результатов наблюдения.</a:t>
          </a:r>
          <a:endParaRPr lang="ru-RU" sz="13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B190BD-250D-417E-8C96-F728899E73FB}" type="sibTrans" cxnId="{5B4CD926-812E-4017-830F-DE50C9C847F2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pPr algn="ctr"/>
          <a:r>
            <a: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ДАННЫЙ МОМЕНТ</a:t>
          </a:r>
        </a:p>
        <a:p>
          <a:pPr algn="ctr"/>
          <a:r>
            <a: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предусматривает возможности возбуждения административного производства</a:t>
          </a:r>
          <a:endParaRPr lang="ru-RU" sz="1400" b="1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AC9F88-5CC1-412D-A3BE-B0F94BCF517B}" type="parTrans" cxnId="{5B4CD926-812E-4017-830F-DE50C9C847F2}">
      <dgm:prSet/>
      <dgm:spPr/>
      <dgm:t>
        <a:bodyPr/>
        <a:lstStyle/>
        <a:p>
          <a:endParaRPr lang="ru-RU"/>
        </a:p>
      </dgm:t>
    </dgm:pt>
    <dgm:pt modelId="{15BB9B62-D8B8-4768-A76D-FECDD50A9335}" type="pres">
      <dgm:prSet presAssocID="{B7047EA2-18D1-454A-A433-0A640B6E2E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E77194D-F6E4-410C-BA8E-4FF41879349C}" type="pres">
      <dgm:prSet presAssocID="{8E417CCD-D8CD-4B02-BF12-479F9C5F9FAD}" presName="hierRoot1" presStyleCnt="0">
        <dgm:presLayoutVars>
          <dgm:hierBranch val="init"/>
        </dgm:presLayoutVars>
      </dgm:prSet>
      <dgm:spPr/>
    </dgm:pt>
    <dgm:pt modelId="{7C50B8CD-B48D-41DC-93A5-E6B621EF9263}" type="pres">
      <dgm:prSet presAssocID="{8E417CCD-D8CD-4B02-BF12-479F9C5F9FAD}" presName="rootComposite1" presStyleCnt="0"/>
      <dgm:spPr/>
    </dgm:pt>
    <dgm:pt modelId="{792BC528-BA4C-49B6-A9B7-31904F86AD69}" type="pres">
      <dgm:prSet presAssocID="{8E417CCD-D8CD-4B02-BF12-479F9C5F9FAD}" presName="rootText1" presStyleLbl="node0" presStyleIdx="0" presStyleCnt="1" custScaleX="155787" custScaleY="29330" custLinFactY="-1832" custLinFactNeighborX="-27320" custLinFactNeighborY="-10000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3983011C-B241-4D37-B3A2-817356B47D57}" type="pres">
      <dgm:prSet presAssocID="{8E417CCD-D8CD-4B02-BF12-479F9C5F9FAD}" presName="titleText1" presStyleLbl="fgAcc0" presStyleIdx="0" presStyleCnt="1" custScaleX="263921" custScaleY="89986" custLinFactNeighborX="-38710" custLinFactNeighborY="-5514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F2AF045-11DC-4B3B-ACD5-C9A397625795}" type="pres">
      <dgm:prSet presAssocID="{8E417CCD-D8CD-4B02-BF12-479F9C5F9FAD}" presName="rootConnector1" presStyleLbl="node1" presStyleIdx="0" presStyleCnt="1"/>
      <dgm:spPr/>
      <dgm:t>
        <a:bodyPr/>
        <a:lstStyle/>
        <a:p>
          <a:endParaRPr lang="ru-RU"/>
        </a:p>
      </dgm:t>
    </dgm:pt>
    <dgm:pt modelId="{951D9AEE-314B-4663-8FBF-9A20A1826C0F}" type="pres">
      <dgm:prSet presAssocID="{8E417CCD-D8CD-4B02-BF12-479F9C5F9FAD}" presName="hierChild2" presStyleCnt="0"/>
      <dgm:spPr/>
    </dgm:pt>
    <dgm:pt modelId="{0D969CBD-2B6E-48C1-9DCC-B9A7A59E3539}" type="pres">
      <dgm:prSet presAssocID="{F6AC9F88-5CC1-412D-A3BE-B0F94BCF517B}" presName="Name37" presStyleLbl="parChTrans1D2" presStyleIdx="0" presStyleCnt="1"/>
      <dgm:spPr/>
      <dgm:t>
        <a:bodyPr/>
        <a:lstStyle/>
        <a:p>
          <a:endParaRPr lang="ru-RU"/>
        </a:p>
      </dgm:t>
    </dgm:pt>
    <dgm:pt modelId="{C4D258EC-A826-47FD-A104-49178569F00B}" type="pres">
      <dgm:prSet presAssocID="{24970558-172D-4760-9480-1C53CFA90DF5}" presName="hierRoot2" presStyleCnt="0">
        <dgm:presLayoutVars>
          <dgm:hierBranch val="init"/>
        </dgm:presLayoutVars>
      </dgm:prSet>
      <dgm:spPr/>
    </dgm:pt>
    <dgm:pt modelId="{1C24EE33-4EB0-48D7-8F77-48D6D7F4BE69}" type="pres">
      <dgm:prSet presAssocID="{24970558-172D-4760-9480-1C53CFA90DF5}" presName="rootComposite" presStyleCnt="0"/>
      <dgm:spPr/>
    </dgm:pt>
    <dgm:pt modelId="{0E919650-EAC0-4F37-B18B-9DB57025EC8D}" type="pres">
      <dgm:prSet presAssocID="{24970558-172D-4760-9480-1C53CFA90DF5}" presName="rootText" presStyleLbl="node1" presStyleIdx="0" presStyleCnt="1" custScaleX="238886" custScaleY="138210" custLinFactY="47663" custLinFactNeighborX="-7591" custLinFactNeighborY="10000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E3B503BE-D59A-439A-AAB8-F8E1D796CEB2}" type="pres">
      <dgm:prSet presAssocID="{24970558-172D-4760-9480-1C53CFA90DF5}" presName="titleText2" presStyleLbl="fgAcc1" presStyleIdx="0" presStyleCnt="1" custScaleX="168117" custScaleY="125838" custLinFactNeighborX="-13750" custLinFactNeighborY="4229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E58B2B0C-AF61-4190-88EA-AA485CAEB2A5}" type="pres">
      <dgm:prSet presAssocID="{24970558-172D-4760-9480-1C53CFA90DF5}" presName="rootConnector" presStyleLbl="node2" presStyleIdx="0" presStyleCnt="0"/>
      <dgm:spPr/>
      <dgm:t>
        <a:bodyPr/>
        <a:lstStyle/>
        <a:p>
          <a:endParaRPr lang="ru-RU"/>
        </a:p>
      </dgm:t>
    </dgm:pt>
    <dgm:pt modelId="{3E39049C-4DB8-451A-8039-AC0EB9DC4A3A}" type="pres">
      <dgm:prSet presAssocID="{24970558-172D-4760-9480-1C53CFA90DF5}" presName="hierChild4" presStyleCnt="0"/>
      <dgm:spPr/>
    </dgm:pt>
    <dgm:pt modelId="{5393DDA1-C96A-4BE3-8C81-2A2702B5F871}" type="pres">
      <dgm:prSet presAssocID="{24970558-172D-4760-9480-1C53CFA90DF5}" presName="hierChild5" presStyleCnt="0"/>
      <dgm:spPr/>
    </dgm:pt>
    <dgm:pt modelId="{99B0A4FA-739A-4E36-85BB-3BD23465D637}" type="pres">
      <dgm:prSet presAssocID="{8E417CCD-D8CD-4B02-BF12-479F9C5F9FAD}" presName="hierChild3" presStyleCnt="0"/>
      <dgm:spPr/>
    </dgm:pt>
  </dgm:ptLst>
  <dgm:cxnLst>
    <dgm:cxn modelId="{842B8F10-076C-4C30-8C88-69BA22686A8E}" type="presOf" srcId="{F6AC9F88-5CC1-412D-A3BE-B0F94BCF517B}" destId="{0D969CBD-2B6E-48C1-9DCC-B9A7A59E3539}" srcOrd="0" destOrd="0" presId="urn:microsoft.com/office/officeart/2008/layout/NameandTitleOrganizationalChart"/>
    <dgm:cxn modelId="{E3A11B77-7D44-4AD5-9BAB-5A541366C910}" srcId="{B7047EA2-18D1-454A-A433-0A640B6E2E5E}" destId="{8E417CCD-D8CD-4B02-BF12-479F9C5F9FAD}" srcOrd="0" destOrd="0" parTransId="{C86AABEA-C9A0-4C7A-B47C-F25018C8DB75}" sibTransId="{47F60A7A-9020-4EA5-AF7E-4CAB1BF74B42}"/>
    <dgm:cxn modelId="{E1347529-FAAA-4789-8EC7-C6BB889AF8B8}" type="presOf" srcId="{B7047EA2-18D1-454A-A433-0A640B6E2E5E}" destId="{15BB9B62-D8B8-4768-A76D-FECDD50A9335}" srcOrd="0" destOrd="0" presId="urn:microsoft.com/office/officeart/2008/layout/NameandTitleOrganizationalChart"/>
    <dgm:cxn modelId="{312E0BA9-52A3-4021-8C0A-1503F88343CE}" type="presOf" srcId="{24970558-172D-4760-9480-1C53CFA90DF5}" destId="{0E919650-EAC0-4F37-B18B-9DB57025EC8D}" srcOrd="0" destOrd="0" presId="urn:microsoft.com/office/officeart/2008/layout/NameandTitleOrganizationalChart"/>
    <dgm:cxn modelId="{2420D536-A8C3-430B-B3DB-E1E397988E64}" type="presOf" srcId="{8E417CCD-D8CD-4B02-BF12-479F9C5F9FAD}" destId="{792BC528-BA4C-49B6-A9B7-31904F86AD69}" srcOrd="0" destOrd="0" presId="urn:microsoft.com/office/officeart/2008/layout/NameandTitleOrganizationalChart"/>
    <dgm:cxn modelId="{4F4D75F5-77BA-4D35-9581-BB18098189B3}" type="presOf" srcId="{47F60A7A-9020-4EA5-AF7E-4CAB1BF74B42}" destId="{3983011C-B241-4D37-B3A2-817356B47D57}" srcOrd="0" destOrd="0" presId="urn:microsoft.com/office/officeart/2008/layout/NameandTitleOrganizationalChart"/>
    <dgm:cxn modelId="{FA5B880C-EF48-4DC4-BCF9-EC30C7B271F0}" type="presOf" srcId="{24970558-172D-4760-9480-1C53CFA90DF5}" destId="{E58B2B0C-AF61-4190-88EA-AA485CAEB2A5}" srcOrd="1" destOrd="0" presId="urn:microsoft.com/office/officeart/2008/layout/NameandTitleOrganizationalChart"/>
    <dgm:cxn modelId="{5B4CD926-812E-4017-830F-DE50C9C847F2}" srcId="{8E417CCD-D8CD-4B02-BF12-479F9C5F9FAD}" destId="{24970558-172D-4760-9480-1C53CFA90DF5}" srcOrd="0" destOrd="0" parTransId="{F6AC9F88-5CC1-412D-A3BE-B0F94BCF517B}" sibTransId="{0EB190BD-250D-417E-8C96-F728899E73FB}"/>
    <dgm:cxn modelId="{A7EBAC5C-4E89-42BD-BBA0-BB7851B0455F}" type="presOf" srcId="{8E417CCD-D8CD-4B02-BF12-479F9C5F9FAD}" destId="{AF2AF045-11DC-4B3B-ACD5-C9A397625795}" srcOrd="1" destOrd="0" presId="urn:microsoft.com/office/officeart/2008/layout/NameandTitleOrganizationalChart"/>
    <dgm:cxn modelId="{0164FA95-58F7-462F-BDF5-D81152685452}" type="presOf" srcId="{0EB190BD-250D-417E-8C96-F728899E73FB}" destId="{E3B503BE-D59A-439A-AAB8-F8E1D796CEB2}" srcOrd="0" destOrd="0" presId="urn:microsoft.com/office/officeart/2008/layout/NameandTitleOrganizationalChart"/>
    <dgm:cxn modelId="{72E27BE3-D1E8-4621-825C-39896315D8FE}" type="presParOf" srcId="{15BB9B62-D8B8-4768-A76D-FECDD50A9335}" destId="{7E77194D-F6E4-410C-BA8E-4FF41879349C}" srcOrd="0" destOrd="0" presId="urn:microsoft.com/office/officeart/2008/layout/NameandTitleOrganizationalChart"/>
    <dgm:cxn modelId="{176C4B7E-9B43-4E89-AF2F-43901A87556E}" type="presParOf" srcId="{7E77194D-F6E4-410C-BA8E-4FF41879349C}" destId="{7C50B8CD-B48D-41DC-93A5-E6B621EF9263}" srcOrd="0" destOrd="0" presId="urn:microsoft.com/office/officeart/2008/layout/NameandTitleOrganizationalChart"/>
    <dgm:cxn modelId="{2598DEE8-44B2-4D51-B2EB-1F16D319C398}" type="presParOf" srcId="{7C50B8CD-B48D-41DC-93A5-E6B621EF9263}" destId="{792BC528-BA4C-49B6-A9B7-31904F86AD69}" srcOrd="0" destOrd="0" presId="urn:microsoft.com/office/officeart/2008/layout/NameandTitleOrganizationalChart"/>
    <dgm:cxn modelId="{3C374349-1B9F-434B-961E-02CD84EB3E8D}" type="presParOf" srcId="{7C50B8CD-B48D-41DC-93A5-E6B621EF9263}" destId="{3983011C-B241-4D37-B3A2-817356B47D57}" srcOrd="1" destOrd="0" presId="urn:microsoft.com/office/officeart/2008/layout/NameandTitleOrganizationalChart"/>
    <dgm:cxn modelId="{6AD52C7D-F3E9-42A1-A81E-6E0383682614}" type="presParOf" srcId="{7C50B8CD-B48D-41DC-93A5-E6B621EF9263}" destId="{AF2AF045-11DC-4B3B-ACD5-C9A397625795}" srcOrd="2" destOrd="0" presId="urn:microsoft.com/office/officeart/2008/layout/NameandTitleOrganizationalChart"/>
    <dgm:cxn modelId="{C0FE1D04-6755-4B84-80C3-6E136AFE45D6}" type="presParOf" srcId="{7E77194D-F6E4-410C-BA8E-4FF41879349C}" destId="{951D9AEE-314B-4663-8FBF-9A20A1826C0F}" srcOrd="1" destOrd="0" presId="urn:microsoft.com/office/officeart/2008/layout/NameandTitleOrganizationalChart"/>
    <dgm:cxn modelId="{DB9FA2C4-9626-4036-94EA-87EDFDABF51E}" type="presParOf" srcId="{951D9AEE-314B-4663-8FBF-9A20A1826C0F}" destId="{0D969CBD-2B6E-48C1-9DCC-B9A7A59E3539}" srcOrd="0" destOrd="0" presId="urn:microsoft.com/office/officeart/2008/layout/NameandTitleOrganizationalChart"/>
    <dgm:cxn modelId="{917FA0BD-0C9E-4092-BD0F-D33FA51AB9B5}" type="presParOf" srcId="{951D9AEE-314B-4663-8FBF-9A20A1826C0F}" destId="{C4D258EC-A826-47FD-A104-49178569F00B}" srcOrd="1" destOrd="0" presId="urn:microsoft.com/office/officeart/2008/layout/NameandTitleOrganizationalChart"/>
    <dgm:cxn modelId="{78E219CB-09C4-44BF-86FA-1ADCB15676FC}" type="presParOf" srcId="{C4D258EC-A826-47FD-A104-49178569F00B}" destId="{1C24EE33-4EB0-48D7-8F77-48D6D7F4BE69}" srcOrd="0" destOrd="0" presId="urn:microsoft.com/office/officeart/2008/layout/NameandTitleOrganizationalChart"/>
    <dgm:cxn modelId="{F09D2216-0329-4ACD-A335-3BE9ACE489BF}" type="presParOf" srcId="{1C24EE33-4EB0-48D7-8F77-48D6D7F4BE69}" destId="{0E919650-EAC0-4F37-B18B-9DB57025EC8D}" srcOrd="0" destOrd="0" presId="urn:microsoft.com/office/officeart/2008/layout/NameandTitleOrganizationalChart"/>
    <dgm:cxn modelId="{371496A1-68B6-4A45-9C81-E189B7DDD022}" type="presParOf" srcId="{1C24EE33-4EB0-48D7-8F77-48D6D7F4BE69}" destId="{E3B503BE-D59A-439A-AAB8-F8E1D796CEB2}" srcOrd="1" destOrd="0" presId="urn:microsoft.com/office/officeart/2008/layout/NameandTitleOrganizationalChart"/>
    <dgm:cxn modelId="{7E5EA5CB-71E6-46A3-96B7-2218234BA8E8}" type="presParOf" srcId="{1C24EE33-4EB0-48D7-8F77-48D6D7F4BE69}" destId="{E58B2B0C-AF61-4190-88EA-AA485CAEB2A5}" srcOrd="2" destOrd="0" presId="urn:microsoft.com/office/officeart/2008/layout/NameandTitleOrganizationalChart"/>
    <dgm:cxn modelId="{A2702671-32D9-40D7-92E8-E1D33437632D}" type="presParOf" srcId="{C4D258EC-A826-47FD-A104-49178569F00B}" destId="{3E39049C-4DB8-451A-8039-AC0EB9DC4A3A}" srcOrd="1" destOrd="0" presId="urn:microsoft.com/office/officeart/2008/layout/NameandTitleOrganizationalChart"/>
    <dgm:cxn modelId="{ABC50560-8789-4A5D-8EC6-9C3D8A69C433}" type="presParOf" srcId="{C4D258EC-A826-47FD-A104-49178569F00B}" destId="{5393DDA1-C96A-4BE3-8C81-2A2702B5F871}" srcOrd="2" destOrd="0" presId="urn:microsoft.com/office/officeart/2008/layout/NameandTitleOrganizationalChart"/>
    <dgm:cxn modelId="{B5BB8C6C-3CB1-441A-B71A-84B49D9DD1B1}" type="presParOf" srcId="{7E77194D-F6E4-410C-BA8E-4FF41879349C}" destId="{99B0A4FA-739A-4E36-85BB-3BD23465D637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B94AA2-0C17-4325-8201-CBF28A1EA3E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0235CC8-469D-4834-A3C3-F1E31986F57D}">
      <dgm:prSet phldrT="[Текст]" custT="1"/>
      <dgm:spPr>
        <a:solidFill>
          <a:schemeClr val="bg1"/>
        </a:solidFill>
        <a:ln w="19050">
          <a:solidFill>
            <a:schemeClr val="accent1"/>
          </a:solidFill>
        </a:ln>
      </dgm:spPr>
      <dgm:t>
        <a:bodyPr/>
        <a:lstStyle/>
        <a:p>
          <a:r>
            <a:rPr lang="ru-RU" sz="1200" b="1" i="0" dirty="0">
              <a:solidFill>
                <a:schemeClr val="tx2">
                  <a:lumMod val="50000"/>
                </a:schemeClr>
              </a:solidFill>
            </a:rPr>
            <a:t>СТАТЬЯ 269.3 Взаимодействие органов внутреннего государственного (муниципального) контроля с другими органами и организациями (введена Федеральным законом от 01.07.2021 № 244-ФЗ).</a:t>
          </a:r>
        </a:p>
        <a:p>
          <a:r>
            <a:rPr lang="ru-RU" sz="1000" i="1" dirty="0">
              <a:solidFill>
                <a:schemeClr val="tx2">
                  <a:lumMod val="50000"/>
                </a:schemeClr>
              </a:solidFill>
            </a:rPr>
            <a:t> Срок вступления в силу 1 января 2022 г. </a:t>
          </a:r>
          <a:endParaRPr lang="ru-RU" sz="1000" dirty="0"/>
        </a:p>
      </dgm:t>
    </dgm:pt>
    <dgm:pt modelId="{707322E9-F2D7-4806-AD47-0B9AFAC3427C}" type="parTrans" cxnId="{B3EA9BDF-D7FF-4D27-989C-D878CB90A10F}">
      <dgm:prSet/>
      <dgm:spPr/>
      <dgm:t>
        <a:bodyPr/>
        <a:lstStyle/>
        <a:p>
          <a:endParaRPr lang="ru-RU"/>
        </a:p>
      </dgm:t>
    </dgm:pt>
    <dgm:pt modelId="{EB954A4B-4910-445A-8A09-660298A31C8D}" type="sibTrans" cxnId="{B3EA9BDF-D7FF-4D27-989C-D878CB90A10F}">
      <dgm:prSet/>
      <dgm:spPr/>
      <dgm:t>
        <a:bodyPr/>
        <a:lstStyle/>
        <a:p>
          <a:endParaRPr lang="ru-RU"/>
        </a:p>
      </dgm:t>
    </dgm:pt>
    <dgm:pt modelId="{03AE5D4F-FB91-4A35-988C-BA2A99973B04}">
      <dgm:prSet phldrT="[Текст]" custT="1"/>
      <dgm:spPr>
        <a:solidFill>
          <a:schemeClr val="bg1"/>
        </a:solidFill>
        <a:ln w="19050">
          <a:solidFill>
            <a:schemeClr val="accent1"/>
          </a:solidFill>
        </a:ln>
      </dgm:spPr>
      <dgm:t>
        <a:bodyPr/>
        <a:lstStyle/>
        <a:p>
          <a:r>
            <a:rPr lang="ru-RU" sz="1200" b="0" i="0" dirty="0">
              <a:solidFill>
                <a:schemeClr val="tx2">
                  <a:lumMod val="50000"/>
                </a:schemeClr>
              </a:solidFill>
            </a:rPr>
            <a:t>Федеральный стандарт «Права и обязанности»,</a:t>
          </a:r>
          <a:r>
            <a:rPr lang="ru-RU" sz="1200" b="0" dirty="0">
              <a:solidFill>
                <a:srgbClr val="2A314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0" i="0" dirty="0">
              <a:solidFill>
                <a:schemeClr val="tx2">
                  <a:lumMod val="50000"/>
                </a:schemeClr>
              </a:solidFill>
            </a:rPr>
            <a:t>в редакции постановления Правительства РФ от 21.03.2022 № 421 </a:t>
          </a:r>
        </a:p>
        <a:p>
          <a:r>
            <a:rPr lang="ru-RU" sz="1050" b="1" i="0" dirty="0">
              <a:solidFill>
                <a:schemeClr val="tx2">
                  <a:lumMod val="50000"/>
                </a:schemeClr>
              </a:solidFill>
            </a:rPr>
            <a:t>«и) запрашивать у органов государственной власти (государственных органов), органов местного самоуправления, органов местной администрации, органов управления государственными внебюджетными фондами, а также организаций, являющихся владельцами и (или) операторами информационных систем, пользователем которых является объект контроля, предоставление необходимого для осуществления внутреннего государственного (муниципального) финансового контроля доступа должностным лицам органа контроля к данным таких информационных систем.»</a:t>
          </a:r>
        </a:p>
        <a:p>
          <a:r>
            <a:rPr lang="ru-RU" sz="1000" b="0" i="1" dirty="0">
              <a:solidFill>
                <a:schemeClr val="tx2">
                  <a:lumMod val="50000"/>
                </a:schemeClr>
              </a:solidFill>
            </a:rPr>
            <a:t>Срок вступления в силу 30.03.2022</a:t>
          </a:r>
          <a:endParaRPr lang="ru-RU" sz="1000" b="0" dirty="0"/>
        </a:p>
      </dgm:t>
    </dgm:pt>
    <dgm:pt modelId="{4B2F5ED4-5A34-4BD9-8594-04BE28DB1B7D}" type="parTrans" cxnId="{82F5F9D3-E1E5-48CA-B1EF-462A27F31113}">
      <dgm:prSet/>
      <dgm:spPr/>
      <dgm:t>
        <a:bodyPr/>
        <a:lstStyle/>
        <a:p>
          <a:endParaRPr lang="ru-RU"/>
        </a:p>
      </dgm:t>
    </dgm:pt>
    <dgm:pt modelId="{F803763A-08F6-448B-A9B9-0F5DB8813E7C}" type="sibTrans" cxnId="{82F5F9D3-E1E5-48CA-B1EF-462A27F31113}">
      <dgm:prSet/>
      <dgm:spPr/>
      <dgm:t>
        <a:bodyPr/>
        <a:lstStyle/>
        <a:p>
          <a:endParaRPr lang="ru-RU"/>
        </a:p>
      </dgm:t>
    </dgm:pt>
    <dgm:pt modelId="{5F3C26CD-90BA-4AB1-936E-B68CB406DDD9}" type="pres">
      <dgm:prSet presAssocID="{41B94AA2-0C17-4325-8201-CBF28A1EA3E4}" presName="CompostProcess" presStyleCnt="0">
        <dgm:presLayoutVars>
          <dgm:dir/>
          <dgm:resizeHandles val="exact"/>
        </dgm:presLayoutVars>
      </dgm:prSet>
      <dgm:spPr/>
    </dgm:pt>
    <dgm:pt modelId="{2FE9B3E5-08E1-4C7F-AF29-1E1EF8B8EF7A}" type="pres">
      <dgm:prSet presAssocID="{41B94AA2-0C17-4325-8201-CBF28A1EA3E4}" presName="arrow" presStyleLbl="bgShp" presStyleIdx="0" presStyleCnt="1" custLinFactNeighborX="2184"/>
      <dgm:spPr>
        <a:solidFill>
          <a:schemeClr val="accent3">
            <a:lumMod val="60000"/>
            <a:lumOff val="40000"/>
          </a:schemeClr>
        </a:solidFill>
      </dgm:spPr>
    </dgm:pt>
    <dgm:pt modelId="{E02640E2-6C14-4E83-AE36-C52D02A0D116}" type="pres">
      <dgm:prSet presAssocID="{41B94AA2-0C17-4325-8201-CBF28A1EA3E4}" presName="linearProcess" presStyleCnt="0"/>
      <dgm:spPr/>
    </dgm:pt>
    <dgm:pt modelId="{8F9A4844-4E85-4AF9-960C-F545B3AD6C2F}" type="pres">
      <dgm:prSet presAssocID="{80235CC8-469D-4834-A3C3-F1E31986F57D}" presName="textNode" presStyleLbl="node1" presStyleIdx="0" presStyleCnt="2" custScaleX="72468" custScaleY="134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FF2C8-A74C-49D2-9203-DA4A2CAD0DC5}" type="pres">
      <dgm:prSet presAssocID="{EB954A4B-4910-445A-8A09-660298A31C8D}" presName="sibTrans" presStyleCnt="0"/>
      <dgm:spPr/>
    </dgm:pt>
    <dgm:pt modelId="{B497B93D-3096-4282-9B2E-10CE748B3DDE}" type="pres">
      <dgm:prSet presAssocID="{03AE5D4F-FB91-4A35-988C-BA2A99973B04}" presName="textNode" presStyleLbl="node1" presStyleIdx="1" presStyleCnt="2" custScaleX="134065" custScaleY="163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F5F9D3-E1E5-48CA-B1EF-462A27F31113}" srcId="{41B94AA2-0C17-4325-8201-CBF28A1EA3E4}" destId="{03AE5D4F-FB91-4A35-988C-BA2A99973B04}" srcOrd="1" destOrd="0" parTransId="{4B2F5ED4-5A34-4BD9-8594-04BE28DB1B7D}" sibTransId="{F803763A-08F6-448B-A9B9-0F5DB8813E7C}"/>
    <dgm:cxn modelId="{B3A941C6-B84B-442D-832E-399B8A0A119A}" type="presOf" srcId="{41B94AA2-0C17-4325-8201-CBF28A1EA3E4}" destId="{5F3C26CD-90BA-4AB1-936E-B68CB406DDD9}" srcOrd="0" destOrd="0" presId="urn:microsoft.com/office/officeart/2005/8/layout/hProcess9"/>
    <dgm:cxn modelId="{BE6BBE9C-9FDF-4A8F-B7E1-5630C4A526E2}" type="presOf" srcId="{80235CC8-469D-4834-A3C3-F1E31986F57D}" destId="{8F9A4844-4E85-4AF9-960C-F545B3AD6C2F}" srcOrd="0" destOrd="0" presId="urn:microsoft.com/office/officeart/2005/8/layout/hProcess9"/>
    <dgm:cxn modelId="{EAB92844-26CA-429A-ADEB-EDD7D65D998D}" type="presOf" srcId="{03AE5D4F-FB91-4A35-988C-BA2A99973B04}" destId="{B497B93D-3096-4282-9B2E-10CE748B3DDE}" srcOrd="0" destOrd="0" presId="urn:microsoft.com/office/officeart/2005/8/layout/hProcess9"/>
    <dgm:cxn modelId="{B3EA9BDF-D7FF-4D27-989C-D878CB90A10F}" srcId="{41B94AA2-0C17-4325-8201-CBF28A1EA3E4}" destId="{80235CC8-469D-4834-A3C3-F1E31986F57D}" srcOrd="0" destOrd="0" parTransId="{707322E9-F2D7-4806-AD47-0B9AFAC3427C}" sibTransId="{EB954A4B-4910-445A-8A09-660298A31C8D}"/>
    <dgm:cxn modelId="{D6A0A986-7C47-4776-A844-8E9B2526F436}" type="presParOf" srcId="{5F3C26CD-90BA-4AB1-936E-B68CB406DDD9}" destId="{2FE9B3E5-08E1-4C7F-AF29-1E1EF8B8EF7A}" srcOrd="0" destOrd="0" presId="urn:microsoft.com/office/officeart/2005/8/layout/hProcess9"/>
    <dgm:cxn modelId="{3EBA8CA1-AE81-44C0-8DD4-471798BD004A}" type="presParOf" srcId="{5F3C26CD-90BA-4AB1-936E-B68CB406DDD9}" destId="{E02640E2-6C14-4E83-AE36-C52D02A0D116}" srcOrd="1" destOrd="0" presId="urn:microsoft.com/office/officeart/2005/8/layout/hProcess9"/>
    <dgm:cxn modelId="{1EA1A205-D668-486B-8266-E9E5C01BCF07}" type="presParOf" srcId="{E02640E2-6C14-4E83-AE36-C52D02A0D116}" destId="{8F9A4844-4E85-4AF9-960C-F545B3AD6C2F}" srcOrd="0" destOrd="0" presId="urn:microsoft.com/office/officeart/2005/8/layout/hProcess9"/>
    <dgm:cxn modelId="{B2F4C9A6-E9F9-4F3D-86F2-34030B093B31}" type="presParOf" srcId="{E02640E2-6C14-4E83-AE36-C52D02A0D116}" destId="{2F9FF2C8-A74C-49D2-9203-DA4A2CAD0DC5}" srcOrd="1" destOrd="0" presId="urn:microsoft.com/office/officeart/2005/8/layout/hProcess9"/>
    <dgm:cxn modelId="{F75C5686-0B7B-4A59-A2D6-AAF6888A0549}" type="presParOf" srcId="{E02640E2-6C14-4E83-AE36-C52D02A0D116}" destId="{B497B93D-3096-4282-9B2E-10CE748B3DDE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69CBD-2B6E-48C1-9DCC-B9A7A59E3539}">
      <dsp:nvSpPr>
        <dsp:cNvPr id="0" name=""/>
        <dsp:cNvSpPr/>
      </dsp:nvSpPr>
      <dsp:spPr>
        <a:xfrm>
          <a:off x="2856343" y="542674"/>
          <a:ext cx="1412033" cy="2221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9436"/>
              </a:lnTo>
              <a:lnTo>
                <a:pt x="1412033" y="1789436"/>
              </a:lnTo>
              <a:lnTo>
                <a:pt x="1412033" y="22211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BC528-BA4C-49B6-A9B7-31904F86AD69}">
      <dsp:nvSpPr>
        <dsp:cNvPr id="0" name=""/>
        <dsp:cNvSpPr/>
      </dsp:nvSpPr>
      <dsp:spPr>
        <a:xfrm>
          <a:off x="72766" y="0"/>
          <a:ext cx="5567155" cy="54267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261089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НАБЛЮДЕНИЕ</a:t>
          </a:r>
          <a:endParaRPr lang="ru-RU" sz="1800" b="1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766" y="0"/>
        <a:ext cx="5567155" cy="542674"/>
      </dsp:txXfrm>
    </dsp:sp>
    <dsp:sp modelId="{3983011C-B241-4D37-B3A2-817356B47D57}">
      <dsp:nvSpPr>
        <dsp:cNvPr id="0" name=""/>
        <dsp:cNvSpPr/>
      </dsp:nvSpPr>
      <dsp:spPr>
        <a:xfrm>
          <a:off x="0" y="740671"/>
          <a:ext cx="8488257" cy="5549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Сбор и анализ данных</a:t>
          </a:r>
          <a:r>
            <a:rPr lang="ru-RU" sz="1400" b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 объекте контроля, имеющихся у органа ВГ(М)ФК  </a:t>
          </a:r>
          <a:endParaRPr lang="ru-RU" sz="1400" b="0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40671"/>
        <a:ext cx="8488257" cy="554984"/>
      </dsp:txXfrm>
    </dsp:sp>
    <dsp:sp modelId="{0E919650-EAC0-4F37-B18B-9DB57025EC8D}">
      <dsp:nvSpPr>
        <dsp:cNvPr id="0" name=""/>
        <dsp:cNvSpPr/>
      </dsp:nvSpPr>
      <dsp:spPr>
        <a:xfrm>
          <a:off x="0" y="2763831"/>
          <a:ext cx="8536754" cy="255721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261089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1300" b="1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Предварительный</a:t>
          </a:r>
          <a:r>
            <a:rPr lang="ru-RU" sz="13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контроль;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вводится </a:t>
          </a:r>
          <a:r>
            <a:rPr lang="ru-RU" sz="1300" b="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целях </a:t>
          </a:r>
          <a:r>
            <a:rPr lang="ru-RU" sz="1300" b="1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снижения нагрузки</a:t>
          </a:r>
          <a:r>
            <a:rPr lang="ru-RU" sz="13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ОК и является методом Г(М)ФК;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ru-RU" sz="1300" b="1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 вовлечения</a:t>
          </a:r>
          <a:r>
            <a:rPr lang="ru-RU" sz="13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ОК;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ru-RU" sz="1300" b="1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предусматривает обязательных требований </a:t>
          </a:r>
          <a:r>
            <a:rPr lang="ru-RU" sz="1300" kern="1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 ОК в части реализации результатов наблюдения.</a:t>
          </a:r>
          <a:endParaRPr lang="ru-RU" sz="1300" kern="120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763831"/>
        <a:ext cx="8536754" cy="2557210"/>
      </dsp:txXfrm>
    </dsp:sp>
    <dsp:sp modelId="{E3B503BE-D59A-439A-AAB8-F8E1D796CEB2}">
      <dsp:nvSpPr>
        <dsp:cNvPr id="0" name=""/>
        <dsp:cNvSpPr/>
      </dsp:nvSpPr>
      <dsp:spPr>
        <a:xfrm>
          <a:off x="1758984" y="4472937"/>
          <a:ext cx="5406998" cy="776099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ДАННЫЙ МОМЕНТ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предусматривает возможности возбуждения административного производства</a:t>
          </a:r>
          <a:endParaRPr lang="ru-RU" sz="1400" b="1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58984" y="4472937"/>
        <a:ext cx="5406998" cy="776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9B3E5-08E1-4C7F-AF29-1E1EF8B8EF7A}">
      <dsp:nvSpPr>
        <dsp:cNvPr id="0" name=""/>
        <dsp:cNvSpPr/>
      </dsp:nvSpPr>
      <dsp:spPr>
        <a:xfrm>
          <a:off x="636863" y="0"/>
          <a:ext cx="5785708" cy="3298463"/>
        </a:xfrm>
        <a:prstGeom prst="rightArrow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9A4844-4E85-4AF9-960C-F545B3AD6C2F}">
      <dsp:nvSpPr>
        <dsp:cNvPr id="0" name=""/>
        <dsp:cNvSpPr/>
      </dsp:nvSpPr>
      <dsp:spPr>
        <a:xfrm>
          <a:off x="357" y="759424"/>
          <a:ext cx="2332891" cy="1779613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>
              <a:solidFill>
                <a:schemeClr val="tx2">
                  <a:lumMod val="50000"/>
                </a:schemeClr>
              </a:solidFill>
            </a:rPr>
            <a:t>СТАТЬЯ 269.3 Взаимодействие органов внутреннего государственного (муниципального) контроля с другими органами и организациями (введена Федеральным законом от 01.07.2021 № 244-ФЗ).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i="1" kern="1200" dirty="0">
              <a:solidFill>
                <a:schemeClr val="tx2">
                  <a:lumMod val="50000"/>
                </a:schemeClr>
              </a:solidFill>
            </a:rPr>
            <a:t> Срок вступления в силу 1 января 2022 г. </a:t>
          </a:r>
          <a:endParaRPr lang="ru-RU" sz="1000" kern="1200" dirty="0"/>
        </a:p>
      </dsp:txBody>
      <dsp:txXfrm>
        <a:off x="87231" y="846298"/>
        <a:ext cx="2159143" cy="1605865"/>
      </dsp:txXfrm>
    </dsp:sp>
    <dsp:sp modelId="{B497B93D-3096-4282-9B2E-10CE748B3DDE}">
      <dsp:nvSpPr>
        <dsp:cNvPr id="0" name=""/>
        <dsp:cNvSpPr/>
      </dsp:nvSpPr>
      <dsp:spPr>
        <a:xfrm>
          <a:off x="2490535" y="572910"/>
          <a:ext cx="4315822" cy="2152642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>
              <a:solidFill>
                <a:schemeClr val="tx2">
                  <a:lumMod val="50000"/>
                </a:schemeClr>
              </a:solidFill>
            </a:rPr>
            <a:t>Федеральный стандарт «Права и обязанности»,</a:t>
          </a:r>
          <a:r>
            <a:rPr lang="ru-RU" sz="1200" b="0" kern="1200" dirty="0">
              <a:solidFill>
                <a:srgbClr val="2A314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0" i="0" kern="1200" dirty="0">
              <a:solidFill>
                <a:schemeClr val="tx2">
                  <a:lumMod val="50000"/>
                </a:schemeClr>
              </a:solidFill>
            </a:rPr>
            <a:t>в редакции постановления Правительства РФ от 21.03.2022 № 421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0" kern="1200" dirty="0">
              <a:solidFill>
                <a:schemeClr val="tx2">
                  <a:lumMod val="50000"/>
                </a:schemeClr>
              </a:solidFill>
            </a:rPr>
            <a:t>«и) запрашивать у органов государственной власти (государственных органов), органов местного самоуправления, органов местной администрации, органов управления государственными внебюджетными фондами, а также организаций, являющихся владельцами и (или) операторами информационных систем, пользователем которых является объект контроля, предоставление необходимого для осуществления внутреннего государственного (муниципального) финансового контроля доступа должностным лицам органа контроля к данным таких информационных систем.»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1" kern="1200" dirty="0">
              <a:solidFill>
                <a:schemeClr val="tx2">
                  <a:lumMod val="50000"/>
                </a:schemeClr>
              </a:solidFill>
            </a:rPr>
            <a:t>Срок вступления в силу 30.03.2022</a:t>
          </a:r>
          <a:endParaRPr lang="ru-RU" sz="1000" b="0" kern="1200" dirty="0"/>
        </a:p>
      </dsp:txBody>
      <dsp:txXfrm>
        <a:off x="2595618" y="677993"/>
        <a:ext cx="4105656" cy="1942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308818" cy="341533"/>
          </a:xfrm>
          <a:prstGeom prst="rect">
            <a:avLst/>
          </a:prstGeom>
        </p:spPr>
        <p:txBody>
          <a:bodyPr vert="horz" lIns="91025" tIns="45512" rIns="91025" bIns="4551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788" y="0"/>
            <a:ext cx="4308818" cy="341533"/>
          </a:xfrm>
          <a:prstGeom prst="rect">
            <a:avLst/>
          </a:prstGeom>
        </p:spPr>
        <p:txBody>
          <a:bodyPr vert="horz" lIns="91025" tIns="45512" rIns="91025" bIns="45512" rtlCol="0"/>
          <a:lstStyle>
            <a:lvl1pPr algn="r">
              <a:defRPr sz="1200"/>
            </a:lvl1pPr>
          </a:lstStyle>
          <a:p>
            <a:fld id="{1C2782DD-ED2F-194E-A5A5-818CA6972099}" type="datetimeFigureOut">
              <a:rPr lang="ru-RU" smtClean="0"/>
              <a:t>26.06.2023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6467257"/>
            <a:ext cx="4308818" cy="341533"/>
          </a:xfrm>
          <a:prstGeom prst="rect">
            <a:avLst/>
          </a:prstGeom>
        </p:spPr>
        <p:txBody>
          <a:bodyPr vert="horz" lIns="91025" tIns="45512" rIns="91025" bIns="4551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788" y="6467257"/>
            <a:ext cx="4308818" cy="341533"/>
          </a:xfrm>
          <a:prstGeom prst="rect">
            <a:avLst/>
          </a:prstGeom>
        </p:spPr>
        <p:txBody>
          <a:bodyPr vert="horz" lIns="91025" tIns="45512" rIns="91025" bIns="45512" rtlCol="0" anchor="b"/>
          <a:lstStyle>
            <a:lvl1pPr algn="r">
              <a:defRPr sz="1200"/>
            </a:lvl1pPr>
          </a:lstStyle>
          <a:p>
            <a:fld id="{F8E24DF1-D5B4-344E-ADF4-30023BAE2F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99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4307734" cy="340439"/>
          </a:xfrm>
          <a:prstGeom prst="rect">
            <a:avLst/>
          </a:prstGeom>
        </p:spPr>
        <p:txBody>
          <a:bodyPr vert="horz" lIns="90579" tIns="45289" rIns="90579" bIns="4528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899" y="2"/>
            <a:ext cx="4307734" cy="340439"/>
          </a:xfrm>
          <a:prstGeom prst="rect">
            <a:avLst/>
          </a:prstGeom>
        </p:spPr>
        <p:txBody>
          <a:bodyPr vert="horz" lIns="90579" tIns="45289" rIns="90579" bIns="45289" rtlCol="0"/>
          <a:lstStyle>
            <a:lvl1pPr algn="r">
              <a:defRPr sz="1200"/>
            </a:lvl1pPr>
          </a:lstStyle>
          <a:p>
            <a:fld id="{0685EFD8-5627-4145-8736-D0B6DADA8466}" type="datetimeFigureOut">
              <a:rPr lang="ru-RU" smtClean="0"/>
              <a:t>26.06.2023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70250" y="511175"/>
            <a:ext cx="3400425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79" tIns="45289" rIns="90579" bIns="4528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96" y="3234177"/>
            <a:ext cx="7952739" cy="3063954"/>
          </a:xfrm>
          <a:prstGeom prst="rect">
            <a:avLst/>
          </a:prstGeom>
        </p:spPr>
        <p:txBody>
          <a:bodyPr vert="horz" lIns="90579" tIns="45289" rIns="90579" bIns="4528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6467169"/>
            <a:ext cx="4307734" cy="340439"/>
          </a:xfrm>
          <a:prstGeom prst="rect">
            <a:avLst/>
          </a:prstGeom>
        </p:spPr>
        <p:txBody>
          <a:bodyPr vert="horz" lIns="90579" tIns="45289" rIns="90579" bIns="4528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899" y="6467169"/>
            <a:ext cx="4307734" cy="340439"/>
          </a:xfrm>
          <a:prstGeom prst="rect">
            <a:avLst/>
          </a:prstGeom>
        </p:spPr>
        <p:txBody>
          <a:bodyPr vert="horz" lIns="90579" tIns="45289" rIns="90579" bIns="45289" rtlCol="0" anchor="b"/>
          <a:lstStyle>
            <a:lvl1pPr algn="r">
              <a:defRPr sz="1200"/>
            </a:lvl1pPr>
          </a:lstStyle>
          <a:p>
            <a:fld id="{4988981F-6AAF-46F8-B4B3-8B7354F939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107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788025" y="33338"/>
            <a:ext cx="2935288" cy="2201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220763" y="2261672"/>
            <a:ext cx="14122657" cy="240092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7463" algn="just">
              <a:spcAft>
                <a:spcPts val="30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246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94098" y="3188019"/>
            <a:ext cx="7952739" cy="3110114"/>
          </a:xfrm>
        </p:spPr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сегодняшний день в Российской Федерации сложилась 3-уровневая система финансового контроля и аудита. Каждое направление имеет свои задачи и имеет место в каждом публично-правовом образовании.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Вместе с тем, у них есть общая цель – это обеспечение законности и эффективности проведения операций в финансово-бюджетной сфере.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Первый уровень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каждом министерстве (ведомстве) должны быть настроены механизмы контроля и аудита, обеспечивающие с одной стороны четкое исполнение своих собственных бюджетных полномочий (процедур) в соответствии с правилами и регламентами, с другой стороны, соблюдение условий предоставления ведомством средств из бюджета.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Соответственно, за исполнением собственных бюджетных полномочий следит система внутреннего финансового контроля и аудита (ВФК и ВФА), за условиями предоставления средств из бюджета – ведомственный контроль.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Второй уровень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Органы внутреннего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госфинконтроля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Федеральное казначейство, региональные и муниципальные КРУ осуществляют надзор как за ведомственными механизмами контроля и аудита, так и за соблюдением объектами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госфинконтроля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правил, установленных бюджетным законодательством, а также условий договоров и соглашений о предоставлении средств из бюджета.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Третий уровень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Деятельность Счетной палаты Российской Федерации, региональных и муниципальных контрольно-счетных органов - это внешний государственный аудит и контроль за работой органов внутреннего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госфинконтроля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ведомств и других объектов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госфинконтроля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8981F-6AAF-46F8-B4B3-8B7354F939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691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94098" y="3188019"/>
            <a:ext cx="7952739" cy="3110114"/>
          </a:xfrm>
        </p:spPr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сегодняшний день в Российской Федерации сложилась 3-уровневая система финансового контроля и аудита. Каждое направление имеет свои задачи и имеет место в каждом публично-правовом образовании.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Вместе с тем, у них есть общая цель – это обеспечение законности и эффективности проведения операций в финансово-бюджетной сфере.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Первый уровень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каждом министерстве (ведомстве) должны быть настроены механизмы контроля и аудита, обеспечивающие с одной стороны четкое исполнение своих собственных бюджетных полномочий (процедур) в соответствии с правилами и регламентами, с другой стороны, соблюдение условий предоставления ведомством средств из бюджета.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Соответственно, за исполнением собственных бюджетных полномочий следит система внутреннего финансового контроля и аудита (ВФК и ВФА), за условиями предоставления средств из бюджета – ведомственный контроль.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Второй уровень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Органы внутреннего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госфинконтроля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Федеральное казначейство, региональные и муниципальные КРУ осуществляют надзор как за ведомственными механизмами контроля и аудита, так и за соблюдением объектами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госфинконтроля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правил, установленных бюджетным законодательством, а также условий договоров и соглашений о предоставлении средств из бюджета.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Третий уровень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Деятельность Счетной палаты Российской Федерации, региональных и муниципальных контрольно-счетных органов - это внешний государственный аудит и контроль за работой органов внутреннего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госфинконтроля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ведомств и других объектов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госфинконтроля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8981F-6AAF-46F8-B4B3-8B7354F939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40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9A9F9-FDA9-4768-85B4-E42392F1026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996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34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4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83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8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22" y="-785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366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7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7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3" y="-1587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7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7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5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05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30" y="6356350"/>
            <a:ext cx="1423987" cy="2349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26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6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6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2" y="-1586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6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6" y="-786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Номер слайда 1"/>
          <p:cNvSpPr txBox="1">
            <a:spLocks/>
          </p:cNvSpPr>
          <p:nvPr userDrawn="1"/>
        </p:nvSpPr>
        <p:spPr>
          <a:xfrm>
            <a:off x="8138988" y="0"/>
            <a:ext cx="825500" cy="33932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r">
                <a:defRPr/>
              </a:pPr>
              <a:t>‹#›</a:t>
            </a:fld>
            <a:endParaRPr lang="ru-RU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859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834D8-7170-4208-9B59-8FDB8A1CE8BA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A7FAD-A4FE-4AE6-92F2-28E7F3510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855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D551E537-6E6A-4BE4-A027-C3CB6CB49923}" type="datetime1">
              <a:rPr lang="ru-RU" smtClean="0">
                <a:solidFill>
                  <a:prstClr val="black"/>
                </a:solidFill>
              </a:rPr>
              <a:t>26.06.2023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976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lide Number Placeholder 12"/>
          <p:cNvSpPr txBox="1">
            <a:spLocks/>
          </p:cNvSpPr>
          <p:nvPr userDrawn="1"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871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526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2FC115E2-4D98-4A5E-B37B-D0674795F38A}" type="datetime1">
              <a:rPr lang="ru-RU" smtClean="0">
                <a:solidFill>
                  <a:prstClr val="black"/>
                </a:solidFill>
              </a:rPr>
              <a:t>26.06.2023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71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lide Number Placeholder 12"/>
          <p:cNvSpPr txBox="1">
            <a:spLocks/>
          </p:cNvSpPr>
          <p:nvPr userDrawn="1"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554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9EDF404F-1C92-4AB6-A9F3-5719BEE5C748}" type="datetime1">
              <a:rPr lang="ru-RU" smtClean="0">
                <a:solidFill>
                  <a:prstClr val="black"/>
                </a:solidFill>
              </a:rPr>
              <a:t>26.06.2023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977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3AF49ADA-76A6-44C3-AA35-29D787903EE2}" type="datetime1">
              <a:rPr lang="ru-RU" smtClean="0">
                <a:solidFill>
                  <a:prstClr val="black"/>
                </a:solidFill>
              </a:rPr>
              <a:t>26.06.2023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70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3495B947-F3D6-4994-8BB6-E13081670F3D}" type="datetime1">
              <a:rPr lang="ru-RU" smtClean="0">
                <a:solidFill>
                  <a:prstClr val="black"/>
                </a:solidFill>
              </a:rPr>
              <a:t>26.06.2023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82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BF3E28EE-6098-4399-A771-486940E9F97C}" type="datetime1">
              <a:rPr lang="ru-RU" smtClean="0">
                <a:solidFill>
                  <a:prstClr val="black"/>
                </a:solidFill>
              </a:rPr>
              <a:t>26.06.2023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881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AA503879-6ABA-4910-BD14-13A4D8BE4A9D}" type="datetime1">
              <a:rPr lang="ru-RU" smtClean="0">
                <a:solidFill>
                  <a:prstClr val="black"/>
                </a:solidFill>
              </a:rPr>
              <a:t>26.06.2023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31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A3F8B675-2B99-4301-B2DB-A03649C82A7B}" type="datetime1">
              <a:rPr lang="ru-RU" smtClean="0">
                <a:solidFill>
                  <a:prstClr val="black"/>
                </a:solidFill>
              </a:rPr>
              <a:t>26.06.2023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84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E5A5B64A-7B08-4FDB-A6F0-1BABB251BEE4}" type="datetime1">
              <a:rPr lang="ru-RU" smtClean="0">
                <a:solidFill>
                  <a:prstClr val="black"/>
                </a:solidFill>
              </a:rPr>
              <a:t>26.06.2023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975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8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22" y="-785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474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7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7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3" y="-1587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7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7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5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05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30" y="6356350"/>
            <a:ext cx="1423987" cy="2349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4436B84F-63F4-49CC-8FA1-A93D6D580994}" type="datetime1">
              <a:rPr lang="ru-RU" b="1" smtClean="0">
                <a:solidFill>
                  <a:prstClr val="black"/>
                </a:solidFill>
                <a:latin typeface="Trebuchet MS" panose="020B0603020202020204" pitchFamily="34" charset="0"/>
              </a:rPr>
              <a:t>26.06.2023</a:t>
            </a:fld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943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250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1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975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19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8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3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93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7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/>
        </p:nvSpPr>
        <p:spPr bwMode="auto">
          <a:xfrm>
            <a:off x="309569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983" name="Group 1183"/>
          <p:cNvGrpSpPr>
            <a:grpSpLocks/>
          </p:cNvGrpSpPr>
          <p:nvPr/>
        </p:nvGrpSpPr>
        <p:grpSpPr bwMode="auto">
          <a:xfrm>
            <a:off x="309569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4" name="Group 1384"/>
          <p:cNvGrpSpPr>
            <a:grpSpLocks/>
          </p:cNvGrpSpPr>
          <p:nvPr/>
        </p:nvGrpSpPr>
        <p:grpSpPr bwMode="auto">
          <a:xfrm>
            <a:off x="369888" y="246075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5" name="Group 1585"/>
          <p:cNvGrpSpPr>
            <a:grpSpLocks/>
          </p:cNvGrpSpPr>
          <p:nvPr/>
        </p:nvGrpSpPr>
        <p:grpSpPr bwMode="auto">
          <a:xfrm>
            <a:off x="438157" y="295278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6" name="Group 1786"/>
          <p:cNvGrpSpPr>
            <a:grpSpLocks/>
          </p:cNvGrpSpPr>
          <p:nvPr/>
        </p:nvGrpSpPr>
        <p:grpSpPr bwMode="auto">
          <a:xfrm>
            <a:off x="525463" y="287340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987" name="Freeform 1787"/>
          <p:cNvSpPr>
            <a:spLocks/>
          </p:cNvSpPr>
          <p:nvPr/>
        </p:nvSpPr>
        <p:spPr bwMode="auto">
          <a:xfrm>
            <a:off x="608013" y="333387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8" name="Freeform 1788"/>
          <p:cNvSpPr>
            <a:spLocks/>
          </p:cNvSpPr>
          <p:nvPr/>
        </p:nvSpPr>
        <p:spPr bwMode="auto">
          <a:xfrm>
            <a:off x="596901" y="314337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9" name="Freeform 1789"/>
          <p:cNvSpPr>
            <a:spLocks/>
          </p:cNvSpPr>
          <p:nvPr/>
        </p:nvSpPr>
        <p:spPr bwMode="auto">
          <a:xfrm>
            <a:off x="603251" y="319100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0" name="Freeform 1790"/>
          <p:cNvSpPr>
            <a:spLocks/>
          </p:cNvSpPr>
          <p:nvPr/>
        </p:nvSpPr>
        <p:spPr bwMode="auto">
          <a:xfrm>
            <a:off x="606429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1" name="Freeform 1791"/>
          <p:cNvSpPr>
            <a:spLocks/>
          </p:cNvSpPr>
          <p:nvPr/>
        </p:nvSpPr>
        <p:spPr bwMode="auto">
          <a:xfrm>
            <a:off x="604844" y="320687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2" name="Freeform 1792"/>
          <p:cNvSpPr>
            <a:spLocks/>
          </p:cNvSpPr>
          <p:nvPr/>
        </p:nvSpPr>
        <p:spPr bwMode="auto">
          <a:xfrm>
            <a:off x="603251" y="323862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3" name="Freeform 1793"/>
          <p:cNvSpPr>
            <a:spLocks/>
          </p:cNvSpPr>
          <p:nvPr/>
        </p:nvSpPr>
        <p:spPr bwMode="auto">
          <a:xfrm>
            <a:off x="600081" y="327037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4" name="Freeform 1794"/>
          <p:cNvSpPr>
            <a:spLocks/>
          </p:cNvSpPr>
          <p:nvPr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5" name="Freeform 1795"/>
          <p:cNvSpPr>
            <a:spLocks/>
          </p:cNvSpPr>
          <p:nvPr/>
        </p:nvSpPr>
        <p:spPr bwMode="auto">
          <a:xfrm>
            <a:off x="606429" y="323862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6" name="Freeform 1796"/>
          <p:cNvSpPr>
            <a:spLocks/>
          </p:cNvSpPr>
          <p:nvPr/>
        </p:nvSpPr>
        <p:spPr bwMode="auto">
          <a:xfrm>
            <a:off x="604844" y="327037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7" name="Freeform 1797"/>
          <p:cNvSpPr>
            <a:spLocks/>
          </p:cNvSpPr>
          <p:nvPr/>
        </p:nvSpPr>
        <p:spPr bwMode="auto">
          <a:xfrm>
            <a:off x="603251" y="328625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8" name="Rectangle 1798"/>
          <p:cNvSpPr>
            <a:spLocks noChangeArrowheads="1"/>
          </p:cNvSpPr>
          <p:nvPr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9" name="Freeform 1799"/>
          <p:cNvSpPr>
            <a:spLocks/>
          </p:cNvSpPr>
          <p:nvPr/>
        </p:nvSpPr>
        <p:spPr bwMode="auto">
          <a:xfrm>
            <a:off x="600081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0" name="Freeform 1800"/>
          <p:cNvSpPr>
            <a:spLocks/>
          </p:cNvSpPr>
          <p:nvPr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1" name="Freeform 1801"/>
          <p:cNvSpPr>
            <a:spLocks/>
          </p:cNvSpPr>
          <p:nvPr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2" name="Freeform 1802"/>
          <p:cNvSpPr>
            <a:spLocks/>
          </p:cNvSpPr>
          <p:nvPr/>
        </p:nvSpPr>
        <p:spPr bwMode="auto">
          <a:xfrm>
            <a:off x="609601" y="327037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3" name="Freeform 1803"/>
          <p:cNvSpPr>
            <a:spLocks/>
          </p:cNvSpPr>
          <p:nvPr/>
        </p:nvSpPr>
        <p:spPr bwMode="auto">
          <a:xfrm>
            <a:off x="606429" y="330212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4" name="Freeform 1804"/>
          <p:cNvSpPr>
            <a:spLocks/>
          </p:cNvSpPr>
          <p:nvPr/>
        </p:nvSpPr>
        <p:spPr bwMode="auto">
          <a:xfrm>
            <a:off x="604844" y="331800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5" name="Freeform 1805"/>
          <p:cNvSpPr>
            <a:spLocks/>
          </p:cNvSpPr>
          <p:nvPr/>
        </p:nvSpPr>
        <p:spPr bwMode="auto">
          <a:xfrm>
            <a:off x="603251" y="336562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6" name="Freeform 1806"/>
          <p:cNvSpPr>
            <a:spLocks/>
          </p:cNvSpPr>
          <p:nvPr/>
        </p:nvSpPr>
        <p:spPr bwMode="auto">
          <a:xfrm>
            <a:off x="606429" y="334975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7" name="Freeform 1807"/>
          <p:cNvSpPr>
            <a:spLocks/>
          </p:cNvSpPr>
          <p:nvPr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8" name="Freeform 1808"/>
          <p:cNvSpPr>
            <a:spLocks/>
          </p:cNvSpPr>
          <p:nvPr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9" name="Freeform 1809"/>
          <p:cNvSpPr>
            <a:spLocks/>
          </p:cNvSpPr>
          <p:nvPr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0" name="Freeform 1810"/>
          <p:cNvSpPr>
            <a:spLocks/>
          </p:cNvSpPr>
          <p:nvPr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1" name="Freeform 1811"/>
          <p:cNvSpPr>
            <a:spLocks/>
          </p:cNvSpPr>
          <p:nvPr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2" name="Freeform 1812"/>
          <p:cNvSpPr>
            <a:spLocks/>
          </p:cNvSpPr>
          <p:nvPr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3" name="Freeform 1813"/>
          <p:cNvSpPr>
            <a:spLocks/>
          </p:cNvSpPr>
          <p:nvPr/>
        </p:nvSpPr>
        <p:spPr bwMode="auto">
          <a:xfrm>
            <a:off x="595317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4" name="Freeform 1814"/>
          <p:cNvSpPr>
            <a:spLocks/>
          </p:cNvSpPr>
          <p:nvPr/>
        </p:nvSpPr>
        <p:spPr bwMode="auto">
          <a:xfrm>
            <a:off x="604838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5" name="Freeform 1815"/>
          <p:cNvSpPr>
            <a:spLocks/>
          </p:cNvSpPr>
          <p:nvPr/>
        </p:nvSpPr>
        <p:spPr bwMode="auto">
          <a:xfrm>
            <a:off x="606426" y="322275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6" name="Freeform 1816"/>
          <p:cNvSpPr>
            <a:spLocks/>
          </p:cNvSpPr>
          <p:nvPr/>
        </p:nvSpPr>
        <p:spPr bwMode="auto">
          <a:xfrm>
            <a:off x="609601" y="325450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7" name="Freeform 1817"/>
          <p:cNvSpPr>
            <a:spLocks/>
          </p:cNvSpPr>
          <p:nvPr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8" name="Freeform 1818"/>
          <p:cNvSpPr>
            <a:spLocks/>
          </p:cNvSpPr>
          <p:nvPr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9" name="Freeform 1819"/>
          <p:cNvSpPr>
            <a:spLocks/>
          </p:cNvSpPr>
          <p:nvPr/>
        </p:nvSpPr>
        <p:spPr bwMode="auto">
          <a:xfrm>
            <a:off x="603251" y="327037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0" name="Freeform 1820"/>
          <p:cNvSpPr>
            <a:spLocks/>
          </p:cNvSpPr>
          <p:nvPr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1" name="Freeform 1821"/>
          <p:cNvSpPr>
            <a:spLocks/>
          </p:cNvSpPr>
          <p:nvPr/>
        </p:nvSpPr>
        <p:spPr bwMode="auto">
          <a:xfrm>
            <a:off x="603251" y="32227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2" name="Freeform 1822"/>
          <p:cNvSpPr>
            <a:spLocks/>
          </p:cNvSpPr>
          <p:nvPr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3" name="Freeform 1823"/>
          <p:cNvSpPr>
            <a:spLocks/>
          </p:cNvSpPr>
          <p:nvPr/>
        </p:nvSpPr>
        <p:spPr bwMode="auto">
          <a:xfrm>
            <a:off x="609601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4" name="Freeform 1824"/>
          <p:cNvSpPr>
            <a:spLocks/>
          </p:cNvSpPr>
          <p:nvPr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5" name="Freeform 1825"/>
          <p:cNvSpPr>
            <a:spLocks/>
          </p:cNvSpPr>
          <p:nvPr/>
        </p:nvSpPr>
        <p:spPr bwMode="auto">
          <a:xfrm>
            <a:off x="608013" y="330212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6" name="Freeform 1826"/>
          <p:cNvSpPr>
            <a:spLocks/>
          </p:cNvSpPr>
          <p:nvPr/>
        </p:nvSpPr>
        <p:spPr bwMode="auto">
          <a:xfrm>
            <a:off x="608013" y="334975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7" name="Freeform 1827"/>
          <p:cNvSpPr>
            <a:spLocks/>
          </p:cNvSpPr>
          <p:nvPr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8" name="Freeform 1828"/>
          <p:cNvSpPr>
            <a:spLocks/>
          </p:cNvSpPr>
          <p:nvPr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9" name="Freeform 1829"/>
          <p:cNvSpPr>
            <a:spLocks/>
          </p:cNvSpPr>
          <p:nvPr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0" name="Freeform 1830"/>
          <p:cNvSpPr>
            <a:spLocks/>
          </p:cNvSpPr>
          <p:nvPr/>
        </p:nvSpPr>
        <p:spPr bwMode="auto">
          <a:xfrm>
            <a:off x="600076" y="331800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1" name="Freeform 1831"/>
          <p:cNvSpPr>
            <a:spLocks/>
          </p:cNvSpPr>
          <p:nvPr/>
        </p:nvSpPr>
        <p:spPr bwMode="auto">
          <a:xfrm>
            <a:off x="595313" y="330212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2" name="Freeform 1832"/>
          <p:cNvSpPr>
            <a:spLocks/>
          </p:cNvSpPr>
          <p:nvPr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3" name="Freeform 1833"/>
          <p:cNvSpPr>
            <a:spLocks/>
          </p:cNvSpPr>
          <p:nvPr/>
        </p:nvSpPr>
        <p:spPr bwMode="auto">
          <a:xfrm>
            <a:off x="600079" y="334975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4" name="Freeform 1834"/>
          <p:cNvSpPr>
            <a:spLocks/>
          </p:cNvSpPr>
          <p:nvPr/>
        </p:nvSpPr>
        <p:spPr bwMode="auto">
          <a:xfrm>
            <a:off x="595317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5" name="Freeform 1835"/>
          <p:cNvSpPr>
            <a:spLocks/>
          </p:cNvSpPr>
          <p:nvPr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6" name="Freeform 1836"/>
          <p:cNvSpPr>
            <a:spLocks/>
          </p:cNvSpPr>
          <p:nvPr/>
        </p:nvSpPr>
        <p:spPr bwMode="auto">
          <a:xfrm>
            <a:off x="593726" y="334975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7" name="Freeform 1837"/>
          <p:cNvSpPr>
            <a:spLocks/>
          </p:cNvSpPr>
          <p:nvPr/>
        </p:nvSpPr>
        <p:spPr bwMode="auto">
          <a:xfrm>
            <a:off x="590551" y="314337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8" name="Freeform 1838"/>
          <p:cNvSpPr>
            <a:spLocks/>
          </p:cNvSpPr>
          <p:nvPr/>
        </p:nvSpPr>
        <p:spPr bwMode="auto">
          <a:xfrm>
            <a:off x="592138" y="330212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9" name="Freeform 1839"/>
          <p:cNvSpPr>
            <a:spLocks/>
          </p:cNvSpPr>
          <p:nvPr/>
        </p:nvSpPr>
        <p:spPr bwMode="auto">
          <a:xfrm>
            <a:off x="588963" y="295287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0" name="Freeform 1840"/>
          <p:cNvSpPr>
            <a:spLocks/>
          </p:cNvSpPr>
          <p:nvPr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1" name="Freeform 1841"/>
          <p:cNvSpPr>
            <a:spLocks/>
          </p:cNvSpPr>
          <p:nvPr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2" name="Freeform 1842"/>
          <p:cNvSpPr>
            <a:spLocks/>
          </p:cNvSpPr>
          <p:nvPr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3" name="Freeform 1843"/>
          <p:cNvSpPr>
            <a:spLocks/>
          </p:cNvSpPr>
          <p:nvPr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4" name="Freeform 1844"/>
          <p:cNvSpPr>
            <a:spLocks/>
          </p:cNvSpPr>
          <p:nvPr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5" name="Freeform 1845"/>
          <p:cNvSpPr>
            <a:spLocks/>
          </p:cNvSpPr>
          <p:nvPr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6" name="Rectangle 1846"/>
          <p:cNvSpPr>
            <a:spLocks noChangeArrowheads="1"/>
          </p:cNvSpPr>
          <p:nvPr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7" name="Freeform 1847"/>
          <p:cNvSpPr>
            <a:spLocks/>
          </p:cNvSpPr>
          <p:nvPr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8" name="Freeform 1848"/>
          <p:cNvSpPr>
            <a:spLocks/>
          </p:cNvSpPr>
          <p:nvPr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9" name="Freeform 1849"/>
          <p:cNvSpPr>
            <a:spLocks/>
          </p:cNvSpPr>
          <p:nvPr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0" name="Freeform 1850"/>
          <p:cNvSpPr>
            <a:spLocks/>
          </p:cNvSpPr>
          <p:nvPr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1" name="Freeform 1851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2" name="Freeform 1852"/>
          <p:cNvSpPr>
            <a:spLocks/>
          </p:cNvSpPr>
          <p:nvPr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3" name="Freeform 1853"/>
          <p:cNvSpPr>
            <a:spLocks/>
          </p:cNvSpPr>
          <p:nvPr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4" name="Freeform 1854"/>
          <p:cNvSpPr>
            <a:spLocks/>
          </p:cNvSpPr>
          <p:nvPr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5" name="Freeform 1855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6" name="Freeform 1856"/>
          <p:cNvSpPr>
            <a:spLocks/>
          </p:cNvSpPr>
          <p:nvPr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7" name="Freeform 1857"/>
          <p:cNvSpPr>
            <a:spLocks/>
          </p:cNvSpPr>
          <p:nvPr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8" name="Freeform 1858"/>
          <p:cNvSpPr>
            <a:spLocks/>
          </p:cNvSpPr>
          <p:nvPr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9" name="Freeform 1859"/>
          <p:cNvSpPr>
            <a:spLocks/>
          </p:cNvSpPr>
          <p:nvPr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0" name="Freeform 1860"/>
          <p:cNvSpPr>
            <a:spLocks/>
          </p:cNvSpPr>
          <p:nvPr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1" name="Freeform 1861"/>
          <p:cNvSpPr>
            <a:spLocks/>
          </p:cNvSpPr>
          <p:nvPr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2" name="Rectangle 1862"/>
          <p:cNvSpPr>
            <a:spLocks noChangeArrowheads="1"/>
          </p:cNvSpPr>
          <p:nvPr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3" name="Freeform 1863"/>
          <p:cNvSpPr>
            <a:spLocks/>
          </p:cNvSpPr>
          <p:nvPr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4" name="Freeform 1864"/>
          <p:cNvSpPr>
            <a:spLocks/>
          </p:cNvSpPr>
          <p:nvPr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5" name="Freeform 1865"/>
          <p:cNvSpPr>
            <a:spLocks/>
          </p:cNvSpPr>
          <p:nvPr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6" name="Freeform 1866"/>
          <p:cNvSpPr>
            <a:spLocks/>
          </p:cNvSpPr>
          <p:nvPr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7" name="Freeform 1867"/>
          <p:cNvSpPr>
            <a:spLocks/>
          </p:cNvSpPr>
          <p:nvPr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8" name="Freeform 1868"/>
          <p:cNvSpPr>
            <a:spLocks/>
          </p:cNvSpPr>
          <p:nvPr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9" name="Freeform 1869"/>
          <p:cNvSpPr>
            <a:spLocks/>
          </p:cNvSpPr>
          <p:nvPr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0" name="Freeform 1870"/>
          <p:cNvSpPr>
            <a:spLocks/>
          </p:cNvSpPr>
          <p:nvPr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1" name="Freeform 1871"/>
          <p:cNvSpPr>
            <a:spLocks/>
          </p:cNvSpPr>
          <p:nvPr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2" name="Freeform 1872"/>
          <p:cNvSpPr>
            <a:spLocks/>
          </p:cNvSpPr>
          <p:nvPr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3" name="Freeform 1873"/>
          <p:cNvSpPr>
            <a:spLocks/>
          </p:cNvSpPr>
          <p:nvPr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4" name="Freeform 1874"/>
          <p:cNvSpPr>
            <a:spLocks/>
          </p:cNvSpPr>
          <p:nvPr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5" name="Freeform 1875"/>
          <p:cNvSpPr>
            <a:spLocks/>
          </p:cNvSpPr>
          <p:nvPr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6" name="Freeform 1876"/>
          <p:cNvSpPr>
            <a:spLocks noEditPoints="1"/>
          </p:cNvSpPr>
          <p:nvPr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7" name="Freeform 1877"/>
          <p:cNvSpPr>
            <a:spLocks noEditPoints="1"/>
          </p:cNvSpPr>
          <p:nvPr/>
        </p:nvSpPr>
        <p:spPr bwMode="auto">
          <a:xfrm>
            <a:off x="315913" y="490550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8" name="Freeform 1878"/>
          <p:cNvSpPr>
            <a:spLocks/>
          </p:cNvSpPr>
          <p:nvPr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9" name="Freeform 1879"/>
          <p:cNvSpPr>
            <a:spLocks/>
          </p:cNvSpPr>
          <p:nvPr/>
        </p:nvSpPr>
        <p:spPr bwMode="auto">
          <a:xfrm>
            <a:off x="407988" y="674700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0" name="Freeform 1880"/>
          <p:cNvSpPr>
            <a:spLocks/>
          </p:cNvSpPr>
          <p:nvPr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1" name="Freeform 1881"/>
          <p:cNvSpPr>
            <a:spLocks/>
          </p:cNvSpPr>
          <p:nvPr/>
        </p:nvSpPr>
        <p:spPr bwMode="auto">
          <a:xfrm>
            <a:off x="401638" y="652475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2" name="Freeform 1882"/>
          <p:cNvSpPr>
            <a:spLocks/>
          </p:cNvSpPr>
          <p:nvPr/>
        </p:nvSpPr>
        <p:spPr bwMode="auto">
          <a:xfrm>
            <a:off x="384176" y="650887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3" name="Freeform 1883"/>
          <p:cNvSpPr>
            <a:spLocks/>
          </p:cNvSpPr>
          <p:nvPr/>
        </p:nvSpPr>
        <p:spPr bwMode="auto">
          <a:xfrm>
            <a:off x="398469" y="642950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4" name="Freeform 1884"/>
          <p:cNvSpPr>
            <a:spLocks/>
          </p:cNvSpPr>
          <p:nvPr/>
        </p:nvSpPr>
        <p:spPr bwMode="auto">
          <a:xfrm>
            <a:off x="400051" y="641362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5" name="Freeform 1885"/>
          <p:cNvSpPr>
            <a:spLocks/>
          </p:cNvSpPr>
          <p:nvPr/>
        </p:nvSpPr>
        <p:spPr bwMode="auto">
          <a:xfrm>
            <a:off x="377826" y="638187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6" name="Freeform 1886"/>
          <p:cNvSpPr>
            <a:spLocks/>
          </p:cNvSpPr>
          <p:nvPr/>
        </p:nvSpPr>
        <p:spPr bwMode="auto">
          <a:xfrm>
            <a:off x="396876" y="625487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7" name="Freeform 1887"/>
          <p:cNvSpPr>
            <a:spLocks/>
          </p:cNvSpPr>
          <p:nvPr/>
        </p:nvSpPr>
        <p:spPr bwMode="auto">
          <a:xfrm>
            <a:off x="384182" y="623900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8" name="Freeform 1888"/>
          <p:cNvSpPr>
            <a:spLocks/>
          </p:cNvSpPr>
          <p:nvPr/>
        </p:nvSpPr>
        <p:spPr bwMode="auto">
          <a:xfrm>
            <a:off x="393707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9" name="Freeform 1889"/>
          <p:cNvSpPr>
            <a:spLocks/>
          </p:cNvSpPr>
          <p:nvPr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0" name="Freeform 1890"/>
          <p:cNvSpPr>
            <a:spLocks/>
          </p:cNvSpPr>
          <p:nvPr/>
        </p:nvSpPr>
        <p:spPr bwMode="auto">
          <a:xfrm>
            <a:off x="377832" y="604850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1" name="Freeform 1891"/>
          <p:cNvSpPr>
            <a:spLocks/>
          </p:cNvSpPr>
          <p:nvPr/>
        </p:nvSpPr>
        <p:spPr bwMode="auto">
          <a:xfrm>
            <a:off x="377829" y="604850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2" name="Freeform 1892"/>
          <p:cNvSpPr>
            <a:spLocks/>
          </p:cNvSpPr>
          <p:nvPr/>
        </p:nvSpPr>
        <p:spPr bwMode="auto">
          <a:xfrm>
            <a:off x="347663" y="535000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3" name="Freeform 1893"/>
          <p:cNvSpPr>
            <a:spLocks/>
          </p:cNvSpPr>
          <p:nvPr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4" name="Freeform 1894"/>
          <p:cNvSpPr>
            <a:spLocks/>
          </p:cNvSpPr>
          <p:nvPr/>
        </p:nvSpPr>
        <p:spPr bwMode="auto">
          <a:xfrm>
            <a:off x="373069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5" name="Freeform 1895"/>
          <p:cNvSpPr>
            <a:spLocks/>
          </p:cNvSpPr>
          <p:nvPr/>
        </p:nvSpPr>
        <p:spPr bwMode="auto">
          <a:xfrm>
            <a:off x="406401" y="657237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6" name="Freeform 1896"/>
          <p:cNvSpPr>
            <a:spLocks/>
          </p:cNvSpPr>
          <p:nvPr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7" name="Freeform 1897"/>
          <p:cNvSpPr>
            <a:spLocks/>
          </p:cNvSpPr>
          <p:nvPr/>
        </p:nvSpPr>
        <p:spPr bwMode="auto">
          <a:xfrm>
            <a:off x="403226" y="666762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8" name="Freeform 1898"/>
          <p:cNvSpPr>
            <a:spLocks/>
          </p:cNvSpPr>
          <p:nvPr/>
        </p:nvSpPr>
        <p:spPr bwMode="auto">
          <a:xfrm>
            <a:off x="461963" y="633425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9" name="Freeform 1899"/>
          <p:cNvSpPr>
            <a:spLocks/>
          </p:cNvSpPr>
          <p:nvPr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0" name="Freeform 1900"/>
          <p:cNvSpPr>
            <a:spLocks/>
          </p:cNvSpPr>
          <p:nvPr/>
        </p:nvSpPr>
        <p:spPr bwMode="auto">
          <a:xfrm>
            <a:off x="455613" y="633425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1" name="Freeform 1901"/>
          <p:cNvSpPr>
            <a:spLocks/>
          </p:cNvSpPr>
          <p:nvPr/>
        </p:nvSpPr>
        <p:spPr bwMode="auto">
          <a:xfrm>
            <a:off x="468319" y="630250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2" name="Freeform 1902"/>
          <p:cNvSpPr>
            <a:spLocks/>
          </p:cNvSpPr>
          <p:nvPr/>
        </p:nvSpPr>
        <p:spPr bwMode="auto">
          <a:xfrm>
            <a:off x="384177" y="614375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3" name="Freeform 1903"/>
          <p:cNvSpPr>
            <a:spLocks/>
          </p:cNvSpPr>
          <p:nvPr/>
        </p:nvSpPr>
        <p:spPr bwMode="auto">
          <a:xfrm>
            <a:off x="409581" y="671525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4" name="Freeform 1904"/>
          <p:cNvSpPr>
            <a:spLocks/>
          </p:cNvSpPr>
          <p:nvPr/>
        </p:nvSpPr>
        <p:spPr bwMode="auto">
          <a:xfrm>
            <a:off x="342901" y="528650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5" name="Freeform 1905"/>
          <p:cNvSpPr>
            <a:spLocks/>
          </p:cNvSpPr>
          <p:nvPr/>
        </p:nvSpPr>
        <p:spPr bwMode="auto">
          <a:xfrm>
            <a:off x="341313" y="492126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6" name="Freeform 1906"/>
          <p:cNvSpPr>
            <a:spLocks/>
          </p:cNvSpPr>
          <p:nvPr/>
        </p:nvSpPr>
        <p:spPr bwMode="auto">
          <a:xfrm>
            <a:off x="327031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7" name="Freeform 1907"/>
          <p:cNvSpPr>
            <a:spLocks/>
          </p:cNvSpPr>
          <p:nvPr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8" name="Freeform 1908"/>
          <p:cNvSpPr>
            <a:spLocks/>
          </p:cNvSpPr>
          <p:nvPr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9" name="Freeform 1909"/>
          <p:cNvSpPr>
            <a:spLocks/>
          </p:cNvSpPr>
          <p:nvPr/>
        </p:nvSpPr>
        <p:spPr bwMode="auto">
          <a:xfrm>
            <a:off x="344491" y="512766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0" name="Freeform 1910"/>
          <p:cNvSpPr>
            <a:spLocks/>
          </p:cNvSpPr>
          <p:nvPr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1" name="Freeform 1911"/>
          <p:cNvSpPr>
            <a:spLocks/>
          </p:cNvSpPr>
          <p:nvPr/>
        </p:nvSpPr>
        <p:spPr bwMode="auto">
          <a:xfrm>
            <a:off x="325438" y="496892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2" name="Freeform 1912"/>
          <p:cNvSpPr>
            <a:spLocks/>
          </p:cNvSpPr>
          <p:nvPr/>
        </p:nvSpPr>
        <p:spPr bwMode="auto">
          <a:xfrm>
            <a:off x="331794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3" name="Freeform 1913"/>
          <p:cNvSpPr>
            <a:spLocks/>
          </p:cNvSpPr>
          <p:nvPr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4" name="Freeform 1914"/>
          <p:cNvSpPr>
            <a:spLocks/>
          </p:cNvSpPr>
          <p:nvPr/>
        </p:nvSpPr>
        <p:spPr bwMode="auto">
          <a:xfrm>
            <a:off x="333380" y="493715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5" name="Freeform 1915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6" name="Freeform 1916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7" name="Freeform 1917"/>
          <p:cNvSpPr>
            <a:spLocks noEditPoints="1"/>
          </p:cNvSpPr>
          <p:nvPr/>
        </p:nvSpPr>
        <p:spPr bwMode="auto"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8" name="Freeform 1918"/>
          <p:cNvSpPr>
            <a:spLocks noEditPoints="1"/>
          </p:cNvSpPr>
          <p:nvPr/>
        </p:nvSpPr>
        <p:spPr bwMode="auto"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9" name="Freeform 1919"/>
          <p:cNvSpPr>
            <a:spLocks/>
          </p:cNvSpPr>
          <p:nvPr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0" name="Freeform 1920"/>
          <p:cNvSpPr>
            <a:spLocks/>
          </p:cNvSpPr>
          <p:nvPr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1" name="Freeform 1921"/>
          <p:cNvSpPr>
            <a:spLocks/>
          </p:cNvSpPr>
          <p:nvPr/>
        </p:nvSpPr>
        <p:spPr bwMode="auto">
          <a:xfrm>
            <a:off x="1100143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2" name="Freeform 1922"/>
          <p:cNvSpPr>
            <a:spLocks/>
          </p:cNvSpPr>
          <p:nvPr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3" name="Freeform 1923"/>
          <p:cNvSpPr>
            <a:spLocks/>
          </p:cNvSpPr>
          <p:nvPr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4" name="Freeform 1924"/>
          <p:cNvSpPr>
            <a:spLocks/>
          </p:cNvSpPr>
          <p:nvPr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5" name="Freeform 1925"/>
          <p:cNvSpPr>
            <a:spLocks/>
          </p:cNvSpPr>
          <p:nvPr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6" name="Freeform 1926"/>
          <p:cNvSpPr>
            <a:spLocks noEditPoints="1"/>
          </p:cNvSpPr>
          <p:nvPr/>
        </p:nvSpPr>
        <p:spPr bwMode="auto">
          <a:xfrm>
            <a:off x="1593851" y="282587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7" name="Freeform 1927"/>
          <p:cNvSpPr>
            <a:spLocks/>
          </p:cNvSpPr>
          <p:nvPr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8" name="Freeform 1928"/>
          <p:cNvSpPr>
            <a:spLocks/>
          </p:cNvSpPr>
          <p:nvPr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9" name="Freeform 1929"/>
          <p:cNvSpPr>
            <a:spLocks noEditPoints="1"/>
          </p:cNvSpPr>
          <p:nvPr/>
        </p:nvSpPr>
        <p:spPr bwMode="auto">
          <a:xfrm>
            <a:off x="1865319" y="282587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0" name="Freeform 1930"/>
          <p:cNvSpPr>
            <a:spLocks noEditPoints="1"/>
          </p:cNvSpPr>
          <p:nvPr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1" name="Freeform 1931"/>
          <p:cNvSpPr>
            <a:spLocks noEditPoints="1"/>
          </p:cNvSpPr>
          <p:nvPr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2" name="Freeform 1932"/>
          <p:cNvSpPr>
            <a:spLocks/>
          </p:cNvSpPr>
          <p:nvPr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3" name="Freeform 1933"/>
          <p:cNvSpPr>
            <a:spLocks/>
          </p:cNvSpPr>
          <p:nvPr/>
        </p:nvSpPr>
        <p:spPr bwMode="auto">
          <a:xfrm>
            <a:off x="1096967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4" name="Freeform 1934"/>
          <p:cNvSpPr>
            <a:spLocks noEditPoints="1"/>
          </p:cNvSpPr>
          <p:nvPr/>
        </p:nvSpPr>
        <p:spPr bwMode="auto">
          <a:xfrm>
            <a:off x="1195388" y="436568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5" name="Freeform 1935"/>
          <p:cNvSpPr>
            <a:spLocks/>
          </p:cNvSpPr>
          <p:nvPr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6" name="Freeform 1936"/>
          <p:cNvSpPr>
            <a:spLocks/>
          </p:cNvSpPr>
          <p:nvPr/>
        </p:nvSpPr>
        <p:spPr bwMode="auto">
          <a:xfrm>
            <a:off x="1409701" y="436565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7" name="Freeform 1937"/>
          <p:cNvSpPr>
            <a:spLocks noEditPoints="1"/>
          </p:cNvSpPr>
          <p:nvPr/>
        </p:nvSpPr>
        <p:spPr bwMode="auto">
          <a:xfrm>
            <a:off x="1500188" y="436565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8" name="Freeform 1938"/>
          <p:cNvSpPr>
            <a:spLocks noEditPoints="1"/>
          </p:cNvSpPr>
          <p:nvPr/>
        </p:nvSpPr>
        <p:spPr bwMode="auto">
          <a:xfrm>
            <a:off x="1617663" y="436565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9" name="Freeform 1939"/>
          <p:cNvSpPr>
            <a:spLocks noEditPoints="1"/>
          </p:cNvSpPr>
          <p:nvPr/>
        </p:nvSpPr>
        <p:spPr bwMode="auto">
          <a:xfrm>
            <a:off x="852488" y="623900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0" name="Freeform 1940"/>
          <p:cNvSpPr>
            <a:spLocks noEditPoints="1"/>
          </p:cNvSpPr>
          <p:nvPr/>
        </p:nvSpPr>
        <p:spPr bwMode="auto">
          <a:xfrm>
            <a:off x="90646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1" name="Freeform 1941"/>
          <p:cNvSpPr>
            <a:spLocks/>
          </p:cNvSpPr>
          <p:nvPr/>
        </p:nvSpPr>
        <p:spPr bwMode="auto">
          <a:xfrm>
            <a:off x="97790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2" name="Freeform 1942"/>
          <p:cNvSpPr>
            <a:spLocks/>
          </p:cNvSpPr>
          <p:nvPr/>
        </p:nvSpPr>
        <p:spPr bwMode="auto">
          <a:xfrm>
            <a:off x="1035054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3" name="Freeform 1943"/>
          <p:cNvSpPr>
            <a:spLocks/>
          </p:cNvSpPr>
          <p:nvPr/>
        </p:nvSpPr>
        <p:spPr bwMode="auto">
          <a:xfrm>
            <a:off x="1098551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4" name="Freeform 1944"/>
          <p:cNvSpPr>
            <a:spLocks noEditPoints="1"/>
          </p:cNvSpPr>
          <p:nvPr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5" name="Freeform 1945"/>
          <p:cNvSpPr>
            <a:spLocks/>
          </p:cNvSpPr>
          <p:nvPr/>
        </p:nvSpPr>
        <p:spPr bwMode="auto">
          <a:xfrm>
            <a:off x="123825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6" name="Freeform 1946"/>
          <p:cNvSpPr>
            <a:spLocks/>
          </p:cNvSpPr>
          <p:nvPr/>
        </p:nvSpPr>
        <p:spPr bwMode="auto">
          <a:xfrm>
            <a:off x="1301754" y="625487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7" name="Freeform 1947"/>
          <p:cNvSpPr>
            <a:spLocks noEditPoints="1"/>
          </p:cNvSpPr>
          <p:nvPr/>
        </p:nvSpPr>
        <p:spPr bwMode="auto">
          <a:xfrm>
            <a:off x="136048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8" name="Freeform 1948"/>
          <p:cNvSpPr>
            <a:spLocks noEditPoints="1"/>
          </p:cNvSpPr>
          <p:nvPr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9" name="Freeform 1949"/>
          <p:cNvSpPr>
            <a:spLocks noEditPoints="1"/>
          </p:cNvSpPr>
          <p:nvPr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0" name="Freeform 1950"/>
          <p:cNvSpPr>
            <a:spLocks/>
          </p:cNvSpPr>
          <p:nvPr/>
        </p:nvSpPr>
        <p:spPr bwMode="auto">
          <a:xfrm>
            <a:off x="1616076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1" name="Freeform 1951"/>
          <p:cNvSpPr>
            <a:spLocks noEditPoints="1"/>
          </p:cNvSpPr>
          <p:nvPr/>
        </p:nvSpPr>
        <p:spPr bwMode="auto">
          <a:xfrm>
            <a:off x="1665288" y="625487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2" name="Freeform 1952"/>
          <p:cNvSpPr>
            <a:spLocks/>
          </p:cNvSpPr>
          <p:nvPr/>
        </p:nvSpPr>
        <p:spPr bwMode="auto">
          <a:xfrm>
            <a:off x="1743082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3" name="Freeform 1953"/>
          <p:cNvSpPr>
            <a:spLocks noEditPoints="1"/>
          </p:cNvSpPr>
          <p:nvPr/>
        </p:nvSpPr>
        <p:spPr bwMode="auto">
          <a:xfrm>
            <a:off x="1798638" y="623900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4" name="Freeform 1954"/>
          <p:cNvSpPr>
            <a:spLocks noEditPoints="1"/>
          </p:cNvSpPr>
          <p:nvPr/>
        </p:nvSpPr>
        <p:spPr bwMode="auto">
          <a:xfrm>
            <a:off x="1844679" y="623900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5" name="Freeform 1955"/>
          <p:cNvSpPr>
            <a:spLocks/>
          </p:cNvSpPr>
          <p:nvPr/>
        </p:nvSpPr>
        <p:spPr bwMode="auto">
          <a:xfrm>
            <a:off x="1912938" y="625487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6" name="Freeform 1956"/>
          <p:cNvSpPr>
            <a:spLocks/>
          </p:cNvSpPr>
          <p:nvPr/>
        </p:nvSpPr>
        <p:spPr bwMode="auto">
          <a:xfrm>
            <a:off x="1984376" y="625487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7" name="Freeform 1957"/>
          <p:cNvSpPr>
            <a:spLocks/>
          </p:cNvSpPr>
          <p:nvPr/>
        </p:nvSpPr>
        <p:spPr bwMode="auto">
          <a:xfrm>
            <a:off x="2055813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0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994" r:id="rId1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/>
        </p:nvSpPr>
        <p:spPr bwMode="auto">
          <a:xfrm>
            <a:off x="309569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983" name="Group 1183"/>
          <p:cNvGrpSpPr>
            <a:grpSpLocks/>
          </p:cNvGrpSpPr>
          <p:nvPr/>
        </p:nvGrpSpPr>
        <p:grpSpPr bwMode="auto">
          <a:xfrm>
            <a:off x="309569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4" name="Group 1384"/>
          <p:cNvGrpSpPr>
            <a:grpSpLocks/>
          </p:cNvGrpSpPr>
          <p:nvPr/>
        </p:nvGrpSpPr>
        <p:grpSpPr bwMode="auto">
          <a:xfrm>
            <a:off x="369888" y="246075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5" name="Group 1585"/>
          <p:cNvGrpSpPr>
            <a:grpSpLocks/>
          </p:cNvGrpSpPr>
          <p:nvPr/>
        </p:nvGrpSpPr>
        <p:grpSpPr bwMode="auto">
          <a:xfrm>
            <a:off x="438157" y="295278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6" name="Group 1786"/>
          <p:cNvGrpSpPr>
            <a:grpSpLocks/>
          </p:cNvGrpSpPr>
          <p:nvPr/>
        </p:nvGrpSpPr>
        <p:grpSpPr bwMode="auto">
          <a:xfrm>
            <a:off x="525463" y="287340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987" name="Freeform 1787"/>
          <p:cNvSpPr>
            <a:spLocks/>
          </p:cNvSpPr>
          <p:nvPr/>
        </p:nvSpPr>
        <p:spPr bwMode="auto">
          <a:xfrm>
            <a:off x="608013" y="333387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8" name="Freeform 1788"/>
          <p:cNvSpPr>
            <a:spLocks/>
          </p:cNvSpPr>
          <p:nvPr/>
        </p:nvSpPr>
        <p:spPr bwMode="auto">
          <a:xfrm>
            <a:off x="596901" y="314337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9" name="Freeform 1789"/>
          <p:cNvSpPr>
            <a:spLocks/>
          </p:cNvSpPr>
          <p:nvPr/>
        </p:nvSpPr>
        <p:spPr bwMode="auto">
          <a:xfrm>
            <a:off x="603251" y="319100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0" name="Freeform 1790"/>
          <p:cNvSpPr>
            <a:spLocks/>
          </p:cNvSpPr>
          <p:nvPr/>
        </p:nvSpPr>
        <p:spPr bwMode="auto">
          <a:xfrm>
            <a:off x="606429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1" name="Freeform 1791"/>
          <p:cNvSpPr>
            <a:spLocks/>
          </p:cNvSpPr>
          <p:nvPr/>
        </p:nvSpPr>
        <p:spPr bwMode="auto">
          <a:xfrm>
            <a:off x="604844" y="320687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2" name="Freeform 1792"/>
          <p:cNvSpPr>
            <a:spLocks/>
          </p:cNvSpPr>
          <p:nvPr/>
        </p:nvSpPr>
        <p:spPr bwMode="auto">
          <a:xfrm>
            <a:off x="603251" y="323862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3" name="Freeform 1793"/>
          <p:cNvSpPr>
            <a:spLocks/>
          </p:cNvSpPr>
          <p:nvPr/>
        </p:nvSpPr>
        <p:spPr bwMode="auto">
          <a:xfrm>
            <a:off x="600081" y="327037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4" name="Freeform 1794"/>
          <p:cNvSpPr>
            <a:spLocks/>
          </p:cNvSpPr>
          <p:nvPr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5" name="Freeform 1795"/>
          <p:cNvSpPr>
            <a:spLocks/>
          </p:cNvSpPr>
          <p:nvPr/>
        </p:nvSpPr>
        <p:spPr bwMode="auto">
          <a:xfrm>
            <a:off x="606429" y="323862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6" name="Freeform 1796"/>
          <p:cNvSpPr>
            <a:spLocks/>
          </p:cNvSpPr>
          <p:nvPr/>
        </p:nvSpPr>
        <p:spPr bwMode="auto">
          <a:xfrm>
            <a:off x="604844" y="327037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7" name="Freeform 1797"/>
          <p:cNvSpPr>
            <a:spLocks/>
          </p:cNvSpPr>
          <p:nvPr/>
        </p:nvSpPr>
        <p:spPr bwMode="auto">
          <a:xfrm>
            <a:off x="603251" y="328625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8" name="Rectangle 1798"/>
          <p:cNvSpPr>
            <a:spLocks noChangeArrowheads="1"/>
          </p:cNvSpPr>
          <p:nvPr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9" name="Freeform 1799"/>
          <p:cNvSpPr>
            <a:spLocks/>
          </p:cNvSpPr>
          <p:nvPr/>
        </p:nvSpPr>
        <p:spPr bwMode="auto">
          <a:xfrm>
            <a:off x="600081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0" name="Freeform 1800"/>
          <p:cNvSpPr>
            <a:spLocks/>
          </p:cNvSpPr>
          <p:nvPr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1" name="Freeform 1801"/>
          <p:cNvSpPr>
            <a:spLocks/>
          </p:cNvSpPr>
          <p:nvPr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2" name="Freeform 1802"/>
          <p:cNvSpPr>
            <a:spLocks/>
          </p:cNvSpPr>
          <p:nvPr/>
        </p:nvSpPr>
        <p:spPr bwMode="auto">
          <a:xfrm>
            <a:off x="609601" y="327037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3" name="Freeform 1803"/>
          <p:cNvSpPr>
            <a:spLocks/>
          </p:cNvSpPr>
          <p:nvPr/>
        </p:nvSpPr>
        <p:spPr bwMode="auto">
          <a:xfrm>
            <a:off x="606429" y="330212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4" name="Freeform 1804"/>
          <p:cNvSpPr>
            <a:spLocks/>
          </p:cNvSpPr>
          <p:nvPr/>
        </p:nvSpPr>
        <p:spPr bwMode="auto">
          <a:xfrm>
            <a:off x="604844" y="331800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5" name="Freeform 1805"/>
          <p:cNvSpPr>
            <a:spLocks/>
          </p:cNvSpPr>
          <p:nvPr/>
        </p:nvSpPr>
        <p:spPr bwMode="auto">
          <a:xfrm>
            <a:off x="603251" y="336562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6" name="Freeform 1806"/>
          <p:cNvSpPr>
            <a:spLocks/>
          </p:cNvSpPr>
          <p:nvPr/>
        </p:nvSpPr>
        <p:spPr bwMode="auto">
          <a:xfrm>
            <a:off x="606429" y="334975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7" name="Freeform 1807"/>
          <p:cNvSpPr>
            <a:spLocks/>
          </p:cNvSpPr>
          <p:nvPr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8" name="Freeform 1808"/>
          <p:cNvSpPr>
            <a:spLocks/>
          </p:cNvSpPr>
          <p:nvPr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9" name="Freeform 1809"/>
          <p:cNvSpPr>
            <a:spLocks/>
          </p:cNvSpPr>
          <p:nvPr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0" name="Freeform 1810"/>
          <p:cNvSpPr>
            <a:spLocks/>
          </p:cNvSpPr>
          <p:nvPr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1" name="Freeform 1811"/>
          <p:cNvSpPr>
            <a:spLocks/>
          </p:cNvSpPr>
          <p:nvPr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2" name="Freeform 1812"/>
          <p:cNvSpPr>
            <a:spLocks/>
          </p:cNvSpPr>
          <p:nvPr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3" name="Freeform 1813"/>
          <p:cNvSpPr>
            <a:spLocks/>
          </p:cNvSpPr>
          <p:nvPr/>
        </p:nvSpPr>
        <p:spPr bwMode="auto">
          <a:xfrm>
            <a:off x="595317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4" name="Freeform 1814"/>
          <p:cNvSpPr>
            <a:spLocks/>
          </p:cNvSpPr>
          <p:nvPr/>
        </p:nvSpPr>
        <p:spPr bwMode="auto">
          <a:xfrm>
            <a:off x="604838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5" name="Freeform 1815"/>
          <p:cNvSpPr>
            <a:spLocks/>
          </p:cNvSpPr>
          <p:nvPr/>
        </p:nvSpPr>
        <p:spPr bwMode="auto">
          <a:xfrm>
            <a:off x="606426" y="322275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6" name="Freeform 1816"/>
          <p:cNvSpPr>
            <a:spLocks/>
          </p:cNvSpPr>
          <p:nvPr/>
        </p:nvSpPr>
        <p:spPr bwMode="auto">
          <a:xfrm>
            <a:off x="609601" y="325450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7" name="Freeform 1817"/>
          <p:cNvSpPr>
            <a:spLocks/>
          </p:cNvSpPr>
          <p:nvPr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8" name="Freeform 1818"/>
          <p:cNvSpPr>
            <a:spLocks/>
          </p:cNvSpPr>
          <p:nvPr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9" name="Freeform 1819"/>
          <p:cNvSpPr>
            <a:spLocks/>
          </p:cNvSpPr>
          <p:nvPr/>
        </p:nvSpPr>
        <p:spPr bwMode="auto">
          <a:xfrm>
            <a:off x="603251" y="327037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0" name="Freeform 1820"/>
          <p:cNvSpPr>
            <a:spLocks/>
          </p:cNvSpPr>
          <p:nvPr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1" name="Freeform 1821"/>
          <p:cNvSpPr>
            <a:spLocks/>
          </p:cNvSpPr>
          <p:nvPr/>
        </p:nvSpPr>
        <p:spPr bwMode="auto">
          <a:xfrm>
            <a:off x="603251" y="32227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2" name="Freeform 1822"/>
          <p:cNvSpPr>
            <a:spLocks/>
          </p:cNvSpPr>
          <p:nvPr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3" name="Freeform 1823"/>
          <p:cNvSpPr>
            <a:spLocks/>
          </p:cNvSpPr>
          <p:nvPr/>
        </p:nvSpPr>
        <p:spPr bwMode="auto">
          <a:xfrm>
            <a:off x="609601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4" name="Freeform 1824"/>
          <p:cNvSpPr>
            <a:spLocks/>
          </p:cNvSpPr>
          <p:nvPr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5" name="Freeform 1825"/>
          <p:cNvSpPr>
            <a:spLocks/>
          </p:cNvSpPr>
          <p:nvPr/>
        </p:nvSpPr>
        <p:spPr bwMode="auto">
          <a:xfrm>
            <a:off x="608013" y="330212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6" name="Freeform 1826"/>
          <p:cNvSpPr>
            <a:spLocks/>
          </p:cNvSpPr>
          <p:nvPr/>
        </p:nvSpPr>
        <p:spPr bwMode="auto">
          <a:xfrm>
            <a:off x="608013" y="334975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7" name="Freeform 1827"/>
          <p:cNvSpPr>
            <a:spLocks/>
          </p:cNvSpPr>
          <p:nvPr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8" name="Freeform 1828"/>
          <p:cNvSpPr>
            <a:spLocks/>
          </p:cNvSpPr>
          <p:nvPr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9" name="Freeform 1829"/>
          <p:cNvSpPr>
            <a:spLocks/>
          </p:cNvSpPr>
          <p:nvPr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0" name="Freeform 1830"/>
          <p:cNvSpPr>
            <a:spLocks/>
          </p:cNvSpPr>
          <p:nvPr/>
        </p:nvSpPr>
        <p:spPr bwMode="auto">
          <a:xfrm>
            <a:off x="600076" y="331800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1" name="Freeform 1831"/>
          <p:cNvSpPr>
            <a:spLocks/>
          </p:cNvSpPr>
          <p:nvPr/>
        </p:nvSpPr>
        <p:spPr bwMode="auto">
          <a:xfrm>
            <a:off x="595313" y="330212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2" name="Freeform 1832"/>
          <p:cNvSpPr>
            <a:spLocks/>
          </p:cNvSpPr>
          <p:nvPr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3" name="Freeform 1833"/>
          <p:cNvSpPr>
            <a:spLocks/>
          </p:cNvSpPr>
          <p:nvPr/>
        </p:nvSpPr>
        <p:spPr bwMode="auto">
          <a:xfrm>
            <a:off x="600079" y="334975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4" name="Freeform 1834"/>
          <p:cNvSpPr>
            <a:spLocks/>
          </p:cNvSpPr>
          <p:nvPr/>
        </p:nvSpPr>
        <p:spPr bwMode="auto">
          <a:xfrm>
            <a:off x="595317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5" name="Freeform 1835"/>
          <p:cNvSpPr>
            <a:spLocks/>
          </p:cNvSpPr>
          <p:nvPr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6" name="Freeform 1836"/>
          <p:cNvSpPr>
            <a:spLocks/>
          </p:cNvSpPr>
          <p:nvPr/>
        </p:nvSpPr>
        <p:spPr bwMode="auto">
          <a:xfrm>
            <a:off x="593726" y="334975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7" name="Freeform 1837"/>
          <p:cNvSpPr>
            <a:spLocks/>
          </p:cNvSpPr>
          <p:nvPr/>
        </p:nvSpPr>
        <p:spPr bwMode="auto">
          <a:xfrm>
            <a:off x="590551" y="314337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8" name="Freeform 1838"/>
          <p:cNvSpPr>
            <a:spLocks/>
          </p:cNvSpPr>
          <p:nvPr/>
        </p:nvSpPr>
        <p:spPr bwMode="auto">
          <a:xfrm>
            <a:off x="592138" y="330212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9" name="Freeform 1839"/>
          <p:cNvSpPr>
            <a:spLocks/>
          </p:cNvSpPr>
          <p:nvPr/>
        </p:nvSpPr>
        <p:spPr bwMode="auto">
          <a:xfrm>
            <a:off x="588963" y="295287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0" name="Freeform 1840"/>
          <p:cNvSpPr>
            <a:spLocks/>
          </p:cNvSpPr>
          <p:nvPr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1" name="Freeform 1841"/>
          <p:cNvSpPr>
            <a:spLocks/>
          </p:cNvSpPr>
          <p:nvPr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2" name="Freeform 1842"/>
          <p:cNvSpPr>
            <a:spLocks/>
          </p:cNvSpPr>
          <p:nvPr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3" name="Freeform 1843"/>
          <p:cNvSpPr>
            <a:spLocks/>
          </p:cNvSpPr>
          <p:nvPr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4" name="Freeform 1844"/>
          <p:cNvSpPr>
            <a:spLocks/>
          </p:cNvSpPr>
          <p:nvPr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5" name="Freeform 1845"/>
          <p:cNvSpPr>
            <a:spLocks/>
          </p:cNvSpPr>
          <p:nvPr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6" name="Rectangle 1846"/>
          <p:cNvSpPr>
            <a:spLocks noChangeArrowheads="1"/>
          </p:cNvSpPr>
          <p:nvPr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7" name="Freeform 1847"/>
          <p:cNvSpPr>
            <a:spLocks/>
          </p:cNvSpPr>
          <p:nvPr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8" name="Freeform 1848"/>
          <p:cNvSpPr>
            <a:spLocks/>
          </p:cNvSpPr>
          <p:nvPr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9" name="Freeform 1849"/>
          <p:cNvSpPr>
            <a:spLocks/>
          </p:cNvSpPr>
          <p:nvPr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0" name="Freeform 1850"/>
          <p:cNvSpPr>
            <a:spLocks/>
          </p:cNvSpPr>
          <p:nvPr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1" name="Freeform 1851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2" name="Freeform 1852"/>
          <p:cNvSpPr>
            <a:spLocks/>
          </p:cNvSpPr>
          <p:nvPr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3" name="Freeform 1853"/>
          <p:cNvSpPr>
            <a:spLocks/>
          </p:cNvSpPr>
          <p:nvPr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4" name="Freeform 1854"/>
          <p:cNvSpPr>
            <a:spLocks/>
          </p:cNvSpPr>
          <p:nvPr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5" name="Freeform 1855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6" name="Freeform 1856"/>
          <p:cNvSpPr>
            <a:spLocks/>
          </p:cNvSpPr>
          <p:nvPr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7" name="Freeform 1857"/>
          <p:cNvSpPr>
            <a:spLocks/>
          </p:cNvSpPr>
          <p:nvPr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8" name="Freeform 1858"/>
          <p:cNvSpPr>
            <a:spLocks/>
          </p:cNvSpPr>
          <p:nvPr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9" name="Freeform 1859"/>
          <p:cNvSpPr>
            <a:spLocks/>
          </p:cNvSpPr>
          <p:nvPr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0" name="Freeform 1860"/>
          <p:cNvSpPr>
            <a:spLocks/>
          </p:cNvSpPr>
          <p:nvPr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1" name="Freeform 1861"/>
          <p:cNvSpPr>
            <a:spLocks/>
          </p:cNvSpPr>
          <p:nvPr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2" name="Rectangle 1862"/>
          <p:cNvSpPr>
            <a:spLocks noChangeArrowheads="1"/>
          </p:cNvSpPr>
          <p:nvPr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3" name="Freeform 1863"/>
          <p:cNvSpPr>
            <a:spLocks/>
          </p:cNvSpPr>
          <p:nvPr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4" name="Freeform 1864"/>
          <p:cNvSpPr>
            <a:spLocks/>
          </p:cNvSpPr>
          <p:nvPr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5" name="Freeform 1865"/>
          <p:cNvSpPr>
            <a:spLocks/>
          </p:cNvSpPr>
          <p:nvPr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6" name="Freeform 1866"/>
          <p:cNvSpPr>
            <a:spLocks/>
          </p:cNvSpPr>
          <p:nvPr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7" name="Freeform 1867"/>
          <p:cNvSpPr>
            <a:spLocks/>
          </p:cNvSpPr>
          <p:nvPr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8" name="Freeform 1868"/>
          <p:cNvSpPr>
            <a:spLocks/>
          </p:cNvSpPr>
          <p:nvPr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9" name="Freeform 1869"/>
          <p:cNvSpPr>
            <a:spLocks/>
          </p:cNvSpPr>
          <p:nvPr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0" name="Freeform 1870"/>
          <p:cNvSpPr>
            <a:spLocks/>
          </p:cNvSpPr>
          <p:nvPr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1" name="Freeform 1871"/>
          <p:cNvSpPr>
            <a:spLocks/>
          </p:cNvSpPr>
          <p:nvPr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2" name="Freeform 1872"/>
          <p:cNvSpPr>
            <a:spLocks/>
          </p:cNvSpPr>
          <p:nvPr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3" name="Freeform 1873"/>
          <p:cNvSpPr>
            <a:spLocks/>
          </p:cNvSpPr>
          <p:nvPr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4" name="Freeform 1874"/>
          <p:cNvSpPr>
            <a:spLocks/>
          </p:cNvSpPr>
          <p:nvPr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5" name="Freeform 1875"/>
          <p:cNvSpPr>
            <a:spLocks/>
          </p:cNvSpPr>
          <p:nvPr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6" name="Freeform 1876"/>
          <p:cNvSpPr>
            <a:spLocks noEditPoints="1"/>
          </p:cNvSpPr>
          <p:nvPr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7" name="Freeform 1877"/>
          <p:cNvSpPr>
            <a:spLocks noEditPoints="1"/>
          </p:cNvSpPr>
          <p:nvPr/>
        </p:nvSpPr>
        <p:spPr bwMode="auto">
          <a:xfrm>
            <a:off x="315913" y="490550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8" name="Freeform 1878"/>
          <p:cNvSpPr>
            <a:spLocks/>
          </p:cNvSpPr>
          <p:nvPr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9" name="Freeform 1879"/>
          <p:cNvSpPr>
            <a:spLocks/>
          </p:cNvSpPr>
          <p:nvPr/>
        </p:nvSpPr>
        <p:spPr bwMode="auto">
          <a:xfrm>
            <a:off x="407988" y="674700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0" name="Freeform 1880"/>
          <p:cNvSpPr>
            <a:spLocks/>
          </p:cNvSpPr>
          <p:nvPr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1" name="Freeform 1881"/>
          <p:cNvSpPr>
            <a:spLocks/>
          </p:cNvSpPr>
          <p:nvPr/>
        </p:nvSpPr>
        <p:spPr bwMode="auto">
          <a:xfrm>
            <a:off x="401638" y="652475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2" name="Freeform 1882"/>
          <p:cNvSpPr>
            <a:spLocks/>
          </p:cNvSpPr>
          <p:nvPr/>
        </p:nvSpPr>
        <p:spPr bwMode="auto">
          <a:xfrm>
            <a:off x="384176" y="650887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3" name="Freeform 1883"/>
          <p:cNvSpPr>
            <a:spLocks/>
          </p:cNvSpPr>
          <p:nvPr/>
        </p:nvSpPr>
        <p:spPr bwMode="auto">
          <a:xfrm>
            <a:off x="398469" y="642950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4" name="Freeform 1884"/>
          <p:cNvSpPr>
            <a:spLocks/>
          </p:cNvSpPr>
          <p:nvPr/>
        </p:nvSpPr>
        <p:spPr bwMode="auto">
          <a:xfrm>
            <a:off x="400051" y="641362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5" name="Freeform 1885"/>
          <p:cNvSpPr>
            <a:spLocks/>
          </p:cNvSpPr>
          <p:nvPr/>
        </p:nvSpPr>
        <p:spPr bwMode="auto">
          <a:xfrm>
            <a:off x="377826" y="638187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6" name="Freeform 1886"/>
          <p:cNvSpPr>
            <a:spLocks/>
          </p:cNvSpPr>
          <p:nvPr/>
        </p:nvSpPr>
        <p:spPr bwMode="auto">
          <a:xfrm>
            <a:off x="396876" y="625487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7" name="Freeform 1887"/>
          <p:cNvSpPr>
            <a:spLocks/>
          </p:cNvSpPr>
          <p:nvPr/>
        </p:nvSpPr>
        <p:spPr bwMode="auto">
          <a:xfrm>
            <a:off x="384182" y="623900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8" name="Freeform 1888"/>
          <p:cNvSpPr>
            <a:spLocks/>
          </p:cNvSpPr>
          <p:nvPr/>
        </p:nvSpPr>
        <p:spPr bwMode="auto">
          <a:xfrm>
            <a:off x="393707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9" name="Freeform 1889"/>
          <p:cNvSpPr>
            <a:spLocks/>
          </p:cNvSpPr>
          <p:nvPr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0" name="Freeform 1890"/>
          <p:cNvSpPr>
            <a:spLocks/>
          </p:cNvSpPr>
          <p:nvPr/>
        </p:nvSpPr>
        <p:spPr bwMode="auto">
          <a:xfrm>
            <a:off x="377832" y="604850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1" name="Freeform 1891"/>
          <p:cNvSpPr>
            <a:spLocks/>
          </p:cNvSpPr>
          <p:nvPr/>
        </p:nvSpPr>
        <p:spPr bwMode="auto">
          <a:xfrm>
            <a:off x="377829" y="604850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2" name="Freeform 1892"/>
          <p:cNvSpPr>
            <a:spLocks/>
          </p:cNvSpPr>
          <p:nvPr/>
        </p:nvSpPr>
        <p:spPr bwMode="auto">
          <a:xfrm>
            <a:off x="347663" y="535000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3" name="Freeform 1893"/>
          <p:cNvSpPr>
            <a:spLocks/>
          </p:cNvSpPr>
          <p:nvPr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4" name="Freeform 1894"/>
          <p:cNvSpPr>
            <a:spLocks/>
          </p:cNvSpPr>
          <p:nvPr/>
        </p:nvSpPr>
        <p:spPr bwMode="auto">
          <a:xfrm>
            <a:off x="373069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5" name="Freeform 1895"/>
          <p:cNvSpPr>
            <a:spLocks/>
          </p:cNvSpPr>
          <p:nvPr/>
        </p:nvSpPr>
        <p:spPr bwMode="auto">
          <a:xfrm>
            <a:off x="406401" y="657237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6" name="Freeform 1896"/>
          <p:cNvSpPr>
            <a:spLocks/>
          </p:cNvSpPr>
          <p:nvPr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7" name="Freeform 1897"/>
          <p:cNvSpPr>
            <a:spLocks/>
          </p:cNvSpPr>
          <p:nvPr/>
        </p:nvSpPr>
        <p:spPr bwMode="auto">
          <a:xfrm>
            <a:off x="403226" y="666762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8" name="Freeform 1898"/>
          <p:cNvSpPr>
            <a:spLocks/>
          </p:cNvSpPr>
          <p:nvPr/>
        </p:nvSpPr>
        <p:spPr bwMode="auto">
          <a:xfrm>
            <a:off x="461963" y="633425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9" name="Freeform 1899"/>
          <p:cNvSpPr>
            <a:spLocks/>
          </p:cNvSpPr>
          <p:nvPr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0" name="Freeform 1900"/>
          <p:cNvSpPr>
            <a:spLocks/>
          </p:cNvSpPr>
          <p:nvPr/>
        </p:nvSpPr>
        <p:spPr bwMode="auto">
          <a:xfrm>
            <a:off x="455613" y="633425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1" name="Freeform 1901"/>
          <p:cNvSpPr>
            <a:spLocks/>
          </p:cNvSpPr>
          <p:nvPr/>
        </p:nvSpPr>
        <p:spPr bwMode="auto">
          <a:xfrm>
            <a:off x="468319" y="630250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2" name="Freeform 1902"/>
          <p:cNvSpPr>
            <a:spLocks/>
          </p:cNvSpPr>
          <p:nvPr/>
        </p:nvSpPr>
        <p:spPr bwMode="auto">
          <a:xfrm>
            <a:off x="384177" y="614375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3" name="Freeform 1903"/>
          <p:cNvSpPr>
            <a:spLocks/>
          </p:cNvSpPr>
          <p:nvPr/>
        </p:nvSpPr>
        <p:spPr bwMode="auto">
          <a:xfrm>
            <a:off x="409581" y="671525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4" name="Freeform 1904"/>
          <p:cNvSpPr>
            <a:spLocks/>
          </p:cNvSpPr>
          <p:nvPr/>
        </p:nvSpPr>
        <p:spPr bwMode="auto">
          <a:xfrm>
            <a:off x="342901" y="528650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5" name="Freeform 1905"/>
          <p:cNvSpPr>
            <a:spLocks/>
          </p:cNvSpPr>
          <p:nvPr/>
        </p:nvSpPr>
        <p:spPr bwMode="auto">
          <a:xfrm>
            <a:off x="341313" y="492126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6" name="Freeform 1906"/>
          <p:cNvSpPr>
            <a:spLocks/>
          </p:cNvSpPr>
          <p:nvPr/>
        </p:nvSpPr>
        <p:spPr bwMode="auto">
          <a:xfrm>
            <a:off x="327031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7" name="Freeform 1907"/>
          <p:cNvSpPr>
            <a:spLocks/>
          </p:cNvSpPr>
          <p:nvPr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8" name="Freeform 1908"/>
          <p:cNvSpPr>
            <a:spLocks/>
          </p:cNvSpPr>
          <p:nvPr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9" name="Freeform 1909"/>
          <p:cNvSpPr>
            <a:spLocks/>
          </p:cNvSpPr>
          <p:nvPr/>
        </p:nvSpPr>
        <p:spPr bwMode="auto">
          <a:xfrm>
            <a:off x="344491" y="512766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0" name="Freeform 1910"/>
          <p:cNvSpPr>
            <a:spLocks/>
          </p:cNvSpPr>
          <p:nvPr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1" name="Freeform 1911"/>
          <p:cNvSpPr>
            <a:spLocks/>
          </p:cNvSpPr>
          <p:nvPr/>
        </p:nvSpPr>
        <p:spPr bwMode="auto">
          <a:xfrm>
            <a:off x="325438" y="496892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2" name="Freeform 1912"/>
          <p:cNvSpPr>
            <a:spLocks/>
          </p:cNvSpPr>
          <p:nvPr/>
        </p:nvSpPr>
        <p:spPr bwMode="auto">
          <a:xfrm>
            <a:off x="331794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3" name="Freeform 1913"/>
          <p:cNvSpPr>
            <a:spLocks/>
          </p:cNvSpPr>
          <p:nvPr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4" name="Freeform 1914"/>
          <p:cNvSpPr>
            <a:spLocks/>
          </p:cNvSpPr>
          <p:nvPr/>
        </p:nvSpPr>
        <p:spPr bwMode="auto">
          <a:xfrm>
            <a:off x="333380" y="493715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5" name="Freeform 1915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6" name="Freeform 1916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7" name="Freeform 1917"/>
          <p:cNvSpPr>
            <a:spLocks noEditPoints="1"/>
          </p:cNvSpPr>
          <p:nvPr/>
        </p:nvSpPr>
        <p:spPr bwMode="auto"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8" name="Freeform 1918"/>
          <p:cNvSpPr>
            <a:spLocks noEditPoints="1"/>
          </p:cNvSpPr>
          <p:nvPr/>
        </p:nvSpPr>
        <p:spPr bwMode="auto"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9" name="Freeform 1919"/>
          <p:cNvSpPr>
            <a:spLocks/>
          </p:cNvSpPr>
          <p:nvPr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0" name="Freeform 1920"/>
          <p:cNvSpPr>
            <a:spLocks/>
          </p:cNvSpPr>
          <p:nvPr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1" name="Freeform 1921"/>
          <p:cNvSpPr>
            <a:spLocks/>
          </p:cNvSpPr>
          <p:nvPr/>
        </p:nvSpPr>
        <p:spPr bwMode="auto">
          <a:xfrm>
            <a:off x="1100143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2" name="Freeform 1922"/>
          <p:cNvSpPr>
            <a:spLocks/>
          </p:cNvSpPr>
          <p:nvPr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3" name="Freeform 1923"/>
          <p:cNvSpPr>
            <a:spLocks/>
          </p:cNvSpPr>
          <p:nvPr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4" name="Freeform 1924"/>
          <p:cNvSpPr>
            <a:spLocks/>
          </p:cNvSpPr>
          <p:nvPr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5" name="Freeform 1925"/>
          <p:cNvSpPr>
            <a:spLocks/>
          </p:cNvSpPr>
          <p:nvPr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6" name="Freeform 1926"/>
          <p:cNvSpPr>
            <a:spLocks noEditPoints="1"/>
          </p:cNvSpPr>
          <p:nvPr/>
        </p:nvSpPr>
        <p:spPr bwMode="auto">
          <a:xfrm>
            <a:off x="1593851" y="282587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7" name="Freeform 1927"/>
          <p:cNvSpPr>
            <a:spLocks/>
          </p:cNvSpPr>
          <p:nvPr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8" name="Freeform 1928"/>
          <p:cNvSpPr>
            <a:spLocks/>
          </p:cNvSpPr>
          <p:nvPr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9" name="Freeform 1929"/>
          <p:cNvSpPr>
            <a:spLocks noEditPoints="1"/>
          </p:cNvSpPr>
          <p:nvPr/>
        </p:nvSpPr>
        <p:spPr bwMode="auto">
          <a:xfrm>
            <a:off x="1865319" y="282587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0" name="Freeform 1930"/>
          <p:cNvSpPr>
            <a:spLocks noEditPoints="1"/>
          </p:cNvSpPr>
          <p:nvPr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1" name="Freeform 1931"/>
          <p:cNvSpPr>
            <a:spLocks noEditPoints="1"/>
          </p:cNvSpPr>
          <p:nvPr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2" name="Freeform 1932"/>
          <p:cNvSpPr>
            <a:spLocks/>
          </p:cNvSpPr>
          <p:nvPr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3" name="Freeform 1933"/>
          <p:cNvSpPr>
            <a:spLocks/>
          </p:cNvSpPr>
          <p:nvPr/>
        </p:nvSpPr>
        <p:spPr bwMode="auto">
          <a:xfrm>
            <a:off x="1096967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4" name="Freeform 1934"/>
          <p:cNvSpPr>
            <a:spLocks noEditPoints="1"/>
          </p:cNvSpPr>
          <p:nvPr/>
        </p:nvSpPr>
        <p:spPr bwMode="auto">
          <a:xfrm>
            <a:off x="1195388" y="436568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5" name="Freeform 1935"/>
          <p:cNvSpPr>
            <a:spLocks/>
          </p:cNvSpPr>
          <p:nvPr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6" name="Freeform 1936"/>
          <p:cNvSpPr>
            <a:spLocks/>
          </p:cNvSpPr>
          <p:nvPr/>
        </p:nvSpPr>
        <p:spPr bwMode="auto">
          <a:xfrm>
            <a:off x="1409701" y="436565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7" name="Freeform 1937"/>
          <p:cNvSpPr>
            <a:spLocks noEditPoints="1"/>
          </p:cNvSpPr>
          <p:nvPr/>
        </p:nvSpPr>
        <p:spPr bwMode="auto">
          <a:xfrm>
            <a:off x="1500188" y="436565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8" name="Freeform 1938"/>
          <p:cNvSpPr>
            <a:spLocks noEditPoints="1"/>
          </p:cNvSpPr>
          <p:nvPr/>
        </p:nvSpPr>
        <p:spPr bwMode="auto">
          <a:xfrm>
            <a:off x="1617663" y="436565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9" name="Freeform 1939"/>
          <p:cNvSpPr>
            <a:spLocks noEditPoints="1"/>
          </p:cNvSpPr>
          <p:nvPr/>
        </p:nvSpPr>
        <p:spPr bwMode="auto">
          <a:xfrm>
            <a:off x="852488" y="623900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0" name="Freeform 1940"/>
          <p:cNvSpPr>
            <a:spLocks noEditPoints="1"/>
          </p:cNvSpPr>
          <p:nvPr/>
        </p:nvSpPr>
        <p:spPr bwMode="auto">
          <a:xfrm>
            <a:off x="90646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1" name="Freeform 1941"/>
          <p:cNvSpPr>
            <a:spLocks/>
          </p:cNvSpPr>
          <p:nvPr/>
        </p:nvSpPr>
        <p:spPr bwMode="auto">
          <a:xfrm>
            <a:off x="97790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2" name="Freeform 1942"/>
          <p:cNvSpPr>
            <a:spLocks/>
          </p:cNvSpPr>
          <p:nvPr/>
        </p:nvSpPr>
        <p:spPr bwMode="auto">
          <a:xfrm>
            <a:off x="1035054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3" name="Freeform 1943"/>
          <p:cNvSpPr>
            <a:spLocks/>
          </p:cNvSpPr>
          <p:nvPr/>
        </p:nvSpPr>
        <p:spPr bwMode="auto">
          <a:xfrm>
            <a:off x="1098551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4" name="Freeform 1944"/>
          <p:cNvSpPr>
            <a:spLocks noEditPoints="1"/>
          </p:cNvSpPr>
          <p:nvPr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5" name="Freeform 1945"/>
          <p:cNvSpPr>
            <a:spLocks/>
          </p:cNvSpPr>
          <p:nvPr/>
        </p:nvSpPr>
        <p:spPr bwMode="auto">
          <a:xfrm>
            <a:off x="123825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6" name="Freeform 1946"/>
          <p:cNvSpPr>
            <a:spLocks/>
          </p:cNvSpPr>
          <p:nvPr/>
        </p:nvSpPr>
        <p:spPr bwMode="auto">
          <a:xfrm>
            <a:off x="1301754" y="625487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7" name="Freeform 1947"/>
          <p:cNvSpPr>
            <a:spLocks noEditPoints="1"/>
          </p:cNvSpPr>
          <p:nvPr/>
        </p:nvSpPr>
        <p:spPr bwMode="auto">
          <a:xfrm>
            <a:off x="136048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8" name="Freeform 1948"/>
          <p:cNvSpPr>
            <a:spLocks noEditPoints="1"/>
          </p:cNvSpPr>
          <p:nvPr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9" name="Freeform 1949"/>
          <p:cNvSpPr>
            <a:spLocks noEditPoints="1"/>
          </p:cNvSpPr>
          <p:nvPr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0" name="Freeform 1950"/>
          <p:cNvSpPr>
            <a:spLocks/>
          </p:cNvSpPr>
          <p:nvPr/>
        </p:nvSpPr>
        <p:spPr bwMode="auto">
          <a:xfrm>
            <a:off x="1616076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1" name="Freeform 1951"/>
          <p:cNvSpPr>
            <a:spLocks noEditPoints="1"/>
          </p:cNvSpPr>
          <p:nvPr/>
        </p:nvSpPr>
        <p:spPr bwMode="auto">
          <a:xfrm>
            <a:off x="1665288" y="625487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2" name="Freeform 1952"/>
          <p:cNvSpPr>
            <a:spLocks/>
          </p:cNvSpPr>
          <p:nvPr/>
        </p:nvSpPr>
        <p:spPr bwMode="auto">
          <a:xfrm>
            <a:off x="1743082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3" name="Freeform 1953"/>
          <p:cNvSpPr>
            <a:spLocks noEditPoints="1"/>
          </p:cNvSpPr>
          <p:nvPr/>
        </p:nvSpPr>
        <p:spPr bwMode="auto">
          <a:xfrm>
            <a:off x="1798638" y="623900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4" name="Freeform 1954"/>
          <p:cNvSpPr>
            <a:spLocks noEditPoints="1"/>
          </p:cNvSpPr>
          <p:nvPr/>
        </p:nvSpPr>
        <p:spPr bwMode="auto">
          <a:xfrm>
            <a:off x="1844679" y="623900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5" name="Freeform 1955"/>
          <p:cNvSpPr>
            <a:spLocks/>
          </p:cNvSpPr>
          <p:nvPr/>
        </p:nvSpPr>
        <p:spPr bwMode="auto">
          <a:xfrm>
            <a:off x="1912938" y="625487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6" name="Freeform 1956"/>
          <p:cNvSpPr>
            <a:spLocks/>
          </p:cNvSpPr>
          <p:nvPr/>
        </p:nvSpPr>
        <p:spPr bwMode="auto">
          <a:xfrm>
            <a:off x="1984376" y="625487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7" name="Freeform 1957"/>
          <p:cNvSpPr>
            <a:spLocks/>
          </p:cNvSpPr>
          <p:nvPr/>
        </p:nvSpPr>
        <p:spPr bwMode="auto">
          <a:xfrm>
            <a:off x="2055813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5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MF_emblema [Converted]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39756" y="1196752"/>
            <a:ext cx="2064487" cy="2345272"/>
          </a:xfrm>
          <a:prstGeom prst="rect">
            <a:avLst/>
          </a:prstGeom>
          <a:noFill/>
          <a:ln>
            <a:noFill/>
          </a:ln>
          <a:effectLst>
            <a:outerShdw blurRad="114300" dist="114300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759" y="4437112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4821"/>
                </a:solidFill>
                <a:cs typeface="Arial" panose="020B0604020202020204" pitchFamily="34" charset="0"/>
              </a:rPr>
              <a:t>ОСНОВНЫЕ НАПРАВЛЕНИЯ МЕТОДИЧЕСКОГО ОБЕСПЕЧЕНИЯ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4821"/>
                </a:solidFill>
                <a:cs typeface="Arial" panose="020B0604020202020204" pitchFamily="34" charset="0"/>
              </a:rPr>
              <a:t>ВНУТРЕННЕГО ГОСУДАРСТВЕННОГО (МУНИЦИПАЛЬНОГО)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4821"/>
                </a:solidFill>
                <a:cs typeface="Arial" panose="020B0604020202020204" pitchFamily="34" charset="0"/>
              </a:rPr>
              <a:t>ФИНАНСОВОГО КОНТРОЛЯ НА 2023 ГОД</a:t>
            </a:r>
          </a:p>
        </p:txBody>
      </p:sp>
    </p:spTree>
    <p:extLst>
      <p:ext uri="{BB962C8B-B14F-4D97-AF65-F5344CB8AC3E}">
        <p14:creationId xmlns:p14="http://schemas.microsoft.com/office/powerpoint/2010/main" val="271246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6772" y="169976"/>
            <a:ext cx="6537715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4821"/>
                </a:solidFill>
                <a:cs typeface="Arial" panose="020B0604020202020204" pitchFamily="34" charset="0"/>
              </a:rPr>
              <a:t>НОВЫЕ МЕТОДЫ ОСУЩЕСТВЛЕНИЯ ПРЕДВАРИТЕЛЬНОГО </a:t>
            </a:r>
            <a:endParaRPr lang="ru-RU" sz="1600" b="1" dirty="0" smtClean="0">
              <a:solidFill>
                <a:srgbClr val="004821"/>
              </a:solidFill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4821"/>
                </a:solidFill>
                <a:cs typeface="Arial" panose="020B0604020202020204" pitchFamily="34" charset="0"/>
              </a:rPr>
              <a:t>ВНУТРЕННЕГО Г(М)ФК</a:t>
            </a:r>
          </a:p>
          <a:p>
            <a:endParaRPr lang="ru-RU" sz="1400" b="1" dirty="0">
              <a:solidFill>
                <a:srgbClr val="00482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65942" y="1204302"/>
          <a:ext cx="8737356" cy="5321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Выноска-облако 7"/>
          <p:cNvSpPr/>
          <p:nvPr/>
        </p:nvSpPr>
        <p:spPr>
          <a:xfrm>
            <a:off x="179512" y="2747147"/>
            <a:ext cx="2016224" cy="940533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ru-RU" sz="825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Превентивный характер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257623" y="2450394"/>
            <a:ext cx="3532614" cy="296753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Постоянный</a:t>
            </a:r>
            <a:r>
              <a:rPr lang="ru-RU" sz="788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</a:t>
            </a:r>
            <a:endParaRPr lang="ru-RU" sz="825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076056" y="2809818"/>
            <a:ext cx="3525272" cy="342872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25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выявления рисков совершения нарушений, признаков нарушений направляется </a:t>
            </a:r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предостережение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4257621" y="3215360"/>
            <a:ext cx="3532616" cy="273661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25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Неисполнение предостережения </a:t>
            </a:r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влечет последствий</a:t>
            </a:r>
            <a:endParaRPr lang="ru-RU" sz="825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37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586782"/>
              </p:ext>
            </p:extLst>
          </p:nvPr>
        </p:nvGraphicFramePr>
        <p:xfrm>
          <a:off x="899592" y="404664"/>
          <a:ext cx="8660816" cy="39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ПРАВОВЫЕ ОСНОВЫ СИСТЕМЫ КОНТРОЛЛИНГА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431540" y="1016732"/>
          <a:ext cx="8280920" cy="4876800"/>
        </p:xfrm>
        <a:graphic>
          <a:graphicData uri="http://schemas.openxmlformats.org/drawingml/2006/table">
            <a:tbl>
              <a:tblPr firstRow="1" firstCol="1" bandRow="1"/>
              <a:tblGrid>
                <a:gridCol w="8280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2453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39725" marR="0" lvl="1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egoe UI Light" panose="020B0502040204020203" pitchFamily="34" charset="0"/>
                        <a:buChar char="‒"/>
                        <a:tabLst/>
                        <a:defRPr/>
                      </a:pPr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Внесение изменений в 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Порядок проведения Минфином России мониторинга качества финансового менеджмента</a:t>
                      </a:r>
                      <a:endParaRPr lang="ru-RU" sz="2000" i="0" dirty="0" smtClean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339725" lvl="1" indent="-171450" algn="l">
                        <a:buFont typeface="Segoe UI Light" panose="020B0502040204020203" pitchFamily="34" charset="0"/>
                        <a:buChar char="‒"/>
                      </a:pPr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Принятие 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Федерального закона – </a:t>
                      </a:r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определение правовых основ осуществления </a:t>
                      </a:r>
                      <a:r>
                        <a:rPr lang="ru-RU" sz="2000" i="0" dirty="0" err="1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контроллинга</a:t>
                      </a:r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– 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2024 г.</a:t>
                      </a:r>
                      <a:r>
                        <a:rPr lang="en-US" sz="2000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;</a:t>
                      </a:r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ru-RU" sz="2000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редложения по разработке законопроекта – представлены</a:t>
                      </a:r>
                    </a:p>
                    <a:p>
                      <a:pPr marL="339725" lvl="1" indent="-171450" algn="l">
                        <a:buFont typeface="Segoe UI Light" panose="020B0502040204020203" pitchFamily="34" charset="0"/>
                        <a:buChar char="‒"/>
                      </a:pPr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Издание 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постановления Правительства РФ -</a:t>
                      </a:r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регулирование вопросов осуществления </a:t>
                      </a:r>
                      <a:r>
                        <a:rPr lang="ru-RU" sz="2000" i="0" dirty="0" err="1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контроллинга</a:t>
                      </a:r>
                      <a:r>
                        <a:rPr lang="en-US" sz="2000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;</a:t>
                      </a:r>
                      <a:r>
                        <a:rPr lang="ru-RU" sz="2000" i="0" u="sng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ru-RU" sz="2000" i="0" u="sng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ru-RU" sz="2000" i="0" u="none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и перечень главных</a:t>
                      </a:r>
                      <a:r>
                        <a:rPr lang="ru-RU" sz="2000" i="0" u="none" baseline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администраторов средств федерального бюджета </a:t>
                      </a:r>
                      <a:r>
                        <a:rPr lang="ru-RU" sz="2000" i="0" u="none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при осуществлении </a:t>
                      </a:r>
                      <a:r>
                        <a:rPr lang="ru-RU" sz="2000" i="0" u="none" dirty="0" err="1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контроллинга</a:t>
                      </a:r>
                      <a:r>
                        <a:rPr lang="en-US" sz="2000" i="0" u="none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;</a:t>
                      </a:r>
                      <a:r>
                        <a:rPr lang="ru-RU" sz="2000" i="0" u="none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ru-RU" sz="2000" i="0" u="none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ru-RU" sz="2000" b="1" i="0" u="none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Предложения по разработке проекта 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постановления Правительства РФ </a:t>
                      </a:r>
                      <a:r>
                        <a:rPr lang="ru-RU" sz="2000" b="1" i="0" u="none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 2024 г.</a:t>
                      </a:r>
                    </a:p>
                    <a:p>
                      <a:pPr marL="339725" lvl="1" indent="-171450" algn="l">
                        <a:buFont typeface="Segoe UI Light" panose="020B0502040204020203" pitchFamily="34" charset="0"/>
                        <a:buChar char="‒"/>
                      </a:pPr>
                      <a:r>
                        <a:rPr lang="ru-RU" sz="2000" i="0" u="none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Издание </a:t>
                      </a:r>
                      <a:r>
                        <a:rPr lang="ru-RU" sz="2000" b="1" i="0" u="none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приказа Минфина России - </a:t>
                      </a:r>
                      <a:r>
                        <a:rPr lang="ru-RU" sz="2000" i="0" u="none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общие требования </a:t>
                      </a:r>
                      <a:r>
                        <a:rPr lang="ru-RU" sz="2000" i="0" u="none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 соглашениям (вопросы взаимодействия с ГАС ФБ)</a:t>
                      </a:r>
                      <a:r>
                        <a:rPr lang="en-US" sz="2000" i="0" u="none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;</a:t>
                      </a:r>
                      <a:r>
                        <a:rPr lang="ru-RU" sz="2000" i="0" u="none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ru-RU" sz="2000" i="0" u="none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Предложения по разработке проекта приказа МФ – 2025 г.</a:t>
                      </a:r>
                      <a:endParaRPr lang="ru-RU" sz="2000" i="0" dirty="0" smtClean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339725" lvl="1" indent="-171450" algn="l">
                        <a:buFont typeface="Segoe UI Light" panose="020B0502040204020203" pitchFamily="34" charset="0"/>
                        <a:buChar char="‒"/>
                      </a:pPr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Заключение </a:t>
                      </a:r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соглашений</a:t>
                      </a:r>
                      <a:r>
                        <a:rPr lang="ru-RU" sz="2000" i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с ГАС ФБ в целях осуществления контроллинга  </a:t>
                      </a:r>
                    </a:p>
                  </a:txBody>
                  <a:tcPr marL="26123" marR="2612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16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9">
            <a:extLst>
              <a:ext uri="{FF2B5EF4-FFF2-40B4-BE49-F238E27FC236}">
                <a16:creationId xmlns:a16="http://schemas.microsoft.com/office/drawing/2014/main" id="{FFA62EA0-CB2B-4918-AFC7-802D9B748DCB}"/>
              </a:ext>
            </a:extLst>
          </p:cNvPr>
          <p:cNvSpPr txBox="1">
            <a:spLocks/>
          </p:cNvSpPr>
          <p:nvPr/>
        </p:nvSpPr>
        <p:spPr>
          <a:xfrm>
            <a:off x="2493950" y="426669"/>
            <a:ext cx="6579769" cy="318837"/>
          </a:xfrm>
          <a:prstGeom prst="rect">
            <a:avLst/>
          </a:prstGeom>
        </p:spPr>
        <p:txBody>
          <a:bodyPr vert="horz" wrap="square" lIns="0" tIns="10953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lnSpc>
                <a:spcPct val="100000"/>
              </a:lnSpc>
              <a:spcBef>
                <a:spcPts val="86"/>
              </a:spcBef>
              <a:tabLst>
                <a:tab pos="2522220" algn="l"/>
              </a:tabLst>
            </a:pPr>
            <a:r>
              <a:rPr lang="ru-RU" sz="2000" b="1" dirty="0" smtClean="0">
                <a:solidFill>
                  <a:srgbClr val="004821"/>
                </a:solidFill>
                <a:latin typeface="Arial" charset="0"/>
              </a:rPr>
              <a:t>ДОСТУП К ИНФОРМАЦИОННЫМ СИСТЕМАМ</a:t>
            </a:r>
            <a:endParaRPr lang="ru-RU" sz="2000" b="1" dirty="0">
              <a:solidFill>
                <a:srgbClr val="004821"/>
              </a:solidFill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3306" y="916031"/>
            <a:ext cx="126829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b="1" i="1" u="sng" dirty="0">
                <a:solidFill>
                  <a:schemeClr val="tx2">
                    <a:lumMod val="75000"/>
                  </a:schemeClr>
                </a:solidFill>
              </a:rPr>
              <a:t>Обоснование</a:t>
            </a:r>
            <a:r>
              <a:rPr lang="ru-RU" sz="1350" i="1" dirty="0">
                <a:solidFill>
                  <a:prstClr val="black"/>
                </a:solidFill>
              </a:rPr>
              <a:t>: </a:t>
            </a:r>
            <a:endParaRPr lang="ru-RU" sz="1350" i="1" dirty="0"/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3460693987"/>
              </p:ext>
            </p:extLst>
          </p:nvPr>
        </p:nvGraphicFramePr>
        <p:xfrm>
          <a:off x="2267744" y="1127901"/>
          <a:ext cx="6806716" cy="3298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26059" y="1234730"/>
            <a:ext cx="2097670" cy="2626318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b="1" dirty="0">
                <a:solidFill>
                  <a:schemeClr val="accent5"/>
                </a:solidFill>
              </a:rPr>
              <a:t>Возникновение на практике случаев отказа организаций, не являющихся объектами контроля, в предоставлении необходимой информации и документов, а также доступа к информационным системам, операторами (владельцами) которых они являются, по причине недостаточности правовых оснований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67814" y="4334032"/>
            <a:ext cx="67964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rgbClr val="007B87"/>
                </a:solidFill>
              </a:rPr>
              <a:t>Уточнен статус объекта контроля при получении доступа к информационным системам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1228" y="4249714"/>
            <a:ext cx="2146934" cy="1165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b="1" dirty="0">
                <a:solidFill>
                  <a:schemeClr val="tx2">
                    <a:lumMod val="75000"/>
                  </a:schemeClr>
                </a:solidFill>
                <a:cs typeface="Calibri"/>
              </a:rPr>
              <a:t>Изменения в стандарты:</a:t>
            </a:r>
          </a:p>
          <a:p>
            <a:endParaRPr lang="ru-RU" sz="225" b="1" dirty="0">
              <a:solidFill>
                <a:srgbClr val="0081A1"/>
              </a:solidFill>
              <a:cs typeface="Calibri"/>
            </a:endParaRPr>
          </a:p>
          <a:p>
            <a:pPr marL="128588" indent="-128588">
              <a:lnSpc>
                <a:spcPct val="150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"/>
            </a:pPr>
            <a:r>
              <a:rPr lang="ru-RU" sz="1200" dirty="0">
                <a:ea typeface="+mn-lt"/>
                <a:cs typeface="+mn-lt"/>
              </a:rPr>
              <a:t>Проведение проверок</a:t>
            </a:r>
          </a:p>
          <a:p>
            <a:pPr marL="128588" indent="-128588">
              <a:lnSpc>
                <a:spcPct val="150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"/>
            </a:pPr>
            <a:r>
              <a:rPr lang="ru-RU" sz="1200" dirty="0">
                <a:ea typeface="+mn-lt"/>
                <a:cs typeface="+mn-lt"/>
              </a:rPr>
              <a:t>Реализация результатов КМ</a:t>
            </a:r>
          </a:p>
          <a:p>
            <a:pPr marL="128588" indent="-128588">
              <a:lnSpc>
                <a:spcPct val="150000"/>
              </a:lnSpc>
              <a:buClr>
                <a:schemeClr val="accent1"/>
              </a:buClr>
              <a:buSzPct val="100000"/>
              <a:buFont typeface="Wingdings" panose="05000000000000000000" pitchFamily="2" charset="2"/>
              <a:buChar char=""/>
            </a:pPr>
            <a:r>
              <a:rPr lang="ru-RU" sz="1200" dirty="0">
                <a:ea typeface="+mn-lt"/>
                <a:cs typeface="+mn-lt"/>
              </a:rPr>
              <a:t>Досудебное обжалование 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171939" y="4808759"/>
            <a:ext cx="2096439" cy="1101559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900" dirty="0">
                <a:solidFill>
                  <a:schemeClr val="tx2">
                    <a:lumMod val="50000"/>
                  </a:schemeClr>
                </a:solidFill>
              </a:rPr>
              <a:t>Доступ к государственным и муниципальным информационным системам, информационным системам,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</a:rPr>
              <a:t>владельцем или оператором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</a:rPr>
              <a:t>которых является объект контроля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4823601" y="4772875"/>
            <a:ext cx="4220315" cy="1215677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900" dirty="0">
                <a:solidFill>
                  <a:schemeClr val="tx2">
                    <a:lumMod val="50000"/>
                  </a:schemeClr>
                </a:solidFill>
              </a:rPr>
              <a:t>Доступ к информационным системам, владельцем или оператором которых является объект контроля, данным информационных систем, владельцем или оператором которых являются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</a:rPr>
              <a:t>иные орган, организация, в том числе в случае если указанные орган, организация являются владельцем и (или) оператором информационных систем, пользователем данных которых является объект контроля</a:t>
            </a:r>
            <a:endParaRPr lang="ru-RU" sz="105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77799" y="4601010"/>
            <a:ext cx="4523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i="1" dirty="0">
                <a:solidFill>
                  <a:schemeClr val="accent2"/>
                </a:solidFill>
              </a:rPr>
              <a:t>Было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74768" y="4586228"/>
            <a:ext cx="5196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i="1" dirty="0">
                <a:solidFill>
                  <a:schemeClr val="accent2"/>
                </a:solidFill>
              </a:rPr>
              <a:t>Стало</a:t>
            </a:r>
          </a:p>
        </p:txBody>
      </p:sp>
      <p:cxnSp>
        <p:nvCxnSpPr>
          <p:cNvPr id="28" name="Прямая со стрелкой 27"/>
          <p:cNvCxnSpPr>
            <a:cxnSpLocks/>
          </p:cNvCxnSpPr>
          <p:nvPr/>
        </p:nvCxnSpPr>
        <p:spPr>
          <a:xfrm>
            <a:off x="4355976" y="5301208"/>
            <a:ext cx="3835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03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трелка вниз 22"/>
          <p:cNvSpPr/>
          <p:nvPr/>
        </p:nvSpPr>
        <p:spPr>
          <a:xfrm>
            <a:off x="1388386" y="1964037"/>
            <a:ext cx="396044" cy="1435750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ject 79">
            <a:extLst>
              <a:ext uri="{FF2B5EF4-FFF2-40B4-BE49-F238E27FC236}">
                <a16:creationId xmlns:a16="http://schemas.microsoft.com/office/drawing/2014/main" id="{FFA62EA0-CB2B-4918-AFC7-802D9B748DCB}"/>
              </a:ext>
            </a:extLst>
          </p:cNvPr>
          <p:cNvSpPr txBox="1">
            <a:spLocks/>
          </p:cNvSpPr>
          <p:nvPr/>
        </p:nvSpPr>
        <p:spPr>
          <a:xfrm>
            <a:off x="1331640" y="424571"/>
            <a:ext cx="7587881" cy="288059"/>
          </a:xfrm>
          <a:prstGeom prst="rect">
            <a:avLst/>
          </a:prstGeom>
        </p:spPr>
        <p:txBody>
          <a:bodyPr vert="horz" wrap="square" lIns="0" tIns="10953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algn="ctr">
              <a:lnSpc>
                <a:spcPct val="100000"/>
              </a:lnSpc>
              <a:spcBef>
                <a:spcPts val="86"/>
              </a:spcBef>
              <a:tabLst>
                <a:tab pos="2522220" algn="l"/>
              </a:tabLst>
            </a:pPr>
            <a:r>
              <a:rPr lang="ru-RU" sz="1800" b="1" dirty="0" smtClean="0">
                <a:solidFill>
                  <a:srgbClr val="004821"/>
                </a:solidFill>
                <a:latin typeface="Arial" charset="0"/>
              </a:rPr>
              <a:t>ИНФОРМАЦИЯ ОГРАНИЧЕННОГО ДОСТУПА</a:t>
            </a:r>
            <a:endParaRPr lang="ru-RU" sz="1800" b="1" dirty="0">
              <a:solidFill>
                <a:srgbClr val="004821"/>
              </a:solidFill>
              <a:latin typeface="Arial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525680" y="1282337"/>
            <a:ext cx="2124236" cy="610094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5"/>
                </a:solidFill>
              </a:rPr>
              <a:t>НАЛОГОВАЯ ТАЙНА</a:t>
            </a:r>
            <a:endParaRPr lang="ru-RU" sz="1600" b="1" dirty="0">
              <a:solidFill>
                <a:schemeClr val="accent5"/>
              </a:solidFill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388386" y="2071818"/>
            <a:ext cx="2463293" cy="565094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5"/>
                </a:solidFill>
              </a:rPr>
              <a:t>БАНКОВСКАЯ ТАЙНА</a:t>
            </a:r>
            <a:endParaRPr lang="ru-RU" sz="1600" b="1" dirty="0">
              <a:solidFill>
                <a:schemeClr val="accent5"/>
              </a:solidFill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3938708" y="1460158"/>
            <a:ext cx="2460514" cy="610094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5"/>
                </a:solidFill>
              </a:rPr>
              <a:t>СВЕДЕНИЯ ИЗ ЕГР ЗАГС</a:t>
            </a:r>
            <a:endParaRPr lang="ru-RU" sz="1600" b="1" dirty="0">
              <a:solidFill>
                <a:schemeClr val="accent5"/>
              </a:solidFill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6486251" y="1871961"/>
            <a:ext cx="2297008" cy="610094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5"/>
                </a:solidFill>
              </a:rPr>
              <a:t>ВРАЧЕБНАЯ ТАЙНА</a:t>
            </a:r>
            <a:endParaRPr lang="ru-RU" sz="1600" b="1" dirty="0">
              <a:solidFill>
                <a:schemeClr val="accent5"/>
              </a:solidFill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2339752" y="2706078"/>
            <a:ext cx="396044" cy="565204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4966005" y="2160387"/>
            <a:ext cx="396044" cy="908573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7436733" y="2549801"/>
            <a:ext cx="396044" cy="877758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с двумя скругленными противолежащими углами 32"/>
          <p:cNvSpPr/>
          <p:nvPr/>
        </p:nvSpPr>
        <p:spPr>
          <a:xfrm>
            <a:off x="525680" y="3625996"/>
            <a:ext cx="8329587" cy="955131"/>
          </a:xfrm>
          <a:prstGeom prst="round2DiagRect">
            <a:avLst/>
          </a:prstGeom>
          <a:noFill/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Прорабатываются изменения в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отраслевое законодательство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в целях обеспечения реализации права органов ВГ(М)ФК запрашивать информацию, доступ к которой ограничен федеральными законами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2376" y="4935841"/>
            <a:ext cx="2390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Налоговый кодекс РФ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02311" y="5560510"/>
            <a:ext cx="2466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№ 395-1-ФЗ «О банках и банковской деятельности»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24280" y="4919250"/>
            <a:ext cx="2466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№ 143-ФЗ «Об актах гражданского состояния»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91960" y="5560511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№ 323-ФЗ «Об основах охраны здоровья граждан в Российской Федерации»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8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49830" y="485400"/>
            <a:ext cx="8789022" cy="6206815"/>
            <a:chOff x="230042" y="926448"/>
            <a:chExt cx="11866904" cy="583073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837415" y="1181748"/>
              <a:ext cx="11259531" cy="116792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-511016" y="1667506"/>
              <a:ext cx="178219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50" dirty="0">
                  <a:latin typeface="Bahnschrift Condensed" panose="020B0502040204020203" pitchFamily="34" charset="0"/>
                </a:rPr>
                <a:t>Федеральные законы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661265" y="1237753"/>
              <a:ext cx="7917462" cy="6071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/>
                <a:t>ПРОЕКТ ФЕДЕРАЛЬНОГО ЗАКОНА</a:t>
              </a:r>
            </a:p>
            <a:p>
              <a:pPr algn="ctr"/>
              <a:r>
                <a:rPr lang="ru-RU" sz="1200" i="1" dirty="0" smtClean="0"/>
                <a:t>«</a:t>
              </a:r>
              <a:r>
                <a:rPr lang="ru-RU" sz="1200" i="1" dirty="0"/>
                <a:t>О внесении изменений в Бюджетный кодекс Российской Федерации (в части создания правовых основ осуществления контроллинга)»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429099" y="1768969"/>
              <a:ext cx="6274148" cy="8601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i="1" u="sng" dirty="0"/>
                <a:t>ИЗМЕНЕНИЯ:</a:t>
              </a:r>
            </a:p>
            <a:p>
              <a:pPr algn="ctr"/>
              <a:r>
                <a:rPr lang="ru-RU" sz="1200" dirty="0" smtClean="0"/>
                <a:t>ст</a:t>
              </a:r>
              <a:r>
                <a:rPr lang="ru-RU" sz="1200" dirty="0"/>
                <a:t>. </a:t>
              </a:r>
              <a:r>
                <a:rPr lang="ru-RU" sz="1200" dirty="0" smtClean="0"/>
                <a:t>265 </a:t>
              </a:r>
              <a:r>
                <a:rPr lang="ru-RU" sz="1200" dirty="0"/>
                <a:t>БК </a:t>
              </a:r>
              <a:r>
                <a:rPr lang="ru-RU" sz="1200" dirty="0" smtClean="0"/>
                <a:t>РФ,  </a:t>
              </a:r>
              <a:r>
                <a:rPr lang="ru-RU" sz="1200" dirty="0"/>
                <a:t>ст. 267.1 БК </a:t>
              </a:r>
              <a:r>
                <a:rPr lang="ru-RU" sz="1200" dirty="0" smtClean="0"/>
                <a:t>РФ</a:t>
              </a:r>
            </a:p>
            <a:p>
              <a:pPr algn="ctr"/>
              <a:r>
                <a:rPr lang="ru-RU" sz="1200" dirty="0" smtClean="0"/>
                <a:t>ст. 269.2 </a:t>
              </a:r>
              <a:r>
                <a:rPr lang="ru-RU" sz="1200" dirty="0"/>
                <a:t>БК РФ</a:t>
              </a:r>
              <a:r>
                <a:rPr lang="ru-RU" sz="1200" dirty="0" smtClean="0"/>
                <a:t>, ст. 270.2 </a:t>
              </a:r>
              <a:r>
                <a:rPr lang="ru-RU" sz="1200" dirty="0"/>
                <a:t>БК РФ</a:t>
              </a:r>
              <a:r>
                <a:rPr lang="ru-RU" sz="1200" dirty="0" smtClean="0"/>
                <a:t>, ст. 306.2</a:t>
              </a:r>
              <a:r>
                <a:rPr lang="ru-RU" sz="1200" dirty="0"/>
                <a:t> БК РФ</a:t>
              </a:r>
            </a:p>
            <a:p>
              <a:pPr algn="ctr"/>
              <a:r>
                <a:rPr lang="ru-RU" sz="1350" dirty="0" smtClean="0"/>
                <a:t> </a:t>
              </a:r>
              <a:endParaRPr lang="ru-RU" sz="1350" dirty="0"/>
            </a:p>
            <a:p>
              <a:pPr algn="ctr"/>
              <a:endParaRPr lang="ru-RU" sz="600" dirty="0"/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-376820" y="3046197"/>
              <a:ext cx="1545589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50" dirty="0">
                  <a:latin typeface="Bahnschrift Condensed" panose="020B0502040204020203" pitchFamily="34" charset="0"/>
                </a:rPr>
                <a:t>Постановления ПР РФ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94493" y="3883110"/>
              <a:ext cx="11259531" cy="283811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050" b="1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-344797" y="4841751"/>
              <a:ext cx="1545589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50" dirty="0">
                  <a:latin typeface="Bahnschrift Condensed" panose="020B0502040204020203" pitchFamily="34" charset="0"/>
                </a:rPr>
                <a:t>Приказы МФ РФ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78147" y="3862582"/>
              <a:ext cx="3533635" cy="14528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050" b="1" dirty="0" smtClean="0"/>
                <a:t>ПРИКАЗ МИНФИНА РОССИИ ОТ 04.05.2023 № 62Н</a:t>
              </a:r>
            </a:p>
            <a:p>
              <a:pPr algn="just"/>
              <a:r>
                <a:rPr lang="ru-RU" sz="1050" i="1" dirty="0" smtClean="0"/>
                <a:t>«О </a:t>
              </a:r>
              <a:r>
                <a:rPr lang="ru-RU" sz="1050" i="1" dirty="0"/>
                <a:t>внесении изменений в Порядок проведения ежегодной проверки годового отчета об исполнении бюджета субъекта Российской Федерации Федеральным казначейством, </a:t>
              </a:r>
              <a:r>
                <a:rPr lang="ru-RU" sz="1050" i="1" dirty="0" smtClean="0"/>
                <a:t>утв. приказом Минфина России от 14.10.2016  </a:t>
              </a:r>
              <a:r>
                <a:rPr lang="ru-RU" sz="1050" i="1" dirty="0"/>
                <a:t>№ 185н»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583831" y="3865353"/>
              <a:ext cx="3312367" cy="26672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050" b="1" dirty="0" smtClean="0"/>
                <a:t>ПРИКАЗ МИНФИНА РОССИИ ОТ 03.05.2023 № 60Н</a:t>
              </a:r>
            </a:p>
            <a:p>
              <a:pPr algn="just"/>
              <a:r>
                <a:rPr lang="ru-RU" sz="1050" i="1" dirty="0" smtClean="0"/>
                <a:t>«О </a:t>
              </a:r>
              <a:r>
                <a:rPr lang="ru-RU" sz="1050" i="1" dirty="0"/>
                <a:t>внесении изменений в Порядок проведения Федеральным казначейством проверок осуществления органами государственного (муниципального) финансового контроля, являющимися органами (должностными лицами) исполнительной власти субъектов Российской Федерации (местных администраций), контроля за соблюдением Федерального закона от 5 апреля 2013 г. № </a:t>
              </a:r>
              <a:r>
                <a:rPr lang="ru-RU" sz="1050" i="1" dirty="0" smtClean="0"/>
                <a:t>44-ФЗ, утв. </a:t>
              </a:r>
              <a:r>
                <a:rPr lang="ru-RU" sz="1050" i="1" dirty="0"/>
                <a:t>приказом Министерства финансов Российской Федерации </a:t>
              </a:r>
              <a:r>
                <a:rPr lang="ru-RU" sz="1050" i="1" dirty="0" smtClean="0"/>
                <a:t>от 29.10.2021  </a:t>
              </a:r>
              <a:r>
                <a:rPr lang="ru-RU" sz="1050" i="1" dirty="0"/>
                <a:t>№ 167н»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27817" y="2421974"/>
              <a:ext cx="3965323" cy="1409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50" b="1" dirty="0"/>
                <a:t>ПРОЕКТ ПОСТАНОВЛЕНИЯ ПРАВИТЕЛЬСТВА </a:t>
              </a:r>
              <a:r>
                <a:rPr lang="ru-RU" sz="1050" b="1" dirty="0" smtClean="0"/>
                <a:t>РФ</a:t>
              </a:r>
              <a:endParaRPr lang="ru-RU" sz="1050" b="1" dirty="0"/>
            </a:p>
            <a:p>
              <a:pPr algn="ctr"/>
              <a:r>
                <a:rPr lang="ru-RU" sz="800" i="1" dirty="0" smtClean="0"/>
                <a:t>«</a:t>
              </a:r>
              <a:r>
                <a:rPr lang="ru-RU" sz="800" i="1" dirty="0"/>
                <a:t>Об утверждении Правил осуществления Федеральным казначейством функций по контролю (анализу) финансовых и хозяйственных операций государственных корпораций (компаний), публично-правовых компаний и хозяйственных обществ, в уставном капитале которых доля прямого или косвенного участия Российской Федерации превышает 50 процентов, на основании поручений Президента Российской Федерации, Правительства Российской Федерации, Министра финансов Российской Федерации</a:t>
              </a:r>
              <a:r>
                <a:rPr lang="ru-RU" sz="800" i="1" dirty="0" smtClean="0"/>
                <a:t>»</a:t>
              </a:r>
            </a:p>
            <a:p>
              <a:pPr algn="ctr"/>
              <a:r>
                <a:rPr lang="ru-RU" sz="900" b="1" i="1" dirty="0" smtClean="0"/>
                <a:t>Срок внесения: июль 2023 г.</a:t>
              </a:r>
              <a:endParaRPr lang="ru-RU" sz="900" b="1" i="1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8396500" y="5456105"/>
              <a:ext cx="3520464" cy="13010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050" b="1" dirty="0" smtClean="0"/>
                <a:t>ПРИКАЗ МИНФИНА РОССИИ ОТ 25.04.2023 № 55Н </a:t>
              </a:r>
            </a:p>
            <a:p>
              <a:pPr algn="just"/>
              <a:r>
                <a:rPr lang="ru-RU" sz="1050" i="1" dirty="0" smtClean="0"/>
                <a:t>«</a:t>
              </a:r>
              <a:r>
                <a:rPr lang="ru-RU" sz="1050" i="1" dirty="0"/>
                <a:t>Об утверждении </a:t>
              </a:r>
              <a:r>
                <a:rPr lang="ru-RU" sz="1050" b="1" i="1" dirty="0">
                  <a:solidFill>
                    <a:srgbClr val="FF0000"/>
                  </a:solidFill>
                </a:rPr>
                <a:t>дополнительных форм отчетности о результатах контрольной деятельности </a:t>
              </a:r>
              <a:r>
                <a:rPr lang="ru-RU" sz="1050" i="1" dirty="0"/>
                <a:t>органа внутреннего государственного (муниципального) финансового контроля и порядка их составления»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8396501" y="3883109"/>
              <a:ext cx="3312369" cy="1604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050" b="1" dirty="0" smtClean="0"/>
                <a:t>ПРИКАЗ МИНФИНА РОССИИ </a:t>
              </a:r>
            </a:p>
            <a:p>
              <a:pPr algn="just"/>
              <a:r>
                <a:rPr lang="ru-RU" sz="1050" i="1" dirty="0" smtClean="0"/>
                <a:t>«</a:t>
              </a:r>
              <a:r>
                <a:rPr lang="ru-RU" sz="1050" i="1" dirty="0"/>
                <a:t>Об </a:t>
              </a:r>
              <a:r>
                <a:rPr lang="ru-RU" sz="1050" b="1" i="1" dirty="0">
                  <a:solidFill>
                    <a:srgbClr val="FF0000"/>
                  </a:solidFill>
                </a:rPr>
                <a:t>утверждении методических рекомендаций</a:t>
              </a:r>
              <a:r>
                <a:rPr lang="ru-RU" sz="1050" i="1" dirty="0"/>
                <a:t> по оценке действий объекта внутреннего государственного (муниципального) финансового контроля в целях подтверждения признаков </a:t>
              </a:r>
              <a:r>
                <a:rPr lang="ru-RU" sz="1050" b="1" i="1" dirty="0">
                  <a:solidFill>
                    <a:srgbClr val="FF0000"/>
                  </a:solidFill>
                </a:rPr>
                <a:t>неправомерного использования бюджетных средств </a:t>
              </a:r>
              <a:r>
                <a:rPr lang="ru-RU" sz="1050" i="1" dirty="0"/>
                <a:t>и определения их последствий</a:t>
              </a:r>
              <a:r>
                <a:rPr lang="ru-RU" sz="1050" i="1" dirty="0" smtClean="0"/>
                <a:t>»</a:t>
              </a:r>
              <a:endParaRPr lang="ru-RU" sz="1050" i="1" dirty="0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2066298" y="131457"/>
            <a:ext cx="6103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ПОДГОТОВКА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ПРАВОВЫХ АКТОВ МИНФИНА РОССИИ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 2023 ГОДУ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7534" y="5112378"/>
            <a:ext cx="2453249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b="1" dirty="0" smtClean="0"/>
              <a:t>ПРОЕКТ ПРИКАЗА МИНФИНА РОССИИ </a:t>
            </a:r>
          </a:p>
          <a:p>
            <a:pPr algn="just"/>
            <a:r>
              <a:rPr lang="ru-RU" sz="1050" i="1" dirty="0" smtClean="0"/>
              <a:t>«О </a:t>
            </a:r>
            <a:r>
              <a:rPr lang="ru-RU" sz="1050" i="1" dirty="0"/>
              <a:t>внесении изменений в Порядок проведения Федеральным казначейством </a:t>
            </a:r>
            <a:r>
              <a:rPr lang="ru-RU" sz="1050" i="1" dirty="0" smtClean="0"/>
              <a:t>анализа исполнения</a:t>
            </a:r>
          </a:p>
          <a:p>
            <a:pPr algn="just"/>
            <a:r>
              <a:rPr lang="ru-RU" sz="1050" i="1" dirty="0"/>
              <a:t>б</a:t>
            </a:r>
            <a:r>
              <a:rPr lang="ru-RU" sz="1050" i="1" dirty="0" smtClean="0"/>
              <a:t>юджетных полномочий органов внутреннего государственного (муниципального) финансового контроля, утв. приказом Минфина России от 31.12.2019 № 263н»</a:t>
            </a:r>
            <a:endParaRPr lang="ru-RU" sz="1050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67119" y="2093168"/>
            <a:ext cx="26820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/>
              <a:t>ПОСТАНОВЛЕНИЕ ПРАВИТЕЛЬСТВА РФ ОТ 24.03.2023 № 447</a:t>
            </a:r>
          </a:p>
          <a:p>
            <a:pPr algn="ctr"/>
            <a:r>
              <a:rPr lang="ru-RU" sz="1050" i="1" dirty="0" smtClean="0"/>
              <a:t>«О </a:t>
            </a:r>
            <a:r>
              <a:rPr lang="ru-RU" sz="1050" i="1" dirty="0"/>
              <a:t>внесении изменений в Положение о Федеральном </a:t>
            </a:r>
            <a:r>
              <a:rPr lang="ru-RU" sz="1050" i="1" dirty="0" smtClean="0"/>
              <a:t>казначействе»</a:t>
            </a:r>
            <a:endParaRPr lang="ru-RU" sz="1050" i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186518" y="2067939"/>
            <a:ext cx="260737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/>
              <a:t>ПОСТАНОВЛЕНИЕ ПРАВИТЕЛЬСТВА РФ ОТ 02.03.2023 № 341</a:t>
            </a:r>
          </a:p>
          <a:p>
            <a:pPr algn="ctr"/>
            <a:r>
              <a:rPr lang="ru-RU" sz="1050" i="1" dirty="0" smtClean="0"/>
              <a:t>«О </a:t>
            </a:r>
            <a:r>
              <a:rPr lang="ru-RU" sz="1050" i="1" dirty="0"/>
              <a:t>внесении изменений в некоторые акты Правительства Российской </a:t>
            </a:r>
            <a:r>
              <a:rPr lang="ru-RU" sz="1050" i="1" dirty="0" smtClean="0"/>
              <a:t>Федерации» (стандарты ВГ(М)ФК)</a:t>
            </a:r>
            <a:endParaRPr lang="ru-RU" sz="1050" i="1" dirty="0"/>
          </a:p>
        </p:txBody>
      </p:sp>
      <p:sp>
        <p:nvSpPr>
          <p:cNvPr id="19" name="Овал 18"/>
          <p:cNvSpPr/>
          <p:nvPr/>
        </p:nvSpPr>
        <p:spPr>
          <a:xfrm>
            <a:off x="4808147" y="2899764"/>
            <a:ext cx="2190273" cy="70317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rgbClr val="003618"/>
                </a:solidFill>
              </a:rPr>
              <a:t>В 2023 г. планируется подготовка очередных изменений в стандарты ВГ(М)ФК </a:t>
            </a:r>
            <a:endParaRPr lang="ru-RU" sz="900" dirty="0">
              <a:solidFill>
                <a:srgbClr val="003618"/>
              </a:solidFill>
            </a:endParaRPr>
          </a:p>
        </p:txBody>
      </p:sp>
      <p:cxnSp>
        <p:nvCxnSpPr>
          <p:cNvPr id="21" name="Прямая со стрелкой 20"/>
          <p:cNvCxnSpPr>
            <a:stCxn id="19" idx="0"/>
          </p:cNvCxnSpPr>
          <p:nvPr/>
        </p:nvCxnSpPr>
        <p:spPr>
          <a:xfrm flipV="1">
            <a:off x="5903284" y="2580664"/>
            <a:ext cx="468916" cy="3191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59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0915" y="404664"/>
            <a:ext cx="6588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4821"/>
                </a:solidFill>
                <a:latin typeface="Calibri"/>
                <a:cs typeface="Arial" panose="020B0604020202020204" pitchFamily="34" charset="0"/>
              </a:rPr>
              <a:t>ПРИКАЗ МИНФИНА РОССИИ от 31.12.2019 № 263н</a:t>
            </a:r>
          </a:p>
          <a:p>
            <a:pPr algn="ctr"/>
            <a:r>
              <a:rPr lang="ru-RU" sz="1400" b="1" dirty="0">
                <a:solidFill>
                  <a:srgbClr val="004821"/>
                </a:solidFill>
                <a:latin typeface="Calibri"/>
                <a:cs typeface="Arial" panose="020B0604020202020204" pitchFamily="34" charset="0"/>
              </a:rPr>
              <a:t>«Об утверждении Порядка проведения Федеральным казначейством анализа исполнения бюджетных полномочий органов государственного (муниципального) финансового контроля, являющихся органами исполнительной власти субъектов Российской Федерации (органами местных администраций)»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636912"/>
            <a:ext cx="8352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Проведение Анализа синхронизируется с проверками </a:t>
            </a:r>
            <a:r>
              <a:rPr lang="ru-RU" dirty="0"/>
              <a:t>осуществления </a:t>
            </a:r>
            <a:r>
              <a:rPr lang="ru-RU" dirty="0" smtClean="0"/>
              <a:t>ФК </a:t>
            </a:r>
            <a:r>
              <a:rPr lang="ru-RU" dirty="0"/>
              <a:t>контроля за соблюдением </a:t>
            </a:r>
            <a:r>
              <a:rPr lang="ru-RU" dirty="0" smtClean="0"/>
              <a:t>№ 44-ФЗ с целью минимизации количества запрашиваемых документов у органов контроля;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Внедрение цифрового взаимодействия ФК и органов контроля (по возможности);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Смещение фокуса на органы внутреннего муниципального </a:t>
            </a:r>
            <a:r>
              <a:rPr lang="ru-RU" smtClean="0"/>
              <a:t>финансового контроля</a:t>
            </a:r>
            <a:endParaRPr lang="ru-RU" dirty="0"/>
          </a:p>
        </p:txBody>
      </p:sp>
      <p:sp>
        <p:nvSpPr>
          <p:cNvPr id="5" name="Прямоугольник с одним скругленным углом 4"/>
          <p:cNvSpPr/>
          <p:nvPr/>
        </p:nvSpPr>
        <p:spPr>
          <a:xfrm>
            <a:off x="1619672" y="1988840"/>
            <a:ext cx="6120680" cy="432048"/>
          </a:xfrm>
          <a:prstGeom prst="round1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КЛЮЧЕВЫЕ ИЗМЕНЕНИЯ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62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/>
          <p:cNvSpPr txBox="1"/>
          <p:nvPr/>
        </p:nvSpPr>
        <p:spPr>
          <a:xfrm rot="5400000">
            <a:off x="1508643" y="1556261"/>
            <a:ext cx="669414" cy="1136820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ru-RU" sz="1050" b="1" dirty="0">
                <a:solidFill>
                  <a:srgbClr val="30579C"/>
                </a:solidFill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Внешний Государственный аудит (контроль)</a:t>
            </a:r>
          </a:p>
        </p:txBody>
      </p:sp>
      <p:sp>
        <p:nvSpPr>
          <p:cNvPr id="107" name="TextBox 106"/>
          <p:cNvSpPr txBox="1"/>
          <p:nvPr/>
        </p:nvSpPr>
        <p:spPr>
          <a:xfrm rot="5400000">
            <a:off x="1431396" y="2455840"/>
            <a:ext cx="800219" cy="1160510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ru-RU" sz="1000" b="1" dirty="0">
                <a:solidFill>
                  <a:srgbClr val="30579C"/>
                </a:solidFill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Внутренний</a:t>
            </a:r>
          </a:p>
          <a:p>
            <a:pPr algn="ctr">
              <a:defRPr/>
            </a:pPr>
            <a:r>
              <a:rPr lang="ru-RU" sz="1000" b="1" dirty="0">
                <a:solidFill>
                  <a:srgbClr val="30579C"/>
                </a:solidFill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Государственный</a:t>
            </a:r>
            <a:endParaRPr lang="en-US" sz="1000" b="1" dirty="0">
              <a:solidFill>
                <a:srgbClr val="30579C"/>
              </a:solidFill>
              <a:latin typeface="Calibri"/>
              <a:ea typeface="Open Sans Condensed" panose="020B0604020202020204" charset="0"/>
              <a:cs typeface="Open Sans Condensed" panose="020B0604020202020204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rgbClr val="30579C"/>
                </a:solidFill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финансовый контроль</a:t>
            </a:r>
          </a:p>
        </p:txBody>
      </p:sp>
      <p:sp>
        <p:nvSpPr>
          <p:cNvPr id="108" name="TextBox 107"/>
          <p:cNvSpPr txBox="1"/>
          <p:nvPr/>
        </p:nvSpPr>
        <p:spPr>
          <a:xfrm rot="5400000">
            <a:off x="1433025" y="3211763"/>
            <a:ext cx="954107" cy="1453964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ru-RU" sz="1000" b="1" dirty="0" smtClean="0">
                <a:solidFill>
                  <a:srgbClr val="30579C"/>
                </a:solidFill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Внутренний финансовый контроль </a:t>
            </a:r>
            <a:br>
              <a:rPr lang="ru-RU" sz="1000" b="1" dirty="0" smtClean="0">
                <a:solidFill>
                  <a:srgbClr val="30579C"/>
                </a:solidFill>
                <a:latin typeface="Calibri"/>
                <a:ea typeface="Open Sans Condensed" panose="020B0604020202020204" charset="0"/>
                <a:cs typeface="Open Sans Condensed" panose="020B0604020202020204" charset="0"/>
              </a:rPr>
            </a:br>
            <a:r>
              <a:rPr lang="ru-RU" sz="1000" b="1" dirty="0" smtClean="0">
                <a:solidFill>
                  <a:srgbClr val="30579C"/>
                </a:solidFill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и аудит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rgbClr val="30579C"/>
                </a:solidFill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(ведомственный контроль)</a:t>
            </a:r>
            <a:endParaRPr lang="ru-RU" sz="1000" b="1" dirty="0">
              <a:solidFill>
                <a:srgbClr val="30579C"/>
              </a:solidFill>
              <a:latin typeface="Calibri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2263528" y="1557370"/>
            <a:ext cx="4911627" cy="4679942"/>
          </a:xfrm>
          <a:prstGeom prst="triangle">
            <a:avLst>
              <a:gd name="adj" fmla="val 50114"/>
            </a:avLst>
          </a:prstGeom>
          <a:solidFill>
            <a:srgbClr val="FED3B0"/>
          </a:solidFill>
          <a:ln w="3175">
            <a:solidFill>
              <a:srgbClr val="E073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8" name="Равнобедренный треугольник 137"/>
          <p:cNvSpPr/>
          <p:nvPr/>
        </p:nvSpPr>
        <p:spPr>
          <a:xfrm>
            <a:off x="2873575" y="1508522"/>
            <a:ext cx="3632597" cy="3037284"/>
          </a:xfrm>
          <a:prstGeom prst="triangle">
            <a:avLst>
              <a:gd name="adj" fmla="val 50114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9" name="Равнобедренный треугольник 138"/>
          <p:cNvSpPr/>
          <p:nvPr/>
        </p:nvSpPr>
        <p:spPr>
          <a:xfrm>
            <a:off x="3120564" y="1644255"/>
            <a:ext cx="3254873" cy="2613421"/>
          </a:xfrm>
          <a:prstGeom prst="triangle">
            <a:avLst>
              <a:gd name="adj" fmla="val 50114"/>
            </a:avLst>
          </a:prstGeom>
          <a:solidFill>
            <a:srgbClr val="FCF7B2"/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0" name="Равнобедренный треугольник 139"/>
          <p:cNvSpPr/>
          <p:nvPr/>
        </p:nvSpPr>
        <p:spPr>
          <a:xfrm>
            <a:off x="3345061" y="1498999"/>
            <a:ext cx="2796779" cy="2168128"/>
          </a:xfrm>
          <a:prstGeom prst="triangle">
            <a:avLst>
              <a:gd name="adj" fmla="val 50114"/>
            </a:avLst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1" name="Равнобедренный треугольник 140"/>
          <p:cNvSpPr/>
          <p:nvPr/>
        </p:nvSpPr>
        <p:spPr>
          <a:xfrm>
            <a:off x="3505334" y="1758554"/>
            <a:ext cx="2432016" cy="1594245"/>
          </a:xfrm>
          <a:prstGeom prst="triangle">
            <a:avLst>
              <a:gd name="adj" fmla="val 50114"/>
            </a:avLst>
          </a:prstGeom>
          <a:solidFill>
            <a:srgbClr val="BEF3BB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2" name="Равнобедренный треугольник 141"/>
          <p:cNvSpPr/>
          <p:nvPr/>
        </p:nvSpPr>
        <p:spPr>
          <a:xfrm>
            <a:off x="3430786" y="1663900"/>
            <a:ext cx="2796779" cy="1082278"/>
          </a:xfrm>
          <a:prstGeom prst="triangle">
            <a:avLst>
              <a:gd name="adj" fmla="val 50114"/>
            </a:avLst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3" name="Равнобедренный треугольник 142"/>
          <p:cNvSpPr/>
          <p:nvPr/>
        </p:nvSpPr>
        <p:spPr>
          <a:xfrm>
            <a:off x="3968731" y="1671094"/>
            <a:ext cx="1484631" cy="764927"/>
          </a:xfrm>
          <a:prstGeom prst="triangle">
            <a:avLst>
              <a:gd name="adj" fmla="val 50114"/>
            </a:avLst>
          </a:prstGeom>
          <a:solidFill>
            <a:srgbClr val="B9E7F5"/>
          </a:solidFill>
          <a:ln w="3175">
            <a:solidFill>
              <a:srgbClr val="3057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44" name="Прямая соединительная линия 143"/>
          <p:cNvCxnSpPr/>
          <p:nvPr/>
        </p:nvCxnSpPr>
        <p:spPr>
          <a:xfrm>
            <a:off x="1228726" y="3500438"/>
            <a:ext cx="656689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/>
          <p:nvPr/>
        </p:nvCxnSpPr>
        <p:spPr>
          <a:xfrm>
            <a:off x="1218903" y="2536489"/>
            <a:ext cx="656689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088" name="TextBox 146"/>
          <p:cNvSpPr txBox="1">
            <a:spLocks noChangeArrowheads="1"/>
          </p:cNvSpPr>
          <p:nvPr/>
        </p:nvSpPr>
        <p:spPr bwMode="auto">
          <a:xfrm>
            <a:off x="4079751" y="1862724"/>
            <a:ext cx="12965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800" b="1" dirty="0">
                <a:solidFill>
                  <a:prstClr val="black"/>
                </a:solidFill>
                <a:latin typeface="Calibri"/>
              </a:rPr>
              <a:t>СП РФ, КСО</a:t>
            </a:r>
          </a:p>
        </p:txBody>
      </p:sp>
      <p:sp>
        <p:nvSpPr>
          <p:cNvPr id="3090" name="TextBox 149"/>
          <p:cNvSpPr txBox="1">
            <a:spLocks noChangeArrowheads="1"/>
          </p:cNvSpPr>
          <p:nvPr/>
        </p:nvSpPr>
        <p:spPr bwMode="auto">
          <a:xfrm>
            <a:off x="3544274" y="3055754"/>
            <a:ext cx="12555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700" dirty="0">
                <a:solidFill>
                  <a:srgbClr val="843C0C"/>
                </a:solidFill>
                <a:latin typeface="Calibri"/>
              </a:rPr>
              <a:t>Контроль в финансово-</a:t>
            </a:r>
            <a:br>
              <a:rPr lang="ru-RU" altLang="ru-RU" sz="700" dirty="0">
                <a:solidFill>
                  <a:srgbClr val="843C0C"/>
                </a:solidFill>
                <a:latin typeface="Calibri"/>
              </a:rPr>
            </a:br>
            <a:r>
              <a:rPr lang="ru-RU" altLang="ru-RU" sz="700" dirty="0">
                <a:solidFill>
                  <a:srgbClr val="843C0C"/>
                </a:solidFill>
                <a:latin typeface="Calibri"/>
              </a:rPr>
              <a:t>бюджетной сфере</a:t>
            </a:r>
          </a:p>
        </p:txBody>
      </p:sp>
      <p:sp>
        <p:nvSpPr>
          <p:cNvPr id="3091" name="TextBox 150"/>
          <p:cNvSpPr txBox="1">
            <a:spLocks noChangeArrowheads="1"/>
          </p:cNvSpPr>
          <p:nvPr/>
        </p:nvSpPr>
        <p:spPr bwMode="auto">
          <a:xfrm>
            <a:off x="4647091" y="3043442"/>
            <a:ext cx="13044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700" dirty="0">
                <a:solidFill>
                  <a:srgbClr val="843C0C"/>
                </a:solidFill>
                <a:latin typeface="Calibri"/>
              </a:rPr>
              <a:t>Анализ осуществления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700" dirty="0">
                <a:solidFill>
                  <a:srgbClr val="843C0C"/>
                </a:solidFill>
                <a:latin typeface="Calibri"/>
              </a:rPr>
              <a:t>полномочий по ВФК и  ВФА</a:t>
            </a:r>
          </a:p>
        </p:txBody>
      </p:sp>
      <p:sp>
        <p:nvSpPr>
          <p:cNvPr id="3092" name="TextBox 21"/>
          <p:cNvSpPr txBox="1">
            <a:spLocks noChangeArrowheads="1"/>
          </p:cNvSpPr>
          <p:nvPr/>
        </p:nvSpPr>
        <p:spPr bwMode="auto">
          <a:xfrm>
            <a:off x="3357563" y="3661680"/>
            <a:ext cx="27235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700" b="1" dirty="0">
                <a:solidFill>
                  <a:prstClr val="black"/>
                </a:solidFill>
                <a:latin typeface="Calibri"/>
              </a:rPr>
              <a:t>Главные распорядители (распорядители) бюджетных средств,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sz="700" b="1" dirty="0">
                <a:solidFill>
                  <a:prstClr val="black"/>
                </a:solidFill>
                <a:latin typeface="Calibri"/>
              </a:rPr>
              <a:t>администраторы поступлений в бюджет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altLang="ru-RU" sz="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52205" y="3928425"/>
            <a:ext cx="1050564" cy="298603"/>
          </a:xfrm>
          <a:prstGeom prst="rect">
            <a:avLst/>
          </a:prstGeom>
          <a:solidFill>
            <a:srgbClr val="FCF7B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700" dirty="0">
                <a:solidFill>
                  <a:srgbClr val="843C0C"/>
                </a:solidFill>
                <a:latin typeface="Calibri"/>
              </a:rPr>
              <a:t>Внутренний финансовый контроль</a:t>
            </a: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 flipH="1">
            <a:off x="5163147" y="2071688"/>
            <a:ext cx="1818085" cy="0"/>
          </a:xfrm>
          <a:prstGeom prst="line">
            <a:avLst/>
          </a:prstGeom>
          <a:ln w="25400">
            <a:solidFill>
              <a:srgbClr val="30579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H="1">
            <a:off x="5620347" y="2951560"/>
            <a:ext cx="1360885" cy="0"/>
          </a:xfrm>
          <a:prstGeom prst="line">
            <a:avLst/>
          </a:prstGeom>
          <a:ln w="25400">
            <a:solidFill>
              <a:srgbClr val="30579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H="1" flipV="1">
            <a:off x="6164421" y="3925541"/>
            <a:ext cx="762693" cy="102"/>
          </a:xfrm>
          <a:prstGeom prst="line">
            <a:avLst/>
          </a:prstGeom>
          <a:ln w="25400">
            <a:solidFill>
              <a:srgbClr val="30579C"/>
            </a:solidFill>
            <a:headEnd type="triangle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7103466" y="1724025"/>
            <a:ext cx="392415" cy="2477623"/>
          </a:xfrm>
          <a:prstGeom prst="rect">
            <a:avLst/>
          </a:prstGeom>
          <a:noFill/>
          <a:ln w="25400">
            <a:solidFill>
              <a:srgbClr val="30579C"/>
            </a:solidFill>
            <a:prstDash val="dash"/>
          </a:ln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ru-RU" sz="1350" b="1" dirty="0">
                <a:solidFill>
                  <a:prstClr val="black"/>
                </a:solidFill>
                <a:latin typeface="Calibri"/>
                <a:ea typeface="Open Sans Condensed" panose="020B0604020202020204" charset="0"/>
                <a:cs typeface="Open Sans Condensed" panose="020B0604020202020204" charset="0"/>
              </a:rPr>
              <a:t>АИС ГФК</a:t>
            </a:r>
          </a:p>
        </p:txBody>
      </p:sp>
      <p:sp>
        <p:nvSpPr>
          <p:cNvPr id="78" name="Стрелка вниз 77"/>
          <p:cNvSpPr/>
          <p:nvPr/>
        </p:nvSpPr>
        <p:spPr>
          <a:xfrm>
            <a:off x="4553311" y="2454214"/>
            <a:ext cx="273123" cy="314789"/>
          </a:xfrm>
          <a:prstGeom prst="downArrow">
            <a:avLst/>
          </a:prstGeom>
          <a:solidFill>
            <a:srgbClr val="B9E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33" name="TextBox 148"/>
          <p:cNvSpPr txBox="1">
            <a:spLocks noChangeArrowheads="1"/>
          </p:cNvSpPr>
          <p:nvPr/>
        </p:nvSpPr>
        <p:spPr bwMode="auto">
          <a:xfrm>
            <a:off x="3938039" y="2720066"/>
            <a:ext cx="163413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700" b="1" dirty="0">
                <a:solidFill>
                  <a:prstClr val="black"/>
                </a:solidFill>
                <a:latin typeface="Calibri"/>
              </a:rPr>
              <a:t>Федеральное казначейство,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700" b="1" dirty="0">
                <a:solidFill>
                  <a:prstClr val="black"/>
                </a:solidFill>
                <a:latin typeface="Calibri"/>
              </a:rPr>
              <a:t>Контрольно-ревизионные органы субъектов и муниципалитетов</a:t>
            </a:r>
          </a:p>
        </p:txBody>
      </p:sp>
      <p:sp>
        <p:nvSpPr>
          <p:cNvPr id="111" name="Стрелка вниз 110"/>
          <p:cNvSpPr/>
          <p:nvPr/>
        </p:nvSpPr>
        <p:spPr>
          <a:xfrm>
            <a:off x="4881861" y="3356149"/>
            <a:ext cx="238104" cy="326603"/>
          </a:xfrm>
          <a:prstGeom prst="downArrow">
            <a:avLst/>
          </a:prstGeom>
          <a:solidFill>
            <a:srgbClr val="BEF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6" name="Стрелка вниз 115"/>
          <p:cNvSpPr/>
          <p:nvPr/>
        </p:nvSpPr>
        <p:spPr>
          <a:xfrm>
            <a:off x="3748392" y="4257675"/>
            <a:ext cx="181273" cy="282041"/>
          </a:xfrm>
          <a:prstGeom prst="downArrow">
            <a:avLst/>
          </a:prstGeom>
          <a:solidFill>
            <a:srgbClr val="FCF7B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968731" y="2740124"/>
            <a:ext cx="1494899" cy="0"/>
          </a:xfrm>
          <a:prstGeom prst="line">
            <a:avLst/>
          </a:prstGeom>
          <a:ln w="31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3505334" y="3655375"/>
            <a:ext cx="2499548" cy="1824"/>
          </a:xfrm>
          <a:prstGeom prst="line">
            <a:avLst/>
          </a:prstGeom>
          <a:ln w="31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3027713" y="4543426"/>
            <a:ext cx="3402378" cy="2381"/>
          </a:xfrm>
          <a:prstGeom prst="line">
            <a:avLst/>
          </a:prstGeom>
          <a:ln w="3175">
            <a:solidFill>
              <a:srgbClr val="E073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Заголовок 1"/>
          <p:cNvSpPr txBox="1">
            <a:spLocks/>
          </p:cNvSpPr>
          <p:nvPr/>
        </p:nvSpPr>
        <p:spPr>
          <a:xfrm>
            <a:off x="2411760" y="332123"/>
            <a:ext cx="5824295" cy="58340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000" dirty="0">
                <a:solidFill>
                  <a:srgbClr val="004821"/>
                </a:solidFill>
                <a:latin typeface="+mn-lt"/>
                <a:ea typeface="+mn-ea"/>
                <a:cs typeface="Arial" panose="020B0604020202020204" pitchFamily="34" charset="0"/>
              </a:rPr>
              <a:t>СИСТЕМА</a:t>
            </a:r>
            <a:r>
              <a:rPr lang="ru-RU" sz="1600" dirty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4821"/>
                </a:solidFill>
                <a:latin typeface="+mn-lt"/>
                <a:ea typeface="+mn-ea"/>
                <a:cs typeface="Arial" panose="020B0604020202020204" pitchFamily="34" charset="0"/>
              </a:rPr>
              <a:t>ФИНАНСОВОГО КОНТРОЛЯ И АУДИТА </a:t>
            </a:r>
          </a:p>
          <a:p>
            <a:pPr algn="ctr">
              <a:defRPr/>
            </a:pPr>
            <a:r>
              <a:rPr lang="ru-RU" sz="2000" dirty="0">
                <a:solidFill>
                  <a:srgbClr val="004821"/>
                </a:solidFill>
                <a:latin typeface="+mn-lt"/>
                <a:ea typeface="+mn-ea"/>
                <a:cs typeface="Arial" panose="020B0604020202020204" pitchFamily="34" charset="0"/>
              </a:rPr>
              <a:t>В РОССИЙСКОЙ ФЕДЕРАЦИИ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2766474" y="5330827"/>
            <a:ext cx="1305834" cy="489178"/>
          </a:xfrm>
          <a:prstGeom prst="rect">
            <a:avLst/>
          </a:prstGeom>
          <a:solidFill>
            <a:srgbClr val="FED3B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700" b="1" dirty="0">
                <a:solidFill>
                  <a:srgbClr val="843C0C"/>
                </a:solidFill>
                <a:latin typeface="Calibri"/>
              </a:rPr>
              <a:t>Получатели субсидий, инвестиций,  кредитов и </a:t>
            </a:r>
            <a:r>
              <a:rPr lang="ru-RU" altLang="ru-RU" sz="700" b="1" dirty="0" smtClean="0">
                <a:solidFill>
                  <a:srgbClr val="843C0C"/>
                </a:solidFill>
                <a:latin typeface="Calibri"/>
              </a:rPr>
              <a:t>займов</a:t>
            </a:r>
            <a:endParaRPr lang="ru-RU" altLang="ru-RU" sz="700" b="1" dirty="0">
              <a:solidFill>
                <a:srgbClr val="843C0C"/>
              </a:solidFill>
              <a:latin typeface="Calibri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978202" y="4631075"/>
            <a:ext cx="1332866" cy="404536"/>
          </a:xfrm>
          <a:prstGeom prst="rect">
            <a:avLst/>
          </a:prstGeom>
          <a:solidFill>
            <a:srgbClr val="FED3B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700" b="1" dirty="0">
                <a:solidFill>
                  <a:srgbClr val="843C0C"/>
                </a:solidFill>
                <a:latin typeface="Calibri"/>
              </a:rPr>
              <a:t>Получатели бюджетных </a:t>
            </a:r>
          </a:p>
          <a:p>
            <a:pPr algn="ctr" eaLnBrk="1" hangingPunct="1">
              <a:defRPr/>
            </a:pPr>
            <a:r>
              <a:rPr lang="ru-RU" altLang="ru-RU" sz="700" b="1" dirty="0">
                <a:solidFill>
                  <a:srgbClr val="843C0C"/>
                </a:solidFill>
                <a:latin typeface="Calibri"/>
              </a:rPr>
              <a:t>средств</a:t>
            </a:r>
          </a:p>
          <a:p>
            <a:pPr algn="ctr" eaLnBrk="1" hangingPunct="1">
              <a:defRPr/>
            </a:pPr>
            <a:endParaRPr lang="ru-RU" altLang="ru-RU" sz="600" b="1" dirty="0">
              <a:solidFill>
                <a:srgbClr val="843C0C"/>
              </a:solidFill>
              <a:latin typeface="Calibri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421906" y="4617861"/>
            <a:ext cx="776154" cy="340148"/>
          </a:xfrm>
          <a:prstGeom prst="rect">
            <a:avLst/>
          </a:prstGeom>
          <a:solidFill>
            <a:srgbClr val="FED3B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700" b="1" dirty="0">
                <a:solidFill>
                  <a:srgbClr val="843C0C"/>
                </a:solidFill>
                <a:latin typeface="Calibri"/>
              </a:rPr>
              <a:t>Получатели </a:t>
            </a:r>
          </a:p>
          <a:p>
            <a:pPr algn="ctr" eaLnBrk="1" hangingPunct="1">
              <a:defRPr/>
            </a:pPr>
            <a:r>
              <a:rPr lang="ru-RU" altLang="ru-RU" sz="700" b="1" dirty="0">
                <a:solidFill>
                  <a:srgbClr val="843C0C"/>
                </a:solidFill>
                <a:latin typeface="Calibri"/>
              </a:rPr>
              <a:t>МБТ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6185281" y="5330827"/>
            <a:ext cx="864850" cy="442084"/>
          </a:xfrm>
          <a:prstGeom prst="rect">
            <a:avLst/>
          </a:prstGeom>
          <a:solidFill>
            <a:srgbClr val="FED3B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700" b="1" dirty="0">
                <a:solidFill>
                  <a:srgbClr val="843C0C"/>
                </a:solidFill>
                <a:latin typeface="Calibri"/>
              </a:rPr>
              <a:t>Региональные операторы</a:t>
            </a:r>
          </a:p>
          <a:p>
            <a:pPr algn="ctr" eaLnBrk="1" hangingPunct="1">
              <a:defRPr/>
            </a:pPr>
            <a:endParaRPr lang="ru-RU" altLang="ru-RU" sz="600" b="1" dirty="0">
              <a:solidFill>
                <a:srgbClr val="843C0C"/>
              </a:solidFill>
              <a:latin typeface="Calibri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5260256" y="4624456"/>
            <a:ext cx="1153445" cy="470228"/>
          </a:xfrm>
          <a:prstGeom prst="rect">
            <a:avLst/>
          </a:prstGeom>
          <a:solidFill>
            <a:srgbClr val="FED3B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700" b="1" dirty="0">
                <a:solidFill>
                  <a:srgbClr val="843C0C"/>
                </a:solidFill>
                <a:latin typeface="Calibri"/>
              </a:rPr>
              <a:t>Государственные (муниципальные) учреждения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4195838" y="5192960"/>
            <a:ext cx="1064418" cy="793414"/>
          </a:xfrm>
          <a:prstGeom prst="rect">
            <a:avLst/>
          </a:prstGeom>
          <a:solidFill>
            <a:srgbClr val="FED3B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600" b="1" dirty="0">
                <a:solidFill>
                  <a:srgbClr val="843C0C"/>
                </a:solidFill>
                <a:latin typeface="Calibri"/>
              </a:rPr>
              <a:t> </a:t>
            </a:r>
            <a:r>
              <a:rPr lang="ru-RU" altLang="ru-RU" sz="700" b="1" dirty="0">
                <a:solidFill>
                  <a:srgbClr val="843C0C"/>
                </a:solidFill>
                <a:latin typeface="Calibri"/>
              </a:rPr>
              <a:t>Юридические и физические лица, получающие средства из бюджета, а также совершающие </a:t>
            </a:r>
            <a:br>
              <a:rPr lang="ru-RU" altLang="ru-RU" sz="700" b="1" dirty="0">
                <a:solidFill>
                  <a:srgbClr val="843C0C"/>
                </a:solidFill>
                <a:latin typeface="Calibri"/>
              </a:rPr>
            </a:br>
            <a:r>
              <a:rPr lang="ru-RU" altLang="ru-RU" sz="700" b="1" dirty="0">
                <a:solidFill>
                  <a:srgbClr val="843C0C"/>
                </a:solidFill>
                <a:latin typeface="Calibri"/>
              </a:rPr>
              <a:t>операции с ними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5352213" y="5309818"/>
            <a:ext cx="741111" cy="510187"/>
          </a:xfrm>
          <a:prstGeom prst="rect">
            <a:avLst/>
          </a:prstGeom>
          <a:solidFill>
            <a:srgbClr val="FED3B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700" b="1" dirty="0">
                <a:solidFill>
                  <a:srgbClr val="843C0C"/>
                </a:solidFill>
                <a:latin typeface="Calibri"/>
              </a:rPr>
              <a:t>Средства</a:t>
            </a:r>
          </a:p>
          <a:p>
            <a:pPr algn="ctr" eaLnBrk="1" hangingPunct="1">
              <a:defRPr/>
            </a:pPr>
            <a:r>
              <a:rPr lang="ru-RU" altLang="ru-RU" sz="700" b="1" dirty="0">
                <a:solidFill>
                  <a:srgbClr val="843C0C"/>
                </a:solidFill>
                <a:latin typeface="Calibri"/>
              </a:rPr>
              <a:t> Фонда </a:t>
            </a:r>
            <a:r>
              <a:rPr lang="ru-RU" altLang="ru-RU" sz="700" b="1" dirty="0" smtClean="0">
                <a:solidFill>
                  <a:srgbClr val="843C0C"/>
                </a:solidFill>
                <a:latin typeface="Calibri"/>
              </a:rPr>
              <a:t>ЖКХ</a:t>
            </a:r>
            <a:endParaRPr lang="ru-RU" altLang="ru-RU" sz="700" b="1" dirty="0">
              <a:solidFill>
                <a:srgbClr val="843C0C"/>
              </a:solidFill>
              <a:latin typeface="Calibri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300031" y="3946800"/>
            <a:ext cx="942220" cy="302432"/>
          </a:xfrm>
          <a:prstGeom prst="rect">
            <a:avLst/>
          </a:prstGeom>
          <a:solidFill>
            <a:srgbClr val="FCF7B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700" dirty="0">
                <a:solidFill>
                  <a:srgbClr val="843C0C"/>
                </a:solidFill>
                <a:latin typeface="Calibri"/>
              </a:rPr>
              <a:t>Внутренний финансовый аудит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5170924" y="3942468"/>
            <a:ext cx="1039931" cy="302432"/>
          </a:xfrm>
          <a:prstGeom prst="rect">
            <a:avLst/>
          </a:prstGeom>
          <a:solidFill>
            <a:srgbClr val="FCF7B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700" dirty="0">
                <a:solidFill>
                  <a:srgbClr val="843C0C"/>
                </a:solidFill>
                <a:latin typeface="Calibri"/>
              </a:rPr>
              <a:t>Контроль учредителя</a:t>
            </a:r>
          </a:p>
          <a:p>
            <a:pPr algn="ctr" eaLnBrk="1" hangingPunct="1">
              <a:defRPr/>
            </a:pPr>
            <a:r>
              <a:rPr lang="ru-RU" altLang="ru-RU" sz="700" dirty="0">
                <a:solidFill>
                  <a:srgbClr val="843C0C"/>
                </a:solidFill>
                <a:latin typeface="Calibri"/>
              </a:rPr>
              <a:t>(ведомственный контроль)</a:t>
            </a:r>
          </a:p>
        </p:txBody>
      </p:sp>
      <p:sp>
        <p:nvSpPr>
          <p:cNvPr id="63" name="Стрелка вниз 62"/>
          <p:cNvSpPr/>
          <p:nvPr/>
        </p:nvSpPr>
        <p:spPr>
          <a:xfrm>
            <a:off x="4487715" y="3361940"/>
            <a:ext cx="273123" cy="314789"/>
          </a:xfrm>
          <a:prstGeom prst="downArrow">
            <a:avLst/>
          </a:prstGeom>
          <a:solidFill>
            <a:srgbClr val="B9E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" name="Стрелка вниз 66"/>
          <p:cNvSpPr/>
          <p:nvPr/>
        </p:nvSpPr>
        <p:spPr>
          <a:xfrm>
            <a:off x="4507743" y="4268388"/>
            <a:ext cx="273123" cy="286332"/>
          </a:xfrm>
          <a:prstGeom prst="downArrow">
            <a:avLst/>
          </a:prstGeom>
          <a:solidFill>
            <a:srgbClr val="B9E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Стрелка вниз 79"/>
          <p:cNvSpPr/>
          <p:nvPr/>
        </p:nvSpPr>
        <p:spPr>
          <a:xfrm>
            <a:off x="5677064" y="4274501"/>
            <a:ext cx="181273" cy="282041"/>
          </a:xfrm>
          <a:prstGeom prst="downArrow">
            <a:avLst/>
          </a:prstGeom>
          <a:solidFill>
            <a:srgbClr val="FCF7B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Стрелка вниз 80"/>
          <p:cNvSpPr/>
          <p:nvPr/>
        </p:nvSpPr>
        <p:spPr>
          <a:xfrm>
            <a:off x="4932820" y="4259967"/>
            <a:ext cx="238104" cy="303376"/>
          </a:xfrm>
          <a:prstGeom prst="downArrow">
            <a:avLst/>
          </a:prstGeom>
          <a:solidFill>
            <a:srgbClr val="BEF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2" name="TextBox 150"/>
          <p:cNvSpPr txBox="1">
            <a:spLocks noChangeArrowheads="1"/>
          </p:cNvSpPr>
          <p:nvPr/>
        </p:nvSpPr>
        <p:spPr bwMode="auto">
          <a:xfrm>
            <a:off x="4079751" y="2081032"/>
            <a:ext cx="11877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700" dirty="0">
                <a:solidFill>
                  <a:srgbClr val="843C0C"/>
                </a:solidFill>
                <a:latin typeface="Calibri"/>
              </a:rPr>
              <a:t>Государственный аудит (контроль)</a:t>
            </a:r>
          </a:p>
        </p:txBody>
      </p:sp>
    </p:spTree>
    <p:extLst>
      <p:ext uri="{BB962C8B-B14F-4D97-AF65-F5344CB8AC3E}">
        <p14:creationId xmlns:p14="http://schemas.microsoft.com/office/powerpoint/2010/main" val="373283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Равнобедренный треугольник 137"/>
          <p:cNvSpPr/>
          <p:nvPr/>
        </p:nvSpPr>
        <p:spPr>
          <a:xfrm>
            <a:off x="2873575" y="1508522"/>
            <a:ext cx="3632597" cy="3037284"/>
          </a:xfrm>
          <a:prstGeom prst="triangle">
            <a:avLst>
              <a:gd name="adj" fmla="val 50114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0" name="Равнобедренный треугольник 139"/>
          <p:cNvSpPr/>
          <p:nvPr/>
        </p:nvSpPr>
        <p:spPr>
          <a:xfrm>
            <a:off x="3345061" y="1498999"/>
            <a:ext cx="2796779" cy="2168128"/>
          </a:xfrm>
          <a:prstGeom prst="triangle">
            <a:avLst>
              <a:gd name="adj" fmla="val 50114"/>
            </a:avLst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2115255" y="208729"/>
            <a:ext cx="5824295" cy="58340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000" dirty="0" smtClean="0">
                <a:solidFill>
                  <a:srgbClr val="004821"/>
                </a:solidFill>
                <a:latin typeface="+mn-lt"/>
                <a:ea typeface="+mn-ea"/>
                <a:cs typeface="Arial" panose="020B0604020202020204" pitchFamily="34" charset="0"/>
              </a:rPr>
              <a:t>СИСТЕМА</a:t>
            </a:r>
            <a:r>
              <a:rPr lang="ru-RU" sz="1600" dirty="0" smtClean="0">
                <a:solidFill>
                  <a:srgbClr val="0048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4821"/>
                </a:solidFill>
                <a:latin typeface="+mn-lt"/>
                <a:ea typeface="+mn-ea"/>
                <a:cs typeface="Arial" panose="020B0604020202020204" pitchFamily="34" charset="0"/>
              </a:rPr>
              <a:t>ГОСУДАРСТВЕННОГО (МУНИЦИПАЛЬНОГО) ФИНАНСОВОГО КОНТРОЛЯ</a:t>
            </a:r>
            <a:endParaRPr lang="ru-RU" sz="2000" dirty="0">
              <a:solidFill>
                <a:srgbClr val="00482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9014" y="1498999"/>
            <a:ext cx="784887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Государственный (муниципальный) финансовый </a:t>
            </a:r>
            <a:r>
              <a:rPr lang="ru-RU" dirty="0" smtClean="0"/>
              <a:t>контроль</a:t>
            </a:r>
          </a:p>
          <a:p>
            <a:pPr algn="ctr"/>
            <a:r>
              <a:rPr lang="ru-RU" dirty="0" smtClean="0"/>
              <a:t>ст. 265 БК РФ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501131" y="2133395"/>
            <a:ext cx="1008112" cy="11103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6383446" y="2145982"/>
            <a:ext cx="974115" cy="1133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95536" y="3282060"/>
            <a:ext cx="3181127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ru-RU">
                <a:latin typeface="Arial" panose="020B0604020202020204" pitchFamily="34" charset="0"/>
              </a:rPr>
              <a:t>Предварительный контроль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789040"/>
            <a:ext cx="3672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</a:rPr>
              <a:t>осуществляется в целях предупреждения и пресечения бюджетных нарушений в процессе исполнения бюджетов бюджетной системы Российской Федерации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36988" y="3282060"/>
            <a:ext cx="275793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</a:rPr>
              <a:t>Последующий контроль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68471" y="3789040"/>
            <a:ext cx="34949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</a:rPr>
              <a:t>осуществляется по результатам исполнения бюджетов бюджетной системы Российской Федерации в целях установления законности их исполнения, достоверности учета и отчетности</a:t>
            </a:r>
          </a:p>
        </p:txBody>
      </p:sp>
    </p:spTree>
    <p:extLst>
      <p:ext uri="{BB962C8B-B14F-4D97-AF65-F5344CB8AC3E}">
        <p14:creationId xmlns:p14="http://schemas.microsoft.com/office/powerpoint/2010/main" val="159921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7650" y="1800928"/>
            <a:ext cx="8862842" cy="17828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361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297707"/>
              </p:ext>
            </p:extLst>
          </p:nvPr>
        </p:nvGraphicFramePr>
        <p:xfrm>
          <a:off x="2126729" y="289565"/>
          <a:ext cx="6912768" cy="4953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912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rgbClr val="00482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ОСОБЕННОСТИ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rgbClr val="00482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ОСУЩЕСТВЛЕНИЯ В 2022 ГОДУ Г(М)ФК В ОТНОШЕНИИ ГРБС</a:t>
                      </a:r>
                      <a:r>
                        <a:rPr lang="ru-RU" sz="1400" b="1" kern="1200" baseline="0" dirty="0" smtClean="0">
                          <a:solidFill>
                            <a:srgbClr val="00482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(РБС)</a:t>
                      </a:r>
                      <a:r>
                        <a:rPr lang="ru-RU" sz="1400" b="1" kern="1200" dirty="0" smtClean="0">
                          <a:solidFill>
                            <a:srgbClr val="00482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ПБС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639131" y="1002183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800">
              <a:defRPr/>
            </a:pPr>
            <a:r>
              <a:rPr lang="ru-RU" sz="1350" b="1" dirty="0">
                <a:solidFill>
                  <a:prstClr val="black"/>
                </a:solidFill>
                <a:latin typeface="Calibri"/>
              </a:rPr>
              <a:t>постановление Правительства РФ от 14.04.2022 № 665</a:t>
            </a:r>
          </a:p>
          <a:p>
            <a:pPr algn="ctr" defTabSz="685800">
              <a:defRPr/>
            </a:pPr>
            <a:r>
              <a:rPr lang="ru-RU" sz="1350" b="1" dirty="0">
                <a:solidFill>
                  <a:prstClr val="black"/>
                </a:solidFill>
                <a:latin typeface="Calibri"/>
              </a:rPr>
              <a:t>начало действия документа - 23.04.2022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7650" y="1837880"/>
            <a:ext cx="8862842" cy="300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1350" dirty="0">
                <a:solidFill>
                  <a:prstClr val="black"/>
                </a:solidFill>
                <a:latin typeface="Calibri"/>
              </a:rPr>
              <a:t>Проверки </a:t>
            </a:r>
            <a:r>
              <a:rPr lang="ru-RU" sz="1350" b="1" dirty="0">
                <a:solidFill>
                  <a:prstClr val="black"/>
                </a:solidFill>
                <a:latin typeface="Calibri"/>
              </a:rPr>
              <a:t>ФК (ТОФК) </a:t>
            </a:r>
            <a:r>
              <a:rPr lang="ru-RU" sz="1350" dirty="0">
                <a:solidFill>
                  <a:prstClr val="black"/>
                </a:solidFill>
                <a:latin typeface="Calibri"/>
              </a:rPr>
              <a:t>в рамках Г(М)ФК </a:t>
            </a:r>
            <a:r>
              <a:rPr lang="ru-RU" sz="1350" b="1" dirty="0">
                <a:solidFill>
                  <a:prstClr val="black"/>
                </a:solidFill>
                <a:latin typeface="Calibri"/>
              </a:rPr>
              <a:t>в отношении ГРБС (РБС), ПБС (в </a:t>
            </a:r>
            <a:r>
              <a:rPr lang="ru-RU" sz="1350" b="1" dirty="0" err="1">
                <a:solidFill>
                  <a:prstClr val="black"/>
                </a:solidFill>
                <a:latin typeface="Calibri"/>
              </a:rPr>
              <a:t>т.ч</a:t>
            </a:r>
            <a:r>
              <a:rPr lang="ru-RU" sz="1350" b="1" dirty="0">
                <a:solidFill>
                  <a:prstClr val="black"/>
                </a:solidFill>
                <a:latin typeface="Calibri"/>
              </a:rPr>
              <a:t>. являющихся </a:t>
            </a:r>
            <a:r>
              <a:rPr lang="ru-RU" sz="1350" b="1" dirty="0" err="1">
                <a:solidFill>
                  <a:prstClr val="black"/>
                </a:solidFill>
                <a:latin typeface="Calibri"/>
              </a:rPr>
              <a:t>гос</a:t>
            </a:r>
            <a:r>
              <a:rPr lang="ru-RU" sz="1350" b="1" dirty="0">
                <a:solidFill>
                  <a:prstClr val="black"/>
                </a:solidFill>
                <a:latin typeface="Calibri"/>
              </a:rPr>
              <a:t>(</a:t>
            </a:r>
            <a:r>
              <a:rPr lang="ru-RU" sz="1350" b="1" dirty="0" err="1">
                <a:solidFill>
                  <a:prstClr val="black"/>
                </a:solidFill>
                <a:latin typeface="Calibri"/>
              </a:rPr>
              <a:t>мун</a:t>
            </a:r>
            <a:r>
              <a:rPr lang="ru-RU" sz="1350" b="1" dirty="0">
                <a:solidFill>
                  <a:prstClr val="black"/>
                </a:solidFill>
                <a:latin typeface="Calibri"/>
              </a:rPr>
              <a:t>) заказчиками)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8687" y="2257063"/>
            <a:ext cx="7992888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defRPr/>
            </a:pPr>
            <a:r>
              <a:rPr lang="ru-RU" sz="1200" dirty="0">
                <a:solidFill>
                  <a:srgbClr val="FF0000"/>
                </a:solidFill>
                <a:latin typeface="Calibri"/>
              </a:rPr>
              <a:t>НЕ ПРОВОДЯТСЯ </a:t>
            </a:r>
            <a:r>
              <a:rPr lang="ru-RU" sz="1200" b="1" dirty="0">
                <a:solidFill>
                  <a:prstClr val="black"/>
                </a:solidFill>
                <a:latin typeface="Calibri"/>
              </a:rPr>
              <a:t>до 1 января 2023 г.</a:t>
            </a:r>
            <a:r>
              <a:rPr lang="ru-RU" sz="1200" dirty="0">
                <a:solidFill>
                  <a:prstClr val="black"/>
                </a:solidFill>
                <a:latin typeface="Calibri"/>
              </a:rPr>
              <a:t>,</a:t>
            </a:r>
            <a:r>
              <a:rPr lang="ru-RU" sz="1200" dirty="0">
                <a:solidFill>
                  <a:srgbClr val="FF0000"/>
                </a:solidFill>
                <a:latin typeface="Calibri"/>
              </a:rPr>
              <a:t> ЗА ИСКЛЮЧЕНИЕМ </a:t>
            </a:r>
            <a:r>
              <a:rPr lang="ru-RU" sz="1200" dirty="0">
                <a:solidFill>
                  <a:prstClr val="black"/>
                </a:solidFill>
                <a:latin typeface="Calibri"/>
              </a:rPr>
              <a:t>проверок, </a:t>
            </a:r>
            <a:r>
              <a:rPr lang="ru-RU" sz="1200" b="1" dirty="0">
                <a:solidFill>
                  <a:prstClr val="black"/>
                </a:solidFill>
                <a:latin typeface="Calibri"/>
              </a:rPr>
              <a:t>осуществляемых в соответствии с поручениями</a:t>
            </a:r>
            <a:r>
              <a:rPr lang="ru-RU" sz="1200" dirty="0">
                <a:solidFill>
                  <a:prstClr val="black"/>
                </a:solidFill>
                <a:latin typeface="Calibri"/>
              </a:rPr>
              <a:t> Президента РФ, Правительства РФ и </a:t>
            </a:r>
            <a:r>
              <a:rPr lang="ru-RU" sz="1200" b="1" dirty="0">
                <a:solidFill>
                  <a:prstClr val="black"/>
                </a:solidFill>
                <a:latin typeface="Calibri"/>
              </a:rPr>
              <a:t>требованиями</a:t>
            </a:r>
            <a:r>
              <a:rPr lang="ru-RU" sz="1200" dirty="0">
                <a:solidFill>
                  <a:prstClr val="black"/>
                </a:solidFill>
                <a:latin typeface="Calibri"/>
              </a:rPr>
              <a:t> Генерального прокурора РФ, ФСБ, МВД</a:t>
            </a:r>
          </a:p>
          <a:p>
            <a:pPr defTabSz="685800">
              <a:defRPr/>
            </a:pPr>
            <a:endParaRPr lang="ru-RU" sz="135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87" y="2654644"/>
            <a:ext cx="8204843" cy="94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проверки, </a:t>
            </a:r>
            <a:r>
              <a:rPr lang="ru-RU" sz="1200" b="1" dirty="0">
                <a:solidFill>
                  <a:prstClr val="black"/>
                </a:solidFill>
                <a:latin typeface="Calibri"/>
              </a:rPr>
              <a:t>начатые до вступления в силу постановления № 665</a:t>
            </a:r>
            <a:r>
              <a:rPr lang="ru-RU" sz="1200" dirty="0">
                <a:solidFill>
                  <a:prstClr val="black"/>
                </a:solidFill>
                <a:latin typeface="Calibri"/>
              </a:rPr>
              <a:t>, по решению органа ГФК:</a:t>
            </a:r>
          </a:p>
          <a:p>
            <a:pPr defTabSz="685800">
              <a:defRPr/>
            </a:pPr>
            <a:endParaRPr lang="ru-RU" sz="750" dirty="0">
              <a:solidFill>
                <a:prstClr val="black"/>
              </a:solidFill>
              <a:latin typeface="Calibri"/>
            </a:endParaRPr>
          </a:p>
          <a:p>
            <a:pPr defTabSz="685800">
              <a:defRPr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                - </a:t>
            </a:r>
            <a:r>
              <a:rPr lang="ru-RU" sz="1200" dirty="0">
                <a:solidFill>
                  <a:srgbClr val="FF0000"/>
                </a:solidFill>
                <a:latin typeface="Calibri"/>
              </a:rPr>
              <a:t>ПРИОСТАНАВЛИВАЮТСЯ</a:t>
            </a:r>
            <a:r>
              <a:rPr lang="ru-RU" sz="1200" dirty="0">
                <a:solidFill>
                  <a:prstClr val="black"/>
                </a:solidFill>
                <a:latin typeface="Calibri"/>
              </a:rPr>
              <a:t> со сроком возобновления не ранее 1 января 2023 г. </a:t>
            </a:r>
          </a:p>
          <a:p>
            <a:pPr defTabSz="685800">
              <a:defRPr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                                                                             </a:t>
            </a:r>
            <a:r>
              <a:rPr lang="ru-RU" sz="1200" b="1" dirty="0">
                <a:solidFill>
                  <a:srgbClr val="FF0000"/>
                </a:solidFill>
                <a:latin typeface="Calibri"/>
              </a:rPr>
              <a:t>либо </a:t>
            </a:r>
          </a:p>
          <a:p>
            <a:pPr defTabSz="685800">
              <a:defRPr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                - </a:t>
            </a:r>
            <a:r>
              <a:rPr lang="ru-RU" sz="1200" dirty="0">
                <a:solidFill>
                  <a:srgbClr val="FF0000"/>
                </a:solidFill>
                <a:latin typeface="Calibri"/>
              </a:rPr>
              <a:t>ЗАВЕРШАЮТСЯ</a:t>
            </a:r>
            <a:r>
              <a:rPr lang="ru-RU" sz="1200" dirty="0">
                <a:solidFill>
                  <a:prstClr val="black"/>
                </a:solidFill>
                <a:latin typeface="Calibri"/>
              </a:rPr>
              <a:t> не позднее 20 рабочих дней со дня вступления в силу постановления № 665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510770" y="2235677"/>
            <a:ext cx="270030" cy="277974"/>
          </a:xfrm>
          <a:prstGeom prst="rightArrow">
            <a:avLst/>
          </a:prstGeom>
          <a:noFill/>
          <a:ln>
            <a:solidFill>
              <a:srgbClr val="00361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513023" y="2641874"/>
            <a:ext cx="270030" cy="277974"/>
          </a:xfrm>
          <a:prstGeom prst="rightArrow">
            <a:avLst/>
          </a:prstGeom>
          <a:noFill/>
          <a:ln>
            <a:solidFill>
              <a:srgbClr val="00361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7990" y="3674788"/>
            <a:ext cx="8921507" cy="1292662"/>
          </a:xfrm>
          <a:prstGeom prst="rect">
            <a:avLst/>
          </a:prstGeom>
          <a:ln>
            <a:solidFill>
              <a:srgbClr val="00602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685800">
              <a:defRPr/>
            </a:pPr>
            <a:r>
              <a:rPr lang="ru-RU" sz="1350" b="1" dirty="0">
                <a:solidFill>
                  <a:prstClr val="black"/>
                </a:solidFill>
                <a:latin typeface="Calibri"/>
              </a:rPr>
              <a:t>Решение об удовлетворении обращений </a:t>
            </a:r>
            <a:r>
              <a:rPr lang="ru-RU" sz="1350" dirty="0">
                <a:solidFill>
                  <a:prstClr val="black"/>
                </a:solidFill>
                <a:latin typeface="Calibri"/>
              </a:rPr>
              <a:t>ГРБС (РБС), ПБС (в </a:t>
            </a:r>
            <a:r>
              <a:rPr lang="ru-RU" sz="1350" dirty="0" err="1">
                <a:solidFill>
                  <a:prstClr val="black"/>
                </a:solidFill>
                <a:latin typeface="Calibri"/>
              </a:rPr>
              <a:t>т.ч</a:t>
            </a:r>
            <a:r>
              <a:rPr lang="ru-RU" sz="1350" dirty="0">
                <a:solidFill>
                  <a:prstClr val="black"/>
                </a:solidFill>
                <a:latin typeface="Calibri"/>
              </a:rPr>
              <a:t>. являющихся </a:t>
            </a:r>
            <a:r>
              <a:rPr lang="ru-RU" sz="1350" dirty="0" err="1">
                <a:solidFill>
                  <a:prstClr val="black"/>
                </a:solidFill>
                <a:latin typeface="Calibri"/>
              </a:rPr>
              <a:t>гос</a:t>
            </a:r>
            <a:r>
              <a:rPr lang="ru-RU" sz="1350" dirty="0">
                <a:solidFill>
                  <a:prstClr val="black"/>
                </a:solidFill>
                <a:latin typeface="Calibri"/>
              </a:rPr>
              <a:t>(</a:t>
            </a:r>
            <a:r>
              <a:rPr lang="ru-RU" sz="1350" dirty="0" err="1">
                <a:solidFill>
                  <a:prstClr val="black"/>
                </a:solidFill>
                <a:latin typeface="Calibri"/>
              </a:rPr>
              <a:t>мун</a:t>
            </a:r>
            <a:r>
              <a:rPr lang="ru-RU" sz="1350" dirty="0">
                <a:solidFill>
                  <a:prstClr val="black"/>
                </a:solidFill>
                <a:latin typeface="Calibri"/>
              </a:rPr>
              <a:t>) заказчиками) </a:t>
            </a:r>
            <a:r>
              <a:rPr lang="ru-RU" sz="1350" b="1" dirty="0">
                <a:solidFill>
                  <a:prstClr val="black"/>
                </a:solidFill>
                <a:latin typeface="Calibri"/>
              </a:rPr>
              <a:t>о продлении срока исполнения </a:t>
            </a:r>
            <a:r>
              <a:rPr lang="ru-RU" sz="1350" b="1" u="sng" dirty="0">
                <a:solidFill>
                  <a:prstClr val="black"/>
                </a:solidFill>
                <a:latin typeface="Calibri"/>
              </a:rPr>
              <a:t>представлений (предписаний) </a:t>
            </a:r>
            <a:r>
              <a:rPr lang="ru-RU" sz="1350" dirty="0">
                <a:solidFill>
                  <a:prstClr val="black"/>
                </a:solidFill>
                <a:latin typeface="Calibri"/>
              </a:rPr>
              <a:t>ФК (ТОФК), </a:t>
            </a:r>
            <a:r>
              <a:rPr lang="ru-RU" sz="1350" b="1" u="sng" dirty="0">
                <a:solidFill>
                  <a:prstClr val="black"/>
                </a:solidFill>
                <a:latin typeface="Calibri"/>
              </a:rPr>
              <a:t>выданных до вступления</a:t>
            </a:r>
            <a:r>
              <a:rPr lang="ru-RU" sz="1350" b="1" dirty="0">
                <a:solidFill>
                  <a:prstClr val="black"/>
                </a:solidFill>
                <a:latin typeface="Calibri"/>
              </a:rPr>
              <a:t> в силу </a:t>
            </a:r>
            <a:r>
              <a:rPr lang="ru-RU" sz="1350" dirty="0">
                <a:solidFill>
                  <a:prstClr val="black"/>
                </a:solidFill>
                <a:latin typeface="Calibri"/>
              </a:rPr>
              <a:t>постановления № 665, принимается </a:t>
            </a:r>
            <a:r>
              <a:rPr lang="ru-RU" sz="1350" b="1" dirty="0">
                <a:solidFill>
                  <a:prstClr val="black"/>
                </a:solidFill>
                <a:latin typeface="Calibri"/>
              </a:rPr>
              <a:t>в течение 10 рабочих дней со дня их поступления</a:t>
            </a:r>
            <a:r>
              <a:rPr lang="ru-RU" sz="1350" dirty="0">
                <a:solidFill>
                  <a:prstClr val="black"/>
                </a:solidFill>
                <a:latin typeface="Calibri"/>
              </a:rPr>
              <a:t>. </a:t>
            </a:r>
          </a:p>
          <a:p>
            <a:pPr defTabSz="685800">
              <a:defRPr/>
            </a:pPr>
            <a:endParaRPr lang="ru-RU" sz="1050" dirty="0">
              <a:solidFill>
                <a:prstClr val="black"/>
              </a:solidFill>
              <a:latin typeface="Calibri"/>
            </a:endParaRPr>
          </a:p>
          <a:p>
            <a:pPr algn="just" defTabSz="685800">
              <a:defRPr/>
            </a:pPr>
            <a:r>
              <a:rPr lang="ru-RU" sz="1350" b="1" dirty="0">
                <a:solidFill>
                  <a:prstClr val="black"/>
                </a:solidFill>
                <a:latin typeface="Calibri"/>
              </a:rPr>
              <a:t>Вновь устанавливаемый срок </a:t>
            </a:r>
            <a:r>
              <a:rPr lang="ru-RU" sz="1350" dirty="0">
                <a:solidFill>
                  <a:prstClr val="black"/>
                </a:solidFill>
                <a:latin typeface="Calibri"/>
              </a:rPr>
              <a:t>исполнения </a:t>
            </a:r>
            <a:r>
              <a:rPr lang="ru-RU" sz="1350" b="1" u="sng" dirty="0">
                <a:solidFill>
                  <a:prstClr val="black"/>
                </a:solidFill>
                <a:latin typeface="Calibri"/>
              </a:rPr>
              <a:t>УКАЗАННЫХ</a:t>
            </a:r>
            <a:r>
              <a:rPr lang="ru-RU" sz="1350" dirty="0">
                <a:solidFill>
                  <a:prstClr val="black"/>
                </a:solidFill>
                <a:latin typeface="Calibri"/>
              </a:rPr>
              <a:t> представлений (предписаний) </a:t>
            </a:r>
            <a:r>
              <a:rPr lang="ru-RU" sz="1350" b="1" dirty="0">
                <a:solidFill>
                  <a:prstClr val="black"/>
                </a:solidFill>
                <a:latin typeface="Calibri"/>
              </a:rPr>
              <a:t>НЕ может </a:t>
            </a:r>
            <a:r>
              <a:rPr lang="ru-RU" sz="1350" dirty="0">
                <a:solidFill>
                  <a:prstClr val="black"/>
                </a:solidFill>
                <a:latin typeface="Calibri"/>
              </a:rPr>
              <a:t>приходиться на дату </a:t>
            </a:r>
            <a:br>
              <a:rPr lang="ru-RU" sz="1350" dirty="0">
                <a:solidFill>
                  <a:prstClr val="black"/>
                </a:solidFill>
                <a:latin typeface="Calibri"/>
              </a:rPr>
            </a:br>
            <a:r>
              <a:rPr lang="ru-RU" sz="1350" b="1" dirty="0">
                <a:solidFill>
                  <a:prstClr val="black"/>
                </a:solidFill>
                <a:latin typeface="Calibri"/>
              </a:rPr>
              <a:t>ранее 1 января 2023 г.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7650" y="5089438"/>
            <a:ext cx="8901847" cy="7155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618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685800">
              <a:defRPr/>
            </a:pPr>
            <a:r>
              <a:rPr lang="ru-RU" sz="1350" b="1" dirty="0">
                <a:solidFill>
                  <a:prstClr val="black"/>
                </a:solidFill>
                <a:latin typeface="Calibri"/>
              </a:rPr>
              <a:t>Рекомендовать </a:t>
            </a:r>
            <a:r>
              <a:rPr lang="ru-RU" sz="1350" dirty="0">
                <a:solidFill>
                  <a:prstClr val="black"/>
                </a:solidFill>
                <a:latin typeface="Calibri"/>
              </a:rPr>
              <a:t>высшим исполнительным органам государственной власти </a:t>
            </a:r>
            <a:r>
              <a:rPr lang="ru-RU" sz="1350" b="1" dirty="0">
                <a:solidFill>
                  <a:prstClr val="black"/>
                </a:solidFill>
                <a:latin typeface="Calibri"/>
              </a:rPr>
              <a:t>субъектов РФ, местным администрациям принять меры</a:t>
            </a:r>
            <a:r>
              <a:rPr lang="ru-RU" sz="1350" dirty="0">
                <a:solidFill>
                  <a:prstClr val="black"/>
                </a:solidFill>
                <a:latin typeface="Calibri"/>
              </a:rPr>
              <a:t>, обеспечивающие </a:t>
            </a:r>
            <a:r>
              <a:rPr lang="ru-RU" sz="1350" b="1" dirty="0">
                <a:solidFill>
                  <a:prstClr val="black"/>
                </a:solidFill>
                <a:latin typeface="Calibri"/>
              </a:rPr>
              <a:t>возможность ограничения проведения проверок </a:t>
            </a:r>
            <a:r>
              <a:rPr lang="ru-RU" sz="1350" dirty="0">
                <a:solidFill>
                  <a:prstClr val="black"/>
                </a:solidFill>
                <a:latin typeface="Calibri"/>
              </a:rPr>
              <a:t>органами Г(М)ФК </a:t>
            </a:r>
            <a:r>
              <a:rPr lang="ru-RU" sz="1350" u="sng" dirty="0">
                <a:solidFill>
                  <a:prstClr val="black"/>
                </a:solidFill>
                <a:latin typeface="Calibri"/>
              </a:rPr>
              <a:t>с учетом положений постановления № 665</a:t>
            </a:r>
            <a:r>
              <a:rPr lang="ru-RU" sz="135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023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39552" y="1412776"/>
            <a:ext cx="7857459" cy="4402291"/>
            <a:chOff x="602973" y="1258957"/>
            <a:chExt cx="8408504" cy="3531183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113722" y="3740107"/>
              <a:ext cx="3272129" cy="569156"/>
            </a:xfrm>
            <a:prstGeom prst="roundRect">
              <a:avLst/>
            </a:prstGeom>
            <a:solidFill>
              <a:srgbClr val="00482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Методологические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вызовы</a:t>
              </a: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2027583" y="1606335"/>
              <a:ext cx="3358269" cy="569156"/>
            </a:xfrm>
            <a:prstGeom prst="roundRect">
              <a:avLst/>
            </a:prstGeom>
            <a:solidFill>
              <a:srgbClr val="00482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Технологические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предпосылки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602973" y="1606335"/>
              <a:ext cx="2054087" cy="2709669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F001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«УМНЫЙ» КОНТРОЛЬ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F001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С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– </a:t>
              </a: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СЕРВИСНЫЙ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F001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М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– </a:t>
              </a: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МОТИВИРУЮЩИЙ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F001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А</a:t>
              </a: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 </a:t>
              </a: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АДАПТИВНЫЙ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F001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Р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F001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– </a:t>
              </a: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РИСК- 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    ОРИЕНТИРОВАННЫЙ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F001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Т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– </a:t>
              </a: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ТЕХНИКО-ЦИФРОВОЙ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5177230" y="1258957"/>
              <a:ext cx="3834247" cy="2035265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171450" marR="0" lvl="0" indent="-1714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F0016"/>
                </a:buClr>
                <a:buSzPct val="200000"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потребность в оптимизации (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снижении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) 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административной нагрузки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на участников контрольной среды</a:t>
              </a:r>
            </a:p>
            <a:p>
              <a:pPr marL="171450" marR="0" lvl="0" indent="-171450" algn="just" defTabSz="4572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F0016"/>
                </a:buClr>
                <a:buSzPct val="200000"/>
                <a:buFont typeface="Courier New" panose="02070309020205020404" pitchFamily="49" charset="0"/>
                <a:buChar char="o"/>
                <a:tabLst/>
                <a:defRPr/>
              </a:pP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71450" marR="0" lvl="0" indent="-1714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F0016"/>
                </a:buClr>
                <a:buSzPct val="200000"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цифровизация бюджетного процесса 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и системы государственного управления </a:t>
              </a:r>
            </a:p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F0016"/>
                </a:buClr>
                <a:buSzPct val="200000"/>
                <a:buFontTx/>
                <a:buNone/>
                <a:tabLst/>
                <a:defRPr/>
              </a:pP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71450" marR="0" lvl="0" indent="-1714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F0016"/>
                </a:buClr>
                <a:buSzPct val="200000"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централизация полномочий и 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интеграция данных</a:t>
              </a:r>
            </a:p>
            <a:p>
              <a:pPr marL="171450" marR="0" lvl="0" indent="-1714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F0016"/>
                </a:buClr>
                <a:buSzPct val="200000"/>
                <a:buFont typeface="Courier New" panose="02070309020205020404" pitchFamily="49" charset="0"/>
                <a:buChar char="o"/>
                <a:tabLst/>
                <a:defRPr/>
              </a:pP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71450" marR="0" lvl="0" indent="-1714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F0016"/>
                </a:buClr>
                <a:buSzPct val="200000"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формирование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и обеспечение нового образовательного 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стандарта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для подготовки 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«цифрового» контролера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5177231" y="3447111"/>
              <a:ext cx="3834246" cy="1343029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171450" marR="0" lvl="0" indent="-1714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F0016"/>
                </a:buClr>
                <a:buSzPct val="200000"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законодательное ограничение возможностей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существующей системы внутреннего </a:t>
              </a:r>
              <a:r>
                <a:rPr kumimoji="0" lang="ru-RU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госфинконтроля</a:t>
              </a: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71450" marR="0" lvl="0" indent="-1714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F0016"/>
                </a:buClr>
                <a:buSzPct val="200000"/>
                <a:buFont typeface="Courier New" panose="02070309020205020404" pitchFamily="49" charset="0"/>
                <a:buChar char="o"/>
                <a:tabLst/>
                <a:defRPr/>
              </a:pP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171450" marR="0" lvl="0" indent="-1714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F0016"/>
                </a:buClr>
                <a:buSzPct val="200000"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место и роль внутреннего </a:t>
              </a:r>
              <a:r>
                <a:rPr kumimoji="0" lang="ru-RU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госфинконтроля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в системе контрольных органов государства</a:t>
              </a:r>
            </a:p>
          </p:txBody>
        </p:sp>
      </p:grp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127828"/>
              </p:ext>
            </p:extLst>
          </p:nvPr>
        </p:nvGraphicFramePr>
        <p:xfrm>
          <a:off x="1187624" y="260533"/>
          <a:ext cx="8660816" cy="701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ТРАНСФОРМАЦИЯ КОНТРОЛЬНОЙ ДЕЯТЕЛЬНОСТИ</a:t>
                      </a:r>
                      <a:r>
                        <a:rPr lang="en-US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ПРЕДПОСЫЛКИ И ВЫЗОВЫ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22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39553" y="980728"/>
            <a:ext cx="8208912" cy="5544616"/>
            <a:chOff x="689053" y="1228198"/>
            <a:chExt cx="8337934" cy="361547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689053" y="2425195"/>
              <a:ext cx="3127573" cy="2418475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Новые ИТ- технологии</a:t>
              </a:r>
              <a:b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(единая цифровая платформа – открытость данных объектов контроля, алгоритмы искусственного интеллекта)  </a:t>
              </a:r>
              <a:b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Расширение форм и методов контроля</a:t>
              </a:r>
              <a:b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(формы превентивного контроля, развитие механизмов «обратной связи») </a:t>
              </a:r>
              <a:b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Гармонизация бизнес-процессов органов контроля и объектов контроля </a:t>
              </a:r>
              <a:b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(эффективное взаимодействие посредством «невидимого» анализа, унифицированные индикаторы риск-факторов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) </a:t>
              </a: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689053" y="1228198"/>
              <a:ext cx="2789644" cy="1094274"/>
            </a:xfrm>
            <a:prstGeom prst="roundRect">
              <a:avLst/>
            </a:prstGeom>
            <a:solidFill>
              <a:srgbClr val="00602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Развитие цифрового контроля</a:t>
              </a: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«онлайн» контроль – электронный доступ к учетным данным объекта контроля, цифровой обмен и диалог, дистанционный мониторинг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5772615" y="1228198"/>
              <a:ext cx="3254372" cy="1094274"/>
            </a:xfrm>
            <a:prstGeom prst="roundRect">
              <a:avLst/>
            </a:prstGeom>
            <a:solidFill>
              <a:srgbClr val="00602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Развитие предупреждающего контроля </a:t>
              </a: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меры превентивного характера – контрольные процедуры с учетом результатов самообследования объектами контроля рисков в финансово-бюджетной сфере, совместное управляющее воздействие на риск-зоны</a:t>
              </a:r>
            </a:p>
          </p:txBody>
        </p:sp>
        <p:sp>
          <p:nvSpPr>
            <p:cNvPr id="8" name="Стрелка вниз 7"/>
            <p:cNvSpPr/>
            <p:nvPr/>
          </p:nvSpPr>
          <p:spPr>
            <a:xfrm>
              <a:off x="3660443" y="2335724"/>
              <a:ext cx="1947864" cy="333375"/>
            </a:xfrm>
            <a:prstGeom prst="downArrow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5468693" y="2425194"/>
              <a:ext cx="3558294" cy="2418476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F001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П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– ПРОГНОЗ И ПРЕДУПРЕЖДЕНИЕ НАРУШЕНИЙ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F001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Р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– РИСК-МЕНЕДЖМЕНТ ПОСТОЯННЫЙ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F001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Е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– ЕДИНАЯ ИНФОРМАЦИОННАЯ СРЕДА ДАННЫХ И ОПЕРАЦИЙ (МЕРОПРИЯТИЙ)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F001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Д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-  ДИСТАНЦИОННЫЙ МОНИТОРИНГ БЮДЖЕТНОГО ПРОЦЕССА/ДИАЛОГ УЧАСТНИКОВ СИСТЕМЫ В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ОН-ЛАЙН РЕЖИМЕ</a:t>
              </a:r>
            </a:p>
          </p:txBody>
        </p:sp>
        <p:sp>
          <p:nvSpPr>
            <p:cNvPr id="10" name="Стрелка влево 9"/>
            <p:cNvSpPr/>
            <p:nvPr/>
          </p:nvSpPr>
          <p:spPr>
            <a:xfrm>
              <a:off x="3980764" y="3520098"/>
              <a:ext cx="1267467" cy="562272"/>
            </a:xfrm>
            <a:prstGeom prst="leftArrow">
              <a:avLst/>
            </a:prstGeom>
            <a:solidFill>
              <a:srgbClr val="00602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Способы</a:t>
              </a:r>
            </a:p>
          </p:txBody>
        </p:sp>
        <p:sp>
          <p:nvSpPr>
            <p:cNvPr id="11" name="Стрелка вправо 10"/>
            <p:cNvSpPr/>
            <p:nvPr/>
          </p:nvSpPr>
          <p:spPr>
            <a:xfrm>
              <a:off x="4037088" y="2930316"/>
              <a:ext cx="1342156" cy="561980"/>
            </a:xfrm>
            <a:prstGeom prst="rightArrow">
              <a:avLst/>
            </a:prstGeom>
            <a:solidFill>
              <a:srgbClr val="00602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Результаты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3564776" y="1235820"/>
              <a:ext cx="2121760" cy="1099903"/>
            </a:xfrm>
            <a:prstGeom prst="roundRect">
              <a:avLst/>
            </a:prstGeom>
            <a:solidFill>
              <a:srgbClr val="00602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Методологический баланс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между ПРЕД и ПОСТ контролем, их взаимодействие и взаимное дополнение</a:t>
              </a:r>
            </a:p>
          </p:txBody>
        </p:sp>
      </p:grp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004306"/>
              </p:ext>
            </p:extLst>
          </p:nvPr>
        </p:nvGraphicFramePr>
        <p:xfrm>
          <a:off x="826759" y="154164"/>
          <a:ext cx="8660816" cy="701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ЗАДАЧИ ТРАНСФОРМАЦИИ КОНТРОЛЬНОЙ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ДЕЯТЕЛЬНОСТИ 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92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9532" y="1340771"/>
            <a:ext cx="3486686" cy="1727907"/>
          </a:xfrm>
          <a:prstGeom prst="roundRect">
            <a:avLst/>
          </a:prstGeom>
          <a:solidFill>
            <a:srgbClr val="00602B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ЦЕЛЬ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Создание к 2027 году единой электронной среды автоматизированного </a:t>
            </a:r>
            <a:r>
              <a:rPr kumimoji="0" lang="ru-RU" sz="1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контроллинга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анализа и учета государственных финансов для государственных (муниципальных) органов и организаций бюджетной сферы в целях повышения эффективности и качества управленческих решений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47760" y="1340768"/>
            <a:ext cx="2005483" cy="1727908"/>
          </a:xfrm>
          <a:prstGeom prst="roundRect">
            <a:avLst/>
          </a:prstGeom>
          <a:solidFill>
            <a:srgbClr val="00602B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ЗАДАЧА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Создание и внедрение системы </a:t>
            </a:r>
            <a:r>
              <a:rPr kumimoji="0" lang="ru-RU" sz="11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контроллинга</a:t>
            </a:r>
            <a:r>
              <a: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на базе единой цифровой платформы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7925" y="1340771"/>
            <a:ext cx="2464555" cy="1727907"/>
          </a:xfrm>
          <a:prstGeom prst="roundRect">
            <a:avLst/>
          </a:prstGeom>
          <a:solidFill>
            <a:srgbClr val="00602B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РЕЗУЛЬТАТ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Цифровая среда, позволяющая провести измерение финансово-хозяйственной деятельности объектов контроля (анализа) и внедрить инструменты управления рисками при управлении деятельностью</a:t>
            </a:r>
          </a:p>
        </p:txBody>
      </p:sp>
      <p:sp>
        <p:nvSpPr>
          <p:cNvPr id="23" name="Freeform 117"/>
          <p:cNvSpPr>
            <a:spLocks noChangeAspect="1" noEditPoints="1"/>
          </p:cNvSpPr>
          <p:nvPr/>
        </p:nvSpPr>
        <p:spPr bwMode="auto">
          <a:xfrm>
            <a:off x="5789631" y="3883204"/>
            <a:ext cx="427717" cy="488659"/>
          </a:xfrm>
          <a:custGeom>
            <a:avLst/>
            <a:gdLst>
              <a:gd name="T0" fmla="*/ 2147483647 w 5020"/>
              <a:gd name="T1" fmla="*/ 2147483647 h 4763"/>
              <a:gd name="T2" fmla="*/ 2147483647 w 5020"/>
              <a:gd name="T3" fmla="*/ 2147483647 h 4763"/>
              <a:gd name="T4" fmla="*/ 2147483647 w 5020"/>
              <a:gd name="T5" fmla="*/ 2147483647 h 4763"/>
              <a:gd name="T6" fmla="*/ 2147483647 w 5020"/>
              <a:gd name="T7" fmla="*/ 2147483647 h 4763"/>
              <a:gd name="T8" fmla="*/ 2147483647 w 5020"/>
              <a:gd name="T9" fmla="*/ 2147483647 h 4763"/>
              <a:gd name="T10" fmla="*/ 2147483647 w 5020"/>
              <a:gd name="T11" fmla="*/ 2147483647 h 4763"/>
              <a:gd name="T12" fmla="*/ 2147483647 w 5020"/>
              <a:gd name="T13" fmla="*/ 2147483647 h 4763"/>
              <a:gd name="T14" fmla="*/ 2147483647 w 5020"/>
              <a:gd name="T15" fmla="*/ 2147483647 h 4763"/>
              <a:gd name="T16" fmla="*/ 2147483647 w 5020"/>
              <a:gd name="T17" fmla="*/ 2147483647 h 4763"/>
              <a:gd name="T18" fmla="*/ 2147483647 w 5020"/>
              <a:gd name="T19" fmla="*/ 2147483647 h 4763"/>
              <a:gd name="T20" fmla="*/ 2147483647 w 5020"/>
              <a:gd name="T21" fmla="*/ 2147483647 h 4763"/>
              <a:gd name="T22" fmla="*/ 2147483647 w 5020"/>
              <a:gd name="T23" fmla="*/ 2147483647 h 4763"/>
              <a:gd name="T24" fmla="*/ 2147483647 w 5020"/>
              <a:gd name="T25" fmla="*/ 2147483647 h 4763"/>
              <a:gd name="T26" fmla="*/ 2147483647 w 5020"/>
              <a:gd name="T27" fmla="*/ 2147483647 h 4763"/>
              <a:gd name="T28" fmla="*/ 2147483647 w 5020"/>
              <a:gd name="T29" fmla="*/ 2147483647 h 4763"/>
              <a:gd name="T30" fmla="*/ 2147483647 w 5020"/>
              <a:gd name="T31" fmla="*/ 2147483647 h 4763"/>
              <a:gd name="T32" fmla="*/ 2147483647 w 5020"/>
              <a:gd name="T33" fmla="*/ 2147483647 h 4763"/>
              <a:gd name="T34" fmla="*/ 2147483647 w 5020"/>
              <a:gd name="T35" fmla="*/ 2147483647 h 4763"/>
              <a:gd name="T36" fmla="*/ 2147483647 w 5020"/>
              <a:gd name="T37" fmla="*/ 2147483647 h 4763"/>
              <a:gd name="T38" fmla="*/ 2147483647 w 5020"/>
              <a:gd name="T39" fmla="*/ 2147483647 h 4763"/>
              <a:gd name="T40" fmla="*/ 2147483647 w 5020"/>
              <a:gd name="T41" fmla="*/ 2147483647 h 4763"/>
              <a:gd name="T42" fmla="*/ 2147483647 w 5020"/>
              <a:gd name="T43" fmla="*/ 2147483647 h 4763"/>
              <a:gd name="T44" fmla="*/ 2147483647 w 5020"/>
              <a:gd name="T45" fmla="*/ 2147483647 h 4763"/>
              <a:gd name="T46" fmla="*/ 2147483647 w 5020"/>
              <a:gd name="T47" fmla="*/ 2147483647 h 4763"/>
              <a:gd name="T48" fmla="*/ 2147483647 w 5020"/>
              <a:gd name="T49" fmla="*/ 2147483647 h 4763"/>
              <a:gd name="T50" fmla="*/ 2147483647 w 5020"/>
              <a:gd name="T51" fmla="*/ 2147483647 h 4763"/>
              <a:gd name="T52" fmla="*/ 2147483647 w 5020"/>
              <a:gd name="T53" fmla="*/ 2147483647 h 4763"/>
              <a:gd name="T54" fmla="*/ 2147483647 w 5020"/>
              <a:gd name="T55" fmla="*/ 2147483647 h 4763"/>
              <a:gd name="T56" fmla="*/ 2147483647 w 5020"/>
              <a:gd name="T57" fmla="*/ 2147483647 h 4763"/>
              <a:gd name="T58" fmla="*/ 2147483647 w 5020"/>
              <a:gd name="T59" fmla="*/ 2147483647 h 4763"/>
              <a:gd name="T60" fmla="*/ 2147483647 w 5020"/>
              <a:gd name="T61" fmla="*/ 2147483647 h 4763"/>
              <a:gd name="T62" fmla="*/ 2147483647 w 5020"/>
              <a:gd name="T63" fmla="*/ 2147483647 h 4763"/>
              <a:gd name="T64" fmla="*/ 2147483647 w 5020"/>
              <a:gd name="T65" fmla="*/ 2147483647 h 4763"/>
              <a:gd name="T66" fmla="*/ 2147483647 w 5020"/>
              <a:gd name="T67" fmla="*/ 2147483647 h 4763"/>
              <a:gd name="T68" fmla="*/ 2147483647 w 5020"/>
              <a:gd name="T69" fmla="*/ 2147483647 h 4763"/>
              <a:gd name="T70" fmla="*/ 2147483647 w 5020"/>
              <a:gd name="T71" fmla="*/ 2147483647 h 4763"/>
              <a:gd name="T72" fmla="*/ 2147483647 w 5020"/>
              <a:gd name="T73" fmla="*/ 2147483647 h 4763"/>
              <a:gd name="T74" fmla="*/ 2147483647 w 5020"/>
              <a:gd name="T75" fmla="*/ 2147483647 h 4763"/>
              <a:gd name="T76" fmla="*/ 2147483647 w 5020"/>
              <a:gd name="T77" fmla="*/ 2147483647 h 4763"/>
              <a:gd name="T78" fmla="*/ 2147483647 w 5020"/>
              <a:gd name="T79" fmla="*/ 2147483647 h 4763"/>
              <a:gd name="T80" fmla="*/ 2147483647 w 5020"/>
              <a:gd name="T81" fmla="*/ 2147483647 h 4763"/>
              <a:gd name="T82" fmla="*/ 2147483647 w 5020"/>
              <a:gd name="T83" fmla="*/ 2147483647 h 4763"/>
              <a:gd name="T84" fmla="*/ 2147483647 w 5020"/>
              <a:gd name="T85" fmla="*/ 2147483647 h 4763"/>
              <a:gd name="T86" fmla="*/ 2147483647 w 5020"/>
              <a:gd name="T87" fmla="*/ 2147483647 h 4763"/>
              <a:gd name="T88" fmla="*/ 2147483647 w 5020"/>
              <a:gd name="T89" fmla="*/ 2147483647 h 4763"/>
              <a:gd name="T90" fmla="*/ 0 w 5020"/>
              <a:gd name="T91" fmla="*/ 2147483647 h 4763"/>
              <a:gd name="T92" fmla="*/ 2147483647 w 5020"/>
              <a:gd name="T93" fmla="*/ 2147483647 h 4763"/>
              <a:gd name="T94" fmla="*/ 2147483647 w 5020"/>
              <a:gd name="T95" fmla="*/ 2147483647 h 4763"/>
              <a:gd name="T96" fmla="*/ 2147483647 w 5020"/>
              <a:gd name="T97" fmla="*/ 2147483647 h 4763"/>
              <a:gd name="T98" fmla="*/ 2147483647 w 5020"/>
              <a:gd name="T99" fmla="*/ 2147483647 h 4763"/>
              <a:gd name="T100" fmla="*/ 2147483647 w 5020"/>
              <a:gd name="T101" fmla="*/ 2147483647 h 4763"/>
              <a:gd name="T102" fmla="*/ 2147483647 w 5020"/>
              <a:gd name="T103" fmla="*/ 2147483647 h 4763"/>
              <a:gd name="T104" fmla="*/ 2147483647 w 5020"/>
              <a:gd name="T105" fmla="*/ 2147483647 h 476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020"/>
              <a:gd name="T160" fmla="*/ 0 h 4763"/>
              <a:gd name="T161" fmla="*/ 5020 w 5020"/>
              <a:gd name="T162" fmla="*/ 4763 h 476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020" h="4763">
                <a:moveTo>
                  <a:pt x="1207" y="3692"/>
                </a:moveTo>
                <a:lnTo>
                  <a:pt x="1207" y="3986"/>
                </a:lnTo>
                <a:lnTo>
                  <a:pt x="1011" y="3986"/>
                </a:lnTo>
                <a:lnTo>
                  <a:pt x="1011" y="3692"/>
                </a:lnTo>
                <a:lnTo>
                  <a:pt x="1207" y="3692"/>
                </a:lnTo>
                <a:close/>
                <a:moveTo>
                  <a:pt x="1207" y="3191"/>
                </a:moveTo>
                <a:lnTo>
                  <a:pt x="1207" y="3495"/>
                </a:lnTo>
                <a:lnTo>
                  <a:pt x="1011" y="3495"/>
                </a:lnTo>
                <a:lnTo>
                  <a:pt x="1011" y="3191"/>
                </a:lnTo>
                <a:lnTo>
                  <a:pt x="1207" y="3191"/>
                </a:lnTo>
                <a:close/>
                <a:moveTo>
                  <a:pt x="1207" y="2689"/>
                </a:moveTo>
                <a:lnTo>
                  <a:pt x="1207" y="2994"/>
                </a:lnTo>
                <a:lnTo>
                  <a:pt x="1011" y="2994"/>
                </a:lnTo>
                <a:lnTo>
                  <a:pt x="1011" y="2689"/>
                </a:lnTo>
                <a:lnTo>
                  <a:pt x="1207" y="2689"/>
                </a:lnTo>
                <a:close/>
                <a:moveTo>
                  <a:pt x="1207" y="2186"/>
                </a:moveTo>
                <a:lnTo>
                  <a:pt x="1207" y="2492"/>
                </a:lnTo>
                <a:lnTo>
                  <a:pt x="1011" y="2492"/>
                </a:lnTo>
                <a:lnTo>
                  <a:pt x="1011" y="2186"/>
                </a:lnTo>
                <a:lnTo>
                  <a:pt x="1207" y="2186"/>
                </a:lnTo>
                <a:close/>
                <a:moveTo>
                  <a:pt x="1207" y="1700"/>
                </a:moveTo>
                <a:lnTo>
                  <a:pt x="1207" y="1990"/>
                </a:lnTo>
                <a:lnTo>
                  <a:pt x="1011" y="1990"/>
                </a:lnTo>
                <a:lnTo>
                  <a:pt x="1011" y="1700"/>
                </a:lnTo>
                <a:lnTo>
                  <a:pt x="1207" y="1700"/>
                </a:lnTo>
                <a:close/>
                <a:moveTo>
                  <a:pt x="765" y="3692"/>
                </a:moveTo>
                <a:lnTo>
                  <a:pt x="765" y="3986"/>
                </a:lnTo>
                <a:lnTo>
                  <a:pt x="569" y="3986"/>
                </a:lnTo>
                <a:lnTo>
                  <a:pt x="569" y="3692"/>
                </a:lnTo>
                <a:lnTo>
                  <a:pt x="765" y="3692"/>
                </a:lnTo>
                <a:close/>
                <a:moveTo>
                  <a:pt x="765" y="3191"/>
                </a:moveTo>
                <a:lnTo>
                  <a:pt x="765" y="3495"/>
                </a:lnTo>
                <a:lnTo>
                  <a:pt x="569" y="3495"/>
                </a:lnTo>
                <a:lnTo>
                  <a:pt x="569" y="3191"/>
                </a:lnTo>
                <a:lnTo>
                  <a:pt x="765" y="3191"/>
                </a:lnTo>
                <a:close/>
                <a:moveTo>
                  <a:pt x="765" y="2689"/>
                </a:moveTo>
                <a:lnTo>
                  <a:pt x="765" y="2994"/>
                </a:lnTo>
                <a:lnTo>
                  <a:pt x="569" y="2994"/>
                </a:lnTo>
                <a:lnTo>
                  <a:pt x="569" y="2689"/>
                </a:lnTo>
                <a:lnTo>
                  <a:pt x="765" y="2689"/>
                </a:lnTo>
                <a:close/>
                <a:moveTo>
                  <a:pt x="765" y="2186"/>
                </a:moveTo>
                <a:lnTo>
                  <a:pt x="765" y="2492"/>
                </a:lnTo>
                <a:lnTo>
                  <a:pt x="569" y="2492"/>
                </a:lnTo>
                <a:lnTo>
                  <a:pt x="569" y="2186"/>
                </a:lnTo>
                <a:lnTo>
                  <a:pt x="765" y="2186"/>
                </a:lnTo>
                <a:close/>
                <a:moveTo>
                  <a:pt x="765" y="1700"/>
                </a:moveTo>
                <a:lnTo>
                  <a:pt x="765" y="1990"/>
                </a:lnTo>
                <a:lnTo>
                  <a:pt x="569" y="1990"/>
                </a:lnTo>
                <a:lnTo>
                  <a:pt x="569" y="1700"/>
                </a:lnTo>
                <a:lnTo>
                  <a:pt x="765" y="1700"/>
                </a:lnTo>
                <a:close/>
                <a:moveTo>
                  <a:pt x="4008" y="3692"/>
                </a:moveTo>
                <a:lnTo>
                  <a:pt x="4008" y="3986"/>
                </a:lnTo>
                <a:lnTo>
                  <a:pt x="3812" y="3986"/>
                </a:lnTo>
                <a:lnTo>
                  <a:pt x="3812" y="3692"/>
                </a:lnTo>
                <a:lnTo>
                  <a:pt x="4008" y="3692"/>
                </a:lnTo>
                <a:close/>
                <a:moveTo>
                  <a:pt x="4008" y="3191"/>
                </a:moveTo>
                <a:lnTo>
                  <a:pt x="4008" y="3495"/>
                </a:lnTo>
                <a:lnTo>
                  <a:pt x="3812" y="3495"/>
                </a:lnTo>
                <a:lnTo>
                  <a:pt x="3812" y="3191"/>
                </a:lnTo>
                <a:lnTo>
                  <a:pt x="4008" y="3191"/>
                </a:lnTo>
                <a:close/>
                <a:moveTo>
                  <a:pt x="4008" y="2689"/>
                </a:moveTo>
                <a:lnTo>
                  <a:pt x="4008" y="2994"/>
                </a:lnTo>
                <a:lnTo>
                  <a:pt x="3812" y="2994"/>
                </a:lnTo>
                <a:lnTo>
                  <a:pt x="3812" y="2689"/>
                </a:lnTo>
                <a:lnTo>
                  <a:pt x="4008" y="2689"/>
                </a:lnTo>
                <a:close/>
                <a:moveTo>
                  <a:pt x="4008" y="2186"/>
                </a:moveTo>
                <a:lnTo>
                  <a:pt x="4008" y="2492"/>
                </a:lnTo>
                <a:lnTo>
                  <a:pt x="3812" y="2492"/>
                </a:lnTo>
                <a:lnTo>
                  <a:pt x="3812" y="2186"/>
                </a:lnTo>
                <a:lnTo>
                  <a:pt x="4008" y="2186"/>
                </a:lnTo>
                <a:close/>
                <a:moveTo>
                  <a:pt x="4008" y="1700"/>
                </a:moveTo>
                <a:lnTo>
                  <a:pt x="4008" y="1990"/>
                </a:lnTo>
                <a:lnTo>
                  <a:pt x="3812" y="1990"/>
                </a:lnTo>
                <a:lnTo>
                  <a:pt x="3812" y="1700"/>
                </a:lnTo>
                <a:lnTo>
                  <a:pt x="4008" y="1700"/>
                </a:lnTo>
                <a:close/>
                <a:moveTo>
                  <a:pt x="4450" y="3692"/>
                </a:moveTo>
                <a:lnTo>
                  <a:pt x="4450" y="3986"/>
                </a:lnTo>
                <a:lnTo>
                  <a:pt x="4254" y="3986"/>
                </a:lnTo>
                <a:lnTo>
                  <a:pt x="4254" y="3692"/>
                </a:lnTo>
                <a:lnTo>
                  <a:pt x="4450" y="3692"/>
                </a:lnTo>
                <a:close/>
                <a:moveTo>
                  <a:pt x="4450" y="3191"/>
                </a:moveTo>
                <a:lnTo>
                  <a:pt x="4450" y="3495"/>
                </a:lnTo>
                <a:lnTo>
                  <a:pt x="4254" y="3495"/>
                </a:lnTo>
                <a:lnTo>
                  <a:pt x="4254" y="3191"/>
                </a:lnTo>
                <a:lnTo>
                  <a:pt x="4450" y="3191"/>
                </a:lnTo>
                <a:close/>
                <a:moveTo>
                  <a:pt x="4450" y="2689"/>
                </a:moveTo>
                <a:lnTo>
                  <a:pt x="4450" y="2994"/>
                </a:lnTo>
                <a:lnTo>
                  <a:pt x="4254" y="2994"/>
                </a:lnTo>
                <a:lnTo>
                  <a:pt x="4254" y="2689"/>
                </a:lnTo>
                <a:lnTo>
                  <a:pt x="4450" y="2689"/>
                </a:lnTo>
                <a:close/>
                <a:moveTo>
                  <a:pt x="4450" y="2186"/>
                </a:moveTo>
                <a:lnTo>
                  <a:pt x="4450" y="2492"/>
                </a:lnTo>
                <a:lnTo>
                  <a:pt x="4254" y="2492"/>
                </a:lnTo>
                <a:lnTo>
                  <a:pt x="4254" y="2186"/>
                </a:lnTo>
                <a:lnTo>
                  <a:pt x="4450" y="2186"/>
                </a:lnTo>
                <a:close/>
                <a:moveTo>
                  <a:pt x="4450" y="1700"/>
                </a:moveTo>
                <a:lnTo>
                  <a:pt x="4450" y="1990"/>
                </a:lnTo>
                <a:lnTo>
                  <a:pt x="4254" y="1990"/>
                </a:lnTo>
                <a:lnTo>
                  <a:pt x="4254" y="1700"/>
                </a:lnTo>
                <a:lnTo>
                  <a:pt x="4450" y="1700"/>
                </a:lnTo>
                <a:close/>
                <a:moveTo>
                  <a:pt x="2461" y="4562"/>
                </a:moveTo>
                <a:lnTo>
                  <a:pt x="2275" y="4562"/>
                </a:lnTo>
                <a:lnTo>
                  <a:pt x="2275" y="4285"/>
                </a:lnTo>
                <a:lnTo>
                  <a:pt x="2461" y="4285"/>
                </a:lnTo>
                <a:lnTo>
                  <a:pt x="2461" y="4562"/>
                </a:lnTo>
                <a:close/>
                <a:moveTo>
                  <a:pt x="2743" y="4562"/>
                </a:moveTo>
                <a:lnTo>
                  <a:pt x="2559" y="4562"/>
                </a:lnTo>
                <a:lnTo>
                  <a:pt x="2559" y="4285"/>
                </a:lnTo>
                <a:lnTo>
                  <a:pt x="2743" y="4285"/>
                </a:lnTo>
                <a:lnTo>
                  <a:pt x="2743" y="4562"/>
                </a:lnTo>
                <a:close/>
                <a:moveTo>
                  <a:pt x="2166" y="3692"/>
                </a:moveTo>
                <a:lnTo>
                  <a:pt x="1970" y="3692"/>
                </a:lnTo>
                <a:lnTo>
                  <a:pt x="1970" y="3986"/>
                </a:lnTo>
                <a:lnTo>
                  <a:pt x="2166" y="3986"/>
                </a:lnTo>
                <a:lnTo>
                  <a:pt x="2166" y="3692"/>
                </a:lnTo>
                <a:close/>
                <a:moveTo>
                  <a:pt x="2166" y="3191"/>
                </a:moveTo>
                <a:lnTo>
                  <a:pt x="1970" y="3191"/>
                </a:lnTo>
                <a:lnTo>
                  <a:pt x="1970" y="3495"/>
                </a:lnTo>
                <a:lnTo>
                  <a:pt x="2166" y="3495"/>
                </a:lnTo>
                <a:lnTo>
                  <a:pt x="2166" y="3191"/>
                </a:lnTo>
                <a:close/>
                <a:moveTo>
                  <a:pt x="2166" y="2689"/>
                </a:moveTo>
                <a:lnTo>
                  <a:pt x="1970" y="2689"/>
                </a:lnTo>
                <a:lnTo>
                  <a:pt x="1970" y="2994"/>
                </a:lnTo>
                <a:lnTo>
                  <a:pt x="2166" y="2994"/>
                </a:lnTo>
                <a:lnTo>
                  <a:pt x="2166" y="2689"/>
                </a:lnTo>
                <a:close/>
                <a:moveTo>
                  <a:pt x="2166" y="2186"/>
                </a:moveTo>
                <a:lnTo>
                  <a:pt x="1970" y="2186"/>
                </a:lnTo>
                <a:lnTo>
                  <a:pt x="1970" y="2492"/>
                </a:lnTo>
                <a:lnTo>
                  <a:pt x="2166" y="2492"/>
                </a:lnTo>
                <a:lnTo>
                  <a:pt x="2166" y="2186"/>
                </a:lnTo>
                <a:close/>
                <a:moveTo>
                  <a:pt x="2166" y="1685"/>
                </a:moveTo>
                <a:lnTo>
                  <a:pt x="1970" y="1685"/>
                </a:lnTo>
                <a:lnTo>
                  <a:pt x="1970" y="1990"/>
                </a:lnTo>
                <a:lnTo>
                  <a:pt x="2166" y="1990"/>
                </a:lnTo>
                <a:lnTo>
                  <a:pt x="2166" y="1685"/>
                </a:lnTo>
                <a:close/>
                <a:moveTo>
                  <a:pt x="2166" y="1180"/>
                </a:moveTo>
                <a:lnTo>
                  <a:pt x="1970" y="1180"/>
                </a:lnTo>
                <a:lnTo>
                  <a:pt x="1970" y="1489"/>
                </a:lnTo>
                <a:lnTo>
                  <a:pt x="2166" y="1489"/>
                </a:lnTo>
                <a:lnTo>
                  <a:pt x="2166" y="1180"/>
                </a:lnTo>
                <a:close/>
                <a:moveTo>
                  <a:pt x="2608" y="3692"/>
                </a:moveTo>
                <a:lnTo>
                  <a:pt x="2412" y="3692"/>
                </a:lnTo>
                <a:lnTo>
                  <a:pt x="2412" y="3986"/>
                </a:lnTo>
                <a:lnTo>
                  <a:pt x="2608" y="3986"/>
                </a:lnTo>
                <a:lnTo>
                  <a:pt x="2608" y="3692"/>
                </a:lnTo>
                <a:close/>
                <a:moveTo>
                  <a:pt x="2608" y="3191"/>
                </a:moveTo>
                <a:lnTo>
                  <a:pt x="2412" y="3191"/>
                </a:lnTo>
                <a:lnTo>
                  <a:pt x="2412" y="3495"/>
                </a:lnTo>
                <a:lnTo>
                  <a:pt x="2608" y="3495"/>
                </a:lnTo>
                <a:lnTo>
                  <a:pt x="2608" y="3191"/>
                </a:lnTo>
                <a:close/>
                <a:moveTo>
                  <a:pt x="2608" y="2689"/>
                </a:moveTo>
                <a:lnTo>
                  <a:pt x="2412" y="2689"/>
                </a:lnTo>
                <a:lnTo>
                  <a:pt x="2412" y="2994"/>
                </a:lnTo>
                <a:lnTo>
                  <a:pt x="2608" y="2994"/>
                </a:lnTo>
                <a:lnTo>
                  <a:pt x="2608" y="2689"/>
                </a:lnTo>
                <a:close/>
                <a:moveTo>
                  <a:pt x="2608" y="2186"/>
                </a:moveTo>
                <a:lnTo>
                  <a:pt x="2412" y="2186"/>
                </a:lnTo>
                <a:lnTo>
                  <a:pt x="2412" y="2492"/>
                </a:lnTo>
                <a:lnTo>
                  <a:pt x="2608" y="2492"/>
                </a:lnTo>
                <a:lnTo>
                  <a:pt x="2608" y="2186"/>
                </a:lnTo>
                <a:close/>
                <a:moveTo>
                  <a:pt x="2608" y="1685"/>
                </a:moveTo>
                <a:lnTo>
                  <a:pt x="2412" y="1685"/>
                </a:lnTo>
                <a:lnTo>
                  <a:pt x="2412" y="1990"/>
                </a:lnTo>
                <a:lnTo>
                  <a:pt x="2608" y="1990"/>
                </a:lnTo>
                <a:lnTo>
                  <a:pt x="2608" y="1685"/>
                </a:lnTo>
                <a:close/>
                <a:moveTo>
                  <a:pt x="2608" y="1180"/>
                </a:moveTo>
                <a:lnTo>
                  <a:pt x="2412" y="1180"/>
                </a:lnTo>
                <a:lnTo>
                  <a:pt x="2412" y="1489"/>
                </a:lnTo>
                <a:lnTo>
                  <a:pt x="2608" y="1489"/>
                </a:lnTo>
                <a:lnTo>
                  <a:pt x="2608" y="1180"/>
                </a:lnTo>
                <a:close/>
                <a:moveTo>
                  <a:pt x="3050" y="3692"/>
                </a:moveTo>
                <a:lnTo>
                  <a:pt x="2854" y="3692"/>
                </a:lnTo>
                <a:lnTo>
                  <a:pt x="2854" y="3986"/>
                </a:lnTo>
                <a:lnTo>
                  <a:pt x="3050" y="3986"/>
                </a:lnTo>
                <a:lnTo>
                  <a:pt x="3050" y="3692"/>
                </a:lnTo>
                <a:close/>
                <a:moveTo>
                  <a:pt x="3050" y="3191"/>
                </a:moveTo>
                <a:lnTo>
                  <a:pt x="2854" y="3191"/>
                </a:lnTo>
                <a:lnTo>
                  <a:pt x="2854" y="3495"/>
                </a:lnTo>
                <a:lnTo>
                  <a:pt x="3050" y="3495"/>
                </a:lnTo>
                <a:lnTo>
                  <a:pt x="3050" y="3191"/>
                </a:lnTo>
                <a:close/>
                <a:moveTo>
                  <a:pt x="3050" y="2689"/>
                </a:moveTo>
                <a:lnTo>
                  <a:pt x="2854" y="2689"/>
                </a:lnTo>
                <a:lnTo>
                  <a:pt x="2854" y="2994"/>
                </a:lnTo>
                <a:lnTo>
                  <a:pt x="3050" y="2994"/>
                </a:lnTo>
                <a:lnTo>
                  <a:pt x="3050" y="2689"/>
                </a:lnTo>
                <a:close/>
                <a:moveTo>
                  <a:pt x="3050" y="2186"/>
                </a:moveTo>
                <a:lnTo>
                  <a:pt x="2854" y="2186"/>
                </a:lnTo>
                <a:lnTo>
                  <a:pt x="2854" y="2492"/>
                </a:lnTo>
                <a:lnTo>
                  <a:pt x="3050" y="2492"/>
                </a:lnTo>
                <a:lnTo>
                  <a:pt x="3050" y="2186"/>
                </a:lnTo>
                <a:close/>
                <a:moveTo>
                  <a:pt x="3050" y="1685"/>
                </a:moveTo>
                <a:lnTo>
                  <a:pt x="2854" y="1685"/>
                </a:lnTo>
                <a:lnTo>
                  <a:pt x="2854" y="1990"/>
                </a:lnTo>
                <a:lnTo>
                  <a:pt x="3050" y="1990"/>
                </a:lnTo>
                <a:lnTo>
                  <a:pt x="3050" y="1685"/>
                </a:lnTo>
                <a:close/>
                <a:moveTo>
                  <a:pt x="3050" y="1180"/>
                </a:moveTo>
                <a:lnTo>
                  <a:pt x="2854" y="1180"/>
                </a:lnTo>
                <a:lnTo>
                  <a:pt x="2854" y="1489"/>
                </a:lnTo>
                <a:lnTo>
                  <a:pt x="3050" y="1489"/>
                </a:lnTo>
                <a:lnTo>
                  <a:pt x="3050" y="1180"/>
                </a:lnTo>
                <a:close/>
                <a:moveTo>
                  <a:pt x="2995" y="296"/>
                </a:moveTo>
                <a:lnTo>
                  <a:pt x="2510" y="136"/>
                </a:lnTo>
                <a:lnTo>
                  <a:pt x="2510" y="502"/>
                </a:lnTo>
                <a:lnTo>
                  <a:pt x="2995" y="296"/>
                </a:lnTo>
                <a:close/>
                <a:moveTo>
                  <a:pt x="3210" y="741"/>
                </a:moveTo>
                <a:lnTo>
                  <a:pt x="3210" y="343"/>
                </a:lnTo>
                <a:lnTo>
                  <a:pt x="3652" y="489"/>
                </a:lnTo>
                <a:lnTo>
                  <a:pt x="3308" y="635"/>
                </a:lnTo>
                <a:lnTo>
                  <a:pt x="3308" y="741"/>
                </a:lnTo>
                <a:lnTo>
                  <a:pt x="3586" y="741"/>
                </a:lnTo>
                <a:lnTo>
                  <a:pt x="3586" y="4562"/>
                </a:lnTo>
                <a:lnTo>
                  <a:pt x="2842" y="4562"/>
                </a:lnTo>
                <a:lnTo>
                  <a:pt x="2842" y="4187"/>
                </a:lnTo>
                <a:lnTo>
                  <a:pt x="2177" y="4187"/>
                </a:lnTo>
                <a:lnTo>
                  <a:pt x="2177" y="4562"/>
                </a:lnTo>
                <a:lnTo>
                  <a:pt x="1433" y="4562"/>
                </a:lnTo>
                <a:lnTo>
                  <a:pt x="1433" y="741"/>
                </a:lnTo>
                <a:lnTo>
                  <a:pt x="1706" y="741"/>
                </a:lnTo>
                <a:lnTo>
                  <a:pt x="1706" y="343"/>
                </a:lnTo>
                <a:lnTo>
                  <a:pt x="2148" y="489"/>
                </a:lnTo>
                <a:lnTo>
                  <a:pt x="1804" y="635"/>
                </a:lnTo>
                <a:lnTo>
                  <a:pt x="1804" y="741"/>
                </a:lnTo>
                <a:lnTo>
                  <a:pt x="2412" y="741"/>
                </a:lnTo>
                <a:lnTo>
                  <a:pt x="2412" y="0"/>
                </a:lnTo>
                <a:lnTo>
                  <a:pt x="3274" y="285"/>
                </a:lnTo>
                <a:lnTo>
                  <a:pt x="2510" y="609"/>
                </a:lnTo>
                <a:lnTo>
                  <a:pt x="2510" y="741"/>
                </a:lnTo>
                <a:lnTo>
                  <a:pt x="3210" y="741"/>
                </a:lnTo>
                <a:close/>
                <a:moveTo>
                  <a:pt x="5020" y="4763"/>
                </a:moveTo>
                <a:lnTo>
                  <a:pt x="0" y="4763"/>
                </a:lnTo>
                <a:lnTo>
                  <a:pt x="0" y="4665"/>
                </a:lnTo>
                <a:lnTo>
                  <a:pt x="5020" y="4665"/>
                </a:lnTo>
                <a:lnTo>
                  <a:pt x="5020" y="4763"/>
                </a:lnTo>
                <a:close/>
                <a:moveTo>
                  <a:pt x="4084" y="1318"/>
                </a:moveTo>
                <a:lnTo>
                  <a:pt x="4084" y="854"/>
                </a:lnTo>
                <a:lnTo>
                  <a:pt x="4526" y="1000"/>
                </a:lnTo>
                <a:lnTo>
                  <a:pt x="4183" y="1146"/>
                </a:lnTo>
                <a:lnTo>
                  <a:pt x="4183" y="1318"/>
                </a:lnTo>
                <a:lnTo>
                  <a:pt x="4745" y="1318"/>
                </a:lnTo>
                <a:lnTo>
                  <a:pt x="4745" y="3671"/>
                </a:lnTo>
                <a:lnTo>
                  <a:pt x="4902" y="3907"/>
                </a:lnTo>
                <a:lnTo>
                  <a:pt x="4902" y="4562"/>
                </a:lnTo>
                <a:lnTo>
                  <a:pt x="4804" y="4562"/>
                </a:lnTo>
                <a:lnTo>
                  <a:pt x="4804" y="3936"/>
                </a:lnTo>
                <a:lnTo>
                  <a:pt x="4647" y="3701"/>
                </a:lnTo>
                <a:lnTo>
                  <a:pt x="4647" y="1416"/>
                </a:lnTo>
                <a:lnTo>
                  <a:pt x="3782" y="1416"/>
                </a:lnTo>
                <a:lnTo>
                  <a:pt x="3782" y="1318"/>
                </a:lnTo>
                <a:lnTo>
                  <a:pt x="4084" y="1318"/>
                </a:lnTo>
                <a:close/>
                <a:moveTo>
                  <a:pt x="840" y="1318"/>
                </a:moveTo>
                <a:lnTo>
                  <a:pt x="840" y="851"/>
                </a:lnTo>
                <a:lnTo>
                  <a:pt x="1282" y="997"/>
                </a:lnTo>
                <a:lnTo>
                  <a:pt x="938" y="1143"/>
                </a:lnTo>
                <a:lnTo>
                  <a:pt x="938" y="1318"/>
                </a:lnTo>
                <a:lnTo>
                  <a:pt x="1237" y="1318"/>
                </a:lnTo>
                <a:lnTo>
                  <a:pt x="1237" y="1416"/>
                </a:lnTo>
                <a:lnTo>
                  <a:pt x="373" y="1416"/>
                </a:lnTo>
                <a:lnTo>
                  <a:pt x="373" y="3701"/>
                </a:lnTo>
                <a:lnTo>
                  <a:pt x="216" y="3936"/>
                </a:lnTo>
                <a:lnTo>
                  <a:pt x="216" y="4562"/>
                </a:lnTo>
                <a:lnTo>
                  <a:pt x="118" y="4562"/>
                </a:lnTo>
                <a:lnTo>
                  <a:pt x="118" y="3907"/>
                </a:lnTo>
                <a:lnTo>
                  <a:pt x="275" y="3671"/>
                </a:lnTo>
                <a:lnTo>
                  <a:pt x="275" y="1318"/>
                </a:lnTo>
                <a:lnTo>
                  <a:pt x="840" y="1318"/>
                </a:lnTo>
                <a:close/>
              </a:path>
            </a:pathLst>
          </a:custGeom>
          <a:noFill/>
          <a:ln w="9525" cap="flat" cmpd="sng" algn="ctr">
            <a:solidFill>
              <a:srgbClr val="8064A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4" name="Picture 35" descr="C:\Users\2323\AppData\Local\Temp\bank.png"/>
          <p:cNvPicPr>
            <a:picLocks noChangeAspect="1" noChangeArrowheads="1"/>
          </p:cNvPicPr>
          <p:nvPr/>
        </p:nvPicPr>
        <p:blipFill>
          <a:blip r:embed="rId2"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375" y="3434759"/>
            <a:ext cx="508624" cy="61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6" descr="C:\Users\2323\AppData\Local\Temp\office-block-1.png"/>
          <p:cNvPicPr>
            <a:picLocks noChangeAspect="1" noChangeArrowheads="1"/>
          </p:cNvPicPr>
          <p:nvPr/>
        </p:nvPicPr>
        <p:blipFill>
          <a:blip r:embed="rId3"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" y="3950462"/>
            <a:ext cx="467447" cy="56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Freeform 117"/>
          <p:cNvSpPr>
            <a:spLocks noChangeAspect="1" noEditPoints="1"/>
          </p:cNvSpPr>
          <p:nvPr/>
        </p:nvSpPr>
        <p:spPr bwMode="auto">
          <a:xfrm>
            <a:off x="5579826" y="3684358"/>
            <a:ext cx="427717" cy="520023"/>
          </a:xfrm>
          <a:custGeom>
            <a:avLst/>
            <a:gdLst>
              <a:gd name="T0" fmla="*/ 2147483647 w 5020"/>
              <a:gd name="T1" fmla="*/ 2147483647 h 4763"/>
              <a:gd name="T2" fmla="*/ 2147483647 w 5020"/>
              <a:gd name="T3" fmla="*/ 2147483647 h 4763"/>
              <a:gd name="T4" fmla="*/ 2147483647 w 5020"/>
              <a:gd name="T5" fmla="*/ 2147483647 h 4763"/>
              <a:gd name="T6" fmla="*/ 2147483647 w 5020"/>
              <a:gd name="T7" fmla="*/ 2147483647 h 4763"/>
              <a:gd name="T8" fmla="*/ 2147483647 w 5020"/>
              <a:gd name="T9" fmla="*/ 2147483647 h 4763"/>
              <a:gd name="T10" fmla="*/ 2147483647 w 5020"/>
              <a:gd name="T11" fmla="*/ 2147483647 h 4763"/>
              <a:gd name="T12" fmla="*/ 2147483647 w 5020"/>
              <a:gd name="T13" fmla="*/ 2147483647 h 4763"/>
              <a:gd name="T14" fmla="*/ 2147483647 w 5020"/>
              <a:gd name="T15" fmla="*/ 2147483647 h 4763"/>
              <a:gd name="T16" fmla="*/ 2147483647 w 5020"/>
              <a:gd name="T17" fmla="*/ 2147483647 h 4763"/>
              <a:gd name="T18" fmla="*/ 2147483647 w 5020"/>
              <a:gd name="T19" fmla="*/ 2147483647 h 4763"/>
              <a:gd name="T20" fmla="*/ 2147483647 w 5020"/>
              <a:gd name="T21" fmla="*/ 2147483647 h 4763"/>
              <a:gd name="T22" fmla="*/ 2147483647 w 5020"/>
              <a:gd name="T23" fmla="*/ 2147483647 h 4763"/>
              <a:gd name="T24" fmla="*/ 2147483647 w 5020"/>
              <a:gd name="T25" fmla="*/ 2147483647 h 4763"/>
              <a:gd name="T26" fmla="*/ 2147483647 w 5020"/>
              <a:gd name="T27" fmla="*/ 2147483647 h 4763"/>
              <a:gd name="T28" fmla="*/ 2147483647 w 5020"/>
              <a:gd name="T29" fmla="*/ 2147483647 h 4763"/>
              <a:gd name="T30" fmla="*/ 2147483647 w 5020"/>
              <a:gd name="T31" fmla="*/ 2147483647 h 4763"/>
              <a:gd name="T32" fmla="*/ 2147483647 w 5020"/>
              <a:gd name="T33" fmla="*/ 2147483647 h 4763"/>
              <a:gd name="T34" fmla="*/ 2147483647 w 5020"/>
              <a:gd name="T35" fmla="*/ 2147483647 h 4763"/>
              <a:gd name="T36" fmla="*/ 2147483647 w 5020"/>
              <a:gd name="T37" fmla="*/ 2147483647 h 4763"/>
              <a:gd name="T38" fmla="*/ 2147483647 w 5020"/>
              <a:gd name="T39" fmla="*/ 2147483647 h 4763"/>
              <a:gd name="T40" fmla="*/ 2147483647 w 5020"/>
              <a:gd name="T41" fmla="*/ 2147483647 h 4763"/>
              <a:gd name="T42" fmla="*/ 2147483647 w 5020"/>
              <a:gd name="T43" fmla="*/ 2147483647 h 4763"/>
              <a:gd name="T44" fmla="*/ 2147483647 w 5020"/>
              <a:gd name="T45" fmla="*/ 2147483647 h 4763"/>
              <a:gd name="T46" fmla="*/ 2147483647 w 5020"/>
              <a:gd name="T47" fmla="*/ 2147483647 h 4763"/>
              <a:gd name="T48" fmla="*/ 2147483647 w 5020"/>
              <a:gd name="T49" fmla="*/ 2147483647 h 4763"/>
              <a:gd name="T50" fmla="*/ 2147483647 w 5020"/>
              <a:gd name="T51" fmla="*/ 2147483647 h 4763"/>
              <a:gd name="T52" fmla="*/ 2147483647 w 5020"/>
              <a:gd name="T53" fmla="*/ 2147483647 h 4763"/>
              <a:gd name="T54" fmla="*/ 2147483647 w 5020"/>
              <a:gd name="T55" fmla="*/ 2147483647 h 4763"/>
              <a:gd name="T56" fmla="*/ 2147483647 w 5020"/>
              <a:gd name="T57" fmla="*/ 2147483647 h 4763"/>
              <a:gd name="T58" fmla="*/ 2147483647 w 5020"/>
              <a:gd name="T59" fmla="*/ 2147483647 h 4763"/>
              <a:gd name="T60" fmla="*/ 2147483647 w 5020"/>
              <a:gd name="T61" fmla="*/ 2147483647 h 4763"/>
              <a:gd name="T62" fmla="*/ 2147483647 w 5020"/>
              <a:gd name="T63" fmla="*/ 2147483647 h 4763"/>
              <a:gd name="T64" fmla="*/ 2147483647 w 5020"/>
              <a:gd name="T65" fmla="*/ 2147483647 h 4763"/>
              <a:gd name="T66" fmla="*/ 2147483647 w 5020"/>
              <a:gd name="T67" fmla="*/ 2147483647 h 4763"/>
              <a:gd name="T68" fmla="*/ 2147483647 w 5020"/>
              <a:gd name="T69" fmla="*/ 2147483647 h 4763"/>
              <a:gd name="T70" fmla="*/ 2147483647 w 5020"/>
              <a:gd name="T71" fmla="*/ 2147483647 h 4763"/>
              <a:gd name="T72" fmla="*/ 2147483647 w 5020"/>
              <a:gd name="T73" fmla="*/ 2147483647 h 4763"/>
              <a:gd name="T74" fmla="*/ 2147483647 w 5020"/>
              <a:gd name="T75" fmla="*/ 2147483647 h 4763"/>
              <a:gd name="T76" fmla="*/ 2147483647 w 5020"/>
              <a:gd name="T77" fmla="*/ 2147483647 h 4763"/>
              <a:gd name="T78" fmla="*/ 2147483647 w 5020"/>
              <a:gd name="T79" fmla="*/ 2147483647 h 4763"/>
              <a:gd name="T80" fmla="*/ 2147483647 w 5020"/>
              <a:gd name="T81" fmla="*/ 2147483647 h 4763"/>
              <a:gd name="T82" fmla="*/ 2147483647 w 5020"/>
              <a:gd name="T83" fmla="*/ 2147483647 h 4763"/>
              <a:gd name="T84" fmla="*/ 2147483647 w 5020"/>
              <a:gd name="T85" fmla="*/ 2147483647 h 4763"/>
              <a:gd name="T86" fmla="*/ 2147483647 w 5020"/>
              <a:gd name="T87" fmla="*/ 2147483647 h 4763"/>
              <a:gd name="T88" fmla="*/ 2147483647 w 5020"/>
              <a:gd name="T89" fmla="*/ 2147483647 h 4763"/>
              <a:gd name="T90" fmla="*/ 0 w 5020"/>
              <a:gd name="T91" fmla="*/ 2147483647 h 4763"/>
              <a:gd name="T92" fmla="*/ 2147483647 w 5020"/>
              <a:gd name="T93" fmla="*/ 2147483647 h 4763"/>
              <a:gd name="T94" fmla="*/ 2147483647 w 5020"/>
              <a:gd name="T95" fmla="*/ 2147483647 h 4763"/>
              <a:gd name="T96" fmla="*/ 2147483647 w 5020"/>
              <a:gd name="T97" fmla="*/ 2147483647 h 4763"/>
              <a:gd name="T98" fmla="*/ 2147483647 w 5020"/>
              <a:gd name="T99" fmla="*/ 2147483647 h 4763"/>
              <a:gd name="T100" fmla="*/ 2147483647 w 5020"/>
              <a:gd name="T101" fmla="*/ 2147483647 h 4763"/>
              <a:gd name="T102" fmla="*/ 2147483647 w 5020"/>
              <a:gd name="T103" fmla="*/ 2147483647 h 4763"/>
              <a:gd name="T104" fmla="*/ 2147483647 w 5020"/>
              <a:gd name="T105" fmla="*/ 2147483647 h 476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020"/>
              <a:gd name="T160" fmla="*/ 0 h 4763"/>
              <a:gd name="T161" fmla="*/ 5020 w 5020"/>
              <a:gd name="T162" fmla="*/ 4763 h 476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020" h="4763">
                <a:moveTo>
                  <a:pt x="1207" y="3692"/>
                </a:moveTo>
                <a:lnTo>
                  <a:pt x="1207" y="3986"/>
                </a:lnTo>
                <a:lnTo>
                  <a:pt x="1011" y="3986"/>
                </a:lnTo>
                <a:lnTo>
                  <a:pt x="1011" y="3692"/>
                </a:lnTo>
                <a:lnTo>
                  <a:pt x="1207" y="3692"/>
                </a:lnTo>
                <a:close/>
                <a:moveTo>
                  <a:pt x="1207" y="3191"/>
                </a:moveTo>
                <a:lnTo>
                  <a:pt x="1207" y="3495"/>
                </a:lnTo>
                <a:lnTo>
                  <a:pt x="1011" y="3495"/>
                </a:lnTo>
                <a:lnTo>
                  <a:pt x="1011" y="3191"/>
                </a:lnTo>
                <a:lnTo>
                  <a:pt x="1207" y="3191"/>
                </a:lnTo>
                <a:close/>
                <a:moveTo>
                  <a:pt x="1207" y="2689"/>
                </a:moveTo>
                <a:lnTo>
                  <a:pt x="1207" y="2994"/>
                </a:lnTo>
                <a:lnTo>
                  <a:pt x="1011" y="2994"/>
                </a:lnTo>
                <a:lnTo>
                  <a:pt x="1011" y="2689"/>
                </a:lnTo>
                <a:lnTo>
                  <a:pt x="1207" y="2689"/>
                </a:lnTo>
                <a:close/>
                <a:moveTo>
                  <a:pt x="1207" y="2186"/>
                </a:moveTo>
                <a:lnTo>
                  <a:pt x="1207" y="2492"/>
                </a:lnTo>
                <a:lnTo>
                  <a:pt x="1011" y="2492"/>
                </a:lnTo>
                <a:lnTo>
                  <a:pt x="1011" y="2186"/>
                </a:lnTo>
                <a:lnTo>
                  <a:pt x="1207" y="2186"/>
                </a:lnTo>
                <a:close/>
                <a:moveTo>
                  <a:pt x="1207" y="1700"/>
                </a:moveTo>
                <a:lnTo>
                  <a:pt x="1207" y="1990"/>
                </a:lnTo>
                <a:lnTo>
                  <a:pt x="1011" y="1990"/>
                </a:lnTo>
                <a:lnTo>
                  <a:pt x="1011" y="1700"/>
                </a:lnTo>
                <a:lnTo>
                  <a:pt x="1207" y="1700"/>
                </a:lnTo>
                <a:close/>
                <a:moveTo>
                  <a:pt x="765" y="3692"/>
                </a:moveTo>
                <a:lnTo>
                  <a:pt x="765" y="3986"/>
                </a:lnTo>
                <a:lnTo>
                  <a:pt x="569" y="3986"/>
                </a:lnTo>
                <a:lnTo>
                  <a:pt x="569" y="3692"/>
                </a:lnTo>
                <a:lnTo>
                  <a:pt x="765" y="3692"/>
                </a:lnTo>
                <a:close/>
                <a:moveTo>
                  <a:pt x="765" y="3191"/>
                </a:moveTo>
                <a:lnTo>
                  <a:pt x="765" y="3495"/>
                </a:lnTo>
                <a:lnTo>
                  <a:pt x="569" y="3495"/>
                </a:lnTo>
                <a:lnTo>
                  <a:pt x="569" y="3191"/>
                </a:lnTo>
                <a:lnTo>
                  <a:pt x="765" y="3191"/>
                </a:lnTo>
                <a:close/>
                <a:moveTo>
                  <a:pt x="765" y="2689"/>
                </a:moveTo>
                <a:lnTo>
                  <a:pt x="765" y="2994"/>
                </a:lnTo>
                <a:lnTo>
                  <a:pt x="569" y="2994"/>
                </a:lnTo>
                <a:lnTo>
                  <a:pt x="569" y="2689"/>
                </a:lnTo>
                <a:lnTo>
                  <a:pt x="765" y="2689"/>
                </a:lnTo>
                <a:close/>
                <a:moveTo>
                  <a:pt x="765" y="2186"/>
                </a:moveTo>
                <a:lnTo>
                  <a:pt x="765" y="2492"/>
                </a:lnTo>
                <a:lnTo>
                  <a:pt x="569" y="2492"/>
                </a:lnTo>
                <a:lnTo>
                  <a:pt x="569" y="2186"/>
                </a:lnTo>
                <a:lnTo>
                  <a:pt x="765" y="2186"/>
                </a:lnTo>
                <a:close/>
                <a:moveTo>
                  <a:pt x="765" y="1700"/>
                </a:moveTo>
                <a:lnTo>
                  <a:pt x="765" y="1990"/>
                </a:lnTo>
                <a:lnTo>
                  <a:pt x="569" y="1990"/>
                </a:lnTo>
                <a:lnTo>
                  <a:pt x="569" y="1700"/>
                </a:lnTo>
                <a:lnTo>
                  <a:pt x="765" y="1700"/>
                </a:lnTo>
                <a:close/>
                <a:moveTo>
                  <a:pt x="4008" y="3692"/>
                </a:moveTo>
                <a:lnTo>
                  <a:pt x="4008" y="3986"/>
                </a:lnTo>
                <a:lnTo>
                  <a:pt x="3812" y="3986"/>
                </a:lnTo>
                <a:lnTo>
                  <a:pt x="3812" y="3692"/>
                </a:lnTo>
                <a:lnTo>
                  <a:pt x="4008" y="3692"/>
                </a:lnTo>
                <a:close/>
                <a:moveTo>
                  <a:pt x="4008" y="3191"/>
                </a:moveTo>
                <a:lnTo>
                  <a:pt x="4008" y="3495"/>
                </a:lnTo>
                <a:lnTo>
                  <a:pt x="3812" y="3495"/>
                </a:lnTo>
                <a:lnTo>
                  <a:pt x="3812" y="3191"/>
                </a:lnTo>
                <a:lnTo>
                  <a:pt x="4008" y="3191"/>
                </a:lnTo>
                <a:close/>
                <a:moveTo>
                  <a:pt x="4008" y="2689"/>
                </a:moveTo>
                <a:lnTo>
                  <a:pt x="4008" y="2994"/>
                </a:lnTo>
                <a:lnTo>
                  <a:pt x="3812" y="2994"/>
                </a:lnTo>
                <a:lnTo>
                  <a:pt x="3812" y="2689"/>
                </a:lnTo>
                <a:lnTo>
                  <a:pt x="4008" y="2689"/>
                </a:lnTo>
                <a:close/>
                <a:moveTo>
                  <a:pt x="4008" y="2186"/>
                </a:moveTo>
                <a:lnTo>
                  <a:pt x="4008" y="2492"/>
                </a:lnTo>
                <a:lnTo>
                  <a:pt x="3812" y="2492"/>
                </a:lnTo>
                <a:lnTo>
                  <a:pt x="3812" y="2186"/>
                </a:lnTo>
                <a:lnTo>
                  <a:pt x="4008" y="2186"/>
                </a:lnTo>
                <a:close/>
                <a:moveTo>
                  <a:pt x="4008" y="1700"/>
                </a:moveTo>
                <a:lnTo>
                  <a:pt x="4008" y="1990"/>
                </a:lnTo>
                <a:lnTo>
                  <a:pt x="3812" y="1990"/>
                </a:lnTo>
                <a:lnTo>
                  <a:pt x="3812" y="1700"/>
                </a:lnTo>
                <a:lnTo>
                  <a:pt x="4008" y="1700"/>
                </a:lnTo>
                <a:close/>
                <a:moveTo>
                  <a:pt x="4450" y="3692"/>
                </a:moveTo>
                <a:lnTo>
                  <a:pt x="4450" y="3986"/>
                </a:lnTo>
                <a:lnTo>
                  <a:pt x="4254" y="3986"/>
                </a:lnTo>
                <a:lnTo>
                  <a:pt x="4254" y="3692"/>
                </a:lnTo>
                <a:lnTo>
                  <a:pt x="4450" y="3692"/>
                </a:lnTo>
                <a:close/>
                <a:moveTo>
                  <a:pt x="4450" y="3191"/>
                </a:moveTo>
                <a:lnTo>
                  <a:pt x="4450" y="3495"/>
                </a:lnTo>
                <a:lnTo>
                  <a:pt x="4254" y="3495"/>
                </a:lnTo>
                <a:lnTo>
                  <a:pt x="4254" y="3191"/>
                </a:lnTo>
                <a:lnTo>
                  <a:pt x="4450" y="3191"/>
                </a:lnTo>
                <a:close/>
                <a:moveTo>
                  <a:pt x="4450" y="2689"/>
                </a:moveTo>
                <a:lnTo>
                  <a:pt x="4450" y="2994"/>
                </a:lnTo>
                <a:lnTo>
                  <a:pt x="4254" y="2994"/>
                </a:lnTo>
                <a:lnTo>
                  <a:pt x="4254" y="2689"/>
                </a:lnTo>
                <a:lnTo>
                  <a:pt x="4450" y="2689"/>
                </a:lnTo>
                <a:close/>
                <a:moveTo>
                  <a:pt x="4450" y="2186"/>
                </a:moveTo>
                <a:lnTo>
                  <a:pt x="4450" y="2492"/>
                </a:lnTo>
                <a:lnTo>
                  <a:pt x="4254" y="2492"/>
                </a:lnTo>
                <a:lnTo>
                  <a:pt x="4254" y="2186"/>
                </a:lnTo>
                <a:lnTo>
                  <a:pt x="4450" y="2186"/>
                </a:lnTo>
                <a:close/>
                <a:moveTo>
                  <a:pt x="4450" y="1700"/>
                </a:moveTo>
                <a:lnTo>
                  <a:pt x="4450" y="1990"/>
                </a:lnTo>
                <a:lnTo>
                  <a:pt x="4254" y="1990"/>
                </a:lnTo>
                <a:lnTo>
                  <a:pt x="4254" y="1700"/>
                </a:lnTo>
                <a:lnTo>
                  <a:pt x="4450" y="1700"/>
                </a:lnTo>
                <a:close/>
                <a:moveTo>
                  <a:pt x="2461" y="4562"/>
                </a:moveTo>
                <a:lnTo>
                  <a:pt x="2275" y="4562"/>
                </a:lnTo>
                <a:lnTo>
                  <a:pt x="2275" y="4285"/>
                </a:lnTo>
                <a:lnTo>
                  <a:pt x="2461" y="4285"/>
                </a:lnTo>
                <a:lnTo>
                  <a:pt x="2461" y="4562"/>
                </a:lnTo>
                <a:close/>
                <a:moveTo>
                  <a:pt x="2743" y="4562"/>
                </a:moveTo>
                <a:lnTo>
                  <a:pt x="2559" y="4562"/>
                </a:lnTo>
                <a:lnTo>
                  <a:pt x="2559" y="4285"/>
                </a:lnTo>
                <a:lnTo>
                  <a:pt x="2743" y="4285"/>
                </a:lnTo>
                <a:lnTo>
                  <a:pt x="2743" y="4562"/>
                </a:lnTo>
                <a:close/>
                <a:moveTo>
                  <a:pt x="2166" y="3692"/>
                </a:moveTo>
                <a:lnTo>
                  <a:pt x="1970" y="3692"/>
                </a:lnTo>
                <a:lnTo>
                  <a:pt x="1970" y="3986"/>
                </a:lnTo>
                <a:lnTo>
                  <a:pt x="2166" y="3986"/>
                </a:lnTo>
                <a:lnTo>
                  <a:pt x="2166" y="3692"/>
                </a:lnTo>
                <a:close/>
                <a:moveTo>
                  <a:pt x="2166" y="3191"/>
                </a:moveTo>
                <a:lnTo>
                  <a:pt x="1970" y="3191"/>
                </a:lnTo>
                <a:lnTo>
                  <a:pt x="1970" y="3495"/>
                </a:lnTo>
                <a:lnTo>
                  <a:pt x="2166" y="3495"/>
                </a:lnTo>
                <a:lnTo>
                  <a:pt x="2166" y="3191"/>
                </a:lnTo>
                <a:close/>
                <a:moveTo>
                  <a:pt x="2166" y="2689"/>
                </a:moveTo>
                <a:lnTo>
                  <a:pt x="1970" y="2689"/>
                </a:lnTo>
                <a:lnTo>
                  <a:pt x="1970" y="2994"/>
                </a:lnTo>
                <a:lnTo>
                  <a:pt x="2166" y="2994"/>
                </a:lnTo>
                <a:lnTo>
                  <a:pt x="2166" y="2689"/>
                </a:lnTo>
                <a:close/>
                <a:moveTo>
                  <a:pt x="2166" y="2186"/>
                </a:moveTo>
                <a:lnTo>
                  <a:pt x="1970" y="2186"/>
                </a:lnTo>
                <a:lnTo>
                  <a:pt x="1970" y="2492"/>
                </a:lnTo>
                <a:lnTo>
                  <a:pt x="2166" y="2492"/>
                </a:lnTo>
                <a:lnTo>
                  <a:pt x="2166" y="2186"/>
                </a:lnTo>
                <a:close/>
                <a:moveTo>
                  <a:pt x="2166" y="1685"/>
                </a:moveTo>
                <a:lnTo>
                  <a:pt x="1970" y="1685"/>
                </a:lnTo>
                <a:lnTo>
                  <a:pt x="1970" y="1990"/>
                </a:lnTo>
                <a:lnTo>
                  <a:pt x="2166" y="1990"/>
                </a:lnTo>
                <a:lnTo>
                  <a:pt x="2166" y="1685"/>
                </a:lnTo>
                <a:close/>
                <a:moveTo>
                  <a:pt x="2166" y="1180"/>
                </a:moveTo>
                <a:lnTo>
                  <a:pt x="1970" y="1180"/>
                </a:lnTo>
                <a:lnTo>
                  <a:pt x="1970" y="1489"/>
                </a:lnTo>
                <a:lnTo>
                  <a:pt x="2166" y="1489"/>
                </a:lnTo>
                <a:lnTo>
                  <a:pt x="2166" y="1180"/>
                </a:lnTo>
                <a:close/>
                <a:moveTo>
                  <a:pt x="2608" y="3692"/>
                </a:moveTo>
                <a:lnTo>
                  <a:pt x="2412" y="3692"/>
                </a:lnTo>
                <a:lnTo>
                  <a:pt x="2412" y="3986"/>
                </a:lnTo>
                <a:lnTo>
                  <a:pt x="2608" y="3986"/>
                </a:lnTo>
                <a:lnTo>
                  <a:pt x="2608" y="3692"/>
                </a:lnTo>
                <a:close/>
                <a:moveTo>
                  <a:pt x="2608" y="3191"/>
                </a:moveTo>
                <a:lnTo>
                  <a:pt x="2412" y="3191"/>
                </a:lnTo>
                <a:lnTo>
                  <a:pt x="2412" y="3495"/>
                </a:lnTo>
                <a:lnTo>
                  <a:pt x="2608" y="3495"/>
                </a:lnTo>
                <a:lnTo>
                  <a:pt x="2608" y="3191"/>
                </a:lnTo>
                <a:close/>
                <a:moveTo>
                  <a:pt x="2608" y="2689"/>
                </a:moveTo>
                <a:lnTo>
                  <a:pt x="2412" y="2689"/>
                </a:lnTo>
                <a:lnTo>
                  <a:pt x="2412" y="2994"/>
                </a:lnTo>
                <a:lnTo>
                  <a:pt x="2608" y="2994"/>
                </a:lnTo>
                <a:lnTo>
                  <a:pt x="2608" y="2689"/>
                </a:lnTo>
                <a:close/>
                <a:moveTo>
                  <a:pt x="2608" y="2186"/>
                </a:moveTo>
                <a:lnTo>
                  <a:pt x="2412" y="2186"/>
                </a:lnTo>
                <a:lnTo>
                  <a:pt x="2412" y="2492"/>
                </a:lnTo>
                <a:lnTo>
                  <a:pt x="2608" y="2492"/>
                </a:lnTo>
                <a:lnTo>
                  <a:pt x="2608" y="2186"/>
                </a:lnTo>
                <a:close/>
                <a:moveTo>
                  <a:pt x="2608" y="1685"/>
                </a:moveTo>
                <a:lnTo>
                  <a:pt x="2412" y="1685"/>
                </a:lnTo>
                <a:lnTo>
                  <a:pt x="2412" y="1990"/>
                </a:lnTo>
                <a:lnTo>
                  <a:pt x="2608" y="1990"/>
                </a:lnTo>
                <a:lnTo>
                  <a:pt x="2608" y="1685"/>
                </a:lnTo>
                <a:close/>
                <a:moveTo>
                  <a:pt x="2608" y="1180"/>
                </a:moveTo>
                <a:lnTo>
                  <a:pt x="2412" y="1180"/>
                </a:lnTo>
                <a:lnTo>
                  <a:pt x="2412" y="1489"/>
                </a:lnTo>
                <a:lnTo>
                  <a:pt x="2608" y="1489"/>
                </a:lnTo>
                <a:lnTo>
                  <a:pt x="2608" y="1180"/>
                </a:lnTo>
                <a:close/>
                <a:moveTo>
                  <a:pt x="3050" y="3692"/>
                </a:moveTo>
                <a:lnTo>
                  <a:pt x="2854" y="3692"/>
                </a:lnTo>
                <a:lnTo>
                  <a:pt x="2854" y="3986"/>
                </a:lnTo>
                <a:lnTo>
                  <a:pt x="3050" y="3986"/>
                </a:lnTo>
                <a:lnTo>
                  <a:pt x="3050" y="3692"/>
                </a:lnTo>
                <a:close/>
                <a:moveTo>
                  <a:pt x="3050" y="3191"/>
                </a:moveTo>
                <a:lnTo>
                  <a:pt x="2854" y="3191"/>
                </a:lnTo>
                <a:lnTo>
                  <a:pt x="2854" y="3495"/>
                </a:lnTo>
                <a:lnTo>
                  <a:pt x="3050" y="3495"/>
                </a:lnTo>
                <a:lnTo>
                  <a:pt x="3050" y="3191"/>
                </a:lnTo>
                <a:close/>
                <a:moveTo>
                  <a:pt x="3050" y="2689"/>
                </a:moveTo>
                <a:lnTo>
                  <a:pt x="2854" y="2689"/>
                </a:lnTo>
                <a:lnTo>
                  <a:pt x="2854" y="2994"/>
                </a:lnTo>
                <a:lnTo>
                  <a:pt x="3050" y="2994"/>
                </a:lnTo>
                <a:lnTo>
                  <a:pt x="3050" y="2689"/>
                </a:lnTo>
                <a:close/>
                <a:moveTo>
                  <a:pt x="3050" y="2186"/>
                </a:moveTo>
                <a:lnTo>
                  <a:pt x="2854" y="2186"/>
                </a:lnTo>
                <a:lnTo>
                  <a:pt x="2854" y="2492"/>
                </a:lnTo>
                <a:lnTo>
                  <a:pt x="3050" y="2492"/>
                </a:lnTo>
                <a:lnTo>
                  <a:pt x="3050" y="2186"/>
                </a:lnTo>
                <a:close/>
                <a:moveTo>
                  <a:pt x="3050" y="1685"/>
                </a:moveTo>
                <a:lnTo>
                  <a:pt x="2854" y="1685"/>
                </a:lnTo>
                <a:lnTo>
                  <a:pt x="2854" y="1990"/>
                </a:lnTo>
                <a:lnTo>
                  <a:pt x="3050" y="1990"/>
                </a:lnTo>
                <a:lnTo>
                  <a:pt x="3050" y="1685"/>
                </a:lnTo>
                <a:close/>
                <a:moveTo>
                  <a:pt x="3050" y="1180"/>
                </a:moveTo>
                <a:lnTo>
                  <a:pt x="2854" y="1180"/>
                </a:lnTo>
                <a:lnTo>
                  <a:pt x="2854" y="1489"/>
                </a:lnTo>
                <a:lnTo>
                  <a:pt x="3050" y="1489"/>
                </a:lnTo>
                <a:lnTo>
                  <a:pt x="3050" y="1180"/>
                </a:lnTo>
                <a:close/>
                <a:moveTo>
                  <a:pt x="2995" y="296"/>
                </a:moveTo>
                <a:lnTo>
                  <a:pt x="2510" y="136"/>
                </a:lnTo>
                <a:lnTo>
                  <a:pt x="2510" y="502"/>
                </a:lnTo>
                <a:lnTo>
                  <a:pt x="2995" y="296"/>
                </a:lnTo>
                <a:close/>
                <a:moveTo>
                  <a:pt x="3210" y="741"/>
                </a:moveTo>
                <a:lnTo>
                  <a:pt x="3210" y="343"/>
                </a:lnTo>
                <a:lnTo>
                  <a:pt x="3652" y="489"/>
                </a:lnTo>
                <a:lnTo>
                  <a:pt x="3308" y="635"/>
                </a:lnTo>
                <a:lnTo>
                  <a:pt x="3308" y="741"/>
                </a:lnTo>
                <a:lnTo>
                  <a:pt x="3586" y="741"/>
                </a:lnTo>
                <a:lnTo>
                  <a:pt x="3586" y="4562"/>
                </a:lnTo>
                <a:lnTo>
                  <a:pt x="2842" y="4562"/>
                </a:lnTo>
                <a:lnTo>
                  <a:pt x="2842" y="4187"/>
                </a:lnTo>
                <a:lnTo>
                  <a:pt x="2177" y="4187"/>
                </a:lnTo>
                <a:lnTo>
                  <a:pt x="2177" y="4562"/>
                </a:lnTo>
                <a:lnTo>
                  <a:pt x="1433" y="4562"/>
                </a:lnTo>
                <a:lnTo>
                  <a:pt x="1433" y="741"/>
                </a:lnTo>
                <a:lnTo>
                  <a:pt x="1706" y="741"/>
                </a:lnTo>
                <a:lnTo>
                  <a:pt x="1706" y="343"/>
                </a:lnTo>
                <a:lnTo>
                  <a:pt x="2148" y="489"/>
                </a:lnTo>
                <a:lnTo>
                  <a:pt x="1804" y="635"/>
                </a:lnTo>
                <a:lnTo>
                  <a:pt x="1804" y="741"/>
                </a:lnTo>
                <a:lnTo>
                  <a:pt x="2412" y="741"/>
                </a:lnTo>
                <a:lnTo>
                  <a:pt x="2412" y="0"/>
                </a:lnTo>
                <a:lnTo>
                  <a:pt x="3274" y="285"/>
                </a:lnTo>
                <a:lnTo>
                  <a:pt x="2510" y="609"/>
                </a:lnTo>
                <a:lnTo>
                  <a:pt x="2510" y="741"/>
                </a:lnTo>
                <a:lnTo>
                  <a:pt x="3210" y="741"/>
                </a:lnTo>
                <a:close/>
                <a:moveTo>
                  <a:pt x="5020" y="4763"/>
                </a:moveTo>
                <a:lnTo>
                  <a:pt x="0" y="4763"/>
                </a:lnTo>
                <a:lnTo>
                  <a:pt x="0" y="4665"/>
                </a:lnTo>
                <a:lnTo>
                  <a:pt x="5020" y="4665"/>
                </a:lnTo>
                <a:lnTo>
                  <a:pt x="5020" y="4763"/>
                </a:lnTo>
                <a:close/>
                <a:moveTo>
                  <a:pt x="4084" y="1318"/>
                </a:moveTo>
                <a:lnTo>
                  <a:pt x="4084" y="854"/>
                </a:lnTo>
                <a:lnTo>
                  <a:pt x="4526" y="1000"/>
                </a:lnTo>
                <a:lnTo>
                  <a:pt x="4183" y="1146"/>
                </a:lnTo>
                <a:lnTo>
                  <a:pt x="4183" y="1318"/>
                </a:lnTo>
                <a:lnTo>
                  <a:pt x="4745" y="1318"/>
                </a:lnTo>
                <a:lnTo>
                  <a:pt x="4745" y="3671"/>
                </a:lnTo>
                <a:lnTo>
                  <a:pt x="4902" y="3907"/>
                </a:lnTo>
                <a:lnTo>
                  <a:pt x="4902" y="4562"/>
                </a:lnTo>
                <a:lnTo>
                  <a:pt x="4804" y="4562"/>
                </a:lnTo>
                <a:lnTo>
                  <a:pt x="4804" y="3936"/>
                </a:lnTo>
                <a:lnTo>
                  <a:pt x="4647" y="3701"/>
                </a:lnTo>
                <a:lnTo>
                  <a:pt x="4647" y="1416"/>
                </a:lnTo>
                <a:lnTo>
                  <a:pt x="3782" y="1416"/>
                </a:lnTo>
                <a:lnTo>
                  <a:pt x="3782" y="1318"/>
                </a:lnTo>
                <a:lnTo>
                  <a:pt x="4084" y="1318"/>
                </a:lnTo>
                <a:close/>
                <a:moveTo>
                  <a:pt x="840" y="1318"/>
                </a:moveTo>
                <a:lnTo>
                  <a:pt x="840" y="851"/>
                </a:lnTo>
                <a:lnTo>
                  <a:pt x="1282" y="997"/>
                </a:lnTo>
                <a:lnTo>
                  <a:pt x="938" y="1143"/>
                </a:lnTo>
                <a:lnTo>
                  <a:pt x="938" y="1318"/>
                </a:lnTo>
                <a:lnTo>
                  <a:pt x="1237" y="1318"/>
                </a:lnTo>
                <a:lnTo>
                  <a:pt x="1237" y="1416"/>
                </a:lnTo>
                <a:lnTo>
                  <a:pt x="373" y="1416"/>
                </a:lnTo>
                <a:lnTo>
                  <a:pt x="373" y="3701"/>
                </a:lnTo>
                <a:lnTo>
                  <a:pt x="216" y="3936"/>
                </a:lnTo>
                <a:lnTo>
                  <a:pt x="216" y="4562"/>
                </a:lnTo>
                <a:lnTo>
                  <a:pt x="118" y="4562"/>
                </a:lnTo>
                <a:lnTo>
                  <a:pt x="118" y="3907"/>
                </a:lnTo>
                <a:lnTo>
                  <a:pt x="275" y="3671"/>
                </a:lnTo>
                <a:lnTo>
                  <a:pt x="275" y="1318"/>
                </a:lnTo>
                <a:lnTo>
                  <a:pt x="840" y="1318"/>
                </a:lnTo>
                <a:close/>
              </a:path>
            </a:pathLst>
          </a:custGeom>
          <a:noFill/>
          <a:ln w="9525" cap="flat" cmpd="sng" algn="ctr">
            <a:solidFill>
              <a:srgbClr val="8064A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57951" y="4037384"/>
            <a:ext cx="1341471" cy="4485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Segoe UI Light" panose="020B0502040204020203" pitchFamily="34" charset="0"/>
              </a:rPr>
              <a:t>Федеральное казначейство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1910888" y="2975778"/>
            <a:ext cx="3165168" cy="3189526"/>
            <a:chOff x="1910888" y="2975778"/>
            <a:chExt cx="2963548" cy="3189526"/>
          </a:xfrm>
        </p:grpSpPr>
        <p:sp>
          <p:nvSpPr>
            <p:cNvPr id="7" name="Круговая стрелка 6"/>
            <p:cNvSpPr/>
            <p:nvPr/>
          </p:nvSpPr>
          <p:spPr>
            <a:xfrm>
              <a:off x="1910888" y="2975778"/>
              <a:ext cx="2963548" cy="3189526"/>
            </a:xfrm>
            <a:prstGeom prst="circularArrow">
              <a:avLst>
                <a:gd name="adj1" fmla="val 15355"/>
                <a:gd name="adj2" fmla="val 172497"/>
                <a:gd name="adj3" fmla="val 20195691"/>
                <a:gd name="adj4" fmla="val 1222840"/>
                <a:gd name="adj5" fmla="val 12500"/>
              </a:avLst>
            </a:prstGeom>
            <a:solidFill>
              <a:srgbClr val="00602B"/>
            </a:solidFill>
            <a:ln w="3175" cap="flat" cmpd="sng" algn="ctr">
              <a:solidFill>
                <a:srgbClr val="C0504D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2485550" y="3634251"/>
              <a:ext cx="942926" cy="717805"/>
              <a:chOff x="350095" y="2028025"/>
              <a:chExt cx="436763" cy="290039"/>
            </a:xfrm>
          </p:grpSpPr>
          <p:sp>
            <p:nvSpPr>
              <p:cNvPr id="9" name="TextBox 8"/>
              <p:cNvSpPr txBox="1"/>
              <p:nvPr/>
            </p:nvSpPr>
            <p:spPr>
              <a:xfrm rot="16200000">
                <a:off x="423458" y="1977616"/>
                <a:ext cx="290039" cy="390858"/>
              </a:xfrm>
              <a:prstGeom prst="hexagon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9525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lIns="408443" tIns="204223" rIns="408443" bIns="204223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350095" y="2052873"/>
                <a:ext cx="436763" cy="24034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Segoe UI Light" panose="020B0502040204020203" pitchFamily="34" charset="0"/>
                  </a:rPr>
                  <a:t>Модуль</a:t>
                </a:r>
                <a:r>
                  <a:rPr kumimoji="0" lang="ru-RU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Segoe UI Light" panose="020B0502040204020203" pitchFamily="34" charset="0"/>
                  </a:rPr>
                  <a:t> </a:t>
                </a:r>
                <a:r>
                  <a:rPr kumimoji="0" lang="ru-RU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Segoe UI Light" panose="020B0502040204020203" pitchFamily="34" charset="0"/>
                  </a:rPr>
                  <a:t>ВГФК</a:t>
                </a: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3457683" y="3629049"/>
              <a:ext cx="942926" cy="717805"/>
              <a:chOff x="1335611" y="1772356"/>
              <a:chExt cx="436763" cy="290039"/>
            </a:xfrm>
          </p:grpSpPr>
          <p:sp>
            <p:nvSpPr>
              <p:cNvPr id="12" name="TextBox 11"/>
              <p:cNvSpPr txBox="1"/>
              <p:nvPr/>
            </p:nvSpPr>
            <p:spPr>
              <a:xfrm rot="16200000">
                <a:off x="1408974" y="1721947"/>
                <a:ext cx="290039" cy="390858"/>
              </a:xfrm>
              <a:prstGeom prst="hexagon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9525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lIns="408443" tIns="204223" rIns="408443" bIns="204223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1335611" y="1797204"/>
                <a:ext cx="436763" cy="24034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Segoe UI Light" panose="020B0502040204020203" pitchFamily="34" charset="0"/>
                  </a:rPr>
                  <a:t>Анализ ИБП ОВГ(М)К</a:t>
                </a:r>
              </a:p>
            </p:txBody>
          </p:sp>
        </p:grpSp>
        <p:grpSp>
          <p:nvGrpSpPr>
            <p:cNvPr id="14" name="Группа 13"/>
            <p:cNvGrpSpPr/>
            <p:nvPr/>
          </p:nvGrpSpPr>
          <p:grpSpPr>
            <a:xfrm>
              <a:off x="3914692" y="4413229"/>
              <a:ext cx="942926" cy="699225"/>
              <a:chOff x="1074537" y="2308225"/>
              <a:chExt cx="436763" cy="282532"/>
            </a:xfrm>
          </p:grpSpPr>
          <p:sp>
            <p:nvSpPr>
              <p:cNvPr id="15" name="TextBox 14"/>
              <p:cNvSpPr txBox="1"/>
              <p:nvPr/>
            </p:nvSpPr>
            <p:spPr>
              <a:xfrm rot="16200000">
                <a:off x="1160045" y="2254062"/>
                <a:ext cx="282532" cy="390858"/>
              </a:xfrm>
              <a:prstGeom prst="hexagon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9525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lIns="408443" tIns="204223" rIns="408443" bIns="204223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1074537" y="2328216"/>
                <a:ext cx="436763" cy="24034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Segoe UI Light" panose="020B0502040204020203" pitchFamily="34" charset="0"/>
                  </a:rPr>
                  <a:t>Анализ ВФА ГАБС</a:t>
                </a: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3503550" y="5172120"/>
              <a:ext cx="942926" cy="699225"/>
              <a:chOff x="938997" y="2536825"/>
              <a:chExt cx="436763" cy="282532"/>
            </a:xfrm>
          </p:grpSpPr>
          <p:sp>
            <p:nvSpPr>
              <p:cNvPr id="18" name="TextBox 17"/>
              <p:cNvSpPr txBox="1"/>
              <p:nvPr/>
            </p:nvSpPr>
            <p:spPr>
              <a:xfrm rot="16200000">
                <a:off x="1016114" y="2482662"/>
                <a:ext cx="282532" cy="390858"/>
              </a:xfrm>
              <a:prstGeom prst="hexagon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9525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lIns="408443" tIns="204223" rIns="408443" bIns="204223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938997" y="2565251"/>
                <a:ext cx="436763" cy="24034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Segoe UI Light" panose="020B0502040204020203" pitchFamily="34" charset="0"/>
                  </a:rPr>
                  <a:t>Модуль ВФА</a:t>
                </a: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2567477" y="5172120"/>
              <a:ext cx="942926" cy="699225"/>
              <a:chOff x="938997" y="2536825"/>
              <a:chExt cx="436763" cy="282532"/>
            </a:xfrm>
          </p:grpSpPr>
          <p:sp>
            <p:nvSpPr>
              <p:cNvPr id="21" name="TextBox 20"/>
              <p:cNvSpPr txBox="1"/>
              <p:nvPr/>
            </p:nvSpPr>
            <p:spPr>
              <a:xfrm rot="16200000">
                <a:off x="1016114" y="2482662"/>
                <a:ext cx="282532" cy="390858"/>
              </a:xfrm>
              <a:prstGeom prst="hexagon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9525" cap="flat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lIns="408443" tIns="204223" rIns="408443" bIns="204223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938997" y="2565251"/>
                <a:ext cx="436763" cy="24034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Segoe UI Light" panose="020B0502040204020203" pitchFamily="34" charset="0"/>
                  </a:rPr>
                  <a:t>Личный кабинет</a:t>
                </a:r>
              </a:p>
            </p:txBody>
          </p:sp>
        </p:grpSp>
        <p:sp>
          <p:nvSpPr>
            <p:cNvPr id="28" name="Прямоугольник 27"/>
            <p:cNvSpPr/>
            <p:nvPr/>
          </p:nvSpPr>
          <p:spPr>
            <a:xfrm>
              <a:off x="3053600" y="4356251"/>
              <a:ext cx="942926" cy="5948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Segoe UI Light" panose="020B0502040204020203" pitchFamily="34" charset="0"/>
                </a:rPr>
                <a:t/>
              </a:r>
              <a:br>
                <a:rPr kumimoji="0" lang="en-GB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Segoe UI Light" panose="020B0502040204020203" pitchFamily="34" charset="0"/>
                </a:rPr>
              </a:br>
              <a:r>
                <a:rPr kumimoji="0" 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Segoe UI Light" panose="020B0502040204020203" pitchFamily="34" charset="0"/>
                </a:rPr>
                <a:t>ГИИС ЭБ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2412906" y="4397204"/>
              <a:ext cx="942926" cy="5948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Segoe UI Light" panose="020B0502040204020203" pitchFamily="34" charset="0"/>
                </a:rPr>
                <a:t>ПИАО: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Segoe UI Light" panose="020B0502040204020203" pitchFamily="34" charset="0"/>
                </a:rPr>
                <a:t>Паспорт ОК</a:t>
              </a:r>
              <a:br>
                <a:rPr kumimoji="0" lang="ru-RU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Segoe UI Light" panose="020B0502040204020203" pitchFamily="34" charset="0"/>
                </a:rPr>
              </a:br>
              <a:r>
                <a:rPr kumimoji="0" lang="ru-RU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Segoe UI Light" panose="020B0502040204020203" pitchFamily="34" charset="0"/>
                </a:rPr>
                <a:t>Риск-анализ</a:t>
              </a: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435853" y="4578372"/>
            <a:ext cx="1044194" cy="489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Иные органы ВГ(М)ФК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579826" y="4627901"/>
            <a:ext cx="1298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Главные администраторы </a:t>
            </a: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бюджетных средств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258853"/>
              </p:ext>
            </p:extLst>
          </p:nvPr>
        </p:nvGraphicFramePr>
        <p:xfrm>
          <a:off x="820093" y="432874"/>
          <a:ext cx="8660816" cy="39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ЦИФРОВИЗАЦИЯ КОНТРОЛЬНОЙ ДЕЯТЕЛЬНОСТИ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4716015" y="5462085"/>
            <a:ext cx="4224445" cy="738664"/>
          </a:xfrm>
          <a:prstGeom prst="rect">
            <a:avLst/>
          </a:prstGeom>
          <a:ln w="25400">
            <a:solidFill>
              <a:srgbClr val="C0504D">
                <a:lumMod val="40000"/>
                <a:lumOff val="60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Единое информационное поле</a:t>
            </a:r>
            <a:b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(цифровой диалог, электронный документооборот)</a:t>
            </a:r>
          </a:p>
        </p:txBody>
      </p:sp>
      <p:sp>
        <p:nvSpPr>
          <p:cNvPr id="35" name="Freeform 117"/>
          <p:cNvSpPr>
            <a:spLocks noChangeAspect="1" noEditPoints="1"/>
          </p:cNvSpPr>
          <p:nvPr/>
        </p:nvSpPr>
        <p:spPr bwMode="auto">
          <a:xfrm>
            <a:off x="5994817" y="4050518"/>
            <a:ext cx="427717" cy="520023"/>
          </a:xfrm>
          <a:custGeom>
            <a:avLst/>
            <a:gdLst>
              <a:gd name="T0" fmla="*/ 2147483647 w 5020"/>
              <a:gd name="T1" fmla="*/ 2147483647 h 4763"/>
              <a:gd name="T2" fmla="*/ 2147483647 w 5020"/>
              <a:gd name="T3" fmla="*/ 2147483647 h 4763"/>
              <a:gd name="T4" fmla="*/ 2147483647 w 5020"/>
              <a:gd name="T5" fmla="*/ 2147483647 h 4763"/>
              <a:gd name="T6" fmla="*/ 2147483647 w 5020"/>
              <a:gd name="T7" fmla="*/ 2147483647 h 4763"/>
              <a:gd name="T8" fmla="*/ 2147483647 w 5020"/>
              <a:gd name="T9" fmla="*/ 2147483647 h 4763"/>
              <a:gd name="T10" fmla="*/ 2147483647 w 5020"/>
              <a:gd name="T11" fmla="*/ 2147483647 h 4763"/>
              <a:gd name="T12" fmla="*/ 2147483647 w 5020"/>
              <a:gd name="T13" fmla="*/ 2147483647 h 4763"/>
              <a:gd name="T14" fmla="*/ 2147483647 w 5020"/>
              <a:gd name="T15" fmla="*/ 2147483647 h 4763"/>
              <a:gd name="T16" fmla="*/ 2147483647 w 5020"/>
              <a:gd name="T17" fmla="*/ 2147483647 h 4763"/>
              <a:gd name="T18" fmla="*/ 2147483647 w 5020"/>
              <a:gd name="T19" fmla="*/ 2147483647 h 4763"/>
              <a:gd name="T20" fmla="*/ 2147483647 w 5020"/>
              <a:gd name="T21" fmla="*/ 2147483647 h 4763"/>
              <a:gd name="T22" fmla="*/ 2147483647 w 5020"/>
              <a:gd name="T23" fmla="*/ 2147483647 h 4763"/>
              <a:gd name="T24" fmla="*/ 2147483647 w 5020"/>
              <a:gd name="T25" fmla="*/ 2147483647 h 4763"/>
              <a:gd name="T26" fmla="*/ 2147483647 w 5020"/>
              <a:gd name="T27" fmla="*/ 2147483647 h 4763"/>
              <a:gd name="T28" fmla="*/ 2147483647 w 5020"/>
              <a:gd name="T29" fmla="*/ 2147483647 h 4763"/>
              <a:gd name="T30" fmla="*/ 2147483647 w 5020"/>
              <a:gd name="T31" fmla="*/ 2147483647 h 4763"/>
              <a:gd name="T32" fmla="*/ 2147483647 w 5020"/>
              <a:gd name="T33" fmla="*/ 2147483647 h 4763"/>
              <a:gd name="T34" fmla="*/ 2147483647 w 5020"/>
              <a:gd name="T35" fmla="*/ 2147483647 h 4763"/>
              <a:gd name="T36" fmla="*/ 2147483647 w 5020"/>
              <a:gd name="T37" fmla="*/ 2147483647 h 4763"/>
              <a:gd name="T38" fmla="*/ 2147483647 w 5020"/>
              <a:gd name="T39" fmla="*/ 2147483647 h 4763"/>
              <a:gd name="T40" fmla="*/ 2147483647 w 5020"/>
              <a:gd name="T41" fmla="*/ 2147483647 h 4763"/>
              <a:gd name="T42" fmla="*/ 2147483647 w 5020"/>
              <a:gd name="T43" fmla="*/ 2147483647 h 4763"/>
              <a:gd name="T44" fmla="*/ 2147483647 w 5020"/>
              <a:gd name="T45" fmla="*/ 2147483647 h 4763"/>
              <a:gd name="T46" fmla="*/ 2147483647 w 5020"/>
              <a:gd name="T47" fmla="*/ 2147483647 h 4763"/>
              <a:gd name="T48" fmla="*/ 2147483647 w 5020"/>
              <a:gd name="T49" fmla="*/ 2147483647 h 4763"/>
              <a:gd name="T50" fmla="*/ 2147483647 w 5020"/>
              <a:gd name="T51" fmla="*/ 2147483647 h 4763"/>
              <a:gd name="T52" fmla="*/ 2147483647 w 5020"/>
              <a:gd name="T53" fmla="*/ 2147483647 h 4763"/>
              <a:gd name="T54" fmla="*/ 2147483647 w 5020"/>
              <a:gd name="T55" fmla="*/ 2147483647 h 4763"/>
              <a:gd name="T56" fmla="*/ 2147483647 w 5020"/>
              <a:gd name="T57" fmla="*/ 2147483647 h 4763"/>
              <a:gd name="T58" fmla="*/ 2147483647 w 5020"/>
              <a:gd name="T59" fmla="*/ 2147483647 h 4763"/>
              <a:gd name="T60" fmla="*/ 2147483647 w 5020"/>
              <a:gd name="T61" fmla="*/ 2147483647 h 4763"/>
              <a:gd name="T62" fmla="*/ 2147483647 w 5020"/>
              <a:gd name="T63" fmla="*/ 2147483647 h 4763"/>
              <a:gd name="T64" fmla="*/ 2147483647 w 5020"/>
              <a:gd name="T65" fmla="*/ 2147483647 h 4763"/>
              <a:gd name="T66" fmla="*/ 2147483647 w 5020"/>
              <a:gd name="T67" fmla="*/ 2147483647 h 4763"/>
              <a:gd name="T68" fmla="*/ 2147483647 w 5020"/>
              <a:gd name="T69" fmla="*/ 2147483647 h 4763"/>
              <a:gd name="T70" fmla="*/ 2147483647 w 5020"/>
              <a:gd name="T71" fmla="*/ 2147483647 h 4763"/>
              <a:gd name="T72" fmla="*/ 2147483647 w 5020"/>
              <a:gd name="T73" fmla="*/ 2147483647 h 4763"/>
              <a:gd name="T74" fmla="*/ 2147483647 w 5020"/>
              <a:gd name="T75" fmla="*/ 2147483647 h 4763"/>
              <a:gd name="T76" fmla="*/ 2147483647 w 5020"/>
              <a:gd name="T77" fmla="*/ 2147483647 h 4763"/>
              <a:gd name="T78" fmla="*/ 2147483647 w 5020"/>
              <a:gd name="T79" fmla="*/ 2147483647 h 4763"/>
              <a:gd name="T80" fmla="*/ 2147483647 w 5020"/>
              <a:gd name="T81" fmla="*/ 2147483647 h 4763"/>
              <a:gd name="T82" fmla="*/ 2147483647 w 5020"/>
              <a:gd name="T83" fmla="*/ 2147483647 h 4763"/>
              <a:gd name="T84" fmla="*/ 2147483647 w 5020"/>
              <a:gd name="T85" fmla="*/ 2147483647 h 4763"/>
              <a:gd name="T86" fmla="*/ 2147483647 w 5020"/>
              <a:gd name="T87" fmla="*/ 2147483647 h 4763"/>
              <a:gd name="T88" fmla="*/ 2147483647 w 5020"/>
              <a:gd name="T89" fmla="*/ 2147483647 h 4763"/>
              <a:gd name="T90" fmla="*/ 0 w 5020"/>
              <a:gd name="T91" fmla="*/ 2147483647 h 4763"/>
              <a:gd name="T92" fmla="*/ 2147483647 w 5020"/>
              <a:gd name="T93" fmla="*/ 2147483647 h 4763"/>
              <a:gd name="T94" fmla="*/ 2147483647 w 5020"/>
              <a:gd name="T95" fmla="*/ 2147483647 h 4763"/>
              <a:gd name="T96" fmla="*/ 2147483647 w 5020"/>
              <a:gd name="T97" fmla="*/ 2147483647 h 4763"/>
              <a:gd name="T98" fmla="*/ 2147483647 w 5020"/>
              <a:gd name="T99" fmla="*/ 2147483647 h 4763"/>
              <a:gd name="T100" fmla="*/ 2147483647 w 5020"/>
              <a:gd name="T101" fmla="*/ 2147483647 h 4763"/>
              <a:gd name="T102" fmla="*/ 2147483647 w 5020"/>
              <a:gd name="T103" fmla="*/ 2147483647 h 4763"/>
              <a:gd name="T104" fmla="*/ 2147483647 w 5020"/>
              <a:gd name="T105" fmla="*/ 2147483647 h 476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020"/>
              <a:gd name="T160" fmla="*/ 0 h 4763"/>
              <a:gd name="T161" fmla="*/ 5020 w 5020"/>
              <a:gd name="T162" fmla="*/ 4763 h 476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020" h="4763">
                <a:moveTo>
                  <a:pt x="1207" y="3692"/>
                </a:moveTo>
                <a:lnTo>
                  <a:pt x="1207" y="3986"/>
                </a:lnTo>
                <a:lnTo>
                  <a:pt x="1011" y="3986"/>
                </a:lnTo>
                <a:lnTo>
                  <a:pt x="1011" y="3692"/>
                </a:lnTo>
                <a:lnTo>
                  <a:pt x="1207" y="3692"/>
                </a:lnTo>
                <a:close/>
                <a:moveTo>
                  <a:pt x="1207" y="3191"/>
                </a:moveTo>
                <a:lnTo>
                  <a:pt x="1207" y="3495"/>
                </a:lnTo>
                <a:lnTo>
                  <a:pt x="1011" y="3495"/>
                </a:lnTo>
                <a:lnTo>
                  <a:pt x="1011" y="3191"/>
                </a:lnTo>
                <a:lnTo>
                  <a:pt x="1207" y="3191"/>
                </a:lnTo>
                <a:close/>
                <a:moveTo>
                  <a:pt x="1207" y="2689"/>
                </a:moveTo>
                <a:lnTo>
                  <a:pt x="1207" y="2994"/>
                </a:lnTo>
                <a:lnTo>
                  <a:pt x="1011" y="2994"/>
                </a:lnTo>
                <a:lnTo>
                  <a:pt x="1011" y="2689"/>
                </a:lnTo>
                <a:lnTo>
                  <a:pt x="1207" y="2689"/>
                </a:lnTo>
                <a:close/>
                <a:moveTo>
                  <a:pt x="1207" y="2186"/>
                </a:moveTo>
                <a:lnTo>
                  <a:pt x="1207" y="2492"/>
                </a:lnTo>
                <a:lnTo>
                  <a:pt x="1011" y="2492"/>
                </a:lnTo>
                <a:lnTo>
                  <a:pt x="1011" y="2186"/>
                </a:lnTo>
                <a:lnTo>
                  <a:pt x="1207" y="2186"/>
                </a:lnTo>
                <a:close/>
                <a:moveTo>
                  <a:pt x="1207" y="1700"/>
                </a:moveTo>
                <a:lnTo>
                  <a:pt x="1207" y="1990"/>
                </a:lnTo>
                <a:lnTo>
                  <a:pt x="1011" y="1990"/>
                </a:lnTo>
                <a:lnTo>
                  <a:pt x="1011" y="1700"/>
                </a:lnTo>
                <a:lnTo>
                  <a:pt x="1207" y="1700"/>
                </a:lnTo>
                <a:close/>
                <a:moveTo>
                  <a:pt x="765" y="3692"/>
                </a:moveTo>
                <a:lnTo>
                  <a:pt x="765" y="3986"/>
                </a:lnTo>
                <a:lnTo>
                  <a:pt x="569" y="3986"/>
                </a:lnTo>
                <a:lnTo>
                  <a:pt x="569" y="3692"/>
                </a:lnTo>
                <a:lnTo>
                  <a:pt x="765" y="3692"/>
                </a:lnTo>
                <a:close/>
                <a:moveTo>
                  <a:pt x="765" y="3191"/>
                </a:moveTo>
                <a:lnTo>
                  <a:pt x="765" y="3495"/>
                </a:lnTo>
                <a:lnTo>
                  <a:pt x="569" y="3495"/>
                </a:lnTo>
                <a:lnTo>
                  <a:pt x="569" y="3191"/>
                </a:lnTo>
                <a:lnTo>
                  <a:pt x="765" y="3191"/>
                </a:lnTo>
                <a:close/>
                <a:moveTo>
                  <a:pt x="765" y="2689"/>
                </a:moveTo>
                <a:lnTo>
                  <a:pt x="765" y="2994"/>
                </a:lnTo>
                <a:lnTo>
                  <a:pt x="569" y="2994"/>
                </a:lnTo>
                <a:lnTo>
                  <a:pt x="569" y="2689"/>
                </a:lnTo>
                <a:lnTo>
                  <a:pt x="765" y="2689"/>
                </a:lnTo>
                <a:close/>
                <a:moveTo>
                  <a:pt x="765" y="2186"/>
                </a:moveTo>
                <a:lnTo>
                  <a:pt x="765" y="2492"/>
                </a:lnTo>
                <a:lnTo>
                  <a:pt x="569" y="2492"/>
                </a:lnTo>
                <a:lnTo>
                  <a:pt x="569" y="2186"/>
                </a:lnTo>
                <a:lnTo>
                  <a:pt x="765" y="2186"/>
                </a:lnTo>
                <a:close/>
                <a:moveTo>
                  <a:pt x="765" y="1700"/>
                </a:moveTo>
                <a:lnTo>
                  <a:pt x="765" y="1990"/>
                </a:lnTo>
                <a:lnTo>
                  <a:pt x="569" y="1990"/>
                </a:lnTo>
                <a:lnTo>
                  <a:pt x="569" y="1700"/>
                </a:lnTo>
                <a:lnTo>
                  <a:pt x="765" y="1700"/>
                </a:lnTo>
                <a:close/>
                <a:moveTo>
                  <a:pt x="4008" y="3692"/>
                </a:moveTo>
                <a:lnTo>
                  <a:pt x="4008" y="3986"/>
                </a:lnTo>
                <a:lnTo>
                  <a:pt x="3812" y="3986"/>
                </a:lnTo>
                <a:lnTo>
                  <a:pt x="3812" y="3692"/>
                </a:lnTo>
                <a:lnTo>
                  <a:pt x="4008" y="3692"/>
                </a:lnTo>
                <a:close/>
                <a:moveTo>
                  <a:pt x="4008" y="3191"/>
                </a:moveTo>
                <a:lnTo>
                  <a:pt x="4008" y="3495"/>
                </a:lnTo>
                <a:lnTo>
                  <a:pt x="3812" y="3495"/>
                </a:lnTo>
                <a:lnTo>
                  <a:pt x="3812" y="3191"/>
                </a:lnTo>
                <a:lnTo>
                  <a:pt x="4008" y="3191"/>
                </a:lnTo>
                <a:close/>
                <a:moveTo>
                  <a:pt x="4008" y="2689"/>
                </a:moveTo>
                <a:lnTo>
                  <a:pt x="4008" y="2994"/>
                </a:lnTo>
                <a:lnTo>
                  <a:pt x="3812" y="2994"/>
                </a:lnTo>
                <a:lnTo>
                  <a:pt x="3812" y="2689"/>
                </a:lnTo>
                <a:lnTo>
                  <a:pt x="4008" y="2689"/>
                </a:lnTo>
                <a:close/>
                <a:moveTo>
                  <a:pt x="4008" y="2186"/>
                </a:moveTo>
                <a:lnTo>
                  <a:pt x="4008" y="2492"/>
                </a:lnTo>
                <a:lnTo>
                  <a:pt x="3812" y="2492"/>
                </a:lnTo>
                <a:lnTo>
                  <a:pt x="3812" y="2186"/>
                </a:lnTo>
                <a:lnTo>
                  <a:pt x="4008" y="2186"/>
                </a:lnTo>
                <a:close/>
                <a:moveTo>
                  <a:pt x="4008" y="1700"/>
                </a:moveTo>
                <a:lnTo>
                  <a:pt x="4008" y="1990"/>
                </a:lnTo>
                <a:lnTo>
                  <a:pt x="3812" y="1990"/>
                </a:lnTo>
                <a:lnTo>
                  <a:pt x="3812" y="1700"/>
                </a:lnTo>
                <a:lnTo>
                  <a:pt x="4008" y="1700"/>
                </a:lnTo>
                <a:close/>
                <a:moveTo>
                  <a:pt x="4450" y="3692"/>
                </a:moveTo>
                <a:lnTo>
                  <a:pt x="4450" y="3986"/>
                </a:lnTo>
                <a:lnTo>
                  <a:pt x="4254" y="3986"/>
                </a:lnTo>
                <a:lnTo>
                  <a:pt x="4254" y="3692"/>
                </a:lnTo>
                <a:lnTo>
                  <a:pt x="4450" y="3692"/>
                </a:lnTo>
                <a:close/>
                <a:moveTo>
                  <a:pt x="4450" y="3191"/>
                </a:moveTo>
                <a:lnTo>
                  <a:pt x="4450" y="3495"/>
                </a:lnTo>
                <a:lnTo>
                  <a:pt x="4254" y="3495"/>
                </a:lnTo>
                <a:lnTo>
                  <a:pt x="4254" y="3191"/>
                </a:lnTo>
                <a:lnTo>
                  <a:pt x="4450" y="3191"/>
                </a:lnTo>
                <a:close/>
                <a:moveTo>
                  <a:pt x="4450" y="2689"/>
                </a:moveTo>
                <a:lnTo>
                  <a:pt x="4450" y="2994"/>
                </a:lnTo>
                <a:lnTo>
                  <a:pt x="4254" y="2994"/>
                </a:lnTo>
                <a:lnTo>
                  <a:pt x="4254" y="2689"/>
                </a:lnTo>
                <a:lnTo>
                  <a:pt x="4450" y="2689"/>
                </a:lnTo>
                <a:close/>
                <a:moveTo>
                  <a:pt x="4450" y="2186"/>
                </a:moveTo>
                <a:lnTo>
                  <a:pt x="4450" y="2492"/>
                </a:lnTo>
                <a:lnTo>
                  <a:pt x="4254" y="2492"/>
                </a:lnTo>
                <a:lnTo>
                  <a:pt x="4254" y="2186"/>
                </a:lnTo>
                <a:lnTo>
                  <a:pt x="4450" y="2186"/>
                </a:lnTo>
                <a:close/>
                <a:moveTo>
                  <a:pt x="4450" y="1700"/>
                </a:moveTo>
                <a:lnTo>
                  <a:pt x="4450" y="1990"/>
                </a:lnTo>
                <a:lnTo>
                  <a:pt x="4254" y="1990"/>
                </a:lnTo>
                <a:lnTo>
                  <a:pt x="4254" y="1700"/>
                </a:lnTo>
                <a:lnTo>
                  <a:pt x="4450" y="1700"/>
                </a:lnTo>
                <a:close/>
                <a:moveTo>
                  <a:pt x="2461" y="4562"/>
                </a:moveTo>
                <a:lnTo>
                  <a:pt x="2275" y="4562"/>
                </a:lnTo>
                <a:lnTo>
                  <a:pt x="2275" y="4285"/>
                </a:lnTo>
                <a:lnTo>
                  <a:pt x="2461" y="4285"/>
                </a:lnTo>
                <a:lnTo>
                  <a:pt x="2461" y="4562"/>
                </a:lnTo>
                <a:close/>
                <a:moveTo>
                  <a:pt x="2743" y="4562"/>
                </a:moveTo>
                <a:lnTo>
                  <a:pt x="2559" y="4562"/>
                </a:lnTo>
                <a:lnTo>
                  <a:pt x="2559" y="4285"/>
                </a:lnTo>
                <a:lnTo>
                  <a:pt x="2743" y="4285"/>
                </a:lnTo>
                <a:lnTo>
                  <a:pt x="2743" y="4562"/>
                </a:lnTo>
                <a:close/>
                <a:moveTo>
                  <a:pt x="2166" y="3692"/>
                </a:moveTo>
                <a:lnTo>
                  <a:pt x="1970" y="3692"/>
                </a:lnTo>
                <a:lnTo>
                  <a:pt x="1970" y="3986"/>
                </a:lnTo>
                <a:lnTo>
                  <a:pt x="2166" y="3986"/>
                </a:lnTo>
                <a:lnTo>
                  <a:pt x="2166" y="3692"/>
                </a:lnTo>
                <a:close/>
                <a:moveTo>
                  <a:pt x="2166" y="3191"/>
                </a:moveTo>
                <a:lnTo>
                  <a:pt x="1970" y="3191"/>
                </a:lnTo>
                <a:lnTo>
                  <a:pt x="1970" y="3495"/>
                </a:lnTo>
                <a:lnTo>
                  <a:pt x="2166" y="3495"/>
                </a:lnTo>
                <a:lnTo>
                  <a:pt x="2166" y="3191"/>
                </a:lnTo>
                <a:close/>
                <a:moveTo>
                  <a:pt x="2166" y="2689"/>
                </a:moveTo>
                <a:lnTo>
                  <a:pt x="1970" y="2689"/>
                </a:lnTo>
                <a:lnTo>
                  <a:pt x="1970" y="2994"/>
                </a:lnTo>
                <a:lnTo>
                  <a:pt x="2166" y="2994"/>
                </a:lnTo>
                <a:lnTo>
                  <a:pt x="2166" y="2689"/>
                </a:lnTo>
                <a:close/>
                <a:moveTo>
                  <a:pt x="2166" y="2186"/>
                </a:moveTo>
                <a:lnTo>
                  <a:pt x="1970" y="2186"/>
                </a:lnTo>
                <a:lnTo>
                  <a:pt x="1970" y="2492"/>
                </a:lnTo>
                <a:lnTo>
                  <a:pt x="2166" y="2492"/>
                </a:lnTo>
                <a:lnTo>
                  <a:pt x="2166" y="2186"/>
                </a:lnTo>
                <a:close/>
                <a:moveTo>
                  <a:pt x="2166" y="1685"/>
                </a:moveTo>
                <a:lnTo>
                  <a:pt x="1970" y="1685"/>
                </a:lnTo>
                <a:lnTo>
                  <a:pt x="1970" y="1990"/>
                </a:lnTo>
                <a:lnTo>
                  <a:pt x="2166" y="1990"/>
                </a:lnTo>
                <a:lnTo>
                  <a:pt x="2166" y="1685"/>
                </a:lnTo>
                <a:close/>
                <a:moveTo>
                  <a:pt x="2166" y="1180"/>
                </a:moveTo>
                <a:lnTo>
                  <a:pt x="1970" y="1180"/>
                </a:lnTo>
                <a:lnTo>
                  <a:pt x="1970" y="1489"/>
                </a:lnTo>
                <a:lnTo>
                  <a:pt x="2166" y="1489"/>
                </a:lnTo>
                <a:lnTo>
                  <a:pt x="2166" y="1180"/>
                </a:lnTo>
                <a:close/>
                <a:moveTo>
                  <a:pt x="2608" y="3692"/>
                </a:moveTo>
                <a:lnTo>
                  <a:pt x="2412" y="3692"/>
                </a:lnTo>
                <a:lnTo>
                  <a:pt x="2412" y="3986"/>
                </a:lnTo>
                <a:lnTo>
                  <a:pt x="2608" y="3986"/>
                </a:lnTo>
                <a:lnTo>
                  <a:pt x="2608" y="3692"/>
                </a:lnTo>
                <a:close/>
                <a:moveTo>
                  <a:pt x="2608" y="3191"/>
                </a:moveTo>
                <a:lnTo>
                  <a:pt x="2412" y="3191"/>
                </a:lnTo>
                <a:lnTo>
                  <a:pt x="2412" y="3495"/>
                </a:lnTo>
                <a:lnTo>
                  <a:pt x="2608" y="3495"/>
                </a:lnTo>
                <a:lnTo>
                  <a:pt x="2608" y="3191"/>
                </a:lnTo>
                <a:close/>
                <a:moveTo>
                  <a:pt x="2608" y="2689"/>
                </a:moveTo>
                <a:lnTo>
                  <a:pt x="2412" y="2689"/>
                </a:lnTo>
                <a:lnTo>
                  <a:pt x="2412" y="2994"/>
                </a:lnTo>
                <a:lnTo>
                  <a:pt x="2608" y="2994"/>
                </a:lnTo>
                <a:lnTo>
                  <a:pt x="2608" y="2689"/>
                </a:lnTo>
                <a:close/>
                <a:moveTo>
                  <a:pt x="2608" y="2186"/>
                </a:moveTo>
                <a:lnTo>
                  <a:pt x="2412" y="2186"/>
                </a:lnTo>
                <a:lnTo>
                  <a:pt x="2412" y="2492"/>
                </a:lnTo>
                <a:lnTo>
                  <a:pt x="2608" y="2492"/>
                </a:lnTo>
                <a:lnTo>
                  <a:pt x="2608" y="2186"/>
                </a:lnTo>
                <a:close/>
                <a:moveTo>
                  <a:pt x="2608" y="1685"/>
                </a:moveTo>
                <a:lnTo>
                  <a:pt x="2412" y="1685"/>
                </a:lnTo>
                <a:lnTo>
                  <a:pt x="2412" y="1990"/>
                </a:lnTo>
                <a:lnTo>
                  <a:pt x="2608" y="1990"/>
                </a:lnTo>
                <a:lnTo>
                  <a:pt x="2608" y="1685"/>
                </a:lnTo>
                <a:close/>
                <a:moveTo>
                  <a:pt x="2608" y="1180"/>
                </a:moveTo>
                <a:lnTo>
                  <a:pt x="2412" y="1180"/>
                </a:lnTo>
                <a:lnTo>
                  <a:pt x="2412" y="1489"/>
                </a:lnTo>
                <a:lnTo>
                  <a:pt x="2608" y="1489"/>
                </a:lnTo>
                <a:lnTo>
                  <a:pt x="2608" y="1180"/>
                </a:lnTo>
                <a:close/>
                <a:moveTo>
                  <a:pt x="3050" y="3692"/>
                </a:moveTo>
                <a:lnTo>
                  <a:pt x="2854" y="3692"/>
                </a:lnTo>
                <a:lnTo>
                  <a:pt x="2854" y="3986"/>
                </a:lnTo>
                <a:lnTo>
                  <a:pt x="3050" y="3986"/>
                </a:lnTo>
                <a:lnTo>
                  <a:pt x="3050" y="3692"/>
                </a:lnTo>
                <a:close/>
                <a:moveTo>
                  <a:pt x="3050" y="3191"/>
                </a:moveTo>
                <a:lnTo>
                  <a:pt x="2854" y="3191"/>
                </a:lnTo>
                <a:lnTo>
                  <a:pt x="2854" y="3495"/>
                </a:lnTo>
                <a:lnTo>
                  <a:pt x="3050" y="3495"/>
                </a:lnTo>
                <a:lnTo>
                  <a:pt x="3050" y="3191"/>
                </a:lnTo>
                <a:close/>
                <a:moveTo>
                  <a:pt x="3050" y="2689"/>
                </a:moveTo>
                <a:lnTo>
                  <a:pt x="2854" y="2689"/>
                </a:lnTo>
                <a:lnTo>
                  <a:pt x="2854" y="2994"/>
                </a:lnTo>
                <a:lnTo>
                  <a:pt x="3050" y="2994"/>
                </a:lnTo>
                <a:lnTo>
                  <a:pt x="3050" y="2689"/>
                </a:lnTo>
                <a:close/>
                <a:moveTo>
                  <a:pt x="3050" y="2186"/>
                </a:moveTo>
                <a:lnTo>
                  <a:pt x="2854" y="2186"/>
                </a:lnTo>
                <a:lnTo>
                  <a:pt x="2854" y="2492"/>
                </a:lnTo>
                <a:lnTo>
                  <a:pt x="3050" y="2492"/>
                </a:lnTo>
                <a:lnTo>
                  <a:pt x="3050" y="2186"/>
                </a:lnTo>
                <a:close/>
                <a:moveTo>
                  <a:pt x="3050" y="1685"/>
                </a:moveTo>
                <a:lnTo>
                  <a:pt x="2854" y="1685"/>
                </a:lnTo>
                <a:lnTo>
                  <a:pt x="2854" y="1990"/>
                </a:lnTo>
                <a:lnTo>
                  <a:pt x="3050" y="1990"/>
                </a:lnTo>
                <a:lnTo>
                  <a:pt x="3050" y="1685"/>
                </a:lnTo>
                <a:close/>
                <a:moveTo>
                  <a:pt x="3050" y="1180"/>
                </a:moveTo>
                <a:lnTo>
                  <a:pt x="2854" y="1180"/>
                </a:lnTo>
                <a:lnTo>
                  <a:pt x="2854" y="1489"/>
                </a:lnTo>
                <a:lnTo>
                  <a:pt x="3050" y="1489"/>
                </a:lnTo>
                <a:lnTo>
                  <a:pt x="3050" y="1180"/>
                </a:lnTo>
                <a:close/>
                <a:moveTo>
                  <a:pt x="2995" y="296"/>
                </a:moveTo>
                <a:lnTo>
                  <a:pt x="2510" y="136"/>
                </a:lnTo>
                <a:lnTo>
                  <a:pt x="2510" y="502"/>
                </a:lnTo>
                <a:lnTo>
                  <a:pt x="2995" y="296"/>
                </a:lnTo>
                <a:close/>
                <a:moveTo>
                  <a:pt x="3210" y="741"/>
                </a:moveTo>
                <a:lnTo>
                  <a:pt x="3210" y="343"/>
                </a:lnTo>
                <a:lnTo>
                  <a:pt x="3652" y="489"/>
                </a:lnTo>
                <a:lnTo>
                  <a:pt x="3308" y="635"/>
                </a:lnTo>
                <a:lnTo>
                  <a:pt x="3308" y="741"/>
                </a:lnTo>
                <a:lnTo>
                  <a:pt x="3586" y="741"/>
                </a:lnTo>
                <a:lnTo>
                  <a:pt x="3586" y="4562"/>
                </a:lnTo>
                <a:lnTo>
                  <a:pt x="2842" y="4562"/>
                </a:lnTo>
                <a:lnTo>
                  <a:pt x="2842" y="4187"/>
                </a:lnTo>
                <a:lnTo>
                  <a:pt x="2177" y="4187"/>
                </a:lnTo>
                <a:lnTo>
                  <a:pt x="2177" y="4562"/>
                </a:lnTo>
                <a:lnTo>
                  <a:pt x="1433" y="4562"/>
                </a:lnTo>
                <a:lnTo>
                  <a:pt x="1433" y="741"/>
                </a:lnTo>
                <a:lnTo>
                  <a:pt x="1706" y="741"/>
                </a:lnTo>
                <a:lnTo>
                  <a:pt x="1706" y="343"/>
                </a:lnTo>
                <a:lnTo>
                  <a:pt x="2148" y="489"/>
                </a:lnTo>
                <a:lnTo>
                  <a:pt x="1804" y="635"/>
                </a:lnTo>
                <a:lnTo>
                  <a:pt x="1804" y="741"/>
                </a:lnTo>
                <a:lnTo>
                  <a:pt x="2412" y="741"/>
                </a:lnTo>
                <a:lnTo>
                  <a:pt x="2412" y="0"/>
                </a:lnTo>
                <a:lnTo>
                  <a:pt x="3274" y="285"/>
                </a:lnTo>
                <a:lnTo>
                  <a:pt x="2510" y="609"/>
                </a:lnTo>
                <a:lnTo>
                  <a:pt x="2510" y="741"/>
                </a:lnTo>
                <a:lnTo>
                  <a:pt x="3210" y="741"/>
                </a:lnTo>
                <a:close/>
                <a:moveTo>
                  <a:pt x="5020" y="4763"/>
                </a:moveTo>
                <a:lnTo>
                  <a:pt x="0" y="4763"/>
                </a:lnTo>
                <a:lnTo>
                  <a:pt x="0" y="4665"/>
                </a:lnTo>
                <a:lnTo>
                  <a:pt x="5020" y="4665"/>
                </a:lnTo>
                <a:lnTo>
                  <a:pt x="5020" y="4763"/>
                </a:lnTo>
                <a:close/>
                <a:moveTo>
                  <a:pt x="4084" y="1318"/>
                </a:moveTo>
                <a:lnTo>
                  <a:pt x="4084" y="854"/>
                </a:lnTo>
                <a:lnTo>
                  <a:pt x="4526" y="1000"/>
                </a:lnTo>
                <a:lnTo>
                  <a:pt x="4183" y="1146"/>
                </a:lnTo>
                <a:lnTo>
                  <a:pt x="4183" y="1318"/>
                </a:lnTo>
                <a:lnTo>
                  <a:pt x="4745" y="1318"/>
                </a:lnTo>
                <a:lnTo>
                  <a:pt x="4745" y="3671"/>
                </a:lnTo>
                <a:lnTo>
                  <a:pt x="4902" y="3907"/>
                </a:lnTo>
                <a:lnTo>
                  <a:pt x="4902" y="4562"/>
                </a:lnTo>
                <a:lnTo>
                  <a:pt x="4804" y="4562"/>
                </a:lnTo>
                <a:lnTo>
                  <a:pt x="4804" y="3936"/>
                </a:lnTo>
                <a:lnTo>
                  <a:pt x="4647" y="3701"/>
                </a:lnTo>
                <a:lnTo>
                  <a:pt x="4647" y="1416"/>
                </a:lnTo>
                <a:lnTo>
                  <a:pt x="3782" y="1416"/>
                </a:lnTo>
                <a:lnTo>
                  <a:pt x="3782" y="1318"/>
                </a:lnTo>
                <a:lnTo>
                  <a:pt x="4084" y="1318"/>
                </a:lnTo>
                <a:close/>
                <a:moveTo>
                  <a:pt x="840" y="1318"/>
                </a:moveTo>
                <a:lnTo>
                  <a:pt x="840" y="851"/>
                </a:lnTo>
                <a:lnTo>
                  <a:pt x="1282" y="997"/>
                </a:lnTo>
                <a:lnTo>
                  <a:pt x="938" y="1143"/>
                </a:lnTo>
                <a:lnTo>
                  <a:pt x="938" y="1318"/>
                </a:lnTo>
                <a:lnTo>
                  <a:pt x="1237" y="1318"/>
                </a:lnTo>
                <a:lnTo>
                  <a:pt x="1237" y="1416"/>
                </a:lnTo>
                <a:lnTo>
                  <a:pt x="373" y="1416"/>
                </a:lnTo>
                <a:lnTo>
                  <a:pt x="373" y="3701"/>
                </a:lnTo>
                <a:lnTo>
                  <a:pt x="216" y="3936"/>
                </a:lnTo>
                <a:lnTo>
                  <a:pt x="216" y="4562"/>
                </a:lnTo>
                <a:lnTo>
                  <a:pt x="118" y="4562"/>
                </a:lnTo>
                <a:lnTo>
                  <a:pt x="118" y="3907"/>
                </a:lnTo>
                <a:lnTo>
                  <a:pt x="275" y="3671"/>
                </a:lnTo>
                <a:lnTo>
                  <a:pt x="275" y="1318"/>
                </a:lnTo>
                <a:lnTo>
                  <a:pt x="840" y="1318"/>
                </a:lnTo>
                <a:close/>
              </a:path>
            </a:pathLst>
          </a:custGeom>
          <a:noFill/>
          <a:ln w="9525" cap="flat" cmpd="sng" algn="ctr">
            <a:solidFill>
              <a:srgbClr val="8064A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75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444808"/>
              </p:ext>
            </p:extLst>
          </p:nvPr>
        </p:nvGraphicFramePr>
        <p:xfrm>
          <a:off x="848843" y="676524"/>
          <a:ext cx="8660816" cy="39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6" name="Группа 15"/>
          <p:cNvGrpSpPr/>
          <p:nvPr/>
        </p:nvGrpSpPr>
        <p:grpSpPr>
          <a:xfrm>
            <a:off x="828744" y="1741147"/>
            <a:ext cx="7233442" cy="4496165"/>
            <a:chOff x="828744" y="1741147"/>
            <a:chExt cx="7233442" cy="273146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181100" y="1949505"/>
              <a:ext cx="2409825" cy="617340"/>
            </a:xfrm>
            <a:prstGeom prst="roundRect">
              <a:avLst/>
            </a:prstGeom>
            <a:solidFill>
              <a:srgbClr val="00482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Анализ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172827" y="2739080"/>
              <a:ext cx="2409825" cy="560711"/>
            </a:xfrm>
            <a:prstGeom prst="roundRect">
              <a:avLst/>
            </a:prstGeom>
            <a:solidFill>
              <a:srgbClr val="00482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Наблюдение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1172168" y="3579171"/>
              <a:ext cx="2409825" cy="536130"/>
            </a:xfrm>
            <a:prstGeom prst="roundRect">
              <a:avLst/>
            </a:prstGeom>
            <a:solidFill>
              <a:srgbClr val="004821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Финансово-бюджетный контроллинг</a:t>
              </a:r>
            </a:p>
          </p:txBody>
        </p:sp>
        <p:sp>
          <p:nvSpPr>
            <p:cNvPr id="9" name="Стрелка вниз 8"/>
            <p:cNvSpPr/>
            <p:nvPr/>
          </p:nvSpPr>
          <p:spPr>
            <a:xfrm rot="16200000">
              <a:off x="3660707" y="2726192"/>
              <a:ext cx="499571" cy="525346"/>
            </a:xfrm>
            <a:prstGeom prst="downArrow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 rot="16200000">
              <a:off x="-421356" y="2991247"/>
              <a:ext cx="2731461" cy="231262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сотрудничество, открытые данные </a:t>
              </a: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4230054" y="1945058"/>
              <a:ext cx="3823853" cy="621787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исследование, оценка эффективности финансово-хозяйственной деятельности объекта контроля (отдельных направлений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деятельности)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4238333" y="2765894"/>
              <a:ext cx="3823853" cy="488101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онлайн-контроль, оценка совершенных операций 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4238334" y="3604954"/>
              <a:ext cx="3823852" cy="510347"/>
            </a:xfrm>
            <a:prstGeom prst="roundRect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онлайн-анализ, оценка последствий «будущих» операций</a:t>
              </a:r>
            </a:p>
          </p:txBody>
        </p:sp>
        <p:sp>
          <p:nvSpPr>
            <p:cNvPr id="14" name="Стрелка вниз 13"/>
            <p:cNvSpPr/>
            <p:nvPr/>
          </p:nvSpPr>
          <p:spPr>
            <a:xfrm rot="16200000">
              <a:off x="3628187" y="3517181"/>
              <a:ext cx="520287" cy="525345"/>
            </a:xfrm>
            <a:prstGeom prst="downArrow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Стрелка вниз 14"/>
            <p:cNvSpPr/>
            <p:nvPr/>
          </p:nvSpPr>
          <p:spPr>
            <a:xfrm rot="16200000">
              <a:off x="3681080" y="1965939"/>
              <a:ext cx="458819" cy="525342"/>
            </a:xfrm>
            <a:prstGeom prst="downArrow">
              <a:avLst/>
            </a:prstGeom>
            <a:solidFill>
              <a:sysClr val="window" lastClr="FFFFFF"/>
            </a:solidFill>
            <a:ln w="9525" cap="flat" cmpd="sng" algn="ctr">
              <a:solidFill>
                <a:srgbClr val="00482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950994"/>
              </p:ext>
            </p:extLst>
          </p:nvPr>
        </p:nvGraphicFramePr>
        <p:xfrm>
          <a:off x="1181100" y="808646"/>
          <a:ext cx="8660816" cy="39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5784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НОВЫЕ МЕТОДЫ ВНУТРЕННЕГО ГОСФИНКОНТРОЛЯ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1594395" y="5832605"/>
            <a:ext cx="6348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ЗАВЕРШЕНИЕ ФОРМИРОВАНИЯ НОРМАТИВНОЙ ПРАВОВОЙ БАЗЫ К 2025 ГОДУ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00602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2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ЗАКОН, ПОСТАНОВЛЕНИЕ ПРАВИТЕЛЬСТВА РФ, НПА МФ РФ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602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79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30784" y="1280919"/>
            <a:ext cx="2005748" cy="534133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5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</a:p>
          <a:p>
            <a:pPr lvl="0" algn="ctr"/>
            <a:r>
              <a:rPr lang="ru-RU" sz="1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метод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372823" y="1277356"/>
            <a:ext cx="2012337" cy="541256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5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</a:t>
            </a:r>
          </a:p>
          <a:p>
            <a:pPr algn="ctr"/>
            <a:r>
              <a:rPr lang="ru-RU" sz="12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действующий метод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621452" y="1280919"/>
            <a:ext cx="1958486" cy="534133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endParaRPr lang="ru-RU" sz="9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5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метод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6750296" y="1280919"/>
            <a:ext cx="2193681" cy="534133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5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ФИНАНСОВО-БЮДЖЕТНЫЙ КОНТРОЛЛИНГ</a:t>
            </a:r>
          </a:p>
          <a:p>
            <a:pPr algn="ctr"/>
            <a:r>
              <a:rPr lang="ru-RU" sz="105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метод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0784" y="2027723"/>
            <a:ext cx="2065086" cy="406557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975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Постоянный</a:t>
            </a:r>
            <a:r>
              <a:rPr lang="ru-RU" sz="975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процесс;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ru-RU" sz="975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и анализ</a:t>
            </a: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через </a:t>
            </a:r>
            <a:r>
              <a:rPr lang="ru-RU" sz="9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системы</a:t>
            </a: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предварительный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контроль, направленный на недопущение нарушений;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ru-RU" sz="975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вовлечения объекта контроля</a:t>
            </a: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(«невидимый» контролер), объект контроля </a:t>
            </a: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уведомляется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проведении наблюдения;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ru-RU" sz="975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ru-RU" sz="975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97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Направляются </a:t>
            </a:r>
            <a:r>
              <a:rPr lang="ru-RU" sz="975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предостережения</a:t>
            </a:r>
            <a:r>
              <a:rPr lang="ru-RU" sz="97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случае выявления рисков, признаков нарушений;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ru-RU" sz="975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97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Невыполнение </a:t>
            </a:r>
            <a:r>
              <a:rPr lang="ru-RU" sz="975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предостережений</a:t>
            </a:r>
            <a:r>
              <a:rPr lang="ru-RU" sz="97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влечет последствий для объекта контроля*.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ru-RU" sz="975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ru-RU" sz="975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21452" y="2027722"/>
            <a:ext cx="2038780" cy="406557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2A7E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Ограниченный</a:t>
            </a: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времени процесс;</a:t>
            </a:r>
          </a:p>
          <a:p>
            <a:pPr marL="128588" indent="-128588" algn="just">
              <a:buFont typeface="Arial" panose="020B0604020202020204" pitchFamily="34" charset="0"/>
              <a:buChar char="•"/>
            </a:pPr>
            <a:endParaRPr lang="ru-RU" sz="9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dirty="0">
                <a:solidFill>
                  <a:srgbClr val="2A7E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</a:t>
            </a: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(отдельных ее направлений);</a:t>
            </a:r>
          </a:p>
          <a:p>
            <a:pPr algn="just"/>
            <a:r>
              <a:rPr lang="ru-RU" sz="825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НРБК – </a:t>
            </a:r>
            <a:r>
              <a:rPr lang="ru-RU" sz="825" b="1" i="1" dirty="0">
                <a:solidFill>
                  <a:srgbClr val="2A7E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исследование, анализ и оценка</a:t>
            </a:r>
            <a:r>
              <a:rPr lang="ru-RU" sz="825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эффективности </a:t>
            </a:r>
            <a:r>
              <a:rPr lang="ru-RU" sz="825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ФХД.</a:t>
            </a:r>
          </a:p>
          <a:p>
            <a:pPr algn="just"/>
            <a:endParaRPr lang="ru-RU" sz="825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2A7E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вовлечением объекта контроля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28588" indent="-128588" algn="just">
              <a:buFont typeface="Arial" panose="020B0604020202020204" pitchFamily="34" charset="0"/>
              <a:buChar char="•"/>
            </a:pPr>
            <a:endParaRPr lang="ru-RU" sz="9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82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оформляются </a:t>
            </a:r>
            <a:r>
              <a:rPr lang="ru-RU" sz="900" b="1" dirty="0">
                <a:solidFill>
                  <a:srgbClr val="2A7E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заключением</a:t>
            </a:r>
            <a:r>
              <a:rPr lang="ru-RU" sz="825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2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(будет рассматриваться на контрольной комиссии*);</a:t>
            </a:r>
          </a:p>
          <a:p>
            <a:pPr marL="128588" indent="-128588" algn="just">
              <a:buFont typeface="Arial" panose="020B0604020202020204" pitchFamily="34" charset="0"/>
              <a:buChar char="•"/>
            </a:pPr>
            <a:endParaRPr lang="ru-RU" sz="9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Направляются:</a:t>
            </a:r>
          </a:p>
          <a:p>
            <a:pPr lvl="0" algn="just"/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содержащие выводы и предложения по повышению эффективности ФХД, и (или) информацию о причинах и последствиях нарушений и недостатков, и (или) признаках возможных нарушений и рисках их совершения;</a:t>
            </a:r>
          </a:p>
          <a:p>
            <a:pPr lvl="0" algn="just"/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</a:t>
            </a: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(предписание) в случае выявления нарушений</a:t>
            </a:r>
            <a:r>
              <a:rPr lang="ru-RU" sz="82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72824" y="2037613"/>
            <a:ext cx="2127168" cy="405568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2A7E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Ограниченный</a:t>
            </a: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времени процесс;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ru-RU" sz="105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2A7E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оценка</a:t>
            </a: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2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определенной </a:t>
            </a:r>
            <a:r>
              <a:rPr lang="ru-RU" sz="825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сферы деятельности</a:t>
            </a:r>
            <a:r>
              <a:rPr lang="ru-RU" sz="82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объекта контроля;</a:t>
            </a:r>
          </a:p>
          <a:p>
            <a:pPr algn="just"/>
            <a:r>
              <a:rPr lang="ru-RU" sz="788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НРБК - </a:t>
            </a:r>
            <a:r>
              <a:rPr lang="ru-RU" sz="788" b="1" i="1" dirty="0">
                <a:solidFill>
                  <a:srgbClr val="2A7E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состояния, осмотр, анализ</a:t>
            </a:r>
            <a:r>
              <a:rPr lang="ru-RU" sz="788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825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2A7E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вовлечением объекта контроля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оформляются </a:t>
            </a:r>
            <a:r>
              <a:rPr lang="ru-RU" sz="1050" b="1" dirty="0">
                <a:solidFill>
                  <a:srgbClr val="2A7E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заключением;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ru-RU" sz="1050" b="1" dirty="0">
              <a:solidFill>
                <a:srgbClr val="2A7E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рассмотрения заключения может быть </a:t>
            </a:r>
            <a:r>
              <a:rPr lang="ru-RU" sz="1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решение о проведении внеплановой выездной проверки (ревизии)</a:t>
            </a:r>
            <a:r>
              <a:rPr lang="ru-RU" sz="10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ru-RU" sz="900" b="1" dirty="0">
              <a:solidFill>
                <a:srgbClr val="2A7E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56892" y="2037613"/>
            <a:ext cx="2187085" cy="4055682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Ограниченный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времени процесс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28588" indent="-128588" algn="just">
              <a:buFont typeface="Arial" panose="020B0604020202020204" pitchFamily="34" charset="0"/>
              <a:buChar char="•"/>
            </a:pPr>
            <a:endParaRPr lang="ru-RU" sz="9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режиме реального времени по обоюдному согласию 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 и объекта контроля;</a:t>
            </a:r>
          </a:p>
          <a:p>
            <a:pPr marL="128588" indent="-128588" algn="just">
              <a:buFont typeface="Arial" panose="020B0604020202020204" pitchFamily="34" charset="0"/>
              <a:buChar char="•"/>
            </a:pPr>
            <a:endParaRPr lang="ru-RU" sz="9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на основании </a:t>
            </a: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соглашения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28588" indent="-128588" algn="just">
              <a:buFont typeface="Arial" panose="020B0604020202020204" pitchFamily="34" charset="0"/>
              <a:buChar char="•"/>
            </a:pPr>
            <a:endParaRPr lang="ru-RU" sz="9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контроля </a:t>
            </a: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освобождается от «классических» методов контроля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28588" indent="-128588" algn="just">
              <a:buFont typeface="Arial" panose="020B0604020202020204" pitchFamily="34" charset="0"/>
              <a:buChar char="•"/>
            </a:pPr>
            <a:endParaRPr lang="ru-RU" sz="9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 предотвращение нарушений, постоянная </a:t>
            </a: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«работа» органа контроля по недопущению нарушений объектом контроля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28588" indent="-128588" algn="just">
              <a:buFont typeface="Arial" panose="020B0604020202020204" pitchFamily="34" charset="0"/>
              <a:buChar char="•"/>
            </a:pPr>
            <a:endParaRPr lang="ru-RU" sz="9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контроля направляет </a:t>
            </a: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мотивированные мнения (ММ)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обязательные к исполнению объектом контроля;</a:t>
            </a:r>
          </a:p>
          <a:p>
            <a:pPr marL="128588" indent="-128588" algn="just">
              <a:buFont typeface="Arial" panose="020B0604020202020204" pitchFamily="34" charset="0"/>
              <a:buChar char="•"/>
            </a:pPr>
            <a:endParaRPr lang="ru-RU" sz="9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88" indent="-128588" algn="just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</a:t>
            </a:r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невыполнения объектом контроля ММ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орган контроля разрывает соглашение и </a:t>
            </a:r>
            <a:r>
              <a:rPr lang="ru-RU" sz="9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инициирует внеплановое КМ*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3608" y="404664"/>
            <a:ext cx="8502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4821"/>
                </a:solidFill>
                <a:cs typeface="Arial" panose="020B0604020202020204" pitchFamily="34" charset="0"/>
              </a:rPr>
              <a:t>АНАЛИТИЧЕСКИЕ</a:t>
            </a:r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4821"/>
                </a:solidFill>
                <a:cs typeface="Arial" panose="020B0604020202020204" pitchFamily="34" charset="0"/>
              </a:rPr>
              <a:t>МЕТОДЫ ВНУТРЕННЕГО Г(М)ФК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381328"/>
            <a:ext cx="44518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*Механизм будет отражен в порядке, установленном Правительством РФ. </a:t>
            </a:r>
          </a:p>
        </p:txBody>
      </p:sp>
    </p:spTree>
    <p:extLst>
      <p:ext uri="{BB962C8B-B14F-4D97-AF65-F5344CB8AC3E}">
        <p14:creationId xmlns:p14="http://schemas.microsoft.com/office/powerpoint/2010/main" val="4064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28441</TotalTime>
  <Words>2371</Words>
  <Application>Microsoft Office PowerPoint</Application>
  <PresentationFormat>Экран (4:3)</PresentationFormat>
  <Paragraphs>297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Arial</vt:lpstr>
      <vt:lpstr>Bahnschrift Condensed</vt:lpstr>
      <vt:lpstr>Calibri</vt:lpstr>
      <vt:lpstr>Courier New</vt:lpstr>
      <vt:lpstr>DINPro-Light</vt:lpstr>
      <vt:lpstr>Open Sans Condensed</vt:lpstr>
      <vt:lpstr>Segoe UI</vt:lpstr>
      <vt:lpstr>Segoe UI Light</vt:lpstr>
      <vt:lpstr>Times New Roman</vt:lpstr>
      <vt:lpstr>Trebuchet MS</vt:lpstr>
      <vt:lpstr>Wingdings</vt:lpstr>
      <vt:lpstr>1_Office Theme</vt:lpstr>
      <vt:lpstr>4_Office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Шамьюнов Марат Маратович</dc:creator>
  <cp:lastModifiedBy>Radisson</cp:lastModifiedBy>
  <cp:revision>2798</cp:revision>
  <cp:lastPrinted>2023-06-15T10:05:36Z</cp:lastPrinted>
  <dcterms:created xsi:type="dcterms:W3CDTF">2016-03-17T09:44:54Z</dcterms:created>
  <dcterms:modified xsi:type="dcterms:W3CDTF">2023-06-26T07:38:00Z</dcterms:modified>
</cp:coreProperties>
</file>