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3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23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24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notesSlides/notesSlide25.xml" ContentType="application/vnd.openxmlformats-officedocument.presentationml.notesSlide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 bookmarkIdSeed="2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375" r:id="rId2"/>
    <p:sldId id="2445" r:id="rId3"/>
    <p:sldId id="3476" r:id="rId4"/>
    <p:sldId id="2447" r:id="rId5"/>
    <p:sldId id="2446" r:id="rId6"/>
    <p:sldId id="2474" r:id="rId7"/>
    <p:sldId id="2448" r:id="rId8"/>
    <p:sldId id="2453" r:id="rId9"/>
    <p:sldId id="2476" r:id="rId10"/>
    <p:sldId id="2475" r:id="rId11"/>
    <p:sldId id="2480" r:id="rId12"/>
    <p:sldId id="3478" r:id="rId13"/>
    <p:sldId id="2478" r:id="rId14"/>
    <p:sldId id="2442" r:id="rId15"/>
    <p:sldId id="3480" r:id="rId16"/>
    <p:sldId id="2481" r:id="rId17"/>
    <p:sldId id="3473" r:id="rId18"/>
    <p:sldId id="3474" r:id="rId19"/>
    <p:sldId id="2444" r:id="rId20"/>
    <p:sldId id="3490" r:id="rId21"/>
    <p:sldId id="3475" r:id="rId22"/>
    <p:sldId id="3486" r:id="rId23"/>
    <p:sldId id="3487" r:id="rId24"/>
    <p:sldId id="3488" r:id="rId25"/>
    <p:sldId id="2436" r:id="rId26"/>
    <p:sldId id="3491" r:id="rId27"/>
    <p:sldId id="3492" r:id="rId28"/>
    <p:sldId id="3493" r:id="rId29"/>
    <p:sldId id="3479" r:id="rId30"/>
    <p:sldId id="601" r:id="rId31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1CBD2CCB-C8D1-463D-B9F8-2A0055E14390}">
          <p14:sldIdLst>
            <p14:sldId id="375"/>
            <p14:sldId id="2445"/>
            <p14:sldId id="3476"/>
            <p14:sldId id="2447"/>
            <p14:sldId id="2446"/>
            <p14:sldId id="2474"/>
            <p14:sldId id="2448"/>
            <p14:sldId id="2453"/>
            <p14:sldId id="2476"/>
            <p14:sldId id="2475"/>
            <p14:sldId id="2480"/>
            <p14:sldId id="3478"/>
            <p14:sldId id="2478"/>
            <p14:sldId id="2442"/>
            <p14:sldId id="3480"/>
            <p14:sldId id="2481"/>
            <p14:sldId id="3473"/>
            <p14:sldId id="3474"/>
            <p14:sldId id="2444"/>
            <p14:sldId id="3490"/>
            <p14:sldId id="3475"/>
            <p14:sldId id="3486"/>
            <p14:sldId id="3487"/>
            <p14:sldId id="3488"/>
            <p14:sldId id="2436"/>
            <p14:sldId id="3491"/>
            <p14:sldId id="3492"/>
            <p14:sldId id="3493"/>
            <p14:sldId id="3479"/>
            <p14:sldId id="60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4319">
          <p15:clr>
            <a:srgbClr val="A4A3A4"/>
          </p15:clr>
        </p15:guide>
        <p15:guide id="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60" userDrawn="1">
          <p15:clr>
            <a:srgbClr val="A4A3A4"/>
          </p15:clr>
        </p15:guide>
        <p15:guide id="3" orient="horz" pos="3144" userDrawn="1">
          <p15:clr>
            <a:srgbClr val="A4A3A4"/>
          </p15:clr>
        </p15:guide>
        <p15:guide id="4" pos="2141" userDrawn="1">
          <p15:clr>
            <a:srgbClr val="A4A3A4"/>
          </p15:clr>
        </p15:guide>
        <p15:guide id="5" orient="horz" pos="311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КАРПОВ АЛЕКСЕЙ СЕРГЕЕВИЧ" initials="КАС" lastIdx="4" clrIdx="0"/>
  <p:cmAuthor id="1" name="Панан А.Ю." initials="ПАЮ" lastIdx="0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77A3E"/>
    <a:srgbClr val="E9F3DF"/>
    <a:srgbClr val="EFF9FF"/>
    <a:srgbClr val="F3FFF3"/>
    <a:srgbClr val="FFFEE1"/>
    <a:srgbClr val="FFFCC1"/>
    <a:srgbClr val="FFFEED"/>
    <a:srgbClr val="EEF6DC"/>
    <a:srgbClr val="F2F4F8"/>
    <a:srgbClr val="E9ED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2DE63D5-997A-4646-A377-4702673A728D}" styleName="Светлый стиль 2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2833802-FEF1-4C79-8D5D-14CF1EAF98D9}" styleName="Светлый стиль 2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91EBBBCC-DAD2-459C-BE2E-F6DE35CF9A28}" styleName="Темный стиль 2 - акцент 3/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46F890A9-2807-4EBB-B81D-B2AA78EC7F39}" styleName="Темный стиль 2 -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D03447BB-5D67-496B-8E87-E561075AD55C}" styleName="Темный стиль 1 - акцент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EB344D84-9AFB-497E-A393-DC336BA19D2E}" styleName="Средний стиль 3 -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C083E6E3-FA7D-4D7B-A595-EF9225AFEA82}" styleName="Светлый стиль 1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A111915-BE36-4E01-A7E5-04B1672EAD32}" styleName="Светлый стиль 2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382" autoAdjust="0"/>
    <p:restoredTop sz="87805" autoAdjust="0"/>
  </p:normalViewPr>
  <p:slideViewPr>
    <p:cSldViewPr snapToObjects="1" showGuides="1">
      <p:cViewPr varScale="1">
        <p:scale>
          <a:sx n="92" d="100"/>
          <a:sy n="92" d="100"/>
        </p:scale>
        <p:origin x="168" y="520"/>
      </p:cViewPr>
      <p:guideLst>
        <p:guide orient="horz" pos="4319"/>
        <p:guide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>
        <p:scale>
          <a:sx n="300" d="100"/>
          <a:sy n="300" d="100"/>
        </p:scale>
        <p:origin x="798" y="-72"/>
      </p:cViewPr>
      <p:guideLst>
        <p:guide orient="horz" pos="3127"/>
        <p:guide pos="2160"/>
        <p:guide orient="horz" pos="3144"/>
        <p:guide pos="2141"/>
        <p:guide orient="horz" pos="311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_rels/data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image" Target="../media/image4.jpg"/></Relationships>
</file>

<file path=ppt/diagrams/_rels/drawing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image" Target="../media/image4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D27CA96-E1EF-4FA4-8ED0-CF8876A8AB96}" type="doc">
      <dgm:prSet loTypeId="urn:microsoft.com/office/officeart/2005/8/layout/process1" loCatId="process" qsTypeId="urn:microsoft.com/office/officeart/2005/8/quickstyle/3d3" qsCatId="3D" csTypeId="urn:microsoft.com/office/officeart/2005/8/colors/accent3_1" csCatId="accent3" phldr="1"/>
      <dgm:spPr/>
    </dgm:pt>
    <dgm:pt modelId="{52874CCB-867B-4391-A204-A9C65B8E1C3D}">
      <dgm:prSet phldrT="[Текст]"/>
      <dgm:spPr/>
      <dgm:t>
        <a:bodyPr/>
        <a:lstStyle/>
        <a:p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Непроизведенные активы</a:t>
          </a:r>
        </a:p>
        <a:p>
          <a:r>
            <a:rPr lang="ru-RU" b="0" i="1" dirty="0">
              <a:latin typeface="Times New Roman" panose="02020603050405020304" pitchFamily="18" charset="0"/>
              <a:cs typeface="Times New Roman" panose="02020603050405020304" pitchFamily="18" charset="0"/>
            </a:rPr>
            <a:t>(103, 108, 25 (26) при наличии 205)</a:t>
          </a:r>
        </a:p>
      </dgm:t>
    </dgm:pt>
    <dgm:pt modelId="{E43E6B62-38ED-48D1-989E-79A180E3ED79}" type="parTrans" cxnId="{3352177B-949D-4E6B-B6C1-2AF7F3F9DEEF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3EE3733-B96B-4BCB-BE5C-22F1E085FB29}" type="sibTrans" cxnId="{3352177B-949D-4E6B-B6C1-2AF7F3F9DEEF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FA2B65E-6BC9-4504-A9AF-BE80CC38D82C}">
      <dgm:prSet phldrT="[Текст]"/>
      <dgm:spPr/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Отсутствие на балансе при их распоряжении и вовлечении в хозяйственный оборот</a:t>
          </a:r>
        </a:p>
      </dgm:t>
    </dgm:pt>
    <dgm:pt modelId="{4538DD12-F58F-4B97-BFA1-681E2B5BD6B1}" type="parTrans" cxnId="{AD2E95A2-28E7-4769-AEB2-E59F7116C223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742B38D-AB1A-4897-B248-1C744304FD3E}" type="sibTrans" cxnId="{AD2E95A2-28E7-4769-AEB2-E59F7116C223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D979582-E63F-4B69-A3A7-AB064EBDF8BE}" type="pres">
      <dgm:prSet presAssocID="{BD27CA96-E1EF-4FA4-8ED0-CF8876A8AB96}" presName="Name0" presStyleCnt="0">
        <dgm:presLayoutVars>
          <dgm:dir/>
          <dgm:resizeHandles val="exact"/>
        </dgm:presLayoutVars>
      </dgm:prSet>
      <dgm:spPr/>
    </dgm:pt>
    <dgm:pt modelId="{C8086FDC-C07B-488E-942E-A5188992E07B}" type="pres">
      <dgm:prSet presAssocID="{52874CCB-867B-4391-A204-A9C65B8E1C3D}" presName="node" presStyleLbl="node1" presStyleIdx="0" presStyleCnt="2" custScaleX="64057" custLinFactNeighborX="-117" custLinFactNeighborY="8319">
        <dgm:presLayoutVars>
          <dgm:bulletEnabled val="1"/>
        </dgm:presLayoutVars>
      </dgm:prSet>
      <dgm:spPr/>
    </dgm:pt>
    <dgm:pt modelId="{7C9F1BF8-209A-42FF-9F58-A496C4751EA5}" type="pres">
      <dgm:prSet presAssocID="{63EE3733-B96B-4BCB-BE5C-22F1E085FB29}" presName="sibTrans" presStyleLbl="sibTrans2D1" presStyleIdx="0" presStyleCnt="1"/>
      <dgm:spPr/>
    </dgm:pt>
    <dgm:pt modelId="{9E488C00-56DA-4B87-81DD-39DEED9F5442}" type="pres">
      <dgm:prSet presAssocID="{63EE3733-B96B-4BCB-BE5C-22F1E085FB29}" presName="connectorText" presStyleLbl="sibTrans2D1" presStyleIdx="0" presStyleCnt="1"/>
      <dgm:spPr/>
    </dgm:pt>
    <dgm:pt modelId="{6FF38AE1-AEB6-41A3-A9C8-E354CCB200E1}" type="pres">
      <dgm:prSet presAssocID="{DFA2B65E-6BC9-4504-A9AF-BE80CC38D82C}" presName="node" presStyleLbl="node1" presStyleIdx="1" presStyleCnt="2">
        <dgm:presLayoutVars>
          <dgm:bulletEnabled val="1"/>
        </dgm:presLayoutVars>
      </dgm:prSet>
      <dgm:spPr/>
    </dgm:pt>
  </dgm:ptLst>
  <dgm:cxnLst>
    <dgm:cxn modelId="{3352177B-949D-4E6B-B6C1-2AF7F3F9DEEF}" srcId="{BD27CA96-E1EF-4FA4-8ED0-CF8876A8AB96}" destId="{52874CCB-867B-4391-A204-A9C65B8E1C3D}" srcOrd="0" destOrd="0" parTransId="{E43E6B62-38ED-48D1-989E-79A180E3ED79}" sibTransId="{63EE3733-B96B-4BCB-BE5C-22F1E085FB29}"/>
    <dgm:cxn modelId="{439DBA8C-C04B-4D8A-9C0F-FC996A1302EA}" type="presOf" srcId="{BD27CA96-E1EF-4FA4-8ED0-CF8876A8AB96}" destId="{4D979582-E63F-4B69-A3A7-AB064EBDF8BE}" srcOrd="0" destOrd="0" presId="urn:microsoft.com/office/officeart/2005/8/layout/process1"/>
    <dgm:cxn modelId="{ED9B0496-F5CB-47F5-87AA-B8E5EE53DFC6}" type="presOf" srcId="{63EE3733-B96B-4BCB-BE5C-22F1E085FB29}" destId="{9E488C00-56DA-4B87-81DD-39DEED9F5442}" srcOrd="1" destOrd="0" presId="urn:microsoft.com/office/officeart/2005/8/layout/process1"/>
    <dgm:cxn modelId="{A098DA9A-5998-46BC-80C8-28544F080CEA}" type="presOf" srcId="{52874CCB-867B-4391-A204-A9C65B8E1C3D}" destId="{C8086FDC-C07B-488E-942E-A5188992E07B}" srcOrd="0" destOrd="0" presId="urn:microsoft.com/office/officeart/2005/8/layout/process1"/>
    <dgm:cxn modelId="{3DFC6E9F-9E83-40B4-B45F-68963F2B0DB1}" type="presOf" srcId="{DFA2B65E-6BC9-4504-A9AF-BE80CC38D82C}" destId="{6FF38AE1-AEB6-41A3-A9C8-E354CCB200E1}" srcOrd="0" destOrd="0" presId="urn:microsoft.com/office/officeart/2005/8/layout/process1"/>
    <dgm:cxn modelId="{AD2E95A2-28E7-4769-AEB2-E59F7116C223}" srcId="{BD27CA96-E1EF-4FA4-8ED0-CF8876A8AB96}" destId="{DFA2B65E-6BC9-4504-A9AF-BE80CC38D82C}" srcOrd="1" destOrd="0" parTransId="{4538DD12-F58F-4B97-BFA1-681E2B5BD6B1}" sibTransId="{F742B38D-AB1A-4897-B248-1C744304FD3E}"/>
    <dgm:cxn modelId="{4DBF33CA-C270-4F96-A6A0-412CD6012037}" type="presOf" srcId="{63EE3733-B96B-4BCB-BE5C-22F1E085FB29}" destId="{7C9F1BF8-209A-42FF-9F58-A496C4751EA5}" srcOrd="0" destOrd="0" presId="urn:microsoft.com/office/officeart/2005/8/layout/process1"/>
    <dgm:cxn modelId="{F42A60C4-0C86-420A-8807-B0B6EDF50BF5}" type="presParOf" srcId="{4D979582-E63F-4B69-A3A7-AB064EBDF8BE}" destId="{C8086FDC-C07B-488E-942E-A5188992E07B}" srcOrd="0" destOrd="0" presId="urn:microsoft.com/office/officeart/2005/8/layout/process1"/>
    <dgm:cxn modelId="{384A29D8-BA46-4E3F-891F-4D8FA37C638D}" type="presParOf" srcId="{4D979582-E63F-4B69-A3A7-AB064EBDF8BE}" destId="{7C9F1BF8-209A-42FF-9F58-A496C4751EA5}" srcOrd="1" destOrd="0" presId="urn:microsoft.com/office/officeart/2005/8/layout/process1"/>
    <dgm:cxn modelId="{4B935C6C-9209-460F-9904-F88B8603313D}" type="presParOf" srcId="{7C9F1BF8-209A-42FF-9F58-A496C4751EA5}" destId="{9E488C00-56DA-4B87-81DD-39DEED9F5442}" srcOrd="0" destOrd="0" presId="urn:microsoft.com/office/officeart/2005/8/layout/process1"/>
    <dgm:cxn modelId="{C22E6CF2-FFA7-4A9A-8D4A-A3981D46EA13}" type="presParOf" srcId="{4D979582-E63F-4B69-A3A7-AB064EBDF8BE}" destId="{6FF38AE1-AEB6-41A3-A9C8-E354CCB200E1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44D7164E-39C3-4EEB-9060-52097AA21D8F}" type="doc">
      <dgm:prSet loTypeId="urn:microsoft.com/office/officeart/2005/8/layout/process1" loCatId="process" qsTypeId="urn:microsoft.com/office/officeart/2005/8/quickstyle/3d2" qsCatId="3D" csTypeId="urn:microsoft.com/office/officeart/2005/8/colors/accent3_1" csCatId="accent3" phldr="1"/>
      <dgm:spPr/>
    </dgm:pt>
    <dgm:pt modelId="{AD96B71E-DBD1-48B1-90EB-779C48A89315}">
      <dgm:prSet phldrT="[Текст]"/>
      <dgm:spPr/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191н</a:t>
          </a:r>
        </a:p>
      </dgm:t>
    </dgm:pt>
    <dgm:pt modelId="{6EBC551C-E456-4FB9-BC5A-5188E254E609}" type="parTrans" cxnId="{62F5AED1-D51F-4B79-A7AA-2504CA2B9878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95B2158-FFD3-4976-826B-56A17DD73C6F}" type="sibTrans" cxnId="{62F5AED1-D51F-4B79-A7AA-2504CA2B9878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935D987-E2EE-4B7E-988D-4683488C3D51}">
      <dgm:prSet phldrT="[Текст]"/>
      <dgm:spPr/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Отчетность по казначейскому обслуживанию</a:t>
          </a:r>
        </a:p>
      </dgm:t>
    </dgm:pt>
    <dgm:pt modelId="{E4E907F5-ED85-4CD9-8216-BE8BDA68D677}" type="parTrans" cxnId="{621396D1-DD51-4387-8877-5D4222016C9A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0476709-73D6-4222-9E3D-6D6B665A6FEE}" type="sibTrans" cxnId="{621396D1-DD51-4387-8877-5D4222016C9A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D447402-CD06-489B-B575-439DB30C5599}" type="pres">
      <dgm:prSet presAssocID="{44D7164E-39C3-4EEB-9060-52097AA21D8F}" presName="Name0" presStyleCnt="0">
        <dgm:presLayoutVars>
          <dgm:dir/>
          <dgm:resizeHandles val="exact"/>
        </dgm:presLayoutVars>
      </dgm:prSet>
      <dgm:spPr/>
    </dgm:pt>
    <dgm:pt modelId="{F183D40B-6414-4B91-9D13-64A524640246}" type="pres">
      <dgm:prSet presAssocID="{AD96B71E-DBD1-48B1-90EB-779C48A89315}" presName="node" presStyleLbl="node1" presStyleIdx="0" presStyleCnt="2">
        <dgm:presLayoutVars>
          <dgm:bulletEnabled val="1"/>
        </dgm:presLayoutVars>
      </dgm:prSet>
      <dgm:spPr/>
    </dgm:pt>
    <dgm:pt modelId="{BA595DB8-740C-4BFB-AA02-75EF9BBE909D}" type="pres">
      <dgm:prSet presAssocID="{295B2158-FFD3-4976-826B-56A17DD73C6F}" presName="sibTrans" presStyleLbl="sibTrans2D1" presStyleIdx="0" presStyleCnt="1"/>
      <dgm:spPr/>
    </dgm:pt>
    <dgm:pt modelId="{3B312D92-707A-474C-A916-CB6A59631A82}" type="pres">
      <dgm:prSet presAssocID="{295B2158-FFD3-4976-826B-56A17DD73C6F}" presName="connectorText" presStyleLbl="sibTrans2D1" presStyleIdx="0" presStyleCnt="1"/>
      <dgm:spPr/>
    </dgm:pt>
    <dgm:pt modelId="{E07160EC-86D1-4445-963E-FF3E8BF60009}" type="pres">
      <dgm:prSet presAssocID="{2935D987-E2EE-4B7E-988D-4683488C3D51}" presName="node" presStyleLbl="node1" presStyleIdx="1" presStyleCnt="2">
        <dgm:presLayoutVars>
          <dgm:bulletEnabled val="1"/>
        </dgm:presLayoutVars>
      </dgm:prSet>
      <dgm:spPr/>
    </dgm:pt>
  </dgm:ptLst>
  <dgm:cxnLst>
    <dgm:cxn modelId="{17450D0A-AE4C-41F8-A06A-3D186D072DBC}" type="presOf" srcId="{AD96B71E-DBD1-48B1-90EB-779C48A89315}" destId="{F183D40B-6414-4B91-9D13-64A524640246}" srcOrd="0" destOrd="0" presId="urn:microsoft.com/office/officeart/2005/8/layout/process1"/>
    <dgm:cxn modelId="{6EA82B18-A432-4C13-BE31-654CD7D520FD}" type="presOf" srcId="{295B2158-FFD3-4976-826B-56A17DD73C6F}" destId="{BA595DB8-740C-4BFB-AA02-75EF9BBE909D}" srcOrd="0" destOrd="0" presId="urn:microsoft.com/office/officeart/2005/8/layout/process1"/>
    <dgm:cxn modelId="{F080FF2F-439E-44B6-880D-D20784E71F11}" type="presOf" srcId="{44D7164E-39C3-4EEB-9060-52097AA21D8F}" destId="{1D447402-CD06-489B-B575-439DB30C5599}" srcOrd="0" destOrd="0" presId="urn:microsoft.com/office/officeart/2005/8/layout/process1"/>
    <dgm:cxn modelId="{7FB34F51-1120-46ED-8CFB-FC04221E8DF9}" type="presOf" srcId="{295B2158-FFD3-4976-826B-56A17DD73C6F}" destId="{3B312D92-707A-474C-A916-CB6A59631A82}" srcOrd="1" destOrd="0" presId="urn:microsoft.com/office/officeart/2005/8/layout/process1"/>
    <dgm:cxn modelId="{7FE03E90-2419-45A2-9693-8F62AC919B28}" type="presOf" srcId="{2935D987-E2EE-4B7E-988D-4683488C3D51}" destId="{E07160EC-86D1-4445-963E-FF3E8BF60009}" srcOrd="0" destOrd="0" presId="urn:microsoft.com/office/officeart/2005/8/layout/process1"/>
    <dgm:cxn modelId="{621396D1-DD51-4387-8877-5D4222016C9A}" srcId="{44D7164E-39C3-4EEB-9060-52097AA21D8F}" destId="{2935D987-E2EE-4B7E-988D-4683488C3D51}" srcOrd="1" destOrd="0" parTransId="{E4E907F5-ED85-4CD9-8216-BE8BDA68D677}" sibTransId="{50476709-73D6-4222-9E3D-6D6B665A6FEE}"/>
    <dgm:cxn modelId="{62F5AED1-D51F-4B79-A7AA-2504CA2B9878}" srcId="{44D7164E-39C3-4EEB-9060-52097AA21D8F}" destId="{AD96B71E-DBD1-48B1-90EB-779C48A89315}" srcOrd="0" destOrd="0" parTransId="{6EBC551C-E456-4FB9-BC5A-5188E254E609}" sibTransId="{295B2158-FFD3-4976-826B-56A17DD73C6F}"/>
    <dgm:cxn modelId="{18A62F7E-8E7D-455D-8171-A8600CFD54ED}" type="presParOf" srcId="{1D447402-CD06-489B-B575-439DB30C5599}" destId="{F183D40B-6414-4B91-9D13-64A524640246}" srcOrd="0" destOrd="0" presId="urn:microsoft.com/office/officeart/2005/8/layout/process1"/>
    <dgm:cxn modelId="{C225C056-906B-432B-897A-D6B20BA53984}" type="presParOf" srcId="{1D447402-CD06-489B-B575-439DB30C5599}" destId="{BA595DB8-740C-4BFB-AA02-75EF9BBE909D}" srcOrd="1" destOrd="0" presId="urn:microsoft.com/office/officeart/2005/8/layout/process1"/>
    <dgm:cxn modelId="{0BA05A22-9D38-4DF3-97A4-83D46F2F7256}" type="presParOf" srcId="{BA595DB8-740C-4BFB-AA02-75EF9BBE909D}" destId="{3B312D92-707A-474C-A916-CB6A59631A82}" srcOrd="0" destOrd="0" presId="urn:microsoft.com/office/officeart/2005/8/layout/process1"/>
    <dgm:cxn modelId="{9D0FC6EA-6345-45E7-A052-3C44D8F75EA1}" type="presParOf" srcId="{1D447402-CD06-489B-B575-439DB30C5599}" destId="{E07160EC-86D1-4445-963E-FF3E8BF60009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73D4A97B-9146-2B45-AF2E-D40863409688}" type="doc">
      <dgm:prSet loTypeId="urn:microsoft.com/office/officeart/2008/layout/PictureStrips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91F06FE-1A05-DA4C-9D8B-6A15101AC88C}">
      <dgm:prSet phldrT="[Текст]"/>
      <dgm:spPr/>
      <dgm:t>
        <a:bodyPr/>
        <a:lstStyle/>
        <a:p>
          <a:pPr algn="ctr"/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Состав промежуточного ликвидационного баланса</a:t>
          </a:r>
        </a:p>
      </dgm:t>
    </dgm:pt>
    <dgm:pt modelId="{291901F0-2271-3847-8380-6A4950E8A87E}" type="parTrans" cxnId="{9F7EF532-E242-934D-812C-4877F4AEB1C3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8C45CA1-9FBB-8445-9BB3-75D2DE8C431D}" type="sibTrans" cxnId="{9F7EF532-E242-934D-812C-4877F4AEB1C3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50249FA-A764-F842-8841-9D3BDA8A0563}">
      <dgm:prSet phldrT="[Текст]"/>
      <dgm:spPr/>
      <dgm:t>
        <a:bodyPr/>
        <a:lstStyle/>
        <a:p>
          <a:pPr algn="ctr"/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Состав ликвидационного баланса</a:t>
          </a:r>
        </a:p>
      </dgm:t>
    </dgm:pt>
    <dgm:pt modelId="{59A38B07-B760-3146-9B1A-9CC4FA918707}" type="parTrans" cxnId="{F840A36E-7DC3-8240-8FF7-0CE925F7B945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E246779-0405-3843-A6D7-3440602CA51A}" type="sibTrans" cxnId="{F840A36E-7DC3-8240-8FF7-0CE925F7B945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16A4176-ED7E-6649-B64D-170273585D6D}" type="pres">
      <dgm:prSet presAssocID="{73D4A97B-9146-2B45-AF2E-D40863409688}" presName="Name0" presStyleCnt="0">
        <dgm:presLayoutVars>
          <dgm:dir/>
          <dgm:resizeHandles val="exact"/>
        </dgm:presLayoutVars>
      </dgm:prSet>
      <dgm:spPr/>
    </dgm:pt>
    <dgm:pt modelId="{942FB717-F5EE-624C-8479-44FCA65CC78E}" type="pres">
      <dgm:prSet presAssocID="{991F06FE-1A05-DA4C-9D8B-6A15101AC88C}" presName="composite" presStyleCnt="0"/>
      <dgm:spPr/>
    </dgm:pt>
    <dgm:pt modelId="{4A88B94D-1051-B349-86B0-67E894C6B2FA}" type="pres">
      <dgm:prSet presAssocID="{991F06FE-1A05-DA4C-9D8B-6A15101AC88C}" presName="rect1" presStyleLbl="trAlignAcc1" presStyleIdx="0" presStyleCnt="2">
        <dgm:presLayoutVars>
          <dgm:bulletEnabled val="1"/>
        </dgm:presLayoutVars>
      </dgm:prSet>
      <dgm:spPr/>
    </dgm:pt>
    <dgm:pt modelId="{FBF768D4-A425-E449-B66D-C08228E09567}" type="pres">
      <dgm:prSet presAssocID="{991F06FE-1A05-DA4C-9D8B-6A15101AC88C}" presName="rect2" presStyleLbl="fgImgPlac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55538288-95B6-2744-A72E-33D4848A2735}" type="pres">
      <dgm:prSet presAssocID="{B8C45CA1-9FBB-8445-9BB3-75D2DE8C431D}" presName="sibTrans" presStyleCnt="0"/>
      <dgm:spPr/>
    </dgm:pt>
    <dgm:pt modelId="{E03F2809-B34D-D541-A7D3-D462FC2FE339}" type="pres">
      <dgm:prSet presAssocID="{550249FA-A764-F842-8841-9D3BDA8A0563}" presName="composite" presStyleCnt="0"/>
      <dgm:spPr/>
    </dgm:pt>
    <dgm:pt modelId="{10125FAB-9E18-FE4E-B19A-09BE357A51BF}" type="pres">
      <dgm:prSet presAssocID="{550249FA-A764-F842-8841-9D3BDA8A0563}" presName="rect1" presStyleLbl="trAlignAcc1" presStyleIdx="1" presStyleCnt="2">
        <dgm:presLayoutVars>
          <dgm:bulletEnabled val="1"/>
        </dgm:presLayoutVars>
      </dgm:prSet>
      <dgm:spPr/>
    </dgm:pt>
    <dgm:pt modelId="{6AAE952A-79B5-4148-A0F0-E3FBA2717C88}" type="pres">
      <dgm:prSet presAssocID="{550249FA-A764-F842-8841-9D3BDA8A0563}" presName="rect2" presStyleLbl="fgImgPlace1" presStyleIdx="1" presStyleCnt="2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</dgm:spPr>
    </dgm:pt>
  </dgm:ptLst>
  <dgm:cxnLst>
    <dgm:cxn modelId="{BF652D21-323E-4E4A-A607-B3A37C99D0B6}" type="presOf" srcId="{73D4A97B-9146-2B45-AF2E-D40863409688}" destId="{916A4176-ED7E-6649-B64D-170273585D6D}" srcOrd="0" destOrd="0" presId="urn:microsoft.com/office/officeart/2008/layout/PictureStrips"/>
    <dgm:cxn modelId="{9F7EF532-E242-934D-812C-4877F4AEB1C3}" srcId="{73D4A97B-9146-2B45-AF2E-D40863409688}" destId="{991F06FE-1A05-DA4C-9D8B-6A15101AC88C}" srcOrd="0" destOrd="0" parTransId="{291901F0-2271-3847-8380-6A4950E8A87E}" sibTransId="{B8C45CA1-9FBB-8445-9BB3-75D2DE8C431D}"/>
    <dgm:cxn modelId="{ACF23033-1A6A-C446-9C12-CEA27BA1BE5E}" type="presOf" srcId="{991F06FE-1A05-DA4C-9D8B-6A15101AC88C}" destId="{4A88B94D-1051-B349-86B0-67E894C6B2FA}" srcOrd="0" destOrd="0" presId="urn:microsoft.com/office/officeart/2008/layout/PictureStrips"/>
    <dgm:cxn modelId="{F840A36E-7DC3-8240-8FF7-0CE925F7B945}" srcId="{73D4A97B-9146-2B45-AF2E-D40863409688}" destId="{550249FA-A764-F842-8841-9D3BDA8A0563}" srcOrd="1" destOrd="0" parTransId="{59A38B07-B760-3146-9B1A-9CC4FA918707}" sibTransId="{DE246779-0405-3843-A6D7-3440602CA51A}"/>
    <dgm:cxn modelId="{3BA55FC3-1669-BA4E-8315-6C1EB2AC33EF}" type="presOf" srcId="{550249FA-A764-F842-8841-9D3BDA8A0563}" destId="{10125FAB-9E18-FE4E-B19A-09BE357A51BF}" srcOrd="0" destOrd="0" presId="urn:microsoft.com/office/officeart/2008/layout/PictureStrips"/>
    <dgm:cxn modelId="{E7743F61-F7A1-D447-A1CE-DD17C650C5DA}" type="presParOf" srcId="{916A4176-ED7E-6649-B64D-170273585D6D}" destId="{942FB717-F5EE-624C-8479-44FCA65CC78E}" srcOrd="0" destOrd="0" presId="urn:microsoft.com/office/officeart/2008/layout/PictureStrips"/>
    <dgm:cxn modelId="{2B81A006-7FFD-6C42-8AD4-22052F560C0D}" type="presParOf" srcId="{942FB717-F5EE-624C-8479-44FCA65CC78E}" destId="{4A88B94D-1051-B349-86B0-67E894C6B2FA}" srcOrd="0" destOrd="0" presId="urn:microsoft.com/office/officeart/2008/layout/PictureStrips"/>
    <dgm:cxn modelId="{E49A2E7A-73C8-3F4A-B96B-0F86EFEC366F}" type="presParOf" srcId="{942FB717-F5EE-624C-8479-44FCA65CC78E}" destId="{FBF768D4-A425-E449-B66D-C08228E09567}" srcOrd="1" destOrd="0" presId="urn:microsoft.com/office/officeart/2008/layout/PictureStrips"/>
    <dgm:cxn modelId="{978E6FB2-3A48-C84A-B4B3-8998F359107A}" type="presParOf" srcId="{916A4176-ED7E-6649-B64D-170273585D6D}" destId="{55538288-95B6-2744-A72E-33D4848A2735}" srcOrd="1" destOrd="0" presId="urn:microsoft.com/office/officeart/2008/layout/PictureStrips"/>
    <dgm:cxn modelId="{A575AB32-65F5-7443-9B08-3CB5DC6BEB1D}" type="presParOf" srcId="{916A4176-ED7E-6649-B64D-170273585D6D}" destId="{E03F2809-B34D-D541-A7D3-D462FC2FE339}" srcOrd="2" destOrd="0" presId="urn:microsoft.com/office/officeart/2008/layout/PictureStrips"/>
    <dgm:cxn modelId="{B32461FB-4B83-4C44-AB4B-291ECD2D6BC0}" type="presParOf" srcId="{E03F2809-B34D-D541-A7D3-D462FC2FE339}" destId="{10125FAB-9E18-FE4E-B19A-09BE357A51BF}" srcOrd="0" destOrd="0" presId="urn:microsoft.com/office/officeart/2008/layout/PictureStrips"/>
    <dgm:cxn modelId="{0F859435-F3BD-1F44-AC79-14A158241B9D}" type="presParOf" srcId="{E03F2809-B34D-D541-A7D3-D462FC2FE339}" destId="{6AAE952A-79B5-4148-A0F0-E3FBA2717C88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9EE94B0A-1F97-B143-BE1E-683B2AD7F264}" type="doc">
      <dgm:prSet loTypeId="urn:microsoft.com/office/officeart/2005/8/layout/process3" loCatId="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598EE01-A492-0748-A86B-20007FE258E3}">
      <dgm:prSet phldrT="[Текст]"/>
      <dgm:spPr/>
      <dgm:t>
        <a:bodyPr/>
        <a:lstStyle/>
        <a:p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Слияние</a:t>
          </a:r>
        </a:p>
      </dgm:t>
    </dgm:pt>
    <dgm:pt modelId="{C0CDECC6-FF9F-1C43-A38D-7C96B65E58A1}" type="parTrans" cxnId="{626D7879-D87D-6A47-8132-72248D93234F}">
      <dgm:prSet/>
      <dgm:spPr/>
      <dgm:t>
        <a:bodyPr/>
        <a:lstStyle/>
        <a:p>
          <a:endParaRPr lang="ru-RU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53DCB5A-F40D-9642-A307-A0C6909C384D}" type="sibTrans" cxnId="{626D7879-D87D-6A47-8132-72248D93234F}">
      <dgm:prSet/>
      <dgm:spPr/>
      <dgm:t>
        <a:bodyPr/>
        <a:lstStyle/>
        <a:p>
          <a:endParaRPr lang="ru-RU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2DC271D-4C4D-FA4F-8F78-2740B497F599}">
      <dgm:prSet phldrT="[Текст]"/>
      <dgm:spPr/>
      <dgm:t>
        <a:bodyPr/>
        <a:lstStyle/>
        <a:p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учреждению, созданного в результате слияния</a:t>
          </a:r>
        </a:p>
      </dgm:t>
    </dgm:pt>
    <dgm:pt modelId="{9FE4823A-5534-3541-877B-CD51DD959F98}" type="parTrans" cxnId="{606274A0-265C-A341-A65C-BCAFC2E212C9}">
      <dgm:prSet/>
      <dgm:spPr/>
      <dgm:t>
        <a:bodyPr/>
        <a:lstStyle/>
        <a:p>
          <a:endParaRPr lang="ru-RU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8319DF6-68BC-7342-A103-9E581E3A218D}" type="sibTrans" cxnId="{606274A0-265C-A341-A65C-BCAFC2E212C9}">
      <dgm:prSet/>
      <dgm:spPr/>
      <dgm:t>
        <a:bodyPr/>
        <a:lstStyle/>
        <a:p>
          <a:endParaRPr lang="ru-RU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4BB89CB-BDBE-0042-8E27-C7DC518531BB}">
      <dgm:prSet phldrT="[Текст]"/>
      <dgm:spPr/>
      <dgm:t>
        <a:bodyPr/>
        <a:lstStyle/>
        <a:p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Присоединение</a:t>
          </a:r>
        </a:p>
      </dgm:t>
    </dgm:pt>
    <dgm:pt modelId="{F13FDC98-51EA-7E40-B1AF-A814A30A49A0}" type="parTrans" cxnId="{93C16C62-A011-BC44-83F2-4F3F70FE8FC3}">
      <dgm:prSet/>
      <dgm:spPr/>
      <dgm:t>
        <a:bodyPr/>
        <a:lstStyle/>
        <a:p>
          <a:endParaRPr lang="ru-RU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9160471-981E-1E4F-96E0-CC024E3128B6}" type="sibTrans" cxnId="{93C16C62-A011-BC44-83F2-4F3F70FE8FC3}">
      <dgm:prSet/>
      <dgm:spPr/>
      <dgm:t>
        <a:bodyPr/>
        <a:lstStyle/>
        <a:p>
          <a:endParaRPr lang="ru-RU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D6EF593-7061-4E4B-AF82-08AAEB249D9A}">
      <dgm:prSet phldrT="[Текст]"/>
      <dgm:spPr/>
      <dgm:t>
        <a:bodyPr/>
        <a:lstStyle/>
        <a:p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учреждению, к которому присоединяется субъект</a:t>
          </a:r>
        </a:p>
      </dgm:t>
    </dgm:pt>
    <dgm:pt modelId="{2B8664F3-83AE-964E-9DE3-7111C3E6ED29}" type="parTrans" cxnId="{95D382AB-390E-0E43-BF58-B12A0F600FDD}">
      <dgm:prSet/>
      <dgm:spPr/>
      <dgm:t>
        <a:bodyPr/>
        <a:lstStyle/>
        <a:p>
          <a:endParaRPr lang="ru-RU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6F3167F-F33C-C142-8890-151BD76301AB}" type="sibTrans" cxnId="{95D382AB-390E-0E43-BF58-B12A0F600FDD}">
      <dgm:prSet/>
      <dgm:spPr/>
      <dgm:t>
        <a:bodyPr/>
        <a:lstStyle/>
        <a:p>
          <a:endParaRPr lang="ru-RU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5B8A4B9-18E6-904E-BC78-1B9F5AC41CFC}">
      <dgm:prSet phldrT="[Текст]"/>
      <dgm:spPr/>
      <dgm:t>
        <a:bodyPr/>
        <a:lstStyle/>
        <a:p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Разделение, ликвидация</a:t>
          </a:r>
        </a:p>
      </dgm:t>
    </dgm:pt>
    <dgm:pt modelId="{B535A6D5-ED05-3048-AAF0-EBEF7A8CB014}" type="parTrans" cxnId="{FA037AE1-4455-AB42-82AE-4F35927D5C99}">
      <dgm:prSet/>
      <dgm:spPr/>
      <dgm:t>
        <a:bodyPr/>
        <a:lstStyle/>
        <a:p>
          <a:endParaRPr lang="ru-RU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8F95D0B-870B-AB4D-B46A-329AFE50B672}" type="sibTrans" cxnId="{FA037AE1-4455-AB42-82AE-4F35927D5C99}">
      <dgm:prSet/>
      <dgm:spPr/>
      <dgm:t>
        <a:bodyPr/>
        <a:lstStyle/>
        <a:p>
          <a:endParaRPr lang="ru-RU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D93B235-B03E-0E42-8CCF-4E95BEB567A1}">
      <dgm:prSet phldrT="[Текст]"/>
      <dgm:spPr/>
      <dgm:t>
        <a:bodyPr/>
        <a:lstStyle/>
        <a:p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в периметр, куда входил ликвидируемый субъект</a:t>
          </a:r>
        </a:p>
      </dgm:t>
    </dgm:pt>
    <dgm:pt modelId="{7119043F-8959-5142-83D3-D81E84D42161}" type="parTrans" cxnId="{DD19759E-8413-344D-B92E-B5AF3D9CD81E}">
      <dgm:prSet/>
      <dgm:spPr/>
      <dgm:t>
        <a:bodyPr/>
        <a:lstStyle/>
        <a:p>
          <a:endParaRPr lang="ru-RU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0B7A8F9-C49B-174B-BA4B-1B5D94613CF3}" type="sibTrans" cxnId="{DD19759E-8413-344D-B92E-B5AF3D9CD81E}">
      <dgm:prSet/>
      <dgm:spPr/>
      <dgm:t>
        <a:bodyPr/>
        <a:lstStyle/>
        <a:p>
          <a:endParaRPr lang="ru-RU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7F9FA7F-67A7-1443-AA0A-82A722592150}" type="pres">
      <dgm:prSet presAssocID="{9EE94B0A-1F97-B143-BE1E-683B2AD7F264}" presName="linearFlow" presStyleCnt="0">
        <dgm:presLayoutVars>
          <dgm:dir/>
          <dgm:animLvl val="lvl"/>
          <dgm:resizeHandles val="exact"/>
        </dgm:presLayoutVars>
      </dgm:prSet>
      <dgm:spPr/>
    </dgm:pt>
    <dgm:pt modelId="{6D086E54-597D-E948-B703-E62AA7542ED1}" type="pres">
      <dgm:prSet presAssocID="{B598EE01-A492-0748-A86B-20007FE258E3}" presName="composite" presStyleCnt="0"/>
      <dgm:spPr/>
    </dgm:pt>
    <dgm:pt modelId="{B2D4BCB6-53F3-2549-8738-70CA075B4F1E}" type="pres">
      <dgm:prSet presAssocID="{B598EE01-A492-0748-A86B-20007FE258E3}" presName="par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AB132E28-DCF7-F34C-8CFE-E5169AFC57C4}" type="pres">
      <dgm:prSet presAssocID="{B598EE01-A492-0748-A86B-20007FE258E3}" presName="parSh" presStyleLbl="node1" presStyleIdx="0" presStyleCnt="3"/>
      <dgm:spPr/>
    </dgm:pt>
    <dgm:pt modelId="{AB6EEFB6-F6E8-F046-B194-A5BD4A0833B3}" type="pres">
      <dgm:prSet presAssocID="{B598EE01-A492-0748-A86B-20007FE258E3}" presName="desTx" presStyleLbl="fgAcc1" presStyleIdx="0" presStyleCnt="3">
        <dgm:presLayoutVars>
          <dgm:bulletEnabled val="1"/>
        </dgm:presLayoutVars>
      </dgm:prSet>
      <dgm:spPr/>
    </dgm:pt>
    <dgm:pt modelId="{DD43B788-EF94-8E46-AD30-09010F2827EB}" type="pres">
      <dgm:prSet presAssocID="{C53DCB5A-F40D-9642-A307-A0C6909C384D}" presName="sibTrans" presStyleLbl="sibTrans2D1" presStyleIdx="0" presStyleCnt="2"/>
      <dgm:spPr/>
    </dgm:pt>
    <dgm:pt modelId="{D2EFB822-B646-A64F-8945-D7103B8753CE}" type="pres">
      <dgm:prSet presAssocID="{C53DCB5A-F40D-9642-A307-A0C6909C384D}" presName="connTx" presStyleLbl="sibTrans2D1" presStyleIdx="0" presStyleCnt="2"/>
      <dgm:spPr/>
    </dgm:pt>
    <dgm:pt modelId="{D839DC04-1935-284B-84EA-19A5AE2EC5CF}" type="pres">
      <dgm:prSet presAssocID="{54BB89CB-BDBE-0042-8E27-C7DC518531BB}" presName="composite" presStyleCnt="0"/>
      <dgm:spPr/>
    </dgm:pt>
    <dgm:pt modelId="{17C3DDCB-4AE0-3249-90C5-44632F35E1D2}" type="pres">
      <dgm:prSet presAssocID="{54BB89CB-BDBE-0042-8E27-C7DC518531BB}" presName="par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9EDE1FB2-E842-AB4B-92FD-80317B6A33FE}" type="pres">
      <dgm:prSet presAssocID="{54BB89CB-BDBE-0042-8E27-C7DC518531BB}" presName="parSh" presStyleLbl="node1" presStyleIdx="1" presStyleCnt="3"/>
      <dgm:spPr/>
    </dgm:pt>
    <dgm:pt modelId="{0B4E1AFC-EE03-ED41-9E56-BF402CF4F139}" type="pres">
      <dgm:prSet presAssocID="{54BB89CB-BDBE-0042-8E27-C7DC518531BB}" presName="desTx" presStyleLbl="fgAcc1" presStyleIdx="1" presStyleCnt="3">
        <dgm:presLayoutVars>
          <dgm:bulletEnabled val="1"/>
        </dgm:presLayoutVars>
      </dgm:prSet>
      <dgm:spPr/>
    </dgm:pt>
    <dgm:pt modelId="{9A363424-5932-8547-AA22-27BA76DAE308}" type="pres">
      <dgm:prSet presAssocID="{89160471-981E-1E4F-96E0-CC024E3128B6}" presName="sibTrans" presStyleLbl="sibTrans2D1" presStyleIdx="1" presStyleCnt="2"/>
      <dgm:spPr/>
    </dgm:pt>
    <dgm:pt modelId="{CFFD23CC-F165-4346-A15B-61C9DA6E3844}" type="pres">
      <dgm:prSet presAssocID="{89160471-981E-1E4F-96E0-CC024E3128B6}" presName="connTx" presStyleLbl="sibTrans2D1" presStyleIdx="1" presStyleCnt="2"/>
      <dgm:spPr/>
    </dgm:pt>
    <dgm:pt modelId="{E8445E70-D1AF-2741-BD52-63C6599F809C}" type="pres">
      <dgm:prSet presAssocID="{65B8A4B9-18E6-904E-BC78-1B9F5AC41CFC}" presName="composite" presStyleCnt="0"/>
      <dgm:spPr/>
    </dgm:pt>
    <dgm:pt modelId="{2010706B-97BD-F04C-AD47-B8E9E482C943}" type="pres">
      <dgm:prSet presAssocID="{65B8A4B9-18E6-904E-BC78-1B9F5AC41CFC}" presName="par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E697DA74-079C-1E42-8195-F43F7FC6B6CF}" type="pres">
      <dgm:prSet presAssocID="{65B8A4B9-18E6-904E-BC78-1B9F5AC41CFC}" presName="parSh" presStyleLbl="node1" presStyleIdx="2" presStyleCnt="3"/>
      <dgm:spPr/>
    </dgm:pt>
    <dgm:pt modelId="{E5DE0B15-47EB-4C43-AF80-9BF11FFE058C}" type="pres">
      <dgm:prSet presAssocID="{65B8A4B9-18E6-904E-BC78-1B9F5AC41CFC}" presName="desTx" presStyleLbl="fgAcc1" presStyleIdx="2" presStyleCnt="3">
        <dgm:presLayoutVars>
          <dgm:bulletEnabled val="1"/>
        </dgm:presLayoutVars>
      </dgm:prSet>
      <dgm:spPr/>
    </dgm:pt>
  </dgm:ptLst>
  <dgm:cxnLst>
    <dgm:cxn modelId="{B636E712-0F4C-B746-A14D-6FE0D9EA42F1}" type="presOf" srcId="{72DC271D-4C4D-FA4F-8F78-2740B497F599}" destId="{AB6EEFB6-F6E8-F046-B194-A5BD4A0833B3}" srcOrd="0" destOrd="0" presId="urn:microsoft.com/office/officeart/2005/8/layout/process3"/>
    <dgm:cxn modelId="{15DDD827-EAAB-D44B-8014-8BC0B59027C2}" type="presOf" srcId="{89160471-981E-1E4F-96E0-CC024E3128B6}" destId="{9A363424-5932-8547-AA22-27BA76DAE308}" srcOrd="0" destOrd="0" presId="urn:microsoft.com/office/officeart/2005/8/layout/process3"/>
    <dgm:cxn modelId="{87BF863A-E4D0-B749-ACDB-B8233C6C865F}" type="presOf" srcId="{2D6EF593-7061-4E4B-AF82-08AAEB249D9A}" destId="{0B4E1AFC-EE03-ED41-9E56-BF402CF4F139}" srcOrd="0" destOrd="0" presId="urn:microsoft.com/office/officeart/2005/8/layout/process3"/>
    <dgm:cxn modelId="{E247ED43-B3EF-5945-A325-C7BBFB88EE8D}" type="presOf" srcId="{54BB89CB-BDBE-0042-8E27-C7DC518531BB}" destId="{9EDE1FB2-E842-AB4B-92FD-80317B6A33FE}" srcOrd="1" destOrd="0" presId="urn:microsoft.com/office/officeart/2005/8/layout/process3"/>
    <dgm:cxn modelId="{A70DAD4D-156F-EA4C-B1C1-E45810BCB06B}" type="presOf" srcId="{C53DCB5A-F40D-9642-A307-A0C6909C384D}" destId="{D2EFB822-B646-A64F-8945-D7103B8753CE}" srcOrd="1" destOrd="0" presId="urn:microsoft.com/office/officeart/2005/8/layout/process3"/>
    <dgm:cxn modelId="{01FDBD5E-540F-ED4B-904B-3756201F6A65}" type="presOf" srcId="{B598EE01-A492-0748-A86B-20007FE258E3}" destId="{B2D4BCB6-53F3-2549-8738-70CA075B4F1E}" srcOrd="0" destOrd="0" presId="urn:microsoft.com/office/officeart/2005/8/layout/process3"/>
    <dgm:cxn modelId="{93C16C62-A011-BC44-83F2-4F3F70FE8FC3}" srcId="{9EE94B0A-1F97-B143-BE1E-683B2AD7F264}" destId="{54BB89CB-BDBE-0042-8E27-C7DC518531BB}" srcOrd="1" destOrd="0" parTransId="{F13FDC98-51EA-7E40-B1AF-A814A30A49A0}" sibTransId="{89160471-981E-1E4F-96E0-CC024E3128B6}"/>
    <dgm:cxn modelId="{290FB670-5AFC-F14A-9E64-CA1E6BA51B63}" type="presOf" srcId="{B598EE01-A492-0748-A86B-20007FE258E3}" destId="{AB132E28-DCF7-F34C-8CFE-E5169AFC57C4}" srcOrd="1" destOrd="0" presId="urn:microsoft.com/office/officeart/2005/8/layout/process3"/>
    <dgm:cxn modelId="{626D7879-D87D-6A47-8132-72248D93234F}" srcId="{9EE94B0A-1F97-B143-BE1E-683B2AD7F264}" destId="{B598EE01-A492-0748-A86B-20007FE258E3}" srcOrd="0" destOrd="0" parTransId="{C0CDECC6-FF9F-1C43-A38D-7C96B65E58A1}" sibTransId="{C53DCB5A-F40D-9642-A307-A0C6909C384D}"/>
    <dgm:cxn modelId="{ADD95C7F-E1EE-4144-BFF9-31044C58141F}" type="presOf" srcId="{65B8A4B9-18E6-904E-BC78-1B9F5AC41CFC}" destId="{2010706B-97BD-F04C-AD47-B8E9E482C943}" srcOrd="0" destOrd="0" presId="urn:microsoft.com/office/officeart/2005/8/layout/process3"/>
    <dgm:cxn modelId="{5666F784-2C40-904B-84A0-392C3C3AC407}" type="presOf" srcId="{C53DCB5A-F40D-9642-A307-A0C6909C384D}" destId="{DD43B788-EF94-8E46-AD30-09010F2827EB}" srcOrd="0" destOrd="0" presId="urn:microsoft.com/office/officeart/2005/8/layout/process3"/>
    <dgm:cxn modelId="{DD19759E-8413-344D-B92E-B5AF3D9CD81E}" srcId="{65B8A4B9-18E6-904E-BC78-1B9F5AC41CFC}" destId="{3D93B235-B03E-0E42-8CCF-4E95BEB567A1}" srcOrd="0" destOrd="0" parTransId="{7119043F-8959-5142-83D3-D81E84D42161}" sibTransId="{E0B7A8F9-C49B-174B-BA4B-1B5D94613CF3}"/>
    <dgm:cxn modelId="{606274A0-265C-A341-A65C-BCAFC2E212C9}" srcId="{B598EE01-A492-0748-A86B-20007FE258E3}" destId="{72DC271D-4C4D-FA4F-8F78-2740B497F599}" srcOrd="0" destOrd="0" parTransId="{9FE4823A-5534-3541-877B-CD51DD959F98}" sibTransId="{98319DF6-68BC-7342-A103-9E581E3A218D}"/>
    <dgm:cxn modelId="{8F75C4A0-E9B1-8A4D-982E-1CFA20FF78C1}" type="presOf" srcId="{65B8A4B9-18E6-904E-BC78-1B9F5AC41CFC}" destId="{E697DA74-079C-1E42-8195-F43F7FC6B6CF}" srcOrd="1" destOrd="0" presId="urn:microsoft.com/office/officeart/2005/8/layout/process3"/>
    <dgm:cxn modelId="{95D382AB-390E-0E43-BF58-B12A0F600FDD}" srcId="{54BB89CB-BDBE-0042-8E27-C7DC518531BB}" destId="{2D6EF593-7061-4E4B-AF82-08AAEB249D9A}" srcOrd="0" destOrd="0" parTransId="{2B8664F3-83AE-964E-9DE3-7111C3E6ED29}" sibTransId="{B6F3167F-F33C-C142-8890-151BD76301AB}"/>
    <dgm:cxn modelId="{B4D743AD-230C-9340-8F8C-235846F183D2}" type="presOf" srcId="{9EE94B0A-1F97-B143-BE1E-683B2AD7F264}" destId="{77F9FA7F-67A7-1443-AA0A-82A722592150}" srcOrd="0" destOrd="0" presId="urn:microsoft.com/office/officeart/2005/8/layout/process3"/>
    <dgm:cxn modelId="{0ACD4DBE-7462-4D46-B63C-0FA6B97D6B5C}" type="presOf" srcId="{3D93B235-B03E-0E42-8CCF-4E95BEB567A1}" destId="{E5DE0B15-47EB-4C43-AF80-9BF11FFE058C}" srcOrd="0" destOrd="0" presId="urn:microsoft.com/office/officeart/2005/8/layout/process3"/>
    <dgm:cxn modelId="{FA037AE1-4455-AB42-82AE-4F35927D5C99}" srcId="{9EE94B0A-1F97-B143-BE1E-683B2AD7F264}" destId="{65B8A4B9-18E6-904E-BC78-1B9F5AC41CFC}" srcOrd="2" destOrd="0" parTransId="{B535A6D5-ED05-3048-AAF0-EBEF7A8CB014}" sibTransId="{F8F95D0B-870B-AB4D-B46A-329AFE50B672}"/>
    <dgm:cxn modelId="{16EB97EB-759E-F645-B3DF-70A6C50178FA}" type="presOf" srcId="{54BB89CB-BDBE-0042-8E27-C7DC518531BB}" destId="{17C3DDCB-4AE0-3249-90C5-44632F35E1D2}" srcOrd="0" destOrd="0" presId="urn:microsoft.com/office/officeart/2005/8/layout/process3"/>
    <dgm:cxn modelId="{9062D1FE-41CF-7444-B0C5-9928557BF88A}" type="presOf" srcId="{89160471-981E-1E4F-96E0-CC024E3128B6}" destId="{CFFD23CC-F165-4346-A15B-61C9DA6E3844}" srcOrd="1" destOrd="0" presId="urn:microsoft.com/office/officeart/2005/8/layout/process3"/>
    <dgm:cxn modelId="{1B870C98-C644-2B45-B90A-A941AC30F8AD}" type="presParOf" srcId="{77F9FA7F-67A7-1443-AA0A-82A722592150}" destId="{6D086E54-597D-E948-B703-E62AA7542ED1}" srcOrd="0" destOrd="0" presId="urn:microsoft.com/office/officeart/2005/8/layout/process3"/>
    <dgm:cxn modelId="{1598075C-C1FF-DD48-B20B-DD6B140A9C04}" type="presParOf" srcId="{6D086E54-597D-E948-B703-E62AA7542ED1}" destId="{B2D4BCB6-53F3-2549-8738-70CA075B4F1E}" srcOrd="0" destOrd="0" presId="urn:microsoft.com/office/officeart/2005/8/layout/process3"/>
    <dgm:cxn modelId="{537C4FB8-550B-C34E-A057-2D4DCE200115}" type="presParOf" srcId="{6D086E54-597D-E948-B703-E62AA7542ED1}" destId="{AB132E28-DCF7-F34C-8CFE-E5169AFC57C4}" srcOrd="1" destOrd="0" presId="urn:microsoft.com/office/officeart/2005/8/layout/process3"/>
    <dgm:cxn modelId="{1E20DB91-EA8D-2944-9856-20399C77A5B4}" type="presParOf" srcId="{6D086E54-597D-E948-B703-E62AA7542ED1}" destId="{AB6EEFB6-F6E8-F046-B194-A5BD4A0833B3}" srcOrd="2" destOrd="0" presId="urn:microsoft.com/office/officeart/2005/8/layout/process3"/>
    <dgm:cxn modelId="{791B63A6-1927-8445-9991-DD03DF9380FF}" type="presParOf" srcId="{77F9FA7F-67A7-1443-AA0A-82A722592150}" destId="{DD43B788-EF94-8E46-AD30-09010F2827EB}" srcOrd="1" destOrd="0" presId="urn:microsoft.com/office/officeart/2005/8/layout/process3"/>
    <dgm:cxn modelId="{13CF8D5D-485B-0C4A-8E08-E79ACBDA62D5}" type="presParOf" srcId="{DD43B788-EF94-8E46-AD30-09010F2827EB}" destId="{D2EFB822-B646-A64F-8945-D7103B8753CE}" srcOrd="0" destOrd="0" presId="urn:microsoft.com/office/officeart/2005/8/layout/process3"/>
    <dgm:cxn modelId="{556C544C-1CCE-3341-8C91-D63026D86FEE}" type="presParOf" srcId="{77F9FA7F-67A7-1443-AA0A-82A722592150}" destId="{D839DC04-1935-284B-84EA-19A5AE2EC5CF}" srcOrd="2" destOrd="0" presId="urn:microsoft.com/office/officeart/2005/8/layout/process3"/>
    <dgm:cxn modelId="{DA36386F-46DC-1340-BDB1-D08A07F0353F}" type="presParOf" srcId="{D839DC04-1935-284B-84EA-19A5AE2EC5CF}" destId="{17C3DDCB-4AE0-3249-90C5-44632F35E1D2}" srcOrd="0" destOrd="0" presId="urn:microsoft.com/office/officeart/2005/8/layout/process3"/>
    <dgm:cxn modelId="{96656440-F962-C647-B074-4A09A1C85376}" type="presParOf" srcId="{D839DC04-1935-284B-84EA-19A5AE2EC5CF}" destId="{9EDE1FB2-E842-AB4B-92FD-80317B6A33FE}" srcOrd="1" destOrd="0" presId="urn:microsoft.com/office/officeart/2005/8/layout/process3"/>
    <dgm:cxn modelId="{B315AFA9-BC6F-854C-9179-092DE49181F0}" type="presParOf" srcId="{D839DC04-1935-284B-84EA-19A5AE2EC5CF}" destId="{0B4E1AFC-EE03-ED41-9E56-BF402CF4F139}" srcOrd="2" destOrd="0" presId="urn:microsoft.com/office/officeart/2005/8/layout/process3"/>
    <dgm:cxn modelId="{A7377AB5-2653-D840-8DB6-9FDCA1D5BE5D}" type="presParOf" srcId="{77F9FA7F-67A7-1443-AA0A-82A722592150}" destId="{9A363424-5932-8547-AA22-27BA76DAE308}" srcOrd="3" destOrd="0" presId="urn:microsoft.com/office/officeart/2005/8/layout/process3"/>
    <dgm:cxn modelId="{DAA4294E-9D72-914E-99A8-C3B10B3E527C}" type="presParOf" srcId="{9A363424-5932-8547-AA22-27BA76DAE308}" destId="{CFFD23CC-F165-4346-A15B-61C9DA6E3844}" srcOrd="0" destOrd="0" presId="urn:microsoft.com/office/officeart/2005/8/layout/process3"/>
    <dgm:cxn modelId="{10801CBD-E88F-6B4A-9C2A-318638670C0F}" type="presParOf" srcId="{77F9FA7F-67A7-1443-AA0A-82A722592150}" destId="{E8445E70-D1AF-2741-BD52-63C6599F809C}" srcOrd="4" destOrd="0" presId="urn:microsoft.com/office/officeart/2005/8/layout/process3"/>
    <dgm:cxn modelId="{B5635B45-E4FA-5040-ACAC-E7823184D93E}" type="presParOf" srcId="{E8445E70-D1AF-2741-BD52-63C6599F809C}" destId="{2010706B-97BD-F04C-AD47-B8E9E482C943}" srcOrd="0" destOrd="0" presId="urn:microsoft.com/office/officeart/2005/8/layout/process3"/>
    <dgm:cxn modelId="{BBB4A7BB-7082-504A-96DD-3B4AB84660A4}" type="presParOf" srcId="{E8445E70-D1AF-2741-BD52-63C6599F809C}" destId="{E697DA74-079C-1E42-8195-F43F7FC6B6CF}" srcOrd="1" destOrd="0" presId="urn:microsoft.com/office/officeart/2005/8/layout/process3"/>
    <dgm:cxn modelId="{0CFFB968-F351-9D4F-9A52-45D788C74E4E}" type="presParOf" srcId="{E8445E70-D1AF-2741-BD52-63C6599F809C}" destId="{E5DE0B15-47EB-4C43-AF80-9BF11FFE058C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20015D1E-DE17-C947-A24A-A76151D0467B}" type="doc">
      <dgm:prSet loTypeId="urn:microsoft.com/office/officeart/2005/8/layout/equation1" loCatId="" qsTypeId="urn:microsoft.com/office/officeart/2005/8/quickstyle/simple3" qsCatId="simple" csTypeId="urn:microsoft.com/office/officeart/2005/8/colors/accent1_3" csCatId="accent1" phldr="1"/>
      <dgm:spPr/>
      <dgm:t>
        <a:bodyPr/>
        <a:lstStyle/>
        <a:p>
          <a:endParaRPr lang="ru-RU"/>
        </a:p>
      </dgm:t>
    </dgm:pt>
    <dgm:pt modelId="{159AE27B-C3F8-5C48-8C93-3330802FE7CD}">
      <dgm:prSet phldrT="[Текст]"/>
      <dgm:spPr/>
      <dgm:t>
        <a:bodyPr/>
        <a:lstStyle/>
        <a:p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0503150</a:t>
          </a:r>
        </a:p>
      </dgm:t>
    </dgm:pt>
    <dgm:pt modelId="{8E88C00D-3A34-C448-B1E6-0783C9200CF0}" type="parTrans" cxnId="{4C016FD1-2A5F-EE42-9112-CC97EF7AAA00}">
      <dgm:prSet/>
      <dgm:spPr/>
      <dgm:t>
        <a:bodyPr/>
        <a:lstStyle/>
        <a:p>
          <a:endParaRPr lang="ru-RU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7D5D4A8-E3DA-F64F-AC21-3649725D8A60}" type="sibTrans" cxnId="{4C016FD1-2A5F-EE42-9112-CC97EF7AAA00}">
      <dgm:prSet/>
      <dgm:spPr/>
      <dgm:t>
        <a:bodyPr/>
        <a:lstStyle/>
        <a:p>
          <a:endParaRPr lang="ru-RU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2590171-AB41-054D-BA41-87B129501995}">
      <dgm:prSet phldrT="[Текст]"/>
      <dgm:spPr/>
      <dgm:t>
        <a:bodyPr/>
        <a:lstStyle/>
        <a:p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0503151</a:t>
          </a:r>
        </a:p>
      </dgm:t>
    </dgm:pt>
    <dgm:pt modelId="{390EAA45-1C0E-B247-8F48-D655EE139A77}" type="parTrans" cxnId="{786033CE-2D66-C543-8865-62153903978A}">
      <dgm:prSet/>
      <dgm:spPr/>
      <dgm:t>
        <a:bodyPr/>
        <a:lstStyle/>
        <a:p>
          <a:endParaRPr lang="ru-RU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8898625-D8D7-404F-9BC4-1FC9800910BC}" type="sibTrans" cxnId="{786033CE-2D66-C543-8865-62153903978A}">
      <dgm:prSet/>
      <dgm:spPr/>
      <dgm:t>
        <a:bodyPr/>
        <a:lstStyle/>
        <a:p>
          <a:endParaRPr lang="ru-RU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3EBFECF-305E-2643-861D-F88C91AB497E}">
      <dgm:prSet phldrT="[Текст]"/>
      <dgm:spPr/>
      <dgm:t>
        <a:bodyPr/>
        <a:lstStyle/>
        <a:p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0503156</a:t>
          </a:r>
        </a:p>
      </dgm:t>
    </dgm:pt>
    <dgm:pt modelId="{C94ADF27-1F10-7749-9AC5-B7B243FDE141}" type="parTrans" cxnId="{ABCA2E35-EB54-3E4A-A7CF-FCEA92455517}">
      <dgm:prSet/>
      <dgm:spPr/>
      <dgm:t>
        <a:bodyPr/>
        <a:lstStyle/>
        <a:p>
          <a:endParaRPr lang="ru-RU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17856B9-1097-5147-864E-E272D69039C0}" type="sibTrans" cxnId="{ABCA2E35-EB54-3E4A-A7CF-FCEA92455517}">
      <dgm:prSet/>
      <dgm:spPr/>
      <dgm:t>
        <a:bodyPr/>
        <a:lstStyle/>
        <a:p>
          <a:endParaRPr lang="ru-RU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99B1909-70F6-4542-8FBE-FFF06394D460}" type="pres">
      <dgm:prSet presAssocID="{20015D1E-DE17-C947-A24A-A76151D0467B}" presName="linearFlow" presStyleCnt="0">
        <dgm:presLayoutVars>
          <dgm:dir/>
          <dgm:resizeHandles val="exact"/>
        </dgm:presLayoutVars>
      </dgm:prSet>
      <dgm:spPr/>
    </dgm:pt>
    <dgm:pt modelId="{B3A138CD-D071-2140-AC78-092EE41E5777}" type="pres">
      <dgm:prSet presAssocID="{159AE27B-C3F8-5C48-8C93-3330802FE7CD}" presName="node" presStyleLbl="node1" presStyleIdx="0" presStyleCnt="3">
        <dgm:presLayoutVars>
          <dgm:bulletEnabled val="1"/>
        </dgm:presLayoutVars>
      </dgm:prSet>
      <dgm:spPr/>
    </dgm:pt>
    <dgm:pt modelId="{465424E2-8CD7-B841-9D1C-545C7211CEDC}" type="pres">
      <dgm:prSet presAssocID="{C7D5D4A8-E3DA-F64F-AC21-3649725D8A60}" presName="spacerL" presStyleCnt="0"/>
      <dgm:spPr/>
    </dgm:pt>
    <dgm:pt modelId="{0656268D-F10B-1D4E-9D2D-F63CB31ECB7E}" type="pres">
      <dgm:prSet presAssocID="{C7D5D4A8-E3DA-F64F-AC21-3649725D8A60}" presName="sibTrans" presStyleLbl="sibTrans2D1" presStyleIdx="0" presStyleCnt="2"/>
      <dgm:spPr/>
    </dgm:pt>
    <dgm:pt modelId="{6313A040-947B-C74C-953C-7E14A43AD3D0}" type="pres">
      <dgm:prSet presAssocID="{C7D5D4A8-E3DA-F64F-AC21-3649725D8A60}" presName="spacerR" presStyleCnt="0"/>
      <dgm:spPr/>
    </dgm:pt>
    <dgm:pt modelId="{60E5A1A9-6588-0B4E-9001-599550EC3D0F}" type="pres">
      <dgm:prSet presAssocID="{02590171-AB41-054D-BA41-87B129501995}" presName="node" presStyleLbl="node1" presStyleIdx="1" presStyleCnt="3">
        <dgm:presLayoutVars>
          <dgm:bulletEnabled val="1"/>
        </dgm:presLayoutVars>
      </dgm:prSet>
      <dgm:spPr/>
    </dgm:pt>
    <dgm:pt modelId="{4520DB96-1AF5-8048-818D-B8DF2AB0832D}" type="pres">
      <dgm:prSet presAssocID="{C8898625-D8D7-404F-9BC4-1FC9800910BC}" presName="spacerL" presStyleCnt="0"/>
      <dgm:spPr/>
    </dgm:pt>
    <dgm:pt modelId="{88A22783-6535-D047-AF3D-33F5D2D80545}" type="pres">
      <dgm:prSet presAssocID="{C8898625-D8D7-404F-9BC4-1FC9800910BC}" presName="sibTrans" presStyleLbl="sibTrans2D1" presStyleIdx="1" presStyleCnt="2"/>
      <dgm:spPr/>
    </dgm:pt>
    <dgm:pt modelId="{BBB7B9A5-29D3-CD49-A783-4E3ADCC6DD73}" type="pres">
      <dgm:prSet presAssocID="{C8898625-D8D7-404F-9BC4-1FC9800910BC}" presName="spacerR" presStyleCnt="0"/>
      <dgm:spPr/>
    </dgm:pt>
    <dgm:pt modelId="{6FBBDD1D-2089-9F49-8538-5EB207A994C2}" type="pres">
      <dgm:prSet presAssocID="{13EBFECF-305E-2643-861D-F88C91AB497E}" presName="node" presStyleLbl="node1" presStyleIdx="2" presStyleCnt="3">
        <dgm:presLayoutVars>
          <dgm:bulletEnabled val="1"/>
        </dgm:presLayoutVars>
      </dgm:prSet>
      <dgm:spPr/>
    </dgm:pt>
  </dgm:ptLst>
  <dgm:cxnLst>
    <dgm:cxn modelId="{902A7303-CF31-2F46-B8DC-14151988981D}" type="presOf" srcId="{20015D1E-DE17-C947-A24A-A76151D0467B}" destId="{099B1909-70F6-4542-8FBE-FFF06394D460}" srcOrd="0" destOrd="0" presId="urn:microsoft.com/office/officeart/2005/8/layout/equation1"/>
    <dgm:cxn modelId="{F7F4A72C-832F-3443-AB41-7DC175C1A016}" type="presOf" srcId="{159AE27B-C3F8-5C48-8C93-3330802FE7CD}" destId="{B3A138CD-D071-2140-AC78-092EE41E5777}" srcOrd="0" destOrd="0" presId="urn:microsoft.com/office/officeart/2005/8/layout/equation1"/>
    <dgm:cxn modelId="{ABCA2E35-EB54-3E4A-A7CF-FCEA92455517}" srcId="{20015D1E-DE17-C947-A24A-A76151D0467B}" destId="{13EBFECF-305E-2643-861D-F88C91AB497E}" srcOrd="2" destOrd="0" parTransId="{C94ADF27-1F10-7749-9AC5-B7B243FDE141}" sibTransId="{217856B9-1097-5147-864E-E272D69039C0}"/>
    <dgm:cxn modelId="{42D98DAE-FB5E-704F-BDA7-58061DC65B24}" type="presOf" srcId="{13EBFECF-305E-2643-861D-F88C91AB497E}" destId="{6FBBDD1D-2089-9F49-8538-5EB207A994C2}" srcOrd="0" destOrd="0" presId="urn:microsoft.com/office/officeart/2005/8/layout/equation1"/>
    <dgm:cxn modelId="{122ACCBD-1541-B948-84BE-04B9D978F0F4}" type="presOf" srcId="{02590171-AB41-054D-BA41-87B129501995}" destId="{60E5A1A9-6588-0B4E-9001-599550EC3D0F}" srcOrd="0" destOrd="0" presId="urn:microsoft.com/office/officeart/2005/8/layout/equation1"/>
    <dgm:cxn modelId="{786033CE-2D66-C543-8865-62153903978A}" srcId="{20015D1E-DE17-C947-A24A-A76151D0467B}" destId="{02590171-AB41-054D-BA41-87B129501995}" srcOrd="1" destOrd="0" parTransId="{390EAA45-1C0E-B247-8F48-D655EE139A77}" sibTransId="{C8898625-D8D7-404F-9BC4-1FC9800910BC}"/>
    <dgm:cxn modelId="{4C016FD1-2A5F-EE42-9112-CC97EF7AAA00}" srcId="{20015D1E-DE17-C947-A24A-A76151D0467B}" destId="{159AE27B-C3F8-5C48-8C93-3330802FE7CD}" srcOrd="0" destOrd="0" parTransId="{8E88C00D-3A34-C448-B1E6-0783C9200CF0}" sibTransId="{C7D5D4A8-E3DA-F64F-AC21-3649725D8A60}"/>
    <dgm:cxn modelId="{7FD7B6F4-6C48-234C-BE07-8B43A3B2647C}" type="presOf" srcId="{C7D5D4A8-E3DA-F64F-AC21-3649725D8A60}" destId="{0656268D-F10B-1D4E-9D2D-F63CB31ECB7E}" srcOrd="0" destOrd="0" presId="urn:microsoft.com/office/officeart/2005/8/layout/equation1"/>
    <dgm:cxn modelId="{C71D31F7-6830-F648-A39A-23B8596B7342}" type="presOf" srcId="{C8898625-D8D7-404F-9BC4-1FC9800910BC}" destId="{88A22783-6535-D047-AF3D-33F5D2D80545}" srcOrd="0" destOrd="0" presId="urn:microsoft.com/office/officeart/2005/8/layout/equation1"/>
    <dgm:cxn modelId="{33983422-4484-754A-9403-9E1CF13AC0C3}" type="presParOf" srcId="{099B1909-70F6-4542-8FBE-FFF06394D460}" destId="{B3A138CD-D071-2140-AC78-092EE41E5777}" srcOrd="0" destOrd="0" presId="urn:microsoft.com/office/officeart/2005/8/layout/equation1"/>
    <dgm:cxn modelId="{85ADFB3B-80D4-7743-8322-2EB9FEB0205D}" type="presParOf" srcId="{099B1909-70F6-4542-8FBE-FFF06394D460}" destId="{465424E2-8CD7-B841-9D1C-545C7211CEDC}" srcOrd="1" destOrd="0" presId="urn:microsoft.com/office/officeart/2005/8/layout/equation1"/>
    <dgm:cxn modelId="{BBE360E1-294B-E74E-9C20-786BA8A5BCAB}" type="presParOf" srcId="{099B1909-70F6-4542-8FBE-FFF06394D460}" destId="{0656268D-F10B-1D4E-9D2D-F63CB31ECB7E}" srcOrd="2" destOrd="0" presId="urn:microsoft.com/office/officeart/2005/8/layout/equation1"/>
    <dgm:cxn modelId="{B0D82E55-4D5D-2645-9B64-6B5F349E2062}" type="presParOf" srcId="{099B1909-70F6-4542-8FBE-FFF06394D460}" destId="{6313A040-947B-C74C-953C-7E14A43AD3D0}" srcOrd="3" destOrd="0" presId="urn:microsoft.com/office/officeart/2005/8/layout/equation1"/>
    <dgm:cxn modelId="{5E23EAD3-862F-3846-A973-53BFD9133C22}" type="presParOf" srcId="{099B1909-70F6-4542-8FBE-FFF06394D460}" destId="{60E5A1A9-6588-0B4E-9001-599550EC3D0F}" srcOrd="4" destOrd="0" presId="urn:microsoft.com/office/officeart/2005/8/layout/equation1"/>
    <dgm:cxn modelId="{DD9D750A-C9C6-A649-A7F7-8FE7B228F1BC}" type="presParOf" srcId="{099B1909-70F6-4542-8FBE-FFF06394D460}" destId="{4520DB96-1AF5-8048-818D-B8DF2AB0832D}" srcOrd="5" destOrd="0" presId="urn:microsoft.com/office/officeart/2005/8/layout/equation1"/>
    <dgm:cxn modelId="{67F1A63D-38A6-F542-ACE6-5024844D8939}" type="presParOf" srcId="{099B1909-70F6-4542-8FBE-FFF06394D460}" destId="{88A22783-6535-D047-AF3D-33F5D2D80545}" srcOrd="6" destOrd="0" presId="urn:microsoft.com/office/officeart/2005/8/layout/equation1"/>
    <dgm:cxn modelId="{0949DDA5-E5CA-7C4D-B277-8658C2C3AF33}" type="presParOf" srcId="{099B1909-70F6-4542-8FBE-FFF06394D460}" destId="{BBB7B9A5-29D3-CD49-A783-4E3ADCC6DD73}" srcOrd="7" destOrd="0" presId="urn:microsoft.com/office/officeart/2005/8/layout/equation1"/>
    <dgm:cxn modelId="{BEA5F1C6-719A-7444-9F6B-87BC2DFB18E2}" type="presParOf" srcId="{099B1909-70F6-4542-8FBE-FFF06394D460}" destId="{6FBBDD1D-2089-9F49-8538-5EB207A994C2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20015D1E-DE17-C947-A24A-A76151D0467B}" type="doc">
      <dgm:prSet loTypeId="urn:microsoft.com/office/officeart/2005/8/layout/equation1" loCatId="" qsTypeId="urn:microsoft.com/office/officeart/2005/8/quickstyle/simple3" qsCatId="simple" csTypeId="urn:microsoft.com/office/officeart/2005/8/colors/accent3_3" csCatId="accent3" phldr="1"/>
      <dgm:spPr/>
      <dgm:t>
        <a:bodyPr/>
        <a:lstStyle/>
        <a:p>
          <a:endParaRPr lang="ru-RU"/>
        </a:p>
      </dgm:t>
    </dgm:pt>
    <dgm:pt modelId="{159AE27B-C3F8-5C48-8C93-3330802FE7CD}">
      <dgm:prSet phldrT="[Текст]"/>
      <dgm:spPr/>
      <dgm:t>
        <a:bodyPr/>
        <a:lstStyle/>
        <a:p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0503154</a:t>
          </a:r>
        </a:p>
      </dgm:t>
    </dgm:pt>
    <dgm:pt modelId="{8E88C00D-3A34-C448-B1E6-0783C9200CF0}" type="parTrans" cxnId="{4C016FD1-2A5F-EE42-9112-CC97EF7AAA00}">
      <dgm:prSet/>
      <dgm:spPr/>
      <dgm:t>
        <a:bodyPr/>
        <a:lstStyle/>
        <a:p>
          <a:endParaRPr lang="ru-RU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7D5D4A8-E3DA-F64F-AC21-3649725D8A60}" type="sibTrans" cxnId="{4C016FD1-2A5F-EE42-9112-CC97EF7AAA00}">
      <dgm:prSet/>
      <dgm:spPr/>
      <dgm:t>
        <a:bodyPr/>
        <a:lstStyle/>
        <a:p>
          <a:endParaRPr lang="ru-RU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2590171-AB41-054D-BA41-87B129501995}">
      <dgm:prSet phldrT="[Текст]"/>
      <dgm:spPr/>
      <dgm:t>
        <a:bodyPr/>
        <a:lstStyle/>
        <a:p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0503155</a:t>
          </a:r>
        </a:p>
      </dgm:t>
    </dgm:pt>
    <dgm:pt modelId="{390EAA45-1C0E-B247-8F48-D655EE139A77}" type="parTrans" cxnId="{786033CE-2D66-C543-8865-62153903978A}">
      <dgm:prSet/>
      <dgm:spPr/>
      <dgm:t>
        <a:bodyPr/>
        <a:lstStyle/>
        <a:p>
          <a:endParaRPr lang="ru-RU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8898625-D8D7-404F-9BC4-1FC9800910BC}" type="sibTrans" cxnId="{786033CE-2D66-C543-8865-62153903978A}">
      <dgm:prSet/>
      <dgm:spPr/>
      <dgm:t>
        <a:bodyPr/>
        <a:lstStyle/>
        <a:p>
          <a:endParaRPr lang="ru-RU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3EBFECF-305E-2643-861D-F88C91AB497E}">
      <dgm:prSet phldrT="[Текст]"/>
      <dgm:spPr/>
      <dgm:t>
        <a:bodyPr/>
        <a:lstStyle/>
        <a:p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0503158</a:t>
          </a:r>
        </a:p>
      </dgm:t>
    </dgm:pt>
    <dgm:pt modelId="{C94ADF27-1F10-7749-9AC5-B7B243FDE141}" type="parTrans" cxnId="{ABCA2E35-EB54-3E4A-A7CF-FCEA92455517}">
      <dgm:prSet/>
      <dgm:spPr/>
      <dgm:t>
        <a:bodyPr/>
        <a:lstStyle/>
        <a:p>
          <a:endParaRPr lang="ru-RU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17856B9-1097-5147-864E-E272D69039C0}" type="sibTrans" cxnId="{ABCA2E35-EB54-3E4A-A7CF-FCEA92455517}">
      <dgm:prSet/>
      <dgm:spPr/>
      <dgm:t>
        <a:bodyPr/>
        <a:lstStyle/>
        <a:p>
          <a:endParaRPr lang="ru-RU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99B1909-70F6-4542-8FBE-FFF06394D460}" type="pres">
      <dgm:prSet presAssocID="{20015D1E-DE17-C947-A24A-A76151D0467B}" presName="linearFlow" presStyleCnt="0">
        <dgm:presLayoutVars>
          <dgm:dir/>
          <dgm:resizeHandles val="exact"/>
        </dgm:presLayoutVars>
      </dgm:prSet>
      <dgm:spPr/>
    </dgm:pt>
    <dgm:pt modelId="{B3A138CD-D071-2140-AC78-092EE41E5777}" type="pres">
      <dgm:prSet presAssocID="{159AE27B-C3F8-5C48-8C93-3330802FE7CD}" presName="node" presStyleLbl="node1" presStyleIdx="0" presStyleCnt="3">
        <dgm:presLayoutVars>
          <dgm:bulletEnabled val="1"/>
        </dgm:presLayoutVars>
      </dgm:prSet>
      <dgm:spPr/>
    </dgm:pt>
    <dgm:pt modelId="{465424E2-8CD7-B841-9D1C-545C7211CEDC}" type="pres">
      <dgm:prSet presAssocID="{C7D5D4A8-E3DA-F64F-AC21-3649725D8A60}" presName="spacerL" presStyleCnt="0"/>
      <dgm:spPr/>
    </dgm:pt>
    <dgm:pt modelId="{0656268D-F10B-1D4E-9D2D-F63CB31ECB7E}" type="pres">
      <dgm:prSet presAssocID="{C7D5D4A8-E3DA-F64F-AC21-3649725D8A60}" presName="sibTrans" presStyleLbl="sibTrans2D1" presStyleIdx="0" presStyleCnt="2"/>
      <dgm:spPr/>
    </dgm:pt>
    <dgm:pt modelId="{6313A040-947B-C74C-953C-7E14A43AD3D0}" type="pres">
      <dgm:prSet presAssocID="{C7D5D4A8-E3DA-F64F-AC21-3649725D8A60}" presName="spacerR" presStyleCnt="0"/>
      <dgm:spPr/>
    </dgm:pt>
    <dgm:pt modelId="{60E5A1A9-6588-0B4E-9001-599550EC3D0F}" type="pres">
      <dgm:prSet presAssocID="{02590171-AB41-054D-BA41-87B129501995}" presName="node" presStyleLbl="node1" presStyleIdx="1" presStyleCnt="3">
        <dgm:presLayoutVars>
          <dgm:bulletEnabled val="1"/>
        </dgm:presLayoutVars>
      </dgm:prSet>
      <dgm:spPr/>
    </dgm:pt>
    <dgm:pt modelId="{4520DB96-1AF5-8048-818D-B8DF2AB0832D}" type="pres">
      <dgm:prSet presAssocID="{C8898625-D8D7-404F-9BC4-1FC9800910BC}" presName="spacerL" presStyleCnt="0"/>
      <dgm:spPr/>
    </dgm:pt>
    <dgm:pt modelId="{88A22783-6535-D047-AF3D-33F5D2D80545}" type="pres">
      <dgm:prSet presAssocID="{C8898625-D8D7-404F-9BC4-1FC9800910BC}" presName="sibTrans" presStyleLbl="sibTrans2D1" presStyleIdx="1" presStyleCnt="2"/>
      <dgm:spPr/>
    </dgm:pt>
    <dgm:pt modelId="{BBB7B9A5-29D3-CD49-A783-4E3ADCC6DD73}" type="pres">
      <dgm:prSet presAssocID="{C8898625-D8D7-404F-9BC4-1FC9800910BC}" presName="spacerR" presStyleCnt="0"/>
      <dgm:spPr/>
    </dgm:pt>
    <dgm:pt modelId="{6FBBDD1D-2089-9F49-8538-5EB207A994C2}" type="pres">
      <dgm:prSet presAssocID="{13EBFECF-305E-2643-861D-F88C91AB497E}" presName="node" presStyleLbl="node1" presStyleIdx="2" presStyleCnt="3">
        <dgm:presLayoutVars>
          <dgm:bulletEnabled val="1"/>
        </dgm:presLayoutVars>
      </dgm:prSet>
      <dgm:spPr/>
    </dgm:pt>
  </dgm:ptLst>
  <dgm:cxnLst>
    <dgm:cxn modelId="{902A7303-CF31-2F46-B8DC-14151988981D}" type="presOf" srcId="{20015D1E-DE17-C947-A24A-A76151D0467B}" destId="{099B1909-70F6-4542-8FBE-FFF06394D460}" srcOrd="0" destOrd="0" presId="urn:microsoft.com/office/officeart/2005/8/layout/equation1"/>
    <dgm:cxn modelId="{F7F4A72C-832F-3443-AB41-7DC175C1A016}" type="presOf" srcId="{159AE27B-C3F8-5C48-8C93-3330802FE7CD}" destId="{B3A138CD-D071-2140-AC78-092EE41E5777}" srcOrd="0" destOrd="0" presId="urn:microsoft.com/office/officeart/2005/8/layout/equation1"/>
    <dgm:cxn modelId="{ABCA2E35-EB54-3E4A-A7CF-FCEA92455517}" srcId="{20015D1E-DE17-C947-A24A-A76151D0467B}" destId="{13EBFECF-305E-2643-861D-F88C91AB497E}" srcOrd="2" destOrd="0" parTransId="{C94ADF27-1F10-7749-9AC5-B7B243FDE141}" sibTransId="{217856B9-1097-5147-864E-E272D69039C0}"/>
    <dgm:cxn modelId="{42D98DAE-FB5E-704F-BDA7-58061DC65B24}" type="presOf" srcId="{13EBFECF-305E-2643-861D-F88C91AB497E}" destId="{6FBBDD1D-2089-9F49-8538-5EB207A994C2}" srcOrd="0" destOrd="0" presId="urn:microsoft.com/office/officeart/2005/8/layout/equation1"/>
    <dgm:cxn modelId="{122ACCBD-1541-B948-84BE-04B9D978F0F4}" type="presOf" srcId="{02590171-AB41-054D-BA41-87B129501995}" destId="{60E5A1A9-6588-0B4E-9001-599550EC3D0F}" srcOrd="0" destOrd="0" presId="urn:microsoft.com/office/officeart/2005/8/layout/equation1"/>
    <dgm:cxn modelId="{786033CE-2D66-C543-8865-62153903978A}" srcId="{20015D1E-DE17-C947-A24A-A76151D0467B}" destId="{02590171-AB41-054D-BA41-87B129501995}" srcOrd="1" destOrd="0" parTransId="{390EAA45-1C0E-B247-8F48-D655EE139A77}" sibTransId="{C8898625-D8D7-404F-9BC4-1FC9800910BC}"/>
    <dgm:cxn modelId="{4C016FD1-2A5F-EE42-9112-CC97EF7AAA00}" srcId="{20015D1E-DE17-C947-A24A-A76151D0467B}" destId="{159AE27B-C3F8-5C48-8C93-3330802FE7CD}" srcOrd="0" destOrd="0" parTransId="{8E88C00D-3A34-C448-B1E6-0783C9200CF0}" sibTransId="{C7D5D4A8-E3DA-F64F-AC21-3649725D8A60}"/>
    <dgm:cxn modelId="{7FD7B6F4-6C48-234C-BE07-8B43A3B2647C}" type="presOf" srcId="{C7D5D4A8-E3DA-F64F-AC21-3649725D8A60}" destId="{0656268D-F10B-1D4E-9D2D-F63CB31ECB7E}" srcOrd="0" destOrd="0" presId="urn:microsoft.com/office/officeart/2005/8/layout/equation1"/>
    <dgm:cxn modelId="{C71D31F7-6830-F648-A39A-23B8596B7342}" type="presOf" srcId="{C8898625-D8D7-404F-9BC4-1FC9800910BC}" destId="{88A22783-6535-D047-AF3D-33F5D2D80545}" srcOrd="0" destOrd="0" presId="urn:microsoft.com/office/officeart/2005/8/layout/equation1"/>
    <dgm:cxn modelId="{33983422-4484-754A-9403-9E1CF13AC0C3}" type="presParOf" srcId="{099B1909-70F6-4542-8FBE-FFF06394D460}" destId="{B3A138CD-D071-2140-AC78-092EE41E5777}" srcOrd="0" destOrd="0" presId="urn:microsoft.com/office/officeart/2005/8/layout/equation1"/>
    <dgm:cxn modelId="{85ADFB3B-80D4-7743-8322-2EB9FEB0205D}" type="presParOf" srcId="{099B1909-70F6-4542-8FBE-FFF06394D460}" destId="{465424E2-8CD7-B841-9D1C-545C7211CEDC}" srcOrd="1" destOrd="0" presId="urn:microsoft.com/office/officeart/2005/8/layout/equation1"/>
    <dgm:cxn modelId="{BBE360E1-294B-E74E-9C20-786BA8A5BCAB}" type="presParOf" srcId="{099B1909-70F6-4542-8FBE-FFF06394D460}" destId="{0656268D-F10B-1D4E-9D2D-F63CB31ECB7E}" srcOrd="2" destOrd="0" presId="urn:microsoft.com/office/officeart/2005/8/layout/equation1"/>
    <dgm:cxn modelId="{B0D82E55-4D5D-2645-9B64-6B5F349E2062}" type="presParOf" srcId="{099B1909-70F6-4542-8FBE-FFF06394D460}" destId="{6313A040-947B-C74C-953C-7E14A43AD3D0}" srcOrd="3" destOrd="0" presId="urn:microsoft.com/office/officeart/2005/8/layout/equation1"/>
    <dgm:cxn modelId="{5E23EAD3-862F-3846-A973-53BFD9133C22}" type="presParOf" srcId="{099B1909-70F6-4542-8FBE-FFF06394D460}" destId="{60E5A1A9-6588-0B4E-9001-599550EC3D0F}" srcOrd="4" destOrd="0" presId="urn:microsoft.com/office/officeart/2005/8/layout/equation1"/>
    <dgm:cxn modelId="{DD9D750A-C9C6-A649-A7F7-8FE7B228F1BC}" type="presParOf" srcId="{099B1909-70F6-4542-8FBE-FFF06394D460}" destId="{4520DB96-1AF5-8048-818D-B8DF2AB0832D}" srcOrd="5" destOrd="0" presId="urn:microsoft.com/office/officeart/2005/8/layout/equation1"/>
    <dgm:cxn modelId="{67F1A63D-38A6-F542-ACE6-5024844D8939}" type="presParOf" srcId="{099B1909-70F6-4542-8FBE-FFF06394D460}" destId="{88A22783-6535-D047-AF3D-33F5D2D80545}" srcOrd="6" destOrd="0" presId="urn:microsoft.com/office/officeart/2005/8/layout/equation1"/>
    <dgm:cxn modelId="{0949DDA5-E5CA-7C4D-B277-8658C2C3AF33}" type="presParOf" srcId="{099B1909-70F6-4542-8FBE-FFF06394D460}" destId="{BBB7B9A5-29D3-CD49-A783-4E3ADCC6DD73}" srcOrd="7" destOrd="0" presId="urn:microsoft.com/office/officeart/2005/8/layout/equation1"/>
    <dgm:cxn modelId="{BEA5F1C6-719A-7444-9F6B-87BC2DFB18E2}" type="presParOf" srcId="{099B1909-70F6-4542-8FBE-FFF06394D460}" destId="{6FBBDD1D-2089-9F49-8538-5EB207A994C2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20015D1E-DE17-C947-A24A-A76151D0467B}" type="doc">
      <dgm:prSet loTypeId="urn:microsoft.com/office/officeart/2005/8/layout/equation1" loCatId="" qsTypeId="urn:microsoft.com/office/officeart/2005/8/quickstyle/simple3" qsCatId="simple" csTypeId="urn:microsoft.com/office/officeart/2005/8/colors/accent6_3" csCatId="accent6" phldr="1"/>
      <dgm:spPr/>
      <dgm:t>
        <a:bodyPr/>
        <a:lstStyle/>
        <a:p>
          <a:endParaRPr lang="ru-RU"/>
        </a:p>
      </dgm:t>
    </dgm:pt>
    <dgm:pt modelId="{159AE27B-C3F8-5C48-8C93-3330802FE7CD}">
      <dgm:prSet phldrT="[Текст]"/>
      <dgm:spPr/>
      <dgm:t>
        <a:bodyPr/>
        <a:lstStyle/>
        <a:p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0503152</a:t>
          </a:r>
        </a:p>
      </dgm:t>
    </dgm:pt>
    <dgm:pt modelId="{8E88C00D-3A34-C448-B1E6-0783C9200CF0}" type="parTrans" cxnId="{4C016FD1-2A5F-EE42-9112-CC97EF7AAA00}">
      <dgm:prSet/>
      <dgm:spPr/>
      <dgm:t>
        <a:bodyPr/>
        <a:lstStyle/>
        <a:p>
          <a:endParaRPr lang="ru-RU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7D5D4A8-E3DA-F64F-AC21-3649725D8A60}" type="sibTrans" cxnId="{4C016FD1-2A5F-EE42-9112-CC97EF7AAA00}">
      <dgm:prSet/>
      <dgm:spPr/>
      <dgm:t>
        <a:bodyPr/>
        <a:lstStyle/>
        <a:p>
          <a:endParaRPr lang="ru-RU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3EBFECF-305E-2643-861D-F88C91AB497E}">
      <dgm:prSet phldrT="[Текст]"/>
      <dgm:spPr/>
      <dgm:t>
        <a:bodyPr/>
        <a:lstStyle/>
        <a:p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0503157</a:t>
          </a:r>
        </a:p>
      </dgm:t>
    </dgm:pt>
    <dgm:pt modelId="{C94ADF27-1F10-7749-9AC5-B7B243FDE141}" type="parTrans" cxnId="{ABCA2E35-EB54-3E4A-A7CF-FCEA92455517}">
      <dgm:prSet/>
      <dgm:spPr/>
      <dgm:t>
        <a:bodyPr/>
        <a:lstStyle/>
        <a:p>
          <a:endParaRPr lang="ru-RU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17856B9-1097-5147-864E-E272D69039C0}" type="sibTrans" cxnId="{ABCA2E35-EB54-3E4A-A7CF-FCEA92455517}">
      <dgm:prSet/>
      <dgm:spPr/>
      <dgm:t>
        <a:bodyPr/>
        <a:lstStyle/>
        <a:p>
          <a:endParaRPr lang="ru-RU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99B1909-70F6-4542-8FBE-FFF06394D460}" type="pres">
      <dgm:prSet presAssocID="{20015D1E-DE17-C947-A24A-A76151D0467B}" presName="linearFlow" presStyleCnt="0">
        <dgm:presLayoutVars>
          <dgm:dir/>
          <dgm:resizeHandles val="exact"/>
        </dgm:presLayoutVars>
      </dgm:prSet>
      <dgm:spPr/>
    </dgm:pt>
    <dgm:pt modelId="{B3A138CD-D071-2140-AC78-092EE41E5777}" type="pres">
      <dgm:prSet presAssocID="{159AE27B-C3F8-5C48-8C93-3330802FE7CD}" presName="node" presStyleLbl="node1" presStyleIdx="0" presStyleCnt="2">
        <dgm:presLayoutVars>
          <dgm:bulletEnabled val="1"/>
        </dgm:presLayoutVars>
      </dgm:prSet>
      <dgm:spPr/>
    </dgm:pt>
    <dgm:pt modelId="{465424E2-8CD7-B841-9D1C-545C7211CEDC}" type="pres">
      <dgm:prSet presAssocID="{C7D5D4A8-E3DA-F64F-AC21-3649725D8A60}" presName="spacerL" presStyleCnt="0"/>
      <dgm:spPr/>
    </dgm:pt>
    <dgm:pt modelId="{0656268D-F10B-1D4E-9D2D-F63CB31ECB7E}" type="pres">
      <dgm:prSet presAssocID="{C7D5D4A8-E3DA-F64F-AC21-3649725D8A60}" presName="sibTrans" presStyleLbl="sibTrans2D1" presStyleIdx="0" presStyleCnt="1"/>
      <dgm:spPr/>
    </dgm:pt>
    <dgm:pt modelId="{6313A040-947B-C74C-953C-7E14A43AD3D0}" type="pres">
      <dgm:prSet presAssocID="{C7D5D4A8-E3DA-F64F-AC21-3649725D8A60}" presName="spacerR" presStyleCnt="0"/>
      <dgm:spPr/>
    </dgm:pt>
    <dgm:pt modelId="{6FBBDD1D-2089-9F49-8538-5EB207A994C2}" type="pres">
      <dgm:prSet presAssocID="{13EBFECF-305E-2643-861D-F88C91AB497E}" presName="node" presStyleLbl="node1" presStyleIdx="1" presStyleCnt="2">
        <dgm:presLayoutVars>
          <dgm:bulletEnabled val="1"/>
        </dgm:presLayoutVars>
      </dgm:prSet>
      <dgm:spPr/>
    </dgm:pt>
  </dgm:ptLst>
  <dgm:cxnLst>
    <dgm:cxn modelId="{902A7303-CF31-2F46-B8DC-14151988981D}" type="presOf" srcId="{20015D1E-DE17-C947-A24A-A76151D0467B}" destId="{099B1909-70F6-4542-8FBE-FFF06394D460}" srcOrd="0" destOrd="0" presId="urn:microsoft.com/office/officeart/2005/8/layout/equation1"/>
    <dgm:cxn modelId="{F7F4A72C-832F-3443-AB41-7DC175C1A016}" type="presOf" srcId="{159AE27B-C3F8-5C48-8C93-3330802FE7CD}" destId="{B3A138CD-D071-2140-AC78-092EE41E5777}" srcOrd="0" destOrd="0" presId="urn:microsoft.com/office/officeart/2005/8/layout/equation1"/>
    <dgm:cxn modelId="{ABCA2E35-EB54-3E4A-A7CF-FCEA92455517}" srcId="{20015D1E-DE17-C947-A24A-A76151D0467B}" destId="{13EBFECF-305E-2643-861D-F88C91AB497E}" srcOrd="1" destOrd="0" parTransId="{C94ADF27-1F10-7749-9AC5-B7B243FDE141}" sibTransId="{217856B9-1097-5147-864E-E272D69039C0}"/>
    <dgm:cxn modelId="{42D98DAE-FB5E-704F-BDA7-58061DC65B24}" type="presOf" srcId="{13EBFECF-305E-2643-861D-F88C91AB497E}" destId="{6FBBDD1D-2089-9F49-8538-5EB207A994C2}" srcOrd="0" destOrd="0" presId="urn:microsoft.com/office/officeart/2005/8/layout/equation1"/>
    <dgm:cxn modelId="{4C016FD1-2A5F-EE42-9112-CC97EF7AAA00}" srcId="{20015D1E-DE17-C947-A24A-A76151D0467B}" destId="{159AE27B-C3F8-5C48-8C93-3330802FE7CD}" srcOrd="0" destOrd="0" parTransId="{8E88C00D-3A34-C448-B1E6-0783C9200CF0}" sibTransId="{C7D5D4A8-E3DA-F64F-AC21-3649725D8A60}"/>
    <dgm:cxn modelId="{7FD7B6F4-6C48-234C-BE07-8B43A3B2647C}" type="presOf" srcId="{C7D5D4A8-E3DA-F64F-AC21-3649725D8A60}" destId="{0656268D-F10B-1D4E-9D2D-F63CB31ECB7E}" srcOrd="0" destOrd="0" presId="urn:microsoft.com/office/officeart/2005/8/layout/equation1"/>
    <dgm:cxn modelId="{33983422-4484-754A-9403-9E1CF13AC0C3}" type="presParOf" srcId="{099B1909-70F6-4542-8FBE-FFF06394D460}" destId="{B3A138CD-D071-2140-AC78-092EE41E5777}" srcOrd="0" destOrd="0" presId="urn:microsoft.com/office/officeart/2005/8/layout/equation1"/>
    <dgm:cxn modelId="{85ADFB3B-80D4-7743-8322-2EB9FEB0205D}" type="presParOf" srcId="{099B1909-70F6-4542-8FBE-FFF06394D460}" destId="{465424E2-8CD7-B841-9D1C-545C7211CEDC}" srcOrd="1" destOrd="0" presId="urn:microsoft.com/office/officeart/2005/8/layout/equation1"/>
    <dgm:cxn modelId="{BBE360E1-294B-E74E-9C20-786BA8A5BCAB}" type="presParOf" srcId="{099B1909-70F6-4542-8FBE-FFF06394D460}" destId="{0656268D-F10B-1D4E-9D2D-F63CB31ECB7E}" srcOrd="2" destOrd="0" presId="urn:microsoft.com/office/officeart/2005/8/layout/equation1"/>
    <dgm:cxn modelId="{B0D82E55-4D5D-2645-9B64-6B5F349E2062}" type="presParOf" srcId="{099B1909-70F6-4542-8FBE-FFF06394D460}" destId="{6313A040-947B-C74C-953C-7E14A43AD3D0}" srcOrd="3" destOrd="0" presId="urn:microsoft.com/office/officeart/2005/8/layout/equation1"/>
    <dgm:cxn modelId="{BEA5F1C6-719A-7444-9F6B-87BC2DFB18E2}" type="presParOf" srcId="{099B1909-70F6-4542-8FBE-FFF06394D460}" destId="{6FBBDD1D-2089-9F49-8538-5EB207A994C2}" srcOrd="4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499C2418-A62C-4A4E-A28F-180AE7578E4F}" type="doc">
      <dgm:prSet loTypeId="urn:microsoft.com/office/officeart/2005/8/layout/funnel1" loCatId="process" qsTypeId="urn:microsoft.com/office/officeart/2005/8/quickstyle/simple4" qsCatId="simple" csTypeId="urn:microsoft.com/office/officeart/2005/8/colors/accent3_3" csCatId="accent3" phldr="1"/>
      <dgm:spPr/>
      <dgm:t>
        <a:bodyPr/>
        <a:lstStyle/>
        <a:p>
          <a:endParaRPr lang="ru-RU"/>
        </a:p>
      </dgm:t>
    </dgm:pt>
    <dgm:pt modelId="{FB02423D-9B7A-4EB1-A166-95AC288F13A7}">
      <dgm:prSet phldrT="[Текст]"/>
      <dgm:spPr/>
      <dgm:t>
        <a:bodyPr/>
        <a:lstStyle/>
        <a:p>
          <a:r>
            <a: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Данные учета</a:t>
          </a:r>
        </a:p>
      </dgm:t>
    </dgm:pt>
    <dgm:pt modelId="{65CC4FFE-EB5C-4FAF-8F8B-8257D4A54713}" type="parTrans" cxnId="{204E4006-848D-4D6E-8A85-C86622B8F84B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3328F06-75A7-4AF8-8AAC-09334AAC164D}" type="sibTrans" cxnId="{204E4006-848D-4D6E-8A85-C86622B8F84B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F1782C4-0AE7-4EE5-9882-AB2B59EFC9FC}">
      <dgm:prSet phldrT="[Текст]"/>
      <dgm:spPr/>
      <dgm:t>
        <a:bodyPr/>
        <a:lstStyle/>
        <a:p>
          <a:r>
            <a: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Отчеты</a:t>
          </a:r>
        </a:p>
      </dgm:t>
    </dgm:pt>
    <dgm:pt modelId="{2299D079-2CD9-4A19-A96C-9589BA7CADDF}" type="parTrans" cxnId="{187AD20F-94F2-4BB6-930C-8B0B705813E6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2D1B65E-2F2F-42D2-B6EA-CB62B6D1D849}" type="sibTrans" cxnId="{187AD20F-94F2-4BB6-930C-8B0B705813E6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84487C1-790D-4CF7-B5B3-0D22C39A88FF}">
      <dgm:prSet phldrT="[Текст]"/>
      <dgm:spPr/>
      <dgm:t>
        <a:bodyPr/>
        <a:lstStyle/>
        <a:p>
          <a:r>
            <a: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ГИС</a:t>
          </a:r>
        </a:p>
      </dgm:t>
    </dgm:pt>
    <dgm:pt modelId="{3268FD89-9BEA-445C-A12F-B3799386C52A}" type="parTrans" cxnId="{EC1252E4-4909-452A-B651-AC3B01FE2ACE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8DE15E6-A09E-47CD-85AA-8D01D927DE1E}" type="sibTrans" cxnId="{EC1252E4-4909-452A-B651-AC3B01FE2ACE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5632059-AA4E-45DA-8928-BBCEE4D6DDD8}">
      <dgm:prSet phldrT="[Текст]"/>
      <dgm:spPr/>
      <dgm:t>
        <a:bodyPr/>
        <a:lstStyle/>
        <a:p>
          <a:r>
            <a:rPr lang="ru-RU" b="1" i="1" dirty="0">
              <a:latin typeface="Times New Roman" panose="02020603050405020304" pitchFamily="18" charset="0"/>
              <a:cs typeface="Times New Roman" panose="02020603050405020304" pitchFamily="18" charset="0"/>
            </a:rPr>
            <a:t>Результаты мониторинга</a:t>
          </a:r>
        </a:p>
      </dgm:t>
    </dgm:pt>
    <dgm:pt modelId="{56D2DE3C-05C5-4C0A-99FF-6596DF6D4D7D}" type="parTrans" cxnId="{DE8D620E-2520-4A46-9BE1-974FB7E2C326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187520A-015A-4313-9D76-16DEDC8F564F}" type="sibTrans" cxnId="{DE8D620E-2520-4A46-9BE1-974FB7E2C326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73FA40F-3A1F-43D5-BCFF-E083A9407A4E}" type="pres">
      <dgm:prSet presAssocID="{499C2418-A62C-4A4E-A28F-180AE7578E4F}" presName="Name0" presStyleCnt="0">
        <dgm:presLayoutVars>
          <dgm:chMax val="4"/>
          <dgm:resizeHandles val="exact"/>
        </dgm:presLayoutVars>
      </dgm:prSet>
      <dgm:spPr/>
    </dgm:pt>
    <dgm:pt modelId="{DDFC3951-C2F8-4148-BACD-2BE87A039A1F}" type="pres">
      <dgm:prSet presAssocID="{499C2418-A62C-4A4E-A28F-180AE7578E4F}" presName="ellipse" presStyleLbl="trBgShp" presStyleIdx="0" presStyleCnt="1"/>
      <dgm:spPr/>
    </dgm:pt>
    <dgm:pt modelId="{DA01A17D-0D46-48BF-84B1-00D0ECDCD258}" type="pres">
      <dgm:prSet presAssocID="{499C2418-A62C-4A4E-A28F-180AE7578E4F}" presName="arrow1" presStyleLbl="fgShp" presStyleIdx="0" presStyleCnt="1"/>
      <dgm:spPr/>
    </dgm:pt>
    <dgm:pt modelId="{E9B3254F-478C-4E12-8F79-FC8EE0D7D5A7}" type="pres">
      <dgm:prSet presAssocID="{499C2418-A62C-4A4E-A28F-180AE7578E4F}" presName="rectangle" presStyleLbl="revTx" presStyleIdx="0" presStyleCnt="1">
        <dgm:presLayoutVars>
          <dgm:bulletEnabled val="1"/>
        </dgm:presLayoutVars>
      </dgm:prSet>
      <dgm:spPr/>
    </dgm:pt>
    <dgm:pt modelId="{FDF3D59E-708C-424B-A53F-B9EF4F9D7A42}" type="pres">
      <dgm:prSet presAssocID="{3F1782C4-0AE7-4EE5-9882-AB2B59EFC9FC}" presName="item1" presStyleLbl="node1" presStyleIdx="0" presStyleCnt="3">
        <dgm:presLayoutVars>
          <dgm:bulletEnabled val="1"/>
        </dgm:presLayoutVars>
      </dgm:prSet>
      <dgm:spPr/>
    </dgm:pt>
    <dgm:pt modelId="{4B0BDFB6-5582-4726-9AB5-E5889E7B7AF2}" type="pres">
      <dgm:prSet presAssocID="{884487C1-790D-4CF7-B5B3-0D22C39A88FF}" presName="item2" presStyleLbl="node1" presStyleIdx="1" presStyleCnt="3">
        <dgm:presLayoutVars>
          <dgm:bulletEnabled val="1"/>
        </dgm:presLayoutVars>
      </dgm:prSet>
      <dgm:spPr/>
    </dgm:pt>
    <dgm:pt modelId="{D9E2B102-27F5-4BF8-9119-1FE479E1B458}" type="pres">
      <dgm:prSet presAssocID="{65632059-AA4E-45DA-8928-BBCEE4D6DDD8}" presName="item3" presStyleLbl="node1" presStyleIdx="2" presStyleCnt="3">
        <dgm:presLayoutVars>
          <dgm:bulletEnabled val="1"/>
        </dgm:presLayoutVars>
      </dgm:prSet>
      <dgm:spPr/>
    </dgm:pt>
    <dgm:pt modelId="{F9A46022-4A1C-4D82-A4D0-FB8DE6DA1DC2}" type="pres">
      <dgm:prSet presAssocID="{499C2418-A62C-4A4E-A28F-180AE7578E4F}" presName="funnel" presStyleLbl="trAlignAcc1" presStyleIdx="0" presStyleCnt="1" custLinFactNeighborX="1835" custLinFactNeighborY="-1436"/>
      <dgm:spPr/>
    </dgm:pt>
  </dgm:ptLst>
  <dgm:cxnLst>
    <dgm:cxn modelId="{204E4006-848D-4D6E-8A85-C86622B8F84B}" srcId="{499C2418-A62C-4A4E-A28F-180AE7578E4F}" destId="{FB02423D-9B7A-4EB1-A166-95AC288F13A7}" srcOrd="0" destOrd="0" parTransId="{65CC4FFE-EB5C-4FAF-8F8B-8257D4A54713}" sibTransId="{03328F06-75A7-4AF8-8AAC-09334AAC164D}"/>
    <dgm:cxn modelId="{DE8D620E-2520-4A46-9BE1-974FB7E2C326}" srcId="{499C2418-A62C-4A4E-A28F-180AE7578E4F}" destId="{65632059-AA4E-45DA-8928-BBCEE4D6DDD8}" srcOrd="3" destOrd="0" parTransId="{56D2DE3C-05C5-4C0A-99FF-6596DF6D4D7D}" sibTransId="{6187520A-015A-4313-9D76-16DEDC8F564F}"/>
    <dgm:cxn modelId="{187AD20F-94F2-4BB6-930C-8B0B705813E6}" srcId="{499C2418-A62C-4A4E-A28F-180AE7578E4F}" destId="{3F1782C4-0AE7-4EE5-9882-AB2B59EFC9FC}" srcOrd="1" destOrd="0" parTransId="{2299D079-2CD9-4A19-A96C-9589BA7CADDF}" sibTransId="{32D1B65E-2F2F-42D2-B6EA-CB62B6D1D849}"/>
    <dgm:cxn modelId="{E43CDC25-CA1E-4C4B-876C-4BB66308C607}" type="presOf" srcId="{3F1782C4-0AE7-4EE5-9882-AB2B59EFC9FC}" destId="{4B0BDFB6-5582-4726-9AB5-E5889E7B7AF2}" srcOrd="0" destOrd="0" presId="urn:microsoft.com/office/officeart/2005/8/layout/funnel1"/>
    <dgm:cxn modelId="{4EC6E06D-26A0-4C44-9E97-1088D1643C6A}" type="presOf" srcId="{65632059-AA4E-45DA-8928-BBCEE4D6DDD8}" destId="{E9B3254F-478C-4E12-8F79-FC8EE0D7D5A7}" srcOrd="0" destOrd="0" presId="urn:microsoft.com/office/officeart/2005/8/layout/funnel1"/>
    <dgm:cxn modelId="{C5A19D9A-D98F-4923-A05E-E2A3884073F8}" type="presOf" srcId="{FB02423D-9B7A-4EB1-A166-95AC288F13A7}" destId="{D9E2B102-27F5-4BF8-9119-1FE479E1B458}" srcOrd="0" destOrd="0" presId="urn:microsoft.com/office/officeart/2005/8/layout/funnel1"/>
    <dgm:cxn modelId="{F3A0959B-95BC-493B-A0F6-3DDDF4D708AD}" type="presOf" srcId="{499C2418-A62C-4A4E-A28F-180AE7578E4F}" destId="{873FA40F-3A1F-43D5-BCFF-E083A9407A4E}" srcOrd="0" destOrd="0" presId="urn:microsoft.com/office/officeart/2005/8/layout/funnel1"/>
    <dgm:cxn modelId="{EC1252E4-4909-452A-B651-AC3B01FE2ACE}" srcId="{499C2418-A62C-4A4E-A28F-180AE7578E4F}" destId="{884487C1-790D-4CF7-B5B3-0D22C39A88FF}" srcOrd="2" destOrd="0" parTransId="{3268FD89-9BEA-445C-A12F-B3799386C52A}" sibTransId="{68DE15E6-A09E-47CD-85AA-8D01D927DE1E}"/>
    <dgm:cxn modelId="{F7DBE5FF-2200-48D3-BF57-19DC413E4C96}" type="presOf" srcId="{884487C1-790D-4CF7-B5B3-0D22C39A88FF}" destId="{FDF3D59E-708C-424B-A53F-B9EF4F9D7A42}" srcOrd="0" destOrd="0" presId="urn:microsoft.com/office/officeart/2005/8/layout/funnel1"/>
    <dgm:cxn modelId="{A800887A-DC13-47B2-88C9-9ABDE3195306}" type="presParOf" srcId="{873FA40F-3A1F-43D5-BCFF-E083A9407A4E}" destId="{DDFC3951-C2F8-4148-BACD-2BE87A039A1F}" srcOrd="0" destOrd="0" presId="urn:microsoft.com/office/officeart/2005/8/layout/funnel1"/>
    <dgm:cxn modelId="{E5E41A44-0681-4E92-A5FA-CCC2E6A8E347}" type="presParOf" srcId="{873FA40F-3A1F-43D5-BCFF-E083A9407A4E}" destId="{DA01A17D-0D46-48BF-84B1-00D0ECDCD258}" srcOrd="1" destOrd="0" presId="urn:microsoft.com/office/officeart/2005/8/layout/funnel1"/>
    <dgm:cxn modelId="{07E97FF0-799E-4E60-9431-A7F4E8C2EAF1}" type="presParOf" srcId="{873FA40F-3A1F-43D5-BCFF-E083A9407A4E}" destId="{E9B3254F-478C-4E12-8F79-FC8EE0D7D5A7}" srcOrd="2" destOrd="0" presId="urn:microsoft.com/office/officeart/2005/8/layout/funnel1"/>
    <dgm:cxn modelId="{3FD95FB2-90E1-4E1C-8421-10728E095637}" type="presParOf" srcId="{873FA40F-3A1F-43D5-BCFF-E083A9407A4E}" destId="{FDF3D59E-708C-424B-A53F-B9EF4F9D7A42}" srcOrd="3" destOrd="0" presId="urn:microsoft.com/office/officeart/2005/8/layout/funnel1"/>
    <dgm:cxn modelId="{4539452A-66A6-4B4A-B2EE-527504943B64}" type="presParOf" srcId="{873FA40F-3A1F-43D5-BCFF-E083A9407A4E}" destId="{4B0BDFB6-5582-4726-9AB5-E5889E7B7AF2}" srcOrd="4" destOrd="0" presId="urn:microsoft.com/office/officeart/2005/8/layout/funnel1"/>
    <dgm:cxn modelId="{AE36D89F-961B-49F5-88C1-26853B796718}" type="presParOf" srcId="{873FA40F-3A1F-43D5-BCFF-E083A9407A4E}" destId="{D9E2B102-27F5-4BF8-9119-1FE479E1B458}" srcOrd="5" destOrd="0" presId="urn:microsoft.com/office/officeart/2005/8/layout/funnel1"/>
    <dgm:cxn modelId="{10C6CC80-59B2-4FB9-92DF-4B17904EBD4E}" type="presParOf" srcId="{873FA40F-3A1F-43D5-BCFF-E083A9407A4E}" destId="{F9A46022-4A1C-4D82-A4D0-FB8DE6DA1DC2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A885CB25-7E02-43E9-9C1A-A416C26A5644}" type="doc">
      <dgm:prSet loTypeId="urn:microsoft.com/office/officeart/2005/8/layout/process1" loCatId="process" qsTypeId="urn:microsoft.com/office/officeart/2005/8/quickstyle/simple1" qsCatId="simple" csTypeId="urn:microsoft.com/office/officeart/2005/8/colors/accent3_1" csCatId="accent3" phldr="1"/>
      <dgm:spPr/>
    </dgm:pt>
    <dgm:pt modelId="{4F4F7A41-EC82-44F2-91E9-6F147A7E49C6}">
      <dgm:prSet phldrT="[Текст]"/>
      <dgm:spPr/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Ежемесячно</a:t>
          </a:r>
        </a:p>
      </dgm:t>
    </dgm:pt>
    <dgm:pt modelId="{1655A1E7-6128-4DA7-96BC-55B4C2C14226}" type="parTrans" cxnId="{70A6DFD2-D840-4C18-9A17-2A0593F78ED6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F64A8F2-CB36-4CFB-BC7E-BC1080016E63}" type="sibTrans" cxnId="{70A6DFD2-D840-4C18-9A17-2A0593F78ED6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0B42929-58A4-4FF9-9455-125970CB42B7}">
      <dgm:prSet phldrT="[Текст]"/>
      <dgm:spPr/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ДЗ, Просроченная ДЗ</a:t>
          </a:r>
        </a:p>
      </dgm:t>
    </dgm:pt>
    <dgm:pt modelId="{94EC6D1C-62DE-4189-918A-10D7066B83D9}" type="parTrans" cxnId="{0CC5DED4-8152-45C7-8FD4-705B24F1C687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17081D9-03F4-4663-8A08-E0EBCF93764D}" type="sibTrans" cxnId="{0CC5DED4-8152-45C7-8FD4-705B24F1C687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CFBF55D-2A20-4798-9A4E-9007986F452D}" type="pres">
      <dgm:prSet presAssocID="{A885CB25-7E02-43E9-9C1A-A416C26A5644}" presName="Name0" presStyleCnt="0">
        <dgm:presLayoutVars>
          <dgm:dir/>
          <dgm:resizeHandles val="exact"/>
        </dgm:presLayoutVars>
      </dgm:prSet>
      <dgm:spPr/>
    </dgm:pt>
    <dgm:pt modelId="{CFCBDF88-17BF-4BC4-8AC9-BC6CF1B7C4AF}" type="pres">
      <dgm:prSet presAssocID="{4F4F7A41-EC82-44F2-91E9-6F147A7E49C6}" presName="node" presStyleLbl="node1" presStyleIdx="0" presStyleCnt="2">
        <dgm:presLayoutVars>
          <dgm:bulletEnabled val="1"/>
        </dgm:presLayoutVars>
      </dgm:prSet>
      <dgm:spPr/>
    </dgm:pt>
    <dgm:pt modelId="{665B1DCE-D970-4DB1-972D-FC7715F61C37}" type="pres">
      <dgm:prSet presAssocID="{EF64A8F2-CB36-4CFB-BC7E-BC1080016E63}" presName="sibTrans" presStyleLbl="sibTrans2D1" presStyleIdx="0" presStyleCnt="1"/>
      <dgm:spPr/>
    </dgm:pt>
    <dgm:pt modelId="{91CE0BD1-DA2B-4844-85EE-C0DC6A9EC7A1}" type="pres">
      <dgm:prSet presAssocID="{EF64A8F2-CB36-4CFB-BC7E-BC1080016E63}" presName="connectorText" presStyleLbl="sibTrans2D1" presStyleIdx="0" presStyleCnt="1"/>
      <dgm:spPr/>
    </dgm:pt>
    <dgm:pt modelId="{CEDBE6EC-467D-4EBB-BB54-6E5AE48327F2}" type="pres">
      <dgm:prSet presAssocID="{10B42929-58A4-4FF9-9455-125970CB42B7}" presName="node" presStyleLbl="node1" presStyleIdx="1" presStyleCnt="2">
        <dgm:presLayoutVars>
          <dgm:bulletEnabled val="1"/>
        </dgm:presLayoutVars>
      </dgm:prSet>
      <dgm:spPr/>
    </dgm:pt>
  </dgm:ptLst>
  <dgm:cxnLst>
    <dgm:cxn modelId="{38681C28-5FB4-40FD-ACA2-BAF1786CE853}" type="presOf" srcId="{EF64A8F2-CB36-4CFB-BC7E-BC1080016E63}" destId="{665B1DCE-D970-4DB1-972D-FC7715F61C37}" srcOrd="0" destOrd="0" presId="urn:microsoft.com/office/officeart/2005/8/layout/process1"/>
    <dgm:cxn modelId="{623C4D58-AA45-46AF-9D73-8AAC037CA27E}" type="presOf" srcId="{4F4F7A41-EC82-44F2-91E9-6F147A7E49C6}" destId="{CFCBDF88-17BF-4BC4-8AC9-BC6CF1B7C4AF}" srcOrd="0" destOrd="0" presId="urn:microsoft.com/office/officeart/2005/8/layout/process1"/>
    <dgm:cxn modelId="{2E12736C-CB35-4134-910C-FF0EA77A15E5}" type="presOf" srcId="{10B42929-58A4-4FF9-9455-125970CB42B7}" destId="{CEDBE6EC-467D-4EBB-BB54-6E5AE48327F2}" srcOrd="0" destOrd="0" presId="urn:microsoft.com/office/officeart/2005/8/layout/process1"/>
    <dgm:cxn modelId="{70A6DFD2-D840-4C18-9A17-2A0593F78ED6}" srcId="{A885CB25-7E02-43E9-9C1A-A416C26A5644}" destId="{4F4F7A41-EC82-44F2-91E9-6F147A7E49C6}" srcOrd="0" destOrd="0" parTransId="{1655A1E7-6128-4DA7-96BC-55B4C2C14226}" sibTransId="{EF64A8F2-CB36-4CFB-BC7E-BC1080016E63}"/>
    <dgm:cxn modelId="{890BDED4-9B56-4787-9E3D-3A77A29EF0A5}" type="presOf" srcId="{A885CB25-7E02-43E9-9C1A-A416C26A5644}" destId="{4CFBF55D-2A20-4798-9A4E-9007986F452D}" srcOrd="0" destOrd="0" presId="urn:microsoft.com/office/officeart/2005/8/layout/process1"/>
    <dgm:cxn modelId="{0CC5DED4-8152-45C7-8FD4-705B24F1C687}" srcId="{A885CB25-7E02-43E9-9C1A-A416C26A5644}" destId="{10B42929-58A4-4FF9-9455-125970CB42B7}" srcOrd="1" destOrd="0" parTransId="{94EC6D1C-62DE-4189-918A-10D7066B83D9}" sibTransId="{F17081D9-03F4-4663-8A08-E0EBCF93764D}"/>
    <dgm:cxn modelId="{1C806CDA-2117-4A61-B74B-94286E48AB7D}" type="presOf" srcId="{EF64A8F2-CB36-4CFB-BC7E-BC1080016E63}" destId="{91CE0BD1-DA2B-4844-85EE-C0DC6A9EC7A1}" srcOrd="1" destOrd="0" presId="urn:microsoft.com/office/officeart/2005/8/layout/process1"/>
    <dgm:cxn modelId="{91298EE3-C81D-4BA7-AFB0-F4C4E8B4F5A7}" type="presParOf" srcId="{4CFBF55D-2A20-4798-9A4E-9007986F452D}" destId="{CFCBDF88-17BF-4BC4-8AC9-BC6CF1B7C4AF}" srcOrd="0" destOrd="0" presId="urn:microsoft.com/office/officeart/2005/8/layout/process1"/>
    <dgm:cxn modelId="{96709C90-241F-4C3E-AFF0-E74566E4D13B}" type="presParOf" srcId="{4CFBF55D-2A20-4798-9A4E-9007986F452D}" destId="{665B1DCE-D970-4DB1-972D-FC7715F61C37}" srcOrd="1" destOrd="0" presId="urn:microsoft.com/office/officeart/2005/8/layout/process1"/>
    <dgm:cxn modelId="{F16D1D41-2ADF-4BEA-9C1A-C53881411EA2}" type="presParOf" srcId="{665B1DCE-D970-4DB1-972D-FC7715F61C37}" destId="{91CE0BD1-DA2B-4844-85EE-C0DC6A9EC7A1}" srcOrd="0" destOrd="0" presId="urn:microsoft.com/office/officeart/2005/8/layout/process1"/>
    <dgm:cxn modelId="{F448BCE9-7C8C-46A5-9D31-6314A5184AA4}" type="presParOf" srcId="{4CFBF55D-2A20-4798-9A4E-9007986F452D}" destId="{CEDBE6EC-467D-4EBB-BB54-6E5AE48327F2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A885CB25-7E02-43E9-9C1A-A416C26A5644}" type="doc">
      <dgm:prSet loTypeId="urn:microsoft.com/office/officeart/2005/8/layout/process1" loCatId="process" qsTypeId="urn:microsoft.com/office/officeart/2005/8/quickstyle/simple1" qsCatId="simple" csTypeId="urn:microsoft.com/office/officeart/2005/8/colors/accent3_1" csCatId="accent3" phldr="1"/>
      <dgm:spPr/>
    </dgm:pt>
    <dgm:pt modelId="{4F4F7A41-EC82-44F2-91E9-6F147A7E49C6}">
      <dgm:prSet phldrT="[Текст]"/>
      <dgm:spPr/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Ежеквартально</a:t>
          </a:r>
        </a:p>
      </dgm:t>
    </dgm:pt>
    <dgm:pt modelId="{1655A1E7-6128-4DA7-96BC-55B4C2C14226}" type="parTrans" cxnId="{70A6DFD2-D840-4C18-9A17-2A0593F78ED6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F64A8F2-CB36-4CFB-BC7E-BC1080016E63}" type="sibTrans" cxnId="{70A6DFD2-D840-4C18-9A17-2A0593F78ED6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0B42929-58A4-4FF9-9455-125970CB42B7}">
      <dgm:prSet phldrT="[Текст]" custT="1"/>
      <dgm:spPr/>
      <dgm:t>
        <a:bodyPr/>
        <a:lstStyle/>
        <a:p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Показатели + анализ</a:t>
          </a:r>
        </a:p>
        <a:p>
          <a:r>
            <a:rPr lang="ru-RU" sz="1600" i="1" dirty="0">
              <a:latin typeface="Times New Roman" panose="02020603050405020304" pitchFamily="18" charset="0"/>
              <a:cs typeface="Times New Roman" panose="02020603050405020304" pitchFamily="18" charset="0"/>
            </a:rPr>
            <a:t>(темп роста, прироста, факторный анализ, в разрезе ГРБС и видов расходов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</a:p>
      </dgm:t>
    </dgm:pt>
    <dgm:pt modelId="{94EC6D1C-62DE-4189-918A-10D7066B83D9}" type="parTrans" cxnId="{0CC5DED4-8152-45C7-8FD4-705B24F1C687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17081D9-03F4-4663-8A08-E0EBCF93764D}" type="sibTrans" cxnId="{0CC5DED4-8152-45C7-8FD4-705B24F1C687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CFBF55D-2A20-4798-9A4E-9007986F452D}" type="pres">
      <dgm:prSet presAssocID="{A885CB25-7E02-43E9-9C1A-A416C26A5644}" presName="Name0" presStyleCnt="0">
        <dgm:presLayoutVars>
          <dgm:dir/>
          <dgm:resizeHandles val="exact"/>
        </dgm:presLayoutVars>
      </dgm:prSet>
      <dgm:spPr/>
    </dgm:pt>
    <dgm:pt modelId="{CFCBDF88-17BF-4BC4-8AC9-BC6CF1B7C4AF}" type="pres">
      <dgm:prSet presAssocID="{4F4F7A41-EC82-44F2-91E9-6F147A7E49C6}" presName="node" presStyleLbl="node1" presStyleIdx="0" presStyleCnt="2">
        <dgm:presLayoutVars>
          <dgm:bulletEnabled val="1"/>
        </dgm:presLayoutVars>
      </dgm:prSet>
      <dgm:spPr/>
    </dgm:pt>
    <dgm:pt modelId="{665B1DCE-D970-4DB1-972D-FC7715F61C37}" type="pres">
      <dgm:prSet presAssocID="{EF64A8F2-CB36-4CFB-BC7E-BC1080016E63}" presName="sibTrans" presStyleLbl="sibTrans2D1" presStyleIdx="0" presStyleCnt="1"/>
      <dgm:spPr/>
    </dgm:pt>
    <dgm:pt modelId="{91CE0BD1-DA2B-4844-85EE-C0DC6A9EC7A1}" type="pres">
      <dgm:prSet presAssocID="{EF64A8F2-CB36-4CFB-BC7E-BC1080016E63}" presName="connectorText" presStyleLbl="sibTrans2D1" presStyleIdx="0" presStyleCnt="1"/>
      <dgm:spPr/>
    </dgm:pt>
    <dgm:pt modelId="{CEDBE6EC-467D-4EBB-BB54-6E5AE48327F2}" type="pres">
      <dgm:prSet presAssocID="{10B42929-58A4-4FF9-9455-125970CB42B7}" presName="node" presStyleLbl="node1" presStyleIdx="1" presStyleCnt="2">
        <dgm:presLayoutVars>
          <dgm:bulletEnabled val="1"/>
        </dgm:presLayoutVars>
      </dgm:prSet>
      <dgm:spPr/>
    </dgm:pt>
  </dgm:ptLst>
  <dgm:cxnLst>
    <dgm:cxn modelId="{38681C28-5FB4-40FD-ACA2-BAF1786CE853}" type="presOf" srcId="{EF64A8F2-CB36-4CFB-BC7E-BC1080016E63}" destId="{665B1DCE-D970-4DB1-972D-FC7715F61C37}" srcOrd="0" destOrd="0" presId="urn:microsoft.com/office/officeart/2005/8/layout/process1"/>
    <dgm:cxn modelId="{623C4D58-AA45-46AF-9D73-8AAC037CA27E}" type="presOf" srcId="{4F4F7A41-EC82-44F2-91E9-6F147A7E49C6}" destId="{CFCBDF88-17BF-4BC4-8AC9-BC6CF1B7C4AF}" srcOrd="0" destOrd="0" presId="urn:microsoft.com/office/officeart/2005/8/layout/process1"/>
    <dgm:cxn modelId="{2E12736C-CB35-4134-910C-FF0EA77A15E5}" type="presOf" srcId="{10B42929-58A4-4FF9-9455-125970CB42B7}" destId="{CEDBE6EC-467D-4EBB-BB54-6E5AE48327F2}" srcOrd="0" destOrd="0" presId="urn:microsoft.com/office/officeart/2005/8/layout/process1"/>
    <dgm:cxn modelId="{70A6DFD2-D840-4C18-9A17-2A0593F78ED6}" srcId="{A885CB25-7E02-43E9-9C1A-A416C26A5644}" destId="{4F4F7A41-EC82-44F2-91E9-6F147A7E49C6}" srcOrd="0" destOrd="0" parTransId="{1655A1E7-6128-4DA7-96BC-55B4C2C14226}" sibTransId="{EF64A8F2-CB36-4CFB-BC7E-BC1080016E63}"/>
    <dgm:cxn modelId="{890BDED4-9B56-4787-9E3D-3A77A29EF0A5}" type="presOf" srcId="{A885CB25-7E02-43E9-9C1A-A416C26A5644}" destId="{4CFBF55D-2A20-4798-9A4E-9007986F452D}" srcOrd="0" destOrd="0" presId="urn:microsoft.com/office/officeart/2005/8/layout/process1"/>
    <dgm:cxn modelId="{0CC5DED4-8152-45C7-8FD4-705B24F1C687}" srcId="{A885CB25-7E02-43E9-9C1A-A416C26A5644}" destId="{10B42929-58A4-4FF9-9455-125970CB42B7}" srcOrd="1" destOrd="0" parTransId="{94EC6D1C-62DE-4189-918A-10D7066B83D9}" sibTransId="{F17081D9-03F4-4663-8A08-E0EBCF93764D}"/>
    <dgm:cxn modelId="{1C806CDA-2117-4A61-B74B-94286E48AB7D}" type="presOf" srcId="{EF64A8F2-CB36-4CFB-BC7E-BC1080016E63}" destId="{91CE0BD1-DA2B-4844-85EE-C0DC6A9EC7A1}" srcOrd="1" destOrd="0" presId="urn:microsoft.com/office/officeart/2005/8/layout/process1"/>
    <dgm:cxn modelId="{91298EE3-C81D-4BA7-AFB0-F4C4E8B4F5A7}" type="presParOf" srcId="{4CFBF55D-2A20-4798-9A4E-9007986F452D}" destId="{CFCBDF88-17BF-4BC4-8AC9-BC6CF1B7C4AF}" srcOrd="0" destOrd="0" presId="urn:microsoft.com/office/officeart/2005/8/layout/process1"/>
    <dgm:cxn modelId="{96709C90-241F-4C3E-AFF0-E74566E4D13B}" type="presParOf" srcId="{4CFBF55D-2A20-4798-9A4E-9007986F452D}" destId="{665B1DCE-D970-4DB1-972D-FC7715F61C37}" srcOrd="1" destOrd="0" presId="urn:microsoft.com/office/officeart/2005/8/layout/process1"/>
    <dgm:cxn modelId="{F16D1D41-2ADF-4BEA-9C1A-C53881411EA2}" type="presParOf" srcId="{665B1DCE-D970-4DB1-972D-FC7715F61C37}" destId="{91CE0BD1-DA2B-4844-85EE-C0DC6A9EC7A1}" srcOrd="0" destOrd="0" presId="urn:microsoft.com/office/officeart/2005/8/layout/process1"/>
    <dgm:cxn modelId="{F448BCE9-7C8C-46A5-9D31-6314A5184AA4}" type="presParOf" srcId="{4CFBF55D-2A20-4798-9A4E-9007986F452D}" destId="{CEDBE6EC-467D-4EBB-BB54-6E5AE48327F2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D27CA96-E1EF-4FA4-8ED0-CF8876A8AB96}" type="doc">
      <dgm:prSet loTypeId="urn:microsoft.com/office/officeart/2005/8/layout/process1" loCatId="process" qsTypeId="urn:microsoft.com/office/officeart/2005/8/quickstyle/3d3" qsCatId="3D" csTypeId="urn:microsoft.com/office/officeart/2005/8/colors/accent3_1" csCatId="accent3" phldr="1"/>
      <dgm:spPr/>
    </dgm:pt>
    <dgm:pt modelId="{52874CCB-867B-4391-A204-A9C65B8E1C3D}">
      <dgm:prSet phldrT="[Текст]" custT="1"/>
      <dgm:spPr/>
      <dgm:t>
        <a:bodyPr/>
        <a:lstStyle/>
        <a:p>
          <a:r>
            <a:rPr lang="ru-RU" sz="2400" b="1" dirty="0">
              <a:latin typeface="Times New Roman" panose="02020603050405020304" pitchFamily="18" charset="0"/>
              <a:cs typeface="Times New Roman" panose="02020603050405020304" pitchFamily="18" charset="0"/>
            </a:rPr>
            <a:t>Инвентаризация</a:t>
          </a:r>
        </a:p>
        <a:p>
          <a:r>
            <a:rPr lang="ru-RU" sz="2000" b="0" i="1" dirty="0">
              <a:latin typeface="Times New Roman" panose="02020603050405020304" pitchFamily="18" charset="0"/>
              <a:cs typeface="Times New Roman" panose="02020603050405020304" pitchFamily="18" charset="0"/>
            </a:rPr>
            <a:t>(</a:t>
          </a:r>
          <a:r>
            <a:rPr lang="ru-RU" sz="2000" b="0" i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забаланс</a:t>
          </a:r>
          <a:r>
            <a:rPr lang="ru-RU" sz="2000" b="0" i="1" dirty="0">
              <a:latin typeface="Times New Roman" panose="02020603050405020304" pitchFamily="18" charset="0"/>
              <a:cs typeface="Times New Roman" panose="02020603050405020304" pitchFamily="18" charset="0"/>
            </a:rPr>
            <a:t> 04, 10, 20, контрагента нет в ЕГРЮЛ, не актив)</a:t>
          </a:r>
        </a:p>
      </dgm:t>
    </dgm:pt>
    <dgm:pt modelId="{E43E6B62-38ED-48D1-989E-79A180E3ED79}" type="parTrans" cxnId="{3352177B-949D-4E6B-B6C1-2AF7F3F9DEEF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3EE3733-B96B-4BCB-BE5C-22F1E085FB29}" type="sibTrans" cxnId="{3352177B-949D-4E6B-B6C1-2AF7F3F9DEEF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FA2B65E-6BC9-4504-A9AF-BE80CC38D82C}">
      <dgm:prSet phldrT="[Текст]" custT="1"/>
      <dgm:spPr/>
      <dgm:t>
        <a:bodyPr/>
        <a:lstStyle/>
        <a:p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Порядок проведения инвентаризации – учетная политика</a:t>
          </a:r>
        </a:p>
        <a:p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Изменения в СГС «Учетная политика» </a:t>
          </a:r>
          <a:r>
            <a:rPr lang="ru-RU" sz="1400" i="1" dirty="0">
              <a:latin typeface="Times New Roman" panose="02020603050405020304" pitchFamily="18" charset="0"/>
              <a:cs typeface="Times New Roman" panose="02020603050405020304" pitchFamily="18" charset="0"/>
            </a:rPr>
            <a:t>(Фактическое наличие объектов инвентаризации – путем подсчета, проверки документов)</a:t>
          </a:r>
        </a:p>
      </dgm:t>
    </dgm:pt>
    <dgm:pt modelId="{4538DD12-F58F-4B97-BFA1-681E2B5BD6B1}" type="parTrans" cxnId="{AD2E95A2-28E7-4769-AEB2-E59F7116C223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742B38D-AB1A-4897-B248-1C744304FD3E}" type="sibTrans" cxnId="{AD2E95A2-28E7-4769-AEB2-E59F7116C223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D979582-E63F-4B69-A3A7-AB064EBDF8BE}" type="pres">
      <dgm:prSet presAssocID="{BD27CA96-E1EF-4FA4-8ED0-CF8876A8AB96}" presName="Name0" presStyleCnt="0">
        <dgm:presLayoutVars>
          <dgm:dir/>
          <dgm:resizeHandles val="exact"/>
        </dgm:presLayoutVars>
      </dgm:prSet>
      <dgm:spPr/>
    </dgm:pt>
    <dgm:pt modelId="{C8086FDC-C07B-488E-942E-A5188992E07B}" type="pres">
      <dgm:prSet presAssocID="{52874CCB-867B-4391-A204-A9C65B8E1C3D}" presName="node" presStyleLbl="node1" presStyleIdx="0" presStyleCnt="2" custScaleX="63738" custLinFactNeighborX="-934" custLinFactNeighborY="7649">
        <dgm:presLayoutVars>
          <dgm:bulletEnabled val="1"/>
        </dgm:presLayoutVars>
      </dgm:prSet>
      <dgm:spPr/>
    </dgm:pt>
    <dgm:pt modelId="{7C9F1BF8-209A-42FF-9F58-A496C4751EA5}" type="pres">
      <dgm:prSet presAssocID="{63EE3733-B96B-4BCB-BE5C-22F1E085FB29}" presName="sibTrans" presStyleLbl="sibTrans2D1" presStyleIdx="0" presStyleCnt="1"/>
      <dgm:spPr/>
    </dgm:pt>
    <dgm:pt modelId="{9E488C00-56DA-4B87-81DD-39DEED9F5442}" type="pres">
      <dgm:prSet presAssocID="{63EE3733-B96B-4BCB-BE5C-22F1E085FB29}" presName="connectorText" presStyleLbl="sibTrans2D1" presStyleIdx="0" presStyleCnt="1"/>
      <dgm:spPr/>
    </dgm:pt>
    <dgm:pt modelId="{6FF38AE1-AEB6-41A3-A9C8-E354CCB200E1}" type="pres">
      <dgm:prSet presAssocID="{DFA2B65E-6BC9-4504-A9AF-BE80CC38D82C}" presName="node" presStyleLbl="node1" presStyleIdx="1" presStyleCnt="2">
        <dgm:presLayoutVars>
          <dgm:bulletEnabled val="1"/>
        </dgm:presLayoutVars>
      </dgm:prSet>
      <dgm:spPr/>
    </dgm:pt>
  </dgm:ptLst>
  <dgm:cxnLst>
    <dgm:cxn modelId="{3352177B-949D-4E6B-B6C1-2AF7F3F9DEEF}" srcId="{BD27CA96-E1EF-4FA4-8ED0-CF8876A8AB96}" destId="{52874CCB-867B-4391-A204-A9C65B8E1C3D}" srcOrd="0" destOrd="0" parTransId="{E43E6B62-38ED-48D1-989E-79A180E3ED79}" sibTransId="{63EE3733-B96B-4BCB-BE5C-22F1E085FB29}"/>
    <dgm:cxn modelId="{439DBA8C-C04B-4D8A-9C0F-FC996A1302EA}" type="presOf" srcId="{BD27CA96-E1EF-4FA4-8ED0-CF8876A8AB96}" destId="{4D979582-E63F-4B69-A3A7-AB064EBDF8BE}" srcOrd="0" destOrd="0" presId="urn:microsoft.com/office/officeart/2005/8/layout/process1"/>
    <dgm:cxn modelId="{ED9B0496-F5CB-47F5-87AA-B8E5EE53DFC6}" type="presOf" srcId="{63EE3733-B96B-4BCB-BE5C-22F1E085FB29}" destId="{9E488C00-56DA-4B87-81DD-39DEED9F5442}" srcOrd="1" destOrd="0" presId="urn:microsoft.com/office/officeart/2005/8/layout/process1"/>
    <dgm:cxn modelId="{A098DA9A-5998-46BC-80C8-28544F080CEA}" type="presOf" srcId="{52874CCB-867B-4391-A204-A9C65B8E1C3D}" destId="{C8086FDC-C07B-488E-942E-A5188992E07B}" srcOrd="0" destOrd="0" presId="urn:microsoft.com/office/officeart/2005/8/layout/process1"/>
    <dgm:cxn modelId="{3DFC6E9F-9E83-40B4-B45F-68963F2B0DB1}" type="presOf" srcId="{DFA2B65E-6BC9-4504-A9AF-BE80CC38D82C}" destId="{6FF38AE1-AEB6-41A3-A9C8-E354CCB200E1}" srcOrd="0" destOrd="0" presId="urn:microsoft.com/office/officeart/2005/8/layout/process1"/>
    <dgm:cxn modelId="{AD2E95A2-28E7-4769-AEB2-E59F7116C223}" srcId="{BD27CA96-E1EF-4FA4-8ED0-CF8876A8AB96}" destId="{DFA2B65E-6BC9-4504-A9AF-BE80CC38D82C}" srcOrd="1" destOrd="0" parTransId="{4538DD12-F58F-4B97-BFA1-681E2B5BD6B1}" sibTransId="{F742B38D-AB1A-4897-B248-1C744304FD3E}"/>
    <dgm:cxn modelId="{4DBF33CA-C270-4F96-A6A0-412CD6012037}" type="presOf" srcId="{63EE3733-B96B-4BCB-BE5C-22F1E085FB29}" destId="{7C9F1BF8-209A-42FF-9F58-A496C4751EA5}" srcOrd="0" destOrd="0" presId="urn:microsoft.com/office/officeart/2005/8/layout/process1"/>
    <dgm:cxn modelId="{F42A60C4-0C86-420A-8807-B0B6EDF50BF5}" type="presParOf" srcId="{4D979582-E63F-4B69-A3A7-AB064EBDF8BE}" destId="{C8086FDC-C07B-488E-942E-A5188992E07B}" srcOrd="0" destOrd="0" presId="urn:microsoft.com/office/officeart/2005/8/layout/process1"/>
    <dgm:cxn modelId="{384A29D8-BA46-4E3F-891F-4D8FA37C638D}" type="presParOf" srcId="{4D979582-E63F-4B69-A3A7-AB064EBDF8BE}" destId="{7C9F1BF8-209A-42FF-9F58-A496C4751EA5}" srcOrd="1" destOrd="0" presId="urn:microsoft.com/office/officeart/2005/8/layout/process1"/>
    <dgm:cxn modelId="{4B935C6C-9209-460F-9904-F88B8603313D}" type="presParOf" srcId="{7C9F1BF8-209A-42FF-9F58-A496C4751EA5}" destId="{9E488C00-56DA-4B87-81DD-39DEED9F5442}" srcOrd="0" destOrd="0" presId="urn:microsoft.com/office/officeart/2005/8/layout/process1"/>
    <dgm:cxn modelId="{C22E6CF2-FFA7-4A9A-8D4A-A3981D46EA13}" type="presParOf" srcId="{4D979582-E63F-4B69-A3A7-AB064EBDF8BE}" destId="{6FF38AE1-AEB6-41A3-A9C8-E354CCB200E1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D27CA96-E1EF-4FA4-8ED0-CF8876A8AB96}" type="doc">
      <dgm:prSet loTypeId="urn:microsoft.com/office/officeart/2005/8/layout/process1" loCatId="process" qsTypeId="urn:microsoft.com/office/officeart/2005/8/quickstyle/3d3" qsCatId="3D" csTypeId="urn:microsoft.com/office/officeart/2005/8/colors/accent3_1" csCatId="accent3" phldr="1"/>
      <dgm:spPr/>
    </dgm:pt>
    <dgm:pt modelId="{52874CCB-867B-4391-A204-A9C65B8E1C3D}">
      <dgm:prSet phldrT="[Текст]" custT="1"/>
      <dgm:spPr/>
      <dgm:t>
        <a:bodyPr/>
        <a:lstStyle/>
        <a:p>
          <a:r>
            <a:rPr lang="ru-RU" sz="2200" b="1" dirty="0">
              <a:latin typeface="Times New Roman" panose="02020603050405020304" pitchFamily="18" charset="0"/>
              <a:cs typeface="Times New Roman" panose="02020603050405020304" pitchFamily="18" charset="0"/>
            </a:rPr>
            <a:t>Своевременное отражение в учете</a:t>
          </a:r>
          <a:endParaRPr lang="ru-RU" sz="2200" b="0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43E6B62-38ED-48D1-989E-79A180E3ED79}" type="parTrans" cxnId="{3352177B-949D-4E6B-B6C1-2AF7F3F9DEEF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3EE3733-B96B-4BCB-BE5C-22F1E085FB29}" type="sibTrans" cxnId="{3352177B-949D-4E6B-B6C1-2AF7F3F9DEEF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FA2B65E-6BC9-4504-A9AF-BE80CC38D82C}">
      <dgm:prSet phldrT="[Текст]" custT="1"/>
      <dgm:spPr/>
      <dgm:t>
        <a:bodyPr/>
        <a:lstStyle/>
        <a:p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График документооборота – учетная политика</a:t>
          </a:r>
        </a:p>
        <a:p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Изменения в СГС «Учетная политика»</a:t>
          </a:r>
          <a:endParaRPr lang="ru-RU" sz="1400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538DD12-F58F-4B97-BFA1-681E2B5BD6B1}" type="parTrans" cxnId="{AD2E95A2-28E7-4769-AEB2-E59F7116C223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742B38D-AB1A-4897-B248-1C744304FD3E}" type="sibTrans" cxnId="{AD2E95A2-28E7-4769-AEB2-E59F7116C223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D979582-E63F-4B69-A3A7-AB064EBDF8BE}" type="pres">
      <dgm:prSet presAssocID="{BD27CA96-E1EF-4FA4-8ED0-CF8876A8AB96}" presName="Name0" presStyleCnt="0">
        <dgm:presLayoutVars>
          <dgm:dir/>
          <dgm:resizeHandles val="exact"/>
        </dgm:presLayoutVars>
      </dgm:prSet>
      <dgm:spPr/>
    </dgm:pt>
    <dgm:pt modelId="{C8086FDC-C07B-488E-942E-A5188992E07B}" type="pres">
      <dgm:prSet presAssocID="{52874CCB-867B-4391-A204-A9C65B8E1C3D}" presName="node" presStyleLbl="node1" presStyleIdx="0" presStyleCnt="2" custScaleX="63738" custLinFactNeighborX="-467" custLinFactNeighborY="4668">
        <dgm:presLayoutVars>
          <dgm:bulletEnabled val="1"/>
        </dgm:presLayoutVars>
      </dgm:prSet>
      <dgm:spPr/>
    </dgm:pt>
    <dgm:pt modelId="{7C9F1BF8-209A-42FF-9F58-A496C4751EA5}" type="pres">
      <dgm:prSet presAssocID="{63EE3733-B96B-4BCB-BE5C-22F1E085FB29}" presName="sibTrans" presStyleLbl="sibTrans2D1" presStyleIdx="0" presStyleCnt="1"/>
      <dgm:spPr/>
    </dgm:pt>
    <dgm:pt modelId="{9E488C00-56DA-4B87-81DD-39DEED9F5442}" type="pres">
      <dgm:prSet presAssocID="{63EE3733-B96B-4BCB-BE5C-22F1E085FB29}" presName="connectorText" presStyleLbl="sibTrans2D1" presStyleIdx="0" presStyleCnt="1"/>
      <dgm:spPr/>
    </dgm:pt>
    <dgm:pt modelId="{6FF38AE1-AEB6-41A3-A9C8-E354CCB200E1}" type="pres">
      <dgm:prSet presAssocID="{DFA2B65E-6BC9-4504-A9AF-BE80CC38D82C}" presName="node" presStyleLbl="node1" presStyleIdx="1" presStyleCnt="2">
        <dgm:presLayoutVars>
          <dgm:bulletEnabled val="1"/>
        </dgm:presLayoutVars>
      </dgm:prSet>
      <dgm:spPr/>
    </dgm:pt>
  </dgm:ptLst>
  <dgm:cxnLst>
    <dgm:cxn modelId="{3352177B-949D-4E6B-B6C1-2AF7F3F9DEEF}" srcId="{BD27CA96-E1EF-4FA4-8ED0-CF8876A8AB96}" destId="{52874CCB-867B-4391-A204-A9C65B8E1C3D}" srcOrd="0" destOrd="0" parTransId="{E43E6B62-38ED-48D1-989E-79A180E3ED79}" sibTransId="{63EE3733-B96B-4BCB-BE5C-22F1E085FB29}"/>
    <dgm:cxn modelId="{439DBA8C-C04B-4D8A-9C0F-FC996A1302EA}" type="presOf" srcId="{BD27CA96-E1EF-4FA4-8ED0-CF8876A8AB96}" destId="{4D979582-E63F-4B69-A3A7-AB064EBDF8BE}" srcOrd="0" destOrd="0" presId="urn:microsoft.com/office/officeart/2005/8/layout/process1"/>
    <dgm:cxn modelId="{ED9B0496-F5CB-47F5-87AA-B8E5EE53DFC6}" type="presOf" srcId="{63EE3733-B96B-4BCB-BE5C-22F1E085FB29}" destId="{9E488C00-56DA-4B87-81DD-39DEED9F5442}" srcOrd="1" destOrd="0" presId="urn:microsoft.com/office/officeart/2005/8/layout/process1"/>
    <dgm:cxn modelId="{A098DA9A-5998-46BC-80C8-28544F080CEA}" type="presOf" srcId="{52874CCB-867B-4391-A204-A9C65B8E1C3D}" destId="{C8086FDC-C07B-488E-942E-A5188992E07B}" srcOrd="0" destOrd="0" presId="urn:microsoft.com/office/officeart/2005/8/layout/process1"/>
    <dgm:cxn modelId="{3DFC6E9F-9E83-40B4-B45F-68963F2B0DB1}" type="presOf" srcId="{DFA2B65E-6BC9-4504-A9AF-BE80CC38D82C}" destId="{6FF38AE1-AEB6-41A3-A9C8-E354CCB200E1}" srcOrd="0" destOrd="0" presId="urn:microsoft.com/office/officeart/2005/8/layout/process1"/>
    <dgm:cxn modelId="{AD2E95A2-28E7-4769-AEB2-E59F7116C223}" srcId="{BD27CA96-E1EF-4FA4-8ED0-CF8876A8AB96}" destId="{DFA2B65E-6BC9-4504-A9AF-BE80CC38D82C}" srcOrd="1" destOrd="0" parTransId="{4538DD12-F58F-4B97-BFA1-681E2B5BD6B1}" sibTransId="{F742B38D-AB1A-4897-B248-1C744304FD3E}"/>
    <dgm:cxn modelId="{4DBF33CA-C270-4F96-A6A0-412CD6012037}" type="presOf" srcId="{63EE3733-B96B-4BCB-BE5C-22F1E085FB29}" destId="{7C9F1BF8-209A-42FF-9F58-A496C4751EA5}" srcOrd="0" destOrd="0" presId="urn:microsoft.com/office/officeart/2005/8/layout/process1"/>
    <dgm:cxn modelId="{F42A60C4-0C86-420A-8807-B0B6EDF50BF5}" type="presParOf" srcId="{4D979582-E63F-4B69-A3A7-AB064EBDF8BE}" destId="{C8086FDC-C07B-488E-942E-A5188992E07B}" srcOrd="0" destOrd="0" presId="urn:microsoft.com/office/officeart/2005/8/layout/process1"/>
    <dgm:cxn modelId="{384A29D8-BA46-4E3F-891F-4D8FA37C638D}" type="presParOf" srcId="{4D979582-E63F-4B69-A3A7-AB064EBDF8BE}" destId="{7C9F1BF8-209A-42FF-9F58-A496C4751EA5}" srcOrd="1" destOrd="0" presId="urn:microsoft.com/office/officeart/2005/8/layout/process1"/>
    <dgm:cxn modelId="{4B935C6C-9209-460F-9904-F88B8603313D}" type="presParOf" srcId="{7C9F1BF8-209A-42FF-9F58-A496C4751EA5}" destId="{9E488C00-56DA-4B87-81DD-39DEED9F5442}" srcOrd="0" destOrd="0" presId="urn:microsoft.com/office/officeart/2005/8/layout/process1"/>
    <dgm:cxn modelId="{C22E6CF2-FFA7-4A9A-8D4A-A3981D46EA13}" type="presParOf" srcId="{4D979582-E63F-4B69-A3A7-AB064EBDF8BE}" destId="{6FF38AE1-AEB6-41A3-A9C8-E354CCB200E1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D27CA96-E1EF-4FA4-8ED0-CF8876A8AB96}" type="doc">
      <dgm:prSet loTypeId="urn:microsoft.com/office/officeart/2005/8/layout/process1" loCatId="process" qsTypeId="urn:microsoft.com/office/officeart/2005/8/quickstyle/3d3" qsCatId="3D" csTypeId="urn:microsoft.com/office/officeart/2005/8/colors/accent3_1" csCatId="accent3" phldr="1"/>
      <dgm:spPr/>
    </dgm:pt>
    <dgm:pt modelId="{52874CCB-867B-4391-A204-A9C65B8E1C3D}">
      <dgm:prSet phldrT="[Текст]" custT="1"/>
      <dgm:spPr/>
      <dgm:t>
        <a:bodyPr/>
        <a:lstStyle/>
        <a:p>
          <a:r>
            <a:rPr lang="ru-RU" sz="2200" b="1" dirty="0">
              <a:latin typeface="Times New Roman" panose="02020603050405020304" pitchFamily="18" charset="0"/>
              <a:cs typeface="Times New Roman" panose="02020603050405020304" pitchFamily="18" charset="0"/>
            </a:rPr>
            <a:t>Раскрытие информации в ПЗ</a:t>
          </a:r>
          <a:endParaRPr lang="ru-RU" sz="2200" b="0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43E6B62-38ED-48D1-989E-79A180E3ED79}" type="parTrans" cxnId="{3352177B-949D-4E6B-B6C1-2AF7F3F9DEEF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3EE3733-B96B-4BCB-BE5C-22F1E085FB29}" type="sibTrans" cxnId="{3352177B-949D-4E6B-B6C1-2AF7F3F9DEEF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FA2B65E-6BC9-4504-A9AF-BE80CC38D82C}">
      <dgm:prSet phldrT="[Текст]" custT="1"/>
      <dgm:spPr/>
      <dgm:t>
        <a:bodyPr/>
        <a:lstStyle/>
        <a:p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Не выполнение требований инструкции по дополнительному раскрытию информации в ПЗ </a:t>
          </a:r>
          <a:r>
            <a:rPr lang="ru-RU" sz="1600" i="1" dirty="0">
              <a:latin typeface="Times New Roman" panose="02020603050405020304" pitchFamily="18" charset="0"/>
              <a:cs typeface="Times New Roman" panose="02020603050405020304" pitchFamily="18" charset="0"/>
            </a:rPr>
            <a:t>(в частности, по 0503190 в части иного статуса)</a:t>
          </a:r>
          <a:endParaRPr lang="ru-RU" sz="1400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538DD12-F58F-4B97-BFA1-681E2B5BD6B1}" type="parTrans" cxnId="{AD2E95A2-28E7-4769-AEB2-E59F7116C223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742B38D-AB1A-4897-B248-1C744304FD3E}" type="sibTrans" cxnId="{AD2E95A2-28E7-4769-AEB2-E59F7116C223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D979582-E63F-4B69-A3A7-AB064EBDF8BE}" type="pres">
      <dgm:prSet presAssocID="{BD27CA96-E1EF-4FA4-8ED0-CF8876A8AB96}" presName="Name0" presStyleCnt="0">
        <dgm:presLayoutVars>
          <dgm:dir/>
          <dgm:resizeHandles val="exact"/>
        </dgm:presLayoutVars>
      </dgm:prSet>
      <dgm:spPr/>
    </dgm:pt>
    <dgm:pt modelId="{C8086FDC-C07B-488E-942E-A5188992E07B}" type="pres">
      <dgm:prSet presAssocID="{52874CCB-867B-4391-A204-A9C65B8E1C3D}" presName="node" presStyleLbl="node1" presStyleIdx="0" presStyleCnt="2" custScaleX="63738" custLinFactNeighborX="-117" custLinFactNeighborY="8319">
        <dgm:presLayoutVars>
          <dgm:bulletEnabled val="1"/>
        </dgm:presLayoutVars>
      </dgm:prSet>
      <dgm:spPr/>
    </dgm:pt>
    <dgm:pt modelId="{7C9F1BF8-209A-42FF-9F58-A496C4751EA5}" type="pres">
      <dgm:prSet presAssocID="{63EE3733-B96B-4BCB-BE5C-22F1E085FB29}" presName="sibTrans" presStyleLbl="sibTrans2D1" presStyleIdx="0" presStyleCnt="1"/>
      <dgm:spPr/>
    </dgm:pt>
    <dgm:pt modelId="{9E488C00-56DA-4B87-81DD-39DEED9F5442}" type="pres">
      <dgm:prSet presAssocID="{63EE3733-B96B-4BCB-BE5C-22F1E085FB29}" presName="connectorText" presStyleLbl="sibTrans2D1" presStyleIdx="0" presStyleCnt="1"/>
      <dgm:spPr/>
    </dgm:pt>
    <dgm:pt modelId="{6FF38AE1-AEB6-41A3-A9C8-E354CCB200E1}" type="pres">
      <dgm:prSet presAssocID="{DFA2B65E-6BC9-4504-A9AF-BE80CC38D82C}" presName="node" presStyleLbl="node1" presStyleIdx="1" presStyleCnt="2">
        <dgm:presLayoutVars>
          <dgm:bulletEnabled val="1"/>
        </dgm:presLayoutVars>
      </dgm:prSet>
      <dgm:spPr/>
    </dgm:pt>
  </dgm:ptLst>
  <dgm:cxnLst>
    <dgm:cxn modelId="{3352177B-949D-4E6B-B6C1-2AF7F3F9DEEF}" srcId="{BD27CA96-E1EF-4FA4-8ED0-CF8876A8AB96}" destId="{52874CCB-867B-4391-A204-A9C65B8E1C3D}" srcOrd="0" destOrd="0" parTransId="{E43E6B62-38ED-48D1-989E-79A180E3ED79}" sibTransId="{63EE3733-B96B-4BCB-BE5C-22F1E085FB29}"/>
    <dgm:cxn modelId="{439DBA8C-C04B-4D8A-9C0F-FC996A1302EA}" type="presOf" srcId="{BD27CA96-E1EF-4FA4-8ED0-CF8876A8AB96}" destId="{4D979582-E63F-4B69-A3A7-AB064EBDF8BE}" srcOrd="0" destOrd="0" presId="urn:microsoft.com/office/officeart/2005/8/layout/process1"/>
    <dgm:cxn modelId="{ED9B0496-F5CB-47F5-87AA-B8E5EE53DFC6}" type="presOf" srcId="{63EE3733-B96B-4BCB-BE5C-22F1E085FB29}" destId="{9E488C00-56DA-4B87-81DD-39DEED9F5442}" srcOrd="1" destOrd="0" presId="urn:microsoft.com/office/officeart/2005/8/layout/process1"/>
    <dgm:cxn modelId="{A098DA9A-5998-46BC-80C8-28544F080CEA}" type="presOf" srcId="{52874CCB-867B-4391-A204-A9C65B8E1C3D}" destId="{C8086FDC-C07B-488E-942E-A5188992E07B}" srcOrd="0" destOrd="0" presId="urn:microsoft.com/office/officeart/2005/8/layout/process1"/>
    <dgm:cxn modelId="{3DFC6E9F-9E83-40B4-B45F-68963F2B0DB1}" type="presOf" srcId="{DFA2B65E-6BC9-4504-A9AF-BE80CC38D82C}" destId="{6FF38AE1-AEB6-41A3-A9C8-E354CCB200E1}" srcOrd="0" destOrd="0" presId="urn:microsoft.com/office/officeart/2005/8/layout/process1"/>
    <dgm:cxn modelId="{AD2E95A2-28E7-4769-AEB2-E59F7116C223}" srcId="{BD27CA96-E1EF-4FA4-8ED0-CF8876A8AB96}" destId="{DFA2B65E-6BC9-4504-A9AF-BE80CC38D82C}" srcOrd="1" destOrd="0" parTransId="{4538DD12-F58F-4B97-BFA1-681E2B5BD6B1}" sibTransId="{F742B38D-AB1A-4897-B248-1C744304FD3E}"/>
    <dgm:cxn modelId="{4DBF33CA-C270-4F96-A6A0-412CD6012037}" type="presOf" srcId="{63EE3733-B96B-4BCB-BE5C-22F1E085FB29}" destId="{7C9F1BF8-209A-42FF-9F58-A496C4751EA5}" srcOrd="0" destOrd="0" presId="urn:microsoft.com/office/officeart/2005/8/layout/process1"/>
    <dgm:cxn modelId="{F42A60C4-0C86-420A-8807-B0B6EDF50BF5}" type="presParOf" srcId="{4D979582-E63F-4B69-A3A7-AB064EBDF8BE}" destId="{C8086FDC-C07B-488E-942E-A5188992E07B}" srcOrd="0" destOrd="0" presId="urn:microsoft.com/office/officeart/2005/8/layout/process1"/>
    <dgm:cxn modelId="{384A29D8-BA46-4E3F-891F-4D8FA37C638D}" type="presParOf" srcId="{4D979582-E63F-4B69-A3A7-AB064EBDF8BE}" destId="{7C9F1BF8-209A-42FF-9F58-A496C4751EA5}" srcOrd="1" destOrd="0" presId="urn:microsoft.com/office/officeart/2005/8/layout/process1"/>
    <dgm:cxn modelId="{4B935C6C-9209-460F-9904-F88B8603313D}" type="presParOf" srcId="{7C9F1BF8-209A-42FF-9F58-A496C4751EA5}" destId="{9E488C00-56DA-4B87-81DD-39DEED9F5442}" srcOrd="0" destOrd="0" presId="urn:microsoft.com/office/officeart/2005/8/layout/process1"/>
    <dgm:cxn modelId="{C22E6CF2-FFA7-4A9A-8D4A-A3981D46EA13}" type="presParOf" srcId="{4D979582-E63F-4B69-A3A7-AB064EBDF8BE}" destId="{6FF38AE1-AEB6-41A3-A9C8-E354CCB200E1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8C96C1C-32DD-274C-A510-BB352F978FFC}" type="doc">
      <dgm:prSet loTypeId="urn:microsoft.com/office/officeart/2005/8/layout/process1" loCatId="" qsTypeId="urn:microsoft.com/office/officeart/2005/8/quickstyle/simple3" qsCatId="simple" csTypeId="urn:microsoft.com/office/officeart/2005/8/colors/accent1_5" csCatId="accent1" phldr="1"/>
      <dgm:spPr/>
    </dgm:pt>
    <dgm:pt modelId="{481C0FFD-CBCC-9347-B0A1-F7411E549463}">
      <dgm:prSet phldrT="[Текст]"/>
      <dgm:spPr/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Первичные учетные документы, регистры учета</a:t>
          </a:r>
        </a:p>
      </dgm:t>
    </dgm:pt>
    <dgm:pt modelId="{AA8DEB72-1914-3B48-8F40-FC7BF00C0F79}" type="parTrans" cxnId="{567441B9-6A65-174A-AE3B-847097149B57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2ADBCD1-C8DF-5F41-A7AF-FA4E35006E85}" type="sibTrans" cxnId="{567441B9-6A65-174A-AE3B-847097149B57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6440971-6C70-1848-AC66-38430A4B3A3A}">
      <dgm:prSet phldrT="[Текст]"/>
      <dgm:spPr/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Мероприятия внутреннего контроля, в том числе инвентаризация</a:t>
          </a:r>
        </a:p>
      </dgm:t>
    </dgm:pt>
    <dgm:pt modelId="{F306504C-5D7A-FA4B-AC3E-F767A56597D2}" type="parTrans" cxnId="{FC5DCC10-9886-474D-BA1E-F45BA80B12C0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58C44D2-EA3E-5142-8EFE-B2DCBE8F2C48}" type="sibTrans" cxnId="{FC5DCC10-9886-474D-BA1E-F45BA80B12C0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3B39408-CE6A-FB4D-88CF-A0378D87C5E7}">
      <dgm:prSet phldrT="[Текст]"/>
      <dgm:spPr/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Составление и представление отчетности</a:t>
          </a:r>
        </a:p>
      </dgm:t>
    </dgm:pt>
    <dgm:pt modelId="{5FDE262B-F7BC-4B4E-A0A8-69DBDE5C4FFA}" type="parTrans" cxnId="{757CF356-9631-BB47-9317-9F8B6E074ABF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E233ABF-BDA7-9A4D-A209-C63227BE5F92}" type="sibTrans" cxnId="{757CF356-9631-BB47-9317-9F8B6E074ABF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3AE0A2C-8915-BB45-8A5A-5CF082E1332A}">
      <dgm:prSet phldrT="[Текст]"/>
      <dgm:spPr/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Камеральная проверка отчетности</a:t>
          </a:r>
        </a:p>
      </dgm:t>
    </dgm:pt>
    <dgm:pt modelId="{21CC8A93-5BB3-6D44-B81F-79C716B09416}" type="parTrans" cxnId="{851736F8-4583-774A-8F66-95C2D091259E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37211E7-0C8A-3344-9865-CE0D27D46E2D}" type="sibTrans" cxnId="{851736F8-4583-774A-8F66-95C2D091259E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0167D3B-E804-954F-BF30-0AAC15C60258}">
      <dgm:prSet phldrT="[Текст]"/>
      <dgm:spPr/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Утверждение отчетности</a:t>
          </a:r>
        </a:p>
      </dgm:t>
    </dgm:pt>
    <dgm:pt modelId="{4B8D52A3-6D6B-6C4D-8811-55F01FF7F7E0}" type="parTrans" cxnId="{74B50B0D-A188-BF49-82B6-065BD8E59BB5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1467416-57BE-6243-B4AB-1AD88F48C50D}" type="sibTrans" cxnId="{74B50B0D-A188-BF49-82B6-065BD8E59BB5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95EEACC-2DE5-954A-B42B-73F11FBF6D56}" type="pres">
      <dgm:prSet presAssocID="{48C96C1C-32DD-274C-A510-BB352F978FFC}" presName="Name0" presStyleCnt="0">
        <dgm:presLayoutVars>
          <dgm:dir/>
          <dgm:resizeHandles val="exact"/>
        </dgm:presLayoutVars>
      </dgm:prSet>
      <dgm:spPr/>
    </dgm:pt>
    <dgm:pt modelId="{1C04561D-C55F-214B-8BCA-548F51E6C549}" type="pres">
      <dgm:prSet presAssocID="{481C0FFD-CBCC-9347-B0A1-F7411E549463}" presName="node" presStyleLbl="node1" presStyleIdx="0" presStyleCnt="5">
        <dgm:presLayoutVars>
          <dgm:bulletEnabled val="1"/>
        </dgm:presLayoutVars>
      </dgm:prSet>
      <dgm:spPr/>
    </dgm:pt>
    <dgm:pt modelId="{E7A54697-72B4-2841-9108-4F1A83BED74D}" type="pres">
      <dgm:prSet presAssocID="{82ADBCD1-C8DF-5F41-A7AF-FA4E35006E85}" presName="sibTrans" presStyleLbl="sibTrans2D1" presStyleIdx="0" presStyleCnt="4"/>
      <dgm:spPr/>
    </dgm:pt>
    <dgm:pt modelId="{E703FF40-A1A1-4D4A-BEB4-6FD36985B01F}" type="pres">
      <dgm:prSet presAssocID="{82ADBCD1-C8DF-5F41-A7AF-FA4E35006E85}" presName="connectorText" presStyleLbl="sibTrans2D1" presStyleIdx="0" presStyleCnt="4"/>
      <dgm:spPr/>
    </dgm:pt>
    <dgm:pt modelId="{A51FA298-0E79-5447-A7D5-3800893A27D6}" type="pres">
      <dgm:prSet presAssocID="{16440971-6C70-1848-AC66-38430A4B3A3A}" presName="node" presStyleLbl="node1" presStyleIdx="1" presStyleCnt="5">
        <dgm:presLayoutVars>
          <dgm:bulletEnabled val="1"/>
        </dgm:presLayoutVars>
      </dgm:prSet>
      <dgm:spPr/>
    </dgm:pt>
    <dgm:pt modelId="{CB9F818A-91E4-AB48-85C4-4F223FD7A403}" type="pres">
      <dgm:prSet presAssocID="{A58C44D2-EA3E-5142-8EFE-B2DCBE8F2C48}" presName="sibTrans" presStyleLbl="sibTrans2D1" presStyleIdx="1" presStyleCnt="4"/>
      <dgm:spPr/>
    </dgm:pt>
    <dgm:pt modelId="{C0211335-02E5-ED45-B0E9-DC0F2AA65E2E}" type="pres">
      <dgm:prSet presAssocID="{A58C44D2-EA3E-5142-8EFE-B2DCBE8F2C48}" presName="connectorText" presStyleLbl="sibTrans2D1" presStyleIdx="1" presStyleCnt="4"/>
      <dgm:spPr/>
    </dgm:pt>
    <dgm:pt modelId="{A35C4678-1FB5-4143-B46B-A3A393514F07}" type="pres">
      <dgm:prSet presAssocID="{F3B39408-CE6A-FB4D-88CF-A0378D87C5E7}" presName="node" presStyleLbl="node1" presStyleIdx="2" presStyleCnt="5">
        <dgm:presLayoutVars>
          <dgm:bulletEnabled val="1"/>
        </dgm:presLayoutVars>
      </dgm:prSet>
      <dgm:spPr/>
    </dgm:pt>
    <dgm:pt modelId="{9C46C326-7901-F949-9819-9B223C7BD2FA}" type="pres">
      <dgm:prSet presAssocID="{CE233ABF-BDA7-9A4D-A209-C63227BE5F92}" presName="sibTrans" presStyleLbl="sibTrans2D1" presStyleIdx="2" presStyleCnt="4"/>
      <dgm:spPr/>
    </dgm:pt>
    <dgm:pt modelId="{9915A559-3FED-1B49-886E-AA12FCB6DC61}" type="pres">
      <dgm:prSet presAssocID="{CE233ABF-BDA7-9A4D-A209-C63227BE5F92}" presName="connectorText" presStyleLbl="sibTrans2D1" presStyleIdx="2" presStyleCnt="4"/>
      <dgm:spPr/>
    </dgm:pt>
    <dgm:pt modelId="{8FAC810B-A533-BD46-B32D-C01DC694B490}" type="pres">
      <dgm:prSet presAssocID="{53AE0A2C-8915-BB45-8A5A-5CF082E1332A}" presName="node" presStyleLbl="node1" presStyleIdx="3" presStyleCnt="5">
        <dgm:presLayoutVars>
          <dgm:bulletEnabled val="1"/>
        </dgm:presLayoutVars>
      </dgm:prSet>
      <dgm:spPr/>
    </dgm:pt>
    <dgm:pt modelId="{982E3551-014F-4F4A-BA3E-99C512966124}" type="pres">
      <dgm:prSet presAssocID="{137211E7-0C8A-3344-9865-CE0D27D46E2D}" presName="sibTrans" presStyleLbl="sibTrans2D1" presStyleIdx="3" presStyleCnt="4"/>
      <dgm:spPr/>
    </dgm:pt>
    <dgm:pt modelId="{EC4F5F63-3FE6-3E49-BD30-A5C53F5CCF73}" type="pres">
      <dgm:prSet presAssocID="{137211E7-0C8A-3344-9865-CE0D27D46E2D}" presName="connectorText" presStyleLbl="sibTrans2D1" presStyleIdx="3" presStyleCnt="4"/>
      <dgm:spPr/>
    </dgm:pt>
    <dgm:pt modelId="{1ED193CC-5ECA-2A45-9111-78F1E4BA3A43}" type="pres">
      <dgm:prSet presAssocID="{30167D3B-E804-954F-BF30-0AAC15C60258}" presName="node" presStyleLbl="node1" presStyleIdx="4" presStyleCnt="5">
        <dgm:presLayoutVars>
          <dgm:bulletEnabled val="1"/>
        </dgm:presLayoutVars>
      </dgm:prSet>
      <dgm:spPr/>
    </dgm:pt>
  </dgm:ptLst>
  <dgm:cxnLst>
    <dgm:cxn modelId="{74B50B0D-A188-BF49-82B6-065BD8E59BB5}" srcId="{48C96C1C-32DD-274C-A510-BB352F978FFC}" destId="{30167D3B-E804-954F-BF30-0AAC15C60258}" srcOrd="4" destOrd="0" parTransId="{4B8D52A3-6D6B-6C4D-8811-55F01FF7F7E0}" sibTransId="{41467416-57BE-6243-B4AB-1AD88F48C50D}"/>
    <dgm:cxn modelId="{FC5DCC10-9886-474D-BA1E-F45BA80B12C0}" srcId="{48C96C1C-32DD-274C-A510-BB352F978FFC}" destId="{16440971-6C70-1848-AC66-38430A4B3A3A}" srcOrd="1" destOrd="0" parTransId="{F306504C-5D7A-FA4B-AC3E-F767A56597D2}" sibTransId="{A58C44D2-EA3E-5142-8EFE-B2DCBE8F2C48}"/>
    <dgm:cxn modelId="{1BA02417-AB74-794F-A967-8B7A6490AA68}" type="presOf" srcId="{481C0FFD-CBCC-9347-B0A1-F7411E549463}" destId="{1C04561D-C55F-214B-8BCA-548F51E6C549}" srcOrd="0" destOrd="0" presId="urn:microsoft.com/office/officeart/2005/8/layout/process1"/>
    <dgm:cxn modelId="{D98DC318-F589-7144-ADF1-46BC45FA35CC}" type="presOf" srcId="{82ADBCD1-C8DF-5F41-A7AF-FA4E35006E85}" destId="{E7A54697-72B4-2841-9108-4F1A83BED74D}" srcOrd="0" destOrd="0" presId="urn:microsoft.com/office/officeart/2005/8/layout/process1"/>
    <dgm:cxn modelId="{F992CC1A-9B49-CD44-869F-47AD4D90EE1A}" type="presOf" srcId="{CE233ABF-BDA7-9A4D-A209-C63227BE5F92}" destId="{9915A559-3FED-1B49-886E-AA12FCB6DC61}" srcOrd="1" destOrd="0" presId="urn:microsoft.com/office/officeart/2005/8/layout/process1"/>
    <dgm:cxn modelId="{65DBBD22-ECCF-8C45-A764-2D3A1F824105}" type="presOf" srcId="{48C96C1C-32DD-274C-A510-BB352F978FFC}" destId="{195EEACC-2DE5-954A-B42B-73F11FBF6D56}" srcOrd="0" destOrd="0" presId="urn:microsoft.com/office/officeart/2005/8/layout/process1"/>
    <dgm:cxn modelId="{05EDF52C-E544-3E47-B6E7-A6671D8C4756}" type="presOf" srcId="{53AE0A2C-8915-BB45-8A5A-5CF082E1332A}" destId="{8FAC810B-A533-BD46-B32D-C01DC694B490}" srcOrd="0" destOrd="0" presId="urn:microsoft.com/office/officeart/2005/8/layout/process1"/>
    <dgm:cxn modelId="{8CE21838-4C44-AE4D-A514-E3CEE6BD4E05}" type="presOf" srcId="{A58C44D2-EA3E-5142-8EFE-B2DCBE8F2C48}" destId="{CB9F818A-91E4-AB48-85C4-4F223FD7A403}" srcOrd="0" destOrd="0" presId="urn:microsoft.com/office/officeart/2005/8/layout/process1"/>
    <dgm:cxn modelId="{DC54513E-6AD3-C244-9C41-EC6021064ED7}" type="presOf" srcId="{137211E7-0C8A-3344-9865-CE0D27D46E2D}" destId="{EC4F5F63-3FE6-3E49-BD30-A5C53F5CCF73}" srcOrd="1" destOrd="0" presId="urn:microsoft.com/office/officeart/2005/8/layout/process1"/>
    <dgm:cxn modelId="{757CF356-9631-BB47-9317-9F8B6E074ABF}" srcId="{48C96C1C-32DD-274C-A510-BB352F978FFC}" destId="{F3B39408-CE6A-FB4D-88CF-A0378D87C5E7}" srcOrd="2" destOrd="0" parTransId="{5FDE262B-F7BC-4B4E-A0A8-69DBDE5C4FFA}" sibTransId="{CE233ABF-BDA7-9A4D-A209-C63227BE5F92}"/>
    <dgm:cxn modelId="{280F117F-4044-834D-95C9-00325843183C}" type="presOf" srcId="{A58C44D2-EA3E-5142-8EFE-B2DCBE8F2C48}" destId="{C0211335-02E5-ED45-B0E9-DC0F2AA65E2E}" srcOrd="1" destOrd="0" presId="urn:microsoft.com/office/officeart/2005/8/layout/process1"/>
    <dgm:cxn modelId="{AC331090-7440-B340-B3BA-C83BACC775FF}" type="presOf" srcId="{F3B39408-CE6A-FB4D-88CF-A0378D87C5E7}" destId="{A35C4678-1FB5-4143-B46B-A3A393514F07}" srcOrd="0" destOrd="0" presId="urn:microsoft.com/office/officeart/2005/8/layout/process1"/>
    <dgm:cxn modelId="{C53D4E90-3967-2E47-9056-5EF534BE24B7}" type="presOf" srcId="{82ADBCD1-C8DF-5F41-A7AF-FA4E35006E85}" destId="{E703FF40-A1A1-4D4A-BEB4-6FD36985B01F}" srcOrd="1" destOrd="0" presId="urn:microsoft.com/office/officeart/2005/8/layout/process1"/>
    <dgm:cxn modelId="{6EA5119D-D6E3-B44C-9EC5-9F71D0951484}" type="presOf" srcId="{30167D3B-E804-954F-BF30-0AAC15C60258}" destId="{1ED193CC-5ECA-2A45-9111-78F1E4BA3A43}" srcOrd="0" destOrd="0" presId="urn:microsoft.com/office/officeart/2005/8/layout/process1"/>
    <dgm:cxn modelId="{F73026A1-EF68-5A4D-8EC7-AC91F750B691}" type="presOf" srcId="{16440971-6C70-1848-AC66-38430A4B3A3A}" destId="{A51FA298-0E79-5447-A7D5-3800893A27D6}" srcOrd="0" destOrd="0" presId="urn:microsoft.com/office/officeart/2005/8/layout/process1"/>
    <dgm:cxn modelId="{567441B9-6A65-174A-AE3B-847097149B57}" srcId="{48C96C1C-32DD-274C-A510-BB352F978FFC}" destId="{481C0FFD-CBCC-9347-B0A1-F7411E549463}" srcOrd="0" destOrd="0" parTransId="{AA8DEB72-1914-3B48-8F40-FC7BF00C0F79}" sibTransId="{82ADBCD1-C8DF-5F41-A7AF-FA4E35006E85}"/>
    <dgm:cxn modelId="{6F91E9D3-18B5-B447-9F83-B08DADCAE172}" type="presOf" srcId="{CE233ABF-BDA7-9A4D-A209-C63227BE5F92}" destId="{9C46C326-7901-F949-9819-9B223C7BD2FA}" srcOrd="0" destOrd="0" presId="urn:microsoft.com/office/officeart/2005/8/layout/process1"/>
    <dgm:cxn modelId="{D4E0B5DD-C9AC-614A-9B03-7AED46C7F142}" type="presOf" srcId="{137211E7-0C8A-3344-9865-CE0D27D46E2D}" destId="{982E3551-014F-4F4A-BA3E-99C512966124}" srcOrd="0" destOrd="0" presId="urn:microsoft.com/office/officeart/2005/8/layout/process1"/>
    <dgm:cxn modelId="{851736F8-4583-774A-8F66-95C2D091259E}" srcId="{48C96C1C-32DD-274C-A510-BB352F978FFC}" destId="{53AE0A2C-8915-BB45-8A5A-5CF082E1332A}" srcOrd="3" destOrd="0" parTransId="{21CC8A93-5BB3-6D44-B81F-79C716B09416}" sibTransId="{137211E7-0C8A-3344-9865-CE0D27D46E2D}"/>
    <dgm:cxn modelId="{9770153E-432B-9B4E-AE4A-969C3B17F2F8}" type="presParOf" srcId="{195EEACC-2DE5-954A-B42B-73F11FBF6D56}" destId="{1C04561D-C55F-214B-8BCA-548F51E6C549}" srcOrd="0" destOrd="0" presId="urn:microsoft.com/office/officeart/2005/8/layout/process1"/>
    <dgm:cxn modelId="{62F91C5A-CF94-3246-B9AD-1F916662A922}" type="presParOf" srcId="{195EEACC-2DE5-954A-B42B-73F11FBF6D56}" destId="{E7A54697-72B4-2841-9108-4F1A83BED74D}" srcOrd="1" destOrd="0" presId="urn:microsoft.com/office/officeart/2005/8/layout/process1"/>
    <dgm:cxn modelId="{8D9C47AC-FBEE-6E4A-805B-768155E1A94C}" type="presParOf" srcId="{E7A54697-72B4-2841-9108-4F1A83BED74D}" destId="{E703FF40-A1A1-4D4A-BEB4-6FD36985B01F}" srcOrd="0" destOrd="0" presId="urn:microsoft.com/office/officeart/2005/8/layout/process1"/>
    <dgm:cxn modelId="{307E82DE-8539-E14D-9415-8DD539B65F7D}" type="presParOf" srcId="{195EEACC-2DE5-954A-B42B-73F11FBF6D56}" destId="{A51FA298-0E79-5447-A7D5-3800893A27D6}" srcOrd="2" destOrd="0" presId="urn:microsoft.com/office/officeart/2005/8/layout/process1"/>
    <dgm:cxn modelId="{3B0BD3B8-359D-3240-BA4A-E4AFCA4765A2}" type="presParOf" srcId="{195EEACC-2DE5-954A-B42B-73F11FBF6D56}" destId="{CB9F818A-91E4-AB48-85C4-4F223FD7A403}" srcOrd="3" destOrd="0" presId="urn:microsoft.com/office/officeart/2005/8/layout/process1"/>
    <dgm:cxn modelId="{BB71E7AF-68EB-3F48-A4F0-86E85C7E63DD}" type="presParOf" srcId="{CB9F818A-91E4-AB48-85C4-4F223FD7A403}" destId="{C0211335-02E5-ED45-B0E9-DC0F2AA65E2E}" srcOrd="0" destOrd="0" presId="urn:microsoft.com/office/officeart/2005/8/layout/process1"/>
    <dgm:cxn modelId="{8024EF93-96D2-4D45-B615-C914A688DD08}" type="presParOf" srcId="{195EEACC-2DE5-954A-B42B-73F11FBF6D56}" destId="{A35C4678-1FB5-4143-B46B-A3A393514F07}" srcOrd="4" destOrd="0" presId="urn:microsoft.com/office/officeart/2005/8/layout/process1"/>
    <dgm:cxn modelId="{E28CA6B9-C3B9-2548-B2C8-2311DDBDE3E6}" type="presParOf" srcId="{195EEACC-2DE5-954A-B42B-73F11FBF6D56}" destId="{9C46C326-7901-F949-9819-9B223C7BD2FA}" srcOrd="5" destOrd="0" presId="urn:microsoft.com/office/officeart/2005/8/layout/process1"/>
    <dgm:cxn modelId="{8A8A7AD1-C34B-5645-B0BC-E54EE8F4377B}" type="presParOf" srcId="{9C46C326-7901-F949-9819-9B223C7BD2FA}" destId="{9915A559-3FED-1B49-886E-AA12FCB6DC61}" srcOrd="0" destOrd="0" presId="urn:microsoft.com/office/officeart/2005/8/layout/process1"/>
    <dgm:cxn modelId="{BA6394F9-749D-D24E-AAFD-E2FB085550D9}" type="presParOf" srcId="{195EEACC-2DE5-954A-B42B-73F11FBF6D56}" destId="{8FAC810B-A533-BD46-B32D-C01DC694B490}" srcOrd="6" destOrd="0" presId="urn:microsoft.com/office/officeart/2005/8/layout/process1"/>
    <dgm:cxn modelId="{72CA6B11-ED5E-FC43-B1A4-8D2ABDE919F7}" type="presParOf" srcId="{195EEACC-2DE5-954A-B42B-73F11FBF6D56}" destId="{982E3551-014F-4F4A-BA3E-99C512966124}" srcOrd="7" destOrd="0" presId="urn:microsoft.com/office/officeart/2005/8/layout/process1"/>
    <dgm:cxn modelId="{953E9D95-C7D9-184F-934D-B9CF03F436D4}" type="presParOf" srcId="{982E3551-014F-4F4A-BA3E-99C512966124}" destId="{EC4F5F63-3FE6-3E49-BD30-A5C53F5CCF73}" srcOrd="0" destOrd="0" presId="urn:microsoft.com/office/officeart/2005/8/layout/process1"/>
    <dgm:cxn modelId="{E179458A-0B14-9946-BBBA-3483ACDCD050}" type="presParOf" srcId="{195EEACC-2DE5-954A-B42B-73F11FBF6D56}" destId="{1ED193CC-5ECA-2A45-9111-78F1E4BA3A43}" srcOrd="8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0509822-D5B3-4BD2-967A-4A1DB6140FDC}" type="doc">
      <dgm:prSet loTypeId="urn:microsoft.com/office/officeart/2005/8/layout/list1" loCatId="list" qsTypeId="urn:microsoft.com/office/officeart/2005/8/quickstyle/3d2" qsCatId="3D" csTypeId="urn:microsoft.com/office/officeart/2005/8/colors/accent3_1" csCatId="accent3" phldr="1"/>
      <dgm:spPr/>
      <dgm:t>
        <a:bodyPr/>
        <a:lstStyle/>
        <a:p>
          <a:endParaRPr lang="ru-RU"/>
        </a:p>
      </dgm:t>
    </dgm:pt>
    <dgm:pt modelId="{B4481497-6017-4865-B10F-BBF12B680561}">
      <dgm:prSet phldrT="[Текст]" custT="1"/>
      <dgm:spPr/>
      <dgm:t>
        <a:bodyPr/>
        <a:lstStyle/>
        <a:p>
          <a:r>
            <a:rPr lang="ru-RU" sz="1900" b="1" u="none" dirty="0">
              <a:solidFill>
                <a:srgbClr val="C00000"/>
              </a:solidFill>
              <a:latin typeface="Times New Roman" panose="02020603050405020304" pitchFamily="18" charset="0"/>
              <a:ea typeface="Times New Roman" charset="0"/>
              <a:cs typeface="Times New Roman" panose="02020603050405020304" pitchFamily="18" charset="0"/>
            </a:rPr>
            <a:t>от </a:t>
          </a:r>
          <a:r>
            <a:rPr lang="en-US" sz="1900" b="1" u="none" dirty="0">
              <a:solidFill>
                <a:srgbClr val="C00000"/>
              </a:solidFill>
              <a:latin typeface="Times New Roman" panose="02020603050405020304" pitchFamily="18" charset="0"/>
              <a:ea typeface="Times New Roman" charset="0"/>
              <a:cs typeface="Times New Roman" panose="02020603050405020304" pitchFamily="18" charset="0"/>
            </a:rPr>
            <a:t>1</a:t>
          </a:r>
          <a:r>
            <a:rPr lang="ru-RU" sz="1900" b="1" u="none" dirty="0">
              <a:solidFill>
                <a:srgbClr val="C00000"/>
              </a:solidFill>
              <a:latin typeface="Times New Roman" panose="02020603050405020304" pitchFamily="18" charset="0"/>
              <a:ea typeface="Times New Roman" charset="0"/>
              <a:cs typeface="Times New Roman" panose="02020603050405020304" pitchFamily="18" charset="0"/>
            </a:rPr>
            <a:t>0.04.202</a:t>
          </a:r>
          <a:r>
            <a:rPr lang="en-US" sz="1900" b="1" u="none" dirty="0">
              <a:solidFill>
                <a:srgbClr val="C00000"/>
              </a:solidFill>
              <a:latin typeface="Times New Roman" panose="02020603050405020304" pitchFamily="18" charset="0"/>
              <a:ea typeface="Times New Roman" charset="0"/>
              <a:cs typeface="Times New Roman" panose="02020603050405020304" pitchFamily="18" charset="0"/>
            </a:rPr>
            <a:t>3</a:t>
          </a:r>
          <a:r>
            <a:rPr lang="ru-RU" sz="1900" b="1" u="none" dirty="0">
              <a:solidFill>
                <a:srgbClr val="C00000"/>
              </a:solidFill>
              <a:latin typeface="Times New Roman" panose="02020603050405020304" pitchFamily="18" charset="0"/>
              <a:ea typeface="Times New Roman" charset="0"/>
              <a:cs typeface="Times New Roman" panose="02020603050405020304" pitchFamily="18" charset="0"/>
            </a:rPr>
            <a:t> № 02-06-07/</a:t>
          </a:r>
          <a:r>
            <a:rPr lang="en-US" sz="1900" b="1" u="none" dirty="0">
              <a:solidFill>
                <a:srgbClr val="C00000"/>
              </a:solidFill>
              <a:latin typeface="Times New Roman" panose="02020603050405020304" pitchFamily="18" charset="0"/>
              <a:ea typeface="Times New Roman" charset="0"/>
              <a:cs typeface="Times New Roman" panose="02020603050405020304" pitchFamily="18" charset="0"/>
            </a:rPr>
            <a:t>31750</a:t>
          </a:r>
          <a:r>
            <a:rPr lang="ru-RU" sz="1900" b="1" u="none" dirty="0">
              <a:solidFill>
                <a:srgbClr val="C00000"/>
              </a:solidFill>
              <a:latin typeface="Times New Roman" panose="02020603050405020304" pitchFamily="18" charset="0"/>
              <a:ea typeface="Times New Roman" charset="0"/>
              <a:cs typeface="Times New Roman" panose="02020603050405020304" pitchFamily="18" charset="0"/>
            </a:rPr>
            <a:t> / 07-04-05/02-</a:t>
          </a:r>
          <a:r>
            <a:rPr lang="en-US" sz="1900" b="1" u="none" dirty="0">
              <a:solidFill>
                <a:srgbClr val="C00000"/>
              </a:solidFill>
              <a:latin typeface="Times New Roman" panose="02020603050405020304" pitchFamily="18" charset="0"/>
              <a:ea typeface="Times New Roman" charset="0"/>
              <a:cs typeface="Times New Roman" panose="02020603050405020304" pitchFamily="18" charset="0"/>
            </a:rPr>
            <a:t>9612</a:t>
          </a:r>
          <a:r>
            <a:rPr lang="ru-RU" sz="1900" b="1" u="none" dirty="0">
              <a:solidFill>
                <a:srgbClr val="C00000"/>
              </a:solidFill>
              <a:latin typeface="Times New Roman" panose="02020603050405020304" pitchFamily="18" charset="0"/>
              <a:ea typeface="Times New Roman" charset="0"/>
              <a:cs typeface="Times New Roman" panose="02020603050405020304" pitchFamily="18" charset="0"/>
            </a:rPr>
            <a:t> </a:t>
          </a:r>
          <a:endParaRPr lang="ru-RU" sz="1900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C71DBC1-6396-4519-88D0-D47368374E3B}" type="parTrans" cxnId="{780A7C76-3831-44C9-88CB-5EDFF2593697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3223E5C-31DD-443D-911C-126DEABD4CA4}" type="sibTrans" cxnId="{780A7C76-3831-44C9-88CB-5EDFF2593697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9677CD4-414D-4D73-A385-397EA18C5F27}">
      <dgm:prSet phldrT="[Текст]" custT="1"/>
      <dgm:spPr/>
      <dgm:t>
        <a:bodyPr/>
        <a:lstStyle/>
        <a:p>
          <a:r>
            <a:rPr lang="ru-RU" sz="1900" b="1" u="none" dirty="0">
              <a:solidFill>
                <a:srgbClr val="C00000"/>
              </a:solidFill>
              <a:latin typeface="Times New Roman" panose="02020603050405020304" pitchFamily="18" charset="0"/>
              <a:ea typeface="Times New Roman" charset="0"/>
              <a:cs typeface="Times New Roman" panose="02020603050405020304" pitchFamily="18" charset="0"/>
            </a:rPr>
            <a:t>от </a:t>
          </a:r>
          <a:r>
            <a:rPr lang="en-US" sz="1900" b="1" u="none" dirty="0">
              <a:solidFill>
                <a:srgbClr val="C00000"/>
              </a:solidFill>
              <a:latin typeface="Times New Roman" panose="02020603050405020304" pitchFamily="18" charset="0"/>
              <a:ea typeface="Times New Roman" charset="0"/>
              <a:cs typeface="Times New Roman" panose="02020603050405020304" pitchFamily="18" charset="0"/>
            </a:rPr>
            <a:t>1</a:t>
          </a:r>
          <a:r>
            <a:rPr lang="ru-RU" sz="1900" b="1" u="none" dirty="0">
              <a:solidFill>
                <a:srgbClr val="C00000"/>
              </a:solidFill>
              <a:latin typeface="Times New Roman" panose="02020603050405020304" pitchFamily="18" charset="0"/>
              <a:ea typeface="Times New Roman" charset="0"/>
              <a:cs typeface="Times New Roman" panose="02020603050405020304" pitchFamily="18" charset="0"/>
            </a:rPr>
            <a:t>0.04.202</a:t>
          </a:r>
          <a:r>
            <a:rPr lang="en-US" sz="1900" b="1" u="none" dirty="0">
              <a:solidFill>
                <a:srgbClr val="C00000"/>
              </a:solidFill>
              <a:latin typeface="Times New Roman" panose="02020603050405020304" pitchFamily="18" charset="0"/>
              <a:ea typeface="Times New Roman" charset="0"/>
              <a:cs typeface="Times New Roman" panose="02020603050405020304" pitchFamily="18" charset="0"/>
            </a:rPr>
            <a:t>3</a:t>
          </a:r>
          <a:r>
            <a:rPr lang="ru-RU" sz="1900" b="1" u="none" dirty="0">
              <a:solidFill>
                <a:srgbClr val="C00000"/>
              </a:solidFill>
              <a:latin typeface="Times New Roman" panose="02020603050405020304" pitchFamily="18" charset="0"/>
              <a:ea typeface="Times New Roman" charset="0"/>
              <a:cs typeface="Times New Roman" panose="02020603050405020304" pitchFamily="18" charset="0"/>
            </a:rPr>
            <a:t> № 02-06-07/</a:t>
          </a:r>
          <a:r>
            <a:rPr lang="en-US" sz="1900" b="1" u="none" dirty="0">
              <a:solidFill>
                <a:srgbClr val="C00000"/>
              </a:solidFill>
              <a:latin typeface="Times New Roman" panose="02020603050405020304" pitchFamily="18" charset="0"/>
              <a:ea typeface="Times New Roman" charset="0"/>
              <a:cs typeface="Times New Roman" panose="02020603050405020304" pitchFamily="18" charset="0"/>
            </a:rPr>
            <a:t>31748</a:t>
          </a:r>
          <a:r>
            <a:rPr lang="ru-RU" sz="1900" b="1" u="none" dirty="0">
              <a:solidFill>
                <a:srgbClr val="C00000"/>
              </a:solidFill>
              <a:latin typeface="Times New Roman" panose="02020603050405020304" pitchFamily="18" charset="0"/>
              <a:ea typeface="Times New Roman" charset="0"/>
              <a:cs typeface="Times New Roman" panose="02020603050405020304" pitchFamily="18" charset="0"/>
            </a:rPr>
            <a:t> / 07-04-05/02-</a:t>
          </a:r>
          <a:r>
            <a:rPr lang="en-US" sz="1900" b="1" u="none" dirty="0">
              <a:solidFill>
                <a:srgbClr val="C00000"/>
              </a:solidFill>
              <a:latin typeface="Times New Roman" panose="02020603050405020304" pitchFamily="18" charset="0"/>
              <a:ea typeface="Times New Roman" charset="0"/>
              <a:cs typeface="Times New Roman" panose="02020603050405020304" pitchFamily="18" charset="0"/>
            </a:rPr>
            <a:t>9614</a:t>
          </a:r>
          <a:endParaRPr lang="ru-RU" sz="1900" b="1" u="none" dirty="0">
            <a:solidFill>
              <a:srgbClr val="C00000"/>
            </a:solidFill>
            <a:latin typeface="Times New Roman" panose="02020603050405020304" pitchFamily="18" charset="0"/>
            <a:ea typeface="Times New Roman" charset="0"/>
            <a:cs typeface="Times New Roman" panose="02020603050405020304" pitchFamily="18" charset="0"/>
          </a:endParaRPr>
        </a:p>
      </dgm:t>
    </dgm:pt>
    <dgm:pt modelId="{CA55882F-25D8-41AD-9193-A9A03EE92513}" type="parTrans" cxnId="{6AA8E224-5A0E-4AD7-8967-FD9378AE73AC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65AC314-8DA2-4E41-B30F-EA0FC2FA313C}" type="sibTrans" cxnId="{6AA8E224-5A0E-4AD7-8967-FD9378AE73AC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FEA7279-637F-45FE-8D7B-51DEBC447E09}">
      <dgm:prSet phldrT="[Текст]" custT="1"/>
      <dgm:spPr/>
      <dgm:t>
        <a:bodyPr/>
        <a:lstStyle/>
        <a:p>
          <a:r>
            <a:rPr lang="ru-RU" sz="1900" b="1" u="none" dirty="0">
              <a:latin typeface="Times New Roman" panose="02020603050405020304" pitchFamily="18" charset="0"/>
              <a:ea typeface="Times New Roman" charset="0"/>
              <a:cs typeface="Times New Roman" panose="02020603050405020304" pitchFamily="18" charset="0"/>
            </a:rPr>
            <a:t>от 11.11.2022 № 02-06-07/110261</a:t>
          </a:r>
        </a:p>
      </dgm:t>
    </dgm:pt>
    <dgm:pt modelId="{6DF6817C-6A4E-45FA-890A-3B9B1FCA1DF6}" type="parTrans" cxnId="{BEA99F68-F607-4707-8524-74C757301DC1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DAC97E3-2E12-45C2-B7B5-CB9E9D646A47}" type="sibTrans" cxnId="{BEA99F68-F607-4707-8524-74C757301DC1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8EA7185-1EA3-4B73-80A9-85B021FF4CEB}">
      <dgm:prSet/>
      <dgm:spPr/>
      <dgm:t>
        <a:bodyPr/>
        <a:lstStyle/>
        <a:p>
          <a:r>
            <a:rPr lang="ru-RU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Для ГГБС по месячной и квартальной отчетности 2023 год</a:t>
          </a:r>
        </a:p>
      </dgm:t>
    </dgm:pt>
    <dgm:pt modelId="{53007CB2-E057-451F-BB92-DC375E4AB857}" type="parTrans" cxnId="{A250CFAD-692F-4511-9E26-67BFFDD2182D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FB9B12E-8217-420E-AA05-AA581735C3BA}" type="sibTrans" cxnId="{A250CFAD-692F-4511-9E26-67BFFDD2182D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494BFE1-8357-4B5B-B032-1B84CDF92703}">
      <dgm:prSet/>
      <dgm:spPr/>
      <dgm:t>
        <a:bodyPr/>
        <a:lstStyle/>
        <a:p>
          <a:r>
            <a:rPr lang="ru-RU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Для </a:t>
          </a:r>
          <a:r>
            <a:rPr lang="ru-RU" dirty="0" err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финорганов</a:t>
          </a:r>
          <a:r>
            <a:rPr lang="ru-RU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и ОУГВФ по месячной и квартальной отчетности 2023 года</a:t>
          </a:r>
        </a:p>
      </dgm:t>
    </dgm:pt>
    <dgm:pt modelId="{F2856605-41B2-4D12-9249-46832DE8FE83}" type="parTrans" cxnId="{C1F7955E-117B-4950-8988-E8C5E8F90273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DC7E80C-8070-4600-9A85-48C01D4A4851}" type="sibTrans" cxnId="{C1F7955E-117B-4950-8988-E8C5E8F90273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80907A2-9B34-4385-8CFC-64BB32FADE3D}">
      <dgm:prSet phldrT="[Текст]"/>
      <dgm:spPr/>
      <dgm:t>
        <a:bodyPr/>
        <a:lstStyle/>
        <a:p>
          <a:r>
            <a:rPr lang="ru-RU" b="1" u="none" dirty="0">
              <a:latin typeface="Times New Roman" panose="02020603050405020304" pitchFamily="18" charset="0"/>
              <a:ea typeface="Times New Roman" charset="0"/>
              <a:cs typeface="Times New Roman" panose="02020603050405020304" pitchFamily="18" charset="0"/>
            </a:rPr>
            <a:t>от </a:t>
          </a:r>
          <a:r>
            <a:rPr lang="ru-RU" b="1" u="none" dirty="0">
              <a:latin typeface="Times New Roman" panose="02020603050405020304" pitchFamily="18" charset="0"/>
              <a:cs typeface="Times New Roman" panose="02020603050405020304" pitchFamily="18" charset="0"/>
            </a:rPr>
            <a:t>27.09.2022 № 02-07-07/93188, от 17.11.2022 №02-07-07/112263</a:t>
          </a:r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1761137-2C24-4812-909C-8405B79A9CAF}" type="parTrans" cxnId="{73FBE1C5-0EE2-4537-94D3-4A1C8DA47CB7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8690438-821A-4086-926C-DC38F62C830A}" type="sibTrans" cxnId="{73FBE1C5-0EE2-4537-94D3-4A1C8DA47CB7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88247A8-1628-4717-B2DD-971ADFDA1033}">
      <dgm:prSet phldrT="[Текст]" custT="1"/>
      <dgm:spPr/>
      <dgm:t>
        <a:bodyPr/>
        <a:lstStyle/>
        <a:p>
          <a:r>
            <a:rPr lang="ru-RU" sz="1900" b="1" u="none" dirty="0">
              <a:latin typeface="Times New Roman" panose="02020603050405020304" pitchFamily="18" charset="0"/>
              <a:ea typeface="Times New Roman" charset="0"/>
              <a:cs typeface="Times New Roman" panose="02020603050405020304" pitchFamily="18" charset="0"/>
            </a:rPr>
            <a:t>от 30.12.2021 № 02-06-07/108267</a:t>
          </a:r>
        </a:p>
      </dgm:t>
    </dgm:pt>
    <dgm:pt modelId="{DA2A6012-84D9-4873-9B82-7F6AA49C0BF2}" type="parTrans" cxnId="{C547562F-724E-4F25-942F-594A555850EB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FB8C87B-ED71-415A-AAD4-45FBAA8405C8}" type="sibTrans" cxnId="{C547562F-724E-4F25-942F-594A555850EB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D83586C-8B49-49B1-8458-E06C035FEF73}">
      <dgm:prSet/>
      <dgm:spPr/>
      <dgm:t>
        <a:bodyPr/>
        <a:lstStyle/>
        <a:p>
          <a:r>
            <a:rPr lang="ru-RU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Выверка консолидируемых расчетов</a:t>
          </a:r>
        </a:p>
      </dgm:t>
    </dgm:pt>
    <dgm:pt modelId="{32ABFACE-E41B-4F8C-80CD-D616408856AE}" type="parTrans" cxnId="{3F868EE9-508C-43EB-985C-ADBD824FAF44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C9A3B0D-1D43-441A-B3F4-5926B0881F73}" type="sibTrans" cxnId="{3F868EE9-508C-43EB-985C-ADBD824FAF44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F7966B2-B7F1-407C-B3C4-021929991524}">
      <dgm:prSet/>
      <dgm:spPr/>
      <dgm:t>
        <a:bodyPr/>
        <a:lstStyle/>
        <a:p>
          <a:r>
            <a:rPr lang="ru-RU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Составление Сведений об изменении остатков валюты баланса</a:t>
          </a:r>
        </a:p>
      </dgm:t>
    </dgm:pt>
    <dgm:pt modelId="{80094B2A-7B66-4B48-997A-779FC84D85A2}" type="parTrans" cxnId="{2A925412-AB72-45F0-85C2-5C17D251B6EB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8621A1B-AA45-4009-B155-CB461423CDC7}" type="sibTrans" cxnId="{2A925412-AB72-45F0-85C2-5C17D251B6EB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18B0C41-47AC-4662-A532-9BAF85B1DC47}">
      <dgm:prSet phldrT="[Текст]" custT="1"/>
      <dgm:spPr/>
      <dgm:t>
        <a:bodyPr/>
        <a:lstStyle/>
        <a:p>
          <a:r>
            <a:rPr lang="ru-RU" sz="1900" b="1" u="none" dirty="0">
              <a:latin typeface="Times New Roman" panose="02020603050405020304" pitchFamily="18" charset="0"/>
              <a:ea typeface="Times New Roman" charset="0"/>
              <a:cs typeface="Times New Roman" panose="02020603050405020304" pitchFamily="18" charset="0"/>
            </a:rPr>
            <a:t>от 11.11.2022 № 02-06-07/110108</a:t>
          </a:r>
        </a:p>
      </dgm:t>
    </dgm:pt>
    <dgm:pt modelId="{D1274046-78E8-4D16-B471-9634AFE1A26D}" type="parTrans" cxnId="{F352ACF3-6ECB-479C-B781-FDE455C7B80B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7DABBEF-2C1C-437A-86C5-7C3EB7AEFD22}" type="sibTrans" cxnId="{F352ACF3-6ECB-479C-B781-FDE455C7B80B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B73C55B-CB0B-4228-8EBE-67F22F9199CB}">
      <dgm:prSet/>
      <dgm:spPr/>
      <dgm:t>
        <a:bodyPr/>
        <a:lstStyle/>
        <a:p>
          <a:r>
            <a:rPr lang="ru-RU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Отражение факта приемки товаров (работ, услуг) при закупке через ЕИС</a:t>
          </a:r>
        </a:p>
      </dgm:t>
    </dgm:pt>
    <dgm:pt modelId="{3B37B27C-D9ED-4EB1-AD95-C5AFA774F713}" type="parTrans" cxnId="{E122F74E-B9B2-44CE-A530-304883C6DF60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63A6942-DCE2-484A-8496-7AB8FD5FA2D3}" type="sibTrans" cxnId="{E122F74E-B9B2-44CE-A530-304883C6DF60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3521F1C-0B3A-4E97-9ECD-C417A794E077}">
      <dgm:prSet/>
      <dgm:spPr/>
      <dgm:t>
        <a:bodyPr/>
        <a:lstStyle/>
        <a:p>
          <a:r>
            <a:rPr lang="ru-RU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Безвозмездные </a:t>
          </a:r>
          <a:r>
            <a:rPr lang="ru-RU" dirty="0" err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неденежные</a:t>
          </a:r>
          <a:r>
            <a:rPr lang="ru-RU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расчеты</a:t>
          </a:r>
        </a:p>
      </dgm:t>
    </dgm:pt>
    <dgm:pt modelId="{3C9DD375-E995-4F3B-B5E3-B8D64DBCE06F}" type="parTrans" cxnId="{B0FC5CD4-1ECA-4EFD-A50E-E9FE6779F740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CB9CCF3-3E02-4249-995B-0795C8C9B155}" type="sibTrans" cxnId="{B0FC5CD4-1ECA-4EFD-A50E-E9FE6779F740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7658817-CD4A-46FC-8B83-FAE212FFE758}" type="pres">
      <dgm:prSet presAssocID="{60509822-D5B3-4BD2-967A-4A1DB6140FDC}" presName="linear" presStyleCnt="0">
        <dgm:presLayoutVars>
          <dgm:dir/>
          <dgm:animLvl val="lvl"/>
          <dgm:resizeHandles val="exact"/>
        </dgm:presLayoutVars>
      </dgm:prSet>
      <dgm:spPr/>
    </dgm:pt>
    <dgm:pt modelId="{042FAA8A-1C7B-449F-98A5-237ABD3E7DAA}" type="pres">
      <dgm:prSet presAssocID="{B4481497-6017-4865-B10F-BBF12B680561}" presName="parentLin" presStyleCnt="0"/>
      <dgm:spPr/>
    </dgm:pt>
    <dgm:pt modelId="{9DA8447D-94BA-4A7E-A1C9-3A0CF705F40E}" type="pres">
      <dgm:prSet presAssocID="{B4481497-6017-4865-B10F-BBF12B680561}" presName="parentLeftMargin" presStyleLbl="node1" presStyleIdx="0" presStyleCnt="6"/>
      <dgm:spPr/>
    </dgm:pt>
    <dgm:pt modelId="{34D14BCD-0783-4FD7-A0E2-FFF18439375A}" type="pres">
      <dgm:prSet presAssocID="{B4481497-6017-4865-B10F-BBF12B680561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3AF72D8E-21A2-4CDC-BD29-654D20B06B12}" type="pres">
      <dgm:prSet presAssocID="{B4481497-6017-4865-B10F-BBF12B680561}" presName="negativeSpace" presStyleCnt="0"/>
      <dgm:spPr/>
    </dgm:pt>
    <dgm:pt modelId="{3EB2E83A-AB6B-42EF-A802-B04D9AF52E33}" type="pres">
      <dgm:prSet presAssocID="{B4481497-6017-4865-B10F-BBF12B680561}" presName="childText" presStyleLbl="conFgAcc1" presStyleIdx="0" presStyleCnt="6">
        <dgm:presLayoutVars>
          <dgm:bulletEnabled val="1"/>
        </dgm:presLayoutVars>
      </dgm:prSet>
      <dgm:spPr/>
    </dgm:pt>
    <dgm:pt modelId="{7B6F201E-D3FB-4FC3-A5CD-18B3B114C4C2}" type="pres">
      <dgm:prSet presAssocID="{93223E5C-31DD-443D-911C-126DEABD4CA4}" presName="spaceBetweenRectangles" presStyleCnt="0"/>
      <dgm:spPr/>
    </dgm:pt>
    <dgm:pt modelId="{2340EAD1-9065-4579-9B5A-522F8A87ECEB}" type="pres">
      <dgm:prSet presAssocID="{79677CD4-414D-4D73-A385-397EA18C5F27}" presName="parentLin" presStyleCnt="0"/>
      <dgm:spPr/>
    </dgm:pt>
    <dgm:pt modelId="{66D35DEB-2BE2-4A36-BA0C-5C22380E5998}" type="pres">
      <dgm:prSet presAssocID="{79677CD4-414D-4D73-A385-397EA18C5F27}" presName="parentLeftMargin" presStyleLbl="node1" presStyleIdx="0" presStyleCnt="6"/>
      <dgm:spPr/>
    </dgm:pt>
    <dgm:pt modelId="{D3291767-B602-4C60-9B9B-49BBDA07858C}" type="pres">
      <dgm:prSet presAssocID="{79677CD4-414D-4D73-A385-397EA18C5F27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D70C507F-FA61-41F8-A28B-2BAC545A800C}" type="pres">
      <dgm:prSet presAssocID="{79677CD4-414D-4D73-A385-397EA18C5F27}" presName="negativeSpace" presStyleCnt="0"/>
      <dgm:spPr/>
    </dgm:pt>
    <dgm:pt modelId="{0B1A19D3-406B-4D5D-9426-58DA7E235067}" type="pres">
      <dgm:prSet presAssocID="{79677CD4-414D-4D73-A385-397EA18C5F27}" presName="childText" presStyleLbl="conFgAcc1" presStyleIdx="1" presStyleCnt="6">
        <dgm:presLayoutVars>
          <dgm:bulletEnabled val="1"/>
        </dgm:presLayoutVars>
      </dgm:prSet>
      <dgm:spPr/>
    </dgm:pt>
    <dgm:pt modelId="{9C3F7889-6E5F-4CB9-B7E9-00688EC07525}" type="pres">
      <dgm:prSet presAssocID="{265AC314-8DA2-4E41-B30F-EA0FC2FA313C}" presName="spaceBetweenRectangles" presStyleCnt="0"/>
      <dgm:spPr/>
    </dgm:pt>
    <dgm:pt modelId="{FABE3BE0-DFC9-4951-87A9-DA50C769264F}" type="pres">
      <dgm:prSet presAssocID="{EFEA7279-637F-45FE-8D7B-51DEBC447E09}" presName="parentLin" presStyleCnt="0"/>
      <dgm:spPr/>
    </dgm:pt>
    <dgm:pt modelId="{48E38C5E-426A-4BC9-98FA-2C0276433144}" type="pres">
      <dgm:prSet presAssocID="{EFEA7279-637F-45FE-8D7B-51DEBC447E09}" presName="parentLeftMargin" presStyleLbl="node1" presStyleIdx="1" presStyleCnt="6"/>
      <dgm:spPr/>
    </dgm:pt>
    <dgm:pt modelId="{7CE8C005-82AE-4F88-A6BB-8350E8D4CE28}" type="pres">
      <dgm:prSet presAssocID="{EFEA7279-637F-45FE-8D7B-51DEBC447E09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C89B06D2-0EDD-49A2-B996-B7C80F6B75DB}" type="pres">
      <dgm:prSet presAssocID="{EFEA7279-637F-45FE-8D7B-51DEBC447E09}" presName="negativeSpace" presStyleCnt="0"/>
      <dgm:spPr/>
    </dgm:pt>
    <dgm:pt modelId="{4DAFA413-5BF3-4BEF-9BE0-8FD9E24BD1A5}" type="pres">
      <dgm:prSet presAssocID="{EFEA7279-637F-45FE-8D7B-51DEBC447E09}" presName="childText" presStyleLbl="conFgAcc1" presStyleIdx="2" presStyleCnt="6">
        <dgm:presLayoutVars>
          <dgm:bulletEnabled val="1"/>
        </dgm:presLayoutVars>
      </dgm:prSet>
      <dgm:spPr/>
    </dgm:pt>
    <dgm:pt modelId="{11FBA4E8-CBBB-4D8F-B464-912173FFDB6D}" type="pres">
      <dgm:prSet presAssocID="{ADAC97E3-2E12-45C2-B7B5-CB9E9D646A47}" presName="spaceBetweenRectangles" presStyleCnt="0"/>
      <dgm:spPr/>
    </dgm:pt>
    <dgm:pt modelId="{3F0285CD-8809-40A1-A780-36144E099C50}" type="pres">
      <dgm:prSet presAssocID="{A88247A8-1628-4717-B2DD-971ADFDA1033}" presName="parentLin" presStyleCnt="0"/>
      <dgm:spPr/>
    </dgm:pt>
    <dgm:pt modelId="{00B80695-4FCA-490E-AFD0-5601C617268A}" type="pres">
      <dgm:prSet presAssocID="{A88247A8-1628-4717-B2DD-971ADFDA1033}" presName="parentLeftMargin" presStyleLbl="node1" presStyleIdx="2" presStyleCnt="6"/>
      <dgm:spPr/>
    </dgm:pt>
    <dgm:pt modelId="{D5ED9E2E-0120-4EC1-8D3A-466E3899D157}" type="pres">
      <dgm:prSet presAssocID="{A88247A8-1628-4717-B2DD-971ADFDA1033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FDAC9C80-1E0A-4964-8DDD-9D4128C89D86}" type="pres">
      <dgm:prSet presAssocID="{A88247A8-1628-4717-B2DD-971ADFDA1033}" presName="negativeSpace" presStyleCnt="0"/>
      <dgm:spPr/>
    </dgm:pt>
    <dgm:pt modelId="{5855F3BC-AD4D-4D03-B11B-342D751EBF71}" type="pres">
      <dgm:prSet presAssocID="{A88247A8-1628-4717-B2DD-971ADFDA1033}" presName="childText" presStyleLbl="conFgAcc1" presStyleIdx="3" presStyleCnt="6">
        <dgm:presLayoutVars>
          <dgm:bulletEnabled val="1"/>
        </dgm:presLayoutVars>
      </dgm:prSet>
      <dgm:spPr/>
    </dgm:pt>
    <dgm:pt modelId="{05BC2CB5-DE5D-4EBA-ACB9-88141913FE46}" type="pres">
      <dgm:prSet presAssocID="{6FB8C87B-ED71-415A-AAD4-45FBAA8405C8}" presName="spaceBetweenRectangles" presStyleCnt="0"/>
      <dgm:spPr/>
    </dgm:pt>
    <dgm:pt modelId="{844CCC0B-C0F8-4AED-82AC-47CA5A00AD5F}" type="pres">
      <dgm:prSet presAssocID="{618B0C41-47AC-4662-A532-9BAF85B1DC47}" presName="parentLin" presStyleCnt="0"/>
      <dgm:spPr/>
    </dgm:pt>
    <dgm:pt modelId="{580B7DB8-B01E-4100-B954-1AD3D628778D}" type="pres">
      <dgm:prSet presAssocID="{618B0C41-47AC-4662-A532-9BAF85B1DC47}" presName="parentLeftMargin" presStyleLbl="node1" presStyleIdx="3" presStyleCnt="6"/>
      <dgm:spPr/>
    </dgm:pt>
    <dgm:pt modelId="{AE9617B8-077C-4AA5-B92D-3FE467A2BB3A}" type="pres">
      <dgm:prSet presAssocID="{618B0C41-47AC-4662-A532-9BAF85B1DC47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46105549-8714-4289-BD3E-E393B685A9B6}" type="pres">
      <dgm:prSet presAssocID="{618B0C41-47AC-4662-A532-9BAF85B1DC47}" presName="negativeSpace" presStyleCnt="0"/>
      <dgm:spPr/>
    </dgm:pt>
    <dgm:pt modelId="{38C467CA-AFA7-4D6B-9636-10B168C9EFE3}" type="pres">
      <dgm:prSet presAssocID="{618B0C41-47AC-4662-A532-9BAF85B1DC47}" presName="childText" presStyleLbl="conFgAcc1" presStyleIdx="4" presStyleCnt="6">
        <dgm:presLayoutVars>
          <dgm:bulletEnabled val="1"/>
        </dgm:presLayoutVars>
      </dgm:prSet>
      <dgm:spPr/>
    </dgm:pt>
    <dgm:pt modelId="{59025399-EE8D-4CEB-BAAE-4F94414242B8}" type="pres">
      <dgm:prSet presAssocID="{E7DABBEF-2C1C-437A-86C5-7C3EB7AEFD22}" presName="spaceBetweenRectangles" presStyleCnt="0"/>
      <dgm:spPr/>
    </dgm:pt>
    <dgm:pt modelId="{7555E270-19DA-4679-85D3-4ED9C7961315}" type="pres">
      <dgm:prSet presAssocID="{D80907A2-9B34-4385-8CFC-64BB32FADE3D}" presName="parentLin" presStyleCnt="0"/>
      <dgm:spPr/>
    </dgm:pt>
    <dgm:pt modelId="{7D92D7BC-1B0E-4206-8785-E4ED72FE35B9}" type="pres">
      <dgm:prSet presAssocID="{D80907A2-9B34-4385-8CFC-64BB32FADE3D}" presName="parentLeftMargin" presStyleLbl="node1" presStyleIdx="4" presStyleCnt="6"/>
      <dgm:spPr/>
    </dgm:pt>
    <dgm:pt modelId="{EA440126-997F-4DBE-8BB4-4E01CF93FCF1}" type="pres">
      <dgm:prSet presAssocID="{D80907A2-9B34-4385-8CFC-64BB32FADE3D}" presName="parentText" presStyleLbl="node1" presStyleIdx="5" presStyleCnt="6">
        <dgm:presLayoutVars>
          <dgm:chMax val="0"/>
          <dgm:bulletEnabled val="1"/>
        </dgm:presLayoutVars>
      </dgm:prSet>
      <dgm:spPr/>
    </dgm:pt>
    <dgm:pt modelId="{8B6A461C-7DB6-4E3F-9B18-1C9DC23DB9D3}" type="pres">
      <dgm:prSet presAssocID="{D80907A2-9B34-4385-8CFC-64BB32FADE3D}" presName="negativeSpace" presStyleCnt="0"/>
      <dgm:spPr/>
    </dgm:pt>
    <dgm:pt modelId="{26D263FB-02C1-4F7C-99B4-F7EB5487439E}" type="pres">
      <dgm:prSet presAssocID="{D80907A2-9B34-4385-8CFC-64BB32FADE3D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3D26FD0D-B569-44AD-B654-8DAFE9FC62D8}" type="presOf" srcId="{EFEA7279-637F-45FE-8D7B-51DEBC447E09}" destId="{48E38C5E-426A-4BC9-98FA-2C0276433144}" srcOrd="0" destOrd="0" presId="urn:microsoft.com/office/officeart/2005/8/layout/list1"/>
    <dgm:cxn modelId="{11A3880E-5044-4504-85C0-DE1F04DEC2F2}" type="presOf" srcId="{7F7966B2-B7F1-407C-B3C4-021929991524}" destId="{5855F3BC-AD4D-4D03-B11B-342D751EBF71}" srcOrd="0" destOrd="0" presId="urn:microsoft.com/office/officeart/2005/8/layout/list1"/>
    <dgm:cxn modelId="{2A925412-AB72-45F0-85C2-5C17D251B6EB}" srcId="{A88247A8-1628-4717-B2DD-971ADFDA1033}" destId="{7F7966B2-B7F1-407C-B3C4-021929991524}" srcOrd="0" destOrd="0" parTransId="{80094B2A-7B66-4B48-997A-779FC84D85A2}" sibTransId="{B8621A1B-AA45-4009-B155-CB461423CDC7}"/>
    <dgm:cxn modelId="{6AA8E224-5A0E-4AD7-8967-FD9378AE73AC}" srcId="{60509822-D5B3-4BD2-967A-4A1DB6140FDC}" destId="{79677CD4-414D-4D73-A385-397EA18C5F27}" srcOrd="1" destOrd="0" parTransId="{CA55882F-25D8-41AD-9193-A9A03EE92513}" sibTransId="{265AC314-8DA2-4E41-B30F-EA0FC2FA313C}"/>
    <dgm:cxn modelId="{BB1CEE2B-D999-4E47-A03B-0F18B22883C9}" type="presOf" srcId="{48EA7185-1EA3-4B73-80A9-85B021FF4CEB}" destId="{3EB2E83A-AB6B-42EF-A802-B04D9AF52E33}" srcOrd="0" destOrd="0" presId="urn:microsoft.com/office/officeart/2005/8/layout/list1"/>
    <dgm:cxn modelId="{90481D2F-94B9-4EE4-B670-D246F912B3D5}" type="presOf" srcId="{618B0C41-47AC-4662-A532-9BAF85B1DC47}" destId="{580B7DB8-B01E-4100-B954-1AD3D628778D}" srcOrd="0" destOrd="0" presId="urn:microsoft.com/office/officeart/2005/8/layout/list1"/>
    <dgm:cxn modelId="{C547562F-724E-4F25-942F-594A555850EB}" srcId="{60509822-D5B3-4BD2-967A-4A1DB6140FDC}" destId="{A88247A8-1628-4717-B2DD-971ADFDA1033}" srcOrd="3" destOrd="0" parTransId="{DA2A6012-84D9-4873-9B82-7F6AA49C0BF2}" sibTransId="{6FB8C87B-ED71-415A-AAD4-45FBAA8405C8}"/>
    <dgm:cxn modelId="{18C1B03E-114A-4F53-94B5-F0EADDE2BA89}" type="presOf" srcId="{A88247A8-1628-4717-B2DD-971ADFDA1033}" destId="{00B80695-4FCA-490E-AFD0-5601C617268A}" srcOrd="0" destOrd="0" presId="urn:microsoft.com/office/officeart/2005/8/layout/list1"/>
    <dgm:cxn modelId="{E122F74E-B9B2-44CE-A530-304883C6DF60}" srcId="{618B0C41-47AC-4662-A532-9BAF85B1DC47}" destId="{8B73C55B-CB0B-4228-8EBE-67F22F9199CB}" srcOrd="0" destOrd="0" parTransId="{3B37B27C-D9ED-4EB1-AD95-C5AFA774F713}" sibTransId="{A63A6942-DCE2-484A-8496-7AB8FD5FA2D3}"/>
    <dgm:cxn modelId="{2C683151-579A-407E-B42C-1B3AA403412D}" type="presOf" srcId="{A88247A8-1628-4717-B2DD-971ADFDA1033}" destId="{D5ED9E2E-0120-4EC1-8D3A-466E3899D157}" srcOrd="1" destOrd="0" presId="urn:microsoft.com/office/officeart/2005/8/layout/list1"/>
    <dgm:cxn modelId="{4A08BF51-2870-479D-A503-7F8860073E83}" type="presOf" srcId="{D80907A2-9B34-4385-8CFC-64BB32FADE3D}" destId="{7D92D7BC-1B0E-4206-8785-E4ED72FE35B9}" srcOrd="0" destOrd="0" presId="urn:microsoft.com/office/officeart/2005/8/layout/list1"/>
    <dgm:cxn modelId="{C1F7955E-117B-4950-8988-E8C5E8F90273}" srcId="{79677CD4-414D-4D73-A385-397EA18C5F27}" destId="{4494BFE1-8357-4B5B-B032-1B84CDF92703}" srcOrd="0" destOrd="0" parTransId="{F2856605-41B2-4D12-9249-46832DE8FE83}" sibTransId="{5DC7E80C-8070-4600-9A85-48C01D4A4851}"/>
    <dgm:cxn modelId="{BEA99F68-F607-4707-8524-74C757301DC1}" srcId="{60509822-D5B3-4BD2-967A-4A1DB6140FDC}" destId="{EFEA7279-637F-45FE-8D7B-51DEBC447E09}" srcOrd="2" destOrd="0" parTransId="{6DF6817C-6A4E-45FA-890A-3B9B1FCA1DF6}" sibTransId="{ADAC97E3-2E12-45C2-B7B5-CB9E9D646A47}"/>
    <dgm:cxn modelId="{F6D56D6D-BCA9-46FF-A8CC-632B4BAFEDFF}" type="presOf" srcId="{63521F1C-0B3A-4E97-9ECD-C417A794E077}" destId="{26D263FB-02C1-4F7C-99B4-F7EB5487439E}" srcOrd="0" destOrd="0" presId="urn:microsoft.com/office/officeart/2005/8/layout/list1"/>
    <dgm:cxn modelId="{07A9996F-51F5-46B3-B07E-C390B15ECEB5}" type="presOf" srcId="{AD83586C-8B49-49B1-8458-E06C035FEF73}" destId="{4DAFA413-5BF3-4BEF-9BE0-8FD9E24BD1A5}" srcOrd="0" destOrd="0" presId="urn:microsoft.com/office/officeart/2005/8/layout/list1"/>
    <dgm:cxn modelId="{70160974-223D-40C6-8C91-32CAE407BD26}" type="presOf" srcId="{D80907A2-9B34-4385-8CFC-64BB32FADE3D}" destId="{EA440126-997F-4DBE-8BB4-4E01CF93FCF1}" srcOrd="1" destOrd="0" presId="urn:microsoft.com/office/officeart/2005/8/layout/list1"/>
    <dgm:cxn modelId="{369D6774-AB00-42BF-971B-63F17814D558}" type="presOf" srcId="{4494BFE1-8357-4B5B-B032-1B84CDF92703}" destId="{0B1A19D3-406B-4D5D-9426-58DA7E235067}" srcOrd="0" destOrd="0" presId="urn:microsoft.com/office/officeart/2005/8/layout/list1"/>
    <dgm:cxn modelId="{780A7C76-3831-44C9-88CB-5EDFF2593697}" srcId="{60509822-D5B3-4BD2-967A-4A1DB6140FDC}" destId="{B4481497-6017-4865-B10F-BBF12B680561}" srcOrd="0" destOrd="0" parTransId="{8C71DBC1-6396-4519-88D0-D47368374E3B}" sibTransId="{93223E5C-31DD-443D-911C-126DEABD4CA4}"/>
    <dgm:cxn modelId="{59A4EB79-CE10-42EC-A3E6-4E66C94E2F40}" type="presOf" srcId="{79677CD4-414D-4D73-A385-397EA18C5F27}" destId="{D3291767-B602-4C60-9B9B-49BBDA07858C}" srcOrd="1" destOrd="0" presId="urn:microsoft.com/office/officeart/2005/8/layout/list1"/>
    <dgm:cxn modelId="{47F80F87-FFB4-4E1F-8647-BF704A46E35B}" type="presOf" srcId="{8B73C55B-CB0B-4228-8EBE-67F22F9199CB}" destId="{38C467CA-AFA7-4D6B-9636-10B168C9EFE3}" srcOrd="0" destOrd="0" presId="urn:microsoft.com/office/officeart/2005/8/layout/list1"/>
    <dgm:cxn modelId="{56E565A7-22E1-42A9-AE34-6A0E5F281DE5}" type="presOf" srcId="{EFEA7279-637F-45FE-8D7B-51DEBC447E09}" destId="{7CE8C005-82AE-4F88-A6BB-8350E8D4CE28}" srcOrd="1" destOrd="0" presId="urn:microsoft.com/office/officeart/2005/8/layout/list1"/>
    <dgm:cxn modelId="{A250CFAD-692F-4511-9E26-67BFFDD2182D}" srcId="{B4481497-6017-4865-B10F-BBF12B680561}" destId="{48EA7185-1EA3-4B73-80A9-85B021FF4CEB}" srcOrd="0" destOrd="0" parTransId="{53007CB2-E057-451F-BB92-DC375E4AB857}" sibTransId="{1FB9B12E-8217-420E-AA05-AA581735C3BA}"/>
    <dgm:cxn modelId="{02BE6AAF-F40F-426E-918F-94F7CEAC0CAC}" type="presOf" srcId="{B4481497-6017-4865-B10F-BBF12B680561}" destId="{9DA8447D-94BA-4A7E-A1C9-3A0CF705F40E}" srcOrd="0" destOrd="0" presId="urn:microsoft.com/office/officeart/2005/8/layout/list1"/>
    <dgm:cxn modelId="{979E6DC0-2111-495A-B31F-BE927E4FB8EA}" type="presOf" srcId="{B4481497-6017-4865-B10F-BBF12B680561}" destId="{34D14BCD-0783-4FD7-A0E2-FFF18439375A}" srcOrd="1" destOrd="0" presId="urn:microsoft.com/office/officeart/2005/8/layout/list1"/>
    <dgm:cxn modelId="{73FBE1C5-0EE2-4537-94D3-4A1C8DA47CB7}" srcId="{60509822-D5B3-4BD2-967A-4A1DB6140FDC}" destId="{D80907A2-9B34-4385-8CFC-64BB32FADE3D}" srcOrd="5" destOrd="0" parTransId="{81761137-2C24-4812-909C-8405B79A9CAF}" sibTransId="{98690438-821A-4086-926C-DC38F62C830A}"/>
    <dgm:cxn modelId="{EFE42DD2-4230-401F-8FA4-F5D038FDAE4E}" type="presOf" srcId="{60509822-D5B3-4BD2-967A-4A1DB6140FDC}" destId="{B7658817-CD4A-46FC-8B83-FAE212FFE758}" srcOrd="0" destOrd="0" presId="urn:microsoft.com/office/officeart/2005/8/layout/list1"/>
    <dgm:cxn modelId="{B0FC5CD4-1ECA-4EFD-A50E-E9FE6779F740}" srcId="{D80907A2-9B34-4385-8CFC-64BB32FADE3D}" destId="{63521F1C-0B3A-4E97-9ECD-C417A794E077}" srcOrd="0" destOrd="0" parTransId="{3C9DD375-E995-4F3B-B5E3-B8D64DBCE06F}" sibTransId="{7CB9CCF3-3E02-4249-995B-0795C8C9B155}"/>
    <dgm:cxn modelId="{248F23D7-7C65-4684-8959-C1679D3BF0B5}" type="presOf" srcId="{79677CD4-414D-4D73-A385-397EA18C5F27}" destId="{66D35DEB-2BE2-4A36-BA0C-5C22380E5998}" srcOrd="0" destOrd="0" presId="urn:microsoft.com/office/officeart/2005/8/layout/list1"/>
    <dgm:cxn modelId="{3F868EE9-508C-43EB-985C-ADBD824FAF44}" srcId="{EFEA7279-637F-45FE-8D7B-51DEBC447E09}" destId="{AD83586C-8B49-49B1-8458-E06C035FEF73}" srcOrd="0" destOrd="0" parTransId="{32ABFACE-E41B-4F8C-80CD-D616408856AE}" sibTransId="{1C9A3B0D-1D43-441A-B3F4-5926B0881F73}"/>
    <dgm:cxn modelId="{F352ACF3-6ECB-479C-B781-FDE455C7B80B}" srcId="{60509822-D5B3-4BD2-967A-4A1DB6140FDC}" destId="{618B0C41-47AC-4662-A532-9BAF85B1DC47}" srcOrd="4" destOrd="0" parTransId="{D1274046-78E8-4D16-B471-9634AFE1A26D}" sibTransId="{E7DABBEF-2C1C-437A-86C5-7C3EB7AEFD22}"/>
    <dgm:cxn modelId="{9D2517F4-0B13-4C97-8A37-324D94654EA4}" type="presOf" srcId="{618B0C41-47AC-4662-A532-9BAF85B1DC47}" destId="{AE9617B8-077C-4AA5-B92D-3FE467A2BB3A}" srcOrd="1" destOrd="0" presId="urn:microsoft.com/office/officeart/2005/8/layout/list1"/>
    <dgm:cxn modelId="{4009ECFF-F361-4A59-84FB-9C0081453B63}" type="presParOf" srcId="{B7658817-CD4A-46FC-8B83-FAE212FFE758}" destId="{042FAA8A-1C7B-449F-98A5-237ABD3E7DAA}" srcOrd="0" destOrd="0" presId="urn:microsoft.com/office/officeart/2005/8/layout/list1"/>
    <dgm:cxn modelId="{460B8158-31BF-4DE5-8359-4DAB34F34A2A}" type="presParOf" srcId="{042FAA8A-1C7B-449F-98A5-237ABD3E7DAA}" destId="{9DA8447D-94BA-4A7E-A1C9-3A0CF705F40E}" srcOrd="0" destOrd="0" presId="urn:microsoft.com/office/officeart/2005/8/layout/list1"/>
    <dgm:cxn modelId="{49B12557-5B08-4474-A8A7-64FA9BA6C158}" type="presParOf" srcId="{042FAA8A-1C7B-449F-98A5-237ABD3E7DAA}" destId="{34D14BCD-0783-4FD7-A0E2-FFF18439375A}" srcOrd="1" destOrd="0" presId="urn:microsoft.com/office/officeart/2005/8/layout/list1"/>
    <dgm:cxn modelId="{F84C63A7-39BB-497D-983A-4007BF74811A}" type="presParOf" srcId="{B7658817-CD4A-46FC-8B83-FAE212FFE758}" destId="{3AF72D8E-21A2-4CDC-BD29-654D20B06B12}" srcOrd="1" destOrd="0" presId="urn:microsoft.com/office/officeart/2005/8/layout/list1"/>
    <dgm:cxn modelId="{75384B71-7878-4D2A-82EF-75BBC91FCC03}" type="presParOf" srcId="{B7658817-CD4A-46FC-8B83-FAE212FFE758}" destId="{3EB2E83A-AB6B-42EF-A802-B04D9AF52E33}" srcOrd="2" destOrd="0" presId="urn:microsoft.com/office/officeart/2005/8/layout/list1"/>
    <dgm:cxn modelId="{EB9319CD-BEF8-42E6-99DD-5247BA5D9D48}" type="presParOf" srcId="{B7658817-CD4A-46FC-8B83-FAE212FFE758}" destId="{7B6F201E-D3FB-4FC3-A5CD-18B3B114C4C2}" srcOrd="3" destOrd="0" presId="urn:microsoft.com/office/officeart/2005/8/layout/list1"/>
    <dgm:cxn modelId="{459D827E-9944-47EC-9DD2-94E719E7C992}" type="presParOf" srcId="{B7658817-CD4A-46FC-8B83-FAE212FFE758}" destId="{2340EAD1-9065-4579-9B5A-522F8A87ECEB}" srcOrd="4" destOrd="0" presId="urn:microsoft.com/office/officeart/2005/8/layout/list1"/>
    <dgm:cxn modelId="{C3DFEF17-56E6-46F2-9B81-D4B63ADD5495}" type="presParOf" srcId="{2340EAD1-9065-4579-9B5A-522F8A87ECEB}" destId="{66D35DEB-2BE2-4A36-BA0C-5C22380E5998}" srcOrd="0" destOrd="0" presId="urn:microsoft.com/office/officeart/2005/8/layout/list1"/>
    <dgm:cxn modelId="{E377FB67-5E6B-49CC-B414-C3C58815695F}" type="presParOf" srcId="{2340EAD1-9065-4579-9B5A-522F8A87ECEB}" destId="{D3291767-B602-4C60-9B9B-49BBDA07858C}" srcOrd="1" destOrd="0" presId="urn:microsoft.com/office/officeart/2005/8/layout/list1"/>
    <dgm:cxn modelId="{653CCC39-9451-48D4-B779-F651900B7637}" type="presParOf" srcId="{B7658817-CD4A-46FC-8B83-FAE212FFE758}" destId="{D70C507F-FA61-41F8-A28B-2BAC545A800C}" srcOrd="5" destOrd="0" presId="urn:microsoft.com/office/officeart/2005/8/layout/list1"/>
    <dgm:cxn modelId="{14D04EE5-8E6C-4209-817A-D0ADD53C3CBB}" type="presParOf" srcId="{B7658817-CD4A-46FC-8B83-FAE212FFE758}" destId="{0B1A19D3-406B-4D5D-9426-58DA7E235067}" srcOrd="6" destOrd="0" presId="urn:microsoft.com/office/officeart/2005/8/layout/list1"/>
    <dgm:cxn modelId="{A471AB5F-5D71-42EC-95A0-6D6F74B5F1DE}" type="presParOf" srcId="{B7658817-CD4A-46FC-8B83-FAE212FFE758}" destId="{9C3F7889-6E5F-4CB9-B7E9-00688EC07525}" srcOrd="7" destOrd="0" presId="urn:microsoft.com/office/officeart/2005/8/layout/list1"/>
    <dgm:cxn modelId="{D32F4291-5B5F-4CB3-BE8E-2C4A2F739284}" type="presParOf" srcId="{B7658817-CD4A-46FC-8B83-FAE212FFE758}" destId="{FABE3BE0-DFC9-4951-87A9-DA50C769264F}" srcOrd="8" destOrd="0" presId="urn:microsoft.com/office/officeart/2005/8/layout/list1"/>
    <dgm:cxn modelId="{A83A8D71-F3FC-4755-AE26-45AED69CD30B}" type="presParOf" srcId="{FABE3BE0-DFC9-4951-87A9-DA50C769264F}" destId="{48E38C5E-426A-4BC9-98FA-2C0276433144}" srcOrd="0" destOrd="0" presId="urn:microsoft.com/office/officeart/2005/8/layout/list1"/>
    <dgm:cxn modelId="{DA9BA781-5DB1-40C0-B731-42EDB96B574F}" type="presParOf" srcId="{FABE3BE0-DFC9-4951-87A9-DA50C769264F}" destId="{7CE8C005-82AE-4F88-A6BB-8350E8D4CE28}" srcOrd="1" destOrd="0" presId="urn:microsoft.com/office/officeart/2005/8/layout/list1"/>
    <dgm:cxn modelId="{09B7FC5A-5E03-4750-8742-FF54D1F28BB1}" type="presParOf" srcId="{B7658817-CD4A-46FC-8B83-FAE212FFE758}" destId="{C89B06D2-0EDD-49A2-B996-B7C80F6B75DB}" srcOrd="9" destOrd="0" presId="urn:microsoft.com/office/officeart/2005/8/layout/list1"/>
    <dgm:cxn modelId="{C5160262-3764-44E1-ADF8-4AA9AC9AFD45}" type="presParOf" srcId="{B7658817-CD4A-46FC-8B83-FAE212FFE758}" destId="{4DAFA413-5BF3-4BEF-9BE0-8FD9E24BD1A5}" srcOrd="10" destOrd="0" presId="urn:microsoft.com/office/officeart/2005/8/layout/list1"/>
    <dgm:cxn modelId="{C4B769B7-A1BF-4A73-BF66-FE813854EC25}" type="presParOf" srcId="{B7658817-CD4A-46FC-8B83-FAE212FFE758}" destId="{11FBA4E8-CBBB-4D8F-B464-912173FFDB6D}" srcOrd="11" destOrd="0" presId="urn:microsoft.com/office/officeart/2005/8/layout/list1"/>
    <dgm:cxn modelId="{C9E95B61-B8C0-489A-A04F-58C486C743E6}" type="presParOf" srcId="{B7658817-CD4A-46FC-8B83-FAE212FFE758}" destId="{3F0285CD-8809-40A1-A780-36144E099C50}" srcOrd="12" destOrd="0" presId="urn:microsoft.com/office/officeart/2005/8/layout/list1"/>
    <dgm:cxn modelId="{1A951425-155D-43EE-8953-36623854DEDB}" type="presParOf" srcId="{3F0285CD-8809-40A1-A780-36144E099C50}" destId="{00B80695-4FCA-490E-AFD0-5601C617268A}" srcOrd="0" destOrd="0" presId="urn:microsoft.com/office/officeart/2005/8/layout/list1"/>
    <dgm:cxn modelId="{EFB1CC93-EDE7-4FCF-A674-2D177A53897E}" type="presParOf" srcId="{3F0285CD-8809-40A1-A780-36144E099C50}" destId="{D5ED9E2E-0120-4EC1-8D3A-466E3899D157}" srcOrd="1" destOrd="0" presId="urn:microsoft.com/office/officeart/2005/8/layout/list1"/>
    <dgm:cxn modelId="{297A62B0-F31A-4E62-87D0-4AF9332A86EB}" type="presParOf" srcId="{B7658817-CD4A-46FC-8B83-FAE212FFE758}" destId="{FDAC9C80-1E0A-4964-8DDD-9D4128C89D86}" srcOrd="13" destOrd="0" presId="urn:microsoft.com/office/officeart/2005/8/layout/list1"/>
    <dgm:cxn modelId="{86361ADA-031B-483D-9D26-DEC523FA8017}" type="presParOf" srcId="{B7658817-CD4A-46FC-8B83-FAE212FFE758}" destId="{5855F3BC-AD4D-4D03-B11B-342D751EBF71}" srcOrd="14" destOrd="0" presId="urn:microsoft.com/office/officeart/2005/8/layout/list1"/>
    <dgm:cxn modelId="{FEBA42B9-22C1-4F01-82FD-E06917FE9B94}" type="presParOf" srcId="{B7658817-CD4A-46FC-8B83-FAE212FFE758}" destId="{05BC2CB5-DE5D-4EBA-ACB9-88141913FE46}" srcOrd="15" destOrd="0" presId="urn:microsoft.com/office/officeart/2005/8/layout/list1"/>
    <dgm:cxn modelId="{80B4311A-D242-49C0-BD8A-CE69A7082971}" type="presParOf" srcId="{B7658817-CD4A-46FC-8B83-FAE212FFE758}" destId="{844CCC0B-C0F8-4AED-82AC-47CA5A00AD5F}" srcOrd="16" destOrd="0" presId="urn:microsoft.com/office/officeart/2005/8/layout/list1"/>
    <dgm:cxn modelId="{1634BF89-87B0-4896-AF7E-5B409E275755}" type="presParOf" srcId="{844CCC0B-C0F8-4AED-82AC-47CA5A00AD5F}" destId="{580B7DB8-B01E-4100-B954-1AD3D628778D}" srcOrd="0" destOrd="0" presId="urn:microsoft.com/office/officeart/2005/8/layout/list1"/>
    <dgm:cxn modelId="{C37E8868-374D-4926-8E83-95FEA7A2B9C5}" type="presParOf" srcId="{844CCC0B-C0F8-4AED-82AC-47CA5A00AD5F}" destId="{AE9617B8-077C-4AA5-B92D-3FE467A2BB3A}" srcOrd="1" destOrd="0" presId="urn:microsoft.com/office/officeart/2005/8/layout/list1"/>
    <dgm:cxn modelId="{CC6D6F18-3A06-48E2-9CAD-B562F7740E5C}" type="presParOf" srcId="{B7658817-CD4A-46FC-8B83-FAE212FFE758}" destId="{46105549-8714-4289-BD3E-E393B685A9B6}" srcOrd="17" destOrd="0" presId="urn:microsoft.com/office/officeart/2005/8/layout/list1"/>
    <dgm:cxn modelId="{518C5829-7024-4E15-820B-C027EA3EA050}" type="presParOf" srcId="{B7658817-CD4A-46FC-8B83-FAE212FFE758}" destId="{38C467CA-AFA7-4D6B-9636-10B168C9EFE3}" srcOrd="18" destOrd="0" presId="urn:microsoft.com/office/officeart/2005/8/layout/list1"/>
    <dgm:cxn modelId="{BF2F9E15-F2E0-44F3-BB31-01CCD260A364}" type="presParOf" srcId="{B7658817-CD4A-46FC-8B83-FAE212FFE758}" destId="{59025399-EE8D-4CEB-BAAE-4F94414242B8}" srcOrd="19" destOrd="0" presId="urn:microsoft.com/office/officeart/2005/8/layout/list1"/>
    <dgm:cxn modelId="{5F15CE67-BF3F-4C40-A0A8-05F90A9517E1}" type="presParOf" srcId="{B7658817-CD4A-46FC-8B83-FAE212FFE758}" destId="{7555E270-19DA-4679-85D3-4ED9C7961315}" srcOrd="20" destOrd="0" presId="urn:microsoft.com/office/officeart/2005/8/layout/list1"/>
    <dgm:cxn modelId="{B7361941-AF97-45B3-AD1C-32CAC0234E2F}" type="presParOf" srcId="{7555E270-19DA-4679-85D3-4ED9C7961315}" destId="{7D92D7BC-1B0E-4206-8785-E4ED72FE35B9}" srcOrd="0" destOrd="0" presId="urn:microsoft.com/office/officeart/2005/8/layout/list1"/>
    <dgm:cxn modelId="{5827C273-6B9D-41B6-8590-5317FA0C2E18}" type="presParOf" srcId="{7555E270-19DA-4679-85D3-4ED9C7961315}" destId="{EA440126-997F-4DBE-8BB4-4E01CF93FCF1}" srcOrd="1" destOrd="0" presId="urn:microsoft.com/office/officeart/2005/8/layout/list1"/>
    <dgm:cxn modelId="{527AE299-8427-461D-86B8-95FE849433BB}" type="presParOf" srcId="{B7658817-CD4A-46FC-8B83-FAE212FFE758}" destId="{8B6A461C-7DB6-4E3F-9B18-1C9DC23DB9D3}" srcOrd="21" destOrd="0" presId="urn:microsoft.com/office/officeart/2005/8/layout/list1"/>
    <dgm:cxn modelId="{5BDF4548-8694-4C26-9098-4A4244E25806}" type="presParOf" srcId="{B7658817-CD4A-46FC-8B83-FAE212FFE758}" destId="{26D263FB-02C1-4F7C-99B4-F7EB5487439E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C0C2B03-1039-4B1B-BA69-B04384D98218}" type="doc">
      <dgm:prSet loTypeId="urn:microsoft.com/office/officeart/2005/8/layout/process1" loCatId="process" qsTypeId="urn:microsoft.com/office/officeart/2005/8/quickstyle/simple1" qsCatId="simple" csTypeId="urn:microsoft.com/office/officeart/2005/8/colors/accent3_1" csCatId="accent3" phldr="1"/>
      <dgm:spPr/>
    </dgm:pt>
    <dgm:pt modelId="{F09276BB-61E0-407A-B5BF-0133F6CF7763}">
      <dgm:prSet phldrT="[Текст]"/>
      <dgm:spPr/>
      <dgm:t>
        <a:bodyPr/>
        <a:lstStyle/>
        <a:p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КФО 4</a:t>
          </a:r>
        </a:p>
      </dgm:t>
    </dgm:pt>
    <dgm:pt modelId="{7546D0EB-BB1B-4B1C-8643-557631ECA8EE}" type="parTrans" cxnId="{E884999B-C614-4EED-85BF-0522D97DF6B6}">
      <dgm:prSet/>
      <dgm:spPr/>
      <dgm:t>
        <a:bodyPr/>
        <a:lstStyle/>
        <a:p>
          <a:endParaRPr lang="ru-RU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EEDDA97-DA2D-44E3-8300-2E7A07995A34}" type="sibTrans" cxnId="{E884999B-C614-4EED-85BF-0522D97DF6B6}">
      <dgm:prSet/>
      <dgm:spPr/>
      <dgm:t>
        <a:bodyPr/>
        <a:lstStyle/>
        <a:p>
          <a:endParaRPr lang="ru-RU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9681BF9-40D3-4C01-9C0F-FE96E86CADFA}">
      <dgm:prSet phldrT="[Текст]"/>
      <dgm:spPr/>
      <dgm:t>
        <a:bodyPr/>
        <a:lstStyle/>
        <a:p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0503721</a:t>
          </a:r>
        </a:p>
      </dgm:t>
    </dgm:pt>
    <dgm:pt modelId="{D30F3D1A-276E-4D0A-86CE-07FE2E12097D}" type="parTrans" cxnId="{95CB905E-56A3-4D79-B720-10D2E238B9A9}">
      <dgm:prSet/>
      <dgm:spPr/>
      <dgm:t>
        <a:bodyPr/>
        <a:lstStyle/>
        <a:p>
          <a:endParaRPr lang="ru-RU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B46C821-4EBF-473D-82A3-A9752A7D6E7F}" type="sibTrans" cxnId="{95CB905E-56A3-4D79-B720-10D2E238B9A9}">
      <dgm:prSet/>
      <dgm:spPr/>
      <dgm:t>
        <a:bodyPr/>
        <a:lstStyle/>
        <a:p>
          <a:endParaRPr lang="ru-RU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8FF8FBE-C53E-4652-A806-9BCC889EF3B4}">
      <dgm:prSet phldrT="[Текст]"/>
      <dgm:spPr/>
      <dgm:t>
        <a:bodyPr/>
        <a:lstStyle/>
        <a:p>
          <a:r>
            <a:rPr lang="ru-RU" b="0" dirty="0">
              <a:latin typeface="Times New Roman" panose="02020603050405020304" pitchFamily="18" charset="0"/>
              <a:cs typeface="Times New Roman" panose="02020603050405020304" pitchFamily="18" charset="0"/>
            </a:rPr>
            <a:t>Возмещение пособий от СФР, возмещение по ОСАГО, вкладыши в трудовые книжки</a:t>
          </a:r>
        </a:p>
      </dgm:t>
    </dgm:pt>
    <dgm:pt modelId="{6BEC1200-8525-474B-A6B7-75C819F5D68B}" type="parTrans" cxnId="{94AAA9A5-A0FF-49AA-A337-0E758A59AEC8}">
      <dgm:prSet/>
      <dgm:spPr/>
      <dgm:t>
        <a:bodyPr/>
        <a:lstStyle/>
        <a:p>
          <a:endParaRPr lang="ru-RU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B821317-8929-45CB-A6F5-8084B160142A}" type="sibTrans" cxnId="{94AAA9A5-A0FF-49AA-A337-0E758A59AEC8}">
      <dgm:prSet/>
      <dgm:spPr/>
      <dgm:t>
        <a:bodyPr/>
        <a:lstStyle/>
        <a:p>
          <a:endParaRPr lang="ru-RU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2016C20-39D7-489D-BED1-CFDA7C8B4CEA}" type="pres">
      <dgm:prSet presAssocID="{3C0C2B03-1039-4B1B-BA69-B04384D98218}" presName="Name0" presStyleCnt="0">
        <dgm:presLayoutVars>
          <dgm:dir/>
          <dgm:resizeHandles val="exact"/>
        </dgm:presLayoutVars>
      </dgm:prSet>
      <dgm:spPr/>
    </dgm:pt>
    <dgm:pt modelId="{837EF8D1-687E-404D-856C-595A3E1D8BFA}" type="pres">
      <dgm:prSet presAssocID="{F09276BB-61E0-407A-B5BF-0133F6CF7763}" presName="node" presStyleLbl="node1" presStyleIdx="0" presStyleCnt="3">
        <dgm:presLayoutVars>
          <dgm:bulletEnabled val="1"/>
        </dgm:presLayoutVars>
      </dgm:prSet>
      <dgm:spPr/>
    </dgm:pt>
    <dgm:pt modelId="{A09572D3-39F9-4C46-A50E-2E0D4C00BFC5}" type="pres">
      <dgm:prSet presAssocID="{9EEDDA97-DA2D-44E3-8300-2E7A07995A34}" presName="sibTrans" presStyleLbl="sibTrans2D1" presStyleIdx="0" presStyleCnt="2"/>
      <dgm:spPr/>
    </dgm:pt>
    <dgm:pt modelId="{3B6D409F-AD1D-4056-8AB3-417B906E0305}" type="pres">
      <dgm:prSet presAssocID="{9EEDDA97-DA2D-44E3-8300-2E7A07995A34}" presName="connectorText" presStyleLbl="sibTrans2D1" presStyleIdx="0" presStyleCnt="2"/>
      <dgm:spPr/>
    </dgm:pt>
    <dgm:pt modelId="{E6395D20-C5E6-4424-91BA-4AFB9A9AB1D7}" type="pres">
      <dgm:prSet presAssocID="{E9681BF9-40D3-4C01-9C0F-FE96E86CADFA}" presName="node" presStyleLbl="node1" presStyleIdx="1" presStyleCnt="3">
        <dgm:presLayoutVars>
          <dgm:bulletEnabled val="1"/>
        </dgm:presLayoutVars>
      </dgm:prSet>
      <dgm:spPr/>
    </dgm:pt>
    <dgm:pt modelId="{C49E6B1F-8744-48E6-B249-2C4EF96C34B7}" type="pres">
      <dgm:prSet presAssocID="{DB46C821-4EBF-473D-82A3-A9752A7D6E7F}" presName="sibTrans" presStyleLbl="sibTrans2D1" presStyleIdx="1" presStyleCnt="2"/>
      <dgm:spPr/>
    </dgm:pt>
    <dgm:pt modelId="{6413E0A8-7290-40C1-869B-0D481ACE1CCF}" type="pres">
      <dgm:prSet presAssocID="{DB46C821-4EBF-473D-82A3-A9752A7D6E7F}" presName="connectorText" presStyleLbl="sibTrans2D1" presStyleIdx="1" presStyleCnt="2"/>
      <dgm:spPr/>
    </dgm:pt>
    <dgm:pt modelId="{18BF8B96-9B19-4770-9004-23649B7CD34A}" type="pres">
      <dgm:prSet presAssocID="{08FF8FBE-C53E-4652-A806-9BCC889EF3B4}" presName="node" presStyleLbl="node1" presStyleIdx="2" presStyleCnt="3" custScaleX="205830">
        <dgm:presLayoutVars>
          <dgm:bulletEnabled val="1"/>
        </dgm:presLayoutVars>
      </dgm:prSet>
      <dgm:spPr/>
    </dgm:pt>
  </dgm:ptLst>
  <dgm:cxnLst>
    <dgm:cxn modelId="{70015C33-044C-40B5-820F-2B33AC110D8B}" type="presOf" srcId="{08FF8FBE-C53E-4652-A806-9BCC889EF3B4}" destId="{18BF8B96-9B19-4770-9004-23649B7CD34A}" srcOrd="0" destOrd="0" presId="urn:microsoft.com/office/officeart/2005/8/layout/process1"/>
    <dgm:cxn modelId="{7103654A-057B-4210-B63F-F17FA3EF2334}" type="presOf" srcId="{DB46C821-4EBF-473D-82A3-A9752A7D6E7F}" destId="{6413E0A8-7290-40C1-869B-0D481ACE1CCF}" srcOrd="1" destOrd="0" presId="urn:microsoft.com/office/officeart/2005/8/layout/process1"/>
    <dgm:cxn modelId="{E874504B-06BA-4B35-863D-45F474986723}" type="presOf" srcId="{3C0C2B03-1039-4B1B-BA69-B04384D98218}" destId="{12016C20-39D7-489D-BED1-CFDA7C8B4CEA}" srcOrd="0" destOrd="0" presId="urn:microsoft.com/office/officeart/2005/8/layout/process1"/>
    <dgm:cxn modelId="{FB7C414C-257E-43C2-AEDB-A2BE7050CF82}" type="presOf" srcId="{DB46C821-4EBF-473D-82A3-A9752A7D6E7F}" destId="{C49E6B1F-8744-48E6-B249-2C4EF96C34B7}" srcOrd="0" destOrd="0" presId="urn:microsoft.com/office/officeart/2005/8/layout/process1"/>
    <dgm:cxn modelId="{95CB905E-56A3-4D79-B720-10D2E238B9A9}" srcId="{3C0C2B03-1039-4B1B-BA69-B04384D98218}" destId="{E9681BF9-40D3-4C01-9C0F-FE96E86CADFA}" srcOrd="1" destOrd="0" parTransId="{D30F3D1A-276E-4D0A-86CE-07FE2E12097D}" sibTransId="{DB46C821-4EBF-473D-82A3-A9752A7D6E7F}"/>
    <dgm:cxn modelId="{32AAEF7D-1A01-4B85-B9C2-5D7A40F69F60}" type="presOf" srcId="{F09276BB-61E0-407A-B5BF-0133F6CF7763}" destId="{837EF8D1-687E-404D-856C-595A3E1D8BFA}" srcOrd="0" destOrd="0" presId="urn:microsoft.com/office/officeart/2005/8/layout/process1"/>
    <dgm:cxn modelId="{E884999B-C614-4EED-85BF-0522D97DF6B6}" srcId="{3C0C2B03-1039-4B1B-BA69-B04384D98218}" destId="{F09276BB-61E0-407A-B5BF-0133F6CF7763}" srcOrd="0" destOrd="0" parTransId="{7546D0EB-BB1B-4B1C-8643-557631ECA8EE}" sibTransId="{9EEDDA97-DA2D-44E3-8300-2E7A07995A34}"/>
    <dgm:cxn modelId="{94AAA9A5-A0FF-49AA-A337-0E758A59AEC8}" srcId="{3C0C2B03-1039-4B1B-BA69-B04384D98218}" destId="{08FF8FBE-C53E-4652-A806-9BCC889EF3B4}" srcOrd="2" destOrd="0" parTransId="{6BEC1200-8525-474B-A6B7-75C819F5D68B}" sibTransId="{DB821317-8929-45CB-A6F5-8084B160142A}"/>
    <dgm:cxn modelId="{BCCC9CAA-A7E5-4B56-8470-47BA0DDC45A7}" type="presOf" srcId="{9EEDDA97-DA2D-44E3-8300-2E7A07995A34}" destId="{3B6D409F-AD1D-4056-8AB3-417B906E0305}" srcOrd="1" destOrd="0" presId="urn:microsoft.com/office/officeart/2005/8/layout/process1"/>
    <dgm:cxn modelId="{506F0FC4-1028-441E-B6E3-96B68B34CECD}" type="presOf" srcId="{9EEDDA97-DA2D-44E3-8300-2E7A07995A34}" destId="{A09572D3-39F9-4C46-A50E-2E0D4C00BFC5}" srcOrd="0" destOrd="0" presId="urn:microsoft.com/office/officeart/2005/8/layout/process1"/>
    <dgm:cxn modelId="{DB9948D3-7048-4F0F-A695-A1EABF3DBC1C}" type="presOf" srcId="{E9681BF9-40D3-4C01-9C0F-FE96E86CADFA}" destId="{E6395D20-C5E6-4424-91BA-4AFB9A9AB1D7}" srcOrd="0" destOrd="0" presId="urn:microsoft.com/office/officeart/2005/8/layout/process1"/>
    <dgm:cxn modelId="{18AC01C0-7081-4DE3-B9FD-9B35C08892C1}" type="presParOf" srcId="{12016C20-39D7-489D-BED1-CFDA7C8B4CEA}" destId="{837EF8D1-687E-404D-856C-595A3E1D8BFA}" srcOrd="0" destOrd="0" presId="urn:microsoft.com/office/officeart/2005/8/layout/process1"/>
    <dgm:cxn modelId="{19CAD2C6-CB9B-491E-80AF-8863D63CDA09}" type="presParOf" srcId="{12016C20-39D7-489D-BED1-CFDA7C8B4CEA}" destId="{A09572D3-39F9-4C46-A50E-2E0D4C00BFC5}" srcOrd="1" destOrd="0" presId="urn:microsoft.com/office/officeart/2005/8/layout/process1"/>
    <dgm:cxn modelId="{C6DED5D1-E23D-49D2-9133-82A23B4B25A1}" type="presParOf" srcId="{A09572D3-39F9-4C46-A50E-2E0D4C00BFC5}" destId="{3B6D409F-AD1D-4056-8AB3-417B906E0305}" srcOrd="0" destOrd="0" presId="urn:microsoft.com/office/officeart/2005/8/layout/process1"/>
    <dgm:cxn modelId="{276074CF-FE25-44F8-8992-80083257BA57}" type="presParOf" srcId="{12016C20-39D7-489D-BED1-CFDA7C8B4CEA}" destId="{E6395D20-C5E6-4424-91BA-4AFB9A9AB1D7}" srcOrd="2" destOrd="0" presId="urn:microsoft.com/office/officeart/2005/8/layout/process1"/>
    <dgm:cxn modelId="{FBED98B7-81D1-4AF2-9819-1E0A52A62BCF}" type="presParOf" srcId="{12016C20-39D7-489D-BED1-CFDA7C8B4CEA}" destId="{C49E6B1F-8744-48E6-B249-2C4EF96C34B7}" srcOrd="3" destOrd="0" presId="urn:microsoft.com/office/officeart/2005/8/layout/process1"/>
    <dgm:cxn modelId="{BFC726EC-170F-4BCF-81F5-58BF8CC350BC}" type="presParOf" srcId="{C49E6B1F-8744-48E6-B249-2C4EF96C34B7}" destId="{6413E0A8-7290-40C1-869B-0D481ACE1CCF}" srcOrd="0" destOrd="0" presId="urn:microsoft.com/office/officeart/2005/8/layout/process1"/>
    <dgm:cxn modelId="{8206FEDD-138E-4519-83BA-3D9CE89FB6B9}" type="presParOf" srcId="{12016C20-39D7-489D-BED1-CFDA7C8B4CEA}" destId="{18BF8B96-9B19-4770-9004-23649B7CD34A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08F8B1C-6DD7-434A-8A97-153E96E795E1}" type="doc">
      <dgm:prSet loTypeId="urn:microsoft.com/office/officeart/2005/8/layout/hierarchy3" loCatId="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F56EB27-A3F8-EF49-854C-5E89278BFBE5}">
      <dgm:prSet phldrT="[Текст]"/>
      <dgm:spPr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12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</a:gradFill>
      </dgm:spPr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Текущий характер</a:t>
          </a:r>
        </a:p>
      </dgm:t>
    </dgm:pt>
    <dgm:pt modelId="{792EE6C0-D4BB-5D43-9BCC-BBB9209197E2}" type="parTrans" cxnId="{85683057-4614-D24A-BBB2-E7C01BF96A65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7ABE517-F355-EB40-8751-EEEDC47C4A4A}" type="sibTrans" cxnId="{85683057-4614-D24A-BBB2-E7C01BF96A65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CF30784-9078-2D4E-B140-E924A3398348}">
      <dgm:prSet phldrT="[Текст]"/>
      <dgm:spPr/>
      <dgm:t>
        <a:bodyPr/>
        <a:lstStyle/>
        <a:p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20651</a:t>
          </a:r>
        </a:p>
        <a:p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20652</a:t>
          </a:r>
        </a:p>
        <a:p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20653</a:t>
          </a:r>
        </a:p>
      </dgm:t>
    </dgm:pt>
    <dgm:pt modelId="{D673BA6A-F500-C840-9C35-6A17A2A7AD9E}" type="parTrans" cxnId="{B66B8EE1-AF4E-A945-8B16-7252435E751F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1E0B673-A98E-C042-B06F-51C2F3110167}" type="sibTrans" cxnId="{B66B8EE1-AF4E-A945-8B16-7252435E751F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973EFA3-9CEB-8C4E-B7CA-2505802A600B}">
      <dgm:prSet phldrT="[Текст]"/>
      <dgm:spPr/>
      <dgm:t>
        <a:bodyPr/>
        <a:lstStyle/>
        <a:p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30251</a:t>
          </a:r>
        </a:p>
        <a:p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30252</a:t>
          </a:r>
        </a:p>
        <a:p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30253</a:t>
          </a:r>
        </a:p>
      </dgm:t>
    </dgm:pt>
    <dgm:pt modelId="{7F88DD35-0B74-5441-B442-FBC913055DE2}" type="parTrans" cxnId="{50BB1D76-8A2F-BE45-9C18-6D9C718F42C7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1CFD17C-0478-6F43-9282-13D05B6AB779}" type="sibTrans" cxnId="{50BB1D76-8A2F-BE45-9C18-6D9C718F42C7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CB2D767-7511-8A45-B467-D3190F1E7789}">
      <dgm:prSet phldrT="[Текст]"/>
      <dgm:spPr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14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</a:gradFill>
      </dgm:spPr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Капитальный характер</a:t>
          </a:r>
        </a:p>
      </dgm:t>
    </dgm:pt>
    <dgm:pt modelId="{F822148D-3251-8147-8358-08E208802DFC}" type="parTrans" cxnId="{B923CE46-54A0-2749-BEBC-462872E1B5A6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4CF044D-2673-6D49-A10D-DF34AA4317E9}" type="sibTrans" cxnId="{B923CE46-54A0-2749-BEBC-462872E1B5A6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DE31FE2-2535-0B48-8A65-D1C2BC12B13C}">
      <dgm:prSet phldrT="[Текст]"/>
      <dgm:spPr/>
      <dgm:t>
        <a:bodyPr/>
        <a:lstStyle/>
        <a:p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20654</a:t>
          </a:r>
        </a:p>
        <a:p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20655</a:t>
          </a:r>
        </a:p>
        <a:p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20656</a:t>
          </a:r>
        </a:p>
      </dgm:t>
    </dgm:pt>
    <dgm:pt modelId="{B3C073EE-3DC4-8B40-B9CE-6CCB743E1123}" type="parTrans" cxnId="{23879AEA-BF2E-E04B-80B7-1E5D83C5ADF7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333B63D-9532-844D-87FE-69489469BDA6}" type="sibTrans" cxnId="{23879AEA-BF2E-E04B-80B7-1E5D83C5ADF7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A50B0C3-8614-A541-BF69-4F761DC60A5F}">
      <dgm:prSet phldrT="[Текст]"/>
      <dgm:spPr/>
      <dgm:t>
        <a:bodyPr/>
        <a:lstStyle/>
        <a:p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30254</a:t>
          </a:r>
        </a:p>
        <a:p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30255</a:t>
          </a:r>
        </a:p>
        <a:p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30256</a:t>
          </a:r>
        </a:p>
      </dgm:t>
    </dgm:pt>
    <dgm:pt modelId="{E8742643-61E3-A84A-9B56-F44EAB62E2C4}" type="parTrans" cxnId="{441132D4-148B-6447-AFE1-6AB0F711914A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486976A-D81D-9143-AD1A-6BEE0F418E53}" type="sibTrans" cxnId="{441132D4-148B-6447-AFE1-6AB0F711914A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F4C19EC-9E11-D244-A9AC-3449657A525E}" type="pres">
      <dgm:prSet presAssocID="{008F8B1C-6DD7-434A-8A97-153E96E795E1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CF188116-8B87-5548-9A02-BBF3FF1814B6}" type="pres">
      <dgm:prSet presAssocID="{2F56EB27-A3F8-EF49-854C-5E89278BFBE5}" presName="root" presStyleCnt="0"/>
      <dgm:spPr/>
    </dgm:pt>
    <dgm:pt modelId="{F4C798F1-9A98-7D4F-9B6B-8CDB597385AC}" type="pres">
      <dgm:prSet presAssocID="{2F56EB27-A3F8-EF49-854C-5E89278BFBE5}" presName="rootComposite" presStyleCnt="0"/>
      <dgm:spPr/>
    </dgm:pt>
    <dgm:pt modelId="{8BF7EFFB-0717-724C-ACCA-B5A553822720}" type="pres">
      <dgm:prSet presAssocID="{2F56EB27-A3F8-EF49-854C-5E89278BFBE5}" presName="rootText" presStyleLbl="node1" presStyleIdx="0" presStyleCnt="2"/>
      <dgm:spPr/>
    </dgm:pt>
    <dgm:pt modelId="{D4E9F4EA-F0EE-F14C-A5EC-C176621F11D7}" type="pres">
      <dgm:prSet presAssocID="{2F56EB27-A3F8-EF49-854C-5E89278BFBE5}" presName="rootConnector" presStyleLbl="node1" presStyleIdx="0" presStyleCnt="2"/>
      <dgm:spPr/>
    </dgm:pt>
    <dgm:pt modelId="{92A99CB5-A5A4-944C-8EF0-0B39429C1540}" type="pres">
      <dgm:prSet presAssocID="{2F56EB27-A3F8-EF49-854C-5E89278BFBE5}" presName="childShape" presStyleCnt="0"/>
      <dgm:spPr/>
    </dgm:pt>
    <dgm:pt modelId="{1E683A8A-A9A4-8C4B-94CD-EEA01DF5928B}" type="pres">
      <dgm:prSet presAssocID="{D673BA6A-F500-C840-9C35-6A17A2A7AD9E}" presName="Name13" presStyleLbl="parChTrans1D2" presStyleIdx="0" presStyleCnt="4"/>
      <dgm:spPr/>
    </dgm:pt>
    <dgm:pt modelId="{72A0E0DC-B414-1B49-ACCD-895D3C65B783}" type="pres">
      <dgm:prSet presAssocID="{9CF30784-9078-2D4E-B140-E924A3398348}" presName="childText" presStyleLbl="bgAcc1" presStyleIdx="0" presStyleCnt="4">
        <dgm:presLayoutVars>
          <dgm:bulletEnabled val="1"/>
        </dgm:presLayoutVars>
      </dgm:prSet>
      <dgm:spPr/>
    </dgm:pt>
    <dgm:pt modelId="{D8BD886D-B558-8E4F-8509-9A33F88D94E9}" type="pres">
      <dgm:prSet presAssocID="{7F88DD35-0B74-5441-B442-FBC913055DE2}" presName="Name13" presStyleLbl="parChTrans1D2" presStyleIdx="1" presStyleCnt="4"/>
      <dgm:spPr/>
    </dgm:pt>
    <dgm:pt modelId="{B861423C-8A49-4545-B683-9556333272D0}" type="pres">
      <dgm:prSet presAssocID="{6973EFA3-9CEB-8C4E-B7CA-2505802A600B}" presName="childText" presStyleLbl="bgAcc1" presStyleIdx="1" presStyleCnt="4">
        <dgm:presLayoutVars>
          <dgm:bulletEnabled val="1"/>
        </dgm:presLayoutVars>
      </dgm:prSet>
      <dgm:spPr/>
    </dgm:pt>
    <dgm:pt modelId="{2D47DB57-46C8-ED40-B2AB-4F0C65643579}" type="pres">
      <dgm:prSet presAssocID="{1CB2D767-7511-8A45-B467-D3190F1E7789}" presName="root" presStyleCnt="0"/>
      <dgm:spPr/>
    </dgm:pt>
    <dgm:pt modelId="{D2EF7E12-EBE1-D547-AE9F-C234903B2753}" type="pres">
      <dgm:prSet presAssocID="{1CB2D767-7511-8A45-B467-D3190F1E7789}" presName="rootComposite" presStyleCnt="0"/>
      <dgm:spPr/>
    </dgm:pt>
    <dgm:pt modelId="{8966FB2D-8D56-4349-9855-7589F4DCB537}" type="pres">
      <dgm:prSet presAssocID="{1CB2D767-7511-8A45-B467-D3190F1E7789}" presName="rootText" presStyleLbl="node1" presStyleIdx="1" presStyleCnt="2"/>
      <dgm:spPr/>
    </dgm:pt>
    <dgm:pt modelId="{5A36F0FB-B06B-F344-8899-A59EE294133C}" type="pres">
      <dgm:prSet presAssocID="{1CB2D767-7511-8A45-B467-D3190F1E7789}" presName="rootConnector" presStyleLbl="node1" presStyleIdx="1" presStyleCnt="2"/>
      <dgm:spPr/>
    </dgm:pt>
    <dgm:pt modelId="{E860B4EF-C854-0F46-BC92-BE93BA9BF126}" type="pres">
      <dgm:prSet presAssocID="{1CB2D767-7511-8A45-B467-D3190F1E7789}" presName="childShape" presStyleCnt="0"/>
      <dgm:spPr/>
    </dgm:pt>
    <dgm:pt modelId="{86072659-799B-7E43-9309-F00E3795873F}" type="pres">
      <dgm:prSet presAssocID="{B3C073EE-3DC4-8B40-B9CE-6CCB743E1123}" presName="Name13" presStyleLbl="parChTrans1D2" presStyleIdx="2" presStyleCnt="4"/>
      <dgm:spPr/>
    </dgm:pt>
    <dgm:pt modelId="{C597631F-56B2-9641-B873-746FCA39A6BF}" type="pres">
      <dgm:prSet presAssocID="{5DE31FE2-2535-0B48-8A65-D1C2BC12B13C}" presName="childText" presStyleLbl="bgAcc1" presStyleIdx="2" presStyleCnt="4">
        <dgm:presLayoutVars>
          <dgm:bulletEnabled val="1"/>
        </dgm:presLayoutVars>
      </dgm:prSet>
      <dgm:spPr/>
    </dgm:pt>
    <dgm:pt modelId="{E7B58242-9933-234E-8EDB-3F5BAC659F2D}" type="pres">
      <dgm:prSet presAssocID="{E8742643-61E3-A84A-9B56-F44EAB62E2C4}" presName="Name13" presStyleLbl="parChTrans1D2" presStyleIdx="3" presStyleCnt="4"/>
      <dgm:spPr/>
    </dgm:pt>
    <dgm:pt modelId="{634633FD-13B4-F647-91CC-32AD0D024E1F}" type="pres">
      <dgm:prSet presAssocID="{6A50B0C3-8614-A541-BF69-4F761DC60A5F}" presName="childText" presStyleLbl="bgAcc1" presStyleIdx="3" presStyleCnt="4">
        <dgm:presLayoutVars>
          <dgm:bulletEnabled val="1"/>
        </dgm:presLayoutVars>
      </dgm:prSet>
      <dgm:spPr/>
    </dgm:pt>
  </dgm:ptLst>
  <dgm:cxnLst>
    <dgm:cxn modelId="{D3225509-9307-1440-B445-A480ECF9A214}" type="presOf" srcId="{1CB2D767-7511-8A45-B467-D3190F1E7789}" destId="{5A36F0FB-B06B-F344-8899-A59EE294133C}" srcOrd="1" destOrd="0" presId="urn:microsoft.com/office/officeart/2005/8/layout/hierarchy3"/>
    <dgm:cxn modelId="{AA731A16-6F27-A34E-B6A9-413C8B27B1F2}" type="presOf" srcId="{E8742643-61E3-A84A-9B56-F44EAB62E2C4}" destId="{E7B58242-9933-234E-8EDB-3F5BAC659F2D}" srcOrd="0" destOrd="0" presId="urn:microsoft.com/office/officeart/2005/8/layout/hierarchy3"/>
    <dgm:cxn modelId="{D75F1D2D-58FF-F040-9BB3-37C7C994A84E}" type="presOf" srcId="{6A50B0C3-8614-A541-BF69-4F761DC60A5F}" destId="{634633FD-13B4-F647-91CC-32AD0D024E1F}" srcOrd="0" destOrd="0" presId="urn:microsoft.com/office/officeart/2005/8/layout/hierarchy3"/>
    <dgm:cxn modelId="{B923CE46-54A0-2749-BEBC-462872E1B5A6}" srcId="{008F8B1C-6DD7-434A-8A97-153E96E795E1}" destId="{1CB2D767-7511-8A45-B467-D3190F1E7789}" srcOrd="1" destOrd="0" parTransId="{F822148D-3251-8147-8358-08E208802DFC}" sibTransId="{24CF044D-2673-6D49-A10D-DF34AA4317E9}"/>
    <dgm:cxn modelId="{85683057-4614-D24A-BBB2-E7C01BF96A65}" srcId="{008F8B1C-6DD7-434A-8A97-153E96E795E1}" destId="{2F56EB27-A3F8-EF49-854C-5E89278BFBE5}" srcOrd="0" destOrd="0" parTransId="{792EE6C0-D4BB-5D43-9BCC-BBB9209197E2}" sibTransId="{17ABE517-F355-EB40-8751-EEEDC47C4A4A}"/>
    <dgm:cxn modelId="{EA5F4E73-F04C-6040-B6C7-54BAA7F9600C}" type="presOf" srcId="{008F8B1C-6DD7-434A-8A97-153E96E795E1}" destId="{EF4C19EC-9E11-D244-A9AC-3449657A525E}" srcOrd="0" destOrd="0" presId="urn:microsoft.com/office/officeart/2005/8/layout/hierarchy3"/>
    <dgm:cxn modelId="{50BB1D76-8A2F-BE45-9C18-6D9C718F42C7}" srcId="{2F56EB27-A3F8-EF49-854C-5E89278BFBE5}" destId="{6973EFA3-9CEB-8C4E-B7CA-2505802A600B}" srcOrd="1" destOrd="0" parTransId="{7F88DD35-0B74-5441-B442-FBC913055DE2}" sibTransId="{D1CFD17C-0478-6F43-9282-13D05B6AB779}"/>
    <dgm:cxn modelId="{E37AD28F-5CA5-5641-8CA3-17501B0EF427}" type="presOf" srcId="{D673BA6A-F500-C840-9C35-6A17A2A7AD9E}" destId="{1E683A8A-A9A4-8C4B-94CD-EEA01DF5928B}" srcOrd="0" destOrd="0" presId="urn:microsoft.com/office/officeart/2005/8/layout/hierarchy3"/>
    <dgm:cxn modelId="{4FA6119D-9D74-464B-9CB9-861C6B97511E}" type="presOf" srcId="{6973EFA3-9CEB-8C4E-B7CA-2505802A600B}" destId="{B861423C-8A49-4545-B683-9556333272D0}" srcOrd="0" destOrd="0" presId="urn:microsoft.com/office/officeart/2005/8/layout/hierarchy3"/>
    <dgm:cxn modelId="{E7FB779D-39AC-5444-8621-7F9266395D17}" type="presOf" srcId="{2F56EB27-A3F8-EF49-854C-5E89278BFBE5}" destId="{D4E9F4EA-F0EE-F14C-A5EC-C176621F11D7}" srcOrd="1" destOrd="0" presId="urn:microsoft.com/office/officeart/2005/8/layout/hierarchy3"/>
    <dgm:cxn modelId="{E7F4A9A4-085E-944F-B098-01B8F6590320}" type="presOf" srcId="{5DE31FE2-2535-0B48-8A65-D1C2BC12B13C}" destId="{C597631F-56B2-9641-B873-746FCA39A6BF}" srcOrd="0" destOrd="0" presId="urn:microsoft.com/office/officeart/2005/8/layout/hierarchy3"/>
    <dgm:cxn modelId="{F986DFB0-A1BE-0546-8E06-A6115F12EE51}" type="presOf" srcId="{7F88DD35-0B74-5441-B442-FBC913055DE2}" destId="{D8BD886D-B558-8E4F-8509-9A33F88D94E9}" srcOrd="0" destOrd="0" presId="urn:microsoft.com/office/officeart/2005/8/layout/hierarchy3"/>
    <dgm:cxn modelId="{D37384C5-F757-0D44-8D17-0A83A1C8F961}" type="presOf" srcId="{2F56EB27-A3F8-EF49-854C-5E89278BFBE5}" destId="{8BF7EFFB-0717-724C-ACCA-B5A553822720}" srcOrd="0" destOrd="0" presId="urn:microsoft.com/office/officeart/2005/8/layout/hierarchy3"/>
    <dgm:cxn modelId="{57BBF7C9-40E5-7A43-A323-069280C1E506}" type="presOf" srcId="{1CB2D767-7511-8A45-B467-D3190F1E7789}" destId="{8966FB2D-8D56-4349-9855-7589F4DCB537}" srcOrd="0" destOrd="0" presId="urn:microsoft.com/office/officeart/2005/8/layout/hierarchy3"/>
    <dgm:cxn modelId="{441132D4-148B-6447-AFE1-6AB0F711914A}" srcId="{1CB2D767-7511-8A45-B467-D3190F1E7789}" destId="{6A50B0C3-8614-A541-BF69-4F761DC60A5F}" srcOrd="1" destOrd="0" parTransId="{E8742643-61E3-A84A-9B56-F44EAB62E2C4}" sibTransId="{9486976A-D81D-9143-AD1A-6BEE0F418E53}"/>
    <dgm:cxn modelId="{FFB1DDD4-5E6E-A949-A362-D46790CD333E}" type="presOf" srcId="{B3C073EE-3DC4-8B40-B9CE-6CCB743E1123}" destId="{86072659-799B-7E43-9309-F00E3795873F}" srcOrd="0" destOrd="0" presId="urn:microsoft.com/office/officeart/2005/8/layout/hierarchy3"/>
    <dgm:cxn modelId="{B66B8EE1-AF4E-A945-8B16-7252435E751F}" srcId="{2F56EB27-A3F8-EF49-854C-5E89278BFBE5}" destId="{9CF30784-9078-2D4E-B140-E924A3398348}" srcOrd="0" destOrd="0" parTransId="{D673BA6A-F500-C840-9C35-6A17A2A7AD9E}" sibTransId="{D1E0B673-A98E-C042-B06F-51C2F3110167}"/>
    <dgm:cxn modelId="{23879AEA-BF2E-E04B-80B7-1E5D83C5ADF7}" srcId="{1CB2D767-7511-8A45-B467-D3190F1E7789}" destId="{5DE31FE2-2535-0B48-8A65-D1C2BC12B13C}" srcOrd="0" destOrd="0" parTransId="{B3C073EE-3DC4-8B40-B9CE-6CCB743E1123}" sibTransId="{F333B63D-9532-844D-87FE-69489469BDA6}"/>
    <dgm:cxn modelId="{358858EF-FFB0-0541-B6FD-FF8D3E1A8418}" type="presOf" srcId="{9CF30784-9078-2D4E-B140-E924A3398348}" destId="{72A0E0DC-B414-1B49-ACCD-895D3C65B783}" srcOrd="0" destOrd="0" presId="urn:microsoft.com/office/officeart/2005/8/layout/hierarchy3"/>
    <dgm:cxn modelId="{E12D84E8-69B2-FA41-BB2A-A26B6EC6E739}" type="presParOf" srcId="{EF4C19EC-9E11-D244-A9AC-3449657A525E}" destId="{CF188116-8B87-5548-9A02-BBF3FF1814B6}" srcOrd="0" destOrd="0" presId="urn:microsoft.com/office/officeart/2005/8/layout/hierarchy3"/>
    <dgm:cxn modelId="{9201F74F-65E1-164F-BA97-EBDD76A06884}" type="presParOf" srcId="{CF188116-8B87-5548-9A02-BBF3FF1814B6}" destId="{F4C798F1-9A98-7D4F-9B6B-8CDB597385AC}" srcOrd="0" destOrd="0" presId="urn:microsoft.com/office/officeart/2005/8/layout/hierarchy3"/>
    <dgm:cxn modelId="{8AEA0C48-F6A4-AE4D-AE7F-974E36B33B62}" type="presParOf" srcId="{F4C798F1-9A98-7D4F-9B6B-8CDB597385AC}" destId="{8BF7EFFB-0717-724C-ACCA-B5A553822720}" srcOrd="0" destOrd="0" presId="urn:microsoft.com/office/officeart/2005/8/layout/hierarchy3"/>
    <dgm:cxn modelId="{FA39D749-8FA0-E64C-BB83-FF3E270CD818}" type="presParOf" srcId="{F4C798F1-9A98-7D4F-9B6B-8CDB597385AC}" destId="{D4E9F4EA-F0EE-F14C-A5EC-C176621F11D7}" srcOrd="1" destOrd="0" presId="urn:microsoft.com/office/officeart/2005/8/layout/hierarchy3"/>
    <dgm:cxn modelId="{EAE22824-8D7B-D741-A395-6B99B79C8F44}" type="presParOf" srcId="{CF188116-8B87-5548-9A02-BBF3FF1814B6}" destId="{92A99CB5-A5A4-944C-8EF0-0B39429C1540}" srcOrd="1" destOrd="0" presId="urn:microsoft.com/office/officeart/2005/8/layout/hierarchy3"/>
    <dgm:cxn modelId="{B87359CA-9194-8A45-BCC1-F2C1A0269645}" type="presParOf" srcId="{92A99CB5-A5A4-944C-8EF0-0B39429C1540}" destId="{1E683A8A-A9A4-8C4B-94CD-EEA01DF5928B}" srcOrd="0" destOrd="0" presId="urn:microsoft.com/office/officeart/2005/8/layout/hierarchy3"/>
    <dgm:cxn modelId="{7A3DF55C-0BE8-6F4E-A421-46988D45BCAC}" type="presParOf" srcId="{92A99CB5-A5A4-944C-8EF0-0B39429C1540}" destId="{72A0E0DC-B414-1B49-ACCD-895D3C65B783}" srcOrd="1" destOrd="0" presId="urn:microsoft.com/office/officeart/2005/8/layout/hierarchy3"/>
    <dgm:cxn modelId="{99AF48B2-1FDD-4947-A0E0-52F0B60D4341}" type="presParOf" srcId="{92A99CB5-A5A4-944C-8EF0-0B39429C1540}" destId="{D8BD886D-B558-8E4F-8509-9A33F88D94E9}" srcOrd="2" destOrd="0" presId="urn:microsoft.com/office/officeart/2005/8/layout/hierarchy3"/>
    <dgm:cxn modelId="{727B857F-697B-6B41-8D0F-F7505A5C1F7A}" type="presParOf" srcId="{92A99CB5-A5A4-944C-8EF0-0B39429C1540}" destId="{B861423C-8A49-4545-B683-9556333272D0}" srcOrd="3" destOrd="0" presId="urn:microsoft.com/office/officeart/2005/8/layout/hierarchy3"/>
    <dgm:cxn modelId="{C33635AA-14D4-0545-B9C7-94F306EBB0E5}" type="presParOf" srcId="{EF4C19EC-9E11-D244-A9AC-3449657A525E}" destId="{2D47DB57-46C8-ED40-B2AB-4F0C65643579}" srcOrd="1" destOrd="0" presId="urn:microsoft.com/office/officeart/2005/8/layout/hierarchy3"/>
    <dgm:cxn modelId="{6511C6C6-D7FD-1E4D-A1D0-403F8A02153D}" type="presParOf" srcId="{2D47DB57-46C8-ED40-B2AB-4F0C65643579}" destId="{D2EF7E12-EBE1-D547-AE9F-C234903B2753}" srcOrd="0" destOrd="0" presId="urn:microsoft.com/office/officeart/2005/8/layout/hierarchy3"/>
    <dgm:cxn modelId="{E1DC9CD7-B1D8-9A49-8980-86E463E728AE}" type="presParOf" srcId="{D2EF7E12-EBE1-D547-AE9F-C234903B2753}" destId="{8966FB2D-8D56-4349-9855-7589F4DCB537}" srcOrd="0" destOrd="0" presId="urn:microsoft.com/office/officeart/2005/8/layout/hierarchy3"/>
    <dgm:cxn modelId="{9403C272-A308-6D45-A412-4FD6ACFE97E8}" type="presParOf" srcId="{D2EF7E12-EBE1-D547-AE9F-C234903B2753}" destId="{5A36F0FB-B06B-F344-8899-A59EE294133C}" srcOrd="1" destOrd="0" presId="urn:microsoft.com/office/officeart/2005/8/layout/hierarchy3"/>
    <dgm:cxn modelId="{B58B2596-C873-8941-ACF6-DDBE508B8EFC}" type="presParOf" srcId="{2D47DB57-46C8-ED40-B2AB-4F0C65643579}" destId="{E860B4EF-C854-0F46-BC92-BE93BA9BF126}" srcOrd="1" destOrd="0" presId="urn:microsoft.com/office/officeart/2005/8/layout/hierarchy3"/>
    <dgm:cxn modelId="{C338ED2B-ABBA-634F-B28C-2F8B65EF7A18}" type="presParOf" srcId="{E860B4EF-C854-0F46-BC92-BE93BA9BF126}" destId="{86072659-799B-7E43-9309-F00E3795873F}" srcOrd="0" destOrd="0" presId="urn:microsoft.com/office/officeart/2005/8/layout/hierarchy3"/>
    <dgm:cxn modelId="{6644FAAB-7934-7F4F-9247-F597482F357A}" type="presParOf" srcId="{E860B4EF-C854-0F46-BC92-BE93BA9BF126}" destId="{C597631F-56B2-9641-B873-746FCA39A6BF}" srcOrd="1" destOrd="0" presId="urn:microsoft.com/office/officeart/2005/8/layout/hierarchy3"/>
    <dgm:cxn modelId="{8DD2AE4F-08FB-0647-888E-77D8F2E18BF7}" type="presParOf" srcId="{E860B4EF-C854-0F46-BC92-BE93BA9BF126}" destId="{E7B58242-9933-234E-8EDB-3F5BAC659F2D}" srcOrd="2" destOrd="0" presId="urn:microsoft.com/office/officeart/2005/8/layout/hierarchy3"/>
    <dgm:cxn modelId="{0CA1F53B-7606-CB44-B003-1A321DC9B6E5}" type="presParOf" srcId="{E860B4EF-C854-0F46-BC92-BE93BA9BF126}" destId="{634633FD-13B4-F647-91CC-32AD0D024E1F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44D7164E-39C3-4EEB-9060-52097AA21D8F}" type="doc">
      <dgm:prSet loTypeId="urn:microsoft.com/office/officeart/2005/8/layout/process1" loCatId="process" qsTypeId="urn:microsoft.com/office/officeart/2005/8/quickstyle/3d2" qsCatId="3D" csTypeId="urn:microsoft.com/office/officeart/2005/8/colors/accent3_1" csCatId="accent3" phldr="1"/>
      <dgm:spPr/>
    </dgm:pt>
    <dgm:pt modelId="{AD96B71E-DBD1-48B1-90EB-779C48A89315}">
      <dgm:prSet phldrT="[Текст]"/>
      <dgm:spPr/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33н</a:t>
          </a:r>
        </a:p>
      </dgm:t>
    </dgm:pt>
    <dgm:pt modelId="{6EBC551C-E456-4FB9-BC5A-5188E254E609}" type="parTrans" cxnId="{62F5AED1-D51F-4B79-A7AA-2504CA2B9878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95B2158-FFD3-4976-826B-56A17DD73C6F}" type="sibTrans" cxnId="{62F5AED1-D51F-4B79-A7AA-2504CA2B9878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935D987-E2EE-4B7E-988D-4683488C3D51}">
      <dgm:prSet phldrT="[Текст]"/>
      <dgm:spPr/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Отчетность при реорганизации</a:t>
          </a:r>
        </a:p>
      </dgm:t>
    </dgm:pt>
    <dgm:pt modelId="{E4E907F5-ED85-4CD9-8216-BE8BDA68D677}" type="parTrans" cxnId="{621396D1-DD51-4387-8877-5D4222016C9A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0476709-73D6-4222-9E3D-6D6B665A6FEE}" type="sibTrans" cxnId="{621396D1-DD51-4387-8877-5D4222016C9A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D447402-CD06-489B-B575-439DB30C5599}" type="pres">
      <dgm:prSet presAssocID="{44D7164E-39C3-4EEB-9060-52097AA21D8F}" presName="Name0" presStyleCnt="0">
        <dgm:presLayoutVars>
          <dgm:dir/>
          <dgm:resizeHandles val="exact"/>
        </dgm:presLayoutVars>
      </dgm:prSet>
      <dgm:spPr/>
    </dgm:pt>
    <dgm:pt modelId="{F183D40B-6414-4B91-9D13-64A524640246}" type="pres">
      <dgm:prSet presAssocID="{AD96B71E-DBD1-48B1-90EB-779C48A89315}" presName="node" presStyleLbl="node1" presStyleIdx="0" presStyleCnt="2">
        <dgm:presLayoutVars>
          <dgm:bulletEnabled val="1"/>
        </dgm:presLayoutVars>
      </dgm:prSet>
      <dgm:spPr/>
    </dgm:pt>
    <dgm:pt modelId="{BA595DB8-740C-4BFB-AA02-75EF9BBE909D}" type="pres">
      <dgm:prSet presAssocID="{295B2158-FFD3-4976-826B-56A17DD73C6F}" presName="sibTrans" presStyleLbl="sibTrans2D1" presStyleIdx="0" presStyleCnt="1"/>
      <dgm:spPr/>
    </dgm:pt>
    <dgm:pt modelId="{3B312D92-707A-474C-A916-CB6A59631A82}" type="pres">
      <dgm:prSet presAssocID="{295B2158-FFD3-4976-826B-56A17DD73C6F}" presName="connectorText" presStyleLbl="sibTrans2D1" presStyleIdx="0" presStyleCnt="1"/>
      <dgm:spPr/>
    </dgm:pt>
    <dgm:pt modelId="{E07160EC-86D1-4445-963E-FF3E8BF60009}" type="pres">
      <dgm:prSet presAssocID="{2935D987-E2EE-4B7E-988D-4683488C3D51}" presName="node" presStyleLbl="node1" presStyleIdx="1" presStyleCnt="2">
        <dgm:presLayoutVars>
          <dgm:bulletEnabled val="1"/>
        </dgm:presLayoutVars>
      </dgm:prSet>
      <dgm:spPr/>
    </dgm:pt>
  </dgm:ptLst>
  <dgm:cxnLst>
    <dgm:cxn modelId="{17450D0A-AE4C-41F8-A06A-3D186D072DBC}" type="presOf" srcId="{AD96B71E-DBD1-48B1-90EB-779C48A89315}" destId="{F183D40B-6414-4B91-9D13-64A524640246}" srcOrd="0" destOrd="0" presId="urn:microsoft.com/office/officeart/2005/8/layout/process1"/>
    <dgm:cxn modelId="{6EA82B18-A432-4C13-BE31-654CD7D520FD}" type="presOf" srcId="{295B2158-FFD3-4976-826B-56A17DD73C6F}" destId="{BA595DB8-740C-4BFB-AA02-75EF9BBE909D}" srcOrd="0" destOrd="0" presId="urn:microsoft.com/office/officeart/2005/8/layout/process1"/>
    <dgm:cxn modelId="{F080FF2F-439E-44B6-880D-D20784E71F11}" type="presOf" srcId="{44D7164E-39C3-4EEB-9060-52097AA21D8F}" destId="{1D447402-CD06-489B-B575-439DB30C5599}" srcOrd="0" destOrd="0" presId="urn:microsoft.com/office/officeart/2005/8/layout/process1"/>
    <dgm:cxn modelId="{7FB34F51-1120-46ED-8CFB-FC04221E8DF9}" type="presOf" srcId="{295B2158-FFD3-4976-826B-56A17DD73C6F}" destId="{3B312D92-707A-474C-A916-CB6A59631A82}" srcOrd="1" destOrd="0" presId="urn:microsoft.com/office/officeart/2005/8/layout/process1"/>
    <dgm:cxn modelId="{7FE03E90-2419-45A2-9693-8F62AC919B28}" type="presOf" srcId="{2935D987-E2EE-4B7E-988D-4683488C3D51}" destId="{E07160EC-86D1-4445-963E-FF3E8BF60009}" srcOrd="0" destOrd="0" presId="urn:microsoft.com/office/officeart/2005/8/layout/process1"/>
    <dgm:cxn modelId="{621396D1-DD51-4387-8877-5D4222016C9A}" srcId="{44D7164E-39C3-4EEB-9060-52097AA21D8F}" destId="{2935D987-E2EE-4B7E-988D-4683488C3D51}" srcOrd="1" destOrd="0" parTransId="{E4E907F5-ED85-4CD9-8216-BE8BDA68D677}" sibTransId="{50476709-73D6-4222-9E3D-6D6B665A6FEE}"/>
    <dgm:cxn modelId="{62F5AED1-D51F-4B79-A7AA-2504CA2B9878}" srcId="{44D7164E-39C3-4EEB-9060-52097AA21D8F}" destId="{AD96B71E-DBD1-48B1-90EB-779C48A89315}" srcOrd="0" destOrd="0" parTransId="{6EBC551C-E456-4FB9-BC5A-5188E254E609}" sibTransId="{295B2158-FFD3-4976-826B-56A17DD73C6F}"/>
    <dgm:cxn modelId="{18A62F7E-8E7D-455D-8171-A8600CFD54ED}" type="presParOf" srcId="{1D447402-CD06-489B-B575-439DB30C5599}" destId="{F183D40B-6414-4B91-9D13-64A524640246}" srcOrd="0" destOrd="0" presId="urn:microsoft.com/office/officeart/2005/8/layout/process1"/>
    <dgm:cxn modelId="{C225C056-906B-432B-897A-D6B20BA53984}" type="presParOf" srcId="{1D447402-CD06-489B-B575-439DB30C5599}" destId="{BA595DB8-740C-4BFB-AA02-75EF9BBE909D}" srcOrd="1" destOrd="0" presId="urn:microsoft.com/office/officeart/2005/8/layout/process1"/>
    <dgm:cxn modelId="{0BA05A22-9D38-4DF3-97A4-83D46F2F7256}" type="presParOf" srcId="{BA595DB8-740C-4BFB-AA02-75EF9BBE909D}" destId="{3B312D92-707A-474C-A916-CB6A59631A82}" srcOrd="0" destOrd="0" presId="urn:microsoft.com/office/officeart/2005/8/layout/process1"/>
    <dgm:cxn modelId="{9D0FC6EA-6345-45E7-A052-3C44D8F75EA1}" type="presParOf" srcId="{1D447402-CD06-489B-B575-439DB30C5599}" destId="{E07160EC-86D1-4445-963E-FF3E8BF60009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086FDC-C07B-488E-942E-A5188992E07B}">
      <dsp:nvSpPr>
        <dsp:cNvPr id="0" name=""/>
        <dsp:cNvSpPr/>
      </dsp:nvSpPr>
      <dsp:spPr>
        <a:xfrm>
          <a:off x="776" y="0"/>
          <a:ext cx="2699518" cy="136815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Непроизведенные активы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b="0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(103, 108, 25 (26) при наличии 205)</a:t>
          </a:r>
        </a:p>
      </dsp:txBody>
      <dsp:txXfrm>
        <a:off x="40848" y="40072"/>
        <a:ext cx="2619374" cy="1288008"/>
      </dsp:txXfrm>
    </dsp:sp>
    <dsp:sp modelId="{7C9F1BF8-209A-42FF-9F58-A496C4751EA5}">
      <dsp:nvSpPr>
        <dsp:cNvPr id="0" name=""/>
        <dsp:cNvSpPr/>
      </dsp:nvSpPr>
      <dsp:spPr>
        <a:xfrm>
          <a:off x="3122211" y="161509"/>
          <a:ext cx="894464" cy="1045132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5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122211" y="370535"/>
        <a:ext cx="626125" cy="627080"/>
      </dsp:txXfrm>
    </dsp:sp>
    <dsp:sp modelId="{6FF38AE1-AEB6-41A3-A9C8-E354CCB200E1}">
      <dsp:nvSpPr>
        <dsp:cNvPr id="0" name=""/>
        <dsp:cNvSpPr/>
      </dsp:nvSpPr>
      <dsp:spPr>
        <a:xfrm>
          <a:off x="4387963" y="0"/>
          <a:ext cx="4214243" cy="136815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Отсутствие на балансе при их распоряжении и вовлечении в хозяйственный оборот</a:t>
          </a:r>
        </a:p>
      </dsp:txBody>
      <dsp:txXfrm>
        <a:off x="4428035" y="40072"/>
        <a:ext cx="4134099" cy="1288008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83D40B-6414-4B91-9D13-64A524640246}">
      <dsp:nvSpPr>
        <dsp:cNvPr id="0" name=""/>
        <dsp:cNvSpPr/>
      </dsp:nvSpPr>
      <dsp:spPr>
        <a:xfrm>
          <a:off x="1190" y="0"/>
          <a:ext cx="2539007" cy="132798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191н</a:t>
          </a:r>
        </a:p>
      </dsp:txBody>
      <dsp:txXfrm>
        <a:off x="40085" y="38895"/>
        <a:ext cx="2461217" cy="1250190"/>
      </dsp:txXfrm>
    </dsp:sp>
    <dsp:sp modelId="{BA595DB8-740C-4BFB-AA02-75EF9BBE909D}">
      <dsp:nvSpPr>
        <dsp:cNvPr id="0" name=""/>
        <dsp:cNvSpPr/>
      </dsp:nvSpPr>
      <dsp:spPr>
        <a:xfrm>
          <a:off x="2794099" y="349153"/>
          <a:ext cx="538269" cy="629673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1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794099" y="475088"/>
        <a:ext cx="376788" cy="377803"/>
      </dsp:txXfrm>
    </dsp:sp>
    <dsp:sp modelId="{E07160EC-86D1-4445-963E-FF3E8BF60009}">
      <dsp:nvSpPr>
        <dsp:cNvPr id="0" name=""/>
        <dsp:cNvSpPr/>
      </dsp:nvSpPr>
      <dsp:spPr>
        <a:xfrm>
          <a:off x="3555801" y="0"/>
          <a:ext cx="2539007" cy="132798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Отчетность по казначейскому обслуживанию</a:t>
          </a:r>
        </a:p>
      </dsp:txBody>
      <dsp:txXfrm>
        <a:off x="3594696" y="38895"/>
        <a:ext cx="2461217" cy="125019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88B94D-1051-B349-86B0-67E894C6B2FA}">
      <dsp:nvSpPr>
        <dsp:cNvPr id="0" name=""/>
        <dsp:cNvSpPr/>
      </dsp:nvSpPr>
      <dsp:spPr>
        <a:xfrm>
          <a:off x="247345" y="422548"/>
          <a:ext cx="4035331" cy="1261041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4145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Состав промежуточного ликвидационного баланса</a:t>
          </a:r>
        </a:p>
      </dsp:txBody>
      <dsp:txXfrm>
        <a:off x="247345" y="422548"/>
        <a:ext cx="4035331" cy="1261041"/>
      </dsp:txXfrm>
    </dsp:sp>
    <dsp:sp modelId="{FBF768D4-A425-E449-B66D-C08228E09567}">
      <dsp:nvSpPr>
        <dsp:cNvPr id="0" name=""/>
        <dsp:cNvSpPr/>
      </dsp:nvSpPr>
      <dsp:spPr>
        <a:xfrm>
          <a:off x="79207" y="240398"/>
          <a:ext cx="882728" cy="132409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125FAB-9E18-FE4E-B19A-09BE357A51BF}">
      <dsp:nvSpPr>
        <dsp:cNvPr id="0" name=""/>
        <dsp:cNvSpPr/>
      </dsp:nvSpPr>
      <dsp:spPr>
        <a:xfrm>
          <a:off x="4600765" y="422889"/>
          <a:ext cx="4032783" cy="1260244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606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Состав ликвидационного баланса</a:t>
          </a:r>
        </a:p>
      </dsp:txBody>
      <dsp:txXfrm>
        <a:off x="4600765" y="422889"/>
        <a:ext cx="4032783" cy="1260244"/>
      </dsp:txXfrm>
    </dsp:sp>
    <dsp:sp modelId="{6AAE952A-79B5-4148-A0F0-E3FBA2717C88}">
      <dsp:nvSpPr>
        <dsp:cNvPr id="0" name=""/>
        <dsp:cNvSpPr/>
      </dsp:nvSpPr>
      <dsp:spPr>
        <a:xfrm>
          <a:off x="4432732" y="240853"/>
          <a:ext cx="882171" cy="1323256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132E28-DCF7-F34C-8CFE-E5169AFC57C4}">
      <dsp:nvSpPr>
        <dsp:cNvPr id="0" name=""/>
        <dsp:cNvSpPr/>
      </dsp:nvSpPr>
      <dsp:spPr>
        <a:xfrm>
          <a:off x="4325" y="419631"/>
          <a:ext cx="1966754" cy="84751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Слияние</a:t>
          </a:r>
        </a:p>
      </dsp:txBody>
      <dsp:txXfrm>
        <a:off x="4325" y="419631"/>
        <a:ext cx="1966754" cy="565013"/>
      </dsp:txXfrm>
    </dsp:sp>
    <dsp:sp modelId="{AB6EEFB6-F6E8-F046-B194-A5BD4A0833B3}">
      <dsp:nvSpPr>
        <dsp:cNvPr id="0" name=""/>
        <dsp:cNvSpPr/>
      </dsp:nvSpPr>
      <dsp:spPr>
        <a:xfrm>
          <a:off x="407154" y="984644"/>
          <a:ext cx="1966754" cy="10800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5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учреждению, созданного в результате слияния</a:t>
          </a:r>
        </a:p>
      </dsp:txBody>
      <dsp:txXfrm>
        <a:off x="438786" y="1016276"/>
        <a:ext cx="1903490" cy="1016736"/>
      </dsp:txXfrm>
    </dsp:sp>
    <dsp:sp modelId="{DD43B788-EF94-8E46-AD30-09010F2827EB}">
      <dsp:nvSpPr>
        <dsp:cNvPr id="0" name=""/>
        <dsp:cNvSpPr/>
      </dsp:nvSpPr>
      <dsp:spPr>
        <a:xfrm>
          <a:off x="2269233" y="457305"/>
          <a:ext cx="632084" cy="48966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200" b="1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269233" y="555238"/>
        <a:ext cx="485185" cy="293799"/>
      </dsp:txXfrm>
    </dsp:sp>
    <dsp:sp modelId="{9EDE1FB2-E842-AB4B-92FD-80317B6A33FE}">
      <dsp:nvSpPr>
        <dsp:cNvPr id="0" name=""/>
        <dsp:cNvSpPr/>
      </dsp:nvSpPr>
      <dsp:spPr>
        <a:xfrm>
          <a:off x="3163692" y="419631"/>
          <a:ext cx="1966754" cy="84751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Присоединение</a:t>
          </a:r>
        </a:p>
      </dsp:txBody>
      <dsp:txXfrm>
        <a:off x="3163692" y="419631"/>
        <a:ext cx="1966754" cy="565013"/>
      </dsp:txXfrm>
    </dsp:sp>
    <dsp:sp modelId="{0B4E1AFC-EE03-ED41-9E56-BF402CF4F139}">
      <dsp:nvSpPr>
        <dsp:cNvPr id="0" name=""/>
        <dsp:cNvSpPr/>
      </dsp:nvSpPr>
      <dsp:spPr>
        <a:xfrm>
          <a:off x="3566521" y="984644"/>
          <a:ext cx="1966754" cy="10800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5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учреждению, к которому присоединяется субъект</a:t>
          </a:r>
        </a:p>
      </dsp:txBody>
      <dsp:txXfrm>
        <a:off x="3598153" y="1016276"/>
        <a:ext cx="1903490" cy="1016736"/>
      </dsp:txXfrm>
    </dsp:sp>
    <dsp:sp modelId="{9A363424-5932-8547-AA22-27BA76DAE308}">
      <dsp:nvSpPr>
        <dsp:cNvPr id="0" name=""/>
        <dsp:cNvSpPr/>
      </dsp:nvSpPr>
      <dsp:spPr>
        <a:xfrm>
          <a:off x="5428600" y="457305"/>
          <a:ext cx="632084" cy="48966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200" b="1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428600" y="555238"/>
        <a:ext cx="485185" cy="293799"/>
      </dsp:txXfrm>
    </dsp:sp>
    <dsp:sp modelId="{E697DA74-079C-1E42-8195-F43F7FC6B6CF}">
      <dsp:nvSpPr>
        <dsp:cNvPr id="0" name=""/>
        <dsp:cNvSpPr/>
      </dsp:nvSpPr>
      <dsp:spPr>
        <a:xfrm>
          <a:off x="6323059" y="419631"/>
          <a:ext cx="1966754" cy="84751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Разделение, ликвидация</a:t>
          </a:r>
        </a:p>
      </dsp:txBody>
      <dsp:txXfrm>
        <a:off x="6323059" y="419631"/>
        <a:ext cx="1966754" cy="565013"/>
      </dsp:txXfrm>
    </dsp:sp>
    <dsp:sp modelId="{E5DE0B15-47EB-4C43-AF80-9BF11FFE058C}">
      <dsp:nvSpPr>
        <dsp:cNvPr id="0" name=""/>
        <dsp:cNvSpPr/>
      </dsp:nvSpPr>
      <dsp:spPr>
        <a:xfrm>
          <a:off x="6725888" y="984644"/>
          <a:ext cx="1966754" cy="10800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5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в периметр, куда входил ликвидируемый субъект</a:t>
          </a:r>
        </a:p>
      </dsp:txBody>
      <dsp:txXfrm>
        <a:off x="6757520" y="1016276"/>
        <a:ext cx="1903490" cy="1016736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A138CD-D071-2140-AC78-092EE41E5777}">
      <dsp:nvSpPr>
        <dsp:cNvPr id="0" name=""/>
        <dsp:cNvSpPr/>
      </dsp:nvSpPr>
      <dsp:spPr>
        <a:xfrm>
          <a:off x="125482" y="606"/>
          <a:ext cx="1886771" cy="1886771"/>
        </a:xfrm>
        <a:prstGeom prst="ellipse">
          <a:avLst/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shade val="8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0503150</a:t>
          </a:r>
        </a:p>
      </dsp:txBody>
      <dsp:txXfrm>
        <a:off x="401793" y="276917"/>
        <a:ext cx="1334149" cy="1334149"/>
      </dsp:txXfrm>
    </dsp:sp>
    <dsp:sp modelId="{0656268D-F10B-1D4E-9D2D-F63CB31ECB7E}">
      <dsp:nvSpPr>
        <dsp:cNvPr id="0" name=""/>
        <dsp:cNvSpPr/>
      </dsp:nvSpPr>
      <dsp:spPr>
        <a:xfrm>
          <a:off x="2165459" y="396828"/>
          <a:ext cx="1094327" cy="1094327"/>
        </a:xfrm>
        <a:prstGeom prst="mathPlus">
          <a:avLst/>
        </a:prstGeom>
        <a:gradFill rotWithShape="0">
          <a:gsLst>
            <a:gs pos="0">
              <a:schemeClr val="accent1">
                <a:shade val="9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shade val="9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shade val="9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900" b="1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310512" y="815299"/>
        <a:ext cx="804221" cy="257385"/>
      </dsp:txXfrm>
    </dsp:sp>
    <dsp:sp modelId="{60E5A1A9-6588-0B4E-9001-599550EC3D0F}">
      <dsp:nvSpPr>
        <dsp:cNvPr id="0" name=""/>
        <dsp:cNvSpPr/>
      </dsp:nvSpPr>
      <dsp:spPr>
        <a:xfrm>
          <a:off x="3412992" y="606"/>
          <a:ext cx="1886771" cy="1886771"/>
        </a:xfrm>
        <a:prstGeom prst="ellipse">
          <a:avLst/>
        </a:prstGeom>
        <a:gradFill rotWithShape="0">
          <a:gsLst>
            <a:gs pos="0">
              <a:schemeClr val="accent1">
                <a:shade val="80000"/>
                <a:hueOff val="153123"/>
                <a:satOff val="-2196"/>
                <a:lumOff val="12807"/>
                <a:alphaOff val="0"/>
                <a:tint val="50000"/>
                <a:satMod val="300000"/>
              </a:schemeClr>
            </a:gs>
            <a:gs pos="35000">
              <a:schemeClr val="accent1">
                <a:shade val="80000"/>
                <a:hueOff val="153123"/>
                <a:satOff val="-2196"/>
                <a:lumOff val="12807"/>
                <a:alphaOff val="0"/>
                <a:tint val="37000"/>
                <a:satMod val="300000"/>
              </a:schemeClr>
            </a:gs>
            <a:gs pos="100000">
              <a:schemeClr val="accent1">
                <a:shade val="80000"/>
                <a:hueOff val="153123"/>
                <a:satOff val="-2196"/>
                <a:lumOff val="12807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0503151</a:t>
          </a:r>
        </a:p>
      </dsp:txBody>
      <dsp:txXfrm>
        <a:off x="3689303" y="276917"/>
        <a:ext cx="1334149" cy="1334149"/>
      </dsp:txXfrm>
    </dsp:sp>
    <dsp:sp modelId="{88A22783-6535-D047-AF3D-33F5D2D80545}">
      <dsp:nvSpPr>
        <dsp:cNvPr id="0" name=""/>
        <dsp:cNvSpPr/>
      </dsp:nvSpPr>
      <dsp:spPr>
        <a:xfrm>
          <a:off x="5452969" y="396828"/>
          <a:ext cx="1094327" cy="1094327"/>
        </a:xfrm>
        <a:prstGeom prst="mathEqual">
          <a:avLst/>
        </a:prstGeom>
        <a:gradFill rotWithShape="0">
          <a:gsLst>
            <a:gs pos="0">
              <a:schemeClr val="accent1">
                <a:shade val="90000"/>
                <a:hueOff val="306302"/>
                <a:satOff val="-4255"/>
                <a:lumOff val="22954"/>
                <a:alphaOff val="0"/>
                <a:tint val="50000"/>
                <a:satMod val="300000"/>
              </a:schemeClr>
            </a:gs>
            <a:gs pos="35000">
              <a:schemeClr val="accent1">
                <a:shade val="90000"/>
                <a:hueOff val="306302"/>
                <a:satOff val="-4255"/>
                <a:lumOff val="22954"/>
                <a:alphaOff val="0"/>
                <a:tint val="37000"/>
                <a:satMod val="300000"/>
              </a:schemeClr>
            </a:gs>
            <a:gs pos="100000">
              <a:schemeClr val="accent1">
                <a:shade val="90000"/>
                <a:hueOff val="306302"/>
                <a:satOff val="-4255"/>
                <a:lumOff val="22954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300" b="1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598022" y="622259"/>
        <a:ext cx="804221" cy="643465"/>
      </dsp:txXfrm>
    </dsp:sp>
    <dsp:sp modelId="{6FBBDD1D-2089-9F49-8538-5EB207A994C2}">
      <dsp:nvSpPr>
        <dsp:cNvPr id="0" name=""/>
        <dsp:cNvSpPr/>
      </dsp:nvSpPr>
      <dsp:spPr>
        <a:xfrm>
          <a:off x="6700502" y="606"/>
          <a:ext cx="1886771" cy="1886771"/>
        </a:xfrm>
        <a:prstGeom prst="ellipse">
          <a:avLst/>
        </a:prstGeom>
        <a:gradFill rotWithShape="0">
          <a:gsLst>
            <a:gs pos="0">
              <a:schemeClr val="accent1">
                <a:shade val="80000"/>
                <a:hueOff val="306246"/>
                <a:satOff val="-4392"/>
                <a:lumOff val="25615"/>
                <a:alphaOff val="0"/>
                <a:tint val="50000"/>
                <a:satMod val="300000"/>
              </a:schemeClr>
            </a:gs>
            <a:gs pos="35000">
              <a:schemeClr val="accent1">
                <a:shade val="80000"/>
                <a:hueOff val="306246"/>
                <a:satOff val="-4392"/>
                <a:lumOff val="25615"/>
                <a:alphaOff val="0"/>
                <a:tint val="37000"/>
                <a:satMod val="300000"/>
              </a:schemeClr>
            </a:gs>
            <a:gs pos="100000">
              <a:schemeClr val="accent1">
                <a:shade val="80000"/>
                <a:hueOff val="306246"/>
                <a:satOff val="-4392"/>
                <a:lumOff val="2561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0503156</a:t>
          </a:r>
        </a:p>
      </dsp:txBody>
      <dsp:txXfrm>
        <a:off x="6976813" y="276917"/>
        <a:ext cx="1334149" cy="1334149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A138CD-D071-2140-AC78-092EE41E5777}">
      <dsp:nvSpPr>
        <dsp:cNvPr id="0" name=""/>
        <dsp:cNvSpPr/>
      </dsp:nvSpPr>
      <dsp:spPr>
        <a:xfrm>
          <a:off x="125482" y="606"/>
          <a:ext cx="1886771" cy="1886771"/>
        </a:xfrm>
        <a:prstGeom prst="ellipse">
          <a:avLst/>
        </a:prstGeom>
        <a:gradFill rotWithShape="0">
          <a:gsLst>
            <a:gs pos="0">
              <a:schemeClr val="accent3">
                <a:shade val="8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shade val="8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shade val="8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0503154</a:t>
          </a:r>
        </a:p>
      </dsp:txBody>
      <dsp:txXfrm>
        <a:off x="401793" y="276917"/>
        <a:ext cx="1334149" cy="1334149"/>
      </dsp:txXfrm>
    </dsp:sp>
    <dsp:sp modelId="{0656268D-F10B-1D4E-9D2D-F63CB31ECB7E}">
      <dsp:nvSpPr>
        <dsp:cNvPr id="0" name=""/>
        <dsp:cNvSpPr/>
      </dsp:nvSpPr>
      <dsp:spPr>
        <a:xfrm>
          <a:off x="2165459" y="396828"/>
          <a:ext cx="1094327" cy="1094327"/>
        </a:xfrm>
        <a:prstGeom prst="mathPlus">
          <a:avLst/>
        </a:prstGeom>
        <a:gradFill rotWithShape="0">
          <a:gsLst>
            <a:gs pos="0">
              <a:schemeClr val="accent3">
                <a:shade val="9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shade val="9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shade val="9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900" b="1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310512" y="815299"/>
        <a:ext cx="804221" cy="257385"/>
      </dsp:txXfrm>
    </dsp:sp>
    <dsp:sp modelId="{60E5A1A9-6588-0B4E-9001-599550EC3D0F}">
      <dsp:nvSpPr>
        <dsp:cNvPr id="0" name=""/>
        <dsp:cNvSpPr/>
      </dsp:nvSpPr>
      <dsp:spPr>
        <a:xfrm>
          <a:off x="3412992" y="606"/>
          <a:ext cx="1886771" cy="1886771"/>
        </a:xfrm>
        <a:prstGeom prst="ellipse">
          <a:avLst/>
        </a:prstGeom>
        <a:gradFill rotWithShape="0">
          <a:gsLst>
            <a:gs pos="0">
              <a:schemeClr val="accent3">
                <a:shade val="80000"/>
                <a:hueOff val="109454"/>
                <a:satOff val="-716"/>
                <a:lumOff val="12277"/>
                <a:alphaOff val="0"/>
                <a:tint val="50000"/>
                <a:satMod val="300000"/>
              </a:schemeClr>
            </a:gs>
            <a:gs pos="35000">
              <a:schemeClr val="accent3">
                <a:shade val="80000"/>
                <a:hueOff val="109454"/>
                <a:satOff val="-716"/>
                <a:lumOff val="12277"/>
                <a:alphaOff val="0"/>
                <a:tint val="37000"/>
                <a:satMod val="300000"/>
              </a:schemeClr>
            </a:gs>
            <a:gs pos="100000">
              <a:schemeClr val="accent3">
                <a:shade val="80000"/>
                <a:hueOff val="109454"/>
                <a:satOff val="-716"/>
                <a:lumOff val="12277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0503155</a:t>
          </a:r>
        </a:p>
      </dsp:txBody>
      <dsp:txXfrm>
        <a:off x="3689303" y="276917"/>
        <a:ext cx="1334149" cy="1334149"/>
      </dsp:txXfrm>
    </dsp:sp>
    <dsp:sp modelId="{88A22783-6535-D047-AF3D-33F5D2D80545}">
      <dsp:nvSpPr>
        <dsp:cNvPr id="0" name=""/>
        <dsp:cNvSpPr/>
      </dsp:nvSpPr>
      <dsp:spPr>
        <a:xfrm>
          <a:off x="5452969" y="396828"/>
          <a:ext cx="1094327" cy="1094327"/>
        </a:xfrm>
        <a:prstGeom prst="mathEqual">
          <a:avLst/>
        </a:prstGeom>
        <a:gradFill rotWithShape="0">
          <a:gsLst>
            <a:gs pos="0">
              <a:schemeClr val="accent3">
                <a:shade val="90000"/>
                <a:hueOff val="218894"/>
                <a:satOff val="-3532"/>
                <a:lumOff val="21821"/>
                <a:alphaOff val="0"/>
                <a:tint val="50000"/>
                <a:satMod val="300000"/>
              </a:schemeClr>
            </a:gs>
            <a:gs pos="35000">
              <a:schemeClr val="accent3">
                <a:shade val="90000"/>
                <a:hueOff val="218894"/>
                <a:satOff val="-3532"/>
                <a:lumOff val="21821"/>
                <a:alphaOff val="0"/>
                <a:tint val="37000"/>
                <a:satMod val="300000"/>
              </a:schemeClr>
            </a:gs>
            <a:gs pos="100000">
              <a:schemeClr val="accent3">
                <a:shade val="90000"/>
                <a:hueOff val="218894"/>
                <a:satOff val="-3532"/>
                <a:lumOff val="21821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300" b="1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598022" y="622259"/>
        <a:ext cx="804221" cy="643465"/>
      </dsp:txXfrm>
    </dsp:sp>
    <dsp:sp modelId="{6FBBDD1D-2089-9F49-8538-5EB207A994C2}">
      <dsp:nvSpPr>
        <dsp:cNvPr id="0" name=""/>
        <dsp:cNvSpPr/>
      </dsp:nvSpPr>
      <dsp:spPr>
        <a:xfrm>
          <a:off x="6700502" y="606"/>
          <a:ext cx="1886771" cy="1886771"/>
        </a:xfrm>
        <a:prstGeom prst="ellipse">
          <a:avLst/>
        </a:prstGeom>
        <a:gradFill rotWithShape="0">
          <a:gsLst>
            <a:gs pos="0">
              <a:schemeClr val="accent3">
                <a:shade val="80000"/>
                <a:hueOff val="218907"/>
                <a:satOff val="-1431"/>
                <a:lumOff val="24554"/>
                <a:alphaOff val="0"/>
                <a:tint val="50000"/>
                <a:satMod val="300000"/>
              </a:schemeClr>
            </a:gs>
            <a:gs pos="35000">
              <a:schemeClr val="accent3">
                <a:shade val="80000"/>
                <a:hueOff val="218907"/>
                <a:satOff val="-1431"/>
                <a:lumOff val="24554"/>
                <a:alphaOff val="0"/>
                <a:tint val="37000"/>
                <a:satMod val="300000"/>
              </a:schemeClr>
            </a:gs>
            <a:gs pos="100000">
              <a:schemeClr val="accent3">
                <a:shade val="80000"/>
                <a:hueOff val="218907"/>
                <a:satOff val="-1431"/>
                <a:lumOff val="24554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0503158</a:t>
          </a:r>
        </a:p>
      </dsp:txBody>
      <dsp:txXfrm>
        <a:off x="6976813" y="276917"/>
        <a:ext cx="1334149" cy="1334149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A138CD-D071-2140-AC78-092EE41E5777}">
      <dsp:nvSpPr>
        <dsp:cNvPr id="0" name=""/>
        <dsp:cNvSpPr/>
      </dsp:nvSpPr>
      <dsp:spPr>
        <a:xfrm>
          <a:off x="1769237" y="606"/>
          <a:ext cx="1886771" cy="1886771"/>
        </a:xfrm>
        <a:prstGeom prst="ellipse">
          <a:avLst/>
        </a:prstGeom>
        <a:gradFill rotWithShape="0">
          <a:gsLst>
            <a:gs pos="0">
              <a:schemeClr val="accent6">
                <a:shade val="8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shade val="8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shade val="8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0503152</a:t>
          </a:r>
        </a:p>
      </dsp:txBody>
      <dsp:txXfrm>
        <a:off x="2045548" y="276917"/>
        <a:ext cx="1334149" cy="1334149"/>
      </dsp:txXfrm>
    </dsp:sp>
    <dsp:sp modelId="{0656268D-F10B-1D4E-9D2D-F63CB31ECB7E}">
      <dsp:nvSpPr>
        <dsp:cNvPr id="0" name=""/>
        <dsp:cNvSpPr/>
      </dsp:nvSpPr>
      <dsp:spPr>
        <a:xfrm>
          <a:off x="3809214" y="396828"/>
          <a:ext cx="1094327" cy="1094327"/>
        </a:xfrm>
        <a:prstGeom prst="mathEqual">
          <a:avLst/>
        </a:prstGeom>
        <a:gradFill rotWithShape="0">
          <a:gsLst>
            <a:gs pos="0">
              <a:schemeClr val="accent6">
                <a:shade val="9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shade val="9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shade val="9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300" b="1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954267" y="622259"/>
        <a:ext cx="804221" cy="643465"/>
      </dsp:txXfrm>
    </dsp:sp>
    <dsp:sp modelId="{6FBBDD1D-2089-9F49-8538-5EB207A994C2}">
      <dsp:nvSpPr>
        <dsp:cNvPr id="0" name=""/>
        <dsp:cNvSpPr/>
      </dsp:nvSpPr>
      <dsp:spPr>
        <a:xfrm>
          <a:off x="5056747" y="606"/>
          <a:ext cx="1886771" cy="1886771"/>
        </a:xfrm>
        <a:prstGeom prst="ellipse">
          <a:avLst/>
        </a:prstGeom>
        <a:gradFill rotWithShape="0">
          <a:gsLst>
            <a:gs pos="0">
              <a:schemeClr val="accent6">
                <a:shade val="80000"/>
                <a:hueOff val="-381692"/>
                <a:satOff val="17009"/>
                <a:lumOff val="23779"/>
                <a:alphaOff val="0"/>
                <a:tint val="50000"/>
                <a:satMod val="300000"/>
              </a:schemeClr>
            </a:gs>
            <a:gs pos="35000">
              <a:schemeClr val="accent6">
                <a:shade val="80000"/>
                <a:hueOff val="-381692"/>
                <a:satOff val="17009"/>
                <a:lumOff val="23779"/>
                <a:alphaOff val="0"/>
                <a:tint val="37000"/>
                <a:satMod val="300000"/>
              </a:schemeClr>
            </a:gs>
            <a:gs pos="100000">
              <a:schemeClr val="accent6">
                <a:shade val="80000"/>
                <a:hueOff val="-381692"/>
                <a:satOff val="17009"/>
                <a:lumOff val="23779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0503157</a:t>
          </a:r>
        </a:p>
      </dsp:txBody>
      <dsp:txXfrm>
        <a:off x="5333058" y="276917"/>
        <a:ext cx="1334149" cy="1334149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FC3951-C2F8-4148-BACD-2BE87A039A1F}">
      <dsp:nvSpPr>
        <dsp:cNvPr id="0" name=""/>
        <dsp:cNvSpPr/>
      </dsp:nvSpPr>
      <dsp:spPr>
        <a:xfrm>
          <a:off x="853796" y="146907"/>
          <a:ext cx="2915541" cy="1012529"/>
        </a:xfrm>
        <a:prstGeom prst="ellipse">
          <a:avLst/>
        </a:prstGeom>
        <a:solidFill>
          <a:schemeClr val="accent3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01A17D-0D46-48BF-84B1-00D0ECDCD258}">
      <dsp:nvSpPr>
        <dsp:cNvPr id="0" name=""/>
        <dsp:cNvSpPr/>
      </dsp:nvSpPr>
      <dsp:spPr>
        <a:xfrm>
          <a:off x="2033574" y="2626247"/>
          <a:ext cx="565027" cy="361617"/>
        </a:xfrm>
        <a:prstGeom prst="downArrow">
          <a:avLst/>
        </a:prstGeom>
        <a:gradFill rotWithShape="0">
          <a:gsLst>
            <a:gs pos="0">
              <a:schemeClr val="accent3">
                <a:tint val="4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tint val="4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E9B3254F-478C-4E12-8F79-FC8EE0D7D5A7}">
      <dsp:nvSpPr>
        <dsp:cNvPr id="0" name=""/>
        <dsp:cNvSpPr/>
      </dsp:nvSpPr>
      <dsp:spPr>
        <a:xfrm>
          <a:off x="960022" y="2915541"/>
          <a:ext cx="2712132" cy="6780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Результаты мониторинга</a:t>
          </a:r>
        </a:p>
      </dsp:txBody>
      <dsp:txXfrm>
        <a:off x="960022" y="2915541"/>
        <a:ext cx="2712132" cy="678033"/>
      </dsp:txXfrm>
    </dsp:sp>
    <dsp:sp modelId="{FDF3D59E-708C-424B-A53F-B9EF4F9D7A42}">
      <dsp:nvSpPr>
        <dsp:cNvPr id="0" name=""/>
        <dsp:cNvSpPr/>
      </dsp:nvSpPr>
      <dsp:spPr>
        <a:xfrm>
          <a:off x="1913788" y="1237636"/>
          <a:ext cx="1017049" cy="1017049"/>
        </a:xfrm>
        <a:prstGeom prst="ellipse">
          <a:avLst/>
        </a:prstGeom>
        <a:gradFill rotWithShape="0">
          <a:gsLst>
            <a:gs pos="0">
              <a:schemeClr val="accent3">
                <a:shade val="8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shade val="8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ГИС</a:t>
          </a:r>
        </a:p>
      </dsp:txBody>
      <dsp:txXfrm>
        <a:off x="2062731" y="1386579"/>
        <a:ext cx="719163" cy="719163"/>
      </dsp:txXfrm>
    </dsp:sp>
    <dsp:sp modelId="{4B0BDFB6-5582-4726-9AB5-E5889E7B7AF2}">
      <dsp:nvSpPr>
        <dsp:cNvPr id="0" name=""/>
        <dsp:cNvSpPr/>
      </dsp:nvSpPr>
      <dsp:spPr>
        <a:xfrm>
          <a:off x="1186033" y="474623"/>
          <a:ext cx="1017049" cy="1017049"/>
        </a:xfrm>
        <a:prstGeom prst="ellipse">
          <a:avLst/>
        </a:prstGeom>
        <a:gradFill rotWithShape="0">
          <a:gsLst>
            <a:gs pos="0">
              <a:schemeClr val="accent3">
                <a:shade val="80000"/>
                <a:hueOff val="109454"/>
                <a:satOff val="-716"/>
                <a:lumOff val="12277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shade val="80000"/>
                <a:hueOff val="109454"/>
                <a:satOff val="-716"/>
                <a:lumOff val="12277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Отчеты</a:t>
          </a:r>
        </a:p>
      </dsp:txBody>
      <dsp:txXfrm>
        <a:off x="1334976" y="623566"/>
        <a:ext cx="719163" cy="719163"/>
      </dsp:txXfrm>
    </dsp:sp>
    <dsp:sp modelId="{D9E2B102-27F5-4BF8-9119-1FE479E1B458}">
      <dsp:nvSpPr>
        <dsp:cNvPr id="0" name=""/>
        <dsp:cNvSpPr/>
      </dsp:nvSpPr>
      <dsp:spPr>
        <a:xfrm>
          <a:off x="2225683" y="228723"/>
          <a:ext cx="1017049" cy="1017049"/>
        </a:xfrm>
        <a:prstGeom prst="ellipse">
          <a:avLst/>
        </a:prstGeom>
        <a:gradFill rotWithShape="0">
          <a:gsLst>
            <a:gs pos="0">
              <a:schemeClr val="accent3">
                <a:shade val="80000"/>
                <a:hueOff val="218907"/>
                <a:satOff val="-1431"/>
                <a:lumOff val="24554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shade val="80000"/>
                <a:hueOff val="218907"/>
                <a:satOff val="-1431"/>
                <a:lumOff val="24554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Данные учета</a:t>
          </a:r>
        </a:p>
      </dsp:txBody>
      <dsp:txXfrm>
        <a:off x="2374626" y="377666"/>
        <a:ext cx="719163" cy="719163"/>
      </dsp:txXfrm>
    </dsp:sp>
    <dsp:sp modelId="{F9A46022-4A1C-4D82-A4D0-FB8DE6DA1DC2}">
      <dsp:nvSpPr>
        <dsp:cNvPr id="0" name=""/>
        <dsp:cNvSpPr/>
      </dsp:nvSpPr>
      <dsp:spPr>
        <a:xfrm>
          <a:off x="792073" y="0"/>
          <a:ext cx="3164154" cy="2531323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CBDF88-17BF-4BC4-8AC9-BC6CF1B7C4AF}">
      <dsp:nvSpPr>
        <dsp:cNvPr id="0" name=""/>
        <dsp:cNvSpPr/>
      </dsp:nvSpPr>
      <dsp:spPr>
        <a:xfrm>
          <a:off x="855" y="646486"/>
          <a:ext cx="1824348" cy="109460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Ежемесячно</a:t>
          </a:r>
        </a:p>
      </dsp:txBody>
      <dsp:txXfrm>
        <a:off x="32915" y="678546"/>
        <a:ext cx="1760228" cy="1030489"/>
      </dsp:txXfrm>
    </dsp:sp>
    <dsp:sp modelId="{665B1DCE-D970-4DB1-972D-FC7715F61C37}">
      <dsp:nvSpPr>
        <dsp:cNvPr id="0" name=""/>
        <dsp:cNvSpPr/>
      </dsp:nvSpPr>
      <dsp:spPr>
        <a:xfrm>
          <a:off x="2007639" y="967572"/>
          <a:ext cx="386761" cy="452438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6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007639" y="1058060"/>
        <a:ext cx="270733" cy="271462"/>
      </dsp:txXfrm>
    </dsp:sp>
    <dsp:sp modelId="{CEDBE6EC-467D-4EBB-BB54-6E5AE48327F2}">
      <dsp:nvSpPr>
        <dsp:cNvPr id="0" name=""/>
        <dsp:cNvSpPr/>
      </dsp:nvSpPr>
      <dsp:spPr>
        <a:xfrm>
          <a:off x="2554943" y="646486"/>
          <a:ext cx="1824348" cy="109460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ДЗ, Просроченная ДЗ</a:t>
          </a:r>
        </a:p>
      </dsp:txBody>
      <dsp:txXfrm>
        <a:off x="2587003" y="678546"/>
        <a:ext cx="1760228" cy="1030489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CBDF88-17BF-4BC4-8AC9-BC6CF1B7C4AF}">
      <dsp:nvSpPr>
        <dsp:cNvPr id="0" name=""/>
        <dsp:cNvSpPr/>
      </dsp:nvSpPr>
      <dsp:spPr>
        <a:xfrm>
          <a:off x="855" y="184698"/>
          <a:ext cx="1824348" cy="201818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Ежеквартально</a:t>
          </a:r>
        </a:p>
      </dsp:txBody>
      <dsp:txXfrm>
        <a:off x="54288" y="238131"/>
        <a:ext cx="1717482" cy="1911319"/>
      </dsp:txXfrm>
    </dsp:sp>
    <dsp:sp modelId="{665B1DCE-D970-4DB1-972D-FC7715F61C37}">
      <dsp:nvSpPr>
        <dsp:cNvPr id="0" name=""/>
        <dsp:cNvSpPr/>
      </dsp:nvSpPr>
      <dsp:spPr>
        <a:xfrm>
          <a:off x="2007639" y="967572"/>
          <a:ext cx="386761" cy="452438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5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007639" y="1058060"/>
        <a:ext cx="270733" cy="271462"/>
      </dsp:txXfrm>
    </dsp:sp>
    <dsp:sp modelId="{CEDBE6EC-467D-4EBB-BB54-6E5AE48327F2}">
      <dsp:nvSpPr>
        <dsp:cNvPr id="0" name=""/>
        <dsp:cNvSpPr/>
      </dsp:nvSpPr>
      <dsp:spPr>
        <a:xfrm>
          <a:off x="2554943" y="184698"/>
          <a:ext cx="1824348" cy="201818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Показатели + анализ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(темп роста, прироста, факторный анализ, в разрезе ГРБС и видов расходов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</a:p>
      </dsp:txBody>
      <dsp:txXfrm>
        <a:off x="2608376" y="238131"/>
        <a:ext cx="1717482" cy="191131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086FDC-C07B-488E-942E-A5188992E07B}">
      <dsp:nvSpPr>
        <dsp:cNvPr id="0" name=""/>
        <dsp:cNvSpPr/>
      </dsp:nvSpPr>
      <dsp:spPr>
        <a:xfrm>
          <a:off x="0" y="0"/>
          <a:ext cx="2691430" cy="151216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Инвентаризация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0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(</a:t>
          </a:r>
          <a:r>
            <a:rPr lang="ru-RU" sz="2000" b="0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забаланс</a:t>
          </a:r>
          <a:r>
            <a:rPr lang="ru-RU" sz="2000" b="0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04, 10, 20, контрагента нет в ЕГРЮЛ, не актив)</a:t>
          </a:r>
        </a:p>
      </dsp:txBody>
      <dsp:txXfrm>
        <a:off x="44290" y="44290"/>
        <a:ext cx="2602850" cy="1423588"/>
      </dsp:txXfrm>
    </dsp:sp>
    <dsp:sp modelId="{7C9F1BF8-209A-42FF-9F58-A496C4751EA5}">
      <dsp:nvSpPr>
        <dsp:cNvPr id="0" name=""/>
        <dsp:cNvSpPr/>
      </dsp:nvSpPr>
      <dsp:spPr>
        <a:xfrm>
          <a:off x="3113922" y="232475"/>
          <a:ext cx="895683" cy="1047216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47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113922" y="441918"/>
        <a:ext cx="626978" cy="628330"/>
      </dsp:txXfrm>
    </dsp:sp>
    <dsp:sp modelId="{6FF38AE1-AEB6-41A3-A9C8-E354CCB200E1}">
      <dsp:nvSpPr>
        <dsp:cNvPr id="0" name=""/>
        <dsp:cNvSpPr/>
      </dsp:nvSpPr>
      <dsp:spPr>
        <a:xfrm>
          <a:off x="4381399" y="0"/>
          <a:ext cx="4222646" cy="151216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Порядок проведения инвентаризации – учетная политика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Изменения в СГС «Учетная политика» </a:t>
          </a:r>
          <a:r>
            <a:rPr lang="ru-RU" sz="1400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(Фактическое наличие объектов инвентаризации – путем подсчета, проверки документов)</a:t>
          </a:r>
        </a:p>
      </dsp:txBody>
      <dsp:txXfrm>
        <a:off x="4425689" y="44290"/>
        <a:ext cx="4134066" cy="142358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086FDC-C07B-488E-942E-A5188992E07B}">
      <dsp:nvSpPr>
        <dsp:cNvPr id="0" name=""/>
        <dsp:cNvSpPr/>
      </dsp:nvSpPr>
      <dsp:spPr>
        <a:xfrm>
          <a:off x="0" y="0"/>
          <a:ext cx="2691430" cy="104411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Своевременное отражение в учете</a:t>
          </a:r>
          <a:endParaRPr lang="ru-RU" sz="2200" b="0" i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0581" y="30581"/>
        <a:ext cx="2630268" cy="982954"/>
      </dsp:txXfrm>
    </dsp:sp>
    <dsp:sp modelId="{7C9F1BF8-209A-42FF-9F58-A496C4751EA5}">
      <dsp:nvSpPr>
        <dsp:cNvPr id="0" name=""/>
        <dsp:cNvSpPr/>
      </dsp:nvSpPr>
      <dsp:spPr>
        <a:xfrm>
          <a:off x="3113922" y="0"/>
          <a:ext cx="895683" cy="1044116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47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113922" y="208823"/>
        <a:ext cx="626978" cy="626470"/>
      </dsp:txXfrm>
    </dsp:sp>
    <dsp:sp modelId="{6FF38AE1-AEB6-41A3-A9C8-E354CCB200E1}">
      <dsp:nvSpPr>
        <dsp:cNvPr id="0" name=""/>
        <dsp:cNvSpPr/>
      </dsp:nvSpPr>
      <dsp:spPr>
        <a:xfrm>
          <a:off x="4381399" y="0"/>
          <a:ext cx="4222646" cy="104411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График документооборота – учетная политика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Изменения в СГС «Учетная политика»</a:t>
          </a:r>
          <a:endParaRPr lang="ru-RU" sz="1400" i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411980" y="30581"/>
        <a:ext cx="4161484" cy="98295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086FDC-C07B-488E-942E-A5188992E07B}">
      <dsp:nvSpPr>
        <dsp:cNvPr id="0" name=""/>
        <dsp:cNvSpPr/>
      </dsp:nvSpPr>
      <dsp:spPr>
        <a:xfrm>
          <a:off x="0" y="0"/>
          <a:ext cx="2691430" cy="104411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Раскрытие информации в ПЗ</a:t>
          </a:r>
          <a:endParaRPr lang="ru-RU" sz="2200" b="0" i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0581" y="30581"/>
        <a:ext cx="2630268" cy="982954"/>
      </dsp:txXfrm>
    </dsp:sp>
    <dsp:sp modelId="{7C9F1BF8-209A-42FF-9F58-A496C4751EA5}">
      <dsp:nvSpPr>
        <dsp:cNvPr id="0" name=""/>
        <dsp:cNvSpPr/>
      </dsp:nvSpPr>
      <dsp:spPr>
        <a:xfrm>
          <a:off x="3113922" y="0"/>
          <a:ext cx="895683" cy="1044116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47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113922" y="208823"/>
        <a:ext cx="626978" cy="626470"/>
      </dsp:txXfrm>
    </dsp:sp>
    <dsp:sp modelId="{6FF38AE1-AEB6-41A3-A9C8-E354CCB200E1}">
      <dsp:nvSpPr>
        <dsp:cNvPr id="0" name=""/>
        <dsp:cNvSpPr/>
      </dsp:nvSpPr>
      <dsp:spPr>
        <a:xfrm>
          <a:off x="4381399" y="0"/>
          <a:ext cx="4222646" cy="104411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Не выполнение требований инструкции по дополнительному раскрытию информации в ПЗ </a:t>
          </a:r>
          <a:r>
            <a:rPr lang="ru-RU" sz="1600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(в частности, по 0503190 в части иного статуса)</a:t>
          </a:r>
          <a:endParaRPr lang="ru-RU" sz="1400" i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411980" y="30581"/>
        <a:ext cx="4161484" cy="98295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04561D-C55F-214B-8BCA-548F51E6C549}">
      <dsp:nvSpPr>
        <dsp:cNvPr id="0" name=""/>
        <dsp:cNvSpPr/>
      </dsp:nvSpPr>
      <dsp:spPr>
        <a:xfrm>
          <a:off x="4290" y="682195"/>
          <a:ext cx="1329958" cy="101656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alpha val="9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Первичные учетные документы, регистры учета</a:t>
          </a:r>
        </a:p>
      </dsp:txBody>
      <dsp:txXfrm>
        <a:off x="34064" y="711969"/>
        <a:ext cx="1270410" cy="957013"/>
      </dsp:txXfrm>
    </dsp:sp>
    <dsp:sp modelId="{E7A54697-72B4-2841-9108-4F1A83BED74D}">
      <dsp:nvSpPr>
        <dsp:cNvPr id="0" name=""/>
        <dsp:cNvSpPr/>
      </dsp:nvSpPr>
      <dsp:spPr>
        <a:xfrm>
          <a:off x="1467244" y="1025561"/>
          <a:ext cx="281951" cy="32982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shade val="9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shade val="9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shade val="9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1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467244" y="1091527"/>
        <a:ext cx="197366" cy="197897"/>
      </dsp:txXfrm>
    </dsp:sp>
    <dsp:sp modelId="{A51FA298-0E79-5447-A7D5-3800893A27D6}">
      <dsp:nvSpPr>
        <dsp:cNvPr id="0" name=""/>
        <dsp:cNvSpPr/>
      </dsp:nvSpPr>
      <dsp:spPr>
        <a:xfrm>
          <a:off x="1866232" y="682195"/>
          <a:ext cx="1329958" cy="101656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10000"/>
                <a:tint val="50000"/>
                <a:satMod val="300000"/>
              </a:schemeClr>
            </a:gs>
            <a:gs pos="35000">
              <a:schemeClr val="accent1">
                <a:alpha val="90000"/>
                <a:hueOff val="0"/>
                <a:satOff val="0"/>
                <a:lumOff val="0"/>
                <a:alphaOff val="-10000"/>
                <a:tint val="37000"/>
                <a:satMod val="3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1000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Мероприятия внутреннего контроля, в том числе инвентаризация</a:t>
          </a:r>
        </a:p>
      </dsp:txBody>
      <dsp:txXfrm>
        <a:off x="1896006" y="711969"/>
        <a:ext cx="1270410" cy="957013"/>
      </dsp:txXfrm>
    </dsp:sp>
    <dsp:sp modelId="{CB9F818A-91E4-AB48-85C4-4F223FD7A403}">
      <dsp:nvSpPr>
        <dsp:cNvPr id="0" name=""/>
        <dsp:cNvSpPr/>
      </dsp:nvSpPr>
      <dsp:spPr>
        <a:xfrm>
          <a:off x="3329187" y="1025561"/>
          <a:ext cx="281951" cy="32982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shade val="90000"/>
                <a:hueOff val="125037"/>
                <a:satOff val="-2309"/>
                <a:lumOff val="10709"/>
                <a:alphaOff val="0"/>
                <a:tint val="50000"/>
                <a:satMod val="300000"/>
              </a:schemeClr>
            </a:gs>
            <a:gs pos="35000">
              <a:schemeClr val="accent1">
                <a:shade val="90000"/>
                <a:hueOff val="125037"/>
                <a:satOff val="-2309"/>
                <a:lumOff val="10709"/>
                <a:alphaOff val="0"/>
                <a:tint val="37000"/>
                <a:satMod val="300000"/>
              </a:schemeClr>
            </a:gs>
            <a:gs pos="100000">
              <a:schemeClr val="accent1">
                <a:shade val="90000"/>
                <a:hueOff val="125037"/>
                <a:satOff val="-2309"/>
                <a:lumOff val="10709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1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329187" y="1091527"/>
        <a:ext cx="197366" cy="197897"/>
      </dsp:txXfrm>
    </dsp:sp>
    <dsp:sp modelId="{A35C4678-1FB5-4143-B46B-A3A393514F07}">
      <dsp:nvSpPr>
        <dsp:cNvPr id="0" name=""/>
        <dsp:cNvSpPr/>
      </dsp:nvSpPr>
      <dsp:spPr>
        <a:xfrm>
          <a:off x="3728175" y="682195"/>
          <a:ext cx="1329958" cy="101656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20000"/>
                <a:tint val="50000"/>
                <a:satMod val="300000"/>
              </a:schemeClr>
            </a:gs>
            <a:gs pos="35000">
              <a:schemeClr val="accent1">
                <a:alpha val="90000"/>
                <a:hueOff val="0"/>
                <a:satOff val="0"/>
                <a:lumOff val="0"/>
                <a:alphaOff val="-20000"/>
                <a:tint val="37000"/>
                <a:satMod val="3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2000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Составление и представление отчетности</a:t>
          </a:r>
        </a:p>
      </dsp:txBody>
      <dsp:txXfrm>
        <a:off x="3757949" y="711969"/>
        <a:ext cx="1270410" cy="957013"/>
      </dsp:txXfrm>
    </dsp:sp>
    <dsp:sp modelId="{9C46C326-7901-F949-9819-9B223C7BD2FA}">
      <dsp:nvSpPr>
        <dsp:cNvPr id="0" name=""/>
        <dsp:cNvSpPr/>
      </dsp:nvSpPr>
      <dsp:spPr>
        <a:xfrm>
          <a:off x="5191129" y="1025561"/>
          <a:ext cx="281951" cy="32982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shade val="90000"/>
                <a:hueOff val="250074"/>
                <a:satOff val="-4618"/>
                <a:lumOff val="21418"/>
                <a:alphaOff val="0"/>
                <a:tint val="50000"/>
                <a:satMod val="300000"/>
              </a:schemeClr>
            </a:gs>
            <a:gs pos="35000">
              <a:schemeClr val="accent1">
                <a:shade val="90000"/>
                <a:hueOff val="250074"/>
                <a:satOff val="-4618"/>
                <a:lumOff val="21418"/>
                <a:alphaOff val="0"/>
                <a:tint val="37000"/>
                <a:satMod val="300000"/>
              </a:schemeClr>
            </a:gs>
            <a:gs pos="100000">
              <a:schemeClr val="accent1">
                <a:shade val="90000"/>
                <a:hueOff val="250074"/>
                <a:satOff val="-4618"/>
                <a:lumOff val="2141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1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191129" y="1091527"/>
        <a:ext cx="197366" cy="197897"/>
      </dsp:txXfrm>
    </dsp:sp>
    <dsp:sp modelId="{8FAC810B-A533-BD46-B32D-C01DC694B490}">
      <dsp:nvSpPr>
        <dsp:cNvPr id="0" name=""/>
        <dsp:cNvSpPr/>
      </dsp:nvSpPr>
      <dsp:spPr>
        <a:xfrm>
          <a:off x="5590117" y="682195"/>
          <a:ext cx="1329958" cy="101656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30000"/>
                <a:tint val="50000"/>
                <a:satMod val="300000"/>
              </a:schemeClr>
            </a:gs>
            <a:gs pos="35000">
              <a:schemeClr val="accent1">
                <a:alpha val="90000"/>
                <a:hueOff val="0"/>
                <a:satOff val="0"/>
                <a:lumOff val="0"/>
                <a:alphaOff val="-30000"/>
                <a:tint val="37000"/>
                <a:satMod val="3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3000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Камеральная проверка отчетности</a:t>
          </a:r>
        </a:p>
      </dsp:txBody>
      <dsp:txXfrm>
        <a:off x="5619891" y="711969"/>
        <a:ext cx="1270410" cy="957013"/>
      </dsp:txXfrm>
    </dsp:sp>
    <dsp:sp modelId="{982E3551-014F-4F4A-BA3E-99C512966124}">
      <dsp:nvSpPr>
        <dsp:cNvPr id="0" name=""/>
        <dsp:cNvSpPr/>
      </dsp:nvSpPr>
      <dsp:spPr>
        <a:xfrm>
          <a:off x="7053072" y="1025561"/>
          <a:ext cx="281951" cy="32982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shade val="90000"/>
                <a:hueOff val="375112"/>
                <a:satOff val="-6927"/>
                <a:lumOff val="32127"/>
                <a:alphaOff val="0"/>
                <a:tint val="50000"/>
                <a:satMod val="300000"/>
              </a:schemeClr>
            </a:gs>
            <a:gs pos="35000">
              <a:schemeClr val="accent1">
                <a:shade val="90000"/>
                <a:hueOff val="375112"/>
                <a:satOff val="-6927"/>
                <a:lumOff val="32127"/>
                <a:alphaOff val="0"/>
                <a:tint val="37000"/>
                <a:satMod val="300000"/>
              </a:schemeClr>
            </a:gs>
            <a:gs pos="100000">
              <a:schemeClr val="accent1">
                <a:shade val="90000"/>
                <a:hueOff val="375112"/>
                <a:satOff val="-6927"/>
                <a:lumOff val="32127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1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053072" y="1091527"/>
        <a:ext cx="197366" cy="197897"/>
      </dsp:txXfrm>
    </dsp:sp>
    <dsp:sp modelId="{1ED193CC-5ECA-2A45-9111-78F1E4BA3A43}">
      <dsp:nvSpPr>
        <dsp:cNvPr id="0" name=""/>
        <dsp:cNvSpPr/>
      </dsp:nvSpPr>
      <dsp:spPr>
        <a:xfrm>
          <a:off x="7452059" y="682195"/>
          <a:ext cx="1329958" cy="101656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40000"/>
                <a:tint val="50000"/>
                <a:satMod val="300000"/>
              </a:schemeClr>
            </a:gs>
            <a:gs pos="35000">
              <a:schemeClr val="accent1">
                <a:alpha val="90000"/>
                <a:hueOff val="0"/>
                <a:satOff val="0"/>
                <a:lumOff val="0"/>
                <a:alphaOff val="-40000"/>
                <a:tint val="37000"/>
                <a:satMod val="3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4000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Утверждение отчетности</a:t>
          </a:r>
        </a:p>
      </dsp:txBody>
      <dsp:txXfrm>
        <a:off x="7481833" y="711969"/>
        <a:ext cx="1270410" cy="95701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B2E83A-AB6B-42EF-A802-B04D9AF52E33}">
      <dsp:nvSpPr>
        <dsp:cNvPr id="0" name=""/>
        <dsp:cNvSpPr/>
      </dsp:nvSpPr>
      <dsp:spPr>
        <a:xfrm>
          <a:off x="0" y="272659"/>
          <a:ext cx="8532948" cy="66780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62252" tIns="333248" rIns="662252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kern="1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Для ГГБС по месячной и квартальной отчетности 2023 год</a:t>
          </a:r>
        </a:p>
      </dsp:txBody>
      <dsp:txXfrm>
        <a:off x="0" y="272659"/>
        <a:ext cx="8532948" cy="667800"/>
      </dsp:txXfrm>
    </dsp:sp>
    <dsp:sp modelId="{34D14BCD-0783-4FD7-A0E2-FFF18439375A}">
      <dsp:nvSpPr>
        <dsp:cNvPr id="0" name=""/>
        <dsp:cNvSpPr/>
      </dsp:nvSpPr>
      <dsp:spPr>
        <a:xfrm>
          <a:off x="426647" y="36499"/>
          <a:ext cx="5973063" cy="47232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5768" tIns="0" rIns="225768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b="1" u="none" kern="1200" dirty="0">
              <a:solidFill>
                <a:srgbClr val="C00000"/>
              </a:solidFill>
              <a:latin typeface="Times New Roman" panose="02020603050405020304" pitchFamily="18" charset="0"/>
              <a:ea typeface="Times New Roman" charset="0"/>
              <a:cs typeface="Times New Roman" panose="02020603050405020304" pitchFamily="18" charset="0"/>
            </a:rPr>
            <a:t>от </a:t>
          </a:r>
          <a:r>
            <a:rPr lang="en-US" sz="1900" b="1" u="none" kern="1200" dirty="0">
              <a:solidFill>
                <a:srgbClr val="C00000"/>
              </a:solidFill>
              <a:latin typeface="Times New Roman" panose="02020603050405020304" pitchFamily="18" charset="0"/>
              <a:ea typeface="Times New Roman" charset="0"/>
              <a:cs typeface="Times New Roman" panose="02020603050405020304" pitchFamily="18" charset="0"/>
            </a:rPr>
            <a:t>1</a:t>
          </a:r>
          <a:r>
            <a:rPr lang="ru-RU" sz="1900" b="1" u="none" kern="1200" dirty="0">
              <a:solidFill>
                <a:srgbClr val="C00000"/>
              </a:solidFill>
              <a:latin typeface="Times New Roman" panose="02020603050405020304" pitchFamily="18" charset="0"/>
              <a:ea typeface="Times New Roman" charset="0"/>
              <a:cs typeface="Times New Roman" panose="02020603050405020304" pitchFamily="18" charset="0"/>
            </a:rPr>
            <a:t>0.04.202</a:t>
          </a:r>
          <a:r>
            <a:rPr lang="en-US" sz="1900" b="1" u="none" kern="1200" dirty="0">
              <a:solidFill>
                <a:srgbClr val="C00000"/>
              </a:solidFill>
              <a:latin typeface="Times New Roman" panose="02020603050405020304" pitchFamily="18" charset="0"/>
              <a:ea typeface="Times New Roman" charset="0"/>
              <a:cs typeface="Times New Roman" panose="02020603050405020304" pitchFamily="18" charset="0"/>
            </a:rPr>
            <a:t>3</a:t>
          </a:r>
          <a:r>
            <a:rPr lang="ru-RU" sz="1900" b="1" u="none" kern="1200" dirty="0">
              <a:solidFill>
                <a:srgbClr val="C00000"/>
              </a:solidFill>
              <a:latin typeface="Times New Roman" panose="02020603050405020304" pitchFamily="18" charset="0"/>
              <a:ea typeface="Times New Roman" charset="0"/>
              <a:cs typeface="Times New Roman" panose="02020603050405020304" pitchFamily="18" charset="0"/>
            </a:rPr>
            <a:t> № 02-06-07/</a:t>
          </a:r>
          <a:r>
            <a:rPr lang="en-US" sz="1900" b="1" u="none" kern="1200" dirty="0">
              <a:solidFill>
                <a:srgbClr val="C00000"/>
              </a:solidFill>
              <a:latin typeface="Times New Roman" panose="02020603050405020304" pitchFamily="18" charset="0"/>
              <a:ea typeface="Times New Roman" charset="0"/>
              <a:cs typeface="Times New Roman" panose="02020603050405020304" pitchFamily="18" charset="0"/>
            </a:rPr>
            <a:t>31750</a:t>
          </a:r>
          <a:r>
            <a:rPr lang="ru-RU" sz="1900" b="1" u="none" kern="1200" dirty="0">
              <a:solidFill>
                <a:srgbClr val="C00000"/>
              </a:solidFill>
              <a:latin typeface="Times New Roman" panose="02020603050405020304" pitchFamily="18" charset="0"/>
              <a:ea typeface="Times New Roman" charset="0"/>
              <a:cs typeface="Times New Roman" panose="02020603050405020304" pitchFamily="18" charset="0"/>
            </a:rPr>
            <a:t> / 07-04-05/02-</a:t>
          </a:r>
          <a:r>
            <a:rPr lang="en-US" sz="1900" b="1" u="none" kern="1200" dirty="0">
              <a:solidFill>
                <a:srgbClr val="C00000"/>
              </a:solidFill>
              <a:latin typeface="Times New Roman" panose="02020603050405020304" pitchFamily="18" charset="0"/>
              <a:ea typeface="Times New Roman" charset="0"/>
              <a:cs typeface="Times New Roman" panose="02020603050405020304" pitchFamily="18" charset="0"/>
            </a:rPr>
            <a:t>9612</a:t>
          </a:r>
          <a:r>
            <a:rPr lang="ru-RU" sz="1900" b="1" u="none" kern="1200" dirty="0">
              <a:solidFill>
                <a:srgbClr val="C00000"/>
              </a:solidFill>
              <a:latin typeface="Times New Roman" panose="02020603050405020304" pitchFamily="18" charset="0"/>
              <a:ea typeface="Times New Roman" charset="0"/>
              <a:cs typeface="Times New Roman" panose="02020603050405020304" pitchFamily="18" charset="0"/>
            </a:rPr>
            <a:t> </a:t>
          </a:r>
          <a:endParaRPr lang="ru-RU" sz="1900" kern="1200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49704" y="59556"/>
        <a:ext cx="5926949" cy="426206"/>
      </dsp:txXfrm>
    </dsp:sp>
    <dsp:sp modelId="{0B1A19D3-406B-4D5D-9426-58DA7E235067}">
      <dsp:nvSpPr>
        <dsp:cNvPr id="0" name=""/>
        <dsp:cNvSpPr/>
      </dsp:nvSpPr>
      <dsp:spPr>
        <a:xfrm>
          <a:off x="0" y="1263019"/>
          <a:ext cx="8532948" cy="66780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62252" tIns="333248" rIns="662252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kern="1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Для </a:t>
          </a:r>
          <a:r>
            <a:rPr lang="ru-RU" sz="1600" kern="1200" dirty="0" err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финорганов</a:t>
          </a:r>
          <a:r>
            <a:rPr lang="ru-RU" sz="1600" kern="1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и ОУГВФ по месячной и квартальной отчетности 2023 года</a:t>
          </a:r>
        </a:p>
      </dsp:txBody>
      <dsp:txXfrm>
        <a:off x="0" y="1263019"/>
        <a:ext cx="8532948" cy="667800"/>
      </dsp:txXfrm>
    </dsp:sp>
    <dsp:sp modelId="{D3291767-B602-4C60-9B9B-49BBDA07858C}">
      <dsp:nvSpPr>
        <dsp:cNvPr id="0" name=""/>
        <dsp:cNvSpPr/>
      </dsp:nvSpPr>
      <dsp:spPr>
        <a:xfrm>
          <a:off x="426647" y="1026859"/>
          <a:ext cx="5973063" cy="47232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5768" tIns="0" rIns="225768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b="1" u="none" kern="1200" dirty="0">
              <a:solidFill>
                <a:srgbClr val="C00000"/>
              </a:solidFill>
              <a:latin typeface="Times New Roman" panose="02020603050405020304" pitchFamily="18" charset="0"/>
              <a:ea typeface="Times New Roman" charset="0"/>
              <a:cs typeface="Times New Roman" panose="02020603050405020304" pitchFamily="18" charset="0"/>
            </a:rPr>
            <a:t>от </a:t>
          </a:r>
          <a:r>
            <a:rPr lang="en-US" sz="1900" b="1" u="none" kern="1200" dirty="0">
              <a:solidFill>
                <a:srgbClr val="C00000"/>
              </a:solidFill>
              <a:latin typeface="Times New Roman" panose="02020603050405020304" pitchFamily="18" charset="0"/>
              <a:ea typeface="Times New Roman" charset="0"/>
              <a:cs typeface="Times New Roman" panose="02020603050405020304" pitchFamily="18" charset="0"/>
            </a:rPr>
            <a:t>1</a:t>
          </a:r>
          <a:r>
            <a:rPr lang="ru-RU" sz="1900" b="1" u="none" kern="1200" dirty="0">
              <a:solidFill>
                <a:srgbClr val="C00000"/>
              </a:solidFill>
              <a:latin typeface="Times New Roman" panose="02020603050405020304" pitchFamily="18" charset="0"/>
              <a:ea typeface="Times New Roman" charset="0"/>
              <a:cs typeface="Times New Roman" panose="02020603050405020304" pitchFamily="18" charset="0"/>
            </a:rPr>
            <a:t>0.04.202</a:t>
          </a:r>
          <a:r>
            <a:rPr lang="en-US" sz="1900" b="1" u="none" kern="1200" dirty="0">
              <a:solidFill>
                <a:srgbClr val="C00000"/>
              </a:solidFill>
              <a:latin typeface="Times New Roman" panose="02020603050405020304" pitchFamily="18" charset="0"/>
              <a:ea typeface="Times New Roman" charset="0"/>
              <a:cs typeface="Times New Roman" panose="02020603050405020304" pitchFamily="18" charset="0"/>
            </a:rPr>
            <a:t>3</a:t>
          </a:r>
          <a:r>
            <a:rPr lang="ru-RU" sz="1900" b="1" u="none" kern="1200" dirty="0">
              <a:solidFill>
                <a:srgbClr val="C00000"/>
              </a:solidFill>
              <a:latin typeface="Times New Roman" panose="02020603050405020304" pitchFamily="18" charset="0"/>
              <a:ea typeface="Times New Roman" charset="0"/>
              <a:cs typeface="Times New Roman" panose="02020603050405020304" pitchFamily="18" charset="0"/>
            </a:rPr>
            <a:t> № 02-06-07/</a:t>
          </a:r>
          <a:r>
            <a:rPr lang="en-US" sz="1900" b="1" u="none" kern="1200" dirty="0">
              <a:solidFill>
                <a:srgbClr val="C00000"/>
              </a:solidFill>
              <a:latin typeface="Times New Roman" panose="02020603050405020304" pitchFamily="18" charset="0"/>
              <a:ea typeface="Times New Roman" charset="0"/>
              <a:cs typeface="Times New Roman" panose="02020603050405020304" pitchFamily="18" charset="0"/>
            </a:rPr>
            <a:t>31748</a:t>
          </a:r>
          <a:r>
            <a:rPr lang="ru-RU" sz="1900" b="1" u="none" kern="1200" dirty="0">
              <a:solidFill>
                <a:srgbClr val="C00000"/>
              </a:solidFill>
              <a:latin typeface="Times New Roman" panose="02020603050405020304" pitchFamily="18" charset="0"/>
              <a:ea typeface="Times New Roman" charset="0"/>
              <a:cs typeface="Times New Roman" panose="02020603050405020304" pitchFamily="18" charset="0"/>
            </a:rPr>
            <a:t> / 07-04-05/02-</a:t>
          </a:r>
          <a:r>
            <a:rPr lang="en-US" sz="1900" b="1" u="none" kern="1200" dirty="0">
              <a:solidFill>
                <a:srgbClr val="C00000"/>
              </a:solidFill>
              <a:latin typeface="Times New Roman" panose="02020603050405020304" pitchFamily="18" charset="0"/>
              <a:ea typeface="Times New Roman" charset="0"/>
              <a:cs typeface="Times New Roman" panose="02020603050405020304" pitchFamily="18" charset="0"/>
            </a:rPr>
            <a:t>9614</a:t>
          </a:r>
          <a:endParaRPr lang="ru-RU" sz="1900" b="1" u="none" kern="1200" dirty="0">
            <a:solidFill>
              <a:srgbClr val="C00000"/>
            </a:solidFill>
            <a:latin typeface="Times New Roman" panose="02020603050405020304" pitchFamily="18" charset="0"/>
            <a:ea typeface="Times New Roman" charset="0"/>
            <a:cs typeface="Times New Roman" panose="02020603050405020304" pitchFamily="18" charset="0"/>
          </a:endParaRPr>
        </a:p>
      </dsp:txBody>
      <dsp:txXfrm>
        <a:off x="449704" y="1049916"/>
        <a:ext cx="5926949" cy="426206"/>
      </dsp:txXfrm>
    </dsp:sp>
    <dsp:sp modelId="{4DAFA413-5BF3-4BEF-9BE0-8FD9E24BD1A5}">
      <dsp:nvSpPr>
        <dsp:cNvPr id="0" name=""/>
        <dsp:cNvSpPr/>
      </dsp:nvSpPr>
      <dsp:spPr>
        <a:xfrm>
          <a:off x="0" y="2253379"/>
          <a:ext cx="8532948" cy="66780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62252" tIns="333248" rIns="662252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kern="1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Выверка консолидируемых расчетов</a:t>
          </a:r>
        </a:p>
      </dsp:txBody>
      <dsp:txXfrm>
        <a:off x="0" y="2253379"/>
        <a:ext cx="8532948" cy="667800"/>
      </dsp:txXfrm>
    </dsp:sp>
    <dsp:sp modelId="{7CE8C005-82AE-4F88-A6BB-8350E8D4CE28}">
      <dsp:nvSpPr>
        <dsp:cNvPr id="0" name=""/>
        <dsp:cNvSpPr/>
      </dsp:nvSpPr>
      <dsp:spPr>
        <a:xfrm>
          <a:off x="426647" y="2017219"/>
          <a:ext cx="5973063" cy="47232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5768" tIns="0" rIns="225768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b="1" u="none" kern="1200" dirty="0">
              <a:latin typeface="Times New Roman" panose="02020603050405020304" pitchFamily="18" charset="0"/>
              <a:ea typeface="Times New Roman" charset="0"/>
              <a:cs typeface="Times New Roman" panose="02020603050405020304" pitchFamily="18" charset="0"/>
            </a:rPr>
            <a:t>от 11.11.2022 № 02-06-07/110261</a:t>
          </a:r>
        </a:p>
      </dsp:txBody>
      <dsp:txXfrm>
        <a:off x="449704" y="2040276"/>
        <a:ext cx="5926949" cy="426206"/>
      </dsp:txXfrm>
    </dsp:sp>
    <dsp:sp modelId="{5855F3BC-AD4D-4D03-B11B-342D751EBF71}">
      <dsp:nvSpPr>
        <dsp:cNvPr id="0" name=""/>
        <dsp:cNvSpPr/>
      </dsp:nvSpPr>
      <dsp:spPr>
        <a:xfrm>
          <a:off x="0" y="3243739"/>
          <a:ext cx="8532948" cy="66780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62252" tIns="333248" rIns="662252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kern="1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Составление Сведений об изменении остатков валюты баланса</a:t>
          </a:r>
        </a:p>
      </dsp:txBody>
      <dsp:txXfrm>
        <a:off x="0" y="3243739"/>
        <a:ext cx="8532948" cy="667800"/>
      </dsp:txXfrm>
    </dsp:sp>
    <dsp:sp modelId="{D5ED9E2E-0120-4EC1-8D3A-466E3899D157}">
      <dsp:nvSpPr>
        <dsp:cNvPr id="0" name=""/>
        <dsp:cNvSpPr/>
      </dsp:nvSpPr>
      <dsp:spPr>
        <a:xfrm>
          <a:off x="426647" y="3007579"/>
          <a:ext cx="5973063" cy="47232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5768" tIns="0" rIns="225768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b="1" u="none" kern="1200" dirty="0">
              <a:latin typeface="Times New Roman" panose="02020603050405020304" pitchFamily="18" charset="0"/>
              <a:ea typeface="Times New Roman" charset="0"/>
              <a:cs typeface="Times New Roman" panose="02020603050405020304" pitchFamily="18" charset="0"/>
            </a:rPr>
            <a:t>от 30.12.2021 № 02-06-07/108267</a:t>
          </a:r>
        </a:p>
      </dsp:txBody>
      <dsp:txXfrm>
        <a:off x="449704" y="3030636"/>
        <a:ext cx="5926949" cy="426206"/>
      </dsp:txXfrm>
    </dsp:sp>
    <dsp:sp modelId="{38C467CA-AFA7-4D6B-9636-10B168C9EFE3}">
      <dsp:nvSpPr>
        <dsp:cNvPr id="0" name=""/>
        <dsp:cNvSpPr/>
      </dsp:nvSpPr>
      <dsp:spPr>
        <a:xfrm>
          <a:off x="0" y="4234099"/>
          <a:ext cx="8532948" cy="66780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62252" tIns="333248" rIns="662252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kern="1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Отражение факта приемки товаров (работ, услуг) при закупке через ЕИС</a:t>
          </a:r>
        </a:p>
      </dsp:txBody>
      <dsp:txXfrm>
        <a:off x="0" y="4234099"/>
        <a:ext cx="8532948" cy="667800"/>
      </dsp:txXfrm>
    </dsp:sp>
    <dsp:sp modelId="{AE9617B8-077C-4AA5-B92D-3FE467A2BB3A}">
      <dsp:nvSpPr>
        <dsp:cNvPr id="0" name=""/>
        <dsp:cNvSpPr/>
      </dsp:nvSpPr>
      <dsp:spPr>
        <a:xfrm>
          <a:off x="426647" y="3997939"/>
          <a:ext cx="5973063" cy="47232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5768" tIns="0" rIns="225768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b="1" u="none" kern="1200" dirty="0">
              <a:latin typeface="Times New Roman" panose="02020603050405020304" pitchFamily="18" charset="0"/>
              <a:ea typeface="Times New Roman" charset="0"/>
              <a:cs typeface="Times New Roman" panose="02020603050405020304" pitchFamily="18" charset="0"/>
            </a:rPr>
            <a:t>от 11.11.2022 № 02-06-07/110108</a:t>
          </a:r>
        </a:p>
      </dsp:txBody>
      <dsp:txXfrm>
        <a:off x="449704" y="4020996"/>
        <a:ext cx="5926949" cy="426206"/>
      </dsp:txXfrm>
    </dsp:sp>
    <dsp:sp modelId="{26D263FB-02C1-4F7C-99B4-F7EB5487439E}">
      <dsp:nvSpPr>
        <dsp:cNvPr id="0" name=""/>
        <dsp:cNvSpPr/>
      </dsp:nvSpPr>
      <dsp:spPr>
        <a:xfrm>
          <a:off x="0" y="5224459"/>
          <a:ext cx="8532948" cy="66780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62252" tIns="333248" rIns="662252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kern="1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Безвозмездные </a:t>
          </a:r>
          <a:r>
            <a:rPr lang="ru-RU" sz="1600" kern="1200" dirty="0" err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неденежные</a:t>
          </a:r>
          <a:r>
            <a:rPr lang="ru-RU" sz="1600" kern="1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расчеты</a:t>
          </a:r>
        </a:p>
      </dsp:txBody>
      <dsp:txXfrm>
        <a:off x="0" y="5224459"/>
        <a:ext cx="8532948" cy="667800"/>
      </dsp:txXfrm>
    </dsp:sp>
    <dsp:sp modelId="{EA440126-997F-4DBE-8BB4-4E01CF93FCF1}">
      <dsp:nvSpPr>
        <dsp:cNvPr id="0" name=""/>
        <dsp:cNvSpPr/>
      </dsp:nvSpPr>
      <dsp:spPr>
        <a:xfrm>
          <a:off x="426647" y="4988299"/>
          <a:ext cx="5973063" cy="47232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5768" tIns="0" rIns="225768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u="none" kern="1200" dirty="0">
              <a:latin typeface="Times New Roman" panose="02020603050405020304" pitchFamily="18" charset="0"/>
              <a:ea typeface="Times New Roman" charset="0"/>
              <a:cs typeface="Times New Roman" panose="02020603050405020304" pitchFamily="18" charset="0"/>
            </a:rPr>
            <a:t>от </a:t>
          </a:r>
          <a:r>
            <a:rPr lang="ru-RU" sz="1600" b="1" u="none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27.09.2022 № 02-07-07/93188, от 17.11.2022 №02-07-07/112263</a:t>
          </a:r>
          <a:endParaRPr lang="ru-RU" sz="16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49704" y="5011356"/>
        <a:ext cx="5926949" cy="42620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7EF8D1-687E-404D-856C-595A3E1D8BFA}">
      <dsp:nvSpPr>
        <dsp:cNvPr id="0" name=""/>
        <dsp:cNvSpPr/>
      </dsp:nvSpPr>
      <dsp:spPr>
        <a:xfrm>
          <a:off x="434" y="207349"/>
          <a:ext cx="1615380" cy="96922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КФО 4</a:t>
          </a:r>
        </a:p>
      </dsp:txBody>
      <dsp:txXfrm>
        <a:off x="28822" y="235737"/>
        <a:ext cx="1558604" cy="912452"/>
      </dsp:txXfrm>
    </dsp:sp>
    <dsp:sp modelId="{A09572D3-39F9-4C46-A50E-2E0D4C00BFC5}">
      <dsp:nvSpPr>
        <dsp:cNvPr id="0" name=""/>
        <dsp:cNvSpPr/>
      </dsp:nvSpPr>
      <dsp:spPr>
        <a:xfrm>
          <a:off x="1777352" y="491656"/>
          <a:ext cx="342460" cy="400614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500" b="1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777352" y="571779"/>
        <a:ext cx="239722" cy="240368"/>
      </dsp:txXfrm>
    </dsp:sp>
    <dsp:sp modelId="{E6395D20-C5E6-4424-91BA-4AFB9A9AB1D7}">
      <dsp:nvSpPr>
        <dsp:cNvPr id="0" name=""/>
        <dsp:cNvSpPr/>
      </dsp:nvSpPr>
      <dsp:spPr>
        <a:xfrm>
          <a:off x="2261967" y="207349"/>
          <a:ext cx="1615380" cy="96922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0503721</a:t>
          </a:r>
        </a:p>
      </dsp:txBody>
      <dsp:txXfrm>
        <a:off x="2290355" y="235737"/>
        <a:ext cx="1558604" cy="912452"/>
      </dsp:txXfrm>
    </dsp:sp>
    <dsp:sp modelId="{C49E6B1F-8744-48E6-B249-2C4EF96C34B7}">
      <dsp:nvSpPr>
        <dsp:cNvPr id="0" name=""/>
        <dsp:cNvSpPr/>
      </dsp:nvSpPr>
      <dsp:spPr>
        <a:xfrm>
          <a:off x="4038885" y="491656"/>
          <a:ext cx="342460" cy="400614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500" b="1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038885" y="571779"/>
        <a:ext cx="239722" cy="240368"/>
      </dsp:txXfrm>
    </dsp:sp>
    <dsp:sp modelId="{18BF8B96-9B19-4770-9004-23649B7CD34A}">
      <dsp:nvSpPr>
        <dsp:cNvPr id="0" name=""/>
        <dsp:cNvSpPr/>
      </dsp:nvSpPr>
      <dsp:spPr>
        <a:xfrm>
          <a:off x="4523499" y="207349"/>
          <a:ext cx="3324937" cy="96922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Возмещение пособий от СФР, возмещение по ОСАГО, вкладыши в трудовые книжки</a:t>
          </a:r>
        </a:p>
      </dsp:txBody>
      <dsp:txXfrm>
        <a:off x="4551887" y="235737"/>
        <a:ext cx="3268161" cy="91245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F7EFFB-0717-724C-ACCA-B5A553822720}">
      <dsp:nvSpPr>
        <dsp:cNvPr id="0" name=""/>
        <dsp:cNvSpPr/>
      </dsp:nvSpPr>
      <dsp:spPr>
        <a:xfrm>
          <a:off x="1075744" y="2571"/>
          <a:ext cx="2712791" cy="135639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12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43180" rIns="64770" bIns="4318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Текущий характер</a:t>
          </a:r>
        </a:p>
      </dsp:txBody>
      <dsp:txXfrm>
        <a:off x="1115471" y="42298"/>
        <a:ext cx="2633337" cy="1276941"/>
      </dsp:txXfrm>
    </dsp:sp>
    <dsp:sp modelId="{1E683A8A-A9A4-8C4B-94CD-EEA01DF5928B}">
      <dsp:nvSpPr>
        <dsp:cNvPr id="0" name=""/>
        <dsp:cNvSpPr/>
      </dsp:nvSpPr>
      <dsp:spPr>
        <a:xfrm>
          <a:off x="1347023" y="1358967"/>
          <a:ext cx="271279" cy="10172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17296"/>
              </a:lnTo>
              <a:lnTo>
                <a:pt x="271279" y="101729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2A0E0DC-B414-1B49-ACCD-895D3C65B783}">
      <dsp:nvSpPr>
        <dsp:cNvPr id="0" name=""/>
        <dsp:cNvSpPr/>
      </dsp:nvSpPr>
      <dsp:spPr>
        <a:xfrm>
          <a:off x="1618302" y="1698066"/>
          <a:ext cx="2170233" cy="135639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20651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20652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20653</a:t>
          </a:r>
        </a:p>
      </dsp:txBody>
      <dsp:txXfrm>
        <a:off x="1658029" y="1737793"/>
        <a:ext cx="2090779" cy="1276941"/>
      </dsp:txXfrm>
    </dsp:sp>
    <dsp:sp modelId="{D8BD886D-B558-8E4F-8509-9A33F88D94E9}">
      <dsp:nvSpPr>
        <dsp:cNvPr id="0" name=""/>
        <dsp:cNvSpPr/>
      </dsp:nvSpPr>
      <dsp:spPr>
        <a:xfrm>
          <a:off x="1347023" y="1358967"/>
          <a:ext cx="271279" cy="27127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12791"/>
              </a:lnTo>
              <a:lnTo>
                <a:pt x="271279" y="271279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61423C-8A49-4545-B683-9556333272D0}">
      <dsp:nvSpPr>
        <dsp:cNvPr id="0" name=""/>
        <dsp:cNvSpPr/>
      </dsp:nvSpPr>
      <dsp:spPr>
        <a:xfrm>
          <a:off x="1618302" y="3393560"/>
          <a:ext cx="2170233" cy="135639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30251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30252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30253</a:t>
          </a:r>
        </a:p>
      </dsp:txBody>
      <dsp:txXfrm>
        <a:off x="1658029" y="3433287"/>
        <a:ext cx="2090779" cy="1276941"/>
      </dsp:txXfrm>
    </dsp:sp>
    <dsp:sp modelId="{8966FB2D-8D56-4349-9855-7589F4DCB537}">
      <dsp:nvSpPr>
        <dsp:cNvPr id="0" name=""/>
        <dsp:cNvSpPr/>
      </dsp:nvSpPr>
      <dsp:spPr>
        <a:xfrm>
          <a:off x="4466733" y="2571"/>
          <a:ext cx="2712791" cy="135639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14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43180" rIns="64770" bIns="4318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Капитальный характер</a:t>
          </a:r>
        </a:p>
      </dsp:txBody>
      <dsp:txXfrm>
        <a:off x="4506460" y="42298"/>
        <a:ext cx="2633337" cy="1276941"/>
      </dsp:txXfrm>
    </dsp:sp>
    <dsp:sp modelId="{86072659-799B-7E43-9309-F00E3795873F}">
      <dsp:nvSpPr>
        <dsp:cNvPr id="0" name=""/>
        <dsp:cNvSpPr/>
      </dsp:nvSpPr>
      <dsp:spPr>
        <a:xfrm>
          <a:off x="4738013" y="1358967"/>
          <a:ext cx="271279" cy="10172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17296"/>
              </a:lnTo>
              <a:lnTo>
                <a:pt x="271279" y="101729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97631F-56B2-9641-B873-746FCA39A6BF}">
      <dsp:nvSpPr>
        <dsp:cNvPr id="0" name=""/>
        <dsp:cNvSpPr/>
      </dsp:nvSpPr>
      <dsp:spPr>
        <a:xfrm>
          <a:off x="5009292" y="1698066"/>
          <a:ext cx="2170233" cy="135639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20654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20655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20656</a:t>
          </a:r>
        </a:p>
      </dsp:txBody>
      <dsp:txXfrm>
        <a:off x="5049019" y="1737793"/>
        <a:ext cx="2090779" cy="1276941"/>
      </dsp:txXfrm>
    </dsp:sp>
    <dsp:sp modelId="{E7B58242-9933-234E-8EDB-3F5BAC659F2D}">
      <dsp:nvSpPr>
        <dsp:cNvPr id="0" name=""/>
        <dsp:cNvSpPr/>
      </dsp:nvSpPr>
      <dsp:spPr>
        <a:xfrm>
          <a:off x="4738013" y="1358967"/>
          <a:ext cx="271279" cy="27127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12791"/>
              </a:lnTo>
              <a:lnTo>
                <a:pt x="271279" y="271279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4633FD-13B4-F647-91CC-32AD0D024E1F}">
      <dsp:nvSpPr>
        <dsp:cNvPr id="0" name=""/>
        <dsp:cNvSpPr/>
      </dsp:nvSpPr>
      <dsp:spPr>
        <a:xfrm>
          <a:off x="5009292" y="3393560"/>
          <a:ext cx="2170233" cy="135639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30254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30255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30256</a:t>
          </a:r>
        </a:p>
      </dsp:txBody>
      <dsp:txXfrm>
        <a:off x="5049019" y="3433287"/>
        <a:ext cx="2090779" cy="1276941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83D40B-6414-4B91-9D13-64A524640246}">
      <dsp:nvSpPr>
        <dsp:cNvPr id="0" name=""/>
        <dsp:cNvSpPr/>
      </dsp:nvSpPr>
      <dsp:spPr>
        <a:xfrm>
          <a:off x="1190" y="0"/>
          <a:ext cx="2539007" cy="132798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33н</a:t>
          </a:r>
        </a:p>
      </dsp:txBody>
      <dsp:txXfrm>
        <a:off x="40085" y="38895"/>
        <a:ext cx="2461217" cy="1250190"/>
      </dsp:txXfrm>
    </dsp:sp>
    <dsp:sp modelId="{BA595DB8-740C-4BFB-AA02-75EF9BBE909D}">
      <dsp:nvSpPr>
        <dsp:cNvPr id="0" name=""/>
        <dsp:cNvSpPr/>
      </dsp:nvSpPr>
      <dsp:spPr>
        <a:xfrm>
          <a:off x="2794099" y="349153"/>
          <a:ext cx="538269" cy="629673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1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794099" y="475088"/>
        <a:ext cx="376788" cy="377803"/>
      </dsp:txXfrm>
    </dsp:sp>
    <dsp:sp modelId="{E07160EC-86D1-4445-963E-FF3E8BF60009}">
      <dsp:nvSpPr>
        <dsp:cNvPr id="0" name=""/>
        <dsp:cNvSpPr/>
      </dsp:nvSpPr>
      <dsp:spPr>
        <a:xfrm>
          <a:off x="3555801" y="0"/>
          <a:ext cx="2539007" cy="132798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Отчетность при реорганизации</a:t>
          </a:r>
        </a:p>
      </dsp:txBody>
      <dsp:txXfrm>
        <a:off x="3594696" y="38895"/>
        <a:ext cx="2461217" cy="12501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2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9" y="2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2487D5-B714-7E4A-B570-3D34B091A04A}" type="datetimeFigureOut">
              <a:rPr lang="en-US" smtClean="0"/>
              <a:pPr/>
              <a:t>6/26/23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9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35AF29-335D-A348-BBFE-1B6F99F3EC6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994377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2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9" y="2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DA8CF0-9288-6E43-8350-3311193DC481}" type="datetimeFigureOut">
              <a:rPr lang="en-US" smtClean="0"/>
              <a:pPr/>
              <a:t>6/26/23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8"/>
            <a:ext cx="5438140" cy="44669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9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3E209D-CC24-404D-BA45-4E524A1169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808380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824163" y="49213"/>
            <a:ext cx="4275137" cy="320833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Заметки 2"/>
          <p:cNvSpPr>
            <a:spLocks noGrp="1"/>
          </p:cNvSpPr>
          <p:nvPr>
            <p:ph type="body" idx="1"/>
          </p:nvPr>
        </p:nvSpPr>
        <p:spPr>
          <a:xfrm>
            <a:off x="150959" y="3297327"/>
            <a:ext cx="9657173" cy="350035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indent="287463" algn="just">
              <a:spcAft>
                <a:spcPts val="300"/>
              </a:spcAft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7185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851137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205279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979563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045116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ru-RU" b="0" dirty="0">
              <a:solidFill>
                <a:srgbClr val="002060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29172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40140 – перевод с 40149 на 40141</a:t>
            </a:r>
          </a:p>
          <a:p>
            <a:r>
              <a:rPr lang="ru-RU" dirty="0"/>
              <a:t>40140 – если не </a:t>
            </a:r>
            <a:r>
              <a:rPr lang="ru-RU"/>
              <a:t>установлено виновное лицо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361228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319210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3329760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333623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794502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7793387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826717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6829978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9055195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6610152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5727125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177820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008143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123833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282190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801462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 учетом ситуации, изложенной в Письме, а также требований Инструкции № 191н в графе 1 раздела 1 «Доходы бюджета» Сведений (ф. 0503164) бюджетной отчетности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ГлАД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следует указывать действующий код классификации доходов бюджетов, содержащий в 14 – 17 разрядах (группа подвида доходов бюджетов) нули, в отношении тех прогнозных показателей по доходам в части платы за …, по которым с 1 января 2023 г. предусмотрены новые коды классификации доходов бюджетов (прекращены действия тех кодов классификации доходов бюджетов, по которым ранее при составлении проекта федерального закона о федеральном бюджете на очередной финансовый год и плановый период были сформированы прогнозные данные).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412119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683885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293377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2D350B4-811D-9C49-8D4A-B431FFD4595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537914" y="273554"/>
            <a:ext cx="4981978" cy="234446"/>
          </a:xfrm>
          <a:prstGeom prst="rect">
            <a:avLst/>
          </a:prstGeom>
        </p:spPr>
      </p:pic>
      <p:sp>
        <p:nvSpPr>
          <p:cNvPr id="8" name="Slide Number Placeholder 12"/>
          <p:cNvSpPr txBox="1">
            <a:spLocks/>
          </p:cNvSpPr>
          <p:nvPr userDrawn="1"/>
        </p:nvSpPr>
        <p:spPr>
          <a:xfrm>
            <a:off x="8516509" y="97634"/>
            <a:ext cx="848799" cy="5374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2200" kern="1200">
                <a:solidFill>
                  <a:srgbClr val="DEAA46"/>
                </a:solidFill>
                <a:latin typeface="DINPro-Light"/>
                <a:ea typeface="+mn-ea"/>
                <a:cs typeface="DINPro-Light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2D350B4-811D-9C49-8D4A-B431FFD459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48787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2D350B4-811D-9C49-8D4A-B431FFD459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78546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2D350B4-811D-9C49-8D4A-B431FFD459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00824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353201-E5B1-5E21-D08E-FCB4A3A98C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5231A31-3830-05ED-7504-E2AC66C339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414F501-A594-01DB-2030-D7C2851A41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B5696-346B-FF4E-9C51-AD2913003FAB}" type="datetimeFigureOut">
              <a:rPr lang="ru-RU" smtClean="0"/>
              <a:t>26.06.2023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E8DDCD8-8760-0BD8-D47F-261A601080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8795970-CDE9-2E08-B30E-EEC109FCD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99E1F-8AA6-EB46-A926-C62F71B4E1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01536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12"/>
          <p:cNvSpPr txBox="1">
            <a:spLocks/>
          </p:cNvSpPr>
          <p:nvPr userDrawn="1"/>
        </p:nvSpPr>
        <p:spPr>
          <a:xfrm>
            <a:off x="8516509" y="97634"/>
            <a:ext cx="848799" cy="5374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2200" kern="1200">
                <a:solidFill>
                  <a:srgbClr val="DEAA46"/>
                </a:solidFill>
                <a:latin typeface="DINPro-Light"/>
                <a:ea typeface="+mn-ea"/>
                <a:cs typeface="DINPro-Light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2D350B4-811D-9C49-8D4A-B431FFD459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95394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42585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2D350B4-811D-9C49-8D4A-B431FFD459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74140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2D350B4-811D-9C49-8D4A-B431FFD459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7469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2D350B4-811D-9C49-8D4A-B431FFD459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72280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2D350B4-811D-9C49-8D4A-B431FFD459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35829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2D350B4-811D-9C49-8D4A-B431FFD459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8236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2D350B4-811D-9C49-8D4A-B431FFD459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317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9724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diagramData" Target="../diagrams/data3.xml"/><Relationship Id="rId18" Type="http://schemas.openxmlformats.org/officeDocument/2006/relationships/diagramData" Target="../diagrams/data4.xml"/><Relationship Id="rId3" Type="http://schemas.openxmlformats.org/officeDocument/2006/relationships/diagramData" Target="../diagrams/data1.xml"/><Relationship Id="rId21" Type="http://schemas.openxmlformats.org/officeDocument/2006/relationships/diagramColors" Target="../diagrams/colors4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17" Type="http://schemas.microsoft.com/office/2007/relationships/diagramDrawing" Target="../diagrams/drawing3.xml"/><Relationship Id="rId2" Type="http://schemas.openxmlformats.org/officeDocument/2006/relationships/notesSlide" Target="../notesSlides/notesSlide2.xml"/><Relationship Id="rId16" Type="http://schemas.openxmlformats.org/officeDocument/2006/relationships/diagramColors" Target="../diagrams/colors3.xml"/><Relationship Id="rId20" Type="http://schemas.openxmlformats.org/officeDocument/2006/relationships/diagramQuickStyle" Target="../diagrams/quickStyle4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2.xml"/><Relationship Id="rId19" Type="http://schemas.openxmlformats.org/officeDocument/2006/relationships/diagramLayout" Target="../diagrams/layout4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diagramLayout" Target="../diagrams/layout3.xml"/><Relationship Id="rId22" Type="http://schemas.microsoft.com/office/2007/relationships/diagramDrawing" Target="../diagrams/drawing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9.xml"/><Relationship Id="rId13" Type="http://schemas.microsoft.com/office/2007/relationships/diagramDrawing" Target="../diagrams/drawing10.xml"/><Relationship Id="rId3" Type="http://schemas.openxmlformats.org/officeDocument/2006/relationships/image" Target="../media/image3.jpeg"/><Relationship Id="rId7" Type="http://schemas.openxmlformats.org/officeDocument/2006/relationships/diagramColors" Target="../diagrams/colors9.xml"/><Relationship Id="rId12" Type="http://schemas.openxmlformats.org/officeDocument/2006/relationships/diagramColors" Target="../diagrams/colors10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Relationship Id="rId6" Type="http://schemas.openxmlformats.org/officeDocument/2006/relationships/diagramQuickStyle" Target="../diagrams/quickStyle9.xml"/><Relationship Id="rId11" Type="http://schemas.openxmlformats.org/officeDocument/2006/relationships/diagramQuickStyle" Target="../diagrams/quickStyle10.xml"/><Relationship Id="rId5" Type="http://schemas.openxmlformats.org/officeDocument/2006/relationships/diagramLayout" Target="../diagrams/layout9.xml"/><Relationship Id="rId10" Type="http://schemas.openxmlformats.org/officeDocument/2006/relationships/diagramLayout" Target="../diagrams/layout10.xml"/><Relationship Id="rId4" Type="http://schemas.openxmlformats.org/officeDocument/2006/relationships/diagramData" Target="../diagrams/data9.xml"/><Relationship Id="rId9" Type="http://schemas.openxmlformats.org/officeDocument/2006/relationships/diagramData" Target="../diagrams/data10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2.xml"/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12" Type="http://schemas.microsoft.com/office/2007/relationships/diagramDrawing" Target="../diagrams/drawing12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1.xml"/><Relationship Id="rId11" Type="http://schemas.openxmlformats.org/officeDocument/2006/relationships/diagramColors" Target="../diagrams/colors12.xml"/><Relationship Id="rId5" Type="http://schemas.openxmlformats.org/officeDocument/2006/relationships/diagramQuickStyle" Target="../diagrams/quickStyle11.xml"/><Relationship Id="rId10" Type="http://schemas.openxmlformats.org/officeDocument/2006/relationships/diagramQuickStyle" Target="../diagrams/quickStyle12.xml"/><Relationship Id="rId4" Type="http://schemas.openxmlformats.org/officeDocument/2006/relationships/diagramLayout" Target="../diagrams/layout11.xml"/><Relationship Id="rId9" Type="http://schemas.openxmlformats.org/officeDocument/2006/relationships/diagramLayout" Target="../diagrams/layout1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4.xml"/><Relationship Id="rId13" Type="http://schemas.openxmlformats.org/officeDocument/2006/relationships/diagramData" Target="../diagrams/data15.xml"/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12" Type="http://schemas.microsoft.com/office/2007/relationships/diagramDrawing" Target="../diagrams/drawing14.xml"/><Relationship Id="rId17" Type="http://schemas.microsoft.com/office/2007/relationships/diagramDrawing" Target="../diagrams/drawing15.xml"/><Relationship Id="rId2" Type="http://schemas.openxmlformats.org/officeDocument/2006/relationships/notesSlide" Target="../notesSlides/notesSlide24.xml"/><Relationship Id="rId16" Type="http://schemas.openxmlformats.org/officeDocument/2006/relationships/diagramColors" Target="../diagrams/colors15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3.xml"/><Relationship Id="rId11" Type="http://schemas.openxmlformats.org/officeDocument/2006/relationships/diagramColors" Target="../diagrams/colors14.xml"/><Relationship Id="rId5" Type="http://schemas.openxmlformats.org/officeDocument/2006/relationships/diagramQuickStyle" Target="../diagrams/quickStyle13.xml"/><Relationship Id="rId15" Type="http://schemas.openxmlformats.org/officeDocument/2006/relationships/diagramQuickStyle" Target="../diagrams/quickStyle15.xml"/><Relationship Id="rId10" Type="http://schemas.openxmlformats.org/officeDocument/2006/relationships/diagramQuickStyle" Target="../diagrams/quickStyle14.xml"/><Relationship Id="rId4" Type="http://schemas.openxmlformats.org/officeDocument/2006/relationships/diagramLayout" Target="../diagrams/layout13.xml"/><Relationship Id="rId9" Type="http://schemas.openxmlformats.org/officeDocument/2006/relationships/diagramLayout" Target="../diagrams/layout14.xml"/><Relationship Id="rId14" Type="http://schemas.openxmlformats.org/officeDocument/2006/relationships/diagramLayout" Target="../diagrams/layout15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7.xml"/><Relationship Id="rId13" Type="http://schemas.openxmlformats.org/officeDocument/2006/relationships/diagramData" Target="../diagrams/data18.xml"/><Relationship Id="rId3" Type="http://schemas.openxmlformats.org/officeDocument/2006/relationships/diagramData" Target="../diagrams/data16.xml"/><Relationship Id="rId7" Type="http://schemas.microsoft.com/office/2007/relationships/diagramDrawing" Target="../diagrams/drawing16.xml"/><Relationship Id="rId12" Type="http://schemas.microsoft.com/office/2007/relationships/diagramDrawing" Target="../diagrams/drawing17.xml"/><Relationship Id="rId17" Type="http://schemas.microsoft.com/office/2007/relationships/diagramDrawing" Target="../diagrams/drawing18.xml"/><Relationship Id="rId2" Type="http://schemas.openxmlformats.org/officeDocument/2006/relationships/notesSlide" Target="../notesSlides/notesSlide25.xml"/><Relationship Id="rId16" Type="http://schemas.openxmlformats.org/officeDocument/2006/relationships/diagramColors" Target="../diagrams/colors18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6.xml"/><Relationship Id="rId11" Type="http://schemas.openxmlformats.org/officeDocument/2006/relationships/diagramColors" Target="../diagrams/colors17.xml"/><Relationship Id="rId5" Type="http://schemas.openxmlformats.org/officeDocument/2006/relationships/diagramQuickStyle" Target="../diagrams/quickStyle16.xml"/><Relationship Id="rId15" Type="http://schemas.openxmlformats.org/officeDocument/2006/relationships/diagramQuickStyle" Target="../diagrams/quickStyle18.xml"/><Relationship Id="rId10" Type="http://schemas.openxmlformats.org/officeDocument/2006/relationships/diagramQuickStyle" Target="../diagrams/quickStyle17.xml"/><Relationship Id="rId4" Type="http://schemas.openxmlformats.org/officeDocument/2006/relationships/diagramLayout" Target="../diagrams/layout16.xml"/><Relationship Id="rId9" Type="http://schemas.openxmlformats.org/officeDocument/2006/relationships/diagramLayout" Target="../diagrams/layout17.xml"/><Relationship Id="rId14" Type="http://schemas.openxmlformats.org/officeDocument/2006/relationships/diagramLayout" Target="../diagrams/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3448"/>
            <a:ext cx="9144000" cy="1545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3091" y="4201934"/>
            <a:ext cx="82036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Times New Roman" charset="0"/>
                <a:ea typeface="Times New Roman" charset="0"/>
                <a:cs typeface="Times New Roman" charset="0"/>
              </a:rPr>
              <a:t>Подходы к раскрытию информации </a:t>
            </a:r>
            <a:r>
              <a:rPr lang="ru-RU" sz="2400" b="1">
                <a:latin typeface="Times New Roman" charset="0"/>
                <a:ea typeface="Times New Roman" charset="0"/>
                <a:cs typeface="Times New Roman" charset="0"/>
              </a:rPr>
              <a:t>в отчетности</a:t>
            </a:r>
          </a:p>
          <a:p>
            <a:pPr algn="ctr"/>
            <a:r>
              <a:rPr lang="ru-RU" sz="2400" b="1">
                <a:latin typeface="Times New Roman" charset="0"/>
                <a:ea typeface="Times New Roman" charset="0"/>
                <a:cs typeface="Times New Roman" charset="0"/>
              </a:rPr>
              <a:t>на </a:t>
            </a:r>
            <a:r>
              <a:rPr lang="ru-RU" sz="2400" b="1" dirty="0">
                <a:latin typeface="Times New Roman" charset="0"/>
                <a:ea typeface="Times New Roman" charset="0"/>
                <a:cs typeface="Times New Roman" charset="0"/>
              </a:rPr>
              <a:t>1 июля 2023 года</a:t>
            </a:r>
            <a:endParaRPr lang="ru-RU" sz="2400" b="1" dirty="0">
              <a:solidFill>
                <a:srgbClr val="077A3E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 useBgFill="1">
        <p:nvSpPr>
          <p:cNvPr id="8" name="Прямоугольник 7"/>
          <p:cNvSpPr/>
          <p:nvPr/>
        </p:nvSpPr>
        <p:spPr>
          <a:xfrm>
            <a:off x="143931" y="220206"/>
            <a:ext cx="4491002" cy="10836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 useBgFill="1">
        <p:nvSpPr>
          <p:cNvPr id="9" name="Прямоугольник 8"/>
          <p:cNvSpPr/>
          <p:nvPr/>
        </p:nvSpPr>
        <p:spPr>
          <a:xfrm>
            <a:off x="0" y="5774339"/>
            <a:ext cx="9144000" cy="10836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0" y="5772509"/>
            <a:ext cx="9144000" cy="108366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3644153" y="6543586"/>
            <a:ext cx="1748970" cy="3125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Ульяновск 2023</a:t>
            </a:r>
          </a:p>
        </p:txBody>
      </p:sp>
    </p:spTree>
    <p:extLst>
      <p:ext uri="{BB962C8B-B14F-4D97-AF65-F5344CB8AC3E}">
        <p14:creationId xmlns:p14="http://schemas.microsoft.com/office/powerpoint/2010/main" val="22322456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325134" y="179386"/>
            <a:ext cx="659359" cy="365125"/>
          </a:xfrm>
        </p:spPr>
        <p:txBody>
          <a:bodyPr/>
          <a:lstStyle/>
          <a:p>
            <a:r>
              <a:rPr lang="ru-RU" b="1" dirty="0">
                <a:solidFill>
                  <a:srgbClr val="C79023"/>
                </a:solidFill>
              </a:rPr>
              <a:t> </a:t>
            </a:r>
            <a:fld id="{D81B3B79-DEF0-4346-A5D2-0443081EFB3D}" type="slidenum">
              <a:rPr lang="ru-RU" b="1" smtClean="0">
                <a:solidFill>
                  <a:srgbClr val="C79023"/>
                </a:solidFill>
              </a:rPr>
              <a:t>10</a:t>
            </a:fld>
            <a:endParaRPr lang="en-US" b="1" dirty="0">
              <a:solidFill>
                <a:srgbClr val="C79023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13245D0-B675-D542-A49D-01FA24A73DA7}"/>
              </a:ext>
            </a:extLst>
          </p:cNvPr>
          <p:cNvSpPr txBox="1"/>
          <p:nvPr/>
        </p:nvSpPr>
        <p:spPr>
          <a:xfrm>
            <a:off x="739704" y="544511"/>
            <a:ext cx="734055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sz="2600" b="1" i="1" dirty="0">
                <a:solidFill>
                  <a:srgbClr val="077A3E"/>
                </a:solidFill>
                <a:latin typeface="Times New Roman" charset="0"/>
                <a:ea typeface="Times New Roman" charset="0"/>
                <a:cs typeface="Times New Roman" charset="0"/>
              </a:rPr>
              <a:t>Квартальная отчетность</a:t>
            </a:r>
            <a:r>
              <a:rPr lang="en-US" sz="2600" b="1" i="1" dirty="0">
                <a:solidFill>
                  <a:srgbClr val="077A3E"/>
                </a:solidFill>
                <a:latin typeface="Times New Roman" charset="0"/>
                <a:ea typeface="Times New Roman" charset="0"/>
                <a:cs typeface="Times New Roman" charset="0"/>
              </a:rPr>
              <a:t> – </a:t>
            </a:r>
            <a:r>
              <a:rPr lang="ru-RU" sz="2600" b="1" i="1" dirty="0">
                <a:solidFill>
                  <a:srgbClr val="077A3E"/>
                </a:solidFill>
                <a:latin typeface="Times New Roman" charset="0"/>
                <a:ea typeface="Times New Roman" charset="0"/>
                <a:cs typeface="Times New Roman" charset="0"/>
              </a:rPr>
              <a:t>метод начисления</a:t>
            </a:r>
          </a:p>
        </p:txBody>
      </p:sp>
      <p:sp>
        <p:nvSpPr>
          <p:cNvPr id="13" name="Rectangle 4"/>
          <p:cNvSpPr/>
          <p:nvPr/>
        </p:nvSpPr>
        <p:spPr>
          <a:xfrm>
            <a:off x="433504" y="98235"/>
            <a:ext cx="7952955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300" b="1" dirty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Отчетность 2023 года – критерии раскрытия информации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F3A197C-7B82-C447-8754-C4AB16107618}"/>
              </a:ext>
            </a:extLst>
          </p:cNvPr>
          <p:cNvSpPr txBox="1"/>
          <p:nvPr/>
        </p:nvSpPr>
        <p:spPr>
          <a:xfrm>
            <a:off x="329041" y="1736812"/>
            <a:ext cx="8655452" cy="4801314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</a:bodyPr>
          <a:lstStyle/>
          <a:p>
            <a:pPr lvl="0" algn="just" defTabSz="914400">
              <a:defRPr/>
            </a:pPr>
            <a:r>
              <a:rPr lang="ru-RU" alt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Счет 206 «Расчеты по выданным авансам»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202. На счете учитываются расчеты по предоставленным учреждением в соответствии с условиями заключенных договоров (контрактов), соглашений авансовым выплатам,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 также расчеты в части не оспариваемых физическими лицами переплат заработной платы и социальных пособий, по которым не ведется </a:t>
            </a:r>
            <a:b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претензионно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-исковая работа </a:t>
            </a:r>
          </a:p>
          <a:p>
            <a:pPr algn="just"/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бывший работник или оспариваемая выплата – счет 209, просто переплата з/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(возврат через удержание из з/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– счет 206</a:t>
            </a:r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defTabSz="914400">
              <a:defRPr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Счет 208 «Расчеты с подотчетными лицами»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212. Счет предназначен для учета расчетов с подотчетными лицами по суммам денежных средств и (или) денежных документов, выдаваемых им учреждением под отчет,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исключением дебиторской задолженности подотчетных лиц, не возвращенной в установленные сроки, по которой ведется </a:t>
            </a:r>
            <a:r>
              <a:rPr lang="ru-RU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претензионно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-исковая работа.</a:t>
            </a:r>
          </a:p>
          <a:p>
            <a:pPr algn="just"/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бывший работник или оспариваемая выплата – счет 209, в иных ситуациях – счет 208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B6EB0C7-15EE-3A40-A46C-61854EF5962C}"/>
              </a:ext>
            </a:extLst>
          </p:cNvPr>
          <p:cNvSpPr txBox="1"/>
          <p:nvPr/>
        </p:nvSpPr>
        <p:spPr>
          <a:xfrm>
            <a:off x="611560" y="1057647"/>
            <a:ext cx="734055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sz="2600" b="1" i="1" dirty="0">
                <a:latin typeface="Times New Roman" charset="0"/>
                <a:ea typeface="Times New Roman" charset="0"/>
                <a:cs typeface="Times New Roman" charset="0"/>
              </a:rPr>
              <a:t>Счет 206 / 208</a:t>
            </a:r>
          </a:p>
        </p:txBody>
      </p:sp>
    </p:spTree>
    <p:extLst>
      <p:ext uri="{BB962C8B-B14F-4D97-AF65-F5344CB8AC3E}">
        <p14:creationId xmlns:p14="http://schemas.microsoft.com/office/powerpoint/2010/main" val="22125974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325134" y="179386"/>
            <a:ext cx="659359" cy="365125"/>
          </a:xfrm>
        </p:spPr>
        <p:txBody>
          <a:bodyPr/>
          <a:lstStyle/>
          <a:p>
            <a:r>
              <a:rPr lang="ru-RU" b="1" dirty="0">
                <a:solidFill>
                  <a:srgbClr val="C79023"/>
                </a:solidFill>
              </a:rPr>
              <a:t> </a:t>
            </a:r>
            <a:fld id="{D81B3B79-DEF0-4346-A5D2-0443081EFB3D}" type="slidenum">
              <a:rPr lang="ru-RU" b="1" smtClean="0">
                <a:solidFill>
                  <a:srgbClr val="C79023"/>
                </a:solidFill>
              </a:rPr>
              <a:t>11</a:t>
            </a:fld>
            <a:endParaRPr lang="en-US" b="1" dirty="0">
              <a:solidFill>
                <a:srgbClr val="C79023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13245D0-B675-D542-A49D-01FA24A73DA7}"/>
              </a:ext>
            </a:extLst>
          </p:cNvPr>
          <p:cNvSpPr txBox="1"/>
          <p:nvPr/>
        </p:nvSpPr>
        <p:spPr>
          <a:xfrm>
            <a:off x="179512" y="544511"/>
            <a:ext cx="871296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sz="2600" b="1" i="1" dirty="0">
                <a:solidFill>
                  <a:srgbClr val="077A3E"/>
                </a:solidFill>
                <a:latin typeface="Times New Roman" charset="0"/>
                <a:ea typeface="Times New Roman" charset="0"/>
                <a:cs typeface="Times New Roman" charset="0"/>
              </a:rPr>
              <a:t>Квартальная, годовая отчетность</a:t>
            </a:r>
            <a:r>
              <a:rPr lang="en-US" sz="2600" b="1" i="1" dirty="0">
                <a:solidFill>
                  <a:srgbClr val="077A3E"/>
                </a:solidFill>
                <a:latin typeface="Times New Roman" charset="0"/>
                <a:ea typeface="Times New Roman" charset="0"/>
                <a:cs typeface="Times New Roman" charset="0"/>
              </a:rPr>
              <a:t> – </a:t>
            </a:r>
            <a:r>
              <a:rPr lang="ru-RU" sz="2600" b="1" i="1" dirty="0">
                <a:solidFill>
                  <a:srgbClr val="077A3E"/>
                </a:solidFill>
                <a:latin typeface="Times New Roman" charset="0"/>
                <a:ea typeface="Times New Roman" charset="0"/>
                <a:cs typeface="Times New Roman" charset="0"/>
              </a:rPr>
              <a:t>метод начисления</a:t>
            </a:r>
          </a:p>
        </p:txBody>
      </p:sp>
      <p:sp>
        <p:nvSpPr>
          <p:cNvPr id="13" name="Rectangle 4"/>
          <p:cNvSpPr/>
          <p:nvPr/>
        </p:nvSpPr>
        <p:spPr>
          <a:xfrm>
            <a:off x="433504" y="98235"/>
            <a:ext cx="7952955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300" b="1" dirty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Отчетность 2023 года – критерии раскрытия информации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F3A197C-7B82-C447-8754-C4AB16107618}"/>
              </a:ext>
            </a:extLst>
          </p:cNvPr>
          <p:cNvSpPr txBox="1"/>
          <p:nvPr/>
        </p:nvSpPr>
        <p:spPr>
          <a:xfrm>
            <a:off x="329041" y="1736812"/>
            <a:ext cx="8655452" cy="4524315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</a:bodyPr>
          <a:lstStyle/>
          <a:p>
            <a:pPr lvl="0" algn="just" defTabSz="914400">
              <a:defRPr/>
            </a:pPr>
            <a:r>
              <a:rPr lang="ru-RU" alt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Счет 209 «Расчеты по ущербу и иным доходам»</a:t>
            </a:r>
          </a:p>
          <a:p>
            <a:pPr algn="just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суммам принудительного изъятия, в том числе при возмещении ущерба в соответствии с законодательством Российской Федерации, при возникновении страховых случаев, по суммам ущерба, причиненного вследствие действия (бездействия) должностных лиц организации, а </a:t>
            </a: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также по суммам компенсации расходов, понесенных учреждениями в связи с реализацией требований, установленных законодательством Российской Федерации</a:t>
            </a:r>
            <a:r>
              <a:rPr lang="ru-RU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том числе в части возмещения затрат Фондом пенсионного и социального страхования</a:t>
            </a:r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defTabSz="914400">
              <a:defRPr/>
            </a:pP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defTabSz="914400">
              <a:defRPr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Счет 30305 «Расчеты по прочим платежам в бюджет»</a:t>
            </a:r>
          </a:p>
          <a:p>
            <a:pPr lvl="0" algn="just" defTabSz="914400">
              <a:defRPr/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иным платежам в бюджет,  начисленным в соответствии с законодательством Российской Федерации, </a:t>
            </a:r>
            <a:r>
              <a:rPr lang="ru-RU" b="1" i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включая расчеты по возвратам межбюджетных трансфертов прошлых лет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а также в части </a:t>
            </a:r>
            <a:r>
              <a:rPr lang="ru-RU" b="1" i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возмещения Фондом пенсионного и социального страхования затрат,</a:t>
            </a:r>
            <a:r>
              <a:rPr lang="ru-RU" b="1" i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понесенных учреждениями в связи с реализацией требований, установленных законодательством Российской Федерации</a:t>
            </a:r>
            <a:endParaRPr lang="ru-RU" b="1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B6EB0C7-15EE-3A40-A46C-61854EF5962C}"/>
              </a:ext>
            </a:extLst>
          </p:cNvPr>
          <p:cNvSpPr txBox="1"/>
          <p:nvPr/>
        </p:nvSpPr>
        <p:spPr>
          <a:xfrm>
            <a:off x="611560" y="1057647"/>
            <a:ext cx="734055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sz="2600" b="1" i="1" dirty="0">
                <a:latin typeface="Times New Roman" charset="0"/>
                <a:ea typeface="Times New Roman" charset="0"/>
                <a:cs typeface="Times New Roman" charset="0"/>
              </a:rPr>
              <a:t>Счет 209 / 303</a:t>
            </a:r>
          </a:p>
        </p:txBody>
      </p:sp>
    </p:spTree>
    <p:extLst>
      <p:ext uri="{BB962C8B-B14F-4D97-AF65-F5344CB8AC3E}">
        <p14:creationId xmlns:p14="http://schemas.microsoft.com/office/powerpoint/2010/main" val="842434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325134" y="179386"/>
            <a:ext cx="659359" cy="365125"/>
          </a:xfrm>
        </p:spPr>
        <p:txBody>
          <a:bodyPr/>
          <a:lstStyle/>
          <a:p>
            <a:r>
              <a:rPr lang="ru-RU" b="1" dirty="0">
                <a:solidFill>
                  <a:srgbClr val="C79023"/>
                </a:solidFill>
              </a:rPr>
              <a:t> </a:t>
            </a:r>
            <a:fld id="{D81B3B79-DEF0-4346-A5D2-0443081EFB3D}" type="slidenum">
              <a:rPr lang="ru-RU" b="1" smtClean="0">
                <a:solidFill>
                  <a:srgbClr val="C79023"/>
                </a:solidFill>
              </a:rPr>
              <a:t>12</a:t>
            </a:fld>
            <a:endParaRPr lang="en-US" b="1" dirty="0">
              <a:solidFill>
                <a:srgbClr val="C79023"/>
              </a:solidFill>
            </a:endParaRPr>
          </a:p>
        </p:txBody>
      </p:sp>
      <p:sp>
        <p:nvSpPr>
          <p:cNvPr id="13" name="Rectangle 4"/>
          <p:cNvSpPr/>
          <p:nvPr/>
        </p:nvSpPr>
        <p:spPr>
          <a:xfrm>
            <a:off x="433504" y="98235"/>
            <a:ext cx="7952955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300" b="1" dirty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Отчетность 2023 года – критерии раскрытия информации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0378" y="1133639"/>
            <a:ext cx="2736304" cy="783193"/>
          </a:xfrm>
          <a:prstGeom prst="round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СГС «Биологические активы»</a:t>
            </a:r>
          </a:p>
        </p:txBody>
      </p:sp>
      <p:sp>
        <p:nvSpPr>
          <p:cNvPr id="4" name="Стрелка вниз 3"/>
          <p:cNvSpPr/>
          <p:nvPr/>
        </p:nvSpPr>
        <p:spPr>
          <a:xfrm>
            <a:off x="1474514" y="2069743"/>
            <a:ext cx="288032" cy="468052"/>
          </a:xfrm>
          <a:prstGeom prst="downArrow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264638" y="2666115"/>
            <a:ext cx="2736304" cy="1736646"/>
          </a:xfrm>
          <a:prstGeom prst="round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живые организмы (животные, растения, грибы), культивируемые </a:t>
            </a: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получения биологической продукции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  <p:sp>
        <p:nvSpPr>
          <p:cNvPr id="6" name="Стрелка вправо 5"/>
          <p:cNvSpPr/>
          <p:nvPr/>
        </p:nvSpPr>
        <p:spPr>
          <a:xfrm>
            <a:off x="3095836" y="1448781"/>
            <a:ext cx="288032" cy="252028"/>
          </a:xfrm>
          <a:prstGeom prst="rightArrow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3563888" y="1183198"/>
            <a:ext cx="1764196" cy="733634"/>
          </a:xfrm>
          <a:prstGeom prst="round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Изменения в 157н</a:t>
            </a:r>
          </a:p>
        </p:txBody>
      </p:sp>
      <p:sp>
        <p:nvSpPr>
          <p:cNvPr id="14" name="Стрелка вниз 13"/>
          <p:cNvSpPr/>
          <p:nvPr/>
        </p:nvSpPr>
        <p:spPr>
          <a:xfrm>
            <a:off x="4265965" y="2069743"/>
            <a:ext cx="288032" cy="468052"/>
          </a:xfrm>
          <a:prstGeom prst="downArrow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3561952" y="2690706"/>
            <a:ext cx="1766132" cy="1388611"/>
          </a:xfrm>
          <a:prstGeom prst="round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Счет 113 «Биологические активы»</a:t>
            </a:r>
          </a:p>
        </p:txBody>
      </p:sp>
      <p:cxnSp>
        <p:nvCxnSpPr>
          <p:cNvPr id="10" name="Прямая со стрелкой 9"/>
          <p:cNvCxnSpPr>
            <a:stCxn id="11" idx="3"/>
            <a:endCxn id="16" idx="1"/>
          </p:cNvCxnSpPr>
          <p:nvPr/>
        </p:nvCxnSpPr>
        <p:spPr>
          <a:xfrm>
            <a:off x="5328084" y="1550015"/>
            <a:ext cx="450387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778471" y="1183197"/>
            <a:ext cx="3206022" cy="733635"/>
          </a:xfrm>
          <a:prstGeom prst="round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</a:t>
            </a: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2022 года 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на счете 101 «Основные средства»</a:t>
            </a:r>
          </a:p>
        </p:txBody>
      </p:sp>
      <p:cxnSp>
        <p:nvCxnSpPr>
          <p:cNvPr id="21" name="Прямая со стрелкой 20"/>
          <p:cNvCxnSpPr>
            <a:stCxn id="16" idx="2"/>
          </p:cNvCxnSpPr>
          <p:nvPr/>
        </p:nvCxnSpPr>
        <p:spPr>
          <a:xfrm flipH="1">
            <a:off x="7380312" y="1916832"/>
            <a:ext cx="1170" cy="62096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5778471" y="2690719"/>
            <a:ext cx="3206022" cy="738281"/>
          </a:xfrm>
          <a:prstGeom prst="roundRect">
            <a:avLst/>
          </a:prstGeom>
          <a:ln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/>
          <a:p>
            <a:pPr algn="ctr"/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2023 года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на счете 113 «Биологические активы»</a:t>
            </a:r>
            <a:endParaRPr lang="ru-RU" sz="1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788200" y="4028223"/>
            <a:ext cx="3206022" cy="2605133"/>
          </a:xfrm>
          <a:prstGeom prst="roundRect">
            <a:avLst/>
          </a:prstGeom>
          <a:solidFill>
            <a:srgbClr val="F3FFF3"/>
          </a:solidFill>
          <a:ln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/>
          <a:p>
            <a:pPr algn="ctr"/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Межотчетный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период</a:t>
            </a:r>
          </a:p>
          <a:p>
            <a:pPr algn="ctr"/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Счет 40130000</a:t>
            </a:r>
          </a:p>
          <a:p>
            <a:pPr algn="ctr"/>
            <a:endParaRPr 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Бухгалтерская справка (ф.0504833)</a:t>
            </a:r>
          </a:p>
          <a:p>
            <a:pPr algn="ctr"/>
            <a:endParaRPr 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Журнал операций </a:t>
            </a:r>
            <a:r>
              <a:rPr lang="ru-RU" sz="1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межотчетного</a:t>
            </a: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периода</a:t>
            </a:r>
            <a:endParaRPr lang="ru-RU" sz="1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Стрелка вниз 24"/>
          <p:cNvSpPr/>
          <p:nvPr/>
        </p:nvSpPr>
        <p:spPr>
          <a:xfrm>
            <a:off x="7272300" y="3581925"/>
            <a:ext cx="216024" cy="315128"/>
          </a:xfrm>
          <a:prstGeom prst="downArrow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TextBox 25"/>
          <p:cNvSpPr txBox="1"/>
          <p:nvPr/>
        </p:nvSpPr>
        <p:spPr>
          <a:xfrm>
            <a:off x="591448" y="4825029"/>
            <a:ext cx="4520612" cy="848551"/>
          </a:xfrm>
          <a:prstGeom prst="round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Счета 10607, 10704, 11400, 20576, 20636, 20836, 20976, 30236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91448" y="5877272"/>
            <a:ext cx="4520612" cy="848551"/>
          </a:xfrm>
          <a:prstGeom prst="round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Касса с 2023 года по КОСГУ 360 (приобретение биологических активов)</a:t>
            </a:r>
          </a:p>
        </p:txBody>
      </p:sp>
    </p:spTree>
    <p:extLst>
      <p:ext uri="{BB962C8B-B14F-4D97-AF65-F5344CB8AC3E}">
        <p14:creationId xmlns:p14="http://schemas.microsoft.com/office/powerpoint/2010/main" val="10982900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325134" y="179386"/>
            <a:ext cx="659359" cy="365125"/>
          </a:xfrm>
        </p:spPr>
        <p:txBody>
          <a:bodyPr/>
          <a:lstStyle/>
          <a:p>
            <a:r>
              <a:rPr lang="ru-RU" b="1" dirty="0">
                <a:solidFill>
                  <a:srgbClr val="C79023"/>
                </a:solidFill>
              </a:rPr>
              <a:t> </a:t>
            </a:r>
            <a:fld id="{D81B3B79-DEF0-4346-A5D2-0443081EFB3D}" type="slidenum">
              <a:rPr lang="ru-RU" b="1" smtClean="0">
                <a:solidFill>
                  <a:srgbClr val="C79023"/>
                </a:solidFill>
              </a:rPr>
              <a:t>13</a:t>
            </a:fld>
            <a:endParaRPr lang="en-US" b="1" dirty="0">
              <a:solidFill>
                <a:srgbClr val="C79023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13245D0-B675-D542-A49D-01FA24A73DA7}"/>
              </a:ext>
            </a:extLst>
          </p:cNvPr>
          <p:cNvSpPr txBox="1"/>
          <p:nvPr/>
        </p:nvSpPr>
        <p:spPr>
          <a:xfrm>
            <a:off x="107504" y="544511"/>
            <a:ext cx="874897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sz="2600" b="1" i="1" dirty="0">
                <a:solidFill>
                  <a:srgbClr val="077A3E"/>
                </a:solidFill>
                <a:latin typeface="Times New Roman" charset="0"/>
                <a:ea typeface="Times New Roman" charset="0"/>
                <a:cs typeface="Times New Roman" charset="0"/>
              </a:rPr>
              <a:t>Квартальная, годовая  отчетность</a:t>
            </a:r>
            <a:r>
              <a:rPr lang="en-US" sz="2600" b="1" i="1" dirty="0">
                <a:solidFill>
                  <a:srgbClr val="077A3E"/>
                </a:solidFill>
                <a:latin typeface="Times New Roman" charset="0"/>
                <a:ea typeface="Times New Roman" charset="0"/>
                <a:cs typeface="Times New Roman" charset="0"/>
              </a:rPr>
              <a:t> – </a:t>
            </a:r>
            <a:r>
              <a:rPr lang="ru-RU" sz="2600" b="1" i="1" dirty="0">
                <a:solidFill>
                  <a:srgbClr val="077A3E"/>
                </a:solidFill>
                <a:latin typeface="Times New Roman" charset="0"/>
                <a:ea typeface="Times New Roman" charset="0"/>
                <a:cs typeface="Times New Roman" charset="0"/>
              </a:rPr>
              <a:t>метод начисления</a:t>
            </a:r>
          </a:p>
        </p:txBody>
      </p:sp>
      <p:sp>
        <p:nvSpPr>
          <p:cNvPr id="13" name="Rectangle 4"/>
          <p:cNvSpPr/>
          <p:nvPr/>
        </p:nvSpPr>
        <p:spPr>
          <a:xfrm>
            <a:off x="433504" y="98235"/>
            <a:ext cx="7952955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300" b="1" dirty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Отчетность 2023 года – критерии раскрытия информации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B6EB0C7-15EE-3A40-A46C-61854EF5962C}"/>
              </a:ext>
            </a:extLst>
          </p:cNvPr>
          <p:cNvSpPr txBox="1"/>
          <p:nvPr/>
        </p:nvSpPr>
        <p:spPr>
          <a:xfrm>
            <a:off x="734462" y="1106159"/>
            <a:ext cx="784461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sz="2600" b="1" i="1" dirty="0">
                <a:latin typeface="Times New Roman" charset="0"/>
                <a:ea typeface="Times New Roman" charset="0"/>
                <a:cs typeface="Times New Roman" charset="0"/>
              </a:rPr>
              <a:t>Трансферты текущего, капитального характера</a:t>
            </a:r>
          </a:p>
        </p:txBody>
      </p:sp>
      <p:graphicFrame>
        <p:nvGraphicFramePr>
          <p:cNvPr id="2" name="Схема 1">
            <a:extLst>
              <a:ext uri="{FF2B5EF4-FFF2-40B4-BE49-F238E27FC236}">
                <a16:creationId xmlns:a16="http://schemas.microsoft.com/office/drawing/2014/main" id="{10296FD9-B8CE-AF49-BC06-4D5CB650294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69189341"/>
              </p:ext>
            </p:extLst>
          </p:nvPr>
        </p:nvGraphicFramePr>
        <p:xfrm>
          <a:off x="-648580" y="1844824"/>
          <a:ext cx="8255270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7E7652A5-EEC7-5440-BFB7-69DC06AE630A}"/>
              </a:ext>
            </a:extLst>
          </p:cNvPr>
          <p:cNvSpPr txBox="1"/>
          <p:nvPr/>
        </p:nvSpPr>
        <p:spPr>
          <a:xfrm>
            <a:off x="6650636" y="1919983"/>
            <a:ext cx="23201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077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Справках 0503125 – начиная</a:t>
            </a:r>
          </a:p>
          <a:p>
            <a:pPr algn="ctr"/>
            <a:r>
              <a:rPr lang="ru-RU" sz="2000" b="1" dirty="0">
                <a:solidFill>
                  <a:srgbClr val="077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01.01.2023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82EA4A2-5994-7145-97B7-E540198CE60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78266" y="3035946"/>
            <a:ext cx="1772816" cy="177281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772284" y="4909062"/>
            <a:ext cx="2198520" cy="1584176"/>
          </a:xfrm>
          <a:prstGeom prst="roundRect">
            <a:avLst/>
          </a:prstGeom>
          <a:solidFill>
            <a:srgbClr val="EFF9FF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/>
          <a:p>
            <a:pPr algn="ctr"/>
            <a:r>
              <a:rPr lang="ru-RU" sz="1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Межотчетный</a:t>
            </a:r>
            <a:r>
              <a:rPr lang="ru-RU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период</a:t>
            </a:r>
          </a:p>
          <a:p>
            <a:pPr algn="ctr"/>
            <a:endParaRPr lang="ru-RU" sz="5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Счет 40130000</a:t>
            </a:r>
          </a:p>
          <a:p>
            <a:pPr algn="ctr"/>
            <a:endParaRPr lang="ru-RU" sz="5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Бухгалтерская справка (ф.0504833)</a:t>
            </a:r>
          </a:p>
          <a:p>
            <a:pPr algn="ctr"/>
            <a:endParaRPr lang="ru-RU" sz="5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Журнал операций </a:t>
            </a:r>
            <a:r>
              <a:rPr lang="ru-RU" sz="1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межотчетного</a:t>
            </a:r>
            <a:r>
              <a:rPr lang="ru-RU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периода</a:t>
            </a:r>
            <a:endParaRPr lang="ru-RU" sz="1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87443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481391" y="49076"/>
            <a:ext cx="503102" cy="365125"/>
          </a:xfrm>
        </p:spPr>
        <p:txBody>
          <a:bodyPr/>
          <a:lstStyle/>
          <a:p>
            <a:fld id="{A9DAC724-3E02-49ED-B828-609FBC575841}" type="slidenum">
              <a:rPr lang="ru-RU" b="1" smtClean="0">
                <a:solidFill>
                  <a:srgbClr val="C79023"/>
                </a:solidFill>
              </a:rPr>
              <a:t>14</a:t>
            </a:fld>
            <a:endParaRPr lang="en-US" b="1" dirty="0">
              <a:solidFill>
                <a:srgbClr val="C79023"/>
              </a:solidFill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A33DAC7D-2902-43C4-80FC-A26A6CDFC3A5}"/>
              </a:ext>
            </a:extLst>
          </p:cNvPr>
          <p:cNvSpPr/>
          <p:nvPr/>
        </p:nvSpPr>
        <p:spPr>
          <a:xfrm>
            <a:off x="737051" y="305703"/>
            <a:ext cx="3212197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2500" b="1" dirty="0">
                <a:solidFill>
                  <a:srgbClr val="077A3E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Изменения в 209н</a:t>
            </a:r>
            <a:endParaRPr lang="ru-RU" sz="2500" b="1" dirty="0">
              <a:solidFill>
                <a:srgbClr val="C000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37051" y="949404"/>
            <a:ext cx="3505199" cy="369332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подстатей КОСГУ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5099562" y="154811"/>
            <a:ext cx="2739513" cy="530990"/>
          </a:xfrm>
          <a:prstGeom prst="rect">
            <a:avLst/>
          </a:prstGeom>
          <a:noFill/>
        </p:spPr>
        <p:txBody>
          <a:bodyPr wrap="none" lIns="91440" tIns="45720" rIns="91440" bIns="45720" anchor="ctr" anchorCtr="0">
            <a:prstTxWarp prst="textWave4">
              <a:avLst/>
            </a:prstTxWarp>
            <a:spAutoFit/>
          </a:bodyPr>
          <a:lstStyle/>
          <a:p>
            <a:pPr algn="ctr"/>
            <a:r>
              <a:rPr lang="ru-RU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НОВОЕ!!!</a:t>
            </a:r>
          </a:p>
        </p:txBody>
      </p:sp>
      <p:grpSp>
        <p:nvGrpSpPr>
          <p:cNvPr id="8" name="Группа 7"/>
          <p:cNvGrpSpPr/>
          <p:nvPr/>
        </p:nvGrpSpPr>
        <p:grpSpPr>
          <a:xfrm>
            <a:off x="371475" y="1667388"/>
            <a:ext cx="8361467" cy="810911"/>
            <a:chOff x="371475" y="1667388"/>
            <a:chExt cx="8361467" cy="810911"/>
          </a:xfrm>
        </p:grpSpPr>
        <p:sp>
          <p:nvSpPr>
            <p:cNvPr id="6" name="TextBox 5"/>
            <p:cNvSpPr txBox="1"/>
            <p:nvPr/>
          </p:nvSpPr>
          <p:spPr>
            <a:xfrm>
              <a:off x="2236891" y="1716301"/>
              <a:ext cx="6496051" cy="761998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just"/>
              <a:r>
                <a:rPr lang="ru-RU" b="1" u="sng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исключено: </a:t>
              </a:r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расходы арендатора по возмещению арендодателю стоимости услуг связи, коммунальных услуг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71475" y="1716301"/>
              <a:ext cx="1409700" cy="636372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just"/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КОСГУ 221</a:t>
              </a:r>
            </a:p>
            <a:p>
              <a:pPr algn="just"/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КОСГУ 223</a:t>
              </a:r>
            </a:p>
          </p:txBody>
        </p:sp>
        <p:sp>
          <p:nvSpPr>
            <p:cNvPr id="3" name="Правая фигурная скобка 2"/>
            <p:cNvSpPr/>
            <p:nvPr/>
          </p:nvSpPr>
          <p:spPr>
            <a:xfrm>
              <a:off x="1781175" y="1667388"/>
              <a:ext cx="314325" cy="742433"/>
            </a:xfrm>
            <a:prstGeom prst="rightBrac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371475" y="2636912"/>
            <a:ext cx="8361467" cy="810911"/>
            <a:chOff x="371475" y="1667388"/>
            <a:chExt cx="8361467" cy="810911"/>
          </a:xfrm>
        </p:grpSpPr>
        <p:sp>
          <p:nvSpPr>
            <p:cNvPr id="11" name="TextBox 10"/>
            <p:cNvSpPr txBox="1"/>
            <p:nvPr/>
          </p:nvSpPr>
          <p:spPr>
            <a:xfrm>
              <a:off x="2236891" y="1716301"/>
              <a:ext cx="6496051" cy="761998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just"/>
              <a:r>
                <a:rPr lang="ru-RU" b="1" u="sng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включено:</a:t>
              </a:r>
              <a:r>
                <a:rPr lang="ru-RU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расходы арендатора по возмещению арендодателю стоимости коммунальных услуг, услуг связи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71475" y="1716301"/>
              <a:ext cx="1409700" cy="636372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just"/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КОСГУ 224</a:t>
              </a:r>
            </a:p>
          </p:txBody>
        </p:sp>
        <p:sp>
          <p:nvSpPr>
            <p:cNvPr id="13" name="Правая фигурная скобка 12"/>
            <p:cNvSpPr/>
            <p:nvPr/>
          </p:nvSpPr>
          <p:spPr>
            <a:xfrm>
              <a:off x="1781175" y="1667388"/>
              <a:ext cx="314325" cy="742433"/>
            </a:xfrm>
            <a:prstGeom prst="rightBrac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Прямоугольник 13"/>
          <p:cNvSpPr/>
          <p:nvPr/>
        </p:nvSpPr>
        <p:spPr>
          <a:xfrm>
            <a:off x="5099562" y="920830"/>
            <a:ext cx="2739513" cy="530990"/>
          </a:xfrm>
          <a:prstGeom prst="rect">
            <a:avLst/>
          </a:prstGeom>
          <a:noFill/>
        </p:spPr>
        <p:txBody>
          <a:bodyPr wrap="none" lIns="91440" tIns="45720" rIns="91440" bIns="45720" anchor="ctr" anchorCtr="0">
            <a:prstTxWarp prst="textWave4">
              <a:avLst/>
            </a:prstTxWarp>
            <a:spAutoFit/>
          </a:bodyPr>
          <a:lstStyle/>
          <a:p>
            <a:pPr algn="ctr"/>
            <a:r>
              <a:rPr lang="ru-RU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2023 год</a:t>
            </a:r>
          </a:p>
        </p:txBody>
      </p:sp>
      <p:grpSp>
        <p:nvGrpSpPr>
          <p:cNvPr id="15" name="Группа 14"/>
          <p:cNvGrpSpPr/>
          <p:nvPr/>
        </p:nvGrpSpPr>
        <p:grpSpPr>
          <a:xfrm>
            <a:off x="371475" y="3645024"/>
            <a:ext cx="8361467" cy="1459550"/>
            <a:chOff x="371475" y="1373401"/>
            <a:chExt cx="8361467" cy="1459550"/>
          </a:xfrm>
        </p:grpSpPr>
        <p:sp>
          <p:nvSpPr>
            <p:cNvPr id="16" name="TextBox 15"/>
            <p:cNvSpPr txBox="1"/>
            <p:nvPr/>
          </p:nvSpPr>
          <p:spPr>
            <a:xfrm>
              <a:off x="2236891" y="1373401"/>
              <a:ext cx="6496051" cy="1459550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just"/>
              <a:r>
                <a:rPr lang="ru-RU" b="1" u="sng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включено:</a:t>
              </a:r>
              <a:r>
                <a:rPr lang="ru-RU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расходы на плату за участие в электронной процедуре, закрытой электронной процедуре с участника соответствующей процедуры, и (или) лица, с которым заключается контракт, и (или) за проведение электронной процедуры, закрытой электронной процедуры с заказчика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71475" y="1716301"/>
              <a:ext cx="1409700" cy="636372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just"/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КОСГУ 226</a:t>
              </a:r>
            </a:p>
          </p:txBody>
        </p:sp>
        <p:sp>
          <p:nvSpPr>
            <p:cNvPr id="18" name="Правая фигурная скобка 17"/>
            <p:cNvSpPr/>
            <p:nvPr/>
          </p:nvSpPr>
          <p:spPr>
            <a:xfrm>
              <a:off x="1781175" y="1667388"/>
              <a:ext cx="314325" cy="742433"/>
            </a:xfrm>
            <a:prstGeom prst="rightBrac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6337D95B-979B-5E4B-991F-23EA1FB7A31E}"/>
              </a:ext>
            </a:extLst>
          </p:cNvPr>
          <p:cNvSpPr txBox="1"/>
          <p:nvPr/>
        </p:nvSpPr>
        <p:spPr>
          <a:xfrm>
            <a:off x="193201" y="5409220"/>
            <a:ext cx="8791292" cy="1303234"/>
          </a:xfrm>
          <a:prstGeom prst="roundRect">
            <a:avLst/>
          </a:prstGeom>
          <a:solidFill>
            <a:srgbClr val="EFF9FF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/>
          <a:p>
            <a:pPr algn="ctr"/>
            <a:r>
              <a:rPr lang="ru-RU" sz="1600" b="1" i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Уточнение номера счета</a:t>
            </a:r>
          </a:p>
          <a:p>
            <a:pPr algn="ctr"/>
            <a:r>
              <a:rPr lang="ru-RU" sz="1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Межотчетный</a:t>
            </a: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период</a:t>
            </a:r>
          </a:p>
          <a:p>
            <a:pPr algn="ctr"/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Счет 40130000</a:t>
            </a:r>
          </a:p>
          <a:p>
            <a:pPr algn="ctr"/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Бухгалтерская справка (ф.0504833)</a:t>
            </a:r>
          </a:p>
          <a:p>
            <a:pPr algn="ctr"/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Журнал операций </a:t>
            </a:r>
            <a:r>
              <a:rPr lang="ru-RU" sz="1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межотчетного</a:t>
            </a: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периода</a:t>
            </a:r>
            <a:endParaRPr lang="ru-RU" sz="1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06915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325134" y="179386"/>
            <a:ext cx="659359" cy="365125"/>
          </a:xfrm>
        </p:spPr>
        <p:txBody>
          <a:bodyPr/>
          <a:lstStyle/>
          <a:p>
            <a:r>
              <a:rPr lang="ru-RU" b="1" dirty="0">
                <a:solidFill>
                  <a:srgbClr val="C79023"/>
                </a:solidFill>
              </a:rPr>
              <a:t> </a:t>
            </a:r>
            <a:fld id="{D81B3B79-DEF0-4346-A5D2-0443081EFB3D}" type="slidenum">
              <a:rPr lang="ru-RU" b="1" smtClean="0">
                <a:solidFill>
                  <a:srgbClr val="C79023"/>
                </a:solidFill>
              </a:rPr>
              <a:t>15</a:t>
            </a:fld>
            <a:endParaRPr lang="en-US" b="1" dirty="0">
              <a:solidFill>
                <a:srgbClr val="C79023"/>
              </a:solidFill>
            </a:endParaRPr>
          </a:p>
        </p:txBody>
      </p:sp>
      <p:sp>
        <p:nvSpPr>
          <p:cNvPr id="13" name="Rectangle 4"/>
          <p:cNvSpPr/>
          <p:nvPr/>
        </p:nvSpPr>
        <p:spPr>
          <a:xfrm>
            <a:off x="433504" y="98235"/>
            <a:ext cx="7952955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300" b="1" dirty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Отчетность 2023 года – критерии раскрытия информации</a:t>
            </a:r>
          </a:p>
        </p:txBody>
      </p:sp>
      <p:grpSp>
        <p:nvGrpSpPr>
          <p:cNvPr id="17" name="Группа 16"/>
          <p:cNvGrpSpPr/>
          <p:nvPr/>
        </p:nvGrpSpPr>
        <p:grpSpPr>
          <a:xfrm>
            <a:off x="223752" y="674816"/>
            <a:ext cx="8734115" cy="5765049"/>
            <a:chOff x="123573" y="727692"/>
            <a:chExt cx="8734115" cy="5765049"/>
          </a:xfrm>
        </p:grpSpPr>
        <p:sp>
          <p:nvSpPr>
            <p:cNvPr id="3" name="TextBox 2"/>
            <p:cNvSpPr txBox="1"/>
            <p:nvPr/>
          </p:nvSpPr>
          <p:spPr>
            <a:xfrm>
              <a:off x="123573" y="872716"/>
              <a:ext cx="2736304" cy="783193"/>
            </a:xfrm>
            <a:prstGeom prst="roundRect">
              <a:avLst/>
            </a:prstGeom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 anchor="ctr" anchorCtr="0">
              <a:noAutofit/>
            </a:bodyPr>
            <a:lstStyle/>
            <a:p>
              <a:pPr algn="ctr"/>
              <a:r>
                <a:rPr lang="ru-RU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Изменения в 157н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364920" y="2247062"/>
              <a:ext cx="3368308" cy="1389067"/>
            </a:xfrm>
            <a:prstGeom prst="roundRect">
              <a:avLst/>
            </a:prstGeom>
            <a:noFill/>
            <a:ln>
              <a:solidFill>
                <a:schemeClr val="tx1"/>
              </a:solidFill>
              <a:prstDash val="dash"/>
            </a:ln>
          </p:spPr>
          <p:txBody>
            <a:bodyPr wrap="square" rtlCol="0">
              <a:noAutofit/>
            </a:bodyPr>
            <a:lstStyle/>
            <a:p>
              <a:pPr algn="ctr"/>
              <a:r>
                <a:rPr lang="ru-RU" sz="16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20939 </a:t>
              </a:r>
              <a:r>
                <a:rPr lang="ru-RU" sz="16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«</a:t>
              </a:r>
              <a:r>
                <a:rPr lang="ru-RU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Расчеты по доходам бюджета от возмещений государственным внебюджетным фондом расходов страхователей</a:t>
              </a:r>
              <a:r>
                <a:rPr lang="ru-RU" sz="16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»</a:t>
              </a:r>
            </a:p>
            <a:p>
              <a:pPr algn="ctr"/>
              <a:r>
                <a:rPr lang="ru-RU" sz="16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(без </a:t>
              </a:r>
              <a:r>
                <a:rPr lang="ru-RU" sz="1600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межотчетного</a:t>
              </a:r>
              <a:r>
                <a:rPr lang="ru-RU" sz="16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периода)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805235" y="2247061"/>
              <a:ext cx="4052453" cy="1389067"/>
            </a:xfrm>
            <a:prstGeom prst="roundRect">
              <a:avLst/>
            </a:prstGeom>
            <a:noFill/>
            <a:ln>
              <a:solidFill>
                <a:schemeClr val="tx1"/>
              </a:solidFill>
              <a:prstDash val="dash"/>
            </a:ln>
          </p:spPr>
          <p:txBody>
            <a:bodyPr wrap="square" rtlCol="0" anchor="ctr" anchorCtr="0">
              <a:noAutofit/>
            </a:bodyPr>
            <a:lstStyle/>
            <a:p>
              <a:pPr marL="228600" lvl="0" algn="just" defTabSz="1022350"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</a:pPr>
              <a:r>
                <a:rPr lang="ru-RU" sz="1500" dirty="0" err="1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Times New Roman" charset="0"/>
                  <a:ea typeface="Times New Roman" charset="0"/>
                  <a:cs typeface="Times New Roman" charset="0"/>
                </a:rPr>
                <a:t>Дт</a:t>
              </a:r>
              <a:r>
                <a:rPr lang="ru-RU" sz="15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Times New Roman" charset="0"/>
                  <a:ea typeface="Times New Roman" charset="0"/>
                  <a:cs typeface="Times New Roman" charset="0"/>
                </a:rPr>
                <a:t>   КД 0 209 </a:t>
              </a:r>
              <a:r>
                <a:rPr lang="ru-RU" sz="1500" b="1" dirty="0">
                  <a:solidFill>
                    <a:srgbClr val="C00000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39</a:t>
              </a:r>
              <a:r>
                <a:rPr lang="ru-RU" sz="15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Times New Roman" charset="0"/>
                  <a:ea typeface="Times New Roman" charset="0"/>
                  <a:cs typeface="Times New Roman" charset="0"/>
                </a:rPr>
                <a:t> 561   </a:t>
              </a:r>
              <a:r>
                <a:rPr lang="ru-RU" sz="1500" dirty="0" err="1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Times New Roman" charset="0"/>
                  <a:ea typeface="Times New Roman" charset="0"/>
                  <a:cs typeface="Times New Roman" charset="0"/>
                </a:rPr>
                <a:t>Кт</a:t>
              </a:r>
              <a:r>
                <a:rPr lang="ru-RU" sz="15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Times New Roman" charset="0"/>
                  <a:ea typeface="Times New Roman" charset="0"/>
                  <a:cs typeface="Times New Roman" charset="0"/>
                </a:rPr>
                <a:t> КД 0 401 40 139</a:t>
              </a:r>
            </a:p>
            <a:p>
              <a:pPr marL="228600" lvl="0" algn="just" defTabSz="1022350"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</a:pPr>
              <a:r>
                <a:rPr lang="ru-RU" sz="1500" dirty="0" err="1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Times New Roman" charset="0"/>
                  <a:ea typeface="Times New Roman" charset="0"/>
                  <a:cs typeface="Times New Roman" charset="0"/>
                </a:rPr>
                <a:t>Дт</a:t>
              </a:r>
              <a:r>
                <a:rPr lang="ru-RU" sz="15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Times New Roman" charset="0"/>
                  <a:ea typeface="Times New Roman" charset="0"/>
                  <a:cs typeface="Times New Roman" charset="0"/>
                </a:rPr>
                <a:t>   КД 0 401 40 139   </a:t>
              </a:r>
              <a:r>
                <a:rPr lang="ru-RU" sz="1500" dirty="0" err="1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Times New Roman" charset="0"/>
                  <a:ea typeface="Times New Roman" charset="0"/>
                  <a:cs typeface="Times New Roman" charset="0"/>
                </a:rPr>
                <a:t>Кт</a:t>
              </a:r>
              <a:r>
                <a:rPr lang="ru-RU" sz="15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Times New Roman" charset="0"/>
                  <a:ea typeface="Times New Roman" charset="0"/>
                  <a:cs typeface="Times New Roman" charset="0"/>
                </a:rPr>
                <a:t> КД 0 401 10 139</a:t>
              </a:r>
            </a:p>
            <a:p>
              <a:pPr marL="228600" lvl="0" algn="just" defTabSz="1022350">
                <a:lnSpc>
                  <a:spcPct val="100000"/>
                </a:lnSpc>
                <a:spcBef>
                  <a:spcPct val="0"/>
                </a:spcBef>
              </a:pPr>
              <a:r>
                <a:rPr lang="ru-RU" sz="15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Times New Roman" charset="0"/>
                  <a:ea typeface="Times New Roman" charset="0"/>
                  <a:cs typeface="Times New Roman" charset="0"/>
                </a:rPr>
                <a:t>Допустимо:</a:t>
              </a:r>
            </a:p>
            <a:p>
              <a:pPr marL="228600" lvl="0" algn="just" defTabSz="1022350">
                <a:lnSpc>
                  <a:spcPct val="100000"/>
                </a:lnSpc>
                <a:spcBef>
                  <a:spcPct val="0"/>
                </a:spcBef>
              </a:pPr>
              <a:r>
                <a:rPr lang="ru-RU" sz="15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Times New Roman" charset="0"/>
                  <a:ea typeface="Times New Roman" charset="0"/>
                  <a:cs typeface="Times New Roman" charset="0"/>
                </a:rPr>
                <a:t>КД 0 209 </a:t>
              </a:r>
              <a:r>
                <a:rPr lang="ru-RU" sz="1500" b="1" dirty="0">
                  <a:solidFill>
                    <a:srgbClr val="C00000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39</a:t>
              </a:r>
              <a:r>
                <a:rPr lang="ru-RU" sz="15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Times New Roman" charset="0"/>
                  <a:ea typeface="Times New Roman" charset="0"/>
                  <a:cs typeface="Times New Roman" charset="0"/>
                </a:rPr>
                <a:t> 561   </a:t>
              </a:r>
              <a:r>
                <a:rPr lang="ru-RU" sz="1500" dirty="0" err="1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Times New Roman" charset="0"/>
                  <a:ea typeface="Times New Roman" charset="0"/>
                  <a:cs typeface="Times New Roman" charset="0"/>
                </a:rPr>
                <a:t>Кт</a:t>
              </a:r>
              <a:r>
                <a:rPr lang="ru-RU" sz="15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Times New Roman" charset="0"/>
                  <a:ea typeface="Times New Roman" charset="0"/>
                  <a:cs typeface="Times New Roman" charset="0"/>
                </a:rPr>
                <a:t> КД 0 401 10 139</a:t>
              </a:r>
            </a:p>
          </p:txBody>
        </p:sp>
        <p:cxnSp>
          <p:nvCxnSpPr>
            <p:cNvPr id="8" name="Прямая со стрелкой 7"/>
            <p:cNvCxnSpPr/>
            <p:nvPr/>
          </p:nvCxnSpPr>
          <p:spPr>
            <a:xfrm>
              <a:off x="2356963" y="1727918"/>
              <a:ext cx="0" cy="432048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914868" y="3923332"/>
              <a:ext cx="3368308" cy="1389067"/>
            </a:xfrm>
            <a:prstGeom prst="roundRect">
              <a:avLst/>
            </a:prstGeom>
            <a:noFill/>
            <a:ln>
              <a:solidFill>
                <a:schemeClr val="tx1"/>
              </a:solidFill>
              <a:prstDash val="dash"/>
            </a:ln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ru-RU" sz="16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20934 </a:t>
              </a:r>
              <a:r>
                <a:rPr lang="ru-RU" sz="16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«</a:t>
              </a:r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Расчеты по доходам от компенсации затрат</a:t>
              </a:r>
              <a:r>
                <a:rPr lang="ru-RU" sz="16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»</a:t>
              </a:r>
            </a:p>
            <a:p>
              <a:pPr algn="ctr"/>
              <a:r>
                <a:rPr lang="ru-RU" sz="16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</a:t>
              </a:r>
              <a:r>
                <a:rPr lang="ru-RU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соц.пособие на погребение, отпуск 4 дня по уходу за детьми-инвалидами)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4445196" y="3923331"/>
              <a:ext cx="4412492" cy="1389067"/>
            </a:xfrm>
            <a:prstGeom prst="roundRect">
              <a:avLst/>
            </a:prstGeom>
            <a:noFill/>
            <a:ln>
              <a:solidFill>
                <a:schemeClr val="tx1"/>
              </a:solidFill>
              <a:prstDash val="dash"/>
            </a:ln>
          </p:spPr>
          <p:txBody>
            <a:bodyPr wrap="square" rtlCol="0" anchor="ctr" anchorCtr="0">
              <a:noAutofit/>
            </a:bodyPr>
            <a:lstStyle/>
            <a:p>
              <a:pPr lvl="0" algn="just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</a:pPr>
              <a:r>
                <a:rPr lang="ru-RU" sz="1600" dirty="0" err="1">
                  <a:latin typeface="Times New Roman" charset="0"/>
                  <a:ea typeface="Times New Roman" charset="0"/>
                  <a:cs typeface="Times New Roman" charset="0"/>
                </a:rPr>
                <a:t>Дт</a:t>
              </a:r>
              <a:r>
                <a:rPr lang="ru-RU" sz="1600" dirty="0">
                  <a:latin typeface="Times New Roman" charset="0"/>
                  <a:ea typeface="Times New Roman" charset="0"/>
                  <a:cs typeface="Times New Roman" charset="0"/>
                </a:rPr>
                <a:t> 1 303 05 831 </a:t>
              </a:r>
              <a:r>
                <a:rPr lang="ru-RU" sz="1600" dirty="0" err="1">
                  <a:latin typeface="Times New Roman" charset="0"/>
                  <a:ea typeface="Times New Roman" charset="0"/>
                  <a:cs typeface="Times New Roman" charset="0"/>
                </a:rPr>
                <a:t>Кт</a:t>
              </a:r>
              <a:r>
                <a:rPr lang="ru-RU" sz="1600" dirty="0">
                  <a:latin typeface="Times New Roman" charset="0"/>
                  <a:ea typeface="Times New Roman" charset="0"/>
                  <a:cs typeface="Times New Roman" charset="0"/>
                </a:rPr>
                <a:t> 1 302 65(66) 737  (1 303 ХХ 731)</a:t>
              </a:r>
            </a:p>
            <a:p>
              <a:pPr lvl="0" algn="just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</a:pPr>
              <a:r>
                <a:rPr lang="ru-RU" sz="1600" dirty="0" err="1">
                  <a:latin typeface="Times New Roman" charset="0"/>
                  <a:ea typeface="Times New Roman" charset="0"/>
                  <a:cs typeface="Times New Roman" charset="0"/>
                </a:rPr>
                <a:t>Дт</a:t>
              </a:r>
              <a:r>
                <a:rPr lang="ru-RU" sz="1600" dirty="0">
                  <a:latin typeface="Times New Roman" charset="0"/>
                  <a:ea typeface="Times New Roman" charset="0"/>
                  <a:cs typeface="Times New Roman" charset="0"/>
                </a:rPr>
                <a:t> 1 209 34 561  </a:t>
              </a:r>
              <a:r>
                <a:rPr lang="ru-RU" sz="1600" dirty="0" err="1">
                  <a:latin typeface="Times New Roman" charset="0"/>
                  <a:ea typeface="Times New Roman" charset="0"/>
                  <a:cs typeface="Times New Roman" charset="0"/>
                </a:rPr>
                <a:t>Кт</a:t>
              </a:r>
              <a:r>
                <a:rPr lang="ru-RU" sz="1600" dirty="0">
                  <a:latin typeface="Times New Roman" charset="0"/>
                  <a:ea typeface="Times New Roman" charset="0"/>
                  <a:cs typeface="Times New Roman" charset="0"/>
                </a:rPr>
                <a:t> 1 303 05 731 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32727" y="5508338"/>
              <a:ext cx="3368308" cy="984403"/>
            </a:xfrm>
            <a:prstGeom prst="roundRect">
              <a:avLst/>
            </a:prstGeom>
            <a:noFill/>
            <a:ln>
              <a:solidFill>
                <a:schemeClr val="tx1"/>
              </a:solidFill>
              <a:prstDash val="dash"/>
            </a:ln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ru-RU" sz="14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20936 </a:t>
              </a:r>
              <a:r>
                <a:rPr lang="ru-RU" sz="14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«Расчеты по доходам бюджета от возврата дебиторской задолженности прошлых лет»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3797122" y="5508337"/>
              <a:ext cx="5060565" cy="984403"/>
            </a:xfrm>
            <a:prstGeom prst="roundRect">
              <a:avLst/>
            </a:prstGeom>
            <a:noFill/>
            <a:ln>
              <a:solidFill>
                <a:schemeClr val="tx1"/>
              </a:solidFill>
              <a:prstDash val="dash"/>
            </a:ln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ru-RU" sz="1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Реклассификация</a:t>
              </a:r>
              <a:r>
                <a:rPr lang="ru-RU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</a:p>
            <a:p>
              <a:pPr algn="ctr"/>
              <a:r>
                <a:rPr lang="ru-RU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казенные  -  </a:t>
              </a:r>
              <a:r>
                <a:rPr lang="ru-RU" sz="1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Дт</a:t>
              </a:r>
              <a:r>
                <a:rPr lang="ru-RU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1 209 36 56Х   </a:t>
              </a:r>
              <a:r>
                <a:rPr lang="ru-RU" sz="1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Кт</a:t>
              </a:r>
              <a:r>
                <a:rPr lang="ru-RU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1 209 34 66Х</a:t>
              </a:r>
            </a:p>
            <a:p>
              <a:pPr algn="ctr"/>
              <a:r>
                <a:rPr lang="ru-RU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БУ-АУ – </a:t>
              </a:r>
              <a:r>
                <a:rPr lang="ru-RU" sz="1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Дт</a:t>
              </a:r>
              <a:r>
                <a:rPr lang="ru-RU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510 0 209 34 56Х   </a:t>
              </a:r>
              <a:r>
                <a:rPr lang="ru-RU" sz="1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Кт</a:t>
              </a:r>
              <a:r>
                <a:rPr lang="ru-RU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ХХХ 0 209 34 66Х</a:t>
              </a:r>
            </a:p>
          </p:txBody>
        </p:sp>
        <p:cxnSp>
          <p:nvCxnSpPr>
            <p:cNvPr id="31" name="Прямая со стрелкой 30"/>
            <p:cNvCxnSpPr/>
            <p:nvPr/>
          </p:nvCxnSpPr>
          <p:spPr>
            <a:xfrm>
              <a:off x="1096823" y="1727918"/>
              <a:ext cx="0" cy="2052228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32" name="Прямая со стрелкой 31"/>
            <p:cNvCxnSpPr/>
            <p:nvPr/>
          </p:nvCxnSpPr>
          <p:spPr>
            <a:xfrm>
              <a:off x="520759" y="1727918"/>
              <a:ext cx="0" cy="3683431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4D3EC39-6C17-0D43-8FA1-A58EA2EA12AC}"/>
                </a:ext>
              </a:extLst>
            </p:cNvPr>
            <p:cNvSpPr txBox="1"/>
            <p:nvPr/>
          </p:nvSpPr>
          <p:spPr>
            <a:xfrm>
              <a:off x="4107606" y="727692"/>
              <a:ext cx="4750081" cy="928218"/>
            </a:xfrm>
            <a:prstGeom prst="roundRect">
              <a:avLst/>
            </a:prstGeom>
            <a:noFill/>
            <a:ln>
              <a:noFill/>
              <a:prstDash val="dash"/>
            </a:ln>
          </p:spPr>
          <p:txBody>
            <a:bodyPr wrap="square" rtlCol="0" anchor="ctr" anchorCtr="0">
              <a:noAutofit/>
            </a:bodyPr>
            <a:lstStyle/>
            <a:p>
              <a:pPr marL="228600" lvl="0" algn="ctr" defTabSz="1022350"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</a:pPr>
              <a:r>
                <a:rPr lang="ru-RU" sz="1500" i="1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Times New Roman" charset="0"/>
                  <a:ea typeface="Times New Roman" charset="0"/>
                  <a:cs typeface="Times New Roman" charset="0"/>
                </a:rPr>
                <a:t>Контрольные соотношения по 20939 – отсутствие входящих остатков на 01.01.2023 (предупреждающий)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783956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325134" y="179386"/>
            <a:ext cx="659359" cy="365125"/>
          </a:xfrm>
        </p:spPr>
        <p:txBody>
          <a:bodyPr/>
          <a:lstStyle/>
          <a:p>
            <a:r>
              <a:rPr lang="ru-RU" b="1" dirty="0">
                <a:solidFill>
                  <a:srgbClr val="C79023"/>
                </a:solidFill>
              </a:rPr>
              <a:t> </a:t>
            </a:r>
            <a:fld id="{D81B3B79-DEF0-4346-A5D2-0443081EFB3D}" type="slidenum">
              <a:rPr lang="ru-RU" b="1" smtClean="0">
                <a:solidFill>
                  <a:srgbClr val="C79023"/>
                </a:solidFill>
              </a:rPr>
              <a:t>16</a:t>
            </a:fld>
            <a:endParaRPr lang="en-US" b="1" dirty="0">
              <a:solidFill>
                <a:srgbClr val="C79023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13245D0-B675-D542-A49D-01FA24A73DA7}"/>
              </a:ext>
            </a:extLst>
          </p:cNvPr>
          <p:cNvSpPr txBox="1"/>
          <p:nvPr/>
        </p:nvSpPr>
        <p:spPr>
          <a:xfrm>
            <a:off x="179512" y="544511"/>
            <a:ext cx="871296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sz="2600" b="1" i="1" dirty="0">
                <a:solidFill>
                  <a:srgbClr val="077A3E"/>
                </a:solidFill>
                <a:latin typeface="Times New Roman" charset="0"/>
                <a:ea typeface="Times New Roman" charset="0"/>
                <a:cs typeface="Times New Roman" charset="0"/>
              </a:rPr>
              <a:t>Годовая отчетность</a:t>
            </a:r>
            <a:r>
              <a:rPr lang="en-US" sz="2600" b="1" i="1" dirty="0">
                <a:solidFill>
                  <a:srgbClr val="077A3E"/>
                </a:solidFill>
                <a:latin typeface="Times New Roman" charset="0"/>
                <a:ea typeface="Times New Roman" charset="0"/>
                <a:cs typeface="Times New Roman" charset="0"/>
              </a:rPr>
              <a:t> – </a:t>
            </a:r>
            <a:r>
              <a:rPr lang="ru-RU" sz="2600" b="1" i="1" dirty="0">
                <a:solidFill>
                  <a:srgbClr val="077A3E"/>
                </a:solidFill>
                <a:latin typeface="Times New Roman" charset="0"/>
                <a:ea typeface="Times New Roman" charset="0"/>
                <a:cs typeface="Times New Roman" charset="0"/>
              </a:rPr>
              <a:t>метод начисления</a:t>
            </a:r>
          </a:p>
        </p:txBody>
      </p:sp>
      <p:sp>
        <p:nvSpPr>
          <p:cNvPr id="13" name="Rectangle 4"/>
          <p:cNvSpPr/>
          <p:nvPr/>
        </p:nvSpPr>
        <p:spPr>
          <a:xfrm>
            <a:off x="433504" y="98235"/>
            <a:ext cx="7952955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300" b="1" dirty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Отчетность 2023 года – критерии раскрытия информации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F3A197C-7B82-C447-8754-C4AB16107618}"/>
              </a:ext>
            </a:extLst>
          </p:cNvPr>
          <p:cNvSpPr txBox="1"/>
          <p:nvPr/>
        </p:nvSpPr>
        <p:spPr>
          <a:xfrm>
            <a:off x="179512" y="1513158"/>
            <a:ext cx="8655452" cy="1323439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 начисленных (принятых) денежных обязательств, не исполненных в текущем периоде, по кредиторской задолженности в отношении которой принято решение о списании, </a:t>
            </a:r>
            <a:r>
              <a:rPr lang="ru-RU" sz="2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регистры бухгалтерского учета очередного финансового года не переходят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B6EB0C7-15EE-3A40-A46C-61854EF5962C}"/>
              </a:ext>
            </a:extLst>
          </p:cNvPr>
          <p:cNvSpPr txBox="1"/>
          <p:nvPr/>
        </p:nvSpPr>
        <p:spPr>
          <a:xfrm>
            <a:off x="611560" y="1057647"/>
            <a:ext cx="734055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sz="2600" b="1" i="1" dirty="0">
                <a:latin typeface="Times New Roman" charset="0"/>
                <a:ea typeface="Times New Roman" charset="0"/>
                <a:cs typeface="Times New Roman" charset="0"/>
              </a:rPr>
              <a:t>Счет 105 / ДО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B1103DB-6564-104F-9640-5A9D958B17AB}"/>
              </a:ext>
            </a:extLst>
          </p:cNvPr>
          <p:cNvSpPr txBox="1"/>
          <p:nvPr/>
        </p:nvSpPr>
        <p:spPr>
          <a:xfrm>
            <a:off x="233766" y="2996952"/>
            <a:ext cx="3600400" cy="2551318"/>
          </a:xfrm>
          <a:prstGeom prst="roundRect">
            <a:avLst/>
          </a:prstGeom>
          <a:noFill/>
          <a:ln w="28575">
            <a:solidFill>
              <a:schemeClr val="accent1"/>
            </a:solidFill>
            <a:prstDash val="sysDot"/>
          </a:ln>
        </p:spPr>
        <p:txBody>
          <a:bodyPr wrap="square">
            <a:noAutofit/>
          </a:bodyPr>
          <a:lstStyle/>
          <a:p>
            <a:pPr algn="just"/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Передача материальных запасов исполнителю (подрядчику) для проведения строительных, ремонтных и иных работ из материалов заказчика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EB913C8-7E54-D146-B7BC-8AC100B656C6}"/>
              </a:ext>
            </a:extLst>
          </p:cNvPr>
          <p:cNvSpPr txBox="1"/>
          <p:nvPr/>
        </p:nvSpPr>
        <p:spPr>
          <a:xfrm>
            <a:off x="4535996" y="5548269"/>
            <a:ext cx="4187896" cy="1323439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Дт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040120272       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Кт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0105ХХ44Х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010600000 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0109ХХ272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011000000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AF1CF50-48EE-4146-9FA3-8A313CB39636}"/>
              </a:ext>
            </a:extLst>
          </p:cNvPr>
          <p:cNvSpPr txBox="1"/>
          <p:nvPr/>
        </p:nvSpPr>
        <p:spPr>
          <a:xfrm>
            <a:off x="4107426" y="2996952"/>
            <a:ext cx="4730184" cy="2412268"/>
          </a:xfrm>
          <a:prstGeom prst="roundRect">
            <a:avLst/>
          </a:prstGeom>
          <a:noFill/>
          <a:ln w="28575">
            <a:solidFill>
              <a:schemeClr val="accent1"/>
            </a:solidFill>
            <a:prstDash val="sysDot"/>
          </a:ln>
        </p:spPr>
        <p:txBody>
          <a:bodyPr wrap="square">
            <a:noAutofit/>
          </a:bodyPr>
          <a:lstStyle>
            <a:defPPr>
              <a:defRPr lang="en-US"/>
            </a:defPPr>
            <a:lvl1pPr algn="just">
              <a:defRPr sz="20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Списание израсходованных при оказании строительных, ремонтных и иных работ материалов заказчика осуществляется на основании представленных исполнителем (подрядчиком) документов, подтверждающих их расход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A889ABA-716C-414C-B569-F18100B4A429}"/>
              </a:ext>
            </a:extLst>
          </p:cNvPr>
          <p:cNvSpPr txBox="1"/>
          <p:nvPr/>
        </p:nvSpPr>
        <p:spPr>
          <a:xfrm>
            <a:off x="1043608" y="5580367"/>
            <a:ext cx="1806331" cy="64633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Дт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0105ХХ34Х</a:t>
            </a:r>
          </a:p>
          <a:p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Кт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0105ХХ34Х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58165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325134" y="179386"/>
            <a:ext cx="659359" cy="365125"/>
          </a:xfrm>
        </p:spPr>
        <p:txBody>
          <a:bodyPr/>
          <a:lstStyle/>
          <a:p>
            <a:r>
              <a:rPr lang="ru-RU" b="1" dirty="0">
                <a:solidFill>
                  <a:srgbClr val="C79023"/>
                </a:solidFill>
              </a:rPr>
              <a:t> </a:t>
            </a:r>
            <a:fld id="{D81B3B79-DEF0-4346-A5D2-0443081EFB3D}" type="slidenum">
              <a:rPr lang="ru-RU" b="1" smtClean="0">
                <a:solidFill>
                  <a:srgbClr val="C79023"/>
                </a:solidFill>
              </a:rPr>
              <a:t>17</a:t>
            </a:fld>
            <a:endParaRPr lang="en-US" b="1" dirty="0">
              <a:solidFill>
                <a:srgbClr val="C79023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13245D0-B675-D542-A49D-01FA24A73DA7}"/>
              </a:ext>
            </a:extLst>
          </p:cNvPr>
          <p:cNvSpPr txBox="1"/>
          <p:nvPr/>
        </p:nvSpPr>
        <p:spPr>
          <a:xfrm>
            <a:off x="179512" y="544511"/>
            <a:ext cx="871296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sz="2600" b="1" i="1" dirty="0">
                <a:solidFill>
                  <a:srgbClr val="077A3E"/>
                </a:solidFill>
                <a:latin typeface="Times New Roman" charset="0"/>
                <a:ea typeface="Times New Roman" charset="0"/>
                <a:cs typeface="Times New Roman" charset="0"/>
              </a:rPr>
              <a:t>Квартальная, годовая отчетность</a:t>
            </a:r>
            <a:r>
              <a:rPr lang="en-US" sz="2600" b="1" i="1" dirty="0">
                <a:solidFill>
                  <a:srgbClr val="077A3E"/>
                </a:solidFill>
                <a:latin typeface="Times New Roman" charset="0"/>
                <a:ea typeface="Times New Roman" charset="0"/>
                <a:cs typeface="Times New Roman" charset="0"/>
              </a:rPr>
              <a:t> – </a:t>
            </a:r>
            <a:r>
              <a:rPr lang="ru-RU" sz="2600" b="1" i="1" dirty="0">
                <a:solidFill>
                  <a:srgbClr val="077A3E"/>
                </a:solidFill>
                <a:latin typeface="Times New Roman" charset="0"/>
                <a:ea typeface="Times New Roman" charset="0"/>
                <a:cs typeface="Times New Roman" charset="0"/>
              </a:rPr>
              <a:t>метод начисления</a:t>
            </a:r>
          </a:p>
        </p:txBody>
      </p:sp>
      <p:sp>
        <p:nvSpPr>
          <p:cNvPr id="13" name="Rectangle 4"/>
          <p:cNvSpPr/>
          <p:nvPr/>
        </p:nvSpPr>
        <p:spPr>
          <a:xfrm>
            <a:off x="433504" y="98235"/>
            <a:ext cx="7952955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300" b="1" dirty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Отчетность 2023 года – критерии раскрытия информации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F3A197C-7B82-C447-8754-C4AB16107618}"/>
              </a:ext>
            </a:extLst>
          </p:cNvPr>
          <p:cNvSpPr txBox="1"/>
          <p:nvPr/>
        </p:nvSpPr>
        <p:spPr>
          <a:xfrm>
            <a:off x="164547" y="1808820"/>
            <a:ext cx="8655452" cy="1938992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Резерв </a:t>
            </a:r>
            <a:r>
              <a:rPr lang="ru-RU" sz="2000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обязательствам учреждения, возникающим при поступлении закупаемого учреждением имущества, в случае </a:t>
            </a:r>
            <a:r>
              <a:rPr lang="ru-RU" sz="2000" b="1" i="1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его приемка осуществляется на дату отличную от даты поступления имущества </a:t>
            </a:r>
            <a:r>
              <a:rPr lang="ru-RU" sz="2000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с порядком, установленным законодательством Российской Федерации </a:t>
            </a:r>
            <a:r>
              <a:rPr lang="ru-RU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или в случае включения в договор поставки имущества условия аналогичного указанному порядку приемки имущества</a:t>
            </a:r>
            <a:endParaRPr lang="ru-RU" sz="20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B6EB0C7-15EE-3A40-A46C-61854EF5962C}"/>
              </a:ext>
            </a:extLst>
          </p:cNvPr>
          <p:cNvSpPr txBox="1"/>
          <p:nvPr/>
        </p:nvSpPr>
        <p:spPr>
          <a:xfrm>
            <a:off x="611560" y="1057647"/>
            <a:ext cx="734055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sz="2600" b="1" i="1" dirty="0">
                <a:latin typeface="Times New Roman" charset="0"/>
                <a:ea typeface="Times New Roman" charset="0"/>
                <a:cs typeface="Times New Roman" charset="0"/>
              </a:rPr>
              <a:t>Счет 40160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DF172E0-E5B0-B64D-A7EA-EDA9377B4743}"/>
              </a:ext>
            </a:extLst>
          </p:cNvPr>
          <p:cNvSpPr txBox="1"/>
          <p:nvPr/>
        </p:nvSpPr>
        <p:spPr>
          <a:xfrm>
            <a:off x="208270" y="3990874"/>
            <a:ext cx="8655452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342900" algn="just" defTabSz="914400" rtl="0" eaLnBrk="1" fontAlgn="auto" latinLnBrk="0" hangingPunct="1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Поступление основных средств, непроизведенных активов во временное владение и пользование или во временное пользование по договору аренды (имущественного найма), относящихся </a:t>
            </a:r>
            <a:r>
              <a:rPr kumimoji="0" lang="ru-RU" sz="20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к операционной аренде</a:t>
            </a:r>
            <a:r>
              <a:rPr kumimoji="0" lang="ru-RU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отражается учреждением (пользователем (арендатором) имущества в сумме арендных платежей, исчисленной за весь срок пользования нефинансовыми активами в соответствии с договором аренды (имущественного найма) на дату классификации указанных объектов учета аренды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 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75355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325134" y="179386"/>
            <a:ext cx="659359" cy="365125"/>
          </a:xfrm>
        </p:spPr>
        <p:txBody>
          <a:bodyPr/>
          <a:lstStyle/>
          <a:p>
            <a:r>
              <a:rPr lang="ru-RU" b="1" dirty="0">
                <a:solidFill>
                  <a:srgbClr val="C79023"/>
                </a:solidFill>
              </a:rPr>
              <a:t> </a:t>
            </a:r>
            <a:fld id="{D81B3B79-DEF0-4346-A5D2-0443081EFB3D}" type="slidenum">
              <a:rPr lang="ru-RU" b="1" smtClean="0">
                <a:solidFill>
                  <a:srgbClr val="C79023"/>
                </a:solidFill>
              </a:rPr>
              <a:t>18</a:t>
            </a:fld>
            <a:endParaRPr lang="en-US" b="1" dirty="0">
              <a:solidFill>
                <a:srgbClr val="C79023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13245D0-B675-D542-A49D-01FA24A73DA7}"/>
              </a:ext>
            </a:extLst>
          </p:cNvPr>
          <p:cNvSpPr txBox="1"/>
          <p:nvPr/>
        </p:nvSpPr>
        <p:spPr>
          <a:xfrm>
            <a:off x="209078" y="504979"/>
            <a:ext cx="871296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sz="2600" b="1" i="1" dirty="0">
                <a:solidFill>
                  <a:srgbClr val="077A3E"/>
                </a:solidFill>
                <a:latin typeface="Times New Roman" charset="0"/>
                <a:ea typeface="Times New Roman" charset="0"/>
                <a:cs typeface="Times New Roman" charset="0"/>
              </a:rPr>
              <a:t>Квартальная, годовая отчетность</a:t>
            </a:r>
            <a:r>
              <a:rPr lang="en-US" sz="2600" b="1" i="1" dirty="0">
                <a:solidFill>
                  <a:srgbClr val="077A3E"/>
                </a:solidFill>
                <a:latin typeface="Times New Roman" charset="0"/>
                <a:ea typeface="Times New Roman" charset="0"/>
                <a:cs typeface="Times New Roman" charset="0"/>
              </a:rPr>
              <a:t> – </a:t>
            </a:r>
            <a:r>
              <a:rPr lang="ru-RU" sz="2600" b="1" i="1" dirty="0">
                <a:solidFill>
                  <a:srgbClr val="077A3E"/>
                </a:solidFill>
                <a:latin typeface="Times New Roman" charset="0"/>
                <a:ea typeface="Times New Roman" charset="0"/>
                <a:cs typeface="Times New Roman" charset="0"/>
              </a:rPr>
              <a:t>метод начисления</a:t>
            </a:r>
          </a:p>
        </p:txBody>
      </p:sp>
      <p:sp>
        <p:nvSpPr>
          <p:cNvPr id="13" name="Rectangle 4"/>
          <p:cNvSpPr/>
          <p:nvPr/>
        </p:nvSpPr>
        <p:spPr>
          <a:xfrm>
            <a:off x="433504" y="98235"/>
            <a:ext cx="7952955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300" b="1" dirty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Отчетность 2023 года – критерии раскрытия информации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B6EB0C7-15EE-3A40-A46C-61854EF5962C}"/>
              </a:ext>
            </a:extLst>
          </p:cNvPr>
          <p:cNvSpPr txBox="1"/>
          <p:nvPr/>
        </p:nvSpPr>
        <p:spPr>
          <a:xfrm>
            <a:off x="739704" y="1002505"/>
            <a:ext cx="734055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sz="2600" b="1" i="1" dirty="0">
                <a:latin typeface="Times New Roman" charset="0"/>
                <a:ea typeface="Times New Roman" charset="0"/>
                <a:cs typeface="Times New Roman" charset="0"/>
              </a:rPr>
              <a:t>Счет 40160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3408C40-1EA1-CB4C-9DFB-879AB8876D43}"/>
              </a:ext>
            </a:extLst>
          </p:cNvPr>
          <p:cNvSpPr txBox="1"/>
          <p:nvPr/>
        </p:nvSpPr>
        <p:spPr>
          <a:xfrm>
            <a:off x="125505" y="1433607"/>
            <a:ext cx="8784976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Формирование резерва по обязательствам учреждения, возникающим при поступлении закупаемых учреждением материальных ценностей, выполнении работ, оказании услуг</a:t>
            </a: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в случае принятия денежного обязательства согласно документу о приемки осуществляется на дату отличную от даты поступления материальных ценностей (выполнения работ, оказания услуг), а также по иным обязательствам, неопределенным по величине и (или) времени </a:t>
            </a: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исполнения, в случаях, предусмотренных актом учреждения, принятого при формировании его учетной политики</a:t>
            </a: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151A014-C941-1F4C-BE8F-1D2FF5BD69EB}"/>
              </a:ext>
            </a:extLst>
          </p:cNvPr>
          <p:cNvSpPr txBox="1"/>
          <p:nvPr/>
        </p:nvSpPr>
        <p:spPr>
          <a:xfrm>
            <a:off x="125505" y="5596351"/>
            <a:ext cx="856895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342900" algn="just" defTabSz="914400" rtl="0" eaLnBrk="1" fontAlgn="auto" latinLnBrk="0" hangingPunct="1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По факту осуществления приемки материальных ценностей, выполненных работ, оказанных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E965F1A-DDDA-FF45-8DF5-5395C3F95548}"/>
              </a:ext>
            </a:extLst>
          </p:cNvPr>
          <p:cNvSpPr txBox="1"/>
          <p:nvPr/>
        </p:nvSpPr>
        <p:spPr>
          <a:xfrm>
            <a:off x="1368162" y="3505273"/>
            <a:ext cx="6956972" cy="2085995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txBody>
          <a:bodyPr wrap="square" tIns="0" bIns="0" anchor="ctr" anchorCtr="0">
            <a:noAutofit/>
          </a:bodyPr>
          <a:lstStyle/>
          <a:p>
            <a:pPr lvl="0" algn="just">
              <a:defRPr/>
            </a:pPr>
            <a:r>
              <a:rPr lang="ru-RU" sz="22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ru-RU" sz="2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Дт</a:t>
            </a:r>
            <a:r>
              <a:rPr lang="ru-RU" sz="22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010500000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010600000, </a:t>
            </a:r>
          </a:p>
          <a:p>
            <a:pPr lvl="0" algn="just">
              <a:defRPr/>
            </a:pPr>
            <a: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010900000</a:t>
            </a:r>
            <a:r>
              <a:rPr lang="ru-RU" sz="22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                     </a:t>
            </a:r>
            <a:r>
              <a:rPr lang="ru-RU" sz="2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Кт</a:t>
            </a:r>
            <a:r>
              <a:rPr lang="ru-RU" sz="22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040160000</a:t>
            </a:r>
            <a:endParaRPr kumimoji="0" lang="ru-RU" sz="2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011000000,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020135000,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040150200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1AE1EAF-AD8D-ED44-900F-BEB43C6F62AA}"/>
              </a:ext>
            </a:extLst>
          </p:cNvPr>
          <p:cNvSpPr txBox="1"/>
          <p:nvPr/>
        </p:nvSpPr>
        <p:spPr>
          <a:xfrm>
            <a:off x="2175602" y="6304237"/>
            <a:ext cx="5904656" cy="430887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txBody>
          <a:bodyPr wrap="square">
            <a:spAutoFit/>
          </a:bodyPr>
          <a:lstStyle/>
          <a:p>
            <a:pPr marL="0" marR="0" lvl="0" indent="342900" algn="just" defTabSz="914400" rtl="0" eaLnBrk="1" fontAlgn="auto" latinLnBrk="0" hangingPunct="1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2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Дт</a:t>
            </a:r>
            <a: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 040160000            </a:t>
            </a:r>
            <a:r>
              <a:rPr kumimoji="0" lang="ru-RU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Кт</a:t>
            </a:r>
            <a: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030200000</a:t>
            </a:r>
            <a:endParaRPr kumimoji="0" lang="ru-RU" sz="2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82048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/>
          <p:nvPr/>
        </p:nvSpPr>
        <p:spPr>
          <a:xfrm>
            <a:off x="791580" y="152636"/>
            <a:ext cx="7650480" cy="3462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50" b="1" dirty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Контрольные соотношения 0503128 / 0503738, в </a:t>
            </a:r>
            <a:r>
              <a:rPr lang="ru-RU" sz="1650" b="1" dirty="0" err="1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т.ч</a:t>
            </a:r>
            <a:r>
              <a:rPr lang="ru-RU" sz="1650" b="1" dirty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. нацпроектам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15516" y="475801"/>
            <a:ext cx="88569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Постановка на учет принимаемых обязательств при размещении извещения в ЕИС   700 руб.   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Дт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КРБ 1 501 13 ХХХ  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Кт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КРБ 1 502 17 ХХХ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Приняты обязательства на сумму контракта   600 руб. 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Дт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КРБ 1 502 17 ХХХ   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Кт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КРБ 1 502 11 ХХХ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Отражена в учете сумма экономии  100 руб. 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Дт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КРБ 1 502 17 ХХХ   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Кт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КРБ 1 501 13 ХХХ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Принято ДО на сумму аванса   200 руб.  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Дт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КРБ  1 502 11 ХХХ   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Кт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КРБ  1 502 12 ХХХ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Перечислен аванс поставщику   200 руб.  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Дт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КРБ 1 206 ХХ 56Х   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Кт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КРБ 1 304 05 ХХХ</a:t>
            </a:r>
          </a:p>
          <a:p>
            <a:r>
              <a:rPr lang="ru-RU" sz="1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Получены грузополучателем материальные ценности по контракту   600 руб.   </a:t>
            </a:r>
            <a:r>
              <a:rPr lang="ru-RU" sz="1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Дт</a:t>
            </a:r>
            <a:r>
              <a:rPr lang="ru-RU" sz="1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КРБ  1 106 XX 3ХХ   </a:t>
            </a:r>
            <a:r>
              <a:rPr lang="ru-RU" sz="1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Кт</a:t>
            </a:r>
            <a:r>
              <a:rPr lang="ru-RU" sz="1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КРБ  1 401 60 3ХХ</a:t>
            </a:r>
          </a:p>
          <a:p>
            <a:r>
              <a:rPr lang="ru-RU" sz="1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Одновременно с п.6 постановка на учет отложенных обязательств   600 руб.   </a:t>
            </a:r>
            <a:r>
              <a:rPr lang="ru-RU" sz="1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Дт</a:t>
            </a:r>
            <a:r>
              <a:rPr lang="ru-RU" sz="1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КРБ  1 501 93 3ХХ   </a:t>
            </a:r>
            <a:r>
              <a:rPr lang="ru-RU" sz="1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Кт</a:t>
            </a:r>
            <a:r>
              <a:rPr lang="ru-RU" sz="1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КРБ  1 502 99 3ХХ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/>
          </p:nvPr>
        </p:nvGraphicFramePr>
        <p:xfrm>
          <a:off x="215516" y="2183961"/>
          <a:ext cx="8676962" cy="4377384"/>
        </p:xfrm>
        <a:graphic>
          <a:graphicData uri="http://schemas.openxmlformats.org/drawingml/2006/table">
            <a:tbl>
              <a:tblPr firstRow="1" firstCol="1" bandRow="1"/>
              <a:tblGrid>
                <a:gridCol w="2514296">
                  <a:extLst>
                    <a:ext uri="{9D8B030D-6E8A-4147-A177-3AD203B41FA5}">
                      <a16:colId xmlns:a16="http://schemas.microsoft.com/office/drawing/2014/main" val="2076606853"/>
                    </a:ext>
                  </a:extLst>
                </a:gridCol>
                <a:gridCol w="448354">
                  <a:extLst>
                    <a:ext uri="{9D8B030D-6E8A-4147-A177-3AD203B41FA5}">
                      <a16:colId xmlns:a16="http://schemas.microsoft.com/office/drawing/2014/main" val="1806585447"/>
                    </a:ext>
                  </a:extLst>
                </a:gridCol>
                <a:gridCol w="404398">
                  <a:extLst>
                    <a:ext uri="{9D8B030D-6E8A-4147-A177-3AD203B41FA5}">
                      <a16:colId xmlns:a16="http://schemas.microsoft.com/office/drawing/2014/main" val="4052627989"/>
                    </a:ext>
                  </a:extLst>
                </a:gridCol>
                <a:gridCol w="751398">
                  <a:extLst>
                    <a:ext uri="{9D8B030D-6E8A-4147-A177-3AD203B41FA5}">
                      <a16:colId xmlns:a16="http://schemas.microsoft.com/office/drawing/2014/main" val="1786016807"/>
                    </a:ext>
                  </a:extLst>
                </a:gridCol>
                <a:gridCol w="803323">
                  <a:extLst>
                    <a:ext uri="{9D8B030D-6E8A-4147-A177-3AD203B41FA5}">
                      <a16:colId xmlns:a16="http://schemas.microsoft.com/office/drawing/2014/main" val="1271143220"/>
                    </a:ext>
                  </a:extLst>
                </a:gridCol>
                <a:gridCol w="715785">
                  <a:extLst>
                    <a:ext uri="{9D8B030D-6E8A-4147-A177-3AD203B41FA5}">
                      <a16:colId xmlns:a16="http://schemas.microsoft.com/office/drawing/2014/main" val="4103700256"/>
                    </a:ext>
                  </a:extLst>
                </a:gridCol>
                <a:gridCol w="759852">
                  <a:extLst>
                    <a:ext uri="{9D8B030D-6E8A-4147-A177-3AD203B41FA5}">
                      <a16:colId xmlns:a16="http://schemas.microsoft.com/office/drawing/2014/main" val="20610643"/>
                    </a:ext>
                  </a:extLst>
                </a:gridCol>
                <a:gridCol w="759852">
                  <a:extLst>
                    <a:ext uri="{9D8B030D-6E8A-4147-A177-3AD203B41FA5}">
                      <a16:colId xmlns:a16="http://schemas.microsoft.com/office/drawing/2014/main" val="3879769776"/>
                    </a:ext>
                  </a:extLst>
                </a:gridCol>
                <a:gridCol w="759852">
                  <a:extLst>
                    <a:ext uri="{9D8B030D-6E8A-4147-A177-3AD203B41FA5}">
                      <a16:colId xmlns:a16="http://schemas.microsoft.com/office/drawing/2014/main" val="1293063879"/>
                    </a:ext>
                  </a:extLst>
                </a:gridCol>
                <a:gridCol w="759852">
                  <a:extLst>
                    <a:ext uri="{9D8B030D-6E8A-4147-A177-3AD203B41FA5}">
                      <a16:colId xmlns:a16="http://schemas.microsoft.com/office/drawing/2014/main" val="2285801988"/>
                    </a:ext>
                  </a:extLst>
                </a:gridCol>
              </a:tblGrid>
              <a:tr h="164794"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10" marR="44210" marT="0" marB="0" anchor="ctr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Код стро-ки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10" marR="44210" marT="0" marB="0" anchor="ctr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Код</a:t>
                      </a:r>
                      <a:b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БК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10" marR="4421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Утверждено (доведено)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10" marR="44210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10" marR="44210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Обязательства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10" marR="4421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10" marR="44210" marT="0" marB="0"/>
                </a:tc>
                <a:extLst>
                  <a:ext uri="{0D108BD9-81ED-4DB2-BD59-A6C34878D82A}">
                    <a16:rowId xmlns:a16="http://schemas.microsoft.com/office/drawing/2014/main" val="1330734760"/>
                  </a:ext>
                </a:extLst>
              </a:tr>
              <a:tr h="16479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бюджетных ассигнований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10" marR="4421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лимитов бюджетных обязательств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10" marR="4421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Прини-маемые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обяз-ва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10" marR="4421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Приняты БО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10" marR="4421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10" marR="4421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6978062"/>
                  </a:ext>
                </a:extLst>
              </a:tr>
              <a:tr h="41416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10" marR="442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 них конк сп-м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10" marR="4421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8526741"/>
                  </a:ext>
                </a:extLst>
              </a:tr>
              <a:tr h="16479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10" marR="4421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10" marR="4421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10" marR="4421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10" marR="4421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10" marR="4421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10" marR="442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10" marR="442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10" marR="442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10" marR="442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10" marR="44210" marT="0" marB="0"/>
                </a:tc>
                <a:extLst>
                  <a:ext uri="{0D108BD9-81ED-4DB2-BD59-A6C34878D82A}">
                    <a16:rowId xmlns:a16="http://schemas.microsoft.com/office/drawing/2014/main" val="663713835"/>
                  </a:ext>
                </a:extLst>
              </a:tr>
              <a:tr h="49438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Бюджетные обязательства текущего (отчетного) финансового года по расходам, всего: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10" marR="4421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10" marR="4421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10" marR="4421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10" marR="4421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10" marR="4421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10" marR="442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10" marR="442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10" marR="442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10" marR="442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10" marR="44210" marT="0" marB="0"/>
                </a:tc>
                <a:extLst>
                  <a:ext uri="{0D108BD9-81ED-4DB2-BD59-A6C34878D82A}">
                    <a16:rowId xmlns:a16="http://schemas.microsoft.com/office/drawing/2014/main" val="3037229460"/>
                  </a:ext>
                </a:extLst>
              </a:tr>
              <a:tr h="329588">
                <a:tc>
                  <a:txBody>
                    <a:bodyPr/>
                    <a:lstStyle/>
                    <a:p>
                      <a:pPr indent="1397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том числе</a:t>
                      </a:r>
                    </a:p>
                    <a:p>
                      <a:pPr indent="1397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прочая закупка товаров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10" marR="4421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10" marR="4421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10" marR="4421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10" marR="4421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1000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10" marR="4421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10" marR="4421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600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10" marR="4421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600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10" marR="4421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10" marR="4421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10" marR="44210" marT="0" marB="0" anchor="ctr"/>
                </a:tc>
                <a:extLst>
                  <a:ext uri="{0D108BD9-81ED-4DB2-BD59-A6C34878D82A}">
                    <a16:rowId xmlns:a16="http://schemas.microsoft.com/office/drawing/2014/main" val="1029099184"/>
                  </a:ext>
                </a:extLst>
              </a:tr>
              <a:tr h="49438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Обязательства финансовых годов, следующих за текущим (отчетным) финансовым годом, всего: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10" marR="4421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700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10" marR="4421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10" marR="4421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10" marR="4421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10" marR="4421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10" marR="442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10" marR="4421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10" marR="4421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10" marR="4421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10" marR="44210" marT="0" marB="0" anchor="ctr"/>
                </a:tc>
                <a:extLst>
                  <a:ext uri="{0D108BD9-81ED-4DB2-BD59-A6C34878D82A}">
                    <a16:rowId xmlns:a16="http://schemas.microsoft.com/office/drawing/2014/main" val="199074719"/>
                  </a:ext>
                </a:extLst>
              </a:tr>
              <a:tr h="329588">
                <a:tc>
                  <a:txBody>
                    <a:bodyPr/>
                    <a:lstStyle/>
                    <a:p>
                      <a:pPr indent="1397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том числе</a:t>
                      </a:r>
                    </a:p>
                    <a:p>
                      <a:pPr indent="1397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расходам, всего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10" marR="4421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800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10" marR="4421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10" marR="4421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10" marR="4421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10" marR="4421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10" marR="442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10" marR="4421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10" marR="4421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10" marR="4421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10" marR="44210" marT="0" marB="0" anchor="ctr"/>
                </a:tc>
                <a:extLst>
                  <a:ext uri="{0D108BD9-81ED-4DB2-BD59-A6C34878D82A}">
                    <a16:rowId xmlns:a16="http://schemas.microsoft.com/office/drawing/2014/main" val="761637217"/>
                  </a:ext>
                </a:extLst>
              </a:tr>
              <a:tr h="414165">
                <a:tc>
                  <a:txBody>
                    <a:bodyPr/>
                    <a:lstStyle/>
                    <a:p>
                      <a:pPr indent="2794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 них:</a:t>
                      </a:r>
                    </a:p>
                    <a:p>
                      <a:pPr indent="2794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очередного финансового года, всего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10" marR="4421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810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10" marR="4421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10" marR="4421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10" marR="4421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10" marR="4421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10" marR="442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10" marR="4421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10" marR="4421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10" marR="4421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10" marR="44210" marT="0" marB="0" anchor="ctr"/>
                </a:tc>
                <a:extLst>
                  <a:ext uri="{0D108BD9-81ED-4DB2-BD59-A6C34878D82A}">
                    <a16:rowId xmlns:a16="http://schemas.microsoft.com/office/drawing/2014/main" val="3907310948"/>
                  </a:ext>
                </a:extLst>
              </a:tr>
              <a:tr h="329588">
                <a:tc>
                  <a:txBody>
                    <a:bodyPr/>
                    <a:lstStyle/>
                    <a:p>
                      <a:pPr indent="4191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том числе</a:t>
                      </a:r>
                    </a:p>
                    <a:p>
                      <a:pPr indent="4191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10" marR="4421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10" marR="4421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10" marR="4421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10" marR="4421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10" marR="4421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10" marR="442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10" marR="4421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10" marR="4421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10" marR="4421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10" marR="44210" marT="0" marB="0" anchor="ctr"/>
                </a:tc>
                <a:extLst>
                  <a:ext uri="{0D108BD9-81ED-4DB2-BD59-A6C34878D82A}">
                    <a16:rowId xmlns:a16="http://schemas.microsoft.com/office/drawing/2014/main" val="890273038"/>
                  </a:ext>
                </a:extLst>
              </a:tr>
              <a:tr h="164794">
                <a:tc>
                  <a:txBody>
                    <a:bodyPr/>
                    <a:lstStyle/>
                    <a:p>
                      <a:pPr indent="2794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иные очередные года, всего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10" marR="4421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840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10" marR="4421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10" marR="4421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10" marR="4421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10" marR="4421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10" marR="442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10" marR="4421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10" marR="4421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10" marR="4421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10" marR="44210" marT="0" marB="0" anchor="ctr"/>
                </a:tc>
                <a:extLst>
                  <a:ext uri="{0D108BD9-81ED-4DB2-BD59-A6C34878D82A}">
                    <a16:rowId xmlns:a16="http://schemas.microsoft.com/office/drawing/2014/main" val="424647837"/>
                  </a:ext>
                </a:extLst>
              </a:tr>
              <a:tr h="414165">
                <a:tc>
                  <a:txBody>
                    <a:bodyPr/>
                    <a:lstStyle/>
                    <a:p>
                      <a:pPr indent="4191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</a:p>
                    <a:p>
                      <a:pPr indent="4191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отложенным обязательствам, всего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10" marR="4421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860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10" marR="4421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10" marR="4421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10" marR="4421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10" marR="4421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10" marR="442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600</a:t>
                      </a:r>
                      <a:endParaRPr lang="ru-RU" sz="1100" b="1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10" marR="4421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10" marR="4421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10" marR="4421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10" marR="44210" marT="0" marB="0" anchor="ctr"/>
                </a:tc>
                <a:extLst>
                  <a:ext uri="{0D108BD9-81ED-4DB2-BD59-A6C34878D82A}">
                    <a16:rowId xmlns:a16="http://schemas.microsoft.com/office/drawing/2014/main" val="4193146328"/>
                  </a:ext>
                </a:extLst>
              </a:tr>
              <a:tr h="329588">
                <a:tc>
                  <a:txBody>
                    <a:bodyPr/>
                    <a:lstStyle/>
                    <a:p>
                      <a:pPr indent="5588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 них:</a:t>
                      </a:r>
                    </a:p>
                    <a:p>
                      <a:pPr indent="4191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10" marR="4421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10" marR="4421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10" marR="4421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10" marR="4421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10" marR="4421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10" marR="442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10" marR="4421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10" marR="4421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10" marR="4421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10" marR="44210" marT="0" marB="0" anchor="ctr"/>
                </a:tc>
                <a:extLst>
                  <a:ext uri="{0D108BD9-81ED-4DB2-BD59-A6C34878D82A}">
                    <a16:rowId xmlns:a16="http://schemas.microsoft.com/office/drawing/2014/main" val="3400381621"/>
                  </a:ext>
                </a:extLst>
              </a:tr>
              <a:tr h="16859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10" marR="4421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999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10" marR="4421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10" marR="4421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10" marR="4421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10" marR="4421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10" marR="442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10" marR="4421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10" marR="4421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10" marR="4421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10" marR="44210" marT="0" marB="0" anchor="ctr"/>
                </a:tc>
                <a:extLst>
                  <a:ext uri="{0D108BD9-81ED-4DB2-BD59-A6C34878D82A}">
                    <a16:rowId xmlns:a16="http://schemas.microsoft.com/office/drawing/2014/main" val="35672907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924608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3036" y="108952"/>
            <a:ext cx="75034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975" lvl="1" algn="ctr">
              <a:buSzPct val="130000"/>
            </a:pPr>
            <a:r>
              <a:rPr lang="ru-RU" sz="2400" b="1" dirty="0">
                <a:solidFill>
                  <a:srgbClr val="077A3E"/>
                </a:solidFill>
                <a:latin typeface="Bookman Old Style" charset="0"/>
                <a:ea typeface="Bookman Old Style" charset="0"/>
                <a:cs typeface="Bookman Old Style" charset="0"/>
              </a:rPr>
              <a:t>Итоги отчетности за 2022 год</a:t>
            </a:r>
            <a:endParaRPr lang="ru-RU" sz="2400" b="1" dirty="0">
              <a:solidFill>
                <a:srgbClr val="002060"/>
              </a:solidFill>
              <a:latin typeface="Bookman Old Style" charset="0"/>
              <a:ea typeface="Bookman Old Style" charset="0"/>
              <a:cs typeface="Bookman Old Style" charset="0"/>
            </a:endParaRPr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582288" y="179386"/>
            <a:ext cx="561712" cy="365125"/>
          </a:xfrm>
        </p:spPr>
        <p:txBody>
          <a:bodyPr/>
          <a:lstStyle/>
          <a:p>
            <a:fld id="{D81B3B79-DEF0-4346-A5D2-0443081EFB3D}" type="slidenum">
              <a:rPr lang="ru-RU" b="1" smtClean="0">
                <a:solidFill>
                  <a:srgbClr val="C79023"/>
                </a:solidFill>
              </a:rPr>
              <a:t>2</a:t>
            </a:fld>
            <a:endParaRPr lang="en-US" b="1" dirty="0">
              <a:solidFill>
                <a:srgbClr val="C79023"/>
              </a:solidFill>
            </a:endParaRPr>
          </a:p>
        </p:txBody>
      </p:sp>
      <p:cxnSp>
        <p:nvCxnSpPr>
          <p:cNvPr id="28" name="Straight Connector 16"/>
          <p:cNvCxnSpPr/>
          <p:nvPr/>
        </p:nvCxnSpPr>
        <p:spPr>
          <a:xfrm>
            <a:off x="8623002" y="265642"/>
            <a:ext cx="0" cy="226483"/>
          </a:xfrm>
          <a:prstGeom prst="line">
            <a:avLst/>
          </a:prstGeom>
          <a:ln w="12700" cmpd="sng">
            <a:solidFill>
              <a:srgbClr val="DEAA46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121797997"/>
              </p:ext>
            </p:extLst>
          </p:nvPr>
        </p:nvGraphicFramePr>
        <p:xfrm>
          <a:off x="314124" y="728701"/>
          <a:ext cx="8604956" cy="1368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26" name="Схема 25"/>
          <p:cNvGraphicFramePr/>
          <p:nvPr>
            <p:extLst>
              <p:ext uri="{D42A27DB-BD31-4B8C-83A1-F6EECF244321}">
                <p14:modId xmlns:p14="http://schemas.microsoft.com/office/powerpoint/2010/main" val="2970217444"/>
              </p:ext>
            </p:extLst>
          </p:nvPr>
        </p:nvGraphicFramePr>
        <p:xfrm>
          <a:off x="314124" y="2414953"/>
          <a:ext cx="8604956" cy="15121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27" name="Схема 26"/>
          <p:cNvGraphicFramePr/>
          <p:nvPr>
            <p:extLst>
              <p:ext uri="{D42A27DB-BD31-4B8C-83A1-F6EECF244321}">
                <p14:modId xmlns:p14="http://schemas.microsoft.com/office/powerpoint/2010/main" val="4105071609"/>
              </p:ext>
            </p:extLst>
          </p:nvPr>
        </p:nvGraphicFramePr>
        <p:xfrm>
          <a:off x="318163" y="4202282"/>
          <a:ext cx="8604956" cy="10441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graphicFrame>
        <p:nvGraphicFramePr>
          <p:cNvPr id="29" name="Схема 28"/>
          <p:cNvGraphicFramePr/>
          <p:nvPr>
            <p:extLst>
              <p:ext uri="{D42A27DB-BD31-4B8C-83A1-F6EECF244321}">
                <p14:modId xmlns:p14="http://schemas.microsoft.com/office/powerpoint/2010/main" val="2508239673"/>
              </p:ext>
            </p:extLst>
          </p:nvPr>
        </p:nvGraphicFramePr>
        <p:xfrm>
          <a:off x="304681" y="5524872"/>
          <a:ext cx="8604956" cy="10441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</p:spTree>
    <p:extLst>
      <p:ext uri="{BB962C8B-B14F-4D97-AF65-F5344CB8AC3E}">
        <p14:creationId xmlns:p14="http://schemas.microsoft.com/office/powerpoint/2010/main" val="18388385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325134" y="179386"/>
            <a:ext cx="659359" cy="365125"/>
          </a:xfrm>
        </p:spPr>
        <p:txBody>
          <a:bodyPr/>
          <a:lstStyle/>
          <a:p>
            <a:r>
              <a:rPr lang="ru-RU" b="1" dirty="0">
                <a:solidFill>
                  <a:srgbClr val="C79023"/>
                </a:solidFill>
              </a:rPr>
              <a:t> </a:t>
            </a:r>
            <a:fld id="{D81B3B79-DEF0-4346-A5D2-0443081EFB3D}" type="slidenum">
              <a:rPr lang="ru-RU" b="1" smtClean="0">
                <a:solidFill>
                  <a:srgbClr val="C79023"/>
                </a:solidFill>
              </a:rPr>
              <a:t>20</a:t>
            </a:fld>
            <a:endParaRPr lang="en-US" b="1" dirty="0">
              <a:solidFill>
                <a:srgbClr val="C79023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621F6DE-56B1-A34E-BB88-2EE4B82FA08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203" t="28933" r="55506" b="31267"/>
          <a:stretch/>
        </p:blipFill>
        <p:spPr>
          <a:xfrm>
            <a:off x="265042" y="1656522"/>
            <a:ext cx="5340627" cy="3112164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C25A2505-A158-DD4E-8C5D-64B8396A484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262" t="28671" r="55246" b="35479"/>
          <a:stretch/>
        </p:blipFill>
        <p:spPr>
          <a:xfrm>
            <a:off x="3132739" y="3564587"/>
            <a:ext cx="6004616" cy="3136015"/>
          </a:xfrm>
          <a:prstGeom prst="rect">
            <a:avLst/>
          </a:prstGeom>
        </p:spPr>
      </p:pic>
      <p:sp>
        <p:nvSpPr>
          <p:cNvPr id="15" name="Овал 14">
            <a:extLst>
              <a:ext uri="{FF2B5EF4-FFF2-40B4-BE49-F238E27FC236}">
                <a16:creationId xmlns:a16="http://schemas.microsoft.com/office/drawing/2014/main" id="{147EC5AA-1FF0-934D-9456-986F0394019B}"/>
              </a:ext>
            </a:extLst>
          </p:cNvPr>
          <p:cNvSpPr/>
          <p:nvPr/>
        </p:nvSpPr>
        <p:spPr>
          <a:xfrm>
            <a:off x="1871053" y="2449504"/>
            <a:ext cx="1124262" cy="1379095"/>
          </a:xfrm>
          <a:prstGeom prst="ellipse">
            <a:avLst/>
          </a:prstGeom>
          <a:noFill/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id="{9E8985DE-411C-C24A-A1BA-CCA1EACFAC56}"/>
              </a:ext>
            </a:extLst>
          </p:cNvPr>
          <p:cNvSpPr/>
          <p:nvPr/>
        </p:nvSpPr>
        <p:spPr>
          <a:xfrm>
            <a:off x="5010785" y="4443046"/>
            <a:ext cx="1124262" cy="1379095"/>
          </a:xfrm>
          <a:prstGeom prst="ellipse">
            <a:avLst/>
          </a:prstGeom>
          <a:noFill/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Rectangle 4"/>
          <p:cNvSpPr/>
          <p:nvPr/>
        </p:nvSpPr>
        <p:spPr>
          <a:xfrm>
            <a:off x="433504" y="98235"/>
            <a:ext cx="7952955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300" b="1" dirty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Отчетность 2023 года – критерии раскрытия информации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B6EB0C7-15EE-3A40-A46C-61854EF5962C}"/>
              </a:ext>
            </a:extLst>
          </p:cNvPr>
          <p:cNvSpPr txBox="1"/>
          <p:nvPr/>
        </p:nvSpPr>
        <p:spPr>
          <a:xfrm>
            <a:off x="265043" y="616755"/>
            <a:ext cx="871945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sz="2600" b="1" i="1" dirty="0">
                <a:latin typeface="Times New Roman" charset="0"/>
                <a:ea typeface="Times New Roman" charset="0"/>
                <a:cs typeface="Times New Roman" charset="0"/>
              </a:rPr>
              <a:t>Сведения о движении НФА при централизации поставок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336196" y="1772816"/>
            <a:ext cx="24842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Особые условия «консолидации» НФА при централизованной поставке</a:t>
            </a:r>
          </a:p>
        </p:txBody>
      </p:sp>
    </p:spTree>
    <p:extLst>
      <p:ext uri="{BB962C8B-B14F-4D97-AF65-F5344CB8AC3E}">
        <p14:creationId xmlns:p14="http://schemas.microsoft.com/office/powerpoint/2010/main" val="36279344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id="{C4C8E842-373D-4B40-BB07-5167137F1271}"/>
              </a:ext>
            </a:extLst>
          </p:cNvPr>
          <p:cNvSpPr txBox="1"/>
          <p:nvPr/>
        </p:nvSpPr>
        <p:spPr>
          <a:xfrm>
            <a:off x="300283" y="1322823"/>
            <a:ext cx="8655452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342900" algn="just" defTabSz="914400" rtl="0" eaLnBrk="1" fontAlgn="auto" latinLnBrk="0" hangingPunct="1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Поступление основных средств, непроизведенных активов во временное владение и пользование или во временное пользование по договору аренды (имущественного найма), относящихся </a:t>
            </a:r>
            <a:r>
              <a:rPr kumimoji="0" lang="ru-RU" sz="20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к операционной аренде</a:t>
            </a:r>
            <a:r>
              <a:rPr kumimoji="0" lang="ru-RU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отражается учреждением (пользователем (арендатором) имущества в сумме арендных платежей, исчисленной за весь срок пользования нефинансовыми активами в соответствии с договором аренды (имущественного найма) на дату классификации указанных объектов учета аренды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 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325134" y="179386"/>
            <a:ext cx="659359" cy="365125"/>
          </a:xfrm>
        </p:spPr>
        <p:txBody>
          <a:bodyPr/>
          <a:lstStyle/>
          <a:p>
            <a:r>
              <a:rPr lang="ru-RU" b="1" dirty="0">
                <a:solidFill>
                  <a:srgbClr val="C79023"/>
                </a:solidFill>
              </a:rPr>
              <a:t> </a:t>
            </a:r>
            <a:fld id="{D81B3B79-DEF0-4346-A5D2-0443081EFB3D}" type="slidenum">
              <a:rPr lang="ru-RU" b="1" smtClean="0">
                <a:solidFill>
                  <a:srgbClr val="C79023"/>
                </a:solidFill>
              </a:rPr>
              <a:t>21</a:t>
            </a:fld>
            <a:endParaRPr lang="en-US" b="1" dirty="0">
              <a:solidFill>
                <a:srgbClr val="C79023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13245D0-B675-D542-A49D-01FA24A73DA7}"/>
              </a:ext>
            </a:extLst>
          </p:cNvPr>
          <p:cNvSpPr txBox="1"/>
          <p:nvPr/>
        </p:nvSpPr>
        <p:spPr>
          <a:xfrm>
            <a:off x="271525" y="408421"/>
            <a:ext cx="871296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sz="2600" b="1" i="1" dirty="0">
                <a:solidFill>
                  <a:srgbClr val="077A3E"/>
                </a:solidFill>
                <a:latin typeface="Times New Roman" charset="0"/>
                <a:ea typeface="Times New Roman" charset="0"/>
                <a:cs typeface="Times New Roman" charset="0"/>
              </a:rPr>
              <a:t>Квартальная, годовая отчетность</a:t>
            </a:r>
            <a:r>
              <a:rPr lang="en-US" sz="2600" b="1" i="1" dirty="0">
                <a:solidFill>
                  <a:srgbClr val="077A3E"/>
                </a:solidFill>
                <a:latin typeface="Times New Roman" charset="0"/>
                <a:ea typeface="Times New Roman" charset="0"/>
                <a:cs typeface="Times New Roman" charset="0"/>
              </a:rPr>
              <a:t> – </a:t>
            </a:r>
            <a:r>
              <a:rPr lang="ru-RU" sz="2600" b="1" i="1" dirty="0">
                <a:solidFill>
                  <a:srgbClr val="077A3E"/>
                </a:solidFill>
                <a:latin typeface="Times New Roman" charset="0"/>
                <a:ea typeface="Times New Roman" charset="0"/>
                <a:cs typeface="Times New Roman" charset="0"/>
              </a:rPr>
              <a:t>метод начисления</a:t>
            </a:r>
          </a:p>
        </p:txBody>
      </p:sp>
      <p:sp>
        <p:nvSpPr>
          <p:cNvPr id="13" name="Rectangle 4"/>
          <p:cNvSpPr/>
          <p:nvPr/>
        </p:nvSpPr>
        <p:spPr>
          <a:xfrm>
            <a:off x="433504" y="98235"/>
            <a:ext cx="7952955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300" b="1" dirty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Отчетность 2023 года – критерии раскрытия информации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B6EB0C7-15EE-3A40-A46C-61854EF5962C}"/>
              </a:ext>
            </a:extLst>
          </p:cNvPr>
          <p:cNvSpPr txBox="1"/>
          <p:nvPr/>
        </p:nvSpPr>
        <p:spPr>
          <a:xfrm>
            <a:off x="877978" y="898425"/>
            <a:ext cx="734055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sz="2600" b="1" i="1" dirty="0">
                <a:latin typeface="Times New Roman" charset="0"/>
                <a:ea typeface="Times New Roman" charset="0"/>
                <a:cs typeface="Times New Roman" charset="0"/>
              </a:rPr>
              <a:t>Счет 40160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D1656FC-9490-E142-8510-49D64B7EC5D6}"/>
              </a:ext>
            </a:extLst>
          </p:cNvPr>
          <p:cNvSpPr txBox="1"/>
          <p:nvPr/>
        </p:nvSpPr>
        <p:spPr>
          <a:xfrm>
            <a:off x="112018" y="5467034"/>
            <a:ext cx="887247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Начисление задолженности </a:t>
            </a:r>
            <a:r>
              <a:rPr kumimoji="0" lang="ru-RU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по обязательствам, принятым учреждением по ежемесячной оплате арендных платежей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5D0F3C06-E3A1-1A48-937E-518B29F88521}"/>
              </a:ext>
            </a:extLst>
          </p:cNvPr>
          <p:cNvSpPr/>
          <p:nvPr/>
        </p:nvSpPr>
        <p:spPr>
          <a:xfrm>
            <a:off x="3203848" y="6129300"/>
            <a:ext cx="3261817" cy="64633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ru-RU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Дт</a:t>
            </a: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0 401 60 224, 0 401 60 229</a:t>
            </a:r>
          </a:p>
          <a:p>
            <a:pPr lvl="0" algn="just">
              <a:defRPr/>
            </a:pPr>
            <a:r>
              <a:rPr lang="ru-RU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Кт</a:t>
            </a: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0 302 24 730, 0 302 29 730</a:t>
            </a:r>
            <a:endParaRPr lang="ru-RU" sz="1400" b="1" dirty="0">
              <a:solidFill>
                <a:prstClr val="black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575FE596-1518-3348-B1D7-A02F5B2FA61D}"/>
              </a:ext>
            </a:extLst>
          </p:cNvPr>
          <p:cNvGrpSpPr/>
          <p:nvPr/>
        </p:nvGrpSpPr>
        <p:grpSpPr>
          <a:xfrm>
            <a:off x="437377" y="3915011"/>
            <a:ext cx="8196528" cy="1026596"/>
            <a:chOff x="442155" y="4147963"/>
            <a:chExt cx="8196528" cy="1026596"/>
          </a:xfrm>
        </p:grpSpPr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1B46F79B-19A7-544F-B9B7-229AD39350D9}"/>
                </a:ext>
              </a:extLst>
            </p:cNvPr>
            <p:cNvSpPr/>
            <p:nvPr/>
          </p:nvSpPr>
          <p:spPr>
            <a:xfrm>
              <a:off x="442155" y="4466673"/>
              <a:ext cx="3486551" cy="707886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/>
          </p:spPr>
          <p:txBody>
            <a:bodyPr wrap="square">
              <a:spAutoFit/>
            </a:bodyPr>
            <a:lstStyle/>
            <a:p>
              <a:pPr lvl="0" algn="just">
                <a:defRPr/>
              </a:pPr>
              <a:r>
                <a:rPr lang="ru-RU" sz="2000" b="1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Дт</a:t>
              </a:r>
              <a:r>
                <a:rPr lang="ru-RU" sz="2000" b="1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0 111 4Х 35Х</a:t>
              </a:r>
            </a:p>
            <a:p>
              <a:pPr lvl="0" algn="just">
                <a:defRPr/>
              </a:pPr>
              <a:r>
                <a:rPr lang="ru-RU" sz="2000" b="1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Кт</a:t>
              </a:r>
              <a:r>
                <a:rPr lang="ru-RU" sz="2000" b="1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0 302 24 730, 0 302 29 730</a:t>
              </a:r>
              <a:endParaRPr lang="ru-RU" sz="2000" b="1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</a:endParaRPr>
            </a:p>
          </p:txBody>
        </p:sp>
        <p:sp>
          <p:nvSpPr>
            <p:cNvPr id="16" name="Прямоугольник 15">
              <a:extLst>
                <a:ext uri="{FF2B5EF4-FFF2-40B4-BE49-F238E27FC236}">
                  <a16:creationId xmlns:a16="http://schemas.microsoft.com/office/drawing/2014/main" id="{AEF72373-D78D-2D40-8A08-AD4B224A85EC}"/>
                </a:ext>
              </a:extLst>
            </p:cNvPr>
            <p:cNvSpPr/>
            <p:nvPr/>
          </p:nvSpPr>
          <p:spPr>
            <a:xfrm>
              <a:off x="5116839" y="4462448"/>
              <a:ext cx="3521844" cy="707886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/>
          </p:spPr>
          <p:txBody>
            <a:bodyPr wrap="square">
              <a:spAutoFit/>
            </a:bodyPr>
            <a:lstStyle/>
            <a:p>
              <a:pPr lvl="0" algn="just">
                <a:defRPr/>
              </a:pPr>
              <a:r>
                <a:rPr lang="ru-RU" sz="2000" b="1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Дт</a:t>
              </a:r>
              <a:r>
                <a:rPr lang="ru-RU" sz="2000" b="1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0 111 4Х 35Х</a:t>
              </a:r>
            </a:p>
            <a:p>
              <a:pPr lvl="0" algn="just">
                <a:defRPr/>
              </a:pPr>
              <a:r>
                <a:rPr lang="ru-RU" sz="2000" b="1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Кт</a:t>
              </a:r>
              <a:r>
                <a:rPr lang="ru-RU" sz="2000" b="1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0 401 60 224, 0 401 60 229</a:t>
              </a:r>
              <a:endParaRPr lang="ru-RU" sz="2000" b="1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</a:endParaRPr>
            </a:p>
          </p:txBody>
        </p:sp>
        <p:sp>
          <p:nvSpPr>
            <p:cNvPr id="17" name="Прямоугольник 16">
              <a:extLst>
                <a:ext uri="{FF2B5EF4-FFF2-40B4-BE49-F238E27FC236}">
                  <a16:creationId xmlns:a16="http://schemas.microsoft.com/office/drawing/2014/main" id="{8FAE50E6-BB3B-824C-95CB-4D140A60E0F0}"/>
                </a:ext>
              </a:extLst>
            </p:cNvPr>
            <p:cNvSpPr/>
            <p:nvPr/>
          </p:nvSpPr>
          <p:spPr>
            <a:xfrm>
              <a:off x="448695" y="4147963"/>
              <a:ext cx="3486551" cy="307777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/>
          </p:spPr>
          <p:txBody>
            <a:bodyPr wrap="square" anchor="ctr" anchorCtr="0">
              <a:noAutofit/>
            </a:bodyPr>
            <a:lstStyle/>
            <a:p>
              <a:pPr lvl="0" algn="just">
                <a:defRPr/>
              </a:pPr>
              <a:r>
                <a:rPr lang="ru-RU" sz="2000" b="1" dirty="0">
                  <a:solidFill>
                    <a:srgbClr val="C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не применяется!!!</a:t>
              </a:r>
              <a:endParaRPr lang="ru-RU" sz="2000" b="1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</a:endParaRPr>
            </a:p>
          </p:txBody>
        </p:sp>
        <p:sp>
          <p:nvSpPr>
            <p:cNvPr id="18" name="Прямоугольник 17">
              <a:extLst>
                <a:ext uri="{FF2B5EF4-FFF2-40B4-BE49-F238E27FC236}">
                  <a16:creationId xmlns:a16="http://schemas.microsoft.com/office/drawing/2014/main" id="{FDD02112-9650-7F46-B368-150E835B6FDA}"/>
                </a:ext>
              </a:extLst>
            </p:cNvPr>
            <p:cNvSpPr/>
            <p:nvPr/>
          </p:nvSpPr>
          <p:spPr>
            <a:xfrm>
              <a:off x="5116839" y="4158602"/>
              <a:ext cx="3521844" cy="307777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/>
          </p:spPr>
          <p:txBody>
            <a:bodyPr wrap="square" anchor="ctr" anchorCtr="0">
              <a:noAutofit/>
            </a:bodyPr>
            <a:lstStyle/>
            <a:p>
              <a:pPr lvl="0" algn="just">
                <a:defRPr/>
              </a:pPr>
              <a:r>
                <a:rPr lang="ru-RU" sz="2000" b="1" dirty="0">
                  <a:solidFill>
                    <a:srgbClr val="077A3E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с 1 января 2023 года</a:t>
              </a:r>
              <a:endParaRPr lang="ru-RU" sz="2000" b="1" dirty="0">
                <a:solidFill>
                  <a:srgbClr val="077A3E"/>
                </a:solidFill>
                <a:latin typeface="Calibri" panose="020F0502020204030204" pitchFamily="34" charset="0"/>
                <a:ea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39006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/>
          <p:nvPr/>
        </p:nvSpPr>
        <p:spPr>
          <a:xfrm>
            <a:off x="314325" y="1211792"/>
            <a:ext cx="8600744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500" b="1" dirty="0">
                <a:solidFill>
                  <a:srgbClr val="077A3E"/>
                </a:solidFill>
              </a:rPr>
              <a:t>Мероприятия перехода: общие положения (часть 1)</a:t>
            </a:r>
            <a:endParaRPr lang="ru-RU" sz="2500" b="1" dirty="0">
              <a:solidFill>
                <a:srgbClr val="DEAA46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61514" y="1916832"/>
            <a:ext cx="8745008" cy="41728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14000"/>
              </a:lnSpc>
              <a:buSzPct val="130000"/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Издание правового акта субъекта учета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предусматривающего внесение изменений в учетную политику субъекта учета в связи с Изменениями планов счетов (прежде всего введение </a:t>
            </a:r>
            <a:r>
              <a:rPr lang="ru-RU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уточненного Рабочего плана счетов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определение даты перехода)</a:t>
            </a:r>
          </a:p>
          <a:p>
            <a:pPr marL="285750" indent="-285750" algn="just">
              <a:lnSpc>
                <a:spcPct val="114000"/>
              </a:lnSpc>
              <a:buSzPct val="130000"/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Изменение учетной политики субъекта учета -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начала отчетного года</a:t>
            </a:r>
          </a:p>
          <a:p>
            <a:pPr marL="285750" indent="-285750" algn="just">
              <a:lnSpc>
                <a:spcPct val="114000"/>
              </a:lnSpc>
              <a:buSzPct val="130000"/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Перенос исходящих остатков, сформированных по состоянию на 01.01.2023, на входящие остатки на 01.01.2023 по соответствующим аналитическим счетам уточненного Рабочего плана счетов, -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операциями в </a:t>
            </a:r>
            <a:r>
              <a:rPr lang="ru-RU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межотчетный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период</a:t>
            </a:r>
          </a:p>
          <a:p>
            <a:pPr marL="285750" indent="-285750" algn="just">
              <a:lnSpc>
                <a:spcPct val="114000"/>
              </a:lnSpc>
              <a:buSzPct val="130000"/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Перенос остатков - на основании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Бухгалтерской справки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(ф. 0504833)</a:t>
            </a:r>
          </a:p>
          <a:p>
            <a:pPr marL="285750" indent="-285750" algn="just">
              <a:lnSpc>
                <a:spcPct val="114000"/>
              </a:lnSpc>
              <a:buSzPct val="130000"/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Перенос остатков - применение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счета 0 401 30 000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«Финансовый результат прошлых отчетных периодов»</a:t>
            </a:r>
          </a:p>
          <a:p>
            <a:pPr marL="285750" indent="-285750" algn="just">
              <a:lnSpc>
                <a:spcPct val="114000"/>
              </a:lnSpc>
              <a:buSzPct val="130000"/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Перенос остатков - не включаются в обороты по счетам 2023 года, отражаемые в регистрах бухгалтерского учета 2023 года</a:t>
            </a:r>
            <a:endParaRPr lang="ru-RU" b="1" dirty="0">
              <a:solidFill>
                <a:srgbClr val="DEAA4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33504" y="98235"/>
            <a:ext cx="7952955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300" b="1" dirty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Отчетность 2023 года – критерии раскрытия информации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B6EB0C7-15EE-3A40-A46C-61854EF5962C}"/>
              </a:ext>
            </a:extLst>
          </p:cNvPr>
          <p:cNvSpPr txBox="1"/>
          <p:nvPr/>
        </p:nvSpPr>
        <p:spPr>
          <a:xfrm>
            <a:off x="647564" y="616755"/>
            <a:ext cx="734055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sz="2600" b="1" i="1" dirty="0">
                <a:latin typeface="Times New Roman" charset="0"/>
                <a:ea typeface="Times New Roman" charset="0"/>
                <a:cs typeface="Times New Roman" charset="0"/>
              </a:rPr>
              <a:t>Счет 40160 – операционная аренда</a:t>
            </a:r>
          </a:p>
        </p:txBody>
      </p:sp>
    </p:spTree>
    <p:extLst>
      <p:ext uri="{BB962C8B-B14F-4D97-AF65-F5344CB8AC3E}">
        <p14:creationId xmlns:p14="http://schemas.microsoft.com/office/powerpoint/2010/main" val="31450780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A33DAC7D-2902-43C4-80FC-A26A6CDFC3A5}"/>
              </a:ext>
            </a:extLst>
          </p:cNvPr>
          <p:cNvSpPr/>
          <p:nvPr/>
        </p:nvSpPr>
        <p:spPr>
          <a:xfrm>
            <a:off x="527650" y="1160748"/>
            <a:ext cx="809268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2800" b="1" dirty="0">
                <a:solidFill>
                  <a:srgbClr val="077A3E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Мероприятия по переходу: операционная аренда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40714943-D775-4B27-8596-66C76EC37E73}"/>
              </a:ext>
            </a:extLst>
          </p:cNvPr>
          <p:cNvSpPr/>
          <p:nvPr/>
        </p:nvSpPr>
        <p:spPr>
          <a:xfrm>
            <a:off x="162202" y="1844824"/>
            <a:ext cx="8731632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1800"/>
              </a:spcBef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Инвентаризация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объектов имущества, полученных в пользование в соответствии с договорами аренда, заключенными до 1 января 2023 года и продолжающими свое действие в 2023 году;</a:t>
            </a:r>
          </a:p>
          <a:p>
            <a:pPr algn="just">
              <a:spcBef>
                <a:spcPts val="1800"/>
              </a:spcBef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Определение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оставшегося срока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полезного использования объектов операционной аренды;</a:t>
            </a:r>
          </a:p>
          <a:p>
            <a:pPr algn="just">
              <a:spcBef>
                <a:spcPts val="1800"/>
              </a:spcBef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Определить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суммы обязательств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уплате арендных платежей за оставшиеся сроки полезного использования объектов.</a:t>
            </a:r>
          </a:p>
        </p:txBody>
      </p:sp>
      <p:sp>
        <p:nvSpPr>
          <p:cNvPr id="8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596142" y="179386"/>
            <a:ext cx="547857" cy="365125"/>
          </a:xfrm>
        </p:spPr>
        <p:txBody>
          <a:bodyPr/>
          <a:lstStyle/>
          <a:p>
            <a:r>
              <a:rPr lang="ru-RU" b="1" dirty="0">
                <a:solidFill>
                  <a:srgbClr val="C79023"/>
                </a:solidFill>
              </a:rPr>
              <a:t> </a:t>
            </a:r>
            <a:fld id="{F1104E65-3345-49F4-8841-4A94AC87ABC3}" type="slidenum">
              <a:rPr lang="ru-RU" b="1" smtClean="0">
                <a:solidFill>
                  <a:srgbClr val="C79023"/>
                </a:solidFill>
              </a:rPr>
              <a:t>23</a:t>
            </a:fld>
            <a:endParaRPr lang="en-US" b="1" dirty="0">
              <a:solidFill>
                <a:srgbClr val="C79023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33504" y="98235"/>
            <a:ext cx="7952955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300" b="1" dirty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Отчетность 2023 года – критерии раскрытия информации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B6EB0C7-15EE-3A40-A46C-61854EF5962C}"/>
              </a:ext>
            </a:extLst>
          </p:cNvPr>
          <p:cNvSpPr txBox="1"/>
          <p:nvPr/>
        </p:nvSpPr>
        <p:spPr>
          <a:xfrm>
            <a:off x="647564" y="616755"/>
            <a:ext cx="734055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sz="2600" b="1" i="1" dirty="0">
                <a:latin typeface="Times New Roman" charset="0"/>
                <a:ea typeface="Times New Roman" charset="0"/>
                <a:cs typeface="Times New Roman" charset="0"/>
              </a:rPr>
              <a:t>Счет 40160 – операционная аренда</a:t>
            </a:r>
          </a:p>
        </p:txBody>
      </p:sp>
    </p:spTree>
    <p:extLst>
      <p:ext uri="{BB962C8B-B14F-4D97-AF65-F5344CB8AC3E}">
        <p14:creationId xmlns:p14="http://schemas.microsoft.com/office/powerpoint/2010/main" val="24625663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40714943-D775-4B27-8596-66C76EC37E73}"/>
              </a:ext>
            </a:extLst>
          </p:cNvPr>
          <p:cNvSpPr/>
          <p:nvPr/>
        </p:nvSpPr>
        <p:spPr>
          <a:xfrm>
            <a:off x="131928" y="1556792"/>
            <a:ext cx="8868563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Корректировка входящих остатков: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Когда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→ в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межотчетный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период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Сумма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→ в сумме арендных платежей, предусмотренных договором за период пользования имуществом с 1 января 2023 года до даты завершения срока аренды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→ с использованием счета 0 401 30 000</a:t>
            </a:r>
          </a:p>
          <a:p>
            <a:pPr marL="806450">
              <a:tabLst>
                <a:tab pos="541338" algn="l"/>
              </a:tabLst>
            </a:pP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Дт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0 302 24(229) 83Х  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Кт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0 401 30 000        </a:t>
            </a:r>
          </a:p>
          <a:p>
            <a:pPr marL="806450">
              <a:tabLst>
                <a:tab pos="541338" algn="l"/>
              </a:tabLst>
            </a:pP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Дт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0 401 30 000  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Кт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0 401 60 224(229)               											</a:t>
            </a:r>
          </a:p>
          <a:p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Где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 Бухгалтерская справка (ф.0504833)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Счет 30224(29)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только в части </a:t>
            </a:r>
            <a:r>
              <a:rPr lang="ru-RU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отчетных периодов до 2022 года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включительно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Отложенные обязательства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корректировка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A33DAC7D-2902-43C4-80FC-A26A6CDFC3A5}"/>
              </a:ext>
            </a:extLst>
          </p:cNvPr>
          <p:cNvSpPr/>
          <p:nvPr/>
        </p:nvSpPr>
        <p:spPr>
          <a:xfrm>
            <a:off x="1187624" y="1088740"/>
            <a:ext cx="69528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2400" b="1" dirty="0">
                <a:solidFill>
                  <a:srgbClr val="077A3E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Мероприятия по переходу: операционная аренда</a:t>
            </a:r>
          </a:p>
        </p:txBody>
      </p:sp>
      <p:sp>
        <p:nvSpPr>
          <p:cNvPr id="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583122" y="60185"/>
            <a:ext cx="560878" cy="365125"/>
          </a:xfrm>
        </p:spPr>
        <p:txBody>
          <a:bodyPr/>
          <a:lstStyle/>
          <a:p>
            <a:r>
              <a:rPr lang="ru-RU" b="1" dirty="0">
                <a:solidFill>
                  <a:srgbClr val="C79023"/>
                </a:solidFill>
              </a:rPr>
              <a:t> </a:t>
            </a:r>
            <a:fld id="{01CB5D55-9971-4423-BE2F-A6EC931DC131}" type="slidenum">
              <a:rPr lang="ru-RU" b="1" smtClean="0">
                <a:solidFill>
                  <a:srgbClr val="C79023"/>
                </a:solidFill>
              </a:rPr>
              <a:t>24</a:t>
            </a:fld>
            <a:endParaRPr lang="en-US" b="1" dirty="0">
              <a:solidFill>
                <a:srgbClr val="C79023"/>
              </a:solidFill>
            </a:endParaRPr>
          </a:p>
        </p:txBody>
      </p:sp>
      <p:sp>
        <p:nvSpPr>
          <p:cNvPr id="6" name="Rectangle 4"/>
          <p:cNvSpPr/>
          <p:nvPr/>
        </p:nvSpPr>
        <p:spPr>
          <a:xfrm>
            <a:off x="433504" y="98235"/>
            <a:ext cx="7952955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300" b="1" dirty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Отчетность 2023 года – критерии раскрытия информации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B6EB0C7-15EE-3A40-A46C-61854EF5962C}"/>
              </a:ext>
            </a:extLst>
          </p:cNvPr>
          <p:cNvSpPr txBox="1"/>
          <p:nvPr/>
        </p:nvSpPr>
        <p:spPr>
          <a:xfrm>
            <a:off x="647564" y="616755"/>
            <a:ext cx="734055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sz="2600" b="1" i="1" dirty="0">
                <a:latin typeface="Times New Roman" charset="0"/>
                <a:ea typeface="Times New Roman" charset="0"/>
                <a:cs typeface="Times New Roman" charset="0"/>
              </a:rPr>
              <a:t>Счет 40160 – операционная аренда</a:t>
            </a:r>
          </a:p>
        </p:txBody>
      </p:sp>
    </p:spTree>
    <p:extLst>
      <p:ext uri="{BB962C8B-B14F-4D97-AF65-F5344CB8AC3E}">
        <p14:creationId xmlns:p14="http://schemas.microsoft.com/office/powerpoint/2010/main" val="18107713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686800" y="51439"/>
            <a:ext cx="457200" cy="365125"/>
          </a:xfrm>
        </p:spPr>
        <p:txBody>
          <a:bodyPr/>
          <a:lstStyle/>
          <a:p>
            <a:fld id="{D81B3B79-DEF0-4346-A5D2-0443081EFB3D}" type="slidenum">
              <a:rPr lang="ru-RU" b="1" smtClean="0">
                <a:solidFill>
                  <a:srgbClr val="C79023"/>
                </a:solidFill>
              </a:rPr>
              <a:t>25</a:t>
            </a:fld>
            <a:endParaRPr lang="en-US" b="1" dirty="0">
              <a:solidFill>
                <a:srgbClr val="C79023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7AA3E82-7513-1B4C-9712-3A9188EB14E5}"/>
              </a:ext>
            </a:extLst>
          </p:cNvPr>
          <p:cNvSpPr txBox="1"/>
          <p:nvPr/>
        </p:nvSpPr>
        <p:spPr>
          <a:xfrm>
            <a:off x="829541" y="159806"/>
            <a:ext cx="7866529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Раскрытие информации в 0503173/0503773</a:t>
            </a: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725EF160-0E8B-D54C-8774-9E8D997D2A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8696952"/>
              </p:ext>
            </p:extLst>
          </p:nvPr>
        </p:nvGraphicFramePr>
        <p:xfrm>
          <a:off x="292474" y="933916"/>
          <a:ext cx="8656416" cy="4190274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013120">
                  <a:extLst>
                    <a:ext uri="{9D8B030D-6E8A-4147-A177-3AD203B41FA5}">
                      <a16:colId xmlns:a16="http://schemas.microsoft.com/office/drawing/2014/main" val="1177211091"/>
                    </a:ext>
                  </a:extLst>
                </a:gridCol>
                <a:gridCol w="1610496">
                  <a:extLst>
                    <a:ext uri="{9D8B030D-6E8A-4147-A177-3AD203B41FA5}">
                      <a16:colId xmlns:a16="http://schemas.microsoft.com/office/drawing/2014/main" val="2712995707"/>
                    </a:ext>
                  </a:extLst>
                </a:gridCol>
                <a:gridCol w="1006560">
                  <a:extLst>
                    <a:ext uri="{9D8B030D-6E8A-4147-A177-3AD203B41FA5}">
                      <a16:colId xmlns:a16="http://schemas.microsoft.com/office/drawing/2014/main" val="2340767332"/>
                    </a:ext>
                  </a:extLst>
                </a:gridCol>
                <a:gridCol w="1006560">
                  <a:extLst>
                    <a:ext uri="{9D8B030D-6E8A-4147-A177-3AD203B41FA5}">
                      <a16:colId xmlns:a16="http://schemas.microsoft.com/office/drawing/2014/main" val="3699461637"/>
                    </a:ext>
                  </a:extLst>
                </a:gridCol>
                <a:gridCol w="1006560">
                  <a:extLst>
                    <a:ext uri="{9D8B030D-6E8A-4147-A177-3AD203B41FA5}">
                      <a16:colId xmlns:a16="http://schemas.microsoft.com/office/drawing/2014/main" val="3277482975"/>
                    </a:ext>
                  </a:extLst>
                </a:gridCol>
                <a:gridCol w="1006560">
                  <a:extLst>
                    <a:ext uri="{9D8B030D-6E8A-4147-A177-3AD203B41FA5}">
                      <a16:colId xmlns:a16="http://schemas.microsoft.com/office/drawing/2014/main" val="755650035"/>
                    </a:ext>
                  </a:extLst>
                </a:gridCol>
                <a:gridCol w="1006560">
                  <a:extLst>
                    <a:ext uri="{9D8B030D-6E8A-4147-A177-3AD203B41FA5}">
                      <a16:colId xmlns:a16="http://schemas.microsoft.com/office/drawing/2014/main" val="1361424245"/>
                    </a:ext>
                  </a:extLst>
                </a:gridCol>
              </a:tblGrid>
              <a:tr h="274930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Дополнительная информация по коду причины 03</a:t>
                      </a:r>
                      <a:endParaRPr lang="ru-RU" sz="16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32" marR="7632" marT="763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1859067"/>
                  </a:ext>
                </a:extLst>
              </a:tr>
              <a:tr h="219945">
                <a:tc gridSpan="7">
                  <a:txBody>
                    <a:bodyPr/>
                    <a:lstStyle/>
                    <a:p>
                      <a:pPr algn="l" fontAlgn="b"/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32" marR="7632" marT="7632" marB="0" anchor="b">
                    <a:lnT w="12700" cmpd="sng">
                      <a:noFill/>
                    </a:lnT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32" marR="7632" marT="7632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7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32" marR="7632" marT="7632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32" marR="7632" marT="7632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32" marR="7632" marT="7632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32" marR="7632" marT="7632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32" marR="7632" marT="7632" marB="0" anchor="b"/>
                </a:tc>
                <a:extLst>
                  <a:ext uri="{0D108BD9-81ED-4DB2-BD59-A6C34878D82A}">
                    <a16:rowId xmlns:a16="http://schemas.microsoft.com/office/drawing/2014/main" val="3965850467"/>
                  </a:ext>
                </a:extLst>
              </a:tr>
              <a:tr h="27493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Код счета бюджетного учета</a:t>
                      </a:r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32" marR="7632" marT="7632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 изменений, руб.</a:t>
                      </a:r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32" marR="7632" marT="7632" marB="0" anchor="ctr"/>
                </a:tc>
                <a:tc gridSpan="5"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том числе по коду причины (руб.)</a:t>
                      </a:r>
                      <a:endParaRPr lang="ru-RU" sz="1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32" marR="7632" marT="7632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8420482"/>
                  </a:ext>
                </a:extLst>
              </a:tr>
              <a:tr h="26118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03.1</a:t>
                      </a:r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32" marR="7632" marT="76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03.2</a:t>
                      </a:r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32" marR="7632" marT="76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03.3</a:t>
                      </a:r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32" marR="7632" marT="76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03.4</a:t>
                      </a:r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32" marR="7632" marT="76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03.5</a:t>
                      </a:r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32" marR="7632" marT="7632" marB="0" anchor="ctr"/>
                </a:tc>
                <a:extLst>
                  <a:ext uri="{0D108BD9-81ED-4DB2-BD59-A6C34878D82A}">
                    <a16:rowId xmlns:a16="http://schemas.microsoft.com/office/drawing/2014/main" val="374733171"/>
                  </a:ext>
                </a:extLst>
              </a:tr>
              <a:tr h="30242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32" marR="7632" marT="76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32" marR="7632" marT="76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32" marR="7632" marT="76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32" marR="7632" marT="76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32" marR="7632" marT="76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32" marR="7632" marT="76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32" marR="7632" marT="7632" marB="0" anchor="ctr"/>
                </a:tc>
                <a:extLst>
                  <a:ext uri="{0D108BD9-81ED-4DB2-BD59-A6C34878D82A}">
                    <a16:rowId xmlns:a16="http://schemas.microsoft.com/office/drawing/2014/main" val="2414101164"/>
                  </a:ext>
                </a:extLst>
              </a:tr>
              <a:tr h="274930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Счета актива баланса, итого</a:t>
                      </a:r>
                      <a:endParaRPr lang="ru-RU" sz="1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32" marR="7632" marT="76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32" marR="7632" marT="76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 dirty="0">
                          <a:effectLst/>
                        </a:rPr>
                        <a:t> </a:t>
                      </a:r>
                      <a:endParaRPr lang="ru-RU" sz="7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32" marR="7632" marT="7632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32" marR="7632" marT="7632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32" marR="7632" marT="7632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32" marR="7632" marT="76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32" marR="7632" marT="7632" marB="0" anchor="b"/>
                </a:tc>
                <a:extLst>
                  <a:ext uri="{0D108BD9-81ED-4DB2-BD59-A6C34878D82A}">
                    <a16:rowId xmlns:a16="http://schemas.microsoft.com/office/drawing/2014/main" val="779369087"/>
                  </a:ext>
                </a:extLst>
              </a:tr>
              <a:tr h="274930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в том числе:</a:t>
                      </a:r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32" marR="7632" marT="7632" marB="0" anchor="b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32" marR="7632" marT="7632" marB="0" anchor="b"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 dirty="0">
                          <a:effectLst/>
                        </a:rPr>
                        <a:t> </a:t>
                      </a:r>
                      <a:endParaRPr lang="ru-RU" sz="7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32" marR="7632" marT="7632" marB="0" anchor="b"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 dirty="0">
                          <a:effectLst/>
                        </a:rPr>
                        <a:t> </a:t>
                      </a:r>
                      <a:endParaRPr lang="ru-RU" sz="7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32" marR="7632" marT="7632" marB="0" anchor="b"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32" marR="7632" marT="7632" marB="0" anchor="b"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32" marR="7632" marT="7632" marB="0" anchor="b"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32" marR="7632" marT="7632" marB="0" anchor="b"/>
                </a:tc>
                <a:extLst>
                  <a:ext uri="{0D108BD9-81ED-4DB2-BD59-A6C34878D82A}">
                    <a16:rowId xmlns:a16="http://schemas.microsoft.com/office/drawing/2014/main" val="47840366"/>
                  </a:ext>
                </a:extLst>
              </a:tr>
              <a:tr h="219945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32" marR="7632" marT="7632" marB="0" anchor="b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7733981"/>
                  </a:ext>
                </a:extLst>
              </a:tr>
              <a:tr h="219945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32" marR="7632" marT="76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32" marR="7632" marT="76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32" marR="7632" marT="7632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 dirty="0">
                          <a:effectLst/>
                        </a:rPr>
                        <a:t> </a:t>
                      </a:r>
                      <a:endParaRPr lang="ru-RU" sz="7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32" marR="7632" marT="7632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32" marR="7632" marT="7632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32" marR="7632" marT="76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32" marR="7632" marT="7632" marB="0" anchor="b"/>
                </a:tc>
                <a:extLst>
                  <a:ext uri="{0D108BD9-81ED-4DB2-BD59-A6C34878D82A}">
                    <a16:rowId xmlns:a16="http://schemas.microsoft.com/office/drawing/2014/main" val="1760391575"/>
                  </a:ext>
                </a:extLst>
              </a:tr>
              <a:tr h="261184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Счета пассива баланса, итого</a:t>
                      </a:r>
                      <a:endParaRPr lang="ru-RU" sz="1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32" marR="7632" marT="76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32" marR="7632" marT="76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32" marR="7632" marT="7632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 dirty="0">
                          <a:effectLst/>
                        </a:rPr>
                        <a:t> </a:t>
                      </a:r>
                      <a:endParaRPr lang="ru-RU" sz="7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32" marR="7632" marT="7632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 dirty="0">
                          <a:effectLst/>
                        </a:rPr>
                        <a:t> </a:t>
                      </a:r>
                      <a:endParaRPr lang="ru-RU" sz="7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32" marR="7632" marT="7632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32" marR="7632" marT="76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32" marR="7632" marT="7632" marB="0" anchor="b"/>
                </a:tc>
                <a:extLst>
                  <a:ext uri="{0D108BD9-81ED-4DB2-BD59-A6C34878D82A}">
                    <a16:rowId xmlns:a16="http://schemas.microsoft.com/office/drawing/2014/main" val="3481221401"/>
                  </a:ext>
                </a:extLst>
              </a:tr>
              <a:tr h="302422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в том числе:</a:t>
                      </a:r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32" marR="7632" marT="7632" marB="0" anchor="b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32" marR="7632" marT="7632" marB="0" anchor="b"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32" marR="7632" marT="7632" marB="0" anchor="b"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32" marR="7632" marT="7632" marB="0" anchor="b"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32" marR="7632" marT="7632" marB="0" anchor="b"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32" marR="7632" marT="7632" marB="0" anchor="b"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32" marR="7632" marT="7632" marB="0" anchor="b"/>
                </a:tc>
                <a:extLst>
                  <a:ext uri="{0D108BD9-81ED-4DB2-BD59-A6C34878D82A}">
                    <a16:rowId xmlns:a16="http://schemas.microsoft.com/office/drawing/2014/main" val="1501098970"/>
                  </a:ext>
                </a:extLst>
              </a:tr>
              <a:tr h="219945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32" marR="7632" marT="7632" marB="0" anchor="b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6659573"/>
                  </a:ext>
                </a:extLst>
              </a:tr>
              <a:tr h="219945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32" marR="7632" marT="76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32" marR="7632" marT="76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32" marR="7632" marT="76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32" marR="7632" marT="76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32" marR="7632" marT="76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32" marR="7632" marT="76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32" marR="7632" marT="7632" marB="0" anchor="b"/>
                </a:tc>
                <a:extLst>
                  <a:ext uri="{0D108BD9-81ED-4DB2-BD59-A6C34878D82A}">
                    <a16:rowId xmlns:a16="http://schemas.microsoft.com/office/drawing/2014/main" val="3027582971"/>
                  </a:ext>
                </a:extLst>
              </a:tr>
              <a:tr h="23827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32" marR="7632" marT="76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 </a:t>
                      </a:r>
                      <a:endParaRPr lang="ru-RU" sz="7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32" marR="7632" marT="763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 dirty="0">
                          <a:effectLst/>
                        </a:rPr>
                        <a:t> </a:t>
                      </a:r>
                      <a:endParaRPr lang="ru-RU" sz="7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32" marR="7632" marT="763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32" marR="7632" marT="763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32" marR="7632" marT="763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32" marR="7632" marT="763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 dirty="0">
                          <a:effectLst/>
                        </a:rPr>
                        <a:t> </a:t>
                      </a:r>
                      <a:endParaRPr lang="ru-RU" sz="7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32" marR="7632" marT="7632" marB="0" anchor="ctr"/>
                </a:tc>
                <a:extLst>
                  <a:ext uri="{0D108BD9-81ED-4DB2-BD59-A6C34878D82A}">
                    <a16:rowId xmlns:a16="http://schemas.microsoft.com/office/drawing/2014/main" val="574400751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21B0D384-A572-4824-9F79-BDE242CA5960}"/>
              </a:ext>
            </a:extLst>
          </p:cNvPr>
          <p:cNvSpPr txBox="1"/>
          <p:nvPr/>
        </p:nvSpPr>
        <p:spPr>
          <a:xfrm>
            <a:off x="143508" y="5406656"/>
            <a:ext cx="8655452" cy="1200329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ru-RU" alt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Изменения в Инструкцию 157н:</a:t>
            </a:r>
          </a:p>
          <a:p>
            <a:pPr algn="just"/>
            <a:r>
              <a:rPr lang="ru-RU" altLang="ru-RU" b="1" dirty="0">
                <a:solidFill>
                  <a:srgbClr val="077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Счет 30486, 30496, 40118, 40119, 40128, 40129 по ошибкам прошлых лет</a:t>
            </a:r>
          </a:p>
          <a:p>
            <a:pPr algn="just"/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Аналитический учет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операций по исправлению ошибок прошлых лет ведется 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разрезе кодов причин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образования ошибок прошлых лет</a:t>
            </a:r>
          </a:p>
        </p:txBody>
      </p:sp>
    </p:spTree>
    <p:extLst>
      <p:ext uri="{BB962C8B-B14F-4D97-AF65-F5344CB8AC3E}">
        <p14:creationId xmlns:p14="http://schemas.microsoft.com/office/powerpoint/2010/main" val="19694338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325134" y="179386"/>
            <a:ext cx="659359" cy="365125"/>
          </a:xfrm>
        </p:spPr>
        <p:txBody>
          <a:bodyPr/>
          <a:lstStyle/>
          <a:p>
            <a:r>
              <a:rPr lang="ru-RU" b="1" dirty="0">
                <a:solidFill>
                  <a:srgbClr val="C79023"/>
                </a:solidFill>
              </a:rPr>
              <a:t> </a:t>
            </a:r>
            <a:fld id="{D81B3B79-DEF0-4346-A5D2-0443081EFB3D}" type="slidenum">
              <a:rPr lang="ru-RU" b="1" smtClean="0">
                <a:solidFill>
                  <a:srgbClr val="C79023"/>
                </a:solidFill>
              </a:rPr>
              <a:t>26</a:t>
            </a:fld>
            <a:endParaRPr lang="en-US" b="1" dirty="0">
              <a:solidFill>
                <a:srgbClr val="C79023"/>
              </a:solidFill>
            </a:endParaRPr>
          </a:p>
        </p:txBody>
      </p:sp>
      <p:sp>
        <p:nvSpPr>
          <p:cNvPr id="13" name="Rectangle 4"/>
          <p:cNvSpPr/>
          <p:nvPr/>
        </p:nvSpPr>
        <p:spPr>
          <a:xfrm>
            <a:off x="433504" y="98235"/>
            <a:ext cx="7952955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300" b="1" dirty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Отчетность 2023 года – критерии раскрытия информации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F642289-9A57-5A4D-A6C6-3E170F270C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532" y="3104964"/>
            <a:ext cx="1700808" cy="170080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F3A197C-7B82-C447-8754-C4AB16107618}"/>
              </a:ext>
            </a:extLst>
          </p:cNvPr>
          <p:cNvSpPr txBox="1"/>
          <p:nvPr/>
        </p:nvSpPr>
        <p:spPr>
          <a:xfrm>
            <a:off x="2051508" y="836711"/>
            <a:ext cx="6840760" cy="2412268"/>
          </a:xfrm>
          <a:prstGeom prst="rect">
            <a:avLst/>
          </a:prstGeom>
          <a:noFill/>
          <a:ln w="28575">
            <a:noFill/>
          </a:ln>
        </p:spPr>
        <p:txBody>
          <a:bodyPr wrap="square" lIns="90000">
            <a:noAutofit/>
          </a:bodyPr>
          <a:lstStyle/>
          <a:p>
            <a:pPr algn="ctr" defTabSz="914400">
              <a:defRPr/>
            </a:pPr>
            <a:r>
              <a:rPr lang="ru-RU" sz="30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Приказ от 22.05.2023 №74н (изменения в №33н)</a:t>
            </a:r>
          </a:p>
          <a:p>
            <a:pPr algn="ctr" defTabSz="914400">
              <a:defRPr/>
            </a:pPr>
            <a:endParaRPr lang="ru-RU" sz="3000" dirty="0"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pPr algn="ctr" defTabSz="914400">
              <a:defRPr/>
            </a:pPr>
            <a:r>
              <a:rPr lang="ru-RU" sz="30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Приказ от 23.05.2023 №75н (изменения в №191н)</a:t>
            </a: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958766162"/>
              </p:ext>
            </p:extLst>
          </p:nvPr>
        </p:nvGraphicFramePr>
        <p:xfrm>
          <a:off x="2627784" y="3789040"/>
          <a:ext cx="6096000" cy="13279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2624792904"/>
              </p:ext>
            </p:extLst>
          </p:nvPr>
        </p:nvGraphicFramePr>
        <p:xfrm>
          <a:off x="2634006" y="5409220"/>
          <a:ext cx="6096000" cy="13279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344449807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325134" y="179386"/>
            <a:ext cx="659359" cy="365125"/>
          </a:xfrm>
        </p:spPr>
        <p:txBody>
          <a:bodyPr/>
          <a:lstStyle/>
          <a:p>
            <a:r>
              <a:rPr lang="ru-RU" b="1" dirty="0">
                <a:solidFill>
                  <a:srgbClr val="C79023"/>
                </a:solidFill>
              </a:rPr>
              <a:t> </a:t>
            </a:r>
            <a:fld id="{D81B3B79-DEF0-4346-A5D2-0443081EFB3D}" type="slidenum">
              <a:rPr lang="ru-RU" b="1" smtClean="0">
                <a:solidFill>
                  <a:srgbClr val="C79023"/>
                </a:solidFill>
              </a:rPr>
              <a:t>27</a:t>
            </a:fld>
            <a:endParaRPr lang="en-US" b="1" dirty="0">
              <a:solidFill>
                <a:srgbClr val="C79023"/>
              </a:solidFill>
            </a:endParaRPr>
          </a:p>
        </p:txBody>
      </p:sp>
      <p:sp>
        <p:nvSpPr>
          <p:cNvPr id="13" name="Rectangle 4"/>
          <p:cNvSpPr/>
          <p:nvPr/>
        </p:nvSpPr>
        <p:spPr>
          <a:xfrm>
            <a:off x="433504" y="98235"/>
            <a:ext cx="7952955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300" b="1" dirty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Отчетность 2023 года – критерии раскрытия информации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F3A197C-7B82-C447-8754-C4AB16107618}"/>
              </a:ext>
            </a:extLst>
          </p:cNvPr>
          <p:cNvSpPr txBox="1"/>
          <p:nvPr/>
        </p:nvSpPr>
        <p:spPr>
          <a:xfrm>
            <a:off x="179512" y="617246"/>
            <a:ext cx="8712756" cy="612069"/>
          </a:xfrm>
          <a:prstGeom prst="rect">
            <a:avLst/>
          </a:prstGeom>
          <a:noFill/>
          <a:ln w="28575">
            <a:noFill/>
          </a:ln>
        </p:spPr>
        <p:txBody>
          <a:bodyPr wrap="square" lIns="90000">
            <a:noAutofit/>
          </a:bodyPr>
          <a:lstStyle/>
          <a:p>
            <a:pPr algn="ctr" defTabSz="914400">
              <a:defRPr/>
            </a:pP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от 22.05.2023 №74н (изменения в №33н)</a:t>
            </a:r>
          </a:p>
        </p:txBody>
      </p:sp>
      <p:graphicFrame>
        <p:nvGraphicFramePr>
          <p:cNvPr id="5" name="Схема 4">
            <a:extLst>
              <a:ext uri="{FF2B5EF4-FFF2-40B4-BE49-F238E27FC236}">
                <a16:creationId xmlns:a16="http://schemas.microsoft.com/office/drawing/2014/main" id="{F985FAC5-75E1-644B-9F2B-4C83FD00388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85123179"/>
              </p:ext>
            </p:extLst>
          </p:nvPr>
        </p:nvGraphicFramePr>
        <p:xfrm>
          <a:off x="179512" y="1397000"/>
          <a:ext cx="8712756" cy="19239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" name="Схема 5">
            <a:extLst>
              <a:ext uri="{FF2B5EF4-FFF2-40B4-BE49-F238E27FC236}">
                <a16:creationId xmlns:a16="http://schemas.microsoft.com/office/drawing/2014/main" id="{9104D0C4-CBBF-3C42-82DD-F9A2AD3DDE2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90980538"/>
              </p:ext>
            </p:extLst>
          </p:nvPr>
        </p:nvGraphicFramePr>
        <p:xfrm>
          <a:off x="287524" y="4041068"/>
          <a:ext cx="8696969" cy="24842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A2EC1400-B020-8448-9F4B-B099D37042DB}"/>
              </a:ext>
            </a:extLst>
          </p:cNvPr>
          <p:cNvSpPr txBox="1"/>
          <p:nvPr/>
        </p:nvSpPr>
        <p:spPr>
          <a:xfrm>
            <a:off x="287524" y="3753036"/>
            <a:ext cx="8604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Последняя бухгалтерская отчетность представляется:</a:t>
            </a:r>
          </a:p>
        </p:txBody>
      </p:sp>
    </p:spTree>
    <p:extLst>
      <p:ext uri="{BB962C8B-B14F-4D97-AF65-F5344CB8AC3E}">
        <p14:creationId xmlns:p14="http://schemas.microsoft.com/office/powerpoint/2010/main" val="38778376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325134" y="179386"/>
            <a:ext cx="659359" cy="365125"/>
          </a:xfrm>
        </p:spPr>
        <p:txBody>
          <a:bodyPr/>
          <a:lstStyle/>
          <a:p>
            <a:r>
              <a:rPr lang="ru-RU" b="1" dirty="0">
                <a:solidFill>
                  <a:srgbClr val="C79023"/>
                </a:solidFill>
              </a:rPr>
              <a:t> </a:t>
            </a:r>
            <a:fld id="{D81B3B79-DEF0-4346-A5D2-0443081EFB3D}" type="slidenum">
              <a:rPr lang="ru-RU" b="1" smtClean="0">
                <a:solidFill>
                  <a:srgbClr val="C79023"/>
                </a:solidFill>
              </a:rPr>
              <a:t>28</a:t>
            </a:fld>
            <a:endParaRPr lang="en-US" b="1" dirty="0">
              <a:solidFill>
                <a:srgbClr val="C79023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F3A197C-7B82-C447-8754-C4AB16107618}"/>
              </a:ext>
            </a:extLst>
          </p:cNvPr>
          <p:cNvSpPr txBox="1"/>
          <p:nvPr/>
        </p:nvSpPr>
        <p:spPr>
          <a:xfrm>
            <a:off x="3003" y="55913"/>
            <a:ext cx="8712756" cy="612069"/>
          </a:xfrm>
          <a:prstGeom prst="rect">
            <a:avLst/>
          </a:prstGeom>
          <a:noFill/>
          <a:ln w="28575">
            <a:noFill/>
          </a:ln>
        </p:spPr>
        <p:txBody>
          <a:bodyPr wrap="square" lIns="90000">
            <a:noAutofit/>
          </a:bodyPr>
          <a:lstStyle/>
          <a:p>
            <a:pPr algn="ctr" defTabSz="914400">
              <a:defRPr/>
            </a:pPr>
            <a:r>
              <a:rPr lang="ru-RU" sz="3000" b="1" dirty="0">
                <a:solidFill>
                  <a:srgbClr val="077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от 23.05.2023 №75н (изменения в №191н)</a:t>
            </a:r>
          </a:p>
        </p:txBody>
      </p:sp>
      <p:graphicFrame>
        <p:nvGraphicFramePr>
          <p:cNvPr id="9" name="Схема 8">
            <a:extLst>
              <a:ext uri="{FF2B5EF4-FFF2-40B4-BE49-F238E27FC236}">
                <a16:creationId xmlns:a16="http://schemas.microsoft.com/office/drawing/2014/main" id="{1D57D474-2213-9147-83CA-E7CAB5BD918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68016614"/>
              </p:ext>
            </p:extLst>
          </p:nvPr>
        </p:nvGraphicFramePr>
        <p:xfrm>
          <a:off x="137370" y="667982"/>
          <a:ext cx="8712756" cy="18879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1" name="Схема 10">
            <a:extLst>
              <a:ext uri="{FF2B5EF4-FFF2-40B4-BE49-F238E27FC236}">
                <a16:creationId xmlns:a16="http://schemas.microsoft.com/office/drawing/2014/main" id="{150B6414-7102-FE42-AAA2-A476D00DA25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49945882"/>
              </p:ext>
            </p:extLst>
          </p:nvPr>
        </p:nvGraphicFramePr>
        <p:xfrm>
          <a:off x="143508" y="2744924"/>
          <a:ext cx="8712756" cy="18879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12" name="Схема 11">
            <a:extLst>
              <a:ext uri="{FF2B5EF4-FFF2-40B4-BE49-F238E27FC236}">
                <a16:creationId xmlns:a16="http://schemas.microsoft.com/office/drawing/2014/main" id="{B23F3ACD-F3CC-8F49-A6F0-589235121F0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39077602"/>
              </p:ext>
            </p:extLst>
          </p:nvPr>
        </p:nvGraphicFramePr>
        <p:xfrm>
          <a:off x="146734" y="4833156"/>
          <a:ext cx="8712756" cy="18879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</p:spTree>
    <p:extLst>
      <p:ext uri="{BB962C8B-B14F-4D97-AF65-F5344CB8AC3E}">
        <p14:creationId xmlns:p14="http://schemas.microsoft.com/office/powerpoint/2010/main" val="227423990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325134" y="179386"/>
            <a:ext cx="659359" cy="365125"/>
          </a:xfrm>
        </p:spPr>
        <p:txBody>
          <a:bodyPr/>
          <a:lstStyle/>
          <a:p>
            <a:r>
              <a:rPr lang="ru-RU" b="1" dirty="0">
                <a:solidFill>
                  <a:srgbClr val="C79023"/>
                </a:solidFill>
              </a:rPr>
              <a:t> </a:t>
            </a:r>
            <a:fld id="{D81B3B79-DEF0-4346-A5D2-0443081EFB3D}" type="slidenum">
              <a:rPr lang="ru-RU" b="1" smtClean="0">
                <a:solidFill>
                  <a:srgbClr val="C79023"/>
                </a:solidFill>
              </a:rPr>
              <a:t>29</a:t>
            </a:fld>
            <a:endParaRPr lang="en-US" b="1" dirty="0">
              <a:solidFill>
                <a:srgbClr val="C79023"/>
              </a:solidFill>
            </a:endParaRPr>
          </a:p>
        </p:txBody>
      </p:sp>
      <p:sp>
        <p:nvSpPr>
          <p:cNvPr id="13" name="Rectangle 4"/>
          <p:cNvSpPr/>
          <p:nvPr/>
        </p:nvSpPr>
        <p:spPr>
          <a:xfrm>
            <a:off x="433504" y="98235"/>
            <a:ext cx="7952955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300" b="1" dirty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Отчетность 2023 года – критерии раскрытия информации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B6EB0C7-15EE-3A40-A46C-61854EF5962C}"/>
              </a:ext>
            </a:extLst>
          </p:cNvPr>
          <p:cNvSpPr txBox="1"/>
          <p:nvPr/>
        </p:nvSpPr>
        <p:spPr>
          <a:xfrm>
            <a:off x="721896" y="700392"/>
            <a:ext cx="734055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sz="2600" b="1" i="1" dirty="0">
                <a:latin typeface="Times New Roman" charset="0"/>
                <a:ea typeface="Times New Roman" charset="0"/>
                <a:cs typeface="Times New Roman" charset="0"/>
              </a:rPr>
              <a:t>Дебиторская задолженность по расходам</a:t>
            </a:r>
          </a:p>
        </p:txBody>
      </p:sp>
      <p:graphicFrame>
        <p:nvGraphicFramePr>
          <p:cNvPr id="4" name="Схема 3"/>
          <p:cNvGraphicFramePr/>
          <p:nvPr>
            <p:extLst/>
          </p:nvPr>
        </p:nvGraphicFramePr>
        <p:xfrm>
          <a:off x="-72516" y="1949053"/>
          <a:ext cx="4632176" cy="36161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Схема 4"/>
          <p:cNvGraphicFramePr/>
          <p:nvPr>
            <p:extLst/>
          </p:nvPr>
        </p:nvGraphicFramePr>
        <p:xfrm>
          <a:off x="4384277" y="2421427"/>
          <a:ext cx="4380148" cy="23875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11" name="Схема 10"/>
          <p:cNvGraphicFramePr/>
          <p:nvPr>
            <p:extLst/>
          </p:nvPr>
        </p:nvGraphicFramePr>
        <p:xfrm>
          <a:off x="4390030" y="4371437"/>
          <a:ext cx="4380148" cy="23875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691614" y="1619916"/>
            <a:ext cx="3765474" cy="1215561"/>
          </a:xfrm>
          <a:prstGeom prst="ribbon">
            <a:avLst/>
          </a:prstGeom>
          <a:ln>
            <a:prstDash val="sysDot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algn="ctr"/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федеральных учреждений</a:t>
            </a:r>
          </a:p>
        </p:txBody>
      </p:sp>
    </p:spTree>
    <p:extLst>
      <p:ext uri="{BB962C8B-B14F-4D97-AF65-F5344CB8AC3E}">
        <p14:creationId xmlns:p14="http://schemas.microsoft.com/office/powerpoint/2010/main" val="17429625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3036" y="108952"/>
            <a:ext cx="75034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975" lvl="1" algn="ctr">
              <a:buSzPct val="130000"/>
            </a:pPr>
            <a:r>
              <a:rPr lang="ru-RU" sz="2400" b="1" dirty="0">
                <a:solidFill>
                  <a:srgbClr val="077A3E"/>
                </a:solidFill>
                <a:latin typeface="Bookman Old Style" charset="0"/>
                <a:ea typeface="Bookman Old Style" charset="0"/>
                <a:cs typeface="Bookman Old Style" charset="0"/>
              </a:rPr>
              <a:t>Составление и представление отчетности</a:t>
            </a:r>
            <a:endParaRPr lang="ru-RU" sz="2400" b="1" dirty="0">
              <a:solidFill>
                <a:srgbClr val="002060"/>
              </a:solidFill>
              <a:latin typeface="Bookman Old Style" charset="0"/>
              <a:ea typeface="Bookman Old Style" charset="0"/>
              <a:cs typeface="Bookman Old Style" charset="0"/>
            </a:endParaRPr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582288" y="179386"/>
            <a:ext cx="561712" cy="365125"/>
          </a:xfrm>
        </p:spPr>
        <p:txBody>
          <a:bodyPr/>
          <a:lstStyle/>
          <a:p>
            <a:fld id="{D81B3B79-DEF0-4346-A5D2-0443081EFB3D}" type="slidenum">
              <a:rPr lang="ru-RU" b="1" smtClean="0">
                <a:solidFill>
                  <a:srgbClr val="C79023"/>
                </a:solidFill>
              </a:rPr>
              <a:t>3</a:t>
            </a:fld>
            <a:endParaRPr lang="en-US" b="1" dirty="0">
              <a:solidFill>
                <a:srgbClr val="C79023"/>
              </a:solidFill>
            </a:endParaRPr>
          </a:p>
        </p:txBody>
      </p:sp>
      <p:cxnSp>
        <p:nvCxnSpPr>
          <p:cNvPr id="28" name="Straight Connector 16"/>
          <p:cNvCxnSpPr/>
          <p:nvPr/>
        </p:nvCxnSpPr>
        <p:spPr>
          <a:xfrm>
            <a:off x="8623002" y="265642"/>
            <a:ext cx="0" cy="226483"/>
          </a:xfrm>
          <a:prstGeom prst="line">
            <a:avLst/>
          </a:prstGeom>
          <a:ln w="12700" cmpd="sng">
            <a:solidFill>
              <a:srgbClr val="DEAA46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84406" y="5076928"/>
            <a:ext cx="21885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>
                <a:latin typeface="Times New Roman" charset="0"/>
                <a:ea typeface="Times New Roman" charset="0"/>
                <a:cs typeface="Times New Roman" charset="0"/>
              </a:rPr>
              <a:t>Существенность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372787" y="4787707"/>
            <a:ext cx="54903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i="1" dirty="0">
                <a:latin typeface="Times New Roman" charset="0"/>
                <a:ea typeface="Times New Roman" charset="0"/>
                <a:cs typeface="Times New Roman" charset="0"/>
              </a:rPr>
              <a:t>Информация является существенной, если ее отсутствие или искажение могут оказать влияние на решения пользователей.</a:t>
            </a:r>
          </a:p>
        </p:txBody>
      </p:sp>
      <p:sp>
        <p:nvSpPr>
          <p:cNvPr id="14" name="Стрелка вправо 13">
            <a:extLst>
              <a:ext uri="{FF2B5EF4-FFF2-40B4-BE49-F238E27FC236}">
                <a16:creationId xmlns:a16="http://schemas.microsoft.com/office/drawing/2014/main" id="{E04D5AF3-E957-9F4A-9F7F-1B4CCDC10350}"/>
              </a:ext>
            </a:extLst>
          </p:cNvPr>
          <p:cNvSpPr/>
          <p:nvPr/>
        </p:nvSpPr>
        <p:spPr>
          <a:xfrm>
            <a:off x="2503357" y="5110872"/>
            <a:ext cx="739043" cy="276999"/>
          </a:xfrm>
          <a:prstGeom prst="rightArrow">
            <a:avLst/>
          </a:prstGeom>
          <a:gradFill>
            <a:gsLst>
              <a:gs pos="0">
                <a:schemeClr val="tx2">
                  <a:lumMod val="40000"/>
                  <a:lumOff val="60000"/>
                </a:schemeClr>
              </a:gs>
              <a:gs pos="100000">
                <a:schemeClr val="tx2">
                  <a:lumMod val="20000"/>
                  <a:lumOff val="8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25A3B38-C739-8C48-9D06-E801E6D462BF}"/>
              </a:ext>
            </a:extLst>
          </p:cNvPr>
          <p:cNvSpPr txBox="1"/>
          <p:nvPr/>
        </p:nvSpPr>
        <p:spPr>
          <a:xfrm>
            <a:off x="184406" y="5884779"/>
            <a:ext cx="21885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Times New Roman" charset="0"/>
                <a:ea typeface="Times New Roman" charset="0"/>
                <a:cs typeface="Times New Roman" charset="0"/>
              </a:rPr>
              <a:t>Дополнительные критерии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9950DE0-5611-7341-8066-5C1A03DBF5F6}"/>
              </a:ext>
            </a:extLst>
          </p:cNvPr>
          <p:cNvSpPr txBox="1"/>
          <p:nvPr/>
        </p:nvSpPr>
        <p:spPr>
          <a:xfrm>
            <a:off x="3372787" y="5975541"/>
            <a:ext cx="54903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i="1" dirty="0">
                <a:latin typeface="Times New Roman" charset="0"/>
                <a:ea typeface="Times New Roman" charset="0"/>
                <a:cs typeface="Times New Roman" charset="0"/>
              </a:rPr>
              <a:t>Системные письма Минфина России и Федерального казначейства</a:t>
            </a:r>
          </a:p>
        </p:txBody>
      </p:sp>
      <p:sp>
        <p:nvSpPr>
          <p:cNvPr id="23" name="Стрелка вправо 22">
            <a:extLst>
              <a:ext uri="{FF2B5EF4-FFF2-40B4-BE49-F238E27FC236}">
                <a16:creationId xmlns:a16="http://schemas.microsoft.com/office/drawing/2014/main" id="{1DC874D5-9386-B543-82E0-4B5AD1E38D05}"/>
              </a:ext>
            </a:extLst>
          </p:cNvPr>
          <p:cNvSpPr/>
          <p:nvPr/>
        </p:nvSpPr>
        <p:spPr>
          <a:xfrm>
            <a:off x="2503357" y="6100223"/>
            <a:ext cx="739043" cy="276999"/>
          </a:xfrm>
          <a:prstGeom prst="rightArrow">
            <a:avLst/>
          </a:prstGeom>
          <a:gradFill>
            <a:gsLst>
              <a:gs pos="0">
                <a:schemeClr val="tx2">
                  <a:lumMod val="40000"/>
                  <a:lumOff val="60000"/>
                </a:schemeClr>
              </a:gs>
              <a:gs pos="100000">
                <a:schemeClr val="tx2">
                  <a:lumMod val="20000"/>
                  <a:lumOff val="8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5" name="Схема 14">
            <a:extLst>
              <a:ext uri="{FF2B5EF4-FFF2-40B4-BE49-F238E27FC236}">
                <a16:creationId xmlns:a16="http://schemas.microsoft.com/office/drawing/2014/main" id="{20F8125D-326B-A04A-876B-37310119135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17617795"/>
              </p:ext>
            </p:extLst>
          </p:nvPr>
        </p:nvGraphicFramePr>
        <p:xfrm>
          <a:off x="123458" y="446297"/>
          <a:ext cx="8786309" cy="23809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2A59F74A-37AB-CF46-8A57-E83045FF8AD1}"/>
              </a:ext>
            </a:extLst>
          </p:cNvPr>
          <p:cNvGrpSpPr/>
          <p:nvPr/>
        </p:nvGrpSpPr>
        <p:grpSpPr>
          <a:xfrm>
            <a:off x="3861817" y="2315341"/>
            <a:ext cx="4421393" cy="1985850"/>
            <a:chOff x="3961504" y="3140560"/>
            <a:chExt cx="4421393" cy="1627097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953F497-3FC3-5445-9A96-B91DE1046A7B}"/>
                </a:ext>
              </a:extLst>
            </p:cNvPr>
            <p:cNvSpPr txBox="1"/>
            <p:nvPr/>
          </p:nvSpPr>
          <p:spPr>
            <a:xfrm>
              <a:off x="4905488" y="3422949"/>
              <a:ext cx="3477409" cy="332006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ru-RU" sz="135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Бюджетный кодекс РФ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275AB32-14A2-7A4C-A6E0-7675095E3C44}"/>
                </a:ext>
              </a:extLst>
            </p:cNvPr>
            <p:cNvSpPr txBox="1"/>
            <p:nvPr/>
          </p:nvSpPr>
          <p:spPr>
            <a:xfrm>
              <a:off x="4477872" y="3814397"/>
              <a:ext cx="3905025" cy="561856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lvl="0" algn="ctr"/>
              <a:r>
                <a:rPr lang="ru-RU" sz="135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Федеральные стандарты бухгалтерского учета государственных финансов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B148212C-83C9-5E4D-B162-F1E05E5B862E}"/>
                </a:ext>
              </a:extLst>
            </p:cNvPr>
            <p:cNvSpPr txBox="1"/>
            <p:nvPr/>
          </p:nvSpPr>
          <p:spPr>
            <a:xfrm>
              <a:off x="3961504" y="4435651"/>
              <a:ext cx="4421393" cy="332006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lvl="0" algn="ctr"/>
              <a:r>
                <a:rPr lang="ru-RU" sz="135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Инструкции по отчетности</a:t>
              </a:r>
            </a:p>
          </p:txBody>
        </p:sp>
        <p:cxnSp>
          <p:nvCxnSpPr>
            <p:cNvPr id="20" name="Прямая со стрелкой 19">
              <a:extLst>
                <a:ext uri="{FF2B5EF4-FFF2-40B4-BE49-F238E27FC236}">
                  <a16:creationId xmlns:a16="http://schemas.microsoft.com/office/drawing/2014/main" id="{55DDD61E-D11D-7248-A16B-2134BD19432D}"/>
                </a:ext>
              </a:extLst>
            </p:cNvPr>
            <p:cNvCxnSpPr/>
            <p:nvPr/>
          </p:nvCxnSpPr>
          <p:spPr>
            <a:xfrm>
              <a:off x="5099125" y="3140560"/>
              <a:ext cx="0" cy="28238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Прямая со стрелкой 23">
              <a:extLst>
                <a:ext uri="{FF2B5EF4-FFF2-40B4-BE49-F238E27FC236}">
                  <a16:creationId xmlns:a16="http://schemas.microsoft.com/office/drawing/2014/main" id="{A6612D75-840E-F84F-AEAE-3327EF0F51FB}"/>
                </a:ext>
              </a:extLst>
            </p:cNvPr>
            <p:cNvCxnSpPr>
              <a:cxnSpLocks/>
            </p:cNvCxnSpPr>
            <p:nvPr/>
          </p:nvCxnSpPr>
          <p:spPr>
            <a:xfrm>
              <a:off x="4663440" y="3140561"/>
              <a:ext cx="0" cy="67383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Прямая со стрелкой 24">
              <a:extLst>
                <a:ext uri="{FF2B5EF4-FFF2-40B4-BE49-F238E27FC236}">
                  <a16:creationId xmlns:a16="http://schemas.microsoft.com/office/drawing/2014/main" id="{BA4C2EF1-E159-794B-89E9-3BEEB56E99CA}"/>
                </a:ext>
              </a:extLst>
            </p:cNvPr>
            <p:cNvCxnSpPr/>
            <p:nvPr/>
          </p:nvCxnSpPr>
          <p:spPr>
            <a:xfrm>
              <a:off x="4098664" y="3140561"/>
              <a:ext cx="0" cy="129509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7604295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Straight Connector 16"/>
          <p:cNvCxnSpPr/>
          <p:nvPr/>
        </p:nvCxnSpPr>
        <p:spPr>
          <a:xfrm>
            <a:off x="8511789" y="265642"/>
            <a:ext cx="0" cy="226483"/>
          </a:xfrm>
          <a:prstGeom prst="line">
            <a:avLst/>
          </a:prstGeom>
          <a:ln w="12700" cmpd="sng">
            <a:solidFill>
              <a:srgbClr val="DEAA46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424428" y="179386"/>
            <a:ext cx="581023" cy="365125"/>
          </a:xfrm>
        </p:spPr>
        <p:txBody>
          <a:bodyPr/>
          <a:lstStyle/>
          <a:p>
            <a:fld id="{B2D350B4-811D-9C49-8D4A-B431FFD45952}" type="slidenum">
              <a:rPr lang="en-US" b="1" smtClean="0">
                <a:solidFill>
                  <a:srgbClr val="C79023"/>
                </a:solidFill>
              </a:rPr>
              <a:pPr/>
              <a:t>30</a:t>
            </a:fld>
            <a:endParaRPr lang="en-US" b="1" dirty="0">
              <a:solidFill>
                <a:srgbClr val="C79023"/>
              </a:solidFill>
            </a:endParaRPr>
          </a:p>
        </p:txBody>
      </p:sp>
      <p:sp>
        <p:nvSpPr>
          <p:cNvPr id="41" name="Title 1">
            <a:extLst>
              <a:ext uri="{FF2B5EF4-FFF2-40B4-BE49-F238E27FC236}">
                <a16:creationId xmlns:a16="http://schemas.microsoft.com/office/drawing/2014/main" id="{D2BE57DE-FA7A-44BC-B8D6-F3B300F4C69D}"/>
              </a:ext>
            </a:extLst>
          </p:cNvPr>
          <p:cNvSpPr txBox="1">
            <a:spLocks/>
          </p:cNvSpPr>
          <p:nvPr/>
        </p:nvSpPr>
        <p:spPr>
          <a:xfrm>
            <a:off x="739389" y="3085807"/>
            <a:ext cx="7772400" cy="959719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5000" b="1" dirty="0">
                <a:solidFill>
                  <a:srgbClr val="077A3E"/>
                </a:solidFill>
              </a:rPr>
              <a:t>СПАСИБО ЗА ВНИМАНИЕ!</a:t>
            </a:r>
            <a:endParaRPr lang="en-GB" sz="5000" b="1" u="sng" dirty="0">
              <a:solidFill>
                <a:srgbClr val="C7902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24038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3036" y="108952"/>
            <a:ext cx="75034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975" lvl="1" algn="ctr">
              <a:buSzPct val="130000"/>
            </a:pPr>
            <a:r>
              <a:rPr lang="ru-RU" sz="2400" b="1" dirty="0">
                <a:solidFill>
                  <a:srgbClr val="077A3E"/>
                </a:solidFill>
                <a:latin typeface="Bookman Old Style" charset="0"/>
                <a:ea typeface="Bookman Old Style" charset="0"/>
                <a:cs typeface="Bookman Old Style" charset="0"/>
              </a:rPr>
              <a:t>Составление и представление отчетности</a:t>
            </a:r>
            <a:endParaRPr lang="ru-RU" sz="2400" b="1" dirty="0">
              <a:solidFill>
                <a:srgbClr val="002060"/>
              </a:solidFill>
              <a:latin typeface="Bookman Old Style" charset="0"/>
              <a:ea typeface="Bookman Old Style" charset="0"/>
              <a:cs typeface="Bookman Old Style" charset="0"/>
            </a:endParaRPr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582288" y="179386"/>
            <a:ext cx="561712" cy="365125"/>
          </a:xfrm>
        </p:spPr>
        <p:txBody>
          <a:bodyPr/>
          <a:lstStyle/>
          <a:p>
            <a:fld id="{D81B3B79-DEF0-4346-A5D2-0443081EFB3D}" type="slidenum">
              <a:rPr lang="ru-RU" b="1" smtClean="0">
                <a:solidFill>
                  <a:srgbClr val="C79023"/>
                </a:solidFill>
              </a:rPr>
              <a:t>4</a:t>
            </a:fld>
            <a:endParaRPr lang="en-US" b="1" dirty="0">
              <a:solidFill>
                <a:srgbClr val="C79023"/>
              </a:solidFill>
            </a:endParaRPr>
          </a:p>
        </p:txBody>
      </p:sp>
      <p:cxnSp>
        <p:nvCxnSpPr>
          <p:cNvPr id="28" name="Straight Connector 16"/>
          <p:cNvCxnSpPr/>
          <p:nvPr/>
        </p:nvCxnSpPr>
        <p:spPr>
          <a:xfrm>
            <a:off x="8623002" y="265642"/>
            <a:ext cx="0" cy="226483"/>
          </a:xfrm>
          <a:prstGeom prst="line">
            <a:avLst/>
          </a:prstGeom>
          <a:ln w="12700" cmpd="sng">
            <a:solidFill>
              <a:srgbClr val="DEAA46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D9950DE0-5611-7341-8066-5C1A03DBF5F6}"/>
              </a:ext>
            </a:extLst>
          </p:cNvPr>
          <p:cNvSpPr txBox="1"/>
          <p:nvPr/>
        </p:nvSpPr>
        <p:spPr>
          <a:xfrm>
            <a:off x="213580" y="705928"/>
            <a:ext cx="4140460" cy="1600438"/>
          </a:xfrm>
          <a:prstGeom prst="rect">
            <a:avLst/>
          </a:prstGeom>
          <a:solidFill>
            <a:schemeClr val="accent3">
              <a:lumMod val="20000"/>
              <a:lumOff val="80000"/>
              <a:alpha val="40000"/>
            </a:schemeClr>
          </a:solidFill>
          <a:ln w="15875">
            <a:solidFill>
              <a:schemeClr val="accent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IX. Раскрытие информации об объектах нематериальных активов (результатах операций с ними) в бухгалтерской (финансовой) отчетности 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каждой подгруппе объектов нематериальных активов, учитываемой субъектом учета раскрывается следующая информация: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9950DE0-5611-7341-8066-5C1A03DBF5F6}"/>
              </a:ext>
            </a:extLst>
          </p:cNvPr>
          <p:cNvSpPr txBox="1"/>
          <p:nvPr/>
        </p:nvSpPr>
        <p:spPr>
          <a:xfrm>
            <a:off x="5468307" y="695423"/>
            <a:ext cx="3424172" cy="972108"/>
          </a:xfrm>
          <a:prstGeom prst="downArrowCallout">
            <a:avLst/>
          </a:prstGeom>
          <a:solidFill>
            <a:schemeClr val="accent1">
              <a:lumMod val="20000"/>
              <a:lumOff val="80000"/>
              <a:alpha val="41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/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Инструкция 191н, 33н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9950DE0-5611-7341-8066-5C1A03DBF5F6}"/>
              </a:ext>
            </a:extLst>
          </p:cNvPr>
          <p:cNvSpPr txBox="1"/>
          <p:nvPr/>
        </p:nvSpPr>
        <p:spPr>
          <a:xfrm>
            <a:off x="5468306" y="2441714"/>
            <a:ext cx="3424173" cy="1178071"/>
          </a:xfrm>
          <a:prstGeom prst="rect">
            <a:avLst/>
          </a:prstGeom>
          <a:noFill/>
          <a:ln w="15875">
            <a:solidFill>
              <a:schemeClr val="accent1"/>
            </a:solidFill>
            <a:prstDash val="sysDash"/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Раскрытие информации в:</a:t>
            </a:r>
          </a:p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0503168, 0503768 – отдельные графы</a:t>
            </a:r>
          </a:p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0503110, 0503710 – по аналитике</a:t>
            </a:r>
          </a:p>
        </p:txBody>
      </p:sp>
      <p:sp>
        <p:nvSpPr>
          <p:cNvPr id="3" name="Стрелка вправо 2"/>
          <p:cNvSpPr/>
          <p:nvPr/>
        </p:nvSpPr>
        <p:spPr>
          <a:xfrm>
            <a:off x="4497127" y="2904735"/>
            <a:ext cx="828092" cy="252028"/>
          </a:xfrm>
          <a:prstGeom prst="rightArrow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  <a:lumMod val="0"/>
                  <a:lumOff val="10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9950DE0-5611-7341-8066-5C1A03DBF5F6}"/>
              </a:ext>
            </a:extLst>
          </p:cNvPr>
          <p:cNvSpPr txBox="1"/>
          <p:nvPr/>
        </p:nvSpPr>
        <p:spPr>
          <a:xfrm>
            <a:off x="213580" y="2450235"/>
            <a:ext cx="4140460" cy="1169551"/>
          </a:xfrm>
          <a:prstGeom prst="rect">
            <a:avLst/>
          </a:prstGeom>
          <a:noFill/>
          <a:ln w="15875">
            <a:solidFill>
              <a:schemeClr val="accent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сумма стоимости </a:t>
            </a:r>
            <a:r>
              <a:rPr lang="ru-RU" sz="1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поступивших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объектов нематериальных активов с подразделением на созданные силами субъекта учета, приобретенные отдельно и полученные от собственника (учредителя), иной организации бюджетной сферы;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9950DE0-5611-7341-8066-5C1A03DBF5F6}"/>
              </a:ext>
            </a:extLst>
          </p:cNvPr>
          <p:cNvSpPr txBox="1"/>
          <p:nvPr/>
        </p:nvSpPr>
        <p:spPr>
          <a:xfrm>
            <a:off x="197915" y="3753036"/>
            <a:ext cx="4140460" cy="1384995"/>
          </a:xfrm>
          <a:prstGeom prst="rect">
            <a:avLst/>
          </a:prstGeom>
          <a:noFill/>
          <a:ln w="15875">
            <a:solidFill>
              <a:schemeClr val="accent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сумма стоимости </a:t>
            </a:r>
            <a:r>
              <a:rPr lang="ru-RU" sz="1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выбывших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объектов нематериальных активов с отдельным раскрытием сумм выбытий в результате передачи объектов, учитываемых в составе группы нематериальных активов, собственнику (учредителю), иной организации бюджетной сферы;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9950DE0-5611-7341-8066-5C1A03DBF5F6}"/>
              </a:ext>
            </a:extLst>
          </p:cNvPr>
          <p:cNvSpPr txBox="1"/>
          <p:nvPr/>
        </p:nvSpPr>
        <p:spPr>
          <a:xfrm>
            <a:off x="197915" y="5301208"/>
            <a:ext cx="4140460" cy="954107"/>
          </a:xfrm>
          <a:prstGeom prst="rect">
            <a:avLst/>
          </a:prstGeom>
          <a:noFill/>
          <a:ln w="15875">
            <a:solidFill>
              <a:schemeClr val="accent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сумма увеличения или уменьшения стоимости объектов нематериальных активов в результате признания в отношении них убытков от </a:t>
            </a:r>
            <a:r>
              <a:rPr lang="ru-RU" sz="1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обесценения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активов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9950DE0-5611-7341-8066-5C1A03DBF5F6}"/>
              </a:ext>
            </a:extLst>
          </p:cNvPr>
          <p:cNvSpPr txBox="1"/>
          <p:nvPr/>
        </p:nvSpPr>
        <p:spPr>
          <a:xfrm>
            <a:off x="5468307" y="3755039"/>
            <a:ext cx="3424172" cy="1382992"/>
          </a:xfrm>
          <a:prstGeom prst="rect">
            <a:avLst/>
          </a:prstGeom>
          <a:noFill/>
          <a:ln w="15875">
            <a:solidFill>
              <a:schemeClr val="accent1"/>
            </a:solidFill>
            <a:prstDash val="sysDash"/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Раскрытие информации в:</a:t>
            </a:r>
          </a:p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0503168, 0503768 – отдельные графы</a:t>
            </a:r>
          </a:p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0503110, 0503710 – по аналитике</a:t>
            </a:r>
          </a:p>
        </p:txBody>
      </p:sp>
      <p:sp>
        <p:nvSpPr>
          <p:cNvPr id="23" name="Стрелка вправо 22"/>
          <p:cNvSpPr/>
          <p:nvPr/>
        </p:nvSpPr>
        <p:spPr>
          <a:xfrm>
            <a:off x="4485399" y="4319519"/>
            <a:ext cx="828092" cy="252028"/>
          </a:xfrm>
          <a:prstGeom prst="rightArrow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  <a:lumMod val="0"/>
                  <a:lumOff val="10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право 23"/>
          <p:cNvSpPr/>
          <p:nvPr/>
        </p:nvSpPr>
        <p:spPr>
          <a:xfrm>
            <a:off x="4485399" y="5652247"/>
            <a:ext cx="828092" cy="252028"/>
          </a:xfrm>
          <a:prstGeom prst="rightArrow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  <a:lumMod val="0"/>
                  <a:lumOff val="10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9950DE0-5611-7341-8066-5C1A03DBF5F6}"/>
              </a:ext>
            </a:extLst>
          </p:cNvPr>
          <p:cNvSpPr txBox="1"/>
          <p:nvPr/>
        </p:nvSpPr>
        <p:spPr>
          <a:xfrm>
            <a:off x="5472529" y="5301208"/>
            <a:ext cx="3424172" cy="937329"/>
          </a:xfrm>
          <a:prstGeom prst="rect">
            <a:avLst/>
          </a:prstGeom>
          <a:noFill/>
          <a:ln w="15875">
            <a:solidFill>
              <a:schemeClr val="accent1"/>
            </a:solidFill>
            <a:prstDash val="sysDash"/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Раскрытие информации в:</a:t>
            </a:r>
          </a:p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0503168, 0503768 – отдельные графы</a:t>
            </a:r>
          </a:p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0503110, 0503710 – по аналитике</a:t>
            </a:r>
          </a:p>
        </p:txBody>
      </p:sp>
    </p:spTree>
    <p:extLst>
      <p:ext uri="{BB962C8B-B14F-4D97-AF65-F5344CB8AC3E}">
        <p14:creationId xmlns:p14="http://schemas.microsoft.com/office/powerpoint/2010/main" val="11381459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3036" y="108952"/>
            <a:ext cx="75034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975" lvl="1" algn="ctr">
              <a:buSzPct val="130000"/>
            </a:pPr>
            <a:r>
              <a:rPr lang="ru-RU" sz="2400" b="1" dirty="0">
                <a:solidFill>
                  <a:srgbClr val="077A3E"/>
                </a:solidFill>
                <a:latin typeface="Bookman Old Style" charset="0"/>
                <a:ea typeface="Bookman Old Style" charset="0"/>
                <a:cs typeface="Bookman Old Style" charset="0"/>
              </a:rPr>
              <a:t>Составление и представление отчетности</a:t>
            </a:r>
            <a:endParaRPr lang="ru-RU" sz="2400" b="1" dirty="0">
              <a:solidFill>
                <a:srgbClr val="002060"/>
              </a:solidFill>
              <a:latin typeface="Bookman Old Style" charset="0"/>
              <a:ea typeface="Bookman Old Style" charset="0"/>
              <a:cs typeface="Bookman Old Style" charset="0"/>
            </a:endParaRPr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582288" y="179386"/>
            <a:ext cx="561712" cy="365125"/>
          </a:xfrm>
        </p:spPr>
        <p:txBody>
          <a:bodyPr/>
          <a:lstStyle/>
          <a:p>
            <a:fld id="{D81B3B79-DEF0-4346-A5D2-0443081EFB3D}" type="slidenum">
              <a:rPr lang="ru-RU" b="1" smtClean="0">
                <a:solidFill>
                  <a:srgbClr val="C79023"/>
                </a:solidFill>
              </a:rPr>
              <a:t>5</a:t>
            </a:fld>
            <a:endParaRPr lang="en-US" b="1" dirty="0">
              <a:solidFill>
                <a:srgbClr val="C79023"/>
              </a:solidFill>
            </a:endParaRPr>
          </a:p>
        </p:txBody>
      </p:sp>
      <p:cxnSp>
        <p:nvCxnSpPr>
          <p:cNvPr id="28" name="Straight Connector 16"/>
          <p:cNvCxnSpPr/>
          <p:nvPr/>
        </p:nvCxnSpPr>
        <p:spPr>
          <a:xfrm>
            <a:off x="8623002" y="265642"/>
            <a:ext cx="0" cy="226483"/>
          </a:xfrm>
          <a:prstGeom prst="line">
            <a:avLst/>
          </a:prstGeom>
          <a:ln w="12700" cmpd="sng">
            <a:solidFill>
              <a:srgbClr val="DEAA46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" name="Группа 4"/>
          <p:cNvGrpSpPr/>
          <p:nvPr/>
        </p:nvGrpSpPr>
        <p:grpSpPr>
          <a:xfrm>
            <a:off x="210884" y="872716"/>
            <a:ext cx="8652260" cy="4410027"/>
            <a:chOff x="395536" y="758783"/>
            <a:chExt cx="8652260" cy="4410027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D9950DE0-5611-7341-8066-5C1A03DBF5F6}"/>
                </a:ext>
              </a:extLst>
            </p:cNvPr>
            <p:cNvSpPr txBox="1"/>
            <p:nvPr/>
          </p:nvSpPr>
          <p:spPr>
            <a:xfrm>
              <a:off x="397393" y="1844824"/>
              <a:ext cx="4140460" cy="3108543"/>
            </a:xfrm>
            <a:prstGeom prst="rect">
              <a:avLst/>
            </a:prstGeom>
            <a:noFill/>
            <a:ln w="15875">
              <a:solidFill>
                <a:schemeClr val="accent1"/>
              </a:solidFill>
              <a:prstDash val="sysDash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IX. Раскрытие информации о биологических</a:t>
              </a:r>
            </a:p>
            <a:p>
              <a:pPr algn="ctr"/>
              <a:r>
                <a:rPr lang="ru-RU" sz="1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активах (результатах операций с ними) в бухгалтерской (финансовой) отчетности</a:t>
              </a:r>
            </a:p>
            <a:p>
              <a:pPr algn="just"/>
              <a:endParaRPr lang="ru-RU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just"/>
              <a:r>
                <a:rPr lang="ru-RU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32. Субъект учета раскрывает информацию </a:t>
              </a:r>
              <a:r>
                <a:rPr lang="ru-RU" sz="14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об источниках, использованных при определении справедливой стоимости </a:t>
              </a:r>
              <a:r>
                <a:rPr lang="ru-RU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каждой группы биологической продукции в момент ее сбора (получения), и каждой группы биологических активов, сумму балансовой стоимости, а также сумму накопленных убытков от обесценения биологических активов, входящих в соответствующую группу на начало и на конец периода.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9950DE0-5611-7341-8066-5C1A03DBF5F6}"/>
                </a:ext>
              </a:extLst>
            </p:cNvPr>
            <p:cNvSpPr txBox="1"/>
            <p:nvPr/>
          </p:nvSpPr>
          <p:spPr>
            <a:xfrm>
              <a:off x="395536" y="764704"/>
              <a:ext cx="4140460" cy="972108"/>
            </a:xfrm>
            <a:prstGeom prst="downArrowCallout">
              <a:avLst/>
            </a:prstGeom>
            <a:solidFill>
              <a:schemeClr val="accent1">
                <a:lumMod val="20000"/>
                <a:lumOff val="80000"/>
                <a:alpha val="41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 anchor="ctr" anchorCtr="0">
              <a:noAutofit/>
            </a:bodyPr>
            <a:lstStyle/>
            <a:p>
              <a:pPr algn="ctr"/>
              <a:r>
                <a:rPr lang="ru-RU" sz="1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Требования СГС</a:t>
              </a:r>
              <a:endParaRPr lang="ru-RU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9950DE0-5611-7341-8066-5C1A03DBF5F6}"/>
                </a:ext>
              </a:extLst>
            </p:cNvPr>
            <p:cNvSpPr txBox="1"/>
            <p:nvPr/>
          </p:nvSpPr>
          <p:spPr>
            <a:xfrm>
              <a:off x="5796136" y="758783"/>
              <a:ext cx="3251660" cy="972108"/>
            </a:xfrm>
            <a:prstGeom prst="downArrowCallout">
              <a:avLst/>
            </a:prstGeom>
            <a:solidFill>
              <a:schemeClr val="accent1">
                <a:lumMod val="20000"/>
                <a:lumOff val="80000"/>
                <a:alpha val="41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 anchor="ctr" anchorCtr="0">
              <a:noAutofit/>
            </a:bodyPr>
            <a:lstStyle/>
            <a:p>
              <a:pPr algn="ctr"/>
              <a:r>
                <a:rPr lang="ru-RU" sz="1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Инструкции 191н и 33н</a:t>
              </a:r>
              <a:endParaRPr lang="ru-RU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9950DE0-5611-7341-8066-5C1A03DBF5F6}"/>
                </a:ext>
              </a:extLst>
            </p:cNvPr>
            <p:cNvSpPr txBox="1"/>
            <p:nvPr/>
          </p:nvSpPr>
          <p:spPr>
            <a:xfrm>
              <a:off x="5796136" y="1844824"/>
              <a:ext cx="3251660" cy="713888"/>
            </a:xfrm>
            <a:prstGeom prst="rect">
              <a:avLst/>
            </a:prstGeom>
            <a:noFill/>
            <a:ln w="15875">
              <a:solidFill>
                <a:schemeClr val="accent1"/>
              </a:solidFill>
              <a:prstDash val="sysDash"/>
            </a:ln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ru-RU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Не предусмотрено раскрытие в табличной	 части отчетов</a:t>
              </a:r>
            </a:p>
          </p:txBody>
        </p:sp>
        <p:sp>
          <p:nvSpPr>
            <p:cNvPr id="3" name="Стрелка вправо 2"/>
            <p:cNvSpPr/>
            <p:nvPr/>
          </p:nvSpPr>
          <p:spPr>
            <a:xfrm>
              <a:off x="4824028" y="2075754"/>
              <a:ext cx="828092" cy="252028"/>
            </a:xfrm>
            <a:prstGeom prst="rightArrow">
              <a:avLst/>
            </a:prstGeom>
            <a:gradFill>
              <a:gsLst>
                <a:gs pos="0">
                  <a:schemeClr val="accent1">
                    <a:tint val="100000"/>
                    <a:shade val="100000"/>
                    <a:satMod val="130000"/>
                    <a:lumMod val="0"/>
                    <a:lumOff val="10000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Стрелка вниз 3"/>
            <p:cNvSpPr/>
            <p:nvPr/>
          </p:nvSpPr>
          <p:spPr>
            <a:xfrm>
              <a:off x="7092280" y="2816932"/>
              <a:ext cx="329686" cy="689885"/>
            </a:xfrm>
            <a:prstGeom prst="downArrow">
              <a:avLst/>
            </a:prstGeom>
            <a:gradFill>
              <a:gsLst>
                <a:gs pos="0">
                  <a:schemeClr val="accent1">
                    <a:tint val="100000"/>
                    <a:shade val="100000"/>
                    <a:satMod val="130000"/>
                    <a:lumMod val="0"/>
                    <a:lumOff val="10000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9950DE0-5611-7341-8066-5C1A03DBF5F6}"/>
                </a:ext>
              </a:extLst>
            </p:cNvPr>
            <p:cNvSpPr txBox="1"/>
            <p:nvPr/>
          </p:nvSpPr>
          <p:spPr>
            <a:xfrm>
              <a:off x="5796136" y="3753035"/>
              <a:ext cx="3251660" cy="1415775"/>
            </a:xfrm>
            <a:prstGeom prst="rect">
              <a:avLst/>
            </a:prstGeom>
            <a:noFill/>
            <a:ln w="15875">
              <a:solidFill>
                <a:schemeClr val="accent1"/>
              </a:solidFill>
              <a:prstDash val="sysDash"/>
            </a:ln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Раскрытие в текстовой части ПЗ с учетом критерия существенности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6CC66E1B-882D-6445-B0E8-9852720D93B1}"/>
              </a:ext>
            </a:extLst>
          </p:cNvPr>
          <p:cNvSpPr txBox="1"/>
          <p:nvPr/>
        </p:nvSpPr>
        <p:spPr>
          <a:xfrm>
            <a:off x="359532" y="5409220"/>
            <a:ext cx="838893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Обратите внимание!</a:t>
            </a:r>
          </a:p>
          <a:p>
            <a:pPr marL="342900" indent="-342900" algn="just"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выполнение требований инструкции по дополнительному раскрытию информации в ПЗ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(в частности, по 0503190 в части иного статуса)</a:t>
            </a:r>
          </a:p>
          <a:p>
            <a:pPr marL="342900" indent="-342900" algn="just">
              <a:buAutoNum type="arabicPeriod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раскрытие информации в ПЗ согласно положениям системного письма</a:t>
            </a:r>
          </a:p>
        </p:txBody>
      </p:sp>
    </p:spTree>
    <p:extLst>
      <p:ext uri="{BB962C8B-B14F-4D97-AF65-F5344CB8AC3E}">
        <p14:creationId xmlns:p14="http://schemas.microsoft.com/office/powerpoint/2010/main" val="36022251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686800" y="51439"/>
            <a:ext cx="457200" cy="365125"/>
          </a:xfrm>
        </p:spPr>
        <p:txBody>
          <a:bodyPr/>
          <a:lstStyle/>
          <a:p>
            <a:fld id="{D81B3B79-DEF0-4346-A5D2-0443081EFB3D}" type="slidenum">
              <a:rPr lang="ru-RU" b="1" smtClean="0">
                <a:solidFill>
                  <a:srgbClr val="C79023"/>
                </a:solidFill>
              </a:rPr>
              <a:t>6</a:t>
            </a:fld>
            <a:endParaRPr lang="en-US" b="1" dirty="0">
              <a:solidFill>
                <a:srgbClr val="C79023"/>
              </a:solidFill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796343477"/>
              </p:ext>
            </p:extLst>
          </p:nvPr>
        </p:nvGraphicFramePr>
        <p:xfrm>
          <a:off x="359532" y="692696"/>
          <a:ext cx="8532948" cy="59287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663788" y="95243"/>
            <a:ext cx="43744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Письма Минфина России</a:t>
            </a:r>
          </a:p>
        </p:txBody>
      </p:sp>
    </p:spTree>
    <p:extLst>
      <p:ext uri="{BB962C8B-B14F-4D97-AF65-F5344CB8AC3E}">
        <p14:creationId xmlns:p14="http://schemas.microsoft.com/office/powerpoint/2010/main" val="2245999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/>
          <p:nvPr/>
        </p:nvSpPr>
        <p:spPr>
          <a:xfrm>
            <a:off x="1005574" y="134998"/>
            <a:ext cx="690883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Отчетность 2023 года – критерии раскрытия информации</a:t>
            </a:r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325134" y="179386"/>
            <a:ext cx="659359" cy="365125"/>
          </a:xfrm>
        </p:spPr>
        <p:txBody>
          <a:bodyPr/>
          <a:lstStyle/>
          <a:p>
            <a:r>
              <a:rPr lang="ru-RU" b="1" dirty="0">
                <a:solidFill>
                  <a:srgbClr val="C79023"/>
                </a:solidFill>
              </a:rPr>
              <a:t> </a:t>
            </a:r>
            <a:fld id="{D81B3B79-DEF0-4346-A5D2-0443081EFB3D}" type="slidenum">
              <a:rPr lang="ru-RU" b="1" smtClean="0">
                <a:solidFill>
                  <a:srgbClr val="C79023"/>
                </a:solidFill>
              </a:rPr>
              <a:t>7</a:t>
            </a:fld>
            <a:endParaRPr lang="en-US" b="1" dirty="0">
              <a:solidFill>
                <a:srgbClr val="C79023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63D67F9-CD2E-EE4F-B480-EAC23D2CE710}"/>
              </a:ext>
            </a:extLst>
          </p:cNvPr>
          <p:cNvSpPr txBox="1"/>
          <p:nvPr/>
        </p:nvSpPr>
        <p:spPr>
          <a:xfrm>
            <a:off x="455672" y="656692"/>
            <a:ext cx="813690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200" b="1" dirty="0">
                <a:solidFill>
                  <a:srgbClr val="077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Действующая бюджетная классификация:</a:t>
            </a:r>
          </a:p>
          <a:p>
            <a:pPr lvl="0"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формирования и применения кодов бюджетной классификации Российской Федерации, их структуры и принципов назначения, утвержденных </a:t>
            </a:r>
            <a:r>
              <a:rPr lang="ru-RU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приказом Минфина России от 24.05.2022 </a:t>
            </a:r>
            <a:r>
              <a:rPr lang="ru-RU" sz="20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 82н</a:t>
            </a:r>
          </a:p>
          <a:p>
            <a:pPr lvl="0" algn="ctr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Коды (перечни кодов) бюджетной классификации Российской Федерации на 2023 год (на 2023 год и на плановый период 2024 и 2025 годов), утвержденных </a:t>
            </a:r>
            <a:r>
              <a:rPr lang="ru-RU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приказом Минфина России от 17.05.2022 </a:t>
            </a:r>
            <a:r>
              <a:rPr lang="ru-RU" sz="20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 75н</a:t>
            </a:r>
          </a:p>
          <a:p>
            <a:pPr lvl="0" algn="ctr"/>
            <a:endParaRPr lang="ru-RU" sz="2000" i="1" kern="0" dirty="0">
              <a:latin typeface="Times New Roman" panose="02020603050405020304" pitchFamily="18" charset="0"/>
              <a:ea typeface="Times New Roman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Порядка применения кодов классификации операций сектора государственного управления, утвержденного</a:t>
            </a:r>
          </a:p>
          <a:p>
            <a:pPr algn="ctr"/>
            <a:r>
              <a:rPr lang="ru-RU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приказом Минфина России от 29.11.2017 </a:t>
            </a:r>
            <a:r>
              <a:rPr lang="ru-RU" sz="20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209н</a:t>
            </a:r>
          </a:p>
          <a:p>
            <a:pPr algn="ctr"/>
            <a:endParaRPr lang="ru-RU" sz="2000" i="1" u="sng" kern="0" dirty="0">
              <a:latin typeface="Times New Roman" panose="02020603050405020304" pitchFamily="18" charset="0"/>
              <a:ea typeface="Times New Roman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>
                <a:solidFill>
                  <a:srgbClr val="077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Таблицы соответствия по бюджетной классификации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63D67F9-CD2E-EE4F-B480-EAC23D2CE710}"/>
              </a:ext>
            </a:extLst>
          </p:cNvPr>
          <p:cNvSpPr txBox="1"/>
          <p:nvPr/>
        </p:nvSpPr>
        <p:spPr>
          <a:xfrm>
            <a:off x="179513" y="5469308"/>
            <a:ext cx="8787888" cy="1191506"/>
          </a:xfrm>
          <a:prstGeom prst="rect">
            <a:avLst/>
          </a:prstGeom>
          <a:noFill/>
          <a:ln w="19050">
            <a:solidFill>
              <a:schemeClr val="accent5"/>
            </a:solidFill>
            <a:prstDash val="sysDash"/>
          </a:ln>
        </p:spPr>
        <p:txBody>
          <a:bodyPr wrap="square" lIns="180000" rIns="180000" rtlCol="0" anchor="ctr" anchorCtr="0">
            <a:no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Входящие остатки показателей ДЗ и КЗ - по номерам счетов, содержащим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действующие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коды бюджетной классификации и </a:t>
            </a:r>
            <a:r>
              <a:rPr lang="ru-RU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актуализированным в </a:t>
            </a:r>
            <a:r>
              <a:rPr lang="ru-RU" b="1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межотчетный</a:t>
            </a:r>
            <a:r>
              <a:rPr lang="ru-RU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период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(письмо Минфина России </a:t>
            </a:r>
            <a:r>
              <a:rPr lang="ru-RU" sz="2000" dirty="0">
                <a:latin typeface="Times New Roman" charset="0"/>
                <a:ea typeface="Times New Roman" charset="0"/>
                <a:cs typeface="Times New Roman" charset="0"/>
              </a:rPr>
              <a:t>от 30.12.2021 №02-06-07/108267</a:t>
            </a:r>
          </a:p>
        </p:txBody>
      </p:sp>
    </p:spTree>
    <p:extLst>
      <p:ext uri="{BB962C8B-B14F-4D97-AF65-F5344CB8AC3E}">
        <p14:creationId xmlns:p14="http://schemas.microsoft.com/office/powerpoint/2010/main" val="11601590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325134" y="179386"/>
            <a:ext cx="659359" cy="365125"/>
          </a:xfrm>
        </p:spPr>
        <p:txBody>
          <a:bodyPr/>
          <a:lstStyle/>
          <a:p>
            <a:r>
              <a:rPr lang="ru-RU" b="1" dirty="0">
                <a:solidFill>
                  <a:srgbClr val="C79023"/>
                </a:solidFill>
              </a:rPr>
              <a:t> </a:t>
            </a:r>
            <a:fld id="{D81B3B79-DEF0-4346-A5D2-0443081EFB3D}" type="slidenum">
              <a:rPr lang="ru-RU" b="1" smtClean="0">
                <a:solidFill>
                  <a:srgbClr val="C79023"/>
                </a:solidFill>
              </a:rPr>
              <a:t>8</a:t>
            </a:fld>
            <a:endParaRPr lang="en-US" b="1" dirty="0">
              <a:solidFill>
                <a:srgbClr val="C79023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13245D0-B675-D542-A49D-01FA24A73DA7}"/>
              </a:ext>
            </a:extLst>
          </p:cNvPr>
          <p:cNvSpPr txBox="1"/>
          <p:nvPr/>
        </p:nvSpPr>
        <p:spPr>
          <a:xfrm>
            <a:off x="739704" y="544511"/>
            <a:ext cx="734055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sz="2600" b="1" i="1" dirty="0">
                <a:solidFill>
                  <a:srgbClr val="077A3E"/>
                </a:solidFill>
                <a:latin typeface="Times New Roman" charset="0"/>
                <a:ea typeface="Times New Roman" charset="0"/>
                <a:cs typeface="Times New Roman" charset="0"/>
              </a:rPr>
              <a:t>Квартальная отчетность</a:t>
            </a:r>
            <a:r>
              <a:rPr lang="en-US" sz="2600" b="1" i="1" dirty="0">
                <a:solidFill>
                  <a:srgbClr val="077A3E"/>
                </a:solidFill>
                <a:latin typeface="Times New Roman" charset="0"/>
                <a:ea typeface="Times New Roman" charset="0"/>
                <a:cs typeface="Times New Roman" charset="0"/>
              </a:rPr>
              <a:t> – </a:t>
            </a:r>
            <a:r>
              <a:rPr lang="ru-RU" sz="2600" b="1" i="1" dirty="0">
                <a:solidFill>
                  <a:srgbClr val="077A3E"/>
                </a:solidFill>
                <a:latin typeface="Times New Roman" charset="0"/>
                <a:ea typeface="Times New Roman" charset="0"/>
                <a:cs typeface="Times New Roman" charset="0"/>
              </a:rPr>
              <a:t>метод начисления</a:t>
            </a:r>
          </a:p>
        </p:txBody>
      </p:sp>
      <p:sp>
        <p:nvSpPr>
          <p:cNvPr id="13" name="Rectangle 4"/>
          <p:cNvSpPr/>
          <p:nvPr/>
        </p:nvSpPr>
        <p:spPr>
          <a:xfrm>
            <a:off x="433504" y="98235"/>
            <a:ext cx="7952955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300" b="1" dirty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Отчетность 2023 года – критерии раскрытия информации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F3A197C-7B82-C447-8754-C4AB16107618}"/>
              </a:ext>
            </a:extLst>
          </p:cNvPr>
          <p:cNvSpPr txBox="1"/>
          <p:nvPr/>
        </p:nvSpPr>
        <p:spPr>
          <a:xfrm>
            <a:off x="251520" y="1232756"/>
            <a:ext cx="8655452" cy="1728192"/>
          </a:xfrm>
          <a:prstGeom prst="rect">
            <a:avLst/>
          </a:prstGeom>
          <a:noFill/>
          <a:ln w="28575">
            <a:noFill/>
          </a:ln>
        </p:spPr>
        <p:txBody>
          <a:bodyPr wrap="square" lIns="90000">
            <a:noAutofit/>
          </a:bodyPr>
          <a:lstStyle/>
          <a:p>
            <a:pPr lvl="0" algn="ctr" defTabSz="914400">
              <a:defRPr/>
            </a:pPr>
            <a:r>
              <a:rPr lang="ru-RU" sz="40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Приказ от 21.12.2022 №192н</a:t>
            </a:r>
          </a:p>
          <a:p>
            <a:pPr algn="ctr" defTabSz="914400">
              <a:defRPr/>
            </a:pPr>
            <a:r>
              <a:rPr lang="ru-RU" sz="40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изменения в Приказ №157н</a:t>
            </a:r>
            <a:b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F642289-9A57-5A4D-A6C6-3E170F270C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532" y="3104964"/>
            <a:ext cx="1700808" cy="170080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F3A197C-7B82-C447-8754-C4AB16107618}"/>
              </a:ext>
            </a:extLst>
          </p:cNvPr>
          <p:cNvSpPr txBox="1"/>
          <p:nvPr/>
        </p:nvSpPr>
        <p:spPr>
          <a:xfrm>
            <a:off x="2231740" y="2780928"/>
            <a:ext cx="6840760" cy="3780421"/>
          </a:xfrm>
          <a:prstGeom prst="rect">
            <a:avLst/>
          </a:prstGeom>
          <a:noFill/>
          <a:ln w="28575">
            <a:noFill/>
          </a:ln>
        </p:spPr>
        <p:txBody>
          <a:bodyPr wrap="square" lIns="90000">
            <a:noAutofit/>
          </a:bodyPr>
          <a:lstStyle/>
          <a:p>
            <a:pPr algn="ctr" defTabSz="914400">
              <a:defRPr/>
            </a:pPr>
            <a:r>
              <a:rPr lang="ru-RU" sz="30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Приказ от 29.03.2023 №35н (изменения в №162н)</a:t>
            </a:r>
          </a:p>
          <a:p>
            <a:pPr algn="ctr" defTabSz="914400">
              <a:defRPr/>
            </a:pPr>
            <a:endParaRPr lang="ru-RU" sz="3000" dirty="0"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pPr algn="ctr" defTabSz="914400">
              <a:defRPr/>
            </a:pPr>
            <a:r>
              <a:rPr lang="ru-RU" sz="30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Приказ от 27.04.2023 №57н (изменения в №174н)</a:t>
            </a:r>
          </a:p>
          <a:p>
            <a:pPr algn="ctr" defTabSz="914400">
              <a:defRPr/>
            </a:pPr>
            <a:endParaRPr lang="ru-RU" sz="3000" dirty="0"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pPr algn="ctr" defTabSz="914400">
              <a:defRPr/>
            </a:pPr>
            <a:r>
              <a:rPr lang="ru-RU" sz="30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Приказ от 05.05.2023 №64н (изменения в №183н)</a:t>
            </a:r>
          </a:p>
        </p:txBody>
      </p:sp>
    </p:spTree>
    <p:extLst>
      <p:ext uri="{BB962C8B-B14F-4D97-AF65-F5344CB8AC3E}">
        <p14:creationId xmlns:p14="http://schemas.microsoft.com/office/powerpoint/2010/main" val="36438470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325134" y="179386"/>
            <a:ext cx="659359" cy="365125"/>
          </a:xfrm>
        </p:spPr>
        <p:txBody>
          <a:bodyPr/>
          <a:lstStyle/>
          <a:p>
            <a:r>
              <a:rPr lang="ru-RU" b="1" dirty="0">
                <a:solidFill>
                  <a:srgbClr val="C79023"/>
                </a:solidFill>
              </a:rPr>
              <a:t> </a:t>
            </a:r>
            <a:fld id="{D81B3B79-DEF0-4346-A5D2-0443081EFB3D}" type="slidenum">
              <a:rPr lang="ru-RU" b="1" smtClean="0">
                <a:solidFill>
                  <a:srgbClr val="C79023"/>
                </a:solidFill>
              </a:rPr>
              <a:t>9</a:t>
            </a:fld>
            <a:endParaRPr lang="en-US" b="1" dirty="0">
              <a:solidFill>
                <a:srgbClr val="C79023"/>
              </a:solidFill>
            </a:endParaRPr>
          </a:p>
        </p:txBody>
      </p:sp>
      <p:sp>
        <p:nvSpPr>
          <p:cNvPr id="13" name="Rectangle 4"/>
          <p:cNvSpPr/>
          <p:nvPr/>
        </p:nvSpPr>
        <p:spPr>
          <a:xfrm>
            <a:off x="433504" y="98235"/>
            <a:ext cx="7952955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300" b="1" dirty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Отчетность 2023 года – критерии раскрытия информации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129897B-AD4B-2E47-AED6-E963EF239ED6}"/>
              </a:ext>
            </a:extLst>
          </p:cNvPr>
          <p:cNvSpPr txBox="1"/>
          <p:nvPr/>
        </p:nvSpPr>
        <p:spPr>
          <a:xfrm>
            <a:off x="215516" y="625662"/>
            <a:ext cx="8655452" cy="3775393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</a:bodyPr>
          <a:lstStyle/>
          <a:p>
            <a:pPr lvl="0" algn="ctr" defTabSz="914400">
              <a:spcBef>
                <a:spcPts val="600"/>
              </a:spcBef>
              <a:defRPr/>
            </a:pPr>
            <a:r>
              <a:rPr lang="ru-RU" altLang="ru-RU" b="1" u="sng" dirty="0">
                <a:solidFill>
                  <a:srgbClr val="077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Виды финансового обеспечения:</a:t>
            </a:r>
          </a:p>
          <a:p>
            <a:pPr algn="just">
              <a:spcBef>
                <a:spcPts val="400"/>
              </a:spcBef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1 - деятельность, осуществляемая за счет средств соответствующего бюджета бюджетной системы Российской Федерации (бюджетная деятельность);</a:t>
            </a:r>
          </a:p>
          <a:p>
            <a:pPr algn="just">
              <a:spcBef>
                <a:spcPts val="400"/>
              </a:spcBef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2 - приносящая доход деятельность (собственные доходы учреждения);</a:t>
            </a:r>
          </a:p>
          <a:p>
            <a:pPr algn="just">
              <a:spcBef>
                <a:spcPts val="400"/>
              </a:spcBef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3 - средства во временном распоряжении;</a:t>
            </a:r>
          </a:p>
          <a:p>
            <a:pPr algn="just">
              <a:spcBef>
                <a:spcPts val="400"/>
              </a:spcBef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4 - </a:t>
            </a:r>
            <a:r>
              <a:rPr lang="ru-RU" strike="sngStrike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субсидии на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 по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выполнение государственного (муниципального) задания;</a:t>
            </a:r>
          </a:p>
          <a:p>
            <a:pPr algn="just">
              <a:spcBef>
                <a:spcPts val="400"/>
              </a:spcBef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–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деятельность, осуществляемая за счет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 субсидии на иные цели;</a:t>
            </a:r>
          </a:p>
          <a:p>
            <a:pPr algn="just">
              <a:spcBef>
                <a:spcPts val="400"/>
              </a:spcBef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6 -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деятельность, осуществляемая за счет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средств субсидии на цели осуществления капитальных вложений;</a:t>
            </a:r>
          </a:p>
          <a:p>
            <a:pPr algn="just">
              <a:spcBef>
                <a:spcPts val="400"/>
              </a:spcBef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7 -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деятельность, осуществляемая </a:t>
            </a:r>
            <a:r>
              <a:rPr lang="ru-RU" strike="sngStrike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по обязательному медицинскому страхованию;</a:t>
            </a: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435629665"/>
              </p:ext>
            </p:extLst>
          </p:nvPr>
        </p:nvGraphicFramePr>
        <p:xfrm>
          <a:off x="800291" y="4761148"/>
          <a:ext cx="7848872" cy="13839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215155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34233</TotalTime>
  <Words>3390</Words>
  <Application>Microsoft Macintosh PowerPoint</Application>
  <PresentationFormat>Экран (4:3)</PresentationFormat>
  <Paragraphs>554</Paragraphs>
  <Slides>30</Slides>
  <Notes>25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6" baseType="lpstr">
      <vt:lpstr>Arial</vt:lpstr>
      <vt:lpstr>Bookman Old Style</vt:lpstr>
      <vt:lpstr>Calibri</vt:lpstr>
      <vt:lpstr>DINPro-Light</vt:lpstr>
      <vt:lpstr>Times New Roman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Base/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ОБЗ</dc:creator>
  <cp:lastModifiedBy>Юлия М</cp:lastModifiedBy>
  <cp:revision>2136</cp:revision>
  <cp:lastPrinted>2018-11-14T09:10:42Z</cp:lastPrinted>
  <dcterms:created xsi:type="dcterms:W3CDTF">2014-05-13T07:16:38Z</dcterms:created>
  <dcterms:modified xsi:type="dcterms:W3CDTF">2023-06-26T19:46:17Z</dcterms:modified>
</cp:coreProperties>
</file>