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9" r:id="rId2"/>
    <p:sldId id="272" r:id="rId3"/>
    <p:sldId id="286" r:id="rId4"/>
    <p:sldId id="287" r:id="rId5"/>
    <p:sldId id="288" r:id="rId6"/>
    <p:sldId id="289" r:id="rId7"/>
    <p:sldId id="261" r:id="rId8"/>
    <p:sldId id="271" r:id="rId9"/>
    <p:sldId id="265" r:id="rId10"/>
    <p:sldId id="260" r:id="rId11"/>
    <p:sldId id="263" r:id="rId12"/>
    <p:sldId id="266" r:id="rId13"/>
    <p:sldId id="257" r:id="rId14"/>
    <p:sldId id="264" r:id="rId15"/>
    <p:sldId id="262" r:id="rId16"/>
    <p:sldId id="267" r:id="rId17"/>
    <p:sldId id="269" r:id="rId18"/>
    <p:sldId id="273" r:id="rId19"/>
    <p:sldId id="270" r:id="rId20"/>
    <p:sldId id="274" r:id="rId21"/>
    <p:sldId id="279" r:id="rId22"/>
    <p:sldId id="275" r:id="rId23"/>
    <p:sldId id="276" r:id="rId24"/>
    <p:sldId id="277" r:id="rId25"/>
    <p:sldId id="278" r:id="rId26"/>
    <p:sldId id="280" r:id="rId27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pos="960" userDrawn="1">
          <p15:clr>
            <a:srgbClr val="A4A3A4"/>
          </p15:clr>
        </p15:guide>
        <p15:guide id="3" pos="1119" userDrawn="1">
          <p15:clr>
            <a:srgbClr val="A4A3A4"/>
          </p15:clr>
        </p15:guide>
        <p15:guide id="4" pos="1760" userDrawn="1">
          <p15:clr>
            <a:srgbClr val="A4A3A4"/>
          </p15:clr>
        </p15:guide>
        <p15:guide id="5" pos="1919" userDrawn="1">
          <p15:clr>
            <a:srgbClr val="A4A3A4"/>
          </p15:clr>
        </p15:guide>
        <p15:guide id="6" pos="2561" userDrawn="1">
          <p15:clr>
            <a:srgbClr val="A4A3A4"/>
          </p15:clr>
        </p15:guide>
        <p15:guide id="7" pos="2721" userDrawn="1">
          <p15:clr>
            <a:srgbClr val="A4A3A4"/>
          </p15:clr>
        </p15:guide>
        <p15:guide id="8" pos="3362" userDrawn="1">
          <p15:clr>
            <a:srgbClr val="A4A3A4"/>
          </p15:clr>
        </p15:guide>
        <p15:guide id="9" pos="3521" userDrawn="1">
          <p15:clr>
            <a:srgbClr val="A4A3A4"/>
          </p15:clr>
        </p15:guide>
        <p15:guide id="10" pos="4158" userDrawn="1">
          <p15:clr>
            <a:srgbClr val="A4A3A4"/>
          </p15:clr>
        </p15:guide>
        <p15:guide id="11" pos="4316" userDrawn="1">
          <p15:clr>
            <a:srgbClr val="A4A3A4"/>
          </p15:clr>
        </p15:guide>
        <p15:guide id="12" pos="4961" userDrawn="1">
          <p15:clr>
            <a:srgbClr val="A4A3A4"/>
          </p15:clr>
        </p15:guide>
        <p15:guide id="13" pos="5121" userDrawn="1">
          <p15:clr>
            <a:srgbClr val="A4A3A4"/>
          </p15:clr>
        </p15:guide>
        <p15:guide id="14" pos="5745" userDrawn="1">
          <p15:clr>
            <a:srgbClr val="A4A3A4"/>
          </p15:clr>
        </p15:guide>
        <p15:guide id="15" pos="5922" userDrawn="1">
          <p15:clr>
            <a:srgbClr val="A4A3A4"/>
          </p15:clr>
        </p15:guide>
        <p15:guide id="16" pos="6562" userDrawn="1">
          <p15:clr>
            <a:srgbClr val="A4A3A4"/>
          </p15:clr>
        </p15:guide>
        <p15:guide id="17" pos="6723" userDrawn="1">
          <p15:clr>
            <a:srgbClr val="A4A3A4"/>
          </p15:clr>
        </p15:guide>
        <p15:guide id="18" orient="horz" pos="1117" userDrawn="1">
          <p15:clr>
            <a:srgbClr val="F26B43"/>
          </p15:clr>
        </p15:guide>
        <p15:guide id="19" pos="320" userDrawn="1">
          <p15:clr>
            <a:srgbClr val="A4A3A4"/>
          </p15:clr>
        </p15:guide>
        <p15:guide id="20" pos="7362" userDrawn="1">
          <p15:clr>
            <a:srgbClr val="A4A3A4"/>
          </p15:clr>
        </p15:guide>
        <p15:guide id="21" orient="horz" pos="323" userDrawn="1">
          <p15:clr>
            <a:srgbClr val="A4A3A4"/>
          </p15:clr>
        </p15:guide>
        <p15:guide id="22" orient="horz" pos="4005" userDrawn="1">
          <p15:clr>
            <a:srgbClr val="A4A3A4"/>
          </p15:clr>
        </p15:guide>
        <p15:guide id="26" orient="horz" pos="1440" userDrawn="1">
          <p15:clr>
            <a:srgbClr val="A4A3A4"/>
          </p15:clr>
        </p15:guide>
        <p15:guide id="27" orient="horz" pos="1521" userDrawn="1">
          <p15:clr>
            <a:srgbClr val="A4A3A4"/>
          </p15:clr>
        </p15:guide>
        <p15:guide id="28" orient="horz" pos="1601" userDrawn="1">
          <p15:clr>
            <a:srgbClr val="A4A3A4"/>
          </p15:clr>
        </p15:guide>
        <p15:guide id="29" orient="horz" pos="1680" userDrawn="1">
          <p15:clr>
            <a:srgbClr val="A4A3A4"/>
          </p15:clr>
        </p15:guide>
        <p15:guide id="30" orient="horz" pos="1760" userDrawn="1">
          <p15:clr>
            <a:srgbClr val="A4A3A4"/>
          </p15:clr>
        </p15:guide>
        <p15:guide id="31" orient="horz" pos="1842" userDrawn="1">
          <p15:clr>
            <a:srgbClr val="A4A3A4"/>
          </p15:clr>
        </p15:guide>
        <p15:guide id="32" orient="horz" pos="1922" userDrawn="1">
          <p15:clr>
            <a:srgbClr val="A4A3A4"/>
          </p15:clr>
        </p15:guide>
        <p15:guide id="33" orient="horz" pos="2001" userDrawn="1">
          <p15:clr>
            <a:srgbClr val="A4A3A4"/>
          </p15:clr>
        </p15:guide>
        <p15:guide id="34" orient="horz" pos="3924" userDrawn="1">
          <p15:clr>
            <a:srgbClr val="A4A3A4"/>
          </p15:clr>
        </p15:guide>
        <p15:guide id="35" orient="horz" pos="3524" userDrawn="1">
          <p15:clr>
            <a:srgbClr val="A4A3A4"/>
          </p15:clr>
        </p15:guide>
        <p15:guide id="36" orient="horz" pos="3765" userDrawn="1">
          <p15:clr>
            <a:srgbClr val="A4A3A4"/>
          </p15:clr>
        </p15:guide>
        <p15:guide id="37" orient="horz" pos="3603" userDrawn="1">
          <p15:clr>
            <a:srgbClr val="A4A3A4"/>
          </p15:clr>
        </p15:guide>
        <p15:guide id="38" orient="horz" pos="3684" userDrawn="1">
          <p15:clr>
            <a:srgbClr val="A4A3A4"/>
          </p15:clr>
        </p15:guide>
        <p15:guide id="39" orient="horz" pos="3845" userDrawn="1">
          <p15:clr>
            <a:srgbClr val="A4A3A4"/>
          </p15:clr>
        </p15:guide>
        <p15:guide id="40" orient="horz" pos="2963" userDrawn="1">
          <p15:clr>
            <a:srgbClr val="A4A3A4"/>
          </p15:clr>
        </p15:guide>
        <p15:guide id="41" orient="horz" pos="3042" userDrawn="1">
          <p15:clr>
            <a:srgbClr val="A4A3A4"/>
          </p15:clr>
        </p15:guide>
        <p15:guide id="42" orient="horz" pos="3363" userDrawn="1">
          <p15:clr>
            <a:srgbClr val="A4A3A4"/>
          </p15:clr>
        </p15:guide>
        <p15:guide id="43" orient="horz" pos="3123" userDrawn="1">
          <p15:clr>
            <a:srgbClr val="A4A3A4"/>
          </p15:clr>
        </p15:guide>
        <p15:guide id="44" orient="horz" pos="3204" userDrawn="1">
          <p15:clr>
            <a:srgbClr val="A4A3A4"/>
          </p15:clr>
        </p15:guide>
        <p15:guide id="45" orient="horz" pos="2723" userDrawn="1">
          <p15:clr>
            <a:srgbClr val="A4A3A4"/>
          </p15:clr>
        </p15:guide>
        <p15:guide id="46" orient="horz" pos="2886" userDrawn="1">
          <p15:clr>
            <a:srgbClr val="A4A3A4"/>
          </p15:clr>
        </p15:guide>
        <p15:guide id="47" orient="horz" pos="3284" userDrawn="1">
          <p15:clr>
            <a:srgbClr val="A4A3A4"/>
          </p15:clr>
        </p15:guide>
        <p15:guide id="48" orient="horz" pos="2804" userDrawn="1">
          <p15:clr>
            <a:srgbClr val="A4A3A4"/>
          </p15:clr>
        </p15:guide>
        <p15:guide id="49" orient="horz" pos="3444" userDrawn="1">
          <p15:clr>
            <a:srgbClr val="A4A3A4"/>
          </p15:clr>
        </p15:guide>
        <p15:guide id="50" orient="horz" pos="2643" userDrawn="1">
          <p15:clr>
            <a:srgbClr val="A4A3A4"/>
          </p15:clr>
        </p15:guide>
        <p15:guide id="51" orient="horz" pos="2562" userDrawn="1">
          <p15:clr>
            <a:srgbClr val="A4A3A4"/>
          </p15:clr>
        </p15:guide>
        <p15:guide id="52" orient="horz" pos="2481" userDrawn="1">
          <p15:clr>
            <a:srgbClr val="A4A3A4"/>
          </p15:clr>
        </p15:guide>
        <p15:guide id="53" orient="horz" pos="2402" userDrawn="1">
          <p15:clr>
            <a:srgbClr val="A4A3A4"/>
          </p15:clr>
        </p15:guide>
        <p15:guide id="54" orient="horz" pos="2319" userDrawn="1">
          <p15:clr>
            <a:srgbClr val="A4A3A4"/>
          </p15:clr>
        </p15:guide>
        <p15:guide id="55" orient="horz" pos="2243" userDrawn="1">
          <p15:clr>
            <a:srgbClr val="A4A3A4"/>
          </p15:clr>
        </p15:guide>
        <p15:guide id="56" orient="horz" pos="2082" userDrawn="1">
          <p15:clr>
            <a:srgbClr val="A4A3A4"/>
          </p15:clr>
        </p15:guide>
        <p15:guide id="57" orient="horz" pos="2162" userDrawn="1">
          <p15:clr>
            <a:srgbClr val="A4A3A4"/>
          </p15:clr>
        </p15:guide>
        <p15:guide id="58" pos="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AFF"/>
    <a:srgbClr val="55A67E"/>
    <a:srgbClr val="007B87"/>
    <a:srgbClr val="87C1C7"/>
    <a:srgbClr val="007B3E"/>
    <a:srgbClr val="008000"/>
    <a:srgbClr val="007A3E"/>
    <a:srgbClr val="55A7AF"/>
    <a:srgbClr val="2A3143"/>
    <a:srgbClr val="4B4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4" autoAdjust="0"/>
    <p:restoredTop sz="96374" autoAdjust="0"/>
  </p:normalViewPr>
  <p:slideViewPr>
    <p:cSldViewPr snapToGrid="0">
      <p:cViewPr varScale="1">
        <p:scale>
          <a:sx n="73" d="100"/>
          <a:sy n="73" d="100"/>
        </p:scale>
        <p:origin x="1140" y="66"/>
      </p:cViewPr>
      <p:guideLst>
        <p:guide orient="horz" pos="958"/>
        <p:guide pos="960"/>
        <p:guide pos="1119"/>
        <p:guide pos="1760"/>
        <p:guide pos="1919"/>
        <p:guide pos="2561"/>
        <p:guide pos="2721"/>
        <p:guide pos="3362"/>
        <p:guide pos="3521"/>
        <p:guide pos="4158"/>
        <p:guide pos="4316"/>
        <p:guide pos="4961"/>
        <p:guide pos="5121"/>
        <p:guide pos="5745"/>
        <p:guide pos="5922"/>
        <p:guide pos="6562"/>
        <p:guide pos="6723"/>
        <p:guide orient="horz" pos="1117"/>
        <p:guide pos="320"/>
        <p:guide pos="7362"/>
        <p:guide orient="horz" pos="323"/>
        <p:guide orient="horz" pos="4005"/>
        <p:guide orient="horz" pos="1440"/>
        <p:guide orient="horz" pos="1521"/>
        <p:guide orient="horz" pos="1601"/>
        <p:guide orient="horz" pos="1680"/>
        <p:guide orient="horz" pos="1760"/>
        <p:guide orient="horz" pos="1842"/>
        <p:guide orient="horz" pos="1922"/>
        <p:guide orient="horz" pos="2001"/>
        <p:guide orient="horz" pos="3924"/>
        <p:guide orient="horz" pos="3524"/>
        <p:guide orient="horz" pos="3765"/>
        <p:guide orient="horz" pos="3603"/>
        <p:guide orient="horz" pos="3684"/>
        <p:guide orient="horz" pos="3845"/>
        <p:guide orient="horz" pos="2963"/>
        <p:guide orient="horz" pos="3042"/>
        <p:guide orient="horz" pos="3363"/>
        <p:guide orient="horz" pos="3123"/>
        <p:guide orient="horz" pos="3204"/>
        <p:guide orient="horz" pos="2723"/>
        <p:guide orient="horz" pos="2886"/>
        <p:guide orient="horz" pos="3284"/>
        <p:guide orient="horz" pos="2804"/>
        <p:guide orient="horz" pos="3444"/>
        <p:guide orient="horz" pos="2643"/>
        <p:guide orient="horz" pos="2562"/>
        <p:guide orient="horz" pos="2481"/>
        <p:guide orient="horz" pos="2402"/>
        <p:guide orient="horz" pos="2319"/>
        <p:guide orient="horz" pos="2243"/>
        <p:guide orient="horz" pos="2082"/>
        <p:guide orient="horz" pos="2162"/>
        <p:guide pos="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>
        <p:guide orient="horz" pos="311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F0827-49C3-4FEC-9196-00D77F7E55D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FAC8E7-54E4-42E7-BD35-6AC0A8266A40}">
      <dgm:prSet phldrT="[Текст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Законодательство (Бюджетный кодекс, КоАП РФ, иные законы)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7E2CD719-8C23-4DEE-AB0B-3CFA96D52BA1}" type="parTrans" cxnId="{0889E70D-22C6-4610-A97E-2A0CBAF4C703}">
      <dgm:prSet/>
      <dgm:spPr/>
      <dgm:t>
        <a:bodyPr/>
        <a:lstStyle/>
        <a:p>
          <a:endParaRPr lang="ru-RU"/>
        </a:p>
      </dgm:t>
    </dgm:pt>
    <dgm:pt modelId="{03AB3045-DAED-4159-A15C-D0A4AB28AF2E}" type="sibTrans" cxnId="{0889E70D-22C6-4610-A97E-2A0CBAF4C703}">
      <dgm:prSet/>
      <dgm:spPr/>
      <dgm:t>
        <a:bodyPr/>
        <a:lstStyle/>
        <a:p>
          <a:endParaRPr lang="ru-RU"/>
        </a:p>
      </dgm:t>
    </dgm:pt>
    <dgm:pt modelId="{F1D5FF5B-9946-4888-9021-BC0368B6E317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II</a:t>
          </a:r>
          <a:endParaRPr lang="ru-RU" sz="3600" b="1" dirty="0">
            <a:solidFill>
              <a:schemeClr val="tx1"/>
            </a:solidFill>
          </a:endParaRPr>
        </a:p>
      </dgm:t>
    </dgm:pt>
    <dgm:pt modelId="{877334FD-E718-43D9-8252-82FCB02FD405}" type="parTrans" cxnId="{1309A197-A8BB-4792-B591-21927059A8DE}">
      <dgm:prSet/>
      <dgm:spPr/>
      <dgm:t>
        <a:bodyPr/>
        <a:lstStyle/>
        <a:p>
          <a:endParaRPr lang="ru-RU"/>
        </a:p>
      </dgm:t>
    </dgm:pt>
    <dgm:pt modelId="{885AA78B-7263-476F-B42A-F0E5A159345F}" type="sibTrans" cxnId="{1309A197-A8BB-4792-B591-21927059A8DE}">
      <dgm:prSet/>
      <dgm:spPr/>
      <dgm:t>
        <a:bodyPr/>
        <a:lstStyle/>
        <a:p>
          <a:endParaRPr lang="ru-RU"/>
        </a:p>
      </dgm:t>
    </dgm:pt>
    <dgm:pt modelId="{4FE1E9B5-D0CD-468F-9E19-CCADAFBE0E5E}">
      <dgm:prSet phldrT="[Текст]" custT="1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Стандарты внутреннего государственного (муниципального) финансового контроля, их совершенствование (уточнение)</a:t>
          </a:r>
          <a:endParaRPr lang="ru-RU" sz="2400" b="1" dirty="0">
            <a:solidFill>
              <a:schemeClr val="tx2">
                <a:lumMod val="50000"/>
              </a:schemeClr>
            </a:solidFill>
          </a:endParaRPr>
        </a:p>
      </dgm:t>
    </dgm:pt>
    <dgm:pt modelId="{3A97A7AA-995A-4909-9879-C785F3A04764}" type="parTrans" cxnId="{442DC21E-A708-4BFC-A42E-F4894F207E30}">
      <dgm:prSet/>
      <dgm:spPr/>
      <dgm:t>
        <a:bodyPr/>
        <a:lstStyle/>
        <a:p>
          <a:endParaRPr lang="ru-RU"/>
        </a:p>
      </dgm:t>
    </dgm:pt>
    <dgm:pt modelId="{B65B8CBF-BD00-483A-AF8C-2658C559F2A7}" type="sibTrans" cxnId="{442DC21E-A708-4BFC-A42E-F4894F207E30}">
      <dgm:prSet/>
      <dgm:spPr/>
      <dgm:t>
        <a:bodyPr/>
        <a:lstStyle/>
        <a:p>
          <a:endParaRPr lang="ru-RU"/>
        </a:p>
      </dgm:t>
    </dgm:pt>
    <dgm:pt modelId="{303B8610-40EA-48C6-BE6E-456EC55ED0C4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III</a:t>
          </a:r>
          <a:endParaRPr lang="ru-RU" sz="2400" b="1" dirty="0">
            <a:solidFill>
              <a:schemeClr val="tx1"/>
            </a:solidFill>
          </a:endParaRPr>
        </a:p>
      </dgm:t>
    </dgm:pt>
    <dgm:pt modelId="{14FFBAA4-9EEB-4470-AB92-9AD130419C30}" type="parTrans" cxnId="{DE05618F-4A5E-41AF-BFCF-DCE40D77B4E0}">
      <dgm:prSet/>
      <dgm:spPr/>
      <dgm:t>
        <a:bodyPr/>
        <a:lstStyle/>
        <a:p>
          <a:endParaRPr lang="ru-RU"/>
        </a:p>
      </dgm:t>
    </dgm:pt>
    <dgm:pt modelId="{17376AEF-807F-4C86-8934-4F0EEF8E275E}" type="sibTrans" cxnId="{DE05618F-4A5E-41AF-BFCF-DCE40D77B4E0}">
      <dgm:prSet/>
      <dgm:spPr/>
      <dgm:t>
        <a:bodyPr/>
        <a:lstStyle/>
        <a:p>
          <a:endParaRPr lang="ru-RU"/>
        </a:p>
      </dgm:t>
    </dgm:pt>
    <dgm:pt modelId="{62BE1A31-DA9A-49B7-8024-5D5A205912C6}">
      <dgm:prSet phldrT="[Текст]" custT="1"/>
      <dgm:spPr>
        <a:ln w="127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Методические разъяснения  и НПА Минфина России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6A140334-7B2D-4DED-907E-F60950655D7E}" type="parTrans" cxnId="{ECC054ED-297C-496C-8C3A-8B442B504511}">
      <dgm:prSet/>
      <dgm:spPr/>
      <dgm:t>
        <a:bodyPr/>
        <a:lstStyle/>
        <a:p>
          <a:endParaRPr lang="ru-RU"/>
        </a:p>
      </dgm:t>
    </dgm:pt>
    <dgm:pt modelId="{3864E3EE-A38B-4C47-AC37-63C203E237A8}" type="sibTrans" cxnId="{ECC054ED-297C-496C-8C3A-8B442B504511}">
      <dgm:prSet/>
      <dgm:spPr/>
      <dgm:t>
        <a:bodyPr/>
        <a:lstStyle/>
        <a:p>
          <a:endParaRPr lang="ru-RU"/>
        </a:p>
      </dgm:t>
    </dgm:pt>
    <dgm:pt modelId="{AF96D43D-BB4F-4548-A029-A8A59DCAF575}">
      <dgm:prSet phldrT="[Текст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I</a:t>
          </a:r>
          <a:endParaRPr lang="ru-RU" baseline="0" dirty="0">
            <a:solidFill>
              <a:schemeClr val="tx1"/>
            </a:solidFill>
          </a:endParaRPr>
        </a:p>
      </dgm:t>
    </dgm:pt>
    <dgm:pt modelId="{4B76A494-D9DA-429F-AD1D-C1413F4CF1B7}" type="sibTrans" cxnId="{BC063AFD-A023-4EB7-8CB7-E1DED141A4BB}">
      <dgm:prSet/>
      <dgm:spPr/>
      <dgm:t>
        <a:bodyPr/>
        <a:lstStyle/>
        <a:p>
          <a:endParaRPr lang="ru-RU"/>
        </a:p>
      </dgm:t>
    </dgm:pt>
    <dgm:pt modelId="{88A727B8-2C7A-4DBB-964B-074BF6B54C98}" type="parTrans" cxnId="{BC063AFD-A023-4EB7-8CB7-E1DED141A4BB}">
      <dgm:prSet/>
      <dgm:spPr/>
      <dgm:t>
        <a:bodyPr/>
        <a:lstStyle/>
        <a:p>
          <a:endParaRPr lang="ru-RU"/>
        </a:p>
      </dgm:t>
    </dgm:pt>
    <dgm:pt modelId="{F6273D1C-DE44-46A3-A48F-6416002E80FE}">
      <dgm:prSet phldrT="[Текст]" custT="1"/>
      <dgm:spPr>
        <a:ln w="127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Ведомственные стандарты органов внутреннего Г(М)ФК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2DA4638B-26F6-486F-BAC9-55C5935A844B}" type="sibTrans" cxnId="{CEC5FE63-F2F3-48BD-AE3D-85FE654F7C22}">
      <dgm:prSet/>
      <dgm:spPr/>
      <dgm:t>
        <a:bodyPr/>
        <a:lstStyle/>
        <a:p>
          <a:endParaRPr lang="ru-RU"/>
        </a:p>
      </dgm:t>
    </dgm:pt>
    <dgm:pt modelId="{6C4C23D1-E0B4-4773-AFB6-1ECA4261E833}" type="parTrans" cxnId="{CEC5FE63-F2F3-48BD-AE3D-85FE654F7C22}">
      <dgm:prSet/>
      <dgm:spPr/>
      <dgm:t>
        <a:bodyPr/>
        <a:lstStyle/>
        <a:p>
          <a:endParaRPr lang="ru-RU"/>
        </a:p>
      </dgm:t>
    </dgm:pt>
    <dgm:pt modelId="{8D32AC7D-86B6-4EA3-9AA0-D6D0E33EF877}" type="pres">
      <dgm:prSet presAssocID="{3B4F0827-49C3-4FEC-9196-00D77F7E55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EF2911-5AED-49A5-B3F6-4C2409F57977}" type="pres">
      <dgm:prSet presAssocID="{AF96D43D-BB4F-4548-A029-A8A59DCAF575}" presName="composite" presStyleCnt="0"/>
      <dgm:spPr/>
    </dgm:pt>
    <dgm:pt modelId="{52698FBE-0AA2-4E5F-A4D6-D2C515C5120D}" type="pres">
      <dgm:prSet presAssocID="{AF96D43D-BB4F-4548-A029-A8A59DCAF57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AD843-F859-487B-A6C5-F227979FC08A}" type="pres">
      <dgm:prSet presAssocID="{AF96D43D-BB4F-4548-A029-A8A59DCAF575}" presName="descendantText" presStyleLbl="alignAcc1" presStyleIdx="0" presStyleCnt="3" custScaleY="100000" custLinFactNeighborX="0" custLinFactNeighborY="-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BE1AA-2CBA-4687-AACF-790953B932F3}" type="pres">
      <dgm:prSet presAssocID="{4B76A494-D9DA-429F-AD1D-C1413F4CF1B7}" presName="sp" presStyleCnt="0"/>
      <dgm:spPr/>
    </dgm:pt>
    <dgm:pt modelId="{6FA83E04-3D44-4998-BD6F-C633CF661C5D}" type="pres">
      <dgm:prSet presAssocID="{F1D5FF5B-9946-4888-9021-BC0368B6E317}" presName="composite" presStyleCnt="0"/>
      <dgm:spPr/>
    </dgm:pt>
    <dgm:pt modelId="{03D0EA89-2A70-4499-8805-4AAAC01E6F36}" type="pres">
      <dgm:prSet presAssocID="{F1D5FF5B-9946-4888-9021-BC0368B6E31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17F78-D702-45FE-BA65-AF89C747F759}" type="pres">
      <dgm:prSet presAssocID="{F1D5FF5B-9946-4888-9021-BC0368B6E31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FADCB-EBDA-4FDA-89B1-558326754692}" type="pres">
      <dgm:prSet presAssocID="{885AA78B-7263-476F-B42A-F0E5A159345F}" presName="sp" presStyleCnt="0"/>
      <dgm:spPr/>
    </dgm:pt>
    <dgm:pt modelId="{6DDFBABE-BF0E-4136-930F-D0B745F01C34}" type="pres">
      <dgm:prSet presAssocID="{303B8610-40EA-48C6-BE6E-456EC55ED0C4}" presName="composite" presStyleCnt="0"/>
      <dgm:spPr/>
    </dgm:pt>
    <dgm:pt modelId="{FE31ACF4-DF46-4178-894E-3206F316BE00}" type="pres">
      <dgm:prSet presAssocID="{303B8610-40EA-48C6-BE6E-456EC55ED0C4}" presName="parentText" presStyleLbl="alignNode1" presStyleIdx="2" presStyleCnt="3" custScaleY="99690" custLinFactNeighborX="0" custLinFactNeighborY="-4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CC360-E741-404D-BA81-0700D8105679}" type="pres">
      <dgm:prSet presAssocID="{303B8610-40EA-48C6-BE6E-456EC55ED0C4}" presName="descendantText" presStyleLbl="alignAcc1" presStyleIdx="2" presStyleCnt="3" custScaleY="97472" custLinFactNeighborX="72" custLinFactNeighborY="-6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09608-D19F-4E12-86FE-F35613025CF0}" type="presOf" srcId="{AF96D43D-BB4F-4548-A029-A8A59DCAF575}" destId="{52698FBE-0AA2-4E5F-A4D6-D2C515C5120D}" srcOrd="0" destOrd="0" presId="urn:microsoft.com/office/officeart/2005/8/layout/chevron2"/>
    <dgm:cxn modelId="{442DC21E-A708-4BFC-A42E-F4894F207E30}" srcId="{F1D5FF5B-9946-4888-9021-BC0368B6E317}" destId="{4FE1E9B5-D0CD-468F-9E19-CCADAFBE0E5E}" srcOrd="0" destOrd="0" parTransId="{3A97A7AA-995A-4909-9879-C785F3A04764}" sibTransId="{B65B8CBF-BD00-483A-AF8C-2658C559F2A7}"/>
    <dgm:cxn modelId="{1309A197-A8BB-4792-B591-21927059A8DE}" srcId="{3B4F0827-49C3-4FEC-9196-00D77F7E55D0}" destId="{F1D5FF5B-9946-4888-9021-BC0368B6E317}" srcOrd="1" destOrd="0" parTransId="{877334FD-E718-43D9-8252-82FCB02FD405}" sibTransId="{885AA78B-7263-476F-B42A-F0E5A159345F}"/>
    <dgm:cxn modelId="{CEC5FE63-F2F3-48BD-AE3D-85FE654F7C22}" srcId="{303B8610-40EA-48C6-BE6E-456EC55ED0C4}" destId="{F6273D1C-DE44-46A3-A48F-6416002E80FE}" srcOrd="1" destOrd="0" parTransId="{6C4C23D1-E0B4-4773-AFB6-1ECA4261E833}" sibTransId="{2DA4638B-26F6-486F-BAC9-55C5935A844B}"/>
    <dgm:cxn modelId="{09302ED0-AE7A-4941-85DE-61C5B8F4840D}" type="presOf" srcId="{3B4F0827-49C3-4FEC-9196-00D77F7E55D0}" destId="{8D32AC7D-86B6-4EA3-9AA0-D6D0E33EF877}" srcOrd="0" destOrd="0" presId="urn:microsoft.com/office/officeart/2005/8/layout/chevron2"/>
    <dgm:cxn modelId="{EC90D1A3-E693-46A6-A2A8-53D421350715}" type="presOf" srcId="{B6FAC8E7-54E4-42E7-BD35-6AC0A8266A40}" destId="{45AAD843-F859-487B-A6C5-F227979FC08A}" srcOrd="0" destOrd="0" presId="urn:microsoft.com/office/officeart/2005/8/layout/chevron2"/>
    <dgm:cxn modelId="{ECC054ED-297C-496C-8C3A-8B442B504511}" srcId="{303B8610-40EA-48C6-BE6E-456EC55ED0C4}" destId="{62BE1A31-DA9A-49B7-8024-5D5A205912C6}" srcOrd="0" destOrd="0" parTransId="{6A140334-7B2D-4DED-907E-F60950655D7E}" sibTransId="{3864E3EE-A38B-4C47-AC37-63C203E237A8}"/>
    <dgm:cxn modelId="{CC05359A-21A9-43A4-9859-59A1FAA353F0}" type="presOf" srcId="{F1D5FF5B-9946-4888-9021-BC0368B6E317}" destId="{03D0EA89-2A70-4499-8805-4AAAC01E6F36}" srcOrd="0" destOrd="0" presId="urn:microsoft.com/office/officeart/2005/8/layout/chevron2"/>
    <dgm:cxn modelId="{E50BEC8A-F42B-4075-9312-19DE9702CD45}" type="presOf" srcId="{F6273D1C-DE44-46A3-A48F-6416002E80FE}" destId="{260CC360-E741-404D-BA81-0700D8105679}" srcOrd="0" destOrd="1" presId="urn:microsoft.com/office/officeart/2005/8/layout/chevron2"/>
    <dgm:cxn modelId="{494286E6-3858-4F46-A65D-A2587398E239}" type="presOf" srcId="{4FE1E9B5-D0CD-468F-9E19-CCADAFBE0E5E}" destId="{09117F78-D702-45FE-BA65-AF89C747F759}" srcOrd="0" destOrd="0" presId="urn:microsoft.com/office/officeart/2005/8/layout/chevron2"/>
    <dgm:cxn modelId="{BC063AFD-A023-4EB7-8CB7-E1DED141A4BB}" srcId="{3B4F0827-49C3-4FEC-9196-00D77F7E55D0}" destId="{AF96D43D-BB4F-4548-A029-A8A59DCAF575}" srcOrd="0" destOrd="0" parTransId="{88A727B8-2C7A-4DBB-964B-074BF6B54C98}" sibTransId="{4B76A494-D9DA-429F-AD1D-C1413F4CF1B7}"/>
    <dgm:cxn modelId="{0889E70D-22C6-4610-A97E-2A0CBAF4C703}" srcId="{AF96D43D-BB4F-4548-A029-A8A59DCAF575}" destId="{B6FAC8E7-54E4-42E7-BD35-6AC0A8266A40}" srcOrd="0" destOrd="0" parTransId="{7E2CD719-8C23-4DEE-AB0B-3CFA96D52BA1}" sibTransId="{03AB3045-DAED-4159-A15C-D0A4AB28AF2E}"/>
    <dgm:cxn modelId="{1EE78485-01FE-4276-9C2F-5129D6789B95}" type="presOf" srcId="{62BE1A31-DA9A-49B7-8024-5D5A205912C6}" destId="{260CC360-E741-404D-BA81-0700D8105679}" srcOrd="0" destOrd="0" presId="urn:microsoft.com/office/officeart/2005/8/layout/chevron2"/>
    <dgm:cxn modelId="{DE2FC078-BF4E-4D8A-9132-BCC7A7985363}" type="presOf" srcId="{303B8610-40EA-48C6-BE6E-456EC55ED0C4}" destId="{FE31ACF4-DF46-4178-894E-3206F316BE00}" srcOrd="0" destOrd="0" presId="urn:microsoft.com/office/officeart/2005/8/layout/chevron2"/>
    <dgm:cxn modelId="{DE05618F-4A5E-41AF-BFCF-DCE40D77B4E0}" srcId="{3B4F0827-49C3-4FEC-9196-00D77F7E55D0}" destId="{303B8610-40EA-48C6-BE6E-456EC55ED0C4}" srcOrd="2" destOrd="0" parTransId="{14FFBAA4-9EEB-4470-AB92-9AD130419C30}" sibTransId="{17376AEF-807F-4C86-8934-4F0EEF8E275E}"/>
    <dgm:cxn modelId="{038ED72F-B4F2-4C48-B0D5-6508AC5AC995}" type="presParOf" srcId="{8D32AC7D-86B6-4EA3-9AA0-D6D0E33EF877}" destId="{CCEF2911-5AED-49A5-B3F6-4C2409F57977}" srcOrd="0" destOrd="0" presId="urn:microsoft.com/office/officeart/2005/8/layout/chevron2"/>
    <dgm:cxn modelId="{6E9B8F00-07FF-4DDE-845E-D47A26207A11}" type="presParOf" srcId="{CCEF2911-5AED-49A5-B3F6-4C2409F57977}" destId="{52698FBE-0AA2-4E5F-A4D6-D2C515C5120D}" srcOrd="0" destOrd="0" presId="urn:microsoft.com/office/officeart/2005/8/layout/chevron2"/>
    <dgm:cxn modelId="{DC81B3C9-A75E-457D-BC61-37496374B7C6}" type="presParOf" srcId="{CCEF2911-5AED-49A5-B3F6-4C2409F57977}" destId="{45AAD843-F859-487B-A6C5-F227979FC08A}" srcOrd="1" destOrd="0" presId="urn:microsoft.com/office/officeart/2005/8/layout/chevron2"/>
    <dgm:cxn modelId="{128C9C59-8F5F-4714-B2A1-ABFB703B0227}" type="presParOf" srcId="{8D32AC7D-86B6-4EA3-9AA0-D6D0E33EF877}" destId="{8E7BE1AA-2CBA-4687-AACF-790953B932F3}" srcOrd="1" destOrd="0" presId="urn:microsoft.com/office/officeart/2005/8/layout/chevron2"/>
    <dgm:cxn modelId="{52285415-12E9-4F87-A2D5-FE53F04E4B32}" type="presParOf" srcId="{8D32AC7D-86B6-4EA3-9AA0-D6D0E33EF877}" destId="{6FA83E04-3D44-4998-BD6F-C633CF661C5D}" srcOrd="2" destOrd="0" presId="urn:microsoft.com/office/officeart/2005/8/layout/chevron2"/>
    <dgm:cxn modelId="{F33A9398-590B-4716-9DCD-5CDFBDF06331}" type="presParOf" srcId="{6FA83E04-3D44-4998-BD6F-C633CF661C5D}" destId="{03D0EA89-2A70-4499-8805-4AAAC01E6F36}" srcOrd="0" destOrd="0" presId="urn:microsoft.com/office/officeart/2005/8/layout/chevron2"/>
    <dgm:cxn modelId="{28B01EF4-A6FB-47B5-B0C7-2144C0773AE9}" type="presParOf" srcId="{6FA83E04-3D44-4998-BD6F-C633CF661C5D}" destId="{09117F78-D702-45FE-BA65-AF89C747F759}" srcOrd="1" destOrd="0" presId="urn:microsoft.com/office/officeart/2005/8/layout/chevron2"/>
    <dgm:cxn modelId="{2D3E8929-7E53-47CD-B0D4-A69A1A6C6833}" type="presParOf" srcId="{8D32AC7D-86B6-4EA3-9AA0-D6D0E33EF877}" destId="{56AFADCB-EBDA-4FDA-89B1-558326754692}" srcOrd="3" destOrd="0" presId="urn:microsoft.com/office/officeart/2005/8/layout/chevron2"/>
    <dgm:cxn modelId="{9004BF11-217E-4D71-B4D2-59A96B46711B}" type="presParOf" srcId="{8D32AC7D-86B6-4EA3-9AA0-D6D0E33EF877}" destId="{6DDFBABE-BF0E-4136-930F-D0B745F01C34}" srcOrd="4" destOrd="0" presId="urn:microsoft.com/office/officeart/2005/8/layout/chevron2"/>
    <dgm:cxn modelId="{873A6920-98D8-4BF7-A262-057D4F767DFB}" type="presParOf" srcId="{6DDFBABE-BF0E-4136-930F-D0B745F01C34}" destId="{FE31ACF4-DF46-4178-894E-3206F316BE00}" srcOrd="0" destOrd="0" presId="urn:microsoft.com/office/officeart/2005/8/layout/chevron2"/>
    <dgm:cxn modelId="{4E546BAA-756E-4B67-93E4-4D493EBD9AAB}" type="presParOf" srcId="{6DDFBABE-BF0E-4136-930F-D0B745F01C34}" destId="{260CC360-E741-404D-BA81-0700D81056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B94AA2-0C17-4325-8201-CBF28A1EA3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0235CC8-469D-4834-A3C3-F1E31986F57D}">
      <dgm:prSet phldrT="[Текст]" custT="1"/>
      <dgm:spPr>
        <a:solidFill>
          <a:schemeClr val="bg1"/>
        </a:solidFill>
        <a:ln w="19050">
          <a:solidFill>
            <a:schemeClr val="accent1"/>
          </a:solidFill>
        </a:ln>
      </dgm:spPr>
      <dgm:t>
        <a:bodyPr/>
        <a:lstStyle/>
        <a:p>
          <a:r>
            <a:rPr lang="ru-RU" sz="1200" b="1" i="0" dirty="0">
              <a:solidFill>
                <a:schemeClr val="tx2">
                  <a:lumMod val="50000"/>
                </a:schemeClr>
              </a:solidFill>
            </a:rPr>
            <a:t>СТАТЬЯ 269.3 Взаимодействие органов внутреннего государственного (муниципального) контроля с другими органами и организациями (введена Федеральным законом от 01.07.2021 № 244-ФЗ).</a:t>
          </a:r>
        </a:p>
        <a:p>
          <a:r>
            <a:rPr lang="ru-RU" sz="1000" i="1" dirty="0">
              <a:solidFill>
                <a:schemeClr val="tx2">
                  <a:lumMod val="50000"/>
                </a:schemeClr>
              </a:solidFill>
            </a:rPr>
            <a:t> Срок вступления в силу 1 января 2022 г. </a:t>
          </a:r>
          <a:endParaRPr lang="ru-RU" sz="1000" dirty="0"/>
        </a:p>
      </dgm:t>
    </dgm:pt>
    <dgm:pt modelId="{707322E9-F2D7-4806-AD47-0B9AFAC3427C}" type="parTrans" cxnId="{B3EA9BDF-D7FF-4D27-989C-D878CB90A10F}">
      <dgm:prSet/>
      <dgm:spPr/>
      <dgm:t>
        <a:bodyPr/>
        <a:lstStyle/>
        <a:p>
          <a:endParaRPr lang="ru-RU"/>
        </a:p>
      </dgm:t>
    </dgm:pt>
    <dgm:pt modelId="{EB954A4B-4910-445A-8A09-660298A31C8D}" type="sibTrans" cxnId="{B3EA9BDF-D7FF-4D27-989C-D878CB90A10F}">
      <dgm:prSet/>
      <dgm:spPr/>
      <dgm:t>
        <a:bodyPr/>
        <a:lstStyle/>
        <a:p>
          <a:endParaRPr lang="ru-RU"/>
        </a:p>
      </dgm:t>
    </dgm:pt>
    <dgm:pt modelId="{03AE5D4F-FB91-4A35-988C-BA2A99973B04}">
      <dgm:prSet phldrT="[Текст]" custT="1"/>
      <dgm:spPr>
        <a:solidFill>
          <a:schemeClr val="bg1"/>
        </a:solidFill>
        <a:ln w="19050">
          <a:solidFill>
            <a:schemeClr val="accent1"/>
          </a:solidFill>
        </a:ln>
      </dgm:spPr>
      <dgm:t>
        <a:bodyPr/>
        <a:lstStyle/>
        <a:p>
          <a:r>
            <a:rPr lang="ru-RU" sz="1200" b="0" i="0" dirty="0">
              <a:solidFill>
                <a:schemeClr val="tx2">
                  <a:lumMod val="50000"/>
                </a:schemeClr>
              </a:solidFill>
            </a:rPr>
            <a:t>Федеральный стандарт «Права и обязанности»,</a:t>
          </a:r>
          <a:r>
            <a:rPr lang="ru-RU" sz="1200" b="0" dirty="0">
              <a:solidFill>
                <a:srgbClr val="2A314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>
              <a:solidFill>
                <a:schemeClr val="tx2">
                  <a:lumMod val="50000"/>
                </a:schemeClr>
              </a:solidFill>
            </a:rPr>
            <a:t>в редакции постановления Правительства РФ от 21.03.2022 № 421 </a:t>
          </a:r>
        </a:p>
        <a:p>
          <a:r>
            <a:rPr lang="ru-RU" sz="1100" b="1" i="0" dirty="0">
              <a:solidFill>
                <a:schemeClr val="tx2">
                  <a:lumMod val="50000"/>
                </a:schemeClr>
              </a:solidFill>
            </a:rPr>
            <a:t>«и) запрашивать у органов государственной власти (государственных органов), органов местного самоуправления, органов местной администрации, органов управления государственными внебюджетными фондами, а также организаций, являющихся владельцами и (или) операторами информационных систем, пользователем которых является объект контроля, предоставление необходимого для осуществления внутреннего государственного (муниципального) финансового контроля доступа должностным лицам органа контроля к данным таких информационных систем.»</a:t>
          </a:r>
        </a:p>
        <a:p>
          <a:r>
            <a:rPr lang="ru-RU" sz="1000" b="0" i="1" dirty="0">
              <a:solidFill>
                <a:schemeClr val="tx2">
                  <a:lumMod val="50000"/>
                </a:schemeClr>
              </a:solidFill>
            </a:rPr>
            <a:t>Срок вступления в силу 30.03.2022</a:t>
          </a:r>
          <a:endParaRPr lang="ru-RU" sz="1000" b="0" dirty="0"/>
        </a:p>
      </dgm:t>
    </dgm:pt>
    <dgm:pt modelId="{4B2F5ED4-5A34-4BD9-8594-04BE28DB1B7D}" type="parTrans" cxnId="{82F5F9D3-E1E5-48CA-B1EF-462A27F31113}">
      <dgm:prSet/>
      <dgm:spPr/>
      <dgm:t>
        <a:bodyPr/>
        <a:lstStyle/>
        <a:p>
          <a:endParaRPr lang="ru-RU"/>
        </a:p>
      </dgm:t>
    </dgm:pt>
    <dgm:pt modelId="{F803763A-08F6-448B-A9B9-0F5DB8813E7C}" type="sibTrans" cxnId="{82F5F9D3-E1E5-48CA-B1EF-462A27F31113}">
      <dgm:prSet/>
      <dgm:spPr/>
      <dgm:t>
        <a:bodyPr/>
        <a:lstStyle/>
        <a:p>
          <a:endParaRPr lang="ru-RU"/>
        </a:p>
      </dgm:t>
    </dgm:pt>
    <dgm:pt modelId="{5F3C26CD-90BA-4AB1-936E-B68CB406DDD9}" type="pres">
      <dgm:prSet presAssocID="{41B94AA2-0C17-4325-8201-CBF28A1EA3E4}" presName="CompostProcess" presStyleCnt="0">
        <dgm:presLayoutVars>
          <dgm:dir/>
          <dgm:resizeHandles val="exact"/>
        </dgm:presLayoutVars>
      </dgm:prSet>
      <dgm:spPr/>
    </dgm:pt>
    <dgm:pt modelId="{2FE9B3E5-08E1-4C7F-AF29-1E1EF8B8EF7A}" type="pres">
      <dgm:prSet presAssocID="{41B94AA2-0C17-4325-8201-CBF28A1EA3E4}" presName="arrow" presStyleLbl="bgShp" presStyleIdx="0" presStyleCnt="1" custLinFactNeighborX="2184"/>
      <dgm:spPr>
        <a:solidFill>
          <a:schemeClr val="accent3">
            <a:lumMod val="60000"/>
            <a:lumOff val="40000"/>
          </a:schemeClr>
        </a:solidFill>
      </dgm:spPr>
    </dgm:pt>
    <dgm:pt modelId="{E02640E2-6C14-4E83-AE36-C52D02A0D116}" type="pres">
      <dgm:prSet presAssocID="{41B94AA2-0C17-4325-8201-CBF28A1EA3E4}" presName="linearProcess" presStyleCnt="0"/>
      <dgm:spPr/>
    </dgm:pt>
    <dgm:pt modelId="{8F9A4844-4E85-4AF9-960C-F545B3AD6C2F}" type="pres">
      <dgm:prSet presAssocID="{80235CC8-469D-4834-A3C3-F1E31986F57D}" presName="textNode" presStyleLbl="node1" presStyleIdx="0" presStyleCnt="2" custScaleX="85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FF2C8-A74C-49D2-9203-DA4A2CAD0DC5}" type="pres">
      <dgm:prSet presAssocID="{EB954A4B-4910-445A-8A09-660298A31C8D}" presName="sibTrans" presStyleCnt="0"/>
      <dgm:spPr/>
    </dgm:pt>
    <dgm:pt modelId="{B497B93D-3096-4282-9B2E-10CE748B3DDE}" type="pres">
      <dgm:prSet presAssocID="{03AE5D4F-FB91-4A35-988C-BA2A99973B04}" presName="textNode" presStyleLbl="node1" presStyleIdx="1" presStyleCnt="2" custScaleX="102389" custScaleY="134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F5F9D3-E1E5-48CA-B1EF-462A27F31113}" srcId="{41B94AA2-0C17-4325-8201-CBF28A1EA3E4}" destId="{03AE5D4F-FB91-4A35-988C-BA2A99973B04}" srcOrd="1" destOrd="0" parTransId="{4B2F5ED4-5A34-4BD9-8594-04BE28DB1B7D}" sibTransId="{F803763A-08F6-448B-A9B9-0F5DB8813E7C}"/>
    <dgm:cxn modelId="{B3A941C6-B84B-442D-832E-399B8A0A119A}" type="presOf" srcId="{41B94AA2-0C17-4325-8201-CBF28A1EA3E4}" destId="{5F3C26CD-90BA-4AB1-936E-B68CB406DDD9}" srcOrd="0" destOrd="0" presId="urn:microsoft.com/office/officeart/2005/8/layout/hProcess9"/>
    <dgm:cxn modelId="{BE6BBE9C-9FDF-4A8F-B7E1-5630C4A526E2}" type="presOf" srcId="{80235CC8-469D-4834-A3C3-F1E31986F57D}" destId="{8F9A4844-4E85-4AF9-960C-F545B3AD6C2F}" srcOrd="0" destOrd="0" presId="urn:microsoft.com/office/officeart/2005/8/layout/hProcess9"/>
    <dgm:cxn modelId="{EAB92844-26CA-429A-ADEB-EDD7D65D998D}" type="presOf" srcId="{03AE5D4F-FB91-4A35-988C-BA2A99973B04}" destId="{B497B93D-3096-4282-9B2E-10CE748B3DDE}" srcOrd="0" destOrd="0" presId="urn:microsoft.com/office/officeart/2005/8/layout/hProcess9"/>
    <dgm:cxn modelId="{B3EA9BDF-D7FF-4D27-989C-D878CB90A10F}" srcId="{41B94AA2-0C17-4325-8201-CBF28A1EA3E4}" destId="{80235CC8-469D-4834-A3C3-F1E31986F57D}" srcOrd="0" destOrd="0" parTransId="{707322E9-F2D7-4806-AD47-0B9AFAC3427C}" sibTransId="{EB954A4B-4910-445A-8A09-660298A31C8D}"/>
    <dgm:cxn modelId="{D6A0A986-7C47-4776-A844-8E9B2526F436}" type="presParOf" srcId="{5F3C26CD-90BA-4AB1-936E-B68CB406DDD9}" destId="{2FE9B3E5-08E1-4C7F-AF29-1E1EF8B8EF7A}" srcOrd="0" destOrd="0" presId="urn:microsoft.com/office/officeart/2005/8/layout/hProcess9"/>
    <dgm:cxn modelId="{3EBA8CA1-AE81-44C0-8DD4-471798BD004A}" type="presParOf" srcId="{5F3C26CD-90BA-4AB1-936E-B68CB406DDD9}" destId="{E02640E2-6C14-4E83-AE36-C52D02A0D116}" srcOrd="1" destOrd="0" presId="urn:microsoft.com/office/officeart/2005/8/layout/hProcess9"/>
    <dgm:cxn modelId="{1EA1A205-D668-486B-8266-E9E5C01BCF07}" type="presParOf" srcId="{E02640E2-6C14-4E83-AE36-C52D02A0D116}" destId="{8F9A4844-4E85-4AF9-960C-F545B3AD6C2F}" srcOrd="0" destOrd="0" presId="urn:microsoft.com/office/officeart/2005/8/layout/hProcess9"/>
    <dgm:cxn modelId="{B2F4C9A6-E9F9-4F3D-86F2-34030B093B31}" type="presParOf" srcId="{E02640E2-6C14-4E83-AE36-C52D02A0D116}" destId="{2F9FF2C8-A74C-49D2-9203-DA4A2CAD0DC5}" srcOrd="1" destOrd="0" presId="urn:microsoft.com/office/officeart/2005/8/layout/hProcess9"/>
    <dgm:cxn modelId="{F75C5686-0B7B-4A59-A2D6-AAF6888A0549}" type="presParOf" srcId="{E02640E2-6C14-4E83-AE36-C52D02A0D116}" destId="{B497B93D-3096-4282-9B2E-10CE748B3DD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98FBE-0AA2-4E5F-A4D6-D2C515C5120D}">
      <dsp:nvSpPr>
        <dsp:cNvPr id="0" name=""/>
        <dsp:cNvSpPr/>
      </dsp:nvSpPr>
      <dsp:spPr>
        <a:xfrm rot="5400000">
          <a:off x="-278120" y="289795"/>
          <a:ext cx="1854136" cy="1297895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 smtClean="0">
              <a:solidFill>
                <a:schemeClr val="tx1"/>
              </a:solidFill>
            </a:rPr>
            <a:t>I</a:t>
          </a:r>
          <a:endParaRPr lang="ru-RU" sz="3600" kern="1200" baseline="0" dirty="0">
            <a:solidFill>
              <a:schemeClr val="tx1"/>
            </a:solidFill>
          </a:endParaRPr>
        </a:p>
      </dsp:txBody>
      <dsp:txXfrm rot="-5400000">
        <a:off x="1" y="660623"/>
        <a:ext cx="1297895" cy="556241"/>
      </dsp:txXfrm>
    </dsp:sp>
    <dsp:sp modelId="{45AAD843-F859-487B-A6C5-F227979FC08A}">
      <dsp:nvSpPr>
        <dsp:cNvPr id="0" name=""/>
        <dsp:cNvSpPr/>
      </dsp:nvSpPr>
      <dsp:spPr>
        <a:xfrm rot="5400000">
          <a:off x="5328846" y="-4030950"/>
          <a:ext cx="1205189" cy="9267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2">
                  <a:lumMod val="50000"/>
                </a:schemeClr>
              </a:solidFill>
            </a:rPr>
            <a:t>Законодательство (Бюджетный кодекс, КоАП РФ, иные законы)</a:t>
          </a:r>
          <a:endParaRPr lang="ru-RU" sz="24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7896" y="58832"/>
        <a:ext cx="9208258" cy="1087525"/>
      </dsp:txXfrm>
    </dsp:sp>
    <dsp:sp modelId="{03D0EA89-2A70-4499-8805-4AAAC01E6F36}">
      <dsp:nvSpPr>
        <dsp:cNvPr id="0" name=""/>
        <dsp:cNvSpPr/>
      </dsp:nvSpPr>
      <dsp:spPr>
        <a:xfrm rot="5400000">
          <a:off x="-278120" y="1952207"/>
          <a:ext cx="1854136" cy="1297895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II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1" y="2323035"/>
        <a:ext cx="1297895" cy="556241"/>
      </dsp:txXfrm>
    </dsp:sp>
    <dsp:sp modelId="{09117F78-D702-45FE-BA65-AF89C747F759}">
      <dsp:nvSpPr>
        <dsp:cNvPr id="0" name=""/>
        <dsp:cNvSpPr/>
      </dsp:nvSpPr>
      <dsp:spPr>
        <a:xfrm rot="5400000">
          <a:off x="5328846" y="-2356863"/>
          <a:ext cx="1205189" cy="9267090"/>
        </a:xfrm>
        <a:prstGeom prst="round2Same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2">
                  <a:lumMod val="50000"/>
                </a:schemeClr>
              </a:solidFill>
            </a:rPr>
            <a:t>Стандарты внутреннего государственного (муниципального) финансового контроля, их совершенствование (уточнение)</a:t>
          </a:r>
          <a:endParaRPr lang="ru-RU" sz="2400" b="1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7896" y="1732919"/>
        <a:ext cx="9208258" cy="1087525"/>
      </dsp:txXfrm>
    </dsp:sp>
    <dsp:sp modelId="{FE31ACF4-DF46-4178-894E-3206F316BE00}">
      <dsp:nvSpPr>
        <dsp:cNvPr id="0" name=""/>
        <dsp:cNvSpPr/>
      </dsp:nvSpPr>
      <dsp:spPr>
        <a:xfrm rot="5400000">
          <a:off x="-275246" y="3536114"/>
          <a:ext cx="1848389" cy="1297895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III</a:t>
          </a: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2" y="3909815"/>
        <a:ext cx="1297895" cy="550494"/>
      </dsp:txXfrm>
    </dsp:sp>
    <dsp:sp modelId="{260CC360-E741-404D-BA81-0700D8105679}">
      <dsp:nvSpPr>
        <dsp:cNvPr id="0" name=""/>
        <dsp:cNvSpPr/>
      </dsp:nvSpPr>
      <dsp:spPr>
        <a:xfrm rot="5400000">
          <a:off x="5344080" y="-771945"/>
          <a:ext cx="1174721" cy="9267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tx2">
                  <a:lumMod val="50000"/>
                </a:schemeClr>
              </a:solidFill>
            </a:rPr>
            <a:t>Методические разъяснения  и НПА Минфина России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Ведомственные стандарты органов внутреннего Г(М)ФК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297896" y="3331584"/>
        <a:ext cx="9209745" cy="1060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9B3E5-08E1-4C7F-AF29-1E1EF8B8EF7A}">
      <dsp:nvSpPr>
        <dsp:cNvPr id="0" name=""/>
        <dsp:cNvSpPr/>
      </dsp:nvSpPr>
      <dsp:spPr>
        <a:xfrm>
          <a:off x="820839" y="0"/>
          <a:ext cx="7457070" cy="3915197"/>
        </a:xfrm>
        <a:prstGeom prst="rightArrow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A4844-4E85-4AF9-960C-F545B3AD6C2F}">
      <dsp:nvSpPr>
        <dsp:cNvPr id="0" name=""/>
        <dsp:cNvSpPr/>
      </dsp:nvSpPr>
      <dsp:spPr>
        <a:xfrm>
          <a:off x="2132" y="1174559"/>
          <a:ext cx="3858432" cy="1566078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chemeClr val="tx2">
                  <a:lumMod val="50000"/>
                </a:schemeClr>
              </a:solidFill>
            </a:rPr>
            <a:t>СТАТЬЯ 269.3 Взаимодействие органов внутреннего государственного (муниципального) контроля с другими органами и организациями (введена Федеральным законом от 01.07.2021 № 244-ФЗ).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>
              <a:solidFill>
                <a:schemeClr val="tx2">
                  <a:lumMod val="50000"/>
                </a:schemeClr>
              </a:solidFill>
            </a:rPr>
            <a:t> Срок вступления в силу 1 января 2022 г. </a:t>
          </a:r>
          <a:endParaRPr lang="ru-RU" sz="1000" kern="1200" dirty="0"/>
        </a:p>
      </dsp:txBody>
      <dsp:txXfrm>
        <a:off x="78582" y="1251009"/>
        <a:ext cx="3705532" cy="1413178"/>
      </dsp:txXfrm>
    </dsp:sp>
    <dsp:sp modelId="{B497B93D-3096-4282-9B2E-10CE748B3DDE}">
      <dsp:nvSpPr>
        <dsp:cNvPr id="0" name=""/>
        <dsp:cNvSpPr/>
      </dsp:nvSpPr>
      <dsp:spPr>
        <a:xfrm>
          <a:off x="4152455" y="901301"/>
          <a:ext cx="4618436" cy="2112593"/>
        </a:xfrm>
        <a:prstGeom prst="roundRect">
          <a:avLst/>
        </a:prstGeom>
        <a:solidFill>
          <a:schemeClr val="bg1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>
              <a:solidFill>
                <a:schemeClr val="tx2">
                  <a:lumMod val="50000"/>
                </a:schemeClr>
              </a:solidFill>
            </a:rPr>
            <a:t>Федеральный стандарт «Права и обязанности»,</a:t>
          </a:r>
          <a:r>
            <a:rPr lang="ru-RU" sz="1200" b="0" kern="1200" dirty="0">
              <a:solidFill>
                <a:srgbClr val="2A314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>
              <a:solidFill>
                <a:schemeClr val="tx2">
                  <a:lumMod val="50000"/>
                </a:schemeClr>
              </a:solidFill>
            </a:rPr>
            <a:t>в редакции постановления Правительства РФ от 21.03.2022 № 421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>
              <a:solidFill>
                <a:schemeClr val="tx2">
                  <a:lumMod val="50000"/>
                </a:schemeClr>
              </a:solidFill>
            </a:rPr>
            <a:t>«и) запрашивать у органов государственной власти (государственных органов), органов местного самоуправления, органов местной администрации, органов управления государственными внебюджетными фондами, а также организаций, являющихся владельцами и (или) операторами информационных систем, пользователем которых является объект контроля, предоставление необходимого для осуществления внутреннего государственного (муниципального) финансового контроля доступа должностным лицам органа контроля к данным таких информационных систем.»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dirty="0">
              <a:solidFill>
                <a:schemeClr val="tx2">
                  <a:lumMod val="50000"/>
                </a:schemeClr>
              </a:solidFill>
            </a:rPr>
            <a:t>Срок вступления в силу 30.03.2022</a:t>
          </a:r>
          <a:endParaRPr lang="ru-RU" sz="1000" b="0" kern="1200" dirty="0"/>
        </a:p>
      </dsp:txBody>
      <dsp:txXfrm>
        <a:off x="4255583" y="1004429"/>
        <a:ext cx="4412180" cy="1906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963EA-0E7E-4D85-B6AB-F484D26806DF}" type="datetimeFigureOut">
              <a:rPr lang="ru-RU" smtClean="0"/>
              <a:t>28.07.2022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377318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C233-E2B6-4F21-B5CB-2A98D2DD01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6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D3944D-F27F-485C-846D-90A5638040A5}"/>
              </a:ext>
            </a:extLst>
          </p:cNvPr>
          <p:cNvSpPr txBox="1"/>
          <p:nvPr/>
        </p:nvSpPr>
        <p:spPr>
          <a:xfrm>
            <a:off x="370398" y="3131341"/>
            <a:ext cx="1027279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и актуальные вопросы в части организации и осуществления государственного (муниципального) финансового контроля</a:t>
            </a:r>
            <a:endParaRPr lang="en-US" sz="6600" b="1" dirty="0">
              <a:solidFill>
                <a:schemeClr val="bg1"/>
              </a:solidFill>
              <a:latin typeface="Spectral" panose="02020502060000000000" pitchFamily="18" charset="-52"/>
            </a:endParaRP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5F9C4CA6-8837-4FE8-8448-A1D4AD0E4F1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6507" y="477945"/>
            <a:ext cx="1017493" cy="106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4987" cy="409137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09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" name="object 79">
            <a:extLst>
              <a:ext uri="{FF2B5EF4-FFF2-40B4-BE49-F238E27FC236}">
                <a16:creationId xmlns:a16="http://schemas.microsoft.com/office/drawing/2014/main" id="{FFA62EA0-CB2B-4918-AFC7-802D9B748D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954352"/>
            <a:ext cx="10659384" cy="7534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направления запросов в случаях проведения выездных и камеральных обследований и встречных проверок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2257" y="2906197"/>
            <a:ext cx="2598164" cy="1100119"/>
          </a:xfrm>
          <a:prstGeom prst="roundRect">
            <a:avLst/>
          </a:prstGeom>
          <a:solidFill>
            <a:srgbClr val="007B87"/>
          </a:solidFill>
          <a:ln>
            <a:solidFill>
              <a:srgbClr val="007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Выездные</a:t>
            </a:r>
            <a:r>
              <a:rPr lang="ru-RU" dirty="0"/>
              <a:t> обследования и встречные проверки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2257" y="5112151"/>
            <a:ext cx="2598164" cy="1123950"/>
          </a:xfrm>
          <a:prstGeom prst="roundRect">
            <a:avLst/>
          </a:prstGeom>
          <a:solidFill>
            <a:srgbClr val="007B87"/>
          </a:solidFill>
          <a:ln>
            <a:solidFill>
              <a:srgbClr val="007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Камеральные </a:t>
            </a:r>
            <a:r>
              <a:rPr lang="ru-RU" dirty="0"/>
              <a:t>обследования и встречные проверки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44263" y="2306761"/>
            <a:ext cx="4735903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0081A1"/>
                </a:solidFill>
                <a:cs typeface="Calibri"/>
              </a:rPr>
              <a:t>Новации:</a:t>
            </a:r>
          </a:p>
          <a:p>
            <a:pPr lvl="0"/>
            <a:endParaRPr lang="ru-RU" sz="500" b="1" dirty="0">
              <a:solidFill>
                <a:srgbClr val="0081A1"/>
              </a:solidFill>
              <a:cs typeface="Calibri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Срок представления информации (документов, материалов) по запросу органа контроля -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не менее 3 рабочих дней со дня получения запроса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;</a:t>
            </a: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endParaRPr lang="ru-RU" sz="140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ea typeface="+mn-lt"/>
                <a:cs typeface="+mn-lt"/>
              </a:rPr>
              <a:t>Кому представляется -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a typeface="+mn-lt"/>
                <a:cs typeface="+mn-lt"/>
              </a:rPr>
              <a:t>руководителю проверочной (ревизионной) группы или уполномоченному на проведение КМ должностному лицу</a:t>
            </a: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endParaRPr lang="ru-RU" sz="1600" b="1" dirty="0">
              <a:solidFill>
                <a:schemeClr val="tx2">
                  <a:lumMod val="50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endParaRPr lang="ru-RU" sz="1600" b="1" dirty="0">
              <a:solidFill>
                <a:schemeClr val="tx2">
                  <a:lumMod val="50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endParaRPr lang="ru-RU" sz="1600" b="1" dirty="0">
              <a:solidFill>
                <a:schemeClr val="tx2">
                  <a:lumMod val="50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Срок представления информации (документов, материалов) по запросу органа контроля -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10 рабочих дней со дня получения запроса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;</a:t>
            </a: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endParaRPr lang="ru-RU" sz="1400" dirty="0">
              <a:solidFill>
                <a:schemeClr val="tx2">
                  <a:lumMod val="75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tx2">
                  <a:lumMod val="75000"/>
                </a:schemeClr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Кому представляется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-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в орган контроля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21490" y="1845314"/>
            <a:ext cx="9202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КМ»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21.03.2022 № 421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</a:p>
        </p:txBody>
      </p:sp>
      <p:sp>
        <p:nvSpPr>
          <p:cNvPr id="2" name="Шеврон 1"/>
          <p:cNvSpPr/>
          <p:nvPr/>
        </p:nvSpPr>
        <p:spPr>
          <a:xfrm>
            <a:off x="3717983" y="3206591"/>
            <a:ext cx="3053751" cy="499330"/>
          </a:xfrm>
          <a:prstGeom prst="chevron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Аналогично выездным проверкам</a:t>
            </a:r>
          </a:p>
        </p:txBody>
      </p:sp>
      <p:sp>
        <p:nvSpPr>
          <p:cNvPr id="14" name="Шеврон 13"/>
          <p:cNvSpPr/>
          <p:nvPr/>
        </p:nvSpPr>
        <p:spPr>
          <a:xfrm>
            <a:off x="3717983" y="5424461"/>
            <a:ext cx="3053751" cy="499330"/>
          </a:xfrm>
          <a:prstGeom prst="chevron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Аналогично камеральным проверкам</a:t>
            </a:r>
          </a:p>
        </p:txBody>
      </p:sp>
    </p:spTree>
    <p:extLst>
      <p:ext uri="{BB962C8B-B14F-4D97-AF65-F5344CB8AC3E}">
        <p14:creationId xmlns:p14="http://schemas.microsoft.com/office/powerpoint/2010/main" val="11838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4358" y="2535576"/>
            <a:ext cx="3472972" cy="1494163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007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Добавлена возможность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внесения изменений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решение о назначении контрольного мероприятия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отношении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just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даты начала проведения контрольного мероприятия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99984" y="3884871"/>
            <a:ext cx="4632339" cy="2800304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10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object 79">
            <a:extLst>
              <a:ext uri="{FF2B5EF4-FFF2-40B4-BE49-F238E27FC236}">
                <a16:creationId xmlns:a16="http://schemas.microsoft.com/office/drawing/2014/main" id="{FFA62EA0-CB2B-4918-AFC7-802D9B748D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954352"/>
            <a:ext cx="10564987" cy="7534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решения о назначении контрольного мероприятия</a:t>
            </a:r>
            <a:br>
              <a:rPr lang="ru-RU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направления мотивированного обращения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1323" y="1687754"/>
            <a:ext cx="93770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КМ»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редакции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21.03.2022 № 421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358" y="2058480"/>
            <a:ext cx="407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81A1"/>
                </a:solidFill>
                <a:cs typeface="Calibri"/>
              </a:rPr>
              <a:t>Новации: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8414" y="2222998"/>
            <a:ext cx="912343" cy="94107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358376" y="3077983"/>
            <a:ext cx="1019831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</a:t>
            </a:r>
          </a:p>
          <a:p>
            <a:pPr algn="ctr"/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органа</a:t>
            </a:r>
          </a:p>
          <a:p>
            <a:pPr algn="ctr"/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контроля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736" y="2225691"/>
            <a:ext cx="876005" cy="98190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418983" y="3141134"/>
            <a:ext cx="131171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Вышестоящий</a:t>
            </a: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 отношению к руководителю КМ должностное лицо</a:t>
            </a:r>
          </a:p>
        </p:txBody>
      </p:sp>
      <p:cxnSp>
        <p:nvCxnSpPr>
          <p:cNvPr id="17" name="Прямая со стрелкой 16"/>
          <p:cNvCxnSpPr>
            <a:cxnSpLocks/>
          </p:cNvCxnSpPr>
          <p:nvPr/>
        </p:nvCxnSpPr>
        <p:spPr>
          <a:xfrm>
            <a:off x="8703733" y="3105402"/>
            <a:ext cx="15939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8881457" y="2652348"/>
            <a:ext cx="12552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Мотивированное обращение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45650" y="3902881"/>
            <a:ext cx="43410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случае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невозможности осуществления руководителем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контрольного мероприятия предусмотренных стандартом прав и обязанностей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причине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ru-RU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6000" lvl="1" indent="-171450" algn="just">
              <a:buClr>
                <a:schemeClr val="accent5">
                  <a:lumMod val="75000"/>
                </a:schemeClr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временной нетрудоспособности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или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неисполнения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 им без уважительных причин должностных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обязанностей, документально подтвержденных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 органом контроля;</a:t>
            </a:r>
          </a:p>
          <a:p>
            <a:pPr marL="396000" lvl="1" indent="-171450" algn="just">
              <a:buClr>
                <a:schemeClr val="accent5">
                  <a:lumMod val="75000"/>
                </a:schemeClr>
              </a:buClr>
              <a:buSzPct val="120000"/>
              <a:buFont typeface="Courier New" panose="02070309020205020404" pitchFamily="49" charset="0"/>
              <a:buChar char="o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ea typeface="+mn-lt"/>
              <a:cs typeface="Calibri Light" panose="020F0302020204030204" pitchFamily="34" charset="0"/>
            </a:endParaRPr>
          </a:p>
          <a:p>
            <a:pPr marL="396000" lvl="1" indent="-171450" algn="just">
              <a:buClr>
                <a:schemeClr val="accent5">
                  <a:lumMod val="75000"/>
                </a:schemeClr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безвестного исчезновения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, документально подтвержденного органами внутренних дел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+mn-lt"/>
                <a:cs typeface="+mn-lt"/>
              </a:rPr>
              <a:t>.</a:t>
            </a:r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endParaRPr lang="ru-RU" sz="300" dirty="0">
              <a:latin typeface="Montserrat"/>
              <a:ea typeface="+mn-lt"/>
              <a:cs typeface="+mn-l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4358" y="4190112"/>
            <a:ext cx="3472972" cy="242333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007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Направление мотивированного обращения возможно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вышестоящим по отношению к руководителю контрольного мероприятия должностным лицом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органа контроля в случае невозможности осуществления руководителем контрольного мероприятия предусмотренных стандартом прав и обязанностей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168" y="2222998"/>
            <a:ext cx="912343" cy="941078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84EB4A7-29CB-E14D-9930-146905847F91}"/>
              </a:ext>
            </a:extLst>
          </p:cNvPr>
          <p:cNvSpPr/>
          <p:nvPr/>
        </p:nvSpPr>
        <p:spPr>
          <a:xfrm>
            <a:off x="4729492" y="3336802"/>
            <a:ext cx="12960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 КМ</a:t>
            </a:r>
            <a:endParaRPr lang="ru-RU" sz="1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Знак умножения 30">
            <a:extLst>
              <a:ext uri="{FF2B5EF4-FFF2-40B4-BE49-F238E27FC236}">
                <a16:creationId xmlns:a16="http://schemas.microsoft.com/office/drawing/2014/main" id="{CCF3F8E9-C923-0487-822C-CFA770767E78}"/>
              </a:ext>
            </a:extLst>
          </p:cNvPr>
          <p:cNvSpPr/>
          <p:nvPr/>
        </p:nvSpPr>
        <p:spPr>
          <a:xfrm>
            <a:off x="4729492" y="2209586"/>
            <a:ext cx="1304945" cy="1183869"/>
          </a:xfrm>
          <a:prstGeom prst="mathMultiply">
            <a:avLst/>
          </a:prstGeom>
          <a:solidFill>
            <a:schemeClr val="accent5">
              <a:lumMod val="75000"/>
              <a:alpha val="64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102024C6-416C-E405-C41D-3C3DE8D7B58B}"/>
              </a:ext>
            </a:extLst>
          </p:cNvPr>
          <p:cNvCxnSpPr>
            <a:cxnSpLocks/>
          </p:cNvCxnSpPr>
          <p:nvPr/>
        </p:nvCxnSpPr>
        <p:spPr>
          <a:xfrm>
            <a:off x="6274237" y="3124681"/>
            <a:ext cx="11404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102024C6-416C-E405-C41D-3C3DE8D7B58B}"/>
              </a:ext>
            </a:extLst>
          </p:cNvPr>
          <p:cNvCxnSpPr>
            <a:cxnSpLocks/>
          </p:cNvCxnSpPr>
          <p:nvPr/>
        </p:nvCxnSpPr>
        <p:spPr>
          <a:xfrm flipV="1">
            <a:off x="4159289" y="5270740"/>
            <a:ext cx="570203" cy="7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2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433C5A5B-B194-DD0C-D28D-7313B7CE93C8}"/>
              </a:ext>
            </a:extLst>
          </p:cNvPr>
          <p:cNvSpPr/>
          <p:nvPr/>
        </p:nvSpPr>
        <p:spPr>
          <a:xfrm>
            <a:off x="8304135" y="3153575"/>
            <a:ext cx="3371194" cy="1714640"/>
          </a:xfrm>
          <a:prstGeom prst="round2DiagRect">
            <a:avLst>
              <a:gd name="adj1" fmla="val 16667"/>
              <a:gd name="adj2" fmla="val 331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D65DD5B-30A7-0DBE-211C-0D23DD6F667C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5BCC070B-F1BE-106D-B60E-5BE45F984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D9989B-C182-3DFE-6E4B-AD0CD40F312F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11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80C778-2546-7916-7666-F38AB365A75A}"/>
              </a:ext>
            </a:extLst>
          </p:cNvPr>
          <p:cNvSpPr/>
          <p:nvPr/>
        </p:nvSpPr>
        <p:spPr>
          <a:xfrm>
            <a:off x="1020560" y="1064741"/>
            <a:ext cx="105209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ТРЕБОВАНИЕ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 УКАЗАНИЮ ПРИЧИН ПРЕДСТАВЛЕНИЯ ОБЪЕКТОМ КОНТРОЛЯ ДОПОЛНИТЕЛЬНЫХ ДОКУМЕНТОВ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03BD463-25C6-8F59-AF27-E40EFE1A424C}"/>
              </a:ext>
            </a:extLst>
          </p:cNvPr>
          <p:cNvSpPr/>
          <p:nvPr/>
        </p:nvSpPr>
        <p:spPr>
          <a:xfrm>
            <a:off x="8304135" y="3439153"/>
            <a:ext cx="32373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5"/>
                </a:solidFill>
              </a:rPr>
              <a:t>СЛОЖИВШАЯСЯ</a:t>
            </a:r>
            <a:r>
              <a:rPr lang="ru-RU" sz="3600" dirty="0">
                <a:solidFill>
                  <a:srgbClr val="00602B"/>
                </a:solidFill>
              </a:rPr>
              <a:t> </a:t>
            </a:r>
            <a:r>
              <a:rPr lang="ru-RU" sz="2000" b="1" dirty="0">
                <a:solidFill>
                  <a:schemeClr val="accent5"/>
                </a:solidFill>
              </a:rPr>
              <a:t>НЕГАТИВНАЯ ПРАКТИКА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A70E2F6-8158-EC12-2135-2D34AAD41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00" y="2520176"/>
            <a:ext cx="7979516" cy="401443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E3867D-8B9D-DC09-89FA-BACF0AB9C842}"/>
              </a:ext>
            </a:extLst>
          </p:cNvPr>
          <p:cNvSpPr txBox="1"/>
          <p:nvPr/>
        </p:nvSpPr>
        <p:spPr>
          <a:xfrm>
            <a:off x="8404496" y="2417010"/>
            <a:ext cx="32819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ОБОСНОВАНИЕ</a:t>
            </a:r>
            <a:r>
              <a:rPr lang="ru-RU" sz="2800" b="1" u="sng" dirty="0">
                <a:solidFill>
                  <a:srgbClr val="00602B"/>
                </a:solidFill>
              </a:rPr>
              <a:t>: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2E53DCD-12A5-2016-A232-4400D2675F6D}"/>
              </a:ext>
            </a:extLst>
          </p:cNvPr>
          <p:cNvSpPr/>
          <p:nvPr/>
        </p:nvSpPr>
        <p:spPr>
          <a:xfrm>
            <a:off x="1020560" y="1787694"/>
            <a:ext cx="10520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результатов КМ»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21.03.2022 № 421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20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45815" y="5357525"/>
            <a:ext cx="737145" cy="705888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3220007" y="3585929"/>
            <a:ext cx="2470749" cy="2113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12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18075" y="849726"/>
            <a:ext cx="9946186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контрольных комиссий</a:t>
            </a:r>
            <a:endParaRPr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215" y="1854132"/>
            <a:ext cx="44778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81A1"/>
                </a:solidFill>
                <a:cs typeface="Calibri"/>
              </a:rPr>
              <a:t>Цель: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всестороннее рассмотрение результатов контрольных мероприятий и принятия объективных решений по ним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37394" y="1403139"/>
            <a:ext cx="790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(постановление Правительства РФ от 21.03.2022 № 421)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7427" y="1854132"/>
            <a:ext cx="2814810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1A1"/>
                </a:solidFill>
                <a:cs typeface="Calibri"/>
              </a:rPr>
              <a:t>Федеральные стандарты:</a:t>
            </a:r>
          </a:p>
          <a:p>
            <a:endParaRPr lang="ru-RU" sz="300" b="1" dirty="0">
              <a:solidFill>
                <a:srgbClr val="0081A1"/>
              </a:solidFill>
              <a:cs typeface="Calibri"/>
            </a:endParaRPr>
          </a:p>
          <a:p>
            <a:pPr marL="171450" indent="-1714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Реализация результатов КМ</a:t>
            </a:r>
          </a:p>
          <a:p>
            <a:pPr marL="171450" indent="-1714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Досудебное обжалование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43053" y="1854132"/>
            <a:ext cx="4003775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0081A1"/>
                </a:solidFill>
                <a:cs typeface="Calibri"/>
              </a:rPr>
              <a:t>Новации:</a:t>
            </a:r>
          </a:p>
          <a:p>
            <a:pPr lvl="0"/>
            <a:endParaRPr lang="ru-RU" sz="500" b="1" dirty="0">
              <a:solidFill>
                <a:srgbClr val="0081A1"/>
              </a:solidFill>
              <a:cs typeface="Calibri"/>
            </a:endParaRPr>
          </a:p>
          <a:p>
            <a:pPr marL="171450" lvl="0" indent="-171450" algn="just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ПРАВО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рассмотрения материалов КМ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С УЧАСТИЕМ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объекта контроля</a:t>
            </a:r>
          </a:p>
          <a:p>
            <a:pPr marL="171450" lvl="0" indent="-171450" algn="just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marL="171450" lvl="0" indent="-171450" algn="just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При рассмотрении материалов КМ объект контроля может представить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ДОПОЛНИТЕЛЬНЫЕ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письменные замечания (возражения, пояснения), давать устные пояснения к письменным замечаниям (возражениям, пояснениям)</a:t>
            </a:r>
          </a:p>
          <a:p>
            <a:pPr marL="171450" lvl="0" indent="-171450" algn="just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marL="171450" indent="-171450" algn="just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Уже рассмотренные замечания (возражения) объекта контроля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НЕ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принимаются для досудебного обжалования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92394" y="3936493"/>
            <a:ext cx="737145" cy="7058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03" y="3856037"/>
            <a:ext cx="981075" cy="9048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5958" y="3909151"/>
            <a:ext cx="774259" cy="79864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l="5861" t="51705" r="70103"/>
          <a:stretch/>
        </p:blipFill>
        <p:spPr>
          <a:xfrm>
            <a:off x="4397418" y="3856037"/>
            <a:ext cx="1062605" cy="147683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168" y="3962265"/>
            <a:ext cx="774259" cy="79864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4740" y="5247212"/>
            <a:ext cx="981075" cy="90487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76991" y="5982491"/>
            <a:ext cx="769106" cy="669819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47754" y="4594455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объект 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47942" y="4594455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орган 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cxnSp>
        <p:nvCxnSpPr>
          <p:cNvPr id="30" name="Прямая со стрелкой 29"/>
          <p:cNvCxnSpPr>
            <a:endCxn id="19" idx="1"/>
          </p:cNvCxnSpPr>
          <p:nvPr/>
        </p:nvCxnSpPr>
        <p:spPr>
          <a:xfrm>
            <a:off x="990178" y="4289437"/>
            <a:ext cx="9022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802315" y="3602540"/>
            <a:ext cx="1267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2A3143"/>
                </a:solidFill>
              </a:rPr>
              <a:t>замечания (возражения, пояснения) на акт, заключение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35024" y="4369242"/>
            <a:ext cx="10021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>
                <a:solidFill>
                  <a:srgbClr val="55A67E"/>
                </a:solidFill>
              </a:rPr>
              <a:t>п. 59 стандарта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«Проведение КМ»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629539" y="4308473"/>
            <a:ext cx="4917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220007" y="4647386"/>
            <a:ext cx="9012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руководитель</a:t>
            </a:r>
          </a:p>
          <a:p>
            <a:pPr algn="ctr"/>
            <a:r>
              <a:rPr lang="ru-RU" sz="900" i="1" dirty="0"/>
              <a:t>органа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478490" y="5191819"/>
            <a:ext cx="99578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представители</a:t>
            </a:r>
          </a:p>
          <a:p>
            <a:pPr algn="ctr"/>
            <a:r>
              <a:rPr lang="ru-RU" sz="900" i="1" dirty="0"/>
              <a:t>объекта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369243" y="4289437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solidFill>
                  <a:srgbClr val="2A3143"/>
                </a:solidFill>
              </a:rPr>
              <a:t>дополнительные</a:t>
            </a:r>
          </a:p>
          <a:p>
            <a:pPr algn="ctr"/>
            <a:r>
              <a:rPr lang="ru-RU" sz="800" b="1" dirty="0">
                <a:solidFill>
                  <a:srgbClr val="2A3143"/>
                </a:solidFill>
              </a:rPr>
              <a:t>замечания, </a:t>
            </a:r>
          </a:p>
          <a:p>
            <a:pPr algn="ctr"/>
            <a:r>
              <a:rPr lang="ru-RU" sz="800" b="1" dirty="0">
                <a:solidFill>
                  <a:srgbClr val="2A3143"/>
                </a:solidFill>
              </a:rPr>
              <a:t>пояснения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69843" y="42741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+</a:t>
            </a:r>
          </a:p>
        </p:txBody>
      </p:sp>
      <p:cxnSp>
        <p:nvCxnSpPr>
          <p:cNvPr id="45" name="Прямая со стрелкой 44"/>
          <p:cNvCxnSpPr>
            <a:stCxn id="32" idx="2"/>
          </p:cNvCxnSpPr>
          <p:nvPr/>
        </p:nvCxnSpPr>
        <p:spPr>
          <a:xfrm flipH="1">
            <a:off x="1433146" y="4707796"/>
            <a:ext cx="2977" cy="4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802315" y="5218956"/>
            <a:ext cx="1410964" cy="369332"/>
          </a:xfrm>
          <a:prstGeom prst="rect">
            <a:avLst/>
          </a:prstGeom>
          <a:ln>
            <a:solidFill>
              <a:srgbClr val="55A67E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замечания 1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323898" y="5654038"/>
            <a:ext cx="271464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Рассмотрение:</a:t>
            </a:r>
          </a:p>
          <a:p>
            <a:endParaRPr lang="ru-RU" sz="800" dirty="0"/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800" dirty="0">
                <a:latin typeface="Montserrat"/>
                <a:ea typeface="+mn-lt"/>
                <a:cs typeface="+mn-lt"/>
              </a:rPr>
              <a:t>Результатов КМ</a:t>
            </a:r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endParaRPr lang="ru-RU" sz="800" dirty="0">
              <a:latin typeface="Montserrat"/>
              <a:ea typeface="+mn-lt"/>
              <a:cs typeface="+mn-lt"/>
            </a:endParaRPr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800" dirty="0">
                <a:latin typeface="Montserrat"/>
                <a:ea typeface="+mn-lt"/>
                <a:cs typeface="+mn-lt"/>
              </a:rPr>
              <a:t>Замечаний 1</a:t>
            </a:r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endParaRPr lang="ru-RU" sz="800" dirty="0">
              <a:latin typeface="Montserrat"/>
              <a:ea typeface="+mn-lt"/>
              <a:cs typeface="+mn-lt"/>
            </a:endParaRPr>
          </a:p>
          <a:p>
            <a:pPr marL="396000" lvl="1" indent="-171450">
              <a:buClr>
                <a:schemeClr val="accent1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sz="800" dirty="0">
                <a:latin typeface="Montserrat"/>
                <a:ea typeface="+mn-lt"/>
                <a:cs typeface="+mn-lt"/>
              </a:rPr>
              <a:t>Дополнительных замечаний, представленных в ходе рассмотрения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121269" y="6553451"/>
            <a:ext cx="507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710305" y="6244506"/>
            <a:ext cx="1410964" cy="369332"/>
          </a:xfrm>
          <a:prstGeom prst="rect">
            <a:avLst/>
          </a:prstGeom>
          <a:ln>
            <a:solidFill>
              <a:srgbClr val="55A67E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замечания 2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714796" y="4308473"/>
            <a:ext cx="4917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6168033" y="4674818"/>
            <a:ext cx="9012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руководитель</a:t>
            </a:r>
          </a:p>
          <a:p>
            <a:pPr algn="ctr"/>
            <a:r>
              <a:rPr lang="ru-RU" sz="900" i="1" dirty="0"/>
              <a:t>органа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cxnSp>
        <p:nvCxnSpPr>
          <p:cNvPr id="53" name="Прямая со стрелкой 52"/>
          <p:cNvCxnSpPr>
            <a:stCxn id="52" idx="2"/>
          </p:cNvCxnSpPr>
          <p:nvPr/>
        </p:nvCxnSpPr>
        <p:spPr>
          <a:xfrm flipH="1">
            <a:off x="6618637" y="5182649"/>
            <a:ext cx="1" cy="4056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714796" y="4485675"/>
            <a:ext cx="4917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373278" y="5603290"/>
            <a:ext cx="1063048" cy="369332"/>
          </a:xfrm>
          <a:prstGeom prst="rect">
            <a:avLst/>
          </a:prstGeom>
          <a:ln>
            <a:solidFill>
              <a:srgbClr val="55A67E"/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583663" y="3262706"/>
            <a:ext cx="15263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>
                <a:solidFill>
                  <a:srgbClr val="55A67E"/>
                </a:solidFill>
              </a:rPr>
              <a:t>п. 6 стандарта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«Реализация результатов КМ»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407000" y="5934817"/>
            <a:ext cx="934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>
                <a:solidFill>
                  <a:srgbClr val="55A67E"/>
                </a:solidFill>
              </a:rPr>
              <a:t>п. 4 стандарта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«Реализация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результатов КМ»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7512501" y="5765616"/>
            <a:ext cx="840191" cy="92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7417026" y="5051845"/>
            <a:ext cx="99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00" dirty="0">
                <a:solidFill>
                  <a:srgbClr val="2A3143"/>
                </a:solidFill>
              </a:rPr>
              <a:t>информация о рассмотрении ЗАМЕЧАНИЙ 1 и ЗАМЕЧАНИЙ 2</a:t>
            </a:r>
          </a:p>
        </p:txBody>
      </p:sp>
      <p:sp>
        <p:nvSpPr>
          <p:cNvPr id="68" name="Правая фигурная скобка 67"/>
          <p:cNvSpPr/>
          <p:nvPr/>
        </p:nvSpPr>
        <p:spPr>
          <a:xfrm rot="5400000">
            <a:off x="7817636" y="5473499"/>
            <a:ext cx="193537" cy="1966366"/>
          </a:xfrm>
          <a:prstGeom prst="rightBrace">
            <a:avLst>
              <a:gd name="adj1" fmla="val 8333"/>
              <a:gd name="adj2" fmla="val 504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358260" y="6564893"/>
            <a:ext cx="12522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ОДНОВРЕМЕННО</a:t>
            </a: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949332" y="4857721"/>
            <a:ext cx="737145" cy="705888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10976991" y="5514983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орган 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1179620" y="6640051"/>
            <a:ext cx="3802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СУД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076693" y="5468816"/>
            <a:ext cx="830677" cy="461665"/>
          </a:xfrm>
          <a:prstGeom prst="rect">
            <a:avLst/>
          </a:prstGeom>
          <a:ln>
            <a:solidFill>
              <a:srgbClr val="2A31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ru-RU" sz="800" dirty="0">
                <a:solidFill>
                  <a:srgbClr val="2A3143"/>
                </a:solidFill>
              </a:rPr>
              <a:t>ЗАМЕЧАНИЯ 1 </a:t>
            </a:r>
          </a:p>
          <a:p>
            <a:pPr lvl="0" algn="ctr"/>
            <a:r>
              <a:rPr lang="ru-RU" sz="800" dirty="0">
                <a:solidFill>
                  <a:srgbClr val="2A3143"/>
                </a:solidFill>
              </a:rPr>
              <a:t>и </a:t>
            </a:r>
          </a:p>
          <a:p>
            <a:pPr lvl="0" algn="ctr"/>
            <a:r>
              <a:rPr lang="ru-RU" sz="800" dirty="0">
                <a:solidFill>
                  <a:srgbClr val="2A3143"/>
                </a:solidFill>
              </a:rPr>
              <a:t>ЗАМЕЧАНИЯ 2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9935029" y="5524607"/>
            <a:ext cx="1054475" cy="3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9907370" y="5020033"/>
            <a:ext cx="10342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100" dirty="0">
                <a:solidFill>
                  <a:srgbClr val="2A3143"/>
                </a:solidFill>
              </a:rPr>
              <a:t>досудебное</a:t>
            </a:r>
          </a:p>
          <a:p>
            <a:pPr lvl="0" algn="ctr"/>
            <a:r>
              <a:rPr lang="ru-RU" sz="1100" dirty="0">
                <a:solidFill>
                  <a:srgbClr val="2A3143"/>
                </a:solidFill>
              </a:rPr>
              <a:t>обжалование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0256245" y="5332873"/>
            <a:ext cx="343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</a:t>
            </a:r>
            <a:r>
              <a:rPr lang="ru-RU" dirty="0"/>
              <a:t> 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9913782" y="5935544"/>
            <a:ext cx="1069621" cy="433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446968" y="5760374"/>
            <a:ext cx="934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>
                <a:solidFill>
                  <a:srgbClr val="55A67E"/>
                </a:solidFill>
              </a:rPr>
              <a:t>п. 6 стандарта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«Реализация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результатов КМ»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672854" y="5991206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орган 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8380117" y="6004073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i="1" dirty="0"/>
              <a:t>объект </a:t>
            </a:r>
          </a:p>
          <a:p>
            <a:pPr algn="ctr"/>
            <a:r>
              <a:rPr lang="ru-RU" sz="900" i="1" dirty="0"/>
              <a:t>контроля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0012414" y="5576562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dirty="0">
                <a:solidFill>
                  <a:srgbClr val="55A67E"/>
                </a:solidFill>
              </a:rPr>
              <a:t>п. 11 стандарта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«Досудебное </a:t>
            </a:r>
          </a:p>
          <a:p>
            <a:pPr algn="ctr"/>
            <a:r>
              <a:rPr lang="ru-RU" sz="800" dirty="0">
                <a:solidFill>
                  <a:srgbClr val="55A67E"/>
                </a:solidFill>
              </a:rPr>
              <a:t>обжалование»</a:t>
            </a: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31884" y="3927572"/>
            <a:ext cx="225950" cy="216369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35892" y="3909095"/>
            <a:ext cx="314563" cy="29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7822412" y="2154380"/>
            <a:ext cx="4234909" cy="4598599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13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1489" y="1382745"/>
            <a:ext cx="96705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КМ»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постановления Правительства РФ от 21.03.2022 № 421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7994" y="925092"/>
            <a:ext cx="6774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контрольного мероприятия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044375" y="1908668"/>
            <a:ext cx="8631253" cy="12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79547" y="3158503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81A1"/>
                </a:solidFill>
                <a:cs typeface="Calibri"/>
              </a:rPr>
              <a:t>Новация: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5224264" y="1834384"/>
            <a:ext cx="153824" cy="1563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795166" y="1985967"/>
            <a:ext cx="261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проведения</a:t>
            </a:r>
          </a:p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72818" y="2351774"/>
            <a:ext cx="41129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buClr>
                <a:srgbClr val="007B3E"/>
              </a:buClr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Ликвидация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(упразднения) объекта контроля</a:t>
            </a:r>
          </a:p>
          <a:p>
            <a:pPr marL="357188" indent="-357188" algn="just">
              <a:buClr>
                <a:srgbClr val="007B3E"/>
              </a:buClr>
              <a:buFont typeface="+mj-lt"/>
              <a:buAutoNum type="arabicPeriod"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357188" indent="-357188" algn="just">
              <a:buClr>
                <a:srgbClr val="007B3E"/>
              </a:buClr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Неосуществление объектом контроля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в проверяемом периоде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деятельности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в соответствии с темой контрольного мероприятия</a:t>
            </a:r>
          </a:p>
          <a:p>
            <a:pPr marL="357188" indent="-357188" algn="just">
              <a:buClr>
                <a:srgbClr val="007B3E"/>
              </a:buClr>
              <a:buFont typeface="+mj-lt"/>
              <a:buAutoNum type="arabicPeriod"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357188" indent="-357188" algn="just">
              <a:buClr>
                <a:srgbClr val="007B3E"/>
              </a:buClr>
              <a:buFont typeface="+mj-lt"/>
              <a:buAutoNum type="arabicPeriod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Невозможность проведения контрольного мероприятия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по истечении предельного периода приостановления контрольного мероприятия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56853" y="3649918"/>
            <a:ext cx="4700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0" dirty="0">
                <a:solidFill>
                  <a:srgbClr val="C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6060756" y="1921570"/>
            <a:ext cx="726393" cy="1313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727408" y="3234593"/>
            <a:ext cx="2619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 2), 3) – прекращение контрольного мероприятия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2778814" y="1908668"/>
            <a:ext cx="726393" cy="1313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653734" y="3201643"/>
            <a:ext cx="297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 2) – отмена контрольного мероприятия</a:t>
            </a: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499641" y="5262539"/>
            <a:ext cx="2373609" cy="1276482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 о прекращении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контрольного мероприятия</a:t>
            </a: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4199412" y="5231419"/>
            <a:ext cx="2619392" cy="1276482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 прекращении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(отмене)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контрольного мероприятия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18740" y="4865481"/>
            <a:ext cx="888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chemeClr val="accent2"/>
                </a:solidFill>
              </a:rPr>
              <a:t>Было</a:t>
            </a:r>
            <a:endParaRPr lang="ru-RU" sz="1200" i="1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9977" y="4804080"/>
            <a:ext cx="888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chemeClr val="accent2"/>
                </a:solidFill>
              </a:rPr>
              <a:t>Стало</a:t>
            </a:r>
            <a:endParaRPr lang="ru-RU" sz="1200" i="1" dirty="0">
              <a:solidFill>
                <a:schemeClr val="accent2"/>
              </a:solidFill>
            </a:endParaRPr>
          </a:p>
        </p:txBody>
      </p:sp>
      <p:cxnSp>
        <p:nvCxnSpPr>
          <p:cNvPr id="46" name="Прямая со стрелкой 45"/>
          <p:cNvCxnSpPr>
            <a:cxnSpLocks/>
          </p:cNvCxnSpPr>
          <p:nvPr/>
        </p:nvCxnSpPr>
        <p:spPr>
          <a:xfrm>
            <a:off x="3113044" y="5940983"/>
            <a:ext cx="846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613659" y="4174663"/>
            <a:ext cx="2671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81A1"/>
                </a:solidFill>
                <a:cs typeface="Calibri"/>
              </a:rPr>
              <a:t>п. 30, 31 Стандарта</a:t>
            </a:r>
          </a:p>
        </p:txBody>
      </p:sp>
    </p:spTree>
    <p:extLst>
      <p:ext uri="{BB962C8B-B14F-4D97-AF65-F5344CB8AC3E}">
        <p14:creationId xmlns:p14="http://schemas.microsoft.com/office/powerpoint/2010/main" val="25285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>
            <a:off x="2254490" y="2880016"/>
            <a:ext cx="7237428" cy="85172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14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1489" y="1720064"/>
            <a:ext cx="105649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«Досудебное обжалование»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постановления Правительства РФ от 21.03.2022 № 421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8609" y="943965"/>
            <a:ext cx="10627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Жалоба на решение органа контроля (его должностных лиц), действия (бездействие) должностных лиц органа контроля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47733" y="3144618"/>
            <a:ext cx="67918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2A3143"/>
                </a:solidFill>
              </a:rPr>
              <a:t>Жалоба на решение органа контроля, действие (бездействие) его должностных лиц</a:t>
            </a:r>
          </a:p>
          <a:p>
            <a:pPr algn="ctr"/>
            <a:endParaRPr lang="ru-RU" sz="1400" dirty="0">
              <a:solidFill>
                <a:srgbClr val="2A3143"/>
              </a:solidFill>
            </a:endParaRPr>
          </a:p>
        </p:txBody>
      </p: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2358299" y="2721260"/>
            <a:ext cx="72374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5030641" y="2261389"/>
            <a:ext cx="1624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srgbClr val="2A3143"/>
                </a:solidFill>
              </a:rPr>
              <a:t>Решение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3998" y="2069392"/>
            <a:ext cx="12176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2A3143"/>
                </a:solidFill>
              </a:rPr>
              <a:t>Орган ВГ(М)ФК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83438" y="1974441"/>
            <a:ext cx="10331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2A3143"/>
                </a:solidFill>
              </a:rPr>
              <a:t>Объект контроля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55857" y="2721260"/>
            <a:ext cx="11288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2A3143"/>
                </a:solidFill>
              </a:rPr>
              <a:t>30 дней</a:t>
            </a: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9002" y="2304831"/>
            <a:ext cx="1096533" cy="105003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9781" y="2349258"/>
            <a:ext cx="1096836" cy="1131382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9361122" y="4425390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81A1"/>
                </a:solidFill>
                <a:cs typeface="Calibri"/>
              </a:rPr>
              <a:t>Новация: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9293722" y="4806431"/>
            <a:ext cx="26813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/>
                </a:solidFill>
                <a:cs typeface="Calibri"/>
              </a:rPr>
              <a:t>В случае </a:t>
            </a:r>
            <a:r>
              <a:rPr lang="ru-RU" sz="1600" b="1" dirty="0">
                <a:solidFill>
                  <a:schemeClr val="accent1"/>
                </a:solidFill>
                <a:cs typeface="Calibri"/>
              </a:rPr>
              <a:t>пропуска по уважительной причине</a:t>
            </a:r>
            <a:r>
              <a:rPr lang="ru-RU" sz="1600" dirty="0">
                <a:solidFill>
                  <a:schemeClr val="accent1"/>
                </a:solidFill>
                <a:cs typeface="Calibri"/>
              </a:rPr>
              <a:t> срока подачи жалобы этот срок по ходатайству заявителя может быть </a:t>
            </a:r>
            <a:r>
              <a:rPr lang="ru-RU" sz="1600" b="1" dirty="0">
                <a:solidFill>
                  <a:schemeClr val="accent1"/>
                </a:solidFill>
                <a:cs typeface="Calibri"/>
              </a:rPr>
              <a:t>восстановлен</a:t>
            </a:r>
            <a:r>
              <a:rPr lang="ru-RU" sz="1600" dirty="0">
                <a:solidFill>
                  <a:schemeClr val="accent1"/>
                </a:solidFill>
                <a:cs typeface="Calibri"/>
              </a:rPr>
              <a:t> органом контроля.</a:t>
            </a:r>
            <a:endParaRPr lang="ru-RU" sz="1600" b="1" dirty="0">
              <a:solidFill>
                <a:schemeClr val="accent1"/>
              </a:solidFill>
              <a:cs typeface="Calibri"/>
            </a:endParaRPr>
          </a:p>
        </p:txBody>
      </p:sp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6774835" y="3592653"/>
            <a:ext cx="2586287" cy="707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Выгнутая вниз стрелка 25"/>
          <p:cNvSpPr/>
          <p:nvPr/>
        </p:nvSpPr>
        <p:spPr>
          <a:xfrm>
            <a:off x="1506874" y="3508823"/>
            <a:ext cx="8702040" cy="5394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93455" y="3653701"/>
            <a:ext cx="11288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2A3143"/>
                </a:solidFill>
              </a:rPr>
              <a:t>5 дней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293153" y="4129323"/>
            <a:ext cx="52201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Возврат жалобы без рассмотрения (при наличии оснований согласно п. 11 Стандарта)</a:t>
            </a:r>
          </a:p>
          <a:p>
            <a:pPr algn="ctr"/>
            <a:endParaRPr lang="ru-RU" sz="1400" dirty="0">
              <a:solidFill>
                <a:srgbClr val="2A3143"/>
              </a:solidFill>
            </a:endParaRPr>
          </a:p>
        </p:txBody>
      </p:sp>
      <p:cxnSp>
        <p:nvCxnSpPr>
          <p:cNvPr id="45" name="Прямая со стрелкой 44"/>
          <p:cNvCxnSpPr>
            <a:cxnSpLocks/>
          </p:cNvCxnSpPr>
          <p:nvPr/>
        </p:nvCxnSpPr>
        <p:spPr>
          <a:xfrm flipH="1">
            <a:off x="3293152" y="4526086"/>
            <a:ext cx="533781" cy="2003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7560" y="4341420"/>
            <a:ext cx="1132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81A1"/>
                </a:solidFill>
                <a:cs typeface="Calibri"/>
              </a:rPr>
              <a:t>Новации: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82250" y="4794722"/>
            <a:ext cx="50334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/>
                </a:solidFill>
                <a:cs typeface="Calibri"/>
              </a:rPr>
              <a:t>Основания для возврата в абз. 2-4, 6, 8 и 9 – не позднее 5 рабочих дней </a:t>
            </a:r>
            <a:r>
              <a:rPr lang="ru-RU" sz="1600" b="1" dirty="0">
                <a:solidFill>
                  <a:schemeClr val="accent1"/>
                </a:solidFill>
                <a:cs typeface="Calibri"/>
              </a:rPr>
              <a:t>со дня поступления жалобы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/>
                </a:solidFill>
                <a:cs typeface="Calibri"/>
              </a:rPr>
              <a:t>Основания для возврата в абз. 7, 10-13 – не позднее 5 рабочих дней </a:t>
            </a:r>
            <a:r>
              <a:rPr lang="ru-RU" sz="1600" b="1" dirty="0">
                <a:solidFill>
                  <a:schemeClr val="accent1"/>
                </a:solidFill>
                <a:cs typeface="Calibri"/>
              </a:rPr>
              <a:t>со дня установления этих оснований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/>
                </a:solidFill>
                <a:cs typeface="Calibri"/>
              </a:rPr>
              <a:t>Основания для возврата в абз. 5 – </a:t>
            </a:r>
            <a:r>
              <a:rPr lang="ru-RU" sz="1600" b="1" dirty="0">
                <a:solidFill>
                  <a:schemeClr val="accent1"/>
                </a:solidFill>
                <a:cs typeface="Calibri"/>
              </a:rPr>
              <a:t>не возвращается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36" name="Правая круглая скобка 35"/>
          <p:cNvSpPr/>
          <p:nvPr/>
        </p:nvSpPr>
        <p:spPr>
          <a:xfrm>
            <a:off x="5119797" y="5260912"/>
            <a:ext cx="273558" cy="7974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8" name="Прямая со стрелкой 37"/>
          <p:cNvCxnSpPr>
            <a:cxnSpLocks/>
          </p:cNvCxnSpPr>
          <p:nvPr/>
        </p:nvCxnSpPr>
        <p:spPr>
          <a:xfrm flipV="1">
            <a:off x="5467694" y="5287164"/>
            <a:ext cx="509319" cy="39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017122" y="5369071"/>
            <a:ext cx="2896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Обстоятельства, послужившие основанием для возврата, носят устранимый характер – в сообщении разъясняется право на повторное обращение после устранения этих обстоятельств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942783" y="4610056"/>
            <a:ext cx="2994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сообщением, содержащим указание причин возврата жалобы</a:t>
            </a:r>
          </a:p>
        </p:txBody>
      </p:sp>
    </p:spTree>
    <p:extLst>
      <p:ext uri="{BB962C8B-B14F-4D97-AF65-F5344CB8AC3E}">
        <p14:creationId xmlns:p14="http://schemas.microsoft.com/office/powerpoint/2010/main" val="21896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C16A320-A33F-770F-A41A-4E2246DF9932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B5F1B8A8-2CE3-9E13-22E9-75A2FFD5AA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798CF0-DD82-263E-0D88-EB1004C263D9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15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AD66336-59DE-0416-B34C-82B83B20C8E1}"/>
              </a:ext>
            </a:extLst>
          </p:cNvPr>
          <p:cNvSpPr/>
          <p:nvPr/>
        </p:nvSpPr>
        <p:spPr>
          <a:xfrm>
            <a:off x="751704" y="1060138"/>
            <a:ext cx="10934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ИЗМЕНЕНИЕ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СРОКА НАПРАВЛЕНИЯ КОПИЙ ПРЕДСТАВЛЕНИЯ (ПРЕДПИСАНИЯ) И ПЕРЕЧНЯ ИХ ПОЛУЧАТЕЛЕЙ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B7CA064-0939-9022-2B68-0A7775E55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9" y="2974114"/>
            <a:ext cx="5645888" cy="295297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66B1884-B24F-B0DD-8909-062D5D49B4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410" y="2934917"/>
            <a:ext cx="6465161" cy="297124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ADADF98-92D9-64E6-8839-F9ADFD1D50A8}"/>
              </a:ext>
            </a:extLst>
          </p:cNvPr>
          <p:cNvSpPr/>
          <p:nvPr/>
        </p:nvSpPr>
        <p:spPr>
          <a:xfrm>
            <a:off x="751704" y="1785094"/>
            <a:ext cx="107283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результатов КМ»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21.03.2022 № 421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10A5F7-F84E-412E-30D5-B35A81058841}"/>
              </a:ext>
            </a:extLst>
          </p:cNvPr>
          <p:cNvSpPr txBox="1"/>
          <p:nvPr/>
        </p:nvSpPr>
        <p:spPr>
          <a:xfrm>
            <a:off x="2306593" y="2364955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7B3E"/>
                </a:solidFill>
              </a:rPr>
              <a:t>Было</a:t>
            </a:r>
            <a:endParaRPr lang="ru-RU" sz="2000" b="1" i="1" dirty="0">
              <a:solidFill>
                <a:srgbClr val="007B3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93330A-2962-BF84-DED9-0A998D42D378}"/>
              </a:ext>
            </a:extLst>
          </p:cNvPr>
          <p:cNvSpPr txBox="1"/>
          <p:nvPr/>
        </p:nvSpPr>
        <p:spPr>
          <a:xfrm>
            <a:off x="8211207" y="2364956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7B3E"/>
                </a:solidFill>
              </a:rPr>
              <a:t>Стало</a:t>
            </a:r>
            <a:endParaRPr lang="ru-RU" sz="2000" b="1" i="1" dirty="0">
              <a:solidFill>
                <a:srgbClr val="007B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209659" y="1850995"/>
            <a:ext cx="11895342" cy="22793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361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EDED90D-2E84-826D-2106-7A19D4AD3D58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65A94706-AA3F-D95F-3F69-C84D44596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FF8C1D-58C7-5874-C72E-5AF99F0D019E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16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26698"/>
              </p:ext>
            </p:extLst>
          </p:nvPr>
        </p:nvGraphicFramePr>
        <p:xfrm>
          <a:off x="209659" y="934752"/>
          <a:ext cx="11708165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70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00482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ОСУЩЕСТВЛЕНИЯ В 2022 ГОДУ Г(М)ФК В ОТНОШЕНИИ ГРБС</a:t>
                      </a:r>
                      <a:r>
                        <a:rPr lang="ru-RU" sz="1800" b="1" kern="1200" baseline="0" dirty="0" smtClean="0">
                          <a:solidFill>
                            <a:srgbClr val="00482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(РБС)</a:t>
                      </a:r>
                      <a:r>
                        <a:rPr lang="ru-RU" sz="1800" b="1" kern="1200" dirty="0" smtClean="0">
                          <a:solidFill>
                            <a:srgbClr val="00482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ПБС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030751" y="2292123"/>
            <a:ext cx="106571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ПРОВОДЯТСЯ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января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 г.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ЗА ИСКЛЮЧЕНИЕМ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проверок,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осуществляемых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соответствии с поручениями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Президента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РФ,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Правительства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РФ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требованиями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Генерального прокурора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РФ, ФСБ, МВД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26781" y="1228181"/>
            <a:ext cx="6273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постановление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Правительства РФ от 14.04.2022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№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действия документа -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23.04.2022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9323" y="1935030"/>
            <a:ext cx="1181712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Проверки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ФК (ТОФК)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рамках Г(М)ФК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отношении ГРБС (РБС), ПБС (в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т.ч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являющихся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мун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заказчиками)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499641" y="2331594"/>
            <a:ext cx="360040" cy="370632"/>
          </a:xfrm>
          <a:prstGeom prst="rightArrow">
            <a:avLst/>
          </a:prstGeom>
          <a:noFill/>
          <a:ln>
            <a:solidFill>
              <a:srgbClr val="00361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0408" y="3038917"/>
            <a:ext cx="360040" cy="370632"/>
          </a:xfrm>
          <a:prstGeom prst="rightArrow">
            <a:avLst/>
          </a:prstGeom>
          <a:noFill/>
          <a:ln>
            <a:solidFill>
              <a:srgbClr val="00361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34437" y="2891589"/>
            <a:ext cx="10939790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проверки,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начатые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 вступления в силу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постановления № 665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решению органа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ГФК: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-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ПРИОСТАНАВЛИВАЮТСЯ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 сроком возобновления не ранее 1 января 2023 г.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либо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-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ЗАВЕРШАЮТСЯ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позднее 20 рабочих дней со дня вступления в силу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постановления № 665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9659" y="4126620"/>
            <a:ext cx="11895342" cy="1754326"/>
          </a:xfrm>
          <a:prstGeom prst="rect">
            <a:avLst/>
          </a:prstGeom>
          <a:ln>
            <a:solidFill>
              <a:srgbClr val="00602B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Решение об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удовлетворении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обращений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ГРБС (РБС), ПБС (в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т.ч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являющихся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мун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заказчиками)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продлении срока исполнения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представлений (предписаний)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ФК (ТОФК), 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выданных до вступления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 силу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постановления № 665, принимается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течение 10 рабочих дней со дня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их поступления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Вновь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устанавливаемый срок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исполнения </a:t>
            </a:r>
            <a:r>
              <a:rPr kumimoji="0" 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УКАЗАННЫХ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представлений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(предписаний)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может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приходиться на дату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ранее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января 2023 г.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9659" y="5880946"/>
            <a:ext cx="11895342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361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Рекомендовать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высшим исполнительным органам государственной власти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субъектов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РФ,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местным администрациям принять меры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обеспечивающие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возможность ограничения проведения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проверок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органами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Г(М)ФК </a:t>
            </a: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 </a:t>
            </a:r>
            <a:r>
              <a:rPr kumimoji="0" lang="ru-RU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учетом положений </a:t>
            </a: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постановления № 665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1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EDED90D-2E84-826D-2106-7A19D4AD3D58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65A94706-AA3F-D95F-3F69-C84D44596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FF8C1D-58C7-5874-C72E-5AF99F0D019E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17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083" y="1915366"/>
            <a:ext cx="57606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ГРБС</a:t>
            </a:r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100" dirty="0"/>
              <a:t>орган государственной власти (государственный орган), орган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средств, если иное не установлено БК РФ;</a:t>
            </a:r>
          </a:p>
          <a:p>
            <a:pPr algn="just"/>
            <a:r>
              <a:rPr lang="ru-RU" sz="2000" b="1" dirty="0"/>
              <a:t>РБС</a:t>
            </a:r>
            <a:r>
              <a:rPr lang="ru-RU" sz="1400" dirty="0" smtClean="0"/>
              <a:t>- </a:t>
            </a:r>
            <a:r>
              <a:rPr lang="ru-RU" sz="1100" dirty="0"/>
              <a:t>орган государственной власти (государственный орган), орган управления государственным внебюджетным фондом, орган местного самоуправления, орган местной администрации, казенное учреждение,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средств;</a:t>
            </a:r>
          </a:p>
          <a:p>
            <a:pPr algn="just"/>
            <a:r>
              <a:rPr lang="ru-RU" sz="2000" b="1" dirty="0" smtClean="0"/>
              <a:t>ПБС</a:t>
            </a:r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100" dirty="0"/>
              <a:t>орган государственной власти (государственный орган), орган управления государственным внебюджетным фондом, орган местного самоуправления, орган местной администрации, находящееся в ведении главного распорядителя (распорядителя) бюджетных средств казенное учреждение, имеющие право на принятие и (или) исполнение бюджетных обязательств от имени публично-правового образования за счет средств соответствующего бюджета, если иное не установлено БК РФ.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7473" y="1058261"/>
            <a:ext cx="11685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ОСОБЕННОСТИ</a:t>
            </a:r>
            <a:r>
              <a:rPr lang="ru-RU" sz="1600" b="1" dirty="0" smtClean="0">
                <a:solidFill>
                  <a:srgbClr val="0048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ОСУЩЕСТВЛЕНИЯ В 2022 ГОДУ Г(М)ФК В ОТНОШЕНИИ ГРБС (РБС), ПБС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350" y="1610253"/>
            <a:ext cx="5568105" cy="369332"/>
          </a:xfrm>
          <a:prstGeom prst="rect">
            <a:avLst/>
          </a:prstGeom>
          <a:solidFill>
            <a:srgbClr val="00602B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 БК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4588" y="1610253"/>
            <a:ext cx="5807968" cy="646331"/>
          </a:xfrm>
          <a:prstGeom prst="rect">
            <a:avLst/>
          </a:prstGeom>
          <a:solidFill>
            <a:srgbClr val="00602B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 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05.04.2013 № 44-ФЗ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44588" y="2332398"/>
            <a:ext cx="5656068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государственный заказчик </a:t>
            </a:r>
            <a:r>
              <a:rPr lang="ru-RU" sz="1100" dirty="0"/>
              <a:t>- государственный орган (в том числе орган государственной власти), Государственная корпорация по атомной энергии «Росатом», Государственная корпорация по космической деятельности «Роскосмос», публично-правовая компания «Единый заказчик в сфере строительства», орган управления государственным внебюджетным фондом либо государственное казенное учреждение, действующие от имени Российской Федерации или субъекта Российской Федерации, уполномоченные принимать бюджетные обязательства в соответствии с бюджетным законодательством Российской Федерации от имени Российской Федерации или субъекта Российской Федерации и осуществляющие закупки</a:t>
            </a:r>
            <a:r>
              <a:rPr lang="ru-RU" sz="1100" dirty="0" smtClean="0"/>
              <a:t>;</a:t>
            </a:r>
          </a:p>
          <a:p>
            <a:pPr algn="just"/>
            <a:endParaRPr lang="ru-RU" sz="1100" dirty="0"/>
          </a:p>
          <a:p>
            <a:pPr algn="just"/>
            <a:r>
              <a:rPr lang="ru-RU" sz="2000" b="1" dirty="0"/>
              <a:t>муниципальный заказчик</a:t>
            </a:r>
            <a:r>
              <a:rPr lang="ru-RU" sz="1100" dirty="0"/>
              <a:t> - муниципальный орган или муниципальное казенное учреждение, действующие от имени муниципального образования, уполномоченные принимать бюджетные обязательства в соответствии с бюджетным законодательством Российской Федерации от имени муниципального образования и осуществляющие закупки.</a:t>
            </a: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5864359" y="3729813"/>
            <a:ext cx="509410" cy="3692106"/>
          </a:xfrm>
          <a:prstGeom prst="rightArrow">
            <a:avLst>
              <a:gd name="adj1" fmla="val 29027"/>
              <a:gd name="adj2" fmla="val 76202"/>
            </a:avLst>
          </a:prstGeom>
          <a:solidFill>
            <a:schemeClr val="bg1"/>
          </a:solidFill>
          <a:ln w="6350">
            <a:solidFill>
              <a:srgbClr val="00361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49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7473" y="5880848"/>
            <a:ext cx="1176318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граничения</a:t>
            </a:r>
            <a:r>
              <a:rPr lang="ru-RU" dirty="0"/>
              <a:t>, установленные постановлением № 665, </a:t>
            </a:r>
            <a:r>
              <a:rPr lang="ru-RU" b="1" dirty="0" smtClean="0"/>
              <a:t>НЕ</a:t>
            </a:r>
            <a:r>
              <a:rPr lang="ru-RU" dirty="0" smtClean="0"/>
              <a:t> </a:t>
            </a:r>
            <a:r>
              <a:rPr lang="ru-RU" dirty="0"/>
              <a:t>распространяются на реализацию </a:t>
            </a:r>
            <a:r>
              <a:rPr lang="ru-RU" dirty="0" smtClean="0"/>
              <a:t>ФК полномочий </a:t>
            </a:r>
            <a:r>
              <a:rPr lang="ru-RU" dirty="0"/>
              <a:t>по осуществлению </a:t>
            </a:r>
            <a:r>
              <a:rPr lang="ru-RU" dirty="0" smtClean="0"/>
              <a:t>ВГФК </a:t>
            </a:r>
            <a:r>
              <a:rPr lang="ru-RU" dirty="0"/>
              <a:t>в отношении </a:t>
            </a:r>
            <a:r>
              <a:rPr lang="ru-RU" b="1" dirty="0" smtClean="0"/>
              <a:t>БЮДЖЕТНЫХ УЧРЕЖДЕНИЙ, ЯВЛЯЮЩИХСЯ ПОЛУЧАТЕЛЯМИ СУБСИДИЙ НА ВЫПОЛНЕНИЕ ГОСУДАРСТВЕННОГО ЗАДАНИЯ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553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3338" y="2018800"/>
            <a:ext cx="4936061" cy="4170204"/>
          </a:xfrm>
          <a:prstGeom prst="round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545F645-E0B1-E355-903A-2E2A9A2F524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6CD43448-7852-339B-0276-81FF1ACB59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0D2C65-B65C-620B-AAED-442EE3A9BA08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18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12E8B90-9580-2BD7-E742-9B479D6C3978}"/>
              </a:ext>
            </a:extLst>
          </p:cNvPr>
          <p:cNvSpPr/>
          <p:nvPr/>
        </p:nvSpPr>
        <p:spPr>
          <a:xfrm>
            <a:off x="1121839" y="992774"/>
            <a:ext cx="105649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Особенности осуществления в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году Г(М)ФК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отношении ГРБС, РБС, ПБС</a:t>
            </a:r>
          </a:p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(в соотв. с постановлением Правительства РФ от 14.04.2022 № 665) 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5146" y="2160501"/>
            <a:ext cx="451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ысшим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исполнительным органам государственной власти субъектов Российской Федерации, местным администрациям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рекомендовано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принять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меры, обеспечивающие возможность ограничения проведения проверок органами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Г(М)ФК,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являющимися органами исполнительной власти субъектов Российской Федерации (органами местных администраций), в отношении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ГРБС, РБС, ПБС,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в том числе являющихся государственными (муниципальными) заказчиками, с учетом положений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постановления № 665.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1245" y="2493666"/>
            <a:ext cx="62456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Например:</a:t>
            </a:r>
          </a:p>
          <a:p>
            <a:pPr algn="just"/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Постановление Правительства Алтайского края от 25.04.2022 № 135 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Распоряжение Правительства Амурской области от 26.04.2022 № 204-р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Постановление Правительства Кемеровской области – Кузбасса от 03.06.2022 № 355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01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19183"/>
              </p:ext>
            </p:extLst>
          </p:nvPr>
        </p:nvGraphicFramePr>
        <p:xfrm>
          <a:off x="1205639" y="1091893"/>
          <a:ext cx="10480837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48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00482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МЕТОДОЛОГИЯ ВГ(М)ФК</a:t>
                      </a:r>
                      <a:endParaRPr lang="ru-RU" sz="1800" b="1" kern="1200" dirty="0">
                        <a:solidFill>
                          <a:srgbClr val="00482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855116872"/>
              </p:ext>
            </p:extLst>
          </p:nvPr>
        </p:nvGraphicFramePr>
        <p:xfrm>
          <a:off x="1121490" y="1661437"/>
          <a:ext cx="10564986" cy="519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10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545F645-E0B1-E355-903A-2E2A9A2F524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6CD43448-7852-339B-0276-81FF1ACB59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0D2C65-B65C-620B-AAED-442EE3A9BA08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19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2366" r="17558"/>
          <a:stretch/>
        </p:blipFill>
        <p:spPr>
          <a:xfrm>
            <a:off x="0" y="2961882"/>
            <a:ext cx="1368151" cy="15018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00708"/>
            <a:ext cx="1387697" cy="1370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890728" y="977488"/>
            <a:ext cx="2094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48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2800" b="1" dirty="0">
              <a:solidFill>
                <a:srgbClr val="0048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7843" y="1636058"/>
            <a:ext cx="10674821" cy="923330"/>
          </a:xfrm>
          <a:prstGeom prst="rect">
            <a:avLst/>
          </a:prstGeom>
          <a:solidFill>
            <a:srgbClr val="87C1C7"/>
          </a:solidFill>
          <a:ln>
            <a:solidFill>
              <a:srgbClr val="003618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АКТОМ СУБЪЕКТА РФ (МУНИЦИПАЛЬНОГО ОБРАЗОВАНИЯ)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УСТАНАВЛИВАЮЩИМ ОСОБЕННОСТИ ОСУЩЕСТВЛЕНИЯ ВГ(М)ФК В 2022 ГОДУ,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ДЕЙСТВИЕ МОРАТОРИЯ МОЖЕТ БЫТЬ РАСШИРЕНО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(НАПРИМЕР, В ЧАСТИ ПЕРЕЧНЯ ОБЪЕКТОВ КОНТРОЛЯ И (ИЛИ) МЕТОДОВ ОСУЩЕСТВЛЕНИЯ Г(М)ФК)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87697" y="3079080"/>
            <a:ext cx="10672535" cy="1200329"/>
          </a:xfrm>
          <a:prstGeom prst="rect">
            <a:avLst/>
          </a:prstGeom>
          <a:ln>
            <a:solidFill>
              <a:srgbClr val="003618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ПЛАНЫ КМ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СЛУЧАЕ ПРИНЯТИЯ РЕШЕНИЯ О ВВЕДЕНИИ МОРАТОРИЯ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МОГУТ БЫТЬ СКОРРЕКТИРОВАНЫ В ЧАСТИ ИЗМЕНЕНИЯ ТЕМ КМ И (ИЛИ) ИЗМЕНЕНИЯ (ИСКЛЮЧЕНИЯ) ОБЪЕКТОВ КОНТРОЛЯ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УКАЗАННЫХ В ПУНКТЕ 1 СТАТЬИ 266.1 БК РФ, НА КОТОРЫХ РАСПРОСТРАНЯЕТСЯ ДЕЙСТВИЕ ПОЛОЖЕНИЙ АКТОВ, УСТАНАВЛИВАЮЩИХ МОРАТОРИЙ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24" y="5199061"/>
            <a:ext cx="1413831" cy="118667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97843" y="4643485"/>
            <a:ext cx="10616508" cy="21390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3618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ПРОВЕРКА ЮРИДИЧЕСКИХ ЛИЦ (П. 2 СТ. 266.1 БК РФ):</a:t>
            </a:r>
          </a:p>
          <a:p>
            <a:pPr algn="just"/>
            <a:endParaRPr lang="ru-RU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ГРБС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ПРИОСТАНАВЛИВАЮТСЯ</a:t>
            </a:r>
          </a:p>
          <a:p>
            <a:pPr algn="just"/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ГРБС     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ЗАКАНЧИВАЮТСЯ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(НАЧАТЫЕ ДО ВСТУПЛЕНИЯ В СИЛУ ПП РФ № 665)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ГРБС     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ИСКЛЮЧАЮТСЯ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ПЛАНА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(НЕ НАЧАТЫЕ)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86725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20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6816" y="1017880"/>
            <a:ext cx="11262452" cy="77787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СМАРТ-КОНТРОЛЯ (КОНТРОЛЛИНГА)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ОДИН ИЗ ЭЛЕМЕНТОВ ПРИНЯТИЯ УПРАВЛЕНЧЕСКИХ РЕШЕНИЙ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6815" y="1823402"/>
            <a:ext cx="11303624" cy="959952"/>
          </a:xfrm>
          <a:prstGeom prst="roundRect">
            <a:avLst/>
          </a:prstGeom>
          <a:noFill/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50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«КОНТРОЛЛИНГ И УЧЕТ ДЛЯ СИСТЕМЫ УПРАВЛЕНИЯ»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951"/>
              </a:spcBef>
            </a:pP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Участники ведомственного проекта: Минфин России, Федеральное казначейство, МЧС</a:t>
            </a:r>
          </a:p>
          <a:p>
            <a:pPr algn="ctr">
              <a:spcBef>
                <a:spcPts val="450"/>
              </a:spcBef>
            </a:pP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Пользователи ведомственного проекта: иные органы ВГ(М)ФК, службы ВФА, объекты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контроля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6815" y="2807143"/>
            <a:ext cx="4822166" cy="308040"/>
          </a:xfrm>
          <a:prstGeom prst="roundRect">
            <a:avLst/>
          </a:prstGeom>
          <a:solidFill>
            <a:srgbClr val="00602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B778A9-26FD-0946-BAB3-37FA15C43972}"/>
              </a:ext>
            </a:extLst>
          </p:cNvPr>
          <p:cNvSpPr txBox="1"/>
          <p:nvPr/>
        </p:nvSpPr>
        <p:spPr>
          <a:xfrm>
            <a:off x="207034" y="3162762"/>
            <a:ext cx="5011947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765" indent="-271765" algn="just">
              <a:spcAft>
                <a:spcPts val="450"/>
              </a:spcAft>
              <a:buClr>
                <a:srgbClr val="003618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прозрачности и обоснованности бюджетных ассигнований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установления к 2025 году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формата обоснований бюджетных ассигнований -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прозрачный механизм расчета и учет результатов предоставления ассигнований для качественного планирования расходов ФБ и оперативного принятия управленческих решений по его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</a:t>
            </a:r>
          </a:p>
          <a:p>
            <a:pPr marL="271765" indent="-271765" algn="just">
              <a:spcAft>
                <a:spcPts val="450"/>
              </a:spcAft>
              <a:buClr>
                <a:srgbClr val="003618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2027 году единой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системы формирования данных учета и отчетности государственных финансов -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 учетной информации о государственных финансах бюджетов бюджетной системы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marL="271765" indent="-271765" algn="just">
              <a:spcAft>
                <a:spcPts val="450"/>
              </a:spcAft>
              <a:buClr>
                <a:srgbClr val="003618"/>
              </a:buClr>
              <a:buSzPct val="120000"/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2027 году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электронной СФАД-среды автоматизированного контроллинга, анализа и учета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финансов для государственных (муниципальных) органов и организаций бюджетной сферы в целях повышения эффективности и качества управленческих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61389" y="2807143"/>
            <a:ext cx="6039050" cy="308040"/>
          </a:xfrm>
          <a:prstGeom prst="roundRect">
            <a:avLst/>
          </a:prstGeom>
          <a:solidFill>
            <a:srgbClr val="00602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58929" y="3170044"/>
            <a:ext cx="598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нового формата обоснований бюджетных ассигнований ФБ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58928" y="3534252"/>
            <a:ext cx="6000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электронного мониторинга использования предоставленных из бюджета средств, подлежащих казначейскому сопровождению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58928" y="4157901"/>
            <a:ext cx="5986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внедрение системы контроллинга на базе единой цифровой платформы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61388" y="4755680"/>
            <a:ext cx="5983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4: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единой электронной системы формирования данных учета и отчетности государственных финансов путем консолидации учетной информации</a:t>
            </a: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государственных финансах бюджетов бюджетной системы РФ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9641" y="5970071"/>
            <a:ext cx="11200798" cy="819484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система СМАРТ-контроля (контроллинга) в финансово-бюджетной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ВЕДОМСТВЕННОГО ПРОЕКТА – 2027 год </a:t>
            </a:r>
          </a:p>
        </p:txBody>
      </p:sp>
    </p:spTree>
    <p:extLst>
      <p:ext uri="{BB962C8B-B14F-4D97-AF65-F5344CB8AC3E}">
        <p14:creationId xmlns:p14="http://schemas.microsoft.com/office/powerpoint/2010/main" val="2209757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21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78042"/>
              </p:ext>
            </p:extLst>
          </p:nvPr>
        </p:nvGraphicFramePr>
        <p:xfrm>
          <a:off x="876767" y="918983"/>
          <a:ext cx="10564987" cy="701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56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ru-RU" sz="1400" b="1" kern="1200" baseline="0" dirty="0" smtClean="0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НПА</a:t>
                      </a:r>
                      <a:r>
                        <a:rPr lang="ru-RU" sz="1400" b="1" kern="1200" baseline="0" dirty="0" smtClean="0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В СФЕРЕ ВГ(М)ФК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(СТАНДАРТЫ, НПА МИНФИНА РФ)</a:t>
                      </a:r>
                      <a:endParaRPr lang="ru-RU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797" y="1659922"/>
            <a:ext cx="10230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доработка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критериев расчета рисков при планировании контрольных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 назначения и проведения контрольных мероприятий (за исключением сроков направления запросов и возражений на акт проверки)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правовых оснований и случаев прекращения исполнения представлений и предписаний</a:t>
            </a: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дополнительных форм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отчетности о результатах контрольной деятельности 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 проведения анализа (проверок) органами Федерального казначейства региональных и муниципальных органов ВГ(М)ФК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22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1491" y="1042707"/>
            <a:ext cx="105649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НЕЦЕЛЕВОЕ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(НЕПРАВОМЕРНОЕ) </a:t>
            </a:r>
          </a:p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ИСПОЛЬЗОВАНИЕ СРЕДСТВ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6345" y="2342586"/>
            <a:ext cx="1158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3618"/>
                </a:solidFill>
              </a:rPr>
              <a:t>РАЗРАБОТКА МЕТОДИЧЕСКИХ РЕКОМЕНДАЦИЙ</a:t>
            </a:r>
            <a:r>
              <a:rPr lang="en-US" sz="2400" b="1" dirty="0" smtClean="0">
                <a:solidFill>
                  <a:srgbClr val="003618"/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ОЦЕНКЕ ДЕЙСТВИЙ ОБЪЕКТА КОНТРОЛЯ В ЦЕЛЯХ ПОДТВЕРЖДЕНИЯ ПРИЗНАКОВ НЕПРАВОМЕРНОГО ИСПОЛЬЗОВАНИЯ БЮДЖЕТНЫХ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6345" y="4073353"/>
            <a:ext cx="7542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618"/>
                </a:solidFill>
              </a:rPr>
              <a:t>ПРЕДВАРИТЕЛЬНЫЙ СРОК РЕАЛИЗАЦИИ: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ДЕКАБРЬ 2022 Г.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8025" y="5153473"/>
            <a:ext cx="4329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618"/>
                </a:solidFill>
              </a:rPr>
              <a:t>ФОРМА: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ПРИКАЗ МИНФИНА РОССИИ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32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23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061104" y="1920045"/>
            <a:ext cx="10564987" cy="426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неправомерного использования бюджетных средств, соотношение с нецелевым использованием бюджетных средств, нарушениями в сфере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состава документов, которые необходимо изучить в целях подтверждения признаков неправомерного использования бюджетных средств как в отношении участников бюджетного процесса, так и иных юридических лиц, физических лиц – производителей товаров, работ, услуг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определения нецелевого использования бюджетных средств и в каких случаях необходимо брать за основу для оценки действий объекта контроля</a:t>
            </a:r>
          </a:p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контрольных действий, их суть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суждения по результатам контрольных действий о наличии (отсутствии) признаков нецелевого использования бюджетных средств в зависимости от видов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суждения о наличии признаков нецелевого использования бюджетных средств в целях принятия решения по результатам рассмотрения акта проверки (ревизии), в том числе причин и условий нарушения, наличия ущерба</a:t>
            </a:r>
          </a:p>
          <a:p>
            <a:pPr algn="just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ru-RU" sz="1600" dirty="0">
              <a:solidFill>
                <a:prstClr val="black"/>
              </a:solidFill>
              <a:latin typeface="Trebuchet MS"/>
            </a:endParaRPr>
          </a:p>
          <a:p>
            <a:pPr algn="just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1838" y="1204022"/>
            <a:ext cx="10564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РЕКОМЕНДАЦИЙ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40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24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1490" y="985995"/>
            <a:ext cx="10564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9641" y="1620667"/>
            <a:ext cx="111868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РЕКОМЕНДАЦИЙ:</a:t>
            </a:r>
          </a:p>
          <a:p>
            <a:pPr algn="just"/>
            <a:endParaRPr lang="ru-RU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ОРГАНАМИ ВГ(М)ФК ПРОВЕРОК ПРЕДОСТАВЛЕНИЯ И (ИЛИ) ИСПОЛЬЗОВАНИЯ СУБСИДИЙ, ПРЕДОСТАВЛЕННЫХ ИЗ БЮДЖЕТА БЮДЖЕТНОЙ СИСТЕМЫ РОССИЙСКОЙ ФЕДЕРАЦИИ БЮДЖЕТНЫМ (АВТОНОМНЫМ) УЧРЕЖДЕНИЯМ, И ОФОРМЛЕНИЮ ИХ РЕЗУЛЬТАТОВ;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ОРГАНАМИ ВГ(М)ФК ПРОВЕРОК ПРЕДОСТАВЛЕНИЯ МЕЖБЮДЖЕТНЫХ ТРАНСФЕРТОВ ИЗ БЮДЖЕТОВ БЮДЖЕТНОЙ СИСТЕМЫ РОССИЙСКОЙ ФЕДЕРАЦИИ, ИМЕЮЩИХ ЦЕЛЕВОЕ НАЗНАЧЕНИЕ, И (ИЛИ) ИХ ИСПОЛЬЗОВАНИЯ, И ОФОРМЛЕНИЮ ИХ РЕЗУЛЬТАТОВ.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9641" y="5461768"/>
            <a:ext cx="8256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6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СРОК РЕАЛИЗАЦИИ: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2022 Г.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9641" y="6194326"/>
            <a:ext cx="5339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6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МИНФИНА РОССИИ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0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C6496C9A-D819-47DB-6B28-1B635385FC5B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0B694AB6-0273-8117-4AEA-56A1CB201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6600EF-40CB-EFF7-ECD9-652CA5454DBD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25</a:t>
            </a:r>
            <a:endParaRPr lang="en-US" sz="1400" dirty="0">
              <a:solidFill>
                <a:schemeClr val="bg1"/>
              </a:solidFill>
              <a:latin typeface="Montserrat"/>
              <a:cs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23" y="1102038"/>
            <a:ext cx="9952877" cy="5695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886" y="1102038"/>
            <a:ext cx="2167237" cy="3392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проект приказа Минфина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России</a:t>
            </a:r>
          </a:p>
          <a:p>
            <a:pPr algn="just">
              <a:buClr>
                <a:schemeClr val="accent1"/>
              </a:buClr>
              <a:buSzPct val="100000"/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marL="171450" indent="-171450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предполагаемый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срок направления на гос. регистрацию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01.07.2022</a:t>
            </a:r>
          </a:p>
          <a:p>
            <a:pPr algn="just">
              <a:buClr>
                <a:schemeClr val="accent1"/>
              </a:buClr>
              <a:buSzPct val="100000"/>
              <a:defRPr/>
            </a:pP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pPr marL="171450" indent="-171450"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с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роки и порядок представления аналогичны установленным Стандартом «Отчетность о результатах КМ»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32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02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6381" y="1101267"/>
            <a:ext cx="8917273" cy="42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821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    СИСТЕМА СТАНДАРТОВ ВНУТРЕННЕГО ГОСФИНКОНТРОЛЯ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4821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544742" y="1850544"/>
            <a:ext cx="8492675" cy="4366852"/>
            <a:chOff x="-169167" y="1545636"/>
            <a:chExt cx="8567235" cy="318635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195737" y="1545636"/>
              <a:ext cx="6202331" cy="540060"/>
            </a:xfrm>
            <a:prstGeom prst="roundRect">
              <a:avLst/>
            </a:prstGeom>
            <a:solidFill>
              <a:srgbClr val="CDFA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1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уровень: Принципы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,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Права и обязанности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195737" y="2588078"/>
              <a:ext cx="6202331" cy="80889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2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уровень: П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роцедурные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стандарты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195734" y="3867894"/>
              <a:ext cx="6202334" cy="86409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3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уровень: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ведомственные стандарты,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внутренние регламенты, методические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рекомендации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Правая фигурная скобка 13"/>
            <p:cNvSpPr/>
            <p:nvPr/>
          </p:nvSpPr>
          <p:spPr>
            <a:xfrm rot="10800000">
              <a:off x="1763690" y="1545637"/>
              <a:ext cx="266491" cy="2084885"/>
            </a:xfrm>
            <a:prstGeom prst="rightBrace">
              <a:avLst>
                <a:gd name="adj1" fmla="val 8333"/>
                <a:gd name="adj2" fmla="val 49654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9167" y="2135678"/>
              <a:ext cx="2005888" cy="81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Правительство</a:t>
              </a:r>
              <a:b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Российской</a:t>
              </a:r>
              <a:b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Федерации </a:t>
              </a:r>
              <a:endPara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6" name="Правая фигурная скобка 15"/>
            <p:cNvSpPr/>
            <p:nvPr/>
          </p:nvSpPr>
          <p:spPr>
            <a:xfrm rot="10800000">
              <a:off x="1764257" y="3783782"/>
              <a:ext cx="266492" cy="948209"/>
            </a:xfrm>
            <a:prstGeom prst="rightBrace">
              <a:avLst>
                <a:gd name="adj1" fmla="val 8333"/>
                <a:gd name="adj2" fmla="val 49654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9167" y="3971845"/>
              <a:ext cx="2003540" cy="494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Минфин России, органы контроля </a:t>
              </a:r>
              <a:endPara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8" name="Прямая со стрелкой 17"/>
          <p:cNvCxnSpPr>
            <a:stCxn id="11" idx="2"/>
            <a:endCxn id="12" idx="0"/>
          </p:cNvCxnSpPr>
          <p:nvPr/>
        </p:nvCxnSpPr>
        <p:spPr>
          <a:xfrm>
            <a:off x="6963241" y="2590688"/>
            <a:ext cx="0" cy="68850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963239" y="4387768"/>
            <a:ext cx="0" cy="68850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2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03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23920" y="1026338"/>
            <a:ext cx="876082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200"/>
              </a:lnSpc>
              <a:defRPr/>
            </a:pPr>
            <a:r>
              <a:rPr lang="ru-RU" b="1" dirty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СТАНДАРТ </a:t>
            </a:r>
            <a:r>
              <a:rPr lang="ru-RU" b="1" dirty="0" smtClean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ВНУТРЕННЕГО ГОСФИНКОНТРОЛЯ (1 </a:t>
            </a:r>
            <a:r>
              <a:rPr lang="ru-RU" b="1" dirty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УРОВЕНЬ)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184946" y="1539028"/>
            <a:ext cx="8438770" cy="4727455"/>
            <a:chOff x="179308" y="627534"/>
            <a:chExt cx="8951796" cy="289100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11069" y="2810927"/>
              <a:ext cx="2515735" cy="658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Принципы служебного поведения 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гос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(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мун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)служащих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49994" y="2408065"/>
              <a:ext cx="3781110" cy="1110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Эффективность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Риск-ориентированность 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Информатизация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Автоматизация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Е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динство методологии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В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заимодействие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И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нформационная открытость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60585" y="1687010"/>
              <a:ext cx="3791394" cy="36004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Этические принципы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170848" y="627534"/>
              <a:ext cx="6802304" cy="4059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Принципы контрольной деятельности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№ 95 от 06.02.2020</a:t>
              </a:r>
              <a:endPara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143269" y="1729144"/>
              <a:ext cx="3774110" cy="5187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Принципы осуществления профессиональной деятельности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572000" y="1033499"/>
              <a:ext cx="0" cy="3068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188408" y="1319685"/>
              <a:ext cx="4841916" cy="206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188408" y="1347614"/>
              <a:ext cx="0" cy="3466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030324" y="1319685"/>
              <a:ext cx="0" cy="4160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179308" y="2420907"/>
              <a:ext cx="2076973" cy="36004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Общие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701554" y="2416785"/>
              <a:ext cx="2064999" cy="36004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Специальные</a:t>
              </a:r>
            </a:p>
          </p:txBody>
        </p:sp>
        <p:cxnSp>
          <p:nvCxnSpPr>
            <p:cNvPr id="22" name="Прямая со стрелкой 21"/>
            <p:cNvCxnSpPr>
              <a:stCxn id="13" idx="2"/>
              <a:endCxn id="20" idx="0"/>
            </p:cNvCxnSpPr>
            <p:nvPr/>
          </p:nvCxnSpPr>
          <p:spPr>
            <a:xfrm flipH="1">
              <a:off x="1217795" y="2047050"/>
              <a:ext cx="1038487" cy="3738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13" idx="2"/>
              <a:endCxn id="21" idx="0"/>
            </p:cNvCxnSpPr>
            <p:nvPr/>
          </p:nvCxnSpPr>
          <p:spPr>
            <a:xfrm>
              <a:off x="2256282" y="2047050"/>
              <a:ext cx="1477771" cy="3697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2609244" y="2878437"/>
              <a:ext cx="2515735" cy="508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Независимость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Объективность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anose="02020603050405020304" pitchFamily="18" charset="0"/>
                </a:rPr>
                <a:t>Профкомпетентность</a:t>
              </a:r>
              <a:endPara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47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04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1688" y="957431"/>
            <a:ext cx="876082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200"/>
              </a:lnSpc>
              <a:defRPr/>
            </a:pPr>
            <a:r>
              <a:rPr lang="ru-RU" b="1" dirty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СТАНДАРТ </a:t>
            </a:r>
            <a:r>
              <a:rPr lang="ru-RU" b="1" dirty="0" smtClean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ВНУТРЕННЕГО ГОСФИНКОНТРОЛЯ (1 </a:t>
            </a:r>
            <a:r>
              <a:rPr lang="ru-RU" b="1" dirty="0">
                <a:solidFill>
                  <a:srgbClr val="0060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УРОВЕНЬ)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80755" y="4018356"/>
            <a:ext cx="25999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запрос информации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привлечение экспертов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доступ к гос. и </a:t>
            </a:r>
            <a:r>
              <a:rPr lang="ru-RU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мун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информационным системам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беспрепятственное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посещение помещений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64083" y="3998487"/>
            <a:ext cx="22282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присутствие при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проведении проверки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представление   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объяснений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обжалование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решений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органа контроля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возражение на акт (заключение)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18638" y="2134302"/>
            <a:ext cx="3574110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Контролеры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15548" y="3367506"/>
            <a:ext cx="1957942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Права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5446" y="3327651"/>
            <a:ext cx="1946654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Обязанности</a:t>
            </a:r>
          </a:p>
        </p:txBody>
      </p:sp>
      <p:cxnSp>
        <p:nvCxnSpPr>
          <p:cNvPr id="30" name="Прямая со стрелкой 29"/>
          <p:cNvCxnSpPr>
            <a:stCxn id="27" idx="2"/>
            <a:endCxn id="28" idx="0"/>
          </p:cNvCxnSpPr>
          <p:nvPr/>
        </p:nvCxnSpPr>
        <p:spPr>
          <a:xfrm flipH="1">
            <a:off x="2894519" y="2723050"/>
            <a:ext cx="1111174" cy="644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9" idx="0"/>
          </p:cNvCxnSpPr>
          <p:nvPr/>
        </p:nvCxnSpPr>
        <p:spPr>
          <a:xfrm>
            <a:off x="4137515" y="2723051"/>
            <a:ext cx="1261258" cy="604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068774" y="3959226"/>
            <a:ext cx="2446871" cy="28931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своевременность и полнота исполнения полномочий ВГ(М)ФК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проверки экспертов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соблюдение прав объекта контроля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ознакомление объекта контроля с документами о проведении проверки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направление актов, 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представлений,   </a:t>
            </a:r>
          </a:p>
          <a:p>
            <a:pPr>
              <a:defRPr/>
            </a:pP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предписаний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исков в суд</a:t>
            </a:r>
          </a:p>
          <a:p>
            <a:pPr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в установленных случаях…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61385" y="2134302"/>
            <a:ext cx="3574110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Объект контроля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7506961" y="2723051"/>
            <a:ext cx="978971" cy="611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6631966" y="3355718"/>
            <a:ext cx="1957942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Права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8709172" y="2729791"/>
            <a:ext cx="1261258" cy="604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8792380" y="3376910"/>
            <a:ext cx="1946654" cy="588748"/>
          </a:xfrm>
          <a:prstGeom prst="roundRect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Обязанности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548441" y="4018356"/>
            <a:ext cx="23994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выполнять законные требования контролеров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предоставлять допуск в помещения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обеспечивать оргтехникой и помещениями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37515" y="1418243"/>
            <a:ext cx="4348417" cy="518250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sz="2000" b="1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Права и обязанности</a:t>
            </a:r>
          </a:p>
          <a:p>
            <a:pPr algn="ctr">
              <a:defRPr/>
            </a:pPr>
            <a:r>
              <a:rPr lang="ru-RU" sz="1600" b="1" i="1" kern="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№ 100 от 06.02.2020</a:t>
            </a:r>
          </a:p>
        </p:txBody>
      </p:sp>
    </p:spTree>
    <p:extLst>
      <p:ext uri="{BB962C8B-B14F-4D97-AF65-F5344CB8AC3E}">
        <p14:creationId xmlns:p14="http://schemas.microsoft.com/office/powerpoint/2010/main" val="11537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05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69949" y="2446034"/>
            <a:ext cx="1626858" cy="1229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Планирование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контрольных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мероприятий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208 от 27.02.2020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03892" y="1159740"/>
            <a:ext cx="7582091" cy="6828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роцедурные стандарты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с учетом положений Закона 248-ФЗ от 31.07.2020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950349" y="2092003"/>
            <a:ext cx="6473273" cy="116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950349" y="2097844"/>
            <a:ext cx="0" cy="350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410730" y="2109528"/>
            <a:ext cx="0" cy="336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7160049" y="2431162"/>
            <a:ext cx="1550960" cy="12855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Досудебное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обжалование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1237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от 17.08.2020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7787471" y="2123012"/>
            <a:ext cx="0" cy="32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395634" y="2092003"/>
            <a:ext cx="0" cy="374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397429" y="4034653"/>
            <a:ext cx="3465552" cy="76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662309" y="4414005"/>
            <a:ext cx="1423304" cy="1240232"/>
          </a:xfrm>
          <a:prstGeom prst="roundRect">
            <a:avLst/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Понятие и категории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риска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329234" y="4411992"/>
            <a:ext cx="1425226" cy="1214997"/>
          </a:xfrm>
          <a:prstGeom prst="roundRect">
            <a:avLst/>
          </a:prstGeom>
          <a:gradFill>
            <a:gsLst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Перечень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ем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проверок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999534" y="4384746"/>
            <a:ext cx="1732402" cy="1242244"/>
          </a:xfrm>
          <a:prstGeom prst="roundRect">
            <a:avLst/>
          </a:prstGeom>
          <a:gradFill>
            <a:gsLst>
              <a:gs pos="0">
                <a:srgbClr val="0070C0"/>
              </a:gs>
              <a:gs pos="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Критерии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тбора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(Оценка рисков)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5862981" y="4026079"/>
            <a:ext cx="0" cy="32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2390967" y="4026079"/>
            <a:ext cx="12925" cy="350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5375250" y="2410515"/>
            <a:ext cx="1639373" cy="142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Реализация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результатов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контрольного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мероприятия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1095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от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23.07.2020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2701612" y="3675986"/>
            <a:ext cx="0" cy="350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041847" y="4063912"/>
            <a:ext cx="0" cy="350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174095" y="2097845"/>
            <a:ext cx="0" cy="348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3595567" y="2447937"/>
            <a:ext cx="1600134" cy="12519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Проведение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контрольного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мероприятия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1235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от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17.08.2020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66926" y="3718302"/>
            <a:ext cx="203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Содержание стандарта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8865567" y="2467305"/>
            <a:ext cx="1527544" cy="1244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Отчетность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1478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от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16.09.2020 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872017" y="500713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176033" y="4479915"/>
            <a:ext cx="0" cy="1054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176033" y="4479915"/>
            <a:ext cx="1484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176033" y="5534349"/>
            <a:ext cx="1484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324531" y="4183516"/>
            <a:ext cx="2304157" cy="677108"/>
          </a:xfrm>
          <a:prstGeom prst="rect">
            <a:avLst/>
          </a:prstGeom>
          <a:noFill/>
          <a:ln>
            <a:solidFill>
              <a:schemeClr val="accent1"/>
            </a:solidFill>
            <a:prstDash val="dashDot"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Существенность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т.ч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. влияние на результаты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н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ацпроектов, крупные закупки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24531" y="5282771"/>
            <a:ext cx="2352760" cy="52322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Вероятность (возможность)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нарушения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10381" y="5765242"/>
            <a:ext cx="3456383" cy="738664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         Внесены изменения 31.12.2020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№ 2435, 06.09.2021 № 1504,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21.03.2022 № 421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06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9" name="object 79">
            <a:extLst>
              <a:ext uri="{FF2B5EF4-FFF2-40B4-BE49-F238E27FC236}">
                <a16:creationId xmlns:a16="http://schemas.microsoft.com/office/drawing/2014/main" id="{FFA62EA0-CB2B-4918-AFC7-802D9B748DCB}"/>
              </a:ext>
            </a:extLst>
          </p:cNvPr>
          <p:cNvSpPr txBox="1">
            <a:spLocks/>
          </p:cNvSpPr>
          <p:nvPr/>
        </p:nvSpPr>
        <p:spPr>
          <a:xfrm>
            <a:off x="3027078" y="913826"/>
            <a:ext cx="8773025" cy="445634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информационным системам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9641" y="1442366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>
                <a:solidFill>
                  <a:schemeClr val="tx2">
                    <a:lumMod val="75000"/>
                  </a:schemeClr>
                </a:solidFill>
              </a:rPr>
              <a:t>Обоснование</a:t>
            </a:r>
            <a:r>
              <a:rPr lang="ru-RU" i="1" dirty="0">
                <a:solidFill>
                  <a:prstClr val="black"/>
                </a:solidFill>
              </a:rPr>
              <a:t>: </a:t>
            </a:r>
            <a:endParaRPr lang="ru-RU" i="1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58153794"/>
              </p:ext>
            </p:extLst>
          </p:nvPr>
        </p:nvGraphicFramePr>
        <p:xfrm>
          <a:off x="3236565" y="909520"/>
          <a:ext cx="8773024" cy="391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31074" y="1841498"/>
            <a:ext cx="2926012" cy="3184594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5"/>
                </a:solidFill>
              </a:rPr>
              <a:t>Возникновение на практике случаев отказа организаций, не являющихся объектами </a:t>
            </a:r>
            <a:r>
              <a:rPr lang="ru-RU" sz="1400" b="1" dirty="0" smtClean="0">
                <a:solidFill>
                  <a:schemeClr val="accent5"/>
                </a:solidFill>
              </a:rPr>
              <a:t>контроля, в </a:t>
            </a:r>
            <a:r>
              <a:rPr lang="ru-RU" sz="1400" b="1" dirty="0">
                <a:solidFill>
                  <a:schemeClr val="accent5"/>
                </a:solidFill>
              </a:rPr>
              <a:t>предоставлении необходимой информации и документов, а также доступа к информационным системам, операторами (владельцами) которых они являются, по причине недостаточности правовых оснований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57086" y="4635710"/>
            <a:ext cx="9061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B87"/>
                </a:solidFill>
              </a:rPr>
              <a:t>Уточнен статус объекта контроля при получении доступа к информационным системам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0778" y="5099403"/>
            <a:ext cx="2795252" cy="1523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Calibri"/>
              </a:rPr>
              <a:t>Изменения в стандарты:</a:t>
            </a:r>
          </a:p>
          <a:p>
            <a:endParaRPr lang="ru-RU" sz="300" b="1" dirty="0">
              <a:solidFill>
                <a:srgbClr val="0081A1"/>
              </a:solidFill>
              <a:cs typeface="Calibri"/>
            </a:endParaRPr>
          </a:p>
          <a:p>
            <a:pPr marL="171450" indent="-1714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ea typeface="+mn-lt"/>
                <a:cs typeface="+mn-lt"/>
              </a:rPr>
              <a:t>Проведение проверок</a:t>
            </a:r>
          </a:p>
          <a:p>
            <a:pPr marL="171450" indent="-1714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ea typeface="+mn-lt"/>
                <a:cs typeface="+mn-lt"/>
              </a:rPr>
              <a:t>Реализация результатов КМ</a:t>
            </a:r>
          </a:p>
          <a:p>
            <a:pPr marL="171450" indent="-1714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ea typeface="+mn-lt"/>
                <a:cs typeface="+mn-lt"/>
              </a:rPr>
              <a:t>Досудебное обжалование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113293" y="5269644"/>
            <a:ext cx="2795252" cy="1468745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Доступ к государственным и муниципальным информационным системам, информационным системам,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владельцем или оператором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которых является объект контроля</a:t>
            </a: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472763" y="5177292"/>
            <a:ext cx="5627087" cy="1620902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Доступ к информационным системам, владельцем или оператором которых является объект контроля, данным информационных систем, владельцем или оператором которых являются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иные орган, организация, в том числе в случае если указанные орган, организация являются владельцем и (или) оператором информационных систем, пользователем данных которых является объект контроля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87773" y="4992645"/>
            <a:ext cx="540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>
                <a:solidFill>
                  <a:schemeClr val="accent2"/>
                </a:solidFill>
              </a:rPr>
              <a:t>Было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70354" y="4960903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>
                <a:solidFill>
                  <a:schemeClr val="accent2"/>
                </a:solidFill>
              </a:rPr>
              <a:t>Стало</a:t>
            </a:r>
          </a:p>
        </p:txBody>
      </p:sp>
      <p:cxnSp>
        <p:nvCxnSpPr>
          <p:cNvPr id="28" name="Прямая со стрелкой 27"/>
          <p:cNvCxnSpPr>
            <a:cxnSpLocks/>
          </p:cNvCxnSpPr>
          <p:nvPr/>
        </p:nvCxnSpPr>
        <p:spPr>
          <a:xfrm>
            <a:off x="5961321" y="5892605"/>
            <a:ext cx="5114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6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658969" y="5635344"/>
            <a:ext cx="11181080" cy="11014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4358" y="3914869"/>
            <a:ext cx="11181080" cy="158213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07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358" y="953023"/>
            <a:ext cx="11997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НОВАЦИИ В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СФЕРЕ ГОСФИНКОНТРОЛЯ 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91458" y="2613717"/>
            <a:ext cx="17821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Федеральные законы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4358" y="1623638"/>
            <a:ext cx="11181080" cy="21909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07349" y="1851861"/>
            <a:ext cx="32952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Федеральный закон от 28.06.2021 № 228-ФЗ</a:t>
            </a: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1019969" y="1783375"/>
            <a:ext cx="3096992" cy="594066"/>
          </a:xfrm>
          <a:prstGeom prst="downArrowCallou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57444" y="2406296"/>
            <a:ext cx="30969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1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ИЗМЕНЕНИЯ: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1" i="1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ст. 78.3 БК РФ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ст. 269.3 БК РФ</a:t>
            </a:r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4257444" y="1774528"/>
            <a:ext cx="3096992" cy="594066"/>
          </a:xfrm>
          <a:prstGeom prst="downArrowCallou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7628908" y="1774528"/>
            <a:ext cx="3096992" cy="594066"/>
          </a:xfrm>
          <a:prstGeom prst="downArrowCallou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02568" y="1872659"/>
            <a:ext cx="329521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Федеральный закон от 01.07.2021 №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244-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ФЗ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19969" y="2368594"/>
            <a:ext cx="3096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1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ИЗМЕНЕНИЯ: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1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ст. 93.3 БК РФ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ст. 266.1 БК РФ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842911" y="1872659"/>
            <a:ext cx="329521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Федеральный закон от 29.11.2021 №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384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ФЗ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359699" y="3340832"/>
            <a:ext cx="337770" cy="454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5509629" y="3340832"/>
            <a:ext cx="337770" cy="454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6672" y="241827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1" u="sng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ИЗМЕНЕНИЯ: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1" i="1" u="sng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ст. 78 БК РФ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ст. 78.1 БК РФ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ст.266.1 БК РФ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ст. 269.2 БК РФ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ст. 306.1 БК РФ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-273154" y="4574167"/>
            <a:ext cx="15455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Постановления ПР РФ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639922" y="4256268"/>
            <a:ext cx="209237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постановление ПР РФ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от 06.09.2021 № 1504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постановление 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ПР РФ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от 21.03.2022 № 421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26960" y="4318983"/>
            <a:ext cx="4402167" cy="623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«Права и обязанности»</a:t>
            </a: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825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06.02.2020 № 100)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«Планирование»</a:t>
            </a: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825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27.02.2020 № 208)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«Реализация результатов»</a:t>
            </a:r>
            <a:r>
              <a:rPr kumimoji="0" lang="ru-RU" sz="13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825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23.07.2020 № 1095)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36724" y="4832754"/>
            <a:ext cx="4572000" cy="6232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«Проведение КМ» </a:t>
            </a:r>
            <a:r>
              <a:rPr kumimoji="0" lang="ru-RU" sz="825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17.08.2020 № 1235)</a:t>
            </a:r>
            <a:endParaRPr kumimoji="0" lang="ru-RU" sz="135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«Досудебное обжалование» </a:t>
            </a:r>
            <a:r>
              <a:rPr kumimoji="0" lang="ru-RU" sz="825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17.08.2020 № 1237)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Стандарт «Отчетность»</a:t>
            </a: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825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(постановление ПР РФ от 16.09.2020 № 1478)</a:t>
            </a:r>
            <a:endParaRPr kumimoji="0" lang="ru-RU" sz="135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44195" y="3965714"/>
            <a:ext cx="117852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1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ИЗМЕНЕНИЯ:</a:t>
            </a:r>
          </a:p>
        </p:txBody>
      </p:sp>
      <p:sp>
        <p:nvSpPr>
          <p:cNvPr id="39" name="Правая фигурная скобка 38"/>
          <p:cNvSpPr/>
          <p:nvPr/>
        </p:nvSpPr>
        <p:spPr>
          <a:xfrm>
            <a:off x="3230167" y="4265796"/>
            <a:ext cx="216024" cy="945641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-273154" y="6078755"/>
            <a:ext cx="15455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Приказы МФ РФ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19969" y="5735418"/>
            <a:ext cx="35336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Методические рекомендации по составлению и представлению отчетности о результатах контрольной деятельности органов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ВГ(М)ФК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Приказ Минфина России от 01.12.2021 № 540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08481" y="5655138"/>
            <a:ext cx="33489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Методические рекомендации по проведению органами ВГ(М)ФК проверок предоставления и (или) использования субсидий, предоставленных из бюджета бюджетной системы РФ бюджетным (автономным) учреждениям, и оформлению их результатов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15555" y="5676224"/>
            <a:ext cx="29709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Рекомендации по оценке  действий объекта контроля в целях подтверждения признаков неправомерного использования бюджетных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30071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"/>
              </a:rPr>
              <a:t>08</a:t>
            </a:r>
            <a:endParaRPr lang="ru-RU" sz="1400" b="1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641" y="904102"/>
            <a:ext cx="11305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ПРИНЯТИЯ РЕШЕНИЯ О НАЛИЧИИ (ОТСУТСТВИИ) ОСНОВАНИЙ ДЛЯ НАЗНАЧЕНИЯ 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КАМЕРАЛЬНОЙ ПРОВЕРКИ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РЕЗУЛЬТАТАМ РАССМОТРЕНИЯ АКТА, А ТАКЖЕ ИНЫХ МАТЕРИАЛОВ ПРОВЕРКИ (РЕВИЗИИ)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6557" y="1666241"/>
            <a:ext cx="107283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</a:t>
            </a:r>
            <a:r>
              <a:rPr lang="ru-RU" sz="16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результатов КМ»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A31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21.03.2022 № 421</a:t>
            </a:r>
            <a:r>
              <a:rPr lang="ru-RU" sz="1400" dirty="0">
                <a:solidFill>
                  <a:srgbClr val="0081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Двойные фигурные скобки 11"/>
          <p:cNvSpPr/>
          <p:nvPr/>
        </p:nvSpPr>
        <p:spPr>
          <a:xfrm>
            <a:off x="499641" y="2053086"/>
            <a:ext cx="11186836" cy="4252823"/>
          </a:xfrm>
          <a:prstGeom prst="bracePair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121490" y="2488223"/>
            <a:ext cx="4576666" cy="345537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/>
              <a:t>4. </a:t>
            </a:r>
            <a:r>
              <a:rPr lang="ru-RU" sz="1600" dirty="0"/>
              <a:t>Акт проверки (ревизии), возражения объекта контроля на акт проверки (ревизии) (при их наличии), а также иные материалы проверки (ревизии) подлежат рассмотрению руководителем (заместителем руководителя) органа контроля, по результатам которого принимается одно или несколько решений:</a:t>
            </a:r>
          </a:p>
          <a:p>
            <a:pPr algn="just"/>
            <a:r>
              <a:rPr lang="en-US" sz="1600" dirty="0"/>
              <a:t>&lt;…&gt;</a:t>
            </a:r>
            <a:endParaRPr lang="ru-RU" sz="1600" dirty="0"/>
          </a:p>
          <a:p>
            <a:pPr algn="just"/>
            <a:r>
              <a:rPr lang="ru-RU" sz="1600" dirty="0"/>
              <a:t>о наличии или об отсутствии оснований для назначения внеплановой выездной проверки (ревизии) </a:t>
            </a:r>
            <a:r>
              <a:rPr lang="ru-RU" b="1" u="sng" dirty="0"/>
              <a:t>ИЛИ ВНЕПЛАНОВОЙ КАМЕРАЛЬНОЙ ПРОВЕРКИ</a:t>
            </a:r>
            <a:r>
              <a:rPr lang="ru-RU" sz="1600" dirty="0"/>
              <a:t>.</a:t>
            </a:r>
            <a:endParaRPr lang="ru-RU" sz="1600" b="1" u="sng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996539" y="2464067"/>
            <a:ext cx="5113922" cy="3479532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/>
              <a:t>6. </a:t>
            </a:r>
            <a:r>
              <a:rPr lang="ru-RU" sz="1600" dirty="0"/>
              <a:t>Документы и материалы, указанные в абзаце первом пункта 4 и пункте 5 стандарта, подлежат рассмотрению руководителем (заместителем руководителя) органа контроля в срок не более 50 рабочих дней со дня подписания акта, заключения…</a:t>
            </a:r>
          </a:p>
          <a:p>
            <a:pPr algn="just"/>
            <a:r>
              <a:rPr lang="en-US" sz="1600" dirty="0"/>
              <a:t>&lt;…&gt;</a:t>
            </a:r>
            <a:endParaRPr lang="ru-RU" sz="1600" dirty="0"/>
          </a:p>
          <a:p>
            <a:pPr algn="just"/>
            <a:r>
              <a:rPr lang="ru-RU" sz="1600" dirty="0"/>
              <a:t>По результатам повторной проверки (ревизии) не может быть принято повторное решение о назначении внеплановой выездной проверки (ревизии) </a:t>
            </a:r>
            <a:r>
              <a:rPr lang="ru-RU" b="1" u="sng" dirty="0"/>
              <a:t>ИЛИ ВНЕПЛАНОВОЙ КАМЕРАЛЬНОЙ ПРОВЕРКИ</a:t>
            </a:r>
            <a:r>
              <a:rPr lang="ru-RU" sz="1600" dirty="0"/>
              <a:t> в отношении одного и того же объекта контроля, темы проверки и проверяемого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4691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ИНФИ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A3E"/>
      </a:accent1>
      <a:accent2>
        <a:srgbClr val="007B87"/>
      </a:accent2>
      <a:accent3>
        <a:srgbClr val="717682"/>
      </a:accent3>
      <a:accent4>
        <a:srgbClr val="F5D74A"/>
      </a:accent4>
      <a:accent5>
        <a:srgbClr val="A0313A"/>
      </a:accent5>
      <a:accent6>
        <a:srgbClr val="C0A158"/>
      </a:accent6>
      <a:hlink>
        <a:srgbClr val="153736"/>
      </a:hlink>
      <a:folHlink>
        <a:srgbClr val="002B5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2015</TotalTime>
  <Words>3303</Words>
  <Application>Microsoft Office PowerPoint</Application>
  <PresentationFormat>Широкоэкранный</PresentationFormat>
  <Paragraphs>465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40" baseType="lpstr">
      <vt:lpstr>Arial</vt:lpstr>
      <vt:lpstr>Arial Narrow</vt:lpstr>
      <vt:lpstr>Bahnschrift Condensed</vt:lpstr>
      <vt:lpstr>Calibri</vt:lpstr>
      <vt:lpstr>Calibri Light</vt:lpstr>
      <vt:lpstr>Courier New</vt:lpstr>
      <vt:lpstr>Montserrat</vt:lpstr>
      <vt:lpstr>Montserrat Medium</vt:lpstr>
      <vt:lpstr>Spectral</vt:lpstr>
      <vt:lpstr>Times New Roman</vt:lpstr>
      <vt:lpstr>Trebuchet MS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направления запросов в случаях проведения выездных и камеральных обследований и встречных проверок</vt:lpstr>
      <vt:lpstr>Изменение решения о назначении контрольного мероприятия Порядок направления мотивированного обращения</vt:lpstr>
      <vt:lpstr>Презентация PowerPoint</vt:lpstr>
      <vt:lpstr>Институт контрольных комиссий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Эля Насибуллина</dc:creator>
  <cp:lastModifiedBy>АКИМКИНА АНАСТАСИЯ ЕВГЕНЬЕВНА</cp:lastModifiedBy>
  <cp:revision>608</cp:revision>
  <cp:lastPrinted>2022-07-28T13:24:44Z</cp:lastPrinted>
  <dcterms:created xsi:type="dcterms:W3CDTF">2021-11-29T01:01:16Z</dcterms:created>
  <dcterms:modified xsi:type="dcterms:W3CDTF">2022-07-28T14:56:46Z</dcterms:modified>
</cp:coreProperties>
</file>