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944" r:id="rId3"/>
    <p:sldId id="962" r:id="rId4"/>
    <p:sldId id="963" r:id="rId5"/>
    <p:sldId id="945" r:id="rId6"/>
    <p:sldId id="964" r:id="rId7"/>
    <p:sldId id="965" r:id="rId8"/>
    <p:sldId id="341" r:id="rId9"/>
    <p:sldId id="956" r:id="rId10"/>
    <p:sldId id="958" r:id="rId11"/>
    <p:sldId id="383" r:id="rId12"/>
    <p:sldId id="948" r:id="rId13"/>
    <p:sldId id="952" r:id="rId14"/>
    <p:sldId id="286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Bold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C3DD"/>
    <a:srgbClr val="244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345" autoAdjust="0"/>
  </p:normalViewPr>
  <p:slideViewPr>
    <p:cSldViewPr>
      <p:cViewPr varScale="1">
        <p:scale>
          <a:sx n="63" d="100"/>
          <a:sy n="63" d="100"/>
        </p:scale>
        <p:origin x="11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7D29A-F324-4F1B-B086-BA7F823648E7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07D41-3960-4415-838C-A53045A5E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6DD05-E947-4528-9852-2BBBC9ADAD6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26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ru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5054" t="5429" r="6003" b="542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04729" y="3321335"/>
            <a:ext cx="13078543" cy="4820599"/>
            <a:chOff x="0" y="1314357"/>
            <a:chExt cx="17438057" cy="6427465"/>
          </a:xfrm>
        </p:grpSpPr>
        <p:sp>
          <p:nvSpPr>
            <p:cNvPr id="3" name="TextBox 3"/>
            <p:cNvSpPr txBox="1"/>
            <p:nvPr/>
          </p:nvSpPr>
          <p:spPr>
            <a:xfrm>
              <a:off x="0" y="2321777"/>
              <a:ext cx="17438057" cy="31675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250"/>
                </a:lnSpc>
                <a:spcBef>
                  <a:spcPct val="0"/>
                </a:spcBef>
              </a:pPr>
              <a:r>
                <a:rPr lang="ru-RU" sz="4800" spc="250" dirty="0">
                  <a:solidFill>
                    <a:srgbClr val="FFFFFF"/>
                  </a:solidFill>
                  <a:latin typeface="Roboto Bold"/>
                </a:rPr>
                <a:t>ПОДДЕРЖКА РАБОТЫ С ЭЛЕКТРОННЫМИ ДОКУМЕНТАМИ</a:t>
              </a:r>
            </a:p>
            <a:p>
              <a:pPr marL="0" lvl="0" indent="0" algn="ctr">
                <a:lnSpc>
                  <a:spcPts val="6250"/>
                </a:lnSpc>
                <a:spcBef>
                  <a:spcPct val="0"/>
                </a:spcBef>
              </a:pPr>
              <a:r>
                <a:rPr lang="ru-RU" sz="4800" spc="250" dirty="0">
                  <a:solidFill>
                    <a:srgbClr val="FFFFFF"/>
                  </a:solidFill>
                  <a:latin typeface="Roboto Bold"/>
                </a:rPr>
                <a:t>В ПРОГРАММНЫХ ПРОДУКТАХ «ПАРУС»</a:t>
              </a:r>
              <a:endParaRPr lang="en-US" sz="4800" u="none" spc="250" dirty="0">
                <a:solidFill>
                  <a:srgbClr val="FFFFFF"/>
                </a:solidFill>
                <a:latin typeface="Roboto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75133" y="7046497"/>
              <a:ext cx="15087792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50"/>
                </a:lnSpc>
              </a:pPr>
              <a:r>
                <a:rPr lang="ru-RU" sz="3000" spc="75" dirty="0">
                  <a:solidFill>
                    <a:srgbClr val="F2FAFF"/>
                  </a:solidFill>
                  <a:latin typeface="Roboto Bold"/>
                </a:rPr>
                <a:t>ЗАБАРИН</a:t>
              </a:r>
              <a:r>
                <a:rPr lang="en-US" sz="3000" spc="75" dirty="0">
                  <a:solidFill>
                    <a:srgbClr val="F2FAFF"/>
                  </a:solidFill>
                  <a:latin typeface="Roboto Bold"/>
                </a:rPr>
                <a:t> </a:t>
              </a:r>
              <a:r>
                <a:rPr lang="ru-RU" sz="3000" spc="75" dirty="0">
                  <a:solidFill>
                    <a:srgbClr val="F2FAFF"/>
                  </a:solidFill>
                  <a:latin typeface="Roboto Bold"/>
                </a:rPr>
                <a:t>С.А</a:t>
              </a:r>
              <a:r>
                <a:rPr lang="en-US" sz="3000" spc="75" dirty="0">
                  <a:solidFill>
                    <a:srgbClr val="F2FAFF"/>
                  </a:solidFill>
                  <a:latin typeface="Roboto Bold"/>
                </a:rPr>
                <a:t>.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1509557" y="1314357"/>
              <a:ext cx="14457395" cy="110090"/>
            </a:xfrm>
            <a:prstGeom prst="rect">
              <a:avLst/>
            </a:prstGeom>
            <a:solidFill>
              <a:srgbClr val="F2FAFF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1509557" y="6298926"/>
              <a:ext cx="14457395" cy="110090"/>
            </a:xfrm>
            <a:prstGeom prst="rect">
              <a:avLst/>
            </a:prstGeom>
            <a:solidFill>
              <a:srgbClr val="F2FA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121851" y="383884"/>
            <a:ext cx="1535905" cy="1913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179" t="1545" r="2127" b="84570"/>
          <a:stretch>
            <a:fillRect/>
          </a:stretch>
        </p:blipFill>
        <p:spPr>
          <a:xfrm>
            <a:off x="0" y="0"/>
            <a:ext cx="18288000" cy="147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068800" y="190500"/>
            <a:ext cx="944473" cy="11769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59C2FD-753E-9780-89FC-230DFD708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3689" y="1473782"/>
            <a:ext cx="4461311" cy="8775118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C5D9172F-8C00-805B-2FFF-D5A98C31329C}"/>
              </a:ext>
            </a:extLst>
          </p:cNvPr>
          <p:cNvSpPr txBox="1"/>
          <p:nvPr/>
        </p:nvSpPr>
        <p:spPr>
          <a:xfrm>
            <a:off x="274727" y="206474"/>
            <a:ext cx="16413074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841"/>
              </a:lnSpc>
              <a:spcBef>
                <a:spcPct val="0"/>
              </a:spcBef>
            </a:pPr>
            <a:r>
              <a:rPr lang="ru-RU" sz="3400" spc="357" dirty="0">
                <a:solidFill>
                  <a:schemeClr val="bg1"/>
                </a:solidFill>
                <a:latin typeface="Roboto Bold"/>
              </a:rPr>
              <a:t>Бизнес-процесс «Решение о прекращении признания активами объектов нефинансовых активов» (ф. 0510440)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F2C9EE-037E-F0EE-CDFF-22804FC3AFB3}"/>
              </a:ext>
            </a:extLst>
          </p:cNvPr>
          <p:cNvSpPr txBox="1"/>
          <p:nvPr/>
        </p:nvSpPr>
        <p:spPr>
          <a:xfrm>
            <a:off x="914400" y="1636161"/>
            <a:ext cx="9144000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1. Новый </a:t>
            </a:r>
          </a:p>
          <a:p>
            <a: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Создание / заполнение документа / Определение состава комиссии</a:t>
            </a:r>
            <a:b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Контроль заполнения обязательных полей, особых отметок, ФЛК</a:t>
            </a:r>
            <a:b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Определение кворума присутствия</a:t>
            </a:r>
            <a:br>
              <a:rPr lang="ru-RU" sz="2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1.1 Заседание комиссии не состоялось -&gt; {Архивное хранение}</a:t>
            </a:r>
            <a:br>
              <a:rPr lang="ru-RU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Особое мнение? / Голосование / Подписание ПЭП</a:t>
            </a:r>
            <a:br>
              <a:rPr lang="ru-RU" sz="2200" b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Направление формуляра членам комиссии -&gt; {перейти}</a:t>
            </a:r>
            <a:br>
              <a:rPr lang="ru-RU" sz="2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2. Работа комиссии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(совместное исполнение)</a:t>
            </a:r>
            <a:br>
              <a:rPr lang="ru-RU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Особое мнение? / Голосование / Подписание ПЭП </a:t>
            </a:r>
            <a:b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Направление формуляра председателю комиссии -&gt; {перейти}</a:t>
            </a:r>
            <a:br>
              <a:rPr lang="ru-RU" sz="2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3. На подписании председателем</a:t>
            </a:r>
            <a:br>
              <a:rPr lang="ru-RU" sz="22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Особое мнение? / Голосование / Подписание УКЭП</a:t>
            </a:r>
            <a:b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Формирование «Листа голосования» в форме ЭД -&gt; Подписание УКЭП</a:t>
            </a:r>
            <a:b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Формирование «Решения…» в форме ЭД -&gt; Подписание УКЭП</a:t>
            </a:r>
            <a:b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Определение кворума принятия решения</a:t>
            </a:r>
            <a:br>
              <a:rPr lang="ru-RU" sz="2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3.1. Не одобрено комиссией -&gt; {Архивное хранение}</a:t>
            </a:r>
            <a:br>
              <a:rPr lang="ru-RU" sz="2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Направление формуляра руководителю -&gt; {перейти}</a:t>
            </a:r>
            <a:br>
              <a:rPr lang="ru-RU" sz="2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4. На утверждении [руководителем]</a:t>
            </a:r>
            <a:br>
              <a:rPr lang="ru-RU" sz="22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4.1. Отказан -&gt; {Архивное хранение}</a:t>
            </a:r>
            <a:br>
              <a:rPr lang="ru-RU" sz="2200" b="0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Принятие Решения =&gt; Подписание УКЭП</a:t>
            </a:r>
            <a:b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Направление формуляра в бухгалтерию для отражения в учете</a:t>
            </a:r>
            <a:br>
              <a:rPr lang="ru-RU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5. На отражении в учете</a:t>
            </a:r>
            <a:br>
              <a:rPr lang="ru-RU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Отработка документа в учете</a:t>
            </a:r>
            <a:br>
              <a:rPr lang="ru-RU" sz="2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2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6. Отработан</a:t>
            </a:r>
            <a:r>
              <a:rPr lang="ru-RU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34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179" t="1545" r="2127" b="84570"/>
          <a:stretch>
            <a:fillRect/>
          </a:stretch>
        </p:blipFill>
        <p:spPr>
          <a:xfrm>
            <a:off x="0" y="0"/>
            <a:ext cx="18288000" cy="147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068800" y="190500"/>
            <a:ext cx="944473" cy="1176914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028700" y="266700"/>
            <a:ext cx="16515038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841"/>
              </a:lnSpc>
              <a:spcBef>
                <a:spcPct val="0"/>
              </a:spcBef>
            </a:pPr>
            <a:r>
              <a:rPr lang="ru-RU" sz="3400" spc="357" dirty="0">
                <a:solidFill>
                  <a:schemeClr val="bg1"/>
                </a:solidFill>
                <a:latin typeface="Roboto Bold"/>
              </a:rPr>
              <a:t>СТАТУСНАЯ МОДЕЛЬ. ПЕРЕХОДЫ И ДЕЙСТВИЯ В ТОЧКАХ МАРШРУТА</a:t>
            </a:r>
            <a:endParaRPr lang="en-US" sz="3400" spc="357" dirty="0">
              <a:solidFill>
                <a:schemeClr val="bg1"/>
              </a:solidFill>
              <a:latin typeface="Roboto Bold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81000" y="1485900"/>
          <a:ext cx="17526001" cy="8339472"/>
        </p:xfrm>
        <a:graphic>
          <a:graphicData uri="http://schemas.openxmlformats.org/drawingml/2006/table">
            <a:tbl>
              <a:tblPr firstRow="1" firstCol="1" bandRow="1"/>
              <a:tblGrid>
                <a:gridCol w="6007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7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27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0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Описание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Статус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Исполнитель (группа пользователей) в статусе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Переход в статус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Действия в разделе (для</a:t>
                      </a:r>
                      <a:r>
                        <a:rPr lang="ru-RU" sz="1600" b="1" baseline="0" dirty="0"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исполнителя в статусе)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Заполнение документа. Определение согласно документу-основанию о создании комиссии: состава комиссии, проставление особых отметок по причинам отсутствия членов комиссии на заседании. Формирование листа голосования.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Новый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Инициатор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добавлении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 разрешено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 Заседание комиссии не состоялось. Хранение в целях организации архива.</a:t>
                      </a:r>
                      <a:endParaRPr lang="ru-RU" sz="1600" i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 состоялось</a:t>
                      </a:r>
                      <a:endParaRPr lang="ru-RU" sz="1600" i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Ответственный за хранение</a:t>
                      </a:r>
                      <a:endParaRPr lang="ru-RU" sz="1600" i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Вручную или по отметке</a:t>
                      </a:r>
                      <a:endParaRPr lang="ru-RU" sz="1600" i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 запрещено</a:t>
                      </a:r>
                      <a:endParaRPr lang="ru-RU" sz="1600" i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Голосование. На подписании членами комиссии и председателя.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Работа комиссии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Члены комиссии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После подписания ПЭП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 запрещено, кроме голосования и подписания ПЭП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 Не одобрено комиссией. Хранение в целях организации архива.</a:t>
                      </a:r>
                      <a:endParaRPr lang="ru-RU" sz="16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 одобрено ком.</a:t>
                      </a:r>
                      <a:endParaRPr lang="ru-RU" sz="16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Ответственный за хранение</a:t>
                      </a:r>
                      <a:endParaRPr lang="ru-RU" sz="16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 одобрен по всем позициям</a:t>
                      </a:r>
                      <a:endParaRPr lang="ru-RU" sz="16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 запрещено</a:t>
                      </a:r>
                      <a:endParaRPr lang="ru-RU" sz="16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4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 На рассмотрение председателю. Определение позиции, у которых процент голосования «за» менее кворума принятия решения. Выставление отметок "снято с обсуждения".</a:t>
                      </a:r>
                      <a:endParaRPr lang="ru-RU" sz="16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рассмотрение Председателя</a:t>
                      </a:r>
                      <a:endParaRPr lang="ru-RU" sz="16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Председатель комиссии</a:t>
                      </a:r>
                      <a:endParaRPr lang="ru-RU" sz="16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Есть голос "против"</a:t>
                      </a:r>
                      <a:endParaRPr lang="ru-RU" sz="16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 запрещено, кроме голосования и подписания</a:t>
                      </a:r>
                      <a:endParaRPr lang="ru-RU" sz="16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4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 Формирование документа в раздел "Электронные документы". Подписание  КЭП .</a:t>
                      </a:r>
                      <a:endParaRPr lang="ru-RU" sz="16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НаПодписанииПредсед.</a:t>
                      </a:r>
                      <a:endParaRPr lang="ru-RU" sz="16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Председатель комиссии</a:t>
                      </a:r>
                      <a:endParaRPr lang="ru-RU" sz="16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Одобрено по всем позициям</a:t>
                      </a:r>
                      <a:endParaRPr lang="ru-RU" sz="16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 запрещено, кроме</a:t>
                      </a:r>
                      <a:r>
                        <a:rPr lang="ru-RU" sz="1600" i="1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сохранения документа в формате </a:t>
                      </a:r>
                      <a:r>
                        <a:rPr lang="en-US" sz="1600" i="1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PDF</a:t>
                      </a:r>
                      <a:r>
                        <a:rPr lang="ru-RU" sz="1600" i="1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 раздел «Электронные документы» и подписание его КЭП </a:t>
                      </a:r>
                      <a:endParaRPr lang="ru-RU" sz="16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Направление на утверждение руководителю учреждения. Подписание КЭП.</a:t>
                      </a:r>
                      <a:endParaRPr lang="ru-RU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утверждении</a:t>
                      </a:r>
                      <a:endParaRPr lang="ru-RU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Руководитель</a:t>
                      </a:r>
                      <a:endParaRPr lang="ru-RU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После подписания председателем</a:t>
                      </a:r>
                      <a:endParaRPr lang="ru-RU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 запрещено, кроме</a:t>
                      </a:r>
                      <a:r>
                        <a:rPr lang="ru-RU" sz="1600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подписания документа КЭП</a:t>
                      </a:r>
                      <a:endParaRPr lang="ru-RU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 Отказан руководителем. Хранение в целях организации архива.</a:t>
                      </a:r>
                      <a:endParaRPr lang="ru-RU" sz="1600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Отказан</a:t>
                      </a:r>
                      <a:endParaRPr lang="ru-RU" sz="1600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Ответственный за хранение</a:t>
                      </a:r>
                      <a:endParaRPr lang="ru-RU" sz="1600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Вручную или по отметке</a:t>
                      </a:r>
                      <a:endParaRPr lang="ru-RU" sz="1600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 запрещено</a:t>
                      </a:r>
                      <a:endParaRPr lang="ru-RU" sz="1600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34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Направлен в ЦБ для отражения операций в учете и регистрах.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Направлен в ЦБ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Ответственный исполнитель ЦБ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После выставления отметки "Утвержден руководителем"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 запрещено, кроме отработки в учете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 Отражен в учете.</a:t>
                      </a:r>
                      <a:endParaRPr lang="ru-RU" sz="1600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Отражен в учете</a:t>
                      </a:r>
                      <a:endParaRPr lang="ru-RU" sz="1600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Ответственный за хранение</a:t>
                      </a:r>
                      <a:endParaRPr lang="ru-RU" sz="1600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После отработки в учете</a:t>
                      </a:r>
                      <a:endParaRPr lang="ru-RU" sz="1600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 запрещено</a:t>
                      </a:r>
                      <a:endParaRPr lang="ru-RU" sz="1600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0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Направление в архив.</a:t>
                      </a:r>
                      <a:endParaRPr lang="ru-RU" sz="16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архиве</a:t>
                      </a:r>
                      <a:endParaRPr lang="ru-RU" sz="16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за архив</a:t>
                      </a:r>
                      <a:endParaRPr lang="ru-RU" sz="16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графиком документооборота</a:t>
                      </a:r>
                      <a:endParaRPr lang="ru-RU" sz="16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Roboto Bold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 запрещено</a:t>
                      </a:r>
                      <a:endParaRPr lang="ru-RU" sz="16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14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179" t="1545" r="2127" b="84570"/>
          <a:stretch>
            <a:fillRect/>
          </a:stretch>
        </p:blipFill>
        <p:spPr>
          <a:xfrm>
            <a:off x="0" y="0"/>
            <a:ext cx="18288000" cy="147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068800" y="190500"/>
            <a:ext cx="944473" cy="1176914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028700" y="535432"/>
            <a:ext cx="1651503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841"/>
              </a:lnSpc>
              <a:spcBef>
                <a:spcPct val="0"/>
              </a:spcBef>
            </a:pPr>
            <a:r>
              <a:rPr lang="ru-RU" sz="3400" spc="357" dirty="0">
                <a:solidFill>
                  <a:schemeClr val="bg1"/>
                </a:solidFill>
                <a:latin typeface="Roboto Bold"/>
              </a:rPr>
              <a:t>ЧТО И КАК ДЕЛАТЬ? -</a:t>
            </a:r>
            <a:r>
              <a:rPr lang="en-US" sz="3400" spc="357" dirty="0">
                <a:solidFill>
                  <a:schemeClr val="bg1"/>
                </a:solidFill>
                <a:latin typeface="Roboto Bold"/>
              </a:rPr>
              <a:t>&gt; </a:t>
            </a:r>
            <a:r>
              <a:rPr lang="ru-RU" sz="3400" spc="357" dirty="0">
                <a:solidFill>
                  <a:schemeClr val="bg1"/>
                </a:solidFill>
                <a:latin typeface="Roboto Bold"/>
              </a:rPr>
              <a:t>БАЗОВАЯ КОНЦЕПЦИЯ</a:t>
            </a:r>
            <a:endParaRPr lang="en-US" sz="3400" spc="357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A1D53859-A7F6-C6EA-E9FA-C4E87CAB2AAD}"/>
              </a:ext>
            </a:extLst>
          </p:cNvPr>
          <p:cNvSpPr txBox="1">
            <a:spLocks/>
          </p:cNvSpPr>
          <p:nvPr/>
        </p:nvSpPr>
        <p:spPr>
          <a:xfrm>
            <a:off x="251520" y="2019300"/>
            <a:ext cx="17292218" cy="6293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1441450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 sz="2400" spc="50">
                <a:solidFill>
                  <a:srgbClr val="244357"/>
                </a:solidFill>
                <a:latin typeface="Roboto Bold"/>
              </a:defRPr>
            </a:lvl1pPr>
            <a:lvl2pPr marL="742950" lvl="1" indent="-285750">
              <a:spcBef>
                <a:spcPct val="30000"/>
              </a:spcBef>
              <a:buFont typeface="Wingdings" pitchFamily="2" charset="2"/>
              <a:buChar char="ü"/>
              <a:defRPr sz="2000" spc="50">
                <a:solidFill>
                  <a:srgbClr val="244357"/>
                </a:solidFill>
                <a:latin typeface="Roboto Bold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147763" lvl="1" indent="0" algn="just">
              <a:lnSpc>
                <a:spcPct val="200000"/>
              </a:lnSpc>
              <a:buNone/>
            </a:pPr>
            <a:endParaRPr lang="ru-RU" dirty="0"/>
          </a:p>
          <a:p>
            <a:pPr marL="442913" indent="0" algn="just">
              <a:lnSpc>
                <a:spcPct val="200000"/>
              </a:lnSpc>
              <a:buNone/>
            </a:pPr>
            <a:r>
              <a:rPr lang="ru-RU" dirty="0"/>
              <a:t>СХЕМА РАБОТЫ ПОЛЬЗОВАТЕЛЕЙ С ЭЛЕКТРОННЫМИ ДОКУМЕНТАМИ В УЧЕТНОЙ СИСТЕМЕ:</a:t>
            </a:r>
          </a:p>
          <a:p>
            <a:pPr marL="1433513" lvl="1" algn="just">
              <a:lnSpc>
                <a:spcPct val="200000"/>
              </a:lnSpc>
            </a:pPr>
            <a:r>
              <a:rPr lang="ru-RU" dirty="0"/>
              <a:t>СОЗДАНИЕ (ФОРМИРОВАНИЕ) ПЕРВИЧНЫХ ДОКУМЕНТОВ ИСПОЛНИТЕЛЯМИ В УЧЕТНЫХ РАЗДЕЛАХ</a:t>
            </a:r>
          </a:p>
          <a:p>
            <a:pPr marL="1433513" lvl="1" algn="just">
              <a:lnSpc>
                <a:spcPct val="200000"/>
              </a:lnSpc>
            </a:pPr>
            <a:r>
              <a:rPr lang="ru-RU" dirty="0"/>
              <a:t>ПЕРЕМЕЩЕНИЕ ДОКУМЕНТОВ ПО ПРЕДНАСТРОЕННОЙ СТАТУСНОЙ МОДЕЛИ</a:t>
            </a:r>
          </a:p>
          <a:p>
            <a:pPr marL="1433513" lvl="1" algn="just">
              <a:lnSpc>
                <a:spcPct val="200000"/>
              </a:lnSpc>
            </a:pPr>
            <a:r>
              <a:rPr lang="ru-RU" dirty="0"/>
              <a:t>ПОДПИСАНИЕ (СОГЛАСОВАНИЕ, ОЗНАКОМЛЕНИЕ, ГОЛОСОВАНИЕ…) ДОКУМЕНТОВ ПОСРЕДСТВОМ ПРОСТОЙ ЭП</a:t>
            </a:r>
          </a:p>
          <a:p>
            <a:pPr marL="1433513" lvl="1" algn="just">
              <a:lnSpc>
                <a:spcPct val="200000"/>
              </a:lnSpc>
            </a:pPr>
            <a:r>
              <a:rPr lang="ru-RU" dirty="0"/>
              <a:t>ФОРМИРОВАНИЕ ЭЛЕКТРОННЫХ ДОКУМЕНТОВ В </a:t>
            </a:r>
            <a:r>
              <a:rPr lang="en-US" dirty="0"/>
              <a:t>PDF</a:t>
            </a:r>
            <a:endParaRPr lang="ru-RU" dirty="0"/>
          </a:p>
          <a:p>
            <a:pPr marL="1433513" lvl="1" algn="just">
              <a:lnSpc>
                <a:spcPct val="200000"/>
              </a:lnSpc>
            </a:pPr>
            <a:r>
              <a:rPr lang="ru-RU" dirty="0"/>
              <a:t>«УТВЕРЖДЕНИЕ» РУКОВОДИТЕЛЕМ (ПОДПИСАНИЕ ЭЛЕКТРОННОГО ДОКУМЕНТА КЭП)</a:t>
            </a:r>
          </a:p>
          <a:p>
            <a:pPr marL="1433513" lvl="1" algn="just">
              <a:lnSpc>
                <a:spcPct val="200000"/>
              </a:lnSpc>
            </a:pPr>
            <a:r>
              <a:rPr lang="ru-RU" dirty="0"/>
              <a:t>ПРИНЯТИЕ ДОКУМЕНТА К УЧЕТУ</a:t>
            </a:r>
          </a:p>
          <a:p>
            <a:pPr marL="1433513" lvl="1" algn="just">
              <a:lnSpc>
                <a:spcPct val="200000"/>
              </a:lnSpc>
            </a:pPr>
            <a:r>
              <a:rPr lang="ru-RU" dirty="0"/>
              <a:t>ПЕРЕНОС ДОКУМЕНТА В ЭЛЕКТРОННЫЙ АРХИВ</a:t>
            </a:r>
          </a:p>
        </p:txBody>
      </p:sp>
    </p:spTree>
    <p:extLst>
      <p:ext uri="{BB962C8B-B14F-4D97-AF65-F5344CB8AC3E}">
        <p14:creationId xmlns:p14="http://schemas.microsoft.com/office/powerpoint/2010/main" val="139353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179" t="1545" r="2127" b="84570"/>
          <a:stretch>
            <a:fillRect/>
          </a:stretch>
        </p:blipFill>
        <p:spPr>
          <a:xfrm>
            <a:off x="0" y="0"/>
            <a:ext cx="18288000" cy="147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068800" y="190500"/>
            <a:ext cx="944473" cy="1176914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028700" y="535432"/>
            <a:ext cx="1651503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841"/>
              </a:lnSpc>
              <a:spcBef>
                <a:spcPct val="0"/>
              </a:spcBef>
            </a:pPr>
            <a:r>
              <a:rPr lang="ru-RU" sz="3400" spc="357" dirty="0">
                <a:solidFill>
                  <a:schemeClr val="bg1"/>
                </a:solidFill>
                <a:latin typeface="Roboto Bold"/>
              </a:rPr>
              <a:t>СЛОЖНОСТИ ВНЕДРЕНИЯ ЭДО</a:t>
            </a:r>
            <a:endParaRPr lang="en-US" sz="3400" spc="357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E73BEF70-CC67-EAD1-0187-31DBF4E9DDD2}"/>
              </a:ext>
            </a:extLst>
          </p:cNvPr>
          <p:cNvSpPr txBox="1">
            <a:spLocks/>
          </p:cNvSpPr>
          <p:nvPr/>
        </p:nvSpPr>
        <p:spPr>
          <a:xfrm>
            <a:off x="0" y="1554212"/>
            <a:ext cx="17830800" cy="6309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1441450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 sz="2400" spc="50">
                <a:solidFill>
                  <a:srgbClr val="244357"/>
                </a:solidFill>
                <a:latin typeface="Roboto Bold"/>
              </a:defRPr>
            </a:lvl1pPr>
            <a:lvl2pPr marL="144145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 sz="2400" spc="50">
                <a:solidFill>
                  <a:srgbClr val="244357"/>
                </a:solidFill>
                <a:latin typeface="Roboto Bold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pc="50">
                <a:solidFill>
                  <a:srgbClr val="244357"/>
                </a:solidFill>
                <a:latin typeface="Roboto Bold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957263" lvl="1" indent="-514350" algn="just">
              <a:lnSpc>
                <a:spcPct val="100000"/>
              </a:lnSpc>
            </a:pPr>
            <a:endParaRPr lang="ru-RU" altLang="ru-RU" sz="2500" i="1" dirty="0">
              <a:solidFill>
                <a:srgbClr val="003C69"/>
              </a:solidFill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pPr marL="957263" lvl="1" indent="-514350" algn="just">
              <a:lnSpc>
                <a:spcPct val="100000"/>
              </a:lnSpc>
            </a:pPr>
            <a:endParaRPr lang="ru-RU" altLang="ru-RU" sz="2500" i="1" dirty="0">
              <a:solidFill>
                <a:srgbClr val="003C69"/>
              </a:solidFill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pPr marL="957263" lvl="1" indent="-514350" algn="just">
              <a:lnSpc>
                <a:spcPct val="100000"/>
              </a:lnSpc>
            </a:pPr>
            <a:r>
              <a:rPr lang="ru-RU" altLang="ru-RU" sz="2500" i="1" dirty="0">
                <a:solidFill>
                  <a:srgbClr val="003C69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«САБОТАЖ» НА СТОРОНЕ УЧРЕЖДЕНИЙ</a:t>
            </a:r>
          </a:p>
          <a:p>
            <a:pPr marL="957263" lvl="1" indent="-514350" algn="just">
              <a:lnSpc>
                <a:spcPct val="100000"/>
              </a:lnSpc>
            </a:pPr>
            <a:endParaRPr lang="ru-RU" altLang="ru-RU" sz="2500" i="1" dirty="0">
              <a:solidFill>
                <a:srgbClr val="003C69"/>
              </a:solidFill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pPr marL="957263" lvl="1" indent="-514350" algn="just">
              <a:lnSpc>
                <a:spcPct val="100000"/>
              </a:lnSpc>
            </a:pPr>
            <a:r>
              <a:rPr lang="ru-RU" altLang="ru-RU" sz="2500" i="1" dirty="0">
                <a:solidFill>
                  <a:srgbClr val="003C69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ИНТЕГРАЦИЯ С УЖЕ ИМЕЮЩИМИСЯ СИСТЕМАМИ «ВНУТРЕННЕГО ЭДО»</a:t>
            </a:r>
          </a:p>
          <a:p>
            <a:pPr marL="957263" lvl="1" indent="-514350" algn="just">
              <a:lnSpc>
                <a:spcPct val="100000"/>
              </a:lnSpc>
            </a:pPr>
            <a:endParaRPr lang="ru-RU" altLang="ru-RU" sz="2500" i="1" dirty="0">
              <a:solidFill>
                <a:srgbClr val="003C69"/>
              </a:solidFill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pPr marL="957263" lvl="1" indent="-514350" algn="just">
              <a:lnSpc>
                <a:spcPct val="100000"/>
              </a:lnSpc>
            </a:pPr>
            <a:r>
              <a:rPr lang="ru-RU" altLang="ru-RU" sz="2500" i="1" dirty="0">
                <a:solidFill>
                  <a:srgbClr val="003C69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ОТСУТСТВИЕ ФОРМАЛЬНЫХ ТРЕБОВАНИЙ К ОФОРМЛЕНИЮ И СТРУКТУРИРОВАННОМУ ОПИСАНИЮ ЭЛЕКТРОННОГО ДОКУМЕНТА</a:t>
            </a:r>
          </a:p>
          <a:p>
            <a:pPr marL="957263" lvl="1" indent="-514350" algn="just">
              <a:lnSpc>
                <a:spcPct val="100000"/>
              </a:lnSpc>
            </a:pPr>
            <a:endParaRPr lang="ru-RU" altLang="ru-RU" sz="2500" i="1" dirty="0">
              <a:solidFill>
                <a:srgbClr val="003C69"/>
              </a:solidFill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pPr marL="957263" lvl="1" indent="-514350" algn="just">
              <a:lnSpc>
                <a:spcPct val="100000"/>
              </a:lnSpc>
            </a:pPr>
            <a:r>
              <a:rPr lang="ru-RU" altLang="ru-RU" sz="2500" i="1" dirty="0">
                <a:solidFill>
                  <a:srgbClr val="003C69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ЗАТРАТЫ НА ПОДКЛЮЧЕНИЕ НОВЫХ ПОЛЬЗОВАТЕЛЕЙ</a:t>
            </a:r>
          </a:p>
          <a:p>
            <a:pPr marL="957263" lvl="1" indent="-514350" algn="just">
              <a:lnSpc>
                <a:spcPct val="100000"/>
              </a:lnSpc>
            </a:pPr>
            <a:endParaRPr lang="ru-RU" altLang="ru-RU" sz="2500" i="1" dirty="0">
              <a:solidFill>
                <a:srgbClr val="003C69"/>
              </a:solidFill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pPr marL="957263" lvl="1" indent="-514350" algn="just">
              <a:lnSpc>
                <a:spcPct val="100000"/>
              </a:lnSpc>
            </a:pPr>
            <a:r>
              <a:rPr lang="ru-RU" altLang="ru-RU" sz="2500" i="1" dirty="0">
                <a:solidFill>
                  <a:srgbClr val="003C69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ОТСУТСТВИЕ РЕСУРСОВ ДЛЯ ОРГАНИЗАЦИИ ЭЛЕКТРОННОГО АРХИВА</a:t>
            </a:r>
          </a:p>
          <a:p>
            <a:pPr marL="957263" lvl="1" indent="-514350" algn="just">
              <a:lnSpc>
                <a:spcPct val="100000"/>
              </a:lnSpc>
            </a:pPr>
            <a:endParaRPr lang="ru-RU" altLang="ru-RU" sz="2500" i="1" dirty="0">
              <a:solidFill>
                <a:srgbClr val="003C69"/>
              </a:solidFill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pPr marL="957263" lvl="1" indent="-514350" algn="just">
              <a:lnSpc>
                <a:spcPct val="100000"/>
              </a:lnSpc>
            </a:pPr>
            <a:r>
              <a:rPr lang="ru-RU" altLang="ru-RU" sz="2500" i="1" dirty="0">
                <a:solidFill>
                  <a:srgbClr val="003C69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ОТСУТСТВИЕ ДОЛЖНОГО ПРАКТИЧЕСКОГО ОПЫТА И КОМПЕТЕНЦИЙ ВНЕДРЕНИЯ ЭДО У ИНТЕГРАТОРОВ</a:t>
            </a:r>
          </a:p>
        </p:txBody>
      </p:sp>
    </p:spTree>
    <p:extLst>
      <p:ext uri="{BB962C8B-B14F-4D97-AF65-F5344CB8AC3E}">
        <p14:creationId xmlns:p14="http://schemas.microsoft.com/office/powerpoint/2010/main" val="3052012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12390" t="1262" r="13338" b="2430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4652" y="3543300"/>
            <a:ext cx="14984948" cy="4882569"/>
            <a:chOff x="0" y="1162964"/>
            <a:chExt cx="12127079" cy="3708483"/>
          </a:xfrm>
        </p:grpSpPr>
        <p:sp>
          <p:nvSpPr>
            <p:cNvPr id="4" name="TextBox 4"/>
            <p:cNvSpPr txBox="1"/>
            <p:nvPr/>
          </p:nvSpPr>
          <p:spPr>
            <a:xfrm>
              <a:off x="1" y="1162964"/>
              <a:ext cx="12127078" cy="20235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2856"/>
                </a:lnSpc>
                <a:spcBef>
                  <a:spcPct val="0"/>
                </a:spcBef>
              </a:pPr>
              <a:r>
                <a:rPr lang="en-US" sz="4800" spc="60" dirty="0">
                  <a:solidFill>
                    <a:srgbClr val="FFFFFF"/>
                  </a:solidFill>
                  <a:latin typeface="Roboto"/>
                </a:rPr>
                <a:t>ООО «П</a:t>
              </a:r>
              <a:r>
                <a:rPr lang="ru-RU" sz="4800" spc="60" dirty="0">
                  <a:solidFill>
                    <a:srgbClr val="FFFFFF"/>
                  </a:solidFill>
                  <a:latin typeface="Roboto"/>
                </a:rPr>
                <a:t>АРУС</a:t>
              </a:r>
              <a:r>
                <a:rPr lang="en-US" sz="4800" spc="60" dirty="0">
                  <a:solidFill>
                    <a:srgbClr val="FFFFFF"/>
                  </a:solidFill>
                  <a:latin typeface="Roboto"/>
                </a:rPr>
                <a:t>»</a:t>
              </a:r>
              <a:endParaRPr lang="ru-RU" sz="4800" spc="60" dirty="0">
                <a:solidFill>
                  <a:srgbClr val="FFFFFF"/>
                </a:solidFill>
                <a:latin typeface="Roboto"/>
              </a:endParaRPr>
            </a:p>
            <a:p>
              <a:pPr marL="0" lvl="0" indent="0">
                <a:lnSpc>
                  <a:spcPts val="2856"/>
                </a:lnSpc>
                <a:spcBef>
                  <a:spcPct val="0"/>
                </a:spcBef>
              </a:pPr>
              <a:endParaRPr lang="ru-RU" sz="4800" u="none" spc="60" dirty="0">
                <a:solidFill>
                  <a:srgbClr val="FFFFFF"/>
                </a:solidFill>
                <a:latin typeface="Roboto"/>
              </a:endParaRPr>
            </a:p>
            <a:p>
              <a:pPr marL="0" lvl="0" indent="0">
                <a:lnSpc>
                  <a:spcPts val="2856"/>
                </a:lnSpc>
                <a:spcBef>
                  <a:spcPct val="0"/>
                </a:spcBef>
              </a:pPr>
              <a:endParaRPr lang="en-US" sz="4800" u="none" spc="60" dirty="0">
                <a:solidFill>
                  <a:srgbClr val="FFFFFF"/>
                </a:solidFill>
                <a:latin typeface="Roboto"/>
              </a:endParaRPr>
            </a:p>
            <a:p>
              <a:pPr marL="0" lvl="0" indent="0">
                <a:lnSpc>
                  <a:spcPts val="2856"/>
                </a:lnSpc>
                <a:spcBef>
                  <a:spcPct val="0"/>
                </a:spcBef>
              </a:pPr>
              <a:r>
                <a:rPr lang="en-US" sz="3600" u="none" spc="60" dirty="0">
                  <a:solidFill>
                    <a:srgbClr val="FFFFFF"/>
                  </a:solidFill>
                  <a:latin typeface="Roboto"/>
                </a:rPr>
                <a:t>129366, МОСКВА, УЛ. ЯРОСЛАВСКАЯ, Д.10 КОРП.4</a:t>
              </a:r>
              <a:endParaRPr lang="ru-RU" sz="3600" u="none" spc="60" dirty="0">
                <a:solidFill>
                  <a:srgbClr val="FFFFFF"/>
                </a:solidFill>
                <a:latin typeface="Roboto"/>
              </a:endParaRPr>
            </a:p>
            <a:p>
              <a:pPr marL="0" lvl="0" indent="0">
                <a:lnSpc>
                  <a:spcPts val="2856"/>
                </a:lnSpc>
                <a:spcBef>
                  <a:spcPct val="0"/>
                </a:spcBef>
              </a:pPr>
              <a:endParaRPr lang="ru-RU" sz="3600" u="none" spc="60" dirty="0">
                <a:solidFill>
                  <a:srgbClr val="FFFFFF"/>
                </a:solidFill>
                <a:latin typeface="Roboto"/>
              </a:endParaRPr>
            </a:p>
            <a:p>
              <a:pPr marL="0" lvl="0" indent="0">
                <a:lnSpc>
                  <a:spcPts val="2856"/>
                </a:lnSpc>
                <a:spcBef>
                  <a:spcPct val="0"/>
                </a:spcBef>
              </a:pPr>
              <a:r>
                <a:rPr lang="en-US" sz="4800" u="none" spc="60" dirty="0">
                  <a:solidFill>
                    <a:srgbClr val="FFFFFF"/>
                  </a:solidFill>
                  <a:latin typeface="Roboto"/>
                </a:rPr>
                <a:t> </a:t>
              </a:r>
            </a:p>
            <a:p>
              <a:pPr lvl="0">
                <a:lnSpc>
                  <a:spcPts val="2856"/>
                </a:lnSpc>
                <a:spcBef>
                  <a:spcPct val="0"/>
                </a:spcBef>
              </a:pPr>
              <a:r>
                <a:rPr lang="en-US" sz="4800" u="none" spc="60" dirty="0">
                  <a:solidFill>
                    <a:srgbClr val="FFFFFF"/>
                  </a:solidFill>
                  <a:latin typeface="Roboto"/>
                </a:rPr>
                <a:t>(</a:t>
              </a:r>
              <a:r>
                <a:rPr lang="en-US" sz="4800" spc="60" dirty="0">
                  <a:solidFill>
                    <a:srgbClr val="FFFFFF"/>
                  </a:solidFill>
                  <a:latin typeface="Roboto"/>
                </a:rPr>
                <a:t>495) </a:t>
              </a:r>
              <a:r>
                <a:rPr lang="ru-RU" sz="4800" spc="60" dirty="0">
                  <a:solidFill>
                    <a:srgbClr val="FFFFFF"/>
                  </a:solidFill>
                  <a:latin typeface="Roboto"/>
                </a:rPr>
                <a:t>797-11-57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705046"/>
              <a:ext cx="10241408" cy="1166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60"/>
                </a:lnSpc>
              </a:pPr>
              <a:r>
                <a:rPr lang="en-US" sz="2800" spc="70" dirty="0">
                  <a:solidFill>
                    <a:schemeClr val="bg1"/>
                  </a:solidFill>
                  <a:latin typeface="Roboto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PARUS.COM</a:t>
              </a:r>
              <a:endParaRPr lang="ru-RU" sz="2800" spc="70" dirty="0">
                <a:solidFill>
                  <a:schemeClr val="bg1"/>
                </a:solidFill>
                <a:latin typeface="Roboto"/>
              </a:endParaRPr>
            </a:p>
            <a:p>
              <a:pPr algn="l">
                <a:lnSpc>
                  <a:spcPts val="4060"/>
                </a:lnSpc>
              </a:pPr>
              <a:endParaRPr lang="ru-RU" sz="2800" spc="70" dirty="0">
                <a:solidFill>
                  <a:srgbClr val="F2FAFF"/>
                </a:solidFill>
                <a:latin typeface="Roboto"/>
              </a:endParaRPr>
            </a:p>
            <a:p>
              <a:pPr algn="l">
                <a:lnSpc>
                  <a:spcPts val="4060"/>
                </a:lnSpc>
              </a:pPr>
              <a:r>
                <a:rPr lang="en-US" sz="2800" spc="70" dirty="0">
                  <a:solidFill>
                    <a:srgbClr val="F2FAFF"/>
                  </a:solidFill>
                  <a:latin typeface="Roboto"/>
                </a:rPr>
                <a:t>ZABARIN@PARUS.RU</a:t>
              </a:r>
            </a:p>
          </p:txBody>
        </p:sp>
      </p:grpSp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B2BC9F48-3960-4D19-1D42-2EF4456DA6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0" y="5676900"/>
            <a:ext cx="57376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42CF435-54CC-AAB4-FE4D-3ED17B2409F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121851" y="383884"/>
            <a:ext cx="1535905" cy="1913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179" t="1545" r="2127" b="84570"/>
          <a:stretch>
            <a:fillRect/>
          </a:stretch>
        </p:blipFill>
        <p:spPr>
          <a:xfrm>
            <a:off x="0" y="0"/>
            <a:ext cx="18288000" cy="147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068800" y="190500"/>
            <a:ext cx="944473" cy="1176914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028700" y="535432"/>
            <a:ext cx="1651503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841"/>
              </a:lnSpc>
              <a:spcBef>
                <a:spcPct val="0"/>
              </a:spcBef>
            </a:pPr>
            <a:r>
              <a:rPr lang="ru-RU" sz="3400" spc="357" dirty="0">
                <a:solidFill>
                  <a:schemeClr val="bg1"/>
                </a:solidFill>
                <a:latin typeface="Roboto Bold"/>
              </a:rPr>
              <a:t>ДОСТУПНЫЕ ИНСТРУМЕНТЫ ДЛЯ ОБЕСПЕЧЕНИЯ ЭДО</a:t>
            </a:r>
            <a:endParaRPr lang="en-US" sz="3400" spc="357" dirty="0">
              <a:solidFill>
                <a:schemeClr val="bg1"/>
              </a:solidFill>
              <a:latin typeface="Roboto Bold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24D5EFF-22CB-8B62-96AF-E02F2AED534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58624" y="2145345"/>
            <a:ext cx="11851659" cy="7441854"/>
          </a:xfrm>
          <a:prstGeom prst="rect">
            <a:avLst/>
          </a:prstGeom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D5DECE26-A82E-DDCE-C89B-DE167040DE3E}"/>
              </a:ext>
            </a:extLst>
          </p:cNvPr>
          <p:cNvSpPr/>
          <p:nvPr/>
        </p:nvSpPr>
        <p:spPr>
          <a:xfrm>
            <a:off x="13233045" y="3771900"/>
            <a:ext cx="4310693" cy="4114799"/>
          </a:xfrm>
          <a:prstGeom prst="rect">
            <a:avLst/>
          </a:prstGeom>
          <a:solidFill>
            <a:srgbClr val="F2FAFF"/>
          </a:solidFill>
        </p:spPr>
        <p:txBody>
          <a:bodyPr/>
          <a:lstStyle/>
          <a:p>
            <a:pPr>
              <a:lnSpc>
                <a:spcPct val="150000"/>
              </a:lnSpc>
            </a:pPr>
            <a:endParaRPr lang="ru-RU" spc="50" dirty="0">
              <a:solidFill>
                <a:srgbClr val="244357"/>
              </a:solidFill>
              <a:latin typeface="Roboto Bold"/>
            </a:endParaRPr>
          </a:p>
          <a:p>
            <a:pPr>
              <a:lnSpc>
                <a:spcPct val="150000"/>
              </a:lnSpc>
            </a:pPr>
            <a:r>
              <a:rPr lang="ru-RU" sz="1800" spc="50" dirty="0">
                <a:solidFill>
                  <a:srgbClr val="244357"/>
                </a:solidFill>
                <a:latin typeface="Roboto Bold"/>
              </a:rPr>
              <a:t>ПОСЛЕДОВАТЕЛЬНОЕ ФОРМИРОВАНИЕ ДОКУМЕНТОВ ПО ЦЕПОЧКАМ БИЗНЕС ПРОЦЕССОВ С ВОЗМОЖНОСТЬЮ ОТОБРАЖЕНИЯ ВСЕГО ДЕРЕВА ВЗАИМОСВЯЗЕЙ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47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179" t="1545" r="2127" b="84570"/>
          <a:stretch>
            <a:fillRect/>
          </a:stretch>
        </p:blipFill>
        <p:spPr>
          <a:xfrm>
            <a:off x="0" y="0"/>
            <a:ext cx="18288000" cy="147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068800" y="190500"/>
            <a:ext cx="944473" cy="1176914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028700" y="535432"/>
            <a:ext cx="1651503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841"/>
              </a:lnSpc>
              <a:spcBef>
                <a:spcPct val="0"/>
              </a:spcBef>
            </a:pPr>
            <a:r>
              <a:rPr lang="ru-RU" sz="3400" spc="357" dirty="0">
                <a:solidFill>
                  <a:schemeClr val="bg1"/>
                </a:solidFill>
                <a:latin typeface="Roboto Bold"/>
              </a:rPr>
              <a:t>ДОСТУПНЫЕ ИНСТРУМЕНТЫ ДЛЯ ОБЕСПЕЧЕНИЯ ЭДО</a:t>
            </a:r>
            <a:endParaRPr lang="en-US" sz="3400" spc="357" dirty="0">
              <a:solidFill>
                <a:schemeClr val="bg1"/>
              </a:solidFill>
              <a:latin typeface="Roboto Bold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0D0299-5792-F86B-7BA5-A3A5FD278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113979"/>
            <a:ext cx="12194321" cy="58489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1CCACC-7D4B-854E-7FF3-B18B94C3A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440" y="7020254"/>
            <a:ext cx="7614808" cy="281453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4" name="AutoShape 3">
            <a:extLst>
              <a:ext uri="{FF2B5EF4-FFF2-40B4-BE49-F238E27FC236}">
                <a16:creationId xmlns:a16="http://schemas.microsoft.com/office/drawing/2014/main" id="{2FD44BB2-A7AE-915C-2589-97153ACC0B50}"/>
              </a:ext>
            </a:extLst>
          </p:cNvPr>
          <p:cNvSpPr/>
          <p:nvPr/>
        </p:nvSpPr>
        <p:spPr>
          <a:xfrm>
            <a:off x="13210041" y="2113979"/>
            <a:ext cx="4803232" cy="7720814"/>
          </a:xfrm>
          <a:prstGeom prst="rect">
            <a:avLst/>
          </a:prstGeom>
          <a:solidFill>
            <a:srgbClr val="F2FAFF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A35A3879-12EB-B900-0275-7E233070DD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85254" y="6524374"/>
            <a:ext cx="730442" cy="730442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ED2533AC-44A4-8A1E-C9CD-DC5B4DE792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85254" y="4522507"/>
            <a:ext cx="730442" cy="730442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D0A84243-D64A-059D-6FA8-EC4D34FB0B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685254" y="5484129"/>
            <a:ext cx="730442" cy="730442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95D20348-D806-E36F-291A-0A83E7B408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685254" y="7534266"/>
            <a:ext cx="730442" cy="730442"/>
          </a:xfrm>
          <a:prstGeom prst="rect">
            <a:avLst/>
          </a:prstGeom>
        </p:spPr>
      </p:pic>
      <p:sp>
        <p:nvSpPr>
          <p:cNvPr id="19" name="TextBox 11">
            <a:extLst>
              <a:ext uri="{FF2B5EF4-FFF2-40B4-BE49-F238E27FC236}">
                <a16:creationId xmlns:a16="http://schemas.microsoft.com/office/drawing/2014/main" id="{59B7B17B-A900-2DC5-A629-ADF1C2F53712}"/>
              </a:ext>
            </a:extLst>
          </p:cNvPr>
          <p:cNvSpPr txBox="1"/>
          <p:nvPr/>
        </p:nvSpPr>
        <p:spPr>
          <a:xfrm>
            <a:off x="13685254" y="2805717"/>
            <a:ext cx="3852806" cy="113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3"/>
              </a:lnSpc>
            </a:pPr>
            <a:r>
              <a:rPr lang="en-US" sz="1659" spc="41" dirty="0">
                <a:solidFill>
                  <a:srgbClr val="244357"/>
                </a:solidFill>
                <a:latin typeface="Roboto Bold"/>
              </a:rPr>
              <a:t>МОЖНО НАСТРАИВАТЬ ПРОИЗВОЛЬНЫЙ НАБОР СТАТУСОВ ДОКУМЕНТОВ И СВЯЗЫВАТЬ ИХ В МАРШРУТЫ ЖИЗНЕННОГО ЦИКЛА: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E9B1F080-FAEE-9BC6-31E0-7064A4A5129D}"/>
              </a:ext>
            </a:extLst>
          </p:cNvPr>
          <p:cNvSpPr txBox="1"/>
          <p:nvPr/>
        </p:nvSpPr>
        <p:spPr>
          <a:xfrm>
            <a:off x="14553111" y="6568152"/>
            <a:ext cx="3417181" cy="64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97"/>
              </a:lnSpc>
            </a:pPr>
            <a:r>
              <a:rPr lang="en-US" sz="1438" spc="35" dirty="0">
                <a:solidFill>
                  <a:srgbClr val="244357"/>
                </a:solidFill>
                <a:latin typeface="Roboto"/>
              </a:rPr>
              <a:t>УСТАНАВЛИВАЙТЕ ВРЕМЕННЫЕ РЕГЛАМЕНТЫ ПЕРЕХОДА ДОКУМЕНТОВ МЕЖДУ СТАТУСАМИ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5CB6E17D-C5E1-E2D2-6898-13A9C88C41C7}"/>
              </a:ext>
            </a:extLst>
          </p:cNvPr>
          <p:cNvSpPr txBox="1"/>
          <p:nvPr/>
        </p:nvSpPr>
        <p:spPr>
          <a:xfrm>
            <a:off x="14602659" y="5634446"/>
            <a:ext cx="3144642" cy="429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97"/>
              </a:lnSpc>
              <a:spcBef>
                <a:spcPct val="0"/>
              </a:spcBef>
            </a:pPr>
            <a:r>
              <a:rPr lang="en-US" sz="1438" spc="35" dirty="0">
                <a:solidFill>
                  <a:srgbClr val="244357"/>
                </a:solidFill>
                <a:latin typeface="Roboto"/>
              </a:rPr>
              <a:t>НАСТРАИВАЙТЕ УСЛОВИЯ ПЕРЕХОДА МЕЖДУ ТОЧКАМИ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9DEB5821-DF2A-D31D-BBD5-F618709A66BB}"/>
              </a:ext>
            </a:extLst>
          </p:cNvPr>
          <p:cNvSpPr txBox="1"/>
          <p:nvPr/>
        </p:nvSpPr>
        <p:spPr>
          <a:xfrm>
            <a:off x="14602659" y="7621824"/>
            <a:ext cx="3144642" cy="64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97"/>
              </a:lnSpc>
            </a:pPr>
            <a:r>
              <a:rPr lang="en-US" sz="1438" spc="35" dirty="0">
                <a:solidFill>
                  <a:srgbClr val="244357"/>
                </a:solidFill>
                <a:latin typeface="Roboto"/>
              </a:rPr>
              <a:t>НАСТРАИВАЙТЕ АВТОМАТИЧЕСКОЕ ОПОВЕЩЕНИЕ  ИСПОЛНИТЕЛЕЙ 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1F3750C8-59DF-4075-8BB6-E1AB7889C88B}"/>
              </a:ext>
            </a:extLst>
          </p:cNvPr>
          <p:cNvSpPr txBox="1"/>
          <p:nvPr/>
        </p:nvSpPr>
        <p:spPr>
          <a:xfrm>
            <a:off x="14602659" y="4586002"/>
            <a:ext cx="2773371" cy="64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97"/>
              </a:lnSpc>
              <a:spcBef>
                <a:spcPct val="0"/>
              </a:spcBef>
            </a:pPr>
            <a:r>
              <a:rPr lang="en-US" sz="1438" spc="35" dirty="0">
                <a:solidFill>
                  <a:srgbClr val="244357"/>
                </a:solidFill>
                <a:latin typeface="Roboto"/>
              </a:rPr>
              <a:t>КОНТРОЛИРУЙТЕ БИЗНЕС-ФУНКЦИИ И ПРАВА ДОСТУПА В ТОЧКАХ МАРШРУТА</a:t>
            </a:r>
          </a:p>
        </p:txBody>
      </p:sp>
    </p:spTree>
    <p:extLst>
      <p:ext uri="{BB962C8B-B14F-4D97-AF65-F5344CB8AC3E}">
        <p14:creationId xmlns:p14="http://schemas.microsoft.com/office/powerpoint/2010/main" val="291453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179" t="1545" r="2127" b="84570"/>
          <a:stretch>
            <a:fillRect/>
          </a:stretch>
        </p:blipFill>
        <p:spPr>
          <a:xfrm>
            <a:off x="0" y="0"/>
            <a:ext cx="18288000" cy="147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068800" y="190500"/>
            <a:ext cx="944473" cy="1176914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028700" y="535432"/>
            <a:ext cx="1651503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841"/>
              </a:lnSpc>
              <a:spcBef>
                <a:spcPct val="0"/>
              </a:spcBef>
            </a:pPr>
            <a:r>
              <a:rPr lang="ru-RU" sz="3400" spc="357" dirty="0">
                <a:solidFill>
                  <a:schemeClr val="bg1"/>
                </a:solidFill>
                <a:latin typeface="Roboto Bold"/>
              </a:rPr>
              <a:t>ДОСТУПНЫЕ ИНСТРУМЕНТЫ ДЛЯ ОБЕСПЕЧЕНИЯ ЭДО</a:t>
            </a:r>
            <a:endParaRPr lang="en-US" sz="3400" spc="357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D5DECE26-A82E-DDCE-C89B-DE167040DE3E}"/>
              </a:ext>
            </a:extLst>
          </p:cNvPr>
          <p:cNvSpPr/>
          <p:nvPr/>
        </p:nvSpPr>
        <p:spPr>
          <a:xfrm>
            <a:off x="14249400" y="3314700"/>
            <a:ext cx="3801776" cy="5029200"/>
          </a:xfrm>
          <a:prstGeom prst="rect">
            <a:avLst/>
          </a:prstGeom>
          <a:solidFill>
            <a:srgbClr val="F2FAFF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pc="50" dirty="0">
                <a:solidFill>
                  <a:srgbClr val="244357"/>
                </a:solidFill>
                <a:latin typeface="Roboto Bold"/>
              </a:rPr>
              <a:t>ФОРМИРОВАНИЕ ЭЛЕКТРОННЫХ ДОКУМЕНТОВ ПО СТАНДАРТУ </a:t>
            </a:r>
            <a:r>
              <a:rPr lang="en-US" spc="50" dirty="0">
                <a:solidFill>
                  <a:srgbClr val="244357"/>
                </a:solidFill>
                <a:latin typeface="Roboto Bold"/>
              </a:rPr>
              <a:t>PDF/A-1A</a:t>
            </a:r>
            <a:endParaRPr lang="ru-RU" spc="50" dirty="0">
              <a:solidFill>
                <a:srgbClr val="244357"/>
              </a:solidFill>
              <a:latin typeface="Roboto Bold"/>
            </a:endParaRPr>
          </a:p>
          <a:p>
            <a:pPr>
              <a:lnSpc>
                <a:spcPct val="150000"/>
              </a:lnSpc>
            </a:pPr>
            <a:endParaRPr lang="en-US" spc="50" dirty="0">
              <a:solidFill>
                <a:srgbClr val="244357"/>
              </a:solidFill>
              <a:latin typeface="Roboto Bold"/>
            </a:endParaRPr>
          </a:p>
          <a:p>
            <a:pPr>
              <a:lnSpc>
                <a:spcPct val="150000"/>
              </a:lnSpc>
            </a:pPr>
            <a:r>
              <a:rPr lang="ru-RU" sz="1800" spc="50" dirty="0">
                <a:solidFill>
                  <a:srgbClr val="244357"/>
                </a:solidFill>
                <a:latin typeface="Roboto Bold"/>
              </a:rPr>
              <a:t>ПОДПИСАНИЕ ВСЕМИ ВИДАМИ ЭЛЕКТРОННЫХ ПОДПИСЕЙ (ПЭП, НЭП, КЭП</a:t>
            </a:r>
            <a:r>
              <a:rPr lang="ru-RU" spc="50" dirty="0">
                <a:solidFill>
                  <a:srgbClr val="244357"/>
                </a:solidFill>
                <a:latin typeface="Roboto Bold"/>
              </a:rPr>
              <a:t>, ПРИСОЕДИНЁННЫЕ / ОТСОЕДИНЁННЫЕ</a:t>
            </a:r>
            <a:r>
              <a:rPr lang="ru-RU" sz="1800" spc="50" dirty="0">
                <a:solidFill>
                  <a:srgbClr val="244357"/>
                </a:solidFill>
                <a:latin typeface="Roboto Bold"/>
              </a:rPr>
              <a:t>)</a:t>
            </a:r>
          </a:p>
          <a:p>
            <a:pPr>
              <a:lnSpc>
                <a:spcPct val="150000"/>
              </a:lnSpc>
            </a:pPr>
            <a:endParaRPr lang="ru-RU" spc="50" dirty="0">
              <a:solidFill>
                <a:srgbClr val="244357"/>
              </a:solidFill>
              <a:latin typeface="Roboto Bold"/>
            </a:endParaRPr>
          </a:p>
          <a:p>
            <a:pPr>
              <a:lnSpc>
                <a:spcPct val="150000"/>
              </a:lnSpc>
            </a:pPr>
            <a:r>
              <a:rPr lang="ru-RU" spc="50" dirty="0">
                <a:solidFill>
                  <a:srgbClr val="244357"/>
                </a:solidFill>
                <a:latin typeface="Roboto Bold"/>
              </a:rPr>
              <a:t>ОТРАЖЕНИЕ ШТАМПОВ ЭП В СООТВЕТСТВИИ С ГОСТ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0262AE-F39F-F44C-FED0-A099EFB1D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24" y="1638300"/>
            <a:ext cx="13783976" cy="85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6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179" t="1545" r="2127" b="84570"/>
          <a:stretch>
            <a:fillRect/>
          </a:stretch>
        </p:blipFill>
        <p:spPr>
          <a:xfrm>
            <a:off x="0" y="0"/>
            <a:ext cx="18288000" cy="147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068800" y="190500"/>
            <a:ext cx="944473" cy="11769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E11BE-CE20-1E2B-1532-8AF71B941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521976"/>
            <a:ext cx="8077200" cy="87650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6792A0-BD2F-2B3F-4497-2F69C45E5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1562100"/>
            <a:ext cx="7924801" cy="2780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CBA36B-17C1-7D94-C040-37B79DA4B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4381500"/>
            <a:ext cx="7847120" cy="59055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7F609F1D-05A9-37CC-BCB7-70E7E6699BF2}"/>
              </a:ext>
            </a:extLst>
          </p:cNvPr>
          <p:cNvSpPr txBox="1"/>
          <p:nvPr/>
        </p:nvSpPr>
        <p:spPr>
          <a:xfrm>
            <a:off x="1028700" y="535432"/>
            <a:ext cx="1651503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841"/>
              </a:lnSpc>
              <a:spcBef>
                <a:spcPct val="0"/>
              </a:spcBef>
            </a:pPr>
            <a:r>
              <a:rPr lang="ru-RU" sz="3400" spc="357" dirty="0">
                <a:solidFill>
                  <a:schemeClr val="bg1"/>
                </a:solidFill>
                <a:latin typeface="Roboto Bold"/>
              </a:rPr>
              <a:t>ДОСТУПНЫЕ ИНСТРУМЕНТЫ ДЛЯ ОБЕСПЕЧЕНИЯ ЭДО</a:t>
            </a:r>
            <a:endParaRPr lang="en-US" sz="3400" spc="357" dirty="0">
              <a:solidFill>
                <a:schemeClr val="bg1"/>
              </a:solidFill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83255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179" t="1545" r="2127" b="84570"/>
          <a:stretch>
            <a:fillRect/>
          </a:stretch>
        </p:blipFill>
        <p:spPr>
          <a:xfrm>
            <a:off x="0" y="0"/>
            <a:ext cx="18288000" cy="147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068800" y="190500"/>
            <a:ext cx="944473" cy="1176914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028700" y="535432"/>
            <a:ext cx="1651503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841"/>
              </a:lnSpc>
              <a:spcBef>
                <a:spcPct val="0"/>
              </a:spcBef>
            </a:pPr>
            <a:r>
              <a:rPr lang="ru-RU" sz="3400" spc="357" dirty="0">
                <a:solidFill>
                  <a:schemeClr val="bg1"/>
                </a:solidFill>
                <a:latin typeface="Roboto Bold"/>
              </a:rPr>
              <a:t>ДОСТУПНЫЕ ИНСТРУМЕНТЫ ДЛЯ ОБЕСПЕЧЕНИЯ ЭДО</a:t>
            </a:r>
            <a:endParaRPr lang="en-US" sz="3400" spc="357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D5DECE26-A82E-DDCE-C89B-DE167040DE3E}"/>
              </a:ext>
            </a:extLst>
          </p:cNvPr>
          <p:cNvSpPr/>
          <p:nvPr/>
        </p:nvSpPr>
        <p:spPr>
          <a:xfrm>
            <a:off x="10166692" y="1714500"/>
            <a:ext cx="5454308" cy="2590800"/>
          </a:xfrm>
          <a:prstGeom prst="rect">
            <a:avLst/>
          </a:prstGeom>
          <a:solidFill>
            <a:srgbClr val="F2FAFF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pc="50" dirty="0">
                <a:solidFill>
                  <a:srgbClr val="244357"/>
                </a:solidFill>
                <a:latin typeface="Roboto Bold"/>
              </a:rPr>
              <a:t>УВЕДОМЛЕНИЕ ПОЛЬЗОВАТЕЛЕЙ О ПОЛУЧЕНИИ НОВЫХ ДОКУМЕНТОВ К ИСПОЛНЕНИЮ</a:t>
            </a:r>
          </a:p>
          <a:p>
            <a:pPr>
              <a:lnSpc>
                <a:spcPct val="150000"/>
              </a:lnSpc>
            </a:pPr>
            <a:endParaRPr lang="ru-RU" spc="50" dirty="0">
              <a:solidFill>
                <a:srgbClr val="244357"/>
              </a:solidFill>
              <a:latin typeface="Roboto Bold"/>
            </a:endParaRPr>
          </a:p>
          <a:p>
            <a:pPr>
              <a:lnSpc>
                <a:spcPct val="150000"/>
              </a:lnSpc>
            </a:pPr>
            <a:r>
              <a:rPr lang="ru-RU" spc="50" dirty="0">
                <a:solidFill>
                  <a:srgbClr val="244357"/>
                </a:solidFill>
                <a:latin typeface="Roboto Bold"/>
              </a:rPr>
              <a:t>ЧЕРЕЗ ЛИЧНЫЙ КАБИНЕТ СОТРУДНИКА / РАБОЧИЙ СТОЛ УЧЕТНОЙ СИСТЕМЫ</a:t>
            </a:r>
          </a:p>
        </p:txBody>
      </p:sp>
      <p:pic>
        <p:nvPicPr>
          <p:cNvPr id="3" name="Picture 2" descr="C:\_D\P5PLUS\DOCS\DVCR\Департамент маркетинга и анализа\Материалы\Семинары-Конференции\2020\Презентации\Изображения\ЛК\9_Задачи_детали.jpg">
            <a:extLst>
              <a:ext uri="{FF2B5EF4-FFF2-40B4-BE49-F238E27FC236}">
                <a16:creationId xmlns:a16="http://schemas.microsoft.com/office/drawing/2014/main" id="{C4740B6D-83DC-58A7-0D1B-55430D89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734" y="1790700"/>
            <a:ext cx="8295666" cy="495300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6736F5-51CD-6634-ADB2-A0CC99435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468" y="4533900"/>
            <a:ext cx="11152048" cy="521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1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179" t="1545" r="2127" b="84570"/>
          <a:stretch>
            <a:fillRect/>
          </a:stretch>
        </p:blipFill>
        <p:spPr>
          <a:xfrm>
            <a:off x="0" y="0"/>
            <a:ext cx="18288000" cy="147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068800" y="190500"/>
            <a:ext cx="944473" cy="1176914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028700" y="535432"/>
            <a:ext cx="1651503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841"/>
              </a:lnSpc>
              <a:spcBef>
                <a:spcPct val="0"/>
              </a:spcBef>
            </a:pPr>
            <a:r>
              <a:rPr lang="ru-RU" sz="3400" spc="357" dirty="0">
                <a:solidFill>
                  <a:schemeClr val="bg1"/>
                </a:solidFill>
                <a:latin typeface="Roboto Bold"/>
              </a:rPr>
              <a:t>ДОСТУПНЫЕ ИНСТРУМЕНТЫ ДЛЯ ОБЕСПЕЧЕНИЯ ЭДО</a:t>
            </a:r>
            <a:endParaRPr lang="en-US" sz="3400" spc="357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D5DECE26-A82E-DDCE-C89B-DE167040DE3E}"/>
              </a:ext>
            </a:extLst>
          </p:cNvPr>
          <p:cNvSpPr/>
          <p:nvPr/>
        </p:nvSpPr>
        <p:spPr>
          <a:xfrm>
            <a:off x="11684467" y="2163767"/>
            <a:ext cx="3991078" cy="1958340"/>
          </a:xfrm>
          <a:prstGeom prst="rect">
            <a:avLst/>
          </a:prstGeom>
          <a:solidFill>
            <a:srgbClr val="F2FAFF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pc="50" dirty="0">
                <a:solidFill>
                  <a:srgbClr val="244357"/>
                </a:solidFill>
                <a:latin typeface="Roboto Bold"/>
              </a:rPr>
              <a:t>ОПЕРАТИВНОЕ ХРАНЕНИЕ ЭЛЕКТРОННЫХ ДОКУМЕНТОВ, ИНТЕГРИРОВАННОЕ В БИЗНЕС ПРОЦЕССЫ СИСТЕМЫ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856E7D-8D2A-24BA-0E32-63F7A3D10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17" y="1866900"/>
            <a:ext cx="9880537" cy="4800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75B698-1F2F-279D-C033-275237C94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858" y="4812093"/>
            <a:ext cx="11652178" cy="528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6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C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457200" y="1562100"/>
            <a:ext cx="3963943" cy="8305800"/>
          </a:xfrm>
          <a:prstGeom prst="rect">
            <a:avLst/>
          </a:prstGeom>
          <a:solidFill>
            <a:srgbClr val="F2FAFF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068800" y="190500"/>
            <a:ext cx="944473" cy="11769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35660" y="1900732"/>
            <a:ext cx="928261" cy="92826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6212" y="521166"/>
            <a:ext cx="15890187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841"/>
              </a:lnSpc>
              <a:spcBef>
                <a:spcPct val="0"/>
              </a:spcBef>
            </a:pPr>
            <a:r>
              <a:rPr lang="ru-RU" sz="3399" spc="356" dirty="0">
                <a:solidFill>
                  <a:srgbClr val="FFFFFF"/>
                </a:solidFill>
                <a:latin typeface="Roboto Bold"/>
              </a:rPr>
              <a:t>НАСТРОЙКА УЧЕТНОЙ СИСТЕМЫ (АДМИНИСТРИРОВАНИЕ)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5578" y="3157979"/>
            <a:ext cx="3151553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774"/>
              </a:lnSpc>
              <a:spcBef>
                <a:spcPct val="0"/>
              </a:spcBef>
            </a:pPr>
            <a:r>
              <a:rPr lang="ru-RU" sz="2603" spc="65" dirty="0">
                <a:solidFill>
                  <a:srgbClr val="244357"/>
                </a:solidFill>
                <a:latin typeface="Roboto Bold"/>
              </a:rPr>
              <a:t>ОПИСАНИЕ </a:t>
            </a:r>
          </a:p>
          <a:p>
            <a:pPr lvl="0" algn="ctr">
              <a:lnSpc>
                <a:spcPts val="3774"/>
              </a:lnSpc>
              <a:spcBef>
                <a:spcPct val="0"/>
              </a:spcBef>
            </a:pPr>
            <a:r>
              <a:rPr lang="ru-RU" sz="2603" spc="65" dirty="0">
                <a:solidFill>
                  <a:srgbClr val="244357"/>
                </a:solidFill>
                <a:latin typeface="Roboto Bold"/>
              </a:rPr>
              <a:t>«РОЛЕВОЙ МОДЕЛИ» </a:t>
            </a:r>
            <a:endParaRPr lang="en-US" sz="2603" spc="65" dirty="0">
              <a:solidFill>
                <a:srgbClr val="244357"/>
              </a:solidFill>
              <a:latin typeface="Robot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42036" y="4944704"/>
            <a:ext cx="2838635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610"/>
              </a:lnSpc>
              <a:spcBef>
                <a:spcPct val="0"/>
              </a:spcBef>
            </a:pPr>
            <a:r>
              <a:rPr lang="ru-RU" spc="44" dirty="0">
                <a:solidFill>
                  <a:srgbClr val="244357"/>
                </a:solidFill>
                <a:latin typeface="Roboto"/>
              </a:rPr>
              <a:t>НА ОСНОВАНИИ ПРАВИЛ ДОКУМЕНТООБОРОТА, ПОРЯДКА ВЗАИМОДЕЙСТВИЯ СТРУКТУРНЫХ ПОДРАЗДЕЛЕНИЙ И ЛИЦ, ОТВЕТСТВЕННЫХ ЗА ОФОРМЛЕНИЕ ФАКТОВ ХОЗЯЙСТВЕННОЙ ЖИЗНИ</a:t>
            </a:r>
            <a:endParaRPr lang="en-US" sz="1800" spc="44" dirty="0">
              <a:solidFill>
                <a:srgbClr val="244357"/>
              </a:solidFill>
              <a:latin typeface="Roboto"/>
            </a:endParaRPr>
          </a:p>
        </p:txBody>
      </p:sp>
      <p:sp>
        <p:nvSpPr>
          <p:cNvPr id="23" name="AutoShape 5"/>
          <p:cNvSpPr/>
          <p:nvPr/>
        </p:nvSpPr>
        <p:spPr>
          <a:xfrm>
            <a:off x="4800600" y="1900732"/>
            <a:ext cx="3963943" cy="7991315"/>
          </a:xfrm>
          <a:prstGeom prst="rect">
            <a:avLst/>
          </a:prstGeom>
          <a:solidFill>
            <a:srgbClr val="F2FAFF"/>
          </a:solidFill>
        </p:spPr>
      </p:sp>
      <p:sp>
        <p:nvSpPr>
          <p:cNvPr id="25" name="TextBox 12"/>
          <p:cNvSpPr txBox="1"/>
          <p:nvPr/>
        </p:nvSpPr>
        <p:spPr>
          <a:xfrm>
            <a:off x="5116945" y="3515529"/>
            <a:ext cx="3151553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4"/>
              </a:lnSpc>
            </a:pPr>
            <a:r>
              <a:rPr lang="ru-RU" sz="2603" spc="65" dirty="0">
                <a:solidFill>
                  <a:srgbClr val="244357"/>
                </a:solidFill>
                <a:latin typeface="Roboto Bold"/>
              </a:rPr>
              <a:t>СОЗДАНИЕ СТАТУСНОЙ МОДЕЛИ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5273403" y="5291020"/>
            <a:ext cx="2838635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610"/>
              </a:lnSpc>
              <a:spcBef>
                <a:spcPct val="0"/>
              </a:spcBef>
            </a:pPr>
            <a:r>
              <a:rPr lang="ru-RU" spc="44" dirty="0">
                <a:solidFill>
                  <a:srgbClr val="244357"/>
                </a:solidFill>
                <a:latin typeface="Roboto"/>
              </a:rPr>
              <a:t>НА ОСНОВАНИИ ГРАФИКА ЭЛЕКТРОННОГО ДОКУМЕНТООБОРОТА</a:t>
            </a:r>
            <a:endParaRPr lang="en-US" spc="44" dirty="0">
              <a:solidFill>
                <a:srgbClr val="244357"/>
              </a:solidFill>
              <a:latin typeface="Roboto"/>
            </a:endParaRPr>
          </a:p>
        </p:txBody>
      </p:sp>
      <p:sp>
        <p:nvSpPr>
          <p:cNvPr id="27" name="AutoShape 5"/>
          <p:cNvSpPr/>
          <p:nvPr/>
        </p:nvSpPr>
        <p:spPr>
          <a:xfrm>
            <a:off x="9144000" y="2253962"/>
            <a:ext cx="3963943" cy="7613938"/>
          </a:xfrm>
          <a:prstGeom prst="rect">
            <a:avLst/>
          </a:prstGeom>
          <a:solidFill>
            <a:srgbClr val="F2FAFF"/>
          </a:solidFill>
        </p:spPr>
      </p:sp>
      <p:sp>
        <p:nvSpPr>
          <p:cNvPr id="29" name="TextBox 12"/>
          <p:cNvSpPr txBox="1"/>
          <p:nvPr/>
        </p:nvSpPr>
        <p:spPr>
          <a:xfrm>
            <a:off x="9529803" y="3886147"/>
            <a:ext cx="3151553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56"/>
              </a:lnSpc>
            </a:pPr>
            <a:r>
              <a:rPr lang="ru-RU" sz="2600" spc="63" dirty="0">
                <a:solidFill>
                  <a:srgbClr val="244357"/>
                </a:solidFill>
                <a:latin typeface="Roboto Bold"/>
              </a:rPr>
              <a:t>ОПРЕДЕЛЕНИЕ ПОЛЬЗОВАТЕЛЕЙ</a:t>
            </a:r>
          </a:p>
          <a:p>
            <a:pPr algn="ctr">
              <a:lnSpc>
                <a:spcPts val="3656"/>
              </a:lnSpc>
            </a:pPr>
            <a:r>
              <a:rPr lang="ru-RU" sz="2600" spc="63" dirty="0">
                <a:solidFill>
                  <a:srgbClr val="244357"/>
                </a:solidFill>
                <a:latin typeface="Roboto Bold"/>
              </a:rPr>
              <a:t>С ПЭП И КЭП</a:t>
            </a:r>
            <a:endParaRPr lang="ru-RU" sz="2600" dirty="0"/>
          </a:p>
        </p:txBody>
      </p:sp>
      <p:sp>
        <p:nvSpPr>
          <p:cNvPr id="30" name="TextBox 13"/>
          <p:cNvSpPr txBox="1"/>
          <p:nvPr/>
        </p:nvSpPr>
        <p:spPr>
          <a:xfrm>
            <a:off x="9686261" y="5672872"/>
            <a:ext cx="2838635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610"/>
              </a:lnSpc>
              <a:spcBef>
                <a:spcPct val="0"/>
              </a:spcBef>
            </a:pPr>
            <a:r>
              <a:rPr lang="ru-RU" spc="44" dirty="0">
                <a:solidFill>
                  <a:srgbClr val="244357"/>
                </a:solidFill>
                <a:latin typeface="Roboto" charset="0"/>
                <a:ea typeface="Roboto" charset="0"/>
              </a:rPr>
              <a:t>РЕГИСТРАЦИЯ В СИСТЕМЕ СЕРТИФИКАТОВ КЭП ПОЛЬЗОВАТЕЛЕЙ</a:t>
            </a:r>
          </a:p>
          <a:p>
            <a:pPr lvl="0" algn="ctr">
              <a:lnSpc>
                <a:spcPts val="2610"/>
              </a:lnSpc>
              <a:spcBef>
                <a:spcPct val="0"/>
              </a:spcBef>
            </a:pPr>
            <a:endParaRPr lang="ru-RU" spc="44" dirty="0">
              <a:solidFill>
                <a:srgbClr val="244357"/>
              </a:solidFill>
              <a:latin typeface="Roboto" charset="0"/>
              <a:ea typeface="Roboto" charset="0"/>
            </a:endParaRPr>
          </a:p>
          <a:p>
            <a:pPr lvl="0" algn="ctr">
              <a:lnSpc>
                <a:spcPts val="2610"/>
              </a:lnSpc>
              <a:spcBef>
                <a:spcPct val="0"/>
              </a:spcBef>
            </a:pPr>
            <a:r>
              <a:rPr lang="ru-RU" spc="44" dirty="0">
                <a:solidFill>
                  <a:srgbClr val="244357"/>
                </a:solidFill>
                <a:latin typeface="Roboto" charset="0"/>
                <a:ea typeface="Roboto" charset="0"/>
              </a:rPr>
              <a:t>ВЫДАЧА ЛОГИНА И ПАРОЛЯ ПОЛЬЗОВАТЕЛЯМ ДЛЯ ИСПОЛЬЗОВАНИЯ ПЭП</a:t>
            </a:r>
            <a:endParaRPr lang="en-US" spc="44" dirty="0">
              <a:solidFill>
                <a:srgbClr val="244357"/>
              </a:solidFill>
              <a:latin typeface="Roboto" charset="0"/>
              <a:ea typeface="Roboto" charset="0"/>
            </a:endParaRPr>
          </a:p>
        </p:txBody>
      </p:sp>
      <p:sp>
        <p:nvSpPr>
          <p:cNvPr id="31" name="AutoShape 5"/>
          <p:cNvSpPr/>
          <p:nvPr/>
        </p:nvSpPr>
        <p:spPr>
          <a:xfrm>
            <a:off x="13487400" y="2628900"/>
            <a:ext cx="4375016" cy="7239000"/>
          </a:xfrm>
          <a:prstGeom prst="rect">
            <a:avLst/>
          </a:prstGeom>
          <a:solidFill>
            <a:srgbClr val="F2FAFF"/>
          </a:solidFill>
        </p:spPr>
      </p:sp>
      <p:sp>
        <p:nvSpPr>
          <p:cNvPr id="33" name="TextBox 12"/>
          <p:cNvSpPr txBox="1"/>
          <p:nvPr/>
        </p:nvSpPr>
        <p:spPr>
          <a:xfrm>
            <a:off x="13717543" y="4308645"/>
            <a:ext cx="3886200" cy="1910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774"/>
              </a:lnSpc>
              <a:spcBef>
                <a:spcPct val="0"/>
              </a:spcBef>
            </a:pPr>
            <a:r>
              <a:rPr lang="ru-RU" sz="2600" spc="63" dirty="0">
                <a:solidFill>
                  <a:srgbClr val="244357"/>
                </a:solidFill>
                <a:latin typeface="Roboto Bold"/>
              </a:rPr>
              <a:t>ОПРЕДЕЛЕНИЕ</a:t>
            </a:r>
            <a:endParaRPr lang="ru-RU" sz="2600" spc="65" dirty="0">
              <a:solidFill>
                <a:srgbClr val="244357"/>
              </a:solidFill>
              <a:latin typeface="Roboto Bold"/>
            </a:endParaRPr>
          </a:p>
          <a:p>
            <a:pPr lvl="0" algn="ctr">
              <a:lnSpc>
                <a:spcPts val="3774"/>
              </a:lnSpc>
              <a:spcBef>
                <a:spcPct val="0"/>
              </a:spcBef>
            </a:pPr>
            <a:r>
              <a:rPr lang="ru-RU" sz="2600" spc="65" dirty="0">
                <a:solidFill>
                  <a:srgbClr val="244357"/>
                </a:solidFill>
                <a:latin typeface="Roboto Bold"/>
              </a:rPr>
              <a:t>ПОДПИСЫВАЮЩИХ И СОГЛАСОВЫВАЮЩИХ ЛИЦ </a:t>
            </a:r>
            <a:endParaRPr lang="en-US" sz="2600" spc="65" dirty="0">
              <a:solidFill>
                <a:srgbClr val="244357"/>
              </a:solidFill>
              <a:latin typeface="Roboto Bold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14098543" y="6586883"/>
            <a:ext cx="309232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610"/>
              </a:lnSpc>
              <a:spcBef>
                <a:spcPct val="0"/>
              </a:spcBef>
            </a:pPr>
            <a:r>
              <a:rPr lang="ru-RU" spc="44" dirty="0">
                <a:solidFill>
                  <a:srgbClr val="244357"/>
                </a:solidFill>
                <a:latin typeface="Roboto"/>
              </a:rPr>
              <a:t>РЕГИСТРАЦИЯ В СИСТЕМЕ ДЛЯ КАЖДОГО РАЗДЕЛА ЭЛЕКТРОННЫХ ДОКУМЕНТОВ</a:t>
            </a:r>
            <a:endParaRPr lang="en-US" sz="1800" spc="44" dirty="0">
              <a:solidFill>
                <a:srgbClr val="244357"/>
              </a:solidFill>
              <a:latin typeface="Roboto"/>
            </a:endParaRPr>
          </a:p>
        </p:txBody>
      </p:sp>
      <p:pic>
        <p:nvPicPr>
          <p:cNvPr id="35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96413" y="2253962"/>
            <a:ext cx="1241586" cy="1087940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11641" y="3018261"/>
            <a:ext cx="715459" cy="960348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17333"/>
          <a:stretch>
            <a:fillRect/>
          </a:stretch>
        </p:blipFill>
        <p:spPr>
          <a:xfrm>
            <a:off x="10582019" y="2615207"/>
            <a:ext cx="1047118" cy="8061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179" t="1545" r="2127" b="84570"/>
          <a:stretch>
            <a:fillRect/>
          </a:stretch>
        </p:blipFill>
        <p:spPr>
          <a:xfrm>
            <a:off x="0" y="0"/>
            <a:ext cx="18288000" cy="147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068800" y="190500"/>
            <a:ext cx="944473" cy="1176914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028700" y="535432"/>
            <a:ext cx="1651503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841"/>
              </a:lnSpc>
              <a:spcBef>
                <a:spcPct val="0"/>
              </a:spcBef>
            </a:pPr>
            <a:r>
              <a:rPr lang="ru-RU" sz="3400" spc="357" dirty="0">
                <a:solidFill>
                  <a:schemeClr val="bg1"/>
                </a:solidFill>
                <a:latin typeface="Roboto Bold"/>
              </a:rPr>
              <a:t>ПРАВИЛА ЭДО – ОПИСАНИЕ БИЗНЕС-ПРОЦЕССОВ</a:t>
            </a:r>
          </a:p>
        </p:txBody>
      </p:sp>
      <p:sp>
        <p:nvSpPr>
          <p:cNvPr id="3" name="Объект 3">
            <a:extLst>
              <a:ext uri="{FF2B5EF4-FFF2-40B4-BE49-F238E27FC236}">
                <a16:creationId xmlns:a16="http://schemas.microsoft.com/office/drawing/2014/main" id="{15B13366-D910-9029-C2C4-95D0FD30AFC5}"/>
              </a:ext>
            </a:extLst>
          </p:cNvPr>
          <p:cNvSpPr txBox="1">
            <a:spLocks/>
          </p:cNvSpPr>
          <p:nvPr/>
        </p:nvSpPr>
        <p:spPr>
          <a:xfrm>
            <a:off x="251520" y="1723192"/>
            <a:ext cx="1757928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>
              <a:spcBef>
                <a:spcPct val="30000"/>
              </a:spcBef>
              <a:buFont typeface="Wingdings" pitchFamily="2" charset="2"/>
              <a:buChar char="ü"/>
              <a:defRPr sz="2000" spc="50">
                <a:solidFill>
                  <a:srgbClr val="244357"/>
                </a:solidFill>
                <a:latin typeface="Roboto Bold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indent="0" algn="just">
              <a:buNone/>
              <a:defRPr/>
            </a:pPr>
            <a:r>
              <a:rPr lang="ru-RU" sz="2400" dirty="0">
                <a:solidFill>
                  <a:srgbClr val="003C69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Лица (роли), ответственные за формирование и подписание электронных документов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6670D1-6EF8-B537-12FE-D0B423909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47900"/>
            <a:ext cx="1788205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92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7515</TotalTime>
  <Words>951</Words>
  <Application>Microsoft Office PowerPoint</Application>
  <PresentationFormat>Произвольный</PresentationFormat>
  <Paragraphs>140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Wingdings</vt:lpstr>
      <vt:lpstr>Roboto</vt:lpstr>
      <vt:lpstr>Roboto Bold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копия</dc:title>
  <dc:creator>Nazarov</dc:creator>
  <cp:lastModifiedBy>Sergey Zabarin</cp:lastModifiedBy>
  <cp:revision>307</cp:revision>
  <dcterms:created xsi:type="dcterms:W3CDTF">2006-08-16T00:00:00Z</dcterms:created>
  <dcterms:modified xsi:type="dcterms:W3CDTF">2023-06-27T07:16:42Z</dcterms:modified>
  <dc:identifier>DAEG56MvjY4</dc:identifier>
</cp:coreProperties>
</file>