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AF4"/>
    <a:srgbClr val="178A90"/>
    <a:srgbClr val="178090"/>
    <a:srgbClr val="37B5F9"/>
    <a:srgbClr val="C6E5F6"/>
    <a:srgbClr val="C6F9E2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E075-843B-4F12-BA62-00721E0031E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9B9D-FD36-4AEE-822B-A0D317B596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6_бел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7" y="-18"/>
            <a:ext cx="9148517" cy="514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357290" y="3714758"/>
            <a:ext cx="6298464" cy="1071570"/>
            <a:chOff x="428596" y="3714758"/>
            <a:chExt cx="6298464" cy="10715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16940" y="4071948"/>
              <a:ext cx="43101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strike="noStrike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Microsoft YaHei" pitchFamily="34" charset="-122"/>
                  <a:ea typeface="Microsoft YaHei" pitchFamily="34" charset="-122"/>
                </a:rPr>
                <a:t>ПЕРЕХОД НА </a:t>
              </a:r>
              <a:r>
                <a:rPr lang="ru-RU" sz="32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Microsoft YaHei" pitchFamily="34" charset="-122"/>
                  <a:ea typeface="Microsoft YaHei" pitchFamily="34" charset="-122"/>
                </a:rPr>
                <a:t>ЭДО</a:t>
              </a:r>
              <a:endParaRPr lang="ru-RU" sz="32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3108" y="3922328"/>
              <a:ext cx="71438" cy="86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70C0"/>
                </a:solidFill>
              </a:endParaRPr>
            </a:p>
          </p:txBody>
        </p:sp>
        <p:pic>
          <p:nvPicPr>
            <p:cNvPr id="9" name="Рисунок 8" descr="АСБК цвет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3714758"/>
              <a:ext cx="1380373" cy="822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он3_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40"/>
            <a:ext cx="9144000" cy="514545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88175" y="357172"/>
            <a:ext cx="4541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icrosoft YaHei" pitchFamily="34" charset="-122"/>
                <a:ea typeface="Microsoft YaHei" pitchFamily="34" charset="-122"/>
              </a:rPr>
              <a:t>ЛОКАЛЬНЫЕ УПРАВЛЕНЧЕСКИЕ</a:t>
            </a:r>
            <a:endParaRPr lang="ru-RU" sz="2000" b="1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icrosoft YaHei" pitchFamily="34" charset="-122"/>
                <a:ea typeface="Microsoft YaHei" pitchFamily="34" charset="-122"/>
              </a:rPr>
              <a:t>IT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icrosoft YaHei" pitchFamily="34" charset="-122"/>
                <a:ea typeface="Microsoft YaHei" pitchFamily="34" charset="-122"/>
              </a:rPr>
              <a:t>-РЕШЕНИЯ</a:t>
            </a:r>
            <a:endParaRPr lang="ru-RU" sz="200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2423" y="386837"/>
            <a:ext cx="71438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58" y="4823901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792" y="114299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0000"/>
              </a:lnSpc>
            </a:pP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Во многих организациях есть местечковые IT-решения, которые используются для управленческого учета. </a:t>
            </a:r>
          </a:p>
          <a:p>
            <a:pPr marL="228600" indent="-228600">
              <a:lnSpc>
                <a:spcPct val="100000"/>
              </a:lnSpc>
            </a:pP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Это могут быть:</a:t>
            </a:r>
            <a:endParaRPr lang="en-US" sz="12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639931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0000"/>
              </a:lnSpc>
            </a:pP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Общее название таких систем: Локальные управленческие IT-решения. </a:t>
            </a:r>
          </a:p>
          <a:p>
            <a:pPr marL="228600" indent="-228600">
              <a:lnSpc>
                <a:spcPct val="100000"/>
              </a:lnSpc>
            </a:pP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 текущий момент они закрывают потребности организаций </a:t>
            </a:r>
          </a:p>
          <a:p>
            <a:pPr marL="228600" indent="-228600">
              <a:lnSpc>
                <a:spcPct val="100000"/>
              </a:lnSpc>
            </a:pP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 используются постоянно.</a:t>
            </a:r>
            <a:endParaRPr lang="ru-RU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792" y="2598009"/>
            <a:ext cx="1337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00000"/>
              </a:lnSpc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Самописные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600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системы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598009"/>
            <a:ext cx="1388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Мелкие </a:t>
            </a:r>
            <a:endParaRPr lang="en-US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600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разработчики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598009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Сильно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кастомизированные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системы на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платформах </a:t>
            </a:r>
            <a:endParaRPr lang="en-US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крупных производителей</a:t>
            </a:r>
            <a:endParaRPr lang="ru-RU" sz="1600" dirty="0"/>
          </a:p>
        </p:txBody>
      </p:sp>
      <p:pic>
        <p:nvPicPr>
          <p:cNvPr id="15" name="Рисунок 14" descr="32467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847629"/>
            <a:ext cx="612000" cy="612000"/>
          </a:xfrm>
          <a:prstGeom prst="rect">
            <a:avLst/>
          </a:prstGeom>
        </p:spPr>
      </p:pic>
      <p:pic>
        <p:nvPicPr>
          <p:cNvPr id="16" name="Рисунок 15" descr="72915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883629"/>
            <a:ext cx="540000" cy="54000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rot="5400000">
            <a:off x="3786976" y="2606675"/>
            <a:ext cx="1571636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642248" y="2606675"/>
            <a:ext cx="1571636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tech_56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030" y="1785932"/>
            <a:ext cx="707416" cy="714380"/>
          </a:xfrm>
          <a:prstGeom prst="rect">
            <a:avLst/>
          </a:prstGeom>
        </p:spPr>
      </p:pic>
      <p:pic>
        <p:nvPicPr>
          <p:cNvPr id="29" name="Рисунок 28" descr="АСБК цве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37384" y="4286262"/>
            <a:ext cx="1020896" cy="608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фон3_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40"/>
            <a:ext cx="9144000" cy="5145458"/>
          </a:xfrm>
          <a:prstGeom prst="rect">
            <a:avLst/>
          </a:prstGeom>
        </p:spPr>
      </p:pic>
      <p:pic>
        <p:nvPicPr>
          <p:cNvPr id="18" name="Рисунок 17" descr="АСБК цв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7384" y="4286262"/>
            <a:ext cx="1020896" cy="608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825859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8175" y="357172"/>
            <a:ext cx="3678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icrosoft YaHei" pitchFamily="34" charset="-122"/>
                <a:ea typeface="Microsoft YaHei" pitchFamily="34" charset="-122"/>
              </a:rPr>
              <a:t>ПЕРЕХОД НА ИНТЕРФЕЙС</a:t>
            </a:r>
            <a:endParaRPr lang="ru-RU" sz="2000" b="1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icrosoft YaHei" pitchFamily="34" charset="-122"/>
                <a:ea typeface="Microsoft YaHei" pitchFamily="34" charset="-122"/>
              </a:rPr>
              <a:t>НОВОЙ ИС</a:t>
            </a:r>
            <a:endParaRPr lang="ru-RU" sz="200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423" y="386837"/>
            <a:ext cx="71438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792" y="1142990"/>
            <a:ext cx="728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0000"/>
              </a:lnSpc>
            </a:pP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 случае перехода на ЭДО другого </a:t>
            </a:r>
            <a:r>
              <a:rPr lang="ru-RU" sz="12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вендора</a:t>
            </a:r>
            <a:r>
              <a:rPr lang="ru-RU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ru-RU" sz="160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возможно столкнуться с следующими рисками:</a:t>
            </a:r>
            <a:endParaRPr lang="en-US" sz="1600" strike="noStrike" spc="-1" dirty="0" smtClean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664655"/>
            <a:ext cx="542928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Увеличение времени на сбор и формирование </a:t>
            </a:r>
          </a:p>
          <a:p>
            <a:r>
              <a:rPr lang="ru-RU" sz="1300" dirty="0" smtClean="0"/>
              <a:t>информации - отчетов, экранных форм и т.д.</a:t>
            </a:r>
          </a:p>
          <a:p>
            <a:endParaRPr lang="ru-RU" sz="1300" dirty="0" smtClean="0"/>
          </a:p>
          <a:p>
            <a:r>
              <a:rPr lang="ru-RU" sz="1300" dirty="0" smtClean="0"/>
              <a:t>Потеря качества данных, </a:t>
            </a:r>
          </a:p>
          <a:p>
            <a:r>
              <a:rPr lang="ru-RU" sz="1300" dirty="0" smtClean="0"/>
              <a:t>ошибки внесения информации</a:t>
            </a:r>
          </a:p>
          <a:p>
            <a:endParaRPr lang="ru-RU" sz="1300" dirty="0" smtClean="0"/>
          </a:p>
          <a:p>
            <a:r>
              <a:rPr lang="ru-RU" sz="1300" dirty="0" smtClean="0"/>
              <a:t>Изменение привычных </a:t>
            </a:r>
          </a:p>
          <a:p>
            <a:r>
              <a:rPr lang="ru-RU" sz="1300" dirty="0" smtClean="0"/>
              <a:t>бизнес-процессов организации</a:t>
            </a:r>
          </a:p>
          <a:p>
            <a:endParaRPr lang="ru-RU" sz="1300" dirty="0" smtClean="0"/>
          </a:p>
          <a:p>
            <a:r>
              <a:rPr lang="ru-RU" sz="1300" dirty="0" smtClean="0"/>
              <a:t>Повышение уровня стресса персонала при сборе </a:t>
            </a:r>
          </a:p>
          <a:p>
            <a:r>
              <a:rPr lang="ru-RU" sz="1300" dirty="0" smtClean="0"/>
              <a:t>и подготовке аналитической информации </a:t>
            </a:r>
          </a:p>
          <a:p>
            <a:r>
              <a:rPr lang="ru-RU" sz="1300" dirty="0" smtClean="0"/>
              <a:t>для руководства или контролирующих органов</a:t>
            </a:r>
          </a:p>
          <a:p>
            <a:endParaRPr lang="ru-RU" sz="1300" dirty="0"/>
          </a:p>
        </p:txBody>
      </p:sp>
      <p:pic>
        <p:nvPicPr>
          <p:cNvPr id="13" name="Рисунок 12" descr="icon-four-1080x1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664377"/>
            <a:ext cx="500066" cy="500066"/>
          </a:xfrm>
          <a:prstGeom prst="rect">
            <a:avLst/>
          </a:prstGeom>
        </p:spPr>
      </p:pic>
      <p:pic>
        <p:nvPicPr>
          <p:cNvPr id="14" name="Рисунок 13" descr="icon-four-1080x1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271739"/>
            <a:ext cx="500066" cy="500066"/>
          </a:xfrm>
          <a:prstGeom prst="rect">
            <a:avLst/>
          </a:prstGeom>
        </p:spPr>
      </p:pic>
      <p:pic>
        <p:nvPicPr>
          <p:cNvPr id="15" name="Рисунок 14" descr="icon-four-1080x1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843243"/>
            <a:ext cx="500066" cy="500066"/>
          </a:xfrm>
          <a:prstGeom prst="rect">
            <a:avLst/>
          </a:prstGeom>
        </p:spPr>
      </p:pic>
      <p:pic>
        <p:nvPicPr>
          <p:cNvPr id="16" name="Рисунок 15" descr="icon-four-1080x1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414747"/>
            <a:ext cx="500066" cy="5000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9FF75CC-D8BA-4A6E-832A-2A4D9EADE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755549"/>
            <a:ext cx="2786082" cy="1459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5_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58"/>
            <a:ext cx="9144000" cy="51454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825859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423" y="386837"/>
            <a:ext cx="71438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226" y="334289"/>
            <a:ext cx="4644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ВАРИАНТЫ СНИЖЕНИЯ РИСКОВ</a:t>
            </a:r>
            <a:endParaRPr lang="ru-RU" sz="2000" b="1" dirty="0" smtClean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ВАРИАНТ 1: ИНТЕГРАЦИИ</a:t>
            </a:r>
            <a:endParaRPr lang="ru-RU" sz="2000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1" name="Рисунок 10" descr="39251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071948"/>
            <a:ext cx="360000" cy="36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7224" y="110007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Tahoma" pitchFamily="34" charset="0"/>
              </a:rPr>
              <a:t>ВНЕШНЯЯ СРЕДА</a:t>
            </a:r>
            <a:endParaRPr lang="ru-RU" sz="2000" u="sng" dirty="0" smtClean="0">
              <a:solidFill>
                <a:schemeClr val="tx1">
                  <a:lumMod val="50000"/>
                  <a:lumOff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 flipH="1" flipV="1">
            <a:off x="1072332" y="1785932"/>
            <a:ext cx="571504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608249" y="3892559"/>
            <a:ext cx="642942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35819" y="3144383"/>
            <a:ext cx="3286148" cy="4286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321571" y="3188291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ИНТЕГРАЦИОННАЯ ШИНА</a:t>
            </a:r>
            <a:endParaRPr lang="ru-RU" sz="16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00100" y="4214824"/>
            <a:ext cx="3357586" cy="428628"/>
          </a:xfrm>
          <a:prstGeom prst="roundRect">
            <a:avLst/>
          </a:prstGeom>
          <a:solidFill>
            <a:srgbClr val="37B5F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00100" y="4279626"/>
            <a:ext cx="33575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ЛОКАЛЬНЫЕ УПРАВЛЕНЧЕСКИЕ </a:t>
            </a:r>
            <a:r>
              <a:rPr lang="en-US" sz="13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IT</a:t>
            </a:r>
            <a:r>
              <a:rPr lang="ru-RU" sz="13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-РЕШЕНИЯ</a:t>
            </a:r>
            <a:endParaRPr lang="ru-RU" sz="13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 descr="32466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734813"/>
            <a:ext cx="360000" cy="360000"/>
          </a:xfrm>
          <a:prstGeom prst="rect">
            <a:avLst/>
          </a:prstGeom>
        </p:spPr>
      </p:pic>
      <p:pic>
        <p:nvPicPr>
          <p:cNvPr id="39" name="Рисунок 38" descr="72915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3752813"/>
            <a:ext cx="324000" cy="324000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rot="16200000" flipH="1">
            <a:off x="1036613" y="3892559"/>
            <a:ext cx="642942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28992" y="371475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Созданный </a:t>
            </a:r>
          </a:p>
          <a:p>
            <a:r>
              <a:rPr lang="ru-RU" sz="1000" dirty="0" smtClean="0"/>
              <a:t>документ</a:t>
            </a:r>
            <a:endParaRPr lang="ru-RU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1857356" y="371475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Подписанный </a:t>
            </a:r>
          </a:p>
          <a:p>
            <a:r>
              <a:rPr lang="ru-RU" sz="1000" dirty="0" smtClean="0"/>
              <a:t>документ</a:t>
            </a:r>
            <a:endParaRPr lang="ru-RU" sz="100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 flipH="1" flipV="1">
            <a:off x="2608249" y="2820989"/>
            <a:ext cx="642942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 descr="72915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681243"/>
            <a:ext cx="324000" cy="324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14414" y="264318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Подписанный </a:t>
            </a:r>
          </a:p>
          <a:p>
            <a:r>
              <a:rPr lang="ru-RU" sz="1000" dirty="0" smtClean="0"/>
              <a:t>документ</a:t>
            </a:r>
            <a:endParaRPr lang="ru-RU" sz="1000" dirty="0"/>
          </a:p>
        </p:txBody>
      </p:sp>
      <p:pic>
        <p:nvPicPr>
          <p:cNvPr id="51" name="Рисунок 50" descr="72915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960" y="1609673"/>
            <a:ext cx="324000" cy="324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58150" y="157161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Подписанный </a:t>
            </a:r>
          </a:p>
          <a:p>
            <a:r>
              <a:rPr lang="ru-RU" sz="1000" dirty="0" smtClean="0"/>
              <a:t>документ</a:t>
            </a:r>
            <a:endParaRPr lang="ru-RU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4929190" y="2071684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itchFamily="34" charset="-122"/>
              </a:rPr>
              <a:t>ИФНОРМАЦИЯ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itchFamily="34" charset="-122"/>
              </a:rPr>
              <a:t>СТАНОВИТСЯ ЮРИДИЧЕСКИ ЗНАЧИМОЙ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Microsoft YaHei" pitchFamily="34" charset="-122"/>
            </a:endParaRPr>
          </a:p>
        </p:txBody>
      </p:sp>
      <p:cxnSp>
        <p:nvCxnSpPr>
          <p:cNvPr id="56" name="Соединительная линия уступом 55"/>
          <p:cNvCxnSpPr>
            <a:stCxn id="23" idx="1"/>
            <a:endCxn id="21" idx="1"/>
          </p:cNvCxnSpPr>
          <p:nvPr/>
        </p:nvCxnSpPr>
        <p:spPr>
          <a:xfrm rot="10800000" flipV="1">
            <a:off x="1035820" y="2287127"/>
            <a:ext cx="35719" cy="1071570"/>
          </a:xfrm>
          <a:prstGeom prst="bentConnector3">
            <a:avLst>
              <a:gd name="adj1" fmla="val 1086459"/>
            </a:avLst>
          </a:prstGeom>
          <a:ln w="127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071538" y="2072813"/>
            <a:ext cx="3286148" cy="4286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21571" y="2116721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СИСТЕМЫ БУХУЧЁТА</a:t>
            </a:r>
            <a:endParaRPr lang="ru-RU" sz="16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29190" y="3143254"/>
            <a:ext cx="3429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6"/>
                </a:solidFill>
                <a:latin typeface="+mj-lt"/>
                <a:ea typeface="Microsoft YaHei" pitchFamily="34" charset="-122"/>
              </a:rPr>
              <a:t> ИСКЛЮЧЕНИЕ ЧЕЛОВЕЧЕСКОГО ФАКТОРА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6"/>
                </a:solidFill>
                <a:latin typeface="+mj-lt"/>
                <a:ea typeface="Microsoft YaHei" pitchFamily="34" charset="-122"/>
              </a:rPr>
              <a:t> АВТОМАТИЗИРОВАННАЯ ПЕРЕДАЧА ИНФОРМАЦИИ</a:t>
            </a:r>
            <a:endParaRPr lang="ru-RU" sz="1100" dirty="0">
              <a:solidFill>
                <a:schemeClr val="accent6"/>
              </a:solidFill>
              <a:latin typeface="+mj-lt"/>
              <a:ea typeface="Microsoft YaHei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9190" y="4000510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+mj-lt"/>
                <a:ea typeface="Microsoft YaHei" pitchFamily="34" charset="-122"/>
              </a:rPr>
              <a:t>ТРЕБОВАНИЯ К ВНУТРЕННИМ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+mj-lt"/>
                <a:ea typeface="Microsoft YaHei" pitchFamily="34" charset="-122"/>
              </a:rPr>
              <a:t>ОРГАНИЗАЦИОННЫМ МЕРАМ:</a:t>
            </a:r>
            <a:endParaRPr lang="ru-RU" sz="1100" dirty="0">
              <a:solidFill>
                <a:srgbClr val="0070C0"/>
              </a:solidFill>
              <a:latin typeface="+mj-lt"/>
              <a:ea typeface="Microsoft YaHei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29190" y="435770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000" dirty="0" smtClean="0"/>
              <a:t> </a:t>
            </a:r>
            <a:r>
              <a:rPr lang="ru-RU" sz="1000" dirty="0" err="1" smtClean="0"/>
              <a:t>Варификация</a:t>
            </a:r>
            <a:r>
              <a:rPr lang="ru-RU" sz="1000" dirty="0" smtClean="0"/>
              <a:t> НСИ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 smtClean="0"/>
              <a:t> Настройка регламентов</a:t>
            </a:r>
            <a:endParaRPr lang="ru-RU" sz="1000" dirty="0"/>
          </a:p>
        </p:txBody>
      </p:sp>
      <p:pic>
        <p:nvPicPr>
          <p:cNvPr id="67" name="Рисунок 66" descr="оран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213" y="3178697"/>
            <a:ext cx="360587" cy="360000"/>
          </a:xfrm>
          <a:prstGeom prst="rect">
            <a:avLst/>
          </a:prstGeom>
        </p:spPr>
      </p:pic>
      <p:pic>
        <p:nvPicPr>
          <p:cNvPr id="69" name="Рисунок 68" descr="сера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213" y="2107127"/>
            <a:ext cx="360587" cy="3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 descr="фон3_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40"/>
            <a:ext cx="9144000" cy="5145458"/>
          </a:xfrm>
          <a:prstGeom prst="rect">
            <a:avLst/>
          </a:prstGeom>
        </p:spPr>
      </p:pic>
      <p:pic>
        <p:nvPicPr>
          <p:cNvPr id="76" name="Рисунок 75" descr="АСБК цв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7384" y="4286262"/>
            <a:ext cx="1020896" cy="60864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57158" y="4825859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14348" y="1357304"/>
            <a:ext cx="5929354" cy="21431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423" y="386837"/>
            <a:ext cx="71438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226" y="334289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ВАРИАНТЫ СНИЖЕНИЯ РИСКОВ</a:t>
            </a:r>
            <a:endParaRPr lang="ru-RU" sz="2000" b="1" dirty="0" smtClean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ВАРИАНТ 2: КАСТОМИЗАЦИЯ ИНТЕРФЕЙСА</a:t>
            </a:r>
            <a:endParaRPr lang="ru-RU" sz="2000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1703" y="150018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СИСТЕМЫ БУХУЧЁТА</a:t>
            </a:r>
            <a:endParaRPr lang="ru-RU" sz="20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000100" y="2786064"/>
            <a:ext cx="5357850" cy="428628"/>
            <a:chOff x="1857356" y="2442074"/>
            <a:chExt cx="5357850" cy="42862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857356" y="2442074"/>
              <a:ext cx="1643074" cy="428628"/>
            </a:xfrm>
            <a:prstGeom prst="roundRect">
              <a:avLst/>
            </a:prstGeom>
            <a:solidFill>
              <a:srgbClr val="37B5F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57356" y="2487111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ВЕНДОР №1</a:t>
              </a:r>
              <a:endParaRPr lang="ru-RU" sz="16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714744" y="2442074"/>
              <a:ext cx="1643074" cy="428628"/>
            </a:xfrm>
            <a:prstGeom prst="roundRect">
              <a:avLst/>
            </a:prstGeom>
            <a:solidFill>
              <a:srgbClr val="37B5F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4744" y="2487111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ВЕНДОР №2</a:t>
              </a:r>
              <a:endParaRPr lang="ru-RU" sz="16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5572132" y="2442074"/>
              <a:ext cx="1643074" cy="428628"/>
            </a:xfrm>
            <a:prstGeom prst="roundRect">
              <a:avLst/>
            </a:prstGeom>
            <a:solidFill>
              <a:srgbClr val="37B5F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2132" y="2487111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ВЕНДОР №…</a:t>
              </a:r>
              <a:endParaRPr lang="ru-RU" sz="16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507404" y="2093016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Гибкая настройка привычного интерфейса</a:t>
            </a:r>
            <a:endParaRPr lang="ru-RU" sz="1100" dirty="0"/>
          </a:p>
        </p:txBody>
      </p:sp>
      <p:pic>
        <p:nvPicPr>
          <p:cNvPr id="57" name="Рисунок 56" descr="32466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984" y="2068874"/>
            <a:ext cx="360000" cy="360000"/>
          </a:xfrm>
          <a:prstGeom prst="rect">
            <a:avLst/>
          </a:prstGeom>
        </p:spPr>
      </p:pic>
      <p:sp>
        <p:nvSpPr>
          <p:cNvPr id="61" name="Левая фигурная скобка 60"/>
          <p:cNvSpPr/>
          <p:nvPr/>
        </p:nvSpPr>
        <p:spPr>
          <a:xfrm rot="5400000">
            <a:off x="3536149" y="-178614"/>
            <a:ext cx="285752" cy="5500726"/>
          </a:xfrm>
          <a:prstGeom prst="leftBrace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643174" y="4000510"/>
            <a:ext cx="2071702" cy="428628"/>
          </a:xfrm>
          <a:prstGeom prst="roundRect">
            <a:avLst/>
          </a:prstGeom>
          <a:solidFill>
            <a:srgbClr val="178AF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643174" y="403015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ПОЛЬЗОВАТЕЛИ</a:t>
            </a:r>
            <a:endParaRPr lang="ru-RU" sz="1600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3" name="Прямая со стрелкой 72"/>
          <p:cNvCxnSpPr>
            <a:stCxn id="58" idx="2"/>
            <a:endCxn id="63" idx="0"/>
          </p:cNvCxnSpPr>
          <p:nvPr/>
        </p:nvCxnSpPr>
        <p:spPr>
          <a:xfrm rot="5400000">
            <a:off x="3428992" y="3750477"/>
            <a:ext cx="500066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6_бел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9"/>
            <a:ext cx="9148517" cy="51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4000510"/>
            <a:ext cx="47610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Microsoft YaHei" pitchFamily="34" charset="-122"/>
                <a:ea typeface="Microsoft JhengHei" pitchFamily="34" charset="-120"/>
                <a:cs typeface="Microsoft Himalaya" pitchFamily="2" charset="0"/>
              </a:rPr>
              <a:t>СПАСИБО ЗА ВНИМАНИЕ !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Microsoft YaHei" pitchFamily="34" charset="-122"/>
                <a:ea typeface="Microsoft JhengHei" pitchFamily="34" charset="-120"/>
                <a:cs typeface="Microsoft Himalaya" pitchFamily="2" charset="0"/>
              </a:rPr>
              <a:t>Лаврентьев Кирилл </a:t>
            </a:r>
            <a:r>
              <a:rPr lang="ru-RU" sz="16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icrosoft YaHei" pitchFamily="34" charset="-122"/>
                <a:ea typeface="Microsoft YaHei" pitchFamily="34" charset="-122"/>
              </a:rPr>
              <a:t>+7 919 960 90 57</a:t>
            </a:r>
          </a:p>
          <a:p>
            <a:pPr lvl="0"/>
            <a:endParaRPr lang="ru-RU" sz="1600" dirty="0" smtClean="0">
              <a:solidFill>
                <a:srgbClr val="0070C0"/>
              </a:solidFill>
              <a:latin typeface="Microsoft YaHei" pitchFamily="34" charset="-122"/>
              <a:ea typeface="Microsoft JhengHei" pitchFamily="34" charset="-120"/>
              <a:cs typeface="Microsoft Himalaya" pitchFamily="2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/>
        </p:blipFill>
        <p:spPr>
          <a:xfrm>
            <a:off x="3714744" y="2214560"/>
            <a:ext cx="1714512" cy="171451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63021" y="3959452"/>
            <a:ext cx="71438" cy="68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134" y="4102328"/>
            <a:ext cx="1567697" cy="428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204</Words>
  <Application>Microsoft Office PowerPoint</Application>
  <PresentationFormat>Экран (16:9)</PresentationFormat>
  <Paragraphs>65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2023-06-25T08:42:58Z</dcterms:created>
  <dcterms:modified xsi:type="dcterms:W3CDTF">2023-06-25T11:34:55Z</dcterms:modified>
</cp:coreProperties>
</file>